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4" r:id="rId1"/>
  </p:sldMasterIdLst>
  <p:notesMasterIdLst>
    <p:notesMasterId r:id="rId45"/>
  </p:notesMasterIdLst>
  <p:sldIdLst>
    <p:sldId id="257" r:id="rId2"/>
    <p:sldId id="392" r:id="rId3"/>
    <p:sldId id="260" r:id="rId4"/>
    <p:sldId id="265" r:id="rId5"/>
    <p:sldId id="266" r:id="rId6"/>
    <p:sldId id="288" r:id="rId7"/>
    <p:sldId id="336" r:id="rId8"/>
    <p:sldId id="389" r:id="rId9"/>
    <p:sldId id="269" r:id="rId10"/>
    <p:sldId id="322" r:id="rId11"/>
    <p:sldId id="324" r:id="rId12"/>
    <p:sldId id="273" r:id="rId13"/>
    <p:sldId id="291" r:id="rId14"/>
    <p:sldId id="292" r:id="rId15"/>
    <p:sldId id="372" r:id="rId16"/>
    <p:sldId id="295" r:id="rId17"/>
    <p:sldId id="274" r:id="rId18"/>
    <p:sldId id="340" r:id="rId19"/>
    <p:sldId id="296" r:id="rId20"/>
    <p:sldId id="344" r:id="rId21"/>
    <p:sldId id="377" r:id="rId22"/>
    <p:sldId id="346" r:id="rId23"/>
    <p:sldId id="347" r:id="rId24"/>
    <p:sldId id="349" r:id="rId25"/>
    <p:sldId id="350" r:id="rId26"/>
    <p:sldId id="351" r:id="rId27"/>
    <p:sldId id="352" r:id="rId28"/>
    <p:sldId id="388" r:id="rId29"/>
    <p:sldId id="345" r:id="rId30"/>
    <p:sldId id="373" r:id="rId31"/>
    <p:sldId id="374" r:id="rId32"/>
    <p:sldId id="330" r:id="rId33"/>
    <p:sldId id="331" r:id="rId34"/>
    <p:sldId id="332" r:id="rId35"/>
    <p:sldId id="334" r:id="rId36"/>
    <p:sldId id="353" r:id="rId37"/>
    <p:sldId id="391" r:id="rId38"/>
    <p:sldId id="380" r:id="rId39"/>
    <p:sldId id="386" r:id="rId40"/>
    <p:sldId id="387" r:id="rId41"/>
    <p:sldId id="365" r:id="rId42"/>
    <p:sldId id="394" r:id="rId43"/>
    <p:sldId id="393" r:id="rId4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1A15"/>
    <a:srgbClr val="EE4844"/>
    <a:srgbClr val="EA1B16"/>
    <a:srgbClr val="FFCC99"/>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88" autoAdjust="0"/>
    <p:restoredTop sz="94660" autoAdjust="0"/>
  </p:normalViewPr>
  <p:slideViewPr>
    <p:cSldViewPr snapToGrid="0">
      <p:cViewPr>
        <p:scale>
          <a:sx n="75" d="100"/>
          <a:sy n="75" d="100"/>
        </p:scale>
        <p:origin x="1440" y="5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7" d="100"/>
          <a:sy n="57" d="100"/>
        </p:scale>
        <p:origin x="2832" y="72"/>
      </p:cViewPr>
      <p:guideLst/>
    </p:cSldViewPr>
  </p:notesViewPr>
  <p:gridSpacing cx="36576" cy="36576"/>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2FBAB56-0F34-4CF8-9229-E61068F38D80}" type="datetimeFigureOut">
              <a:rPr lang="en-US" smtClean="0"/>
              <a:t>23-Dec-19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E783B79-5203-438C-8308-A913AE7B1F3D}" type="slidenum">
              <a:rPr lang="en-US" smtClean="0"/>
              <a:t>‹#›</a:t>
            </a:fld>
            <a:endParaRPr lang="en-US"/>
          </a:p>
        </p:txBody>
      </p:sp>
    </p:spTree>
    <p:extLst>
      <p:ext uri="{BB962C8B-B14F-4D97-AF65-F5344CB8AC3E}">
        <p14:creationId xmlns:p14="http://schemas.microsoft.com/office/powerpoint/2010/main" val="67510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701167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783B79-5203-438C-8308-A913AE7B1F3D}" type="slidenum">
              <a:rPr lang="en-US" smtClean="0"/>
              <a:t>2</a:t>
            </a:fld>
            <a:endParaRPr lang="en-US"/>
          </a:p>
        </p:txBody>
      </p:sp>
    </p:spTree>
    <p:extLst>
      <p:ext uri="{BB962C8B-B14F-4D97-AF65-F5344CB8AC3E}">
        <p14:creationId xmlns:p14="http://schemas.microsoft.com/office/powerpoint/2010/main" val="1834432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783B79-5203-438C-8308-A913AE7B1F3D}" type="slidenum">
              <a:rPr lang="en-US" smtClean="0"/>
              <a:t>20</a:t>
            </a:fld>
            <a:endParaRPr lang="en-US"/>
          </a:p>
        </p:txBody>
      </p:sp>
    </p:spTree>
    <p:extLst>
      <p:ext uri="{BB962C8B-B14F-4D97-AF65-F5344CB8AC3E}">
        <p14:creationId xmlns:p14="http://schemas.microsoft.com/office/powerpoint/2010/main" val="4143630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86B55381-AEAB-45B1-9E45-67CE9CB96FDA}" type="datetime1">
              <a:rPr lang="en-US" smtClean="0"/>
              <a:t>23-Dec-19</a:t>
            </a:fld>
            <a:endParaRPr lang="en-US"/>
          </a:p>
        </p:txBody>
      </p:sp>
      <p:sp>
        <p:nvSpPr>
          <p:cNvPr id="5" name="Footer Placeholder 4"/>
          <p:cNvSpPr>
            <a:spLocks noGrp="1"/>
          </p:cNvSpPr>
          <p:nvPr>
            <p:ph type="ftr" sz="quarter" idx="11"/>
          </p:nvPr>
        </p:nvSpPr>
        <p:spPr/>
        <p:txBody>
          <a:bodyPr/>
          <a:lstStyle/>
          <a:p>
            <a:r>
              <a:rPr lang="en-US" smtClean="0"/>
              <a:t>Slide 1 of 10</a:t>
            </a:r>
            <a:endParaRPr lang="en-US"/>
          </a:p>
        </p:txBody>
      </p:sp>
      <p:sp>
        <p:nvSpPr>
          <p:cNvPr id="6" name="Slide Number Placeholder 5"/>
          <p:cNvSpPr>
            <a:spLocks noGrp="1"/>
          </p:cNvSpPr>
          <p:nvPr>
            <p:ph type="sldNum" sz="quarter" idx="12"/>
          </p:nvPr>
        </p:nvSpPr>
        <p:spPr/>
        <p:txBody>
          <a:bodyPr/>
          <a:lstStyle/>
          <a:p>
            <a:fld id="{8AE0DA53-BF49-4291-8993-1CF29F383F41}" type="slidenum">
              <a:rPr lang="en-US" smtClean="0"/>
              <a:t>‹#›</a:t>
            </a:fld>
            <a:endParaRPr lang="en-US"/>
          </a:p>
        </p:txBody>
      </p:sp>
    </p:spTree>
    <p:extLst>
      <p:ext uri="{BB962C8B-B14F-4D97-AF65-F5344CB8AC3E}">
        <p14:creationId xmlns:p14="http://schemas.microsoft.com/office/powerpoint/2010/main" val="1513642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E7F68AC-2210-41E7-8AF4-656CB64FC055}" type="datetime1">
              <a:rPr lang="en-US" smtClean="0"/>
              <a:t>23-Dec-19</a:t>
            </a:fld>
            <a:endParaRPr lang="en-US"/>
          </a:p>
        </p:txBody>
      </p:sp>
      <p:sp>
        <p:nvSpPr>
          <p:cNvPr id="5" name="Footer Placeholder 4"/>
          <p:cNvSpPr>
            <a:spLocks noGrp="1"/>
          </p:cNvSpPr>
          <p:nvPr>
            <p:ph type="ftr" sz="quarter" idx="11"/>
          </p:nvPr>
        </p:nvSpPr>
        <p:spPr/>
        <p:txBody>
          <a:bodyPr/>
          <a:lstStyle/>
          <a:p>
            <a:r>
              <a:rPr lang="en-US" smtClean="0"/>
              <a:t>Slide 1 of 10</a:t>
            </a:r>
            <a:endParaRPr lang="en-US"/>
          </a:p>
        </p:txBody>
      </p:sp>
      <p:sp>
        <p:nvSpPr>
          <p:cNvPr id="6" name="Slide Number Placeholder 5"/>
          <p:cNvSpPr>
            <a:spLocks noGrp="1"/>
          </p:cNvSpPr>
          <p:nvPr>
            <p:ph type="sldNum" sz="quarter" idx="12"/>
          </p:nvPr>
        </p:nvSpPr>
        <p:spPr/>
        <p:txBody>
          <a:bodyPr/>
          <a:lstStyle/>
          <a:p>
            <a:fld id="{8AE0DA53-BF49-4291-8993-1CF29F383F41}" type="slidenum">
              <a:rPr lang="en-US" smtClean="0"/>
              <a:t>‹#›</a:t>
            </a:fld>
            <a:endParaRPr lang="en-US"/>
          </a:p>
        </p:txBody>
      </p:sp>
    </p:spTree>
    <p:extLst>
      <p:ext uri="{BB962C8B-B14F-4D97-AF65-F5344CB8AC3E}">
        <p14:creationId xmlns:p14="http://schemas.microsoft.com/office/powerpoint/2010/main" val="1346331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E2E7AA2-56FC-4859-A91C-04649230E60F}" type="datetime1">
              <a:rPr lang="en-US" smtClean="0"/>
              <a:t>23-Dec-19</a:t>
            </a:fld>
            <a:endParaRPr lang="en-US"/>
          </a:p>
        </p:txBody>
      </p:sp>
      <p:sp>
        <p:nvSpPr>
          <p:cNvPr id="5" name="Footer Placeholder 4"/>
          <p:cNvSpPr>
            <a:spLocks noGrp="1"/>
          </p:cNvSpPr>
          <p:nvPr>
            <p:ph type="ftr" sz="quarter" idx="11"/>
          </p:nvPr>
        </p:nvSpPr>
        <p:spPr/>
        <p:txBody>
          <a:bodyPr/>
          <a:lstStyle/>
          <a:p>
            <a:r>
              <a:rPr lang="en-US" smtClean="0"/>
              <a:t>Slide 1 of 10</a:t>
            </a:r>
            <a:endParaRPr lang="en-US"/>
          </a:p>
        </p:txBody>
      </p:sp>
      <p:sp>
        <p:nvSpPr>
          <p:cNvPr id="6" name="Slide Number Placeholder 5"/>
          <p:cNvSpPr>
            <a:spLocks noGrp="1"/>
          </p:cNvSpPr>
          <p:nvPr>
            <p:ph type="sldNum" sz="quarter" idx="12"/>
          </p:nvPr>
        </p:nvSpPr>
        <p:spPr/>
        <p:txBody>
          <a:bodyPr/>
          <a:lstStyle/>
          <a:p>
            <a:fld id="{8AE0DA53-BF49-4291-8993-1CF29F383F41}" type="slidenum">
              <a:rPr lang="en-US" smtClean="0"/>
              <a:t>‹#›</a:t>
            </a:fld>
            <a:endParaRPr lang="en-US"/>
          </a:p>
        </p:txBody>
      </p:sp>
    </p:spTree>
    <p:extLst>
      <p:ext uri="{BB962C8B-B14F-4D97-AF65-F5344CB8AC3E}">
        <p14:creationId xmlns:p14="http://schemas.microsoft.com/office/powerpoint/2010/main" val="3559654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CD39406-68D2-49FC-A591-90F46FAEB245}" type="datetime1">
              <a:rPr lang="en-US" smtClean="0"/>
              <a:t>23-Dec-19</a:t>
            </a:fld>
            <a:endParaRPr lang="en-US"/>
          </a:p>
        </p:txBody>
      </p:sp>
      <p:sp>
        <p:nvSpPr>
          <p:cNvPr id="5" name="Footer Placeholder 4"/>
          <p:cNvSpPr>
            <a:spLocks noGrp="1"/>
          </p:cNvSpPr>
          <p:nvPr>
            <p:ph type="ftr" sz="quarter" idx="11"/>
          </p:nvPr>
        </p:nvSpPr>
        <p:spPr/>
        <p:txBody>
          <a:bodyPr/>
          <a:lstStyle/>
          <a:p>
            <a:r>
              <a:rPr lang="en-US" smtClean="0"/>
              <a:t>Slide 1 of 10</a:t>
            </a:r>
            <a:endParaRPr lang="en-US"/>
          </a:p>
        </p:txBody>
      </p:sp>
      <p:sp>
        <p:nvSpPr>
          <p:cNvPr id="6" name="Slide Number Placeholder 5"/>
          <p:cNvSpPr>
            <a:spLocks noGrp="1"/>
          </p:cNvSpPr>
          <p:nvPr>
            <p:ph type="sldNum" sz="quarter" idx="12"/>
          </p:nvPr>
        </p:nvSpPr>
        <p:spPr/>
        <p:txBody>
          <a:bodyPr/>
          <a:lstStyle/>
          <a:p>
            <a:fld id="{8AE0DA53-BF49-4291-8993-1CF29F383F41}" type="slidenum">
              <a:rPr lang="en-US" smtClean="0"/>
              <a:t>‹#›</a:t>
            </a:fld>
            <a:endParaRPr lang="en-US"/>
          </a:p>
        </p:txBody>
      </p:sp>
    </p:spTree>
    <p:extLst>
      <p:ext uri="{BB962C8B-B14F-4D97-AF65-F5344CB8AC3E}">
        <p14:creationId xmlns:p14="http://schemas.microsoft.com/office/powerpoint/2010/main" val="2116294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D4E20F-863A-4AC8-9249-69300D210C8A}" type="datetime1">
              <a:rPr lang="en-US" smtClean="0"/>
              <a:t>23-Dec-19</a:t>
            </a:fld>
            <a:endParaRPr lang="en-US"/>
          </a:p>
        </p:txBody>
      </p:sp>
      <p:sp>
        <p:nvSpPr>
          <p:cNvPr id="5" name="Footer Placeholder 4"/>
          <p:cNvSpPr>
            <a:spLocks noGrp="1"/>
          </p:cNvSpPr>
          <p:nvPr>
            <p:ph type="ftr" sz="quarter" idx="11"/>
          </p:nvPr>
        </p:nvSpPr>
        <p:spPr/>
        <p:txBody>
          <a:bodyPr/>
          <a:lstStyle/>
          <a:p>
            <a:r>
              <a:rPr lang="en-US" smtClean="0"/>
              <a:t>Slide 1 of 10</a:t>
            </a:r>
            <a:endParaRPr lang="en-US"/>
          </a:p>
        </p:txBody>
      </p:sp>
      <p:sp>
        <p:nvSpPr>
          <p:cNvPr id="6" name="Slide Number Placeholder 5"/>
          <p:cNvSpPr>
            <a:spLocks noGrp="1"/>
          </p:cNvSpPr>
          <p:nvPr>
            <p:ph type="sldNum" sz="quarter" idx="12"/>
          </p:nvPr>
        </p:nvSpPr>
        <p:spPr/>
        <p:txBody>
          <a:bodyPr/>
          <a:lstStyle/>
          <a:p>
            <a:fld id="{8AE0DA53-BF49-4291-8993-1CF29F383F41}" type="slidenum">
              <a:rPr lang="en-US" smtClean="0"/>
              <a:t>‹#›</a:t>
            </a:fld>
            <a:endParaRPr lang="en-US"/>
          </a:p>
        </p:txBody>
      </p:sp>
    </p:spTree>
    <p:extLst>
      <p:ext uri="{BB962C8B-B14F-4D97-AF65-F5344CB8AC3E}">
        <p14:creationId xmlns:p14="http://schemas.microsoft.com/office/powerpoint/2010/main" val="48936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727751D8-068E-430A-A1AA-4642D8E2E1C3}" type="datetime1">
              <a:rPr lang="en-US" smtClean="0"/>
              <a:t>23-Dec-19</a:t>
            </a:fld>
            <a:endParaRPr lang="en-US"/>
          </a:p>
        </p:txBody>
      </p:sp>
      <p:sp>
        <p:nvSpPr>
          <p:cNvPr id="6" name="Footer Placeholder 5"/>
          <p:cNvSpPr>
            <a:spLocks noGrp="1"/>
          </p:cNvSpPr>
          <p:nvPr>
            <p:ph type="ftr" sz="quarter" idx="11"/>
          </p:nvPr>
        </p:nvSpPr>
        <p:spPr/>
        <p:txBody>
          <a:bodyPr/>
          <a:lstStyle/>
          <a:p>
            <a:r>
              <a:rPr lang="en-US" smtClean="0"/>
              <a:t>Slide 1 of 10</a:t>
            </a:r>
            <a:endParaRPr lang="en-US"/>
          </a:p>
        </p:txBody>
      </p:sp>
      <p:sp>
        <p:nvSpPr>
          <p:cNvPr id="7" name="Slide Number Placeholder 6"/>
          <p:cNvSpPr>
            <a:spLocks noGrp="1"/>
          </p:cNvSpPr>
          <p:nvPr>
            <p:ph type="sldNum" sz="quarter" idx="12"/>
          </p:nvPr>
        </p:nvSpPr>
        <p:spPr/>
        <p:txBody>
          <a:bodyPr/>
          <a:lstStyle/>
          <a:p>
            <a:fld id="{8AE0DA53-BF49-4291-8993-1CF29F383F41}" type="slidenum">
              <a:rPr lang="en-US" smtClean="0"/>
              <a:t>‹#›</a:t>
            </a:fld>
            <a:endParaRPr lang="en-US"/>
          </a:p>
        </p:txBody>
      </p:sp>
    </p:spTree>
    <p:extLst>
      <p:ext uri="{BB962C8B-B14F-4D97-AF65-F5344CB8AC3E}">
        <p14:creationId xmlns:p14="http://schemas.microsoft.com/office/powerpoint/2010/main" val="1676766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A909FE34-8378-41B8-A8A6-128D7525190D}" type="datetime1">
              <a:rPr lang="en-US" smtClean="0"/>
              <a:t>23-Dec-19</a:t>
            </a:fld>
            <a:endParaRPr lang="en-US"/>
          </a:p>
        </p:txBody>
      </p:sp>
      <p:sp>
        <p:nvSpPr>
          <p:cNvPr id="8" name="Footer Placeholder 7"/>
          <p:cNvSpPr>
            <a:spLocks noGrp="1"/>
          </p:cNvSpPr>
          <p:nvPr>
            <p:ph type="ftr" sz="quarter" idx="11"/>
          </p:nvPr>
        </p:nvSpPr>
        <p:spPr/>
        <p:txBody>
          <a:bodyPr/>
          <a:lstStyle/>
          <a:p>
            <a:r>
              <a:rPr lang="en-US" smtClean="0"/>
              <a:t>Slide 1 of 10</a:t>
            </a:r>
            <a:endParaRPr lang="en-US"/>
          </a:p>
        </p:txBody>
      </p:sp>
      <p:sp>
        <p:nvSpPr>
          <p:cNvPr id="9" name="Slide Number Placeholder 8"/>
          <p:cNvSpPr>
            <a:spLocks noGrp="1"/>
          </p:cNvSpPr>
          <p:nvPr>
            <p:ph type="sldNum" sz="quarter" idx="12"/>
          </p:nvPr>
        </p:nvSpPr>
        <p:spPr/>
        <p:txBody>
          <a:bodyPr/>
          <a:lstStyle/>
          <a:p>
            <a:fld id="{8AE0DA53-BF49-4291-8993-1CF29F383F41}" type="slidenum">
              <a:rPr lang="en-US" smtClean="0"/>
              <a:t>‹#›</a:t>
            </a:fld>
            <a:endParaRPr lang="en-US"/>
          </a:p>
        </p:txBody>
      </p:sp>
    </p:spTree>
    <p:extLst>
      <p:ext uri="{BB962C8B-B14F-4D97-AF65-F5344CB8AC3E}">
        <p14:creationId xmlns:p14="http://schemas.microsoft.com/office/powerpoint/2010/main" val="4071578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B5205F36-A7AF-43AE-85D2-C5C89BF90139}" type="datetime1">
              <a:rPr lang="en-US" smtClean="0"/>
              <a:t>23-Dec-19</a:t>
            </a:fld>
            <a:endParaRPr lang="en-US"/>
          </a:p>
        </p:txBody>
      </p:sp>
      <p:sp>
        <p:nvSpPr>
          <p:cNvPr id="4" name="Footer Placeholder 3"/>
          <p:cNvSpPr>
            <a:spLocks noGrp="1"/>
          </p:cNvSpPr>
          <p:nvPr>
            <p:ph type="ftr" sz="quarter" idx="11"/>
          </p:nvPr>
        </p:nvSpPr>
        <p:spPr/>
        <p:txBody>
          <a:bodyPr/>
          <a:lstStyle/>
          <a:p>
            <a:r>
              <a:rPr lang="en-US" smtClean="0"/>
              <a:t>Slide 1 of 10</a:t>
            </a:r>
            <a:endParaRPr lang="en-US"/>
          </a:p>
        </p:txBody>
      </p:sp>
      <p:sp>
        <p:nvSpPr>
          <p:cNvPr id="5" name="Slide Number Placeholder 4"/>
          <p:cNvSpPr>
            <a:spLocks noGrp="1"/>
          </p:cNvSpPr>
          <p:nvPr>
            <p:ph type="sldNum" sz="quarter" idx="12"/>
          </p:nvPr>
        </p:nvSpPr>
        <p:spPr/>
        <p:txBody>
          <a:bodyPr/>
          <a:lstStyle/>
          <a:p>
            <a:fld id="{8AE0DA53-BF49-4291-8993-1CF29F383F41}" type="slidenum">
              <a:rPr lang="en-US" smtClean="0"/>
              <a:t>‹#›</a:t>
            </a:fld>
            <a:endParaRPr lang="en-US"/>
          </a:p>
        </p:txBody>
      </p:sp>
    </p:spTree>
    <p:extLst>
      <p:ext uri="{BB962C8B-B14F-4D97-AF65-F5344CB8AC3E}">
        <p14:creationId xmlns:p14="http://schemas.microsoft.com/office/powerpoint/2010/main" val="2775964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F252ED-6B42-48D4-9D0E-D54EA94ADF8B}" type="datetime1">
              <a:rPr lang="en-US" smtClean="0"/>
              <a:t>23-Dec-19</a:t>
            </a:fld>
            <a:endParaRPr lang="en-US"/>
          </a:p>
        </p:txBody>
      </p:sp>
      <p:sp>
        <p:nvSpPr>
          <p:cNvPr id="3" name="Footer Placeholder 2"/>
          <p:cNvSpPr>
            <a:spLocks noGrp="1"/>
          </p:cNvSpPr>
          <p:nvPr>
            <p:ph type="ftr" sz="quarter" idx="11"/>
          </p:nvPr>
        </p:nvSpPr>
        <p:spPr/>
        <p:txBody>
          <a:bodyPr/>
          <a:lstStyle/>
          <a:p>
            <a:r>
              <a:rPr lang="en-US" smtClean="0"/>
              <a:t>Slide 1 of 10</a:t>
            </a:r>
            <a:endParaRPr lang="en-US"/>
          </a:p>
        </p:txBody>
      </p:sp>
      <p:sp>
        <p:nvSpPr>
          <p:cNvPr id="4" name="Slide Number Placeholder 3"/>
          <p:cNvSpPr>
            <a:spLocks noGrp="1"/>
          </p:cNvSpPr>
          <p:nvPr>
            <p:ph type="sldNum" sz="quarter" idx="12"/>
          </p:nvPr>
        </p:nvSpPr>
        <p:spPr/>
        <p:txBody>
          <a:bodyPr/>
          <a:lstStyle/>
          <a:p>
            <a:fld id="{8AE0DA53-BF49-4291-8993-1CF29F383F41}" type="slidenum">
              <a:rPr lang="en-US" smtClean="0"/>
              <a:t>‹#›</a:t>
            </a:fld>
            <a:endParaRPr lang="en-US"/>
          </a:p>
        </p:txBody>
      </p:sp>
    </p:spTree>
    <p:extLst>
      <p:ext uri="{BB962C8B-B14F-4D97-AF65-F5344CB8AC3E}">
        <p14:creationId xmlns:p14="http://schemas.microsoft.com/office/powerpoint/2010/main" val="1535348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84CF60-A2C6-447F-895A-7AC471C1C58F}" type="datetime1">
              <a:rPr lang="en-US" smtClean="0"/>
              <a:t>23-Dec-19</a:t>
            </a:fld>
            <a:endParaRPr lang="en-US"/>
          </a:p>
        </p:txBody>
      </p:sp>
      <p:sp>
        <p:nvSpPr>
          <p:cNvPr id="6" name="Footer Placeholder 5"/>
          <p:cNvSpPr>
            <a:spLocks noGrp="1"/>
          </p:cNvSpPr>
          <p:nvPr>
            <p:ph type="ftr" sz="quarter" idx="11"/>
          </p:nvPr>
        </p:nvSpPr>
        <p:spPr/>
        <p:txBody>
          <a:bodyPr/>
          <a:lstStyle/>
          <a:p>
            <a:r>
              <a:rPr lang="en-US" smtClean="0"/>
              <a:t>Slide 1 of 10</a:t>
            </a:r>
            <a:endParaRPr lang="en-US"/>
          </a:p>
        </p:txBody>
      </p:sp>
      <p:sp>
        <p:nvSpPr>
          <p:cNvPr id="7" name="Slide Number Placeholder 6"/>
          <p:cNvSpPr>
            <a:spLocks noGrp="1"/>
          </p:cNvSpPr>
          <p:nvPr>
            <p:ph type="sldNum" sz="quarter" idx="12"/>
          </p:nvPr>
        </p:nvSpPr>
        <p:spPr/>
        <p:txBody>
          <a:bodyPr/>
          <a:lstStyle/>
          <a:p>
            <a:fld id="{8AE0DA53-BF49-4291-8993-1CF29F383F41}" type="slidenum">
              <a:rPr lang="en-US" smtClean="0"/>
              <a:t>‹#›</a:t>
            </a:fld>
            <a:endParaRPr lang="en-US"/>
          </a:p>
        </p:txBody>
      </p:sp>
    </p:spTree>
    <p:extLst>
      <p:ext uri="{BB962C8B-B14F-4D97-AF65-F5344CB8AC3E}">
        <p14:creationId xmlns:p14="http://schemas.microsoft.com/office/powerpoint/2010/main" val="4126592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7DC5F-DE67-456E-84AF-26689F6FBE5D}" type="datetime1">
              <a:rPr lang="en-US" smtClean="0"/>
              <a:t>23-Dec-19</a:t>
            </a:fld>
            <a:endParaRPr lang="en-US"/>
          </a:p>
        </p:txBody>
      </p:sp>
      <p:sp>
        <p:nvSpPr>
          <p:cNvPr id="6" name="Footer Placeholder 5"/>
          <p:cNvSpPr>
            <a:spLocks noGrp="1"/>
          </p:cNvSpPr>
          <p:nvPr>
            <p:ph type="ftr" sz="quarter" idx="11"/>
          </p:nvPr>
        </p:nvSpPr>
        <p:spPr/>
        <p:txBody>
          <a:bodyPr/>
          <a:lstStyle/>
          <a:p>
            <a:r>
              <a:rPr lang="en-US" smtClean="0"/>
              <a:t>Slide 1 of 10</a:t>
            </a:r>
            <a:endParaRPr lang="en-US"/>
          </a:p>
        </p:txBody>
      </p:sp>
      <p:sp>
        <p:nvSpPr>
          <p:cNvPr id="7" name="Slide Number Placeholder 6"/>
          <p:cNvSpPr>
            <a:spLocks noGrp="1"/>
          </p:cNvSpPr>
          <p:nvPr>
            <p:ph type="sldNum" sz="quarter" idx="12"/>
          </p:nvPr>
        </p:nvSpPr>
        <p:spPr/>
        <p:txBody>
          <a:bodyPr/>
          <a:lstStyle/>
          <a:p>
            <a:fld id="{8AE0DA53-BF49-4291-8993-1CF29F383F41}" type="slidenum">
              <a:rPr lang="en-US" smtClean="0"/>
              <a:t>‹#›</a:t>
            </a:fld>
            <a:endParaRPr lang="en-US"/>
          </a:p>
        </p:txBody>
      </p:sp>
    </p:spTree>
    <p:extLst>
      <p:ext uri="{BB962C8B-B14F-4D97-AF65-F5344CB8AC3E}">
        <p14:creationId xmlns:p14="http://schemas.microsoft.com/office/powerpoint/2010/main" val="1584341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20CCAF-1C4B-4C3D-81BD-8EF453692851}" type="datetime1">
              <a:rPr lang="en-US" smtClean="0"/>
              <a:t>23-Dec-19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Slide 1 of 10</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E0DA53-BF49-4291-8993-1CF29F383F41}" type="slidenum">
              <a:rPr lang="en-US" smtClean="0"/>
              <a:t>‹#›</a:t>
            </a:fld>
            <a:endParaRPr lang="en-US"/>
          </a:p>
        </p:txBody>
      </p:sp>
    </p:spTree>
    <p:extLst>
      <p:ext uri="{BB962C8B-B14F-4D97-AF65-F5344CB8AC3E}">
        <p14:creationId xmlns:p14="http://schemas.microsoft.com/office/powerpoint/2010/main" val="1881783700"/>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txBox="1">
            <a:spLocks/>
          </p:cNvSpPr>
          <p:nvPr/>
        </p:nvSpPr>
        <p:spPr>
          <a:xfrm>
            <a:off x="457200" y="419100"/>
            <a:ext cx="8089900" cy="647700"/>
          </a:xfrm>
          <a:prstGeom prst="rect">
            <a:avLst/>
          </a:prstGeom>
          <a:blipFill>
            <a:blip r:embed="rId3"/>
            <a:tile tx="0" ty="0" sx="100000" sy="100000" flip="none" algn="tl"/>
          </a:blipFill>
          <a:ln>
            <a:solidFill>
              <a:schemeClr val="bg2">
                <a:lumMod val="10000"/>
              </a:schemeClr>
            </a:solidFill>
          </a:ln>
          <a:effectLst/>
        </p:spPr>
        <p:style>
          <a:lnRef idx="3">
            <a:schemeClr val="lt1"/>
          </a:lnRef>
          <a:fillRef idx="1">
            <a:schemeClr val="accent2"/>
          </a:fillRef>
          <a:effectRef idx="1">
            <a:schemeClr val="accent2"/>
          </a:effectRef>
          <a:fontRef idx="minor">
            <a:schemeClr val="lt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a:solidFill>
                  <a:schemeClr val="bg1"/>
                </a:solidFill>
                <a:latin typeface="Times New Roman" pitchFamily="18" charset="0"/>
                <a:cs typeface="Times New Roman" pitchFamily="18" charset="0"/>
              </a:rPr>
              <a:t>Ind AS 116: Leases</a:t>
            </a:r>
          </a:p>
        </p:txBody>
      </p:sp>
      <p:sp>
        <p:nvSpPr>
          <p:cNvPr id="3" name="Rectangle 2"/>
          <p:cNvSpPr/>
          <p:nvPr/>
        </p:nvSpPr>
        <p:spPr>
          <a:xfrm>
            <a:off x="5203677" y="5422932"/>
            <a:ext cx="3343423" cy="794064"/>
          </a:xfrm>
          <a:prstGeom prst="rect">
            <a:avLst/>
          </a:prstGeom>
        </p:spPr>
        <p:txBody>
          <a:bodyPr wrap="square">
            <a:spAutoFit/>
          </a:bodyPr>
          <a:lstStyle/>
          <a:p>
            <a:pPr marL="268288" indent="-93663">
              <a:lnSpc>
                <a:spcPct val="120000"/>
              </a:lnSpc>
            </a:pPr>
            <a:r>
              <a:rPr lang="en-GB" sz="2000" b="1" dirty="0">
                <a:latin typeface="Times New Roman" pitchFamily="18" charset="0"/>
                <a:cs typeface="Times New Roman" pitchFamily="18" charset="0"/>
              </a:rPr>
              <a:t>CA PARAS JAIN</a:t>
            </a:r>
          </a:p>
          <a:p>
            <a:pPr marL="268288" indent="-93663">
              <a:lnSpc>
                <a:spcPct val="120000"/>
              </a:lnSpc>
            </a:pPr>
            <a:r>
              <a:rPr lang="en-US" dirty="0" smtClean="0">
                <a:latin typeface="Times New Roman" pitchFamily="18" charset="0"/>
                <a:cs typeface="Times New Roman" pitchFamily="18" charset="0"/>
              </a:rPr>
              <a:t>parasjain2807@gmail.com</a:t>
            </a:r>
            <a:endParaRPr lang="en-US" dirty="0">
              <a:solidFill>
                <a:srgbClr val="7030A0"/>
              </a:solidFill>
              <a:latin typeface="Times New Roman" pitchFamily="18" charset="0"/>
              <a:cs typeface="Times New Roman" pitchFamily="18" charset="0"/>
            </a:endParaRPr>
          </a:p>
        </p:txBody>
      </p:sp>
      <p:pic>
        <p:nvPicPr>
          <p:cNvPr id="6" name="Picture 5" descr="New Picture (33).bmp"/>
          <p:cNvPicPr>
            <a:picLocks noChangeAspect="1"/>
          </p:cNvPicPr>
          <p:nvPr/>
        </p:nvPicPr>
        <p:blipFill>
          <a:blip r:embed="rId4"/>
          <a:stretch>
            <a:fillRect/>
          </a:stretch>
        </p:blipFill>
        <p:spPr>
          <a:xfrm>
            <a:off x="457200" y="1676400"/>
            <a:ext cx="4724400" cy="4495800"/>
          </a:xfrm>
          <a:prstGeom prst="rect">
            <a:avLst/>
          </a:prstGeom>
        </p:spPr>
      </p:pic>
      <p:sp>
        <p:nvSpPr>
          <p:cNvPr id="4" name="Slide Number Placeholder 3"/>
          <p:cNvSpPr>
            <a:spLocks noGrp="1"/>
          </p:cNvSpPr>
          <p:nvPr>
            <p:ph type="sldNum" sz="quarter" idx="12"/>
          </p:nvPr>
        </p:nvSpPr>
        <p:spPr/>
        <p:txBody>
          <a:bodyPr/>
          <a:lstStyle/>
          <a:p>
            <a:fld id="{8AE0DA53-BF49-4291-8993-1CF29F383F41}" type="slidenum">
              <a:rPr lang="en-US" smtClean="0">
                <a:solidFill>
                  <a:schemeClr val="tx1"/>
                </a:solidFill>
              </a:rPr>
              <a:t>1</a:t>
            </a:fld>
            <a:endParaRPr lang="en-US" dirty="0">
              <a:solidFill>
                <a:schemeClr val="tx1"/>
              </a:solidFill>
            </a:endParaRPr>
          </a:p>
        </p:txBody>
      </p:sp>
    </p:spTree>
    <p:extLst>
      <p:ext uri="{BB962C8B-B14F-4D97-AF65-F5344CB8AC3E}">
        <p14:creationId xmlns:p14="http://schemas.microsoft.com/office/powerpoint/2010/main" val="39229207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10</a:t>
            </a:fld>
            <a:endParaRPr lang="en-US" dirty="0">
              <a:solidFill>
                <a:schemeClr val="tx1"/>
              </a:solidFill>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Lease term</a:t>
            </a:r>
            <a:endParaRPr lang="en-US" sz="24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26075" y="1171977"/>
            <a:ext cx="8077200" cy="1815882"/>
          </a:xfrm>
          <a:prstGeom prst="rect">
            <a:avLst/>
          </a:prstGeom>
          <a:noFill/>
        </p:spPr>
        <p:txBody>
          <a:bodyPr wrap="square" rtlCol="0">
            <a:spAutoFit/>
          </a:bodyPr>
          <a:lstStyle/>
          <a:p>
            <a:pPr algn="just"/>
            <a:r>
              <a:rPr lang="en-US" sz="1600" b="1" dirty="0" smtClean="0">
                <a:latin typeface="Calibri" panose="020F0502020204030204" pitchFamily="34" charset="0"/>
              </a:rPr>
              <a:t>Example:</a:t>
            </a:r>
          </a:p>
          <a:p>
            <a:pPr algn="just"/>
            <a:r>
              <a:rPr lang="en-US" sz="1600" dirty="0" smtClean="0">
                <a:latin typeface="Calibri" panose="020F0502020204030204" pitchFamily="34" charset="0"/>
              </a:rPr>
              <a:t>An entity had taken a property on rent for official purpose for a period of 11 months from 01/06/2019 to 30/04/2020 and both the parties can terminate the agreement by giving advance intimation of one month to the other party.</a:t>
            </a:r>
          </a:p>
          <a:p>
            <a:pPr algn="just"/>
            <a:r>
              <a:rPr lang="en-US" sz="1600" dirty="0" smtClean="0">
                <a:latin typeface="Calibri" panose="020F0502020204030204" pitchFamily="34" charset="0"/>
              </a:rPr>
              <a:t>The agreement can be renewed further for a period of 11 months from 01/05/2020 to 31/03/2021 at both parties mutually agreeable terms with an increase in rent of 10%. </a:t>
            </a:r>
          </a:p>
          <a:p>
            <a:pPr algn="just"/>
            <a:r>
              <a:rPr lang="en-US" sz="1600" dirty="0">
                <a:latin typeface="Calibri" panose="020F0502020204030204" pitchFamily="34" charset="0"/>
              </a:rPr>
              <a:t>What is the lease </a:t>
            </a:r>
            <a:r>
              <a:rPr lang="en-US" sz="1600" dirty="0" smtClean="0">
                <a:latin typeface="Calibri" panose="020F0502020204030204" pitchFamily="34" charset="0"/>
              </a:rPr>
              <a:t>term?</a:t>
            </a:r>
            <a:endParaRPr lang="en-US" sz="1600" dirty="0">
              <a:latin typeface="Calibri" panose="020F050202020403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72976073"/>
              </p:ext>
            </p:extLst>
          </p:nvPr>
        </p:nvGraphicFramePr>
        <p:xfrm>
          <a:off x="571500" y="3187165"/>
          <a:ext cx="8026400" cy="914400"/>
        </p:xfrm>
        <a:graphic>
          <a:graphicData uri="http://schemas.openxmlformats.org/drawingml/2006/table">
            <a:tbl>
              <a:tblPr firstRow="1" bandRow="1">
                <a:effectLst>
                  <a:innerShdw blurRad="63500" dist="50800" dir="8100000">
                    <a:prstClr val="black">
                      <a:alpha val="50000"/>
                    </a:prstClr>
                  </a:innerShdw>
                </a:effectLst>
                <a:tableStyleId>{5C22544A-7EE6-4342-B048-85BDC9FD1C3A}</a:tableStyleId>
              </a:tblPr>
              <a:tblGrid>
                <a:gridCol w="2680193"/>
                <a:gridCol w="2730007"/>
                <a:gridCol w="26162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latin typeface="Calibri" panose="020F0502020204030204" pitchFamily="34" charset="0"/>
                        </a:rPr>
                        <a:t>Non-cancellable period of lease</a:t>
                      </a: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latin typeface="Calibri" panose="020F0502020204030204" pitchFamily="34" charset="0"/>
                        </a:rPr>
                        <a:t>Period covered by an option to terminate the lease</a:t>
                      </a:r>
                    </a:p>
                  </a:txBody>
                  <a:tcPr>
                    <a:solidFill>
                      <a:srgbClr val="FFC000"/>
                    </a:solidFill>
                  </a:tcPr>
                </a:tc>
                <a:tc>
                  <a:txBody>
                    <a:bodyPr/>
                    <a:lstStyle/>
                    <a:p>
                      <a:pPr algn="l"/>
                      <a:r>
                        <a:rPr lang="en-US" b="1" dirty="0" smtClean="0">
                          <a:solidFill>
                            <a:schemeClr val="tx1"/>
                          </a:solidFill>
                          <a:latin typeface="Calibri" panose="020F0502020204030204" pitchFamily="34" charset="0"/>
                        </a:rPr>
                        <a:t>Period covered by an option to extend the lease</a:t>
                      </a:r>
                      <a:endParaRPr lang="en-US" dirty="0">
                        <a:solidFill>
                          <a:schemeClr val="tx1"/>
                        </a:solidFill>
                      </a:endParaRPr>
                    </a:p>
                  </a:txBody>
                  <a:tcPr>
                    <a:solidFill>
                      <a:srgbClr val="FFC000"/>
                    </a:solidFill>
                  </a:tcPr>
                </a:tc>
              </a:tr>
            </a:tbl>
          </a:graphicData>
        </a:graphic>
      </p:graphicFrame>
      <p:sp>
        <p:nvSpPr>
          <p:cNvPr id="6" name="TextBox 5"/>
          <p:cNvSpPr txBox="1"/>
          <p:nvPr/>
        </p:nvSpPr>
        <p:spPr>
          <a:xfrm>
            <a:off x="496016" y="4095482"/>
            <a:ext cx="1094704" cy="307777"/>
          </a:xfrm>
          <a:prstGeom prst="rect">
            <a:avLst/>
          </a:prstGeom>
          <a:noFill/>
        </p:spPr>
        <p:txBody>
          <a:bodyPr wrap="square" rtlCol="0">
            <a:spAutoFit/>
          </a:bodyPr>
          <a:lstStyle/>
          <a:p>
            <a:r>
              <a:rPr lang="en-US" sz="1400" b="1" dirty="0" smtClean="0"/>
              <a:t>01/06/2019</a:t>
            </a:r>
            <a:endParaRPr lang="en-US" sz="1400" b="1" dirty="0"/>
          </a:p>
        </p:txBody>
      </p:sp>
      <p:sp>
        <p:nvSpPr>
          <p:cNvPr id="7" name="TextBox 6"/>
          <p:cNvSpPr txBox="1"/>
          <p:nvPr/>
        </p:nvSpPr>
        <p:spPr>
          <a:xfrm>
            <a:off x="2205334" y="4093334"/>
            <a:ext cx="1096848" cy="309925"/>
          </a:xfrm>
          <a:prstGeom prst="rect">
            <a:avLst/>
          </a:prstGeom>
          <a:noFill/>
        </p:spPr>
        <p:txBody>
          <a:bodyPr wrap="square" rtlCol="0">
            <a:spAutoFit/>
          </a:bodyPr>
          <a:lstStyle/>
          <a:p>
            <a:pPr algn="r"/>
            <a:r>
              <a:rPr lang="en-US" sz="1400" b="1" dirty="0" smtClean="0"/>
              <a:t>30/06/2019</a:t>
            </a:r>
            <a:endParaRPr lang="en-US" sz="1400" b="1" dirty="0"/>
          </a:p>
        </p:txBody>
      </p:sp>
      <p:sp>
        <p:nvSpPr>
          <p:cNvPr id="8" name="TextBox 7"/>
          <p:cNvSpPr txBox="1"/>
          <p:nvPr/>
        </p:nvSpPr>
        <p:spPr>
          <a:xfrm>
            <a:off x="4881993" y="4091182"/>
            <a:ext cx="1096848" cy="309925"/>
          </a:xfrm>
          <a:prstGeom prst="rect">
            <a:avLst/>
          </a:prstGeom>
          <a:noFill/>
        </p:spPr>
        <p:txBody>
          <a:bodyPr wrap="square" rtlCol="0">
            <a:spAutoFit/>
          </a:bodyPr>
          <a:lstStyle/>
          <a:p>
            <a:pPr algn="r"/>
            <a:r>
              <a:rPr lang="en-US" sz="1400" b="1" dirty="0" smtClean="0"/>
              <a:t>30/04/2020</a:t>
            </a:r>
            <a:endParaRPr lang="en-US" sz="1400" b="1" dirty="0"/>
          </a:p>
        </p:txBody>
      </p:sp>
      <p:sp>
        <p:nvSpPr>
          <p:cNvPr id="9" name="TextBox 8"/>
          <p:cNvSpPr txBox="1"/>
          <p:nvPr/>
        </p:nvSpPr>
        <p:spPr>
          <a:xfrm>
            <a:off x="7593711" y="4089034"/>
            <a:ext cx="1096848" cy="309925"/>
          </a:xfrm>
          <a:prstGeom prst="rect">
            <a:avLst/>
          </a:prstGeom>
          <a:noFill/>
        </p:spPr>
        <p:txBody>
          <a:bodyPr wrap="square" rtlCol="0">
            <a:spAutoFit/>
          </a:bodyPr>
          <a:lstStyle/>
          <a:p>
            <a:pPr algn="r"/>
            <a:r>
              <a:rPr lang="en-US" sz="1400" b="1" dirty="0" smtClean="0"/>
              <a:t>31/03/2021</a:t>
            </a:r>
            <a:endParaRPr lang="en-US" sz="1400" b="1" dirty="0"/>
          </a:p>
        </p:txBody>
      </p:sp>
      <p:sp>
        <p:nvSpPr>
          <p:cNvPr id="10" name="TextBox 9"/>
          <p:cNvSpPr txBox="1"/>
          <p:nvPr/>
        </p:nvSpPr>
        <p:spPr>
          <a:xfrm>
            <a:off x="426075" y="4584876"/>
            <a:ext cx="8077200" cy="2062103"/>
          </a:xfrm>
          <a:prstGeom prst="rect">
            <a:avLst/>
          </a:prstGeom>
          <a:noFill/>
        </p:spPr>
        <p:txBody>
          <a:bodyPr wrap="square" rtlCol="0">
            <a:spAutoFit/>
          </a:bodyPr>
          <a:lstStyle/>
          <a:p>
            <a:r>
              <a:rPr lang="en-US" sz="1600" b="1" dirty="0" smtClean="0">
                <a:latin typeface="Calibri" panose="020F0502020204030204" pitchFamily="34" charset="0"/>
              </a:rPr>
              <a:t>Lease term: </a:t>
            </a:r>
          </a:p>
          <a:p>
            <a:endParaRPr lang="en-US" sz="1600" dirty="0">
              <a:latin typeface="Calibri" panose="020F0502020204030204" pitchFamily="34" charset="0"/>
            </a:endParaRPr>
          </a:p>
          <a:p>
            <a:r>
              <a:rPr lang="en-US" sz="1600" dirty="0" smtClean="0">
                <a:latin typeface="Calibri" panose="020F0502020204030204" pitchFamily="34" charset="0"/>
              </a:rPr>
              <a:t>Non-cancellable </a:t>
            </a:r>
            <a:r>
              <a:rPr lang="en-US" sz="1600" dirty="0">
                <a:latin typeface="Calibri" panose="020F0502020204030204" pitchFamily="34" charset="0"/>
              </a:rPr>
              <a:t>period of </a:t>
            </a:r>
            <a:r>
              <a:rPr lang="en-US" sz="1600" dirty="0" smtClean="0">
                <a:latin typeface="Calibri" panose="020F0502020204030204" pitchFamily="34" charset="0"/>
              </a:rPr>
              <a:t>lease = 1 month (From 01/06/2019 to 30/06/2019)</a:t>
            </a:r>
          </a:p>
          <a:p>
            <a:r>
              <a:rPr lang="en-US" sz="1600" b="1" dirty="0" smtClean="0">
                <a:latin typeface="Calibri" panose="020F0502020204030204" pitchFamily="34" charset="0"/>
              </a:rPr>
              <a:t>Plus: </a:t>
            </a:r>
            <a:r>
              <a:rPr lang="en-US" sz="1600" dirty="0">
                <a:latin typeface="Calibri" panose="020F0502020204030204" pitchFamily="34" charset="0"/>
              </a:rPr>
              <a:t>Period covered by an option to extend the </a:t>
            </a:r>
            <a:r>
              <a:rPr lang="en-US" sz="1600" dirty="0" smtClean="0">
                <a:latin typeface="Calibri" panose="020F0502020204030204" pitchFamily="34" charset="0"/>
              </a:rPr>
              <a:t>lease </a:t>
            </a:r>
            <a:r>
              <a:rPr lang="en-US" sz="1600" dirty="0">
                <a:latin typeface="Calibri" panose="020F0502020204030204" pitchFamily="34" charset="0"/>
              </a:rPr>
              <a:t>if lessee is reasonably certain to exercise </a:t>
            </a:r>
            <a:r>
              <a:rPr lang="en-US" sz="1600" dirty="0" smtClean="0">
                <a:latin typeface="Calibri" panose="020F0502020204030204" pitchFamily="34" charset="0"/>
              </a:rPr>
              <a:t>option</a:t>
            </a:r>
            <a:r>
              <a:rPr lang="en-US" sz="1600" b="1" dirty="0" smtClean="0">
                <a:latin typeface="Calibri" panose="020F0502020204030204" pitchFamily="34" charset="0"/>
              </a:rPr>
              <a:t> </a:t>
            </a:r>
            <a:r>
              <a:rPr lang="en-US" sz="1600" dirty="0" smtClean="0">
                <a:latin typeface="Calibri" panose="020F0502020204030204" pitchFamily="34" charset="0"/>
              </a:rPr>
              <a:t>= 11 months (From 01/05/2020 to 31/03/2021)</a:t>
            </a:r>
            <a:endParaRPr lang="en-US" sz="1600" dirty="0">
              <a:latin typeface="Calibri" panose="020F0502020204030204" pitchFamily="34" charset="0"/>
            </a:endParaRPr>
          </a:p>
          <a:p>
            <a:r>
              <a:rPr lang="en-US" sz="1600" b="1" dirty="0" smtClean="0">
                <a:latin typeface="Calibri" panose="020F0502020204030204" pitchFamily="34" charset="0"/>
              </a:rPr>
              <a:t>Plus: </a:t>
            </a:r>
            <a:r>
              <a:rPr lang="en-US" sz="1600" dirty="0" smtClean="0">
                <a:latin typeface="Calibri" panose="020F0502020204030204" pitchFamily="34" charset="0"/>
              </a:rPr>
              <a:t>Period </a:t>
            </a:r>
            <a:r>
              <a:rPr lang="en-US" sz="1600" dirty="0">
                <a:latin typeface="Calibri" panose="020F0502020204030204" pitchFamily="34" charset="0"/>
              </a:rPr>
              <a:t>covered by an option to terminate the </a:t>
            </a:r>
            <a:r>
              <a:rPr lang="en-US" sz="1600" dirty="0" smtClean="0">
                <a:latin typeface="Calibri" panose="020F0502020204030204" pitchFamily="34" charset="0"/>
              </a:rPr>
              <a:t>lease </a:t>
            </a:r>
            <a:r>
              <a:rPr lang="en-US" sz="1600" dirty="0">
                <a:latin typeface="Calibri" panose="020F0502020204030204" pitchFamily="34" charset="0"/>
              </a:rPr>
              <a:t>if lessee is reasonably certain </a:t>
            </a:r>
            <a:r>
              <a:rPr lang="en-US" sz="1600" dirty="0" smtClean="0">
                <a:latin typeface="Calibri" panose="020F0502020204030204" pitchFamily="34" charset="0"/>
              </a:rPr>
              <a:t>not to </a:t>
            </a:r>
            <a:r>
              <a:rPr lang="en-US" sz="1600" dirty="0">
                <a:latin typeface="Calibri" panose="020F0502020204030204" pitchFamily="34" charset="0"/>
              </a:rPr>
              <a:t>exercise </a:t>
            </a:r>
            <a:r>
              <a:rPr lang="en-US" sz="1600" dirty="0" smtClean="0">
                <a:latin typeface="Calibri" panose="020F0502020204030204" pitchFamily="34" charset="0"/>
              </a:rPr>
              <a:t>option</a:t>
            </a:r>
            <a:r>
              <a:rPr lang="en-US" sz="1600" b="1" dirty="0" smtClean="0">
                <a:latin typeface="Calibri" panose="020F0502020204030204" pitchFamily="34" charset="0"/>
              </a:rPr>
              <a:t> </a:t>
            </a:r>
            <a:r>
              <a:rPr lang="en-US" sz="1600" dirty="0" smtClean="0">
                <a:latin typeface="Calibri" panose="020F0502020204030204" pitchFamily="34" charset="0"/>
              </a:rPr>
              <a:t>= 10 months (From 01/07/2019 to 30/04/2020)</a:t>
            </a:r>
          </a:p>
          <a:p>
            <a:r>
              <a:rPr lang="en-US" sz="1600" b="1" dirty="0" smtClean="0">
                <a:latin typeface="Calibri" panose="020F0502020204030204" pitchFamily="34" charset="0"/>
              </a:rPr>
              <a:t>Hence</a:t>
            </a:r>
            <a:r>
              <a:rPr lang="en-US" sz="1600" dirty="0" smtClean="0">
                <a:latin typeface="Calibri" panose="020F0502020204030204" pitchFamily="34" charset="0"/>
              </a:rPr>
              <a:t>, lease term = 22 months from 01/06/2019 to 31/03/2021.</a:t>
            </a:r>
            <a:endParaRPr lang="en-US" sz="1600" dirty="0">
              <a:latin typeface="Calibri" panose="020F0502020204030204" pitchFamily="34" charset="0"/>
            </a:endParaRPr>
          </a:p>
        </p:txBody>
      </p:sp>
      <p:sp>
        <p:nvSpPr>
          <p:cNvPr id="11" name="TextBox 10"/>
          <p:cNvSpPr txBox="1"/>
          <p:nvPr/>
        </p:nvSpPr>
        <p:spPr>
          <a:xfrm>
            <a:off x="3205593" y="4091182"/>
            <a:ext cx="1096848" cy="309925"/>
          </a:xfrm>
          <a:prstGeom prst="rect">
            <a:avLst/>
          </a:prstGeom>
          <a:noFill/>
        </p:spPr>
        <p:txBody>
          <a:bodyPr wrap="square" rtlCol="0">
            <a:spAutoFit/>
          </a:bodyPr>
          <a:lstStyle/>
          <a:p>
            <a:r>
              <a:rPr lang="en-US" sz="1400" b="1" dirty="0" smtClean="0"/>
              <a:t>01/07/2019</a:t>
            </a:r>
            <a:endParaRPr lang="en-US" sz="1400" b="1" dirty="0"/>
          </a:p>
        </p:txBody>
      </p:sp>
      <p:sp>
        <p:nvSpPr>
          <p:cNvPr id="12" name="TextBox 11"/>
          <p:cNvSpPr txBox="1"/>
          <p:nvPr/>
        </p:nvSpPr>
        <p:spPr>
          <a:xfrm>
            <a:off x="5866511" y="4089034"/>
            <a:ext cx="1096848" cy="309925"/>
          </a:xfrm>
          <a:prstGeom prst="rect">
            <a:avLst/>
          </a:prstGeom>
          <a:noFill/>
        </p:spPr>
        <p:txBody>
          <a:bodyPr wrap="square" rtlCol="0">
            <a:spAutoFit/>
          </a:bodyPr>
          <a:lstStyle/>
          <a:p>
            <a:r>
              <a:rPr lang="en-US" sz="1400" b="1" dirty="0" smtClean="0"/>
              <a:t>01/05/2020</a:t>
            </a:r>
            <a:endParaRPr lang="en-US" sz="1400" b="1" dirty="0"/>
          </a:p>
        </p:txBody>
      </p:sp>
    </p:spTree>
    <p:extLst>
      <p:ext uri="{BB962C8B-B14F-4D97-AF65-F5344CB8AC3E}">
        <p14:creationId xmlns:p14="http://schemas.microsoft.com/office/powerpoint/2010/main" val="17076874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11</a:t>
            </a:fld>
            <a:endParaRPr lang="en-US" dirty="0">
              <a:solidFill>
                <a:schemeClr val="tx1"/>
              </a:solidFill>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Lease term</a:t>
            </a:r>
            <a:endParaRPr lang="en-US"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426075" y="1193014"/>
            <a:ext cx="8077200" cy="5016758"/>
          </a:xfrm>
          <a:prstGeom prst="rect">
            <a:avLst/>
          </a:prstGeom>
        </p:spPr>
        <p:txBody>
          <a:bodyPr wrap="square">
            <a:spAutoFit/>
          </a:bodyPr>
          <a:lstStyle/>
          <a:p>
            <a:pPr marL="285750" indent="-285750" algn="just">
              <a:buFont typeface="Wingdings" panose="05000000000000000000" pitchFamily="2" charset="2"/>
              <a:buChar char="v"/>
            </a:pPr>
            <a:r>
              <a:rPr lang="en-IN" sz="1600" dirty="0">
                <a:latin typeface="Calibri" panose="020F0502020204030204" pitchFamily="34" charset="0"/>
                <a:cs typeface="Arial" pitchFamily="34" charset="0"/>
              </a:rPr>
              <a:t>The lease term </a:t>
            </a:r>
            <a:r>
              <a:rPr lang="en-IN" sz="1600" b="1" dirty="0">
                <a:latin typeface="Calibri" panose="020F0502020204030204" pitchFamily="34" charset="0"/>
                <a:cs typeface="Arial" pitchFamily="34" charset="0"/>
              </a:rPr>
              <a:t>begins</a:t>
            </a:r>
            <a:r>
              <a:rPr lang="en-IN" sz="1600" dirty="0">
                <a:latin typeface="Calibri" panose="020F0502020204030204" pitchFamily="34" charset="0"/>
                <a:cs typeface="Arial" pitchFamily="34" charset="0"/>
              </a:rPr>
              <a:t> at the </a:t>
            </a:r>
            <a:r>
              <a:rPr lang="en-IN" sz="1600" b="1" dirty="0">
                <a:latin typeface="Calibri" panose="020F0502020204030204" pitchFamily="34" charset="0"/>
                <a:cs typeface="Arial" pitchFamily="34" charset="0"/>
              </a:rPr>
              <a:t>commencement date </a:t>
            </a:r>
            <a:r>
              <a:rPr lang="en-IN" sz="1600" dirty="0">
                <a:latin typeface="Calibri" panose="020F0502020204030204" pitchFamily="34" charset="0"/>
                <a:cs typeface="Arial" pitchFamily="34" charset="0"/>
              </a:rPr>
              <a:t>and </a:t>
            </a:r>
            <a:r>
              <a:rPr lang="en-IN" sz="1600" b="1" dirty="0">
                <a:latin typeface="Calibri" panose="020F0502020204030204" pitchFamily="34" charset="0"/>
                <a:cs typeface="Arial" pitchFamily="34" charset="0"/>
              </a:rPr>
              <a:t>includes</a:t>
            </a:r>
            <a:r>
              <a:rPr lang="en-IN" sz="1600" dirty="0">
                <a:latin typeface="Calibri" panose="020F0502020204030204" pitchFamily="34" charset="0"/>
                <a:cs typeface="Arial" pitchFamily="34" charset="0"/>
              </a:rPr>
              <a:t> any </a:t>
            </a:r>
            <a:r>
              <a:rPr lang="en-IN" sz="1600" b="1" dirty="0">
                <a:latin typeface="Calibri" panose="020F0502020204030204" pitchFamily="34" charset="0"/>
                <a:cs typeface="Arial" pitchFamily="34" charset="0"/>
              </a:rPr>
              <a:t>rent-free periods </a:t>
            </a:r>
            <a:r>
              <a:rPr lang="en-IN" sz="1600" dirty="0">
                <a:latin typeface="Calibri" panose="020F0502020204030204" pitchFamily="34" charset="0"/>
                <a:cs typeface="Arial" pitchFamily="34" charset="0"/>
              </a:rPr>
              <a:t>provided to the lessee by the lessor.</a:t>
            </a:r>
          </a:p>
          <a:p>
            <a:pPr marL="285750" indent="-285750" algn="just">
              <a:buFont typeface="Wingdings" pitchFamily="2" charset="2"/>
              <a:buChar char="Ø"/>
            </a:pPr>
            <a:endParaRPr lang="en-IN" sz="1600" b="1" dirty="0">
              <a:latin typeface="Calibri" panose="020F0502020204030204" pitchFamily="34" charset="0"/>
              <a:cs typeface="Arial" pitchFamily="34" charset="0"/>
            </a:endParaRPr>
          </a:p>
          <a:p>
            <a:pPr marL="742950" lvl="1" indent="-285750" algn="just">
              <a:buFont typeface="Wingdings" pitchFamily="2" charset="2"/>
              <a:buChar char="§"/>
            </a:pPr>
            <a:r>
              <a:rPr lang="en-IN" sz="1600" b="1" dirty="0">
                <a:latin typeface="Calibri" panose="020F0502020204030204" pitchFamily="34" charset="0"/>
                <a:cs typeface="Arial" pitchFamily="34" charset="0"/>
              </a:rPr>
              <a:t>Commencement date:</a:t>
            </a:r>
            <a:r>
              <a:rPr lang="en-IN" sz="1600" dirty="0">
                <a:latin typeface="Calibri" panose="020F0502020204030204" pitchFamily="34" charset="0"/>
                <a:cs typeface="Arial" pitchFamily="34" charset="0"/>
              </a:rPr>
              <a:t> The date on which a lessor makes an underlying </a:t>
            </a:r>
            <a:r>
              <a:rPr lang="en-IN" sz="1600" b="1" dirty="0">
                <a:latin typeface="Calibri" panose="020F0502020204030204" pitchFamily="34" charset="0"/>
                <a:cs typeface="Arial" pitchFamily="34" charset="0"/>
              </a:rPr>
              <a:t>asset available for use</a:t>
            </a:r>
            <a:r>
              <a:rPr lang="en-IN" sz="1600" dirty="0">
                <a:latin typeface="Calibri" panose="020F0502020204030204" pitchFamily="34" charset="0"/>
                <a:cs typeface="Arial" pitchFamily="34" charset="0"/>
              </a:rPr>
              <a:t> by a </a:t>
            </a:r>
            <a:r>
              <a:rPr lang="en-IN" sz="1600" dirty="0" smtClean="0">
                <a:latin typeface="Calibri" panose="020F0502020204030204" pitchFamily="34" charset="0"/>
                <a:cs typeface="Arial" pitchFamily="34" charset="0"/>
              </a:rPr>
              <a:t>lessee.</a:t>
            </a:r>
          </a:p>
          <a:p>
            <a:pPr marL="285750" indent="-285750" algn="just">
              <a:buFont typeface="Wingdings" pitchFamily="2" charset="2"/>
              <a:buChar char="§"/>
            </a:pPr>
            <a:endParaRPr lang="en-IN" sz="1600" dirty="0">
              <a:latin typeface="Calibri" panose="020F0502020204030204" pitchFamily="34" charset="0"/>
              <a:cs typeface="Arial" pitchFamily="34" charset="0"/>
            </a:endParaRPr>
          </a:p>
          <a:p>
            <a:pPr marL="285750" indent="-285750" algn="just">
              <a:buFont typeface="Wingdings" panose="05000000000000000000" pitchFamily="2" charset="2"/>
              <a:buChar char="v"/>
            </a:pPr>
            <a:r>
              <a:rPr lang="en-IN" sz="1600" b="1" dirty="0" smtClean="0">
                <a:latin typeface="Calibri" panose="020F0502020204030204" pitchFamily="34" charset="0"/>
                <a:cs typeface="Arial" pitchFamily="34" charset="0"/>
              </a:rPr>
              <a:t>Factors</a:t>
            </a:r>
            <a:r>
              <a:rPr lang="en-IN" sz="1600" dirty="0" smtClean="0">
                <a:latin typeface="Calibri" panose="020F0502020204030204" pitchFamily="34" charset="0"/>
                <a:cs typeface="Arial" pitchFamily="34" charset="0"/>
              </a:rPr>
              <a:t> considered </a:t>
            </a:r>
            <a:r>
              <a:rPr lang="en-IN" sz="1600" dirty="0">
                <a:latin typeface="Calibri" panose="020F0502020204030204" pitchFamily="34" charset="0"/>
                <a:cs typeface="Arial" pitchFamily="34" charset="0"/>
              </a:rPr>
              <a:t>when assessing </a:t>
            </a:r>
            <a:r>
              <a:rPr lang="en-IN" sz="1600" b="1" dirty="0">
                <a:latin typeface="Calibri" panose="020F0502020204030204" pitchFamily="34" charset="0"/>
                <a:cs typeface="Arial" pitchFamily="34" charset="0"/>
              </a:rPr>
              <a:t>reasonably </a:t>
            </a:r>
            <a:r>
              <a:rPr lang="en-IN" sz="1600" b="1" dirty="0" smtClean="0">
                <a:latin typeface="Calibri" panose="020F0502020204030204" pitchFamily="34" charset="0"/>
                <a:cs typeface="Arial" pitchFamily="34" charset="0"/>
              </a:rPr>
              <a:t>certain</a:t>
            </a:r>
            <a:r>
              <a:rPr lang="en-IN" sz="1600" dirty="0" smtClean="0">
                <a:latin typeface="Calibri" panose="020F0502020204030204" pitchFamily="34" charset="0"/>
                <a:cs typeface="Arial" pitchFamily="34" charset="0"/>
              </a:rPr>
              <a:t> </a:t>
            </a:r>
            <a:r>
              <a:rPr lang="en-IN" sz="1600" dirty="0">
                <a:latin typeface="Calibri" panose="020F0502020204030204" pitchFamily="34" charset="0"/>
                <a:cs typeface="Arial" pitchFamily="34" charset="0"/>
              </a:rPr>
              <a:t>criteria </a:t>
            </a:r>
            <a:r>
              <a:rPr lang="en-IN" sz="1600" dirty="0" smtClean="0">
                <a:latin typeface="Calibri" panose="020F0502020204030204" pitchFamily="34" charset="0"/>
                <a:cs typeface="Arial" pitchFamily="34" charset="0"/>
              </a:rPr>
              <a:t>include:</a:t>
            </a:r>
            <a:endParaRPr lang="en-IN" sz="1600" dirty="0">
              <a:latin typeface="Calibri" panose="020F0502020204030204" pitchFamily="34" charset="0"/>
              <a:cs typeface="Arial" pitchFamily="34" charset="0"/>
            </a:endParaRPr>
          </a:p>
          <a:p>
            <a:pPr marL="800100" lvl="1" indent="-342900" algn="just">
              <a:buFont typeface="+mj-lt"/>
              <a:buAutoNum type="alphaLcParenR"/>
            </a:pPr>
            <a:r>
              <a:rPr lang="en-IN" sz="1600" dirty="0">
                <a:latin typeface="Calibri" panose="020F0502020204030204" pitchFamily="34" charset="0"/>
                <a:cs typeface="Arial" pitchFamily="34" charset="0"/>
              </a:rPr>
              <a:t>contractual terms and conditions for the optional periods compared with </a:t>
            </a:r>
            <a:r>
              <a:rPr lang="en-IN" sz="1600" b="1" dirty="0">
                <a:latin typeface="Calibri" panose="020F0502020204030204" pitchFamily="34" charset="0"/>
                <a:cs typeface="Arial" pitchFamily="34" charset="0"/>
              </a:rPr>
              <a:t>market rates</a:t>
            </a:r>
            <a:r>
              <a:rPr lang="en-IN" sz="1600" dirty="0">
                <a:latin typeface="Calibri" panose="020F0502020204030204" pitchFamily="34" charset="0"/>
                <a:cs typeface="Arial" pitchFamily="34" charset="0"/>
              </a:rPr>
              <a:t>,</a:t>
            </a:r>
          </a:p>
          <a:p>
            <a:pPr marL="800100" lvl="1" indent="-342900" algn="just">
              <a:buFont typeface="+mj-lt"/>
              <a:buAutoNum type="alphaLcParenR"/>
            </a:pPr>
            <a:r>
              <a:rPr lang="en-IN" sz="1600" dirty="0">
                <a:latin typeface="Calibri" panose="020F0502020204030204" pitchFamily="34" charset="0"/>
                <a:cs typeface="Arial" pitchFamily="34" charset="0"/>
              </a:rPr>
              <a:t>significant </a:t>
            </a:r>
            <a:r>
              <a:rPr lang="en-IN" sz="1600" b="1" dirty="0">
                <a:latin typeface="Calibri" panose="020F0502020204030204" pitchFamily="34" charset="0"/>
                <a:cs typeface="Arial" pitchFamily="34" charset="0"/>
              </a:rPr>
              <a:t>leasehold improvements </a:t>
            </a:r>
            <a:r>
              <a:rPr lang="en-IN" sz="1600" dirty="0">
                <a:latin typeface="Calibri" panose="020F0502020204030204" pitchFamily="34" charset="0"/>
                <a:cs typeface="Arial" pitchFamily="34" charset="0"/>
              </a:rPr>
              <a:t>undertaken (or expected to be undertaken</a:t>
            </a:r>
            <a:r>
              <a:rPr lang="en-IN" sz="1600" dirty="0" smtClean="0">
                <a:latin typeface="Calibri" panose="020F0502020204030204" pitchFamily="34" charset="0"/>
                <a:cs typeface="Arial" pitchFamily="34" charset="0"/>
              </a:rPr>
              <a:t>),</a:t>
            </a:r>
            <a:endParaRPr lang="en-IN" sz="1600" dirty="0">
              <a:latin typeface="Calibri" panose="020F0502020204030204" pitchFamily="34" charset="0"/>
              <a:cs typeface="Arial" pitchFamily="34" charset="0"/>
            </a:endParaRPr>
          </a:p>
          <a:p>
            <a:pPr marL="800100" lvl="1" indent="-342900" algn="just">
              <a:buFont typeface="+mj-lt"/>
              <a:buAutoNum type="alphaLcParenR"/>
            </a:pPr>
            <a:r>
              <a:rPr lang="en-IN" sz="1600" b="1" dirty="0">
                <a:latin typeface="Calibri" panose="020F0502020204030204" pitchFamily="34" charset="0"/>
                <a:cs typeface="Arial" pitchFamily="34" charset="0"/>
              </a:rPr>
              <a:t>costs relating to</a:t>
            </a:r>
            <a:r>
              <a:rPr lang="en-IN" sz="1600" dirty="0">
                <a:latin typeface="Calibri" panose="020F0502020204030204" pitchFamily="34" charset="0"/>
                <a:cs typeface="Arial" pitchFamily="34" charset="0"/>
              </a:rPr>
              <a:t> the </a:t>
            </a:r>
            <a:r>
              <a:rPr lang="en-IN" sz="1600" b="1" dirty="0">
                <a:latin typeface="Calibri" panose="020F0502020204030204" pitchFamily="34" charset="0"/>
                <a:cs typeface="Arial" pitchFamily="34" charset="0"/>
              </a:rPr>
              <a:t>termination</a:t>
            </a:r>
            <a:r>
              <a:rPr lang="en-IN" sz="1600" dirty="0">
                <a:latin typeface="Calibri" panose="020F0502020204030204" pitchFamily="34" charset="0"/>
                <a:cs typeface="Arial" pitchFamily="34" charset="0"/>
              </a:rPr>
              <a:t> of the lease,</a:t>
            </a:r>
          </a:p>
          <a:p>
            <a:pPr marL="800100" lvl="1" indent="-342900" algn="just">
              <a:buFont typeface="+mj-lt"/>
              <a:buAutoNum type="alphaLcParenR"/>
            </a:pPr>
            <a:r>
              <a:rPr lang="en-IN" sz="1600" dirty="0">
                <a:latin typeface="Calibri" panose="020F0502020204030204" pitchFamily="34" charset="0"/>
                <a:cs typeface="Arial" pitchFamily="34" charset="0"/>
              </a:rPr>
              <a:t>the </a:t>
            </a:r>
            <a:r>
              <a:rPr lang="en-IN" sz="1600" b="1" dirty="0">
                <a:latin typeface="Calibri" panose="020F0502020204030204" pitchFamily="34" charset="0"/>
                <a:cs typeface="Arial" pitchFamily="34" charset="0"/>
              </a:rPr>
              <a:t>importance</a:t>
            </a:r>
            <a:r>
              <a:rPr lang="en-IN" sz="1600" dirty="0">
                <a:latin typeface="Calibri" panose="020F0502020204030204" pitchFamily="34" charset="0"/>
                <a:cs typeface="Arial" pitchFamily="34" charset="0"/>
              </a:rPr>
              <a:t> </a:t>
            </a:r>
            <a:r>
              <a:rPr lang="en-IN" sz="1600" b="1" dirty="0">
                <a:latin typeface="Calibri" panose="020F0502020204030204" pitchFamily="34" charset="0"/>
                <a:cs typeface="Arial" pitchFamily="34" charset="0"/>
              </a:rPr>
              <a:t>of</a:t>
            </a:r>
            <a:r>
              <a:rPr lang="en-IN" sz="1600" dirty="0">
                <a:latin typeface="Calibri" panose="020F0502020204030204" pitchFamily="34" charset="0"/>
                <a:cs typeface="Arial" pitchFamily="34" charset="0"/>
              </a:rPr>
              <a:t> that </a:t>
            </a:r>
            <a:r>
              <a:rPr lang="en-IN" sz="1600" b="1" dirty="0">
                <a:latin typeface="Calibri" panose="020F0502020204030204" pitchFamily="34" charset="0"/>
                <a:cs typeface="Arial" pitchFamily="34" charset="0"/>
              </a:rPr>
              <a:t>underlying asset</a:t>
            </a:r>
            <a:r>
              <a:rPr lang="en-IN" sz="1600" dirty="0">
                <a:latin typeface="Calibri" panose="020F0502020204030204" pitchFamily="34" charset="0"/>
                <a:cs typeface="Arial" pitchFamily="34" charset="0"/>
              </a:rPr>
              <a:t> to the lessee’s operations,</a:t>
            </a:r>
          </a:p>
          <a:p>
            <a:pPr marL="800100" lvl="1" indent="-342900" algn="just">
              <a:buFont typeface="+mj-lt"/>
              <a:buAutoNum type="alphaLcParenR"/>
            </a:pPr>
            <a:r>
              <a:rPr lang="en-IN" sz="1600" b="1" dirty="0">
                <a:latin typeface="Calibri" panose="020F0502020204030204" pitchFamily="34" charset="0"/>
                <a:cs typeface="Arial" pitchFamily="34" charset="0"/>
              </a:rPr>
              <a:t>conditionality</a:t>
            </a:r>
            <a:r>
              <a:rPr lang="en-IN" sz="1600" dirty="0">
                <a:latin typeface="Calibri" panose="020F0502020204030204" pitchFamily="34" charset="0"/>
                <a:cs typeface="Arial" pitchFamily="34" charset="0"/>
              </a:rPr>
              <a:t> associated with exercising the option</a:t>
            </a:r>
            <a:r>
              <a:rPr lang="en-IN" sz="1600" dirty="0" smtClean="0">
                <a:latin typeface="Calibri" panose="020F0502020204030204" pitchFamily="34" charset="0"/>
                <a:cs typeface="Arial" pitchFamily="34" charset="0"/>
              </a:rPr>
              <a:t>.</a:t>
            </a:r>
          </a:p>
          <a:p>
            <a:pPr marL="342900" indent="-342900" algn="just">
              <a:buFont typeface="Wingdings" pitchFamily="2" charset="2"/>
              <a:buChar char="Ø"/>
            </a:pPr>
            <a:endParaRPr lang="en-US" sz="1600" dirty="0" smtClean="0">
              <a:latin typeface="Calibri" pitchFamily="34" charset="0"/>
              <a:cs typeface="Arial" pitchFamily="34" charset="0"/>
            </a:endParaRPr>
          </a:p>
          <a:p>
            <a:pPr marL="400050" indent="-400050" algn="just">
              <a:buFont typeface="Wingdings" panose="05000000000000000000" pitchFamily="2" charset="2"/>
              <a:buChar char="v"/>
            </a:pPr>
            <a:r>
              <a:rPr lang="en-US" sz="1600" dirty="0" smtClean="0">
                <a:latin typeface="Calibri" pitchFamily="34" charset="0"/>
                <a:cs typeface="Arial" pitchFamily="34" charset="0"/>
              </a:rPr>
              <a:t>An </a:t>
            </a:r>
            <a:r>
              <a:rPr lang="en-US" sz="1600" dirty="0">
                <a:latin typeface="Calibri" pitchFamily="34" charset="0"/>
                <a:cs typeface="Arial" pitchFamily="34" charset="0"/>
              </a:rPr>
              <a:t>entity shall </a:t>
            </a:r>
            <a:r>
              <a:rPr lang="en-US" sz="1600" b="1" dirty="0">
                <a:latin typeface="Calibri" pitchFamily="34" charset="0"/>
                <a:cs typeface="Arial" pitchFamily="34" charset="0"/>
              </a:rPr>
              <a:t>revise the lease term</a:t>
            </a:r>
            <a:r>
              <a:rPr lang="en-US" sz="1600" dirty="0">
                <a:latin typeface="Calibri" pitchFamily="34" charset="0"/>
                <a:cs typeface="Arial" pitchFamily="34" charset="0"/>
              </a:rPr>
              <a:t> if there is a change </a:t>
            </a:r>
            <a:r>
              <a:rPr lang="en-US" sz="1600" dirty="0" smtClean="0">
                <a:latin typeface="Calibri" pitchFamily="34" charset="0"/>
                <a:cs typeface="Arial" pitchFamily="34" charset="0"/>
              </a:rPr>
              <a:t>in:</a:t>
            </a:r>
          </a:p>
          <a:p>
            <a:pPr marL="857250" lvl="1" indent="-400050" algn="just">
              <a:buFont typeface="+mj-lt"/>
              <a:buAutoNum type="alphaLcParenR"/>
            </a:pPr>
            <a:r>
              <a:rPr lang="en-US" sz="1600" dirty="0" smtClean="0">
                <a:latin typeface="Calibri" pitchFamily="34" charset="0"/>
                <a:cs typeface="Arial" pitchFamily="34" charset="0"/>
              </a:rPr>
              <a:t>non-cancellable </a:t>
            </a:r>
            <a:r>
              <a:rPr lang="en-US" sz="1600" dirty="0">
                <a:latin typeface="Calibri" pitchFamily="34" charset="0"/>
                <a:cs typeface="Arial" pitchFamily="34" charset="0"/>
              </a:rPr>
              <a:t>period of </a:t>
            </a:r>
            <a:r>
              <a:rPr lang="en-US" sz="1600" dirty="0" smtClean="0">
                <a:latin typeface="Calibri" pitchFamily="34" charset="0"/>
                <a:cs typeface="Arial" pitchFamily="34" charset="0"/>
              </a:rPr>
              <a:t>the </a:t>
            </a:r>
            <a:r>
              <a:rPr lang="en-US" sz="1600" dirty="0" smtClean="0">
                <a:latin typeface="Calibri" pitchFamily="34" charset="0"/>
                <a:cs typeface="Arial" pitchFamily="34" charset="0"/>
              </a:rPr>
              <a:t>lease</a:t>
            </a:r>
            <a:r>
              <a:rPr lang="en-US" sz="1600" dirty="0">
                <a:latin typeface="Calibri" pitchFamily="34" charset="0"/>
                <a:cs typeface="Arial" pitchFamily="34" charset="0"/>
              </a:rPr>
              <a:t>,</a:t>
            </a:r>
            <a:r>
              <a:rPr lang="en-US" sz="1600" dirty="0" smtClean="0">
                <a:latin typeface="Calibri" panose="020F0502020204030204" pitchFamily="34" charset="0"/>
              </a:rPr>
              <a:t> </a:t>
            </a:r>
          </a:p>
          <a:p>
            <a:pPr marL="857250" lvl="1" indent="-400050" algn="just">
              <a:buFont typeface="+mj-lt"/>
              <a:buAutoNum type="alphaLcParenR"/>
            </a:pPr>
            <a:r>
              <a:rPr lang="en-US" sz="1600" dirty="0" smtClean="0">
                <a:latin typeface="Calibri" panose="020F0502020204030204" pitchFamily="34" charset="0"/>
              </a:rPr>
              <a:t>periods </a:t>
            </a:r>
            <a:r>
              <a:rPr lang="en-US" sz="1600" dirty="0">
                <a:latin typeface="Calibri" panose="020F0502020204030204" pitchFamily="34" charset="0"/>
              </a:rPr>
              <a:t>covered by an option to extend the lease if the lessee is reasonably certain to exercise that </a:t>
            </a:r>
            <a:r>
              <a:rPr lang="en-US" sz="1600" dirty="0" smtClean="0">
                <a:latin typeface="Calibri" panose="020F0502020204030204" pitchFamily="34" charset="0"/>
              </a:rPr>
              <a:t>option, </a:t>
            </a:r>
            <a:r>
              <a:rPr lang="en-US" sz="1600" dirty="0" smtClean="0">
                <a:latin typeface="Calibri" panose="020F0502020204030204" pitchFamily="34" charset="0"/>
              </a:rPr>
              <a:t>and</a:t>
            </a:r>
          </a:p>
          <a:p>
            <a:pPr marL="857250" lvl="1" indent="-400050" algn="just">
              <a:buFont typeface="+mj-lt"/>
              <a:buAutoNum type="alphaLcParenR"/>
            </a:pPr>
            <a:r>
              <a:rPr lang="en-US" sz="1600" dirty="0" smtClean="0">
                <a:latin typeface="Calibri" panose="020F0502020204030204" pitchFamily="34" charset="0"/>
              </a:rPr>
              <a:t>periods </a:t>
            </a:r>
            <a:r>
              <a:rPr lang="en-US" sz="1600" dirty="0">
                <a:latin typeface="Calibri" panose="020F0502020204030204" pitchFamily="34" charset="0"/>
              </a:rPr>
              <a:t>covered by an option to terminate the lease if the lessee is reasonably certain not to exercise that option</a:t>
            </a:r>
            <a:r>
              <a:rPr lang="en-US" sz="1600" dirty="0" smtClean="0">
                <a:latin typeface="Calibri" panose="020F0502020204030204" pitchFamily="34" charset="0"/>
              </a:rPr>
              <a:t>.</a:t>
            </a:r>
            <a:endParaRPr lang="en-US" sz="1600" dirty="0">
              <a:latin typeface="Calibri" panose="020F0502020204030204" pitchFamily="34" charset="0"/>
            </a:endParaRPr>
          </a:p>
        </p:txBody>
      </p:sp>
    </p:spTree>
    <p:extLst>
      <p:ext uri="{BB962C8B-B14F-4D97-AF65-F5344CB8AC3E}">
        <p14:creationId xmlns:p14="http://schemas.microsoft.com/office/powerpoint/2010/main" val="9017648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12</a:t>
            </a:fld>
            <a:endParaRPr lang="en-US" dirty="0">
              <a:solidFill>
                <a:schemeClr val="tx1"/>
              </a:solidFill>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Recognition and Measurement by Lessee</a:t>
            </a:r>
            <a:endParaRPr lang="en-US"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426075" y="1250295"/>
            <a:ext cx="8077200" cy="2354491"/>
          </a:xfrm>
          <a:prstGeom prst="rect">
            <a:avLst/>
          </a:prstGeom>
        </p:spPr>
        <p:txBody>
          <a:bodyPr wrap="square">
            <a:spAutoFit/>
          </a:bodyPr>
          <a:lstStyle/>
          <a:p>
            <a:pPr algn="ctr"/>
            <a:r>
              <a:rPr lang="en-IN" sz="2000" b="1" dirty="0" smtClean="0">
                <a:solidFill>
                  <a:srgbClr val="00B0F0"/>
                </a:solidFill>
                <a:latin typeface="Calibri" pitchFamily="34" charset="0"/>
              </a:rPr>
              <a:t>Initial recognition and measurement</a:t>
            </a:r>
          </a:p>
          <a:p>
            <a:pPr algn="ctr"/>
            <a:endParaRPr lang="en-IN" sz="1500" b="1" u="sng" dirty="0" smtClean="0">
              <a:solidFill>
                <a:srgbClr val="00B0F0"/>
              </a:solidFill>
              <a:latin typeface="Calibri" pitchFamily="34" charset="0"/>
            </a:endParaRPr>
          </a:p>
          <a:p>
            <a:pPr marL="285750" indent="-285750" algn="just">
              <a:buFont typeface="Wingdings" panose="05000000000000000000" pitchFamily="2" charset="2"/>
              <a:buChar char="v"/>
            </a:pPr>
            <a:r>
              <a:rPr lang="en-IN" sz="1600" dirty="0" smtClean="0">
                <a:latin typeface="Calibri" pitchFamily="34" charset="0"/>
              </a:rPr>
              <a:t>At </a:t>
            </a:r>
            <a:r>
              <a:rPr lang="en-IN" sz="1600" dirty="0">
                <a:latin typeface="Calibri" pitchFamily="34" charset="0"/>
              </a:rPr>
              <a:t>the </a:t>
            </a:r>
            <a:r>
              <a:rPr lang="en-IN" sz="1600" b="1" dirty="0">
                <a:latin typeface="Calibri" pitchFamily="34" charset="0"/>
              </a:rPr>
              <a:t>commencement date</a:t>
            </a:r>
            <a:r>
              <a:rPr lang="en-IN" sz="1600" dirty="0">
                <a:latin typeface="Calibri" pitchFamily="34" charset="0"/>
              </a:rPr>
              <a:t>, a lessee shall </a:t>
            </a:r>
            <a:r>
              <a:rPr lang="en-IN" sz="1600" b="1" dirty="0">
                <a:latin typeface="Calibri" pitchFamily="34" charset="0"/>
              </a:rPr>
              <a:t>recognise</a:t>
            </a:r>
            <a:r>
              <a:rPr lang="en-IN" sz="1600" dirty="0">
                <a:latin typeface="Calibri" pitchFamily="34" charset="0"/>
              </a:rPr>
              <a:t> a </a:t>
            </a:r>
            <a:r>
              <a:rPr lang="en-IN" sz="1600" b="1" dirty="0" smtClean="0">
                <a:solidFill>
                  <a:srgbClr val="00B050"/>
                </a:solidFill>
                <a:latin typeface="Calibri" pitchFamily="34" charset="0"/>
              </a:rPr>
              <a:t>right-of-use asset</a:t>
            </a:r>
            <a:r>
              <a:rPr lang="en-IN" sz="1600" dirty="0" smtClean="0">
                <a:latin typeface="Calibri" pitchFamily="34" charset="0"/>
              </a:rPr>
              <a:t> </a:t>
            </a:r>
            <a:r>
              <a:rPr lang="en-IN" sz="1600" dirty="0">
                <a:latin typeface="Calibri" pitchFamily="34" charset="0"/>
              </a:rPr>
              <a:t>and a </a:t>
            </a:r>
            <a:r>
              <a:rPr lang="en-IN" sz="1600" b="1" dirty="0">
                <a:solidFill>
                  <a:srgbClr val="FFC000"/>
                </a:solidFill>
                <a:latin typeface="Calibri" pitchFamily="34" charset="0"/>
              </a:rPr>
              <a:t>lease liability</a:t>
            </a:r>
            <a:r>
              <a:rPr lang="en-IN" sz="1600" dirty="0" smtClean="0">
                <a:latin typeface="Calibri" pitchFamily="34" charset="0"/>
              </a:rPr>
              <a:t>.</a:t>
            </a:r>
          </a:p>
          <a:p>
            <a:pPr algn="just"/>
            <a:endParaRPr lang="en-IN" sz="1600" dirty="0" smtClean="0">
              <a:latin typeface="Calibri" pitchFamily="34" charset="0"/>
            </a:endParaRPr>
          </a:p>
          <a:p>
            <a:pPr marL="285750" indent="-285750" algn="just">
              <a:buFont typeface="Wingdings" panose="05000000000000000000" pitchFamily="2" charset="2"/>
              <a:buChar char="v"/>
            </a:pPr>
            <a:r>
              <a:rPr lang="en-IN" sz="1600" dirty="0">
                <a:latin typeface="Calibri" pitchFamily="34" charset="0"/>
              </a:rPr>
              <a:t>At the </a:t>
            </a:r>
            <a:r>
              <a:rPr lang="en-IN" sz="1600" b="1" dirty="0">
                <a:latin typeface="Calibri" pitchFamily="34" charset="0"/>
              </a:rPr>
              <a:t>commencement date</a:t>
            </a:r>
            <a:r>
              <a:rPr lang="en-IN" sz="1600" dirty="0">
                <a:latin typeface="Calibri" pitchFamily="34" charset="0"/>
              </a:rPr>
              <a:t>, a lessee shall </a:t>
            </a:r>
            <a:r>
              <a:rPr lang="en-IN" sz="1600" b="1" dirty="0">
                <a:latin typeface="Calibri" pitchFamily="34" charset="0"/>
              </a:rPr>
              <a:t>measure</a:t>
            </a:r>
            <a:r>
              <a:rPr lang="en-IN" sz="1600" dirty="0">
                <a:latin typeface="Calibri" pitchFamily="34" charset="0"/>
              </a:rPr>
              <a:t> the </a:t>
            </a:r>
            <a:r>
              <a:rPr lang="en-IN" sz="1600" b="1" dirty="0" smtClean="0">
                <a:solidFill>
                  <a:srgbClr val="00B050"/>
                </a:solidFill>
                <a:latin typeface="Calibri" pitchFamily="34" charset="0"/>
              </a:rPr>
              <a:t>right-of- use asset </a:t>
            </a:r>
            <a:r>
              <a:rPr lang="en-IN" sz="1600" dirty="0">
                <a:latin typeface="Calibri" pitchFamily="34" charset="0"/>
              </a:rPr>
              <a:t>at </a:t>
            </a:r>
            <a:r>
              <a:rPr lang="en-IN" sz="1600" b="1" dirty="0">
                <a:latin typeface="Calibri" pitchFamily="34" charset="0"/>
              </a:rPr>
              <a:t>cost</a:t>
            </a:r>
            <a:r>
              <a:rPr lang="en-IN" sz="1600" dirty="0" smtClean="0">
                <a:latin typeface="Calibri" pitchFamily="34" charset="0"/>
              </a:rPr>
              <a:t>.</a:t>
            </a:r>
          </a:p>
          <a:p>
            <a:pPr algn="just"/>
            <a:endParaRPr lang="en-IN" sz="1600" dirty="0" smtClean="0">
              <a:latin typeface="Calibri" pitchFamily="34" charset="0"/>
            </a:endParaRPr>
          </a:p>
          <a:p>
            <a:pPr marL="285750" indent="-285750" algn="just">
              <a:buFont typeface="Wingdings" panose="05000000000000000000" pitchFamily="2" charset="2"/>
              <a:buChar char="v"/>
            </a:pPr>
            <a:r>
              <a:rPr lang="en-IN" sz="1600" dirty="0">
                <a:latin typeface="Calibri" pitchFamily="34" charset="0"/>
              </a:rPr>
              <a:t>At the </a:t>
            </a:r>
            <a:r>
              <a:rPr lang="en-IN" sz="1600" b="1" dirty="0">
                <a:latin typeface="Calibri" pitchFamily="34" charset="0"/>
              </a:rPr>
              <a:t>commencement date</a:t>
            </a:r>
            <a:r>
              <a:rPr lang="en-IN" sz="1600" dirty="0">
                <a:latin typeface="Calibri" pitchFamily="34" charset="0"/>
              </a:rPr>
              <a:t>, a lessee shall </a:t>
            </a:r>
            <a:r>
              <a:rPr lang="en-IN" sz="1600" b="1" dirty="0">
                <a:latin typeface="Calibri" pitchFamily="34" charset="0"/>
              </a:rPr>
              <a:t>measure</a:t>
            </a:r>
            <a:r>
              <a:rPr lang="en-IN" sz="1600" dirty="0">
                <a:latin typeface="Calibri" pitchFamily="34" charset="0"/>
              </a:rPr>
              <a:t> the </a:t>
            </a:r>
            <a:r>
              <a:rPr lang="en-IN" sz="1600" b="1" dirty="0">
                <a:solidFill>
                  <a:srgbClr val="FFC000"/>
                </a:solidFill>
                <a:latin typeface="Calibri" pitchFamily="34" charset="0"/>
              </a:rPr>
              <a:t>lease liability</a:t>
            </a:r>
            <a:r>
              <a:rPr lang="en-IN" sz="1600" dirty="0">
                <a:latin typeface="Calibri" pitchFamily="34" charset="0"/>
              </a:rPr>
              <a:t> at the </a:t>
            </a:r>
            <a:r>
              <a:rPr lang="en-IN" sz="1600" b="1" dirty="0">
                <a:latin typeface="Calibri" pitchFamily="34" charset="0"/>
              </a:rPr>
              <a:t>present value of the lease payments</a:t>
            </a:r>
            <a:r>
              <a:rPr lang="en-IN" sz="1600" dirty="0">
                <a:latin typeface="Calibri" pitchFamily="34" charset="0"/>
              </a:rPr>
              <a:t> that are </a:t>
            </a:r>
            <a:r>
              <a:rPr lang="en-IN" sz="1600" b="1" dirty="0">
                <a:latin typeface="Calibri" pitchFamily="34" charset="0"/>
              </a:rPr>
              <a:t>not paid </a:t>
            </a:r>
            <a:r>
              <a:rPr lang="en-IN" sz="1600" dirty="0">
                <a:latin typeface="Calibri" pitchFamily="34" charset="0"/>
              </a:rPr>
              <a:t>at that date</a:t>
            </a:r>
            <a:r>
              <a:rPr lang="en-IN" sz="1600" dirty="0" smtClean="0">
                <a:latin typeface="Calibri" pitchFamily="34" charset="0"/>
              </a:rPr>
              <a:t>.</a:t>
            </a:r>
          </a:p>
        </p:txBody>
      </p:sp>
      <p:sp>
        <p:nvSpPr>
          <p:cNvPr id="5" name="Rectangle 4"/>
          <p:cNvSpPr/>
          <p:nvPr/>
        </p:nvSpPr>
        <p:spPr>
          <a:xfrm>
            <a:off x="836551" y="3785275"/>
            <a:ext cx="3291544" cy="486888"/>
          </a:xfrm>
          <a:prstGeom prst="rect">
            <a:avLst/>
          </a:prstGeom>
          <a:solidFill>
            <a:srgbClr val="00B050"/>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solidFill>
                  <a:schemeClr val="tx1"/>
                </a:solidFill>
                <a:latin typeface="Calibri" pitchFamily="34" charset="0"/>
              </a:rPr>
              <a:t>Right-of-use asset</a:t>
            </a:r>
            <a:endParaRPr lang="en-IN" b="1" dirty="0">
              <a:solidFill>
                <a:schemeClr val="tx1"/>
              </a:solidFill>
              <a:latin typeface="Calibri" pitchFamily="34" charset="0"/>
            </a:endParaRPr>
          </a:p>
        </p:txBody>
      </p:sp>
      <p:sp>
        <p:nvSpPr>
          <p:cNvPr id="6" name="Rectangle 5"/>
          <p:cNvSpPr/>
          <p:nvPr/>
        </p:nvSpPr>
        <p:spPr>
          <a:xfrm>
            <a:off x="4848826" y="3783300"/>
            <a:ext cx="3291544" cy="486888"/>
          </a:xfrm>
          <a:prstGeom prst="rect">
            <a:avLst/>
          </a:prstGeom>
          <a:solidFill>
            <a:srgbClr val="FFC000"/>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solidFill>
                  <a:schemeClr val="tx1"/>
                </a:solidFill>
                <a:latin typeface="Calibri" pitchFamily="34" charset="0"/>
              </a:rPr>
              <a:t>Lease liability</a:t>
            </a:r>
            <a:endParaRPr lang="en-IN" b="1" dirty="0">
              <a:solidFill>
                <a:schemeClr val="tx1"/>
              </a:solidFill>
              <a:latin typeface="Calibri" pitchFamily="34" charset="0"/>
            </a:endParaRPr>
          </a:p>
        </p:txBody>
      </p:sp>
      <p:sp>
        <p:nvSpPr>
          <p:cNvPr id="7" name="TextBox 6"/>
          <p:cNvSpPr txBox="1"/>
          <p:nvPr/>
        </p:nvSpPr>
        <p:spPr>
          <a:xfrm>
            <a:off x="836551" y="5150923"/>
            <a:ext cx="3291544" cy="1323439"/>
          </a:xfrm>
          <a:prstGeom prst="rect">
            <a:avLst/>
          </a:prstGeom>
          <a:solidFill>
            <a:srgbClr val="FFFF99"/>
          </a:solidFill>
        </p:spPr>
        <p:txBody>
          <a:bodyPr wrap="square" rtlCol="0">
            <a:spAutoFit/>
          </a:bodyPr>
          <a:lstStyle/>
          <a:p>
            <a:pPr marL="285750" indent="-285750">
              <a:buFont typeface="Arial" pitchFamily="34" charset="0"/>
              <a:buChar char="•"/>
            </a:pPr>
            <a:r>
              <a:rPr lang="en-IN" sz="1600" dirty="0" smtClean="0">
                <a:latin typeface="Calibri" pitchFamily="34" charset="0"/>
              </a:rPr>
              <a:t>Lease liability</a:t>
            </a:r>
          </a:p>
          <a:p>
            <a:pPr marL="285750" indent="-285750">
              <a:buFont typeface="Arial" pitchFamily="34" charset="0"/>
              <a:buChar char="•"/>
            </a:pPr>
            <a:r>
              <a:rPr lang="en-IN" sz="1600" dirty="0" smtClean="0">
                <a:latin typeface="Calibri" pitchFamily="34" charset="0"/>
              </a:rPr>
              <a:t>Lease payments made at or before the commencement date</a:t>
            </a:r>
          </a:p>
          <a:p>
            <a:pPr marL="285750" indent="-285750">
              <a:buFont typeface="Arial" pitchFamily="34" charset="0"/>
              <a:buChar char="•"/>
            </a:pPr>
            <a:r>
              <a:rPr lang="en-IN" sz="1600" dirty="0" smtClean="0">
                <a:latin typeface="Calibri" pitchFamily="34" charset="0"/>
              </a:rPr>
              <a:t>Initial direct costs</a:t>
            </a:r>
          </a:p>
          <a:p>
            <a:pPr marL="285750" indent="-285750">
              <a:buFont typeface="Arial" pitchFamily="34" charset="0"/>
              <a:buChar char="•"/>
            </a:pPr>
            <a:r>
              <a:rPr lang="en-IN" sz="1600" dirty="0" smtClean="0">
                <a:latin typeface="Calibri" pitchFamily="34" charset="0"/>
              </a:rPr>
              <a:t>Restoration costs</a:t>
            </a:r>
            <a:endParaRPr lang="en-IN" sz="1600" dirty="0">
              <a:latin typeface="Calibri" pitchFamily="34" charset="0"/>
            </a:endParaRPr>
          </a:p>
        </p:txBody>
      </p:sp>
      <p:sp>
        <p:nvSpPr>
          <p:cNvPr id="8" name="TextBox 7"/>
          <p:cNvSpPr txBox="1"/>
          <p:nvPr/>
        </p:nvSpPr>
        <p:spPr>
          <a:xfrm>
            <a:off x="4860701" y="4519573"/>
            <a:ext cx="3291544" cy="338554"/>
          </a:xfrm>
          <a:prstGeom prst="rect">
            <a:avLst/>
          </a:prstGeom>
          <a:solidFill>
            <a:srgbClr val="FFFF99"/>
          </a:solidFill>
        </p:spPr>
        <p:txBody>
          <a:bodyPr wrap="square" rtlCol="0">
            <a:spAutoFit/>
          </a:bodyPr>
          <a:lstStyle>
            <a:defPPr>
              <a:defRPr lang="en-US"/>
            </a:defPPr>
            <a:lvl1pPr marL="285750" indent="-285750">
              <a:buFont typeface="Wingdings" pitchFamily="2" charset="2"/>
              <a:buChar char="v"/>
              <a:defRPr sz="1600" b="1">
                <a:latin typeface="Calibri" pitchFamily="34" charset="0"/>
              </a:defRPr>
            </a:lvl1pPr>
          </a:lstStyle>
          <a:p>
            <a:r>
              <a:rPr lang="en-IN" dirty="0"/>
              <a:t>Present value of lease payments</a:t>
            </a:r>
          </a:p>
        </p:txBody>
      </p:sp>
      <p:sp>
        <p:nvSpPr>
          <p:cNvPr id="9" name="TextBox 8"/>
          <p:cNvSpPr txBox="1"/>
          <p:nvPr/>
        </p:nvSpPr>
        <p:spPr>
          <a:xfrm>
            <a:off x="4848826" y="5137073"/>
            <a:ext cx="3291544" cy="1323439"/>
          </a:xfrm>
          <a:prstGeom prst="rect">
            <a:avLst/>
          </a:prstGeom>
          <a:solidFill>
            <a:srgbClr val="FFFF99"/>
          </a:solidFill>
        </p:spPr>
        <p:txBody>
          <a:bodyPr wrap="square" rtlCol="0">
            <a:spAutoFit/>
          </a:bodyPr>
          <a:lstStyle/>
          <a:p>
            <a:pPr marL="285750" indent="-285750">
              <a:buFont typeface="Arial" pitchFamily="34" charset="0"/>
              <a:buChar char="•"/>
            </a:pPr>
            <a:r>
              <a:rPr lang="en-IN" sz="1600" dirty="0" smtClean="0">
                <a:latin typeface="Calibri" pitchFamily="34" charset="0"/>
              </a:rPr>
              <a:t>Fixed payments</a:t>
            </a:r>
          </a:p>
          <a:p>
            <a:pPr marL="285750" indent="-285750">
              <a:buFont typeface="Arial" pitchFamily="34" charset="0"/>
              <a:buChar char="•"/>
            </a:pPr>
            <a:r>
              <a:rPr lang="en-IN" sz="1600" dirty="0" smtClean="0">
                <a:latin typeface="Calibri" pitchFamily="34" charset="0"/>
              </a:rPr>
              <a:t>Variable lease payments</a:t>
            </a:r>
          </a:p>
          <a:p>
            <a:pPr marL="285750" indent="-285750">
              <a:buFont typeface="Arial" pitchFamily="34" charset="0"/>
              <a:buChar char="•"/>
            </a:pPr>
            <a:r>
              <a:rPr lang="en-IN" sz="1600" dirty="0" smtClean="0">
                <a:latin typeface="Calibri" pitchFamily="34" charset="0"/>
              </a:rPr>
              <a:t>Residual value guarantees</a:t>
            </a:r>
          </a:p>
          <a:p>
            <a:pPr marL="285750" indent="-285750">
              <a:buFont typeface="Arial" pitchFamily="34" charset="0"/>
              <a:buChar char="•"/>
            </a:pPr>
            <a:r>
              <a:rPr lang="en-IN" sz="1600" dirty="0" smtClean="0">
                <a:latin typeface="Calibri" pitchFamily="34" charset="0"/>
              </a:rPr>
              <a:t>Exercise price of purchase option</a:t>
            </a:r>
          </a:p>
          <a:p>
            <a:pPr marL="285750" indent="-285750">
              <a:buFont typeface="Arial" pitchFamily="34" charset="0"/>
              <a:buChar char="•"/>
            </a:pPr>
            <a:r>
              <a:rPr lang="en-IN" sz="1600" dirty="0" smtClean="0">
                <a:latin typeface="Calibri" pitchFamily="34" charset="0"/>
              </a:rPr>
              <a:t>Termination penalty</a:t>
            </a:r>
            <a:endParaRPr lang="en-IN" sz="1600" dirty="0">
              <a:latin typeface="Calibri" pitchFamily="34" charset="0"/>
            </a:endParaRPr>
          </a:p>
        </p:txBody>
      </p:sp>
      <p:sp>
        <p:nvSpPr>
          <p:cNvPr id="11" name="TextBox 10"/>
          <p:cNvSpPr txBox="1"/>
          <p:nvPr/>
        </p:nvSpPr>
        <p:spPr>
          <a:xfrm>
            <a:off x="844476" y="4541348"/>
            <a:ext cx="3291544" cy="338554"/>
          </a:xfrm>
          <a:prstGeom prst="rect">
            <a:avLst/>
          </a:prstGeom>
          <a:solidFill>
            <a:srgbClr val="FFFF99"/>
          </a:solidFill>
        </p:spPr>
        <p:txBody>
          <a:bodyPr wrap="square" rtlCol="0">
            <a:spAutoFit/>
          </a:bodyPr>
          <a:lstStyle/>
          <a:p>
            <a:pPr marL="285750" indent="-285750">
              <a:buFont typeface="Wingdings" pitchFamily="2" charset="2"/>
              <a:buChar char="v"/>
            </a:pPr>
            <a:r>
              <a:rPr lang="en-IN" sz="1600" b="1" dirty="0" smtClean="0">
                <a:latin typeface="Calibri" pitchFamily="34" charset="0"/>
              </a:rPr>
              <a:t>Cost</a:t>
            </a:r>
            <a:endParaRPr lang="en-IN" sz="1600" b="1" dirty="0">
              <a:latin typeface="Calibri" pitchFamily="34" charset="0"/>
            </a:endParaRPr>
          </a:p>
        </p:txBody>
      </p:sp>
    </p:spTree>
    <p:extLst>
      <p:ext uri="{BB962C8B-B14F-4D97-AF65-F5344CB8AC3E}">
        <p14:creationId xmlns:p14="http://schemas.microsoft.com/office/powerpoint/2010/main" val="31874633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13</a:t>
            </a:fld>
            <a:endParaRPr lang="en-US" dirty="0">
              <a:solidFill>
                <a:schemeClr val="tx1"/>
              </a:solidFill>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Lease liability</a:t>
            </a:r>
            <a:endParaRPr lang="en-US"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426075" y="1179205"/>
            <a:ext cx="8077200" cy="2308324"/>
          </a:xfrm>
          <a:prstGeom prst="rect">
            <a:avLst/>
          </a:prstGeom>
          <a:solidFill>
            <a:schemeClr val="accent5">
              <a:lumMod val="20000"/>
              <a:lumOff val="80000"/>
            </a:schemeClr>
          </a:solidFill>
        </p:spPr>
        <p:txBody>
          <a:bodyPr wrap="square">
            <a:spAutoFit/>
          </a:bodyPr>
          <a:lstStyle/>
          <a:p>
            <a:pPr marL="285750" indent="-285750" algn="just">
              <a:buFont typeface="Wingdings" panose="05000000000000000000" pitchFamily="2" charset="2"/>
              <a:buChar char="v"/>
            </a:pPr>
            <a:r>
              <a:rPr lang="en-IN" sz="1600" b="1" dirty="0">
                <a:latin typeface="Calibri" panose="020F0502020204030204" pitchFamily="34" charset="0"/>
                <a:cs typeface="Arial" pitchFamily="34" charset="0"/>
              </a:rPr>
              <a:t>Payments</a:t>
            </a:r>
            <a:r>
              <a:rPr lang="en-IN" sz="1600" dirty="0">
                <a:latin typeface="Calibri" panose="020F0502020204030204" pitchFamily="34" charset="0"/>
                <a:cs typeface="Arial" pitchFamily="34" charset="0"/>
              </a:rPr>
              <a:t> included in the measurement of the </a:t>
            </a:r>
            <a:r>
              <a:rPr lang="en-IN" sz="1600" b="1" dirty="0">
                <a:solidFill>
                  <a:srgbClr val="FFC000"/>
                </a:solidFill>
                <a:latin typeface="Calibri" panose="020F0502020204030204" pitchFamily="34" charset="0"/>
                <a:cs typeface="Arial" pitchFamily="34" charset="0"/>
              </a:rPr>
              <a:t>lease liability </a:t>
            </a:r>
            <a:r>
              <a:rPr lang="en-IN" sz="1600" dirty="0">
                <a:latin typeface="Calibri" panose="020F0502020204030204" pitchFamily="34" charset="0"/>
                <a:cs typeface="Arial" pitchFamily="34" charset="0"/>
              </a:rPr>
              <a:t>are following</a:t>
            </a:r>
            <a:r>
              <a:rPr lang="en-IN" sz="1600" dirty="0" smtClean="0">
                <a:latin typeface="Calibri" panose="020F0502020204030204" pitchFamily="34" charset="0"/>
                <a:cs typeface="Arial" pitchFamily="34" charset="0"/>
              </a:rPr>
              <a:t>:</a:t>
            </a:r>
          </a:p>
          <a:p>
            <a:pPr marL="285750" indent="-285750" algn="just">
              <a:buFont typeface="Wingdings" pitchFamily="2" charset="2"/>
              <a:buChar char="Ø"/>
            </a:pPr>
            <a:endParaRPr lang="en-IN" sz="1600" dirty="0">
              <a:latin typeface="Calibri" panose="020F0502020204030204" pitchFamily="34" charset="0"/>
              <a:cs typeface="Arial" pitchFamily="34" charset="0"/>
            </a:endParaRPr>
          </a:p>
          <a:p>
            <a:pPr marL="800100" lvl="1" indent="-342900" algn="just">
              <a:buFont typeface="+mj-lt"/>
              <a:buAutoNum type="alphaLcParenR"/>
            </a:pPr>
            <a:r>
              <a:rPr lang="en-IN" sz="1600" b="1" dirty="0">
                <a:latin typeface="Calibri" panose="020F0502020204030204" pitchFamily="34" charset="0"/>
                <a:cs typeface="Arial" pitchFamily="34" charset="0"/>
              </a:rPr>
              <a:t>fixed payments</a:t>
            </a:r>
            <a:r>
              <a:rPr lang="en-IN" sz="1600" dirty="0">
                <a:latin typeface="Calibri" panose="020F0502020204030204" pitchFamily="34" charset="0"/>
                <a:cs typeface="Arial" pitchFamily="34" charset="0"/>
              </a:rPr>
              <a:t> (including </a:t>
            </a:r>
            <a:r>
              <a:rPr lang="en-IN" sz="1600" b="1" dirty="0">
                <a:latin typeface="Calibri" panose="020F0502020204030204" pitchFamily="34" charset="0"/>
                <a:cs typeface="Arial" pitchFamily="34" charset="0"/>
              </a:rPr>
              <a:t>in-substance fixed payments</a:t>
            </a:r>
            <a:r>
              <a:rPr lang="en-IN" sz="1600" dirty="0">
                <a:latin typeface="Calibri" panose="020F0502020204030204" pitchFamily="34" charset="0"/>
                <a:cs typeface="Arial" pitchFamily="34" charset="0"/>
              </a:rPr>
              <a:t>), </a:t>
            </a:r>
            <a:r>
              <a:rPr lang="en-IN" sz="1600" dirty="0" smtClean="0">
                <a:latin typeface="Calibri" panose="020F0502020204030204" pitchFamily="34" charset="0"/>
                <a:cs typeface="Arial" pitchFamily="34" charset="0"/>
              </a:rPr>
              <a:t>less </a:t>
            </a:r>
            <a:r>
              <a:rPr lang="en-IN" sz="1600" b="1" dirty="0">
                <a:latin typeface="Calibri" panose="020F0502020204030204" pitchFamily="34" charset="0"/>
                <a:cs typeface="Arial" pitchFamily="34" charset="0"/>
              </a:rPr>
              <a:t>lease </a:t>
            </a:r>
            <a:r>
              <a:rPr lang="en-IN" sz="1600" b="1" dirty="0" smtClean="0">
                <a:latin typeface="Calibri" panose="020F0502020204030204" pitchFamily="34" charset="0"/>
                <a:cs typeface="Arial" pitchFamily="34" charset="0"/>
              </a:rPr>
              <a:t>incentives</a:t>
            </a:r>
            <a:r>
              <a:rPr lang="en-IN" sz="1600" dirty="0">
                <a:latin typeface="Calibri" panose="020F0502020204030204" pitchFamily="34" charset="0"/>
                <a:cs typeface="Arial" pitchFamily="34" charset="0"/>
              </a:rPr>
              <a:t>,</a:t>
            </a:r>
            <a:endParaRPr lang="en-IN" sz="1600" dirty="0">
              <a:latin typeface="Calibri" panose="020F0502020204030204" pitchFamily="34" charset="0"/>
              <a:cs typeface="Arial" pitchFamily="34" charset="0"/>
            </a:endParaRPr>
          </a:p>
          <a:p>
            <a:pPr marL="800100" lvl="1" indent="-342900" algn="just">
              <a:buFont typeface="+mj-lt"/>
              <a:buAutoNum type="alphaLcParenR"/>
            </a:pPr>
            <a:r>
              <a:rPr lang="en-IN" sz="1600" b="1" dirty="0">
                <a:latin typeface="Calibri" panose="020F0502020204030204" pitchFamily="34" charset="0"/>
                <a:cs typeface="Arial" pitchFamily="34" charset="0"/>
              </a:rPr>
              <a:t>variable lease</a:t>
            </a:r>
            <a:r>
              <a:rPr lang="en-IN" sz="1600" dirty="0">
                <a:latin typeface="Calibri" panose="020F0502020204030204" pitchFamily="34" charset="0"/>
                <a:cs typeface="Arial" pitchFamily="34" charset="0"/>
              </a:rPr>
              <a:t> </a:t>
            </a:r>
            <a:r>
              <a:rPr lang="en-IN" sz="1600" b="1" dirty="0">
                <a:latin typeface="Calibri" panose="020F0502020204030204" pitchFamily="34" charset="0"/>
                <a:cs typeface="Arial" pitchFamily="34" charset="0"/>
              </a:rPr>
              <a:t>payments </a:t>
            </a:r>
            <a:r>
              <a:rPr lang="en-IN" sz="1600" dirty="0">
                <a:latin typeface="Calibri" panose="020F0502020204030204" pitchFamily="34" charset="0"/>
                <a:cs typeface="Arial" pitchFamily="34" charset="0"/>
              </a:rPr>
              <a:t>that depend on an </a:t>
            </a:r>
            <a:r>
              <a:rPr lang="en-IN" sz="1600" b="1" dirty="0">
                <a:latin typeface="Calibri" panose="020F0502020204030204" pitchFamily="34" charset="0"/>
                <a:cs typeface="Arial" pitchFamily="34" charset="0"/>
              </a:rPr>
              <a:t>index or a </a:t>
            </a:r>
            <a:r>
              <a:rPr lang="en-IN" sz="1600" b="1" dirty="0" smtClean="0">
                <a:latin typeface="Calibri" panose="020F0502020204030204" pitchFamily="34" charset="0"/>
                <a:cs typeface="Arial" pitchFamily="34" charset="0"/>
              </a:rPr>
              <a:t>rate</a:t>
            </a:r>
            <a:r>
              <a:rPr lang="en-IN" sz="1600" dirty="0">
                <a:latin typeface="Calibri" panose="020F0502020204030204" pitchFamily="34" charset="0"/>
                <a:cs typeface="Arial" pitchFamily="34" charset="0"/>
              </a:rPr>
              <a:t>,</a:t>
            </a:r>
            <a:endParaRPr lang="en-IN" sz="1600" dirty="0">
              <a:latin typeface="Calibri" panose="020F0502020204030204" pitchFamily="34" charset="0"/>
              <a:cs typeface="Arial" pitchFamily="34" charset="0"/>
            </a:endParaRPr>
          </a:p>
          <a:p>
            <a:pPr marL="800100" lvl="1" indent="-342900" algn="just">
              <a:buFont typeface="+mj-lt"/>
              <a:buAutoNum type="alphaLcParenR"/>
            </a:pPr>
            <a:r>
              <a:rPr lang="en-IN" sz="1600" dirty="0">
                <a:latin typeface="Calibri" panose="020F0502020204030204" pitchFamily="34" charset="0"/>
                <a:cs typeface="Arial" pitchFamily="34" charset="0"/>
              </a:rPr>
              <a:t>amounts expected to be payable by the </a:t>
            </a:r>
            <a:r>
              <a:rPr lang="en-IN" sz="1600" b="1" dirty="0">
                <a:latin typeface="Calibri" panose="020F0502020204030204" pitchFamily="34" charset="0"/>
                <a:cs typeface="Arial" pitchFamily="34" charset="0"/>
              </a:rPr>
              <a:t>lessee</a:t>
            </a:r>
            <a:r>
              <a:rPr lang="en-IN" sz="1600" dirty="0">
                <a:latin typeface="Calibri" panose="020F0502020204030204" pitchFamily="34" charset="0"/>
                <a:cs typeface="Arial" pitchFamily="34" charset="0"/>
              </a:rPr>
              <a:t> under </a:t>
            </a:r>
            <a:r>
              <a:rPr lang="en-IN" sz="1600" b="1" dirty="0">
                <a:latin typeface="Calibri" panose="020F0502020204030204" pitchFamily="34" charset="0"/>
                <a:cs typeface="Arial" pitchFamily="34" charset="0"/>
              </a:rPr>
              <a:t>residual value </a:t>
            </a:r>
            <a:r>
              <a:rPr lang="en-IN" sz="1600" b="1" dirty="0" smtClean="0">
                <a:latin typeface="Calibri" panose="020F0502020204030204" pitchFamily="34" charset="0"/>
                <a:cs typeface="Arial" pitchFamily="34" charset="0"/>
              </a:rPr>
              <a:t>guarantees</a:t>
            </a:r>
            <a:r>
              <a:rPr lang="en-IN" sz="1600" dirty="0">
                <a:latin typeface="Calibri" panose="020F0502020204030204" pitchFamily="34" charset="0"/>
                <a:cs typeface="Arial" pitchFamily="34" charset="0"/>
              </a:rPr>
              <a:t>,</a:t>
            </a:r>
            <a:endParaRPr lang="en-IN" sz="1600" dirty="0">
              <a:latin typeface="Calibri" panose="020F0502020204030204" pitchFamily="34" charset="0"/>
              <a:cs typeface="Arial" pitchFamily="34" charset="0"/>
            </a:endParaRPr>
          </a:p>
          <a:p>
            <a:pPr marL="800100" lvl="1" indent="-342900" algn="just">
              <a:buFont typeface="+mj-lt"/>
              <a:buAutoNum type="alphaLcParenR"/>
            </a:pPr>
            <a:r>
              <a:rPr lang="en-IN" sz="1600" dirty="0">
                <a:latin typeface="Calibri" panose="020F0502020204030204" pitchFamily="34" charset="0"/>
                <a:cs typeface="Arial" pitchFamily="34" charset="0"/>
              </a:rPr>
              <a:t>the </a:t>
            </a:r>
            <a:r>
              <a:rPr lang="en-IN" sz="1600" b="1" dirty="0">
                <a:latin typeface="Calibri" panose="020F0502020204030204" pitchFamily="34" charset="0"/>
                <a:cs typeface="Arial" pitchFamily="34" charset="0"/>
              </a:rPr>
              <a:t>exercise price of</a:t>
            </a:r>
            <a:r>
              <a:rPr lang="en-IN" sz="1600" dirty="0">
                <a:latin typeface="Calibri" panose="020F0502020204030204" pitchFamily="34" charset="0"/>
                <a:cs typeface="Arial" pitchFamily="34" charset="0"/>
              </a:rPr>
              <a:t> a </a:t>
            </a:r>
            <a:r>
              <a:rPr lang="en-IN" sz="1600" b="1" dirty="0">
                <a:latin typeface="Calibri" panose="020F0502020204030204" pitchFamily="34" charset="0"/>
                <a:cs typeface="Arial" pitchFamily="34" charset="0"/>
              </a:rPr>
              <a:t>purchase option </a:t>
            </a:r>
            <a:r>
              <a:rPr lang="en-IN" sz="1600" dirty="0">
                <a:latin typeface="Calibri" panose="020F0502020204030204" pitchFamily="34" charset="0"/>
                <a:cs typeface="Arial" pitchFamily="34" charset="0"/>
              </a:rPr>
              <a:t>if the lessee is reasonably certain to exercise that </a:t>
            </a:r>
            <a:r>
              <a:rPr lang="en-IN" sz="1600" dirty="0" smtClean="0">
                <a:latin typeface="Calibri" panose="020F0502020204030204" pitchFamily="34" charset="0"/>
                <a:cs typeface="Arial" pitchFamily="34" charset="0"/>
              </a:rPr>
              <a:t>option, </a:t>
            </a:r>
            <a:r>
              <a:rPr lang="en-IN" sz="1600" dirty="0">
                <a:latin typeface="Calibri" panose="020F0502020204030204" pitchFamily="34" charset="0"/>
                <a:cs typeface="Arial" pitchFamily="34" charset="0"/>
              </a:rPr>
              <a:t>and</a:t>
            </a:r>
          </a:p>
          <a:p>
            <a:pPr marL="800100" lvl="1" indent="-342900" algn="just">
              <a:buFont typeface="+mj-lt"/>
              <a:buAutoNum type="alphaLcParenR"/>
            </a:pPr>
            <a:r>
              <a:rPr lang="en-IN" sz="1600" dirty="0">
                <a:latin typeface="Calibri" panose="020F0502020204030204" pitchFamily="34" charset="0"/>
                <a:cs typeface="Arial" pitchFamily="34" charset="0"/>
              </a:rPr>
              <a:t>payments of </a:t>
            </a:r>
            <a:r>
              <a:rPr lang="en-IN" sz="1600" b="1" dirty="0">
                <a:latin typeface="Calibri" panose="020F0502020204030204" pitchFamily="34" charset="0"/>
                <a:cs typeface="Arial" pitchFamily="34" charset="0"/>
              </a:rPr>
              <a:t>penalties</a:t>
            </a:r>
            <a:r>
              <a:rPr lang="en-IN" sz="1600" dirty="0">
                <a:latin typeface="Calibri" panose="020F0502020204030204" pitchFamily="34" charset="0"/>
                <a:cs typeface="Arial" pitchFamily="34" charset="0"/>
              </a:rPr>
              <a:t> </a:t>
            </a:r>
            <a:r>
              <a:rPr lang="en-IN" sz="1600" b="1" dirty="0">
                <a:latin typeface="Calibri" panose="020F0502020204030204" pitchFamily="34" charset="0"/>
                <a:cs typeface="Arial" pitchFamily="34" charset="0"/>
              </a:rPr>
              <a:t>for terminating </a:t>
            </a:r>
            <a:r>
              <a:rPr lang="en-IN" sz="1600" dirty="0">
                <a:latin typeface="Calibri" panose="020F0502020204030204" pitchFamily="34" charset="0"/>
                <a:cs typeface="Arial" pitchFamily="34" charset="0"/>
              </a:rPr>
              <a:t>the lease, if the lease term reflects the lessee exercising an option to terminate the </a:t>
            </a:r>
            <a:r>
              <a:rPr lang="en-IN" sz="1600" dirty="0" smtClean="0">
                <a:latin typeface="Calibri" panose="020F0502020204030204" pitchFamily="34" charset="0"/>
                <a:cs typeface="Arial" pitchFamily="34" charset="0"/>
              </a:rPr>
              <a:t>lease.</a:t>
            </a:r>
          </a:p>
        </p:txBody>
      </p:sp>
      <p:sp>
        <p:nvSpPr>
          <p:cNvPr id="5" name="TextBox 4"/>
          <p:cNvSpPr txBox="1"/>
          <p:nvPr/>
        </p:nvSpPr>
        <p:spPr>
          <a:xfrm>
            <a:off x="419100" y="3644900"/>
            <a:ext cx="8089900" cy="2800767"/>
          </a:xfrm>
          <a:prstGeom prst="rect">
            <a:avLst/>
          </a:prstGeom>
          <a:noFill/>
        </p:spPr>
        <p:txBody>
          <a:bodyPr wrap="square" rtlCol="0">
            <a:spAutoFit/>
          </a:bodyPr>
          <a:lstStyle/>
          <a:p>
            <a:pPr marL="800100" lvl="1" indent="-342900" algn="just">
              <a:buFont typeface="Wingdings" pitchFamily="2" charset="2"/>
              <a:buChar char="§"/>
            </a:pPr>
            <a:r>
              <a:rPr lang="en-IN" sz="1600" b="1" dirty="0">
                <a:latin typeface="Calibri" panose="020F0502020204030204" pitchFamily="34" charset="0"/>
                <a:cs typeface="Arial" pitchFamily="34" charset="0"/>
              </a:rPr>
              <a:t>Fixed payments:</a:t>
            </a:r>
            <a:r>
              <a:rPr lang="en-IN" sz="1600" dirty="0">
                <a:latin typeface="Calibri" panose="020F0502020204030204" pitchFamily="34" charset="0"/>
                <a:cs typeface="Arial" pitchFamily="34" charset="0"/>
              </a:rPr>
              <a:t> Payments made by a lessee to a lessor for the right to use an underlying asset during the lease term, </a:t>
            </a:r>
            <a:r>
              <a:rPr lang="en-IN" sz="1600" b="1" dirty="0">
                <a:latin typeface="Calibri" panose="020F0502020204030204" pitchFamily="34" charset="0"/>
                <a:cs typeface="Arial" pitchFamily="34" charset="0"/>
              </a:rPr>
              <a:t>excluding variable lease payments.</a:t>
            </a:r>
          </a:p>
          <a:p>
            <a:pPr marL="342900" indent="-342900" algn="just">
              <a:buFont typeface="Wingdings" pitchFamily="2" charset="2"/>
              <a:buChar char="§"/>
            </a:pPr>
            <a:endParaRPr lang="en-IN" sz="1600" b="1" dirty="0">
              <a:latin typeface="Calibri" panose="020F0502020204030204" pitchFamily="34" charset="0"/>
              <a:cs typeface="Arial" pitchFamily="34" charset="0"/>
            </a:endParaRPr>
          </a:p>
          <a:p>
            <a:pPr marL="800100" lvl="1" indent="-342900" algn="just">
              <a:buFont typeface="Wingdings" pitchFamily="2" charset="2"/>
              <a:buChar char="§"/>
            </a:pPr>
            <a:r>
              <a:rPr lang="en-IN" sz="1600" b="1" dirty="0">
                <a:latin typeface="Calibri" panose="020F0502020204030204" pitchFamily="34" charset="0"/>
                <a:cs typeface="Arial" pitchFamily="34" charset="0"/>
              </a:rPr>
              <a:t>In-substance fixed lease payments:</a:t>
            </a:r>
            <a:r>
              <a:rPr lang="en-IN" sz="1600" dirty="0">
                <a:latin typeface="Calibri" panose="020F0502020204030204" pitchFamily="34" charset="0"/>
                <a:cs typeface="Arial" pitchFamily="34" charset="0"/>
              </a:rPr>
              <a:t> Payments that may, </a:t>
            </a:r>
            <a:r>
              <a:rPr lang="en-IN" sz="1600" b="1" dirty="0">
                <a:latin typeface="Calibri" panose="020F0502020204030204" pitchFamily="34" charset="0"/>
                <a:cs typeface="Arial" pitchFamily="34" charset="0"/>
              </a:rPr>
              <a:t>in form, contain variability but</a:t>
            </a:r>
            <a:r>
              <a:rPr lang="en-IN" sz="1600" dirty="0">
                <a:latin typeface="Calibri" panose="020F0502020204030204" pitchFamily="34" charset="0"/>
                <a:cs typeface="Arial" pitchFamily="34" charset="0"/>
              </a:rPr>
              <a:t> that, </a:t>
            </a:r>
            <a:r>
              <a:rPr lang="en-IN" sz="1600" b="1" dirty="0">
                <a:latin typeface="Calibri" panose="020F0502020204030204" pitchFamily="34" charset="0"/>
                <a:cs typeface="Arial" pitchFamily="34" charset="0"/>
              </a:rPr>
              <a:t>in substance, are</a:t>
            </a:r>
            <a:r>
              <a:rPr lang="en-IN" sz="1600" dirty="0">
                <a:latin typeface="Calibri" panose="020F0502020204030204" pitchFamily="34" charset="0"/>
                <a:cs typeface="Arial" pitchFamily="34" charset="0"/>
              </a:rPr>
              <a:t> </a:t>
            </a:r>
            <a:r>
              <a:rPr lang="en-IN" sz="1600" b="1" dirty="0">
                <a:latin typeface="Calibri" panose="020F0502020204030204" pitchFamily="34" charset="0"/>
                <a:cs typeface="Arial" pitchFamily="34" charset="0"/>
              </a:rPr>
              <a:t>unavoidable</a:t>
            </a:r>
            <a:r>
              <a:rPr lang="en-IN" sz="1600" dirty="0">
                <a:latin typeface="Calibri" panose="020F0502020204030204" pitchFamily="34" charset="0"/>
                <a:cs typeface="Arial" pitchFamily="34" charset="0"/>
              </a:rPr>
              <a:t>. For example,</a:t>
            </a:r>
            <a:r>
              <a:rPr lang="en-IN" sz="1600" b="1" dirty="0">
                <a:latin typeface="Calibri" panose="020F0502020204030204" pitchFamily="34" charset="0"/>
                <a:cs typeface="Arial" pitchFamily="34" charset="0"/>
              </a:rPr>
              <a:t> </a:t>
            </a:r>
            <a:r>
              <a:rPr lang="en-IN" sz="1600" dirty="0">
                <a:latin typeface="Calibri" panose="020F0502020204030204" pitchFamily="34" charset="0"/>
                <a:cs typeface="Arial" pitchFamily="34" charset="0"/>
              </a:rPr>
              <a:t>payments that must be made only if an asset is proven to be capable of operating during the lease, or only if an event occurs that has no genuine possibility of not occurring.</a:t>
            </a:r>
          </a:p>
          <a:p>
            <a:pPr marL="285750" indent="-285750" algn="just">
              <a:buFont typeface="Wingdings" pitchFamily="2" charset="2"/>
              <a:buChar char="q"/>
            </a:pPr>
            <a:endParaRPr lang="en-IN" sz="1600" dirty="0">
              <a:latin typeface="Calibri" panose="020F0502020204030204" pitchFamily="34" charset="0"/>
              <a:cs typeface="Arial" pitchFamily="34" charset="0"/>
            </a:endParaRPr>
          </a:p>
          <a:p>
            <a:pPr marL="742950" lvl="1" indent="-285750" algn="just">
              <a:buFont typeface="Wingdings" pitchFamily="2" charset="2"/>
              <a:buChar char="§"/>
            </a:pPr>
            <a:r>
              <a:rPr lang="en-IN" sz="1600" b="1" dirty="0">
                <a:latin typeface="Calibri" panose="020F0502020204030204" pitchFamily="34" charset="0"/>
                <a:cs typeface="Arial" pitchFamily="34" charset="0"/>
              </a:rPr>
              <a:t>Lease incentives: Payments made by a lessor to a lessee</a:t>
            </a:r>
            <a:r>
              <a:rPr lang="en-IN" sz="1600" dirty="0">
                <a:latin typeface="Calibri" panose="020F0502020204030204" pitchFamily="34" charset="0"/>
                <a:cs typeface="Arial" pitchFamily="34" charset="0"/>
              </a:rPr>
              <a:t> associated with a lease, or the reimbursement or assumption by a lessor of costs of a lessee. </a:t>
            </a:r>
            <a:endParaRPr lang="en-IN" sz="1600" dirty="0" smtClean="0">
              <a:latin typeface="Calibri" panose="020F0502020204030204" pitchFamily="34" charset="0"/>
              <a:cs typeface="Arial" pitchFamily="34" charset="0"/>
            </a:endParaRPr>
          </a:p>
          <a:p>
            <a:pPr marL="742950" lvl="1" indent="-285750" algn="just">
              <a:buClr>
                <a:schemeClr val="bg1"/>
              </a:buClr>
              <a:buFont typeface="Wingdings" pitchFamily="2" charset="2"/>
              <a:buChar char="§"/>
            </a:pPr>
            <a:r>
              <a:rPr lang="en-IN" sz="1600" dirty="0" smtClean="0">
                <a:latin typeface="Calibri" panose="020F0502020204030204" pitchFamily="34" charset="0"/>
                <a:cs typeface="Arial" pitchFamily="34" charset="0"/>
              </a:rPr>
              <a:t>For </a:t>
            </a:r>
            <a:r>
              <a:rPr lang="en-IN" sz="1600" dirty="0">
                <a:latin typeface="Calibri" panose="020F0502020204030204" pitchFamily="34" charset="0"/>
                <a:cs typeface="Arial" pitchFamily="34" charset="0"/>
              </a:rPr>
              <a:t>example, up-front cash payment or reimbursement of relocation costs</a:t>
            </a:r>
            <a:r>
              <a:rPr lang="en-IN" sz="1600" dirty="0" smtClean="0">
                <a:latin typeface="Calibri" panose="020F0502020204030204" pitchFamily="34" charset="0"/>
                <a:cs typeface="Arial" pitchFamily="34" charset="0"/>
              </a:rPr>
              <a:t>.</a:t>
            </a:r>
            <a:endParaRPr lang="en-IN" sz="1600" dirty="0">
              <a:latin typeface="Calibri" panose="020F0502020204030204" pitchFamily="34" charset="0"/>
              <a:cs typeface="Arial" pitchFamily="34" charset="0"/>
            </a:endParaRPr>
          </a:p>
        </p:txBody>
      </p:sp>
    </p:spTree>
    <p:extLst>
      <p:ext uri="{BB962C8B-B14F-4D97-AF65-F5344CB8AC3E}">
        <p14:creationId xmlns:p14="http://schemas.microsoft.com/office/powerpoint/2010/main" val="32742795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14</a:t>
            </a:fld>
            <a:endParaRPr lang="en-US" dirty="0">
              <a:solidFill>
                <a:schemeClr val="tx1"/>
              </a:solidFill>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Lease </a:t>
            </a:r>
            <a:r>
              <a:rPr lang="en-US" sz="2400" b="1" dirty="0" smtClean="0">
                <a:latin typeface="Times New Roman" panose="02020603050405020304" pitchFamily="18" charset="0"/>
                <a:cs typeface="Times New Roman" panose="02020603050405020304" pitchFamily="18" charset="0"/>
              </a:rPr>
              <a:t>liability</a:t>
            </a:r>
            <a:endParaRPr lang="en-US" sz="2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426075" y="1200636"/>
            <a:ext cx="8077200" cy="5262979"/>
          </a:xfrm>
          <a:prstGeom prst="rect">
            <a:avLst/>
          </a:prstGeom>
        </p:spPr>
        <p:txBody>
          <a:bodyPr wrap="square">
            <a:spAutoFit/>
          </a:bodyPr>
          <a:lstStyle/>
          <a:p>
            <a:pPr marL="285750" indent="-285750" algn="just">
              <a:buFont typeface="Wingdings" pitchFamily="2" charset="2"/>
              <a:buChar char="§"/>
            </a:pPr>
            <a:r>
              <a:rPr lang="en-IN" sz="1600" b="1" dirty="0" smtClean="0">
                <a:latin typeface="Calibri" panose="020F0502020204030204" pitchFamily="34" charset="0"/>
                <a:cs typeface="Arial" pitchFamily="34" charset="0"/>
              </a:rPr>
              <a:t>Variable lease payments:</a:t>
            </a:r>
            <a:r>
              <a:rPr lang="en-IN" sz="1600" dirty="0" smtClean="0">
                <a:latin typeface="Calibri" panose="020F0502020204030204" pitchFamily="34" charset="0"/>
                <a:cs typeface="Arial" pitchFamily="34" charset="0"/>
              </a:rPr>
              <a:t> </a:t>
            </a:r>
            <a:r>
              <a:rPr lang="en-IN" sz="1600" dirty="0">
                <a:latin typeface="Calibri" panose="020F0502020204030204" pitchFamily="34" charset="0"/>
                <a:cs typeface="Arial" pitchFamily="34" charset="0"/>
              </a:rPr>
              <a:t>The </a:t>
            </a:r>
            <a:r>
              <a:rPr lang="en-IN" sz="1600" b="1" dirty="0">
                <a:latin typeface="Calibri" panose="020F0502020204030204" pitchFamily="34" charset="0"/>
                <a:cs typeface="Arial" pitchFamily="34" charset="0"/>
              </a:rPr>
              <a:t>portion of payment</a:t>
            </a:r>
            <a:r>
              <a:rPr lang="en-IN" sz="1600" dirty="0">
                <a:latin typeface="Calibri" panose="020F0502020204030204" pitchFamily="34" charset="0"/>
                <a:cs typeface="Arial" pitchFamily="34" charset="0"/>
              </a:rPr>
              <a:t>s made by a lessee to a </a:t>
            </a:r>
            <a:r>
              <a:rPr lang="en-IN" sz="1600" dirty="0" smtClean="0">
                <a:latin typeface="Calibri" panose="020F0502020204030204" pitchFamily="34" charset="0"/>
                <a:cs typeface="Arial" pitchFamily="34" charset="0"/>
              </a:rPr>
              <a:t>lessor for </a:t>
            </a:r>
            <a:r>
              <a:rPr lang="en-IN" sz="1600" dirty="0">
                <a:latin typeface="Calibri" panose="020F0502020204030204" pitchFamily="34" charset="0"/>
                <a:cs typeface="Arial" pitchFamily="34" charset="0"/>
              </a:rPr>
              <a:t>the right to use an underlying asset during </a:t>
            </a:r>
            <a:r>
              <a:rPr lang="en-IN" sz="1600" dirty="0" smtClean="0">
                <a:latin typeface="Calibri" panose="020F0502020204030204" pitchFamily="34" charset="0"/>
                <a:cs typeface="Arial" pitchFamily="34" charset="0"/>
              </a:rPr>
              <a:t>the lease </a:t>
            </a:r>
            <a:r>
              <a:rPr lang="en-IN" sz="1600" dirty="0">
                <a:latin typeface="Calibri" panose="020F0502020204030204" pitchFamily="34" charset="0"/>
                <a:cs typeface="Arial" pitchFamily="34" charset="0"/>
              </a:rPr>
              <a:t>term </a:t>
            </a:r>
            <a:r>
              <a:rPr lang="en-IN" sz="1600" b="1" dirty="0">
                <a:latin typeface="Calibri" panose="020F0502020204030204" pitchFamily="34" charset="0"/>
                <a:cs typeface="Arial" pitchFamily="34" charset="0"/>
              </a:rPr>
              <a:t>that varies</a:t>
            </a:r>
            <a:r>
              <a:rPr lang="en-IN" sz="1600" dirty="0">
                <a:latin typeface="Calibri" panose="020F0502020204030204" pitchFamily="34" charset="0"/>
                <a:cs typeface="Arial" pitchFamily="34" charset="0"/>
              </a:rPr>
              <a:t> because of changes in facts </a:t>
            </a:r>
            <a:r>
              <a:rPr lang="en-IN" sz="1600" dirty="0" smtClean="0">
                <a:latin typeface="Calibri" panose="020F0502020204030204" pitchFamily="34" charset="0"/>
                <a:cs typeface="Arial" pitchFamily="34" charset="0"/>
              </a:rPr>
              <a:t>or circumstances </a:t>
            </a:r>
            <a:r>
              <a:rPr lang="en-IN" sz="1600" dirty="0">
                <a:latin typeface="Calibri" panose="020F0502020204030204" pitchFamily="34" charset="0"/>
                <a:cs typeface="Arial" pitchFamily="34" charset="0"/>
              </a:rPr>
              <a:t>occurring after the </a:t>
            </a:r>
            <a:r>
              <a:rPr lang="en-IN" sz="1600" dirty="0" smtClean="0">
                <a:latin typeface="Calibri" panose="020F0502020204030204" pitchFamily="34" charset="0"/>
                <a:cs typeface="Arial" pitchFamily="34" charset="0"/>
              </a:rPr>
              <a:t>commencement date</a:t>
            </a:r>
            <a:r>
              <a:rPr lang="en-IN" sz="1600" dirty="0">
                <a:latin typeface="Calibri" panose="020F0502020204030204" pitchFamily="34" charset="0"/>
                <a:cs typeface="Arial" pitchFamily="34" charset="0"/>
              </a:rPr>
              <a:t>, other than the passage of time</a:t>
            </a:r>
            <a:r>
              <a:rPr lang="en-IN" sz="1600" dirty="0" smtClean="0">
                <a:latin typeface="Calibri" panose="020F0502020204030204" pitchFamily="34" charset="0"/>
                <a:cs typeface="Arial" pitchFamily="34" charset="0"/>
              </a:rPr>
              <a:t>.</a:t>
            </a:r>
          </a:p>
          <a:p>
            <a:pPr marL="285750" indent="-285750" algn="just">
              <a:buFont typeface="Wingdings" pitchFamily="2" charset="2"/>
              <a:buChar char="q"/>
            </a:pPr>
            <a:endParaRPr lang="en-IN" sz="1600" dirty="0" smtClean="0">
              <a:latin typeface="Calibri" panose="020F0502020204030204" pitchFamily="34" charset="0"/>
              <a:cs typeface="Arial" pitchFamily="34" charset="0"/>
            </a:endParaRPr>
          </a:p>
          <a:p>
            <a:pPr marL="742950" lvl="1" indent="-285750" algn="just">
              <a:buFont typeface="Wingdings" pitchFamily="2" charset="2"/>
              <a:buChar char="ü"/>
            </a:pPr>
            <a:r>
              <a:rPr lang="en-IN" sz="1600" dirty="0">
                <a:latin typeface="Calibri" panose="020F0502020204030204" pitchFamily="34" charset="0"/>
                <a:cs typeface="Arial" pitchFamily="34" charset="0"/>
              </a:rPr>
              <a:t>Variable lease payments that depend on an index or a rate should </a:t>
            </a:r>
            <a:r>
              <a:rPr lang="en-IN" sz="1600" b="1" dirty="0">
                <a:latin typeface="Calibri" panose="020F0502020204030204" pitchFamily="34" charset="0"/>
                <a:cs typeface="Arial" pitchFamily="34" charset="0"/>
              </a:rPr>
              <a:t>initially</a:t>
            </a:r>
            <a:r>
              <a:rPr lang="en-IN" sz="1600" dirty="0">
                <a:latin typeface="Calibri" panose="020F0502020204030204" pitchFamily="34" charset="0"/>
                <a:cs typeface="Arial" pitchFamily="34" charset="0"/>
              </a:rPr>
              <a:t> be </a:t>
            </a:r>
            <a:r>
              <a:rPr lang="en-IN" sz="1600" b="1" dirty="0">
                <a:latin typeface="Calibri" panose="020F0502020204030204" pitchFamily="34" charset="0"/>
                <a:cs typeface="Arial" pitchFamily="34" charset="0"/>
              </a:rPr>
              <a:t>measured</a:t>
            </a:r>
            <a:r>
              <a:rPr lang="en-IN" sz="1600" dirty="0">
                <a:latin typeface="Calibri" panose="020F0502020204030204" pitchFamily="34" charset="0"/>
                <a:cs typeface="Arial" pitchFamily="34" charset="0"/>
              </a:rPr>
              <a:t> using the </a:t>
            </a:r>
            <a:r>
              <a:rPr lang="en-IN" sz="1600" b="1" dirty="0">
                <a:latin typeface="Calibri" panose="020F0502020204030204" pitchFamily="34" charset="0"/>
                <a:cs typeface="Arial" pitchFamily="34" charset="0"/>
              </a:rPr>
              <a:t>index or rate as at the commencement date</a:t>
            </a:r>
            <a:r>
              <a:rPr lang="en-IN" sz="1600" dirty="0">
                <a:latin typeface="Calibri" panose="020F0502020204030204" pitchFamily="34" charset="0"/>
                <a:cs typeface="Arial" pitchFamily="34" charset="0"/>
              </a:rPr>
              <a:t>.</a:t>
            </a:r>
          </a:p>
          <a:p>
            <a:pPr marL="742950" lvl="1" indent="-285750" algn="just">
              <a:buFont typeface="Wingdings" pitchFamily="2" charset="2"/>
              <a:buChar char="ü"/>
            </a:pPr>
            <a:endParaRPr lang="en-IN" sz="1600" dirty="0">
              <a:latin typeface="Calibri" panose="020F0502020204030204" pitchFamily="34" charset="0"/>
              <a:cs typeface="Arial" pitchFamily="34" charset="0"/>
            </a:endParaRPr>
          </a:p>
          <a:p>
            <a:pPr marL="742950" lvl="1" indent="-285750" algn="just">
              <a:buFont typeface="Wingdings" pitchFamily="2" charset="2"/>
              <a:buChar char="ü"/>
            </a:pPr>
            <a:r>
              <a:rPr lang="en-IN" sz="1600" b="1" dirty="0">
                <a:latin typeface="Calibri" panose="020F0502020204030204" pitchFamily="34" charset="0"/>
                <a:cs typeface="Arial" pitchFamily="34" charset="0"/>
              </a:rPr>
              <a:t>Examples of variable lease payments </a:t>
            </a:r>
            <a:r>
              <a:rPr lang="en-IN" sz="1600" dirty="0">
                <a:latin typeface="Calibri" panose="020F0502020204030204" pitchFamily="34" charset="0"/>
                <a:cs typeface="Arial" pitchFamily="34" charset="0"/>
              </a:rPr>
              <a:t>that depend on an index or a rate </a:t>
            </a:r>
            <a:r>
              <a:rPr lang="en-IN" sz="1600" dirty="0" smtClean="0">
                <a:latin typeface="Calibri" panose="020F0502020204030204" pitchFamily="34" charset="0"/>
                <a:cs typeface="Arial" pitchFamily="34" charset="0"/>
              </a:rPr>
              <a:t>are:</a:t>
            </a:r>
            <a:endParaRPr lang="en-IN" sz="1600" dirty="0">
              <a:latin typeface="Calibri" panose="020F0502020204030204" pitchFamily="34" charset="0"/>
              <a:cs typeface="Arial" pitchFamily="34" charset="0"/>
            </a:endParaRPr>
          </a:p>
          <a:p>
            <a:pPr marL="1257300" lvl="2" indent="-342900" algn="just">
              <a:buFont typeface="+mj-lt"/>
              <a:buAutoNum type="alphaLcParenR"/>
            </a:pPr>
            <a:r>
              <a:rPr lang="en-IN" sz="1600" dirty="0">
                <a:latin typeface="Calibri" panose="020F0502020204030204" pitchFamily="34" charset="0"/>
                <a:cs typeface="Arial" pitchFamily="34" charset="0"/>
              </a:rPr>
              <a:t>payments linked to a consumer price index, </a:t>
            </a:r>
          </a:p>
          <a:p>
            <a:pPr marL="1257300" lvl="2" indent="-342900" algn="just">
              <a:buFont typeface="+mj-lt"/>
              <a:buAutoNum type="alphaLcParenR"/>
            </a:pPr>
            <a:r>
              <a:rPr lang="en-IN" sz="1600" dirty="0">
                <a:latin typeface="Calibri" panose="020F0502020204030204" pitchFamily="34" charset="0"/>
                <a:cs typeface="Arial" pitchFamily="34" charset="0"/>
              </a:rPr>
              <a:t>payments linked to a benchmark interest rate (such as LIBOR),</a:t>
            </a:r>
          </a:p>
          <a:p>
            <a:pPr marL="1257300" lvl="2" indent="-342900" algn="just">
              <a:buFont typeface="+mj-lt"/>
              <a:buAutoNum type="alphaLcParenR"/>
            </a:pPr>
            <a:r>
              <a:rPr lang="en-IN" sz="1600" dirty="0">
                <a:latin typeface="Calibri" panose="020F0502020204030204" pitchFamily="34" charset="0"/>
                <a:cs typeface="Arial" pitchFamily="34" charset="0"/>
              </a:rPr>
              <a:t>payments that vary to reflect changes in market rental rates</a:t>
            </a:r>
            <a:r>
              <a:rPr lang="en-IN" sz="1600" dirty="0" smtClean="0">
                <a:latin typeface="Calibri" panose="020F0502020204030204" pitchFamily="34" charset="0"/>
                <a:cs typeface="Arial" pitchFamily="34" charset="0"/>
              </a:rPr>
              <a:t>.</a:t>
            </a:r>
          </a:p>
          <a:p>
            <a:pPr marL="800100" lvl="1" indent="-342900" algn="just">
              <a:buFont typeface="Wingdings" pitchFamily="2" charset="2"/>
              <a:buChar char="ü"/>
            </a:pPr>
            <a:endParaRPr lang="en-IN" sz="1600" dirty="0">
              <a:latin typeface="Calibri" panose="020F0502020204030204" pitchFamily="34" charset="0"/>
              <a:cs typeface="Arial" pitchFamily="34" charset="0"/>
            </a:endParaRPr>
          </a:p>
          <a:p>
            <a:pPr marL="800100" lvl="1" indent="-342900" algn="just">
              <a:buFont typeface="Wingdings" pitchFamily="2" charset="2"/>
              <a:buChar char="ü"/>
            </a:pPr>
            <a:r>
              <a:rPr lang="en-IN" sz="1600" dirty="0">
                <a:latin typeface="Calibri" panose="020F0502020204030204" pitchFamily="34" charset="0"/>
                <a:cs typeface="Arial" pitchFamily="34" charset="0"/>
              </a:rPr>
              <a:t>Variable lease payments that do </a:t>
            </a:r>
            <a:r>
              <a:rPr lang="en-IN" sz="1600" b="1" dirty="0">
                <a:solidFill>
                  <a:srgbClr val="FF0000"/>
                </a:solidFill>
                <a:latin typeface="Calibri" panose="020F0502020204030204" pitchFamily="34" charset="0"/>
                <a:cs typeface="Arial" pitchFamily="34" charset="0"/>
              </a:rPr>
              <a:t>not</a:t>
            </a:r>
            <a:r>
              <a:rPr lang="en-IN" sz="1600" dirty="0">
                <a:latin typeface="Calibri" panose="020F0502020204030204" pitchFamily="34" charset="0"/>
                <a:cs typeface="Arial" pitchFamily="34" charset="0"/>
              </a:rPr>
              <a:t> depend on an index or a rate </a:t>
            </a:r>
            <a:r>
              <a:rPr lang="en-IN" sz="1600" dirty="0" smtClean="0">
                <a:latin typeface="Calibri" panose="020F0502020204030204" pitchFamily="34" charset="0"/>
                <a:cs typeface="Arial" pitchFamily="34" charset="0"/>
              </a:rPr>
              <a:t>are </a:t>
            </a:r>
            <a:r>
              <a:rPr lang="en-IN" sz="1600" dirty="0">
                <a:latin typeface="Calibri" panose="020F0502020204030204" pitchFamily="34" charset="0"/>
                <a:cs typeface="Arial" pitchFamily="34" charset="0"/>
              </a:rPr>
              <a:t>excluded from </a:t>
            </a:r>
            <a:r>
              <a:rPr lang="en-IN" sz="1600" dirty="0" smtClean="0">
                <a:latin typeface="Calibri" panose="020F0502020204030204" pitchFamily="34" charset="0"/>
                <a:cs typeface="Arial" pitchFamily="34" charset="0"/>
              </a:rPr>
              <a:t>measurement of lease liabilities and are recognised </a:t>
            </a:r>
            <a:r>
              <a:rPr lang="en-IN" sz="1600" dirty="0">
                <a:latin typeface="Calibri" panose="020F0502020204030204" pitchFamily="34" charset="0"/>
                <a:cs typeface="Arial" pitchFamily="34" charset="0"/>
              </a:rPr>
              <a:t>in profit or loss in the period in which incurred. </a:t>
            </a:r>
            <a:r>
              <a:rPr lang="en-IN" sz="1600" dirty="0" smtClean="0">
                <a:latin typeface="Calibri" panose="020F0502020204030204" pitchFamily="34" charset="0"/>
                <a:cs typeface="Arial" pitchFamily="34" charset="0"/>
              </a:rPr>
              <a:t>For example, </a:t>
            </a:r>
            <a:r>
              <a:rPr lang="en-IN" sz="1600" b="1" dirty="0" smtClean="0">
                <a:latin typeface="Calibri" panose="020F0502020204030204" pitchFamily="34" charset="0"/>
                <a:cs typeface="Arial" pitchFamily="34" charset="0"/>
              </a:rPr>
              <a:t>variable lease payments</a:t>
            </a:r>
            <a:r>
              <a:rPr lang="en-IN" sz="1600" dirty="0" smtClean="0">
                <a:latin typeface="Calibri" panose="020F0502020204030204" pitchFamily="34" charset="0"/>
                <a:cs typeface="Arial" pitchFamily="34" charset="0"/>
              </a:rPr>
              <a:t> </a:t>
            </a:r>
            <a:r>
              <a:rPr lang="en-IN" sz="1600" b="1" dirty="0" smtClean="0">
                <a:latin typeface="Calibri" panose="020F0502020204030204" pitchFamily="34" charset="0"/>
                <a:cs typeface="Arial" pitchFamily="34" charset="0"/>
              </a:rPr>
              <a:t>linked to future performance</a:t>
            </a:r>
            <a:r>
              <a:rPr lang="en-IN" sz="1600" dirty="0" smtClean="0">
                <a:latin typeface="Calibri" panose="020F0502020204030204" pitchFamily="34" charset="0"/>
                <a:cs typeface="Arial" pitchFamily="34" charset="0"/>
              </a:rPr>
              <a:t> </a:t>
            </a:r>
            <a:r>
              <a:rPr lang="en-IN" sz="1600" b="1" dirty="0" smtClean="0">
                <a:latin typeface="Calibri" panose="020F0502020204030204" pitchFamily="34" charset="0"/>
                <a:cs typeface="Arial" pitchFamily="34" charset="0"/>
              </a:rPr>
              <a:t>or</a:t>
            </a:r>
            <a:r>
              <a:rPr lang="en-IN" sz="1600" dirty="0" smtClean="0">
                <a:latin typeface="Calibri" panose="020F0502020204030204" pitchFamily="34" charset="0"/>
                <a:cs typeface="Arial" pitchFamily="34" charset="0"/>
              </a:rPr>
              <a:t> </a:t>
            </a:r>
            <a:r>
              <a:rPr lang="en-IN" sz="1600" b="1" dirty="0" smtClean="0">
                <a:latin typeface="Calibri" panose="020F0502020204030204" pitchFamily="34" charset="0"/>
                <a:cs typeface="Arial" pitchFamily="34" charset="0"/>
              </a:rPr>
              <a:t>use</a:t>
            </a:r>
            <a:r>
              <a:rPr lang="en-IN" sz="1600" dirty="0" smtClean="0">
                <a:latin typeface="Calibri" panose="020F0502020204030204" pitchFamily="34" charset="0"/>
                <a:cs typeface="Arial" pitchFamily="34" charset="0"/>
              </a:rPr>
              <a:t> of the underlying asset.</a:t>
            </a:r>
          </a:p>
          <a:p>
            <a:pPr marL="285750" indent="-285750" algn="just">
              <a:buFont typeface="Wingdings" pitchFamily="2" charset="2"/>
              <a:buChar char="q"/>
            </a:pPr>
            <a:endParaRPr lang="en-IN" sz="1600" dirty="0">
              <a:latin typeface="Calibri" panose="020F0502020204030204" pitchFamily="34" charset="0"/>
              <a:cs typeface="Arial" pitchFamily="34" charset="0"/>
            </a:endParaRPr>
          </a:p>
          <a:p>
            <a:pPr marL="285750" indent="-285750" algn="just">
              <a:buFont typeface="Wingdings" pitchFamily="2" charset="2"/>
              <a:buChar char="§"/>
            </a:pPr>
            <a:r>
              <a:rPr lang="en-IN" sz="1600" b="1" dirty="0">
                <a:latin typeface="Calibri" panose="020F0502020204030204" pitchFamily="34" charset="0"/>
                <a:cs typeface="Arial" pitchFamily="34" charset="0"/>
              </a:rPr>
              <a:t>Residual </a:t>
            </a:r>
            <a:r>
              <a:rPr lang="en-IN" sz="1600" b="1" dirty="0" smtClean="0">
                <a:latin typeface="Calibri" panose="020F0502020204030204" pitchFamily="34" charset="0"/>
                <a:cs typeface="Arial" pitchFamily="34" charset="0"/>
              </a:rPr>
              <a:t>value guarantee:</a:t>
            </a:r>
            <a:r>
              <a:rPr lang="en-IN" sz="1600" dirty="0" smtClean="0">
                <a:latin typeface="Calibri" panose="020F0502020204030204" pitchFamily="34" charset="0"/>
                <a:cs typeface="Arial" pitchFamily="34" charset="0"/>
              </a:rPr>
              <a:t> </a:t>
            </a:r>
            <a:r>
              <a:rPr lang="en-IN" sz="1600" dirty="0">
                <a:latin typeface="Calibri" panose="020F0502020204030204" pitchFamily="34" charset="0"/>
                <a:cs typeface="Arial" pitchFamily="34" charset="0"/>
              </a:rPr>
              <a:t>A guarantee made to a lessor by a party unrelated </a:t>
            </a:r>
            <a:r>
              <a:rPr lang="en-IN" sz="1600" dirty="0" smtClean="0">
                <a:latin typeface="Calibri" panose="020F0502020204030204" pitchFamily="34" charset="0"/>
                <a:cs typeface="Arial" pitchFamily="34" charset="0"/>
              </a:rPr>
              <a:t>to the </a:t>
            </a:r>
            <a:r>
              <a:rPr lang="en-IN" sz="1600" dirty="0">
                <a:latin typeface="Calibri" panose="020F0502020204030204" pitchFamily="34" charset="0"/>
                <a:cs typeface="Arial" pitchFamily="34" charset="0"/>
              </a:rPr>
              <a:t>lessor that the value (or part of the value) of </a:t>
            </a:r>
            <a:r>
              <a:rPr lang="en-IN" sz="1600" dirty="0" smtClean="0">
                <a:latin typeface="Calibri" panose="020F0502020204030204" pitchFamily="34" charset="0"/>
                <a:cs typeface="Arial" pitchFamily="34" charset="0"/>
              </a:rPr>
              <a:t>an underlying </a:t>
            </a:r>
            <a:r>
              <a:rPr lang="en-IN" sz="1600" dirty="0">
                <a:latin typeface="Calibri" panose="020F0502020204030204" pitchFamily="34" charset="0"/>
                <a:cs typeface="Arial" pitchFamily="34" charset="0"/>
              </a:rPr>
              <a:t>asset at the end of a lease will be at </a:t>
            </a:r>
            <a:r>
              <a:rPr lang="en-IN" sz="1600" dirty="0" smtClean="0">
                <a:latin typeface="Calibri" panose="020F0502020204030204" pitchFamily="34" charset="0"/>
                <a:cs typeface="Arial" pitchFamily="34" charset="0"/>
              </a:rPr>
              <a:t>least a </a:t>
            </a:r>
            <a:r>
              <a:rPr lang="en-IN" sz="1600" dirty="0">
                <a:latin typeface="Calibri" panose="020F0502020204030204" pitchFamily="34" charset="0"/>
                <a:cs typeface="Arial" pitchFamily="34" charset="0"/>
              </a:rPr>
              <a:t>specified amount</a:t>
            </a:r>
            <a:r>
              <a:rPr lang="en-IN" sz="1600" dirty="0" smtClean="0">
                <a:latin typeface="Calibri" panose="020F0502020204030204" pitchFamily="34" charset="0"/>
                <a:cs typeface="Arial" pitchFamily="34" charset="0"/>
              </a:rPr>
              <a:t>.</a:t>
            </a:r>
          </a:p>
        </p:txBody>
      </p:sp>
    </p:spTree>
    <p:extLst>
      <p:ext uri="{BB962C8B-B14F-4D97-AF65-F5344CB8AC3E}">
        <p14:creationId xmlns:p14="http://schemas.microsoft.com/office/powerpoint/2010/main" val="6163113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15</a:t>
            </a:fld>
            <a:endParaRPr lang="en-US" dirty="0">
              <a:solidFill>
                <a:schemeClr val="tx1"/>
              </a:solidFill>
            </a:endParaRPr>
          </a:p>
        </p:txBody>
      </p:sp>
      <p:sp>
        <p:nvSpPr>
          <p:cNvPr id="5" name="Rectangle 4"/>
          <p:cNvSpPr/>
          <p:nvPr/>
        </p:nvSpPr>
        <p:spPr>
          <a:xfrm>
            <a:off x="425001" y="1056243"/>
            <a:ext cx="8023538" cy="2308324"/>
          </a:xfrm>
          <a:prstGeom prst="rect">
            <a:avLst/>
          </a:prstGeom>
        </p:spPr>
        <p:txBody>
          <a:bodyPr wrap="square">
            <a:spAutoFit/>
          </a:bodyPr>
          <a:lstStyle/>
          <a:p>
            <a:pPr marL="285750" indent="-285750" algn="just">
              <a:buFont typeface="Wingdings" pitchFamily="2" charset="2"/>
              <a:buChar char="Ø"/>
            </a:pPr>
            <a:r>
              <a:rPr lang="en-US" b="1" u="sng" dirty="0"/>
              <a:t>Example of variable lease payment that depend on a rate</a:t>
            </a:r>
          </a:p>
          <a:p>
            <a:pPr algn="just"/>
            <a:endParaRPr lang="en-US" sz="1400" dirty="0"/>
          </a:p>
          <a:p>
            <a:pPr algn="just"/>
            <a:r>
              <a:rPr lang="en-US" sz="1400" dirty="0"/>
              <a:t>Lessee enters into a lease for </a:t>
            </a:r>
            <a:r>
              <a:rPr lang="en-US" sz="1400" dirty="0" smtClean="0"/>
              <a:t>5 </a:t>
            </a:r>
            <a:r>
              <a:rPr lang="en-US" sz="1400" dirty="0"/>
              <a:t>years, with a single lease payment payable at the beginning of each year. The initial lease payment is </a:t>
            </a:r>
            <a:r>
              <a:rPr lang="en-US" sz="1400" dirty="0" smtClean="0"/>
              <a:t>Rs.1,00,000</a:t>
            </a:r>
            <a:r>
              <a:rPr lang="en-US" sz="1400" dirty="0" smtClean="0"/>
              <a:t>. </a:t>
            </a:r>
            <a:r>
              <a:rPr lang="en-US" sz="1400" dirty="0"/>
              <a:t>Lease payments will increase by the rate of LIBOR each year. At the date of commencement of the lease, LIBOR is 2 per cent. Assume that the interest rate implicit in the lease is 5 per cent.</a:t>
            </a:r>
          </a:p>
          <a:p>
            <a:pPr algn="just"/>
            <a:endParaRPr lang="en-US" sz="1400" dirty="0"/>
          </a:p>
          <a:p>
            <a:pPr algn="just"/>
            <a:r>
              <a:rPr lang="en-US" sz="1400" dirty="0"/>
              <a:t>The lease payments should initially be measured using the rate (i.e. LIBOR) as at the commencement date. LIBOR at that date is 2 per cent; therefore, in measuring the lease liability, it is assumed that each year the payments will increase by 2 per cent, as follows</a:t>
            </a:r>
            <a:r>
              <a:rPr lang="en-US" sz="1400" dirty="0" smtClean="0"/>
              <a:t>:</a:t>
            </a:r>
            <a:endParaRPr lang="en-US" sz="1400" dirty="0"/>
          </a:p>
        </p:txBody>
      </p:sp>
      <p:sp>
        <p:nvSpPr>
          <p:cNvPr id="6" name="Rounded Rectangle 5"/>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Lease </a:t>
            </a:r>
            <a:r>
              <a:rPr lang="en-US" sz="2400" b="1" dirty="0" smtClean="0">
                <a:latin typeface="Times New Roman" panose="02020603050405020304" pitchFamily="18" charset="0"/>
                <a:cs typeface="Times New Roman" panose="02020603050405020304" pitchFamily="18" charset="0"/>
              </a:rPr>
              <a:t>liability</a:t>
            </a:r>
            <a:endParaRPr lang="en-US" sz="2400" b="1" dirty="0">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591832467"/>
              </p:ext>
            </p:extLst>
          </p:nvPr>
        </p:nvGraphicFramePr>
        <p:xfrm>
          <a:off x="477590" y="3418991"/>
          <a:ext cx="7880800" cy="3207976"/>
        </p:xfrm>
        <a:graphic>
          <a:graphicData uri="http://schemas.openxmlformats.org/drawingml/2006/table">
            <a:tbl>
              <a:tblPr firstRow="1" bandRow="1">
                <a:tableStyleId>{5C22544A-7EE6-4342-B048-85BDC9FD1C3A}</a:tableStyleId>
              </a:tblPr>
              <a:tblGrid>
                <a:gridCol w="1970200"/>
                <a:gridCol w="1970200"/>
                <a:gridCol w="1970200"/>
                <a:gridCol w="1970200"/>
              </a:tblGrid>
              <a:tr h="612096">
                <a:tc>
                  <a:txBody>
                    <a:bodyPr/>
                    <a:lstStyle/>
                    <a:p>
                      <a:pPr algn="ctr"/>
                      <a:r>
                        <a:rPr lang="en-US" sz="1400" b="1" dirty="0" smtClean="0"/>
                        <a:t>Year</a:t>
                      </a:r>
                      <a:endParaRPr lang="en-US" sz="1400" dirty="0"/>
                    </a:p>
                  </a:txBody>
                  <a:tcPr anchor="ctr"/>
                </a:tc>
                <a:tc>
                  <a:txBody>
                    <a:bodyPr/>
                    <a:lstStyle/>
                    <a:p>
                      <a:pPr algn="ctr"/>
                      <a:r>
                        <a:rPr lang="en-US" sz="1400" b="1" dirty="0" smtClean="0"/>
                        <a:t>Lease payment</a:t>
                      </a:r>
                      <a:endParaRPr lang="en-US" sz="1400" dirty="0"/>
                    </a:p>
                  </a:txBody>
                  <a:tcPr anchor="ctr"/>
                </a:tc>
                <a:tc>
                  <a:txBody>
                    <a:bodyPr/>
                    <a:lstStyle/>
                    <a:p>
                      <a:pPr algn="ctr"/>
                      <a:r>
                        <a:rPr lang="en-US" sz="1400" b="1" dirty="0" smtClean="0"/>
                        <a:t>Discount factor</a:t>
                      </a:r>
                      <a:endParaRPr lang="en-US" sz="1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Present value of lease payment</a:t>
                      </a:r>
                    </a:p>
                  </a:txBody>
                  <a:tcPr anchor="ctr"/>
                </a:tc>
              </a:tr>
              <a:tr h="370840">
                <a:tc>
                  <a:txBody>
                    <a:bodyPr/>
                    <a:lstStyle/>
                    <a:p>
                      <a:pPr algn="ctr"/>
                      <a:r>
                        <a:rPr lang="en-US" sz="1400" dirty="0" smtClean="0"/>
                        <a:t>1</a:t>
                      </a:r>
                      <a:endParaRPr lang="en-US" sz="1400" dirty="0"/>
                    </a:p>
                  </a:txBody>
                  <a:tcPr/>
                </a:tc>
                <a:tc>
                  <a:txBody>
                    <a:bodyPr/>
                    <a:lstStyle/>
                    <a:p>
                      <a:pPr algn="r"/>
                      <a:r>
                        <a:rPr lang="en-US" sz="1400" dirty="0" smtClean="0"/>
                        <a:t>1,00,000</a:t>
                      </a:r>
                      <a:endParaRPr lang="en-US" sz="1400" dirty="0"/>
                    </a:p>
                  </a:txBody>
                  <a:tcPr/>
                </a:tc>
                <a:tc>
                  <a:txBody>
                    <a:bodyPr/>
                    <a:lstStyle/>
                    <a:p>
                      <a:pPr algn="r"/>
                      <a:r>
                        <a:rPr lang="en-US" sz="1400" dirty="0" smtClean="0"/>
                        <a:t>1.000</a:t>
                      </a:r>
                      <a:endParaRPr lang="en-US" sz="1400" dirty="0"/>
                    </a:p>
                  </a:txBody>
                  <a:tcPr/>
                </a:tc>
                <a:tc>
                  <a:txBody>
                    <a:bodyPr/>
                    <a:lstStyle/>
                    <a:p>
                      <a:pPr algn="r"/>
                      <a:r>
                        <a:rPr lang="en-US" sz="1400" dirty="0" smtClean="0"/>
                        <a:t>1,00,000</a:t>
                      </a:r>
                      <a:endParaRPr lang="en-US" sz="1400" dirty="0"/>
                    </a:p>
                  </a:txBody>
                  <a:tcPr/>
                </a:tc>
              </a:tr>
              <a:tr h="370840">
                <a:tc>
                  <a:txBody>
                    <a:bodyPr/>
                    <a:lstStyle/>
                    <a:p>
                      <a:pPr algn="ctr"/>
                      <a:r>
                        <a:rPr lang="en-US" sz="1400" dirty="0" smtClean="0"/>
                        <a:t>2</a:t>
                      </a:r>
                      <a:endParaRPr lang="en-US" sz="1400" dirty="0"/>
                    </a:p>
                  </a:txBody>
                  <a:tcPr/>
                </a:tc>
                <a:tc>
                  <a:txBody>
                    <a:bodyPr/>
                    <a:lstStyle/>
                    <a:p>
                      <a:pPr algn="r"/>
                      <a:r>
                        <a:rPr lang="en-US" sz="1400" dirty="0" smtClean="0"/>
                        <a:t>1,02,000</a:t>
                      </a:r>
                      <a:endParaRPr lang="en-US" sz="1400" dirty="0"/>
                    </a:p>
                  </a:txBody>
                  <a:tcPr/>
                </a:tc>
                <a:tc>
                  <a:txBody>
                    <a:bodyPr/>
                    <a:lstStyle/>
                    <a:p>
                      <a:pPr algn="r"/>
                      <a:r>
                        <a:rPr lang="en-US" sz="1400" dirty="0" smtClean="0"/>
                        <a:t>0.952</a:t>
                      </a:r>
                      <a:endParaRPr lang="en-US" sz="1400" dirty="0"/>
                    </a:p>
                  </a:txBody>
                  <a:tcPr/>
                </a:tc>
                <a:tc>
                  <a:txBody>
                    <a:bodyPr/>
                    <a:lstStyle/>
                    <a:p>
                      <a:pPr algn="r"/>
                      <a:r>
                        <a:rPr lang="en-US" sz="1400" dirty="0" smtClean="0"/>
                        <a:t>97,143</a:t>
                      </a:r>
                      <a:endParaRPr lang="en-US" sz="1400" dirty="0"/>
                    </a:p>
                  </a:txBody>
                  <a:tcPr/>
                </a:tc>
              </a:tr>
              <a:tr h="370840">
                <a:tc>
                  <a:txBody>
                    <a:bodyPr/>
                    <a:lstStyle/>
                    <a:p>
                      <a:pPr algn="ctr"/>
                      <a:r>
                        <a:rPr lang="en-US" sz="1400" dirty="0" smtClean="0"/>
                        <a:t>3</a:t>
                      </a:r>
                      <a:endParaRPr lang="en-US" sz="1400" dirty="0"/>
                    </a:p>
                  </a:txBody>
                  <a:tcPr/>
                </a:tc>
                <a:tc>
                  <a:txBody>
                    <a:bodyPr/>
                    <a:lstStyle/>
                    <a:p>
                      <a:pPr algn="r"/>
                      <a:r>
                        <a:rPr lang="en-US" sz="1400" dirty="0" smtClean="0"/>
                        <a:t>1,04,040</a:t>
                      </a:r>
                      <a:endParaRPr lang="en-US" sz="1400" dirty="0"/>
                    </a:p>
                  </a:txBody>
                  <a:tcPr/>
                </a:tc>
                <a:tc>
                  <a:txBody>
                    <a:bodyPr/>
                    <a:lstStyle/>
                    <a:p>
                      <a:pPr algn="r"/>
                      <a:r>
                        <a:rPr lang="en-US" sz="1400" dirty="0" smtClean="0"/>
                        <a:t>0.907</a:t>
                      </a:r>
                      <a:endParaRPr lang="en-US" sz="1400" dirty="0"/>
                    </a:p>
                  </a:txBody>
                  <a:tcPr/>
                </a:tc>
                <a:tc>
                  <a:txBody>
                    <a:bodyPr/>
                    <a:lstStyle/>
                    <a:p>
                      <a:pPr algn="r"/>
                      <a:r>
                        <a:rPr lang="en-US" sz="1400" dirty="0" smtClean="0"/>
                        <a:t>94,367</a:t>
                      </a:r>
                      <a:endParaRPr lang="en-US" sz="1400" dirty="0"/>
                    </a:p>
                  </a:txBody>
                  <a:tcPr/>
                </a:tc>
              </a:tr>
              <a:tr h="370840">
                <a:tc>
                  <a:txBody>
                    <a:bodyPr/>
                    <a:lstStyle/>
                    <a:p>
                      <a:pPr algn="ctr"/>
                      <a:r>
                        <a:rPr lang="en-US" sz="1400" dirty="0" smtClean="0"/>
                        <a:t>4</a:t>
                      </a:r>
                      <a:endParaRPr lang="en-US" sz="1400" dirty="0"/>
                    </a:p>
                  </a:txBody>
                  <a:tcPr/>
                </a:tc>
                <a:tc>
                  <a:txBody>
                    <a:bodyPr/>
                    <a:lstStyle/>
                    <a:p>
                      <a:pPr algn="r"/>
                      <a:r>
                        <a:rPr lang="en-US" sz="1400" dirty="0" smtClean="0"/>
                        <a:t>1,06,121</a:t>
                      </a:r>
                      <a:endParaRPr lang="en-US" sz="1400" dirty="0"/>
                    </a:p>
                  </a:txBody>
                  <a:tcPr/>
                </a:tc>
                <a:tc>
                  <a:txBody>
                    <a:bodyPr/>
                    <a:lstStyle/>
                    <a:p>
                      <a:pPr algn="r"/>
                      <a:r>
                        <a:rPr lang="en-US" sz="1400" dirty="0" smtClean="0"/>
                        <a:t>0.863</a:t>
                      </a:r>
                      <a:endParaRPr lang="en-US" sz="1400" dirty="0"/>
                    </a:p>
                  </a:txBody>
                  <a:tcPr/>
                </a:tc>
                <a:tc>
                  <a:txBody>
                    <a:bodyPr/>
                    <a:lstStyle/>
                    <a:p>
                      <a:pPr algn="r"/>
                      <a:r>
                        <a:rPr lang="en-US" sz="1400" dirty="0" smtClean="0"/>
                        <a:t>91,671</a:t>
                      </a:r>
                      <a:endParaRPr lang="en-US" sz="1400" dirty="0"/>
                    </a:p>
                  </a:txBody>
                  <a:tcPr/>
                </a:tc>
              </a:tr>
              <a:tr h="370840">
                <a:tc>
                  <a:txBody>
                    <a:bodyPr/>
                    <a:lstStyle/>
                    <a:p>
                      <a:pPr algn="ctr"/>
                      <a:r>
                        <a:rPr lang="en-US" sz="1400" dirty="0" smtClean="0"/>
                        <a:t>5</a:t>
                      </a:r>
                      <a:endParaRPr lang="en-US" sz="1400" dirty="0"/>
                    </a:p>
                  </a:txBody>
                  <a:tcPr/>
                </a:tc>
                <a:tc>
                  <a:txBody>
                    <a:bodyPr/>
                    <a:lstStyle/>
                    <a:p>
                      <a:pPr algn="r"/>
                      <a:r>
                        <a:rPr lang="en-US" sz="1400" dirty="0" smtClean="0"/>
                        <a:t>1,08,243</a:t>
                      </a:r>
                      <a:endParaRPr lang="en-US" sz="1400" dirty="0"/>
                    </a:p>
                  </a:txBody>
                  <a:tcPr/>
                </a:tc>
                <a:tc>
                  <a:txBody>
                    <a:bodyPr/>
                    <a:lstStyle/>
                    <a:p>
                      <a:pPr algn="r"/>
                      <a:r>
                        <a:rPr lang="en-US" sz="1400" dirty="0" smtClean="0"/>
                        <a:t>0.822</a:t>
                      </a:r>
                      <a:endParaRPr lang="en-US" sz="1400" dirty="0"/>
                    </a:p>
                  </a:txBody>
                  <a:tcPr/>
                </a:tc>
                <a:tc>
                  <a:txBody>
                    <a:bodyPr/>
                    <a:lstStyle/>
                    <a:p>
                      <a:pPr algn="r"/>
                      <a:r>
                        <a:rPr lang="en-US" sz="1400" dirty="0" smtClean="0"/>
                        <a:t>89,052</a:t>
                      </a:r>
                      <a:endParaRPr lang="en-US" sz="1400" dirty="0"/>
                    </a:p>
                  </a:txBody>
                  <a:tcPr/>
                </a:tc>
              </a:tr>
              <a:tr h="370840">
                <a:tc>
                  <a:txBody>
                    <a:bodyPr/>
                    <a:lstStyle/>
                    <a:p>
                      <a:pPr algn="ctr"/>
                      <a:r>
                        <a:rPr lang="en-US" sz="1400" b="1" dirty="0" smtClean="0"/>
                        <a:t>Total</a:t>
                      </a:r>
                      <a:endParaRPr lang="en-US" sz="1400" b="1"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b="1" dirty="0" smtClean="0"/>
                        <a:t>4,72,233</a:t>
                      </a:r>
                      <a:endParaRPr lang="en-US" sz="1400" b="1" dirty="0"/>
                    </a:p>
                  </a:txBody>
                  <a:tcPr/>
                </a:tc>
              </a:tr>
              <a:tr h="370840">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Therefore, the lease liability is initially measured at </a:t>
                      </a:r>
                      <a:r>
                        <a:rPr lang="en-US" sz="1400" dirty="0" smtClean="0"/>
                        <a:t>Rs.4,72,233</a:t>
                      </a:r>
                      <a:r>
                        <a:rPr lang="en-US" sz="1400" dirty="0" smtClean="0"/>
                        <a:t>.</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18728339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16</a:t>
            </a:fld>
            <a:endParaRPr lang="en-US">
              <a:solidFill>
                <a:schemeClr val="tx1"/>
              </a:solidFill>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Lease </a:t>
            </a:r>
            <a:r>
              <a:rPr lang="en-US" sz="2400" b="1" dirty="0" smtClean="0">
                <a:latin typeface="Times New Roman" panose="02020603050405020304" pitchFamily="18" charset="0"/>
                <a:cs typeface="Times New Roman" panose="02020603050405020304" pitchFamily="18" charset="0"/>
              </a:rPr>
              <a:t>liability</a:t>
            </a:r>
            <a:endParaRPr lang="en-US"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426075" y="1177174"/>
            <a:ext cx="8077200" cy="5016758"/>
          </a:xfrm>
          <a:prstGeom prst="rect">
            <a:avLst/>
          </a:prstGeom>
        </p:spPr>
        <p:txBody>
          <a:bodyPr wrap="square">
            <a:spAutoFit/>
          </a:bodyPr>
          <a:lstStyle/>
          <a:p>
            <a:pPr marL="285750" indent="-285750" algn="just">
              <a:buFont typeface="Wingdings" panose="05000000000000000000" pitchFamily="2" charset="2"/>
              <a:buChar char="v"/>
            </a:pPr>
            <a:r>
              <a:rPr lang="en-IN" sz="1600" b="1" dirty="0">
                <a:latin typeface="Calibri" panose="020F0502020204030204" pitchFamily="34" charset="0"/>
                <a:cs typeface="Arial" pitchFamily="34" charset="0"/>
              </a:rPr>
              <a:t>Discount rate:</a:t>
            </a:r>
            <a:r>
              <a:rPr lang="en-IN" sz="1600" dirty="0">
                <a:latin typeface="Calibri" panose="020F0502020204030204" pitchFamily="34" charset="0"/>
                <a:cs typeface="Arial" pitchFamily="34" charset="0"/>
              </a:rPr>
              <a:t> </a:t>
            </a:r>
            <a:r>
              <a:rPr lang="en-IN" sz="1600" dirty="0" smtClean="0">
                <a:latin typeface="Calibri" panose="020F0502020204030204" pitchFamily="34" charset="0"/>
                <a:cs typeface="Arial" pitchFamily="34" charset="0"/>
              </a:rPr>
              <a:t>The </a:t>
            </a:r>
            <a:r>
              <a:rPr lang="en-IN" sz="1600" dirty="0">
                <a:latin typeface="Calibri" panose="020F0502020204030204" pitchFamily="34" charset="0"/>
                <a:cs typeface="Arial" pitchFamily="34" charset="0"/>
              </a:rPr>
              <a:t>lease payments shall be </a:t>
            </a:r>
            <a:r>
              <a:rPr lang="en-IN" sz="1600" b="1" dirty="0">
                <a:latin typeface="Calibri" panose="020F0502020204030204" pitchFamily="34" charset="0"/>
                <a:cs typeface="Arial" pitchFamily="34" charset="0"/>
              </a:rPr>
              <a:t>discounted </a:t>
            </a:r>
            <a:r>
              <a:rPr lang="en-IN" sz="1600" b="1" dirty="0" smtClean="0">
                <a:latin typeface="Calibri" panose="020F0502020204030204" pitchFamily="34" charset="0"/>
                <a:cs typeface="Arial" pitchFamily="34" charset="0"/>
              </a:rPr>
              <a:t>using</a:t>
            </a:r>
            <a:r>
              <a:rPr lang="en-IN" sz="1600" dirty="0" smtClean="0">
                <a:latin typeface="Calibri" panose="020F0502020204030204" pitchFamily="34" charset="0"/>
                <a:cs typeface="Arial" pitchFamily="34" charset="0"/>
              </a:rPr>
              <a:t>:</a:t>
            </a:r>
            <a:endParaRPr lang="en-IN" sz="1600" dirty="0">
              <a:latin typeface="Calibri" panose="020F0502020204030204" pitchFamily="34" charset="0"/>
              <a:cs typeface="Arial" pitchFamily="34" charset="0"/>
            </a:endParaRPr>
          </a:p>
          <a:p>
            <a:pPr marL="742950" lvl="1" indent="-285750" algn="just">
              <a:buFont typeface="Arial" panose="020B0604020202020204" pitchFamily="34" charset="0"/>
              <a:buChar char="•"/>
            </a:pPr>
            <a:r>
              <a:rPr lang="en-IN" sz="1600" dirty="0">
                <a:latin typeface="Calibri" panose="020F0502020204030204" pitchFamily="34" charset="0"/>
                <a:cs typeface="Arial" pitchFamily="34" charset="0"/>
              </a:rPr>
              <a:t>the </a:t>
            </a:r>
            <a:r>
              <a:rPr lang="en-IN" sz="1600" b="1" dirty="0">
                <a:latin typeface="Calibri" panose="020F0502020204030204" pitchFamily="34" charset="0"/>
                <a:cs typeface="Arial" pitchFamily="34" charset="0"/>
              </a:rPr>
              <a:t>interest rate implicit in the lease</a:t>
            </a:r>
            <a:r>
              <a:rPr lang="en-IN" sz="1600" dirty="0">
                <a:latin typeface="Calibri" panose="020F0502020204030204" pitchFamily="34" charset="0"/>
                <a:cs typeface="Arial" pitchFamily="34" charset="0"/>
              </a:rPr>
              <a:t>, or </a:t>
            </a:r>
          </a:p>
          <a:p>
            <a:pPr marL="742950" lvl="1" indent="-285750" algn="just">
              <a:buFont typeface="Arial" panose="020B0604020202020204" pitchFamily="34" charset="0"/>
              <a:buChar char="•"/>
            </a:pPr>
            <a:r>
              <a:rPr lang="en-IN" sz="1600" dirty="0">
                <a:latin typeface="Calibri" panose="020F0502020204030204" pitchFamily="34" charset="0"/>
                <a:cs typeface="Arial" pitchFamily="34" charset="0"/>
              </a:rPr>
              <a:t>if the interest rate implicit in the lease can</a:t>
            </a:r>
            <a:r>
              <a:rPr lang="en-IN" sz="1600" b="1" dirty="0">
                <a:solidFill>
                  <a:srgbClr val="FF0000"/>
                </a:solidFill>
                <a:latin typeface="Calibri" panose="020F0502020204030204" pitchFamily="34" charset="0"/>
                <a:cs typeface="Arial" pitchFamily="34" charset="0"/>
              </a:rPr>
              <a:t>not</a:t>
            </a:r>
            <a:r>
              <a:rPr lang="en-IN" sz="1600" dirty="0">
                <a:latin typeface="Calibri" panose="020F0502020204030204" pitchFamily="34" charset="0"/>
                <a:cs typeface="Arial" pitchFamily="34" charset="0"/>
              </a:rPr>
              <a:t> be readily determined, the </a:t>
            </a:r>
            <a:r>
              <a:rPr lang="en-IN" sz="1600" b="1" dirty="0">
                <a:latin typeface="Calibri" panose="020F0502020204030204" pitchFamily="34" charset="0"/>
                <a:cs typeface="Arial" pitchFamily="34" charset="0"/>
              </a:rPr>
              <a:t>lessee’s incremental borrowing rate</a:t>
            </a:r>
            <a:r>
              <a:rPr lang="en-IN" sz="1600" dirty="0">
                <a:latin typeface="Calibri" panose="020F0502020204030204" pitchFamily="34" charset="0"/>
                <a:cs typeface="Arial" pitchFamily="34" charset="0"/>
              </a:rPr>
              <a:t>.</a:t>
            </a:r>
          </a:p>
          <a:p>
            <a:pPr algn="just"/>
            <a:endParaRPr lang="en-US" sz="1600" b="1" dirty="0" smtClean="0">
              <a:latin typeface="Calibri" panose="020F0502020204030204" pitchFamily="34" charset="0"/>
            </a:endParaRPr>
          </a:p>
          <a:p>
            <a:pPr marL="742950" lvl="1" indent="-285750" algn="just">
              <a:buFont typeface="Wingdings" panose="05000000000000000000" pitchFamily="2" charset="2"/>
              <a:buChar char="§"/>
            </a:pPr>
            <a:r>
              <a:rPr lang="en-US" sz="1600" b="1" dirty="0" smtClean="0">
                <a:latin typeface="Calibri" panose="020F0502020204030204" pitchFamily="34" charset="0"/>
              </a:rPr>
              <a:t>Interest rate implicit </a:t>
            </a:r>
            <a:r>
              <a:rPr lang="en-US" sz="1600" b="1" dirty="0">
                <a:latin typeface="Calibri" panose="020F0502020204030204" pitchFamily="34" charset="0"/>
              </a:rPr>
              <a:t>in </a:t>
            </a:r>
            <a:r>
              <a:rPr lang="en-US" sz="1600" b="1" dirty="0" smtClean="0">
                <a:latin typeface="Calibri" panose="020F0502020204030204" pitchFamily="34" charset="0"/>
              </a:rPr>
              <a:t>the lease: </a:t>
            </a:r>
            <a:r>
              <a:rPr lang="en-US" sz="1600" dirty="0">
                <a:latin typeface="Calibri" panose="020F0502020204030204" pitchFamily="34" charset="0"/>
              </a:rPr>
              <a:t>The rate of interest that causes the </a:t>
            </a:r>
            <a:r>
              <a:rPr lang="en-US" sz="1600" b="1" dirty="0">
                <a:latin typeface="Calibri" panose="020F0502020204030204" pitchFamily="34" charset="0"/>
              </a:rPr>
              <a:t>present value </a:t>
            </a:r>
            <a:r>
              <a:rPr lang="en-US" sz="1600" dirty="0" smtClean="0">
                <a:latin typeface="Calibri" panose="020F0502020204030204" pitchFamily="34" charset="0"/>
              </a:rPr>
              <a:t>of</a:t>
            </a:r>
          </a:p>
          <a:p>
            <a:pPr marL="1257300" lvl="2" indent="-342900" algn="just">
              <a:buFont typeface="+mj-lt"/>
              <a:buAutoNum type="alphaLcPeriod"/>
            </a:pPr>
            <a:r>
              <a:rPr lang="en-US" sz="1600" dirty="0" smtClean="0">
                <a:latin typeface="Calibri" panose="020F0502020204030204" pitchFamily="34" charset="0"/>
              </a:rPr>
              <a:t>lease </a:t>
            </a:r>
            <a:r>
              <a:rPr lang="en-US" sz="1600" dirty="0">
                <a:latin typeface="Calibri" panose="020F0502020204030204" pitchFamily="34" charset="0"/>
              </a:rPr>
              <a:t>payments and </a:t>
            </a:r>
            <a:endParaRPr lang="en-US" sz="1600" dirty="0" smtClean="0">
              <a:latin typeface="Calibri" panose="020F0502020204030204" pitchFamily="34" charset="0"/>
            </a:endParaRPr>
          </a:p>
          <a:p>
            <a:pPr marL="1257300" lvl="2" indent="-342900" algn="just">
              <a:buFont typeface="+mj-lt"/>
              <a:buAutoNum type="alphaLcPeriod"/>
            </a:pPr>
            <a:r>
              <a:rPr lang="en-US" sz="1600" dirty="0" smtClean="0">
                <a:latin typeface="Calibri" panose="020F0502020204030204" pitchFamily="34" charset="0"/>
              </a:rPr>
              <a:t>unguaranteed residual </a:t>
            </a:r>
            <a:r>
              <a:rPr lang="en-US" sz="1600" dirty="0">
                <a:latin typeface="Calibri" panose="020F0502020204030204" pitchFamily="34" charset="0"/>
              </a:rPr>
              <a:t>value </a:t>
            </a:r>
            <a:endParaRPr lang="en-US" sz="1600" dirty="0" smtClean="0">
              <a:latin typeface="Calibri" panose="020F0502020204030204" pitchFamily="34" charset="0"/>
            </a:endParaRPr>
          </a:p>
          <a:p>
            <a:pPr lvl="2" algn="just"/>
            <a:r>
              <a:rPr lang="en-US" sz="1600" b="1" dirty="0" smtClean="0">
                <a:latin typeface="Calibri" panose="020F0502020204030204" pitchFamily="34" charset="0"/>
              </a:rPr>
              <a:t>to </a:t>
            </a:r>
            <a:r>
              <a:rPr lang="en-US" sz="1600" b="1" dirty="0">
                <a:latin typeface="Calibri" panose="020F0502020204030204" pitchFamily="34" charset="0"/>
              </a:rPr>
              <a:t>equal the sum of </a:t>
            </a:r>
            <a:endParaRPr lang="en-US" sz="1600" b="1" dirty="0" smtClean="0">
              <a:latin typeface="Calibri" panose="020F0502020204030204" pitchFamily="34" charset="0"/>
            </a:endParaRPr>
          </a:p>
          <a:p>
            <a:pPr marL="1314450" lvl="2" indent="-400050" algn="just">
              <a:buFont typeface="+mj-lt"/>
              <a:buAutoNum type="romanLcPeriod"/>
            </a:pPr>
            <a:r>
              <a:rPr lang="en-US" sz="1600" dirty="0" smtClean="0">
                <a:latin typeface="Calibri" panose="020F0502020204030204" pitchFamily="34" charset="0"/>
              </a:rPr>
              <a:t>fair </a:t>
            </a:r>
            <a:r>
              <a:rPr lang="en-US" sz="1600" dirty="0">
                <a:latin typeface="Calibri" panose="020F0502020204030204" pitchFamily="34" charset="0"/>
              </a:rPr>
              <a:t>value </a:t>
            </a:r>
            <a:r>
              <a:rPr lang="en-US" sz="1600" dirty="0" smtClean="0">
                <a:latin typeface="Calibri" panose="020F0502020204030204" pitchFamily="34" charset="0"/>
              </a:rPr>
              <a:t>of the </a:t>
            </a:r>
            <a:r>
              <a:rPr lang="en-US" sz="1600" dirty="0">
                <a:latin typeface="Calibri" panose="020F0502020204030204" pitchFamily="34" charset="0"/>
              </a:rPr>
              <a:t>underlying asset and </a:t>
            </a:r>
            <a:endParaRPr lang="en-US" sz="1600" dirty="0" smtClean="0">
              <a:latin typeface="Calibri" panose="020F0502020204030204" pitchFamily="34" charset="0"/>
            </a:endParaRPr>
          </a:p>
          <a:p>
            <a:pPr marL="1314450" lvl="2" indent="-400050" algn="just">
              <a:buFont typeface="+mj-lt"/>
              <a:buAutoNum type="romanLcPeriod"/>
            </a:pPr>
            <a:r>
              <a:rPr lang="en-US" sz="1600" dirty="0" smtClean="0">
                <a:latin typeface="Calibri" panose="020F0502020204030204" pitchFamily="34" charset="0"/>
              </a:rPr>
              <a:t>any </a:t>
            </a:r>
            <a:r>
              <a:rPr lang="en-US" sz="1600" dirty="0">
                <a:latin typeface="Calibri" panose="020F0502020204030204" pitchFamily="34" charset="0"/>
              </a:rPr>
              <a:t>initial direct </a:t>
            </a:r>
            <a:r>
              <a:rPr lang="en-US" sz="1600" dirty="0" smtClean="0">
                <a:latin typeface="Calibri" panose="020F0502020204030204" pitchFamily="34" charset="0"/>
              </a:rPr>
              <a:t>costs of </a:t>
            </a:r>
            <a:r>
              <a:rPr lang="en-US" sz="1600" dirty="0">
                <a:latin typeface="Calibri" panose="020F0502020204030204" pitchFamily="34" charset="0"/>
              </a:rPr>
              <a:t>the lessor</a:t>
            </a:r>
            <a:r>
              <a:rPr lang="en-US" sz="1600" dirty="0" smtClean="0">
                <a:latin typeface="Calibri" panose="020F0502020204030204" pitchFamily="34" charset="0"/>
              </a:rPr>
              <a:t>.</a:t>
            </a:r>
          </a:p>
          <a:p>
            <a:pPr marL="1314450" lvl="2" indent="-400050" algn="just">
              <a:buFont typeface="+mj-lt"/>
              <a:buAutoNum type="romanLcPeriod"/>
            </a:pPr>
            <a:endParaRPr lang="en-US" sz="1600" dirty="0" smtClean="0">
              <a:latin typeface="Calibri" panose="020F0502020204030204" pitchFamily="34" charset="0"/>
            </a:endParaRPr>
          </a:p>
          <a:p>
            <a:pPr marL="742950" lvl="1" indent="-285750" algn="just">
              <a:buFont typeface="Wingdings" panose="05000000000000000000" pitchFamily="2" charset="2"/>
              <a:buChar char="§"/>
            </a:pPr>
            <a:r>
              <a:rPr lang="en-US" sz="1600" b="1" dirty="0" smtClean="0">
                <a:latin typeface="Calibri" panose="020F0502020204030204" pitchFamily="34" charset="0"/>
              </a:rPr>
              <a:t>Unguaranteed residual value:</a:t>
            </a:r>
            <a:r>
              <a:rPr lang="en-US" sz="1600" dirty="0" smtClean="0">
                <a:latin typeface="Calibri" panose="020F0502020204030204" pitchFamily="34" charset="0"/>
              </a:rPr>
              <a:t> </a:t>
            </a:r>
            <a:r>
              <a:rPr lang="en-US" sz="1600" dirty="0">
                <a:latin typeface="Calibri" panose="020F0502020204030204" pitchFamily="34" charset="0"/>
              </a:rPr>
              <a:t>That portion of the residual value of the </a:t>
            </a:r>
            <a:r>
              <a:rPr lang="en-US" sz="1600" dirty="0" smtClean="0">
                <a:latin typeface="Calibri" panose="020F0502020204030204" pitchFamily="34" charset="0"/>
              </a:rPr>
              <a:t>underlying asset</a:t>
            </a:r>
            <a:r>
              <a:rPr lang="en-US" sz="1600" dirty="0">
                <a:latin typeface="Calibri" panose="020F0502020204030204" pitchFamily="34" charset="0"/>
              </a:rPr>
              <a:t>, the realisation of which by a lessor is</a:t>
            </a:r>
            <a:r>
              <a:rPr lang="en-US" sz="1600" b="1" dirty="0">
                <a:latin typeface="Calibri" panose="020F0502020204030204" pitchFamily="34" charset="0"/>
              </a:rPr>
              <a:t> </a:t>
            </a:r>
            <a:r>
              <a:rPr lang="en-US" sz="1600" b="1" dirty="0" smtClean="0">
                <a:solidFill>
                  <a:srgbClr val="FF0000"/>
                </a:solidFill>
                <a:latin typeface="Calibri" panose="020F0502020204030204" pitchFamily="34" charset="0"/>
              </a:rPr>
              <a:t>not</a:t>
            </a:r>
            <a:r>
              <a:rPr lang="en-US" sz="1600" b="1" dirty="0" smtClean="0">
                <a:latin typeface="Calibri" panose="020F0502020204030204" pitchFamily="34" charset="0"/>
              </a:rPr>
              <a:t> </a:t>
            </a:r>
            <a:r>
              <a:rPr lang="en-US" sz="1600" dirty="0" smtClean="0">
                <a:latin typeface="Calibri" panose="020F0502020204030204" pitchFamily="34" charset="0"/>
              </a:rPr>
              <a:t>assured or </a:t>
            </a:r>
            <a:r>
              <a:rPr lang="en-US" sz="1600" dirty="0">
                <a:latin typeface="Calibri" panose="020F0502020204030204" pitchFamily="34" charset="0"/>
              </a:rPr>
              <a:t>guaranteed solely by a party related </a:t>
            </a:r>
            <a:r>
              <a:rPr lang="en-US" sz="1600" dirty="0" smtClean="0">
                <a:latin typeface="Calibri" panose="020F0502020204030204" pitchFamily="34" charset="0"/>
              </a:rPr>
              <a:t>to the </a:t>
            </a:r>
            <a:r>
              <a:rPr lang="en-US" sz="1600" dirty="0">
                <a:latin typeface="Calibri" panose="020F0502020204030204" pitchFamily="34" charset="0"/>
              </a:rPr>
              <a:t>lessor</a:t>
            </a:r>
            <a:r>
              <a:rPr lang="en-US" sz="1600" dirty="0" smtClean="0">
                <a:latin typeface="Calibri" panose="020F0502020204030204" pitchFamily="34" charset="0"/>
              </a:rPr>
              <a:t>.</a:t>
            </a:r>
          </a:p>
          <a:p>
            <a:pPr marL="285750" indent="-285750" algn="just">
              <a:buFont typeface="Wingdings" panose="05000000000000000000" pitchFamily="2" charset="2"/>
              <a:buChar char="§"/>
            </a:pPr>
            <a:endParaRPr lang="en-US" sz="1600" dirty="0" smtClean="0">
              <a:latin typeface="Calibri" panose="020F0502020204030204" pitchFamily="34" charset="0"/>
            </a:endParaRPr>
          </a:p>
          <a:p>
            <a:pPr marL="742950" lvl="1" indent="-285750" algn="just">
              <a:buFont typeface="Wingdings" panose="05000000000000000000" pitchFamily="2" charset="2"/>
              <a:buChar char="§"/>
            </a:pPr>
            <a:r>
              <a:rPr lang="en-US" sz="1600" b="1" dirty="0" smtClean="0">
                <a:latin typeface="Calibri" panose="020F0502020204030204" pitchFamily="34" charset="0"/>
              </a:rPr>
              <a:t>Lessee’s incremental borrowing rate:</a:t>
            </a:r>
            <a:r>
              <a:rPr lang="en-US" sz="1600" dirty="0" smtClean="0">
                <a:latin typeface="Calibri" panose="020F0502020204030204" pitchFamily="34" charset="0"/>
              </a:rPr>
              <a:t> </a:t>
            </a:r>
            <a:r>
              <a:rPr lang="en-US" sz="1600" dirty="0">
                <a:latin typeface="Calibri" panose="020F0502020204030204" pitchFamily="34" charset="0"/>
              </a:rPr>
              <a:t>The rate of interest that a lessee would have to pay </a:t>
            </a:r>
            <a:r>
              <a:rPr lang="en-US" sz="1600" dirty="0" smtClean="0">
                <a:latin typeface="Calibri" panose="020F0502020204030204" pitchFamily="34" charset="0"/>
              </a:rPr>
              <a:t>to borrow </a:t>
            </a:r>
            <a:r>
              <a:rPr lang="en-US" sz="1600" dirty="0">
                <a:latin typeface="Calibri" panose="020F0502020204030204" pitchFamily="34" charset="0"/>
              </a:rPr>
              <a:t>over a similar term, and with a similar </a:t>
            </a:r>
            <a:r>
              <a:rPr lang="en-US" sz="1600" dirty="0" smtClean="0">
                <a:latin typeface="Calibri" panose="020F0502020204030204" pitchFamily="34" charset="0"/>
              </a:rPr>
              <a:t>security, the </a:t>
            </a:r>
            <a:r>
              <a:rPr lang="en-US" sz="1600" dirty="0">
                <a:latin typeface="Calibri" panose="020F0502020204030204" pitchFamily="34" charset="0"/>
              </a:rPr>
              <a:t>funds necessary to obtain an asset of a </a:t>
            </a:r>
            <a:r>
              <a:rPr lang="en-US" sz="1600" dirty="0" smtClean="0">
                <a:latin typeface="Calibri" panose="020F0502020204030204" pitchFamily="34" charset="0"/>
              </a:rPr>
              <a:t>similar value </a:t>
            </a:r>
            <a:r>
              <a:rPr lang="en-US" sz="1600" dirty="0">
                <a:latin typeface="Calibri" panose="020F0502020204030204" pitchFamily="34" charset="0"/>
              </a:rPr>
              <a:t>to the right-of-use asset in a similar </a:t>
            </a:r>
            <a:r>
              <a:rPr lang="en-US" sz="1600" dirty="0" smtClean="0">
                <a:latin typeface="Calibri" panose="020F0502020204030204" pitchFamily="34" charset="0"/>
              </a:rPr>
              <a:t>economic environment</a:t>
            </a:r>
            <a:r>
              <a:rPr lang="en-US" sz="1600" dirty="0">
                <a:latin typeface="Calibri" panose="020F0502020204030204" pitchFamily="34" charset="0"/>
              </a:rPr>
              <a:t>.</a:t>
            </a:r>
            <a:endParaRPr lang="en-US" sz="1600" dirty="0" smtClean="0">
              <a:latin typeface="Calibri" panose="020F0502020204030204" pitchFamily="34" charset="0"/>
            </a:endParaRPr>
          </a:p>
        </p:txBody>
      </p:sp>
    </p:spTree>
    <p:extLst>
      <p:ext uri="{BB962C8B-B14F-4D97-AF65-F5344CB8AC3E}">
        <p14:creationId xmlns:p14="http://schemas.microsoft.com/office/powerpoint/2010/main" val="6017405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553200" y="6356350"/>
            <a:ext cx="2133600" cy="365125"/>
          </a:xfrm>
        </p:spPr>
        <p:txBody>
          <a:bodyPr/>
          <a:lstStyle/>
          <a:p>
            <a:fld id="{8AE0DA53-BF49-4291-8993-1CF29F383F41}" type="slidenum">
              <a:rPr lang="en-US" smtClean="0">
                <a:solidFill>
                  <a:schemeClr val="tx1"/>
                </a:solidFill>
              </a:rPr>
              <a:t>17</a:t>
            </a:fld>
            <a:endParaRPr lang="en-US" dirty="0">
              <a:solidFill>
                <a:schemeClr val="tx1"/>
              </a:solidFill>
            </a:endParaRPr>
          </a:p>
        </p:txBody>
      </p:sp>
      <p:sp>
        <p:nvSpPr>
          <p:cNvPr id="3" name="Rectangle 2"/>
          <p:cNvSpPr/>
          <p:nvPr/>
        </p:nvSpPr>
        <p:spPr>
          <a:xfrm>
            <a:off x="426075" y="1220665"/>
            <a:ext cx="8077199" cy="2554545"/>
          </a:xfrm>
          <a:prstGeom prst="rect">
            <a:avLst/>
          </a:prstGeom>
          <a:solidFill>
            <a:schemeClr val="accent5">
              <a:lumMod val="20000"/>
              <a:lumOff val="80000"/>
            </a:schemeClr>
          </a:solidFill>
        </p:spPr>
        <p:txBody>
          <a:bodyPr wrap="square">
            <a:spAutoFit/>
          </a:bodyPr>
          <a:lstStyle/>
          <a:p>
            <a:pPr marL="285750" indent="-285750" algn="just">
              <a:buFont typeface="Wingdings" panose="05000000000000000000" pitchFamily="2" charset="2"/>
              <a:buChar char="v"/>
            </a:pPr>
            <a:r>
              <a:rPr lang="en-IN" sz="1600" dirty="0" smtClean="0">
                <a:latin typeface="Calibri" panose="020F0502020204030204" pitchFamily="34" charset="0"/>
                <a:cs typeface="Arial" pitchFamily="34" charset="0"/>
              </a:rPr>
              <a:t>The </a:t>
            </a:r>
            <a:r>
              <a:rPr lang="en-IN" sz="1600" b="1" dirty="0" smtClean="0">
                <a:latin typeface="Calibri" panose="020F0502020204030204" pitchFamily="34" charset="0"/>
                <a:cs typeface="Arial" pitchFamily="34" charset="0"/>
              </a:rPr>
              <a:t>cost</a:t>
            </a:r>
            <a:r>
              <a:rPr lang="en-IN" sz="1600" dirty="0" smtClean="0">
                <a:latin typeface="Calibri" panose="020F0502020204030204" pitchFamily="34" charset="0"/>
                <a:cs typeface="Arial" pitchFamily="34" charset="0"/>
              </a:rPr>
              <a:t> of the </a:t>
            </a:r>
            <a:r>
              <a:rPr lang="en-IN" sz="1600" b="1" dirty="0" smtClean="0">
                <a:solidFill>
                  <a:srgbClr val="00B050"/>
                </a:solidFill>
                <a:latin typeface="Calibri" panose="020F0502020204030204" pitchFamily="34" charset="0"/>
                <a:cs typeface="Arial" pitchFamily="34" charset="0"/>
              </a:rPr>
              <a:t>right-of-use asset</a:t>
            </a:r>
            <a:r>
              <a:rPr lang="en-IN" sz="1600" dirty="0" smtClean="0">
                <a:latin typeface="Calibri" panose="020F0502020204030204" pitchFamily="34" charset="0"/>
                <a:cs typeface="Arial" pitchFamily="34" charset="0"/>
              </a:rPr>
              <a:t> shall comprise:</a:t>
            </a:r>
          </a:p>
          <a:p>
            <a:pPr marL="285750" indent="-285750" algn="just">
              <a:buFont typeface="Wingdings" pitchFamily="2" charset="2"/>
              <a:buChar char="Ø"/>
            </a:pPr>
            <a:endParaRPr lang="en-IN" sz="1600" dirty="0" smtClean="0">
              <a:latin typeface="Calibri" panose="020F0502020204030204" pitchFamily="34" charset="0"/>
              <a:cs typeface="Arial" pitchFamily="34" charset="0"/>
            </a:endParaRPr>
          </a:p>
          <a:p>
            <a:pPr marL="800100" lvl="1" indent="-342900" algn="just">
              <a:buFont typeface="+mj-lt"/>
              <a:buAutoNum type="alphaLcParenR"/>
            </a:pPr>
            <a:r>
              <a:rPr lang="en-IN" sz="1600" dirty="0" smtClean="0">
                <a:latin typeface="Calibri" panose="020F0502020204030204" pitchFamily="34" charset="0"/>
                <a:cs typeface="Arial" pitchFamily="34" charset="0"/>
              </a:rPr>
              <a:t>the amount of the </a:t>
            </a:r>
            <a:r>
              <a:rPr lang="en-IN" sz="1600" b="1" dirty="0" smtClean="0">
                <a:latin typeface="Calibri" panose="020F0502020204030204" pitchFamily="34" charset="0"/>
                <a:cs typeface="Arial" pitchFamily="34" charset="0"/>
              </a:rPr>
              <a:t>initial measurement of the lease </a:t>
            </a:r>
            <a:r>
              <a:rPr lang="en-IN" sz="1600" b="1" dirty="0" smtClean="0">
                <a:latin typeface="Calibri" panose="020F0502020204030204" pitchFamily="34" charset="0"/>
                <a:cs typeface="Arial" pitchFamily="34" charset="0"/>
              </a:rPr>
              <a:t>liability</a:t>
            </a:r>
            <a:r>
              <a:rPr lang="en-IN" sz="1600" dirty="0">
                <a:latin typeface="Calibri" panose="020F0502020204030204" pitchFamily="34" charset="0"/>
                <a:cs typeface="Arial" pitchFamily="34" charset="0"/>
              </a:rPr>
              <a:t>,</a:t>
            </a:r>
            <a:endParaRPr lang="en-IN" sz="1600" dirty="0" smtClean="0">
              <a:latin typeface="Calibri" panose="020F0502020204030204" pitchFamily="34" charset="0"/>
              <a:cs typeface="Arial" pitchFamily="34" charset="0"/>
            </a:endParaRPr>
          </a:p>
          <a:p>
            <a:pPr marL="800100" lvl="1" indent="-342900" algn="just">
              <a:buFont typeface="+mj-lt"/>
              <a:buAutoNum type="alphaLcParenR"/>
            </a:pPr>
            <a:r>
              <a:rPr lang="en-IN" sz="1600" dirty="0" smtClean="0">
                <a:latin typeface="Calibri" panose="020F0502020204030204" pitchFamily="34" charset="0"/>
                <a:cs typeface="Arial" pitchFamily="34" charset="0"/>
              </a:rPr>
              <a:t>any </a:t>
            </a:r>
            <a:r>
              <a:rPr lang="en-IN" sz="1600" b="1" dirty="0" smtClean="0">
                <a:latin typeface="Calibri" panose="020F0502020204030204" pitchFamily="34" charset="0"/>
                <a:cs typeface="Arial" pitchFamily="34" charset="0"/>
              </a:rPr>
              <a:t>lease payments made at or before the commencement date</a:t>
            </a:r>
            <a:r>
              <a:rPr lang="en-IN" sz="1600" dirty="0" smtClean="0">
                <a:latin typeface="Calibri" panose="020F0502020204030204" pitchFamily="34" charset="0"/>
                <a:cs typeface="Arial" pitchFamily="34" charset="0"/>
              </a:rPr>
              <a:t>, </a:t>
            </a:r>
            <a:r>
              <a:rPr lang="en-IN" sz="1600" b="1" dirty="0" smtClean="0">
                <a:latin typeface="Calibri" panose="020F0502020204030204" pitchFamily="34" charset="0"/>
                <a:cs typeface="Arial" pitchFamily="34" charset="0"/>
              </a:rPr>
              <a:t>less</a:t>
            </a:r>
            <a:r>
              <a:rPr lang="en-IN" sz="1600" dirty="0" smtClean="0">
                <a:latin typeface="Calibri" panose="020F0502020204030204" pitchFamily="34" charset="0"/>
                <a:cs typeface="Arial" pitchFamily="34" charset="0"/>
              </a:rPr>
              <a:t> any </a:t>
            </a:r>
            <a:r>
              <a:rPr lang="en-IN" sz="1600" b="1" dirty="0" smtClean="0">
                <a:latin typeface="Calibri" panose="020F0502020204030204" pitchFamily="34" charset="0"/>
                <a:cs typeface="Arial" pitchFamily="34" charset="0"/>
              </a:rPr>
              <a:t>lease incentives</a:t>
            </a:r>
            <a:r>
              <a:rPr lang="en-IN" sz="1600" dirty="0" smtClean="0">
                <a:latin typeface="Calibri" panose="020F0502020204030204" pitchFamily="34" charset="0"/>
                <a:cs typeface="Arial" pitchFamily="34" charset="0"/>
              </a:rPr>
              <a:t> </a:t>
            </a:r>
            <a:r>
              <a:rPr lang="en-IN" sz="1600" dirty="0" smtClean="0">
                <a:latin typeface="Calibri" panose="020F0502020204030204" pitchFamily="34" charset="0"/>
                <a:cs typeface="Arial" pitchFamily="34" charset="0"/>
              </a:rPr>
              <a:t>received,</a:t>
            </a:r>
            <a:endParaRPr lang="en-IN" sz="1600" dirty="0" smtClean="0">
              <a:latin typeface="Calibri" panose="020F0502020204030204" pitchFamily="34" charset="0"/>
              <a:cs typeface="Arial" pitchFamily="34" charset="0"/>
            </a:endParaRPr>
          </a:p>
          <a:p>
            <a:pPr marL="800100" lvl="1" indent="-342900" algn="just">
              <a:buFont typeface="+mj-lt"/>
              <a:buAutoNum type="alphaLcParenR"/>
            </a:pPr>
            <a:r>
              <a:rPr lang="en-IN" sz="1600" dirty="0" smtClean="0">
                <a:latin typeface="Calibri" panose="020F0502020204030204" pitchFamily="34" charset="0"/>
                <a:cs typeface="Arial" pitchFamily="34" charset="0"/>
              </a:rPr>
              <a:t>any </a:t>
            </a:r>
            <a:r>
              <a:rPr lang="en-IN" sz="1600" b="1" dirty="0" smtClean="0">
                <a:latin typeface="Calibri" panose="020F0502020204030204" pitchFamily="34" charset="0"/>
                <a:cs typeface="Arial" pitchFamily="34" charset="0"/>
              </a:rPr>
              <a:t>initial direct costs</a:t>
            </a:r>
            <a:r>
              <a:rPr lang="en-IN" sz="1600" dirty="0" smtClean="0">
                <a:latin typeface="Calibri" panose="020F0502020204030204" pitchFamily="34" charset="0"/>
                <a:cs typeface="Arial" pitchFamily="34" charset="0"/>
              </a:rPr>
              <a:t> incurred by the </a:t>
            </a:r>
            <a:r>
              <a:rPr lang="en-IN" sz="1600" dirty="0" smtClean="0">
                <a:latin typeface="Calibri" panose="020F0502020204030204" pitchFamily="34" charset="0"/>
                <a:cs typeface="Arial" pitchFamily="34" charset="0"/>
              </a:rPr>
              <a:t>lessee, </a:t>
            </a:r>
            <a:r>
              <a:rPr lang="en-IN" sz="1600" dirty="0" smtClean="0">
                <a:latin typeface="Calibri" panose="020F0502020204030204" pitchFamily="34" charset="0"/>
                <a:cs typeface="Arial" pitchFamily="34" charset="0"/>
              </a:rPr>
              <a:t>and</a:t>
            </a:r>
          </a:p>
          <a:p>
            <a:pPr marL="800100" lvl="1" indent="-342900" algn="just">
              <a:buFont typeface="+mj-lt"/>
              <a:buAutoNum type="alphaLcParenR"/>
            </a:pPr>
            <a:r>
              <a:rPr lang="en-IN" sz="1600" dirty="0" smtClean="0">
                <a:latin typeface="Calibri" panose="020F0502020204030204" pitchFamily="34" charset="0"/>
                <a:cs typeface="Arial" pitchFamily="34" charset="0"/>
              </a:rPr>
              <a:t>an estimate of </a:t>
            </a:r>
            <a:r>
              <a:rPr lang="en-IN" sz="1600" b="1" dirty="0" smtClean="0">
                <a:latin typeface="Calibri" panose="020F0502020204030204" pitchFamily="34" charset="0"/>
                <a:cs typeface="Arial" pitchFamily="34" charset="0"/>
              </a:rPr>
              <a:t>costs to be incurred </a:t>
            </a:r>
            <a:r>
              <a:rPr lang="en-IN" sz="1600" dirty="0" smtClean="0">
                <a:latin typeface="Calibri" panose="020F0502020204030204" pitchFamily="34" charset="0"/>
                <a:cs typeface="Arial" pitchFamily="34" charset="0"/>
              </a:rPr>
              <a:t>by the lessee </a:t>
            </a:r>
            <a:r>
              <a:rPr lang="en-IN" sz="1600" b="1" dirty="0" smtClean="0">
                <a:latin typeface="Calibri" panose="020F0502020204030204" pitchFamily="34" charset="0"/>
                <a:cs typeface="Arial" pitchFamily="34" charset="0"/>
              </a:rPr>
              <a:t>in</a:t>
            </a:r>
            <a:r>
              <a:rPr lang="en-IN" sz="1600" dirty="0" smtClean="0">
                <a:latin typeface="Calibri" panose="020F0502020204030204" pitchFamily="34" charset="0"/>
                <a:cs typeface="Arial" pitchFamily="34" charset="0"/>
              </a:rPr>
              <a:t> </a:t>
            </a:r>
            <a:r>
              <a:rPr lang="en-IN" sz="1600" b="1" dirty="0" smtClean="0">
                <a:latin typeface="Calibri" panose="020F0502020204030204" pitchFamily="34" charset="0"/>
                <a:cs typeface="Arial" pitchFamily="34" charset="0"/>
              </a:rPr>
              <a:t>dismantling and removing</a:t>
            </a:r>
            <a:r>
              <a:rPr lang="en-IN" sz="1600" dirty="0" smtClean="0">
                <a:latin typeface="Calibri" panose="020F0502020204030204" pitchFamily="34" charset="0"/>
                <a:cs typeface="Arial" pitchFamily="34" charset="0"/>
              </a:rPr>
              <a:t> the underlying asset, restoring the site on which it is located or restoring the underlying asset to the condition required by the terms and conditions of the lease, unless those costs are incurred to produce inventories. </a:t>
            </a:r>
          </a:p>
        </p:txBody>
      </p:sp>
      <p:sp>
        <p:nvSpPr>
          <p:cNvPr id="4" name="Rounded Rectangle 3"/>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Right-of-use asset</a:t>
            </a:r>
            <a:endParaRPr lang="en-US" sz="24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431800" y="4000500"/>
            <a:ext cx="8089900" cy="2554545"/>
          </a:xfrm>
          <a:prstGeom prst="rect">
            <a:avLst/>
          </a:prstGeom>
          <a:noFill/>
        </p:spPr>
        <p:txBody>
          <a:bodyPr wrap="square" rtlCol="0">
            <a:spAutoFit/>
          </a:bodyPr>
          <a:lstStyle/>
          <a:p>
            <a:pPr marL="742950" lvl="1" indent="-285750" algn="just">
              <a:buFont typeface="Wingdings" panose="05000000000000000000" pitchFamily="2" charset="2"/>
              <a:buChar char="§"/>
            </a:pPr>
            <a:r>
              <a:rPr lang="en-IN" sz="1600" b="1" dirty="0">
                <a:latin typeface="Calibri" panose="020F0502020204030204" pitchFamily="34" charset="0"/>
                <a:cs typeface="Arial" pitchFamily="34" charset="0"/>
              </a:rPr>
              <a:t>Initial direct costs:</a:t>
            </a:r>
            <a:r>
              <a:rPr lang="en-IN" sz="1600" dirty="0">
                <a:latin typeface="Calibri" panose="020F0502020204030204" pitchFamily="34" charset="0"/>
                <a:cs typeface="Arial" pitchFamily="34" charset="0"/>
              </a:rPr>
              <a:t> Incremental costs of obtaining a lease that would have not been incurred if lease had not been obtained, </a:t>
            </a:r>
            <a:r>
              <a:rPr lang="en-US" sz="1600" dirty="0">
                <a:latin typeface="Calibri" panose="020F0502020204030204" pitchFamily="34" charset="0"/>
              </a:rPr>
              <a:t>except for such costs incurred by a manufacturer or dealer lessor in connection with a finance lease. For example, brokerage.</a:t>
            </a:r>
          </a:p>
          <a:p>
            <a:pPr marL="285750" indent="-285750" algn="just">
              <a:buFont typeface="Wingdings" panose="05000000000000000000" pitchFamily="2" charset="2"/>
              <a:buChar char="§"/>
            </a:pPr>
            <a:endParaRPr lang="en-US" sz="1600" dirty="0">
              <a:latin typeface="Calibri" panose="020F0502020204030204" pitchFamily="34" charset="0"/>
            </a:endParaRPr>
          </a:p>
          <a:p>
            <a:pPr marL="742950" lvl="1" indent="-285750" algn="just">
              <a:buFont typeface="Wingdings" panose="05000000000000000000" pitchFamily="2" charset="2"/>
              <a:buChar char="§"/>
            </a:pPr>
            <a:r>
              <a:rPr lang="en-IN" sz="1600" b="1" dirty="0">
                <a:latin typeface="Calibri" panose="020F0502020204030204" pitchFamily="34" charset="0"/>
                <a:cs typeface="Arial" pitchFamily="34" charset="0"/>
              </a:rPr>
              <a:t>Restoration costs:</a:t>
            </a:r>
            <a:r>
              <a:rPr lang="en-IN" sz="1600" dirty="0">
                <a:latin typeface="Calibri" panose="020F0502020204030204" pitchFamily="34" charset="0"/>
                <a:cs typeface="Arial" pitchFamily="34" charset="0"/>
              </a:rPr>
              <a:t> The lessee incurs the obligation for restoration costs either at the commencement date or as a consequence of having used the underlying asset during a particular period. Such restoration costs are </a:t>
            </a:r>
            <a:r>
              <a:rPr lang="en-IN" sz="1600" b="1" dirty="0">
                <a:latin typeface="Calibri" panose="020F0502020204030204" pitchFamily="34" charset="0"/>
                <a:cs typeface="Arial" pitchFamily="34" charset="0"/>
              </a:rPr>
              <a:t>recognised as </a:t>
            </a:r>
            <a:r>
              <a:rPr lang="en-IN" sz="1600" b="1" dirty="0" smtClean="0">
                <a:latin typeface="Calibri" panose="020F0502020204030204" pitchFamily="34" charset="0"/>
                <a:cs typeface="Arial" pitchFamily="34" charset="0"/>
              </a:rPr>
              <a:t>part of the right-of-use asset and the estimated liability is recognised as provision. </a:t>
            </a:r>
            <a:r>
              <a:rPr lang="en-IN" sz="1600" dirty="0" smtClean="0">
                <a:latin typeface="Calibri" panose="020F0502020204030204" pitchFamily="34" charset="0"/>
                <a:cs typeface="Arial" pitchFamily="34" charset="0"/>
              </a:rPr>
              <a:t>It is </a:t>
            </a:r>
            <a:r>
              <a:rPr lang="en-IN" sz="1600" b="1" dirty="0">
                <a:solidFill>
                  <a:srgbClr val="FF0000"/>
                </a:solidFill>
                <a:latin typeface="Calibri" panose="020F0502020204030204" pitchFamily="34" charset="0"/>
                <a:cs typeface="Arial" pitchFamily="34" charset="0"/>
              </a:rPr>
              <a:t>not</a:t>
            </a:r>
            <a:r>
              <a:rPr lang="en-IN" sz="1600" dirty="0">
                <a:latin typeface="Calibri" panose="020F0502020204030204" pitchFamily="34" charset="0"/>
                <a:cs typeface="Arial" pitchFamily="34" charset="0"/>
              </a:rPr>
              <a:t> included as </a:t>
            </a:r>
            <a:r>
              <a:rPr lang="en-IN" sz="1600" b="1" dirty="0">
                <a:latin typeface="Calibri" panose="020F0502020204030204" pitchFamily="34" charset="0"/>
                <a:cs typeface="Arial" pitchFamily="34" charset="0"/>
              </a:rPr>
              <a:t>part of </a:t>
            </a:r>
            <a:r>
              <a:rPr lang="en-IN" sz="1600" dirty="0">
                <a:latin typeface="Calibri" panose="020F0502020204030204" pitchFamily="34" charset="0"/>
                <a:cs typeface="Arial" pitchFamily="34" charset="0"/>
              </a:rPr>
              <a:t>the </a:t>
            </a:r>
            <a:r>
              <a:rPr lang="en-IN" sz="1600" b="1" dirty="0">
                <a:latin typeface="Calibri" panose="020F0502020204030204" pitchFamily="34" charset="0"/>
                <a:cs typeface="Arial" pitchFamily="34" charset="0"/>
              </a:rPr>
              <a:t>lease liability</a:t>
            </a:r>
            <a:r>
              <a:rPr lang="en-IN" sz="1600" dirty="0" smtClean="0">
                <a:latin typeface="Calibri" panose="020F0502020204030204" pitchFamily="34" charset="0"/>
                <a:cs typeface="Arial" pitchFamily="34" charset="0"/>
              </a:rPr>
              <a:t>.</a:t>
            </a:r>
            <a:endParaRPr lang="en-US" sz="1600" dirty="0">
              <a:latin typeface="Calibri" panose="020F0502020204030204" pitchFamily="34" charset="0"/>
            </a:endParaRPr>
          </a:p>
        </p:txBody>
      </p:sp>
    </p:spTree>
    <p:extLst>
      <p:ext uri="{BB962C8B-B14F-4D97-AF65-F5344CB8AC3E}">
        <p14:creationId xmlns:p14="http://schemas.microsoft.com/office/powerpoint/2010/main" val="11176920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18</a:t>
            </a:fld>
            <a:endParaRPr lang="en-US" dirty="0">
              <a:solidFill>
                <a:schemeClr val="tx1"/>
              </a:solidFill>
            </a:endParaRPr>
          </a:p>
        </p:txBody>
      </p:sp>
      <p:sp>
        <p:nvSpPr>
          <p:cNvPr id="3" name="Rectangle 2"/>
          <p:cNvSpPr/>
          <p:nvPr/>
        </p:nvSpPr>
        <p:spPr>
          <a:xfrm>
            <a:off x="457200" y="1114393"/>
            <a:ext cx="8012430" cy="1131079"/>
          </a:xfrm>
          <a:prstGeom prst="rect">
            <a:avLst/>
          </a:prstGeom>
        </p:spPr>
        <p:txBody>
          <a:bodyPr wrap="square">
            <a:spAutoFit/>
          </a:bodyPr>
          <a:lstStyle/>
          <a:p>
            <a:pPr algn="ctr"/>
            <a:r>
              <a:rPr lang="en-IN" sz="2000" b="1" dirty="0" smtClean="0">
                <a:solidFill>
                  <a:srgbClr val="00B050"/>
                </a:solidFill>
                <a:latin typeface="Calibri" pitchFamily="34" charset="0"/>
              </a:rPr>
              <a:t>Subsequent measurement of the right-of-use asset</a:t>
            </a:r>
          </a:p>
          <a:p>
            <a:pPr algn="just"/>
            <a:endParaRPr lang="en-IN" sz="1550" dirty="0">
              <a:latin typeface="Calibri" pitchFamily="34" charset="0"/>
            </a:endParaRPr>
          </a:p>
          <a:p>
            <a:pPr marL="285750" indent="-285750" algn="just">
              <a:buFont typeface="Wingdings" panose="05000000000000000000" pitchFamily="2" charset="2"/>
              <a:buChar char="v"/>
            </a:pPr>
            <a:r>
              <a:rPr lang="en-IN" sz="1600" b="1" dirty="0" smtClean="0">
                <a:latin typeface="Calibri" pitchFamily="34" charset="0"/>
              </a:rPr>
              <a:t>After </a:t>
            </a:r>
            <a:r>
              <a:rPr lang="en-IN" sz="1600" b="1" dirty="0">
                <a:latin typeface="Calibri" pitchFamily="34" charset="0"/>
              </a:rPr>
              <a:t>the commencement date</a:t>
            </a:r>
            <a:r>
              <a:rPr lang="en-IN" sz="1600" dirty="0">
                <a:latin typeface="Calibri" pitchFamily="34" charset="0"/>
              </a:rPr>
              <a:t>, a lessee shall measure the </a:t>
            </a:r>
            <a:r>
              <a:rPr lang="en-IN" sz="1600" b="1" dirty="0" smtClean="0">
                <a:solidFill>
                  <a:srgbClr val="00B050"/>
                </a:solidFill>
                <a:latin typeface="Calibri" pitchFamily="34" charset="0"/>
              </a:rPr>
              <a:t>right-of-use </a:t>
            </a:r>
            <a:r>
              <a:rPr lang="en-IN" sz="1600" b="1" dirty="0">
                <a:solidFill>
                  <a:srgbClr val="00B050"/>
                </a:solidFill>
                <a:latin typeface="Calibri" pitchFamily="34" charset="0"/>
              </a:rPr>
              <a:t>asset</a:t>
            </a:r>
            <a:r>
              <a:rPr lang="en-IN" sz="1600" dirty="0">
                <a:latin typeface="Calibri" pitchFamily="34" charset="0"/>
              </a:rPr>
              <a:t> applying a </a:t>
            </a:r>
            <a:r>
              <a:rPr lang="en-IN" sz="1600" b="1" dirty="0">
                <a:latin typeface="Calibri" pitchFamily="34" charset="0"/>
              </a:rPr>
              <a:t>cost model</a:t>
            </a:r>
            <a:r>
              <a:rPr lang="en-IN" sz="1600" dirty="0">
                <a:latin typeface="Calibri" pitchFamily="34" charset="0"/>
              </a:rPr>
              <a:t>, unless it applies </a:t>
            </a:r>
            <a:r>
              <a:rPr lang="en-IN" sz="1600" dirty="0" smtClean="0">
                <a:latin typeface="Calibri" pitchFamily="34" charset="0"/>
              </a:rPr>
              <a:t>the </a:t>
            </a:r>
            <a:r>
              <a:rPr lang="en-IN" sz="1600" b="1" dirty="0" smtClean="0">
                <a:latin typeface="Calibri" pitchFamily="34" charset="0"/>
              </a:rPr>
              <a:t>revaluation model</a:t>
            </a:r>
            <a:r>
              <a:rPr lang="en-IN" sz="1600" dirty="0" smtClean="0">
                <a:latin typeface="Calibri" pitchFamily="34" charset="0"/>
              </a:rPr>
              <a:t>.</a:t>
            </a:r>
          </a:p>
        </p:txBody>
      </p:sp>
      <p:sp>
        <p:nvSpPr>
          <p:cNvPr id="4" name="Rounded Rectangle 3"/>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Recognition and Measurement by Lessee</a:t>
            </a:r>
            <a:endParaRPr lang="en-US" sz="24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838199" y="2413000"/>
            <a:ext cx="3625215" cy="369332"/>
          </a:xfrm>
          <a:prstGeom prst="rect">
            <a:avLst/>
          </a:prstGeom>
          <a:solidFill>
            <a:srgbClr val="00B050"/>
          </a:solidFill>
          <a:ln w="19050">
            <a:solidFill>
              <a:schemeClr val="tx1"/>
            </a:solidFill>
            <a:prstDash val="lgDashDotDot"/>
          </a:ln>
          <a:effectLst>
            <a:innerShdw blurRad="63500" dist="50800" dir="8100000">
              <a:prstClr val="black">
                <a:alpha val="50000"/>
              </a:prstClr>
            </a:inn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IN" b="1" dirty="0" smtClean="0"/>
              <a:t>Cost model</a:t>
            </a:r>
            <a:endParaRPr lang="en-IN" b="1" dirty="0"/>
          </a:p>
        </p:txBody>
      </p:sp>
      <p:sp>
        <p:nvSpPr>
          <p:cNvPr id="6" name="TextBox 5"/>
          <p:cNvSpPr txBox="1"/>
          <p:nvPr/>
        </p:nvSpPr>
        <p:spPr>
          <a:xfrm>
            <a:off x="4813299" y="2413000"/>
            <a:ext cx="3625215" cy="369332"/>
          </a:xfrm>
          <a:prstGeom prst="rect">
            <a:avLst/>
          </a:prstGeom>
          <a:solidFill>
            <a:srgbClr val="00B050"/>
          </a:solidFill>
          <a:ln w="19050">
            <a:solidFill>
              <a:schemeClr val="tx1"/>
            </a:solidFill>
            <a:prstDash val="lgDashDot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IN" b="1" dirty="0" smtClean="0"/>
              <a:t>Revaluation model</a:t>
            </a:r>
          </a:p>
        </p:txBody>
      </p:sp>
      <p:sp>
        <p:nvSpPr>
          <p:cNvPr id="7" name="Rectangle 6"/>
          <p:cNvSpPr/>
          <p:nvPr/>
        </p:nvSpPr>
        <p:spPr>
          <a:xfrm>
            <a:off x="838200" y="3015117"/>
            <a:ext cx="3626475" cy="3323987"/>
          </a:xfrm>
          <a:prstGeom prst="rect">
            <a:avLst/>
          </a:prstGeom>
        </p:spPr>
        <p:txBody>
          <a:bodyPr wrap="square">
            <a:spAutoFit/>
          </a:bodyPr>
          <a:lstStyle/>
          <a:p>
            <a:pPr marL="285750" indent="-285750" algn="just">
              <a:buFont typeface="Wingdings" panose="05000000000000000000" pitchFamily="2" charset="2"/>
              <a:buChar char="q"/>
            </a:pPr>
            <a:r>
              <a:rPr lang="en-US" sz="1500" dirty="0" smtClean="0">
                <a:latin typeface="Calibri" panose="020F0502020204030204" pitchFamily="34" charset="0"/>
              </a:rPr>
              <a:t>Right-of-use </a:t>
            </a:r>
            <a:r>
              <a:rPr lang="en-US" sz="1500" dirty="0">
                <a:latin typeface="Calibri" panose="020F0502020204030204" pitchFamily="34" charset="0"/>
              </a:rPr>
              <a:t>asset</a:t>
            </a:r>
            <a:r>
              <a:rPr lang="en-US" sz="1500" b="1" dirty="0">
                <a:solidFill>
                  <a:srgbClr val="00B050"/>
                </a:solidFill>
                <a:latin typeface="Calibri" panose="020F0502020204030204" pitchFamily="34" charset="0"/>
              </a:rPr>
              <a:t> </a:t>
            </a:r>
            <a:r>
              <a:rPr lang="en-US" sz="1500" dirty="0">
                <a:latin typeface="Calibri" panose="020F0502020204030204" pitchFamily="34" charset="0"/>
              </a:rPr>
              <a:t>is measured at </a:t>
            </a:r>
            <a:r>
              <a:rPr lang="en-US" sz="1500" b="1" dirty="0">
                <a:latin typeface="Calibri" panose="020F0502020204030204" pitchFamily="34" charset="0"/>
              </a:rPr>
              <a:t>cost:</a:t>
            </a:r>
          </a:p>
          <a:p>
            <a:pPr marL="342900" indent="-342900" algn="just">
              <a:buFont typeface="+mj-lt"/>
              <a:buAutoNum type="alphaLcParenR"/>
            </a:pPr>
            <a:r>
              <a:rPr lang="en-US" sz="1500" dirty="0">
                <a:latin typeface="Calibri" panose="020F0502020204030204" pitchFamily="34" charset="0"/>
              </a:rPr>
              <a:t>less any accumulated </a:t>
            </a:r>
            <a:r>
              <a:rPr lang="en-US" sz="1500" b="1" dirty="0">
                <a:latin typeface="Calibri" panose="020F0502020204030204" pitchFamily="34" charset="0"/>
              </a:rPr>
              <a:t>depreciation</a:t>
            </a:r>
            <a:r>
              <a:rPr lang="en-US" sz="1500" dirty="0">
                <a:latin typeface="Calibri" panose="020F0502020204030204" pitchFamily="34" charset="0"/>
              </a:rPr>
              <a:t> and any accumulated </a:t>
            </a:r>
            <a:r>
              <a:rPr lang="en-US" sz="1500" b="1" dirty="0">
                <a:latin typeface="Calibri" panose="020F0502020204030204" pitchFamily="34" charset="0"/>
              </a:rPr>
              <a:t>impairment </a:t>
            </a:r>
            <a:r>
              <a:rPr lang="en-US" sz="1500" b="1" dirty="0" smtClean="0">
                <a:latin typeface="Calibri" panose="020F0502020204030204" pitchFamily="34" charset="0"/>
              </a:rPr>
              <a:t>losses,</a:t>
            </a:r>
            <a:r>
              <a:rPr lang="en-US" sz="1500" dirty="0" smtClean="0">
                <a:latin typeface="Calibri" panose="020F0502020204030204" pitchFamily="34" charset="0"/>
              </a:rPr>
              <a:t> </a:t>
            </a:r>
            <a:r>
              <a:rPr lang="en-US" sz="1500" dirty="0">
                <a:latin typeface="Calibri" panose="020F0502020204030204" pitchFamily="34" charset="0"/>
              </a:rPr>
              <a:t>and</a:t>
            </a:r>
          </a:p>
          <a:p>
            <a:pPr marL="342900" indent="-342900" algn="just">
              <a:buFont typeface="+mj-lt"/>
              <a:buAutoNum type="alphaLcParenR"/>
            </a:pPr>
            <a:r>
              <a:rPr lang="en-US" sz="1500" dirty="0">
                <a:latin typeface="Calibri" panose="020F0502020204030204" pitchFamily="34" charset="0"/>
              </a:rPr>
              <a:t>adjusted for any </a:t>
            </a:r>
            <a:r>
              <a:rPr lang="en-US" sz="1500" b="1" dirty="0">
                <a:latin typeface="Calibri" panose="020F0502020204030204" pitchFamily="34" charset="0"/>
              </a:rPr>
              <a:t>remeasurement of</a:t>
            </a:r>
            <a:r>
              <a:rPr lang="en-US" sz="1500" dirty="0">
                <a:latin typeface="Calibri" panose="020F0502020204030204" pitchFamily="34" charset="0"/>
              </a:rPr>
              <a:t> the </a:t>
            </a:r>
            <a:r>
              <a:rPr lang="en-US" sz="1500" b="1" dirty="0">
                <a:latin typeface="Calibri" panose="020F0502020204030204" pitchFamily="34" charset="0"/>
              </a:rPr>
              <a:t>lease liability</a:t>
            </a:r>
            <a:r>
              <a:rPr lang="en-US" sz="1500" b="1" dirty="0" smtClean="0">
                <a:latin typeface="Calibri" panose="020F0502020204030204" pitchFamily="34" charset="0"/>
              </a:rPr>
              <a:t>.</a:t>
            </a:r>
          </a:p>
          <a:p>
            <a:pPr marL="342900" indent="-342900" algn="just">
              <a:buFont typeface="+mj-lt"/>
              <a:buAutoNum type="alphaLcParenR"/>
            </a:pPr>
            <a:endParaRPr lang="en-US" sz="1500" b="1" dirty="0" smtClean="0">
              <a:latin typeface="Calibri" panose="020F0502020204030204" pitchFamily="34" charset="0"/>
            </a:endParaRPr>
          </a:p>
          <a:p>
            <a:pPr marL="285750" indent="-285750" algn="just">
              <a:buFont typeface="Wingdings" pitchFamily="2" charset="2"/>
              <a:buChar char="§"/>
            </a:pPr>
            <a:r>
              <a:rPr lang="en-US" sz="1500" b="1" dirty="0" smtClean="0">
                <a:latin typeface="Calibri" panose="020F0502020204030204" pitchFamily="34" charset="0"/>
              </a:rPr>
              <a:t>Depreciation: </a:t>
            </a:r>
            <a:r>
              <a:rPr lang="en-US" sz="1500" dirty="0" smtClean="0">
                <a:latin typeface="Calibri" panose="020F0502020204030204" pitchFamily="34" charset="0"/>
              </a:rPr>
              <a:t>Apply Ind AS - 16 to depreciate right-of-use asset.</a:t>
            </a:r>
          </a:p>
          <a:p>
            <a:pPr marL="285750" indent="-285750" algn="just">
              <a:buFont typeface="Wingdings" pitchFamily="2" charset="2"/>
              <a:buChar char="§"/>
            </a:pPr>
            <a:endParaRPr lang="en-IN" sz="1500" dirty="0">
              <a:latin typeface="Calibri" pitchFamily="34" charset="0"/>
            </a:endParaRPr>
          </a:p>
          <a:p>
            <a:pPr marL="285750" indent="-285750" algn="just">
              <a:buFont typeface="Wingdings" pitchFamily="2" charset="2"/>
              <a:buChar char="§"/>
            </a:pPr>
            <a:r>
              <a:rPr lang="en-US" sz="1500" b="1" dirty="0" smtClean="0">
                <a:latin typeface="Calibri" panose="020F0502020204030204" pitchFamily="34" charset="0"/>
              </a:rPr>
              <a:t>Impairment: </a:t>
            </a:r>
            <a:r>
              <a:rPr lang="en-US" sz="1500" dirty="0" smtClean="0">
                <a:latin typeface="Calibri" panose="020F0502020204030204" pitchFamily="34" charset="0"/>
              </a:rPr>
              <a:t>Apply </a:t>
            </a:r>
            <a:r>
              <a:rPr lang="en-US" sz="1500" dirty="0">
                <a:latin typeface="Calibri" panose="020F0502020204030204" pitchFamily="34" charset="0"/>
              </a:rPr>
              <a:t>Ind AS </a:t>
            </a:r>
            <a:r>
              <a:rPr lang="en-US" sz="1500" dirty="0" smtClean="0">
                <a:latin typeface="Calibri" panose="020F0502020204030204" pitchFamily="34" charset="0"/>
              </a:rPr>
              <a:t>- 36 </a:t>
            </a:r>
            <a:r>
              <a:rPr lang="en-US" sz="1500" dirty="0">
                <a:latin typeface="Calibri" panose="020F0502020204030204" pitchFamily="34" charset="0"/>
              </a:rPr>
              <a:t>to determine whether the right-of-use asset is impaired and to account for any impairment loss identified</a:t>
            </a:r>
            <a:r>
              <a:rPr lang="en-US" sz="1500" dirty="0" smtClean="0">
                <a:latin typeface="Calibri" panose="020F0502020204030204" pitchFamily="34" charset="0"/>
              </a:rPr>
              <a:t>.</a:t>
            </a:r>
            <a:endParaRPr lang="en-US" sz="1500" dirty="0">
              <a:latin typeface="Calibri" panose="020F0502020204030204" pitchFamily="34" charset="0"/>
            </a:endParaRPr>
          </a:p>
        </p:txBody>
      </p:sp>
      <p:sp>
        <p:nvSpPr>
          <p:cNvPr id="9" name="Rectangle 8"/>
          <p:cNvSpPr/>
          <p:nvPr/>
        </p:nvSpPr>
        <p:spPr>
          <a:xfrm>
            <a:off x="4787900" y="3022938"/>
            <a:ext cx="3625214" cy="2631490"/>
          </a:xfrm>
          <a:prstGeom prst="rect">
            <a:avLst/>
          </a:prstGeom>
        </p:spPr>
        <p:txBody>
          <a:bodyPr wrap="square">
            <a:spAutoFit/>
          </a:bodyPr>
          <a:lstStyle/>
          <a:p>
            <a:pPr marL="285750" indent="-285750" algn="just">
              <a:buFont typeface="Wingdings" panose="05000000000000000000" pitchFamily="2" charset="2"/>
              <a:buChar char="q"/>
            </a:pPr>
            <a:r>
              <a:rPr lang="en-US" sz="1500" dirty="0">
                <a:latin typeface="Calibri" panose="020F0502020204030204" pitchFamily="34" charset="0"/>
              </a:rPr>
              <a:t>If right-of-use assets relate to a </a:t>
            </a:r>
            <a:r>
              <a:rPr lang="en-US" sz="1500" b="1" dirty="0">
                <a:latin typeface="Calibri" panose="020F0502020204030204" pitchFamily="34" charset="0"/>
              </a:rPr>
              <a:t>class</a:t>
            </a:r>
            <a:r>
              <a:rPr lang="en-US" sz="1500" dirty="0">
                <a:latin typeface="Calibri" panose="020F0502020204030204" pitchFamily="34" charset="0"/>
              </a:rPr>
              <a:t> of property, plant and equipment to which the lessee applies the revaluation model in Ind AS 16, a lessee </a:t>
            </a:r>
            <a:r>
              <a:rPr lang="en-US" sz="1500" b="1" dirty="0">
                <a:latin typeface="Calibri" panose="020F0502020204030204" pitchFamily="34" charset="0"/>
              </a:rPr>
              <a:t>may elect </a:t>
            </a:r>
            <a:r>
              <a:rPr lang="en-US" sz="1500" b="1" dirty="0" smtClean="0">
                <a:latin typeface="Calibri" panose="020F0502020204030204" pitchFamily="34" charset="0"/>
              </a:rPr>
              <a:t>(i.e. option) to </a:t>
            </a:r>
            <a:r>
              <a:rPr lang="en-US" sz="1500" b="1" dirty="0">
                <a:latin typeface="Calibri" panose="020F0502020204030204" pitchFamily="34" charset="0"/>
              </a:rPr>
              <a:t>apply</a:t>
            </a:r>
            <a:r>
              <a:rPr lang="en-US" sz="1500" dirty="0">
                <a:latin typeface="Calibri" panose="020F0502020204030204" pitchFamily="34" charset="0"/>
              </a:rPr>
              <a:t> that revaluation model to all of the right-of-use assets that relate to that class of property, plant and equipment</a:t>
            </a:r>
            <a:r>
              <a:rPr lang="en-US" sz="1500" dirty="0" smtClean="0">
                <a:latin typeface="Calibri" panose="020F0502020204030204" pitchFamily="34" charset="0"/>
              </a:rPr>
              <a:t>.</a:t>
            </a:r>
          </a:p>
          <a:p>
            <a:pPr marL="285750" indent="-285750" algn="just">
              <a:buFont typeface="Wingdings" panose="05000000000000000000" pitchFamily="2" charset="2"/>
              <a:buChar char="q"/>
            </a:pPr>
            <a:endParaRPr lang="en-US" sz="1500" dirty="0" smtClean="0">
              <a:latin typeface="Calibri" panose="020F0502020204030204" pitchFamily="34" charset="0"/>
            </a:endParaRPr>
          </a:p>
          <a:p>
            <a:pPr marL="285750" indent="-285750" algn="just">
              <a:buFont typeface="Wingdings" panose="05000000000000000000" pitchFamily="2" charset="2"/>
              <a:buChar char="q"/>
            </a:pPr>
            <a:r>
              <a:rPr lang="en-US" sz="1500" dirty="0" smtClean="0">
                <a:latin typeface="Calibri" panose="020F0502020204030204" pitchFamily="34" charset="0"/>
              </a:rPr>
              <a:t>The </a:t>
            </a:r>
            <a:r>
              <a:rPr lang="en-US" sz="1500" b="1" dirty="0">
                <a:latin typeface="Calibri" panose="020F0502020204030204" pitchFamily="34" charset="0"/>
              </a:rPr>
              <a:t>election </a:t>
            </a:r>
            <a:r>
              <a:rPr lang="en-US" sz="1500" dirty="0" smtClean="0">
                <a:latin typeface="Calibri" panose="020F0502020204030204" pitchFamily="34" charset="0"/>
              </a:rPr>
              <a:t>can </a:t>
            </a:r>
            <a:r>
              <a:rPr lang="en-US" sz="1500" dirty="0">
                <a:latin typeface="Calibri" panose="020F0502020204030204" pitchFamily="34" charset="0"/>
              </a:rPr>
              <a:t>be made on a </a:t>
            </a:r>
            <a:r>
              <a:rPr lang="en-US" sz="1500" b="1" dirty="0" smtClean="0">
                <a:latin typeface="Calibri" panose="020F0502020204030204" pitchFamily="34" charset="0"/>
              </a:rPr>
              <a:t>class-by-class </a:t>
            </a:r>
            <a:r>
              <a:rPr lang="en-US" sz="1500" b="1" dirty="0">
                <a:latin typeface="Calibri" panose="020F0502020204030204" pitchFamily="34" charset="0"/>
              </a:rPr>
              <a:t>basis</a:t>
            </a:r>
            <a:r>
              <a:rPr lang="en-US" sz="1500" dirty="0" smtClean="0">
                <a:latin typeface="Calibri" panose="020F0502020204030204" pitchFamily="34" charset="0"/>
              </a:rPr>
              <a:t>.</a:t>
            </a:r>
            <a:endParaRPr lang="en-US" sz="1500" dirty="0">
              <a:latin typeface="Calibri" panose="020F0502020204030204" pitchFamily="34" charset="0"/>
            </a:endParaRPr>
          </a:p>
        </p:txBody>
      </p:sp>
    </p:spTree>
    <p:extLst>
      <p:ext uri="{BB962C8B-B14F-4D97-AF65-F5344CB8AC3E}">
        <p14:creationId xmlns:p14="http://schemas.microsoft.com/office/powerpoint/2010/main" val="26304611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19</a:t>
            </a:fld>
            <a:endParaRPr lang="en-US" dirty="0">
              <a:solidFill>
                <a:schemeClr val="tx1"/>
              </a:solidFill>
            </a:endParaRPr>
          </a:p>
        </p:txBody>
      </p:sp>
      <p:sp>
        <p:nvSpPr>
          <p:cNvPr id="3" name="Rectangle 2"/>
          <p:cNvSpPr/>
          <p:nvPr/>
        </p:nvSpPr>
        <p:spPr>
          <a:xfrm>
            <a:off x="426075" y="1049585"/>
            <a:ext cx="8077200" cy="5655394"/>
          </a:xfrm>
          <a:prstGeom prst="rect">
            <a:avLst/>
          </a:prstGeom>
        </p:spPr>
        <p:txBody>
          <a:bodyPr wrap="square">
            <a:spAutoFit/>
          </a:bodyPr>
          <a:lstStyle/>
          <a:p>
            <a:pPr algn="ctr"/>
            <a:r>
              <a:rPr lang="en-IN" sz="2000" b="1" dirty="0">
                <a:solidFill>
                  <a:srgbClr val="FFC000"/>
                </a:solidFill>
                <a:latin typeface="Calibri" pitchFamily="34" charset="0"/>
              </a:rPr>
              <a:t>Subsequent measurement of the </a:t>
            </a:r>
            <a:r>
              <a:rPr lang="en-IN" sz="2000" b="1" dirty="0" smtClean="0">
                <a:solidFill>
                  <a:srgbClr val="FFC000"/>
                </a:solidFill>
                <a:latin typeface="Calibri" pitchFamily="34" charset="0"/>
              </a:rPr>
              <a:t>lease liability</a:t>
            </a:r>
            <a:endParaRPr lang="en-IN" sz="2000" b="1" dirty="0">
              <a:solidFill>
                <a:srgbClr val="FFC000"/>
              </a:solidFill>
              <a:latin typeface="Calibri" pitchFamily="34" charset="0"/>
            </a:endParaRPr>
          </a:p>
          <a:p>
            <a:pPr algn="just"/>
            <a:endParaRPr lang="en-IN" sz="1600" b="1" dirty="0" smtClean="0">
              <a:latin typeface="Calibri" pitchFamily="34" charset="0"/>
            </a:endParaRPr>
          </a:p>
          <a:p>
            <a:pPr marL="285750" indent="-285750" algn="just">
              <a:buFont typeface="Wingdings" panose="05000000000000000000" pitchFamily="2" charset="2"/>
              <a:buChar char="v"/>
            </a:pPr>
            <a:r>
              <a:rPr lang="en-IN" sz="1550" b="1" dirty="0" smtClean="0">
                <a:latin typeface="Calibri" pitchFamily="34" charset="0"/>
              </a:rPr>
              <a:t>After </a:t>
            </a:r>
            <a:r>
              <a:rPr lang="en-IN" sz="1550" b="1" dirty="0">
                <a:latin typeface="Calibri" pitchFamily="34" charset="0"/>
              </a:rPr>
              <a:t>the commencement date</a:t>
            </a:r>
            <a:r>
              <a:rPr lang="en-IN" sz="1550" dirty="0">
                <a:latin typeface="Calibri" pitchFamily="34" charset="0"/>
              </a:rPr>
              <a:t>, a lessee shall measure the </a:t>
            </a:r>
            <a:r>
              <a:rPr lang="en-IN" sz="1550" b="1" dirty="0">
                <a:solidFill>
                  <a:srgbClr val="FFC000"/>
                </a:solidFill>
                <a:latin typeface="Calibri" pitchFamily="34" charset="0"/>
              </a:rPr>
              <a:t>lease liability </a:t>
            </a:r>
            <a:r>
              <a:rPr lang="en-IN" sz="1550" dirty="0">
                <a:latin typeface="Calibri" pitchFamily="34" charset="0"/>
              </a:rPr>
              <a:t>by</a:t>
            </a:r>
            <a:r>
              <a:rPr lang="en-IN" sz="1550" dirty="0" smtClean="0">
                <a:latin typeface="Calibri" pitchFamily="34" charset="0"/>
              </a:rPr>
              <a:t>:</a:t>
            </a:r>
          </a:p>
          <a:p>
            <a:pPr marL="285750" indent="-285750" algn="just">
              <a:buFont typeface="Wingdings" pitchFamily="2" charset="2"/>
              <a:buChar char="Ø"/>
            </a:pPr>
            <a:endParaRPr lang="en-IN" sz="1550" dirty="0">
              <a:latin typeface="Calibri" pitchFamily="34" charset="0"/>
            </a:endParaRPr>
          </a:p>
          <a:p>
            <a:pPr marL="800100" lvl="1" indent="-342900" algn="just">
              <a:buFont typeface="+mj-lt"/>
              <a:buAutoNum type="alphaLcParenR"/>
            </a:pPr>
            <a:r>
              <a:rPr lang="en-IN" sz="1550" b="1" dirty="0">
                <a:latin typeface="Calibri" pitchFamily="34" charset="0"/>
              </a:rPr>
              <a:t>increasing</a:t>
            </a:r>
            <a:r>
              <a:rPr lang="en-IN" sz="1550" dirty="0">
                <a:latin typeface="Calibri" pitchFamily="34" charset="0"/>
              </a:rPr>
              <a:t> the </a:t>
            </a:r>
            <a:r>
              <a:rPr lang="en-IN" sz="1550" b="1" dirty="0">
                <a:latin typeface="Calibri" pitchFamily="34" charset="0"/>
              </a:rPr>
              <a:t>carrying amount</a:t>
            </a:r>
            <a:r>
              <a:rPr lang="en-IN" sz="1550" dirty="0">
                <a:latin typeface="Calibri" pitchFamily="34" charset="0"/>
              </a:rPr>
              <a:t> to reflect </a:t>
            </a:r>
            <a:r>
              <a:rPr lang="en-IN" sz="1550" b="1" dirty="0">
                <a:latin typeface="Calibri" pitchFamily="34" charset="0"/>
              </a:rPr>
              <a:t>interest</a:t>
            </a:r>
            <a:r>
              <a:rPr lang="en-IN" sz="1550" dirty="0">
                <a:latin typeface="Calibri" pitchFamily="34" charset="0"/>
              </a:rPr>
              <a:t> on the lease </a:t>
            </a:r>
            <a:r>
              <a:rPr lang="en-IN" sz="1550" dirty="0" smtClean="0">
                <a:latin typeface="Calibri" pitchFamily="34" charset="0"/>
              </a:rPr>
              <a:t>liability,</a:t>
            </a:r>
            <a:endParaRPr lang="en-IN" sz="1550" dirty="0">
              <a:latin typeface="Calibri" pitchFamily="34" charset="0"/>
            </a:endParaRPr>
          </a:p>
          <a:p>
            <a:pPr marL="800100" lvl="1" indent="-342900" algn="just">
              <a:buFont typeface="+mj-lt"/>
              <a:buAutoNum type="alphaLcParenR"/>
            </a:pPr>
            <a:r>
              <a:rPr lang="en-IN" sz="1550" b="1" dirty="0">
                <a:latin typeface="Calibri" pitchFamily="34" charset="0"/>
              </a:rPr>
              <a:t>reducing</a:t>
            </a:r>
            <a:r>
              <a:rPr lang="en-IN" sz="1550" dirty="0">
                <a:latin typeface="Calibri" pitchFamily="34" charset="0"/>
              </a:rPr>
              <a:t> the </a:t>
            </a:r>
            <a:r>
              <a:rPr lang="en-IN" sz="1550" b="1" dirty="0">
                <a:latin typeface="Calibri" pitchFamily="34" charset="0"/>
              </a:rPr>
              <a:t>carrying amount</a:t>
            </a:r>
            <a:r>
              <a:rPr lang="en-IN" sz="1550" dirty="0">
                <a:latin typeface="Calibri" pitchFamily="34" charset="0"/>
              </a:rPr>
              <a:t> to reflect the </a:t>
            </a:r>
            <a:r>
              <a:rPr lang="en-IN" sz="1550" b="1" dirty="0">
                <a:latin typeface="Calibri" pitchFamily="34" charset="0"/>
              </a:rPr>
              <a:t>lease payments</a:t>
            </a:r>
            <a:r>
              <a:rPr lang="en-IN" sz="1550" dirty="0">
                <a:latin typeface="Calibri" pitchFamily="34" charset="0"/>
              </a:rPr>
              <a:t> </a:t>
            </a:r>
            <a:r>
              <a:rPr lang="en-IN" sz="1550" dirty="0" smtClean="0">
                <a:latin typeface="Calibri" pitchFamily="34" charset="0"/>
              </a:rPr>
              <a:t>made, </a:t>
            </a:r>
            <a:r>
              <a:rPr lang="en-IN" sz="1550" dirty="0">
                <a:latin typeface="Calibri" pitchFamily="34" charset="0"/>
              </a:rPr>
              <a:t>and</a:t>
            </a:r>
          </a:p>
          <a:p>
            <a:pPr marL="800100" lvl="1" indent="-342900" algn="just">
              <a:buFont typeface="+mj-lt"/>
              <a:buAutoNum type="alphaLcParenR"/>
            </a:pPr>
            <a:r>
              <a:rPr lang="en-US" sz="1550" dirty="0">
                <a:latin typeface="Calibri" panose="020F0502020204030204" pitchFamily="34" charset="0"/>
              </a:rPr>
              <a:t>adjusted for any </a:t>
            </a:r>
            <a:r>
              <a:rPr lang="en-US" sz="1550" b="1" dirty="0">
                <a:latin typeface="Calibri" panose="020F0502020204030204" pitchFamily="34" charset="0"/>
              </a:rPr>
              <a:t>remeasurement of</a:t>
            </a:r>
            <a:r>
              <a:rPr lang="en-US" sz="1550" dirty="0">
                <a:latin typeface="Calibri" panose="020F0502020204030204" pitchFamily="34" charset="0"/>
              </a:rPr>
              <a:t> the </a:t>
            </a:r>
            <a:r>
              <a:rPr lang="en-US" sz="1550" b="1" dirty="0">
                <a:latin typeface="Calibri" panose="020F0502020204030204" pitchFamily="34" charset="0"/>
              </a:rPr>
              <a:t>lease </a:t>
            </a:r>
            <a:r>
              <a:rPr lang="en-US" sz="1550" b="1" dirty="0" smtClean="0">
                <a:latin typeface="Calibri" panose="020F0502020204030204" pitchFamily="34" charset="0"/>
              </a:rPr>
              <a:t>liability </a:t>
            </a:r>
            <a:r>
              <a:rPr lang="en-US" sz="1550" dirty="0" smtClean="0">
                <a:latin typeface="Calibri" panose="020F0502020204030204" pitchFamily="34" charset="0"/>
              </a:rPr>
              <a:t>or</a:t>
            </a:r>
            <a:r>
              <a:rPr lang="en-US" sz="1550" b="1" dirty="0" smtClean="0">
                <a:latin typeface="Calibri" panose="020F0502020204030204" pitchFamily="34" charset="0"/>
              </a:rPr>
              <a:t> lease modifications.</a:t>
            </a:r>
            <a:endParaRPr lang="en-US" sz="1550" b="1" dirty="0">
              <a:latin typeface="Calibri" panose="020F0502020204030204" pitchFamily="34" charset="0"/>
            </a:endParaRPr>
          </a:p>
          <a:p>
            <a:pPr lvl="1" algn="just"/>
            <a:endParaRPr lang="en-IN" sz="1550" strike="sngStrike" dirty="0" smtClean="0">
              <a:latin typeface="Calibri" pitchFamily="34" charset="0"/>
            </a:endParaRPr>
          </a:p>
          <a:p>
            <a:pPr marL="285750" indent="-285750" algn="just">
              <a:buFont typeface="Wingdings" panose="05000000000000000000" pitchFamily="2" charset="2"/>
              <a:buChar char="v"/>
            </a:pPr>
            <a:r>
              <a:rPr lang="en-IN" sz="1550" dirty="0">
                <a:latin typeface="Calibri" pitchFamily="34" charset="0"/>
              </a:rPr>
              <a:t>A lessee shall </a:t>
            </a:r>
            <a:r>
              <a:rPr lang="en-IN" sz="1550" b="1" dirty="0">
                <a:latin typeface="Calibri" pitchFamily="34" charset="0"/>
              </a:rPr>
              <a:t>remeasure</a:t>
            </a:r>
            <a:r>
              <a:rPr lang="en-IN" sz="1550" dirty="0">
                <a:latin typeface="Calibri" pitchFamily="34" charset="0"/>
              </a:rPr>
              <a:t> the lease </a:t>
            </a:r>
            <a:r>
              <a:rPr lang="en-IN" sz="1550" dirty="0" smtClean="0">
                <a:latin typeface="Calibri" pitchFamily="34" charset="0"/>
              </a:rPr>
              <a:t>liability if there is change in:</a:t>
            </a:r>
            <a:endParaRPr lang="en-IN" sz="1550" dirty="0">
              <a:latin typeface="Calibri" pitchFamily="34" charset="0"/>
            </a:endParaRPr>
          </a:p>
          <a:p>
            <a:pPr marL="800100" lvl="1" indent="-342900" algn="just">
              <a:buFont typeface="+mj-lt"/>
              <a:buAutoNum type="alphaLcParenR"/>
            </a:pPr>
            <a:r>
              <a:rPr lang="en-IN" sz="1550" dirty="0" smtClean="0">
                <a:latin typeface="Calibri" pitchFamily="34" charset="0"/>
              </a:rPr>
              <a:t>lease </a:t>
            </a:r>
            <a:r>
              <a:rPr lang="en-IN" sz="1550" dirty="0" smtClean="0">
                <a:latin typeface="Calibri" pitchFamily="34" charset="0"/>
              </a:rPr>
              <a:t>term, </a:t>
            </a:r>
            <a:r>
              <a:rPr lang="en-IN" sz="1550" dirty="0">
                <a:latin typeface="Calibri" pitchFamily="34" charset="0"/>
              </a:rPr>
              <a:t>or</a:t>
            </a:r>
          </a:p>
          <a:p>
            <a:pPr marL="800100" lvl="1" indent="-342900" algn="just">
              <a:buFont typeface="+mj-lt"/>
              <a:buAutoNum type="alphaLcParenR"/>
            </a:pPr>
            <a:r>
              <a:rPr lang="en-IN" sz="1550" dirty="0" smtClean="0">
                <a:latin typeface="Calibri" pitchFamily="34" charset="0"/>
              </a:rPr>
              <a:t>lease </a:t>
            </a:r>
            <a:r>
              <a:rPr lang="en-IN" sz="1550" dirty="0" smtClean="0">
                <a:latin typeface="Calibri" pitchFamily="34" charset="0"/>
              </a:rPr>
              <a:t>payments, </a:t>
            </a:r>
            <a:r>
              <a:rPr lang="en-IN" sz="1550" dirty="0" smtClean="0">
                <a:latin typeface="Calibri" pitchFamily="34" charset="0"/>
              </a:rPr>
              <a:t>or</a:t>
            </a:r>
          </a:p>
          <a:p>
            <a:pPr marL="800100" lvl="1" indent="-342900" algn="just">
              <a:buFont typeface="+mj-lt"/>
              <a:buAutoNum type="alphaLcParenR"/>
            </a:pPr>
            <a:r>
              <a:rPr lang="en-IN" sz="1550" dirty="0" smtClean="0">
                <a:latin typeface="Calibri" pitchFamily="34" charset="0"/>
              </a:rPr>
              <a:t>discount rate.</a:t>
            </a:r>
          </a:p>
          <a:p>
            <a:pPr algn="just"/>
            <a:endParaRPr lang="en-IN" sz="1550" dirty="0" smtClean="0">
              <a:latin typeface="Calibri" pitchFamily="34" charset="0"/>
            </a:endParaRPr>
          </a:p>
          <a:p>
            <a:pPr marL="285750" indent="-285750" algn="just">
              <a:buFont typeface="Wingdings" panose="05000000000000000000" pitchFamily="2" charset="2"/>
              <a:buChar char="v"/>
            </a:pPr>
            <a:r>
              <a:rPr lang="en-IN" sz="1550" dirty="0" smtClean="0">
                <a:latin typeface="Calibri" pitchFamily="34" charset="0"/>
              </a:rPr>
              <a:t>A </a:t>
            </a:r>
            <a:r>
              <a:rPr lang="en-IN" sz="1550" dirty="0">
                <a:latin typeface="Calibri" pitchFamily="34" charset="0"/>
              </a:rPr>
              <a:t>lessee shall </a:t>
            </a:r>
            <a:r>
              <a:rPr lang="en-IN" sz="1550" b="1" dirty="0">
                <a:latin typeface="Calibri" pitchFamily="34" charset="0"/>
              </a:rPr>
              <a:t>recognise</a:t>
            </a:r>
            <a:r>
              <a:rPr lang="en-IN" sz="1550" dirty="0">
                <a:latin typeface="Calibri" pitchFamily="34" charset="0"/>
              </a:rPr>
              <a:t> the amount of the </a:t>
            </a:r>
            <a:r>
              <a:rPr lang="en-IN" sz="1550" b="1" dirty="0">
                <a:latin typeface="Calibri" pitchFamily="34" charset="0"/>
              </a:rPr>
              <a:t>remeasurement of the lease liability</a:t>
            </a:r>
            <a:r>
              <a:rPr lang="en-IN" sz="1550" dirty="0">
                <a:latin typeface="Calibri" pitchFamily="34" charset="0"/>
              </a:rPr>
              <a:t> </a:t>
            </a:r>
            <a:r>
              <a:rPr lang="en-IN" sz="1550" b="1" dirty="0">
                <a:latin typeface="Calibri" pitchFamily="34" charset="0"/>
              </a:rPr>
              <a:t>as an adjustment to the right-of-use asset</a:t>
            </a:r>
            <a:r>
              <a:rPr lang="en-IN" sz="1550" dirty="0">
                <a:latin typeface="Calibri" pitchFamily="34" charset="0"/>
              </a:rPr>
              <a:t>. However, if the carrying amount of the right-of-use asset is reduced to zero and there is a further reduction in the measurement of the lease liability, a lessee shall recognise any remaining amount of the remeasurement in profit or loss</a:t>
            </a:r>
            <a:r>
              <a:rPr lang="en-IN" sz="1550" dirty="0" smtClean="0">
                <a:latin typeface="Calibri" pitchFamily="34" charset="0"/>
              </a:rPr>
              <a:t>.</a:t>
            </a:r>
          </a:p>
          <a:p>
            <a:pPr marL="285750" indent="-285750" algn="just">
              <a:buFont typeface="Wingdings" pitchFamily="2" charset="2"/>
              <a:buChar char="Ø"/>
            </a:pPr>
            <a:endParaRPr lang="en-IN" sz="1550" b="1" dirty="0" smtClean="0">
              <a:latin typeface="Calibri" pitchFamily="34" charset="0"/>
            </a:endParaRPr>
          </a:p>
          <a:p>
            <a:pPr marL="285750" indent="-285750" algn="just">
              <a:buFont typeface="Wingdings" panose="05000000000000000000" pitchFamily="2" charset="2"/>
              <a:buChar char="§"/>
            </a:pPr>
            <a:r>
              <a:rPr lang="en-IN" sz="1550" b="1" dirty="0" smtClean="0">
                <a:latin typeface="Calibri" pitchFamily="34" charset="0"/>
              </a:rPr>
              <a:t>Lease </a:t>
            </a:r>
            <a:r>
              <a:rPr lang="en-IN" sz="1550" b="1" dirty="0">
                <a:latin typeface="Calibri" pitchFamily="34" charset="0"/>
              </a:rPr>
              <a:t>modification: </a:t>
            </a:r>
            <a:r>
              <a:rPr lang="en-IN" sz="1550" dirty="0">
                <a:latin typeface="Calibri" pitchFamily="34" charset="0"/>
              </a:rPr>
              <a:t>A </a:t>
            </a:r>
            <a:r>
              <a:rPr lang="en-IN" sz="1550" b="1" dirty="0">
                <a:latin typeface="Calibri" pitchFamily="34" charset="0"/>
              </a:rPr>
              <a:t>change in the scope of </a:t>
            </a:r>
            <a:r>
              <a:rPr lang="en-IN" sz="1550" b="1" dirty="0" smtClean="0">
                <a:latin typeface="Calibri" pitchFamily="34" charset="0"/>
              </a:rPr>
              <a:t>the </a:t>
            </a:r>
            <a:r>
              <a:rPr lang="en-IN" sz="1550" b="1" dirty="0">
                <a:latin typeface="Calibri" pitchFamily="34" charset="0"/>
              </a:rPr>
              <a:t>lease</a:t>
            </a:r>
            <a:r>
              <a:rPr lang="en-IN" sz="1550" dirty="0">
                <a:latin typeface="Calibri" pitchFamily="34" charset="0"/>
              </a:rPr>
              <a:t>, or the </a:t>
            </a:r>
            <a:r>
              <a:rPr lang="en-IN" sz="1550" b="1" dirty="0">
                <a:latin typeface="Calibri" pitchFamily="34" charset="0"/>
              </a:rPr>
              <a:t>consideration for </a:t>
            </a:r>
            <a:r>
              <a:rPr lang="en-IN" sz="1550" b="1" dirty="0" smtClean="0">
                <a:latin typeface="Calibri" pitchFamily="34" charset="0"/>
              </a:rPr>
              <a:t>the </a:t>
            </a:r>
            <a:r>
              <a:rPr lang="en-IN" sz="1550" b="1" dirty="0">
                <a:latin typeface="Calibri" pitchFamily="34" charset="0"/>
              </a:rPr>
              <a:t>lease</a:t>
            </a:r>
            <a:r>
              <a:rPr lang="en-IN" sz="1550" dirty="0">
                <a:latin typeface="Calibri" pitchFamily="34" charset="0"/>
              </a:rPr>
              <a:t>, that was </a:t>
            </a:r>
            <a:r>
              <a:rPr lang="en-IN" sz="1550" b="1" dirty="0">
                <a:latin typeface="Calibri" pitchFamily="34" charset="0"/>
              </a:rPr>
              <a:t>not part of the original terms and conditions </a:t>
            </a:r>
            <a:r>
              <a:rPr lang="en-IN" sz="1550" dirty="0">
                <a:latin typeface="Calibri" pitchFamily="34" charset="0"/>
              </a:rPr>
              <a:t>of the lease. </a:t>
            </a:r>
            <a:endParaRPr lang="en-IN" sz="1550" dirty="0" smtClean="0">
              <a:latin typeface="Calibri" pitchFamily="34" charset="0"/>
            </a:endParaRPr>
          </a:p>
          <a:p>
            <a:pPr marL="285750" indent="-285750" algn="just">
              <a:buClr>
                <a:schemeClr val="bg1"/>
              </a:buClr>
              <a:buFont typeface="Arial" panose="020B0604020202020204" pitchFamily="34" charset="0"/>
              <a:buChar char="•"/>
            </a:pPr>
            <a:r>
              <a:rPr lang="en-IN" sz="1550" b="1" dirty="0" smtClean="0">
                <a:latin typeface="Calibri" pitchFamily="34" charset="0"/>
              </a:rPr>
              <a:t>For example</a:t>
            </a:r>
            <a:r>
              <a:rPr lang="en-IN" sz="1550" dirty="0">
                <a:latin typeface="Calibri" pitchFamily="34" charset="0"/>
              </a:rPr>
              <a:t>:</a:t>
            </a:r>
            <a:endParaRPr lang="en-IN" sz="1550" dirty="0" smtClean="0">
              <a:latin typeface="Calibri" pitchFamily="34" charset="0"/>
            </a:endParaRPr>
          </a:p>
          <a:p>
            <a:pPr marL="800100" lvl="1" indent="-342900" algn="just">
              <a:buFont typeface="+mj-lt"/>
              <a:buAutoNum type="arabicPeriod"/>
            </a:pPr>
            <a:r>
              <a:rPr lang="en-IN" sz="1550" dirty="0" smtClean="0">
                <a:latin typeface="Calibri" pitchFamily="34" charset="0"/>
              </a:rPr>
              <a:t>Adding </a:t>
            </a:r>
            <a:r>
              <a:rPr lang="en-IN" sz="1550" dirty="0">
                <a:latin typeface="Calibri" pitchFamily="34" charset="0"/>
              </a:rPr>
              <a:t>or terminating the right to use one or more </a:t>
            </a:r>
            <a:r>
              <a:rPr lang="en-IN" sz="1550" b="1" dirty="0">
                <a:latin typeface="Calibri" pitchFamily="34" charset="0"/>
              </a:rPr>
              <a:t>underlying </a:t>
            </a:r>
            <a:r>
              <a:rPr lang="en-IN" sz="1550" b="1" dirty="0" smtClean="0">
                <a:latin typeface="Calibri" pitchFamily="34" charset="0"/>
              </a:rPr>
              <a:t>assets.</a:t>
            </a:r>
            <a:endParaRPr lang="en-IN" sz="1550" dirty="0" smtClean="0">
              <a:latin typeface="Calibri" pitchFamily="34" charset="0"/>
            </a:endParaRPr>
          </a:p>
          <a:p>
            <a:pPr marL="800100" lvl="1" indent="-342900" algn="just">
              <a:buFont typeface="+mj-lt"/>
              <a:buAutoNum type="arabicPeriod"/>
            </a:pPr>
            <a:r>
              <a:rPr lang="en-IN" sz="1550" dirty="0" smtClean="0">
                <a:latin typeface="Calibri" pitchFamily="34" charset="0"/>
              </a:rPr>
              <a:t>Extending </a:t>
            </a:r>
            <a:r>
              <a:rPr lang="en-IN" sz="1550" dirty="0">
                <a:latin typeface="Calibri" pitchFamily="34" charset="0"/>
              </a:rPr>
              <a:t>or shortening the contractual </a:t>
            </a:r>
            <a:r>
              <a:rPr lang="en-IN" sz="1550" b="1" dirty="0">
                <a:latin typeface="Calibri" pitchFamily="34" charset="0"/>
              </a:rPr>
              <a:t>lease term</a:t>
            </a:r>
            <a:r>
              <a:rPr lang="en-IN" sz="1550" dirty="0" smtClean="0">
                <a:latin typeface="Calibri" pitchFamily="34" charset="0"/>
              </a:rPr>
              <a:t>.</a:t>
            </a:r>
            <a:endParaRPr lang="en-IN" sz="1550" dirty="0">
              <a:latin typeface="Calibri" pitchFamily="34" charset="0"/>
            </a:endParaRPr>
          </a:p>
        </p:txBody>
      </p:sp>
      <p:sp>
        <p:nvSpPr>
          <p:cNvPr id="4" name="Rounded Rectangle 3"/>
          <p:cNvSpPr/>
          <p:nvPr/>
        </p:nvSpPr>
        <p:spPr>
          <a:xfrm>
            <a:off x="426075" y="279042"/>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Recognition and Measurement by Lessee</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98945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1833"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itchFamily="18" charset="0"/>
                <a:cs typeface="Times New Roman" pitchFamily="18" charset="0"/>
              </a:rPr>
              <a:t>Scope</a:t>
            </a:r>
            <a:endParaRPr lang="en-US" sz="2400" b="1" dirty="0"/>
          </a:p>
        </p:txBody>
      </p:sp>
      <p:sp>
        <p:nvSpPr>
          <p:cNvPr id="3" name="Rectangle 2"/>
          <p:cNvSpPr/>
          <p:nvPr/>
        </p:nvSpPr>
        <p:spPr>
          <a:xfrm>
            <a:off x="451833" y="1251668"/>
            <a:ext cx="8077200" cy="5262979"/>
          </a:xfrm>
          <a:prstGeom prst="rect">
            <a:avLst/>
          </a:prstGeom>
        </p:spPr>
        <p:txBody>
          <a:bodyPr wrap="square">
            <a:spAutoFit/>
          </a:bodyPr>
          <a:lstStyle/>
          <a:p>
            <a:pPr marL="285750" indent="-285750" algn="just">
              <a:buFont typeface="Wingdings" panose="05000000000000000000" pitchFamily="2" charset="2"/>
              <a:buChar char="v"/>
            </a:pPr>
            <a:r>
              <a:rPr lang="en-US" sz="1600" dirty="0">
                <a:latin typeface="Calibri" panose="020F0502020204030204" pitchFamily="34" charset="0"/>
              </a:rPr>
              <a:t>An entity shall apply this Standard to </a:t>
            </a:r>
            <a:r>
              <a:rPr lang="en-US" sz="1600" b="1" dirty="0">
                <a:latin typeface="Calibri" panose="020F0502020204030204" pitchFamily="34" charset="0"/>
              </a:rPr>
              <a:t>all leases</a:t>
            </a:r>
            <a:r>
              <a:rPr lang="en-US" sz="1600" dirty="0">
                <a:latin typeface="Calibri" panose="020F0502020204030204" pitchFamily="34" charset="0"/>
              </a:rPr>
              <a:t>, </a:t>
            </a:r>
            <a:r>
              <a:rPr lang="en-US" sz="1600" b="1" dirty="0">
                <a:latin typeface="Calibri" panose="020F0502020204030204" pitchFamily="34" charset="0"/>
              </a:rPr>
              <a:t>including</a:t>
            </a:r>
            <a:r>
              <a:rPr lang="en-US" sz="1600" dirty="0">
                <a:latin typeface="Calibri" panose="020F0502020204030204" pitchFamily="34" charset="0"/>
              </a:rPr>
              <a:t> leases </a:t>
            </a:r>
            <a:r>
              <a:rPr lang="en-US" sz="1600" dirty="0" smtClean="0">
                <a:latin typeface="Calibri" panose="020F0502020204030204" pitchFamily="34" charset="0"/>
              </a:rPr>
              <a:t>of right-of-use </a:t>
            </a:r>
            <a:r>
              <a:rPr lang="en-US" sz="1600" dirty="0">
                <a:latin typeface="Calibri" panose="020F0502020204030204" pitchFamily="34" charset="0"/>
              </a:rPr>
              <a:t>assets in a </a:t>
            </a:r>
            <a:r>
              <a:rPr lang="en-US" sz="1600" b="1" dirty="0">
                <a:latin typeface="Calibri" panose="020F0502020204030204" pitchFamily="34" charset="0"/>
              </a:rPr>
              <a:t>sublease</a:t>
            </a:r>
            <a:r>
              <a:rPr lang="en-US" sz="1600" dirty="0">
                <a:latin typeface="Calibri" panose="020F0502020204030204" pitchFamily="34" charset="0"/>
              </a:rPr>
              <a:t>, </a:t>
            </a:r>
            <a:r>
              <a:rPr lang="en-US" sz="1600" b="1" dirty="0" smtClean="0">
                <a:solidFill>
                  <a:srgbClr val="FF0000"/>
                </a:solidFill>
                <a:latin typeface="Calibri" panose="020F0502020204030204" pitchFamily="34" charset="0"/>
              </a:rPr>
              <a:t>except</a:t>
            </a:r>
            <a:r>
              <a:rPr lang="en-US" sz="1600" b="1" dirty="0" smtClean="0">
                <a:latin typeface="Calibri" panose="020F0502020204030204" pitchFamily="34" charset="0"/>
              </a:rPr>
              <a:t> </a:t>
            </a:r>
            <a:r>
              <a:rPr lang="en-US" sz="1600" dirty="0">
                <a:latin typeface="Calibri" panose="020F0502020204030204" pitchFamily="34" charset="0"/>
              </a:rPr>
              <a:t>for</a:t>
            </a:r>
            <a:r>
              <a:rPr lang="en-US" sz="1600" dirty="0" smtClean="0">
                <a:latin typeface="Calibri" panose="020F0502020204030204" pitchFamily="34" charset="0"/>
              </a:rPr>
              <a:t>:</a:t>
            </a:r>
          </a:p>
          <a:p>
            <a:pPr algn="just"/>
            <a:endParaRPr lang="en-US" sz="1600" dirty="0">
              <a:latin typeface="Calibri" panose="020F0502020204030204" pitchFamily="34" charset="0"/>
            </a:endParaRPr>
          </a:p>
          <a:p>
            <a:pPr marL="800100" lvl="1" indent="-342900" algn="just">
              <a:buClr>
                <a:srgbClr val="FF0000"/>
              </a:buClr>
              <a:buFont typeface="+mj-lt"/>
              <a:buAutoNum type="alphaLcParenR"/>
            </a:pPr>
            <a:r>
              <a:rPr lang="en-US" sz="1600" dirty="0" smtClean="0">
                <a:latin typeface="Calibri" panose="020F0502020204030204" pitchFamily="34" charset="0"/>
              </a:rPr>
              <a:t>leases </a:t>
            </a:r>
            <a:r>
              <a:rPr lang="en-US" sz="1600" dirty="0">
                <a:latin typeface="Calibri" panose="020F0502020204030204" pitchFamily="34" charset="0"/>
              </a:rPr>
              <a:t>to explore for or use minerals, oil, natural gas and </a:t>
            </a:r>
            <a:r>
              <a:rPr lang="en-US" sz="1600" dirty="0" smtClean="0">
                <a:latin typeface="Calibri" panose="020F0502020204030204" pitchFamily="34" charset="0"/>
              </a:rPr>
              <a:t>similar </a:t>
            </a:r>
            <a:r>
              <a:rPr lang="en-US" sz="1600" b="1" dirty="0" smtClean="0">
                <a:latin typeface="Calibri" panose="020F0502020204030204" pitchFamily="34" charset="0"/>
              </a:rPr>
              <a:t>non-regenerative </a:t>
            </a:r>
            <a:r>
              <a:rPr lang="en-US" sz="1600" b="1" dirty="0" smtClean="0">
                <a:latin typeface="Calibri" panose="020F0502020204030204" pitchFamily="34" charset="0"/>
              </a:rPr>
              <a:t>resources</a:t>
            </a:r>
            <a:r>
              <a:rPr lang="en-US" sz="1600" dirty="0">
                <a:latin typeface="Calibri" panose="020F0502020204030204" pitchFamily="34" charset="0"/>
              </a:rPr>
              <a:t>,</a:t>
            </a:r>
            <a:endParaRPr lang="en-US" sz="1600" dirty="0">
              <a:latin typeface="Calibri" panose="020F0502020204030204" pitchFamily="34" charset="0"/>
            </a:endParaRPr>
          </a:p>
          <a:p>
            <a:pPr marL="800100" lvl="1" indent="-342900" algn="just">
              <a:buClr>
                <a:srgbClr val="FF0000"/>
              </a:buClr>
              <a:buFont typeface="+mj-lt"/>
              <a:buAutoNum type="alphaLcParenR"/>
            </a:pPr>
            <a:r>
              <a:rPr lang="en-US" sz="1600" dirty="0" smtClean="0">
                <a:latin typeface="Calibri" panose="020F0502020204030204" pitchFamily="34" charset="0"/>
              </a:rPr>
              <a:t>leases </a:t>
            </a:r>
            <a:r>
              <a:rPr lang="en-US" sz="1600" dirty="0">
                <a:latin typeface="Calibri" panose="020F0502020204030204" pitchFamily="34" charset="0"/>
              </a:rPr>
              <a:t>of </a:t>
            </a:r>
            <a:r>
              <a:rPr lang="en-US" sz="1600" b="1" dirty="0">
                <a:latin typeface="Calibri" panose="020F0502020204030204" pitchFamily="34" charset="0"/>
              </a:rPr>
              <a:t>biological </a:t>
            </a:r>
            <a:r>
              <a:rPr lang="en-US" sz="1600" b="1" dirty="0" smtClean="0">
                <a:latin typeface="Calibri" panose="020F0502020204030204" pitchFamily="34" charset="0"/>
              </a:rPr>
              <a:t>assets</a:t>
            </a:r>
            <a:r>
              <a:rPr lang="en-US" sz="1600" dirty="0" smtClean="0">
                <a:latin typeface="Calibri" panose="020F0502020204030204" pitchFamily="34" charset="0"/>
              </a:rPr>
              <a:t> within the scope of Ind AS 41 – Agriculture, held </a:t>
            </a:r>
            <a:r>
              <a:rPr lang="en-US" sz="1600" dirty="0">
                <a:latin typeface="Calibri" panose="020F0502020204030204" pitchFamily="34" charset="0"/>
              </a:rPr>
              <a:t>by a </a:t>
            </a:r>
            <a:r>
              <a:rPr lang="en-US" sz="1600" dirty="0" smtClean="0">
                <a:latin typeface="Calibri" panose="020F0502020204030204" pitchFamily="34" charset="0"/>
              </a:rPr>
              <a:t>lessee</a:t>
            </a:r>
            <a:r>
              <a:rPr lang="en-US" sz="1600" dirty="0">
                <a:latin typeface="Calibri" panose="020F0502020204030204" pitchFamily="34" charset="0"/>
              </a:rPr>
              <a:t>,</a:t>
            </a:r>
            <a:endParaRPr lang="en-US" sz="1600" dirty="0">
              <a:latin typeface="Calibri" panose="020F0502020204030204" pitchFamily="34" charset="0"/>
            </a:endParaRPr>
          </a:p>
          <a:p>
            <a:pPr marL="800100" lvl="1" indent="-342900" algn="just">
              <a:buClr>
                <a:srgbClr val="FF0000"/>
              </a:buClr>
              <a:buFont typeface="+mj-lt"/>
              <a:buAutoNum type="alphaLcParenR"/>
            </a:pPr>
            <a:r>
              <a:rPr lang="en-US" sz="1600" b="1" dirty="0" smtClean="0">
                <a:latin typeface="Calibri" panose="020F0502020204030204" pitchFamily="34" charset="0"/>
              </a:rPr>
              <a:t>service </a:t>
            </a:r>
            <a:r>
              <a:rPr lang="en-US" sz="1600" b="1" dirty="0">
                <a:latin typeface="Calibri" panose="020F0502020204030204" pitchFamily="34" charset="0"/>
              </a:rPr>
              <a:t>concession arrangements</a:t>
            </a:r>
            <a:r>
              <a:rPr lang="en-US" sz="1600" dirty="0">
                <a:latin typeface="Calibri" panose="020F0502020204030204" pitchFamily="34" charset="0"/>
              </a:rPr>
              <a:t> within the scope of </a:t>
            </a:r>
            <a:r>
              <a:rPr lang="en-US" sz="1600" dirty="0" smtClean="0">
                <a:latin typeface="Calibri" panose="020F0502020204030204" pitchFamily="34" charset="0"/>
              </a:rPr>
              <a:t>Ind </a:t>
            </a:r>
            <a:r>
              <a:rPr lang="en-US" sz="1600" dirty="0">
                <a:latin typeface="Calibri" panose="020F0502020204030204" pitchFamily="34" charset="0"/>
              </a:rPr>
              <a:t>AS </a:t>
            </a:r>
            <a:r>
              <a:rPr lang="en-US" sz="1600" dirty="0" smtClean="0">
                <a:latin typeface="Calibri" panose="020F0502020204030204" pitchFamily="34" charset="0"/>
              </a:rPr>
              <a:t>115 - Revenue from </a:t>
            </a:r>
            <a:r>
              <a:rPr lang="en-US" sz="1600" dirty="0">
                <a:latin typeface="Calibri" panose="020F0502020204030204" pitchFamily="34" charset="0"/>
              </a:rPr>
              <a:t>Contracts with </a:t>
            </a:r>
            <a:r>
              <a:rPr lang="en-US" sz="1600" dirty="0" smtClean="0">
                <a:latin typeface="Calibri" panose="020F0502020204030204" pitchFamily="34" charset="0"/>
              </a:rPr>
              <a:t>Customers,</a:t>
            </a:r>
            <a:endParaRPr lang="en-US" sz="1600" dirty="0">
              <a:latin typeface="Calibri" panose="020F0502020204030204" pitchFamily="34" charset="0"/>
            </a:endParaRPr>
          </a:p>
          <a:p>
            <a:pPr marL="800100" lvl="1" indent="-342900" algn="just">
              <a:buClr>
                <a:srgbClr val="FF0000"/>
              </a:buClr>
              <a:buFont typeface="+mj-lt"/>
              <a:buAutoNum type="alphaLcParenR"/>
            </a:pPr>
            <a:r>
              <a:rPr lang="en-US" sz="1600" b="1" dirty="0" smtClean="0">
                <a:latin typeface="Calibri" panose="020F0502020204030204" pitchFamily="34" charset="0"/>
              </a:rPr>
              <a:t>licences </a:t>
            </a:r>
            <a:r>
              <a:rPr lang="en-US" sz="1600" b="1" dirty="0">
                <a:latin typeface="Calibri" panose="020F0502020204030204" pitchFamily="34" charset="0"/>
              </a:rPr>
              <a:t>of intellectual property</a:t>
            </a:r>
            <a:r>
              <a:rPr lang="en-US" sz="1600" dirty="0">
                <a:latin typeface="Calibri" panose="020F0502020204030204" pitchFamily="34" charset="0"/>
              </a:rPr>
              <a:t> granted by a lessor within </a:t>
            </a:r>
            <a:r>
              <a:rPr lang="en-US" sz="1600" dirty="0" smtClean="0">
                <a:latin typeface="Calibri" panose="020F0502020204030204" pitchFamily="34" charset="0"/>
              </a:rPr>
              <a:t>the scope </a:t>
            </a:r>
            <a:r>
              <a:rPr lang="en-US" sz="1600" dirty="0">
                <a:latin typeface="Calibri" panose="020F0502020204030204" pitchFamily="34" charset="0"/>
              </a:rPr>
              <a:t>of Ind AS </a:t>
            </a:r>
            <a:r>
              <a:rPr lang="en-US" sz="1600" dirty="0" smtClean="0">
                <a:latin typeface="Calibri" panose="020F0502020204030204" pitchFamily="34" charset="0"/>
              </a:rPr>
              <a:t>115 - </a:t>
            </a:r>
            <a:r>
              <a:rPr lang="en-US" sz="1600" dirty="0">
                <a:latin typeface="Calibri" panose="020F0502020204030204" pitchFamily="34" charset="0"/>
              </a:rPr>
              <a:t>Revenue from Contracts with </a:t>
            </a:r>
            <a:r>
              <a:rPr lang="en-US" sz="1600" dirty="0" smtClean="0">
                <a:latin typeface="Calibri" panose="020F0502020204030204" pitchFamily="34" charset="0"/>
              </a:rPr>
              <a:t>Customers, </a:t>
            </a:r>
            <a:r>
              <a:rPr lang="en-US" sz="1600" dirty="0" smtClean="0">
                <a:latin typeface="Calibri" panose="020F0502020204030204" pitchFamily="34" charset="0"/>
              </a:rPr>
              <a:t>and</a:t>
            </a:r>
          </a:p>
          <a:p>
            <a:pPr marL="800100" lvl="1" indent="-342900" algn="just">
              <a:buClr>
                <a:srgbClr val="FF0000"/>
              </a:buClr>
              <a:buFont typeface="+mj-lt"/>
              <a:buAutoNum type="alphaLcParenR"/>
            </a:pPr>
            <a:r>
              <a:rPr lang="en-US" sz="1600" b="1" dirty="0" smtClean="0">
                <a:latin typeface="Calibri" panose="020F0502020204030204" pitchFamily="34" charset="0"/>
              </a:rPr>
              <a:t>rights </a:t>
            </a:r>
            <a:r>
              <a:rPr lang="en-US" sz="1600" b="1" dirty="0">
                <a:latin typeface="Calibri" panose="020F0502020204030204" pitchFamily="34" charset="0"/>
              </a:rPr>
              <a:t>held</a:t>
            </a:r>
            <a:r>
              <a:rPr lang="en-US" sz="1600" dirty="0">
                <a:latin typeface="Calibri" panose="020F0502020204030204" pitchFamily="34" charset="0"/>
              </a:rPr>
              <a:t> by a lessee </a:t>
            </a:r>
            <a:r>
              <a:rPr lang="en-US" sz="1600" b="1" dirty="0">
                <a:latin typeface="Calibri" panose="020F0502020204030204" pitchFamily="34" charset="0"/>
              </a:rPr>
              <a:t>under licensing agreements</a:t>
            </a:r>
            <a:r>
              <a:rPr lang="en-US" sz="1600" dirty="0">
                <a:latin typeface="Calibri" panose="020F0502020204030204" pitchFamily="34" charset="0"/>
              </a:rPr>
              <a:t> within </a:t>
            </a:r>
            <a:r>
              <a:rPr lang="en-US" sz="1600" dirty="0" smtClean="0">
                <a:latin typeface="Calibri" panose="020F0502020204030204" pitchFamily="34" charset="0"/>
              </a:rPr>
              <a:t>the </a:t>
            </a:r>
            <a:r>
              <a:rPr lang="en-US" sz="1600" dirty="0">
                <a:latin typeface="Calibri" panose="020F0502020204030204" pitchFamily="34" charset="0"/>
              </a:rPr>
              <a:t>scope of Ind AS </a:t>
            </a:r>
            <a:r>
              <a:rPr lang="en-US" sz="1600" dirty="0" smtClean="0">
                <a:latin typeface="Calibri" panose="020F0502020204030204" pitchFamily="34" charset="0"/>
              </a:rPr>
              <a:t>38 - </a:t>
            </a:r>
            <a:r>
              <a:rPr lang="en-US" sz="1600" dirty="0">
                <a:latin typeface="Calibri" panose="020F0502020204030204" pitchFamily="34" charset="0"/>
              </a:rPr>
              <a:t>Intangible Assets, for such items as </a:t>
            </a:r>
            <a:r>
              <a:rPr lang="en-US" sz="1600" dirty="0" smtClean="0">
                <a:latin typeface="Calibri" panose="020F0502020204030204" pitchFamily="34" charset="0"/>
              </a:rPr>
              <a:t>motion picture </a:t>
            </a:r>
            <a:r>
              <a:rPr lang="en-US" sz="1600" dirty="0">
                <a:latin typeface="Calibri" panose="020F0502020204030204" pitchFamily="34" charset="0"/>
              </a:rPr>
              <a:t>films, video recordings, plays, manuscripts, patents </a:t>
            </a:r>
            <a:r>
              <a:rPr lang="en-US" sz="1600" dirty="0" smtClean="0">
                <a:latin typeface="Calibri" panose="020F0502020204030204" pitchFamily="34" charset="0"/>
              </a:rPr>
              <a:t>and copyrights.</a:t>
            </a:r>
          </a:p>
          <a:p>
            <a:pPr marL="800100" lvl="1" indent="-342900" algn="just">
              <a:buClr>
                <a:srgbClr val="FF0000"/>
              </a:buClr>
              <a:buFont typeface="+mj-lt"/>
              <a:buAutoNum type="alphaLcParenR"/>
            </a:pPr>
            <a:endParaRPr lang="en-US" sz="1600" b="1" dirty="0" smtClean="0"/>
          </a:p>
          <a:p>
            <a:pPr marL="800100" lvl="1" indent="-342900" algn="just">
              <a:buFont typeface="Wingdings" panose="05000000000000000000" pitchFamily="2" charset="2"/>
              <a:buChar char="§"/>
            </a:pPr>
            <a:r>
              <a:rPr lang="en-US" sz="1600" b="1" dirty="0" smtClean="0"/>
              <a:t>Lease</a:t>
            </a:r>
            <a:r>
              <a:rPr lang="en-US" sz="1600" b="1" dirty="0"/>
              <a:t>:</a:t>
            </a:r>
            <a:r>
              <a:rPr lang="en-US" sz="1600" dirty="0"/>
              <a:t> A contract, or part of a contract, that conveys the right to </a:t>
            </a:r>
            <a:r>
              <a:rPr lang="en-US" sz="1600" strike="sngStrike" dirty="0">
                <a:solidFill>
                  <a:srgbClr val="FF0000"/>
                </a:solidFill>
              </a:rPr>
              <a:t>control the</a:t>
            </a:r>
            <a:r>
              <a:rPr lang="en-US" sz="1600" dirty="0"/>
              <a:t> use an asset for a period of time in exchange for consideration.</a:t>
            </a:r>
          </a:p>
          <a:p>
            <a:pPr marL="800100" lvl="1" indent="-342900" algn="just">
              <a:buClr>
                <a:srgbClr val="FF0000"/>
              </a:buClr>
              <a:buFont typeface="+mj-lt"/>
              <a:buAutoNum type="alphaLcParenR"/>
            </a:pPr>
            <a:endParaRPr lang="en-US" sz="1600" dirty="0">
              <a:latin typeface="Calibri" panose="020F0502020204030204" pitchFamily="34" charset="0"/>
            </a:endParaRPr>
          </a:p>
          <a:p>
            <a:pPr marL="742950" lvl="1" indent="-285750" algn="just">
              <a:buFont typeface="Wingdings" panose="05000000000000000000" pitchFamily="2" charset="2"/>
              <a:buChar char="§"/>
            </a:pPr>
            <a:r>
              <a:rPr lang="en-IN" sz="1600" b="1" dirty="0"/>
              <a:t>Sublease:</a:t>
            </a:r>
            <a:r>
              <a:rPr lang="en-IN" sz="1600" dirty="0"/>
              <a:t> A transaction for which an </a:t>
            </a:r>
            <a:r>
              <a:rPr lang="en-IN" sz="1600" b="1" dirty="0"/>
              <a:t>underlying asset is released </a:t>
            </a:r>
            <a:r>
              <a:rPr lang="en-IN" sz="1600" dirty="0"/>
              <a:t>by a lessee (‘intermediate lessor’) to a third party, and the lease (‘head lease’) between the head lessor and lessee remains in effect</a:t>
            </a:r>
            <a:r>
              <a:rPr lang="en-IN" sz="1600" dirty="0" smtClean="0"/>
              <a:t>.</a:t>
            </a:r>
            <a:endParaRPr lang="en-US" sz="1600" dirty="0" smtClean="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8AE0DA53-BF49-4291-8993-1CF29F383F41}" type="slidenum">
              <a:rPr lang="en-US" smtClean="0">
                <a:solidFill>
                  <a:schemeClr val="tx1"/>
                </a:solidFill>
              </a:rPr>
              <a:t>2</a:t>
            </a:fld>
            <a:endParaRPr lang="en-US" dirty="0">
              <a:solidFill>
                <a:schemeClr val="tx1"/>
              </a:solidFill>
            </a:endParaRPr>
          </a:p>
        </p:txBody>
      </p:sp>
    </p:spTree>
    <p:extLst>
      <p:ext uri="{BB962C8B-B14F-4D97-AF65-F5344CB8AC3E}">
        <p14:creationId xmlns:p14="http://schemas.microsoft.com/office/powerpoint/2010/main" val="1714934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3346" y="889716"/>
            <a:ext cx="8086861" cy="1384995"/>
          </a:xfrm>
          <a:prstGeom prst="rect">
            <a:avLst/>
          </a:prstGeom>
          <a:noFill/>
        </p:spPr>
        <p:txBody>
          <a:bodyPr wrap="square" rtlCol="0">
            <a:spAutoFit/>
          </a:bodyPr>
          <a:lstStyle/>
          <a:p>
            <a:pPr marL="285750" indent="-285750" algn="just">
              <a:buFont typeface="Wingdings" panose="05000000000000000000" pitchFamily="2" charset="2"/>
              <a:buChar char="v"/>
            </a:pPr>
            <a:r>
              <a:rPr lang="en-US" sz="1400" dirty="0">
                <a:latin typeface="Calibri" panose="020F0502020204030204" pitchFamily="34" charset="0"/>
              </a:rPr>
              <a:t>A </a:t>
            </a:r>
            <a:r>
              <a:rPr lang="en-US" sz="1400" b="1" dirty="0">
                <a:latin typeface="Calibri" panose="020F0502020204030204" pitchFamily="34" charset="0"/>
              </a:rPr>
              <a:t>lessee </a:t>
            </a:r>
            <a:r>
              <a:rPr lang="en-US" sz="1400" dirty="0">
                <a:latin typeface="Calibri" panose="020F0502020204030204" pitchFamily="34" charset="0"/>
              </a:rPr>
              <a:t>is exempt from lease recognition in the following cases:</a:t>
            </a:r>
          </a:p>
          <a:p>
            <a:pPr marL="800100" lvl="1" indent="-342900" algn="just">
              <a:buFont typeface="+mj-lt"/>
              <a:buAutoNum type="alphaLcParenR"/>
            </a:pPr>
            <a:r>
              <a:rPr lang="en-US" sz="1400" b="1" dirty="0">
                <a:latin typeface="Calibri" panose="020F0502020204030204" pitchFamily="34" charset="0"/>
              </a:rPr>
              <a:t>short-term </a:t>
            </a:r>
            <a:r>
              <a:rPr lang="en-US" sz="1400" b="1" dirty="0" smtClean="0">
                <a:latin typeface="Calibri" panose="020F0502020204030204" pitchFamily="34" charset="0"/>
              </a:rPr>
              <a:t>leases,</a:t>
            </a:r>
            <a:r>
              <a:rPr lang="en-US" sz="1400" dirty="0" smtClean="0">
                <a:latin typeface="Calibri" panose="020F0502020204030204" pitchFamily="34" charset="0"/>
              </a:rPr>
              <a:t> </a:t>
            </a:r>
            <a:r>
              <a:rPr lang="en-US" sz="1400" dirty="0">
                <a:latin typeface="Calibri" panose="020F0502020204030204" pitchFamily="34" charset="0"/>
              </a:rPr>
              <a:t>and</a:t>
            </a:r>
          </a:p>
          <a:p>
            <a:pPr marL="800100" lvl="1" indent="-342900" algn="just">
              <a:buFont typeface="+mj-lt"/>
              <a:buAutoNum type="alphaLcParenR"/>
            </a:pPr>
            <a:r>
              <a:rPr lang="en-US" sz="1400" b="1" dirty="0">
                <a:latin typeface="Calibri" panose="020F0502020204030204" pitchFamily="34" charset="0"/>
              </a:rPr>
              <a:t>leases for which the underlying asset is of low value</a:t>
            </a:r>
            <a:r>
              <a:rPr lang="en-US" sz="1400" dirty="0" smtClean="0">
                <a:latin typeface="Calibri" panose="020F0502020204030204" pitchFamily="34" charset="0"/>
              </a:rPr>
              <a:t>.</a:t>
            </a:r>
          </a:p>
          <a:p>
            <a:pPr marL="342900" indent="-342900" algn="just">
              <a:buFont typeface="Wingdings" pitchFamily="2" charset="2"/>
              <a:buChar char="Ø"/>
            </a:pPr>
            <a:endParaRPr lang="en-US" sz="1400" dirty="0" smtClean="0">
              <a:latin typeface="Calibri" panose="020F0502020204030204" pitchFamily="34" charset="0"/>
            </a:endParaRPr>
          </a:p>
          <a:p>
            <a:pPr marL="342900" indent="-342900" algn="just">
              <a:buFont typeface="Wingdings" panose="05000000000000000000" pitchFamily="2" charset="2"/>
              <a:buChar char="v"/>
            </a:pPr>
            <a:r>
              <a:rPr lang="en-US" sz="1400" dirty="0" smtClean="0">
                <a:latin typeface="Calibri" panose="020F0502020204030204" pitchFamily="34" charset="0"/>
              </a:rPr>
              <a:t>The </a:t>
            </a:r>
            <a:r>
              <a:rPr lang="en-US" sz="1400" dirty="0">
                <a:latin typeface="Calibri" panose="020F0502020204030204" pitchFamily="34" charset="0"/>
              </a:rPr>
              <a:t>lessee shall </a:t>
            </a:r>
            <a:r>
              <a:rPr lang="en-US" sz="1400" b="1" dirty="0">
                <a:latin typeface="Calibri" panose="020F0502020204030204" pitchFamily="34" charset="0"/>
              </a:rPr>
              <a:t>recognise </a:t>
            </a:r>
            <a:r>
              <a:rPr lang="en-US" sz="1400" dirty="0">
                <a:latin typeface="Calibri" panose="020F0502020204030204" pitchFamily="34" charset="0"/>
              </a:rPr>
              <a:t>the </a:t>
            </a:r>
            <a:r>
              <a:rPr lang="en-US" sz="1400" b="1" dirty="0">
                <a:latin typeface="Calibri" panose="020F0502020204030204" pitchFamily="34" charset="0"/>
              </a:rPr>
              <a:t>lease payments </a:t>
            </a:r>
            <a:r>
              <a:rPr lang="en-US" sz="1400" dirty="0">
                <a:latin typeface="Calibri" panose="020F0502020204030204" pitchFamily="34" charset="0"/>
              </a:rPr>
              <a:t>associated with above mentioned leases </a:t>
            </a:r>
            <a:r>
              <a:rPr lang="en-US" sz="1400" b="1" dirty="0">
                <a:latin typeface="Calibri" panose="020F0502020204030204" pitchFamily="34" charset="0"/>
              </a:rPr>
              <a:t>as an expense </a:t>
            </a:r>
            <a:r>
              <a:rPr lang="en-US" sz="1400" dirty="0">
                <a:latin typeface="Calibri" panose="020F0502020204030204" pitchFamily="34" charset="0"/>
              </a:rPr>
              <a:t>over the lease term on either a straight-line basis or another systematic basis</a:t>
            </a:r>
            <a:r>
              <a:rPr lang="en-US" sz="1400" dirty="0" smtClean="0">
                <a:latin typeface="Calibri" panose="020F0502020204030204" pitchFamily="34" charset="0"/>
              </a:rPr>
              <a:t>.</a:t>
            </a:r>
            <a:endParaRPr lang="en-US" sz="1400" dirty="0">
              <a:latin typeface="Calibri" panose="020F0502020204030204" pitchFamily="34" charset="0"/>
            </a:endParaRPr>
          </a:p>
        </p:txBody>
      </p:sp>
      <p:sp>
        <p:nvSpPr>
          <p:cNvPr id="4" name="Rounded Rectangle 3"/>
          <p:cNvSpPr/>
          <p:nvPr/>
        </p:nvSpPr>
        <p:spPr>
          <a:xfrm>
            <a:off x="451833" y="188889"/>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Recognition exemptions</a:t>
            </a:r>
            <a:endParaRPr lang="en-US" sz="2400"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20</a:t>
            </a:fld>
            <a:endParaRPr lang="en-US" dirty="0">
              <a:solidFill>
                <a:schemeClr val="tx1"/>
              </a:solidFill>
            </a:endParaRPr>
          </a:p>
        </p:txBody>
      </p:sp>
      <p:sp>
        <p:nvSpPr>
          <p:cNvPr id="5" name="TextBox 4"/>
          <p:cNvSpPr txBox="1"/>
          <p:nvPr/>
        </p:nvSpPr>
        <p:spPr>
          <a:xfrm>
            <a:off x="584200" y="2311400"/>
            <a:ext cx="3810000" cy="369332"/>
          </a:xfrm>
          <a:prstGeom prst="rect">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IN" b="1" dirty="0" smtClean="0"/>
              <a:t>Short-term leases</a:t>
            </a:r>
            <a:endParaRPr lang="en-IN" b="1" dirty="0"/>
          </a:p>
        </p:txBody>
      </p:sp>
      <p:sp>
        <p:nvSpPr>
          <p:cNvPr id="6" name="TextBox 5"/>
          <p:cNvSpPr txBox="1"/>
          <p:nvPr/>
        </p:nvSpPr>
        <p:spPr>
          <a:xfrm>
            <a:off x="4826000" y="2311400"/>
            <a:ext cx="3691006" cy="369332"/>
          </a:xfrm>
          <a:prstGeom prst="rect">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IN" b="1" dirty="0" smtClean="0"/>
              <a:t>Leases of low value assets</a:t>
            </a:r>
            <a:endParaRPr lang="en-IN" b="1" dirty="0"/>
          </a:p>
        </p:txBody>
      </p:sp>
      <p:sp>
        <p:nvSpPr>
          <p:cNvPr id="7" name="Rectangle 6"/>
          <p:cNvSpPr/>
          <p:nvPr/>
        </p:nvSpPr>
        <p:spPr>
          <a:xfrm>
            <a:off x="503346" y="2806869"/>
            <a:ext cx="3890854" cy="3816429"/>
          </a:xfrm>
          <a:prstGeom prst="rect">
            <a:avLst/>
          </a:prstGeom>
        </p:spPr>
        <p:txBody>
          <a:bodyPr wrap="square">
            <a:spAutoFit/>
          </a:bodyPr>
          <a:lstStyle/>
          <a:p>
            <a:pPr marL="285750" indent="-285750" algn="just">
              <a:buFont typeface="Wingdings" pitchFamily="2" charset="2"/>
              <a:buChar char="§"/>
            </a:pPr>
            <a:r>
              <a:rPr lang="en-US" sz="1100" b="1" dirty="0">
                <a:latin typeface="Calibri" panose="020F0502020204030204" pitchFamily="34" charset="0"/>
              </a:rPr>
              <a:t>Short-term lease</a:t>
            </a:r>
            <a:r>
              <a:rPr lang="en-US" sz="1100" dirty="0">
                <a:latin typeface="Calibri" panose="020F0502020204030204" pitchFamily="34" charset="0"/>
              </a:rPr>
              <a:t>: A lease that, at the </a:t>
            </a:r>
            <a:r>
              <a:rPr lang="en-US" sz="1100" b="1" dirty="0">
                <a:latin typeface="Calibri" panose="020F0502020204030204" pitchFamily="34" charset="0"/>
              </a:rPr>
              <a:t>commencement date</a:t>
            </a:r>
            <a:r>
              <a:rPr lang="en-US" sz="1100" dirty="0">
                <a:latin typeface="Calibri" panose="020F0502020204030204" pitchFamily="34" charset="0"/>
              </a:rPr>
              <a:t>, has a </a:t>
            </a:r>
            <a:r>
              <a:rPr lang="en-US" sz="1100" b="1" dirty="0">
                <a:latin typeface="Calibri" panose="020F0502020204030204" pitchFamily="34" charset="0"/>
              </a:rPr>
              <a:t>lease term of 12 months or less</a:t>
            </a:r>
            <a:r>
              <a:rPr lang="en-US" sz="1100" dirty="0">
                <a:latin typeface="Calibri" panose="020F0502020204030204" pitchFamily="34" charset="0"/>
              </a:rPr>
              <a:t>. </a:t>
            </a:r>
            <a:endParaRPr lang="en-US" sz="1100" dirty="0" smtClean="0">
              <a:latin typeface="Calibri" panose="020F0502020204030204" pitchFamily="34" charset="0"/>
            </a:endParaRPr>
          </a:p>
          <a:p>
            <a:pPr marL="285750" indent="-285750" algn="just">
              <a:buFont typeface="Wingdings" pitchFamily="2" charset="2"/>
              <a:buChar char="§"/>
            </a:pPr>
            <a:endParaRPr lang="en-US" sz="1100" dirty="0">
              <a:latin typeface="Calibri" panose="020F0502020204030204" pitchFamily="34" charset="0"/>
            </a:endParaRPr>
          </a:p>
          <a:p>
            <a:pPr marL="285750" indent="-285750" algn="just">
              <a:buFont typeface="Wingdings" pitchFamily="2" charset="2"/>
              <a:buChar char="§"/>
            </a:pPr>
            <a:r>
              <a:rPr lang="en-US" sz="1100" dirty="0" smtClean="0">
                <a:latin typeface="Calibri" panose="020F0502020204030204" pitchFamily="34" charset="0"/>
              </a:rPr>
              <a:t>A </a:t>
            </a:r>
            <a:r>
              <a:rPr lang="en-US" sz="1100" dirty="0">
                <a:latin typeface="Calibri" panose="020F0502020204030204" pitchFamily="34" charset="0"/>
              </a:rPr>
              <a:t>lease that contains a </a:t>
            </a:r>
            <a:r>
              <a:rPr lang="en-US" sz="1100" b="1" dirty="0">
                <a:solidFill>
                  <a:srgbClr val="FF0000"/>
                </a:solidFill>
                <a:latin typeface="Calibri" panose="020F0502020204030204" pitchFamily="34" charset="0"/>
              </a:rPr>
              <a:t>purchase option </a:t>
            </a:r>
            <a:r>
              <a:rPr lang="en-US" sz="1100" dirty="0">
                <a:latin typeface="Calibri" panose="020F0502020204030204" pitchFamily="34" charset="0"/>
              </a:rPr>
              <a:t>is not a short-term lease</a:t>
            </a:r>
            <a:r>
              <a:rPr lang="en-US" sz="1100" dirty="0" smtClean="0">
                <a:latin typeface="Calibri" panose="020F0502020204030204" pitchFamily="34" charset="0"/>
              </a:rPr>
              <a:t>.</a:t>
            </a:r>
          </a:p>
          <a:p>
            <a:pPr marL="285750" indent="-285750" algn="just">
              <a:buFont typeface="Wingdings" pitchFamily="2" charset="2"/>
              <a:buChar char="§"/>
            </a:pPr>
            <a:endParaRPr lang="en-US" sz="1100" dirty="0" smtClean="0">
              <a:latin typeface="Calibri" panose="020F0502020204030204" pitchFamily="34" charset="0"/>
            </a:endParaRPr>
          </a:p>
          <a:p>
            <a:pPr marL="285750" indent="-285750" algn="just">
              <a:buFont typeface="Wingdings" pitchFamily="2" charset="2"/>
              <a:buChar char="Ø"/>
            </a:pPr>
            <a:r>
              <a:rPr lang="en-US" sz="1100" dirty="0" smtClean="0">
                <a:latin typeface="Calibri" panose="020F0502020204030204" pitchFamily="34" charset="0"/>
              </a:rPr>
              <a:t>The </a:t>
            </a:r>
            <a:r>
              <a:rPr lang="en-US" sz="1100" b="1" dirty="0">
                <a:latin typeface="Calibri" panose="020F0502020204030204" pitchFamily="34" charset="0"/>
              </a:rPr>
              <a:t>election for short-term leases </a:t>
            </a:r>
            <a:r>
              <a:rPr lang="en-US" sz="1100" dirty="0">
                <a:latin typeface="Calibri" panose="020F0502020204030204" pitchFamily="34" charset="0"/>
              </a:rPr>
              <a:t>shall be made by </a:t>
            </a:r>
            <a:r>
              <a:rPr lang="en-US" sz="1100" b="1" dirty="0">
                <a:latin typeface="Calibri" panose="020F0502020204030204" pitchFamily="34" charset="0"/>
              </a:rPr>
              <a:t>class of underlying asset</a:t>
            </a:r>
            <a:r>
              <a:rPr lang="en-US" sz="1100" dirty="0">
                <a:latin typeface="Calibri" panose="020F0502020204030204" pitchFamily="34" charset="0"/>
              </a:rPr>
              <a:t> to which the right of use relates. </a:t>
            </a:r>
            <a:endParaRPr lang="en-US" sz="1100" dirty="0" smtClean="0">
              <a:latin typeface="Calibri" panose="020F0502020204030204" pitchFamily="34" charset="0"/>
            </a:endParaRPr>
          </a:p>
          <a:p>
            <a:pPr marL="285750" indent="-285750" algn="just">
              <a:buFont typeface="Wingdings" pitchFamily="2" charset="2"/>
              <a:buChar char="§"/>
            </a:pPr>
            <a:endParaRPr lang="en-US" sz="1100" dirty="0">
              <a:latin typeface="Calibri" panose="020F0502020204030204" pitchFamily="34" charset="0"/>
            </a:endParaRPr>
          </a:p>
          <a:p>
            <a:pPr marL="285750" indent="-285750" algn="just">
              <a:buFont typeface="Wingdings" pitchFamily="2" charset="2"/>
              <a:buChar char="§"/>
            </a:pPr>
            <a:r>
              <a:rPr lang="en-US" sz="1100" dirty="0" smtClean="0">
                <a:latin typeface="Calibri" panose="020F0502020204030204" pitchFamily="34" charset="0"/>
              </a:rPr>
              <a:t>A </a:t>
            </a:r>
            <a:r>
              <a:rPr lang="en-US" sz="1100" b="1" dirty="0">
                <a:latin typeface="Calibri" panose="020F0502020204030204" pitchFamily="34" charset="0"/>
              </a:rPr>
              <a:t>class of underlying asset</a:t>
            </a:r>
            <a:r>
              <a:rPr lang="en-US" sz="1100" dirty="0">
                <a:latin typeface="Calibri" panose="020F0502020204030204" pitchFamily="34" charset="0"/>
              </a:rPr>
              <a:t> is a grouping of underlying assets of a similar nature and use in an entity’s operations</a:t>
            </a:r>
            <a:r>
              <a:rPr lang="en-US" sz="1100" dirty="0" smtClean="0">
                <a:latin typeface="Calibri" panose="020F0502020204030204" pitchFamily="34" charset="0"/>
              </a:rPr>
              <a:t>.</a:t>
            </a:r>
          </a:p>
          <a:p>
            <a:pPr marL="285750" indent="-285750" algn="just">
              <a:buFont typeface="Wingdings" pitchFamily="2" charset="2"/>
              <a:buChar char="§"/>
            </a:pPr>
            <a:endParaRPr lang="en-US" sz="1100" dirty="0" smtClean="0">
              <a:latin typeface="Calibri" panose="020F0502020204030204" pitchFamily="34" charset="0"/>
            </a:endParaRPr>
          </a:p>
          <a:p>
            <a:pPr marL="285750" indent="-285750" algn="just">
              <a:buFont typeface="Arial" pitchFamily="34" charset="0"/>
              <a:buChar char="•"/>
            </a:pPr>
            <a:r>
              <a:rPr lang="en-US" sz="1100" b="1" dirty="0" smtClean="0">
                <a:latin typeface="Calibri" panose="020F0502020204030204" pitchFamily="34" charset="0"/>
                <a:cs typeface="Arial" panose="020B0604020202020204" pitchFamily="34" charset="0"/>
              </a:rPr>
              <a:t>Example</a:t>
            </a:r>
            <a:r>
              <a:rPr lang="en-US" sz="1100" dirty="0" smtClean="0">
                <a:latin typeface="Calibri" panose="020F0502020204030204" pitchFamily="34" charset="0"/>
                <a:cs typeface="Arial" panose="020B0604020202020204" pitchFamily="34" charset="0"/>
              </a:rPr>
              <a:t> - An </a:t>
            </a:r>
            <a:r>
              <a:rPr lang="en-US" sz="1100" dirty="0">
                <a:latin typeface="Calibri" panose="020F0502020204030204" pitchFamily="34" charset="0"/>
                <a:cs typeface="Arial" panose="020B0604020202020204" pitchFamily="34" charset="0"/>
              </a:rPr>
              <a:t>entity entered into lease contract for several items of office equipment – some for less than 12 months and some for </a:t>
            </a:r>
            <a:r>
              <a:rPr lang="en-US" sz="1100" dirty="0" smtClean="0">
                <a:latin typeface="Calibri" panose="020F0502020204030204" pitchFamily="34" charset="0"/>
                <a:cs typeface="Arial" panose="020B0604020202020204" pitchFamily="34" charset="0"/>
              </a:rPr>
              <a:t>more </a:t>
            </a:r>
            <a:r>
              <a:rPr lang="en-US" sz="1100" dirty="0">
                <a:latin typeface="Calibri" panose="020F0502020204030204" pitchFamily="34" charset="0"/>
                <a:cs typeface="Arial" panose="020B0604020202020204" pitchFamily="34" charset="0"/>
              </a:rPr>
              <a:t>than 12 months, with none containing purchase options. Assuming that the items of office equipment are all considered to be of the same class, if the entity wishes to use the short term lease exemption it must apply that exemption for all of the leases with terms of 12 months or less. The leases with terms </a:t>
            </a:r>
            <a:r>
              <a:rPr lang="en-US" sz="1100" dirty="0" smtClean="0">
                <a:latin typeface="Calibri" panose="020F0502020204030204" pitchFamily="34" charset="0"/>
                <a:cs typeface="Arial" panose="020B0604020202020204" pitchFamily="34" charset="0"/>
              </a:rPr>
              <a:t>more </a:t>
            </a:r>
            <a:r>
              <a:rPr lang="en-US" sz="1100" dirty="0">
                <a:latin typeface="Calibri" panose="020F0502020204030204" pitchFamily="34" charset="0"/>
                <a:cs typeface="Arial" panose="020B0604020202020204" pitchFamily="34" charset="0"/>
              </a:rPr>
              <a:t>than 12 months will be accounted in accordance with the general recognition and measurement requirements for lessee</a:t>
            </a:r>
            <a:r>
              <a:rPr lang="en-US" sz="1100" dirty="0" smtClean="0">
                <a:latin typeface="Calibri" panose="020F0502020204030204" pitchFamily="34" charset="0"/>
                <a:cs typeface="Arial" panose="020B0604020202020204" pitchFamily="34" charset="0"/>
              </a:rPr>
              <a:t>.</a:t>
            </a:r>
            <a:endParaRPr lang="en-US" sz="1100" dirty="0">
              <a:latin typeface="Calibri" panose="020F0502020204030204" pitchFamily="34" charset="0"/>
            </a:endParaRPr>
          </a:p>
        </p:txBody>
      </p:sp>
      <p:sp>
        <p:nvSpPr>
          <p:cNvPr id="8" name="Rectangle 7"/>
          <p:cNvSpPr/>
          <p:nvPr/>
        </p:nvSpPr>
        <p:spPr>
          <a:xfrm>
            <a:off x="4851399" y="2816642"/>
            <a:ext cx="3677633" cy="3308598"/>
          </a:xfrm>
          <a:prstGeom prst="rect">
            <a:avLst/>
          </a:prstGeom>
        </p:spPr>
        <p:txBody>
          <a:bodyPr wrap="square">
            <a:spAutoFit/>
          </a:bodyPr>
          <a:lstStyle/>
          <a:p>
            <a:pPr marL="285750" indent="-285750" algn="just">
              <a:buFont typeface="Wingdings" pitchFamily="2" charset="2"/>
              <a:buChar char="§"/>
            </a:pPr>
            <a:r>
              <a:rPr lang="en-US" sz="1100" b="1" dirty="0">
                <a:latin typeface="Calibri" panose="020F0502020204030204" pitchFamily="34" charset="0"/>
              </a:rPr>
              <a:t>Low value asset:</a:t>
            </a:r>
            <a:r>
              <a:rPr lang="en-US" sz="1100" dirty="0">
                <a:latin typeface="Calibri" panose="020F0502020204030204" pitchFamily="34" charset="0"/>
              </a:rPr>
              <a:t> An underlying asset can be of low value only if:</a:t>
            </a:r>
          </a:p>
          <a:p>
            <a:pPr marL="857250" lvl="1" indent="-400050" algn="just">
              <a:buFont typeface="+mj-lt"/>
              <a:buAutoNum type="alphaLcParenR"/>
            </a:pPr>
            <a:r>
              <a:rPr lang="en-US" sz="1100" dirty="0">
                <a:latin typeface="Calibri" panose="020F0502020204030204" pitchFamily="34" charset="0"/>
              </a:rPr>
              <a:t>the lessee can benefit from use of the underlying asset on its own or together with other resources that are readily available to the </a:t>
            </a:r>
            <a:r>
              <a:rPr lang="en-US" sz="1100" dirty="0" smtClean="0">
                <a:latin typeface="Calibri" panose="020F0502020204030204" pitchFamily="34" charset="0"/>
              </a:rPr>
              <a:t>lessee, </a:t>
            </a:r>
            <a:r>
              <a:rPr lang="en-US" sz="1100" b="1" dirty="0">
                <a:latin typeface="Calibri" panose="020F0502020204030204" pitchFamily="34" charset="0"/>
              </a:rPr>
              <a:t>and</a:t>
            </a:r>
          </a:p>
          <a:p>
            <a:pPr marL="857250" lvl="1" indent="-400050" algn="just">
              <a:buFont typeface="+mj-lt"/>
              <a:buAutoNum type="alphaLcParenR"/>
            </a:pPr>
            <a:r>
              <a:rPr lang="en-US" sz="1100" dirty="0">
                <a:latin typeface="Calibri" panose="020F0502020204030204" pitchFamily="34" charset="0"/>
              </a:rPr>
              <a:t>the underlying asset is not highly dependent on, or highly interrelated with, other assets.</a:t>
            </a:r>
          </a:p>
          <a:p>
            <a:pPr marL="857250" lvl="1" indent="-400050" algn="just">
              <a:buFont typeface="+mj-lt"/>
              <a:buAutoNum type="alphaLcParenR"/>
            </a:pPr>
            <a:endParaRPr lang="en-US" sz="1100" dirty="0">
              <a:latin typeface="Calibri" panose="020F0502020204030204" pitchFamily="34" charset="0"/>
            </a:endParaRPr>
          </a:p>
          <a:p>
            <a:pPr marL="285750" indent="-285750" algn="just">
              <a:buFont typeface="Wingdings" pitchFamily="2" charset="2"/>
              <a:buChar char="Ø"/>
            </a:pPr>
            <a:r>
              <a:rPr lang="en-US" sz="1100" dirty="0">
                <a:latin typeface="Calibri" panose="020F0502020204030204" pitchFamily="34" charset="0"/>
              </a:rPr>
              <a:t>A lessee shall assess the value of an underlying asset based on the value of the asset when it is </a:t>
            </a:r>
            <a:r>
              <a:rPr lang="en-US" sz="1100" b="1" dirty="0">
                <a:latin typeface="Calibri" panose="020F0502020204030204" pitchFamily="34" charset="0"/>
              </a:rPr>
              <a:t>new</a:t>
            </a:r>
            <a:r>
              <a:rPr lang="en-US" sz="1100" dirty="0">
                <a:latin typeface="Calibri" panose="020F0502020204030204" pitchFamily="34" charset="0"/>
              </a:rPr>
              <a:t>. </a:t>
            </a:r>
            <a:r>
              <a:rPr lang="en-US" sz="1100" dirty="0">
                <a:solidFill>
                  <a:srgbClr val="FF0000"/>
                </a:solidFill>
                <a:latin typeface="Calibri" panose="020F0502020204030204" pitchFamily="34" charset="0"/>
              </a:rPr>
              <a:t>Value amounting how much rupees is not </a:t>
            </a:r>
            <a:r>
              <a:rPr lang="en-US" sz="1100" dirty="0" smtClean="0">
                <a:solidFill>
                  <a:srgbClr val="FF0000"/>
                </a:solidFill>
                <a:latin typeface="Calibri" panose="020F0502020204030204" pitchFamily="34" charset="0"/>
              </a:rPr>
              <a:t>specified.</a:t>
            </a:r>
          </a:p>
          <a:p>
            <a:pPr marL="285750" indent="-285750" algn="just">
              <a:buFont typeface="Arial" panose="020B0604020202020204" pitchFamily="34" charset="0"/>
              <a:buChar char="•"/>
            </a:pPr>
            <a:endParaRPr lang="en-US" sz="1100" dirty="0">
              <a:solidFill>
                <a:srgbClr val="0070C0"/>
              </a:solidFill>
              <a:latin typeface="Calibri" panose="020F0502020204030204" pitchFamily="34" charset="0"/>
            </a:endParaRPr>
          </a:p>
          <a:p>
            <a:pPr marL="285750" indent="-285750" algn="just">
              <a:buFont typeface="Arial" panose="020B0604020202020204" pitchFamily="34" charset="0"/>
              <a:buChar char="•"/>
            </a:pPr>
            <a:r>
              <a:rPr lang="en-US" sz="1100" b="1" dirty="0">
                <a:latin typeface="Calibri" panose="020F0502020204030204" pitchFamily="34" charset="0"/>
              </a:rPr>
              <a:t>Examples</a:t>
            </a:r>
            <a:r>
              <a:rPr lang="en-US" sz="1100" dirty="0">
                <a:latin typeface="Calibri" panose="020F0502020204030204" pitchFamily="34" charset="0"/>
              </a:rPr>
              <a:t> of low-value assets are tablet, personal computers, small items of office furniture, telephones, etc</a:t>
            </a:r>
            <a:r>
              <a:rPr lang="en-US" sz="1100" dirty="0" smtClean="0">
                <a:latin typeface="Calibri" panose="020F0502020204030204" pitchFamily="34" charset="0"/>
              </a:rPr>
              <a:t>.</a:t>
            </a:r>
          </a:p>
          <a:p>
            <a:pPr marL="285750" indent="-285750" algn="just">
              <a:buFont typeface="Arial" panose="020B0604020202020204" pitchFamily="34" charset="0"/>
              <a:buChar char="•"/>
            </a:pPr>
            <a:endParaRPr lang="en-US" sz="1100" dirty="0" smtClean="0">
              <a:latin typeface="Calibri" panose="020F0502020204030204" pitchFamily="34" charset="0"/>
            </a:endParaRPr>
          </a:p>
          <a:p>
            <a:pPr marL="285750" indent="-285750" algn="just">
              <a:buFont typeface="Wingdings" pitchFamily="2" charset="2"/>
              <a:buChar char="Ø"/>
            </a:pPr>
            <a:r>
              <a:rPr lang="en-US" sz="1100" dirty="0" smtClean="0">
                <a:latin typeface="Calibri" panose="020F0502020204030204" pitchFamily="34" charset="0"/>
              </a:rPr>
              <a:t>The </a:t>
            </a:r>
            <a:r>
              <a:rPr lang="en-US" sz="1100" b="1" dirty="0">
                <a:latin typeface="Calibri" panose="020F0502020204030204" pitchFamily="34" charset="0"/>
              </a:rPr>
              <a:t>election for leases of low value</a:t>
            </a:r>
            <a:r>
              <a:rPr lang="en-US" sz="1100" dirty="0">
                <a:latin typeface="Calibri" panose="020F0502020204030204" pitchFamily="34" charset="0"/>
              </a:rPr>
              <a:t> </a:t>
            </a:r>
            <a:r>
              <a:rPr lang="en-US" sz="1100" b="1" dirty="0">
                <a:latin typeface="Calibri" panose="020F0502020204030204" pitchFamily="34" charset="0"/>
              </a:rPr>
              <a:t>assets</a:t>
            </a:r>
            <a:r>
              <a:rPr lang="en-US" sz="1100" dirty="0">
                <a:latin typeface="Calibri" panose="020F0502020204030204" pitchFamily="34" charset="0"/>
              </a:rPr>
              <a:t> can be made on a </a:t>
            </a:r>
            <a:r>
              <a:rPr lang="en-US" sz="1100" b="1" dirty="0">
                <a:latin typeface="Calibri" panose="020F0502020204030204" pitchFamily="34" charset="0"/>
              </a:rPr>
              <a:t>lease-by-lease basis</a:t>
            </a:r>
            <a:r>
              <a:rPr lang="en-US" sz="1100" dirty="0" smtClean="0">
                <a:latin typeface="Calibri" panose="020F0502020204030204" pitchFamily="34" charset="0"/>
              </a:rPr>
              <a:t>.</a:t>
            </a:r>
            <a:endParaRPr lang="en-US" sz="1100" dirty="0">
              <a:latin typeface="Calibri" panose="020F0502020204030204" pitchFamily="34" charset="0"/>
            </a:endParaRPr>
          </a:p>
        </p:txBody>
      </p:sp>
    </p:spTree>
    <p:extLst>
      <p:ext uri="{BB962C8B-B14F-4D97-AF65-F5344CB8AC3E}">
        <p14:creationId xmlns:p14="http://schemas.microsoft.com/office/powerpoint/2010/main" val="21739925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1832" y="330558"/>
            <a:ext cx="8158767"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Separating components of a contract – lease / non-lease</a:t>
            </a:r>
            <a:endParaRPr lang="en-US" sz="2400" b="1" dirty="0">
              <a:latin typeface="Times New Roman" panose="02020603050405020304" pitchFamily="18" charset="0"/>
              <a:cs typeface="Times New Roman" panose="02020603050405020304" pitchFamily="18" charset="0"/>
            </a:endParaRPr>
          </a:p>
        </p:txBody>
      </p:sp>
      <p:sp>
        <p:nvSpPr>
          <p:cNvPr id="3" name="Rectangle 2"/>
          <p:cNvSpPr/>
          <p:nvPr/>
        </p:nvSpPr>
        <p:spPr>
          <a:xfrm>
            <a:off x="451832" y="1186678"/>
            <a:ext cx="8158767" cy="5016758"/>
          </a:xfrm>
          <a:prstGeom prst="rect">
            <a:avLst/>
          </a:prstGeom>
        </p:spPr>
        <p:txBody>
          <a:bodyPr wrap="square">
            <a:spAutoFit/>
          </a:bodyPr>
          <a:lstStyle/>
          <a:p>
            <a:pPr marL="285750" indent="-285750" algn="just">
              <a:buFont typeface="Wingdings" panose="05000000000000000000" pitchFamily="2" charset="2"/>
              <a:buChar char="v"/>
            </a:pPr>
            <a:r>
              <a:rPr lang="en-US" sz="1600" dirty="0" smtClean="0">
                <a:latin typeface="Calibri" panose="020F0502020204030204" pitchFamily="34" charset="0"/>
              </a:rPr>
              <a:t>An </a:t>
            </a:r>
            <a:r>
              <a:rPr lang="en-US" sz="1600" dirty="0">
                <a:latin typeface="Calibri" panose="020F0502020204030204" pitchFamily="34" charset="0"/>
              </a:rPr>
              <a:t>entity shall account </a:t>
            </a:r>
            <a:r>
              <a:rPr lang="en-US" sz="1600" dirty="0" smtClean="0">
                <a:latin typeface="Calibri" panose="020F0502020204030204" pitchFamily="34" charset="0"/>
              </a:rPr>
              <a:t>for each </a:t>
            </a:r>
            <a:r>
              <a:rPr lang="en-US" sz="1600" dirty="0">
                <a:latin typeface="Calibri" panose="020F0502020204030204" pitchFamily="34" charset="0"/>
              </a:rPr>
              <a:t>lease component within the contract as a </a:t>
            </a:r>
            <a:r>
              <a:rPr lang="en-US" sz="1600" b="1" dirty="0">
                <a:latin typeface="Calibri" panose="020F0502020204030204" pitchFamily="34" charset="0"/>
              </a:rPr>
              <a:t>lease</a:t>
            </a:r>
            <a:r>
              <a:rPr lang="en-US" sz="1600" dirty="0">
                <a:latin typeface="Calibri" panose="020F0502020204030204" pitchFamily="34" charset="0"/>
              </a:rPr>
              <a:t> </a:t>
            </a:r>
            <a:r>
              <a:rPr lang="en-US" sz="1600" b="1" dirty="0">
                <a:latin typeface="Calibri" panose="020F0502020204030204" pitchFamily="34" charset="0"/>
              </a:rPr>
              <a:t>separately </a:t>
            </a:r>
            <a:r>
              <a:rPr lang="en-US" sz="1600" b="1" dirty="0" smtClean="0">
                <a:latin typeface="Calibri" panose="020F0502020204030204" pitchFamily="34" charset="0"/>
              </a:rPr>
              <a:t>from non-lease </a:t>
            </a:r>
            <a:r>
              <a:rPr lang="en-US" sz="1600" b="1" dirty="0">
                <a:latin typeface="Calibri" panose="020F0502020204030204" pitchFamily="34" charset="0"/>
              </a:rPr>
              <a:t>components</a:t>
            </a:r>
            <a:r>
              <a:rPr lang="en-US" sz="1600" dirty="0">
                <a:latin typeface="Calibri" panose="020F0502020204030204" pitchFamily="34" charset="0"/>
              </a:rPr>
              <a:t> of the contract, unless the entity applies </a:t>
            </a:r>
            <a:r>
              <a:rPr lang="en-US" sz="1600" dirty="0" smtClean="0">
                <a:latin typeface="Calibri" panose="020F0502020204030204" pitchFamily="34" charset="0"/>
              </a:rPr>
              <a:t>the </a:t>
            </a:r>
            <a:r>
              <a:rPr lang="en-US" sz="1600" b="1" dirty="0" smtClean="0">
                <a:latin typeface="Calibri" panose="020F0502020204030204" pitchFamily="34" charset="0"/>
              </a:rPr>
              <a:t>practical expedient</a:t>
            </a:r>
            <a:r>
              <a:rPr lang="en-US" sz="1600" dirty="0" smtClean="0">
                <a:latin typeface="Calibri" panose="020F0502020204030204" pitchFamily="34" charset="0"/>
              </a:rPr>
              <a:t>.</a:t>
            </a:r>
          </a:p>
          <a:p>
            <a:pPr marL="285750" indent="-285750" algn="just">
              <a:buFont typeface="Wingdings" pitchFamily="2" charset="2"/>
              <a:buChar char="Ø"/>
            </a:pPr>
            <a:endParaRPr lang="en-US" sz="1600" dirty="0" smtClean="0">
              <a:latin typeface="Calibri" panose="020F0502020204030204" pitchFamily="34" charset="0"/>
            </a:endParaRPr>
          </a:p>
          <a:p>
            <a:pPr marL="285750" indent="-285750" algn="just">
              <a:buFont typeface="Wingdings" panose="05000000000000000000" pitchFamily="2" charset="2"/>
              <a:buChar char="v"/>
            </a:pPr>
            <a:r>
              <a:rPr lang="en-US" sz="1600" dirty="0">
                <a:latin typeface="Calibri" panose="020F0502020204030204" pitchFamily="34" charset="0"/>
              </a:rPr>
              <a:t>As a </a:t>
            </a:r>
            <a:r>
              <a:rPr lang="en-US" sz="1600" b="1" dirty="0">
                <a:latin typeface="Calibri" panose="020F0502020204030204" pitchFamily="34" charset="0"/>
              </a:rPr>
              <a:t>practical expedient</a:t>
            </a:r>
            <a:r>
              <a:rPr lang="en-US" sz="1600" dirty="0">
                <a:latin typeface="Calibri" panose="020F0502020204030204" pitchFamily="34" charset="0"/>
              </a:rPr>
              <a:t>, a lessee may elect, by </a:t>
            </a:r>
            <a:r>
              <a:rPr lang="en-US" sz="1600" b="1" dirty="0">
                <a:latin typeface="Calibri" panose="020F0502020204030204" pitchFamily="34" charset="0"/>
              </a:rPr>
              <a:t>class of underlying asset</a:t>
            </a:r>
            <a:r>
              <a:rPr lang="en-US" sz="1600" dirty="0">
                <a:latin typeface="Calibri" panose="020F0502020204030204" pitchFamily="34" charset="0"/>
              </a:rPr>
              <a:t>, </a:t>
            </a:r>
            <a:r>
              <a:rPr lang="en-US" sz="1600" b="1" dirty="0">
                <a:latin typeface="Calibri" panose="020F0502020204030204" pitchFamily="34" charset="0"/>
              </a:rPr>
              <a:t>not to separate</a:t>
            </a:r>
            <a:r>
              <a:rPr lang="en-US" sz="1600" dirty="0">
                <a:latin typeface="Calibri" panose="020F0502020204030204" pitchFamily="34" charset="0"/>
              </a:rPr>
              <a:t> non-lease components from lease components, </a:t>
            </a:r>
            <a:r>
              <a:rPr lang="en-US" sz="1600" b="1" dirty="0">
                <a:latin typeface="Calibri" panose="020F0502020204030204" pitchFamily="34" charset="0"/>
              </a:rPr>
              <a:t>and</a:t>
            </a:r>
            <a:r>
              <a:rPr lang="en-US" sz="1600" dirty="0">
                <a:latin typeface="Calibri" panose="020F0502020204030204" pitchFamily="34" charset="0"/>
              </a:rPr>
              <a:t> instead </a:t>
            </a:r>
            <a:r>
              <a:rPr lang="en-US" sz="1600" b="1" dirty="0">
                <a:latin typeface="Calibri" panose="020F0502020204030204" pitchFamily="34" charset="0"/>
              </a:rPr>
              <a:t>account</a:t>
            </a:r>
            <a:r>
              <a:rPr lang="en-US" sz="1600" dirty="0">
                <a:latin typeface="Calibri" panose="020F0502020204030204" pitchFamily="34" charset="0"/>
              </a:rPr>
              <a:t> for each lease component and any associated non-lease components </a:t>
            </a:r>
            <a:r>
              <a:rPr lang="en-US" sz="1600" b="1" dirty="0">
                <a:latin typeface="Calibri" panose="020F0502020204030204" pitchFamily="34" charset="0"/>
              </a:rPr>
              <a:t>as</a:t>
            </a:r>
            <a:r>
              <a:rPr lang="en-US" sz="1600" dirty="0">
                <a:latin typeface="Calibri" panose="020F0502020204030204" pitchFamily="34" charset="0"/>
              </a:rPr>
              <a:t> a </a:t>
            </a:r>
            <a:r>
              <a:rPr lang="en-US" sz="1600" b="1" dirty="0">
                <a:latin typeface="Calibri" panose="020F0502020204030204" pitchFamily="34" charset="0"/>
              </a:rPr>
              <a:t>single lease component</a:t>
            </a:r>
            <a:r>
              <a:rPr lang="en-US" sz="1600" dirty="0">
                <a:latin typeface="Calibri" panose="020F0502020204030204" pitchFamily="34" charset="0"/>
              </a:rPr>
              <a:t>.</a:t>
            </a:r>
          </a:p>
          <a:p>
            <a:pPr marL="285750" indent="-285750" algn="just">
              <a:buFont typeface="Wingdings" pitchFamily="2" charset="2"/>
              <a:buChar char="Ø"/>
            </a:pPr>
            <a:endParaRPr lang="en-US" sz="1600" dirty="0" smtClean="0">
              <a:latin typeface="Calibri" panose="020F0502020204030204" pitchFamily="34" charset="0"/>
            </a:endParaRPr>
          </a:p>
          <a:p>
            <a:pPr marL="285750" indent="-285750" algn="just">
              <a:buFont typeface="Wingdings" panose="05000000000000000000" pitchFamily="2" charset="2"/>
              <a:buChar char="v"/>
            </a:pPr>
            <a:r>
              <a:rPr lang="en-US" sz="1600" dirty="0" smtClean="0">
                <a:latin typeface="Calibri" panose="020F0502020204030204" pitchFamily="34" charset="0"/>
              </a:rPr>
              <a:t>The </a:t>
            </a:r>
            <a:r>
              <a:rPr lang="en-US" sz="1600" dirty="0">
                <a:latin typeface="Calibri" panose="020F0502020204030204" pitchFamily="34" charset="0"/>
              </a:rPr>
              <a:t>right to use an underlying asset is a </a:t>
            </a:r>
            <a:r>
              <a:rPr lang="en-US" sz="1600" b="1" dirty="0">
                <a:latin typeface="Calibri" panose="020F0502020204030204" pitchFamily="34" charset="0"/>
              </a:rPr>
              <a:t>separate lease component</a:t>
            </a:r>
            <a:r>
              <a:rPr lang="en-US" sz="1600" dirty="0">
                <a:latin typeface="Calibri" panose="020F0502020204030204" pitchFamily="34" charset="0"/>
              </a:rPr>
              <a:t> if </a:t>
            </a:r>
            <a:r>
              <a:rPr lang="en-US" sz="1600" b="1" dirty="0">
                <a:latin typeface="Calibri" panose="020F0502020204030204" pitchFamily="34" charset="0"/>
              </a:rPr>
              <a:t>both</a:t>
            </a:r>
            <a:r>
              <a:rPr lang="en-US" sz="1600" dirty="0">
                <a:latin typeface="Calibri" panose="020F0502020204030204" pitchFamily="34" charset="0"/>
              </a:rPr>
              <a:t>:</a:t>
            </a:r>
          </a:p>
          <a:p>
            <a:pPr marL="857250" lvl="1" indent="-400050" algn="just">
              <a:buFont typeface="+mj-lt"/>
              <a:buAutoNum type="alphaLcParenR"/>
            </a:pPr>
            <a:r>
              <a:rPr lang="en-US" sz="1600" dirty="0">
                <a:latin typeface="Calibri" panose="020F0502020204030204" pitchFamily="34" charset="0"/>
              </a:rPr>
              <a:t>the lessee can benefit from use of the underlying asset either on its own or together with other resources that are readily available to the </a:t>
            </a:r>
            <a:r>
              <a:rPr lang="en-US" sz="1600" dirty="0" smtClean="0">
                <a:latin typeface="Calibri" panose="020F0502020204030204" pitchFamily="34" charset="0"/>
              </a:rPr>
              <a:t>lessee, </a:t>
            </a:r>
            <a:r>
              <a:rPr lang="en-US" sz="1600" b="1" dirty="0">
                <a:latin typeface="Calibri" panose="020F0502020204030204" pitchFamily="34" charset="0"/>
              </a:rPr>
              <a:t>and</a:t>
            </a:r>
          </a:p>
          <a:p>
            <a:pPr marL="857250" lvl="1" indent="-400050" algn="just">
              <a:buFont typeface="+mj-lt"/>
              <a:buAutoNum type="alphaLcParenR"/>
            </a:pPr>
            <a:r>
              <a:rPr lang="en-US" sz="1600" dirty="0">
                <a:latin typeface="Calibri" panose="020F0502020204030204" pitchFamily="34" charset="0"/>
              </a:rPr>
              <a:t>the underlying asset is neither highly dependent on, nor highly interrelated with, the other underlying assets in the contract. </a:t>
            </a:r>
            <a:r>
              <a:rPr lang="en-US" sz="1600" dirty="0">
                <a:solidFill>
                  <a:schemeClr val="accent1">
                    <a:lumMod val="75000"/>
                  </a:schemeClr>
                </a:solidFill>
                <a:latin typeface="Calibri" panose="020F0502020204030204" pitchFamily="34" charset="0"/>
              </a:rPr>
              <a:t>(Same as low value asset)</a:t>
            </a:r>
          </a:p>
          <a:p>
            <a:pPr marL="285750" indent="-285750" algn="just">
              <a:buFont typeface="Wingdings" panose="05000000000000000000" pitchFamily="2" charset="2"/>
              <a:buChar char="v"/>
            </a:pPr>
            <a:endParaRPr lang="en-US" sz="1600" dirty="0" smtClean="0">
              <a:latin typeface="Calibri" panose="020F0502020204030204" pitchFamily="34" charset="0"/>
            </a:endParaRPr>
          </a:p>
          <a:p>
            <a:pPr marL="285750" indent="-285750" algn="just">
              <a:buFont typeface="Wingdings" pitchFamily="2" charset="2"/>
              <a:buChar char="Ø"/>
            </a:pPr>
            <a:r>
              <a:rPr lang="en-US" sz="1600" b="1" dirty="0" smtClean="0">
                <a:latin typeface="Calibri" panose="020F0502020204030204" pitchFamily="34" charset="0"/>
              </a:rPr>
              <a:t>Examples:</a:t>
            </a:r>
          </a:p>
          <a:p>
            <a:pPr marL="742950" lvl="1" indent="-285750" algn="just">
              <a:buFont typeface="Arial" panose="020B0604020202020204" pitchFamily="34" charset="0"/>
              <a:buChar char="•"/>
            </a:pPr>
            <a:r>
              <a:rPr lang="en-US" sz="1600" dirty="0" smtClean="0">
                <a:latin typeface="Calibri" panose="020F0502020204030204" pitchFamily="34" charset="0"/>
              </a:rPr>
              <a:t>A </a:t>
            </a:r>
            <a:r>
              <a:rPr lang="en-US" sz="1600" dirty="0">
                <a:latin typeface="Calibri" panose="020F0502020204030204" pitchFamily="34" charset="0"/>
              </a:rPr>
              <a:t>contract for </a:t>
            </a:r>
            <a:r>
              <a:rPr lang="en-US" sz="1600" dirty="0" smtClean="0">
                <a:latin typeface="Calibri" panose="020F0502020204030204" pitchFamily="34" charset="0"/>
              </a:rPr>
              <a:t>lease of a car include its </a:t>
            </a:r>
            <a:r>
              <a:rPr lang="en-US" sz="1600" dirty="0">
                <a:latin typeface="Calibri" panose="020F0502020204030204" pitchFamily="34" charset="0"/>
              </a:rPr>
              <a:t>maintenance services.</a:t>
            </a:r>
          </a:p>
          <a:p>
            <a:pPr marL="742950" lvl="1" indent="-285750" algn="just">
              <a:buFont typeface="Arial" panose="020B0604020202020204" pitchFamily="34" charset="0"/>
              <a:buChar char="•"/>
            </a:pPr>
            <a:r>
              <a:rPr lang="en-US" sz="1600" dirty="0">
                <a:latin typeface="Calibri" panose="020F0502020204030204" pitchFamily="34" charset="0"/>
              </a:rPr>
              <a:t>A single contract may include leases of land, buildings and equipment.</a:t>
            </a:r>
          </a:p>
          <a:p>
            <a:pPr algn="just"/>
            <a:endParaRPr lang="en-US" sz="1600" dirty="0">
              <a:latin typeface="Calibri" panose="020F0502020204030204" pitchFamily="34" charset="0"/>
            </a:endParaRPr>
          </a:p>
          <a:p>
            <a:pPr marL="285750" indent="-285750" algn="just">
              <a:buFont typeface="Wingdings" panose="05000000000000000000" pitchFamily="2" charset="2"/>
              <a:buChar char="v"/>
            </a:pPr>
            <a:r>
              <a:rPr lang="en-US" sz="1600" dirty="0" smtClean="0">
                <a:latin typeface="Calibri" panose="020F0502020204030204" pitchFamily="34" charset="0"/>
              </a:rPr>
              <a:t>A lessee shall </a:t>
            </a:r>
            <a:r>
              <a:rPr lang="en-US" sz="1600" dirty="0">
                <a:latin typeface="Calibri" panose="020F0502020204030204" pitchFamily="34" charset="0"/>
              </a:rPr>
              <a:t>account for </a:t>
            </a:r>
            <a:r>
              <a:rPr lang="en-US" sz="1600" b="1" dirty="0">
                <a:latin typeface="Calibri" panose="020F0502020204030204" pitchFamily="34" charset="0"/>
              </a:rPr>
              <a:t>non-lease components </a:t>
            </a:r>
            <a:r>
              <a:rPr lang="en-US" sz="1600" dirty="0">
                <a:latin typeface="Calibri" panose="020F0502020204030204" pitchFamily="34" charset="0"/>
              </a:rPr>
              <a:t>applying </a:t>
            </a:r>
            <a:r>
              <a:rPr lang="en-US" sz="1600" b="1" dirty="0">
                <a:latin typeface="Calibri" panose="020F0502020204030204" pitchFamily="34" charset="0"/>
              </a:rPr>
              <a:t>other </a:t>
            </a:r>
            <a:r>
              <a:rPr lang="en-US" sz="1600" b="1" dirty="0" smtClean="0">
                <a:latin typeface="Calibri" panose="020F0502020204030204" pitchFamily="34" charset="0"/>
              </a:rPr>
              <a:t>applicable standards </a:t>
            </a:r>
            <a:r>
              <a:rPr lang="en-US" sz="1600" dirty="0" smtClean="0">
                <a:latin typeface="Calibri" panose="020F0502020204030204" pitchFamily="34" charset="0"/>
              </a:rPr>
              <a:t>if </a:t>
            </a:r>
            <a:r>
              <a:rPr lang="en-US" sz="1600" b="1" dirty="0" smtClean="0">
                <a:latin typeface="Calibri" panose="020F0502020204030204" pitchFamily="34" charset="0"/>
              </a:rPr>
              <a:t>practical </a:t>
            </a:r>
            <a:r>
              <a:rPr lang="en-US" sz="1600" b="1" dirty="0">
                <a:latin typeface="Calibri" panose="020F0502020204030204" pitchFamily="34" charset="0"/>
              </a:rPr>
              <a:t>expedient </a:t>
            </a:r>
            <a:r>
              <a:rPr lang="en-US" sz="1600" dirty="0">
                <a:latin typeface="Calibri" panose="020F0502020204030204" pitchFamily="34" charset="0"/>
              </a:rPr>
              <a:t>is </a:t>
            </a:r>
            <a:r>
              <a:rPr lang="en-US" sz="1600" b="1" dirty="0" smtClean="0">
                <a:solidFill>
                  <a:srgbClr val="FF0000"/>
                </a:solidFill>
                <a:latin typeface="Calibri" panose="020F0502020204030204" pitchFamily="34" charset="0"/>
              </a:rPr>
              <a:t>not</a:t>
            </a:r>
            <a:r>
              <a:rPr lang="en-US" sz="1600" dirty="0" smtClean="0">
                <a:latin typeface="Calibri" panose="020F0502020204030204" pitchFamily="34" charset="0"/>
              </a:rPr>
              <a:t> applied.</a:t>
            </a:r>
          </a:p>
        </p:txBody>
      </p:sp>
      <p:sp>
        <p:nvSpPr>
          <p:cNvPr id="4" name="Slide Number Placeholder 3"/>
          <p:cNvSpPr>
            <a:spLocks noGrp="1"/>
          </p:cNvSpPr>
          <p:nvPr>
            <p:ph type="sldNum" sz="quarter" idx="12"/>
          </p:nvPr>
        </p:nvSpPr>
        <p:spPr>
          <a:xfrm>
            <a:off x="6553200" y="6356350"/>
            <a:ext cx="2133600" cy="365125"/>
          </a:xfrm>
        </p:spPr>
        <p:txBody>
          <a:bodyPr/>
          <a:lstStyle/>
          <a:p>
            <a:fld id="{8AE0DA53-BF49-4291-8993-1CF29F383F41}" type="slidenum">
              <a:rPr lang="en-US" smtClean="0">
                <a:solidFill>
                  <a:schemeClr val="tx1"/>
                </a:solidFill>
              </a:rPr>
              <a:t>21</a:t>
            </a:fld>
            <a:endParaRPr lang="en-US" dirty="0">
              <a:solidFill>
                <a:schemeClr val="tx1"/>
              </a:solidFill>
            </a:endParaRPr>
          </a:p>
        </p:txBody>
      </p:sp>
    </p:spTree>
    <p:extLst>
      <p:ext uri="{BB962C8B-B14F-4D97-AF65-F5344CB8AC3E}">
        <p14:creationId xmlns:p14="http://schemas.microsoft.com/office/powerpoint/2010/main" val="362268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553200" y="6356350"/>
            <a:ext cx="2133600" cy="365125"/>
          </a:xfrm>
        </p:spPr>
        <p:txBody>
          <a:bodyPr/>
          <a:lstStyle/>
          <a:p>
            <a:fld id="{8AE0DA53-BF49-4291-8993-1CF29F383F41}" type="slidenum">
              <a:rPr lang="en-US" smtClean="0">
                <a:solidFill>
                  <a:schemeClr val="tx1"/>
                </a:solidFill>
              </a:rPr>
              <a:t>22</a:t>
            </a:fld>
            <a:endParaRPr lang="en-US" dirty="0">
              <a:solidFill>
                <a:schemeClr val="tx1"/>
              </a:solidFill>
            </a:endParaRPr>
          </a:p>
        </p:txBody>
      </p:sp>
      <p:sp>
        <p:nvSpPr>
          <p:cNvPr id="3" name="Rounded Rectangle 2"/>
          <p:cNvSpPr/>
          <p:nvPr/>
        </p:nvSpPr>
        <p:spPr>
          <a:xfrm>
            <a:off x="451833" y="353989"/>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Transition</a:t>
            </a:r>
            <a:endParaRPr lang="en-US"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451833" y="1212228"/>
            <a:ext cx="8077200" cy="3785652"/>
          </a:xfrm>
          <a:prstGeom prst="rect">
            <a:avLst/>
          </a:prstGeom>
        </p:spPr>
        <p:txBody>
          <a:bodyPr wrap="square">
            <a:spAutoFit/>
          </a:bodyPr>
          <a:lstStyle/>
          <a:p>
            <a:pPr marL="285750" indent="-285750" algn="just">
              <a:buFont typeface="Wingdings" panose="05000000000000000000" pitchFamily="2" charset="2"/>
              <a:buChar char="v"/>
            </a:pPr>
            <a:r>
              <a:rPr lang="en-US" sz="1600" dirty="0" smtClean="0">
                <a:latin typeface="Calibri" panose="020F0502020204030204" pitchFamily="34" charset="0"/>
              </a:rPr>
              <a:t>As </a:t>
            </a:r>
            <a:r>
              <a:rPr lang="en-US" sz="1600" dirty="0">
                <a:latin typeface="Calibri" panose="020F0502020204030204" pitchFamily="34" charset="0"/>
              </a:rPr>
              <a:t>a </a:t>
            </a:r>
            <a:r>
              <a:rPr lang="en-US" sz="1600" b="1" dirty="0">
                <a:latin typeface="Calibri" panose="020F0502020204030204" pitchFamily="34" charset="0"/>
              </a:rPr>
              <a:t>practical expedient</a:t>
            </a:r>
            <a:r>
              <a:rPr lang="en-US" sz="1600" dirty="0">
                <a:latin typeface="Calibri" panose="020F0502020204030204" pitchFamily="34" charset="0"/>
              </a:rPr>
              <a:t>, an entity is </a:t>
            </a:r>
            <a:r>
              <a:rPr lang="en-US" sz="1600" b="1" dirty="0">
                <a:latin typeface="Calibri" panose="020F0502020204030204" pitchFamily="34" charset="0"/>
              </a:rPr>
              <a:t>not required to reassess </a:t>
            </a:r>
            <a:r>
              <a:rPr lang="en-US" sz="1600" dirty="0" smtClean="0">
                <a:latin typeface="Calibri" panose="020F0502020204030204" pitchFamily="34" charset="0"/>
              </a:rPr>
              <a:t>whether a </a:t>
            </a:r>
            <a:r>
              <a:rPr lang="en-US" sz="1600" dirty="0">
                <a:latin typeface="Calibri" panose="020F0502020204030204" pitchFamily="34" charset="0"/>
              </a:rPr>
              <a:t>contract is, or contains, a </a:t>
            </a:r>
            <a:r>
              <a:rPr lang="en-US" sz="1600" b="1" dirty="0" smtClean="0">
                <a:latin typeface="Calibri" panose="020F0502020204030204" pitchFamily="34" charset="0"/>
              </a:rPr>
              <a:t>lease</a:t>
            </a:r>
            <a:r>
              <a:rPr lang="en-US" sz="1600" dirty="0" smtClean="0">
                <a:latin typeface="Calibri" panose="020F0502020204030204" pitchFamily="34" charset="0"/>
              </a:rPr>
              <a:t>. </a:t>
            </a:r>
            <a:r>
              <a:rPr lang="en-US" sz="1600" b="1" dirty="0" smtClean="0">
                <a:latin typeface="Calibri" panose="020F0502020204030204" pitchFamily="34" charset="0"/>
              </a:rPr>
              <a:t>Instead</a:t>
            </a:r>
            <a:r>
              <a:rPr lang="en-US" sz="1600" dirty="0">
                <a:latin typeface="Calibri" panose="020F0502020204030204" pitchFamily="34" charset="0"/>
              </a:rPr>
              <a:t>, the entity is permitted</a:t>
            </a:r>
            <a:r>
              <a:rPr lang="en-US" sz="1600" dirty="0" smtClean="0">
                <a:latin typeface="Calibri" panose="020F0502020204030204" pitchFamily="34" charset="0"/>
              </a:rPr>
              <a:t>:</a:t>
            </a:r>
          </a:p>
          <a:p>
            <a:pPr marL="285750" indent="-285750" algn="just">
              <a:buFont typeface="Wingdings" panose="05000000000000000000" pitchFamily="2" charset="2"/>
              <a:buChar char="Ø"/>
            </a:pPr>
            <a:endParaRPr lang="en-US" sz="1600" dirty="0">
              <a:latin typeface="Calibri" panose="020F0502020204030204" pitchFamily="34" charset="0"/>
            </a:endParaRPr>
          </a:p>
          <a:p>
            <a:pPr marL="800100" lvl="1" indent="-342900" algn="just">
              <a:buFont typeface="+mj-lt"/>
              <a:buAutoNum type="alphaLcParenR"/>
            </a:pPr>
            <a:r>
              <a:rPr lang="en-US" sz="1600" dirty="0" smtClean="0">
                <a:latin typeface="Calibri" panose="020F0502020204030204" pitchFamily="34" charset="0"/>
              </a:rPr>
              <a:t>to </a:t>
            </a:r>
            <a:r>
              <a:rPr lang="en-US" sz="1600" b="1" dirty="0">
                <a:latin typeface="Calibri" panose="020F0502020204030204" pitchFamily="34" charset="0"/>
              </a:rPr>
              <a:t>apply this Standard to contracts that were </a:t>
            </a:r>
            <a:r>
              <a:rPr lang="en-US" sz="1600" b="1" dirty="0" smtClean="0">
                <a:latin typeface="Calibri" panose="020F0502020204030204" pitchFamily="34" charset="0"/>
              </a:rPr>
              <a:t>previously identified </a:t>
            </a:r>
            <a:r>
              <a:rPr lang="en-US" sz="1600" b="1" dirty="0">
                <a:latin typeface="Calibri" panose="020F0502020204030204" pitchFamily="34" charset="0"/>
              </a:rPr>
              <a:t>as leases</a:t>
            </a:r>
            <a:r>
              <a:rPr lang="en-US" sz="1600" dirty="0">
                <a:latin typeface="Calibri" panose="020F0502020204030204" pitchFamily="34" charset="0"/>
              </a:rPr>
              <a:t> applying Ind AS </a:t>
            </a:r>
            <a:r>
              <a:rPr lang="en-US" sz="1600" dirty="0" smtClean="0">
                <a:latin typeface="Calibri" panose="020F0502020204030204" pitchFamily="34" charset="0"/>
              </a:rPr>
              <a:t>17 </a:t>
            </a:r>
            <a:r>
              <a:rPr lang="en-US" sz="1600" dirty="0">
                <a:latin typeface="Calibri" panose="020F0502020204030204" pitchFamily="34" charset="0"/>
              </a:rPr>
              <a:t>Leases. The entity </a:t>
            </a:r>
            <a:r>
              <a:rPr lang="en-US" sz="1600" dirty="0" smtClean="0">
                <a:latin typeface="Calibri" panose="020F0502020204030204" pitchFamily="34" charset="0"/>
              </a:rPr>
              <a:t>shall </a:t>
            </a:r>
            <a:r>
              <a:rPr lang="en-US" sz="1600" b="1" dirty="0" smtClean="0">
                <a:latin typeface="Calibri" panose="020F0502020204030204" pitchFamily="34" charset="0"/>
              </a:rPr>
              <a:t>apply</a:t>
            </a:r>
            <a:r>
              <a:rPr lang="en-US" sz="1600" dirty="0" smtClean="0">
                <a:latin typeface="Calibri" panose="020F0502020204030204" pitchFamily="34" charset="0"/>
              </a:rPr>
              <a:t> </a:t>
            </a:r>
            <a:r>
              <a:rPr lang="en-US" sz="1600" dirty="0">
                <a:latin typeface="Calibri" panose="020F0502020204030204" pitchFamily="34" charset="0"/>
              </a:rPr>
              <a:t>the </a:t>
            </a:r>
            <a:r>
              <a:rPr lang="en-US" sz="1600" b="1" dirty="0">
                <a:latin typeface="Calibri" panose="020F0502020204030204" pitchFamily="34" charset="0"/>
              </a:rPr>
              <a:t>transition requirements </a:t>
            </a:r>
            <a:r>
              <a:rPr lang="en-US" sz="1600" b="1" dirty="0" smtClean="0">
                <a:latin typeface="Calibri" panose="020F0502020204030204" pitchFamily="34" charset="0"/>
              </a:rPr>
              <a:t>to these </a:t>
            </a:r>
            <a:r>
              <a:rPr lang="en-US" sz="1600" b="1" dirty="0">
                <a:latin typeface="Calibri" panose="020F0502020204030204" pitchFamily="34" charset="0"/>
              </a:rPr>
              <a:t>leases</a:t>
            </a:r>
            <a:r>
              <a:rPr lang="en-US" sz="1600" dirty="0" smtClean="0">
                <a:latin typeface="Calibri" panose="020F0502020204030204" pitchFamily="34" charset="0"/>
              </a:rPr>
              <a:t>.</a:t>
            </a:r>
          </a:p>
          <a:p>
            <a:pPr marL="800100" lvl="1" indent="-342900" algn="just">
              <a:buFont typeface="+mj-lt"/>
              <a:buAutoNum type="alphaLcParenR"/>
            </a:pPr>
            <a:endParaRPr lang="en-US" sz="1600" dirty="0">
              <a:latin typeface="Calibri" panose="020F0502020204030204" pitchFamily="34" charset="0"/>
            </a:endParaRPr>
          </a:p>
          <a:p>
            <a:pPr marL="800100" lvl="1" indent="-342900" algn="just">
              <a:buFont typeface="+mj-lt"/>
              <a:buAutoNum type="alphaLcParenR"/>
            </a:pPr>
            <a:r>
              <a:rPr lang="en-US" sz="1600" b="1" dirty="0" smtClean="0">
                <a:latin typeface="Calibri" panose="020F0502020204030204" pitchFamily="34" charset="0"/>
              </a:rPr>
              <a:t>not </a:t>
            </a:r>
            <a:r>
              <a:rPr lang="en-US" sz="1600" b="1" dirty="0">
                <a:latin typeface="Calibri" panose="020F0502020204030204" pitchFamily="34" charset="0"/>
              </a:rPr>
              <a:t>to apply this Standard to contracts that were not </a:t>
            </a:r>
            <a:r>
              <a:rPr lang="en-US" sz="1600" b="1" dirty="0" smtClean="0">
                <a:latin typeface="Calibri" panose="020F0502020204030204" pitchFamily="34" charset="0"/>
              </a:rPr>
              <a:t>previously identified </a:t>
            </a:r>
            <a:r>
              <a:rPr lang="en-US" sz="1600" b="1" dirty="0">
                <a:latin typeface="Calibri" panose="020F0502020204030204" pitchFamily="34" charset="0"/>
              </a:rPr>
              <a:t>as containing a lease </a:t>
            </a:r>
            <a:r>
              <a:rPr lang="en-US" sz="1600" dirty="0">
                <a:latin typeface="Calibri" panose="020F0502020204030204" pitchFamily="34" charset="0"/>
              </a:rPr>
              <a:t>applying Ind AS 17</a:t>
            </a:r>
            <a:r>
              <a:rPr lang="en-US" sz="1600" dirty="0" smtClean="0">
                <a:latin typeface="Calibri" panose="020F0502020204030204" pitchFamily="34" charset="0"/>
              </a:rPr>
              <a:t>.</a:t>
            </a:r>
          </a:p>
          <a:p>
            <a:pPr algn="just"/>
            <a:endParaRPr lang="en-US" sz="1600" dirty="0" smtClean="0">
              <a:latin typeface="Calibri" panose="020F0502020204030204" pitchFamily="34" charset="0"/>
            </a:endParaRPr>
          </a:p>
          <a:p>
            <a:pPr marL="285750" indent="-285750" algn="just">
              <a:buFont typeface="Wingdings" panose="05000000000000000000" pitchFamily="2" charset="2"/>
              <a:buChar char="v"/>
            </a:pPr>
            <a:r>
              <a:rPr lang="en-US" sz="1600" dirty="0">
                <a:latin typeface="Calibri" panose="020F0502020204030204" pitchFamily="34" charset="0"/>
              </a:rPr>
              <a:t>If an entity chooses </a:t>
            </a:r>
            <a:r>
              <a:rPr lang="en-US" sz="1600" dirty="0" smtClean="0">
                <a:latin typeface="Calibri" panose="020F0502020204030204" pitchFamily="34" charset="0"/>
              </a:rPr>
              <a:t>to apply this practical expedient, </a:t>
            </a:r>
            <a:r>
              <a:rPr lang="en-US" sz="1600" dirty="0">
                <a:latin typeface="Calibri" panose="020F0502020204030204" pitchFamily="34" charset="0"/>
              </a:rPr>
              <a:t>it </a:t>
            </a:r>
            <a:r>
              <a:rPr lang="en-US" sz="1600" dirty="0" smtClean="0">
                <a:latin typeface="Calibri" panose="020F0502020204030204" pitchFamily="34" charset="0"/>
              </a:rPr>
              <a:t>shall </a:t>
            </a:r>
          </a:p>
          <a:p>
            <a:pPr marL="742950" lvl="1" indent="-285750" algn="just">
              <a:buFont typeface="Arial" panose="020B0604020202020204" pitchFamily="34" charset="0"/>
              <a:buChar char="•"/>
            </a:pPr>
            <a:r>
              <a:rPr lang="en-US" sz="1600" dirty="0" smtClean="0">
                <a:latin typeface="Calibri" panose="020F0502020204030204" pitchFamily="34" charset="0"/>
              </a:rPr>
              <a:t>disclose </a:t>
            </a:r>
            <a:r>
              <a:rPr lang="en-US" sz="1600" dirty="0">
                <a:latin typeface="Calibri" panose="020F0502020204030204" pitchFamily="34" charset="0"/>
              </a:rPr>
              <a:t>that fact and </a:t>
            </a:r>
            <a:endParaRPr lang="en-US" sz="1600" dirty="0" smtClean="0">
              <a:latin typeface="Calibri" panose="020F0502020204030204" pitchFamily="34" charset="0"/>
            </a:endParaRPr>
          </a:p>
          <a:p>
            <a:pPr marL="742950" lvl="1" indent="-285750" algn="just">
              <a:buFont typeface="Arial" panose="020B0604020202020204" pitchFamily="34" charset="0"/>
              <a:buChar char="•"/>
            </a:pPr>
            <a:r>
              <a:rPr lang="en-US" sz="1600" dirty="0" smtClean="0">
                <a:latin typeface="Calibri" panose="020F0502020204030204" pitchFamily="34" charset="0"/>
              </a:rPr>
              <a:t>apply </a:t>
            </a:r>
            <a:r>
              <a:rPr lang="en-US" sz="1600" dirty="0">
                <a:latin typeface="Calibri" panose="020F0502020204030204" pitchFamily="34" charset="0"/>
              </a:rPr>
              <a:t>the practical expedient to </a:t>
            </a:r>
            <a:r>
              <a:rPr lang="en-US" sz="1600" b="1" dirty="0">
                <a:latin typeface="Calibri" panose="020F0502020204030204" pitchFamily="34" charset="0"/>
              </a:rPr>
              <a:t>all</a:t>
            </a:r>
            <a:r>
              <a:rPr lang="en-US" sz="1600" dirty="0">
                <a:latin typeface="Calibri" panose="020F0502020204030204" pitchFamily="34" charset="0"/>
              </a:rPr>
              <a:t> of </a:t>
            </a:r>
            <a:r>
              <a:rPr lang="en-US" sz="1600" dirty="0" smtClean="0">
                <a:latin typeface="Calibri" panose="020F0502020204030204" pitchFamily="34" charset="0"/>
              </a:rPr>
              <a:t>its contracts</a:t>
            </a:r>
            <a:r>
              <a:rPr lang="en-US" sz="1600" dirty="0">
                <a:latin typeface="Calibri" panose="020F0502020204030204" pitchFamily="34" charset="0"/>
              </a:rPr>
              <a:t>. </a:t>
            </a:r>
            <a:endParaRPr lang="en-US" sz="1600" dirty="0" smtClean="0">
              <a:latin typeface="Calibri" panose="020F0502020204030204" pitchFamily="34" charset="0"/>
            </a:endParaRPr>
          </a:p>
          <a:p>
            <a:pPr marL="742950" lvl="1" indent="-285750" algn="just">
              <a:buFont typeface="Arial" panose="020B0604020202020204" pitchFamily="34" charset="0"/>
              <a:buChar char="•"/>
            </a:pPr>
            <a:r>
              <a:rPr lang="en-US" sz="1600" dirty="0" smtClean="0">
                <a:latin typeface="Calibri" panose="020F0502020204030204" pitchFamily="34" charset="0"/>
              </a:rPr>
              <a:t>As </a:t>
            </a:r>
            <a:r>
              <a:rPr lang="en-US" sz="1600" dirty="0">
                <a:latin typeface="Calibri" panose="020F0502020204030204" pitchFamily="34" charset="0"/>
              </a:rPr>
              <a:t>a result, the entity shall apply the requirements </a:t>
            </a:r>
            <a:r>
              <a:rPr lang="en-US" sz="1600" dirty="0" smtClean="0">
                <a:latin typeface="Calibri" panose="020F0502020204030204" pitchFamily="34" charset="0"/>
              </a:rPr>
              <a:t>of this standard regarding the identification of leases </a:t>
            </a:r>
            <a:r>
              <a:rPr lang="en-US" sz="1600" dirty="0">
                <a:latin typeface="Calibri" panose="020F0502020204030204" pitchFamily="34" charset="0"/>
              </a:rPr>
              <a:t>only to contracts entered into (or changed) on </a:t>
            </a:r>
            <a:r>
              <a:rPr lang="en-US" sz="1600" dirty="0" smtClean="0">
                <a:latin typeface="Calibri" panose="020F0502020204030204" pitchFamily="34" charset="0"/>
              </a:rPr>
              <a:t>or after </a:t>
            </a:r>
            <a:r>
              <a:rPr lang="en-US" sz="1600" dirty="0">
                <a:latin typeface="Calibri" panose="020F0502020204030204" pitchFamily="34" charset="0"/>
              </a:rPr>
              <a:t>the date of initial application</a:t>
            </a:r>
            <a:r>
              <a:rPr lang="en-US" sz="1600" dirty="0" smtClean="0">
                <a:latin typeface="Calibri" panose="020F0502020204030204" pitchFamily="34" charset="0"/>
              </a:rPr>
              <a:t>.</a:t>
            </a:r>
          </a:p>
        </p:txBody>
      </p:sp>
    </p:spTree>
    <p:extLst>
      <p:ext uri="{BB962C8B-B14F-4D97-AF65-F5344CB8AC3E}">
        <p14:creationId xmlns:p14="http://schemas.microsoft.com/office/powerpoint/2010/main" val="40772083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23</a:t>
            </a:fld>
            <a:endParaRPr lang="en-US" dirty="0">
              <a:solidFill>
                <a:schemeClr val="tx1"/>
              </a:solidFill>
            </a:endParaRPr>
          </a:p>
        </p:txBody>
      </p:sp>
      <p:sp>
        <p:nvSpPr>
          <p:cNvPr id="3" name="Rounded Rectangle 2"/>
          <p:cNvSpPr/>
          <p:nvPr/>
        </p:nvSpPr>
        <p:spPr>
          <a:xfrm>
            <a:off x="451833" y="188889"/>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Transition</a:t>
            </a:r>
            <a:endParaRPr lang="en-US"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451833" y="998792"/>
            <a:ext cx="8077200" cy="5863144"/>
          </a:xfrm>
          <a:prstGeom prst="rect">
            <a:avLst/>
          </a:prstGeom>
        </p:spPr>
        <p:txBody>
          <a:bodyPr wrap="square">
            <a:spAutoFit/>
          </a:bodyPr>
          <a:lstStyle/>
          <a:p>
            <a:pPr marL="285750" indent="-285750" algn="just">
              <a:buFont typeface="Wingdings" panose="05000000000000000000" pitchFamily="2" charset="2"/>
              <a:buChar char="v"/>
            </a:pPr>
            <a:r>
              <a:rPr lang="en-US" sz="1500" dirty="0">
                <a:latin typeface="Calibri" panose="020F0502020204030204" pitchFamily="34" charset="0"/>
              </a:rPr>
              <a:t>A </a:t>
            </a:r>
            <a:r>
              <a:rPr lang="en-US" sz="1500" b="1" dirty="0">
                <a:latin typeface="Calibri" panose="020F0502020204030204" pitchFamily="34" charset="0"/>
              </a:rPr>
              <a:t>lessee </a:t>
            </a:r>
            <a:r>
              <a:rPr lang="en-US" sz="1500" dirty="0">
                <a:latin typeface="Calibri" panose="020F0502020204030204" pitchFamily="34" charset="0"/>
              </a:rPr>
              <a:t>shall apply this Standard to </a:t>
            </a:r>
            <a:r>
              <a:rPr lang="en-US" sz="1500" b="1" dirty="0">
                <a:latin typeface="Calibri" panose="020F0502020204030204" pitchFamily="34" charset="0"/>
              </a:rPr>
              <a:t>all</a:t>
            </a:r>
            <a:r>
              <a:rPr lang="en-US" sz="1500" dirty="0">
                <a:latin typeface="Calibri" panose="020F0502020204030204" pitchFamily="34" charset="0"/>
              </a:rPr>
              <a:t> of its </a:t>
            </a:r>
            <a:r>
              <a:rPr lang="en-US" sz="1500" dirty="0" smtClean="0">
                <a:latin typeface="Calibri" panose="020F0502020204030204" pitchFamily="34" charset="0"/>
              </a:rPr>
              <a:t>existing leases </a:t>
            </a:r>
            <a:r>
              <a:rPr lang="en-US" sz="1500" dirty="0">
                <a:latin typeface="Calibri" panose="020F0502020204030204" pitchFamily="34" charset="0"/>
              </a:rPr>
              <a:t>either:</a:t>
            </a:r>
          </a:p>
          <a:p>
            <a:pPr marL="285750" indent="-285750" algn="just">
              <a:buFont typeface="Wingdings" panose="05000000000000000000" pitchFamily="2" charset="2"/>
              <a:buChar char="Ø"/>
            </a:pPr>
            <a:endParaRPr lang="en-US" sz="1500" dirty="0">
              <a:latin typeface="Calibri" panose="020F0502020204030204" pitchFamily="34" charset="0"/>
            </a:endParaRPr>
          </a:p>
          <a:p>
            <a:pPr marL="800100" lvl="1" indent="-342900" algn="just">
              <a:buFont typeface="+mj-lt"/>
              <a:buAutoNum type="alphaLcParenR"/>
            </a:pPr>
            <a:r>
              <a:rPr lang="en-US" sz="1500" b="1" dirty="0">
                <a:latin typeface="Calibri" panose="020F0502020204030204" pitchFamily="34" charset="0"/>
              </a:rPr>
              <a:t>retrospectively</a:t>
            </a:r>
            <a:r>
              <a:rPr lang="en-US" sz="1500" dirty="0">
                <a:latin typeface="Calibri" panose="020F0502020204030204" pitchFamily="34" charset="0"/>
              </a:rPr>
              <a:t> to each prior reporting period presented applying Ind AS </a:t>
            </a:r>
            <a:r>
              <a:rPr lang="en-US" sz="1500" dirty="0" smtClean="0">
                <a:latin typeface="Calibri" panose="020F0502020204030204" pitchFamily="34" charset="0"/>
              </a:rPr>
              <a:t>8 </a:t>
            </a:r>
            <a:r>
              <a:rPr lang="en-US" sz="1500" dirty="0">
                <a:latin typeface="Calibri" panose="020F0502020204030204" pitchFamily="34" charset="0"/>
              </a:rPr>
              <a:t>Accounting Policies, Changes in Accounting Estimates and </a:t>
            </a:r>
            <a:r>
              <a:rPr lang="en-US" sz="1500" dirty="0" smtClean="0">
                <a:latin typeface="Calibri" panose="020F0502020204030204" pitchFamily="34" charset="0"/>
              </a:rPr>
              <a:t>Errors </a:t>
            </a:r>
            <a:r>
              <a:rPr lang="en-US" sz="1500" b="1" dirty="0" smtClean="0">
                <a:solidFill>
                  <a:srgbClr val="00B0F0"/>
                </a:solidFill>
                <a:latin typeface="Calibri" panose="020F0502020204030204" pitchFamily="34" charset="0"/>
              </a:rPr>
              <a:t>(i.e. full retrospective approach</a:t>
            </a:r>
            <a:r>
              <a:rPr lang="en-US" sz="1500" b="1" dirty="0" smtClean="0">
                <a:solidFill>
                  <a:srgbClr val="00B0F0"/>
                </a:solidFill>
                <a:latin typeface="Calibri" panose="020F0502020204030204" pitchFamily="34" charset="0"/>
              </a:rPr>
              <a:t>)</a:t>
            </a:r>
            <a:r>
              <a:rPr lang="en-US" sz="1500" dirty="0">
                <a:latin typeface="Calibri" panose="020F0502020204030204" pitchFamily="34" charset="0"/>
              </a:rPr>
              <a:t>,</a:t>
            </a:r>
            <a:r>
              <a:rPr lang="en-US" sz="1500" dirty="0" smtClean="0">
                <a:latin typeface="Calibri" panose="020F0502020204030204" pitchFamily="34" charset="0"/>
              </a:rPr>
              <a:t> </a:t>
            </a:r>
            <a:r>
              <a:rPr lang="en-US" sz="1500" dirty="0">
                <a:latin typeface="Calibri" panose="020F0502020204030204" pitchFamily="34" charset="0"/>
              </a:rPr>
              <a:t>or</a:t>
            </a:r>
          </a:p>
          <a:p>
            <a:pPr marL="800100" lvl="1" indent="-342900" algn="just">
              <a:buFont typeface="+mj-lt"/>
              <a:buAutoNum type="alphaLcParenR"/>
            </a:pPr>
            <a:endParaRPr lang="en-US" sz="1500" dirty="0">
              <a:latin typeface="Calibri" panose="020F0502020204030204" pitchFamily="34" charset="0"/>
            </a:endParaRPr>
          </a:p>
          <a:p>
            <a:pPr marL="800100" lvl="1" indent="-342900" algn="just">
              <a:buFont typeface="+mj-lt"/>
              <a:buAutoNum type="alphaLcParenR"/>
            </a:pPr>
            <a:r>
              <a:rPr lang="en-US" sz="1500" b="1" dirty="0">
                <a:latin typeface="Calibri" panose="020F0502020204030204" pitchFamily="34" charset="0"/>
              </a:rPr>
              <a:t>retrospectively with the cumulative effect </a:t>
            </a:r>
            <a:r>
              <a:rPr lang="en-US" sz="1500" dirty="0">
                <a:latin typeface="Calibri" panose="020F0502020204030204" pitchFamily="34" charset="0"/>
              </a:rPr>
              <a:t>of initially applying the Standard recognised at the date of initial application </a:t>
            </a:r>
            <a:r>
              <a:rPr lang="en-US" sz="1500" b="1" dirty="0" smtClean="0">
                <a:solidFill>
                  <a:srgbClr val="00B0F0"/>
                </a:solidFill>
                <a:latin typeface="Calibri" panose="020F0502020204030204" pitchFamily="34" charset="0"/>
              </a:rPr>
              <a:t>(i.e. modified retrospective approach or cumulative catch-up approach)</a:t>
            </a:r>
            <a:r>
              <a:rPr lang="en-US" sz="1500" dirty="0" smtClean="0">
                <a:latin typeface="Calibri" panose="020F0502020204030204" pitchFamily="34" charset="0"/>
              </a:rPr>
              <a:t>.</a:t>
            </a:r>
            <a:endParaRPr lang="en-US" sz="1500" dirty="0">
              <a:latin typeface="Calibri" panose="020F0502020204030204" pitchFamily="34" charset="0"/>
            </a:endParaRPr>
          </a:p>
          <a:p>
            <a:pPr marL="285750" indent="-285750" algn="just">
              <a:buFont typeface="Wingdings" panose="05000000000000000000" pitchFamily="2" charset="2"/>
              <a:buChar char="Ø"/>
            </a:pPr>
            <a:endParaRPr lang="en-US" sz="1500" dirty="0" smtClean="0">
              <a:latin typeface="Calibri" panose="020F0502020204030204" pitchFamily="34" charset="0"/>
            </a:endParaRPr>
          </a:p>
          <a:p>
            <a:pPr marL="285750" indent="-285750" algn="just">
              <a:buFont typeface="Wingdings" panose="05000000000000000000" pitchFamily="2" charset="2"/>
              <a:buChar char="v"/>
            </a:pPr>
            <a:r>
              <a:rPr lang="en-US" sz="1500" dirty="0" smtClean="0">
                <a:latin typeface="Calibri" panose="020F0502020204030204" pitchFamily="34" charset="0"/>
              </a:rPr>
              <a:t>If </a:t>
            </a:r>
            <a:r>
              <a:rPr lang="en-US" sz="1500" dirty="0">
                <a:latin typeface="Calibri" panose="020F0502020204030204" pitchFamily="34" charset="0"/>
              </a:rPr>
              <a:t>a lessee elects to apply </a:t>
            </a:r>
            <a:r>
              <a:rPr lang="en-US" sz="1500" b="1" dirty="0" smtClean="0">
                <a:solidFill>
                  <a:srgbClr val="00B0F0"/>
                </a:solidFill>
                <a:latin typeface="Calibri" panose="020F0502020204030204" pitchFamily="34" charset="0"/>
              </a:rPr>
              <a:t>modified retrospective approach</a:t>
            </a:r>
            <a:r>
              <a:rPr lang="en-US" sz="1500" dirty="0" smtClean="0">
                <a:latin typeface="Calibri" panose="020F0502020204030204" pitchFamily="34" charset="0"/>
              </a:rPr>
              <a:t>, </a:t>
            </a:r>
            <a:r>
              <a:rPr lang="en-US" sz="1500" dirty="0">
                <a:latin typeface="Calibri" panose="020F0502020204030204" pitchFamily="34" charset="0"/>
              </a:rPr>
              <a:t>the lessee shall</a:t>
            </a:r>
            <a:r>
              <a:rPr lang="en-US" sz="1500" dirty="0" smtClean="0">
                <a:latin typeface="Calibri" panose="020F0502020204030204" pitchFamily="34" charset="0"/>
              </a:rPr>
              <a:t>:</a:t>
            </a:r>
          </a:p>
          <a:p>
            <a:pPr marL="285750" indent="-285750" algn="just">
              <a:buFont typeface="Wingdings" panose="05000000000000000000" pitchFamily="2" charset="2"/>
              <a:buChar char="Ø"/>
            </a:pPr>
            <a:endParaRPr lang="en-US" sz="1500" b="1" dirty="0" smtClean="0">
              <a:latin typeface="Calibri" panose="020F0502020204030204" pitchFamily="34" charset="0"/>
            </a:endParaRPr>
          </a:p>
          <a:p>
            <a:pPr marL="800100" lvl="1" indent="-342900" algn="just">
              <a:buFont typeface="+mj-lt"/>
              <a:buAutoNum type="alphaLcParenR"/>
            </a:pPr>
            <a:r>
              <a:rPr lang="en-US" sz="1500" b="1" dirty="0" smtClean="0">
                <a:latin typeface="Calibri" panose="020F0502020204030204" pitchFamily="34" charset="0"/>
              </a:rPr>
              <a:t>recognise </a:t>
            </a:r>
            <a:r>
              <a:rPr lang="en-US" sz="1500" b="1" dirty="0">
                <a:latin typeface="Calibri" panose="020F0502020204030204" pitchFamily="34" charset="0"/>
              </a:rPr>
              <a:t>a </a:t>
            </a:r>
            <a:r>
              <a:rPr lang="en-US" sz="1500" b="1" dirty="0">
                <a:solidFill>
                  <a:srgbClr val="FFC000"/>
                </a:solidFill>
                <a:latin typeface="Calibri" panose="020F0502020204030204" pitchFamily="34" charset="0"/>
              </a:rPr>
              <a:t>lease liability</a:t>
            </a:r>
            <a:r>
              <a:rPr lang="en-US" sz="1500" dirty="0">
                <a:solidFill>
                  <a:srgbClr val="FFC000"/>
                </a:solidFill>
                <a:latin typeface="Calibri" panose="020F0502020204030204" pitchFamily="34" charset="0"/>
              </a:rPr>
              <a:t> </a:t>
            </a:r>
            <a:r>
              <a:rPr lang="en-US" sz="1500" dirty="0" smtClean="0">
                <a:latin typeface="Calibri" panose="020F0502020204030204" pitchFamily="34" charset="0"/>
              </a:rPr>
              <a:t>which can be </a:t>
            </a:r>
            <a:r>
              <a:rPr lang="en-US" sz="1500" b="1" dirty="0" smtClean="0">
                <a:latin typeface="Calibri" panose="020F0502020204030204" pitchFamily="34" charset="0"/>
              </a:rPr>
              <a:t>measured at</a:t>
            </a:r>
            <a:r>
              <a:rPr lang="en-US" sz="1500" dirty="0" smtClean="0">
                <a:latin typeface="Calibri" panose="020F0502020204030204" pitchFamily="34" charset="0"/>
              </a:rPr>
              <a:t> the </a:t>
            </a:r>
            <a:r>
              <a:rPr lang="en-US" sz="1500" b="1" dirty="0" smtClean="0">
                <a:latin typeface="Calibri" panose="020F0502020204030204" pitchFamily="34" charset="0"/>
              </a:rPr>
              <a:t>present </a:t>
            </a:r>
            <a:r>
              <a:rPr lang="en-US" sz="1500" b="1" dirty="0">
                <a:latin typeface="Calibri" panose="020F0502020204030204" pitchFamily="34" charset="0"/>
              </a:rPr>
              <a:t>value of the remaining lease payments,</a:t>
            </a:r>
            <a:r>
              <a:rPr lang="en-US" sz="1500" dirty="0">
                <a:latin typeface="Calibri" panose="020F0502020204030204" pitchFamily="34" charset="0"/>
              </a:rPr>
              <a:t> </a:t>
            </a:r>
            <a:r>
              <a:rPr lang="en-US" sz="1500" b="1" dirty="0" smtClean="0">
                <a:latin typeface="Calibri" panose="020F0502020204030204" pitchFamily="34" charset="0"/>
              </a:rPr>
              <a:t>discounted using </a:t>
            </a:r>
            <a:r>
              <a:rPr lang="en-US" sz="1500" dirty="0">
                <a:latin typeface="Calibri" panose="020F0502020204030204" pitchFamily="34" charset="0"/>
              </a:rPr>
              <a:t>the </a:t>
            </a:r>
            <a:r>
              <a:rPr lang="en-US" sz="1500" b="1" dirty="0">
                <a:latin typeface="Calibri" panose="020F0502020204030204" pitchFamily="34" charset="0"/>
              </a:rPr>
              <a:t>lessee’s incremental borrowing </a:t>
            </a:r>
            <a:r>
              <a:rPr lang="en-US" sz="1500" b="1" dirty="0" smtClean="0">
                <a:latin typeface="Calibri" panose="020F0502020204030204" pitchFamily="34" charset="0"/>
              </a:rPr>
              <a:t>rate.</a:t>
            </a:r>
            <a:endParaRPr lang="en-US" sz="1500" dirty="0" smtClean="0">
              <a:latin typeface="Calibri" panose="020F0502020204030204" pitchFamily="34" charset="0"/>
            </a:endParaRPr>
          </a:p>
          <a:p>
            <a:pPr marL="800100" lvl="1" indent="-342900" algn="just">
              <a:buFont typeface="+mj-lt"/>
              <a:buAutoNum type="alphaLcParenR"/>
            </a:pPr>
            <a:endParaRPr lang="en-US" sz="1500" b="1" dirty="0" smtClean="0">
              <a:latin typeface="Calibri" panose="020F0502020204030204" pitchFamily="34" charset="0"/>
            </a:endParaRPr>
          </a:p>
          <a:p>
            <a:pPr marL="800100" lvl="1" indent="-342900" algn="just">
              <a:buFont typeface="+mj-lt"/>
              <a:buAutoNum type="alphaLcParenR"/>
            </a:pPr>
            <a:r>
              <a:rPr lang="en-US" sz="1500" b="1" dirty="0" smtClean="0">
                <a:latin typeface="Calibri" panose="020F0502020204030204" pitchFamily="34" charset="0"/>
              </a:rPr>
              <a:t>recognise </a:t>
            </a:r>
            <a:r>
              <a:rPr lang="en-US" sz="1500" b="1" dirty="0">
                <a:latin typeface="Calibri" panose="020F0502020204030204" pitchFamily="34" charset="0"/>
              </a:rPr>
              <a:t>a </a:t>
            </a:r>
            <a:r>
              <a:rPr lang="en-US" sz="1500" b="1" dirty="0">
                <a:solidFill>
                  <a:srgbClr val="00B050"/>
                </a:solidFill>
                <a:latin typeface="Calibri" panose="020F0502020204030204" pitchFamily="34" charset="0"/>
              </a:rPr>
              <a:t>right-of-use </a:t>
            </a:r>
            <a:r>
              <a:rPr lang="en-US" sz="1500" b="1" dirty="0" smtClean="0">
                <a:solidFill>
                  <a:srgbClr val="00B050"/>
                </a:solidFill>
                <a:latin typeface="Calibri" panose="020F0502020204030204" pitchFamily="34" charset="0"/>
              </a:rPr>
              <a:t>asset </a:t>
            </a:r>
            <a:r>
              <a:rPr lang="en-US" sz="1500" dirty="0" smtClean="0">
                <a:latin typeface="Calibri" panose="020F0502020204030204" pitchFamily="34" charset="0"/>
              </a:rPr>
              <a:t>which can be</a:t>
            </a:r>
            <a:r>
              <a:rPr lang="en-US" sz="1500" b="1" dirty="0" smtClean="0">
                <a:latin typeface="Calibri" panose="020F0502020204030204" pitchFamily="34" charset="0"/>
              </a:rPr>
              <a:t> measured</a:t>
            </a:r>
            <a:r>
              <a:rPr lang="en-US" sz="1500" dirty="0" smtClean="0">
                <a:latin typeface="Calibri" panose="020F0502020204030204" pitchFamily="34" charset="0"/>
              </a:rPr>
              <a:t>, </a:t>
            </a:r>
            <a:r>
              <a:rPr lang="en-US" sz="1500" dirty="0">
                <a:latin typeface="Calibri" panose="020F0502020204030204" pitchFamily="34" charset="0"/>
              </a:rPr>
              <a:t>on a </a:t>
            </a:r>
            <a:r>
              <a:rPr lang="en-US" sz="1500" b="1" dirty="0">
                <a:latin typeface="Calibri" panose="020F0502020204030204" pitchFamily="34" charset="0"/>
              </a:rPr>
              <a:t>lease-by-lease basis</a:t>
            </a:r>
            <a:r>
              <a:rPr lang="en-US" sz="1500" dirty="0">
                <a:latin typeface="Calibri" panose="020F0502020204030204" pitchFamily="34" charset="0"/>
              </a:rPr>
              <a:t>, </a:t>
            </a:r>
            <a:r>
              <a:rPr lang="en-US" sz="1500" dirty="0" smtClean="0">
                <a:latin typeface="Calibri" panose="020F0502020204030204" pitchFamily="34" charset="0"/>
              </a:rPr>
              <a:t>at </a:t>
            </a:r>
            <a:r>
              <a:rPr lang="en-US" sz="1500" b="1" dirty="0">
                <a:latin typeface="Calibri" panose="020F0502020204030204" pitchFamily="34" charset="0"/>
              </a:rPr>
              <a:t>either</a:t>
            </a:r>
            <a:r>
              <a:rPr lang="en-US" sz="1500" b="1" dirty="0" smtClean="0">
                <a:latin typeface="Calibri" panose="020F0502020204030204" pitchFamily="34" charset="0"/>
              </a:rPr>
              <a:t>:</a:t>
            </a:r>
          </a:p>
          <a:p>
            <a:pPr marL="800100" lvl="1" indent="-342900" algn="just">
              <a:buFont typeface="+mj-lt"/>
              <a:buAutoNum type="alphaLcParenR"/>
            </a:pPr>
            <a:endParaRPr lang="en-US" sz="1500" b="1" dirty="0">
              <a:latin typeface="Calibri" panose="020F0502020204030204" pitchFamily="34" charset="0"/>
            </a:endParaRPr>
          </a:p>
          <a:p>
            <a:pPr marL="1314450" lvl="2" indent="-400050" algn="just">
              <a:buFont typeface="+mj-lt"/>
              <a:buAutoNum type="romanLcPeriod"/>
            </a:pPr>
            <a:r>
              <a:rPr lang="en-US" sz="1500" b="1" dirty="0" smtClean="0">
                <a:latin typeface="Calibri" panose="020F0502020204030204" pitchFamily="34" charset="0"/>
              </a:rPr>
              <a:t>its </a:t>
            </a:r>
            <a:r>
              <a:rPr lang="en-US" sz="1500" b="1" dirty="0">
                <a:latin typeface="Calibri" panose="020F0502020204030204" pitchFamily="34" charset="0"/>
              </a:rPr>
              <a:t>carrying amount</a:t>
            </a:r>
            <a:r>
              <a:rPr lang="en-US" sz="1500" dirty="0">
                <a:latin typeface="Calibri" panose="020F0502020204030204" pitchFamily="34" charset="0"/>
              </a:rPr>
              <a:t> as if the Standard had been </a:t>
            </a:r>
            <a:r>
              <a:rPr lang="en-US" sz="1500" dirty="0" smtClean="0">
                <a:latin typeface="Calibri" panose="020F0502020204030204" pitchFamily="34" charset="0"/>
              </a:rPr>
              <a:t>applied since </a:t>
            </a:r>
            <a:r>
              <a:rPr lang="en-US" sz="1500" dirty="0">
                <a:latin typeface="Calibri" panose="020F0502020204030204" pitchFamily="34" charset="0"/>
              </a:rPr>
              <a:t>the commencement date, but discounted using </a:t>
            </a:r>
            <a:r>
              <a:rPr lang="en-US" sz="1500" dirty="0" smtClean="0">
                <a:latin typeface="Calibri" panose="020F0502020204030204" pitchFamily="34" charset="0"/>
              </a:rPr>
              <a:t>the </a:t>
            </a:r>
            <a:r>
              <a:rPr lang="en-US" sz="1500" b="1" dirty="0" smtClean="0">
                <a:latin typeface="Calibri" panose="020F0502020204030204" pitchFamily="34" charset="0"/>
              </a:rPr>
              <a:t>lessee’s </a:t>
            </a:r>
            <a:r>
              <a:rPr lang="en-US" sz="1500" b="1" dirty="0">
                <a:latin typeface="Calibri" panose="020F0502020204030204" pitchFamily="34" charset="0"/>
              </a:rPr>
              <a:t>incremental borrowing </a:t>
            </a:r>
            <a:r>
              <a:rPr lang="en-US" sz="1500" b="1" dirty="0" smtClean="0">
                <a:latin typeface="Calibri" panose="020F0502020204030204" pitchFamily="34" charset="0"/>
              </a:rPr>
              <a:t>rate</a:t>
            </a:r>
            <a:r>
              <a:rPr lang="en-US" sz="1500" dirty="0" smtClean="0">
                <a:latin typeface="Calibri" panose="020F0502020204030204" pitchFamily="34" charset="0"/>
              </a:rPr>
              <a:t>, </a:t>
            </a:r>
            <a:r>
              <a:rPr lang="en-US" sz="1500" b="1" dirty="0" smtClean="0">
                <a:latin typeface="Calibri" panose="020F0502020204030204" pitchFamily="34" charset="0"/>
              </a:rPr>
              <a:t>or</a:t>
            </a:r>
          </a:p>
          <a:p>
            <a:pPr marL="1314450" lvl="2" indent="-400050" algn="just">
              <a:buFont typeface="+mj-lt"/>
              <a:buAutoNum type="romanLcPeriod"/>
            </a:pPr>
            <a:endParaRPr lang="en-US" sz="1500" dirty="0" smtClean="0">
              <a:latin typeface="Calibri" panose="020F0502020204030204" pitchFamily="34" charset="0"/>
            </a:endParaRPr>
          </a:p>
          <a:p>
            <a:pPr marL="1314450" lvl="2" indent="-400050" algn="just">
              <a:buFont typeface="+mj-lt"/>
              <a:buAutoNum type="romanLcPeriod"/>
            </a:pPr>
            <a:r>
              <a:rPr lang="en-US" sz="1500" dirty="0" smtClean="0">
                <a:latin typeface="Calibri" panose="020F0502020204030204" pitchFamily="34" charset="0"/>
              </a:rPr>
              <a:t>an </a:t>
            </a:r>
            <a:r>
              <a:rPr lang="en-US" sz="1500" b="1" dirty="0">
                <a:latin typeface="Calibri" panose="020F0502020204030204" pitchFamily="34" charset="0"/>
              </a:rPr>
              <a:t>amount equal to</a:t>
            </a:r>
            <a:r>
              <a:rPr lang="en-US" sz="1500" dirty="0">
                <a:latin typeface="Calibri" panose="020F0502020204030204" pitchFamily="34" charset="0"/>
              </a:rPr>
              <a:t> the </a:t>
            </a:r>
            <a:r>
              <a:rPr lang="en-US" sz="1500" b="1" dirty="0">
                <a:latin typeface="Calibri" panose="020F0502020204030204" pitchFamily="34" charset="0"/>
              </a:rPr>
              <a:t>lease liability</a:t>
            </a:r>
            <a:r>
              <a:rPr lang="en-US" sz="1500" dirty="0">
                <a:latin typeface="Calibri" panose="020F0502020204030204" pitchFamily="34" charset="0"/>
              </a:rPr>
              <a:t>, adjusted by </a:t>
            </a:r>
            <a:r>
              <a:rPr lang="en-US" sz="1500" dirty="0" smtClean="0">
                <a:latin typeface="Calibri" panose="020F0502020204030204" pitchFamily="34" charset="0"/>
              </a:rPr>
              <a:t>the amount </a:t>
            </a:r>
            <a:r>
              <a:rPr lang="en-US" sz="1500" dirty="0">
                <a:latin typeface="Calibri" panose="020F0502020204030204" pitchFamily="34" charset="0"/>
              </a:rPr>
              <a:t>of any prepaid or accrued lease </a:t>
            </a:r>
            <a:r>
              <a:rPr lang="en-US" sz="1500" dirty="0" smtClean="0">
                <a:latin typeface="Calibri" panose="020F0502020204030204" pitchFamily="34" charset="0"/>
              </a:rPr>
              <a:t>payments.</a:t>
            </a:r>
            <a:endParaRPr lang="en-US" sz="1500" dirty="0" smtClean="0">
              <a:latin typeface="Calibri" panose="020F0502020204030204" pitchFamily="34" charset="0"/>
            </a:endParaRPr>
          </a:p>
          <a:p>
            <a:pPr marL="857250" lvl="1" indent="-400050" algn="just">
              <a:buFont typeface="+mj-lt"/>
              <a:buAutoNum type="alphaLcParenR"/>
            </a:pPr>
            <a:endParaRPr lang="en-US" sz="1500" b="1" dirty="0" smtClean="0">
              <a:latin typeface="Calibri" panose="020F0502020204030204" pitchFamily="34" charset="0"/>
            </a:endParaRPr>
          </a:p>
          <a:p>
            <a:pPr marL="857250" lvl="1" indent="-400050" algn="just">
              <a:buFont typeface="+mj-lt"/>
              <a:buAutoNum type="alphaLcParenR"/>
            </a:pPr>
            <a:r>
              <a:rPr lang="en-US" sz="1500" b="1" dirty="0" smtClean="0">
                <a:latin typeface="Calibri" panose="020F0502020204030204" pitchFamily="34" charset="0"/>
              </a:rPr>
              <a:t>not </a:t>
            </a:r>
            <a:r>
              <a:rPr lang="en-US" sz="1500" b="1" dirty="0">
                <a:latin typeface="Calibri" panose="020F0502020204030204" pitchFamily="34" charset="0"/>
              </a:rPr>
              <a:t>restate comparative information</a:t>
            </a:r>
            <a:r>
              <a:rPr lang="en-US" sz="1500" dirty="0">
                <a:latin typeface="Calibri" panose="020F0502020204030204" pitchFamily="34" charset="0"/>
              </a:rPr>
              <a:t>. Instead, the lessee shall recognise the cumulative effect of initially applying this Standard as an </a:t>
            </a:r>
            <a:r>
              <a:rPr lang="en-US" sz="1500" b="1" dirty="0">
                <a:latin typeface="Calibri" panose="020F0502020204030204" pitchFamily="34" charset="0"/>
              </a:rPr>
              <a:t>adjustment to the opening balance of retained </a:t>
            </a:r>
            <a:r>
              <a:rPr lang="en-US" sz="1500" b="1" dirty="0" smtClean="0">
                <a:latin typeface="Calibri" panose="020F0502020204030204" pitchFamily="34" charset="0"/>
              </a:rPr>
              <a:t>earnings.</a:t>
            </a:r>
          </a:p>
        </p:txBody>
      </p:sp>
    </p:spTree>
    <p:extLst>
      <p:ext uri="{BB962C8B-B14F-4D97-AF65-F5344CB8AC3E}">
        <p14:creationId xmlns:p14="http://schemas.microsoft.com/office/powerpoint/2010/main" val="31970403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24</a:t>
            </a:fld>
            <a:endParaRPr lang="en-US" dirty="0">
              <a:solidFill>
                <a:schemeClr val="tx1"/>
              </a:solidFill>
            </a:endParaRPr>
          </a:p>
        </p:txBody>
      </p:sp>
      <p:sp>
        <p:nvSpPr>
          <p:cNvPr id="6" name="TextBox 5"/>
          <p:cNvSpPr txBox="1"/>
          <p:nvPr/>
        </p:nvSpPr>
        <p:spPr>
          <a:xfrm>
            <a:off x="451833" y="901521"/>
            <a:ext cx="8077200" cy="646331"/>
          </a:xfrm>
          <a:prstGeom prst="rect">
            <a:avLst/>
          </a:prstGeom>
          <a:solidFill>
            <a:srgbClr val="FFC000"/>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b="1" dirty="0" smtClean="0">
                <a:latin typeface="Calibri" panose="020F0502020204030204" pitchFamily="34" charset="0"/>
              </a:rPr>
              <a:t>Full retrospective approach </a:t>
            </a:r>
            <a:r>
              <a:rPr lang="en-US" b="1" dirty="0">
                <a:latin typeface="Calibri" panose="020F0502020204030204" pitchFamily="34" charset="0"/>
              </a:rPr>
              <a:t>or </a:t>
            </a:r>
            <a:r>
              <a:rPr lang="en-US" b="1" dirty="0" smtClean="0">
                <a:latin typeface="Calibri" panose="020F0502020204030204" pitchFamily="34" charset="0"/>
              </a:rPr>
              <a:t>modified retrospective approach</a:t>
            </a:r>
            <a:r>
              <a:rPr lang="en-US" b="1" dirty="0">
                <a:latin typeface="Calibri" panose="020F0502020204030204" pitchFamily="34" charset="0"/>
              </a:rPr>
              <a:t>? </a:t>
            </a:r>
            <a:endParaRPr lang="en-US" b="1" dirty="0" smtClean="0">
              <a:latin typeface="Calibri" panose="020F0502020204030204" pitchFamily="34" charset="0"/>
            </a:endParaRPr>
          </a:p>
          <a:p>
            <a:pPr algn="ctr"/>
            <a:r>
              <a:rPr lang="en-US" dirty="0" smtClean="0">
                <a:latin typeface="Calibri" panose="020F0502020204030204" pitchFamily="34" charset="0"/>
              </a:rPr>
              <a:t>An entity shall apply either of the option </a:t>
            </a:r>
            <a:r>
              <a:rPr lang="en-US" b="1" dirty="0" smtClean="0">
                <a:latin typeface="Calibri" panose="020F0502020204030204" pitchFamily="34" charset="0"/>
              </a:rPr>
              <a:t>to its ALL leases</a:t>
            </a:r>
            <a:r>
              <a:rPr lang="en-US" dirty="0" smtClean="0">
                <a:latin typeface="Calibri" panose="020F0502020204030204" pitchFamily="34" charset="0"/>
              </a:rPr>
              <a:t>.</a:t>
            </a:r>
            <a:endParaRPr lang="en-US" dirty="0">
              <a:latin typeface="Calibri" panose="020F0502020204030204" pitchFamily="34" charset="0"/>
            </a:endParaRPr>
          </a:p>
        </p:txBody>
      </p:sp>
      <p:sp>
        <p:nvSpPr>
          <p:cNvPr id="9" name="TextBox 8"/>
          <p:cNvSpPr txBox="1"/>
          <p:nvPr/>
        </p:nvSpPr>
        <p:spPr>
          <a:xfrm>
            <a:off x="463637" y="1828798"/>
            <a:ext cx="2601532" cy="1077218"/>
          </a:xfrm>
          <a:prstGeom prst="rect">
            <a:avLst/>
          </a:prstGeom>
          <a:solidFill>
            <a:schemeClr val="bg1"/>
          </a:solidFill>
          <a:ln>
            <a:solidFill>
              <a:schemeClr val="tx1"/>
            </a:solidFill>
            <a:prstDash val="dash"/>
          </a:ln>
        </p:spPr>
        <p:txBody>
          <a:bodyPr wrap="square" rtlCol="0">
            <a:spAutoFit/>
          </a:bodyPr>
          <a:lstStyle/>
          <a:p>
            <a:pPr algn="ctr"/>
            <a:r>
              <a:rPr lang="en-US" sz="1600" b="1" dirty="0">
                <a:latin typeface="Calibri" panose="020F0502020204030204" pitchFamily="34" charset="0"/>
              </a:rPr>
              <a:t>Option 1 – </a:t>
            </a:r>
            <a:r>
              <a:rPr lang="en-US" sz="1600" b="1" dirty="0" smtClean="0">
                <a:latin typeface="Calibri" panose="020F0502020204030204" pitchFamily="34" charset="0"/>
              </a:rPr>
              <a:t>Full retrospective</a:t>
            </a:r>
            <a:endParaRPr lang="en-US" sz="1600" dirty="0">
              <a:latin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rPr>
              <a:t>Restate comparatives as if </a:t>
            </a:r>
            <a:r>
              <a:rPr lang="en-US" sz="1600" dirty="0" smtClean="0">
                <a:latin typeface="Calibri" panose="020F0502020204030204" pitchFamily="34" charset="0"/>
              </a:rPr>
              <a:t>Ind AS 116 </a:t>
            </a:r>
            <a:r>
              <a:rPr lang="en-US" sz="1600" dirty="0">
                <a:latin typeface="Calibri" panose="020F0502020204030204" pitchFamily="34" charset="0"/>
              </a:rPr>
              <a:t>always applied</a:t>
            </a:r>
          </a:p>
        </p:txBody>
      </p:sp>
      <p:sp>
        <p:nvSpPr>
          <p:cNvPr id="10" name="TextBox 9"/>
          <p:cNvSpPr txBox="1"/>
          <p:nvPr/>
        </p:nvSpPr>
        <p:spPr>
          <a:xfrm>
            <a:off x="3593201" y="1815923"/>
            <a:ext cx="4935831" cy="2554545"/>
          </a:xfrm>
          <a:prstGeom prst="rect">
            <a:avLst/>
          </a:prstGeom>
          <a:solidFill>
            <a:schemeClr val="bg1"/>
          </a:solidFill>
          <a:ln>
            <a:solidFill>
              <a:schemeClr val="tx1"/>
            </a:solidFill>
            <a:prstDash val="dash"/>
          </a:ln>
        </p:spPr>
        <p:txBody>
          <a:bodyPr wrap="square" rtlCol="0">
            <a:spAutoFit/>
          </a:bodyPr>
          <a:lstStyle/>
          <a:p>
            <a:pPr algn="ctr"/>
            <a:r>
              <a:rPr lang="en-US" sz="1600" b="1" dirty="0">
                <a:latin typeface="Calibri" panose="020F0502020204030204" pitchFamily="34" charset="0"/>
              </a:rPr>
              <a:t>Option 2 – </a:t>
            </a:r>
            <a:r>
              <a:rPr lang="en-US" sz="1600" b="1" dirty="0" smtClean="0">
                <a:latin typeface="Calibri" panose="020F0502020204030204" pitchFamily="34" charset="0"/>
              </a:rPr>
              <a:t>Modified retrospective </a:t>
            </a:r>
            <a:endParaRPr lang="en-US" sz="1600" dirty="0">
              <a:latin typeface="Calibri" panose="020F0502020204030204" pitchFamily="34" charset="0"/>
            </a:endParaRPr>
          </a:p>
          <a:p>
            <a:pPr marL="285750" lvl="0" indent="-285750" algn="just">
              <a:buFont typeface="Arial" panose="020B0604020202020204" pitchFamily="34" charset="0"/>
              <a:buChar char="•"/>
            </a:pPr>
            <a:r>
              <a:rPr lang="en-US" sz="1600" dirty="0" smtClean="0">
                <a:latin typeface="Calibri" panose="020F0502020204030204" pitchFamily="34" charset="0"/>
              </a:rPr>
              <a:t>Comparative amounts are not restated</a:t>
            </a:r>
            <a:endParaRPr lang="en-US" sz="1600" dirty="0">
              <a:latin typeface="Calibri" panose="020F0502020204030204" pitchFamily="34" charset="0"/>
            </a:endParaRPr>
          </a:p>
          <a:p>
            <a:pPr marL="285750" lvl="0" indent="-285750" algn="just">
              <a:buFont typeface="Arial" panose="020B0604020202020204" pitchFamily="34" charset="0"/>
              <a:buChar char="•"/>
            </a:pPr>
            <a:r>
              <a:rPr lang="en-US" sz="1600" dirty="0">
                <a:latin typeface="Calibri" panose="020F0502020204030204" pitchFamily="34" charset="0"/>
              </a:rPr>
              <a:t>Any difference between asset and liability recognised in opening retained earnings at </a:t>
            </a:r>
            <a:r>
              <a:rPr lang="en-US" sz="1600" dirty="0" smtClean="0">
                <a:latin typeface="Calibri" panose="020F0502020204030204" pitchFamily="34" charset="0"/>
              </a:rPr>
              <a:t>the date of transition</a:t>
            </a:r>
            <a:endParaRPr lang="en-US" sz="1600" dirty="0">
              <a:latin typeface="Calibri" panose="020F0502020204030204" pitchFamily="34" charset="0"/>
            </a:endParaRPr>
          </a:p>
          <a:p>
            <a:pPr marL="285750" lvl="0" indent="-285750" algn="just">
              <a:buFont typeface="Arial" panose="020B0604020202020204" pitchFamily="34" charset="0"/>
              <a:buChar char="•"/>
            </a:pPr>
            <a:r>
              <a:rPr lang="en-US" sz="1600" dirty="0">
                <a:latin typeface="Calibri" panose="020F0502020204030204" pitchFamily="34" charset="0"/>
              </a:rPr>
              <a:t>Carry forward existing finance lease liabilities</a:t>
            </a:r>
          </a:p>
          <a:p>
            <a:pPr marL="285750" lvl="0" indent="-285750" algn="just">
              <a:buFont typeface="Arial" panose="020B0604020202020204" pitchFamily="34" charset="0"/>
              <a:buChar char="•"/>
            </a:pPr>
            <a:r>
              <a:rPr lang="en-US" sz="1600" dirty="0">
                <a:latin typeface="Calibri" panose="020F0502020204030204" pitchFamily="34" charset="0"/>
              </a:rPr>
              <a:t>Calculate outstanding liability for existing operating leases using </a:t>
            </a:r>
            <a:r>
              <a:rPr lang="en-US" sz="1600" dirty="0" smtClean="0">
                <a:latin typeface="Calibri" panose="020F0502020204030204" pitchFamily="34" charset="0"/>
              </a:rPr>
              <a:t>lessee’s incremental </a:t>
            </a:r>
            <a:r>
              <a:rPr lang="en-US" sz="1600" dirty="0">
                <a:latin typeface="Calibri" panose="020F0502020204030204" pitchFamily="34" charset="0"/>
              </a:rPr>
              <a:t>borrowing rate at </a:t>
            </a:r>
            <a:r>
              <a:rPr lang="en-US" sz="1600" dirty="0" smtClean="0">
                <a:latin typeface="Calibri" panose="020F0502020204030204" pitchFamily="34" charset="0"/>
              </a:rPr>
              <a:t>the date </a:t>
            </a:r>
            <a:r>
              <a:rPr lang="en-US" sz="1600" dirty="0">
                <a:latin typeface="Calibri" panose="020F0502020204030204" pitchFamily="34" charset="0"/>
              </a:rPr>
              <a:t>of transition</a:t>
            </a:r>
          </a:p>
          <a:p>
            <a:pPr marL="285750" lvl="0" indent="-285750" algn="just">
              <a:buFont typeface="Arial" panose="020B0604020202020204" pitchFamily="34" charset="0"/>
              <a:buChar char="•"/>
            </a:pPr>
            <a:r>
              <a:rPr lang="en-US" sz="1600" dirty="0">
                <a:latin typeface="Calibri" panose="020F0502020204030204" pitchFamily="34" charset="0"/>
              </a:rPr>
              <a:t>Choose how to measure </a:t>
            </a:r>
            <a:r>
              <a:rPr lang="en-US" sz="1600" dirty="0" smtClean="0">
                <a:latin typeface="Calibri" panose="020F0502020204030204" pitchFamily="34" charset="0"/>
              </a:rPr>
              <a:t>right-of-use asset </a:t>
            </a:r>
            <a:r>
              <a:rPr lang="en-US" sz="1600" dirty="0">
                <a:latin typeface="Calibri" panose="020F0502020204030204" pitchFamily="34" charset="0"/>
              </a:rPr>
              <a:t>on lease-by-lease basis</a:t>
            </a:r>
            <a:r>
              <a:rPr lang="en-US" sz="1600" dirty="0" smtClean="0">
                <a:latin typeface="Calibri" panose="020F0502020204030204" pitchFamily="34" charset="0"/>
              </a:rPr>
              <a:t>:</a:t>
            </a:r>
          </a:p>
        </p:txBody>
      </p:sp>
      <p:sp>
        <p:nvSpPr>
          <p:cNvPr id="11" name="TextBox 10"/>
          <p:cNvSpPr txBox="1"/>
          <p:nvPr/>
        </p:nvSpPr>
        <p:spPr>
          <a:xfrm>
            <a:off x="3618960" y="4597757"/>
            <a:ext cx="2228048" cy="2062103"/>
          </a:xfrm>
          <a:prstGeom prst="rect">
            <a:avLst/>
          </a:prstGeom>
          <a:solidFill>
            <a:schemeClr val="bg1"/>
          </a:solidFill>
          <a:ln>
            <a:solidFill>
              <a:schemeClr val="tx1"/>
            </a:solidFill>
            <a:prstDash val="dash"/>
          </a:ln>
        </p:spPr>
        <p:txBody>
          <a:bodyPr wrap="square" rtlCol="0">
            <a:spAutoFit/>
          </a:bodyPr>
          <a:lstStyle/>
          <a:p>
            <a:pPr algn="ctr"/>
            <a:r>
              <a:rPr lang="en-US" sz="1600" b="1" dirty="0">
                <a:latin typeface="Calibri" panose="020F0502020204030204" pitchFamily="34" charset="0"/>
              </a:rPr>
              <a:t>Option 2A – </a:t>
            </a:r>
            <a:endParaRPr lang="en-US" sz="1600" b="1" dirty="0" smtClean="0">
              <a:latin typeface="Calibri" panose="020F0502020204030204" pitchFamily="34" charset="0"/>
            </a:endParaRPr>
          </a:p>
          <a:p>
            <a:pPr algn="just"/>
            <a:r>
              <a:rPr lang="en-US" sz="1600" dirty="0" smtClean="0">
                <a:latin typeface="Calibri" panose="020F0502020204030204" pitchFamily="34" charset="0"/>
              </a:rPr>
              <a:t>Measure right-of-use asset </a:t>
            </a:r>
            <a:r>
              <a:rPr lang="en-US" sz="1600" dirty="0">
                <a:latin typeface="Calibri" panose="020F0502020204030204" pitchFamily="34" charset="0"/>
              </a:rPr>
              <a:t>as if </a:t>
            </a:r>
            <a:r>
              <a:rPr lang="en-US" sz="1600" dirty="0" smtClean="0">
                <a:latin typeface="Calibri" panose="020F0502020204030204" pitchFamily="34" charset="0"/>
              </a:rPr>
              <a:t>Ind AS  116 </a:t>
            </a:r>
            <a:r>
              <a:rPr lang="en-US" sz="1600" dirty="0">
                <a:latin typeface="Calibri" panose="020F0502020204030204" pitchFamily="34" charset="0"/>
              </a:rPr>
              <a:t>had been applied from lease commencement </a:t>
            </a:r>
            <a:r>
              <a:rPr lang="en-US" sz="1600" dirty="0" smtClean="0">
                <a:latin typeface="Calibri" panose="020F0502020204030204" pitchFamily="34" charset="0"/>
              </a:rPr>
              <a:t>date but </a:t>
            </a:r>
            <a:r>
              <a:rPr lang="en-US" sz="1600" dirty="0">
                <a:latin typeface="Calibri" panose="020F0502020204030204" pitchFamily="34" charset="0"/>
              </a:rPr>
              <a:t>using </a:t>
            </a:r>
            <a:r>
              <a:rPr lang="en-US" sz="1600" dirty="0" smtClean="0">
                <a:latin typeface="Calibri" panose="020F0502020204030204" pitchFamily="34" charset="0"/>
              </a:rPr>
              <a:t>lessee’s incremental </a:t>
            </a:r>
            <a:r>
              <a:rPr lang="en-US" sz="1600" dirty="0">
                <a:latin typeface="Calibri" panose="020F0502020204030204" pitchFamily="34" charset="0"/>
              </a:rPr>
              <a:t>borrowing rate </a:t>
            </a:r>
            <a:r>
              <a:rPr lang="en-US" sz="1600" dirty="0" smtClean="0">
                <a:latin typeface="Calibri" panose="020F0502020204030204" pitchFamily="34" charset="0"/>
              </a:rPr>
              <a:t>at date </a:t>
            </a:r>
            <a:r>
              <a:rPr lang="en-US" sz="1600" dirty="0">
                <a:latin typeface="Calibri" panose="020F0502020204030204" pitchFamily="34" charset="0"/>
              </a:rPr>
              <a:t>of </a:t>
            </a:r>
            <a:r>
              <a:rPr lang="en-US" sz="1600" dirty="0" smtClean="0">
                <a:latin typeface="Calibri" panose="020F0502020204030204" pitchFamily="34" charset="0"/>
              </a:rPr>
              <a:t>transition</a:t>
            </a:r>
            <a:endParaRPr lang="en-US" sz="1600" dirty="0">
              <a:latin typeface="Calibri" panose="020F0502020204030204" pitchFamily="34" charset="0"/>
            </a:endParaRPr>
          </a:p>
        </p:txBody>
      </p:sp>
      <p:sp>
        <p:nvSpPr>
          <p:cNvPr id="12" name="TextBox 11"/>
          <p:cNvSpPr txBox="1"/>
          <p:nvPr/>
        </p:nvSpPr>
        <p:spPr>
          <a:xfrm>
            <a:off x="6091705" y="4613591"/>
            <a:ext cx="2437328" cy="1323439"/>
          </a:xfrm>
          <a:prstGeom prst="rect">
            <a:avLst/>
          </a:prstGeom>
          <a:solidFill>
            <a:schemeClr val="bg1"/>
          </a:solidFill>
          <a:ln>
            <a:solidFill>
              <a:schemeClr val="tx1"/>
            </a:solidFill>
            <a:prstDash val="dash"/>
          </a:ln>
        </p:spPr>
        <p:txBody>
          <a:bodyPr wrap="square" rtlCol="0">
            <a:spAutoFit/>
          </a:bodyPr>
          <a:lstStyle/>
          <a:p>
            <a:pPr algn="ctr"/>
            <a:r>
              <a:rPr lang="en-US" sz="1600" b="1" dirty="0" smtClean="0">
                <a:latin typeface="Calibri" panose="020F0502020204030204" pitchFamily="34" charset="0"/>
              </a:rPr>
              <a:t>Option </a:t>
            </a:r>
            <a:r>
              <a:rPr lang="en-US" sz="1600" b="1" dirty="0">
                <a:latin typeface="Calibri" panose="020F0502020204030204" pitchFamily="34" charset="0"/>
              </a:rPr>
              <a:t>2B – </a:t>
            </a:r>
            <a:endParaRPr lang="en-US" sz="1600" b="1" dirty="0" smtClean="0">
              <a:latin typeface="Calibri" panose="020F0502020204030204" pitchFamily="34" charset="0"/>
            </a:endParaRPr>
          </a:p>
          <a:p>
            <a:pPr algn="just"/>
            <a:r>
              <a:rPr lang="en-US" sz="1600" dirty="0" smtClean="0">
                <a:latin typeface="Calibri" panose="020F0502020204030204" pitchFamily="34" charset="0"/>
              </a:rPr>
              <a:t>Measure right-of-use asset </a:t>
            </a:r>
            <a:r>
              <a:rPr lang="en-US" sz="1600" dirty="0">
                <a:latin typeface="Calibri" panose="020F0502020204030204" pitchFamily="34" charset="0"/>
              </a:rPr>
              <a:t>at amount equal to </a:t>
            </a:r>
            <a:r>
              <a:rPr lang="en-US" sz="1600" dirty="0" smtClean="0">
                <a:latin typeface="Calibri" panose="020F0502020204030204" pitchFamily="34" charset="0"/>
              </a:rPr>
              <a:t>lease liability </a:t>
            </a:r>
            <a:r>
              <a:rPr lang="en-US" sz="1600" dirty="0">
                <a:latin typeface="Calibri" panose="020F0502020204030204" pitchFamily="34" charset="0"/>
              </a:rPr>
              <a:t>(adjusted for </a:t>
            </a:r>
            <a:r>
              <a:rPr lang="en-US" sz="1600" dirty="0" smtClean="0">
                <a:latin typeface="Calibri" panose="020F0502020204030204" pitchFamily="34" charset="0"/>
              </a:rPr>
              <a:t>accruals and prepayments)</a:t>
            </a:r>
            <a:endParaRPr lang="en-US" sz="1600" dirty="0">
              <a:latin typeface="Calibri" panose="020F0502020204030204" pitchFamily="34" charset="0"/>
            </a:endParaRPr>
          </a:p>
        </p:txBody>
      </p:sp>
      <p:sp>
        <p:nvSpPr>
          <p:cNvPr id="13" name="Rounded Rectangle 12"/>
          <p:cNvSpPr/>
          <p:nvPr/>
        </p:nvSpPr>
        <p:spPr>
          <a:xfrm>
            <a:off x="451833" y="188889"/>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Transition</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58799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25</a:t>
            </a:fld>
            <a:endParaRPr lang="en-US" dirty="0">
              <a:solidFill>
                <a:schemeClr val="tx1"/>
              </a:solidFill>
            </a:endParaRPr>
          </a:p>
        </p:txBody>
      </p:sp>
      <p:sp>
        <p:nvSpPr>
          <p:cNvPr id="3" name="Rounded Rectangle 2"/>
          <p:cNvSpPr/>
          <p:nvPr/>
        </p:nvSpPr>
        <p:spPr>
          <a:xfrm>
            <a:off x="451833" y="188889"/>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Transition</a:t>
            </a:r>
            <a:endParaRPr lang="en-US" sz="24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451833" y="2562896"/>
            <a:ext cx="7919435" cy="1600438"/>
          </a:xfrm>
          <a:prstGeom prst="rect">
            <a:avLst/>
          </a:prstGeom>
          <a:noFill/>
        </p:spPr>
        <p:txBody>
          <a:bodyPr wrap="square" rtlCol="0">
            <a:spAutoFit/>
          </a:bodyPr>
          <a:lstStyle/>
          <a:p>
            <a:pPr algn="just"/>
            <a:r>
              <a:rPr lang="en-US" sz="1400" b="1" dirty="0" smtClean="0">
                <a:latin typeface="Calibri" panose="020F0502020204030204" pitchFamily="34" charset="0"/>
              </a:rPr>
              <a:t>Option </a:t>
            </a:r>
            <a:r>
              <a:rPr lang="en-US" sz="1400" b="1" dirty="0">
                <a:latin typeface="Calibri" panose="020F0502020204030204" pitchFamily="34" charset="0"/>
              </a:rPr>
              <a:t>1</a:t>
            </a:r>
          </a:p>
          <a:p>
            <a:pPr algn="just"/>
            <a:r>
              <a:rPr lang="en-US" sz="1400" dirty="0">
                <a:latin typeface="Calibri" panose="020F0502020204030204" pitchFamily="34" charset="0"/>
              </a:rPr>
              <a:t>The liability and asset are both calculated as if </a:t>
            </a:r>
            <a:r>
              <a:rPr lang="en-US" sz="1400" dirty="0" smtClean="0">
                <a:latin typeface="Calibri" panose="020F0502020204030204" pitchFamily="34" charset="0"/>
              </a:rPr>
              <a:t>Ind AS 116 </a:t>
            </a:r>
            <a:r>
              <a:rPr lang="en-US" sz="1400" dirty="0">
                <a:latin typeface="Calibri" panose="020F0502020204030204" pitchFamily="34" charset="0"/>
              </a:rPr>
              <a:t>had always been applied, with comparative amounts restated. The liability on the commencement date of the </a:t>
            </a:r>
            <a:r>
              <a:rPr lang="en-US" sz="1400" dirty="0" smtClean="0">
                <a:latin typeface="Calibri" panose="020F0502020204030204" pitchFamily="34" charset="0"/>
              </a:rPr>
              <a:t>lease is </a:t>
            </a:r>
            <a:r>
              <a:rPr lang="en-US" sz="1400" dirty="0">
                <a:latin typeface="Calibri" panose="020F0502020204030204" pitchFamily="34" charset="0"/>
              </a:rPr>
              <a:t>calculated as the present value of the future rentals, discounted using a rate of 8 per cent.</a:t>
            </a:r>
          </a:p>
          <a:p>
            <a:pPr algn="just"/>
            <a:r>
              <a:rPr lang="en-US" sz="1400" dirty="0">
                <a:latin typeface="Calibri" panose="020F0502020204030204" pitchFamily="34" charset="0"/>
              </a:rPr>
              <a:t>The impact on the </a:t>
            </a:r>
            <a:r>
              <a:rPr lang="en-US" sz="1400" dirty="0" smtClean="0">
                <a:latin typeface="Calibri" panose="020F0502020204030204" pitchFamily="34" charset="0"/>
              </a:rPr>
              <a:t>balance sheet </a:t>
            </a:r>
            <a:r>
              <a:rPr lang="en-US" sz="1400" dirty="0">
                <a:latin typeface="Calibri" panose="020F0502020204030204" pitchFamily="34" charset="0"/>
              </a:rPr>
              <a:t>as at the date of transition is a reduction in net assets of </a:t>
            </a:r>
            <a:r>
              <a:rPr lang="en-US" sz="1400" dirty="0" smtClean="0">
                <a:latin typeface="Calibri" panose="020F0502020204030204" pitchFamily="34" charset="0"/>
              </a:rPr>
              <a:t>Rs.19,598 </a:t>
            </a:r>
            <a:r>
              <a:rPr lang="en-US" sz="1400" dirty="0">
                <a:latin typeface="Calibri" panose="020F0502020204030204" pitchFamily="34" charset="0"/>
              </a:rPr>
              <a:t>(</a:t>
            </a:r>
            <a:r>
              <a:rPr lang="en-US" sz="1400" dirty="0" smtClean="0">
                <a:latin typeface="Calibri" panose="020F0502020204030204" pitchFamily="34" charset="0"/>
              </a:rPr>
              <a:t>asset of </a:t>
            </a:r>
            <a:r>
              <a:rPr lang="en-US" sz="1400" dirty="0" smtClean="0">
                <a:latin typeface="Calibri" panose="020F0502020204030204" pitchFamily="34" charset="0"/>
              </a:rPr>
              <a:t>Rs.2,58,728 </a:t>
            </a:r>
            <a:r>
              <a:rPr lang="en-US" sz="1400" dirty="0">
                <a:latin typeface="Calibri" panose="020F0502020204030204" pitchFamily="34" charset="0"/>
              </a:rPr>
              <a:t>and liability of </a:t>
            </a:r>
            <a:r>
              <a:rPr lang="en-US" sz="1400" dirty="0" smtClean="0">
                <a:latin typeface="Calibri" panose="020F0502020204030204" pitchFamily="34" charset="0"/>
              </a:rPr>
              <a:t>Rs.2,78,326</a:t>
            </a:r>
            <a:r>
              <a:rPr lang="en-US" sz="1400" dirty="0" smtClean="0">
                <a:latin typeface="Calibri" panose="020F0502020204030204" pitchFamily="34" charset="0"/>
              </a:rPr>
              <a:t>), </a:t>
            </a:r>
            <a:r>
              <a:rPr lang="en-US" sz="1400" dirty="0">
                <a:latin typeface="Calibri" panose="020F0502020204030204" pitchFamily="34" charset="0"/>
              </a:rPr>
              <a:t>with an expense of </a:t>
            </a:r>
            <a:r>
              <a:rPr lang="en-US" sz="1400" dirty="0" smtClean="0">
                <a:latin typeface="Calibri" panose="020F0502020204030204" pitchFamily="34" charset="0"/>
              </a:rPr>
              <a:t>Rs.2,80,402 </a:t>
            </a:r>
            <a:r>
              <a:rPr lang="en-US" sz="1400" dirty="0">
                <a:latin typeface="Calibri" panose="020F0502020204030204" pitchFamily="34" charset="0"/>
              </a:rPr>
              <a:t>recognised in the </a:t>
            </a:r>
            <a:r>
              <a:rPr lang="en-US" sz="1400" dirty="0" smtClean="0">
                <a:latin typeface="Calibri" panose="020F0502020204030204" pitchFamily="34" charset="0"/>
              </a:rPr>
              <a:t>statement of profit and loss post-transition.</a:t>
            </a:r>
            <a:endParaRPr lang="en-US" sz="1400" dirty="0">
              <a:latin typeface="Calibri" panose="020F0502020204030204" pitchFamily="34"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1366091634"/>
              </p:ext>
            </p:extLst>
          </p:nvPr>
        </p:nvGraphicFramePr>
        <p:xfrm>
          <a:off x="516229" y="4217480"/>
          <a:ext cx="7880795" cy="2499360"/>
        </p:xfrm>
        <a:graphic>
          <a:graphicData uri="http://schemas.openxmlformats.org/drawingml/2006/table">
            <a:tbl>
              <a:tblPr firstRow="1" bandRow="1">
                <a:tableStyleId>{5C22544A-7EE6-4342-B048-85BDC9FD1C3A}</a:tableStyleId>
              </a:tblPr>
              <a:tblGrid>
                <a:gridCol w="3558456"/>
                <a:gridCol w="1445241"/>
                <a:gridCol w="1405093"/>
                <a:gridCol w="1472005"/>
              </a:tblGrid>
              <a:tr h="2354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Date</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Asset</a:t>
                      </a:r>
                      <a:endParaRPr 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Liability</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Total expense</a:t>
                      </a:r>
                      <a:endParaRPr lang="en-US" sz="14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35560" marR="0" algn="l">
                        <a:lnSpc>
                          <a:spcPct val="85000"/>
                        </a:lnSpc>
                        <a:spcBef>
                          <a:spcPts val="395"/>
                        </a:spcBef>
                        <a:spcAft>
                          <a:spcPts val="0"/>
                        </a:spcAft>
                      </a:pPr>
                      <a:r>
                        <a:rPr lang="en-US" sz="1200" dirty="0" smtClean="0">
                          <a:solidFill>
                            <a:schemeClr val="tx1"/>
                          </a:solidFill>
                          <a:effectLst/>
                          <a:latin typeface="Calibri" panose="020F0502020204030204" pitchFamily="34" charset="0"/>
                        </a:rPr>
                        <a:t>Lease commencement –</a:t>
                      </a:r>
                      <a:r>
                        <a:rPr lang="en-US" sz="1200" spc="-70" dirty="0" smtClean="0">
                          <a:solidFill>
                            <a:schemeClr val="tx1"/>
                          </a:solidFill>
                          <a:effectLst/>
                          <a:latin typeface="Calibri" panose="020F0502020204030204" pitchFamily="34" charset="0"/>
                        </a:rPr>
                        <a:t> </a:t>
                      </a:r>
                      <a:r>
                        <a:rPr lang="en-US" sz="1200" dirty="0" smtClean="0">
                          <a:solidFill>
                            <a:schemeClr val="tx1"/>
                          </a:solidFill>
                          <a:effectLst/>
                          <a:latin typeface="Calibri" panose="020F0502020204030204" pitchFamily="34" charset="0"/>
                        </a:rPr>
                        <a:t>1</a:t>
                      </a:r>
                      <a:r>
                        <a:rPr lang="en-US" sz="1200" spc="-70" dirty="0" smtClean="0">
                          <a:solidFill>
                            <a:schemeClr val="tx1"/>
                          </a:solidFill>
                          <a:effectLst/>
                          <a:latin typeface="Calibri" panose="020F0502020204030204" pitchFamily="34" charset="0"/>
                        </a:rPr>
                        <a:t> </a:t>
                      </a:r>
                      <a:r>
                        <a:rPr lang="en-US" sz="1200" spc="5" dirty="0" smtClean="0">
                          <a:solidFill>
                            <a:schemeClr val="tx1"/>
                          </a:solidFill>
                          <a:effectLst/>
                          <a:latin typeface="Calibri" panose="020F0502020204030204" pitchFamily="34" charset="0"/>
                        </a:rPr>
                        <a:t>April</a:t>
                      </a:r>
                      <a:r>
                        <a:rPr lang="en-US" sz="1200" spc="-70" dirty="0" smtClean="0">
                          <a:solidFill>
                            <a:schemeClr val="tx1"/>
                          </a:solidFill>
                          <a:effectLst/>
                          <a:latin typeface="Calibri" panose="020F0502020204030204" pitchFamily="34" charset="0"/>
                        </a:rPr>
                        <a:t> </a:t>
                      </a:r>
                      <a:r>
                        <a:rPr lang="en-US" sz="1200" dirty="0" smtClean="0">
                          <a:solidFill>
                            <a:schemeClr val="tx1"/>
                          </a:solidFill>
                          <a:effectLst/>
                          <a:latin typeface="Calibri" panose="020F0502020204030204" pitchFamily="34" charset="0"/>
                        </a:rPr>
                        <a:t>2</a:t>
                      </a:r>
                      <a:r>
                        <a:rPr lang="en-US" sz="1200" spc="-5" dirty="0" smtClean="0">
                          <a:solidFill>
                            <a:schemeClr val="tx1"/>
                          </a:solidFill>
                          <a:effectLst/>
                          <a:latin typeface="Calibri" panose="020F0502020204030204" pitchFamily="34" charset="0"/>
                        </a:rPr>
                        <a:t>0</a:t>
                      </a:r>
                      <a:r>
                        <a:rPr lang="en-US" sz="1200" spc="-40" dirty="0" smtClean="0">
                          <a:solidFill>
                            <a:schemeClr val="tx1"/>
                          </a:solidFill>
                          <a:effectLst/>
                          <a:latin typeface="Calibri" panose="020F0502020204030204" pitchFamily="34" charset="0"/>
                        </a:rPr>
                        <a:t>1</a:t>
                      </a:r>
                      <a:r>
                        <a:rPr lang="en-US" sz="1200" dirty="0" smtClean="0">
                          <a:solidFill>
                            <a:schemeClr val="tx1"/>
                          </a:solidFill>
                          <a:effectLst/>
                          <a:latin typeface="Calibri" panose="020F0502020204030204" pitchFamily="34" charset="0"/>
                        </a:rPr>
                        <a:t>7</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4,31,213</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4,31,213</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algn="r"/>
                      <a:endParaRPr lang="en-US" sz="1200" dirty="0"/>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Year ended 31 March 2018</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3,44,970</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3,57,710</a:t>
                      </a:r>
                      <a:endParaRPr lang="en-US" sz="12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1,12,740</a:t>
                      </a:r>
                      <a:endParaRPr lang="en-US" sz="12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Year ended 31 March 2019</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2,58,728</a:t>
                      </a:r>
                      <a:endParaRPr lang="en-US" sz="12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2,78,326</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algn="r"/>
                      <a:r>
                        <a:rPr lang="en-US" sz="1200" dirty="0" smtClean="0">
                          <a:solidFill>
                            <a:schemeClr val="tx1"/>
                          </a:solidFill>
                          <a:effectLst/>
                          <a:latin typeface="Calibri" panose="020F0502020204030204" pitchFamily="34" charset="0"/>
                        </a:rPr>
                        <a:t>1,06,859</a:t>
                      </a:r>
                      <a:endParaRPr lang="en-US" sz="1200" dirty="0"/>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effectLst/>
                          <a:latin typeface="Calibri" panose="020F0502020204030204" pitchFamily="34" charset="0"/>
                        </a:rPr>
                        <a:t>Amounts recognised at transition on 1 April 2019</a:t>
                      </a:r>
                      <a:endParaRPr lang="en-US" sz="1200" b="1"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effectLst/>
                          <a:latin typeface="Calibri" panose="020F0502020204030204" pitchFamily="34" charset="0"/>
                        </a:rPr>
                        <a:t>2,58,728</a:t>
                      </a:r>
                      <a:endParaRPr lang="en-US" sz="1200" b="1"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effectLst/>
                          <a:latin typeface="Calibri" panose="020F0502020204030204" pitchFamily="34" charset="0"/>
                        </a:rPr>
                        <a:t>2,78,326</a:t>
                      </a:r>
                      <a:endParaRPr lang="en-US" sz="1200" b="1"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algn="r"/>
                      <a:endParaRPr lang="en-US" sz="1200" dirty="0"/>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Year ended 31 March 2020</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1,72,485</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1,92,593</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1,00,509</a:t>
                      </a:r>
                      <a:endParaRPr lang="en-US" sz="12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Year ended 31 March 2021</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86,243</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1,00,000</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93,650</a:t>
                      </a:r>
                      <a:endParaRPr lang="en-US" sz="12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rPr>
                        <a:t>Year ended 31 March 2022</a:t>
                      </a: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ea typeface="Arial" panose="020B0604020202020204" pitchFamily="34" charset="0"/>
                        </a:rPr>
                        <a:t>0</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ea typeface="Arial" panose="020B0604020202020204" pitchFamily="34" charset="0"/>
                        </a:rPr>
                        <a:t>0</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Calibri" panose="020F0502020204030204" pitchFamily="34" charset="0"/>
                          <a:ea typeface="Arial" panose="020B0604020202020204" pitchFamily="34" charset="0"/>
                        </a:rPr>
                        <a:t>86,243</a:t>
                      </a:r>
                      <a:endParaRPr lang="en-US" sz="12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effectLst/>
                          <a:latin typeface="Calibri" panose="020F0502020204030204" pitchFamily="34" charset="0"/>
                        </a:rPr>
                        <a:t>Total expense post-transition</a:t>
                      </a:r>
                      <a:endParaRPr lang="en-US" sz="1200" b="1"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2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effectLst/>
                          <a:latin typeface="Calibri" panose="020F0502020204030204" pitchFamily="34" charset="0"/>
                          <a:ea typeface="Arial" panose="020B0604020202020204" pitchFamily="34" charset="0"/>
                        </a:rPr>
                        <a:t>2,80,402</a:t>
                      </a:r>
                      <a:endParaRPr lang="en-US" sz="1200" b="1" dirty="0" smtClean="0">
                        <a:solidFill>
                          <a:schemeClr val="tx1"/>
                        </a:solidFill>
                        <a:effectLst/>
                        <a:latin typeface="Calibri" panose="020F0502020204030204" pitchFamily="34" charset="0"/>
                        <a:ea typeface="Arial" panose="020B0604020202020204" pitchFamily="34" charset="0"/>
                      </a:endParaRPr>
                    </a:p>
                  </a:txBody>
                  <a:tcPr/>
                </a:tc>
              </a:tr>
            </a:tbl>
          </a:graphicData>
        </a:graphic>
      </p:graphicFrame>
      <p:sp>
        <p:nvSpPr>
          <p:cNvPr id="23" name="TextBox 22"/>
          <p:cNvSpPr txBox="1"/>
          <p:nvPr/>
        </p:nvSpPr>
        <p:spPr>
          <a:xfrm>
            <a:off x="451833" y="888644"/>
            <a:ext cx="7919435" cy="1569660"/>
          </a:xfrm>
          <a:prstGeom prst="rect">
            <a:avLst/>
          </a:prstGeom>
          <a:solidFill>
            <a:schemeClr val="accent5">
              <a:lumMod val="20000"/>
              <a:lumOff val="80000"/>
            </a:schemeClr>
          </a:solidFill>
        </p:spPr>
        <p:txBody>
          <a:bodyPr wrap="square" rtlCol="0">
            <a:spAutoFit/>
          </a:bodyPr>
          <a:lstStyle/>
          <a:p>
            <a:pPr lvl="0"/>
            <a:r>
              <a:rPr lang="en-US" sz="1600" b="1" dirty="0" smtClean="0">
                <a:latin typeface="Calibri" panose="020F0502020204030204" pitchFamily="34" charset="0"/>
              </a:rPr>
              <a:t>Example:</a:t>
            </a:r>
            <a:endParaRPr lang="en-US" sz="1600" b="1" dirty="0">
              <a:latin typeface="Calibri" panose="020F0502020204030204" pitchFamily="34" charset="0"/>
            </a:endParaRPr>
          </a:p>
          <a:p>
            <a:pPr marL="742950" lvl="1" indent="-285750">
              <a:buFont typeface="Arial" panose="020B0604020202020204" pitchFamily="34" charset="0"/>
              <a:buChar char="•"/>
            </a:pPr>
            <a:r>
              <a:rPr lang="en-US" sz="1600" dirty="0">
                <a:latin typeface="Calibri" panose="020F0502020204030204" pitchFamily="34" charset="0"/>
              </a:rPr>
              <a:t>5-year lease, entered into on 1 </a:t>
            </a:r>
            <a:r>
              <a:rPr lang="en-US" sz="1600" dirty="0" smtClean="0">
                <a:latin typeface="Calibri" panose="020F0502020204030204" pitchFamily="34" charset="0"/>
              </a:rPr>
              <a:t>April </a:t>
            </a:r>
            <a:r>
              <a:rPr lang="en-US" sz="1600" dirty="0" smtClean="0">
                <a:latin typeface="Calibri" panose="020F0502020204030204" pitchFamily="34" charset="0"/>
              </a:rPr>
              <a:t>2017,</a:t>
            </a:r>
            <a:endParaRPr lang="en-US" sz="1600" dirty="0">
              <a:latin typeface="Calibri" panose="020F0502020204030204" pitchFamily="34" charset="0"/>
            </a:endParaRPr>
          </a:p>
          <a:p>
            <a:pPr marL="742950" lvl="1" indent="-285750">
              <a:buFont typeface="Arial" panose="020B0604020202020204" pitchFamily="34" charset="0"/>
              <a:buChar char="•"/>
            </a:pPr>
            <a:r>
              <a:rPr lang="en-US" sz="1600" dirty="0" smtClean="0">
                <a:latin typeface="Calibri" panose="020F0502020204030204" pitchFamily="34" charset="0"/>
              </a:rPr>
              <a:t>Rs.1,00,000 </a:t>
            </a:r>
            <a:r>
              <a:rPr lang="en-US" sz="1600" dirty="0">
                <a:latin typeface="Calibri" panose="020F0502020204030204" pitchFamily="34" charset="0"/>
              </a:rPr>
              <a:t>payable on </a:t>
            </a:r>
            <a:r>
              <a:rPr lang="en-US" sz="1600" dirty="0" smtClean="0">
                <a:latin typeface="Calibri" panose="020F0502020204030204" pitchFamily="34" charset="0"/>
              </a:rPr>
              <a:t>the beginning of </a:t>
            </a:r>
            <a:r>
              <a:rPr lang="en-US" sz="1600" dirty="0">
                <a:latin typeface="Calibri" panose="020F0502020204030204" pitchFamily="34" charset="0"/>
              </a:rPr>
              <a:t>each </a:t>
            </a:r>
            <a:r>
              <a:rPr lang="en-US" sz="1600" dirty="0" smtClean="0">
                <a:latin typeface="Calibri" panose="020F0502020204030204" pitchFamily="34" charset="0"/>
              </a:rPr>
              <a:t>year,</a:t>
            </a:r>
            <a:endParaRPr lang="en-US" sz="1600" dirty="0">
              <a:latin typeface="Calibri" panose="020F0502020204030204" pitchFamily="34" charset="0"/>
            </a:endParaRPr>
          </a:p>
          <a:p>
            <a:pPr marL="742950" lvl="1" indent="-285750">
              <a:buFont typeface="Arial" panose="020B0604020202020204" pitchFamily="34" charset="0"/>
              <a:buChar char="•"/>
            </a:pPr>
            <a:r>
              <a:rPr lang="en-US" sz="1600" dirty="0">
                <a:latin typeface="Calibri" panose="020F0502020204030204" pitchFamily="34" charset="0"/>
              </a:rPr>
              <a:t>8 per cent discount rate at lease </a:t>
            </a:r>
            <a:r>
              <a:rPr lang="en-US" sz="1600" dirty="0" smtClean="0">
                <a:latin typeface="Calibri" panose="020F0502020204030204" pitchFamily="34" charset="0"/>
              </a:rPr>
              <a:t>commencement,</a:t>
            </a:r>
            <a:endParaRPr lang="en-US" sz="1600" dirty="0">
              <a:latin typeface="Calibri" panose="020F0502020204030204" pitchFamily="34" charset="0"/>
            </a:endParaRPr>
          </a:p>
          <a:p>
            <a:pPr marL="742950" lvl="1" indent="-285750">
              <a:buFont typeface="Arial" panose="020B0604020202020204" pitchFamily="34" charset="0"/>
              <a:buChar char="•"/>
            </a:pPr>
            <a:r>
              <a:rPr lang="en-US" sz="1600" dirty="0">
                <a:latin typeface="Calibri" panose="020F0502020204030204" pitchFamily="34" charset="0"/>
              </a:rPr>
              <a:t>12 per cent incremental borrowing rate at date of </a:t>
            </a:r>
            <a:r>
              <a:rPr lang="en-US" sz="1600" dirty="0" smtClean="0">
                <a:latin typeface="Calibri" panose="020F0502020204030204" pitchFamily="34" charset="0"/>
              </a:rPr>
              <a:t>transition, </a:t>
            </a:r>
            <a:r>
              <a:rPr lang="en-US" sz="1600" dirty="0">
                <a:latin typeface="Calibri" panose="020F0502020204030204" pitchFamily="34" charset="0"/>
              </a:rPr>
              <a:t>and</a:t>
            </a:r>
          </a:p>
          <a:p>
            <a:pPr marL="742950" lvl="1" indent="-285750">
              <a:buFont typeface="Arial" panose="020B0604020202020204" pitchFamily="34" charset="0"/>
              <a:buChar char="•"/>
            </a:pPr>
            <a:r>
              <a:rPr lang="en-US" sz="1600" dirty="0">
                <a:latin typeface="Calibri" panose="020F0502020204030204" pitchFamily="34" charset="0"/>
              </a:rPr>
              <a:t>straight-line depreciation of the right- of-use asset is appropriate</a:t>
            </a:r>
            <a:r>
              <a:rPr lang="en-US" sz="1600" dirty="0" smtClean="0">
                <a:latin typeface="Calibri" panose="020F0502020204030204" pitchFamily="34" charset="0"/>
              </a:rPr>
              <a:t>.</a:t>
            </a:r>
            <a:endParaRPr lang="en-US" sz="1600" dirty="0">
              <a:latin typeface="Calibri" panose="020F0502020204030204" pitchFamily="34" charset="0"/>
            </a:endParaRPr>
          </a:p>
        </p:txBody>
      </p:sp>
    </p:spTree>
    <p:extLst>
      <p:ext uri="{BB962C8B-B14F-4D97-AF65-F5344CB8AC3E}">
        <p14:creationId xmlns:p14="http://schemas.microsoft.com/office/powerpoint/2010/main" val="10815999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26</a:t>
            </a:fld>
            <a:endParaRPr lang="en-US">
              <a:solidFill>
                <a:schemeClr val="tx1"/>
              </a:solidFill>
            </a:endParaRPr>
          </a:p>
        </p:txBody>
      </p:sp>
      <p:sp>
        <p:nvSpPr>
          <p:cNvPr id="5" name="Rounded Rectangle 4"/>
          <p:cNvSpPr/>
          <p:nvPr/>
        </p:nvSpPr>
        <p:spPr>
          <a:xfrm>
            <a:off x="451833" y="188889"/>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Transition</a:t>
            </a:r>
            <a:endParaRPr lang="en-US" sz="24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451833" y="978797"/>
            <a:ext cx="8077200" cy="2462213"/>
          </a:xfrm>
          <a:prstGeom prst="rect">
            <a:avLst/>
          </a:prstGeom>
          <a:noFill/>
        </p:spPr>
        <p:txBody>
          <a:bodyPr wrap="square" rtlCol="0">
            <a:spAutoFit/>
          </a:bodyPr>
          <a:lstStyle/>
          <a:p>
            <a:pPr algn="just"/>
            <a:r>
              <a:rPr lang="en-US" sz="1400" b="1" dirty="0">
                <a:latin typeface="Calibri" panose="020F0502020204030204" pitchFamily="34" charset="0"/>
              </a:rPr>
              <a:t>Option 2A</a:t>
            </a:r>
          </a:p>
          <a:p>
            <a:pPr algn="just"/>
            <a:r>
              <a:rPr lang="en-US" sz="1400" dirty="0">
                <a:latin typeface="Calibri" panose="020F0502020204030204" pitchFamily="34" charset="0"/>
              </a:rPr>
              <a:t>Comparative amounts are not restated and the liability is calculated as the present value of the three outstanding rentals of </a:t>
            </a:r>
            <a:r>
              <a:rPr lang="en-US" sz="1400" dirty="0" smtClean="0">
                <a:latin typeface="Calibri" panose="020F0502020204030204" pitchFamily="34" charset="0"/>
              </a:rPr>
              <a:t>Rs.1,00,000</a:t>
            </a:r>
            <a:r>
              <a:rPr lang="en-US" sz="1400" dirty="0" smtClean="0">
                <a:latin typeface="Calibri" panose="020F0502020204030204" pitchFamily="34" charset="0"/>
              </a:rPr>
              <a:t>, </a:t>
            </a:r>
            <a:r>
              <a:rPr lang="en-US" sz="1400" dirty="0">
                <a:latin typeface="Calibri" panose="020F0502020204030204" pitchFamily="34" charset="0"/>
              </a:rPr>
              <a:t>discounted using the incremental borrowing rate at the date of transition of 12 per cent.</a:t>
            </a:r>
          </a:p>
          <a:p>
            <a:pPr algn="just"/>
            <a:r>
              <a:rPr lang="en-US" sz="1400" dirty="0">
                <a:latin typeface="Calibri" panose="020F0502020204030204" pitchFamily="34" charset="0"/>
              </a:rPr>
              <a:t> </a:t>
            </a:r>
          </a:p>
          <a:p>
            <a:pPr algn="just"/>
            <a:r>
              <a:rPr lang="en-US" sz="1400" dirty="0">
                <a:latin typeface="Calibri" panose="020F0502020204030204" pitchFamily="34" charset="0"/>
              </a:rPr>
              <a:t>The asset is calculated as if </a:t>
            </a:r>
            <a:r>
              <a:rPr lang="en-US" sz="1400" dirty="0" smtClean="0">
                <a:latin typeface="Calibri" panose="020F0502020204030204" pitchFamily="34" charset="0"/>
              </a:rPr>
              <a:t>Ind AS 116 </a:t>
            </a:r>
            <a:r>
              <a:rPr lang="en-US" sz="1400" dirty="0">
                <a:latin typeface="Calibri" panose="020F0502020204030204" pitchFamily="34" charset="0"/>
              </a:rPr>
              <a:t>had always been applied, but using </a:t>
            </a:r>
            <a:r>
              <a:rPr lang="en-US" sz="1400" dirty="0" smtClean="0">
                <a:latin typeface="Calibri" panose="020F0502020204030204" pitchFamily="34" charset="0"/>
              </a:rPr>
              <a:t>the incremental </a:t>
            </a:r>
            <a:r>
              <a:rPr lang="en-US" sz="1400" dirty="0">
                <a:latin typeface="Calibri" panose="020F0502020204030204" pitchFamily="34" charset="0"/>
              </a:rPr>
              <a:t>borrowing rate at the date of transition of 12 per cent</a:t>
            </a:r>
            <a:r>
              <a:rPr lang="en-US" sz="1400" dirty="0" smtClean="0">
                <a:latin typeface="Calibri" panose="020F0502020204030204" pitchFamily="34" charset="0"/>
              </a:rPr>
              <a:t>.</a:t>
            </a:r>
          </a:p>
          <a:p>
            <a:pPr algn="just"/>
            <a:endParaRPr lang="en-US" sz="1400" dirty="0">
              <a:latin typeface="Calibri" panose="020F0502020204030204" pitchFamily="34" charset="0"/>
            </a:endParaRPr>
          </a:p>
          <a:p>
            <a:pPr algn="just"/>
            <a:r>
              <a:rPr lang="en-US" sz="1400" dirty="0">
                <a:latin typeface="Calibri" panose="020F0502020204030204" pitchFamily="34" charset="0"/>
              </a:rPr>
              <a:t>The impact on the </a:t>
            </a:r>
            <a:r>
              <a:rPr lang="en-US" sz="1400" dirty="0" smtClean="0">
                <a:latin typeface="Calibri" panose="020F0502020204030204" pitchFamily="34" charset="0"/>
              </a:rPr>
              <a:t>balance sheet </a:t>
            </a:r>
            <a:r>
              <a:rPr lang="en-US" sz="1400" dirty="0">
                <a:latin typeface="Calibri" panose="020F0502020204030204" pitchFamily="34" charset="0"/>
              </a:rPr>
              <a:t>as at the date of transition is a reduction in net assets of </a:t>
            </a:r>
            <a:r>
              <a:rPr lang="en-US" sz="1400" dirty="0" smtClean="0">
                <a:latin typeface="Calibri" panose="020F0502020204030204" pitchFamily="34" charset="0"/>
              </a:rPr>
              <a:t>Rs.26,764 </a:t>
            </a:r>
            <a:r>
              <a:rPr lang="en-US" sz="1400" dirty="0">
                <a:latin typeface="Calibri" panose="020F0502020204030204" pitchFamily="34" charset="0"/>
              </a:rPr>
              <a:t>(asset of </a:t>
            </a:r>
            <a:r>
              <a:rPr lang="en-US" sz="1400" dirty="0" smtClean="0">
                <a:latin typeface="Calibri" panose="020F0502020204030204" pitchFamily="34" charset="0"/>
              </a:rPr>
              <a:t>Rs.2,42,241 </a:t>
            </a:r>
            <a:r>
              <a:rPr lang="en-US" sz="1400" dirty="0">
                <a:latin typeface="Calibri" panose="020F0502020204030204" pitchFamily="34" charset="0"/>
              </a:rPr>
              <a:t>and liability of </a:t>
            </a:r>
            <a:r>
              <a:rPr lang="en-US" sz="1400" dirty="0" smtClean="0">
                <a:latin typeface="Calibri" panose="020F0502020204030204" pitchFamily="34" charset="0"/>
              </a:rPr>
              <a:t>Rs.2,69,005</a:t>
            </a:r>
            <a:r>
              <a:rPr lang="en-US" sz="1400" dirty="0" smtClean="0">
                <a:latin typeface="Calibri" panose="020F0502020204030204" pitchFamily="34" charset="0"/>
              </a:rPr>
              <a:t>), with an </a:t>
            </a:r>
            <a:r>
              <a:rPr lang="en-US" sz="1400" dirty="0">
                <a:latin typeface="Calibri" panose="020F0502020204030204" pitchFamily="34" charset="0"/>
              </a:rPr>
              <a:t>expense of </a:t>
            </a:r>
            <a:r>
              <a:rPr lang="en-US" sz="1400" dirty="0" smtClean="0">
                <a:latin typeface="Calibri" panose="020F0502020204030204" pitchFamily="34" charset="0"/>
              </a:rPr>
              <a:t>Rs.2,73,236 </a:t>
            </a:r>
            <a:r>
              <a:rPr lang="en-US" sz="1400" dirty="0">
                <a:latin typeface="Calibri" panose="020F0502020204030204" pitchFamily="34" charset="0"/>
              </a:rPr>
              <a:t>recognised in the </a:t>
            </a:r>
            <a:r>
              <a:rPr lang="en-US" sz="1400" dirty="0" smtClean="0">
                <a:latin typeface="Calibri" panose="020F0502020204030204" pitchFamily="34" charset="0"/>
              </a:rPr>
              <a:t>statement of profit and loss post-transition</a:t>
            </a:r>
            <a:r>
              <a:rPr lang="en-US" sz="1400" dirty="0">
                <a:latin typeface="Calibri" panose="020F0502020204030204" pitchFamily="34" charset="0"/>
              </a:rPr>
              <a:t>.</a:t>
            </a:r>
          </a:p>
        </p:txBody>
      </p:sp>
      <p:graphicFrame>
        <p:nvGraphicFramePr>
          <p:cNvPr id="8" name="Table 7"/>
          <p:cNvGraphicFramePr>
            <a:graphicFrameLocks noGrp="1"/>
          </p:cNvGraphicFramePr>
          <p:nvPr>
            <p:extLst>
              <p:ext uri="{D42A27DB-BD31-4B8C-83A1-F6EECF244321}">
                <p14:modId xmlns:p14="http://schemas.microsoft.com/office/powerpoint/2010/main" val="465387139"/>
              </p:ext>
            </p:extLst>
          </p:nvPr>
        </p:nvGraphicFramePr>
        <p:xfrm>
          <a:off x="451834" y="3418989"/>
          <a:ext cx="8077199" cy="2987040"/>
        </p:xfrm>
        <a:graphic>
          <a:graphicData uri="http://schemas.openxmlformats.org/drawingml/2006/table">
            <a:tbl>
              <a:tblPr firstRow="1" bandRow="1">
                <a:tableStyleId>{5C22544A-7EE6-4342-B048-85BDC9FD1C3A}</a:tableStyleId>
              </a:tblPr>
              <a:tblGrid>
                <a:gridCol w="3564848"/>
                <a:gridCol w="1398965"/>
                <a:gridCol w="1384398"/>
                <a:gridCol w="1728988"/>
              </a:tblGrid>
              <a:tr h="2354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Calibri" panose="020F0502020204030204" pitchFamily="34" charset="0"/>
                        </a:rPr>
                        <a:t>Date</a:t>
                      </a:r>
                      <a:endParaRPr lang="en-US" sz="16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Calibri" panose="020F0502020204030204" pitchFamily="34" charset="0"/>
                        </a:rPr>
                        <a:t>Asset</a:t>
                      </a:r>
                      <a:endParaRPr lang="en-US" sz="16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Calibri" panose="020F0502020204030204" pitchFamily="34" charset="0"/>
                        </a:rPr>
                        <a:t>Liability</a:t>
                      </a:r>
                      <a:endParaRPr lang="en-US" sz="16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Calibri" panose="020F0502020204030204" pitchFamily="34" charset="0"/>
                        </a:rPr>
                        <a:t>Total expense</a:t>
                      </a:r>
                      <a:endParaRPr lang="en-US" sz="16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35560" marR="0" algn="l">
                        <a:lnSpc>
                          <a:spcPct val="85000"/>
                        </a:lnSpc>
                        <a:spcBef>
                          <a:spcPts val="395"/>
                        </a:spcBef>
                        <a:spcAft>
                          <a:spcPts val="0"/>
                        </a:spcAft>
                      </a:pPr>
                      <a:r>
                        <a:rPr lang="en-US" sz="1400" dirty="0" smtClean="0">
                          <a:solidFill>
                            <a:schemeClr val="tx1"/>
                          </a:solidFill>
                          <a:effectLst/>
                          <a:latin typeface="Calibri" panose="020F0502020204030204" pitchFamily="34" charset="0"/>
                        </a:rPr>
                        <a:t>Lease commencement –</a:t>
                      </a:r>
                      <a:r>
                        <a:rPr lang="en-US" sz="1400" spc="-70" dirty="0" smtClean="0">
                          <a:solidFill>
                            <a:schemeClr val="tx1"/>
                          </a:solidFill>
                          <a:effectLst/>
                          <a:latin typeface="Calibri" panose="020F0502020204030204" pitchFamily="34" charset="0"/>
                        </a:rPr>
                        <a:t> </a:t>
                      </a:r>
                      <a:r>
                        <a:rPr lang="en-US" sz="1400" dirty="0" smtClean="0">
                          <a:solidFill>
                            <a:schemeClr val="tx1"/>
                          </a:solidFill>
                          <a:effectLst/>
                          <a:latin typeface="Calibri" panose="020F0502020204030204" pitchFamily="34" charset="0"/>
                        </a:rPr>
                        <a:t>1</a:t>
                      </a:r>
                      <a:r>
                        <a:rPr lang="en-US" sz="1400" spc="-70" dirty="0" smtClean="0">
                          <a:solidFill>
                            <a:schemeClr val="tx1"/>
                          </a:solidFill>
                          <a:effectLst/>
                          <a:latin typeface="Calibri" panose="020F0502020204030204" pitchFamily="34" charset="0"/>
                        </a:rPr>
                        <a:t> </a:t>
                      </a:r>
                      <a:r>
                        <a:rPr lang="en-US" sz="1400" spc="5" dirty="0" smtClean="0">
                          <a:solidFill>
                            <a:schemeClr val="tx1"/>
                          </a:solidFill>
                          <a:effectLst/>
                          <a:latin typeface="Calibri" panose="020F0502020204030204" pitchFamily="34" charset="0"/>
                        </a:rPr>
                        <a:t>April</a:t>
                      </a:r>
                      <a:r>
                        <a:rPr lang="en-US" sz="1400" spc="-70" dirty="0" smtClean="0">
                          <a:solidFill>
                            <a:schemeClr val="tx1"/>
                          </a:solidFill>
                          <a:effectLst/>
                          <a:latin typeface="Calibri" panose="020F0502020204030204" pitchFamily="34" charset="0"/>
                        </a:rPr>
                        <a:t> </a:t>
                      </a:r>
                      <a:r>
                        <a:rPr lang="en-US" sz="1400" dirty="0" smtClean="0">
                          <a:solidFill>
                            <a:schemeClr val="tx1"/>
                          </a:solidFill>
                          <a:effectLst/>
                          <a:latin typeface="Calibri" panose="020F0502020204030204" pitchFamily="34" charset="0"/>
                        </a:rPr>
                        <a:t>2</a:t>
                      </a:r>
                      <a:r>
                        <a:rPr lang="en-US" sz="1400" spc="-5" dirty="0" smtClean="0">
                          <a:solidFill>
                            <a:schemeClr val="tx1"/>
                          </a:solidFill>
                          <a:effectLst/>
                          <a:latin typeface="Calibri" panose="020F0502020204030204" pitchFamily="34" charset="0"/>
                        </a:rPr>
                        <a:t>0</a:t>
                      </a:r>
                      <a:r>
                        <a:rPr lang="en-US" sz="1400" spc="-40" dirty="0" smtClean="0">
                          <a:solidFill>
                            <a:schemeClr val="tx1"/>
                          </a:solidFill>
                          <a:effectLst/>
                          <a:latin typeface="Calibri" panose="020F0502020204030204" pitchFamily="34" charset="0"/>
                        </a:rPr>
                        <a:t>1</a:t>
                      </a:r>
                      <a:r>
                        <a:rPr lang="en-US" sz="1400" dirty="0" smtClean="0">
                          <a:solidFill>
                            <a:schemeClr val="tx1"/>
                          </a:solidFill>
                          <a:effectLst/>
                          <a:latin typeface="Calibri" panose="020F0502020204030204" pitchFamily="34" charset="0"/>
                        </a:rPr>
                        <a:t>7</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4,03,735</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algn="r"/>
                      <a:endParaRPr lang="en-US" sz="1400" dirty="0"/>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Year ended 31 March 2018</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3,22,988</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4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4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Year ended 31 March 2019</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2,42,241</a:t>
                      </a:r>
                      <a:endParaRPr lang="en-US" sz="14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algn="r"/>
                      <a:endParaRPr lang="en-US" sz="1400" dirty="0"/>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latin typeface="Calibri" panose="020F0502020204030204" pitchFamily="34" charset="0"/>
                        </a:rPr>
                        <a:t>Amounts recognised at transition on 1 April 2019</a:t>
                      </a:r>
                      <a:endParaRPr lang="en-US" sz="1400" b="1"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latin typeface="Calibri" panose="020F0502020204030204" pitchFamily="34" charset="0"/>
                        </a:rPr>
                        <a:t>2,42,241</a:t>
                      </a:r>
                      <a:endParaRPr lang="en-US" sz="1400" b="1"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latin typeface="Calibri" panose="020F0502020204030204" pitchFamily="34" charset="0"/>
                        </a:rPr>
                        <a:t>2,69,005</a:t>
                      </a:r>
                      <a:endParaRPr lang="en-US" sz="1400" b="1"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algn="r"/>
                      <a:endParaRPr lang="en-US" sz="1400" dirty="0"/>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Year ended 31 March 2020</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1,61,494</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1,89,286</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1,01,028</a:t>
                      </a:r>
                      <a:endParaRPr lang="en-US" sz="14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Year ended 31 March 2021</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80,747</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1,00,000</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91,461</a:t>
                      </a:r>
                      <a:endParaRPr lang="en-US" sz="14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Year ended 31 March 2022</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ea typeface="Arial" panose="020B0604020202020204" pitchFamily="34" charset="0"/>
                        </a:rPr>
                        <a:t>0</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ea typeface="Arial" panose="020B0604020202020204" pitchFamily="34" charset="0"/>
                        </a:rPr>
                        <a:t>0</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ea typeface="Arial" panose="020B0604020202020204" pitchFamily="34" charset="0"/>
                        </a:rPr>
                        <a:t>80,747</a:t>
                      </a:r>
                      <a:endParaRPr lang="en-US" sz="14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latin typeface="Calibri" panose="020F0502020204030204" pitchFamily="34" charset="0"/>
                        </a:rPr>
                        <a:t>Total expense post-transition</a:t>
                      </a:r>
                      <a:endParaRPr lang="en-US" sz="1400" b="1"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latin typeface="Calibri" panose="020F0502020204030204" pitchFamily="34" charset="0"/>
                          <a:ea typeface="Arial" panose="020B0604020202020204" pitchFamily="34" charset="0"/>
                        </a:rPr>
                        <a:t>2,73,236</a:t>
                      </a:r>
                      <a:endParaRPr lang="en-US" sz="1400" b="1" dirty="0" smtClean="0">
                        <a:solidFill>
                          <a:schemeClr val="tx1"/>
                        </a:solidFill>
                        <a:effectLst/>
                        <a:latin typeface="Calibri" panose="020F0502020204030204" pitchFamily="34" charset="0"/>
                        <a:ea typeface="Arial" panose="020B0604020202020204" pitchFamily="34" charset="0"/>
                      </a:endParaRPr>
                    </a:p>
                  </a:txBody>
                  <a:tcPr/>
                </a:tc>
              </a:tr>
            </a:tbl>
          </a:graphicData>
        </a:graphic>
      </p:graphicFrame>
    </p:spTree>
    <p:extLst>
      <p:ext uri="{BB962C8B-B14F-4D97-AF65-F5344CB8AC3E}">
        <p14:creationId xmlns:p14="http://schemas.microsoft.com/office/powerpoint/2010/main" val="2292396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27</a:t>
            </a:fld>
            <a:endParaRPr lang="en-US" dirty="0">
              <a:solidFill>
                <a:schemeClr val="tx1"/>
              </a:solidFill>
            </a:endParaRPr>
          </a:p>
        </p:txBody>
      </p:sp>
      <p:sp>
        <p:nvSpPr>
          <p:cNvPr id="3" name="Rounded Rectangle 2"/>
          <p:cNvSpPr/>
          <p:nvPr/>
        </p:nvSpPr>
        <p:spPr>
          <a:xfrm>
            <a:off x="451833" y="188889"/>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Transition</a:t>
            </a:r>
            <a:endParaRPr lang="en-US" sz="24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51833" y="978797"/>
            <a:ext cx="8077200" cy="1569660"/>
          </a:xfrm>
          <a:prstGeom prst="rect">
            <a:avLst/>
          </a:prstGeom>
          <a:noFill/>
        </p:spPr>
        <p:txBody>
          <a:bodyPr wrap="square" rtlCol="0">
            <a:spAutoFit/>
          </a:bodyPr>
          <a:lstStyle/>
          <a:p>
            <a:r>
              <a:rPr lang="en-US" sz="1600" b="1" dirty="0">
                <a:latin typeface="Calibri" panose="020F0502020204030204" pitchFamily="34" charset="0"/>
              </a:rPr>
              <a:t>Option 2B</a:t>
            </a:r>
          </a:p>
          <a:p>
            <a:pPr algn="just"/>
            <a:r>
              <a:rPr lang="en-US" sz="1600" dirty="0" smtClean="0">
                <a:latin typeface="Calibri" panose="020F0502020204030204" pitchFamily="34" charset="0"/>
              </a:rPr>
              <a:t>Comparative </a:t>
            </a:r>
            <a:r>
              <a:rPr lang="en-US" sz="1600" dirty="0">
                <a:latin typeface="Calibri" panose="020F0502020204030204" pitchFamily="34" charset="0"/>
              </a:rPr>
              <a:t>amounts are not restated and the liability is calculated as the present value of the three outstanding rentals of </a:t>
            </a:r>
            <a:r>
              <a:rPr lang="en-US" sz="1600" dirty="0" smtClean="0">
                <a:latin typeface="Calibri" panose="020F0502020204030204" pitchFamily="34" charset="0"/>
              </a:rPr>
              <a:t>Rs.1,00,000</a:t>
            </a:r>
            <a:r>
              <a:rPr lang="en-US" sz="1600" dirty="0" smtClean="0">
                <a:latin typeface="Calibri" panose="020F0502020204030204" pitchFamily="34" charset="0"/>
              </a:rPr>
              <a:t>, </a:t>
            </a:r>
            <a:r>
              <a:rPr lang="en-US" sz="1600" dirty="0">
                <a:latin typeface="Calibri" panose="020F0502020204030204" pitchFamily="34" charset="0"/>
              </a:rPr>
              <a:t>discounted using the incremental borrowing rate at the date of transition of 12 per cent. The asset is then set equal to the liability.</a:t>
            </a:r>
          </a:p>
          <a:p>
            <a:r>
              <a:rPr lang="en-US" sz="1600" dirty="0">
                <a:latin typeface="Calibri" panose="020F0502020204030204" pitchFamily="34" charset="0"/>
              </a:rPr>
              <a:t>The net impact  on  the  </a:t>
            </a:r>
            <a:r>
              <a:rPr lang="en-US" sz="1600" dirty="0" smtClean="0">
                <a:latin typeface="Calibri" panose="020F0502020204030204" pitchFamily="34" charset="0"/>
              </a:rPr>
              <a:t>balance sheet </a:t>
            </a:r>
            <a:r>
              <a:rPr lang="en-US" sz="1600" dirty="0">
                <a:latin typeface="Calibri" panose="020F0502020204030204" pitchFamily="34" charset="0"/>
              </a:rPr>
              <a:t>as at the date of transition is nil (asset = liability) but the expense post- transition is </a:t>
            </a:r>
            <a:r>
              <a:rPr lang="en-US" sz="1600" dirty="0" smtClean="0">
                <a:latin typeface="Calibri" panose="020F0502020204030204" pitchFamily="34" charset="0"/>
              </a:rPr>
              <a:t>Rs.3,00,000</a:t>
            </a:r>
            <a:r>
              <a:rPr lang="en-US" sz="1600" dirty="0" smtClean="0">
                <a:latin typeface="Calibri" panose="020F0502020204030204" pitchFamily="34" charset="0"/>
              </a:rPr>
              <a:t>.</a:t>
            </a:r>
            <a:endParaRPr lang="en-US" sz="1600" dirty="0">
              <a:latin typeface="Calibri" panose="020F050202020403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766070411"/>
              </p:ext>
            </p:extLst>
          </p:nvPr>
        </p:nvGraphicFramePr>
        <p:xfrm>
          <a:off x="451834" y="2692549"/>
          <a:ext cx="8077198" cy="2072640"/>
        </p:xfrm>
        <a:graphic>
          <a:graphicData uri="http://schemas.openxmlformats.org/drawingml/2006/table">
            <a:tbl>
              <a:tblPr firstRow="1" bandRow="1">
                <a:tableStyleId>{5C22544A-7EE6-4342-B048-85BDC9FD1C3A}</a:tableStyleId>
              </a:tblPr>
              <a:tblGrid>
                <a:gridCol w="3647139"/>
                <a:gridCol w="1508688"/>
                <a:gridCol w="1192383"/>
                <a:gridCol w="1728988"/>
              </a:tblGrid>
              <a:tr h="2354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Calibri" panose="020F0502020204030204" pitchFamily="34" charset="0"/>
                        </a:rPr>
                        <a:t>Date</a:t>
                      </a:r>
                      <a:endParaRPr lang="en-US" sz="16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Calibri" panose="020F0502020204030204" pitchFamily="34" charset="0"/>
                        </a:rPr>
                        <a:t>Asset</a:t>
                      </a:r>
                      <a:endParaRPr lang="en-US" sz="16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Calibri" panose="020F0502020204030204" pitchFamily="34" charset="0"/>
                        </a:rPr>
                        <a:t>Liability</a:t>
                      </a:r>
                      <a:endParaRPr lang="en-US" sz="16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Calibri" panose="020F0502020204030204" pitchFamily="34" charset="0"/>
                        </a:rPr>
                        <a:t>Total expense</a:t>
                      </a:r>
                      <a:endParaRPr lang="en-US" sz="16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latin typeface="Calibri" panose="020F0502020204030204" pitchFamily="34" charset="0"/>
                        </a:rPr>
                        <a:t>Amounts recognised at transition on 1 April 2019</a:t>
                      </a:r>
                      <a:endParaRPr lang="en-US" sz="1400" b="1"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latin typeface="Calibri" panose="020F0502020204030204" pitchFamily="34" charset="0"/>
                        </a:rPr>
                        <a:t>2,69,005</a:t>
                      </a:r>
                      <a:endParaRPr lang="en-US" sz="1400" b="1"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latin typeface="Calibri" panose="020F0502020204030204" pitchFamily="34" charset="0"/>
                        </a:rPr>
                        <a:t>2,69,005</a:t>
                      </a:r>
                      <a:endParaRPr lang="en-US" sz="1400" b="1"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algn="r"/>
                      <a:endParaRPr lang="en-US" sz="1400" dirty="0"/>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Year ended 31 March 2020</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1,79,337</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1,89,286</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1,09,949</a:t>
                      </a:r>
                      <a:endParaRPr lang="en-US" sz="14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Year ended 31 March 2021</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89,668</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1,00,000</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1,00,383</a:t>
                      </a:r>
                      <a:endParaRPr lang="en-US" sz="14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rPr>
                        <a:t>Year ended 31 March 2022</a:t>
                      </a: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ea typeface="Arial" panose="020B0604020202020204" pitchFamily="34" charset="0"/>
                        </a:rPr>
                        <a:t>0</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ea typeface="Arial" panose="020B0604020202020204" pitchFamily="34" charset="0"/>
                        </a:rPr>
                        <a:t>0</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latin typeface="Calibri" panose="020F0502020204030204" pitchFamily="34" charset="0"/>
                          <a:ea typeface="Arial" panose="020B0604020202020204" pitchFamily="34" charset="0"/>
                        </a:rPr>
                        <a:t>89,668</a:t>
                      </a:r>
                      <a:endParaRPr lang="en-US" sz="1400" dirty="0" smtClean="0">
                        <a:solidFill>
                          <a:schemeClr val="tx1"/>
                        </a:solidFill>
                        <a:effectLst/>
                        <a:latin typeface="Calibri" panose="020F0502020204030204" pitchFamily="34" charset="0"/>
                        <a:ea typeface="Arial" panose="020B0604020202020204" pitchFamily="34" charset="0"/>
                      </a:endParaRPr>
                    </a:p>
                  </a:txBody>
                  <a:tcPr/>
                </a:tc>
              </a:tr>
              <a:tr h="235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latin typeface="Calibri" panose="020F0502020204030204" pitchFamily="34" charset="0"/>
                        </a:rPr>
                        <a:t>Total expense post-transition</a:t>
                      </a:r>
                      <a:endParaRPr lang="en-US" sz="1400" b="1"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400" dirty="0" smtClean="0">
                        <a:solidFill>
                          <a:schemeClr val="tx1"/>
                        </a:solidFill>
                        <a:effectLst/>
                        <a:latin typeface="Calibri" panose="020F0502020204030204" pitchFamily="34" charset="0"/>
                        <a:ea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latin typeface="Calibri" panose="020F0502020204030204" pitchFamily="34" charset="0"/>
                          <a:ea typeface="Arial" panose="020B0604020202020204" pitchFamily="34" charset="0"/>
                        </a:rPr>
                        <a:t>3,00,000</a:t>
                      </a:r>
                      <a:endParaRPr lang="en-US" sz="1400" b="1" dirty="0" smtClean="0">
                        <a:solidFill>
                          <a:schemeClr val="tx1"/>
                        </a:solidFill>
                        <a:effectLst/>
                        <a:latin typeface="Calibri" panose="020F0502020204030204" pitchFamily="34" charset="0"/>
                        <a:ea typeface="Arial" panose="020B0604020202020204" pitchFamily="34" charset="0"/>
                      </a:endParaRPr>
                    </a:p>
                  </a:txBody>
                  <a:tcPr/>
                </a:tc>
              </a:tr>
            </a:tbl>
          </a:graphicData>
        </a:graphic>
      </p:graphicFrame>
      <p:sp>
        <p:nvSpPr>
          <p:cNvPr id="9" name="Rectangle 8"/>
          <p:cNvSpPr/>
          <p:nvPr/>
        </p:nvSpPr>
        <p:spPr>
          <a:xfrm>
            <a:off x="451833" y="5064166"/>
            <a:ext cx="8077200" cy="1335622"/>
          </a:xfrm>
          <a:prstGeom prst="rect">
            <a:avLst/>
          </a:prstGeom>
        </p:spPr>
        <p:txBody>
          <a:bodyPr wrap="square">
            <a:spAutoFit/>
          </a:bodyPr>
          <a:lstStyle/>
          <a:p>
            <a:pPr marL="349250" marR="127635" indent="-285750" algn="just">
              <a:lnSpc>
                <a:spcPct val="101000"/>
              </a:lnSpc>
              <a:spcBef>
                <a:spcPts val="0"/>
              </a:spcBef>
              <a:spcAft>
                <a:spcPts val="0"/>
              </a:spcAft>
              <a:buFont typeface="Wingdings" panose="05000000000000000000" pitchFamily="2" charset="2"/>
              <a:buChar char="Ø"/>
            </a:pPr>
            <a:r>
              <a:rPr lang="en-US" sz="1600" b="1" u="sng" dirty="0">
                <a:solidFill>
                  <a:srgbClr val="1D1D1B"/>
                </a:solidFill>
                <a:latin typeface="Calibri" panose="020F0502020204030204" pitchFamily="34" charset="0"/>
                <a:ea typeface="Arial Black" panose="020B0A04020102020204" pitchFamily="34" charset="0"/>
                <a:cs typeface="Arial Black" panose="020B0A04020102020204" pitchFamily="34" charset="0"/>
              </a:rPr>
              <a:t>Comparison of transition options </a:t>
            </a:r>
            <a:endParaRPr lang="en-US" sz="1600" b="1" u="sng" dirty="0" smtClean="0">
              <a:solidFill>
                <a:srgbClr val="1D1D1B"/>
              </a:solidFill>
              <a:latin typeface="Calibri" panose="020F0502020204030204" pitchFamily="34" charset="0"/>
              <a:ea typeface="Arial Black" panose="020B0A04020102020204" pitchFamily="34" charset="0"/>
              <a:cs typeface="Arial Black" panose="020B0A04020102020204" pitchFamily="34" charset="0"/>
            </a:endParaRPr>
          </a:p>
          <a:p>
            <a:pPr marL="63500" marR="127635" algn="just">
              <a:lnSpc>
                <a:spcPct val="101000"/>
              </a:lnSpc>
              <a:spcBef>
                <a:spcPts val="0"/>
              </a:spcBef>
              <a:spcAft>
                <a:spcPts val="0"/>
              </a:spcAft>
            </a:pPr>
            <a:r>
              <a:rPr lang="en-US" sz="1600" dirty="0" smtClean="0">
                <a:latin typeface="Calibri" panose="020F0502020204030204" pitchFamily="34" charset="0"/>
                <a:ea typeface="Arial Black" panose="020B0A04020102020204" pitchFamily="34" charset="0"/>
                <a:cs typeface="Arial Black" panose="020B0A04020102020204" pitchFamily="34" charset="0"/>
              </a:rPr>
              <a:t>Options </a:t>
            </a:r>
            <a:r>
              <a:rPr lang="en-US" sz="1600" dirty="0">
                <a:latin typeface="Calibri" panose="020F0502020204030204" pitchFamily="34" charset="0"/>
                <a:ea typeface="Arial Black" panose="020B0A04020102020204" pitchFamily="34" charset="0"/>
                <a:cs typeface="Arial Black" panose="020B0A04020102020204" pitchFamily="34" charset="0"/>
              </a:rPr>
              <a:t>1 and </a:t>
            </a:r>
            <a:r>
              <a:rPr lang="en-US" sz="1600" spc="10" dirty="0">
                <a:latin typeface="Calibri" panose="020F0502020204030204" pitchFamily="34" charset="0"/>
                <a:ea typeface="Arial Black" panose="020B0A04020102020204" pitchFamily="34" charset="0"/>
                <a:cs typeface="Arial Black" panose="020B0A04020102020204" pitchFamily="34" charset="0"/>
              </a:rPr>
              <a:t>2A </a:t>
            </a:r>
            <a:r>
              <a:rPr lang="en-US" sz="1600" dirty="0">
                <a:latin typeface="Calibri" panose="020F0502020204030204" pitchFamily="34" charset="0"/>
                <a:ea typeface="Arial Black" panose="020B0A04020102020204" pitchFamily="34" charset="0"/>
                <a:cs typeface="Arial Black" panose="020B0A04020102020204" pitchFamily="34" charset="0"/>
              </a:rPr>
              <a:t>both reduce net assets </a:t>
            </a:r>
            <a:r>
              <a:rPr lang="en-US" sz="1600" dirty="0" smtClean="0">
                <a:latin typeface="Calibri" panose="020F0502020204030204" pitchFamily="34" charset="0"/>
                <a:ea typeface="Arial Black" panose="020B0A04020102020204" pitchFamily="34" charset="0"/>
                <a:cs typeface="Arial Black" panose="020B0A04020102020204" pitchFamily="34" charset="0"/>
              </a:rPr>
              <a:t>(retained earnings) on transition whereas </a:t>
            </a:r>
            <a:r>
              <a:rPr lang="en-US" sz="1600" dirty="0" smtClean="0">
                <a:latin typeface="Calibri" panose="020F0502020204030204" pitchFamily="34" charset="0"/>
              </a:rPr>
              <a:t>Option </a:t>
            </a:r>
            <a:r>
              <a:rPr lang="en-US" sz="1600" dirty="0">
                <a:latin typeface="Calibri" panose="020F0502020204030204" pitchFamily="34" charset="0"/>
              </a:rPr>
              <a:t>2B leads to nil impact on net </a:t>
            </a:r>
            <a:r>
              <a:rPr lang="en-US" sz="1600" dirty="0" smtClean="0">
                <a:latin typeface="Calibri" panose="020F0502020204030204" pitchFamily="34" charset="0"/>
              </a:rPr>
              <a:t>assets </a:t>
            </a:r>
            <a:r>
              <a:rPr lang="en-US" sz="1600" dirty="0">
                <a:latin typeface="Calibri" panose="020F0502020204030204" pitchFamily="34" charset="0"/>
              </a:rPr>
              <a:t>but, because the asset is set higher </a:t>
            </a:r>
            <a:r>
              <a:rPr lang="en-US" sz="1600" dirty="0" smtClean="0">
                <a:latin typeface="Calibri" panose="020F0502020204030204" pitchFamily="34" charset="0"/>
              </a:rPr>
              <a:t>in Option 2B than under other options, </a:t>
            </a:r>
            <a:r>
              <a:rPr lang="en-US" sz="1600" dirty="0">
                <a:latin typeface="Calibri" panose="020F0502020204030204" pitchFamily="34" charset="0"/>
              </a:rPr>
              <a:t>the expense post-transition is higher </a:t>
            </a:r>
            <a:r>
              <a:rPr lang="en-US" sz="1600" dirty="0" smtClean="0">
                <a:latin typeface="Calibri" panose="020F0502020204030204" pitchFamily="34" charset="0"/>
              </a:rPr>
              <a:t>in Option 2B as compared to other options.</a:t>
            </a:r>
          </a:p>
        </p:txBody>
      </p:sp>
    </p:spTree>
    <p:extLst>
      <p:ext uri="{BB962C8B-B14F-4D97-AF65-F5344CB8AC3E}">
        <p14:creationId xmlns:p14="http://schemas.microsoft.com/office/powerpoint/2010/main" val="15632648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28</a:t>
            </a:fld>
            <a:endParaRPr lang="en-US" dirty="0">
              <a:solidFill>
                <a:schemeClr val="tx1"/>
              </a:solidFill>
            </a:endParaRPr>
          </a:p>
        </p:txBody>
      </p:sp>
      <p:sp>
        <p:nvSpPr>
          <p:cNvPr id="3" name="Rectangle 2"/>
          <p:cNvSpPr/>
          <p:nvPr/>
        </p:nvSpPr>
        <p:spPr>
          <a:xfrm>
            <a:off x="451833" y="1051345"/>
            <a:ext cx="8077200" cy="5016758"/>
          </a:xfrm>
          <a:prstGeom prst="rect">
            <a:avLst/>
          </a:prstGeom>
        </p:spPr>
        <p:txBody>
          <a:bodyPr wrap="square">
            <a:spAutoFit/>
          </a:bodyPr>
          <a:lstStyle/>
          <a:p>
            <a:pPr marL="285750" indent="-285750" algn="just">
              <a:buFont typeface="Wingdings" panose="05000000000000000000" pitchFamily="2" charset="2"/>
              <a:buChar char="v"/>
            </a:pPr>
            <a:r>
              <a:rPr lang="en-US" sz="1600" dirty="0" smtClean="0">
                <a:latin typeface="Calibri" panose="020F0502020204030204" pitchFamily="34" charset="0"/>
              </a:rPr>
              <a:t>Under </a:t>
            </a:r>
            <a:r>
              <a:rPr lang="en-US" sz="1600" b="1" dirty="0" smtClean="0">
                <a:solidFill>
                  <a:srgbClr val="00B0F0"/>
                </a:solidFill>
                <a:latin typeface="Calibri" panose="020F0502020204030204" pitchFamily="34" charset="0"/>
              </a:rPr>
              <a:t>modified retrospective approach</a:t>
            </a:r>
            <a:r>
              <a:rPr lang="en-US" sz="1600" dirty="0" smtClean="0">
                <a:latin typeface="Calibri" panose="020F0502020204030204" pitchFamily="34" charset="0"/>
              </a:rPr>
              <a:t>, a lessee is permitted to apply the following </a:t>
            </a:r>
            <a:r>
              <a:rPr lang="en-US" sz="1600" b="1" dirty="0" smtClean="0">
                <a:latin typeface="Calibri" panose="020F0502020204030204" pitchFamily="34" charset="0"/>
              </a:rPr>
              <a:t>practical expedients </a:t>
            </a:r>
            <a:r>
              <a:rPr lang="en-US" sz="1600" dirty="0" smtClean="0">
                <a:latin typeface="Calibri" panose="020F0502020204030204" pitchFamily="34" charset="0"/>
              </a:rPr>
              <a:t>on a </a:t>
            </a:r>
            <a:r>
              <a:rPr lang="en-US" sz="1600" b="1" dirty="0" smtClean="0">
                <a:latin typeface="Calibri" panose="020F0502020204030204" pitchFamily="34" charset="0"/>
              </a:rPr>
              <a:t>lease-by-lease basis</a:t>
            </a:r>
            <a:r>
              <a:rPr lang="en-US" sz="1600" dirty="0" smtClean="0">
                <a:latin typeface="Calibri" panose="020F0502020204030204" pitchFamily="34" charset="0"/>
              </a:rPr>
              <a:t>:</a:t>
            </a:r>
          </a:p>
          <a:p>
            <a:pPr algn="just"/>
            <a:endParaRPr lang="en-US" sz="1600" dirty="0" smtClean="0">
              <a:latin typeface="Calibri" panose="020F0502020204030204" pitchFamily="34" charset="0"/>
            </a:endParaRPr>
          </a:p>
          <a:p>
            <a:pPr marL="800100" lvl="1" indent="-342900" algn="just">
              <a:buFont typeface="+mj-lt"/>
              <a:buAutoNum type="alphaLcParenR"/>
            </a:pPr>
            <a:r>
              <a:rPr lang="en-US" sz="1600" dirty="0" smtClean="0">
                <a:latin typeface="Calibri" panose="020F0502020204030204" pitchFamily="34" charset="0"/>
              </a:rPr>
              <a:t>a lessee may apply a </a:t>
            </a:r>
            <a:r>
              <a:rPr lang="en-US" sz="1600" b="1" dirty="0" smtClean="0">
                <a:latin typeface="Calibri" panose="020F0502020204030204" pitchFamily="34" charset="0"/>
              </a:rPr>
              <a:t>single discount rate</a:t>
            </a:r>
            <a:r>
              <a:rPr lang="en-US" sz="1600" dirty="0" smtClean="0">
                <a:latin typeface="Calibri" panose="020F0502020204030204" pitchFamily="34" charset="0"/>
              </a:rPr>
              <a:t> to a portfolio of leases with reasonably similar characteristics.</a:t>
            </a:r>
          </a:p>
          <a:p>
            <a:pPr marL="800100" lvl="1" indent="-342900" algn="just">
              <a:buFont typeface="+mj-lt"/>
              <a:buAutoNum type="alphaLcParenR"/>
            </a:pPr>
            <a:endParaRPr lang="en-US" sz="1600" dirty="0" smtClean="0">
              <a:latin typeface="Calibri" panose="020F0502020204030204" pitchFamily="34" charset="0"/>
            </a:endParaRPr>
          </a:p>
          <a:p>
            <a:pPr marL="800100" lvl="1" indent="-342900" algn="just">
              <a:buFont typeface="+mj-lt"/>
              <a:buAutoNum type="alphaLcParenR"/>
            </a:pPr>
            <a:r>
              <a:rPr lang="en-US" sz="1600" dirty="0" smtClean="0">
                <a:latin typeface="Calibri" panose="020F0502020204030204" pitchFamily="34" charset="0"/>
              </a:rPr>
              <a:t>a </a:t>
            </a:r>
            <a:r>
              <a:rPr lang="en-US" sz="1600" dirty="0">
                <a:latin typeface="Calibri" panose="020F0502020204030204" pitchFamily="34" charset="0"/>
              </a:rPr>
              <a:t>lessee is not required to make any adjustments on transition for </a:t>
            </a:r>
            <a:r>
              <a:rPr lang="en-US" sz="1600" dirty="0" smtClean="0">
                <a:latin typeface="Calibri" panose="020F0502020204030204" pitchFamily="34" charset="0"/>
              </a:rPr>
              <a:t>leases whose lease term ends </a:t>
            </a:r>
            <a:r>
              <a:rPr lang="en-US" sz="1600" b="1" dirty="0" smtClean="0">
                <a:latin typeface="Calibri" panose="020F0502020204030204" pitchFamily="34" charset="0"/>
              </a:rPr>
              <a:t>within 12 months from transition date</a:t>
            </a:r>
            <a:r>
              <a:rPr lang="en-US" sz="1600" dirty="0" smtClean="0">
                <a:latin typeface="Calibri" panose="020F0502020204030204" pitchFamily="34" charset="0"/>
              </a:rPr>
              <a:t> </a:t>
            </a:r>
            <a:r>
              <a:rPr lang="en-US" sz="1600" b="1" dirty="0" smtClean="0">
                <a:latin typeface="Calibri" panose="020F0502020204030204" pitchFamily="34" charset="0"/>
              </a:rPr>
              <a:t>(short-term leases)</a:t>
            </a:r>
            <a:r>
              <a:rPr lang="en-US" sz="1600" dirty="0" smtClean="0">
                <a:latin typeface="Calibri" panose="020F0502020204030204" pitchFamily="34" charset="0"/>
              </a:rPr>
              <a:t>.</a:t>
            </a:r>
          </a:p>
          <a:p>
            <a:pPr marL="800100" lvl="1" indent="-342900" algn="just">
              <a:buFont typeface="+mj-lt"/>
              <a:buAutoNum type="alphaLcParenR"/>
            </a:pPr>
            <a:endParaRPr lang="en-US" sz="1600" dirty="0" smtClean="0">
              <a:latin typeface="Calibri" panose="020F0502020204030204" pitchFamily="34" charset="0"/>
            </a:endParaRPr>
          </a:p>
          <a:p>
            <a:pPr marL="800100" lvl="1" indent="-342900" algn="just">
              <a:buFont typeface="+mj-lt"/>
              <a:buAutoNum type="alphaLcParenR"/>
            </a:pPr>
            <a:r>
              <a:rPr lang="en-US" sz="1600" dirty="0" smtClean="0">
                <a:latin typeface="Calibri" panose="020F0502020204030204" pitchFamily="34" charset="0"/>
              </a:rPr>
              <a:t>a lessee may </a:t>
            </a:r>
            <a:r>
              <a:rPr lang="en-US" sz="1600" b="1" dirty="0" smtClean="0">
                <a:latin typeface="Calibri" panose="020F0502020204030204" pitchFamily="34" charset="0"/>
              </a:rPr>
              <a:t>exclude initial direct costs</a:t>
            </a:r>
            <a:r>
              <a:rPr lang="en-US" sz="1600" dirty="0" smtClean="0">
                <a:latin typeface="Calibri" panose="020F0502020204030204" pitchFamily="34" charset="0"/>
              </a:rPr>
              <a:t> from the measurement of the right-of-use asset.</a:t>
            </a:r>
          </a:p>
          <a:p>
            <a:pPr marL="800100" lvl="1" indent="-342900" algn="just">
              <a:buFont typeface="+mj-lt"/>
              <a:buAutoNum type="alphaLcParenR"/>
            </a:pPr>
            <a:endParaRPr lang="en-US" sz="1600" dirty="0" smtClean="0">
              <a:latin typeface="Calibri" panose="020F0502020204030204" pitchFamily="34" charset="0"/>
            </a:endParaRPr>
          </a:p>
          <a:p>
            <a:pPr marL="800100" lvl="1" indent="-342900" algn="just">
              <a:buFont typeface="+mj-lt"/>
              <a:buAutoNum type="alphaLcParenR"/>
            </a:pPr>
            <a:r>
              <a:rPr lang="en-US" sz="1600" dirty="0" smtClean="0">
                <a:latin typeface="Calibri" panose="020F0502020204030204" pitchFamily="34" charset="0"/>
              </a:rPr>
              <a:t>a lessee may </a:t>
            </a:r>
            <a:r>
              <a:rPr lang="en-US" sz="1600" b="1" dirty="0" smtClean="0">
                <a:latin typeface="Calibri" panose="020F0502020204030204" pitchFamily="34" charset="0"/>
              </a:rPr>
              <a:t>use hindsight</a:t>
            </a:r>
            <a:r>
              <a:rPr lang="en-US" sz="1600" dirty="0" smtClean="0">
                <a:latin typeface="Calibri" panose="020F0502020204030204" pitchFamily="34" charset="0"/>
              </a:rPr>
              <a:t>, such as in determining the lease term if the contract contains options to extend or terminate the lease.</a:t>
            </a:r>
          </a:p>
          <a:p>
            <a:pPr marL="800100" lvl="1" indent="-342900" algn="just">
              <a:buFont typeface="+mj-lt"/>
              <a:buAutoNum type="alphaLcParenR"/>
            </a:pPr>
            <a:endParaRPr lang="en-US" sz="1600" dirty="0">
              <a:latin typeface="Calibri" panose="020F0502020204030204" pitchFamily="34" charset="0"/>
            </a:endParaRPr>
          </a:p>
          <a:p>
            <a:pPr marL="342900" indent="-342900" algn="just">
              <a:buFont typeface="Wingdings" panose="05000000000000000000" pitchFamily="2" charset="2"/>
              <a:buChar char="v"/>
            </a:pPr>
            <a:r>
              <a:rPr lang="en-US" sz="1600" dirty="0">
                <a:latin typeface="Calibri" panose="020F0502020204030204" pitchFamily="34" charset="0"/>
              </a:rPr>
              <a:t>Under </a:t>
            </a:r>
            <a:r>
              <a:rPr lang="en-US" sz="1600" b="1" dirty="0" smtClean="0">
                <a:solidFill>
                  <a:srgbClr val="00B0F0"/>
                </a:solidFill>
                <a:latin typeface="Calibri" panose="020F0502020204030204" pitchFamily="34" charset="0"/>
              </a:rPr>
              <a:t>modified retrospective approach</a:t>
            </a:r>
            <a:r>
              <a:rPr lang="en-US" sz="1600" b="1" dirty="0">
                <a:latin typeface="Calibri" panose="020F0502020204030204" pitchFamily="34" charset="0"/>
              </a:rPr>
              <a:t>, </a:t>
            </a:r>
            <a:r>
              <a:rPr lang="en-US" sz="1600" dirty="0">
                <a:latin typeface="Calibri" panose="020F0502020204030204" pitchFamily="34" charset="0"/>
              </a:rPr>
              <a:t>a lessee is not required to make any adjustments on transition for </a:t>
            </a:r>
            <a:r>
              <a:rPr lang="en-US" sz="1600" dirty="0" smtClean="0">
                <a:latin typeface="Calibri" panose="020F0502020204030204" pitchFamily="34" charset="0"/>
              </a:rPr>
              <a:t>leases of </a:t>
            </a:r>
            <a:r>
              <a:rPr lang="en-US" sz="1600" b="1" dirty="0" smtClean="0">
                <a:latin typeface="Calibri" panose="020F0502020204030204" pitchFamily="34" charset="0"/>
              </a:rPr>
              <a:t>low </a:t>
            </a:r>
            <a:r>
              <a:rPr lang="en-US" sz="1600" b="1" dirty="0">
                <a:latin typeface="Calibri" panose="020F0502020204030204" pitchFamily="34" charset="0"/>
              </a:rPr>
              <a:t>value </a:t>
            </a:r>
            <a:r>
              <a:rPr lang="en-US" sz="1600" b="1" dirty="0" smtClean="0">
                <a:latin typeface="Calibri" panose="020F0502020204030204" pitchFamily="34" charset="0"/>
              </a:rPr>
              <a:t>assets </a:t>
            </a:r>
            <a:r>
              <a:rPr lang="en-US" sz="1600" dirty="0" smtClean="0">
                <a:latin typeface="Calibri" panose="020F0502020204030204" pitchFamily="34" charset="0"/>
              </a:rPr>
              <a:t>if </a:t>
            </a:r>
            <a:r>
              <a:rPr lang="en-US" sz="1600" dirty="0">
                <a:latin typeface="Calibri" panose="020F0502020204030204" pitchFamily="34" charset="0"/>
              </a:rPr>
              <a:t>recognition exemption is selected</a:t>
            </a:r>
            <a:r>
              <a:rPr lang="en-US" sz="1600" dirty="0" smtClean="0">
                <a:latin typeface="Calibri" panose="020F0502020204030204" pitchFamily="34" charset="0"/>
              </a:rPr>
              <a:t>.</a:t>
            </a:r>
          </a:p>
          <a:p>
            <a:pPr marL="342900" indent="-342900" algn="just">
              <a:buFont typeface="Wingdings" panose="05000000000000000000" pitchFamily="2" charset="2"/>
              <a:buChar char="Ø"/>
            </a:pPr>
            <a:endParaRPr lang="en-US" sz="1600" dirty="0">
              <a:latin typeface="Calibri" panose="020F0502020204030204" pitchFamily="34" charset="0"/>
            </a:endParaRPr>
          </a:p>
          <a:p>
            <a:pPr marL="342900" indent="-342900" algn="just">
              <a:buFont typeface="Wingdings" panose="05000000000000000000" pitchFamily="2" charset="2"/>
              <a:buChar char="v"/>
            </a:pPr>
            <a:r>
              <a:rPr lang="en-US" sz="1600" dirty="0" smtClean="0">
                <a:latin typeface="Calibri" panose="020F0502020204030204" pitchFamily="34" charset="0"/>
              </a:rPr>
              <a:t>Under </a:t>
            </a:r>
            <a:r>
              <a:rPr lang="en-US" sz="1600" b="1" dirty="0" smtClean="0">
                <a:solidFill>
                  <a:srgbClr val="00B0F0"/>
                </a:solidFill>
                <a:latin typeface="Calibri" panose="020F0502020204030204" pitchFamily="34" charset="0"/>
              </a:rPr>
              <a:t>modified retrospective approach</a:t>
            </a:r>
            <a:r>
              <a:rPr lang="en-US" sz="1600" dirty="0" smtClean="0">
                <a:latin typeface="Calibri" panose="020F0502020204030204" pitchFamily="34" charset="0"/>
              </a:rPr>
              <a:t>, in case of </a:t>
            </a:r>
            <a:r>
              <a:rPr lang="en-US" sz="1600" b="1" dirty="0" smtClean="0">
                <a:latin typeface="Calibri" panose="020F0502020204030204" pitchFamily="34" charset="0"/>
              </a:rPr>
              <a:t>finance lease</a:t>
            </a:r>
            <a:r>
              <a:rPr lang="en-US" sz="1600" dirty="0" smtClean="0">
                <a:latin typeface="Calibri" panose="020F0502020204030204" pitchFamily="34" charset="0"/>
              </a:rPr>
              <a:t>, a lessee is required to carry forward the same balances of lease assets and lease liabilities.</a:t>
            </a:r>
            <a:endParaRPr lang="en-US" sz="1600" dirty="0">
              <a:latin typeface="Calibri" panose="020F0502020204030204" pitchFamily="34" charset="0"/>
            </a:endParaRPr>
          </a:p>
        </p:txBody>
      </p:sp>
      <p:sp>
        <p:nvSpPr>
          <p:cNvPr id="4" name="Rounded Rectangle 3"/>
          <p:cNvSpPr/>
          <p:nvPr/>
        </p:nvSpPr>
        <p:spPr>
          <a:xfrm>
            <a:off x="451833" y="188889"/>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Transition</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64600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29</a:t>
            </a:fld>
            <a:endParaRPr lang="en-US" dirty="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200461514"/>
              </p:ext>
            </p:extLst>
          </p:nvPr>
        </p:nvGraphicFramePr>
        <p:xfrm>
          <a:off x="413196" y="984874"/>
          <a:ext cx="8248203" cy="5394960"/>
        </p:xfrm>
        <a:graphic>
          <a:graphicData uri="http://schemas.openxmlformats.org/drawingml/2006/table">
            <a:tbl>
              <a:tblPr firstRow="1" bandRow="1">
                <a:tableStyleId>{5940675A-B579-460E-94D1-54222C63F5DA}</a:tableStyleId>
              </a:tblPr>
              <a:tblGrid>
                <a:gridCol w="881310"/>
                <a:gridCol w="3543061"/>
                <a:gridCol w="3823832"/>
              </a:tblGrid>
              <a:tr h="30301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tx1"/>
                          </a:solidFill>
                          <a:effectLst/>
                          <a:latin typeface="Calibri" panose="020F0502020204030204" pitchFamily="34" charset="0"/>
                        </a:rPr>
                        <a:t>Sr. No.</a:t>
                      </a:r>
                      <a:endParaRPr lang="en-US" sz="2000" b="1" dirty="0" smtClean="0">
                        <a:solidFill>
                          <a:schemeClr val="tx1"/>
                        </a:solidFill>
                        <a:effectLst/>
                        <a:latin typeface="Calibri" panose="020F0502020204030204" pitchFamily="34" charset="0"/>
                        <a:ea typeface="Times New Roman" panose="02020603050405020304" pitchFamily="18" charset="0"/>
                      </a:endParaRPr>
                    </a:p>
                  </a:txBody>
                  <a:tcPr>
                    <a:solidFill>
                      <a:schemeClr val="accent6">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tx1"/>
                          </a:solidFill>
                          <a:effectLst/>
                          <a:latin typeface="Calibri" panose="020F0502020204030204" pitchFamily="34" charset="0"/>
                        </a:rPr>
                        <a:t>Ind AS 17</a:t>
                      </a:r>
                      <a:endParaRPr lang="en-US" sz="2000" b="1" dirty="0" smtClean="0">
                        <a:solidFill>
                          <a:schemeClr val="tx1"/>
                        </a:solidFill>
                        <a:effectLst/>
                        <a:latin typeface="Calibri" panose="020F0502020204030204" pitchFamily="34" charset="0"/>
                        <a:ea typeface="Times New Roman" panose="02020603050405020304" pitchFamily="18" charset="0"/>
                      </a:endParaRPr>
                    </a:p>
                  </a:txBody>
                  <a:tcPr>
                    <a:solidFill>
                      <a:schemeClr val="accent6">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tx1"/>
                          </a:solidFill>
                          <a:effectLst/>
                          <a:latin typeface="Calibri" panose="020F0502020204030204" pitchFamily="34" charset="0"/>
                        </a:rPr>
                        <a:t>Ind AS 116</a:t>
                      </a:r>
                      <a:endParaRPr lang="en-US" sz="2000" b="1" dirty="0" smtClean="0">
                        <a:solidFill>
                          <a:schemeClr val="tx1"/>
                        </a:solidFill>
                        <a:effectLst/>
                        <a:latin typeface="Calibri" panose="020F0502020204030204" pitchFamily="34" charset="0"/>
                        <a:ea typeface="Times New Roman" panose="02020603050405020304" pitchFamily="18" charset="0"/>
                      </a:endParaRPr>
                    </a:p>
                  </a:txBody>
                  <a:tcPr>
                    <a:solidFill>
                      <a:schemeClr val="accent6">
                        <a:lumMod val="60000"/>
                        <a:lumOff val="40000"/>
                      </a:schemeClr>
                    </a:solidFill>
                  </a:tcPr>
                </a:tc>
              </a:tr>
              <a:tr h="401415">
                <a:tc>
                  <a:txBody>
                    <a:bodyPr/>
                    <a:lstStyle/>
                    <a:p>
                      <a:pPr algn="ctr"/>
                      <a:r>
                        <a:rPr lang="en-US" sz="1600" dirty="0" smtClean="0">
                          <a:latin typeface="Calibri" panose="020F0502020204030204" pitchFamily="34" charset="0"/>
                        </a:rPr>
                        <a:t>1.</a:t>
                      </a:r>
                      <a:endParaRPr lang="en-US" sz="1600" dirty="0">
                        <a:latin typeface="Calibri" panose="020F0502020204030204" pitchFamily="34" charset="0"/>
                      </a:endParaRPr>
                    </a:p>
                  </a:txBody>
                  <a:tcPr/>
                </a:tc>
                <a:tc>
                  <a:txBody>
                    <a:bodyPr/>
                    <a:lstStyle/>
                    <a:p>
                      <a:pPr marL="24765" marR="0" algn="just">
                        <a:lnSpc>
                          <a:spcPct val="100000"/>
                        </a:lnSpc>
                        <a:spcBef>
                          <a:spcPts val="0"/>
                        </a:spcBef>
                        <a:spcAft>
                          <a:spcPts val="0"/>
                        </a:spcAft>
                      </a:pPr>
                      <a:r>
                        <a:rPr lang="en-US" sz="1600" b="0" dirty="0" smtClean="0">
                          <a:solidFill>
                            <a:schemeClr val="tx1"/>
                          </a:solidFill>
                          <a:effectLst/>
                          <a:latin typeface="Calibri" panose="020F0502020204030204" pitchFamily="34" charset="0"/>
                        </a:rPr>
                        <a:t>Ind AS 17 </a:t>
                      </a:r>
                      <a:r>
                        <a:rPr lang="en-US" sz="1600" b="1" dirty="0" smtClean="0">
                          <a:solidFill>
                            <a:schemeClr val="tx1"/>
                          </a:solidFill>
                          <a:effectLst/>
                          <a:latin typeface="Calibri" panose="020F0502020204030204" pitchFamily="34" charset="0"/>
                        </a:rPr>
                        <a:t>defines lease </a:t>
                      </a:r>
                      <a:r>
                        <a:rPr lang="en-US" sz="1600" b="0" dirty="0" smtClean="0">
                          <a:solidFill>
                            <a:schemeClr val="tx1"/>
                          </a:solidFill>
                          <a:effectLst/>
                          <a:latin typeface="Calibri" panose="020F0502020204030204" pitchFamily="34" charset="0"/>
                        </a:rPr>
                        <a:t>as an agreement whereby the lessor conveys to the lessee in return for a payment or series of payments</a:t>
                      </a:r>
                      <a:r>
                        <a:rPr lang="en-US" sz="1600" b="0" spc="-13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the </a:t>
                      </a:r>
                      <a:r>
                        <a:rPr lang="en-US" sz="1600" b="1" dirty="0" smtClean="0">
                          <a:solidFill>
                            <a:schemeClr val="tx1"/>
                          </a:solidFill>
                          <a:effectLst/>
                          <a:latin typeface="Calibri" panose="020F0502020204030204" pitchFamily="34" charset="0"/>
                        </a:rPr>
                        <a:t>right to use </a:t>
                      </a:r>
                      <a:r>
                        <a:rPr lang="en-US" sz="1600" b="0" dirty="0" smtClean="0">
                          <a:solidFill>
                            <a:schemeClr val="tx1"/>
                          </a:solidFill>
                          <a:effectLst/>
                          <a:latin typeface="Calibri" panose="020F0502020204030204" pitchFamily="34" charset="0"/>
                        </a:rPr>
                        <a:t>an asset for an agreed period of time.</a:t>
                      </a:r>
                      <a:endParaRPr lang="en-US" sz="1600" b="0" dirty="0" smtClean="0">
                        <a:solidFill>
                          <a:schemeClr val="tx1"/>
                        </a:solidFill>
                        <a:effectLst/>
                        <a:latin typeface="Calibri" panose="020F0502020204030204" pitchFamily="34" charset="0"/>
                        <a:ea typeface="Times New Roman" panose="02020603050405020304" pitchFamily="18" charset="0"/>
                      </a:endParaRPr>
                    </a:p>
                  </a:txBody>
                  <a:tcPr/>
                </a:tc>
                <a:tc>
                  <a:txBody>
                    <a:bodyPr/>
                    <a:lstStyle/>
                    <a:p>
                      <a:pPr marL="24130" marR="0" algn="just">
                        <a:lnSpc>
                          <a:spcPct val="100000"/>
                        </a:lnSpc>
                        <a:spcBef>
                          <a:spcPts val="0"/>
                        </a:spcBef>
                        <a:spcAft>
                          <a:spcPts val="0"/>
                        </a:spcAft>
                      </a:pPr>
                      <a:r>
                        <a:rPr lang="en-US" sz="1600" b="0" dirty="0" smtClean="0">
                          <a:solidFill>
                            <a:schemeClr val="tx1"/>
                          </a:solidFill>
                          <a:effectLst/>
                          <a:latin typeface="Calibri" panose="020F0502020204030204" pitchFamily="34" charset="0"/>
                        </a:rPr>
                        <a:t>Ind</a:t>
                      </a:r>
                      <a:r>
                        <a:rPr lang="en-US" sz="1600" b="0" spc="-3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AS</a:t>
                      </a:r>
                      <a:r>
                        <a:rPr lang="en-US" sz="1600" b="0" spc="-3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116</a:t>
                      </a:r>
                      <a:r>
                        <a:rPr lang="en-US" sz="1600" b="0" spc="-30" dirty="0" smtClean="0">
                          <a:solidFill>
                            <a:schemeClr val="tx1"/>
                          </a:solidFill>
                          <a:effectLst/>
                          <a:latin typeface="Calibri" panose="020F0502020204030204" pitchFamily="34" charset="0"/>
                        </a:rPr>
                        <a:t> </a:t>
                      </a:r>
                      <a:r>
                        <a:rPr lang="en-US" sz="1600" b="1" dirty="0" smtClean="0">
                          <a:solidFill>
                            <a:schemeClr val="tx1"/>
                          </a:solidFill>
                          <a:effectLst/>
                          <a:latin typeface="Calibri" panose="020F0502020204030204" pitchFamily="34" charset="0"/>
                        </a:rPr>
                        <a:t>defines</a:t>
                      </a:r>
                      <a:r>
                        <a:rPr lang="en-US" sz="1600" b="1" spc="-35" dirty="0" smtClean="0">
                          <a:solidFill>
                            <a:schemeClr val="tx1"/>
                          </a:solidFill>
                          <a:effectLst/>
                          <a:latin typeface="Calibri" panose="020F0502020204030204" pitchFamily="34" charset="0"/>
                        </a:rPr>
                        <a:t> </a:t>
                      </a:r>
                      <a:r>
                        <a:rPr lang="en-US" sz="1600" b="1" dirty="0" smtClean="0">
                          <a:solidFill>
                            <a:schemeClr val="tx1"/>
                          </a:solidFill>
                          <a:effectLst/>
                          <a:latin typeface="Calibri" panose="020F0502020204030204" pitchFamily="34" charset="0"/>
                        </a:rPr>
                        <a:t>lease</a:t>
                      </a:r>
                      <a:r>
                        <a:rPr lang="en-US" sz="1600" b="1" spc="-30"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as</a:t>
                      </a:r>
                      <a:r>
                        <a:rPr lang="en-US" sz="1600" b="0" spc="-3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a</a:t>
                      </a:r>
                      <a:r>
                        <a:rPr lang="en-US" sz="1600" b="0" spc="-30"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contract,</a:t>
                      </a:r>
                      <a:r>
                        <a:rPr lang="en-US" sz="1600" b="0" spc="-3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or</a:t>
                      </a:r>
                      <a:r>
                        <a:rPr lang="en-US" sz="1600" b="0" spc="-3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part</a:t>
                      </a:r>
                      <a:r>
                        <a:rPr lang="en-US" sz="1600" b="0" spc="-30"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of</a:t>
                      </a:r>
                      <a:r>
                        <a:rPr lang="en-US" sz="1600" b="0" spc="-3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a contract, that conveys the </a:t>
                      </a:r>
                      <a:r>
                        <a:rPr lang="en-US" sz="1600" b="1" dirty="0" smtClean="0">
                          <a:solidFill>
                            <a:schemeClr val="tx1"/>
                          </a:solidFill>
                          <a:effectLst/>
                          <a:latin typeface="Calibri" panose="020F0502020204030204" pitchFamily="34" charset="0"/>
                        </a:rPr>
                        <a:t>right to control </a:t>
                      </a:r>
                      <a:r>
                        <a:rPr lang="en-US" sz="1600" b="0" dirty="0" smtClean="0">
                          <a:solidFill>
                            <a:schemeClr val="tx1"/>
                          </a:solidFill>
                          <a:effectLst/>
                          <a:latin typeface="Calibri" panose="020F0502020204030204" pitchFamily="34" charset="0"/>
                        </a:rPr>
                        <a:t>the use</a:t>
                      </a:r>
                      <a:r>
                        <a:rPr lang="en-US" sz="1600" b="0" spc="-130"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of an</a:t>
                      </a:r>
                      <a:r>
                        <a:rPr lang="en-US" sz="1600" b="0" spc="-3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underlying</a:t>
                      </a:r>
                      <a:r>
                        <a:rPr lang="en-US" sz="1600" b="0" spc="-3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asset</a:t>
                      </a:r>
                      <a:r>
                        <a:rPr lang="en-US" sz="1600" b="0" spc="-30"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for</a:t>
                      </a:r>
                      <a:r>
                        <a:rPr lang="en-US" sz="1600" b="0" spc="-3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a</a:t>
                      </a:r>
                      <a:r>
                        <a:rPr lang="en-US" sz="1600" b="0" spc="-30"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period</a:t>
                      </a:r>
                      <a:r>
                        <a:rPr lang="en-US" sz="1600" b="0" spc="-3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of</a:t>
                      </a:r>
                      <a:r>
                        <a:rPr lang="en-US" sz="1600" b="0" spc="-3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time</a:t>
                      </a:r>
                      <a:r>
                        <a:rPr lang="en-US" sz="1600" b="0" spc="-30"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in</a:t>
                      </a:r>
                      <a:r>
                        <a:rPr lang="en-US" sz="1600" b="0" spc="-3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exchange for</a:t>
                      </a:r>
                      <a:r>
                        <a:rPr lang="en-US" sz="1600" b="0" spc="-30"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consideration.</a:t>
                      </a:r>
                    </a:p>
                  </a:txBody>
                  <a:tcPr/>
                </a:tc>
              </a:tr>
              <a:tr h="401415">
                <a:tc>
                  <a:txBody>
                    <a:bodyPr/>
                    <a:lstStyle/>
                    <a:p>
                      <a:pPr algn="ctr"/>
                      <a:r>
                        <a:rPr lang="en-US" sz="1600" dirty="0" smtClean="0">
                          <a:latin typeface="Calibri" panose="020F0502020204030204" pitchFamily="34" charset="0"/>
                        </a:rPr>
                        <a:t>2.</a:t>
                      </a:r>
                      <a:endParaRPr lang="en-US" sz="1600" dirty="0">
                        <a:latin typeface="Calibri" panose="020F050202020403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0" dirty="0" smtClean="0">
                          <a:solidFill>
                            <a:schemeClr val="tx1"/>
                          </a:solidFill>
                          <a:effectLst/>
                          <a:latin typeface="Calibri" panose="020F0502020204030204" pitchFamily="34" charset="0"/>
                        </a:rPr>
                        <a:t>Ind AS 17 required leases to be </a:t>
                      </a:r>
                      <a:r>
                        <a:rPr lang="en-US" sz="1600" b="1" dirty="0" smtClean="0">
                          <a:solidFill>
                            <a:schemeClr val="tx1"/>
                          </a:solidFill>
                          <a:effectLst/>
                          <a:latin typeface="Calibri" panose="020F0502020204030204" pitchFamily="34" charset="0"/>
                        </a:rPr>
                        <a:t>classified as finance lease and operating lease</a:t>
                      </a:r>
                      <a:r>
                        <a:rPr lang="en-US" sz="1600" b="0" dirty="0" smtClean="0">
                          <a:solidFill>
                            <a:schemeClr val="tx1"/>
                          </a:solidFill>
                          <a:effectLst/>
                          <a:latin typeface="Calibri" panose="020F0502020204030204" pitchFamily="34" charset="0"/>
                        </a:rPr>
                        <a:t>. It specifies separate accounting model for lease classified as operating lease and finance lease.</a:t>
                      </a:r>
                      <a:endParaRPr lang="en-US" sz="1600" b="0" dirty="0" smtClean="0">
                        <a:solidFill>
                          <a:schemeClr val="tx1"/>
                        </a:solidFill>
                        <a:effectLst/>
                        <a:latin typeface="Calibri" panose="020F0502020204030204" pitchFamily="34" charset="0"/>
                        <a:ea typeface="Times New Roman" panose="02020603050405020304"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0" dirty="0" smtClean="0">
                          <a:solidFill>
                            <a:schemeClr val="tx1"/>
                          </a:solidFill>
                          <a:effectLst/>
                          <a:latin typeface="Calibri" panose="020F0502020204030204" pitchFamily="34" charset="0"/>
                        </a:rPr>
                        <a:t>Ind AS 116 introduces a </a:t>
                      </a:r>
                      <a:r>
                        <a:rPr lang="en-US" sz="1600" b="1" dirty="0" smtClean="0">
                          <a:solidFill>
                            <a:schemeClr val="tx1"/>
                          </a:solidFill>
                          <a:effectLst/>
                          <a:latin typeface="Calibri" panose="020F0502020204030204" pitchFamily="34" charset="0"/>
                        </a:rPr>
                        <a:t>single lessee accounting model </a:t>
                      </a:r>
                      <a:r>
                        <a:rPr lang="en-US" sz="1600" b="0" dirty="0" smtClean="0">
                          <a:solidFill>
                            <a:schemeClr val="tx1"/>
                          </a:solidFill>
                          <a:effectLst/>
                          <a:latin typeface="Calibri" panose="020F0502020204030204" pitchFamily="34" charset="0"/>
                        </a:rPr>
                        <a:t>and requires a lessee to </a:t>
                      </a:r>
                      <a:r>
                        <a:rPr lang="en-US" sz="1600" b="1" dirty="0" smtClean="0">
                          <a:solidFill>
                            <a:schemeClr val="tx1"/>
                          </a:solidFill>
                          <a:effectLst/>
                          <a:latin typeface="Calibri" panose="020F0502020204030204" pitchFamily="34" charset="0"/>
                        </a:rPr>
                        <a:t>recognise a</a:t>
                      </a:r>
                      <a:r>
                        <a:rPr lang="en-US" sz="1600" b="1" spc="-40" dirty="0" smtClean="0">
                          <a:solidFill>
                            <a:schemeClr val="tx1"/>
                          </a:solidFill>
                          <a:effectLst/>
                          <a:latin typeface="Calibri" panose="020F0502020204030204" pitchFamily="34" charset="0"/>
                        </a:rPr>
                        <a:t> </a:t>
                      </a:r>
                      <a:r>
                        <a:rPr lang="en-US" sz="1600" b="1" dirty="0" smtClean="0">
                          <a:solidFill>
                            <a:schemeClr val="tx1"/>
                          </a:solidFill>
                          <a:effectLst/>
                          <a:latin typeface="Calibri" panose="020F0502020204030204" pitchFamily="34" charset="0"/>
                        </a:rPr>
                        <a:t>right-of-use</a:t>
                      </a:r>
                      <a:r>
                        <a:rPr lang="en-US" sz="1600" b="1" spc="-45" dirty="0" smtClean="0">
                          <a:solidFill>
                            <a:schemeClr val="tx1"/>
                          </a:solidFill>
                          <a:effectLst/>
                          <a:latin typeface="Calibri" panose="020F0502020204030204" pitchFamily="34" charset="0"/>
                        </a:rPr>
                        <a:t> </a:t>
                      </a:r>
                      <a:r>
                        <a:rPr lang="en-US" sz="1600" b="1" dirty="0" smtClean="0">
                          <a:solidFill>
                            <a:schemeClr val="tx1"/>
                          </a:solidFill>
                          <a:effectLst/>
                          <a:latin typeface="Calibri" panose="020F0502020204030204" pitchFamily="34" charset="0"/>
                        </a:rPr>
                        <a:t>asset and a lease liability</a:t>
                      </a:r>
                      <a:r>
                        <a:rPr lang="en-US" sz="1600" b="0" dirty="0" smtClean="0">
                          <a:solidFill>
                            <a:schemeClr val="tx1"/>
                          </a:solidFill>
                          <a:effectLst/>
                          <a:latin typeface="Calibri" panose="020F0502020204030204" pitchFamily="34" charset="0"/>
                        </a:rPr>
                        <a:t> for all leases with a term of more than 12 months,</a:t>
                      </a:r>
                      <a:r>
                        <a:rPr lang="en-US" sz="1600" b="0" spc="-5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unless</a:t>
                      </a:r>
                      <a:r>
                        <a:rPr lang="en-US" sz="1600" b="0" spc="-5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the</a:t>
                      </a:r>
                      <a:r>
                        <a:rPr lang="en-US" sz="1600" b="0" spc="-5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underlying</a:t>
                      </a:r>
                      <a:r>
                        <a:rPr lang="en-US" sz="1600" b="0" spc="-5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asset</a:t>
                      </a:r>
                      <a:r>
                        <a:rPr lang="en-US" sz="1600" b="0" spc="-5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is</a:t>
                      </a:r>
                      <a:r>
                        <a:rPr lang="en-US" sz="1600" b="0" spc="-5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of</a:t>
                      </a:r>
                      <a:r>
                        <a:rPr lang="en-US" sz="1600" b="0" spc="-5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low</a:t>
                      </a:r>
                      <a:r>
                        <a:rPr lang="en-US" sz="1600" b="0" spc="-5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value.</a:t>
                      </a:r>
                    </a:p>
                  </a:txBody>
                  <a:tcPr/>
                </a:tc>
              </a:tr>
              <a:tr h="401415">
                <a:tc>
                  <a:txBody>
                    <a:bodyPr/>
                    <a:lstStyle/>
                    <a:p>
                      <a:pPr algn="ctr"/>
                      <a:r>
                        <a:rPr lang="en-US" sz="1600" dirty="0" smtClean="0">
                          <a:latin typeface="Calibri" panose="020F0502020204030204" pitchFamily="34" charset="0"/>
                        </a:rPr>
                        <a:t>3.</a:t>
                      </a:r>
                      <a:endParaRPr lang="en-US" sz="1600" dirty="0">
                        <a:latin typeface="Calibri" panose="020F050202020403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0" dirty="0" smtClean="0">
                          <a:solidFill>
                            <a:schemeClr val="tx1"/>
                          </a:solidFill>
                          <a:effectLst/>
                          <a:latin typeface="Calibri" panose="020F0502020204030204" pitchFamily="34" charset="0"/>
                        </a:rPr>
                        <a:t>Under Ind AS 17, lessee in case of </a:t>
                      </a:r>
                      <a:r>
                        <a:rPr lang="en-US" sz="1600" b="1" dirty="0" smtClean="0">
                          <a:solidFill>
                            <a:schemeClr val="tx1"/>
                          </a:solidFill>
                          <a:effectLst/>
                          <a:latin typeface="Calibri" panose="020F0502020204030204" pitchFamily="34" charset="0"/>
                        </a:rPr>
                        <a:t>operating lease </a:t>
                      </a:r>
                      <a:r>
                        <a:rPr lang="en-US" sz="1600" b="0" dirty="0" smtClean="0">
                          <a:solidFill>
                            <a:schemeClr val="tx1"/>
                          </a:solidFill>
                          <a:effectLst/>
                          <a:latin typeface="Calibri" panose="020F0502020204030204" pitchFamily="34" charset="0"/>
                        </a:rPr>
                        <a:t>is required to </a:t>
                      </a:r>
                      <a:r>
                        <a:rPr lang="en-US" sz="1600" b="1" dirty="0" smtClean="0">
                          <a:solidFill>
                            <a:schemeClr val="tx1"/>
                          </a:solidFill>
                          <a:effectLst/>
                          <a:latin typeface="Calibri" panose="020F0502020204030204" pitchFamily="34" charset="0"/>
                        </a:rPr>
                        <a:t>recognise </a:t>
                      </a:r>
                      <a:r>
                        <a:rPr lang="en-US" sz="1600" b="0" dirty="0" smtClean="0">
                          <a:solidFill>
                            <a:schemeClr val="tx1"/>
                          </a:solidFill>
                          <a:effectLst/>
                          <a:latin typeface="Calibri" panose="020F0502020204030204" pitchFamily="34" charset="0"/>
                        </a:rPr>
                        <a:t>the lease payments </a:t>
                      </a:r>
                      <a:r>
                        <a:rPr lang="en-US" sz="1600" b="1" dirty="0" smtClean="0">
                          <a:solidFill>
                            <a:schemeClr val="tx1"/>
                          </a:solidFill>
                          <a:effectLst/>
                          <a:latin typeface="Calibri" panose="020F0502020204030204" pitchFamily="34" charset="0"/>
                        </a:rPr>
                        <a:t>as expense </a:t>
                      </a:r>
                      <a:r>
                        <a:rPr lang="en-US" sz="1600" b="0" dirty="0" smtClean="0">
                          <a:solidFill>
                            <a:schemeClr val="tx1"/>
                          </a:solidFill>
                          <a:effectLst/>
                          <a:latin typeface="Calibri" panose="020F0502020204030204" pitchFamily="34" charset="0"/>
                        </a:rPr>
                        <a:t>either on a straight-line basis or another systematic basis.</a:t>
                      </a:r>
                      <a:endParaRPr lang="en-US" sz="1600" b="0" dirty="0" smtClean="0">
                        <a:solidFill>
                          <a:schemeClr val="tx1"/>
                        </a:solidFill>
                        <a:effectLst/>
                        <a:latin typeface="Calibri" panose="020F0502020204030204" pitchFamily="34" charset="0"/>
                        <a:ea typeface="Times New Roman" panose="02020603050405020304"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0" dirty="0" smtClean="0">
                          <a:solidFill>
                            <a:schemeClr val="tx1"/>
                          </a:solidFill>
                          <a:effectLst/>
                          <a:latin typeface="Calibri" panose="020F0502020204030204" pitchFamily="34" charset="0"/>
                        </a:rPr>
                        <a:t>Under Ind AS 116, a lessee  measures  right-of-use asset and lease liability. As a consequence,</a:t>
                      </a:r>
                      <a:r>
                        <a:rPr lang="en-US" sz="1600" b="0" spc="-100"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a</a:t>
                      </a:r>
                      <a:r>
                        <a:rPr lang="en-US" sz="1600" b="0" spc="-9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lessee</a:t>
                      </a:r>
                      <a:r>
                        <a:rPr lang="en-US" sz="1600" b="0" spc="-95" dirty="0" smtClean="0">
                          <a:solidFill>
                            <a:schemeClr val="tx1"/>
                          </a:solidFill>
                          <a:effectLst/>
                          <a:latin typeface="Calibri" panose="020F0502020204030204" pitchFamily="34" charset="0"/>
                        </a:rPr>
                        <a:t> </a:t>
                      </a:r>
                      <a:r>
                        <a:rPr lang="en-US" sz="1600" b="1" dirty="0" smtClean="0">
                          <a:solidFill>
                            <a:schemeClr val="tx1"/>
                          </a:solidFill>
                          <a:effectLst/>
                          <a:latin typeface="Calibri" panose="020F0502020204030204" pitchFamily="34" charset="0"/>
                        </a:rPr>
                        <a:t>recognises</a:t>
                      </a:r>
                      <a:r>
                        <a:rPr lang="en-US" sz="1600" b="1" spc="-95" dirty="0" smtClean="0">
                          <a:solidFill>
                            <a:schemeClr val="tx1"/>
                          </a:solidFill>
                          <a:effectLst/>
                          <a:latin typeface="Calibri" panose="020F0502020204030204" pitchFamily="34" charset="0"/>
                        </a:rPr>
                        <a:t> </a:t>
                      </a:r>
                      <a:r>
                        <a:rPr lang="en-US" sz="1600" b="1" dirty="0" smtClean="0">
                          <a:solidFill>
                            <a:schemeClr val="tx1"/>
                          </a:solidFill>
                          <a:effectLst/>
                          <a:latin typeface="Calibri" panose="020F0502020204030204" pitchFamily="34" charset="0"/>
                        </a:rPr>
                        <a:t>depreciation</a:t>
                      </a:r>
                      <a:r>
                        <a:rPr lang="en-US" sz="1600" b="0" spc="-9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on</a:t>
                      </a:r>
                      <a:r>
                        <a:rPr lang="en-US" sz="1600" b="0" spc="-95" dirty="0" smtClean="0">
                          <a:solidFill>
                            <a:schemeClr val="tx1"/>
                          </a:solidFill>
                          <a:effectLst/>
                          <a:latin typeface="Calibri" panose="020F0502020204030204" pitchFamily="34" charset="0"/>
                        </a:rPr>
                        <a:t> </a:t>
                      </a:r>
                      <a:r>
                        <a:rPr lang="en-US" sz="1600" b="0" dirty="0" smtClean="0">
                          <a:solidFill>
                            <a:schemeClr val="tx1"/>
                          </a:solidFill>
                          <a:effectLst/>
                          <a:latin typeface="Calibri" panose="020F0502020204030204" pitchFamily="34" charset="0"/>
                        </a:rPr>
                        <a:t>the right-of-use asset </a:t>
                      </a:r>
                      <a:r>
                        <a:rPr lang="en-US" sz="1600" b="1" dirty="0" smtClean="0">
                          <a:solidFill>
                            <a:schemeClr val="tx1"/>
                          </a:solidFill>
                          <a:effectLst/>
                          <a:latin typeface="Calibri" panose="020F0502020204030204" pitchFamily="34" charset="0"/>
                        </a:rPr>
                        <a:t>and interest</a:t>
                      </a:r>
                      <a:r>
                        <a:rPr lang="en-US" sz="1600" b="0" dirty="0" smtClean="0">
                          <a:solidFill>
                            <a:schemeClr val="tx1"/>
                          </a:solidFill>
                          <a:effectLst/>
                          <a:latin typeface="Calibri" panose="020F0502020204030204" pitchFamily="34" charset="0"/>
                        </a:rPr>
                        <a:t> on the lease liability.</a:t>
                      </a:r>
                      <a:endParaRPr lang="en-US" sz="1600" b="0" dirty="0" smtClean="0">
                        <a:solidFill>
                          <a:schemeClr val="tx1"/>
                        </a:solidFill>
                        <a:effectLst/>
                        <a:latin typeface="Calibri" panose="020F0502020204030204" pitchFamily="34" charset="0"/>
                        <a:ea typeface="Times New Roman" panose="02020603050405020304" pitchFamily="18" charset="0"/>
                      </a:endParaRPr>
                    </a:p>
                  </a:txBody>
                  <a:tcPr/>
                </a:tc>
              </a:tr>
              <a:tr h="401415">
                <a:tc>
                  <a:txBody>
                    <a:bodyPr/>
                    <a:lstStyle/>
                    <a:p>
                      <a:pPr algn="ctr"/>
                      <a:r>
                        <a:rPr lang="en-US" sz="1600" dirty="0" smtClean="0">
                          <a:latin typeface="Calibri" panose="020F0502020204030204" pitchFamily="34" charset="0"/>
                        </a:rPr>
                        <a:t>4.</a:t>
                      </a:r>
                      <a:endParaRPr lang="en-US" sz="1600" dirty="0">
                        <a:latin typeface="Calibri" panose="020F0502020204030204" pitchFamily="34" charset="0"/>
                      </a:endParaRPr>
                    </a:p>
                  </a:txBody>
                  <a:tcPr/>
                </a:tc>
                <a:tc>
                  <a:txBody>
                    <a:bodyPr/>
                    <a:lstStyle/>
                    <a:p>
                      <a:pPr algn="just"/>
                      <a:r>
                        <a:rPr kumimoji="0" lang="en-US" sz="1600" kern="1200" dirty="0" smtClean="0">
                          <a:solidFill>
                            <a:schemeClr val="tx1"/>
                          </a:solidFill>
                          <a:effectLst/>
                          <a:latin typeface="Calibri" panose="020F0502020204030204" pitchFamily="34" charset="0"/>
                          <a:ea typeface="+mn-ea"/>
                          <a:cs typeface="+mn-cs"/>
                        </a:rPr>
                        <a:t>Ind AS 17 </a:t>
                      </a:r>
                      <a:r>
                        <a:rPr kumimoji="0" lang="en-US" sz="1600" b="1" kern="1200" dirty="0" smtClean="0">
                          <a:solidFill>
                            <a:schemeClr val="tx1"/>
                          </a:solidFill>
                          <a:effectLst/>
                          <a:latin typeface="Calibri" panose="020F0502020204030204" pitchFamily="34" charset="0"/>
                          <a:ea typeface="+mn-ea"/>
                          <a:cs typeface="+mn-cs"/>
                        </a:rPr>
                        <a:t>does not specifically provide for accounting of lease modification.</a:t>
                      </a:r>
                      <a:endParaRPr lang="en-US" sz="1600" b="1" dirty="0">
                        <a:latin typeface="Calibri" panose="020F0502020204030204" pitchFamily="34" charset="0"/>
                      </a:endParaRPr>
                    </a:p>
                  </a:txBody>
                  <a:tcPr/>
                </a:tc>
                <a:tc>
                  <a:txBody>
                    <a:bodyPr/>
                    <a:lstStyle/>
                    <a:p>
                      <a:pPr algn="just"/>
                      <a:r>
                        <a:rPr kumimoji="0" lang="en-US" sz="1600" kern="1200" dirty="0" smtClean="0">
                          <a:solidFill>
                            <a:schemeClr val="tx1"/>
                          </a:solidFill>
                          <a:effectLst/>
                          <a:latin typeface="Calibri" panose="020F0502020204030204" pitchFamily="34" charset="0"/>
                          <a:ea typeface="+mn-ea"/>
                          <a:cs typeface="+mn-cs"/>
                        </a:rPr>
                        <a:t>Ind AS 116 contains </a:t>
                      </a:r>
                      <a:r>
                        <a:rPr kumimoji="0" lang="en-US" sz="1600" b="1" kern="1200" dirty="0" smtClean="0">
                          <a:solidFill>
                            <a:schemeClr val="tx1"/>
                          </a:solidFill>
                          <a:effectLst/>
                          <a:latin typeface="Calibri" panose="020F0502020204030204" pitchFamily="34" charset="0"/>
                          <a:ea typeface="+mn-ea"/>
                          <a:cs typeface="+mn-cs"/>
                        </a:rPr>
                        <a:t>specific provision for accounting of lease modification </a:t>
                      </a:r>
                      <a:r>
                        <a:rPr kumimoji="0" lang="en-US" sz="1600" kern="1200" dirty="0" smtClean="0">
                          <a:solidFill>
                            <a:schemeClr val="tx1"/>
                          </a:solidFill>
                          <a:effectLst/>
                          <a:latin typeface="Calibri" panose="020F0502020204030204" pitchFamily="34" charset="0"/>
                          <a:ea typeface="+mn-ea"/>
                          <a:cs typeface="+mn-cs"/>
                        </a:rPr>
                        <a:t>by lessee and lessor.</a:t>
                      </a:r>
                      <a:endParaRPr lang="en-US" sz="1600" dirty="0">
                        <a:latin typeface="Calibri" panose="020F0502020204030204" pitchFamily="34" charset="0"/>
                      </a:endParaRPr>
                    </a:p>
                  </a:txBody>
                  <a:tcPr/>
                </a:tc>
              </a:tr>
            </a:tbl>
          </a:graphicData>
        </a:graphic>
      </p:graphicFrame>
      <p:sp>
        <p:nvSpPr>
          <p:cNvPr id="5" name="Rounded Rectangle 4"/>
          <p:cNvSpPr/>
          <p:nvPr/>
        </p:nvSpPr>
        <p:spPr>
          <a:xfrm>
            <a:off x="401032" y="188889"/>
            <a:ext cx="8234967"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Ind AS 17 vs Ind AS 116</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6693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833" y="1133339"/>
            <a:ext cx="8077200" cy="5262979"/>
          </a:xfrm>
          <a:prstGeom prst="rect">
            <a:avLst/>
          </a:prstGeom>
          <a:noFill/>
        </p:spPr>
        <p:txBody>
          <a:bodyPr wrap="square" rtlCol="0">
            <a:spAutoFit/>
          </a:bodyPr>
          <a:lstStyle/>
          <a:p>
            <a:pPr marL="285750" indent="-285750" algn="just">
              <a:buFont typeface="Wingdings" panose="05000000000000000000" pitchFamily="2" charset="2"/>
              <a:buChar char="v"/>
            </a:pPr>
            <a:r>
              <a:rPr lang="en-US" sz="1600" dirty="0">
                <a:latin typeface="Calibri" panose="020F0502020204030204" pitchFamily="34" charset="0"/>
              </a:rPr>
              <a:t>At </a:t>
            </a:r>
            <a:r>
              <a:rPr lang="en-US" sz="1600" b="1" dirty="0">
                <a:latin typeface="Calibri" panose="020F0502020204030204" pitchFamily="34" charset="0"/>
              </a:rPr>
              <a:t>inception</a:t>
            </a:r>
            <a:r>
              <a:rPr lang="en-US" sz="1600" dirty="0">
                <a:latin typeface="Calibri" panose="020F0502020204030204" pitchFamily="34" charset="0"/>
              </a:rPr>
              <a:t> of a </a:t>
            </a:r>
            <a:r>
              <a:rPr lang="en-US" sz="1600" b="1" dirty="0">
                <a:latin typeface="Calibri" panose="020F0502020204030204" pitchFamily="34" charset="0"/>
              </a:rPr>
              <a:t>contract</a:t>
            </a:r>
            <a:r>
              <a:rPr lang="en-US" sz="1600" dirty="0">
                <a:latin typeface="Calibri" panose="020F0502020204030204" pitchFamily="34" charset="0"/>
              </a:rPr>
              <a:t>, an entity shall assess whether the contract is, or contains, a lease. </a:t>
            </a:r>
          </a:p>
          <a:p>
            <a:pPr marL="285750" indent="-285750" algn="just">
              <a:buFont typeface="Wingdings" panose="05000000000000000000" pitchFamily="2" charset="2"/>
              <a:buChar char="Ø"/>
            </a:pPr>
            <a:endParaRPr lang="en-US" sz="1600" dirty="0">
              <a:latin typeface="Calibri" panose="020F0502020204030204" pitchFamily="34" charset="0"/>
            </a:endParaRPr>
          </a:p>
          <a:p>
            <a:pPr marL="285750" indent="-285750" algn="just">
              <a:buFont typeface="Wingdings" panose="05000000000000000000" pitchFamily="2" charset="2"/>
              <a:buChar char="v"/>
            </a:pPr>
            <a:r>
              <a:rPr lang="en-US" sz="1600" dirty="0">
                <a:solidFill>
                  <a:srgbClr val="0070C0"/>
                </a:solidFill>
                <a:latin typeface="Calibri" panose="020F0502020204030204" pitchFamily="34" charset="0"/>
              </a:rPr>
              <a:t>A </a:t>
            </a:r>
            <a:r>
              <a:rPr lang="en-US" sz="1600" b="1" dirty="0">
                <a:solidFill>
                  <a:srgbClr val="0070C0"/>
                </a:solidFill>
                <a:latin typeface="Calibri" panose="020F0502020204030204" pitchFamily="34" charset="0"/>
              </a:rPr>
              <a:t>contract is</a:t>
            </a:r>
            <a:r>
              <a:rPr lang="en-US" sz="1600" dirty="0">
                <a:solidFill>
                  <a:srgbClr val="0070C0"/>
                </a:solidFill>
                <a:latin typeface="Calibri" panose="020F0502020204030204" pitchFamily="34" charset="0"/>
              </a:rPr>
              <a:t>, or contains, a </a:t>
            </a:r>
            <a:r>
              <a:rPr lang="en-US" sz="1600" b="1" dirty="0">
                <a:solidFill>
                  <a:srgbClr val="0070C0"/>
                </a:solidFill>
                <a:latin typeface="Calibri" panose="020F0502020204030204" pitchFamily="34" charset="0"/>
              </a:rPr>
              <a:t>lease</a:t>
            </a:r>
            <a:r>
              <a:rPr lang="en-US" sz="1600" dirty="0">
                <a:solidFill>
                  <a:srgbClr val="0070C0"/>
                </a:solidFill>
                <a:latin typeface="Calibri" panose="020F0502020204030204" pitchFamily="34" charset="0"/>
              </a:rPr>
              <a:t> if the contract conveys the </a:t>
            </a:r>
            <a:r>
              <a:rPr lang="en-US" sz="1600" b="1" dirty="0">
                <a:solidFill>
                  <a:srgbClr val="0070C0"/>
                </a:solidFill>
                <a:latin typeface="Calibri" panose="020F0502020204030204" pitchFamily="34" charset="0"/>
              </a:rPr>
              <a:t>right to control the use of an identified asset</a:t>
            </a:r>
            <a:r>
              <a:rPr lang="en-US" sz="1600" dirty="0">
                <a:solidFill>
                  <a:srgbClr val="0070C0"/>
                </a:solidFill>
                <a:latin typeface="Calibri" panose="020F0502020204030204" pitchFamily="34" charset="0"/>
              </a:rPr>
              <a:t> </a:t>
            </a:r>
            <a:r>
              <a:rPr lang="en-US" sz="1600" b="1" dirty="0">
                <a:solidFill>
                  <a:srgbClr val="0070C0"/>
                </a:solidFill>
                <a:latin typeface="Calibri" panose="020F0502020204030204" pitchFamily="34" charset="0"/>
              </a:rPr>
              <a:t>for a period of time</a:t>
            </a:r>
            <a:r>
              <a:rPr lang="en-US" sz="1600" dirty="0">
                <a:solidFill>
                  <a:srgbClr val="0070C0"/>
                </a:solidFill>
                <a:latin typeface="Calibri" panose="020F0502020204030204" pitchFamily="34" charset="0"/>
              </a:rPr>
              <a:t> in exchange </a:t>
            </a:r>
            <a:r>
              <a:rPr lang="en-US" sz="1600" b="1" dirty="0">
                <a:solidFill>
                  <a:srgbClr val="0070C0"/>
                </a:solidFill>
                <a:latin typeface="Calibri" panose="020F0502020204030204" pitchFamily="34" charset="0"/>
              </a:rPr>
              <a:t>for consideration</a:t>
            </a:r>
            <a:r>
              <a:rPr lang="en-US" sz="1600" dirty="0">
                <a:solidFill>
                  <a:srgbClr val="0070C0"/>
                </a:solidFill>
                <a:latin typeface="Calibri" panose="020F0502020204030204" pitchFamily="34" charset="0"/>
              </a:rPr>
              <a:t>.</a:t>
            </a:r>
          </a:p>
          <a:p>
            <a:pPr marL="285750" indent="-285750" algn="just">
              <a:buFont typeface="Wingdings" panose="05000000000000000000" pitchFamily="2" charset="2"/>
              <a:buChar char="Ø"/>
            </a:pPr>
            <a:endParaRPr lang="en-US" sz="1600" dirty="0">
              <a:latin typeface="Calibri" panose="020F0502020204030204" pitchFamily="34" charset="0"/>
            </a:endParaRPr>
          </a:p>
          <a:p>
            <a:pPr marL="742950" lvl="1" indent="-285750" algn="just">
              <a:buFont typeface="Wingdings" panose="05000000000000000000" pitchFamily="2" charset="2"/>
              <a:buChar char="q"/>
            </a:pPr>
            <a:r>
              <a:rPr lang="en-US" sz="1600" dirty="0" smtClean="0">
                <a:latin typeface="Calibri" panose="020F0502020204030204" pitchFamily="34" charset="0"/>
              </a:rPr>
              <a:t>To assess </a:t>
            </a:r>
            <a:r>
              <a:rPr lang="en-US" sz="1600" dirty="0">
                <a:latin typeface="Calibri" panose="020F0502020204030204" pitchFamily="34" charset="0"/>
              </a:rPr>
              <a:t>whether </a:t>
            </a:r>
            <a:r>
              <a:rPr lang="en-US" sz="1600" dirty="0" smtClean="0">
                <a:latin typeface="Calibri" panose="020F0502020204030204" pitchFamily="34" charset="0"/>
              </a:rPr>
              <a:t>the </a:t>
            </a:r>
            <a:r>
              <a:rPr lang="en-US" sz="1600" dirty="0">
                <a:latin typeface="Calibri" panose="020F0502020204030204" pitchFamily="34" charset="0"/>
              </a:rPr>
              <a:t>contract </a:t>
            </a:r>
            <a:r>
              <a:rPr lang="en-US" sz="1600" dirty="0" smtClean="0">
                <a:latin typeface="Calibri" panose="020F0502020204030204" pitchFamily="34" charset="0"/>
              </a:rPr>
              <a:t>conveys the </a:t>
            </a:r>
            <a:r>
              <a:rPr lang="en-US" sz="1600" b="1" dirty="0" smtClean="0">
                <a:latin typeface="Calibri" panose="020F0502020204030204" pitchFamily="34" charset="0"/>
              </a:rPr>
              <a:t>right to control</a:t>
            </a:r>
            <a:r>
              <a:rPr lang="en-US" sz="1600" dirty="0" smtClean="0">
                <a:latin typeface="Calibri" panose="020F0502020204030204" pitchFamily="34" charset="0"/>
              </a:rPr>
              <a:t> the use of an identified asset, </a:t>
            </a:r>
            <a:r>
              <a:rPr lang="en-US" sz="1600" dirty="0">
                <a:latin typeface="Calibri" panose="020F0502020204030204" pitchFamily="34" charset="0"/>
              </a:rPr>
              <a:t>the</a:t>
            </a:r>
            <a:r>
              <a:rPr lang="en-US" sz="1600" b="1" dirty="0">
                <a:latin typeface="Calibri" panose="020F0502020204030204" pitchFamily="34" charset="0"/>
              </a:rPr>
              <a:t> customer </a:t>
            </a:r>
            <a:r>
              <a:rPr lang="en-US" sz="1600" dirty="0">
                <a:latin typeface="Calibri" panose="020F0502020204030204" pitchFamily="34" charset="0"/>
              </a:rPr>
              <a:t>has </a:t>
            </a:r>
            <a:r>
              <a:rPr lang="en-US" sz="1600" b="1" dirty="0">
                <a:latin typeface="Calibri" panose="020F0502020204030204" pitchFamily="34" charset="0"/>
              </a:rPr>
              <a:t>both</a:t>
            </a:r>
            <a:r>
              <a:rPr lang="en-US" sz="1600" dirty="0">
                <a:latin typeface="Calibri" panose="020F0502020204030204" pitchFamily="34" charset="0"/>
              </a:rPr>
              <a:t> of the following:</a:t>
            </a:r>
          </a:p>
          <a:p>
            <a:pPr marL="1257300" lvl="2" indent="-342900" algn="just">
              <a:buFont typeface="+mj-lt"/>
              <a:buAutoNum type="alphaLcParenR"/>
            </a:pPr>
            <a:r>
              <a:rPr lang="en-US" sz="1600" dirty="0">
                <a:latin typeface="Calibri" panose="020F0502020204030204" pitchFamily="34" charset="0"/>
              </a:rPr>
              <a:t>the </a:t>
            </a:r>
            <a:r>
              <a:rPr lang="en-US" sz="1600" b="1" dirty="0">
                <a:latin typeface="Calibri" panose="020F0502020204030204" pitchFamily="34" charset="0"/>
              </a:rPr>
              <a:t>right to obtain </a:t>
            </a:r>
            <a:r>
              <a:rPr lang="en-US" sz="1600" dirty="0">
                <a:latin typeface="Calibri" panose="020F0502020204030204" pitchFamily="34" charset="0"/>
              </a:rPr>
              <a:t>substantially all of the </a:t>
            </a:r>
            <a:r>
              <a:rPr lang="en-US" sz="1600" b="1" dirty="0">
                <a:latin typeface="Calibri" panose="020F0502020204030204" pitchFamily="34" charset="0"/>
              </a:rPr>
              <a:t>economic benefits</a:t>
            </a:r>
            <a:r>
              <a:rPr lang="en-US" sz="1600" dirty="0">
                <a:latin typeface="Calibri" panose="020F0502020204030204" pitchFamily="34" charset="0"/>
              </a:rPr>
              <a:t> </a:t>
            </a:r>
            <a:r>
              <a:rPr lang="en-US" sz="1600" b="1" dirty="0">
                <a:latin typeface="Calibri" panose="020F0502020204030204" pitchFamily="34" charset="0"/>
              </a:rPr>
              <a:t>from use</a:t>
            </a:r>
            <a:r>
              <a:rPr lang="en-US" sz="1600" dirty="0">
                <a:latin typeface="Calibri" panose="020F0502020204030204" pitchFamily="34" charset="0"/>
              </a:rPr>
              <a:t> of the identified </a:t>
            </a:r>
            <a:r>
              <a:rPr lang="en-US" sz="1600" dirty="0" smtClean="0">
                <a:latin typeface="Calibri" panose="020F0502020204030204" pitchFamily="34" charset="0"/>
              </a:rPr>
              <a:t>asset </a:t>
            </a:r>
            <a:r>
              <a:rPr lang="en-US" sz="1600" b="1" dirty="0" smtClean="0">
                <a:solidFill>
                  <a:srgbClr val="00B050"/>
                </a:solidFill>
                <a:latin typeface="Calibri" panose="020F0502020204030204" pitchFamily="34" charset="0"/>
              </a:rPr>
              <a:t>(a ‘benefit’ element</a:t>
            </a:r>
            <a:r>
              <a:rPr lang="en-US" sz="1600" b="1" dirty="0" smtClean="0">
                <a:solidFill>
                  <a:srgbClr val="00B050"/>
                </a:solidFill>
                <a:latin typeface="Calibri" panose="020F0502020204030204" pitchFamily="34" charset="0"/>
              </a:rPr>
              <a:t>)</a:t>
            </a:r>
            <a:r>
              <a:rPr lang="en-US" sz="1600" dirty="0" smtClean="0">
                <a:latin typeface="Calibri" panose="020F0502020204030204" pitchFamily="34" charset="0"/>
              </a:rPr>
              <a:t>,</a:t>
            </a:r>
            <a:r>
              <a:rPr lang="en-US" sz="1600" dirty="0" smtClean="0">
                <a:latin typeface="Calibri" panose="020F0502020204030204" pitchFamily="34" charset="0"/>
              </a:rPr>
              <a:t> </a:t>
            </a:r>
            <a:r>
              <a:rPr lang="en-US" sz="1600" b="1" dirty="0">
                <a:latin typeface="Calibri" panose="020F0502020204030204" pitchFamily="34" charset="0"/>
              </a:rPr>
              <a:t>and</a:t>
            </a:r>
          </a:p>
          <a:p>
            <a:pPr marL="1257300" lvl="2" indent="-342900" algn="just">
              <a:buFont typeface="+mj-lt"/>
              <a:buAutoNum type="alphaLcParenR"/>
            </a:pPr>
            <a:r>
              <a:rPr lang="en-US" sz="1600" dirty="0">
                <a:latin typeface="Calibri" panose="020F0502020204030204" pitchFamily="34" charset="0"/>
              </a:rPr>
              <a:t>the </a:t>
            </a:r>
            <a:r>
              <a:rPr lang="en-US" sz="1600" b="1" dirty="0">
                <a:latin typeface="Calibri" panose="020F0502020204030204" pitchFamily="34" charset="0"/>
              </a:rPr>
              <a:t>right to direct the use</a:t>
            </a:r>
            <a:r>
              <a:rPr lang="en-US" sz="1600" b="1" dirty="0" smtClean="0">
                <a:latin typeface="Calibri" panose="020F0502020204030204" pitchFamily="34" charset="0"/>
              </a:rPr>
              <a:t> </a:t>
            </a:r>
            <a:r>
              <a:rPr lang="en-US" sz="1600" dirty="0">
                <a:latin typeface="Calibri" panose="020F0502020204030204" pitchFamily="34" charset="0"/>
              </a:rPr>
              <a:t>of the identified </a:t>
            </a:r>
            <a:r>
              <a:rPr lang="en-US" sz="1600" dirty="0" smtClean="0">
                <a:latin typeface="Calibri" panose="020F0502020204030204" pitchFamily="34" charset="0"/>
              </a:rPr>
              <a:t>asset </a:t>
            </a:r>
            <a:r>
              <a:rPr lang="en-US" sz="1600" b="1" dirty="0" smtClean="0">
                <a:solidFill>
                  <a:srgbClr val="00B050"/>
                </a:solidFill>
                <a:latin typeface="Calibri" panose="020F0502020204030204" pitchFamily="34" charset="0"/>
              </a:rPr>
              <a:t>(a ‘power’ element)</a:t>
            </a:r>
            <a:r>
              <a:rPr lang="en-US" sz="1600" dirty="0" smtClean="0">
                <a:latin typeface="Calibri" panose="020F0502020204030204" pitchFamily="34" charset="0"/>
              </a:rPr>
              <a:t>.</a:t>
            </a:r>
            <a:endParaRPr lang="en-US" sz="1600" dirty="0">
              <a:latin typeface="Calibri" panose="020F0502020204030204" pitchFamily="34" charset="0"/>
            </a:endParaRPr>
          </a:p>
          <a:p>
            <a:pPr marL="800100" lvl="1" indent="-342900" algn="just">
              <a:buFont typeface="Wingdings" panose="05000000000000000000" pitchFamily="2" charset="2"/>
              <a:buChar char="Ø"/>
            </a:pPr>
            <a:endParaRPr lang="en-US" sz="1600" dirty="0">
              <a:latin typeface="Calibri" panose="020F0502020204030204" pitchFamily="34" charset="0"/>
            </a:endParaRPr>
          </a:p>
          <a:p>
            <a:pPr marL="742950" lvl="1" indent="-285750" algn="just">
              <a:buFont typeface="Wingdings" panose="05000000000000000000" pitchFamily="2" charset="2"/>
              <a:buChar char="q"/>
            </a:pPr>
            <a:r>
              <a:rPr lang="en-US" sz="1600" dirty="0">
                <a:latin typeface="Calibri" panose="020F0502020204030204" pitchFamily="34" charset="0"/>
              </a:rPr>
              <a:t>A customer </a:t>
            </a:r>
            <a:r>
              <a:rPr lang="en-US" sz="1600" b="1" dirty="0">
                <a:solidFill>
                  <a:srgbClr val="FF0000"/>
                </a:solidFill>
                <a:latin typeface="Calibri" panose="020F0502020204030204" pitchFamily="34" charset="0"/>
              </a:rPr>
              <a:t>does not have the right to use an identified asset </a:t>
            </a:r>
            <a:r>
              <a:rPr lang="en-US" sz="1600" b="1" dirty="0">
                <a:latin typeface="Calibri" panose="020F0502020204030204" pitchFamily="34" charset="0"/>
              </a:rPr>
              <a:t>if</a:t>
            </a:r>
            <a:r>
              <a:rPr lang="en-US" sz="1600" dirty="0">
                <a:latin typeface="Calibri" panose="020F0502020204030204" pitchFamily="34" charset="0"/>
              </a:rPr>
              <a:t> the </a:t>
            </a:r>
            <a:r>
              <a:rPr lang="en-US" sz="1600" b="1" dirty="0">
                <a:solidFill>
                  <a:srgbClr val="FF0000"/>
                </a:solidFill>
                <a:latin typeface="Calibri" panose="020F0502020204030204" pitchFamily="34" charset="0"/>
              </a:rPr>
              <a:t>supplier</a:t>
            </a:r>
            <a:r>
              <a:rPr lang="en-US" sz="1600" b="1" dirty="0">
                <a:latin typeface="Calibri" panose="020F0502020204030204" pitchFamily="34" charset="0"/>
              </a:rPr>
              <a:t> has </a:t>
            </a:r>
            <a:r>
              <a:rPr lang="en-US" sz="1600" dirty="0">
                <a:latin typeface="Calibri" panose="020F0502020204030204" pitchFamily="34" charset="0"/>
              </a:rPr>
              <a:t>the </a:t>
            </a:r>
            <a:r>
              <a:rPr lang="en-US" sz="1600" b="1" dirty="0">
                <a:latin typeface="Calibri" panose="020F0502020204030204" pitchFamily="34" charset="0"/>
              </a:rPr>
              <a:t>substantive right to substitute </a:t>
            </a:r>
            <a:r>
              <a:rPr lang="en-US" sz="1600" dirty="0">
                <a:latin typeface="Calibri" panose="020F0502020204030204" pitchFamily="34" charset="0"/>
              </a:rPr>
              <a:t>the asset </a:t>
            </a:r>
            <a:r>
              <a:rPr lang="en-US" sz="1600" b="1" dirty="0">
                <a:latin typeface="Calibri" panose="020F0502020204030204" pitchFamily="34" charset="0"/>
              </a:rPr>
              <a:t>throughout the period of use</a:t>
            </a:r>
            <a:r>
              <a:rPr lang="en-US" sz="1600" dirty="0">
                <a:latin typeface="Calibri" panose="020F0502020204030204" pitchFamily="34" charset="0"/>
              </a:rPr>
              <a:t>.</a:t>
            </a:r>
          </a:p>
          <a:p>
            <a:pPr marL="285750" indent="-285750" algn="just">
              <a:buFont typeface="Wingdings" panose="05000000000000000000" pitchFamily="2" charset="2"/>
              <a:buChar char="Ø"/>
            </a:pPr>
            <a:endParaRPr lang="en-US" sz="1600" dirty="0">
              <a:latin typeface="Calibri" panose="020F0502020204030204" pitchFamily="34" charset="0"/>
            </a:endParaRPr>
          </a:p>
          <a:p>
            <a:pPr marL="742950" lvl="1" indent="-285750" algn="just">
              <a:buFont typeface="Wingdings" panose="05000000000000000000" pitchFamily="2" charset="2"/>
              <a:buChar char="q"/>
            </a:pPr>
            <a:r>
              <a:rPr lang="en-US" sz="1600" dirty="0">
                <a:latin typeface="Calibri" panose="020F0502020204030204" pitchFamily="34" charset="0"/>
              </a:rPr>
              <a:t>A </a:t>
            </a:r>
            <a:r>
              <a:rPr lang="en-US" sz="1600" b="1" dirty="0">
                <a:latin typeface="Calibri" panose="020F0502020204030204" pitchFamily="34" charset="0"/>
              </a:rPr>
              <a:t>supplier’s right to substitute </a:t>
            </a:r>
            <a:r>
              <a:rPr lang="en-US" sz="1600" dirty="0">
                <a:latin typeface="Calibri" panose="020F0502020204030204" pitchFamily="34" charset="0"/>
              </a:rPr>
              <a:t>an asset is </a:t>
            </a:r>
            <a:r>
              <a:rPr lang="en-US" sz="1600" b="1" dirty="0">
                <a:latin typeface="Calibri" panose="020F0502020204030204" pitchFamily="34" charset="0"/>
              </a:rPr>
              <a:t>substantive</a:t>
            </a:r>
            <a:r>
              <a:rPr lang="en-US" sz="1600" dirty="0">
                <a:latin typeface="Calibri" panose="020F0502020204030204" pitchFamily="34" charset="0"/>
              </a:rPr>
              <a:t> </a:t>
            </a:r>
            <a:r>
              <a:rPr lang="en-US" sz="1600" b="1" dirty="0">
                <a:latin typeface="Calibri" panose="020F0502020204030204" pitchFamily="34" charset="0"/>
              </a:rPr>
              <a:t>only</a:t>
            </a:r>
            <a:r>
              <a:rPr lang="en-US" sz="1600" dirty="0">
                <a:latin typeface="Calibri" panose="020F0502020204030204" pitchFamily="34" charset="0"/>
              </a:rPr>
              <a:t> if </a:t>
            </a:r>
            <a:r>
              <a:rPr lang="en-US" sz="1600" b="1" dirty="0">
                <a:latin typeface="Calibri" panose="020F0502020204030204" pitchFamily="34" charset="0"/>
              </a:rPr>
              <a:t>both</a:t>
            </a:r>
            <a:r>
              <a:rPr lang="en-US" sz="1600" dirty="0">
                <a:latin typeface="Calibri" panose="020F0502020204030204" pitchFamily="34" charset="0"/>
              </a:rPr>
              <a:t> of the following conditions exist:</a:t>
            </a:r>
          </a:p>
          <a:p>
            <a:pPr marL="1257300" lvl="2" indent="-342900" algn="just">
              <a:buFont typeface="+mj-lt"/>
              <a:buAutoNum type="alphaLcParenR"/>
            </a:pPr>
            <a:r>
              <a:rPr lang="en-US" sz="1600" dirty="0">
                <a:latin typeface="Calibri" panose="020F0502020204030204" pitchFamily="34" charset="0"/>
              </a:rPr>
              <a:t>the supplier has the practical ability to substitute </a:t>
            </a:r>
            <a:r>
              <a:rPr lang="en-US" sz="1600" b="1" dirty="0">
                <a:latin typeface="Calibri" panose="020F0502020204030204" pitchFamily="34" charset="0"/>
              </a:rPr>
              <a:t>alternative assets </a:t>
            </a:r>
            <a:r>
              <a:rPr lang="en-US" sz="1600" dirty="0">
                <a:latin typeface="Calibri" panose="020F0502020204030204" pitchFamily="34" charset="0"/>
              </a:rPr>
              <a:t>throughout the period of </a:t>
            </a:r>
            <a:r>
              <a:rPr lang="en-US" sz="1600" dirty="0" smtClean="0">
                <a:latin typeface="Calibri" panose="020F0502020204030204" pitchFamily="34" charset="0"/>
              </a:rPr>
              <a:t>use, </a:t>
            </a:r>
            <a:r>
              <a:rPr lang="en-US" sz="1600" b="1" dirty="0">
                <a:latin typeface="Calibri" panose="020F0502020204030204" pitchFamily="34" charset="0"/>
              </a:rPr>
              <a:t>and </a:t>
            </a:r>
          </a:p>
          <a:p>
            <a:pPr marL="1257300" lvl="2" indent="-342900" algn="just">
              <a:buFont typeface="+mj-lt"/>
              <a:buAutoNum type="alphaLcParenR"/>
            </a:pPr>
            <a:r>
              <a:rPr lang="en-US" sz="1600" dirty="0">
                <a:latin typeface="Calibri" panose="020F0502020204030204" pitchFamily="34" charset="0"/>
              </a:rPr>
              <a:t>the supplier would </a:t>
            </a:r>
            <a:r>
              <a:rPr lang="en-US" sz="1600" b="1" dirty="0">
                <a:latin typeface="Calibri" panose="020F0502020204030204" pitchFamily="34" charset="0"/>
              </a:rPr>
              <a:t>benefit economically from </a:t>
            </a:r>
            <a:r>
              <a:rPr lang="en-US" sz="1600" dirty="0">
                <a:latin typeface="Calibri" panose="020F0502020204030204" pitchFamily="34" charset="0"/>
              </a:rPr>
              <a:t>the </a:t>
            </a:r>
            <a:r>
              <a:rPr lang="en-US" sz="1600" b="1" dirty="0">
                <a:latin typeface="Calibri" panose="020F0502020204030204" pitchFamily="34" charset="0"/>
              </a:rPr>
              <a:t>exercise of its right to substitute </a:t>
            </a:r>
            <a:r>
              <a:rPr lang="en-US" sz="1600" dirty="0">
                <a:latin typeface="Calibri" panose="020F0502020204030204" pitchFamily="34" charset="0"/>
              </a:rPr>
              <a:t>the asset.</a:t>
            </a:r>
          </a:p>
        </p:txBody>
      </p:sp>
      <p:sp>
        <p:nvSpPr>
          <p:cNvPr id="4" name="Rounded Rectangle 3"/>
          <p:cNvSpPr/>
          <p:nvPr/>
        </p:nvSpPr>
        <p:spPr>
          <a:xfrm>
            <a:off x="451833"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Identifying a lease</a:t>
            </a:r>
            <a:endParaRPr lang="en-US" sz="2400"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a:xfrm>
            <a:off x="6553200" y="6356350"/>
            <a:ext cx="2133600" cy="365125"/>
          </a:xfrm>
        </p:spPr>
        <p:txBody>
          <a:bodyPr/>
          <a:lstStyle/>
          <a:p>
            <a:fld id="{8AE0DA53-BF49-4291-8993-1CF29F383F41}" type="slidenum">
              <a:rPr lang="en-US" smtClean="0">
                <a:solidFill>
                  <a:schemeClr val="tx1"/>
                </a:solidFill>
              </a:rPr>
              <a:t>3</a:t>
            </a:fld>
            <a:endParaRPr lang="en-US" dirty="0">
              <a:solidFill>
                <a:schemeClr val="tx1"/>
              </a:solidFill>
            </a:endParaRPr>
          </a:p>
        </p:txBody>
      </p:sp>
    </p:spTree>
    <p:extLst>
      <p:ext uri="{BB962C8B-B14F-4D97-AF65-F5344CB8AC3E}">
        <p14:creationId xmlns:p14="http://schemas.microsoft.com/office/powerpoint/2010/main" val="16290859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30</a:t>
            </a:fld>
            <a:endParaRPr lang="en-US" dirty="0">
              <a:solidFill>
                <a:schemeClr val="tx1"/>
              </a:solidFill>
            </a:endParaRPr>
          </a:p>
        </p:txBody>
      </p:sp>
      <p:sp>
        <p:nvSpPr>
          <p:cNvPr id="3" name="Rectangle 2"/>
          <p:cNvSpPr/>
          <p:nvPr/>
        </p:nvSpPr>
        <p:spPr>
          <a:xfrm>
            <a:off x="409433" y="1213858"/>
            <a:ext cx="8202304" cy="1938992"/>
          </a:xfrm>
          <a:prstGeom prst="rect">
            <a:avLst/>
          </a:prstGeom>
        </p:spPr>
        <p:txBody>
          <a:bodyPr wrap="square">
            <a:spAutoFit/>
          </a:bodyPr>
          <a:lstStyle/>
          <a:p>
            <a:pPr algn="just"/>
            <a:r>
              <a:rPr lang="en-US" sz="1500" dirty="0" smtClean="0"/>
              <a:t>Company P </a:t>
            </a:r>
            <a:r>
              <a:rPr lang="en-US" sz="1500" dirty="0"/>
              <a:t>(Lessee) </a:t>
            </a:r>
            <a:r>
              <a:rPr lang="en-US" sz="1500" dirty="0" smtClean="0"/>
              <a:t>enter </a:t>
            </a:r>
            <a:r>
              <a:rPr lang="en-US" sz="1500" dirty="0"/>
              <a:t>into </a:t>
            </a:r>
            <a:r>
              <a:rPr lang="en-US" sz="1500" dirty="0" smtClean="0"/>
              <a:t>a lease </a:t>
            </a:r>
            <a:r>
              <a:rPr lang="en-US" sz="1500" dirty="0"/>
              <a:t>arrangement for a period of 5 years with Company </a:t>
            </a:r>
            <a:r>
              <a:rPr lang="en-US" sz="1500" dirty="0" smtClean="0"/>
              <a:t>Q (Lessor</a:t>
            </a:r>
            <a:r>
              <a:rPr lang="en-US" sz="1500" dirty="0"/>
              <a:t>) for occupying lessor’s warehouse. </a:t>
            </a:r>
            <a:r>
              <a:rPr lang="en-US" sz="1500" dirty="0" smtClean="0"/>
              <a:t>The </a:t>
            </a:r>
            <a:r>
              <a:rPr lang="en-US" sz="1500" dirty="0"/>
              <a:t>lease rental is </a:t>
            </a:r>
            <a:r>
              <a:rPr lang="en-US" sz="1500" dirty="0" smtClean="0"/>
              <a:t>Rs.1,50,000 </a:t>
            </a:r>
            <a:r>
              <a:rPr lang="en-US" sz="1500" dirty="0"/>
              <a:t>per year. </a:t>
            </a:r>
            <a:r>
              <a:rPr lang="en-US" sz="1500" dirty="0" smtClean="0"/>
              <a:t>The </a:t>
            </a:r>
            <a:r>
              <a:rPr lang="en-US" sz="1500" dirty="0"/>
              <a:t>interest rate implicit in the  lease is 5% per annum. It </a:t>
            </a:r>
            <a:r>
              <a:rPr lang="en-US" sz="1500" dirty="0" smtClean="0"/>
              <a:t>is </a:t>
            </a:r>
            <a:r>
              <a:rPr lang="en-US" sz="1500" dirty="0"/>
              <a:t>assumed that there are no other terms </a:t>
            </a:r>
            <a:r>
              <a:rPr lang="en-US" sz="1500" dirty="0" smtClean="0"/>
              <a:t>in </a:t>
            </a:r>
            <a:r>
              <a:rPr lang="en-US" sz="1500" dirty="0"/>
              <a:t>the </a:t>
            </a:r>
            <a:r>
              <a:rPr lang="en-US" sz="1500" dirty="0" smtClean="0"/>
              <a:t>lease arrangement.</a:t>
            </a:r>
          </a:p>
          <a:p>
            <a:pPr algn="just"/>
            <a:r>
              <a:rPr lang="en-US" sz="1500" dirty="0" smtClean="0"/>
              <a:t>The </a:t>
            </a:r>
            <a:r>
              <a:rPr lang="en-US" sz="1500" dirty="0"/>
              <a:t>net present value of lease rentals of </a:t>
            </a:r>
            <a:r>
              <a:rPr lang="en-US" sz="1500" dirty="0" smtClean="0"/>
              <a:t>Rs.1,50,000 </a:t>
            </a:r>
            <a:r>
              <a:rPr lang="en-US" sz="1500" dirty="0"/>
              <a:t>for a period of 5 years at 5% discount rate amounts to </a:t>
            </a:r>
            <a:r>
              <a:rPr lang="en-US" sz="1500" dirty="0" smtClean="0"/>
              <a:t>Rs.6,49,422</a:t>
            </a:r>
            <a:r>
              <a:rPr lang="en-US" sz="1500" dirty="0"/>
              <a:t>.</a:t>
            </a:r>
            <a:endParaRPr lang="en-IN" sz="1500" dirty="0"/>
          </a:p>
          <a:p>
            <a:pPr algn="just"/>
            <a:r>
              <a:rPr lang="en-US" sz="1500" dirty="0" smtClean="0"/>
              <a:t>On</a:t>
            </a:r>
            <a:r>
              <a:rPr lang="en-US" sz="1500" dirty="0"/>
              <a:t> </a:t>
            </a:r>
            <a:r>
              <a:rPr lang="en-US" sz="1500" dirty="0" smtClean="0"/>
              <a:t>the commencement</a:t>
            </a:r>
            <a:r>
              <a:rPr lang="en-US" sz="1500" dirty="0"/>
              <a:t> </a:t>
            </a:r>
            <a:r>
              <a:rPr lang="en-US" sz="1500" dirty="0" smtClean="0"/>
              <a:t>date, Company</a:t>
            </a:r>
            <a:r>
              <a:rPr lang="en-US" sz="1500" dirty="0"/>
              <a:t> </a:t>
            </a:r>
            <a:r>
              <a:rPr lang="en-US" sz="1500" dirty="0" smtClean="0"/>
              <a:t>P</a:t>
            </a:r>
            <a:r>
              <a:rPr lang="en-IN" sz="1500" dirty="0" smtClean="0"/>
              <a:t> </a:t>
            </a:r>
            <a:r>
              <a:rPr lang="en-US" sz="1500" dirty="0"/>
              <a:t>recognises a lease liability and right-of-use assets </a:t>
            </a:r>
            <a:r>
              <a:rPr lang="en-US" sz="1500" dirty="0" smtClean="0"/>
              <a:t>of </a:t>
            </a:r>
            <a:r>
              <a:rPr lang="en-US" sz="1500" dirty="0" smtClean="0"/>
              <a:t>Rs.6,49,422 </a:t>
            </a:r>
            <a:r>
              <a:rPr lang="en-US" sz="1500" dirty="0" smtClean="0"/>
              <a:t>in its balance sheet. The below table summarises the treatment of above lease</a:t>
            </a:r>
            <a:r>
              <a:rPr lang="en-IN" sz="1500" dirty="0" smtClean="0"/>
              <a:t> </a:t>
            </a:r>
            <a:r>
              <a:rPr lang="en-US" sz="1500" dirty="0"/>
              <a:t>arrangement under Ind AS 116 in Balance Sheet and Statement of Profit and Loss of lessee</a:t>
            </a:r>
            <a:r>
              <a:rPr lang="en-US" sz="1500" dirty="0" smtClean="0"/>
              <a:t>.</a:t>
            </a:r>
            <a:endParaRPr lang="en-IN" sz="1500" dirty="0"/>
          </a:p>
        </p:txBody>
      </p:sp>
      <p:sp>
        <p:nvSpPr>
          <p:cNvPr id="4" name="Rounded Rectangle 3"/>
          <p:cNvSpPr/>
          <p:nvPr/>
        </p:nvSpPr>
        <p:spPr>
          <a:xfrm>
            <a:off x="401032" y="339017"/>
            <a:ext cx="8234967"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itchFamily="18" charset="0"/>
                <a:cs typeface="Times New Roman" pitchFamily="18" charset="0"/>
              </a:rPr>
              <a:t>Example </a:t>
            </a:r>
            <a:r>
              <a:rPr lang="en-US" sz="2400" b="1" dirty="0" smtClean="0">
                <a:latin typeface="Times New Roman" pitchFamily="18" charset="0"/>
                <a:cs typeface="Times New Roman" pitchFamily="18" charset="0"/>
              </a:rPr>
              <a:t>explaining </a:t>
            </a:r>
            <a:r>
              <a:rPr lang="en-US" sz="2400" b="1" dirty="0">
                <a:latin typeface="Times New Roman" pitchFamily="18" charset="0"/>
                <a:cs typeface="Times New Roman" pitchFamily="18" charset="0"/>
              </a:rPr>
              <a:t>a</a:t>
            </a:r>
            <a:r>
              <a:rPr lang="en-US" sz="2400" b="1" dirty="0" smtClean="0">
                <a:latin typeface="Times New Roman" pitchFamily="18" charset="0"/>
                <a:cs typeface="Times New Roman" pitchFamily="18" charset="0"/>
              </a:rPr>
              <a:t>ccounting </a:t>
            </a:r>
            <a:r>
              <a:rPr lang="en-US" sz="2400" b="1" dirty="0">
                <a:latin typeface="Times New Roman" pitchFamily="18" charset="0"/>
                <a:cs typeface="Times New Roman" pitchFamily="18" charset="0"/>
              </a:rPr>
              <a:t>by </a:t>
            </a:r>
            <a:r>
              <a:rPr lang="en-US" sz="2400" b="1" dirty="0" smtClean="0">
                <a:latin typeface="Times New Roman" pitchFamily="18" charset="0"/>
                <a:cs typeface="Times New Roman" pitchFamily="18" charset="0"/>
              </a:rPr>
              <a:t>Lessee</a:t>
            </a:r>
            <a:endParaRPr lang="en-IN" sz="2400" dirty="0">
              <a:latin typeface="Times New Roman" pitchFamily="18" charset="0"/>
              <a:cs typeface="Times New Roman"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238797178"/>
              </p:ext>
            </p:extLst>
          </p:nvPr>
        </p:nvGraphicFramePr>
        <p:xfrm>
          <a:off x="515153" y="3367474"/>
          <a:ext cx="8120848" cy="3040395"/>
        </p:xfrm>
        <a:graphic>
          <a:graphicData uri="http://schemas.openxmlformats.org/drawingml/2006/table">
            <a:tbl>
              <a:tblPr firstRow="1" bandRow="1">
                <a:tableStyleId>{5C22544A-7EE6-4342-B048-85BDC9FD1C3A}</a:tableStyleId>
              </a:tblPr>
              <a:tblGrid>
                <a:gridCol w="1015106"/>
                <a:gridCol w="1015106"/>
                <a:gridCol w="1015106"/>
                <a:gridCol w="1015106"/>
                <a:gridCol w="1015106"/>
                <a:gridCol w="1015106"/>
                <a:gridCol w="1015106"/>
                <a:gridCol w="1015106"/>
              </a:tblGrid>
              <a:tr h="340317">
                <a:tc>
                  <a:txBody>
                    <a:bodyPr/>
                    <a:lstStyle/>
                    <a:p>
                      <a:endParaRPr lang="en-US" sz="1200" dirty="0"/>
                    </a:p>
                  </a:txBody>
                  <a:tcP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effectLst/>
                        </a:rPr>
                        <a:t>Lease Liability</a:t>
                      </a:r>
                      <a:endParaRPr lang="en-IN" sz="2000" dirty="0" smtClean="0">
                        <a:effectLst/>
                        <a:latin typeface="Times New Roman"/>
                        <a:ea typeface="Times New Roman"/>
                      </a:endParaRPr>
                    </a:p>
                  </a:txBody>
                  <a:tcPr/>
                </a:tc>
                <a:tc hMerge="1">
                  <a:txBody>
                    <a:bodyPr/>
                    <a:lstStyle/>
                    <a:p>
                      <a:endParaRPr lang="en-US" sz="1400" dirty="0"/>
                    </a:p>
                  </a:txBody>
                  <a:tcPr/>
                </a:tc>
                <a:tc hMerge="1">
                  <a:txBody>
                    <a:bodyPr/>
                    <a:lstStyle/>
                    <a:p>
                      <a:endParaRPr lang="en-US" sz="1400" dirty="0"/>
                    </a:p>
                  </a:txBody>
                  <a:tcPr/>
                </a:tc>
                <a:tc hMerge="1">
                  <a:txBody>
                    <a:bodyPr/>
                    <a:lstStyle/>
                    <a:p>
                      <a:endParaRPr lang="en-US" sz="1400" dirty="0"/>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effectLst/>
                        </a:rPr>
                        <a:t>Right-of-use Asset</a:t>
                      </a:r>
                      <a:endParaRPr lang="en-IN" sz="2000" dirty="0" smtClean="0">
                        <a:effectLst/>
                        <a:latin typeface="Times New Roman"/>
                        <a:ea typeface="Times New Roman"/>
                      </a:endParaRPr>
                    </a:p>
                  </a:txBody>
                  <a:tcPr/>
                </a:tc>
                <a:tc hMerge="1">
                  <a:txBody>
                    <a:bodyPr/>
                    <a:lstStyle/>
                    <a:p>
                      <a:endParaRPr lang="en-US" sz="1400" dirty="0"/>
                    </a:p>
                  </a:txBody>
                  <a:tcPr/>
                </a:tc>
                <a:tc hMerge="1">
                  <a:txBody>
                    <a:bodyPr/>
                    <a:lstStyle/>
                    <a:p>
                      <a:endParaRPr lang="en-US" sz="1400" dirty="0"/>
                    </a:p>
                  </a:txBody>
                  <a:tcPr/>
                </a:tc>
              </a:tr>
              <a:tr h="4718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rPr>
                        <a:t>Period</a:t>
                      </a:r>
                      <a:endParaRPr lang="en-IN" sz="1200" b="1" dirty="0" smtClean="0">
                        <a:effectLst/>
                        <a:latin typeface="Times New Roman"/>
                        <a:ea typeface="Times New Roman"/>
                      </a:endParaRPr>
                    </a:p>
                  </a:txBody>
                  <a:tcPr/>
                </a:tc>
                <a:tc>
                  <a:txBody>
                    <a:bodyPr/>
                    <a:lstStyle/>
                    <a:p>
                      <a:pPr marL="37465" algn="ctr">
                        <a:spcBef>
                          <a:spcPts val="75"/>
                        </a:spcBef>
                        <a:spcAft>
                          <a:spcPts val="0"/>
                        </a:spcAft>
                      </a:pPr>
                      <a:r>
                        <a:rPr lang="en-US" sz="1200" b="1" dirty="0" smtClean="0">
                          <a:effectLst/>
                        </a:rPr>
                        <a:t>Opening</a:t>
                      </a:r>
                      <a:endParaRPr lang="en-IN" sz="1200" b="1" dirty="0" smtClean="0">
                        <a:effectLst/>
                      </a:endParaRPr>
                    </a:p>
                    <a:p>
                      <a:pPr marL="37465" algn="ctr">
                        <a:lnSpc>
                          <a:spcPts val="1110"/>
                        </a:lnSpc>
                        <a:spcBef>
                          <a:spcPts val="350"/>
                        </a:spcBef>
                        <a:spcAft>
                          <a:spcPts val="0"/>
                        </a:spcAft>
                      </a:pPr>
                      <a:r>
                        <a:rPr lang="en-US" sz="1200" b="1" dirty="0" smtClean="0">
                          <a:effectLst/>
                        </a:rPr>
                        <a:t>Balance</a:t>
                      </a:r>
                      <a:endParaRPr lang="en-IN" sz="1200" b="1" dirty="0" smtClean="0">
                        <a:effectLst/>
                        <a:latin typeface="Times New Roman"/>
                        <a:ea typeface="Times New Roman"/>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effectLst/>
                        </a:rPr>
                        <a:t>Lease Payment</a:t>
                      </a:r>
                      <a:endParaRPr lang="en-IN" sz="1200" b="1" dirty="0" smtClean="0">
                        <a:effectLst/>
                        <a:latin typeface="Times New Roman"/>
                        <a:ea typeface="Times New Roman"/>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effectLst/>
                        </a:rPr>
                        <a:t>Interest Expenses</a:t>
                      </a:r>
                      <a:endParaRPr lang="en-IN" sz="1200" b="1" dirty="0" smtClean="0">
                        <a:effectLst/>
                        <a:latin typeface="Times New Roman"/>
                        <a:ea typeface="Times New Roman"/>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effectLst/>
                        </a:rPr>
                        <a:t>Closing Balance</a:t>
                      </a:r>
                      <a:endParaRPr lang="en-IN" sz="1200" b="1" dirty="0" smtClean="0">
                        <a:effectLst/>
                        <a:latin typeface="Times New Roman"/>
                        <a:ea typeface="Times New Roman"/>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effectLst/>
                        </a:rPr>
                        <a:t>Opening Balance</a:t>
                      </a:r>
                      <a:endParaRPr lang="en-IN" sz="1200" b="1" dirty="0" smtClean="0">
                        <a:effectLst/>
                        <a:latin typeface="Times New Roman"/>
                        <a:ea typeface="Times New Roman"/>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effectLst/>
                        </a:rPr>
                        <a:t>Depreciation</a:t>
                      </a:r>
                      <a:endParaRPr lang="en-IN" sz="1200" b="1" dirty="0" smtClean="0">
                        <a:effectLst/>
                        <a:latin typeface="Times New Roman"/>
                        <a:ea typeface="Times New Roman"/>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dk1"/>
                          </a:solidFill>
                          <a:effectLst/>
                          <a:latin typeface="+mn-lt"/>
                          <a:ea typeface="+mn-ea"/>
                          <a:cs typeface="+mn-cs"/>
                        </a:rPr>
                        <a:t>Closing Balance</a:t>
                      </a:r>
                      <a:endParaRPr lang="en-IN" sz="1200" b="1" kern="1200" dirty="0" smtClean="0">
                        <a:solidFill>
                          <a:schemeClr val="dk1"/>
                        </a:solidFill>
                        <a:effectLst/>
                        <a:latin typeface="+mn-lt"/>
                        <a:ea typeface="+mn-ea"/>
                        <a:cs typeface="+mn-cs"/>
                      </a:endParaRPr>
                    </a:p>
                  </a:txBody>
                  <a:tcPr/>
                </a:tc>
              </a:tr>
              <a:tr h="278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rPr>
                        <a:t>Column</a:t>
                      </a:r>
                      <a:endParaRPr lang="en-IN" sz="1200" b="1" dirty="0" smtClean="0">
                        <a:effectLst/>
                        <a:latin typeface="Times New Roman"/>
                        <a:ea typeface="Times New Roman"/>
                      </a:endParaRPr>
                    </a:p>
                  </a:txBody>
                  <a:tcPr/>
                </a:tc>
                <a:tc>
                  <a:txBody>
                    <a:bodyPr/>
                    <a:lstStyle/>
                    <a:p>
                      <a:pPr algn="ctr"/>
                      <a:r>
                        <a:rPr lang="en-US" sz="1200" b="1" dirty="0" smtClean="0"/>
                        <a:t>1</a:t>
                      </a:r>
                      <a:endParaRPr lang="en-US" sz="1200" b="1" dirty="0"/>
                    </a:p>
                  </a:txBody>
                  <a:tcPr/>
                </a:tc>
                <a:tc>
                  <a:txBody>
                    <a:bodyPr/>
                    <a:lstStyle/>
                    <a:p>
                      <a:pPr algn="ctr"/>
                      <a:r>
                        <a:rPr lang="en-US" sz="1200" b="1" dirty="0" smtClean="0"/>
                        <a:t>2</a:t>
                      </a:r>
                      <a:endParaRPr lang="en-US" sz="1200" b="1" dirty="0"/>
                    </a:p>
                  </a:txBody>
                  <a:tcPr/>
                </a:tc>
                <a:tc>
                  <a:txBody>
                    <a:bodyPr/>
                    <a:lstStyle/>
                    <a:p>
                      <a:pPr algn="ctr"/>
                      <a:r>
                        <a:rPr lang="en-US" sz="1200" b="1" dirty="0" smtClean="0"/>
                        <a:t>3 (1*5%)</a:t>
                      </a:r>
                      <a:endParaRPr lang="en-US" sz="1200" b="1" dirty="0"/>
                    </a:p>
                  </a:txBody>
                  <a:tcPr/>
                </a:tc>
                <a:tc>
                  <a:txBody>
                    <a:bodyPr/>
                    <a:lstStyle/>
                    <a:p>
                      <a:pPr algn="ctr"/>
                      <a:r>
                        <a:rPr lang="en-US" sz="1200" b="1" dirty="0" smtClean="0"/>
                        <a:t>4 (1-2+3)</a:t>
                      </a:r>
                      <a:endParaRPr lang="en-US" sz="1200" b="1" dirty="0"/>
                    </a:p>
                  </a:txBody>
                  <a:tcPr/>
                </a:tc>
                <a:tc>
                  <a:txBody>
                    <a:bodyPr/>
                    <a:lstStyle/>
                    <a:p>
                      <a:pPr algn="ctr"/>
                      <a:r>
                        <a:rPr lang="en-US" sz="1200" b="1" dirty="0" smtClean="0"/>
                        <a:t>5</a:t>
                      </a:r>
                      <a:endParaRPr lang="en-US" sz="1200" b="1" dirty="0"/>
                    </a:p>
                  </a:txBody>
                  <a:tcPr/>
                </a:tc>
                <a:tc>
                  <a:txBody>
                    <a:bodyPr/>
                    <a:lstStyle/>
                    <a:p>
                      <a:pPr algn="ctr"/>
                      <a:r>
                        <a:rPr lang="en-US" sz="1200" b="1" dirty="0" smtClean="0"/>
                        <a:t>6</a:t>
                      </a:r>
                      <a:endParaRPr lang="en-US" sz="1200" b="1" dirty="0"/>
                    </a:p>
                  </a:txBody>
                  <a:tcPr/>
                </a:tc>
                <a:tc>
                  <a:txBody>
                    <a:bodyPr/>
                    <a:lstStyle/>
                    <a:p>
                      <a:pPr algn="ctr"/>
                      <a:r>
                        <a:rPr lang="en-US" sz="1200" b="1" dirty="0" smtClean="0"/>
                        <a:t>7 (5-6)</a:t>
                      </a:r>
                      <a:endParaRPr lang="en-US" sz="1200" b="1" dirty="0"/>
                    </a:p>
                  </a:txBody>
                  <a:tcPr/>
                </a:tc>
              </a:tr>
              <a:tr h="2791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rPr>
                        <a:t>At Inception</a:t>
                      </a:r>
                      <a:endParaRPr lang="en-IN" sz="1200" b="1" dirty="0" smtClean="0">
                        <a:effectLst/>
                        <a:latin typeface="Times New Roman"/>
                        <a:ea typeface="Times New Roman"/>
                      </a:endParaRPr>
                    </a:p>
                  </a:txBody>
                  <a:tcPr/>
                </a:tc>
                <a:tc>
                  <a:txBody>
                    <a:bodyPr/>
                    <a:lstStyle/>
                    <a:p>
                      <a:pPr algn="r"/>
                      <a:r>
                        <a:rPr lang="en-US" sz="1200" dirty="0" smtClean="0"/>
                        <a:t>6,49,422</a:t>
                      </a:r>
                      <a:endParaRPr lang="en-US" sz="1200" dirty="0"/>
                    </a:p>
                  </a:txBody>
                  <a:tcPr/>
                </a:tc>
                <a:tc>
                  <a:txBody>
                    <a:bodyPr/>
                    <a:lstStyle/>
                    <a:p>
                      <a:pPr algn="r"/>
                      <a:r>
                        <a:rPr lang="en-US" sz="1200" dirty="0" smtClean="0"/>
                        <a:t>-</a:t>
                      </a:r>
                      <a:endParaRPr lang="en-US" sz="1200" dirty="0"/>
                    </a:p>
                  </a:txBody>
                  <a:tcPr/>
                </a:tc>
                <a:tc>
                  <a:txBody>
                    <a:bodyPr/>
                    <a:lstStyle/>
                    <a:p>
                      <a:pPr algn="r"/>
                      <a:r>
                        <a:rPr lang="en-US" sz="1200" dirty="0" smtClean="0"/>
                        <a:t>-</a:t>
                      </a:r>
                      <a:endParaRPr lang="en-US" sz="1200" dirty="0"/>
                    </a:p>
                  </a:txBody>
                  <a:tcPr/>
                </a:tc>
                <a:tc>
                  <a:txBody>
                    <a:bodyPr/>
                    <a:lstStyle/>
                    <a:p>
                      <a:pPr algn="r"/>
                      <a:r>
                        <a:rPr lang="en-US" sz="1200" dirty="0" smtClean="0"/>
                        <a:t>6,49,422</a:t>
                      </a:r>
                      <a:endParaRPr lang="en-US" sz="1200" dirty="0"/>
                    </a:p>
                  </a:txBody>
                  <a:tcPr/>
                </a:tc>
                <a:tc>
                  <a:txBody>
                    <a:bodyPr/>
                    <a:lstStyle/>
                    <a:p>
                      <a:pPr algn="r"/>
                      <a:r>
                        <a:rPr lang="en-US" sz="1200" dirty="0" smtClean="0"/>
                        <a:t>6,49,422</a:t>
                      </a:r>
                      <a:endParaRPr lang="en-US" sz="1200" dirty="0"/>
                    </a:p>
                  </a:txBody>
                  <a:tcPr/>
                </a:tc>
                <a:tc>
                  <a:txBody>
                    <a:bodyPr/>
                    <a:lstStyle/>
                    <a:p>
                      <a:pPr algn="r"/>
                      <a:r>
                        <a:rPr lang="en-US" sz="1200" dirty="0" smtClean="0"/>
                        <a:t>-</a:t>
                      </a:r>
                      <a:endParaRPr lang="en-US" sz="1200" dirty="0"/>
                    </a:p>
                  </a:txBody>
                  <a:tcPr/>
                </a:tc>
                <a:tc>
                  <a:txBody>
                    <a:bodyPr/>
                    <a:lstStyle/>
                    <a:p>
                      <a:pPr algn="r"/>
                      <a:r>
                        <a:rPr lang="en-US" sz="1200" dirty="0" smtClean="0"/>
                        <a:t>6,49,422</a:t>
                      </a:r>
                      <a:endParaRPr lang="en-US" sz="1200" dirty="0"/>
                    </a:p>
                  </a:txBody>
                  <a:tcPr/>
                </a:tc>
              </a:tr>
              <a:tr h="278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rPr>
                        <a:t>Year 1</a:t>
                      </a:r>
                      <a:endParaRPr lang="en-IN" sz="1200" b="1" dirty="0" smtClean="0">
                        <a:effectLst/>
                        <a:latin typeface="Times New Roman"/>
                        <a:ea typeface="Times New Roman"/>
                      </a:endParaRPr>
                    </a:p>
                  </a:txBody>
                  <a:tcPr/>
                </a:tc>
                <a:tc>
                  <a:txBody>
                    <a:bodyPr/>
                    <a:lstStyle/>
                    <a:p>
                      <a:pPr algn="r"/>
                      <a:r>
                        <a:rPr lang="en-US" sz="1200" dirty="0" smtClean="0"/>
                        <a:t>6,49,422</a:t>
                      </a:r>
                      <a:endParaRPr lang="en-US" sz="1200" dirty="0"/>
                    </a:p>
                  </a:txBody>
                  <a:tcPr/>
                </a:tc>
                <a:tc>
                  <a:txBody>
                    <a:bodyPr/>
                    <a:lstStyle/>
                    <a:p>
                      <a:pPr algn="r"/>
                      <a:r>
                        <a:rPr lang="en-US" sz="1200" dirty="0" smtClean="0"/>
                        <a:t>(</a:t>
                      </a:r>
                      <a:r>
                        <a:rPr lang="en-US" sz="1200" dirty="0" smtClean="0"/>
                        <a:t>1,50,000</a:t>
                      </a:r>
                      <a:r>
                        <a:rPr lang="en-US" sz="1200" dirty="0" smtClean="0"/>
                        <a:t>)</a:t>
                      </a:r>
                      <a:endParaRPr lang="en-US" sz="12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32,471</a:t>
                      </a:r>
                    </a:p>
                  </a:txBody>
                  <a:tcPr/>
                </a:tc>
                <a:tc>
                  <a:txBody>
                    <a:bodyPr/>
                    <a:lstStyle/>
                    <a:p>
                      <a:pPr algn="r"/>
                      <a:r>
                        <a:rPr lang="en-US" sz="1200" dirty="0" smtClean="0"/>
                        <a:t>5,31,893</a:t>
                      </a:r>
                      <a:endParaRPr lang="en-US" sz="12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6,49,422</a:t>
                      </a:r>
                      <a:endParaRPr lang="en-US" sz="1200" dirty="0" smtClean="0"/>
                    </a:p>
                  </a:txBody>
                  <a:tcPr/>
                </a:tc>
                <a:tc>
                  <a:txBody>
                    <a:bodyPr/>
                    <a:lstStyle/>
                    <a:p>
                      <a:pPr algn="r"/>
                      <a:r>
                        <a:rPr lang="en-US" sz="1200" dirty="0" smtClean="0"/>
                        <a:t>(</a:t>
                      </a:r>
                      <a:r>
                        <a:rPr lang="en-US" sz="1200" dirty="0" smtClean="0"/>
                        <a:t>1,29,884</a:t>
                      </a:r>
                      <a:r>
                        <a:rPr lang="en-US" sz="1200" dirty="0" smtClean="0"/>
                        <a:t>)</a:t>
                      </a:r>
                      <a:endParaRPr lang="en-US" sz="1200" dirty="0"/>
                    </a:p>
                  </a:txBody>
                  <a:tcPr/>
                </a:tc>
                <a:tc>
                  <a:txBody>
                    <a:bodyPr/>
                    <a:lstStyle/>
                    <a:p>
                      <a:pPr algn="r"/>
                      <a:r>
                        <a:rPr lang="en-US" sz="1200" dirty="0" smtClean="0"/>
                        <a:t>5,19,538</a:t>
                      </a:r>
                      <a:endParaRPr lang="en-US" sz="1200" dirty="0"/>
                    </a:p>
                  </a:txBody>
                  <a:tcPr/>
                </a:tc>
              </a:tr>
              <a:tr h="278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rPr>
                        <a:t>Year 2</a:t>
                      </a:r>
                      <a:endParaRPr lang="en-IN" sz="1200" b="1" dirty="0" smtClean="0">
                        <a:effectLst/>
                        <a:latin typeface="Times New Roman"/>
                        <a:ea typeface="Times New Roman"/>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5,31,893</a:t>
                      </a:r>
                      <a:endParaRPr lang="en-US" sz="1200" dirty="0" smtClean="0"/>
                    </a:p>
                  </a:txBody>
                  <a:tcPr/>
                </a:tc>
                <a:tc>
                  <a:txBody>
                    <a:bodyPr/>
                    <a:lstStyle/>
                    <a:p>
                      <a:pPr algn="r"/>
                      <a:r>
                        <a:rPr lang="en-US" sz="1200" dirty="0" smtClean="0"/>
                        <a:t>(</a:t>
                      </a:r>
                      <a:r>
                        <a:rPr lang="en-US" sz="1200" dirty="0" smtClean="0"/>
                        <a:t>1,50,000</a:t>
                      </a:r>
                      <a:r>
                        <a:rPr lang="en-US" sz="1200" dirty="0" smtClean="0"/>
                        <a:t>)</a:t>
                      </a:r>
                      <a:endParaRPr lang="en-US" sz="12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26,595</a:t>
                      </a:r>
                    </a:p>
                  </a:txBody>
                  <a:tcPr/>
                </a:tc>
                <a:tc>
                  <a:txBody>
                    <a:bodyPr/>
                    <a:lstStyle/>
                    <a:p>
                      <a:pPr algn="r"/>
                      <a:r>
                        <a:rPr lang="en-US" sz="1200" dirty="0" smtClean="0"/>
                        <a:t>4,08,488</a:t>
                      </a:r>
                      <a:endParaRPr lang="en-US" sz="12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5,19,538</a:t>
                      </a:r>
                      <a:endParaRPr lang="en-US" sz="1200" dirty="0" smtClean="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a:t>
                      </a:r>
                      <a:r>
                        <a:rPr lang="en-US" sz="1200" dirty="0" smtClean="0"/>
                        <a:t>1,29,884</a:t>
                      </a:r>
                      <a:r>
                        <a:rPr lang="en-US" sz="1200" dirty="0" smtClean="0"/>
                        <a:t>)</a:t>
                      </a:r>
                    </a:p>
                  </a:txBody>
                  <a:tcPr/>
                </a:tc>
                <a:tc>
                  <a:txBody>
                    <a:bodyPr/>
                    <a:lstStyle/>
                    <a:p>
                      <a:pPr algn="r"/>
                      <a:r>
                        <a:rPr lang="en-US" sz="1200" dirty="0" smtClean="0"/>
                        <a:t>3,89,654</a:t>
                      </a:r>
                      <a:endParaRPr lang="en-US" sz="1200" dirty="0"/>
                    </a:p>
                  </a:txBody>
                  <a:tcPr/>
                </a:tc>
              </a:tr>
              <a:tr h="278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rPr>
                        <a:t>Year 3</a:t>
                      </a:r>
                      <a:endParaRPr lang="en-IN" sz="1200" b="1" dirty="0" smtClean="0">
                        <a:effectLst/>
                        <a:latin typeface="Times New Roman"/>
                        <a:ea typeface="Times New Roman"/>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4,08,488</a:t>
                      </a:r>
                      <a:endParaRPr lang="en-US" sz="1200" dirty="0" smtClean="0"/>
                    </a:p>
                  </a:txBody>
                  <a:tcPr/>
                </a:tc>
                <a:tc>
                  <a:txBody>
                    <a:bodyPr/>
                    <a:lstStyle/>
                    <a:p>
                      <a:pPr algn="r"/>
                      <a:r>
                        <a:rPr lang="en-US" sz="1200" dirty="0" smtClean="0"/>
                        <a:t>(</a:t>
                      </a:r>
                      <a:r>
                        <a:rPr lang="en-US" sz="1200" dirty="0" smtClean="0"/>
                        <a:t>1,50,000</a:t>
                      </a:r>
                      <a:r>
                        <a:rPr lang="en-US" sz="1200" dirty="0" smtClean="0"/>
                        <a:t>)</a:t>
                      </a:r>
                      <a:endParaRPr lang="en-US" sz="12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20,424</a:t>
                      </a:r>
                    </a:p>
                  </a:txBody>
                  <a:tcPr/>
                </a:tc>
                <a:tc>
                  <a:txBody>
                    <a:bodyPr/>
                    <a:lstStyle/>
                    <a:p>
                      <a:pPr algn="r"/>
                      <a:r>
                        <a:rPr lang="en-US" sz="1200" dirty="0" smtClean="0"/>
                        <a:t>2,78,912</a:t>
                      </a:r>
                      <a:endParaRPr lang="en-US" sz="12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3,89,654</a:t>
                      </a:r>
                      <a:endParaRPr lang="en-US" sz="1200" dirty="0" smtClean="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a:t>
                      </a:r>
                      <a:r>
                        <a:rPr lang="en-US" sz="1200" dirty="0" smtClean="0"/>
                        <a:t>1,29,884</a:t>
                      </a:r>
                      <a:r>
                        <a:rPr lang="en-US" sz="1200" dirty="0" smtClean="0"/>
                        <a:t>)</a:t>
                      </a:r>
                    </a:p>
                  </a:txBody>
                  <a:tcPr/>
                </a:tc>
                <a:tc>
                  <a:txBody>
                    <a:bodyPr/>
                    <a:lstStyle/>
                    <a:p>
                      <a:pPr algn="r"/>
                      <a:r>
                        <a:rPr lang="en-US" sz="1200" dirty="0" smtClean="0"/>
                        <a:t>2,59,770</a:t>
                      </a:r>
                      <a:endParaRPr lang="en-US" sz="1200" dirty="0"/>
                    </a:p>
                  </a:txBody>
                  <a:tcPr/>
                </a:tc>
              </a:tr>
              <a:tr h="278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rPr>
                        <a:t>Year 4</a:t>
                      </a:r>
                      <a:endParaRPr lang="en-IN" sz="1200" b="1" dirty="0" smtClean="0">
                        <a:effectLst/>
                        <a:latin typeface="Times New Roman"/>
                        <a:ea typeface="Times New Roman"/>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2,78,912</a:t>
                      </a:r>
                      <a:endParaRPr lang="en-US" sz="1200" dirty="0" smtClean="0"/>
                    </a:p>
                  </a:txBody>
                  <a:tcPr/>
                </a:tc>
                <a:tc>
                  <a:txBody>
                    <a:bodyPr/>
                    <a:lstStyle/>
                    <a:p>
                      <a:pPr algn="r"/>
                      <a:r>
                        <a:rPr lang="en-US" sz="1200" dirty="0" smtClean="0"/>
                        <a:t>(</a:t>
                      </a:r>
                      <a:r>
                        <a:rPr lang="en-US" sz="1200" dirty="0" smtClean="0"/>
                        <a:t>1,50,000</a:t>
                      </a:r>
                      <a:r>
                        <a:rPr lang="en-US" sz="1200" dirty="0" smtClean="0"/>
                        <a:t>)</a:t>
                      </a:r>
                      <a:endParaRPr lang="en-US" sz="12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13,946</a:t>
                      </a:r>
                    </a:p>
                  </a:txBody>
                  <a:tcPr/>
                </a:tc>
                <a:tc>
                  <a:txBody>
                    <a:bodyPr/>
                    <a:lstStyle/>
                    <a:p>
                      <a:pPr algn="r"/>
                      <a:r>
                        <a:rPr lang="en-US" sz="1200" dirty="0" smtClean="0"/>
                        <a:t>1,42,858</a:t>
                      </a:r>
                      <a:endParaRPr lang="en-US" sz="12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2,59,770</a:t>
                      </a:r>
                      <a:endParaRPr lang="en-US" sz="1200" dirty="0" smtClean="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a:t>
                      </a:r>
                      <a:r>
                        <a:rPr lang="en-US" sz="1200" dirty="0" smtClean="0"/>
                        <a:t>1,29,884</a:t>
                      </a:r>
                      <a:r>
                        <a:rPr lang="en-US" sz="1200" dirty="0" smtClean="0"/>
                        <a:t>)</a:t>
                      </a:r>
                    </a:p>
                  </a:txBody>
                  <a:tcPr/>
                </a:tc>
                <a:tc>
                  <a:txBody>
                    <a:bodyPr/>
                    <a:lstStyle/>
                    <a:p>
                      <a:pPr algn="r"/>
                      <a:r>
                        <a:rPr lang="en-US" sz="1200" dirty="0" smtClean="0"/>
                        <a:t>1,29,886</a:t>
                      </a:r>
                      <a:endParaRPr lang="en-US" sz="1200" dirty="0"/>
                    </a:p>
                  </a:txBody>
                  <a:tcPr/>
                </a:tc>
              </a:tr>
              <a:tr h="278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rPr>
                        <a:t>Year 5</a:t>
                      </a:r>
                      <a:endParaRPr lang="en-IN" sz="1200" b="1" dirty="0" smtClean="0">
                        <a:effectLst/>
                        <a:latin typeface="Times New Roman"/>
                        <a:ea typeface="Times New Roman"/>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1,42,858</a:t>
                      </a:r>
                      <a:endParaRPr lang="en-US" sz="1200" dirty="0" smtClean="0"/>
                    </a:p>
                  </a:txBody>
                  <a:tcPr/>
                </a:tc>
                <a:tc>
                  <a:txBody>
                    <a:bodyPr/>
                    <a:lstStyle/>
                    <a:p>
                      <a:pPr algn="r"/>
                      <a:r>
                        <a:rPr lang="en-US" sz="1200" dirty="0" smtClean="0"/>
                        <a:t>(</a:t>
                      </a:r>
                      <a:r>
                        <a:rPr lang="en-US" sz="1200" dirty="0" smtClean="0"/>
                        <a:t>1,50,000</a:t>
                      </a:r>
                      <a:r>
                        <a:rPr lang="en-US" sz="1200" dirty="0" smtClean="0"/>
                        <a:t>)</a:t>
                      </a:r>
                      <a:endParaRPr lang="en-US" sz="1200" dirty="0"/>
                    </a:p>
                  </a:txBody>
                  <a:tcPr/>
                </a:tc>
                <a:tc>
                  <a:txBody>
                    <a:bodyPr/>
                    <a:lstStyle/>
                    <a:p>
                      <a:pPr algn="r"/>
                      <a:r>
                        <a:rPr lang="en-US" sz="1200" dirty="0" smtClean="0"/>
                        <a:t>7,142</a:t>
                      </a:r>
                      <a:endParaRPr lang="en-US" sz="1200" dirty="0"/>
                    </a:p>
                  </a:txBody>
                  <a:tcPr/>
                </a:tc>
                <a:tc>
                  <a:txBody>
                    <a:bodyPr/>
                    <a:lstStyle/>
                    <a:p>
                      <a:pPr algn="r"/>
                      <a:r>
                        <a:rPr lang="en-US" sz="1200" dirty="0" smtClean="0"/>
                        <a:t>-</a:t>
                      </a:r>
                      <a:endParaRPr lang="en-US" sz="12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1,29,886</a:t>
                      </a:r>
                      <a:endParaRPr lang="en-US" sz="1200" dirty="0" smtClean="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a:t>
                      </a:r>
                      <a:r>
                        <a:rPr lang="en-US" sz="1200" dirty="0" smtClean="0"/>
                        <a:t>1,29,886</a:t>
                      </a:r>
                      <a:r>
                        <a:rPr lang="en-US" sz="1200" dirty="0" smtClean="0"/>
                        <a:t>)</a:t>
                      </a:r>
                    </a:p>
                  </a:txBody>
                  <a:tcPr/>
                </a:tc>
                <a:tc>
                  <a:txBody>
                    <a:bodyPr/>
                    <a:lstStyle/>
                    <a:p>
                      <a:pPr algn="r"/>
                      <a:r>
                        <a:rPr lang="en-US" sz="1200" dirty="0" smtClean="0"/>
                        <a:t>-</a:t>
                      </a:r>
                      <a:endParaRPr lang="en-US" sz="1200" dirty="0"/>
                    </a:p>
                  </a:txBody>
                  <a:tcPr/>
                </a:tc>
              </a:tr>
              <a:tr h="278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b="1" dirty="0" smtClean="0">
                          <a:effectLst/>
                          <a:latin typeface="Times New Roman"/>
                          <a:ea typeface="Times New Roman"/>
                        </a:rPr>
                        <a:t>Total</a:t>
                      </a:r>
                    </a:p>
                  </a:txBody>
                  <a:tcPr/>
                </a:tc>
                <a:tc>
                  <a:txBody>
                    <a:bodyPr/>
                    <a:lstStyle/>
                    <a:p>
                      <a:pPr algn="r"/>
                      <a:endParaRPr lang="en-US" sz="1200" b="1" dirty="0"/>
                    </a:p>
                  </a:txBody>
                  <a:tcPr/>
                </a:tc>
                <a:tc>
                  <a:txBody>
                    <a:bodyPr/>
                    <a:lstStyle/>
                    <a:p>
                      <a:pPr algn="r"/>
                      <a:r>
                        <a:rPr lang="en-US" sz="1200" b="1" dirty="0" smtClean="0"/>
                        <a:t>7,50,000</a:t>
                      </a:r>
                      <a:endParaRPr lang="en-US" sz="1200" b="1" dirty="0"/>
                    </a:p>
                  </a:txBody>
                  <a:tcPr/>
                </a:tc>
                <a:tc>
                  <a:txBody>
                    <a:bodyPr/>
                    <a:lstStyle/>
                    <a:p>
                      <a:pPr algn="r"/>
                      <a:r>
                        <a:rPr lang="en-US" sz="1200" b="1" dirty="0" smtClean="0"/>
                        <a:t>100,578</a:t>
                      </a:r>
                      <a:endParaRPr lang="en-US" sz="1200" b="1" dirty="0"/>
                    </a:p>
                  </a:txBody>
                  <a:tcPr/>
                </a:tc>
                <a:tc>
                  <a:txBody>
                    <a:bodyPr/>
                    <a:lstStyle/>
                    <a:p>
                      <a:pPr algn="r"/>
                      <a:endParaRPr lang="en-US" sz="1200" b="1" dirty="0"/>
                    </a:p>
                  </a:txBody>
                  <a:tcPr/>
                </a:tc>
                <a:tc>
                  <a:txBody>
                    <a:bodyPr/>
                    <a:lstStyle/>
                    <a:p>
                      <a:pPr algn="r"/>
                      <a:endParaRPr lang="en-US" sz="1200" b="1"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dirty="0" smtClean="0"/>
                        <a:t>649,422</a:t>
                      </a:r>
                    </a:p>
                  </a:txBody>
                  <a:tcPr/>
                </a:tc>
                <a:tc>
                  <a:txBody>
                    <a:bodyPr/>
                    <a:lstStyle/>
                    <a:p>
                      <a:pPr algn="r"/>
                      <a:endParaRPr lang="en-US" sz="1200" b="1" dirty="0"/>
                    </a:p>
                  </a:txBody>
                  <a:tcPr/>
                </a:tc>
              </a:tr>
            </a:tbl>
          </a:graphicData>
        </a:graphic>
      </p:graphicFrame>
      <p:sp>
        <p:nvSpPr>
          <p:cNvPr id="7" name="Rectangle 6"/>
          <p:cNvSpPr/>
          <p:nvPr/>
        </p:nvSpPr>
        <p:spPr>
          <a:xfrm>
            <a:off x="7342674" y="3056683"/>
            <a:ext cx="1231363" cy="307777"/>
          </a:xfrm>
          <a:prstGeom prst="rect">
            <a:avLst/>
          </a:prstGeom>
        </p:spPr>
        <p:txBody>
          <a:bodyPr wrap="none">
            <a:spAutoFit/>
          </a:bodyPr>
          <a:lstStyle/>
          <a:p>
            <a:pPr algn="r"/>
            <a:r>
              <a:rPr lang="en-US" sz="1400" b="1" dirty="0"/>
              <a:t>Amount in </a:t>
            </a:r>
            <a:r>
              <a:rPr lang="en-US" sz="1400" b="1" dirty="0" smtClean="0"/>
              <a:t>Rs.</a:t>
            </a:r>
            <a:endParaRPr lang="en-IN" sz="1400" b="1" dirty="0"/>
          </a:p>
        </p:txBody>
      </p:sp>
    </p:spTree>
    <p:extLst>
      <p:ext uri="{BB962C8B-B14F-4D97-AF65-F5344CB8AC3E}">
        <p14:creationId xmlns:p14="http://schemas.microsoft.com/office/powerpoint/2010/main" val="38630178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31</a:t>
            </a:fld>
            <a:endParaRPr lang="en-US" dirty="0">
              <a:solidFill>
                <a:schemeClr val="tx1"/>
              </a:solidFill>
            </a:endParaRPr>
          </a:p>
        </p:txBody>
      </p:sp>
      <p:sp>
        <p:nvSpPr>
          <p:cNvPr id="4" name="Rectangle 3"/>
          <p:cNvSpPr/>
          <p:nvPr/>
        </p:nvSpPr>
        <p:spPr>
          <a:xfrm>
            <a:off x="7329795" y="828638"/>
            <a:ext cx="1231363" cy="307777"/>
          </a:xfrm>
          <a:prstGeom prst="rect">
            <a:avLst/>
          </a:prstGeom>
        </p:spPr>
        <p:txBody>
          <a:bodyPr wrap="none">
            <a:spAutoFit/>
          </a:bodyPr>
          <a:lstStyle/>
          <a:p>
            <a:pPr algn="r"/>
            <a:r>
              <a:rPr lang="en-US" sz="1400" b="1" dirty="0"/>
              <a:t>Amount in </a:t>
            </a:r>
            <a:r>
              <a:rPr lang="en-US" sz="1400" b="1" dirty="0" smtClean="0"/>
              <a:t>Rs.</a:t>
            </a:r>
            <a:endParaRPr lang="en-IN" sz="1400" b="1" dirty="0"/>
          </a:p>
        </p:txBody>
      </p:sp>
      <p:sp>
        <p:nvSpPr>
          <p:cNvPr id="7" name="Rectangle 2"/>
          <p:cNvSpPr>
            <a:spLocks noChangeArrowheads="1"/>
          </p:cNvSpPr>
          <p:nvPr/>
        </p:nvSpPr>
        <p:spPr bwMode="auto">
          <a:xfrm>
            <a:off x="1685925" y="37703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11" name="Rectangle 10"/>
          <p:cNvSpPr/>
          <p:nvPr/>
        </p:nvSpPr>
        <p:spPr>
          <a:xfrm>
            <a:off x="491318" y="3877906"/>
            <a:ext cx="8161363" cy="2631490"/>
          </a:xfrm>
          <a:prstGeom prst="rect">
            <a:avLst/>
          </a:prstGeom>
        </p:spPr>
        <p:txBody>
          <a:bodyPr wrap="square">
            <a:spAutoFit/>
          </a:bodyPr>
          <a:lstStyle/>
          <a:p>
            <a:pPr algn="just"/>
            <a:r>
              <a:rPr lang="en-US" sz="1500" dirty="0" smtClean="0"/>
              <a:t>*(Positive figures and figures in the bracket indicate favorable and adverse impact respectively on amount of net income/EBITDA under Ind AS 116 as compared to Ind AS 17).</a:t>
            </a:r>
          </a:p>
          <a:p>
            <a:pPr algn="just"/>
            <a:endParaRPr lang="en-IN" sz="1500" dirty="0" smtClean="0"/>
          </a:p>
          <a:p>
            <a:pPr algn="just"/>
            <a:r>
              <a:rPr lang="en-US" sz="1500" dirty="0"/>
              <a:t>As per above example, whereas under Ind AS 116, Company P recognises interest expenses on lease liability and depreciation on right-of-use assets in the statement of profit and loss, it would recognise the operating lease rental expenses under Ind </a:t>
            </a:r>
            <a:r>
              <a:rPr lang="en-US" sz="1500" dirty="0" smtClean="0"/>
              <a:t>AS 17 </a:t>
            </a:r>
            <a:r>
              <a:rPr lang="en-US" sz="1500" dirty="0"/>
              <a:t>as a part of operating expenses. Accordingly, Ind AS 116 is expected to have a </a:t>
            </a:r>
            <a:r>
              <a:rPr lang="en-US" sz="1500" dirty="0" smtClean="0"/>
              <a:t>favorable </a:t>
            </a:r>
            <a:r>
              <a:rPr lang="en-US" sz="1500" dirty="0"/>
              <a:t>impact on EBITDA as compared to Ind AS 17.</a:t>
            </a:r>
            <a:endParaRPr lang="en-IN" sz="1500" dirty="0"/>
          </a:p>
          <a:p>
            <a:pPr algn="just"/>
            <a:endParaRPr lang="en-US" sz="1500" dirty="0" smtClean="0"/>
          </a:p>
          <a:p>
            <a:pPr algn="just"/>
            <a:r>
              <a:rPr lang="en-US" sz="1500" dirty="0" smtClean="0"/>
              <a:t>Further</a:t>
            </a:r>
            <a:r>
              <a:rPr lang="en-US" sz="1500" dirty="0"/>
              <a:t>, while in the initial years the total expenses comprising of depreciation and interest expense under Ind AS 116 is expected to be higher as compared to lease rental expense under Ind AS 17, the total expenses over the lease term under Ind AS 116 and Ind AS 17 will remain at the same level</a:t>
            </a:r>
            <a:r>
              <a:rPr lang="en-US" sz="1500" dirty="0" smtClean="0"/>
              <a:t>.</a:t>
            </a:r>
            <a:endParaRPr lang="en-IN" sz="1500" dirty="0"/>
          </a:p>
        </p:txBody>
      </p:sp>
      <p:sp>
        <p:nvSpPr>
          <p:cNvPr id="13" name="Rounded Rectangle 12"/>
          <p:cNvSpPr/>
          <p:nvPr/>
        </p:nvSpPr>
        <p:spPr>
          <a:xfrm>
            <a:off x="401032" y="290489"/>
            <a:ext cx="8234967"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Impact analysis of Ind AS 116 as compared to Ind AS 17</a:t>
            </a:r>
            <a:endParaRPr lang="en-US" sz="2400" b="1" dirty="0">
              <a:latin typeface="Times New Roman" panose="02020603050405020304" pitchFamily="18"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0286922"/>
              </p:ext>
            </p:extLst>
          </p:nvPr>
        </p:nvGraphicFramePr>
        <p:xfrm>
          <a:off x="515154" y="1113664"/>
          <a:ext cx="8075053" cy="2712720"/>
        </p:xfrm>
        <a:graphic>
          <a:graphicData uri="http://schemas.openxmlformats.org/drawingml/2006/table">
            <a:tbl>
              <a:tblPr firstRow="1" bandRow="1">
                <a:tableStyleId>{5C22544A-7EE6-4342-B048-85BDC9FD1C3A}</a:tableStyleId>
              </a:tblPr>
              <a:tblGrid>
                <a:gridCol w="1153579"/>
                <a:gridCol w="1153579"/>
                <a:gridCol w="1153579"/>
                <a:gridCol w="1153579"/>
                <a:gridCol w="1153579"/>
                <a:gridCol w="1153579"/>
                <a:gridCol w="1153579"/>
              </a:tblGrid>
              <a:tr h="276900">
                <a:tc>
                  <a:txBody>
                    <a:bodyPr/>
                    <a:lstStyle/>
                    <a:p>
                      <a:endParaRPr lang="en-US" sz="1200" dirty="0">
                        <a:latin typeface="+mn-lt"/>
                      </a:endParaRPr>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effectLst/>
                          <a:latin typeface="+mn-lt"/>
                        </a:rPr>
                        <a:t>As per Ind AS 116</a:t>
                      </a:r>
                      <a:endParaRPr lang="en-IN" sz="1600" dirty="0" smtClean="0">
                        <a:effectLst/>
                        <a:latin typeface="+mn-lt"/>
                        <a:ea typeface="Times New Roman"/>
                      </a:endParaRPr>
                    </a:p>
                  </a:txBody>
                  <a:tcPr/>
                </a:tc>
                <a:tc hMerge="1">
                  <a:txBody>
                    <a:bodyPr/>
                    <a:lstStyle/>
                    <a:p>
                      <a:endParaRPr lang="en-US" sz="1400" dirty="0">
                        <a:latin typeface="+mn-lt"/>
                      </a:endParaRPr>
                    </a:p>
                  </a:txBody>
                  <a:tcPr/>
                </a:tc>
                <a:tc hMerge="1">
                  <a:txBody>
                    <a:bodyPr/>
                    <a:lstStyle/>
                    <a:p>
                      <a:endParaRPr lang="en-US" sz="1400"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effectLst/>
                        </a:rPr>
                        <a:t>Ind AS 17</a:t>
                      </a:r>
                      <a:endParaRPr lang="en-IN" sz="2000" dirty="0" smtClean="0">
                        <a:effectLst/>
                        <a:latin typeface="Times New Roman"/>
                        <a:ea typeface="Times New Roman"/>
                      </a:endParaRPr>
                    </a:p>
                  </a:txBody>
                  <a:tcPr/>
                </a:tc>
                <a:tc>
                  <a:txBody>
                    <a:bodyPr/>
                    <a:lstStyle/>
                    <a:p>
                      <a:endParaRPr lang="en-US" sz="1200">
                        <a:latin typeface="+mn-lt"/>
                      </a:endParaRPr>
                    </a:p>
                  </a:txBody>
                  <a:tcPr/>
                </a:tc>
                <a:tc>
                  <a:txBody>
                    <a:bodyPr/>
                    <a:lstStyle/>
                    <a:p>
                      <a:endParaRPr lang="en-US" sz="1200">
                        <a:latin typeface="+mn-lt"/>
                      </a:endParaRPr>
                    </a:p>
                  </a:txBody>
                  <a:tcPr/>
                </a:tc>
              </a:tr>
              <a:tr h="3876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latin typeface="+mn-lt"/>
                        </a:rPr>
                        <a:t>Period</a:t>
                      </a:r>
                      <a:endParaRPr lang="en-IN" sz="1200" b="1" dirty="0" smtClean="0">
                        <a:effectLst/>
                        <a:latin typeface="+mn-lt"/>
                        <a:ea typeface="Times New Roman"/>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effectLst/>
                        </a:rPr>
                        <a:t>Interest Expense</a:t>
                      </a:r>
                      <a:endParaRPr lang="en-IN" sz="1600" b="1" dirty="0" smtClean="0">
                        <a:effectLst/>
                        <a:latin typeface="Times New Roman"/>
                        <a:ea typeface="Times New Roman"/>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effectLst/>
                        </a:rPr>
                        <a:t>Depreciation</a:t>
                      </a:r>
                      <a:endParaRPr lang="en-IN" sz="1600" b="1" dirty="0" smtClean="0">
                        <a:effectLst/>
                        <a:latin typeface="Times New Roman"/>
                        <a:ea typeface="Times New Roman"/>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effectLst/>
                        </a:rPr>
                        <a:t>Total Expenses</a:t>
                      </a:r>
                      <a:endParaRPr lang="en-IN" sz="1600" b="1" dirty="0" smtClean="0">
                        <a:effectLst/>
                        <a:latin typeface="Times New Roman"/>
                        <a:ea typeface="Times New Roman"/>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effectLst/>
                        </a:rPr>
                        <a:t>Lease rental Expenses</a:t>
                      </a:r>
                      <a:endParaRPr lang="en-IN" sz="1600" b="1" dirty="0" smtClean="0">
                        <a:effectLst/>
                        <a:latin typeface="Times New Roman"/>
                        <a:ea typeface="Times New Roman"/>
                      </a:endParaRPr>
                    </a:p>
                  </a:txBody>
                  <a:tcPr/>
                </a:tc>
                <a:tc>
                  <a:txBody>
                    <a:bodyPr/>
                    <a:lstStyle/>
                    <a:p>
                      <a:pPr algn="ctr"/>
                      <a:r>
                        <a:rPr lang="en-US" sz="1200" b="1" dirty="0" smtClean="0">
                          <a:effectLst/>
                        </a:rPr>
                        <a:t>Impact on Net Income*</a:t>
                      </a:r>
                      <a:endParaRPr lang="en-US" sz="1200" b="1" dirty="0">
                        <a:latin typeface="+mn-lt"/>
                      </a:endParaRPr>
                    </a:p>
                  </a:txBody>
                  <a:tcPr/>
                </a:tc>
                <a:tc>
                  <a:txBody>
                    <a:bodyPr/>
                    <a:lstStyle/>
                    <a:p>
                      <a:pPr algn="ctr"/>
                      <a:r>
                        <a:rPr lang="en-US" sz="1200" b="1" dirty="0" smtClean="0">
                          <a:latin typeface="+mn-lt"/>
                        </a:rPr>
                        <a:t>Impact on EBITDA*</a:t>
                      </a:r>
                      <a:endParaRPr lang="en-US" sz="1200" b="1" dirty="0">
                        <a:latin typeface="+mn-lt"/>
                      </a:endParaRPr>
                    </a:p>
                  </a:txBody>
                  <a:tcPr/>
                </a:tc>
              </a:tr>
              <a:tr h="2353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latin typeface="+mn-lt"/>
                        </a:rPr>
                        <a:t>Column</a:t>
                      </a:r>
                      <a:endParaRPr lang="en-IN" sz="1200" b="1" dirty="0" smtClean="0">
                        <a:effectLst/>
                        <a:latin typeface="+mn-lt"/>
                        <a:ea typeface="Times New Roman"/>
                      </a:endParaRPr>
                    </a:p>
                  </a:txBody>
                  <a:tcPr/>
                </a:tc>
                <a:tc>
                  <a:txBody>
                    <a:bodyPr/>
                    <a:lstStyle/>
                    <a:p>
                      <a:pPr algn="ctr"/>
                      <a:r>
                        <a:rPr lang="en-US" sz="1200" b="1" dirty="0" smtClean="0">
                          <a:latin typeface="+mn-lt"/>
                        </a:rPr>
                        <a:t>1</a:t>
                      </a:r>
                      <a:endParaRPr lang="en-US" sz="1200" b="1" dirty="0">
                        <a:latin typeface="+mn-lt"/>
                      </a:endParaRPr>
                    </a:p>
                  </a:txBody>
                  <a:tcPr/>
                </a:tc>
                <a:tc>
                  <a:txBody>
                    <a:bodyPr/>
                    <a:lstStyle/>
                    <a:p>
                      <a:pPr algn="ctr"/>
                      <a:r>
                        <a:rPr lang="en-US" sz="1200" b="1" dirty="0" smtClean="0">
                          <a:latin typeface="+mn-lt"/>
                        </a:rPr>
                        <a:t>2</a:t>
                      </a:r>
                      <a:endParaRPr lang="en-US" sz="1200" b="1" dirty="0">
                        <a:latin typeface="+mn-lt"/>
                      </a:endParaRPr>
                    </a:p>
                  </a:txBody>
                  <a:tcPr/>
                </a:tc>
                <a:tc>
                  <a:txBody>
                    <a:bodyPr/>
                    <a:lstStyle/>
                    <a:p>
                      <a:pPr algn="ctr"/>
                      <a:r>
                        <a:rPr lang="en-US" sz="1200" b="1" dirty="0" smtClean="0">
                          <a:latin typeface="+mn-lt"/>
                        </a:rPr>
                        <a:t>3 (1+2)</a:t>
                      </a:r>
                      <a:endParaRPr lang="en-US" sz="1200" b="1" dirty="0">
                        <a:latin typeface="+mn-lt"/>
                      </a:endParaRPr>
                    </a:p>
                  </a:txBody>
                  <a:tcPr/>
                </a:tc>
                <a:tc>
                  <a:txBody>
                    <a:bodyPr/>
                    <a:lstStyle/>
                    <a:p>
                      <a:pPr algn="ctr"/>
                      <a:r>
                        <a:rPr lang="en-US" sz="1200" b="1" dirty="0" smtClean="0">
                          <a:latin typeface="+mn-lt"/>
                        </a:rPr>
                        <a:t>4</a:t>
                      </a:r>
                      <a:endParaRPr lang="en-US" sz="1200" b="1" dirty="0">
                        <a:latin typeface="+mn-lt"/>
                      </a:endParaRPr>
                    </a:p>
                  </a:txBody>
                  <a:tcPr/>
                </a:tc>
                <a:tc>
                  <a:txBody>
                    <a:bodyPr/>
                    <a:lstStyle/>
                    <a:p>
                      <a:pPr algn="ctr"/>
                      <a:r>
                        <a:rPr lang="en-US" sz="1200" b="1" dirty="0" smtClean="0">
                          <a:latin typeface="+mn-lt"/>
                        </a:rPr>
                        <a:t>5 (4-3)</a:t>
                      </a:r>
                      <a:endParaRPr lang="en-US" sz="1200" b="1" dirty="0">
                        <a:latin typeface="+mn-lt"/>
                      </a:endParaRPr>
                    </a:p>
                  </a:txBody>
                  <a:tcPr/>
                </a:tc>
                <a:tc>
                  <a:txBody>
                    <a:bodyPr/>
                    <a:lstStyle/>
                    <a:p>
                      <a:pPr algn="ctr"/>
                      <a:r>
                        <a:rPr lang="en-US" sz="1200" b="1" dirty="0" smtClean="0">
                          <a:latin typeface="+mn-lt"/>
                        </a:rPr>
                        <a:t>6</a:t>
                      </a:r>
                      <a:endParaRPr lang="en-US" sz="1200" b="1" dirty="0">
                        <a:latin typeface="+mn-lt"/>
                      </a:endParaRPr>
                    </a:p>
                  </a:txBody>
                  <a:tcPr/>
                </a:tc>
              </a:tr>
              <a:tr h="2353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latin typeface="+mn-lt"/>
                        </a:rPr>
                        <a:t>Year 1</a:t>
                      </a:r>
                      <a:endParaRPr lang="en-IN" sz="1200" b="1" dirty="0" smtClean="0">
                        <a:effectLst/>
                        <a:latin typeface="+mn-lt"/>
                        <a:ea typeface="Times New Roman"/>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32,471</a:t>
                      </a:r>
                    </a:p>
                  </a:txBody>
                  <a:tcPr/>
                </a:tc>
                <a:tc>
                  <a:txBody>
                    <a:bodyPr/>
                    <a:lstStyle/>
                    <a:p>
                      <a:pPr algn="r"/>
                      <a:r>
                        <a:rPr lang="en-US" sz="1200" dirty="0" smtClean="0"/>
                        <a:t>1,29,884</a:t>
                      </a:r>
                      <a:endParaRPr lang="en-US" sz="1200" dirty="0"/>
                    </a:p>
                  </a:txBody>
                  <a:tcPr/>
                </a:tc>
                <a:tc>
                  <a:txBody>
                    <a:bodyPr/>
                    <a:lstStyle/>
                    <a:p>
                      <a:pPr algn="r"/>
                      <a:r>
                        <a:rPr lang="en-US" sz="1200" dirty="0" smtClean="0">
                          <a:latin typeface="+mn-lt"/>
                        </a:rPr>
                        <a:t>1,62,355</a:t>
                      </a:r>
                      <a:endParaRPr lang="en-US" sz="1200" dirty="0">
                        <a:latin typeface="+mn-lt"/>
                      </a:endParaRPr>
                    </a:p>
                  </a:txBody>
                  <a:tcPr/>
                </a:tc>
                <a:tc>
                  <a:txBody>
                    <a:bodyPr/>
                    <a:lstStyle/>
                    <a:p>
                      <a:pPr algn="r"/>
                      <a:r>
                        <a:rPr lang="en-US" sz="1200" dirty="0" smtClean="0"/>
                        <a:t>1,50,000</a:t>
                      </a:r>
                      <a:endParaRPr lang="en-US" sz="1200" dirty="0"/>
                    </a:p>
                  </a:txBody>
                  <a:tcPr/>
                </a:tc>
                <a:tc>
                  <a:txBody>
                    <a:bodyPr/>
                    <a:lstStyle/>
                    <a:p>
                      <a:pPr algn="r"/>
                      <a:r>
                        <a:rPr lang="en-US" sz="1200" dirty="0" smtClean="0">
                          <a:latin typeface="+mn-lt"/>
                        </a:rPr>
                        <a:t>(12,355)</a:t>
                      </a:r>
                      <a:endParaRPr lang="en-US" sz="1200" dirty="0">
                        <a:latin typeface="+mn-lt"/>
                      </a:endParaRPr>
                    </a:p>
                  </a:txBody>
                  <a:tcPr/>
                </a:tc>
                <a:tc>
                  <a:txBody>
                    <a:bodyPr/>
                    <a:lstStyle/>
                    <a:p>
                      <a:pPr algn="r"/>
                      <a:r>
                        <a:rPr lang="en-US" sz="1200" dirty="0" smtClean="0">
                          <a:latin typeface="+mn-lt"/>
                        </a:rPr>
                        <a:t>1,62,355</a:t>
                      </a:r>
                      <a:endParaRPr lang="en-US" sz="1200" dirty="0">
                        <a:latin typeface="+mn-lt"/>
                      </a:endParaRPr>
                    </a:p>
                  </a:txBody>
                  <a:tcPr/>
                </a:tc>
              </a:tr>
              <a:tr h="2353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latin typeface="+mn-lt"/>
                        </a:rPr>
                        <a:t>Year 2</a:t>
                      </a:r>
                      <a:endParaRPr lang="en-IN" sz="1200" b="1" dirty="0" smtClean="0">
                        <a:effectLst/>
                        <a:latin typeface="+mn-lt"/>
                        <a:ea typeface="Times New Roman"/>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26,595</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1,29,884</a:t>
                      </a:r>
                      <a:endParaRPr lang="en-US" sz="1200" dirty="0" smtClean="0"/>
                    </a:p>
                  </a:txBody>
                  <a:tcPr/>
                </a:tc>
                <a:tc>
                  <a:txBody>
                    <a:bodyPr/>
                    <a:lstStyle/>
                    <a:p>
                      <a:pPr algn="r"/>
                      <a:r>
                        <a:rPr lang="en-US" sz="1200" dirty="0" smtClean="0">
                          <a:latin typeface="+mn-lt"/>
                        </a:rPr>
                        <a:t>1,56,479</a:t>
                      </a:r>
                      <a:endParaRPr lang="en-US" sz="1200" dirty="0">
                        <a:latin typeface="+mn-lt"/>
                      </a:endParaRPr>
                    </a:p>
                  </a:txBody>
                  <a:tcPr/>
                </a:tc>
                <a:tc>
                  <a:txBody>
                    <a:bodyPr/>
                    <a:lstStyle/>
                    <a:p>
                      <a:pPr algn="r"/>
                      <a:r>
                        <a:rPr lang="en-US" sz="1200" dirty="0" smtClean="0"/>
                        <a:t>1,50,000</a:t>
                      </a:r>
                      <a:endParaRPr lang="en-US" sz="1200" dirty="0"/>
                    </a:p>
                  </a:txBody>
                  <a:tcPr/>
                </a:tc>
                <a:tc>
                  <a:txBody>
                    <a:bodyPr/>
                    <a:lstStyle/>
                    <a:p>
                      <a:pPr algn="r"/>
                      <a:r>
                        <a:rPr lang="en-US" sz="1200" dirty="0" smtClean="0">
                          <a:latin typeface="+mn-lt"/>
                        </a:rPr>
                        <a:t>(6,479)</a:t>
                      </a:r>
                      <a:endParaRPr lang="en-US" sz="1200" dirty="0">
                        <a:latin typeface="+mn-lt"/>
                      </a:endParaRPr>
                    </a:p>
                  </a:txBody>
                  <a:tcPr/>
                </a:tc>
                <a:tc>
                  <a:txBody>
                    <a:bodyPr/>
                    <a:lstStyle/>
                    <a:p>
                      <a:pPr algn="r"/>
                      <a:r>
                        <a:rPr lang="en-US" sz="1200" dirty="0" smtClean="0">
                          <a:latin typeface="+mn-lt"/>
                        </a:rPr>
                        <a:t>1,56,479</a:t>
                      </a:r>
                      <a:endParaRPr lang="en-US" sz="1200" dirty="0">
                        <a:latin typeface="+mn-lt"/>
                      </a:endParaRPr>
                    </a:p>
                  </a:txBody>
                  <a:tcPr/>
                </a:tc>
              </a:tr>
              <a:tr h="2353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latin typeface="+mn-lt"/>
                        </a:rPr>
                        <a:t>Year 3</a:t>
                      </a:r>
                      <a:endParaRPr lang="en-IN" sz="1200" b="1" dirty="0" smtClean="0">
                        <a:effectLst/>
                        <a:latin typeface="+mn-lt"/>
                        <a:ea typeface="Times New Roman"/>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20,424</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1,29,884</a:t>
                      </a:r>
                      <a:endParaRPr lang="en-US" sz="1200" dirty="0" smtClean="0"/>
                    </a:p>
                  </a:txBody>
                  <a:tcPr/>
                </a:tc>
                <a:tc>
                  <a:txBody>
                    <a:bodyPr/>
                    <a:lstStyle/>
                    <a:p>
                      <a:pPr algn="r"/>
                      <a:r>
                        <a:rPr lang="en-US" sz="1200" dirty="0" smtClean="0">
                          <a:latin typeface="+mn-lt"/>
                        </a:rPr>
                        <a:t>1,50,308</a:t>
                      </a:r>
                      <a:endParaRPr lang="en-US" sz="1200" dirty="0">
                        <a:latin typeface="+mn-lt"/>
                      </a:endParaRPr>
                    </a:p>
                  </a:txBody>
                  <a:tcPr/>
                </a:tc>
                <a:tc>
                  <a:txBody>
                    <a:bodyPr/>
                    <a:lstStyle/>
                    <a:p>
                      <a:pPr algn="r"/>
                      <a:r>
                        <a:rPr lang="en-US" sz="1200" dirty="0" smtClean="0"/>
                        <a:t>1,50,000</a:t>
                      </a:r>
                      <a:endParaRPr lang="en-US" sz="1200" dirty="0"/>
                    </a:p>
                  </a:txBody>
                  <a:tcPr/>
                </a:tc>
                <a:tc>
                  <a:txBody>
                    <a:bodyPr/>
                    <a:lstStyle/>
                    <a:p>
                      <a:pPr algn="r"/>
                      <a:r>
                        <a:rPr lang="en-US" sz="1200" dirty="0" smtClean="0">
                          <a:latin typeface="+mn-lt"/>
                        </a:rPr>
                        <a:t>(308)</a:t>
                      </a:r>
                      <a:endParaRPr lang="en-US" sz="1200" dirty="0">
                        <a:latin typeface="+mn-lt"/>
                      </a:endParaRPr>
                    </a:p>
                  </a:txBody>
                  <a:tcPr/>
                </a:tc>
                <a:tc>
                  <a:txBody>
                    <a:bodyPr/>
                    <a:lstStyle/>
                    <a:p>
                      <a:pPr algn="r"/>
                      <a:r>
                        <a:rPr lang="en-US" sz="1200" dirty="0" smtClean="0">
                          <a:latin typeface="+mn-lt"/>
                        </a:rPr>
                        <a:t>1,50,308</a:t>
                      </a:r>
                      <a:endParaRPr lang="en-US" sz="1200" dirty="0">
                        <a:latin typeface="+mn-lt"/>
                      </a:endParaRPr>
                    </a:p>
                  </a:txBody>
                  <a:tcPr/>
                </a:tc>
              </a:tr>
              <a:tr h="2353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latin typeface="+mn-lt"/>
                        </a:rPr>
                        <a:t>Year 4</a:t>
                      </a:r>
                      <a:endParaRPr lang="en-IN" sz="1200" b="1" dirty="0" smtClean="0">
                        <a:effectLst/>
                        <a:latin typeface="+mn-lt"/>
                        <a:ea typeface="Times New Roman"/>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13,946</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1,29,884</a:t>
                      </a:r>
                      <a:endParaRPr lang="en-US" sz="1200" dirty="0" smtClean="0"/>
                    </a:p>
                  </a:txBody>
                  <a:tcPr/>
                </a:tc>
                <a:tc>
                  <a:txBody>
                    <a:bodyPr/>
                    <a:lstStyle/>
                    <a:p>
                      <a:pPr algn="r"/>
                      <a:r>
                        <a:rPr lang="en-US" sz="1200" dirty="0" smtClean="0">
                          <a:latin typeface="+mn-lt"/>
                        </a:rPr>
                        <a:t>1,43,830</a:t>
                      </a:r>
                      <a:endParaRPr lang="en-US" sz="1200" dirty="0">
                        <a:latin typeface="+mn-lt"/>
                      </a:endParaRPr>
                    </a:p>
                  </a:txBody>
                  <a:tcPr/>
                </a:tc>
                <a:tc>
                  <a:txBody>
                    <a:bodyPr/>
                    <a:lstStyle/>
                    <a:p>
                      <a:pPr algn="r"/>
                      <a:r>
                        <a:rPr lang="en-US" sz="1200" dirty="0" smtClean="0"/>
                        <a:t>1,50,000</a:t>
                      </a:r>
                      <a:endParaRPr lang="en-US" sz="1200" dirty="0"/>
                    </a:p>
                  </a:txBody>
                  <a:tcPr/>
                </a:tc>
                <a:tc>
                  <a:txBody>
                    <a:bodyPr/>
                    <a:lstStyle/>
                    <a:p>
                      <a:pPr algn="r"/>
                      <a:r>
                        <a:rPr lang="en-US" sz="1200" dirty="0" smtClean="0">
                          <a:latin typeface="+mn-lt"/>
                        </a:rPr>
                        <a:t>6170</a:t>
                      </a:r>
                      <a:endParaRPr lang="en-US" sz="1200" dirty="0">
                        <a:latin typeface="+mn-lt"/>
                      </a:endParaRPr>
                    </a:p>
                  </a:txBody>
                  <a:tcPr/>
                </a:tc>
                <a:tc>
                  <a:txBody>
                    <a:bodyPr/>
                    <a:lstStyle/>
                    <a:p>
                      <a:pPr algn="r"/>
                      <a:r>
                        <a:rPr lang="en-US" sz="1200" dirty="0" smtClean="0">
                          <a:latin typeface="+mn-lt"/>
                        </a:rPr>
                        <a:t>1,43,830</a:t>
                      </a:r>
                      <a:endParaRPr lang="en-US" sz="1200" dirty="0">
                        <a:latin typeface="+mn-lt"/>
                      </a:endParaRPr>
                    </a:p>
                  </a:txBody>
                  <a:tcPr/>
                </a:tc>
              </a:tr>
              <a:tr h="2353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latin typeface="+mn-lt"/>
                        </a:rPr>
                        <a:t>Year 5</a:t>
                      </a:r>
                      <a:endParaRPr lang="en-IN" sz="1200" b="1" dirty="0" smtClean="0">
                        <a:effectLst/>
                        <a:latin typeface="+mn-lt"/>
                        <a:ea typeface="Times New Roman"/>
                      </a:endParaRPr>
                    </a:p>
                  </a:txBody>
                  <a:tcPr/>
                </a:tc>
                <a:tc>
                  <a:txBody>
                    <a:bodyPr/>
                    <a:lstStyle/>
                    <a:p>
                      <a:pPr algn="r"/>
                      <a:r>
                        <a:rPr lang="en-US" sz="1200" dirty="0" smtClean="0"/>
                        <a:t>7,142</a:t>
                      </a:r>
                      <a:endParaRPr lang="en-US" sz="12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t>1,29,886</a:t>
                      </a:r>
                      <a:endParaRPr lang="en-US" sz="1200" dirty="0" smtClean="0"/>
                    </a:p>
                  </a:txBody>
                  <a:tcPr/>
                </a:tc>
                <a:tc>
                  <a:txBody>
                    <a:bodyPr/>
                    <a:lstStyle/>
                    <a:p>
                      <a:pPr algn="r"/>
                      <a:r>
                        <a:rPr lang="en-US" sz="1200" dirty="0" smtClean="0">
                          <a:latin typeface="+mn-lt"/>
                        </a:rPr>
                        <a:t>1,37,028</a:t>
                      </a:r>
                      <a:endParaRPr lang="en-US" sz="1200" dirty="0">
                        <a:latin typeface="+mn-lt"/>
                      </a:endParaRPr>
                    </a:p>
                  </a:txBody>
                  <a:tcPr/>
                </a:tc>
                <a:tc>
                  <a:txBody>
                    <a:bodyPr/>
                    <a:lstStyle/>
                    <a:p>
                      <a:pPr algn="r"/>
                      <a:r>
                        <a:rPr lang="en-US" sz="1200" dirty="0" smtClean="0"/>
                        <a:t>1,50,000</a:t>
                      </a:r>
                      <a:endParaRPr lang="en-US" sz="1200" dirty="0"/>
                    </a:p>
                  </a:txBody>
                  <a:tcPr/>
                </a:tc>
                <a:tc>
                  <a:txBody>
                    <a:bodyPr/>
                    <a:lstStyle/>
                    <a:p>
                      <a:pPr algn="r"/>
                      <a:r>
                        <a:rPr lang="en-US" sz="1200" dirty="0" smtClean="0">
                          <a:latin typeface="+mn-lt"/>
                        </a:rPr>
                        <a:t>12,972</a:t>
                      </a:r>
                      <a:endParaRPr lang="en-US" sz="1200" dirty="0">
                        <a:latin typeface="+mn-lt"/>
                      </a:endParaRPr>
                    </a:p>
                  </a:txBody>
                  <a:tcPr/>
                </a:tc>
                <a:tc>
                  <a:txBody>
                    <a:bodyPr/>
                    <a:lstStyle/>
                    <a:p>
                      <a:pPr algn="r"/>
                      <a:r>
                        <a:rPr lang="en-US" sz="1200" dirty="0" smtClean="0">
                          <a:latin typeface="+mn-lt"/>
                        </a:rPr>
                        <a:t>1,37,028</a:t>
                      </a:r>
                      <a:endParaRPr lang="en-US" sz="1200" dirty="0">
                        <a:latin typeface="+mn-lt"/>
                      </a:endParaRPr>
                    </a:p>
                  </a:txBody>
                  <a:tcPr/>
                </a:tc>
              </a:tr>
              <a:tr h="2353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b="1" dirty="0" smtClean="0">
                          <a:effectLst/>
                          <a:latin typeface="+mn-lt"/>
                          <a:ea typeface="Times New Roman"/>
                        </a:rPr>
                        <a:t>Total</a:t>
                      </a:r>
                    </a:p>
                  </a:txBody>
                  <a:tcPr/>
                </a:tc>
                <a:tc>
                  <a:txBody>
                    <a:bodyPr/>
                    <a:lstStyle/>
                    <a:p>
                      <a:pPr algn="r"/>
                      <a:r>
                        <a:rPr lang="en-US" sz="1200" b="1" dirty="0" smtClean="0"/>
                        <a:t>1,00,578</a:t>
                      </a:r>
                      <a:endParaRPr lang="en-US" sz="1200" b="1"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dirty="0" smtClean="0"/>
                        <a:t>6,49,422</a:t>
                      </a:r>
                      <a:endParaRPr lang="en-US" sz="1200" b="1" dirty="0" smtClean="0"/>
                    </a:p>
                  </a:txBody>
                  <a:tcPr/>
                </a:tc>
                <a:tc>
                  <a:txBody>
                    <a:bodyPr/>
                    <a:lstStyle/>
                    <a:p>
                      <a:pPr algn="r"/>
                      <a:r>
                        <a:rPr lang="en-US" sz="1200" b="1" dirty="0" smtClean="0">
                          <a:latin typeface="+mn-lt"/>
                        </a:rPr>
                        <a:t>7,50,000</a:t>
                      </a:r>
                      <a:endParaRPr lang="en-US" sz="1200" b="1" dirty="0">
                        <a:latin typeface="+mn-lt"/>
                      </a:endParaRPr>
                    </a:p>
                  </a:txBody>
                  <a:tcPr/>
                </a:tc>
                <a:tc>
                  <a:txBody>
                    <a:bodyPr/>
                    <a:lstStyle/>
                    <a:p>
                      <a:pPr algn="r"/>
                      <a:r>
                        <a:rPr lang="en-US" sz="1200" b="1" dirty="0" smtClean="0"/>
                        <a:t>7,50,000</a:t>
                      </a:r>
                      <a:endParaRPr lang="en-US" sz="1200" b="1" dirty="0"/>
                    </a:p>
                  </a:txBody>
                  <a:tcPr/>
                </a:tc>
                <a:tc>
                  <a:txBody>
                    <a:bodyPr/>
                    <a:lstStyle/>
                    <a:p>
                      <a:pPr algn="r"/>
                      <a:r>
                        <a:rPr lang="en-US" sz="1200" b="1" dirty="0" smtClean="0">
                          <a:latin typeface="+mn-lt"/>
                        </a:rPr>
                        <a:t>-</a:t>
                      </a:r>
                      <a:endParaRPr lang="en-US" sz="1200" b="1" dirty="0">
                        <a:latin typeface="+mn-lt"/>
                      </a:endParaRPr>
                    </a:p>
                  </a:txBody>
                  <a:tcPr/>
                </a:tc>
                <a:tc>
                  <a:txBody>
                    <a:bodyPr/>
                    <a:lstStyle/>
                    <a:p>
                      <a:pPr algn="r"/>
                      <a:r>
                        <a:rPr lang="en-US" sz="1200" b="1" dirty="0" smtClean="0">
                          <a:latin typeface="+mn-lt"/>
                        </a:rPr>
                        <a:t>7,50,000</a:t>
                      </a:r>
                      <a:endParaRPr lang="en-US" sz="1200" b="1" dirty="0">
                        <a:latin typeface="+mn-lt"/>
                      </a:endParaRPr>
                    </a:p>
                  </a:txBody>
                  <a:tcPr/>
                </a:tc>
              </a:tr>
            </a:tbl>
          </a:graphicData>
        </a:graphic>
      </p:graphicFrame>
    </p:spTree>
    <p:extLst>
      <p:ext uri="{BB962C8B-B14F-4D97-AF65-F5344CB8AC3E}">
        <p14:creationId xmlns:p14="http://schemas.microsoft.com/office/powerpoint/2010/main" val="31154827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553200" y="6510898"/>
            <a:ext cx="2133600" cy="365125"/>
          </a:xfrm>
        </p:spPr>
        <p:txBody>
          <a:bodyPr/>
          <a:lstStyle/>
          <a:p>
            <a:fld id="{8AE0DA53-BF49-4291-8993-1CF29F383F41}" type="slidenum">
              <a:rPr lang="en-US" smtClean="0">
                <a:solidFill>
                  <a:schemeClr val="tx1"/>
                </a:solidFill>
              </a:rPr>
              <a:t>32</a:t>
            </a:fld>
            <a:endParaRPr lang="en-US" dirty="0">
              <a:solidFill>
                <a:schemeClr val="tx1"/>
              </a:solidFill>
            </a:endParaRPr>
          </a:p>
        </p:txBody>
      </p:sp>
      <p:sp>
        <p:nvSpPr>
          <p:cNvPr id="3" name="Rectangle 2"/>
          <p:cNvSpPr/>
          <p:nvPr/>
        </p:nvSpPr>
        <p:spPr>
          <a:xfrm>
            <a:off x="412123" y="1056065"/>
            <a:ext cx="8274677" cy="5016758"/>
          </a:xfrm>
          <a:prstGeom prst="rect">
            <a:avLst/>
          </a:prstGeom>
        </p:spPr>
        <p:txBody>
          <a:bodyPr wrap="square">
            <a:spAutoFit/>
          </a:bodyPr>
          <a:lstStyle/>
          <a:p>
            <a:pPr marL="285750" indent="-285750" algn="just">
              <a:buFont typeface="Wingdings" panose="05000000000000000000" pitchFamily="2" charset="2"/>
              <a:buChar char="v"/>
            </a:pPr>
            <a:r>
              <a:rPr lang="en-US" sz="1600" dirty="0">
                <a:latin typeface="Calibri" panose="020F0502020204030204" pitchFamily="34" charset="0"/>
              </a:rPr>
              <a:t>A </a:t>
            </a:r>
            <a:r>
              <a:rPr lang="en-US" sz="1600" b="1" dirty="0">
                <a:latin typeface="Calibri" panose="020F0502020204030204" pitchFamily="34" charset="0"/>
              </a:rPr>
              <a:t>lessor</a:t>
            </a:r>
            <a:r>
              <a:rPr lang="en-US" sz="1600" dirty="0">
                <a:latin typeface="Calibri" panose="020F0502020204030204" pitchFamily="34" charset="0"/>
              </a:rPr>
              <a:t> shall classify each of its leases as either an </a:t>
            </a:r>
            <a:r>
              <a:rPr lang="en-US" sz="1600" b="1" dirty="0" smtClean="0">
                <a:latin typeface="Calibri" panose="020F0502020204030204" pitchFamily="34" charset="0"/>
              </a:rPr>
              <a:t>operating lease </a:t>
            </a:r>
            <a:r>
              <a:rPr lang="en-US" sz="1600" dirty="0">
                <a:latin typeface="Calibri" panose="020F0502020204030204" pitchFamily="34" charset="0"/>
              </a:rPr>
              <a:t>or a </a:t>
            </a:r>
            <a:r>
              <a:rPr lang="en-US" sz="1600" b="1" dirty="0">
                <a:latin typeface="Calibri" panose="020F0502020204030204" pitchFamily="34" charset="0"/>
              </a:rPr>
              <a:t>finance lease</a:t>
            </a:r>
            <a:r>
              <a:rPr lang="en-US" sz="1600" dirty="0" smtClean="0">
                <a:latin typeface="Calibri" panose="020F0502020204030204" pitchFamily="34" charset="0"/>
              </a:rPr>
              <a:t>.</a:t>
            </a:r>
          </a:p>
          <a:p>
            <a:pPr marL="285750" indent="-285750" algn="just">
              <a:buFont typeface="Wingdings" panose="05000000000000000000" pitchFamily="2" charset="2"/>
              <a:buChar char="Ø"/>
            </a:pPr>
            <a:endParaRPr lang="en-US" sz="1600" dirty="0">
              <a:latin typeface="Calibri" panose="020F0502020204030204" pitchFamily="34" charset="0"/>
            </a:endParaRPr>
          </a:p>
          <a:p>
            <a:pPr marL="742950" lvl="1" indent="-285750" algn="just">
              <a:buFont typeface="Wingdings" panose="05000000000000000000" pitchFamily="2" charset="2"/>
              <a:buChar char="§"/>
            </a:pPr>
            <a:r>
              <a:rPr lang="en-US" sz="1600" b="1" dirty="0" smtClean="0">
                <a:latin typeface="Calibri" panose="020F0502020204030204" pitchFamily="34" charset="0"/>
              </a:rPr>
              <a:t>Finance lease:</a:t>
            </a:r>
            <a:r>
              <a:rPr lang="en-US" sz="1600" dirty="0" smtClean="0">
                <a:latin typeface="Calibri" panose="020F0502020204030204" pitchFamily="34" charset="0"/>
              </a:rPr>
              <a:t> A </a:t>
            </a:r>
            <a:r>
              <a:rPr lang="en-US" sz="1600" dirty="0">
                <a:latin typeface="Calibri" panose="020F0502020204030204" pitchFamily="34" charset="0"/>
              </a:rPr>
              <a:t>lease is classified as a finance lease if it </a:t>
            </a:r>
            <a:r>
              <a:rPr lang="en-US" sz="1600" b="1" dirty="0">
                <a:latin typeface="Calibri" panose="020F0502020204030204" pitchFamily="34" charset="0"/>
              </a:rPr>
              <a:t>transfers </a:t>
            </a:r>
            <a:r>
              <a:rPr lang="en-US" sz="1600" b="1" dirty="0" smtClean="0">
                <a:latin typeface="Calibri" panose="020F0502020204030204" pitchFamily="34" charset="0"/>
              </a:rPr>
              <a:t>substantially all </a:t>
            </a:r>
            <a:r>
              <a:rPr lang="en-US" sz="1600" b="1" dirty="0">
                <a:latin typeface="Calibri" panose="020F0502020204030204" pitchFamily="34" charset="0"/>
              </a:rPr>
              <a:t>the risks and rewards</a:t>
            </a:r>
            <a:r>
              <a:rPr lang="en-US" sz="1600" dirty="0">
                <a:latin typeface="Calibri" panose="020F0502020204030204" pitchFamily="34" charset="0"/>
              </a:rPr>
              <a:t> incidental to ownership of an </a:t>
            </a:r>
            <a:r>
              <a:rPr lang="en-US" sz="1600" dirty="0" smtClean="0">
                <a:latin typeface="Calibri" panose="020F0502020204030204" pitchFamily="34" charset="0"/>
              </a:rPr>
              <a:t>underlying asset.</a:t>
            </a:r>
          </a:p>
          <a:p>
            <a:pPr lvl="1" algn="just"/>
            <a:r>
              <a:rPr lang="en-US" sz="1600" dirty="0" smtClean="0">
                <a:latin typeface="Calibri" panose="020F0502020204030204" pitchFamily="34" charset="0"/>
              </a:rPr>
              <a:t> </a:t>
            </a:r>
          </a:p>
          <a:p>
            <a:pPr marL="742950" lvl="1" indent="-285750" algn="just">
              <a:buFont typeface="Wingdings" panose="05000000000000000000" pitchFamily="2" charset="2"/>
              <a:buChar char="§"/>
            </a:pPr>
            <a:r>
              <a:rPr lang="en-US" sz="1600" b="1" dirty="0" smtClean="0">
                <a:latin typeface="Calibri" panose="020F0502020204030204" pitchFamily="34" charset="0"/>
              </a:rPr>
              <a:t>Operating lease:</a:t>
            </a:r>
            <a:r>
              <a:rPr lang="en-US" sz="1600" dirty="0" smtClean="0">
                <a:latin typeface="Calibri" panose="020F0502020204030204" pitchFamily="34" charset="0"/>
              </a:rPr>
              <a:t> A </a:t>
            </a:r>
            <a:r>
              <a:rPr lang="en-US" sz="1600" dirty="0">
                <a:latin typeface="Calibri" panose="020F0502020204030204" pitchFamily="34" charset="0"/>
              </a:rPr>
              <a:t>lease is classified as an operating lease if it does </a:t>
            </a:r>
            <a:r>
              <a:rPr lang="en-US" sz="1600" b="1" dirty="0" smtClean="0">
                <a:solidFill>
                  <a:srgbClr val="FF0000"/>
                </a:solidFill>
                <a:latin typeface="Calibri" panose="020F0502020204030204" pitchFamily="34" charset="0"/>
              </a:rPr>
              <a:t>not</a:t>
            </a:r>
            <a:r>
              <a:rPr lang="en-US" sz="1600" b="1" dirty="0" smtClean="0">
                <a:latin typeface="Calibri" panose="020F0502020204030204" pitchFamily="34" charset="0"/>
              </a:rPr>
              <a:t> transfer </a:t>
            </a:r>
            <a:r>
              <a:rPr lang="en-US" sz="1600" b="1" dirty="0">
                <a:latin typeface="Calibri" panose="020F0502020204030204" pitchFamily="34" charset="0"/>
              </a:rPr>
              <a:t>substantially all the risks and rewards</a:t>
            </a:r>
            <a:r>
              <a:rPr lang="en-US" sz="1600" dirty="0">
                <a:latin typeface="Calibri" panose="020F0502020204030204" pitchFamily="34" charset="0"/>
              </a:rPr>
              <a:t> incidental </a:t>
            </a:r>
            <a:r>
              <a:rPr lang="en-US" sz="1600" dirty="0" smtClean="0">
                <a:latin typeface="Calibri" panose="020F0502020204030204" pitchFamily="34" charset="0"/>
              </a:rPr>
              <a:t>to ownership </a:t>
            </a:r>
            <a:r>
              <a:rPr lang="en-US" sz="1600" dirty="0">
                <a:latin typeface="Calibri" panose="020F0502020204030204" pitchFamily="34" charset="0"/>
              </a:rPr>
              <a:t>of an underlying asset</a:t>
            </a:r>
            <a:r>
              <a:rPr lang="en-US" sz="1600" dirty="0" smtClean="0">
                <a:latin typeface="Calibri" panose="020F0502020204030204" pitchFamily="34" charset="0"/>
              </a:rPr>
              <a:t>.</a:t>
            </a:r>
          </a:p>
          <a:p>
            <a:pPr marL="285750" indent="-285750" algn="just">
              <a:buFont typeface="Wingdings" panose="05000000000000000000" pitchFamily="2" charset="2"/>
              <a:buChar char="§"/>
            </a:pPr>
            <a:endParaRPr lang="en-US" sz="1600" dirty="0" smtClean="0">
              <a:latin typeface="Calibri" panose="020F0502020204030204" pitchFamily="34" charset="0"/>
            </a:endParaRPr>
          </a:p>
          <a:p>
            <a:pPr marL="742950" lvl="1" indent="-285750" algn="just">
              <a:buFont typeface="Courier New" panose="02070309020205020404" pitchFamily="49" charset="0"/>
              <a:buChar char="o"/>
            </a:pPr>
            <a:r>
              <a:rPr lang="en-US" sz="1600" b="1" dirty="0" smtClean="0">
                <a:latin typeface="Calibri" panose="020F0502020204030204" pitchFamily="34" charset="0"/>
              </a:rPr>
              <a:t>Risks</a:t>
            </a:r>
            <a:r>
              <a:rPr lang="en-US" sz="1600" dirty="0" smtClean="0">
                <a:latin typeface="Calibri" panose="020F0502020204030204" pitchFamily="34" charset="0"/>
              </a:rPr>
              <a:t> </a:t>
            </a:r>
            <a:r>
              <a:rPr lang="en-US" sz="1600" dirty="0">
                <a:latin typeface="Calibri" panose="020F0502020204030204" pitchFamily="34" charset="0"/>
              </a:rPr>
              <a:t>include the possibilities of losses from idle capacity or technological obsolescence and of variations in return because of changing economic conditions.</a:t>
            </a:r>
          </a:p>
          <a:p>
            <a:pPr marL="742950" lvl="1" indent="-285750" algn="just">
              <a:buFont typeface="Courier New" panose="02070309020205020404" pitchFamily="49" charset="0"/>
              <a:buChar char="o"/>
            </a:pPr>
            <a:endParaRPr lang="en-US" sz="1600" b="1" dirty="0" smtClean="0">
              <a:latin typeface="Calibri" panose="020F0502020204030204" pitchFamily="34" charset="0"/>
            </a:endParaRPr>
          </a:p>
          <a:p>
            <a:pPr marL="742950" lvl="1" indent="-285750" algn="just">
              <a:buFont typeface="Courier New" panose="02070309020205020404" pitchFamily="49" charset="0"/>
              <a:buChar char="o"/>
            </a:pPr>
            <a:r>
              <a:rPr lang="en-US" sz="1600" b="1" dirty="0" smtClean="0">
                <a:latin typeface="Calibri" panose="020F0502020204030204" pitchFamily="34" charset="0"/>
              </a:rPr>
              <a:t>Rewards</a:t>
            </a:r>
            <a:r>
              <a:rPr lang="en-US" sz="1600" dirty="0" smtClean="0">
                <a:latin typeface="Calibri" panose="020F0502020204030204" pitchFamily="34" charset="0"/>
              </a:rPr>
              <a:t> </a:t>
            </a:r>
            <a:r>
              <a:rPr lang="en-US" sz="1600" dirty="0">
                <a:latin typeface="Calibri" panose="020F0502020204030204" pitchFamily="34" charset="0"/>
              </a:rPr>
              <a:t>may be represented by the expectation of profitable operation over the underlying asset’s economic life and of gain from appreciation in value or realisation of a residual value.</a:t>
            </a:r>
          </a:p>
          <a:p>
            <a:pPr marL="285750" indent="-285750" algn="just">
              <a:buFont typeface="Wingdings" panose="05000000000000000000" pitchFamily="2" charset="2"/>
              <a:buChar char="Ø"/>
            </a:pPr>
            <a:endParaRPr lang="en-US" sz="1600" dirty="0">
              <a:latin typeface="Calibri" panose="020F0502020204030204" pitchFamily="34" charset="0"/>
            </a:endParaRPr>
          </a:p>
          <a:p>
            <a:pPr marL="285750" indent="-285750" algn="just">
              <a:buFont typeface="Wingdings" panose="05000000000000000000" pitchFamily="2" charset="2"/>
              <a:buChar char="v"/>
            </a:pPr>
            <a:r>
              <a:rPr lang="en-US" sz="1600" dirty="0">
                <a:latin typeface="Calibri" panose="020F0502020204030204" pitchFamily="34" charset="0"/>
              </a:rPr>
              <a:t>Whether a lease is a finance lease or an operating lease </a:t>
            </a:r>
            <a:r>
              <a:rPr lang="en-US" sz="1600" b="1" dirty="0">
                <a:latin typeface="Calibri" panose="020F0502020204030204" pitchFamily="34" charset="0"/>
              </a:rPr>
              <a:t>depends </a:t>
            </a:r>
            <a:r>
              <a:rPr lang="en-US" sz="1600" b="1" dirty="0" smtClean="0">
                <a:latin typeface="Calibri" panose="020F0502020204030204" pitchFamily="34" charset="0"/>
              </a:rPr>
              <a:t>on the </a:t>
            </a:r>
            <a:r>
              <a:rPr lang="en-US" sz="1600" b="1" dirty="0">
                <a:latin typeface="Calibri" panose="020F0502020204030204" pitchFamily="34" charset="0"/>
              </a:rPr>
              <a:t>substance of the transaction </a:t>
            </a:r>
            <a:r>
              <a:rPr lang="en-US" sz="1600" dirty="0">
                <a:latin typeface="Calibri" panose="020F0502020204030204" pitchFamily="34" charset="0"/>
              </a:rPr>
              <a:t>rather than the form of the contract</a:t>
            </a:r>
            <a:r>
              <a:rPr lang="en-US" sz="1600" dirty="0" smtClean="0">
                <a:latin typeface="Calibri" panose="020F0502020204030204" pitchFamily="34" charset="0"/>
              </a:rPr>
              <a:t>.</a:t>
            </a:r>
          </a:p>
          <a:p>
            <a:pPr marL="285750" indent="-285750" algn="just">
              <a:buFont typeface="Wingdings" panose="05000000000000000000" pitchFamily="2" charset="2"/>
              <a:buChar char="Ø"/>
            </a:pPr>
            <a:endParaRPr lang="en-US" sz="1600" dirty="0">
              <a:latin typeface="Calibri" panose="020F0502020204030204" pitchFamily="34" charset="0"/>
            </a:endParaRPr>
          </a:p>
          <a:p>
            <a:pPr marL="285750" indent="-285750" algn="just">
              <a:buFont typeface="Wingdings" panose="05000000000000000000" pitchFamily="2" charset="2"/>
              <a:buChar char="v"/>
            </a:pPr>
            <a:r>
              <a:rPr lang="en-US" sz="1600" dirty="0">
                <a:latin typeface="Calibri" panose="020F0502020204030204" pitchFamily="34" charset="0"/>
              </a:rPr>
              <a:t>Lease </a:t>
            </a:r>
            <a:r>
              <a:rPr lang="en-US" sz="1600" b="1" dirty="0">
                <a:latin typeface="Calibri" panose="020F0502020204030204" pitchFamily="34" charset="0"/>
              </a:rPr>
              <a:t>classification</a:t>
            </a:r>
            <a:r>
              <a:rPr lang="en-US" sz="1600" dirty="0">
                <a:latin typeface="Calibri" panose="020F0502020204030204" pitchFamily="34" charset="0"/>
              </a:rPr>
              <a:t> is made </a:t>
            </a:r>
            <a:r>
              <a:rPr lang="en-US" sz="1600" b="1" dirty="0">
                <a:latin typeface="Calibri" panose="020F0502020204030204" pitchFamily="34" charset="0"/>
              </a:rPr>
              <a:t>at the inception date </a:t>
            </a:r>
            <a:r>
              <a:rPr lang="en-US" sz="1600" dirty="0">
                <a:latin typeface="Calibri" panose="020F0502020204030204" pitchFamily="34" charset="0"/>
              </a:rPr>
              <a:t>and is </a:t>
            </a:r>
            <a:r>
              <a:rPr lang="en-US" sz="1600" b="1" dirty="0" smtClean="0">
                <a:latin typeface="Calibri" panose="020F0502020204030204" pitchFamily="34" charset="0"/>
              </a:rPr>
              <a:t>reassessed</a:t>
            </a:r>
            <a:r>
              <a:rPr lang="en-US" sz="1600" dirty="0" smtClean="0">
                <a:latin typeface="Calibri" panose="020F0502020204030204" pitchFamily="34" charset="0"/>
              </a:rPr>
              <a:t> only </a:t>
            </a:r>
            <a:r>
              <a:rPr lang="en-US" sz="1600" dirty="0">
                <a:latin typeface="Calibri" panose="020F0502020204030204" pitchFamily="34" charset="0"/>
              </a:rPr>
              <a:t>if there is a </a:t>
            </a:r>
            <a:r>
              <a:rPr lang="en-US" sz="1600" b="1" dirty="0">
                <a:latin typeface="Calibri" panose="020F0502020204030204" pitchFamily="34" charset="0"/>
              </a:rPr>
              <a:t>lease modification</a:t>
            </a:r>
            <a:r>
              <a:rPr lang="en-US" sz="1600" dirty="0" smtClean="0">
                <a:latin typeface="Calibri" panose="020F0502020204030204" pitchFamily="34" charset="0"/>
              </a:rPr>
              <a:t>.</a:t>
            </a:r>
          </a:p>
        </p:txBody>
      </p:sp>
      <p:sp>
        <p:nvSpPr>
          <p:cNvPr id="4" name="Rounded Rectangle 3"/>
          <p:cNvSpPr/>
          <p:nvPr/>
        </p:nvSpPr>
        <p:spPr>
          <a:xfrm>
            <a:off x="426074" y="330558"/>
            <a:ext cx="8260726"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Classification of leases by Lessor</a:t>
            </a:r>
            <a:endParaRPr lang="en-US" sz="2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426075" y="6059944"/>
            <a:ext cx="8260725" cy="546918"/>
          </a:xfrm>
          <a:prstGeom prst="rect">
            <a:avLst/>
          </a:pr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
            </a:pPr>
            <a:r>
              <a:rPr lang="en-US" sz="1600" dirty="0">
                <a:latin typeface="Calibri" panose="020F0502020204030204" pitchFamily="34" charset="0"/>
              </a:rPr>
              <a:t>When the underlying asset will be </a:t>
            </a:r>
            <a:r>
              <a:rPr lang="en-US" sz="1600" b="1" dirty="0">
                <a:latin typeface="Calibri" panose="020F0502020204030204" pitchFamily="34" charset="0"/>
              </a:rPr>
              <a:t>returned</a:t>
            </a:r>
            <a:r>
              <a:rPr lang="en-US" sz="1600" dirty="0">
                <a:latin typeface="Calibri" panose="020F0502020204030204" pitchFamily="34" charset="0"/>
              </a:rPr>
              <a:t> by the lessee to lessor, it is an operating lease.</a:t>
            </a:r>
          </a:p>
          <a:p>
            <a:pPr marL="285750" indent="-285750" algn="just">
              <a:buFont typeface="Wingdings" panose="05000000000000000000" pitchFamily="2" charset="2"/>
              <a:buChar char="§"/>
            </a:pPr>
            <a:r>
              <a:rPr lang="en-US" sz="1600" dirty="0">
                <a:latin typeface="Calibri" panose="020F0502020204030204" pitchFamily="34" charset="0"/>
              </a:rPr>
              <a:t>When the underlying asset will be </a:t>
            </a:r>
            <a:r>
              <a:rPr lang="en-US" sz="1600" b="1" dirty="0">
                <a:latin typeface="Calibri" panose="020F0502020204030204" pitchFamily="34" charset="0"/>
              </a:rPr>
              <a:t>retained</a:t>
            </a:r>
            <a:r>
              <a:rPr lang="en-US" sz="1600" dirty="0">
                <a:latin typeface="Calibri" panose="020F0502020204030204" pitchFamily="34" charset="0"/>
              </a:rPr>
              <a:t> </a:t>
            </a:r>
            <a:r>
              <a:rPr lang="en-US" sz="1600" b="1" dirty="0" smtClean="0">
                <a:latin typeface="Calibri" panose="020F0502020204030204" pitchFamily="34" charset="0"/>
              </a:rPr>
              <a:t>(not returned) </a:t>
            </a:r>
            <a:r>
              <a:rPr lang="en-US" sz="1600" dirty="0" smtClean="0">
                <a:latin typeface="Calibri" panose="020F0502020204030204" pitchFamily="34" charset="0"/>
              </a:rPr>
              <a:t>by </a:t>
            </a:r>
            <a:r>
              <a:rPr lang="en-US" sz="1600" dirty="0">
                <a:latin typeface="Calibri" panose="020F0502020204030204" pitchFamily="34" charset="0"/>
              </a:rPr>
              <a:t>the lessee, it is </a:t>
            </a:r>
            <a:r>
              <a:rPr lang="en-US" sz="1600" dirty="0" smtClean="0">
                <a:latin typeface="Calibri" panose="020F0502020204030204" pitchFamily="34" charset="0"/>
              </a:rPr>
              <a:t>a finance </a:t>
            </a:r>
            <a:r>
              <a:rPr lang="en-US" sz="1600" dirty="0">
                <a:latin typeface="Calibri" panose="020F0502020204030204" pitchFamily="34" charset="0"/>
              </a:rPr>
              <a:t>lease.</a:t>
            </a:r>
          </a:p>
        </p:txBody>
      </p:sp>
    </p:spTree>
    <p:extLst>
      <p:ext uri="{BB962C8B-B14F-4D97-AF65-F5344CB8AC3E}">
        <p14:creationId xmlns:p14="http://schemas.microsoft.com/office/powerpoint/2010/main" val="29037768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33</a:t>
            </a:fld>
            <a:endParaRPr lang="en-US" dirty="0">
              <a:solidFill>
                <a:schemeClr val="tx1"/>
              </a:solidFill>
            </a:endParaRPr>
          </a:p>
        </p:txBody>
      </p:sp>
      <p:sp>
        <p:nvSpPr>
          <p:cNvPr id="3" name="Rectangle 2"/>
          <p:cNvSpPr/>
          <p:nvPr/>
        </p:nvSpPr>
        <p:spPr>
          <a:xfrm>
            <a:off x="426075" y="1182276"/>
            <a:ext cx="8035345" cy="5401479"/>
          </a:xfrm>
          <a:prstGeom prst="rect">
            <a:avLst/>
          </a:prstGeom>
        </p:spPr>
        <p:txBody>
          <a:bodyPr wrap="square">
            <a:spAutoFit/>
          </a:bodyPr>
          <a:lstStyle/>
          <a:p>
            <a:pPr marL="285750" indent="-285750" algn="just">
              <a:buFont typeface="Wingdings" panose="05000000000000000000" pitchFamily="2" charset="2"/>
              <a:buChar char="v"/>
            </a:pPr>
            <a:r>
              <a:rPr lang="en-US" sz="1500" b="1" dirty="0" smtClean="0">
                <a:latin typeface="Calibri" panose="020F0502020204030204" pitchFamily="34" charset="0"/>
              </a:rPr>
              <a:t>Primary indicators</a:t>
            </a:r>
            <a:r>
              <a:rPr lang="en-US" sz="1500" dirty="0" smtClean="0">
                <a:latin typeface="Calibri" panose="020F0502020204030204" pitchFamily="34" charset="0"/>
              </a:rPr>
              <a:t> </a:t>
            </a:r>
            <a:r>
              <a:rPr lang="en-US" sz="1500" dirty="0">
                <a:latin typeface="Calibri" panose="020F0502020204030204" pitchFamily="34" charset="0"/>
              </a:rPr>
              <a:t>of situations that individually or in combination </a:t>
            </a:r>
            <a:r>
              <a:rPr lang="en-US" sz="1500" dirty="0" smtClean="0">
                <a:latin typeface="Calibri" panose="020F0502020204030204" pitchFamily="34" charset="0"/>
              </a:rPr>
              <a:t>would normally </a:t>
            </a:r>
            <a:r>
              <a:rPr lang="en-US" sz="1500" dirty="0">
                <a:latin typeface="Calibri" panose="020F0502020204030204" pitchFamily="34" charset="0"/>
              </a:rPr>
              <a:t>lead to a lease being classified as a </a:t>
            </a:r>
            <a:r>
              <a:rPr lang="en-US" sz="1500" b="1" dirty="0">
                <a:latin typeface="Calibri" panose="020F0502020204030204" pitchFamily="34" charset="0"/>
              </a:rPr>
              <a:t>finance lease</a:t>
            </a:r>
            <a:r>
              <a:rPr lang="en-US" sz="1500" dirty="0">
                <a:latin typeface="Calibri" panose="020F0502020204030204" pitchFamily="34" charset="0"/>
              </a:rPr>
              <a:t> are:</a:t>
            </a:r>
          </a:p>
          <a:p>
            <a:pPr marL="800100" lvl="1" indent="-342900" algn="just">
              <a:buFont typeface="+mj-lt"/>
              <a:buAutoNum type="alphaLcParenR"/>
            </a:pPr>
            <a:r>
              <a:rPr lang="en-US" sz="1500" dirty="0" smtClean="0">
                <a:latin typeface="Calibri" panose="020F0502020204030204" pitchFamily="34" charset="0"/>
              </a:rPr>
              <a:t>the </a:t>
            </a:r>
            <a:r>
              <a:rPr lang="en-US" sz="1500" dirty="0">
                <a:latin typeface="Calibri" panose="020F0502020204030204" pitchFamily="34" charset="0"/>
              </a:rPr>
              <a:t>lease </a:t>
            </a:r>
            <a:r>
              <a:rPr lang="en-US" sz="1500" b="1" dirty="0">
                <a:latin typeface="Calibri" panose="020F0502020204030204" pitchFamily="34" charset="0"/>
              </a:rPr>
              <a:t>transfers ownership </a:t>
            </a:r>
            <a:r>
              <a:rPr lang="en-US" sz="1500" dirty="0">
                <a:latin typeface="Calibri" panose="020F0502020204030204" pitchFamily="34" charset="0"/>
              </a:rPr>
              <a:t>of the underlying asset to </a:t>
            </a:r>
            <a:r>
              <a:rPr lang="en-US" sz="1500" dirty="0" smtClean="0">
                <a:latin typeface="Calibri" panose="020F0502020204030204" pitchFamily="34" charset="0"/>
              </a:rPr>
              <a:t>the lessee </a:t>
            </a:r>
            <a:r>
              <a:rPr lang="en-US" sz="1500" dirty="0">
                <a:latin typeface="Calibri" panose="020F0502020204030204" pitchFamily="34" charset="0"/>
              </a:rPr>
              <a:t>by the end of the lease </a:t>
            </a:r>
            <a:r>
              <a:rPr lang="en-US" sz="1500" dirty="0" smtClean="0">
                <a:latin typeface="Calibri" panose="020F0502020204030204" pitchFamily="34" charset="0"/>
              </a:rPr>
              <a:t>term,</a:t>
            </a:r>
            <a:endParaRPr lang="en-US" sz="1500" dirty="0">
              <a:latin typeface="Calibri" panose="020F0502020204030204" pitchFamily="34" charset="0"/>
            </a:endParaRPr>
          </a:p>
          <a:p>
            <a:pPr marL="800100" lvl="1" indent="-342900" algn="just">
              <a:buFont typeface="+mj-lt"/>
              <a:buAutoNum type="alphaLcParenR"/>
            </a:pPr>
            <a:r>
              <a:rPr lang="en-US" sz="1500" dirty="0" smtClean="0">
                <a:latin typeface="Calibri" panose="020F0502020204030204" pitchFamily="34" charset="0"/>
              </a:rPr>
              <a:t>the </a:t>
            </a:r>
            <a:r>
              <a:rPr lang="en-US" sz="1500" dirty="0">
                <a:latin typeface="Calibri" panose="020F0502020204030204" pitchFamily="34" charset="0"/>
              </a:rPr>
              <a:t>lessee has the </a:t>
            </a:r>
            <a:r>
              <a:rPr lang="en-US" sz="1500" b="1" dirty="0">
                <a:latin typeface="Calibri" panose="020F0502020204030204" pitchFamily="34" charset="0"/>
              </a:rPr>
              <a:t>option to purchase the underlying asset </a:t>
            </a:r>
            <a:r>
              <a:rPr lang="en-US" sz="1500" dirty="0">
                <a:latin typeface="Calibri" panose="020F0502020204030204" pitchFamily="34" charset="0"/>
              </a:rPr>
              <a:t>at </a:t>
            </a:r>
            <a:r>
              <a:rPr lang="en-US" sz="1500" dirty="0" smtClean="0">
                <a:latin typeface="Calibri" panose="020F0502020204030204" pitchFamily="34" charset="0"/>
              </a:rPr>
              <a:t>a price </a:t>
            </a:r>
            <a:r>
              <a:rPr lang="en-US" sz="1500" dirty="0">
                <a:latin typeface="Calibri" panose="020F0502020204030204" pitchFamily="34" charset="0"/>
              </a:rPr>
              <a:t>that is expected to be sufficiently lower than the fair </a:t>
            </a:r>
            <a:r>
              <a:rPr lang="en-US" sz="1500" dirty="0" smtClean="0">
                <a:latin typeface="Calibri" panose="020F0502020204030204" pitchFamily="34" charset="0"/>
              </a:rPr>
              <a:t>value at </a:t>
            </a:r>
            <a:r>
              <a:rPr lang="en-US" sz="1500" dirty="0">
                <a:latin typeface="Calibri" panose="020F0502020204030204" pitchFamily="34" charset="0"/>
              </a:rPr>
              <a:t>the date the option becomes </a:t>
            </a:r>
            <a:r>
              <a:rPr lang="en-US" sz="1500" dirty="0" smtClean="0">
                <a:latin typeface="Calibri" panose="020F0502020204030204" pitchFamily="34" charset="0"/>
              </a:rPr>
              <a:t>exercisable </a:t>
            </a:r>
            <a:r>
              <a:rPr lang="en-US" sz="1500" dirty="0">
                <a:latin typeface="Calibri" panose="020F0502020204030204" pitchFamily="34" charset="0"/>
              </a:rPr>
              <a:t>for it to </a:t>
            </a:r>
            <a:r>
              <a:rPr lang="en-US" sz="1500" dirty="0" smtClean="0">
                <a:latin typeface="Calibri" panose="020F0502020204030204" pitchFamily="34" charset="0"/>
              </a:rPr>
              <a:t>be reasonably </a:t>
            </a:r>
            <a:r>
              <a:rPr lang="en-US" sz="1500" dirty="0">
                <a:latin typeface="Calibri" panose="020F0502020204030204" pitchFamily="34" charset="0"/>
              </a:rPr>
              <a:t>certain, at the inception date, that the option will </a:t>
            </a:r>
            <a:r>
              <a:rPr lang="en-US" sz="1500" dirty="0" smtClean="0">
                <a:latin typeface="Calibri" panose="020F0502020204030204" pitchFamily="34" charset="0"/>
              </a:rPr>
              <a:t>be </a:t>
            </a:r>
            <a:r>
              <a:rPr lang="en-US" sz="1500" dirty="0" smtClean="0">
                <a:latin typeface="Calibri" panose="020F0502020204030204" pitchFamily="34" charset="0"/>
              </a:rPr>
              <a:t>exercised</a:t>
            </a:r>
            <a:r>
              <a:rPr lang="en-US" sz="1500" dirty="0">
                <a:latin typeface="Calibri" panose="020F0502020204030204" pitchFamily="34" charset="0"/>
              </a:rPr>
              <a:t>,</a:t>
            </a:r>
            <a:endParaRPr lang="en-US" sz="1500" dirty="0">
              <a:latin typeface="Calibri" panose="020F0502020204030204" pitchFamily="34" charset="0"/>
            </a:endParaRPr>
          </a:p>
          <a:p>
            <a:pPr marL="800100" lvl="1" indent="-342900" algn="just">
              <a:buFont typeface="+mj-lt"/>
              <a:buAutoNum type="alphaLcParenR"/>
            </a:pPr>
            <a:r>
              <a:rPr lang="en-US" sz="1500" dirty="0" smtClean="0">
                <a:latin typeface="Calibri" panose="020F0502020204030204" pitchFamily="34" charset="0"/>
              </a:rPr>
              <a:t>the </a:t>
            </a:r>
            <a:r>
              <a:rPr lang="en-US" sz="1500" b="1" dirty="0">
                <a:latin typeface="Calibri" panose="020F0502020204030204" pitchFamily="34" charset="0"/>
              </a:rPr>
              <a:t>lease term is for the major part </a:t>
            </a:r>
            <a:r>
              <a:rPr lang="en-US" sz="1500" dirty="0">
                <a:latin typeface="Calibri" panose="020F0502020204030204" pitchFamily="34" charset="0"/>
              </a:rPr>
              <a:t>of the economic life of </a:t>
            </a:r>
            <a:r>
              <a:rPr lang="en-US" sz="1500" dirty="0" smtClean="0">
                <a:latin typeface="Calibri" panose="020F0502020204030204" pitchFamily="34" charset="0"/>
              </a:rPr>
              <a:t>the underlying </a:t>
            </a:r>
            <a:r>
              <a:rPr lang="en-US" sz="1500" dirty="0">
                <a:latin typeface="Calibri" panose="020F0502020204030204" pitchFamily="34" charset="0"/>
              </a:rPr>
              <a:t>asset even if title is not </a:t>
            </a:r>
            <a:r>
              <a:rPr lang="en-US" sz="1500" dirty="0" smtClean="0">
                <a:latin typeface="Calibri" panose="020F0502020204030204" pitchFamily="34" charset="0"/>
              </a:rPr>
              <a:t>transferred,</a:t>
            </a:r>
            <a:endParaRPr lang="en-US" sz="1500" dirty="0">
              <a:latin typeface="Calibri" panose="020F0502020204030204" pitchFamily="34" charset="0"/>
            </a:endParaRPr>
          </a:p>
          <a:p>
            <a:pPr marL="800100" lvl="1" indent="-342900" algn="just">
              <a:buFont typeface="+mj-lt"/>
              <a:buAutoNum type="alphaLcParenR"/>
            </a:pPr>
            <a:r>
              <a:rPr lang="en-US" sz="1500" dirty="0" smtClean="0">
                <a:latin typeface="Calibri" panose="020F0502020204030204" pitchFamily="34" charset="0"/>
              </a:rPr>
              <a:t>at </a:t>
            </a:r>
            <a:r>
              <a:rPr lang="en-US" sz="1500" dirty="0">
                <a:latin typeface="Calibri" panose="020F0502020204030204" pitchFamily="34" charset="0"/>
              </a:rPr>
              <a:t>the inception date, the present value of the lease </a:t>
            </a:r>
            <a:r>
              <a:rPr lang="en-US" sz="1500" dirty="0" smtClean="0">
                <a:latin typeface="Calibri" panose="020F0502020204030204" pitchFamily="34" charset="0"/>
              </a:rPr>
              <a:t>payments amounts </a:t>
            </a:r>
            <a:r>
              <a:rPr lang="en-US" sz="1500" dirty="0">
                <a:latin typeface="Calibri" panose="020F0502020204030204" pitchFamily="34" charset="0"/>
              </a:rPr>
              <a:t>to at least substantially </a:t>
            </a:r>
            <a:r>
              <a:rPr lang="en-US" sz="1500" b="1" dirty="0">
                <a:latin typeface="Calibri" panose="020F0502020204030204" pitchFamily="34" charset="0"/>
              </a:rPr>
              <a:t>all of the fair value of </a:t>
            </a:r>
            <a:r>
              <a:rPr lang="en-US" sz="1500" b="1" dirty="0" smtClean="0">
                <a:latin typeface="Calibri" panose="020F0502020204030204" pitchFamily="34" charset="0"/>
              </a:rPr>
              <a:t>the underlying </a:t>
            </a:r>
            <a:r>
              <a:rPr lang="en-US" sz="1500" b="1" dirty="0" smtClean="0">
                <a:latin typeface="Calibri" panose="020F0502020204030204" pitchFamily="34" charset="0"/>
              </a:rPr>
              <a:t>asset</a:t>
            </a:r>
            <a:r>
              <a:rPr lang="en-US" sz="1500" dirty="0">
                <a:latin typeface="Calibri" panose="020F0502020204030204" pitchFamily="34" charset="0"/>
              </a:rPr>
              <a:t>,</a:t>
            </a:r>
            <a:r>
              <a:rPr lang="en-US" sz="1500" dirty="0" smtClean="0">
                <a:latin typeface="Calibri" panose="020F0502020204030204" pitchFamily="34" charset="0"/>
              </a:rPr>
              <a:t> </a:t>
            </a:r>
            <a:r>
              <a:rPr lang="en-US" sz="1500" dirty="0">
                <a:latin typeface="Calibri" panose="020F0502020204030204" pitchFamily="34" charset="0"/>
              </a:rPr>
              <a:t>and</a:t>
            </a:r>
          </a:p>
          <a:p>
            <a:pPr marL="800100" lvl="1" indent="-342900" algn="just">
              <a:buFont typeface="+mj-lt"/>
              <a:buAutoNum type="alphaLcParenR"/>
            </a:pPr>
            <a:r>
              <a:rPr lang="en-US" sz="1500" dirty="0" smtClean="0">
                <a:latin typeface="Calibri" panose="020F0502020204030204" pitchFamily="34" charset="0"/>
              </a:rPr>
              <a:t>the </a:t>
            </a:r>
            <a:r>
              <a:rPr lang="en-US" sz="1500" dirty="0">
                <a:latin typeface="Calibri" panose="020F0502020204030204" pitchFamily="34" charset="0"/>
              </a:rPr>
              <a:t>underlying asset is of such a </a:t>
            </a:r>
            <a:r>
              <a:rPr lang="en-US" sz="1500" b="1" dirty="0">
                <a:latin typeface="Calibri" panose="020F0502020204030204" pitchFamily="34" charset="0"/>
              </a:rPr>
              <a:t>specialised nature </a:t>
            </a:r>
            <a:r>
              <a:rPr lang="en-US" sz="1500" dirty="0">
                <a:latin typeface="Calibri" panose="020F0502020204030204" pitchFamily="34" charset="0"/>
              </a:rPr>
              <a:t>that only </a:t>
            </a:r>
            <a:r>
              <a:rPr lang="en-US" sz="1500" dirty="0" smtClean="0">
                <a:latin typeface="Calibri" panose="020F0502020204030204" pitchFamily="34" charset="0"/>
              </a:rPr>
              <a:t>the lessee </a:t>
            </a:r>
            <a:r>
              <a:rPr lang="en-US" sz="1500" dirty="0">
                <a:latin typeface="Calibri" panose="020F0502020204030204" pitchFamily="34" charset="0"/>
              </a:rPr>
              <a:t>can use it without major modifications</a:t>
            </a:r>
            <a:r>
              <a:rPr lang="en-US" sz="1500" dirty="0" smtClean="0">
                <a:latin typeface="Calibri" panose="020F0502020204030204" pitchFamily="34" charset="0"/>
              </a:rPr>
              <a:t>.</a:t>
            </a:r>
          </a:p>
          <a:p>
            <a:pPr marL="800100" lvl="1" indent="-342900" algn="just">
              <a:buFont typeface="+mj-lt"/>
              <a:buAutoNum type="alphaLcParenR"/>
            </a:pPr>
            <a:endParaRPr lang="en-US" sz="1500" dirty="0" smtClean="0">
              <a:latin typeface="Calibri" panose="020F0502020204030204" pitchFamily="34" charset="0"/>
            </a:endParaRPr>
          </a:p>
          <a:p>
            <a:pPr marL="285750" indent="-285750" algn="just">
              <a:buFont typeface="Wingdings" panose="05000000000000000000" pitchFamily="2" charset="2"/>
              <a:buChar char="v"/>
            </a:pPr>
            <a:r>
              <a:rPr lang="en-US" sz="1500" b="1" dirty="0" smtClean="0">
                <a:latin typeface="Calibri" panose="020F0502020204030204" pitchFamily="34" charset="0"/>
              </a:rPr>
              <a:t>Additional indicators</a:t>
            </a:r>
            <a:r>
              <a:rPr lang="en-US" sz="1500" dirty="0" smtClean="0">
                <a:latin typeface="Calibri" panose="020F0502020204030204" pitchFamily="34" charset="0"/>
              </a:rPr>
              <a:t> </a:t>
            </a:r>
            <a:r>
              <a:rPr lang="en-US" sz="1500" dirty="0">
                <a:latin typeface="Calibri" panose="020F0502020204030204" pitchFamily="34" charset="0"/>
              </a:rPr>
              <a:t>of situations that individually or in combination could </a:t>
            </a:r>
            <a:r>
              <a:rPr lang="en-US" sz="1500" dirty="0" smtClean="0">
                <a:latin typeface="Calibri" panose="020F0502020204030204" pitchFamily="34" charset="0"/>
              </a:rPr>
              <a:t>also lead </a:t>
            </a:r>
            <a:r>
              <a:rPr lang="en-US" sz="1500" dirty="0">
                <a:latin typeface="Calibri" panose="020F0502020204030204" pitchFamily="34" charset="0"/>
              </a:rPr>
              <a:t>to a lease being classified as a </a:t>
            </a:r>
            <a:r>
              <a:rPr lang="en-US" sz="1500" b="1" dirty="0">
                <a:latin typeface="Calibri" panose="020F0502020204030204" pitchFamily="34" charset="0"/>
              </a:rPr>
              <a:t>finance lease</a:t>
            </a:r>
            <a:r>
              <a:rPr lang="en-US" sz="1500" dirty="0">
                <a:latin typeface="Calibri" panose="020F0502020204030204" pitchFamily="34" charset="0"/>
              </a:rPr>
              <a:t> are:</a:t>
            </a:r>
          </a:p>
          <a:p>
            <a:pPr marL="800100" lvl="1" indent="-342900" algn="just">
              <a:buFont typeface="+mj-lt"/>
              <a:buAutoNum type="alphaLcParenR"/>
            </a:pPr>
            <a:r>
              <a:rPr lang="en-US" sz="1500" dirty="0" smtClean="0">
                <a:latin typeface="Calibri" panose="020F0502020204030204" pitchFamily="34" charset="0"/>
              </a:rPr>
              <a:t>if </a:t>
            </a:r>
            <a:r>
              <a:rPr lang="en-US" sz="1500" dirty="0">
                <a:latin typeface="Calibri" panose="020F0502020204030204" pitchFamily="34" charset="0"/>
              </a:rPr>
              <a:t>the lessee can cancel the lease, the lessor’s losses </a:t>
            </a:r>
            <a:r>
              <a:rPr lang="en-US" sz="1500" dirty="0" smtClean="0">
                <a:latin typeface="Calibri" panose="020F0502020204030204" pitchFamily="34" charset="0"/>
              </a:rPr>
              <a:t>associated with </a:t>
            </a:r>
            <a:r>
              <a:rPr lang="en-US" sz="1500" dirty="0">
                <a:latin typeface="Calibri" panose="020F0502020204030204" pitchFamily="34" charset="0"/>
              </a:rPr>
              <a:t>the cancellation are borne by the </a:t>
            </a:r>
            <a:r>
              <a:rPr lang="en-US" sz="1500" dirty="0" smtClean="0">
                <a:latin typeface="Calibri" panose="020F0502020204030204" pitchFamily="34" charset="0"/>
              </a:rPr>
              <a:t>lessee,</a:t>
            </a:r>
            <a:endParaRPr lang="en-US" sz="1500" dirty="0">
              <a:latin typeface="Calibri" panose="020F0502020204030204" pitchFamily="34" charset="0"/>
            </a:endParaRPr>
          </a:p>
          <a:p>
            <a:pPr marL="800100" lvl="1" indent="-342900" algn="just">
              <a:buFont typeface="+mj-lt"/>
              <a:buAutoNum type="alphaLcParenR"/>
            </a:pPr>
            <a:r>
              <a:rPr lang="en-US" sz="1500" dirty="0" smtClean="0">
                <a:latin typeface="Calibri" panose="020F0502020204030204" pitchFamily="34" charset="0"/>
              </a:rPr>
              <a:t>gains </a:t>
            </a:r>
            <a:r>
              <a:rPr lang="en-US" sz="1500" dirty="0">
                <a:latin typeface="Calibri" panose="020F0502020204030204" pitchFamily="34" charset="0"/>
              </a:rPr>
              <a:t>or losses from the fluctuation in the fair value of </a:t>
            </a:r>
            <a:r>
              <a:rPr lang="en-US" sz="1500" dirty="0" smtClean="0">
                <a:latin typeface="Calibri" panose="020F0502020204030204" pitchFamily="34" charset="0"/>
              </a:rPr>
              <a:t>the residual </a:t>
            </a:r>
            <a:r>
              <a:rPr lang="en-US" sz="1500" dirty="0">
                <a:latin typeface="Calibri" panose="020F0502020204030204" pitchFamily="34" charset="0"/>
              </a:rPr>
              <a:t>accrue to the lessee (for example, in the form of a </a:t>
            </a:r>
            <a:r>
              <a:rPr lang="en-US" sz="1500" dirty="0" smtClean="0">
                <a:latin typeface="Calibri" panose="020F0502020204030204" pitchFamily="34" charset="0"/>
              </a:rPr>
              <a:t>rent rebate </a:t>
            </a:r>
            <a:r>
              <a:rPr lang="en-US" sz="1500" dirty="0">
                <a:latin typeface="Calibri" panose="020F0502020204030204" pitchFamily="34" charset="0"/>
              </a:rPr>
              <a:t>equaling most of the sales proceeds at the end of </a:t>
            </a:r>
            <a:r>
              <a:rPr lang="en-US" sz="1500" dirty="0" smtClean="0">
                <a:latin typeface="Calibri" panose="020F0502020204030204" pitchFamily="34" charset="0"/>
              </a:rPr>
              <a:t>the lease</a:t>
            </a:r>
            <a:r>
              <a:rPr lang="en-US" sz="1500" dirty="0" smtClean="0">
                <a:latin typeface="Calibri" panose="020F0502020204030204" pitchFamily="34" charset="0"/>
              </a:rPr>
              <a:t>), </a:t>
            </a:r>
            <a:r>
              <a:rPr lang="en-US" sz="1500" dirty="0">
                <a:latin typeface="Calibri" panose="020F0502020204030204" pitchFamily="34" charset="0"/>
              </a:rPr>
              <a:t>and</a:t>
            </a:r>
          </a:p>
          <a:p>
            <a:pPr marL="800100" lvl="1" indent="-342900" algn="just">
              <a:buFont typeface="+mj-lt"/>
              <a:buAutoNum type="alphaLcParenR"/>
            </a:pPr>
            <a:r>
              <a:rPr lang="en-US" sz="1500" dirty="0" smtClean="0">
                <a:latin typeface="Calibri" panose="020F0502020204030204" pitchFamily="34" charset="0"/>
              </a:rPr>
              <a:t>the </a:t>
            </a:r>
            <a:r>
              <a:rPr lang="en-US" sz="1500" dirty="0">
                <a:latin typeface="Calibri" panose="020F0502020204030204" pitchFamily="34" charset="0"/>
              </a:rPr>
              <a:t>lessee has the ability to continue the lease for a </a:t>
            </a:r>
            <a:r>
              <a:rPr lang="en-US" sz="1500" dirty="0" smtClean="0">
                <a:latin typeface="Calibri" panose="020F0502020204030204" pitchFamily="34" charset="0"/>
              </a:rPr>
              <a:t>secondary period </a:t>
            </a:r>
            <a:r>
              <a:rPr lang="en-US" sz="1500" dirty="0">
                <a:latin typeface="Calibri" panose="020F0502020204030204" pitchFamily="34" charset="0"/>
              </a:rPr>
              <a:t>at a rent that is substantially lower than market rent.</a:t>
            </a:r>
          </a:p>
        </p:txBody>
      </p:sp>
      <p:sp>
        <p:nvSpPr>
          <p:cNvPr id="4" name="Rounded Rectangle 3"/>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Classification of leases </a:t>
            </a:r>
            <a:r>
              <a:rPr lang="en-US" sz="2400" b="1" dirty="0" smtClean="0">
                <a:latin typeface="Times New Roman" panose="02020603050405020304" pitchFamily="18" charset="0"/>
                <a:cs typeface="Times New Roman" panose="02020603050405020304" pitchFamily="18" charset="0"/>
              </a:rPr>
              <a:t>by Lessor</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84879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34</a:t>
            </a:fld>
            <a:endParaRPr lang="en-US" dirty="0">
              <a:solidFill>
                <a:schemeClr val="tx1"/>
              </a:solidFill>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Finance leases - </a:t>
            </a:r>
            <a:r>
              <a:rPr lang="en-US" sz="2400" b="1" dirty="0">
                <a:latin typeface="Times New Roman" panose="02020603050405020304" pitchFamily="18" charset="0"/>
                <a:cs typeface="Times New Roman" panose="02020603050405020304" pitchFamily="18" charset="0"/>
              </a:rPr>
              <a:t>Recognition and </a:t>
            </a:r>
            <a:r>
              <a:rPr lang="en-US" sz="2400" b="1" dirty="0" smtClean="0">
                <a:latin typeface="Times New Roman" panose="02020603050405020304" pitchFamily="18" charset="0"/>
                <a:cs typeface="Times New Roman" panose="02020603050405020304" pitchFamily="18" charset="0"/>
              </a:rPr>
              <a:t>measurement by Lessor</a:t>
            </a:r>
            <a:endParaRPr lang="en-US"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426075" y="1045009"/>
            <a:ext cx="8077200" cy="5786199"/>
          </a:xfrm>
          <a:prstGeom prst="rect">
            <a:avLst/>
          </a:prstGeom>
        </p:spPr>
        <p:txBody>
          <a:bodyPr wrap="square">
            <a:spAutoFit/>
          </a:bodyPr>
          <a:lstStyle/>
          <a:p>
            <a:pPr algn="ctr"/>
            <a:r>
              <a:rPr lang="en-IN" b="1" dirty="0">
                <a:solidFill>
                  <a:srgbClr val="00B0F0"/>
                </a:solidFill>
                <a:latin typeface="Calibri" pitchFamily="34" charset="0"/>
              </a:rPr>
              <a:t>Initial recognition and measurement</a:t>
            </a:r>
          </a:p>
          <a:p>
            <a:pPr marL="285750" indent="-285750" algn="just">
              <a:buFont typeface="Wingdings" panose="05000000000000000000" pitchFamily="2" charset="2"/>
              <a:buChar char="Ø"/>
            </a:pPr>
            <a:endParaRPr lang="en-US" sz="1400" dirty="0" smtClean="0"/>
          </a:p>
          <a:p>
            <a:pPr marL="285750" indent="-285750" algn="just">
              <a:buFont typeface="Wingdings" panose="05000000000000000000" pitchFamily="2" charset="2"/>
              <a:buChar char="v"/>
            </a:pPr>
            <a:r>
              <a:rPr lang="en-US" sz="1400" dirty="0" smtClean="0"/>
              <a:t>At </a:t>
            </a:r>
            <a:r>
              <a:rPr lang="en-US" sz="1400" dirty="0"/>
              <a:t>the </a:t>
            </a:r>
            <a:r>
              <a:rPr lang="en-US" sz="1400" b="1" dirty="0"/>
              <a:t>commencement date</a:t>
            </a:r>
            <a:r>
              <a:rPr lang="en-US" sz="1400" dirty="0"/>
              <a:t>, a lessor shall recognise assets </a:t>
            </a:r>
            <a:r>
              <a:rPr lang="en-US" sz="1400" dirty="0" smtClean="0"/>
              <a:t>held under </a:t>
            </a:r>
            <a:r>
              <a:rPr lang="en-US" sz="1400" dirty="0"/>
              <a:t>a finance lease in its balance sheet and </a:t>
            </a:r>
            <a:r>
              <a:rPr lang="en-US" sz="1400" b="1" dirty="0"/>
              <a:t>present them as </a:t>
            </a:r>
            <a:r>
              <a:rPr lang="en-US" sz="1400" b="1" dirty="0" smtClean="0"/>
              <a:t>a receivable</a:t>
            </a:r>
            <a:r>
              <a:rPr lang="en-US" sz="1400" dirty="0" smtClean="0"/>
              <a:t> </a:t>
            </a:r>
            <a:r>
              <a:rPr lang="en-US" sz="1400" dirty="0"/>
              <a:t>at an </a:t>
            </a:r>
            <a:r>
              <a:rPr lang="en-US" sz="1400" b="1" dirty="0"/>
              <a:t>amount equal to the net investment </a:t>
            </a:r>
            <a:r>
              <a:rPr lang="en-US" sz="1400" dirty="0"/>
              <a:t>in the lease</a:t>
            </a:r>
            <a:r>
              <a:rPr lang="en-US" sz="1400" dirty="0" smtClean="0"/>
              <a:t>.</a:t>
            </a:r>
          </a:p>
          <a:p>
            <a:pPr marL="285750" indent="-285750" algn="just">
              <a:buFont typeface="Wingdings" panose="05000000000000000000" pitchFamily="2" charset="2"/>
              <a:buChar char="Ø"/>
            </a:pPr>
            <a:endParaRPr lang="en-US" sz="1400" dirty="0" smtClean="0"/>
          </a:p>
          <a:p>
            <a:pPr marL="742950" lvl="1" indent="-285750" algn="just">
              <a:buFont typeface="Wingdings" panose="05000000000000000000" pitchFamily="2" charset="2"/>
              <a:buChar char="§"/>
            </a:pPr>
            <a:r>
              <a:rPr lang="en-US" sz="1400" b="1" dirty="0" smtClean="0"/>
              <a:t>Net </a:t>
            </a:r>
            <a:r>
              <a:rPr lang="en-US" sz="1400" b="1" dirty="0"/>
              <a:t>investment </a:t>
            </a:r>
            <a:r>
              <a:rPr lang="en-US" sz="1400" b="1" dirty="0" smtClean="0"/>
              <a:t>in the lease:</a:t>
            </a:r>
            <a:r>
              <a:rPr lang="en-US" sz="1400" dirty="0" smtClean="0"/>
              <a:t> The </a:t>
            </a:r>
            <a:r>
              <a:rPr lang="en-US" sz="1400" b="1" dirty="0"/>
              <a:t>gross investment in the lease</a:t>
            </a:r>
            <a:r>
              <a:rPr lang="en-US" sz="1400" dirty="0"/>
              <a:t> discounted at </a:t>
            </a:r>
            <a:r>
              <a:rPr lang="en-US" sz="1400" dirty="0" smtClean="0"/>
              <a:t>the </a:t>
            </a:r>
            <a:r>
              <a:rPr lang="en-US" sz="1400" b="1" dirty="0" smtClean="0"/>
              <a:t>interest rate </a:t>
            </a:r>
            <a:r>
              <a:rPr lang="en-US" sz="1400" b="1" dirty="0"/>
              <a:t>implicit in the lease</a:t>
            </a:r>
            <a:r>
              <a:rPr lang="en-US" sz="1400" b="1" dirty="0" smtClean="0"/>
              <a:t>.</a:t>
            </a:r>
          </a:p>
          <a:p>
            <a:pPr marL="285750" indent="-285750" algn="just">
              <a:buFont typeface="Wingdings" panose="05000000000000000000" pitchFamily="2" charset="2"/>
              <a:buChar char="§"/>
            </a:pPr>
            <a:endParaRPr lang="en-US" sz="1400" b="1" dirty="0" smtClean="0"/>
          </a:p>
          <a:p>
            <a:pPr marL="742950" lvl="1" indent="-285750" algn="just">
              <a:buFont typeface="Wingdings" panose="05000000000000000000" pitchFamily="2" charset="2"/>
              <a:buChar char="§"/>
            </a:pPr>
            <a:r>
              <a:rPr lang="en-US" sz="1400" b="1" dirty="0" smtClean="0"/>
              <a:t>Gross investment in </a:t>
            </a:r>
            <a:r>
              <a:rPr lang="en-US" sz="1400" b="1" dirty="0"/>
              <a:t>the </a:t>
            </a:r>
            <a:r>
              <a:rPr lang="en-US" sz="1400" b="1" dirty="0" smtClean="0"/>
              <a:t>lease: </a:t>
            </a:r>
            <a:r>
              <a:rPr lang="en-US" sz="1400" dirty="0"/>
              <a:t>The sum of</a:t>
            </a:r>
            <a:r>
              <a:rPr lang="en-US" sz="1400" dirty="0" smtClean="0"/>
              <a:t>: (</a:t>
            </a:r>
            <a:r>
              <a:rPr lang="en-US" sz="1400" dirty="0"/>
              <a:t>a) the </a:t>
            </a:r>
            <a:r>
              <a:rPr lang="en-US" sz="1400" b="1" dirty="0"/>
              <a:t>lease payments </a:t>
            </a:r>
            <a:r>
              <a:rPr lang="en-US" sz="1400" dirty="0"/>
              <a:t>receivable by a </a:t>
            </a:r>
            <a:r>
              <a:rPr lang="en-US" sz="1400" dirty="0" smtClean="0"/>
              <a:t>lessor under </a:t>
            </a:r>
            <a:r>
              <a:rPr lang="en-US" sz="1400" dirty="0"/>
              <a:t>a finance </a:t>
            </a:r>
            <a:r>
              <a:rPr lang="en-US" sz="1400" dirty="0" smtClean="0"/>
              <a:t>lease </a:t>
            </a:r>
            <a:r>
              <a:rPr lang="en-US" sz="1400" dirty="0" smtClean="0"/>
              <a:t>and (b</a:t>
            </a:r>
            <a:r>
              <a:rPr lang="en-US" sz="1400" dirty="0"/>
              <a:t>) any </a:t>
            </a:r>
            <a:r>
              <a:rPr lang="en-US" sz="1400" b="1" dirty="0"/>
              <a:t>unguaranteed residual value </a:t>
            </a:r>
            <a:r>
              <a:rPr lang="en-US" sz="1400" dirty="0"/>
              <a:t>accruing </a:t>
            </a:r>
            <a:r>
              <a:rPr lang="en-US" sz="1400" dirty="0" smtClean="0"/>
              <a:t>to the </a:t>
            </a:r>
            <a:r>
              <a:rPr lang="en-US" sz="1400" dirty="0"/>
              <a:t>lessor</a:t>
            </a:r>
            <a:r>
              <a:rPr lang="en-US" sz="1400" dirty="0" smtClean="0"/>
              <a:t>.</a:t>
            </a:r>
          </a:p>
          <a:p>
            <a:pPr marL="285750" indent="-285750" algn="just">
              <a:buFont typeface="Wingdings" panose="05000000000000000000" pitchFamily="2" charset="2"/>
              <a:buChar char="§"/>
            </a:pPr>
            <a:endParaRPr lang="en-US" sz="1400" dirty="0" smtClean="0"/>
          </a:p>
          <a:p>
            <a:pPr marL="285750" indent="-285750" algn="just">
              <a:buFont typeface="Wingdings" panose="05000000000000000000" pitchFamily="2" charset="2"/>
              <a:buChar char="v"/>
            </a:pPr>
            <a:r>
              <a:rPr lang="en-US" sz="1400" dirty="0"/>
              <a:t>The lessor shall </a:t>
            </a:r>
            <a:r>
              <a:rPr lang="en-US" sz="1400" b="1" dirty="0"/>
              <a:t>use </a:t>
            </a:r>
            <a:r>
              <a:rPr lang="en-US" sz="1400" dirty="0"/>
              <a:t>the </a:t>
            </a:r>
            <a:r>
              <a:rPr lang="en-US" sz="1400" b="1" dirty="0"/>
              <a:t>interest rate implicit in the lease </a:t>
            </a:r>
            <a:r>
              <a:rPr lang="en-US" sz="1400" dirty="0"/>
              <a:t>to </a:t>
            </a:r>
            <a:r>
              <a:rPr lang="en-US" sz="1400" dirty="0" smtClean="0"/>
              <a:t>measure the </a:t>
            </a:r>
            <a:r>
              <a:rPr lang="en-US" sz="1400" dirty="0"/>
              <a:t>net investment in the lease</a:t>
            </a:r>
            <a:r>
              <a:rPr lang="en-US" sz="1400" dirty="0" smtClean="0"/>
              <a:t>.</a:t>
            </a:r>
          </a:p>
          <a:p>
            <a:pPr marL="285750" indent="-285750" algn="just">
              <a:buFont typeface="Wingdings" panose="05000000000000000000" pitchFamily="2" charset="2"/>
              <a:buChar char="Ø"/>
            </a:pPr>
            <a:endParaRPr lang="en-US" sz="1400" dirty="0" smtClean="0"/>
          </a:p>
          <a:p>
            <a:pPr marL="285750" indent="-285750" algn="just">
              <a:buFont typeface="Wingdings" panose="05000000000000000000" pitchFamily="2" charset="2"/>
              <a:buChar char="v"/>
            </a:pPr>
            <a:r>
              <a:rPr lang="en-US" sz="1400" dirty="0"/>
              <a:t>At the commencement date, the </a:t>
            </a:r>
            <a:r>
              <a:rPr lang="en-US" sz="1400" b="1" dirty="0"/>
              <a:t>lease payments</a:t>
            </a:r>
            <a:r>
              <a:rPr lang="en-US" sz="1400" dirty="0"/>
              <a:t> included in </a:t>
            </a:r>
            <a:r>
              <a:rPr lang="en-US" sz="1400" dirty="0" smtClean="0"/>
              <a:t>the measurement </a:t>
            </a:r>
            <a:r>
              <a:rPr lang="en-US" sz="1400" dirty="0"/>
              <a:t>of the net investment in the lease comprise the </a:t>
            </a:r>
            <a:r>
              <a:rPr lang="en-US" sz="1400" dirty="0" smtClean="0"/>
              <a:t>following payments that </a:t>
            </a:r>
            <a:r>
              <a:rPr lang="en-US" sz="1400" dirty="0"/>
              <a:t>are not </a:t>
            </a:r>
            <a:r>
              <a:rPr lang="en-US" sz="1400" dirty="0" smtClean="0"/>
              <a:t>received:</a:t>
            </a:r>
          </a:p>
          <a:p>
            <a:pPr marL="285750" indent="-285750" algn="just">
              <a:buFont typeface="Wingdings" panose="05000000000000000000" pitchFamily="2" charset="2"/>
              <a:buChar char="Ø"/>
            </a:pPr>
            <a:endParaRPr lang="en-US" sz="1400" dirty="0"/>
          </a:p>
          <a:p>
            <a:pPr marL="800100" lvl="1" indent="-342900" algn="just">
              <a:buFont typeface="+mj-lt"/>
              <a:buAutoNum type="alphaLcParenR"/>
            </a:pPr>
            <a:r>
              <a:rPr lang="en-US" sz="1400" b="1" dirty="0" smtClean="0"/>
              <a:t>fixed </a:t>
            </a:r>
            <a:r>
              <a:rPr lang="en-US" sz="1400" b="1" dirty="0"/>
              <a:t>payments</a:t>
            </a:r>
            <a:r>
              <a:rPr lang="en-US" sz="1400" dirty="0"/>
              <a:t> (including in-substance fixed </a:t>
            </a:r>
            <a:r>
              <a:rPr lang="en-US" sz="1400" dirty="0" smtClean="0"/>
              <a:t>payments), </a:t>
            </a:r>
            <a:r>
              <a:rPr lang="en-US" sz="1400" dirty="0"/>
              <a:t>less any lease incentives </a:t>
            </a:r>
            <a:r>
              <a:rPr lang="en-US" sz="1400" dirty="0" smtClean="0"/>
              <a:t>payable</a:t>
            </a:r>
            <a:r>
              <a:rPr lang="en-US" sz="1400" dirty="0"/>
              <a:t>,</a:t>
            </a:r>
            <a:endParaRPr lang="en-US" sz="1400" dirty="0" smtClean="0"/>
          </a:p>
          <a:p>
            <a:pPr marL="800100" lvl="1" indent="-342900" algn="just">
              <a:buFont typeface="+mj-lt"/>
              <a:buAutoNum type="alphaLcParenR"/>
            </a:pPr>
            <a:r>
              <a:rPr lang="en-US" sz="1400" b="1" dirty="0" smtClean="0"/>
              <a:t>variable </a:t>
            </a:r>
            <a:r>
              <a:rPr lang="en-US" sz="1400" b="1" dirty="0"/>
              <a:t>lease payments</a:t>
            </a:r>
            <a:r>
              <a:rPr lang="en-US" sz="1400" dirty="0"/>
              <a:t> that depend on an index or a </a:t>
            </a:r>
            <a:r>
              <a:rPr lang="en-US" sz="1400" dirty="0" smtClean="0"/>
              <a:t>rate, initially </a:t>
            </a:r>
            <a:r>
              <a:rPr lang="en-US" sz="1400" dirty="0"/>
              <a:t>measured using the index or rate as at </a:t>
            </a:r>
            <a:r>
              <a:rPr lang="en-US" sz="1400" dirty="0" smtClean="0"/>
              <a:t>the commencement </a:t>
            </a:r>
            <a:r>
              <a:rPr lang="en-US" sz="1400" dirty="0" smtClean="0"/>
              <a:t>date</a:t>
            </a:r>
            <a:r>
              <a:rPr lang="en-US" sz="1400" dirty="0"/>
              <a:t>,</a:t>
            </a:r>
            <a:endParaRPr lang="en-US" sz="1400" dirty="0" smtClean="0"/>
          </a:p>
          <a:p>
            <a:pPr marL="800100" lvl="1" indent="-342900" algn="just">
              <a:buFont typeface="+mj-lt"/>
              <a:buAutoNum type="alphaLcParenR"/>
            </a:pPr>
            <a:r>
              <a:rPr lang="en-US" sz="1400" dirty="0" smtClean="0"/>
              <a:t>any </a:t>
            </a:r>
            <a:r>
              <a:rPr lang="en-US" sz="1400" b="1" dirty="0"/>
              <a:t>residual value guarantees</a:t>
            </a:r>
            <a:r>
              <a:rPr lang="en-US" sz="1400" dirty="0"/>
              <a:t> provided to the lessor by </a:t>
            </a:r>
            <a:r>
              <a:rPr lang="en-US" sz="1400" dirty="0" smtClean="0"/>
              <a:t>the lessee</a:t>
            </a:r>
            <a:r>
              <a:rPr lang="en-US" sz="1400" dirty="0"/>
              <a:t>, a party related to the lessee or a third party unrelated </a:t>
            </a:r>
            <a:r>
              <a:rPr lang="en-US" sz="1400" dirty="0" smtClean="0"/>
              <a:t>to the </a:t>
            </a:r>
            <a:r>
              <a:rPr lang="en-US" sz="1400" dirty="0"/>
              <a:t>lessor that is financially capable of discharging </a:t>
            </a:r>
            <a:r>
              <a:rPr lang="en-US" sz="1400" dirty="0" smtClean="0"/>
              <a:t>the obligations </a:t>
            </a:r>
            <a:r>
              <a:rPr lang="en-US" sz="1400" dirty="0"/>
              <a:t>under the </a:t>
            </a:r>
            <a:r>
              <a:rPr lang="en-US" sz="1400" dirty="0" smtClean="0"/>
              <a:t>guarantee</a:t>
            </a:r>
            <a:r>
              <a:rPr lang="en-US" sz="1400" dirty="0"/>
              <a:t>,</a:t>
            </a:r>
            <a:endParaRPr lang="en-US" sz="1400" dirty="0" smtClean="0"/>
          </a:p>
          <a:p>
            <a:pPr marL="800100" lvl="1" indent="-342900" algn="just">
              <a:buFont typeface="+mj-lt"/>
              <a:buAutoNum type="alphaLcParenR"/>
            </a:pPr>
            <a:r>
              <a:rPr lang="en-US" sz="1400" dirty="0" smtClean="0"/>
              <a:t>the </a:t>
            </a:r>
            <a:r>
              <a:rPr lang="en-US" sz="1400" b="1" dirty="0"/>
              <a:t>exercise price of a purchase option</a:t>
            </a:r>
            <a:r>
              <a:rPr lang="en-US" sz="1400" dirty="0"/>
              <a:t> if the lessee </a:t>
            </a:r>
            <a:r>
              <a:rPr lang="en-US" sz="1400" dirty="0" smtClean="0"/>
              <a:t>is reasonably </a:t>
            </a:r>
            <a:r>
              <a:rPr lang="en-US" sz="1400" dirty="0"/>
              <a:t>certain to exercise that </a:t>
            </a:r>
            <a:r>
              <a:rPr lang="en-US" sz="1400" dirty="0" smtClean="0"/>
              <a:t>option, and </a:t>
            </a:r>
            <a:endParaRPr lang="en-US" sz="1400" dirty="0" smtClean="0"/>
          </a:p>
          <a:p>
            <a:pPr marL="800100" lvl="1" indent="-342900" algn="just">
              <a:buFont typeface="+mj-lt"/>
              <a:buAutoNum type="alphaLcParenR"/>
            </a:pPr>
            <a:r>
              <a:rPr lang="en-US" sz="1400" dirty="0" smtClean="0"/>
              <a:t>payments </a:t>
            </a:r>
            <a:r>
              <a:rPr lang="en-US" sz="1400" dirty="0"/>
              <a:t>of </a:t>
            </a:r>
            <a:r>
              <a:rPr lang="en-US" sz="1400" b="1" dirty="0"/>
              <a:t>penalties for terminating</a:t>
            </a:r>
            <a:r>
              <a:rPr lang="en-US" sz="1400" dirty="0"/>
              <a:t> the lease, if the lease </a:t>
            </a:r>
            <a:r>
              <a:rPr lang="en-US" sz="1400" dirty="0" smtClean="0"/>
              <a:t>term reflects </a:t>
            </a:r>
            <a:r>
              <a:rPr lang="en-US" sz="1400" dirty="0"/>
              <a:t>the lessee exercising an option to terminate the lease</a:t>
            </a:r>
            <a:r>
              <a:rPr lang="en-US" sz="1400" dirty="0" smtClean="0"/>
              <a:t>.</a:t>
            </a:r>
          </a:p>
        </p:txBody>
      </p:sp>
    </p:spTree>
    <p:extLst>
      <p:ext uri="{BB962C8B-B14F-4D97-AF65-F5344CB8AC3E}">
        <p14:creationId xmlns:p14="http://schemas.microsoft.com/office/powerpoint/2010/main" val="112925415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35</a:t>
            </a:fld>
            <a:endParaRPr lang="en-US" dirty="0">
              <a:solidFill>
                <a:schemeClr val="tx1"/>
              </a:solidFill>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Finance leases - </a:t>
            </a:r>
            <a:r>
              <a:rPr lang="en-US" sz="2400" b="1" dirty="0">
                <a:latin typeface="Times New Roman" panose="02020603050405020304" pitchFamily="18" charset="0"/>
                <a:cs typeface="Times New Roman" panose="02020603050405020304" pitchFamily="18" charset="0"/>
              </a:rPr>
              <a:t>Recognition and </a:t>
            </a:r>
            <a:r>
              <a:rPr lang="en-US" sz="2400" b="1" dirty="0" smtClean="0">
                <a:latin typeface="Times New Roman" panose="02020603050405020304" pitchFamily="18" charset="0"/>
                <a:cs typeface="Times New Roman" panose="02020603050405020304" pitchFamily="18" charset="0"/>
              </a:rPr>
              <a:t>measurement by Lessor</a:t>
            </a:r>
            <a:endParaRPr lang="en-US"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426075" y="1196061"/>
            <a:ext cx="8077200" cy="1846659"/>
          </a:xfrm>
          <a:prstGeom prst="rect">
            <a:avLst/>
          </a:prstGeom>
        </p:spPr>
        <p:txBody>
          <a:bodyPr wrap="square">
            <a:spAutoFit/>
          </a:bodyPr>
          <a:lstStyle/>
          <a:p>
            <a:pPr algn="ctr"/>
            <a:r>
              <a:rPr lang="en-US" b="1" dirty="0">
                <a:solidFill>
                  <a:srgbClr val="00B0F0"/>
                </a:solidFill>
                <a:latin typeface="Calibri" panose="020F0502020204030204" pitchFamily="34" charset="0"/>
              </a:rPr>
              <a:t>Subsequent </a:t>
            </a:r>
            <a:r>
              <a:rPr lang="en-US" b="1" dirty="0" smtClean="0">
                <a:solidFill>
                  <a:srgbClr val="00B0F0"/>
                </a:solidFill>
                <a:latin typeface="Calibri" panose="020F0502020204030204" pitchFamily="34" charset="0"/>
              </a:rPr>
              <a:t>measurement</a:t>
            </a:r>
          </a:p>
          <a:p>
            <a:pPr algn="just"/>
            <a:endParaRPr lang="en-US" sz="1600" b="1" dirty="0">
              <a:latin typeface="Calibri" panose="020F0502020204030204" pitchFamily="34" charset="0"/>
            </a:endParaRPr>
          </a:p>
          <a:p>
            <a:pPr marL="285750" indent="-285750" algn="just">
              <a:buFont typeface="Wingdings" panose="05000000000000000000" pitchFamily="2" charset="2"/>
              <a:buChar char="v"/>
            </a:pPr>
            <a:r>
              <a:rPr lang="en-US" sz="1600" dirty="0">
                <a:latin typeface="Calibri" panose="020F0502020204030204" pitchFamily="34" charset="0"/>
              </a:rPr>
              <a:t>A lessor shall </a:t>
            </a:r>
            <a:r>
              <a:rPr lang="en-US" sz="1600" b="1" dirty="0">
                <a:latin typeface="Calibri" panose="020F0502020204030204" pitchFamily="34" charset="0"/>
              </a:rPr>
              <a:t>recognise finance income</a:t>
            </a:r>
            <a:r>
              <a:rPr lang="en-US" sz="1600" dirty="0">
                <a:latin typeface="Calibri" panose="020F0502020204030204" pitchFamily="34" charset="0"/>
              </a:rPr>
              <a:t> over the lease term, based on a pattern reflecting a constant periodic rate of return on the lessor’s net investment in the lease</a:t>
            </a:r>
            <a:r>
              <a:rPr lang="en-US" sz="1600" dirty="0" smtClean="0">
                <a:latin typeface="Calibri" panose="020F0502020204030204" pitchFamily="34" charset="0"/>
              </a:rPr>
              <a:t>.</a:t>
            </a:r>
          </a:p>
          <a:p>
            <a:pPr marL="285750" indent="-285750" algn="just">
              <a:buFont typeface="Wingdings" panose="05000000000000000000" pitchFamily="2" charset="2"/>
              <a:buChar char="Ø"/>
            </a:pPr>
            <a:endParaRPr lang="en-US" sz="1600" dirty="0">
              <a:latin typeface="Calibri" panose="020F0502020204030204" pitchFamily="34" charset="0"/>
            </a:endParaRPr>
          </a:p>
          <a:p>
            <a:pPr marL="285750" indent="-285750" algn="just">
              <a:buFont typeface="Wingdings" panose="05000000000000000000" pitchFamily="2" charset="2"/>
              <a:buChar char="v"/>
            </a:pPr>
            <a:r>
              <a:rPr lang="en-US" sz="1600" dirty="0" smtClean="0">
                <a:latin typeface="Calibri" panose="020F0502020204030204" pitchFamily="34" charset="0"/>
              </a:rPr>
              <a:t>A </a:t>
            </a:r>
            <a:r>
              <a:rPr lang="en-US" sz="1600" dirty="0">
                <a:latin typeface="Calibri" panose="020F0502020204030204" pitchFamily="34" charset="0"/>
              </a:rPr>
              <a:t>lessor shall </a:t>
            </a:r>
            <a:r>
              <a:rPr lang="en-US" sz="1600" b="1" dirty="0">
                <a:latin typeface="Calibri" panose="020F0502020204030204" pitchFamily="34" charset="0"/>
              </a:rPr>
              <a:t>apply</a:t>
            </a:r>
            <a:r>
              <a:rPr lang="en-US" sz="1600" dirty="0">
                <a:latin typeface="Calibri" panose="020F0502020204030204" pitchFamily="34" charset="0"/>
              </a:rPr>
              <a:t> the </a:t>
            </a:r>
            <a:r>
              <a:rPr lang="en-US" sz="1600" b="1" dirty="0">
                <a:latin typeface="Calibri" panose="020F0502020204030204" pitchFamily="34" charset="0"/>
              </a:rPr>
              <a:t>lease </a:t>
            </a:r>
            <a:r>
              <a:rPr lang="en-US" sz="1600" b="1" dirty="0" smtClean="0">
                <a:latin typeface="Calibri" panose="020F0502020204030204" pitchFamily="34" charset="0"/>
              </a:rPr>
              <a:t>payments </a:t>
            </a:r>
            <a:r>
              <a:rPr lang="en-US" sz="1600" dirty="0" smtClean="0">
                <a:latin typeface="Calibri" panose="020F0502020204030204" pitchFamily="34" charset="0"/>
              </a:rPr>
              <a:t>relating </a:t>
            </a:r>
            <a:r>
              <a:rPr lang="en-US" sz="1600" dirty="0">
                <a:latin typeface="Calibri" panose="020F0502020204030204" pitchFamily="34" charset="0"/>
              </a:rPr>
              <a:t>to the period against the gross investment in the lease </a:t>
            </a:r>
            <a:r>
              <a:rPr lang="en-US" sz="1600" b="1" dirty="0" smtClean="0">
                <a:latin typeface="Calibri" panose="020F0502020204030204" pitchFamily="34" charset="0"/>
              </a:rPr>
              <a:t>to reduce </a:t>
            </a:r>
            <a:r>
              <a:rPr lang="en-US" sz="1600" b="1" dirty="0">
                <a:latin typeface="Calibri" panose="020F0502020204030204" pitchFamily="34" charset="0"/>
              </a:rPr>
              <a:t>both</a:t>
            </a:r>
            <a:r>
              <a:rPr lang="en-US" sz="1600" dirty="0">
                <a:latin typeface="Calibri" panose="020F0502020204030204" pitchFamily="34" charset="0"/>
              </a:rPr>
              <a:t> the </a:t>
            </a:r>
            <a:r>
              <a:rPr lang="en-US" sz="1600" b="1" dirty="0">
                <a:latin typeface="Calibri" panose="020F0502020204030204" pitchFamily="34" charset="0"/>
              </a:rPr>
              <a:t>principal and</a:t>
            </a:r>
            <a:r>
              <a:rPr lang="en-US" sz="1600" dirty="0">
                <a:latin typeface="Calibri" panose="020F0502020204030204" pitchFamily="34" charset="0"/>
              </a:rPr>
              <a:t> the </a:t>
            </a:r>
            <a:r>
              <a:rPr lang="en-US" sz="1600" b="1" dirty="0">
                <a:latin typeface="Calibri" panose="020F0502020204030204" pitchFamily="34" charset="0"/>
              </a:rPr>
              <a:t>unearned finance income</a:t>
            </a:r>
            <a:r>
              <a:rPr lang="en-US" sz="1600" dirty="0">
                <a:latin typeface="Calibri" panose="020F0502020204030204" pitchFamily="34" charset="0"/>
              </a:rPr>
              <a:t>.</a:t>
            </a:r>
          </a:p>
        </p:txBody>
      </p:sp>
      <p:sp>
        <p:nvSpPr>
          <p:cNvPr id="5" name="Rounded Rectangle 4"/>
          <p:cNvSpPr/>
          <p:nvPr/>
        </p:nvSpPr>
        <p:spPr>
          <a:xfrm>
            <a:off x="398169" y="3406465"/>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Operating leases - </a:t>
            </a:r>
            <a:r>
              <a:rPr lang="en-US" sz="2400" b="1" dirty="0">
                <a:latin typeface="Times New Roman" panose="02020603050405020304" pitchFamily="18" charset="0"/>
                <a:cs typeface="Times New Roman" panose="02020603050405020304" pitchFamily="18" charset="0"/>
              </a:rPr>
              <a:t>Recognition and </a:t>
            </a:r>
            <a:r>
              <a:rPr lang="en-US" sz="2400" b="1" dirty="0" smtClean="0">
                <a:latin typeface="Times New Roman" panose="02020603050405020304" pitchFamily="18" charset="0"/>
                <a:cs typeface="Times New Roman" panose="02020603050405020304" pitchFamily="18" charset="0"/>
              </a:rPr>
              <a:t>measurement by Lessor</a:t>
            </a:r>
            <a:endParaRPr lang="en-US" sz="2400" b="1" dirty="0">
              <a:latin typeface="Times New Roman" panose="02020603050405020304" pitchFamily="18" charset="0"/>
              <a:cs typeface="Times New Roman" panose="02020603050405020304" pitchFamily="18" charset="0"/>
            </a:endParaRPr>
          </a:p>
        </p:txBody>
      </p:sp>
      <p:sp>
        <p:nvSpPr>
          <p:cNvPr id="6" name="Rectangle 5"/>
          <p:cNvSpPr/>
          <p:nvPr/>
        </p:nvSpPr>
        <p:spPr>
          <a:xfrm>
            <a:off x="426075" y="4168238"/>
            <a:ext cx="8049294" cy="2308324"/>
          </a:xfrm>
          <a:prstGeom prst="rect">
            <a:avLst/>
          </a:prstGeom>
        </p:spPr>
        <p:txBody>
          <a:bodyPr wrap="square">
            <a:spAutoFit/>
          </a:bodyPr>
          <a:lstStyle/>
          <a:p>
            <a:pPr marL="285750" indent="-285750" algn="just">
              <a:buFont typeface="Wingdings" panose="05000000000000000000" pitchFamily="2" charset="2"/>
              <a:buChar char="v"/>
            </a:pPr>
            <a:r>
              <a:rPr lang="en-US" sz="1600" dirty="0">
                <a:latin typeface="Calibri" panose="020F0502020204030204" pitchFamily="34" charset="0"/>
              </a:rPr>
              <a:t>A lessor shall </a:t>
            </a:r>
            <a:r>
              <a:rPr lang="en-US" sz="1600" b="1" dirty="0">
                <a:latin typeface="Calibri" panose="020F0502020204030204" pitchFamily="34" charset="0"/>
              </a:rPr>
              <a:t>recognise</a:t>
            </a:r>
            <a:r>
              <a:rPr lang="en-US" sz="1600" dirty="0">
                <a:latin typeface="Calibri" panose="020F0502020204030204" pitchFamily="34" charset="0"/>
              </a:rPr>
              <a:t> lease payments from operating leases </a:t>
            </a:r>
            <a:r>
              <a:rPr lang="en-US" sz="1600" dirty="0" smtClean="0">
                <a:latin typeface="Calibri" panose="020F0502020204030204" pitchFamily="34" charset="0"/>
              </a:rPr>
              <a:t>as </a:t>
            </a:r>
            <a:r>
              <a:rPr lang="en-US" sz="1600" b="1" dirty="0" smtClean="0">
                <a:latin typeface="Calibri" panose="020F0502020204030204" pitchFamily="34" charset="0"/>
              </a:rPr>
              <a:t>income</a:t>
            </a:r>
            <a:r>
              <a:rPr lang="en-US" sz="1600" dirty="0" smtClean="0">
                <a:latin typeface="Calibri" panose="020F0502020204030204" pitchFamily="34" charset="0"/>
              </a:rPr>
              <a:t> </a:t>
            </a:r>
            <a:r>
              <a:rPr lang="en-US" sz="1600" dirty="0">
                <a:latin typeface="Calibri" panose="020F0502020204030204" pitchFamily="34" charset="0"/>
              </a:rPr>
              <a:t>on either a straight-line basis or another systematic basis</a:t>
            </a:r>
            <a:r>
              <a:rPr lang="en-US" sz="1600" dirty="0" smtClean="0">
                <a:latin typeface="Calibri" panose="020F0502020204030204" pitchFamily="34" charset="0"/>
              </a:rPr>
              <a:t>.</a:t>
            </a:r>
          </a:p>
          <a:p>
            <a:pPr marL="285750" indent="-285750" algn="just">
              <a:buFont typeface="Wingdings" panose="05000000000000000000" pitchFamily="2" charset="2"/>
              <a:buChar char="v"/>
            </a:pPr>
            <a:endParaRPr lang="en-US" sz="1600" dirty="0" smtClean="0">
              <a:latin typeface="Calibri" panose="020F0502020204030204" pitchFamily="34" charset="0"/>
            </a:endParaRPr>
          </a:p>
          <a:p>
            <a:pPr marL="285750" indent="-285750" algn="just">
              <a:buFont typeface="Wingdings" panose="05000000000000000000" pitchFamily="2" charset="2"/>
              <a:buChar char="v"/>
            </a:pPr>
            <a:r>
              <a:rPr lang="en-US" sz="1600" dirty="0">
                <a:latin typeface="Calibri" panose="020F0502020204030204" pitchFamily="34" charset="0"/>
              </a:rPr>
              <a:t>A lessor shall </a:t>
            </a:r>
            <a:r>
              <a:rPr lang="en-US" sz="1600" b="1" dirty="0">
                <a:latin typeface="Calibri" panose="020F0502020204030204" pitchFamily="34" charset="0"/>
              </a:rPr>
              <a:t>recognise costs</a:t>
            </a:r>
            <a:r>
              <a:rPr lang="en-US" sz="1600" dirty="0">
                <a:latin typeface="Calibri" panose="020F0502020204030204" pitchFamily="34" charset="0"/>
              </a:rPr>
              <a:t>, including depreciation, incurred </a:t>
            </a:r>
            <a:r>
              <a:rPr lang="en-US" sz="1600" dirty="0" smtClean="0">
                <a:latin typeface="Calibri" panose="020F0502020204030204" pitchFamily="34" charset="0"/>
              </a:rPr>
              <a:t>in earning </a:t>
            </a:r>
            <a:r>
              <a:rPr lang="en-US" sz="1600" dirty="0">
                <a:latin typeface="Calibri" panose="020F0502020204030204" pitchFamily="34" charset="0"/>
              </a:rPr>
              <a:t>the lease income as an expense</a:t>
            </a:r>
            <a:r>
              <a:rPr lang="en-US" sz="1600" dirty="0" smtClean="0">
                <a:latin typeface="Calibri" panose="020F0502020204030204" pitchFamily="34" charset="0"/>
              </a:rPr>
              <a:t>.</a:t>
            </a:r>
          </a:p>
          <a:p>
            <a:pPr marL="285750" indent="-285750" algn="just">
              <a:buFont typeface="Wingdings" panose="05000000000000000000" pitchFamily="2" charset="2"/>
              <a:buChar char="v"/>
            </a:pPr>
            <a:endParaRPr lang="en-US" sz="1600" dirty="0">
              <a:latin typeface="Calibri" panose="020F0502020204030204" pitchFamily="34" charset="0"/>
            </a:endParaRPr>
          </a:p>
          <a:p>
            <a:pPr marL="285750" indent="-285750" algn="just">
              <a:buFont typeface="Wingdings" panose="05000000000000000000" pitchFamily="2" charset="2"/>
              <a:buChar char="v"/>
            </a:pPr>
            <a:r>
              <a:rPr lang="en-US" sz="1600" dirty="0"/>
              <a:t>A lessor shall </a:t>
            </a:r>
            <a:r>
              <a:rPr lang="en-US" sz="1600" b="1" dirty="0"/>
              <a:t>add initial direct costs </a:t>
            </a:r>
            <a:r>
              <a:rPr lang="en-US" sz="1600" dirty="0"/>
              <a:t>incurred in obtaining an </a:t>
            </a:r>
            <a:r>
              <a:rPr lang="en-US" sz="1600" dirty="0" smtClean="0"/>
              <a:t>operating lease </a:t>
            </a:r>
            <a:r>
              <a:rPr lang="en-US" sz="1600" dirty="0"/>
              <a:t>to the carrying amount of the underlying asset </a:t>
            </a:r>
            <a:r>
              <a:rPr lang="en-US" sz="1600" b="1" dirty="0"/>
              <a:t>and </a:t>
            </a:r>
            <a:r>
              <a:rPr lang="en-US" sz="1600" b="1" dirty="0" smtClean="0"/>
              <a:t>recognise </a:t>
            </a:r>
            <a:r>
              <a:rPr lang="en-US" sz="1600" dirty="0" smtClean="0"/>
              <a:t>those </a:t>
            </a:r>
            <a:r>
              <a:rPr lang="en-US" sz="1600" dirty="0"/>
              <a:t>costs </a:t>
            </a:r>
            <a:r>
              <a:rPr lang="en-US" sz="1600" b="1" dirty="0"/>
              <a:t>as</a:t>
            </a:r>
            <a:r>
              <a:rPr lang="en-US" sz="1600" dirty="0"/>
              <a:t> an </a:t>
            </a:r>
            <a:r>
              <a:rPr lang="en-US" sz="1600" b="1" dirty="0"/>
              <a:t>expense</a:t>
            </a:r>
            <a:r>
              <a:rPr lang="en-US" sz="1600" dirty="0"/>
              <a:t> over the lease term on the same basis </a:t>
            </a:r>
            <a:r>
              <a:rPr lang="en-US" sz="1600" dirty="0" smtClean="0"/>
              <a:t>as the </a:t>
            </a:r>
            <a:r>
              <a:rPr lang="en-US" sz="1600" dirty="0"/>
              <a:t>lease income.</a:t>
            </a:r>
            <a:endParaRPr lang="en-US" sz="1600" dirty="0">
              <a:latin typeface="Calibri" panose="020F0502020204030204" pitchFamily="34" charset="0"/>
            </a:endParaRPr>
          </a:p>
        </p:txBody>
      </p:sp>
    </p:spTree>
    <p:extLst>
      <p:ext uri="{BB962C8B-B14F-4D97-AF65-F5344CB8AC3E}">
        <p14:creationId xmlns:p14="http://schemas.microsoft.com/office/powerpoint/2010/main" val="36706527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36</a:t>
            </a:fld>
            <a:endParaRPr lang="en-US" dirty="0">
              <a:solidFill>
                <a:schemeClr val="tx1"/>
              </a:solidFill>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Sale and leaseback transactions</a:t>
            </a:r>
            <a:endParaRPr lang="en-US"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426075" y="1051344"/>
            <a:ext cx="8077200" cy="5816977"/>
          </a:xfrm>
          <a:prstGeom prst="rect">
            <a:avLst/>
          </a:prstGeom>
        </p:spPr>
        <p:txBody>
          <a:bodyPr wrap="square">
            <a:spAutoFit/>
          </a:bodyPr>
          <a:lstStyle/>
          <a:p>
            <a:pPr marL="285750" indent="-285750" algn="just">
              <a:buFont typeface="Wingdings" panose="05000000000000000000" pitchFamily="2" charset="2"/>
              <a:buChar char="v"/>
            </a:pPr>
            <a:r>
              <a:rPr lang="en-US" sz="1600" dirty="0"/>
              <a:t>If an entity (the seller-lessee) transfers an asset to another entity (</a:t>
            </a:r>
            <a:r>
              <a:rPr lang="en-US" sz="1600" dirty="0" smtClean="0"/>
              <a:t>the buyer-lessor</a:t>
            </a:r>
            <a:r>
              <a:rPr lang="en-US" sz="1600" dirty="0"/>
              <a:t>) and leases that asset back from the buyer-lessor, </a:t>
            </a:r>
            <a:r>
              <a:rPr lang="en-US" sz="1600" dirty="0" smtClean="0"/>
              <a:t>both the </a:t>
            </a:r>
            <a:r>
              <a:rPr lang="en-US" sz="1600" dirty="0"/>
              <a:t>seller-lessee and the buyer-lessor shall account for the </a:t>
            </a:r>
            <a:r>
              <a:rPr lang="en-US" sz="1600" dirty="0" smtClean="0"/>
              <a:t>transfer contract </a:t>
            </a:r>
            <a:r>
              <a:rPr lang="en-US" sz="1600" dirty="0"/>
              <a:t>and the lease applying </a:t>
            </a:r>
            <a:r>
              <a:rPr lang="en-US" sz="1600" dirty="0" smtClean="0"/>
              <a:t>below </a:t>
            </a:r>
            <a:r>
              <a:rPr lang="en-US" sz="1600" dirty="0" smtClean="0"/>
              <a:t>principles:</a:t>
            </a:r>
            <a:endParaRPr lang="en-US" sz="1600" dirty="0" smtClean="0"/>
          </a:p>
          <a:p>
            <a:pPr marL="285750" indent="-285750" algn="just">
              <a:buFont typeface="Wingdings" panose="05000000000000000000" pitchFamily="2" charset="2"/>
              <a:buChar char="Ø"/>
            </a:pPr>
            <a:endParaRPr lang="en-US" sz="1600" b="1" dirty="0" smtClean="0"/>
          </a:p>
          <a:p>
            <a:pPr marL="285750" indent="-285750" algn="just">
              <a:buFont typeface="Wingdings" panose="05000000000000000000" pitchFamily="2" charset="2"/>
              <a:buChar char="v"/>
            </a:pPr>
            <a:r>
              <a:rPr lang="en-US" b="1" u="sng" dirty="0" smtClean="0">
                <a:solidFill>
                  <a:schemeClr val="tx2">
                    <a:lumMod val="60000"/>
                    <a:lumOff val="40000"/>
                  </a:schemeClr>
                </a:solidFill>
              </a:rPr>
              <a:t>When transfer of an asset is a sale</a:t>
            </a:r>
            <a:endParaRPr lang="en-US" b="1" u="sng" dirty="0">
              <a:solidFill>
                <a:schemeClr val="tx2">
                  <a:lumMod val="60000"/>
                  <a:lumOff val="40000"/>
                </a:schemeClr>
              </a:solidFill>
            </a:endParaRPr>
          </a:p>
          <a:p>
            <a:pPr marL="285750" indent="-285750" algn="just">
              <a:buClr>
                <a:schemeClr val="bg1"/>
              </a:buClr>
              <a:buFont typeface="Wingdings" panose="05000000000000000000" pitchFamily="2" charset="2"/>
              <a:buChar char="v"/>
            </a:pPr>
            <a:r>
              <a:rPr lang="en-US" sz="1600" dirty="0" smtClean="0"/>
              <a:t>If </a:t>
            </a:r>
            <a:r>
              <a:rPr lang="en-US" sz="1600" dirty="0"/>
              <a:t>the </a:t>
            </a:r>
            <a:r>
              <a:rPr lang="en-US" sz="1600" b="1" dirty="0"/>
              <a:t>transfer of an asset </a:t>
            </a:r>
            <a:r>
              <a:rPr lang="en-US" sz="1600" dirty="0"/>
              <a:t>by the seller-lessee satisfies </a:t>
            </a:r>
            <a:r>
              <a:rPr lang="en-US" sz="1600" dirty="0" smtClean="0"/>
              <a:t>the requirements </a:t>
            </a:r>
            <a:r>
              <a:rPr lang="en-US" sz="1600" dirty="0"/>
              <a:t>of Ind AS 115 to be </a:t>
            </a:r>
            <a:r>
              <a:rPr lang="en-US" sz="1600" b="1" dirty="0"/>
              <a:t>accounted for as a sale </a:t>
            </a:r>
            <a:r>
              <a:rPr lang="en-US" sz="1600" dirty="0"/>
              <a:t>of the asset:</a:t>
            </a:r>
          </a:p>
          <a:p>
            <a:pPr marL="800100" lvl="1" indent="-342900" algn="just">
              <a:buFont typeface="+mj-lt"/>
              <a:buAutoNum type="alphaLcParenR"/>
            </a:pPr>
            <a:r>
              <a:rPr lang="en-US" sz="1600" dirty="0" smtClean="0"/>
              <a:t>the </a:t>
            </a:r>
            <a:r>
              <a:rPr lang="en-US" sz="1600" b="1" dirty="0"/>
              <a:t>seller-lessee</a:t>
            </a:r>
            <a:r>
              <a:rPr lang="en-US" sz="1600" dirty="0"/>
              <a:t> shall measure the right-of-use asset </a:t>
            </a:r>
            <a:r>
              <a:rPr lang="en-US" sz="1600" dirty="0" smtClean="0"/>
              <a:t>arising from </a:t>
            </a:r>
            <a:r>
              <a:rPr lang="en-US" sz="1600" dirty="0"/>
              <a:t>the leaseback at the </a:t>
            </a:r>
            <a:r>
              <a:rPr lang="en-US" sz="1600" b="1" dirty="0"/>
              <a:t>proportion of the previous </a:t>
            </a:r>
            <a:r>
              <a:rPr lang="en-US" sz="1600" b="1" dirty="0" smtClean="0"/>
              <a:t>carrying amount</a:t>
            </a:r>
            <a:r>
              <a:rPr lang="en-US" sz="1600" dirty="0" smtClean="0"/>
              <a:t> </a:t>
            </a:r>
            <a:r>
              <a:rPr lang="en-US" sz="1600" dirty="0"/>
              <a:t>of the asset that relates to the right of use retained </a:t>
            </a:r>
            <a:r>
              <a:rPr lang="en-US" sz="1600" dirty="0" smtClean="0"/>
              <a:t>by the </a:t>
            </a:r>
            <a:r>
              <a:rPr lang="en-US" sz="1600" dirty="0"/>
              <a:t>seller-lessee. Accordingly, the seller-lessee shall </a:t>
            </a:r>
            <a:r>
              <a:rPr lang="en-US" sz="1600" b="1" dirty="0" smtClean="0"/>
              <a:t>recognise </a:t>
            </a:r>
            <a:r>
              <a:rPr lang="en-US" sz="1600" dirty="0" smtClean="0"/>
              <a:t>only </a:t>
            </a:r>
            <a:r>
              <a:rPr lang="en-US" sz="1600" dirty="0"/>
              <a:t>the amount of any </a:t>
            </a:r>
            <a:r>
              <a:rPr lang="en-US" sz="1600" b="1" dirty="0"/>
              <a:t>gain or loss </a:t>
            </a:r>
            <a:r>
              <a:rPr lang="en-US" sz="1600" dirty="0"/>
              <a:t>that relates to the </a:t>
            </a:r>
            <a:r>
              <a:rPr lang="en-US" sz="1600" dirty="0" smtClean="0"/>
              <a:t>rights transferred </a:t>
            </a:r>
            <a:r>
              <a:rPr lang="en-US" sz="1600" dirty="0"/>
              <a:t>to the </a:t>
            </a:r>
            <a:r>
              <a:rPr lang="en-US" sz="1600" b="1" dirty="0"/>
              <a:t>buyer-lessor.</a:t>
            </a:r>
          </a:p>
          <a:p>
            <a:pPr marL="800100" lvl="1" indent="-342900" algn="just">
              <a:buFont typeface="+mj-lt"/>
              <a:buAutoNum type="alphaLcParenR"/>
            </a:pPr>
            <a:r>
              <a:rPr lang="en-US" sz="1600" dirty="0" smtClean="0"/>
              <a:t>the </a:t>
            </a:r>
            <a:r>
              <a:rPr lang="en-US" sz="1600" b="1" dirty="0"/>
              <a:t>buyer-lessor</a:t>
            </a:r>
            <a:r>
              <a:rPr lang="en-US" sz="1600" dirty="0"/>
              <a:t> shall account for the purchase of the </a:t>
            </a:r>
            <a:r>
              <a:rPr lang="en-US" sz="1600" dirty="0" smtClean="0"/>
              <a:t>asset applying </a:t>
            </a:r>
            <a:r>
              <a:rPr lang="en-US" sz="1600" dirty="0"/>
              <a:t>applicable Standards, and for the </a:t>
            </a:r>
            <a:r>
              <a:rPr lang="en-US" sz="1600" dirty="0" smtClean="0"/>
              <a:t>lease </a:t>
            </a:r>
            <a:r>
              <a:rPr lang="en-US" sz="1600" dirty="0"/>
              <a:t>applying </a:t>
            </a:r>
            <a:r>
              <a:rPr lang="en-US" sz="1600" dirty="0" smtClean="0"/>
              <a:t>the lessor </a:t>
            </a:r>
            <a:r>
              <a:rPr lang="en-US" sz="1600" dirty="0"/>
              <a:t>accounting requirements in this </a:t>
            </a:r>
            <a:r>
              <a:rPr lang="en-US" sz="1600" dirty="0" smtClean="0"/>
              <a:t>Standard.</a:t>
            </a:r>
          </a:p>
          <a:p>
            <a:pPr marL="342900" indent="-342900" algn="just">
              <a:buFont typeface="Wingdings" panose="05000000000000000000" pitchFamily="2" charset="2"/>
              <a:buChar char="Ø"/>
            </a:pPr>
            <a:endParaRPr lang="en-US" sz="1600" b="1" dirty="0" smtClean="0"/>
          </a:p>
          <a:p>
            <a:pPr marL="342900" indent="-342900" algn="just">
              <a:buFont typeface="Wingdings" panose="05000000000000000000" pitchFamily="2" charset="2"/>
              <a:buChar char="v"/>
            </a:pPr>
            <a:r>
              <a:rPr lang="en-US" b="1" u="sng" dirty="0" smtClean="0">
                <a:solidFill>
                  <a:schemeClr val="tx2">
                    <a:lumMod val="60000"/>
                    <a:lumOff val="40000"/>
                  </a:schemeClr>
                </a:solidFill>
              </a:rPr>
              <a:t>When </a:t>
            </a:r>
            <a:r>
              <a:rPr lang="en-US" b="1" u="sng" dirty="0">
                <a:solidFill>
                  <a:schemeClr val="tx2">
                    <a:lumMod val="60000"/>
                    <a:lumOff val="40000"/>
                  </a:schemeClr>
                </a:solidFill>
              </a:rPr>
              <a:t>transfer of an asset is </a:t>
            </a:r>
            <a:r>
              <a:rPr lang="en-US" b="1" u="sng" dirty="0" smtClean="0">
                <a:solidFill>
                  <a:srgbClr val="FF0000"/>
                </a:solidFill>
              </a:rPr>
              <a:t>not</a:t>
            </a:r>
            <a:r>
              <a:rPr lang="en-US" b="1" u="sng" dirty="0" smtClean="0">
                <a:solidFill>
                  <a:schemeClr val="tx2">
                    <a:lumMod val="60000"/>
                    <a:lumOff val="40000"/>
                  </a:schemeClr>
                </a:solidFill>
              </a:rPr>
              <a:t> a sale</a:t>
            </a:r>
            <a:endParaRPr lang="en-US" u="sng" dirty="0">
              <a:solidFill>
                <a:schemeClr val="tx2">
                  <a:lumMod val="60000"/>
                  <a:lumOff val="40000"/>
                </a:schemeClr>
              </a:solidFill>
            </a:endParaRPr>
          </a:p>
          <a:p>
            <a:pPr marL="342900" indent="-342900" algn="just">
              <a:buClr>
                <a:schemeClr val="bg1"/>
              </a:buClr>
              <a:buFont typeface="Wingdings" panose="05000000000000000000" pitchFamily="2" charset="2"/>
              <a:buChar char="v"/>
            </a:pPr>
            <a:r>
              <a:rPr lang="en-US" sz="1600" dirty="0" smtClean="0"/>
              <a:t>If </a:t>
            </a:r>
            <a:r>
              <a:rPr lang="en-US" sz="1600" dirty="0"/>
              <a:t>the </a:t>
            </a:r>
            <a:r>
              <a:rPr lang="en-US" sz="1600" b="1" dirty="0"/>
              <a:t>transfer of an asset </a:t>
            </a:r>
            <a:r>
              <a:rPr lang="en-US" sz="1600" dirty="0"/>
              <a:t>by the seller-lessee does </a:t>
            </a:r>
            <a:r>
              <a:rPr lang="en-US" sz="1600" b="1" dirty="0"/>
              <a:t>not</a:t>
            </a:r>
            <a:r>
              <a:rPr lang="en-US" sz="1600" dirty="0"/>
              <a:t> satisfy </a:t>
            </a:r>
            <a:r>
              <a:rPr lang="en-US" sz="1600" dirty="0" smtClean="0"/>
              <a:t>the requirements </a:t>
            </a:r>
            <a:r>
              <a:rPr lang="en-US" sz="1600" dirty="0"/>
              <a:t>of Ind AS 115 to be </a:t>
            </a:r>
            <a:r>
              <a:rPr lang="en-US" sz="1600" b="1" dirty="0"/>
              <a:t>accounted for as a sale</a:t>
            </a:r>
            <a:r>
              <a:rPr lang="en-US" sz="1600" dirty="0"/>
              <a:t> of the asset:</a:t>
            </a:r>
          </a:p>
          <a:p>
            <a:pPr marL="800100" lvl="1" indent="-342900" algn="just">
              <a:buFont typeface="+mj-lt"/>
              <a:buAutoNum type="alphaLcParenR"/>
            </a:pPr>
            <a:r>
              <a:rPr lang="en-US" sz="1600" dirty="0" smtClean="0"/>
              <a:t>the </a:t>
            </a:r>
            <a:r>
              <a:rPr lang="en-US" sz="1600" b="1" dirty="0"/>
              <a:t>seller-lessee</a:t>
            </a:r>
            <a:r>
              <a:rPr lang="en-US" sz="1600" dirty="0"/>
              <a:t> shall continue to recognise the </a:t>
            </a:r>
            <a:r>
              <a:rPr lang="en-US" sz="1600" dirty="0" smtClean="0"/>
              <a:t>transferred asset </a:t>
            </a:r>
            <a:r>
              <a:rPr lang="en-US" sz="1600" dirty="0"/>
              <a:t>and shall recognise a </a:t>
            </a:r>
            <a:r>
              <a:rPr lang="en-US" sz="1600" b="1" dirty="0"/>
              <a:t>financial liability </a:t>
            </a:r>
            <a:r>
              <a:rPr lang="en-US" sz="1600" b="1" dirty="0" smtClean="0"/>
              <a:t>as per Ind AS 109 </a:t>
            </a:r>
            <a:r>
              <a:rPr lang="en-US" sz="1600" dirty="0" smtClean="0"/>
              <a:t>equal </a:t>
            </a:r>
            <a:r>
              <a:rPr lang="en-US" sz="1600" dirty="0"/>
              <a:t>to </a:t>
            </a:r>
            <a:r>
              <a:rPr lang="en-US" sz="1600" dirty="0" smtClean="0"/>
              <a:t>the transfer </a:t>
            </a:r>
            <a:r>
              <a:rPr lang="en-US" sz="1600" dirty="0"/>
              <a:t>proceeds. </a:t>
            </a:r>
          </a:p>
          <a:p>
            <a:pPr marL="800100" lvl="1" indent="-342900" algn="just">
              <a:buFont typeface="+mj-lt"/>
              <a:buAutoNum type="alphaLcParenR"/>
            </a:pPr>
            <a:r>
              <a:rPr lang="en-US" sz="1600" dirty="0" smtClean="0"/>
              <a:t>the </a:t>
            </a:r>
            <a:r>
              <a:rPr lang="en-US" sz="1600" b="1" dirty="0"/>
              <a:t>buyer-lessor</a:t>
            </a:r>
            <a:r>
              <a:rPr lang="en-US" sz="1600" dirty="0"/>
              <a:t> shall not recognise the transferred asset </a:t>
            </a:r>
            <a:r>
              <a:rPr lang="en-US" sz="1600" dirty="0" smtClean="0"/>
              <a:t>and shall </a:t>
            </a:r>
            <a:r>
              <a:rPr lang="en-US" sz="1600" dirty="0"/>
              <a:t>recognise a </a:t>
            </a:r>
            <a:r>
              <a:rPr lang="en-US" sz="1600" b="1" dirty="0"/>
              <a:t>financial asset </a:t>
            </a:r>
            <a:r>
              <a:rPr lang="en-US" sz="1600" b="1" dirty="0" smtClean="0"/>
              <a:t>as per Ind AS 109 </a:t>
            </a:r>
            <a:r>
              <a:rPr lang="en-US" sz="1600" dirty="0" smtClean="0"/>
              <a:t>equal </a:t>
            </a:r>
            <a:r>
              <a:rPr lang="en-US" sz="1600" dirty="0"/>
              <a:t>to the </a:t>
            </a:r>
            <a:r>
              <a:rPr lang="en-US" sz="1600" dirty="0" smtClean="0"/>
              <a:t>transfer proceeds</a:t>
            </a:r>
            <a:r>
              <a:rPr lang="en-US" sz="1600" dirty="0"/>
              <a:t>. </a:t>
            </a:r>
          </a:p>
        </p:txBody>
      </p:sp>
    </p:spTree>
    <p:extLst>
      <p:ext uri="{BB962C8B-B14F-4D97-AF65-F5344CB8AC3E}">
        <p14:creationId xmlns:p14="http://schemas.microsoft.com/office/powerpoint/2010/main" val="7431934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37</a:t>
            </a:fld>
            <a:endParaRPr lang="en-US" dirty="0">
              <a:solidFill>
                <a:schemeClr val="tx1"/>
              </a:solidFill>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Sale and leaseback transactions</a:t>
            </a:r>
          </a:p>
        </p:txBody>
      </p:sp>
      <p:grpSp>
        <p:nvGrpSpPr>
          <p:cNvPr id="4" name="Group 3"/>
          <p:cNvGrpSpPr>
            <a:grpSpLocks/>
          </p:cNvGrpSpPr>
          <p:nvPr/>
        </p:nvGrpSpPr>
        <p:grpSpPr bwMode="auto">
          <a:xfrm>
            <a:off x="426075" y="1294146"/>
            <a:ext cx="8077199" cy="1848485"/>
            <a:chOff x="752" y="440"/>
            <a:chExt cx="10353" cy="2911"/>
          </a:xfrm>
        </p:grpSpPr>
        <p:sp>
          <p:nvSpPr>
            <p:cNvPr id="5" name="Rectangle 4"/>
            <p:cNvSpPr>
              <a:spLocks noChangeArrowheads="1"/>
            </p:cNvSpPr>
            <p:nvPr/>
          </p:nvSpPr>
          <p:spPr bwMode="auto">
            <a:xfrm>
              <a:off x="752" y="498"/>
              <a:ext cx="4062" cy="1511"/>
            </a:xfrm>
            <a:prstGeom prst="rect">
              <a:avLst/>
            </a:prstGeom>
            <a:solidFill>
              <a:srgbClr val="86BC25"/>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6" name="Rectangle 5"/>
            <p:cNvSpPr>
              <a:spLocks noChangeArrowheads="1"/>
            </p:cNvSpPr>
            <p:nvPr/>
          </p:nvSpPr>
          <p:spPr bwMode="auto">
            <a:xfrm>
              <a:off x="6511" y="498"/>
              <a:ext cx="4594" cy="1511"/>
            </a:xfrm>
            <a:prstGeom prst="rect">
              <a:avLst/>
            </a:prstGeom>
            <a:solidFill>
              <a:srgbClr val="00A3E2"/>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7" name="Rectangle 6"/>
            <p:cNvSpPr>
              <a:spLocks noChangeArrowheads="1"/>
            </p:cNvSpPr>
            <p:nvPr/>
          </p:nvSpPr>
          <p:spPr bwMode="auto">
            <a:xfrm>
              <a:off x="1468" y="498"/>
              <a:ext cx="6691" cy="546"/>
            </a:xfrm>
            <a:prstGeom prst="rect">
              <a:avLst/>
            </a:prstGeom>
            <a:solidFill>
              <a:srgbClr val="86BC25"/>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8" name="Rectangle 7"/>
            <p:cNvSpPr>
              <a:spLocks noChangeArrowheads="1"/>
            </p:cNvSpPr>
            <p:nvPr/>
          </p:nvSpPr>
          <p:spPr bwMode="auto">
            <a:xfrm>
              <a:off x="3166" y="1466"/>
              <a:ext cx="6691" cy="546"/>
            </a:xfrm>
            <a:prstGeom prst="rect">
              <a:avLst/>
            </a:prstGeom>
            <a:solidFill>
              <a:srgbClr val="00A3E2"/>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9" name="Freeform 8"/>
            <p:cNvSpPr>
              <a:spLocks/>
            </p:cNvSpPr>
            <p:nvPr/>
          </p:nvSpPr>
          <p:spPr bwMode="auto">
            <a:xfrm>
              <a:off x="2740" y="1403"/>
              <a:ext cx="426" cy="662"/>
            </a:xfrm>
            <a:custGeom>
              <a:avLst/>
              <a:gdLst>
                <a:gd name="T0" fmla="+- 0 3166 2741"/>
                <a:gd name="T1" fmla="*/ T0 w 426"/>
                <a:gd name="T2" fmla="+- 0 1403 1403"/>
                <a:gd name="T3" fmla="*/ 1403 h 662"/>
                <a:gd name="T4" fmla="+- 0 2741 2741"/>
                <a:gd name="T5" fmla="*/ T4 w 426"/>
                <a:gd name="T6" fmla="+- 0 1722 1403"/>
                <a:gd name="T7" fmla="*/ 1722 h 662"/>
                <a:gd name="T8" fmla="+- 0 3166 2741"/>
                <a:gd name="T9" fmla="*/ T8 w 426"/>
                <a:gd name="T10" fmla="+- 0 2064 1403"/>
                <a:gd name="T11" fmla="*/ 2064 h 662"/>
                <a:gd name="T12" fmla="+- 0 3166 2741"/>
                <a:gd name="T13" fmla="*/ T12 w 426"/>
                <a:gd name="T14" fmla="+- 0 1403 1403"/>
                <a:gd name="T15" fmla="*/ 1403 h 662"/>
              </a:gdLst>
              <a:ahLst/>
              <a:cxnLst>
                <a:cxn ang="0">
                  <a:pos x="T1" y="T3"/>
                </a:cxn>
                <a:cxn ang="0">
                  <a:pos x="T5" y="T7"/>
                </a:cxn>
                <a:cxn ang="0">
                  <a:pos x="T9" y="T11"/>
                </a:cxn>
                <a:cxn ang="0">
                  <a:pos x="T13" y="T15"/>
                </a:cxn>
              </a:cxnLst>
              <a:rect l="0" t="0" r="r" b="b"/>
              <a:pathLst>
                <a:path w="426" h="662">
                  <a:moveTo>
                    <a:pt x="425" y="0"/>
                  </a:moveTo>
                  <a:lnTo>
                    <a:pt x="0" y="319"/>
                  </a:lnTo>
                  <a:lnTo>
                    <a:pt x="425" y="661"/>
                  </a:lnTo>
                  <a:lnTo>
                    <a:pt x="425" y="0"/>
                  </a:lnTo>
                  <a:close/>
                </a:path>
              </a:pathLst>
            </a:custGeom>
            <a:solidFill>
              <a:srgbClr val="00A3E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10" name="Freeform 9"/>
            <p:cNvSpPr>
              <a:spLocks/>
            </p:cNvSpPr>
            <p:nvPr/>
          </p:nvSpPr>
          <p:spPr bwMode="auto">
            <a:xfrm>
              <a:off x="8159" y="440"/>
              <a:ext cx="426" cy="662"/>
            </a:xfrm>
            <a:custGeom>
              <a:avLst/>
              <a:gdLst>
                <a:gd name="T0" fmla="+- 0 8159 8159"/>
                <a:gd name="T1" fmla="*/ T0 w 426"/>
                <a:gd name="T2" fmla="+- 0 441 441"/>
                <a:gd name="T3" fmla="*/ 441 h 662"/>
                <a:gd name="T4" fmla="+- 0 8159 8159"/>
                <a:gd name="T5" fmla="*/ T4 w 426"/>
                <a:gd name="T6" fmla="+- 0 1102 441"/>
                <a:gd name="T7" fmla="*/ 1102 h 662"/>
                <a:gd name="T8" fmla="+- 0 8584 8159"/>
                <a:gd name="T9" fmla="*/ T8 w 426"/>
                <a:gd name="T10" fmla="+- 0 760 441"/>
                <a:gd name="T11" fmla="*/ 760 h 662"/>
                <a:gd name="T12" fmla="+- 0 8159 8159"/>
                <a:gd name="T13" fmla="*/ T12 w 426"/>
                <a:gd name="T14" fmla="+- 0 441 441"/>
                <a:gd name="T15" fmla="*/ 441 h 662"/>
              </a:gdLst>
              <a:ahLst/>
              <a:cxnLst>
                <a:cxn ang="0">
                  <a:pos x="T1" y="T3"/>
                </a:cxn>
                <a:cxn ang="0">
                  <a:pos x="T5" y="T7"/>
                </a:cxn>
                <a:cxn ang="0">
                  <a:pos x="T9" y="T11"/>
                </a:cxn>
                <a:cxn ang="0">
                  <a:pos x="T13" y="T15"/>
                </a:cxn>
              </a:cxnLst>
              <a:rect l="0" t="0" r="r" b="b"/>
              <a:pathLst>
                <a:path w="426" h="662">
                  <a:moveTo>
                    <a:pt x="0" y="0"/>
                  </a:moveTo>
                  <a:lnTo>
                    <a:pt x="0" y="661"/>
                  </a:lnTo>
                  <a:lnTo>
                    <a:pt x="425" y="319"/>
                  </a:lnTo>
                  <a:lnTo>
                    <a:pt x="0" y="0"/>
                  </a:lnTo>
                  <a:close/>
                </a:path>
              </a:pathLst>
            </a:custGeom>
            <a:solidFill>
              <a:srgbClr val="86BC25"/>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cxnSp>
          <p:nvCxnSpPr>
            <p:cNvPr id="11" name="Line 45"/>
            <p:cNvCxnSpPr>
              <a:cxnSpLocks noChangeShapeType="1"/>
            </p:cNvCxnSpPr>
            <p:nvPr/>
          </p:nvCxnSpPr>
          <p:spPr bwMode="auto">
            <a:xfrm>
              <a:off x="7161" y="3068"/>
              <a:ext cx="0" cy="0"/>
            </a:xfrm>
            <a:prstGeom prst="line">
              <a:avLst/>
            </a:prstGeom>
            <a:noFill/>
            <a:ln w="6350">
              <a:solidFill>
                <a:srgbClr val="1D3176"/>
              </a:solidFill>
              <a:prstDash val="sysDot"/>
              <a:round/>
              <a:headEnd/>
              <a:tailEnd/>
            </a:ln>
            <a:extLst>
              <a:ext uri="{909E8E84-426E-40DD-AFC4-6F175D3DCCD1}">
                <a14:hiddenFill xmlns:a14="http://schemas.microsoft.com/office/drawing/2010/main">
                  <a:noFill/>
                </a14:hiddenFill>
              </a:ext>
            </a:extLst>
          </p:spPr>
        </p:cxnSp>
        <p:cxnSp>
          <p:nvCxnSpPr>
            <p:cNvPr id="12" name="Line 43"/>
            <p:cNvCxnSpPr>
              <a:cxnSpLocks noChangeShapeType="1"/>
            </p:cNvCxnSpPr>
            <p:nvPr/>
          </p:nvCxnSpPr>
          <p:spPr bwMode="auto">
            <a:xfrm>
              <a:off x="3971" y="3008"/>
              <a:ext cx="0" cy="0"/>
            </a:xfrm>
            <a:prstGeom prst="line">
              <a:avLst/>
            </a:prstGeom>
            <a:noFill/>
            <a:ln w="6350">
              <a:solidFill>
                <a:srgbClr val="1D3176"/>
              </a:solidFill>
              <a:prstDash val="dash"/>
              <a:round/>
              <a:headEnd/>
              <a:tailEnd/>
            </a:ln>
            <a:extLst>
              <a:ext uri="{909E8E84-426E-40DD-AFC4-6F175D3DCCD1}">
                <a14:hiddenFill xmlns:a14="http://schemas.microsoft.com/office/drawing/2010/main">
                  <a:noFill/>
                </a14:hiddenFill>
              </a:ext>
            </a:extLst>
          </p:spPr>
        </p:cxnSp>
        <p:sp>
          <p:nvSpPr>
            <p:cNvPr id="13" name="Freeform 12"/>
            <p:cNvSpPr>
              <a:spLocks/>
            </p:cNvSpPr>
            <p:nvPr/>
          </p:nvSpPr>
          <p:spPr bwMode="auto">
            <a:xfrm>
              <a:off x="2243" y="2510"/>
              <a:ext cx="1963" cy="714"/>
            </a:xfrm>
            <a:custGeom>
              <a:avLst/>
              <a:gdLst>
                <a:gd name="T0" fmla="+- 0 4206 2244"/>
                <a:gd name="T1" fmla="*/ T0 w 1963"/>
                <a:gd name="T2" fmla="+- 0 2511 2511"/>
                <a:gd name="T3" fmla="*/ 2511 h 714"/>
                <a:gd name="T4" fmla="+- 0 2244 2244"/>
                <a:gd name="T5" fmla="*/ T4 w 1963"/>
                <a:gd name="T6" fmla="+- 0 2511 2511"/>
                <a:gd name="T7" fmla="*/ 2511 h 714"/>
                <a:gd name="T8" fmla="+- 0 2244 2244"/>
                <a:gd name="T9" fmla="*/ T8 w 1963"/>
                <a:gd name="T10" fmla="+- 0 3225 2511"/>
                <a:gd name="T11" fmla="*/ 3225 h 714"/>
              </a:gdLst>
              <a:ahLst/>
              <a:cxnLst>
                <a:cxn ang="0">
                  <a:pos x="T1" y="T3"/>
                </a:cxn>
                <a:cxn ang="0">
                  <a:pos x="T5" y="T7"/>
                </a:cxn>
                <a:cxn ang="0">
                  <a:pos x="T9" y="T11"/>
                </a:cxn>
              </a:cxnLst>
              <a:rect l="0" t="0" r="r" b="b"/>
              <a:pathLst>
                <a:path w="1963" h="714">
                  <a:moveTo>
                    <a:pt x="1962" y="0"/>
                  </a:moveTo>
                  <a:lnTo>
                    <a:pt x="0" y="0"/>
                  </a:lnTo>
                  <a:lnTo>
                    <a:pt x="0" y="714"/>
                  </a:lnTo>
                </a:path>
              </a:pathLst>
            </a:custGeom>
            <a:noFill/>
            <a:ln w="25400">
              <a:solidFill>
                <a:srgbClr val="1D3176"/>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4" name="Freeform 13"/>
            <p:cNvSpPr>
              <a:spLocks/>
            </p:cNvSpPr>
            <p:nvPr/>
          </p:nvSpPr>
          <p:spPr bwMode="auto">
            <a:xfrm>
              <a:off x="2097" y="3205"/>
              <a:ext cx="292" cy="146"/>
            </a:xfrm>
            <a:custGeom>
              <a:avLst/>
              <a:gdLst>
                <a:gd name="T0" fmla="+- 0 2389 2098"/>
                <a:gd name="T1" fmla="*/ T0 w 292"/>
                <a:gd name="T2" fmla="+- 0 3205 3205"/>
                <a:gd name="T3" fmla="*/ 3205 h 146"/>
                <a:gd name="T4" fmla="+- 0 2098 2098"/>
                <a:gd name="T5" fmla="*/ T4 w 292"/>
                <a:gd name="T6" fmla="+- 0 3205 3205"/>
                <a:gd name="T7" fmla="*/ 3205 h 146"/>
                <a:gd name="T8" fmla="+- 0 2244 2098"/>
                <a:gd name="T9" fmla="*/ T8 w 292"/>
                <a:gd name="T10" fmla="+- 0 3351 3205"/>
                <a:gd name="T11" fmla="*/ 3351 h 146"/>
                <a:gd name="T12" fmla="+- 0 2389 2098"/>
                <a:gd name="T13" fmla="*/ T12 w 292"/>
                <a:gd name="T14" fmla="+- 0 3205 3205"/>
                <a:gd name="T15" fmla="*/ 3205 h 146"/>
              </a:gdLst>
              <a:ahLst/>
              <a:cxnLst>
                <a:cxn ang="0">
                  <a:pos x="T1" y="T3"/>
                </a:cxn>
                <a:cxn ang="0">
                  <a:pos x="T5" y="T7"/>
                </a:cxn>
                <a:cxn ang="0">
                  <a:pos x="T9" y="T11"/>
                </a:cxn>
                <a:cxn ang="0">
                  <a:pos x="T13" y="T15"/>
                </a:cxn>
              </a:cxnLst>
              <a:rect l="0" t="0" r="r" b="b"/>
              <a:pathLst>
                <a:path w="292" h="146">
                  <a:moveTo>
                    <a:pt x="291" y="0"/>
                  </a:moveTo>
                  <a:lnTo>
                    <a:pt x="0" y="0"/>
                  </a:lnTo>
                  <a:lnTo>
                    <a:pt x="146" y="146"/>
                  </a:lnTo>
                  <a:lnTo>
                    <a:pt x="291" y="0"/>
                  </a:lnTo>
                  <a:close/>
                </a:path>
              </a:pathLst>
            </a:custGeom>
            <a:solidFill>
              <a:srgbClr val="1D317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15" name="Freeform 14"/>
            <p:cNvSpPr>
              <a:spLocks/>
            </p:cNvSpPr>
            <p:nvPr/>
          </p:nvSpPr>
          <p:spPr bwMode="auto">
            <a:xfrm>
              <a:off x="6985" y="2510"/>
              <a:ext cx="1963" cy="714"/>
            </a:xfrm>
            <a:custGeom>
              <a:avLst/>
              <a:gdLst>
                <a:gd name="T0" fmla="+- 0 6986 6986"/>
                <a:gd name="T1" fmla="*/ T0 w 1963"/>
                <a:gd name="T2" fmla="+- 0 2511 2511"/>
                <a:gd name="T3" fmla="*/ 2511 h 714"/>
                <a:gd name="T4" fmla="+- 0 8948 6986"/>
                <a:gd name="T5" fmla="*/ T4 w 1963"/>
                <a:gd name="T6" fmla="+- 0 2511 2511"/>
                <a:gd name="T7" fmla="*/ 2511 h 714"/>
                <a:gd name="T8" fmla="+- 0 8948 6986"/>
                <a:gd name="T9" fmla="*/ T8 w 1963"/>
                <a:gd name="T10" fmla="+- 0 3225 2511"/>
                <a:gd name="T11" fmla="*/ 3225 h 714"/>
              </a:gdLst>
              <a:ahLst/>
              <a:cxnLst>
                <a:cxn ang="0">
                  <a:pos x="T1" y="T3"/>
                </a:cxn>
                <a:cxn ang="0">
                  <a:pos x="T5" y="T7"/>
                </a:cxn>
                <a:cxn ang="0">
                  <a:pos x="T9" y="T11"/>
                </a:cxn>
              </a:cxnLst>
              <a:rect l="0" t="0" r="r" b="b"/>
              <a:pathLst>
                <a:path w="1963" h="714">
                  <a:moveTo>
                    <a:pt x="0" y="0"/>
                  </a:moveTo>
                  <a:lnTo>
                    <a:pt x="1962" y="0"/>
                  </a:lnTo>
                  <a:lnTo>
                    <a:pt x="1962" y="714"/>
                  </a:lnTo>
                </a:path>
              </a:pathLst>
            </a:custGeom>
            <a:noFill/>
            <a:ln w="25400">
              <a:solidFill>
                <a:srgbClr val="1D3176"/>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6" name="Freeform 15"/>
            <p:cNvSpPr>
              <a:spLocks/>
            </p:cNvSpPr>
            <p:nvPr/>
          </p:nvSpPr>
          <p:spPr bwMode="auto">
            <a:xfrm>
              <a:off x="8802" y="3205"/>
              <a:ext cx="292" cy="146"/>
            </a:xfrm>
            <a:custGeom>
              <a:avLst/>
              <a:gdLst>
                <a:gd name="T0" fmla="+- 0 9094 8802"/>
                <a:gd name="T1" fmla="*/ T0 w 292"/>
                <a:gd name="T2" fmla="+- 0 3205 3205"/>
                <a:gd name="T3" fmla="*/ 3205 h 146"/>
                <a:gd name="T4" fmla="+- 0 8802 8802"/>
                <a:gd name="T5" fmla="*/ T4 w 292"/>
                <a:gd name="T6" fmla="+- 0 3205 3205"/>
                <a:gd name="T7" fmla="*/ 3205 h 146"/>
                <a:gd name="T8" fmla="+- 0 8948 8802"/>
                <a:gd name="T9" fmla="*/ T8 w 292"/>
                <a:gd name="T10" fmla="+- 0 3351 3205"/>
                <a:gd name="T11" fmla="*/ 3351 h 146"/>
                <a:gd name="T12" fmla="+- 0 9094 8802"/>
                <a:gd name="T13" fmla="*/ T12 w 292"/>
                <a:gd name="T14" fmla="+- 0 3205 3205"/>
                <a:gd name="T15" fmla="*/ 3205 h 146"/>
              </a:gdLst>
              <a:ahLst/>
              <a:cxnLst>
                <a:cxn ang="0">
                  <a:pos x="T1" y="T3"/>
                </a:cxn>
                <a:cxn ang="0">
                  <a:pos x="T5" y="T7"/>
                </a:cxn>
                <a:cxn ang="0">
                  <a:pos x="T9" y="T11"/>
                </a:cxn>
                <a:cxn ang="0">
                  <a:pos x="T13" y="T15"/>
                </a:cxn>
              </a:cxnLst>
              <a:rect l="0" t="0" r="r" b="b"/>
              <a:pathLst>
                <a:path w="292" h="146">
                  <a:moveTo>
                    <a:pt x="292" y="0"/>
                  </a:moveTo>
                  <a:lnTo>
                    <a:pt x="0" y="0"/>
                  </a:lnTo>
                  <a:lnTo>
                    <a:pt x="146" y="146"/>
                  </a:lnTo>
                  <a:lnTo>
                    <a:pt x="292" y="0"/>
                  </a:lnTo>
                  <a:close/>
                </a:path>
              </a:pathLst>
            </a:custGeom>
            <a:solidFill>
              <a:srgbClr val="1D317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17" name="Text Box 34"/>
            <p:cNvSpPr txBox="1">
              <a:spLocks noChangeArrowheads="1"/>
            </p:cNvSpPr>
            <p:nvPr/>
          </p:nvSpPr>
          <p:spPr bwMode="auto">
            <a:xfrm>
              <a:off x="2897" y="2661"/>
              <a:ext cx="513"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115"/>
                </a:spcBef>
                <a:spcAft>
                  <a:spcPts val="0"/>
                </a:spcAft>
              </a:pPr>
              <a:r>
                <a:rPr lang="en-US" b="1" dirty="0">
                  <a:solidFill>
                    <a:srgbClr val="1D1D1B"/>
                  </a:solidFill>
                  <a:effectLst/>
                  <a:ea typeface="Noto Sans"/>
                  <a:cs typeface="Noto Sans"/>
                </a:rPr>
                <a:t>YES</a:t>
              </a:r>
              <a:endParaRPr lang="en-US" dirty="0">
                <a:effectLst/>
                <a:ea typeface="Noto Sans"/>
                <a:cs typeface="Noto Sans"/>
              </a:endParaRPr>
            </a:p>
          </p:txBody>
        </p:sp>
        <p:sp>
          <p:nvSpPr>
            <p:cNvPr id="18" name="Text Box 33"/>
            <p:cNvSpPr txBox="1">
              <a:spLocks noChangeArrowheads="1"/>
            </p:cNvSpPr>
            <p:nvPr/>
          </p:nvSpPr>
          <p:spPr bwMode="auto">
            <a:xfrm>
              <a:off x="7782" y="2697"/>
              <a:ext cx="484" cy="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115"/>
                </a:spcBef>
                <a:spcAft>
                  <a:spcPts val="0"/>
                </a:spcAft>
              </a:pPr>
              <a:r>
                <a:rPr lang="en-US" b="1" dirty="0">
                  <a:solidFill>
                    <a:srgbClr val="1D1D1B"/>
                  </a:solidFill>
                  <a:effectLst/>
                  <a:ea typeface="Noto Sans"/>
                  <a:cs typeface="Noto Sans"/>
                </a:rPr>
                <a:t>NO</a:t>
              </a:r>
              <a:endParaRPr lang="en-US" dirty="0">
                <a:effectLst/>
                <a:ea typeface="Noto Sans"/>
                <a:cs typeface="Noto Sans"/>
              </a:endParaRPr>
            </a:p>
          </p:txBody>
        </p:sp>
        <p:sp>
          <p:nvSpPr>
            <p:cNvPr id="19" name="Text Box 32"/>
            <p:cNvSpPr txBox="1">
              <a:spLocks noChangeArrowheads="1"/>
            </p:cNvSpPr>
            <p:nvPr/>
          </p:nvSpPr>
          <p:spPr bwMode="auto">
            <a:xfrm>
              <a:off x="4813" y="1466"/>
              <a:ext cx="5044" cy="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213995" marR="0">
                <a:spcBef>
                  <a:spcPts val="680"/>
                </a:spcBef>
                <a:spcAft>
                  <a:spcPts val="0"/>
                </a:spcAft>
              </a:pPr>
              <a:r>
                <a:rPr lang="en-US" b="1">
                  <a:solidFill>
                    <a:srgbClr val="FFFFFF"/>
                  </a:solidFill>
                  <a:effectLst/>
                  <a:ea typeface="Noto Sans"/>
                  <a:cs typeface="Noto Sans"/>
                </a:rPr>
                <a:t>Lease assets</a:t>
              </a:r>
              <a:endParaRPr lang="en-US">
                <a:effectLst/>
                <a:ea typeface="Noto Sans"/>
                <a:cs typeface="Noto Sans"/>
              </a:endParaRPr>
            </a:p>
          </p:txBody>
        </p:sp>
        <p:sp>
          <p:nvSpPr>
            <p:cNvPr id="20" name="Text Box 31"/>
            <p:cNvSpPr txBox="1">
              <a:spLocks noChangeArrowheads="1"/>
            </p:cNvSpPr>
            <p:nvPr/>
          </p:nvSpPr>
          <p:spPr bwMode="auto">
            <a:xfrm>
              <a:off x="752" y="1044"/>
              <a:ext cx="4062"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323215" marR="0">
                <a:spcBef>
                  <a:spcPts val="170"/>
                </a:spcBef>
                <a:spcAft>
                  <a:spcPts val="0"/>
                </a:spcAft>
              </a:pPr>
              <a:r>
                <a:rPr lang="en-US" b="1">
                  <a:solidFill>
                    <a:srgbClr val="1D1D1B"/>
                  </a:solidFill>
                  <a:effectLst/>
                  <a:ea typeface="Noto Sans"/>
                  <a:cs typeface="Noto Sans"/>
                </a:rPr>
                <a:t>Seller-lessee</a:t>
              </a:r>
              <a:endParaRPr lang="en-US">
                <a:effectLst/>
                <a:ea typeface="Noto Sans"/>
                <a:cs typeface="Noto Sans"/>
              </a:endParaRPr>
            </a:p>
          </p:txBody>
        </p:sp>
        <p:sp>
          <p:nvSpPr>
            <p:cNvPr id="21" name="Text Box 30"/>
            <p:cNvSpPr txBox="1">
              <a:spLocks noChangeArrowheads="1"/>
            </p:cNvSpPr>
            <p:nvPr/>
          </p:nvSpPr>
          <p:spPr bwMode="auto">
            <a:xfrm>
              <a:off x="4813" y="498"/>
              <a:ext cx="3346" cy="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03505" marR="0">
                <a:spcBef>
                  <a:spcPts val="830"/>
                </a:spcBef>
                <a:spcAft>
                  <a:spcPts val="0"/>
                </a:spcAft>
              </a:pPr>
              <a:r>
                <a:rPr lang="en-US" b="1">
                  <a:solidFill>
                    <a:srgbClr val="FFFFFF"/>
                  </a:solidFill>
                  <a:effectLst/>
                  <a:ea typeface="Noto Sans"/>
                  <a:cs typeface="Noto Sans"/>
                </a:rPr>
                <a:t>Transfer assets</a:t>
              </a:r>
              <a:endParaRPr lang="en-US">
                <a:effectLst/>
                <a:ea typeface="Noto Sans"/>
                <a:cs typeface="Noto Sans"/>
              </a:endParaRPr>
            </a:p>
          </p:txBody>
        </p:sp>
        <p:sp>
          <p:nvSpPr>
            <p:cNvPr id="22" name="Text Box 29"/>
            <p:cNvSpPr txBox="1">
              <a:spLocks noChangeArrowheads="1"/>
            </p:cNvSpPr>
            <p:nvPr/>
          </p:nvSpPr>
          <p:spPr bwMode="auto">
            <a:xfrm>
              <a:off x="7225" y="498"/>
              <a:ext cx="3880" cy="1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0"/>
                </a:spcBef>
                <a:spcAft>
                  <a:spcPts val="0"/>
                </a:spcAft>
              </a:pPr>
              <a:r>
                <a:rPr lang="en-US" b="1">
                  <a:effectLst/>
                  <a:ea typeface="Noto Sans"/>
                  <a:cs typeface="Noto Sans"/>
                </a:rPr>
                <a:t> </a:t>
              </a:r>
              <a:endParaRPr lang="en-US">
                <a:effectLst/>
                <a:ea typeface="Noto Sans"/>
                <a:cs typeface="Noto Sans"/>
              </a:endParaRPr>
            </a:p>
            <a:p>
              <a:pPr marL="862330" marR="0">
                <a:spcBef>
                  <a:spcPts val="1175"/>
                </a:spcBef>
                <a:spcAft>
                  <a:spcPts val="0"/>
                </a:spcAft>
              </a:pPr>
              <a:r>
                <a:rPr lang="en-US" b="1">
                  <a:solidFill>
                    <a:srgbClr val="FFFFFF"/>
                  </a:solidFill>
                  <a:effectLst/>
                  <a:ea typeface="Noto Sans"/>
                  <a:cs typeface="Noto Sans"/>
                </a:rPr>
                <a:t>Buyer-lessor</a:t>
              </a:r>
              <a:endParaRPr lang="en-US">
                <a:effectLst/>
                <a:ea typeface="Noto Sans"/>
                <a:cs typeface="Noto Sans"/>
              </a:endParaRPr>
            </a:p>
          </p:txBody>
        </p:sp>
        <p:sp>
          <p:nvSpPr>
            <p:cNvPr id="23" name="Text Box 28"/>
            <p:cNvSpPr txBox="1">
              <a:spLocks noChangeArrowheads="1"/>
            </p:cNvSpPr>
            <p:nvPr/>
          </p:nvSpPr>
          <p:spPr bwMode="auto">
            <a:xfrm>
              <a:off x="4206" y="2171"/>
              <a:ext cx="2780" cy="897"/>
            </a:xfrm>
            <a:prstGeom prst="rect">
              <a:avLst/>
            </a:prstGeom>
            <a:solidFill>
              <a:srgbClr val="1D3176"/>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marL="240665" marR="251460" indent="-635" algn="ctr">
                <a:lnSpc>
                  <a:spcPct val="121000"/>
                </a:lnSpc>
                <a:spcBef>
                  <a:spcPts val="565"/>
                </a:spcBef>
                <a:spcAft>
                  <a:spcPts val="0"/>
                </a:spcAft>
              </a:pPr>
              <a:r>
                <a:rPr lang="en-US" b="1" dirty="0" smtClean="0">
                  <a:solidFill>
                    <a:srgbClr val="FFFFFF"/>
                  </a:solidFill>
                  <a:effectLst/>
                  <a:ea typeface="Noto Sans"/>
                  <a:cs typeface="Noto Sans"/>
                </a:rPr>
                <a:t>Sale </a:t>
              </a:r>
              <a:r>
                <a:rPr lang="en-US" b="1" dirty="0">
                  <a:solidFill>
                    <a:srgbClr val="FFFFFF"/>
                  </a:solidFill>
                  <a:effectLst/>
                  <a:ea typeface="Noto Sans"/>
                  <a:cs typeface="Noto Sans"/>
                </a:rPr>
                <a:t>of the asset</a:t>
              </a:r>
              <a:r>
                <a:rPr lang="en-US" b="1" dirty="0" smtClean="0">
                  <a:solidFill>
                    <a:srgbClr val="FFFFFF"/>
                  </a:solidFill>
                  <a:effectLst/>
                  <a:ea typeface="Noto Sans"/>
                  <a:cs typeface="Noto Sans"/>
                </a:rPr>
                <a:t>?</a:t>
              </a:r>
              <a:endParaRPr lang="en-US" dirty="0">
                <a:effectLst/>
                <a:ea typeface="Noto Sans"/>
                <a:cs typeface="Noto Sans"/>
              </a:endParaRPr>
            </a:p>
          </p:txBody>
        </p:sp>
      </p:grpSp>
      <p:sp>
        <p:nvSpPr>
          <p:cNvPr id="59" name="Rectangle 58"/>
          <p:cNvSpPr/>
          <p:nvPr/>
        </p:nvSpPr>
        <p:spPr>
          <a:xfrm>
            <a:off x="2226560" y="3236546"/>
            <a:ext cx="1912802" cy="369332"/>
          </a:xfrm>
          <a:prstGeom prst="rect">
            <a:avLst/>
          </a:prstGeom>
        </p:spPr>
        <p:txBody>
          <a:bodyPr wrap="square">
            <a:spAutoFit/>
          </a:bodyPr>
          <a:lstStyle/>
          <a:p>
            <a:pPr marL="444500">
              <a:spcBef>
                <a:spcPts val="610"/>
              </a:spcBef>
            </a:pPr>
            <a:r>
              <a:rPr lang="en-US" b="1" dirty="0" smtClean="0">
                <a:solidFill>
                  <a:srgbClr val="00A3E2"/>
                </a:solidFill>
                <a:ea typeface="Noto Sans"/>
                <a:cs typeface="Noto Sans"/>
              </a:rPr>
              <a:t>Buyer-lessor</a:t>
            </a:r>
            <a:endParaRPr lang="en-US" dirty="0">
              <a:ea typeface="Noto Sans"/>
              <a:cs typeface="Noto Sans"/>
            </a:endParaRPr>
          </a:p>
        </p:txBody>
      </p:sp>
      <p:sp>
        <p:nvSpPr>
          <p:cNvPr id="60" name="Rectangle 59"/>
          <p:cNvSpPr/>
          <p:nvPr/>
        </p:nvSpPr>
        <p:spPr>
          <a:xfrm>
            <a:off x="6424720" y="3234398"/>
            <a:ext cx="1912802" cy="369332"/>
          </a:xfrm>
          <a:prstGeom prst="rect">
            <a:avLst/>
          </a:prstGeom>
        </p:spPr>
        <p:txBody>
          <a:bodyPr wrap="square">
            <a:spAutoFit/>
          </a:bodyPr>
          <a:lstStyle/>
          <a:p>
            <a:pPr marL="444500">
              <a:spcBef>
                <a:spcPts val="610"/>
              </a:spcBef>
            </a:pPr>
            <a:r>
              <a:rPr lang="en-US" b="1" dirty="0" smtClean="0">
                <a:solidFill>
                  <a:srgbClr val="00A3E2"/>
                </a:solidFill>
                <a:ea typeface="Noto Sans"/>
                <a:cs typeface="Noto Sans"/>
              </a:rPr>
              <a:t>Buyer-lessor</a:t>
            </a:r>
            <a:endParaRPr lang="en-US" dirty="0">
              <a:ea typeface="Noto Sans"/>
              <a:cs typeface="Noto Sans"/>
            </a:endParaRPr>
          </a:p>
        </p:txBody>
      </p:sp>
      <p:sp>
        <p:nvSpPr>
          <p:cNvPr id="61" name="Rectangle 60"/>
          <p:cNvSpPr/>
          <p:nvPr/>
        </p:nvSpPr>
        <p:spPr>
          <a:xfrm>
            <a:off x="4464325" y="3231456"/>
            <a:ext cx="1822935" cy="369332"/>
          </a:xfrm>
          <a:prstGeom prst="rect">
            <a:avLst/>
          </a:prstGeom>
        </p:spPr>
        <p:txBody>
          <a:bodyPr wrap="none">
            <a:spAutoFit/>
          </a:bodyPr>
          <a:lstStyle/>
          <a:p>
            <a:pPr marL="444500" marR="0">
              <a:spcBef>
                <a:spcPts val="610"/>
              </a:spcBef>
              <a:spcAft>
                <a:spcPts val="0"/>
              </a:spcAft>
            </a:pPr>
            <a:r>
              <a:rPr lang="en-US" b="1" dirty="0">
                <a:solidFill>
                  <a:srgbClr val="86BC25"/>
                </a:solidFill>
                <a:ea typeface="Noto Sans"/>
                <a:cs typeface="Noto Sans"/>
              </a:rPr>
              <a:t>Seller-lessee</a:t>
            </a:r>
            <a:endParaRPr lang="en-US" dirty="0">
              <a:effectLst/>
              <a:ea typeface="Noto Sans"/>
              <a:cs typeface="Noto Sans"/>
            </a:endParaRPr>
          </a:p>
        </p:txBody>
      </p:sp>
      <p:sp>
        <p:nvSpPr>
          <p:cNvPr id="62" name="Rectangle 61"/>
          <p:cNvSpPr/>
          <p:nvPr/>
        </p:nvSpPr>
        <p:spPr>
          <a:xfrm>
            <a:off x="96236" y="3242187"/>
            <a:ext cx="1822935" cy="369332"/>
          </a:xfrm>
          <a:prstGeom prst="rect">
            <a:avLst/>
          </a:prstGeom>
        </p:spPr>
        <p:txBody>
          <a:bodyPr wrap="none">
            <a:spAutoFit/>
          </a:bodyPr>
          <a:lstStyle/>
          <a:p>
            <a:pPr marL="444500" marR="0" algn="ctr">
              <a:spcBef>
                <a:spcPts val="610"/>
              </a:spcBef>
              <a:spcAft>
                <a:spcPts val="0"/>
              </a:spcAft>
            </a:pPr>
            <a:r>
              <a:rPr lang="en-US" b="1" dirty="0">
                <a:solidFill>
                  <a:srgbClr val="86BC25"/>
                </a:solidFill>
                <a:ea typeface="Noto Sans"/>
                <a:cs typeface="Noto Sans"/>
              </a:rPr>
              <a:t>Seller-lessee</a:t>
            </a:r>
            <a:endParaRPr lang="en-US" dirty="0">
              <a:effectLst/>
              <a:ea typeface="Noto Sans"/>
              <a:cs typeface="Noto Sans"/>
            </a:endParaRPr>
          </a:p>
        </p:txBody>
      </p:sp>
      <p:sp>
        <p:nvSpPr>
          <p:cNvPr id="24" name="TextBox 23"/>
          <p:cNvSpPr txBox="1"/>
          <p:nvPr/>
        </p:nvSpPr>
        <p:spPr>
          <a:xfrm>
            <a:off x="426075" y="3719853"/>
            <a:ext cx="1917880" cy="3099310"/>
          </a:xfrm>
          <a:prstGeom prst="rect">
            <a:avLst/>
          </a:prstGeom>
          <a:solidFill>
            <a:srgbClr val="92D050"/>
          </a:solidFill>
        </p:spPr>
        <p:txBody>
          <a:bodyPr wrap="square" rtlCol="0">
            <a:spAutoFit/>
          </a:bodyPr>
          <a:lstStyle/>
          <a:p>
            <a:pPr marL="285750" marR="107315" indent="-285750">
              <a:lnSpc>
                <a:spcPct val="103000"/>
              </a:lnSpc>
              <a:spcBef>
                <a:spcPts val="305"/>
              </a:spcBef>
              <a:buSzPts val="850"/>
              <a:buFont typeface="Wingdings" panose="05000000000000000000" pitchFamily="2" charset="2"/>
              <a:buChar char="Ø"/>
              <a:tabLst>
                <a:tab pos="252095" algn="l"/>
              </a:tabLst>
            </a:pPr>
            <a:r>
              <a:rPr lang="en-US" sz="1500" dirty="0">
                <a:solidFill>
                  <a:srgbClr val="1D1D1B"/>
                </a:solidFill>
                <a:latin typeface="Calibri" panose="020F0502020204030204" pitchFamily="34" charset="0"/>
                <a:ea typeface="Noto Sans"/>
                <a:cs typeface="Times New Roman" panose="02020603050405020304" pitchFamily="18" charset="0"/>
              </a:rPr>
              <a:t>De-recognise underlying </a:t>
            </a:r>
            <a:r>
              <a:rPr lang="en-US" sz="1500" dirty="0" smtClean="0">
                <a:solidFill>
                  <a:srgbClr val="1D1D1B"/>
                </a:solidFill>
                <a:latin typeface="Calibri" panose="020F0502020204030204" pitchFamily="34" charset="0"/>
                <a:ea typeface="Noto Sans"/>
                <a:cs typeface="Times New Roman" panose="02020603050405020304" pitchFamily="18" charset="0"/>
              </a:rPr>
              <a:t>asset</a:t>
            </a:r>
          </a:p>
          <a:p>
            <a:pPr marL="285750" marR="107315" indent="-285750">
              <a:lnSpc>
                <a:spcPct val="103000"/>
              </a:lnSpc>
              <a:spcBef>
                <a:spcPts val="305"/>
              </a:spcBef>
              <a:buSzPts val="850"/>
              <a:buFont typeface="Wingdings" panose="05000000000000000000" pitchFamily="2" charset="2"/>
              <a:buChar char="Ø"/>
              <a:tabLst>
                <a:tab pos="252095" algn="l"/>
              </a:tabLst>
            </a:pPr>
            <a:r>
              <a:rPr lang="en-US" sz="1500" dirty="0">
                <a:solidFill>
                  <a:srgbClr val="1D1D1B"/>
                </a:solidFill>
                <a:latin typeface="Calibri" panose="020F0502020204030204" pitchFamily="34" charset="0"/>
                <a:ea typeface="Noto Sans"/>
                <a:cs typeface="Times New Roman" panose="02020603050405020304" pitchFamily="18" charset="0"/>
              </a:rPr>
              <a:t>Recognise</a:t>
            </a:r>
            <a:r>
              <a:rPr lang="en-US" sz="1500" spc="-70" dirty="0">
                <a:solidFill>
                  <a:srgbClr val="1D1D1B"/>
                </a:solidFill>
                <a:latin typeface="Calibri" panose="020F0502020204030204" pitchFamily="34" charset="0"/>
                <a:ea typeface="Noto Sans"/>
                <a:cs typeface="Times New Roman" panose="02020603050405020304" pitchFamily="18" charset="0"/>
              </a:rPr>
              <a:t> </a:t>
            </a:r>
            <a:r>
              <a:rPr lang="en-US" sz="1500" dirty="0">
                <a:solidFill>
                  <a:srgbClr val="1D1D1B"/>
                </a:solidFill>
                <a:latin typeface="Calibri" panose="020F0502020204030204" pitchFamily="34" charset="0"/>
                <a:ea typeface="Noto Sans"/>
                <a:cs typeface="Times New Roman" panose="02020603050405020304" pitchFamily="18" charset="0"/>
              </a:rPr>
              <a:t>right-of-use asset</a:t>
            </a:r>
            <a:r>
              <a:rPr lang="en-US" sz="1500" spc="-50" dirty="0">
                <a:solidFill>
                  <a:srgbClr val="1D1D1B"/>
                </a:solidFill>
                <a:latin typeface="Calibri" panose="020F0502020204030204" pitchFamily="34" charset="0"/>
                <a:ea typeface="Noto Sans"/>
                <a:cs typeface="Times New Roman" panose="02020603050405020304" pitchFamily="18" charset="0"/>
              </a:rPr>
              <a:t> </a:t>
            </a:r>
            <a:r>
              <a:rPr lang="en-US" sz="1500" dirty="0" smtClean="0">
                <a:solidFill>
                  <a:srgbClr val="1D1D1B"/>
                </a:solidFill>
                <a:latin typeface="Calibri" panose="020F0502020204030204" pitchFamily="34" charset="0"/>
                <a:ea typeface="Noto Sans"/>
                <a:cs typeface="Times New Roman" panose="02020603050405020304" pitchFamily="18" charset="0"/>
              </a:rPr>
              <a:t>(proportion </a:t>
            </a:r>
            <a:r>
              <a:rPr lang="en-US" sz="1500" dirty="0">
                <a:solidFill>
                  <a:srgbClr val="1D1D1B"/>
                </a:solidFill>
                <a:latin typeface="Calibri" panose="020F0502020204030204" pitchFamily="34" charset="0"/>
                <a:ea typeface="Noto Sans"/>
                <a:cs typeface="Times New Roman" panose="02020603050405020304" pitchFamily="18" charset="0"/>
              </a:rPr>
              <a:t>of previous </a:t>
            </a:r>
            <a:r>
              <a:rPr lang="en-US" sz="1500" dirty="0" smtClean="0">
                <a:solidFill>
                  <a:srgbClr val="1D1D1B"/>
                </a:solidFill>
                <a:latin typeface="Calibri" panose="020F0502020204030204" pitchFamily="34" charset="0"/>
                <a:ea typeface="Noto Sans"/>
                <a:cs typeface="Times New Roman" panose="02020603050405020304" pitchFamily="18" charset="0"/>
              </a:rPr>
              <a:t>carrying </a:t>
            </a:r>
            <a:r>
              <a:rPr lang="en-US" sz="1500" dirty="0">
                <a:solidFill>
                  <a:srgbClr val="1D1D1B"/>
                </a:solidFill>
                <a:latin typeface="Calibri" panose="020F0502020204030204" pitchFamily="34" charset="0"/>
                <a:ea typeface="Noto Sans"/>
                <a:cs typeface="Times New Roman" panose="02020603050405020304" pitchFamily="18" charset="0"/>
              </a:rPr>
              <a:t>amount)</a:t>
            </a:r>
            <a:endParaRPr lang="en-US" sz="1500" dirty="0">
              <a:latin typeface="Calibri" panose="020F0502020204030204" pitchFamily="34" charset="0"/>
              <a:ea typeface="Noto Sans"/>
              <a:cs typeface="Times New Roman" panose="02020603050405020304" pitchFamily="18" charset="0"/>
            </a:endParaRPr>
          </a:p>
          <a:p>
            <a:pPr marL="285750" marR="107315" indent="-285750">
              <a:lnSpc>
                <a:spcPct val="103000"/>
              </a:lnSpc>
              <a:spcBef>
                <a:spcPts val="305"/>
              </a:spcBef>
              <a:buSzPts val="850"/>
              <a:buFont typeface="Wingdings" panose="05000000000000000000" pitchFamily="2" charset="2"/>
              <a:buChar char="Ø"/>
              <a:tabLst>
                <a:tab pos="252095" algn="l"/>
              </a:tabLst>
            </a:pPr>
            <a:r>
              <a:rPr lang="en-US" sz="1500" dirty="0" smtClean="0">
                <a:solidFill>
                  <a:srgbClr val="1D1D1B"/>
                </a:solidFill>
                <a:latin typeface="Calibri" panose="020F0502020204030204" pitchFamily="34" charset="0"/>
                <a:ea typeface="Noto Sans"/>
                <a:cs typeface="Times New Roman" panose="02020603050405020304" pitchFamily="18" charset="0"/>
              </a:rPr>
              <a:t>Recognise</a:t>
            </a:r>
            <a:r>
              <a:rPr lang="en-US" sz="1500" spc="-95" dirty="0" smtClean="0">
                <a:solidFill>
                  <a:srgbClr val="1D1D1B"/>
                </a:solidFill>
                <a:latin typeface="Calibri" panose="020F0502020204030204" pitchFamily="34" charset="0"/>
                <a:ea typeface="Noto Sans"/>
                <a:cs typeface="Times New Roman" panose="02020603050405020304" pitchFamily="18" charset="0"/>
              </a:rPr>
              <a:t> </a:t>
            </a:r>
            <a:r>
              <a:rPr lang="en-US" sz="1500" dirty="0">
                <a:solidFill>
                  <a:srgbClr val="1D1D1B"/>
                </a:solidFill>
                <a:latin typeface="Calibri" panose="020F0502020204030204" pitchFamily="34" charset="0"/>
                <a:ea typeface="Noto Sans"/>
                <a:cs typeface="Times New Roman" panose="02020603050405020304" pitchFamily="18" charset="0"/>
              </a:rPr>
              <a:t>lease</a:t>
            </a:r>
            <a:r>
              <a:rPr lang="en-US" sz="1500" spc="-90" dirty="0">
                <a:solidFill>
                  <a:srgbClr val="1D1D1B"/>
                </a:solidFill>
                <a:latin typeface="Calibri" panose="020F0502020204030204" pitchFamily="34" charset="0"/>
                <a:ea typeface="Noto Sans"/>
                <a:cs typeface="Times New Roman" panose="02020603050405020304" pitchFamily="18" charset="0"/>
              </a:rPr>
              <a:t> liability</a:t>
            </a:r>
          </a:p>
          <a:p>
            <a:pPr marL="285750" marR="107315" indent="-285750">
              <a:lnSpc>
                <a:spcPct val="103000"/>
              </a:lnSpc>
              <a:spcBef>
                <a:spcPts val="305"/>
              </a:spcBef>
              <a:buSzPts val="850"/>
              <a:buFont typeface="Wingdings" panose="05000000000000000000" pitchFamily="2" charset="2"/>
              <a:buChar char="Ø"/>
              <a:tabLst>
                <a:tab pos="252095" algn="l"/>
              </a:tabLst>
            </a:pPr>
            <a:r>
              <a:rPr lang="en-US" sz="1500" dirty="0">
                <a:solidFill>
                  <a:srgbClr val="1D1D1B"/>
                </a:solidFill>
                <a:latin typeface="Calibri" panose="020F0502020204030204" pitchFamily="34" charset="0"/>
                <a:ea typeface="Noto Sans"/>
                <a:cs typeface="Times New Roman" panose="02020603050405020304" pitchFamily="18" charset="0"/>
              </a:rPr>
              <a:t>Gain / loss</a:t>
            </a:r>
            <a:r>
              <a:rPr lang="en-US" sz="1500" spc="-130" dirty="0">
                <a:solidFill>
                  <a:srgbClr val="1D1D1B"/>
                </a:solidFill>
                <a:latin typeface="Calibri" panose="020F0502020204030204" pitchFamily="34" charset="0"/>
                <a:ea typeface="Noto Sans"/>
                <a:cs typeface="Times New Roman" panose="02020603050405020304" pitchFamily="18" charset="0"/>
              </a:rPr>
              <a:t> </a:t>
            </a:r>
            <a:r>
              <a:rPr lang="en-US" sz="1500" dirty="0">
                <a:solidFill>
                  <a:srgbClr val="1D1D1B"/>
                </a:solidFill>
                <a:latin typeface="Calibri" panose="020F0502020204030204" pitchFamily="34" charset="0"/>
                <a:ea typeface="Noto Sans"/>
                <a:cs typeface="Times New Roman" panose="02020603050405020304" pitchFamily="18" charset="0"/>
              </a:rPr>
              <a:t>on</a:t>
            </a:r>
            <a:r>
              <a:rPr lang="en-US" sz="1500" spc="-125" dirty="0">
                <a:solidFill>
                  <a:srgbClr val="1D1D1B"/>
                </a:solidFill>
                <a:latin typeface="Calibri" panose="020F0502020204030204" pitchFamily="34" charset="0"/>
                <a:ea typeface="Noto Sans"/>
                <a:cs typeface="Times New Roman" panose="02020603050405020304" pitchFamily="18" charset="0"/>
              </a:rPr>
              <a:t> </a:t>
            </a:r>
            <a:r>
              <a:rPr lang="en-US" sz="1500" dirty="0">
                <a:solidFill>
                  <a:srgbClr val="1D1D1B"/>
                </a:solidFill>
                <a:latin typeface="Calibri" panose="020F0502020204030204" pitchFamily="34" charset="0"/>
                <a:ea typeface="Noto Sans"/>
                <a:cs typeface="Times New Roman" panose="02020603050405020304" pitchFamily="18" charset="0"/>
              </a:rPr>
              <a:t>sale</a:t>
            </a:r>
            <a:r>
              <a:rPr lang="en-US" sz="1500" spc="-130" dirty="0">
                <a:solidFill>
                  <a:srgbClr val="1D1D1B"/>
                </a:solidFill>
                <a:latin typeface="Calibri" panose="020F0502020204030204" pitchFamily="34" charset="0"/>
                <a:ea typeface="Noto Sans"/>
                <a:cs typeface="Times New Roman" panose="02020603050405020304" pitchFamily="18" charset="0"/>
              </a:rPr>
              <a:t> </a:t>
            </a:r>
            <a:r>
              <a:rPr lang="en-US" sz="1500" dirty="0">
                <a:solidFill>
                  <a:srgbClr val="1D1D1B"/>
                </a:solidFill>
                <a:latin typeface="Calibri" panose="020F0502020204030204" pitchFamily="34" charset="0"/>
                <a:ea typeface="Noto Sans"/>
                <a:cs typeface="Times New Roman" panose="02020603050405020304" pitchFamily="18" charset="0"/>
              </a:rPr>
              <a:t>of rights</a:t>
            </a:r>
            <a:r>
              <a:rPr lang="en-US" sz="1500" spc="-95" dirty="0">
                <a:solidFill>
                  <a:srgbClr val="1D1D1B"/>
                </a:solidFill>
                <a:latin typeface="Calibri" panose="020F0502020204030204" pitchFamily="34" charset="0"/>
                <a:ea typeface="Noto Sans"/>
                <a:cs typeface="Times New Roman" panose="02020603050405020304" pitchFamily="18" charset="0"/>
              </a:rPr>
              <a:t> </a:t>
            </a:r>
            <a:r>
              <a:rPr lang="en-US" sz="1500" spc="-95" dirty="0" smtClean="0">
                <a:solidFill>
                  <a:srgbClr val="1D1D1B"/>
                </a:solidFill>
                <a:latin typeface="Calibri" panose="020F0502020204030204" pitchFamily="34" charset="0"/>
                <a:ea typeface="Noto Sans"/>
                <a:cs typeface="Times New Roman" panose="02020603050405020304" pitchFamily="18" charset="0"/>
              </a:rPr>
              <a:t>t</a:t>
            </a:r>
            <a:r>
              <a:rPr lang="en-US" sz="1500" dirty="0" smtClean="0">
                <a:solidFill>
                  <a:srgbClr val="1D1D1B"/>
                </a:solidFill>
                <a:latin typeface="Calibri" panose="020F0502020204030204" pitchFamily="34" charset="0"/>
                <a:ea typeface="Noto Sans"/>
                <a:cs typeface="Times New Roman" panose="02020603050405020304" pitchFamily="18" charset="0"/>
              </a:rPr>
              <a:t>ransferred</a:t>
            </a:r>
            <a:endParaRPr lang="en-US" sz="1500" dirty="0">
              <a:latin typeface="Calibri" panose="020F0502020204030204" pitchFamily="34" charset="0"/>
              <a:ea typeface="Noto Sans"/>
              <a:cs typeface="Times New Roman" panose="02020603050405020304" pitchFamily="18" charset="0"/>
            </a:endParaRPr>
          </a:p>
        </p:txBody>
      </p:sp>
      <p:sp>
        <p:nvSpPr>
          <p:cNvPr id="41" name="TextBox 40"/>
          <p:cNvSpPr txBox="1"/>
          <p:nvPr/>
        </p:nvSpPr>
        <p:spPr>
          <a:xfrm>
            <a:off x="2499792" y="3717706"/>
            <a:ext cx="1786724" cy="1319592"/>
          </a:xfrm>
          <a:prstGeom prst="rect">
            <a:avLst/>
          </a:prstGeom>
          <a:solidFill>
            <a:srgbClr val="00B0F0"/>
          </a:solidFill>
        </p:spPr>
        <p:txBody>
          <a:bodyPr wrap="square" rtlCol="0">
            <a:spAutoFit/>
          </a:bodyPr>
          <a:lstStyle/>
          <a:p>
            <a:pPr marL="285750" marR="164465" lvl="0" indent="-285750">
              <a:lnSpc>
                <a:spcPct val="103000"/>
              </a:lnSpc>
              <a:spcBef>
                <a:spcPts val="305"/>
              </a:spcBef>
              <a:spcAft>
                <a:spcPts val="0"/>
              </a:spcAft>
              <a:buSzPts val="850"/>
              <a:buFont typeface="Wingdings" panose="05000000000000000000" pitchFamily="2" charset="2"/>
              <a:buChar char="Ø"/>
              <a:tabLst>
                <a:tab pos="252095" algn="l"/>
              </a:tabLst>
            </a:pPr>
            <a:r>
              <a:rPr lang="en-US" sz="1500" dirty="0">
                <a:ea typeface="Noto Sans"/>
                <a:cs typeface="Noto Sans"/>
              </a:rPr>
              <a:t>Recognise purchase of </a:t>
            </a:r>
            <a:r>
              <a:rPr lang="en-US" sz="1500" dirty="0" smtClean="0">
                <a:ea typeface="Noto Sans"/>
                <a:cs typeface="Noto Sans"/>
              </a:rPr>
              <a:t>asset</a:t>
            </a:r>
          </a:p>
          <a:p>
            <a:pPr marL="285750" marR="164465" indent="-285750">
              <a:lnSpc>
                <a:spcPct val="103000"/>
              </a:lnSpc>
              <a:spcBef>
                <a:spcPts val="305"/>
              </a:spcBef>
              <a:buSzPts val="850"/>
              <a:buFont typeface="Wingdings" panose="05000000000000000000" pitchFamily="2" charset="2"/>
              <a:buChar char="Ø"/>
              <a:tabLst>
                <a:tab pos="252095" algn="l"/>
              </a:tabLst>
            </a:pPr>
            <a:r>
              <a:rPr lang="en-US" sz="1500" dirty="0">
                <a:ea typeface="Noto Sans"/>
                <a:cs typeface="Noto Sans"/>
              </a:rPr>
              <a:t>Apply lessor</a:t>
            </a:r>
            <a:r>
              <a:rPr lang="en-US" sz="1500" spc="-185" dirty="0">
                <a:ea typeface="Noto Sans"/>
                <a:cs typeface="Noto Sans"/>
              </a:rPr>
              <a:t> </a:t>
            </a:r>
            <a:r>
              <a:rPr lang="en-US" sz="1500" dirty="0" smtClean="0">
                <a:ea typeface="Noto Sans"/>
                <a:cs typeface="Noto Sans"/>
              </a:rPr>
              <a:t>accounting</a:t>
            </a:r>
            <a:endParaRPr lang="en-US" sz="1500" dirty="0">
              <a:ea typeface="Noto Sans"/>
              <a:cs typeface="Noto Sans"/>
            </a:endParaRPr>
          </a:p>
        </p:txBody>
      </p:sp>
      <p:sp>
        <p:nvSpPr>
          <p:cNvPr id="42" name="TextBox 41"/>
          <p:cNvSpPr txBox="1"/>
          <p:nvPr/>
        </p:nvSpPr>
        <p:spPr>
          <a:xfrm>
            <a:off x="4594536" y="3715558"/>
            <a:ext cx="1917880" cy="1281120"/>
          </a:xfrm>
          <a:prstGeom prst="rect">
            <a:avLst/>
          </a:prstGeom>
          <a:solidFill>
            <a:srgbClr val="92D050"/>
          </a:solidFill>
        </p:spPr>
        <p:txBody>
          <a:bodyPr wrap="square" rtlCol="0">
            <a:spAutoFit/>
          </a:bodyPr>
          <a:lstStyle/>
          <a:p>
            <a:pPr marL="342900" marR="195580" lvl="0" indent="-342900">
              <a:lnSpc>
                <a:spcPct val="103000"/>
              </a:lnSpc>
              <a:spcBef>
                <a:spcPts val="305"/>
              </a:spcBef>
              <a:spcAft>
                <a:spcPts val="0"/>
              </a:spcAft>
              <a:buClr>
                <a:srgbClr val="1D1D1B"/>
              </a:buClr>
              <a:buSzPts val="850"/>
              <a:buFont typeface="Wingdings" panose="05000000000000000000" pitchFamily="2" charset="2"/>
              <a:buChar char="Ø"/>
              <a:tabLst>
                <a:tab pos="252095" algn="l"/>
              </a:tabLst>
            </a:pPr>
            <a:r>
              <a:rPr lang="en-US" sz="1500" dirty="0">
                <a:solidFill>
                  <a:srgbClr val="1D1D1B"/>
                </a:solidFill>
                <a:ea typeface="Noto Sans"/>
                <a:cs typeface="Noto Sans"/>
              </a:rPr>
              <a:t>Continue to recognise </a:t>
            </a:r>
            <a:r>
              <a:rPr lang="en-US" sz="1500" dirty="0" smtClean="0">
                <a:solidFill>
                  <a:srgbClr val="1D1D1B"/>
                </a:solidFill>
                <a:ea typeface="Noto Sans"/>
                <a:cs typeface="Noto Sans"/>
              </a:rPr>
              <a:t>asset</a:t>
            </a:r>
            <a:endParaRPr lang="en-US" sz="1500" dirty="0">
              <a:ea typeface="Noto Sans"/>
              <a:cs typeface="Noto Sans"/>
            </a:endParaRPr>
          </a:p>
          <a:p>
            <a:pPr marL="342900" marR="200025" lvl="0" indent="-342900">
              <a:lnSpc>
                <a:spcPct val="103000"/>
              </a:lnSpc>
              <a:spcBef>
                <a:spcPts val="0"/>
              </a:spcBef>
              <a:spcAft>
                <a:spcPts val="0"/>
              </a:spcAft>
              <a:buClr>
                <a:srgbClr val="1D1D1B"/>
              </a:buClr>
              <a:buSzPts val="850"/>
              <a:buFont typeface="Wingdings" panose="05000000000000000000" pitchFamily="2" charset="2"/>
              <a:buChar char="Ø"/>
              <a:tabLst>
                <a:tab pos="252095" algn="l"/>
              </a:tabLst>
            </a:pPr>
            <a:r>
              <a:rPr lang="en-US" sz="1500" dirty="0">
                <a:solidFill>
                  <a:srgbClr val="1D1D1B"/>
                </a:solidFill>
                <a:ea typeface="Noto Sans"/>
                <a:cs typeface="Noto Sans"/>
              </a:rPr>
              <a:t>Recognise financial </a:t>
            </a:r>
            <a:r>
              <a:rPr lang="en-US" sz="1500" dirty="0" smtClean="0">
                <a:solidFill>
                  <a:srgbClr val="1D1D1B"/>
                </a:solidFill>
                <a:ea typeface="Noto Sans"/>
                <a:cs typeface="Noto Sans"/>
              </a:rPr>
              <a:t>liability</a:t>
            </a:r>
            <a:endParaRPr lang="en-US" sz="1500" dirty="0">
              <a:ea typeface="Noto Sans"/>
              <a:cs typeface="Noto Sans"/>
            </a:endParaRPr>
          </a:p>
        </p:txBody>
      </p:sp>
      <p:sp>
        <p:nvSpPr>
          <p:cNvPr id="43" name="TextBox 42"/>
          <p:cNvSpPr txBox="1"/>
          <p:nvPr/>
        </p:nvSpPr>
        <p:spPr>
          <a:xfrm>
            <a:off x="6706520" y="3726289"/>
            <a:ext cx="1774214" cy="1267270"/>
          </a:xfrm>
          <a:prstGeom prst="rect">
            <a:avLst/>
          </a:prstGeom>
          <a:solidFill>
            <a:srgbClr val="00B0F0"/>
          </a:solidFill>
        </p:spPr>
        <p:txBody>
          <a:bodyPr wrap="square" rtlCol="0">
            <a:spAutoFit/>
          </a:bodyPr>
          <a:lstStyle/>
          <a:p>
            <a:pPr marL="342900" marR="0" lvl="0" indent="-342900">
              <a:spcBef>
                <a:spcPts val="305"/>
              </a:spcBef>
              <a:spcAft>
                <a:spcPts val="0"/>
              </a:spcAft>
              <a:buSzPts val="850"/>
              <a:buFont typeface="Wingdings" panose="05000000000000000000" pitchFamily="2" charset="2"/>
              <a:buChar char="Ø"/>
              <a:tabLst>
                <a:tab pos="252095" algn="l"/>
              </a:tabLst>
            </a:pPr>
            <a:r>
              <a:rPr lang="en-US" sz="1500" dirty="0">
                <a:ea typeface="Noto Sans"/>
                <a:cs typeface="Noto Sans"/>
              </a:rPr>
              <a:t>Do</a:t>
            </a:r>
            <a:r>
              <a:rPr lang="en-US" sz="1500" spc="-65" dirty="0">
                <a:ea typeface="Noto Sans"/>
                <a:cs typeface="Noto Sans"/>
              </a:rPr>
              <a:t> </a:t>
            </a:r>
            <a:r>
              <a:rPr lang="en-US" sz="1500" dirty="0">
                <a:ea typeface="Noto Sans"/>
                <a:cs typeface="Noto Sans"/>
              </a:rPr>
              <a:t>not</a:t>
            </a:r>
            <a:r>
              <a:rPr lang="en-US" sz="1500" spc="-60" dirty="0">
                <a:ea typeface="Noto Sans"/>
                <a:cs typeface="Noto Sans"/>
              </a:rPr>
              <a:t> </a:t>
            </a:r>
            <a:r>
              <a:rPr lang="en-US" sz="1500" dirty="0">
                <a:ea typeface="Noto Sans"/>
                <a:cs typeface="Noto Sans"/>
              </a:rPr>
              <a:t>recognise</a:t>
            </a:r>
            <a:r>
              <a:rPr lang="en-US" sz="1500" spc="-60" dirty="0">
                <a:ea typeface="Noto Sans"/>
                <a:cs typeface="Noto Sans"/>
              </a:rPr>
              <a:t> </a:t>
            </a:r>
            <a:r>
              <a:rPr lang="en-US" sz="1500" dirty="0" smtClean="0">
                <a:ea typeface="Noto Sans"/>
                <a:cs typeface="Noto Sans"/>
              </a:rPr>
              <a:t>asset</a:t>
            </a:r>
            <a:endParaRPr lang="en-US" sz="1500" dirty="0">
              <a:ea typeface="Noto Sans"/>
              <a:cs typeface="Noto Sans"/>
            </a:endParaRPr>
          </a:p>
          <a:p>
            <a:pPr marL="342900" marR="278765" lvl="0" indent="-342900">
              <a:lnSpc>
                <a:spcPct val="103000"/>
              </a:lnSpc>
              <a:spcBef>
                <a:spcPts val="45"/>
              </a:spcBef>
              <a:spcAft>
                <a:spcPts val="0"/>
              </a:spcAft>
              <a:buSzPts val="850"/>
              <a:buFont typeface="Wingdings" panose="05000000000000000000" pitchFamily="2" charset="2"/>
              <a:buChar char="Ø"/>
              <a:tabLst>
                <a:tab pos="252095" algn="l"/>
              </a:tabLst>
            </a:pPr>
            <a:r>
              <a:rPr lang="en-US" sz="1500" dirty="0">
                <a:ea typeface="Noto Sans"/>
                <a:cs typeface="Noto Sans"/>
              </a:rPr>
              <a:t>Recognise financial asset</a:t>
            </a:r>
          </a:p>
        </p:txBody>
      </p:sp>
    </p:spTree>
    <p:extLst>
      <p:ext uri="{BB962C8B-B14F-4D97-AF65-F5344CB8AC3E}">
        <p14:creationId xmlns:p14="http://schemas.microsoft.com/office/powerpoint/2010/main" val="5850807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38</a:t>
            </a:fld>
            <a:endParaRPr lang="en-US" dirty="0">
              <a:solidFill>
                <a:schemeClr val="tx1"/>
              </a:solidFill>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Example explaining sale </a:t>
            </a:r>
            <a:r>
              <a:rPr lang="en-US" sz="2400" b="1" dirty="0">
                <a:latin typeface="Times New Roman" panose="02020603050405020304" pitchFamily="18" charset="0"/>
                <a:cs typeface="Times New Roman" panose="02020603050405020304" pitchFamily="18" charset="0"/>
              </a:rPr>
              <a:t>and leaseback </a:t>
            </a:r>
            <a:r>
              <a:rPr lang="en-US" sz="2400" b="1" dirty="0" smtClean="0">
                <a:latin typeface="Times New Roman" panose="02020603050405020304" pitchFamily="18" charset="0"/>
                <a:cs typeface="Times New Roman" panose="02020603050405020304" pitchFamily="18" charset="0"/>
              </a:rPr>
              <a:t>transaction</a:t>
            </a:r>
            <a:endParaRPr lang="en-US" sz="24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51833" y="1168044"/>
            <a:ext cx="7919435" cy="2062103"/>
          </a:xfrm>
          <a:prstGeom prst="rect">
            <a:avLst/>
          </a:prstGeom>
          <a:solidFill>
            <a:schemeClr val="accent5">
              <a:lumMod val="20000"/>
              <a:lumOff val="80000"/>
            </a:schemeClr>
          </a:solidFill>
        </p:spPr>
        <p:txBody>
          <a:bodyPr wrap="square" rtlCol="0">
            <a:spAutoFit/>
          </a:bodyPr>
          <a:lstStyle/>
          <a:p>
            <a:pPr lvl="0"/>
            <a:r>
              <a:rPr lang="en-US" sz="1600" b="1" dirty="0" smtClean="0">
                <a:latin typeface="Calibri" panose="020F0502020204030204" pitchFamily="34" charset="0"/>
              </a:rPr>
              <a:t>Example when transfer of the asset is a sale:</a:t>
            </a:r>
          </a:p>
          <a:p>
            <a:pPr marL="742950" lvl="1" indent="-285750">
              <a:buFont typeface="Arial" panose="020B0604020202020204" pitchFamily="34" charset="0"/>
              <a:buChar char="•"/>
            </a:pPr>
            <a:r>
              <a:rPr lang="en-US" sz="1600" dirty="0" smtClean="0">
                <a:latin typeface="Calibri" panose="020F0502020204030204" pitchFamily="34" charset="0"/>
              </a:rPr>
              <a:t>Carrying amount of asset: Rs. 10,00,000/-</a:t>
            </a:r>
          </a:p>
          <a:p>
            <a:pPr marL="742950" lvl="1" indent="-285750">
              <a:buFont typeface="Arial" panose="020B0604020202020204" pitchFamily="34" charset="0"/>
              <a:buChar char="•"/>
            </a:pPr>
            <a:r>
              <a:rPr lang="en-US" sz="1600" dirty="0" smtClean="0">
                <a:latin typeface="Calibri" panose="020F0502020204030204" pitchFamily="34" charset="0"/>
              </a:rPr>
              <a:t>Sale value of asset: Rs. 20,00,000/-</a:t>
            </a:r>
          </a:p>
          <a:p>
            <a:pPr marL="742950" lvl="1" indent="-285750">
              <a:buFont typeface="Arial" panose="020B0604020202020204" pitchFamily="34" charset="0"/>
              <a:buChar char="•"/>
            </a:pPr>
            <a:r>
              <a:rPr lang="en-US" sz="1600" dirty="0" smtClean="0">
                <a:latin typeface="Calibri" panose="020F0502020204030204" pitchFamily="34" charset="0"/>
              </a:rPr>
              <a:t>Lease payment: Rs. 1,20,000/- p.a.</a:t>
            </a:r>
          </a:p>
          <a:p>
            <a:pPr marL="742950" lvl="1" indent="-285750">
              <a:buFont typeface="Arial" panose="020B0604020202020204" pitchFamily="34" charset="0"/>
              <a:buChar char="•"/>
            </a:pPr>
            <a:r>
              <a:rPr lang="en-US" sz="1600" dirty="0" smtClean="0">
                <a:latin typeface="Calibri" panose="020F0502020204030204" pitchFamily="34" charset="0"/>
              </a:rPr>
              <a:t>Lease term: 18 years</a:t>
            </a:r>
          </a:p>
          <a:p>
            <a:pPr marL="742950" lvl="1" indent="-285750">
              <a:buFont typeface="Arial" panose="020B0604020202020204" pitchFamily="34" charset="0"/>
              <a:buChar char="•"/>
            </a:pPr>
            <a:r>
              <a:rPr lang="en-US" sz="1600" dirty="0" smtClean="0">
                <a:latin typeface="Calibri" panose="020F0502020204030204" pitchFamily="34" charset="0"/>
              </a:rPr>
              <a:t>Discount Rate: 4.5%</a:t>
            </a:r>
          </a:p>
          <a:p>
            <a:pPr marL="742950" lvl="1" indent="-285750">
              <a:buFont typeface="Arial" panose="020B0604020202020204" pitchFamily="34" charset="0"/>
              <a:buChar char="•"/>
            </a:pPr>
            <a:r>
              <a:rPr lang="en-US" sz="1600" dirty="0" smtClean="0">
                <a:latin typeface="Calibri" panose="020F0502020204030204" pitchFamily="34" charset="0"/>
              </a:rPr>
              <a:t>Present value of lease payments amounting Rs. 1,20,000/-p.a. for 18 years at 4.5%: Rs. 14,59,199/-</a:t>
            </a:r>
            <a:endParaRPr lang="en-US" sz="1600" dirty="0">
              <a:latin typeface="Calibri" panose="020F050202020403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545081410"/>
              </p:ext>
            </p:extLst>
          </p:nvPr>
        </p:nvGraphicFramePr>
        <p:xfrm>
          <a:off x="482600" y="3543300"/>
          <a:ext cx="7899400" cy="3261360"/>
        </p:xfrm>
        <a:graphic>
          <a:graphicData uri="http://schemas.openxmlformats.org/drawingml/2006/table">
            <a:tbl>
              <a:tblPr firstRow="1" bandRow="1">
                <a:tableStyleId>{F5AB1C69-6EDB-4FF4-983F-18BD219EF322}</a:tableStyleId>
              </a:tblPr>
              <a:tblGrid>
                <a:gridCol w="1974850"/>
                <a:gridCol w="1974850"/>
                <a:gridCol w="1974850"/>
                <a:gridCol w="1974850"/>
              </a:tblGrid>
              <a:tr h="370840">
                <a:tc gridSpan="2">
                  <a:txBody>
                    <a:bodyPr/>
                    <a:lstStyle/>
                    <a:p>
                      <a:pPr algn="ctr"/>
                      <a:r>
                        <a:rPr lang="en-IN" sz="1800" dirty="0" smtClean="0"/>
                        <a:t>Seller-lessee</a:t>
                      </a:r>
                      <a:endParaRPr lang="en-IN" sz="1800" dirty="0"/>
                    </a:p>
                  </a:txBody>
                  <a:tcPr/>
                </a:tc>
                <a:tc hMerge="1">
                  <a:txBody>
                    <a:bodyPr/>
                    <a:lstStyle/>
                    <a:p>
                      <a:endParaRPr lang="en-IN" dirty="0"/>
                    </a:p>
                  </a:txBody>
                  <a:tcPr/>
                </a:tc>
                <a:tc gridSpan="2">
                  <a:txBody>
                    <a:bodyPr/>
                    <a:lstStyle/>
                    <a:p>
                      <a:pPr algn="ctr"/>
                      <a:r>
                        <a:rPr lang="en-IN" sz="1800" dirty="0" smtClean="0"/>
                        <a:t>Buyer-lessor</a:t>
                      </a:r>
                      <a:endParaRPr lang="en-IN" sz="1800" dirty="0"/>
                    </a:p>
                  </a:txBody>
                  <a:tcPr/>
                </a:tc>
                <a:tc hMerge="1">
                  <a:txBody>
                    <a:bodyPr/>
                    <a:lstStyle/>
                    <a:p>
                      <a:endParaRPr lang="en-IN" dirty="0"/>
                    </a:p>
                  </a:txBody>
                  <a:tcPr/>
                </a:tc>
              </a:tr>
              <a:tr h="370840">
                <a:tc>
                  <a:txBody>
                    <a:bodyPr/>
                    <a:lstStyle/>
                    <a:p>
                      <a:r>
                        <a:rPr lang="en-IN" sz="1400" dirty="0" smtClean="0"/>
                        <a:t>Cash</a:t>
                      </a:r>
                      <a:endParaRPr lang="en-IN" sz="1400" dirty="0"/>
                    </a:p>
                  </a:txBody>
                  <a:tcPr/>
                </a:tc>
                <a:tc>
                  <a:txBody>
                    <a:bodyPr/>
                    <a:lstStyle/>
                    <a:p>
                      <a:pPr algn="r"/>
                      <a:r>
                        <a:rPr lang="en-IN" sz="1400" dirty="0" smtClean="0"/>
                        <a:t>20,00,000</a:t>
                      </a:r>
                      <a:endParaRPr lang="en-IN" sz="1400" dirty="0"/>
                    </a:p>
                  </a:txBody>
                  <a:tcPr/>
                </a:tc>
                <a:tc>
                  <a:txBody>
                    <a:bodyPr/>
                    <a:lstStyle/>
                    <a:p>
                      <a:r>
                        <a:rPr lang="en-IN" sz="1400" dirty="0" smtClean="0"/>
                        <a:t>Asset</a:t>
                      </a:r>
                      <a:endParaRPr lang="en-IN" sz="1400" dirty="0"/>
                    </a:p>
                  </a:txBody>
                  <a:tcPr/>
                </a:tc>
                <a:tc>
                  <a:txBody>
                    <a:bodyPr/>
                    <a:lstStyle/>
                    <a:p>
                      <a:pPr algn="r"/>
                      <a:r>
                        <a:rPr lang="en-IN" sz="1400" dirty="0" smtClean="0"/>
                        <a:t>20,00,000</a:t>
                      </a:r>
                      <a:endParaRPr lang="en-IN" sz="1400" dirty="0"/>
                    </a:p>
                  </a:txBody>
                  <a:tcPr/>
                </a:tc>
              </a:tr>
              <a:tr h="370840">
                <a:tc>
                  <a:txBody>
                    <a:bodyPr/>
                    <a:lstStyle/>
                    <a:p>
                      <a:r>
                        <a:rPr lang="en-IN" sz="1400" dirty="0" smtClean="0"/>
                        <a:t>Right-to-use asset</a:t>
                      </a:r>
                      <a:endParaRPr lang="en-IN" sz="1400" dirty="0"/>
                    </a:p>
                  </a:txBody>
                  <a:tcPr/>
                </a:tc>
                <a:tc>
                  <a:txBody>
                    <a:bodyPr/>
                    <a:lstStyle/>
                    <a:p>
                      <a:pPr algn="r"/>
                      <a:r>
                        <a:rPr lang="en-IN" sz="1400" dirty="0" smtClean="0"/>
                        <a:t>7,29,599</a:t>
                      </a:r>
                      <a:r>
                        <a:rPr lang="en-IN" sz="1400" dirty="0" smtClean="0"/>
                        <a:t>*</a:t>
                      </a:r>
                      <a:endParaRPr lang="en-IN" sz="1400" dirty="0"/>
                    </a:p>
                  </a:txBody>
                  <a:tcPr/>
                </a:tc>
                <a:tc>
                  <a:txBody>
                    <a:bodyPr/>
                    <a:lstStyle/>
                    <a:p>
                      <a:r>
                        <a:rPr lang="en-IN" sz="1400" dirty="0" smtClean="0"/>
                        <a:t>Cash</a:t>
                      </a:r>
                      <a:endParaRPr lang="en-IN" sz="1400" dirty="0"/>
                    </a:p>
                  </a:txBody>
                  <a:tcPr/>
                </a:tc>
                <a:tc>
                  <a:txBody>
                    <a:bodyPr/>
                    <a:lstStyle/>
                    <a:p>
                      <a:pPr algn="r"/>
                      <a:r>
                        <a:rPr lang="en-IN" sz="1400" dirty="0" smtClean="0"/>
                        <a:t>(</a:t>
                      </a:r>
                      <a:r>
                        <a:rPr lang="en-IN" sz="1400" dirty="0" smtClean="0"/>
                        <a:t>20,00,000</a:t>
                      </a:r>
                      <a:r>
                        <a:rPr lang="en-IN" sz="1400" dirty="0" smtClean="0"/>
                        <a:t>)</a:t>
                      </a:r>
                      <a:endParaRPr lang="en-IN" sz="1400" dirty="0"/>
                    </a:p>
                  </a:txBody>
                  <a:tcPr/>
                </a:tc>
              </a:tr>
              <a:tr h="370840">
                <a:tc>
                  <a:txBody>
                    <a:bodyPr/>
                    <a:lstStyle/>
                    <a:p>
                      <a:r>
                        <a:rPr lang="en-IN" sz="1400" dirty="0" smtClean="0"/>
                        <a:t>Asset</a:t>
                      </a:r>
                      <a:endParaRPr lang="en-IN" sz="1400" dirty="0"/>
                    </a:p>
                  </a:txBody>
                  <a:tcPr/>
                </a:tc>
                <a:tc>
                  <a:txBody>
                    <a:bodyPr/>
                    <a:lstStyle/>
                    <a:p>
                      <a:pPr algn="r"/>
                      <a:r>
                        <a:rPr lang="en-IN" sz="1400" dirty="0" smtClean="0"/>
                        <a:t>(</a:t>
                      </a:r>
                      <a:r>
                        <a:rPr lang="en-IN" sz="1400" dirty="0" smtClean="0"/>
                        <a:t>10,00,000</a:t>
                      </a:r>
                      <a:r>
                        <a:rPr lang="en-IN" sz="1400" dirty="0" smtClean="0"/>
                        <a:t>)</a:t>
                      </a:r>
                      <a:endParaRPr lang="en-IN" sz="1400" dirty="0"/>
                    </a:p>
                  </a:txBody>
                  <a:tcPr/>
                </a:tc>
                <a:tc>
                  <a:txBody>
                    <a:bodyPr/>
                    <a:lstStyle/>
                    <a:p>
                      <a:endParaRPr lang="en-IN" sz="1400"/>
                    </a:p>
                  </a:txBody>
                  <a:tcPr/>
                </a:tc>
                <a:tc>
                  <a:txBody>
                    <a:bodyPr/>
                    <a:lstStyle/>
                    <a:p>
                      <a:endParaRPr lang="en-IN" sz="1400" dirty="0"/>
                    </a:p>
                  </a:txBody>
                  <a:tcPr/>
                </a:tc>
              </a:tr>
              <a:tr h="370840">
                <a:tc>
                  <a:txBody>
                    <a:bodyPr/>
                    <a:lstStyle/>
                    <a:p>
                      <a:r>
                        <a:rPr lang="en-IN" sz="1400" dirty="0" smtClean="0"/>
                        <a:t>Lease liability</a:t>
                      </a:r>
                      <a:endParaRPr lang="en-IN" sz="1400" dirty="0"/>
                    </a:p>
                  </a:txBody>
                  <a:tcPr/>
                </a:tc>
                <a:tc>
                  <a:txBody>
                    <a:bodyPr/>
                    <a:lstStyle/>
                    <a:p>
                      <a:pPr algn="r"/>
                      <a:r>
                        <a:rPr lang="en-IN" sz="1400" dirty="0" smtClean="0"/>
                        <a:t>(</a:t>
                      </a:r>
                      <a:r>
                        <a:rPr lang="en-IN" sz="1400" dirty="0" smtClean="0"/>
                        <a:t>14,59,199</a:t>
                      </a:r>
                      <a:r>
                        <a:rPr lang="en-IN" sz="1400" dirty="0" smtClean="0"/>
                        <a:t>)</a:t>
                      </a:r>
                      <a:endParaRPr lang="en-IN" sz="1400" dirty="0"/>
                    </a:p>
                  </a:txBody>
                  <a:tcPr/>
                </a:tc>
                <a:tc>
                  <a:txBody>
                    <a:bodyPr/>
                    <a:lstStyle/>
                    <a:p>
                      <a:endParaRPr lang="en-IN" sz="1400"/>
                    </a:p>
                  </a:txBody>
                  <a:tcPr/>
                </a:tc>
                <a:tc>
                  <a:txBody>
                    <a:bodyPr/>
                    <a:lstStyle/>
                    <a:p>
                      <a:endParaRPr lang="en-IN" sz="1400" dirty="0"/>
                    </a:p>
                  </a:txBody>
                  <a:tcPr/>
                </a:tc>
              </a:tr>
              <a:tr h="370840">
                <a:tc>
                  <a:txBody>
                    <a:bodyPr/>
                    <a:lstStyle/>
                    <a:p>
                      <a:r>
                        <a:rPr lang="en-IN" sz="1400" dirty="0" smtClean="0"/>
                        <a:t>Gain related to Buyer-Lessor</a:t>
                      </a:r>
                      <a:endParaRPr lang="en-IN" sz="1400" dirty="0"/>
                    </a:p>
                  </a:txBody>
                  <a:tcPr/>
                </a:tc>
                <a:tc>
                  <a:txBody>
                    <a:bodyPr/>
                    <a:lstStyle/>
                    <a:p>
                      <a:pPr algn="r"/>
                      <a:r>
                        <a:rPr lang="en-IN" sz="1400" dirty="0" smtClean="0"/>
                        <a:t>(</a:t>
                      </a:r>
                      <a:r>
                        <a:rPr lang="en-IN" sz="1400" dirty="0" smtClean="0"/>
                        <a:t>2,70,400</a:t>
                      </a:r>
                      <a:r>
                        <a:rPr lang="en-IN" sz="1400" dirty="0" smtClean="0"/>
                        <a:t>)**</a:t>
                      </a:r>
                      <a:endParaRPr lang="en-IN" sz="1400" dirty="0"/>
                    </a:p>
                  </a:txBody>
                  <a:tcPr/>
                </a:tc>
                <a:tc>
                  <a:txBody>
                    <a:bodyPr/>
                    <a:lstStyle/>
                    <a:p>
                      <a:endParaRPr lang="en-IN" sz="1400"/>
                    </a:p>
                  </a:txBody>
                  <a:tcPr/>
                </a:tc>
                <a:tc>
                  <a:txBody>
                    <a:bodyPr/>
                    <a:lstStyle/>
                    <a:p>
                      <a:endParaRPr lang="en-IN" sz="1400" dirty="0"/>
                    </a:p>
                  </a:txBody>
                  <a:tcPr/>
                </a:tc>
              </a:tr>
              <a:tr h="370840">
                <a:tc gridSpan="4">
                  <a:txBody>
                    <a:bodyPr/>
                    <a:lstStyle/>
                    <a:p>
                      <a:r>
                        <a:rPr lang="en-IN" sz="1400" dirty="0" smtClean="0"/>
                        <a:t>*Rs. 10,00,000 (Carrying amount) ÷ Rs. 20,00,000 (Sale value)</a:t>
                      </a:r>
                      <a:r>
                        <a:rPr lang="en-IN" sz="1400" baseline="0" dirty="0" smtClean="0"/>
                        <a:t> × Rs. 14,59,199 (PV of lease payments)</a:t>
                      </a:r>
                      <a:endParaRPr lang="en-IN" sz="1400" dirty="0"/>
                    </a:p>
                  </a:txBody>
                  <a:tcPr/>
                </a:tc>
                <a:tc hMerge="1">
                  <a:txBody>
                    <a:bodyPr/>
                    <a:lstStyle/>
                    <a:p>
                      <a:pPr algn="r"/>
                      <a:endParaRPr lang="en-IN" sz="1400" dirty="0"/>
                    </a:p>
                  </a:txBody>
                  <a:tcPr/>
                </a:tc>
                <a:tc hMerge="1">
                  <a:txBody>
                    <a:bodyPr/>
                    <a:lstStyle/>
                    <a:p>
                      <a:endParaRPr lang="en-IN" sz="1400" dirty="0"/>
                    </a:p>
                  </a:txBody>
                  <a:tcPr/>
                </a:tc>
                <a:tc hMerge="1">
                  <a:txBody>
                    <a:bodyPr/>
                    <a:lstStyle/>
                    <a:p>
                      <a:endParaRPr lang="en-IN" sz="1400" dirty="0"/>
                    </a:p>
                  </a:txBody>
                  <a:tcPr/>
                </a:tc>
              </a:tr>
              <a:tr h="370840">
                <a:tc gridSpan="4">
                  <a:txBody>
                    <a:bodyPr/>
                    <a:lstStyle/>
                    <a:p>
                      <a:r>
                        <a:rPr lang="en-IN" sz="1400" dirty="0" smtClean="0"/>
                        <a:t>**Rs.</a:t>
                      </a:r>
                      <a:r>
                        <a:rPr lang="en-IN" sz="1400" baseline="0" dirty="0" smtClean="0"/>
                        <a:t> 10,00,000 (Gain on sale of asset) ÷ Rs. 20,00,000 (Sale value) × Rs. </a:t>
                      </a:r>
                      <a:r>
                        <a:rPr lang="en-IN" sz="1400" baseline="0" dirty="0" smtClean="0"/>
                        <a:t>5,40,801(Sale </a:t>
                      </a:r>
                      <a:r>
                        <a:rPr lang="en-IN" sz="1400" baseline="0" dirty="0" smtClean="0"/>
                        <a:t>value less PV of lease payments i.e. Rs.20,00,000 – Rs.14,59,199)</a:t>
                      </a:r>
                    </a:p>
                  </a:txBody>
                  <a:tcPr/>
                </a:tc>
                <a:tc hMerge="1">
                  <a:txBody>
                    <a:bodyPr/>
                    <a:lstStyle/>
                    <a:p>
                      <a:pPr algn="r"/>
                      <a:endParaRPr lang="en-IN" sz="1400" dirty="0"/>
                    </a:p>
                  </a:txBody>
                  <a:tcPr/>
                </a:tc>
                <a:tc hMerge="1">
                  <a:txBody>
                    <a:bodyPr/>
                    <a:lstStyle/>
                    <a:p>
                      <a:endParaRPr lang="en-IN" sz="1400" dirty="0"/>
                    </a:p>
                  </a:txBody>
                  <a:tcPr/>
                </a:tc>
                <a:tc hMerge="1">
                  <a:txBody>
                    <a:bodyPr/>
                    <a:lstStyle/>
                    <a:p>
                      <a:endParaRPr lang="en-IN" sz="1400" dirty="0"/>
                    </a:p>
                  </a:txBody>
                  <a:tcPr/>
                </a:tc>
              </a:tr>
            </a:tbl>
          </a:graphicData>
        </a:graphic>
      </p:graphicFrame>
      <p:sp>
        <p:nvSpPr>
          <p:cNvPr id="6" name="TextBox 5"/>
          <p:cNvSpPr txBox="1"/>
          <p:nvPr/>
        </p:nvSpPr>
        <p:spPr>
          <a:xfrm>
            <a:off x="444500" y="3187700"/>
            <a:ext cx="7899400" cy="369332"/>
          </a:xfrm>
          <a:prstGeom prst="rect">
            <a:avLst/>
          </a:prstGeom>
          <a:noFill/>
        </p:spPr>
        <p:txBody>
          <a:bodyPr wrap="square" rtlCol="0">
            <a:spAutoFit/>
          </a:bodyPr>
          <a:lstStyle/>
          <a:p>
            <a:r>
              <a:rPr lang="en-IN" dirty="0" smtClean="0"/>
              <a:t>Accounting in the books of:</a:t>
            </a:r>
            <a:endParaRPr lang="en-IN" dirty="0"/>
          </a:p>
        </p:txBody>
      </p:sp>
    </p:spTree>
    <p:extLst>
      <p:ext uri="{BB962C8B-B14F-4D97-AF65-F5344CB8AC3E}">
        <p14:creationId xmlns:p14="http://schemas.microsoft.com/office/powerpoint/2010/main" val="25013150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604716" y="6356350"/>
            <a:ext cx="2133600" cy="365125"/>
          </a:xfrm>
        </p:spPr>
        <p:txBody>
          <a:bodyPr/>
          <a:lstStyle/>
          <a:p>
            <a:fld id="{8AE0DA53-BF49-4291-8993-1CF29F383F41}" type="slidenum">
              <a:rPr lang="en-US" smtClean="0">
                <a:solidFill>
                  <a:schemeClr val="tx1"/>
                </a:solidFill>
              </a:rPr>
              <a:t>39</a:t>
            </a:fld>
            <a:endParaRPr lang="en-US">
              <a:solidFill>
                <a:schemeClr val="tx1"/>
              </a:solidFill>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latin typeface="Times New Roman" pitchFamily="18" charset="0"/>
                <a:cs typeface="Times New Roman" pitchFamily="18" charset="0"/>
              </a:rPr>
              <a:t>Presentation</a:t>
            </a:r>
            <a:endParaRPr lang="en-US" sz="2400" b="1"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41947601"/>
              </p:ext>
            </p:extLst>
          </p:nvPr>
        </p:nvGraphicFramePr>
        <p:xfrm>
          <a:off x="406400" y="1257300"/>
          <a:ext cx="8077200" cy="5430520"/>
        </p:xfrm>
        <a:graphic>
          <a:graphicData uri="http://schemas.openxmlformats.org/drawingml/2006/table">
            <a:tbl>
              <a:tblPr firstRow="1" bandRow="1">
                <a:tableStyleId>{5C22544A-7EE6-4342-B048-85BDC9FD1C3A}</a:tableStyleId>
              </a:tblPr>
              <a:tblGrid>
                <a:gridCol w="2692400"/>
                <a:gridCol w="2692400"/>
                <a:gridCol w="2692400"/>
              </a:tblGrid>
              <a:tr h="370840">
                <a:tc>
                  <a:txBody>
                    <a:bodyPr/>
                    <a:lstStyle/>
                    <a:p>
                      <a:pPr algn="ctr"/>
                      <a:r>
                        <a:rPr lang="en-US" sz="1600" b="1" kern="1200" dirty="0" smtClean="0">
                          <a:solidFill>
                            <a:schemeClr val="lt1"/>
                          </a:solidFill>
                          <a:effectLst/>
                          <a:latin typeface="+mn-lt"/>
                          <a:ea typeface="+mn-ea"/>
                          <a:cs typeface="+mn-cs"/>
                        </a:rPr>
                        <a:t>Particulars</a:t>
                      </a:r>
                      <a:endParaRPr lang="en-IN" sz="1600" dirty="0"/>
                    </a:p>
                  </a:txBody>
                  <a:tcPr/>
                </a:tc>
                <a:tc>
                  <a:txBody>
                    <a:bodyPr/>
                    <a:lstStyle/>
                    <a:p>
                      <a:pPr algn="ctr"/>
                      <a:r>
                        <a:rPr lang="en-US" sz="1600" b="1" kern="1200" dirty="0" smtClean="0">
                          <a:solidFill>
                            <a:schemeClr val="lt1"/>
                          </a:solidFill>
                          <a:effectLst/>
                          <a:latin typeface="+mn-lt"/>
                          <a:ea typeface="+mn-ea"/>
                          <a:cs typeface="+mn-cs"/>
                        </a:rPr>
                        <a:t>Lessee</a:t>
                      </a:r>
                      <a:endParaRPr lang="en-IN" sz="1600" dirty="0"/>
                    </a:p>
                  </a:txBody>
                  <a:tcPr/>
                </a:tc>
                <a:tc>
                  <a:txBody>
                    <a:bodyPr/>
                    <a:lstStyle/>
                    <a:p>
                      <a:pPr algn="ctr"/>
                      <a:r>
                        <a:rPr lang="en-US" sz="1600" b="1" kern="1200" dirty="0" smtClean="0">
                          <a:solidFill>
                            <a:schemeClr val="lt1"/>
                          </a:solidFill>
                          <a:effectLst/>
                          <a:latin typeface="+mn-lt"/>
                          <a:ea typeface="+mn-ea"/>
                          <a:cs typeface="+mn-cs"/>
                        </a:rPr>
                        <a:t>Lessor</a:t>
                      </a:r>
                      <a:endParaRPr lang="en-IN" sz="1600" dirty="0"/>
                    </a:p>
                  </a:txBody>
                  <a:tcPr/>
                </a:tc>
              </a:tr>
              <a:tr h="370840">
                <a:tc>
                  <a:txBody>
                    <a:bodyPr/>
                    <a:lstStyle/>
                    <a:p>
                      <a:r>
                        <a:rPr lang="en-US" sz="1600" b="1" kern="1200" dirty="0" smtClean="0">
                          <a:solidFill>
                            <a:schemeClr val="dk1"/>
                          </a:solidFill>
                          <a:effectLst/>
                          <a:latin typeface="+mn-lt"/>
                          <a:ea typeface="+mn-ea"/>
                          <a:cs typeface="+mn-cs"/>
                        </a:rPr>
                        <a:t>Presentation in Balance Sheet</a:t>
                      </a:r>
                      <a:endParaRPr lang="en-IN" sz="1600" b="1" dirty="0"/>
                    </a:p>
                  </a:txBody>
                  <a:tcPr/>
                </a:tc>
                <a:tc>
                  <a:txBody>
                    <a:bodyPr/>
                    <a:lstStyle/>
                    <a:p>
                      <a:r>
                        <a:rPr lang="en-US" sz="1600" kern="1200" dirty="0" smtClean="0">
                          <a:solidFill>
                            <a:schemeClr val="dk1"/>
                          </a:solidFill>
                          <a:effectLst/>
                          <a:latin typeface="+mn-lt"/>
                          <a:ea typeface="+mn-ea"/>
                          <a:cs typeface="+mn-cs"/>
                        </a:rPr>
                        <a:t>Lessee shall either present in the balance sheet, or disclose in the notes:</a:t>
                      </a:r>
                      <a:endParaRPr lang="en-IN" sz="1600" kern="1200" dirty="0" smtClean="0">
                        <a:solidFill>
                          <a:schemeClr val="dk1"/>
                        </a:solidFill>
                        <a:effectLst/>
                        <a:latin typeface="+mn-lt"/>
                        <a:ea typeface="+mn-ea"/>
                        <a:cs typeface="+mn-cs"/>
                      </a:endParaRPr>
                    </a:p>
                    <a:p>
                      <a:pPr marL="342900" lvl="0" indent="-342900">
                        <a:buFont typeface="+mj-lt"/>
                        <a:buAutoNum type="alphaLcParenR"/>
                      </a:pPr>
                      <a:r>
                        <a:rPr lang="en-US" sz="1600" kern="1200" dirty="0" smtClean="0">
                          <a:solidFill>
                            <a:schemeClr val="dk1"/>
                          </a:solidFill>
                          <a:effectLst/>
                          <a:latin typeface="+mn-lt"/>
                          <a:ea typeface="+mn-ea"/>
                          <a:cs typeface="+mn-cs"/>
                        </a:rPr>
                        <a:t>right-of-use assets separately from other </a:t>
                      </a:r>
                      <a:r>
                        <a:rPr lang="en-US" sz="1600" kern="1200" dirty="0" smtClean="0">
                          <a:solidFill>
                            <a:schemeClr val="dk1"/>
                          </a:solidFill>
                          <a:effectLst/>
                          <a:latin typeface="+mn-lt"/>
                          <a:ea typeface="+mn-ea"/>
                          <a:cs typeface="+mn-cs"/>
                        </a:rPr>
                        <a:t>assets,</a:t>
                      </a:r>
                      <a:endParaRPr lang="en-IN" sz="1600" kern="1200" dirty="0" smtClean="0">
                        <a:solidFill>
                          <a:schemeClr val="dk1"/>
                        </a:solidFill>
                        <a:effectLst/>
                        <a:latin typeface="+mn-lt"/>
                        <a:ea typeface="+mn-ea"/>
                        <a:cs typeface="+mn-cs"/>
                      </a:endParaRPr>
                    </a:p>
                    <a:p>
                      <a:pPr marL="342900" lvl="0" indent="-342900">
                        <a:buFont typeface="+mj-lt"/>
                        <a:buAutoNum type="alphaLcParenR"/>
                      </a:pPr>
                      <a:r>
                        <a:rPr lang="en-US" sz="1600" kern="1200" dirty="0" smtClean="0">
                          <a:solidFill>
                            <a:schemeClr val="dk1"/>
                          </a:solidFill>
                          <a:effectLst/>
                          <a:latin typeface="+mn-lt"/>
                          <a:ea typeface="+mn-ea"/>
                          <a:cs typeface="+mn-cs"/>
                        </a:rPr>
                        <a:t>lease liabilities separately from other liabilities.</a:t>
                      </a:r>
                      <a:endParaRPr lang="en-IN" sz="1600" kern="1200" dirty="0" smtClean="0">
                        <a:solidFill>
                          <a:schemeClr val="dk1"/>
                        </a:solidFill>
                        <a:effectLst/>
                        <a:latin typeface="+mn-lt"/>
                        <a:ea typeface="+mn-ea"/>
                        <a:cs typeface="+mn-cs"/>
                      </a:endParaRPr>
                    </a:p>
                    <a:p>
                      <a:endParaRPr lang="en-US" sz="1600" kern="1200" dirty="0" smtClean="0">
                        <a:solidFill>
                          <a:schemeClr val="dk1"/>
                        </a:solidFill>
                        <a:effectLst/>
                        <a:latin typeface="+mn-lt"/>
                        <a:ea typeface="+mn-ea"/>
                        <a:cs typeface="+mn-cs"/>
                      </a:endParaRPr>
                    </a:p>
                    <a:p>
                      <a:r>
                        <a:rPr lang="en-US" sz="1600" kern="1200" dirty="0" smtClean="0">
                          <a:solidFill>
                            <a:schemeClr val="dk1"/>
                          </a:solidFill>
                          <a:effectLst/>
                          <a:latin typeface="+mn-lt"/>
                          <a:ea typeface="+mn-ea"/>
                          <a:cs typeface="+mn-cs"/>
                        </a:rPr>
                        <a:t>Right-of-use assets meeting  the  definition  of investment property shall be presented as Investment property in the balance sheet.</a:t>
                      </a:r>
                      <a:endParaRPr lang="en-IN" sz="1600" dirty="0"/>
                    </a:p>
                  </a:txBody>
                  <a:tcPr/>
                </a:tc>
                <a:tc>
                  <a:txBody>
                    <a:bodyPr/>
                    <a:lstStyle/>
                    <a:p>
                      <a:r>
                        <a:rPr lang="en-US" sz="1600" b="1" kern="1200" dirty="0" smtClean="0">
                          <a:solidFill>
                            <a:schemeClr val="dk1"/>
                          </a:solidFill>
                          <a:effectLst/>
                          <a:latin typeface="+mn-lt"/>
                          <a:ea typeface="+mn-ea"/>
                          <a:cs typeface="+mn-cs"/>
                        </a:rPr>
                        <a:t>Operating Lease</a:t>
                      </a:r>
                      <a:r>
                        <a:rPr lang="en-US" sz="1600" kern="1200" dirty="0" smtClean="0">
                          <a:solidFill>
                            <a:schemeClr val="dk1"/>
                          </a:solidFill>
                          <a:effectLst/>
                          <a:latin typeface="+mn-lt"/>
                          <a:ea typeface="+mn-ea"/>
                          <a:cs typeface="+mn-cs"/>
                        </a:rPr>
                        <a:t>: Lessor shall present underlying assets in its balance sheet according to the nature of the underlying asset.</a:t>
                      </a:r>
                      <a:endParaRPr lang="en-IN" sz="1600" kern="1200" dirty="0" smtClean="0">
                        <a:solidFill>
                          <a:schemeClr val="dk1"/>
                        </a:solidFill>
                        <a:effectLst/>
                        <a:latin typeface="+mn-lt"/>
                        <a:ea typeface="+mn-ea"/>
                        <a:cs typeface="+mn-cs"/>
                      </a:endParaRPr>
                    </a:p>
                    <a:p>
                      <a:r>
                        <a:rPr lang="en-US" sz="1600" kern="1200" dirty="0" smtClean="0">
                          <a:solidFill>
                            <a:schemeClr val="dk1"/>
                          </a:solidFill>
                          <a:effectLst/>
                          <a:latin typeface="+mn-lt"/>
                          <a:ea typeface="+mn-ea"/>
                          <a:cs typeface="+mn-cs"/>
                        </a:rPr>
                        <a:t> </a:t>
                      </a:r>
                      <a:endParaRPr lang="en-IN" sz="1600" kern="1200" dirty="0" smtClean="0">
                        <a:solidFill>
                          <a:schemeClr val="dk1"/>
                        </a:solidFill>
                        <a:effectLst/>
                        <a:latin typeface="+mn-lt"/>
                        <a:ea typeface="+mn-ea"/>
                        <a:cs typeface="+mn-cs"/>
                      </a:endParaRPr>
                    </a:p>
                    <a:p>
                      <a:r>
                        <a:rPr lang="en-US" sz="1600" b="1" kern="1200" dirty="0" smtClean="0">
                          <a:solidFill>
                            <a:schemeClr val="dk1"/>
                          </a:solidFill>
                          <a:effectLst/>
                          <a:latin typeface="+mn-lt"/>
                          <a:ea typeface="+mn-ea"/>
                          <a:cs typeface="+mn-cs"/>
                        </a:rPr>
                        <a:t>Finance Lease</a:t>
                      </a:r>
                      <a:r>
                        <a:rPr lang="en-US" sz="1600" kern="1200" dirty="0" smtClean="0">
                          <a:solidFill>
                            <a:schemeClr val="dk1"/>
                          </a:solidFill>
                          <a:effectLst/>
                          <a:latin typeface="+mn-lt"/>
                          <a:ea typeface="+mn-ea"/>
                          <a:cs typeface="+mn-cs"/>
                        </a:rPr>
                        <a:t>: Lessor shall present net investment in the lease as receivable in the balance sheet.</a:t>
                      </a:r>
                      <a:endParaRPr lang="en-IN" sz="1600" dirty="0"/>
                    </a:p>
                  </a:txBody>
                  <a:tcPr/>
                </a:tc>
              </a:tr>
              <a:tr h="370840">
                <a:tc>
                  <a:txBody>
                    <a:bodyPr/>
                    <a:lstStyle/>
                    <a:p>
                      <a:r>
                        <a:rPr lang="en-US" sz="1600" b="1" kern="1200" dirty="0" smtClean="0">
                          <a:solidFill>
                            <a:schemeClr val="dk1"/>
                          </a:solidFill>
                          <a:effectLst/>
                          <a:latin typeface="+mn-lt"/>
                          <a:ea typeface="+mn-ea"/>
                          <a:cs typeface="+mn-cs"/>
                        </a:rPr>
                        <a:t>Presentation in statement of profit and loss</a:t>
                      </a:r>
                      <a:endParaRPr lang="en-IN" sz="1600" b="1" dirty="0"/>
                    </a:p>
                  </a:txBody>
                  <a:tcPr/>
                </a:tc>
                <a:tc>
                  <a:txBody>
                    <a:bodyPr/>
                    <a:lstStyle/>
                    <a:p>
                      <a:r>
                        <a:rPr lang="en-US" sz="1600" kern="1200" dirty="0" smtClean="0">
                          <a:solidFill>
                            <a:schemeClr val="dk1"/>
                          </a:solidFill>
                          <a:effectLst/>
                          <a:latin typeface="+mn-lt"/>
                          <a:ea typeface="+mn-ea"/>
                          <a:cs typeface="+mn-cs"/>
                        </a:rPr>
                        <a:t>Lessee shall present interest expense on lease liability and depreciation charge on </a:t>
                      </a:r>
                      <a:r>
                        <a:rPr lang="en-US" sz="1600" kern="1200" dirty="0" smtClean="0">
                          <a:solidFill>
                            <a:schemeClr val="dk1"/>
                          </a:solidFill>
                          <a:effectLst/>
                          <a:latin typeface="+mn-lt"/>
                          <a:ea typeface="+mn-ea"/>
                          <a:cs typeface="+mn-cs"/>
                        </a:rPr>
                        <a:t>right-of-use </a:t>
                      </a:r>
                      <a:r>
                        <a:rPr lang="en-US" sz="1600" kern="1200" dirty="0" smtClean="0">
                          <a:solidFill>
                            <a:schemeClr val="dk1"/>
                          </a:solidFill>
                          <a:effectLst/>
                          <a:latin typeface="+mn-lt"/>
                          <a:ea typeface="+mn-ea"/>
                          <a:cs typeface="+mn-cs"/>
                        </a:rPr>
                        <a:t>asset separately in the statement of profit and loss.</a:t>
                      </a:r>
                      <a:endParaRPr lang="en-IN" sz="1600" dirty="0"/>
                    </a:p>
                  </a:txBody>
                  <a:tcPr/>
                </a:tc>
                <a:tc>
                  <a:txBody>
                    <a:bodyPr/>
                    <a:lstStyle/>
                    <a:p>
                      <a:r>
                        <a:rPr lang="en-US" sz="1600" kern="1200" dirty="0" smtClean="0">
                          <a:solidFill>
                            <a:schemeClr val="dk1"/>
                          </a:solidFill>
                          <a:effectLst/>
                          <a:latin typeface="+mn-lt"/>
                          <a:ea typeface="+mn-ea"/>
                          <a:cs typeface="+mn-cs"/>
                        </a:rPr>
                        <a:t>Lessor shall present lease rental income in case of operating lease or finance income in case of finance lease in the statement of profit and loss.</a:t>
                      </a:r>
                      <a:endParaRPr lang="en-IN" sz="1600" dirty="0"/>
                    </a:p>
                  </a:txBody>
                  <a:tcPr/>
                </a:tc>
              </a:tr>
            </a:tbl>
          </a:graphicData>
        </a:graphic>
      </p:graphicFrame>
    </p:spTree>
    <p:extLst>
      <p:ext uri="{BB962C8B-B14F-4D97-AF65-F5344CB8AC3E}">
        <p14:creationId xmlns:p14="http://schemas.microsoft.com/office/powerpoint/2010/main" val="5665628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0759" y="1016084"/>
            <a:ext cx="8052516" cy="5632311"/>
          </a:xfrm>
          <a:prstGeom prst="rect">
            <a:avLst/>
          </a:prstGeom>
        </p:spPr>
        <p:txBody>
          <a:bodyPr wrap="square">
            <a:spAutoFit/>
          </a:bodyPr>
          <a:lstStyle/>
          <a:p>
            <a:pPr marL="285750" indent="-285750" algn="just">
              <a:buFont typeface="Wingdings" pitchFamily="2" charset="2"/>
              <a:buChar char="§"/>
            </a:pPr>
            <a:r>
              <a:rPr lang="en-US" sz="1500" b="1" dirty="0">
                <a:latin typeface="Calibri" panose="020F0502020204030204" pitchFamily="34" charset="0"/>
              </a:rPr>
              <a:t>Identified asset:</a:t>
            </a:r>
            <a:r>
              <a:rPr lang="en-US" sz="1500" dirty="0">
                <a:latin typeface="Calibri" panose="020F0502020204030204" pitchFamily="34" charset="0"/>
              </a:rPr>
              <a:t> </a:t>
            </a:r>
            <a:r>
              <a:rPr lang="en-US" sz="1500" dirty="0" smtClean="0">
                <a:latin typeface="Calibri" panose="020F0502020204030204" pitchFamily="34" charset="0"/>
              </a:rPr>
              <a:t>An asset that is the subject of a lease must be specifically identified. This will be case if </a:t>
            </a:r>
            <a:r>
              <a:rPr lang="en-US" sz="1500" b="1" dirty="0" smtClean="0">
                <a:latin typeface="Calibri" panose="020F0502020204030204" pitchFamily="34" charset="0"/>
              </a:rPr>
              <a:t>either</a:t>
            </a:r>
            <a:r>
              <a:rPr lang="en-US" sz="1500" dirty="0" smtClean="0">
                <a:latin typeface="Calibri" panose="020F0502020204030204" pitchFamily="34" charset="0"/>
              </a:rPr>
              <a:t> of the following applies:</a:t>
            </a:r>
          </a:p>
          <a:p>
            <a:pPr marL="800100" lvl="1" indent="-342900" algn="just">
              <a:buFont typeface="+mj-lt"/>
              <a:buAutoNum type="alphaLcParenR"/>
            </a:pPr>
            <a:r>
              <a:rPr lang="en-US" sz="1500" dirty="0" smtClean="0">
                <a:latin typeface="Calibri" panose="020F0502020204030204" pitchFamily="34" charset="0"/>
              </a:rPr>
              <a:t>An </a:t>
            </a:r>
            <a:r>
              <a:rPr lang="en-US" sz="1500" dirty="0">
                <a:latin typeface="Calibri" panose="020F0502020204030204" pitchFamily="34" charset="0"/>
              </a:rPr>
              <a:t>asset is </a:t>
            </a:r>
            <a:r>
              <a:rPr lang="en-US" sz="1500" b="1" dirty="0" smtClean="0">
                <a:latin typeface="Calibri" panose="020F0502020204030204" pitchFamily="34" charset="0"/>
              </a:rPr>
              <a:t>explicitly </a:t>
            </a:r>
            <a:r>
              <a:rPr lang="en-US" sz="1500" b="1" dirty="0">
                <a:latin typeface="Calibri" panose="020F0502020204030204" pitchFamily="34" charset="0"/>
              </a:rPr>
              <a:t>specified</a:t>
            </a:r>
            <a:r>
              <a:rPr lang="en-US" sz="1500" dirty="0">
                <a:latin typeface="Calibri" panose="020F0502020204030204" pitchFamily="34" charset="0"/>
              </a:rPr>
              <a:t> in </a:t>
            </a:r>
            <a:r>
              <a:rPr lang="en-US" sz="1500" dirty="0" smtClean="0">
                <a:latin typeface="Calibri" panose="020F0502020204030204" pitchFamily="34" charset="0"/>
              </a:rPr>
              <a:t>the contract </a:t>
            </a:r>
            <a:r>
              <a:rPr lang="en-US" sz="1500" dirty="0" smtClean="0">
                <a:latin typeface="Calibri" panose="020F0502020204030204" pitchFamily="34" charset="0"/>
              </a:rPr>
              <a:t>(For eg</a:t>
            </a:r>
            <a:r>
              <a:rPr lang="en-US" sz="1500" dirty="0" smtClean="0">
                <a:latin typeface="Calibri" panose="020F0502020204030204" pitchFamily="34" charset="0"/>
              </a:rPr>
              <a:t>. a specified serial number</a:t>
            </a:r>
            <a:r>
              <a:rPr lang="en-US" sz="1500" dirty="0" smtClean="0">
                <a:latin typeface="Calibri" panose="020F0502020204030204" pitchFamily="34" charset="0"/>
              </a:rPr>
              <a:t>), </a:t>
            </a:r>
            <a:r>
              <a:rPr lang="en-US" sz="1500" b="1" dirty="0" smtClean="0">
                <a:latin typeface="Calibri" panose="020F0502020204030204" pitchFamily="34" charset="0"/>
              </a:rPr>
              <a:t>or</a:t>
            </a:r>
          </a:p>
          <a:p>
            <a:pPr marL="800100" lvl="1" indent="-342900" algn="just">
              <a:buFont typeface="+mj-lt"/>
              <a:buAutoNum type="alphaLcParenR"/>
            </a:pPr>
            <a:endParaRPr lang="en-US" sz="1500" b="1" dirty="0" smtClean="0">
              <a:latin typeface="Calibri" panose="020F0502020204030204" pitchFamily="34" charset="0"/>
            </a:endParaRPr>
          </a:p>
          <a:p>
            <a:pPr marL="800100" lvl="1" indent="-342900" algn="just">
              <a:buFont typeface="+mj-lt"/>
              <a:buAutoNum type="alphaLcParenR"/>
            </a:pPr>
            <a:r>
              <a:rPr lang="en-US" sz="1500" dirty="0" smtClean="0">
                <a:latin typeface="Calibri" panose="020F0502020204030204" pitchFamily="34" charset="0"/>
              </a:rPr>
              <a:t>An </a:t>
            </a:r>
            <a:r>
              <a:rPr lang="en-US" sz="1500" dirty="0">
                <a:latin typeface="Calibri" panose="020F0502020204030204" pitchFamily="34" charset="0"/>
              </a:rPr>
              <a:t>asset </a:t>
            </a:r>
            <a:r>
              <a:rPr lang="en-US" sz="1500" dirty="0" smtClean="0">
                <a:latin typeface="Calibri" panose="020F0502020204030204" pitchFamily="34" charset="0"/>
              </a:rPr>
              <a:t>is</a:t>
            </a:r>
            <a:r>
              <a:rPr lang="en-US" sz="1500" b="1" dirty="0" smtClean="0">
                <a:latin typeface="Calibri" panose="020F0502020204030204" pitchFamily="34" charset="0"/>
              </a:rPr>
              <a:t> </a:t>
            </a:r>
            <a:r>
              <a:rPr lang="en-US" sz="1500" b="1" dirty="0">
                <a:latin typeface="Calibri" panose="020F0502020204030204" pitchFamily="34" charset="0"/>
              </a:rPr>
              <a:t>implicitly specified</a:t>
            </a:r>
            <a:r>
              <a:rPr lang="en-US" sz="1500" dirty="0">
                <a:latin typeface="Calibri" panose="020F0502020204030204" pitchFamily="34" charset="0"/>
              </a:rPr>
              <a:t> </a:t>
            </a:r>
            <a:r>
              <a:rPr lang="en-US" sz="1500" dirty="0" smtClean="0">
                <a:latin typeface="Calibri" panose="020F0502020204030204" pitchFamily="34" charset="0"/>
              </a:rPr>
              <a:t>in the contract </a:t>
            </a:r>
            <a:r>
              <a:rPr lang="en-US" sz="1500" dirty="0" smtClean="0">
                <a:latin typeface="Calibri" panose="020F0502020204030204" pitchFamily="34" charset="0"/>
              </a:rPr>
              <a:t>(For eg</a:t>
            </a:r>
            <a:r>
              <a:rPr lang="en-US" sz="1500" dirty="0" smtClean="0">
                <a:latin typeface="Calibri" panose="020F0502020204030204" pitchFamily="34" charset="0"/>
              </a:rPr>
              <a:t>. when there is only one asset that is capable of being used to meet the contract terms).</a:t>
            </a:r>
            <a:endParaRPr lang="en-US" sz="1500" dirty="0">
              <a:latin typeface="Calibri" panose="020F0502020204030204" pitchFamily="34" charset="0"/>
            </a:endParaRPr>
          </a:p>
          <a:p>
            <a:pPr algn="just"/>
            <a:endParaRPr lang="en-US" sz="1500" b="1" dirty="0">
              <a:latin typeface="Calibri" panose="020F0502020204030204" pitchFamily="34" charset="0"/>
            </a:endParaRPr>
          </a:p>
          <a:p>
            <a:pPr marL="285750" indent="-285750" algn="just">
              <a:buFont typeface="Wingdings" pitchFamily="2" charset="2"/>
              <a:buChar char="§"/>
            </a:pPr>
            <a:r>
              <a:rPr lang="en-US" sz="1500" b="1" dirty="0" smtClean="0">
                <a:latin typeface="Calibri" panose="020F0502020204030204" pitchFamily="34" charset="0"/>
              </a:rPr>
              <a:t>Right </a:t>
            </a:r>
            <a:r>
              <a:rPr lang="en-US" sz="1500" b="1" dirty="0">
                <a:latin typeface="Calibri" panose="020F0502020204030204" pitchFamily="34" charset="0"/>
              </a:rPr>
              <a:t>to obtain </a:t>
            </a:r>
            <a:r>
              <a:rPr lang="en-US" sz="1500" b="1" dirty="0" smtClean="0">
                <a:latin typeface="Calibri" panose="020F0502020204030204" pitchFamily="34" charset="0"/>
              </a:rPr>
              <a:t>economic </a:t>
            </a:r>
            <a:r>
              <a:rPr lang="en-US" sz="1500" b="1" dirty="0">
                <a:latin typeface="Calibri" panose="020F0502020204030204" pitchFamily="34" charset="0"/>
              </a:rPr>
              <a:t>benefits from </a:t>
            </a:r>
            <a:r>
              <a:rPr lang="en-US" sz="1500" b="1" dirty="0" smtClean="0">
                <a:latin typeface="Calibri" panose="020F0502020204030204" pitchFamily="34" charset="0"/>
              </a:rPr>
              <a:t>use: </a:t>
            </a:r>
            <a:r>
              <a:rPr lang="en-US" sz="1500" dirty="0">
                <a:latin typeface="Calibri" panose="020F0502020204030204" pitchFamily="34" charset="0"/>
              </a:rPr>
              <a:t>A customer </a:t>
            </a:r>
            <a:r>
              <a:rPr lang="en-US" sz="1500" dirty="0" smtClean="0">
                <a:latin typeface="Calibri" panose="020F0502020204030204" pitchFamily="34" charset="0"/>
              </a:rPr>
              <a:t>can obtain </a:t>
            </a:r>
            <a:r>
              <a:rPr lang="en-US" sz="1500" dirty="0">
                <a:latin typeface="Calibri" panose="020F0502020204030204" pitchFamily="34" charset="0"/>
              </a:rPr>
              <a:t>economic benefits from use of an asset directly or indirectly </a:t>
            </a:r>
            <a:r>
              <a:rPr lang="en-US" sz="1500" dirty="0" smtClean="0">
                <a:latin typeface="Calibri" panose="020F0502020204030204" pitchFamily="34" charset="0"/>
              </a:rPr>
              <a:t>in many </a:t>
            </a:r>
            <a:r>
              <a:rPr lang="en-US" sz="1500" dirty="0">
                <a:latin typeface="Calibri" panose="020F0502020204030204" pitchFamily="34" charset="0"/>
              </a:rPr>
              <a:t>ways, such as by using, holding or sub-leasing the asset</a:t>
            </a:r>
            <a:r>
              <a:rPr lang="en-US" sz="1500" dirty="0" smtClean="0">
                <a:latin typeface="Calibri" panose="020F0502020204030204" pitchFamily="34" charset="0"/>
              </a:rPr>
              <a:t>.</a:t>
            </a:r>
          </a:p>
          <a:p>
            <a:pPr algn="just"/>
            <a:endParaRPr lang="en-US" sz="1500" b="1" dirty="0">
              <a:latin typeface="Calibri" panose="020F0502020204030204" pitchFamily="34" charset="0"/>
            </a:endParaRPr>
          </a:p>
          <a:p>
            <a:pPr marL="285750" indent="-285750" algn="just">
              <a:buFont typeface="Wingdings" pitchFamily="2" charset="2"/>
              <a:buChar char="§"/>
            </a:pPr>
            <a:r>
              <a:rPr lang="en-US" sz="1500" b="1" dirty="0" smtClean="0">
                <a:latin typeface="Calibri" panose="020F0502020204030204" pitchFamily="34" charset="0"/>
              </a:rPr>
              <a:t>Right </a:t>
            </a:r>
            <a:r>
              <a:rPr lang="en-US" sz="1500" b="1" dirty="0">
                <a:latin typeface="Calibri" panose="020F0502020204030204" pitchFamily="34" charset="0"/>
              </a:rPr>
              <a:t>to direct the </a:t>
            </a:r>
            <a:r>
              <a:rPr lang="en-US" sz="1500" b="1" dirty="0" smtClean="0">
                <a:latin typeface="Calibri" panose="020F0502020204030204" pitchFamily="34" charset="0"/>
              </a:rPr>
              <a:t>use: </a:t>
            </a:r>
            <a:r>
              <a:rPr lang="en-US" sz="1500" dirty="0">
                <a:latin typeface="Calibri" panose="020F0502020204030204" pitchFamily="34" charset="0"/>
              </a:rPr>
              <a:t>A customer has the right to direct the use of an identified </a:t>
            </a:r>
            <a:r>
              <a:rPr lang="en-US" sz="1500" dirty="0" smtClean="0">
                <a:latin typeface="Calibri" panose="020F0502020204030204" pitchFamily="34" charset="0"/>
              </a:rPr>
              <a:t>asset throughout </a:t>
            </a:r>
            <a:r>
              <a:rPr lang="en-US" sz="1500" dirty="0">
                <a:latin typeface="Calibri" panose="020F0502020204030204" pitchFamily="34" charset="0"/>
              </a:rPr>
              <a:t>the period of use only if </a:t>
            </a:r>
            <a:r>
              <a:rPr lang="en-US" sz="1500" b="1" dirty="0">
                <a:solidFill>
                  <a:srgbClr val="0070C0"/>
                </a:solidFill>
                <a:latin typeface="Calibri" panose="020F0502020204030204" pitchFamily="34" charset="0"/>
              </a:rPr>
              <a:t>either</a:t>
            </a:r>
            <a:r>
              <a:rPr lang="en-US" sz="1500" dirty="0" smtClean="0">
                <a:latin typeface="Calibri" panose="020F0502020204030204" pitchFamily="34" charset="0"/>
              </a:rPr>
              <a:t>:</a:t>
            </a:r>
          </a:p>
          <a:p>
            <a:pPr marL="800100" lvl="1" indent="-342900" algn="just">
              <a:buFont typeface="+mj-lt"/>
              <a:buAutoNum type="alphaLcParenR"/>
            </a:pPr>
            <a:r>
              <a:rPr lang="en-US" sz="1500" dirty="0">
                <a:latin typeface="Calibri" panose="020F0502020204030204" pitchFamily="34" charset="0"/>
              </a:rPr>
              <a:t>the </a:t>
            </a:r>
            <a:r>
              <a:rPr lang="en-US" sz="1500" b="1" dirty="0">
                <a:latin typeface="Calibri" panose="020F0502020204030204" pitchFamily="34" charset="0"/>
              </a:rPr>
              <a:t>customer</a:t>
            </a:r>
            <a:r>
              <a:rPr lang="en-US" sz="1500" dirty="0">
                <a:latin typeface="Calibri" panose="020F0502020204030204" pitchFamily="34" charset="0"/>
              </a:rPr>
              <a:t> has the right to direct </a:t>
            </a:r>
            <a:r>
              <a:rPr lang="en-US" sz="1500" b="1" dirty="0">
                <a:latin typeface="Calibri" panose="020F0502020204030204" pitchFamily="34" charset="0"/>
              </a:rPr>
              <a:t>how and for what </a:t>
            </a:r>
            <a:r>
              <a:rPr lang="en-US" sz="1500" b="1" dirty="0" smtClean="0">
                <a:latin typeface="Calibri" panose="020F0502020204030204" pitchFamily="34" charset="0"/>
              </a:rPr>
              <a:t>purpose the </a:t>
            </a:r>
            <a:r>
              <a:rPr lang="en-US" sz="1500" b="1" dirty="0">
                <a:latin typeface="Calibri" panose="020F0502020204030204" pitchFamily="34" charset="0"/>
              </a:rPr>
              <a:t>asset is used </a:t>
            </a:r>
            <a:r>
              <a:rPr lang="en-US" sz="1500" dirty="0">
                <a:latin typeface="Calibri" panose="020F0502020204030204" pitchFamily="34" charset="0"/>
              </a:rPr>
              <a:t>throughout the period of </a:t>
            </a:r>
            <a:r>
              <a:rPr lang="en-US" sz="1500" dirty="0" smtClean="0">
                <a:latin typeface="Calibri" panose="020F0502020204030204" pitchFamily="34" charset="0"/>
              </a:rPr>
              <a:t>use, </a:t>
            </a:r>
            <a:r>
              <a:rPr lang="en-US" sz="1500" b="1" dirty="0" smtClean="0">
                <a:solidFill>
                  <a:srgbClr val="0070C0"/>
                </a:solidFill>
                <a:latin typeface="Calibri" panose="020F0502020204030204" pitchFamily="34" charset="0"/>
              </a:rPr>
              <a:t>or</a:t>
            </a:r>
          </a:p>
          <a:p>
            <a:pPr marL="800100" lvl="1" indent="-342900" algn="just">
              <a:buFont typeface="+mj-lt"/>
              <a:buAutoNum type="alphaLcParenR"/>
            </a:pPr>
            <a:endParaRPr lang="en-US" sz="1500" b="1" dirty="0" smtClean="0">
              <a:latin typeface="Calibri" panose="020F0502020204030204" pitchFamily="34" charset="0"/>
            </a:endParaRPr>
          </a:p>
          <a:p>
            <a:pPr marL="800100" lvl="1" indent="-342900" algn="just">
              <a:buFont typeface="+mj-lt"/>
              <a:buAutoNum type="alphaLcParenR"/>
            </a:pPr>
            <a:r>
              <a:rPr lang="en-US" sz="1500" dirty="0" smtClean="0">
                <a:latin typeface="Calibri" panose="020F0502020204030204" pitchFamily="34" charset="0"/>
              </a:rPr>
              <a:t>the </a:t>
            </a:r>
            <a:r>
              <a:rPr lang="en-US" sz="1500" dirty="0">
                <a:latin typeface="Calibri" panose="020F0502020204030204" pitchFamily="34" charset="0"/>
              </a:rPr>
              <a:t>relevant </a:t>
            </a:r>
            <a:r>
              <a:rPr lang="en-US" sz="1500" b="1" dirty="0">
                <a:latin typeface="Calibri" panose="020F0502020204030204" pitchFamily="34" charset="0"/>
              </a:rPr>
              <a:t>decisions</a:t>
            </a:r>
            <a:r>
              <a:rPr lang="en-US" sz="1500" dirty="0">
                <a:latin typeface="Calibri" panose="020F0502020204030204" pitchFamily="34" charset="0"/>
              </a:rPr>
              <a:t> about </a:t>
            </a:r>
            <a:r>
              <a:rPr lang="en-US" sz="1500" b="1" dirty="0">
                <a:latin typeface="Calibri" panose="020F0502020204030204" pitchFamily="34" charset="0"/>
              </a:rPr>
              <a:t>how and for what purpose the </a:t>
            </a:r>
            <a:r>
              <a:rPr lang="en-US" sz="1500" b="1" dirty="0" smtClean="0">
                <a:latin typeface="Calibri" panose="020F0502020204030204" pitchFamily="34" charset="0"/>
              </a:rPr>
              <a:t>asset is </a:t>
            </a:r>
            <a:r>
              <a:rPr lang="en-US" sz="1500" b="1" dirty="0">
                <a:latin typeface="Calibri" panose="020F0502020204030204" pitchFamily="34" charset="0"/>
              </a:rPr>
              <a:t>used</a:t>
            </a:r>
            <a:r>
              <a:rPr lang="en-US" sz="1500" dirty="0">
                <a:latin typeface="Calibri" panose="020F0502020204030204" pitchFamily="34" charset="0"/>
              </a:rPr>
              <a:t> are </a:t>
            </a:r>
            <a:r>
              <a:rPr lang="en-US" sz="1500" b="1" dirty="0">
                <a:latin typeface="Calibri" panose="020F0502020204030204" pitchFamily="34" charset="0"/>
              </a:rPr>
              <a:t>predetermined</a:t>
            </a:r>
            <a:r>
              <a:rPr lang="en-US" sz="1500" dirty="0">
                <a:latin typeface="Calibri" panose="020F0502020204030204" pitchFamily="34" charset="0"/>
              </a:rPr>
              <a:t> and</a:t>
            </a:r>
            <a:r>
              <a:rPr lang="en-US" sz="1500" dirty="0" smtClean="0">
                <a:latin typeface="Calibri" panose="020F0502020204030204" pitchFamily="34" charset="0"/>
              </a:rPr>
              <a:t>:</a:t>
            </a:r>
          </a:p>
          <a:p>
            <a:pPr marL="1314450" lvl="2" indent="-400050" algn="just">
              <a:buFont typeface="+mj-lt"/>
              <a:buAutoNum type="romanLcPeriod"/>
            </a:pPr>
            <a:r>
              <a:rPr lang="en-US" sz="1500" dirty="0" smtClean="0">
                <a:latin typeface="Calibri" panose="020F0502020204030204" pitchFamily="34" charset="0"/>
              </a:rPr>
              <a:t>the </a:t>
            </a:r>
            <a:r>
              <a:rPr lang="en-US" sz="1500" dirty="0">
                <a:latin typeface="Calibri" panose="020F0502020204030204" pitchFamily="34" charset="0"/>
              </a:rPr>
              <a:t>customer has the </a:t>
            </a:r>
            <a:r>
              <a:rPr lang="en-US" sz="1500" b="1" dirty="0">
                <a:latin typeface="Calibri" panose="020F0502020204030204" pitchFamily="34" charset="0"/>
              </a:rPr>
              <a:t>right to operate the asset </a:t>
            </a:r>
            <a:r>
              <a:rPr lang="en-US" sz="1500" dirty="0">
                <a:latin typeface="Calibri" panose="020F0502020204030204" pitchFamily="34" charset="0"/>
              </a:rPr>
              <a:t>(or </a:t>
            </a:r>
            <a:r>
              <a:rPr lang="en-US" sz="1500" dirty="0" smtClean="0">
                <a:latin typeface="Calibri" panose="020F0502020204030204" pitchFamily="34" charset="0"/>
              </a:rPr>
              <a:t>to direct </a:t>
            </a:r>
            <a:r>
              <a:rPr lang="en-US" sz="1500" dirty="0">
                <a:latin typeface="Calibri" panose="020F0502020204030204" pitchFamily="34" charset="0"/>
              </a:rPr>
              <a:t>others to operate the asset in a manner that </a:t>
            </a:r>
            <a:r>
              <a:rPr lang="en-US" sz="1500" dirty="0" smtClean="0">
                <a:latin typeface="Calibri" panose="020F0502020204030204" pitchFamily="34" charset="0"/>
              </a:rPr>
              <a:t>it determines</a:t>
            </a:r>
            <a:r>
              <a:rPr lang="en-US" sz="1500" dirty="0">
                <a:latin typeface="Calibri" panose="020F0502020204030204" pitchFamily="34" charset="0"/>
              </a:rPr>
              <a:t>) throughout the period of use, without </a:t>
            </a:r>
            <a:r>
              <a:rPr lang="en-US" sz="1500" dirty="0" smtClean="0">
                <a:latin typeface="Calibri" panose="020F0502020204030204" pitchFamily="34" charset="0"/>
              </a:rPr>
              <a:t>the supplier </a:t>
            </a:r>
            <a:r>
              <a:rPr lang="en-US" sz="1500" dirty="0">
                <a:latin typeface="Calibri" panose="020F0502020204030204" pitchFamily="34" charset="0"/>
              </a:rPr>
              <a:t>having the right to change those </a:t>
            </a:r>
            <a:r>
              <a:rPr lang="en-US" sz="1500" dirty="0" smtClean="0">
                <a:latin typeface="Calibri" panose="020F0502020204030204" pitchFamily="34" charset="0"/>
              </a:rPr>
              <a:t>operating </a:t>
            </a:r>
            <a:r>
              <a:rPr lang="en-US" sz="1500" dirty="0" smtClean="0">
                <a:latin typeface="Calibri" panose="020F0502020204030204" pitchFamily="34" charset="0"/>
              </a:rPr>
              <a:t>instructions, </a:t>
            </a:r>
            <a:r>
              <a:rPr lang="en-US" sz="1500" b="1" dirty="0" smtClean="0">
                <a:latin typeface="Calibri" panose="020F0502020204030204" pitchFamily="34" charset="0"/>
              </a:rPr>
              <a:t>or</a:t>
            </a:r>
          </a:p>
          <a:p>
            <a:pPr marL="1314450" lvl="2" indent="-400050" algn="just">
              <a:buFont typeface="+mj-lt"/>
              <a:buAutoNum type="romanLcPeriod"/>
            </a:pPr>
            <a:endParaRPr lang="en-US" sz="1500" b="1" dirty="0" smtClean="0">
              <a:latin typeface="Calibri" panose="020F0502020204030204" pitchFamily="34" charset="0"/>
            </a:endParaRPr>
          </a:p>
          <a:p>
            <a:pPr marL="1314450" lvl="2" indent="-400050" algn="just">
              <a:buFont typeface="+mj-lt"/>
              <a:buAutoNum type="romanLcPeriod"/>
            </a:pPr>
            <a:r>
              <a:rPr lang="en-US" sz="1500" dirty="0" smtClean="0">
                <a:latin typeface="Calibri" panose="020F0502020204030204" pitchFamily="34" charset="0"/>
              </a:rPr>
              <a:t>the </a:t>
            </a:r>
            <a:r>
              <a:rPr lang="en-US" sz="1500" dirty="0">
                <a:latin typeface="Calibri" panose="020F0502020204030204" pitchFamily="34" charset="0"/>
              </a:rPr>
              <a:t>customer </a:t>
            </a:r>
            <a:r>
              <a:rPr lang="en-US" sz="1500" b="1" dirty="0">
                <a:latin typeface="Calibri" panose="020F0502020204030204" pitchFamily="34" charset="0"/>
              </a:rPr>
              <a:t>designed the asset </a:t>
            </a:r>
            <a:r>
              <a:rPr lang="en-US" sz="1500" dirty="0">
                <a:latin typeface="Calibri" panose="020F0502020204030204" pitchFamily="34" charset="0"/>
              </a:rPr>
              <a:t>(or specific aspects </a:t>
            </a:r>
            <a:r>
              <a:rPr lang="en-US" sz="1500" dirty="0" smtClean="0">
                <a:latin typeface="Calibri" panose="020F0502020204030204" pitchFamily="34" charset="0"/>
              </a:rPr>
              <a:t>of the </a:t>
            </a:r>
            <a:r>
              <a:rPr lang="en-US" sz="1500" dirty="0">
                <a:latin typeface="Calibri" panose="020F0502020204030204" pitchFamily="34" charset="0"/>
              </a:rPr>
              <a:t>asset) in a way that </a:t>
            </a:r>
            <a:r>
              <a:rPr lang="en-US" sz="1500" b="1" dirty="0">
                <a:latin typeface="Calibri" panose="020F0502020204030204" pitchFamily="34" charset="0"/>
              </a:rPr>
              <a:t>predetermines</a:t>
            </a:r>
            <a:r>
              <a:rPr lang="en-US" sz="1500" dirty="0">
                <a:latin typeface="Calibri" panose="020F0502020204030204" pitchFamily="34" charset="0"/>
              </a:rPr>
              <a:t> how and for </a:t>
            </a:r>
            <a:r>
              <a:rPr lang="en-US" sz="1500" dirty="0" smtClean="0">
                <a:latin typeface="Calibri" panose="020F0502020204030204" pitchFamily="34" charset="0"/>
              </a:rPr>
              <a:t>what purpose </a:t>
            </a:r>
            <a:r>
              <a:rPr lang="en-US" sz="1500" dirty="0">
                <a:latin typeface="Calibri" panose="020F0502020204030204" pitchFamily="34" charset="0"/>
              </a:rPr>
              <a:t>the asset will be used throughout the period </a:t>
            </a:r>
            <a:r>
              <a:rPr lang="en-US" sz="1500" dirty="0" smtClean="0">
                <a:latin typeface="Calibri" panose="020F0502020204030204" pitchFamily="34" charset="0"/>
              </a:rPr>
              <a:t>of use</a:t>
            </a:r>
            <a:r>
              <a:rPr lang="en-US" sz="1500" dirty="0">
                <a:latin typeface="Calibri" panose="020F0502020204030204" pitchFamily="34" charset="0"/>
              </a:rPr>
              <a:t>.</a:t>
            </a:r>
            <a:endParaRPr lang="en-US" sz="1500" b="1" dirty="0">
              <a:latin typeface="Calibri" panose="020F0502020204030204" pitchFamily="34" charset="0"/>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Identifying a lease</a:t>
            </a:r>
            <a:endParaRPr lang="en-US" sz="24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AE0DA53-BF49-4291-8993-1CF29F383F41}" type="slidenum">
              <a:rPr lang="en-US" smtClean="0">
                <a:solidFill>
                  <a:schemeClr val="tx1"/>
                </a:solidFill>
              </a:rPr>
              <a:t>4</a:t>
            </a:fld>
            <a:endParaRPr lang="en-US" dirty="0">
              <a:solidFill>
                <a:schemeClr val="tx1"/>
              </a:solidFill>
            </a:endParaRPr>
          </a:p>
        </p:txBody>
      </p:sp>
    </p:spTree>
    <p:extLst>
      <p:ext uri="{BB962C8B-B14F-4D97-AF65-F5344CB8AC3E}">
        <p14:creationId xmlns:p14="http://schemas.microsoft.com/office/powerpoint/2010/main" val="15837008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40</a:t>
            </a:fld>
            <a:endParaRPr lang="en-US" dirty="0">
              <a:solidFill>
                <a:schemeClr val="tx1"/>
              </a:solidFill>
            </a:endParaRPr>
          </a:p>
        </p:txBody>
      </p:sp>
      <p:sp>
        <p:nvSpPr>
          <p:cNvPr id="3" name="Rounded Rectangle 2"/>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atin typeface="Times New Roman" pitchFamily="18" charset="0"/>
                <a:cs typeface="Times New Roman" pitchFamily="18" charset="0"/>
              </a:rPr>
              <a:t>Disclosures</a:t>
            </a:r>
            <a:endParaRPr lang="en-US" sz="2400" b="1"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768588490"/>
              </p:ext>
            </p:extLst>
          </p:nvPr>
        </p:nvGraphicFramePr>
        <p:xfrm>
          <a:off x="431800" y="1218484"/>
          <a:ext cx="8102600" cy="4577080"/>
        </p:xfrm>
        <a:graphic>
          <a:graphicData uri="http://schemas.openxmlformats.org/drawingml/2006/table">
            <a:tbl>
              <a:tblPr firstRow="1" bandRow="1">
                <a:tableStyleId>{5C22544A-7EE6-4342-B048-85BDC9FD1C3A}</a:tableStyleId>
              </a:tblPr>
              <a:tblGrid>
                <a:gridCol w="4051300"/>
                <a:gridCol w="4051300"/>
              </a:tblGrid>
              <a:tr h="370840">
                <a:tc>
                  <a:txBody>
                    <a:bodyPr/>
                    <a:lstStyle/>
                    <a:p>
                      <a:pPr algn="ctr"/>
                      <a:r>
                        <a:rPr lang="en-US" sz="1800" b="1" kern="1200" dirty="0" smtClean="0">
                          <a:solidFill>
                            <a:schemeClr val="lt1"/>
                          </a:solidFill>
                          <a:effectLst/>
                          <a:latin typeface="+mn-lt"/>
                          <a:ea typeface="+mn-ea"/>
                          <a:cs typeface="+mn-cs"/>
                        </a:rPr>
                        <a:t>Lessee</a:t>
                      </a:r>
                      <a:endParaRPr lang="en-IN" dirty="0"/>
                    </a:p>
                  </a:txBody>
                  <a:tcPr/>
                </a:tc>
                <a:tc>
                  <a:txBody>
                    <a:bodyPr/>
                    <a:lstStyle/>
                    <a:p>
                      <a:pPr algn="ctr"/>
                      <a:r>
                        <a:rPr lang="en-US" sz="1800" b="1" kern="1200" dirty="0" smtClean="0">
                          <a:solidFill>
                            <a:schemeClr val="lt1"/>
                          </a:solidFill>
                          <a:effectLst/>
                          <a:latin typeface="+mn-lt"/>
                          <a:ea typeface="+mn-ea"/>
                          <a:cs typeface="+mn-cs"/>
                        </a:rPr>
                        <a:t>Lessor</a:t>
                      </a:r>
                      <a:endParaRPr lang="en-IN" dirty="0"/>
                    </a:p>
                  </a:txBody>
                  <a:tcPr/>
                </a:tc>
              </a:tr>
              <a:tr h="370840">
                <a:tc>
                  <a:txBody>
                    <a:bodyPr/>
                    <a:lstStyle/>
                    <a:p>
                      <a:pPr algn="just"/>
                      <a:r>
                        <a:rPr lang="en-US" sz="1800" kern="1200" dirty="0" smtClean="0">
                          <a:solidFill>
                            <a:schemeClr val="dk1"/>
                          </a:solidFill>
                          <a:effectLst/>
                          <a:latin typeface="+mn-lt"/>
                          <a:ea typeface="+mn-ea"/>
                          <a:cs typeface="+mn-cs"/>
                        </a:rPr>
                        <a:t>Lessee is required to disclose amounts for the following items:</a:t>
                      </a:r>
                      <a:endParaRPr lang="en-IN" sz="1800" kern="1200" dirty="0" smtClean="0">
                        <a:solidFill>
                          <a:schemeClr val="dk1"/>
                        </a:solidFill>
                        <a:effectLst/>
                        <a:latin typeface="+mn-lt"/>
                        <a:ea typeface="+mn-ea"/>
                        <a:cs typeface="+mn-cs"/>
                      </a:endParaRPr>
                    </a:p>
                    <a:p>
                      <a:pPr marL="285750" lvl="0" indent="-285750" algn="just">
                        <a:buFont typeface="Arial" pitchFamily="34" charset="0"/>
                        <a:buChar char="•"/>
                      </a:pPr>
                      <a:r>
                        <a:rPr lang="en-US" sz="1800" kern="1200" dirty="0" smtClean="0">
                          <a:solidFill>
                            <a:schemeClr val="dk1"/>
                          </a:solidFill>
                          <a:effectLst/>
                          <a:latin typeface="+mn-lt"/>
                          <a:ea typeface="+mn-ea"/>
                          <a:cs typeface="+mn-cs"/>
                        </a:rPr>
                        <a:t>Depreciation charge for right-of-use assets.</a:t>
                      </a:r>
                      <a:endParaRPr lang="en-IN" sz="1800" kern="1200" dirty="0" smtClean="0">
                        <a:solidFill>
                          <a:schemeClr val="dk1"/>
                        </a:solidFill>
                        <a:effectLst/>
                        <a:latin typeface="+mn-lt"/>
                        <a:ea typeface="+mn-ea"/>
                        <a:cs typeface="+mn-cs"/>
                      </a:endParaRPr>
                    </a:p>
                    <a:p>
                      <a:pPr marL="285750" lvl="0" indent="-285750" algn="just">
                        <a:buFont typeface="Arial" pitchFamily="34" charset="0"/>
                        <a:buChar char="•"/>
                      </a:pPr>
                      <a:r>
                        <a:rPr lang="en-US" sz="1800" kern="1200" dirty="0" smtClean="0">
                          <a:solidFill>
                            <a:schemeClr val="dk1"/>
                          </a:solidFill>
                          <a:effectLst/>
                          <a:latin typeface="+mn-lt"/>
                          <a:ea typeface="+mn-ea"/>
                          <a:cs typeface="+mn-cs"/>
                        </a:rPr>
                        <a:t>Interest expenses on lease liabilities.</a:t>
                      </a:r>
                      <a:endParaRPr lang="en-IN" sz="1800" kern="1200" dirty="0" smtClean="0">
                        <a:solidFill>
                          <a:schemeClr val="dk1"/>
                        </a:solidFill>
                        <a:effectLst/>
                        <a:latin typeface="+mn-lt"/>
                        <a:ea typeface="+mn-ea"/>
                        <a:cs typeface="+mn-cs"/>
                      </a:endParaRPr>
                    </a:p>
                    <a:p>
                      <a:pPr marL="285750" lvl="0" indent="-285750" algn="just">
                        <a:buFont typeface="Arial" pitchFamily="34" charset="0"/>
                        <a:buChar char="•"/>
                      </a:pPr>
                      <a:r>
                        <a:rPr lang="en-US" sz="1800" kern="1200" dirty="0" smtClean="0">
                          <a:solidFill>
                            <a:schemeClr val="dk1"/>
                          </a:solidFill>
                          <a:effectLst/>
                          <a:latin typeface="+mn-lt"/>
                          <a:ea typeface="+mn-ea"/>
                          <a:cs typeface="+mn-cs"/>
                        </a:rPr>
                        <a:t>Expenses relating to short term / low value assets accounted on straight line or other systematic basis over lease term.</a:t>
                      </a:r>
                      <a:endParaRPr lang="en-IN" sz="1800" kern="1200" dirty="0" smtClean="0">
                        <a:solidFill>
                          <a:schemeClr val="dk1"/>
                        </a:solidFill>
                        <a:effectLst/>
                        <a:latin typeface="+mn-lt"/>
                        <a:ea typeface="+mn-ea"/>
                        <a:cs typeface="+mn-cs"/>
                      </a:endParaRPr>
                    </a:p>
                    <a:p>
                      <a:pPr marL="285750" lvl="0" indent="-285750" algn="just">
                        <a:buFont typeface="Arial" pitchFamily="34" charset="0"/>
                        <a:buChar char="•"/>
                      </a:pPr>
                      <a:r>
                        <a:rPr lang="en-US" sz="1800" kern="1200" dirty="0" smtClean="0">
                          <a:solidFill>
                            <a:schemeClr val="dk1"/>
                          </a:solidFill>
                          <a:effectLst/>
                          <a:latin typeface="+mn-lt"/>
                          <a:ea typeface="+mn-ea"/>
                          <a:cs typeface="+mn-cs"/>
                        </a:rPr>
                        <a:t>Additions / deductions and carrying value of right-of- use assets.</a:t>
                      </a:r>
                      <a:endParaRPr lang="en-IN" sz="1800" kern="1200" dirty="0" smtClean="0">
                        <a:solidFill>
                          <a:schemeClr val="dk1"/>
                        </a:solidFill>
                        <a:effectLst/>
                        <a:latin typeface="+mn-lt"/>
                        <a:ea typeface="+mn-ea"/>
                        <a:cs typeface="+mn-cs"/>
                      </a:endParaRPr>
                    </a:p>
                    <a:p>
                      <a:pPr marL="285750" indent="-285750" algn="just">
                        <a:buFont typeface="Arial" pitchFamily="34" charset="0"/>
                        <a:buChar char="•"/>
                      </a:pPr>
                      <a:r>
                        <a:rPr lang="en-US" sz="1800" kern="1200" dirty="0" smtClean="0">
                          <a:solidFill>
                            <a:schemeClr val="dk1"/>
                          </a:solidFill>
                          <a:effectLst/>
                          <a:latin typeface="+mn-lt"/>
                          <a:ea typeface="+mn-ea"/>
                          <a:cs typeface="+mn-cs"/>
                        </a:rPr>
                        <a:t>Gain / loss arising from sale and lease back transactions.</a:t>
                      </a:r>
                    </a:p>
                    <a:p>
                      <a:pPr marL="285750" indent="-285750" algn="just">
                        <a:buFont typeface="Arial" pitchFamily="34" charset="0"/>
                        <a:buChar char="•"/>
                      </a:pPr>
                      <a:r>
                        <a:rPr lang="en-US" sz="1800" kern="1200" dirty="0" smtClean="0">
                          <a:solidFill>
                            <a:schemeClr val="dk1"/>
                          </a:solidFill>
                          <a:effectLst/>
                          <a:latin typeface="+mn-lt"/>
                          <a:ea typeface="+mn-ea"/>
                          <a:cs typeface="+mn-cs"/>
                        </a:rPr>
                        <a:t>Maturity</a:t>
                      </a:r>
                      <a:r>
                        <a:rPr lang="en-US" sz="1800" kern="1200" baseline="0" dirty="0" smtClean="0">
                          <a:solidFill>
                            <a:schemeClr val="dk1"/>
                          </a:solidFill>
                          <a:effectLst/>
                          <a:latin typeface="+mn-lt"/>
                          <a:ea typeface="+mn-ea"/>
                          <a:cs typeface="+mn-cs"/>
                        </a:rPr>
                        <a:t> analysis of lease liabilities.</a:t>
                      </a:r>
                      <a:endParaRPr lang="en-US" sz="1800" kern="1200" dirty="0" smtClean="0">
                        <a:solidFill>
                          <a:schemeClr val="dk1"/>
                        </a:solidFill>
                        <a:effectLst/>
                        <a:latin typeface="+mn-lt"/>
                        <a:ea typeface="+mn-ea"/>
                        <a:cs typeface="+mn-cs"/>
                      </a:endParaRPr>
                    </a:p>
                  </a:txBody>
                  <a:tcPr/>
                </a:tc>
                <a:tc>
                  <a:txBody>
                    <a:bodyPr/>
                    <a:lstStyle/>
                    <a:p>
                      <a:pPr algn="just"/>
                      <a:r>
                        <a:rPr lang="en-US" sz="1800" b="1" kern="1200" dirty="0" smtClean="0">
                          <a:solidFill>
                            <a:schemeClr val="dk1"/>
                          </a:solidFill>
                          <a:effectLst/>
                          <a:latin typeface="+mn-lt"/>
                          <a:ea typeface="+mn-ea"/>
                          <a:cs typeface="+mn-cs"/>
                        </a:rPr>
                        <a:t>Operating lease: </a:t>
                      </a:r>
                      <a:r>
                        <a:rPr lang="en-US" sz="1800" kern="1200" dirty="0" smtClean="0">
                          <a:solidFill>
                            <a:schemeClr val="dk1"/>
                          </a:solidFill>
                          <a:effectLst/>
                          <a:latin typeface="+mn-lt"/>
                          <a:ea typeface="+mn-ea"/>
                          <a:cs typeface="+mn-cs"/>
                        </a:rPr>
                        <a:t>Lessor is required to disclose amounts for the following items:</a:t>
                      </a:r>
                    </a:p>
                    <a:p>
                      <a:pPr marL="285750" indent="-285750" algn="just">
                        <a:buFont typeface="Arial" panose="020B0604020202020204" pitchFamily="34" charset="0"/>
                        <a:buChar char="•"/>
                      </a:pPr>
                      <a:r>
                        <a:rPr lang="en-US" sz="1800" kern="1200" dirty="0" smtClean="0">
                          <a:solidFill>
                            <a:schemeClr val="dk1"/>
                          </a:solidFill>
                          <a:effectLst/>
                          <a:latin typeface="+mn-lt"/>
                          <a:ea typeface="+mn-ea"/>
                          <a:cs typeface="+mn-cs"/>
                        </a:rPr>
                        <a:t>Lease income</a:t>
                      </a:r>
                    </a:p>
                    <a:p>
                      <a:pPr marL="285750" indent="-285750" algn="just">
                        <a:buFont typeface="Arial" panose="020B0604020202020204" pitchFamily="34" charset="0"/>
                        <a:buChar char="•"/>
                      </a:pPr>
                      <a:r>
                        <a:rPr lang="en-US" sz="1800" kern="1200" dirty="0" smtClean="0">
                          <a:solidFill>
                            <a:schemeClr val="dk1"/>
                          </a:solidFill>
                          <a:effectLst/>
                          <a:latin typeface="+mn-lt"/>
                          <a:ea typeface="+mn-ea"/>
                          <a:cs typeface="+mn-cs"/>
                        </a:rPr>
                        <a:t>Variable lease payments that do not depend on an index or a rate</a:t>
                      </a:r>
                    </a:p>
                    <a:p>
                      <a:pPr marL="285750" indent="-285750" algn="just">
                        <a:buFont typeface="Arial" panose="020B0604020202020204" pitchFamily="34" charset="0"/>
                        <a:buChar char="•"/>
                      </a:pPr>
                      <a:r>
                        <a:rPr lang="en-US" sz="1800" kern="1200" dirty="0" smtClean="0">
                          <a:solidFill>
                            <a:schemeClr val="dk1"/>
                          </a:solidFill>
                          <a:effectLst/>
                          <a:latin typeface="+mn-lt"/>
                          <a:ea typeface="+mn-ea"/>
                          <a:cs typeface="+mn-cs"/>
                        </a:rPr>
                        <a:t>Maturity analysis of the lease payments</a:t>
                      </a:r>
                      <a:r>
                        <a:rPr lang="en-US" sz="1800" kern="1200" baseline="0" dirty="0" smtClean="0">
                          <a:solidFill>
                            <a:schemeClr val="dk1"/>
                          </a:solidFill>
                          <a:effectLst/>
                          <a:latin typeface="+mn-lt"/>
                          <a:ea typeface="+mn-ea"/>
                          <a:cs typeface="+mn-cs"/>
                        </a:rPr>
                        <a:t> </a:t>
                      </a:r>
                      <a:r>
                        <a:rPr lang="en-US" sz="1800" kern="1200" dirty="0" smtClean="0">
                          <a:solidFill>
                            <a:schemeClr val="dk1"/>
                          </a:solidFill>
                          <a:effectLst/>
                          <a:latin typeface="+mn-lt"/>
                          <a:ea typeface="+mn-ea"/>
                          <a:cs typeface="+mn-cs"/>
                        </a:rPr>
                        <a:t>receivable</a:t>
                      </a:r>
                    </a:p>
                    <a:p>
                      <a:pPr marL="285750" indent="-285750" algn="just">
                        <a:buFont typeface="Arial" panose="020B0604020202020204" pitchFamily="34" charset="0"/>
                        <a:buChar char="•"/>
                      </a:pPr>
                      <a:endParaRPr lang="en-IN" dirty="0" smtClean="0"/>
                    </a:p>
                    <a:p>
                      <a:pPr algn="just"/>
                      <a:r>
                        <a:rPr lang="en-US" sz="1800" b="1" kern="1200" dirty="0" smtClean="0">
                          <a:solidFill>
                            <a:schemeClr val="dk1"/>
                          </a:solidFill>
                          <a:effectLst/>
                          <a:latin typeface="+mn-lt"/>
                          <a:ea typeface="+mn-ea"/>
                          <a:cs typeface="+mn-cs"/>
                        </a:rPr>
                        <a:t>Finance lease</a:t>
                      </a:r>
                      <a:r>
                        <a:rPr lang="en-US" sz="1800" kern="1200" dirty="0" smtClean="0">
                          <a:solidFill>
                            <a:schemeClr val="dk1"/>
                          </a:solidFill>
                          <a:effectLst/>
                          <a:latin typeface="+mn-lt"/>
                          <a:ea typeface="+mn-ea"/>
                          <a:cs typeface="+mn-cs"/>
                        </a:rPr>
                        <a:t>: Lessor is required to disclose amounts for the following items:</a:t>
                      </a:r>
                      <a:endParaRPr lang="en-IN" sz="1800" kern="1200" dirty="0" smtClean="0">
                        <a:solidFill>
                          <a:schemeClr val="dk1"/>
                        </a:solidFill>
                        <a:effectLst/>
                        <a:latin typeface="+mn-lt"/>
                        <a:ea typeface="+mn-ea"/>
                        <a:cs typeface="+mn-cs"/>
                      </a:endParaRPr>
                    </a:p>
                    <a:p>
                      <a:pPr marL="285750" indent="-285750" algn="just">
                        <a:buFont typeface="Arial" pitchFamily="34" charset="0"/>
                        <a:buChar char="•"/>
                      </a:pPr>
                      <a:r>
                        <a:rPr lang="en-US" sz="1800" kern="1200" dirty="0" smtClean="0">
                          <a:solidFill>
                            <a:schemeClr val="dk1"/>
                          </a:solidFill>
                          <a:effectLst/>
                          <a:latin typeface="+mn-lt"/>
                          <a:ea typeface="+mn-ea"/>
                          <a:cs typeface="+mn-cs"/>
                        </a:rPr>
                        <a:t>Selling profit or loss</a:t>
                      </a:r>
                      <a:endParaRPr lang="en-IN" sz="1800" kern="1200" dirty="0" smtClean="0">
                        <a:solidFill>
                          <a:schemeClr val="dk1"/>
                        </a:solidFill>
                        <a:effectLst/>
                        <a:latin typeface="+mn-lt"/>
                        <a:ea typeface="+mn-ea"/>
                        <a:cs typeface="+mn-cs"/>
                      </a:endParaRPr>
                    </a:p>
                    <a:p>
                      <a:pPr marL="285750" indent="-285750" algn="just">
                        <a:buFont typeface="Arial" pitchFamily="34" charset="0"/>
                        <a:buChar char="•"/>
                      </a:pPr>
                      <a:r>
                        <a:rPr lang="en-US" sz="1800" kern="1200" dirty="0" smtClean="0">
                          <a:solidFill>
                            <a:schemeClr val="dk1"/>
                          </a:solidFill>
                          <a:effectLst/>
                          <a:latin typeface="+mn-lt"/>
                          <a:ea typeface="+mn-ea"/>
                          <a:cs typeface="+mn-cs"/>
                        </a:rPr>
                        <a:t>Finance income on net investment in the lease</a:t>
                      </a:r>
                    </a:p>
                    <a:p>
                      <a:pPr marL="285750" indent="-285750" algn="just">
                        <a:buFont typeface="Arial" pitchFamily="34" charset="0"/>
                        <a:buChar char="•"/>
                      </a:pPr>
                      <a:r>
                        <a:rPr lang="en-US" sz="1800" kern="1200" dirty="0" smtClean="0">
                          <a:solidFill>
                            <a:schemeClr val="dk1"/>
                          </a:solidFill>
                          <a:effectLst/>
                          <a:latin typeface="+mn-lt"/>
                          <a:ea typeface="+mn-ea"/>
                          <a:cs typeface="+mn-cs"/>
                        </a:rPr>
                        <a:t>Maturity analysis of the lease payments</a:t>
                      </a:r>
                      <a:r>
                        <a:rPr lang="en-US" sz="1800" kern="1200" baseline="0" dirty="0" smtClean="0">
                          <a:solidFill>
                            <a:schemeClr val="dk1"/>
                          </a:solidFill>
                          <a:effectLst/>
                          <a:latin typeface="+mn-lt"/>
                          <a:ea typeface="+mn-ea"/>
                          <a:cs typeface="+mn-cs"/>
                        </a:rPr>
                        <a:t> </a:t>
                      </a:r>
                      <a:r>
                        <a:rPr lang="en-US" sz="1800" kern="1200" dirty="0" smtClean="0">
                          <a:solidFill>
                            <a:schemeClr val="dk1"/>
                          </a:solidFill>
                          <a:effectLst/>
                          <a:latin typeface="+mn-lt"/>
                          <a:ea typeface="+mn-ea"/>
                          <a:cs typeface="+mn-cs"/>
                        </a:rPr>
                        <a:t>receivable</a:t>
                      </a:r>
                      <a:endParaRPr lang="en-IN" dirty="0"/>
                    </a:p>
                  </a:txBody>
                  <a:tcPr/>
                </a:tc>
              </a:tr>
            </a:tbl>
          </a:graphicData>
        </a:graphic>
      </p:graphicFrame>
    </p:spTree>
    <p:extLst>
      <p:ext uri="{BB962C8B-B14F-4D97-AF65-F5344CB8AC3E}">
        <p14:creationId xmlns:p14="http://schemas.microsoft.com/office/powerpoint/2010/main" val="14451754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41</a:t>
            </a:fld>
            <a:endParaRPr lang="en-US" dirty="0">
              <a:solidFill>
                <a:schemeClr val="tx1"/>
              </a:solidFill>
            </a:endParaRPr>
          </a:p>
        </p:txBody>
      </p:sp>
      <p:sp>
        <p:nvSpPr>
          <p:cNvPr id="3" name="Rounded Rectangle 2"/>
          <p:cNvSpPr/>
          <p:nvPr/>
        </p:nvSpPr>
        <p:spPr>
          <a:xfrm>
            <a:off x="451833"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Summary</a:t>
            </a:r>
            <a:endParaRPr lang="en-US" sz="2400" b="1" dirty="0"/>
          </a:p>
        </p:txBody>
      </p:sp>
      <p:sp>
        <p:nvSpPr>
          <p:cNvPr id="4" name="TextBox 3"/>
          <p:cNvSpPr txBox="1"/>
          <p:nvPr/>
        </p:nvSpPr>
        <p:spPr>
          <a:xfrm>
            <a:off x="451833" y="1330036"/>
            <a:ext cx="7944022" cy="5016758"/>
          </a:xfrm>
          <a:prstGeom prst="rect">
            <a:avLst/>
          </a:prstGeom>
          <a:noFill/>
        </p:spPr>
        <p:txBody>
          <a:bodyPr wrap="square" rtlCol="0">
            <a:spAutoFit/>
          </a:bodyPr>
          <a:lstStyle/>
          <a:p>
            <a:pPr marL="285750" indent="-285750" algn="just">
              <a:buFont typeface="Wingdings" pitchFamily="2" charset="2"/>
              <a:buChar char="Ø"/>
            </a:pPr>
            <a:r>
              <a:rPr lang="en-IN" sz="1600" dirty="0" smtClean="0">
                <a:latin typeface="Calibri" pitchFamily="34" charset="0"/>
              </a:rPr>
              <a:t>Ind AS 116 is </a:t>
            </a:r>
            <a:r>
              <a:rPr lang="en-IN" sz="1600" b="1" dirty="0" smtClean="0">
                <a:latin typeface="Calibri" pitchFamily="34" charset="0"/>
              </a:rPr>
              <a:t>applicable from 1</a:t>
            </a:r>
            <a:r>
              <a:rPr lang="en-IN" sz="1600" b="1" baseline="30000" dirty="0" smtClean="0">
                <a:latin typeface="Calibri" pitchFamily="34" charset="0"/>
              </a:rPr>
              <a:t>st</a:t>
            </a:r>
            <a:r>
              <a:rPr lang="en-IN" sz="1600" b="1" dirty="0" smtClean="0">
                <a:latin typeface="Calibri" pitchFamily="34" charset="0"/>
              </a:rPr>
              <a:t> April, 2019</a:t>
            </a:r>
            <a:r>
              <a:rPr lang="en-IN" sz="1600" dirty="0" smtClean="0">
                <a:latin typeface="Calibri" pitchFamily="34" charset="0"/>
              </a:rPr>
              <a:t>.</a:t>
            </a:r>
          </a:p>
          <a:p>
            <a:pPr marL="285750" indent="-285750" algn="just">
              <a:buFont typeface="Wingdings" pitchFamily="2" charset="2"/>
              <a:buChar char="Ø"/>
            </a:pPr>
            <a:endParaRPr lang="en-IN" sz="1600" dirty="0">
              <a:latin typeface="Calibri" pitchFamily="34" charset="0"/>
            </a:endParaRPr>
          </a:p>
          <a:p>
            <a:pPr marL="285750" indent="-285750" algn="just">
              <a:buFont typeface="Wingdings" pitchFamily="2" charset="2"/>
              <a:buChar char="Ø"/>
            </a:pPr>
            <a:r>
              <a:rPr lang="en-IN" sz="1600" dirty="0" smtClean="0">
                <a:latin typeface="Calibri" pitchFamily="34" charset="0"/>
              </a:rPr>
              <a:t>Ind AS 116 applies a </a:t>
            </a:r>
            <a:r>
              <a:rPr lang="en-IN" sz="1600" b="1" dirty="0" smtClean="0">
                <a:latin typeface="Calibri" pitchFamily="34" charset="0"/>
              </a:rPr>
              <a:t>control model</a:t>
            </a:r>
            <a:r>
              <a:rPr lang="en-IN" sz="1600" dirty="0" smtClean="0">
                <a:latin typeface="Calibri" pitchFamily="34" charset="0"/>
              </a:rPr>
              <a:t> for the identification of leases, distinguishing between leases and service contracts on the basis of whether there is an identified asset controlled by the lessee.</a:t>
            </a:r>
          </a:p>
          <a:p>
            <a:pPr marL="285750" indent="-285750" algn="just">
              <a:buFont typeface="Wingdings" pitchFamily="2" charset="2"/>
              <a:buChar char="Ø"/>
            </a:pPr>
            <a:endParaRPr lang="en-IN" sz="1600" dirty="0">
              <a:latin typeface="Calibri" pitchFamily="34" charset="0"/>
            </a:endParaRPr>
          </a:p>
          <a:p>
            <a:pPr marL="285750" indent="-285750" algn="just">
              <a:buFont typeface="Wingdings" pitchFamily="2" charset="2"/>
              <a:buChar char="Ø"/>
            </a:pPr>
            <a:r>
              <a:rPr lang="en-IN" sz="1600" dirty="0" smtClean="0">
                <a:latin typeface="Calibri" pitchFamily="34" charset="0"/>
              </a:rPr>
              <a:t>Lessee has to recognise a right-to-use asset and a lease liability for all lease contracts except for short-term leases and leases of low value assets. As a result of this change, lessee has to </a:t>
            </a:r>
            <a:r>
              <a:rPr lang="en-IN" sz="1600" b="1" dirty="0" smtClean="0">
                <a:latin typeface="Calibri" pitchFamily="34" charset="0"/>
              </a:rPr>
              <a:t>recognise almost all leases on balance sheet</a:t>
            </a:r>
            <a:r>
              <a:rPr lang="en-IN" sz="1600" dirty="0" smtClean="0">
                <a:latin typeface="Calibri" pitchFamily="34" charset="0"/>
              </a:rPr>
              <a:t> as compared to off-balance sheet under previous requirements specified in Ind AS 17.</a:t>
            </a:r>
          </a:p>
          <a:p>
            <a:pPr marL="285750" indent="-285750" algn="just">
              <a:buFont typeface="Wingdings" pitchFamily="2" charset="2"/>
              <a:buChar char="Ø"/>
            </a:pPr>
            <a:endParaRPr lang="en-IN" sz="1600" dirty="0">
              <a:latin typeface="Calibri" pitchFamily="34" charset="0"/>
            </a:endParaRPr>
          </a:p>
          <a:p>
            <a:pPr marL="285750" indent="-285750" algn="just">
              <a:buFont typeface="Wingdings" pitchFamily="2" charset="2"/>
              <a:buChar char="Ø"/>
            </a:pPr>
            <a:r>
              <a:rPr lang="en-IN" sz="1600" dirty="0" smtClean="0">
                <a:latin typeface="Calibri" pitchFamily="34" charset="0"/>
              </a:rPr>
              <a:t>Lessor accounting model stays substantially the same under current guidance.</a:t>
            </a:r>
          </a:p>
          <a:p>
            <a:pPr marL="285750" indent="-285750" algn="just">
              <a:buFont typeface="Wingdings" pitchFamily="2" charset="2"/>
              <a:buChar char="Ø"/>
            </a:pPr>
            <a:endParaRPr lang="en-IN" sz="1600" dirty="0">
              <a:latin typeface="Calibri" pitchFamily="34" charset="0"/>
            </a:endParaRPr>
          </a:p>
          <a:p>
            <a:pPr marL="285750" indent="-285750" algn="just">
              <a:buFont typeface="Wingdings" pitchFamily="2" charset="2"/>
              <a:buChar char="Ø"/>
            </a:pPr>
            <a:r>
              <a:rPr lang="en-IN" sz="1600" dirty="0" smtClean="0">
                <a:latin typeface="Calibri" pitchFamily="34" charset="0"/>
              </a:rPr>
              <a:t>For lessor, leases are classified into operating or finance lease but for lessee there is no such classification from now onwards.</a:t>
            </a:r>
          </a:p>
          <a:p>
            <a:pPr marL="285750" indent="-285750" algn="just">
              <a:buFont typeface="Wingdings" pitchFamily="2" charset="2"/>
              <a:buChar char="Ø"/>
            </a:pPr>
            <a:endParaRPr lang="en-IN" sz="1600" dirty="0">
              <a:latin typeface="Calibri" pitchFamily="34" charset="0"/>
            </a:endParaRPr>
          </a:p>
          <a:p>
            <a:pPr marL="285750" indent="-285750" algn="just">
              <a:buFont typeface="Wingdings" pitchFamily="2" charset="2"/>
              <a:buChar char="Ø"/>
            </a:pPr>
            <a:r>
              <a:rPr lang="en-IN" sz="1600" dirty="0" smtClean="0">
                <a:latin typeface="Calibri" pitchFamily="34" charset="0"/>
              </a:rPr>
              <a:t>Enhanced disclosure requirement.</a:t>
            </a:r>
          </a:p>
          <a:p>
            <a:pPr lvl="1" algn="just"/>
            <a:endParaRPr lang="en-IN" sz="1600" dirty="0">
              <a:latin typeface="Calibri" panose="020F0502020204030204" pitchFamily="34" charset="0"/>
              <a:cs typeface="Arial" pitchFamily="34" charset="0"/>
            </a:endParaRPr>
          </a:p>
          <a:p>
            <a:pPr marL="342900" indent="-342900" algn="just">
              <a:buFont typeface="Wingdings" panose="05000000000000000000" pitchFamily="2" charset="2"/>
              <a:buChar char="Ø"/>
            </a:pPr>
            <a:r>
              <a:rPr lang="en-US" sz="1600" dirty="0">
                <a:latin typeface="Calibri" panose="020F0502020204030204" pitchFamily="34" charset="0"/>
              </a:rPr>
              <a:t>In order to minimize the impact of applying Ind AS 116, lessees may enter into leases with short </a:t>
            </a:r>
            <a:r>
              <a:rPr lang="en-US" sz="1600" dirty="0" smtClean="0">
                <a:latin typeface="Calibri" panose="020F0502020204030204" pitchFamily="34" charset="0"/>
              </a:rPr>
              <a:t>term or lease with variable payment not linked to any rate or index.</a:t>
            </a:r>
            <a:endParaRPr lang="en-IN" sz="1600" b="1" dirty="0">
              <a:latin typeface="Calibri" panose="020F0502020204030204" pitchFamily="34" charset="0"/>
              <a:cs typeface="Arial" pitchFamily="34" charset="0"/>
            </a:endParaRPr>
          </a:p>
        </p:txBody>
      </p:sp>
    </p:spTree>
    <p:extLst>
      <p:ext uri="{BB962C8B-B14F-4D97-AF65-F5344CB8AC3E}">
        <p14:creationId xmlns:p14="http://schemas.microsoft.com/office/powerpoint/2010/main" val="37259111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3400" y="381000"/>
            <a:ext cx="7620000" cy="4572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smtClean="0">
                <a:latin typeface="Times New Roman" pitchFamily="18" charset="0"/>
                <a:cs typeface="Times New Roman" pitchFamily="18" charset="0"/>
              </a:rPr>
              <a:t>Comparison</a:t>
            </a:r>
            <a:endParaRPr lang="en-IN" sz="2800" b="1" dirty="0">
              <a:latin typeface="Times New Roman" pitchFamily="18" charset="0"/>
              <a:cs typeface="Times New Roman" pitchFamily="18" charset="0"/>
            </a:endParaRPr>
          </a:p>
        </p:txBody>
      </p:sp>
      <p:sp>
        <p:nvSpPr>
          <p:cNvPr id="6" name="TextBox 5"/>
          <p:cNvSpPr txBox="1"/>
          <p:nvPr/>
        </p:nvSpPr>
        <p:spPr>
          <a:xfrm>
            <a:off x="533400" y="1143000"/>
            <a:ext cx="7620000" cy="400110"/>
          </a:xfrm>
          <a:prstGeom prst="rect">
            <a:avLst/>
          </a:prstGeom>
          <a:noFill/>
        </p:spPr>
        <p:txBody>
          <a:bodyPr wrap="square" rtlCol="0">
            <a:spAutoFit/>
          </a:bodyPr>
          <a:lstStyle/>
          <a:p>
            <a:pPr>
              <a:buFont typeface="Wingdings" pitchFamily="2" charset="2"/>
              <a:buChar char="v"/>
            </a:pPr>
            <a:r>
              <a:rPr lang="en-US" sz="2000" dirty="0" smtClean="0">
                <a:latin typeface="Times New Roman" pitchFamily="18" charset="0"/>
                <a:cs typeface="Times New Roman" pitchFamily="18" charset="0"/>
              </a:rPr>
              <a:t> There is  no major difference between Ind AS and IFRS.</a:t>
            </a:r>
            <a:endParaRPr lang="en-US" sz="2000" dirty="0">
              <a:latin typeface="Times New Roman" pitchFamily="18" charset="0"/>
              <a:cs typeface="Times New Roman"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752600"/>
            <a:ext cx="7620000" cy="4571999"/>
          </a:xfrm>
          <a:prstGeom prst="rect">
            <a:avLst/>
          </a:prstGeom>
        </p:spPr>
      </p:pic>
      <p:sp>
        <p:nvSpPr>
          <p:cNvPr id="7" name="TextBox 6"/>
          <p:cNvSpPr txBox="1"/>
          <p:nvPr/>
        </p:nvSpPr>
        <p:spPr>
          <a:xfrm>
            <a:off x="381000" y="6172200"/>
            <a:ext cx="6858000" cy="400110"/>
          </a:xfrm>
          <a:prstGeom prst="rect">
            <a:avLst/>
          </a:prstGeom>
          <a:noFill/>
        </p:spPr>
        <p:txBody>
          <a:bodyPr wrap="square" rtlCol="0">
            <a:spAutoFit/>
          </a:bodyPr>
          <a:lstStyle/>
          <a:p>
            <a:pPr marL="285750" indent="-285750">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If you have any question then write it on my mail id.</a:t>
            </a:r>
            <a:endParaRPr lang="en-GB" sz="2000"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solidFill>
                  <a:schemeClr val="tx1"/>
                </a:solidFill>
              </a:rPr>
              <a:pPr/>
              <a:t>42</a:t>
            </a:fld>
            <a:endParaRPr lang="en-US" dirty="0">
              <a:solidFill>
                <a:schemeClr val="tx1"/>
              </a:solidFill>
            </a:endParaRPr>
          </a:p>
        </p:txBody>
      </p:sp>
    </p:spTree>
    <p:extLst>
      <p:ext uri="{BB962C8B-B14F-4D97-AF65-F5344CB8AC3E}">
        <p14:creationId xmlns:p14="http://schemas.microsoft.com/office/powerpoint/2010/main" val="184620095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63541" y="2057400"/>
            <a:ext cx="6501908" cy="1862048"/>
          </a:xfrm>
          <a:prstGeom prst="rect">
            <a:avLst/>
          </a:prstGeom>
          <a:solidFill>
            <a:schemeClr val="bg1"/>
          </a:solidFill>
          <a:ln>
            <a:noFill/>
          </a:ln>
        </p:spPr>
        <p:txBody>
          <a:bodyPr wrap="none" lIns="91440" tIns="45720" rIns="91440" bIns="45720">
            <a:spAutoFit/>
          </a:bodyPr>
          <a:lstStyle/>
          <a:p>
            <a:pPr algn="ctr"/>
            <a:r>
              <a:rPr lang="en-US" sz="11500" b="1" u="sng" dirty="0" smtClean="0">
                <a:ln w="10541" cmpd="sng">
                  <a:solidFill>
                    <a:schemeClr val="accent1">
                      <a:shade val="88000"/>
                      <a:satMod val="110000"/>
                    </a:schemeClr>
                  </a:solidFill>
                  <a:prstDash val="solid"/>
                </a:ln>
                <a:solidFill>
                  <a:schemeClr val="tx2">
                    <a:lumMod val="60000"/>
                    <a:lumOff val="40000"/>
                  </a:schemeClr>
                </a:solidFill>
              </a:rPr>
              <a:t>Thank You</a:t>
            </a:r>
            <a:endParaRPr lang="en-US" sz="11500" b="1" u="sng" dirty="0">
              <a:ln w="10541" cmpd="sng">
                <a:solidFill>
                  <a:schemeClr val="accent1">
                    <a:shade val="88000"/>
                    <a:satMod val="110000"/>
                  </a:schemeClr>
                </a:solidFill>
                <a:prstDash val="solid"/>
              </a:ln>
              <a:solidFill>
                <a:schemeClr val="tx2">
                  <a:lumMod val="60000"/>
                  <a:lumOff val="40000"/>
                </a:schemeClr>
              </a:solidFill>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solidFill>
                  <a:schemeClr val="tx1"/>
                </a:solidFill>
              </a:rPr>
              <a:pPr/>
              <a:t>43</a:t>
            </a:fld>
            <a:endParaRPr lang="en-US" dirty="0">
              <a:solidFill>
                <a:schemeClr val="tx1"/>
              </a:solidFill>
            </a:endParaRPr>
          </a:p>
        </p:txBody>
      </p:sp>
    </p:spTree>
    <p:extLst>
      <p:ext uri="{BB962C8B-B14F-4D97-AF65-F5344CB8AC3E}">
        <p14:creationId xmlns:p14="http://schemas.microsoft.com/office/powerpoint/2010/main" val="28957992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1833"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Flowchart for identifying a lease</a:t>
            </a:r>
            <a:endParaRPr lang="en-US" sz="2400" b="1"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a:xfrm>
            <a:off x="8123077" y="6184809"/>
            <a:ext cx="609600" cy="520700"/>
          </a:xfrm>
        </p:spPr>
        <p:txBody>
          <a:bodyPr/>
          <a:lstStyle/>
          <a:p>
            <a:fld id="{8AE0DA53-BF49-4291-8993-1CF29F383F41}" type="slidenum">
              <a:rPr lang="en-US" smtClean="0">
                <a:solidFill>
                  <a:schemeClr val="tx1"/>
                </a:solidFill>
              </a:rPr>
              <a:t>5</a:t>
            </a:fld>
            <a:endParaRPr lang="en-US" dirty="0">
              <a:solidFill>
                <a:schemeClr val="tx1"/>
              </a:solidFill>
            </a:endParaRPr>
          </a:p>
        </p:txBody>
      </p:sp>
      <p:sp>
        <p:nvSpPr>
          <p:cNvPr id="4" name="Rectangle 3"/>
          <p:cNvSpPr/>
          <p:nvPr/>
        </p:nvSpPr>
        <p:spPr>
          <a:xfrm>
            <a:off x="2092815" y="1067346"/>
            <a:ext cx="4934768" cy="439481"/>
          </a:xfrm>
          <a:prstGeom prst="rect">
            <a:avLst/>
          </a:prstGeom>
          <a:solidFill>
            <a:schemeClr val="accent1">
              <a:lumMod val="40000"/>
              <a:lumOff val="6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Calibri" panose="020F0502020204030204" pitchFamily="34" charset="0"/>
              </a:rPr>
              <a:t>Is there an identified asset?</a:t>
            </a:r>
          </a:p>
        </p:txBody>
      </p:sp>
      <p:sp>
        <p:nvSpPr>
          <p:cNvPr id="5" name="Rectangle 4"/>
          <p:cNvSpPr/>
          <p:nvPr/>
        </p:nvSpPr>
        <p:spPr>
          <a:xfrm>
            <a:off x="2090667" y="1852408"/>
            <a:ext cx="4934768" cy="502275"/>
          </a:xfrm>
          <a:prstGeom prst="rect">
            <a:avLst/>
          </a:prstGeom>
          <a:solidFill>
            <a:schemeClr val="accent1">
              <a:lumMod val="40000"/>
              <a:lumOff val="6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Calibri" panose="020F0502020204030204" pitchFamily="34" charset="0"/>
              </a:rPr>
              <a:t>Does the customer have the </a:t>
            </a:r>
            <a:r>
              <a:rPr lang="en-US" sz="1200" dirty="0">
                <a:solidFill>
                  <a:schemeClr val="tx1"/>
                </a:solidFill>
                <a:latin typeface="Calibri" panose="020F0502020204030204" pitchFamily="34" charset="0"/>
              </a:rPr>
              <a:t>right to obtain substantially all of the economic benefits from use of the identified </a:t>
            </a:r>
            <a:r>
              <a:rPr lang="en-US" sz="1200" dirty="0" smtClean="0">
                <a:solidFill>
                  <a:schemeClr val="tx1"/>
                </a:solidFill>
                <a:latin typeface="Calibri" panose="020F0502020204030204" pitchFamily="34" charset="0"/>
              </a:rPr>
              <a:t>asset throughout the period of use?</a:t>
            </a:r>
            <a:endParaRPr lang="en-US" sz="1200" dirty="0">
              <a:solidFill>
                <a:schemeClr val="tx1"/>
              </a:solidFill>
              <a:latin typeface="Calibri" panose="020F0502020204030204" pitchFamily="34" charset="0"/>
            </a:endParaRPr>
          </a:p>
        </p:txBody>
      </p:sp>
      <p:sp>
        <p:nvSpPr>
          <p:cNvPr id="7" name="Rectangle 6"/>
          <p:cNvSpPr/>
          <p:nvPr/>
        </p:nvSpPr>
        <p:spPr>
          <a:xfrm>
            <a:off x="2112129" y="4449653"/>
            <a:ext cx="4934768" cy="502275"/>
          </a:xfrm>
          <a:prstGeom prst="rect">
            <a:avLst/>
          </a:prstGeom>
          <a:solidFill>
            <a:schemeClr val="accent1">
              <a:lumMod val="40000"/>
              <a:lumOff val="6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Calibri" panose="020F0502020204030204" pitchFamily="34" charset="0"/>
              </a:rPr>
              <a:t>Does the customer</a:t>
            </a:r>
            <a:r>
              <a:rPr lang="en-US" sz="1200" dirty="0">
                <a:solidFill>
                  <a:schemeClr val="tx1"/>
                </a:solidFill>
                <a:latin typeface="Calibri" panose="020F0502020204030204" pitchFamily="34" charset="0"/>
              </a:rPr>
              <a:t> </a:t>
            </a:r>
            <a:r>
              <a:rPr lang="en-US" sz="1200" dirty="0" smtClean="0">
                <a:solidFill>
                  <a:schemeClr val="tx1"/>
                </a:solidFill>
                <a:latin typeface="Calibri" panose="020F0502020204030204" pitchFamily="34" charset="0"/>
              </a:rPr>
              <a:t>have </a:t>
            </a:r>
            <a:r>
              <a:rPr lang="en-US" sz="1200" dirty="0">
                <a:solidFill>
                  <a:schemeClr val="tx1"/>
                </a:solidFill>
                <a:latin typeface="Calibri" panose="020F0502020204030204" pitchFamily="34" charset="0"/>
              </a:rPr>
              <a:t>the right to operate the asset </a:t>
            </a:r>
            <a:r>
              <a:rPr lang="en-US" sz="1200" dirty="0" smtClean="0">
                <a:solidFill>
                  <a:schemeClr val="tx1"/>
                </a:solidFill>
                <a:latin typeface="Calibri" panose="020F0502020204030204" pitchFamily="34" charset="0"/>
              </a:rPr>
              <a:t>throughout </a:t>
            </a:r>
            <a:r>
              <a:rPr lang="en-US" sz="1200" dirty="0">
                <a:solidFill>
                  <a:schemeClr val="tx1"/>
                </a:solidFill>
                <a:latin typeface="Calibri" panose="020F0502020204030204" pitchFamily="34" charset="0"/>
              </a:rPr>
              <a:t>the period of use, without the supplier having the right to change those operating </a:t>
            </a:r>
            <a:r>
              <a:rPr lang="en-US" sz="1200" dirty="0" smtClean="0">
                <a:solidFill>
                  <a:schemeClr val="tx1"/>
                </a:solidFill>
                <a:latin typeface="Calibri" panose="020F0502020204030204" pitchFamily="34" charset="0"/>
              </a:rPr>
              <a:t>instructions?</a:t>
            </a:r>
            <a:endParaRPr lang="en-US" sz="1200" dirty="0">
              <a:solidFill>
                <a:schemeClr val="tx1"/>
              </a:solidFill>
              <a:latin typeface="Calibri" panose="020F0502020204030204" pitchFamily="34" charset="0"/>
            </a:endParaRPr>
          </a:p>
        </p:txBody>
      </p:sp>
      <p:sp>
        <p:nvSpPr>
          <p:cNvPr id="8" name="Rectangle 7"/>
          <p:cNvSpPr/>
          <p:nvPr/>
        </p:nvSpPr>
        <p:spPr>
          <a:xfrm>
            <a:off x="2097102" y="5194480"/>
            <a:ext cx="4934768" cy="502275"/>
          </a:xfrm>
          <a:prstGeom prst="rect">
            <a:avLst/>
          </a:prstGeom>
          <a:solidFill>
            <a:schemeClr val="accent1">
              <a:lumMod val="40000"/>
              <a:lumOff val="6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Calibri" panose="020F0502020204030204" pitchFamily="34" charset="0"/>
              </a:rPr>
              <a:t>Does </a:t>
            </a:r>
            <a:r>
              <a:rPr lang="en-US" sz="1200" dirty="0">
                <a:solidFill>
                  <a:schemeClr val="tx1"/>
                </a:solidFill>
                <a:latin typeface="Calibri" panose="020F0502020204030204" pitchFamily="34" charset="0"/>
              </a:rPr>
              <a:t>the customer </a:t>
            </a:r>
            <a:r>
              <a:rPr lang="en-US" sz="1200" dirty="0" smtClean="0">
                <a:solidFill>
                  <a:schemeClr val="tx1"/>
                </a:solidFill>
                <a:latin typeface="Calibri" panose="020F0502020204030204" pitchFamily="34" charset="0"/>
              </a:rPr>
              <a:t>design </a:t>
            </a:r>
            <a:r>
              <a:rPr lang="en-US" sz="1200" dirty="0">
                <a:solidFill>
                  <a:schemeClr val="tx1"/>
                </a:solidFill>
                <a:latin typeface="Calibri" panose="020F0502020204030204" pitchFamily="34" charset="0"/>
              </a:rPr>
              <a:t>the asset </a:t>
            </a:r>
            <a:r>
              <a:rPr lang="en-US" sz="1200" dirty="0" smtClean="0">
                <a:solidFill>
                  <a:schemeClr val="tx1"/>
                </a:solidFill>
                <a:latin typeface="Calibri" panose="020F0502020204030204" pitchFamily="34" charset="0"/>
              </a:rPr>
              <a:t>in </a:t>
            </a:r>
            <a:r>
              <a:rPr lang="en-US" sz="1200" dirty="0">
                <a:solidFill>
                  <a:schemeClr val="tx1"/>
                </a:solidFill>
                <a:latin typeface="Calibri" panose="020F0502020204030204" pitchFamily="34" charset="0"/>
              </a:rPr>
              <a:t>a way that predetermines how and for what purpose the asset will be used throughout the period of </a:t>
            </a:r>
            <a:r>
              <a:rPr lang="en-US" sz="1200" dirty="0" smtClean="0">
                <a:solidFill>
                  <a:schemeClr val="tx1"/>
                </a:solidFill>
                <a:latin typeface="Calibri" panose="020F0502020204030204" pitchFamily="34" charset="0"/>
              </a:rPr>
              <a:t>use?</a:t>
            </a:r>
            <a:endParaRPr lang="en-US" sz="1200" dirty="0">
              <a:solidFill>
                <a:schemeClr val="tx1"/>
              </a:solidFill>
              <a:latin typeface="Calibri" panose="020F0502020204030204" pitchFamily="34" charset="0"/>
            </a:endParaRPr>
          </a:p>
        </p:txBody>
      </p:sp>
      <p:sp>
        <p:nvSpPr>
          <p:cNvPr id="9" name="Oval 8"/>
          <p:cNvSpPr/>
          <p:nvPr/>
        </p:nvSpPr>
        <p:spPr>
          <a:xfrm>
            <a:off x="244699" y="5924285"/>
            <a:ext cx="2382592" cy="829536"/>
          </a:xfrm>
          <a:prstGeom prst="ellipse">
            <a:avLst/>
          </a:prstGeom>
          <a:solidFill>
            <a:schemeClr val="accent5">
              <a:lumMod val="7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latin typeface="Calibri" panose="020F0502020204030204" pitchFamily="34" charset="0"/>
              </a:rPr>
              <a:t>The contract contains a lease</a:t>
            </a:r>
            <a:endParaRPr lang="en-US" sz="1400" b="1" dirty="0">
              <a:solidFill>
                <a:schemeClr val="tx1"/>
              </a:solidFill>
              <a:latin typeface="Calibri" panose="020F0502020204030204" pitchFamily="34" charset="0"/>
            </a:endParaRPr>
          </a:p>
        </p:txBody>
      </p:sp>
      <p:sp>
        <p:nvSpPr>
          <p:cNvPr id="10" name="Oval 9"/>
          <p:cNvSpPr/>
          <p:nvPr/>
        </p:nvSpPr>
        <p:spPr>
          <a:xfrm>
            <a:off x="5716080" y="5909259"/>
            <a:ext cx="2382592" cy="829536"/>
          </a:xfrm>
          <a:prstGeom prst="ellipse">
            <a:avLst/>
          </a:prstGeom>
          <a:solidFill>
            <a:srgbClr val="E91A15">
              <a:alpha val="92000"/>
            </a:srgb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latin typeface="Calibri" panose="020F0502020204030204" pitchFamily="34" charset="0"/>
              </a:rPr>
              <a:t>The contract does not contain a lease</a:t>
            </a:r>
            <a:endParaRPr lang="en-US" sz="1400" b="1" dirty="0">
              <a:solidFill>
                <a:schemeClr val="tx1"/>
              </a:solidFill>
              <a:latin typeface="Calibri" panose="020F0502020204030204" pitchFamily="34" charset="0"/>
            </a:endParaRPr>
          </a:p>
        </p:txBody>
      </p:sp>
      <p:cxnSp>
        <p:nvCxnSpPr>
          <p:cNvPr id="16" name="Straight Arrow Connector 15"/>
          <p:cNvCxnSpPr/>
          <p:nvPr/>
        </p:nvCxnSpPr>
        <p:spPr>
          <a:xfrm>
            <a:off x="7688687" y="1262131"/>
            <a:ext cx="25223" cy="47322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047967" y="1262131"/>
            <a:ext cx="65360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 idx="2"/>
            <a:endCxn id="5" idx="0"/>
          </p:cNvCxnSpPr>
          <p:nvPr/>
        </p:nvCxnSpPr>
        <p:spPr>
          <a:xfrm flipH="1">
            <a:off x="4558051" y="1506827"/>
            <a:ext cx="2148" cy="345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582734" y="1509512"/>
            <a:ext cx="877911" cy="369332"/>
          </a:xfrm>
          <a:prstGeom prst="rect">
            <a:avLst/>
          </a:prstGeom>
          <a:noFill/>
        </p:spPr>
        <p:txBody>
          <a:bodyPr wrap="square" rtlCol="0">
            <a:spAutoFit/>
          </a:bodyPr>
          <a:lstStyle/>
          <a:p>
            <a:r>
              <a:rPr lang="en-US" dirty="0" smtClean="0">
                <a:latin typeface="Calibri" panose="020F0502020204030204" pitchFamily="34" charset="0"/>
              </a:rPr>
              <a:t>Yes</a:t>
            </a:r>
            <a:endParaRPr lang="en-US" dirty="0">
              <a:latin typeface="Calibri" panose="020F0502020204030204" pitchFamily="34" charset="0"/>
            </a:endParaRPr>
          </a:p>
        </p:txBody>
      </p:sp>
      <p:sp>
        <p:nvSpPr>
          <p:cNvPr id="23" name="TextBox 22"/>
          <p:cNvSpPr txBox="1"/>
          <p:nvPr/>
        </p:nvSpPr>
        <p:spPr>
          <a:xfrm>
            <a:off x="4554827" y="2292977"/>
            <a:ext cx="877911" cy="369332"/>
          </a:xfrm>
          <a:prstGeom prst="rect">
            <a:avLst/>
          </a:prstGeom>
          <a:noFill/>
        </p:spPr>
        <p:txBody>
          <a:bodyPr wrap="square" rtlCol="0">
            <a:spAutoFit/>
          </a:bodyPr>
          <a:lstStyle/>
          <a:p>
            <a:r>
              <a:rPr lang="en-US" dirty="0" smtClean="0">
                <a:latin typeface="Calibri" panose="020F0502020204030204" pitchFamily="34" charset="0"/>
              </a:rPr>
              <a:t>Yes</a:t>
            </a:r>
            <a:endParaRPr lang="en-US" dirty="0">
              <a:latin typeface="Calibri" panose="020F0502020204030204" pitchFamily="34" charset="0"/>
            </a:endParaRPr>
          </a:p>
        </p:txBody>
      </p:sp>
      <p:cxnSp>
        <p:nvCxnSpPr>
          <p:cNvPr id="27" name="Straight Arrow Connector 26"/>
          <p:cNvCxnSpPr>
            <a:stCxn id="5" idx="2"/>
            <a:endCxn id="12" idx="0"/>
          </p:cNvCxnSpPr>
          <p:nvPr/>
        </p:nvCxnSpPr>
        <p:spPr>
          <a:xfrm>
            <a:off x="4558051" y="2354683"/>
            <a:ext cx="2142" cy="3015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7057620" y="989520"/>
            <a:ext cx="577400" cy="369332"/>
          </a:xfrm>
          <a:prstGeom prst="rect">
            <a:avLst/>
          </a:prstGeom>
          <a:noFill/>
        </p:spPr>
        <p:txBody>
          <a:bodyPr wrap="square" rtlCol="0">
            <a:spAutoFit/>
          </a:bodyPr>
          <a:lstStyle/>
          <a:p>
            <a:r>
              <a:rPr lang="en-US" dirty="0" smtClean="0">
                <a:latin typeface="Calibri" panose="020F0502020204030204" pitchFamily="34" charset="0"/>
              </a:rPr>
              <a:t>No</a:t>
            </a:r>
            <a:endParaRPr lang="en-US" dirty="0">
              <a:latin typeface="Calibri" panose="020F0502020204030204" pitchFamily="34" charset="0"/>
            </a:endParaRPr>
          </a:p>
        </p:txBody>
      </p:sp>
      <p:sp>
        <p:nvSpPr>
          <p:cNvPr id="12" name="Flowchart: Decision 11"/>
          <p:cNvSpPr/>
          <p:nvPr/>
        </p:nvSpPr>
        <p:spPr>
          <a:xfrm>
            <a:off x="2111055" y="2656273"/>
            <a:ext cx="4898276" cy="1516484"/>
          </a:xfrm>
          <a:prstGeom prst="flowChartDecision">
            <a:avLst/>
          </a:prstGeom>
          <a:solidFill>
            <a:schemeClr val="accent1">
              <a:lumMod val="40000"/>
              <a:lumOff val="6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Calibri" panose="020F0502020204030204" pitchFamily="34" charset="0"/>
              </a:rPr>
              <a:t>Does the customer, the supplier or neither party  have the right to direct how and for what purpose the asset is used throughout the period of use?</a:t>
            </a:r>
            <a:endParaRPr lang="en-US" sz="1200" dirty="0">
              <a:solidFill>
                <a:schemeClr val="tx1"/>
              </a:solidFill>
            </a:endParaRPr>
          </a:p>
        </p:txBody>
      </p:sp>
      <p:cxnSp>
        <p:nvCxnSpPr>
          <p:cNvPr id="30" name="Straight Connector 29"/>
          <p:cNvCxnSpPr/>
          <p:nvPr/>
        </p:nvCxnSpPr>
        <p:spPr>
          <a:xfrm>
            <a:off x="7045819" y="2071351"/>
            <a:ext cx="65360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7030792" y="3408605"/>
            <a:ext cx="65360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7041523" y="5428441"/>
            <a:ext cx="653603" cy="0"/>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7068352" y="1734352"/>
            <a:ext cx="577400" cy="369332"/>
          </a:xfrm>
          <a:prstGeom prst="rect">
            <a:avLst/>
          </a:prstGeom>
          <a:noFill/>
        </p:spPr>
        <p:txBody>
          <a:bodyPr wrap="square" rtlCol="0">
            <a:spAutoFit/>
          </a:bodyPr>
          <a:lstStyle/>
          <a:p>
            <a:r>
              <a:rPr lang="en-US" dirty="0" smtClean="0">
                <a:latin typeface="Calibri" panose="020F0502020204030204" pitchFamily="34" charset="0"/>
              </a:rPr>
              <a:t>No</a:t>
            </a:r>
            <a:endParaRPr lang="en-US" dirty="0">
              <a:latin typeface="Calibri" panose="020F0502020204030204" pitchFamily="34" charset="0"/>
            </a:endParaRPr>
          </a:p>
        </p:txBody>
      </p:sp>
      <p:sp>
        <p:nvSpPr>
          <p:cNvPr id="37" name="TextBox 36"/>
          <p:cNvSpPr txBox="1"/>
          <p:nvPr/>
        </p:nvSpPr>
        <p:spPr>
          <a:xfrm>
            <a:off x="6907376" y="3072859"/>
            <a:ext cx="966624" cy="338554"/>
          </a:xfrm>
          <a:prstGeom prst="rect">
            <a:avLst/>
          </a:prstGeom>
          <a:noFill/>
        </p:spPr>
        <p:txBody>
          <a:bodyPr wrap="square" rtlCol="0">
            <a:spAutoFit/>
          </a:bodyPr>
          <a:lstStyle/>
          <a:p>
            <a:r>
              <a:rPr lang="en-US" sz="1600" dirty="0" smtClean="0">
                <a:latin typeface="Calibri" panose="020F0502020204030204" pitchFamily="34" charset="0"/>
              </a:rPr>
              <a:t>Supplier</a:t>
            </a:r>
            <a:endParaRPr lang="en-US" sz="1600" dirty="0">
              <a:latin typeface="Calibri" panose="020F0502020204030204" pitchFamily="34" charset="0"/>
            </a:endParaRPr>
          </a:p>
        </p:txBody>
      </p:sp>
      <p:cxnSp>
        <p:nvCxnSpPr>
          <p:cNvPr id="38" name="Straight Connector 37"/>
          <p:cNvCxnSpPr/>
          <p:nvPr/>
        </p:nvCxnSpPr>
        <p:spPr>
          <a:xfrm flipV="1">
            <a:off x="1424175" y="3401815"/>
            <a:ext cx="686880" cy="2675"/>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320609" y="3070711"/>
            <a:ext cx="1004556" cy="338554"/>
          </a:xfrm>
          <a:prstGeom prst="rect">
            <a:avLst/>
          </a:prstGeom>
          <a:noFill/>
        </p:spPr>
        <p:txBody>
          <a:bodyPr wrap="square" rtlCol="0">
            <a:spAutoFit/>
          </a:bodyPr>
          <a:lstStyle/>
          <a:p>
            <a:r>
              <a:rPr lang="en-US" sz="1600" dirty="0" smtClean="0">
                <a:latin typeface="Calibri" panose="020F0502020204030204" pitchFamily="34" charset="0"/>
              </a:rPr>
              <a:t>Customer</a:t>
            </a:r>
            <a:endParaRPr lang="en-US" sz="1600" dirty="0">
              <a:latin typeface="Calibri" panose="020F0502020204030204" pitchFamily="34" charset="0"/>
            </a:endParaRPr>
          </a:p>
        </p:txBody>
      </p:sp>
      <p:cxnSp>
        <p:nvCxnSpPr>
          <p:cNvPr id="40" name="Straight Arrow Connector 39"/>
          <p:cNvCxnSpPr/>
          <p:nvPr/>
        </p:nvCxnSpPr>
        <p:spPr>
          <a:xfrm flipH="1">
            <a:off x="1401108" y="3417190"/>
            <a:ext cx="23067" cy="24849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a:off x="4554827" y="4129830"/>
            <a:ext cx="4293" cy="3445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7" idx="2"/>
          </p:cNvCxnSpPr>
          <p:nvPr/>
        </p:nvCxnSpPr>
        <p:spPr>
          <a:xfrm flipH="1">
            <a:off x="4567705" y="4951928"/>
            <a:ext cx="11808" cy="2296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1476769" y="4343011"/>
            <a:ext cx="558093" cy="369332"/>
          </a:xfrm>
          <a:prstGeom prst="rect">
            <a:avLst/>
          </a:prstGeom>
          <a:noFill/>
        </p:spPr>
        <p:txBody>
          <a:bodyPr wrap="square" rtlCol="0">
            <a:spAutoFit/>
          </a:bodyPr>
          <a:lstStyle/>
          <a:p>
            <a:r>
              <a:rPr lang="en-US" dirty="0" smtClean="0">
                <a:latin typeface="Calibri" panose="020F0502020204030204" pitchFamily="34" charset="0"/>
              </a:rPr>
              <a:t>Yes</a:t>
            </a:r>
            <a:endParaRPr lang="en-US" dirty="0">
              <a:latin typeface="Calibri" panose="020F0502020204030204" pitchFamily="34" charset="0"/>
            </a:endParaRPr>
          </a:p>
        </p:txBody>
      </p:sp>
      <p:sp>
        <p:nvSpPr>
          <p:cNvPr id="50" name="TextBox 49"/>
          <p:cNvSpPr txBox="1"/>
          <p:nvPr/>
        </p:nvSpPr>
        <p:spPr>
          <a:xfrm>
            <a:off x="1447254" y="5093179"/>
            <a:ext cx="877911" cy="369332"/>
          </a:xfrm>
          <a:prstGeom prst="rect">
            <a:avLst/>
          </a:prstGeom>
          <a:noFill/>
        </p:spPr>
        <p:txBody>
          <a:bodyPr wrap="square" rtlCol="0">
            <a:spAutoFit/>
          </a:bodyPr>
          <a:lstStyle/>
          <a:p>
            <a:r>
              <a:rPr lang="en-US" dirty="0" smtClean="0">
                <a:latin typeface="Calibri" panose="020F0502020204030204" pitchFamily="34" charset="0"/>
              </a:rPr>
              <a:t>Yes</a:t>
            </a:r>
            <a:endParaRPr lang="en-US" dirty="0">
              <a:latin typeface="Calibri" panose="020F0502020204030204" pitchFamily="34" charset="0"/>
            </a:endParaRPr>
          </a:p>
        </p:txBody>
      </p:sp>
      <p:sp>
        <p:nvSpPr>
          <p:cNvPr id="52" name="TextBox 51"/>
          <p:cNvSpPr txBox="1"/>
          <p:nvPr/>
        </p:nvSpPr>
        <p:spPr>
          <a:xfrm>
            <a:off x="7025412" y="5125794"/>
            <a:ext cx="577400" cy="369332"/>
          </a:xfrm>
          <a:prstGeom prst="rect">
            <a:avLst/>
          </a:prstGeom>
          <a:noFill/>
        </p:spPr>
        <p:txBody>
          <a:bodyPr wrap="square" rtlCol="0">
            <a:spAutoFit/>
          </a:bodyPr>
          <a:lstStyle/>
          <a:p>
            <a:r>
              <a:rPr lang="en-US" dirty="0" smtClean="0">
                <a:latin typeface="Calibri" panose="020F0502020204030204" pitchFamily="34" charset="0"/>
              </a:rPr>
              <a:t>No</a:t>
            </a:r>
            <a:endParaRPr lang="en-US" dirty="0">
              <a:latin typeface="Calibri" panose="020F0502020204030204" pitchFamily="34" charset="0"/>
            </a:endParaRPr>
          </a:p>
        </p:txBody>
      </p:sp>
      <p:sp>
        <p:nvSpPr>
          <p:cNvPr id="78" name="TextBox 77"/>
          <p:cNvSpPr txBox="1"/>
          <p:nvPr/>
        </p:nvSpPr>
        <p:spPr>
          <a:xfrm>
            <a:off x="4567703" y="4888538"/>
            <a:ext cx="577400" cy="369332"/>
          </a:xfrm>
          <a:prstGeom prst="rect">
            <a:avLst/>
          </a:prstGeom>
          <a:noFill/>
        </p:spPr>
        <p:txBody>
          <a:bodyPr wrap="square" rtlCol="0">
            <a:spAutoFit/>
          </a:bodyPr>
          <a:lstStyle/>
          <a:p>
            <a:r>
              <a:rPr lang="en-US" dirty="0" smtClean="0">
                <a:latin typeface="Calibri" panose="020F0502020204030204" pitchFamily="34" charset="0"/>
              </a:rPr>
              <a:t>No</a:t>
            </a:r>
            <a:endParaRPr lang="en-US" dirty="0">
              <a:latin typeface="Calibri" panose="020F0502020204030204" pitchFamily="34" charset="0"/>
            </a:endParaRPr>
          </a:p>
        </p:txBody>
      </p:sp>
      <p:cxnSp>
        <p:nvCxnSpPr>
          <p:cNvPr id="35" name="Straight Connector 34"/>
          <p:cNvCxnSpPr/>
          <p:nvPr/>
        </p:nvCxnSpPr>
        <p:spPr>
          <a:xfrm flipV="1">
            <a:off x="1424175" y="5446515"/>
            <a:ext cx="686880" cy="26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1398775" y="4709915"/>
            <a:ext cx="686880" cy="2675"/>
          </a:xfrm>
          <a:prstGeom prst="line">
            <a:avLst/>
          </a:prstGeom>
        </p:spPr>
        <p:style>
          <a:lnRef idx="1">
            <a:schemeClr val="accent1"/>
          </a:lnRef>
          <a:fillRef idx="0">
            <a:schemeClr val="accent1"/>
          </a:fillRef>
          <a:effectRef idx="0">
            <a:schemeClr val="accent1"/>
          </a:effectRef>
          <a:fontRef idx="minor">
            <a:schemeClr val="tx1"/>
          </a:fontRef>
        </p:style>
      </p:cxnSp>
      <p:sp>
        <p:nvSpPr>
          <p:cNvPr id="6" name="6-Point Star 5"/>
          <p:cNvSpPr/>
          <p:nvPr/>
        </p:nvSpPr>
        <p:spPr>
          <a:xfrm>
            <a:off x="297285" y="1262131"/>
            <a:ext cx="1583029" cy="1808580"/>
          </a:xfrm>
          <a:prstGeom prst="star6">
            <a:avLst/>
          </a:prstGeom>
          <a:solidFill>
            <a:schemeClr val="accent3">
              <a:lumMod val="40000"/>
              <a:lumOff val="60000"/>
            </a:schemeClr>
          </a:solidFill>
          <a:ln>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latin typeface="Calibri" panose="020F0502020204030204" pitchFamily="34" charset="0"/>
              </a:rPr>
              <a:t>No asset, no lease.</a:t>
            </a:r>
          </a:p>
          <a:p>
            <a:pPr algn="ctr"/>
            <a:r>
              <a:rPr lang="en-US" sz="1400" b="1" dirty="0" smtClean="0">
                <a:solidFill>
                  <a:schemeClr val="tx1"/>
                </a:solidFill>
                <a:latin typeface="Calibri" panose="020F0502020204030204" pitchFamily="34" charset="0"/>
              </a:rPr>
              <a:t>No control, no lease</a:t>
            </a:r>
            <a:endParaRPr lang="en-US" sz="1400" b="1" dirty="0">
              <a:latin typeface="Calibri" panose="020F0502020204030204" pitchFamily="34" charset="0"/>
            </a:endParaRPr>
          </a:p>
        </p:txBody>
      </p:sp>
      <p:sp>
        <p:nvSpPr>
          <p:cNvPr id="11" name="TextBox 10"/>
          <p:cNvSpPr txBox="1"/>
          <p:nvPr/>
        </p:nvSpPr>
        <p:spPr>
          <a:xfrm>
            <a:off x="4626592" y="4053383"/>
            <a:ext cx="2470245" cy="430887"/>
          </a:xfrm>
          <a:prstGeom prst="rect">
            <a:avLst/>
          </a:prstGeom>
          <a:noFill/>
        </p:spPr>
        <p:txBody>
          <a:bodyPr wrap="square" rtlCol="0">
            <a:spAutoFit/>
          </a:bodyPr>
          <a:lstStyle/>
          <a:p>
            <a:r>
              <a:rPr lang="en-US" sz="1100" dirty="0">
                <a:latin typeface="Calibri" panose="020F0502020204030204" pitchFamily="34" charset="0"/>
              </a:rPr>
              <a:t>Neither; how and for what purpose the </a:t>
            </a:r>
          </a:p>
          <a:p>
            <a:r>
              <a:rPr lang="en-US" sz="1100" dirty="0">
                <a:latin typeface="Calibri" panose="020F0502020204030204" pitchFamily="34" charset="0"/>
              </a:rPr>
              <a:t>asset will be used is </a:t>
            </a:r>
            <a:r>
              <a:rPr lang="en-US" sz="1100" b="1" dirty="0" smtClean="0">
                <a:latin typeface="Calibri" panose="020F0502020204030204" pitchFamily="34" charset="0"/>
              </a:rPr>
              <a:t>predetermined</a:t>
            </a:r>
            <a:endParaRPr lang="en-US" sz="1100" b="1" dirty="0">
              <a:latin typeface="Calibri" panose="020F0502020204030204" pitchFamily="34" charset="0"/>
            </a:endParaRPr>
          </a:p>
        </p:txBody>
      </p:sp>
    </p:spTree>
    <p:extLst>
      <p:ext uri="{BB962C8B-B14F-4D97-AF65-F5344CB8AC3E}">
        <p14:creationId xmlns:p14="http://schemas.microsoft.com/office/powerpoint/2010/main" val="4726073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6</a:t>
            </a:fld>
            <a:endParaRPr lang="en-US" dirty="0">
              <a:solidFill>
                <a:schemeClr val="tx1"/>
              </a:solidFill>
            </a:endParaRPr>
          </a:p>
        </p:txBody>
      </p:sp>
      <p:sp>
        <p:nvSpPr>
          <p:cNvPr id="3" name="Rounded Rectangle 2"/>
          <p:cNvSpPr/>
          <p:nvPr/>
        </p:nvSpPr>
        <p:spPr>
          <a:xfrm>
            <a:off x="451833" y="425385"/>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Lease verses other contracts</a:t>
            </a:r>
            <a:endParaRPr lang="en-US" sz="2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451833" y="1510584"/>
            <a:ext cx="3835159" cy="369332"/>
          </a:xfrm>
          <a:prstGeom prst="rect">
            <a:avLst/>
          </a:prstGeom>
          <a:solidFill>
            <a:srgbClr val="FFC000"/>
          </a:solidFill>
          <a:ln>
            <a:solidFill>
              <a:schemeClr val="tx1"/>
            </a:solidFill>
            <a:prstDash val="lgDash"/>
          </a:ln>
        </p:spPr>
        <p:txBody>
          <a:bodyPr wrap="square">
            <a:spAutoFit/>
          </a:bodyPr>
          <a:lstStyle/>
          <a:p>
            <a:pPr algn="ctr"/>
            <a:r>
              <a:rPr lang="en-IN" b="1" dirty="0">
                <a:latin typeface="Calibri" pitchFamily="34" charset="0"/>
              </a:rPr>
              <a:t>Lease </a:t>
            </a:r>
            <a:r>
              <a:rPr lang="en-IN" b="1" dirty="0" smtClean="0">
                <a:latin typeface="Calibri" pitchFamily="34" charset="0"/>
              </a:rPr>
              <a:t>verses Sale contract</a:t>
            </a:r>
            <a:endParaRPr lang="en-IN" b="1" dirty="0">
              <a:latin typeface="Calibri" pitchFamily="34" charset="0"/>
            </a:endParaRPr>
          </a:p>
        </p:txBody>
      </p:sp>
      <p:sp>
        <p:nvSpPr>
          <p:cNvPr id="6" name="Rectangle 5"/>
          <p:cNvSpPr/>
          <p:nvPr/>
        </p:nvSpPr>
        <p:spPr>
          <a:xfrm>
            <a:off x="4544786" y="3810109"/>
            <a:ext cx="3704606" cy="369332"/>
          </a:xfrm>
          <a:prstGeom prst="rect">
            <a:avLst/>
          </a:prstGeom>
          <a:solidFill>
            <a:srgbClr val="FFC000"/>
          </a:solidFill>
          <a:ln>
            <a:solidFill>
              <a:schemeClr val="tx1"/>
            </a:solidFill>
            <a:prstDash val="lgDash"/>
          </a:ln>
        </p:spPr>
        <p:txBody>
          <a:bodyPr wrap="square">
            <a:spAutoFit/>
          </a:bodyPr>
          <a:lstStyle/>
          <a:p>
            <a:pPr algn="ctr"/>
            <a:r>
              <a:rPr lang="en-IN" b="1" dirty="0">
                <a:latin typeface="Calibri" pitchFamily="34" charset="0"/>
              </a:rPr>
              <a:t>Lease </a:t>
            </a:r>
            <a:r>
              <a:rPr lang="en-IN" b="1" dirty="0" smtClean="0">
                <a:latin typeface="Calibri" pitchFamily="34" charset="0"/>
              </a:rPr>
              <a:t>verses Service </a:t>
            </a:r>
            <a:r>
              <a:rPr lang="en-IN" b="1" dirty="0">
                <a:latin typeface="Calibri" pitchFamily="34" charset="0"/>
              </a:rPr>
              <a:t>contract</a:t>
            </a:r>
          </a:p>
        </p:txBody>
      </p:sp>
      <p:sp>
        <p:nvSpPr>
          <p:cNvPr id="7" name="Rectangle 6"/>
          <p:cNvSpPr/>
          <p:nvPr/>
        </p:nvSpPr>
        <p:spPr>
          <a:xfrm>
            <a:off x="451833" y="2183563"/>
            <a:ext cx="1917579" cy="1815882"/>
          </a:xfrm>
          <a:prstGeom prst="rect">
            <a:avLst/>
          </a:prstGeom>
          <a:solidFill>
            <a:srgbClr val="FFCC99"/>
          </a:solidFill>
          <a:ln>
            <a:solidFill>
              <a:schemeClr val="tx1"/>
            </a:solidFill>
            <a:prstDash val="sysDot"/>
          </a:ln>
        </p:spPr>
        <p:txBody>
          <a:bodyPr wrap="square">
            <a:spAutoFit/>
          </a:bodyPr>
          <a:lstStyle/>
          <a:p>
            <a:pPr algn="ctr"/>
            <a:r>
              <a:rPr lang="en-IN" sz="1600" b="1" u="sng" dirty="0">
                <a:latin typeface="Calibri" pitchFamily="34" charset="0"/>
              </a:rPr>
              <a:t>Lease contract: </a:t>
            </a:r>
            <a:endParaRPr lang="en-IN" sz="1600" b="1" u="sng" dirty="0" smtClean="0">
              <a:latin typeface="Calibri" pitchFamily="34" charset="0"/>
            </a:endParaRPr>
          </a:p>
          <a:p>
            <a:pPr algn="ctr"/>
            <a:endParaRPr lang="en-IN" sz="1600" b="1" u="sng" dirty="0" smtClean="0">
              <a:latin typeface="Calibri" pitchFamily="34" charset="0"/>
            </a:endParaRPr>
          </a:p>
          <a:p>
            <a:pPr algn="just"/>
            <a:r>
              <a:rPr lang="en-IN" sz="1600" dirty="0" smtClean="0">
                <a:latin typeface="Calibri" pitchFamily="34" charset="0"/>
              </a:rPr>
              <a:t>Contract </a:t>
            </a:r>
            <a:r>
              <a:rPr lang="en-IN" sz="1600" dirty="0">
                <a:latin typeface="Calibri" pitchFamily="34" charset="0"/>
              </a:rPr>
              <a:t>conveys the right to control the use of </a:t>
            </a:r>
            <a:r>
              <a:rPr lang="en-IN" sz="1600" dirty="0" smtClean="0">
                <a:latin typeface="Calibri" pitchFamily="34" charset="0"/>
              </a:rPr>
              <a:t>identified asset </a:t>
            </a:r>
            <a:r>
              <a:rPr lang="en-IN" sz="1600" dirty="0">
                <a:latin typeface="Calibri" pitchFamily="34" charset="0"/>
              </a:rPr>
              <a:t>for a period of time.</a:t>
            </a:r>
          </a:p>
        </p:txBody>
      </p:sp>
      <p:sp>
        <p:nvSpPr>
          <p:cNvPr id="8" name="Rectangle 7"/>
          <p:cNvSpPr/>
          <p:nvPr/>
        </p:nvSpPr>
        <p:spPr>
          <a:xfrm>
            <a:off x="2505694" y="2183563"/>
            <a:ext cx="1781298" cy="1323439"/>
          </a:xfrm>
          <a:prstGeom prst="rect">
            <a:avLst/>
          </a:prstGeom>
          <a:solidFill>
            <a:srgbClr val="FFCC99"/>
          </a:solidFill>
          <a:ln>
            <a:solidFill>
              <a:schemeClr val="tx1"/>
            </a:solidFill>
            <a:prstDash val="sysDot"/>
          </a:ln>
        </p:spPr>
        <p:txBody>
          <a:bodyPr wrap="square">
            <a:spAutoFit/>
          </a:bodyPr>
          <a:lstStyle/>
          <a:p>
            <a:pPr algn="ctr"/>
            <a:r>
              <a:rPr lang="en-IN" sz="1600" b="1" u="sng" dirty="0">
                <a:latin typeface="Calibri" pitchFamily="34" charset="0"/>
              </a:rPr>
              <a:t>Sale </a:t>
            </a:r>
            <a:r>
              <a:rPr lang="en-IN" sz="1600" b="1" u="sng" dirty="0" smtClean="0">
                <a:latin typeface="Calibri" pitchFamily="34" charset="0"/>
              </a:rPr>
              <a:t>contract</a:t>
            </a:r>
            <a:r>
              <a:rPr lang="en-IN" sz="1600" b="1" u="sng" dirty="0">
                <a:latin typeface="Calibri" pitchFamily="34" charset="0"/>
              </a:rPr>
              <a:t>:</a:t>
            </a:r>
            <a:r>
              <a:rPr lang="en-IN" sz="1600" dirty="0">
                <a:latin typeface="Calibri" pitchFamily="34" charset="0"/>
              </a:rPr>
              <a:t> </a:t>
            </a:r>
            <a:endParaRPr lang="en-IN" sz="1600" dirty="0" smtClean="0">
              <a:latin typeface="Calibri" pitchFamily="34" charset="0"/>
            </a:endParaRPr>
          </a:p>
          <a:p>
            <a:pPr algn="ctr"/>
            <a:endParaRPr lang="en-IN" sz="1600" dirty="0" smtClean="0">
              <a:latin typeface="Calibri" pitchFamily="34" charset="0"/>
            </a:endParaRPr>
          </a:p>
          <a:p>
            <a:pPr algn="just"/>
            <a:r>
              <a:rPr lang="en-IN" sz="1600" dirty="0" smtClean="0">
                <a:latin typeface="Calibri" pitchFamily="34" charset="0"/>
              </a:rPr>
              <a:t>Contract </a:t>
            </a:r>
            <a:r>
              <a:rPr lang="en-IN" sz="1600" b="1" dirty="0">
                <a:latin typeface="Calibri" pitchFamily="34" charset="0"/>
              </a:rPr>
              <a:t>transfers </a:t>
            </a:r>
            <a:r>
              <a:rPr lang="en-IN" sz="1600" dirty="0" smtClean="0">
                <a:latin typeface="Calibri" pitchFamily="34" charset="0"/>
              </a:rPr>
              <a:t>the</a:t>
            </a:r>
            <a:r>
              <a:rPr lang="en-IN" sz="1600" b="1" dirty="0" smtClean="0">
                <a:latin typeface="Calibri" pitchFamily="34" charset="0"/>
              </a:rPr>
              <a:t> control </a:t>
            </a:r>
            <a:r>
              <a:rPr lang="en-IN" sz="1600" dirty="0" smtClean="0">
                <a:latin typeface="Calibri" pitchFamily="34" charset="0"/>
              </a:rPr>
              <a:t>of identified </a:t>
            </a:r>
            <a:r>
              <a:rPr lang="en-IN" sz="1600" dirty="0">
                <a:latin typeface="Calibri" pitchFamily="34" charset="0"/>
              </a:rPr>
              <a:t>asset.</a:t>
            </a:r>
          </a:p>
        </p:txBody>
      </p:sp>
      <p:sp>
        <p:nvSpPr>
          <p:cNvPr id="9" name="Rectangle 8"/>
          <p:cNvSpPr/>
          <p:nvPr/>
        </p:nvSpPr>
        <p:spPr>
          <a:xfrm>
            <a:off x="4572000" y="4444137"/>
            <a:ext cx="1759692" cy="1569660"/>
          </a:xfrm>
          <a:prstGeom prst="rect">
            <a:avLst/>
          </a:prstGeom>
          <a:solidFill>
            <a:srgbClr val="FFCC99"/>
          </a:solidFill>
          <a:ln>
            <a:solidFill>
              <a:schemeClr val="tx1"/>
            </a:solidFill>
            <a:prstDash val="sysDot"/>
          </a:ln>
        </p:spPr>
        <p:txBody>
          <a:bodyPr wrap="square">
            <a:spAutoFit/>
          </a:bodyPr>
          <a:lstStyle/>
          <a:p>
            <a:pPr algn="ctr"/>
            <a:r>
              <a:rPr lang="en-IN" sz="1600" b="1" u="sng" dirty="0">
                <a:latin typeface="Calibri" pitchFamily="34" charset="0"/>
              </a:rPr>
              <a:t>Lease contract</a:t>
            </a:r>
            <a:r>
              <a:rPr lang="en-IN" sz="1600" b="1" u="sng" dirty="0" smtClean="0">
                <a:latin typeface="Calibri" pitchFamily="34" charset="0"/>
              </a:rPr>
              <a:t>:</a:t>
            </a:r>
          </a:p>
          <a:p>
            <a:pPr algn="ctr"/>
            <a:r>
              <a:rPr lang="en-IN" sz="1600" b="1" u="sng" dirty="0" smtClean="0">
                <a:latin typeface="Calibri" pitchFamily="34" charset="0"/>
              </a:rPr>
              <a:t> </a:t>
            </a:r>
          </a:p>
          <a:p>
            <a:pPr algn="just"/>
            <a:r>
              <a:rPr lang="en-IN" sz="1600" dirty="0" smtClean="0">
                <a:latin typeface="Calibri" pitchFamily="34" charset="0"/>
              </a:rPr>
              <a:t>Customer </a:t>
            </a:r>
            <a:r>
              <a:rPr lang="en-IN" sz="1600" dirty="0">
                <a:latin typeface="Calibri" pitchFamily="34" charset="0"/>
              </a:rPr>
              <a:t>controls the use of an identified asset for a period of time</a:t>
            </a:r>
            <a:r>
              <a:rPr lang="en-IN" sz="1600" dirty="0" smtClean="0">
                <a:latin typeface="Calibri" pitchFamily="34" charset="0"/>
              </a:rPr>
              <a:t>.</a:t>
            </a:r>
            <a:endParaRPr lang="en-IN" sz="1600" dirty="0">
              <a:latin typeface="Calibri" pitchFamily="34" charset="0"/>
            </a:endParaRPr>
          </a:p>
        </p:txBody>
      </p:sp>
      <p:sp>
        <p:nvSpPr>
          <p:cNvPr id="10" name="Rectangle 9"/>
          <p:cNvSpPr/>
          <p:nvPr/>
        </p:nvSpPr>
        <p:spPr>
          <a:xfrm>
            <a:off x="6462486" y="4453235"/>
            <a:ext cx="1786906" cy="1569660"/>
          </a:xfrm>
          <a:prstGeom prst="rect">
            <a:avLst/>
          </a:prstGeom>
          <a:solidFill>
            <a:srgbClr val="FFCC99"/>
          </a:solidFill>
          <a:ln>
            <a:solidFill>
              <a:schemeClr val="tx1"/>
            </a:solidFill>
            <a:prstDash val="sysDot"/>
          </a:ln>
        </p:spPr>
        <p:txBody>
          <a:bodyPr wrap="square">
            <a:spAutoFit/>
          </a:bodyPr>
          <a:lstStyle/>
          <a:p>
            <a:pPr algn="ctr"/>
            <a:r>
              <a:rPr lang="en-IN" sz="1600" b="1" u="sng" dirty="0">
                <a:latin typeface="Calibri" pitchFamily="34" charset="0"/>
              </a:rPr>
              <a:t>Service contract</a:t>
            </a:r>
            <a:r>
              <a:rPr lang="en-IN" sz="1600" b="1" u="sng" dirty="0" smtClean="0">
                <a:latin typeface="Calibri" pitchFamily="34" charset="0"/>
              </a:rPr>
              <a:t>:</a:t>
            </a:r>
          </a:p>
          <a:p>
            <a:pPr algn="ctr"/>
            <a:endParaRPr lang="en-IN" sz="1600" b="1" u="sng" dirty="0" smtClean="0">
              <a:latin typeface="Calibri" pitchFamily="34" charset="0"/>
            </a:endParaRPr>
          </a:p>
          <a:p>
            <a:pPr algn="just"/>
            <a:r>
              <a:rPr lang="en-IN" sz="1600" b="1" dirty="0" smtClean="0">
                <a:latin typeface="Calibri" pitchFamily="34" charset="0"/>
              </a:rPr>
              <a:t>Supplier </a:t>
            </a:r>
            <a:r>
              <a:rPr lang="en-IN" sz="1600" b="1" dirty="0">
                <a:latin typeface="Calibri" pitchFamily="34" charset="0"/>
              </a:rPr>
              <a:t>controls </a:t>
            </a:r>
            <a:r>
              <a:rPr lang="en-IN" sz="1600" dirty="0">
                <a:latin typeface="Calibri" pitchFamily="34" charset="0"/>
              </a:rPr>
              <a:t>the use of asset which is used to deliver the service.</a:t>
            </a:r>
          </a:p>
        </p:txBody>
      </p:sp>
    </p:spTree>
    <p:extLst>
      <p:ext uri="{BB962C8B-B14F-4D97-AF65-F5344CB8AC3E}">
        <p14:creationId xmlns:p14="http://schemas.microsoft.com/office/powerpoint/2010/main" val="27839163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7</a:t>
            </a:fld>
            <a:endParaRPr lang="en-US" dirty="0">
              <a:solidFill>
                <a:schemeClr val="tx1"/>
              </a:solidFill>
            </a:endParaRPr>
          </a:p>
        </p:txBody>
      </p:sp>
      <p:sp>
        <p:nvSpPr>
          <p:cNvPr id="4" name="Rounded Rectangle 3"/>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Examples for identifying </a:t>
            </a:r>
            <a:r>
              <a:rPr lang="en-US" sz="2400" b="1" dirty="0">
                <a:latin typeface="Times New Roman" panose="02020603050405020304" pitchFamily="18" charset="0"/>
                <a:cs typeface="Times New Roman" panose="02020603050405020304" pitchFamily="18" charset="0"/>
              </a:rPr>
              <a:t>a lease</a:t>
            </a:r>
          </a:p>
        </p:txBody>
      </p:sp>
      <p:graphicFrame>
        <p:nvGraphicFramePr>
          <p:cNvPr id="5" name="Table 4"/>
          <p:cNvGraphicFramePr>
            <a:graphicFrameLocks noGrp="1"/>
          </p:cNvGraphicFramePr>
          <p:nvPr>
            <p:extLst>
              <p:ext uri="{D42A27DB-BD31-4B8C-83A1-F6EECF244321}">
                <p14:modId xmlns:p14="http://schemas.microsoft.com/office/powerpoint/2010/main" val="631326455"/>
              </p:ext>
            </p:extLst>
          </p:nvPr>
        </p:nvGraphicFramePr>
        <p:xfrm>
          <a:off x="426075" y="1166813"/>
          <a:ext cx="7984723" cy="5444721"/>
        </p:xfrm>
        <a:graphic>
          <a:graphicData uri="http://schemas.openxmlformats.org/drawingml/2006/table">
            <a:tbl>
              <a:tblPr>
                <a:tableStyleId>{5C22544A-7EE6-4342-B048-85BDC9FD1C3A}</a:tableStyleId>
              </a:tblPr>
              <a:tblGrid>
                <a:gridCol w="1614366"/>
                <a:gridCol w="1463382"/>
                <a:gridCol w="1440154"/>
                <a:gridCol w="2186362"/>
                <a:gridCol w="1280459"/>
              </a:tblGrid>
              <a:tr h="398992">
                <a:tc>
                  <a:txBody>
                    <a:bodyPr/>
                    <a:lstStyle/>
                    <a:p>
                      <a:pPr algn="ctr" fontAlgn="t"/>
                      <a:r>
                        <a:rPr lang="en-IN" sz="1200" b="1" u="none" strike="noStrike" dirty="0">
                          <a:solidFill>
                            <a:schemeClr val="bg1"/>
                          </a:solidFill>
                          <a:effectLst/>
                          <a:latin typeface="Calibri" pitchFamily="34" charset="0"/>
                        </a:rPr>
                        <a:t>Example</a:t>
                      </a:r>
                      <a:endParaRPr lang="en-IN" sz="1200" b="1" i="0" u="none" strike="noStrike" dirty="0">
                        <a:solidFill>
                          <a:schemeClr val="bg1"/>
                        </a:solidFill>
                        <a:effectLst/>
                        <a:latin typeface="Calibri" pitchFamily="34" charset="0"/>
                      </a:endParaRPr>
                    </a:p>
                  </a:txBody>
                  <a:tcPr marL="8381" marR="8381" marT="83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t"/>
                      <a:r>
                        <a:rPr lang="en-IN" sz="1200" b="1" u="none" strike="noStrike" dirty="0">
                          <a:solidFill>
                            <a:schemeClr val="bg1"/>
                          </a:solidFill>
                          <a:effectLst/>
                          <a:latin typeface="Calibri" pitchFamily="34" charset="0"/>
                        </a:rPr>
                        <a:t>Identified asset?</a:t>
                      </a:r>
                      <a:endParaRPr lang="en-IN" sz="1200" b="1" i="0" u="none" strike="noStrike" dirty="0">
                        <a:solidFill>
                          <a:schemeClr val="bg1"/>
                        </a:solidFill>
                        <a:effectLst/>
                        <a:latin typeface="Calibri" pitchFamily="34" charset="0"/>
                      </a:endParaRPr>
                    </a:p>
                  </a:txBody>
                  <a:tcPr marL="8381" marR="8381" marT="83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t"/>
                      <a:r>
                        <a:rPr lang="en-IN" sz="1200" b="1" u="none" strike="noStrike" dirty="0">
                          <a:solidFill>
                            <a:schemeClr val="bg1"/>
                          </a:solidFill>
                          <a:effectLst/>
                          <a:latin typeface="Calibri" pitchFamily="34" charset="0"/>
                        </a:rPr>
                        <a:t>Substantive substitution rights?</a:t>
                      </a:r>
                      <a:endParaRPr lang="en-IN" sz="1200" b="1" i="0" u="none" strike="noStrike" dirty="0">
                        <a:solidFill>
                          <a:schemeClr val="bg1"/>
                        </a:solidFill>
                        <a:effectLst/>
                        <a:latin typeface="Calibri" pitchFamily="34" charset="0"/>
                      </a:endParaRPr>
                    </a:p>
                  </a:txBody>
                  <a:tcPr marL="8381" marR="8381" marT="83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t"/>
                      <a:r>
                        <a:rPr lang="en-IN" sz="1200" b="1" u="none" strike="noStrike" dirty="0">
                          <a:solidFill>
                            <a:schemeClr val="bg1"/>
                          </a:solidFill>
                          <a:effectLst/>
                          <a:latin typeface="Calibri" pitchFamily="34" charset="0"/>
                        </a:rPr>
                        <a:t>Customer has a right to control the use of the identified asset?</a:t>
                      </a:r>
                      <a:endParaRPr lang="en-IN" sz="1200" b="1" i="0" u="none" strike="noStrike" dirty="0">
                        <a:solidFill>
                          <a:schemeClr val="bg1"/>
                        </a:solidFill>
                        <a:effectLst/>
                        <a:latin typeface="Calibri" pitchFamily="34" charset="0"/>
                      </a:endParaRPr>
                    </a:p>
                  </a:txBody>
                  <a:tcPr marL="8381" marR="8381" marT="83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t"/>
                      <a:r>
                        <a:rPr lang="en-IN" sz="1200" b="1" u="none" strike="noStrike" dirty="0">
                          <a:solidFill>
                            <a:schemeClr val="bg1"/>
                          </a:solidFill>
                          <a:effectLst/>
                          <a:latin typeface="Calibri" pitchFamily="34" charset="0"/>
                        </a:rPr>
                        <a:t>Lease?</a:t>
                      </a:r>
                      <a:endParaRPr lang="en-IN" sz="1200" b="1" i="0" u="none" strike="noStrike" dirty="0">
                        <a:solidFill>
                          <a:schemeClr val="bg1"/>
                        </a:solidFill>
                        <a:effectLst/>
                        <a:latin typeface="Calibri" pitchFamily="34" charset="0"/>
                      </a:endParaRPr>
                    </a:p>
                  </a:txBody>
                  <a:tcPr marL="8381" marR="8381" marT="83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r>
              <a:tr h="3391428">
                <a:tc>
                  <a:txBody>
                    <a:bodyPr/>
                    <a:lstStyle/>
                    <a:p>
                      <a:pPr lvl="0" algn="l" fontAlgn="t"/>
                      <a:r>
                        <a:rPr lang="en-IN" sz="1200" u="none" strike="noStrike" dirty="0" smtClean="0">
                          <a:effectLst/>
                          <a:latin typeface="Calibri" pitchFamily="34" charset="0"/>
                        </a:rPr>
                        <a:t>Contract </a:t>
                      </a:r>
                      <a:r>
                        <a:rPr lang="en-IN" sz="1200" u="none" strike="noStrike" dirty="0">
                          <a:effectLst/>
                          <a:latin typeface="Calibri" pitchFamily="34" charset="0"/>
                        </a:rPr>
                        <a:t>between Customer and a freight carrier (Supplier) provides Customer with the use of 10 rail cars of a particular type for five years.</a:t>
                      </a:r>
                      <a:endParaRPr lang="en-IN" sz="1200" b="0" i="0" u="none" strike="noStrike" dirty="0">
                        <a:solidFill>
                          <a:srgbClr val="000000"/>
                        </a:solidFill>
                        <a:effectLst/>
                        <a:latin typeface="Calibri" pitchFamily="34" charset="0"/>
                      </a:endParaRPr>
                    </a:p>
                  </a:txBody>
                  <a:tcPr marL="8381" marR="8381" marT="838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fontAlgn="t"/>
                      <a:r>
                        <a:rPr lang="en-IN" sz="1200" u="none" strike="noStrike" dirty="0">
                          <a:effectLst/>
                          <a:latin typeface="Calibri" pitchFamily="34" charset="0"/>
                        </a:rPr>
                        <a:t>Yes. Specific rails cars identified in contract.</a:t>
                      </a:r>
                      <a:endParaRPr lang="en-IN" sz="1200" b="0" i="0" u="none" strike="noStrike" dirty="0">
                        <a:solidFill>
                          <a:srgbClr val="000000"/>
                        </a:solidFill>
                        <a:effectLst/>
                        <a:latin typeface="Calibri" pitchFamily="34" charset="0"/>
                      </a:endParaRPr>
                    </a:p>
                  </a:txBody>
                  <a:tcPr marL="8381" marR="8381" marT="838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fontAlgn="t"/>
                      <a:r>
                        <a:rPr lang="en-IN" sz="1200" u="none" strike="noStrike" dirty="0">
                          <a:effectLst/>
                          <a:latin typeface="Calibri" pitchFamily="34" charset="0"/>
                        </a:rPr>
                        <a:t>No. Can only be substituted for repairs or maintenance.</a:t>
                      </a:r>
                      <a:endParaRPr lang="en-IN" sz="1200" b="0" i="0" u="none" strike="noStrike" dirty="0">
                        <a:solidFill>
                          <a:srgbClr val="000000"/>
                        </a:solidFill>
                        <a:effectLst/>
                        <a:latin typeface="Calibri" pitchFamily="34" charset="0"/>
                      </a:endParaRPr>
                    </a:p>
                  </a:txBody>
                  <a:tcPr marL="8381" marR="8381" marT="838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fontAlgn="t"/>
                      <a:r>
                        <a:rPr lang="en-IN" sz="1200" u="none" strike="noStrike" dirty="0">
                          <a:effectLst/>
                          <a:latin typeface="Calibri" pitchFamily="34" charset="0"/>
                        </a:rPr>
                        <a:t>Yes. Customer has exclusive use of rails cars during the contract period so that it has the right to substantially all of the economic benefits from use of the rail cars.</a:t>
                      </a:r>
                      <a:br>
                        <a:rPr lang="en-IN" sz="1200" u="none" strike="noStrike" dirty="0">
                          <a:effectLst/>
                          <a:latin typeface="Calibri" pitchFamily="34" charset="0"/>
                        </a:rPr>
                      </a:br>
                      <a:r>
                        <a:rPr lang="en-IN" sz="1200" u="none" strike="noStrike" dirty="0">
                          <a:effectLst/>
                          <a:latin typeface="Calibri" pitchFamily="34" charset="0"/>
                        </a:rPr>
                        <a:t>Customer has the right to change how and for what purpose the cars are used</a:t>
                      </a:r>
                      <a:br>
                        <a:rPr lang="en-IN" sz="1200" u="none" strike="noStrike" dirty="0">
                          <a:effectLst/>
                          <a:latin typeface="Calibri" pitchFamily="34" charset="0"/>
                        </a:rPr>
                      </a:br>
                      <a:r>
                        <a:rPr lang="en-IN" sz="1200" u="none" strike="noStrike" dirty="0">
                          <a:effectLst/>
                          <a:latin typeface="Calibri" pitchFamily="34" charset="0"/>
                        </a:rPr>
                        <a:t>– it directs when and where the cars are used, and which goods are transported.</a:t>
                      </a:r>
                      <a:br>
                        <a:rPr lang="en-IN" sz="1200" u="none" strike="noStrike" dirty="0">
                          <a:effectLst/>
                          <a:latin typeface="Calibri" pitchFamily="34" charset="0"/>
                        </a:rPr>
                      </a:br>
                      <a:r>
                        <a:rPr lang="en-IN" sz="1200" u="none" strike="noStrike" dirty="0">
                          <a:effectLst/>
                          <a:latin typeface="Calibri" pitchFamily="34" charset="0"/>
                        </a:rPr>
                        <a:t>Supplier’s rights (restrictions on specified types of cargo) are protective only. Supplier’s control of engines required to transport the rail cars does not give it the right to control the use of the cars.</a:t>
                      </a:r>
                      <a:endParaRPr lang="en-IN" sz="1200" b="0" i="0" u="none" strike="noStrike" dirty="0">
                        <a:solidFill>
                          <a:srgbClr val="000000"/>
                        </a:solidFill>
                        <a:effectLst/>
                        <a:latin typeface="Calibri" pitchFamily="34" charset="0"/>
                      </a:endParaRPr>
                    </a:p>
                  </a:txBody>
                  <a:tcPr marL="8381" marR="8381" marT="838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fontAlgn="t"/>
                      <a:r>
                        <a:rPr lang="en-IN" sz="1200" u="none" strike="noStrike" dirty="0">
                          <a:effectLst/>
                          <a:latin typeface="Calibri" pitchFamily="34" charset="0"/>
                        </a:rPr>
                        <a:t>Yes – lease of rail cars (not engines).</a:t>
                      </a:r>
                      <a:endParaRPr lang="en-IN" sz="1200" b="0" i="0" u="none" strike="noStrike" dirty="0">
                        <a:solidFill>
                          <a:srgbClr val="000000"/>
                        </a:solidFill>
                        <a:effectLst/>
                        <a:latin typeface="Calibri" pitchFamily="34" charset="0"/>
                      </a:endParaRPr>
                    </a:p>
                  </a:txBody>
                  <a:tcPr marL="8381" marR="8381" marT="838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95966">
                <a:tc>
                  <a:txBody>
                    <a:bodyPr/>
                    <a:lstStyle/>
                    <a:p>
                      <a:pPr lvl="0" algn="l" fontAlgn="t"/>
                      <a:r>
                        <a:rPr lang="en-IN" sz="1200" u="none" strike="noStrike" dirty="0" smtClean="0">
                          <a:effectLst/>
                          <a:latin typeface="Calibri" pitchFamily="34" charset="0"/>
                        </a:rPr>
                        <a:t>Contract </a:t>
                      </a:r>
                      <a:r>
                        <a:rPr lang="en-IN" sz="1200" u="none" strike="noStrike" dirty="0">
                          <a:effectLst/>
                          <a:latin typeface="Calibri" pitchFamily="34" charset="0"/>
                        </a:rPr>
                        <a:t>between Customer and Supplier requires Supplier to transport a specified quantity of goods by using a specified type of rail car in accordance with a stated timetable for five years.</a:t>
                      </a:r>
                      <a:endParaRPr lang="en-IN" sz="1200" b="0" i="0" u="none" strike="noStrike" dirty="0">
                        <a:solidFill>
                          <a:srgbClr val="000000"/>
                        </a:solidFill>
                        <a:effectLst/>
                        <a:latin typeface="Calibri" pitchFamily="34" charset="0"/>
                      </a:endParaRPr>
                    </a:p>
                  </a:txBody>
                  <a:tcPr marL="8381" marR="8381" marT="838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fontAlgn="t"/>
                      <a:r>
                        <a:rPr lang="en-IN" sz="1200" u="none" strike="noStrike" dirty="0">
                          <a:effectLst/>
                          <a:latin typeface="Calibri" pitchFamily="34" charset="0"/>
                        </a:rPr>
                        <a:t>No. Supplier has large pool of similar items and none are specified in the contract.</a:t>
                      </a:r>
                      <a:endParaRPr lang="en-IN" sz="1200" b="0" i="0" u="none" strike="noStrike" dirty="0">
                        <a:solidFill>
                          <a:srgbClr val="000000"/>
                        </a:solidFill>
                        <a:effectLst/>
                        <a:latin typeface="Calibri" pitchFamily="34" charset="0"/>
                      </a:endParaRPr>
                    </a:p>
                  </a:txBody>
                  <a:tcPr marL="8381" marR="8381" marT="838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fontAlgn="t"/>
                      <a:r>
                        <a:rPr lang="en-IN" sz="1200" u="none" strike="noStrike" dirty="0">
                          <a:effectLst/>
                          <a:latin typeface="Calibri" pitchFamily="34" charset="0"/>
                        </a:rPr>
                        <a:t>Yes. Alternatives are readily available at minimal cost. Supplier benefits economically by using its pool of available rolling stock in the most efficient manner.</a:t>
                      </a:r>
                      <a:endParaRPr lang="en-IN" sz="1200" b="0" i="0" u="none" strike="noStrike" dirty="0">
                        <a:solidFill>
                          <a:srgbClr val="000000"/>
                        </a:solidFill>
                        <a:effectLst/>
                        <a:latin typeface="Calibri" pitchFamily="34" charset="0"/>
                      </a:endParaRPr>
                    </a:p>
                  </a:txBody>
                  <a:tcPr marL="8381" marR="8381" marT="838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fontAlgn="t"/>
                      <a:r>
                        <a:rPr lang="en-IN" sz="1200" u="none" strike="noStrike" dirty="0">
                          <a:effectLst/>
                          <a:latin typeface="Calibri" pitchFamily="34" charset="0"/>
                        </a:rPr>
                        <a:t>No. Supplier selects which are used for each delivery and obtains substantially all of the economic benefits from use of the rail cars.</a:t>
                      </a:r>
                      <a:endParaRPr lang="en-IN" sz="1200" b="0" i="0" u="none" strike="noStrike" dirty="0">
                        <a:solidFill>
                          <a:srgbClr val="000000"/>
                        </a:solidFill>
                        <a:effectLst/>
                        <a:latin typeface="Calibri" pitchFamily="34" charset="0"/>
                      </a:endParaRPr>
                    </a:p>
                  </a:txBody>
                  <a:tcPr marL="8381" marR="8381" marT="838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fontAlgn="t"/>
                      <a:r>
                        <a:rPr lang="en-IN" sz="1200" u="none" strike="noStrike" dirty="0">
                          <a:effectLst/>
                          <a:latin typeface="Calibri" pitchFamily="34" charset="0"/>
                        </a:rPr>
                        <a:t>No. Customer is purchasing freight capacity (service).</a:t>
                      </a:r>
                      <a:endParaRPr lang="en-IN" sz="1200" b="0" i="0" u="none" strike="noStrike" dirty="0">
                        <a:solidFill>
                          <a:srgbClr val="000000"/>
                        </a:solidFill>
                        <a:effectLst/>
                        <a:latin typeface="Calibri" pitchFamily="34" charset="0"/>
                      </a:endParaRPr>
                    </a:p>
                  </a:txBody>
                  <a:tcPr marL="8381" marR="8381" marT="838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716328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8</a:t>
            </a:fld>
            <a:endParaRPr lang="en-US" dirty="0">
              <a:solidFill>
                <a:schemeClr val="tx1"/>
              </a:solidFill>
            </a:endParaRPr>
          </a:p>
        </p:txBody>
      </p:sp>
      <p:sp>
        <p:nvSpPr>
          <p:cNvPr id="3" name="Rectangle 2"/>
          <p:cNvSpPr/>
          <p:nvPr/>
        </p:nvSpPr>
        <p:spPr>
          <a:xfrm>
            <a:off x="451833" y="967736"/>
            <a:ext cx="8077200" cy="5863144"/>
          </a:xfrm>
          <a:prstGeom prst="rect">
            <a:avLst/>
          </a:prstGeom>
        </p:spPr>
        <p:txBody>
          <a:bodyPr wrap="square">
            <a:spAutoFit/>
          </a:bodyPr>
          <a:lstStyle/>
          <a:p>
            <a:pPr algn="just"/>
            <a:r>
              <a:rPr lang="en-US" sz="1500" b="1" dirty="0">
                <a:solidFill>
                  <a:srgbClr val="000000"/>
                </a:solidFill>
                <a:latin typeface="Calibri" panose="020F0502020204030204" pitchFamily="34" charset="0"/>
              </a:rPr>
              <a:t>Embedded lease: </a:t>
            </a:r>
            <a:r>
              <a:rPr lang="en-US" sz="1500" dirty="0" smtClean="0">
                <a:solidFill>
                  <a:srgbClr val="000000"/>
                </a:solidFill>
                <a:latin typeface="Calibri" panose="020F0502020204030204" pitchFamily="34" charset="0"/>
              </a:rPr>
              <a:t>The </a:t>
            </a:r>
            <a:r>
              <a:rPr lang="en-US" sz="1500" dirty="0">
                <a:solidFill>
                  <a:srgbClr val="000000"/>
                </a:solidFill>
                <a:latin typeface="Calibri" panose="020F0502020204030204" pitchFamily="34" charset="0"/>
              </a:rPr>
              <a:t>term </a:t>
            </a:r>
            <a:r>
              <a:rPr lang="en-US" sz="1500" dirty="0" smtClean="0">
                <a:solidFill>
                  <a:srgbClr val="000000"/>
                </a:solidFill>
                <a:latin typeface="Calibri" panose="020F0502020204030204" pitchFamily="34" charset="0"/>
              </a:rPr>
              <a:t>“embedded lease” is not </a:t>
            </a:r>
            <a:r>
              <a:rPr lang="en-US" sz="1500" dirty="0">
                <a:solidFill>
                  <a:srgbClr val="000000"/>
                </a:solidFill>
                <a:latin typeface="Calibri" panose="020F0502020204030204" pitchFamily="34" charset="0"/>
              </a:rPr>
              <a:t>defined in either Ind AS 116 or IFRS 16 or ASC 842, refers to </a:t>
            </a:r>
            <a:r>
              <a:rPr lang="en-US" sz="1500" dirty="0" smtClean="0">
                <a:solidFill>
                  <a:srgbClr val="000000"/>
                </a:solidFill>
                <a:latin typeface="Calibri" panose="020F0502020204030204" pitchFamily="34" charset="0"/>
              </a:rPr>
              <a:t>a </a:t>
            </a:r>
            <a:r>
              <a:rPr lang="en-US" sz="1500" dirty="0">
                <a:solidFill>
                  <a:srgbClr val="000000"/>
                </a:solidFill>
                <a:latin typeface="Calibri" panose="020F0502020204030204" pitchFamily="34" charset="0"/>
              </a:rPr>
              <a:t>contract </a:t>
            </a:r>
            <a:r>
              <a:rPr lang="en-US" sz="1500" dirty="0" smtClean="0">
                <a:solidFill>
                  <a:srgbClr val="000000"/>
                </a:solidFill>
                <a:latin typeface="Calibri" panose="020F0502020204030204" pitchFamily="34" charset="0"/>
              </a:rPr>
              <a:t>which </a:t>
            </a:r>
            <a:r>
              <a:rPr lang="en-US" sz="1500" b="1" dirty="0" smtClean="0">
                <a:solidFill>
                  <a:srgbClr val="000000"/>
                </a:solidFill>
                <a:latin typeface="Calibri" panose="020F0502020204030204" pitchFamily="34" charset="0"/>
              </a:rPr>
              <a:t>contains</a:t>
            </a:r>
            <a:r>
              <a:rPr lang="en-US" sz="1500" dirty="0" smtClean="0">
                <a:solidFill>
                  <a:srgbClr val="000000"/>
                </a:solidFill>
                <a:latin typeface="Calibri" panose="020F0502020204030204" pitchFamily="34" charset="0"/>
              </a:rPr>
              <a:t> elements of a lease contract i.e. identified </a:t>
            </a:r>
            <a:r>
              <a:rPr lang="en-US" sz="1500" dirty="0">
                <a:solidFill>
                  <a:srgbClr val="000000"/>
                </a:solidFill>
                <a:latin typeface="Calibri" panose="020F0502020204030204" pitchFamily="34" charset="0"/>
              </a:rPr>
              <a:t>assets </a:t>
            </a:r>
            <a:r>
              <a:rPr lang="en-US" sz="1500" dirty="0" smtClean="0">
                <a:solidFill>
                  <a:srgbClr val="000000"/>
                </a:solidFill>
                <a:latin typeface="Calibri" panose="020F0502020204030204" pitchFamily="34" charset="0"/>
              </a:rPr>
              <a:t>controlled by lessee but not explicitly specified as Lease Agreement.</a:t>
            </a:r>
            <a:endParaRPr lang="en-US" sz="1500" dirty="0">
              <a:solidFill>
                <a:srgbClr val="000000"/>
              </a:solidFill>
              <a:latin typeface="Calibri" panose="020F0502020204030204" pitchFamily="34" charset="0"/>
            </a:endParaRPr>
          </a:p>
          <a:p>
            <a:pPr algn="just"/>
            <a:endParaRPr lang="en-US" sz="1500" b="1" u="sng" dirty="0" smtClean="0">
              <a:solidFill>
                <a:srgbClr val="000000"/>
              </a:solidFill>
              <a:latin typeface="Calibri" panose="020F0502020204030204" pitchFamily="34" charset="0"/>
            </a:endParaRPr>
          </a:p>
          <a:p>
            <a:pPr algn="just"/>
            <a:r>
              <a:rPr lang="en-US" sz="1500" b="1" u="sng" dirty="0" smtClean="0">
                <a:solidFill>
                  <a:srgbClr val="000000"/>
                </a:solidFill>
                <a:latin typeface="Calibri" panose="020F0502020204030204" pitchFamily="34" charset="0"/>
              </a:rPr>
              <a:t>Examples related to embedded lease contracts are:</a:t>
            </a:r>
          </a:p>
          <a:p>
            <a:pPr algn="just"/>
            <a:endParaRPr lang="en-US" sz="1500" b="1" u="sng" dirty="0" smtClean="0">
              <a:solidFill>
                <a:srgbClr val="000000"/>
              </a:solidFill>
              <a:latin typeface="Calibri" panose="020F0502020204030204" pitchFamily="34" charset="0"/>
            </a:endParaRPr>
          </a:p>
          <a:p>
            <a:pPr marL="285750" indent="-285750" algn="just">
              <a:buFont typeface="Wingdings" panose="05000000000000000000" pitchFamily="2" charset="2"/>
              <a:buChar char="§"/>
            </a:pPr>
            <a:r>
              <a:rPr lang="en-US" sz="1500" b="1" dirty="0">
                <a:latin typeface="Calibri" panose="020F0502020204030204" pitchFamily="34" charset="0"/>
              </a:rPr>
              <a:t>Manufacturing contract: </a:t>
            </a:r>
            <a:r>
              <a:rPr lang="en-US" sz="1500" dirty="0">
                <a:latin typeface="Calibri" panose="020F0502020204030204" pitchFamily="34" charset="0"/>
              </a:rPr>
              <a:t>A large retailer contracts with an entity to manufacture shoes for the retailer. The contract is so large that the manufacturer has a specific facility that only manufactures shoes for the retailer. The contract manufacturer arrangement contains an embedded lease for the physical manufacturing space and equipment to produce the shoes.</a:t>
            </a:r>
          </a:p>
          <a:p>
            <a:pPr marL="285750" indent="-285750" algn="just">
              <a:buFont typeface="Wingdings" panose="05000000000000000000" pitchFamily="2" charset="2"/>
              <a:buChar char="§"/>
            </a:pPr>
            <a:endParaRPr lang="en-US" sz="1500" b="1" dirty="0" smtClean="0">
              <a:latin typeface="Calibri" panose="020F0502020204030204" pitchFamily="34" charset="0"/>
            </a:endParaRPr>
          </a:p>
          <a:p>
            <a:pPr marL="285750" indent="-285750" algn="just">
              <a:buFont typeface="Wingdings" panose="05000000000000000000" pitchFamily="2" charset="2"/>
              <a:buChar char="§"/>
            </a:pPr>
            <a:r>
              <a:rPr lang="en-US" sz="1500" b="1" dirty="0" smtClean="0">
                <a:latin typeface="Calibri" panose="020F0502020204030204" pitchFamily="34" charset="0"/>
              </a:rPr>
              <a:t>Advertising </a:t>
            </a:r>
            <a:r>
              <a:rPr lang="en-US" sz="1500" b="1" dirty="0">
                <a:latin typeface="Calibri" panose="020F0502020204030204" pitchFamily="34" charset="0"/>
              </a:rPr>
              <a:t>contract:</a:t>
            </a:r>
            <a:r>
              <a:rPr lang="en-US" sz="1500" dirty="0">
                <a:latin typeface="Calibri" panose="020F0502020204030204" pitchFamily="34" charset="0"/>
              </a:rPr>
              <a:t> A company enters into a contract to advertise on a billboard. Although this contract could be written as an advertising service contract, the right to use the billboard may meet the definition of an embedded lease</a:t>
            </a:r>
            <a:r>
              <a:rPr lang="en-US" sz="1500" dirty="0" smtClean="0">
                <a:latin typeface="Calibri" panose="020F0502020204030204" pitchFamily="34" charset="0"/>
              </a:rPr>
              <a:t>.</a:t>
            </a:r>
          </a:p>
          <a:p>
            <a:pPr marL="285750" indent="-285750" algn="just">
              <a:buFont typeface="Wingdings" panose="05000000000000000000" pitchFamily="2" charset="2"/>
              <a:buChar char="§"/>
            </a:pPr>
            <a:endParaRPr lang="en-US" sz="1500" b="1" dirty="0">
              <a:solidFill>
                <a:srgbClr val="000000"/>
              </a:solidFill>
              <a:latin typeface="Calibri" panose="020F0502020204030204" pitchFamily="34" charset="0"/>
            </a:endParaRPr>
          </a:p>
          <a:p>
            <a:pPr marL="285750" indent="-285750" algn="just">
              <a:buFont typeface="Wingdings" panose="05000000000000000000" pitchFamily="2" charset="2"/>
              <a:buChar char="§"/>
            </a:pPr>
            <a:r>
              <a:rPr lang="en-US" sz="1500" b="1" dirty="0" smtClean="0">
                <a:solidFill>
                  <a:srgbClr val="000000"/>
                </a:solidFill>
                <a:latin typeface="Calibri" panose="020F0502020204030204" pitchFamily="34" charset="0"/>
              </a:rPr>
              <a:t>Transportation contract:</a:t>
            </a:r>
            <a:r>
              <a:rPr lang="en-US" sz="1500" b="1" dirty="0">
                <a:solidFill>
                  <a:srgbClr val="000000"/>
                </a:solidFill>
                <a:latin typeface="Calibri" panose="020F0502020204030204" pitchFamily="34" charset="0"/>
              </a:rPr>
              <a:t> </a:t>
            </a:r>
            <a:r>
              <a:rPr lang="en-US" sz="1500" dirty="0">
                <a:solidFill>
                  <a:srgbClr val="000000"/>
                </a:solidFill>
                <a:latin typeface="Calibri" panose="020F0502020204030204" pitchFamily="34" charset="0"/>
              </a:rPr>
              <a:t>A company enters into an arrangement to transport goods using a fleet of </a:t>
            </a:r>
            <a:r>
              <a:rPr lang="en-US" sz="1500" dirty="0" smtClean="0">
                <a:solidFill>
                  <a:srgbClr val="000000"/>
                </a:solidFill>
                <a:latin typeface="Calibri" panose="020F0502020204030204" pitchFamily="34" charset="0"/>
              </a:rPr>
              <a:t>rail cars</a:t>
            </a:r>
            <a:r>
              <a:rPr lang="en-US" sz="1500" dirty="0">
                <a:solidFill>
                  <a:srgbClr val="000000"/>
                </a:solidFill>
                <a:latin typeface="Calibri" panose="020F0502020204030204" pitchFamily="34" charset="0"/>
              </a:rPr>
              <a:t>. The transportation contract contains an embedded right to use the cars during the period of the transportation contract</a:t>
            </a:r>
            <a:r>
              <a:rPr lang="en-US" sz="1500" dirty="0" smtClean="0">
                <a:solidFill>
                  <a:srgbClr val="000000"/>
                </a:solidFill>
                <a:latin typeface="Calibri" panose="020F0502020204030204" pitchFamily="34" charset="0"/>
              </a:rPr>
              <a:t>.</a:t>
            </a:r>
          </a:p>
          <a:p>
            <a:pPr marL="285750" indent="-285750" algn="just">
              <a:buFont typeface="Wingdings" panose="05000000000000000000" pitchFamily="2" charset="2"/>
              <a:buChar char="§"/>
            </a:pPr>
            <a:endParaRPr lang="en-US" sz="1500" b="1" dirty="0" smtClean="0">
              <a:latin typeface="Calibri" panose="020F0502020204030204" pitchFamily="34" charset="0"/>
            </a:endParaRPr>
          </a:p>
          <a:p>
            <a:pPr marL="285750" indent="-285750" algn="just">
              <a:buFont typeface="Wingdings" panose="05000000000000000000" pitchFamily="2" charset="2"/>
              <a:buChar char="§"/>
            </a:pPr>
            <a:r>
              <a:rPr lang="en-US" sz="1500" b="1" dirty="0" smtClean="0">
                <a:latin typeface="Calibri" panose="020F0502020204030204" pitchFamily="34" charset="0"/>
              </a:rPr>
              <a:t>IT service contract:</a:t>
            </a:r>
            <a:r>
              <a:rPr lang="en-US" sz="1500" b="1" dirty="0">
                <a:latin typeface="Calibri" panose="020F0502020204030204" pitchFamily="34" charset="0"/>
              </a:rPr>
              <a:t> </a:t>
            </a:r>
            <a:r>
              <a:rPr lang="en-US" sz="1500" dirty="0">
                <a:latin typeface="Calibri" panose="020F0502020204030204" pitchFamily="34" charset="0"/>
              </a:rPr>
              <a:t>A hospital subject to Health Insurance Portability and Accountability Act </a:t>
            </a:r>
            <a:r>
              <a:rPr lang="en-US" sz="1500" dirty="0" smtClean="0">
                <a:latin typeface="Calibri" panose="020F0502020204030204" pitchFamily="34" charset="0"/>
              </a:rPr>
              <a:t>(</a:t>
            </a:r>
            <a:r>
              <a:rPr lang="en-US" sz="1500" dirty="0">
                <a:latin typeface="Calibri" panose="020F0502020204030204" pitchFamily="34" charset="0"/>
              </a:rPr>
              <a:t>HIPAA) regulations engages an information technology (IT) service provider to provide cloud-computing services. To ensure patient privacy rights are not violated, the contract requires a dedicated server be used to provide the services. The hospital decides when and how the dedicated server is used based on its instructions to the IT service provider. The contract contains an embedded lease of the dedicated </a:t>
            </a:r>
            <a:r>
              <a:rPr lang="en-US" sz="1500" dirty="0" smtClean="0">
                <a:latin typeface="Calibri" panose="020F0502020204030204" pitchFamily="34" charset="0"/>
              </a:rPr>
              <a:t>server</a:t>
            </a:r>
            <a:r>
              <a:rPr lang="en-US" sz="1500" dirty="0">
                <a:latin typeface="Calibri" panose="020F0502020204030204" pitchFamily="34" charset="0"/>
              </a:rPr>
              <a:t>.</a:t>
            </a:r>
            <a:endParaRPr lang="en-US" sz="1500" dirty="0" smtClean="0">
              <a:latin typeface="Calibri" panose="020F0502020204030204" pitchFamily="34" charset="0"/>
            </a:endParaRPr>
          </a:p>
        </p:txBody>
      </p:sp>
      <p:sp>
        <p:nvSpPr>
          <p:cNvPr id="4" name="Rounded Rectangle 3"/>
          <p:cNvSpPr/>
          <p:nvPr/>
        </p:nvSpPr>
        <p:spPr>
          <a:xfrm>
            <a:off x="451833" y="253284"/>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How to </a:t>
            </a:r>
            <a:r>
              <a:rPr lang="en-US" sz="2400" b="1" dirty="0" smtClean="0">
                <a:latin typeface="Times New Roman" panose="02020603050405020304" pitchFamily="18" charset="0"/>
                <a:cs typeface="Times New Roman" panose="02020603050405020304" pitchFamily="18" charset="0"/>
              </a:rPr>
              <a:t>identify </a:t>
            </a:r>
            <a:r>
              <a:rPr lang="en-US" sz="2400" b="1" dirty="0">
                <a:latin typeface="Times New Roman" panose="02020603050405020304" pitchFamily="18" charset="0"/>
                <a:cs typeface="Times New Roman" panose="02020603050405020304" pitchFamily="18" charset="0"/>
              </a:rPr>
              <a:t>Embedded Leases within Contracts</a:t>
            </a:r>
          </a:p>
        </p:txBody>
      </p:sp>
    </p:spTree>
    <p:extLst>
      <p:ext uri="{BB962C8B-B14F-4D97-AF65-F5344CB8AC3E}">
        <p14:creationId xmlns:p14="http://schemas.microsoft.com/office/powerpoint/2010/main" val="5170592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E0DA53-BF49-4291-8993-1CF29F383F41}" type="slidenum">
              <a:rPr lang="en-US" smtClean="0">
                <a:solidFill>
                  <a:schemeClr val="tx1"/>
                </a:solidFill>
              </a:rPr>
              <a:t>9</a:t>
            </a:fld>
            <a:endParaRPr lang="en-US" dirty="0">
              <a:solidFill>
                <a:schemeClr val="tx1"/>
              </a:solidFill>
            </a:endParaRPr>
          </a:p>
        </p:txBody>
      </p:sp>
      <p:sp>
        <p:nvSpPr>
          <p:cNvPr id="4" name="Rounded Rectangle 3"/>
          <p:cNvSpPr/>
          <p:nvPr/>
        </p:nvSpPr>
        <p:spPr>
          <a:xfrm>
            <a:off x="426075" y="330558"/>
            <a:ext cx="8077200" cy="533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Lease term</a:t>
            </a:r>
            <a:endParaRPr lang="en-US" sz="2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426075" y="1189633"/>
            <a:ext cx="8077200" cy="1569660"/>
          </a:xfrm>
          <a:prstGeom prst="rect">
            <a:avLst/>
          </a:prstGeom>
        </p:spPr>
        <p:txBody>
          <a:bodyPr wrap="square">
            <a:spAutoFit/>
          </a:bodyPr>
          <a:lstStyle/>
          <a:p>
            <a:pPr marL="285750" indent="-285750" algn="just">
              <a:buFont typeface="Wingdings" panose="05000000000000000000" pitchFamily="2" charset="2"/>
              <a:buChar char="v"/>
            </a:pPr>
            <a:r>
              <a:rPr lang="en-US" sz="1600" dirty="0">
                <a:latin typeface="Calibri" panose="020F0502020204030204" pitchFamily="34" charset="0"/>
              </a:rPr>
              <a:t>An entity shall determine the lease term as the </a:t>
            </a:r>
            <a:r>
              <a:rPr lang="en-US" sz="1600" b="1" dirty="0">
                <a:latin typeface="Calibri" panose="020F0502020204030204" pitchFamily="34" charset="0"/>
              </a:rPr>
              <a:t>non-cancellable </a:t>
            </a:r>
            <a:r>
              <a:rPr lang="en-US" sz="1600" b="1" dirty="0" smtClean="0">
                <a:latin typeface="Calibri" panose="020F0502020204030204" pitchFamily="34" charset="0"/>
              </a:rPr>
              <a:t>period </a:t>
            </a:r>
            <a:r>
              <a:rPr lang="en-US" sz="1600" dirty="0" smtClean="0">
                <a:latin typeface="Calibri" panose="020F0502020204030204" pitchFamily="34" charset="0"/>
              </a:rPr>
              <a:t>of </a:t>
            </a:r>
            <a:r>
              <a:rPr lang="en-US" sz="1600" dirty="0">
                <a:latin typeface="Calibri" panose="020F0502020204030204" pitchFamily="34" charset="0"/>
              </a:rPr>
              <a:t>a lease, together with </a:t>
            </a:r>
            <a:r>
              <a:rPr lang="en-US" sz="1600" b="1" dirty="0">
                <a:solidFill>
                  <a:srgbClr val="0070C0"/>
                </a:solidFill>
                <a:latin typeface="Calibri" panose="020F0502020204030204" pitchFamily="34" charset="0"/>
              </a:rPr>
              <a:t>both</a:t>
            </a:r>
            <a:r>
              <a:rPr lang="en-US" sz="1600" dirty="0">
                <a:latin typeface="Calibri" panose="020F0502020204030204" pitchFamily="34" charset="0"/>
              </a:rPr>
              <a:t>:</a:t>
            </a:r>
          </a:p>
          <a:p>
            <a:pPr marL="857250" lvl="1" indent="-400050" algn="just">
              <a:buFont typeface="+mj-lt"/>
              <a:buAutoNum type="romanLcPeriod"/>
            </a:pPr>
            <a:r>
              <a:rPr lang="en-US" sz="1600" dirty="0" smtClean="0">
                <a:latin typeface="Calibri" panose="020F0502020204030204" pitchFamily="34" charset="0"/>
              </a:rPr>
              <a:t>periods </a:t>
            </a:r>
            <a:r>
              <a:rPr lang="en-US" sz="1600" dirty="0">
                <a:latin typeface="Calibri" panose="020F0502020204030204" pitchFamily="34" charset="0"/>
              </a:rPr>
              <a:t>covered by an </a:t>
            </a:r>
            <a:r>
              <a:rPr lang="en-US" sz="1600" b="1" dirty="0">
                <a:latin typeface="Calibri" panose="020F0502020204030204" pitchFamily="34" charset="0"/>
              </a:rPr>
              <a:t>option to extend the lease</a:t>
            </a:r>
            <a:r>
              <a:rPr lang="en-US" sz="1600" dirty="0">
                <a:latin typeface="Calibri" panose="020F0502020204030204" pitchFamily="34" charset="0"/>
              </a:rPr>
              <a:t> if the lessee </a:t>
            </a:r>
            <a:r>
              <a:rPr lang="en-US" sz="1600" dirty="0" smtClean="0">
                <a:latin typeface="Calibri" panose="020F0502020204030204" pitchFamily="34" charset="0"/>
              </a:rPr>
              <a:t>is </a:t>
            </a:r>
            <a:r>
              <a:rPr lang="en-US" sz="1600" b="1" dirty="0" smtClean="0">
                <a:latin typeface="Calibri" panose="020F0502020204030204" pitchFamily="34" charset="0"/>
              </a:rPr>
              <a:t>reasonably </a:t>
            </a:r>
            <a:r>
              <a:rPr lang="en-US" sz="1600" b="1" dirty="0">
                <a:latin typeface="Calibri" panose="020F0502020204030204" pitchFamily="34" charset="0"/>
              </a:rPr>
              <a:t>certain to exercise that </a:t>
            </a:r>
            <a:r>
              <a:rPr lang="en-US" sz="1600" b="1" dirty="0" smtClean="0">
                <a:latin typeface="Calibri" panose="020F0502020204030204" pitchFamily="34" charset="0"/>
              </a:rPr>
              <a:t>option,</a:t>
            </a:r>
            <a:r>
              <a:rPr lang="en-US" sz="1600" dirty="0" smtClean="0">
                <a:latin typeface="Calibri" panose="020F0502020204030204" pitchFamily="34" charset="0"/>
              </a:rPr>
              <a:t> </a:t>
            </a:r>
            <a:r>
              <a:rPr lang="en-US" sz="1600" b="1" dirty="0">
                <a:solidFill>
                  <a:srgbClr val="0070C0"/>
                </a:solidFill>
                <a:latin typeface="Calibri" panose="020F0502020204030204" pitchFamily="34" charset="0"/>
              </a:rPr>
              <a:t>and</a:t>
            </a:r>
          </a:p>
          <a:p>
            <a:pPr marL="857250" lvl="1" indent="-400050" algn="just">
              <a:buFont typeface="+mj-lt"/>
              <a:buAutoNum type="romanLcPeriod"/>
            </a:pPr>
            <a:r>
              <a:rPr lang="en-US" sz="1600" dirty="0" smtClean="0">
                <a:latin typeface="Calibri" panose="020F0502020204030204" pitchFamily="34" charset="0"/>
              </a:rPr>
              <a:t>periods </a:t>
            </a:r>
            <a:r>
              <a:rPr lang="en-US" sz="1600" dirty="0">
                <a:latin typeface="Calibri" panose="020F0502020204030204" pitchFamily="34" charset="0"/>
              </a:rPr>
              <a:t>covered by an </a:t>
            </a:r>
            <a:r>
              <a:rPr lang="en-US" sz="1600" b="1" dirty="0">
                <a:latin typeface="Calibri" panose="020F0502020204030204" pitchFamily="34" charset="0"/>
              </a:rPr>
              <a:t>option to terminate the lease</a:t>
            </a:r>
            <a:r>
              <a:rPr lang="en-US" sz="1600" dirty="0">
                <a:latin typeface="Calibri" panose="020F0502020204030204" pitchFamily="34" charset="0"/>
              </a:rPr>
              <a:t> if the </a:t>
            </a:r>
            <a:r>
              <a:rPr lang="en-US" sz="1600" dirty="0" smtClean="0">
                <a:latin typeface="Calibri" panose="020F0502020204030204" pitchFamily="34" charset="0"/>
              </a:rPr>
              <a:t>lessee is </a:t>
            </a:r>
            <a:r>
              <a:rPr lang="en-US" sz="1600" b="1" dirty="0">
                <a:latin typeface="Calibri" panose="020F0502020204030204" pitchFamily="34" charset="0"/>
              </a:rPr>
              <a:t>reasonably </a:t>
            </a:r>
            <a:r>
              <a:rPr lang="en-US" sz="1600" b="1" dirty="0" smtClean="0">
                <a:latin typeface="Calibri" panose="020F0502020204030204" pitchFamily="34" charset="0"/>
              </a:rPr>
              <a:t>certain </a:t>
            </a:r>
            <a:r>
              <a:rPr lang="en-US" sz="1600" b="1" dirty="0">
                <a:solidFill>
                  <a:srgbClr val="FF0000"/>
                </a:solidFill>
                <a:latin typeface="Calibri" panose="020F0502020204030204" pitchFamily="34" charset="0"/>
              </a:rPr>
              <a:t>not</a:t>
            </a:r>
            <a:r>
              <a:rPr lang="en-US" sz="1600" b="1" dirty="0">
                <a:latin typeface="Calibri" panose="020F0502020204030204" pitchFamily="34" charset="0"/>
              </a:rPr>
              <a:t> to exercise that option</a:t>
            </a:r>
            <a:r>
              <a:rPr lang="en-US" sz="1600" dirty="0" smtClean="0">
                <a:latin typeface="Calibri" panose="020F0502020204030204" pitchFamily="34" charset="0"/>
              </a:rPr>
              <a:t>.</a:t>
            </a:r>
          </a:p>
        </p:txBody>
      </p:sp>
      <p:sp>
        <p:nvSpPr>
          <p:cNvPr id="3" name="TextBox 2"/>
          <p:cNvSpPr txBox="1"/>
          <p:nvPr/>
        </p:nvSpPr>
        <p:spPr>
          <a:xfrm>
            <a:off x="1017433" y="2962139"/>
            <a:ext cx="4086898" cy="646331"/>
          </a:xfrm>
          <a:prstGeom prst="rect">
            <a:avLst/>
          </a:prstGeom>
          <a:solidFill>
            <a:srgbClr val="FFC000"/>
          </a:solidFill>
          <a:ln>
            <a:solidFill>
              <a:schemeClr val="tx1"/>
            </a:solidFill>
            <a:prstDash val="dash"/>
          </a:ln>
        </p:spPr>
        <p:txBody>
          <a:bodyPr wrap="square" rtlCol="0">
            <a:spAutoFit/>
          </a:bodyPr>
          <a:lstStyle/>
          <a:p>
            <a:pPr algn="ctr"/>
            <a:r>
              <a:rPr lang="en-US" b="1" dirty="0" smtClean="0">
                <a:latin typeface="Calibri" panose="020F0502020204030204" pitchFamily="34" charset="0"/>
              </a:rPr>
              <a:t>Non-cancellable period of lease</a:t>
            </a:r>
          </a:p>
          <a:p>
            <a:pPr algn="ctr"/>
            <a:endParaRPr lang="en-US" b="1" dirty="0">
              <a:latin typeface="Calibri" panose="020F0502020204030204" pitchFamily="34" charset="0"/>
            </a:endParaRPr>
          </a:p>
        </p:txBody>
      </p:sp>
      <p:sp>
        <p:nvSpPr>
          <p:cNvPr id="6" name="TextBox 5"/>
          <p:cNvSpPr txBox="1"/>
          <p:nvPr/>
        </p:nvSpPr>
        <p:spPr>
          <a:xfrm>
            <a:off x="1028164" y="3964547"/>
            <a:ext cx="4086898" cy="646331"/>
          </a:xfrm>
          <a:prstGeom prst="rect">
            <a:avLst/>
          </a:prstGeom>
          <a:solidFill>
            <a:srgbClr val="FFC000"/>
          </a:solidFill>
          <a:ln>
            <a:solidFill>
              <a:schemeClr val="tx1"/>
            </a:solidFill>
            <a:prstDash val="dash"/>
          </a:ln>
        </p:spPr>
        <p:txBody>
          <a:bodyPr wrap="square" rtlCol="0">
            <a:spAutoFit/>
          </a:bodyPr>
          <a:lstStyle/>
          <a:p>
            <a:pPr algn="ctr"/>
            <a:r>
              <a:rPr lang="en-US" b="1" dirty="0" smtClean="0">
                <a:latin typeface="Calibri" panose="020F0502020204030204" pitchFamily="34" charset="0"/>
              </a:rPr>
              <a:t>Period covered by an option to extend the lease</a:t>
            </a:r>
            <a:endParaRPr lang="en-US" b="1" dirty="0">
              <a:latin typeface="Calibri" panose="020F0502020204030204" pitchFamily="34" charset="0"/>
            </a:endParaRPr>
          </a:p>
        </p:txBody>
      </p:sp>
      <p:sp>
        <p:nvSpPr>
          <p:cNvPr id="7" name="TextBox 6"/>
          <p:cNvSpPr txBox="1"/>
          <p:nvPr/>
        </p:nvSpPr>
        <p:spPr>
          <a:xfrm>
            <a:off x="1051774" y="5044229"/>
            <a:ext cx="4086898" cy="646331"/>
          </a:xfrm>
          <a:prstGeom prst="rect">
            <a:avLst/>
          </a:prstGeom>
          <a:solidFill>
            <a:srgbClr val="FFC000"/>
          </a:solidFill>
          <a:ln>
            <a:solidFill>
              <a:schemeClr val="tx1"/>
            </a:solidFill>
            <a:prstDash val="dash"/>
          </a:ln>
        </p:spPr>
        <p:txBody>
          <a:bodyPr wrap="square" rtlCol="0">
            <a:spAutoFit/>
          </a:bodyPr>
          <a:lstStyle/>
          <a:p>
            <a:pPr algn="ctr"/>
            <a:r>
              <a:rPr lang="en-US" b="1" dirty="0" smtClean="0">
                <a:latin typeface="Calibri" panose="020F0502020204030204" pitchFamily="34" charset="0"/>
              </a:rPr>
              <a:t>Period covered by an option to terminate the lease</a:t>
            </a:r>
            <a:endParaRPr lang="en-US" b="1" dirty="0">
              <a:latin typeface="Calibri" panose="020F0502020204030204" pitchFamily="34" charset="0"/>
            </a:endParaRPr>
          </a:p>
        </p:txBody>
      </p:sp>
      <p:sp>
        <p:nvSpPr>
          <p:cNvPr id="8" name="Plus 7"/>
          <p:cNvSpPr/>
          <p:nvPr/>
        </p:nvSpPr>
        <p:spPr>
          <a:xfrm>
            <a:off x="2923504" y="3601930"/>
            <a:ext cx="347730" cy="349738"/>
          </a:xfrm>
          <a:prstGeom prst="mathPlus">
            <a:avLst/>
          </a:prstGeom>
          <a:solidFill>
            <a:srgbClr val="E91A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lus 8"/>
          <p:cNvSpPr/>
          <p:nvPr/>
        </p:nvSpPr>
        <p:spPr>
          <a:xfrm>
            <a:off x="2921356" y="4668729"/>
            <a:ext cx="347730" cy="349738"/>
          </a:xfrm>
          <a:prstGeom prst="mathPlus">
            <a:avLst/>
          </a:prstGeom>
          <a:solidFill>
            <a:srgbClr val="E91A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147264" y="3975278"/>
            <a:ext cx="2995400" cy="615553"/>
          </a:xfrm>
          <a:prstGeom prst="rect">
            <a:avLst/>
          </a:prstGeom>
          <a:noFill/>
        </p:spPr>
        <p:txBody>
          <a:bodyPr wrap="square" rtlCol="0">
            <a:spAutoFit/>
          </a:bodyPr>
          <a:lstStyle/>
          <a:p>
            <a:r>
              <a:rPr lang="en-US" sz="1700" dirty="0" smtClean="0">
                <a:latin typeface="Calibri" panose="020F0502020204030204" pitchFamily="34" charset="0"/>
              </a:rPr>
              <a:t>if lessee is </a:t>
            </a:r>
            <a:r>
              <a:rPr lang="en-US" sz="1700" b="1" dirty="0" smtClean="0">
                <a:latin typeface="Calibri" panose="020F0502020204030204" pitchFamily="34" charset="0"/>
              </a:rPr>
              <a:t>reasonably certain to exercise option</a:t>
            </a:r>
            <a:endParaRPr lang="en-US" sz="1700" b="1" dirty="0">
              <a:latin typeface="Calibri" panose="020F0502020204030204" pitchFamily="34" charset="0"/>
            </a:endParaRPr>
          </a:p>
        </p:txBody>
      </p:sp>
      <p:sp>
        <p:nvSpPr>
          <p:cNvPr id="11" name="TextBox 10"/>
          <p:cNvSpPr txBox="1"/>
          <p:nvPr/>
        </p:nvSpPr>
        <p:spPr>
          <a:xfrm>
            <a:off x="5157995" y="5080715"/>
            <a:ext cx="2995400" cy="615553"/>
          </a:xfrm>
          <a:prstGeom prst="rect">
            <a:avLst/>
          </a:prstGeom>
          <a:noFill/>
        </p:spPr>
        <p:txBody>
          <a:bodyPr wrap="square" rtlCol="0">
            <a:spAutoFit/>
          </a:bodyPr>
          <a:lstStyle/>
          <a:p>
            <a:r>
              <a:rPr lang="en-US" sz="1700" dirty="0" smtClean="0">
                <a:latin typeface="Calibri" panose="020F0502020204030204" pitchFamily="34" charset="0"/>
              </a:rPr>
              <a:t>if lessee is </a:t>
            </a:r>
            <a:r>
              <a:rPr lang="en-US" sz="1700" b="1" dirty="0" smtClean="0">
                <a:latin typeface="Calibri" panose="020F0502020204030204" pitchFamily="34" charset="0"/>
              </a:rPr>
              <a:t>reasonably certain </a:t>
            </a:r>
            <a:r>
              <a:rPr lang="en-US" sz="1700" b="1" dirty="0" smtClean="0">
                <a:solidFill>
                  <a:srgbClr val="FF0000"/>
                </a:solidFill>
                <a:latin typeface="Calibri" panose="020F0502020204030204" pitchFamily="34" charset="0"/>
              </a:rPr>
              <a:t>not</a:t>
            </a:r>
            <a:r>
              <a:rPr lang="en-US" sz="1700" b="1" dirty="0" smtClean="0">
                <a:latin typeface="Calibri" panose="020F0502020204030204" pitchFamily="34" charset="0"/>
              </a:rPr>
              <a:t> to exercise option</a:t>
            </a:r>
            <a:endParaRPr lang="en-US" sz="1700" b="1" dirty="0">
              <a:latin typeface="Calibri" panose="020F0502020204030204" pitchFamily="34" charset="0"/>
            </a:endParaRPr>
          </a:p>
        </p:txBody>
      </p:sp>
      <p:sp>
        <p:nvSpPr>
          <p:cNvPr id="12" name="TextBox 11"/>
          <p:cNvSpPr txBox="1"/>
          <p:nvPr/>
        </p:nvSpPr>
        <p:spPr>
          <a:xfrm>
            <a:off x="656823" y="6014433"/>
            <a:ext cx="7701566"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smtClean="0">
                <a:latin typeface="Calibri" panose="020F0502020204030204" pitchFamily="34" charset="0"/>
              </a:rPr>
              <a:t>Non-cancellable </a:t>
            </a:r>
            <a:r>
              <a:rPr lang="en-US" sz="1600" b="1" dirty="0">
                <a:latin typeface="Calibri" panose="020F0502020204030204" pitchFamily="34" charset="0"/>
              </a:rPr>
              <a:t>period </a:t>
            </a:r>
            <a:r>
              <a:rPr lang="en-US" sz="1600" dirty="0">
                <a:latin typeface="Calibri" panose="020F0502020204030204" pitchFamily="34" charset="0"/>
              </a:rPr>
              <a:t>means </a:t>
            </a:r>
            <a:r>
              <a:rPr lang="en-US" sz="1600" dirty="0" smtClean="0">
                <a:latin typeface="Calibri" panose="020F0502020204030204" pitchFamily="34" charset="0"/>
              </a:rPr>
              <a:t>the period during which the contract </a:t>
            </a:r>
            <a:r>
              <a:rPr lang="en-US" sz="1600" dirty="0">
                <a:latin typeface="Calibri" panose="020F0502020204030204" pitchFamily="34" charset="0"/>
              </a:rPr>
              <a:t>is </a:t>
            </a:r>
            <a:r>
              <a:rPr lang="en-US" sz="1600" b="1" dirty="0" smtClean="0">
                <a:latin typeface="Calibri" panose="020F0502020204030204" pitchFamily="34" charset="0"/>
              </a:rPr>
              <a:t>enforceable</a:t>
            </a:r>
            <a:r>
              <a:rPr lang="en-US" sz="1600" dirty="0" smtClean="0">
                <a:latin typeface="Calibri" panose="020F0502020204030204" pitchFamily="34" charset="0"/>
              </a:rPr>
              <a:t>.</a:t>
            </a:r>
            <a:endParaRPr lang="en-US" sz="1600" dirty="0">
              <a:latin typeface="Calibri" panose="020F0502020204030204" pitchFamily="34" charset="0"/>
            </a:endParaRPr>
          </a:p>
        </p:txBody>
      </p:sp>
    </p:spTree>
    <p:extLst>
      <p:ext uri="{BB962C8B-B14F-4D97-AF65-F5344CB8AC3E}">
        <p14:creationId xmlns:p14="http://schemas.microsoft.com/office/powerpoint/2010/main" val="26922485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10872</TotalTime>
  <Words>7651</Words>
  <Application>Microsoft Office PowerPoint</Application>
  <PresentationFormat>On-screen Show (4:3)</PresentationFormat>
  <Paragraphs>873</Paragraphs>
  <Slides>43</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Arial Black</vt:lpstr>
      <vt:lpstr>Calibri</vt:lpstr>
      <vt:lpstr>Courier New</vt:lpstr>
      <vt:lpstr>Noto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Paras Jain</dc:creator>
  <cp:lastModifiedBy>Paras Jain</cp:lastModifiedBy>
  <cp:revision>420</cp:revision>
  <cp:lastPrinted>2019-10-31T13:00:05Z</cp:lastPrinted>
  <dcterms:created xsi:type="dcterms:W3CDTF">2019-08-01T08:41:14Z</dcterms:created>
  <dcterms:modified xsi:type="dcterms:W3CDTF">2019-12-23T11:28:19Z</dcterms:modified>
</cp:coreProperties>
</file>