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webextensions/webextension1.xml" ContentType="application/vnd.ms-office.webextension+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webextensions/taskpanes.xml" ContentType="application/vnd.ms-office.webextensiontaskpan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73" r:id="rId1"/>
  </p:sldMasterIdLst>
  <p:notesMasterIdLst>
    <p:notesMasterId r:id="rId16"/>
  </p:notesMasterIdLst>
  <p:sldIdLst>
    <p:sldId id="256" r:id="rId2"/>
    <p:sldId id="260" r:id="rId3"/>
    <p:sldId id="257" r:id="rId4"/>
    <p:sldId id="261" r:id="rId5"/>
    <p:sldId id="262" r:id="rId6"/>
    <p:sldId id="263" r:id="rId7"/>
    <p:sldId id="264" r:id="rId8"/>
    <p:sldId id="265" r:id="rId9"/>
    <p:sldId id="266" r:id="rId10"/>
    <p:sldId id="267" r:id="rId11"/>
    <p:sldId id="268" r:id="rId12"/>
    <p:sldId id="269"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pendra Poudel" initials="DP" lastIdx="1" clrIdx="0">
    <p:extLst>
      <p:ext uri="{19B8F6BF-5375-455C-9EA6-DF929625EA0E}">
        <p15:presenceInfo xmlns="" xmlns:p15="http://schemas.microsoft.com/office/powerpoint/2012/main" userId="da04c50580abc20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4E62A"/>
    <a:srgbClr val="5B9BD5"/>
    <a:srgbClr val="FF505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91" d="100"/>
          <a:sy n="91" d="100"/>
        </p:scale>
        <p:origin x="-126" y="-11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4DC34E-B908-4FC1-A3A9-670FFE3863C4}" type="datetimeFigureOut">
              <a:rPr lang="en-US" smtClean="0"/>
              <a:pPr/>
              <a:t>9/13/2016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83EC88-77B4-4ECC-83CC-912C39C1A41B}" type="slidenum">
              <a:rPr lang="en-US" smtClean="0"/>
              <a:pPr/>
              <a:t>‹#›</a:t>
            </a:fld>
            <a:endParaRPr lang="en-US"/>
          </a:p>
        </p:txBody>
      </p:sp>
    </p:spTree>
    <p:extLst>
      <p:ext uri="{BB962C8B-B14F-4D97-AF65-F5344CB8AC3E}">
        <p14:creationId xmlns="" xmlns:p14="http://schemas.microsoft.com/office/powerpoint/2010/main" val="3481310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3</a:t>
            </a:fld>
            <a:endParaRPr lang="en-US"/>
          </a:p>
        </p:txBody>
      </p:sp>
    </p:spTree>
    <p:extLst>
      <p:ext uri="{BB962C8B-B14F-4D97-AF65-F5344CB8AC3E}">
        <p14:creationId xmlns="" xmlns:p14="http://schemas.microsoft.com/office/powerpoint/2010/main" val="1162647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12</a:t>
            </a:fld>
            <a:endParaRPr lang="en-US"/>
          </a:p>
        </p:txBody>
      </p:sp>
    </p:spTree>
    <p:extLst>
      <p:ext uri="{BB962C8B-B14F-4D97-AF65-F5344CB8AC3E}">
        <p14:creationId xmlns="" xmlns:p14="http://schemas.microsoft.com/office/powerpoint/2010/main" val="3536871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13</a:t>
            </a:fld>
            <a:endParaRPr lang="en-US"/>
          </a:p>
        </p:txBody>
      </p:sp>
    </p:spTree>
    <p:extLst>
      <p:ext uri="{BB962C8B-B14F-4D97-AF65-F5344CB8AC3E}">
        <p14:creationId xmlns="" xmlns:p14="http://schemas.microsoft.com/office/powerpoint/2010/main" val="1161809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4</a:t>
            </a:fld>
            <a:endParaRPr lang="en-US"/>
          </a:p>
        </p:txBody>
      </p:sp>
    </p:spTree>
    <p:extLst>
      <p:ext uri="{BB962C8B-B14F-4D97-AF65-F5344CB8AC3E}">
        <p14:creationId xmlns="" xmlns:p14="http://schemas.microsoft.com/office/powerpoint/2010/main" val="1819660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5</a:t>
            </a:fld>
            <a:endParaRPr lang="en-US"/>
          </a:p>
        </p:txBody>
      </p:sp>
    </p:spTree>
    <p:extLst>
      <p:ext uri="{BB962C8B-B14F-4D97-AF65-F5344CB8AC3E}">
        <p14:creationId xmlns="" xmlns:p14="http://schemas.microsoft.com/office/powerpoint/2010/main" val="1257831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6</a:t>
            </a:fld>
            <a:endParaRPr lang="en-US"/>
          </a:p>
        </p:txBody>
      </p:sp>
    </p:spTree>
    <p:extLst>
      <p:ext uri="{BB962C8B-B14F-4D97-AF65-F5344CB8AC3E}">
        <p14:creationId xmlns="" xmlns:p14="http://schemas.microsoft.com/office/powerpoint/2010/main" val="2650160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7</a:t>
            </a:fld>
            <a:endParaRPr lang="en-US"/>
          </a:p>
        </p:txBody>
      </p:sp>
    </p:spTree>
    <p:extLst>
      <p:ext uri="{BB962C8B-B14F-4D97-AF65-F5344CB8AC3E}">
        <p14:creationId xmlns="" xmlns:p14="http://schemas.microsoft.com/office/powerpoint/2010/main" val="1581622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8</a:t>
            </a:fld>
            <a:endParaRPr lang="en-US"/>
          </a:p>
        </p:txBody>
      </p:sp>
    </p:spTree>
    <p:extLst>
      <p:ext uri="{BB962C8B-B14F-4D97-AF65-F5344CB8AC3E}">
        <p14:creationId xmlns="" xmlns:p14="http://schemas.microsoft.com/office/powerpoint/2010/main" val="3910425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9</a:t>
            </a:fld>
            <a:endParaRPr lang="en-US"/>
          </a:p>
        </p:txBody>
      </p:sp>
    </p:spTree>
    <p:extLst>
      <p:ext uri="{BB962C8B-B14F-4D97-AF65-F5344CB8AC3E}">
        <p14:creationId xmlns="" xmlns:p14="http://schemas.microsoft.com/office/powerpoint/2010/main" val="3178134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10</a:t>
            </a:fld>
            <a:endParaRPr lang="en-US"/>
          </a:p>
        </p:txBody>
      </p:sp>
    </p:spTree>
    <p:extLst>
      <p:ext uri="{BB962C8B-B14F-4D97-AF65-F5344CB8AC3E}">
        <p14:creationId xmlns="" xmlns:p14="http://schemas.microsoft.com/office/powerpoint/2010/main" val="2401420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583EC88-77B4-4ECC-83CC-912C39C1A41B}" type="slidenum">
              <a:rPr lang="en-US" smtClean="0"/>
              <a:pPr/>
              <a:t>11</a:t>
            </a:fld>
            <a:endParaRPr lang="en-US"/>
          </a:p>
        </p:txBody>
      </p:sp>
    </p:spTree>
    <p:extLst>
      <p:ext uri="{BB962C8B-B14F-4D97-AF65-F5344CB8AC3E}">
        <p14:creationId xmlns="" xmlns:p14="http://schemas.microsoft.com/office/powerpoint/2010/main" val="1629950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 y="0"/>
            <a:ext cx="12191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914400" y="3355848"/>
            <a:ext cx="107696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914400" y="1828800"/>
            <a:ext cx="107696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Presented By: Dipendra Prasad Poudel</a:t>
            </a:r>
            <a:endParaRPr lang="en-US"/>
          </a:p>
        </p:txBody>
      </p:sp>
      <p:sp>
        <p:nvSpPr>
          <p:cNvPr id="6" name="Slide Number Placeholder 5"/>
          <p:cNvSpPr>
            <a:spLocks noGrp="1"/>
          </p:cNvSpPr>
          <p:nvPr>
            <p:ph type="sldNum" sz="quarter" idx="12"/>
          </p:nvPr>
        </p:nvSpPr>
        <p:spPr/>
        <p:txBody>
          <a:bodyPr/>
          <a:lstStyle/>
          <a:p>
            <a:fld id="{7B3A3F28-EE64-4431-B012-96C8FBC80511}" type="slidenum">
              <a:rPr lang="en-US" smtClean="0"/>
              <a:pPr/>
              <a:t>‹#›</a:t>
            </a:fld>
            <a:endParaRPr lang="en-US"/>
          </a:p>
        </p:txBody>
      </p:sp>
      <p:sp>
        <p:nvSpPr>
          <p:cNvPr id="10" name="Rectangle 9"/>
          <p:cNvSpPr/>
          <p:nvPr/>
        </p:nvSpPr>
        <p:spPr bwMode="invGray">
          <a:xfrm>
            <a:off x="0" y="5128334"/>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Presented By: Dipendra Prasad Poudel</a:t>
            </a:r>
            <a:endParaRPr lang="en-US"/>
          </a:p>
        </p:txBody>
      </p:sp>
      <p:sp>
        <p:nvSpPr>
          <p:cNvPr id="6" name="Slide Number Placeholder 5"/>
          <p:cNvSpPr>
            <a:spLocks noGrp="1"/>
          </p:cNvSpPr>
          <p:nvPr>
            <p:ph type="sldNum" sz="quarter" idx="12"/>
          </p:nvPr>
        </p:nvSpPr>
        <p:spPr/>
        <p:txBody>
          <a:bodyPr/>
          <a:lstStyle/>
          <a:p>
            <a:fld id="{7B3A3F28-EE64-4431-B012-96C8FBC8051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8863584"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9042400" y="274641"/>
            <a:ext cx="2540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304801"/>
            <a:ext cx="8026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3520796" y="6377460"/>
            <a:ext cx="5115205" cy="365125"/>
          </a:xfrm>
        </p:spPr>
        <p:txBody>
          <a:bodyPr/>
          <a:lstStyle/>
          <a:p>
            <a:r>
              <a:rPr lang="en-US" smtClean="0"/>
              <a:t>Presented By: Dipendra Prasad Poudel</a:t>
            </a:r>
            <a:endParaRPr lang="en-US"/>
          </a:p>
        </p:txBody>
      </p:sp>
      <p:sp>
        <p:nvSpPr>
          <p:cNvPr id="6" name="Slide Number Placeholder 5"/>
          <p:cNvSpPr>
            <a:spLocks noGrp="1"/>
          </p:cNvSpPr>
          <p:nvPr>
            <p:ph type="sldNum" sz="quarter" idx="12"/>
          </p:nvPr>
        </p:nvSpPr>
        <p:spPr/>
        <p:txBody>
          <a:bodyPr/>
          <a:lstStyle/>
          <a:p>
            <a:fld id="{7B3A3F28-EE64-4431-B012-96C8FBC8051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Rectangle 6"/>
          <p:cNvSpPr/>
          <p:nvPr userDrawn="1"/>
        </p:nvSpPr>
        <p:spPr>
          <a:xfrm>
            <a:off x="175366" y="112542"/>
            <a:ext cx="11799519" cy="6471138"/>
          </a:xfrm>
          <a:prstGeom prst="rect">
            <a:avLst/>
          </a:prstGeom>
          <a:ln w="38100">
            <a:solidFill>
              <a:schemeClr val="tx1"/>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Rectangle 7"/>
          <p:cNvSpPr/>
          <p:nvPr userDrawn="1"/>
        </p:nvSpPr>
        <p:spPr>
          <a:xfrm>
            <a:off x="323558" y="267286"/>
            <a:ext cx="11493305" cy="6020972"/>
          </a:xfrm>
          <a:prstGeom prst="rect">
            <a:avLst/>
          </a:prstGeom>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358936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54749"/>
            <a:ext cx="12191999" cy="6344529"/>
          </a:xfrm>
          <a:prstGeom prst="rect">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1811468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5448"/>
            <a:ext cx="109728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Presented By: Dipendra Prasad Poudel</a:t>
            </a:r>
            <a:endParaRPr lang="en-US"/>
          </a:p>
        </p:txBody>
      </p:sp>
      <p:sp>
        <p:nvSpPr>
          <p:cNvPr id="6" name="Slide Number Placeholder 5"/>
          <p:cNvSpPr>
            <a:spLocks noGrp="1"/>
          </p:cNvSpPr>
          <p:nvPr>
            <p:ph type="sldNum" sz="quarter" idx="12"/>
          </p:nvPr>
        </p:nvSpPr>
        <p:spPr/>
        <p:txBody>
          <a:bodyPr/>
          <a:lstStyle/>
          <a:p>
            <a:fld id="{7B3A3F28-EE64-4431-B012-96C8FBC80511}" type="slidenum">
              <a:rPr lang="en-US" smtClean="0"/>
              <a:pPr/>
              <a:t>‹#›</a:t>
            </a:fld>
            <a:endParaRPr lang="en-US"/>
          </a:p>
        </p:txBody>
      </p:sp>
    </p:spTree>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 y="6607668"/>
            <a:ext cx="2531012" cy="196947"/>
          </a:xfrm>
        </p:spPr>
        <p:txBody>
          <a:bodyPr/>
          <a:lstStyle/>
          <a:p>
            <a:r>
              <a:rPr lang="en-US" dirty="0" smtClean="0"/>
              <a:t>Presented By: Dipendra Prasad Poudel</a:t>
            </a:r>
            <a:endParaRPr lang="en-US" dirty="0"/>
          </a:p>
        </p:txBody>
      </p:sp>
      <p:sp>
        <p:nvSpPr>
          <p:cNvPr id="6" name="Slide Number Placeholder 5"/>
          <p:cNvSpPr>
            <a:spLocks noGrp="1"/>
          </p:cNvSpPr>
          <p:nvPr>
            <p:ph type="sldNum" sz="quarter" idx="12"/>
          </p:nvPr>
        </p:nvSpPr>
        <p:spPr>
          <a:xfrm>
            <a:off x="9336259" y="6596482"/>
            <a:ext cx="2743200" cy="208133"/>
          </a:xfrm>
        </p:spPr>
        <p:txBody>
          <a:bodyPr/>
          <a:lstStyle/>
          <a:p>
            <a:fld id="{7B3A3F28-EE64-4431-B012-96C8FBC80511}" type="slidenum">
              <a:rPr lang="en-US" smtClean="0"/>
              <a:pPr/>
              <a:t>‹#›</a:t>
            </a:fld>
            <a:endParaRPr lang="en-US" dirty="0"/>
          </a:p>
        </p:txBody>
      </p:sp>
      <p:sp>
        <p:nvSpPr>
          <p:cNvPr id="8" name="Rectangle 7"/>
          <p:cNvSpPr/>
          <p:nvPr userDrawn="1"/>
        </p:nvSpPr>
        <p:spPr>
          <a:xfrm>
            <a:off x="3" y="140681"/>
            <a:ext cx="12191999" cy="6358597"/>
          </a:xfrm>
          <a:prstGeom prst="rect">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Rectangle 8"/>
          <p:cNvSpPr/>
          <p:nvPr userDrawn="1"/>
        </p:nvSpPr>
        <p:spPr>
          <a:xfrm>
            <a:off x="98476" y="239155"/>
            <a:ext cx="1744395" cy="6147581"/>
          </a:xfrm>
          <a:prstGeom prst="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20725040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Rectangle 6"/>
          <p:cNvSpPr/>
          <p:nvPr userDrawn="1"/>
        </p:nvSpPr>
        <p:spPr>
          <a:xfrm>
            <a:off x="175366" y="112542"/>
            <a:ext cx="11799519" cy="6471138"/>
          </a:xfrm>
          <a:prstGeom prst="rect">
            <a:avLst/>
          </a:prstGeom>
          <a:ln w="38100">
            <a:solidFill>
              <a:schemeClr val="tx1"/>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Rectangle 7"/>
          <p:cNvSpPr/>
          <p:nvPr userDrawn="1"/>
        </p:nvSpPr>
        <p:spPr>
          <a:xfrm>
            <a:off x="323558" y="267286"/>
            <a:ext cx="11493305" cy="6020972"/>
          </a:xfrm>
          <a:prstGeom prst="rect">
            <a:avLst/>
          </a:prstGeom>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Tree>
    <p:extLst>
      <p:ext uri="{BB962C8B-B14F-4D97-AF65-F5344CB8AC3E}">
        <p14:creationId xmlns="" xmlns:p14="http://schemas.microsoft.com/office/powerpoint/2010/main" val="35893677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Presented By: Dipendra Prasad Poudel</a:t>
            </a:r>
            <a:endParaRPr lang="en-US"/>
          </a:p>
        </p:txBody>
      </p:sp>
      <p:sp>
        <p:nvSpPr>
          <p:cNvPr id="7" name="Slide Number Placeholder 6"/>
          <p:cNvSpPr>
            <a:spLocks noGrp="1"/>
          </p:cNvSpPr>
          <p:nvPr>
            <p:ph type="sldNum" sz="quarter" idx="12"/>
          </p:nvPr>
        </p:nvSpPr>
        <p:spPr/>
        <p:txBody>
          <a:bodyPr/>
          <a:lstStyle/>
          <a:p>
            <a:fld id="{7B3A3F28-EE64-4431-B012-96C8FBC80511}" type="slidenum">
              <a:rPr lang="en-US" smtClean="0"/>
              <a:pPr/>
              <a:t>‹#›</a:t>
            </a:fld>
            <a:endParaRPr lang="en-US"/>
          </a:p>
        </p:txBody>
      </p:sp>
    </p:spTree>
    <p:extLst>
      <p:ext uri="{BB962C8B-B14F-4D97-AF65-F5344CB8AC3E}">
        <p14:creationId xmlns="" xmlns:p14="http://schemas.microsoft.com/office/powerpoint/2010/main" val="2355885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999744" y="118872"/>
            <a:ext cx="10684256"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987552" y="1828800"/>
            <a:ext cx="10696448"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Presented By: Dipendra Prasad Poudel</a:t>
            </a:r>
            <a:endParaRPr lang="en-US"/>
          </a:p>
        </p:txBody>
      </p:sp>
      <p:sp>
        <p:nvSpPr>
          <p:cNvPr id="6" name="Slide Number Placeholder 5"/>
          <p:cNvSpPr>
            <a:spLocks noGrp="1"/>
          </p:cNvSpPr>
          <p:nvPr>
            <p:ph type="sldNum" sz="quarter" idx="12"/>
          </p:nvPr>
        </p:nvSpPr>
        <p:spPr/>
        <p:txBody>
          <a:bodyPr/>
          <a:lstStyle/>
          <a:p>
            <a:fld id="{7B3A3F28-EE64-4431-B012-96C8FBC8051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773936"/>
            <a:ext cx="53848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Presented By: Dipendra Prasad Poudel</a:t>
            </a:r>
            <a:endParaRPr lang="en-US"/>
          </a:p>
        </p:txBody>
      </p:sp>
      <p:sp>
        <p:nvSpPr>
          <p:cNvPr id="7" name="Slide Number Placeholder 6"/>
          <p:cNvSpPr>
            <a:spLocks noGrp="1"/>
          </p:cNvSpPr>
          <p:nvPr>
            <p:ph type="sldNum" sz="quarter" idx="12"/>
          </p:nvPr>
        </p:nvSpPr>
        <p:spPr/>
        <p:txBody>
          <a:bodyPr/>
          <a:lstStyle/>
          <a:p>
            <a:fld id="{7B3A3F28-EE64-4431-B012-96C8FBC80511}" type="slidenum">
              <a:rPr lang="en-US" smtClean="0"/>
              <a:pPr/>
              <a:t>‹#›</a:t>
            </a:fld>
            <a:endParaRPr lang="en-US"/>
          </a:p>
        </p:txBody>
      </p:sp>
    </p:spTree>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698988"/>
            <a:ext cx="5386917"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6193368" y="1698988"/>
            <a:ext cx="5389033"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6193368"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Presented By: Dipendra Prasad Poudel</a:t>
            </a:r>
            <a:endParaRPr lang="en-US"/>
          </a:p>
        </p:txBody>
      </p:sp>
      <p:sp>
        <p:nvSpPr>
          <p:cNvPr id="9" name="Slide Number Placeholder 8"/>
          <p:cNvSpPr>
            <a:spLocks noGrp="1"/>
          </p:cNvSpPr>
          <p:nvPr>
            <p:ph type="sldNum" sz="quarter" idx="12"/>
          </p:nvPr>
        </p:nvSpPr>
        <p:spPr/>
        <p:txBody>
          <a:bodyPr/>
          <a:lstStyle/>
          <a:p>
            <a:fld id="{7B3A3F28-EE64-4431-B012-96C8FBC8051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Presented By: Dipendra Prasad Poudel</a:t>
            </a:r>
            <a:endParaRPr lang="en-US"/>
          </a:p>
        </p:txBody>
      </p:sp>
      <p:sp>
        <p:nvSpPr>
          <p:cNvPr id="5" name="Slide Number Placeholder 4"/>
          <p:cNvSpPr>
            <a:spLocks noGrp="1"/>
          </p:cNvSpPr>
          <p:nvPr>
            <p:ph type="sldNum" sz="quarter" idx="12"/>
          </p:nvPr>
        </p:nvSpPr>
        <p:spPr/>
        <p:txBody>
          <a:bodyPr/>
          <a:lstStyle/>
          <a:p>
            <a:fld id="{7B3A3F28-EE64-4431-B012-96C8FBC8051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Presented By: Dipendra Prasad Poudel</a:t>
            </a:r>
            <a:endParaRPr lang="en-US"/>
          </a:p>
        </p:txBody>
      </p:sp>
      <p:sp>
        <p:nvSpPr>
          <p:cNvPr id="4" name="Slide Number Placeholder 3"/>
          <p:cNvSpPr>
            <a:spLocks noGrp="1"/>
          </p:cNvSpPr>
          <p:nvPr>
            <p:ph type="sldNum" sz="quarter" idx="12"/>
          </p:nvPr>
        </p:nvSpPr>
        <p:spPr/>
        <p:txBody>
          <a:bodyPr/>
          <a:lstStyle/>
          <a:p>
            <a:fld id="{7B3A3F28-EE64-4431-B012-96C8FBC8051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3784" y="152400"/>
            <a:ext cx="3364992"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4025837" y="1743134"/>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223784" y="1730018"/>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Presented By: Dipendra Prasad Poudel</a:t>
            </a:r>
            <a:endParaRPr lang="en-US"/>
          </a:p>
        </p:txBody>
      </p:sp>
      <p:sp>
        <p:nvSpPr>
          <p:cNvPr id="7" name="Slide Number Placeholder 6"/>
          <p:cNvSpPr>
            <a:spLocks noGrp="1"/>
          </p:cNvSpPr>
          <p:nvPr>
            <p:ph type="sldNum" sz="quarter" idx="12"/>
          </p:nvPr>
        </p:nvSpPr>
        <p:spPr/>
        <p:txBody>
          <a:bodyPr/>
          <a:lstStyle/>
          <a:p>
            <a:fld id="{7B3A3F28-EE64-4431-B012-96C8FBC80511}" type="slidenum">
              <a:rPr lang="en-US" smtClean="0"/>
              <a:pPr/>
              <a:t>‹#›</a:t>
            </a:fld>
            <a:endParaRPr lang="en-US"/>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5448"/>
            <a:ext cx="3366867"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871741" y="1484808"/>
            <a:ext cx="8329863"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219456" y="1728216"/>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219456" y="1170432"/>
            <a:ext cx="3364992" cy="201168"/>
          </a:xfrm>
        </p:spPr>
        <p:txBody>
          <a:bodyPr/>
          <a:lstStyle/>
          <a:p>
            <a:endParaRPr lang="en-US"/>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r>
              <a:rPr lang="en-US" smtClean="0"/>
              <a:t>Presented By: Dipendra Prasad Poudel</a:t>
            </a:r>
            <a:endParaRPr lang="en-US"/>
          </a:p>
        </p:txBody>
      </p:sp>
      <p:sp>
        <p:nvSpPr>
          <p:cNvPr id="7" name="Slide Number Placeholder 6"/>
          <p:cNvSpPr>
            <a:spLocks noGrp="1"/>
          </p:cNvSpPr>
          <p:nvPr>
            <p:ph type="sldNum" sz="quarter" idx="12"/>
          </p:nvPr>
        </p:nvSpPr>
        <p:spPr>
          <a:xfrm>
            <a:off x="11119104" y="1170432"/>
            <a:ext cx="978485" cy="201168"/>
          </a:xfrm>
        </p:spPr>
        <p:txBody>
          <a:bodyPr/>
          <a:lstStyle/>
          <a:p>
            <a:fld id="{7B3A3F28-EE64-4431-B012-96C8FBC8051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1" y="1"/>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609600" y="152400"/>
            <a:ext cx="109728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775192"/>
            <a:ext cx="109728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609600" y="6476999"/>
            <a:ext cx="28448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endParaRPr lang="en-US"/>
          </a:p>
        </p:txBody>
      </p:sp>
      <p:sp>
        <p:nvSpPr>
          <p:cNvPr id="5" name="Footer Placeholder 4"/>
          <p:cNvSpPr>
            <a:spLocks noGrp="1"/>
          </p:cNvSpPr>
          <p:nvPr>
            <p:ph type="ftr" sz="quarter" idx="3"/>
          </p:nvPr>
        </p:nvSpPr>
        <p:spPr>
          <a:xfrm>
            <a:off x="3520796" y="6476999"/>
            <a:ext cx="7343625"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r>
              <a:rPr lang="en-US" smtClean="0"/>
              <a:t>Presented By: Dipendra Prasad Poudel</a:t>
            </a:r>
            <a:endParaRPr lang="en-US"/>
          </a:p>
        </p:txBody>
      </p:sp>
      <p:sp>
        <p:nvSpPr>
          <p:cNvPr id="6" name="Slide Number Placeholder 5"/>
          <p:cNvSpPr>
            <a:spLocks noGrp="1"/>
          </p:cNvSpPr>
          <p:nvPr>
            <p:ph type="sldNum" sz="quarter" idx="4"/>
          </p:nvPr>
        </p:nvSpPr>
        <p:spPr>
          <a:xfrm>
            <a:off x="10939195" y="6476999"/>
            <a:ext cx="978485"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B3A3F28-EE64-4431-B012-96C8FBC8051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 id="2147483987" r:id="rId14"/>
    <p:sldLayoutId id="2147483988" r:id="rId15"/>
    <p:sldLayoutId id="2147483989" r:id="rId16"/>
    <p:sldLayoutId id="2147483990" r:id="rId17"/>
    <p:sldLayoutId id="2147483991" r:id="rId18"/>
    <p:sldLayoutId id="2147483992" r:id="rId19"/>
    <p:sldLayoutId id="2147483993" r:id="rId20"/>
    <p:sldLayoutId id="2147483994" r:id="rId21"/>
    <p:sldLayoutId id="2147483995" r:id="rId22"/>
    <p:sldLayoutId id="2147483996" r:id="rId23"/>
    <p:sldLayoutId id="2147483997" r:id="rId24"/>
    <p:sldLayoutId id="2147483998" r:id="rId25"/>
    <p:sldLayoutId id="2147483652" r:id="rId26"/>
  </p:sldLayoutIdLst>
  <p:hf sldNum="0" hd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6.xml"/><Relationship Id="rId12" Type="http://schemas.openxmlformats.org/officeDocument/2006/relationships/slide" Target="slide13.xm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9.xml"/></Relationships>
</file>

<file path=ppt/slides/_rels/slide1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6.xml"/><Relationship Id="rId12" Type="http://schemas.openxmlformats.org/officeDocument/2006/relationships/slide" Target="slide13.xml"/><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2.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6.xml"/><Relationship Id="rId12" Type="http://schemas.openxmlformats.org/officeDocument/2006/relationships/slide" Target="slide13.xml"/><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slide" Target="slide7.xml"/><Relationship Id="rId11" Type="http://schemas.openxmlformats.org/officeDocument/2006/relationships/slide" Target="slide11.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3.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3.xml"/><Relationship Id="rId3" Type="http://schemas.openxmlformats.org/officeDocument/2006/relationships/slide" Target="slide3.xml"/><Relationship Id="rId7" Type="http://schemas.openxmlformats.org/officeDocument/2006/relationships/slide" Target="slide6.xml"/><Relationship Id="rId12" Type="http://schemas.openxmlformats.org/officeDocument/2006/relationships/slide" Target="slide12.xm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slide" Target="slide7.xml"/><Relationship Id="rId11" Type="http://schemas.openxmlformats.org/officeDocument/2006/relationships/slide" Target="slide11.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14.xml.rels><?xml version="1.0" encoding="UTF-8" standalone="yes"?>
<Relationships xmlns="http://schemas.openxmlformats.org/package/2006/relationships"><Relationship Id="rId3" Type="http://schemas.openxmlformats.org/officeDocument/2006/relationships/hyperlink" Target="mailto:rpcassociates@outlook.com" TargetMode="External"/><Relationship Id="rId2" Type="http://schemas.openxmlformats.org/officeDocument/2006/relationships/image" Target="../media/image2.jpe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12" Type="http://schemas.openxmlformats.org/officeDocument/2006/relationships/slide" Target="slide1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slide" Target="slide6.xml"/><Relationship Id="rId11" Type="http://schemas.openxmlformats.org/officeDocument/2006/relationships/slide" Target="slide13.xml"/><Relationship Id="rId5" Type="http://schemas.openxmlformats.org/officeDocument/2006/relationships/slide" Target="slide7.xml"/><Relationship Id="rId10" Type="http://schemas.openxmlformats.org/officeDocument/2006/relationships/slide" Target="slide12.xml"/><Relationship Id="rId4" Type="http://schemas.openxmlformats.org/officeDocument/2006/relationships/slide" Target="slide5.xml"/><Relationship Id="rId9" Type="http://schemas.openxmlformats.org/officeDocument/2006/relationships/slide" Target="slide10.xml"/></Relationships>
</file>

<file path=ppt/slides/_rels/slide4.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3.xml"/><Relationship Id="rId7" Type="http://schemas.openxmlformats.org/officeDocument/2006/relationships/slide" Target="slide8.xml"/><Relationship Id="rId12" Type="http://schemas.openxmlformats.org/officeDocument/2006/relationships/slide" Target="slide11.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slide" Target="slide6.xml"/><Relationship Id="rId11" Type="http://schemas.openxmlformats.org/officeDocument/2006/relationships/slide" Target="slide13.xml"/><Relationship Id="rId5" Type="http://schemas.openxmlformats.org/officeDocument/2006/relationships/slide" Target="slide7.xml"/><Relationship Id="rId10" Type="http://schemas.openxmlformats.org/officeDocument/2006/relationships/slide" Target="slide12.xml"/><Relationship Id="rId4" Type="http://schemas.openxmlformats.org/officeDocument/2006/relationships/slide" Target="slide5.xml"/><Relationship Id="rId9" Type="http://schemas.openxmlformats.org/officeDocument/2006/relationships/slide" Target="slide10.xml"/></Relationships>
</file>

<file path=ppt/slides/_rels/slide5.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3.xml"/><Relationship Id="rId7" Type="http://schemas.openxmlformats.org/officeDocument/2006/relationships/slide" Target="slide8.xml"/><Relationship Id="rId12" Type="http://schemas.openxmlformats.org/officeDocument/2006/relationships/slide" Target="slide11.xml"/><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slide" Target="slide6.xml"/><Relationship Id="rId11" Type="http://schemas.openxmlformats.org/officeDocument/2006/relationships/slide" Target="slide13.xml"/><Relationship Id="rId5" Type="http://schemas.openxmlformats.org/officeDocument/2006/relationships/slide" Target="slide7.xml"/><Relationship Id="rId10" Type="http://schemas.openxmlformats.org/officeDocument/2006/relationships/slide" Target="slide12.xml"/><Relationship Id="rId4" Type="http://schemas.openxmlformats.org/officeDocument/2006/relationships/slide" Target="slide4.xml"/><Relationship Id="rId9" Type="http://schemas.openxmlformats.org/officeDocument/2006/relationships/slide" Target="slide10.xml"/></Relationships>
</file>

<file path=ppt/slides/_rels/slide6.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3.xml"/><Relationship Id="rId7" Type="http://schemas.openxmlformats.org/officeDocument/2006/relationships/slide" Target="slide8.xml"/><Relationship Id="rId12" Type="http://schemas.openxmlformats.org/officeDocument/2006/relationships/slide" Target="slide11.xm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slide" Target="slide7.xml"/><Relationship Id="rId11" Type="http://schemas.openxmlformats.org/officeDocument/2006/relationships/slide" Target="slide13.xml"/><Relationship Id="rId5" Type="http://schemas.openxmlformats.org/officeDocument/2006/relationships/slide" Target="slide5.xml"/><Relationship Id="rId10" Type="http://schemas.openxmlformats.org/officeDocument/2006/relationships/slide" Target="slide12.xml"/><Relationship Id="rId4" Type="http://schemas.openxmlformats.org/officeDocument/2006/relationships/slide" Target="slide4.xml"/><Relationship Id="rId9" Type="http://schemas.openxmlformats.org/officeDocument/2006/relationships/slide" Target="slide10.xml"/></Relationships>
</file>

<file path=ppt/slides/_rels/slide7.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3.xml"/><Relationship Id="rId7" Type="http://schemas.openxmlformats.org/officeDocument/2006/relationships/slide" Target="slide8.xml"/><Relationship Id="rId12" Type="http://schemas.openxmlformats.org/officeDocument/2006/relationships/slide" Target="slide11.xml"/><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slide" Target="slide6.xml"/><Relationship Id="rId11" Type="http://schemas.openxmlformats.org/officeDocument/2006/relationships/slide" Target="slide13.xml"/><Relationship Id="rId5" Type="http://schemas.openxmlformats.org/officeDocument/2006/relationships/slide" Target="slide5.xml"/><Relationship Id="rId10" Type="http://schemas.openxmlformats.org/officeDocument/2006/relationships/slide" Target="slide12.xml"/><Relationship Id="rId4" Type="http://schemas.openxmlformats.org/officeDocument/2006/relationships/slide" Target="slide4.xml"/><Relationship Id="rId9" Type="http://schemas.openxmlformats.org/officeDocument/2006/relationships/slide" Target="slide10.xml"/></Relationships>
</file>

<file path=ppt/slides/_rels/slide8.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3.xml"/><Relationship Id="rId7" Type="http://schemas.openxmlformats.org/officeDocument/2006/relationships/slide" Target="slide6.xml"/><Relationship Id="rId12" Type="http://schemas.openxmlformats.org/officeDocument/2006/relationships/slide" Target="slide13.xml"/><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10.xml"/></Relationships>
</file>

<file path=ppt/slides/_rels/slide9.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6.xml"/><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slide" Target="slide7.xml"/><Relationship Id="rId11" Type="http://schemas.openxmlformats.org/officeDocument/2006/relationships/slide" Target="slide13.xml"/><Relationship Id="rId5" Type="http://schemas.openxmlformats.org/officeDocument/2006/relationships/slide" Target="slide5.xml"/><Relationship Id="rId10" Type="http://schemas.openxmlformats.org/officeDocument/2006/relationships/slide" Target="slide11.xml"/><Relationship Id="rId4" Type="http://schemas.openxmlformats.org/officeDocument/2006/relationships/slide" Target="slide4.xml"/><Relationship Id="rId9"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8808" y="1223894"/>
            <a:ext cx="11085341" cy="646331"/>
          </a:xfrm>
          <a:prstGeom prst="rect">
            <a:avLst/>
          </a:prstGeom>
          <a:noFill/>
        </p:spPr>
        <p:txBody>
          <a:bodyPr wrap="square" rtlCol="0">
            <a:spAutoFit/>
          </a:bodyPr>
          <a:lstStyle/>
          <a:p>
            <a:r>
              <a:rPr lang="en-US" sz="3600" dirty="0">
                <a:solidFill>
                  <a:schemeClr val="bg1"/>
                </a:solidFill>
                <a:latin typeface="Verdana" pitchFamily="34" charset="0"/>
                <a:ea typeface="Verdana" pitchFamily="34" charset="0"/>
                <a:cs typeface="Verdana" pitchFamily="34" charset="0"/>
              </a:rPr>
              <a:t>Companies (Auditor’s  Report) Order 2015</a:t>
            </a:r>
          </a:p>
        </p:txBody>
      </p:sp>
      <p:sp>
        <p:nvSpPr>
          <p:cNvPr id="5" name="TextBox 4"/>
          <p:cNvSpPr txBox="1"/>
          <p:nvPr/>
        </p:nvSpPr>
        <p:spPr>
          <a:xfrm>
            <a:off x="4937763" y="2180497"/>
            <a:ext cx="2546252" cy="1323439"/>
          </a:xfrm>
          <a:prstGeom prst="rect">
            <a:avLst/>
          </a:prstGeom>
          <a:noFill/>
        </p:spPr>
        <p:txBody>
          <a:bodyPr wrap="square" rtlCol="0">
            <a:spAutoFit/>
          </a:bodyPr>
          <a:lstStyle/>
          <a:p>
            <a:r>
              <a:rPr lang="en-US" sz="4000" dirty="0"/>
              <a:t>CARO 2015</a:t>
            </a:r>
          </a:p>
        </p:txBody>
      </p:sp>
      <p:sp>
        <p:nvSpPr>
          <p:cNvPr id="8" name="Rounded Rectangle 7"/>
          <p:cNvSpPr/>
          <p:nvPr/>
        </p:nvSpPr>
        <p:spPr>
          <a:xfrm>
            <a:off x="8397766" y="4624553"/>
            <a:ext cx="3363311" cy="16080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smtClean="0">
                <a:solidFill>
                  <a:schemeClr val="tx1"/>
                </a:solidFill>
              </a:rPr>
              <a:t>Presented by:</a:t>
            </a:r>
          </a:p>
          <a:p>
            <a:pPr algn="just"/>
            <a:endParaRPr lang="en-US" dirty="0" smtClean="0">
              <a:solidFill>
                <a:schemeClr val="tx1"/>
              </a:solidFill>
            </a:endParaRPr>
          </a:p>
          <a:p>
            <a:pPr algn="just"/>
            <a:r>
              <a:rPr lang="en-US" i="1" dirty="0" smtClean="0">
                <a:solidFill>
                  <a:schemeClr val="tx1"/>
                </a:solidFill>
              </a:rPr>
              <a:t>CA Rohit Chauhan</a:t>
            </a:r>
          </a:p>
          <a:p>
            <a:pPr algn="just"/>
            <a:r>
              <a:rPr lang="en-US" i="1" dirty="0" smtClean="0">
                <a:solidFill>
                  <a:schemeClr val="tx1"/>
                </a:solidFill>
              </a:rPr>
              <a:t>Rohit Pankaj &amp; Associates</a:t>
            </a:r>
          </a:p>
          <a:p>
            <a:pPr algn="just"/>
            <a:r>
              <a:rPr lang="en-US" i="1" dirty="0" smtClean="0">
                <a:solidFill>
                  <a:schemeClr val="tx1"/>
                </a:solidFill>
              </a:rPr>
              <a:t>(Chartered Accountants)</a:t>
            </a:r>
          </a:p>
          <a:p>
            <a:pPr algn="ctr"/>
            <a:endParaRPr lang="en-IN" dirty="0"/>
          </a:p>
        </p:txBody>
      </p:sp>
    </p:spTree>
    <p:extLst>
      <p:ext uri="{BB962C8B-B14F-4D97-AF65-F5344CB8AC3E}">
        <p14:creationId xmlns="" xmlns:p14="http://schemas.microsoft.com/office/powerpoint/2010/main" val="26847164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1" y="800990"/>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1"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1"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1" y="3101586"/>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a:hlinkClick r:id="rId9" action="ppaction://hlinksldjump"/>
          </p:cNvPr>
          <p:cNvSpPr/>
          <p:nvPr/>
        </p:nvSpPr>
        <p:spPr>
          <a:xfrm>
            <a:off x="139701" y="3566653"/>
            <a:ext cx="1638300" cy="5166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p:cNvSpPr/>
          <p:nvPr/>
        </p:nvSpPr>
        <p:spPr>
          <a:xfrm>
            <a:off x="139701" y="4128020"/>
            <a:ext cx="1638300" cy="52741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600" dirty="0" smtClean="0"/>
              <a:t>Accumulated losses</a:t>
            </a:r>
            <a:endParaRPr lang="en-US" sz="1600" dirty="0"/>
          </a:p>
        </p:txBody>
      </p:sp>
      <p:sp>
        <p:nvSpPr>
          <p:cNvPr id="12" name="Rounded Rectangle 11">
            <a:hlinkClick r:id="rId10"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Default and Guarantee of loan</a:t>
            </a:r>
            <a:endParaRPr lang="en-US" sz="1400" dirty="0"/>
          </a:p>
        </p:txBody>
      </p:sp>
      <p:sp>
        <p:nvSpPr>
          <p:cNvPr id="13" name="Rounded Rectangle 12">
            <a:hlinkClick r:id="rId11" action="ppaction://hlinksldjump"/>
          </p:cNvPr>
          <p:cNvSpPr/>
          <p:nvPr/>
        </p:nvSpPr>
        <p:spPr>
          <a:xfrm>
            <a:off x="139701"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2"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3" y="1034459"/>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In case of those companies which has been </a:t>
            </a:r>
            <a:r>
              <a:rPr lang="en-US" b="1" dirty="0" smtClean="0"/>
              <a:t>registered</a:t>
            </a:r>
            <a:r>
              <a:rPr lang="en-US" dirty="0" smtClean="0"/>
              <a:t> for a period </a:t>
            </a:r>
            <a:r>
              <a:rPr lang="en-US" b="1" dirty="0" smtClean="0">
                <a:solidFill>
                  <a:srgbClr val="FF0000"/>
                </a:solidFill>
              </a:rPr>
              <a:t>not less than five years</a:t>
            </a:r>
            <a:endParaRPr lang="en-US" b="1" dirty="0">
              <a:solidFill>
                <a:srgbClr val="FF0000"/>
              </a:solidFill>
            </a:endParaRPr>
          </a:p>
        </p:txBody>
      </p:sp>
      <p:sp>
        <p:nvSpPr>
          <p:cNvPr id="16" name="Rectangle 15"/>
          <p:cNvSpPr/>
          <p:nvPr/>
        </p:nvSpPr>
        <p:spPr>
          <a:xfrm>
            <a:off x="1934112" y="1812795"/>
            <a:ext cx="10143587" cy="106653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its </a:t>
            </a:r>
            <a:r>
              <a:rPr lang="en-US" dirty="0">
                <a:solidFill>
                  <a:srgbClr val="FF0000"/>
                </a:solidFill>
              </a:rPr>
              <a:t>accumulated losses </a:t>
            </a:r>
            <a:r>
              <a:rPr lang="en-US" dirty="0"/>
              <a:t>at </a:t>
            </a:r>
            <a:r>
              <a:rPr lang="en-US" dirty="0">
                <a:solidFill>
                  <a:srgbClr val="FF0000"/>
                </a:solidFill>
              </a:rPr>
              <a:t>the end of the financial year are not </a:t>
            </a:r>
            <a:r>
              <a:rPr lang="en-US" dirty="0" smtClean="0">
                <a:solidFill>
                  <a:srgbClr val="FF0000"/>
                </a:solidFill>
              </a:rPr>
              <a:t>less than </a:t>
            </a:r>
            <a:r>
              <a:rPr lang="en-US" dirty="0">
                <a:solidFill>
                  <a:srgbClr val="FF0000"/>
                </a:solidFill>
              </a:rPr>
              <a:t>fifty per cent of its net worth </a:t>
            </a:r>
            <a:r>
              <a:rPr lang="en-US" dirty="0"/>
              <a:t>and whether it has incurred </a:t>
            </a:r>
            <a:r>
              <a:rPr lang="en-US" u="sng" dirty="0"/>
              <a:t>cash losses in </a:t>
            </a:r>
            <a:r>
              <a:rPr lang="en-US" u="sng" dirty="0" smtClean="0"/>
              <a:t>such financial </a:t>
            </a:r>
            <a:r>
              <a:rPr lang="en-US" u="sng" dirty="0"/>
              <a:t>year and in the immediately preceding financial year</a:t>
            </a:r>
            <a:r>
              <a:rPr lang="en-US" dirty="0"/>
              <a:t>;</a:t>
            </a:r>
            <a:endParaRPr lang="en-US" b="1" dirty="0">
              <a:solidFill>
                <a:srgbClr val="FF0000"/>
              </a:solidFill>
            </a:endParaRPr>
          </a:p>
        </p:txBody>
      </p:sp>
    </p:spTree>
    <p:extLst>
      <p:ext uri="{BB962C8B-B14F-4D97-AF65-F5344CB8AC3E}">
        <p14:creationId xmlns="" xmlns:p14="http://schemas.microsoft.com/office/powerpoint/2010/main" val="2659175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1" y="800990"/>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1"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1"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1" y="3101586"/>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a:hlinkClick r:id="rId9" action="ppaction://hlinksldjump"/>
          </p:cNvPr>
          <p:cNvSpPr/>
          <p:nvPr/>
        </p:nvSpPr>
        <p:spPr>
          <a:xfrm>
            <a:off x="139701" y="3566653"/>
            <a:ext cx="1638300" cy="5166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10"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p:cNvSpPr/>
          <p:nvPr/>
        </p:nvSpPr>
        <p:spPr>
          <a:xfrm>
            <a:off x="139701" y="4710196"/>
            <a:ext cx="1638300" cy="6096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smtClean="0"/>
              <a:t>Default and Guarantee of loan</a:t>
            </a:r>
            <a:endParaRPr lang="en-US" sz="1400" dirty="0"/>
          </a:p>
        </p:txBody>
      </p:sp>
      <p:sp>
        <p:nvSpPr>
          <p:cNvPr id="13" name="Rounded Rectangle 12">
            <a:hlinkClick r:id="rId11" action="ppaction://hlinksldjump"/>
          </p:cNvPr>
          <p:cNvSpPr/>
          <p:nvPr/>
        </p:nvSpPr>
        <p:spPr>
          <a:xfrm>
            <a:off x="139701"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2"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3" y="1034459"/>
            <a:ext cx="10143587" cy="104834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the company has </a:t>
            </a:r>
            <a:r>
              <a:rPr lang="en-US" dirty="0" smtClean="0"/>
              <a:t>defaulted </a:t>
            </a:r>
            <a:r>
              <a:rPr lang="en-US" dirty="0"/>
              <a:t>in repayment of dues to a </a:t>
            </a:r>
            <a:r>
              <a:rPr lang="en-US" dirty="0" smtClean="0"/>
              <a:t>financial institution </a:t>
            </a:r>
            <a:r>
              <a:rPr lang="en-US" dirty="0"/>
              <a:t>or bank or debenture holders? </a:t>
            </a:r>
            <a:r>
              <a:rPr lang="en-US" dirty="0" smtClean="0"/>
              <a:t>if </a:t>
            </a:r>
            <a:r>
              <a:rPr lang="en-US" dirty="0"/>
              <a:t>yes, the period and amount of default </a:t>
            </a:r>
            <a:r>
              <a:rPr lang="en-US" dirty="0" smtClean="0"/>
              <a:t>to be reported</a:t>
            </a:r>
            <a:r>
              <a:rPr lang="en-US" dirty="0"/>
              <a:t>:</a:t>
            </a:r>
          </a:p>
        </p:txBody>
      </p:sp>
      <p:sp>
        <p:nvSpPr>
          <p:cNvPr id="16" name="Rectangle 15"/>
          <p:cNvSpPr/>
          <p:nvPr/>
        </p:nvSpPr>
        <p:spPr>
          <a:xfrm>
            <a:off x="1934113" y="2250740"/>
            <a:ext cx="10143587" cy="115241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the company has given any guarantee for loans taken by others </a:t>
            </a:r>
            <a:r>
              <a:rPr lang="en-US" dirty="0" smtClean="0"/>
              <a:t>from bank </a:t>
            </a:r>
            <a:r>
              <a:rPr lang="en-US" dirty="0"/>
              <a:t>or financial institutions, the terms and conditions whereof are </a:t>
            </a:r>
            <a:r>
              <a:rPr lang="en-US" dirty="0" smtClean="0"/>
              <a:t>prejudicial to the </a:t>
            </a:r>
            <a:r>
              <a:rPr lang="en-US" dirty="0"/>
              <a:t>interest of the company</a:t>
            </a:r>
            <a:endParaRPr lang="en-US" b="1" dirty="0">
              <a:solidFill>
                <a:srgbClr val="FF0000"/>
              </a:solidFill>
            </a:endParaRPr>
          </a:p>
        </p:txBody>
      </p:sp>
    </p:spTree>
    <p:extLst>
      <p:ext uri="{BB962C8B-B14F-4D97-AF65-F5344CB8AC3E}">
        <p14:creationId xmlns="" xmlns:p14="http://schemas.microsoft.com/office/powerpoint/2010/main" val="1196479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1" y="800990"/>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1"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1"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1" y="3101586"/>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a:hlinkClick r:id="rId9" action="ppaction://hlinksldjump"/>
          </p:cNvPr>
          <p:cNvSpPr/>
          <p:nvPr/>
        </p:nvSpPr>
        <p:spPr>
          <a:xfrm>
            <a:off x="139701" y="3566653"/>
            <a:ext cx="1638300" cy="5166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10"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a:hlinkClick r:id="rId11"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Guarantee of loan</a:t>
            </a:r>
            <a:endParaRPr lang="en-US" sz="1600" dirty="0"/>
          </a:p>
        </p:txBody>
      </p:sp>
      <p:sp>
        <p:nvSpPr>
          <p:cNvPr id="13" name="Rounded Rectangle 12"/>
          <p:cNvSpPr/>
          <p:nvPr/>
        </p:nvSpPr>
        <p:spPr>
          <a:xfrm>
            <a:off x="139701" y="5357176"/>
            <a:ext cx="1638300" cy="47601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Usage of loan</a:t>
            </a:r>
            <a:endParaRPr lang="en-US" dirty="0"/>
          </a:p>
        </p:txBody>
      </p:sp>
      <p:sp>
        <p:nvSpPr>
          <p:cNvPr id="14" name="Rounded Rectangle 13">
            <a:hlinkClick r:id="rId12"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3" y="1034459"/>
            <a:ext cx="10143587" cy="131685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term loans were applied for the purpose for which the loans were</a:t>
            </a:r>
          </a:p>
          <a:p>
            <a:r>
              <a:rPr lang="en-US" dirty="0"/>
              <a:t>obtained;</a:t>
            </a:r>
          </a:p>
        </p:txBody>
      </p:sp>
    </p:spTree>
    <p:extLst>
      <p:ext uri="{BB962C8B-B14F-4D97-AF65-F5344CB8AC3E}">
        <p14:creationId xmlns="" xmlns:p14="http://schemas.microsoft.com/office/powerpoint/2010/main" val="37714721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1" y="800990"/>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1"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1"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1" y="3101586"/>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a:hlinkClick r:id="rId9" action="ppaction://hlinksldjump"/>
          </p:cNvPr>
          <p:cNvSpPr/>
          <p:nvPr/>
        </p:nvSpPr>
        <p:spPr>
          <a:xfrm>
            <a:off x="139701" y="3566653"/>
            <a:ext cx="1638300" cy="51661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10"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a:hlinkClick r:id="rId11"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Guarantee of loan</a:t>
            </a:r>
            <a:endParaRPr lang="en-US" sz="1600" dirty="0"/>
          </a:p>
        </p:txBody>
      </p:sp>
      <p:sp>
        <p:nvSpPr>
          <p:cNvPr id="13" name="Rounded Rectangle 12">
            <a:hlinkClick r:id="rId12" action="ppaction://hlinksldjump"/>
          </p:cNvPr>
          <p:cNvSpPr/>
          <p:nvPr/>
        </p:nvSpPr>
        <p:spPr>
          <a:xfrm>
            <a:off x="139701" y="5357176"/>
            <a:ext cx="1638300" cy="476018"/>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3" action="ppaction://hlinksldjump"/>
          </p:cNvPr>
          <p:cNvSpPr/>
          <p:nvPr/>
        </p:nvSpPr>
        <p:spPr>
          <a:xfrm>
            <a:off x="139701" y="5870575"/>
            <a:ext cx="1638300" cy="47399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Fraud Reporting</a:t>
            </a:r>
            <a:endParaRPr lang="en-US" dirty="0"/>
          </a:p>
        </p:txBody>
      </p:sp>
      <p:sp>
        <p:nvSpPr>
          <p:cNvPr id="17" name="Rectangle 16"/>
          <p:cNvSpPr/>
          <p:nvPr/>
        </p:nvSpPr>
        <p:spPr>
          <a:xfrm>
            <a:off x="1900507" y="1015659"/>
            <a:ext cx="10143587" cy="14009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any fraud on or by the company has been noticed or reported </a:t>
            </a:r>
            <a:r>
              <a:rPr lang="en-US" dirty="0" smtClean="0"/>
              <a:t>during the </a:t>
            </a:r>
            <a:r>
              <a:rPr lang="en-US" dirty="0"/>
              <a:t>year; </a:t>
            </a:r>
            <a:r>
              <a:rPr lang="en-US" dirty="0" smtClean="0"/>
              <a:t>If yes</a:t>
            </a:r>
            <a:r>
              <a:rPr lang="en-US" dirty="0"/>
              <a:t>, the nature and the amount involved is to be indicated.</a:t>
            </a:r>
          </a:p>
        </p:txBody>
      </p:sp>
    </p:spTree>
    <p:extLst>
      <p:ext uri="{BB962C8B-B14F-4D97-AF65-F5344CB8AC3E}">
        <p14:creationId xmlns="" xmlns:p14="http://schemas.microsoft.com/office/powerpoint/2010/main" val="18217307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ThankYou_thumb"/>
          <p:cNvPicPr>
            <a:picLocks noChangeAspect="1" noChangeArrowheads="1"/>
          </p:cNvPicPr>
          <p:nvPr/>
        </p:nvPicPr>
        <p:blipFill>
          <a:blip r:embed="rId2"/>
          <a:srcRect/>
          <a:stretch>
            <a:fillRect/>
          </a:stretch>
        </p:blipFill>
        <p:spPr bwMode="auto">
          <a:xfrm>
            <a:off x="344873" y="304800"/>
            <a:ext cx="6612976" cy="3342290"/>
          </a:xfrm>
          <a:prstGeom prst="rect">
            <a:avLst/>
          </a:prstGeom>
          <a:ln>
            <a:headEnd/>
            <a:tailEnd/>
          </a:ln>
        </p:spPr>
        <p:style>
          <a:lnRef idx="1">
            <a:schemeClr val="accent5"/>
          </a:lnRef>
          <a:fillRef idx="2">
            <a:schemeClr val="accent5"/>
          </a:fillRef>
          <a:effectRef idx="1">
            <a:schemeClr val="accent5"/>
          </a:effectRef>
          <a:fontRef idx="minor">
            <a:schemeClr val="dk1"/>
          </a:fontRef>
        </p:style>
      </p:pic>
      <p:sp>
        <p:nvSpPr>
          <p:cNvPr id="4" name="Rounded Rectangle 3"/>
          <p:cNvSpPr/>
          <p:nvPr/>
        </p:nvSpPr>
        <p:spPr>
          <a:xfrm>
            <a:off x="7104994" y="4067504"/>
            <a:ext cx="4677103" cy="21966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u="sng" dirty="0" smtClean="0">
                <a:solidFill>
                  <a:schemeClr val="tx1"/>
                </a:solidFill>
              </a:rPr>
              <a:t>Presented by:</a:t>
            </a:r>
          </a:p>
          <a:p>
            <a:endParaRPr lang="en-US" dirty="0" smtClean="0">
              <a:solidFill>
                <a:schemeClr val="tx1"/>
              </a:solidFill>
            </a:endParaRPr>
          </a:p>
          <a:p>
            <a:r>
              <a:rPr lang="en-US" i="1" dirty="0" smtClean="0">
                <a:solidFill>
                  <a:schemeClr val="tx1"/>
                </a:solidFill>
              </a:rPr>
              <a:t>CA Rohit Chauhan</a:t>
            </a:r>
          </a:p>
          <a:p>
            <a:r>
              <a:rPr lang="en-US" i="1" dirty="0" smtClean="0">
                <a:solidFill>
                  <a:schemeClr val="tx1"/>
                </a:solidFill>
              </a:rPr>
              <a:t>(Partner)</a:t>
            </a:r>
          </a:p>
          <a:p>
            <a:r>
              <a:rPr lang="en-US" i="1" dirty="0" smtClean="0">
                <a:solidFill>
                  <a:schemeClr val="tx1"/>
                </a:solidFill>
              </a:rPr>
              <a:t>Rohit Pankaj &amp; Associates</a:t>
            </a:r>
          </a:p>
          <a:p>
            <a:r>
              <a:rPr lang="en-US" i="1" dirty="0" smtClean="0">
                <a:solidFill>
                  <a:schemeClr val="tx1"/>
                </a:solidFill>
              </a:rPr>
              <a:t>Chartered Accountants</a:t>
            </a:r>
          </a:p>
          <a:p>
            <a:r>
              <a:rPr lang="en-US" i="1" dirty="0" smtClean="0">
                <a:solidFill>
                  <a:schemeClr val="tx1"/>
                </a:solidFill>
              </a:rPr>
              <a:t>Contact  at: +91 9953141430</a:t>
            </a:r>
          </a:p>
          <a:p>
            <a:r>
              <a:rPr lang="en-US" i="1" dirty="0" smtClean="0">
                <a:solidFill>
                  <a:schemeClr val="tx1"/>
                </a:solidFill>
              </a:rPr>
              <a:t>Email: </a:t>
            </a:r>
            <a:r>
              <a:rPr lang="en-US" i="1" dirty="0" smtClean="0">
                <a:solidFill>
                  <a:schemeClr val="tx1"/>
                </a:solidFill>
                <a:hlinkClick r:id="rId3"/>
              </a:rPr>
              <a:t>rpcassociates@outlook.com</a:t>
            </a:r>
            <a:r>
              <a:rPr lang="en-US" i="1" dirty="0" smtClean="0">
                <a:solidFill>
                  <a:schemeClr val="tx1"/>
                </a:solidFill>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96948"/>
            <a:ext cx="12192000" cy="64711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t>Applicability of CARO</a:t>
            </a:r>
          </a:p>
        </p:txBody>
      </p:sp>
      <p:sp>
        <p:nvSpPr>
          <p:cNvPr id="6" name="Rectangular Callout 5"/>
          <p:cNvSpPr/>
          <p:nvPr/>
        </p:nvSpPr>
        <p:spPr>
          <a:xfrm>
            <a:off x="126612" y="1012878"/>
            <a:ext cx="3066757" cy="1237956"/>
          </a:xfrm>
          <a:prstGeom prst="wedgeRectCallout">
            <a:avLst>
              <a:gd name="adj1" fmla="val -13978"/>
              <a:gd name="adj2" fmla="val 49765"/>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t>Applicable to every company including foreign company </a:t>
            </a:r>
          </a:p>
        </p:txBody>
      </p:sp>
      <p:sp>
        <p:nvSpPr>
          <p:cNvPr id="17" name="Rounded Rectangular Callout 16"/>
          <p:cNvSpPr/>
          <p:nvPr/>
        </p:nvSpPr>
        <p:spPr>
          <a:xfrm>
            <a:off x="3822701" y="1117600"/>
            <a:ext cx="8013700" cy="3314700"/>
          </a:xfrm>
          <a:prstGeom prst="wedgeRoundRectCallout">
            <a:avLst>
              <a:gd name="adj1" fmla="val -21882"/>
              <a:gd name="adj2" fmla="val 50134"/>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u="sng" dirty="0" smtClean="0"/>
              <a:t>Exceptions from Applicability of CARO 2015</a:t>
            </a:r>
          </a:p>
          <a:p>
            <a:pPr marL="342900" indent="-342900">
              <a:buAutoNum type="arabicParenR"/>
            </a:pPr>
            <a:r>
              <a:rPr lang="en-US" dirty="0" smtClean="0"/>
              <a:t>Banking Companies </a:t>
            </a:r>
          </a:p>
          <a:p>
            <a:pPr marL="342900" indent="-342900">
              <a:buAutoNum type="arabicParenR"/>
            </a:pPr>
            <a:r>
              <a:rPr lang="en-US" dirty="0" smtClean="0"/>
              <a:t>Insurance Companies</a:t>
            </a:r>
          </a:p>
          <a:p>
            <a:pPr marL="342900" indent="-342900">
              <a:buAutoNum type="arabicParenR"/>
            </a:pPr>
            <a:r>
              <a:rPr lang="en-US" dirty="0" smtClean="0"/>
              <a:t>Not for Profit Companies ( Section 8 Companies)</a:t>
            </a:r>
          </a:p>
          <a:p>
            <a:pPr marL="342900" indent="-342900">
              <a:buAutoNum type="arabicParenR"/>
            </a:pPr>
            <a:r>
              <a:rPr lang="en-US" dirty="0" smtClean="0"/>
              <a:t>One Person Companies</a:t>
            </a:r>
          </a:p>
          <a:p>
            <a:pPr marL="342900" indent="-342900">
              <a:buAutoNum type="arabicParenR"/>
            </a:pPr>
            <a:r>
              <a:rPr lang="en-US" dirty="0" smtClean="0"/>
              <a:t>A private limited companies with </a:t>
            </a:r>
          </a:p>
          <a:p>
            <a:pPr algn="just"/>
            <a:r>
              <a:rPr lang="en-US" dirty="0" smtClean="0"/>
              <a:t>              a) paid up capital and reserves not more than INR fifty Lakhs and;</a:t>
            </a:r>
          </a:p>
          <a:p>
            <a:r>
              <a:rPr lang="en-US" dirty="0" smtClean="0"/>
              <a:t>              b) doesn’t have outstanding loan INR 25 Lakhs from any bank or financial      </a:t>
            </a:r>
          </a:p>
          <a:p>
            <a:r>
              <a:rPr lang="en-US" dirty="0"/>
              <a:t> </a:t>
            </a:r>
            <a:r>
              <a:rPr lang="en-US" dirty="0" smtClean="0"/>
              <a:t>                 institution and;</a:t>
            </a:r>
          </a:p>
          <a:p>
            <a:r>
              <a:rPr lang="en-US" dirty="0" smtClean="0"/>
              <a:t>              c) Doesn’t have turnover exceeding INR five crore during at any point</a:t>
            </a:r>
          </a:p>
          <a:p>
            <a:r>
              <a:rPr lang="en-US" dirty="0"/>
              <a:t> </a:t>
            </a:r>
            <a:r>
              <a:rPr lang="en-US" dirty="0" smtClean="0"/>
              <a:t>                 during FY  </a:t>
            </a:r>
            <a:endParaRPr lang="en-US" dirty="0"/>
          </a:p>
        </p:txBody>
      </p:sp>
      <p:sp>
        <p:nvSpPr>
          <p:cNvPr id="21" name="Flowchart: Decision 20"/>
          <p:cNvSpPr/>
          <p:nvPr/>
        </p:nvSpPr>
        <p:spPr>
          <a:xfrm>
            <a:off x="135321" y="2321212"/>
            <a:ext cx="3403600" cy="2241061"/>
          </a:xfrm>
          <a:prstGeom prst="flowChartDecisi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Applicable From 10</a:t>
            </a:r>
            <a:r>
              <a:rPr lang="en-US" baseline="30000" dirty="0" smtClean="0"/>
              <a:t>th</a:t>
            </a:r>
            <a:r>
              <a:rPr lang="en-US" dirty="0" smtClean="0"/>
              <a:t> April 2015</a:t>
            </a:r>
            <a:endParaRPr lang="en-US" dirty="0"/>
          </a:p>
        </p:txBody>
      </p:sp>
    </p:spTree>
    <p:extLst>
      <p:ext uri="{BB962C8B-B14F-4D97-AF65-F5344CB8AC3E}">
        <p14:creationId xmlns="" xmlns:p14="http://schemas.microsoft.com/office/powerpoint/2010/main" val="7469226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p:cNvSpPr/>
          <p:nvPr/>
        </p:nvSpPr>
        <p:spPr>
          <a:xfrm>
            <a:off x="139701" y="308614"/>
            <a:ext cx="1638300" cy="4699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Fixed Assets</a:t>
            </a:r>
            <a:endParaRPr lang="en-US" dirty="0"/>
          </a:p>
        </p:txBody>
      </p:sp>
      <p:sp>
        <p:nvSpPr>
          <p:cNvPr id="5" name="Rounded Rectangle 4">
            <a:hlinkClick r:id="rId3" action="ppaction://hlinksldjump"/>
          </p:cNvPr>
          <p:cNvSpPr/>
          <p:nvPr/>
        </p:nvSpPr>
        <p:spPr>
          <a:xfrm>
            <a:off x="139701" y="800990"/>
            <a:ext cx="1638300" cy="46693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4" action="ppaction://hlinksldjump"/>
          </p:cNvPr>
          <p:cNvSpPr/>
          <p:nvPr/>
        </p:nvSpPr>
        <p:spPr>
          <a:xfrm>
            <a:off x="139701" y="1310391"/>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5"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6" action="ppaction://hlinksldjump"/>
          </p:cNvPr>
          <p:cNvSpPr/>
          <p:nvPr/>
        </p:nvSpPr>
        <p:spPr>
          <a:xfrm>
            <a:off x="139701" y="1946196"/>
            <a:ext cx="1638300" cy="609600"/>
          </a:xfrm>
          <a:prstGeom prst="roundRect">
            <a:avLst>
              <a:gd name="adj" fmla="val 18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7" action="ppaction://hlinksldjump"/>
          </p:cNvPr>
          <p:cNvSpPr/>
          <p:nvPr/>
        </p:nvSpPr>
        <p:spPr>
          <a:xfrm>
            <a:off x="139701" y="3101586"/>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1"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1"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3" y="1034457"/>
            <a:ext cx="10143587" cy="1512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Weather a company is maintaining proper records showing full particulars</a:t>
            </a:r>
            <a:r>
              <a:rPr lang="en-US" dirty="0"/>
              <a:t>, including quantitative details and situation of fixed </a:t>
            </a:r>
            <a:r>
              <a:rPr lang="en-US" dirty="0" smtClean="0"/>
              <a:t>assets</a:t>
            </a:r>
            <a:r>
              <a:rPr lang="en-US" dirty="0"/>
              <a:t>.</a:t>
            </a:r>
          </a:p>
        </p:txBody>
      </p:sp>
      <p:sp>
        <p:nvSpPr>
          <p:cNvPr id="16" name="Rectangle 15"/>
          <p:cNvSpPr/>
          <p:nvPr/>
        </p:nvSpPr>
        <p:spPr>
          <a:xfrm>
            <a:off x="1881861" y="3392569"/>
            <a:ext cx="10143587" cy="215914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buFontTx/>
              <a:buChar char="-"/>
            </a:pPr>
            <a:r>
              <a:rPr lang="en-US" dirty="0" smtClean="0"/>
              <a:t>whether </a:t>
            </a:r>
            <a:r>
              <a:rPr lang="en-US" dirty="0"/>
              <a:t>these fixed assets have been physically verified by the management </a:t>
            </a:r>
            <a:r>
              <a:rPr lang="en-US" dirty="0" smtClean="0"/>
              <a:t>at reasonable </a:t>
            </a:r>
            <a:r>
              <a:rPr lang="en-US" dirty="0"/>
              <a:t>intervals; </a:t>
            </a:r>
            <a:r>
              <a:rPr lang="en-US" dirty="0" smtClean="0"/>
              <a:t> </a:t>
            </a:r>
          </a:p>
          <a:p>
            <a:pPr>
              <a:buFontTx/>
              <a:buChar char="-"/>
            </a:pPr>
            <a:endParaRPr lang="en-US" dirty="0" smtClean="0"/>
          </a:p>
          <a:p>
            <a:pPr>
              <a:buFontTx/>
              <a:buChar char="-"/>
            </a:pPr>
            <a:r>
              <a:rPr lang="en-US" dirty="0" smtClean="0"/>
              <a:t>whether </a:t>
            </a:r>
            <a:r>
              <a:rPr lang="en-US" dirty="0"/>
              <a:t>any material discrepancies were noticed on </a:t>
            </a:r>
            <a:r>
              <a:rPr lang="en-US" dirty="0" smtClean="0"/>
              <a:t>such verification </a:t>
            </a:r>
            <a:r>
              <a:rPr lang="en-US" dirty="0"/>
              <a:t>and if so, </a:t>
            </a:r>
            <a:endParaRPr lang="en-US" dirty="0" smtClean="0"/>
          </a:p>
          <a:p>
            <a:pPr>
              <a:buFontTx/>
              <a:buChar char="-"/>
            </a:pPr>
            <a:endParaRPr lang="en-US" dirty="0" smtClean="0"/>
          </a:p>
          <a:p>
            <a:pPr>
              <a:buFontTx/>
              <a:buChar char="-"/>
            </a:pPr>
            <a:r>
              <a:rPr lang="en-US" dirty="0" smtClean="0"/>
              <a:t>-whether </a:t>
            </a:r>
            <a:r>
              <a:rPr lang="en-US" dirty="0"/>
              <a:t>the same have been properly dealt with in the </a:t>
            </a:r>
            <a:r>
              <a:rPr lang="en-US" dirty="0" smtClean="0"/>
              <a:t>books of account. </a:t>
            </a:r>
            <a:endParaRPr lang="en-US" dirty="0"/>
          </a:p>
        </p:txBody>
      </p:sp>
      <p:sp>
        <p:nvSpPr>
          <p:cNvPr id="20" name="Rounded Rectangle 19">
            <a:hlinkClick r:id="rId12"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 xmlns:p14="http://schemas.microsoft.com/office/powerpoint/2010/main" val="39636180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p:cNvSpPr/>
          <p:nvPr/>
        </p:nvSpPr>
        <p:spPr>
          <a:xfrm>
            <a:off x="139701" y="800990"/>
            <a:ext cx="1638300" cy="46693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Inventory</a:t>
            </a:r>
          </a:p>
        </p:txBody>
      </p:sp>
      <p:sp>
        <p:nvSpPr>
          <p:cNvPr id="6" name="Rounded Rectangle 5">
            <a:hlinkClick r:id="rId4" action="ppaction://hlinksldjump"/>
          </p:cNvPr>
          <p:cNvSpPr/>
          <p:nvPr/>
        </p:nvSpPr>
        <p:spPr>
          <a:xfrm>
            <a:off x="139701" y="1310391"/>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parties covered U/S 189</a:t>
            </a:r>
            <a:endParaRPr lang="en-US" sz="1600" dirty="0"/>
          </a:p>
        </p:txBody>
      </p:sp>
      <p:sp>
        <p:nvSpPr>
          <p:cNvPr id="7" name="Rounded Rectangle 6">
            <a:hlinkClick r:id="rId5"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6" action="ppaction://hlinksldjump"/>
          </p:cNvPr>
          <p:cNvSpPr/>
          <p:nvPr/>
        </p:nvSpPr>
        <p:spPr>
          <a:xfrm>
            <a:off x="139701" y="1946196"/>
            <a:ext cx="1638300" cy="609600"/>
          </a:xfrm>
          <a:prstGeom prst="roundRect">
            <a:avLst>
              <a:gd name="adj" fmla="val 18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7" action="ppaction://hlinksldjump"/>
          </p:cNvPr>
          <p:cNvSpPr/>
          <p:nvPr/>
        </p:nvSpPr>
        <p:spPr>
          <a:xfrm>
            <a:off x="139701" y="3101586"/>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1"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1"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829609" y="1060584"/>
            <a:ext cx="10143587" cy="109478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Whether physical verification of inventory has been conducted at </a:t>
            </a:r>
            <a:r>
              <a:rPr lang="en-US" b="1" u="sng" dirty="0" smtClean="0">
                <a:solidFill>
                  <a:srgbClr val="FF0000"/>
                </a:solidFill>
              </a:rPr>
              <a:t>reasonable intervals </a:t>
            </a:r>
            <a:r>
              <a:rPr lang="en-US" dirty="0" smtClean="0"/>
              <a:t>by management. </a:t>
            </a:r>
            <a:endParaRPr lang="en-US" dirty="0"/>
          </a:p>
        </p:txBody>
      </p:sp>
      <p:sp>
        <p:nvSpPr>
          <p:cNvPr id="16" name="Rectangle 15"/>
          <p:cNvSpPr/>
          <p:nvPr/>
        </p:nvSpPr>
        <p:spPr>
          <a:xfrm>
            <a:off x="1855733" y="2305318"/>
            <a:ext cx="10143587" cy="16135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Are the procedures of physical verification of inventory followed by management reasonable and adequate in relation to the size of company and nature of its business. </a:t>
            </a:r>
            <a:r>
              <a:rPr lang="en-US" b="1" dirty="0" smtClean="0">
                <a:solidFill>
                  <a:srgbClr val="FF0000"/>
                </a:solidFill>
              </a:rPr>
              <a:t>If not adequacies of such procedure shall be reported.</a:t>
            </a:r>
            <a:endParaRPr lang="en-US" b="1" dirty="0">
              <a:solidFill>
                <a:srgbClr val="FF0000"/>
              </a:solidFill>
            </a:endParaRPr>
          </a:p>
        </p:txBody>
      </p:sp>
      <p:sp>
        <p:nvSpPr>
          <p:cNvPr id="20" name="Rectangle 19"/>
          <p:cNvSpPr/>
          <p:nvPr/>
        </p:nvSpPr>
        <p:spPr>
          <a:xfrm>
            <a:off x="1842672" y="4193179"/>
            <a:ext cx="10143587" cy="135421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solidFill>
                  <a:schemeClr val="tx1"/>
                </a:solidFill>
              </a:rPr>
              <a:t>Whether the company is maintaining proper records of inventory and whether any material discrepancies were noticed on physical verification and if so, weather the same has been properly dealt in the books of accounts.  </a:t>
            </a:r>
            <a:endParaRPr lang="en-US" dirty="0">
              <a:solidFill>
                <a:schemeClr val="tx1"/>
              </a:solidFill>
            </a:endParaRPr>
          </a:p>
        </p:txBody>
      </p:sp>
      <p:sp>
        <p:nvSpPr>
          <p:cNvPr id="21" name="Rounded Rectangle 20">
            <a:hlinkClick r:id="rId12"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 xmlns:p14="http://schemas.microsoft.com/office/powerpoint/2010/main" val="18690893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1" y="800990"/>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p:cNvSpPr/>
          <p:nvPr/>
        </p:nvSpPr>
        <p:spPr>
          <a:xfrm>
            <a:off x="139701" y="1310391"/>
            <a:ext cx="1638300" cy="6096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600" dirty="0" smtClean="0"/>
              <a:t>Loans to covered U/S 189</a:t>
            </a:r>
            <a:endParaRPr lang="en-US" sz="1600" dirty="0"/>
          </a:p>
        </p:txBody>
      </p:sp>
      <p:sp>
        <p:nvSpPr>
          <p:cNvPr id="7" name="Rounded Rectangle 6">
            <a:hlinkClick r:id="rId5"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6" action="ppaction://hlinksldjump"/>
          </p:cNvPr>
          <p:cNvSpPr/>
          <p:nvPr/>
        </p:nvSpPr>
        <p:spPr>
          <a:xfrm>
            <a:off x="139701" y="1946196"/>
            <a:ext cx="1638300" cy="609600"/>
          </a:xfrm>
          <a:prstGeom prst="roundRect">
            <a:avLst>
              <a:gd name="adj" fmla="val 18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7" action="ppaction://hlinksldjump"/>
          </p:cNvPr>
          <p:cNvSpPr/>
          <p:nvPr/>
        </p:nvSpPr>
        <p:spPr>
          <a:xfrm>
            <a:off x="139701" y="3101586"/>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1"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1"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3" y="1034459"/>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a:t>whether the company has granted any loans, secured or unsecured </a:t>
            </a:r>
            <a:r>
              <a:rPr lang="en-US" dirty="0" smtClean="0"/>
              <a:t>to companies</a:t>
            </a:r>
            <a:r>
              <a:rPr lang="en-US" dirty="0"/>
              <a:t>, firms or other parties covered in the register maintained under </a:t>
            </a:r>
            <a:r>
              <a:rPr lang="en-US" dirty="0" smtClean="0"/>
              <a:t>section 189 </a:t>
            </a:r>
            <a:r>
              <a:rPr lang="en-US" dirty="0"/>
              <a:t>of the Companies Act. If so,</a:t>
            </a:r>
          </a:p>
        </p:txBody>
      </p:sp>
      <p:sp>
        <p:nvSpPr>
          <p:cNvPr id="16" name="Rectangle 15"/>
          <p:cNvSpPr/>
          <p:nvPr/>
        </p:nvSpPr>
        <p:spPr>
          <a:xfrm>
            <a:off x="1934112" y="1808931"/>
            <a:ext cx="10143587" cy="8834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a:t>whether receipt of the principal amount and interest are also regular; and</a:t>
            </a:r>
            <a:endParaRPr lang="en-US" b="1" dirty="0">
              <a:solidFill>
                <a:srgbClr val="FF0000"/>
              </a:solidFill>
            </a:endParaRPr>
          </a:p>
        </p:txBody>
      </p:sp>
      <p:sp>
        <p:nvSpPr>
          <p:cNvPr id="20" name="Rectangle 19"/>
          <p:cNvSpPr/>
          <p:nvPr/>
        </p:nvSpPr>
        <p:spPr>
          <a:xfrm>
            <a:off x="1934112" y="2795932"/>
            <a:ext cx="10143587" cy="8834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If overdue </a:t>
            </a:r>
            <a:r>
              <a:rPr lang="en-US" dirty="0"/>
              <a:t>amount is </a:t>
            </a:r>
            <a:r>
              <a:rPr lang="en-US" b="1" dirty="0">
                <a:solidFill>
                  <a:srgbClr val="FF0000"/>
                </a:solidFill>
              </a:rPr>
              <a:t>more than rupees one lakh, whether reasonable </a:t>
            </a:r>
            <a:r>
              <a:rPr lang="en-US" b="1" dirty="0" smtClean="0">
                <a:solidFill>
                  <a:srgbClr val="FF0000"/>
                </a:solidFill>
              </a:rPr>
              <a:t>steps </a:t>
            </a:r>
            <a:r>
              <a:rPr lang="en-US" dirty="0" smtClean="0"/>
              <a:t>have </a:t>
            </a:r>
            <a:r>
              <a:rPr lang="en-US" dirty="0"/>
              <a:t>been taken by the company for recovery of the principal and interest;</a:t>
            </a:r>
            <a:endParaRPr lang="en-US" dirty="0">
              <a:solidFill>
                <a:schemeClr val="tx1"/>
              </a:solidFill>
            </a:endParaRPr>
          </a:p>
        </p:txBody>
      </p:sp>
      <p:sp>
        <p:nvSpPr>
          <p:cNvPr id="17" name="Rounded Rectangular Callout 16"/>
          <p:cNvSpPr/>
          <p:nvPr/>
        </p:nvSpPr>
        <p:spPr>
          <a:xfrm>
            <a:off x="2830649" y="4421628"/>
            <a:ext cx="8178800" cy="1434580"/>
          </a:xfrm>
          <a:prstGeom prst="wedgeRoundRectCallout">
            <a:avLst>
              <a:gd name="adj1" fmla="val -20833"/>
              <a:gd name="adj2" fmla="val 50663"/>
              <a:gd name="adj3" fmla="val 16667"/>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smtClean="0"/>
              <a:t>Section 189 of Companies Act 2013</a:t>
            </a:r>
            <a:r>
              <a:rPr lang="en-US" dirty="0" smtClean="0"/>
              <a:t>: Section 189 mandates companies to maintain registers giving separately the particulars of all the contracts or arrangement to which subsection 2 of section 184 (directly or indirectly concerned in a contract or arrangement or proposed contract) or section 188 applies ( Related Party Transaction) </a:t>
            </a:r>
            <a:endParaRPr lang="en-US" dirty="0"/>
          </a:p>
        </p:txBody>
      </p:sp>
      <p:sp>
        <p:nvSpPr>
          <p:cNvPr id="22" name="Rounded Rectangle 21">
            <a:hlinkClick r:id="rId12"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 xmlns:p14="http://schemas.microsoft.com/office/powerpoint/2010/main" val="2554268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1" y="800990"/>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1"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p:cNvSpPr/>
          <p:nvPr/>
        </p:nvSpPr>
        <p:spPr>
          <a:xfrm>
            <a:off x="139701" y="1946196"/>
            <a:ext cx="1638300" cy="609600"/>
          </a:xfrm>
          <a:prstGeom prst="roundRect">
            <a:avLst>
              <a:gd name="adj" fmla="val 18750"/>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dirty="0" smtClean="0"/>
              <a:t>Internal Control System</a:t>
            </a:r>
            <a:endParaRPr lang="en-US" sz="1400" dirty="0"/>
          </a:p>
        </p:txBody>
      </p:sp>
      <p:sp>
        <p:nvSpPr>
          <p:cNvPr id="9" name="Rounded Rectangle 8">
            <a:hlinkClick r:id="rId7" action="ppaction://hlinksldjump"/>
          </p:cNvPr>
          <p:cNvSpPr/>
          <p:nvPr/>
        </p:nvSpPr>
        <p:spPr>
          <a:xfrm>
            <a:off x="139701" y="3101586"/>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1"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1"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2048413" y="1034457"/>
            <a:ext cx="10143587" cy="110785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Is </a:t>
            </a:r>
            <a:r>
              <a:rPr lang="en-US" dirty="0"/>
              <a:t>there an adequate </a:t>
            </a:r>
            <a:r>
              <a:rPr lang="en-US" i="1" u="sng" dirty="0">
                <a:solidFill>
                  <a:srgbClr val="FF0000"/>
                </a:solidFill>
              </a:rPr>
              <a:t>internal control</a:t>
            </a:r>
            <a:r>
              <a:rPr lang="en-US" dirty="0"/>
              <a:t> system commensurate with the size </a:t>
            </a:r>
            <a:r>
              <a:rPr lang="en-US" dirty="0" smtClean="0"/>
              <a:t>of the company </a:t>
            </a:r>
            <a:r>
              <a:rPr lang="en-US" dirty="0"/>
              <a:t>and the nature of its </a:t>
            </a:r>
            <a:r>
              <a:rPr lang="en-US" dirty="0" smtClean="0"/>
              <a:t>business,</a:t>
            </a:r>
            <a:endParaRPr lang="en-US" dirty="0"/>
          </a:p>
        </p:txBody>
      </p:sp>
      <p:sp>
        <p:nvSpPr>
          <p:cNvPr id="16" name="Rectangle 15"/>
          <p:cNvSpPr/>
          <p:nvPr/>
        </p:nvSpPr>
        <p:spPr>
          <a:xfrm>
            <a:off x="2048413" y="2374496"/>
            <a:ext cx="10143587" cy="15835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 for </a:t>
            </a:r>
            <a:r>
              <a:rPr lang="en-US" dirty="0"/>
              <a:t>the purchase of inventory and </a:t>
            </a:r>
            <a:r>
              <a:rPr lang="en-US" dirty="0" smtClean="0"/>
              <a:t>fixed assets </a:t>
            </a:r>
            <a:r>
              <a:rPr lang="en-US" dirty="0"/>
              <a:t>and for the sale of goods and services.</a:t>
            </a:r>
            <a:endParaRPr lang="en-US" b="1" dirty="0">
              <a:solidFill>
                <a:srgbClr val="FF0000"/>
              </a:solidFill>
            </a:endParaRPr>
          </a:p>
        </p:txBody>
      </p:sp>
      <p:sp>
        <p:nvSpPr>
          <p:cNvPr id="20" name="Rectangle 19"/>
          <p:cNvSpPr/>
          <p:nvPr/>
        </p:nvSpPr>
        <p:spPr>
          <a:xfrm>
            <a:off x="2048413" y="4308049"/>
            <a:ext cx="10143587" cy="14657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dirty="0">
                <a:solidFill>
                  <a:schemeClr val="tx1"/>
                </a:solidFill>
              </a:rPr>
              <a:t>Whether there is a </a:t>
            </a:r>
            <a:r>
              <a:rPr lang="en-US" b="1" dirty="0" smtClean="0">
                <a:solidFill>
                  <a:schemeClr val="tx1"/>
                </a:solidFill>
              </a:rPr>
              <a:t>continuing failure to </a:t>
            </a:r>
            <a:r>
              <a:rPr lang="en-US" b="1" dirty="0">
                <a:solidFill>
                  <a:schemeClr val="tx1"/>
                </a:solidFill>
              </a:rPr>
              <a:t>correct major weaknesses in internal control system.</a:t>
            </a:r>
          </a:p>
        </p:txBody>
      </p:sp>
      <p:sp>
        <p:nvSpPr>
          <p:cNvPr id="21" name="Rounded Rectangle 20">
            <a:hlinkClick r:id="rId12"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 xmlns:p14="http://schemas.microsoft.com/office/powerpoint/2010/main" val="3611780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1" y="800990"/>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1"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p:cNvSpPr/>
          <p:nvPr/>
        </p:nvSpPr>
        <p:spPr>
          <a:xfrm>
            <a:off x="139701" y="2582001"/>
            <a:ext cx="1638300" cy="48988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Deposits</a:t>
            </a:r>
            <a:endParaRPr lang="en-US" dirty="0"/>
          </a:p>
        </p:txBody>
      </p:sp>
      <p:sp>
        <p:nvSpPr>
          <p:cNvPr id="8" name="Rounded Rectangle 7">
            <a:hlinkClick r:id="rId6" action="ppaction://hlinksldjump"/>
          </p:cNvPr>
          <p:cNvSpPr/>
          <p:nvPr/>
        </p:nvSpPr>
        <p:spPr>
          <a:xfrm>
            <a:off x="139701"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7" action="ppaction://hlinksldjump"/>
          </p:cNvPr>
          <p:cNvSpPr/>
          <p:nvPr/>
        </p:nvSpPr>
        <p:spPr>
          <a:xfrm>
            <a:off x="139701" y="3101586"/>
            <a:ext cx="1638300" cy="431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Cost Records</a:t>
            </a:r>
            <a:endParaRPr lang="en-US" dirty="0"/>
          </a:p>
        </p:txBody>
      </p:sp>
      <p:sp>
        <p:nvSpPr>
          <p:cNvPr id="10" name="Rounded Rectangle 9">
            <a:hlinkClick r:id="rId8" action="ppaction://hlinksldjump"/>
          </p:cNvPr>
          <p:cNvSpPr/>
          <p:nvPr/>
        </p:nvSpPr>
        <p:spPr>
          <a:xfrm>
            <a:off x="139701"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3" name="Rounded Rectangle 12">
            <a:hlinkClick r:id="rId10" action="ppaction://hlinksldjump"/>
          </p:cNvPr>
          <p:cNvSpPr/>
          <p:nvPr/>
        </p:nvSpPr>
        <p:spPr>
          <a:xfrm>
            <a:off x="139701"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3" y="1034457"/>
            <a:ext cx="10143587" cy="17381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In case company has accepted deposits, ensure that it has complied with directives issued by Reserve Bank of India and the provision of sections 73 to 76 or any other relevant provision of companies act and the rules framed under there, where applicable, complied with? </a:t>
            </a:r>
            <a:r>
              <a:rPr lang="en-US" b="1" dirty="0" smtClean="0">
                <a:solidFill>
                  <a:srgbClr val="FF0000"/>
                </a:solidFill>
              </a:rPr>
              <a:t>If Not, </a:t>
            </a:r>
            <a:r>
              <a:rPr lang="en-US" dirty="0" smtClean="0">
                <a:solidFill>
                  <a:schemeClr val="tx1"/>
                </a:solidFill>
              </a:rPr>
              <a:t>nature of contraventions should be stated; If an order has been passed by company law board or RBI or any court or any other tribunal, whether the same has been complied or not. </a:t>
            </a:r>
            <a:endParaRPr lang="en-US" b="1" dirty="0" smtClean="0">
              <a:solidFill>
                <a:srgbClr val="FF0000"/>
              </a:solidFill>
            </a:endParaRPr>
          </a:p>
          <a:p>
            <a:endParaRPr lang="en-US" dirty="0"/>
          </a:p>
        </p:txBody>
      </p:sp>
      <p:sp>
        <p:nvSpPr>
          <p:cNvPr id="21" name="Rectangle 20"/>
          <p:cNvSpPr/>
          <p:nvPr/>
        </p:nvSpPr>
        <p:spPr>
          <a:xfrm>
            <a:off x="1934112" y="2925438"/>
            <a:ext cx="10161856" cy="23745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u="sng" dirty="0" smtClean="0"/>
              <a:t>General Circular 5/2015 Dated 30/03/2015</a:t>
            </a:r>
            <a:r>
              <a:rPr lang="en-US" dirty="0" smtClean="0"/>
              <a:t> : Deposits received by private companies prior to 1st April,</a:t>
            </a:r>
          </a:p>
          <a:p>
            <a:r>
              <a:rPr lang="en-US" dirty="0" smtClean="0"/>
              <a:t>2Ol4 shall not be treated as 'deposits‘ subject to the condition that  relevant private company shall disclose, in the notes to its financial statement for the financial year commencing on or after 1</a:t>
            </a:r>
            <a:r>
              <a:rPr lang="en-US" baseline="30000" dirty="0" smtClean="0"/>
              <a:t>st</a:t>
            </a:r>
            <a:r>
              <a:rPr lang="en-US" dirty="0" smtClean="0"/>
              <a:t>  April, 2014 the figure of such amounts and the accounting head in which such amounts have been shown in</a:t>
            </a:r>
          </a:p>
          <a:p>
            <a:r>
              <a:rPr lang="en-US" dirty="0" smtClean="0"/>
              <a:t>the financial statement.</a:t>
            </a:r>
          </a:p>
          <a:p>
            <a:r>
              <a:rPr lang="en-US" dirty="0" smtClean="0"/>
              <a:t>Any renewal or acceptance of fresh deposits on or after 1st April, 2014 shall, however, be in accordance with the provisions of Companies Act, 20 13 and rules made thereunder</a:t>
            </a:r>
            <a:endParaRPr lang="en-US" dirty="0"/>
          </a:p>
        </p:txBody>
      </p:sp>
      <p:sp>
        <p:nvSpPr>
          <p:cNvPr id="23" name="Rectangle 22"/>
          <p:cNvSpPr/>
          <p:nvPr/>
        </p:nvSpPr>
        <p:spPr>
          <a:xfrm>
            <a:off x="5435601" y="5870575"/>
            <a:ext cx="6007099" cy="4739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In next slide there is brief introduction to section 73 and 76.</a:t>
            </a:r>
            <a:endParaRPr lang="en-US" dirty="0"/>
          </a:p>
        </p:txBody>
      </p:sp>
      <p:sp>
        <p:nvSpPr>
          <p:cNvPr id="24" name="Action Button: Forward or Next 23">
            <a:hlinkClick r:id="" action="ppaction://hlinkshowjump?jump=nextslide" highlightClick="1"/>
          </p:cNvPr>
          <p:cNvSpPr/>
          <p:nvPr/>
        </p:nvSpPr>
        <p:spPr>
          <a:xfrm>
            <a:off x="11633201" y="5870577"/>
            <a:ext cx="444499" cy="365125"/>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hlinkClick r:id="rId12"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Tree>
    <p:extLst>
      <p:ext uri="{BB962C8B-B14F-4D97-AF65-F5344CB8AC3E}">
        <p14:creationId xmlns="" xmlns:p14="http://schemas.microsoft.com/office/powerpoint/2010/main" val="1652885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1" y="800990"/>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1"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1"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p:cNvSpPr/>
          <p:nvPr/>
        </p:nvSpPr>
        <p:spPr>
          <a:xfrm>
            <a:off x="139701" y="3101586"/>
            <a:ext cx="1638300" cy="431933"/>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a:t>Cost </a:t>
            </a:r>
            <a:r>
              <a:rPr lang="en-US" dirty="0" smtClean="0"/>
              <a:t>Records</a:t>
            </a:r>
            <a:endParaRPr lang="en-US" dirty="0"/>
          </a:p>
        </p:txBody>
      </p:sp>
      <p:sp>
        <p:nvSpPr>
          <p:cNvPr id="10" name="Rounded Rectangle 9">
            <a:hlinkClick r:id="rId8" action="ppaction://hlinksldjump"/>
          </p:cNvPr>
          <p:cNvSpPr/>
          <p:nvPr/>
        </p:nvSpPr>
        <p:spPr>
          <a:xfrm>
            <a:off x="139701" y="3566653"/>
            <a:ext cx="1638300" cy="5166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a:hlinkClick r:id="rId10"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smtClean="0"/>
          </a:p>
          <a:p>
            <a:pPr algn="ctr"/>
            <a:r>
              <a:rPr lang="en-US" sz="1400" dirty="0" smtClean="0"/>
              <a:t>Default and Guarantee of loan</a:t>
            </a:r>
          </a:p>
          <a:p>
            <a:pPr algn="ctr"/>
            <a:endParaRPr lang="en-US" sz="1600" dirty="0"/>
          </a:p>
        </p:txBody>
      </p:sp>
      <p:sp>
        <p:nvSpPr>
          <p:cNvPr id="13" name="Rounded Rectangle 12">
            <a:hlinkClick r:id="rId11" action="ppaction://hlinksldjump"/>
          </p:cNvPr>
          <p:cNvSpPr/>
          <p:nvPr/>
        </p:nvSpPr>
        <p:spPr>
          <a:xfrm>
            <a:off x="139701"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2"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3" y="1034459"/>
            <a:ext cx="10143587" cy="66711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smtClean="0"/>
              <a:t>Where maintenance of cost records  has been specified by Central Government under Sub-section 1 of section 148 of the companies act, whether such accounts have been made and maintained. </a:t>
            </a:r>
            <a:endParaRPr lang="en-US" dirty="0"/>
          </a:p>
        </p:txBody>
      </p:sp>
      <p:sp>
        <p:nvSpPr>
          <p:cNvPr id="16" name="Rectangle 15"/>
          <p:cNvSpPr/>
          <p:nvPr/>
        </p:nvSpPr>
        <p:spPr>
          <a:xfrm>
            <a:off x="1934112" y="1812793"/>
            <a:ext cx="10143587" cy="104372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dirty="0" smtClean="0">
                <a:solidFill>
                  <a:srgbClr val="FF0000"/>
                </a:solidFill>
              </a:rPr>
              <a:t>Section 148 of companies act 2013: </a:t>
            </a:r>
            <a:r>
              <a:rPr lang="en-US" dirty="0" smtClean="0"/>
              <a:t>Central Government to specify audit </a:t>
            </a:r>
            <a:r>
              <a:rPr lang="en-US" dirty="0"/>
              <a:t>of </a:t>
            </a:r>
            <a:r>
              <a:rPr lang="en-US" dirty="0" smtClean="0"/>
              <a:t>items of </a:t>
            </a:r>
            <a:r>
              <a:rPr lang="en-US" dirty="0"/>
              <a:t>cost </a:t>
            </a:r>
            <a:r>
              <a:rPr lang="en-US" dirty="0" smtClean="0"/>
              <a:t>in respect of certain</a:t>
            </a:r>
            <a:endParaRPr lang="en-US" dirty="0"/>
          </a:p>
          <a:p>
            <a:r>
              <a:rPr lang="en-US" dirty="0"/>
              <a:t>companies</a:t>
            </a:r>
            <a:r>
              <a:rPr lang="en-US" dirty="0" smtClean="0"/>
              <a:t>.</a:t>
            </a:r>
          </a:p>
          <a:p>
            <a:r>
              <a:rPr lang="en-US" b="1" dirty="0" smtClean="0">
                <a:solidFill>
                  <a:srgbClr val="FF0000"/>
                </a:solidFill>
              </a:rPr>
              <a:t> </a:t>
            </a:r>
            <a:endParaRPr lang="en-US" b="1" dirty="0">
              <a:solidFill>
                <a:srgbClr val="FF0000"/>
              </a:solidFill>
            </a:endParaRPr>
          </a:p>
        </p:txBody>
      </p:sp>
      <p:sp>
        <p:nvSpPr>
          <p:cNvPr id="19" name="Rectangular Callout 18"/>
          <p:cNvSpPr/>
          <p:nvPr/>
        </p:nvSpPr>
        <p:spPr>
          <a:xfrm>
            <a:off x="2097354" y="3225194"/>
            <a:ext cx="9817099" cy="1688809"/>
          </a:xfrm>
          <a:prstGeom prst="wedgeRectCallou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u="sng" dirty="0" smtClean="0"/>
              <a:t>Brief description of section 73 and 76</a:t>
            </a:r>
            <a:r>
              <a:rPr lang="en-US" dirty="0" smtClean="0"/>
              <a:t> : Section 73 of Companies act 2013 prohibits invite, accept or renew of deposits from public (except for banking and non banking financial company)  except prescribed in manner laid down by Chapter V.  </a:t>
            </a:r>
          </a:p>
          <a:p>
            <a:r>
              <a:rPr lang="en-US" dirty="0" smtClean="0"/>
              <a:t>Section 76 allows certain companies to accept deposits from public subject to compliance of requirements of section 73 (2) </a:t>
            </a:r>
          </a:p>
          <a:p>
            <a:endParaRPr lang="en-US" u="sng" dirty="0" smtClean="0"/>
          </a:p>
        </p:txBody>
      </p:sp>
    </p:spTree>
    <p:extLst>
      <p:ext uri="{BB962C8B-B14F-4D97-AF65-F5344CB8AC3E}">
        <p14:creationId xmlns="" xmlns:p14="http://schemas.microsoft.com/office/powerpoint/2010/main" val="17498529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6900" y="215900"/>
            <a:ext cx="10210800" cy="711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dirty="0" smtClean="0"/>
              <a:t>Matters to be </a:t>
            </a:r>
            <a:r>
              <a:rPr lang="en-US" sz="4000" dirty="0" smtClean="0">
                <a:solidFill>
                  <a:srgbClr val="FF0000"/>
                </a:solidFill>
              </a:rPr>
              <a:t>Included</a:t>
            </a:r>
            <a:r>
              <a:rPr lang="en-US" sz="4000" dirty="0" smtClean="0"/>
              <a:t> in Audit Report</a:t>
            </a:r>
            <a:endParaRPr lang="en-US" sz="4000" dirty="0"/>
          </a:p>
        </p:txBody>
      </p:sp>
      <p:sp>
        <p:nvSpPr>
          <p:cNvPr id="4" name="Rounded Rectangle 3">
            <a:hlinkClick r:id="rId3" action="ppaction://hlinksldjump"/>
          </p:cNvPr>
          <p:cNvSpPr/>
          <p:nvPr/>
        </p:nvSpPr>
        <p:spPr>
          <a:xfrm>
            <a:off x="139701" y="308614"/>
            <a:ext cx="1638300" cy="4699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Fixed Assets</a:t>
            </a:r>
            <a:endParaRPr lang="en-US" dirty="0"/>
          </a:p>
        </p:txBody>
      </p:sp>
      <p:sp>
        <p:nvSpPr>
          <p:cNvPr id="5" name="Rounded Rectangle 4">
            <a:hlinkClick r:id="rId4" action="ppaction://hlinksldjump"/>
          </p:cNvPr>
          <p:cNvSpPr/>
          <p:nvPr/>
        </p:nvSpPr>
        <p:spPr>
          <a:xfrm>
            <a:off x="139701" y="800990"/>
            <a:ext cx="1638300" cy="46693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Inventory</a:t>
            </a:r>
          </a:p>
        </p:txBody>
      </p:sp>
      <p:sp>
        <p:nvSpPr>
          <p:cNvPr id="6" name="Rounded Rectangle 5">
            <a:hlinkClick r:id="rId5" action="ppaction://hlinksldjump"/>
          </p:cNvPr>
          <p:cNvSpPr/>
          <p:nvPr/>
        </p:nvSpPr>
        <p:spPr>
          <a:xfrm>
            <a:off x="139701" y="1310391"/>
            <a:ext cx="1638300" cy="60960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Loans to covered U/S 189</a:t>
            </a:r>
            <a:endParaRPr lang="en-US" sz="1600" dirty="0"/>
          </a:p>
        </p:txBody>
      </p:sp>
      <p:sp>
        <p:nvSpPr>
          <p:cNvPr id="7" name="Rounded Rectangle 6">
            <a:hlinkClick r:id="rId6" action="ppaction://hlinksldjump"/>
          </p:cNvPr>
          <p:cNvSpPr/>
          <p:nvPr/>
        </p:nvSpPr>
        <p:spPr>
          <a:xfrm>
            <a:off x="139701" y="2582001"/>
            <a:ext cx="1638300" cy="4898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Deposits</a:t>
            </a:r>
            <a:endParaRPr lang="en-US" dirty="0"/>
          </a:p>
        </p:txBody>
      </p:sp>
      <p:sp>
        <p:nvSpPr>
          <p:cNvPr id="8" name="Rounded Rectangle 7">
            <a:hlinkClick r:id="rId7" action="ppaction://hlinksldjump"/>
          </p:cNvPr>
          <p:cNvSpPr/>
          <p:nvPr/>
        </p:nvSpPr>
        <p:spPr>
          <a:xfrm>
            <a:off x="139701" y="1946196"/>
            <a:ext cx="1638300" cy="609600"/>
          </a:xfrm>
          <a:prstGeom prst="roundRect">
            <a:avLst>
              <a:gd name="adj" fmla="val 18750"/>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Internal Control System</a:t>
            </a:r>
            <a:endParaRPr lang="en-US" dirty="0"/>
          </a:p>
        </p:txBody>
      </p:sp>
      <p:sp>
        <p:nvSpPr>
          <p:cNvPr id="9" name="Rounded Rectangle 8">
            <a:hlinkClick r:id="rId8" action="ppaction://hlinksldjump"/>
          </p:cNvPr>
          <p:cNvSpPr/>
          <p:nvPr/>
        </p:nvSpPr>
        <p:spPr>
          <a:xfrm>
            <a:off x="139701" y="3101586"/>
            <a:ext cx="1638300" cy="43193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Cost </a:t>
            </a:r>
            <a:r>
              <a:rPr lang="en-US" dirty="0" smtClean="0"/>
              <a:t>Records</a:t>
            </a:r>
            <a:endParaRPr lang="en-US" dirty="0"/>
          </a:p>
        </p:txBody>
      </p:sp>
      <p:sp>
        <p:nvSpPr>
          <p:cNvPr id="10" name="Rounded Rectangle 9"/>
          <p:cNvSpPr/>
          <p:nvPr/>
        </p:nvSpPr>
        <p:spPr>
          <a:xfrm>
            <a:off x="139701" y="3566653"/>
            <a:ext cx="1638300" cy="51661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t>Statutory Dues</a:t>
            </a:r>
            <a:endParaRPr lang="en-US" dirty="0"/>
          </a:p>
        </p:txBody>
      </p:sp>
      <p:sp>
        <p:nvSpPr>
          <p:cNvPr id="11" name="Rounded Rectangle 10">
            <a:hlinkClick r:id="rId9" action="ppaction://hlinksldjump"/>
          </p:cNvPr>
          <p:cNvSpPr/>
          <p:nvPr/>
        </p:nvSpPr>
        <p:spPr>
          <a:xfrm>
            <a:off x="139701" y="4128020"/>
            <a:ext cx="1638300" cy="5274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Accumulated losses</a:t>
            </a:r>
            <a:endParaRPr lang="en-US" sz="1600" dirty="0"/>
          </a:p>
        </p:txBody>
      </p:sp>
      <p:sp>
        <p:nvSpPr>
          <p:cNvPr id="12" name="Rounded Rectangle 11">
            <a:hlinkClick r:id="rId10" action="ppaction://hlinksldjump"/>
          </p:cNvPr>
          <p:cNvSpPr/>
          <p:nvPr/>
        </p:nvSpPr>
        <p:spPr>
          <a:xfrm>
            <a:off x="139701" y="4710196"/>
            <a:ext cx="16383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Default and Guarantee of loan</a:t>
            </a:r>
            <a:endParaRPr lang="en-US" sz="1400" dirty="0"/>
          </a:p>
        </p:txBody>
      </p:sp>
      <p:sp>
        <p:nvSpPr>
          <p:cNvPr id="13" name="Rounded Rectangle 12">
            <a:hlinkClick r:id="rId10" action="ppaction://hlinksldjump"/>
          </p:cNvPr>
          <p:cNvSpPr/>
          <p:nvPr/>
        </p:nvSpPr>
        <p:spPr>
          <a:xfrm>
            <a:off x="139701" y="5357176"/>
            <a:ext cx="1638300" cy="4760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Usage of loan</a:t>
            </a:r>
            <a:endParaRPr lang="en-US" dirty="0"/>
          </a:p>
        </p:txBody>
      </p:sp>
      <p:sp>
        <p:nvSpPr>
          <p:cNvPr id="14" name="Rounded Rectangle 13">
            <a:hlinkClick r:id="rId11" action="ppaction://hlinksldjump"/>
          </p:cNvPr>
          <p:cNvSpPr/>
          <p:nvPr/>
        </p:nvSpPr>
        <p:spPr>
          <a:xfrm>
            <a:off x="139701" y="5870575"/>
            <a:ext cx="1638300" cy="4739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Fraud Reporting</a:t>
            </a:r>
            <a:endParaRPr lang="en-US" dirty="0"/>
          </a:p>
        </p:txBody>
      </p:sp>
      <p:sp>
        <p:nvSpPr>
          <p:cNvPr id="15" name="Rectangle 14"/>
          <p:cNvSpPr/>
          <p:nvPr/>
        </p:nvSpPr>
        <p:spPr>
          <a:xfrm>
            <a:off x="1934113" y="1034457"/>
            <a:ext cx="10143587" cy="20374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u="sng" dirty="0" smtClean="0">
                <a:solidFill>
                  <a:srgbClr val="FF0000"/>
                </a:solidFill>
              </a:rPr>
              <a:t>Undisputed Statutory Dues</a:t>
            </a:r>
            <a:r>
              <a:rPr lang="en-US" b="1" dirty="0" smtClean="0">
                <a:solidFill>
                  <a:srgbClr val="FF0000"/>
                </a:solidFill>
              </a:rPr>
              <a:t> : </a:t>
            </a:r>
            <a:r>
              <a:rPr lang="en-US" dirty="0" smtClean="0">
                <a:solidFill>
                  <a:schemeClr val="tx1"/>
                </a:solidFill>
              </a:rPr>
              <a:t>Is company regular in depositing all kind of statutory dues including provident fund, employees state insurance, income-tax, sales tax, wealth tax, service tax, duty of excise, VAT, </a:t>
            </a:r>
            <a:r>
              <a:rPr lang="en-US" dirty="0" err="1" smtClean="0">
                <a:solidFill>
                  <a:schemeClr val="tx1"/>
                </a:solidFill>
              </a:rPr>
              <a:t>cess</a:t>
            </a:r>
            <a:r>
              <a:rPr lang="en-US" dirty="0" smtClean="0">
                <a:solidFill>
                  <a:schemeClr val="tx1"/>
                </a:solidFill>
              </a:rPr>
              <a:t> and any other statutory dues as at </a:t>
            </a:r>
            <a:r>
              <a:rPr lang="en-US" u="sng" dirty="0" smtClean="0">
                <a:solidFill>
                  <a:srgbClr val="FF0000"/>
                </a:solidFill>
              </a:rPr>
              <a:t>the day of last day of financial year concerned for a period of more than six months of they become payable shall be indicated by the auditor</a:t>
            </a:r>
            <a:r>
              <a:rPr lang="en-US" dirty="0" smtClean="0">
                <a:solidFill>
                  <a:schemeClr val="tx1"/>
                </a:solidFill>
              </a:rPr>
              <a:t>. </a:t>
            </a:r>
            <a:endParaRPr lang="en-US" b="1" u="sng" dirty="0">
              <a:solidFill>
                <a:srgbClr val="FF0000"/>
              </a:solidFill>
            </a:endParaRPr>
          </a:p>
        </p:txBody>
      </p:sp>
      <p:sp>
        <p:nvSpPr>
          <p:cNvPr id="16" name="Rectangle 15"/>
          <p:cNvSpPr/>
          <p:nvPr/>
        </p:nvSpPr>
        <p:spPr>
          <a:xfrm>
            <a:off x="1934113" y="3173490"/>
            <a:ext cx="10143587" cy="1536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u="sng" dirty="0">
                <a:solidFill>
                  <a:srgbClr val="FF0000"/>
                </a:solidFill>
              </a:rPr>
              <a:t>D</a:t>
            </a:r>
            <a:r>
              <a:rPr lang="en-US" b="1" u="sng" dirty="0" smtClean="0">
                <a:solidFill>
                  <a:srgbClr val="FF0000"/>
                </a:solidFill>
              </a:rPr>
              <a:t>isputed Statutory Dues</a:t>
            </a:r>
            <a:r>
              <a:rPr lang="en-US" b="1" dirty="0" smtClean="0">
                <a:solidFill>
                  <a:srgbClr val="FF0000"/>
                </a:solidFill>
              </a:rPr>
              <a:t> : </a:t>
            </a:r>
            <a:r>
              <a:rPr lang="en-US" dirty="0"/>
              <a:t>I</a:t>
            </a:r>
            <a:r>
              <a:rPr lang="en-US" dirty="0" smtClean="0"/>
              <a:t>n </a:t>
            </a:r>
            <a:r>
              <a:rPr lang="en-US" dirty="0"/>
              <a:t>case dues of income tax or sales tax or wealth tax or service tax or duty of</a:t>
            </a:r>
          </a:p>
          <a:p>
            <a:r>
              <a:rPr lang="en-US" dirty="0"/>
              <a:t>customs or duty of excise or value added tax or </a:t>
            </a:r>
            <a:r>
              <a:rPr lang="en-US" dirty="0" err="1"/>
              <a:t>cess</a:t>
            </a:r>
            <a:r>
              <a:rPr lang="en-US" dirty="0"/>
              <a:t> have not been deposited </a:t>
            </a:r>
            <a:r>
              <a:rPr lang="en-US" dirty="0" smtClean="0"/>
              <a:t>on account </a:t>
            </a:r>
            <a:r>
              <a:rPr lang="en-US" dirty="0"/>
              <a:t>of any dispute, then the amount$ involved and the forum where dispute </a:t>
            </a:r>
            <a:r>
              <a:rPr lang="en-US" dirty="0" smtClean="0"/>
              <a:t>is pending </a:t>
            </a:r>
            <a:r>
              <a:rPr lang="en-US" dirty="0"/>
              <a:t>shall be mentioned. </a:t>
            </a:r>
            <a:r>
              <a:rPr lang="en-US" dirty="0">
                <a:solidFill>
                  <a:srgbClr val="FF0000"/>
                </a:solidFill>
              </a:rPr>
              <a:t>(A mere representation to the concerned </a:t>
            </a:r>
            <a:r>
              <a:rPr lang="en-US" dirty="0" smtClean="0">
                <a:solidFill>
                  <a:srgbClr val="FF0000"/>
                </a:solidFill>
              </a:rPr>
              <a:t>Department shall </a:t>
            </a:r>
            <a:r>
              <a:rPr lang="en-US" dirty="0">
                <a:solidFill>
                  <a:srgbClr val="FF0000"/>
                </a:solidFill>
              </a:rPr>
              <a:t>not constitute a dispute).</a:t>
            </a:r>
            <a:endParaRPr lang="en-US" b="1" dirty="0">
              <a:solidFill>
                <a:srgbClr val="FF0000"/>
              </a:solidFill>
            </a:endParaRPr>
          </a:p>
        </p:txBody>
      </p:sp>
      <p:sp>
        <p:nvSpPr>
          <p:cNvPr id="20" name="Rectangle 19"/>
          <p:cNvSpPr/>
          <p:nvPr/>
        </p:nvSpPr>
        <p:spPr>
          <a:xfrm>
            <a:off x="1934112" y="4807859"/>
            <a:ext cx="10143587" cy="153670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b="1" u="sng" dirty="0" smtClean="0">
                <a:solidFill>
                  <a:srgbClr val="FF0000"/>
                </a:solidFill>
              </a:rPr>
              <a:t>Transferred to investor education and protection fund</a:t>
            </a:r>
            <a:r>
              <a:rPr lang="en-US" b="1" dirty="0" smtClean="0">
                <a:solidFill>
                  <a:srgbClr val="FF0000"/>
                </a:solidFill>
              </a:rPr>
              <a:t> : </a:t>
            </a:r>
            <a:r>
              <a:rPr lang="en-US" dirty="0"/>
              <a:t>whether the amount required to be transferred to investor education </a:t>
            </a:r>
            <a:r>
              <a:rPr lang="en-US" dirty="0" smtClean="0"/>
              <a:t>and protection </a:t>
            </a:r>
            <a:r>
              <a:rPr lang="en-US" dirty="0"/>
              <a:t>fund in accordance with the relevant provisions of the Companies Act,</a:t>
            </a:r>
          </a:p>
          <a:p>
            <a:r>
              <a:rPr lang="en-US" dirty="0"/>
              <a:t>1956 (1 of 1956) and rules made thereunder has been transferred to such </a:t>
            </a:r>
            <a:r>
              <a:rPr lang="en-US" dirty="0" smtClean="0"/>
              <a:t>fund  within </a:t>
            </a:r>
            <a:r>
              <a:rPr lang="en-US" dirty="0"/>
              <a:t>time.</a:t>
            </a:r>
            <a:endParaRPr lang="en-US" b="1" dirty="0">
              <a:solidFill>
                <a:srgbClr val="FF0000"/>
              </a:solidFill>
            </a:endParaRPr>
          </a:p>
        </p:txBody>
      </p:sp>
    </p:spTree>
    <p:extLst>
      <p:ext uri="{BB962C8B-B14F-4D97-AF65-F5344CB8AC3E}">
        <p14:creationId xmlns="" xmlns:p14="http://schemas.microsoft.com/office/powerpoint/2010/main" val="19726498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686EF89-B4BA-4531-BD6D-22AC40728E1C}">
  <we:reference id="wa104196585" version="1.0.0.0" store="en-US" storeType="OMEX"/>
  <we:alternateReferences>
    <we:reference id="WA104196585" version="1.0.0.0" store="WA104196585"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Module</Template>
  <TotalTime>359</TotalTime>
  <Words>1560</Words>
  <Application>Microsoft Office PowerPoint</Application>
  <PresentationFormat>Custom</PresentationFormat>
  <Paragraphs>218</Paragraphs>
  <Slides>14</Slides>
  <Notes>11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Module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Dipendra Poudel</dc:creator>
  <cp:lastModifiedBy>admin1</cp:lastModifiedBy>
  <cp:revision>50</cp:revision>
  <dcterms:created xsi:type="dcterms:W3CDTF">2015-04-15T15:46:05Z</dcterms:created>
  <dcterms:modified xsi:type="dcterms:W3CDTF">2016-09-13T08:55:05Z</dcterms:modified>
</cp:coreProperties>
</file>