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2"/>
  </p:notesMasterIdLst>
  <p:sldIdLst>
    <p:sldId id="256" r:id="rId2"/>
    <p:sldId id="304" r:id="rId3"/>
    <p:sldId id="280" r:id="rId4"/>
    <p:sldId id="259" r:id="rId5"/>
    <p:sldId id="257" r:id="rId6"/>
    <p:sldId id="258" r:id="rId7"/>
    <p:sldId id="305" r:id="rId8"/>
    <p:sldId id="302" r:id="rId9"/>
    <p:sldId id="303" r:id="rId10"/>
    <p:sldId id="307" r:id="rId11"/>
    <p:sldId id="261" r:id="rId12"/>
    <p:sldId id="264" r:id="rId13"/>
    <p:sldId id="265" r:id="rId14"/>
    <p:sldId id="298" r:id="rId15"/>
    <p:sldId id="291" r:id="rId16"/>
    <p:sldId id="293" r:id="rId17"/>
    <p:sldId id="287" r:id="rId18"/>
    <p:sldId id="289" r:id="rId19"/>
    <p:sldId id="262" r:id="rId20"/>
    <p:sldId id="263" r:id="rId21"/>
    <p:sldId id="297" r:id="rId22"/>
    <p:sldId id="266" r:id="rId23"/>
    <p:sldId id="267" r:id="rId24"/>
    <p:sldId id="268" r:id="rId25"/>
    <p:sldId id="269" r:id="rId26"/>
    <p:sldId id="276" r:id="rId27"/>
    <p:sldId id="277" r:id="rId28"/>
    <p:sldId id="278" r:id="rId29"/>
    <p:sldId id="282" r:id="rId30"/>
    <p:sldId id="29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456" autoAdjust="0"/>
    <p:restoredTop sz="94624" autoAdjust="0"/>
  </p:normalViewPr>
  <p:slideViewPr>
    <p:cSldViewPr>
      <p:cViewPr varScale="1">
        <p:scale>
          <a:sx n="68" d="100"/>
          <a:sy n="68" d="100"/>
        </p:scale>
        <p:origin x="360" y="-96"/>
      </p:cViewPr>
      <p:guideLst>
        <p:guide orient="horz" pos="2160"/>
        <p:guide pos="2880"/>
      </p:guideLst>
    </p:cSldViewPr>
  </p:slideViewPr>
  <p:outlineViewPr>
    <p:cViewPr>
      <p:scale>
        <a:sx n="33" d="100"/>
        <a:sy n="33" d="100"/>
      </p:scale>
      <p:origin x="0" y="1764"/>
    </p:cViewPr>
  </p:outlineViewPr>
  <p:notesTextViewPr>
    <p:cViewPr>
      <p:scale>
        <a:sx n="100" d="100"/>
        <a:sy n="100" d="100"/>
      </p:scale>
      <p:origin x="0" y="0"/>
    </p:cViewPr>
  </p:notesTextViewPr>
  <p:notesViewPr>
    <p:cSldViewPr>
      <p:cViewPr varScale="1">
        <p:scale>
          <a:sx n="55" d="100"/>
          <a:sy n="55" d="100"/>
        </p:scale>
        <p:origin x="-2904"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EE72E-D85A-4A51-95E5-71ADF3A82725}" type="datetimeFigureOut">
              <a:rPr lang="en-US" smtClean="0"/>
              <a:pPr/>
              <a:t>10/10/2012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06D7B1-D639-4915-9B10-598D9E6DD95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7C31A4-E8C9-4FC3-913D-9A75C3B34BE3}" type="slidenum">
              <a:rPr lang="en-US"/>
              <a:pPr/>
              <a:t>15</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DCD4AC-A0B5-4402-8881-CF86E2BAC0B6}" type="slidenum">
              <a:rPr lang="en-US"/>
              <a:pPr/>
              <a:t>17</a:t>
            </a:fld>
            <a:endParaRPr lang="en-US"/>
          </a:p>
        </p:txBody>
      </p:sp>
      <p:sp>
        <p:nvSpPr>
          <p:cNvPr id="18434" name="Rectangle 1026"/>
          <p:cNvSpPr>
            <a:spLocks noGrp="1" noRot="1" noChangeAspect="1" noChangeArrowheads="1" noTextEdit="1"/>
          </p:cNvSpPr>
          <p:nvPr>
            <p:ph type="sldImg"/>
          </p:nvPr>
        </p:nvSpPr>
        <p:spPr>
          <a:ln/>
        </p:spPr>
      </p:sp>
      <p:sp>
        <p:nvSpPr>
          <p:cNvPr id="18435" name="Rectangle 1027"/>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3FEA6B5-1406-4F2A-B149-FC6A2FAF6CEA}"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blinds/>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3FEA6B5-1406-4F2A-B149-FC6A2FAF6CE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blinds/>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6BE3655-10D2-47D9-B1DC-94FEB067BD22}"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FEA6B5-1406-4F2A-B149-FC6A2FAF6CEA}" type="slidenum">
              <a:rPr lang="en-US" smtClean="0"/>
              <a:pPr/>
              <a:t>‹#›</a:t>
            </a:fld>
            <a:endParaRPr lang="en-US"/>
          </a:p>
        </p:txBody>
      </p:sp>
    </p:spTree>
  </p:cSld>
  <p:clrMapOvr>
    <a:masterClrMapping/>
  </p:clrMapOvr>
  <p:transition>
    <p:blinds/>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6BE3655-10D2-47D9-B1DC-94FEB067BD22}" type="datetimeFigureOut">
              <a:rPr lang="en-US" smtClean="0"/>
              <a:pPr/>
              <a:t>10/10/2012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3FEA6B5-1406-4F2A-B149-FC6A2FAF6CE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blinds/>
  </p:transition>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4333702"/>
            <a:ext cx="12149051" cy="2209800"/>
          </a:xfrm>
        </p:spPr>
        <p:txBody>
          <a:bodyPr>
            <a:normAutofit/>
          </a:bodyPr>
          <a:lstStyle/>
          <a:p>
            <a:r>
              <a:rPr lang="en-US" sz="2400" dirty="0" smtClean="0"/>
              <a:t>BY  CA.  SAYANTAN BASU </a:t>
            </a:r>
            <a:endParaRPr lang="en-US" sz="2400" dirty="0"/>
          </a:p>
        </p:txBody>
      </p:sp>
      <p:sp>
        <p:nvSpPr>
          <p:cNvPr id="3" name="Subtitle 2"/>
          <p:cNvSpPr>
            <a:spLocks noGrp="1"/>
          </p:cNvSpPr>
          <p:nvPr>
            <p:ph type="subTitle" idx="1"/>
          </p:nvPr>
        </p:nvSpPr>
        <p:spPr>
          <a:xfrm>
            <a:off x="1371600" y="0"/>
            <a:ext cx="6400800" cy="4724400"/>
          </a:xfrm>
        </p:spPr>
        <p:txBody>
          <a:bodyPr>
            <a:normAutofit/>
          </a:bodyPr>
          <a:lstStyle/>
          <a:p>
            <a:r>
              <a:rPr lang="en-US" dirty="0" smtClean="0"/>
              <a:t>PRESENATATION  ON</a:t>
            </a:r>
          </a:p>
          <a:p>
            <a:endParaRPr lang="en-US" dirty="0" smtClean="0"/>
          </a:p>
          <a:p>
            <a:endParaRPr lang="en-US" dirty="0" smtClean="0"/>
          </a:p>
          <a:p>
            <a:r>
              <a:rPr lang="en-US" dirty="0" smtClean="0"/>
              <a:t>       </a:t>
            </a:r>
          </a:p>
          <a:p>
            <a:r>
              <a:rPr lang="en-US" dirty="0" smtClean="0"/>
              <a:t>  </a:t>
            </a:r>
            <a:endParaRPr lang="en-US" dirty="0"/>
          </a:p>
        </p:txBody>
      </p:sp>
      <p:pic>
        <p:nvPicPr>
          <p:cNvPr id="3074" name="Picture 2" descr="C:\Users\inspiron\Desktop\imf\20100109085749mutep.gif"/>
          <p:cNvPicPr>
            <a:picLocks noChangeAspect="1" noChangeArrowheads="1"/>
          </p:cNvPicPr>
          <p:nvPr/>
        </p:nvPicPr>
        <p:blipFill>
          <a:blip r:embed="rId2"/>
          <a:srcRect/>
          <a:stretch>
            <a:fillRect/>
          </a:stretch>
        </p:blipFill>
        <p:spPr bwMode="auto">
          <a:xfrm>
            <a:off x="2209800" y="457200"/>
            <a:ext cx="4257502" cy="3505201"/>
          </a:xfrm>
          <a:prstGeom prst="rect">
            <a:avLst/>
          </a:prstGeom>
          <a:noFill/>
        </p:spPr>
      </p:pic>
    </p:spTree>
  </p:cSld>
  <p:clrMapOvr>
    <a:masterClrMapping/>
  </p:clrMapOvr>
  <p:transition>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effectLst>
                  <a:outerShdw blurRad="50800" dist="38100" algn="tr" rotWithShape="0">
                    <a:prstClr val="black">
                      <a:alpha val="40000"/>
                    </a:prstClr>
                  </a:outerShdw>
                </a:effectLst>
              </a:rPr>
              <a:t>Objectives Of IMF</a:t>
            </a:r>
            <a:br>
              <a:rPr lang="en-US" i="1" dirty="0" smtClean="0">
                <a:effectLst>
                  <a:outerShdw blurRad="50800" dist="38100" algn="tr" rotWithShape="0">
                    <a:prstClr val="black">
                      <a:alpha val="40000"/>
                    </a:prstClr>
                  </a:outerShdw>
                </a:effectLst>
              </a:rPr>
            </a:br>
            <a:endParaRPr lang="en-US" dirty="0"/>
          </a:p>
        </p:txBody>
      </p:sp>
      <p:sp>
        <p:nvSpPr>
          <p:cNvPr id="3" name="Content Placeholder 2"/>
          <p:cNvSpPr>
            <a:spLocks noGrp="1"/>
          </p:cNvSpPr>
          <p:nvPr>
            <p:ph idx="1"/>
          </p:nvPr>
        </p:nvSpPr>
        <p:spPr>
          <a:xfrm>
            <a:off x="152400" y="1524000"/>
            <a:ext cx="8382000" cy="5334000"/>
          </a:xfrm>
        </p:spPr>
        <p:txBody>
          <a:bodyPr>
            <a:normAutofit/>
          </a:bodyPr>
          <a:lstStyle/>
          <a:p>
            <a:pPr>
              <a:buNone/>
            </a:pPr>
            <a:r>
              <a:rPr lang="en-US" b="1" i="1" dirty="0" smtClean="0">
                <a:effectLst>
                  <a:outerShdw blurRad="50800" dist="38100" algn="tr" rotWithShape="0">
                    <a:prstClr val="black">
                      <a:alpha val="40000"/>
                    </a:prstClr>
                  </a:outerShdw>
                </a:effectLst>
              </a:rPr>
              <a:t/>
            </a:r>
            <a:br>
              <a:rPr lang="en-US" b="1" i="1" dirty="0" smtClean="0">
                <a:effectLst>
                  <a:outerShdw blurRad="50800" dist="38100" algn="tr" rotWithShape="0">
                    <a:prstClr val="black">
                      <a:alpha val="40000"/>
                    </a:prstClr>
                  </a:outerShdw>
                </a:effectLst>
              </a:rPr>
            </a:br>
            <a:r>
              <a:rPr lang="en-US" sz="3200" b="1" i="1" dirty="0" smtClean="0">
                <a:solidFill>
                  <a:schemeClr val="accent1">
                    <a:lumMod val="60000"/>
                    <a:lumOff val="40000"/>
                  </a:schemeClr>
                </a:solidFill>
                <a:effectLst>
                  <a:outerShdw blurRad="50800" dist="38100" algn="tr" rotWithShape="0">
                    <a:prstClr val="black">
                      <a:alpha val="40000"/>
                    </a:prstClr>
                  </a:outerShdw>
                </a:effectLst>
              </a:rPr>
              <a:t>1)</a:t>
            </a:r>
            <a:r>
              <a:rPr lang="en-US" sz="3200" b="1" i="1" dirty="0" smtClean="0">
                <a:effectLst>
                  <a:outerShdw blurRad="50800" dist="38100" algn="tr" rotWithShape="0">
                    <a:prstClr val="black">
                      <a:alpha val="40000"/>
                    </a:prstClr>
                  </a:outerShdw>
                </a:effectLst>
              </a:rPr>
              <a:t> </a:t>
            </a:r>
            <a:r>
              <a:rPr lang="en-US" sz="3200" b="1" i="1" dirty="0" smtClean="0">
                <a:solidFill>
                  <a:schemeClr val="accent1">
                    <a:lumMod val="60000"/>
                    <a:lumOff val="40000"/>
                  </a:schemeClr>
                </a:solidFill>
                <a:effectLst>
                  <a:outerShdw blurRad="50800" dist="38100" algn="tr" rotWithShape="0">
                    <a:prstClr val="black">
                      <a:alpha val="40000"/>
                    </a:prstClr>
                  </a:outerShdw>
                </a:effectLst>
              </a:rPr>
              <a:t>To Promote International Monetary Cooperation</a:t>
            </a:r>
            <a:br>
              <a:rPr lang="en-US" sz="3200" b="1" i="1" dirty="0" smtClean="0">
                <a:solidFill>
                  <a:schemeClr val="accent1">
                    <a:lumMod val="60000"/>
                    <a:lumOff val="40000"/>
                  </a:schemeClr>
                </a:solidFill>
                <a:effectLst>
                  <a:outerShdw blurRad="50800" dist="38100" algn="tr" rotWithShape="0">
                    <a:prstClr val="black">
                      <a:alpha val="40000"/>
                    </a:prstClr>
                  </a:outerShdw>
                </a:effectLst>
              </a:rPr>
            </a:br>
            <a:r>
              <a:rPr lang="en-US" sz="3200" b="1" i="1" dirty="0" smtClean="0">
                <a:solidFill>
                  <a:schemeClr val="accent1">
                    <a:lumMod val="60000"/>
                    <a:lumOff val="40000"/>
                  </a:schemeClr>
                </a:solidFill>
                <a:effectLst>
                  <a:outerShdw blurRad="50800" dist="38100" algn="tr" rotWithShape="0">
                    <a:prstClr val="black">
                      <a:alpha val="40000"/>
                    </a:prstClr>
                  </a:outerShdw>
                </a:effectLst>
              </a:rPr>
              <a:t/>
            </a:r>
            <a:br>
              <a:rPr lang="en-US" sz="3200" b="1" i="1" dirty="0" smtClean="0">
                <a:solidFill>
                  <a:schemeClr val="accent1">
                    <a:lumMod val="60000"/>
                    <a:lumOff val="40000"/>
                  </a:schemeClr>
                </a:solidFill>
                <a:effectLst>
                  <a:outerShdw blurRad="50800" dist="38100" algn="tr" rotWithShape="0">
                    <a:prstClr val="black">
                      <a:alpha val="40000"/>
                    </a:prstClr>
                  </a:outerShdw>
                </a:effectLst>
              </a:rPr>
            </a:br>
            <a:r>
              <a:rPr lang="en-US" sz="3200" b="1" i="1" dirty="0" smtClean="0">
                <a:solidFill>
                  <a:schemeClr val="accent1">
                    <a:lumMod val="60000"/>
                    <a:lumOff val="40000"/>
                  </a:schemeClr>
                </a:solidFill>
                <a:effectLst>
                  <a:outerShdw blurRad="50800" dist="38100" algn="tr" rotWithShape="0">
                    <a:prstClr val="black">
                      <a:alpha val="40000"/>
                    </a:prstClr>
                  </a:outerShdw>
                </a:effectLst>
              </a:rPr>
              <a:t>2) To Establishment a System of Multilateral Payments </a:t>
            </a:r>
            <a:br>
              <a:rPr lang="en-US" sz="3200" b="1" i="1" dirty="0" smtClean="0">
                <a:solidFill>
                  <a:schemeClr val="accent1">
                    <a:lumMod val="60000"/>
                    <a:lumOff val="40000"/>
                  </a:schemeClr>
                </a:solidFill>
                <a:effectLst>
                  <a:outerShdw blurRad="50800" dist="38100" algn="tr" rotWithShape="0">
                    <a:prstClr val="black">
                      <a:alpha val="40000"/>
                    </a:prstClr>
                  </a:outerShdw>
                </a:effectLst>
              </a:rPr>
            </a:br>
            <a:r>
              <a:rPr lang="en-US" sz="3200" b="1" i="1" dirty="0" smtClean="0">
                <a:solidFill>
                  <a:schemeClr val="accent1">
                    <a:lumMod val="60000"/>
                    <a:lumOff val="40000"/>
                  </a:schemeClr>
                </a:solidFill>
                <a:effectLst>
                  <a:outerShdw blurRad="50800" dist="38100" algn="tr" rotWithShape="0">
                    <a:prstClr val="black">
                      <a:alpha val="40000"/>
                    </a:prstClr>
                  </a:outerShdw>
                </a:effectLst>
              </a:rPr>
              <a:t/>
            </a:r>
            <a:br>
              <a:rPr lang="en-US" sz="3200" b="1" i="1" dirty="0" smtClean="0">
                <a:solidFill>
                  <a:schemeClr val="accent1">
                    <a:lumMod val="60000"/>
                    <a:lumOff val="40000"/>
                  </a:schemeClr>
                </a:solidFill>
                <a:effectLst>
                  <a:outerShdw blurRad="50800" dist="38100" algn="tr" rotWithShape="0">
                    <a:prstClr val="black">
                      <a:alpha val="40000"/>
                    </a:prstClr>
                  </a:outerShdw>
                </a:effectLst>
              </a:rPr>
            </a:br>
            <a:r>
              <a:rPr lang="en-US" sz="3200" b="1" i="1" dirty="0" smtClean="0">
                <a:solidFill>
                  <a:schemeClr val="accent1">
                    <a:lumMod val="60000"/>
                    <a:lumOff val="40000"/>
                  </a:schemeClr>
                </a:solidFill>
                <a:effectLst>
                  <a:outerShdw blurRad="50800" dist="38100" algn="tr" rotWithShape="0">
                    <a:prstClr val="black">
                      <a:alpha val="40000"/>
                    </a:prstClr>
                  </a:outerShdw>
                </a:effectLst>
              </a:rPr>
              <a:t>3) To Maintain Stability in the Rate of Exchange</a:t>
            </a:r>
            <a:r>
              <a:rPr lang="en-US" b="1" i="1" dirty="0" smtClean="0">
                <a:solidFill>
                  <a:schemeClr val="accent1">
                    <a:lumMod val="60000"/>
                    <a:lumOff val="40000"/>
                  </a:schemeClr>
                </a:solidFill>
                <a:effectLst>
                  <a:outerShdw blurRad="50800" dist="38100" algn="tr" rotWithShape="0">
                    <a:prstClr val="black">
                      <a:alpha val="40000"/>
                    </a:prstClr>
                  </a:outerShdw>
                </a:effectLst>
              </a:rPr>
              <a:t/>
            </a:r>
            <a:br>
              <a:rPr lang="en-US" b="1" i="1" dirty="0" smtClean="0">
                <a:solidFill>
                  <a:schemeClr val="accent1">
                    <a:lumMod val="60000"/>
                    <a:lumOff val="40000"/>
                  </a:schemeClr>
                </a:solidFill>
                <a:effectLst>
                  <a:outerShdw blurRad="50800" dist="38100" algn="tr" rotWithShape="0">
                    <a:prstClr val="black">
                      <a:alpha val="40000"/>
                    </a:prstClr>
                  </a:outerShdw>
                </a:effectLst>
              </a:rPr>
            </a:br>
            <a:r>
              <a:rPr lang="en-US" b="1" i="1" dirty="0" smtClean="0">
                <a:effectLst>
                  <a:outerShdw blurRad="50800" dist="38100" algn="tr" rotWithShape="0">
                    <a:prstClr val="black">
                      <a:alpha val="40000"/>
                    </a:prstClr>
                  </a:outerShdw>
                </a:effectLst>
              </a:rPr>
              <a:t/>
            </a:r>
            <a:br>
              <a:rPr lang="en-US" b="1" i="1" dirty="0" smtClean="0">
                <a:effectLst>
                  <a:outerShdw blurRad="50800" dist="38100" algn="tr" rotWithShape="0">
                    <a:prstClr val="black">
                      <a:alpha val="40000"/>
                    </a:prstClr>
                  </a:outerShdw>
                </a:effectLst>
              </a:rPr>
            </a:br>
            <a:endParaRPr lang="en-US" dirty="0"/>
          </a:p>
        </p:txBody>
      </p:sp>
    </p:spTree>
  </p:cSld>
  <p:clrMapOvr>
    <a:masterClrMapping/>
  </p:clrMapOvr>
  <p:transition>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4) To Provide Aid to Members during     emergency</a:t>
            </a:r>
            <a:br>
              <a:rPr lang="en-US" sz="2800" i="1" dirty="0" smtClean="0"/>
            </a:br>
            <a:r>
              <a:rPr lang="en-US" sz="2800" i="1" dirty="0" smtClean="0"/>
              <a:t/>
            </a:r>
            <a:br>
              <a:rPr lang="en-US" sz="2800" i="1" dirty="0" smtClean="0"/>
            </a:br>
            <a:r>
              <a:rPr lang="en-US" sz="2800" i="1" dirty="0" smtClean="0"/>
              <a:t>5) To reduce Disequilibrium in Balance of Payments</a:t>
            </a:r>
            <a:br>
              <a:rPr lang="en-US" sz="2800" i="1" dirty="0" smtClean="0"/>
            </a:br>
            <a:r>
              <a:rPr lang="en-US" sz="2800" i="1" dirty="0" smtClean="0"/>
              <a:t/>
            </a:r>
            <a:br>
              <a:rPr lang="en-US" sz="2800" i="1" dirty="0" smtClean="0"/>
            </a:br>
            <a:r>
              <a:rPr lang="en-US" sz="2800" i="1" dirty="0" smtClean="0"/>
              <a:t/>
            </a:r>
            <a:br>
              <a:rPr lang="en-US" sz="2800" i="1" dirty="0" smtClean="0"/>
            </a:br>
            <a:r>
              <a:rPr lang="en-US" sz="2800" i="1" dirty="0" smtClean="0"/>
              <a:t>6) To promote balanced economic development</a:t>
            </a:r>
            <a:endParaRPr lang="en-US" sz="2800" i="1" dirty="0"/>
          </a:p>
        </p:txBody>
      </p:sp>
    </p:spTree>
  </p:cSld>
  <p:clrMapOvr>
    <a:masterClrMapping/>
  </p:clrMapOvr>
  <p:transition>
    <p:blind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normAutofit/>
          </a:bodyPr>
          <a:lstStyle/>
          <a:p>
            <a:r>
              <a:rPr lang="en-US" sz="4800" i="1" dirty="0" smtClean="0"/>
              <a:t>FUNCTIONS OF IMF</a:t>
            </a:r>
            <a:r>
              <a:rPr lang="en-US" i="1" dirty="0" smtClean="0"/>
              <a:t/>
            </a:r>
            <a:br>
              <a:rPr lang="en-US" i="1" dirty="0" smtClean="0"/>
            </a:br>
            <a:r>
              <a:rPr lang="en-US" i="1" dirty="0" smtClean="0"/>
              <a:t/>
            </a:r>
            <a:br>
              <a:rPr lang="en-US" i="1" dirty="0" smtClean="0"/>
            </a:br>
            <a:r>
              <a:rPr lang="en-US" sz="2800" i="1" dirty="0" smtClean="0"/>
              <a:t>1) The funds provide a mechanism for improving short-term BOP Position</a:t>
            </a:r>
            <a:br>
              <a:rPr lang="en-US" sz="2800" i="1" dirty="0" smtClean="0"/>
            </a:br>
            <a:r>
              <a:rPr lang="en-US" sz="2800" i="1" dirty="0" smtClean="0"/>
              <a:t/>
            </a:r>
            <a:br>
              <a:rPr lang="en-US" sz="2800" i="1" dirty="0" smtClean="0"/>
            </a:br>
            <a:r>
              <a:rPr lang="en-US" sz="2800" i="1" dirty="0" smtClean="0"/>
              <a:t>2) Fund provides a machinery for international  </a:t>
            </a:r>
            <a:r>
              <a:rPr lang="en-US" sz="2800" i="1" dirty="0" err="1" smtClean="0"/>
              <a:t>consultationS</a:t>
            </a:r>
            <a:r>
              <a:rPr lang="en-US" sz="2800" i="1" dirty="0" smtClean="0"/>
              <a:t> </a:t>
            </a:r>
            <a:br>
              <a:rPr lang="en-US" sz="2800" i="1" dirty="0" smtClean="0"/>
            </a:br>
            <a:r>
              <a:rPr lang="en-US" sz="2800" i="1" dirty="0" smtClean="0"/>
              <a:t/>
            </a:r>
            <a:br>
              <a:rPr lang="en-US" sz="2800" i="1" dirty="0" smtClean="0"/>
            </a:br>
            <a:r>
              <a:rPr lang="en-US" sz="2800" i="1" dirty="0" smtClean="0"/>
              <a:t>3) Technical Assistance </a:t>
            </a:r>
            <a:br>
              <a:rPr lang="en-US" sz="2800" i="1" dirty="0" smtClean="0"/>
            </a:br>
            <a:r>
              <a:rPr lang="en-US" sz="2800" i="1" dirty="0" smtClean="0"/>
              <a:t/>
            </a:r>
            <a:br>
              <a:rPr lang="en-US" sz="2800" i="1" dirty="0" smtClean="0"/>
            </a:br>
            <a:r>
              <a:rPr lang="en-US" sz="2800" i="1" dirty="0" smtClean="0"/>
              <a:t>4) Imparts Training</a:t>
            </a:r>
            <a:endParaRPr lang="en-US" i="1" dirty="0"/>
          </a:p>
        </p:txBody>
      </p:sp>
    </p:spTree>
  </p:cSld>
  <p:clrMapOvr>
    <a:masterClrMapping/>
  </p:clrMapOvr>
  <p:transition>
    <p:blind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5) Facilities during emergency </a:t>
            </a:r>
            <a:br>
              <a:rPr lang="en-US" sz="2800" i="1" dirty="0" smtClean="0"/>
            </a:br>
            <a:r>
              <a:rPr lang="en-US" sz="2800" i="1" dirty="0" smtClean="0"/>
              <a:t/>
            </a:r>
            <a:br>
              <a:rPr lang="en-US" sz="2800" i="1" dirty="0" smtClean="0"/>
            </a:br>
            <a:r>
              <a:rPr lang="en-US" sz="2800" i="1" dirty="0" smtClean="0"/>
              <a:t/>
            </a:r>
            <a:br>
              <a:rPr lang="en-US" sz="2800" i="1" dirty="0" smtClean="0"/>
            </a:br>
            <a:r>
              <a:rPr lang="en-US" sz="2800" i="1" dirty="0" smtClean="0"/>
              <a:t>6) It serves as a short-term credit institutions </a:t>
            </a:r>
            <a:br>
              <a:rPr lang="en-US" sz="2800" i="1" dirty="0" smtClean="0"/>
            </a:br>
            <a:r>
              <a:rPr lang="en-US" sz="2800" i="1" dirty="0" smtClean="0"/>
              <a:t/>
            </a:r>
            <a:br>
              <a:rPr lang="en-US" sz="2800" i="1" dirty="0" smtClean="0"/>
            </a:br>
            <a:r>
              <a:rPr lang="en-US" sz="2800" i="1" dirty="0" smtClean="0"/>
              <a:t/>
            </a:r>
            <a:br>
              <a:rPr lang="en-US" sz="2800" i="1" dirty="0" smtClean="0"/>
            </a:br>
            <a:r>
              <a:rPr lang="en-US" sz="2800" i="1" dirty="0" smtClean="0"/>
              <a:t>7) Determining Exchange Rate for every Country</a:t>
            </a:r>
            <a:br>
              <a:rPr lang="en-US" sz="2800" i="1" dirty="0" smtClean="0"/>
            </a:br>
            <a:r>
              <a:rPr lang="en-US" sz="2800" i="1" dirty="0" smtClean="0"/>
              <a:t/>
            </a:r>
            <a:br>
              <a:rPr lang="en-US" sz="2800" i="1" dirty="0" smtClean="0"/>
            </a:br>
            <a:r>
              <a:rPr lang="en-US" sz="2800" i="1" dirty="0" smtClean="0"/>
              <a:t/>
            </a:r>
            <a:br>
              <a:rPr lang="en-US" sz="2800" i="1" dirty="0" smtClean="0"/>
            </a:br>
            <a:r>
              <a:rPr lang="en-US" sz="2800" i="1" dirty="0" smtClean="0"/>
              <a:t/>
            </a:r>
            <a:br>
              <a:rPr lang="en-US" sz="2800" i="1" dirty="0" smtClean="0"/>
            </a:br>
            <a:endParaRPr lang="en-US" sz="2800" i="1" dirty="0"/>
          </a:p>
        </p:txBody>
      </p:sp>
    </p:spTree>
  </p:cSld>
  <p:clrMapOvr>
    <a:masterClrMapping/>
  </p:clrMapOvr>
  <p:transition>
    <p:blind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7" name="Rectangle 3"/>
          <p:cNvSpPr>
            <a:spLocks noGrp="1" noChangeArrowheads="1"/>
          </p:cNvSpPr>
          <p:nvPr>
            <p:ph idx="1"/>
          </p:nvPr>
        </p:nvSpPr>
        <p:spPr>
          <a:xfrm>
            <a:off x="1905000" y="381000"/>
            <a:ext cx="5486400" cy="533400"/>
          </a:xfrm>
        </p:spPr>
        <p:txBody>
          <a:bodyPr>
            <a:normAutofit/>
          </a:bodyPr>
          <a:lstStyle/>
          <a:p>
            <a:pPr>
              <a:buFont typeface="Wingdings" pitchFamily="2" charset="2"/>
              <a:buNone/>
            </a:pPr>
            <a:r>
              <a:rPr lang="en-US" b="1" dirty="0"/>
              <a:t>IMF Organization Chart</a:t>
            </a:r>
          </a:p>
        </p:txBody>
      </p:sp>
      <p:sp>
        <p:nvSpPr>
          <p:cNvPr id="14" name="Slide Number Placeholder 5"/>
          <p:cNvSpPr>
            <a:spLocks noGrp="1"/>
          </p:cNvSpPr>
          <p:nvPr>
            <p:ph type="sldNum" sz="quarter" idx="12"/>
          </p:nvPr>
        </p:nvSpPr>
        <p:spPr/>
        <p:txBody>
          <a:bodyPr/>
          <a:lstStyle/>
          <a:p>
            <a:fld id="{093AFF16-CDA1-465B-814B-FE9BDB4D8B98}" type="slidenum">
              <a:rPr lang="en-US"/>
              <a:pPr/>
              <a:t>14</a:t>
            </a:fld>
            <a:endParaRPr lang="en-US"/>
          </a:p>
        </p:txBody>
      </p:sp>
      <p:sp>
        <p:nvSpPr>
          <p:cNvPr id="456708" name="Text Box 4"/>
          <p:cNvSpPr txBox="1">
            <a:spLocks noChangeArrowheads="1"/>
          </p:cNvSpPr>
          <p:nvPr/>
        </p:nvSpPr>
        <p:spPr bwMode="auto">
          <a:xfrm>
            <a:off x="381000" y="2209800"/>
            <a:ext cx="2895600" cy="650875"/>
          </a:xfrm>
          <a:prstGeom prst="rect">
            <a:avLst/>
          </a:prstGeom>
          <a:solidFill>
            <a:schemeClr val="accent1"/>
          </a:solidFill>
          <a:ln w="9525">
            <a:solidFill>
              <a:schemeClr val="tx1"/>
            </a:solidFill>
            <a:miter lim="800000"/>
            <a:headEnd/>
            <a:tailEnd/>
          </a:ln>
          <a:effectLst/>
        </p:spPr>
        <p:txBody>
          <a:bodyPr>
            <a:spAutoFit/>
          </a:bodyPr>
          <a:lstStyle/>
          <a:p>
            <a:pPr algn="ctr">
              <a:spcBef>
                <a:spcPct val="50000"/>
              </a:spcBef>
            </a:pPr>
            <a:r>
              <a:rPr lang="en-US" dirty="0">
                <a:latin typeface="Arial" charset="0"/>
              </a:rPr>
              <a:t>International Monetary and Financial Committee</a:t>
            </a:r>
          </a:p>
        </p:txBody>
      </p:sp>
      <p:sp>
        <p:nvSpPr>
          <p:cNvPr id="456709" name="Text Box 5"/>
          <p:cNvSpPr txBox="1">
            <a:spLocks noChangeArrowheads="1"/>
          </p:cNvSpPr>
          <p:nvPr/>
        </p:nvSpPr>
        <p:spPr bwMode="auto">
          <a:xfrm>
            <a:off x="3581400" y="2286000"/>
            <a:ext cx="2209800" cy="376238"/>
          </a:xfrm>
          <a:prstGeom prst="rect">
            <a:avLst/>
          </a:prstGeom>
          <a:solidFill>
            <a:schemeClr val="accent1"/>
          </a:solidFill>
          <a:ln w="9525">
            <a:solidFill>
              <a:schemeClr val="tx1"/>
            </a:solidFill>
            <a:miter lim="800000"/>
            <a:headEnd/>
            <a:tailEnd/>
          </a:ln>
          <a:effectLst/>
        </p:spPr>
        <p:txBody>
          <a:bodyPr>
            <a:spAutoFit/>
          </a:bodyPr>
          <a:lstStyle/>
          <a:p>
            <a:pPr algn="ctr">
              <a:spcBef>
                <a:spcPct val="50000"/>
              </a:spcBef>
            </a:pPr>
            <a:r>
              <a:rPr lang="en-US" dirty="0">
                <a:latin typeface="Arial" charset="0"/>
              </a:rPr>
              <a:t>Board of Governors</a:t>
            </a:r>
          </a:p>
        </p:txBody>
      </p:sp>
      <p:sp>
        <p:nvSpPr>
          <p:cNvPr id="456710" name="Text Box 6"/>
          <p:cNvSpPr txBox="1">
            <a:spLocks noChangeArrowheads="1"/>
          </p:cNvSpPr>
          <p:nvPr/>
        </p:nvSpPr>
        <p:spPr bwMode="auto">
          <a:xfrm>
            <a:off x="6019800" y="2209800"/>
            <a:ext cx="2743200" cy="650875"/>
          </a:xfrm>
          <a:prstGeom prst="rect">
            <a:avLst/>
          </a:prstGeom>
          <a:solidFill>
            <a:schemeClr val="accent1"/>
          </a:solidFill>
          <a:ln w="9525">
            <a:solidFill>
              <a:schemeClr val="tx1"/>
            </a:solidFill>
            <a:miter lim="800000"/>
            <a:headEnd/>
            <a:tailEnd/>
          </a:ln>
          <a:effectLst/>
        </p:spPr>
        <p:txBody>
          <a:bodyPr>
            <a:spAutoFit/>
          </a:bodyPr>
          <a:lstStyle/>
          <a:p>
            <a:pPr algn="ctr">
              <a:spcBef>
                <a:spcPct val="50000"/>
              </a:spcBef>
            </a:pPr>
            <a:r>
              <a:rPr lang="en-US">
                <a:latin typeface="Arial" charset="0"/>
              </a:rPr>
              <a:t>Joint IMF-World Bank Development Committee</a:t>
            </a:r>
          </a:p>
        </p:txBody>
      </p:sp>
      <p:sp>
        <p:nvSpPr>
          <p:cNvPr id="456711" name="Text Box 7"/>
          <p:cNvSpPr txBox="1">
            <a:spLocks noChangeArrowheads="1"/>
          </p:cNvSpPr>
          <p:nvPr/>
        </p:nvSpPr>
        <p:spPr bwMode="auto">
          <a:xfrm>
            <a:off x="3733800" y="3581400"/>
            <a:ext cx="1905000" cy="376238"/>
          </a:xfrm>
          <a:prstGeom prst="rect">
            <a:avLst/>
          </a:prstGeom>
          <a:solidFill>
            <a:schemeClr val="accent1"/>
          </a:solidFill>
          <a:ln w="9525">
            <a:solidFill>
              <a:schemeClr val="tx1"/>
            </a:solidFill>
            <a:miter lim="800000"/>
            <a:headEnd/>
            <a:tailEnd/>
          </a:ln>
          <a:effectLst/>
        </p:spPr>
        <p:txBody>
          <a:bodyPr>
            <a:spAutoFit/>
          </a:bodyPr>
          <a:lstStyle/>
          <a:p>
            <a:pPr>
              <a:spcBef>
                <a:spcPct val="50000"/>
              </a:spcBef>
            </a:pPr>
            <a:r>
              <a:rPr lang="en-US" dirty="0">
                <a:latin typeface="Arial" charset="0"/>
              </a:rPr>
              <a:t>Executive Board</a:t>
            </a:r>
          </a:p>
        </p:txBody>
      </p:sp>
      <p:sp>
        <p:nvSpPr>
          <p:cNvPr id="456712" name="Text Box 8"/>
          <p:cNvSpPr txBox="1">
            <a:spLocks noChangeArrowheads="1"/>
          </p:cNvSpPr>
          <p:nvPr/>
        </p:nvSpPr>
        <p:spPr bwMode="auto">
          <a:xfrm>
            <a:off x="6248400" y="3429000"/>
            <a:ext cx="2057400" cy="650875"/>
          </a:xfrm>
          <a:prstGeom prst="rect">
            <a:avLst/>
          </a:prstGeom>
          <a:solidFill>
            <a:schemeClr val="accent1"/>
          </a:solidFill>
          <a:ln w="9525">
            <a:solidFill>
              <a:schemeClr val="tx1"/>
            </a:solidFill>
            <a:miter lim="800000"/>
            <a:headEnd/>
            <a:tailEnd/>
          </a:ln>
          <a:effectLst/>
        </p:spPr>
        <p:txBody>
          <a:bodyPr>
            <a:spAutoFit/>
          </a:bodyPr>
          <a:lstStyle/>
          <a:p>
            <a:pPr algn="ctr">
              <a:spcBef>
                <a:spcPct val="50000"/>
              </a:spcBef>
            </a:pPr>
            <a:r>
              <a:rPr lang="en-US">
                <a:latin typeface="Arial" charset="0"/>
              </a:rPr>
              <a:t>Independent Evaluation Office</a:t>
            </a:r>
          </a:p>
        </p:txBody>
      </p:sp>
      <p:sp>
        <p:nvSpPr>
          <p:cNvPr id="456713" name="Text Box 9"/>
          <p:cNvSpPr txBox="1">
            <a:spLocks noChangeArrowheads="1"/>
          </p:cNvSpPr>
          <p:nvPr/>
        </p:nvSpPr>
        <p:spPr bwMode="auto">
          <a:xfrm>
            <a:off x="3200400" y="4648200"/>
            <a:ext cx="2971800" cy="788988"/>
          </a:xfrm>
          <a:prstGeom prst="rect">
            <a:avLst/>
          </a:prstGeom>
          <a:solidFill>
            <a:schemeClr val="accent1"/>
          </a:solidFill>
          <a:ln w="9525">
            <a:solidFill>
              <a:schemeClr val="tx1"/>
            </a:solidFill>
            <a:miter lim="800000"/>
            <a:headEnd/>
            <a:tailEnd/>
          </a:ln>
          <a:effectLst/>
        </p:spPr>
        <p:txBody>
          <a:bodyPr>
            <a:spAutoFit/>
          </a:bodyPr>
          <a:lstStyle/>
          <a:p>
            <a:pPr algn="ctr">
              <a:spcBef>
                <a:spcPct val="50000"/>
              </a:spcBef>
            </a:pPr>
            <a:r>
              <a:rPr lang="en-US">
                <a:latin typeface="Arial" charset="0"/>
              </a:rPr>
              <a:t>Managing Director</a:t>
            </a:r>
          </a:p>
          <a:p>
            <a:pPr algn="ctr">
              <a:spcBef>
                <a:spcPct val="50000"/>
              </a:spcBef>
            </a:pPr>
            <a:r>
              <a:rPr lang="en-US">
                <a:latin typeface="Arial" charset="0"/>
              </a:rPr>
              <a:t>Deputy Managing Directors</a:t>
            </a:r>
          </a:p>
        </p:txBody>
      </p:sp>
      <p:sp>
        <p:nvSpPr>
          <p:cNvPr id="456714" name="Line 10"/>
          <p:cNvSpPr>
            <a:spLocks noChangeShapeType="1"/>
          </p:cNvSpPr>
          <p:nvPr/>
        </p:nvSpPr>
        <p:spPr bwMode="auto">
          <a:xfrm>
            <a:off x="3276600" y="2514600"/>
            <a:ext cx="304800" cy="0"/>
          </a:xfrm>
          <a:prstGeom prst="line">
            <a:avLst/>
          </a:prstGeom>
          <a:noFill/>
          <a:ln w="9525">
            <a:solidFill>
              <a:schemeClr val="tx1"/>
            </a:solidFill>
            <a:round/>
            <a:headEnd/>
            <a:tailEnd/>
          </a:ln>
          <a:effectLst/>
        </p:spPr>
        <p:txBody>
          <a:bodyPr/>
          <a:lstStyle/>
          <a:p>
            <a:endParaRPr lang="en-US"/>
          </a:p>
        </p:txBody>
      </p:sp>
      <p:sp>
        <p:nvSpPr>
          <p:cNvPr id="456715" name="Line 11"/>
          <p:cNvSpPr>
            <a:spLocks noChangeShapeType="1"/>
          </p:cNvSpPr>
          <p:nvPr/>
        </p:nvSpPr>
        <p:spPr bwMode="auto">
          <a:xfrm>
            <a:off x="5791200" y="2514600"/>
            <a:ext cx="228600" cy="0"/>
          </a:xfrm>
          <a:prstGeom prst="line">
            <a:avLst/>
          </a:prstGeom>
          <a:noFill/>
          <a:ln w="9525">
            <a:solidFill>
              <a:schemeClr val="tx1"/>
            </a:solidFill>
            <a:round/>
            <a:headEnd/>
            <a:tailEnd/>
          </a:ln>
          <a:effectLst/>
        </p:spPr>
        <p:txBody>
          <a:bodyPr/>
          <a:lstStyle/>
          <a:p>
            <a:endParaRPr lang="en-US"/>
          </a:p>
        </p:txBody>
      </p:sp>
      <p:sp>
        <p:nvSpPr>
          <p:cNvPr id="456716" name="Line 12"/>
          <p:cNvSpPr>
            <a:spLocks noChangeShapeType="1"/>
          </p:cNvSpPr>
          <p:nvPr/>
        </p:nvSpPr>
        <p:spPr bwMode="auto">
          <a:xfrm>
            <a:off x="4648200" y="2667000"/>
            <a:ext cx="0" cy="914400"/>
          </a:xfrm>
          <a:prstGeom prst="line">
            <a:avLst/>
          </a:prstGeom>
          <a:noFill/>
          <a:ln w="9525">
            <a:solidFill>
              <a:schemeClr val="tx1"/>
            </a:solidFill>
            <a:round/>
            <a:headEnd/>
            <a:tailEnd/>
          </a:ln>
          <a:effectLst/>
        </p:spPr>
        <p:txBody>
          <a:bodyPr/>
          <a:lstStyle/>
          <a:p>
            <a:endParaRPr lang="en-US"/>
          </a:p>
        </p:txBody>
      </p:sp>
      <p:sp>
        <p:nvSpPr>
          <p:cNvPr id="456717" name="Line 13"/>
          <p:cNvSpPr>
            <a:spLocks noChangeShapeType="1"/>
          </p:cNvSpPr>
          <p:nvPr/>
        </p:nvSpPr>
        <p:spPr bwMode="auto">
          <a:xfrm>
            <a:off x="5638800" y="3810000"/>
            <a:ext cx="609600" cy="0"/>
          </a:xfrm>
          <a:prstGeom prst="line">
            <a:avLst/>
          </a:prstGeom>
          <a:noFill/>
          <a:ln w="9525">
            <a:solidFill>
              <a:schemeClr val="tx1"/>
            </a:solidFill>
            <a:round/>
            <a:headEnd/>
            <a:tailEnd/>
          </a:ln>
          <a:effectLst/>
        </p:spPr>
        <p:txBody>
          <a:bodyPr/>
          <a:lstStyle/>
          <a:p>
            <a:endParaRPr lang="en-US"/>
          </a:p>
        </p:txBody>
      </p:sp>
      <p:sp>
        <p:nvSpPr>
          <p:cNvPr id="456718" name="Line 14"/>
          <p:cNvSpPr>
            <a:spLocks noChangeShapeType="1"/>
          </p:cNvSpPr>
          <p:nvPr/>
        </p:nvSpPr>
        <p:spPr bwMode="auto">
          <a:xfrm>
            <a:off x="4648200" y="3962400"/>
            <a:ext cx="0" cy="685800"/>
          </a:xfrm>
          <a:prstGeom prst="line">
            <a:avLst/>
          </a:prstGeom>
          <a:noFill/>
          <a:ln w="9525">
            <a:solidFill>
              <a:schemeClr val="tx1"/>
            </a:solidFill>
            <a:round/>
            <a:headEnd/>
            <a:tailEnd/>
          </a:ln>
          <a:effectLst/>
        </p:spPr>
        <p:txBody>
          <a:bodyPr/>
          <a:lstStyle/>
          <a:p>
            <a:endParaRPr lang="en-US"/>
          </a:p>
        </p:txBody>
      </p:sp>
    </p:spTree>
  </p:cSld>
  <p:clrMapOvr>
    <a:masterClrMapping/>
  </p:clrMapOvr>
  <p:transition>
    <p:blind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solidFill>
                  <a:srgbClr val="FF0000"/>
                </a:solidFill>
              </a:rPr>
              <a:t>Organization</a:t>
            </a:r>
          </a:p>
        </p:txBody>
      </p:sp>
      <p:sp>
        <p:nvSpPr>
          <p:cNvPr id="15363" name="Rectangle 3"/>
          <p:cNvSpPr>
            <a:spLocks noGrp="1" noChangeArrowheads="1"/>
          </p:cNvSpPr>
          <p:nvPr>
            <p:ph idx="1"/>
          </p:nvPr>
        </p:nvSpPr>
        <p:spPr>
          <a:xfrm>
            <a:off x="609600" y="1219200"/>
            <a:ext cx="8534400" cy="5638800"/>
          </a:xfrm>
        </p:spPr>
        <p:txBody>
          <a:bodyPr>
            <a:normAutofit fontScale="92500" lnSpcReduction="20000"/>
          </a:bodyPr>
          <a:lstStyle/>
          <a:p>
            <a:r>
              <a:rPr lang="en-US" dirty="0">
                <a:solidFill>
                  <a:srgbClr val="FF9900"/>
                </a:solidFill>
              </a:rPr>
              <a:t>Board of Governors</a:t>
            </a:r>
            <a:endParaRPr lang="en-US" dirty="0"/>
          </a:p>
          <a:p>
            <a:pPr lvl="1"/>
            <a:r>
              <a:rPr lang="en-US" dirty="0"/>
              <a:t>Each member country appoints one Governor </a:t>
            </a:r>
            <a:r>
              <a:rPr lang="en-US" i="1" dirty="0" smtClean="0"/>
              <a:t> and an Alternate Governor for each member country. It meets once a year. It frames the policies of the Fund.</a:t>
            </a:r>
            <a:br>
              <a:rPr lang="en-US" i="1" dirty="0" smtClean="0"/>
            </a:br>
            <a:endParaRPr lang="en-US" dirty="0"/>
          </a:p>
          <a:p>
            <a:r>
              <a:rPr lang="en-US" dirty="0">
                <a:solidFill>
                  <a:srgbClr val="FF9900"/>
                </a:solidFill>
              </a:rPr>
              <a:t>Executive Board</a:t>
            </a:r>
            <a:endParaRPr lang="en-US" dirty="0"/>
          </a:p>
          <a:p>
            <a:pPr lvl="1">
              <a:buNone/>
            </a:pPr>
            <a:r>
              <a:rPr lang="en-US" i="1" dirty="0" smtClean="0"/>
              <a:t> It conducts day to day affairs of the fund. It consists of 24 directors, 6 of whom are permanent directors and other 18 are elected directors. Permanent directors belong to those countries that have the largest quotas in the fund.</a:t>
            </a:r>
            <a:br>
              <a:rPr lang="en-US" i="1" dirty="0" smtClean="0"/>
            </a:br>
            <a:r>
              <a:rPr lang="en-US" i="1" dirty="0" smtClean="0"/>
              <a:t/>
            </a:r>
            <a:br>
              <a:rPr lang="en-US" i="1" dirty="0" smtClean="0"/>
            </a:br>
            <a:r>
              <a:rPr lang="en-US" i="1" dirty="0" smtClean="0"/>
              <a:t>18 elected directors are elected by member countries. India is one of the elected directors.</a:t>
            </a:r>
            <a:br>
              <a:rPr lang="en-US" i="1" dirty="0" smtClean="0"/>
            </a:br>
            <a:r>
              <a:rPr lang="en-US" i="1" dirty="0" smtClean="0"/>
              <a:t/>
            </a:r>
            <a:br>
              <a:rPr lang="en-US" i="1" dirty="0" smtClean="0"/>
            </a:br>
            <a:endParaRPr lang="en-US" dirty="0"/>
          </a:p>
          <a:p>
            <a:r>
              <a:rPr lang="en-US" dirty="0">
                <a:solidFill>
                  <a:srgbClr val="FF9900"/>
                </a:solidFill>
              </a:rPr>
              <a:t>Managing Director</a:t>
            </a:r>
            <a:endParaRPr lang="en-US" dirty="0"/>
          </a:p>
          <a:p>
            <a:pPr lvl="1"/>
            <a:r>
              <a:rPr lang="en-US" dirty="0"/>
              <a:t>the chairman of the Executive </a:t>
            </a:r>
            <a:r>
              <a:rPr lang="en-US" dirty="0" smtClean="0"/>
              <a:t>Board</a:t>
            </a:r>
            <a:r>
              <a:rPr lang="en-US" i="1" dirty="0" smtClean="0"/>
              <a:t> The Managing Director of IMF is elected by the executive directors.</a:t>
            </a:r>
            <a:endParaRPr lang="en-US" dirty="0"/>
          </a:p>
        </p:txBody>
      </p:sp>
    </p:spTree>
  </p:cSld>
  <p:clrMapOvr>
    <a:masterClrMapping/>
  </p:clrMapOvr>
  <p:transition>
    <p:blind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85800" y="609600"/>
            <a:ext cx="7772400" cy="5486400"/>
          </a:xfrm>
        </p:spPr>
        <p:txBody>
          <a:bodyPr/>
          <a:lstStyle/>
          <a:p>
            <a:r>
              <a:rPr lang="en-US">
                <a:solidFill>
                  <a:srgbClr val="FF9900"/>
                </a:solidFill>
              </a:rPr>
              <a:t>Governors spend most of their time dealing with their own countries</a:t>
            </a:r>
          </a:p>
          <a:p>
            <a:pPr lvl="1"/>
            <a:r>
              <a:rPr lang="en-US"/>
              <a:t>report their countries’ plans to their representatives</a:t>
            </a:r>
          </a:p>
          <a:p>
            <a:pPr lvl="1"/>
            <a:r>
              <a:rPr lang="en-US"/>
              <a:t>only meet with entire IMF board once a year</a:t>
            </a:r>
          </a:p>
          <a:p>
            <a:r>
              <a:rPr lang="en-US">
                <a:solidFill>
                  <a:srgbClr val="FF9900"/>
                </a:solidFill>
              </a:rPr>
              <a:t>Executive Board oversees the economic policies of the members</a:t>
            </a:r>
            <a:endParaRPr lang="en-US">
              <a:solidFill>
                <a:schemeClr val="hlink"/>
              </a:solidFill>
            </a:endParaRPr>
          </a:p>
          <a:p>
            <a:pPr lvl="1"/>
            <a:r>
              <a:rPr lang="en-US"/>
              <a:t>holds meetings three times a week</a:t>
            </a:r>
          </a:p>
          <a:p>
            <a:r>
              <a:rPr lang="en-US" sz="2800">
                <a:solidFill>
                  <a:srgbClr val="FF9900"/>
                </a:solidFill>
              </a:rPr>
              <a:t>Managing Director heads the the IMF staff of about 2,600 people</a:t>
            </a:r>
          </a:p>
          <a:p>
            <a:pPr lvl="1"/>
            <a:r>
              <a:rPr lang="en-US"/>
              <a:t>traditionally held by a European</a:t>
            </a:r>
          </a:p>
          <a:p>
            <a:endParaRPr lang="en-US"/>
          </a:p>
        </p:txBody>
      </p:sp>
    </p:spTree>
  </p:cSld>
  <p:clrMapOvr>
    <a:masterClrMapping/>
  </p:clrMapOvr>
  <p:transition>
    <p:blind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a:solidFill>
                  <a:srgbClr val="FF0000"/>
                </a:solidFill>
              </a:rPr>
              <a:t>Where</a:t>
            </a:r>
            <a:r>
              <a:rPr lang="en-US" dirty="0"/>
              <a:t> </a:t>
            </a:r>
            <a:r>
              <a:rPr lang="en-US" dirty="0">
                <a:solidFill>
                  <a:srgbClr val="FF0000"/>
                </a:solidFill>
              </a:rPr>
              <a:t>the IMF gets its money</a:t>
            </a:r>
            <a:endParaRPr lang="en-US" dirty="0"/>
          </a:p>
        </p:txBody>
      </p:sp>
      <p:sp>
        <p:nvSpPr>
          <p:cNvPr id="14339" name="Rectangle 3"/>
          <p:cNvSpPr>
            <a:spLocks noGrp="1" noChangeArrowheads="1"/>
          </p:cNvSpPr>
          <p:nvPr>
            <p:ph idx="1"/>
          </p:nvPr>
        </p:nvSpPr>
        <p:spPr/>
        <p:txBody>
          <a:bodyPr>
            <a:normAutofit fontScale="92500"/>
          </a:bodyPr>
          <a:lstStyle/>
          <a:p>
            <a:r>
              <a:rPr lang="en-US" dirty="0">
                <a:solidFill>
                  <a:srgbClr val="FF9900"/>
                </a:solidFill>
              </a:rPr>
              <a:t>Most comes from the </a:t>
            </a:r>
            <a:r>
              <a:rPr lang="en-US" i="1" dirty="0">
                <a:solidFill>
                  <a:srgbClr val="FF9900"/>
                </a:solidFill>
              </a:rPr>
              <a:t>quota subscriptions</a:t>
            </a:r>
            <a:endParaRPr lang="en-US" dirty="0"/>
          </a:p>
          <a:p>
            <a:pPr lvl="1"/>
            <a:r>
              <a:rPr lang="en-US" dirty="0"/>
              <a:t>the money each member contributes when joining the </a:t>
            </a:r>
            <a:r>
              <a:rPr lang="en-US" dirty="0" smtClean="0"/>
              <a:t>IMF</a:t>
            </a:r>
            <a:r>
              <a:rPr lang="en-US" i="1" dirty="0" smtClean="0"/>
              <a:t>. The Capital resources of the fund are subscribed by the various member countries by way of their respective quotas. Each Member country is required to subscribe its quota partly in gold and partly in its own national currency. Each Member country is required to subscribe its quota partly in gold and partly in its own national currency.</a:t>
            </a:r>
            <a:endParaRPr lang="en-US" dirty="0"/>
          </a:p>
          <a:p>
            <a:endParaRPr lang="en-US" dirty="0"/>
          </a:p>
          <a:p>
            <a:r>
              <a:rPr lang="en-US" dirty="0">
                <a:solidFill>
                  <a:srgbClr val="FF9900"/>
                </a:solidFill>
              </a:rPr>
              <a:t>General Arrangements to Borrow (1962)</a:t>
            </a:r>
            <a:endParaRPr lang="en-US" dirty="0"/>
          </a:p>
          <a:p>
            <a:pPr lvl="1"/>
            <a:r>
              <a:rPr lang="en-US" dirty="0"/>
              <a:t>line of credit set up with several governments and banks throughout the world</a:t>
            </a:r>
          </a:p>
        </p:txBody>
      </p:sp>
    </p:spTree>
  </p:cSld>
  <p:clrMapOvr>
    <a:masterClrMapping/>
  </p:clrMapOvr>
  <p:transition>
    <p:blind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p:txBody>
          <a:bodyPr/>
          <a:lstStyle/>
          <a:p>
            <a:r>
              <a:rPr lang="en-US">
                <a:solidFill>
                  <a:srgbClr val="FF0000"/>
                </a:solidFill>
              </a:rPr>
              <a:t>Special Drawing Right (SDRs)</a:t>
            </a:r>
          </a:p>
        </p:txBody>
      </p:sp>
      <p:sp>
        <p:nvSpPr>
          <p:cNvPr id="26627" name="Rectangle 1027"/>
          <p:cNvSpPr>
            <a:spLocks noGrp="1" noChangeArrowheads="1"/>
          </p:cNvSpPr>
          <p:nvPr>
            <p:ph idx="1"/>
          </p:nvPr>
        </p:nvSpPr>
        <p:spPr>
          <a:xfrm>
            <a:off x="685800" y="1676400"/>
            <a:ext cx="7772400" cy="4419600"/>
          </a:xfrm>
        </p:spPr>
        <p:txBody>
          <a:bodyPr/>
          <a:lstStyle/>
          <a:p>
            <a:r>
              <a:rPr lang="en-US">
                <a:solidFill>
                  <a:srgbClr val="FF9900"/>
                </a:solidFill>
              </a:rPr>
              <a:t>SDR is an invented currency</a:t>
            </a:r>
            <a:r>
              <a:rPr lang="en-US"/>
              <a:t> </a:t>
            </a:r>
          </a:p>
          <a:p>
            <a:pPr lvl="1"/>
            <a:r>
              <a:rPr lang="en-US"/>
              <a:t>its value is based on the worth of the world’s five major currencies</a:t>
            </a:r>
          </a:p>
          <a:p>
            <a:pPr lvl="1">
              <a:buFontTx/>
              <a:buChar char=" "/>
            </a:pPr>
            <a:r>
              <a:rPr lang="en-US"/>
              <a:t>US Dollar, French Franc, Pound Sterling, Japanese Yen, Deutsche Mark</a:t>
            </a:r>
          </a:p>
          <a:p>
            <a:r>
              <a:rPr lang="en-US">
                <a:solidFill>
                  <a:srgbClr val="FF9900"/>
                </a:solidFill>
              </a:rPr>
              <a:t>Countries add SDRs to their holdings of foreign currencies</a:t>
            </a:r>
          </a:p>
          <a:p>
            <a:pPr lvl="1"/>
            <a:r>
              <a:rPr lang="en-US"/>
              <a:t>keep available for need of payments that must be made in foreign exchange</a:t>
            </a:r>
          </a:p>
          <a:p>
            <a:pPr>
              <a:buFontTx/>
              <a:buChar char=" "/>
            </a:pPr>
            <a:endParaRPr lang="en-US"/>
          </a:p>
          <a:p>
            <a:pPr lvl="1"/>
            <a:endParaRPr lang="en-US"/>
          </a:p>
        </p:txBody>
      </p:sp>
    </p:spTree>
  </p:cSld>
  <p:clrMapOvr>
    <a:masterClrMapping/>
  </p:clrMapOvr>
  <p:transition>
    <p:blind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839200" cy="6858000"/>
          </a:xfrm>
        </p:spPr>
        <p:txBody>
          <a:bodyPr/>
          <a:lstStyle/>
          <a:p>
            <a:r>
              <a:rPr lang="en-US" sz="4800" i="1" dirty="0" smtClean="0"/>
              <a:t>MEMBERSHIP</a:t>
            </a:r>
            <a:br>
              <a:rPr lang="en-US" sz="4800" i="1" dirty="0" smtClean="0"/>
            </a:br>
            <a:r>
              <a:rPr lang="en-US" sz="2800" i="1" dirty="0" smtClean="0"/>
              <a:t>There are two types of members of the Fund</a:t>
            </a:r>
            <a:br>
              <a:rPr lang="en-US" sz="2800" i="1" dirty="0" smtClean="0"/>
            </a:br>
            <a:r>
              <a:rPr lang="en-US" sz="3200" i="1" dirty="0" smtClean="0"/>
              <a:t>1) ORIGINAL MEMBERS- </a:t>
            </a:r>
            <a:r>
              <a:rPr lang="en-US" sz="2800" i="1" dirty="0" smtClean="0"/>
              <a:t>All those countries whose representatives took part in Bretton Woods Conference and who agreed to be the member of the fund prior to 31</a:t>
            </a:r>
            <a:r>
              <a:rPr lang="en-US" sz="2800" i="1" baseline="30000" dirty="0" smtClean="0"/>
              <a:t>st</a:t>
            </a:r>
            <a:r>
              <a:rPr lang="en-US" sz="2800" i="1" dirty="0" smtClean="0"/>
              <a:t> December,1945, are called </a:t>
            </a:r>
            <a:r>
              <a:rPr lang="en-US" sz="3200" i="1" dirty="0" smtClean="0"/>
              <a:t>Ordinary                                           Members</a:t>
            </a:r>
            <a:br>
              <a:rPr lang="en-US" sz="3200" i="1" dirty="0" smtClean="0"/>
            </a:br>
            <a:endParaRPr lang="en-US" i="1" dirty="0"/>
          </a:p>
        </p:txBody>
      </p:sp>
      <p:pic>
        <p:nvPicPr>
          <p:cNvPr id="2050" name="Picture 2" descr="C:\Users\inspiron\Desktop\imf\imf\IMF History_files\history003.jpg"/>
          <p:cNvPicPr>
            <a:picLocks noChangeAspect="1" noChangeArrowheads="1"/>
          </p:cNvPicPr>
          <p:nvPr/>
        </p:nvPicPr>
        <p:blipFill>
          <a:blip r:embed="rId2"/>
          <a:srcRect/>
          <a:stretch>
            <a:fillRect/>
          </a:stretch>
        </p:blipFill>
        <p:spPr bwMode="auto">
          <a:xfrm>
            <a:off x="228600" y="4871663"/>
            <a:ext cx="4419600" cy="1986337"/>
          </a:xfrm>
          <a:prstGeom prst="rect">
            <a:avLst/>
          </a:prstGeom>
          <a:noFill/>
        </p:spPr>
      </p:pic>
    </p:spTree>
  </p:cSld>
  <p:clrMapOvr>
    <a:masterClrMapping/>
  </p:clrMapOvr>
  <p:transition>
    <p:blind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a:xfrm>
            <a:off x="457200" y="1143000"/>
            <a:ext cx="8229600" cy="5166360"/>
          </a:xfrm>
        </p:spPr>
        <p:txBody>
          <a:bodyPr>
            <a:normAutofit fontScale="92500" lnSpcReduction="20000"/>
          </a:bodyPr>
          <a:lstStyle/>
          <a:p>
            <a:r>
              <a:rPr lang="en-US" dirty="0" smtClean="0"/>
              <a:t>Introduction</a:t>
            </a:r>
          </a:p>
          <a:p>
            <a:r>
              <a:rPr lang="en-US" dirty="0" smtClean="0"/>
              <a:t>Establishment</a:t>
            </a:r>
          </a:p>
          <a:p>
            <a:r>
              <a:rPr lang="en-US" dirty="0" smtClean="0"/>
              <a:t>Role</a:t>
            </a:r>
          </a:p>
          <a:p>
            <a:r>
              <a:rPr lang="en-US" dirty="0" smtClean="0"/>
              <a:t>Problem</a:t>
            </a:r>
          </a:p>
          <a:p>
            <a:r>
              <a:rPr lang="en-US" dirty="0" smtClean="0"/>
              <a:t>Objectives</a:t>
            </a:r>
          </a:p>
          <a:p>
            <a:r>
              <a:rPr lang="en-US" dirty="0" smtClean="0"/>
              <a:t>Functions</a:t>
            </a:r>
          </a:p>
          <a:p>
            <a:r>
              <a:rPr lang="en-US" dirty="0" err="1" smtClean="0"/>
              <a:t>Organisation</a:t>
            </a:r>
            <a:r>
              <a:rPr lang="en-US" dirty="0" smtClean="0"/>
              <a:t> chart</a:t>
            </a:r>
          </a:p>
          <a:p>
            <a:r>
              <a:rPr lang="en-US" dirty="0" smtClean="0"/>
              <a:t>Where the IMF gets its money</a:t>
            </a:r>
          </a:p>
          <a:p>
            <a:r>
              <a:rPr lang="en-US" dirty="0" smtClean="0"/>
              <a:t>Special drawing  rights</a:t>
            </a:r>
          </a:p>
          <a:p>
            <a:r>
              <a:rPr lang="en-US" dirty="0" smtClean="0"/>
              <a:t>Membership</a:t>
            </a:r>
          </a:p>
          <a:p>
            <a:r>
              <a:rPr lang="en-US" dirty="0" smtClean="0"/>
              <a:t>Success &amp; failures</a:t>
            </a:r>
          </a:p>
          <a:p>
            <a:r>
              <a:rPr lang="en-US" dirty="0" smtClean="0"/>
              <a:t>IMF &amp; India</a:t>
            </a:r>
          </a:p>
          <a:p>
            <a:r>
              <a:rPr lang="en-US" dirty="0" smtClean="0"/>
              <a:t>Conclusion</a:t>
            </a:r>
          </a:p>
          <a:p>
            <a:endParaRPr lang="en-US" dirty="0"/>
          </a:p>
        </p:txBody>
      </p:sp>
    </p:spTree>
  </p:cSld>
  <p:clrMapOvr>
    <a:masterClrMapping/>
  </p:clrMapOvr>
  <p:transition>
    <p:blind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normAutofit fontScale="90000"/>
          </a:bodyPr>
          <a:lstStyle/>
          <a:p>
            <a:r>
              <a:rPr lang="en-US" sz="3200" i="1" dirty="0" smtClean="0"/>
              <a:t>2) ORDINARY MEMBERS- </a:t>
            </a:r>
            <a:r>
              <a:rPr lang="en-US" sz="2800" i="1" dirty="0" smtClean="0"/>
              <a:t>All those countries who became its member subsequently are called Ordinary Members. </a:t>
            </a:r>
            <a:br>
              <a:rPr lang="en-US" sz="2800" i="1" dirty="0" smtClean="0"/>
            </a:br>
            <a:r>
              <a:rPr lang="en-US" sz="2800" i="1" dirty="0" smtClean="0"/>
              <a:t/>
            </a:r>
            <a:br>
              <a:rPr lang="en-US" sz="2800" i="1" dirty="0" smtClean="0"/>
            </a:br>
            <a:r>
              <a:rPr lang="en-US" sz="2800" i="1" dirty="0" smtClean="0"/>
              <a:t/>
            </a:r>
            <a:br>
              <a:rPr lang="en-US" sz="2800" i="1" dirty="0" smtClean="0"/>
            </a:br>
            <a:r>
              <a:rPr lang="en-US" sz="2800" i="1" dirty="0" smtClean="0"/>
              <a:t>Any country can cease to be its member after giving a notice in writing to that effect . Fund can terminate the membership of such a country which does not observe its rules. </a:t>
            </a:r>
            <a:br>
              <a:rPr lang="en-US" sz="2800" i="1" dirty="0" smtClean="0"/>
            </a:br>
            <a:r>
              <a:rPr lang="en-US" sz="2800" i="1" dirty="0" smtClean="0"/>
              <a:t/>
            </a:r>
            <a:br>
              <a:rPr lang="en-US" sz="2800" i="1" dirty="0" smtClean="0"/>
            </a:br>
            <a:r>
              <a:rPr lang="en-US" sz="2800" i="1" dirty="0" smtClean="0"/>
              <a:t>In 1945, the number countries was in 44, in year 2007 the number of member countries was 185.</a:t>
            </a:r>
            <a:endParaRPr lang="en-US" sz="3200" i="1" dirty="0"/>
          </a:p>
        </p:txBody>
      </p:sp>
    </p:spTree>
  </p:cSld>
  <p:clrMapOvr>
    <a:masterClrMapping/>
  </p:clrMapOvr>
  <p:transition>
    <p:blind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solidFill>
                  <a:srgbClr val="FF0000"/>
                </a:solidFill>
              </a:rPr>
              <a:t>Members with largest quotas</a:t>
            </a:r>
          </a:p>
        </p:txBody>
      </p:sp>
      <p:pic>
        <p:nvPicPr>
          <p:cNvPr id="23555" name="Picture 3" descr="C:\WINDOWS\DESKTOP\My Documents\chart2.GIF"/>
          <p:cNvPicPr>
            <a:picLocks noChangeAspect="1" noChangeArrowheads="1"/>
          </p:cNvPicPr>
          <p:nvPr/>
        </p:nvPicPr>
        <p:blipFill>
          <a:blip r:embed="rId2"/>
          <a:srcRect/>
          <a:stretch>
            <a:fillRect/>
          </a:stretch>
        </p:blipFill>
        <p:spPr bwMode="auto">
          <a:xfrm>
            <a:off x="914400" y="1752600"/>
            <a:ext cx="7519988" cy="4572000"/>
          </a:xfrm>
          <a:prstGeom prst="rect">
            <a:avLst/>
          </a:prstGeom>
          <a:noFill/>
        </p:spPr>
      </p:pic>
    </p:spTree>
  </p:cSld>
  <p:clrMapOvr>
    <a:masterClrMapping/>
  </p:clrMapOvr>
  <p:transition>
    <p:blind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4800" i="1" dirty="0" smtClean="0"/>
              <a:t>SUCCESS OF IMF</a:t>
            </a:r>
            <a:r>
              <a:rPr lang="en-US" i="1" dirty="0" smtClean="0"/>
              <a:t/>
            </a:r>
            <a:br>
              <a:rPr lang="en-US" i="1" dirty="0" smtClean="0"/>
            </a:br>
            <a:r>
              <a:rPr lang="en-US" i="1" dirty="0" smtClean="0"/>
              <a:t/>
            </a:r>
            <a:br>
              <a:rPr lang="en-US" i="1" dirty="0" smtClean="0"/>
            </a:br>
            <a:r>
              <a:rPr lang="en-US" sz="2800" i="1" dirty="0" smtClean="0"/>
              <a:t>1) International Monetary Cooperation</a:t>
            </a:r>
            <a:br>
              <a:rPr lang="en-US" sz="2800" i="1" dirty="0" smtClean="0"/>
            </a:br>
            <a:r>
              <a:rPr lang="en-US" sz="2800" i="1" dirty="0" smtClean="0"/>
              <a:t/>
            </a:r>
            <a:br>
              <a:rPr lang="en-US" sz="2800" i="1" dirty="0" smtClean="0"/>
            </a:br>
            <a:r>
              <a:rPr lang="en-US" sz="2800" i="1" dirty="0" smtClean="0"/>
              <a:t>2) Reconstruction of European Countries </a:t>
            </a:r>
            <a:br>
              <a:rPr lang="en-US" sz="2800" i="1" dirty="0" smtClean="0"/>
            </a:br>
            <a:r>
              <a:rPr lang="en-US" sz="2800" i="1" dirty="0" smtClean="0"/>
              <a:t/>
            </a:r>
            <a:br>
              <a:rPr lang="en-US" sz="2800" i="1" dirty="0" smtClean="0"/>
            </a:br>
            <a:r>
              <a:rPr lang="en-US" sz="2800" i="1" dirty="0" smtClean="0"/>
              <a:t>3) Multilateral System of Foreign Payments </a:t>
            </a:r>
            <a:br>
              <a:rPr lang="en-US" sz="2800" i="1" dirty="0" smtClean="0"/>
            </a:br>
            <a:r>
              <a:rPr lang="en-US" sz="2800" i="1" dirty="0" smtClean="0"/>
              <a:t/>
            </a:r>
            <a:br>
              <a:rPr lang="en-US" sz="2800" i="1" dirty="0" smtClean="0"/>
            </a:br>
            <a:r>
              <a:rPr lang="en-US" sz="2800" i="1" dirty="0" smtClean="0"/>
              <a:t>4) Increase in International Liquidity </a:t>
            </a:r>
            <a:br>
              <a:rPr lang="en-US" sz="2800" i="1" dirty="0" smtClean="0"/>
            </a:br>
            <a:r>
              <a:rPr lang="en-US" sz="2800" i="1" dirty="0" smtClean="0"/>
              <a:t/>
            </a:r>
            <a:br>
              <a:rPr lang="en-US" sz="2800" i="1" dirty="0" smtClean="0"/>
            </a:br>
            <a:r>
              <a:rPr lang="en-US" sz="2800" i="1" dirty="0" smtClean="0"/>
              <a:t>5) Increase in International Trade</a:t>
            </a:r>
            <a:endParaRPr lang="en-US" i="1" dirty="0"/>
          </a:p>
        </p:txBody>
      </p:sp>
    </p:spTree>
  </p:cSld>
  <p:clrMapOvr>
    <a:masterClrMapping/>
  </p:clrMapOvr>
  <p:transition>
    <p:blind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6) Special Aid to Developing Countries </a:t>
            </a:r>
            <a:br>
              <a:rPr lang="en-US" sz="2800" i="1" dirty="0" smtClean="0"/>
            </a:br>
            <a:r>
              <a:rPr lang="en-US" sz="2800" i="1" dirty="0" smtClean="0"/>
              <a:t/>
            </a:r>
            <a:br>
              <a:rPr lang="en-US" sz="2800" i="1" dirty="0" smtClean="0"/>
            </a:br>
            <a:r>
              <a:rPr lang="en-US" sz="2800" i="1" dirty="0" smtClean="0"/>
              <a:t>7) Providing Statistical Information</a:t>
            </a:r>
            <a:br>
              <a:rPr lang="en-US" sz="2800" i="1" dirty="0" smtClean="0"/>
            </a:br>
            <a:r>
              <a:rPr lang="en-US" sz="2800" i="1" dirty="0" smtClean="0"/>
              <a:t/>
            </a:r>
            <a:br>
              <a:rPr lang="en-US" sz="2800" i="1" dirty="0" smtClean="0"/>
            </a:br>
            <a:r>
              <a:rPr lang="en-US" sz="2800" i="1" dirty="0" smtClean="0"/>
              <a:t>8) Helpful in Times of Difficulties </a:t>
            </a:r>
            <a:br>
              <a:rPr lang="en-US" sz="2800" i="1" dirty="0" smtClean="0"/>
            </a:br>
            <a:r>
              <a:rPr lang="en-US" sz="2800" i="1" dirty="0" smtClean="0"/>
              <a:t/>
            </a:r>
            <a:br>
              <a:rPr lang="en-US" sz="2800" i="1" dirty="0" smtClean="0"/>
            </a:br>
            <a:r>
              <a:rPr lang="en-US" sz="2800" i="1" dirty="0" smtClean="0"/>
              <a:t>9) Easiness &amp; Flexibility in Making International Payments </a:t>
            </a:r>
            <a:endParaRPr lang="en-US" sz="2800" i="1" dirty="0"/>
          </a:p>
        </p:txBody>
      </p:sp>
    </p:spTree>
  </p:cSld>
  <p:clrMapOvr>
    <a:masterClrMapping/>
  </p:clrMapOvr>
  <p:transition>
    <p:blind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4800" i="1" dirty="0" smtClean="0"/>
              <a:t>FAILURES OF IMF</a:t>
            </a:r>
            <a:br>
              <a:rPr lang="en-US" sz="4800" i="1" dirty="0" smtClean="0"/>
            </a:br>
            <a:r>
              <a:rPr lang="en-US" sz="4800" i="1" dirty="0" smtClean="0"/>
              <a:t/>
            </a:r>
            <a:br>
              <a:rPr lang="en-US" sz="4800" i="1" dirty="0" smtClean="0"/>
            </a:br>
            <a:r>
              <a:rPr lang="en-US" sz="2800" i="1" dirty="0" smtClean="0"/>
              <a:t>1) Lack of Stability in Exchange Rate </a:t>
            </a:r>
            <a:br>
              <a:rPr lang="en-US" sz="2800" i="1" dirty="0" smtClean="0"/>
            </a:br>
            <a:r>
              <a:rPr lang="en-US" sz="2800" i="1" dirty="0" smtClean="0"/>
              <a:t/>
            </a:r>
            <a:br>
              <a:rPr lang="en-US" sz="2800" i="1" dirty="0" smtClean="0"/>
            </a:br>
            <a:r>
              <a:rPr lang="en-US" sz="2800" i="1" dirty="0" smtClean="0"/>
              <a:t>2) Lack of Stability in the Price of Gold </a:t>
            </a:r>
            <a:br>
              <a:rPr lang="en-US" sz="2800" i="1" dirty="0" smtClean="0"/>
            </a:br>
            <a:r>
              <a:rPr lang="en-US" sz="2800" i="1" dirty="0" smtClean="0"/>
              <a:t/>
            </a:r>
            <a:br>
              <a:rPr lang="en-US" sz="2800" i="1" dirty="0" smtClean="0"/>
            </a:br>
            <a:r>
              <a:rPr lang="en-US" sz="2800" i="1" dirty="0" smtClean="0"/>
              <a:t>3) Inability to Remove Restrictions on Foreign Trade </a:t>
            </a:r>
            <a:br>
              <a:rPr lang="en-US" sz="2800" i="1" dirty="0" smtClean="0"/>
            </a:br>
            <a:r>
              <a:rPr lang="en-US" sz="2800" i="1" dirty="0" smtClean="0"/>
              <a:t/>
            </a:r>
            <a:br>
              <a:rPr lang="en-US" sz="2800" i="1" dirty="0" smtClean="0"/>
            </a:br>
            <a:r>
              <a:rPr lang="en-US" sz="2800" i="1" dirty="0" smtClean="0"/>
              <a:t>4) Rich Nations Club</a:t>
            </a:r>
            <a:br>
              <a:rPr lang="en-US" sz="2800" i="1" dirty="0" smtClean="0"/>
            </a:br>
            <a:r>
              <a:rPr lang="en-US" sz="2800" i="1" dirty="0" smtClean="0"/>
              <a:t/>
            </a:r>
            <a:br>
              <a:rPr lang="en-US" sz="2800" i="1" dirty="0" smtClean="0"/>
            </a:br>
            <a:r>
              <a:rPr lang="en-US" sz="2800" i="1" dirty="0" smtClean="0"/>
              <a:t>5) No help for development projects  </a:t>
            </a:r>
            <a:endParaRPr lang="en-US" sz="3600" i="1" dirty="0"/>
          </a:p>
        </p:txBody>
      </p:sp>
    </p:spTree>
  </p:cSld>
  <p:clrMapOvr>
    <a:masterClrMapping/>
  </p:clrMapOvr>
  <p:transition>
    <p:blind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6) No Solution of International Liquidity</a:t>
            </a:r>
            <a:br>
              <a:rPr lang="en-US" sz="2800" i="1" dirty="0" smtClean="0"/>
            </a:br>
            <a:r>
              <a:rPr lang="en-US" sz="2800" i="1" dirty="0" smtClean="0"/>
              <a:t/>
            </a:r>
            <a:br>
              <a:rPr lang="en-US" sz="2800" i="1" dirty="0" smtClean="0"/>
            </a:br>
            <a:r>
              <a:rPr lang="en-US" sz="2800" i="1" dirty="0" smtClean="0"/>
              <a:t>7) Interference in Domestic Economies </a:t>
            </a:r>
            <a:br>
              <a:rPr lang="en-US" sz="2800" i="1" dirty="0" smtClean="0"/>
            </a:br>
            <a:r>
              <a:rPr lang="en-US" sz="2800" i="1" dirty="0" smtClean="0"/>
              <a:t/>
            </a:r>
            <a:br>
              <a:rPr lang="en-US" sz="2800" i="1" dirty="0" smtClean="0"/>
            </a:br>
            <a:r>
              <a:rPr lang="en-US" sz="2800" i="1" dirty="0" smtClean="0"/>
              <a:t>8) Inability to tackle the Monetary Crisis of August 1971</a:t>
            </a:r>
            <a:br>
              <a:rPr lang="en-US" sz="2800" i="1" dirty="0" smtClean="0"/>
            </a:br>
            <a:r>
              <a:rPr lang="en-US" sz="2800" i="1" dirty="0" smtClean="0"/>
              <a:t/>
            </a:r>
            <a:br>
              <a:rPr lang="en-US" sz="2800" i="1" dirty="0" smtClean="0"/>
            </a:br>
            <a:r>
              <a:rPr lang="en-US" sz="2800" i="1" dirty="0" smtClean="0"/>
              <a:t>9) Less Aid for Developing Countries </a:t>
            </a:r>
            <a:br>
              <a:rPr lang="en-US" sz="2800" i="1" dirty="0" smtClean="0"/>
            </a:br>
            <a:r>
              <a:rPr lang="en-US" sz="2800" i="1" dirty="0" smtClean="0"/>
              <a:t/>
            </a:r>
            <a:br>
              <a:rPr lang="en-US" sz="2800" i="1" dirty="0" smtClean="0"/>
            </a:br>
            <a:r>
              <a:rPr lang="en-US" sz="2800" i="1" dirty="0" smtClean="0"/>
              <a:t>10) High Rate of Interest </a:t>
            </a:r>
            <a:endParaRPr lang="en-US" sz="2800" i="1" dirty="0"/>
          </a:p>
        </p:txBody>
      </p:sp>
    </p:spTree>
  </p:cSld>
  <p:clrMapOvr>
    <a:masterClrMapping/>
  </p:clrMapOvr>
  <p:transition>
    <p:blinds/>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4800" i="1" dirty="0" smtClean="0"/>
              <a:t>IMF AND INDIA</a:t>
            </a:r>
            <a:r>
              <a:rPr lang="en-US" sz="3600" i="1" dirty="0" smtClean="0"/>
              <a:t> </a:t>
            </a:r>
            <a:br>
              <a:rPr lang="en-US" sz="3600" i="1" dirty="0" smtClean="0"/>
            </a:br>
            <a:r>
              <a:rPr lang="en-US" sz="3600" i="1" dirty="0" smtClean="0"/>
              <a:t/>
            </a:r>
            <a:br>
              <a:rPr lang="en-US" sz="3600" i="1" dirty="0" smtClean="0"/>
            </a:br>
            <a:r>
              <a:rPr lang="en-US" sz="2800" i="1" dirty="0" smtClean="0"/>
              <a:t>India is a founder member of IMF. Earlier India was made a permanent Executive Director of the Board of Directors. </a:t>
            </a:r>
            <a:br>
              <a:rPr lang="en-US" sz="2800" i="1" dirty="0" smtClean="0"/>
            </a:br>
            <a:r>
              <a:rPr lang="en-US" sz="2800" i="1" dirty="0" smtClean="0"/>
              <a:t/>
            </a:r>
            <a:br>
              <a:rPr lang="en-US" sz="2800" i="1" dirty="0" smtClean="0"/>
            </a:br>
            <a:r>
              <a:rPr lang="en-US" sz="2800" i="1" dirty="0" smtClean="0"/>
              <a:t>At present India is no longer a permanent director. India is now an elected member of IMF.</a:t>
            </a:r>
            <a:br>
              <a:rPr lang="en-US" sz="2800" i="1" dirty="0" smtClean="0"/>
            </a:br>
            <a:r>
              <a:rPr lang="en-US" sz="2800" i="1" dirty="0" smtClean="0"/>
              <a:t/>
            </a:r>
            <a:br>
              <a:rPr lang="en-US" sz="2800" i="1" dirty="0" smtClean="0"/>
            </a:br>
            <a:r>
              <a:rPr lang="en-US" sz="2800" i="1" dirty="0" smtClean="0"/>
              <a:t>India’s rank is 13</a:t>
            </a:r>
            <a:r>
              <a:rPr lang="en-US" sz="2800" i="1" baseline="30000" dirty="0" smtClean="0"/>
              <a:t>th</a:t>
            </a:r>
            <a:r>
              <a:rPr lang="en-US" sz="2800" i="1" dirty="0" smtClean="0"/>
              <a:t> among 185 member nations. </a:t>
            </a:r>
            <a:br>
              <a:rPr lang="en-US" sz="2800" i="1" dirty="0" smtClean="0"/>
            </a:br>
            <a:endParaRPr lang="en-US" sz="3600" i="1" dirty="0"/>
          </a:p>
        </p:txBody>
      </p:sp>
    </p:spTree>
  </p:cSld>
  <p:clrMapOvr>
    <a:masterClrMapping/>
  </p:clrMapOvr>
  <p:transition>
    <p:blind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3600" i="1" dirty="0" smtClean="0"/>
              <a:t>ADVNANTAGES FROM MEMBERSHIP OF IMF TO INDIA</a:t>
            </a:r>
            <a:br>
              <a:rPr lang="en-US" sz="3600" i="1" dirty="0" smtClean="0"/>
            </a:br>
            <a:r>
              <a:rPr lang="en-US" sz="3600" i="1" dirty="0" smtClean="0"/>
              <a:t/>
            </a:r>
            <a:br>
              <a:rPr lang="en-US" sz="3600" i="1" dirty="0" smtClean="0"/>
            </a:br>
            <a:r>
              <a:rPr lang="en-US" sz="2800" i="1" dirty="0" smtClean="0"/>
              <a:t>1) Facility of Foreign Exchange</a:t>
            </a:r>
            <a:br>
              <a:rPr lang="en-US" sz="2800" i="1" dirty="0" smtClean="0"/>
            </a:br>
            <a:r>
              <a:rPr lang="en-US" sz="2800" i="1" dirty="0" smtClean="0"/>
              <a:t/>
            </a:r>
            <a:br>
              <a:rPr lang="en-US" sz="2800" i="1" dirty="0" smtClean="0"/>
            </a:br>
            <a:r>
              <a:rPr lang="en-US" sz="2800" i="1" dirty="0" smtClean="0"/>
              <a:t>2) Freedom from British Pound </a:t>
            </a:r>
            <a:br>
              <a:rPr lang="en-US" sz="2800" i="1" dirty="0" smtClean="0"/>
            </a:br>
            <a:r>
              <a:rPr lang="en-US" sz="2800" i="1" dirty="0" smtClean="0"/>
              <a:t/>
            </a:r>
            <a:br>
              <a:rPr lang="en-US" sz="2800" i="1" dirty="0" smtClean="0"/>
            </a:br>
            <a:r>
              <a:rPr lang="en-US" sz="2800" i="1" dirty="0" smtClean="0"/>
              <a:t>3) Membership of the World Bank </a:t>
            </a:r>
            <a:r>
              <a:rPr lang="en-US" sz="3600" i="1" dirty="0" smtClean="0"/>
              <a:t/>
            </a:r>
            <a:br>
              <a:rPr lang="en-US" sz="3600" i="1" dirty="0" smtClean="0"/>
            </a:br>
            <a:r>
              <a:rPr lang="en-US" sz="3600" i="1" dirty="0" smtClean="0"/>
              <a:t/>
            </a:r>
            <a:br>
              <a:rPr lang="en-US" sz="3600" i="1" dirty="0" smtClean="0"/>
            </a:br>
            <a:r>
              <a:rPr lang="en-US" sz="2800" i="1" dirty="0" smtClean="0"/>
              <a:t>4) Importance of India in International Sector </a:t>
            </a:r>
            <a:br>
              <a:rPr lang="en-US" sz="2800" i="1" dirty="0" smtClean="0"/>
            </a:br>
            <a:r>
              <a:rPr lang="en-US" sz="2800" i="1" dirty="0" smtClean="0"/>
              <a:t/>
            </a:r>
            <a:br>
              <a:rPr lang="en-US" sz="2800" i="1" dirty="0" smtClean="0"/>
            </a:br>
            <a:r>
              <a:rPr lang="en-US" sz="2800" i="1" dirty="0" smtClean="0"/>
              <a:t>5) Economic Consultation</a:t>
            </a:r>
            <a:endParaRPr lang="en-US" sz="3600" i="1" dirty="0"/>
          </a:p>
        </p:txBody>
      </p:sp>
    </p:spTree>
  </p:cSld>
  <p:clrMapOvr>
    <a:masterClrMapping/>
  </p:clrMapOvr>
  <p:transition>
    <p:blinds/>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6) Help during Emergency</a:t>
            </a:r>
            <a:br>
              <a:rPr lang="en-US" sz="2800" i="1" dirty="0" smtClean="0"/>
            </a:br>
            <a:r>
              <a:rPr lang="en-US" sz="2800" i="1" dirty="0" smtClean="0"/>
              <a:t/>
            </a:r>
            <a:br>
              <a:rPr lang="en-US" sz="2800" i="1" dirty="0" smtClean="0"/>
            </a:br>
            <a:r>
              <a:rPr lang="en-US" sz="2800" i="1" dirty="0" smtClean="0"/>
              <a:t>7) Financial help for five Year Plans</a:t>
            </a:r>
            <a:br>
              <a:rPr lang="en-US" sz="2800" i="1" dirty="0" smtClean="0"/>
            </a:br>
            <a:r>
              <a:rPr lang="en-US" sz="2800" i="1" dirty="0" smtClean="0"/>
              <a:t/>
            </a:r>
            <a:br>
              <a:rPr lang="en-US" sz="2800" i="1" dirty="0" smtClean="0"/>
            </a:br>
            <a:r>
              <a:rPr lang="en-US" sz="2800" i="1" dirty="0" smtClean="0"/>
              <a:t>8) Special Drawing Rights </a:t>
            </a:r>
            <a:br>
              <a:rPr lang="en-US" sz="2800" i="1" dirty="0" smtClean="0"/>
            </a:br>
            <a:r>
              <a:rPr lang="en-US" sz="2800" i="1" dirty="0" smtClean="0"/>
              <a:t/>
            </a:r>
            <a:br>
              <a:rPr lang="en-US" sz="2800" i="1" dirty="0" smtClean="0"/>
            </a:br>
            <a:r>
              <a:rPr lang="en-US" sz="2800" i="1" dirty="0" smtClean="0"/>
              <a:t>9) Help in Foreign Exchange Crisis </a:t>
            </a:r>
            <a:br>
              <a:rPr lang="en-US" sz="2800" i="1" dirty="0" smtClean="0"/>
            </a:br>
            <a:r>
              <a:rPr lang="en-US" sz="2800" i="1" dirty="0" smtClean="0"/>
              <a:t/>
            </a:r>
            <a:br>
              <a:rPr lang="en-US" sz="2800" i="1" dirty="0" smtClean="0"/>
            </a:br>
            <a:r>
              <a:rPr lang="en-US" sz="2800" i="1" dirty="0" smtClean="0"/>
              <a:t>10) Profit from Sale of Gold  </a:t>
            </a:r>
            <a:endParaRPr lang="en-US" sz="2800" i="1" dirty="0"/>
          </a:p>
        </p:txBody>
      </p:sp>
    </p:spTree>
  </p:cSld>
  <p:clrMapOvr>
    <a:masterClrMapping/>
  </p:clrMapOvr>
  <p:transition>
    <p:blind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endParaRPr lang="en-US" b="1" dirty="0" smtClean="0"/>
          </a:p>
          <a:p>
            <a:r>
              <a:rPr lang="en-US" dirty="0" smtClean="0"/>
              <a:t>The IMF works to foster global growth and economic stability. It provides policy advice and financing to members in economic difficulties and also works with developing nations to help them achieve macroeconomic stability and reduce poverty</a:t>
            </a:r>
            <a:endParaRPr lang="en-US" dirty="0"/>
          </a:p>
        </p:txBody>
      </p:sp>
    </p:spTree>
  </p:cSld>
  <p:clrMapOvr>
    <a:masterClrMapping/>
  </p:clrMapOvr>
  <p:transition>
    <p:blind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sz="3200" dirty="0" smtClean="0"/>
              <a:t>The IMF is an intergovernmental institution established by an international treaty in 1945 to create a framework for international economic cooperation focusing on balance of payment problems and the stability of currencies. </a:t>
            </a:r>
          </a:p>
          <a:p>
            <a:r>
              <a:rPr lang="en-US" sz="3200" dirty="0" smtClean="0"/>
              <a:t>IMF headquarters is in Washington D.C , U.S.A</a:t>
            </a:r>
          </a:p>
          <a:p>
            <a:endParaRPr lang="en-US" sz="3200" dirty="0" smtClean="0"/>
          </a:p>
          <a:p>
            <a:endParaRPr lang="en-US" dirty="0"/>
          </a:p>
        </p:txBody>
      </p:sp>
    </p:spTree>
  </p:cSld>
  <p:clrMapOvr>
    <a:masterClrMapping/>
  </p:clrMapOvr>
  <p:transition>
    <p:blinds/>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4" name="Rectangle 4"/>
          <p:cNvSpPr>
            <a:spLocks noGrp="1" noChangeArrowheads="1"/>
          </p:cNvSpPr>
          <p:nvPr>
            <p:ph type="title"/>
          </p:nvPr>
        </p:nvSpPr>
        <p:spPr>
          <a:xfrm>
            <a:off x="838200" y="3795713"/>
            <a:ext cx="7772400" cy="1462087"/>
          </a:xfrm>
        </p:spPr>
        <p:txBody>
          <a:bodyPr/>
          <a:lstStyle/>
          <a:p>
            <a:pPr eaLnBrk="1" hangingPunct="1"/>
            <a:r>
              <a:rPr lang="en-US" sz="8800" b="1" smtClean="0">
                <a:latin typeface="Lucida Handwriting" pitchFamily="66" charset="0"/>
              </a:rPr>
              <a:t>Thank you..</a:t>
            </a:r>
          </a:p>
        </p:txBody>
      </p:sp>
      <p:pic>
        <p:nvPicPr>
          <p:cNvPr id="29699" name="Picture 6" descr="cartoons_walt_disney007"/>
          <p:cNvPicPr>
            <a:picLocks noChangeAspect="1" noChangeArrowheads="1"/>
          </p:cNvPicPr>
          <p:nvPr/>
        </p:nvPicPr>
        <p:blipFill>
          <a:blip r:embed="rId2"/>
          <a:srcRect/>
          <a:stretch>
            <a:fillRect/>
          </a:stretch>
        </p:blipFill>
        <p:spPr bwMode="auto">
          <a:xfrm>
            <a:off x="0" y="-3175"/>
            <a:ext cx="9144000" cy="6861175"/>
          </a:xfrm>
          <a:prstGeom prst="rect">
            <a:avLst/>
          </a:prstGeom>
          <a:noFill/>
          <a:ln w="9525">
            <a:noFill/>
            <a:miter lim="800000"/>
            <a:headEnd/>
            <a:tailEnd/>
          </a:ln>
        </p:spPr>
      </p:pic>
      <p:sp>
        <p:nvSpPr>
          <p:cNvPr id="29700" name="Rectangle 7"/>
          <p:cNvSpPr>
            <a:spLocks noChangeArrowheads="1"/>
          </p:cNvSpPr>
          <p:nvPr/>
        </p:nvSpPr>
        <p:spPr bwMode="auto">
          <a:xfrm>
            <a:off x="457200" y="5029200"/>
            <a:ext cx="8686800" cy="1708150"/>
          </a:xfrm>
          <a:prstGeom prst="rect">
            <a:avLst/>
          </a:prstGeom>
          <a:noFill/>
          <a:ln w="9525">
            <a:noFill/>
            <a:miter lim="800000"/>
            <a:headEnd/>
            <a:tailEnd/>
          </a:ln>
        </p:spPr>
        <p:txBody>
          <a:bodyPr>
            <a:spAutoFit/>
          </a:bodyPr>
          <a:lstStyle/>
          <a:p>
            <a:r>
              <a:rPr lang="en-US" sz="10600" b="1">
                <a:latin typeface="Brush Script MT" pitchFamily="66" charset="0"/>
              </a:rPr>
              <a:t>Thank you..</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19456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800" dirty="0"/>
          </a:p>
        </p:txBody>
      </p:sp>
      <p:sp>
        <p:nvSpPr>
          <p:cNvPr id="4" name="Content Placeholder 3"/>
          <p:cNvSpPr>
            <a:spLocks noGrp="1"/>
          </p:cNvSpPr>
          <p:nvPr>
            <p:ph idx="1"/>
          </p:nvPr>
        </p:nvSpPr>
        <p:spPr/>
        <p:txBody>
          <a:bodyPr/>
          <a:lstStyle/>
          <a:p>
            <a:pPr>
              <a:buNone/>
            </a:pPr>
            <a:r>
              <a:rPr lang="en-US" dirty="0" smtClean="0"/>
              <a:t> In the beginning ( 1945-2003 ) 29 member countries  but </a:t>
            </a:r>
            <a:r>
              <a:rPr lang="en-US" i="1" dirty="0" smtClean="0"/>
              <a:t>In 2007, the number of member countries of </a:t>
            </a:r>
            <a:r>
              <a:rPr lang="en-US" sz="3200" i="1" dirty="0" smtClean="0"/>
              <a:t>IMF </a:t>
            </a:r>
            <a:r>
              <a:rPr lang="en-US" i="1" dirty="0" smtClean="0"/>
              <a:t>was 185.</a:t>
            </a:r>
            <a:endParaRPr lang="en-US" dirty="0" smtClean="0"/>
          </a:p>
          <a:p>
            <a:endParaRPr lang="en-US" dirty="0"/>
          </a:p>
        </p:txBody>
      </p:sp>
      <p:pic>
        <p:nvPicPr>
          <p:cNvPr id="1026" name="Picture 2" descr="C:\Users\inspiron\Desktop\imf\imf\IMF History_files\history001.jpg"/>
          <p:cNvPicPr>
            <a:picLocks noChangeAspect="1" noChangeArrowheads="1"/>
          </p:cNvPicPr>
          <p:nvPr/>
        </p:nvPicPr>
        <p:blipFill>
          <a:blip r:embed="rId2"/>
          <a:srcRect/>
          <a:stretch>
            <a:fillRect/>
          </a:stretch>
        </p:blipFill>
        <p:spPr bwMode="auto">
          <a:xfrm>
            <a:off x="1905000" y="3352800"/>
            <a:ext cx="4419600" cy="3100175"/>
          </a:xfrm>
          <a:prstGeom prst="rect">
            <a:avLst/>
          </a:prstGeom>
          <a:noFill/>
        </p:spPr>
      </p:pic>
    </p:spTree>
  </p:cSld>
  <p:clrMapOvr>
    <a:masterClrMapping/>
  </p:clrMapOvr>
  <p:transition>
    <p:blind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4800" i="1" dirty="0" smtClean="0"/>
              <a:t>Establish</a:t>
            </a:r>
            <a:r>
              <a:rPr lang="en-US" sz="4800" dirty="0" smtClean="0"/>
              <a:t>ment of IMF</a:t>
            </a:r>
            <a:r>
              <a:rPr lang="en-US" dirty="0" smtClean="0"/>
              <a:t/>
            </a:r>
            <a:br>
              <a:rPr lang="en-US" dirty="0" smtClean="0"/>
            </a:br>
            <a:r>
              <a:rPr lang="en-US" dirty="0" smtClean="0"/>
              <a:t/>
            </a:r>
            <a:br>
              <a:rPr lang="en-US" dirty="0" smtClean="0"/>
            </a:br>
            <a:r>
              <a:rPr lang="en-US" i="1" dirty="0" smtClean="0"/>
              <a:t>IMF </a:t>
            </a:r>
            <a:r>
              <a:rPr lang="en-US" sz="2800" i="1" dirty="0" smtClean="0"/>
              <a:t>was founded on 27</a:t>
            </a:r>
            <a:r>
              <a:rPr lang="en-US" sz="2800" i="1" baseline="30000" dirty="0" smtClean="0"/>
              <a:t>th</a:t>
            </a:r>
            <a:r>
              <a:rPr lang="en-US" sz="2800" i="1" dirty="0" smtClean="0"/>
              <a:t> december,1945. During the closing years of World War Second, different countries realized that there must be a common International Forum for achieving economy cooperation, promoting International Trade and providing help to needy nations during emergency. So IMF was formed for this purpose.</a:t>
            </a:r>
            <a:endParaRPr lang="en-US" sz="2800" i="1" dirty="0"/>
          </a:p>
        </p:txBody>
      </p:sp>
    </p:spTree>
  </p:cSld>
  <p:clrMapOvr>
    <a:masterClrMapping/>
  </p:clrMapOvr>
  <p:transition>
    <p:blind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45936"/>
          </a:xfrm>
        </p:spPr>
        <p:txBody>
          <a:bodyPr/>
          <a:lstStyle/>
          <a:p>
            <a:r>
              <a:rPr lang="en-US" sz="2800" i="1" dirty="0" smtClean="0"/>
              <a:t>World War Second has its adverse effect on global economy. To remedy the situation, an international monetary conference was convened in 1944, at Bretton Woods in America.</a:t>
            </a:r>
            <a:br>
              <a:rPr lang="en-US" sz="2800" i="1" dirty="0" smtClean="0"/>
            </a:br>
            <a:r>
              <a:rPr lang="en-US" sz="2800" i="1" dirty="0" smtClean="0"/>
              <a:t/>
            </a:r>
            <a:br>
              <a:rPr lang="en-US" sz="2800" i="1" dirty="0" smtClean="0"/>
            </a:br>
            <a:r>
              <a:rPr lang="en-US" sz="2800" i="1" dirty="0" smtClean="0"/>
              <a:t>It was attended by the represenatives of 44 countries. India also participated therein.</a:t>
            </a:r>
            <a:br>
              <a:rPr lang="en-US" sz="2800" i="1" dirty="0" smtClean="0"/>
            </a:br>
            <a:r>
              <a:rPr lang="en-US" sz="2800" i="1" dirty="0" smtClean="0"/>
              <a:t/>
            </a:r>
            <a:br>
              <a:rPr lang="en-US" sz="2800" i="1" dirty="0" smtClean="0"/>
            </a:br>
            <a:r>
              <a:rPr lang="en-US" sz="2800" i="1" dirty="0" smtClean="0"/>
              <a:t>It was decided in this Conference to set up </a:t>
            </a:r>
            <a:r>
              <a:rPr lang="en-US" sz="3200" i="1" dirty="0" smtClean="0"/>
              <a:t>IMF </a:t>
            </a:r>
            <a:r>
              <a:rPr lang="en-US" sz="2800" i="1" dirty="0" smtClean="0"/>
              <a:t>for the economic development of all countries.</a:t>
            </a:r>
            <a:endParaRPr lang="en-US" sz="2800" i="1" dirty="0"/>
          </a:p>
        </p:txBody>
      </p:sp>
    </p:spTree>
  </p:cSld>
  <p:clrMapOvr>
    <a:masterClrMapping/>
  </p:clrMapOvr>
  <p:transition>
    <p:blind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4400" dirty="0" smtClean="0"/>
              <a:t>Three  main  problems are  : </a:t>
            </a:r>
          </a:p>
          <a:p>
            <a:pPr>
              <a:buNone/>
            </a:pPr>
            <a:r>
              <a:rPr lang="en-US" sz="4400" dirty="0" smtClean="0"/>
              <a:t>☻Economic order and piece.</a:t>
            </a:r>
          </a:p>
          <a:p>
            <a:pPr>
              <a:buNone/>
            </a:pPr>
            <a:r>
              <a:rPr lang="en-US" sz="4400" dirty="0" smtClean="0"/>
              <a:t>☻Reconstruction  of economies</a:t>
            </a:r>
          </a:p>
          <a:p>
            <a:pPr>
              <a:buNone/>
            </a:pPr>
            <a:r>
              <a:rPr lang="en-US" sz="4400" dirty="0" smtClean="0"/>
              <a:t>☻Stable world piece</a:t>
            </a:r>
          </a:p>
          <a:p>
            <a:pPr>
              <a:buNone/>
            </a:pPr>
            <a:endParaRPr lang="en-US" dirty="0" smtClean="0"/>
          </a:p>
        </p:txBody>
      </p:sp>
      <p:sp>
        <p:nvSpPr>
          <p:cNvPr id="4" name="Title 3"/>
          <p:cNvSpPr>
            <a:spLocks noGrp="1"/>
          </p:cNvSpPr>
          <p:nvPr>
            <p:ph type="title"/>
          </p:nvPr>
        </p:nvSpPr>
        <p:spPr/>
        <p:txBody>
          <a:bodyPr/>
          <a:lstStyle/>
          <a:p>
            <a:r>
              <a:rPr lang="en-US" dirty="0" smtClean="0"/>
              <a:t>PROBLEMS</a:t>
            </a:r>
            <a:endParaRPr lang="en-US" dirty="0"/>
          </a:p>
        </p:txBody>
      </p:sp>
    </p:spTree>
  </p:cSld>
  <p:clrMapOvr>
    <a:masterClrMapping/>
  </p:clrMapOvr>
  <p:transition>
    <p:blind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81000" y="274638"/>
            <a:ext cx="8229600" cy="1143000"/>
          </a:xfrm>
        </p:spPr>
        <p:txBody>
          <a:bodyPr>
            <a:normAutofit/>
          </a:bodyPr>
          <a:lstStyle/>
          <a:p>
            <a:pPr algn="ctr"/>
            <a:r>
              <a:rPr lang="en-US" dirty="0" smtClean="0">
                <a:solidFill>
                  <a:schemeClr val="accent1">
                    <a:lumMod val="75000"/>
                  </a:schemeClr>
                </a:solidFill>
              </a:rPr>
              <a:t>Role</a:t>
            </a:r>
          </a:p>
        </p:txBody>
      </p:sp>
      <p:sp>
        <p:nvSpPr>
          <p:cNvPr id="10243" name="Rectangle 3"/>
          <p:cNvSpPr>
            <a:spLocks noGrp="1" noChangeArrowheads="1"/>
          </p:cNvSpPr>
          <p:nvPr>
            <p:ph idx="1"/>
          </p:nvPr>
        </p:nvSpPr>
        <p:spPr/>
        <p:txBody>
          <a:bodyPr/>
          <a:lstStyle/>
          <a:p>
            <a:pPr>
              <a:buFontTx/>
              <a:buNone/>
            </a:pPr>
            <a:r>
              <a:rPr lang="en-US" sz="2400" dirty="0" smtClean="0"/>
              <a:t>	</a:t>
            </a:r>
            <a:r>
              <a:rPr lang="en-US" dirty="0" smtClean="0"/>
              <a:t>The IMF was intended to play two major roles in the </a:t>
            </a:r>
            <a:r>
              <a:rPr lang="en-US" dirty="0" err="1" smtClean="0"/>
              <a:t>Bretton</a:t>
            </a:r>
            <a:r>
              <a:rPr lang="en-US" dirty="0" smtClean="0"/>
              <a:t> Woods System:</a:t>
            </a:r>
          </a:p>
          <a:p>
            <a:r>
              <a:rPr lang="en-US" dirty="0" smtClean="0"/>
              <a:t>the Fund should discourage aggressive exchange rate behavior by members and help them manage their balance of payments efficiently;</a:t>
            </a:r>
          </a:p>
          <a:p>
            <a:r>
              <a:rPr lang="en-US" dirty="0" smtClean="0"/>
              <a:t>the Fund was given resources to lend international reserves to countries with balance of payments difficulties.</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0-#ppt_w/2"/>
                                          </p:val>
                                        </p:tav>
                                        <p:tav tm="100000">
                                          <p:val>
                                            <p:strVal val="#ppt_x"/>
                                          </p:val>
                                        </p:tav>
                                      </p:tavLst>
                                    </p:anim>
                                    <p:anim calcmode="lin" valueType="num">
                                      <p:cBhvr additive="base">
                                        <p:cTn id="8" dur="500" fill="hold"/>
                                        <p:tgtEl>
                                          <p:spTgt spid="102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43">
                                            <p:txEl>
                                              <p:pRg st="0" end="0"/>
                                            </p:txEl>
                                          </p:spTgt>
                                        </p:tgtEl>
                                        <p:attrNameLst>
                                          <p:attrName>style.visibility</p:attrName>
                                        </p:attrNameLst>
                                      </p:cBhvr>
                                      <p:to>
                                        <p:strVal val="visible"/>
                                      </p:to>
                                    </p:set>
                                    <p:anim calcmode="lin" valueType="num">
                                      <p:cBhvr additive="base">
                                        <p:cTn id="13"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43">
                                            <p:txEl>
                                              <p:pRg st="1" end="1"/>
                                            </p:txEl>
                                          </p:spTgt>
                                        </p:tgtEl>
                                        <p:attrNameLst>
                                          <p:attrName>style.visibility</p:attrName>
                                        </p:attrNameLst>
                                      </p:cBhvr>
                                      <p:to>
                                        <p:strVal val="visible"/>
                                      </p:to>
                                    </p:set>
                                    <p:anim calcmode="lin" valueType="num">
                                      <p:cBhvr additive="base">
                                        <p:cTn id="19" dur="500" fill="hold"/>
                                        <p:tgtEl>
                                          <p:spTgt spid="1024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243">
                                            <p:txEl>
                                              <p:pRg st="2" end="2"/>
                                            </p:txEl>
                                          </p:spTgt>
                                        </p:tgtEl>
                                        <p:attrNameLst>
                                          <p:attrName>style.visibility</p:attrName>
                                        </p:attrNameLst>
                                      </p:cBhvr>
                                      <p:to>
                                        <p:strVal val="visible"/>
                                      </p:to>
                                    </p:set>
                                    <p:anim calcmode="lin" valueType="num">
                                      <p:cBhvr additive="base">
                                        <p:cTn id="25" dur="5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utoUpdateAnimBg="0"/>
      <p:bldP spid="1024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normAutofit/>
          </a:bodyPr>
          <a:lstStyle/>
          <a:p>
            <a:r>
              <a:rPr lang="en-US" sz="3600" dirty="0" smtClean="0">
                <a:solidFill>
                  <a:schemeClr val="accent1">
                    <a:lumMod val="60000"/>
                    <a:lumOff val="40000"/>
                  </a:schemeClr>
                </a:solidFill>
              </a:rPr>
              <a:t>The goals of the IMF are defined in Article 1 of the Articles of Agreement in relatively broad terms, which over time has allowed the IMF to adjust and readjust its role in the constantly evolving  economic world.</a:t>
            </a:r>
            <a:endParaRPr lang="en-US" sz="3600" dirty="0">
              <a:solidFill>
                <a:schemeClr val="accent1">
                  <a:lumMod val="60000"/>
                  <a:lumOff val="40000"/>
                </a:schemeClr>
              </a:solidFill>
            </a:endParaRPr>
          </a:p>
        </p:txBody>
      </p:sp>
    </p:spTree>
  </p:cSld>
  <p:clrMapOvr>
    <a:masterClrMapping/>
  </p:clrMapOvr>
  <p:transition>
    <p:blind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600</TotalTime>
  <Words>600</Words>
  <Application>Microsoft Office PowerPoint</Application>
  <PresentationFormat>On-screen Show (4:3)</PresentationFormat>
  <Paragraphs>93</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Apex</vt:lpstr>
      <vt:lpstr>BY  CA.  SAYANTAN BASU </vt:lpstr>
      <vt:lpstr>Contents</vt:lpstr>
      <vt:lpstr>Introduction</vt:lpstr>
      <vt:lpstr>Slide 4</vt:lpstr>
      <vt:lpstr>Establishment of IMF  IMF was founded on 27th december,1945. During the closing years of World War Second, different countries realized that there must be a common International Forum for achieving economy cooperation, promoting International Trade and providing help to needy nations during emergency. So IMF was formed for this purpose.</vt:lpstr>
      <vt:lpstr>World War Second has its adverse effect on global economy. To remedy the situation, an international monetary conference was convened in 1944, at Bretton Woods in America.  It was attended by the represenatives of 44 countries. India also participated therein.  It was decided in this Conference to set up IMF for the economic development of all countries.</vt:lpstr>
      <vt:lpstr>PROBLEMS</vt:lpstr>
      <vt:lpstr>Role</vt:lpstr>
      <vt:lpstr>Slide 9</vt:lpstr>
      <vt:lpstr>Objectives Of IMF </vt:lpstr>
      <vt:lpstr>4) To Provide Aid to Members during     emergency  5) To reduce Disequilibrium in Balance of Payments   6) To promote balanced economic development</vt:lpstr>
      <vt:lpstr>FUNCTIONS OF IMF  1) The funds provide a mechanism for improving short-term BOP Position  2) Fund provides a machinery for international  consultationS   3) Technical Assistance   4) Imparts Training</vt:lpstr>
      <vt:lpstr>5) Facilities during emergency    6) It serves as a short-term credit institutions    7) Determining Exchange Rate for every Country    </vt:lpstr>
      <vt:lpstr>Slide 14</vt:lpstr>
      <vt:lpstr>Organization</vt:lpstr>
      <vt:lpstr>Slide 16</vt:lpstr>
      <vt:lpstr>Where the IMF gets its money</vt:lpstr>
      <vt:lpstr>Special Drawing Right (SDRs)</vt:lpstr>
      <vt:lpstr>MEMBERSHIP There are two types of members of the Fund 1) ORIGINAL MEMBERS- All those countries whose representatives took part in Bretton Woods Conference and who agreed to be the member of the fund prior to 31st December,1945, are called Ordinary                                           Members </vt:lpstr>
      <vt:lpstr>2) ORDINARY MEMBERS- All those countries who became its member subsequently are called Ordinary Members.    Any country can cease to be its member after giving a notice in writing to that effect . Fund can terminate the membership of such a country which does not observe its rules.   In 1945, the number countries was in 44, in year 2007 the number of member countries was 185.</vt:lpstr>
      <vt:lpstr>Members with largest quotas</vt:lpstr>
      <vt:lpstr>SUCCESS OF IMF  1) International Monetary Cooperation  2) Reconstruction of European Countries   3) Multilateral System of Foreign Payments   4) Increase in International Liquidity   5) Increase in International Trade</vt:lpstr>
      <vt:lpstr>6) Special Aid to Developing Countries   7) Providing Statistical Information  8) Helpful in Times of Difficulties   9) Easiness &amp; Flexibility in Making International Payments </vt:lpstr>
      <vt:lpstr>FAILURES OF IMF  1) Lack of Stability in Exchange Rate   2) Lack of Stability in the Price of Gold   3) Inability to Remove Restrictions on Foreign Trade   4) Rich Nations Club  5) No help for development projects  </vt:lpstr>
      <vt:lpstr>6) No Solution of International Liquidity  7) Interference in Domestic Economies   8) Inability to tackle the Monetary Crisis of August 1971  9) Less Aid for Developing Countries   10) High Rate of Interest </vt:lpstr>
      <vt:lpstr>IMF AND INDIA   India is a founder member of IMF. Earlier India was made a permanent Executive Director of the Board of Directors.   At present India is no longer a permanent director. India is now an elected member of IMF.  India’s rank is 13th among 185 member nations.  </vt:lpstr>
      <vt:lpstr>ADVNANTAGES FROM MEMBERSHIP OF IMF TO INDIA  1) Facility of Foreign Exchange  2) Freedom from British Pound   3) Membership of the World Bank   4) Importance of India in International Sector   5) Economic Consultation</vt:lpstr>
      <vt:lpstr>6) Help during Emergency  7) Financial help for five Year Plans  8) Special Drawing Rights   9) Help in Foreign Exchange Crisis   10) Profit from Sale of Gold  </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Deepak</dc:creator>
  <cp:lastModifiedBy>ICA</cp:lastModifiedBy>
  <cp:revision>94</cp:revision>
  <dcterms:created xsi:type="dcterms:W3CDTF">2010-10-07T07:48:53Z</dcterms:created>
  <dcterms:modified xsi:type="dcterms:W3CDTF">2012-10-10T18:35:56Z</dcterms:modified>
</cp:coreProperties>
</file>