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62" r:id="rId3"/>
    <p:sldId id="261" r:id="rId4"/>
    <p:sldId id="263" r:id="rId5"/>
    <p:sldId id="260" r:id="rId6"/>
    <p:sldId id="264" r:id="rId7"/>
    <p:sldId id="265" r:id="rId8"/>
    <p:sldId id="267"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2" autoAdjust="0"/>
    <p:restoredTop sz="94660"/>
  </p:normalViewPr>
  <p:slideViewPr>
    <p:cSldViewPr>
      <p:cViewPr varScale="1">
        <p:scale>
          <a:sx n="70" d="100"/>
          <a:sy n="70" d="100"/>
        </p:scale>
        <p:origin x="66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4252694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718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0333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130813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43064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63278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62811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391381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9104835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436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044451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47250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346" y="2912232"/>
            <a:ext cx="3830406"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912232"/>
            <a:ext cx="382151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7207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5773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27387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75471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30601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1D8BD707-D9CF-40AE-B4C6-C98DA3205C09}" type="datetimeFigureOut">
              <a:rPr lang="en-US" smtClean="0"/>
              <a:pPr/>
              <a:t>11/15/2016</a:t>
            </a:fld>
            <a:endParaRPr lang="en-US"/>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984508926"/>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3124200"/>
          </a:xfrm>
        </p:spPr>
        <p:txBody>
          <a:bodyPr>
            <a:normAutofit/>
          </a:bodyPr>
          <a:lstStyle/>
          <a:p>
            <a:r>
              <a:rPr lang="en-US" dirty="0" smtClean="0"/>
              <a:t>TDS </a:t>
            </a:r>
            <a:r>
              <a:rPr lang="en-US" dirty="0"/>
              <a:t>on Work Contract (WCT TDS) – MVAT – Complete Details</a:t>
            </a:r>
          </a:p>
        </p:txBody>
      </p:sp>
    </p:spTree>
    <p:extLst>
      <p:ext uri="{BB962C8B-B14F-4D97-AF65-F5344CB8AC3E}">
        <p14:creationId xmlns:p14="http://schemas.microsoft.com/office/powerpoint/2010/main" val="2648394284"/>
      </p:ext>
    </p:extLst>
  </p:cSld>
  <p:clrMapOvr>
    <a:masterClrMapping/>
  </p:clrMapOvr>
  <p:transition spd="slow" advTm="3000">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effectLst/>
              </a:rPr>
              <a:t>CONCEPT OF WCT TDS</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r>
              <a:rPr lang="en-US" dirty="0">
                <a:effectLst/>
              </a:rPr>
              <a:t> </a:t>
            </a:r>
            <a:r>
              <a:rPr lang="en-US" dirty="0" smtClean="0">
                <a:effectLst/>
              </a:rPr>
              <a:t>The </a:t>
            </a:r>
            <a:r>
              <a:rPr lang="en-US" dirty="0">
                <a:effectLst/>
              </a:rPr>
              <a:t>concept of </a:t>
            </a:r>
            <a:r>
              <a:rPr lang="en-US" dirty="0" smtClean="0">
                <a:effectLst/>
              </a:rPr>
              <a:t> WCT </a:t>
            </a:r>
            <a:r>
              <a:rPr lang="en-US" dirty="0">
                <a:effectLst/>
              </a:rPr>
              <a:t>TDS is same of TDS, Like in TDS we deduct and Deductee can claim setoff in income tax, in same way dealer can claim setoff of WCT TDS in VAT Payment.</a:t>
            </a:r>
          </a:p>
          <a:p>
            <a:endParaRPr lang="en-US" dirty="0">
              <a:effectLst/>
            </a:endParaRPr>
          </a:p>
          <a:p>
            <a:endParaRPr lang="en-US" dirty="0"/>
          </a:p>
        </p:txBody>
      </p:sp>
    </p:spTree>
    <p:extLst>
      <p:ext uri="{BB962C8B-B14F-4D97-AF65-F5344CB8AC3E}">
        <p14:creationId xmlns:p14="http://schemas.microsoft.com/office/powerpoint/2010/main" val="349916149"/>
      </p:ext>
    </p:extLst>
  </p:cSld>
  <p:clrMapOvr>
    <a:masterClrMapping/>
  </p:clrMapOvr>
  <mc:AlternateContent xmlns:mc="http://schemas.openxmlformats.org/markup-compatibility/2006">
    <mc:Choice xmlns:p14="http://schemas.microsoft.com/office/powerpoint/2010/main" Requires="p14">
      <p:transition spd="slow" p14:dur="1500" advTm="5000">
        <p:split orient="vert"/>
      </p:transition>
    </mc:Choice>
    <mc:Fallback>
      <p:transition spd="slow" advTm="5000">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a:effectLst/>
              </a:rPr>
              <a:t>Definition of Works Contract:</a:t>
            </a:r>
            <a:r>
              <a:rPr lang="en-US" dirty="0">
                <a:effectLst/>
              </a:rPr>
              <a:t/>
            </a:r>
            <a:br>
              <a:rPr lang="en-US" dirty="0">
                <a:effectLst/>
              </a:rPr>
            </a:br>
            <a:endParaRPr lang="en-US" dirty="0"/>
          </a:p>
        </p:txBody>
      </p:sp>
      <p:sp>
        <p:nvSpPr>
          <p:cNvPr id="3" name="Content Placeholder 2"/>
          <p:cNvSpPr>
            <a:spLocks noGrp="1"/>
          </p:cNvSpPr>
          <p:nvPr>
            <p:ph sz="half" idx="1"/>
          </p:nvPr>
        </p:nvSpPr>
        <p:spPr>
          <a:xfrm>
            <a:off x="76200" y="1447800"/>
            <a:ext cx="4438649" cy="4876800"/>
          </a:xfrm>
        </p:spPr>
        <p:txBody>
          <a:bodyPr>
            <a:noAutofit/>
          </a:bodyPr>
          <a:lstStyle/>
          <a:p>
            <a:r>
              <a:rPr lang="en-US" sz="1600" b="1" dirty="0">
                <a:effectLst/>
              </a:rPr>
              <a:t>Works Contract is defined under the MVAT Act, 2002 Section 2(24) :</a:t>
            </a:r>
            <a:r>
              <a:rPr lang="en-US" sz="1600" dirty="0">
                <a:effectLst/>
              </a:rPr>
              <a:t> </a:t>
            </a:r>
            <a:endParaRPr lang="en-US" sz="1600" dirty="0" smtClean="0">
              <a:effectLst/>
            </a:endParaRPr>
          </a:p>
          <a:p>
            <a:r>
              <a:rPr lang="en-US" sz="1600" b="1" dirty="0" smtClean="0">
                <a:effectLst/>
              </a:rPr>
              <a:t>the </a:t>
            </a:r>
            <a:r>
              <a:rPr lang="en-US" sz="1600" b="1" dirty="0">
                <a:effectLst/>
              </a:rPr>
              <a:t>transfer of property in goods (whether as goods or in some other form) involved in the execution of a works contract including, an agreement for carrying out for cash, deferred payment or other valuable consideration, the building, construction, manufacture, processing, fabrication, erection, installation, fitting out, improvement, modification, repair or commissioning of any movable or </a:t>
            </a:r>
            <a:r>
              <a:rPr lang="en-US" sz="1600" dirty="0">
                <a:effectLst/>
              </a:rPr>
              <a:t>immovable property</a:t>
            </a:r>
            <a:r>
              <a:rPr lang="en-US" sz="1900" dirty="0">
                <a:effectLst/>
              </a:rPr>
              <a:t>.</a:t>
            </a:r>
          </a:p>
        </p:txBody>
      </p:sp>
      <p:sp>
        <p:nvSpPr>
          <p:cNvPr id="4" name="Content Placeholder 3"/>
          <p:cNvSpPr>
            <a:spLocks noGrp="1"/>
          </p:cNvSpPr>
          <p:nvPr>
            <p:ph sz="half" idx="2"/>
          </p:nvPr>
        </p:nvSpPr>
        <p:spPr>
          <a:xfrm>
            <a:off x="4590596" y="1447800"/>
            <a:ext cx="3860072" cy="4724400"/>
          </a:xfrm>
        </p:spPr>
        <p:txBody>
          <a:bodyPr>
            <a:normAutofit fontScale="92500" lnSpcReduction="20000"/>
          </a:bodyPr>
          <a:lstStyle/>
          <a:p>
            <a:r>
              <a:rPr lang="en-US" b="1" dirty="0">
                <a:effectLst/>
              </a:rPr>
              <a:t>Works Contract is defined under the CST Act, 1956 Section 2(ja) </a:t>
            </a:r>
            <a:endParaRPr lang="en-US" dirty="0">
              <a:effectLst/>
            </a:endParaRPr>
          </a:p>
          <a:p>
            <a:r>
              <a:rPr lang="en-US" b="1" dirty="0">
                <a:effectLst/>
              </a:rPr>
              <a:t>:</a:t>
            </a:r>
            <a:r>
              <a:rPr lang="en-US" dirty="0">
                <a:effectLst/>
              </a:rPr>
              <a:t> works contract means a contract for carrying out any work which includes assembling, construction, building, altering, manufacturing, processing, fabricating, erection, installation, fitting out, improvement, repair or commissioning of any movable or immovable property</a:t>
            </a:r>
          </a:p>
          <a:p>
            <a:r>
              <a:rPr lang="en-US" dirty="0">
                <a:effectLst/>
              </a:rPr>
              <a:t> </a:t>
            </a:r>
            <a:r>
              <a:rPr lang="en-US" b="1" dirty="0">
                <a:effectLst/>
              </a:rPr>
              <a:t> </a:t>
            </a:r>
            <a:endParaRPr lang="en-US" dirty="0"/>
          </a:p>
        </p:txBody>
      </p:sp>
    </p:spTree>
    <p:extLst>
      <p:ext uri="{BB962C8B-B14F-4D97-AF65-F5344CB8AC3E}">
        <p14:creationId xmlns:p14="http://schemas.microsoft.com/office/powerpoint/2010/main" val="1803779388"/>
      </p:ext>
    </p:extLst>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Applicability and coverage</a:t>
            </a:r>
            <a:endParaRPr lang="en-US" u="sng" dirty="0"/>
          </a:p>
        </p:txBody>
      </p:sp>
      <p:sp>
        <p:nvSpPr>
          <p:cNvPr id="3" name="Text Placeholder 2"/>
          <p:cNvSpPr>
            <a:spLocks noGrp="1"/>
          </p:cNvSpPr>
          <p:nvPr>
            <p:ph type="body" idx="1"/>
          </p:nvPr>
        </p:nvSpPr>
        <p:spPr/>
        <p:txBody>
          <a:bodyPr>
            <a:normAutofit fontScale="85000" lnSpcReduction="10000"/>
          </a:bodyPr>
          <a:lstStyle/>
          <a:p>
            <a:r>
              <a:rPr lang="en-US" u="sng">
                <a:effectLst/>
              </a:rPr>
              <a:t>Applicability of WCT-TDS</a:t>
            </a:r>
            <a:endParaRPr lang="en-US">
              <a:effectLst/>
            </a:endParaRPr>
          </a:p>
          <a:p>
            <a:r>
              <a:rPr lang="en-US">
                <a:effectLst/>
              </a:rPr>
              <a:t> </a:t>
            </a:r>
          </a:p>
        </p:txBody>
      </p:sp>
      <p:sp>
        <p:nvSpPr>
          <p:cNvPr id="4" name="Content Placeholder 3"/>
          <p:cNvSpPr>
            <a:spLocks noGrp="1"/>
          </p:cNvSpPr>
          <p:nvPr>
            <p:ph sz="half" idx="2"/>
          </p:nvPr>
        </p:nvSpPr>
        <p:spPr/>
        <p:txBody>
          <a:bodyPr>
            <a:normAutofit fontScale="77500" lnSpcReduction="20000"/>
          </a:bodyPr>
          <a:lstStyle/>
          <a:p>
            <a:endParaRPr lang="en-US" dirty="0">
              <a:effectLst/>
            </a:endParaRPr>
          </a:p>
          <a:p>
            <a:pPr lvl="0"/>
            <a:r>
              <a:rPr lang="en-US" dirty="0">
                <a:effectLst/>
              </a:rPr>
              <a:t>TDS is applicable for Works Contract Transactions.</a:t>
            </a:r>
          </a:p>
          <a:p>
            <a:endParaRPr lang="en-US" dirty="0">
              <a:effectLst/>
            </a:endParaRPr>
          </a:p>
          <a:p>
            <a:r>
              <a:rPr lang="en-US" dirty="0">
                <a:effectLst/>
              </a:rPr>
              <a:t>2) Employer employing Contractor for Work Contract is required to comply with requirement of TDS.</a:t>
            </a:r>
          </a:p>
          <a:p>
            <a:pPr marL="0" indent="0">
              <a:buNone/>
            </a:pPr>
            <a:r>
              <a:rPr lang="en-US" b="1" dirty="0">
                <a:effectLst/>
              </a:rPr>
              <a:t> </a:t>
            </a:r>
            <a:r>
              <a:rPr lang="en-US" dirty="0">
                <a:effectLst/>
              </a:rPr>
              <a:t> </a:t>
            </a:r>
            <a:r>
              <a:rPr lang="en-US" b="1" dirty="0">
                <a:effectLst/>
              </a:rPr>
              <a:t> </a:t>
            </a:r>
            <a:endParaRPr lang="en-US" dirty="0">
              <a:effectLst/>
            </a:endParaRPr>
          </a:p>
          <a:p>
            <a:endParaRPr lang="en-US" dirty="0"/>
          </a:p>
        </p:txBody>
      </p:sp>
      <p:sp>
        <p:nvSpPr>
          <p:cNvPr id="5" name="Text Placeholder 4"/>
          <p:cNvSpPr>
            <a:spLocks noGrp="1"/>
          </p:cNvSpPr>
          <p:nvPr>
            <p:ph type="body" sz="quarter" idx="3"/>
          </p:nvPr>
        </p:nvSpPr>
        <p:spPr/>
        <p:txBody>
          <a:bodyPr/>
          <a:lstStyle/>
          <a:p>
            <a:r>
              <a:rPr lang="en-US" u="sng">
                <a:effectLst/>
              </a:rPr>
              <a:t>What is covered under work Contract</a:t>
            </a:r>
            <a:r>
              <a:rPr lang="en-US">
                <a:effectLst/>
              </a:rPr>
              <a:t> :</a:t>
            </a:r>
          </a:p>
        </p:txBody>
      </p:sp>
      <p:sp>
        <p:nvSpPr>
          <p:cNvPr id="6" name="Content Placeholder 5"/>
          <p:cNvSpPr>
            <a:spLocks noGrp="1"/>
          </p:cNvSpPr>
          <p:nvPr>
            <p:ph sz="quarter" idx="4"/>
          </p:nvPr>
        </p:nvSpPr>
        <p:spPr/>
        <p:txBody>
          <a:bodyPr>
            <a:normAutofit fontScale="77500" lnSpcReduction="20000"/>
          </a:bodyPr>
          <a:lstStyle/>
          <a:p>
            <a:r>
              <a:rPr lang="en-US" dirty="0">
                <a:effectLst/>
              </a:rPr>
              <a:t>1. Construction Contract includes contraction of buildings, roads, water purification plant, Bridge, etc.</a:t>
            </a:r>
          </a:p>
          <a:p>
            <a:pPr marL="0" indent="0">
              <a:buNone/>
            </a:pPr>
            <a:r>
              <a:rPr lang="en-US" dirty="0">
                <a:effectLst/>
              </a:rPr>
              <a:t> </a:t>
            </a:r>
          </a:p>
          <a:p>
            <a:r>
              <a:rPr lang="en-US" dirty="0">
                <a:effectLst/>
              </a:rPr>
              <a:t>2. Other Contracts, which includes installation of Plant and machinery, air conditions, painting &amp; polishing, laying pipes, etc.</a:t>
            </a:r>
          </a:p>
          <a:p>
            <a:r>
              <a:rPr lang="en-US" dirty="0">
                <a:effectLst/>
              </a:rPr>
              <a:t> </a:t>
            </a:r>
            <a:endParaRPr lang="en-US" dirty="0"/>
          </a:p>
        </p:txBody>
      </p:sp>
    </p:spTree>
    <p:extLst>
      <p:ext uri="{BB962C8B-B14F-4D97-AF65-F5344CB8AC3E}">
        <p14:creationId xmlns:p14="http://schemas.microsoft.com/office/powerpoint/2010/main" val="1591665464"/>
      </p:ext>
    </p:extLst>
  </p:cSld>
  <p:clrMapOvr>
    <a:masterClrMapping/>
  </p:clrMapOvr>
  <mc:AlternateContent xmlns:mc="http://schemas.openxmlformats.org/markup-compatibility/2006">
    <mc:Choice xmlns:p14="http://schemas.microsoft.com/office/powerpoint/2010/main" Requires="p14">
      <p:transition spd="slow" p14:dur="3400" advTm="5000">
        <p14:reveal/>
      </p:transition>
    </mc:Choice>
    <mc:Fallback>
      <p:transition spd="slow" advTm="5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533400"/>
            <a:ext cx="6477000" cy="1591526"/>
          </a:xfrm>
          <a:prstGeom prst="rect">
            <a:avLst/>
          </a:prstGeom>
        </p:spPr>
        <p:txBody>
          <a:bodyPr wrap="square">
            <a:spAutoFit/>
          </a:bodyPr>
          <a:lstStyle/>
          <a:p>
            <a:pPr>
              <a:lnSpc>
                <a:spcPct val="107000"/>
              </a:lnSpc>
            </a:pPr>
            <a:r>
              <a:rPr lang="en-US" b="1" u="sng" dirty="0">
                <a:latin typeface="Arial" panose="020B0604020202020204" pitchFamily="34" charset="0"/>
                <a:ea typeface="Times New Roman" panose="02020603050405020304" pitchFamily="18" charset="0"/>
                <a:cs typeface="Times New Roman" panose="02020603050405020304" pitchFamily="18" charset="0"/>
              </a:rPr>
              <a:t>Rate of deduction of TDS:</a:t>
            </a:r>
            <a:endParaRPr lang="en-US" sz="1400" b="1" dirty="0">
              <a:latin typeface="Calibri Light" panose="020F03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US" sz="1400" dirty="0">
                <a:latin typeface="Calibri" panose="020F0502020204030204" pitchFamily="34" charset="0"/>
                <a:ea typeface="Calibri" panose="020F0502020204030204" pitchFamily="34" charset="0"/>
                <a:cs typeface="Arial" panose="020B0604020202020204" pitchFamily="34" charset="0"/>
              </a:rPr>
              <a:t> </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b="1" dirty="0">
                <a:latin typeface="Arial" panose="020B0604020202020204" pitchFamily="34" charset="0"/>
                <a:ea typeface="Calibri" panose="020F0502020204030204" pitchFamily="34" charset="0"/>
                <a:cs typeface="Arial" panose="020B0604020202020204" pitchFamily="34" charset="0"/>
              </a:rPr>
              <a:t>2% in case of Registered Dealer</a:t>
            </a:r>
            <a:endParaRPr lang="en-US" sz="1400" b="1" dirty="0">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b="1" dirty="0">
                <a:latin typeface="Arial" panose="020B0604020202020204" pitchFamily="34" charset="0"/>
                <a:ea typeface="Calibri" panose="020F0502020204030204" pitchFamily="34" charset="0"/>
                <a:cs typeface="Arial" panose="020B0604020202020204" pitchFamily="34" charset="0"/>
              </a:rPr>
              <a:t>5% in Unregistered Deale</a:t>
            </a:r>
            <a:endParaRPr lang="en-US" sz="1400" b="1" dirty="0">
              <a:latin typeface="Calibri" panose="020F0502020204030204" pitchFamily="34" charset="0"/>
              <a:ea typeface="Calibri" panose="020F0502020204030204" pitchFamily="34" charset="0"/>
              <a:cs typeface="Arial" panose="020B0604020202020204" pitchFamily="34" charset="0"/>
            </a:endParaRPr>
          </a:p>
          <a:p>
            <a:r>
              <a:rPr lang="en-US" b="1" dirty="0">
                <a:latin typeface="Arial" panose="020B0604020202020204" pitchFamily="34" charset="0"/>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 </a:t>
            </a:r>
            <a:endParaRPr lang="en-US" dirty="0"/>
          </a:p>
        </p:txBody>
      </p:sp>
      <p:sp>
        <p:nvSpPr>
          <p:cNvPr id="4" name="Rectangle 3"/>
          <p:cNvSpPr/>
          <p:nvPr/>
        </p:nvSpPr>
        <p:spPr>
          <a:xfrm>
            <a:off x="381000" y="2124926"/>
            <a:ext cx="6477000" cy="923330"/>
          </a:xfrm>
          <a:prstGeom prst="rect">
            <a:avLst/>
          </a:prstGeom>
        </p:spPr>
        <p:txBody>
          <a:bodyPr wrap="square">
            <a:spAutoFit/>
          </a:bodyPr>
          <a:lstStyle/>
          <a:p>
            <a:r>
              <a:rPr lang="en-US" b="1" u="sng" dirty="0">
                <a:latin typeface="Arial" panose="020B0604020202020204" pitchFamily="34" charset="0"/>
                <a:ea typeface="Times New Roman" panose="02020603050405020304" pitchFamily="18" charset="0"/>
              </a:rPr>
              <a:t>When to deduct WCT TDS</a:t>
            </a:r>
            <a:endParaRPr lang="en-US" sz="1600" dirty="0">
              <a:latin typeface="Times New Roman" panose="02020603050405020304" pitchFamily="18" charset="0"/>
              <a:ea typeface="Times New Roman" panose="02020603050405020304" pitchFamily="18" charset="0"/>
            </a:endParaRPr>
          </a:p>
          <a:p>
            <a:r>
              <a:rPr lang="en-US" dirty="0">
                <a:solidFill>
                  <a:srgbClr val="000000"/>
                </a:solidFill>
                <a:latin typeface="Arial" panose="020B0604020202020204" pitchFamily="34"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r>
              <a:rPr lang="en-US" dirty="0">
                <a:latin typeface="Arial" panose="020B0604020202020204" pitchFamily="34" charset="0"/>
                <a:ea typeface="Times New Roman" panose="02020603050405020304" pitchFamily="18" charset="0"/>
              </a:rPr>
              <a:t>WCT TDS is required to be deducted on payment basis</a:t>
            </a:r>
            <a:endParaRPr lang="en-US" sz="16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381000" y="3081238"/>
            <a:ext cx="8382000" cy="3158557"/>
          </a:xfrm>
          <a:prstGeom prst="rect">
            <a:avLst/>
          </a:prstGeom>
        </p:spPr>
        <p:txBody>
          <a:bodyPr wrap="square">
            <a:spAutoFit/>
          </a:bodyPr>
          <a:lstStyle/>
          <a:p>
            <a:pPr>
              <a:lnSpc>
                <a:spcPct val="107000"/>
              </a:lnSpc>
            </a:pPr>
            <a:r>
              <a:rPr lang="en-US" b="1" u="sng" dirty="0">
                <a:latin typeface="Arial" panose="020B0604020202020204" pitchFamily="34" charset="0"/>
                <a:ea typeface="Times New Roman" panose="02020603050405020304" pitchFamily="18" charset="0"/>
                <a:cs typeface="Times New Roman" panose="02020603050405020304" pitchFamily="18" charset="0"/>
              </a:rPr>
              <a:t>Not Required to deduct WCT TDS</a:t>
            </a:r>
            <a:endParaRPr lang="en-US" sz="1400" b="1" dirty="0">
              <a:latin typeface="Calibri Light" panose="020F03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US" dirty="0">
                <a:latin typeface="Calibri" panose="020F0502020204030204" pitchFamily="34" charset="0"/>
                <a:ea typeface="Calibri" panose="020F0502020204030204" pitchFamily="34" charset="0"/>
                <a:cs typeface="Arial" panose="020B0604020202020204" pitchFamily="34" charset="0"/>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dirty="0">
                <a:latin typeface="Arial" panose="020B0604020202020204" pitchFamily="34" charset="0"/>
                <a:ea typeface="Calibri" panose="020F0502020204030204" pitchFamily="34" charset="0"/>
                <a:cs typeface="Arial" panose="020B0604020202020204" pitchFamily="34" charset="0"/>
              </a:rPr>
              <a:t>No deduction as provided under this clause shall be made in respect of any sale or purchase to which section 8 applies ( Section 8 of Maharashtra Value Added Tax Act, 2002 deals with certain sales and purchases not to be liable to tax )</a:t>
            </a:r>
            <a:endParaRPr lang="en-US" sz="1400" dirty="0">
              <a:latin typeface="Calibri" panose="020F0502020204030204" pitchFamily="34" charset="0"/>
              <a:ea typeface="Calibri" panose="020F0502020204030204" pitchFamily="34" charset="0"/>
              <a:cs typeface="Arial" panose="020B0604020202020204" pitchFamily="34" charset="0"/>
            </a:endParaRPr>
          </a:p>
          <a:p>
            <a:pPr>
              <a:lnSpc>
                <a:spcPct val="107000"/>
              </a:lnSpc>
            </a:pPr>
            <a:r>
              <a:rPr lang="en-US" dirty="0">
                <a:latin typeface="Arial" panose="020B0604020202020204" pitchFamily="34" charset="0"/>
                <a:ea typeface="Calibri" panose="020F0502020204030204" pitchFamily="34" charset="0"/>
                <a:cs typeface="Arial" panose="020B0604020202020204" pitchFamily="34" charset="0"/>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dirty="0">
                <a:latin typeface="Arial" panose="020B0604020202020204" pitchFamily="34" charset="0"/>
                <a:ea typeface="Calibri" panose="020F0502020204030204" pitchFamily="34" charset="0"/>
                <a:cs typeface="Arial" panose="020B0604020202020204" pitchFamily="34" charset="0"/>
              </a:rPr>
              <a:t>no deduction shall be made from any payment made to any sub-contractor by a principal contractor where the principal contractor has assigned the execution of any works contract, in whole or in part, to the said sub-contractor</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91813714"/>
      </p:ext>
    </p:extLst>
  </p:cSld>
  <p:clrMapOvr>
    <a:masterClrMapping/>
  </p:clrMapOvr>
  <p:transition spd="slow" advTm="5000">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effectLst/>
              </a:rPr>
              <a:t>PROCEDURE FOR WCT TDS</a:t>
            </a:r>
            <a:r>
              <a:rPr lang="en-US" dirty="0">
                <a:effectLst/>
              </a:rPr>
              <a:t/>
            </a:r>
            <a:br>
              <a:rPr lang="en-US" dirty="0">
                <a:effectLst/>
              </a:rPr>
            </a:br>
            <a:endParaRPr lang="en-US" dirty="0"/>
          </a:p>
        </p:txBody>
      </p:sp>
      <p:sp>
        <p:nvSpPr>
          <p:cNvPr id="3" name="Rectangle 2"/>
          <p:cNvSpPr/>
          <p:nvPr/>
        </p:nvSpPr>
        <p:spPr>
          <a:xfrm>
            <a:off x="338907" y="1752600"/>
            <a:ext cx="8458200" cy="3648691"/>
          </a:xfrm>
          <a:prstGeom prst="rect">
            <a:avLst/>
          </a:prstGeom>
        </p:spPr>
        <p:txBody>
          <a:bodyPr wrap="square">
            <a:spAutoFit/>
          </a:bodyPr>
          <a:lstStyle/>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dirty="0">
                <a:latin typeface="Arial" panose="020B0604020202020204" pitchFamily="34" charset="0"/>
                <a:ea typeface="Calibri" panose="020F0502020204030204" pitchFamily="34" charset="0"/>
                <a:cs typeface="Arial" panose="020B0604020202020204" pitchFamily="34" charset="0"/>
              </a:rPr>
              <a:t>Remittance of tax to Government Treasure in MTR – 6 within 21 days from the expiry of the month.</a:t>
            </a:r>
            <a:endParaRPr lang="en-US" sz="1400" dirty="0">
              <a:latin typeface="Calibri" panose="020F0502020204030204" pitchFamily="34" charset="0"/>
              <a:ea typeface="Calibri" panose="020F0502020204030204" pitchFamily="34" charset="0"/>
              <a:cs typeface="Arial" panose="020B0604020202020204" pitchFamily="34" charset="0"/>
            </a:endParaRPr>
          </a:p>
          <a:p>
            <a:pPr>
              <a:lnSpc>
                <a:spcPct val="107000"/>
              </a:lnSpc>
            </a:pPr>
            <a:r>
              <a:rPr lang="en-US" dirty="0">
                <a:latin typeface="Arial" panose="020B0604020202020204" pitchFamily="34" charset="0"/>
                <a:ea typeface="Calibri" panose="020F0502020204030204" pitchFamily="34" charset="0"/>
                <a:cs typeface="Arial" panose="020B0604020202020204" pitchFamily="34" charset="0"/>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dirty="0">
                <a:latin typeface="Arial" panose="020B0604020202020204" pitchFamily="34" charset="0"/>
                <a:ea typeface="Calibri" panose="020F0502020204030204" pitchFamily="34" charset="0"/>
                <a:cs typeface="Arial" panose="020B0604020202020204" pitchFamily="34" charset="0"/>
              </a:rPr>
              <a:t>Furnish the Certificate to the Contractor in Form No 402 immediately after deduction of TDS</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dirty="0">
                <a:latin typeface="Arial" panose="020B0604020202020204" pitchFamily="34" charset="0"/>
                <a:ea typeface="Calibri" panose="020F0502020204030204" pitchFamily="34" charset="0"/>
                <a:cs typeface="Arial" panose="020B0604020202020204" pitchFamily="34" charset="0"/>
              </a:rPr>
              <a:t>Employer shall maintain the record of amount of tax deduction, furnishing of TDS certificate and payment of deduction to Government treasure in Form No 404.</a:t>
            </a:r>
            <a:endParaRPr lang="en-US" sz="1400" dirty="0">
              <a:latin typeface="Calibri" panose="020F0502020204030204" pitchFamily="34" charset="0"/>
              <a:ea typeface="Calibri" panose="020F0502020204030204" pitchFamily="34" charset="0"/>
              <a:cs typeface="Arial" panose="020B0604020202020204" pitchFamily="34" charset="0"/>
            </a:endParaRPr>
          </a:p>
          <a:p>
            <a:pPr>
              <a:lnSpc>
                <a:spcPct val="107000"/>
              </a:lnSpc>
            </a:pPr>
            <a:r>
              <a:rPr lang="en-US" dirty="0">
                <a:latin typeface="Arial" panose="020B0604020202020204" pitchFamily="34" charset="0"/>
                <a:ea typeface="Calibri" panose="020F0502020204030204" pitchFamily="34" charset="0"/>
                <a:cs typeface="Arial" panose="020B0604020202020204" pitchFamily="34" charset="0"/>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dirty="0">
                <a:latin typeface="Arial" panose="020B0604020202020204" pitchFamily="34" charset="0"/>
                <a:ea typeface="Calibri" panose="020F0502020204030204" pitchFamily="34" charset="0"/>
                <a:cs typeface="Arial" panose="020B0604020202020204" pitchFamily="34" charset="0"/>
              </a:rPr>
              <a:t>Employer is required to file annual TDS return in Form No 424 with Joint Commissioner of Sales Tax within 3 months of the end of the year to which it relates.</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54926810"/>
      </p:ext>
    </p:extLst>
  </p:cSld>
  <p:clrMapOvr>
    <a:masterClrMapping/>
  </p:clrMapOvr>
  <mc:AlternateContent xmlns:mc="http://schemas.openxmlformats.org/markup-compatibility/2006">
    <mc:Choice xmlns:p14="http://schemas.microsoft.com/office/powerpoint/2010/main" Requires="p14">
      <p:transition spd="slow" p14:dur="800" advTm="4000">
        <p:circle/>
      </p:transition>
    </mc:Choice>
    <mc:Fallback>
      <p:transition spd="slow" advTm="4000">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457201"/>
            <a:ext cx="6705600" cy="1496692"/>
          </a:xfrm>
          <a:prstGeom prst="rect">
            <a:avLst/>
          </a:prstGeom>
        </p:spPr>
        <p:txBody>
          <a:bodyPr wrap="square">
            <a:spAutoFit/>
          </a:bodyPr>
          <a:lstStyle/>
          <a:p>
            <a:pPr>
              <a:lnSpc>
                <a:spcPct val="107000"/>
              </a:lnSpc>
            </a:pPr>
            <a:r>
              <a:rPr lang="en-US" b="1" u="sng" dirty="0">
                <a:latin typeface="Arial" panose="020B0604020202020204" pitchFamily="34" charset="0"/>
                <a:ea typeface="Times New Roman" panose="02020603050405020304" pitchFamily="18" charset="0"/>
                <a:cs typeface="Times New Roman" panose="02020603050405020304" pitchFamily="18" charset="0"/>
              </a:rPr>
              <a:t>WCT RETURN</a:t>
            </a:r>
            <a:endParaRPr lang="en-US" sz="1400" b="1" dirty="0">
              <a:latin typeface="Calibri Light" panose="020F0302020204030204" pitchFamily="34" charset="0"/>
              <a:ea typeface="Times New Roman" panose="02020603050405020304" pitchFamily="18" charset="0"/>
              <a:cs typeface="Times New Roman" panose="02020603050405020304" pitchFamily="18" charset="0"/>
            </a:endParaRPr>
          </a:p>
          <a:p>
            <a:r>
              <a:rPr lang="en-US" dirty="0">
                <a:solidFill>
                  <a:srgbClr val="000000"/>
                </a:solidFill>
                <a:latin typeface="Arial" panose="020B0604020202020204" pitchFamily="34"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r>
              <a:rPr lang="en-US" dirty="0">
                <a:latin typeface="Arial" panose="020B0604020202020204" pitchFamily="34" charset="0"/>
                <a:ea typeface="Times New Roman" panose="02020603050405020304" pitchFamily="18" charset="0"/>
              </a:rPr>
              <a:t>Form 424 is required to file within 3 months of end of year in which it relates (i.e. 30th </a:t>
            </a:r>
            <a:r>
              <a:rPr lang="en-US" dirty="0" err="1">
                <a:latin typeface="Arial" panose="020B0604020202020204" pitchFamily="34" charset="0"/>
                <a:ea typeface="Times New Roman" panose="02020603050405020304" pitchFamily="18" charset="0"/>
              </a:rPr>
              <a:t>june</a:t>
            </a:r>
            <a:r>
              <a:rPr lang="en-US" dirty="0">
                <a:latin typeface="Arial" panose="020B0604020202020204" pitchFamily="34" charset="0"/>
                <a:ea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endParaRPr>
          </a:p>
          <a:p>
            <a:r>
              <a:rPr lang="en-US" b="1" dirty="0">
                <a:latin typeface="Arial" panose="020B0604020202020204" pitchFamily="34" charset="0"/>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 </a:t>
            </a:r>
            <a:endParaRPr lang="en-US" dirty="0"/>
          </a:p>
        </p:txBody>
      </p:sp>
      <p:sp>
        <p:nvSpPr>
          <p:cNvPr id="5" name="Rectangle 4"/>
          <p:cNvSpPr/>
          <p:nvPr/>
        </p:nvSpPr>
        <p:spPr>
          <a:xfrm>
            <a:off x="152400" y="1953893"/>
            <a:ext cx="6705600" cy="1477328"/>
          </a:xfrm>
          <a:prstGeom prst="rect">
            <a:avLst/>
          </a:prstGeom>
        </p:spPr>
        <p:txBody>
          <a:bodyPr wrap="square">
            <a:spAutoFit/>
          </a:bodyPr>
          <a:lstStyle/>
          <a:p>
            <a:r>
              <a:rPr lang="en-US" b="1" u="sng" dirty="0">
                <a:latin typeface="Arial" panose="020B0604020202020204" pitchFamily="34" charset="0"/>
                <a:ea typeface="Times New Roman" panose="02020603050405020304" pitchFamily="18" charset="0"/>
              </a:rPr>
              <a:t>LATE PAYMENT INTEREST</a:t>
            </a:r>
            <a:endParaRPr lang="en-US" sz="1600" dirty="0">
              <a:latin typeface="Times New Roman" panose="02020603050405020304" pitchFamily="18" charset="0"/>
              <a:ea typeface="Times New Roman" panose="02020603050405020304" pitchFamily="18" charset="0"/>
            </a:endParaRPr>
          </a:p>
          <a:p>
            <a:r>
              <a:rPr lang="en-US" dirty="0">
                <a:latin typeface="Arial" panose="020B0604020202020204" pitchFamily="34"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r>
              <a:rPr lang="en-US" dirty="0">
                <a:latin typeface="Arial" panose="020B0604020202020204" pitchFamily="34" charset="0"/>
                <a:ea typeface="Times New Roman" panose="02020603050405020304" pitchFamily="18" charset="0"/>
              </a:rPr>
              <a:t>Interest on late payment is same like MVAT i.e. 1.25% p.m. Changes in the rate of Interest w.e.f.1/12/2015</a:t>
            </a:r>
            <a:endParaRPr lang="en-US" sz="1600" dirty="0">
              <a:latin typeface="Times New Roman" panose="02020603050405020304" pitchFamily="18" charset="0"/>
              <a:ea typeface="Times New Roman" panose="02020603050405020304" pitchFamily="18" charset="0"/>
            </a:endParaRPr>
          </a:p>
          <a:p>
            <a:r>
              <a:rPr lang="en-US" dirty="0">
                <a:solidFill>
                  <a:srgbClr val="000000"/>
                </a:solidFill>
                <a:latin typeface="Arial" panose="020B0604020202020204" pitchFamily="34"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740084419"/>
              </p:ext>
            </p:extLst>
          </p:nvPr>
        </p:nvGraphicFramePr>
        <p:xfrm>
          <a:off x="228600" y="3200400"/>
          <a:ext cx="8382000" cy="3276600"/>
        </p:xfrm>
        <a:graphic>
          <a:graphicData uri="http://schemas.openxmlformats.org/drawingml/2006/table">
            <a:tbl>
              <a:tblPr firstRow="1" firstCol="1" bandRow="1">
                <a:tableStyleId>{5C22544A-7EE6-4342-B048-85BDC9FD1C3A}</a:tableStyleId>
              </a:tblPr>
              <a:tblGrid>
                <a:gridCol w="2231893"/>
                <a:gridCol w="6150107"/>
              </a:tblGrid>
              <a:tr h="412791">
                <a:tc>
                  <a:txBody>
                    <a:bodyPr/>
                    <a:lstStyle/>
                    <a:p>
                      <a:pPr marL="0" marR="0">
                        <a:lnSpc>
                          <a:spcPct val="107000"/>
                        </a:lnSpc>
                        <a:spcBef>
                          <a:spcPts val="0"/>
                        </a:spcBef>
                        <a:spcAft>
                          <a:spcPts val="800"/>
                        </a:spcAft>
                      </a:pPr>
                      <a:r>
                        <a:rPr lang="en-US" sz="1400" dirty="0">
                          <a:effectLst/>
                        </a:rPr>
                        <a:t>No. Period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07000"/>
                        </a:lnSpc>
                        <a:spcBef>
                          <a:spcPts val="0"/>
                        </a:spcBef>
                        <a:spcAft>
                          <a:spcPts val="800"/>
                        </a:spcAft>
                      </a:pPr>
                      <a:r>
                        <a:rPr lang="en-US" sz="1400">
                          <a:effectLst/>
                        </a:rPr>
                        <a:t>Rate of Interest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703809">
                <a:tc>
                  <a:txBody>
                    <a:bodyPr/>
                    <a:lstStyle/>
                    <a:p>
                      <a:pPr marL="0" marR="0">
                        <a:lnSpc>
                          <a:spcPct val="107000"/>
                        </a:lnSpc>
                        <a:spcBef>
                          <a:spcPts val="0"/>
                        </a:spcBef>
                        <a:spcAft>
                          <a:spcPts val="800"/>
                        </a:spcAft>
                      </a:pPr>
                      <a:r>
                        <a:rPr lang="en-US" sz="1400" dirty="0">
                          <a:effectLst/>
                          <a:latin typeface="Arial" panose="020B0604020202020204" pitchFamily="34" charset="0"/>
                          <a:cs typeface="Arial" panose="020B0604020202020204" pitchFamily="34" charset="0"/>
                        </a:rPr>
                        <a:t>Up to </a:t>
                      </a:r>
                      <a:r>
                        <a:rPr lang="en-US" sz="1400">
                          <a:effectLst/>
                          <a:latin typeface="Arial" panose="020B0604020202020204" pitchFamily="34" charset="0"/>
                          <a:cs typeface="Arial" panose="020B0604020202020204" pitchFamily="34" charset="0"/>
                        </a:rPr>
                        <a:t>one </a:t>
                      </a:r>
                      <a:r>
                        <a:rPr lang="en-US" sz="1400" smtClean="0">
                          <a:effectLst/>
                          <a:latin typeface="Arial" panose="020B0604020202020204" pitchFamily="34" charset="0"/>
                          <a:cs typeface="Arial" panose="020B0604020202020204" pitchFamily="34" charset="0"/>
                        </a:rPr>
                        <a:t>month</a:t>
                      </a:r>
                    </a:p>
                    <a:p>
                      <a:pPr marL="0" marR="0">
                        <a:lnSpc>
                          <a:spcPct val="107000"/>
                        </a:lnSpc>
                        <a:spcBef>
                          <a:spcPts val="0"/>
                        </a:spcBef>
                        <a:spcAft>
                          <a:spcPts val="800"/>
                        </a:spcAft>
                      </a:pPr>
                      <a:r>
                        <a:rPr lang="en-US" sz="1400" smtClean="0">
                          <a:effectLst/>
                          <a:latin typeface="Arial" panose="020B0604020202020204" pitchFamily="34" charset="0"/>
                          <a:ea typeface="Calibri" panose="020F0502020204030204" pitchFamily="34" charset="0"/>
                          <a:cs typeface="Arial" panose="020B0604020202020204" pitchFamily="34" charset="0"/>
                        </a:rPr>
                        <a:t>( &lt;1M)</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nchor="ctr"/>
                </a:tc>
                <a:tc>
                  <a:txBody>
                    <a:bodyPr/>
                    <a:lstStyle/>
                    <a:p>
                      <a:pPr marL="0" marR="0">
                        <a:lnSpc>
                          <a:spcPct val="107000"/>
                        </a:lnSpc>
                        <a:spcBef>
                          <a:spcPts val="0"/>
                        </a:spcBef>
                        <a:spcAft>
                          <a:spcPts val="800"/>
                        </a:spcAft>
                      </a:pPr>
                      <a:r>
                        <a:rPr lang="en-US" sz="1400" smtClean="0">
                          <a:effectLst/>
                        </a:rPr>
                        <a:t>1.25%per </a:t>
                      </a:r>
                      <a:r>
                        <a:rPr lang="en-US" sz="1400" dirty="0">
                          <a:effectLst/>
                        </a:rPr>
                        <a:t>cent of the amount of such tax, for the month or for part thereof</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anchor="ctr"/>
                </a:tc>
              </a:tr>
              <a:tr h="841063">
                <a:tc>
                  <a:txBody>
                    <a:bodyPr/>
                    <a:lstStyle/>
                    <a:p>
                      <a:pPr marL="0" marR="0">
                        <a:lnSpc>
                          <a:spcPct val="107000"/>
                        </a:lnSpc>
                        <a:spcBef>
                          <a:spcPts val="0"/>
                        </a:spcBef>
                        <a:spcAft>
                          <a:spcPts val="80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2 Up to three </a:t>
                      </a:r>
                      <a:r>
                        <a:rPr lang="en-US" sz="14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months </a:t>
                      </a:r>
                    </a:p>
                    <a:p>
                      <a:pPr marL="0" marR="0">
                        <a:lnSpc>
                          <a:spcPct val="107000"/>
                        </a:lnSpc>
                        <a:spcBef>
                          <a:spcPts val="0"/>
                        </a:spcBef>
                        <a:spcAft>
                          <a:spcPts val="800"/>
                        </a:spcAft>
                      </a:pPr>
                      <a:r>
                        <a:rPr lang="en-US" sz="14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( 2M&lt;x&lt;3M)</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07000"/>
                        </a:lnSpc>
                        <a:spcBef>
                          <a:spcPts val="0"/>
                        </a:spcBef>
                        <a:spcAft>
                          <a:spcPts val="800"/>
                        </a:spcAft>
                      </a:pPr>
                      <a:r>
                        <a:rPr lang="en-US" sz="1400" dirty="0" smtClean="0">
                          <a:effectLst/>
                          <a:latin typeface="+mn-lt"/>
                          <a:ea typeface="Calibri" panose="020F0502020204030204" pitchFamily="34" charset="0"/>
                          <a:cs typeface="Arial" panose="020B0604020202020204" pitchFamily="34" charset="0"/>
                        </a:rPr>
                        <a:t>1.25% of the amount of such tax, for the month or for part thereof for the 1st</a:t>
                      </a:r>
                      <a:r>
                        <a:rPr lang="en-US" sz="1400" baseline="0" dirty="0" smtClean="0">
                          <a:effectLst/>
                          <a:latin typeface="+mn-lt"/>
                          <a:ea typeface="Calibri" panose="020F0502020204030204" pitchFamily="34" charset="0"/>
                          <a:cs typeface="Arial" panose="020B0604020202020204" pitchFamily="34" charset="0"/>
                        </a:rPr>
                        <a:t> </a:t>
                      </a:r>
                      <a:r>
                        <a:rPr lang="en-US" sz="1400" dirty="0" smtClean="0">
                          <a:effectLst/>
                          <a:latin typeface="+mn-lt"/>
                          <a:ea typeface="Calibri" panose="020F0502020204030204" pitchFamily="34" charset="0"/>
                          <a:cs typeface="Arial" panose="020B0604020202020204" pitchFamily="34" charset="0"/>
                        </a:rPr>
                        <a:t> month of delay and 1.5% of the amount of such tax, for each month or for part thereof for delay beyond 1 month up to 3 months</a:t>
                      </a:r>
                      <a:endParaRPr lang="en-US" sz="1400" dirty="0">
                        <a:effectLst/>
                        <a:latin typeface="+mn-lt"/>
                        <a:ea typeface="Calibri" panose="020F0502020204030204" pitchFamily="34" charset="0"/>
                        <a:cs typeface="Arial" panose="020B0604020202020204" pitchFamily="34" charset="0"/>
                      </a:endParaRPr>
                    </a:p>
                  </a:txBody>
                  <a:tcPr marL="68580" marR="68580" anchor="ctr"/>
                </a:tc>
              </a:tr>
              <a:tr h="1318937">
                <a:tc>
                  <a:txBody>
                    <a:bodyPr/>
                    <a:lstStyle/>
                    <a:p>
                      <a:pPr marL="0" marR="0" algn="l" rtl="0" eaLnBrk="1" latinLnBrk="0" hangingPunct="1">
                        <a:lnSpc>
                          <a:spcPct val="107000"/>
                        </a:lnSpc>
                        <a:spcBef>
                          <a:spcPts val="0"/>
                        </a:spcBef>
                        <a:spcAft>
                          <a:spcPts val="800"/>
                        </a:spcAft>
                      </a:pPr>
                      <a:r>
                        <a:rPr lang="en-US" sz="1400" b="1" kern="1200" dirty="0" smtClean="0">
                          <a:solidFill>
                            <a:srgbClr val="FFFFFF"/>
                          </a:solidFill>
                          <a:effectLst/>
                          <a:latin typeface="Arial" panose="020B0604020202020204" pitchFamily="34" charset="0"/>
                          <a:cs typeface="Arial" panose="020B0604020202020204" pitchFamily="34" charset="0"/>
                        </a:rPr>
                        <a:t>More</a:t>
                      </a:r>
                      <a:r>
                        <a:rPr lang="en-US" sz="1400" b="1" kern="1200" baseline="0" dirty="0" smtClean="0">
                          <a:solidFill>
                            <a:srgbClr val="FFFFFF"/>
                          </a:solidFill>
                          <a:effectLst/>
                          <a:latin typeface="Arial" panose="020B0604020202020204" pitchFamily="34" charset="0"/>
                          <a:cs typeface="Arial" panose="020B0604020202020204" pitchFamily="34" charset="0"/>
                        </a:rPr>
                        <a:t> Than 3 Months ( &gt;3M)</a:t>
                      </a:r>
                      <a:endParaRPr lang="en-US" sz="1400" dirty="0">
                        <a:effectLst/>
                      </a:endParaRPr>
                    </a:p>
                  </a:txBody>
                  <a:tcPr marL="68580" marR="68580" anchor="ctr"/>
                </a:tc>
                <a:tc>
                  <a:txBody>
                    <a:bodyPr/>
                    <a:lstStyle/>
                    <a:p>
                      <a:pPr marL="0" marR="0">
                        <a:lnSpc>
                          <a:spcPct val="107000"/>
                        </a:lnSpc>
                        <a:spcBef>
                          <a:spcPts val="0"/>
                        </a:spcBef>
                        <a:spcAft>
                          <a:spcPts val="800"/>
                        </a:spcAft>
                      </a:pPr>
                      <a:r>
                        <a:rPr lang="en-US" sz="1400" dirty="0" smtClean="0">
                          <a:effectLst/>
                          <a:latin typeface="+mn-lt"/>
                          <a:ea typeface="Calibri" panose="020F0502020204030204" pitchFamily="34" charset="0"/>
                          <a:cs typeface="Arial" panose="020B0604020202020204" pitchFamily="34" charset="0"/>
                        </a:rPr>
                        <a:t>1.25% of the amount of such tax, for each month or for part thereof for the 1st month of delay 1.50% of the amount of such tax, for each month or for part thereof for delay beyond 1 month up to 3 months and 2%  of the amount of such tax, for each month or for part thereof for the period delay beyond 3 months</a:t>
                      </a:r>
                      <a:endParaRPr lang="en-US" sz="1400" dirty="0">
                        <a:effectLst/>
                        <a:latin typeface="+mn-lt"/>
                        <a:ea typeface="Calibri" panose="020F0502020204030204" pitchFamily="34" charset="0"/>
                        <a:cs typeface="Arial" panose="020B0604020202020204" pitchFamily="34" charset="0"/>
                      </a:endParaRPr>
                    </a:p>
                  </a:txBody>
                  <a:tcPr marL="68580" marR="68580" anchor="ctr"/>
                </a:tc>
              </a:tr>
            </a:tbl>
          </a:graphicData>
        </a:graphic>
      </p:graphicFrame>
    </p:spTree>
    <p:extLst>
      <p:ext uri="{BB962C8B-B14F-4D97-AF65-F5344CB8AC3E}">
        <p14:creationId xmlns:p14="http://schemas.microsoft.com/office/powerpoint/2010/main" val="536881914"/>
      </p:ext>
    </p:extLst>
  </p:cSld>
  <p:clrMapOvr>
    <a:masterClrMapping/>
  </p:clrMapOvr>
  <p:transition spd="med" advTm="5000">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Payment and Form 402</a:t>
            </a:r>
            <a:endParaRPr lang="en-US" u="sng" dirty="0"/>
          </a:p>
        </p:txBody>
      </p:sp>
      <p:sp>
        <p:nvSpPr>
          <p:cNvPr id="3" name="Content Placeholder 2"/>
          <p:cNvSpPr>
            <a:spLocks noGrp="1"/>
          </p:cNvSpPr>
          <p:nvPr>
            <p:ph sz="half" idx="1"/>
          </p:nvPr>
        </p:nvSpPr>
        <p:spPr/>
        <p:txBody>
          <a:bodyPr/>
          <a:lstStyle/>
          <a:p>
            <a:r>
              <a:rPr lang="en-US" b="1" u="sng" dirty="0">
                <a:effectLst/>
              </a:rPr>
              <a:t>WCT PAYMENT </a:t>
            </a:r>
            <a:r>
              <a:rPr lang="en-US" b="1" u="sng" dirty="0" smtClean="0">
                <a:effectLst/>
              </a:rPr>
              <a:t>CHALLAN</a:t>
            </a:r>
            <a:endParaRPr lang="en-US" dirty="0">
              <a:effectLst/>
            </a:endParaRPr>
          </a:p>
          <a:p>
            <a:r>
              <a:rPr lang="en-US" dirty="0">
                <a:effectLst/>
              </a:rPr>
              <a:t>Challan MTR 6 is required to be paid within 21 days from the expiry of the month.</a:t>
            </a:r>
          </a:p>
          <a:p>
            <a:endParaRPr lang="en-US" dirty="0"/>
          </a:p>
        </p:txBody>
      </p:sp>
      <p:sp>
        <p:nvSpPr>
          <p:cNvPr id="4" name="Content Placeholder 3"/>
          <p:cNvSpPr>
            <a:spLocks noGrp="1"/>
          </p:cNvSpPr>
          <p:nvPr>
            <p:ph sz="half" idx="2"/>
          </p:nvPr>
        </p:nvSpPr>
        <p:spPr/>
        <p:txBody>
          <a:bodyPr/>
          <a:lstStyle/>
          <a:p>
            <a:r>
              <a:rPr lang="en-US" b="1" u="sng" dirty="0"/>
              <a:t>ISSUE OF FORM </a:t>
            </a:r>
            <a:r>
              <a:rPr lang="en-US" b="1" u="sng" dirty="0" smtClean="0"/>
              <a:t>402</a:t>
            </a:r>
            <a:endParaRPr lang="en-US" b="1" u="sng" dirty="0"/>
          </a:p>
          <a:p>
            <a:r>
              <a:rPr lang="en-US" dirty="0"/>
              <a:t>Form 402 is required to be issued by deductor to deductee immediately after deducting WCT tds</a:t>
            </a:r>
            <a:r>
              <a:rPr lang="en-US" dirty="0" smtClean="0"/>
              <a:t>.</a:t>
            </a:r>
            <a:endParaRPr lang="en-US" dirty="0"/>
          </a:p>
          <a:p>
            <a:endParaRPr lang="en-US" dirty="0"/>
          </a:p>
        </p:txBody>
      </p:sp>
    </p:spTree>
    <p:extLst>
      <p:ext uri="{BB962C8B-B14F-4D97-AF65-F5344CB8AC3E}">
        <p14:creationId xmlns:p14="http://schemas.microsoft.com/office/powerpoint/2010/main" val="2376169047"/>
      </p:ext>
    </p:extLst>
  </p:cSld>
  <p:clrMapOvr>
    <a:masterClrMapping/>
  </p:clrMapOvr>
  <p:transition spd="slow" advTm="3000">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4800599"/>
          </a:xfrm>
        </p:spPr>
        <p:txBody>
          <a:bodyPr>
            <a:normAutofit/>
          </a:bodyPr>
          <a:lstStyle/>
          <a:p>
            <a:r>
              <a:rPr lang="en-US" sz="10000" i="1" dirty="0" smtClean="0">
                <a:latin typeface="+mn-lt"/>
              </a:rPr>
              <a:t>Thank you.</a:t>
            </a:r>
            <a:r>
              <a:rPr lang="en-US" sz="10000" i="1" dirty="0" smtClean="0">
                <a:latin typeface="+mn-lt"/>
                <a:sym typeface="Wingdings" panose="05000000000000000000" pitchFamily="2" charset="2"/>
              </a:rPr>
              <a:t> </a:t>
            </a:r>
            <a:br>
              <a:rPr lang="en-US" sz="10000" i="1" dirty="0" smtClean="0">
                <a:latin typeface="+mn-lt"/>
                <a:sym typeface="Wingdings" panose="05000000000000000000" pitchFamily="2" charset="2"/>
              </a:rPr>
            </a:br>
            <a:r>
              <a:rPr lang="en-US" sz="3000" i="1" dirty="0" smtClean="0">
                <a:latin typeface="+mn-lt"/>
                <a:sym typeface="Wingdings" panose="05000000000000000000" pitchFamily="2" charset="2"/>
              </a:rPr>
              <a:t>CA LALIT BIRLA</a:t>
            </a:r>
            <a:br>
              <a:rPr lang="en-US" sz="3000" i="1" dirty="0" smtClean="0">
                <a:latin typeface="+mn-lt"/>
                <a:sym typeface="Wingdings" panose="05000000000000000000" pitchFamily="2" charset="2"/>
              </a:rPr>
            </a:br>
            <a:r>
              <a:rPr lang="en-US" sz="3000" i="1" dirty="0" smtClean="0">
                <a:latin typeface="+mn-lt"/>
                <a:sym typeface="Wingdings" panose="05000000000000000000" pitchFamily="2" charset="2"/>
              </a:rPr>
              <a:t>9158626673</a:t>
            </a:r>
            <a:endParaRPr lang="en-US" sz="3000" i="1" dirty="0">
              <a:latin typeface="+mn-lt"/>
            </a:endParaRPr>
          </a:p>
        </p:txBody>
      </p:sp>
    </p:spTree>
    <p:extLst>
      <p:ext uri="{BB962C8B-B14F-4D97-AF65-F5344CB8AC3E}">
        <p14:creationId xmlns:p14="http://schemas.microsoft.com/office/powerpoint/2010/main" val="3192549809"/>
      </p:ext>
    </p:extLst>
  </p:cSld>
  <p:clrMapOvr>
    <a:masterClrMapping/>
  </p:clrMapOvr>
  <p:transition spd="slow" advTm="2000">
    <p:randomBa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TM04033921[[fn=Damask]]</Template>
  <TotalTime>42</TotalTime>
  <Words>368</Words>
  <Application>Microsoft Office PowerPoint</Application>
  <PresentationFormat>On-screen Show (4:3)</PresentationFormat>
  <Paragraphs>66</Paragraphs>
  <Slides>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Bookman Old Style</vt:lpstr>
      <vt:lpstr>Calibri</vt:lpstr>
      <vt:lpstr>Calibri Light</vt:lpstr>
      <vt:lpstr>Rockwell</vt:lpstr>
      <vt:lpstr>Symbol</vt:lpstr>
      <vt:lpstr>Times New Roman</vt:lpstr>
      <vt:lpstr>Wingdings</vt:lpstr>
      <vt:lpstr>Damask</vt:lpstr>
      <vt:lpstr>TDS on Work Contract (WCT TDS) – MVAT – Complete Details</vt:lpstr>
      <vt:lpstr>CONCEPT OF WCT TDS </vt:lpstr>
      <vt:lpstr>Definition of Works Contract: </vt:lpstr>
      <vt:lpstr>Applicability and coverage</vt:lpstr>
      <vt:lpstr>PowerPoint Presentation</vt:lpstr>
      <vt:lpstr>PROCEDURE FOR WCT TDS </vt:lpstr>
      <vt:lpstr>PowerPoint Presentation</vt:lpstr>
      <vt:lpstr>Payment and Form 402</vt:lpstr>
      <vt:lpstr>Thank you.  CA LALIT BIRLA 9158626673</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TDS on Work Contract (WCT TDS) – MVAT – Complete Details</dc:title>
  <dc:creator>Dharmendra Kondalkar</dc:creator>
  <cp:lastModifiedBy>Dharmendra Kondalkar</cp:lastModifiedBy>
  <cp:revision>7</cp:revision>
  <dcterms:created xsi:type="dcterms:W3CDTF">2006-08-16T00:00:00Z</dcterms:created>
  <dcterms:modified xsi:type="dcterms:W3CDTF">2016-11-15T08:18:05Z</dcterms:modified>
</cp:coreProperties>
</file>