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22" autoAdjust="0"/>
    <p:restoredTop sz="94660"/>
  </p:normalViewPr>
  <p:slideViewPr>
    <p:cSldViewPr>
      <p:cViewPr varScale="1">
        <p:scale>
          <a:sx n="75" d="100"/>
          <a:sy n="75" d="100"/>
        </p:scale>
        <p:origin x="-26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6A230-7B25-4C07-B3B9-629A9831B7A2}" type="datetimeFigureOut">
              <a:rPr lang="en-US" smtClean="0"/>
              <a:pPr/>
              <a:t>21-11-10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6A230-7B25-4C07-B3B9-629A9831B7A2}" type="datetimeFigureOut">
              <a:rPr lang="en-US" smtClean="0"/>
              <a:pPr/>
              <a:t>21-11-10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6A230-7B25-4C07-B3B9-629A9831B7A2}" type="datetimeFigureOut">
              <a:rPr lang="en-US" smtClean="0"/>
              <a:pPr/>
              <a:t>21-11-10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6A230-7B25-4C07-B3B9-629A9831B7A2}" type="datetimeFigureOut">
              <a:rPr lang="en-US" smtClean="0"/>
              <a:pPr/>
              <a:t>21-11-10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6A230-7B25-4C07-B3B9-629A9831B7A2}" type="datetimeFigureOut">
              <a:rPr lang="en-US" smtClean="0"/>
              <a:pPr/>
              <a:t>21-11-10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6A230-7B25-4C07-B3B9-629A9831B7A2}" type="datetimeFigureOut">
              <a:rPr lang="en-US" smtClean="0"/>
              <a:pPr/>
              <a:t>21-11-10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6A230-7B25-4C07-B3B9-629A9831B7A2}" type="datetimeFigureOut">
              <a:rPr lang="en-US" smtClean="0"/>
              <a:pPr/>
              <a:t>21-11-10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6A230-7B25-4C07-B3B9-629A9831B7A2}" type="datetimeFigureOut">
              <a:rPr lang="en-US" smtClean="0"/>
              <a:pPr/>
              <a:t>21-11-10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6A230-7B25-4C07-B3B9-629A9831B7A2}" type="datetimeFigureOut">
              <a:rPr lang="en-US" smtClean="0"/>
              <a:pPr/>
              <a:t>21-11-10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6A230-7B25-4C07-B3B9-629A9831B7A2}" type="datetimeFigureOut">
              <a:rPr lang="en-US" smtClean="0"/>
              <a:pPr/>
              <a:t>21-11-10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6A230-7B25-4C07-B3B9-629A9831B7A2}" type="datetimeFigureOut">
              <a:rPr lang="en-US" smtClean="0"/>
              <a:pPr/>
              <a:t>21-11-10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66BAC-598F-468F-AADE-EDC914281782}" type="slidenum">
              <a:rPr lang="en-US" smtClean="0"/>
              <a:pPr/>
              <a:t>‹#›</a:t>
            </a:fld>
            <a:endParaRPr lang="en-US"/>
          </a:p>
        </p:txBody>
      </p:sp>
    </p:spTree>
  </p:cSld>
  <p:clrMapOvr>
    <a:masterClrMapping/>
  </p:clrMapOvr>
  <p:transition advClick="0" advTm="2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3000" r="-2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6A230-7B25-4C07-B3B9-629A9831B7A2}" type="datetimeFigureOut">
              <a:rPr lang="en-US" smtClean="0"/>
              <a:pPr/>
              <a:t>21-11-10</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566BAC-598F-468F-AADE-EDC91428178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2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819400"/>
            <a:ext cx="7772400" cy="1314450"/>
          </a:xfrm>
          <a:ln>
            <a:noFill/>
          </a:ln>
          <a:effectLst/>
          <a:scene3d>
            <a:camera prst="orthographicFront">
              <a:rot lat="0" lon="0" rev="0"/>
            </a:camera>
            <a:lightRig rig="chilly" dir="t">
              <a:rot lat="0" lon="0" rev="18480000"/>
            </a:lightRig>
          </a:scene3d>
          <a:sp3d prstMaterial="clear">
            <a:bevelT h="63500"/>
          </a:sp3d>
        </p:spPr>
        <p:txBody>
          <a:bodyPr>
            <a:normAutofit fontScale="90000"/>
          </a:bodyPr>
          <a:lstStyle/>
          <a:p>
            <a:r>
              <a:rPr lang="en-US" b="1" i="1" u="sng" dirty="0" smtClean="0">
                <a:latin typeface="Book Antiqua" pitchFamily="18" charset="0"/>
              </a:rPr>
              <a:t>Taxation on Partnership Firm </a:t>
            </a:r>
            <a:br>
              <a:rPr lang="en-US" b="1" i="1" u="sng" dirty="0" smtClean="0">
                <a:latin typeface="Book Antiqua" pitchFamily="18" charset="0"/>
              </a:rPr>
            </a:br>
            <a:r>
              <a:rPr lang="en-US" b="1" i="1" u="sng" dirty="0" smtClean="0">
                <a:latin typeface="Book Antiqua" pitchFamily="18" charset="0"/>
              </a:rPr>
              <a:t>As Assessed Such</a:t>
            </a:r>
            <a:endParaRPr lang="en-US" b="1" i="1" u="sng" dirty="0">
              <a:latin typeface="Book Antiqua" pitchFamily="18" charset="0"/>
            </a:endParaRPr>
          </a:p>
        </p:txBody>
      </p:sp>
      <p:sp>
        <p:nvSpPr>
          <p:cNvPr id="3" name="Subtitle 2"/>
          <p:cNvSpPr>
            <a:spLocks noGrp="1"/>
          </p:cNvSpPr>
          <p:nvPr>
            <p:ph type="subTitle" idx="1"/>
          </p:nvPr>
        </p:nvSpPr>
        <p:spPr>
          <a:xfrm>
            <a:off x="381000" y="5181600"/>
            <a:ext cx="4419600" cy="685800"/>
          </a:xfrm>
        </p:spPr>
        <p:txBody>
          <a:bodyPr>
            <a:normAutofit fontScale="70000" lnSpcReduction="20000"/>
          </a:bodyPr>
          <a:lstStyle/>
          <a:p>
            <a:r>
              <a:rPr lang="en-US" dirty="0" smtClean="0">
                <a:solidFill>
                  <a:schemeClr val="tx1"/>
                </a:solidFill>
                <a:latin typeface="Book Antiqua" pitchFamily="18" charset="0"/>
              </a:rPr>
              <a:t>Made By: </a:t>
            </a:r>
            <a:r>
              <a:rPr lang="en-US" dirty="0" err="1" smtClean="0">
                <a:solidFill>
                  <a:schemeClr val="tx1"/>
                </a:solidFill>
                <a:latin typeface="Book Antiqua" pitchFamily="18" charset="0"/>
              </a:rPr>
              <a:t>Vivek</a:t>
            </a:r>
            <a:r>
              <a:rPr lang="en-US" dirty="0" smtClean="0">
                <a:solidFill>
                  <a:schemeClr val="tx1"/>
                </a:solidFill>
                <a:latin typeface="Book Antiqua" pitchFamily="18" charset="0"/>
              </a:rPr>
              <a:t> Kumar </a:t>
            </a:r>
            <a:r>
              <a:rPr lang="en-US" dirty="0" err="1" smtClean="0">
                <a:solidFill>
                  <a:schemeClr val="tx1"/>
                </a:solidFill>
                <a:latin typeface="Book Antiqua" pitchFamily="18" charset="0"/>
              </a:rPr>
              <a:t>Verma</a:t>
            </a:r>
            <a:endParaRPr lang="en-US" dirty="0">
              <a:solidFill>
                <a:schemeClr val="tx1"/>
              </a:solidFill>
              <a:latin typeface="Book Antiqua" pitchFamily="18" charset="0"/>
            </a:endParaRPr>
          </a:p>
        </p:txBody>
      </p:sp>
      <p:sp>
        <p:nvSpPr>
          <p:cNvPr id="4" name="Subtitle 2"/>
          <p:cNvSpPr txBox="1">
            <a:spLocks/>
          </p:cNvSpPr>
          <p:nvPr/>
        </p:nvSpPr>
        <p:spPr>
          <a:xfrm>
            <a:off x="5105400" y="5105400"/>
            <a:ext cx="3429000" cy="6858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Book Antiqua" pitchFamily="18" charset="0"/>
              <a:ea typeface="+mn-ea"/>
              <a:cs typeface="+mn-cs"/>
            </a:endParaRPr>
          </a:p>
        </p:txBody>
      </p:sp>
      <p:pic>
        <p:nvPicPr>
          <p:cNvPr id="6" name="Picture 5" descr="5.bmp"/>
          <p:cNvPicPr>
            <a:picLocks noChangeAspect="1"/>
          </p:cNvPicPr>
          <p:nvPr/>
        </p:nvPicPr>
        <p:blipFill>
          <a:blip r:embed="rId2"/>
          <a:stretch>
            <a:fillRect/>
          </a:stretch>
        </p:blipFill>
        <p:spPr>
          <a:xfrm>
            <a:off x="2590800" y="304800"/>
            <a:ext cx="3733800" cy="2463466"/>
          </a:xfrm>
          <a:prstGeom prst="rect">
            <a:avLst/>
          </a:prstGeom>
        </p:spPr>
      </p:pic>
    </p:spTree>
  </p:cSld>
  <p:clrMapOvr>
    <a:masterClrMapping/>
  </p:clrMapOvr>
  <p:transition spd="slow" advClick="0" advTm="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2000"/>
                                        <p:tgtEl>
                                          <p:spTgt spid="6"/>
                                        </p:tgtEl>
                                      </p:cBhvr>
                                    </p:animEffect>
                                  </p:childTnLst>
                                </p:cTn>
                              </p:par>
                            </p:childTnLst>
                          </p:cTn>
                        </p:par>
                        <p:par>
                          <p:cTn id="8" fill="hold">
                            <p:stCondLst>
                              <p:cond delay="20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2" dur="1000" fill="hold"/>
                                        <p:tgtEl>
                                          <p:spTgt spid="2"/>
                                        </p:tgtEl>
                                        <p:attrNameLst>
                                          <p:attrName>ppt_y</p:attrName>
                                        </p:attrNameLst>
                                      </p:cBhvr>
                                      <p:tavLst>
                                        <p:tav tm="0">
                                          <p:val>
                                            <p:strVal val="#ppt_y"/>
                                          </p:val>
                                        </p:tav>
                                        <p:tav tm="100000">
                                          <p:val>
                                            <p:strVal val="#ppt_y"/>
                                          </p:val>
                                        </p:tav>
                                      </p:tavLst>
                                    </p:anim>
                                    <p:anim calcmode="lin" valueType="num">
                                      <p:cBhvr>
                                        <p:cTn id="13"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4"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5" dur="1000" tmFilter="0,0; .5, 1; 1, 1"/>
                                        <p:tgtEl>
                                          <p:spTgt spid="2"/>
                                        </p:tgtEl>
                                      </p:cBhvr>
                                    </p:animEffect>
                                  </p:childTnLst>
                                </p:cTn>
                              </p:par>
                            </p:childTnLst>
                          </p:cTn>
                        </p:par>
                        <p:par>
                          <p:cTn id="16" fill="hold">
                            <p:stCondLst>
                              <p:cond delay="68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1" dur="10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2" dur="10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3" dur="10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bmp"/>
          <p:cNvPicPr>
            <a:picLocks noChangeAspect="1"/>
          </p:cNvPicPr>
          <p:nvPr/>
        </p:nvPicPr>
        <p:blipFill>
          <a:blip r:embed="rId2">
            <a:lum bright="42000" contrast="-26000"/>
          </a:blip>
          <a:stretch>
            <a:fillRect/>
          </a:stretch>
        </p:blipFill>
        <p:spPr>
          <a:xfrm>
            <a:off x="2286000" y="1371600"/>
            <a:ext cx="4457700" cy="2945267"/>
          </a:xfrm>
          <a:prstGeom prst="rect">
            <a:avLst/>
          </a:prstGeom>
        </p:spPr>
      </p:pic>
      <p:sp>
        <p:nvSpPr>
          <p:cNvPr id="3" name="Content Placeholder 2"/>
          <p:cNvSpPr>
            <a:spLocks noGrp="1"/>
          </p:cNvSpPr>
          <p:nvPr>
            <p:ph idx="1"/>
          </p:nvPr>
        </p:nvSpPr>
        <p:spPr>
          <a:xfrm>
            <a:off x="457200" y="1371600"/>
            <a:ext cx="8229600" cy="4525963"/>
          </a:xfrm>
          <a:ln>
            <a:solidFill>
              <a:schemeClr val="tx1"/>
            </a:solidFill>
          </a:ln>
        </p:spPr>
        <p:txBody>
          <a:bodyPr>
            <a:normAutofit lnSpcReduction="10000"/>
          </a:bodyPr>
          <a:lstStyle/>
          <a:p>
            <a:pPr algn="just">
              <a:lnSpc>
                <a:spcPct val="110000"/>
              </a:lnSpc>
            </a:pPr>
            <a:r>
              <a:rPr lang="en-US" sz="3000" dirty="0" smtClean="0">
                <a:latin typeface="Book Antiqua" pitchFamily="18" charset="0"/>
              </a:rPr>
              <a:t>Section 4 of the Indian Partnership Act, 1932 define partnership as “relationship between persons who have agreed to share the profits of business carried on by all or any of them acting for all”. Persons who have entered into partnership with one another are called individually partners and collectively a firm and the name under which their business on is called the firm name.</a:t>
            </a:r>
          </a:p>
          <a:p>
            <a:endParaRPr lang="en-US" dirty="0"/>
          </a:p>
        </p:txBody>
      </p:sp>
      <p:sp>
        <p:nvSpPr>
          <p:cNvPr id="5" name="Rectangle 4"/>
          <p:cNvSpPr/>
          <p:nvPr/>
        </p:nvSpPr>
        <p:spPr>
          <a:xfrm>
            <a:off x="457200" y="228600"/>
            <a:ext cx="8305800" cy="92333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1003">
            <a:schemeClr val="lt2"/>
          </a:fillRef>
          <a:effectRef idx="1">
            <a:schemeClr val="accent2"/>
          </a:effectRef>
          <a:fontRef idx="minor">
            <a:schemeClr val="dk1"/>
          </a:fontRef>
        </p:style>
        <p:txBody>
          <a:bodyPr wrap="square" lIns="91440" tIns="45720" rIns="91440" bIns="45720">
            <a:spAutoFit/>
          </a:bodyPr>
          <a:lstStyle/>
          <a:p>
            <a:pPr algn="ctr"/>
            <a:r>
              <a:rPr lang="en-US" sz="5400" b="1" i="1" u="sng"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rPr>
              <a:t>INTRODUCTION</a:t>
            </a:r>
            <a:endParaRPr lang="en-US" sz="5400" b="1" i="1" u="sng"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cSld>
  <p:clrMapOvr>
    <a:masterClrMapping/>
  </p:clrMapOvr>
  <p:transition spd="slow" advClick="0" advTm="5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iterate type="wd">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2"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
                                            <p:txEl>
                                              <p:pRg st="0" end="0"/>
                                            </p:txEl>
                                          </p:spTgt>
                                        </p:tgtEl>
                                        <p:attrNameLst>
                                          <p:attrName>fill.type</p:attrName>
                                        </p:attrNameLst>
                                      </p:cBhvr>
                                      <p:to>
                                        <p:strVal val="solid"/>
                                      </p:to>
                                    </p:set>
                                  </p:childTnLst>
                                </p:cTn>
                              </p:par>
                            </p:childTnLst>
                          </p:cTn>
                        </p:par>
                        <p:par>
                          <p:cTn id="15" fill="hold">
                            <p:stCondLst>
                              <p:cond delay="13220"/>
                            </p:stCondLst>
                            <p:childTnLst>
                              <p:par>
                                <p:cTn id="16" presetID="51"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770" decel="100000"/>
                                        <p:tgtEl>
                                          <p:spTgt spid="4"/>
                                        </p:tgtEl>
                                      </p:cBhvr>
                                    </p:animEffect>
                                    <p:animScale>
                                      <p:cBhvr>
                                        <p:cTn id="19" dur="770" decel="100000"/>
                                        <p:tgtEl>
                                          <p:spTgt spid="4"/>
                                        </p:tgtEl>
                                      </p:cBhvr>
                                      <p:from x="10000" y="10000"/>
                                      <p:to x="200000" y="450000"/>
                                    </p:animScale>
                                    <p:animScale>
                                      <p:cBhvr>
                                        <p:cTn id="20" dur="1230" accel="100000" fill="hold">
                                          <p:stCondLst>
                                            <p:cond delay="770"/>
                                          </p:stCondLst>
                                        </p:cTn>
                                        <p:tgtEl>
                                          <p:spTgt spid="4"/>
                                        </p:tgtEl>
                                      </p:cBhvr>
                                      <p:from x="200000" y="450000"/>
                                      <p:to x="100000" y="100000"/>
                                    </p:animScale>
                                    <p:set>
                                      <p:cBhvr>
                                        <p:cTn id="21" dur="770" fill="hold"/>
                                        <p:tgtEl>
                                          <p:spTgt spid="4"/>
                                        </p:tgtEl>
                                        <p:attrNameLst>
                                          <p:attrName>ppt_x</p:attrName>
                                        </p:attrNameLst>
                                      </p:cBhvr>
                                      <p:to>
                                        <p:strVal val="(0.5)"/>
                                      </p:to>
                                    </p:set>
                                    <p:anim from="(0.5)" to="(#ppt_x)" calcmode="lin" valueType="num">
                                      <p:cBhvr>
                                        <p:cTn id="22" dur="1230" accel="100000" fill="hold">
                                          <p:stCondLst>
                                            <p:cond delay="770"/>
                                          </p:stCondLst>
                                        </p:cTn>
                                        <p:tgtEl>
                                          <p:spTgt spid="4"/>
                                        </p:tgtEl>
                                        <p:attrNameLst>
                                          <p:attrName>ppt_x</p:attrName>
                                        </p:attrNameLst>
                                      </p:cBhvr>
                                    </p:anim>
                                    <p:set>
                                      <p:cBhvr>
                                        <p:cTn id="23" dur="770" fill="hold"/>
                                        <p:tgtEl>
                                          <p:spTgt spid="4"/>
                                        </p:tgtEl>
                                        <p:attrNameLst>
                                          <p:attrName>ppt_y</p:attrName>
                                        </p:attrNameLst>
                                      </p:cBhvr>
                                      <p:to>
                                        <p:strVal val="(#ppt_y+0.4)"/>
                                      </p:to>
                                    </p:set>
                                    <p:anim from="(#ppt_y+0.4)" to="(#ppt_y)" calcmode="lin" valueType="num">
                                      <p:cBhvr>
                                        <p:cTn id="24" dur="1230" accel="100000" fill="hold">
                                          <p:stCondLst>
                                            <p:cond delay="770"/>
                                          </p:stCondLst>
                                        </p:cTn>
                                        <p:tgtEl>
                                          <p:spTgt spid="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ln>
            <a:solidFill>
              <a:schemeClr val="tx1"/>
            </a:solidFill>
          </a:ln>
        </p:spPr>
        <p:style>
          <a:lnRef idx="0">
            <a:scrgbClr r="0" g="0" b="0"/>
          </a:lnRef>
          <a:fillRef idx="1002">
            <a:schemeClr val="lt2"/>
          </a:fillRef>
          <a:effectRef idx="0">
            <a:scrgbClr r="0" g="0" b="0"/>
          </a:effectRef>
          <a:fontRef idx="major"/>
        </p:style>
        <p:txBody>
          <a:bodyPr>
            <a:normAutofit fontScale="55000" lnSpcReduction="20000"/>
          </a:bodyPr>
          <a:lstStyle/>
          <a:p>
            <a:pPr algn="just">
              <a:lnSpc>
                <a:spcPct val="120000"/>
              </a:lnSpc>
              <a:buFont typeface="Wingdings" pitchFamily="2" charset="2"/>
              <a:buChar char="Ø"/>
            </a:pPr>
            <a:r>
              <a:rPr lang="en-US" dirty="0" smtClean="0">
                <a:latin typeface="Book Antiqua" pitchFamily="18" charset="0"/>
              </a:rPr>
              <a:t>The Firm is taxed as a separate entity. There is no distinction between registered and unregistered firms. </a:t>
            </a:r>
          </a:p>
          <a:p>
            <a:pPr algn="just">
              <a:lnSpc>
                <a:spcPct val="120000"/>
              </a:lnSpc>
              <a:buFont typeface="Wingdings" pitchFamily="2" charset="2"/>
              <a:buChar char="Ø"/>
            </a:pPr>
            <a:r>
              <a:rPr lang="en-US" dirty="0" smtClean="0">
                <a:latin typeface="Book Antiqua" pitchFamily="18" charset="0"/>
              </a:rPr>
              <a:t>The share of the partner in the income of the firm is not included in computing his total income.</a:t>
            </a:r>
          </a:p>
          <a:p>
            <a:pPr algn="just">
              <a:lnSpc>
                <a:spcPct val="120000"/>
              </a:lnSpc>
              <a:buFont typeface="Wingdings" pitchFamily="2" charset="2"/>
              <a:buChar char="Ø"/>
            </a:pPr>
            <a:r>
              <a:rPr lang="en-US" dirty="0" smtClean="0">
                <a:latin typeface="Book Antiqua" pitchFamily="18" charset="0"/>
              </a:rPr>
              <a:t>Any salary, bonus, commission or remuneration (by whatever name called), paid/payable to partners is allowed as a deduction to the firm. </a:t>
            </a:r>
          </a:p>
          <a:p>
            <a:pPr algn="just">
              <a:lnSpc>
                <a:spcPct val="120000"/>
              </a:lnSpc>
              <a:buFont typeface="Wingdings" pitchFamily="2" charset="2"/>
              <a:buChar char="Ø"/>
            </a:pPr>
            <a:r>
              <a:rPr lang="en-US" dirty="0" smtClean="0">
                <a:latin typeface="Book Antiqua" pitchFamily="18" charset="0"/>
              </a:rPr>
              <a:t>Where a firm pays interest to any partners, the firm can claim deduction of such interest from its total income. However, the maximum rate at which interest can be allowed to partners is 12 percent per annum. The amount of interest allowed as deduction in the hands of the firm, is taxable in the hand of partners.</a:t>
            </a:r>
          </a:p>
          <a:p>
            <a:pPr algn="just">
              <a:lnSpc>
                <a:spcPct val="120000"/>
              </a:lnSpc>
              <a:buFont typeface="Wingdings" pitchFamily="2" charset="2"/>
              <a:buChar char="Ø"/>
            </a:pPr>
            <a:r>
              <a:rPr lang="en-US" dirty="0" smtClean="0">
                <a:latin typeface="Book Antiqua" pitchFamily="18" charset="0"/>
              </a:rPr>
              <a:t>The income of the firm is taxed at the flat rate of 30% (+SC+EC+SHEC)</a:t>
            </a:r>
          </a:p>
          <a:p>
            <a:endParaRPr lang="en-US" dirty="0">
              <a:latin typeface="Book Antiqua" pitchFamily="18" charset="0"/>
            </a:endParaRPr>
          </a:p>
        </p:txBody>
      </p:sp>
      <p:sp>
        <p:nvSpPr>
          <p:cNvPr id="4" name="Rectangle 3"/>
          <p:cNvSpPr/>
          <p:nvPr/>
        </p:nvSpPr>
        <p:spPr>
          <a:xfrm>
            <a:off x="457200" y="304800"/>
            <a:ext cx="8305800" cy="92333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1002">
            <a:schemeClr val="lt2"/>
          </a:fillRef>
          <a:effectRef idx="0">
            <a:scrgbClr r="0" g="0" b="0"/>
          </a:effectRef>
          <a:fontRef idx="major"/>
        </p:style>
        <p:txBody>
          <a:bodyPr wrap="square" lIns="91440" tIns="45720" rIns="91440" bIns="45720">
            <a:spAutoFit/>
          </a:bodyPr>
          <a:lstStyle/>
          <a:p>
            <a:pPr algn="ctr"/>
            <a:r>
              <a:rPr lang="en-US" sz="5400" b="1" i="1" u="sng"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ea typeface="+mn-ea"/>
                <a:cs typeface="+mn-cs"/>
              </a:rPr>
              <a:t>TAXATION POLICY</a:t>
            </a:r>
            <a:endParaRPr lang="en-US" sz="5400" b="1" i="1" u="sng"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ea typeface="+mn-ea"/>
              <a:cs typeface="+mn-cs"/>
            </a:endParaRPr>
          </a:p>
        </p:txBody>
      </p:sp>
    </p:spTree>
  </p:cSld>
  <p:clrMapOvr>
    <a:masterClrMapping/>
  </p:clrMapOvr>
  <p:transition spd="med" advClick="0" advTm="5000">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childTnLst>
                                </p:cTn>
                              </p:par>
                              <p:par>
                                <p:cTn id="9" presetID="27" presetClass="entr" presetSubtype="0" fill="hold" nodeType="withEffect">
                                  <p:stCondLst>
                                    <p:cond delay="0"/>
                                  </p:stCondLst>
                                  <p:iterate type="lt">
                                    <p:tmPct val="50000"/>
                                  </p:iterate>
                                  <p:childTnLst>
                                    <p:set>
                                      <p:cBhvr>
                                        <p:cTn id="10"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1"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3" dur="80"/>
                                        <p:tgtEl>
                                          <p:spTgt spid="3">
                                            <p:txEl>
                                              <p:pRg st="0" end="0"/>
                                            </p:txEl>
                                          </p:spTgt>
                                        </p:tgtEl>
                                        <p:attrNameLst>
                                          <p:attrName>fill.type</p:attrName>
                                        </p:attrNameLst>
                                      </p:cBhvr>
                                      <p:to>
                                        <p:strVal val="solid"/>
                                      </p:to>
                                    </p:set>
                                  </p:childTnLst>
                                </p:cTn>
                              </p:par>
                            </p:childTnLst>
                          </p:cTn>
                        </p:par>
                        <p:par>
                          <p:cTn id="14" fill="hold">
                            <p:stCondLst>
                              <p:cond delay="3640"/>
                            </p:stCondLst>
                            <p:childTnLst>
                              <p:par>
                                <p:cTn id="15" presetID="27" presetClass="entr" presetSubtype="0" fill="hold" nodeType="afterEffect">
                                  <p:stCondLst>
                                    <p:cond delay="0"/>
                                  </p:stCondLst>
                                  <p:iterate type="lt">
                                    <p:tmPct val="50000"/>
                                  </p:iterate>
                                  <p:childTnLst>
                                    <p:set>
                                      <p:cBhvr>
                                        <p:cTn id="16"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7"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19" dur="80"/>
                                        <p:tgtEl>
                                          <p:spTgt spid="3">
                                            <p:txEl>
                                              <p:pRg st="1" end="1"/>
                                            </p:txEl>
                                          </p:spTgt>
                                        </p:tgtEl>
                                        <p:attrNameLst>
                                          <p:attrName>fill.type</p:attrName>
                                        </p:attrNameLst>
                                      </p:cBhvr>
                                      <p:to>
                                        <p:strVal val="solid"/>
                                      </p:to>
                                    </p:set>
                                  </p:childTnLst>
                                </p:cTn>
                              </p:par>
                            </p:childTnLst>
                          </p:cTn>
                        </p:par>
                        <p:par>
                          <p:cTn id="20" fill="hold">
                            <p:stCondLst>
                              <p:cond delay="6840"/>
                            </p:stCondLst>
                            <p:childTnLst>
                              <p:par>
                                <p:cTn id="21" presetID="27" presetClass="entr" presetSubtype="0" fill="hold" nodeType="afterEffect">
                                  <p:stCondLst>
                                    <p:cond delay="0"/>
                                  </p:stCondLst>
                                  <p:iterate type="lt">
                                    <p:tmPct val="50000"/>
                                  </p:iterate>
                                  <p:childTnLst>
                                    <p:set>
                                      <p:cBhvr>
                                        <p:cTn id="22"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3"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5" dur="80"/>
                                        <p:tgtEl>
                                          <p:spTgt spid="3">
                                            <p:txEl>
                                              <p:pRg st="2" end="2"/>
                                            </p:txEl>
                                          </p:spTgt>
                                        </p:tgtEl>
                                        <p:attrNameLst>
                                          <p:attrName>fill.type</p:attrName>
                                        </p:attrNameLst>
                                      </p:cBhvr>
                                      <p:to>
                                        <p:strVal val="solid"/>
                                      </p:to>
                                    </p:set>
                                  </p:childTnLst>
                                </p:cTn>
                              </p:par>
                            </p:childTnLst>
                          </p:cTn>
                        </p:par>
                        <p:par>
                          <p:cTn id="26" fill="hold">
                            <p:stCondLst>
                              <p:cond delay="11520"/>
                            </p:stCondLst>
                            <p:childTnLst>
                              <p:par>
                                <p:cTn id="27" presetID="27" presetClass="entr" presetSubtype="0" fill="hold" nodeType="afterEffect">
                                  <p:stCondLst>
                                    <p:cond delay="0"/>
                                  </p:stCondLst>
                                  <p:iterate type="lt">
                                    <p:tmPct val="50000"/>
                                  </p:iterate>
                                  <p:childTnLst>
                                    <p:set>
                                      <p:cBhvr>
                                        <p:cTn id="28"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29"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31" dur="80"/>
                                        <p:tgtEl>
                                          <p:spTgt spid="3">
                                            <p:txEl>
                                              <p:pRg st="3" end="3"/>
                                            </p:txEl>
                                          </p:spTgt>
                                        </p:tgtEl>
                                        <p:attrNameLst>
                                          <p:attrName>fill.type</p:attrName>
                                        </p:attrNameLst>
                                      </p:cBhvr>
                                      <p:to>
                                        <p:strVal val="solid"/>
                                      </p:to>
                                    </p:set>
                                  </p:childTnLst>
                                </p:cTn>
                              </p:par>
                            </p:childTnLst>
                          </p:cTn>
                        </p:par>
                        <p:par>
                          <p:cTn id="32" fill="hold">
                            <p:stCondLst>
                              <p:cond delay="21880"/>
                            </p:stCondLst>
                            <p:childTnLst>
                              <p:par>
                                <p:cTn id="33" presetID="27" presetClass="entr" presetSubtype="0" fill="hold" nodeType="afterEffect">
                                  <p:stCondLst>
                                    <p:cond delay="0"/>
                                  </p:stCondLst>
                                  <p:iterate type="lt">
                                    <p:tmPct val="50000"/>
                                  </p:iterate>
                                  <p:childTnLst>
                                    <p:set>
                                      <p:cBhvr>
                                        <p:cTn id="34"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35"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3">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ln>
            <a:solidFill>
              <a:schemeClr val="tx1"/>
            </a:solidFill>
          </a:ln>
        </p:spPr>
        <p:style>
          <a:lnRef idx="0">
            <a:scrgbClr r="0" g="0" b="0"/>
          </a:lnRef>
          <a:fillRef idx="1002">
            <a:schemeClr val="lt2"/>
          </a:fillRef>
          <a:effectRef idx="0">
            <a:scrgbClr r="0" g="0" b="0"/>
          </a:effectRef>
          <a:fontRef idx="major"/>
        </p:style>
        <p:txBody>
          <a:bodyPr>
            <a:normAutofit/>
          </a:bodyPr>
          <a:lstStyle/>
          <a:p>
            <a:pPr marL="514350" indent="-514350" algn="just">
              <a:buFont typeface="+mj-lt"/>
              <a:buAutoNum type="arabicPeriod"/>
            </a:pPr>
            <a:r>
              <a:rPr lang="en-US" dirty="0" smtClean="0">
                <a:latin typeface="Eras Medium ITC" pitchFamily="34" charset="0"/>
              </a:rPr>
              <a:t>Remuneration should be paid only to a working partner.</a:t>
            </a:r>
          </a:p>
          <a:p>
            <a:pPr marL="514350" indent="-514350" algn="just">
              <a:buFont typeface="+mj-lt"/>
              <a:buAutoNum type="arabicPeriod"/>
            </a:pPr>
            <a:r>
              <a:rPr lang="en-US" dirty="0" smtClean="0">
                <a:latin typeface="Eras Medium ITC" pitchFamily="34" charset="0"/>
              </a:rPr>
              <a:t>Remuneration must be authorized by the partnership deed.</a:t>
            </a:r>
          </a:p>
          <a:p>
            <a:pPr marL="514350" indent="-514350" algn="just">
              <a:buFont typeface="+mj-lt"/>
              <a:buAutoNum type="arabicPeriod"/>
            </a:pPr>
            <a:r>
              <a:rPr lang="en-US" dirty="0" smtClean="0">
                <a:latin typeface="Eras Medium ITC" pitchFamily="34" charset="0"/>
              </a:rPr>
              <a:t>Remuneration should be pertain to period prior to partnership deed.</a:t>
            </a:r>
          </a:p>
          <a:p>
            <a:pPr marL="514350" indent="-514350" algn="just">
              <a:buFont typeface="+mj-lt"/>
              <a:buAutoNum type="arabicPeriod"/>
            </a:pPr>
            <a:r>
              <a:rPr lang="en-US" dirty="0" smtClean="0">
                <a:latin typeface="Eras Medium ITC" pitchFamily="34" charset="0"/>
              </a:rPr>
              <a:t>Remuneration should not exceed the permissible limit.</a:t>
            </a:r>
            <a:endParaRPr lang="en-US" dirty="0">
              <a:latin typeface="Eras Medium ITC" pitchFamily="34" charset="0"/>
            </a:endParaRPr>
          </a:p>
        </p:txBody>
      </p:sp>
      <p:sp>
        <p:nvSpPr>
          <p:cNvPr id="4" name="Rectangle 3"/>
          <p:cNvSpPr/>
          <p:nvPr/>
        </p:nvSpPr>
        <p:spPr>
          <a:xfrm>
            <a:off x="457200" y="228600"/>
            <a:ext cx="8305800" cy="116955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1002">
            <a:schemeClr val="lt2"/>
          </a:fillRef>
          <a:effectRef idx="2">
            <a:schemeClr val="accent1"/>
          </a:effectRef>
          <a:fontRef idx="minor">
            <a:schemeClr val="lt1"/>
          </a:fontRef>
        </p:style>
        <p:txBody>
          <a:bodyPr wrap="square" lIns="91440" tIns="45720" rIns="91440" bIns="45720">
            <a:spAutoFit/>
          </a:bodyPr>
          <a:lstStyle/>
          <a:p>
            <a:pPr algn="ctr"/>
            <a:r>
              <a:rPr lang="en-US" sz="3500" b="1" i="1" u="sng"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rPr>
              <a:t>CONDITIONS APPLICABLE FOR CLAIMING DEDUCTION U/S 40b</a:t>
            </a:r>
          </a:p>
        </p:txBody>
      </p:sp>
    </p:spTree>
  </p:cSld>
  <p:clrMapOvr>
    <a:masterClrMapping/>
  </p:clrMapOvr>
  <p:transition spd="slow" advClick="0" advTm="5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7" presetClass="entr" presetSubtype="0" fill="hold" nodeType="afterEffect">
                                  <p:stCondLst>
                                    <p:cond delay="0"/>
                                  </p:stCondLst>
                                  <p:iterate type="lt">
                                    <p:tmPct val="50000"/>
                                  </p:iterate>
                                  <p:childTnLst>
                                    <p:set>
                                      <p:cBhvr>
                                        <p:cTn id="11"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2"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3">
                                            <p:txEl>
                                              <p:pRg st="0" end="0"/>
                                            </p:txEl>
                                          </p:spTgt>
                                        </p:tgtEl>
                                        <p:attrNameLst>
                                          <p:attrName>fill.type</p:attrName>
                                        </p:attrNameLst>
                                      </p:cBhvr>
                                      <p:to>
                                        <p:strVal val="solid"/>
                                      </p:to>
                                    </p:set>
                                  </p:childTnLst>
                                </p:cTn>
                              </p:par>
                            </p:childTnLst>
                          </p:cTn>
                        </p:par>
                        <p:par>
                          <p:cTn id="15" fill="hold">
                            <p:stCondLst>
                              <p:cond delay="2380"/>
                            </p:stCondLst>
                            <p:childTnLst>
                              <p:par>
                                <p:cTn id="16" presetID="27" presetClass="entr" presetSubtype="0" fill="hold" nodeType="afterEffect">
                                  <p:stCondLst>
                                    <p:cond delay="0"/>
                                  </p:stCondLst>
                                  <p:iterate type="lt">
                                    <p:tmPct val="50000"/>
                                  </p:iterate>
                                  <p:childTnLst>
                                    <p:set>
                                      <p:cBhvr>
                                        <p:cTn id="17"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18"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20" dur="80"/>
                                        <p:tgtEl>
                                          <p:spTgt spid="3">
                                            <p:txEl>
                                              <p:pRg st="1" end="1"/>
                                            </p:txEl>
                                          </p:spTgt>
                                        </p:tgtEl>
                                        <p:attrNameLst>
                                          <p:attrName>fill.type</p:attrName>
                                        </p:attrNameLst>
                                      </p:cBhvr>
                                      <p:to>
                                        <p:strVal val="solid"/>
                                      </p:to>
                                    </p:set>
                                  </p:childTnLst>
                                </p:cTn>
                              </p:par>
                            </p:childTnLst>
                          </p:cTn>
                        </p:par>
                        <p:par>
                          <p:cTn id="21" fill="hold">
                            <p:stCondLst>
                              <p:cond delay="4380"/>
                            </p:stCondLst>
                            <p:childTnLst>
                              <p:par>
                                <p:cTn id="22" presetID="27" presetClass="entr" presetSubtype="0" fill="hold" nodeType="afterEffect">
                                  <p:stCondLst>
                                    <p:cond delay="0"/>
                                  </p:stCondLst>
                                  <p:iterate type="lt">
                                    <p:tmPct val="50000"/>
                                  </p:iterate>
                                  <p:childTnLst>
                                    <p:set>
                                      <p:cBhvr>
                                        <p:cTn id="23"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24"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26" dur="80"/>
                                        <p:tgtEl>
                                          <p:spTgt spid="3">
                                            <p:txEl>
                                              <p:pRg st="2" end="2"/>
                                            </p:txEl>
                                          </p:spTgt>
                                        </p:tgtEl>
                                        <p:attrNameLst>
                                          <p:attrName>fill.type</p:attrName>
                                        </p:attrNameLst>
                                      </p:cBhvr>
                                      <p:to>
                                        <p:strVal val="solid"/>
                                      </p:to>
                                    </p:set>
                                  </p:childTnLst>
                                </p:cTn>
                              </p:par>
                            </p:childTnLst>
                          </p:cTn>
                        </p:par>
                        <p:par>
                          <p:cTn id="27" fill="hold">
                            <p:stCondLst>
                              <p:cond delay="6740"/>
                            </p:stCondLst>
                            <p:childTnLst>
                              <p:par>
                                <p:cTn id="28" presetID="27" presetClass="entr" presetSubtype="0" fill="hold" nodeType="afterEffect">
                                  <p:stCondLst>
                                    <p:cond delay="0"/>
                                  </p:stCondLst>
                                  <p:iterate type="lt">
                                    <p:tmPct val="50000"/>
                                  </p:iterate>
                                  <p:childTnLst>
                                    <p:set>
                                      <p:cBhvr>
                                        <p:cTn id="29"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30"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32" dur="80"/>
                                        <p:tgtEl>
                                          <p:spTgt spid="3">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57200" y="2286000"/>
            <a:ext cx="4038600" cy="3505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sz="half" idx="2"/>
          </p:nvPr>
        </p:nvSpPr>
        <p:spPr>
          <a:xfrm>
            <a:off x="457200" y="2286000"/>
            <a:ext cx="4038600" cy="3352800"/>
          </a:xfrm>
          <a:ln>
            <a:solidFill>
              <a:schemeClr val="tx1"/>
            </a:solidFill>
          </a:ln>
        </p:spPr>
        <p:style>
          <a:lnRef idx="0">
            <a:scrgbClr r="0" g="0" b="0"/>
          </a:lnRef>
          <a:fillRef idx="1002">
            <a:schemeClr val="lt2"/>
          </a:fillRef>
          <a:effectRef idx="0">
            <a:scrgbClr r="0" g="0" b="0"/>
          </a:effectRef>
          <a:fontRef idx="major"/>
        </p:style>
        <p:txBody>
          <a:bodyPr/>
          <a:lstStyle/>
          <a:p>
            <a:pPr>
              <a:buFont typeface="Wingdings" pitchFamily="2" charset="2"/>
              <a:buChar char="Ø"/>
            </a:pPr>
            <a:r>
              <a:rPr lang="en-US" dirty="0" smtClean="0"/>
              <a:t>If book profit is negative</a:t>
            </a:r>
          </a:p>
          <a:p>
            <a:pPr>
              <a:buFont typeface="Wingdings" pitchFamily="2" charset="2"/>
              <a:buChar char="Ø"/>
            </a:pPr>
            <a:r>
              <a:rPr lang="en-US" dirty="0" smtClean="0"/>
              <a:t>In Case book profit is positive-</a:t>
            </a:r>
          </a:p>
          <a:p>
            <a:pPr>
              <a:buFont typeface="Calibri" pitchFamily="34" charset="0"/>
              <a:buChar char="⁻"/>
            </a:pPr>
            <a:r>
              <a:rPr lang="en-US" dirty="0" smtClean="0"/>
              <a:t>On first </a:t>
            </a:r>
            <a:r>
              <a:rPr lang="en-US" dirty="0" err="1" smtClean="0"/>
              <a:t>Rs</a:t>
            </a:r>
            <a:r>
              <a:rPr lang="en-US" dirty="0" smtClean="0"/>
              <a:t>. 3 lakh of book profit</a:t>
            </a:r>
          </a:p>
          <a:p>
            <a:pPr marL="0" indent="0">
              <a:buNone/>
            </a:pPr>
            <a:endParaRPr lang="en-US" dirty="0" smtClean="0"/>
          </a:p>
          <a:p>
            <a:pPr>
              <a:buFont typeface="Calibri" pitchFamily="34" charset="0"/>
              <a:buChar char="⁻"/>
            </a:pPr>
            <a:r>
              <a:rPr lang="en-US" dirty="0" smtClean="0"/>
              <a:t>On Balance of the book profit</a:t>
            </a:r>
          </a:p>
        </p:txBody>
      </p:sp>
      <p:sp>
        <p:nvSpPr>
          <p:cNvPr id="6" name="Content Placeholder 5"/>
          <p:cNvSpPr>
            <a:spLocks noGrp="1"/>
          </p:cNvSpPr>
          <p:nvPr>
            <p:ph sz="quarter" idx="4"/>
          </p:nvPr>
        </p:nvSpPr>
        <p:spPr>
          <a:xfrm>
            <a:off x="4648200" y="2286000"/>
            <a:ext cx="4041775" cy="3352800"/>
          </a:xfrm>
          <a:ln>
            <a:solidFill>
              <a:schemeClr val="tx1"/>
            </a:solidFill>
          </a:ln>
        </p:spPr>
        <p:style>
          <a:lnRef idx="0">
            <a:scrgbClr r="0" g="0" b="0"/>
          </a:lnRef>
          <a:fillRef idx="1002">
            <a:schemeClr val="lt2"/>
          </a:fillRef>
          <a:effectRef idx="0">
            <a:scrgbClr r="0" g="0" b="0"/>
          </a:effectRef>
          <a:fontRef idx="major"/>
        </p:style>
        <p:txBody>
          <a:bodyPr/>
          <a:lstStyle/>
          <a:p>
            <a:pPr>
              <a:buFont typeface="Wingdings" pitchFamily="2" charset="2"/>
              <a:buChar char="Ø"/>
            </a:pPr>
            <a:r>
              <a:rPr lang="en-US" dirty="0" smtClean="0"/>
              <a:t>Rs. 1,50,000</a:t>
            </a:r>
          </a:p>
          <a:p>
            <a:pPr>
              <a:buFont typeface="Wingdings" pitchFamily="2" charset="2"/>
              <a:buChar char="Ø"/>
            </a:pPr>
            <a:endParaRPr lang="en-US" dirty="0"/>
          </a:p>
          <a:p>
            <a:pPr>
              <a:buFont typeface="Wingdings" pitchFamily="2" charset="2"/>
              <a:buChar char="Ø"/>
            </a:pPr>
            <a:endParaRPr lang="en-US" dirty="0" smtClean="0"/>
          </a:p>
          <a:p>
            <a:pPr>
              <a:buFont typeface="Wingdings" pitchFamily="2" charset="2"/>
              <a:buChar char="Ø"/>
            </a:pPr>
            <a:r>
              <a:rPr lang="en-US" dirty="0" err="1" smtClean="0"/>
              <a:t>Rs</a:t>
            </a:r>
            <a:r>
              <a:rPr lang="en-US" dirty="0" smtClean="0"/>
              <a:t>. 1,50,000 or 90 percent of book profit, whichever is more</a:t>
            </a:r>
          </a:p>
          <a:p>
            <a:pPr>
              <a:buFont typeface="Wingdings" pitchFamily="2" charset="2"/>
              <a:buChar char="Ø"/>
            </a:pPr>
            <a:r>
              <a:rPr lang="en-US" dirty="0" smtClean="0"/>
              <a:t>60 percent of book profit</a:t>
            </a:r>
          </a:p>
          <a:p>
            <a:pPr>
              <a:buNone/>
            </a:pPr>
            <a:endParaRPr lang="en-US" dirty="0" smtClean="0"/>
          </a:p>
        </p:txBody>
      </p:sp>
      <p:sp>
        <p:nvSpPr>
          <p:cNvPr id="8" name="Rectangle 7"/>
          <p:cNvSpPr/>
          <p:nvPr/>
        </p:nvSpPr>
        <p:spPr>
          <a:xfrm>
            <a:off x="457200" y="228600"/>
            <a:ext cx="8382000" cy="120032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shade val="50000"/>
            </a:schemeClr>
          </a:lnRef>
          <a:fillRef idx="1002">
            <a:schemeClr val="lt2"/>
          </a:fillRef>
          <a:effectRef idx="0">
            <a:schemeClr val="accent6"/>
          </a:effectRef>
          <a:fontRef idx="minor">
            <a:schemeClr val="lt1"/>
          </a:fontRef>
        </p:style>
        <p:txBody>
          <a:bodyPr wrap="square">
            <a:spAutoFit/>
          </a:bodyPr>
          <a:lstStyle/>
          <a:p>
            <a:pPr algn="ctr"/>
            <a:r>
              <a:rPr lang="en-US" sz="3600" i="1"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pitchFamily="18" charset="0"/>
              </a:rPr>
              <a:t>Remuneration should not exceed the permissible limit</a:t>
            </a:r>
            <a:endParaRPr lang="en-US" sz="3600" i="1" u="sng"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ook Antiqua" pitchFamily="18" charset="0"/>
            </a:endParaRPr>
          </a:p>
        </p:txBody>
      </p:sp>
      <p:cxnSp>
        <p:nvCxnSpPr>
          <p:cNvPr id="11" name="Straight Connector 10"/>
          <p:cNvCxnSpPr/>
          <p:nvPr/>
        </p:nvCxnSpPr>
        <p:spPr>
          <a:xfrm>
            <a:off x="457200" y="2743200"/>
            <a:ext cx="403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648200" y="2759076"/>
            <a:ext cx="403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3"/>
          <p:cNvSpPr txBox="1">
            <a:spLocks/>
          </p:cNvSpPr>
          <p:nvPr/>
        </p:nvSpPr>
        <p:spPr>
          <a:xfrm>
            <a:off x="457200" y="1600200"/>
            <a:ext cx="4038600" cy="609600"/>
          </a:xfrm>
          <a:prstGeom prst="rect">
            <a:avLst/>
          </a:prstGeom>
          <a:ln>
            <a:solidFill>
              <a:schemeClr val="tx1"/>
            </a:solidFill>
          </a:ln>
        </p:spPr>
        <p:style>
          <a:lnRef idx="0">
            <a:scrgbClr r="0" g="0" b="0"/>
          </a:lnRef>
          <a:fillRef idx="1002">
            <a:schemeClr val="lt2"/>
          </a:fillRef>
          <a:effectRef idx="0">
            <a:scrgbClr r="0" g="0" b="0"/>
          </a:effectRef>
          <a:fontRef idx="major"/>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0" algn="just">
              <a:buNone/>
            </a:pPr>
            <a:r>
              <a:rPr lang="en-US" b="1" dirty="0" smtClean="0"/>
              <a:t>Book Profit</a:t>
            </a:r>
          </a:p>
        </p:txBody>
      </p:sp>
      <p:sp>
        <p:nvSpPr>
          <p:cNvPr id="14" name="Content Placeholder 3"/>
          <p:cNvSpPr txBox="1">
            <a:spLocks/>
          </p:cNvSpPr>
          <p:nvPr/>
        </p:nvSpPr>
        <p:spPr>
          <a:xfrm>
            <a:off x="4648200" y="1600200"/>
            <a:ext cx="4038600" cy="609600"/>
          </a:xfrm>
          <a:prstGeom prst="rect">
            <a:avLst/>
          </a:prstGeom>
          <a:ln>
            <a:solidFill>
              <a:schemeClr val="tx1"/>
            </a:solidFill>
          </a:ln>
        </p:spPr>
        <p:style>
          <a:lnRef idx="0">
            <a:scrgbClr r="0" g="0" b="0"/>
          </a:lnRef>
          <a:fillRef idx="1002">
            <a:schemeClr val="lt2"/>
          </a:fillRef>
          <a:effectRef idx="0">
            <a:scrgbClr r="0" g="0" b="0"/>
          </a:effectRef>
          <a:fontRef idx="major"/>
        </p:style>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0">
              <a:buNone/>
            </a:pPr>
            <a:r>
              <a:rPr lang="en-US" b="1" dirty="0" smtClean="0"/>
              <a:t>Maximum Amount Deductible</a:t>
            </a:r>
            <a:r>
              <a:rPr lang="en-US" dirty="0" smtClean="0"/>
              <a:t>.</a:t>
            </a:r>
          </a:p>
        </p:txBody>
      </p:sp>
    </p:spTree>
  </p:cSld>
  <p:clrMapOvr>
    <a:masterClrMapping/>
  </p:clrMapOvr>
  <p:transition spd="slow" advClick="0" advTm="5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4" presetClass="entr" presetSubtype="16"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box(in)">
                                      <p:cBhvr>
                                        <p:cTn id="11" dur="2000"/>
                                        <p:tgtEl>
                                          <p:spTgt spid="8">
                                            <p:txEl>
                                              <p:pRg st="0" end="0"/>
                                            </p:txEl>
                                          </p:spTgt>
                                        </p:tgtEl>
                                      </p:cBhvr>
                                    </p:animEffect>
                                  </p:childTnLst>
                                </p:cTn>
                              </p:par>
                            </p:childTnLst>
                          </p:cTn>
                        </p:par>
                        <p:par>
                          <p:cTn id="12" fill="hold">
                            <p:stCondLst>
                              <p:cond delay="4000"/>
                            </p:stCondLst>
                            <p:childTnLst>
                              <p:par>
                                <p:cTn id="13" presetID="2" presetClass="entr" presetSubtype="4"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par>
                          <p:cTn id="17" fill="hold">
                            <p:stCondLst>
                              <p:cond delay="4500"/>
                            </p:stCondLst>
                            <p:childTnLst>
                              <p:par>
                                <p:cTn id="18" presetID="2" presetClass="entr" presetSubtype="4"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childTnLst>
                          </p:cTn>
                        </p:par>
                        <p:par>
                          <p:cTn id="22" fill="hold">
                            <p:stCondLst>
                              <p:cond delay="5000"/>
                            </p:stCondLst>
                            <p:childTnLst>
                              <p:par>
                                <p:cTn id="23" presetID="2" presetClass="entr" presetSubtype="4" fill="hold" grpId="0" nodeType="afterEffect">
                                  <p:stCondLst>
                                    <p:cond delay="0"/>
                                  </p:stCondLst>
                                  <p:childTnLst>
                                    <p:set>
                                      <p:cBhvr>
                                        <p:cTn id="24" dur="1" fill="hold">
                                          <p:stCondLst>
                                            <p:cond delay="0"/>
                                          </p:stCondLst>
                                        </p:cTn>
                                        <p:tgtEl>
                                          <p:spTgt spid="4">
                                            <p:bg/>
                                          </p:spTgt>
                                        </p:tgtEl>
                                        <p:attrNameLst>
                                          <p:attrName>style.visibility</p:attrName>
                                        </p:attrNameLst>
                                      </p:cBhvr>
                                      <p:to>
                                        <p:strVal val="visible"/>
                                      </p:to>
                                    </p:set>
                                    <p:anim calcmode="lin" valueType="num">
                                      <p:cBhvr additive="base">
                                        <p:cTn id="25" dur="500" fill="hold"/>
                                        <p:tgtEl>
                                          <p:spTgt spid="4">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4">
                                            <p:bg/>
                                          </p:spTgt>
                                        </p:tgtEl>
                                        <p:attrNameLst>
                                          <p:attrName>ppt_y</p:attrName>
                                        </p:attrNameLst>
                                      </p:cBhvr>
                                      <p:tavLst>
                                        <p:tav tm="0">
                                          <p:val>
                                            <p:strVal val="1+#ppt_h/2"/>
                                          </p:val>
                                        </p:tav>
                                        <p:tav tm="100000">
                                          <p:val>
                                            <p:strVal val="#ppt_y"/>
                                          </p:val>
                                        </p:tav>
                                      </p:tavLst>
                                    </p:anim>
                                  </p:childTnLst>
                                </p:cTn>
                              </p:par>
                            </p:childTnLst>
                          </p:cTn>
                        </p:par>
                        <p:par>
                          <p:cTn id="27" fill="hold">
                            <p:stCondLst>
                              <p:cond delay="5500"/>
                            </p:stCondLst>
                            <p:childTnLst>
                              <p:par>
                                <p:cTn id="28" presetID="12" presetClass="entr" presetSubtype="4" fill="hold" grpId="0" nodeType="after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 calcmode="lin" valueType="num">
                                      <p:cBhvr additive="base">
                                        <p:cTn id="30"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31" dur="500"/>
                                        <p:tgtEl>
                                          <p:spTgt spid="4">
                                            <p:txEl>
                                              <p:pRg st="0" end="0"/>
                                            </p:txEl>
                                          </p:spTgt>
                                        </p:tgtEl>
                                      </p:cBhvr>
                                    </p:animEffect>
                                  </p:childTnLst>
                                </p:cTn>
                              </p:par>
                            </p:childTnLst>
                          </p:cTn>
                        </p:par>
                        <p:par>
                          <p:cTn id="32" fill="hold">
                            <p:stCondLst>
                              <p:cond delay="6000"/>
                            </p:stCondLst>
                            <p:childTnLst>
                              <p:par>
                                <p:cTn id="33" presetID="12" presetClass="entr" presetSubtype="4" fill="hold" grpId="0" nodeType="after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 calcmode="lin" valueType="num">
                                      <p:cBhvr additive="base">
                                        <p:cTn id="35"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36" dur="500"/>
                                        <p:tgtEl>
                                          <p:spTgt spid="4">
                                            <p:txEl>
                                              <p:pRg st="1" end="1"/>
                                            </p:txEl>
                                          </p:spTgt>
                                        </p:tgtEl>
                                      </p:cBhvr>
                                    </p:animEffect>
                                  </p:childTnLst>
                                </p:cTn>
                              </p:par>
                            </p:childTnLst>
                          </p:cTn>
                        </p:par>
                        <p:par>
                          <p:cTn id="37" fill="hold">
                            <p:stCondLst>
                              <p:cond delay="6500"/>
                            </p:stCondLst>
                            <p:childTnLst>
                              <p:par>
                                <p:cTn id="38" presetID="12" presetClass="entr" presetSubtype="4" fill="hold" grpId="0" nodeType="afterEffect">
                                  <p:stCondLst>
                                    <p:cond delay="0"/>
                                  </p:stCondLst>
                                  <p:childTnLst>
                                    <p:set>
                                      <p:cBhvr>
                                        <p:cTn id="39" dur="1" fill="hold">
                                          <p:stCondLst>
                                            <p:cond delay="0"/>
                                          </p:stCondLst>
                                        </p:cTn>
                                        <p:tgtEl>
                                          <p:spTgt spid="4">
                                            <p:txEl>
                                              <p:pRg st="2" end="2"/>
                                            </p:txEl>
                                          </p:spTgt>
                                        </p:tgtEl>
                                        <p:attrNameLst>
                                          <p:attrName>style.visibility</p:attrName>
                                        </p:attrNameLst>
                                      </p:cBhvr>
                                      <p:to>
                                        <p:strVal val="visible"/>
                                      </p:to>
                                    </p:set>
                                    <p:anim calcmode="lin" valueType="num">
                                      <p:cBhvr additive="base">
                                        <p:cTn id="40" dur="500"/>
                                        <p:tgtEl>
                                          <p:spTgt spid="4">
                                            <p:txEl>
                                              <p:pRg st="2" end="2"/>
                                            </p:txEl>
                                          </p:spTgt>
                                        </p:tgtEl>
                                        <p:attrNameLst>
                                          <p:attrName>ppt_y</p:attrName>
                                        </p:attrNameLst>
                                      </p:cBhvr>
                                      <p:tavLst>
                                        <p:tav tm="0">
                                          <p:val>
                                            <p:strVal val="#ppt_y+#ppt_h*1.125000"/>
                                          </p:val>
                                        </p:tav>
                                        <p:tav tm="100000">
                                          <p:val>
                                            <p:strVal val="#ppt_y"/>
                                          </p:val>
                                        </p:tav>
                                      </p:tavLst>
                                    </p:anim>
                                    <p:animEffect transition="in" filter="wipe(up)">
                                      <p:cBhvr>
                                        <p:cTn id="41" dur="500"/>
                                        <p:tgtEl>
                                          <p:spTgt spid="4">
                                            <p:txEl>
                                              <p:pRg st="2" end="2"/>
                                            </p:txEl>
                                          </p:spTgt>
                                        </p:tgtEl>
                                      </p:cBhvr>
                                    </p:animEffect>
                                  </p:childTnLst>
                                </p:cTn>
                              </p:par>
                            </p:childTnLst>
                          </p:cTn>
                        </p:par>
                        <p:par>
                          <p:cTn id="42" fill="hold">
                            <p:stCondLst>
                              <p:cond delay="7000"/>
                            </p:stCondLst>
                            <p:childTnLst>
                              <p:par>
                                <p:cTn id="43" presetID="12" presetClass="entr" presetSubtype="4" fill="hold" grpId="0" nodeType="after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 calcmode="lin" valueType="num">
                                      <p:cBhvr additive="base">
                                        <p:cTn id="45" dur="500"/>
                                        <p:tgtEl>
                                          <p:spTgt spid="4">
                                            <p:txEl>
                                              <p:pRg st="4" end="4"/>
                                            </p:txEl>
                                          </p:spTgt>
                                        </p:tgtEl>
                                        <p:attrNameLst>
                                          <p:attrName>ppt_y</p:attrName>
                                        </p:attrNameLst>
                                      </p:cBhvr>
                                      <p:tavLst>
                                        <p:tav tm="0">
                                          <p:val>
                                            <p:strVal val="#ppt_y+#ppt_h*1.125000"/>
                                          </p:val>
                                        </p:tav>
                                        <p:tav tm="100000">
                                          <p:val>
                                            <p:strVal val="#ppt_y"/>
                                          </p:val>
                                        </p:tav>
                                      </p:tavLst>
                                    </p:anim>
                                    <p:animEffect transition="in" filter="wipe(up)">
                                      <p:cBhvr>
                                        <p:cTn id="46" dur="500"/>
                                        <p:tgtEl>
                                          <p:spTgt spid="4">
                                            <p:txEl>
                                              <p:pRg st="4" end="4"/>
                                            </p:txEl>
                                          </p:spTgt>
                                        </p:tgtEl>
                                      </p:cBhvr>
                                    </p:animEffect>
                                  </p:childTnLst>
                                </p:cTn>
                              </p:par>
                            </p:childTnLst>
                          </p:cTn>
                        </p:par>
                        <p:par>
                          <p:cTn id="47" fill="hold">
                            <p:stCondLst>
                              <p:cond delay="7500"/>
                            </p:stCondLst>
                            <p:childTnLst>
                              <p:par>
                                <p:cTn id="48" presetID="2" presetClass="entr" presetSubtype="4" fill="hold" grpId="0" nodeType="afterEffect">
                                  <p:stCondLst>
                                    <p:cond delay="0"/>
                                  </p:stCondLst>
                                  <p:childTnLst>
                                    <p:set>
                                      <p:cBhvr>
                                        <p:cTn id="49" dur="1" fill="hold">
                                          <p:stCondLst>
                                            <p:cond delay="0"/>
                                          </p:stCondLst>
                                        </p:cTn>
                                        <p:tgtEl>
                                          <p:spTgt spid="6">
                                            <p:bg/>
                                          </p:spTgt>
                                        </p:tgtEl>
                                        <p:attrNameLst>
                                          <p:attrName>style.visibility</p:attrName>
                                        </p:attrNameLst>
                                      </p:cBhvr>
                                      <p:to>
                                        <p:strVal val="visible"/>
                                      </p:to>
                                    </p:set>
                                    <p:anim calcmode="lin" valueType="num">
                                      <p:cBhvr additive="base">
                                        <p:cTn id="50" dur="500" fill="hold"/>
                                        <p:tgtEl>
                                          <p:spTgt spid="6">
                                            <p:bg/>
                                          </p:spTgt>
                                        </p:tgtEl>
                                        <p:attrNameLst>
                                          <p:attrName>ppt_x</p:attrName>
                                        </p:attrNameLst>
                                      </p:cBhvr>
                                      <p:tavLst>
                                        <p:tav tm="0">
                                          <p:val>
                                            <p:strVal val="#ppt_x"/>
                                          </p:val>
                                        </p:tav>
                                        <p:tav tm="100000">
                                          <p:val>
                                            <p:strVal val="#ppt_x"/>
                                          </p:val>
                                        </p:tav>
                                      </p:tavLst>
                                    </p:anim>
                                    <p:anim calcmode="lin" valueType="num">
                                      <p:cBhvr additive="base">
                                        <p:cTn id="51" dur="500" fill="hold"/>
                                        <p:tgtEl>
                                          <p:spTgt spid="6">
                                            <p:bg/>
                                          </p:spTgt>
                                        </p:tgtEl>
                                        <p:attrNameLst>
                                          <p:attrName>ppt_y</p:attrName>
                                        </p:attrNameLst>
                                      </p:cBhvr>
                                      <p:tavLst>
                                        <p:tav tm="0">
                                          <p:val>
                                            <p:strVal val="1+#ppt_h/2"/>
                                          </p:val>
                                        </p:tav>
                                        <p:tav tm="100000">
                                          <p:val>
                                            <p:strVal val="#ppt_y"/>
                                          </p:val>
                                        </p:tav>
                                      </p:tavLst>
                                    </p:anim>
                                  </p:childTnLst>
                                </p:cTn>
                              </p:par>
                            </p:childTnLst>
                          </p:cTn>
                        </p:par>
                        <p:par>
                          <p:cTn id="52" fill="hold">
                            <p:stCondLst>
                              <p:cond delay="8000"/>
                            </p:stCondLst>
                            <p:childTnLst>
                              <p:par>
                                <p:cTn id="53" presetID="12" presetClass="entr" presetSubtype="4" fill="hold" grpId="0" nodeType="after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 calcmode="lin" valueType="num">
                                      <p:cBhvr additive="base">
                                        <p:cTn id="55"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56" dur="500"/>
                                        <p:tgtEl>
                                          <p:spTgt spid="6">
                                            <p:txEl>
                                              <p:pRg st="0" end="0"/>
                                            </p:txEl>
                                          </p:spTgt>
                                        </p:tgtEl>
                                      </p:cBhvr>
                                    </p:animEffect>
                                  </p:childTnLst>
                                </p:cTn>
                              </p:par>
                            </p:childTnLst>
                          </p:cTn>
                        </p:par>
                        <p:par>
                          <p:cTn id="57" fill="hold">
                            <p:stCondLst>
                              <p:cond delay="8500"/>
                            </p:stCondLst>
                            <p:childTnLst>
                              <p:par>
                                <p:cTn id="58" presetID="12" presetClass="entr" presetSubtype="4" fill="hold" grpId="0" nodeType="afterEffect">
                                  <p:stCondLst>
                                    <p:cond delay="0"/>
                                  </p:stCondLst>
                                  <p:childTnLst>
                                    <p:set>
                                      <p:cBhvr>
                                        <p:cTn id="59" dur="1" fill="hold">
                                          <p:stCondLst>
                                            <p:cond delay="0"/>
                                          </p:stCondLst>
                                        </p:cTn>
                                        <p:tgtEl>
                                          <p:spTgt spid="6">
                                            <p:txEl>
                                              <p:pRg st="3" end="3"/>
                                            </p:txEl>
                                          </p:spTgt>
                                        </p:tgtEl>
                                        <p:attrNameLst>
                                          <p:attrName>style.visibility</p:attrName>
                                        </p:attrNameLst>
                                      </p:cBhvr>
                                      <p:to>
                                        <p:strVal val="visible"/>
                                      </p:to>
                                    </p:set>
                                    <p:anim calcmode="lin" valueType="num">
                                      <p:cBhvr additive="base">
                                        <p:cTn id="60" dur="500"/>
                                        <p:tgtEl>
                                          <p:spTgt spid="6">
                                            <p:txEl>
                                              <p:pRg st="3" end="3"/>
                                            </p:txEl>
                                          </p:spTgt>
                                        </p:tgtEl>
                                        <p:attrNameLst>
                                          <p:attrName>ppt_y</p:attrName>
                                        </p:attrNameLst>
                                      </p:cBhvr>
                                      <p:tavLst>
                                        <p:tav tm="0">
                                          <p:val>
                                            <p:strVal val="#ppt_y+#ppt_h*1.125000"/>
                                          </p:val>
                                        </p:tav>
                                        <p:tav tm="100000">
                                          <p:val>
                                            <p:strVal val="#ppt_y"/>
                                          </p:val>
                                        </p:tav>
                                      </p:tavLst>
                                    </p:anim>
                                    <p:animEffect transition="in" filter="wipe(up)">
                                      <p:cBhvr>
                                        <p:cTn id="61" dur="500"/>
                                        <p:tgtEl>
                                          <p:spTgt spid="6">
                                            <p:txEl>
                                              <p:pRg st="3" end="3"/>
                                            </p:txEl>
                                          </p:spTgt>
                                        </p:tgtEl>
                                      </p:cBhvr>
                                    </p:animEffect>
                                  </p:childTnLst>
                                </p:cTn>
                              </p:par>
                            </p:childTnLst>
                          </p:cTn>
                        </p:par>
                        <p:par>
                          <p:cTn id="62" fill="hold">
                            <p:stCondLst>
                              <p:cond delay="9000"/>
                            </p:stCondLst>
                            <p:childTnLst>
                              <p:par>
                                <p:cTn id="63" presetID="12" presetClass="entr" presetSubtype="4" fill="hold" grpId="0" nodeType="afterEffect">
                                  <p:stCondLst>
                                    <p:cond delay="0"/>
                                  </p:stCondLst>
                                  <p:childTnLst>
                                    <p:set>
                                      <p:cBhvr>
                                        <p:cTn id="64" dur="1" fill="hold">
                                          <p:stCondLst>
                                            <p:cond delay="0"/>
                                          </p:stCondLst>
                                        </p:cTn>
                                        <p:tgtEl>
                                          <p:spTgt spid="6">
                                            <p:txEl>
                                              <p:pRg st="4" end="4"/>
                                            </p:txEl>
                                          </p:spTgt>
                                        </p:tgtEl>
                                        <p:attrNameLst>
                                          <p:attrName>style.visibility</p:attrName>
                                        </p:attrNameLst>
                                      </p:cBhvr>
                                      <p:to>
                                        <p:strVal val="visible"/>
                                      </p:to>
                                    </p:set>
                                    <p:anim calcmode="lin" valueType="num">
                                      <p:cBhvr additive="base">
                                        <p:cTn id="65" dur="500"/>
                                        <p:tgtEl>
                                          <p:spTgt spid="6">
                                            <p:txEl>
                                              <p:pRg st="4" end="4"/>
                                            </p:txEl>
                                          </p:spTgt>
                                        </p:tgtEl>
                                        <p:attrNameLst>
                                          <p:attrName>ppt_y</p:attrName>
                                        </p:attrNameLst>
                                      </p:cBhvr>
                                      <p:tavLst>
                                        <p:tav tm="0">
                                          <p:val>
                                            <p:strVal val="#ppt_y+#ppt_h*1.125000"/>
                                          </p:val>
                                        </p:tav>
                                        <p:tav tm="100000">
                                          <p:val>
                                            <p:strVal val="#ppt_y"/>
                                          </p:val>
                                        </p:tav>
                                      </p:tavLst>
                                    </p:anim>
                                    <p:animEffect transition="in" filter="wipe(up)">
                                      <p:cBhvr>
                                        <p:cTn id="66" dur="500"/>
                                        <p:tgtEl>
                                          <p:spTgt spid="6">
                                            <p:txEl>
                                              <p:pRg st="4" end="4"/>
                                            </p:txEl>
                                          </p:spTgt>
                                        </p:tgtEl>
                                      </p:cBhvr>
                                    </p:animEffect>
                                  </p:childTnLst>
                                </p:cTn>
                              </p:par>
                            </p:childTnLst>
                          </p:cTn>
                        </p:par>
                        <p:par>
                          <p:cTn id="67" fill="hold">
                            <p:stCondLst>
                              <p:cond delay="9500"/>
                            </p:stCondLst>
                            <p:childTnLst>
                              <p:par>
                                <p:cTn id="68" presetID="12" presetClass="entr" presetSubtype="4" fill="hold" nodeType="afterEffect">
                                  <p:stCondLst>
                                    <p:cond delay="0"/>
                                  </p:stCondLst>
                                  <p:childTnLst>
                                    <p:set>
                                      <p:cBhvr>
                                        <p:cTn id="69" dur="1" fill="hold">
                                          <p:stCondLst>
                                            <p:cond delay="0"/>
                                          </p:stCondLst>
                                        </p:cTn>
                                        <p:tgtEl>
                                          <p:spTgt spid="12">
                                            <p:txEl>
                                              <p:pRg st="0" end="0"/>
                                            </p:txEl>
                                          </p:spTgt>
                                        </p:tgtEl>
                                        <p:attrNameLst>
                                          <p:attrName>style.visibility</p:attrName>
                                        </p:attrNameLst>
                                      </p:cBhvr>
                                      <p:to>
                                        <p:strVal val="visible"/>
                                      </p:to>
                                    </p:set>
                                    <p:anim calcmode="lin" valueType="num">
                                      <p:cBhvr additive="base">
                                        <p:cTn id="70" dur="500"/>
                                        <p:tgtEl>
                                          <p:spTgt spid="12">
                                            <p:txEl>
                                              <p:pRg st="0" end="0"/>
                                            </p:txEl>
                                          </p:spTgt>
                                        </p:tgtEl>
                                        <p:attrNameLst>
                                          <p:attrName>ppt_y</p:attrName>
                                        </p:attrNameLst>
                                      </p:cBhvr>
                                      <p:tavLst>
                                        <p:tav tm="0">
                                          <p:val>
                                            <p:strVal val="#ppt_y+#ppt_h*1.125000"/>
                                          </p:val>
                                        </p:tav>
                                        <p:tav tm="100000">
                                          <p:val>
                                            <p:strVal val="#ppt_y"/>
                                          </p:val>
                                        </p:tav>
                                      </p:tavLst>
                                    </p:anim>
                                    <p:animEffect transition="in" filter="wipe(up)">
                                      <p:cBhvr>
                                        <p:cTn id="71" dur="500"/>
                                        <p:tgtEl>
                                          <p:spTgt spid="12">
                                            <p:txEl>
                                              <p:pRg st="0" end="0"/>
                                            </p:txEl>
                                          </p:spTgt>
                                        </p:tgtEl>
                                      </p:cBhvr>
                                    </p:animEffect>
                                  </p:childTnLst>
                                </p:cTn>
                              </p:par>
                            </p:childTnLst>
                          </p:cTn>
                        </p:par>
                        <p:par>
                          <p:cTn id="72" fill="hold">
                            <p:stCondLst>
                              <p:cond delay="10000"/>
                            </p:stCondLst>
                            <p:childTnLst>
                              <p:par>
                                <p:cTn id="73" presetID="12" presetClass="entr" presetSubtype="4" fill="hold" nodeType="afterEffect">
                                  <p:stCondLst>
                                    <p:cond delay="0"/>
                                  </p:stCondLst>
                                  <p:childTnLst>
                                    <p:set>
                                      <p:cBhvr>
                                        <p:cTn id="74" dur="1" fill="hold">
                                          <p:stCondLst>
                                            <p:cond delay="0"/>
                                          </p:stCondLst>
                                        </p:cTn>
                                        <p:tgtEl>
                                          <p:spTgt spid="14">
                                            <p:txEl>
                                              <p:pRg st="0" end="0"/>
                                            </p:txEl>
                                          </p:spTgt>
                                        </p:tgtEl>
                                        <p:attrNameLst>
                                          <p:attrName>style.visibility</p:attrName>
                                        </p:attrNameLst>
                                      </p:cBhvr>
                                      <p:to>
                                        <p:strVal val="visible"/>
                                      </p:to>
                                    </p:set>
                                    <p:anim calcmode="lin" valueType="num">
                                      <p:cBhvr additive="base">
                                        <p:cTn id="75" dur="500"/>
                                        <p:tgtEl>
                                          <p:spTgt spid="14">
                                            <p:txEl>
                                              <p:pRg st="0" end="0"/>
                                            </p:txEl>
                                          </p:spTgt>
                                        </p:tgtEl>
                                        <p:attrNameLst>
                                          <p:attrName>ppt_y</p:attrName>
                                        </p:attrNameLst>
                                      </p:cBhvr>
                                      <p:tavLst>
                                        <p:tav tm="0">
                                          <p:val>
                                            <p:strVal val="#ppt_y+#ppt_h*1.125000"/>
                                          </p:val>
                                        </p:tav>
                                        <p:tav tm="100000">
                                          <p:val>
                                            <p:strVal val="#ppt_y"/>
                                          </p:val>
                                        </p:tav>
                                      </p:tavLst>
                                    </p:anim>
                                    <p:animEffect transition="in" filter="wipe(up)">
                                      <p:cBhvr>
                                        <p:cTn id="76"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P spid="8" grpId="0" animBg="1"/>
      <p:bldP spid="1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762000" y="2209800"/>
            <a:ext cx="7772400" cy="1470025"/>
          </a:xfrm>
        </p:spPr>
        <p:txBody>
          <a:bodyPr/>
          <a:lstStyle/>
          <a:p>
            <a:r>
              <a:rPr lang="en-US" dirty="0" smtClean="0"/>
              <a:t>THANK YOU</a:t>
            </a:r>
            <a:endParaRPr lang="en-US" dirty="0"/>
          </a:p>
        </p:txBody>
      </p:sp>
      <p:sp>
        <p:nvSpPr>
          <p:cNvPr id="8" name="Subtitle 7"/>
          <p:cNvSpPr>
            <a:spLocks noGrp="1"/>
          </p:cNvSpPr>
          <p:nvPr>
            <p:ph type="subTitle" idx="1"/>
          </p:nvPr>
        </p:nvSpPr>
        <p:spPr/>
        <p:txBody>
          <a:bodyPr/>
          <a:lstStyle/>
          <a:p>
            <a:endParaRPr lang="en-US"/>
          </a:p>
        </p:txBody>
      </p:sp>
    </p:spTree>
    <p:extLst>
      <p:ext uri="{BB962C8B-B14F-4D97-AF65-F5344CB8AC3E}">
        <p14:creationId xmlns:p14="http://schemas.microsoft.com/office/powerpoint/2010/main" val="659646664"/>
      </p:ext>
    </p:extLst>
  </p:cSld>
  <p:clrMapOvr>
    <a:masterClrMapping/>
  </p:clrMapOvr>
  <mc:AlternateContent xmlns:mc="http://schemas.openxmlformats.org/markup-compatibility/2006" xmlns:p14="http://schemas.microsoft.com/office/powerpoint/2010/main">
    <mc:Choice Requires="p14">
      <p:transition spd="slow" p14:dur="3400" advClick="0" advTm="2000">
        <p14:reveal/>
      </p:transition>
    </mc:Choice>
    <mc:Fallback xmlns="">
      <p:transition spd="slow" advClick="0" advTm="2000">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TotalTime>
  <Words>333</Words>
  <Application>Microsoft Office PowerPoint</Application>
  <PresentationFormat>On-screen Show (4:3)</PresentationFormat>
  <Paragraphs>29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Taxation on Partnership Firm  As Assessed Such</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Taxation on Partnership Firm</dc:title>
  <dc:creator>asrock</dc:creator>
  <cp:lastModifiedBy>Mohit</cp:lastModifiedBy>
  <cp:revision>67</cp:revision>
  <dcterms:created xsi:type="dcterms:W3CDTF">2009-05-23T13:43:29Z</dcterms:created>
  <dcterms:modified xsi:type="dcterms:W3CDTF">2010-11-21T03:08:53Z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