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9"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110" d="100"/>
          <a:sy n="110" d="100"/>
        </p:scale>
        <p:origin x="-1644" y="-90"/>
      </p:cViewPr>
      <p:guideLst>
        <p:guide orient="horz" pos="2160"/>
        <p:guide pos="288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81C735C-2350-48AC-85F3-9C486C0890AF}" type="datetimeFigureOut">
              <a:rPr lang="en-US" smtClean="0"/>
              <a:pPr/>
              <a:t>3/30/2016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103B78E-4E86-4BD7-8EF5-EB6DD0304A2A}" type="slidenum">
              <a:rPr lang="en-US" smtClean="0"/>
              <a:pPr/>
              <a:t>‹#›</a:t>
            </a:fld>
            <a:endParaRPr lang="en-US"/>
          </a:p>
        </p:txBody>
      </p:sp>
    </p:spTree>
    <p:extLst>
      <p:ext uri="{BB962C8B-B14F-4D97-AF65-F5344CB8AC3E}">
        <p14:creationId xmlns:p14="http://schemas.microsoft.com/office/powerpoint/2010/main" xmlns="" val="32324016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103B78E-4E86-4BD7-8EF5-EB6DD0304A2A}" type="slidenum">
              <a:rPr lang="en-US" smtClean="0"/>
              <a:pPr/>
              <a:t>1</a:t>
            </a:fld>
            <a:endParaRPr lang="en-US"/>
          </a:p>
        </p:txBody>
      </p:sp>
    </p:spTree>
    <p:extLst>
      <p:ext uri="{BB962C8B-B14F-4D97-AF65-F5344CB8AC3E}">
        <p14:creationId xmlns:p14="http://schemas.microsoft.com/office/powerpoint/2010/main" xmlns="" val="31390410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E02C21A-2FE4-4012-8A20-104F150C91E0}" type="datetimeFigureOut">
              <a:rPr lang="en-US" smtClean="0"/>
              <a:pPr/>
              <a:t>3/30/2016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928F15-1095-4F67-BCBF-408C30442CC2}" type="slidenum">
              <a:rPr lang="en-US" smtClean="0"/>
              <a:pPr/>
              <a:t>‹#›</a:t>
            </a:fld>
            <a:endParaRPr lang="en-US"/>
          </a:p>
        </p:txBody>
      </p:sp>
    </p:spTree>
    <p:extLst>
      <p:ext uri="{BB962C8B-B14F-4D97-AF65-F5344CB8AC3E}">
        <p14:creationId xmlns:p14="http://schemas.microsoft.com/office/powerpoint/2010/main" xmlns="" val="7760606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E02C21A-2FE4-4012-8A20-104F150C91E0}" type="datetimeFigureOut">
              <a:rPr lang="en-US" smtClean="0"/>
              <a:pPr/>
              <a:t>3/30/2016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928F15-1095-4F67-BCBF-408C30442CC2}" type="slidenum">
              <a:rPr lang="en-US" smtClean="0"/>
              <a:pPr/>
              <a:t>‹#›</a:t>
            </a:fld>
            <a:endParaRPr lang="en-US"/>
          </a:p>
        </p:txBody>
      </p:sp>
    </p:spTree>
    <p:extLst>
      <p:ext uri="{BB962C8B-B14F-4D97-AF65-F5344CB8AC3E}">
        <p14:creationId xmlns:p14="http://schemas.microsoft.com/office/powerpoint/2010/main" xmlns="" val="8712893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E02C21A-2FE4-4012-8A20-104F150C91E0}" type="datetimeFigureOut">
              <a:rPr lang="en-US" smtClean="0"/>
              <a:pPr/>
              <a:t>3/30/2016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928F15-1095-4F67-BCBF-408C30442CC2}" type="slidenum">
              <a:rPr lang="en-US" smtClean="0"/>
              <a:pPr/>
              <a:t>‹#›</a:t>
            </a:fld>
            <a:endParaRPr lang="en-US"/>
          </a:p>
        </p:txBody>
      </p:sp>
    </p:spTree>
    <p:extLst>
      <p:ext uri="{BB962C8B-B14F-4D97-AF65-F5344CB8AC3E}">
        <p14:creationId xmlns:p14="http://schemas.microsoft.com/office/powerpoint/2010/main" xmlns="" val="29418527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E02C21A-2FE4-4012-8A20-104F150C91E0}" type="datetimeFigureOut">
              <a:rPr lang="en-US" smtClean="0"/>
              <a:pPr/>
              <a:t>3/30/2016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928F15-1095-4F67-BCBF-408C30442CC2}" type="slidenum">
              <a:rPr lang="en-US" smtClean="0"/>
              <a:pPr/>
              <a:t>‹#›</a:t>
            </a:fld>
            <a:endParaRPr lang="en-US"/>
          </a:p>
        </p:txBody>
      </p:sp>
    </p:spTree>
    <p:extLst>
      <p:ext uri="{BB962C8B-B14F-4D97-AF65-F5344CB8AC3E}">
        <p14:creationId xmlns:p14="http://schemas.microsoft.com/office/powerpoint/2010/main" xmlns="" val="11595457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E02C21A-2FE4-4012-8A20-104F150C91E0}" type="datetimeFigureOut">
              <a:rPr lang="en-US" smtClean="0"/>
              <a:pPr/>
              <a:t>3/30/2016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928F15-1095-4F67-BCBF-408C30442CC2}" type="slidenum">
              <a:rPr lang="en-US" smtClean="0"/>
              <a:pPr/>
              <a:t>‹#›</a:t>
            </a:fld>
            <a:endParaRPr lang="en-US"/>
          </a:p>
        </p:txBody>
      </p:sp>
    </p:spTree>
    <p:extLst>
      <p:ext uri="{BB962C8B-B14F-4D97-AF65-F5344CB8AC3E}">
        <p14:creationId xmlns:p14="http://schemas.microsoft.com/office/powerpoint/2010/main" xmlns="" val="7409052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E02C21A-2FE4-4012-8A20-104F150C91E0}" type="datetimeFigureOut">
              <a:rPr lang="en-US" smtClean="0"/>
              <a:pPr/>
              <a:t>3/30/2016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928F15-1095-4F67-BCBF-408C30442CC2}" type="slidenum">
              <a:rPr lang="en-US" smtClean="0"/>
              <a:pPr/>
              <a:t>‹#›</a:t>
            </a:fld>
            <a:endParaRPr lang="en-US"/>
          </a:p>
        </p:txBody>
      </p:sp>
    </p:spTree>
    <p:extLst>
      <p:ext uri="{BB962C8B-B14F-4D97-AF65-F5344CB8AC3E}">
        <p14:creationId xmlns:p14="http://schemas.microsoft.com/office/powerpoint/2010/main" xmlns="" val="41100010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E02C21A-2FE4-4012-8A20-104F150C91E0}" type="datetimeFigureOut">
              <a:rPr lang="en-US" smtClean="0"/>
              <a:pPr/>
              <a:t>3/30/2016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5928F15-1095-4F67-BCBF-408C30442CC2}" type="slidenum">
              <a:rPr lang="en-US" smtClean="0"/>
              <a:pPr/>
              <a:t>‹#›</a:t>
            </a:fld>
            <a:endParaRPr lang="en-US"/>
          </a:p>
        </p:txBody>
      </p:sp>
    </p:spTree>
    <p:extLst>
      <p:ext uri="{BB962C8B-B14F-4D97-AF65-F5344CB8AC3E}">
        <p14:creationId xmlns:p14="http://schemas.microsoft.com/office/powerpoint/2010/main" xmlns="" val="9187743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E02C21A-2FE4-4012-8A20-104F150C91E0}" type="datetimeFigureOut">
              <a:rPr lang="en-US" smtClean="0"/>
              <a:pPr/>
              <a:t>3/30/2016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5928F15-1095-4F67-BCBF-408C30442CC2}" type="slidenum">
              <a:rPr lang="en-US" smtClean="0"/>
              <a:pPr/>
              <a:t>‹#›</a:t>
            </a:fld>
            <a:endParaRPr lang="en-US"/>
          </a:p>
        </p:txBody>
      </p:sp>
    </p:spTree>
    <p:extLst>
      <p:ext uri="{BB962C8B-B14F-4D97-AF65-F5344CB8AC3E}">
        <p14:creationId xmlns:p14="http://schemas.microsoft.com/office/powerpoint/2010/main" xmlns="" val="40307515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E02C21A-2FE4-4012-8A20-104F150C91E0}" type="datetimeFigureOut">
              <a:rPr lang="en-US" smtClean="0"/>
              <a:pPr/>
              <a:t>3/30/2016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5928F15-1095-4F67-BCBF-408C30442CC2}" type="slidenum">
              <a:rPr lang="en-US" smtClean="0"/>
              <a:pPr/>
              <a:t>‹#›</a:t>
            </a:fld>
            <a:endParaRPr lang="en-US"/>
          </a:p>
        </p:txBody>
      </p:sp>
    </p:spTree>
    <p:extLst>
      <p:ext uri="{BB962C8B-B14F-4D97-AF65-F5344CB8AC3E}">
        <p14:creationId xmlns:p14="http://schemas.microsoft.com/office/powerpoint/2010/main" xmlns="" val="14453261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E02C21A-2FE4-4012-8A20-104F150C91E0}" type="datetimeFigureOut">
              <a:rPr lang="en-US" smtClean="0"/>
              <a:pPr/>
              <a:t>3/30/2016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928F15-1095-4F67-BCBF-408C30442CC2}" type="slidenum">
              <a:rPr lang="en-US" smtClean="0"/>
              <a:pPr/>
              <a:t>‹#›</a:t>
            </a:fld>
            <a:endParaRPr lang="en-US"/>
          </a:p>
        </p:txBody>
      </p:sp>
    </p:spTree>
    <p:extLst>
      <p:ext uri="{BB962C8B-B14F-4D97-AF65-F5344CB8AC3E}">
        <p14:creationId xmlns:p14="http://schemas.microsoft.com/office/powerpoint/2010/main" xmlns="" val="40701194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E02C21A-2FE4-4012-8A20-104F150C91E0}" type="datetimeFigureOut">
              <a:rPr lang="en-US" smtClean="0"/>
              <a:pPr/>
              <a:t>3/30/2016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928F15-1095-4F67-BCBF-408C30442CC2}" type="slidenum">
              <a:rPr lang="en-US" smtClean="0"/>
              <a:pPr/>
              <a:t>‹#›</a:t>
            </a:fld>
            <a:endParaRPr lang="en-US"/>
          </a:p>
        </p:txBody>
      </p:sp>
    </p:spTree>
    <p:extLst>
      <p:ext uri="{BB962C8B-B14F-4D97-AF65-F5344CB8AC3E}">
        <p14:creationId xmlns:p14="http://schemas.microsoft.com/office/powerpoint/2010/main" xmlns="" val="38587681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E02C21A-2FE4-4012-8A20-104F150C91E0}" type="datetimeFigureOut">
              <a:rPr lang="en-US" smtClean="0"/>
              <a:pPr/>
              <a:t>3/30/2016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928F15-1095-4F67-BCBF-408C30442CC2}" type="slidenum">
              <a:rPr lang="en-US" smtClean="0"/>
              <a:pPr/>
              <a:t>‹#›</a:t>
            </a:fld>
            <a:endParaRPr lang="en-US"/>
          </a:p>
        </p:txBody>
      </p:sp>
    </p:spTree>
    <p:extLst>
      <p:ext uri="{BB962C8B-B14F-4D97-AF65-F5344CB8AC3E}">
        <p14:creationId xmlns:p14="http://schemas.microsoft.com/office/powerpoint/2010/main" xmlns="" val="20100960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descr="F:\PPT Material\PPT Material\pics\32d0a5538105570a941e027f2cc2dabb_thumb_Tax.jpg"/>
          <p:cNvPicPr>
            <a:picLocks noChangeAspect="1" noChangeArrowheads="1"/>
          </p:cNvPicPr>
          <p:nvPr/>
        </p:nvPicPr>
        <p:blipFill>
          <a:blip r:embed="rId3"/>
          <a:srcRect/>
          <a:stretch>
            <a:fillRect/>
          </a:stretch>
        </p:blipFill>
        <p:spPr bwMode="auto">
          <a:xfrm>
            <a:off x="685800" y="3962400"/>
            <a:ext cx="2743200" cy="2743200"/>
          </a:xfrm>
          <a:prstGeom prst="rect">
            <a:avLst/>
          </a:prstGeom>
          <a:noFill/>
        </p:spPr>
      </p:pic>
      <p:pic>
        <p:nvPicPr>
          <p:cNvPr id="6" name="Picture 2" descr="F:\PPT Material\PPT Material\pics\57.jpg"/>
          <p:cNvPicPr>
            <a:picLocks noChangeAspect="1" noChangeArrowheads="1"/>
          </p:cNvPicPr>
          <p:nvPr/>
        </p:nvPicPr>
        <p:blipFill>
          <a:blip r:embed="rId4"/>
          <a:srcRect/>
          <a:stretch>
            <a:fillRect/>
          </a:stretch>
        </p:blipFill>
        <p:spPr bwMode="auto">
          <a:xfrm>
            <a:off x="0" y="6927"/>
            <a:ext cx="5545442" cy="2514600"/>
          </a:xfrm>
          <a:prstGeom prst="rect">
            <a:avLst/>
          </a:prstGeom>
          <a:noFill/>
        </p:spPr>
      </p:pic>
      <p:sp>
        <p:nvSpPr>
          <p:cNvPr id="8" name="Content Placeholder 3"/>
          <p:cNvSpPr txBox="1">
            <a:spLocks/>
          </p:cNvSpPr>
          <p:nvPr/>
        </p:nvSpPr>
        <p:spPr bwMode="auto">
          <a:xfrm>
            <a:off x="4658591" y="0"/>
            <a:ext cx="4495800" cy="6858000"/>
          </a:xfrm>
          <a:prstGeom prst="rect">
            <a:avLst/>
          </a:prstGeom>
          <a:solidFill>
            <a:schemeClr val="tx2">
              <a:lumMod val="20000"/>
              <a:lumOff val="80000"/>
            </a:schemeClr>
          </a:solidFill>
          <a:ln w="9525" cap="flat" cmpd="sng" algn="ctr">
            <a:noFill/>
            <a:prstDash val="solid"/>
            <a:round/>
            <a:headEnd type="none" w="med" len="med"/>
            <a:tailEnd type="none" w="med" len="med"/>
          </a:ln>
          <a:effectLst/>
        </p:spPr>
        <p:txBody>
          <a:bodyPr vert="horz" wrap="none" lIns="54000" tIns="54000" rIns="54000" bIns="54000" numCol="1" rtlCol="0" anchor="ctr" anchorCtr="0" compatLnSpc="1">
            <a:prstTxWarp prst="textNoShape">
              <a:avLst/>
            </a:prstTxWarp>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b="1" dirty="0" smtClean="0">
                <a:latin typeface="Cambria" pitchFamily="18" charset="0"/>
              </a:rPr>
              <a:t>Tax  Budget – 2016</a:t>
            </a:r>
          </a:p>
        </p:txBody>
      </p:sp>
    </p:spTree>
    <p:extLst>
      <p:ext uri="{BB962C8B-B14F-4D97-AF65-F5344CB8AC3E}">
        <p14:creationId xmlns:p14="http://schemas.microsoft.com/office/powerpoint/2010/main" xmlns="" val="281225249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6019800"/>
          </a:xfrm>
        </p:spPr>
        <p:txBody>
          <a:bodyPr>
            <a:normAutofit fontScale="92500" lnSpcReduction="20000"/>
          </a:bodyPr>
          <a:lstStyle/>
          <a:p>
            <a:pPr marL="0" indent="0">
              <a:buNone/>
            </a:pPr>
            <a:r>
              <a:rPr lang="en-US" sz="1800" b="1" i="1" dirty="0">
                <a:latin typeface="Cambria" pitchFamily="18" charset="0"/>
              </a:rPr>
              <a:t>Payment to Indian Railways for use of railway assets </a:t>
            </a:r>
            <a:r>
              <a:rPr lang="en-US" sz="1800" b="1" i="1" dirty="0" smtClean="0">
                <a:latin typeface="Cambria" pitchFamily="18" charset="0"/>
              </a:rPr>
              <a:t>to be </a:t>
            </a:r>
            <a:r>
              <a:rPr lang="en-US" sz="1800" b="1" i="1" dirty="0">
                <a:latin typeface="Cambria" pitchFamily="18" charset="0"/>
              </a:rPr>
              <a:t>allowed on payment basis</a:t>
            </a:r>
          </a:p>
          <a:p>
            <a:pPr marL="0" indent="0">
              <a:buNone/>
            </a:pPr>
            <a:r>
              <a:rPr lang="en-US" sz="1500" dirty="0" smtClean="0">
                <a:latin typeface="Cambria" pitchFamily="18" charset="0"/>
              </a:rPr>
              <a:t>Under </a:t>
            </a:r>
            <a:r>
              <a:rPr lang="en-US" sz="1500" dirty="0">
                <a:latin typeface="Cambria" pitchFamily="18" charset="0"/>
              </a:rPr>
              <a:t>the extant provisions, certain payments like </a:t>
            </a:r>
            <a:r>
              <a:rPr lang="en-US" sz="1500" dirty="0" smtClean="0">
                <a:latin typeface="Cambria" pitchFamily="18" charset="0"/>
              </a:rPr>
              <a:t>tax, duty</a:t>
            </a:r>
            <a:r>
              <a:rPr lang="en-US" sz="1500" dirty="0">
                <a:latin typeface="Cambria" pitchFamily="18" charset="0"/>
              </a:rPr>
              <a:t>, cess, social security contribution of </a:t>
            </a:r>
            <a:r>
              <a:rPr lang="en-US" sz="1500" dirty="0" smtClean="0">
                <a:latin typeface="Cambria" pitchFamily="18" charset="0"/>
              </a:rPr>
              <a:t>employees, interest </a:t>
            </a:r>
            <a:r>
              <a:rPr lang="en-US" sz="1500" dirty="0">
                <a:latin typeface="Cambria" pitchFamily="18" charset="0"/>
              </a:rPr>
              <a:t>on certain borrowings, are allowed </a:t>
            </a:r>
            <a:r>
              <a:rPr lang="en-US" sz="1500" dirty="0" smtClean="0">
                <a:latin typeface="Cambria" pitchFamily="18" charset="0"/>
              </a:rPr>
              <a:t>as deduction </a:t>
            </a:r>
            <a:r>
              <a:rPr lang="en-US" sz="1500" dirty="0">
                <a:latin typeface="Cambria" pitchFamily="18" charset="0"/>
              </a:rPr>
              <a:t>only on payment basis. i.e. the year in </a:t>
            </a:r>
            <a:r>
              <a:rPr lang="en-US" sz="1500" dirty="0" smtClean="0">
                <a:latin typeface="Cambria" pitchFamily="18" charset="0"/>
              </a:rPr>
              <a:t>which the </a:t>
            </a:r>
            <a:r>
              <a:rPr lang="en-US" sz="1500" dirty="0">
                <a:latin typeface="Cambria" pitchFamily="18" charset="0"/>
              </a:rPr>
              <a:t>amount is actually paid by the tax payer or if it </a:t>
            </a:r>
            <a:r>
              <a:rPr lang="en-US" sz="1500" dirty="0" smtClean="0">
                <a:latin typeface="Cambria" pitchFamily="18" charset="0"/>
              </a:rPr>
              <a:t>is paid </a:t>
            </a:r>
            <a:r>
              <a:rPr lang="en-US" sz="1500" dirty="0">
                <a:latin typeface="Cambria" pitchFamily="18" charset="0"/>
              </a:rPr>
              <a:t>on or before the due date of furnishing of </a:t>
            </a:r>
            <a:r>
              <a:rPr lang="en-US" sz="1500" dirty="0" smtClean="0">
                <a:latin typeface="Cambria" pitchFamily="18" charset="0"/>
              </a:rPr>
              <a:t>the return </a:t>
            </a:r>
            <a:r>
              <a:rPr lang="en-US" sz="1500" dirty="0">
                <a:latin typeface="Cambria" pitchFamily="18" charset="0"/>
              </a:rPr>
              <a:t>of income for the relevant </a:t>
            </a:r>
            <a:r>
              <a:rPr lang="en-US" sz="1500" dirty="0" smtClean="0">
                <a:latin typeface="Cambria" pitchFamily="18" charset="0"/>
              </a:rPr>
              <a:t>year. It </a:t>
            </a:r>
            <a:r>
              <a:rPr lang="en-US" sz="1500" dirty="0">
                <a:latin typeface="Cambria" pitchFamily="18" charset="0"/>
              </a:rPr>
              <a:t>is proposed to extend this provision to any </a:t>
            </a:r>
            <a:r>
              <a:rPr lang="en-US" sz="1500" dirty="0" smtClean="0">
                <a:latin typeface="Cambria" pitchFamily="18" charset="0"/>
              </a:rPr>
              <a:t>sum payable </a:t>
            </a:r>
            <a:r>
              <a:rPr lang="en-US" sz="1500" dirty="0">
                <a:latin typeface="Cambria" pitchFamily="18" charset="0"/>
              </a:rPr>
              <a:t>by the tax payers to Indian Railways for </a:t>
            </a:r>
            <a:r>
              <a:rPr lang="en-US" sz="1500" dirty="0" smtClean="0">
                <a:latin typeface="Cambria" pitchFamily="18" charset="0"/>
              </a:rPr>
              <a:t>the use </a:t>
            </a:r>
            <a:r>
              <a:rPr lang="en-US" sz="1500" dirty="0">
                <a:latin typeface="Cambria" pitchFamily="18" charset="0"/>
              </a:rPr>
              <a:t>of railway </a:t>
            </a:r>
            <a:r>
              <a:rPr lang="en-US" sz="1500" dirty="0" smtClean="0">
                <a:latin typeface="Cambria" pitchFamily="18" charset="0"/>
              </a:rPr>
              <a:t>assets. This </a:t>
            </a:r>
            <a:r>
              <a:rPr lang="en-US" sz="1500" dirty="0">
                <a:latin typeface="Cambria" pitchFamily="18" charset="0"/>
              </a:rPr>
              <a:t>amendment is proposed to be effective from </a:t>
            </a:r>
            <a:r>
              <a:rPr lang="en-US" sz="1500" dirty="0" smtClean="0">
                <a:latin typeface="Cambria" pitchFamily="18" charset="0"/>
              </a:rPr>
              <a:t>AY 2017-18 onwards.</a:t>
            </a:r>
            <a:endParaRPr lang="en-US" sz="1800" dirty="0">
              <a:latin typeface="Cambria" pitchFamily="18" charset="0"/>
            </a:endParaRPr>
          </a:p>
          <a:p>
            <a:pPr marL="0" indent="0">
              <a:buNone/>
            </a:pPr>
            <a:r>
              <a:rPr lang="en-US" sz="1800" b="1" i="1" dirty="0">
                <a:latin typeface="Cambria" pitchFamily="18" charset="0"/>
              </a:rPr>
              <a:t>Losses not to be set-off against </a:t>
            </a:r>
            <a:r>
              <a:rPr lang="en-US" sz="1800" b="1" i="1" dirty="0" smtClean="0">
                <a:latin typeface="Cambria" pitchFamily="18" charset="0"/>
              </a:rPr>
              <a:t>deemed undisclosed income</a:t>
            </a:r>
          </a:p>
          <a:p>
            <a:pPr marL="0" indent="0">
              <a:buNone/>
            </a:pPr>
            <a:r>
              <a:rPr lang="en-US" sz="1500" dirty="0" smtClean="0">
                <a:latin typeface="Cambria" pitchFamily="18" charset="0"/>
              </a:rPr>
              <a:t>Presently</a:t>
            </a:r>
            <a:r>
              <a:rPr lang="en-US" sz="1500" dirty="0">
                <a:latin typeface="Cambria" pitchFamily="18" charset="0"/>
              </a:rPr>
              <a:t>, there is no explicit provisions </a:t>
            </a:r>
            <a:r>
              <a:rPr lang="en-US" sz="1500" dirty="0" smtClean="0">
                <a:latin typeface="Cambria" pitchFamily="18" charset="0"/>
              </a:rPr>
              <a:t>prohibiting setting </a:t>
            </a:r>
            <a:r>
              <a:rPr lang="en-US" sz="1500" dirty="0">
                <a:latin typeface="Cambria" pitchFamily="18" charset="0"/>
              </a:rPr>
              <a:t>off of any losses with income of the </a:t>
            </a:r>
            <a:r>
              <a:rPr lang="en-US" sz="1500" dirty="0" smtClean="0">
                <a:latin typeface="Cambria" pitchFamily="18" charset="0"/>
              </a:rPr>
              <a:t>taxpayer assessed </a:t>
            </a:r>
            <a:r>
              <a:rPr lang="en-US" sz="1500" dirty="0">
                <a:latin typeface="Cambria" pitchFamily="18" charset="0"/>
              </a:rPr>
              <a:t>as cash credits or unexplained investments </a:t>
            </a:r>
            <a:r>
              <a:rPr lang="en-US" sz="1500" dirty="0" smtClean="0">
                <a:latin typeface="Cambria" pitchFamily="18" charset="0"/>
              </a:rPr>
              <a:t>or unexplained money or unexplained expenditure or undisclosed </a:t>
            </a:r>
            <a:r>
              <a:rPr lang="en-US" sz="1500" dirty="0">
                <a:latin typeface="Cambria" pitchFamily="18" charset="0"/>
              </a:rPr>
              <a:t>investments </a:t>
            </a:r>
            <a:r>
              <a:rPr lang="en-US" sz="1500" dirty="0" smtClean="0">
                <a:latin typeface="Cambria" pitchFamily="18" charset="0"/>
              </a:rPr>
              <a:t>or </a:t>
            </a:r>
            <a:r>
              <a:rPr lang="en-US" sz="1500" dirty="0">
                <a:latin typeface="Cambria" pitchFamily="18" charset="0"/>
              </a:rPr>
              <a:t>amount borrowed </a:t>
            </a:r>
            <a:r>
              <a:rPr lang="en-US" sz="1500" dirty="0" smtClean="0">
                <a:latin typeface="Cambria" pitchFamily="18" charset="0"/>
              </a:rPr>
              <a:t>or repaid </a:t>
            </a:r>
            <a:r>
              <a:rPr lang="en-US" sz="1500" dirty="0">
                <a:latin typeface="Cambria" pitchFamily="18" charset="0"/>
              </a:rPr>
              <a:t>on </a:t>
            </a:r>
            <a:r>
              <a:rPr lang="en-US" sz="1500" b="1" dirty="0">
                <a:latin typeface="Cambria" pitchFamily="18" charset="0"/>
              </a:rPr>
              <a:t>hundi</a:t>
            </a:r>
            <a:r>
              <a:rPr lang="en-US" sz="1500" b="1" dirty="0" smtClean="0">
                <a:latin typeface="Cambria" pitchFamily="18" charset="0"/>
              </a:rPr>
              <a:t>.</a:t>
            </a:r>
          </a:p>
          <a:p>
            <a:pPr marL="0" indent="0">
              <a:buNone/>
            </a:pPr>
            <a:r>
              <a:rPr lang="en-US" sz="1900" b="1" i="1" dirty="0" smtClean="0">
                <a:latin typeface="Cambria" pitchFamily="18" charset="0"/>
              </a:rPr>
              <a:t>The </a:t>
            </a:r>
            <a:r>
              <a:rPr lang="en-US" sz="1900" b="1" i="1" dirty="0">
                <a:latin typeface="Cambria" pitchFamily="18" charset="0"/>
              </a:rPr>
              <a:t>Income Declaration Scheme</a:t>
            </a:r>
          </a:p>
          <a:p>
            <a:pPr marL="0" indent="0">
              <a:buNone/>
            </a:pPr>
            <a:r>
              <a:rPr lang="en-US" sz="1600" dirty="0">
                <a:latin typeface="Cambria" pitchFamily="18" charset="0"/>
              </a:rPr>
              <a:t>Government proposes to introduce one-time window </a:t>
            </a:r>
            <a:r>
              <a:rPr lang="en-US" sz="1600" dirty="0" smtClean="0">
                <a:latin typeface="Cambria" pitchFamily="18" charset="0"/>
              </a:rPr>
              <a:t>for tax </a:t>
            </a:r>
            <a:r>
              <a:rPr lang="en-US" sz="1600" dirty="0">
                <a:latin typeface="Cambria" pitchFamily="18" charset="0"/>
              </a:rPr>
              <a:t>payers to report their undisclosed income.</a:t>
            </a:r>
          </a:p>
          <a:p>
            <a:pPr marL="0" indent="0">
              <a:buNone/>
            </a:pPr>
            <a:r>
              <a:rPr lang="en-US" sz="1600" dirty="0">
                <a:latin typeface="Cambria" pitchFamily="18" charset="0"/>
              </a:rPr>
              <a:t>Salient features of the scheme</a:t>
            </a:r>
            <a:r>
              <a:rPr lang="en-US" sz="1600" dirty="0" smtClean="0">
                <a:latin typeface="Cambria" pitchFamily="18" charset="0"/>
              </a:rPr>
              <a:t>:</a:t>
            </a:r>
          </a:p>
          <a:p>
            <a:pPr marL="0" indent="0">
              <a:buNone/>
            </a:pPr>
            <a:r>
              <a:rPr lang="en-US" sz="1600" dirty="0" smtClean="0">
                <a:latin typeface="Cambria" pitchFamily="18" charset="0"/>
              </a:rPr>
              <a:t>Limited period compliance window proposed to be effective </a:t>
            </a:r>
            <a:r>
              <a:rPr lang="en-US" sz="1600" dirty="0">
                <a:latin typeface="Cambria" pitchFamily="18" charset="0"/>
              </a:rPr>
              <a:t>from 1 June, </a:t>
            </a:r>
            <a:r>
              <a:rPr lang="en-US" sz="1600" dirty="0" smtClean="0">
                <a:latin typeface="Cambria" pitchFamily="18" charset="0"/>
              </a:rPr>
              <a:t>2016 </a:t>
            </a:r>
            <a:r>
              <a:rPr lang="en-US" sz="1600" dirty="0">
                <a:latin typeface="Cambria" pitchFamily="18" charset="0"/>
              </a:rPr>
              <a:t>One time opportunity to report undisclosed </a:t>
            </a:r>
            <a:r>
              <a:rPr lang="en-US" sz="1600" dirty="0" smtClean="0">
                <a:latin typeface="Cambria" pitchFamily="18" charset="0"/>
              </a:rPr>
              <a:t>income pertaining </a:t>
            </a:r>
            <a:r>
              <a:rPr lang="en-US" sz="1600" dirty="0">
                <a:latin typeface="Cambria" pitchFamily="18" charset="0"/>
              </a:rPr>
              <a:t>to any period prior to AY 2017-18 with </a:t>
            </a:r>
            <a:r>
              <a:rPr lang="en-US" sz="1600" dirty="0" smtClean="0">
                <a:latin typeface="Cambria" pitchFamily="18" charset="0"/>
              </a:rPr>
              <a:t>the Principal </a:t>
            </a:r>
            <a:r>
              <a:rPr lang="en-US" sz="1600" dirty="0">
                <a:latin typeface="Cambria" pitchFamily="18" charset="0"/>
              </a:rPr>
              <a:t>Commissioner or Commissioner</a:t>
            </a:r>
            <a:r>
              <a:rPr lang="en-US" sz="1600" dirty="0" smtClean="0">
                <a:latin typeface="Cambria" pitchFamily="18" charset="0"/>
              </a:rPr>
              <a:t>.  </a:t>
            </a:r>
            <a:r>
              <a:rPr lang="en-US" sz="1600" dirty="0">
                <a:latin typeface="Cambria" pitchFamily="18" charset="0"/>
              </a:rPr>
              <a:t>Income to be declared to include:</a:t>
            </a:r>
          </a:p>
          <a:p>
            <a:pPr marL="0" indent="0">
              <a:buNone/>
            </a:pPr>
            <a:r>
              <a:rPr lang="en-US" sz="1600" dirty="0" smtClean="0">
                <a:latin typeface="Cambria" pitchFamily="18" charset="0"/>
              </a:rPr>
              <a:t>	For </a:t>
            </a:r>
            <a:r>
              <a:rPr lang="en-US" sz="1600" dirty="0">
                <a:latin typeface="Cambria" pitchFamily="18" charset="0"/>
              </a:rPr>
              <a:t>which tax payer has failed to furnish a </a:t>
            </a:r>
            <a:r>
              <a:rPr lang="en-US" sz="1600" dirty="0" smtClean="0">
                <a:latin typeface="Cambria" pitchFamily="18" charset="0"/>
              </a:rPr>
              <a:t>tax return</a:t>
            </a:r>
            <a:r>
              <a:rPr lang="en-US" sz="1600" dirty="0">
                <a:latin typeface="Cambria" pitchFamily="18" charset="0"/>
              </a:rPr>
              <a:t>;</a:t>
            </a:r>
          </a:p>
          <a:p>
            <a:pPr marL="0" indent="0">
              <a:buNone/>
            </a:pPr>
            <a:r>
              <a:rPr lang="en-US" sz="1600" dirty="0" smtClean="0">
                <a:latin typeface="Cambria" pitchFamily="18" charset="0"/>
              </a:rPr>
              <a:t>	For </a:t>
            </a:r>
            <a:r>
              <a:rPr lang="en-US" sz="1600" dirty="0">
                <a:latin typeface="Cambria" pitchFamily="18" charset="0"/>
              </a:rPr>
              <a:t>which tax payer has failed to disclose in a </a:t>
            </a:r>
            <a:r>
              <a:rPr lang="en-US" sz="1600" dirty="0" smtClean="0">
                <a:latin typeface="Cambria" pitchFamily="18" charset="0"/>
              </a:rPr>
              <a:t>return filed </a:t>
            </a:r>
            <a:r>
              <a:rPr lang="en-US" sz="1600" dirty="0">
                <a:latin typeface="Cambria" pitchFamily="18" charset="0"/>
              </a:rPr>
              <a:t>prior to introduction of this </a:t>
            </a:r>
            <a:r>
              <a:rPr lang="en-US" sz="1600" dirty="0" smtClean="0">
                <a:latin typeface="Cambria" pitchFamily="18" charset="0"/>
              </a:rPr>
              <a:t>	scheme;</a:t>
            </a:r>
          </a:p>
          <a:p>
            <a:pPr marL="0" indent="0">
              <a:buNone/>
            </a:pPr>
            <a:r>
              <a:rPr lang="en-US" sz="1600" dirty="0">
                <a:latin typeface="Cambria" pitchFamily="18" charset="0"/>
              </a:rPr>
              <a:t>	</a:t>
            </a:r>
            <a:r>
              <a:rPr lang="en-US" sz="1600" dirty="0" smtClean="0">
                <a:latin typeface="Cambria" pitchFamily="18" charset="0"/>
              </a:rPr>
              <a:t>Which </a:t>
            </a:r>
            <a:r>
              <a:rPr lang="en-US" sz="1600" dirty="0">
                <a:latin typeface="Cambria" pitchFamily="18" charset="0"/>
              </a:rPr>
              <a:t>has escaped assessment due </a:t>
            </a:r>
            <a:r>
              <a:rPr lang="en-US" sz="1600" dirty="0" smtClean="0">
                <a:latin typeface="Cambria" pitchFamily="18" charset="0"/>
              </a:rPr>
              <a:t>to omission/failure </a:t>
            </a:r>
            <a:r>
              <a:rPr lang="en-US" sz="1600" dirty="0">
                <a:latin typeface="Cambria" pitchFamily="18" charset="0"/>
              </a:rPr>
              <a:t>on part of the tax payer to </a:t>
            </a:r>
            <a:r>
              <a:rPr lang="en-US" sz="1600" dirty="0" smtClean="0">
                <a:latin typeface="Cambria" pitchFamily="18" charset="0"/>
              </a:rPr>
              <a:t>	furnish a 	return 	</a:t>
            </a:r>
          </a:p>
          <a:p>
            <a:pPr marL="0" indent="0">
              <a:buNone/>
            </a:pPr>
            <a:r>
              <a:rPr lang="en-US" sz="1600" dirty="0">
                <a:latin typeface="Cambria" pitchFamily="18" charset="0"/>
              </a:rPr>
              <a:t>	</a:t>
            </a:r>
            <a:r>
              <a:rPr lang="en-US" sz="1600" dirty="0" smtClean="0">
                <a:latin typeface="Cambria" pitchFamily="18" charset="0"/>
              </a:rPr>
              <a:t>For </a:t>
            </a:r>
            <a:r>
              <a:rPr lang="en-US" sz="1600" dirty="0">
                <a:latin typeface="Cambria" pitchFamily="18" charset="0"/>
              </a:rPr>
              <a:t>to disclose fully and truly all </a:t>
            </a:r>
            <a:r>
              <a:rPr lang="en-US" sz="1600" dirty="0" smtClean="0">
                <a:latin typeface="Cambria" pitchFamily="18" charset="0"/>
              </a:rPr>
              <a:t>material facts </a:t>
            </a:r>
            <a:r>
              <a:rPr lang="en-US" sz="1600" dirty="0">
                <a:latin typeface="Cambria" pitchFamily="18" charset="0"/>
              </a:rPr>
              <a:t>necessary for the assessment.</a:t>
            </a:r>
          </a:p>
          <a:p>
            <a:pPr marL="0" indent="0">
              <a:buNone/>
            </a:pPr>
            <a:r>
              <a:rPr lang="en-US" sz="1600" dirty="0" smtClean="0">
                <a:latin typeface="Cambria" pitchFamily="18" charset="0"/>
              </a:rPr>
              <a:t> </a:t>
            </a:r>
            <a:r>
              <a:rPr lang="en-US" sz="1600" b="1" dirty="0">
                <a:latin typeface="Cambria" pitchFamily="18" charset="0"/>
              </a:rPr>
              <a:t>Tax rate (including Krishi Kalyan Cess and </a:t>
            </a:r>
            <a:r>
              <a:rPr lang="en-US" sz="1600" b="1" dirty="0" smtClean="0">
                <a:latin typeface="Cambria" pitchFamily="18" charset="0"/>
              </a:rPr>
              <a:t>penalty) works </a:t>
            </a:r>
            <a:r>
              <a:rPr lang="en-US" sz="1600" b="1" dirty="0">
                <a:latin typeface="Cambria" pitchFamily="18" charset="0"/>
              </a:rPr>
              <a:t>out to 45% </a:t>
            </a:r>
            <a:r>
              <a:rPr lang="en-US" sz="1600" dirty="0">
                <a:latin typeface="Cambria" pitchFamily="18" charset="0"/>
              </a:rPr>
              <a:t>of undisclosed income. </a:t>
            </a:r>
            <a:r>
              <a:rPr lang="en-US" sz="1600" dirty="0" smtClean="0">
                <a:latin typeface="Cambria" pitchFamily="18" charset="0"/>
              </a:rPr>
              <a:t>No deduction </a:t>
            </a:r>
            <a:r>
              <a:rPr lang="en-US" sz="1600" dirty="0">
                <a:latin typeface="Cambria" pitchFamily="18" charset="0"/>
              </a:rPr>
              <a:t>in respect of any expenditure or </a:t>
            </a:r>
            <a:r>
              <a:rPr lang="en-US" sz="1600" dirty="0" smtClean="0">
                <a:latin typeface="Cambria" pitchFamily="18" charset="0"/>
              </a:rPr>
              <a:t>allowance to </a:t>
            </a:r>
            <a:r>
              <a:rPr lang="en-US" sz="1600" dirty="0">
                <a:latin typeface="Cambria" pitchFamily="18" charset="0"/>
              </a:rPr>
              <a:t>be allowed.</a:t>
            </a:r>
            <a:endParaRPr lang="en-US" sz="1600" b="1" dirty="0">
              <a:latin typeface="Cambria" pitchFamily="18" charset="0"/>
            </a:endParaRPr>
          </a:p>
        </p:txBody>
      </p:sp>
    </p:spTree>
    <p:extLst>
      <p:ext uri="{BB962C8B-B14F-4D97-AF65-F5344CB8AC3E}">
        <p14:creationId xmlns:p14="http://schemas.microsoft.com/office/powerpoint/2010/main" xmlns="" val="85201721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5943600"/>
          </a:xfrm>
        </p:spPr>
        <p:txBody>
          <a:bodyPr>
            <a:normAutofit/>
          </a:bodyPr>
          <a:lstStyle/>
          <a:p>
            <a:pPr marL="0" indent="0">
              <a:buNone/>
            </a:pPr>
            <a:r>
              <a:rPr lang="en-US" sz="1500" dirty="0">
                <a:latin typeface="Cambria" pitchFamily="18" charset="0"/>
              </a:rPr>
              <a:t>Undisclosed income reported in form of </a:t>
            </a:r>
            <a:r>
              <a:rPr lang="en-US" sz="1500" dirty="0" smtClean="0">
                <a:latin typeface="Cambria" pitchFamily="18" charset="0"/>
              </a:rPr>
              <a:t>investments in </a:t>
            </a:r>
            <a:r>
              <a:rPr lang="en-US" sz="1500" dirty="0">
                <a:latin typeface="Cambria" pitchFamily="18" charset="0"/>
              </a:rPr>
              <a:t>assets to be computed based on </a:t>
            </a:r>
            <a:r>
              <a:rPr lang="en-US" sz="1500" b="1" dirty="0">
                <a:latin typeface="Cambria" pitchFamily="18" charset="0"/>
              </a:rPr>
              <a:t>fair market value</a:t>
            </a:r>
            <a:r>
              <a:rPr lang="en-US" sz="1500" dirty="0">
                <a:latin typeface="Cambria" pitchFamily="18" charset="0"/>
              </a:rPr>
              <a:t> </a:t>
            </a:r>
            <a:r>
              <a:rPr lang="en-US" sz="1500" dirty="0" smtClean="0">
                <a:latin typeface="Cambria" pitchFamily="18" charset="0"/>
              </a:rPr>
              <a:t>of such </a:t>
            </a:r>
            <a:r>
              <a:rPr lang="en-US" sz="1500" dirty="0">
                <a:latin typeface="Cambria" pitchFamily="18" charset="0"/>
              </a:rPr>
              <a:t>assets to be prescribed.</a:t>
            </a:r>
          </a:p>
          <a:p>
            <a:pPr marL="0" indent="0">
              <a:buNone/>
            </a:pPr>
            <a:r>
              <a:rPr lang="en-US" sz="1500" dirty="0" smtClean="0">
                <a:latin typeface="Cambria" pitchFamily="18" charset="0"/>
              </a:rPr>
              <a:t>Tax </a:t>
            </a:r>
            <a:r>
              <a:rPr lang="en-US" sz="1500" dirty="0">
                <a:latin typeface="Cambria" pitchFamily="18" charset="0"/>
              </a:rPr>
              <a:t>(including cess and penalty) needs to be paid </a:t>
            </a:r>
            <a:r>
              <a:rPr lang="en-US" sz="1500" dirty="0" smtClean="0">
                <a:latin typeface="Cambria" pitchFamily="18" charset="0"/>
              </a:rPr>
              <a:t>on/ before </a:t>
            </a:r>
            <a:r>
              <a:rPr lang="en-US" sz="1500" dirty="0">
                <a:latin typeface="Cambria" pitchFamily="18" charset="0"/>
              </a:rPr>
              <a:t>the date to be specified by the </a:t>
            </a:r>
            <a:r>
              <a:rPr lang="en-US" sz="1500" dirty="0" smtClean="0">
                <a:latin typeface="Cambria" pitchFamily="18" charset="0"/>
              </a:rPr>
              <a:t>Central Government.</a:t>
            </a:r>
          </a:p>
          <a:p>
            <a:pPr marL="0" indent="0">
              <a:buNone/>
            </a:pPr>
            <a:r>
              <a:rPr lang="en-US" sz="1500" b="1" dirty="0">
                <a:latin typeface="Cambria" pitchFamily="18" charset="0"/>
              </a:rPr>
              <a:t>Wealth tax provisions </a:t>
            </a:r>
            <a:r>
              <a:rPr lang="en-US" sz="1500" dirty="0">
                <a:latin typeface="Cambria" pitchFamily="18" charset="0"/>
              </a:rPr>
              <a:t>not to be invoked in respect </a:t>
            </a:r>
            <a:r>
              <a:rPr lang="en-US" sz="1500" dirty="0" smtClean="0">
                <a:latin typeface="Cambria" pitchFamily="18" charset="0"/>
              </a:rPr>
              <a:t>to undisclosed </a:t>
            </a:r>
            <a:r>
              <a:rPr lang="en-US" sz="1500" dirty="0">
                <a:latin typeface="Cambria" pitchFamily="18" charset="0"/>
              </a:rPr>
              <a:t>assets. Nothing contained in </a:t>
            </a:r>
            <a:r>
              <a:rPr lang="en-US" sz="1500" dirty="0" smtClean="0">
                <a:latin typeface="Cambria" pitchFamily="18" charset="0"/>
              </a:rPr>
              <a:t>the declaration </a:t>
            </a:r>
            <a:r>
              <a:rPr lang="en-US" sz="1500" dirty="0">
                <a:latin typeface="Cambria" pitchFamily="18" charset="0"/>
              </a:rPr>
              <a:t>shall be admissible as evidence against </a:t>
            </a:r>
            <a:r>
              <a:rPr lang="en-US" sz="1500" dirty="0" smtClean="0">
                <a:latin typeface="Cambria" pitchFamily="18" charset="0"/>
              </a:rPr>
              <a:t>the declarant </a:t>
            </a:r>
            <a:r>
              <a:rPr lang="en-US" sz="1500" dirty="0">
                <a:latin typeface="Cambria" pitchFamily="18" charset="0"/>
              </a:rPr>
              <a:t>for the purposes of prosecution under </a:t>
            </a:r>
            <a:r>
              <a:rPr lang="en-US" sz="1500" dirty="0" smtClean="0">
                <a:latin typeface="Cambria" pitchFamily="18" charset="0"/>
              </a:rPr>
              <a:t>the Income-tax </a:t>
            </a:r>
            <a:r>
              <a:rPr lang="en-US" sz="1500" dirty="0">
                <a:latin typeface="Cambria" pitchFamily="18" charset="0"/>
              </a:rPr>
              <a:t>Act and Wealth Tax Act</a:t>
            </a:r>
            <a:r>
              <a:rPr lang="en-US" sz="1500" dirty="0" smtClean="0">
                <a:latin typeface="Cambria" pitchFamily="18" charset="0"/>
              </a:rPr>
              <a:t>.</a:t>
            </a:r>
          </a:p>
          <a:p>
            <a:pPr marL="0" indent="0">
              <a:buNone/>
            </a:pPr>
            <a:endParaRPr lang="en-US" sz="1500" dirty="0" smtClean="0">
              <a:latin typeface="Cambria" pitchFamily="18" charset="0"/>
            </a:endParaRPr>
          </a:p>
          <a:p>
            <a:pPr marL="0" indent="0">
              <a:buNone/>
            </a:pPr>
            <a:r>
              <a:rPr lang="en-US" sz="1600" b="1" i="1" dirty="0" smtClean="0"/>
              <a:t>Transfer </a:t>
            </a:r>
            <a:r>
              <a:rPr lang="en-US" sz="1600" b="1" i="1" dirty="0"/>
              <a:t>Pricing</a:t>
            </a:r>
          </a:p>
          <a:p>
            <a:pPr marL="0" indent="0">
              <a:buNone/>
            </a:pPr>
            <a:r>
              <a:rPr lang="en-US" sz="1600" b="1" i="1" dirty="0"/>
              <a:t>BEPS related documentation requirements</a:t>
            </a:r>
          </a:p>
          <a:p>
            <a:pPr marL="0" indent="0">
              <a:buNone/>
            </a:pPr>
            <a:r>
              <a:rPr lang="en-US" sz="1600" dirty="0"/>
              <a:t>FB 2016 has proposed to introduce </a:t>
            </a:r>
            <a:r>
              <a:rPr lang="en-US" sz="1600" b="1" dirty="0"/>
              <a:t>three layered</a:t>
            </a:r>
            <a:r>
              <a:rPr lang="en-US" sz="1600" dirty="0"/>
              <a:t> </a:t>
            </a:r>
            <a:r>
              <a:rPr lang="en-US" sz="1600" dirty="0" smtClean="0"/>
              <a:t>transfer pricing </a:t>
            </a:r>
            <a:r>
              <a:rPr lang="en-US" sz="1600" dirty="0"/>
              <a:t>documentation requirement. Taxpayers will now </a:t>
            </a:r>
            <a:r>
              <a:rPr lang="en-US" sz="1600" dirty="0" smtClean="0"/>
              <a:t>be required </a:t>
            </a:r>
            <a:r>
              <a:rPr lang="en-US" sz="1600" dirty="0"/>
              <a:t>to prepare a </a:t>
            </a:r>
            <a:r>
              <a:rPr lang="en-US" sz="1600" b="1" dirty="0"/>
              <a:t>master file, local file and country </a:t>
            </a:r>
            <a:r>
              <a:rPr lang="en-US" sz="1600" b="1" dirty="0" smtClean="0"/>
              <a:t>by country </a:t>
            </a:r>
            <a:r>
              <a:rPr lang="en-US" sz="1600" b="1" dirty="0"/>
              <a:t>reporting (CbCR)</a:t>
            </a:r>
            <a:r>
              <a:rPr lang="en-US" sz="1600" dirty="0"/>
              <a:t>. While the detailed contents of </a:t>
            </a:r>
            <a:r>
              <a:rPr lang="en-US" sz="1600" dirty="0" smtClean="0"/>
              <a:t>these documents </a:t>
            </a:r>
            <a:r>
              <a:rPr lang="en-US" sz="1600" dirty="0"/>
              <a:t>will be provided through rules, the </a:t>
            </a:r>
            <a:r>
              <a:rPr lang="en-US" sz="1600" dirty="0" smtClean="0"/>
              <a:t>requirements are </a:t>
            </a:r>
            <a:r>
              <a:rPr lang="en-US" sz="1600" dirty="0"/>
              <a:t>expected to align with the OECD BEPS Action 13 </a:t>
            </a:r>
            <a:r>
              <a:rPr lang="en-US" sz="1600" dirty="0" smtClean="0"/>
              <a:t>on transfer </a:t>
            </a:r>
            <a:r>
              <a:rPr lang="en-US" sz="1600" dirty="0"/>
              <a:t>pricing documentation and CbCR</a:t>
            </a:r>
            <a:r>
              <a:rPr lang="en-US" sz="1600" dirty="0" smtClean="0"/>
              <a:t>.</a:t>
            </a:r>
            <a:endParaRPr lang="en-US" sz="1500" dirty="0">
              <a:latin typeface="Cambria" pitchFamily="18" charset="0"/>
            </a:endParaRPr>
          </a:p>
          <a:p>
            <a:pPr marL="0" indent="0">
              <a:buNone/>
            </a:pPr>
            <a:r>
              <a:rPr lang="en-US" sz="1500" dirty="0" smtClean="0">
                <a:latin typeface="Cambria" pitchFamily="18" charset="0"/>
              </a:rPr>
              <a:t>The CbCR will be applicable only for large taxpayers, that is, taxpayers having an annual consolidated group turnover of over </a:t>
            </a:r>
            <a:r>
              <a:rPr lang="en-US" sz="1500" b="1" dirty="0" smtClean="0">
                <a:latin typeface="Cambria" pitchFamily="18" charset="0"/>
              </a:rPr>
              <a:t>€ 750 million </a:t>
            </a:r>
            <a:r>
              <a:rPr lang="en-US" sz="1500" dirty="0" smtClean="0">
                <a:latin typeface="Cambria" pitchFamily="18" charset="0"/>
              </a:rPr>
              <a:t>in the immediately prior year. For FY 2016-17, this requirement is applicable for taxpayers having a group consolidated turnover of approximately </a:t>
            </a:r>
            <a:r>
              <a:rPr lang="en-US" sz="1500" b="1" dirty="0" smtClean="0">
                <a:latin typeface="Cambria" pitchFamily="18" charset="0"/>
              </a:rPr>
              <a:t>INR 53,950 million for FY 2015-16</a:t>
            </a:r>
            <a:r>
              <a:rPr lang="en-US" sz="1500" dirty="0" smtClean="0">
                <a:latin typeface="Cambria" pitchFamily="18" charset="0"/>
              </a:rPr>
              <a:t>.</a:t>
            </a:r>
          </a:p>
        </p:txBody>
      </p:sp>
    </p:spTree>
    <p:extLst>
      <p:ext uri="{BB962C8B-B14F-4D97-AF65-F5344CB8AC3E}">
        <p14:creationId xmlns:p14="http://schemas.microsoft.com/office/powerpoint/2010/main" xmlns="" val="125295890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6096000"/>
          </a:xfrm>
        </p:spPr>
        <p:txBody>
          <a:bodyPr>
            <a:normAutofit/>
          </a:bodyPr>
          <a:lstStyle/>
          <a:p>
            <a:pPr marL="0" indent="0">
              <a:buNone/>
            </a:pPr>
            <a:r>
              <a:rPr lang="en-US" sz="1800" b="1" i="1" dirty="0">
                <a:latin typeface="Cambria" pitchFamily="18" charset="0"/>
              </a:rPr>
              <a:t>Transfer pricing penalties</a:t>
            </a:r>
          </a:p>
          <a:p>
            <a:pPr marL="0" indent="0">
              <a:buNone/>
            </a:pPr>
            <a:r>
              <a:rPr lang="en-US" sz="1500" dirty="0">
                <a:latin typeface="Cambria" pitchFamily="18" charset="0"/>
              </a:rPr>
              <a:t>Penalty provisions proposed from FY 2016-17 </a:t>
            </a:r>
            <a:r>
              <a:rPr lang="en-US" sz="1500" dirty="0" smtClean="0">
                <a:latin typeface="Cambria" pitchFamily="18" charset="0"/>
              </a:rPr>
              <a:t>are summarized </a:t>
            </a:r>
            <a:r>
              <a:rPr lang="en-US" sz="1500" dirty="0">
                <a:latin typeface="Cambria" pitchFamily="18" charset="0"/>
              </a:rPr>
              <a:t>below.</a:t>
            </a:r>
          </a:p>
          <a:p>
            <a:pPr marL="0" indent="0">
              <a:buNone/>
            </a:pPr>
            <a:r>
              <a:rPr lang="en-US" sz="1500" b="1" dirty="0" smtClean="0">
                <a:latin typeface="Cambria" pitchFamily="18" charset="0"/>
              </a:rPr>
              <a:t>	Penalty </a:t>
            </a:r>
            <a:r>
              <a:rPr lang="en-US" sz="1500" b="1" dirty="0">
                <a:latin typeface="Cambria" pitchFamily="18" charset="0"/>
              </a:rPr>
              <a:t>for non-compliance with </a:t>
            </a:r>
            <a:r>
              <a:rPr lang="en-US" sz="1500" b="1" dirty="0" smtClean="0">
                <a:latin typeface="Cambria" pitchFamily="18" charset="0"/>
              </a:rPr>
              <a:t>new documentation </a:t>
            </a:r>
            <a:r>
              <a:rPr lang="en-US" sz="1500" b="1" dirty="0">
                <a:latin typeface="Cambria" pitchFamily="18" charset="0"/>
              </a:rPr>
              <a:t>requirements</a:t>
            </a:r>
          </a:p>
          <a:p>
            <a:pPr marL="0" indent="0">
              <a:buNone/>
            </a:pPr>
            <a:r>
              <a:rPr lang="en-US" sz="1500" dirty="0" smtClean="0">
                <a:latin typeface="Cambria" pitchFamily="18" charset="0"/>
              </a:rPr>
              <a:t>	Penalty </a:t>
            </a:r>
            <a:r>
              <a:rPr lang="en-US" sz="1500" dirty="0">
                <a:latin typeface="Cambria" pitchFamily="18" charset="0"/>
              </a:rPr>
              <a:t>for failure to furnish master file: </a:t>
            </a:r>
            <a:r>
              <a:rPr lang="en-US" sz="1500" dirty="0" smtClean="0">
                <a:latin typeface="Cambria" pitchFamily="18" charset="0"/>
              </a:rPr>
              <a:t>INR 500,000</a:t>
            </a:r>
          </a:p>
          <a:p>
            <a:pPr marL="0" indent="0">
              <a:buNone/>
            </a:pPr>
            <a:r>
              <a:rPr lang="en-US" sz="1500" dirty="0">
                <a:latin typeface="Cambria" pitchFamily="18" charset="0"/>
              </a:rPr>
              <a:t>	</a:t>
            </a:r>
            <a:r>
              <a:rPr lang="en-US" sz="1500" dirty="0" smtClean="0">
                <a:latin typeface="Cambria" pitchFamily="18" charset="0"/>
              </a:rPr>
              <a:t>Penalty </a:t>
            </a:r>
            <a:r>
              <a:rPr lang="en-US" sz="1500" dirty="0">
                <a:latin typeface="Cambria" pitchFamily="18" charset="0"/>
              </a:rPr>
              <a:t>for failure to furnish the CbCR or </a:t>
            </a:r>
            <a:r>
              <a:rPr lang="en-US" sz="1500" dirty="0" smtClean="0">
                <a:latin typeface="Cambria" pitchFamily="18" charset="0"/>
              </a:rPr>
              <a:t>further information </a:t>
            </a:r>
            <a:r>
              <a:rPr lang="en-US" sz="1500" dirty="0">
                <a:latin typeface="Cambria" pitchFamily="18" charset="0"/>
              </a:rPr>
              <a:t>in respect of the CbCR: </a:t>
            </a:r>
            <a:r>
              <a:rPr lang="en-US" sz="1500" dirty="0" smtClean="0">
                <a:latin typeface="Cambria" pitchFamily="18" charset="0"/>
              </a:rPr>
              <a:t>	INR </a:t>
            </a:r>
            <a:r>
              <a:rPr lang="en-US" sz="1500" dirty="0">
                <a:latin typeface="Cambria" pitchFamily="18" charset="0"/>
              </a:rPr>
              <a:t>5,000 </a:t>
            </a:r>
            <a:r>
              <a:rPr lang="en-US" sz="1500" dirty="0" smtClean="0">
                <a:latin typeface="Cambria" pitchFamily="18" charset="0"/>
              </a:rPr>
              <a:t>– 50,000 </a:t>
            </a:r>
            <a:r>
              <a:rPr lang="en-US" sz="1500" dirty="0">
                <a:latin typeface="Cambria" pitchFamily="18" charset="0"/>
              </a:rPr>
              <a:t>per day depending upon period of delay</a:t>
            </a:r>
          </a:p>
          <a:p>
            <a:pPr marL="0" indent="0">
              <a:buNone/>
            </a:pPr>
            <a:r>
              <a:rPr lang="en-US" sz="1500" dirty="0">
                <a:latin typeface="Cambria" pitchFamily="18" charset="0"/>
              </a:rPr>
              <a:t>	</a:t>
            </a:r>
            <a:r>
              <a:rPr lang="en-US" sz="1500" dirty="0" smtClean="0">
                <a:latin typeface="Cambria" pitchFamily="18" charset="0"/>
              </a:rPr>
              <a:t>Penalty </a:t>
            </a:r>
            <a:r>
              <a:rPr lang="en-US" sz="1500" dirty="0">
                <a:latin typeface="Cambria" pitchFamily="18" charset="0"/>
              </a:rPr>
              <a:t>for </a:t>
            </a:r>
            <a:r>
              <a:rPr lang="en-US" sz="1500" dirty="0" smtClean="0">
                <a:latin typeface="Cambria" pitchFamily="18" charset="0"/>
              </a:rPr>
              <a:t>providing </a:t>
            </a:r>
            <a:r>
              <a:rPr lang="en-US" sz="1500" dirty="0">
                <a:latin typeface="Cambria" pitchFamily="18" charset="0"/>
              </a:rPr>
              <a:t>inaccurate information in </a:t>
            </a:r>
            <a:r>
              <a:rPr lang="en-US" sz="1500" dirty="0" smtClean="0">
                <a:latin typeface="Cambria" pitchFamily="18" charset="0"/>
              </a:rPr>
              <a:t>the CbCR</a:t>
            </a:r>
            <a:r>
              <a:rPr lang="en-US" sz="1500" dirty="0">
                <a:latin typeface="Cambria" pitchFamily="18" charset="0"/>
              </a:rPr>
              <a:t>: INR </a:t>
            </a:r>
            <a:r>
              <a:rPr lang="en-US" sz="1500" dirty="0" smtClean="0">
                <a:latin typeface="Cambria" pitchFamily="18" charset="0"/>
              </a:rPr>
              <a:t>500,000</a:t>
            </a:r>
          </a:p>
          <a:p>
            <a:pPr marL="0" indent="0">
              <a:buNone/>
            </a:pPr>
            <a:r>
              <a:rPr lang="en-US" sz="1800" b="1" i="1" dirty="0">
                <a:latin typeface="Cambria" pitchFamily="18" charset="0"/>
              </a:rPr>
              <a:t>Existing penalty provisions</a:t>
            </a:r>
          </a:p>
          <a:p>
            <a:pPr marL="0" indent="0">
              <a:buNone/>
            </a:pPr>
            <a:r>
              <a:rPr lang="en-US" sz="1600" b="1" dirty="0">
                <a:latin typeface="Cambria" pitchFamily="18" charset="0"/>
              </a:rPr>
              <a:t>	</a:t>
            </a:r>
            <a:r>
              <a:rPr lang="en-US" sz="1600" dirty="0">
                <a:latin typeface="Cambria" pitchFamily="18" charset="0"/>
              </a:rPr>
              <a:t>100-300% of tax </a:t>
            </a:r>
            <a:r>
              <a:rPr lang="en-US" sz="1600" dirty="0" smtClean="0">
                <a:latin typeface="Cambria" pitchFamily="18" charset="0"/>
              </a:rPr>
              <a:t>on transfer  pricing adjustment</a:t>
            </a:r>
            <a:r>
              <a:rPr lang="en-US" sz="1600" dirty="0">
                <a:latin typeface="Cambria" pitchFamily="18" charset="0"/>
              </a:rPr>
              <a:t>, </a:t>
            </a:r>
            <a:r>
              <a:rPr lang="en-US" sz="1600" dirty="0" smtClean="0">
                <a:latin typeface="Cambria" pitchFamily="18" charset="0"/>
              </a:rPr>
              <a:t>in absence </a:t>
            </a:r>
            <a:r>
              <a:rPr lang="en-US" sz="1600" dirty="0">
                <a:latin typeface="Cambria" pitchFamily="18" charset="0"/>
              </a:rPr>
              <a:t>of </a:t>
            </a:r>
            <a:r>
              <a:rPr lang="en-US" sz="1600" dirty="0" smtClean="0">
                <a:latin typeface="Cambria" pitchFamily="18" charset="0"/>
              </a:rPr>
              <a:t>good faith and due 	diligence.</a:t>
            </a:r>
          </a:p>
          <a:p>
            <a:pPr marL="0" indent="0">
              <a:buNone/>
            </a:pPr>
            <a:endParaRPr lang="en-US" sz="1600" dirty="0">
              <a:latin typeface="Cambria" pitchFamily="18" charset="0"/>
            </a:endParaRPr>
          </a:p>
          <a:p>
            <a:pPr marL="0" indent="0">
              <a:buNone/>
            </a:pPr>
            <a:endParaRPr lang="en-US" sz="1600" dirty="0" smtClean="0">
              <a:latin typeface="Cambria" pitchFamily="18" charset="0"/>
            </a:endParaRPr>
          </a:p>
          <a:p>
            <a:pPr marL="0" indent="0">
              <a:buNone/>
            </a:pPr>
            <a:endParaRPr lang="en-US" sz="1600" dirty="0">
              <a:latin typeface="Cambria" pitchFamily="18" charset="0"/>
            </a:endParaRPr>
          </a:p>
          <a:p>
            <a:pPr marL="0" indent="0">
              <a:buNone/>
            </a:pPr>
            <a:endParaRPr lang="en-US" sz="1600" dirty="0" smtClean="0">
              <a:latin typeface="Cambria" pitchFamily="18" charset="0"/>
            </a:endParaRPr>
          </a:p>
          <a:p>
            <a:pPr marL="0" indent="0">
              <a:buNone/>
            </a:pPr>
            <a:endParaRPr lang="en-US" sz="1800" b="1" i="1" dirty="0" smtClean="0">
              <a:latin typeface="Cambria" pitchFamily="18" charset="0"/>
            </a:endParaRPr>
          </a:p>
          <a:p>
            <a:pPr marL="0" indent="0">
              <a:buNone/>
            </a:pPr>
            <a:r>
              <a:rPr lang="en-US" sz="1800" b="1" i="1" dirty="0" smtClean="0">
                <a:latin typeface="Cambria" pitchFamily="18" charset="0"/>
              </a:rPr>
              <a:t>Proposed </a:t>
            </a:r>
            <a:r>
              <a:rPr lang="en-US" sz="1800" b="1" i="1" dirty="0">
                <a:latin typeface="Cambria" pitchFamily="18" charset="0"/>
              </a:rPr>
              <a:t>penalty provisions</a:t>
            </a:r>
          </a:p>
          <a:p>
            <a:pPr marL="0" indent="0">
              <a:buNone/>
            </a:pPr>
            <a:r>
              <a:rPr lang="en-US" sz="1500" dirty="0">
                <a:latin typeface="Cambria" pitchFamily="18" charset="0"/>
              </a:rPr>
              <a:t>No penalty, where transfer pricing documentation </a:t>
            </a:r>
            <a:r>
              <a:rPr lang="en-US" sz="1500" dirty="0" smtClean="0">
                <a:latin typeface="Cambria" pitchFamily="18" charset="0"/>
              </a:rPr>
              <a:t>is maintained</a:t>
            </a:r>
            <a:r>
              <a:rPr lang="en-US" sz="1500" dirty="0">
                <a:latin typeface="Cambria" pitchFamily="18" charset="0"/>
              </a:rPr>
              <a:t>, transaction declared and material facts disclosed</a:t>
            </a:r>
            <a:r>
              <a:rPr lang="en-US" sz="1500" dirty="0" smtClean="0">
                <a:latin typeface="Cambria" pitchFamily="18" charset="0"/>
              </a:rPr>
              <a:t>. Penalty </a:t>
            </a:r>
            <a:r>
              <a:rPr lang="en-US" sz="1500" dirty="0">
                <a:latin typeface="Cambria" pitchFamily="18" charset="0"/>
              </a:rPr>
              <a:t>at 50% of tax on transfer pricing adjustment, </a:t>
            </a:r>
            <a:r>
              <a:rPr lang="en-US" sz="1500" dirty="0" smtClean="0">
                <a:latin typeface="Cambria" pitchFamily="18" charset="0"/>
              </a:rPr>
              <a:t>where transfer </a:t>
            </a:r>
            <a:r>
              <a:rPr lang="en-US" sz="1500" dirty="0">
                <a:latin typeface="Cambria" pitchFamily="18" charset="0"/>
              </a:rPr>
              <a:t>pricing documentation is not maintained</a:t>
            </a:r>
            <a:r>
              <a:rPr lang="en-US" sz="1500" dirty="0" smtClean="0">
                <a:latin typeface="Cambria" pitchFamily="18" charset="0"/>
              </a:rPr>
              <a:t>.  Penalty </a:t>
            </a:r>
            <a:r>
              <a:rPr lang="en-US" sz="1500" dirty="0">
                <a:latin typeface="Cambria" pitchFamily="18" charset="0"/>
              </a:rPr>
              <a:t>at 200% of tax on transfer pricing adjustment, </a:t>
            </a:r>
            <a:r>
              <a:rPr lang="en-US" sz="1500" dirty="0" smtClean="0">
                <a:latin typeface="Cambria" pitchFamily="18" charset="0"/>
              </a:rPr>
              <a:t>where transaction </a:t>
            </a:r>
            <a:r>
              <a:rPr lang="en-US" sz="1500" dirty="0">
                <a:latin typeface="Cambria" pitchFamily="18" charset="0"/>
              </a:rPr>
              <a:t>is not declared or material facts are not disclosed.</a:t>
            </a:r>
          </a:p>
        </p:txBody>
      </p:sp>
      <p:pic>
        <p:nvPicPr>
          <p:cNvPr id="4" name="Picture 1" descr="C:\Users\accounts\Downloads\Priya\Income Tax PPT Pics\images.jpg"/>
          <p:cNvPicPr>
            <a:picLocks noChangeAspect="1" noChangeArrowheads="1"/>
          </p:cNvPicPr>
          <p:nvPr/>
        </p:nvPicPr>
        <p:blipFill>
          <a:blip r:embed="rId2"/>
          <a:srcRect/>
          <a:stretch>
            <a:fillRect/>
          </a:stretch>
        </p:blipFill>
        <p:spPr bwMode="auto">
          <a:xfrm>
            <a:off x="4343400" y="3124200"/>
            <a:ext cx="4343400" cy="1733550"/>
          </a:xfrm>
          <a:prstGeom prst="rect">
            <a:avLst/>
          </a:prstGeom>
          <a:noFill/>
        </p:spPr>
      </p:pic>
    </p:spTree>
    <p:extLst>
      <p:ext uri="{BB962C8B-B14F-4D97-AF65-F5344CB8AC3E}">
        <p14:creationId xmlns:p14="http://schemas.microsoft.com/office/powerpoint/2010/main" xmlns="" val="137116788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2667000"/>
          </a:xfrm>
        </p:spPr>
        <p:txBody>
          <a:bodyPr>
            <a:normAutofit/>
          </a:bodyPr>
          <a:lstStyle/>
          <a:p>
            <a:pPr marL="0" indent="0">
              <a:buNone/>
            </a:pPr>
            <a:r>
              <a:rPr lang="en-US" sz="1800" b="1" i="1" dirty="0">
                <a:latin typeface="Cambria" pitchFamily="18" charset="0"/>
              </a:rPr>
              <a:t>Other amendments</a:t>
            </a:r>
          </a:p>
          <a:p>
            <a:pPr marL="0" indent="0">
              <a:buNone/>
            </a:pPr>
            <a:r>
              <a:rPr lang="en-US" sz="1500" dirty="0" smtClean="0">
                <a:latin typeface="Cambria" pitchFamily="18" charset="0"/>
              </a:rPr>
              <a:t>The </a:t>
            </a:r>
            <a:r>
              <a:rPr lang="en-US" sz="1500" dirty="0">
                <a:latin typeface="Cambria" pitchFamily="18" charset="0"/>
              </a:rPr>
              <a:t>time available for completing transfer </a:t>
            </a:r>
            <a:r>
              <a:rPr lang="en-US" sz="1500" dirty="0" smtClean="0">
                <a:latin typeface="Cambria" pitchFamily="18" charset="0"/>
              </a:rPr>
              <a:t>pricing assessments </a:t>
            </a:r>
            <a:r>
              <a:rPr lang="en-US" sz="1500" dirty="0">
                <a:latin typeface="Cambria" pitchFamily="18" charset="0"/>
              </a:rPr>
              <a:t>will reduce by </a:t>
            </a:r>
            <a:r>
              <a:rPr lang="en-US" sz="1500" b="1" dirty="0">
                <a:latin typeface="Cambria" pitchFamily="18" charset="0"/>
              </a:rPr>
              <a:t>three months</a:t>
            </a:r>
            <a:r>
              <a:rPr lang="en-US" sz="1500" dirty="0">
                <a:latin typeface="Cambria" pitchFamily="18" charset="0"/>
              </a:rPr>
              <a:t>, </a:t>
            </a:r>
            <a:r>
              <a:rPr lang="en-US" sz="1500" dirty="0" smtClean="0">
                <a:latin typeface="Cambria" pitchFamily="18" charset="0"/>
              </a:rPr>
              <a:t>consequent to </a:t>
            </a:r>
            <a:r>
              <a:rPr lang="en-US" sz="1500" dirty="0">
                <a:latin typeface="Cambria" pitchFamily="18" charset="0"/>
              </a:rPr>
              <a:t>the change in timelines for completing </a:t>
            </a:r>
            <a:r>
              <a:rPr lang="en-US" sz="1500" dirty="0" smtClean="0">
                <a:latin typeface="Cambria" pitchFamily="18" charset="0"/>
              </a:rPr>
              <a:t>normal assessments</a:t>
            </a:r>
            <a:r>
              <a:rPr lang="en-US" sz="1500" dirty="0">
                <a:latin typeface="Cambria" pitchFamily="18" charset="0"/>
              </a:rPr>
              <a:t>. For example, in respect of </a:t>
            </a:r>
            <a:r>
              <a:rPr lang="en-US" sz="1500" dirty="0" smtClean="0">
                <a:latin typeface="Cambria" pitchFamily="18" charset="0"/>
              </a:rPr>
              <a:t>assessments for </a:t>
            </a:r>
            <a:r>
              <a:rPr lang="en-US" sz="1500" dirty="0">
                <a:latin typeface="Cambria" pitchFamily="18" charset="0"/>
              </a:rPr>
              <a:t>FY 2012-13, the transfer pricing assessments </a:t>
            </a:r>
            <a:r>
              <a:rPr lang="en-US" sz="1500" dirty="0" smtClean="0">
                <a:latin typeface="Cambria" pitchFamily="18" charset="0"/>
              </a:rPr>
              <a:t>will need </a:t>
            </a:r>
            <a:r>
              <a:rPr lang="en-US" sz="1500" dirty="0">
                <a:latin typeface="Cambria" pitchFamily="18" charset="0"/>
              </a:rPr>
              <a:t>to be concluded by October 2016 instead </a:t>
            </a:r>
            <a:r>
              <a:rPr lang="en-US" sz="1500" dirty="0" smtClean="0">
                <a:latin typeface="Cambria" pitchFamily="18" charset="0"/>
              </a:rPr>
              <a:t>of January </a:t>
            </a:r>
            <a:r>
              <a:rPr lang="en-US" sz="1500" dirty="0">
                <a:latin typeface="Cambria" pitchFamily="18" charset="0"/>
              </a:rPr>
              <a:t>2017</a:t>
            </a:r>
            <a:r>
              <a:rPr lang="en-US" sz="1500" dirty="0" smtClean="0">
                <a:latin typeface="Cambria" pitchFamily="18" charset="0"/>
              </a:rPr>
              <a:t>.</a:t>
            </a:r>
          </a:p>
          <a:p>
            <a:pPr marL="0" indent="0">
              <a:buNone/>
            </a:pPr>
            <a:r>
              <a:rPr lang="en-US" sz="1500" dirty="0">
                <a:latin typeface="Cambria" pitchFamily="18" charset="0"/>
              </a:rPr>
              <a:t>Further, the time available for completing </a:t>
            </a:r>
            <a:r>
              <a:rPr lang="en-US" sz="1500" dirty="0" smtClean="0">
                <a:latin typeface="Cambria" pitchFamily="18" charset="0"/>
              </a:rPr>
              <a:t>transfer pricing </a:t>
            </a:r>
            <a:r>
              <a:rPr lang="en-US" sz="1500" dirty="0">
                <a:latin typeface="Cambria" pitchFamily="18" charset="0"/>
              </a:rPr>
              <a:t>assessments excludes the time for which </a:t>
            </a:r>
            <a:r>
              <a:rPr lang="en-US" sz="1500" dirty="0" smtClean="0">
                <a:latin typeface="Cambria" pitchFamily="18" charset="0"/>
              </a:rPr>
              <a:t>the assessment </a:t>
            </a:r>
            <a:r>
              <a:rPr lang="en-US" sz="1500" dirty="0">
                <a:latin typeface="Cambria" pitchFamily="18" charset="0"/>
              </a:rPr>
              <a:t>is stayed by the Court, or where </a:t>
            </a:r>
            <a:r>
              <a:rPr lang="en-US" sz="1500" dirty="0" smtClean="0">
                <a:latin typeface="Cambria" pitchFamily="18" charset="0"/>
              </a:rPr>
              <a:t>a reference </a:t>
            </a:r>
            <a:r>
              <a:rPr lang="en-US" sz="1500" dirty="0">
                <a:latin typeface="Cambria" pitchFamily="18" charset="0"/>
              </a:rPr>
              <a:t>for exchange of information with </a:t>
            </a:r>
            <a:r>
              <a:rPr lang="en-US" sz="1500" dirty="0" smtClean="0">
                <a:latin typeface="Cambria" pitchFamily="18" charset="0"/>
              </a:rPr>
              <a:t>other countries </a:t>
            </a:r>
            <a:r>
              <a:rPr lang="en-US" sz="1500" dirty="0">
                <a:latin typeface="Cambria" pitchFamily="18" charset="0"/>
              </a:rPr>
              <a:t>has been made to the competent </a:t>
            </a:r>
            <a:r>
              <a:rPr lang="en-US" sz="1500" dirty="0" smtClean="0">
                <a:latin typeface="Cambria" pitchFamily="18" charset="0"/>
              </a:rPr>
              <a:t>authority. Where </a:t>
            </a:r>
            <a:r>
              <a:rPr lang="en-US" sz="1500" dirty="0">
                <a:latin typeface="Cambria" pitchFamily="18" charset="0"/>
              </a:rPr>
              <a:t>the time available for completion of </a:t>
            </a:r>
            <a:r>
              <a:rPr lang="en-US" sz="1500" dirty="0" smtClean="0">
                <a:latin typeface="Cambria" pitchFamily="18" charset="0"/>
              </a:rPr>
              <a:t>transfer pricing </a:t>
            </a:r>
            <a:r>
              <a:rPr lang="en-US" sz="1500" dirty="0">
                <a:latin typeface="Cambria" pitchFamily="18" charset="0"/>
              </a:rPr>
              <a:t>assessments excluding such period is </a:t>
            </a:r>
            <a:r>
              <a:rPr lang="en-US" sz="1500" b="1" dirty="0">
                <a:latin typeface="Cambria" pitchFamily="18" charset="0"/>
              </a:rPr>
              <a:t>less </a:t>
            </a:r>
            <a:r>
              <a:rPr lang="en-US" sz="1500" b="1" dirty="0" smtClean="0">
                <a:latin typeface="Cambria" pitchFamily="18" charset="0"/>
              </a:rPr>
              <a:t>than 60 </a:t>
            </a:r>
            <a:r>
              <a:rPr lang="en-US" sz="1500" b="1" dirty="0">
                <a:latin typeface="Cambria" pitchFamily="18" charset="0"/>
              </a:rPr>
              <a:t>days</a:t>
            </a:r>
            <a:r>
              <a:rPr lang="en-US" sz="1500" dirty="0">
                <a:latin typeface="Cambria" pitchFamily="18" charset="0"/>
              </a:rPr>
              <a:t>, the time available to the transfer </a:t>
            </a:r>
            <a:r>
              <a:rPr lang="en-US" sz="1500" dirty="0" smtClean="0">
                <a:latin typeface="Cambria" pitchFamily="18" charset="0"/>
              </a:rPr>
              <a:t>pricing </a:t>
            </a:r>
            <a:r>
              <a:rPr lang="en-US" sz="1500" b="1" dirty="0" smtClean="0">
                <a:latin typeface="Cambria" pitchFamily="18" charset="0"/>
              </a:rPr>
              <a:t>officer </a:t>
            </a:r>
            <a:r>
              <a:rPr lang="en-US" sz="1500" b="1" dirty="0">
                <a:latin typeface="Cambria" pitchFamily="18" charset="0"/>
              </a:rPr>
              <a:t>will now be extended to 60 days</a:t>
            </a:r>
            <a:r>
              <a:rPr lang="en-US" sz="1500" dirty="0" smtClean="0">
                <a:latin typeface="Cambria" pitchFamily="18" charset="0"/>
              </a:rPr>
              <a:t>.</a:t>
            </a:r>
          </a:p>
          <a:p>
            <a:pPr marL="0" indent="0">
              <a:buNone/>
            </a:pPr>
            <a:endParaRPr lang="en-US" sz="1500" dirty="0">
              <a:latin typeface="Cambria" pitchFamily="18"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57200" y="3048000"/>
            <a:ext cx="8382000" cy="366391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98763401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bwMode="auto">
          <a:xfrm>
            <a:off x="304800" y="304800"/>
            <a:ext cx="8382000" cy="5821363"/>
          </a:xfrm>
          <a:prstGeom prst="rect">
            <a:avLst/>
          </a:prstGeom>
          <a:solidFill>
            <a:schemeClr val="tx2">
              <a:lumMod val="20000"/>
              <a:lumOff val="80000"/>
            </a:schemeClr>
          </a:solidFill>
          <a:ln w="9525" cap="flat" cmpd="sng" algn="ctr">
            <a:noFill/>
            <a:prstDash val="solid"/>
            <a:round/>
            <a:headEnd type="none" w="med" len="med"/>
            <a:tailEnd type="none" w="med" len="med"/>
          </a:ln>
          <a:effectLst/>
        </p:spPr>
        <p:txBody>
          <a:bodyPr vert="horz" wrap="none" lIns="54000" tIns="54000" rIns="54000" bIns="54000" numCol="1" rtlCol="0" anchor="ctr" anchorCtr="0" compatLnSpc="1">
            <a:prstTxWarp prst="textNoShape">
              <a:avLst/>
            </a:prstTxWarp>
            <a:normAutofit/>
          </a:bodyPr>
          <a:lstStyle/>
          <a:p>
            <a:pPr marL="0" indent="0">
              <a:buNone/>
            </a:pPr>
            <a:r>
              <a:rPr lang="en-US" dirty="0" smtClean="0">
                <a:latin typeface="Cambria" pitchFamily="18" charset="0"/>
              </a:rPr>
              <a:t> INDERECT TAX PROPOSAL</a:t>
            </a:r>
            <a:endParaRPr lang="en-US" dirty="0">
              <a:latin typeface="Cambria" pitchFamily="18" charset="0"/>
            </a:endParaRPr>
          </a:p>
        </p:txBody>
      </p:sp>
      <p:sp>
        <p:nvSpPr>
          <p:cNvPr id="5" name="Parallelogram 4"/>
          <p:cNvSpPr/>
          <p:nvPr/>
        </p:nvSpPr>
        <p:spPr bwMode="auto">
          <a:xfrm flipV="1">
            <a:off x="6047509" y="304800"/>
            <a:ext cx="2438400" cy="5867398"/>
          </a:xfrm>
          <a:prstGeom prst="parallelogram">
            <a:avLst>
              <a:gd name="adj" fmla="val 61306"/>
            </a:avLst>
          </a:prstGeom>
          <a:solidFill>
            <a:schemeClr val="bg1"/>
          </a:solidFill>
          <a:ln w="9525" cap="flat" cmpd="sng" algn="ctr">
            <a:noFill/>
            <a:prstDash val="solid"/>
            <a:round/>
            <a:headEnd type="none" w="med" len="med"/>
            <a:tailEnd type="none" w="med" len="med"/>
          </a:ln>
          <a:effectLst/>
        </p:spPr>
        <p:txBody>
          <a:bodyPr vert="horz" wrap="none" lIns="54000" tIns="54000" rIns="54000" bIns="54000" numCol="1" rtlCol="0" anchor="ctr" anchorCtr="0" compatLnSpc="1">
            <a:prstTxWarp prst="textNoShape">
              <a:avLst/>
            </a:prstTxWarp>
          </a:bodyPr>
          <a:lstStyle/>
          <a:p>
            <a:pPr marL="0" marR="0" indent="0" algn="ctr" defTabSz="995363" rtl="0" eaLnBrk="1" fontAlgn="base" latinLnBrk="0" hangingPunct="1">
              <a:lnSpc>
                <a:spcPct val="100000"/>
              </a:lnSpc>
              <a:spcBef>
                <a:spcPct val="0"/>
              </a:spcBef>
              <a:spcAft>
                <a:spcPct val="0"/>
              </a:spcAft>
              <a:buClrTx/>
              <a:buSzTx/>
              <a:buFontTx/>
              <a:buNone/>
              <a:tabLst/>
            </a:pPr>
            <a:endParaRPr kumimoji="0" lang="en-US" sz="1000" b="1" i="0" u="none" strike="noStrike" cap="none" normalizeH="0" baseline="0" dirty="0" smtClean="0">
              <a:ln>
                <a:noFill/>
              </a:ln>
              <a:solidFill>
                <a:schemeClr val="bg1"/>
              </a:solidFill>
              <a:effectLst/>
              <a:latin typeface="Arial" charset="0"/>
              <a:cs typeface="Arial" charset="0"/>
            </a:endParaRPr>
          </a:p>
        </p:txBody>
      </p:sp>
      <p:sp>
        <p:nvSpPr>
          <p:cNvPr id="6" name="Parallelogram 5"/>
          <p:cNvSpPr/>
          <p:nvPr/>
        </p:nvSpPr>
        <p:spPr bwMode="auto">
          <a:xfrm rot="13001437" flipV="1">
            <a:off x="6068233" y="66279"/>
            <a:ext cx="2315497" cy="6553645"/>
          </a:xfrm>
          <a:prstGeom prst="parallelogram">
            <a:avLst>
              <a:gd name="adj" fmla="val 61306"/>
            </a:avLst>
          </a:prstGeom>
          <a:solidFill>
            <a:schemeClr val="bg1"/>
          </a:solidFill>
          <a:ln w="9525" cap="flat" cmpd="sng" algn="ctr">
            <a:noFill/>
            <a:prstDash val="solid"/>
            <a:round/>
            <a:headEnd type="none" w="med" len="med"/>
            <a:tailEnd type="none" w="med" len="med"/>
          </a:ln>
          <a:effectLst/>
        </p:spPr>
        <p:txBody>
          <a:bodyPr vert="horz" wrap="none" lIns="54000" tIns="54000" rIns="54000" bIns="54000" numCol="1" rtlCol="0" anchor="ctr" anchorCtr="0" compatLnSpc="1">
            <a:prstTxWarp prst="textNoShape">
              <a:avLst/>
            </a:prstTxWarp>
          </a:bodyPr>
          <a:lstStyle/>
          <a:p>
            <a:pPr marL="0" marR="0" indent="0" algn="ctr" defTabSz="995363" rtl="0" eaLnBrk="1" fontAlgn="base" latinLnBrk="0" hangingPunct="1">
              <a:lnSpc>
                <a:spcPct val="100000"/>
              </a:lnSpc>
              <a:spcBef>
                <a:spcPct val="0"/>
              </a:spcBef>
              <a:spcAft>
                <a:spcPct val="0"/>
              </a:spcAft>
              <a:buClrTx/>
              <a:buSzTx/>
              <a:buFontTx/>
              <a:buNone/>
              <a:tabLst/>
            </a:pPr>
            <a:endParaRPr kumimoji="0" lang="en-US" sz="1000" b="1" i="0" u="none" strike="noStrike" cap="none" normalizeH="0" baseline="0" dirty="0" smtClean="0">
              <a:ln>
                <a:noFill/>
              </a:ln>
              <a:solidFill>
                <a:schemeClr val="bg1"/>
              </a:solidFill>
              <a:effectLst/>
              <a:latin typeface="Arial" charset="0"/>
              <a:cs typeface="Arial" charset="0"/>
            </a:endParaRPr>
          </a:p>
        </p:txBody>
      </p:sp>
    </p:spTree>
    <p:extLst>
      <p:ext uri="{BB962C8B-B14F-4D97-AF65-F5344CB8AC3E}">
        <p14:creationId xmlns:p14="http://schemas.microsoft.com/office/powerpoint/2010/main" xmlns="" val="323419190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lstStyle/>
          <a:p>
            <a:pPr algn="l"/>
            <a:r>
              <a:rPr lang="en-US" b="1" dirty="0">
                <a:latin typeface="Cambria" pitchFamily="18" charset="0"/>
              </a:rPr>
              <a:t>Customs</a:t>
            </a:r>
            <a:endParaRPr lang="en-US" dirty="0">
              <a:latin typeface="Cambria" pitchFamily="18" charset="0"/>
            </a:endParaRPr>
          </a:p>
        </p:txBody>
      </p:sp>
      <p:sp>
        <p:nvSpPr>
          <p:cNvPr id="3" name="Content Placeholder 2"/>
          <p:cNvSpPr>
            <a:spLocks noGrp="1"/>
          </p:cNvSpPr>
          <p:nvPr>
            <p:ph idx="1"/>
          </p:nvPr>
        </p:nvSpPr>
        <p:spPr>
          <a:xfrm>
            <a:off x="457200" y="990600"/>
            <a:ext cx="8229600" cy="5638800"/>
          </a:xfrm>
        </p:spPr>
        <p:txBody>
          <a:bodyPr>
            <a:normAutofit/>
          </a:bodyPr>
          <a:lstStyle/>
          <a:p>
            <a:pPr marL="0" indent="0">
              <a:buNone/>
            </a:pPr>
            <a:r>
              <a:rPr lang="en-US" sz="1500" dirty="0" smtClean="0">
                <a:latin typeface="Cambria" pitchFamily="18" charset="0"/>
              </a:rPr>
              <a:t>While the general effective customs duty rate has remained unchanged, the Finance Minister has </a:t>
            </a:r>
            <a:r>
              <a:rPr lang="en-US" sz="1500" b="1" dirty="0" smtClean="0">
                <a:latin typeface="Cambria" pitchFamily="18" charset="0"/>
              </a:rPr>
              <a:t>reduced</a:t>
            </a:r>
            <a:r>
              <a:rPr lang="en-US" sz="1500" dirty="0" smtClean="0">
                <a:latin typeface="Cambria" pitchFamily="18" charset="0"/>
              </a:rPr>
              <a:t> the </a:t>
            </a:r>
            <a:r>
              <a:rPr lang="en-US" sz="1500" b="1" dirty="0" smtClean="0">
                <a:latin typeface="Cambria" pitchFamily="18" charset="0"/>
              </a:rPr>
              <a:t>duty</a:t>
            </a:r>
            <a:r>
              <a:rPr lang="en-US" sz="1500" dirty="0" smtClean="0">
                <a:latin typeface="Cambria" pitchFamily="18" charset="0"/>
              </a:rPr>
              <a:t> on import of </a:t>
            </a:r>
            <a:r>
              <a:rPr lang="en-US" sz="1500" b="1" dirty="0" smtClean="0">
                <a:latin typeface="Cambria" pitchFamily="18" charset="0"/>
              </a:rPr>
              <a:t>specific inputs </a:t>
            </a:r>
            <a:r>
              <a:rPr lang="en-US" sz="1500" dirty="0" smtClean="0">
                <a:latin typeface="Cambria" pitchFamily="18" charset="0"/>
              </a:rPr>
              <a:t>and </a:t>
            </a:r>
            <a:r>
              <a:rPr lang="en-US" sz="1500" b="1" dirty="0" smtClean="0">
                <a:latin typeface="Cambria" pitchFamily="18" charset="0"/>
              </a:rPr>
              <a:t>raw materials </a:t>
            </a:r>
            <a:r>
              <a:rPr lang="en-US" sz="1500" dirty="0" smtClean="0">
                <a:latin typeface="Cambria" pitchFamily="18" charset="0"/>
              </a:rPr>
              <a:t>to promote the “</a:t>
            </a:r>
            <a:r>
              <a:rPr lang="en-US" sz="1500" b="1" dirty="0" smtClean="0">
                <a:latin typeface="Cambria" pitchFamily="18" charset="0"/>
              </a:rPr>
              <a:t>Make in India</a:t>
            </a:r>
            <a:r>
              <a:rPr lang="en-US" sz="1500" dirty="0" smtClean="0">
                <a:latin typeface="Cambria" pitchFamily="18" charset="0"/>
              </a:rPr>
              <a:t>” initiative of the Government.</a:t>
            </a:r>
          </a:p>
          <a:p>
            <a:pPr marL="0" indent="0">
              <a:buNone/>
            </a:pPr>
            <a:r>
              <a:rPr lang="en-US" sz="1800" b="1" dirty="0">
                <a:latin typeface="Cambria" pitchFamily="18" charset="0"/>
              </a:rPr>
              <a:t>Rate of </a:t>
            </a:r>
            <a:r>
              <a:rPr lang="en-US" sz="1800" b="1" dirty="0" smtClean="0">
                <a:latin typeface="Cambria" pitchFamily="18" charset="0"/>
              </a:rPr>
              <a:t>Duty </a:t>
            </a:r>
            <a:r>
              <a:rPr lang="en-US" sz="1500" b="1" dirty="0" smtClean="0">
                <a:latin typeface="Cambria" pitchFamily="18" charset="0"/>
              </a:rPr>
              <a:t>- </a:t>
            </a:r>
            <a:r>
              <a:rPr lang="en-US" sz="1500" dirty="0" smtClean="0">
                <a:latin typeface="Cambria" pitchFamily="18" charset="0"/>
              </a:rPr>
              <a:t>Median </a:t>
            </a:r>
            <a:r>
              <a:rPr lang="en-US" sz="1500" dirty="0">
                <a:latin typeface="Cambria" pitchFamily="18" charset="0"/>
              </a:rPr>
              <a:t>Rate of BCD retained at 10</a:t>
            </a:r>
            <a:r>
              <a:rPr lang="en-US" sz="1500" dirty="0" smtClean="0">
                <a:latin typeface="Cambria" pitchFamily="18" charset="0"/>
              </a:rPr>
              <a:t>%.</a:t>
            </a:r>
          </a:p>
          <a:p>
            <a:pPr marL="0" indent="0">
              <a:buNone/>
            </a:pPr>
            <a:endParaRPr lang="en-US" sz="1600" dirty="0">
              <a:latin typeface="Cambria" pitchFamily="18" charset="0"/>
            </a:endParaRPr>
          </a:p>
          <a:p>
            <a:pPr marL="0" indent="0">
              <a:buNone/>
            </a:pPr>
            <a:r>
              <a:rPr lang="en-US" sz="1800" b="1" dirty="0">
                <a:latin typeface="Cambria" pitchFamily="18" charset="0"/>
              </a:rPr>
              <a:t>Changes in Customs Act, </a:t>
            </a:r>
            <a:r>
              <a:rPr lang="en-US" sz="1800" b="1" dirty="0" smtClean="0">
                <a:latin typeface="Cambria" pitchFamily="18" charset="0"/>
              </a:rPr>
              <a:t>1962</a:t>
            </a:r>
          </a:p>
          <a:p>
            <a:pPr marL="0" indent="0">
              <a:buNone/>
            </a:pPr>
            <a:r>
              <a:rPr lang="en-US" sz="1500" dirty="0" smtClean="0">
                <a:latin typeface="Cambria" pitchFamily="18" charset="0"/>
              </a:rPr>
              <a:t>New </a:t>
            </a:r>
            <a:r>
              <a:rPr lang="en-US" sz="1500" dirty="0">
                <a:latin typeface="Cambria" pitchFamily="18" charset="0"/>
              </a:rPr>
              <a:t>Baggage Rules 2016 have been </a:t>
            </a:r>
            <a:r>
              <a:rPr lang="en-US" sz="1500" dirty="0" smtClean="0">
                <a:latin typeface="Cambria" pitchFamily="18" charset="0"/>
              </a:rPr>
              <a:t>notified. </a:t>
            </a:r>
          </a:p>
          <a:p>
            <a:pPr marL="0" indent="0">
              <a:buNone/>
            </a:pPr>
            <a:r>
              <a:rPr lang="en-US" sz="1500" dirty="0" smtClean="0">
                <a:latin typeface="Cambria" pitchFamily="18" charset="0"/>
              </a:rPr>
              <a:t>Following </a:t>
            </a:r>
            <a:r>
              <a:rPr lang="en-US" sz="1500" dirty="0">
                <a:latin typeface="Cambria" pitchFamily="18" charset="0"/>
              </a:rPr>
              <a:t>are the limits of free baggage </a:t>
            </a:r>
            <a:r>
              <a:rPr lang="en-US" sz="1500" dirty="0" smtClean="0">
                <a:latin typeface="Cambria" pitchFamily="18" charset="0"/>
              </a:rPr>
              <a:t>generally allowed </a:t>
            </a:r>
            <a:r>
              <a:rPr lang="en-US" sz="1500" dirty="0">
                <a:latin typeface="Cambria" pitchFamily="18" charset="0"/>
              </a:rPr>
              <a:t>(other than used personal effects, </a:t>
            </a:r>
            <a:r>
              <a:rPr lang="en-US" sz="1500" dirty="0" smtClean="0">
                <a:latin typeface="Cambria" pitchFamily="18" charset="0"/>
              </a:rPr>
              <a:t>travel souvenirs and </a:t>
            </a:r>
            <a:r>
              <a:rPr lang="en-US" sz="1500" dirty="0">
                <a:latin typeface="Cambria" pitchFamily="18" charset="0"/>
              </a:rPr>
              <a:t>specified prohibited articles</a:t>
            </a:r>
            <a:r>
              <a:rPr lang="en-US" sz="1500" dirty="0" smtClean="0">
                <a:latin typeface="Cambria" pitchFamily="18" charset="0"/>
              </a:rPr>
              <a:t>):</a:t>
            </a:r>
          </a:p>
          <a:p>
            <a:pPr>
              <a:buAutoNum type="arabicPeriod"/>
            </a:pPr>
            <a:r>
              <a:rPr lang="en-US" sz="1500" dirty="0" smtClean="0">
                <a:latin typeface="Cambria" pitchFamily="18" charset="0"/>
              </a:rPr>
              <a:t>Passengers </a:t>
            </a:r>
            <a:r>
              <a:rPr lang="en-US" sz="1500" dirty="0">
                <a:latin typeface="Cambria" pitchFamily="18" charset="0"/>
              </a:rPr>
              <a:t>(other than infant) arriving from Nepal, </a:t>
            </a:r>
            <a:r>
              <a:rPr lang="en-US" sz="1500" dirty="0" smtClean="0">
                <a:latin typeface="Cambria" pitchFamily="18" charset="0"/>
              </a:rPr>
              <a:t>Bhutan or Myanmar-</a:t>
            </a:r>
            <a:r>
              <a:rPr lang="en-US" sz="1500" b="1" dirty="0" smtClean="0">
                <a:latin typeface="Cambria" pitchFamily="18" charset="0"/>
              </a:rPr>
              <a:t>15000</a:t>
            </a:r>
          </a:p>
          <a:p>
            <a:pPr marL="0" indent="0">
              <a:buNone/>
            </a:pPr>
            <a:r>
              <a:rPr lang="en-US" sz="1500" dirty="0" smtClean="0">
                <a:latin typeface="Cambria" pitchFamily="18" charset="0"/>
              </a:rPr>
              <a:t>2. Passengers (other than infant) arriving from countries other than Nepal, Bhutan or                    	Myanmar -</a:t>
            </a:r>
            <a:r>
              <a:rPr lang="en-US" sz="1500" b="1" dirty="0" smtClean="0">
                <a:latin typeface="Cambria" pitchFamily="18" charset="0"/>
              </a:rPr>
              <a:t>50000/-</a:t>
            </a:r>
            <a:r>
              <a:rPr lang="en-US" sz="1500" dirty="0" smtClean="0">
                <a:latin typeface="Cambria" pitchFamily="18" charset="0"/>
              </a:rPr>
              <a:t>	</a:t>
            </a:r>
          </a:p>
          <a:p>
            <a:pPr marL="0" indent="0">
              <a:buNone/>
            </a:pPr>
            <a:r>
              <a:rPr lang="en-US" sz="1500" dirty="0" smtClean="0">
                <a:latin typeface="Cambria" pitchFamily="18" charset="0"/>
              </a:rPr>
              <a:t>Simplified </a:t>
            </a:r>
            <a:r>
              <a:rPr lang="en-US" sz="1500" dirty="0">
                <a:latin typeface="Cambria" pitchFamily="18" charset="0"/>
              </a:rPr>
              <a:t>Rules issued for the Import of Goods </a:t>
            </a:r>
            <a:r>
              <a:rPr lang="en-US" sz="1500" dirty="0" smtClean="0">
                <a:latin typeface="Cambria" pitchFamily="18" charset="0"/>
              </a:rPr>
              <a:t>at Concessional </a:t>
            </a:r>
            <a:r>
              <a:rPr lang="en-US" sz="1500" dirty="0">
                <a:latin typeface="Cambria" pitchFamily="18" charset="0"/>
              </a:rPr>
              <a:t>Rates of Duty for the Manufacture </a:t>
            </a:r>
            <a:r>
              <a:rPr lang="en-US" sz="1500" dirty="0" smtClean="0">
                <a:latin typeface="Cambria" pitchFamily="18" charset="0"/>
              </a:rPr>
              <a:t>of Excisable </a:t>
            </a:r>
            <a:r>
              <a:rPr lang="en-US" sz="1500" dirty="0">
                <a:latin typeface="Cambria" pitchFamily="18" charset="0"/>
              </a:rPr>
              <a:t>Goods. Clearance of imported goods will </a:t>
            </a:r>
            <a:r>
              <a:rPr lang="en-US" sz="1500" dirty="0" smtClean="0">
                <a:latin typeface="Cambria" pitchFamily="18" charset="0"/>
              </a:rPr>
              <a:t>be on </a:t>
            </a:r>
            <a:r>
              <a:rPr lang="en-US" sz="1500" dirty="0">
                <a:latin typeface="Cambria" pitchFamily="18" charset="0"/>
              </a:rPr>
              <a:t>the basis of self-declaration, instead of </a:t>
            </a:r>
            <a:r>
              <a:rPr lang="en-US" sz="1500" dirty="0" smtClean="0">
                <a:latin typeface="Cambria" pitchFamily="18" charset="0"/>
              </a:rPr>
              <a:t>obtaining permissions </a:t>
            </a:r>
            <a:r>
              <a:rPr lang="en-US" sz="1500" dirty="0">
                <a:latin typeface="Cambria" pitchFamily="18" charset="0"/>
              </a:rPr>
              <a:t>from Central Excise </a:t>
            </a:r>
            <a:r>
              <a:rPr lang="en-US" sz="1500" dirty="0" smtClean="0">
                <a:latin typeface="Cambria" pitchFamily="18" charset="0"/>
              </a:rPr>
              <a:t>Authorities. </a:t>
            </a:r>
          </a:p>
          <a:p>
            <a:pPr marL="0" indent="0">
              <a:buNone/>
            </a:pPr>
            <a:r>
              <a:rPr lang="en-US" sz="1500" b="1" dirty="0" smtClean="0">
                <a:latin typeface="Cambria" pitchFamily="18" charset="0"/>
              </a:rPr>
              <a:t>Interest </a:t>
            </a:r>
            <a:r>
              <a:rPr lang="en-US" sz="1500" b="1" dirty="0">
                <a:latin typeface="Cambria" pitchFamily="18" charset="0"/>
              </a:rPr>
              <a:t>rate </a:t>
            </a:r>
            <a:r>
              <a:rPr lang="en-US" sz="1500" dirty="0">
                <a:latin typeface="Cambria" pitchFamily="18" charset="0"/>
              </a:rPr>
              <a:t>on delayed payment of Customs duty </a:t>
            </a:r>
            <a:r>
              <a:rPr lang="en-US" sz="1500" dirty="0" smtClean="0">
                <a:latin typeface="Cambria" pitchFamily="18" charset="0"/>
              </a:rPr>
              <a:t>has been </a:t>
            </a:r>
            <a:r>
              <a:rPr lang="en-US" sz="1500" b="1" dirty="0">
                <a:latin typeface="Cambria" pitchFamily="18" charset="0"/>
              </a:rPr>
              <a:t>reduced</a:t>
            </a:r>
            <a:r>
              <a:rPr lang="en-US" sz="1500" dirty="0">
                <a:latin typeface="Cambria" pitchFamily="18" charset="0"/>
              </a:rPr>
              <a:t> from </a:t>
            </a:r>
            <a:r>
              <a:rPr lang="en-US" sz="1500" b="1" dirty="0">
                <a:latin typeface="Cambria" pitchFamily="18" charset="0"/>
              </a:rPr>
              <a:t>18% to 15%.</a:t>
            </a:r>
          </a:p>
          <a:p>
            <a:pPr marL="0" indent="0">
              <a:buNone/>
            </a:pPr>
            <a:r>
              <a:rPr lang="en-US" sz="1500" i="1" dirty="0">
                <a:latin typeface="Cambria" pitchFamily="18" charset="0"/>
              </a:rPr>
              <a:t>The above changes are effective from 1 April, 2016</a:t>
            </a:r>
            <a:endParaRPr lang="en-US" sz="1500" dirty="0">
              <a:latin typeface="Cambria" pitchFamily="18" charset="0"/>
            </a:endParaRPr>
          </a:p>
        </p:txBody>
      </p:sp>
    </p:spTree>
    <p:extLst>
      <p:ext uri="{BB962C8B-B14F-4D97-AF65-F5344CB8AC3E}">
        <p14:creationId xmlns:p14="http://schemas.microsoft.com/office/powerpoint/2010/main" xmlns="" val="340406349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715000"/>
          </a:xfrm>
        </p:spPr>
        <p:txBody>
          <a:bodyPr/>
          <a:lstStyle/>
          <a:p>
            <a:pPr marL="0" indent="0">
              <a:buNone/>
            </a:pPr>
            <a:r>
              <a:rPr lang="en-US" sz="1800" b="1" dirty="0">
                <a:latin typeface="Cambria" pitchFamily="18" charset="0"/>
              </a:rPr>
              <a:t>Goods on which </a:t>
            </a:r>
            <a:r>
              <a:rPr lang="en-US" sz="1800" b="1" dirty="0" smtClean="0">
                <a:latin typeface="Cambria" pitchFamily="18" charset="0"/>
              </a:rPr>
              <a:t>SAD </a:t>
            </a:r>
            <a:r>
              <a:rPr lang="en-US" sz="1800" b="1" dirty="0">
                <a:latin typeface="Cambria" pitchFamily="18" charset="0"/>
              </a:rPr>
              <a:t>Exemption </a:t>
            </a:r>
            <a:r>
              <a:rPr lang="en-US" sz="1800" b="1" dirty="0" smtClean="0">
                <a:latin typeface="Cambria" pitchFamily="18" charset="0"/>
              </a:rPr>
              <a:t>Withdrawn</a:t>
            </a:r>
          </a:p>
          <a:p>
            <a:pPr marL="0" indent="0">
              <a:buNone/>
            </a:pPr>
            <a:r>
              <a:rPr lang="en-US" sz="1500" dirty="0" smtClean="0">
                <a:latin typeface="Cambria" pitchFamily="18" charset="0"/>
              </a:rPr>
              <a:t>1. Populated </a:t>
            </a:r>
            <a:r>
              <a:rPr lang="en-US" sz="1500" dirty="0">
                <a:latin typeface="Cambria" pitchFamily="18" charset="0"/>
              </a:rPr>
              <a:t>printed circuit boards for manufacture of </a:t>
            </a:r>
            <a:r>
              <a:rPr lang="en-US" sz="1500" dirty="0" smtClean="0">
                <a:latin typeface="Cambria" pitchFamily="18" charset="0"/>
              </a:rPr>
              <a:t>personal computers</a:t>
            </a:r>
          </a:p>
          <a:p>
            <a:pPr marL="0" indent="0">
              <a:buNone/>
            </a:pPr>
            <a:r>
              <a:rPr lang="en-US" sz="1500" dirty="0" smtClean="0">
                <a:latin typeface="Cambria" pitchFamily="18" charset="0"/>
              </a:rPr>
              <a:t>2. Populated </a:t>
            </a:r>
            <a:r>
              <a:rPr lang="en-US" sz="1500" dirty="0">
                <a:latin typeface="Cambria" pitchFamily="18" charset="0"/>
              </a:rPr>
              <a:t>printed circuit boards for manufacture of mobile </a:t>
            </a:r>
            <a:r>
              <a:rPr lang="en-US" sz="1500" dirty="0" smtClean="0">
                <a:latin typeface="Cambria" pitchFamily="18" charset="0"/>
              </a:rPr>
              <a:t>phones (2%)</a:t>
            </a:r>
          </a:p>
          <a:p>
            <a:pPr marL="0" indent="0">
              <a:buNone/>
            </a:pPr>
            <a:r>
              <a:rPr lang="en-US" sz="1500" dirty="0" smtClean="0">
                <a:latin typeface="Cambria" pitchFamily="18" charset="0"/>
              </a:rPr>
              <a:t>3. Speakers </a:t>
            </a:r>
            <a:r>
              <a:rPr lang="en-US" sz="1500" dirty="0">
                <a:latin typeface="Cambria" pitchFamily="18" charset="0"/>
              </a:rPr>
              <a:t>for use in manufacture of mobile </a:t>
            </a:r>
            <a:r>
              <a:rPr lang="en-US" sz="1500" dirty="0" smtClean="0">
                <a:latin typeface="Cambria" pitchFamily="18" charset="0"/>
              </a:rPr>
              <a:t>handsets including </a:t>
            </a:r>
            <a:r>
              <a:rPr lang="en-US" sz="1500" dirty="0">
                <a:latin typeface="Cambria" pitchFamily="18" charset="0"/>
              </a:rPr>
              <a:t>cellular </a:t>
            </a:r>
            <a:r>
              <a:rPr lang="en-US" sz="1500" dirty="0" smtClean="0">
                <a:latin typeface="Cambria" pitchFamily="18" charset="0"/>
              </a:rPr>
              <a:t>phones</a:t>
            </a:r>
          </a:p>
          <a:p>
            <a:pPr marL="0" indent="0">
              <a:buNone/>
            </a:pPr>
            <a:endParaRPr lang="en-US" sz="1500" dirty="0">
              <a:latin typeface="Cambria" pitchFamily="18" charset="0"/>
            </a:endParaRPr>
          </a:p>
        </p:txBody>
      </p:sp>
    </p:spTree>
    <p:extLst>
      <p:ext uri="{BB962C8B-B14F-4D97-AF65-F5344CB8AC3E}">
        <p14:creationId xmlns:p14="http://schemas.microsoft.com/office/powerpoint/2010/main" xmlns="" val="76558607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a:latin typeface="Cambria" pitchFamily="18" charset="0"/>
              </a:rPr>
              <a:t>Excise</a:t>
            </a:r>
            <a:endParaRPr lang="en-US" dirty="0">
              <a:latin typeface="Cambria" pitchFamily="18" charset="0"/>
            </a:endParaRPr>
          </a:p>
        </p:txBody>
      </p:sp>
      <p:sp>
        <p:nvSpPr>
          <p:cNvPr id="3" name="Content Placeholder 2"/>
          <p:cNvSpPr>
            <a:spLocks noGrp="1"/>
          </p:cNvSpPr>
          <p:nvPr>
            <p:ph idx="1"/>
          </p:nvPr>
        </p:nvSpPr>
        <p:spPr>
          <a:xfrm>
            <a:off x="457200" y="1219200"/>
            <a:ext cx="8229600" cy="4525963"/>
          </a:xfrm>
        </p:spPr>
        <p:txBody>
          <a:bodyPr>
            <a:normAutofit/>
          </a:bodyPr>
          <a:lstStyle/>
          <a:p>
            <a:pPr marL="0" indent="0">
              <a:buNone/>
            </a:pPr>
            <a:r>
              <a:rPr lang="en-US" sz="1500" dirty="0" smtClean="0">
                <a:latin typeface="Cambria" pitchFamily="18" charset="0"/>
              </a:rPr>
              <a:t>The key changes in Central Excise are largely towards further incentivizing domestic value addition to promote Make in India. Duty changes have been introduced to cover the entire supply chain. The changes are expected to promote the domestic manufacturing industry. Facility to revise returns extended to Central Excise would help in ease of compliance</a:t>
            </a:r>
          </a:p>
          <a:p>
            <a:pPr marL="0" indent="0">
              <a:buNone/>
            </a:pPr>
            <a:endParaRPr lang="en-US" sz="1800" dirty="0">
              <a:latin typeface="Cambria" pitchFamily="18" charset="0"/>
            </a:endParaRPr>
          </a:p>
          <a:p>
            <a:pPr marL="0" indent="0">
              <a:buNone/>
            </a:pPr>
            <a:r>
              <a:rPr lang="en-US" sz="1800" b="1" dirty="0">
                <a:latin typeface="Cambria" pitchFamily="18" charset="0"/>
              </a:rPr>
              <a:t>Changes in Excise Act, </a:t>
            </a:r>
            <a:r>
              <a:rPr lang="en-US" sz="1800" b="1" dirty="0" smtClean="0">
                <a:latin typeface="Cambria" pitchFamily="18" charset="0"/>
              </a:rPr>
              <a:t>1944</a:t>
            </a:r>
          </a:p>
          <a:p>
            <a:pPr marL="0" indent="0">
              <a:buNone/>
            </a:pPr>
            <a:r>
              <a:rPr lang="en-US" sz="1500" dirty="0" smtClean="0">
                <a:latin typeface="Cambria" pitchFamily="18" charset="0"/>
              </a:rPr>
              <a:t>Rate </a:t>
            </a:r>
            <a:r>
              <a:rPr lang="en-US" sz="1500" dirty="0">
                <a:latin typeface="Cambria" pitchFamily="18" charset="0"/>
              </a:rPr>
              <a:t>of interest on late payment of Excise duty reduced from 18% to 15%. The above changes are effective from 1 April, 2016  The ordinary period of limitation for issuance of show cause notice increased from one year to two years. </a:t>
            </a:r>
          </a:p>
          <a:p>
            <a:pPr marL="0" indent="0">
              <a:buNone/>
            </a:pPr>
            <a:r>
              <a:rPr lang="en-US" sz="1500" dirty="0">
                <a:latin typeface="Cambria" pitchFamily="18" charset="0"/>
              </a:rPr>
              <a:t>The above changes are effective from the date of the enactment of the Finance Bill, </a:t>
            </a:r>
            <a:r>
              <a:rPr lang="en-US" sz="1500" dirty="0" smtClean="0">
                <a:latin typeface="Cambria" pitchFamily="18" charset="0"/>
              </a:rPr>
              <a:t>2016</a:t>
            </a:r>
          </a:p>
          <a:p>
            <a:pPr marL="0" indent="0">
              <a:buNone/>
            </a:pPr>
            <a:endParaRPr lang="en-US" sz="1500" dirty="0">
              <a:latin typeface="Cambria" pitchFamily="18" charset="0"/>
            </a:endParaRPr>
          </a:p>
          <a:p>
            <a:pPr marL="0" indent="0">
              <a:buNone/>
            </a:pPr>
            <a:r>
              <a:rPr lang="en-US" sz="1800" b="1" dirty="0">
                <a:latin typeface="Cambria" pitchFamily="18" charset="0"/>
              </a:rPr>
              <a:t>Changes in Central Excise Rules, 2002</a:t>
            </a:r>
            <a:endParaRPr lang="en-US" sz="1800" dirty="0" smtClean="0">
              <a:latin typeface="Cambria" pitchFamily="18" charset="0"/>
            </a:endParaRPr>
          </a:p>
          <a:p>
            <a:pPr marL="0" indent="0">
              <a:buNone/>
            </a:pPr>
            <a:r>
              <a:rPr lang="en-US" sz="1500" dirty="0" smtClean="0">
                <a:latin typeface="Cambria" pitchFamily="18" charset="0"/>
              </a:rPr>
              <a:t>1. Manual </a:t>
            </a:r>
            <a:r>
              <a:rPr lang="en-US" sz="1500" dirty="0">
                <a:latin typeface="Cambria" pitchFamily="18" charset="0"/>
              </a:rPr>
              <a:t>attestation of a copy of digital invoices </a:t>
            </a:r>
            <a:r>
              <a:rPr lang="en-US" sz="1500" dirty="0" smtClean="0">
                <a:latin typeface="Cambria" pitchFamily="18" charset="0"/>
              </a:rPr>
              <a:t>meant for </a:t>
            </a:r>
            <a:r>
              <a:rPr lang="en-US" sz="1500" dirty="0">
                <a:latin typeface="Cambria" pitchFamily="18" charset="0"/>
              </a:rPr>
              <a:t>transporters not required</a:t>
            </a:r>
            <a:r>
              <a:rPr lang="en-US" sz="1500" dirty="0" smtClean="0">
                <a:latin typeface="Cambria" pitchFamily="18" charset="0"/>
              </a:rPr>
              <a:t>.</a:t>
            </a:r>
          </a:p>
          <a:p>
            <a:pPr marL="0" indent="0">
              <a:buNone/>
            </a:pPr>
            <a:r>
              <a:rPr lang="en-US" sz="1500" dirty="0" smtClean="0">
                <a:latin typeface="Cambria" pitchFamily="18" charset="0"/>
              </a:rPr>
              <a:t>2. Facility </a:t>
            </a:r>
            <a:r>
              <a:rPr lang="en-US" sz="1500" dirty="0">
                <a:latin typeface="Cambria" pitchFamily="18" charset="0"/>
              </a:rPr>
              <a:t>of revision of excise returns (both </a:t>
            </a:r>
            <a:r>
              <a:rPr lang="en-US" sz="1500" dirty="0" smtClean="0">
                <a:latin typeface="Cambria" pitchFamily="18" charset="0"/>
              </a:rPr>
              <a:t>monthly returns </a:t>
            </a:r>
            <a:r>
              <a:rPr lang="en-US" sz="1500" dirty="0">
                <a:latin typeface="Cambria" pitchFamily="18" charset="0"/>
              </a:rPr>
              <a:t>and annual return) introduced – </a:t>
            </a:r>
            <a:r>
              <a:rPr lang="en-US" sz="1500" dirty="0" smtClean="0">
                <a:latin typeface="Cambria" pitchFamily="18" charset="0"/>
              </a:rPr>
              <a:t>Monthly excise </a:t>
            </a:r>
            <a:r>
              <a:rPr lang="en-US" sz="1500" dirty="0">
                <a:latin typeface="Cambria" pitchFamily="18" charset="0"/>
              </a:rPr>
              <a:t>return can be revised within the same </a:t>
            </a:r>
            <a:r>
              <a:rPr lang="en-US" sz="1500" dirty="0" smtClean="0">
                <a:latin typeface="Cambria" pitchFamily="18" charset="0"/>
              </a:rPr>
              <a:t>calendar month </a:t>
            </a:r>
            <a:r>
              <a:rPr lang="en-US" sz="1500" dirty="0">
                <a:latin typeface="Cambria" pitchFamily="18" charset="0"/>
              </a:rPr>
              <a:t>in which original return filed. Annual return </a:t>
            </a:r>
            <a:r>
              <a:rPr lang="en-US" sz="1500" dirty="0" smtClean="0">
                <a:latin typeface="Cambria" pitchFamily="18" charset="0"/>
              </a:rPr>
              <a:t>can be </a:t>
            </a:r>
            <a:r>
              <a:rPr lang="en-US" sz="1500" dirty="0">
                <a:latin typeface="Cambria" pitchFamily="18" charset="0"/>
              </a:rPr>
              <a:t>revised within 1 month from the date of </a:t>
            </a:r>
            <a:r>
              <a:rPr lang="en-US" sz="1500" dirty="0" smtClean="0">
                <a:latin typeface="Cambria" pitchFamily="18" charset="0"/>
              </a:rPr>
              <a:t>filing original </a:t>
            </a:r>
            <a:r>
              <a:rPr lang="en-US" sz="1500" dirty="0">
                <a:latin typeface="Cambria" pitchFamily="18" charset="0"/>
              </a:rPr>
              <a:t>return.</a:t>
            </a:r>
          </a:p>
        </p:txBody>
      </p:sp>
    </p:spTree>
    <p:extLst>
      <p:ext uri="{BB962C8B-B14F-4D97-AF65-F5344CB8AC3E}">
        <p14:creationId xmlns:p14="http://schemas.microsoft.com/office/powerpoint/2010/main" xmlns="" val="150910162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normAutofit/>
          </a:bodyPr>
          <a:lstStyle/>
          <a:p>
            <a:pPr marL="0" indent="0">
              <a:buNone/>
            </a:pPr>
            <a:r>
              <a:rPr lang="en-US" sz="1800" b="1" dirty="0" smtClean="0">
                <a:latin typeface="Cambria" pitchFamily="18" charset="0"/>
              </a:rPr>
              <a:t>Other Changes</a:t>
            </a:r>
          </a:p>
          <a:p>
            <a:pPr marL="0" indent="0">
              <a:buNone/>
            </a:pPr>
            <a:r>
              <a:rPr lang="en-US" sz="1500" dirty="0">
                <a:latin typeface="Cambria" pitchFamily="18" charset="0"/>
              </a:rPr>
              <a:t>Area based exemptions to units engaged in </a:t>
            </a:r>
            <a:r>
              <a:rPr lang="en-US" sz="1500" dirty="0" smtClean="0">
                <a:latin typeface="Cambria" pitchFamily="18" charset="0"/>
              </a:rPr>
              <a:t>production of </a:t>
            </a:r>
            <a:r>
              <a:rPr lang="en-US" sz="1500" dirty="0">
                <a:latin typeface="Cambria" pitchFamily="18" charset="0"/>
              </a:rPr>
              <a:t>refined gold or silver </a:t>
            </a:r>
            <a:r>
              <a:rPr lang="en-US" sz="1500" dirty="0" smtClean="0">
                <a:latin typeface="Cambria" pitchFamily="18" charset="0"/>
              </a:rPr>
              <a:t>withdrawn  </a:t>
            </a:r>
          </a:p>
          <a:p>
            <a:pPr marL="0" indent="0">
              <a:buNone/>
            </a:pPr>
            <a:r>
              <a:rPr lang="en-US" sz="1500" dirty="0" smtClean="0">
                <a:latin typeface="Cambria" pitchFamily="18" charset="0"/>
              </a:rPr>
              <a:t>Benefit </a:t>
            </a:r>
            <a:r>
              <a:rPr lang="en-US" sz="1500" dirty="0">
                <a:latin typeface="Cambria" pitchFamily="18" charset="0"/>
              </a:rPr>
              <a:t>of SSI Scheme has been extended to </a:t>
            </a:r>
            <a:r>
              <a:rPr lang="en-US" sz="1500" dirty="0" smtClean="0">
                <a:latin typeface="Cambria" pitchFamily="18" charset="0"/>
              </a:rPr>
              <a:t>specified jewellery </a:t>
            </a:r>
            <a:r>
              <a:rPr lang="en-US" sz="1500" dirty="0">
                <a:latin typeface="Cambria" pitchFamily="18" charset="0"/>
              </a:rPr>
              <a:t>manufacturers for clearances </a:t>
            </a:r>
            <a:r>
              <a:rPr lang="en-US" sz="1500" dirty="0" smtClean="0">
                <a:latin typeface="Cambria" pitchFamily="18" charset="0"/>
              </a:rPr>
              <a:t>unto </a:t>
            </a:r>
            <a:r>
              <a:rPr lang="en-US" sz="1500" dirty="0">
                <a:latin typeface="Cambria" pitchFamily="18" charset="0"/>
              </a:rPr>
              <a:t>INR </a:t>
            </a:r>
            <a:r>
              <a:rPr lang="en-US" sz="1500" dirty="0" smtClean="0">
                <a:latin typeface="Cambria" pitchFamily="18" charset="0"/>
              </a:rPr>
              <a:t>6 cores </a:t>
            </a:r>
            <a:r>
              <a:rPr lang="en-US" sz="1500" dirty="0">
                <a:latin typeface="Cambria" pitchFamily="18" charset="0"/>
              </a:rPr>
              <a:t>in a financial year (provided that the </a:t>
            </a:r>
            <a:r>
              <a:rPr lang="en-US" sz="1500" dirty="0" smtClean="0">
                <a:latin typeface="Cambria" pitchFamily="18" charset="0"/>
              </a:rPr>
              <a:t>preceding year’s </a:t>
            </a:r>
            <a:r>
              <a:rPr lang="en-US" sz="1500" dirty="0">
                <a:latin typeface="Cambria" pitchFamily="18" charset="0"/>
              </a:rPr>
              <a:t>turnover has not exceeded INR 12 </a:t>
            </a:r>
            <a:r>
              <a:rPr lang="en-US" sz="1500" dirty="0" smtClean="0">
                <a:latin typeface="Cambria" pitchFamily="18" charset="0"/>
              </a:rPr>
              <a:t>cores)</a:t>
            </a:r>
            <a:endParaRPr lang="en-US" sz="1500" dirty="0">
              <a:latin typeface="Cambria" pitchFamily="18" charset="0"/>
            </a:endParaRPr>
          </a:p>
          <a:p>
            <a:pPr marL="0" indent="0">
              <a:buNone/>
            </a:pPr>
            <a:r>
              <a:rPr lang="en-US" sz="1500" dirty="0" smtClean="0">
                <a:latin typeface="Cambria" pitchFamily="18" charset="0"/>
              </a:rPr>
              <a:t>Increase </a:t>
            </a:r>
            <a:r>
              <a:rPr lang="en-US" sz="1500" dirty="0">
                <a:latin typeface="Cambria" pitchFamily="18" charset="0"/>
              </a:rPr>
              <a:t>in excise duty rate for various types of </a:t>
            </a:r>
            <a:r>
              <a:rPr lang="en-US" sz="1500" dirty="0" smtClean="0">
                <a:latin typeface="Cambria" pitchFamily="18" charset="0"/>
              </a:rPr>
              <a:t>pan masala</a:t>
            </a:r>
            <a:r>
              <a:rPr lang="en-US" sz="1500" dirty="0">
                <a:latin typeface="Cambria" pitchFamily="18" charset="0"/>
              </a:rPr>
              <a:t>, cigarettes and specified tobacco </a:t>
            </a:r>
            <a:r>
              <a:rPr lang="en-US" sz="1500" dirty="0" smtClean="0">
                <a:latin typeface="Cambria" pitchFamily="18" charset="0"/>
              </a:rPr>
              <a:t>products</a:t>
            </a:r>
          </a:p>
          <a:p>
            <a:pPr marL="0" indent="0">
              <a:buNone/>
            </a:pPr>
            <a:r>
              <a:rPr lang="en-US" sz="1500" dirty="0">
                <a:latin typeface="Cambria" pitchFamily="18" charset="0"/>
              </a:rPr>
              <a:t>Rate of Clean Energy Cess (renamed as </a:t>
            </a:r>
            <a:r>
              <a:rPr lang="en-US" sz="1500" dirty="0" smtClean="0">
                <a:latin typeface="Cambria" pitchFamily="18" charset="0"/>
              </a:rPr>
              <a:t>Clean Environment </a:t>
            </a:r>
            <a:r>
              <a:rPr lang="en-US" sz="1500" dirty="0">
                <a:latin typeface="Cambria" pitchFamily="18" charset="0"/>
              </a:rPr>
              <a:t>Cess) increased to INR 400 per </a:t>
            </a:r>
            <a:r>
              <a:rPr lang="en-US" sz="1500" dirty="0" err="1" smtClean="0">
                <a:latin typeface="Cambria" pitchFamily="18" charset="0"/>
              </a:rPr>
              <a:t>tonne</a:t>
            </a:r>
            <a:endParaRPr lang="en-US" sz="1500" dirty="0">
              <a:latin typeface="Cambria" pitchFamily="18" charset="0"/>
            </a:endParaRPr>
          </a:p>
          <a:p>
            <a:pPr marL="0" indent="0">
              <a:buNone/>
            </a:pPr>
            <a:r>
              <a:rPr lang="en-US" sz="1500" dirty="0">
                <a:latin typeface="Cambria" pitchFamily="18" charset="0"/>
              </a:rPr>
              <a:t>Concessional rate of Excise duty of 6% on </a:t>
            </a:r>
            <a:r>
              <a:rPr lang="en-US" sz="1500" dirty="0" smtClean="0">
                <a:latin typeface="Cambria" pitchFamily="18" charset="0"/>
              </a:rPr>
              <a:t>specified goods </a:t>
            </a:r>
            <a:r>
              <a:rPr lang="en-US" sz="1500" dirty="0">
                <a:latin typeface="Cambria" pitchFamily="18" charset="0"/>
              </a:rPr>
              <a:t>for the use in the manufacture of </a:t>
            </a:r>
            <a:r>
              <a:rPr lang="en-US" sz="1500" dirty="0" smtClean="0">
                <a:latin typeface="Cambria" pitchFamily="18" charset="0"/>
              </a:rPr>
              <a:t>electrically operated </a:t>
            </a:r>
            <a:r>
              <a:rPr lang="en-US" sz="1500" dirty="0">
                <a:latin typeface="Cambria" pitchFamily="18" charset="0"/>
              </a:rPr>
              <a:t>vehicles and hybrid vehicles extended </a:t>
            </a:r>
            <a:r>
              <a:rPr lang="en-US" sz="1500" dirty="0" smtClean="0">
                <a:latin typeface="Cambria" pitchFamily="18" charset="0"/>
              </a:rPr>
              <a:t>without time </a:t>
            </a:r>
            <a:r>
              <a:rPr lang="en-US" sz="1500" dirty="0">
                <a:latin typeface="Cambria" pitchFamily="18" charset="0"/>
              </a:rPr>
              <a:t>limit. Benefit extended to hybrid </a:t>
            </a:r>
            <a:r>
              <a:rPr lang="en-US" sz="1500" dirty="0" smtClean="0">
                <a:latin typeface="Cambria" pitchFamily="18" charset="0"/>
              </a:rPr>
              <a:t>electric </a:t>
            </a:r>
            <a:r>
              <a:rPr lang="en-US" sz="1500" dirty="0">
                <a:latin typeface="Cambria" pitchFamily="18" charset="0"/>
              </a:rPr>
              <a:t>engines</a:t>
            </a:r>
            <a:r>
              <a:rPr lang="en-US" sz="1500" dirty="0" smtClean="0">
                <a:latin typeface="Cambria" pitchFamily="18" charset="0"/>
              </a:rPr>
              <a:t>.</a:t>
            </a:r>
          </a:p>
          <a:p>
            <a:pPr marL="0" indent="0">
              <a:buNone/>
            </a:pPr>
            <a:endParaRPr lang="en-US" sz="1500" dirty="0">
              <a:latin typeface="Cambria" pitchFamily="18" charset="0"/>
            </a:endParaRPr>
          </a:p>
        </p:txBody>
      </p:sp>
    </p:spTree>
    <p:extLst>
      <p:ext uri="{BB962C8B-B14F-4D97-AF65-F5344CB8AC3E}">
        <p14:creationId xmlns:p14="http://schemas.microsoft.com/office/powerpoint/2010/main" xmlns="" val="47659711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a:latin typeface="Cambria" pitchFamily="18" charset="0"/>
              </a:rPr>
              <a:t>Service Tax</a:t>
            </a:r>
            <a:endParaRPr lang="en-US" dirty="0">
              <a:latin typeface="Cambria" pitchFamily="18" charset="0"/>
            </a:endParaRPr>
          </a:p>
        </p:txBody>
      </p:sp>
      <p:sp>
        <p:nvSpPr>
          <p:cNvPr id="3" name="Content Placeholder 2"/>
          <p:cNvSpPr>
            <a:spLocks noGrp="1"/>
          </p:cNvSpPr>
          <p:nvPr>
            <p:ph idx="1"/>
          </p:nvPr>
        </p:nvSpPr>
        <p:spPr>
          <a:xfrm>
            <a:off x="457200" y="1295400"/>
            <a:ext cx="8229600" cy="4525963"/>
          </a:xfrm>
        </p:spPr>
        <p:txBody>
          <a:bodyPr>
            <a:normAutofit/>
          </a:bodyPr>
          <a:lstStyle/>
          <a:p>
            <a:pPr marL="0" indent="0">
              <a:buNone/>
            </a:pPr>
            <a:r>
              <a:rPr lang="en-US" sz="1500" dirty="0">
                <a:latin typeface="Cambria" pitchFamily="18" charset="0"/>
              </a:rPr>
              <a:t>Effective service tax rate increased to 15%– </a:t>
            </a:r>
            <a:r>
              <a:rPr lang="en-US" sz="1500" dirty="0" smtClean="0">
                <a:latin typeface="Cambria" pitchFamily="18" charset="0"/>
              </a:rPr>
              <a:t>Additional Krishi </a:t>
            </a:r>
            <a:r>
              <a:rPr lang="en-US" sz="1500" dirty="0">
                <a:latin typeface="Cambria" pitchFamily="18" charset="0"/>
              </a:rPr>
              <a:t>Kalyan Cess of 0.5% proposed to be </a:t>
            </a:r>
            <a:r>
              <a:rPr lang="en-US" sz="1500" dirty="0" smtClean="0">
                <a:latin typeface="Cambria" pitchFamily="18" charset="0"/>
              </a:rPr>
              <a:t>introduced from </a:t>
            </a:r>
            <a:r>
              <a:rPr lang="en-US" sz="1500" dirty="0">
                <a:latin typeface="Cambria" pitchFamily="18" charset="0"/>
              </a:rPr>
              <a:t>1 June, 2016</a:t>
            </a:r>
            <a:r>
              <a:rPr lang="en-US" sz="1500" dirty="0" smtClean="0">
                <a:latin typeface="Cambria" pitchFamily="18" charset="0"/>
              </a:rPr>
              <a:t>.</a:t>
            </a:r>
          </a:p>
          <a:p>
            <a:pPr marL="0" indent="0">
              <a:buNone/>
            </a:pPr>
            <a:endParaRPr lang="en-US" sz="1500" dirty="0" smtClean="0">
              <a:latin typeface="Cambria" pitchFamily="18" charset="0"/>
            </a:endParaRPr>
          </a:p>
          <a:p>
            <a:pPr marL="0" indent="0">
              <a:buNone/>
            </a:pPr>
            <a:r>
              <a:rPr lang="en-US" sz="1800" b="1" dirty="0">
                <a:latin typeface="Cambria" pitchFamily="18" charset="0"/>
              </a:rPr>
              <a:t>Krishi Kalyan Cess of 0.5% on all </a:t>
            </a:r>
            <a:r>
              <a:rPr lang="en-US" sz="1800" b="1" dirty="0" smtClean="0">
                <a:latin typeface="Cambria" pitchFamily="18" charset="0"/>
              </a:rPr>
              <a:t>taxable services </a:t>
            </a:r>
            <a:r>
              <a:rPr lang="en-US" sz="1800" b="1" dirty="0">
                <a:latin typeface="Cambria" pitchFamily="18" charset="0"/>
              </a:rPr>
              <a:t>from 1 June, </a:t>
            </a:r>
            <a:r>
              <a:rPr lang="en-US" sz="1800" b="1" dirty="0" smtClean="0">
                <a:latin typeface="Cambria" pitchFamily="18" charset="0"/>
              </a:rPr>
              <a:t>2016</a:t>
            </a:r>
          </a:p>
          <a:p>
            <a:pPr marL="0" indent="0">
              <a:buNone/>
            </a:pPr>
            <a:r>
              <a:rPr lang="en-US" sz="1600" dirty="0">
                <a:latin typeface="Cambria" pitchFamily="18" charset="0"/>
              </a:rPr>
              <a:t>Krishi Kalyan Cess has been imposed on all services </a:t>
            </a:r>
            <a:r>
              <a:rPr lang="en-US" sz="1600" dirty="0" smtClean="0">
                <a:latin typeface="Cambria" pitchFamily="18" charset="0"/>
              </a:rPr>
              <a:t>at the </a:t>
            </a:r>
            <a:r>
              <a:rPr lang="en-US" sz="1600" dirty="0">
                <a:latin typeface="Cambria" pitchFamily="18" charset="0"/>
              </a:rPr>
              <a:t>rate of 0.5% percent to garner funds for </a:t>
            </a:r>
            <a:r>
              <a:rPr lang="en-US" sz="1600" dirty="0" smtClean="0">
                <a:latin typeface="Cambria" pitchFamily="18" charset="0"/>
              </a:rPr>
              <a:t>the agriculture </a:t>
            </a:r>
            <a:r>
              <a:rPr lang="en-US" sz="1600" dirty="0">
                <a:latin typeface="Cambria" pitchFamily="18" charset="0"/>
              </a:rPr>
              <a:t>sector. The overall general effective rate </a:t>
            </a:r>
            <a:r>
              <a:rPr lang="en-US" sz="1600" dirty="0" smtClean="0">
                <a:latin typeface="Cambria" pitchFamily="18" charset="0"/>
              </a:rPr>
              <a:t>of service </a:t>
            </a:r>
            <a:r>
              <a:rPr lang="en-US" sz="1600" dirty="0">
                <a:latin typeface="Cambria" pitchFamily="18" charset="0"/>
              </a:rPr>
              <a:t>tax would increase to 15% (14% service tax, </a:t>
            </a:r>
            <a:r>
              <a:rPr lang="en-US" sz="1600" dirty="0" smtClean="0">
                <a:latin typeface="Cambria" pitchFamily="18" charset="0"/>
              </a:rPr>
              <a:t>o.5% </a:t>
            </a:r>
            <a:r>
              <a:rPr lang="en-US" sz="1600" dirty="0" err="1" smtClean="0">
                <a:latin typeface="Cambria" pitchFamily="18" charset="0"/>
              </a:rPr>
              <a:t>Swachh</a:t>
            </a:r>
            <a:r>
              <a:rPr lang="en-US" sz="1600" dirty="0" smtClean="0">
                <a:latin typeface="Cambria" pitchFamily="18" charset="0"/>
              </a:rPr>
              <a:t> </a:t>
            </a:r>
            <a:r>
              <a:rPr lang="en-US" sz="1600" dirty="0">
                <a:latin typeface="Cambria" pitchFamily="18" charset="0"/>
              </a:rPr>
              <a:t>Bharat Cess and 0.5% Krishi Kalyan </a:t>
            </a:r>
            <a:r>
              <a:rPr lang="en-US" sz="1600" dirty="0" smtClean="0">
                <a:latin typeface="Cambria" pitchFamily="18" charset="0"/>
              </a:rPr>
              <a:t>Cess) from </a:t>
            </a:r>
            <a:r>
              <a:rPr lang="en-US" sz="1600" dirty="0">
                <a:latin typeface="Cambria" pitchFamily="18" charset="0"/>
              </a:rPr>
              <a:t>14.5</a:t>
            </a:r>
            <a:r>
              <a:rPr lang="en-US" sz="1600" dirty="0" smtClean="0">
                <a:latin typeface="Cambria" pitchFamily="18" charset="0"/>
              </a:rPr>
              <a:t>%. </a:t>
            </a:r>
            <a:r>
              <a:rPr lang="en-US" sz="1600" dirty="0">
                <a:latin typeface="Cambria" pitchFamily="18" charset="0"/>
              </a:rPr>
              <a:t>The credit of Krishi Kalyan Cess would be available </a:t>
            </a:r>
            <a:r>
              <a:rPr lang="en-US" sz="1600" dirty="0" smtClean="0">
                <a:latin typeface="Cambria" pitchFamily="18" charset="0"/>
              </a:rPr>
              <a:t>for setting </a:t>
            </a:r>
            <a:r>
              <a:rPr lang="en-US" sz="1600" dirty="0">
                <a:latin typeface="Cambria" pitchFamily="18" charset="0"/>
              </a:rPr>
              <a:t>off against output Krishi Kalyan Cess. </a:t>
            </a:r>
            <a:r>
              <a:rPr lang="en-US" sz="1600" dirty="0" smtClean="0">
                <a:latin typeface="Cambria" pitchFamily="18" charset="0"/>
              </a:rPr>
              <a:t>However, no </a:t>
            </a:r>
            <a:r>
              <a:rPr lang="en-US" sz="1600" dirty="0">
                <a:latin typeface="Cambria" pitchFamily="18" charset="0"/>
              </a:rPr>
              <a:t>such enabling provision </a:t>
            </a:r>
            <a:r>
              <a:rPr lang="en-US" sz="1600" dirty="0" smtClean="0">
                <a:latin typeface="Cambria" pitchFamily="18" charset="0"/>
              </a:rPr>
              <a:t>has </a:t>
            </a:r>
            <a:r>
              <a:rPr lang="en-US" sz="1600" dirty="0">
                <a:latin typeface="Cambria" pitchFamily="18" charset="0"/>
              </a:rPr>
              <a:t>been introduced in </a:t>
            </a:r>
            <a:r>
              <a:rPr lang="en-US" sz="1600" dirty="0" smtClean="0">
                <a:latin typeface="Cambria" pitchFamily="18" charset="0"/>
              </a:rPr>
              <a:t>the CENVAT </a:t>
            </a:r>
            <a:r>
              <a:rPr lang="en-US" sz="1600" dirty="0">
                <a:latin typeface="Cambria" pitchFamily="18" charset="0"/>
              </a:rPr>
              <a:t>Credit Rules, 2004 as </a:t>
            </a:r>
            <a:r>
              <a:rPr lang="en-US" sz="1600" dirty="0" smtClean="0">
                <a:latin typeface="Cambria" pitchFamily="18" charset="0"/>
              </a:rPr>
              <a:t>yet</a:t>
            </a:r>
          </a:p>
          <a:p>
            <a:pPr marL="0" indent="0">
              <a:buNone/>
            </a:pPr>
            <a:endParaRPr lang="en-US" sz="1800" b="1" dirty="0" smtClean="0">
              <a:latin typeface="Cambria" pitchFamily="18" charset="0"/>
            </a:endParaRPr>
          </a:p>
          <a:p>
            <a:pPr marL="0" indent="0">
              <a:buNone/>
            </a:pPr>
            <a:r>
              <a:rPr lang="en-US" sz="1800" b="1" dirty="0" smtClean="0">
                <a:latin typeface="Cambria" pitchFamily="18" charset="0"/>
              </a:rPr>
              <a:t>Negative </a:t>
            </a:r>
            <a:r>
              <a:rPr lang="en-US" sz="1800" b="1" dirty="0">
                <a:latin typeface="Cambria" pitchFamily="18" charset="0"/>
              </a:rPr>
              <a:t>List trimmed</a:t>
            </a:r>
          </a:p>
          <a:p>
            <a:pPr marL="0" indent="0">
              <a:buNone/>
            </a:pPr>
            <a:r>
              <a:rPr lang="en-US" sz="1600" dirty="0" smtClean="0">
                <a:latin typeface="Cambria" pitchFamily="18" charset="0"/>
              </a:rPr>
              <a:t> </a:t>
            </a:r>
            <a:r>
              <a:rPr lang="en-US" sz="1600" dirty="0">
                <a:latin typeface="Cambria" pitchFamily="18" charset="0"/>
              </a:rPr>
              <a:t>Transportation of passengers, with or </a:t>
            </a:r>
            <a:r>
              <a:rPr lang="en-US" sz="1600" dirty="0" smtClean="0">
                <a:latin typeface="Cambria" pitchFamily="18" charset="0"/>
              </a:rPr>
              <a:t>without accompanied </a:t>
            </a:r>
            <a:r>
              <a:rPr lang="en-US" sz="1600" dirty="0">
                <a:latin typeface="Cambria" pitchFamily="18" charset="0"/>
              </a:rPr>
              <a:t>belongings, by a stage carriage</a:t>
            </a:r>
          </a:p>
          <a:p>
            <a:pPr marL="0" indent="0">
              <a:buNone/>
            </a:pPr>
            <a:r>
              <a:rPr lang="en-US" sz="1600" dirty="0">
                <a:latin typeface="Cambria" pitchFamily="18" charset="0"/>
              </a:rPr>
              <a:t>(except non air-conditioned stage </a:t>
            </a:r>
            <a:r>
              <a:rPr lang="en-US" sz="1600" dirty="0" smtClean="0">
                <a:latin typeface="Cambria" pitchFamily="18" charset="0"/>
              </a:rPr>
              <a:t>carriage) From </a:t>
            </a:r>
            <a:r>
              <a:rPr lang="en-US" sz="1600" dirty="0">
                <a:latin typeface="Cambria" pitchFamily="18" charset="0"/>
              </a:rPr>
              <a:t>1 June, </a:t>
            </a:r>
            <a:r>
              <a:rPr lang="en-US" sz="1600" dirty="0" smtClean="0">
                <a:latin typeface="Cambria" pitchFamily="18" charset="0"/>
              </a:rPr>
              <a:t>2016. The </a:t>
            </a:r>
            <a:r>
              <a:rPr lang="en-US" sz="1600" dirty="0">
                <a:latin typeface="Cambria" pitchFamily="18" charset="0"/>
              </a:rPr>
              <a:t>current service tax exemption </a:t>
            </a:r>
            <a:r>
              <a:rPr lang="en-US" sz="1600" dirty="0" smtClean="0">
                <a:latin typeface="Cambria" pitchFamily="18" charset="0"/>
              </a:rPr>
              <a:t>on transportation </a:t>
            </a:r>
            <a:r>
              <a:rPr lang="en-US" sz="1600" dirty="0">
                <a:latin typeface="Cambria" pitchFamily="18" charset="0"/>
              </a:rPr>
              <a:t>of passengers, with or </a:t>
            </a:r>
            <a:r>
              <a:rPr lang="en-US" sz="1600" dirty="0" smtClean="0">
                <a:latin typeface="Cambria" pitchFamily="18" charset="0"/>
              </a:rPr>
              <a:t>without accompanied </a:t>
            </a:r>
            <a:r>
              <a:rPr lang="en-US" sz="1600" dirty="0">
                <a:latin typeface="Cambria" pitchFamily="18" charset="0"/>
              </a:rPr>
              <a:t>belongings, by a stage carriage </a:t>
            </a:r>
            <a:r>
              <a:rPr lang="en-US" sz="1600" dirty="0" smtClean="0">
                <a:latin typeface="Cambria" pitchFamily="18" charset="0"/>
              </a:rPr>
              <a:t>is proposed </a:t>
            </a:r>
            <a:r>
              <a:rPr lang="en-US" sz="1600" dirty="0">
                <a:latin typeface="Cambria" pitchFamily="18" charset="0"/>
              </a:rPr>
              <a:t>to be withdrawn from 1 June 2016.</a:t>
            </a:r>
            <a:endParaRPr lang="en-US" sz="1500" dirty="0">
              <a:latin typeface="Cambria" pitchFamily="18" charset="0"/>
            </a:endParaRPr>
          </a:p>
        </p:txBody>
      </p:sp>
    </p:spTree>
    <p:extLst>
      <p:ext uri="{BB962C8B-B14F-4D97-AF65-F5344CB8AC3E}">
        <p14:creationId xmlns:p14="http://schemas.microsoft.com/office/powerpoint/2010/main" xmlns="" val="286160493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 y="304800"/>
            <a:ext cx="6019800" cy="1155123"/>
          </a:xfrm>
        </p:spPr>
        <p:txBody>
          <a:bodyPr/>
          <a:lstStyle/>
          <a:p>
            <a:pPr algn="l"/>
            <a:r>
              <a:rPr lang="en-US" b="1" i="1" dirty="0">
                <a:latin typeface="Cambria" pitchFamily="18" charset="0"/>
              </a:rPr>
              <a:t>Personal taxes…</a:t>
            </a:r>
            <a:endParaRPr lang="en-US" dirty="0">
              <a:latin typeface="Cambria" pitchFamily="18" charset="0"/>
            </a:endParaRPr>
          </a:p>
        </p:txBody>
      </p:sp>
      <p:sp>
        <p:nvSpPr>
          <p:cNvPr id="3" name="Subtitle 2"/>
          <p:cNvSpPr>
            <a:spLocks noGrp="1"/>
          </p:cNvSpPr>
          <p:nvPr>
            <p:ph type="subTitle" idx="1"/>
          </p:nvPr>
        </p:nvSpPr>
        <p:spPr>
          <a:xfrm>
            <a:off x="457200" y="1600200"/>
            <a:ext cx="7543800" cy="4648200"/>
          </a:xfrm>
        </p:spPr>
        <p:txBody>
          <a:bodyPr>
            <a:normAutofit/>
          </a:bodyPr>
          <a:lstStyle/>
          <a:p>
            <a:pPr algn="l"/>
            <a:r>
              <a:rPr lang="en-US" sz="1800" b="1" dirty="0">
                <a:solidFill>
                  <a:schemeClr val="tx1"/>
                </a:solidFill>
                <a:latin typeface="Cambria" pitchFamily="18" charset="0"/>
              </a:rPr>
              <a:t>Tax and surcharge</a:t>
            </a:r>
          </a:p>
          <a:p>
            <a:pPr algn="l"/>
            <a:r>
              <a:rPr lang="en-US" sz="1500" dirty="0">
                <a:solidFill>
                  <a:schemeClr val="tx1"/>
                </a:solidFill>
                <a:latin typeface="Cambria" pitchFamily="18" charset="0"/>
              </a:rPr>
              <a:t>While the basic exemption and tax rates have not been amended, </a:t>
            </a:r>
            <a:r>
              <a:rPr lang="en-US" sz="1500" dirty="0" smtClean="0">
                <a:solidFill>
                  <a:schemeClr val="tx1"/>
                </a:solidFill>
                <a:latin typeface="Cambria" pitchFamily="18" charset="0"/>
              </a:rPr>
              <a:t>the Government </a:t>
            </a:r>
            <a:r>
              <a:rPr lang="en-US" sz="1500" dirty="0">
                <a:solidFill>
                  <a:schemeClr val="tx1"/>
                </a:solidFill>
                <a:latin typeface="Cambria" pitchFamily="18" charset="0"/>
              </a:rPr>
              <a:t>has proposed to increase the surcharge from </a:t>
            </a:r>
            <a:r>
              <a:rPr lang="en-US" sz="1500" b="1" dirty="0">
                <a:solidFill>
                  <a:schemeClr val="tx1"/>
                </a:solidFill>
                <a:latin typeface="Cambria" pitchFamily="18" charset="0"/>
              </a:rPr>
              <a:t>12% </a:t>
            </a:r>
            <a:r>
              <a:rPr lang="en-US" sz="1500" b="1" dirty="0" smtClean="0">
                <a:solidFill>
                  <a:schemeClr val="tx1"/>
                </a:solidFill>
                <a:latin typeface="Cambria" pitchFamily="18" charset="0"/>
              </a:rPr>
              <a:t>to 15</a:t>
            </a:r>
            <a:r>
              <a:rPr lang="en-US" sz="1500" b="1" dirty="0">
                <a:solidFill>
                  <a:schemeClr val="tx1"/>
                </a:solidFill>
                <a:latin typeface="Cambria" pitchFamily="18" charset="0"/>
              </a:rPr>
              <a:t>% </a:t>
            </a:r>
            <a:r>
              <a:rPr lang="en-US" sz="1500" dirty="0">
                <a:solidFill>
                  <a:schemeClr val="tx1"/>
                </a:solidFill>
                <a:latin typeface="Cambria" pitchFamily="18" charset="0"/>
              </a:rPr>
              <a:t>for individual/HUF having a taxable income </a:t>
            </a:r>
            <a:r>
              <a:rPr lang="en-US" sz="1500" b="1" dirty="0">
                <a:solidFill>
                  <a:schemeClr val="tx1"/>
                </a:solidFill>
                <a:latin typeface="Cambria" pitchFamily="18" charset="0"/>
              </a:rPr>
              <a:t>exceeding </a:t>
            </a:r>
            <a:r>
              <a:rPr lang="en-US" sz="1500" b="1" dirty="0" smtClean="0">
                <a:solidFill>
                  <a:schemeClr val="tx1"/>
                </a:solidFill>
                <a:latin typeface="Cambria" pitchFamily="18" charset="0"/>
              </a:rPr>
              <a:t>INR 10,000,000</a:t>
            </a:r>
            <a:r>
              <a:rPr lang="en-US" sz="1500" dirty="0" smtClean="0">
                <a:solidFill>
                  <a:schemeClr val="tx1"/>
                </a:solidFill>
                <a:latin typeface="Cambria" pitchFamily="18" charset="0"/>
              </a:rPr>
              <a:t>. Effective </a:t>
            </a:r>
            <a:r>
              <a:rPr lang="en-US" sz="1500" dirty="0">
                <a:solidFill>
                  <a:schemeClr val="tx1"/>
                </a:solidFill>
                <a:latin typeface="Cambria" pitchFamily="18" charset="0"/>
              </a:rPr>
              <a:t>tax rate for such individuals would </a:t>
            </a:r>
            <a:r>
              <a:rPr lang="en-US" sz="1500" dirty="0" smtClean="0">
                <a:solidFill>
                  <a:schemeClr val="tx1"/>
                </a:solidFill>
                <a:latin typeface="Cambria" pitchFamily="18" charset="0"/>
              </a:rPr>
              <a:t>be </a:t>
            </a:r>
            <a:r>
              <a:rPr lang="en-US" sz="1500" b="1" dirty="0" smtClean="0">
                <a:solidFill>
                  <a:schemeClr val="tx1"/>
                </a:solidFill>
                <a:latin typeface="Cambria" pitchFamily="18" charset="0"/>
              </a:rPr>
              <a:t>35.54%.</a:t>
            </a:r>
          </a:p>
          <a:p>
            <a:pPr algn="l"/>
            <a:r>
              <a:rPr lang="en-US" sz="1500" dirty="0">
                <a:solidFill>
                  <a:schemeClr val="tx1"/>
                </a:solidFill>
                <a:latin typeface="Cambria" pitchFamily="18" charset="0"/>
              </a:rPr>
              <a:t>Income by way of dividend earned by an individual from </a:t>
            </a:r>
            <a:r>
              <a:rPr lang="en-US" sz="1500" b="1" dirty="0" smtClean="0">
                <a:solidFill>
                  <a:schemeClr val="tx1"/>
                </a:solidFill>
                <a:latin typeface="Cambria" pitchFamily="18" charset="0"/>
              </a:rPr>
              <a:t>domestic companies</a:t>
            </a:r>
            <a:r>
              <a:rPr lang="en-US" sz="1500" dirty="0" smtClean="0">
                <a:solidFill>
                  <a:schemeClr val="tx1"/>
                </a:solidFill>
                <a:latin typeface="Cambria" pitchFamily="18" charset="0"/>
              </a:rPr>
              <a:t> </a:t>
            </a:r>
            <a:r>
              <a:rPr lang="en-US" sz="1500" dirty="0">
                <a:solidFill>
                  <a:schemeClr val="tx1"/>
                </a:solidFill>
                <a:latin typeface="Cambria" pitchFamily="18" charset="0"/>
              </a:rPr>
              <a:t>in excess of </a:t>
            </a:r>
            <a:r>
              <a:rPr lang="en-US" sz="1500" b="1" dirty="0">
                <a:solidFill>
                  <a:schemeClr val="tx1"/>
                </a:solidFill>
                <a:latin typeface="Cambria" pitchFamily="18" charset="0"/>
              </a:rPr>
              <a:t>INR 1,000,000 per annum </a:t>
            </a:r>
            <a:r>
              <a:rPr lang="en-US" sz="1500" dirty="0">
                <a:solidFill>
                  <a:schemeClr val="tx1"/>
                </a:solidFill>
                <a:latin typeface="Cambria" pitchFamily="18" charset="0"/>
              </a:rPr>
              <a:t>will be taxable </a:t>
            </a:r>
            <a:r>
              <a:rPr lang="en-US" sz="1500" dirty="0" smtClean="0">
                <a:solidFill>
                  <a:schemeClr val="tx1"/>
                </a:solidFill>
                <a:latin typeface="Cambria" pitchFamily="18" charset="0"/>
              </a:rPr>
              <a:t>at the </a:t>
            </a:r>
            <a:r>
              <a:rPr lang="en-US" sz="1500" dirty="0">
                <a:solidFill>
                  <a:schemeClr val="tx1"/>
                </a:solidFill>
                <a:latin typeface="Cambria" pitchFamily="18" charset="0"/>
              </a:rPr>
              <a:t>rate of 10%. Further, no deductions of any </a:t>
            </a:r>
            <a:r>
              <a:rPr lang="en-US" sz="1500" dirty="0" smtClean="0">
                <a:solidFill>
                  <a:schemeClr val="tx1"/>
                </a:solidFill>
                <a:latin typeface="Cambria" pitchFamily="18" charset="0"/>
              </a:rPr>
              <a:t>expenditure incurred/set </a:t>
            </a:r>
            <a:r>
              <a:rPr lang="en-US" sz="1500" dirty="0">
                <a:solidFill>
                  <a:schemeClr val="tx1"/>
                </a:solidFill>
                <a:latin typeface="Cambria" pitchFamily="18" charset="0"/>
              </a:rPr>
              <a:t>off of losses shall be allowed against such dividend</a:t>
            </a:r>
          </a:p>
          <a:p>
            <a:pPr algn="l"/>
            <a:r>
              <a:rPr lang="en-US" sz="1500" dirty="0">
                <a:solidFill>
                  <a:schemeClr val="tx1"/>
                </a:solidFill>
                <a:latin typeface="Cambria" pitchFamily="18" charset="0"/>
              </a:rPr>
              <a:t>income</a:t>
            </a:r>
            <a:r>
              <a:rPr lang="en-US" sz="1500" dirty="0" smtClean="0">
                <a:solidFill>
                  <a:schemeClr val="tx1"/>
                </a:solidFill>
                <a:latin typeface="Cambria" pitchFamily="18" charset="0"/>
              </a:rPr>
              <a:t>. </a:t>
            </a:r>
            <a:endParaRPr lang="en-US" sz="1500" dirty="0">
              <a:solidFill>
                <a:schemeClr val="tx1"/>
              </a:solidFill>
              <a:latin typeface="Cambria" pitchFamily="18" charset="0"/>
            </a:endParaRPr>
          </a:p>
          <a:p>
            <a:pPr algn="l"/>
            <a:r>
              <a:rPr lang="en-US" sz="1500" dirty="0">
                <a:solidFill>
                  <a:schemeClr val="tx1"/>
                </a:solidFill>
                <a:latin typeface="Cambria" pitchFamily="18" charset="0"/>
              </a:rPr>
              <a:t>Effective June 1, 2016, the </a:t>
            </a:r>
            <a:r>
              <a:rPr lang="en-US" sz="1500" b="1" dirty="0">
                <a:solidFill>
                  <a:schemeClr val="tx1"/>
                </a:solidFill>
                <a:latin typeface="Cambria" pitchFamily="18" charset="0"/>
              </a:rPr>
              <a:t>advance</a:t>
            </a:r>
            <a:r>
              <a:rPr lang="en-US" sz="1500" dirty="0">
                <a:solidFill>
                  <a:schemeClr val="tx1"/>
                </a:solidFill>
                <a:latin typeface="Cambria" pitchFamily="18" charset="0"/>
              </a:rPr>
              <a:t> tax </a:t>
            </a:r>
            <a:r>
              <a:rPr lang="en-US" sz="1500" dirty="0" smtClean="0">
                <a:solidFill>
                  <a:schemeClr val="tx1"/>
                </a:solidFill>
                <a:latin typeface="Cambria" pitchFamily="18" charset="0"/>
              </a:rPr>
              <a:t>installments </a:t>
            </a:r>
            <a:r>
              <a:rPr lang="en-US" sz="1500" dirty="0">
                <a:solidFill>
                  <a:schemeClr val="tx1"/>
                </a:solidFill>
                <a:latin typeface="Cambria" pitchFamily="18" charset="0"/>
              </a:rPr>
              <a:t>for </a:t>
            </a:r>
            <a:r>
              <a:rPr lang="en-US" sz="1500" dirty="0" smtClean="0">
                <a:solidFill>
                  <a:schemeClr val="tx1"/>
                </a:solidFill>
                <a:latin typeface="Cambria" pitchFamily="18" charset="0"/>
              </a:rPr>
              <a:t>individuals has </a:t>
            </a:r>
            <a:r>
              <a:rPr lang="en-US" sz="1500" dirty="0">
                <a:solidFill>
                  <a:schemeClr val="tx1"/>
                </a:solidFill>
                <a:latin typeface="Cambria" pitchFamily="18" charset="0"/>
              </a:rPr>
              <a:t>been increased to </a:t>
            </a:r>
            <a:r>
              <a:rPr lang="en-US" sz="1500" b="1" dirty="0">
                <a:solidFill>
                  <a:schemeClr val="tx1"/>
                </a:solidFill>
                <a:latin typeface="Cambria" pitchFamily="18" charset="0"/>
              </a:rPr>
              <a:t>4 </a:t>
            </a:r>
            <a:r>
              <a:rPr lang="en-US" sz="1500" b="1" dirty="0" smtClean="0">
                <a:solidFill>
                  <a:schemeClr val="tx1"/>
                </a:solidFill>
                <a:latin typeface="Cambria" pitchFamily="18" charset="0"/>
              </a:rPr>
              <a:t>installments</a:t>
            </a:r>
            <a:r>
              <a:rPr lang="en-US" sz="1500" dirty="0" smtClean="0">
                <a:solidFill>
                  <a:schemeClr val="tx1"/>
                </a:solidFill>
                <a:latin typeface="Cambria" pitchFamily="18" charset="0"/>
              </a:rPr>
              <a:t>, </a:t>
            </a:r>
            <a:r>
              <a:rPr lang="en-US" sz="1500" dirty="0">
                <a:solidFill>
                  <a:schemeClr val="tx1"/>
                </a:solidFill>
                <a:latin typeface="Cambria" pitchFamily="18" charset="0"/>
              </a:rPr>
              <a:t>starting June 15, 2016, </a:t>
            </a:r>
            <a:r>
              <a:rPr lang="en-US" sz="1500" dirty="0" smtClean="0">
                <a:solidFill>
                  <a:schemeClr val="tx1"/>
                </a:solidFill>
                <a:latin typeface="Cambria" pitchFamily="18" charset="0"/>
              </a:rPr>
              <a:t>as compared </a:t>
            </a:r>
            <a:r>
              <a:rPr lang="en-US" sz="1500" dirty="0">
                <a:solidFill>
                  <a:schemeClr val="tx1"/>
                </a:solidFill>
                <a:latin typeface="Cambria" pitchFamily="18" charset="0"/>
              </a:rPr>
              <a:t>to </a:t>
            </a:r>
            <a:endParaRPr lang="en-US" sz="1500" dirty="0" smtClean="0">
              <a:solidFill>
                <a:schemeClr val="tx1"/>
              </a:solidFill>
              <a:latin typeface="Cambria" pitchFamily="18" charset="0"/>
            </a:endParaRPr>
          </a:p>
          <a:p>
            <a:pPr algn="l"/>
            <a:r>
              <a:rPr lang="en-US" sz="1500" dirty="0" smtClean="0">
                <a:solidFill>
                  <a:schemeClr val="tx1"/>
                </a:solidFill>
                <a:latin typeface="Cambria" pitchFamily="18" charset="0"/>
              </a:rPr>
              <a:t>3 installments </a:t>
            </a:r>
            <a:r>
              <a:rPr lang="en-US" sz="1500" dirty="0">
                <a:solidFill>
                  <a:schemeClr val="tx1"/>
                </a:solidFill>
                <a:latin typeface="Cambria" pitchFamily="18" charset="0"/>
              </a:rPr>
              <a:t>previously</a:t>
            </a:r>
            <a:r>
              <a:rPr lang="en-US" sz="1500" dirty="0">
                <a:latin typeface="Cambria" pitchFamily="18" charset="0"/>
              </a:rPr>
              <a:t>.</a:t>
            </a:r>
            <a:endParaRPr lang="en-US" sz="1500" dirty="0">
              <a:solidFill>
                <a:schemeClr val="tx1"/>
              </a:solidFill>
              <a:latin typeface="Cambria" pitchFamily="18" charset="0"/>
            </a:endParaRPr>
          </a:p>
        </p:txBody>
      </p:sp>
      <p:pic>
        <p:nvPicPr>
          <p:cNvPr id="5" name="Picture 1" descr="C:\Users\accounts\Downloads\Priya\Income Tax PPT Pics\AT 1.jpg"/>
          <p:cNvPicPr>
            <a:picLocks noChangeAspect="1" noChangeArrowheads="1"/>
          </p:cNvPicPr>
          <p:nvPr/>
        </p:nvPicPr>
        <p:blipFill>
          <a:blip r:embed="rId2"/>
          <a:srcRect/>
          <a:stretch>
            <a:fillRect/>
          </a:stretch>
        </p:blipFill>
        <p:spPr bwMode="auto">
          <a:xfrm>
            <a:off x="6151418" y="4260273"/>
            <a:ext cx="2833254" cy="2590800"/>
          </a:xfrm>
          <a:prstGeom prst="rect">
            <a:avLst/>
          </a:prstGeom>
          <a:noFill/>
        </p:spPr>
      </p:pic>
    </p:spTree>
    <p:extLst>
      <p:ext uri="{BB962C8B-B14F-4D97-AF65-F5344CB8AC3E}">
        <p14:creationId xmlns:p14="http://schemas.microsoft.com/office/powerpoint/2010/main" xmlns="" val="222248170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6096000"/>
          </a:xfrm>
        </p:spPr>
        <p:txBody>
          <a:bodyPr>
            <a:normAutofit/>
          </a:bodyPr>
          <a:lstStyle/>
          <a:p>
            <a:pPr marL="0" indent="0">
              <a:buNone/>
            </a:pPr>
            <a:r>
              <a:rPr lang="en-US" sz="1500" i="1" dirty="0">
                <a:latin typeface="Cambria" pitchFamily="18" charset="0"/>
              </a:rPr>
              <a:t>Transportation of goods by vessel – </a:t>
            </a:r>
            <a:r>
              <a:rPr lang="en-US" sz="1500" i="1" dirty="0" smtClean="0">
                <a:latin typeface="Cambria" pitchFamily="18" charset="0"/>
              </a:rPr>
              <a:t>From 1 </a:t>
            </a:r>
            <a:r>
              <a:rPr lang="en-US" sz="1500" i="1" dirty="0">
                <a:latin typeface="Cambria" pitchFamily="18" charset="0"/>
              </a:rPr>
              <a:t>June, </a:t>
            </a:r>
            <a:r>
              <a:rPr lang="en-US" sz="1500" i="1" dirty="0" smtClean="0">
                <a:latin typeface="Cambria" pitchFamily="18" charset="0"/>
              </a:rPr>
              <a:t>2016 </a:t>
            </a:r>
            <a:r>
              <a:rPr lang="en-US" sz="1500" dirty="0" smtClean="0">
                <a:latin typeface="Cambria" pitchFamily="18" charset="0"/>
              </a:rPr>
              <a:t>Exemption </a:t>
            </a:r>
            <a:r>
              <a:rPr lang="en-US" sz="1500" dirty="0">
                <a:latin typeface="Cambria" pitchFamily="18" charset="0"/>
              </a:rPr>
              <a:t>on transportation of goods by a </a:t>
            </a:r>
            <a:r>
              <a:rPr lang="en-US" sz="1500" dirty="0" smtClean="0">
                <a:latin typeface="Cambria" pitchFamily="18" charset="0"/>
              </a:rPr>
              <a:t>vessel from </a:t>
            </a:r>
            <a:r>
              <a:rPr lang="en-US" sz="1500" dirty="0">
                <a:latin typeface="Cambria" pitchFamily="18" charset="0"/>
              </a:rPr>
              <a:t>place outside India up to the customs station </a:t>
            </a:r>
            <a:r>
              <a:rPr lang="en-US" sz="1500" dirty="0" smtClean="0">
                <a:latin typeface="Cambria" pitchFamily="18" charset="0"/>
              </a:rPr>
              <a:t>of clearance withdrawn.</a:t>
            </a:r>
          </a:p>
          <a:p>
            <a:pPr marL="0" indent="0">
              <a:buNone/>
            </a:pPr>
            <a:endParaRPr lang="en-US" sz="1500" dirty="0" smtClean="0">
              <a:latin typeface="Cambria" pitchFamily="18" charset="0"/>
            </a:endParaRPr>
          </a:p>
          <a:p>
            <a:pPr marL="0" indent="0">
              <a:buNone/>
            </a:pPr>
            <a:r>
              <a:rPr lang="en-US" sz="1800" b="1" dirty="0" smtClean="0">
                <a:latin typeface="Cambria" pitchFamily="18" charset="0"/>
              </a:rPr>
              <a:t>Changes </a:t>
            </a:r>
            <a:r>
              <a:rPr lang="en-US" sz="1800" b="1" dirty="0">
                <a:latin typeface="Cambria" pitchFamily="18" charset="0"/>
              </a:rPr>
              <a:t>in reverse charge </a:t>
            </a:r>
            <a:r>
              <a:rPr lang="en-US" sz="1800" b="1" dirty="0" smtClean="0">
                <a:latin typeface="Cambria" pitchFamily="18" charset="0"/>
              </a:rPr>
              <a:t>mechanism notification</a:t>
            </a:r>
          </a:p>
          <a:p>
            <a:pPr marL="0" indent="0">
              <a:buNone/>
            </a:pPr>
            <a:r>
              <a:rPr lang="en-US" sz="1500" dirty="0" smtClean="0">
                <a:latin typeface="Cambria" pitchFamily="18" charset="0"/>
              </a:rPr>
              <a:t>Services </a:t>
            </a:r>
            <a:r>
              <a:rPr lang="en-US" sz="1500" dirty="0">
                <a:latin typeface="Cambria" pitchFamily="18" charset="0"/>
              </a:rPr>
              <a:t>provided by mutual fund </a:t>
            </a:r>
            <a:r>
              <a:rPr lang="en-US" sz="1500" dirty="0" smtClean="0">
                <a:latin typeface="Cambria" pitchFamily="18" charset="0"/>
              </a:rPr>
              <a:t>agents/distributors to </a:t>
            </a:r>
            <a:r>
              <a:rPr lang="en-US" sz="1500" dirty="0">
                <a:latin typeface="Cambria" pitchFamily="18" charset="0"/>
              </a:rPr>
              <a:t>a mutual fund or an asset management company </a:t>
            </a:r>
            <a:r>
              <a:rPr lang="en-US" sz="1500" dirty="0" smtClean="0">
                <a:latin typeface="Cambria" pitchFamily="18" charset="0"/>
              </a:rPr>
              <a:t>has been </a:t>
            </a:r>
            <a:r>
              <a:rPr lang="en-US" sz="1500" dirty="0">
                <a:latin typeface="Cambria" pitchFamily="18" charset="0"/>
              </a:rPr>
              <a:t>removed from the ambit of reverse charge</a:t>
            </a:r>
            <a:r>
              <a:rPr lang="en-US" sz="1500" dirty="0" smtClean="0">
                <a:latin typeface="Cambria" pitchFamily="18" charset="0"/>
              </a:rPr>
              <a:t>. </a:t>
            </a:r>
          </a:p>
          <a:p>
            <a:pPr marL="0" indent="0">
              <a:buNone/>
            </a:pPr>
            <a:r>
              <a:rPr lang="en-US" sz="1500" dirty="0" smtClean="0">
                <a:latin typeface="Cambria" pitchFamily="18" charset="0"/>
              </a:rPr>
              <a:t>Services </a:t>
            </a:r>
            <a:r>
              <a:rPr lang="en-US" sz="1500" dirty="0">
                <a:latin typeface="Cambria" pitchFamily="18" charset="0"/>
              </a:rPr>
              <a:t>of senior advocate are being excluded </a:t>
            </a:r>
            <a:r>
              <a:rPr lang="en-US" sz="1500" dirty="0" smtClean="0">
                <a:latin typeface="Cambria" pitchFamily="18" charset="0"/>
              </a:rPr>
              <a:t>from reverse </a:t>
            </a:r>
            <a:r>
              <a:rPr lang="en-US" sz="1500" dirty="0">
                <a:latin typeface="Cambria" pitchFamily="18" charset="0"/>
              </a:rPr>
              <a:t>charge – Hence, </a:t>
            </a:r>
            <a:r>
              <a:rPr lang="en-US" sz="1500" b="1" dirty="0">
                <a:latin typeface="Cambria" pitchFamily="18" charset="0"/>
              </a:rPr>
              <a:t>senior advocates </a:t>
            </a:r>
            <a:r>
              <a:rPr lang="en-US" sz="1500" dirty="0">
                <a:latin typeface="Cambria" pitchFamily="18" charset="0"/>
              </a:rPr>
              <a:t>would </a:t>
            </a:r>
            <a:r>
              <a:rPr lang="en-US" sz="1500" dirty="0" smtClean="0">
                <a:latin typeface="Cambria" pitchFamily="18" charset="0"/>
              </a:rPr>
              <a:t>be liable </a:t>
            </a:r>
            <a:r>
              <a:rPr lang="en-US" sz="1500" dirty="0">
                <a:latin typeface="Cambria" pitchFamily="18" charset="0"/>
              </a:rPr>
              <a:t>to charge service tax on their services.</a:t>
            </a:r>
          </a:p>
          <a:p>
            <a:pPr marL="0" indent="0">
              <a:buNone/>
            </a:pPr>
            <a:r>
              <a:rPr lang="en-US" sz="1500" dirty="0" smtClean="0">
                <a:latin typeface="Cambria" pitchFamily="18" charset="0"/>
              </a:rPr>
              <a:t>All </a:t>
            </a:r>
            <a:r>
              <a:rPr lang="en-US" sz="1500" dirty="0">
                <a:latin typeface="Cambria" pitchFamily="18" charset="0"/>
              </a:rPr>
              <a:t>services provided by Government are being </a:t>
            </a:r>
            <a:r>
              <a:rPr lang="en-US" sz="1500" dirty="0" smtClean="0">
                <a:latin typeface="Cambria" pitchFamily="18" charset="0"/>
              </a:rPr>
              <a:t>covered under </a:t>
            </a:r>
            <a:r>
              <a:rPr lang="en-US" sz="1500" dirty="0">
                <a:latin typeface="Cambria" pitchFamily="18" charset="0"/>
              </a:rPr>
              <a:t>reverse charge mechanism. Earlier only </a:t>
            </a:r>
            <a:r>
              <a:rPr lang="en-US" sz="1500" dirty="0" smtClean="0">
                <a:latin typeface="Cambria" pitchFamily="18" charset="0"/>
              </a:rPr>
              <a:t>support services </a:t>
            </a:r>
            <a:r>
              <a:rPr lang="en-US" sz="1500" dirty="0">
                <a:latin typeface="Cambria" pitchFamily="18" charset="0"/>
              </a:rPr>
              <a:t>provided by the Government were </a:t>
            </a:r>
            <a:r>
              <a:rPr lang="en-US" sz="1500" dirty="0" smtClean="0">
                <a:latin typeface="Cambria" pitchFamily="18" charset="0"/>
              </a:rPr>
              <a:t>covered under </a:t>
            </a:r>
            <a:r>
              <a:rPr lang="en-US" sz="1500" dirty="0">
                <a:latin typeface="Cambria" pitchFamily="18" charset="0"/>
              </a:rPr>
              <a:t>reverse </a:t>
            </a:r>
            <a:r>
              <a:rPr lang="en-US" sz="1500" dirty="0" smtClean="0">
                <a:latin typeface="Cambria" pitchFamily="18" charset="0"/>
              </a:rPr>
              <a:t>charge. </a:t>
            </a:r>
          </a:p>
          <a:p>
            <a:pPr marL="0" indent="0">
              <a:buNone/>
            </a:pPr>
            <a:r>
              <a:rPr lang="en-US" sz="1500" i="1" dirty="0" smtClean="0">
                <a:latin typeface="Cambria" pitchFamily="18" charset="0"/>
              </a:rPr>
              <a:t>Above </a:t>
            </a:r>
            <a:r>
              <a:rPr lang="en-US" sz="1500" i="1" dirty="0">
                <a:latin typeface="Cambria" pitchFamily="18" charset="0"/>
              </a:rPr>
              <a:t>changes are effective 1 April 2016</a:t>
            </a:r>
            <a:endParaRPr lang="en-US" sz="1500" dirty="0" smtClean="0">
              <a:latin typeface="Cambria" pitchFamily="18" charset="0"/>
            </a:endParaRPr>
          </a:p>
        </p:txBody>
      </p:sp>
    </p:spTree>
    <p:extLst>
      <p:ext uri="{BB962C8B-B14F-4D97-AF65-F5344CB8AC3E}">
        <p14:creationId xmlns:p14="http://schemas.microsoft.com/office/powerpoint/2010/main" xmlns="" val="324596394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943600"/>
          </a:xfrm>
        </p:spPr>
        <p:txBody>
          <a:bodyPr>
            <a:normAutofit/>
          </a:bodyPr>
          <a:lstStyle/>
          <a:p>
            <a:pPr marL="0" indent="0">
              <a:buNone/>
            </a:pPr>
            <a:r>
              <a:rPr lang="en-US" sz="1800" b="1" dirty="0" smtClean="0">
                <a:latin typeface="Cambria" pitchFamily="18" charset="0"/>
              </a:rPr>
              <a:t>Compliance and other changes</a:t>
            </a:r>
          </a:p>
          <a:p>
            <a:pPr marL="0" indent="0">
              <a:buNone/>
            </a:pPr>
            <a:r>
              <a:rPr lang="en-US" dirty="0" smtClean="0">
                <a:latin typeface="Cambria" pitchFamily="18" charset="0"/>
              </a:rPr>
              <a:t> </a:t>
            </a:r>
            <a:r>
              <a:rPr lang="en-US" sz="1500" dirty="0" smtClean="0">
                <a:latin typeface="Cambria" pitchFamily="18" charset="0"/>
              </a:rPr>
              <a:t>Interest provisions rationalized – Interest provisions have been rationalized from the date the Finance Bill, 2016 receives assent of the President. The interest provisions would be as under:</a:t>
            </a:r>
          </a:p>
          <a:p>
            <a:pPr marL="0" indent="0">
              <a:buNone/>
            </a:pPr>
            <a:r>
              <a:rPr lang="en-US" sz="1500" dirty="0" smtClean="0">
                <a:latin typeface="Cambria" pitchFamily="18" charset="0"/>
              </a:rPr>
              <a:t>	- Delayed payment of service tax – 15%</a:t>
            </a:r>
          </a:p>
          <a:p>
            <a:pPr marL="0" indent="0">
              <a:buNone/>
            </a:pPr>
            <a:r>
              <a:rPr lang="en-US" sz="1500" dirty="0" smtClean="0">
                <a:latin typeface="Cambria" pitchFamily="18" charset="0"/>
              </a:rPr>
              <a:t>	- Service tax collected by not deposited – 24%</a:t>
            </a:r>
          </a:p>
          <a:p>
            <a:pPr marL="0" indent="0">
              <a:buNone/>
            </a:pPr>
            <a:r>
              <a:rPr lang="en-US" sz="1500" dirty="0" smtClean="0">
                <a:latin typeface="Cambria" pitchFamily="18" charset="0"/>
              </a:rPr>
              <a:t> Composition rate for single premium annuity policies revised to 1.4%, from 1 April 2016, hitherto which was</a:t>
            </a:r>
          </a:p>
          <a:p>
            <a:pPr marL="0" indent="0">
              <a:buNone/>
            </a:pPr>
            <a:r>
              <a:rPr lang="en-US" sz="1500" dirty="0" smtClean="0">
                <a:latin typeface="Cambria" pitchFamily="18" charset="0"/>
              </a:rPr>
              <a:t>	taxable at 3.5%</a:t>
            </a:r>
          </a:p>
          <a:p>
            <a:pPr marL="0" indent="0">
              <a:buNone/>
            </a:pPr>
            <a:r>
              <a:rPr lang="en-US" sz="1500" dirty="0" smtClean="0">
                <a:latin typeface="Cambria" pitchFamily="18" charset="0"/>
              </a:rPr>
              <a:t>Annual return – Annual returns introduced for service tax. Returns to be filed by 30 November of the succeeding financial year (effective 1 April 2016</a:t>
            </a:r>
          </a:p>
          <a:p>
            <a:pPr marL="0" indent="0">
              <a:buNone/>
            </a:pPr>
            <a:r>
              <a:rPr lang="en-US" sz="1500" dirty="0" smtClean="0">
                <a:latin typeface="Cambria" pitchFamily="18" charset="0"/>
              </a:rPr>
              <a:t>The ordinary period of limitation for issuance of </a:t>
            </a:r>
            <a:r>
              <a:rPr lang="en-US" sz="1500" b="1" dirty="0" smtClean="0">
                <a:latin typeface="Cambria" pitchFamily="18" charset="0"/>
              </a:rPr>
              <a:t>show cause notice </a:t>
            </a:r>
            <a:r>
              <a:rPr lang="en-US" sz="1500" dirty="0" smtClean="0">
                <a:latin typeface="Cambria" pitchFamily="18" charset="0"/>
              </a:rPr>
              <a:t>increased from </a:t>
            </a:r>
            <a:r>
              <a:rPr lang="en-US" sz="1500" b="1" dirty="0" smtClean="0">
                <a:latin typeface="Cambria" pitchFamily="18" charset="0"/>
              </a:rPr>
              <a:t>18 months </a:t>
            </a:r>
            <a:r>
              <a:rPr lang="en-US" sz="1500" dirty="0" smtClean="0">
                <a:latin typeface="Cambria" pitchFamily="18" charset="0"/>
              </a:rPr>
              <a:t>to </a:t>
            </a:r>
            <a:r>
              <a:rPr lang="en-US" sz="1500" b="1" dirty="0" smtClean="0">
                <a:latin typeface="Cambria" pitchFamily="18" charset="0"/>
              </a:rPr>
              <a:t>30 months</a:t>
            </a:r>
          </a:p>
          <a:p>
            <a:pPr marL="0" indent="0">
              <a:buNone/>
            </a:pPr>
            <a:r>
              <a:rPr lang="en-US" sz="1500" dirty="0" smtClean="0">
                <a:latin typeface="Cambria" pitchFamily="18" charset="0"/>
              </a:rPr>
              <a:t>Personal </a:t>
            </a:r>
            <a:r>
              <a:rPr lang="en-US" sz="1500" b="1" dirty="0" smtClean="0">
                <a:latin typeface="Cambria" pitchFamily="18" charset="0"/>
              </a:rPr>
              <a:t>penalty waiver </a:t>
            </a:r>
            <a:r>
              <a:rPr lang="en-US" sz="1500" dirty="0" smtClean="0">
                <a:latin typeface="Cambria" pitchFamily="18" charset="0"/>
              </a:rPr>
              <a:t>if Service tax and interest paid within </a:t>
            </a:r>
            <a:r>
              <a:rPr lang="en-US" sz="1500" b="1" dirty="0" smtClean="0">
                <a:latin typeface="Cambria" pitchFamily="18" charset="0"/>
              </a:rPr>
              <a:t>30 days </a:t>
            </a:r>
            <a:r>
              <a:rPr lang="en-US" sz="1500" dirty="0" smtClean="0">
                <a:latin typeface="Cambria" pitchFamily="18" charset="0"/>
              </a:rPr>
              <a:t>of show cause notice</a:t>
            </a:r>
          </a:p>
          <a:p>
            <a:pPr marL="0" indent="0">
              <a:buNone/>
            </a:pPr>
            <a:r>
              <a:rPr lang="en-US" sz="1500" dirty="0">
                <a:latin typeface="Cambria" pitchFamily="18" charset="0"/>
              </a:rPr>
              <a:t>Power to arrest now applicable only where </a:t>
            </a:r>
            <a:r>
              <a:rPr lang="en-US" sz="1500" dirty="0" smtClean="0">
                <a:latin typeface="Cambria" pitchFamily="18" charset="0"/>
              </a:rPr>
              <a:t>assesse collects </a:t>
            </a:r>
            <a:r>
              <a:rPr lang="en-US" sz="1500" dirty="0">
                <a:latin typeface="Cambria" pitchFamily="18" charset="0"/>
              </a:rPr>
              <a:t>Service tax amounting to </a:t>
            </a:r>
            <a:r>
              <a:rPr lang="en-US" sz="1500" dirty="0" err="1">
                <a:latin typeface="Cambria" pitchFamily="18" charset="0"/>
              </a:rPr>
              <a:t>Rs</a:t>
            </a:r>
            <a:r>
              <a:rPr lang="en-US" sz="1500" dirty="0">
                <a:latin typeface="Cambria" pitchFamily="18" charset="0"/>
              </a:rPr>
              <a:t> 2 </a:t>
            </a:r>
            <a:r>
              <a:rPr lang="en-US" sz="1500" dirty="0" smtClean="0">
                <a:latin typeface="Cambria" pitchFamily="18" charset="0"/>
              </a:rPr>
              <a:t>core </a:t>
            </a:r>
            <a:r>
              <a:rPr lang="en-US" sz="1500" dirty="0">
                <a:latin typeface="Cambria" pitchFamily="18" charset="0"/>
              </a:rPr>
              <a:t>or </a:t>
            </a:r>
            <a:r>
              <a:rPr lang="en-US" sz="1500" dirty="0" smtClean="0">
                <a:latin typeface="Cambria" pitchFamily="18" charset="0"/>
              </a:rPr>
              <a:t>more but </a:t>
            </a:r>
            <a:r>
              <a:rPr lang="en-US" sz="1500" dirty="0">
                <a:latin typeface="Cambria" pitchFamily="18" charset="0"/>
              </a:rPr>
              <a:t>doesn't deposit the same within six months</a:t>
            </a:r>
            <a:endParaRPr lang="en-US" sz="1500" b="1" dirty="0" smtClean="0">
              <a:latin typeface="Cambria" pitchFamily="18" charset="0"/>
            </a:endParaRPr>
          </a:p>
          <a:p>
            <a:pPr marL="0" indent="0">
              <a:buNone/>
            </a:pPr>
            <a:endParaRPr lang="en-US" dirty="0"/>
          </a:p>
        </p:txBody>
      </p:sp>
    </p:spTree>
    <p:extLst>
      <p:ext uri="{BB962C8B-B14F-4D97-AF65-F5344CB8AC3E}">
        <p14:creationId xmlns:p14="http://schemas.microsoft.com/office/powerpoint/2010/main" xmlns="" val="369443626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2336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 name="TextBox 1"/>
          <p:cNvSpPr txBox="1"/>
          <p:nvPr/>
        </p:nvSpPr>
        <p:spPr>
          <a:xfrm>
            <a:off x="4953000" y="76200"/>
            <a:ext cx="2895600" cy="1200329"/>
          </a:xfrm>
          <a:prstGeom prst="rect">
            <a:avLst/>
          </a:prstGeom>
          <a:noFill/>
        </p:spPr>
        <p:txBody>
          <a:bodyPr wrap="square" rtlCol="0">
            <a:spAutoFit/>
          </a:bodyPr>
          <a:lstStyle/>
          <a:p>
            <a:r>
              <a:rPr lang="en-US"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THANKS</a:t>
            </a:r>
          </a:p>
          <a:p>
            <a:r>
              <a:rPr lang="en-US"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BY -</a:t>
            </a:r>
          </a:p>
          <a:p>
            <a:r>
              <a:rPr lang="en-US"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KARAN </a:t>
            </a:r>
          </a:p>
          <a:p>
            <a:r>
              <a:rPr lang="en-US"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DAYANAND YADAV &amp; CO.</a:t>
            </a:r>
            <a:endParaRPr lang="en-US"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xmlns="" val="421024268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229600" cy="6400800"/>
          </a:xfrm>
        </p:spPr>
        <p:txBody>
          <a:bodyPr>
            <a:normAutofit/>
          </a:bodyPr>
          <a:lstStyle/>
          <a:p>
            <a:pPr algn="l"/>
            <a:r>
              <a:rPr lang="en-US" sz="1800" b="1" dirty="0">
                <a:latin typeface="Cambria" pitchFamily="18" charset="0"/>
                <a:ea typeface="+mn-ea"/>
                <a:cs typeface="+mn-cs"/>
              </a:rPr>
              <a:t>Tax rebate</a:t>
            </a:r>
            <a:r>
              <a:rPr lang="en-US" sz="1500" dirty="0">
                <a:latin typeface="Cambria" pitchFamily="18" charset="0"/>
                <a:ea typeface="+mn-ea"/>
                <a:cs typeface="+mn-cs"/>
              </a:rPr>
              <a:t/>
            </a:r>
            <a:br>
              <a:rPr lang="en-US" sz="1500" dirty="0">
                <a:latin typeface="Cambria" pitchFamily="18" charset="0"/>
                <a:ea typeface="+mn-ea"/>
                <a:cs typeface="+mn-cs"/>
              </a:rPr>
            </a:br>
            <a:r>
              <a:rPr lang="en-US" sz="1500" dirty="0">
                <a:latin typeface="Cambria" pitchFamily="18" charset="0"/>
                <a:ea typeface="+mn-ea"/>
                <a:cs typeface="+mn-cs"/>
              </a:rPr>
              <a:t>To incentivize small individual tax payers, a rebate from tax of </a:t>
            </a:r>
            <a:r>
              <a:rPr lang="en-US" sz="1500" dirty="0" smtClean="0">
                <a:latin typeface="Cambria" pitchFamily="18" charset="0"/>
                <a:ea typeface="+mn-ea"/>
                <a:cs typeface="+mn-cs"/>
              </a:rPr>
              <a:t>INR 2,000 </a:t>
            </a:r>
            <a:r>
              <a:rPr lang="en-US" sz="1500" dirty="0">
                <a:latin typeface="Cambria" pitchFamily="18" charset="0"/>
                <a:ea typeface="+mn-ea"/>
                <a:cs typeface="+mn-cs"/>
              </a:rPr>
              <a:t>has been proposed to be increased to </a:t>
            </a:r>
            <a:r>
              <a:rPr lang="en-US" sz="1500" b="1" dirty="0">
                <a:latin typeface="Cambria" pitchFamily="18" charset="0"/>
                <a:ea typeface="+mn-ea"/>
                <a:cs typeface="+mn-cs"/>
              </a:rPr>
              <a:t>INR 5,000</a:t>
            </a:r>
            <a:r>
              <a:rPr lang="en-US" sz="1500" dirty="0">
                <a:latin typeface="Cambria" pitchFamily="18" charset="0"/>
                <a:ea typeface="+mn-ea"/>
                <a:cs typeface="+mn-cs"/>
              </a:rPr>
              <a:t>. This </a:t>
            </a:r>
            <a:r>
              <a:rPr lang="en-US" sz="1500" dirty="0" smtClean="0">
                <a:latin typeface="Cambria" pitchFamily="18" charset="0"/>
                <a:ea typeface="+mn-ea"/>
                <a:cs typeface="+mn-cs"/>
              </a:rPr>
              <a:t>rebate is </a:t>
            </a:r>
            <a:r>
              <a:rPr lang="en-US" sz="1500" dirty="0">
                <a:latin typeface="Cambria" pitchFamily="18" charset="0"/>
                <a:ea typeface="+mn-ea"/>
                <a:cs typeface="+mn-cs"/>
              </a:rPr>
              <a:t>available to resident individuals whose income </a:t>
            </a:r>
            <a:r>
              <a:rPr lang="en-US" sz="1500" b="1" dirty="0">
                <a:latin typeface="Cambria" pitchFamily="18" charset="0"/>
                <a:ea typeface="+mn-ea"/>
                <a:cs typeface="+mn-cs"/>
              </a:rPr>
              <a:t>does not </a:t>
            </a:r>
            <a:r>
              <a:rPr lang="en-US" sz="1500" b="1" dirty="0" smtClean="0">
                <a:latin typeface="Cambria" pitchFamily="18" charset="0"/>
                <a:ea typeface="+mn-ea"/>
                <a:cs typeface="+mn-cs"/>
              </a:rPr>
              <a:t>exceed INR </a:t>
            </a:r>
            <a:r>
              <a:rPr lang="en-US" sz="1500" b="1" dirty="0">
                <a:latin typeface="Cambria" pitchFamily="18" charset="0"/>
                <a:ea typeface="+mn-ea"/>
                <a:cs typeface="+mn-cs"/>
              </a:rPr>
              <a:t>500,000</a:t>
            </a:r>
            <a:r>
              <a:rPr lang="en-US" sz="1500" b="1" dirty="0" smtClean="0">
                <a:latin typeface="Cambria" pitchFamily="18" charset="0"/>
                <a:ea typeface="+mn-ea"/>
                <a:cs typeface="+mn-cs"/>
              </a:rPr>
              <a:t>.</a:t>
            </a:r>
            <a:br>
              <a:rPr lang="en-US" sz="1500" b="1" dirty="0" smtClean="0">
                <a:latin typeface="Cambria" pitchFamily="18" charset="0"/>
                <a:ea typeface="+mn-ea"/>
                <a:cs typeface="+mn-cs"/>
              </a:rPr>
            </a:br>
            <a:r>
              <a:rPr lang="en-US" sz="1500" b="1" dirty="0" smtClean="0">
                <a:latin typeface="Cambria" pitchFamily="18" charset="0"/>
                <a:ea typeface="+mn-ea"/>
                <a:cs typeface="+mn-cs"/>
              </a:rPr>
              <a:t/>
            </a:r>
            <a:br>
              <a:rPr lang="en-US" sz="1500" b="1" dirty="0" smtClean="0">
                <a:latin typeface="Cambria" pitchFamily="18" charset="0"/>
                <a:ea typeface="+mn-ea"/>
                <a:cs typeface="+mn-cs"/>
              </a:rPr>
            </a:br>
            <a:r>
              <a:rPr lang="en-US" sz="1500" b="1" dirty="0">
                <a:latin typeface="Cambria" pitchFamily="18" charset="0"/>
                <a:ea typeface="+mn-ea"/>
                <a:cs typeface="+mn-cs"/>
              </a:rPr>
              <a:t/>
            </a:r>
            <a:br>
              <a:rPr lang="en-US" sz="1500" b="1" dirty="0">
                <a:latin typeface="Cambria" pitchFamily="18" charset="0"/>
                <a:ea typeface="+mn-ea"/>
                <a:cs typeface="+mn-cs"/>
              </a:rPr>
            </a:br>
            <a:r>
              <a:rPr lang="en-US" sz="1500" b="1" dirty="0" smtClean="0">
                <a:latin typeface="Cambria" pitchFamily="18" charset="0"/>
                <a:ea typeface="+mn-ea"/>
                <a:cs typeface="+mn-cs"/>
              </a:rPr>
              <a:t/>
            </a:r>
            <a:br>
              <a:rPr lang="en-US" sz="1500" b="1" dirty="0" smtClean="0">
                <a:latin typeface="Cambria" pitchFamily="18" charset="0"/>
                <a:ea typeface="+mn-ea"/>
                <a:cs typeface="+mn-cs"/>
              </a:rPr>
            </a:br>
            <a:r>
              <a:rPr lang="en-US" sz="1500" b="1" dirty="0">
                <a:latin typeface="Cambria" pitchFamily="18" charset="0"/>
                <a:ea typeface="+mn-ea"/>
                <a:cs typeface="+mn-cs"/>
              </a:rPr>
              <a:t/>
            </a:r>
            <a:br>
              <a:rPr lang="en-US" sz="1500" b="1" dirty="0">
                <a:latin typeface="Cambria" pitchFamily="18" charset="0"/>
                <a:ea typeface="+mn-ea"/>
                <a:cs typeface="+mn-cs"/>
              </a:rPr>
            </a:br>
            <a:r>
              <a:rPr lang="en-US" sz="1500" b="1" dirty="0" smtClean="0">
                <a:latin typeface="Cambria" pitchFamily="18" charset="0"/>
                <a:ea typeface="+mn-ea"/>
                <a:cs typeface="+mn-cs"/>
              </a:rPr>
              <a:t/>
            </a:r>
            <a:br>
              <a:rPr lang="en-US" sz="1500" b="1" dirty="0" smtClean="0">
                <a:latin typeface="Cambria" pitchFamily="18" charset="0"/>
                <a:ea typeface="+mn-ea"/>
                <a:cs typeface="+mn-cs"/>
              </a:rPr>
            </a:br>
            <a:r>
              <a:rPr lang="en-US" sz="1500" b="1" dirty="0">
                <a:latin typeface="Cambria" pitchFamily="18" charset="0"/>
                <a:ea typeface="+mn-ea"/>
                <a:cs typeface="+mn-cs"/>
              </a:rPr>
              <a:t/>
            </a:r>
            <a:br>
              <a:rPr lang="en-US" sz="1500" b="1" dirty="0">
                <a:latin typeface="Cambria" pitchFamily="18" charset="0"/>
                <a:ea typeface="+mn-ea"/>
                <a:cs typeface="+mn-cs"/>
              </a:rPr>
            </a:br>
            <a:r>
              <a:rPr lang="en-US" sz="1500" b="1" dirty="0" smtClean="0">
                <a:latin typeface="Cambria" pitchFamily="18" charset="0"/>
                <a:ea typeface="+mn-ea"/>
                <a:cs typeface="+mn-cs"/>
              </a:rPr>
              <a:t/>
            </a:r>
            <a:br>
              <a:rPr lang="en-US" sz="1500" b="1" dirty="0" smtClean="0">
                <a:latin typeface="Cambria" pitchFamily="18" charset="0"/>
                <a:ea typeface="+mn-ea"/>
                <a:cs typeface="+mn-cs"/>
              </a:rPr>
            </a:br>
            <a:r>
              <a:rPr lang="en-US" sz="1500" b="1" dirty="0">
                <a:latin typeface="Cambria" pitchFamily="18" charset="0"/>
                <a:ea typeface="+mn-ea"/>
                <a:cs typeface="+mn-cs"/>
              </a:rPr>
              <a:t/>
            </a:r>
            <a:br>
              <a:rPr lang="en-US" sz="1500" b="1" dirty="0">
                <a:latin typeface="Cambria" pitchFamily="18" charset="0"/>
                <a:ea typeface="+mn-ea"/>
                <a:cs typeface="+mn-cs"/>
              </a:rPr>
            </a:br>
            <a:r>
              <a:rPr lang="en-US" sz="1500" dirty="0">
                <a:latin typeface="Cambria" pitchFamily="18" charset="0"/>
                <a:ea typeface="+mn-ea"/>
                <a:cs typeface="+mn-cs"/>
              </a:rPr>
              <a:t/>
            </a:r>
            <a:br>
              <a:rPr lang="en-US" sz="1500" dirty="0">
                <a:latin typeface="Cambria" pitchFamily="18" charset="0"/>
                <a:ea typeface="+mn-ea"/>
                <a:cs typeface="+mn-cs"/>
              </a:rPr>
            </a:br>
            <a:r>
              <a:rPr lang="en-US" sz="1800" b="1" dirty="0">
                <a:latin typeface="Cambria" pitchFamily="18" charset="0"/>
                <a:ea typeface="+mn-ea"/>
                <a:cs typeface="+mn-cs"/>
              </a:rPr>
              <a:t>House rent deduction</a:t>
            </a:r>
            <a:r>
              <a:rPr lang="en-US" sz="1500" dirty="0">
                <a:latin typeface="Cambria" pitchFamily="18" charset="0"/>
                <a:ea typeface="+mn-ea"/>
                <a:cs typeface="+mn-cs"/>
              </a:rPr>
              <a:t/>
            </a:r>
            <a:br>
              <a:rPr lang="en-US" sz="1500" dirty="0">
                <a:latin typeface="Cambria" pitchFamily="18" charset="0"/>
                <a:ea typeface="+mn-ea"/>
                <a:cs typeface="+mn-cs"/>
              </a:rPr>
            </a:br>
            <a:r>
              <a:rPr lang="en-US" sz="1500" dirty="0">
                <a:latin typeface="Cambria" pitchFamily="18" charset="0"/>
                <a:ea typeface="+mn-ea"/>
                <a:cs typeface="+mn-cs"/>
              </a:rPr>
              <a:t>Self-employed/salaried individuals who are residents not </a:t>
            </a:r>
            <a:r>
              <a:rPr lang="en-US" sz="1500" dirty="0" smtClean="0">
                <a:latin typeface="Cambria" pitchFamily="18" charset="0"/>
                <a:ea typeface="+mn-ea"/>
                <a:cs typeface="+mn-cs"/>
              </a:rPr>
              <a:t>receiving house </a:t>
            </a:r>
            <a:r>
              <a:rPr lang="en-US" sz="1500" dirty="0">
                <a:latin typeface="Cambria" pitchFamily="18" charset="0"/>
                <a:ea typeface="+mn-ea"/>
                <a:cs typeface="+mn-cs"/>
              </a:rPr>
              <a:t>rent allowance and residing in rented premises were </a:t>
            </a:r>
            <a:r>
              <a:rPr lang="en-US" sz="1500" dirty="0" smtClean="0">
                <a:latin typeface="Cambria" pitchFamily="18" charset="0"/>
                <a:ea typeface="+mn-ea"/>
                <a:cs typeface="+mn-cs"/>
              </a:rPr>
              <a:t>entitled to </a:t>
            </a:r>
            <a:r>
              <a:rPr lang="en-US" sz="1500" dirty="0">
                <a:latin typeface="Cambria" pitchFamily="18" charset="0"/>
                <a:ea typeface="+mn-ea"/>
                <a:cs typeface="+mn-cs"/>
              </a:rPr>
              <a:t>a deduction of INR 2,000 per month, subject to other </a:t>
            </a:r>
            <a:r>
              <a:rPr lang="en-US" sz="1500" dirty="0" smtClean="0">
                <a:latin typeface="Cambria" pitchFamily="18" charset="0"/>
                <a:ea typeface="+mn-ea"/>
                <a:cs typeface="+mn-cs"/>
              </a:rPr>
              <a:t>conditions. This </a:t>
            </a:r>
            <a:r>
              <a:rPr lang="en-US" sz="1500" dirty="0">
                <a:latin typeface="Cambria" pitchFamily="18" charset="0"/>
                <a:ea typeface="+mn-ea"/>
                <a:cs typeface="+mn-cs"/>
              </a:rPr>
              <a:t>limit has now been proposed to be increased to </a:t>
            </a:r>
            <a:r>
              <a:rPr lang="en-US" sz="1500" b="1" dirty="0">
                <a:latin typeface="Cambria" pitchFamily="18" charset="0"/>
                <a:ea typeface="+mn-ea"/>
                <a:cs typeface="+mn-cs"/>
              </a:rPr>
              <a:t>INR 5,000 </a:t>
            </a:r>
            <a:r>
              <a:rPr lang="en-US" sz="1500" b="1" dirty="0" smtClean="0">
                <a:latin typeface="Cambria" pitchFamily="18" charset="0"/>
                <a:ea typeface="+mn-ea"/>
                <a:cs typeface="+mn-cs"/>
              </a:rPr>
              <a:t>per month ( </a:t>
            </a:r>
            <a:r>
              <a:rPr lang="en-US" sz="1500" b="1" dirty="0" err="1" smtClean="0">
                <a:latin typeface="Cambria" pitchFamily="18" charset="0"/>
                <a:ea typeface="+mn-ea"/>
                <a:cs typeface="+mn-cs"/>
              </a:rPr>
              <a:t>i.e</a:t>
            </a:r>
            <a:r>
              <a:rPr lang="en-US" sz="1500" b="1" dirty="0" smtClean="0">
                <a:latin typeface="Cambria" pitchFamily="18" charset="0"/>
                <a:ea typeface="+mn-ea"/>
                <a:cs typeface="+mn-cs"/>
              </a:rPr>
              <a:t>; 60000/- per year max)</a:t>
            </a:r>
            <a:br>
              <a:rPr lang="en-US" sz="1500" b="1" dirty="0" smtClean="0">
                <a:latin typeface="Cambria" pitchFamily="18" charset="0"/>
                <a:ea typeface="+mn-ea"/>
                <a:cs typeface="+mn-cs"/>
              </a:rPr>
            </a:br>
            <a:r>
              <a:rPr lang="en-US" sz="1500" b="1" dirty="0">
                <a:latin typeface="Cambria" pitchFamily="18" charset="0"/>
                <a:ea typeface="+mn-ea"/>
                <a:cs typeface="+mn-cs"/>
              </a:rPr>
              <a:t/>
            </a:r>
            <a:br>
              <a:rPr lang="en-US" sz="1500" b="1" dirty="0">
                <a:latin typeface="Cambria" pitchFamily="18" charset="0"/>
                <a:ea typeface="+mn-ea"/>
                <a:cs typeface="+mn-cs"/>
              </a:rPr>
            </a:br>
            <a:r>
              <a:rPr lang="en-US" sz="1500" dirty="0">
                <a:latin typeface="Cambria" pitchFamily="18" charset="0"/>
              </a:rPr>
              <a:t>The deduction is available only to resident individuals not owning </a:t>
            </a:r>
            <a:r>
              <a:rPr lang="en-US" sz="1500" dirty="0" smtClean="0">
                <a:latin typeface="Cambria" pitchFamily="18" charset="0"/>
              </a:rPr>
              <a:t>a house</a:t>
            </a:r>
            <a:r>
              <a:rPr lang="en-US" sz="1500" dirty="0">
                <a:latin typeface="Cambria" pitchFamily="18" charset="0"/>
              </a:rPr>
              <a:t>. The amount of deduction available would be the least of </a:t>
            </a:r>
            <a:r>
              <a:rPr lang="en-US" sz="1500" dirty="0" smtClean="0">
                <a:latin typeface="Cambria" pitchFamily="18" charset="0"/>
              </a:rPr>
              <a:t>the following</a:t>
            </a:r>
            <a:r>
              <a:rPr lang="en-US" sz="1500" dirty="0">
                <a:latin typeface="Cambria" pitchFamily="18" charset="0"/>
              </a:rPr>
              <a:t>:</a:t>
            </a:r>
            <a:br>
              <a:rPr lang="en-US" sz="1500" dirty="0">
                <a:latin typeface="Cambria" pitchFamily="18" charset="0"/>
              </a:rPr>
            </a:br>
            <a:r>
              <a:rPr lang="en-US" sz="1500" dirty="0" smtClean="0">
                <a:latin typeface="Cambria" pitchFamily="18" charset="0"/>
              </a:rPr>
              <a:t>	</a:t>
            </a:r>
            <a:r>
              <a:rPr lang="en-US" sz="1500" b="1" dirty="0" smtClean="0">
                <a:latin typeface="Cambria" pitchFamily="18" charset="0"/>
              </a:rPr>
              <a:t>Rent </a:t>
            </a:r>
            <a:r>
              <a:rPr lang="en-US" sz="1500" b="1" dirty="0">
                <a:latin typeface="Cambria" pitchFamily="18" charset="0"/>
              </a:rPr>
              <a:t>paid in excess of 10% of the total </a:t>
            </a:r>
            <a:r>
              <a:rPr lang="en-US" sz="1500" b="1" dirty="0" smtClean="0">
                <a:latin typeface="Cambria" pitchFamily="18" charset="0"/>
              </a:rPr>
              <a:t>income*</a:t>
            </a:r>
            <a:r>
              <a:rPr lang="en-US" sz="1500" b="1" dirty="0">
                <a:latin typeface="Cambria" pitchFamily="18" charset="0"/>
              </a:rPr>
              <a:t/>
            </a:r>
            <a:br>
              <a:rPr lang="en-US" sz="1500" b="1" dirty="0">
                <a:latin typeface="Cambria" pitchFamily="18" charset="0"/>
              </a:rPr>
            </a:br>
            <a:r>
              <a:rPr lang="en-US" sz="1500" b="1" dirty="0">
                <a:latin typeface="Cambria" pitchFamily="18" charset="0"/>
              </a:rPr>
              <a:t>	</a:t>
            </a:r>
            <a:r>
              <a:rPr lang="en-US" sz="1500" b="1" dirty="0" smtClean="0">
                <a:latin typeface="Cambria" pitchFamily="18" charset="0"/>
              </a:rPr>
              <a:t>INR </a:t>
            </a:r>
            <a:r>
              <a:rPr lang="en-US" sz="1500" b="1" dirty="0">
                <a:latin typeface="Cambria" pitchFamily="18" charset="0"/>
              </a:rPr>
              <a:t>5,000 per month/INR 60,000 per annum</a:t>
            </a:r>
            <a:br>
              <a:rPr lang="en-US" sz="1500" b="1" dirty="0">
                <a:latin typeface="Cambria" pitchFamily="18" charset="0"/>
              </a:rPr>
            </a:br>
            <a:r>
              <a:rPr lang="en-US" sz="1500" b="1" dirty="0" smtClean="0">
                <a:latin typeface="Cambria" pitchFamily="18" charset="0"/>
              </a:rPr>
              <a:t>	25</a:t>
            </a:r>
            <a:r>
              <a:rPr lang="en-US" sz="1500" b="1" dirty="0">
                <a:latin typeface="Cambria" pitchFamily="18" charset="0"/>
              </a:rPr>
              <a:t>% of the total income* for the year</a:t>
            </a:r>
            <a:br>
              <a:rPr lang="en-US" sz="1500" b="1" dirty="0">
                <a:latin typeface="Cambria" pitchFamily="18" charset="0"/>
              </a:rPr>
            </a:br>
            <a:r>
              <a:rPr lang="en-US" sz="1500" i="1" dirty="0">
                <a:latin typeface="Cambria" pitchFamily="18" charset="0"/>
              </a:rPr>
              <a:t>*Total income would mean the income before providing</a:t>
            </a:r>
            <a:br>
              <a:rPr lang="en-US" sz="1500" i="1" dirty="0">
                <a:latin typeface="Cambria" pitchFamily="18" charset="0"/>
              </a:rPr>
            </a:br>
            <a:r>
              <a:rPr lang="en-US" sz="1500" i="1" dirty="0">
                <a:latin typeface="Cambria" pitchFamily="18" charset="0"/>
              </a:rPr>
              <a:t>deduction as above.</a:t>
            </a:r>
            <a:endParaRPr lang="en-US" sz="1500" b="1" dirty="0">
              <a:latin typeface="Cambria" pitchFamily="18" charset="0"/>
              <a:ea typeface="+mn-ea"/>
              <a:cs typeface="+mn-cs"/>
            </a:endParaRPr>
          </a:p>
        </p:txBody>
      </p:sp>
      <p:pic>
        <p:nvPicPr>
          <p:cNvPr id="4" name="Picture 2" descr="C:\Users\accounts\Downloads\Priya\Income Tax PPT Pics\Salary 3.jpg"/>
          <p:cNvPicPr>
            <a:picLocks noChangeAspect="1" noChangeArrowheads="1"/>
          </p:cNvPicPr>
          <p:nvPr/>
        </p:nvPicPr>
        <p:blipFill>
          <a:blip r:embed="rId2"/>
          <a:srcRect/>
          <a:stretch>
            <a:fillRect/>
          </a:stretch>
        </p:blipFill>
        <p:spPr bwMode="auto">
          <a:xfrm>
            <a:off x="2628900" y="1122218"/>
            <a:ext cx="2971800" cy="2169527"/>
          </a:xfrm>
          <a:prstGeom prst="rect">
            <a:avLst/>
          </a:prstGeom>
          <a:noFill/>
        </p:spPr>
      </p:pic>
    </p:spTree>
    <p:extLst>
      <p:ext uri="{BB962C8B-B14F-4D97-AF65-F5344CB8AC3E}">
        <p14:creationId xmlns:p14="http://schemas.microsoft.com/office/powerpoint/2010/main" xmlns="" val="160851897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2438400"/>
            <a:ext cx="8229600" cy="3687762"/>
          </a:xfrm>
        </p:spPr>
        <p:txBody>
          <a:bodyPr>
            <a:noAutofit/>
          </a:bodyPr>
          <a:lstStyle/>
          <a:p>
            <a:pPr marL="0" indent="0" algn="l"/>
            <a:r>
              <a:rPr lang="en-US" sz="1800" b="1" dirty="0">
                <a:latin typeface="Cambria" pitchFamily="18" charset="0"/>
                <a:ea typeface="+mn-ea"/>
                <a:cs typeface="+mn-cs"/>
              </a:rPr>
              <a:t>Interest on housing loan</a:t>
            </a:r>
            <a:r>
              <a:rPr lang="en-US" sz="1500" dirty="0">
                <a:latin typeface="Cambria" pitchFamily="18" charset="0"/>
                <a:ea typeface="+mn-ea"/>
                <a:cs typeface="+mn-cs"/>
              </a:rPr>
              <a:t/>
            </a:r>
            <a:br>
              <a:rPr lang="en-US" sz="1500" dirty="0">
                <a:latin typeface="Cambria" pitchFamily="18" charset="0"/>
                <a:ea typeface="+mn-ea"/>
                <a:cs typeface="+mn-cs"/>
              </a:rPr>
            </a:br>
            <a:r>
              <a:rPr lang="en-US" sz="1500" dirty="0">
                <a:latin typeface="Cambria" pitchFamily="18" charset="0"/>
                <a:ea typeface="+mn-ea"/>
                <a:cs typeface="+mn-cs"/>
              </a:rPr>
              <a:t>One of the conditions to claim deduction of interest on housing </a:t>
            </a:r>
            <a:r>
              <a:rPr lang="en-US" sz="1500" dirty="0" smtClean="0">
                <a:latin typeface="Cambria" pitchFamily="18" charset="0"/>
                <a:ea typeface="+mn-ea"/>
                <a:cs typeface="+mn-cs"/>
              </a:rPr>
              <a:t>loan is </a:t>
            </a:r>
            <a:r>
              <a:rPr lang="en-US" sz="1500" dirty="0">
                <a:latin typeface="Cambria" pitchFamily="18" charset="0"/>
                <a:ea typeface="+mn-ea"/>
                <a:cs typeface="+mn-cs"/>
              </a:rPr>
              <a:t>that the construction of the house needs to be completed </a:t>
            </a:r>
            <a:r>
              <a:rPr lang="en-US" sz="1500" dirty="0" smtClean="0">
                <a:latin typeface="Cambria" pitchFamily="18" charset="0"/>
                <a:ea typeface="+mn-ea"/>
                <a:cs typeface="+mn-cs"/>
              </a:rPr>
              <a:t>within three </a:t>
            </a:r>
            <a:r>
              <a:rPr lang="en-US" sz="1500" dirty="0">
                <a:latin typeface="Cambria" pitchFamily="18" charset="0"/>
                <a:ea typeface="+mn-ea"/>
                <a:cs typeface="+mn-cs"/>
              </a:rPr>
              <a:t>years from the end of the financial year in which the loan </a:t>
            </a:r>
            <a:r>
              <a:rPr lang="en-US" sz="1500" dirty="0" smtClean="0">
                <a:latin typeface="Cambria" pitchFamily="18" charset="0"/>
                <a:ea typeface="+mn-ea"/>
                <a:cs typeface="+mn-cs"/>
              </a:rPr>
              <a:t>is borrowed. As </a:t>
            </a:r>
            <a:r>
              <a:rPr lang="en-US" sz="1500" dirty="0">
                <a:latin typeface="Cambria" pitchFamily="18" charset="0"/>
                <a:ea typeface="+mn-ea"/>
                <a:cs typeface="+mn-cs"/>
              </a:rPr>
              <a:t>various real estate projects take more time for completion, </a:t>
            </a:r>
            <a:r>
              <a:rPr lang="en-US" sz="1500" dirty="0" smtClean="0">
                <a:latin typeface="Cambria" pitchFamily="18" charset="0"/>
                <a:ea typeface="+mn-ea"/>
                <a:cs typeface="+mn-cs"/>
              </a:rPr>
              <a:t>an increase </a:t>
            </a:r>
            <a:r>
              <a:rPr lang="en-US" sz="1500" dirty="0">
                <a:latin typeface="Cambria" pitchFamily="18" charset="0"/>
                <a:ea typeface="+mn-ea"/>
                <a:cs typeface="+mn-cs"/>
              </a:rPr>
              <a:t>in the time limit for the completion of construction from </a:t>
            </a:r>
            <a:r>
              <a:rPr lang="en-US" sz="1500" dirty="0" smtClean="0">
                <a:latin typeface="Cambria" pitchFamily="18" charset="0"/>
                <a:ea typeface="+mn-ea"/>
                <a:cs typeface="+mn-cs"/>
              </a:rPr>
              <a:t>3 years </a:t>
            </a:r>
            <a:r>
              <a:rPr lang="en-US" sz="1500" dirty="0">
                <a:latin typeface="Cambria" pitchFamily="18" charset="0"/>
                <a:ea typeface="+mn-ea"/>
                <a:cs typeface="+mn-cs"/>
              </a:rPr>
              <a:t>to 5 years has been proposed.</a:t>
            </a:r>
            <a:br>
              <a:rPr lang="en-US" sz="1500" dirty="0">
                <a:latin typeface="Cambria" pitchFamily="18" charset="0"/>
                <a:ea typeface="+mn-ea"/>
                <a:cs typeface="+mn-cs"/>
              </a:rPr>
            </a:br>
            <a:r>
              <a:rPr lang="en-US" sz="1500" dirty="0" smtClean="0">
                <a:latin typeface="Cambria" pitchFamily="18" charset="0"/>
                <a:ea typeface="+mn-ea"/>
                <a:cs typeface="+mn-cs"/>
              </a:rPr>
              <a:t/>
            </a:r>
            <a:br>
              <a:rPr lang="en-US" sz="1500" dirty="0" smtClean="0">
                <a:latin typeface="Cambria" pitchFamily="18" charset="0"/>
                <a:ea typeface="+mn-ea"/>
                <a:cs typeface="+mn-cs"/>
              </a:rPr>
            </a:br>
            <a:r>
              <a:rPr lang="en-US" sz="1800" b="1" dirty="0">
                <a:latin typeface="Cambria" pitchFamily="18" charset="0"/>
                <a:ea typeface="+mn-ea"/>
                <a:cs typeface="+mn-cs"/>
              </a:rPr>
              <a:t>Deduction for first home buyers towards interest</a:t>
            </a:r>
            <a:r>
              <a:rPr lang="en-US" sz="1500" dirty="0">
                <a:latin typeface="Cambria" pitchFamily="18" charset="0"/>
                <a:ea typeface="+mn-ea"/>
                <a:cs typeface="+mn-cs"/>
              </a:rPr>
              <a:t/>
            </a:r>
            <a:br>
              <a:rPr lang="en-US" sz="1500" dirty="0">
                <a:latin typeface="Cambria" pitchFamily="18" charset="0"/>
                <a:ea typeface="+mn-ea"/>
                <a:cs typeface="+mn-cs"/>
              </a:rPr>
            </a:br>
            <a:r>
              <a:rPr lang="en-US" sz="1500" dirty="0">
                <a:latin typeface="Cambria" pitchFamily="18" charset="0"/>
                <a:ea typeface="+mn-ea"/>
                <a:cs typeface="+mn-cs"/>
              </a:rPr>
              <a:t>A deduction of INR 50,000 available for interest payable for </a:t>
            </a:r>
            <a:r>
              <a:rPr lang="en-US" sz="1500" dirty="0" smtClean="0">
                <a:latin typeface="Cambria" pitchFamily="18" charset="0"/>
                <a:ea typeface="+mn-ea"/>
                <a:cs typeface="+mn-cs"/>
              </a:rPr>
              <a:t>first time home </a:t>
            </a:r>
            <a:r>
              <a:rPr lang="en-US" sz="1500" dirty="0">
                <a:latin typeface="Cambria" pitchFamily="18" charset="0"/>
                <a:ea typeface="+mn-ea"/>
                <a:cs typeface="+mn-cs"/>
              </a:rPr>
              <a:t>buyers, provided the cost of the house does not </a:t>
            </a:r>
            <a:r>
              <a:rPr lang="en-US" sz="1500" dirty="0" smtClean="0">
                <a:latin typeface="Cambria" pitchFamily="18" charset="0"/>
                <a:ea typeface="+mn-ea"/>
                <a:cs typeface="+mn-cs"/>
              </a:rPr>
              <a:t>exceed INR </a:t>
            </a:r>
            <a:r>
              <a:rPr lang="en-US" sz="1500" dirty="0">
                <a:latin typeface="Cambria" pitchFamily="18" charset="0"/>
                <a:ea typeface="+mn-ea"/>
                <a:cs typeface="+mn-cs"/>
              </a:rPr>
              <a:t>5,000,000 and the amount borrowed does not exceed </a:t>
            </a:r>
            <a:r>
              <a:rPr lang="en-US" sz="1500" dirty="0" smtClean="0">
                <a:latin typeface="Cambria" pitchFamily="18" charset="0"/>
                <a:ea typeface="+mn-ea"/>
                <a:cs typeface="+mn-cs"/>
              </a:rPr>
              <a:t>INR 3,500,000. This </a:t>
            </a:r>
            <a:r>
              <a:rPr lang="en-US" sz="1500" dirty="0">
                <a:latin typeface="Cambria" pitchFamily="18" charset="0"/>
                <a:ea typeface="+mn-ea"/>
                <a:cs typeface="+mn-cs"/>
              </a:rPr>
              <a:t>is in addition to the interest deduction of INR </a:t>
            </a:r>
            <a:r>
              <a:rPr lang="en-US" sz="1500" dirty="0" smtClean="0">
                <a:latin typeface="Cambria" pitchFamily="18" charset="0"/>
                <a:ea typeface="+mn-ea"/>
                <a:cs typeface="+mn-cs"/>
              </a:rPr>
              <a:t>200,000 available </a:t>
            </a:r>
            <a:r>
              <a:rPr lang="en-US" sz="1500" dirty="0">
                <a:latin typeface="Cambria" pitchFamily="18" charset="0"/>
                <a:ea typeface="+mn-ea"/>
                <a:cs typeface="+mn-cs"/>
              </a:rPr>
              <a:t>towards self-occupied house property under Section 24(1).</a:t>
            </a:r>
            <a:r>
              <a:rPr lang="en-US" sz="1500" dirty="0" smtClean="0">
                <a:latin typeface="Cambria" pitchFamily="18" charset="0"/>
              </a:rPr>
              <a:t/>
            </a:r>
            <a:br>
              <a:rPr lang="en-US" sz="1500" dirty="0" smtClean="0">
                <a:latin typeface="Cambria" pitchFamily="18" charset="0"/>
              </a:rPr>
            </a:br>
            <a:endParaRPr lang="en-US" sz="1500" dirty="0">
              <a:latin typeface="Cambria" pitchFamily="18" charset="0"/>
            </a:endParaRPr>
          </a:p>
        </p:txBody>
      </p:sp>
      <p:pic>
        <p:nvPicPr>
          <p:cNvPr id="4" name="Picture 2" descr="C:\Users\accounts\Downloads\Priya\Income Tax PPT Pics\House property.jpg"/>
          <p:cNvPicPr>
            <a:picLocks noChangeAspect="1" noChangeArrowheads="1"/>
          </p:cNvPicPr>
          <p:nvPr/>
        </p:nvPicPr>
        <p:blipFill>
          <a:blip r:embed="rId2"/>
          <a:srcRect/>
          <a:stretch>
            <a:fillRect/>
          </a:stretch>
        </p:blipFill>
        <p:spPr bwMode="auto">
          <a:xfrm>
            <a:off x="4876800" y="304800"/>
            <a:ext cx="2971800" cy="1981200"/>
          </a:xfrm>
          <a:prstGeom prst="rect">
            <a:avLst/>
          </a:prstGeom>
          <a:noFill/>
        </p:spPr>
      </p:pic>
      <p:pic>
        <p:nvPicPr>
          <p:cNvPr id="5" name="Picture 3" descr="C:\Users\accounts\Downloads\Priya\Income Tax PPT Pics\HP3.jpg"/>
          <p:cNvPicPr>
            <a:picLocks noChangeAspect="1" noChangeArrowheads="1"/>
          </p:cNvPicPr>
          <p:nvPr/>
        </p:nvPicPr>
        <p:blipFill>
          <a:blip r:embed="rId3"/>
          <a:srcRect/>
          <a:stretch>
            <a:fillRect/>
          </a:stretch>
        </p:blipFill>
        <p:spPr bwMode="auto">
          <a:xfrm>
            <a:off x="1143000" y="381000"/>
            <a:ext cx="1905000" cy="1905000"/>
          </a:xfrm>
          <a:prstGeom prst="rect">
            <a:avLst/>
          </a:prstGeom>
          <a:noFill/>
        </p:spPr>
      </p:pic>
    </p:spTree>
    <p:extLst>
      <p:ext uri="{BB962C8B-B14F-4D97-AF65-F5344CB8AC3E}">
        <p14:creationId xmlns:p14="http://schemas.microsoft.com/office/powerpoint/2010/main" xmlns="" val="258286719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52400"/>
            <a:ext cx="8686800" cy="6553200"/>
          </a:xfrm>
        </p:spPr>
        <p:txBody>
          <a:bodyPr>
            <a:noAutofit/>
          </a:bodyPr>
          <a:lstStyle/>
          <a:p>
            <a:pPr marL="0" indent="0">
              <a:buNone/>
            </a:pPr>
            <a:r>
              <a:rPr lang="en-US" sz="1600" b="1" dirty="0">
                <a:latin typeface="Cambria" pitchFamily="18" charset="0"/>
              </a:rPr>
              <a:t>Investment avenues for long-term</a:t>
            </a:r>
          </a:p>
          <a:p>
            <a:pPr marL="0" indent="0">
              <a:buNone/>
            </a:pPr>
            <a:r>
              <a:rPr lang="en-US" sz="1600" b="1" dirty="0">
                <a:latin typeface="Cambria" pitchFamily="18" charset="0"/>
              </a:rPr>
              <a:t>capital gains</a:t>
            </a:r>
          </a:p>
          <a:p>
            <a:pPr marL="0" indent="0">
              <a:buNone/>
            </a:pPr>
            <a:r>
              <a:rPr lang="en-US" sz="1600" b="1" dirty="0">
                <a:latin typeface="Cambria" pitchFamily="18" charset="0"/>
              </a:rPr>
              <a:t>Sec 54EE – </a:t>
            </a:r>
            <a:r>
              <a:rPr lang="en-US" sz="1600" dirty="0">
                <a:latin typeface="Cambria" pitchFamily="18" charset="0"/>
              </a:rPr>
              <a:t>In order to raise funds for the “Start-up Action Plan</a:t>
            </a:r>
            <a:r>
              <a:rPr lang="en-US" sz="1600" dirty="0" smtClean="0">
                <a:latin typeface="Cambria" pitchFamily="18" charset="0"/>
              </a:rPr>
              <a:t>,” the </a:t>
            </a:r>
            <a:r>
              <a:rPr lang="en-US" sz="1600" dirty="0">
                <a:latin typeface="Cambria" pitchFamily="18" charset="0"/>
              </a:rPr>
              <a:t>Government has proposed to provide an exemption from </a:t>
            </a:r>
            <a:r>
              <a:rPr lang="en-US" sz="1600" dirty="0" smtClean="0">
                <a:latin typeface="Cambria" pitchFamily="18" charset="0"/>
              </a:rPr>
              <a:t>long term </a:t>
            </a:r>
            <a:r>
              <a:rPr lang="en-US" sz="1600" dirty="0">
                <a:latin typeface="Cambria" pitchFamily="18" charset="0"/>
              </a:rPr>
              <a:t>capital gains on sale of any long term capital asset, if the </a:t>
            </a:r>
            <a:r>
              <a:rPr lang="en-US" sz="1600" dirty="0" smtClean="0">
                <a:latin typeface="Cambria" pitchFamily="18" charset="0"/>
              </a:rPr>
              <a:t>sale consideration </a:t>
            </a:r>
            <a:r>
              <a:rPr lang="en-US" sz="1600" dirty="0">
                <a:latin typeface="Cambria" pitchFamily="18" charset="0"/>
              </a:rPr>
              <a:t>is invested in units of a specified </a:t>
            </a:r>
            <a:r>
              <a:rPr lang="en-US" sz="1600" dirty="0" smtClean="0">
                <a:latin typeface="Cambria" pitchFamily="18" charset="0"/>
              </a:rPr>
              <a:t>fund. The </a:t>
            </a:r>
            <a:r>
              <a:rPr lang="en-US" sz="1600" dirty="0">
                <a:latin typeface="Cambria" pitchFamily="18" charset="0"/>
              </a:rPr>
              <a:t>specified fund will be notified by the Central Government in </a:t>
            </a:r>
            <a:r>
              <a:rPr lang="en-US" sz="1600" dirty="0" smtClean="0">
                <a:latin typeface="Cambria" pitchFamily="18" charset="0"/>
              </a:rPr>
              <a:t>due course </a:t>
            </a:r>
            <a:r>
              <a:rPr lang="en-US" sz="1600" dirty="0">
                <a:latin typeface="Cambria" pitchFamily="18" charset="0"/>
              </a:rPr>
              <a:t>and the maximum deduction available will be</a:t>
            </a:r>
          </a:p>
          <a:p>
            <a:pPr marL="0" indent="0">
              <a:buNone/>
            </a:pPr>
            <a:r>
              <a:rPr lang="en-US" sz="1600" dirty="0">
                <a:latin typeface="Cambria" pitchFamily="18" charset="0"/>
              </a:rPr>
              <a:t>INR </a:t>
            </a:r>
            <a:r>
              <a:rPr lang="en-US" sz="1600" dirty="0" smtClean="0">
                <a:latin typeface="Cambria" pitchFamily="18" charset="0"/>
              </a:rPr>
              <a:t>5,000,000. The </a:t>
            </a:r>
            <a:r>
              <a:rPr lang="en-US" sz="1600" dirty="0">
                <a:latin typeface="Cambria" pitchFamily="18" charset="0"/>
              </a:rPr>
              <a:t>investments should be held for a </a:t>
            </a:r>
            <a:r>
              <a:rPr lang="en-US" sz="1600" dirty="0" smtClean="0">
                <a:latin typeface="Cambria" pitchFamily="18" charset="0"/>
              </a:rPr>
              <a:t>minimum period </a:t>
            </a:r>
            <a:r>
              <a:rPr lang="en-US" sz="1600" dirty="0">
                <a:latin typeface="Cambria" pitchFamily="18" charset="0"/>
              </a:rPr>
              <a:t>of three years to avail the exemption</a:t>
            </a:r>
            <a:r>
              <a:rPr lang="en-US" sz="1600" dirty="0" smtClean="0">
                <a:latin typeface="Cambria" pitchFamily="18" charset="0"/>
              </a:rPr>
              <a:t>.</a:t>
            </a:r>
            <a:endParaRPr lang="en-US" sz="1600" b="1" dirty="0" smtClean="0">
              <a:latin typeface="Cambria" pitchFamily="18" charset="0"/>
            </a:endParaRPr>
          </a:p>
          <a:p>
            <a:pPr marL="0" indent="0">
              <a:buNone/>
            </a:pPr>
            <a:r>
              <a:rPr lang="en-US" sz="1600" b="1" dirty="0" smtClean="0">
                <a:latin typeface="Cambria" pitchFamily="18" charset="0"/>
              </a:rPr>
              <a:t>Employer </a:t>
            </a:r>
            <a:r>
              <a:rPr lang="en-US" sz="1600" b="1" dirty="0">
                <a:latin typeface="Cambria" pitchFamily="18" charset="0"/>
              </a:rPr>
              <a:t>contribution to superannuation fund:</a:t>
            </a:r>
          </a:p>
          <a:p>
            <a:pPr marL="0" indent="0">
              <a:buNone/>
            </a:pPr>
            <a:r>
              <a:rPr lang="en-US" sz="1600" dirty="0" smtClean="0">
                <a:latin typeface="Cambria" pitchFamily="18" charset="0"/>
              </a:rPr>
              <a:t>Employer </a:t>
            </a:r>
            <a:r>
              <a:rPr lang="en-US" sz="1600" dirty="0">
                <a:latin typeface="Cambria" pitchFamily="18" charset="0"/>
              </a:rPr>
              <a:t>contribution to superannuation funds is taxable </a:t>
            </a:r>
            <a:r>
              <a:rPr lang="en-US" sz="1600" dirty="0" smtClean="0">
                <a:latin typeface="Cambria" pitchFamily="18" charset="0"/>
              </a:rPr>
              <a:t>as perquisite </a:t>
            </a:r>
            <a:r>
              <a:rPr lang="en-US" sz="1600" dirty="0">
                <a:latin typeface="Cambria" pitchFamily="18" charset="0"/>
              </a:rPr>
              <a:t>in the hands of the employee if the contribution </a:t>
            </a:r>
            <a:r>
              <a:rPr lang="en-US" sz="1600" dirty="0" smtClean="0">
                <a:latin typeface="Cambria" pitchFamily="18" charset="0"/>
              </a:rPr>
              <a:t>exceeded INR </a:t>
            </a:r>
            <a:r>
              <a:rPr lang="en-US" sz="1600" dirty="0">
                <a:latin typeface="Cambria" pitchFamily="18" charset="0"/>
              </a:rPr>
              <a:t>100,000. Now, the limit has been revised to INR 150,000</a:t>
            </a:r>
            <a:r>
              <a:rPr lang="en-US" sz="1600" dirty="0" smtClean="0">
                <a:latin typeface="Cambria" pitchFamily="18" charset="0"/>
              </a:rPr>
              <a:t>.</a:t>
            </a:r>
            <a:endParaRPr lang="en-US" sz="1600" dirty="0">
              <a:latin typeface="Cambria" pitchFamily="18" charset="0"/>
            </a:endParaRPr>
          </a:p>
          <a:p>
            <a:pPr marL="0" indent="0">
              <a:buNone/>
            </a:pPr>
            <a:r>
              <a:rPr lang="en-US" sz="1600" b="1" dirty="0">
                <a:latin typeface="Cambria" pitchFamily="18" charset="0"/>
              </a:rPr>
              <a:t>Transactions not considered as “Transfer”</a:t>
            </a:r>
          </a:p>
          <a:p>
            <a:pPr marL="0" indent="0">
              <a:buNone/>
            </a:pPr>
            <a:r>
              <a:rPr lang="en-US" sz="1600" dirty="0">
                <a:latin typeface="Cambria" pitchFamily="18" charset="0"/>
              </a:rPr>
              <a:t>A new clause is proposed to be introduced wherein the sale </a:t>
            </a:r>
            <a:r>
              <a:rPr lang="en-US" sz="1600" dirty="0" smtClean="0">
                <a:latin typeface="Cambria" pitchFamily="18" charset="0"/>
              </a:rPr>
              <a:t>of  “Sovereign </a:t>
            </a:r>
            <a:r>
              <a:rPr lang="en-US" sz="1600" dirty="0">
                <a:latin typeface="Cambria" pitchFamily="18" charset="0"/>
              </a:rPr>
              <a:t>Gold Bond” by an individual will not be treated </a:t>
            </a:r>
            <a:r>
              <a:rPr lang="en-US" sz="1600" dirty="0" smtClean="0">
                <a:latin typeface="Cambria" pitchFamily="18" charset="0"/>
              </a:rPr>
              <a:t>as sale/transfer</a:t>
            </a:r>
            <a:r>
              <a:rPr lang="en-US" sz="1600" dirty="0">
                <a:latin typeface="Cambria" pitchFamily="18" charset="0"/>
              </a:rPr>
              <a:t>, thereby exempting the individuals from capital </a:t>
            </a:r>
            <a:r>
              <a:rPr lang="en-US" sz="1600" dirty="0" smtClean="0">
                <a:latin typeface="Cambria" pitchFamily="18" charset="0"/>
              </a:rPr>
              <a:t>gains on </a:t>
            </a:r>
            <a:r>
              <a:rPr lang="en-US" sz="1600" dirty="0">
                <a:latin typeface="Cambria" pitchFamily="18" charset="0"/>
              </a:rPr>
              <a:t>sale of such </a:t>
            </a:r>
            <a:r>
              <a:rPr lang="en-US" sz="1600" dirty="0" smtClean="0">
                <a:latin typeface="Cambria" pitchFamily="18" charset="0"/>
              </a:rPr>
              <a:t>bonds. This </a:t>
            </a:r>
            <a:r>
              <a:rPr lang="en-US" sz="1600" dirty="0">
                <a:latin typeface="Cambria" pitchFamily="18" charset="0"/>
              </a:rPr>
              <a:t>has been introduced to motivate individuals to invest in </a:t>
            </a:r>
            <a:r>
              <a:rPr lang="en-US" sz="1600" dirty="0" smtClean="0">
                <a:latin typeface="Cambria" pitchFamily="18" charset="0"/>
              </a:rPr>
              <a:t>the gold </a:t>
            </a:r>
            <a:r>
              <a:rPr lang="en-US" sz="1600" dirty="0">
                <a:latin typeface="Cambria" pitchFamily="18" charset="0"/>
              </a:rPr>
              <a:t>bond scheme rather than possessing physical gold and to </a:t>
            </a:r>
            <a:r>
              <a:rPr lang="en-US" sz="1600" dirty="0" smtClean="0">
                <a:latin typeface="Cambria" pitchFamily="18" charset="0"/>
              </a:rPr>
              <a:t>bring in </a:t>
            </a:r>
            <a:r>
              <a:rPr lang="en-US" sz="1600" dirty="0">
                <a:latin typeface="Cambria" pitchFamily="18" charset="0"/>
              </a:rPr>
              <a:t>parity on the tax treatment.</a:t>
            </a:r>
          </a:p>
          <a:p>
            <a:pPr marL="0" indent="0">
              <a:buNone/>
            </a:pPr>
            <a:r>
              <a:rPr lang="en-US" sz="1600" b="1" i="1" dirty="0">
                <a:latin typeface="Cambria" pitchFamily="18" charset="0"/>
              </a:rPr>
              <a:t>e-assessments</a:t>
            </a:r>
          </a:p>
          <a:p>
            <a:pPr marL="0" indent="0">
              <a:buNone/>
            </a:pPr>
            <a:r>
              <a:rPr lang="en-US" sz="1600" i="1" dirty="0">
                <a:latin typeface="Cambria" pitchFamily="18" charset="0"/>
              </a:rPr>
              <a:t>During the fiscal 2015–2016, the Government had introduced a </a:t>
            </a:r>
            <a:r>
              <a:rPr lang="en-US" sz="1600" i="1" dirty="0" smtClean="0">
                <a:latin typeface="Cambria" pitchFamily="18" charset="0"/>
              </a:rPr>
              <a:t>pilot project </a:t>
            </a:r>
            <a:r>
              <a:rPr lang="en-US" sz="1600" i="1" dirty="0">
                <a:latin typeface="Cambria" pitchFamily="18" charset="0"/>
              </a:rPr>
              <a:t>in few cities regarding e-assessments wherein the </a:t>
            </a:r>
            <a:r>
              <a:rPr lang="en-US" sz="1600" i="1" dirty="0" smtClean="0">
                <a:latin typeface="Cambria" pitchFamily="18" charset="0"/>
              </a:rPr>
              <a:t>assesse need </a:t>
            </a:r>
            <a:r>
              <a:rPr lang="en-US" sz="1600" i="1" dirty="0">
                <a:latin typeface="Cambria" pitchFamily="18" charset="0"/>
              </a:rPr>
              <a:t>not physically go to the tax office to attend tax hearings. As </a:t>
            </a:r>
            <a:r>
              <a:rPr lang="en-US" sz="1600" i="1" dirty="0" smtClean="0">
                <a:latin typeface="Cambria" pitchFamily="18" charset="0"/>
              </a:rPr>
              <a:t>it has </a:t>
            </a:r>
            <a:r>
              <a:rPr lang="en-US" sz="1600" i="1" dirty="0">
                <a:latin typeface="Cambria" pitchFamily="18" charset="0"/>
              </a:rPr>
              <a:t>been welcomed positively by the tax payers, the Government </a:t>
            </a:r>
            <a:r>
              <a:rPr lang="en-US" sz="1600" i="1" dirty="0" smtClean="0">
                <a:latin typeface="Cambria" pitchFamily="18" charset="0"/>
              </a:rPr>
              <a:t>has now </a:t>
            </a:r>
            <a:r>
              <a:rPr lang="en-US" sz="1600" i="1" dirty="0">
                <a:latin typeface="Cambria" pitchFamily="18" charset="0"/>
              </a:rPr>
              <a:t>proposed to broaden the e-assessment model to seven </a:t>
            </a:r>
            <a:r>
              <a:rPr lang="en-US" sz="1600" i="1" dirty="0" smtClean="0">
                <a:latin typeface="Cambria" pitchFamily="18" charset="0"/>
              </a:rPr>
              <a:t>megacities </a:t>
            </a:r>
            <a:r>
              <a:rPr lang="en-US" sz="1600" i="1" dirty="0">
                <a:latin typeface="Cambria" pitchFamily="18" charset="0"/>
              </a:rPr>
              <a:t>of India.</a:t>
            </a:r>
          </a:p>
        </p:txBody>
      </p:sp>
    </p:spTree>
    <p:extLst>
      <p:ext uri="{BB962C8B-B14F-4D97-AF65-F5344CB8AC3E}">
        <p14:creationId xmlns:p14="http://schemas.microsoft.com/office/powerpoint/2010/main" xmlns="" val="352364246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i="1" dirty="0">
                <a:latin typeface="Cambria" pitchFamily="18" charset="0"/>
              </a:rPr>
              <a:t>Corporate Tax</a:t>
            </a:r>
            <a:endParaRPr lang="en-US" dirty="0">
              <a:latin typeface="Cambria" pitchFamily="18" charset="0"/>
            </a:endParaRPr>
          </a:p>
        </p:txBody>
      </p:sp>
      <p:sp>
        <p:nvSpPr>
          <p:cNvPr id="3" name="Content Placeholder 2"/>
          <p:cNvSpPr>
            <a:spLocks noGrp="1"/>
          </p:cNvSpPr>
          <p:nvPr>
            <p:ph idx="1"/>
          </p:nvPr>
        </p:nvSpPr>
        <p:spPr>
          <a:xfrm>
            <a:off x="381000" y="1219200"/>
            <a:ext cx="8229600" cy="5257800"/>
          </a:xfrm>
        </p:spPr>
        <p:txBody>
          <a:bodyPr>
            <a:normAutofit/>
          </a:bodyPr>
          <a:lstStyle/>
          <a:p>
            <a:pPr marL="0" indent="0">
              <a:buNone/>
            </a:pPr>
            <a:r>
              <a:rPr lang="en-US" sz="2800" b="1" i="1" dirty="0">
                <a:latin typeface="Cambria" pitchFamily="18" charset="0"/>
              </a:rPr>
              <a:t>Tax rates…</a:t>
            </a:r>
          </a:p>
          <a:p>
            <a:pPr marL="0" indent="0">
              <a:buNone/>
            </a:pPr>
            <a:r>
              <a:rPr lang="en-US" sz="1800" b="1" i="1" dirty="0">
                <a:latin typeface="Cambria" pitchFamily="18" charset="0"/>
              </a:rPr>
              <a:t>Foreign Company</a:t>
            </a:r>
          </a:p>
          <a:p>
            <a:pPr marL="0" indent="0">
              <a:buNone/>
            </a:pPr>
            <a:r>
              <a:rPr lang="en-US" sz="1500" dirty="0">
                <a:latin typeface="Cambria" pitchFamily="18" charset="0"/>
              </a:rPr>
              <a:t>Corporate tax rates remain unchanged at 40% (plus </a:t>
            </a:r>
            <a:r>
              <a:rPr lang="en-US" sz="1500" dirty="0" smtClean="0">
                <a:latin typeface="Cambria" pitchFamily="18" charset="0"/>
              </a:rPr>
              <a:t>applicable surcharge </a:t>
            </a:r>
            <a:r>
              <a:rPr lang="en-US" sz="1500" dirty="0">
                <a:latin typeface="Cambria" pitchFamily="18" charset="0"/>
              </a:rPr>
              <a:t>and education cess). Effective tax rates </a:t>
            </a:r>
            <a:r>
              <a:rPr lang="en-US" sz="1500" dirty="0" smtClean="0">
                <a:latin typeface="Cambria" pitchFamily="18" charset="0"/>
              </a:rPr>
              <a:t>remain unchanged </a:t>
            </a:r>
            <a:r>
              <a:rPr lang="en-US" sz="1500" dirty="0">
                <a:latin typeface="Cambria" pitchFamily="18" charset="0"/>
              </a:rPr>
              <a:t>as 43.26</a:t>
            </a:r>
            <a:r>
              <a:rPr lang="en-US" sz="1500" dirty="0" smtClean="0">
                <a:latin typeface="Cambria" pitchFamily="18" charset="0"/>
              </a:rPr>
              <a:t>%.</a:t>
            </a:r>
          </a:p>
          <a:p>
            <a:pPr marL="0" indent="0">
              <a:buNone/>
            </a:pPr>
            <a:endParaRPr lang="en-US" sz="1600" dirty="0" smtClean="0">
              <a:latin typeface="Cambria" pitchFamily="18" charset="0"/>
            </a:endParaRPr>
          </a:p>
          <a:p>
            <a:pPr marL="0" indent="0">
              <a:buNone/>
            </a:pPr>
            <a:r>
              <a:rPr lang="en-US" sz="1800" b="1" i="1" dirty="0">
                <a:latin typeface="Cambria" pitchFamily="18" charset="0"/>
              </a:rPr>
              <a:t>Domestic Company</a:t>
            </a:r>
          </a:p>
          <a:p>
            <a:pPr marL="0" indent="0">
              <a:buNone/>
            </a:pPr>
            <a:r>
              <a:rPr lang="en-US" sz="1500" dirty="0">
                <a:latin typeface="Cambria" pitchFamily="18" charset="0"/>
              </a:rPr>
              <a:t>Corporate tax rate reduced to 29% (plus applicable surcharge </a:t>
            </a:r>
            <a:r>
              <a:rPr lang="en-US" sz="1500" dirty="0" smtClean="0">
                <a:latin typeface="Cambria" pitchFamily="18" charset="0"/>
              </a:rPr>
              <a:t>and education </a:t>
            </a:r>
            <a:r>
              <a:rPr lang="en-US" sz="1500" dirty="0">
                <a:latin typeface="Cambria" pitchFamily="18" charset="0"/>
              </a:rPr>
              <a:t>cess) for domestic companies whose total turnover </a:t>
            </a:r>
            <a:r>
              <a:rPr lang="en-US" sz="1500" dirty="0" smtClean="0">
                <a:latin typeface="Cambria" pitchFamily="18" charset="0"/>
              </a:rPr>
              <a:t>/ gross </a:t>
            </a:r>
            <a:r>
              <a:rPr lang="en-US" sz="1500" dirty="0">
                <a:latin typeface="Cambria" pitchFamily="18" charset="0"/>
              </a:rPr>
              <a:t>receipts does not exceed INR 50 Million. In other cases, </a:t>
            </a:r>
            <a:r>
              <a:rPr lang="en-US" sz="1500" dirty="0" smtClean="0">
                <a:latin typeface="Cambria" pitchFamily="18" charset="0"/>
              </a:rPr>
              <a:t>the tax </a:t>
            </a:r>
            <a:r>
              <a:rPr lang="en-US" sz="1500" dirty="0">
                <a:latin typeface="Cambria" pitchFamily="18" charset="0"/>
              </a:rPr>
              <a:t>rates remain unchanged at 30% (plus applicable surcharge </a:t>
            </a:r>
            <a:r>
              <a:rPr lang="en-US" sz="1500" dirty="0" smtClean="0">
                <a:latin typeface="Cambria" pitchFamily="18" charset="0"/>
              </a:rPr>
              <a:t>and education </a:t>
            </a:r>
            <a:r>
              <a:rPr lang="en-US" sz="1500" dirty="0">
                <a:latin typeface="Cambria" pitchFamily="18" charset="0"/>
              </a:rPr>
              <a:t>cess</a:t>
            </a:r>
            <a:r>
              <a:rPr lang="en-US" sz="1500" dirty="0" smtClean="0">
                <a:latin typeface="Cambria" pitchFamily="18" charset="0"/>
              </a:rPr>
              <a:t>).</a:t>
            </a:r>
          </a:p>
          <a:p>
            <a:pPr marL="0" indent="0">
              <a:buNone/>
            </a:pPr>
            <a:endParaRPr lang="en-US" sz="1500" dirty="0">
              <a:latin typeface="Cambria" pitchFamily="18" charset="0"/>
            </a:endParaRPr>
          </a:p>
          <a:p>
            <a:pPr marL="0" indent="0">
              <a:buNone/>
            </a:pPr>
            <a:r>
              <a:rPr lang="en-US" sz="1500" dirty="0">
                <a:latin typeface="Cambria" pitchFamily="18" charset="0"/>
              </a:rPr>
              <a:t>In case of newly set-up domestic companies (i.e. </a:t>
            </a:r>
            <a:r>
              <a:rPr lang="en-US" sz="1500" dirty="0" smtClean="0">
                <a:latin typeface="Cambria" pitchFamily="18" charset="0"/>
              </a:rPr>
              <a:t>set-up or </a:t>
            </a:r>
            <a:r>
              <a:rPr lang="en-US" sz="1500" dirty="0">
                <a:latin typeface="Cambria" pitchFamily="18" charset="0"/>
              </a:rPr>
              <a:t>registered on or after </a:t>
            </a:r>
            <a:r>
              <a:rPr lang="en-US" sz="1500" b="1" dirty="0">
                <a:latin typeface="Cambria" pitchFamily="18" charset="0"/>
              </a:rPr>
              <a:t>1 March 2016), </a:t>
            </a:r>
            <a:r>
              <a:rPr lang="en-US" sz="1500" dirty="0">
                <a:latin typeface="Cambria" pitchFamily="18" charset="0"/>
              </a:rPr>
              <a:t>engaged solely </a:t>
            </a:r>
            <a:r>
              <a:rPr lang="en-US" sz="1500" dirty="0" smtClean="0">
                <a:latin typeface="Cambria" pitchFamily="18" charset="0"/>
              </a:rPr>
              <a:t>in the </a:t>
            </a:r>
            <a:r>
              <a:rPr lang="en-US" sz="1500" dirty="0">
                <a:latin typeface="Cambria" pitchFamily="18" charset="0"/>
              </a:rPr>
              <a:t>business of manufacture or production of article </a:t>
            </a:r>
            <a:r>
              <a:rPr lang="en-US" sz="1500" dirty="0" smtClean="0">
                <a:latin typeface="Cambria" pitchFamily="18" charset="0"/>
              </a:rPr>
              <a:t>or thing</a:t>
            </a:r>
            <a:r>
              <a:rPr lang="en-US" sz="1500" dirty="0">
                <a:latin typeface="Cambria" pitchFamily="18" charset="0"/>
              </a:rPr>
              <a:t>, an option is provided to tax </a:t>
            </a:r>
            <a:r>
              <a:rPr lang="en-US" sz="1500" b="1" dirty="0">
                <a:latin typeface="Cambria" pitchFamily="18" charset="0"/>
              </a:rPr>
              <a:t>income at the rate </a:t>
            </a:r>
            <a:r>
              <a:rPr lang="en-US" sz="1500" b="1" dirty="0" smtClean="0">
                <a:latin typeface="Cambria" pitchFamily="18" charset="0"/>
              </a:rPr>
              <a:t>of 25</a:t>
            </a:r>
            <a:r>
              <a:rPr lang="en-US" sz="1500" b="1" dirty="0">
                <a:latin typeface="Cambria" pitchFamily="18" charset="0"/>
              </a:rPr>
              <a:t>% </a:t>
            </a:r>
            <a:r>
              <a:rPr lang="en-US" sz="1500" dirty="0">
                <a:latin typeface="Cambria" pitchFamily="18" charset="0"/>
              </a:rPr>
              <a:t>(plus applicable surcharge and education cess), </a:t>
            </a:r>
            <a:r>
              <a:rPr lang="en-US" sz="1500" dirty="0" smtClean="0">
                <a:latin typeface="Cambria" pitchFamily="18" charset="0"/>
              </a:rPr>
              <a:t>if the </a:t>
            </a:r>
            <a:r>
              <a:rPr lang="en-US" sz="1500" dirty="0">
                <a:latin typeface="Cambria" pitchFamily="18" charset="0"/>
              </a:rPr>
              <a:t>company while computing its total income has </a:t>
            </a:r>
            <a:r>
              <a:rPr lang="en-US" sz="1500" dirty="0" smtClean="0">
                <a:latin typeface="Cambria" pitchFamily="18" charset="0"/>
              </a:rPr>
              <a:t>not claimed </a:t>
            </a:r>
            <a:r>
              <a:rPr lang="en-US" sz="1500" dirty="0">
                <a:latin typeface="Cambria" pitchFamily="18" charset="0"/>
              </a:rPr>
              <a:t>any </a:t>
            </a:r>
            <a:r>
              <a:rPr lang="en-US" sz="1500" b="1" dirty="0">
                <a:latin typeface="Cambria" pitchFamily="18" charset="0"/>
              </a:rPr>
              <a:t>deduction (such as under section </a:t>
            </a:r>
            <a:r>
              <a:rPr lang="en-US" sz="1500" b="1" dirty="0" smtClean="0">
                <a:latin typeface="Cambria" pitchFamily="18" charset="0"/>
              </a:rPr>
              <a:t>10AA, accelerated </a:t>
            </a:r>
            <a:r>
              <a:rPr lang="en-US" sz="1500" b="1" dirty="0">
                <a:latin typeface="Cambria" pitchFamily="18" charset="0"/>
              </a:rPr>
              <a:t>depreciation, additional </a:t>
            </a:r>
            <a:r>
              <a:rPr lang="en-US" sz="1500" b="1" dirty="0" smtClean="0">
                <a:latin typeface="Cambria" pitchFamily="18" charset="0"/>
              </a:rPr>
              <a:t>depreciation, investment </a:t>
            </a:r>
            <a:r>
              <a:rPr lang="en-US" sz="1500" b="1" dirty="0">
                <a:latin typeface="Cambria" pitchFamily="18" charset="0"/>
              </a:rPr>
              <a:t>allowance, expenditure on scientific </a:t>
            </a:r>
            <a:r>
              <a:rPr lang="en-US" sz="1500" b="1" dirty="0" smtClean="0">
                <a:latin typeface="Cambria" pitchFamily="18" charset="0"/>
              </a:rPr>
              <a:t>research,</a:t>
            </a:r>
            <a:r>
              <a:rPr lang="en-US" sz="1500" dirty="0" smtClean="0">
                <a:latin typeface="Cambria" pitchFamily="18" charset="0"/>
              </a:rPr>
              <a:t> etc</a:t>
            </a:r>
            <a:r>
              <a:rPr lang="en-US" sz="1500" dirty="0">
                <a:latin typeface="Cambria" pitchFamily="18" charset="0"/>
              </a:rPr>
              <a:t>.). The option is to be exercised in prescribed </a:t>
            </a:r>
            <a:r>
              <a:rPr lang="en-US" sz="1500" dirty="0" smtClean="0">
                <a:latin typeface="Cambria" pitchFamily="18" charset="0"/>
              </a:rPr>
              <a:t>manner before </a:t>
            </a:r>
            <a:r>
              <a:rPr lang="en-US" sz="1500" dirty="0">
                <a:latin typeface="Cambria" pitchFamily="18" charset="0"/>
              </a:rPr>
              <a:t>the due date of furnishing the return of income.</a:t>
            </a:r>
          </a:p>
        </p:txBody>
      </p:sp>
    </p:spTree>
    <p:extLst>
      <p:ext uri="{BB962C8B-B14F-4D97-AF65-F5344CB8AC3E}">
        <p14:creationId xmlns:p14="http://schemas.microsoft.com/office/powerpoint/2010/main" xmlns="" val="103477734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1"/>
            <a:ext cx="8229600" cy="4800599"/>
          </a:xfrm>
        </p:spPr>
        <p:txBody>
          <a:bodyPr>
            <a:normAutofit/>
          </a:bodyPr>
          <a:lstStyle/>
          <a:p>
            <a:pPr marL="0" indent="0">
              <a:buNone/>
            </a:pPr>
            <a:r>
              <a:rPr lang="en-US" sz="1800" b="1" dirty="0"/>
              <a:t>Tax on Dividends</a:t>
            </a:r>
          </a:p>
          <a:p>
            <a:pPr marL="0" indent="0">
              <a:buNone/>
            </a:pPr>
            <a:r>
              <a:rPr lang="en-US" sz="1500" dirty="0"/>
              <a:t>Rate of DDT remains unchanged at 15% (plus </a:t>
            </a:r>
            <a:r>
              <a:rPr lang="en-US" sz="1500" dirty="0" smtClean="0"/>
              <a:t>applicable surcharge </a:t>
            </a:r>
            <a:r>
              <a:rPr lang="en-US" sz="1500" dirty="0"/>
              <a:t>of 12% and education cess of 3</a:t>
            </a:r>
            <a:r>
              <a:rPr lang="en-US" sz="1500" dirty="0" smtClean="0"/>
              <a:t>%). Non-corporate </a:t>
            </a:r>
            <a:r>
              <a:rPr lang="en-US" sz="1500" dirty="0"/>
              <a:t>resident </a:t>
            </a:r>
            <a:r>
              <a:rPr lang="en-US" sz="1500" dirty="0" smtClean="0"/>
              <a:t>assesses </a:t>
            </a:r>
            <a:r>
              <a:rPr lang="en-US" sz="1500" dirty="0"/>
              <a:t>earning more than </a:t>
            </a:r>
            <a:r>
              <a:rPr lang="en-US" sz="1500" dirty="0" smtClean="0"/>
              <a:t>INR 1 </a:t>
            </a:r>
            <a:r>
              <a:rPr lang="en-US" sz="1500" dirty="0"/>
              <a:t>Million of dividend to pay tax at 10% (plus </a:t>
            </a:r>
            <a:r>
              <a:rPr lang="en-US" sz="1500" dirty="0" smtClean="0"/>
              <a:t>applicable surcharge </a:t>
            </a:r>
            <a:r>
              <a:rPr lang="en-US" sz="1500" dirty="0"/>
              <a:t>and education cess) in addition to the </a:t>
            </a:r>
            <a:r>
              <a:rPr lang="en-US" sz="1500" dirty="0" smtClean="0"/>
              <a:t>DDT paid </a:t>
            </a:r>
            <a:r>
              <a:rPr lang="en-US" sz="1500" dirty="0"/>
              <a:t>by the company</a:t>
            </a:r>
            <a:r>
              <a:rPr lang="en-US" sz="1500" dirty="0" smtClean="0"/>
              <a:t>.</a:t>
            </a:r>
          </a:p>
          <a:p>
            <a:pPr marL="0" indent="0">
              <a:buNone/>
            </a:pPr>
            <a:endParaRPr lang="en-US" sz="1500" dirty="0"/>
          </a:p>
          <a:p>
            <a:pPr marL="0" indent="0">
              <a:buNone/>
            </a:pPr>
            <a:r>
              <a:rPr lang="en-US" sz="1800" b="1" dirty="0"/>
              <a:t>Revision in threshold limit of TDS</a:t>
            </a:r>
            <a:r>
              <a:rPr lang="en-US" sz="1800" b="1" dirty="0" smtClean="0"/>
              <a:t>:</a:t>
            </a:r>
          </a:p>
          <a:p>
            <a:pPr marL="0" indent="0">
              <a:buNone/>
            </a:pPr>
            <a:endParaRPr lang="en-US" sz="1800" b="1"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533400" y="2362200"/>
            <a:ext cx="8229600" cy="43338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7" name="Picture 1" descr="C:\Users\accounts\Downloads\Priya\Income Tax PPT Pics\TDS 5.jpg"/>
          <p:cNvPicPr>
            <a:picLocks noChangeAspect="1" noChangeArrowheads="1"/>
          </p:cNvPicPr>
          <p:nvPr/>
        </p:nvPicPr>
        <p:blipFill>
          <a:blip r:embed="rId3"/>
          <a:srcRect/>
          <a:stretch>
            <a:fillRect/>
          </a:stretch>
        </p:blipFill>
        <p:spPr bwMode="auto">
          <a:xfrm>
            <a:off x="4876800" y="1371599"/>
            <a:ext cx="3733800" cy="838201"/>
          </a:xfrm>
          <a:prstGeom prst="rect">
            <a:avLst/>
          </a:prstGeom>
          <a:noFill/>
        </p:spPr>
      </p:pic>
    </p:spTree>
    <p:extLst>
      <p:ext uri="{BB962C8B-B14F-4D97-AF65-F5344CB8AC3E}">
        <p14:creationId xmlns:p14="http://schemas.microsoft.com/office/powerpoint/2010/main" xmlns="" val="220157255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4495800"/>
          </a:xfrm>
        </p:spPr>
        <p:txBody>
          <a:bodyPr>
            <a:normAutofit lnSpcReduction="10000"/>
          </a:bodyPr>
          <a:lstStyle/>
          <a:p>
            <a:pPr marL="0" indent="0">
              <a:buNone/>
            </a:pPr>
            <a:r>
              <a:rPr lang="en-US" sz="4400" b="1" i="1" dirty="0">
                <a:latin typeface="Cambria" pitchFamily="18" charset="0"/>
              </a:rPr>
              <a:t>Small Taxpayers</a:t>
            </a:r>
            <a:r>
              <a:rPr lang="en-US" sz="4400" b="1" i="1" dirty="0" smtClean="0">
                <a:latin typeface="Cambria" pitchFamily="18" charset="0"/>
              </a:rPr>
              <a:t>…</a:t>
            </a:r>
            <a:endParaRPr lang="en-US" sz="4400" b="1" i="1" dirty="0">
              <a:latin typeface="Cambria" pitchFamily="18" charset="0"/>
            </a:endParaRPr>
          </a:p>
          <a:p>
            <a:pPr marL="0" indent="0">
              <a:buNone/>
            </a:pPr>
            <a:endParaRPr lang="en-US" sz="1800" b="1" i="1" dirty="0" smtClean="0">
              <a:latin typeface="Cambria" pitchFamily="18" charset="0"/>
            </a:endParaRPr>
          </a:p>
          <a:p>
            <a:pPr marL="0" indent="0">
              <a:buNone/>
            </a:pPr>
            <a:r>
              <a:rPr lang="en-US" sz="1800" b="1" i="1" dirty="0" smtClean="0">
                <a:latin typeface="Cambria" pitchFamily="18" charset="0"/>
              </a:rPr>
              <a:t>Increase </a:t>
            </a:r>
            <a:r>
              <a:rPr lang="en-US" sz="1800" b="1" i="1" dirty="0">
                <a:latin typeface="Cambria" pitchFamily="18" charset="0"/>
              </a:rPr>
              <a:t>in threshold limits set forth for audit </a:t>
            </a:r>
            <a:r>
              <a:rPr lang="en-US" sz="1800" b="1" i="1" dirty="0" smtClean="0">
                <a:latin typeface="Cambria" pitchFamily="18" charset="0"/>
              </a:rPr>
              <a:t>of books </a:t>
            </a:r>
            <a:r>
              <a:rPr lang="en-US" sz="1800" b="1" i="1" dirty="0">
                <a:latin typeface="Cambria" pitchFamily="18" charset="0"/>
              </a:rPr>
              <a:t>of accounts</a:t>
            </a:r>
          </a:p>
          <a:p>
            <a:pPr marL="0" indent="0">
              <a:buNone/>
            </a:pPr>
            <a:r>
              <a:rPr lang="en-US" sz="1500" dirty="0">
                <a:latin typeface="Cambria" pitchFamily="18" charset="0"/>
              </a:rPr>
              <a:t>As regards the provisions dealing with the audit of </a:t>
            </a:r>
            <a:r>
              <a:rPr lang="en-US" sz="1500" dirty="0" smtClean="0">
                <a:latin typeface="Cambria" pitchFamily="18" charset="0"/>
              </a:rPr>
              <a:t>books of </a:t>
            </a:r>
            <a:r>
              <a:rPr lang="en-US" sz="1500" dirty="0">
                <a:latin typeface="Cambria" pitchFamily="18" charset="0"/>
              </a:rPr>
              <a:t>accounts, it is proposed to increase the </a:t>
            </a:r>
            <a:r>
              <a:rPr lang="en-US" sz="1500" dirty="0" smtClean="0">
                <a:latin typeface="Cambria" pitchFamily="18" charset="0"/>
              </a:rPr>
              <a:t>prescribed threshold </a:t>
            </a:r>
            <a:r>
              <a:rPr lang="en-US" sz="1500" dirty="0">
                <a:latin typeface="Cambria" pitchFamily="18" charset="0"/>
              </a:rPr>
              <a:t>of gross receipts of persons carrying on</a:t>
            </a:r>
          </a:p>
          <a:p>
            <a:pPr marL="0" indent="0">
              <a:buNone/>
            </a:pPr>
            <a:r>
              <a:rPr lang="en-US" sz="1500" dirty="0" smtClean="0">
                <a:latin typeface="Cambria" pitchFamily="18" charset="0"/>
              </a:rPr>
              <a:t> profession </a:t>
            </a:r>
            <a:r>
              <a:rPr lang="en-US" sz="1500" dirty="0">
                <a:latin typeface="Cambria" pitchFamily="18" charset="0"/>
              </a:rPr>
              <a:t>from INR 2.5 Million to INR 5 Million </a:t>
            </a:r>
            <a:r>
              <a:rPr lang="en-US" sz="1500" dirty="0" smtClean="0">
                <a:latin typeface="Cambria" pitchFamily="18" charset="0"/>
              </a:rPr>
              <a:t>with effect </a:t>
            </a:r>
            <a:r>
              <a:rPr lang="en-US" sz="1500" dirty="0">
                <a:latin typeface="Cambria" pitchFamily="18" charset="0"/>
              </a:rPr>
              <a:t>from 1 April, 2017.</a:t>
            </a:r>
          </a:p>
          <a:p>
            <a:pPr marL="0" indent="0">
              <a:buNone/>
            </a:pPr>
            <a:r>
              <a:rPr lang="en-US" sz="1800" b="1" i="1" dirty="0">
                <a:latin typeface="Cambria" pitchFamily="18" charset="0"/>
              </a:rPr>
              <a:t>Introduction of presumptive taxation for persons having income from </a:t>
            </a:r>
            <a:r>
              <a:rPr lang="en-US" sz="1800" b="1" i="1" dirty="0" smtClean="0">
                <a:latin typeface="Cambria" pitchFamily="18" charset="0"/>
              </a:rPr>
              <a:t>profession</a:t>
            </a:r>
          </a:p>
          <a:p>
            <a:pPr marL="0" indent="0">
              <a:buNone/>
            </a:pPr>
            <a:endParaRPr lang="en-US" sz="1800" b="1" i="1" dirty="0">
              <a:latin typeface="Cambria" pitchFamily="18" charset="0"/>
            </a:endParaRPr>
          </a:p>
          <a:p>
            <a:pPr marL="0" indent="0">
              <a:buNone/>
            </a:pPr>
            <a:r>
              <a:rPr lang="en-US" sz="1500" dirty="0">
                <a:latin typeface="Cambria" pitchFamily="18" charset="0"/>
              </a:rPr>
              <a:t>The Government has proposed to introduce </a:t>
            </a:r>
            <a:r>
              <a:rPr lang="en-US" sz="1500" dirty="0" smtClean="0">
                <a:latin typeface="Cambria" pitchFamily="18" charset="0"/>
              </a:rPr>
              <a:t>presumptive taxation </a:t>
            </a:r>
            <a:r>
              <a:rPr lang="en-US" sz="1500" dirty="0">
                <a:latin typeface="Cambria" pitchFamily="18" charset="0"/>
              </a:rPr>
              <a:t>scheme with effect from 1 April, 2017 </a:t>
            </a:r>
            <a:r>
              <a:rPr lang="en-US" sz="1500" dirty="0" smtClean="0">
                <a:latin typeface="Cambria" pitchFamily="18" charset="0"/>
              </a:rPr>
              <a:t>by inserting </a:t>
            </a:r>
            <a:r>
              <a:rPr lang="en-US" sz="1500" dirty="0">
                <a:latin typeface="Cambria" pitchFamily="18" charset="0"/>
              </a:rPr>
              <a:t>new section 44ADA for resident </a:t>
            </a:r>
            <a:r>
              <a:rPr lang="en-US" sz="1500" dirty="0" smtClean="0">
                <a:latin typeface="Cambria" pitchFamily="18" charset="0"/>
              </a:rPr>
              <a:t>individuals, HUF </a:t>
            </a:r>
            <a:r>
              <a:rPr lang="en-US" sz="1500" dirty="0">
                <a:latin typeface="Cambria" pitchFamily="18" charset="0"/>
              </a:rPr>
              <a:t>and partnership firms excluding Limited </a:t>
            </a:r>
            <a:r>
              <a:rPr lang="en-US" sz="1500" dirty="0" smtClean="0">
                <a:latin typeface="Cambria" pitchFamily="18" charset="0"/>
              </a:rPr>
              <a:t>Liability Partnership </a:t>
            </a:r>
            <a:r>
              <a:rPr lang="en-US" sz="1500" dirty="0">
                <a:latin typeface="Cambria" pitchFamily="18" charset="0"/>
              </a:rPr>
              <a:t>Firms (herein collectively referred </a:t>
            </a:r>
            <a:r>
              <a:rPr lang="en-US" sz="1500" dirty="0" smtClean="0">
                <a:latin typeface="Cambria" pitchFamily="18" charset="0"/>
              </a:rPr>
              <a:t>as ‘covered </a:t>
            </a:r>
            <a:r>
              <a:rPr lang="en-US" sz="1500" dirty="0">
                <a:latin typeface="Cambria" pitchFamily="18" charset="0"/>
              </a:rPr>
              <a:t>taxpayers’) earning income from </a:t>
            </a:r>
            <a:r>
              <a:rPr lang="en-US" sz="1500" dirty="0" smtClean="0">
                <a:latin typeface="Cambria" pitchFamily="18" charset="0"/>
              </a:rPr>
              <a:t>specified profession</a:t>
            </a:r>
            <a:r>
              <a:rPr lang="en-US" sz="1500" dirty="0">
                <a:latin typeface="Cambria" pitchFamily="18" charset="0"/>
              </a:rPr>
              <a:t>, with an outlook to reduce the </a:t>
            </a:r>
            <a:r>
              <a:rPr lang="en-US" sz="1500" dirty="0" smtClean="0">
                <a:latin typeface="Cambria" pitchFamily="18" charset="0"/>
              </a:rPr>
              <a:t>compliance burden </a:t>
            </a:r>
            <a:r>
              <a:rPr lang="en-US" sz="1500" dirty="0">
                <a:latin typeface="Cambria" pitchFamily="18" charset="0"/>
              </a:rPr>
              <a:t>and enable ease of doing </a:t>
            </a:r>
            <a:r>
              <a:rPr lang="en-US" sz="1500" dirty="0" smtClean="0">
                <a:latin typeface="Cambria" pitchFamily="18" charset="0"/>
              </a:rPr>
              <a:t>business. Under </a:t>
            </a:r>
            <a:r>
              <a:rPr lang="en-US" sz="1500" dirty="0">
                <a:latin typeface="Cambria" pitchFamily="18" charset="0"/>
              </a:rPr>
              <a:t>this scheme, the income of the covered </a:t>
            </a:r>
            <a:r>
              <a:rPr lang="en-US" sz="1500" dirty="0" smtClean="0">
                <a:latin typeface="Cambria" pitchFamily="18" charset="0"/>
              </a:rPr>
              <a:t>taxpayer with </a:t>
            </a:r>
            <a:r>
              <a:rPr lang="en-US" sz="1500" dirty="0">
                <a:latin typeface="Cambria" pitchFamily="18" charset="0"/>
              </a:rPr>
              <a:t>gross receipts not exceeding INR 5 Million shall </a:t>
            </a:r>
            <a:r>
              <a:rPr lang="en-US" sz="1500" dirty="0" smtClean="0">
                <a:latin typeface="Cambria" pitchFamily="18" charset="0"/>
              </a:rPr>
              <a:t>be estimated </a:t>
            </a:r>
            <a:r>
              <a:rPr lang="en-US" sz="1500" dirty="0">
                <a:latin typeface="Cambria" pitchFamily="18" charset="0"/>
              </a:rPr>
              <a:t>at 50% of such gross receipts and no </a:t>
            </a:r>
            <a:r>
              <a:rPr lang="en-US" sz="1500" dirty="0" smtClean="0">
                <a:latin typeface="Cambria" pitchFamily="18" charset="0"/>
              </a:rPr>
              <a:t>separate deduction </a:t>
            </a:r>
            <a:r>
              <a:rPr lang="en-US" sz="1500" dirty="0">
                <a:latin typeface="Cambria" pitchFamily="18" charset="0"/>
              </a:rPr>
              <a:t>under section 30 to 38 of the Act shall </a:t>
            </a:r>
            <a:r>
              <a:rPr lang="en-US" sz="1500" dirty="0" smtClean="0">
                <a:latin typeface="Cambria" pitchFamily="18" charset="0"/>
              </a:rPr>
              <a:t>be allowed</a:t>
            </a:r>
            <a:r>
              <a:rPr lang="en-US" sz="1500" dirty="0">
                <a:latin typeface="Cambria" pitchFamily="18" charset="0"/>
              </a:rPr>
              <a:t>.</a:t>
            </a:r>
          </a:p>
        </p:txBody>
      </p:sp>
      <p:pic>
        <p:nvPicPr>
          <p:cNvPr id="4" name="Picture 2" descr="C:\Users\accounts\Downloads\Priya\Income Tax PPT Pics\PGBP.jpg"/>
          <p:cNvPicPr>
            <a:picLocks noChangeAspect="1" noChangeArrowheads="1"/>
          </p:cNvPicPr>
          <p:nvPr/>
        </p:nvPicPr>
        <p:blipFill>
          <a:blip r:embed="rId2"/>
          <a:srcRect b="13402"/>
          <a:stretch>
            <a:fillRect/>
          </a:stretch>
        </p:blipFill>
        <p:spPr bwMode="auto">
          <a:xfrm>
            <a:off x="1600200" y="4724400"/>
            <a:ext cx="5410200" cy="1600200"/>
          </a:xfrm>
          <a:prstGeom prst="rect">
            <a:avLst/>
          </a:prstGeom>
          <a:noFill/>
        </p:spPr>
      </p:pic>
    </p:spTree>
    <p:extLst>
      <p:ext uri="{BB962C8B-B14F-4D97-AF65-F5344CB8AC3E}">
        <p14:creationId xmlns:p14="http://schemas.microsoft.com/office/powerpoint/2010/main" xmlns="" val="425641084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1"/>
            <a:ext cx="8229600" cy="3505200"/>
          </a:xfrm>
        </p:spPr>
        <p:txBody>
          <a:bodyPr>
            <a:normAutofit/>
          </a:bodyPr>
          <a:lstStyle/>
          <a:p>
            <a:pPr marL="0" indent="0">
              <a:buNone/>
            </a:pPr>
            <a:r>
              <a:rPr lang="en-US" sz="1800" b="1" i="1" dirty="0"/>
              <a:t>Tax incentive for employment generation</a:t>
            </a:r>
          </a:p>
          <a:p>
            <a:pPr marL="0" indent="0">
              <a:buNone/>
            </a:pPr>
            <a:r>
              <a:rPr lang="en-US" sz="1500" dirty="0"/>
              <a:t>Under extant provisions, a tax payer engaged in </a:t>
            </a:r>
            <a:r>
              <a:rPr lang="en-US" sz="1500" dirty="0" smtClean="0"/>
              <a:t>the business </a:t>
            </a:r>
            <a:r>
              <a:rPr lang="en-US" sz="1500" dirty="0"/>
              <a:t>of manufacturing of goods in a factory is </a:t>
            </a:r>
            <a:r>
              <a:rPr lang="en-US" sz="1500" dirty="0" smtClean="0"/>
              <a:t>eligible for </a:t>
            </a:r>
            <a:r>
              <a:rPr lang="en-US" sz="1500" dirty="0"/>
              <a:t>deduction of 30% of additional wages paid to </a:t>
            </a:r>
            <a:r>
              <a:rPr lang="en-US" sz="1500" dirty="0" smtClean="0"/>
              <a:t>new regular </a:t>
            </a:r>
            <a:r>
              <a:rPr lang="en-US" sz="1500" dirty="0"/>
              <a:t>workmen in a factory for period of three </a:t>
            </a:r>
            <a:r>
              <a:rPr lang="en-US" sz="1500" dirty="0" smtClean="0"/>
              <a:t>years, provided </a:t>
            </a:r>
            <a:r>
              <a:rPr lang="en-US" sz="1500" dirty="0"/>
              <a:t>there is an increase of at least 10% in </a:t>
            </a:r>
            <a:r>
              <a:rPr lang="en-US" sz="1500" dirty="0" smtClean="0"/>
              <a:t>total number </a:t>
            </a:r>
            <a:r>
              <a:rPr lang="en-US" sz="1500" dirty="0"/>
              <a:t>of workmen employed compared to </a:t>
            </a:r>
            <a:r>
              <a:rPr lang="en-US" sz="1500" dirty="0" smtClean="0"/>
              <a:t>the preceding </a:t>
            </a:r>
            <a:r>
              <a:rPr lang="en-US" sz="1500" dirty="0"/>
              <a:t>year and the workmen are employed for </a:t>
            </a:r>
            <a:r>
              <a:rPr lang="en-US" sz="1500" dirty="0" smtClean="0"/>
              <a:t>not less </a:t>
            </a:r>
            <a:r>
              <a:rPr lang="en-US" sz="1500" dirty="0"/>
              <a:t>than 300 days in a year</a:t>
            </a:r>
            <a:r>
              <a:rPr lang="en-US" sz="1500" dirty="0" smtClean="0"/>
              <a:t>.</a:t>
            </a:r>
          </a:p>
          <a:p>
            <a:pPr marL="0" indent="0">
              <a:buNone/>
            </a:pPr>
            <a:endParaRPr lang="en-US" sz="1500" dirty="0"/>
          </a:p>
          <a:p>
            <a:pPr marL="0" indent="0">
              <a:buNone/>
            </a:pPr>
            <a:r>
              <a:rPr lang="en-US" sz="1800" b="1" i="1" dirty="0"/>
              <a:t>Extending benefits of initial additional depreciation to companies engaged in transmission of power</a:t>
            </a:r>
          </a:p>
          <a:p>
            <a:pPr marL="0" indent="0">
              <a:buNone/>
            </a:pPr>
            <a:r>
              <a:rPr lang="en-US" sz="1500" dirty="0"/>
              <a:t>Presently, tax payers engaged in the business </a:t>
            </a:r>
            <a:r>
              <a:rPr lang="en-US" sz="1500" dirty="0" smtClean="0"/>
              <a:t>of </a:t>
            </a:r>
            <a:r>
              <a:rPr lang="en-US" sz="1500" b="1" dirty="0" smtClean="0"/>
              <a:t>generation </a:t>
            </a:r>
            <a:r>
              <a:rPr lang="en-US" sz="1500" b="1" dirty="0"/>
              <a:t>and distribution </a:t>
            </a:r>
            <a:r>
              <a:rPr lang="en-US" sz="1500" dirty="0"/>
              <a:t>of power, enjoy </a:t>
            </a:r>
            <a:r>
              <a:rPr lang="en-US" sz="1500" dirty="0" smtClean="0"/>
              <a:t>additional depreciation </a:t>
            </a:r>
            <a:r>
              <a:rPr lang="en-US" sz="1500" dirty="0"/>
              <a:t>of 20% on the cost of new plant </a:t>
            </a:r>
            <a:r>
              <a:rPr lang="en-US" sz="1500" dirty="0" smtClean="0"/>
              <a:t>and machinery </a:t>
            </a:r>
            <a:r>
              <a:rPr lang="en-US" sz="1500" dirty="0"/>
              <a:t>acquired and </a:t>
            </a:r>
            <a:r>
              <a:rPr lang="en-US" sz="1500" dirty="0" smtClean="0"/>
              <a:t>installed. It </a:t>
            </a:r>
            <a:r>
              <a:rPr lang="en-US" sz="1500" dirty="0"/>
              <a:t>is proposed to extend this benefit to tax </a:t>
            </a:r>
            <a:r>
              <a:rPr lang="en-US" sz="1500" dirty="0" smtClean="0"/>
              <a:t>payers engaged </a:t>
            </a:r>
            <a:r>
              <a:rPr lang="en-US" sz="1500" dirty="0"/>
              <a:t>in the business of </a:t>
            </a:r>
            <a:r>
              <a:rPr lang="en-US" sz="1500" b="1" dirty="0"/>
              <a:t>transmission of </a:t>
            </a:r>
            <a:r>
              <a:rPr lang="en-US" sz="1500" b="1" dirty="0" smtClean="0"/>
              <a:t>power</a:t>
            </a:r>
            <a:r>
              <a:rPr lang="en-US" sz="1500" dirty="0" smtClean="0"/>
              <a:t>. This </a:t>
            </a:r>
            <a:r>
              <a:rPr lang="en-US" sz="1500" dirty="0"/>
              <a:t>amendment is proposed to be effective from </a:t>
            </a:r>
            <a:r>
              <a:rPr lang="en-US" sz="1500" dirty="0" smtClean="0"/>
              <a:t>AY 2017-18 </a:t>
            </a:r>
            <a:r>
              <a:rPr lang="en-US" sz="1500" dirty="0"/>
              <a:t>onwards.</a:t>
            </a:r>
          </a:p>
        </p:txBody>
      </p:sp>
      <p:pic>
        <p:nvPicPr>
          <p:cNvPr id="4" name="Picture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762000" y="4038600"/>
            <a:ext cx="3028950" cy="1514475"/>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5029200" y="3943349"/>
            <a:ext cx="2676525" cy="1704975"/>
          </a:xfrm>
          <a:prstGeom prst="rect">
            <a:avLst/>
          </a:prstGeom>
        </p:spPr>
      </p:pic>
      <p:sp>
        <p:nvSpPr>
          <p:cNvPr id="6" name="Right Arrow 5"/>
          <p:cNvSpPr/>
          <p:nvPr/>
        </p:nvSpPr>
        <p:spPr>
          <a:xfrm>
            <a:off x="4158996" y="4622655"/>
            <a:ext cx="489204"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299367082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309</TotalTime>
  <Words>2470</Words>
  <Application>Microsoft Office PowerPoint</Application>
  <PresentationFormat>On-screen Show (4:3)</PresentationFormat>
  <Paragraphs>149</Paragraphs>
  <Slides>22</Slides>
  <Notes>1</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Office Theme</vt:lpstr>
      <vt:lpstr>Slide 1</vt:lpstr>
      <vt:lpstr>Personal taxes…</vt:lpstr>
      <vt:lpstr>Tax rebate To incentivize small individual tax payers, a rebate from tax of INR 2,000 has been proposed to be increased to INR 5,000. This rebate is available to resident individuals whose income does not exceed INR 500,000.          House rent deduction Self-employed/salaried individuals who are residents not receiving house rent allowance and residing in rented premises were entitled to a deduction of INR 2,000 per month, subject to other conditions. This limit has now been proposed to be increased to INR 5,000 per month ( i.e; 60000/- per year max)  The deduction is available only to resident individuals not owning a house. The amount of deduction available would be the least of the following:  Rent paid in excess of 10% of the total income*  INR 5,000 per month/INR 60,000 per annum  25% of the total income* for the year *Total income would mean the income before providing deduction as above.</vt:lpstr>
      <vt:lpstr>Interest on housing loan One of the conditions to claim deduction of interest on housing loan is that the construction of the house needs to be completed within three years from the end of the financial year in which the loan is borrowed. As various real estate projects take more time for completion, an increase in the time limit for the completion of construction from 3 years to 5 years has been proposed.  Deduction for first home buyers towards interest A deduction of INR 50,000 available for interest payable for first time home buyers, provided the cost of the house does not exceed INR 5,000,000 and the amount borrowed does not exceed INR 3,500,000. This is in addition to the interest deduction of INR 200,000 available towards self-occupied house property under Section 24(1). </vt:lpstr>
      <vt:lpstr>Slide 5</vt:lpstr>
      <vt:lpstr>Corporate Tax</vt:lpstr>
      <vt:lpstr>Slide 7</vt:lpstr>
      <vt:lpstr>Slide 8</vt:lpstr>
      <vt:lpstr>Slide 9</vt:lpstr>
      <vt:lpstr>Slide 10</vt:lpstr>
      <vt:lpstr>Slide 11</vt:lpstr>
      <vt:lpstr>Slide 12</vt:lpstr>
      <vt:lpstr>Slide 13</vt:lpstr>
      <vt:lpstr>Slide 14</vt:lpstr>
      <vt:lpstr>Customs</vt:lpstr>
      <vt:lpstr>Slide 16</vt:lpstr>
      <vt:lpstr>Excise</vt:lpstr>
      <vt:lpstr>Slide 18</vt:lpstr>
      <vt:lpstr>Service Tax</vt:lpstr>
      <vt:lpstr>Slide 20</vt:lpstr>
      <vt:lpstr>Slide 21</vt:lpstr>
      <vt:lpstr>Slide 22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Sahu</dc:creator>
  <cp:lastModifiedBy>rinki.yadav</cp:lastModifiedBy>
  <cp:revision>27</cp:revision>
  <dcterms:created xsi:type="dcterms:W3CDTF">2016-03-25T13:58:17Z</dcterms:created>
  <dcterms:modified xsi:type="dcterms:W3CDTF">2016-03-30T11:51:50Z</dcterms:modified>
</cp:coreProperties>
</file>