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ms-office.legacyDiagramTex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Override PartName="/ppt/legacyDocTextInfo.bin" ContentType="application/vnd.ms-office.legacyDocTextInfo"/>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258" r:id="rId2"/>
    <p:sldId id="267" r:id="rId3"/>
    <p:sldId id="268" r:id="rId4"/>
    <p:sldId id="269" r:id="rId5"/>
    <p:sldId id="270" r:id="rId6"/>
    <p:sldId id="271" r:id="rId7"/>
    <p:sldId id="272" r:id="rId8"/>
    <p:sldId id="273" r:id="rId9"/>
    <p:sldId id="274" r:id="rId10"/>
    <p:sldId id="290" r:id="rId11"/>
    <p:sldId id="275" r:id="rId12"/>
    <p:sldId id="276" r:id="rId13"/>
    <p:sldId id="277" r:id="rId14"/>
    <p:sldId id="278" r:id="rId15"/>
    <p:sldId id="279" r:id="rId16"/>
    <p:sldId id="280" r:id="rId17"/>
    <p:sldId id="259" r:id="rId18"/>
    <p:sldId id="281" r:id="rId19"/>
    <p:sldId id="263" r:id="rId20"/>
    <p:sldId id="264" r:id="rId21"/>
    <p:sldId id="265" r:id="rId22"/>
    <p:sldId id="266" r:id="rId23"/>
    <p:sldId id="260" r:id="rId24"/>
    <p:sldId id="282" r:id="rId25"/>
    <p:sldId id="283" r:id="rId26"/>
    <p:sldId id="284" r:id="rId27"/>
    <p:sldId id="285" r:id="rId28"/>
    <p:sldId id="286" r:id="rId29"/>
    <p:sldId id="287" r:id="rId30"/>
    <p:sldId id="289" r:id="rId31"/>
    <p:sldId id="292" r:id="rId32"/>
    <p:sldId id="291"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Lst>
  <p:sldSz cx="9144000" cy="6858000" type="screen4x3"/>
  <p:notesSz cx="6858000" cy="9144000"/>
  <p:defaultTextStyle>
    <a:defPPr>
      <a:defRPr lang="en-US"/>
    </a:defPPr>
    <a:lvl1pPr algn="l" rtl="0" fontAlgn="base">
      <a:lnSpc>
        <a:spcPct val="80000"/>
      </a:lnSpc>
      <a:spcBef>
        <a:spcPct val="20000"/>
      </a:spcBef>
      <a:spcAft>
        <a:spcPct val="0"/>
      </a:spcAft>
      <a:buChar char="•"/>
      <a:defRPr u="sng" kern="1200">
        <a:solidFill>
          <a:schemeClr val="bg1"/>
        </a:solidFill>
        <a:latin typeface="Arial" charset="0"/>
        <a:ea typeface="+mn-ea"/>
        <a:cs typeface="+mn-cs"/>
      </a:defRPr>
    </a:lvl1pPr>
    <a:lvl2pPr marL="457200" algn="l" rtl="0" fontAlgn="base">
      <a:lnSpc>
        <a:spcPct val="80000"/>
      </a:lnSpc>
      <a:spcBef>
        <a:spcPct val="20000"/>
      </a:spcBef>
      <a:spcAft>
        <a:spcPct val="0"/>
      </a:spcAft>
      <a:buChar char="•"/>
      <a:defRPr u="sng" kern="1200">
        <a:solidFill>
          <a:schemeClr val="bg1"/>
        </a:solidFill>
        <a:latin typeface="Arial" charset="0"/>
        <a:ea typeface="+mn-ea"/>
        <a:cs typeface="+mn-cs"/>
      </a:defRPr>
    </a:lvl2pPr>
    <a:lvl3pPr marL="914400" algn="l" rtl="0" fontAlgn="base">
      <a:lnSpc>
        <a:spcPct val="80000"/>
      </a:lnSpc>
      <a:spcBef>
        <a:spcPct val="20000"/>
      </a:spcBef>
      <a:spcAft>
        <a:spcPct val="0"/>
      </a:spcAft>
      <a:buChar char="•"/>
      <a:defRPr u="sng" kern="1200">
        <a:solidFill>
          <a:schemeClr val="bg1"/>
        </a:solidFill>
        <a:latin typeface="Arial" charset="0"/>
        <a:ea typeface="+mn-ea"/>
        <a:cs typeface="+mn-cs"/>
      </a:defRPr>
    </a:lvl3pPr>
    <a:lvl4pPr marL="1371600" algn="l" rtl="0" fontAlgn="base">
      <a:lnSpc>
        <a:spcPct val="80000"/>
      </a:lnSpc>
      <a:spcBef>
        <a:spcPct val="20000"/>
      </a:spcBef>
      <a:spcAft>
        <a:spcPct val="0"/>
      </a:spcAft>
      <a:buChar char="•"/>
      <a:defRPr u="sng" kern="1200">
        <a:solidFill>
          <a:schemeClr val="bg1"/>
        </a:solidFill>
        <a:latin typeface="Arial" charset="0"/>
        <a:ea typeface="+mn-ea"/>
        <a:cs typeface="+mn-cs"/>
      </a:defRPr>
    </a:lvl4pPr>
    <a:lvl5pPr marL="1828800" algn="l" rtl="0" fontAlgn="base">
      <a:lnSpc>
        <a:spcPct val="80000"/>
      </a:lnSpc>
      <a:spcBef>
        <a:spcPct val="20000"/>
      </a:spcBef>
      <a:spcAft>
        <a:spcPct val="0"/>
      </a:spcAft>
      <a:buChar char="•"/>
      <a:defRPr u="sng" kern="1200">
        <a:solidFill>
          <a:schemeClr val="bg1"/>
        </a:solidFill>
        <a:latin typeface="Arial" charset="0"/>
        <a:ea typeface="+mn-ea"/>
        <a:cs typeface="+mn-cs"/>
      </a:defRPr>
    </a:lvl5pPr>
    <a:lvl6pPr marL="2286000" algn="l" defTabSz="914400" rtl="0" eaLnBrk="1" latinLnBrk="0" hangingPunct="1">
      <a:defRPr u="sng" kern="1200">
        <a:solidFill>
          <a:schemeClr val="bg1"/>
        </a:solidFill>
        <a:latin typeface="Arial" charset="0"/>
        <a:ea typeface="+mn-ea"/>
        <a:cs typeface="+mn-cs"/>
      </a:defRPr>
    </a:lvl6pPr>
    <a:lvl7pPr marL="2743200" algn="l" defTabSz="914400" rtl="0" eaLnBrk="1" latinLnBrk="0" hangingPunct="1">
      <a:defRPr u="sng" kern="1200">
        <a:solidFill>
          <a:schemeClr val="bg1"/>
        </a:solidFill>
        <a:latin typeface="Arial" charset="0"/>
        <a:ea typeface="+mn-ea"/>
        <a:cs typeface="+mn-cs"/>
      </a:defRPr>
    </a:lvl7pPr>
    <a:lvl8pPr marL="3200400" algn="l" defTabSz="914400" rtl="0" eaLnBrk="1" latinLnBrk="0" hangingPunct="1">
      <a:defRPr u="sng" kern="1200">
        <a:solidFill>
          <a:schemeClr val="bg1"/>
        </a:solidFill>
        <a:latin typeface="Arial" charset="0"/>
        <a:ea typeface="+mn-ea"/>
        <a:cs typeface="+mn-cs"/>
      </a:defRPr>
    </a:lvl8pPr>
    <a:lvl9pPr marL="3657600" algn="l" defTabSz="914400" rtl="0" eaLnBrk="1" latinLnBrk="0" hangingPunct="1">
      <a:defRPr u="sng" kern="1200">
        <a:solidFill>
          <a:schemeClr val="bg1"/>
        </a:solidFill>
        <a:latin typeface="Arial" charset="0"/>
        <a:ea typeface="+mn-ea"/>
        <a:cs typeface="+mn-cs"/>
      </a:defRPr>
    </a:lvl9pPr>
  </p:defaultTextStyle>
  <p:modifyVerifier cryptProviderType="rsaFull" cryptAlgorithmClass="hash" cryptAlgorithmType="typeAny" cryptAlgorithmSid="4" spinCount="50000" saltData="X/ZoD1mQU8AjwWHVBgoc4Q" hashData="8dpkgHyEkJmxXfDSE3z/obJ5psI" cryptProvider="" algIdExt="0" algIdExtSource="" cryptProviderTypeExt="0" cryptProviderTypeExtSourc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58" autoAdjust="0"/>
    <p:restoredTop sz="94617" autoAdjust="0"/>
  </p:normalViewPr>
  <p:slideViewPr>
    <p:cSldViewPr>
      <p:cViewPr varScale="1">
        <p:scale>
          <a:sx n="75" d="100"/>
          <a:sy n="75" d="100"/>
        </p:scale>
        <p:origin x="-510"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490" y="-10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microsoft.com/office/2006/relationships/legacyDocTextInfo" Target="legacyDocTextInfo.bin"/><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8" Type="http://schemas.microsoft.com/office/2006/relationships/legacyDiagramText" Target="legacyDiagramText8.bin"/><Relationship Id="rId13" Type="http://schemas.microsoft.com/office/2006/relationships/legacyDiagramText" Target="legacyDiagramText13.bin"/><Relationship Id="rId3" Type="http://schemas.microsoft.com/office/2006/relationships/legacyDiagramText" Target="legacyDiagramText3.bin"/><Relationship Id="rId7" Type="http://schemas.microsoft.com/office/2006/relationships/legacyDiagramText" Target="legacyDiagramText7.bin"/><Relationship Id="rId12" Type="http://schemas.microsoft.com/office/2006/relationships/legacyDiagramText" Target="legacyDiagramText12.bin"/><Relationship Id="rId2" Type="http://schemas.microsoft.com/office/2006/relationships/legacyDiagramText" Target="legacyDiagramText2.bin"/><Relationship Id="rId1" Type="http://schemas.microsoft.com/office/2006/relationships/legacyDiagramText" Target="legacyDiagramText1.bin"/><Relationship Id="rId6" Type="http://schemas.microsoft.com/office/2006/relationships/legacyDiagramText" Target="legacyDiagramText6.bin"/><Relationship Id="rId11" Type="http://schemas.microsoft.com/office/2006/relationships/legacyDiagramText" Target="legacyDiagramText11.bin"/><Relationship Id="rId5" Type="http://schemas.microsoft.com/office/2006/relationships/legacyDiagramText" Target="legacyDiagramText5.bin"/><Relationship Id="rId15" Type="http://schemas.microsoft.com/office/2006/relationships/legacyDiagramText" Target="legacyDiagramText15.bin"/><Relationship Id="rId10" Type="http://schemas.microsoft.com/office/2006/relationships/legacyDiagramText" Target="legacyDiagramText10.bin"/><Relationship Id="rId4" Type="http://schemas.microsoft.com/office/2006/relationships/legacyDiagramText" Target="legacyDiagramText4.bin"/><Relationship Id="rId9" Type="http://schemas.microsoft.com/office/2006/relationships/legacyDiagramText" Target="legacyDiagramText9.bin"/><Relationship Id="rId14" Type="http://schemas.microsoft.com/office/2006/relationships/legacyDiagramText" Target="legacyDiagramText14.bin"/></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80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buFontTx/>
              <a:buNone/>
              <a:defRPr sz="1200" u="none">
                <a:solidFill>
                  <a:schemeClr val="tx1"/>
                </a:solidFill>
              </a:defRPr>
            </a:lvl1pPr>
          </a:lstStyle>
          <a:p>
            <a:endParaRPr lang="en-US"/>
          </a:p>
        </p:txBody>
      </p:sp>
      <p:sp>
        <p:nvSpPr>
          <p:cNvPr id="1280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buFontTx/>
              <a:buNone/>
              <a:defRPr sz="1200" u="none">
                <a:solidFill>
                  <a:schemeClr val="tx1"/>
                </a:solidFill>
              </a:defRPr>
            </a:lvl1pPr>
          </a:lstStyle>
          <a:p>
            <a:endParaRPr lang="en-US"/>
          </a:p>
        </p:txBody>
      </p:sp>
      <p:sp>
        <p:nvSpPr>
          <p:cNvPr id="1280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FontTx/>
              <a:buNone/>
              <a:defRPr sz="1200" u="none">
                <a:solidFill>
                  <a:schemeClr val="tx1"/>
                </a:solidFill>
              </a:defRPr>
            </a:lvl1pPr>
          </a:lstStyle>
          <a:p>
            <a:endParaRPr lang="en-US"/>
          </a:p>
        </p:txBody>
      </p:sp>
      <p:sp>
        <p:nvSpPr>
          <p:cNvPr id="1280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FontTx/>
              <a:buNone/>
              <a:defRPr sz="1200" u="none">
                <a:solidFill>
                  <a:schemeClr val="tx1"/>
                </a:solidFill>
              </a:defRPr>
            </a:lvl1pPr>
          </a:lstStyle>
          <a:p>
            <a:fld id="{69659B55-F5D3-4D79-B3C5-B8B40339314B}"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buFontTx/>
              <a:buNone/>
              <a:defRPr sz="1200" u="none">
                <a:solidFill>
                  <a:schemeClr val="tx1"/>
                </a:solidFill>
              </a:defRPr>
            </a:lvl1pPr>
          </a:lstStyle>
          <a:p>
            <a:endParaRPr lang="en-US"/>
          </a:p>
        </p:txBody>
      </p:sp>
      <p:sp>
        <p:nvSpPr>
          <p:cNvPr id="2457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buFontTx/>
              <a:buNone/>
              <a:defRPr sz="1200" u="none">
                <a:solidFill>
                  <a:schemeClr val="tx1"/>
                </a:solidFill>
              </a:defRPr>
            </a:lvl1pPr>
          </a:lstStyle>
          <a:p>
            <a:endParaRPr lang="en-US"/>
          </a:p>
        </p:txBody>
      </p:sp>
      <p:sp>
        <p:nvSpPr>
          <p:cNvPr id="2458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458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58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FontTx/>
              <a:buNone/>
              <a:defRPr sz="1200" u="none">
                <a:solidFill>
                  <a:schemeClr val="tx1"/>
                </a:solidFill>
              </a:defRPr>
            </a:lvl1pPr>
          </a:lstStyle>
          <a:p>
            <a:endParaRPr lang="en-US"/>
          </a:p>
        </p:txBody>
      </p:sp>
      <p:sp>
        <p:nvSpPr>
          <p:cNvPr id="2458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FontTx/>
              <a:buNone/>
              <a:defRPr sz="1200" u="none">
                <a:solidFill>
                  <a:schemeClr val="tx1"/>
                </a:solidFill>
              </a:defRPr>
            </a:lvl1pPr>
          </a:lstStyle>
          <a:p>
            <a:fld id="{9022AACB-532B-4A98-B3F1-9BA0C9432A45}"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A61046-9E6E-4886-BEAE-9A8CA614E6E4}" type="slidenum">
              <a:rPr lang="en-US"/>
              <a:pPr/>
              <a:t>17</a:t>
            </a:fld>
            <a:endParaRPr lang="en-US"/>
          </a:p>
        </p:txBody>
      </p:sp>
      <p:sp>
        <p:nvSpPr>
          <p:cNvPr id="25602" name="Rectangle 2"/>
          <p:cNvSpPr>
            <a:spLocks noRo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4E7DCF-C699-4037-BD5F-F0A8084D100B}" type="slidenum">
              <a:rPr lang="en-US"/>
              <a:pPr/>
              <a:t>20</a:t>
            </a:fld>
            <a:endParaRPr lang="en-US"/>
          </a:p>
        </p:txBody>
      </p:sp>
      <p:sp>
        <p:nvSpPr>
          <p:cNvPr id="34818" name="Rectangle 2"/>
          <p:cNvSpPr>
            <a:spLocks noRo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0D10AE-687E-40DD-9439-2495717FEA2F}" type="slidenum">
              <a:rPr lang="en-US"/>
              <a:pPr/>
              <a:t>27</a:t>
            </a:fld>
            <a:endParaRPr lang="en-US"/>
          </a:p>
        </p:txBody>
      </p:sp>
      <p:sp>
        <p:nvSpPr>
          <p:cNvPr id="126978" name="Rectangle 2"/>
          <p:cNvSpPr>
            <a:spLocks noRo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ECC683-9C22-4926-AA2A-351B6051CDC4}" type="slidenum">
              <a:rPr lang="en-US"/>
              <a:pPr/>
              <a:t>28</a:t>
            </a:fld>
            <a:endParaRPr lang="en-US"/>
          </a:p>
        </p:txBody>
      </p:sp>
      <p:sp>
        <p:nvSpPr>
          <p:cNvPr id="123906" name="Rectangle 2"/>
          <p:cNvSpPr>
            <a:spLocks noRo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3A18E1-222D-434F-98CC-437DD6E8E0AF}" type="slidenum">
              <a:rPr lang="en-US"/>
              <a:pPr/>
              <a:t>29</a:t>
            </a:fld>
            <a:endParaRPr lang="en-US"/>
          </a:p>
        </p:txBody>
      </p:sp>
      <p:sp>
        <p:nvSpPr>
          <p:cNvPr id="139266" name="Rectangle 2"/>
          <p:cNvSpPr>
            <a:spLocks noRot="1" noChangeArrowheads="1" noTextEdit="1"/>
          </p:cNvSpPr>
          <p:nvPr>
            <p:ph type="sldImg"/>
          </p:nvPr>
        </p:nvSpPr>
        <p:spPr>
          <a:ln/>
        </p:spPr>
      </p:sp>
      <p:sp>
        <p:nvSpPr>
          <p:cNvPr id="1392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1A3AC6-5B0A-4377-BE4D-F7E19499F288}" type="slidenum">
              <a:rPr lang="en-US"/>
              <a:pPr/>
              <a:t>32</a:t>
            </a:fld>
            <a:endParaRPr lang="en-US"/>
          </a:p>
        </p:txBody>
      </p:sp>
      <p:sp>
        <p:nvSpPr>
          <p:cNvPr id="148482" name="Rectangle 2"/>
          <p:cNvSpPr>
            <a:spLocks noRo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2266AE0-9E3E-40EF-9024-DDFFD86C4528}"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C1561C-B53D-4639-8227-E5C8F4714CCB}"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FC088BA-6C4B-45F8-8E49-ED166FEE398F}"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5C43296A-1687-4220-A1E6-5B738A8AC54D}"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5C497B-3D82-43A7-A7C6-CAC609DE7399}"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A66334F-1A44-4B30-B4EA-C6B84132BDDA}"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BFAEB31-D31A-4EB1-9B85-5791B4284049}"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A5709028-C79A-4991-ABFF-D55A7CB52F9D}"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6730951-44AF-48AF-828E-0505597217C8}"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59ECECD-2079-4FDC-8C13-3D1F337B5ABD}"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A5CBCCC-FD46-4D7E-A7BB-E5CBA1F24878}"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55832EF7-2B1E-405F-B6B5-388A547453F7}"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smtClean="0"/>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buFontTx/>
              <a:buNone/>
              <a:defRPr sz="1400" u="none">
                <a:solidFill>
                  <a:schemeClr val="tx1"/>
                </a:solidFill>
              </a:defRPr>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lnSpc>
                <a:spcPct val="100000"/>
              </a:lnSpc>
              <a:spcBef>
                <a:spcPct val="0"/>
              </a:spcBef>
              <a:buFontTx/>
              <a:buNone/>
              <a:defRPr sz="1400" u="none">
                <a:solidFill>
                  <a:schemeClr val="tx1"/>
                </a:solidFill>
              </a:defRPr>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buFontTx/>
              <a:buNone/>
              <a:defRPr sz="1400" u="none">
                <a:solidFill>
                  <a:schemeClr val="tx1"/>
                </a:solidFill>
              </a:defRPr>
            </a:lvl1pPr>
          </a:lstStyle>
          <a:p>
            <a:fld id="{46E3558B-9398-4FC8-AC4D-C7F374B47BD8}"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0.xml.rels><?xml version="1.0" encoding="UTF-8" standalone="yes"?>
<Relationships xmlns="http://schemas.openxmlformats.org/package/2006/relationships"><Relationship Id="rId8" Type="http://schemas.openxmlformats.org/officeDocument/2006/relationships/hyperlink" Target="http://www.bseindia.com/mktlive/indiceswatch.asp?iname=BSEHC&amp;sensid=08&amp;type=sect&amp;graphpath=/applet/images/graf_appBSE_HC.gif" TargetMode="External"/><Relationship Id="rId13" Type="http://schemas.openxmlformats.org/officeDocument/2006/relationships/hyperlink" Target="http://www.bseindia.com/mktlive/indiceswatch.asp?iname=REALTY&amp;sensid=091&amp;type=sect&amp;graphpath=/applet/images/graf_appREALTY.gif" TargetMode="External"/><Relationship Id="rId3" Type="http://schemas.openxmlformats.org/officeDocument/2006/relationships/hyperlink" Target="http://www.bseindia.com/mktlive/indiceswatch.asp?iname=AUTO&amp;sensid=19&amp;type=sect&amp;graphpath=/applet/images/graf_appAUTO.gif" TargetMode="External"/><Relationship Id="rId7" Type="http://schemas.openxmlformats.org/officeDocument/2006/relationships/hyperlink" Target="http://www.bseindia.com/mktlive/indiceswatch.asp?iname=BSEFMCG&amp;sensid=06&amp;type=sect&amp;graphpath=/applet/images/graf_appBSEFMC.gif" TargetMode="External"/><Relationship Id="rId12" Type="http://schemas.openxmlformats.org/officeDocument/2006/relationships/hyperlink" Target="http://www.bseindia.com/mktlive/indiceswatch.asp?iname=IDX22&amp;sensid=15&amp;type=sect&amp;graphpath=/applet/images/graf_appIDX22.gif" TargetMode="External"/><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hyperlink" Target="http://www.bseindia.com/mktlive/indiceswatch.asp?iname=BSECD&amp;sensid=04&amp;type=sect&amp;graphpath=/applet/images/graf_appBSE_CD.gif" TargetMode="External"/><Relationship Id="rId11" Type="http://schemas.openxmlformats.org/officeDocument/2006/relationships/hyperlink" Target="http://www.bseindia.com/mktlive/indiceswatch.asp?iname=OILGAS&amp;sensid=14&amp;type=sect&amp;graphpath=/applet/images/graf_appOILGAS.gif" TargetMode="External"/><Relationship Id="rId5" Type="http://schemas.openxmlformats.org/officeDocument/2006/relationships/hyperlink" Target="http://www.bseindia.com/mktlive/indiceswatch.asp?iname=BSECG&amp;sensid=02&amp;type=sect&amp;graphpath=/applet/images/graf_appBSE_CG.gif" TargetMode="External"/><Relationship Id="rId10" Type="http://schemas.openxmlformats.org/officeDocument/2006/relationships/hyperlink" Target="http://www.bseindia.com/mktlive/indiceswatch.asp?iname=METAL&amp;sensid=12&amp;type=sect&amp;graphpath=/applet/images/graf_appMETAL.gif" TargetMode="External"/><Relationship Id="rId4" Type="http://schemas.openxmlformats.org/officeDocument/2006/relationships/hyperlink" Target="http://www.bseindia.com/mktlive/indiceswatch.asp?iname=BANKEX&amp;sensid=03&amp;type=comp&amp;graphpath=/applet/images/graf_appBANKEX.gif" TargetMode="External"/><Relationship Id="rId9" Type="http://schemas.openxmlformats.org/officeDocument/2006/relationships/hyperlink" Target="http://www.bseindia.com/mktlive/indiceswatch.asp?iname=BSEIT&amp;sensid=10&amp;type=sect&amp;graphpath=/applet/images/graf_appBSE_IT.gif" TargetMode="External"/><Relationship Id="rId14" Type="http://schemas.openxmlformats.org/officeDocument/2006/relationships/image" Target="../media/image6.png"/></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hyperlink" Target="http://www.nseindia.com/content/us/us_organisation.htm"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hyperlink" Target="http://www.rediff.com/" TargetMode="External"/><Relationship Id="rId3" Type="http://schemas.openxmlformats.org/officeDocument/2006/relationships/hyperlink" Target="http://www.bseindia.com/" TargetMode="External"/><Relationship Id="rId7" Type="http://schemas.openxmlformats.org/officeDocument/2006/relationships/hyperlink" Target="http://www.sharemarketbasics.com/"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www.finance.indiabizclub.com/" TargetMode="External"/><Relationship Id="rId5" Type="http://schemas.openxmlformats.org/officeDocument/2006/relationships/hyperlink" Target="http://www.investopedia.com/" TargetMode="External"/><Relationship Id="rId4" Type="http://schemas.openxmlformats.org/officeDocument/2006/relationships/hyperlink" Target="http://www.nseindia.com/"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p:txBody>
          <a:bodyPr/>
          <a:lstStyle/>
          <a:p>
            <a:r>
              <a:rPr lang="en-US" sz="5400" u="sng">
                <a:solidFill>
                  <a:schemeClr val="bg1"/>
                </a:solidFill>
                <a:effectLst>
                  <a:outerShdw blurRad="38100" dist="38100" dir="2700000" algn="tl">
                    <a:srgbClr val="C0C0C0"/>
                  </a:outerShdw>
                </a:effectLst>
              </a:rPr>
              <a:t>FINANCIAL MARKET </a:t>
            </a:r>
            <a:br>
              <a:rPr lang="en-US" sz="5400" u="sng">
                <a:solidFill>
                  <a:schemeClr val="bg1"/>
                </a:solidFill>
                <a:effectLst>
                  <a:outerShdw blurRad="38100" dist="38100" dir="2700000" algn="tl">
                    <a:srgbClr val="C0C0C0"/>
                  </a:outerShdw>
                </a:effectLst>
              </a:rPr>
            </a:br>
            <a:r>
              <a:rPr lang="en-US" sz="5400" u="sng">
                <a:solidFill>
                  <a:schemeClr val="bg1"/>
                </a:solidFill>
                <a:effectLst>
                  <a:outerShdw blurRad="38100" dist="38100" dir="2700000" algn="tl">
                    <a:srgbClr val="C0C0C0"/>
                  </a:outerShdw>
                </a:effectLst>
              </a:rPr>
              <a:t>&amp; IT’S INSTRUMENTS</a:t>
            </a:r>
            <a:br>
              <a:rPr lang="en-US" sz="5400" u="sng">
                <a:solidFill>
                  <a:schemeClr val="bg1"/>
                </a:solidFill>
                <a:effectLst>
                  <a:outerShdw blurRad="38100" dist="38100" dir="2700000" algn="tl">
                    <a:srgbClr val="C0C0C0"/>
                  </a:outerShdw>
                </a:effectLst>
              </a:rPr>
            </a:br>
            <a:endParaRPr lang="en-US" sz="5400" u="sng">
              <a:solidFill>
                <a:schemeClr val="bg1"/>
              </a:solidFill>
              <a:effectLst>
                <a:outerShdw blurRad="38100" dist="38100" dir="2700000" algn="tl">
                  <a:srgbClr val="C0C0C0"/>
                </a:outerShdw>
              </a:effectLst>
            </a:endParaRPr>
          </a:p>
        </p:txBody>
      </p:sp>
      <p:sp>
        <p:nvSpPr>
          <p:cNvPr id="5123" name="Rectangle 3"/>
          <p:cNvSpPr>
            <a:spLocks noGrp="1" noChangeArrowheads="1"/>
          </p:cNvSpPr>
          <p:nvPr>
            <p:ph type="subTitle" idx="1"/>
          </p:nvPr>
        </p:nvSpPr>
        <p:spPr/>
        <p:txBody>
          <a:bodyPr/>
          <a:lstStyle/>
          <a:p>
            <a:pPr>
              <a:lnSpc>
                <a:spcPct val="80000"/>
              </a:lnSpc>
            </a:pPr>
            <a:endParaRPr lang="en-US" b="1">
              <a:solidFill>
                <a:schemeClr val="bg1"/>
              </a:solidFill>
              <a:latin typeface="Monotype Corsiva" pitchFamily="66" charset="0"/>
            </a:endParaRPr>
          </a:p>
          <a:p>
            <a:pPr>
              <a:lnSpc>
                <a:spcPct val="80000"/>
              </a:lnSpc>
            </a:pPr>
            <a:r>
              <a:rPr lang="en-US" b="1">
                <a:solidFill>
                  <a:schemeClr val="bg1"/>
                </a:solidFill>
                <a:latin typeface="Monotype Corsiva" pitchFamily="66" charset="0"/>
              </a:rPr>
              <a:t>RAJESH PAUL</a:t>
            </a:r>
          </a:p>
          <a:p>
            <a:pPr>
              <a:lnSpc>
                <a:spcPct val="80000"/>
              </a:lnSpc>
            </a:pPr>
            <a:r>
              <a:rPr lang="en-US" b="1">
                <a:solidFill>
                  <a:schemeClr val="bg1"/>
                </a:solidFill>
                <a:latin typeface="Monotype Corsiva" pitchFamily="66" charset="0"/>
              </a:rPr>
              <a:t>IILM-BUSINESS SCHOOL</a:t>
            </a:r>
          </a:p>
          <a:p>
            <a:pPr>
              <a:lnSpc>
                <a:spcPct val="80000"/>
              </a:lnSpc>
            </a:pPr>
            <a:r>
              <a:rPr lang="en-US" b="1">
                <a:solidFill>
                  <a:schemeClr val="bg1"/>
                </a:solidFill>
                <a:latin typeface="Monotype Corsiva" pitchFamily="66" charset="0"/>
              </a:rPr>
              <a:t>KOLKATA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8548" name="Rectangle 4"/>
          <p:cNvSpPr>
            <a:spLocks noGrp="1" noChangeArrowheads="1"/>
          </p:cNvSpPr>
          <p:nvPr>
            <p:ph type="title"/>
          </p:nvPr>
        </p:nvSpPr>
        <p:spPr>
          <a:xfrm>
            <a:off x="-533400" y="304800"/>
            <a:ext cx="6248400" cy="1143000"/>
          </a:xfrm>
        </p:spPr>
        <p:txBody>
          <a:bodyPr/>
          <a:lstStyle/>
          <a:p>
            <a:r>
              <a:rPr lang="en-US" sz="4000" u="sng">
                <a:solidFill>
                  <a:schemeClr val="bg1"/>
                </a:solidFill>
              </a:rPr>
              <a:t>OTHERS MONEY MARKET</a:t>
            </a:r>
          </a:p>
        </p:txBody>
      </p:sp>
      <p:sp>
        <p:nvSpPr>
          <p:cNvPr id="108549" name="Rectangle 5"/>
          <p:cNvSpPr>
            <a:spLocks noGrp="1" noChangeArrowheads="1"/>
          </p:cNvSpPr>
          <p:nvPr>
            <p:ph type="body" idx="1"/>
          </p:nvPr>
        </p:nvSpPr>
        <p:spPr/>
        <p:txBody>
          <a:bodyPr/>
          <a:lstStyle/>
          <a:p>
            <a:pPr>
              <a:lnSpc>
                <a:spcPct val="90000"/>
              </a:lnSpc>
            </a:pPr>
            <a:r>
              <a:rPr lang="en-US" sz="2400" u="sng">
                <a:solidFill>
                  <a:schemeClr val="bg1"/>
                </a:solidFill>
              </a:rPr>
              <a:t>TREASURY BILL MARKET</a:t>
            </a:r>
            <a:r>
              <a:rPr lang="en-US" sz="2800" u="sng">
                <a:solidFill>
                  <a:schemeClr val="bg1"/>
                </a:solidFill>
              </a:rPr>
              <a:t>:</a:t>
            </a:r>
            <a:r>
              <a:rPr lang="en-US" sz="1800">
                <a:solidFill>
                  <a:schemeClr val="bg1"/>
                </a:solidFill>
              </a:rPr>
              <a:t>MARKET FOR TREASURY BILLS(T-BILLS),AN INSTRUMENT OF  SHORT TERM BORROWING( FOR 91 &amp; 364 DAYS) BY GOVT.</a:t>
            </a:r>
          </a:p>
          <a:p>
            <a:pPr>
              <a:lnSpc>
                <a:spcPct val="90000"/>
              </a:lnSpc>
              <a:buFontTx/>
              <a:buNone/>
            </a:pPr>
            <a:endParaRPr lang="en-US" sz="1800">
              <a:solidFill>
                <a:schemeClr val="bg1"/>
              </a:solidFill>
            </a:endParaRPr>
          </a:p>
          <a:p>
            <a:pPr>
              <a:lnSpc>
                <a:spcPct val="90000"/>
              </a:lnSpc>
            </a:pPr>
            <a:r>
              <a:rPr lang="en-US" sz="2400" u="sng">
                <a:solidFill>
                  <a:schemeClr val="bg1"/>
                </a:solidFill>
              </a:rPr>
              <a:t>MARKET FOR COMMERCIAL PAPER</a:t>
            </a:r>
            <a:r>
              <a:rPr lang="en-US" sz="1800">
                <a:solidFill>
                  <a:schemeClr val="bg1"/>
                </a:solidFill>
              </a:rPr>
              <a:t>:A MONEY MARKET WHARE  CPs ARE TRADED.</a:t>
            </a:r>
          </a:p>
          <a:p>
            <a:pPr lvl="3">
              <a:lnSpc>
                <a:spcPct val="90000"/>
              </a:lnSpc>
            </a:pPr>
            <a:r>
              <a:rPr lang="en-US" sz="1400">
                <a:solidFill>
                  <a:schemeClr val="bg1"/>
                </a:solidFill>
              </a:rPr>
              <a:t>CPs ARE:SHORT TERM DEBT INSTRUMENTS ISSUED BY CORPORATES.</a:t>
            </a:r>
          </a:p>
          <a:p>
            <a:pPr lvl="3">
              <a:lnSpc>
                <a:spcPct val="90000"/>
              </a:lnSpc>
            </a:pPr>
            <a:r>
              <a:rPr lang="en-US" sz="1400">
                <a:solidFill>
                  <a:schemeClr val="bg1"/>
                </a:solidFill>
              </a:rPr>
              <a:t>MOST POPULAR BEING THE  90 DAYS.</a:t>
            </a:r>
          </a:p>
          <a:p>
            <a:pPr lvl="3">
              <a:lnSpc>
                <a:spcPct val="90000"/>
              </a:lnSpc>
            </a:pPr>
            <a:r>
              <a:rPr lang="en-US" sz="1400">
                <a:solidFill>
                  <a:schemeClr val="bg1"/>
                </a:solidFill>
              </a:rPr>
              <a:t>THESE ARE RATED BY AGENCIES LIKE “CRISIL”, “ICRA” ETC</a:t>
            </a:r>
          </a:p>
          <a:p>
            <a:pPr lvl="3">
              <a:lnSpc>
                <a:spcPct val="90000"/>
              </a:lnSpc>
              <a:buFontTx/>
              <a:buNone/>
            </a:pPr>
            <a:endParaRPr lang="en-US" sz="1400">
              <a:solidFill>
                <a:schemeClr val="bg1"/>
              </a:solidFill>
            </a:endParaRPr>
          </a:p>
          <a:p>
            <a:pPr>
              <a:lnSpc>
                <a:spcPct val="90000"/>
              </a:lnSpc>
            </a:pPr>
            <a:r>
              <a:rPr lang="en-US" sz="2400" u="sng">
                <a:solidFill>
                  <a:schemeClr val="bg1"/>
                </a:solidFill>
              </a:rPr>
              <a:t> MARKET FOR CERTIFICATE OF DEPOSITS</a:t>
            </a:r>
            <a:r>
              <a:rPr lang="en-US" sz="1800">
                <a:solidFill>
                  <a:schemeClr val="bg1"/>
                </a:solidFill>
              </a:rPr>
              <a:t>:A SHORT TERM MARKET WHARE DEPOSIT CERTIFICATE ARE TRADED.</a:t>
            </a:r>
          </a:p>
          <a:p>
            <a:pPr lvl="3">
              <a:lnSpc>
                <a:spcPct val="90000"/>
              </a:lnSpc>
            </a:pPr>
            <a:r>
              <a:rPr lang="en-US" sz="1400">
                <a:solidFill>
                  <a:schemeClr val="bg1"/>
                </a:solidFill>
              </a:rPr>
              <a:t>CD’S ARE:A SHORT TERM RECIEPTS ISSUSED BY BANKS</a:t>
            </a:r>
          </a:p>
          <a:p>
            <a:pPr lvl="3">
              <a:lnSpc>
                <a:spcPct val="90000"/>
              </a:lnSpc>
            </a:pPr>
            <a:r>
              <a:rPr lang="en-US" sz="1400">
                <a:solidFill>
                  <a:schemeClr val="bg1"/>
                </a:solidFill>
              </a:rPr>
              <a:t>IT’S TRANFERABLE RECIEPTS</a:t>
            </a:r>
          </a:p>
          <a:p>
            <a:pPr lvl="3">
              <a:lnSpc>
                <a:spcPct val="90000"/>
              </a:lnSpc>
            </a:pPr>
            <a:r>
              <a:rPr lang="en-US" sz="1400">
                <a:solidFill>
                  <a:schemeClr val="bg1"/>
                </a:solidFill>
              </a:rPr>
              <a:t>ATTRACT STAMP DUTY. </a:t>
            </a:r>
          </a:p>
          <a:p>
            <a:pPr>
              <a:lnSpc>
                <a:spcPct val="90000"/>
              </a:lnSpc>
              <a:buFontTx/>
              <a:buChar char="–"/>
            </a:pPr>
            <a:endParaRPr lang="en-US" sz="140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ctrTitle"/>
          </p:nvPr>
        </p:nvSpPr>
        <p:spPr/>
        <p:txBody>
          <a:bodyPr/>
          <a:lstStyle/>
          <a:p>
            <a:r>
              <a:rPr lang="en-US" sz="6000" u="sng">
                <a:solidFill>
                  <a:schemeClr val="bg1"/>
                </a:solidFill>
                <a:effectLst>
                  <a:outerShdw blurRad="38100" dist="38100" dir="2700000" algn="tl">
                    <a:srgbClr val="C0C0C0"/>
                  </a:outerShdw>
                </a:effectLst>
              </a:rPr>
              <a:t>CAPITAL MARKET</a:t>
            </a:r>
          </a:p>
        </p:txBody>
      </p:sp>
      <p:pic>
        <p:nvPicPr>
          <p:cNvPr id="62468" name="Picture 4" descr="Stock_market"/>
          <p:cNvPicPr>
            <a:picLocks noChangeAspect="1" noChangeArrowheads="1"/>
          </p:cNvPicPr>
          <p:nvPr/>
        </p:nvPicPr>
        <p:blipFill>
          <a:blip r:embed="rId3"/>
          <a:srcRect/>
          <a:stretch>
            <a:fillRect/>
          </a:stretch>
        </p:blipFill>
        <p:spPr bwMode="auto">
          <a:xfrm>
            <a:off x="2743200" y="3581400"/>
            <a:ext cx="3810000" cy="16002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4517" name="Rectangle 5"/>
          <p:cNvSpPr>
            <a:spLocks noGrp="1" noChangeArrowheads="1"/>
          </p:cNvSpPr>
          <p:nvPr>
            <p:ph type="body" idx="1"/>
          </p:nvPr>
        </p:nvSpPr>
        <p:spPr/>
        <p:txBody>
          <a:bodyPr/>
          <a:lstStyle/>
          <a:p>
            <a:pPr>
              <a:lnSpc>
                <a:spcPct val="90000"/>
              </a:lnSpc>
            </a:pPr>
            <a:r>
              <a:rPr lang="en-US" sz="2800">
                <a:solidFill>
                  <a:schemeClr val="bg1"/>
                </a:solidFill>
              </a:rPr>
              <a:t>IT’S A ORGANISED MARKET WHICH SUPPLIES LONG TERM CAPITAL TO BUSINESSES.</a:t>
            </a:r>
          </a:p>
          <a:p>
            <a:pPr>
              <a:lnSpc>
                <a:spcPct val="90000"/>
              </a:lnSpc>
            </a:pPr>
            <a:r>
              <a:rPr lang="en-US" sz="2800">
                <a:solidFill>
                  <a:schemeClr val="bg1"/>
                </a:solidFill>
              </a:rPr>
              <a:t>IT’S A MARKET WHARE TRANSACTIONS ARE DONE THROUGH SHARES OR DEBT INSTRUMENTS.</a:t>
            </a:r>
          </a:p>
          <a:p>
            <a:pPr>
              <a:lnSpc>
                <a:spcPct val="90000"/>
              </a:lnSpc>
            </a:pPr>
            <a:r>
              <a:rPr lang="en-US" sz="2800">
                <a:solidFill>
                  <a:schemeClr val="bg1"/>
                </a:solidFill>
              </a:rPr>
              <a:t>IT’S A COLLECTION OF LARGE &amp; MEDIUM FINANCE COMPANIES WHICH PROVIDE LONG TERM FINANCE TO INSTITUTIONS IN A SYSTEMETIC WAY.  </a:t>
            </a:r>
          </a:p>
          <a:p>
            <a:pPr>
              <a:lnSpc>
                <a:spcPct val="90000"/>
              </a:lnSpc>
            </a:pPr>
            <a:endParaRPr lang="en-US" sz="2800">
              <a:solidFill>
                <a:schemeClr val="bg1"/>
              </a:solidFill>
            </a:endParaRPr>
          </a:p>
          <a:p>
            <a:pPr>
              <a:lnSpc>
                <a:spcPct val="90000"/>
              </a:lnSpc>
            </a:pPr>
            <a:endParaRPr lang="en-US" sz="280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6564" name="Rectangle 4"/>
          <p:cNvSpPr>
            <a:spLocks noGrp="1" noChangeArrowheads="1"/>
          </p:cNvSpPr>
          <p:nvPr>
            <p:ph type="title"/>
          </p:nvPr>
        </p:nvSpPr>
        <p:spPr>
          <a:xfrm>
            <a:off x="0" y="762000"/>
            <a:ext cx="6019800" cy="1143000"/>
          </a:xfrm>
        </p:spPr>
        <p:txBody>
          <a:bodyPr/>
          <a:lstStyle/>
          <a:p>
            <a:r>
              <a:rPr lang="en-US" sz="4000" u="sng">
                <a:solidFill>
                  <a:schemeClr val="bg1"/>
                </a:solidFill>
              </a:rPr>
              <a:t>FEATURES OF CAPITAL</a:t>
            </a:r>
            <a:br>
              <a:rPr lang="en-US" sz="4000" u="sng">
                <a:solidFill>
                  <a:schemeClr val="bg1"/>
                </a:solidFill>
              </a:rPr>
            </a:br>
            <a:r>
              <a:rPr lang="en-US" sz="4000" u="sng">
                <a:solidFill>
                  <a:schemeClr val="bg1"/>
                </a:solidFill>
              </a:rPr>
              <a:t>MARKET</a:t>
            </a:r>
          </a:p>
        </p:txBody>
      </p:sp>
      <p:sp>
        <p:nvSpPr>
          <p:cNvPr id="66565" name="Rectangle 5"/>
          <p:cNvSpPr>
            <a:spLocks noGrp="1" noChangeArrowheads="1"/>
          </p:cNvSpPr>
          <p:nvPr>
            <p:ph type="body" idx="1"/>
          </p:nvPr>
        </p:nvSpPr>
        <p:spPr>
          <a:xfrm>
            <a:off x="381000" y="1981200"/>
            <a:ext cx="8229600" cy="4525963"/>
          </a:xfrm>
        </p:spPr>
        <p:txBody>
          <a:bodyPr/>
          <a:lstStyle/>
          <a:p>
            <a:r>
              <a:rPr lang="en-US">
                <a:solidFill>
                  <a:schemeClr val="bg1"/>
                </a:solidFill>
              </a:rPr>
              <a:t>IT PROVIDES LONG TERM CAPITAL.</a:t>
            </a:r>
          </a:p>
          <a:p>
            <a:r>
              <a:rPr lang="en-US">
                <a:solidFill>
                  <a:schemeClr val="bg1"/>
                </a:solidFill>
              </a:rPr>
              <a:t>IT EXHISTS FOR A LONG TIME.</a:t>
            </a:r>
          </a:p>
          <a:p>
            <a:r>
              <a:rPr lang="en-US">
                <a:solidFill>
                  <a:schemeClr val="bg1"/>
                </a:solidFill>
              </a:rPr>
              <a:t>IT’S A REGULATED MARKET.</a:t>
            </a:r>
          </a:p>
          <a:p>
            <a:r>
              <a:rPr lang="en-US">
                <a:solidFill>
                  <a:schemeClr val="bg1"/>
                </a:solidFill>
              </a:rPr>
              <a:t>IT’S FOR BUYING FIXED ASSETS.</a:t>
            </a:r>
          </a:p>
          <a:p>
            <a:r>
              <a:rPr lang="en-US">
                <a:solidFill>
                  <a:schemeClr val="bg1"/>
                </a:solidFill>
              </a:rPr>
              <a:t>ONLY PROVIDES LONG TERM LOAN BUT NOT FOR CREATING DEPOSITS.</a:t>
            </a:r>
          </a:p>
          <a:p>
            <a:r>
              <a:rPr lang="en-US">
                <a:solidFill>
                  <a:schemeClr val="bg1"/>
                </a:solidFill>
              </a:rPr>
              <a:t>CAPITAL IS AVALABLE IN FORM OF EQUITY &amp; DEBT INSTRUMENTS.</a:t>
            </a:r>
          </a:p>
          <a:p>
            <a:endParaRPr lang="en-US">
              <a:solidFill>
                <a:schemeClr val="bg1"/>
              </a:solidFill>
            </a:endParaRPr>
          </a:p>
          <a:p>
            <a:endParaRPr lang="en-US">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8612" name="Rectangle 4"/>
          <p:cNvSpPr>
            <a:spLocks noGrp="1" noChangeArrowheads="1"/>
          </p:cNvSpPr>
          <p:nvPr>
            <p:ph type="title"/>
          </p:nvPr>
        </p:nvSpPr>
        <p:spPr>
          <a:xfrm>
            <a:off x="228600" y="304800"/>
            <a:ext cx="5334000" cy="1143000"/>
          </a:xfrm>
        </p:spPr>
        <p:txBody>
          <a:bodyPr/>
          <a:lstStyle/>
          <a:p>
            <a:r>
              <a:rPr lang="en-US" sz="4000" u="sng">
                <a:solidFill>
                  <a:schemeClr val="bg1"/>
                </a:solidFill>
              </a:rPr>
              <a:t>PLAYERS OF</a:t>
            </a:r>
            <a:br>
              <a:rPr lang="en-US" sz="4000" u="sng">
                <a:solidFill>
                  <a:schemeClr val="bg1"/>
                </a:solidFill>
              </a:rPr>
            </a:br>
            <a:r>
              <a:rPr lang="en-US" sz="4000" u="sng">
                <a:solidFill>
                  <a:schemeClr val="bg1"/>
                </a:solidFill>
              </a:rPr>
              <a:t>CAPITAL MARKET</a:t>
            </a:r>
          </a:p>
        </p:txBody>
      </p:sp>
      <p:sp>
        <p:nvSpPr>
          <p:cNvPr id="68613" name="Rectangle 5"/>
          <p:cNvSpPr>
            <a:spLocks noGrp="1" noChangeArrowheads="1"/>
          </p:cNvSpPr>
          <p:nvPr>
            <p:ph type="body" idx="1"/>
          </p:nvPr>
        </p:nvSpPr>
        <p:spPr>
          <a:xfrm>
            <a:off x="457200" y="1905000"/>
            <a:ext cx="8229600" cy="4525963"/>
          </a:xfrm>
        </p:spPr>
        <p:txBody>
          <a:bodyPr/>
          <a:lstStyle/>
          <a:p>
            <a:pPr>
              <a:lnSpc>
                <a:spcPct val="90000"/>
              </a:lnSpc>
            </a:pPr>
            <a:r>
              <a:rPr lang="en-US" sz="2800" u="sng">
                <a:solidFill>
                  <a:schemeClr val="bg1"/>
                </a:solidFill>
              </a:rPr>
              <a:t>INVESTMENT AGENCIES &amp; SOCIETIES:</a:t>
            </a:r>
          </a:p>
          <a:p>
            <a:pPr lvl="1">
              <a:lnSpc>
                <a:spcPct val="90000"/>
              </a:lnSpc>
            </a:pPr>
            <a:r>
              <a:rPr lang="en-US" sz="2400">
                <a:solidFill>
                  <a:schemeClr val="bg1"/>
                </a:solidFill>
              </a:rPr>
              <a:t>INVESTMENT TRUST,UNIT TRUST,PROVIDENT FUND SOCIETY ETC.</a:t>
            </a:r>
            <a:endParaRPr lang="en-US" sz="2400" u="sng">
              <a:solidFill>
                <a:schemeClr val="bg1"/>
              </a:solidFill>
            </a:endParaRPr>
          </a:p>
          <a:p>
            <a:pPr>
              <a:lnSpc>
                <a:spcPct val="90000"/>
              </a:lnSpc>
            </a:pPr>
            <a:r>
              <a:rPr lang="en-US" sz="2800" u="sng">
                <a:solidFill>
                  <a:schemeClr val="bg1"/>
                </a:solidFill>
              </a:rPr>
              <a:t>INSURANCE COMPANIES:</a:t>
            </a:r>
          </a:p>
          <a:p>
            <a:pPr lvl="1">
              <a:lnSpc>
                <a:spcPct val="90000"/>
              </a:lnSpc>
            </a:pPr>
            <a:r>
              <a:rPr lang="en-US" sz="2400">
                <a:solidFill>
                  <a:schemeClr val="bg1"/>
                </a:solidFill>
              </a:rPr>
              <a:t>LIC,GIC &amp; PRIVATE INSURANCE COMPANIES.</a:t>
            </a:r>
          </a:p>
          <a:p>
            <a:pPr>
              <a:lnSpc>
                <a:spcPct val="90000"/>
              </a:lnSpc>
            </a:pPr>
            <a:r>
              <a:rPr lang="en-US" sz="2800" u="sng">
                <a:solidFill>
                  <a:schemeClr val="bg1"/>
                </a:solidFill>
              </a:rPr>
              <a:t>FINANCIAL INSTITUTIONS:</a:t>
            </a:r>
          </a:p>
          <a:p>
            <a:pPr lvl="1">
              <a:lnSpc>
                <a:spcPct val="90000"/>
              </a:lnSpc>
            </a:pPr>
            <a:r>
              <a:rPr lang="en-US" sz="2400">
                <a:solidFill>
                  <a:schemeClr val="bg1"/>
                </a:solidFill>
              </a:rPr>
              <a:t>IFC,SFCs,IDBI,ICICI ETC.</a:t>
            </a:r>
          </a:p>
          <a:p>
            <a:pPr>
              <a:lnSpc>
                <a:spcPct val="90000"/>
              </a:lnSpc>
            </a:pPr>
            <a:r>
              <a:rPr lang="en-US" sz="2800" u="sng">
                <a:solidFill>
                  <a:schemeClr val="bg1"/>
                </a:solidFill>
              </a:rPr>
              <a:t>SHARE MARKET:</a:t>
            </a:r>
          </a:p>
          <a:p>
            <a:pPr lvl="1">
              <a:lnSpc>
                <a:spcPct val="90000"/>
              </a:lnSpc>
            </a:pPr>
            <a:r>
              <a:rPr lang="en-US" sz="2400">
                <a:solidFill>
                  <a:schemeClr val="bg1"/>
                </a:solidFill>
              </a:rPr>
              <a:t>BSE,NSE,CSE,OVER-THE-COUNTER[OTC] EXCHANGE OF INDIA.</a:t>
            </a:r>
          </a:p>
          <a:p>
            <a:pPr lvl="1">
              <a:lnSpc>
                <a:spcPct val="90000"/>
              </a:lnSpc>
            </a:pPr>
            <a:endParaRPr lang="en-US" sz="2400" u="sng">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0667" name="Rectangle 11"/>
          <p:cNvSpPr>
            <a:spLocks noGrp="1" noChangeArrowheads="1"/>
          </p:cNvSpPr>
          <p:nvPr>
            <p:ph type="title"/>
          </p:nvPr>
        </p:nvSpPr>
        <p:spPr>
          <a:xfrm>
            <a:off x="0" y="990600"/>
            <a:ext cx="6629400" cy="1143000"/>
          </a:xfrm>
        </p:spPr>
        <p:txBody>
          <a:bodyPr/>
          <a:lstStyle/>
          <a:p>
            <a:r>
              <a:rPr lang="en-US" sz="4000" u="sng">
                <a:solidFill>
                  <a:schemeClr val="bg1"/>
                </a:solidFill>
              </a:rPr>
              <a:t>PRIMARY &amp; SECONDARY</a:t>
            </a:r>
            <a:br>
              <a:rPr lang="en-US" sz="4000" u="sng">
                <a:solidFill>
                  <a:schemeClr val="bg1"/>
                </a:solidFill>
              </a:rPr>
            </a:br>
            <a:r>
              <a:rPr lang="en-US" sz="4000" u="sng">
                <a:solidFill>
                  <a:schemeClr val="bg1"/>
                </a:solidFill>
              </a:rPr>
              <a:t>MARKET</a:t>
            </a:r>
          </a:p>
        </p:txBody>
      </p:sp>
      <p:sp>
        <p:nvSpPr>
          <p:cNvPr id="70668" name="Rectangle 12"/>
          <p:cNvSpPr>
            <a:spLocks noGrp="1" noChangeArrowheads="1"/>
          </p:cNvSpPr>
          <p:nvPr>
            <p:ph type="body" idx="1"/>
          </p:nvPr>
        </p:nvSpPr>
        <p:spPr>
          <a:xfrm>
            <a:off x="228600" y="2332038"/>
            <a:ext cx="8229600" cy="4525962"/>
          </a:xfrm>
        </p:spPr>
        <p:txBody>
          <a:bodyPr/>
          <a:lstStyle/>
          <a:p>
            <a:pPr>
              <a:lnSpc>
                <a:spcPct val="90000"/>
              </a:lnSpc>
            </a:pPr>
            <a:r>
              <a:rPr lang="en-US" sz="2400">
                <a:solidFill>
                  <a:schemeClr val="bg1"/>
                </a:solidFill>
              </a:rPr>
              <a:t>PRIMARY MARKET IS A TYPE OF CAPITAL MARKET WHARE EQUITY &amp; DEBT INSTRUMENTS ARE TRADED FOR THE </a:t>
            </a:r>
            <a:r>
              <a:rPr lang="en-US" sz="2400">
                <a:solidFill>
                  <a:schemeClr val="bg1"/>
                </a:solidFill>
                <a:latin typeface="Monotype Corsiva" pitchFamily="66" charset="0"/>
              </a:rPr>
              <a:t>FRIST TIME</a:t>
            </a:r>
            <a:r>
              <a:rPr lang="en-US" sz="2400">
                <a:solidFill>
                  <a:schemeClr val="bg1"/>
                </a:solidFill>
              </a:rPr>
              <a:t>.</a:t>
            </a:r>
          </a:p>
          <a:p>
            <a:pPr>
              <a:lnSpc>
                <a:spcPct val="90000"/>
              </a:lnSpc>
            </a:pPr>
            <a:r>
              <a:rPr lang="en-US" sz="2400">
                <a:solidFill>
                  <a:schemeClr val="bg1"/>
                </a:solidFill>
              </a:rPr>
              <a:t>SECONDARY MARKET IS A TYPE OF CAPITAL MARKET WHARE THE INSTRUMENTS THAT ARE TRADED IN PRIMARY MARKET FOR THE FRIST TIME,CAN BE PURCHASED OR SOLD AGAIN.</a:t>
            </a:r>
          </a:p>
          <a:p>
            <a:pPr>
              <a:lnSpc>
                <a:spcPct val="90000"/>
              </a:lnSpc>
            </a:pPr>
            <a:r>
              <a:rPr lang="en-US" sz="2400">
                <a:solidFill>
                  <a:schemeClr val="bg1"/>
                </a:solidFill>
              </a:rPr>
              <a:t>PRIMARY MARKET IS  USUALLY KNOWN AS NEW ISSUE MARKET(NIM).</a:t>
            </a:r>
          </a:p>
          <a:p>
            <a:pPr>
              <a:lnSpc>
                <a:spcPct val="90000"/>
              </a:lnSpc>
            </a:pPr>
            <a:r>
              <a:rPr lang="en-US" sz="2400">
                <a:solidFill>
                  <a:schemeClr val="bg1"/>
                </a:solidFill>
              </a:rPr>
              <a:t>SECONDARY MARKET IS KNOWN AS  SHARE MARKET.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3120" name="Rectangle 416"/>
          <p:cNvSpPr>
            <a:spLocks noGrp="1" noChangeArrowheads="1"/>
          </p:cNvSpPr>
          <p:nvPr>
            <p:ph type="ctrTitle"/>
          </p:nvPr>
        </p:nvSpPr>
        <p:spPr/>
        <p:txBody>
          <a:bodyPr/>
          <a:lstStyle/>
          <a:p>
            <a:r>
              <a:rPr lang="en-US" sz="6000" b="1" i="1" u="sng">
                <a:solidFill>
                  <a:schemeClr val="bg1"/>
                </a:solidFill>
                <a:effectLst>
                  <a:outerShdw blurRad="38100" dist="38100" dir="2700000" algn="tl">
                    <a:srgbClr val="C0C0C0"/>
                  </a:outerShdw>
                </a:effectLst>
              </a:rPr>
              <a:t>SHARE MARKET</a:t>
            </a:r>
          </a:p>
        </p:txBody>
      </p:sp>
      <p:pic>
        <p:nvPicPr>
          <p:cNvPr id="73122" name="Picture 418" descr="bear"/>
          <p:cNvPicPr>
            <a:picLocks noChangeAspect="1" noChangeArrowheads="1"/>
          </p:cNvPicPr>
          <p:nvPr/>
        </p:nvPicPr>
        <p:blipFill>
          <a:blip r:embed="rId3"/>
          <a:srcRect/>
          <a:stretch>
            <a:fillRect/>
          </a:stretch>
        </p:blipFill>
        <p:spPr bwMode="auto">
          <a:xfrm>
            <a:off x="3505200" y="3657600"/>
            <a:ext cx="2895600" cy="25146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7172" name="Rectangle 4"/>
          <p:cNvSpPr>
            <a:spLocks noChangeArrowheads="1"/>
          </p:cNvSpPr>
          <p:nvPr/>
        </p:nvSpPr>
        <p:spPr bwMode="auto">
          <a:xfrm>
            <a:off x="228600" y="1143000"/>
            <a:ext cx="6629400" cy="2381250"/>
          </a:xfrm>
          <a:prstGeom prst="rect">
            <a:avLst/>
          </a:prstGeom>
          <a:noFill/>
          <a:ln w="9525">
            <a:noFill/>
            <a:miter lim="800000"/>
            <a:headEnd/>
            <a:tailEnd/>
          </a:ln>
          <a:effectLst/>
        </p:spPr>
        <p:txBody>
          <a:bodyPr>
            <a:spAutoFit/>
          </a:bodyPr>
          <a:lstStyle/>
          <a:p>
            <a:pPr>
              <a:lnSpc>
                <a:spcPct val="100000"/>
              </a:lnSpc>
              <a:spcBef>
                <a:spcPct val="30000"/>
              </a:spcBef>
              <a:buFontTx/>
              <a:buNone/>
            </a:pPr>
            <a:r>
              <a:rPr lang="en-US" sz="2000" b="1" u="none">
                <a:latin typeface="Monotype Corsiva" pitchFamily="66" charset="0"/>
              </a:rPr>
              <a:t>NO RISK,NO GAIN…..</a:t>
            </a:r>
          </a:p>
          <a:p>
            <a:pPr>
              <a:lnSpc>
                <a:spcPct val="100000"/>
              </a:lnSpc>
              <a:spcBef>
                <a:spcPct val="30000"/>
              </a:spcBef>
              <a:buFontTx/>
              <a:buNone/>
            </a:pPr>
            <a:r>
              <a:rPr lang="en-US" sz="2000" b="1" u="none">
                <a:latin typeface="Monotype Corsiva" pitchFamily="66" charset="0"/>
              </a:rPr>
              <a:t>IT’S THE SHARE MARKET,</a:t>
            </a:r>
          </a:p>
          <a:p>
            <a:pPr>
              <a:lnSpc>
                <a:spcPct val="100000"/>
              </a:lnSpc>
              <a:spcBef>
                <a:spcPct val="30000"/>
              </a:spcBef>
              <a:buFontTx/>
              <a:buNone/>
            </a:pPr>
            <a:r>
              <a:rPr lang="en-US" sz="2000" b="1" u="none">
                <a:latin typeface="Monotype Corsiva" pitchFamily="66" charset="0"/>
              </a:rPr>
              <a:t>THAT MAY WARD-OFF  YOUR FINANCIAL PAIN….</a:t>
            </a:r>
          </a:p>
          <a:p>
            <a:pPr>
              <a:lnSpc>
                <a:spcPct val="100000"/>
              </a:lnSpc>
              <a:spcBef>
                <a:spcPct val="30000"/>
              </a:spcBef>
              <a:buFontTx/>
              <a:buNone/>
            </a:pPr>
            <a:r>
              <a:rPr lang="en-US" sz="2000" b="1" u="none">
                <a:latin typeface="Monotype Corsiva" pitchFamily="66" charset="0"/>
              </a:rPr>
              <a:t>BE VARY CAUTIOUS &amp; PEITTY WATCHFUL…</a:t>
            </a:r>
          </a:p>
          <a:p>
            <a:pPr>
              <a:lnSpc>
                <a:spcPct val="100000"/>
              </a:lnSpc>
              <a:spcBef>
                <a:spcPct val="30000"/>
              </a:spcBef>
              <a:buFontTx/>
              <a:buNone/>
            </a:pPr>
            <a:r>
              <a:rPr lang="en-US" sz="2000" b="1" u="none">
                <a:latin typeface="Monotype Corsiva" pitchFamily="66" charset="0"/>
              </a:rPr>
              <a:t>A DEMON MAY COME WITH BEAR  ,KILLING THE BULL….</a:t>
            </a:r>
          </a:p>
          <a:p>
            <a:pPr>
              <a:lnSpc>
                <a:spcPct val="100000"/>
              </a:lnSpc>
              <a:spcBef>
                <a:spcPct val="30000"/>
              </a:spcBef>
              <a:buFontTx/>
              <a:buNone/>
            </a:pPr>
            <a:endParaRPr lang="en-US" sz="2000" b="1" u="none">
              <a:latin typeface="Monotype Corsiva" pitchFamily="66" charset="0"/>
            </a:endParaRPr>
          </a:p>
        </p:txBody>
      </p:sp>
      <p:sp>
        <p:nvSpPr>
          <p:cNvPr id="7173" name="Rectangle 5"/>
          <p:cNvSpPr>
            <a:spLocks noChangeArrowheads="1"/>
          </p:cNvSpPr>
          <p:nvPr/>
        </p:nvSpPr>
        <p:spPr bwMode="auto">
          <a:xfrm>
            <a:off x="1219200" y="3657600"/>
            <a:ext cx="7731125" cy="1587500"/>
          </a:xfrm>
          <a:prstGeom prst="rect">
            <a:avLst/>
          </a:prstGeom>
          <a:noFill/>
          <a:ln w="9525">
            <a:noFill/>
            <a:miter lim="800000"/>
            <a:headEnd/>
            <a:tailEnd/>
          </a:ln>
          <a:effectLst/>
        </p:spPr>
        <p:txBody>
          <a:bodyPr wrap="none">
            <a:spAutoFit/>
          </a:bodyPr>
          <a:lstStyle/>
          <a:p>
            <a:pPr>
              <a:lnSpc>
                <a:spcPct val="100000"/>
              </a:lnSpc>
              <a:spcBef>
                <a:spcPct val="30000"/>
              </a:spcBef>
              <a:buFontTx/>
              <a:buNone/>
            </a:pPr>
            <a:r>
              <a:rPr lang="en-US" sz="2000" b="1" u="none">
                <a:latin typeface="Monotype Corsiva" pitchFamily="66" charset="0"/>
              </a:rPr>
              <a:t>BSE &amp; NSE ARE ALWAYS THERE TO STAY….</a:t>
            </a:r>
          </a:p>
          <a:p>
            <a:pPr>
              <a:lnSpc>
                <a:spcPct val="100000"/>
              </a:lnSpc>
              <a:spcBef>
                <a:spcPct val="30000"/>
              </a:spcBef>
              <a:buFontTx/>
              <a:buNone/>
            </a:pPr>
            <a:r>
              <a:rPr lang="en-US" sz="2000" b="1" u="none">
                <a:latin typeface="Monotype Corsiva" pitchFamily="66" charset="0"/>
              </a:rPr>
              <a:t>SENSEX &amp; NIFTY SHOW WAY OF THE MARKET TO PLAY…..</a:t>
            </a:r>
          </a:p>
          <a:p>
            <a:pPr>
              <a:lnSpc>
                <a:spcPct val="100000"/>
              </a:lnSpc>
              <a:spcBef>
                <a:spcPct val="30000"/>
              </a:spcBef>
              <a:buFontTx/>
              <a:buNone/>
            </a:pPr>
            <a:r>
              <a:rPr lang="en-US" sz="2000" b="1" u="none">
                <a:latin typeface="Monotype Corsiva" pitchFamily="66" charset="0"/>
              </a:rPr>
              <a:t>DON’T GIVE UP  EVEN IF LOSS COMES AS A DEFEAT….</a:t>
            </a:r>
          </a:p>
          <a:p>
            <a:pPr>
              <a:lnSpc>
                <a:spcPct val="100000"/>
              </a:lnSpc>
              <a:spcBef>
                <a:spcPct val="30000"/>
              </a:spcBef>
              <a:buFontTx/>
              <a:buNone/>
            </a:pPr>
            <a:r>
              <a:rPr lang="en-US" sz="2000" b="1" u="none">
                <a:latin typeface="Monotype Corsiva" pitchFamily="66" charset="0"/>
              </a:rPr>
              <a:t>HOLD,BYE OR SELL CAREFULLY TO BOOK THE ULTIMATE PROFIT…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4757" name="Rectangle 5"/>
          <p:cNvSpPr>
            <a:spLocks noGrp="1" noChangeArrowheads="1"/>
          </p:cNvSpPr>
          <p:nvPr>
            <p:ph type="body" idx="1"/>
          </p:nvPr>
        </p:nvSpPr>
        <p:spPr/>
        <p:txBody>
          <a:bodyPr/>
          <a:lstStyle/>
          <a:p>
            <a:pPr>
              <a:lnSpc>
                <a:spcPct val="90000"/>
              </a:lnSpc>
            </a:pPr>
            <a:r>
              <a:rPr lang="en-US" sz="2400">
                <a:solidFill>
                  <a:schemeClr val="bg1"/>
                </a:solidFill>
              </a:rPr>
              <a:t>SHARE MARKET IS A SECONDARY CAPITAL MARKET WHARE SHARES ARE DEALT IN.</a:t>
            </a:r>
          </a:p>
          <a:p>
            <a:pPr>
              <a:lnSpc>
                <a:spcPct val="90000"/>
              </a:lnSpc>
            </a:pPr>
            <a:r>
              <a:rPr lang="en-US" sz="2400">
                <a:solidFill>
                  <a:schemeClr val="bg1"/>
                </a:solidFill>
              </a:rPr>
              <a:t>INDIA HAS 23 STOCK MARKETS, 4 ARE NATIONAL &amp; 19 ARE REGIONAL.</a:t>
            </a:r>
          </a:p>
          <a:p>
            <a:pPr>
              <a:lnSpc>
                <a:spcPct val="90000"/>
              </a:lnSpc>
            </a:pPr>
            <a:r>
              <a:rPr lang="en-US" sz="2400">
                <a:solidFill>
                  <a:schemeClr val="bg1"/>
                </a:solidFill>
                <a:latin typeface="Monotype Corsiva" pitchFamily="66" charset="0"/>
              </a:rPr>
              <a:t>BOMBAY STOCK EXCHANGE</a:t>
            </a:r>
            <a:r>
              <a:rPr lang="en-US" sz="2400">
                <a:solidFill>
                  <a:schemeClr val="bg1"/>
                </a:solidFill>
              </a:rPr>
              <a:t> &amp;</a:t>
            </a:r>
            <a:r>
              <a:rPr lang="en-US" sz="2400">
                <a:solidFill>
                  <a:schemeClr val="bg1"/>
                </a:solidFill>
                <a:latin typeface="Monotype Corsiva" pitchFamily="66" charset="0"/>
              </a:rPr>
              <a:t> NATIONAL STOCK EXCHANGE</a:t>
            </a:r>
            <a:r>
              <a:rPr lang="en-US" sz="2400">
                <a:solidFill>
                  <a:schemeClr val="bg1"/>
                </a:solidFill>
              </a:rPr>
              <a:t> ARE TWO LEADING STOCK MARKETS  IN INDIA.</a:t>
            </a:r>
          </a:p>
          <a:p>
            <a:pPr>
              <a:lnSpc>
                <a:spcPct val="90000"/>
              </a:lnSpc>
            </a:pPr>
            <a:r>
              <a:rPr lang="en-US" sz="2400">
                <a:solidFill>
                  <a:schemeClr val="bg1"/>
                </a:solidFill>
              </a:rPr>
              <a:t>IN INDIA STOCK MARKETS ARE REGULATED BY </a:t>
            </a:r>
            <a:r>
              <a:rPr lang="en-US" sz="2400">
                <a:solidFill>
                  <a:schemeClr val="bg1"/>
                </a:solidFill>
                <a:latin typeface="Monotype Corsiva" pitchFamily="66" charset="0"/>
              </a:rPr>
              <a:t>SECURITY EXCHANGE BOARD OF INDIA(SEBI),COMPANY ACT 1956,MINISTRY OF FINANCE .</a:t>
            </a:r>
          </a:p>
          <a:p>
            <a:pPr>
              <a:lnSpc>
                <a:spcPct val="90000"/>
              </a:lnSpc>
            </a:pPr>
            <a:r>
              <a:rPr lang="en-US" sz="2400">
                <a:solidFill>
                  <a:schemeClr val="bg1"/>
                </a:solidFill>
              </a:rPr>
              <a:t>HEALTH OF STOCK MARKET CAN BE MEASURED WITH STOCK INDEX.</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p:txBody>
          <a:bodyPr/>
          <a:lstStyle/>
          <a:p>
            <a:r>
              <a:rPr lang="en-US" sz="6000" u="sng">
                <a:solidFill>
                  <a:schemeClr val="bg1"/>
                </a:solidFill>
                <a:effectLst>
                  <a:outerShdw blurRad="38100" dist="38100" dir="2700000" algn="tl">
                    <a:srgbClr val="C0C0C0"/>
                  </a:outerShdw>
                </a:effectLst>
              </a:rPr>
              <a:t>SHARE INDEX</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3556" name="Rectangle 4"/>
          <p:cNvSpPr>
            <a:spLocks noGrp="1" noChangeArrowheads="1"/>
          </p:cNvSpPr>
          <p:nvPr>
            <p:ph type="title"/>
          </p:nvPr>
        </p:nvSpPr>
        <p:spPr>
          <a:xfrm>
            <a:off x="-533400" y="228600"/>
            <a:ext cx="6629400" cy="1143000"/>
          </a:xfrm>
        </p:spPr>
        <p:txBody>
          <a:bodyPr/>
          <a:lstStyle/>
          <a:p>
            <a:r>
              <a:rPr lang="en-US" u="sng">
                <a:solidFill>
                  <a:schemeClr val="bg1"/>
                </a:solidFill>
              </a:rPr>
              <a:t>FINANCIAL MARKET</a:t>
            </a:r>
          </a:p>
        </p:txBody>
      </p:sp>
      <p:sp>
        <p:nvSpPr>
          <p:cNvPr id="23557" name="Rectangle 5"/>
          <p:cNvSpPr>
            <a:spLocks noGrp="1" noChangeArrowheads="1"/>
          </p:cNvSpPr>
          <p:nvPr>
            <p:ph type="body" idx="1"/>
          </p:nvPr>
        </p:nvSpPr>
        <p:spPr>
          <a:xfrm>
            <a:off x="304800" y="1828800"/>
            <a:ext cx="8229600" cy="4525963"/>
          </a:xfrm>
        </p:spPr>
        <p:txBody>
          <a:bodyPr/>
          <a:lstStyle/>
          <a:p>
            <a:r>
              <a:rPr lang="en-US" sz="2800">
                <a:solidFill>
                  <a:schemeClr val="bg1"/>
                </a:solidFill>
              </a:rPr>
              <a:t>GENERALLY, A MARKET IS A PLACE USED FOR BUYING &amp; SELLING GOODS.</a:t>
            </a:r>
          </a:p>
          <a:p>
            <a:r>
              <a:rPr lang="en-US" sz="2800">
                <a:solidFill>
                  <a:schemeClr val="bg1"/>
                </a:solidFill>
              </a:rPr>
              <a:t>IN MODERN WORLD,TRANSACTIONS CAN BE DONE VIRTUALLY,NO NEED TO GATHER IN A PLACE.</a:t>
            </a:r>
          </a:p>
          <a:p>
            <a:r>
              <a:rPr lang="en-US" sz="2800">
                <a:solidFill>
                  <a:schemeClr val="bg1"/>
                </a:solidFill>
              </a:rPr>
              <a:t>THE MECHANISM OR SYSTEM THROUGH WHICH FINANCIAL ASSETS ARE CREATED AND TRANSFERRED IS KNOW AS FINANCIAL MARKET.</a:t>
            </a:r>
          </a:p>
          <a:p>
            <a:endParaRPr lang="en-US" sz="280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7424" name="Rectangle 16"/>
          <p:cNvSpPr>
            <a:spLocks noGrp="1" noChangeArrowheads="1"/>
          </p:cNvSpPr>
          <p:nvPr>
            <p:ph type="body" idx="1"/>
          </p:nvPr>
        </p:nvSpPr>
        <p:spPr>
          <a:xfrm>
            <a:off x="381000" y="1219200"/>
            <a:ext cx="8229600" cy="4525963"/>
          </a:xfrm>
        </p:spPr>
        <p:txBody>
          <a:bodyPr/>
          <a:lstStyle/>
          <a:p>
            <a:r>
              <a:rPr lang="en-US" sz="2400" b="1">
                <a:solidFill>
                  <a:schemeClr val="bg1"/>
                </a:solidFill>
              </a:rPr>
              <a:t>AN INDEX IS A NUMBER THAT REPRESENTS CHANGE IN A SET OF VALUES BETWEEN A BASE TIME PERIOD &amp; ANOTHER TIME.</a:t>
            </a:r>
          </a:p>
          <a:p>
            <a:r>
              <a:rPr lang="en-US" sz="2400" b="1">
                <a:solidFill>
                  <a:schemeClr val="bg1"/>
                </a:solidFill>
              </a:rPr>
              <a:t>SIMILARLY,SHARE INDEX REFLECTS THE CHANGE IN THE VALUES OF SET STOCKS OVER THE BASE YEAR.</a:t>
            </a:r>
          </a:p>
          <a:p>
            <a:r>
              <a:rPr lang="en-US" sz="2400" b="1">
                <a:solidFill>
                  <a:schemeClr val="bg1"/>
                </a:solidFill>
              </a:rPr>
              <a:t>WHICH YEAR WILL BE THE “BASE YEAR” &amp; HOW MANY STOCKS WILL COMPRISE OF “SET OF STOCKS” MAY VARY.</a:t>
            </a:r>
          </a:p>
          <a:p>
            <a:r>
              <a:rPr lang="en-US" sz="2400" b="1">
                <a:solidFill>
                  <a:schemeClr val="bg1"/>
                </a:solidFill>
              </a:rPr>
              <a:t>“SENSEX” BASE YEAR IS 1978-79 WHAREAS “NIFTY” BASE YEAR IS 1995.</a:t>
            </a:r>
          </a:p>
          <a:p>
            <a:r>
              <a:rPr lang="en-US" sz="2400" b="1">
                <a:solidFill>
                  <a:schemeClr val="bg1"/>
                </a:solidFill>
              </a:rPr>
              <a:t>“SENSEX” &amp; “S&amp;P CNX NIFTY” COMPRISE OF 30 &amp; 50 STOCKS RESPECTIVELY. </a:t>
            </a:r>
          </a:p>
          <a:p>
            <a:pPr>
              <a:buFontTx/>
              <a:buNone/>
            </a:pPr>
            <a:r>
              <a:rPr lang="en-US" sz="2400" b="1">
                <a:solidFill>
                  <a:schemeClr val="bg1"/>
                </a:solidFill>
              </a:rPr>
              <a:t> </a:t>
            </a:r>
          </a:p>
          <a:p>
            <a:endParaRPr lang="en-US" sz="2400" b="1">
              <a:solidFill>
                <a:schemeClr val="bg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60" name="Rectangle 4"/>
          <p:cNvSpPr>
            <a:spLocks noGrp="1" noChangeArrowheads="1"/>
          </p:cNvSpPr>
          <p:nvPr>
            <p:ph type="title"/>
          </p:nvPr>
        </p:nvSpPr>
        <p:spPr>
          <a:xfrm>
            <a:off x="228600" y="838200"/>
            <a:ext cx="6248400" cy="579438"/>
          </a:xfrm>
        </p:spPr>
        <p:txBody>
          <a:bodyPr/>
          <a:lstStyle/>
          <a:p>
            <a:r>
              <a:rPr lang="en-US" sz="4000" u="sng">
                <a:solidFill>
                  <a:schemeClr val="bg1"/>
                </a:solidFill>
              </a:rPr>
              <a:t>OBJECTIVES OF INDEX</a:t>
            </a:r>
          </a:p>
        </p:txBody>
      </p:sp>
      <p:sp>
        <p:nvSpPr>
          <p:cNvPr id="19461" name="Rectangle 5"/>
          <p:cNvSpPr>
            <a:spLocks noGrp="1" noChangeArrowheads="1"/>
          </p:cNvSpPr>
          <p:nvPr>
            <p:ph type="body" idx="1"/>
          </p:nvPr>
        </p:nvSpPr>
        <p:spPr/>
        <p:txBody>
          <a:bodyPr/>
          <a:lstStyle/>
          <a:p>
            <a:pPr>
              <a:lnSpc>
                <a:spcPct val="80000"/>
              </a:lnSpc>
            </a:pPr>
            <a:r>
              <a:rPr lang="en-US" sz="2400">
                <a:solidFill>
                  <a:schemeClr val="bg1"/>
                </a:solidFill>
              </a:rPr>
              <a:t>TO REFLECT MARKET DIRECTION.</a:t>
            </a:r>
          </a:p>
          <a:p>
            <a:pPr>
              <a:lnSpc>
                <a:spcPct val="80000"/>
              </a:lnSpc>
            </a:pPr>
            <a:r>
              <a:rPr lang="en-US" sz="2400">
                <a:solidFill>
                  <a:schemeClr val="bg1"/>
                </a:solidFill>
              </a:rPr>
              <a:t>TO INDICATE REGULAR FLUCUATIONS OF PRICE OF SCRIPS.</a:t>
            </a:r>
          </a:p>
          <a:p>
            <a:pPr>
              <a:lnSpc>
                <a:spcPct val="80000"/>
              </a:lnSpc>
            </a:pPr>
            <a:r>
              <a:rPr lang="en-US" sz="2400">
                <a:solidFill>
                  <a:schemeClr val="bg1"/>
                </a:solidFill>
              </a:rPr>
              <a:t>TO TRACK VARIOUS “INDEX FUNDS” “INDEX FUTURES” &amp; “ INDEX OPTIONS.”</a:t>
            </a:r>
          </a:p>
          <a:p>
            <a:pPr>
              <a:lnSpc>
                <a:spcPct val="80000"/>
              </a:lnSpc>
            </a:pPr>
            <a:r>
              <a:rPr lang="en-US" sz="2400">
                <a:solidFill>
                  <a:schemeClr val="bg1"/>
                </a:solidFill>
              </a:rPr>
              <a:t>TO SHOW MARKET VOLATALITY.</a:t>
            </a:r>
          </a:p>
          <a:p>
            <a:pPr>
              <a:lnSpc>
                <a:spcPct val="80000"/>
              </a:lnSpc>
            </a:pPr>
            <a:r>
              <a:rPr lang="en-US" sz="2400">
                <a:solidFill>
                  <a:schemeClr val="bg1"/>
                </a:solidFill>
              </a:rPr>
              <a:t>REFLECTS ECOMONIC CONDITIONS OF A COUNTRY.</a:t>
            </a:r>
          </a:p>
          <a:p>
            <a:pPr>
              <a:lnSpc>
                <a:spcPct val="80000"/>
              </a:lnSpc>
            </a:pPr>
            <a:r>
              <a:rPr lang="en-US" sz="2400">
                <a:solidFill>
                  <a:schemeClr val="bg1"/>
                </a:solidFill>
              </a:rPr>
              <a:t>SHOWS OVARALL PERFORMANCE OF COMPANIES.</a:t>
            </a:r>
          </a:p>
          <a:p>
            <a:pPr>
              <a:lnSpc>
                <a:spcPct val="80000"/>
              </a:lnSpc>
            </a:pPr>
            <a:r>
              <a:rPr lang="en-US" sz="2400">
                <a:solidFill>
                  <a:schemeClr val="bg1"/>
                </a:solidFill>
              </a:rPr>
              <a:t>PROVIDES SECTOR WISE PERFORMANCE THROUGH “SECTORIAL INDEX” LIKE “BSE BANKEX”.</a:t>
            </a:r>
          </a:p>
          <a:p>
            <a:pPr>
              <a:lnSpc>
                <a:spcPct val="80000"/>
              </a:lnSpc>
            </a:pPr>
            <a:r>
              <a:rPr lang="en-US" sz="2400">
                <a:solidFill>
                  <a:schemeClr val="bg1"/>
                </a:solidFill>
              </a:rPr>
              <a:t>TO DRAW COMPARISON OF RETURNS BETWEEN SHARES &amp; OTHER FORMS OF INVESTMENT LIKE GOLD,DEBT.</a:t>
            </a:r>
          </a:p>
          <a:p>
            <a:pPr>
              <a:lnSpc>
                <a:spcPct val="80000"/>
              </a:lnSpc>
            </a:pPr>
            <a:endParaRPr lang="en-US" sz="2400">
              <a:solidFill>
                <a:schemeClr val="bg1"/>
              </a:solidFill>
            </a:endParaRPr>
          </a:p>
          <a:p>
            <a:pPr>
              <a:lnSpc>
                <a:spcPct val="80000"/>
              </a:lnSpc>
            </a:pPr>
            <a:endParaRPr lang="en-US" sz="2400">
              <a:solidFill>
                <a:schemeClr val="bg1"/>
              </a:solidFill>
            </a:endParaRPr>
          </a:p>
          <a:p>
            <a:pPr>
              <a:lnSpc>
                <a:spcPct val="80000"/>
              </a:lnSpc>
            </a:pPr>
            <a:endParaRPr lang="en-US" sz="2400">
              <a:solidFill>
                <a:schemeClr val="bg1"/>
              </a:solidFill>
            </a:endParaRPr>
          </a:p>
          <a:p>
            <a:pPr>
              <a:lnSpc>
                <a:spcPct val="80000"/>
              </a:lnSpc>
            </a:pPr>
            <a:endParaRPr lang="en-US" sz="2400">
              <a:solidFill>
                <a:schemeClr val="bg1"/>
              </a:solidFill>
            </a:endParaRPr>
          </a:p>
          <a:p>
            <a:pPr>
              <a:lnSpc>
                <a:spcPct val="80000"/>
              </a:lnSpc>
            </a:pPr>
            <a:endParaRPr lang="en-US" sz="2400">
              <a:solidFill>
                <a:schemeClr val="bg1"/>
              </a:solidFill>
            </a:endParaRPr>
          </a:p>
          <a:p>
            <a:pPr>
              <a:lnSpc>
                <a:spcPct val="80000"/>
              </a:lnSpc>
            </a:pPr>
            <a:endParaRPr lang="en-US" sz="2400">
              <a:solidFill>
                <a:schemeClr val="bg1"/>
              </a:solidFill>
            </a:endParaRPr>
          </a:p>
          <a:p>
            <a:pPr>
              <a:lnSpc>
                <a:spcPct val="80000"/>
              </a:lnSpc>
            </a:pPr>
            <a:endParaRPr lang="en-US" sz="2400">
              <a:solidFill>
                <a:schemeClr val="bg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508" name="Rectangle 4"/>
          <p:cNvSpPr>
            <a:spLocks noGrp="1" noChangeArrowheads="1"/>
          </p:cNvSpPr>
          <p:nvPr>
            <p:ph type="title"/>
          </p:nvPr>
        </p:nvSpPr>
        <p:spPr>
          <a:xfrm>
            <a:off x="-838200" y="838200"/>
            <a:ext cx="7239000" cy="685800"/>
          </a:xfrm>
        </p:spPr>
        <p:txBody>
          <a:bodyPr/>
          <a:lstStyle/>
          <a:p>
            <a:r>
              <a:rPr lang="en-US" sz="4000">
                <a:solidFill>
                  <a:schemeClr val="bg1"/>
                </a:solidFill>
              </a:rPr>
              <a:t>REASONS FOR </a:t>
            </a:r>
            <a:r>
              <a:rPr lang="en-US" sz="4000" u="sng">
                <a:solidFill>
                  <a:schemeClr val="bg1"/>
                </a:solidFill>
              </a:rPr>
              <a:t>FLUCTUATION</a:t>
            </a:r>
            <a:r>
              <a:rPr lang="en-US" sz="4000">
                <a:solidFill>
                  <a:schemeClr val="bg1"/>
                </a:solidFill>
              </a:rPr>
              <a:t/>
            </a:r>
            <a:br>
              <a:rPr lang="en-US" sz="4000">
                <a:solidFill>
                  <a:schemeClr val="bg1"/>
                </a:solidFill>
              </a:rPr>
            </a:br>
            <a:endParaRPr lang="en-US" sz="4000">
              <a:solidFill>
                <a:schemeClr val="bg1"/>
              </a:solidFill>
            </a:endParaRPr>
          </a:p>
        </p:txBody>
      </p:sp>
      <p:sp>
        <p:nvSpPr>
          <p:cNvPr id="21509" name="Rectangle 5"/>
          <p:cNvSpPr>
            <a:spLocks noGrp="1" noChangeArrowheads="1"/>
          </p:cNvSpPr>
          <p:nvPr>
            <p:ph type="body" idx="1"/>
          </p:nvPr>
        </p:nvSpPr>
        <p:spPr/>
        <p:txBody>
          <a:bodyPr/>
          <a:lstStyle/>
          <a:p>
            <a:pPr>
              <a:lnSpc>
                <a:spcPct val="80000"/>
              </a:lnSpc>
            </a:pPr>
            <a:r>
              <a:rPr lang="en-US" sz="2000">
                <a:solidFill>
                  <a:schemeClr val="bg1"/>
                </a:solidFill>
              </a:rPr>
              <a:t>AVALABALITY OF CAPITAL IN MARKET.</a:t>
            </a:r>
          </a:p>
          <a:p>
            <a:pPr>
              <a:lnSpc>
                <a:spcPct val="80000"/>
              </a:lnSpc>
            </a:pPr>
            <a:r>
              <a:rPr lang="en-US" sz="2000">
                <a:solidFill>
                  <a:schemeClr val="bg1"/>
                </a:solidFill>
              </a:rPr>
              <a:t>LEQUIDITY CONDITIONS.</a:t>
            </a:r>
          </a:p>
          <a:p>
            <a:pPr>
              <a:lnSpc>
                <a:spcPct val="80000"/>
              </a:lnSpc>
            </a:pPr>
            <a:r>
              <a:rPr lang="en-US" sz="2000">
                <a:solidFill>
                  <a:schemeClr val="bg1"/>
                </a:solidFill>
              </a:rPr>
              <a:t>CONFIDENCE OF PEOPLE OVER MARKET.</a:t>
            </a:r>
          </a:p>
          <a:p>
            <a:pPr>
              <a:lnSpc>
                <a:spcPct val="80000"/>
              </a:lnSpc>
            </a:pPr>
            <a:r>
              <a:rPr lang="en-US" sz="2000">
                <a:solidFill>
                  <a:schemeClr val="bg1"/>
                </a:solidFill>
              </a:rPr>
              <a:t>INVESTMENT CONDITIONS OF FII &amp; DFI.</a:t>
            </a:r>
          </a:p>
          <a:p>
            <a:pPr>
              <a:lnSpc>
                <a:spcPct val="80000"/>
              </a:lnSpc>
            </a:pPr>
            <a:r>
              <a:rPr lang="en-US" sz="2000">
                <a:solidFill>
                  <a:schemeClr val="bg1"/>
                </a:solidFill>
              </a:rPr>
              <a:t>CONDITIONS OF GLOBAL MARKET.</a:t>
            </a:r>
          </a:p>
          <a:p>
            <a:pPr>
              <a:lnSpc>
                <a:spcPct val="80000"/>
              </a:lnSpc>
            </a:pPr>
            <a:r>
              <a:rPr lang="en-US" sz="2000">
                <a:solidFill>
                  <a:schemeClr val="bg1"/>
                </a:solidFill>
              </a:rPr>
              <a:t>POLICY OF LIBARALIZATION OF DOMESTIC &amp; FOREIGN COUNTRY.</a:t>
            </a:r>
          </a:p>
          <a:p>
            <a:pPr>
              <a:lnSpc>
                <a:spcPct val="80000"/>
              </a:lnSpc>
            </a:pPr>
            <a:r>
              <a:rPr lang="en-US" sz="2000">
                <a:solidFill>
                  <a:schemeClr val="bg1"/>
                </a:solidFill>
              </a:rPr>
              <a:t>EXCHANGE RATE FLUCTUATION.</a:t>
            </a:r>
          </a:p>
          <a:p>
            <a:pPr>
              <a:lnSpc>
                <a:spcPct val="80000"/>
              </a:lnSpc>
            </a:pPr>
            <a:r>
              <a:rPr lang="en-US" sz="2000">
                <a:solidFill>
                  <a:schemeClr val="bg1"/>
                </a:solidFill>
              </a:rPr>
              <a:t>ECOMONIC CONDITIONS OF DOMESTIC &amp; OTHER COUNTRIES.</a:t>
            </a:r>
          </a:p>
          <a:p>
            <a:pPr>
              <a:lnSpc>
                <a:spcPct val="80000"/>
              </a:lnSpc>
            </a:pPr>
            <a:r>
              <a:rPr lang="en-US" sz="2000">
                <a:solidFill>
                  <a:schemeClr val="bg1"/>
                </a:solidFill>
              </a:rPr>
              <a:t>PERFORMANCE OF DOMESTIC COMPANIES.</a:t>
            </a:r>
          </a:p>
          <a:p>
            <a:pPr>
              <a:lnSpc>
                <a:spcPct val="80000"/>
              </a:lnSpc>
            </a:pPr>
            <a:r>
              <a:rPr lang="en-US" sz="2000">
                <a:solidFill>
                  <a:schemeClr val="bg1"/>
                </a:solidFill>
              </a:rPr>
              <a:t>GLOBAL &amp; DOMISTIC CUES.</a:t>
            </a:r>
          </a:p>
          <a:p>
            <a:pPr>
              <a:lnSpc>
                <a:spcPct val="80000"/>
              </a:lnSpc>
            </a:pPr>
            <a:r>
              <a:rPr lang="en-US" sz="2000">
                <a:solidFill>
                  <a:schemeClr val="bg1"/>
                </a:solidFill>
              </a:rPr>
              <a:t>POLICIES TAKEN BY INCUMBENT GOVT.OF COUNTRY.</a:t>
            </a:r>
          </a:p>
          <a:p>
            <a:pPr>
              <a:lnSpc>
                <a:spcPct val="80000"/>
              </a:lnSpc>
            </a:pPr>
            <a:r>
              <a:rPr lang="en-US" sz="2000">
                <a:solidFill>
                  <a:schemeClr val="bg1"/>
                </a:solidFill>
              </a:rPr>
              <a:t>FUTURE PROSPECTS OF A COUNTRY.</a:t>
            </a:r>
          </a:p>
          <a:p>
            <a:pPr>
              <a:lnSpc>
                <a:spcPct val="80000"/>
              </a:lnSpc>
            </a:pPr>
            <a:r>
              <a:rPr lang="en-US" sz="2000">
                <a:solidFill>
                  <a:schemeClr val="bg1"/>
                </a:solidFill>
              </a:rPr>
              <a:t>CONDITION OF BOP.</a:t>
            </a:r>
          </a:p>
          <a:p>
            <a:pPr>
              <a:lnSpc>
                <a:spcPct val="80000"/>
              </a:lnSpc>
            </a:pPr>
            <a:endParaRPr lang="en-US" sz="2000">
              <a:solidFill>
                <a:schemeClr val="bg1"/>
              </a:solidFill>
            </a:endParaRPr>
          </a:p>
          <a:p>
            <a:pPr>
              <a:lnSpc>
                <a:spcPct val="80000"/>
              </a:lnSpc>
            </a:pPr>
            <a:endParaRPr lang="en-US" sz="2000">
              <a:solidFill>
                <a:schemeClr val="bg1"/>
              </a:solidFill>
            </a:endParaRPr>
          </a:p>
          <a:p>
            <a:pPr>
              <a:lnSpc>
                <a:spcPct val="80000"/>
              </a:lnSpc>
            </a:pPr>
            <a:endParaRPr lang="en-US" sz="2000">
              <a:solidFill>
                <a:schemeClr val="bg1"/>
              </a:solidFill>
            </a:endParaRPr>
          </a:p>
          <a:p>
            <a:pPr>
              <a:lnSpc>
                <a:spcPct val="80000"/>
              </a:lnSpc>
              <a:buFontTx/>
              <a:buNone/>
            </a:pPr>
            <a:endParaRPr lang="en-US" sz="2000">
              <a:solidFill>
                <a:schemeClr val="bg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9224" name="Rectangle 8"/>
          <p:cNvSpPr>
            <a:spLocks noGrp="1" noChangeArrowheads="1"/>
          </p:cNvSpPr>
          <p:nvPr>
            <p:ph type="title"/>
          </p:nvPr>
        </p:nvSpPr>
        <p:spPr>
          <a:xfrm>
            <a:off x="304800" y="533400"/>
            <a:ext cx="5638800" cy="1143000"/>
          </a:xfrm>
        </p:spPr>
        <p:txBody>
          <a:bodyPr/>
          <a:lstStyle/>
          <a:p>
            <a:r>
              <a:rPr lang="en-US" sz="4000" u="sng">
                <a:solidFill>
                  <a:schemeClr val="bg1"/>
                </a:solidFill>
              </a:rPr>
              <a:t>COUNTRIES INDICES</a:t>
            </a:r>
          </a:p>
        </p:txBody>
      </p:sp>
      <p:graphicFrame>
        <p:nvGraphicFramePr>
          <p:cNvPr id="9297" name="Group 81"/>
          <p:cNvGraphicFramePr>
            <a:graphicFrameLocks noGrp="1"/>
          </p:cNvGraphicFramePr>
          <p:nvPr>
            <p:ph idx="1"/>
          </p:nvPr>
        </p:nvGraphicFramePr>
        <p:xfrm>
          <a:off x="838200" y="1600200"/>
          <a:ext cx="7467600" cy="4907280"/>
        </p:xfrm>
        <a:graphic>
          <a:graphicData uri="http://schemas.openxmlformats.org/drawingml/2006/table">
            <a:tbl>
              <a:tblPr/>
              <a:tblGrid>
                <a:gridCol w="4129088"/>
                <a:gridCol w="3338512"/>
              </a:tblGrid>
              <a:tr h="238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       COUNTRY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bg1"/>
                          </a:solidFill>
                          <a:effectLst/>
                          <a:latin typeface="Arial" charset="0"/>
                        </a:rPr>
                        <a:t>    INDEX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BRAZIL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BOVESPA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CHINA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SSEC</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FRANCE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CAC40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GARMANY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DAX</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HONG KONG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HANG SENG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JAPAN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NIKKEI 225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MALAYSIA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KLSE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MAXICO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BOLSA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RUSSIA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RITC</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SINGAPORE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STRAIT TIMES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USA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NASDAQ</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SOUTH KOREA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bg1"/>
                          </a:solidFill>
                          <a:effectLst/>
                          <a:latin typeface="Arial" charset="0"/>
                        </a:rPr>
                        <a:t>       KOSPI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ctrTitle"/>
          </p:nvPr>
        </p:nvSpPr>
        <p:spPr/>
        <p:txBody>
          <a:bodyPr/>
          <a:lstStyle/>
          <a:p>
            <a:r>
              <a:rPr lang="en-US" sz="6000" b="1" u="sng">
                <a:solidFill>
                  <a:schemeClr val="bg1"/>
                </a:solidFill>
                <a:effectLst>
                  <a:outerShdw blurRad="38100" dist="38100" dir="2700000" algn="tl">
                    <a:srgbClr val="C0C0C0"/>
                  </a:outerShdw>
                </a:effectLst>
              </a:rPr>
              <a:t>STOCK EXCHANGE</a:t>
            </a:r>
          </a:p>
        </p:txBody>
      </p:sp>
      <p:sp>
        <p:nvSpPr>
          <p:cNvPr id="77827" name="Rectangle 3"/>
          <p:cNvSpPr>
            <a:spLocks noGrp="1" noChangeArrowheads="1"/>
          </p:cNvSpPr>
          <p:nvPr>
            <p:ph type="subTitle" idx="1"/>
          </p:nvPr>
        </p:nvSpPr>
        <p:spPr>
          <a:xfrm>
            <a:off x="685800" y="3886200"/>
            <a:ext cx="7696200" cy="1752600"/>
          </a:xfrm>
        </p:spPr>
        <p:txBody>
          <a:bodyPr/>
          <a:lstStyle/>
          <a:p>
            <a:r>
              <a:rPr lang="en-US" sz="4000" b="1" u="sng">
                <a:solidFill>
                  <a:schemeClr val="bg1"/>
                </a:solidFill>
                <a:effectLst>
                  <a:outerShdw blurRad="38100" dist="38100" dir="2700000" algn="tl">
                    <a:srgbClr val="C0C0C0"/>
                  </a:outerShdw>
                </a:effectLst>
              </a:rPr>
              <a:t>BOMBAY STOCK EXCHANGE</a:t>
            </a:r>
          </a:p>
          <a:p>
            <a:endParaRPr lang="en-US" sz="4000" b="1" u="sng">
              <a:solidFill>
                <a:schemeClr val="bg1"/>
              </a:solidFill>
              <a:effectLst>
                <a:outerShdw blurRad="38100" dist="38100" dir="2700000" algn="tl">
                  <a:srgbClr val="C0C0C0"/>
                </a:outerShdw>
              </a:effectLst>
            </a:endParaRPr>
          </a:p>
        </p:txBody>
      </p:sp>
      <p:pic>
        <p:nvPicPr>
          <p:cNvPr id="77828" name="Picture 4" descr="BSElogo01"/>
          <p:cNvPicPr>
            <a:picLocks noChangeAspect="1" noChangeArrowheads="1"/>
          </p:cNvPicPr>
          <p:nvPr/>
        </p:nvPicPr>
        <p:blipFill>
          <a:blip r:embed="rId3"/>
          <a:srcRect/>
          <a:stretch>
            <a:fillRect/>
          </a:stretch>
        </p:blipFill>
        <p:spPr bwMode="auto">
          <a:xfrm>
            <a:off x="2743200" y="4876800"/>
            <a:ext cx="2057400" cy="838200"/>
          </a:xfrm>
          <a:prstGeom prst="rect">
            <a:avLst/>
          </a:prstGeom>
          <a:noFill/>
        </p:spPr>
      </p:pic>
      <p:pic>
        <p:nvPicPr>
          <p:cNvPr id="77829" name="Picture 5" descr="currency_futures01"/>
          <p:cNvPicPr>
            <a:picLocks noChangeAspect="1" noChangeArrowheads="1"/>
          </p:cNvPicPr>
          <p:nvPr/>
        </p:nvPicPr>
        <p:blipFill>
          <a:blip r:embed="rId4"/>
          <a:srcRect/>
          <a:stretch>
            <a:fillRect/>
          </a:stretch>
        </p:blipFill>
        <p:spPr bwMode="auto">
          <a:xfrm>
            <a:off x="4800600" y="4876800"/>
            <a:ext cx="2133600" cy="838200"/>
          </a:xfrm>
          <a:prstGeom prst="rect">
            <a:avLst/>
          </a:prstGeom>
          <a:noFill/>
        </p:spPr>
      </p:pic>
      <p:pic>
        <p:nvPicPr>
          <p:cNvPr id="77830" name="Picture 6" descr="bullmarket"/>
          <p:cNvPicPr>
            <a:picLocks noChangeAspect="1" noChangeArrowheads="1"/>
          </p:cNvPicPr>
          <p:nvPr/>
        </p:nvPicPr>
        <p:blipFill>
          <a:blip r:embed="rId5"/>
          <a:srcRect/>
          <a:stretch>
            <a:fillRect/>
          </a:stretch>
        </p:blipFill>
        <p:spPr bwMode="auto">
          <a:xfrm>
            <a:off x="2743200" y="1066800"/>
            <a:ext cx="3962400" cy="12954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9876" name="Rectangle 4"/>
          <p:cNvSpPr>
            <a:spLocks noGrp="1" noChangeArrowheads="1"/>
          </p:cNvSpPr>
          <p:nvPr>
            <p:ph type="title"/>
          </p:nvPr>
        </p:nvSpPr>
        <p:spPr/>
        <p:txBody>
          <a:bodyPr/>
          <a:lstStyle/>
          <a:p>
            <a:r>
              <a:rPr lang="en-US" dirty="0"/>
              <a:t>    </a:t>
            </a:r>
          </a:p>
        </p:txBody>
      </p:sp>
      <p:sp>
        <p:nvSpPr>
          <p:cNvPr id="79877" name="Rectangle 5"/>
          <p:cNvSpPr>
            <a:spLocks noGrp="1" noChangeArrowheads="1"/>
          </p:cNvSpPr>
          <p:nvPr>
            <p:ph type="body" idx="1"/>
          </p:nvPr>
        </p:nvSpPr>
        <p:spPr/>
        <p:txBody>
          <a:bodyPr/>
          <a:lstStyle/>
          <a:p>
            <a:pPr>
              <a:lnSpc>
                <a:spcPct val="80000"/>
              </a:lnSpc>
            </a:pPr>
            <a:r>
              <a:rPr lang="en-US" sz="2400" dirty="0">
                <a:solidFill>
                  <a:schemeClr val="bg1"/>
                </a:solidFill>
                <a:latin typeface="Algerian" pitchFamily="82" charset="0"/>
              </a:rPr>
              <a:t>BSE </a:t>
            </a:r>
            <a:r>
              <a:rPr lang="en-US" sz="2400" dirty="0">
                <a:solidFill>
                  <a:schemeClr val="bg1"/>
                </a:solidFill>
              </a:rPr>
              <a:t>IS A LIMITED CO. AS PER COMPANY ACT 1956.</a:t>
            </a:r>
          </a:p>
          <a:p>
            <a:pPr>
              <a:lnSpc>
                <a:spcPct val="80000"/>
              </a:lnSpc>
            </a:pPr>
            <a:r>
              <a:rPr lang="en-US" sz="2400" dirty="0">
                <a:solidFill>
                  <a:schemeClr val="bg1"/>
                </a:solidFill>
              </a:rPr>
              <a:t>IT’S ASIA’S OLDEST &amp; INDIA’S 1</a:t>
            </a:r>
            <a:r>
              <a:rPr lang="en-US" sz="2400" baseline="30000" dirty="0">
                <a:solidFill>
                  <a:schemeClr val="bg1"/>
                </a:solidFill>
              </a:rPr>
              <a:t>ST</a:t>
            </a:r>
            <a:r>
              <a:rPr lang="en-US" sz="2400" dirty="0">
                <a:solidFill>
                  <a:schemeClr val="bg1"/>
                </a:solidFill>
              </a:rPr>
              <a:t>  STOCK EXCHANGE.</a:t>
            </a:r>
          </a:p>
          <a:p>
            <a:pPr>
              <a:lnSpc>
                <a:spcPct val="80000"/>
              </a:lnSpc>
            </a:pPr>
            <a:r>
              <a:rPr lang="en-US" sz="2400" dirty="0">
                <a:solidFill>
                  <a:schemeClr val="bg1"/>
                </a:solidFill>
              </a:rPr>
              <a:t>ESTABLISHED IN 1975,PEVIOUSLY KNOWN AS </a:t>
            </a:r>
            <a:r>
              <a:rPr lang="en-US" sz="2400" dirty="0">
                <a:solidFill>
                  <a:schemeClr val="bg1"/>
                </a:solidFill>
                <a:latin typeface="Monotype Corsiva" pitchFamily="66" charset="0"/>
              </a:rPr>
              <a:t>“</a:t>
            </a:r>
            <a:r>
              <a:rPr lang="en-US" sz="2400" dirty="0">
                <a:solidFill>
                  <a:schemeClr val="bg1"/>
                </a:solidFill>
                <a:latin typeface="Lucida Bright" pitchFamily="18" charset="0"/>
              </a:rPr>
              <a:t>THE NATIVE SHARE &amp; STOCK BROKERS’ ASSOCIATION”</a:t>
            </a:r>
            <a:r>
              <a:rPr lang="en-US" sz="2400" dirty="0">
                <a:solidFill>
                  <a:schemeClr val="bg1"/>
                </a:solidFill>
                <a:latin typeface="Monotype Corsiva" pitchFamily="66" charset="0"/>
              </a:rPr>
              <a:t>.</a:t>
            </a:r>
          </a:p>
          <a:p>
            <a:pPr>
              <a:lnSpc>
                <a:spcPct val="80000"/>
              </a:lnSpc>
            </a:pPr>
            <a:r>
              <a:rPr lang="en-US" sz="2400" dirty="0">
                <a:solidFill>
                  <a:schemeClr val="bg1"/>
                </a:solidFill>
              </a:rPr>
              <a:t> BEING 1</a:t>
            </a:r>
            <a:r>
              <a:rPr lang="en-US" sz="2400" baseline="30000" dirty="0">
                <a:solidFill>
                  <a:schemeClr val="bg1"/>
                </a:solidFill>
              </a:rPr>
              <a:t>ST</a:t>
            </a:r>
            <a:r>
              <a:rPr lang="en-US" sz="2400" dirty="0">
                <a:solidFill>
                  <a:schemeClr val="bg1"/>
                </a:solidFill>
              </a:rPr>
              <a:t> IN TERMS OF LISTING IN THE WORLD,MORE THAN 4700 COMPANIES ARE LISTED.</a:t>
            </a:r>
          </a:p>
          <a:p>
            <a:pPr>
              <a:lnSpc>
                <a:spcPct val="80000"/>
              </a:lnSpc>
            </a:pPr>
            <a:r>
              <a:rPr lang="en-US" sz="2400" dirty="0">
                <a:solidFill>
                  <a:schemeClr val="bg1"/>
                </a:solidFill>
              </a:rPr>
              <a:t> IT’S INIDA’S 1ST&amp; WORLD 2</a:t>
            </a:r>
            <a:r>
              <a:rPr lang="en-US" sz="2400" baseline="30000" dirty="0">
                <a:solidFill>
                  <a:schemeClr val="bg1"/>
                </a:solidFill>
              </a:rPr>
              <a:t>ND</a:t>
            </a:r>
            <a:r>
              <a:rPr lang="en-US" sz="2400" dirty="0">
                <a:solidFill>
                  <a:schemeClr val="bg1"/>
                </a:solidFill>
              </a:rPr>
              <a:t> STOCK EXCHANGE THAT OBTAINED</a:t>
            </a:r>
            <a:r>
              <a:rPr lang="en-US" sz="2400" dirty="0">
                <a:solidFill>
                  <a:schemeClr val="bg1"/>
                </a:solidFill>
                <a:latin typeface="Monotype Corsiva" pitchFamily="66" charset="0"/>
              </a:rPr>
              <a:t> ISO 9001:2000 CERTIFICATE</a:t>
            </a:r>
            <a:r>
              <a:rPr lang="en-US" sz="2400" dirty="0">
                <a:solidFill>
                  <a:schemeClr val="bg1"/>
                </a:solidFill>
              </a:rPr>
              <a:t>.</a:t>
            </a:r>
          </a:p>
          <a:p>
            <a:pPr>
              <a:lnSpc>
                <a:spcPct val="80000"/>
              </a:lnSpc>
            </a:pPr>
            <a:r>
              <a:rPr lang="en-US" sz="2400" dirty="0">
                <a:solidFill>
                  <a:schemeClr val="bg1"/>
                </a:solidFill>
              </a:rPr>
              <a:t>MIGRATED FROM “</a:t>
            </a:r>
            <a:r>
              <a:rPr lang="en-US" sz="2400" dirty="0">
                <a:solidFill>
                  <a:schemeClr val="bg1"/>
                </a:solidFill>
                <a:latin typeface="Monotype Corsiva" pitchFamily="66" charset="0"/>
              </a:rPr>
              <a:t>OPEN OUTCRY</a:t>
            </a:r>
            <a:r>
              <a:rPr lang="en-US" sz="2400" dirty="0">
                <a:solidFill>
                  <a:schemeClr val="bg1"/>
                </a:solidFill>
              </a:rPr>
              <a:t>” TO “</a:t>
            </a:r>
            <a:r>
              <a:rPr lang="en-US" sz="2400" dirty="0">
                <a:solidFill>
                  <a:schemeClr val="bg1"/>
                </a:solidFill>
                <a:latin typeface="Monotype Corsiva" pitchFamily="66" charset="0"/>
              </a:rPr>
              <a:t>SCREEN BASED TRADING</a:t>
            </a:r>
            <a:r>
              <a:rPr lang="en-US" sz="2400" dirty="0">
                <a:solidFill>
                  <a:schemeClr val="bg1"/>
                </a:solidFill>
              </a:rPr>
              <a:t>” IN 1995.</a:t>
            </a:r>
          </a:p>
          <a:p>
            <a:pPr>
              <a:lnSpc>
                <a:spcPct val="80000"/>
              </a:lnSpc>
            </a:pPr>
            <a:r>
              <a:rPr lang="en-US" sz="2400" dirty="0">
                <a:solidFill>
                  <a:schemeClr val="bg1"/>
                </a:solidFill>
              </a:rPr>
              <a:t>INTRODUCED BENCHMARK INDEX “</a:t>
            </a:r>
            <a:r>
              <a:rPr lang="en-US" sz="2400" dirty="0">
                <a:solidFill>
                  <a:schemeClr val="bg1"/>
                </a:solidFill>
                <a:latin typeface="Monotype Corsiva" pitchFamily="66" charset="0"/>
              </a:rPr>
              <a:t>SENSETIVE INDEX</a:t>
            </a:r>
            <a:r>
              <a:rPr lang="en-US" sz="2400" dirty="0">
                <a:solidFill>
                  <a:schemeClr val="bg1"/>
                </a:solidFill>
              </a:rPr>
              <a:t>” POPUALRLY KNOWN AS </a:t>
            </a:r>
            <a:r>
              <a:rPr lang="en-US" sz="2400" dirty="0">
                <a:solidFill>
                  <a:schemeClr val="bg1"/>
                </a:solidFill>
                <a:latin typeface="Monotype Corsiva" pitchFamily="66" charset="0"/>
              </a:rPr>
              <a:t>“SENSEX</a:t>
            </a:r>
            <a:r>
              <a:rPr lang="en-US" sz="2400" dirty="0">
                <a:solidFill>
                  <a:schemeClr val="bg1"/>
                </a:solidFill>
              </a:rPr>
              <a:t>” IN 1986.</a:t>
            </a:r>
          </a:p>
          <a:p>
            <a:pPr>
              <a:lnSpc>
                <a:spcPct val="80000"/>
              </a:lnSpc>
            </a:pPr>
            <a:endParaRPr lang="en-US" sz="2400" dirty="0">
              <a:solidFill>
                <a:schemeClr val="bg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1925" name="Rectangle 5"/>
          <p:cNvSpPr>
            <a:spLocks noGrp="1" noChangeArrowheads="1"/>
          </p:cNvSpPr>
          <p:nvPr>
            <p:ph type="title"/>
          </p:nvPr>
        </p:nvSpPr>
        <p:spPr>
          <a:xfrm>
            <a:off x="533400" y="381000"/>
            <a:ext cx="4343400" cy="1143000"/>
          </a:xfrm>
        </p:spPr>
        <p:txBody>
          <a:bodyPr/>
          <a:lstStyle/>
          <a:p>
            <a:r>
              <a:rPr lang="en-US" u="sng">
                <a:solidFill>
                  <a:schemeClr val="bg1"/>
                </a:solidFill>
                <a:effectLst>
                  <a:outerShdw blurRad="38100" dist="38100" dir="2700000" algn="tl">
                    <a:srgbClr val="C0C0C0"/>
                  </a:outerShdw>
                </a:effectLst>
              </a:rPr>
              <a:t>SENSEX</a:t>
            </a:r>
          </a:p>
        </p:txBody>
      </p:sp>
      <p:sp>
        <p:nvSpPr>
          <p:cNvPr id="81926" name="Rectangle 6"/>
          <p:cNvSpPr>
            <a:spLocks noGrp="1" noChangeArrowheads="1"/>
          </p:cNvSpPr>
          <p:nvPr>
            <p:ph type="body" idx="1"/>
          </p:nvPr>
        </p:nvSpPr>
        <p:spPr/>
        <p:txBody>
          <a:bodyPr/>
          <a:lstStyle/>
          <a:p>
            <a:pPr>
              <a:lnSpc>
                <a:spcPct val="90000"/>
              </a:lnSpc>
            </a:pPr>
            <a:r>
              <a:rPr lang="en-US" sz="2800" dirty="0">
                <a:solidFill>
                  <a:schemeClr val="bg1"/>
                </a:solidFill>
              </a:rPr>
              <a:t>INTRODUCED IN 1986 FOR FRIST TIME.</a:t>
            </a:r>
          </a:p>
          <a:p>
            <a:pPr>
              <a:lnSpc>
                <a:spcPct val="90000"/>
              </a:lnSpc>
            </a:pPr>
            <a:r>
              <a:rPr lang="en-US" sz="2800" dirty="0">
                <a:solidFill>
                  <a:schemeClr val="bg1"/>
                </a:solidFill>
              </a:rPr>
              <a:t>AN INDEX THAT SHOWS  MARKET TREND.</a:t>
            </a:r>
          </a:p>
          <a:p>
            <a:pPr>
              <a:lnSpc>
                <a:spcPct val="90000"/>
              </a:lnSpc>
            </a:pPr>
            <a:r>
              <a:rPr lang="en-US" sz="2800" dirty="0">
                <a:solidFill>
                  <a:schemeClr val="bg1"/>
                </a:solidFill>
              </a:rPr>
              <a:t>BASE YEAR:1978-79,BASE VALUE:100.</a:t>
            </a:r>
          </a:p>
          <a:p>
            <a:pPr>
              <a:lnSpc>
                <a:spcPct val="90000"/>
              </a:lnSpc>
            </a:pPr>
            <a:r>
              <a:rPr lang="en-US" sz="2800" dirty="0">
                <a:solidFill>
                  <a:schemeClr val="bg1"/>
                </a:solidFill>
              </a:rPr>
              <a:t>CONSISTS OF 30 </a:t>
            </a:r>
            <a:r>
              <a:rPr lang="en-US" sz="2800" dirty="0">
                <a:solidFill>
                  <a:schemeClr val="bg1"/>
                </a:solidFill>
                <a:latin typeface="Monotype Corsiva" pitchFamily="66" charset="0"/>
              </a:rPr>
              <a:t>SELECTED STOCKS</a:t>
            </a:r>
            <a:r>
              <a:rPr lang="en-US" sz="2800" dirty="0">
                <a:solidFill>
                  <a:schemeClr val="bg1"/>
                </a:solidFill>
              </a:rPr>
              <a:t>.</a:t>
            </a:r>
          </a:p>
          <a:p>
            <a:pPr>
              <a:lnSpc>
                <a:spcPct val="90000"/>
              </a:lnSpc>
            </a:pPr>
            <a:r>
              <a:rPr lang="en-US" sz="2800" dirty="0">
                <a:solidFill>
                  <a:schemeClr val="bg1"/>
                </a:solidFill>
              </a:rPr>
              <a:t>CALCULATED BY </a:t>
            </a:r>
            <a:r>
              <a:rPr lang="en-US" sz="2800" dirty="0">
                <a:solidFill>
                  <a:schemeClr val="bg1"/>
                </a:solidFill>
                <a:latin typeface="Monotype Corsiva" pitchFamily="66" charset="0"/>
              </a:rPr>
              <a:t>“</a:t>
            </a:r>
            <a:r>
              <a:rPr lang="en-US" sz="2800" dirty="0" smtClean="0">
                <a:solidFill>
                  <a:schemeClr val="bg1"/>
                </a:solidFill>
                <a:latin typeface="Monotype Corsiva" pitchFamily="66" charset="0"/>
              </a:rPr>
              <a:t>FREE-FLOAT </a:t>
            </a:r>
            <a:r>
              <a:rPr lang="en-US" sz="2800" dirty="0">
                <a:solidFill>
                  <a:schemeClr val="bg1"/>
                </a:solidFill>
                <a:latin typeface="Monotype Corsiva" pitchFamily="66" charset="0"/>
              </a:rPr>
              <a:t>MARKET CAPITALIZATION METHOD”.</a:t>
            </a:r>
          </a:p>
          <a:p>
            <a:pPr>
              <a:lnSpc>
                <a:spcPct val="90000"/>
              </a:lnSpc>
            </a:pPr>
            <a:r>
              <a:rPr lang="en-US" sz="2800" dirty="0">
                <a:solidFill>
                  <a:schemeClr val="bg1"/>
                </a:solidFill>
              </a:rPr>
              <a:t>BENCHMARK INDEX OF BOMBAY STOCK EXCHANGE.</a:t>
            </a:r>
          </a:p>
          <a:p>
            <a:pPr>
              <a:lnSpc>
                <a:spcPct val="90000"/>
              </a:lnSpc>
            </a:pPr>
            <a:r>
              <a:rPr lang="en-US" sz="2800" dirty="0">
                <a:solidFill>
                  <a:schemeClr val="bg1"/>
                </a:solidFill>
              </a:rPr>
              <a:t>DOLLAR VERSION OF SENSEX IS KNOWN AS “DOLLEX-30”.</a:t>
            </a:r>
          </a:p>
          <a:p>
            <a:pPr>
              <a:lnSpc>
                <a:spcPct val="90000"/>
              </a:lnSpc>
              <a:buFontTx/>
              <a:buNone/>
            </a:pPr>
            <a:endParaRPr lang="en-US" sz="2800" dirty="0">
              <a:solidFill>
                <a:schemeClr val="bg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8308" name="Rectangle 4"/>
          <p:cNvSpPr>
            <a:spLocks noGrp="1" noChangeArrowheads="1"/>
          </p:cNvSpPr>
          <p:nvPr>
            <p:ph type="title"/>
          </p:nvPr>
        </p:nvSpPr>
        <p:spPr>
          <a:xfrm>
            <a:off x="0" y="457200"/>
            <a:ext cx="6629400" cy="1143000"/>
          </a:xfrm>
        </p:spPr>
        <p:txBody>
          <a:bodyPr/>
          <a:lstStyle/>
          <a:p>
            <a:r>
              <a:rPr lang="en-US" sz="4000" u="sng">
                <a:solidFill>
                  <a:schemeClr val="bg1"/>
                </a:solidFill>
              </a:rPr>
              <a:t>SENSEX-SCRIP</a:t>
            </a:r>
            <a:br>
              <a:rPr lang="en-US" sz="4000" u="sng">
                <a:solidFill>
                  <a:schemeClr val="bg1"/>
                </a:solidFill>
              </a:rPr>
            </a:br>
            <a:r>
              <a:rPr lang="en-US" sz="4000" u="sng">
                <a:solidFill>
                  <a:schemeClr val="bg1"/>
                </a:solidFill>
              </a:rPr>
              <a:t>SELECTION CRITERIA</a:t>
            </a:r>
          </a:p>
        </p:txBody>
      </p:sp>
      <p:sp>
        <p:nvSpPr>
          <p:cNvPr id="98309" name="Rectangle 5"/>
          <p:cNvSpPr>
            <a:spLocks noGrp="1" noChangeArrowheads="1"/>
          </p:cNvSpPr>
          <p:nvPr>
            <p:ph type="body" idx="1"/>
          </p:nvPr>
        </p:nvSpPr>
        <p:spPr>
          <a:xfrm>
            <a:off x="381000" y="2057400"/>
            <a:ext cx="8229600" cy="4525963"/>
          </a:xfrm>
        </p:spPr>
        <p:txBody>
          <a:bodyPr/>
          <a:lstStyle/>
          <a:p>
            <a:pPr>
              <a:lnSpc>
                <a:spcPct val="80000"/>
              </a:lnSpc>
            </a:pPr>
            <a:r>
              <a:rPr lang="en-US" sz="2200" b="1" u="sng">
                <a:solidFill>
                  <a:schemeClr val="bg1"/>
                </a:solidFill>
              </a:rPr>
              <a:t>LISTED HISTORY:</a:t>
            </a:r>
            <a:r>
              <a:rPr lang="en-US" sz="2200">
                <a:solidFill>
                  <a:schemeClr val="bg1"/>
                </a:solidFill>
              </a:rPr>
              <a:t>THE SCRIP SHOULD HAVE LISTING HISTORY OF  AT LEAST 3 MONTHS.</a:t>
            </a:r>
          </a:p>
          <a:p>
            <a:pPr>
              <a:lnSpc>
                <a:spcPct val="80000"/>
              </a:lnSpc>
            </a:pPr>
            <a:r>
              <a:rPr lang="en-US" sz="2200" b="1" u="sng">
                <a:solidFill>
                  <a:schemeClr val="bg1"/>
                </a:solidFill>
              </a:rPr>
              <a:t>TRADING FREQUENCY:</a:t>
            </a:r>
            <a:r>
              <a:rPr lang="en-US" sz="2200">
                <a:solidFill>
                  <a:schemeClr val="bg1"/>
                </a:solidFill>
              </a:rPr>
              <a:t>IT MUST HAVE BEEN TRADED EACH &amp; EVERY TRADING DAYS OF LAST 3 MONTHS.</a:t>
            </a:r>
            <a:endParaRPr lang="en-US" sz="2200" u="sng">
              <a:solidFill>
                <a:schemeClr val="bg1"/>
              </a:solidFill>
            </a:endParaRPr>
          </a:p>
          <a:p>
            <a:pPr>
              <a:lnSpc>
                <a:spcPct val="80000"/>
              </a:lnSpc>
            </a:pPr>
            <a:r>
              <a:rPr lang="en-US" sz="2200" b="1" u="sng">
                <a:solidFill>
                  <a:schemeClr val="bg1"/>
                </a:solidFill>
              </a:rPr>
              <a:t>TRACK RECORD:</a:t>
            </a:r>
            <a:r>
              <a:rPr lang="en-US" sz="2200">
                <a:solidFill>
                  <a:schemeClr val="bg1"/>
                </a:solidFill>
              </a:rPr>
              <a:t>IN THE OPINION OF BSE INDEX COMMITTEE.</a:t>
            </a:r>
          </a:p>
          <a:p>
            <a:pPr>
              <a:lnSpc>
                <a:spcPct val="80000"/>
              </a:lnSpc>
            </a:pPr>
            <a:r>
              <a:rPr lang="en-US" sz="2200" b="1" u="sng">
                <a:solidFill>
                  <a:schemeClr val="bg1"/>
                </a:solidFill>
              </a:rPr>
              <a:t>INDUSTRY &amp; SECTOR REPRESENTATION:</a:t>
            </a:r>
            <a:r>
              <a:rPr lang="en-US" sz="2200">
                <a:solidFill>
                  <a:schemeClr val="bg1"/>
                </a:solidFill>
              </a:rPr>
              <a:t>BALANCED REPRESENTATION OF VARIOUS SECTORS.</a:t>
            </a:r>
          </a:p>
          <a:p>
            <a:pPr>
              <a:lnSpc>
                <a:spcPct val="80000"/>
              </a:lnSpc>
            </a:pPr>
            <a:r>
              <a:rPr lang="en-US" sz="2200" b="1" u="sng">
                <a:solidFill>
                  <a:schemeClr val="bg1"/>
                </a:solidFill>
              </a:rPr>
              <a:t>FINAL RANK:</a:t>
            </a:r>
            <a:r>
              <a:rPr lang="en-US" sz="2200">
                <a:solidFill>
                  <a:schemeClr val="bg1"/>
                </a:solidFill>
              </a:rPr>
              <a:t>THE SCRIP SHOULD FIGURE IN TOP 100 COMPANIES LISTED BY FINAL RANK.</a:t>
            </a:r>
          </a:p>
          <a:p>
            <a:pPr>
              <a:lnSpc>
                <a:spcPct val="80000"/>
              </a:lnSpc>
            </a:pPr>
            <a:r>
              <a:rPr lang="en-US" sz="2200" b="1" u="sng">
                <a:solidFill>
                  <a:schemeClr val="bg1"/>
                </a:solidFill>
              </a:rPr>
              <a:t>MARKET CAPITALIZATION WEIGHTAGE:</a:t>
            </a:r>
            <a:r>
              <a:rPr lang="en-US" sz="2200">
                <a:solidFill>
                  <a:schemeClr val="bg1"/>
                </a:solidFill>
              </a:rPr>
              <a:t>WEIGHTAGE OF EACH SCRIP SELECTED IN SENSEX BASED ON 3 MONTHS AVERAGE FREE-FLOT MARKET CAPITALIZATION, SHOULD BE AT LEAST 0.5% OF INDEX.</a:t>
            </a:r>
            <a:endParaRPr lang="en-US" sz="2200" u="sng">
              <a:solidFill>
                <a:schemeClr val="bg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0356" name="Rectangle 4"/>
          <p:cNvSpPr>
            <a:spLocks noGrp="1" noChangeArrowheads="1"/>
          </p:cNvSpPr>
          <p:nvPr>
            <p:ph type="title"/>
          </p:nvPr>
        </p:nvSpPr>
        <p:spPr>
          <a:xfrm>
            <a:off x="-609600" y="609600"/>
            <a:ext cx="8229600" cy="1143000"/>
          </a:xfrm>
        </p:spPr>
        <p:txBody>
          <a:bodyPr/>
          <a:lstStyle/>
          <a:p>
            <a:r>
              <a:rPr lang="en-US" u="sng">
                <a:solidFill>
                  <a:schemeClr val="bg1"/>
                </a:solidFill>
              </a:rPr>
              <a:t>SENSEX CALCULATION</a:t>
            </a:r>
          </a:p>
        </p:txBody>
      </p:sp>
      <p:sp>
        <p:nvSpPr>
          <p:cNvPr id="100357" name="Rectangle 5"/>
          <p:cNvSpPr>
            <a:spLocks noGrp="1" noChangeArrowheads="1"/>
          </p:cNvSpPr>
          <p:nvPr>
            <p:ph type="body" idx="1"/>
          </p:nvPr>
        </p:nvSpPr>
        <p:spPr/>
        <p:txBody>
          <a:bodyPr/>
          <a:lstStyle/>
          <a:p>
            <a:pPr>
              <a:lnSpc>
                <a:spcPct val="90000"/>
              </a:lnSpc>
            </a:pPr>
            <a:r>
              <a:rPr lang="en-US" sz="2800" dirty="0">
                <a:solidFill>
                  <a:schemeClr val="bg1"/>
                </a:solidFill>
              </a:rPr>
              <a:t>IT’S CALCULATED THROUGH “</a:t>
            </a:r>
            <a:r>
              <a:rPr lang="en-US" sz="2800" dirty="0" smtClean="0">
                <a:solidFill>
                  <a:schemeClr val="bg1"/>
                </a:solidFill>
              </a:rPr>
              <a:t>FREE-FLOAT </a:t>
            </a:r>
            <a:r>
              <a:rPr lang="en-US" sz="2800" dirty="0">
                <a:solidFill>
                  <a:schemeClr val="bg1"/>
                </a:solidFill>
              </a:rPr>
              <a:t>MARKET CAPITALIZATION METHOD”.</a:t>
            </a:r>
          </a:p>
          <a:p>
            <a:pPr>
              <a:lnSpc>
                <a:spcPct val="90000"/>
              </a:lnSpc>
            </a:pPr>
            <a:r>
              <a:rPr lang="en-US" sz="2800" dirty="0">
                <a:solidFill>
                  <a:schemeClr val="bg1"/>
                </a:solidFill>
              </a:rPr>
              <a:t>MARKET CAPITALIZATION=MARKET PRICE OF SHARE *NUMBER OF SHARES.</a:t>
            </a:r>
          </a:p>
          <a:p>
            <a:pPr>
              <a:lnSpc>
                <a:spcPct val="90000"/>
              </a:lnSpc>
            </a:pPr>
            <a:r>
              <a:rPr lang="en-US" sz="2800" dirty="0">
                <a:solidFill>
                  <a:schemeClr val="bg1"/>
                </a:solidFill>
              </a:rPr>
              <a:t>FREE-FLOT MARKET CAPITALIZATION(FFMC)=MARKET CAPITALIZATION*FREE-FLOT FACTOR.</a:t>
            </a:r>
          </a:p>
          <a:p>
            <a:pPr>
              <a:lnSpc>
                <a:spcPct val="90000"/>
              </a:lnSpc>
            </a:pPr>
            <a:r>
              <a:rPr lang="en-US" sz="2800" dirty="0">
                <a:solidFill>
                  <a:schemeClr val="bg1"/>
                </a:solidFill>
              </a:rPr>
              <a:t>SENSEX=FFMC\INDEX DIVISOR.</a:t>
            </a:r>
          </a:p>
          <a:p>
            <a:pPr>
              <a:lnSpc>
                <a:spcPct val="90000"/>
              </a:lnSpc>
            </a:pPr>
            <a:r>
              <a:rPr lang="en-US" sz="2800" dirty="0">
                <a:solidFill>
                  <a:schemeClr val="bg1"/>
                </a:solidFill>
              </a:rPr>
              <a:t>INDEX DIVISOR IS LINK TO ORIGINAL BASE PERIOD VALUE OF SENSEX.</a:t>
            </a:r>
          </a:p>
          <a:p>
            <a:pPr>
              <a:lnSpc>
                <a:spcPct val="90000"/>
              </a:lnSpc>
            </a:pPr>
            <a:endParaRPr lang="en-US" sz="2800" u="sng" dirty="0">
              <a:solidFill>
                <a:schemeClr val="bg1"/>
              </a:solidFill>
            </a:endParaRPr>
          </a:p>
          <a:p>
            <a:pPr>
              <a:lnSpc>
                <a:spcPct val="90000"/>
              </a:lnSpc>
              <a:buFontTx/>
              <a:buNone/>
            </a:pPr>
            <a:endParaRPr lang="en-US" sz="2800" dirty="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404" name="Rectangle 4"/>
          <p:cNvSpPr>
            <a:spLocks noGrp="1" noChangeArrowheads="1"/>
          </p:cNvSpPr>
          <p:nvPr>
            <p:ph type="title" idx="4294967295"/>
          </p:nvPr>
        </p:nvSpPr>
        <p:spPr>
          <a:xfrm>
            <a:off x="-381000" y="304800"/>
            <a:ext cx="6172200" cy="1143000"/>
          </a:xfrm>
        </p:spPr>
        <p:txBody>
          <a:bodyPr/>
          <a:lstStyle/>
          <a:p>
            <a:r>
              <a:rPr lang="en-US" sz="4000" u="sng">
                <a:solidFill>
                  <a:schemeClr val="bg1"/>
                </a:solidFill>
              </a:rPr>
              <a:t>OTHER INDICES</a:t>
            </a:r>
            <a:br>
              <a:rPr lang="en-US" sz="4000" u="sng">
                <a:solidFill>
                  <a:schemeClr val="bg1"/>
                </a:solidFill>
              </a:rPr>
            </a:br>
            <a:r>
              <a:rPr lang="en-US" sz="4000" u="sng">
                <a:solidFill>
                  <a:schemeClr val="bg1"/>
                </a:solidFill>
              </a:rPr>
              <a:t>OF BSE</a:t>
            </a:r>
          </a:p>
        </p:txBody>
      </p:sp>
      <p:graphicFrame>
        <p:nvGraphicFramePr>
          <p:cNvPr id="102693" name="Group 293"/>
          <p:cNvGraphicFramePr>
            <a:graphicFrameLocks noGrp="1"/>
          </p:cNvGraphicFramePr>
          <p:nvPr>
            <p:ph/>
          </p:nvPr>
        </p:nvGraphicFramePr>
        <p:xfrm>
          <a:off x="457200" y="1600200"/>
          <a:ext cx="8229600" cy="4124771"/>
        </p:xfrm>
        <a:graphic>
          <a:graphicData uri="http://schemas.openxmlformats.org/drawingml/2006/table">
            <a:tbl>
              <a:tblPr/>
              <a:tblGrid>
                <a:gridCol w="990600"/>
                <a:gridCol w="1143000"/>
                <a:gridCol w="990600"/>
                <a:gridCol w="5105400"/>
              </a:tblGrid>
              <a:tr h="396875">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sng" strike="noStrike" cap="none" normalizeH="0" baseline="0" smtClean="0">
                          <a:ln>
                            <a:noFill/>
                          </a:ln>
                          <a:solidFill>
                            <a:schemeClr val="bg1"/>
                          </a:solidFill>
                          <a:effectLst/>
                          <a:latin typeface="Arial" charset="0"/>
                        </a:rPr>
                        <a:t>INDEX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sng" strike="noStrike" cap="none" normalizeH="0" baseline="0" smtClean="0">
                          <a:ln>
                            <a:noFill/>
                          </a:ln>
                          <a:solidFill>
                            <a:schemeClr val="bg1"/>
                          </a:solidFill>
                          <a:effectLst/>
                          <a:latin typeface="Arial" charset="0"/>
                        </a:rPr>
                        <a:t>BASE PERIOD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sng" strike="noStrike" cap="none" normalizeH="0" baseline="0" smtClean="0">
                          <a:ln>
                            <a:noFill/>
                          </a:ln>
                          <a:solidFill>
                            <a:schemeClr val="bg1"/>
                          </a:solidFill>
                          <a:effectLst/>
                          <a:latin typeface="Arial" charset="0"/>
                        </a:rPr>
                        <a:t>BASE VALUE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sng" strike="noStrike" cap="none" normalizeH="0" baseline="0" smtClean="0">
                          <a:ln>
                            <a:noFill/>
                          </a:ln>
                          <a:solidFill>
                            <a:schemeClr val="bg1"/>
                          </a:solidFill>
                          <a:effectLst/>
                          <a:latin typeface="Arial" charset="0"/>
                        </a:rPr>
                        <a:t>REMARK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5763">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BSE-100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1983-84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CONSIDERS 100 SELECTED COMPANIES’ STOCK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5763">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BSE-200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1989-90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CONSIDERS 200 SELECTED COMPANIES’ STOCK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5763">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BSE-500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1.2.99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CONSIDERS 500 SELECTED COMPANIES’ STOCK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5763">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BSE-TECK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2.4.01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CONSIDERS TMT(TECHNOLOGY,MEDIA,TELECOM) SECTORS’ STOCK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2438">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BSE-MID</a:t>
                      </a:r>
                    </a:p>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CAP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02-03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CONSIDERS MIDCAP FIRMS’ STOCKS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5763">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BSE-SMALL CAP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02-03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CONSIDERS SMALL CAP FIRMS’ STOCKS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7025">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BSE-IPO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3.5.04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r>
                        <a:rPr kumimoji="0" lang="en-US" sz="1400" b="1" i="0" u="none" strike="noStrike" cap="none" normalizeH="0" baseline="0" smtClean="0">
                          <a:ln>
                            <a:noFill/>
                          </a:ln>
                          <a:solidFill>
                            <a:schemeClr val="bg1"/>
                          </a:solidFill>
                          <a:effectLst/>
                          <a:latin typeface="Arial" charset="0"/>
                        </a:rPr>
                        <a:t>TRACKS PRIMARY MARKET CONDITION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7025">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endParaRPr kumimoji="0" lang="en-US" sz="1400" b="1" i="0" u="none" strike="noStrike" cap="none" normalizeH="0" baseline="0" smtClean="0">
                        <a:ln>
                          <a:noFill/>
                        </a:ln>
                        <a:solidFill>
                          <a:schemeClr val="bg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endParaRPr kumimoji="0" lang="en-US" sz="1400" b="1"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endParaRPr kumimoji="0" lang="en-US" sz="1400" b="1"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endParaRPr kumimoji="0" lang="en-US" sz="1400" b="1"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endParaRPr kumimoji="0" lang="en-US" sz="1400" b="1" i="0" u="none" strike="noStrike" cap="none" normalizeH="0" baseline="0" smtClean="0">
                        <a:ln>
                          <a:noFill/>
                        </a:ln>
                        <a:solidFill>
                          <a:schemeClr val="bg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endParaRPr kumimoji="0" lang="en-US" sz="1400" b="1"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endParaRPr kumimoji="0" lang="en-US" sz="1400" b="1"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85000"/>
                        </a:lnSpc>
                        <a:spcBef>
                          <a:spcPct val="20000"/>
                        </a:spcBef>
                        <a:spcAft>
                          <a:spcPct val="0"/>
                        </a:spcAft>
                        <a:buClrTx/>
                        <a:buSzTx/>
                        <a:buFontTx/>
                        <a:buNone/>
                        <a:tabLst/>
                      </a:pPr>
                      <a:endParaRPr kumimoji="0" lang="en-US" sz="1400" b="1"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02692" name="Rectangle 292"/>
          <p:cNvSpPr>
            <a:spLocks noChangeArrowheads="1"/>
          </p:cNvSpPr>
          <p:nvPr/>
        </p:nvSpPr>
        <p:spPr bwMode="auto">
          <a:xfrm>
            <a:off x="457200" y="5943600"/>
            <a:ext cx="8382000" cy="592138"/>
          </a:xfrm>
          <a:prstGeom prst="rect">
            <a:avLst/>
          </a:prstGeom>
          <a:noFill/>
          <a:ln w="9525">
            <a:noFill/>
            <a:miter lim="800000"/>
            <a:headEnd/>
            <a:tailEnd/>
          </a:ln>
          <a:effectLst/>
        </p:spPr>
        <p:txBody>
          <a:bodyPr>
            <a:spAutoFit/>
          </a:bodyPr>
          <a:lstStyle/>
          <a:p>
            <a:pPr>
              <a:lnSpc>
                <a:spcPct val="100000"/>
              </a:lnSpc>
              <a:spcBef>
                <a:spcPct val="50000"/>
              </a:spcBef>
              <a:buFontTx/>
              <a:buNone/>
            </a:pPr>
            <a:r>
              <a:rPr lang="en-US" sz="1400" b="1" u="none">
                <a:solidFill>
                  <a:schemeClr val="hlink"/>
                </a:solidFill>
              </a:rPr>
              <a:t>*STOCK SELECTION HAS SPECIFIC CRITERIA.</a:t>
            </a:r>
          </a:p>
          <a:p>
            <a:pPr>
              <a:lnSpc>
                <a:spcPct val="85000"/>
              </a:lnSpc>
              <a:spcBef>
                <a:spcPct val="50000"/>
              </a:spcBef>
              <a:buFontTx/>
              <a:buNone/>
            </a:pPr>
            <a:endParaRPr lang="en-US" sz="1400" b="1" u="none">
              <a:solidFill>
                <a:schemeClr val="hlink"/>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1988" name="Rectangle 4"/>
          <p:cNvSpPr>
            <a:spLocks noGrp="1" noChangeArrowheads="1"/>
          </p:cNvSpPr>
          <p:nvPr>
            <p:ph type="title"/>
          </p:nvPr>
        </p:nvSpPr>
        <p:spPr>
          <a:xfrm>
            <a:off x="0" y="685800"/>
            <a:ext cx="6248400" cy="655638"/>
          </a:xfrm>
        </p:spPr>
        <p:txBody>
          <a:bodyPr/>
          <a:lstStyle/>
          <a:p>
            <a:r>
              <a:rPr lang="en-US" sz="4000" u="sng">
                <a:solidFill>
                  <a:schemeClr val="bg1"/>
                </a:solidFill>
              </a:rPr>
              <a:t>TYPES OF MARKET</a:t>
            </a:r>
          </a:p>
        </p:txBody>
      </p:sp>
      <p:graphicFrame>
        <p:nvGraphicFramePr>
          <p:cNvPr id="41991" name="Organization Chart 7"/>
          <p:cNvGraphicFramePr>
            <a:graphicFrameLocks/>
          </p:cNvGraphicFramePr>
          <p:nvPr>
            <p:ph idx="1"/>
          </p:nvPr>
        </p:nvGraphicFramePr>
        <p:xfrm>
          <a:off x="-19050" y="685800"/>
          <a:ext cx="9221788" cy="6069013"/>
        </p:xfrm>
        <a:graphic>
          <a:graphicData uri="http://schemas.openxmlformats.org/drawingml/2006/compatibility">
            <com:legacyDrawing xmlns:com="http://schemas.openxmlformats.org/drawingml/2006/compatibility" spid="_x0000_s41991"/>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06500" name="Rectangle 4"/>
          <p:cNvSpPr>
            <a:spLocks noChangeArrowheads="1"/>
          </p:cNvSpPr>
          <p:nvPr/>
        </p:nvSpPr>
        <p:spPr bwMode="auto">
          <a:xfrm>
            <a:off x="0" y="-885825"/>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106957" name="Group 461"/>
          <p:cNvGraphicFramePr>
            <a:graphicFrameLocks noGrp="1"/>
          </p:cNvGraphicFramePr>
          <p:nvPr/>
        </p:nvGraphicFramePr>
        <p:xfrm>
          <a:off x="0" y="1371600"/>
          <a:ext cx="9144000" cy="5095814"/>
        </p:xfrm>
        <a:graphic>
          <a:graphicData uri="http://schemas.openxmlformats.org/drawingml/2006/table">
            <a:tbl>
              <a:tblPr/>
              <a:tblGrid>
                <a:gridCol w="1477963"/>
                <a:gridCol w="2008187"/>
                <a:gridCol w="1085850"/>
                <a:gridCol w="1817688"/>
                <a:gridCol w="2754312"/>
              </a:tblGrid>
              <a:tr h="414338">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Index</a:t>
                      </a:r>
                    </a:p>
                  </a:txBody>
                  <a:tcPr anchor="ct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0089CF"/>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Base Period</a:t>
                      </a:r>
                    </a:p>
                  </a:txBody>
                  <a:tcPr anchor="ct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0089CF"/>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Base Index Value</a:t>
                      </a:r>
                    </a:p>
                  </a:txBody>
                  <a:tcPr anchor="ct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0089CF"/>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Date of Launch</a:t>
                      </a:r>
                    </a:p>
                  </a:txBody>
                  <a:tcPr anchor="ct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0089CF"/>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Remark</a:t>
                      </a:r>
                    </a:p>
                  </a:txBody>
                  <a:tcPr anchor="ct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0089CF"/>
                    </a:solidFill>
                  </a:tcPr>
                </a:tc>
              </a:tr>
              <a:tr h="174625">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hlinkClick r:id="rId3"/>
                        </a:rPr>
                        <a:t>BSE Auto</a:t>
                      </a:r>
                      <a:endParaRPr kumimoji="0" lang="en-US" sz="1200" b="1" i="0" u="none" strike="noStrike" cap="none" normalizeH="0" baseline="0" smtClean="0">
                        <a:ln>
                          <a:noFill/>
                        </a:ln>
                        <a:solidFill>
                          <a:srgbClr val="0C355D"/>
                        </a:solidFill>
                        <a:effectLst/>
                        <a:latin typeface="Arial" charset="0"/>
                        <a:cs typeface="Arial" charset="0"/>
                      </a:endParaRP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01 February, 1999</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1000</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23 August, 2004</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Auto Sector’s Index</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r>
              <a:tr h="174625">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hlinkClick r:id="rId4"/>
                        </a:rPr>
                        <a:t>BSE BANKEX</a:t>
                      </a:r>
                      <a:endParaRPr kumimoji="0" lang="en-US" sz="1200" b="1" i="0" u="none" strike="noStrike" cap="none" normalizeH="0" baseline="0" smtClean="0">
                        <a:ln>
                          <a:noFill/>
                        </a:ln>
                        <a:solidFill>
                          <a:srgbClr val="0C355D"/>
                        </a:solidFill>
                        <a:effectLst/>
                        <a:latin typeface="Arial" charset="0"/>
                        <a:cs typeface="Arial" charset="0"/>
                      </a:endParaRP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01 January, 2002</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1000</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23 June, 2003</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Bank Sector’s Index</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r>
              <a:tr h="395288">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hlinkClick r:id="rId5"/>
                        </a:rPr>
                        <a:t>BSE Capital Goods</a:t>
                      </a:r>
                      <a:endParaRPr kumimoji="0" lang="en-US" sz="1200" b="1" i="0" u="none" strike="noStrike" cap="none" normalizeH="0" baseline="0" smtClean="0">
                        <a:ln>
                          <a:noFill/>
                        </a:ln>
                        <a:solidFill>
                          <a:srgbClr val="0C355D"/>
                        </a:solidFill>
                        <a:effectLst/>
                        <a:latin typeface="Arial" charset="0"/>
                        <a:cs typeface="Arial" charset="0"/>
                      </a:endParaRP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01 February, 1999</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1000</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09 August, 1999</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Capital Goods Sector’s Index </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r>
              <a:tr h="395288">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hlinkClick r:id="rId6"/>
                        </a:rPr>
                        <a:t>BSE Consumer Durables</a:t>
                      </a:r>
                      <a:endParaRPr kumimoji="0" lang="en-US" sz="1200" b="1" i="0" u="none" strike="noStrike" cap="none" normalizeH="0" baseline="0" smtClean="0">
                        <a:ln>
                          <a:noFill/>
                        </a:ln>
                        <a:solidFill>
                          <a:srgbClr val="0C355D"/>
                        </a:solidFill>
                        <a:effectLst/>
                        <a:latin typeface="Arial" charset="0"/>
                        <a:cs typeface="Arial" charset="0"/>
                      </a:endParaRP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01 February, 1999</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1000</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09 August, 1999</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Consumer Durable Sector’s Index</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r>
              <a:tr h="395288">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hlinkClick r:id="rId7"/>
                        </a:rPr>
                        <a:t>BSE FMCG</a:t>
                      </a:r>
                      <a:endParaRPr kumimoji="0" lang="en-US" sz="1200" b="1" i="0" u="none" strike="noStrike" cap="none" normalizeH="0" baseline="0" smtClean="0">
                        <a:ln>
                          <a:noFill/>
                        </a:ln>
                        <a:solidFill>
                          <a:srgbClr val="0C355D"/>
                        </a:solidFill>
                        <a:effectLst/>
                        <a:latin typeface="Arial" charset="0"/>
                        <a:cs typeface="Arial" charset="0"/>
                      </a:endParaRP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01 February, 1999</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1000</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09 August, 1999</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FMCG Sector’s Index</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r>
              <a:tr h="395288">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hlinkClick r:id="rId8"/>
                        </a:rPr>
                        <a:t>BSE Healthcare</a:t>
                      </a:r>
                      <a:endParaRPr kumimoji="0" lang="en-US" sz="1200" b="1" i="0" u="none" strike="noStrike" cap="none" normalizeH="0" baseline="0" smtClean="0">
                        <a:ln>
                          <a:noFill/>
                        </a:ln>
                        <a:solidFill>
                          <a:srgbClr val="0C355D"/>
                        </a:solidFill>
                        <a:effectLst/>
                        <a:latin typeface="Arial" charset="0"/>
                        <a:cs typeface="Arial" charset="0"/>
                      </a:endParaRP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01 February, 1999</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1000</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09 August, 1999</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Healthcare Sector’s index</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r>
              <a:tr h="393700">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hlinkClick r:id="rId9"/>
                        </a:rPr>
                        <a:t>BSE IT</a:t>
                      </a:r>
                      <a:endParaRPr kumimoji="0" lang="en-US" sz="1200" b="1" i="0" u="none" strike="noStrike" cap="none" normalizeH="0" baseline="0" smtClean="0">
                        <a:ln>
                          <a:noFill/>
                        </a:ln>
                        <a:solidFill>
                          <a:srgbClr val="0C355D"/>
                        </a:solidFill>
                        <a:effectLst/>
                        <a:latin typeface="Arial" charset="0"/>
                        <a:cs typeface="Arial" charset="0"/>
                      </a:endParaRP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01 February, 1999</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1000</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09 August, 1999</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IT sector’s Index</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r>
              <a:tr h="174625">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hlinkClick r:id="rId10"/>
                        </a:rPr>
                        <a:t>BSE Metal</a:t>
                      </a:r>
                      <a:endParaRPr kumimoji="0" lang="en-US" sz="1200" b="1" i="0" u="none" strike="noStrike" cap="none" normalizeH="0" baseline="0" smtClean="0">
                        <a:ln>
                          <a:noFill/>
                        </a:ln>
                        <a:solidFill>
                          <a:srgbClr val="0C355D"/>
                        </a:solidFill>
                        <a:effectLst/>
                        <a:latin typeface="Arial" charset="0"/>
                        <a:cs typeface="Arial" charset="0"/>
                      </a:endParaRP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01 February, 1999</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1000</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23 August, 2004</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Metal Sector’s Index</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r>
              <a:tr h="174625">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hlinkClick r:id="rId11"/>
                        </a:rPr>
                        <a:t>BSE Oil &amp; Gas</a:t>
                      </a:r>
                      <a:endParaRPr kumimoji="0" lang="en-US" sz="1200" b="1" i="0" u="none" strike="noStrike" cap="none" normalizeH="0" baseline="0" smtClean="0">
                        <a:ln>
                          <a:noFill/>
                        </a:ln>
                        <a:solidFill>
                          <a:srgbClr val="0C355D"/>
                        </a:solidFill>
                        <a:effectLst/>
                        <a:latin typeface="Arial" charset="0"/>
                        <a:cs typeface="Arial" charset="0"/>
                      </a:endParaRP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01 February, 1999</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1000</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23 August, 2004</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Oil &amp; Gas Sector’s index</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r>
              <a:tr h="174625">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hlinkClick r:id="rId12"/>
                        </a:rPr>
                        <a:t>BSE Power Index</a:t>
                      </a:r>
                      <a:endParaRPr kumimoji="0" lang="en-US" sz="1200" b="1" i="0" u="none" strike="noStrike" cap="none" normalizeH="0" baseline="0" smtClean="0">
                        <a:ln>
                          <a:noFill/>
                        </a:ln>
                        <a:solidFill>
                          <a:srgbClr val="0C355D"/>
                        </a:solidFill>
                        <a:effectLst/>
                        <a:latin typeface="Arial" charset="0"/>
                        <a:cs typeface="Arial" charset="0"/>
                      </a:endParaRP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03 January, 2005</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1000</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09 November, 2007</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Power Sector’s Index</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r>
              <a:tr h="608013">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hlinkClick r:id="rId13"/>
                        </a:rPr>
                        <a:t>BSE Realty</a:t>
                      </a:r>
                      <a:endParaRPr kumimoji="0" lang="en-US" sz="1200" b="1" i="0" u="none" strike="noStrike" cap="none" normalizeH="0" baseline="0" smtClean="0">
                        <a:ln>
                          <a:noFill/>
                        </a:ln>
                        <a:solidFill>
                          <a:srgbClr val="0C355D"/>
                        </a:solidFill>
                        <a:effectLst/>
                        <a:latin typeface="Arial" charset="0"/>
                        <a:cs typeface="Arial" charset="0"/>
                      </a:endParaRPr>
                    </a:p>
                    <a:p>
                      <a:pPr marL="342900" marR="0" lvl="0" indent="-342900" algn="l" defTabSz="914400" rtl="0" eaLnBrk="1" fontAlgn="base" latinLnBrk="0" hangingPunct="1">
                        <a:lnSpc>
                          <a:spcPct val="80000"/>
                        </a:lnSpc>
                        <a:spcBef>
                          <a:spcPct val="15000"/>
                        </a:spcBef>
                        <a:spcAft>
                          <a:spcPct val="5000"/>
                        </a:spcAft>
                        <a:buClrTx/>
                        <a:buSzTx/>
                        <a:buFontTx/>
                        <a:buNone/>
                        <a:tabLst/>
                      </a:pPr>
                      <a:endParaRPr kumimoji="0" lang="en-US" sz="1200" b="1" i="0" u="none" strike="noStrike" cap="none" normalizeH="0" baseline="0" smtClean="0">
                        <a:ln>
                          <a:noFill/>
                        </a:ln>
                        <a:solidFill>
                          <a:srgbClr val="0C355D"/>
                        </a:solidFill>
                        <a:effectLst/>
                        <a:latin typeface="Arial" charset="0"/>
                        <a:cs typeface="Arial" charset="0"/>
                      </a:endParaRPr>
                    </a:p>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sng" strike="noStrike" cap="none" normalizeH="0" baseline="0" smtClean="0">
                          <a:ln>
                            <a:noFill/>
                          </a:ln>
                          <a:solidFill>
                            <a:schemeClr val="hlink"/>
                          </a:solidFill>
                          <a:effectLst/>
                          <a:latin typeface="Arial" charset="0"/>
                          <a:cs typeface="Arial" charset="0"/>
                        </a:rPr>
                        <a:t>BSE PSU INDEX</a:t>
                      </a:r>
                    </a:p>
                    <a:p>
                      <a:pPr marL="342900" marR="0" lvl="0" indent="-342900" algn="l" defTabSz="914400" rtl="0" eaLnBrk="1" fontAlgn="base" latinLnBrk="0" hangingPunct="1">
                        <a:lnSpc>
                          <a:spcPct val="80000"/>
                        </a:lnSpc>
                        <a:spcBef>
                          <a:spcPct val="15000"/>
                        </a:spcBef>
                        <a:spcAft>
                          <a:spcPct val="5000"/>
                        </a:spcAft>
                        <a:buClrTx/>
                        <a:buSzTx/>
                        <a:buFontTx/>
                        <a:buNone/>
                        <a:tabLst/>
                      </a:pPr>
                      <a:endParaRPr kumimoji="0" lang="en-US" sz="1200" b="1" i="0" u="none" strike="noStrike" cap="none" normalizeH="0" baseline="0" smtClean="0">
                        <a:ln>
                          <a:noFill/>
                        </a:ln>
                        <a:solidFill>
                          <a:srgbClr val="0C355D"/>
                        </a:solidFill>
                        <a:effectLst/>
                        <a:latin typeface="Arial" charset="0"/>
                        <a:cs typeface="Arial" charset="0"/>
                      </a:endParaRPr>
                    </a:p>
                    <a:p>
                      <a:pPr marL="342900" marR="0" lvl="0" indent="-342900" algn="l" defTabSz="914400" rtl="0" eaLnBrk="1" fontAlgn="base" latinLnBrk="0" hangingPunct="1">
                        <a:lnSpc>
                          <a:spcPct val="80000"/>
                        </a:lnSpc>
                        <a:spcBef>
                          <a:spcPct val="15000"/>
                        </a:spcBef>
                        <a:spcAft>
                          <a:spcPct val="5000"/>
                        </a:spcAft>
                        <a:buClrTx/>
                        <a:buSzTx/>
                        <a:buFontTx/>
                        <a:buNone/>
                        <a:tabLst/>
                      </a:pPr>
                      <a:endParaRPr kumimoji="0" lang="en-US" sz="1200" b="1" i="0" u="none" strike="noStrike" cap="none" normalizeH="0" baseline="0" smtClean="0">
                        <a:ln>
                          <a:noFill/>
                        </a:ln>
                        <a:solidFill>
                          <a:srgbClr val="0C355D"/>
                        </a:solidFill>
                        <a:effectLst/>
                        <a:latin typeface="Arial" charset="0"/>
                        <a:cs typeface="Arial" charset="0"/>
                      </a:endParaRPr>
                    </a:p>
                    <a:p>
                      <a:pPr marL="342900" marR="0" lvl="0" indent="-342900" algn="l" defTabSz="914400" rtl="0" eaLnBrk="1" fontAlgn="base" latinLnBrk="0" hangingPunct="1">
                        <a:lnSpc>
                          <a:spcPct val="80000"/>
                        </a:lnSpc>
                        <a:spcBef>
                          <a:spcPct val="15000"/>
                        </a:spcBef>
                        <a:spcAft>
                          <a:spcPct val="5000"/>
                        </a:spcAft>
                        <a:buClrTx/>
                        <a:buSzTx/>
                        <a:buFontTx/>
                        <a:buNone/>
                        <a:tabLst/>
                      </a:pPr>
                      <a:endParaRPr kumimoji="0" lang="en-US" sz="1200" b="1" i="0" u="none" strike="noStrike" cap="none" normalizeH="0" baseline="0" smtClean="0">
                        <a:ln>
                          <a:noFill/>
                        </a:ln>
                        <a:solidFill>
                          <a:srgbClr val="0C355D"/>
                        </a:solidFill>
                        <a:effectLst/>
                        <a:latin typeface="Arial" charset="0"/>
                        <a:cs typeface="Arial" charset="0"/>
                      </a:endParaRPr>
                    </a:p>
                    <a:p>
                      <a:pPr marL="342900" marR="0" lvl="0" indent="-342900" algn="l" defTabSz="914400" rtl="0" eaLnBrk="1" fontAlgn="base" latinLnBrk="0" hangingPunct="1">
                        <a:lnSpc>
                          <a:spcPct val="80000"/>
                        </a:lnSpc>
                        <a:spcBef>
                          <a:spcPct val="15000"/>
                        </a:spcBef>
                        <a:spcAft>
                          <a:spcPct val="5000"/>
                        </a:spcAft>
                        <a:buClrTx/>
                        <a:buSzTx/>
                        <a:buFontTx/>
                        <a:buNone/>
                        <a:tabLst/>
                      </a:pPr>
                      <a:endParaRPr kumimoji="0" lang="en-US" sz="1200" b="1" i="0" u="none" strike="noStrike" cap="none" normalizeH="0" baseline="0" smtClean="0">
                        <a:ln>
                          <a:noFill/>
                        </a:ln>
                        <a:solidFill>
                          <a:srgbClr val="0C355D"/>
                        </a:solidFill>
                        <a:effectLst/>
                        <a:latin typeface="Arial" charset="0"/>
                        <a:cs typeface="Arial" charset="0"/>
                      </a:endParaRPr>
                    </a:p>
                    <a:p>
                      <a:pPr marL="342900" marR="0" lvl="0" indent="-342900" algn="l" defTabSz="914400" rtl="0" eaLnBrk="1" fontAlgn="base" latinLnBrk="0" hangingPunct="1">
                        <a:lnSpc>
                          <a:spcPct val="80000"/>
                        </a:lnSpc>
                        <a:spcBef>
                          <a:spcPct val="15000"/>
                        </a:spcBef>
                        <a:spcAft>
                          <a:spcPct val="5000"/>
                        </a:spcAft>
                        <a:buClrTx/>
                        <a:buSzTx/>
                        <a:buFontTx/>
                        <a:buNone/>
                        <a:tabLst/>
                      </a:pPr>
                      <a:endParaRPr kumimoji="0" lang="en-US" sz="1200" b="1" i="0" u="none" strike="noStrike" cap="none" normalizeH="0" baseline="0" smtClean="0">
                        <a:ln>
                          <a:noFill/>
                        </a:ln>
                        <a:solidFill>
                          <a:srgbClr val="0C355D"/>
                        </a:solidFill>
                        <a:effectLst/>
                        <a:latin typeface="Arial" charset="0"/>
                        <a:cs typeface="Arial" charset="0"/>
                      </a:endParaRP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2005</a:t>
                      </a:r>
                    </a:p>
                    <a:p>
                      <a:pPr marL="342900" marR="0" lvl="0" indent="-342900" algn="ctr" defTabSz="914400" rtl="0" eaLnBrk="1" fontAlgn="base" latinLnBrk="0" hangingPunct="1">
                        <a:lnSpc>
                          <a:spcPct val="80000"/>
                        </a:lnSpc>
                        <a:spcBef>
                          <a:spcPct val="15000"/>
                        </a:spcBef>
                        <a:spcAft>
                          <a:spcPct val="5000"/>
                        </a:spcAft>
                        <a:buClrTx/>
                        <a:buSzTx/>
                        <a:buFontTx/>
                        <a:buNone/>
                        <a:tabLst/>
                      </a:pPr>
                      <a:endParaRPr kumimoji="0" lang="en-US" sz="1200" b="1" i="0" u="none" strike="noStrike" cap="none" normalizeH="0" baseline="0" smtClean="0">
                        <a:ln>
                          <a:noFill/>
                        </a:ln>
                        <a:solidFill>
                          <a:srgbClr val="0C355D"/>
                        </a:solidFill>
                        <a:effectLst/>
                        <a:latin typeface="Arial" charset="0"/>
                        <a:cs typeface="Arial" charset="0"/>
                      </a:endParaRPr>
                    </a:p>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01 February,1999</a:t>
                      </a:r>
                    </a:p>
                    <a:p>
                      <a:pPr marL="342900" marR="0" lvl="0" indent="-342900" algn="ctr" defTabSz="914400" rtl="0" eaLnBrk="1" fontAlgn="base" latinLnBrk="0" hangingPunct="1">
                        <a:lnSpc>
                          <a:spcPct val="80000"/>
                        </a:lnSpc>
                        <a:spcBef>
                          <a:spcPct val="15000"/>
                        </a:spcBef>
                        <a:spcAft>
                          <a:spcPct val="5000"/>
                        </a:spcAft>
                        <a:buClrTx/>
                        <a:buSzTx/>
                        <a:buFontTx/>
                        <a:buNone/>
                        <a:tabLst/>
                      </a:pPr>
                      <a:endParaRPr kumimoji="0" lang="en-US" sz="1200" b="1" i="0" u="none" strike="noStrike" cap="none" normalizeH="0" baseline="0" smtClean="0">
                        <a:ln>
                          <a:noFill/>
                        </a:ln>
                        <a:solidFill>
                          <a:srgbClr val="0C355D"/>
                        </a:solidFill>
                        <a:effectLst/>
                        <a:latin typeface="Arial" charset="0"/>
                        <a:cs typeface="Arial" charset="0"/>
                      </a:endParaRPr>
                    </a:p>
                    <a:p>
                      <a:pPr marL="342900" marR="0" lvl="0" indent="-342900" algn="ctr" defTabSz="914400" rtl="0" eaLnBrk="1" fontAlgn="base" latinLnBrk="0" hangingPunct="1">
                        <a:lnSpc>
                          <a:spcPct val="80000"/>
                        </a:lnSpc>
                        <a:spcBef>
                          <a:spcPct val="15000"/>
                        </a:spcBef>
                        <a:spcAft>
                          <a:spcPct val="5000"/>
                        </a:spcAft>
                        <a:buClrTx/>
                        <a:buSzTx/>
                        <a:buFontTx/>
                        <a:buNone/>
                        <a:tabLst/>
                      </a:pPr>
                      <a:endParaRPr kumimoji="0" lang="en-US" sz="1200" b="1" i="0" u="none" strike="noStrike" cap="none" normalizeH="0" baseline="0" smtClean="0">
                        <a:ln>
                          <a:noFill/>
                        </a:ln>
                        <a:solidFill>
                          <a:srgbClr val="0C355D"/>
                        </a:solidFill>
                        <a:effectLst/>
                        <a:latin typeface="Arial" charset="0"/>
                        <a:cs typeface="Arial" charset="0"/>
                      </a:endParaRPr>
                    </a:p>
                    <a:p>
                      <a:pPr marL="342900" marR="0" lvl="0" indent="-342900" algn="ctr" defTabSz="914400" rtl="0" eaLnBrk="1" fontAlgn="base" latinLnBrk="0" hangingPunct="1">
                        <a:lnSpc>
                          <a:spcPct val="80000"/>
                        </a:lnSpc>
                        <a:spcBef>
                          <a:spcPct val="15000"/>
                        </a:spcBef>
                        <a:spcAft>
                          <a:spcPct val="5000"/>
                        </a:spcAft>
                        <a:buClrTx/>
                        <a:buSzTx/>
                        <a:buFontTx/>
                        <a:buNone/>
                        <a:tabLst/>
                      </a:pPr>
                      <a:endParaRPr kumimoji="0" lang="en-US" sz="1200" b="1" i="0" u="none" strike="noStrike" cap="none" normalizeH="0" baseline="0" smtClean="0">
                        <a:ln>
                          <a:noFill/>
                        </a:ln>
                        <a:solidFill>
                          <a:srgbClr val="0C355D"/>
                        </a:solidFill>
                        <a:effectLst/>
                        <a:latin typeface="Arial" charset="0"/>
                        <a:cs typeface="Arial" charset="0"/>
                      </a:endParaRP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1000</a:t>
                      </a:r>
                    </a:p>
                    <a:p>
                      <a:pPr marL="342900" marR="0" lvl="0" indent="-342900" algn="ctr" defTabSz="914400" rtl="0" eaLnBrk="1" fontAlgn="base" latinLnBrk="0" hangingPunct="1">
                        <a:lnSpc>
                          <a:spcPct val="80000"/>
                        </a:lnSpc>
                        <a:spcBef>
                          <a:spcPct val="15000"/>
                        </a:spcBef>
                        <a:spcAft>
                          <a:spcPct val="5000"/>
                        </a:spcAft>
                        <a:buClrTx/>
                        <a:buSzTx/>
                        <a:buFontTx/>
                        <a:buNone/>
                        <a:tabLst/>
                      </a:pPr>
                      <a:endParaRPr kumimoji="0" lang="en-US" sz="1200" b="1" i="0" u="none" strike="noStrike" cap="none" normalizeH="0" baseline="0" smtClean="0">
                        <a:ln>
                          <a:noFill/>
                        </a:ln>
                        <a:solidFill>
                          <a:srgbClr val="0C355D"/>
                        </a:solidFill>
                        <a:effectLst/>
                        <a:latin typeface="Arial" charset="0"/>
                        <a:cs typeface="Arial" charset="0"/>
                      </a:endParaRPr>
                    </a:p>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1000</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09 July, 2007</a:t>
                      </a:r>
                    </a:p>
                    <a:p>
                      <a:pPr marL="342900" marR="0" lvl="0" indent="-342900" algn="ctr" defTabSz="914400" rtl="0" eaLnBrk="1" fontAlgn="base" latinLnBrk="0" hangingPunct="1">
                        <a:lnSpc>
                          <a:spcPct val="80000"/>
                        </a:lnSpc>
                        <a:spcBef>
                          <a:spcPct val="15000"/>
                        </a:spcBef>
                        <a:spcAft>
                          <a:spcPct val="5000"/>
                        </a:spcAft>
                        <a:buClrTx/>
                        <a:buSzTx/>
                        <a:buFontTx/>
                        <a:buNone/>
                        <a:tabLst/>
                      </a:pPr>
                      <a:endParaRPr kumimoji="0" lang="en-US" sz="1200" b="1" i="0" u="none" strike="noStrike" cap="none" normalizeH="0" baseline="0" smtClean="0">
                        <a:ln>
                          <a:noFill/>
                        </a:ln>
                        <a:solidFill>
                          <a:srgbClr val="0C355D"/>
                        </a:solidFill>
                        <a:effectLst/>
                        <a:latin typeface="Arial" charset="0"/>
                        <a:cs typeface="Arial" charset="0"/>
                      </a:endParaRPr>
                    </a:p>
                    <a:p>
                      <a:pPr marL="342900" marR="0" lvl="0" indent="-342900" algn="ctr"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04 June,2001</a:t>
                      </a: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c>
                  <a:txBody>
                    <a:bodyPr/>
                    <a:lstStyle/>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Reality Sector’s Index</a:t>
                      </a:r>
                    </a:p>
                    <a:p>
                      <a:pPr marL="342900" marR="0" lvl="0" indent="-342900" algn="l" defTabSz="914400" rtl="0" eaLnBrk="1" fontAlgn="base" latinLnBrk="0" hangingPunct="1">
                        <a:lnSpc>
                          <a:spcPct val="80000"/>
                        </a:lnSpc>
                        <a:spcBef>
                          <a:spcPct val="15000"/>
                        </a:spcBef>
                        <a:spcAft>
                          <a:spcPct val="5000"/>
                        </a:spcAft>
                        <a:buClrTx/>
                        <a:buSzTx/>
                        <a:buFontTx/>
                        <a:buNone/>
                        <a:tabLst/>
                      </a:pPr>
                      <a:endParaRPr kumimoji="0" lang="en-US" sz="1200" b="1" i="0" u="none" strike="noStrike" cap="none" normalizeH="0" baseline="0" smtClean="0">
                        <a:ln>
                          <a:noFill/>
                        </a:ln>
                        <a:solidFill>
                          <a:srgbClr val="0C355D"/>
                        </a:solidFill>
                        <a:effectLst/>
                        <a:latin typeface="Arial" charset="0"/>
                        <a:cs typeface="Arial" charset="0"/>
                      </a:endParaRPr>
                    </a:p>
                    <a:p>
                      <a:pPr marL="342900" marR="0" lvl="0" indent="-342900" algn="l" defTabSz="914400" rtl="0" eaLnBrk="1" fontAlgn="base" latinLnBrk="0" hangingPunct="1">
                        <a:lnSpc>
                          <a:spcPct val="80000"/>
                        </a:lnSpc>
                        <a:spcBef>
                          <a:spcPct val="15000"/>
                        </a:spcBef>
                        <a:spcAft>
                          <a:spcPct val="5000"/>
                        </a:spcAft>
                        <a:buClrTx/>
                        <a:buSzTx/>
                        <a:buFontTx/>
                        <a:buNone/>
                        <a:tabLst/>
                      </a:pPr>
                      <a:r>
                        <a:rPr kumimoji="0" lang="en-US" sz="1200" b="1" i="0" u="none" strike="noStrike" cap="none" normalizeH="0" baseline="0" smtClean="0">
                          <a:ln>
                            <a:noFill/>
                          </a:ln>
                          <a:solidFill>
                            <a:srgbClr val="0C355D"/>
                          </a:solidFill>
                          <a:effectLst/>
                          <a:latin typeface="Arial" charset="0"/>
                          <a:cs typeface="Arial" charset="0"/>
                        </a:rPr>
                        <a:t>Public Sector Unit’s Index</a:t>
                      </a:r>
                    </a:p>
                    <a:p>
                      <a:pPr marL="342900" marR="0" lvl="0" indent="-342900" algn="l" defTabSz="914400" rtl="0" eaLnBrk="1" fontAlgn="base" latinLnBrk="0" hangingPunct="1">
                        <a:lnSpc>
                          <a:spcPct val="80000"/>
                        </a:lnSpc>
                        <a:spcBef>
                          <a:spcPct val="15000"/>
                        </a:spcBef>
                        <a:spcAft>
                          <a:spcPct val="5000"/>
                        </a:spcAft>
                        <a:buClrTx/>
                        <a:buSzTx/>
                        <a:buFontTx/>
                        <a:buNone/>
                        <a:tabLst/>
                      </a:pPr>
                      <a:endParaRPr kumimoji="0" lang="en-US" sz="1200" b="1" i="0" u="none" strike="noStrike" cap="none" normalizeH="0" baseline="0" smtClean="0">
                        <a:ln>
                          <a:noFill/>
                        </a:ln>
                        <a:solidFill>
                          <a:srgbClr val="0C355D"/>
                        </a:solidFill>
                        <a:effectLst/>
                        <a:latin typeface="Arial" charset="0"/>
                        <a:cs typeface="Arial" charset="0"/>
                      </a:endParaRPr>
                    </a:p>
                    <a:p>
                      <a:pPr marL="342900" marR="0" lvl="0" indent="-342900" algn="l" defTabSz="914400" rtl="0" eaLnBrk="1" fontAlgn="base" latinLnBrk="0" hangingPunct="1">
                        <a:lnSpc>
                          <a:spcPct val="80000"/>
                        </a:lnSpc>
                        <a:spcBef>
                          <a:spcPct val="15000"/>
                        </a:spcBef>
                        <a:spcAft>
                          <a:spcPct val="5000"/>
                        </a:spcAft>
                        <a:buClrTx/>
                        <a:buSzTx/>
                        <a:buFontTx/>
                        <a:buNone/>
                        <a:tabLst/>
                      </a:pPr>
                      <a:endParaRPr kumimoji="0" lang="en-US" sz="1200" b="1" i="0" u="none" strike="noStrike" cap="none" normalizeH="0" baseline="0" smtClean="0">
                        <a:ln>
                          <a:noFill/>
                        </a:ln>
                        <a:solidFill>
                          <a:srgbClr val="0C355D"/>
                        </a:solidFill>
                        <a:effectLst/>
                        <a:latin typeface="Arial" charset="0"/>
                        <a:cs typeface="Arial" charset="0"/>
                      </a:endParaRPr>
                    </a:p>
                  </a:txBody>
                  <a:tcPr horzOverflow="overflow">
                    <a:lnL w="12700" cap="flat" cmpd="sng" algn="ctr">
                      <a:solidFill>
                        <a:srgbClr val="D4D0C8"/>
                      </a:solidFill>
                      <a:prstDash val="solid"/>
                      <a:round/>
                      <a:headEnd type="none" w="med" len="med"/>
                      <a:tailEnd type="none" w="med" len="med"/>
                    </a:lnL>
                    <a:lnR w="12700" cap="flat" cmpd="sng" algn="ctr">
                      <a:solidFill>
                        <a:srgbClr val="D4D0C8"/>
                      </a:solidFill>
                      <a:prstDash val="solid"/>
                      <a:round/>
                      <a:headEnd type="none" w="med" len="med"/>
                      <a:tailEnd type="none" w="med" len="med"/>
                    </a:lnR>
                    <a:lnT w="12700" cap="flat" cmpd="sng" algn="ctr">
                      <a:solidFill>
                        <a:srgbClr val="D4D0C8"/>
                      </a:solidFill>
                      <a:prstDash val="solid"/>
                      <a:round/>
                      <a:headEnd type="none" w="med" len="med"/>
                      <a:tailEnd type="none" w="med" len="med"/>
                    </a:lnT>
                    <a:lnB w="12700" cap="flat" cmpd="sng" algn="ctr">
                      <a:solidFill>
                        <a:srgbClr val="D4D0C8"/>
                      </a:solidFill>
                      <a:prstDash val="solid"/>
                      <a:round/>
                      <a:headEnd type="none" w="med" len="med"/>
                      <a:tailEnd type="none" w="med" len="med"/>
                    </a:lnB>
                    <a:lnTlToBr>
                      <a:noFill/>
                    </a:lnTlToBr>
                    <a:lnBlToTr>
                      <a:noFill/>
                    </a:lnBlToTr>
                    <a:solidFill>
                      <a:srgbClr val="E6EEF1"/>
                    </a:solidFill>
                  </a:tcPr>
                </a:tc>
              </a:tr>
            </a:tbl>
          </a:graphicData>
        </a:graphic>
      </p:graphicFrame>
      <p:sp>
        <p:nvSpPr>
          <p:cNvPr id="106894" name="Rectangle 398"/>
          <p:cNvSpPr>
            <a:spLocks noChangeArrowheads="1"/>
          </p:cNvSpPr>
          <p:nvPr/>
        </p:nvSpPr>
        <p:spPr bwMode="auto">
          <a:xfrm>
            <a:off x="0" y="7515225"/>
            <a:ext cx="215900" cy="228600"/>
          </a:xfrm>
          <a:prstGeom prst="rect">
            <a:avLst/>
          </a:prstGeom>
          <a:noFill/>
          <a:ln w="9525">
            <a:noFill/>
            <a:miter lim="800000"/>
            <a:headEnd/>
            <a:tailEnd/>
          </a:ln>
          <a:effectLst/>
        </p:spPr>
        <p:txBody>
          <a:bodyPr wrap="none" anchor="ctr">
            <a:spAutoFit/>
          </a:bodyPr>
          <a:lstStyle/>
          <a:p>
            <a:pPr>
              <a:lnSpc>
                <a:spcPct val="100000"/>
              </a:lnSpc>
              <a:spcBef>
                <a:spcPct val="0"/>
              </a:spcBef>
              <a:buFontTx/>
              <a:buNone/>
            </a:pPr>
            <a:r>
              <a:rPr lang="en-US" sz="900" u="none">
                <a:solidFill>
                  <a:schemeClr val="tx1"/>
                </a:solidFill>
              </a:rPr>
              <a:t> </a:t>
            </a:r>
            <a:endParaRPr lang="en-US" u="none">
              <a:solidFill>
                <a:schemeClr val="tx1"/>
              </a:solidFill>
            </a:endParaRPr>
          </a:p>
        </p:txBody>
      </p:sp>
      <p:pic>
        <p:nvPicPr>
          <p:cNvPr id="106946" name="Picture 450" descr="BSElogo01"/>
          <p:cNvPicPr>
            <a:picLocks noChangeAspect="1" noChangeArrowheads="1"/>
          </p:cNvPicPr>
          <p:nvPr/>
        </p:nvPicPr>
        <p:blipFill>
          <a:blip r:embed="rId14"/>
          <a:srcRect/>
          <a:stretch>
            <a:fillRect/>
          </a:stretch>
        </p:blipFill>
        <p:spPr bwMode="auto">
          <a:xfrm>
            <a:off x="0" y="6096000"/>
            <a:ext cx="3200400" cy="762000"/>
          </a:xfrm>
          <a:prstGeom prst="rect">
            <a:avLst/>
          </a:prstGeom>
          <a:noFill/>
        </p:spPr>
      </p:pic>
      <p:pic>
        <p:nvPicPr>
          <p:cNvPr id="106947" name="Picture 451" descr="BSElogo01"/>
          <p:cNvPicPr>
            <a:picLocks noChangeAspect="1" noChangeArrowheads="1"/>
          </p:cNvPicPr>
          <p:nvPr/>
        </p:nvPicPr>
        <p:blipFill>
          <a:blip r:embed="rId14"/>
          <a:srcRect/>
          <a:stretch>
            <a:fillRect/>
          </a:stretch>
        </p:blipFill>
        <p:spPr bwMode="auto">
          <a:xfrm>
            <a:off x="3200400" y="6096000"/>
            <a:ext cx="3200400" cy="762000"/>
          </a:xfrm>
          <a:prstGeom prst="rect">
            <a:avLst/>
          </a:prstGeom>
          <a:noFill/>
        </p:spPr>
      </p:pic>
      <p:pic>
        <p:nvPicPr>
          <p:cNvPr id="106948" name="Picture 452" descr="BSElogo01"/>
          <p:cNvPicPr>
            <a:picLocks noChangeAspect="1" noChangeArrowheads="1"/>
          </p:cNvPicPr>
          <p:nvPr/>
        </p:nvPicPr>
        <p:blipFill>
          <a:blip r:embed="rId14"/>
          <a:srcRect/>
          <a:stretch>
            <a:fillRect/>
          </a:stretch>
        </p:blipFill>
        <p:spPr bwMode="auto">
          <a:xfrm>
            <a:off x="6324600" y="6096000"/>
            <a:ext cx="2819400" cy="762000"/>
          </a:xfrm>
          <a:prstGeom prst="rect">
            <a:avLst/>
          </a:prstGeom>
          <a:noFill/>
        </p:spPr>
      </p:pic>
      <p:sp>
        <p:nvSpPr>
          <p:cNvPr id="106949" name="Rectangle 453"/>
          <p:cNvSpPr>
            <a:spLocks noGrp="1" noChangeArrowheads="1"/>
          </p:cNvSpPr>
          <p:nvPr>
            <p:ph type="title"/>
          </p:nvPr>
        </p:nvSpPr>
        <p:spPr>
          <a:xfrm>
            <a:off x="381000" y="152400"/>
            <a:ext cx="5029200" cy="1143000"/>
          </a:xfrm>
        </p:spPr>
        <p:txBody>
          <a:bodyPr/>
          <a:lstStyle/>
          <a:p>
            <a:r>
              <a:rPr lang="en-US" sz="4000" u="sng">
                <a:solidFill>
                  <a:schemeClr val="bg1"/>
                </a:solidFill>
              </a:rPr>
              <a:t>SECTORIAL INDICES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2644" name="Rectangle 4"/>
          <p:cNvSpPr>
            <a:spLocks noGrp="1" noChangeArrowheads="1"/>
          </p:cNvSpPr>
          <p:nvPr>
            <p:ph type="title"/>
          </p:nvPr>
        </p:nvSpPr>
        <p:spPr>
          <a:xfrm>
            <a:off x="0" y="457200"/>
            <a:ext cx="6019800" cy="1143000"/>
          </a:xfrm>
        </p:spPr>
        <p:txBody>
          <a:bodyPr/>
          <a:lstStyle/>
          <a:p>
            <a:r>
              <a:rPr lang="en-US" sz="4000" u="sng">
                <a:solidFill>
                  <a:schemeClr val="bg1"/>
                </a:solidFill>
              </a:rPr>
              <a:t>VARIOUS COMPANIES</a:t>
            </a:r>
            <a:br>
              <a:rPr lang="en-US" sz="4000" u="sng">
                <a:solidFill>
                  <a:schemeClr val="bg1"/>
                </a:solidFill>
              </a:rPr>
            </a:br>
            <a:r>
              <a:rPr lang="en-US" sz="4000" u="sng">
                <a:solidFill>
                  <a:schemeClr val="bg1"/>
                </a:solidFill>
              </a:rPr>
              <a:t>BASED ON MARKET CAPITAL</a:t>
            </a:r>
          </a:p>
        </p:txBody>
      </p:sp>
      <p:sp>
        <p:nvSpPr>
          <p:cNvPr id="112648" name="Rectangle 8"/>
          <p:cNvSpPr>
            <a:spLocks noGrp="1" noChangeArrowheads="1"/>
          </p:cNvSpPr>
          <p:nvPr>
            <p:ph type="body" idx="1"/>
          </p:nvPr>
        </p:nvSpPr>
        <p:spPr>
          <a:xfrm>
            <a:off x="457200" y="2133600"/>
            <a:ext cx="8229600" cy="4525963"/>
          </a:xfrm>
        </p:spPr>
        <p:txBody>
          <a:bodyPr/>
          <a:lstStyle/>
          <a:p>
            <a:r>
              <a:rPr lang="en-US" sz="2800" u="sng">
                <a:solidFill>
                  <a:schemeClr val="bg1"/>
                </a:solidFill>
              </a:rPr>
              <a:t>LARGE CAP COMPANY: </a:t>
            </a:r>
            <a:r>
              <a:rPr lang="en-US" sz="2000">
                <a:solidFill>
                  <a:schemeClr val="bg1"/>
                </a:solidFill>
              </a:rPr>
              <a:t>MARKET CAPITALIZATION (MC) IS &gt;$10 BILLION</a:t>
            </a:r>
            <a:r>
              <a:rPr lang="en-US" sz="2800">
                <a:solidFill>
                  <a:schemeClr val="bg1"/>
                </a:solidFill>
              </a:rPr>
              <a:t>.</a:t>
            </a:r>
          </a:p>
          <a:p>
            <a:r>
              <a:rPr lang="en-US" sz="2800" u="sng">
                <a:solidFill>
                  <a:schemeClr val="bg1"/>
                </a:solidFill>
              </a:rPr>
              <a:t>MID CAP COMPANY: </a:t>
            </a:r>
            <a:r>
              <a:rPr lang="en-US" sz="2000">
                <a:solidFill>
                  <a:schemeClr val="bg1"/>
                </a:solidFill>
              </a:rPr>
              <a:t>MC  IS BETWEEN $2 &amp; $10 BILLION.</a:t>
            </a:r>
          </a:p>
          <a:p>
            <a:r>
              <a:rPr lang="en-US" sz="2800" u="sng">
                <a:solidFill>
                  <a:schemeClr val="bg1"/>
                </a:solidFill>
              </a:rPr>
              <a:t>SMALL CAP COMPANY: </a:t>
            </a:r>
            <a:r>
              <a:rPr lang="en-US" sz="2000">
                <a:solidFill>
                  <a:schemeClr val="bg1"/>
                </a:solidFill>
              </a:rPr>
              <a:t>MC IS BETWEEN $300 MILLION &amp; $2 BILLION.</a:t>
            </a:r>
          </a:p>
          <a:p>
            <a:r>
              <a:rPr lang="en-US" sz="2800" u="sng">
                <a:solidFill>
                  <a:schemeClr val="bg1"/>
                </a:solidFill>
              </a:rPr>
              <a:t>MICRO CAP COMPANY: </a:t>
            </a:r>
            <a:r>
              <a:rPr lang="en-US" sz="2000">
                <a:solidFill>
                  <a:schemeClr val="bg1"/>
                </a:solidFill>
              </a:rPr>
              <a:t>MC IS BETWEEN $50 &amp; $300 MILLION.</a:t>
            </a:r>
          </a:p>
          <a:p>
            <a:r>
              <a:rPr lang="en-US" sz="2800" u="sng">
                <a:solidFill>
                  <a:schemeClr val="bg1"/>
                </a:solidFill>
              </a:rPr>
              <a:t>NANO CAP COMPANY: </a:t>
            </a:r>
            <a:r>
              <a:rPr lang="en-US" sz="2000">
                <a:solidFill>
                  <a:schemeClr val="bg1"/>
                </a:solidFill>
              </a:rPr>
              <a:t>MC IS BELOW $ 50 MILLION.</a:t>
            </a:r>
          </a:p>
          <a:p>
            <a:pPr lvl="4"/>
            <a:r>
              <a:rPr lang="en-US" sz="1400">
                <a:solidFill>
                  <a:schemeClr val="bg1"/>
                </a:solidFill>
              </a:rPr>
              <a:t>MC=MARKET VALUE OF SHARE * NUMBER OF SHARES OUTSTANDING.</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10597" name="Rectangle 5"/>
          <p:cNvSpPr>
            <a:spLocks noGrp="1" noChangeArrowheads="1"/>
          </p:cNvSpPr>
          <p:nvPr>
            <p:ph type="ctrTitle"/>
          </p:nvPr>
        </p:nvSpPr>
        <p:spPr/>
        <p:txBody>
          <a:bodyPr/>
          <a:lstStyle/>
          <a:p>
            <a:r>
              <a:rPr lang="en-US" sz="6000" u="sng">
                <a:solidFill>
                  <a:schemeClr val="bg1"/>
                </a:solidFill>
                <a:effectLst>
                  <a:outerShdw blurRad="38100" dist="38100" dir="2700000" algn="tl">
                    <a:srgbClr val="C0C0C0"/>
                  </a:outerShdw>
                </a:effectLst>
              </a:rPr>
              <a:t>NATIONAL STOCK EXCHANGE</a:t>
            </a:r>
          </a:p>
        </p:txBody>
      </p:sp>
      <p:pic>
        <p:nvPicPr>
          <p:cNvPr id="110599" name="Picture 7" descr="nse_logo">
            <a:hlinkClick r:id="rId4"/>
          </p:cNvPr>
          <p:cNvPicPr>
            <a:picLocks noChangeAspect="1" noChangeArrowheads="1"/>
          </p:cNvPicPr>
          <p:nvPr/>
        </p:nvPicPr>
        <p:blipFill>
          <a:blip r:embed="rId5"/>
          <a:srcRect/>
          <a:stretch>
            <a:fillRect/>
          </a:stretch>
        </p:blipFill>
        <p:spPr bwMode="auto">
          <a:xfrm>
            <a:off x="3733800" y="4114800"/>
            <a:ext cx="1524000" cy="1295400"/>
          </a:xfrm>
          <a:prstGeom prst="rect">
            <a:avLst/>
          </a:prstGeom>
          <a:noFill/>
          <a:ln w="9525">
            <a:noFill/>
            <a:miter lim="800000"/>
            <a:headEnd/>
            <a:tailEnd/>
          </a:ln>
        </p:spPr>
      </p:pic>
      <p:sp>
        <p:nvSpPr>
          <p:cNvPr id="110600" name="Rectangle 8"/>
          <p:cNvSpPr>
            <a:spLocks noChangeArrowheads="1"/>
          </p:cNvSpPr>
          <p:nvPr/>
        </p:nvSpPr>
        <p:spPr bwMode="auto">
          <a:xfrm>
            <a:off x="4114800" y="5486400"/>
            <a:ext cx="708025" cy="396875"/>
          </a:xfrm>
          <a:prstGeom prst="rect">
            <a:avLst/>
          </a:prstGeom>
          <a:noFill/>
          <a:ln w="9525">
            <a:noFill/>
            <a:miter lim="800000"/>
            <a:headEnd/>
            <a:tailEnd/>
          </a:ln>
          <a:effectLst/>
        </p:spPr>
        <p:txBody>
          <a:bodyPr>
            <a:spAutoFit/>
          </a:bodyPr>
          <a:lstStyle/>
          <a:p>
            <a:pPr>
              <a:lnSpc>
                <a:spcPct val="100000"/>
              </a:lnSpc>
              <a:spcBef>
                <a:spcPct val="30000"/>
              </a:spcBef>
              <a:buFontTx/>
              <a:buNone/>
            </a:pPr>
            <a:r>
              <a:rPr lang="en-US" sz="2000" b="1" u="none"/>
              <a:t>NSE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4693" name="Rectangle 5"/>
          <p:cNvSpPr>
            <a:spLocks noGrp="1" noChangeArrowheads="1"/>
          </p:cNvSpPr>
          <p:nvPr>
            <p:ph type="body" idx="1"/>
          </p:nvPr>
        </p:nvSpPr>
        <p:spPr/>
        <p:txBody>
          <a:bodyPr/>
          <a:lstStyle/>
          <a:p>
            <a:pPr>
              <a:lnSpc>
                <a:spcPct val="80000"/>
              </a:lnSpc>
            </a:pPr>
            <a:r>
              <a:rPr lang="en-US" sz="2400">
                <a:solidFill>
                  <a:schemeClr val="bg1"/>
                </a:solidFill>
              </a:rPr>
              <a:t>A TAX-PAYING COMPANY LIKE OTHER STOCK EXCHANGES.</a:t>
            </a:r>
          </a:p>
          <a:p>
            <a:pPr>
              <a:lnSpc>
                <a:spcPct val="80000"/>
              </a:lnSpc>
            </a:pPr>
            <a:r>
              <a:rPr lang="en-US" sz="2400">
                <a:solidFill>
                  <a:schemeClr val="bg1"/>
                </a:solidFill>
              </a:rPr>
              <a:t>PROMOTED BY IDBI,ICICI,IFCI,ALL INSURANCE CORPORATIONS,SOME SELECTED NATIONALISED BANKS.</a:t>
            </a:r>
          </a:p>
          <a:p>
            <a:pPr>
              <a:lnSpc>
                <a:spcPct val="80000"/>
              </a:lnSpc>
            </a:pPr>
            <a:r>
              <a:rPr lang="en-US" sz="2400">
                <a:solidFill>
                  <a:schemeClr val="bg1"/>
                </a:solidFill>
              </a:rPr>
              <a:t>INCORPORATED IN 1992 BASED ON “PHERWANI COMMITTEE”.</a:t>
            </a:r>
          </a:p>
          <a:p>
            <a:pPr>
              <a:lnSpc>
                <a:spcPct val="80000"/>
              </a:lnSpc>
            </a:pPr>
            <a:r>
              <a:rPr lang="en-US" sz="2400">
                <a:solidFill>
                  <a:schemeClr val="bg1"/>
                </a:solidFill>
              </a:rPr>
              <a:t>EQUITY &amp; DEBT MARKET COMMENCED IN 1994.</a:t>
            </a:r>
          </a:p>
          <a:p>
            <a:pPr>
              <a:lnSpc>
                <a:spcPct val="80000"/>
              </a:lnSpc>
            </a:pPr>
            <a:r>
              <a:rPr lang="en-US" sz="2400">
                <a:solidFill>
                  <a:schemeClr val="bg1"/>
                </a:solidFill>
              </a:rPr>
              <a:t>IN 2000 DERIVATIVE SEGMENTS STARTED.</a:t>
            </a:r>
          </a:p>
          <a:p>
            <a:pPr>
              <a:lnSpc>
                <a:spcPct val="80000"/>
              </a:lnSpc>
            </a:pPr>
            <a:r>
              <a:rPr lang="en-US" sz="2400">
                <a:solidFill>
                  <a:schemeClr val="bg1"/>
                </a:solidFill>
              </a:rPr>
              <a:t>TRADING IS DONE THROUGH ULTRA MODERN TECHNOLOGY.</a:t>
            </a:r>
          </a:p>
          <a:p>
            <a:pPr>
              <a:lnSpc>
                <a:spcPct val="80000"/>
              </a:lnSpc>
            </a:pPr>
            <a:r>
              <a:rPr lang="en-US" sz="2400">
                <a:solidFill>
                  <a:schemeClr val="bg1"/>
                </a:solidFill>
              </a:rPr>
              <a:t>TRADING CAN BE DONE FROM ANYWHARE THROUGH CLIENT SERVER BASED APPLICATION. </a:t>
            </a:r>
          </a:p>
          <a:p>
            <a:pPr>
              <a:lnSpc>
                <a:spcPct val="80000"/>
              </a:lnSpc>
            </a:pPr>
            <a:endParaRPr lang="en-US" sz="2400">
              <a:solidFill>
                <a:schemeClr val="bg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6740" name="Rectangle 4"/>
          <p:cNvSpPr>
            <a:spLocks noGrp="1" noChangeArrowheads="1"/>
          </p:cNvSpPr>
          <p:nvPr>
            <p:ph type="title"/>
          </p:nvPr>
        </p:nvSpPr>
        <p:spPr>
          <a:xfrm>
            <a:off x="457200" y="274638"/>
            <a:ext cx="5638800" cy="1143000"/>
          </a:xfrm>
        </p:spPr>
        <p:txBody>
          <a:bodyPr/>
          <a:lstStyle/>
          <a:p>
            <a:r>
              <a:rPr lang="en-US" u="sng">
                <a:solidFill>
                  <a:schemeClr val="bg1"/>
                </a:solidFill>
              </a:rPr>
              <a:t>S&amp;P CNX NIFTY</a:t>
            </a:r>
          </a:p>
        </p:txBody>
      </p:sp>
      <p:sp>
        <p:nvSpPr>
          <p:cNvPr id="116741" name="Rectangle 5"/>
          <p:cNvSpPr>
            <a:spLocks noGrp="1" noChangeArrowheads="1"/>
          </p:cNvSpPr>
          <p:nvPr>
            <p:ph type="body" idx="1"/>
          </p:nvPr>
        </p:nvSpPr>
        <p:spPr>
          <a:xfrm>
            <a:off x="457200" y="1524000"/>
            <a:ext cx="8229600" cy="5334000"/>
          </a:xfrm>
        </p:spPr>
        <p:txBody>
          <a:bodyPr/>
          <a:lstStyle/>
          <a:p>
            <a:pPr>
              <a:lnSpc>
                <a:spcPct val="80000"/>
              </a:lnSpc>
            </a:pPr>
            <a:r>
              <a:rPr lang="en-US" sz="2800">
                <a:solidFill>
                  <a:schemeClr val="bg1"/>
                </a:solidFill>
              </a:rPr>
              <a:t>AN INDEX OF NSE,GENERALLY KNOWN AS NIFTY 50.</a:t>
            </a:r>
          </a:p>
          <a:p>
            <a:pPr>
              <a:lnSpc>
                <a:spcPct val="80000"/>
              </a:lnSpc>
            </a:pPr>
            <a:r>
              <a:rPr lang="en-US" sz="2800">
                <a:solidFill>
                  <a:schemeClr val="bg1"/>
                </a:solidFill>
              </a:rPr>
              <a:t>DIVERSIFIED 50 STOCKS OF 21 SCTORS ARE CONSIDERED.</a:t>
            </a:r>
          </a:p>
          <a:p>
            <a:pPr>
              <a:lnSpc>
                <a:spcPct val="80000"/>
              </a:lnSpc>
            </a:pPr>
            <a:r>
              <a:rPr lang="en-US" sz="2800">
                <a:solidFill>
                  <a:schemeClr val="bg1"/>
                </a:solidFill>
              </a:rPr>
              <a:t>CONSIDERS SELECTED 50 MOST LIQUID STOCKS IN INDIA.</a:t>
            </a:r>
          </a:p>
          <a:p>
            <a:pPr>
              <a:lnSpc>
                <a:spcPct val="80000"/>
              </a:lnSpc>
            </a:pPr>
            <a:r>
              <a:rPr lang="en-US" sz="2800">
                <a:solidFill>
                  <a:schemeClr val="bg1"/>
                </a:solidFill>
              </a:rPr>
              <a:t>MANAGED BY “INDIA INDEX SERVICES &amp; PRODUCTS LTD”(IISL).</a:t>
            </a:r>
          </a:p>
          <a:p>
            <a:pPr>
              <a:lnSpc>
                <a:spcPct val="80000"/>
              </a:lnSpc>
            </a:pPr>
            <a:r>
              <a:rPr lang="en-US" sz="2800">
                <a:solidFill>
                  <a:schemeClr val="bg1"/>
                </a:solidFill>
              </a:rPr>
              <a:t>IISL HAS MARKETING &amp; LICENSING AGREEMENT WITH “STANDARD &amp; POOR’S”(S&amp;P).</a:t>
            </a:r>
          </a:p>
          <a:p>
            <a:pPr>
              <a:lnSpc>
                <a:spcPct val="80000"/>
              </a:lnSpc>
            </a:pPr>
            <a:r>
              <a:rPr lang="en-US" sz="2800">
                <a:solidFill>
                  <a:schemeClr val="bg1"/>
                </a:solidFill>
              </a:rPr>
              <a:t>S&amp;P IS A WORLD LEADER IN INDEX SERVICES.</a:t>
            </a:r>
          </a:p>
          <a:p>
            <a:pPr>
              <a:lnSpc>
                <a:spcPct val="80000"/>
              </a:lnSpc>
            </a:pPr>
            <a:endParaRPr lang="en-US" sz="2800">
              <a:solidFill>
                <a:schemeClr val="bg1"/>
              </a:solidFill>
            </a:endParaRPr>
          </a:p>
          <a:p>
            <a:pPr>
              <a:lnSpc>
                <a:spcPct val="80000"/>
              </a:lnSpc>
            </a:pPr>
            <a:endParaRPr lang="en-US" sz="2800">
              <a:solidFill>
                <a:schemeClr val="bg1"/>
              </a:solidFill>
            </a:endParaRPr>
          </a:p>
          <a:p>
            <a:pPr>
              <a:lnSpc>
                <a:spcPct val="80000"/>
              </a:lnSpc>
            </a:pPr>
            <a:endParaRPr lang="en-US" sz="2800">
              <a:solidFill>
                <a:schemeClr val="bg1"/>
              </a:solidFill>
            </a:endParaRPr>
          </a:p>
          <a:p>
            <a:pPr>
              <a:lnSpc>
                <a:spcPct val="80000"/>
              </a:lnSpc>
            </a:pPr>
            <a:endParaRPr lang="en-US" sz="2800">
              <a:solidFill>
                <a:schemeClr val="bg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8788" name="Rectangle 4"/>
          <p:cNvSpPr>
            <a:spLocks noGrp="1" noChangeArrowheads="1"/>
          </p:cNvSpPr>
          <p:nvPr>
            <p:ph type="title"/>
          </p:nvPr>
        </p:nvSpPr>
        <p:spPr>
          <a:xfrm>
            <a:off x="457200" y="274638"/>
            <a:ext cx="5181600" cy="1143000"/>
          </a:xfrm>
        </p:spPr>
        <p:txBody>
          <a:bodyPr/>
          <a:lstStyle/>
          <a:p>
            <a:r>
              <a:rPr lang="en-US" sz="4000" u="sng">
                <a:solidFill>
                  <a:schemeClr val="bg1"/>
                </a:solidFill>
              </a:rPr>
              <a:t>CNX NIFTY JUNIOR</a:t>
            </a:r>
          </a:p>
        </p:txBody>
      </p:sp>
      <p:sp>
        <p:nvSpPr>
          <p:cNvPr id="118789" name="Rectangle 5"/>
          <p:cNvSpPr>
            <a:spLocks noGrp="1" noChangeArrowheads="1"/>
          </p:cNvSpPr>
          <p:nvPr>
            <p:ph type="body" idx="1"/>
          </p:nvPr>
        </p:nvSpPr>
        <p:spPr/>
        <p:txBody>
          <a:bodyPr/>
          <a:lstStyle/>
          <a:p>
            <a:r>
              <a:rPr lang="en-US">
                <a:solidFill>
                  <a:schemeClr val="bg1"/>
                </a:solidFill>
              </a:rPr>
              <a:t>THE NEXT RUNG OF SECURITIES AFTER NIFTY 50.</a:t>
            </a:r>
          </a:p>
          <a:p>
            <a:r>
              <a:rPr lang="en-US">
                <a:solidFill>
                  <a:schemeClr val="bg1"/>
                </a:solidFill>
              </a:rPr>
              <a:t>CONSISTS OF 50 SELECTED STOCKS.</a:t>
            </a:r>
          </a:p>
          <a:p>
            <a:r>
              <a:rPr lang="en-US">
                <a:solidFill>
                  <a:schemeClr val="bg1"/>
                </a:solidFill>
              </a:rPr>
              <a:t>“S&amp;P CNX NIFTY” &amp; “CNX NIFTY JUNIOR” MAKE UP 100 MOST LIQUID STOKS IN INDIA.</a:t>
            </a:r>
          </a:p>
          <a:p>
            <a:r>
              <a:rPr lang="en-US">
                <a:solidFill>
                  <a:schemeClr val="bg1"/>
                </a:solidFill>
              </a:rPr>
              <a:t>TWO INDICES ARE ALWAYES DISJOINT SETS.</a:t>
            </a:r>
          </a:p>
          <a:p>
            <a:endParaRPr lang="en-US">
              <a:solidFill>
                <a:schemeClr val="bg1"/>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1556" name="Rectangle 4"/>
          <p:cNvSpPr>
            <a:spLocks noGrp="1" noChangeArrowheads="1"/>
          </p:cNvSpPr>
          <p:nvPr>
            <p:ph type="title"/>
          </p:nvPr>
        </p:nvSpPr>
        <p:spPr>
          <a:xfrm>
            <a:off x="457200" y="274638"/>
            <a:ext cx="5562600" cy="1143000"/>
          </a:xfrm>
        </p:spPr>
        <p:txBody>
          <a:bodyPr/>
          <a:lstStyle/>
          <a:p>
            <a:r>
              <a:rPr lang="en-US" u="sng">
                <a:solidFill>
                  <a:schemeClr val="bg1"/>
                </a:solidFill>
              </a:rPr>
              <a:t>S&amp;P CNX 500</a:t>
            </a:r>
          </a:p>
        </p:txBody>
      </p:sp>
      <p:sp>
        <p:nvSpPr>
          <p:cNvPr id="151557" name="Rectangle 5"/>
          <p:cNvSpPr>
            <a:spLocks noGrp="1" noChangeArrowheads="1"/>
          </p:cNvSpPr>
          <p:nvPr>
            <p:ph type="body" idx="1"/>
          </p:nvPr>
        </p:nvSpPr>
        <p:spPr/>
        <p:txBody>
          <a:bodyPr/>
          <a:lstStyle/>
          <a:p>
            <a:r>
              <a:rPr lang="en-US" sz="2800">
                <a:solidFill>
                  <a:schemeClr val="bg1"/>
                </a:solidFill>
              </a:rPr>
              <a:t>FRIST BOARD BASED INDEX IN CAPITAL  MARKET TO COMPARE PROTFOLIO RETURN VIS-À-VIS MARKET RETURN.</a:t>
            </a:r>
          </a:p>
          <a:p>
            <a:r>
              <a:rPr lang="en-US" sz="2800">
                <a:solidFill>
                  <a:schemeClr val="bg1"/>
                </a:solidFill>
              </a:rPr>
              <a:t>REPRESENTS 95.11% MARKET CAPITALIZATION AS ON 31.3.09.</a:t>
            </a:r>
          </a:p>
          <a:p>
            <a:r>
              <a:rPr lang="en-US" sz="2800">
                <a:solidFill>
                  <a:schemeClr val="bg1"/>
                </a:solidFill>
              </a:rPr>
              <a:t>S&amp;P CNX 500 COMPANIES DISAGREEGATED INTO 72 INDUSTRY INDICES VIZ S&amp;P CNX INDUSTRY INDICES.</a:t>
            </a:r>
          </a:p>
          <a:p>
            <a:r>
              <a:rPr lang="en-US" sz="2800">
                <a:solidFill>
                  <a:schemeClr val="bg1"/>
                </a:solidFill>
              </a:rPr>
              <a:t>CONSISTS OF 500 SELECTED STOCKS FROM NSE UNIVERSE.</a:t>
            </a:r>
          </a:p>
          <a:p>
            <a:pPr>
              <a:buFontTx/>
              <a:buNone/>
            </a:pPr>
            <a:endParaRPr lang="en-US" sz="2800">
              <a:solidFill>
                <a:schemeClr val="bg1"/>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04" name="Rectangle 4"/>
          <p:cNvSpPr>
            <a:spLocks noGrp="1" noChangeArrowheads="1"/>
          </p:cNvSpPr>
          <p:nvPr>
            <p:ph type="title"/>
          </p:nvPr>
        </p:nvSpPr>
        <p:spPr>
          <a:xfrm>
            <a:off x="0" y="304800"/>
            <a:ext cx="5715000" cy="1143000"/>
          </a:xfrm>
        </p:spPr>
        <p:txBody>
          <a:bodyPr/>
          <a:lstStyle/>
          <a:p>
            <a:r>
              <a:rPr lang="en-US" sz="4000" u="sng">
                <a:solidFill>
                  <a:schemeClr val="bg1"/>
                </a:solidFill>
              </a:rPr>
              <a:t>OTHER NSE INDICES</a:t>
            </a:r>
          </a:p>
        </p:txBody>
      </p:sp>
      <p:sp>
        <p:nvSpPr>
          <p:cNvPr id="153605" name="Rectangle 5"/>
          <p:cNvSpPr>
            <a:spLocks noGrp="1" noChangeArrowheads="1"/>
          </p:cNvSpPr>
          <p:nvPr>
            <p:ph type="body" idx="1"/>
          </p:nvPr>
        </p:nvSpPr>
        <p:spPr/>
        <p:txBody>
          <a:bodyPr/>
          <a:lstStyle/>
          <a:p>
            <a:pPr>
              <a:lnSpc>
                <a:spcPct val="80000"/>
              </a:lnSpc>
            </a:pPr>
            <a:r>
              <a:rPr lang="en-US" sz="1800" b="1" u="sng">
                <a:solidFill>
                  <a:schemeClr val="bg1"/>
                </a:solidFill>
              </a:rPr>
              <a:t>CNX 100:</a:t>
            </a:r>
          </a:p>
          <a:p>
            <a:pPr lvl="1">
              <a:lnSpc>
                <a:spcPct val="80000"/>
              </a:lnSpc>
            </a:pPr>
            <a:r>
              <a:rPr lang="en-US" sz="1200">
                <a:solidFill>
                  <a:schemeClr val="bg1"/>
                </a:solidFill>
              </a:rPr>
              <a:t>A COMBINATION OF 100 DIVERSIFTED STOCKS OF 35 SECTORS OF ECONOMY.</a:t>
            </a:r>
          </a:p>
          <a:p>
            <a:pPr lvl="1">
              <a:lnSpc>
                <a:spcPct val="80000"/>
              </a:lnSpc>
            </a:pPr>
            <a:r>
              <a:rPr lang="en-US" sz="1200">
                <a:solidFill>
                  <a:schemeClr val="bg1"/>
                </a:solidFill>
              </a:rPr>
              <a:t>A COMBINATION OF NIFTY 50 &amp; NIFTY JUNIOR.</a:t>
            </a:r>
          </a:p>
          <a:p>
            <a:pPr lvl="4">
              <a:lnSpc>
                <a:spcPct val="80000"/>
              </a:lnSpc>
              <a:buFontTx/>
              <a:buNone/>
            </a:pPr>
            <a:endParaRPr lang="en-US" sz="800" b="1">
              <a:solidFill>
                <a:schemeClr val="bg1"/>
              </a:solidFill>
            </a:endParaRPr>
          </a:p>
          <a:p>
            <a:pPr>
              <a:lnSpc>
                <a:spcPct val="80000"/>
              </a:lnSpc>
            </a:pPr>
            <a:r>
              <a:rPr lang="en-US" sz="1800" b="1" u="sng">
                <a:solidFill>
                  <a:schemeClr val="bg1"/>
                </a:solidFill>
              </a:rPr>
              <a:t>S&amp;P CNX DEFTY</a:t>
            </a:r>
            <a:r>
              <a:rPr lang="en-US" sz="1800" u="sng">
                <a:solidFill>
                  <a:schemeClr val="bg1"/>
                </a:solidFill>
              </a:rPr>
              <a:t>:</a:t>
            </a:r>
          </a:p>
          <a:p>
            <a:pPr lvl="1">
              <a:lnSpc>
                <a:spcPct val="80000"/>
              </a:lnSpc>
            </a:pPr>
            <a:r>
              <a:rPr lang="en-US" sz="1200">
                <a:solidFill>
                  <a:schemeClr val="bg1"/>
                </a:solidFill>
              </a:rPr>
              <a:t>DOLLER VERSION OF NIFTY 50.</a:t>
            </a:r>
          </a:p>
          <a:p>
            <a:pPr lvl="1">
              <a:lnSpc>
                <a:spcPct val="80000"/>
              </a:lnSpc>
            </a:pPr>
            <a:r>
              <a:rPr lang="en-US" sz="1200">
                <a:solidFill>
                  <a:schemeClr val="bg1"/>
                </a:solidFill>
              </a:rPr>
              <a:t>MEANT FOR FOREIGN INVESTORS.</a:t>
            </a:r>
          </a:p>
          <a:p>
            <a:pPr lvl="4">
              <a:lnSpc>
                <a:spcPct val="80000"/>
              </a:lnSpc>
              <a:buFontTx/>
              <a:buNone/>
            </a:pPr>
            <a:endParaRPr lang="en-US" sz="1600" u="sng">
              <a:solidFill>
                <a:schemeClr val="bg1"/>
              </a:solidFill>
            </a:endParaRPr>
          </a:p>
          <a:p>
            <a:pPr>
              <a:lnSpc>
                <a:spcPct val="80000"/>
              </a:lnSpc>
            </a:pPr>
            <a:r>
              <a:rPr lang="en-US" sz="1800" b="1" u="sng">
                <a:solidFill>
                  <a:schemeClr val="bg1"/>
                </a:solidFill>
              </a:rPr>
              <a:t>NIFTY MIDCAP 50 &amp; CNX MIDCAP:</a:t>
            </a:r>
          </a:p>
          <a:p>
            <a:pPr lvl="1">
              <a:lnSpc>
                <a:spcPct val="80000"/>
              </a:lnSpc>
            </a:pPr>
            <a:r>
              <a:rPr lang="en-US" sz="1200">
                <a:solidFill>
                  <a:schemeClr val="bg1"/>
                </a:solidFill>
              </a:rPr>
              <a:t>PRIMARY OBJECTIVE IS TO CAPTURE MOVEMENT OF MIDCAP FIRMS.</a:t>
            </a:r>
          </a:p>
          <a:p>
            <a:pPr lvl="4">
              <a:lnSpc>
                <a:spcPct val="80000"/>
              </a:lnSpc>
              <a:buFontTx/>
              <a:buNone/>
            </a:pPr>
            <a:endParaRPr lang="en-US" sz="800">
              <a:solidFill>
                <a:schemeClr val="bg1"/>
              </a:solidFill>
            </a:endParaRPr>
          </a:p>
          <a:p>
            <a:pPr>
              <a:lnSpc>
                <a:spcPct val="80000"/>
              </a:lnSpc>
            </a:pPr>
            <a:r>
              <a:rPr lang="en-US" sz="1800" b="1" u="sng">
                <a:solidFill>
                  <a:schemeClr val="bg1"/>
                </a:solidFill>
              </a:rPr>
              <a:t>S&amp;P ESG INDIA:</a:t>
            </a:r>
          </a:p>
          <a:p>
            <a:pPr lvl="1">
              <a:lnSpc>
                <a:spcPct val="80000"/>
              </a:lnSpc>
            </a:pPr>
            <a:r>
              <a:rPr lang="en-US" sz="1200">
                <a:solidFill>
                  <a:schemeClr val="bg1"/>
                </a:solidFill>
              </a:rPr>
              <a:t>TRACK COMPANIES ENVIRONMENT,SOCIAL &amp; CORPORATE GOVERNING(ESG) IN QUANTITATIVE FACTORS.</a:t>
            </a:r>
          </a:p>
          <a:p>
            <a:pPr lvl="4">
              <a:lnSpc>
                <a:spcPct val="80000"/>
              </a:lnSpc>
            </a:pPr>
            <a:endParaRPr lang="en-US" sz="900">
              <a:solidFill>
                <a:schemeClr val="bg1"/>
              </a:solidFill>
            </a:endParaRPr>
          </a:p>
          <a:p>
            <a:pPr>
              <a:lnSpc>
                <a:spcPct val="80000"/>
              </a:lnSpc>
            </a:pPr>
            <a:r>
              <a:rPr lang="en-US" sz="1800" b="1" u="sng">
                <a:solidFill>
                  <a:schemeClr val="bg1"/>
                </a:solidFill>
              </a:rPr>
              <a:t>S&amp;P CNX 500 SHARIAH &amp; S&amp;P CNX NIFTY SHARIAH:</a:t>
            </a:r>
          </a:p>
          <a:p>
            <a:pPr lvl="1">
              <a:lnSpc>
                <a:spcPct val="80000"/>
              </a:lnSpc>
            </a:pPr>
            <a:r>
              <a:rPr lang="en-US" sz="1200">
                <a:solidFill>
                  <a:schemeClr val="bg1"/>
                </a:solidFill>
              </a:rPr>
              <a:t>DERIVES FROM S&amp;P CNX NIFTY &amp;  S&amp;P CNX  500 INDICES.</a:t>
            </a:r>
          </a:p>
          <a:p>
            <a:pPr lvl="1">
              <a:lnSpc>
                <a:spcPct val="80000"/>
              </a:lnSpc>
            </a:pPr>
            <a:r>
              <a:rPr lang="en-US" sz="1200">
                <a:solidFill>
                  <a:schemeClr val="bg1"/>
                </a:solidFill>
              </a:rPr>
              <a:t>DON’T CONSIDER BUSINESSES THAT OFFER SERVICES &amp; PRODUCTS UNACCEPTABLE  ACCORDING TO “SHARIAH LAW” </a:t>
            </a:r>
          </a:p>
          <a:p>
            <a:pPr lvl="4">
              <a:lnSpc>
                <a:spcPct val="80000"/>
              </a:lnSpc>
            </a:pPr>
            <a:endParaRPr lang="en-US" sz="900">
              <a:solidFill>
                <a:schemeClr val="bg1"/>
              </a:solidFill>
            </a:endParaRPr>
          </a:p>
          <a:p>
            <a:pPr>
              <a:lnSpc>
                <a:spcPct val="80000"/>
              </a:lnSpc>
            </a:pPr>
            <a:endParaRPr lang="en-US" sz="1000">
              <a:solidFill>
                <a:schemeClr val="bg1"/>
              </a:solidFill>
            </a:endParaRPr>
          </a:p>
          <a:p>
            <a:pPr lvl="4">
              <a:lnSpc>
                <a:spcPct val="80000"/>
              </a:lnSpc>
            </a:pPr>
            <a:endParaRPr lang="en-US" sz="700" u="sng">
              <a:solidFill>
                <a:schemeClr val="bg1"/>
              </a:solidFill>
            </a:endParaRPr>
          </a:p>
          <a:p>
            <a:pPr lvl="4">
              <a:lnSpc>
                <a:spcPct val="80000"/>
              </a:lnSpc>
              <a:buFontTx/>
              <a:buNone/>
            </a:pPr>
            <a:r>
              <a:rPr lang="en-US" sz="700">
                <a:solidFill>
                  <a:schemeClr val="bg1"/>
                </a:solidFill>
              </a:rPr>
              <a:t>	</a:t>
            </a:r>
          </a:p>
          <a:p>
            <a:pPr lvl="4">
              <a:lnSpc>
                <a:spcPct val="80000"/>
              </a:lnSpc>
            </a:pPr>
            <a:endParaRPr lang="en-US" sz="700">
              <a:solidFill>
                <a:schemeClr val="bg1"/>
              </a:solidFill>
            </a:endParaRPr>
          </a:p>
          <a:p>
            <a:pPr>
              <a:lnSpc>
                <a:spcPct val="80000"/>
              </a:lnSpc>
            </a:pPr>
            <a:endParaRPr lang="en-US" sz="1000">
              <a:solidFill>
                <a:schemeClr val="bg1"/>
              </a:solidFill>
            </a:endParaRPr>
          </a:p>
          <a:p>
            <a:pPr>
              <a:lnSpc>
                <a:spcPct val="80000"/>
              </a:lnSpc>
              <a:buFontTx/>
              <a:buNone/>
            </a:pPr>
            <a:endParaRPr lang="en-US" sz="1000">
              <a:solidFill>
                <a:schemeClr val="bg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5653" name="Rectangle 5"/>
          <p:cNvSpPr>
            <a:spLocks noGrp="1" noChangeArrowheads="1"/>
          </p:cNvSpPr>
          <p:nvPr>
            <p:ph type="title"/>
          </p:nvPr>
        </p:nvSpPr>
        <p:spPr>
          <a:xfrm>
            <a:off x="0" y="381000"/>
            <a:ext cx="5943600" cy="1143000"/>
          </a:xfrm>
        </p:spPr>
        <p:txBody>
          <a:bodyPr/>
          <a:lstStyle/>
          <a:p>
            <a:r>
              <a:rPr lang="en-US" sz="4000" u="sng">
                <a:solidFill>
                  <a:schemeClr val="bg1"/>
                </a:solidFill>
              </a:rPr>
              <a:t>NSE SECTORIAL INDICES</a:t>
            </a:r>
          </a:p>
        </p:txBody>
      </p:sp>
      <p:graphicFrame>
        <p:nvGraphicFramePr>
          <p:cNvPr id="155802" name="Group 154"/>
          <p:cNvGraphicFramePr>
            <a:graphicFrameLocks noGrp="1"/>
          </p:cNvGraphicFramePr>
          <p:nvPr>
            <p:ph idx="1"/>
          </p:nvPr>
        </p:nvGraphicFramePr>
        <p:xfrm>
          <a:off x="152400" y="1752600"/>
          <a:ext cx="8839200" cy="4749293"/>
        </p:xfrm>
        <a:graphic>
          <a:graphicData uri="http://schemas.openxmlformats.org/drawingml/2006/table">
            <a:tbl>
              <a:tblPr/>
              <a:tblGrid>
                <a:gridCol w="2136775"/>
                <a:gridCol w="1216025"/>
                <a:gridCol w="941388"/>
                <a:gridCol w="4545012"/>
              </a:tblGrid>
              <a:tr h="273050">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INDEX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BASE PERIOD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BASE</a:t>
                      </a:r>
                    </a:p>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VALUE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REMARK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6063">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CNX IT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1.1.96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COMPANIES EARNING MUST BE MORE THAN 50% FROM IT SERVICES.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6063">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CNX BANK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12  BANKING STOCKS TRADED IN NSE.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5438">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CNX FMCG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DEC,95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15 FMCG STOCKS TRADED IN NSE.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CNX PSE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DEC,94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20 PSE STOCKS TRADED IN NSE.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6063">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CNX MNC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DEC,94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50 LISTED FOREIGN COMPANIES.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7663">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CNX ENERGY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1.1.01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TRACKS ENERGY SECTOR’S PERFORMANCE.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25438">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CNX PHARMA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1.1.01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PHARMA SECTOR’S PERFORMANCE.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9250">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CNX INFRASTUCTURE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1.1.04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25 STOKS FROM INFRA SECTORS.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7663">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CNX PSU BANK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1.1.04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PUBLIC SECTOR BANK PERFORMANCE.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6225">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CNX REALITY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29.12.06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REAL ESTATE’S PERFORMANCE.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98450">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CNX SERVICE SECTOR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MAY,99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r>
                        <a:rPr kumimoji="0" lang="en-US" sz="1800" b="0" i="0" u="none" strike="noStrike" cap="none" normalizeH="0" baseline="0" smtClean="0">
                          <a:ln>
                            <a:noFill/>
                          </a:ln>
                          <a:solidFill>
                            <a:schemeClr val="bg1"/>
                          </a:solidFill>
                          <a:effectLst/>
                          <a:latin typeface="Arial" charset="0"/>
                        </a:rPr>
                        <a:t>30 STOKS FROM SERVICE SECTORS.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endParaRPr kumimoji="0" lang="en-US" sz="1800" b="0" i="0" u="none" strike="noStrike" cap="none" normalizeH="0" baseline="0" smtClean="0">
                        <a:ln>
                          <a:noFill/>
                        </a:ln>
                        <a:solidFill>
                          <a:schemeClr val="bg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endParaRPr kumimoji="0" lang="en-US" sz="1800" b="0"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endParaRPr kumimoji="0" lang="en-US" sz="1800" b="0"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65000"/>
                        </a:lnSpc>
                        <a:spcBef>
                          <a:spcPct val="20000"/>
                        </a:spcBef>
                        <a:spcAft>
                          <a:spcPct val="0"/>
                        </a:spcAft>
                        <a:buClrTx/>
                        <a:buSzTx/>
                        <a:buFontTx/>
                        <a:buNone/>
                        <a:tabLst/>
                      </a:pPr>
                      <a:endParaRPr kumimoji="0" lang="en-US" sz="1800" b="0" i="0" u="none" strike="noStrike" cap="none" normalizeH="0" baseline="0" smtClean="0">
                        <a:ln>
                          <a:noFill/>
                        </a:ln>
                        <a:solidFill>
                          <a:schemeClr val="bg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7700" name="Rectangle 4"/>
          <p:cNvSpPr>
            <a:spLocks noGrp="1" noChangeArrowheads="1"/>
          </p:cNvSpPr>
          <p:nvPr>
            <p:ph type="title"/>
          </p:nvPr>
        </p:nvSpPr>
        <p:spPr>
          <a:xfrm>
            <a:off x="-457200" y="457200"/>
            <a:ext cx="6553200" cy="1295400"/>
          </a:xfrm>
        </p:spPr>
        <p:txBody>
          <a:bodyPr/>
          <a:lstStyle/>
          <a:p>
            <a:r>
              <a:rPr lang="en-US" sz="4000" u="sng">
                <a:solidFill>
                  <a:schemeClr val="bg1"/>
                </a:solidFill>
              </a:rPr>
              <a:t>OVER THE COUNTER</a:t>
            </a:r>
            <a:br>
              <a:rPr lang="en-US" sz="4000" u="sng">
                <a:solidFill>
                  <a:schemeClr val="bg1"/>
                </a:solidFill>
              </a:rPr>
            </a:br>
            <a:r>
              <a:rPr lang="en-US" sz="4000" u="sng">
                <a:solidFill>
                  <a:schemeClr val="bg1"/>
                </a:solidFill>
              </a:rPr>
              <a:t>EXCHANGE OF INDIA</a:t>
            </a:r>
          </a:p>
        </p:txBody>
      </p:sp>
      <p:sp>
        <p:nvSpPr>
          <p:cNvPr id="157701" name="Rectangle 5"/>
          <p:cNvSpPr>
            <a:spLocks noGrp="1" noChangeArrowheads="1"/>
          </p:cNvSpPr>
          <p:nvPr>
            <p:ph type="body" idx="1"/>
          </p:nvPr>
        </p:nvSpPr>
        <p:spPr>
          <a:xfrm>
            <a:off x="304800" y="1905000"/>
            <a:ext cx="8229600" cy="4525963"/>
          </a:xfrm>
        </p:spPr>
        <p:txBody>
          <a:bodyPr/>
          <a:lstStyle/>
          <a:p>
            <a:pPr>
              <a:lnSpc>
                <a:spcPct val="90000"/>
              </a:lnSpc>
            </a:pPr>
            <a:r>
              <a:rPr lang="en-US" sz="2400">
                <a:solidFill>
                  <a:schemeClr val="bg1"/>
                </a:solidFill>
              </a:rPr>
              <a:t>SPONSORED BY UTI,ICICI,IDBI,SBI,IFCI,GIC,CAN BANK FINANCIAL SERVICES IN 1992.</a:t>
            </a:r>
          </a:p>
          <a:p>
            <a:pPr>
              <a:lnSpc>
                <a:spcPct val="90000"/>
              </a:lnSpc>
            </a:pPr>
            <a:r>
              <a:rPr lang="en-US" sz="2400">
                <a:solidFill>
                  <a:schemeClr val="bg1"/>
                </a:solidFill>
              </a:rPr>
              <a:t>INTRODUCED  FRIST SCREEN-BASED TRADING IN INDIA.</a:t>
            </a:r>
          </a:p>
          <a:p>
            <a:pPr>
              <a:lnSpc>
                <a:spcPct val="90000"/>
              </a:lnSpc>
            </a:pPr>
            <a:r>
              <a:rPr lang="en-US" sz="2400">
                <a:solidFill>
                  <a:schemeClr val="bg1"/>
                </a:solidFill>
              </a:rPr>
              <a:t>TRADINGS EXECUTED OVER THE COUNTERS,NETWORKED BY WEB LINKS.</a:t>
            </a:r>
          </a:p>
          <a:p>
            <a:pPr>
              <a:lnSpc>
                <a:spcPct val="90000"/>
              </a:lnSpc>
            </a:pPr>
            <a:r>
              <a:rPr lang="en-US" sz="2400">
                <a:solidFill>
                  <a:schemeClr val="bg1"/>
                </a:solidFill>
              </a:rPr>
              <a:t>HAS NO PARTICULAR MARKET PLACE OR STOCK EXCHANGE FLOORS.</a:t>
            </a:r>
          </a:p>
          <a:p>
            <a:pPr>
              <a:lnSpc>
                <a:spcPct val="90000"/>
              </a:lnSpc>
            </a:pPr>
            <a:r>
              <a:rPr lang="en-US" sz="2400">
                <a:solidFill>
                  <a:schemeClr val="bg1"/>
                </a:solidFill>
              </a:rPr>
              <a:t>BYERS &amp; SELLARS CAN  NEGOTIATE THE PRICES.</a:t>
            </a:r>
          </a:p>
          <a:p>
            <a:pPr>
              <a:lnSpc>
                <a:spcPct val="90000"/>
              </a:lnSpc>
            </a:pPr>
            <a:r>
              <a:rPr lang="en-US" sz="2400">
                <a:solidFill>
                  <a:schemeClr val="bg1"/>
                </a:solidFill>
              </a:rPr>
              <a:t>A COMPANY HAS TO BE SPONSERED BY “OTCEI” MEMBERS FOR BEING ELIGIBLE FOR LISTING.</a:t>
            </a:r>
          </a:p>
          <a:p>
            <a:pPr>
              <a:lnSpc>
                <a:spcPct val="90000"/>
              </a:lnSpc>
            </a:pPr>
            <a:endParaRPr lang="en-US" sz="240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ctrTitle"/>
          </p:nvPr>
        </p:nvSpPr>
        <p:spPr/>
        <p:txBody>
          <a:bodyPr/>
          <a:lstStyle/>
          <a:p>
            <a:r>
              <a:rPr lang="en-US" sz="6000" u="sng">
                <a:solidFill>
                  <a:schemeClr val="bg1"/>
                </a:solidFill>
                <a:effectLst>
                  <a:outerShdw blurRad="38100" dist="38100" dir="2700000" algn="tl">
                    <a:srgbClr val="C0C0C0"/>
                  </a:outerShdw>
                </a:effectLst>
              </a:rPr>
              <a:t>MONEY MARKET</a:t>
            </a:r>
          </a:p>
        </p:txBody>
      </p:sp>
      <p:pic>
        <p:nvPicPr>
          <p:cNvPr id="44036" name="Picture 4"/>
          <p:cNvPicPr>
            <a:picLocks noChangeAspect="1" noChangeArrowheads="1"/>
          </p:cNvPicPr>
          <p:nvPr/>
        </p:nvPicPr>
        <p:blipFill>
          <a:blip r:embed="rId3"/>
          <a:srcRect/>
          <a:stretch>
            <a:fillRect/>
          </a:stretch>
        </p:blipFill>
        <p:spPr bwMode="auto">
          <a:xfrm>
            <a:off x="4876800" y="3429000"/>
            <a:ext cx="2133600" cy="1676400"/>
          </a:xfrm>
          <a:prstGeom prst="rect">
            <a:avLst/>
          </a:prstGeom>
          <a:noFill/>
        </p:spPr>
      </p:pic>
      <p:pic>
        <p:nvPicPr>
          <p:cNvPr id="44037" name="Picture 5" descr="investing-in-india"/>
          <p:cNvPicPr>
            <a:picLocks noChangeAspect="1" noChangeArrowheads="1"/>
          </p:cNvPicPr>
          <p:nvPr/>
        </p:nvPicPr>
        <p:blipFill>
          <a:blip r:embed="rId4"/>
          <a:srcRect/>
          <a:stretch>
            <a:fillRect/>
          </a:stretch>
        </p:blipFill>
        <p:spPr bwMode="auto">
          <a:xfrm>
            <a:off x="2057400" y="3429000"/>
            <a:ext cx="2819400" cy="1666875"/>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9748" name="Rectangle 4"/>
          <p:cNvSpPr>
            <a:spLocks noGrp="1" noChangeArrowheads="1"/>
          </p:cNvSpPr>
          <p:nvPr>
            <p:ph type="title"/>
          </p:nvPr>
        </p:nvSpPr>
        <p:spPr>
          <a:xfrm>
            <a:off x="-457200" y="381000"/>
            <a:ext cx="8077200" cy="1143000"/>
          </a:xfrm>
        </p:spPr>
        <p:txBody>
          <a:bodyPr/>
          <a:lstStyle/>
          <a:p>
            <a:r>
              <a:rPr lang="en-US" sz="4000" u="sng">
                <a:solidFill>
                  <a:schemeClr val="bg1"/>
                </a:solidFill>
              </a:rPr>
              <a:t>INTER CONNECTED</a:t>
            </a:r>
            <a:br>
              <a:rPr lang="en-US" sz="4000" u="sng">
                <a:solidFill>
                  <a:schemeClr val="bg1"/>
                </a:solidFill>
              </a:rPr>
            </a:br>
            <a:r>
              <a:rPr lang="en-US" sz="4000" u="sng">
                <a:solidFill>
                  <a:schemeClr val="bg1"/>
                </a:solidFill>
              </a:rPr>
              <a:t>STOCK EXCHANGE OF INDIA.</a:t>
            </a:r>
          </a:p>
        </p:txBody>
      </p:sp>
      <p:sp>
        <p:nvSpPr>
          <p:cNvPr id="159749" name="Rectangle 5"/>
          <p:cNvSpPr>
            <a:spLocks noGrp="1" noChangeArrowheads="1"/>
          </p:cNvSpPr>
          <p:nvPr>
            <p:ph type="body" idx="1"/>
          </p:nvPr>
        </p:nvSpPr>
        <p:spPr>
          <a:xfrm>
            <a:off x="228600" y="1905000"/>
            <a:ext cx="8229600" cy="4525963"/>
          </a:xfrm>
        </p:spPr>
        <p:txBody>
          <a:bodyPr/>
          <a:lstStyle/>
          <a:p>
            <a:pPr>
              <a:lnSpc>
                <a:spcPct val="90000"/>
              </a:lnSpc>
            </a:pPr>
            <a:r>
              <a:rPr lang="en-US">
                <a:solidFill>
                  <a:schemeClr val="bg1"/>
                </a:solidFill>
              </a:rPr>
              <a:t>CONNECTS ALL THE REGIONAL STOCK EXCHANGES(RSEs).</a:t>
            </a:r>
          </a:p>
          <a:p>
            <a:pPr>
              <a:lnSpc>
                <a:spcPct val="90000"/>
              </a:lnSpc>
            </a:pPr>
            <a:r>
              <a:rPr lang="en-US">
                <a:solidFill>
                  <a:schemeClr val="bg1"/>
                </a:solidFill>
              </a:rPr>
              <a:t>PROMOTED BY 14 RSEs IN 1998.</a:t>
            </a:r>
          </a:p>
          <a:p>
            <a:pPr>
              <a:lnSpc>
                <a:spcPct val="90000"/>
              </a:lnSpc>
            </a:pPr>
            <a:r>
              <a:rPr lang="en-US">
                <a:solidFill>
                  <a:schemeClr val="bg1"/>
                </a:solidFill>
              </a:rPr>
              <a:t>USES OPTIMALLY THE EXHISTING INFRASTRUCTURE OF RSEs.</a:t>
            </a:r>
          </a:p>
          <a:p>
            <a:pPr>
              <a:lnSpc>
                <a:spcPct val="90000"/>
              </a:lnSpc>
            </a:pPr>
            <a:r>
              <a:rPr lang="en-US">
                <a:solidFill>
                  <a:schemeClr val="bg1"/>
                </a:solidFill>
              </a:rPr>
              <a:t>HELPS TO WIDEN THE MARKET OF RSEs.</a:t>
            </a:r>
          </a:p>
          <a:p>
            <a:pPr>
              <a:lnSpc>
                <a:spcPct val="90000"/>
              </a:lnSpc>
            </a:pPr>
            <a:r>
              <a:rPr lang="en-US">
                <a:solidFill>
                  <a:schemeClr val="bg1"/>
                </a:solidFill>
              </a:rPr>
              <a:t>NOT VERY SUCCESSFUL BECAUSE OF MARKET DOMINATION OF NSE &amp; BSE.</a:t>
            </a:r>
          </a:p>
          <a:p>
            <a:pPr>
              <a:lnSpc>
                <a:spcPct val="90000"/>
              </a:lnSpc>
            </a:pPr>
            <a:endParaRPr lang="en-US">
              <a:solidFill>
                <a:schemeClr val="bg1"/>
              </a:solidFill>
            </a:endParaRPr>
          </a:p>
          <a:p>
            <a:pPr>
              <a:lnSpc>
                <a:spcPct val="90000"/>
              </a:lnSpc>
            </a:pPr>
            <a:endParaRPr lang="en-US">
              <a:solidFill>
                <a:schemeClr val="bg1"/>
              </a:solidFill>
            </a:endParaRPr>
          </a:p>
          <a:p>
            <a:pPr>
              <a:lnSpc>
                <a:spcPct val="90000"/>
              </a:lnSpc>
            </a:pPr>
            <a:endParaRPr lang="en-US">
              <a:solidFill>
                <a:schemeClr val="bg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7938" name="Rectangle 2"/>
          <p:cNvSpPr>
            <a:spLocks noGrp="1" noChangeArrowheads="1"/>
          </p:cNvSpPr>
          <p:nvPr>
            <p:ph type="ctrTitle"/>
          </p:nvPr>
        </p:nvSpPr>
        <p:spPr>
          <a:xfrm>
            <a:off x="228600" y="2130425"/>
            <a:ext cx="8229600" cy="1470025"/>
          </a:xfrm>
        </p:spPr>
        <p:txBody>
          <a:bodyPr/>
          <a:lstStyle/>
          <a:p>
            <a:r>
              <a:rPr lang="en-US" sz="6000" b="1" u="sng">
                <a:solidFill>
                  <a:schemeClr val="bg1"/>
                </a:solidFill>
              </a:rPr>
              <a:t>DERIVATIVE MARKET</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9988" name="Rectangle 4"/>
          <p:cNvSpPr>
            <a:spLocks noGrp="1" noChangeArrowheads="1"/>
          </p:cNvSpPr>
          <p:nvPr>
            <p:ph type="title"/>
          </p:nvPr>
        </p:nvSpPr>
        <p:spPr>
          <a:xfrm>
            <a:off x="457200" y="274638"/>
            <a:ext cx="4953000" cy="1143000"/>
          </a:xfrm>
        </p:spPr>
        <p:txBody>
          <a:bodyPr/>
          <a:lstStyle/>
          <a:p>
            <a:r>
              <a:rPr lang="en-US" u="sng">
                <a:solidFill>
                  <a:schemeClr val="bg1"/>
                </a:solidFill>
              </a:rPr>
              <a:t>DERIVATIVES</a:t>
            </a:r>
          </a:p>
        </p:txBody>
      </p:sp>
      <p:sp>
        <p:nvSpPr>
          <p:cNvPr id="169989" name="Rectangle 5"/>
          <p:cNvSpPr>
            <a:spLocks noGrp="1" noChangeArrowheads="1"/>
          </p:cNvSpPr>
          <p:nvPr>
            <p:ph type="body" idx="1"/>
          </p:nvPr>
        </p:nvSpPr>
        <p:spPr/>
        <p:txBody>
          <a:bodyPr/>
          <a:lstStyle/>
          <a:p>
            <a:pPr>
              <a:lnSpc>
                <a:spcPct val="80000"/>
              </a:lnSpc>
            </a:pPr>
            <a:r>
              <a:rPr lang="en-US" sz="2400">
                <a:solidFill>
                  <a:schemeClr val="bg1"/>
                </a:solidFill>
              </a:rPr>
              <a:t>A CONTRACT WHOSE VALUE IS DETERMINED FROM UNDERLYING FINANCIAL ASSETS,INTEREST RATES,CURRENCY EXCHANGE RATE OR STOCK INDICES.</a:t>
            </a:r>
          </a:p>
          <a:p>
            <a:pPr>
              <a:lnSpc>
                <a:spcPct val="80000"/>
              </a:lnSpc>
            </a:pPr>
            <a:r>
              <a:rPr lang="en-US" sz="2400">
                <a:solidFill>
                  <a:schemeClr val="bg1"/>
                </a:solidFill>
              </a:rPr>
              <a:t>ALSO A CONTRACT THAT SPECIFIES RIGHTS &amp; OBLIGATIONS BETWEEN ISSUER &amp; HOLDER TO RECEIVE OR DELIVER FUTURE CASH BASED ON FUTUTE EVENTS.</a:t>
            </a:r>
          </a:p>
          <a:p>
            <a:pPr>
              <a:lnSpc>
                <a:spcPct val="80000"/>
              </a:lnSpc>
            </a:pPr>
            <a:r>
              <a:rPr lang="en-US" sz="2400">
                <a:solidFill>
                  <a:schemeClr val="bg1"/>
                </a:solidFill>
              </a:rPr>
              <a:t>UNDERLYING ASSETS ARE KNOWN AS DERIVATIVE SECURITY.</a:t>
            </a:r>
          </a:p>
          <a:p>
            <a:pPr>
              <a:lnSpc>
                <a:spcPct val="80000"/>
              </a:lnSpc>
            </a:pPr>
            <a:r>
              <a:rPr lang="en-US" sz="2400">
                <a:solidFill>
                  <a:schemeClr val="bg1"/>
                </a:solidFill>
              </a:rPr>
              <a:t>CAN BE THREE TYPES-FORWARDS,FUTURES,OPTIONS.</a:t>
            </a:r>
          </a:p>
          <a:p>
            <a:pPr>
              <a:lnSpc>
                <a:spcPct val="80000"/>
              </a:lnSpc>
            </a:pPr>
            <a:r>
              <a:rPr lang="en-US" sz="2400">
                <a:solidFill>
                  <a:schemeClr val="bg1"/>
                </a:solidFill>
              </a:rPr>
              <a:t>USED TO HEDGE FUTURE FLUCTUATION OF FINANCIAL ASSETS.</a:t>
            </a:r>
          </a:p>
          <a:p>
            <a:pPr>
              <a:lnSpc>
                <a:spcPct val="80000"/>
              </a:lnSpc>
            </a:pPr>
            <a:endParaRPr lang="en-US" sz="2400">
              <a:solidFill>
                <a:schemeClr val="bg1"/>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2036" name="Rectangle 4"/>
          <p:cNvSpPr>
            <a:spLocks noGrp="1" noChangeArrowheads="1"/>
          </p:cNvSpPr>
          <p:nvPr>
            <p:ph type="title"/>
          </p:nvPr>
        </p:nvSpPr>
        <p:spPr>
          <a:xfrm>
            <a:off x="457200" y="274638"/>
            <a:ext cx="6172200" cy="1143000"/>
          </a:xfrm>
        </p:spPr>
        <p:txBody>
          <a:bodyPr/>
          <a:lstStyle/>
          <a:p>
            <a:r>
              <a:rPr lang="en-US" u="sng">
                <a:solidFill>
                  <a:schemeClr val="bg1"/>
                </a:solidFill>
              </a:rPr>
              <a:t>FORWARDS</a:t>
            </a:r>
          </a:p>
        </p:txBody>
      </p:sp>
      <p:sp>
        <p:nvSpPr>
          <p:cNvPr id="172037" name="Rectangle 5"/>
          <p:cNvSpPr>
            <a:spLocks noGrp="1" noChangeArrowheads="1"/>
          </p:cNvSpPr>
          <p:nvPr>
            <p:ph type="body" idx="1"/>
          </p:nvPr>
        </p:nvSpPr>
        <p:spPr/>
        <p:txBody>
          <a:bodyPr/>
          <a:lstStyle/>
          <a:p>
            <a:pPr>
              <a:lnSpc>
                <a:spcPct val="80000"/>
              </a:lnSpc>
            </a:pPr>
            <a:r>
              <a:rPr lang="en-US" sz="2400">
                <a:solidFill>
                  <a:schemeClr val="bg1"/>
                </a:solidFill>
              </a:rPr>
              <a:t>CONTRACT OF COMMITMENT BETWEEN TWO PARTIES TO EXCHANGE A SPECIFIC AMOUNT OF MONEY FOR A PARTICULAR GOOD OR SERVICE AT A SPECIFIED FUTURE TIME.</a:t>
            </a:r>
          </a:p>
          <a:p>
            <a:pPr>
              <a:lnSpc>
                <a:spcPct val="80000"/>
              </a:lnSpc>
            </a:pPr>
            <a:r>
              <a:rPr lang="en-US" sz="2400">
                <a:solidFill>
                  <a:schemeClr val="bg1"/>
                </a:solidFill>
              </a:rPr>
              <a:t>NOT A STANDARDISED CONTRACT LIKE FUTURE,OPTION.</a:t>
            </a:r>
          </a:p>
          <a:p>
            <a:pPr>
              <a:lnSpc>
                <a:spcPct val="80000"/>
              </a:lnSpc>
            </a:pPr>
            <a:r>
              <a:rPr lang="en-US" sz="2400">
                <a:solidFill>
                  <a:schemeClr val="bg1"/>
                </a:solidFill>
              </a:rPr>
              <a:t>IT’S A PRIVATELY NEGOTIATED &amp; CAN BE CUSTOMISED. </a:t>
            </a:r>
          </a:p>
          <a:p>
            <a:pPr>
              <a:lnSpc>
                <a:spcPct val="80000"/>
              </a:lnSpc>
            </a:pPr>
            <a:r>
              <a:rPr lang="en-US" sz="2400">
                <a:solidFill>
                  <a:schemeClr val="bg1"/>
                </a:solidFill>
              </a:rPr>
              <a:t>KNOWN AS OVER-THE –COUNTER DERIVATIVE.</a:t>
            </a:r>
          </a:p>
          <a:p>
            <a:pPr>
              <a:lnSpc>
                <a:spcPct val="80000"/>
              </a:lnSpc>
            </a:pPr>
            <a:r>
              <a:rPr lang="en-US" sz="2400">
                <a:solidFill>
                  <a:schemeClr val="bg1"/>
                </a:solidFill>
              </a:rPr>
              <a:t>NOT TRADED IN ORGANISED STOCK EXCHANGE BUT PRIVATELY.</a:t>
            </a:r>
          </a:p>
          <a:p>
            <a:pPr>
              <a:lnSpc>
                <a:spcPct val="80000"/>
              </a:lnSpc>
            </a:pPr>
            <a:r>
              <a:rPr lang="en-US" sz="2400">
                <a:solidFill>
                  <a:schemeClr val="bg1"/>
                </a:solidFill>
              </a:rPr>
              <a:t>NO REGULATION TO LOOK AFTER THESE CONTRACTS. </a:t>
            </a:r>
          </a:p>
          <a:p>
            <a:pPr>
              <a:lnSpc>
                <a:spcPct val="80000"/>
              </a:lnSpc>
              <a:buFontTx/>
              <a:buNone/>
            </a:pPr>
            <a:endParaRPr lang="en-US" sz="2400">
              <a:solidFill>
                <a:schemeClr val="bg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4084" name="Rectangle 4"/>
          <p:cNvSpPr>
            <a:spLocks noGrp="1" noChangeArrowheads="1"/>
          </p:cNvSpPr>
          <p:nvPr>
            <p:ph type="title"/>
          </p:nvPr>
        </p:nvSpPr>
        <p:spPr>
          <a:xfrm>
            <a:off x="-762000" y="152400"/>
            <a:ext cx="5562600" cy="1143000"/>
          </a:xfrm>
        </p:spPr>
        <p:txBody>
          <a:bodyPr/>
          <a:lstStyle/>
          <a:p>
            <a:r>
              <a:rPr lang="en-US" u="sng">
                <a:solidFill>
                  <a:schemeClr val="bg1"/>
                </a:solidFill>
              </a:rPr>
              <a:t>FUTURES</a:t>
            </a:r>
          </a:p>
        </p:txBody>
      </p:sp>
      <p:sp>
        <p:nvSpPr>
          <p:cNvPr id="174085" name="Rectangle 5"/>
          <p:cNvSpPr>
            <a:spLocks noGrp="1" noChangeArrowheads="1"/>
          </p:cNvSpPr>
          <p:nvPr>
            <p:ph type="body" idx="1"/>
          </p:nvPr>
        </p:nvSpPr>
        <p:spPr>
          <a:xfrm>
            <a:off x="381000" y="1600200"/>
            <a:ext cx="8229600" cy="4830763"/>
          </a:xfrm>
        </p:spPr>
        <p:txBody>
          <a:bodyPr/>
          <a:lstStyle/>
          <a:p>
            <a:pPr>
              <a:lnSpc>
                <a:spcPct val="90000"/>
              </a:lnSpc>
            </a:pPr>
            <a:r>
              <a:rPr lang="en-US" sz="2400">
                <a:solidFill>
                  <a:schemeClr val="bg1"/>
                </a:solidFill>
              </a:rPr>
              <a:t>MUCH LIKE FORWARDS, IT’S AN AGREEMENT BETWEEN TWO PARTIES TO BYE OR SELL CERTAIN COMMODITY AT CERTAIN PRICE.</a:t>
            </a:r>
          </a:p>
          <a:p>
            <a:pPr>
              <a:lnSpc>
                <a:spcPct val="90000"/>
              </a:lnSpc>
            </a:pPr>
            <a:r>
              <a:rPr lang="en-US" sz="2400">
                <a:solidFill>
                  <a:schemeClr val="bg1"/>
                </a:solidFill>
              </a:rPr>
              <a:t>IT’S VALUE DEPEND ON UNDERLYING ASSETS THAT CAN BE COMMODITY OR FINANCIAL ASSET.</a:t>
            </a:r>
          </a:p>
          <a:p>
            <a:pPr>
              <a:lnSpc>
                <a:spcPct val="90000"/>
              </a:lnSpc>
            </a:pPr>
            <a:r>
              <a:rPr lang="en-US" sz="2400">
                <a:solidFill>
                  <a:schemeClr val="bg1"/>
                </a:solidFill>
              </a:rPr>
              <a:t>IT’S WELL-REGULATED,TRADED ONLY IN ORGANISED STOCK EXCHANGES.</a:t>
            </a:r>
          </a:p>
          <a:p>
            <a:pPr>
              <a:lnSpc>
                <a:spcPct val="90000"/>
              </a:lnSpc>
            </a:pPr>
            <a:r>
              <a:rPr lang="en-US" sz="2400">
                <a:solidFill>
                  <a:schemeClr val="bg1"/>
                </a:solidFill>
              </a:rPr>
              <a:t>HAS SPECIFIC UPPER &amp; LOWER PRICE LIMIT.</a:t>
            </a:r>
          </a:p>
          <a:p>
            <a:pPr>
              <a:lnSpc>
                <a:spcPct val="90000"/>
              </a:lnSpc>
            </a:pPr>
            <a:r>
              <a:rPr lang="en-US" sz="2400">
                <a:solidFill>
                  <a:schemeClr val="bg1"/>
                </a:solidFill>
              </a:rPr>
              <a:t>PRICE SATTLEMENT IS EXECUTED BY CLEARING HOUSES.</a:t>
            </a:r>
          </a:p>
          <a:p>
            <a:pPr>
              <a:lnSpc>
                <a:spcPct val="90000"/>
              </a:lnSpc>
            </a:pPr>
            <a:r>
              <a:rPr lang="en-US" sz="2400">
                <a:solidFill>
                  <a:schemeClr val="bg1"/>
                </a:solidFill>
              </a:rPr>
              <a:t>GOLD FUTURE,PEPPER FUTURE ARE COMMODITY FUTUTE.</a:t>
            </a:r>
          </a:p>
          <a:p>
            <a:pPr>
              <a:lnSpc>
                <a:spcPct val="90000"/>
              </a:lnSpc>
            </a:pPr>
            <a:r>
              <a:rPr lang="en-US" sz="2400">
                <a:solidFill>
                  <a:schemeClr val="bg1"/>
                </a:solidFill>
              </a:rPr>
              <a:t>INDEX FUTURE IS A FINANCIAL FUTURE.</a:t>
            </a:r>
          </a:p>
          <a:p>
            <a:pPr>
              <a:lnSpc>
                <a:spcPct val="90000"/>
              </a:lnSpc>
            </a:pPr>
            <a:endParaRPr lang="en-US" sz="2400">
              <a:solidFill>
                <a:schemeClr val="bg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6132" name="Rectangle 4"/>
          <p:cNvSpPr>
            <a:spLocks noGrp="1" noChangeArrowheads="1"/>
          </p:cNvSpPr>
          <p:nvPr>
            <p:ph type="title"/>
          </p:nvPr>
        </p:nvSpPr>
        <p:spPr>
          <a:xfrm>
            <a:off x="457200" y="274638"/>
            <a:ext cx="6172200" cy="1143000"/>
          </a:xfrm>
        </p:spPr>
        <p:txBody>
          <a:bodyPr/>
          <a:lstStyle/>
          <a:p>
            <a:r>
              <a:rPr lang="en-US" u="sng">
                <a:solidFill>
                  <a:schemeClr val="bg1"/>
                </a:solidFill>
              </a:rPr>
              <a:t>OPTIONS</a:t>
            </a:r>
          </a:p>
        </p:txBody>
      </p:sp>
      <p:sp>
        <p:nvSpPr>
          <p:cNvPr id="176133" name="Rectangle 5"/>
          <p:cNvSpPr>
            <a:spLocks noGrp="1" noChangeArrowheads="1"/>
          </p:cNvSpPr>
          <p:nvPr>
            <p:ph type="body" idx="1"/>
          </p:nvPr>
        </p:nvSpPr>
        <p:spPr>
          <a:xfrm>
            <a:off x="228600" y="1371600"/>
            <a:ext cx="8229600" cy="4525963"/>
          </a:xfrm>
        </p:spPr>
        <p:txBody>
          <a:bodyPr/>
          <a:lstStyle/>
          <a:p>
            <a:pPr>
              <a:lnSpc>
                <a:spcPct val="80000"/>
              </a:lnSpc>
            </a:pPr>
            <a:r>
              <a:rPr lang="en-US" sz="2400">
                <a:solidFill>
                  <a:schemeClr val="bg1"/>
                </a:solidFill>
              </a:rPr>
              <a:t>A CONTRACT THAT GIVES A RIGHT OF CHOICE TO THE PARTIES EITHER TO BUY OR SELL THE UNDERLYING ASSETS AT A CERTAIN PRICE ON OR BEFORE A SPECIFIED DATE SUBJECT TO CERTAIN CONDITIONS.</a:t>
            </a:r>
          </a:p>
          <a:p>
            <a:pPr>
              <a:lnSpc>
                <a:spcPct val="80000"/>
              </a:lnSpc>
            </a:pPr>
            <a:r>
              <a:rPr lang="en-US" sz="2400">
                <a:solidFill>
                  <a:schemeClr val="bg1"/>
                </a:solidFill>
              </a:rPr>
              <a:t>TWO TYPES OF OPTIONS-CALL OPTION &amp; PUT OPTION.</a:t>
            </a:r>
          </a:p>
          <a:p>
            <a:pPr>
              <a:lnSpc>
                <a:spcPct val="80000"/>
              </a:lnSpc>
            </a:pPr>
            <a:r>
              <a:rPr lang="en-US" sz="2400">
                <a:solidFill>
                  <a:schemeClr val="bg1"/>
                </a:solidFill>
              </a:rPr>
              <a:t>IT CAN BE TRADED IN OVER-THE-COUNTER OR IN EXCHANGE.</a:t>
            </a:r>
          </a:p>
          <a:p>
            <a:pPr>
              <a:lnSpc>
                <a:spcPct val="80000"/>
              </a:lnSpc>
            </a:pPr>
            <a:r>
              <a:rPr lang="en-US" sz="2400" u="sng">
                <a:solidFill>
                  <a:schemeClr val="bg1"/>
                </a:solidFill>
              </a:rPr>
              <a:t>BASED ON MATURITY</a:t>
            </a:r>
            <a:r>
              <a:rPr lang="en-US" sz="2400">
                <a:solidFill>
                  <a:schemeClr val="bg1"/>
                </a:solidFill>
              </a:rPr>
              <a:t>:AMERICAN STYLE OPTION,EUROPEAN STYLE OPTION.</a:t>
            </a:r>
          </a:p>
          <a:p>
            <a:pPr>
              <a:lnSpc>
                <a:spcPct val="80000"/>
              </a:lnSpc>
            </a:pPr>
            <a:r>
              <a:rPr lang="en-US" sz="2400">
                <a:solidFill>
                  <a:schemeClr val="bg1"/>
                </a:solidFill>
              </a:rPr>
              <a:t>AMERICAN STYLE OPTION CAN BE PERFORMED AT ANY TIME UPTO &amp; INCLUDING MATURITY DATE.</a:t>
            </a:r>
          </a:p>
          <a:p>
            <a:pPr>
              <a:lnSpc>
                <a:spcPct val="80000"/>
              </a:lnSpc>
            </a:pPr>
            <a:r>
              <a:rPr lang="en-US" sz="2400">
                <a:solidFill>
                  <a:schemeClr val="bg1"/>
                </a:solidFill>
              </a:rPr>
              <a:t>EUROPEAN STYLE OPTION CAN BE PERFORMED ON THE MATURITY DATE ONLY.</a:t>
            </a:r>
          </a:p>
          <a:p>
            <a:pPr>
              <a:lnSpc>
                <a:spcPct val="80000"/>
              </a:lnSpc>
            </a:pPr>
            <a:endParaRPr lang="en-US" sz="2400">
              <a:solidFill>
                <a:schemeClr val="bg1"/>
              </a:solidFill>
            </a:endParaRPr>
          </a:p>
          <a:p>
            <a:pPr>
              <a:lnSpc>
                <a:spcPct val="80000"/>
              </a:lnSpc>
            </a:pPr>
            <a:endParaRPr lang="en-US" sz="2400">
              <a:solidFill>
                <a:schemeClr val="bg1"/>
              </a:solidFill>
            </a:endParaRPr>
          </a:p>
          <a:p>
            <a:pPr>
              <a:lnSpc>
                <a:spcPct val="80000"/>
              </a:lnSpc>
            </a:pPr>
            <a:endParaRPr lang="en-US" sz="2400">
              <a:solidFill>
                <a:schemeClr val="bg1"/>
              </a:solidFill>
            </a:endParaRPr>
          </a:p>
          <a:p>
            <a:pPr>
              <a:lnSpc>
                <a:spcPct val="80000"/>
              </a:lnSpc>
            </a:pPr>
            <a:endParaRPr lang="en-US" sz="2400">
              <a:solidFill>
                <a:schemeClr val="bg1"/>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8180" name="Rectangle 4"/>
          <p:cNvSpPr>
            <a:spLocks noGrp="1" noChangeArrowheads="1"/>
          </p:cNvSpPr>
          <p:nvPr>
            <p:ph type="title"/>
          </p:nvPr>
        </p:nvSpPr>
        <p:spPr>
          <a:xfrm>
            <a:off x="457200" y="274638"/>
            <a:ext cx="5486400" cy="1143000"/>
          </a:xfrm>
        </p:spPr>
        <p:txBody>
          <a:bodyPr/>
          <a:lstStyle/>
          <a:p>
            <a:r>
              <a:rPr lang="en-US" u="sng">
                <a:solidFill>
                  <a:schemeClr val="bg1"/>
                </a:solidFill>
              </a:rPr>
              <a:t>CALL OPTION</a:t>
            </a:r>
          </a:p>
        </p:txBody>
      </p:sp>
      <p:sp>
        <p:nvSpPr>
          <p:cNvPr id="178181" name="Rectangle 5"/>
          <p:cNvSpPr>
            <a:spLocks noGrp="1" noChangeArrowheads="1"/>
          </p:cNvSpPr>
          <p:nvPr>
            <p:ph type="body" idx="1"/>
          </p:nvPr>
        </p:nvSpPr>
        <p:spPr/>
        <p:txBody>
          <a:bodyPr/>
          <a:lstStyle/>
          <a:p>
            <a:pPr>
              <a:lnSpc>
                <a:spcPct val="80000"/>
              </a:lnSpc>
            </a:pPr>
            <a:r>
              <a:rPr lang="en-US" sz="2400">
                <a:solidFill>
                  <a:schemeClr val="bg1"/>
                </a:solidFill>
              </a:rPr>
              <a:t>IT GIVES BUYER A RIGHT NOT AN OBLIGATION TO BUY THE UNDERLYING ASSETS AT A CERTAIN PRICE ON CERTAIN TIME.</a:t>
            </a:r>
          </a:p>
          <a:p>
            <a:pPr>
              <a:lnSpc>
                <a:spcPct val="80000"/>
              </a:lnSpc>
            </a:pPr>
            <a:r>
              <a:rPr lang="en-US" sz="2400">
                <a:solidFill>
                  <a:schemeClr val="bg1"/>
                </a:solidFill>
              </a:rPr>
              <a:t>ON MATURITY DATE IF BUYER WANTS TO BUY,SELLER WILL HAVE TO EXECUTE THE CONTRACT.</a:t>
            </a:r>
          </a:p>
          <a:p>
            <a:pPr>
              <a:lnSpc>
                <a:spcPct val="80000"/>
              </a:lnSpc>
            </a:pPr>
            <a:r>
              <a:rPr lang="en-US" sz="2400">
                <a:solidFill>
                  <a:schemeClr val="bg1"/>
                </a:solidFill>
              </a:rPr>
              <a:t>CALL OPTION HEDGES THE FUTURE RISK OF THE BUYER.</a:t>
            </a:r>
          </a:p>
          <a:p>
            <a:pPr>
              <a:lnSpc>
                <a:spcPct val="80000"/>
              </a:lnSpc>
            </a:pPr>
            <a:r>
              <a:rPr lang="en-US" sz="2400">
                <a:solidFill>
                  <a:schemeClr val="bg1"/>
                </a:solidFill>
              </a:rPr>
              <a:t> e.g. RELIANCE SHARE PUT IN OPTION,WHOSE EXECUTED PRICE Rs.280 AFTER 3 MONTHS.SHARE PREMIUM Rs.10,SO TOTAL Rs. 290 TO BE PAID TO SELLER BY THE BUYER FOR EXECUTION OF THE CONTRACT.HENCE,BUYER WANTS TO EXECUTE IT ONLY WHEN THE MARKET PRICE OF THE SHARE WILL BE &gt; Rs.290 OR =Rs.290.</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0228" name="Rectangle 4"/>
          <p:cNvSpPr>
            <a:spLocks noGrp="1" noChangeArrowheads="1"/>
          </p:cNvSpPr>
          <p:nvPr>
            <p:ph type="title"/>
          </p:nvPr>
        </p:nvSpPr>
        <p:spPr>
          <a:xfrm>
            <a:off x="457200" y="274638"/>
            <a:ext cx="5638800" cy="1143000"/>
          </a:xfrm>
        </p:spPr>
        <p:txBody>
          <a:bodyPr/>
          <a:lstStyle/>
          <a:p>
            <a:r>
              <a:rPr lang="en-US" u="sng">
                <a:solidFill>
                  <a:schemeClr val="bg1"/>
                </a:solidFill>
              </a:rPr>
              <a:t>PUT OPTION</a:t>
            </a:r>
          </a:p>
        </p:txBody>
      </p:sp>
      <p:sp>
        <p:nvSpPr>
          <p:cNvPr id="180229" name="Rectangle 5"/>
          <p:cNvSpPr>
            <a:spLocks noGrp="1" noChangeArrowheads="1"/>
          </p:cNvSpPr>
          <p:nvPr>
            <p:ph type="body" idx="1"/>
          </p:nvPr>
        </p:nvSpPr>
        <p:spPr/>
        <p:txBody>
          <a:bodyPr/>
          <a:lstStyle/>
          <a:p>
            <a:pPr>
              <a:lnSpc>
                <a:spcPct val="90000"/>
              </a:lnSpc>
            </a:pPr>
            <a:r>
              <a:rPr lang="en-US" sz="2400">
                <a:solidFill>
                  <a:schemeClr val="bg1"/>
                </a:solidFill>
              </a:rPr>
              <a:t>AN OPTION THAT GIVES RIGHT NOT AN OBLIGATION TO SELL THE  UNDERLYING ASSETS AT A CERTAIN PRICE PRIOR TO,OR ON THE MATURITY DATE.</a:t>
            </a:r>
          </a:p>
          <a:p>
            <a:pPr>
              <a:lnSpc>
                <a:spcPct val="90000"/>
              </a:lnSpc>
            </a:pPr>
            <a:r>
              <a:rPr lang="en-US" sz="2400">
                <a:solidFill>
                  <a:schemeClr val="bg1"/>
                </a:solidFill>
              </a:rPr>
              <a:t>ON MATURITY,IF SELLER WANTS TO SELL BUYER WILL HAVE TO BUY.</a:t>
            </a:r>
          </a:p>
          <a:p>
            <a:pPr>
              <a:lnSpc>
                <a:spcPct val="90000"/>
              </a:lnSpc>
            </a:pPr>
            <a:r>
              <a:rPr lang="en-US" sz="2400">
                <a:solidFill>
                  <a:schemeClr val="bg1"/>
                </a:solidFill>
              </a:rPr>
              <a:t>e.g. “CIPLA” SHARE PUTS IN OPTION,EXECUTED PRICE IS Rs.850,PRIMIUM TO BE PAID BY SELLER TO  IS Rs.50.SELLER WILL SELL ONLY WHEN CURRENT MARKET PRICE LESS THAN (850-50)=Rs.800.SO IF MARKET PRICE IS Rs.780,SELLER WILL EARN PROFIT=(850-780+50)=Rs.20.</a:t>
            </a:r>
          </a:p>
          <a:p>
            <a:pPr>
              <a:lnSpc>
                <a:spcPct val="90000"/>
              </a:lnSpc>
            </a:pPr>
            <a:endParaRPr lang="en-US" sz="2400">
              <a:solidFill>
                <a:schemeClr val="bg1"/>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2276" name="Rectangle 4"/>
          <p:cNvSpPr>
            <a:spLocks noGrp="1" noChangeArrowheads="1"/>
          </p:cNvSpPr>
          <p:nvPr>
            <p:ph type="title"/>
          </p:nvPr>
        </p:nvSpPr>
        <p:spPr>
          <a:xfrm>
            <a:off x="457200" y="274638"/>
            <a:ext cx="4953000" cy="1143000"/>
          </a:xfrm>
        </p:spPr>
        <p:txBody>
          <a:bodyPr/>
          <a:lstStyle/>
          <a:p>
            <a:r>
              <a:rPr lang="en-US" sz="4000" u="sng">
                <a:solidFill>
                  <a:schemeClr val="bg1"/>
                </a:solidFill>
              </a:rPr>
              <a:t>REGULATARY BODIES &amp; LAWS</a:t>
            </a:r>
          </a:p>
        </p:txBody>
      </p:sp>
      <p:sp>
        <p:nvSpPr>
          <p:cNvPr id="182277" name="Rectangle 5"/>
          <p:cNvSpPr>
            <a:spLocks noGrp="1" noChangeArrowheads="1"/>
          </p:cNvSpPr>
          <p:nvPr>
            <p:ph type="body" idx="1"/>
          </p:nvPr>
        </p:nvSpPr>
        <p:spPr/>
        <p:txBody>
          <a:bodyPr/>
          <a:lstStyle/>
          <a:p>
            <a:pPr>
              <a:lnSpc>
                <a:spcPct val="80000"/>
              </a:lnSpc>
            </a:pPr>
            <a:r>
              <a:rPr lang="en-US" sz="2800">
                <a:solidFill>
                  <a:schemeClr val="bg1"/>
                </a:solidFill>
              </a:rPr>
              <a:t>SECURITY BOARD OF EXCHANGE(SEBI).</a:t>
            </a:r>
          </a:p>
          <a:p>
            <a:pPr>
              <a:lnSpc>
                <a:spcPct val="80000"/>
              </a:lnSpc>
            </a:pPr>
            <a:r>
              <a:rPr lang="en-US" sz="2800">
                <a:solidFill>
                  <a:schemeClr val="bg1"/>
                </a:solidFill>
              </a:rPr>
              <a:t>RESEARVE BANK OF INDIA.</a:t>
            </a:r>
          </a:p>
          <a:p>
            <a:pPr>
              <a:lnSpc>
                <a:spcPct val="80000"/>
              </a:lnSpc>
            </a:pPr>
            <a:r>
              <a:rPr lang="en-US" sz="2800">
                <a:solidFill>
                  <a:schemeClr val="bg1"/>
                </a:solidFill>
              </a:rPr>
              <a:t>COMPANY LAW BOARD.</a:t>
            </a:r>
          </a:p>
          <a:p>
            <a:pPr>
              <a:lnSpc>
                <a:spcPct val="80000"/>
              </a:lnSpc>
            </a:pPr>
            <a:r>
              <a:rPr lang="en-US" sz="2800">
                <a:solidFill>
                  <a:schemeClr val="bg1"/>
                </a:solidFill>
              </a:rPr>
              <a:t>MINISTRY OF FINANCE.</a:t>
            </a:r>
          </a:p>
          <a:p>
            <a:pPr>
              <a:lnSpc>
                <a:spcPct val="80000"/>
              </a:lnSpc>
            </a:pPr>
            <a:r>
              <a:rPr lang="en-US" sz="2800">
                <a:solidFill>
                  <a:schemeClr val="bg1"/>
                </a:solidFill>
              </a:rPr>
              <a:t>ASSOCIATION OF MUTUAL FUND OF INDIA.(AMFI)</a:t>
            </a:r>
          </a:p>
          <a:p>
            <a:pPr>
              <a:lnSpc>
                <a:spcPct val="80000"/>
              </a:lnSpc>
            </a:pPr>
            <a:r>
              <a:rPr lang="en-US" sz="2800">
                <a:solidFill>
                  <a:schemeClr val="bg1"/>
                </a:solidFill>
              </a:rPr>
              <a:t>INSURANCE REGULATARY DEVELOPMENT AUTHORITY.(IRDA)</a:t>
            </a:r>
          </a:p>
          <a:p>
            <a:pPr>
              <a:lnSpc>
                <a:spcPct val="80000"/>
              </a:lnSpc>
            </a:pPr>
            <a:r>
              <a:rPr lang="en-US" sz="2800">
                <a:solidFill>
                  <a:schemeClr val="bg1"/>
                </a:solidFill>
              </a:rPr>
              <a:t>COMPANY LAW</a:t>
            </a:r>
          </a:p>
          <a:p>
            <a:pPr>
              <a:lnSpc>
                <a:spcPct val="80000"/>
              </a:lnSpc>
            </a:pPr>
            <a:r>
              <a:rPr lang="en-US" sz="2800">
                <a:solidFill>
                  <a:schemeClr val="bg1"/>
                </a:solidFill>
              </a:rPr>
              <a:t>SECURITY CONTRACT LAW</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4324" name="Rectangle 4"/>
          <p:cNvSpPr>
            <a:spLocks noGrp="1" noChangeArrowheads="1"/>
          </p:cNvSpPr>
          <p:nvPr>
            <p:ph type="title"/>
          </p:nvPr>
        </p:nvSpPr>
        <p:spPr>
          <a:xfrm>
            <a:off x="457200" y="274638"/>
            <a:ext cx="6172200" cy="1143000"/>
          </a:xfrm>
        </p:spPr>
        <p:txBody>
          <a:bodyPr/>
          <a:lstStyle/>
          <a:p>
            <a:r>
              <a:rPr lang="en-US" b="1" u="sng">
                <a:solidFill>
                  <a:schemeClr val="bg1"/>
                </a:solidFill>
              </a:rPr>
              <a:t>REFERENCES</a:t>
            </a:r>
          </a:p>
        </p:txBody>
      </p:sp>
      <p:sp>
        <p:nvSpPr>
          <p:cNvPr id="184325" name="Rectangle 5"/>
          <p:cNvSpPr>
            <a:spLocks noGrp="1" noChangeArrowheads="1"/>
          </p:cNvSpPr>
          <p:nvPr>
            <p:ph type="body" idx="1"/>
          </p:nvPr>
        </p:nvSpPr>
        <p:spPr/>
        <p:txBody>
          <a:bodyPr/>
          <a:lstStyle/>
          <a:p>
            <a:pPr>
              <a:lnSpc>
                <a:spcPct val="80000"/>
              </a:lnSpc>
            </a:pPr>
            <a:r>
              <a:rPr lang="en-US" sz="2400" dirty="0">
                <a:solidFill>
                  <a:schemeClr val="bg1"/>
                </a:solidFill>
              </a:rPr>
              <a:t>“SECURITY ANALYSIS &amp; PROTFOLIO </a:t>
            </a:r>
            <a:r>
              <a:rPr lang="en-US" sz="2400" dirty="0" smtClean="0">
                <a:solidFill>
                  <a:schemeClr val="bg1"/>
                </a:solidFill>
              </a:rPr>
              <a:t>MANAGEMENT</a:t>
            </a:r>
            <a:r>
              <a:rPr lang="en-US" sz="2400" dirty="0">
                <a:solidFill>
                  <a:schemeClr val="bg1"/>
                </a:solidFill>
              </a:rPr>
              <a:t>”-BY S.KEVIN</a:t>
            </a:r>
          </a:p>
          <a:p>
            <a:pPr>
              <a:lnSpc>
                <a:spcPct val="80000"/>
              </a:lnSpc>
            </a:pPr>
            <a:r>
              <a:rPr lang="en-US" sz="2400" dirty="0">
                <a:solidFill>
                  <a:schemeClr val="bg1"/>
                </a:solidFill>
                <a:hlinkClick r:id="rId3"/>
              </a:rPr>
              <a:t>WWW.BSEINDIA.COM</a:t>
            </a:r>
            <a:endParaRPr lang="en-US" sz="2400" dirty="0">
              <a:solidFill>
                <a:schemeClr val="bg1"/>
              </a:solidFill>
            </a:endParaRPr>
          </a:p>
          <a:p>
            <a:pPr>
              <a:lnSpc>
                <a:spcPct val="80000"/>
              </a:lnSpc>
            </a:pPr>
            <a:r>
              <a:rPr lang="en-US" sz="2400" dirty="0">
                <a:solidFill>
                  <a:schemeClr val="bg1"/>
                </a:solidFill>
                <a:hlinkClick r:id="rId4"/>
              </a:rPr>
              <a:t>WWW.NSEINDIA.COM</a:t>
            </a:r>
            <a:endParaRPr lang="en-US" sz="2400" dirty="0">
              <a:solidFill>
                <a:schemeClr val="bg1"/>
              </a:solidFill>
            </a:endParaRPr>
          </a:p>
          <a:p>
            <a:pPr>
              <a:lnSpc>
                <a:spcPct val="80000"/>
              </a:lnSpc>
            </a:pPr>
            <a:r>
              <a:rPr lang="en-US" sz="2400" dirty="0">
                <a:solidFill>
                  <a:schemeClr val="bg1"/>
                </a:solidFill>
                <a:hlinkClick r:id="rId5"/>
              </a:rPr>
              <a:t>WWW.INVESTOPEDIA.COM</a:t>
            </a:r>
            <a:endParaRPr lang="en-US" sz="2400" dirty="0">
              <a:solidFill>
                <a:schemeClr val="bg1"/>
              </a:solidFill>
            </a:endParaRPr>
          </a:p>
          <a:p>
            <a:pPr>
              <a:lnSpc>
                <a:spcPct val="80000"/>
              </a:lnSpc>
            </a:pPr>
            <a:r>
              <a:rPr lang="en-US" sz="2400" dirty="0">
                <a:solidFill>
                  <a:schemeClr val="bg1"/>
                </a:solidFill>
                <a:hlinkClick r:id="rId6"/>
              </a:rPr>
              <a:t>WWW.FINANCE.INDIABIZCLUB.COM</a:t>
            </a:r>
            <a:endParaRPr lang="en-US" sz="2400" dirty="0">
              <a:solidFill>
                <a:schemeClr val="bg1"/>
              </a:solidFill>
            </a:endParaRPr>
          </a:p>
          <a:p>
            <a:pPr>
              <a:lnSpc>
                <a:spcPct val="80000"/>
              </a:lnSpc>
            </a:pPr>
            <a:r>
              <a:rPr lang="en-US" sz="2400" dirty="0">
                <a:solidFill>
                  <a:schemeClr val="bg1"/>
                </a:solidFill>
                <a:hlinkClick r:id="rId7"/>
              </a:rPr>
              <a:t>WWW.SHAREMARKETBASICS.COM</a:t>
            </a:r>
            <a:endParaRPr lang="en-US" sz="2400" dirty="0">
              <a:solidFill>
                <a:schemeClr val="bg1"/>
              </a:solidFill>
            </a:endParaRPr>
          </a:p>
          <a:p>
            <a:pPr>
              <a:lnSpc>
                <a:spcPct val="80000"/>
              </a:lnSpc>
            </a:pPr>
            <a:r>
              <a:rPr lang="en-US" sz="2400" dirty="0">
                <a:solidFill>
                  <a:schemeClr val="bg1"/>
                </a:solidFill>
                <a:hlinkClick r:id="rId8"/>
              </a:rPr>
              <a:t>WWW.REDIFF.COM</a:t>
            </a:r>
            <a:endParaRPr lang="en-US" sz="2400" dirty="0">
              <a:solidFill>
                <a:schemeClr val="bg1"/>
              </a:solidFill>
            </a:endParaRPr>
          </a:p>
          <a:p>
            <a:pPr>
              <a:lnSpc>
                <a:spcPct val="80000"/>
              </a:lnSpc>
            </a:pPr>
            <a:r>
              <a:rPr lang="en-US" sz="2400" dirty="0">
                <a:solidFill>
                  <a:schemeClr val="bg1"/>
                </a:solidFill>
              </a:rPr>
              <a:t>“INDIAN FINANCIAL SYSTEM &amp; FINANCIAL MARKET OPERATIONS”-SUSHIL MUKHERJEE.</a:t>
            </a:r>
          </a:p>
          <a:p>
            <a:pPr>
              <a:lnSpc>
                <a:spcPct val="80000"/>
              </a:lnSpc>
            </a:pPr>
            <a:r>
              <a:rPr lang="en-US" sz="2400" dirty="0">
                <a:solidFill>
                  <a:schemeClr val="bg1"/>
                </a:solidFill>
              </a:rPr>
              <a:t>BUSINESS OUTLOOK</a:t>
            </a:r>
          </a:p>
          <a:p>
            <a:pPr>
              <a:lnSpc>
                <a:spcPct val="80000"/>
              </a:lnSpc>
            </a:pPr>
            <a:r>
              <a:rPr lang="en-US" sz="2400" dirty="0">
                <a:solidFill>
                  <a:schemeClr val="bg1"/>
                </a:solidFill>
              </a:rPr>
              <a:t>BUSINESS WORLD</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6086" name="Rectangle 6"/>
          <p:cNvSpPr>
            <a:spLocks noGrp="1" noChangeArrowheads="1"/>
          </p:cNvSpPr>
          <p:nvPr>
            <p:ph type="body" idx="1"/>
          </p:nvPr>
        </p:nvSpPr>
        <p:spPr>
          <a:xfrm>
            <a:off x="685800" y="1524000"/>
            <a:ext cx="8229600" cy="4525963"/>
          </a:xfrm>
        </p:spPr>
        <p:txBody>
          <a:bodyPr/>
          <a:lstStyle/>
          <a:p>
            <a:pPr>
              <a:lnSpc>
                <a:spcPct val="90000"/>
              </a:lnSpc>
            </a:pPr>
            <a:r>
              <a:rPr lang="en-US" sz="2400" dirty="0">
                <a:solidFill>
                  <a:schemeClr val="bg1"/>
                </a:solidFill>
              </a:rPr>
              <a:t>MONEY MARKET IS A MARKET WHARE TRANSACTIONS ARE TAKEN PLACE THROUGH CASH OR “CASH EQUIVALENT” INSTRUMENTS.</a:t>
            </a:r>
          </a:p>
          <a:p>
            <a:pPr>
              <a:lnSpc>
                <a:spcPct val="90000"/>
              </a:lnSpc>
            </a:pPr>
            <a:r>
              <a:rPr lang="en-US" sz="2400" dirty="0">
                <a:solidFill>
                  <a:schemeClr val="bg1"/>
                </a:solidFill>
              </a:rPr>
              <a:t>CAPITAL FOR BUSINESS  IS AVALABLE IN FORM OF CASH &amp; “NEAR-CASH” INSTRUMENTS.</a:t>
            </a:r>
          </a:p>
          <a:p>
            <a:pPr>
              <a:lnSpc>
                <a:spcPct val="90000"/>
              </a:lnSpc>
            </a:pPr>
            <a:r>
              <a:rPr lang="en-US" sz="2400" dirty="0">
                <a:solidFill>
                  <a:schemeClr val="bg1"/>
                </a:solidFill>
              </a:rPr>
              <a:t>A WELL ORGANISED MARKET WHICH GIVES SHORT TERM LOAN OR FINANCIAL SUPPORT TO TRADE, INDUSTRIES &amp; COMMERCE.</a:t>
            </a:r>
          </a:p>
          <a:p>
            <a:pPr>
              <a:lnSpc>
                <a:spcPct val="90000"/>
              </a:lnSpc>
            </a:pPr>
            <a:r>
              <a:rPr lang="en-US" sz="2400" dirty="0">
                <a:solidFill>
                  <a:schemeClr val="bg1"/>
                </a:solidFill>
              </a:rPr>
              <a:t>“CASH EQUIVALENT” OR “NEAR-CASH” MEANS THE FINANCIAL ASSETS THAT CAN BE CONVERTED INTO CASH WITH MINIMUM CONVERSION CHARGES, WITHOUT </a:t>
            </a:r>
            <a:r>
              <a:rPr lang="en-US" sz="2400" dirty="0" smtClean="0">
                <a:solidFill>
                  <a:schemeClr val="bg1"/>
                </a:solidFill>
              </a:rPr>
              <a:t>LOSING </a:t>
            </a:r>
            <a:r>
              <a:rPr lang="en-US" sz="2400" dirty="0">
                <a:solidFill>
                  <a:schemeClr val="bg1"/>
                </a:solidFill>
              </a:rPr>
              <a:t>ITS VALUE.</a:t>
            </a:r>
          </a:p>
          <a:p>
            <a:pPr>
              <a:lnSpc>
                <a:spcPct val="90000"/>
              </a:lnSpc>
              <a:buFontTx/>
              <a:buNone/>
            </a:pPr>
            <a:endParaRPr lang="en-US" sz="2400" dirty="0">
              <a:solidFill>
                <a:schemeClr val="bg1"/>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6370" name="Rectangle 2"/>
          <p:cNvSpPr>
            <a:spLocks noGrp="1" noChangeArrowheads="1"/>
          </p:cNvSpPr>
          <p:nvPr>
            <p:ph type="ctrTitle"/>
          </p:nvPr>
        </p:nvSpPr>
        <p:spPr/>
        <p:txBody>
          <a:bodyPr/>
          <a:lstStyle/>
          <a:p>
            <a:r>
              <a:rPr lang="en-US" sz="6000" b="1" u="sng">
                <a:solidFill>
                  <a:schemeClr val="bg1"/>
                </a:solidFill>
              </a:rPr>
              <a:t>THANK YOU</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8132" name="Rectangle 4"/>
          <p:cNvSpPr>
            <a:spLocks noGrp="1" noChangeArrowheads="1"/>
          </p:cNvSpPr>
          <p:nvPr>
            <p:ph type="title"/>
          </p:nvPr>
        </p:nvSpPr>
        <p:spPr>
          <a:xfrm>
            <a:off x="228600" y="533400"/>
            <a:ext cx="5638800" cy="1143000"/>
          </a:xfrm>
        </p:spPr>
        <p:txBody>
          <a:bodyPr/>
          <a:lstStyle/>
          <a:p>
            <a:r>
              <a:rPr lang="en-US" sz="4000">
                <a:solidFill>
                  <a:schemeClr val="bg1"/>
                </a:solidFill>
              </a:rPr>
              <a:t>FEATURES OF </a:t>
            </a:r>
            <a:r>
              <a:rPr lang="en-US" sz="4000" u="sng">
                <a:solidFill>
                  <a:schemeClr val="bg1"/>
                </a:solidFill>
              </a:rPr>
              <a:t>MONEY MARKET</a:t>
            </a:r>
          </a:p>
        </p:txBody>
      </p:sp>
      <p:sp>
        <p:nvSpPr>
          <p:cNvPr id="48133" name="Rectangle 5"/>
          <p:cNvSpPr>
            <a:spLocks noGrp="1" noChangeArrowheads="1"/>
          </p:cNvSpPr>
          <p:nvPr>
            <p:ph type="body" idx="1"/>
          </p:nvPr>
        </p:nvSpPr>
        <p:spPr>
          <a:xfrm>
            <a:off x="457200" y="1828800"/>
            <a:ext cx="8229600" cy="4525963"/>
          </a:xfrm>
        </p:spPr>
        <p:txBody>
          <a:bodyPr/>
          <a:lstStyle/>
          <a:p>
            <a:pPr>
              <a:lnSpc>
                <a:spcPct val="90000"/>
              </a:lnSpc>
            </a:pPr>
            <a:r>
              <a:rPr lang="en-US" sz="2800">
                <a:solidFill>
                  <a:schemeClr val="bg1"/>
                </a:solidFill>
              </a:rPr>
              <a:t>IT CAN BE ORGANISED OR UNORGANISED.</a:t>
            </a:r>
          </a:p>
          <a:p>
            <a:pPr>
              <a:lnSpc>
                <a:spcPct val="90000"/>
              </a:lnSpc>
            </a:pPr>
            <a:r>
              <a:rPr lang="en-US" sz="2800">
                <a:solidFill>
                  <a:schemeClr val="bg1"/>
                </a:solidFill>
              </a:rPr>
              <a:t>LOANS &amp; ADVANCES ARE GIVEN FOR SHORT TIME PERIOD.</a:t>
            </a:r>
          </a:p>
          <a:p>
            <a:pPr>
              <a:lnSpc>
                <a:spcPct val="90000"/>
              </a:lnSpc>
            </a:pPr>
            <a:r>
              <a:rPr lang="en-US" sz="2800">
                <a:solidFill>
                  <a:schemeClr val="bg1"/>
                </a:solidFill>
              </a:rPr>
              <a:t>TRANSACTIONS ARE DONE THROUGH CASH OR CASH SUBSTITUTE.</a:t>
            </a:r>
          </a:p>
          <a:p>
            <a:pPr>
              <a:lnSpc>
                <a:spcPct val="90000"/>
              </a:lnSpc>
            </a:pPr>
            <a:r>
              <a:rPr lang="en-US" sz="2800">
                <a:solidFill>
                  <a:schemeClr val="bg1"/>
                </a:solidFill>
              </a:rPr>
              <a:t>IT’S A WHOLE SALE MARKET.</a:t>
            </a:r>
          </a:p>
          <a:p>
            <a:pPr>
              <a:lnSpc>
                <a:spcPct val="90000"/>
              </a:lnSpc>
            </a:pPr>
            <a:r>
              <a:rPr lang="en-US" sz="2800">
                <a:solidFill>
                  <a:schemeClr val="bg1"/>
                </a:solidFill>
              </a:rPr>
              <a:t>BANKS &amp; OTHER FINANCIAL INSTITUTIONS ARE THE MAIN PLAYERS IN THAT MARKET.</a:t>
            </a:r>
          </a:p>
          <a:p>
            <a:pPr>
              <a:lnSpc>
                <a:spcPct val="90000"/>
              </a:lnSpc>
            </a:pPr>
            <a:r>
              <a:rPr lang="en-US" sz="2800">
                <a:solidFill>
                  <a:schemeClr val="bg1"/>
                </a:solidFill>
              </a:rPr>
              <a:t>TIME PERIOD OF THAT MARKET RANGE UPTO ONE YEAR.</a:t>
            </a:r>
          </a:p>
          <a:p>
            <a:pPr>
              <a:lnSpc>
                <a:spcPct val="90000"/>
              </a:lnSpc>
            </a:pPr>
            <a:endParaRPr lang="en-US" sz="2800">
              <a:solidFill>
                <a:schemeClr val="bg1"/>
              </a:solidFill>
            </a:endParaRPr>
          </a:p>
          <a:p>
            <a:pPr>
              <a:lnSpc>
                <a:spcPct val="90000"/>
              </a:lnSpc>
            </a:pPr>
            <a:endParaRPr lang="en-US" sz="280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0180" name="Rectangle 4"/>
          <p:cNvSpPr>
            <a:spLocks noGrp="1" noChangeArrowheads="1"/>
          </p:cNvSpPr>
          <p:nvPr>
            <p:ph type="title"/>
          </p:nvPr>
        </p:nvSpPr>
        <p:spPr>
          <a:xfrm>
            <a:off x="-228600" y="457200"/>
            <a:ext cx="5638800" cy="884238"/>
          </a:xfrm>
        </p:spPr>
        <p:txBody>
          <a:bodyPr/>
          <a:lstStyle/>
          <a:p>
            <a:r>
              <a:rPr lang="en-US" sz="4000" u="sng">
                <a:solidFill>
                  <a:schemeClr val="bg1"/>
                </a:solidFill>
              </a:rPr>
              <a:t>INSTRUMENTS OF</a:t>
            </a:r>
            <a:r>
              <a:rPr lang="en-US" sz="4000">
                <a:solidFill>
                  <a:schemeClr val="bg1"/>
                </a:solidFill>
              </a:rPr>
              <a:t> </a:t>
            </a:r>
            <a:br>
              <a:rPr lang="en-US" sz="4000">
                <a:solidFill>
                  <a:schemeClr val="bg1"/>
                </a:solidFill>
              </a:rPr>
            </a:br>
            <a:r>
              <a:rPr lang="en-US" sz="4000" u="sng">
                <a:solidFill>
                  <a:schemeClr val="bg1"/>
                </a:solidFill>
              </a:rPr>
              <a:t>MONEY MARKET</a:t>
            </a:r>
          </a:p>
        </p:txBody>
      </p:sp>
      <p:sp>
        <p:nvSpPr>
          <p:cNvPr id="50181" name="Rectangle 5"/>
          <p:cNvSpPr>
            <a:spLocks noGrp="1" noChangeArrowheads="1"/>
          </p:cNvSpPr>
          <p:nvPr>
            <p:ph type="body" idx="1"/>
          </p:nvPr>
        </p:nvSpPr>
        <p:spPr>
          <a:xfrm>
            <a:off x="457200" y="1981200"/>
            <a:ext cx="8229600" cy="4525963"/>
          </a:xfrm>
        </p:spPr>
        <p:txBody>
          <a:bodyPr/>
          <a:lstStyle/>
          <a:p>
            <a:r>
              <a:rPr lang="en-US">
                <a:solidFill>
                  <a:schemeClr val="bg1"/>
                </a:solidFill>
              </a:rPr>
              <a:t>CASH</a:t>
            </a:r>
          </a:p>
          <a:p>
            <a:r>
              <a:rPr lang="en-US">
                <a:solidFill>
                  <a:schemeClr val="bg1"/>
                </a:solidFill>
              </a:rPr>
              <a:t>CHAQUE</a:t>
            </a:r>
          </a:p>
          <a:p>
            <a:r>
              <a:rPr lang="en-US">
                <a:solidFill>
                  <a:schemeClr val="bg1"/>
                </a:solidFill>
              </a:rPr>
              <a:t>BILLS OF EXCHANGE</a:t>
            </a:r>
          </a:p>
          <a:p>
            <a:r>
              <a:rPr lang="en-US">
                <a:solidFill>
                  <a:schemeClr val="bg1"/>
                </a:solidFill>
              </a:rPr>
              <a:t>COMMERCIAL PAPERS</a:t>
            </a:r>
          </a:p>
          <a:p>
            <a:r>
              <a:rPr lang="en-US">
                <a:solidFill>
                  <a:schemeClr val="bg1"/>
                </a:solidFill>
              </a:rPr>
              <a:t>TREASURY BILLS</a:t>
            </a:r>
          </a:p>
          <a:p>
            <a:r>
              <a:rPr lang="en-US">
                <a:solidFill>
                  <a:schemeClr val="bg1"/>
                </a:solidFill>
              </a:rPr>
              <a:t>CERTIFICATE OF DEPOSITS</a:t>
            </a:r>
          </a:p>
          <a:p>
            <a:r>
              <a:rPr lang="en-US">
                <a:solidFill>
                  <a:schemeClr val="bg1"/>
                </a:solidFill>
              </a:rPr>
              <a:t>PROMISARY NOTES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2228" name="Rectangle 4"/>
          <p:cNvSpPr>
            <a:spLocks noGrp="1" noChangeArrowheads="1"/>
          </p:cNvSpPr>
          <p:nvPr>
            <p:ph type="title"/>
          </p:nvPr>
        </p:nvSpPr>
        <p:spPr>
          <a:xfrm>
            <a:off x="-228600" y="533400"/>
            <a:ext cx="6172200" cy="1143000"/>
          </a:xfrm>
        </p:spPr>
        <p:txBody>
          <a:bodyPr/>
          <a:lstStyle/>
          <a:p>
            <a:r>
              <a:rPr lang="en-US" sz="4000" u="sng">
                <a:solidFill>
                  <a:schemeClr val="bg1"/>
                </a:solidFill>
              </a:rPr>
              <a:t>PLAYERS OF MOMEY</a:t>
            </a:r>
            <a:r>
              <a:rPr lang="en-US" sz="4000">
                <a:solidFill>
                  <a:schemeClr val="bg1"/>
                </a:solidFill>
              </a:rPr>
              <a:t> </a:t>
            </a:r>
            <a:r>
              <a:rPr lang="en-US" sz="4000" u="sng">
                <a:solidFill>
                  <a:schemeClr val="bg1"/>
                </a:solidFill>
              </a:rPr>
              <a:t/>
            </a:r>
            <a:br>
              <a:rPr lang="en-US" sz="4000" u="sng">
                <a:solidFill>
                  <a:schemeClr val="bg1"/>
                </a:solidFill>
              </a:rPr>
            </a:br>
            <a:r>
              <a:rPr lang="en-US" sz="4000" u="sng">
                <a:solidFill>
                  <a:schemeClr val="bg1"/>
                </a:solidFill>
              </a:rPr>
              <a:t>MARKET</a:t>
            </a:r>
          </a:p>
        </p:txBody>
      </p:sp>
      <p:sp>
        <p:nvSpPr>
          <p:cNvPr id="52229" name="Rectangle 5"/>
          <p:cNvSpPr>
            <a:spLocks noGrp="1" noChangeArrowheads="1"/>
          </p:cNvSpPr>
          <p:nvPr>
            <p:ph type="body" idx="1"/>
          </p:nvPr>
        </p:nvSpPr>
        <p:spPr>
          <a:xfrm>
            <a:off x="152400" y="1981200"/>
            <a:ext cx="8229600" cy="4525963"/>
          </a:xfrm>
        </p:spPr>
        <p:txBody>
          <a:bodyPr/>
          <a:lstStyle/>
          <a:p>
            <a:pPr>
              <a:lnSpc>
                <a:spcPct val="90000"/>
              </a:lnSpc>
            </a:pPr>
            <a:r>
              <a:rPr lang="en-US">
                <a:solidFill>
                  <a:schemeClr val="bg1"/>
                </a:solidFill>
              </a:rPr>
              <a:t>RBI</a:t>
            </a:r>
          </a:p>
          <a:p>
            <a:pPr>
              <a:lnSpc>
                <a:spcPct val="90000"/>
              </a:lnSpc>
            </a:pPr>
            <a:r>
              <a:rPr lang="en-US">
                <a:solidFill>
                  <a:schemeClr val="bg1"/>
                </a:solidFill>
              </a:rPr>
              <a:t>STATE BANK OF INDIA</a:t>
            </a:r>
          </a:p>
          <a:p>
            <a:pPr>
              <a:lnSpc>
                <a:spcPct val="90000"/>
              </a:lnSpc>
            </a:pPr>
            <a:r>
              <a:rPr lang="en-US">
                <a:solidFill>
                  <a:schemeClr val="bg1"/>
                </a:solidFill>
              </a:rPr>
              <a:t>OTHER NATIONALISED BANKS</a:t>
            </a:r>
          </a:p>
          <a:p>
            <a:pPr>
              <a:lnSpc>
                <a:spcPct val="90000"/>
              </a:lnSpc>
            </a:pPr>
            <a:r>
              <a:rPr lang="en-US">
                <a:solidFill>
                  <a:schemeClr val="bg1"/>
                </a:solidFill>
              </a:rPr>
              <a:t>FOREIGN EXCHANGE BANKS</a:t>
            </a:r>
          </a:p>
          <a:p>
            <a:pPr>
              <a:lnSpc>
                <a:spcPct val="90000"/>
              </a:lnSpc>
            </a:pPr>
            <a:r>
              <a:rPr lang="en-US">
                <a:solidFill>
                  <a:schemeClr val="bg1"/>
                </a:solidFill>
              </a:rPr>
              <a:t>CO-OPARETIVE BANKS</a:t>
            </a:r>
          </a:p>
          <a:p>
            <a:pPr>
              <a:lnSpc>
                <a:spcPct val="90000"/>
              </a:lnSpc>
            </a:pPr>
            <a:r>
              <a:rPr lang="en-US">
                <a:solidFill>
                  <a:schemeClr val="bg1"/>
                </a:solidFill>
              </a:rPr>
              <a:t>MORTGAGE BANKS</a:t>
            </a:r>
          </a:p>
          <a:p>
            <a:pPr>
              <a:lnSpc>
                <a:spcPct val="90000"/>
              </a:lnSpc>
            </a:pPr>
            <a:r>
              <a:rPr lang="en-US">
                <a:solidFill>
                  <a:schemeClr val="bg1"/>
                </a:solidFill>
              </a:rPr>
              <a:t>MARCHENTS</a:t>
            </a:r>
          </a:p>
          <a:p>
            <a:pPr>
              <a:lnSpc>
                <a:spcPct val="90000"/>
              </a:lnSpc>
            </a:pPr>
            <a:r>
              <a:rPr lang="en-US">
                <a:solidFill>
                  <a:schemeClr val="bg1"/>
                </a:solidFill>
              </a:rPr>
              <a:t>SHROFFS</a:t>
            </a:r>
          </a:p>
          <a:p>
            <a:pPr>
              <a:lnSpc>
                <a:spcPct val="90000"/>
              </a:lnSpc>
            </a:pPr>
            <a:endParaRPr lang="en-US">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4276" name="Rectangle 4"/>
          <p:cNvSpPr>
            <a:spLocks noGrp="1" noChangeArrowheads="1"/>
          </p:cNvSpPr>
          <p:nvPr>
            <p:ph type="title"/>
          </p:nvPr>
        </p:nvSpPr>
        <p:spPr>
          <a:xfrm>
            <a:off x="-914400" y="685800"/>
            <a:ext cx="8229600" cy="1143000"/>
          </a:xfrm>
        </p:spPr>
        <p:txBody>
          <a:bodyPr/>
          <a:lstStyle/>
          <a:p>
            <a:pPr>
              <a:lnSpc>
                <a:spcPct val="90000"/>
              </a:lnSpc>
            </a:pPr>
            <a:r>
              <a:rPr lang="en-US" u="sng">
                <a:solidFill>
                  <a:schemeClr val="bg1"/>
                </a:solidFill>
              </a:rPr>
              <a:t>CALL MONEY MARKET</a:t>
            </a:r>
          </a:p>
        </p:txBody>
      </p:sp>
      <p:sp>
        <p:nvSpPr>
          <p:cNvPr id="54277" name="Rectangle 5"/>
          <p:cNvSpPr>
            <a:spLocks noGrp="1" noChangeArrowheads="1"/>
          </p:cNvSpPr>
          <p:nvPr>
            <p:ph type="body" idx="1"/>
          </p:nvPr>
        </p:nvSpPr>
        <p:spPr>
          <a:xfrm>
            <a:off x="457200" y="1905000"/>
            <a:ext cx="8229600" cy="4525963"/>
          </a:xfrm>
        </p:spPr>
        <p:txBody>
          <a:bodyPr/>
          <a:lstStyle/>
          <a:p>
            <a:pPr>
              <a:lnSpc>
                <a:spcPct val="80000"/>
              </a:lnSpc>
            </a:pPr>
            <a:r>
              <a:rPr lang="en-US" sz="2800">
                <a:solidFill>
                  <a:schemeClr val="bg1"/>
                </a:solidFill>
              </a:rPr>
              <a:t>CALL MONEY MARKET IS THAT PART OF MONEY MARKET WHARE BANKS DEAL IN  DAILY SURPLAS FUND.</a:t>
            </a:r>
          </a:p>
          <a:p>
            <a:pPr>
              <a:lnSpc>
                <a:spcPct val="80000"/>
              </a:lnSpc>
            </a:pPr>
            <a:r>
              <a:rPr lang="en-US" sz="2800">
                <a:solidFill>
                  <a:schemeClr val="bg1"/>
                </a:solidFill>
              </a:rPr>
              <a:t>IT EXHISTS FOR A MAXIMUM PERIOD OF FIFTEEN DAYES.</a:t>
            </a:r>
          </a:p>
          <a:p>
            <a:pPr>
              <a:lnSpc>
                <a:spcPct val="80000"/>
              </a:lnSpc>
            </a:pPr>
            <a:r>
              <a:rPr lang="en-US" sz="2800">
                <a:solidFill>
                  <a:schemeClr val="bg1"/>
                </a:solidFill>
              </a:rPr>
              <a:t>FUNDS LENT, HAVE TO BE REFUNDED AT THE DEMAND OF LENDER.</a:t>
            </a:r>
          </a:p>
          <a:p>
            <a:pPr>
              <a:lnSpc>
                <a:spcPct val="80000"/>
              </a:lnSpc>
            </a:pPr>
            <a:r>
              <a:rPr lang="en-US" sz="2800">
                <a:solidFill>
                  <a:schemeClr val="bg1"/>
                </a:solidFill>
              </a:rPr>
              <a:t>MARKET LEQUIDITY IS VERY HIGH.</a:t>
            </a:r>
          </a:p>
          <a:p>
            <a:pPr>
              <a:lnSpc>
                <a:spcPct val="80000"/>
              </a:lnSpc>
            </a:pPr>
            <a:r>
              <a:rPr lang="en-US" sz="2800">
                <a:solidFill>
                  <a:schemeClr val="bg1"/>
                </a:solidFill>
              </a:rPr>
              <a:t>THE RATE OF INTEREST{CALL RATE} FLUCTUATES.</a:t>
            </a:r>
          </a:p>
          <a:p>
            <a:pPr>
              <a:lnSpc>
                <a:spcPct val="80000"/>
              </a:lnSpc>
              <a:buFontTx/>
              <a:buNone/>
            </a:pPr>
            <a:r>
              <a:rPr lang="en-US" sz="2800">
                <a:solidFill>
                  <a:schemeClr val="bg1"/>
                </a:solidFill>
              </a:rPr>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FINANCIAL MARKET -READ ONLY">
  <a:themeElements>
    <a:clrScheme name="FINANCIAL MARKE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INANCIAL MARK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0000"/>
          </a:lnSpc>
          <a:spcBef>
            <a:spcPct val="20000"/>
          </a:spcBef>
          <a:spcAft>
            <a:spcPct val="0"/>
          </a:spcAft>
          <a:buClrTx/>
          <a:buSzTx/>
          <a:buFontTx/>
          <a:buChar char="•"/>
          <a:tabLst/>
          <a:defRPr kumimoji="0" lang="en-US" sz="1800" b="0" i="0" u="sng"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80000"/>
          </a:lnSpc>
          <a:spcBef>
            <a:spcPct val="20000"/>
          </a:spcBef>
          <a:spcAft>
            <a:spcPct val="0"/>
          </a:spcAft>
          <a:buClrTx/>
          <a:buSzTx/>
          <a:buFontTx/>
          <a:buChar char="•"/>
          <a:tabLst/>
          <a:defRPr kumimoji="0" lang="en-US" sz="1800" b="0" i="0" u="sng" strike="noStrike" cap="none" normalizeH="0" baseline="0" smtClean="0">
            <a:ln>
              <a:noFill/>
            </a:ln>
            <a:solidFill>
              <a:schemeClr val="bg1"/>
            </a:solidFill>
            <a:effectLst/>
            <a:latin typeface="Arial" charset="0"/>
          </a:defRPr>
        </a:defPPr>
      </a:lstStyle>
    </a:lnDef>
  </a:objectDefaults>
  <a:extraClrSchemeLst>
    <a:extraClrScheme>
      <a:clrScheme name="FINANCIAL MARKE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INANCIAL MARKE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INANCIAL MARKE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INANCIAL MARKE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INANCIAL MARKE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INANCIAL MARKE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INANCIAL MARKE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INANCIAL MARKE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INANCIAL MARKE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INANCIAL MARKE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INANCIAL MARKE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INANCIAL MARKE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FINANCIAL MARKET -READ ONLY</Template>
  <TotalTime>3</TotalTime>
  <Words>2849</Words>
  <Application>Microsoft PowerPoint</Application>
  <PresentationFormat>On-screen Show (4:3)</PresentationFormat>
  <Paragraphs>522</Paragraphs>
  <Slides>50</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50</vt:i4>
      </vt:variant>
    </vt:vector>
  </HeadingPairs>
  <TitlesOfParts>
    <vt:vector size="53" baseType="lpstr">
      <vt:lpstr>Arial</vt:lpstr>
      <vt:lpstr>Monotype Corsiva</vt:lpstr>
      <vt:lpstr>FINANCIAL MARKET -READ ONLY</vt:lpstr>
      <vt:lpstr>FINANCIAL MARKET  &amp; IT’S INSTRUMENTS </vt:lpstr>
      <vt:lpstr>FINANCIAL MARKET</vt:lpstr>
      <vt:lpstr>TYPES OF MARKET</vt:lpstr>
      <vt:lpstr>MONEY MARKET</vt:lpstr>
      <vt:lpstr>Slide 5</vt:lpstr>
      <vt:lpstr>FEATURES OF MONEY MARKET</vt:lpstr>
      <vt:lpstr>INSTRUMENTS OF  MONEY MARKET</vt:lpstr>
      <vt:lpstr>PLAYERS OF MOMEY  MARKET</vt:lpstr>
      <vt:lpstr>CALL MONEY MARKET</vt:lpstr>
      <vt:lpstr>OTHERS MONEY MARKET</vt:lpstr>
      <vt:lpstr>CAPITAL MARKET</vt:lpstr>
      <vt:lpstr>Slide 12</vt:lpstr>
      <vt:lpstr>FEATURES OF CAPITAL MARKET</vt:lpstr>
      <vt:lpstr>PLAYERS OF CAPITAL MARKET</vt:lpstr>
      <vt:lpstr>PRIMARY &amp; SECONDARY MARKET</vt:lpstr>
      <vt:lpstr>SHARE MARKET</vt:lpstr>
      <vt:lpstr>Slide 17</vt:lpstr>
      <vt:lpstr>Slide 18</vt:lpstr>
      <vt:lpstr>SHARE INDEX</vt:lpstr>
      <vt:lpstr>Slide 20</vt:lpstr>
      <vt:lpstr>OBJECTIVES OF INDEX</vt:lpstr>
      <vt:lpstr>REASONS FOR FLUCTUATION </vt:lpstr>
      <vt:lpstr>COUNTRIES INDICES</vt:lpstr>
      <vt:lpstr>STOCK EXCHANGE</vt:lpstr>
      <vt:lpstr>    </vt:lpstr>
      <vt:lpstr>SENSEX</vt:lpstr>
      <vt:lpstr>SENSEX-SCRIP SELECTION CRITERIA</vt:lpstr>
      <vt:lpstr>SENSEX CALCULATION</vt:lpstr>
      <vt:lpstr>OTHER INDICES OF BSE</vt:lpstr>
      <vt:lpstr>SECTORIAL INDICES</vt:lpstr>
      <vt:lpstr>VARIOUS COMPANIES BASED ON MARKET CAPITAL</vt:lpstr>
      <vt:lpstr>NATIONAL STOCK EXCHANGE</vt:lpstr>
      <vt:lpstr>Slide 33</vt:lpstr>
      <vt:lpstr>S&amp;P CNX NIFTY</vt:lpstr>
      <vt:lpstr>CNX NIFTY JUNIOR</vt:lpstr>
      <vt:lpstr>S&amp;P CNX 500</vt:lpstr>
      <vt:lpstr>OTHER NSE INDICES</vt:lpstr>
      <vt:lpstr>NSE SECTORIAL INDICES</vt:lpstr>
      <vt:lpstr>OVER THE COUNTER EXCHANGE OF INDIA</vt:lpstr>
      <vt:lpstr>INTER CONNECTED STOCK EXCHANGE OF INDIA.</vt:lpstr>
      <vt:lpstr>DERIVATIVE MARKET</vt:lpstr>
      <vt:lpstr>DERIVATIVES</vt:lpstr>
      <vt:lpstr>FORWARDS</vt:lpstr>
      <vt:lpstr>FUTURES</vt:lpstr>
      <vt:lpstr>OPTIONS</vt:lpstr>
      <vt:lpstr>CALL OPTION</vt:lpstr>
      <vt:lpstr>PUT OPTION</vt:lpstr>
      <vt:lpstr>REGULATARY BODIES &amp; LAWS</vt:lpstr>
      <vt:lpstr>REFERENCES</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  &amp; IT’S INSTRUMENTS </dc:title>
  <dc:creator> Rajesh274</dc:creator>
  <cp:lastModifiedBy> Rajesh274</cp:lastModifiedBy>
  <cp:revision>1</cp:revision>
  <dcterms:created xsi:type="dcterms:W3CDTF">2009-12-19T04:04:43Z</dcterms:created>
  <dcterms:modified xsi:type="dcterms:W3CDTF">2009-12-19T04:08:23Z</dcterms:modified>
</cp:coreProperties>
</file>