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39"/>
  </p:notesMasterIdLst>
  <p:handoutMasterIdLst>
    <p:handoutMasterId r:id="rId40"/>
  </p:handoutMasterIdLst>
  <p:sldIdLst>
    <p:sldId id="256" r:id="rId2"/>
    <p:sldId id="290" r:id="rId3"/>
    <p:sldId id="286" r:id="rId4"/>
    <p:sldId id="340" r:id="rId5"/>
    <p:sldId id="343" r:id="rId6"/>
    <p:sldId id="341" r:id="rId7"/>
    <p:sldId id="342" r:id="rId8"/>
    <p:sldId id="344" r:id="rId9"/>
    <p:sldId id="322" r:id="rId10"/>
    <p:sldId id="323" r:id="rId11"/>
    <p:sldId id="324" r:id="rId12"/>
    <p:sldId id="289" r:id="rId13"/>
    <p:sldId id="346" r:id="rId14"/>
    <p:sldId id="329" r:id="rId15"/>
    <p:sldId id="296" r:id="rId16"/>
    <p:sldId id="297" r:id="rId17"/>
    <p:sldId id="318" r:id="rId18"/>
    <p:sldId id="319" r:id="rId19"/>
    <p:sldId id="320" r:id="rId20"/>
    <p:sldId id="321" r:id="rId21"/>
    <p:sldId id="332" r:id="rId22"/>
    <p:sldId id="268" r:id="rId23"/>
    <p:sldId id="270" r:id="rId24"/>
    <p:sldId id="272" r:id="rId25"/>
    <p:sldId id="308" r:id="rId26"/>
    <p:sldId id="334" r:id="rId27"/>
    <p:sldId id="305" r:id="rId28"/>
    <p:sldId id="298" r:id="rId29"/>
    <p:sldId id="299" r:id="rId30"/>
    <p:sldId id="306" r:id="rId31"/>
    <p:sldId id="309" r:id="rId32"/>
    <p:sldId id="307" r:id="rId33"/>
    <p:sldId id="300" r:id="rId34"/>
    <p:sldId id="301" r:id="rId35"/>
    <p:sldId id="302" r:id="rId36"/>
    <p:sldId id="345" r:id="rId37"/>
    <p:sldId id="314" r:id="rId38"/>
  </p:sldIdLst>
  <p:sldSz cx="9144000" cy="6858000" type="screen4x3"/>
  <p:notesSz cx="6811963"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7884" autoAdjust="0"/>
  </p:normalViewPr>
  <p:slideViewPr>
    <p:cSldViewPr>
      <p:cViewPr>
        <p:scale>
          <a:sx n="80" d="100"/>
          <a:sy n="80" d="100"/>
        </p:scale>
        <p:origin x="-114" y="53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52440" cy="497366"/>
          </a:xfrm>
          <a:prstGeom prst="rect">
            <a:avLst/>
          </a:prstGeom>
        </p:spPr>
        <p:txBody>
          <a:bodyPr vert="horz" lIns="92254" tIns="46127" rIns="92254" bIns="46127" rtlCol="0"/>
          <a:lstStyle>
            <a:lvl1pPr algn="l">
              <a:defRPr sz="1200"/>
            </a:lvl1pPr>
          </a:lstStyle>
          <a:p>
            <a:endParaRPr lang="en-US"/>
          </a:p>
        </p:txBody>
      </p:sp>
      <p:sp>
        <p:nvSpPr>
          <p:cNvPr id="3" name="Date Placeholder 2"/>
          <p:cNvSpPr>
            <a:spLocks noGrp="1"/>
          </p:cNvSpPr>
          <p:nvPr>
            <p:ph type="dt" sz="quarter" idx="1"/>
          </p:nvPr>
        </p:nvSpPr>
        <p:spPr>
          <a:xfrm>
            <a:off x="3857918" y="1"/>
            <a:ext cx="2952439" cy="497366"/>
          </a:xfrm>
          <a:prstGeom prst="rect">
            <a:avLst/>
          </a:prstGeom>
        </p:spPr>
        <p:txBody>
          <a:bodyPr vert="horz" lIns="92254" tIns="46127" rIns="92254" bIns="46127" rtlCol="0"/>
          <a:lstStyle>
            <a:lvl1pPr algn="r">
              <a:defRPr sz="1200"/>
            </a:lvl1pPr>
          </a:lstStyle>
          <a:p>
            <a:fld id="{7EA021BB-3057-41D8-88E3-E7C18395EE83}" type="datetimeFigureOut">
              <a:rPr lang="en-US" smtClean="0"/>
              <a:pPr/>
              <a:t>11/18/2014</a:t>
            </a:fld>
            <a:endParaRPr lang="en-US"/>
          </a:p>
        </p:txBody>
      </p:sp>
      <p:sp>
        <p:nvSpPr>
          <p:cNvPr id="4" name="Footer Placeholder 3"/>
          <p:cNvSpPr>
            <a:spLocks noGrp="1"/>
          </p:cNvSpPr>
          <p:nvPr>
            <p:ph type="ftr" sz="quarter" idx="2"/>
          </p:nvPr>
        </p:nvSpPr>
        <p:spPr>
          <a:xfrm>
            <a:off x="0" y="9443548"/>
            <a:ext cx="2952440" cy="497365"/>
          </a:xfrm>
          <a:prstGeom prst="rect">
            <a:avLst/>
          </a:prstGeom>
        </p:spPr>
        <p:txBody>
          <a:bodyPr vert="horz" lIns="92254" tIns="46127" rIns="92254" bIns="46127" rtlCol="0" anchor="b"/>
          <a:lstStyle>
            <a:lvl1pPr algn="l">
              <a:defRPr sz="1200"/>
            </a:lvl1pPr>
          </a:lstStyle>
          <a:p>
            <a:endParaRPr lang="en-US"/>
          </a:p>
        </p:txBody>
      </p:sp>
      <p:sp>
        <p:nvSpPr>
          <p:cNvPr id="5" name="Slide Number Placeholder 4"/>
          <p:cNvSpPr>
            <a:spLocks noGrp="1"/>
          </p:cNvSpPr>
          <p:nvPr>
            <p:ph type="sldNum" sz="quarter" idx="3"/>
          </p:nvPr>
        </p:nvSpPr>
        <p:spPr>
          <a:xfrm>
            <a:off x="3857918" y="9443548"/>
            <a:ext cx="2952439" cy="497365"/>
          </a:xfrm>
          <a:prstGeom prst="rect">
            <a:avLst/>
          </a:prstGeom>
        </p:spPr>
        <p:txBody>
          <a:bodyPr vert="horz" lIns="92254" tIns="46127" rIns="92254" bIns="46127" rtlCol="0" anchor="b"/>
          <a:lstStyle>
            <a:lvl1pPr algn="r">
              <a:defRPr sz="1200"/>
            </a:lvl1pPr>
          </a:lstStyle>
          <a:p>
            <a:fld id="{78A03944-DFA1-4E48-80A6-B0015A799943}"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51851" cy="497125"/>
          </a:xfrm>
          <a:prstGeom prst="rect">
            <a:avLst/>
          </a:prstGeom>
        </p:spPr>
        <p:txBody>
          <a:bodyPr vert="horz" lIns="92254" tIns="46127" rIns="92254" bIns="46127" rtlCol="0"/>
          <a:lstStyle>
            <a:lvl1pPr algn="l">
              <a:defRPr sz="1200"/>
            </a:lvl1pPr>
          </a:lstStyle>
          <a:p>
            <a:endParaRPr lang="en-US"/>
          </a:p>
        </p:txBody>
      </p:sp>
      <p:sp>
        <p:nvSpPr>
          <p:cNvPr id="3" name="Date Placeholder 2"/>
          <p:cNvSpPr>
            <a:spLocks noGrp="1"/>
          </p:cNvSpPr>
          <p:nvPr>
            <p:ph type="dt" idx="1"/>
          </p:nvPr>
        </p:nvSpPr>
        <p:spPr>
          <a:xfrm>
            <a:off x="3858536" y="0"/>
            <a:ext cx="2951851" cy="497125"/>
          </a:xfrm>
          <a:prstGeom prst="rect">
            <a:avLst/>
          </a:prstGeom>
        </p:spPr>
        <p:txBody>
          <a:bodyPr vert="horz" lIns="92254" tIns="46127" rIns="92254" bIns="46127" rtlCol="0"/>
          <a:lstStyle>
            <a:lvl1pPr algn="r">
              <a:defRPr sz="1200"/>
            </a:lvl1pPr>
          </a:lstStyle>
          <a:p>
            <a:fld id="{C03C4663-C12F-4A0B-B024-D31F8F8D655D}" type="datetimeFigureOut">
              <a:rPr lang="en-US" smtClean="0"/>
              <a:pPr/>
              <a:t>11/18/2014</a:t>
            </a:fld>
            <a:endParaRPr lang="en-US"/>
          </a:p>
        </p:txBody>
      </p:sp>
      <p:sp>
        <p:nvSpPr>
          <p:cNvPr id="4" name="Slide Image Placeholder 3"/>
          <p:cNvSpPr>
            <a:spLocks noGrp="1" noRot="1" noChangeAspect="1"/>
          </p:cNvSpPr>
          <p:nvPr>
            <p:ph type="sldImg" idx="2"/>
          </p:nvPr>
        </p:nvSpPr>
        <p:spPr>
          <a:xfrm>
            <a:off x="919163" y="744538"/>
            <a:ext cx="4973637" cy="3730625"/>
          </a:xfrm>
          <a:prstGeom prst="rect">
            <a:avLst/>
          </a:prstGeom>
          <a:noFill/>
          <a:ln w="12700">
            <a:solidFill>
              <a:prstClr val="black"/>
            </a:solidFill>
          </a:ln>
        </p:spPr>
        <p:txBody>
          <a:bodyPr vert="horz" lIns="92254" tIns="46127" rIns="92254" bIns="46127" rtlCol="0" anchor="ctr"/>
          <a:lstStyle/>
          <a:p>
            <a:endParaRPr lang="en-US"/>
          </a:p>
        </p:txBody>
      </p:sp>
      <p:sp>
        <p:nvSpPr>
          <p:cNvPr id="5" name="Notes Placeholder 4"/>
          <p:cNvSpPr>
            <a:spLocks noGrp="1"/>
          </p:cNvSpPr>
          <p:nvPr>
            <p:ph type="body" sz="quarter" idx="3"/>
          </p:nvPr>
        </p:nvSpPr>
        <p:spPr>
          <a:xfrm>
            <a:off x="681197" y="4722694"/>
            <a:ext cx="5449570" cy="4474131"/>
          </a:xfrm>
          <a:prstGeom prst="rect">
            <a:avLst/>
          </a:prstGeom>
        </p:spPr>
        <p:txBody>
          <a:bodyPr vert="horz" lIns="92254" tIns="46127" rIns="92254" bIns="46127"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1" y="9443662"/>
            <a:ext cx="2951851" cy="497125"/>
          </a:xfrm>
          <a:prstGeom prst="rect">
            <a:avLst/>
          </a:prstGeom>
        </p:spPr>
        <p:txBody>
          <a:bodyPr vert="horz" lIns="92254" tIns="46127" rIns="92254" bIns="46127" rtlCol="0" anchor="b"/>
          <a:lstStyle>
            <a:lvl1pPr algn="l">
              <a:defRPr sz="1200"/>
            </a:lvl1pPr>
          </a:lstStyle>
          <a:p>
            <a:endParaRPr lang="en-US"/>
          </a:p>
        </p:txBody>
      </p:sp>
      <p:sp>
        <p:nvSpPr>
          <p:cNvPr id="7" name="Slide Number Placeholder 6"/>
          <p:cNvSpPr>
            <a:spLocks noGrp="1"/>
          </p:cNvSpPr>
          <p:nvPr>
            <p:ph type="sldNum" sz="quarter" idx="5"/>
          </p:nvPr>
        </p:nvSpPr>
        <p:spPr>
          <a:xfrm>
            <a:off x="3858536" y="9443662"/>
            <a:ext cx="2951851" cy="497125"/>
          </a:xfrm>
          <a:prstGeom prst="rect">
            <a:avLst/>
          </a:prstGeom>
        </p:spPr>
        <p:txBody>
          <a:bodyPr vert="horz" lIns="92254" tIns="46127" rIns="92254" bIns="46127" rtlCol="0" anchor="b"/>
          <a:lstStyle>
            <a:lvl1pPr algn="r">
              <a:defRPr sz="1200"/>
            </a:lvl1pPr>
          </a:lstStyle>
          <a:p>
            <a:fld id="{196973E4-5D2C-43F4-856F-D1A3A8A1481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6973E4-5D2C-43F4-856F-D1A3A8A14816}" type="slidenum">
              <a:rPr lang="en-US" smtClean="0"/>
              <a:pPr/>
              <a:t>24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6973E4-5D2C-43F4-856F-D1A3A8A14816}" type="slidenum">
              <a:rPr lang="en-US" smtClean="0"/>
              <a:pPr/>
              <a:t>37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D9721F4-72CE-4EDC-BB5C-93F8B7924E48}" type="datetimeFigureOut">
              <a:rPr lang="en-US" smtClean="0"/>
              <a:pPr/>
              <a:t>11/18/2014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7456490-272A-4C8F-98B7-9A197DF9EF0B}"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D9721F4-72CE-4EDC-BB5C-93F8B7924E48}" type="datetimeFigureOut">
              <a:rPr lang="en-US" smtClean="0"/>
              <a:pPr/>
              <a:t>11/18/2014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7456490-272A-4C8F-98B7-9A197DF9EF0B}"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D9721F4-72CE-4EDC-BB5C-93F8B7924E48}" type="datetimeFigureOut">
              <a:rPr lang="en-US" smtClean="0"/>
              <a:pPr/>
              <a:t>11/18/2014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7456490-272A-4C8F-98B7-9A197DF9EF0B}"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D9721F4-72CE-4EDC-BB5C-93F8B7924E48}" type="datetimeFigureOut">
              <a:rPr lang="en-US" smtClean="0"/>
              <a:pPr/>
              <a:t>11/18/2014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7456490-272A-4C8F-98B7-9A197DF9EF0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D9721F4-72CE-4EDC-BB5C-93F8B7924E48}" type="datetimeFigureOut">
              <a:rPr lang="en-US" smtClean="0"/>
              <a:pPr/>
              <a:t>11/18/2014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C7456490-272A-4C8F-98B7-9A197DF9EF0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dissolv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D9721F4-72CE-4EDC-BB5C-93F8B7924E48}" type="datetimeFigureOut">
              <a:rPr lang="en-US" smtClean="0"/>
              <a:pPr/>
              <a:t>11/18/2014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7456490-272A-4C8F-98B7-9A197DF9EF0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dissolv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D9721F4-72CE-4EDC-BB5C-93F8B7924E48}" type="datetimeFigureOut">
              <a:rPr lang="en-US" smtClean="0"/>
              <a:pPr/>
              <a:t>11/18/2014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C7456490-272A-4C8F-98B7-9A197DF9EF0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dissolv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D9721F4-72CE-4EDC-BB5C-93F8B7924E48}" type="datetimeFigureOut">
              <a:rPr lang="en-US" smtClean="0"/>
              <a:pPr/>
              <a:t>11/18/2014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C7456490-272A-4C8F-98B7-9A197DF9EF0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dissolv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D9721F4-72CE-4EDC-BB5C-93F8B7924E48}" type="datetimeFigureOut">
              <a:rPr lang="en-US" smtClean="0"/>
              <a:pPr/>
              <a:t>11/18/2014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C7456490-272A-4C8F-98B7-9A197DF9EF0B}"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D9721F4-72CE-4EDC-BB5C-93F8B7924E48}" type="datetimeFigureOut">
              <a:rPr lang="en-US" smtClean="0"/>
              <a:pPr/>
              <a:t>11/18/2014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C7456490-272A-4C8F-98B7-9A197DF9EF0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p:dissolv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D9721F4-72CE-4EDC-BB5C-93F8B7924E48}" type="datetimeFigureOut">
              <a:rPr lang="en-US" smtClean="0"/>
              <a:pPr/>
              <a:t>11/18/2014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7456490-272A-4C8F-98B7-9A197DF9EF0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dissolv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D9721F4-72CE-4EDC-BB5C-93F8B7924E48}" type="datetimeFigureOut">
              <a:rPr lang="en-US" smtClean="0"/>
              <a:pPr/>
              <a:t>11/18/2014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7456490-272A-4C8F-98B7-9A197DF9EF0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ransition>
    <p:dissolve/>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Grp="1" noChangeArrowheads="1"/>
          </p:cNvSpPr>
          <p:nvPr>
            <p:ph type="ctrTitle"/>
          </p:nvPr>
        </p:nvSpPr>
        <p:spPr bwMode="auto">
          <a:xfrm>
            <a:off x="914400" y="914400"/>
            <a:ext cx="7772400" cy="2631490"/>
          </a:xfrm>
          <a:prstGeom prst="rect">
            <a:avLst/>
          </a:prstGeom>
          <a:noFill/>
          <a:ln w="9525">
            <a:noFill/>
            <a:miter lim="800000"/>
            <a:headEnd/>
            <a:tailEnd/>
          </a:ln>
        </p:spPr>
        <p:txBody>
          <a:bodyPr>
            <a:spAutoFit/>
          </a:bodyPr>
          <a:lstStyle/>
          <a:p>
            <a:pPr algn="ctr">
              <a:defRPr/>
            </a:pPr>
            <a:r>
              <a:rPr lang="en-US" sz="5500" b="1" cap="small"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entury Gothic" pitchFamily="34" charset="0"/>
                <a:cs typeface="Times New Roman" pitchFamily="18" charset="0"/>
              </a:rPr>
              <a:t>Applicability of Service Tax in Construction Industry</a:t>
            </a:r>
            <a:endParaRPr lang="en-US" sz="5500" b="1" cap="small"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Century Gothic" pitchFamily="34" charset="0"/>
              <a:cs typeface="Times New Roman" pitchFamily="18" charset="0"/>
            </a:endParaRPr>
          </a:p>
        </p:txBody>
      </p:sp>
      <p:sp>
        <p:nvSpPr>
          <p:cNvPr id="3" name="Subtitle 2"/>
          <p:cNvSpPr>
            <a:spLocks noGrp="1"/>
          </p:cNvSpPr>
          <p:nvPr>
            <p:ph type="subTitle" idx="1"/>
          </p:nvPr>
        </p:nvSpPr>
        <p:spPr>
          <a:xfrm>
            <a:off x="2743200" y="4876800"/>
            <a:ext cx="6400800" cy="1981200"/>
          </a:xfrm>
        </p:spPr>
        <p:txBody>
          <a:bodyPr>
            <a:normAutofit/>
          </a:bodyPr>
          <a:lstStyle/>
          <a:p>
            <a:pPr algn="ctr"/>
            <a:r>
              <a:rPr lang="en-US" b="1" dirty="0" smtClean="0">
                <a:ln w="11430">
                  <a:solidFill>
                    <a:schemeClr val="accent2">
                      <a:lumMod val="50000"/>
                    </a:schemeClr>
                  </a:solidFill>
                </a:ln>
                <a:solidFill>
                  <a:schemeClr val="accent2">
                    <a:lumMod val="75000"/>
                  </a:schemeClr>
                </a:solidFill>
                <a:effectLst>
                  <a:outerShdw blurRad="38100" dist="38100" dir="2700000" algn="tl">
                    <a:srgbClr val="000000">
                      <a:alpha val="43137"/>
                    </a:srgbClr>
                  </a:outerShdw>
                </a:effectLst>
                <a:cs typeface="Times New Roman" pitchFamily="18" charset="0"/>
              </a:rPr>
              <a:t>                                         </a:t>
            </a:r>
            <a:r>
              <a:rPr lang="en-US" b="1" dirty="0" smtClean="0">
                <a:ln w="11430">
                  <a:solidFill>
                    <a:schemeClr val="accent2">
                      <a:lumMod val="50000"/>
                    </a:schemeClr>
                  </a:solidFill>
                </a:ln>
                <a:solidFill>
                  <a:schemeClr val="accent2">
                    <a:lumMod val="75000"/>
                  </a:schemeClr>
                </a:solidFill>
                <a:effectLst>
                  <a:outerShdw blurRad="38100" dist="38100" dir="2700000" algn="tl">
                    <a:srgbClr val="000000">
                      <a:alpha val="43137"/>
                    </a:srgbClr>
                  </a:outerShdw>
                </a:effectLst>
                <a:cs typeface="Times New Roman" pitchFamily="18" charset="0"/>
              </a:rPr>
              <a:t>                         </a:t>
            </a:r>
            <a:r>
              <a:rPr lang="en-US" b="1" dirty="0" smtClean="0">
                <a:ln w="11430">
                  <a:solidFill>
                    <a:schemeClr val="accent2">
                      <a:lumMod val="50000"/>
                    </a:schemeClr>
                  </a:solidFill>
                </a:ln>
                <a:solidFill>
                  <a:schemeClr val="accent2">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CS Deepak P. Singh</a:t>
            </a:r>
            <a:endParaRPr lang="en-US" dirty="0" smtClean="0">
              <a:ln w="11430">
                <a:solidFill>
                  <a:schemeClr val="accent2">
                    <a:lumMod val="50000"/>
                  </a:schemeClr>
                </a:solidFill>
              </a:ln>
              <a:effectLst>
                <a:outerShdw blurRad="38100" dist="38100" dir="2700000" algn="tl">
                  <a:srgbClr val="000000">
                    <a:alpha val="43137"/>
                  </a:srgbClr>
                </a:outerShdw>
              </a:effectLst>
              <a:latin typeface="Times New Roman" pitchFamily="18" charset="0"/>
              <a:cs typeface="Times New Roman" pitchFamily="18" charset="0"/>
            </a:endParaRPr>
          </a:p>
          <a:p>
            <a:pPr algn="r"/>
            <a:endParaRPr lang="en-US"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81000" y="1143000"/>
          <a:ext cx="8153401" cy="5631961"/>
        </p:xfrm>
        <a:graphic>
          <a:graphicData uri="http://schemas.openxmlformats.org/drawingml/2006/table">
            <a:tbl>
              <a:tblPr firstRow="1" bandRow="1">
                <a:tableStyleId>{5DA37D80-6434-44D0-A028-1B22A696006F}</a:tableStyleId>
              </a:tblPr>
              <a:tblGrid>
                <a:gridCol w="838200"/>
                <a:gridCol w="3733800"/>
                <a:gridCol w="3581401"/>
              </a:tblGrid>
              <a:tr h="664903">
                <a:tc>
                  <a:txBody>
                    <a:bodyPr/>
                    <a:lstStyle/>
                    <a:p>
                      <a:pPr algn="ctr"/>
                      <a:r>
                        <a:rPr lang="en-US" sz="1800" b="1" dirty="0" err="1" smtClean="0">
                          <a:latin typeface="Century Gothic" pitchFamily="34" charset="0"/>
                        </a:rPr>
                        <a:t>S.No</a:t>
                      </a:r>
                      <a:endParaRPr lang="en-US" sz="1800" b="1" dirty="0">
                        <a:latin typeface="Century Gothic" pitchFamily="34" charset="0"/>
                      </a:endParaRPr>
                    </a:p>
                  </a:txBody>
                  <a:tcPr/>
                </a:tc>
                <a:tc>
                  <a:txBody>
                    <a:bodyPr/>
                    <a:lstStyle/>
                    <a:p>
                      <a:pPr algn="ctr"/>
                      <a:r>
                        <a:rPr lang="en-US" sz="1800" dirty="0" smtClean="0">
                          <a:latin typeface="Century Gothic" pitchFamily="34" charset="0"/>
                        </a:rPr>
                        <a:t>Charges</a:t>
                      </a:r>
                      <a:endParaRPr lang="en-US" sz="1800" dirty="0">
                        <a:latin typeface="Century Gothic" pitchFamily="34" charset="0"/>
                      </a:endParaRPr>
                    </a:p>
                  </a:txBody>
                  <a:tcPr/>
                </a:tc>
                <a:tc>
                  <a:txBody>
                    <a:bodyPr/>
                    <a:lstStyle/>
                    <a:p>
                      <a:pPr algn="ctr"/>
                      <a:r>
                        <a:rPr lang="en-US" sz="1800" dirty="0" smtClean="0">
                          <a:latin typeface="Century Gothic" pitchFamily="34" charset="0"/>
                        </a:rPr>
                        <a:t>Rate of Service tax</a:t>
                      </a:r>
                      <a:endParaRPr lang="en-US" sz="1800" dirty="0">
                        <a:latin typeface="Century Gothic" pitchFamily="34" charset="0"/>
                      </a:endParaRPr>
                    </a:p>
                  </a:txBody>
                  <a:tcPr/>
                </a:tc>
              </a:tr>
              <a:tr h="827435">
                <a:tc>
                  <a:txBody>
                    <a:bodyPr/>
                    <a:lstStyle/>
                    <a:p>
                      <a:pPr algn="ctr"/>
                      <a:r>
                        <a:rPr lang="en-US" sz="1800" b="1" dirty="0" smtClean="0">
                          <a:latin typeface="Century Gothic" pitchFamily="34" charset="0"/>
                        </a:rPr>
                        <a:t>5.</a:t>
                      </a:r>
                      <a:endParaRPr lang="en-US" sz="1800" b="1" dirty="0">
                        <a:latin typeface="Century Gothic"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u="sng" dirty="0" smtClean="0">
                          <a:latin typeface="Century Gothic" pitchFamily="34" charset="0"/>
                        </a:rPr>
                        <a:t>EDC/IDC</a:t>
                      </a:r>
                    </a:p>
                    <a:p>
                      <a:pPr algn="just">
                        <a:buFont typeface="Wingdings" pitchFamily="2" charset="2"/>
                        <a:buChar char="ü"/>
                      </a:pPr>
                      <a:r>
                        <a:rPr lang="en-US" sz="1800" dirty="0" smtClean="0">
                          <a:latin typeface="Century Gothic" pitchFamily="34" charset="0"/>
                        </a:rPr>
                        <a:t>On Actual  Payment Basis</a:t>
                      </a:r>
                    </a:p>
                    <a:p>
                      <a:pPr marL="225425" indent="-225425" algn="just">
                        <a:buFont typeface="Wingdings" pitchFamily="2" charset="2"/>
                        <a:buChar char="ü"/>
                      </a:pPr>
                      <a:r>
                        <a:rPr lang="en-US" sz="1800" b="0" dirty="0" smtClean="0">
                          <a:latin typeface="Century Gothic" pitchFamily="34" charset="0"/>
                        </a:rPr>
                        <a:t>On</a:t>
                      </a:r>
                      <a:r>
                        <a:rPr lang="en-US" sz="1800" b="0" baseline="0" dirty="0" smtClean="0">
                          <a:latin typeface="Century Gothic" pitchFamily="34" charset="0"/>
                        </a:rPr>
                        <a:t> Adhoc basis without disclosing actual charges</a:t>
                      </a:r>
                    </a:p>
                    <a:p>
                      <a:pPr marL="225425" indent="-225425" algn="just">
                        <a:buFont typeface="Wingdings" pitchFamily="2" charset="2"/>
                        <a:buChar char="ü"/>
                      </a:pPr>
                      <a:r>
                        <a:rPr lang="en-US" sz="1800" dirty="0" smtClean="0">
                          <a:latin typeface="Century Gothic" pitchFamily="34" charset="0"/>
                        </a:rPr>
                        <a:t>Actual Charges plus own service charge  </a:t>
                      </a:r>
                      <a:endParaRPr lang="en-US" sz="1800" b="0" dirty="0">
                        <a:latin typeface="Century Gothic" pitchFamily="34" charset="0"/>
                      </a:endParaRPr>
                    </a:p>
                  </a:txBody>
                  <a:tcPr/>
                </a:tc>
                <a:tc>
                  <a:txBody>
                    <a:bodyPr/>
                    <a:lstStyle/>
                    <a:p>
                      <a:pPr algn="ctr"/>
                      <a:endParaRPr lang="en-US" sz="1800" dirty="0" smtClean="0">
                        <a:latin typeface="Century Gothic" pitchFamily="34" charset="0"/>
                      </a:endParaRPr>
                    </a:p>
                    <a:p>
                      <a:pPr algn="ctr"/>
                      <a:r>
                        <a:rPr lang="en-US" sz="1800" dirty="0" smtClean="0">
                          <a:latin typeface="Century Gothic" pitchFamily="34" charset="0"/>
                        </a:rPr>
                        <a:t>Not</a:t>
                      </a:r>
                      <a:r>
                        <a:rPr lang="en-US" sz="1800" baseline="0" dirty="0" smtClean="0">
                          <a:latin typeface="Century Gothic" pitchFamily="34" charset="0"/>
                        </a:rPr>
                        <a:t> Taxable</a:t>
                      </a:r>
                    </a:p>
                    <a:p>
                      <a:pPr algn="ctr"/>
                      <a:r>
                        <a:rPr lang="en-US" sz="1800" baseline="0" dirty="0" smtClean="0">
                          <a:latin typeface="Century Gothic" pitchFamily="34" charset="0"/>
                        </a:rPr>
                        <a:t>Full amount is Taxable</a:t>
                      </a:r>
                    </a:p>
                    <a:p>
                      <a:pPr algn="ctr"/>
                      <a:endParaRPr lang="en-US" sz="1800" baseline="0" dirty="0" smtClean="0">
                        <a:latin typeface="Century Gothic" pitchFamily="34" charset="0"/>
                      </a:endParaRPr>
                    </a:p>
                    <a:p>
                      <a:pPr algn="ctr"/>
                      <a:r>
                        <a:rPr lang="en-US" sz="1800" dirty="0" smtClean="0">
                          <a:latin typeface="Century Gothic" pitchFamily="34" charset="0"/>
                        </a:rPr>
                        <a:t>Only own service charges are taxable</a:t>
                      </a:r>
                      <a:endParaRPr lang="en-US" sz="1800" dirty="0">
                        <a:latin typeface="Century Gothic" pitchFamily="34" charset="0"/>
                      </a:endParaRPr>
                    </a:p>
                  </a:txBody>
                  <a:tcPr/>
                </a:tc>
              </a:tr>
              <a:tr h="827435">
                <a:tc>
                  <a:txBody>
                    <a:bodyPr/>
                    <a:lstStyle/>
                    <a:p>
                      <a:pPr algn="ctr"/>
                      <a:r>
                        <a:rPr lang="en-US" sz="1800" b="1" dirty="0" smtClean="0">
                          <a:latin typeface="Century Gothic" pitchFamily="34" charset="0"/>
                        </a:rPr>
                        <a:t>6.</a:t>
                      </a:r>
                      <a:endParaRPr lang="en-US" sz="1800" b="1" dirty="0">
                        <a:latin typeface="Century Gothic" pitchFamily="34" charset="0"/>
                      </a:endParaRPr>
                    </a:p>
                  </a:txBody>
                  <a:tcPr/>
                </a:tc>
                <a:tc>
                  <a:txBody>
                    <a:bodyPr/>
                    <a:lstStyle/>
                    <a:p>
                      <a:r>
                        <a:rPr kumimoji="0" lang="en-US" sz="1800" b="0" kern="1200" dirty="0" smtClean="0">
                          <a:solidFill>
                            <a:schemeClr val="tx1"/>
                          </a:solidFill>
                          <a:latin typeface="Century Gothic" pitchFamily="34" charset="0"/>
                          <a:ea typeface="+mn-ea"/>
                          <a:cs typeface="+mn-cs"/>
                        </a:rPr>
                        <a:t>External Electrification charges/ Electrical Installation Charges</a:t>
                      </a:r>
                      <a:endParaRPr lang="en-US" sz="1800" b="0" dirty="0">
                        <a:latin typeface="Century Gothic" pitchFamily="34" charset="0"/>
                      </a:endParaRPr>
                    </a:p>
                  </a:txBody>
                  <a:tcPr/>
                </a:tc>
                <a:tc>
                  <a:txBody>
                    <a:bodyPr/>
                    <a:lstStyle/>
                    <a:p>
                      <a:pPr algn="ctr"/>
                      <a:r>
                        <a:rPr lang="en-US" sz="1800" dirty="0" smtClean="0">
                          <a:latin typeface="Century Gothic" pitchFamily="34" charset="0"/>
                        </a:rPr>
                        <a:t>3.09%/3.708%/4.944%</a:t>
                      </a:r>
                      <a:endParaRPr lang="en-US" sz="1800" dirty="0">
                        <a:latin typeface="Century Gothic" pitchFamily="34" charset="0"/>
                      </a:endParaRPr>
                    </a:p>
                  </a:txBody>
                  <a:tcPr/>
                </a:tc>
              </a:tr>
              <a:tr h="664903">
                <a:tc>
                  <a:txBody>
                    <a:bodyPr/>
                    <a:lstStyle/>
                    <a:p>
                      <a:pPr algn="ctr"/>
                      <a:r>
                        <a:rPr lang="en-US" sz="1800" b="1" dirty="0" smtClean="0">
                          <a:latin typeface="Century Gothic" pitchFamily="34" charset="0"/>
                        </a:rPr>
                        <a:t>7.</a:t>
                      </a:r>
                      <a:endParaRPr lang="en-US" sz="1800" b="1" dirty="0">
                        <a:latin typeface="Century Gothic" pitchFamily="34" charset="0"/>
                      </a:endParaRPr>
                    </a:p>
                  </a:txBody>
                  <a:tcPr/>
                </a:tc>
                <a:tc>
                  <a:txBody>
                    <a:bodyPr/>
                    <a:lstStyle/>
                    <a:p>
                      <a:pPr algn="just"/>
                      <a:r>
                        <a:rPr lang="en-US" sz="1800" b="0" dirty="0" smtClean="0">
                          <a:latin typeface="Century Gothic" pitchFamily="34" charset="0"/>
                        </a:rPr>
                        <a:t>Administrative Charges for registration </a:t>
                      </a:r>
                      <a:endParaRPr lang="en-US" sz="1800" b="0" dirty="0">
                        <a:latin typeface="Century Gothic" pitchFamily="34" charset="0"/>
                      </a:endParaRPr>
                    </a:p>
                  </a:txBody>
                  <a:tcPr/>
                </a:tc>
                <a:tc>
                  <a:txBody>
                    <a:bodyPr/>
                    <a:lstStyle/>
                    <a:p>
                      <a:pPr algn="ctr"/>
                      <a:r>
                        <a:rPr lang="en-US" sz="1800" dirty="0" smtClean="0">
                          <a:latin typeface="Century Gothic" pitchFamily="34" charset="0"/>
                        </a:rPr>
                        <a:t>12.36%</a:t>
                      </a:r>
                      <a:endParaRPr lang="en-US" sz="1800" dirty="0">
                        <a:latin typeface="Century Gothic" pitchFamily="34" charset="0"/>
                      </a:endParaRPr>
                    </a:p>
                  </a:txBody>
                  <a:tcPr/>
                </a:tc>
              </a:tr>
              <a:tr h="664903">
                <a:tc>
                  <a:txBody>
                    <a:bodyPr/>
                    <a:lstStyle/>
                    <a:p>
                      <a:pPr algn="ctr"/>
                      <a:r>
                        <a:rPr lang="en-US" sz="1800" b="1" dirty="0" smtClean="0">
                          <a:latin typeface="Century Gothic" pitchFamily="34" charset="0"/>
                        </a:rPr>
                        <a:t>8.</a:t>
                      </a:r>
                      <a:endParaRPr lang="en-US" sz="1800" b="1" dirty="0">
                        <a:latin typeface="Century Gothic" pitchFamily="34" charset="0"/>
                      </a:endParaRPr>
                    </a:p>
                  </a:txBody>
                  <a:tcPr/>
                </a:tc>
                <a:tc>
                  <a:txBody>
                    <a:bodyPr/>
                    <a:lstStyle/>
                    <a:p>
                      <a:r>
                        <a:rPr kumimoji="0" lang="en-US" sz="1800" b="0" kern="1200" dirty="0" smtClean="0">
                          <a:solidFill>
                            <a:schemeClr val="tx1"/>
                          </a:solidFill>
                          <a:latin typeface="Century Gothic" pitchFamily="34" charset="0"/>
                          <a:ea typeface="+mn-ea"/>
                          <a:cs typeface="+mn-cs"/>
                        </a:rPr>
                        <a:t>Interest Free Maintenance Security (IFMS)</a:t>
                      </a:r>
                    </a:p>
                    <a:p>
                      <a:pPr>
                        <a:buFont typeface="Wingdings" pitchFamily="2" charset="2"/>
                        <a:buChar char="ü"/>
                      </a:pPr>
                      <a:r>
                        <a:rPr kumimoji="0" lang="en-US" sz="1800" b="0" kern="1200" dirty="0" smtClean="0">
                          <a:solidFill>
                            <a:schemeClr val="tx1"/>
                          </a:solidFill>
                          <a:latin typeface="Century Gothic" pitchFamily="34" charset="0"/>
                          <a:ea typeface="+mn-ea"/>
                          <a:cs typeface="+mn-cs"/>
                        </a:rPr>
                        <a:t>Refundable</a:t>
                      </a:r>
                    </a:p>
                    <a:p>
                      <a:pPr>
                        <a:buFont typeface="Wingdings" pitchFamily="2" charset="2"/>
                        <a:buChar char="ü"/>
                      </a:pPr>
                      <a:endParaRPr kumimoji="0" lang="en-US" sz="1800" b="0" kern="1200" dirty="0" smtClean="0">
                        <a:solidFill>
                          <a:schemeClr val="tx1"/>
                        </a:solidFill>
                        <a:latin typeface="Century Gothic" pitchFamily="34" charset="0"/>
                        <a:ea typeface="+mn-ea"/>
                        <a:cs typeface="+mn-cs"/>
                      </a:endParaRPr>
                    </a:p>
                    <a:p>
                      <a:pPr>
                        <a:buFont typeface="Wingdings" pitchFamily="2" charset="2"/>
                        <a:buChar char="ü"/>
                      </a:pPr>
                      <a:r>
                        <a:rPr kumimoji="0" lang="en-US" sz="1800" b="0" kern="1200" dirty="0" smtClean="0">
                          <a:solidFill>
                            <a:schemeClr val="tx1"/>
                          </a:solidFill>
                          <a:latin typeface="Century Gothic" pitchFamily="34" charset="0"/>
                          <a:ea typeface="+mn-ea"/>
                          <a:cs typeface="+mn-cs"/>
                        </a:rPr>
                        <a:t>Non</a:t>
                      </a:r>
                      <a:r>
                        <a:rPr kumimoji="0" lang="en-US" sz="1800" b="0" kern="1200" baseline="0" dirty="0" smtClean="0">
                          <a:solidFill>
                            <a:schemeClr val="tx1"/>
                          </a:solidFill>
                          <a:latin typeface="Century Gothic" pitchFamily="34" charset="0"/>
                          <a:ea typeface="+mn-ea"/>
                          <a:cs typeface="+mn-cs"/>
                        </a:rPr>
                        <a:t> Refundable</a:t>
                      </a:r>
                    </a:p>
                    <a:p>
                      <a:endParaRPr lang="en-US" sz="1800" b="0" dirty="0">
                        <a:latin typeface="Century Gothic" pitchFamily="34" charset="0"/>
                      </a:endParaRPr>
                    </a:p>
                  </a:txBody>
                  <a:tcPr/>
                </a:tc>
                <a:tc>
                  <a:txBody>
                    <a:bodyPr/>
                    <a:lstStyle/>
                    <a:p>
                      <a:pPr algn="ctr"/>
                      <a:endParaRPr lang="en-US" sz="1800" dirty="0" smtClean="0">
                        <a:latin typeface="Century Gothic" pitchFamily="34" charset="0"/>
                      </a:endParaRPr>
                    </a:p>
                    <a:p>
                      <a:pPr algn="ctr"/>
                      <a:endParaRPr lang="en-US" sz="1800" dirty="0" smtClean="0">
                        <a:latin typeface="Century Gothic" pitchFamily="34" charset="0"/>
                      </a:endParaRPr>
                    </a:p>
                    <a:p>
                      <a:pPr algn="ctr"/>
                      <a:r>
                        <a:rPr lang="en-US" sz="1800" dirty="0" smtClean="0">
                          <a:latin typeface="Century Gothic" pitchFamily="34" charset="0"/>
                        </a:rPr>
                        <a:t>Non</a:t>
                      </a:r>
                      <a:r>
                        <a:rPr lang="en-US" sz="1800" baseline="0" dirty="0" smtClean="0">
                          <a:latin typeface="Century Gothic" pitchFamily="34" charset="0"/>
                        </a:rPr>
                        <a:t> Taxable</a:t>
                      </a:r>
                    </a:p>
                    <a:p>
                      <a:pPr algn="ctr"/>
                      <a:endParaRPr lang="en-US" sz="1800" baseline="0" dirty="0" smtClean="0">
                        <a:latin typeface="Century Gothic" pitchFamily="34" charset="0"/>
                      </a:endParaRPr>
                    </a:p>
                    <a:p>
                      <a:pPr algn="ctr"/>
                      <a:r>
                        <a:rPr lang="en-US" sz="1800" baseline="0" dirty="0" smtClean="0">
                          <a:latin typeface="Century Gothic" pitchFamily="34" charset="0"/>
                        </a:rPr>
                        <a:t>Taxable @12.36%</a:t>
                      </a:r>
                    </a:p>
                    <a:p>
                      <a:pPr algn="ctr"/>
                      <a:endParaRPr lang="en-US" sz="1800" dirty="0">
                        <a:latin typeface="Century Gothic" pitchFamily="34" charset="0"/>
                      </a:endParaRPr>
                    </a:p>
                  </a:txBody>
                  <a:tcPr/>
                </a:tc>
              </a:tr>
            </a:tbl>
          </a:graphicData>
        </a:graphic>
      </p:graphicFrame>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33400" y="1447800"/>
          <a:ext cx="8077200" cy="4063660"/>
        </p:xfrm>
        <a:graphic>
          <a:graphicData uri="http://schemas.openxmlformats.org/drawingml/2006/table">
            <a:tbl>
              <a:tblPr firstRow="1" bandRow="1">
                <a:tableStyleId>{5DA37D80-6434-44D0-A028-1B22A696006F}</a:tableStyleId>
              </a:tblPr>
              <a:tblGrid>
                <a:gridCol w="754879"/>
                <a:gridCol w="3396953"/>
                <a:gridCol w="3925368"/>
              </a:tblGrid>
              <a:tr h="497500">
                <a:tc>
                  <a:txBody>
                    <a:bodyPr/>
                    <a:lstStyle/>
                    <a:p>
                      <a:pPr algn="ctr"/>
                      <a:r>
                        <a:rPr lang="en-US" sz="1800" dirty="0" err="1" smtClean="0">
                          <a:latin typeface="Century Gothic" pitchFamily="34" charset="0"/>
                        </a:rPr>
                        <a:t>S.No</a:t>
                      </a:r>
                      <a:endParaRPr lang="en-US" sz="1800" dirty="0">
                        <a:latin typeface="Century Gothic" pitchFamily="34" charset="0"/>
                      </a:endParaRPr>
                    </a:p>
                  </a:txBody>
                  <a:tcPr/>
                </a:tc>
                <a:tc>
                  <a:txBody>
                    <a:bodyPr/>
                    <a:lstStyle/>
                    <a:p>
                      <a:pPr algn="ctr"/>
                      <a:r>
                        <a:rPr lang="en-US" sz="1800" dirty="0" smtClean="0">
                          <a:latin typeface="Century Gothic" pitchFamily="34" charset="0"/>
                        </a:rPr>
                        <a:t>Charges</a:t>
                      </a:r>
                      <a:endParaRPr lang="en-US" sz="1800" dirty="0">
                        <a:latin typeface="Century Gothic" pitchFamily="34" charset="0"/>
                      </a:endParaRPr>
                    </a:p>
                  </a:txBody>
                  <a:tcPr/>
                </a:tc>
                <a:tc>
                  <a:txBody>
                    <a:bodyPr/>
                    <a:lstStyle/>
                    <a:p>
                      <a:pPr algn="ctr"/>
                      <a:r>
                        <a:rPr lang="en-US" sz="1800" dirty="0" smtClean="0">
                          <a:latin typeface="Century Gothic" pitchFamily="34" charset="0"/>
                        </a:rPr>
                        <a:t>Rate of Service tax</a:t>
                      </a:r>
                      <a:endParaRPr lang="en-US" sz="1800" dirty="0">
                        <a:latin typeface="Century Gothic" pitchFamily="34" charset="0"/>
                      </a:endParaRPr>
                    </a:p>
                  </a:txBody>
                  <a:tcPr/>
                </a:tc>
              </a:tr>
              <a:tr h="619111">
                <a:tc>
                  <a:txBody>
                    <a:bodyPr/>
                    <a:lstStyle/>
                    <a:p>
                      <a:pPr algn="ctr"/>
                      <a:r>
                        <a:rPr lang="en-US" sz="1800" b="1" dirty="0" smtClean="0">
                          <a:latin typeface="Century Gothic" pitchFamily="34" charset="0"/>
                        </a:rPr>
                        <a:t>9.</a:t>
                      </a:r>
                      <a:endParaRPr lang="en-US" sz="1800" b="1" dirty="0">
                        <a:latin typeface="Century Gothic" pitchFamily="34" charset="0"/>
                      </a:endParaRPr>
                    </a:p>
                  </a:txBody>
                  <a:tcPr/>
                </a:tc>
                <a:tc>
                  <a:txBody>
                    <a:bodyPr/>
                    <a:lstStyle/>
                    <a:p>
                      <a:r>
                        <a:rPr kumimoji="0" lang="en-US" sz="1800" b="0" kern="1200" dirty="0" smtClean="0">
                          <a:solidFill>
                            <a:schemeClr val="tx1"/>
                          </a:solidFill>
                          <a:latin typeface="Century Gothic" pitchFamily="34" charset="0"/>
                          <a:ea typeface="+mn-ea"/>
                          <a:cs typeface="+mn-cs"/>
                        </a:rPr>
                        <a:t>Firefighting Equipment Installation charges</a:t>
                      </a:r>
                      <a:endParaRPr lang="en-US" sz="1800" b="0" dirty="0">
                        <a:latin typeface="Century Gothic" pitchFamily="34" charset="0"/>
                      </a:endParaRPr>
                    </a:p>
                  </a:txBody>
                  <a:tcPr/>
                </a:tc>
                <a:tc>
                  <a:txBody>
                    <a:bodyPr/>
                    <a:lstStyle/>
                    <a:p>
                      <a:pPr algn="ctr"/>
                      <a:r>
                        <a:rPr lang="en-US" sz="1800" dirty="0" smtClean="0">
                          <a:latin typeface="Century Gothic" pitchFamily="34" charset="0"/>
                        </a:rPr>
                        <a:t>3.09%/3.708%/4.944%</a:t>
                      </a:r>
                      <a:endParaRPr lang="en-US" sz="1800" dirty="0">
                        <a:latin typeface="Century Gothic" pitchFamily="34" charset="0"/>
                      </a:endParaRPr>
                    </a:p>
                  </a:txBody>
                  <a:tcPr/>
                </a:tc>
              </a:tr>
              <a:tr h="497500">
                <a:tc>
                  <a:txBody>
                    <a:bodyPr/>
                    <a:lstStyle/>
                    <a:p>
                      <a:pPr algn="ctr"/>
                      <a:r>
                        <a:rPr lang="en-US" sz="1800" b="1" dirty="0" smtClean="0">
                          <a:latin typeface="Century Gothic" pitchFamily="34" charset="0"/>
                        </a:rPr>
                        <a:t>10.</a:t>
                      </a:r>
                      <a:endParaRPr lang="en-US" sz="1800" b="1" dirty="0">
                        <a:latin typeface="Century Gothic" pitchFamily="34" charset="0"/>
                      </a:endParaRPr>
                    </a:p>
                  </a:txBody>
                  <a:tcPr/>
                </a:tc>
                <a:tc>
                  <a:txBody>
                    <a:bodyPr/>
                    <a:lstStyle/>
                    <a:p>
                      <a:r>
                        <a:rPr lang="en-US" sz="1800" b="0" dirty="0" smtClean="0">
                          <a:latin typeface="Century Gothic" pitchFamily="34" charset="0"/>
                        </a:rPr>
                        <a:t>Power Backup Charges (Towards cost of installation of DG Sets and substations)</a:t>
                      </a:r>
                      <a:endParaRPr lang="en-US" sz="1800" b="0" dirty="0">
                        <a:latin typeface="Century Gothic" pitchFamily="34" charset="0"/>
                      </a:endParaRPr>
                    </a:p>
                  </a:txBody>
                  <a:tcPr/>
                </a:tc>
                <a:tc>
                  <a:txBody>
                    <a:bodyPr/>
                    <a:lstStyle/>
                    <a:p>
                      <a:pPr algn="ctr"/>
                      <a:r>
                        <a:rPr lang="en-US" sz="1800" dirty="0" smtClean="0">
                          <a:latin typeface="Century Gothic" pitchFamily="34" charset="0"/>
                        </a:rPr>
                        <a:t>3.09%/3.708%4.944%</a:t>
                      </a:r>
                      <a:endParaRPr lang="en-US" sz="1800" dirty="0">
                        <a:latin typeface="Century Gothic" pitchFamily="34" charset="0"/>
                      </a:endParaRPr>
                    </a:p>
                  </a:txBody>
                  <a:tcPr/>
                </a:tc>
              </a:tr>
              <a:tr h="497500">
                <a:tc>
                  <a:txBody>
                    <a:bodyPr/>
                    <a:lstStyle/>
                    <a:p>
                      <a:pPr algn="ctr"/>
                      <a:r>
                        <a:rPr lang="en-US" sz="1800" b="1" dirty="0" smtClean="0">
                          <a:latin typeface="Century Gothic" pitchFamily="34" charset="0"/>
                        </a:rPr>
                        <a:t>11.</a:t>
                      </a:r>
                      <a:endParaRPr lang="en-US" sz="1800" b="1" dirty="0">
                        <a:latin typeface="Century Gothic" pitchFamily="34" charset="0"/>
                      </a:endParaRPr>
                    </a:p>
                  </a:txBody>
                  <a:tcPr/>
                </a:tc>
                <a:tc>
                  <a:txBody>
                    <a:bodyPr/>
                    <a:lstStyle/>
                    <a:p>
                      <a:pPr algn="just"/>
                      <a:r>
                        <a:rPr kumimoji="0" lang="en-US" sz="1800" b="0" kern="1200" dirty="0" smtClean="0">
                          <a:solidFill>
                            <a:schemeClr val="tx1"/>
                          </a:solidFill>
                          <a:latin typeface="Century Gothic" pitchFamily="34" charset="0"/>
                          <a:ea typeface="+mn-ea"/>
                          <a:cs typeface="+mn-cs"/>
                        </a:rPr>
                        <a:t>Administrative/Transfer Charges (In case of sale of flat by original buyer, builder charge said charged for modifying its records i.e. entering the name of new buyer in its records)</a:t>
                      </a:r>
                      <a:endParaRPr lang="en-US" sz="1800" b="0" dirty="0">
                        <a:latin typeface="Century Gothic" pitchFamily="34" charset="0"/>
                      </a:endParaRPr>
                    </a:p>
                  </a:txBody>
                  <a:tcPr/>
                </a:tc>
                <a:tc>
                  <a:txBody>
                    <a:bodyPr/>
                    <a:lstStyle/>
                    <a:p>
                      <a:pPr algn="ctr"/>
                      <a:r>
                        <a:rPr lang="en-US" sz="1800" dirty="0" smtClean="0">
                          <a:latin typeface="Century Gothic" pitchFamily="34" charset="0"/>
                        </a:rPr>
                        <a:t>12.36%</a:t>
                      </a:r>
                      <a:endParaRPr lang="en-US" sz="1800" dirty="0">
                        <a:latin typeface="Century Gothic" pitchFamily="34" charset="0"/>
                      </a:endParaRPr>
                    </a:p>
                  </a:txBody>
                  <a:tcPr/>
                </a:tc>
              </a:tr>
            </a:tbl>
          </a:graphicData>
        </a:graphic>
      </p:graphicFrame>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81000" y="838200"/>
            <a:ext cx="8001000" cy="8382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u="sng" dirty="0" smtClean="0">
                <a:solidFill>
                  <a:schemeClr val="bg1"/>
                </a:solidFill>
                <a:latin typeface="Century Gothic" pitchFamily="34" charset="0"/>
              </a:rPr>
              <a:t>Maintenance Services provided by a Developer/Builder</a:t>
            </a:r>
            <a:endParaRPr lang="en-US" sz="2400" b="1" u="sng" dirty="0">
              <a:solidFill>
                <a:schemeClr val="bg1"/>
              </a:solidFill>
              <a:latin typeface="Century Gothic" pitchFamily="34" charset="0"/>
            </a:endParaRPr>
          </a:p>
        </p:txBody>
      </p:sp>
      <p:sp>
        <p:nvSpPr>
          <p:cNvPr id="3" name="Rectangle 2"/>
          <p:cNvSpPr/>
          <p:nvPr/>
        </p:nvSpPr>
        <p:spPr>
          <a:xfrm>
            <a:off x="609600" y="1828800"/>
            <a:ext cx="7543800" cy="48006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endParaRPr lang="en-US" dirty="0" smtClean="0"/>
          </a:p>
          <a:p>
            <a:pPr algn="just"/>
            <a:endParaRPr lang="en-US" dirty="0" smtClean="0"/>
          </a:p>
          <a:p>
            <a:pPr algn="just"/>
            <a:endParaRPr lang="en-US" dirty="0" smtClean="0"/>
          </a:p>
          <a:p>
            <a:pPr algn="just"/>
            <a:endParaRPr lang="en-US" dirty="0" smtClean="0">
              <a:latin typeface="Century Gothic" pitchFamily="34" charset="0"/>
            </a:endParaRPr>
          </a:p>
          <a:p>
            <a:pPr algn="just"/>
            <a:endParaRPr lang="en-US" dirty="0" smtClean="0">
              <a:latin typeface="Century Gothic" pitchFamily="34" charset="0"/>
            </a:endParaRPr>
          </a:p>
          <a:p>
            <a:pPr algn="just"/>
            <a:r>
              <a:rPr lang="en-US" sz="1700" dirty="0" smtClean="0">
                <a:latin typeface="Century Gothic" pitchFamily="34" charset="0"/>
              </a:rPr>
              <a:t>Apart from construction Services developers/Builders also provide the services of maintenance of buildings/complexes constructed by it. For providing such services developer charges maintenance charges form the occupants of flats/offices. The nature of charges collected by builders and Rate of Tax applicable on the same has been summarised as under: </a:t>
            </a:r>
          </a:p>
          <a:p>
            <a:endParaRPr lang="en-US" dirty="0" smtClean="0"/>
          </a:p>
          <a:p>
            <a:endParaRPr lang="en-US" dirty="0" smtClean="0"/>
          </a:p>
          <a:p>
            <a:endParaRPr lang="en-US" dirty="0" smtClean="0"/>
          </a:p>
          <a:p>
            <a:r>
              <a:rPr lang="en-US" dirty="0" smtClean="0"/>
              <a:t>	Mai Maintenance Charges</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graphicFrame>
        <p:nvGraphicFramePr>
          <p:cNvPr id="4" name="Table 3"/>
          <p:cNvGraphicFramePr>
            <a:graphicFrameLocks noGrp="1"/>
          </p:cNvGraphicFramePr>
          <p:nvPr/>
        </p:nvGraphicFramePr>
        <p:xfrm>
          <a:off x="1066800" y="3886200"/>
          <a:ext cx="6705602" cy="2644179"/>
        </p:xfrm>
        <a:graphic>
          <a:graphicData uri="http://schemas.openxmlformats.org/drawingml/2006/table">
            <a:tbl>
              <a:tblPr firstRow="1" bandRow="1">
                <a:tableStyleId>{9DCAF9ED-07DC-4A11-8D7F-57B35C25682E}</a:tableStyleId>
              </a:tblPr>
              <a:tblGrid>
                <a:gridCol w="2207942"/>
                <a:gridCol w="3107474"/>
                <a:gridCol w="1390186"/>
              </a:tblGrid>
              <a:tr h="451006">
                <a:tc>
                  <a:txBody>
                    <a:bodyPr/>
                    <a:lstStyle/>
                    <a:p>
                      <a:pPr algn="ctr"/>
                      <a:r>
                        <a:rPr lang="en-US" sz="1600" dirty="0" smtClean="0">
                          <a:latin typeface="Century Gothic" pitchFamily="34" charset="0"/>
                        </a:rPr>
                        <a:t>Charges</a:t>
                      </a:r>
                      <a:endParaRPr lang="en-US" sz="1600" dirty="0">
                        <a:latin typeface="Century Gothic" pitchFamily="34" charset="0"/>
                      </a:endParaRPr>
                    </a:p>
                  </a:txBody>
                  <a:tcPr>
                    <a:lnR w="12700" cap="flat" cmpd="sng" algn="ctr">
                      <a:solidFill>
                        <a:schemeClr val="tx1"/>
                      </a:solidFill>
                      <a:prstDash val="solid"/>
                      <a:round/>
                      <a:headEnd type="none" w="med" len="med"/>
                      <a:tailEnd type="none" w="med" len="med"/>
                    </a:lnR>
                  </a:tcPr>
                </a:tc>
                <a:tc>
                  <a:txBody>
                    <a:bodyPr/>
                    <a:lstStyle/>
                    <a:p>
                      <a:pPr marL="0" indent="0" algn="ctr"/>
                      <a:r>
                        <a:rPr lang="en-US" sz="1600" dirty="0" smtClean="0">
                          <a:latin typeface="Century Gothic" pitchFamily="34" charset="0"/>
                        </a:rPr>
                        <a:t>Description</a:t>
                      </a:r>
                      <a:endParaRPr lang="en-US" sz="1600" dirty="0">
                        <a:latin typeface="Century Gothic"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600" dirty="0" smtClean="0">
                          <a:latin typeface="Century Gothic" pitchFamily="34" charset="0"/>
                        </a:rPr>
                        <a:t>Taxability</a:t>
                      </a:r>
                      <a:endParaRPr lang="en-US" sz="1600" dirty="0">
                        <a:latin typeface="Century Gothic" pitchFamily="34" charset="0"/>
                      </a:endParaRPr>
                    </a:p>
                  </a:txBody>
                  <a:tcPr>
                    <a:lnL w="12700" cap="flat" cmpd="sng" algn="ctr">
                      <a:solidFill>
                        <a:schemeClr val="tx1"/>
                      </a:solidFill>
                      <a:prstDash val="solid"/>
                      <a:round/>
                      <a:headEnd type="none" w="med" len="med"/>
                      <a:tailEnd type="none" w="med" len="med"/>
                    </a:lnL>
                  </a:tcPr>
                </a:tc>
              </a:tr>
              <a:tr h="557606">
                <a:tc>
                  <a:txBody>
                    <a:bodyPr/>
                    <a:lstStyle/>
                    <a:p>
                      <a:r>
                        <a:rPr lang="en-US" sz="1600" dirty="0" smtClean="0">
                          <a:latin typeface="Century Gothic" pitchFamily="34" charset="0"/>
                        </a:rPr>
                        <a:t>Maintenance</a:t>
                      </a:r>
                      <a:r>
                        <a:rPr lang="en-US" sz="1600" baseline="0" dirty="0" smtClean="0">
                          <a:latin typeface="Century Gothic" pitchFamily="34" charset="0"/>
                        </a:rPr>
                        <a:t> Charges</a:t>
                      </a:r>
                      <a:endParaRPr lang="en-US" sz="1600" dirty="0">
                        <a:latin typeface="Century Gothic" pitchFamily="34" charset="0"/>
                      </a:endParaRPr>
                    </a:p>
                  </a:txBody>
                  <a:tcPr>
                    <a:lnR w="12700" cap="flat" cmpd="sng" algn="ctr">
                      <a:solidFill>
                        <a:schemeClr val="tx1"/>
                      </a:solidFill>
                      <a:prstDash val="solid"/>
                      <a:round/>
                      <a:headEnd type="none" w="med" len="med"/>
                      <a:tailEnd type="none" w="med" len="med"/>
                    </a:lnR>
                  </a:tcPr>
                </a:tc>
                <a:tc>
                  <a:txBody>
                    <a:bodyPr/>
                    <a:lstStyle/>
                    <a:p>
                      <a:pPr algn="just"/>
                      <a:r>
                        <a:rPr lang="en-US" sz="1600" dirty="0" smtClean="0">
                          <a:latin typeface="Century Gothic" pitchFamily="34" charset="0"/>
                        </a:rPr>
                        <a:t>Towards</a:t>
                      </a:r>
                      <a:r>
                        <a:rPr lang="en-US" sz="1600" baseline="0" dirty="0" smtClean="0">
                          <a:latin typeface="Century Gothic" pitchFamily="34" charset="0"/>
                        </a:rPr>
                        <a:t> maintenance of building/complex</a:t>
                      </a:r>
                      <a:r>
                        <a:rPr lang="en-US" sz="1600" dirty="0" smtClean="0">
                          <a:latin typeface="Century Gothic" pitchFamily="34" charset="0"/>
                        </a:rPr>
                        <a:t> </a:t>
                      </a:r>
                      <a:endParaRPr lang="en-US" sz="1600" dirty="0">
                        <a:latin typeface="Century Gothic"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600" dirty="0" smtClean="0">
                          <a:latin typeface="Century Gothic" pitchFamily="34" charset="0"/>
                        </a:rPr>
                        <a:t>12.36%</a:t>
                      </a:r>
                      <a:endParaRPr lang="en-US" sz="1600" dirty="0">
                        <a:latin typeface="Century Gothic" pitchFamily="34" charset="0"/>
                      </a:endParaRPr>
                    </a:p>
                  </a:txBody>
                  <a:tcPr>
                    <a:lnL w="12700" cap="flat" cmpd="sng" algn="ctr">
                      <a:solidFill>
                        <a:schemeClr val="tx1"/>
                      </a:solidFill>
                      <a:prstDash val="solid"/>
                      <a:round/>
                      <a:headEnd type="none" w="med" len="med"/>
                      <a:tailEnd type="none" w="med" len="med"/>
                    </a:lnL>
                  </a:tcPr>
                </a:tc>
              </a:tr>
              <a:tr h="791093">
                <a:tc>
                  <a:txBody>
                    <a:bodyPr/>
                    <a:lstStyle/>
                    <a:p>
                      <a:r>
                        <a:rPr lang="en-US" sz="1600" dirty="0" smtClean="0">
                          <a:latin typeface="Century Gothic" pitchFamily="34" charset="0"/>
                        </a:rPr>
                        <a:t>Electricity Charges</a:t>
                      </a:r>
                      <a:endParaRPr lang="en-US" sz="1600" dirty="0">
                        <a:latin typeface="Century Gothic" pitchFamily="34" charset="0"/>
                      </a:endParaRPr>
                    </a:p>
                  </a:txBody>
                  <a:tcPr>
                    <a:lnR w="12700" cap="flat" cmpd="sng" algn="ctr">
                      <a:solidFill>
                        <a:schemeClr val="tx1"/>
                      </a:solidFill>
                      <a:prstDash val="solid"/>
                      <a:round/>
                      <a:headEnd type="none" w="med" len="med"/>
                      <a:tailEnd type="none" w="med" len="med"/>
                    </a:lnR>
                  </a:tcPr>
                </a:tc>
                <a:tc>
                  <a:txBody>
                    <a:bodyPr/>
                    <a:lstStyle/>
                    <a:p>
                      <a:pPr algn="just"/>
                      <a:r>
                        <a:rPr lang="en-US" sz="1600" dirty="0" smtClean="0">
                          <a:latin typeface="Century Gothic" pitchFamily="34" charset="0"/>
                        </a:rPr>
                        <a:t>For supplying electricity in flats/shops (Charged</a:t>
                      </a:r>
                      <a:r>
                        <a:rPr lang="en-US" sz="1600" baseline="0" dirty="0" smtClean="0">
                          <a:latin typeface="Century Gothic" pitchFamily="34" charset="0"/>
                        </a:rPr>
                        <a:t> on actual basis)</a:t>
                      </a:r>
                      <a:endParaRPr lang="en-US" sz="1600" dirty="0">
                        <a:latin typeface="Century Gothic"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600" dirty="0" smtClean="0">
                          <a:latin typeface="Century Gothic" pitchFamily="34" charset="0"/>
                        </a:rPr>
                        <a:t>Non Taxable</a:t>
                      </a:r>
                      <a:endParaRPr lang="en-US" sz="1600" dirty="0">
                        <a:latin typeface="Century Gothic" pitchFamily="34" charset="0"/>
                      </a:endParaRPr>
                    </a:p>
                  </a:txBody>
                  <a:tcPr>
                    <a:lnL w="12700" cap="flat" cmpd="sng" algn="ctr">
                      <a:solidFill>
                        <a:schemeClr val="tx1"/>
                      </a:solidFill>
                      <a:prstDash val="solid"/>
                      <a:round/>
                      <a:headEnd type="none" w="med" len="med"/>
                      <a:tailEnd type="none" w="med" len="med"/>
                    </a:lnL>
                  </a:tcPr>
                </a:tc>
              </a:tr>
              <a:tr h="791093">
                <a:tc>
                  <a:txBody>
                    <a:bodyPr/>
                    <a:lstStyle/>
                    <a:p>
                      <a:r>
                        <a:rPr lang="en-US" sz="1600" dirty="0" smtClean="0">
                          <a:latin typeface="Century Gothic" pitchFamily="34" charset="0"/>
                        </a:rPr>
                        <a:t>Common Area Electricity Charges</a:t>
                      </a:r>
                      <a:endParaRPr lang="en-US" sz="1600" dirty="0">
                        <a:latin typeface="Century Gothic" pitchFamily="34" charset="0"/>
                      </a:endParaRPr>
                    </a:p>
                  </a:txBody>
                  <a:tcPr>
                    <a:lnR w="12700" cap="flat" cmpd="sng" algn="ctr">
                      <a:solidFill>
                        <a:schemeClr val="tx1"/>
                      </a:solidFill>
                      <a:prstDash val="solid"/>
                      <a:round/>
                      <a:headEnd type="none" w="med" len="med"/>
                      <a:tailEnd type="none" w="med" len="med"/>
                    </a:lnR>
                  </a:tcPr>
                </a:tc>
                <a:tc>
                  <a:txBody>
                    <a:bodyPr/>
                    <a:lstStyle/>
                    <a:p>
                      <a:pPr algn="just"/>
                      <a:r>
                        <a:rPr lang="en-US" sz="1600" dirty="0" smtClean="0">
                          <a:latin typeface="Century Gothic" pitchFamily="34" charset="0"/>
                        </a:rPr>
                        <a:t>Towards cost of electricity consumed</a:t>
                      </a:r>
                      <a:r>
                        <a:rPr lang="en-US" sz="1600" baseline="0" dirty="0" smtClean="0">
                          <a:latin typeface="Century Gothic" pitchFamily="34" charset="0"/>
                        </a:rPr>
                        <a:t> in Common Area</a:t>
                      </a:r>
                      <a:endParaRPr lang="en-US" sz="1600" dirty="0">
                        <a:latin typeface="Century Gothic"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r>
                        <a:rPr lang="en-US" sz="1600" dirty="0" smtClean="0">
                          <a:latin typeface="Century Gothic" pitchFamily="34" charset="0"/>
                        </a:rPr>
                        <a:t>12.36%</a:t>
                      </a:r>
                      <a:endParaRPr lang="en-US" sz="1600" dirty="0">
                        <a:latin typeface="Century Gothic" pitchFamily="34" charset="0"/>
                      </a:endParaRPr>
                    </a:p>
                  </a:txBody>
                  <a:tcPr>
                    <a:lnL w="12700" cap="flat" cmpd="sng" algn="ctr">
                      <a:solidFill>
                        <a:schemeClr val="tx1"/>
                      </a:solidFill>
                      <a:prstDash val="solid"/>
                      <a:round/>
                      <a:headEnd type="none" w="med" len="med"/>
                      <a:tailEnd type="none" w="med" len="med"/>
                    </a:lnL>
                  </a:tcPr>
                </a:tc>
              </a:tr>
            </a:tbl>
          </a:graphicData>
        </a:graphic>
      </p:graphicFrame>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133600"/>
            <a:ext cx="7696200" cy="369331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lgn="just"/>
            <a:endParaRPr lang="en-US" i="1" dirty="0" smtClean="0">
              <a:latin typeface="Century Gothic" pitchFamily="34" charset="0"/>
            </a:endParaRPr>
          </a:p>
          <a:p>
            <a:pPr marL="344488" lvl="0" indent="-344488" algn="just">
              <a:buFont typeface="Wingdings" pitchFamily="2" charset="2"/>
              <a:buChar char="ü"/>
            </a:pPr>
            <a:r>
              <a:rPr lang="en-US" i="1" dirty="0" smtClean="0">
                <a:latin typeface="Century Gothic" pitchFamily="34" charset="0"/>
              </a:rPr>
              <a:t>Construction for NGO/ Charitable Institutions made taxable</a:t>
            </a:r>
          </a:p>
          <a:p>
            <a:pPr marL="344488" lvl="0" indent="-344488" algn="just"/>
            <a:endParaRPr lang="en-US" i="1" dirty="0" smtClean="0">
              <a:latin typeface="Century Gothic" pitchFamily="34" charset="0"/>
            </a:endParaRPr>
          </a:p>
          <a:p>
            <a:pPr marL="344488" lvl="0" indent="-344488" algn="just">
              <a:buFont typeface="Wingdings" pitchFamily="2" charset="2"/>
              <a:buChar char="ü"/>
            </a:pPr>
            <a:r>
              <a:rPr lang="en-US" i="1" dirty="0" smtClean="0">
                <a:latin typeface="Century Gothic" pitchFamily="34" charset="0"/>
              </a:rPr>
              <a:t>Renting for NGO/ Charitable Institutions made taxable</a:t>
            </a:r>
          </a:p>
          <a:p>
            <a:pPr marL="344488" lvl="0" indent="-344488" algn="just">
              <a:buFont typeface="Wingdings" pitchFamily="2" charset="2"/>
              <a:buChar char="ü"/>
            </a:pPr>
            <a:endParaRPr lang="en-US" i="1" dirty="0" smtClean="0">
              <a:latin typeface="Century Gothic" pitchFamily="34" charset="0"/>
            </a:endParaRPr>
          </a:p>
          <a:p>
            <a:pPr marL="344488" lvl="0" indent="-344488" algn="just">
              <a:buFont typeface="Wingdings" pitchFamily="2" charset="2"/>
              <a:buChar char="ü"/>
            </a:pPr>
            <a:r>
              <a:rPr lang="en-US" i="1" dirty="0" smtClean="0">
                <a:latin typeface="Century Gothic" pitchFamily="34" charset="0"/>
              </a:rPr>
              <a:t>Services in relation to development of plots provided by builders made taxable</a:t>
            </a:r>
          </a:p>
          <a:p>
            <a:pPr marL="344488" lvl="0" indent="-344488" algn="just"/>
            <a:endParaRPr lang="en-US" i="1" dirty="0" smtClean="0">
              <a:latin typeface="Century Gothic" pitchFamily="34" charset="0"/>
            </a:endParaRPr>
          </a:p>
          <a:p>
            <a:pPr marL="344488" lvl="0" indent="-344488" algn="just">
              <a:buFont typeface="Wingdings" pitchFamily="2" charset="2"/>
              <a:buChar char="ü"/>
            </a:pPr>
            <a:r>
              <a:rPr lang="en-US" i="1" dirty="0" smtClean="0">
                <a:latin typeface="Century Gothic" pitchFamily="34" charset="0"/>
              </a:rPr>
              <a:t>Changes in the definition of Residential Complex</a:t>
            </a:r>
          </a:p>
          <a:p>
            <a:pPr marL="344488" lvl="0" indent="-344488" algn="just">
              <a:buFont typeface="Wingdings" pitchFamily="2" charset="2"/>
              <a:buChar char="ü"/>
            </a:pPr>
            <a:endParaRPr lang="en-US" i="1" dirty="0" smtClean="0">
              <a:latin typeface="Century Gothic" pitchFamily="34" charset="0"/>
            </a:endParaRPr>
          </a:p>
          <a:p>
            <a:pPr marL="344488" lvl="0" indent="-344488" algn="just">
              <a:buFont typeface="Wingdings" pitchFamily="2" charset="2"/>
              <a:buChar char="ü"/>
            </a:pPr>
            <a:r>
              <a:rPr lang="en-US" i="1" dirty="0" smtClean="0">
                <a:latin typeface="Century Gothic" pitchFamily="34" charset="0"/>
              </a:rPr>
              <a:t>Scope of entry no. 12 of Notification No. 25/2012 dated 20.06.2012 </a:t>
            </a:r>
          </a:p>
          <a:p>
            <a:pPr algn="just"/>
            <a:endParaRPr lang="en-US" i="1" dirty="0" smtClean="0">
              <a:latin typeface="Century Gothic" pitchFamily="34" charset="0"/>
            </a:endParaRPr>
          </a:p>
        </p:txBody>
      </p:sp>
      <p:sp>
        <p:nvSpPr>
          <p:cNvPr id="3" name="Rounded Rectangle 2"/>
          <p:cNvSpPr/>
          <p:nvPr/>
        </p:nvSpPr>
        <p:spPr>
          <a:xfrm>
            <a:off x="609600" y="762000"/>
            <a:ext cx="7696200" cy="1066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dirty="0" smtClean="0">
                <a:latin typeface="Century Gothic" pitchFamily="34" charset="0"/>
              </a:rPr>
              <a:t>Impact of Negative List Regime</a:t>
            </a:r>
            <a:endParaRPr lang="en-US" sz="2000" dirty="0">
              <a:latin typeface="Century Gothic" pitchFamily="34" charset="0"/>
            </a:endParaRPr>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38200" y="1447800"/>
            <a:ext cx="7620000" cy="4724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dirty="0" smtClean="0">
                <a:latin typeface="Century Gothic" pitchFamily="34" charset="0"/>
                <a:cs typeface="Arial" pitchFamily="34" charset="0"/>
              </a:rPr>
              <a:t>CASE STUDIES</a:t>
            </a:r>
            <a:endParaRPr lang="en-US" sz="2800" dirty="0">
              <a:latin typeface="Century Gothic" pitchFamily="34" charset="0"/>
              <a:cs typeface="Arial" pitchFamily="34" charset="0"/>
            </a:endParaRPr>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28600" y="609600"/>
            <a:ext cx="2362200" cy="609600"/>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8900000" scaled="1"/>
            <a:tileRect/>
          </a:gradFill>
        </p:spPr>
        <p:txBody>
          <a:bodyPr>
            <a:normAutofit/>
          </a:bodyPr>
          <a:lstStyle/>
          <a:p>
            <a:r>
              <a:rPr lang="en-US" sz="2400" dirty="0" smtClean="0">
                <a:latin typeface="Century Gothic" pitchFamily="34" charset="0"/>
              </a:rPr>
              <a:t>Case Study-1</a:t>
            </a:r>
            <a:endParaRPr lang="en-US" sz="2400" dirty="0">
              <a:latin typeface="Century Gothic" pitchFamily="34" charset="0"/>
            </a:endParaRPr>
          </a:p>
        </p:txBody>
      </p:sp>
      <p:pic>
        <p:nvPicPr>
          <p:cNvPr id="4" name="Picture 2" descr="https://encrypted-tbn0.gstatic.com/images?q=tbn:ANd9GcRENkHVdQGoaut1m2xUpjk7lH8Kq4rZ_9UA5Bf8I8Y2vMb9_vub6g"/>
          <p:cNvPicPr>
            <a:picLocks noChangeAspect="1" noChangeArrowheads="1"/>
          </p:cNvPicPr>
          <p:nvPr/>
        </p:nvPicPr>
        <p:blipFill>
          <a:blip r:embed="rId2" cstate="print"/>
          <a:srcRect/>
          <a:stretch>
            <a:fillRect/>
          </a:stretch>
        </p:blipFill>
        <p:spPr bwMode="auto">
          <a:xfrm>
            <a:off x="2590800" y="457200"/>
            <a:ext cx="1323975" cy="838200"/>
          </a:xfrm>
          <a:prstGeom prst="rect">
            <a:avLst/>
          </a:prstGeom>
          <a:noFill/>
        </p:spPr>
      </p:pic>
      <p:sp>
        <p:nvSpPr>
          <p:cNvPr id="5" name="TextBox 4"/>
          <p:cNvSpPr txBox="1"/>
          <p:nvPr/>
        </p:nvSpPr>
        <p:spPr>
          <a:xfrm>
            <a:off x="381000" y="1828801"/>
            <a:ext cx="8382000" cy="224676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n-US" sz="2000" i="1" dirty="0" smtClean="0">
                <a:latin typeface="Century Gothic" pitchFamily="34" charset="0"/>
              </a:rPr>
              <a:t>ABC ltd has entered into a contract for construction of road meant for general public. ABC ltd sub contracts the aforesaid work to three contractors namely: </a:t>
            </a:r>
          </a:p>
          <a:p>
            <a:pPr algn="just"/>
            <a:endParaRPr lang="en-US" sz="2000" i="1" dirty="0" smtClean="0">
              <a:latin typeface="Century Gothic" pitchFamily="34" charset="0"/>
            </a:endParaRPr>
          </a:p>
          <a:p>
            <a:pPr marL="111125" algn="just">
              <a:buFont typeface="Wingdings" pitchFamily="2" charset="2"/>
              <a:buChar char="ü"/>
            </a:pPr>
            <a:r>
              <a:rPr lang="en-US" sz="2000" i="1" dirty="0" smtClean="0">
                <a:latin typeface="Century Gothic" pitchFamily="34" charset="0"/>
              </a:rPr>
              <a:t> DEF Ltd , the work of  site formation for construction of road</a:t>
            </a:r>
          </a:p>
          <a:p>
            <a:pPr marL="111125" algn="just">
              <a:buFont typeface="Wingdings" pitchFamily="2" charset="2"/>
              <a:buChar char="ü"/>
            </a:pPr>
            <a:r>
              <a:rPr lang="en-US" sz="2000" i="1" dirty="0" smtClean="0">
                <a:latin typeface="Century Gothic" pitchFamily="34" charset="0"/>
              </a:rPr>
              <a:t> XYZ Ltd , laying the surface of road</a:t>
            </a:r>
          </a:p>
          <a:p>
            <a:pPr marL="111125" algn="just">
              <a:buFont typeface="Wingdings" pitchFamily="2" charset="2"/>
              <a:buChar char="ü"/>
            </a:pPr>
            <a:r>
              <a:rPr lang="en-US" sz="2000" i="1" dirty="0" smtClean="0">
                <a:latin typeface="Century Gothic" pitchFamily="34" charset="0"/>
              </a:rPr>
              <a:t> </a:t>
            </a:r>
            <a:r>
              <a:rPr lang="en-US" sz="2000" i="1" dirty="0" smtClean="0">
                <a:solidFill>
                  <a:schemeClr val="tx1"/>
                </a:solidFill>
                <a:latin typeface="Century Gothic" pitchFamily="34" charset="0"/>
              </a:rPr>
              <a:t>GHI Ltd ,</a:t>
            </a:r>
            <a:r>
              <a:rPr lang="en-US" sz="2000" i="1" dirty="0" smtClean="0">
                <a:solidFill>
                  <a:srgbClr val="FF0000"/>
                </a:solidFill>
                <a:latin typeface="Century Gothic" pitchFamily="34" charset="0"/>
              </a:rPr>
              <a:t> </a:t>
            </a:r>
            <a:r>
              <a:rPr lang="en-US" sz="2000" i="1" dirty="0" smtClean="0">
                <a:solidFill>
                  <a:schemeClr val="tx1"/>
                </a:solidFill>
                <a:latin typeface="Century Gothic" pitchFamily="34" charset="0"/>
              </a:rPr>
              <a:t>other physical activities in respect of such roads.</a:t>
            </a:r>
            <a:endParaRPr lang="en-US" sz="2200" dirty="0" smtClean="0">
              <a:solidFill>
                <a:schemeClr val="tx1"/>
              </a:solidFill>
            </a:endParaRPr>
          </a:p>
        </p:txBody>
      </p:sp>
      <p:sp>
        <p:nvSpPr>
          <p:cNvPr id="7" name="Rounded Rectangular Callout 6"/>
          <p:cNvSpPr/>
          <p:nvPr/>
        </p:nvSpPr>
        <p:spPr>
          <a:xfrm>
            <a:off x="609600" y="4724400"/>
            <a:ext cx="7620000" cy="685800"/>
          </a:xfrm>
          <a:prstGeom prst="wedgeRoundRectCallout">
            <a:avLst/>
          </a:prstGeom>
        </p:spPr>
        <p:style>
          <a:lnRef idx="1">
            <a:schemeClr val="accent2"/>
          </a:lnRef>
          <a:fillRef idx="3">
            <a:schemeClr val="accent2"/>
          </a:fillRef>
          <a:effectRef idx="2">
            <a:schemeClr val="accent2"/>
          </a:effectRef>
          <a:fontRef idx="minor">
            <a:schemeClr val="lt1"/>
          </a:fontRef>
        </p:style>
        <p:txBody>
          <a:bodyPr rtlCol="0" anchor="ctr"/>
          <a:lstStyle/>
          <a:p>
            <a:pPr algn="just"/>
            <a:r>
              <a:rPr lang="en-US" i="1" dirty="0" smtClean="0">
                <a:latin typeface="Century Gothic" pitchFamily="34" charset="0"/>
              </a:rPr>
              <a:t>What will be the Service tax implication on the aforesaid transactions</a:t>
            </a:r>
            <a:r>
              <a:rPr lang="en-US" i="1" dirty="0" smtClean="0">
                <a:latin typeface="Bookman Old Style" pitchFamily="18" charset="0"/>
              </a:rPr>
              <a:t>?</a:t>
            </a:r>
            <a:endParaRPr lang="en-US" dirty="0">
              <a:latin typeface="Bookman Old Style" pitchFamily="18" charset="0"/>
            </a:endParaRPr>
          </a:p>
        </p:txBody>
      </p:sp>
      <p:pic>
        <p:nvPicPr>
          <p:cNvPr id="8" name="Picture 2" descr="http://t2.gstatic.com/images?q=tbn:ANd9GcTA1WjjIQoNfl5ROsb6xJ7bs8XDGkIzzoBSmYYCUsohBjjRM0i83g"/>
          <p:cNvPicPr>
            <a:picLocks noChangeAspect="1" noChangeArrowheads="1"/>
          </p:cNvPicPr>
          <p:nvPr/>
        </p:nvPicPr>
        <p:blipFill>
          <a:blip r:embed="rId3" cstate="print"/>
          <a:srcRect/>
          <a:stretch>
            <a:fillRect/>
          </a:stretch>
        </p:blipFill>
        <p:spPr bwMode="auto">
          <a:xfrm rot="2045156">
            <a:off x="8072220" y="5163611"/>
            <a:ext cx="707418" cy="742950"/>
          </a:xfrm>
          <a:prstGeom prst="rect">
            <a:avLst/>
          </a:prstGeom>
          <a:noFill/>
        </p:spPr>
      </p:pic>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5800" y="1981200"/>
            <a:ext cx="7696200" cy="3754874"/>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346075" lvl="0" indent="-346075" algn="just">
              <a:buFont typeface="Wingdings" pitchFamily="2" charset="2"/>
              <a:buChar char="Ø"/>
            </a:pPr>
            <a:r>
              <a:rPr lang="en-US" dirty="0" smtClean="0">
                <a:latin typeface="Century Gothic" pitchFamily="34" charset="0"/>
              </a:rPr>
              <a:t>Services provided by way of construction of road meant for use by general public is Exempted from payment of Service Tax. Thus, any service which is used in the construction of said road shall be exempted from Service Tax as per</a:t>
            </a:r>
            <a:r>
              <a:rPr lang="en-US" b="1" dirty="0" smtClean="0">
                <a:latin typeface="Century Gothic" pitchFamily="34" charset="0"/>
              </a:rPr>
              <a:t> Entry 13(a) of N/N 25/2012 dated 20.06.2012. </a:t>
            </a:r>
            <a:r>
              <a:rPr lang="en-US" dirty="0" smtClean="0">
                <a:latin typeface="Century Gothic" pitchFamily="34" charset="0"/>
              </a:rPr>
              <a:t>Accordingly, all the aforesaid services in respect of roads are not exigible to Service Tax.</a:t>
            </a:r>
          </a:p>
          <a:p>
            <a:pPr lvl="0" algn="just"/>
            <a:endParaRPr lang="en-US" sz="2200" dirty="0" smtClean="0">
              <a:latin typeface="Calibri" pitchFamily="34" charset="0"/>
            </a:endParaRPr>
          </a:p>
          <a:p>
            <a:pPr marL="346075" lvl="0" indent="-346075" algn="just">
              <a:buFont typeface="Wingdings" pitchFamily="2" charset="2"/>
              <a:buChar char="Ø"/>
            </a:pPr>
            <a:r>
              <a:rPr lang="en-US" dirty="0" smtClean="0">
                <a:latin typeface="Century Gothic" pitchFamily="34" charset="0"/>
              </a:rPr>
              <a:t>Further, as far as laying of surface is concerned same is  also covered under definition of Works Contract as engrafted under Section 65B (54) of Finance Act, 1994. Since, main Contractor enjoys exemption, the sub contractor also continue to enjoy the exemption in respect of Works Contract Services -  </a:t>
            </a:r>
            <a:r>
              <a:rPr lang="en-US" b="1" dirty="0" smtClean="0">
                <a:latin typeface="Century Gothic" pitchFamily="34" charset="0"/>
              </a:rPr>
              <a:t>Entry 29(h) of N/N 25/2012 dated 20.06.2012</a:t>
            </a:r>
            <a:endParaRPr lang="en-US" dirty="0">
              <a:latin typeface="Century Gothic" pitchFamily="34" charset="0"/>
            </a:endParaRPr>
          </a:p>
        </p:txBody>
      </p:sp>
      <p:pic>
        <p:nvPicPr>
          <p:cNvPr id="4" name="Picture 2" descr="https://encrypted-tbn3.gstatic.com/images?q=tbn:ANd9GcSfNLZ12VTe6hc7pNshTzxyWbJ3fP0MF3MGmfShxt8UuhHejLm_-w"/>
          <p:cNvPicPr>
            <a:picLocks noChangeAspect="1" noChangeArrowheads="1"/>
          </p:cNvPicPr>
          <p:nvPr/>
        </p:nvPicPr>
        <p:blipFill>
          <a:blip r:embed="rId2" cstate="print"/>
          <a:srcRect/>
          <a:stretch>
            <a:fillRect/>
          </a:stretch>
        </p:blipFill>
        <p:spPr bwMode="auto">
          <a:xfrm>
            <a:off x="228600" y="1295400"/>
            <a:ext cx="457200" cy="365760"/>
          </a:xfrm>
          <a:prstGeom prst="rect">
            <a:avLst/>
          </a:prstGeom>
          <a:noFill/>
        </p:spPr>
      </p:pic>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28600" y="609600"/>
            <a:ext cx="2362200" cy="609600"/>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8900000" scaled="1"/>
            <a:tileRect/>
          </a:gradFill>
        </p:spPr>
        <p:txBody>
          <a:bodyPr>
            <a:normAutofit fontScale="90000"/>
          </a:bodyPr>
          <a:lstStyle/>
          <a:p>
            <a:r>
              <a:rPr lang="en-US" sz="2400" dirty="0" smtClean="0">
                <a:latin typeface="Century Gothic" pitchFamily="34" charset="0"/>
              </a:rPr>
              <a:t>Case Study-2	</a:t>
            </a:r>
            <a:endParaRPr lang="en-US" sz="2400" dirty="0">
              <a:latin typeface="Century Gothic" pitchFamily="34" charset="0"/>
            </a:endParaRPr>
          </a:p>
        </p:txBody>
      </p:sp>
      <p:pic>
        <p:nvPicPr>
          <p:cNvPr id="4" name="Picture 2" descr="https://encrypted-tbn0.gstatic.com/images?q=tbn:ANd9GcRENkHVdQGoaut1m2xUpjk7lH8Kq4rZ_9UA5Bf8I8Y2vMb9_vub6g"/>
          <p:cNvPicPr>
            <a:picLocks noChangeAspect="1" noChangeArrowheads="1"/>
          </p:cNvPicPr>
          <p:nvPr/>
        </p:nvPicPr>
        <p:blipFill>
          <a:blip r:embed="rId2" cstate="print"/>
          <a:srcRect/>
          <a:stretch>
            <a:fillRect/>
          </a:stretch>
        </p:blipFill>
        <p:spPr bwMode="auto">
          <a:xfrm>
            <a:off x="2590800" y="457200"/>
            <a:ext cx="1323975" cy="838200"/>
          </a:xfrm>
          <a:prstGeom prst="rect">
            <a:avLst/>
          </a:prstGeom>
          <a:noFill/>
        </p:spPr>
      </p:pic>
      <p:sp>
        <p:nvSpPr>
          <p:cNvPr id="5" name="TextBox 4"/>
          <p:cNvSpPr txBox="1"/>
          <p:nvPr/>
        </p:nvSpPr>
        <p:spPr>
          <a:xfrm>
            <a:off x="381000" y="1828801"/>
            <a:ext cx="8382000" cy="101566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n-US" sz="2000" dirty="0" smtClean="0">
                <a:latin typeface="Century Gothic" pitchFamily="34" charset="0"/>
              </a:rPr>
              <a:t>M/s ABC Pvt Ltd is engaged in construction of hospitals and educational institutes. Whether M/s ABC Pvt Ltd. is required to pay Service Tax on the same</a:t>
            </a:r>
            <a:r>
              <a:rPr lang="en-US" sz="2000" dirty="0" smtClean="0">
                <a:latin typeface="Bookman Old Style" pitchFamily="18" charset="0"/>
              </a:rPr>
              <a:t>?</a:t>
            </a:r>
          </a:p>
        </p:txBody>
      </p:sp>
      <p:pic>
        <p:nvPicPr>
          <p:cNvPr id="8" name="Picture 2" descr="http://t2.gstatic.com/images?q=tbn:ANd9GcTA1WjjIQoNfl5ROsb6xJ7bs8XDGkIzzoBSmYYCUsohBjjRM0i83g"/>
          <p:cNvPicPr>
            <a:picLocks noChangeAspect="1" noChangeArrowheads="1"/>
          </p:cNvPicPr>
          <p:nvPr/>
        </p:nvPicPr>
        <p:blipFill>
          <a:blip r:embed="rId3" cstate="print"/>
          <a:srcRect/>
          <a:stretch>
            <a:fillRect/>
          </a:stretch>
        </p:blipFill>
        <p:spPr bwMode="auto">
          <a:xfrm rot="2045156">
            <a:off x="8072220" y="5163611"/>
            <a:ext cx="707418" cy="742950"/>
          </a:xfrm>
          <a:prstGeom prst="rect">
            <a:avLst/>
          </a:prstGeom>
          <a:noFill/>
        </p:spPr>
      </p:pic>
      <p:sp>
        <p:nvSpPr>
          <p:cNvPr id="9" name="Rounded Rectangle 8"/>
          <p:cNvSpPr/>
          <p:nvPr/>
        </p:nvSpPr>
        <p:spPr>
          <a:xfrm>
            <a:off x="381000" y="3657600"/>
            <a:ext cx="8305800" cy="28956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dirty="0" smtClean="0">
                <a:latin typeface="Century Gothic" pitchFamily="34" charset="0"/>
              </a:rPr>
              <a:t>If M/s ABC Ltd is constructing such structures for the government, a local authority or a governmental authority, in that case M/s ABC  is not required to pay Service Tax on the same as per </a:t>
            </a:r>
            <a:r>
              <a:rPr lang="en-US" b="1" dirty="0" smtClean="0">
                <a:latin typeface="Century Gothic" pitchFamily="34" charset="0"/>
              </a:rPr>
              <a:t>Entry 12 (a) of Notification No 25/2012</a:t>
            </a:r>
            <a:r>
              <a:rPr lang="en-US" dirty="0" smtClean="0">
                <a:latin typeface="Century Gothic" pitchFamily="34" charset="0"/>
              </a:rPr>
              <a:t>. </a:t>
            </a:r>
          </a:p>
          <a:p>
            <a:pPr algn="just"/>
            <a:endParaRPr lang="en-US" dirty="0" smtClean="0">
              <a:latin typeface="Century Gothic" pitchFamily="34" charset="0"/>
            </a:endParaRPr>
          </a:p>
          <a:p>
            <a:pPr algn="just"/>
            <a:r>
              <a:rPr lang="en-US" dirty="0" smtClean="0">
                <a:latin typeface="Century Gothic" pitchFamily="34" charset="0"/>
              </a:rPr>
              <a:t>However, if such structure are built for persons other than government, a local authority, governmental authority, M/s ABC Ltd is required to pay Service Tax on the same.</a:t>
            </a:r>
          </a:p>
        </p:txBody>
      </p:sp>
      <p:pic>
        <p:nvPicPr>
          <p:cNvPr id="10" name="Picture 2" descr="http://t2.gstatic.com/images?q=tbn:ANd9GcTA1WjjIQoNfl5ROsb6xJ7bs8XDGkIzzoBSmYYCUsohBjjRM0i83g"/>
          <p:cNvPicPr>
            <a:picLocks noChangeAspect="1" noChangeArrowheads="1"/>
          </p:cNvPicPr>
          <p:nvPr/>
        </p:nvPicPr>
        <p:blipFill>
          <a:blip r:embed="rId3" cstate="print"/>
          <a:srcRect/>
          <a:stretch>
            <a:fillRect/>
          </a:stretch>
        </p:blipFill>
        <p:spPr bwMode="auto">
          <a:xfrm rot="2045156">
            <a:off x="8289162" y="820212"/>
            <a:ext cx="707418" cy="742950"/>
          </a:xfrm>
          <a:prstGeom prst="rect">
            <a:avLst/>
          </a:prstGeom>
          <a:noFill/>
        </p:spPr>
      </p:pic>
      <p:pic>
        <p:nvPicPr>
          <p:cNvPr id="11" name="Picture 2" descr="https://encrypted-tbn3.gstatic.com/images?q=tbn:ANd9GcSfNLZ12VTe6hc7pNshTzxyWbJ3fP0MF3MGmfShxt8UuhHejLm_-w"/>
          <p:cNvPicPr>
            <a:picLocks noChangeAspect="1" noChangeArrowheads="1"/>
          </p:cNvPicPr>
          <p:nvPr/>
        </p:nvPicPr>
        <p:blipFill>
          <a:blip r:embed="rId4" cstate="print"/>
          <a:srcRect/>
          <a:stretch>
            <a:fillRect/>
          </a:stretch>
        </p:blipFill>
        <p:spPr bwMode="auto">
          <a:xfrm>
            <a:off x="152400" y="3124200"/>
            <a:ext cx="457200" cy="365760"/>
          </a:xfrm>
          <a:prstGeom prst="rect">
            <a:avLst/>
          </a:prstGeom>
          <a:noFill/>
        </p:spPr>
      </p:pic>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28600" y="609600"/>
            <a:ext cx="2362200" cy="609600"/>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8900000" scaled="1"/>
            <a:tileRect/>
          </a:gradFill>
        </p:spPr>
        <p:txBody>
          <a:bodyPr>
            <a:normAutofit fontScale="90000"/>
          </a:bodyPr>
          <a:lstStyle/>
          <a:p>
            <a:r>
              <a:rPr lang="en-US" sz="2400" dirty="0" smtClean="0">
                <a:latin typeface="Century Gothic" pitchFamily="34" charset="0"/>
              </a:rPr>
              <a:t>Case Study-3	</a:t>
            </a:r>
            <a:endParaRPr lang="en-US" sz="2400" dirty="0">
              <a:latin typeface="Century Gothic" pitchFamily="34" charset="0"/>
            </a:endParaRPr>
          </a:p>
        </p:txBody>
      </p:sp>
      <p:pic>
        <p:nvPicPr>
          <p:cNvPr id="4" name="Picture 2" descr="https://encrypted-tbn0.gstatic.com/images?q=tbn:ANd9GcRENkHVdQGoaut1m2xUpjk7lH8Kq4rZ_9UA5Bf8I8Y2vMb9_vub6g"/>
          <p:cNvPicPr>
            <a:picLocks noChangeAspect="1" noChangeArrowheads="1"/>
          </p:cNvPicPr>
          <p:nvPr/>
        </p:nvPicPr>
        <p:blipFill>
          <a:blip r:embed="rId2" cstate="print"/>
          <a:srcRect/>
          <a:stretch>
            <a:fillRect/>
          </a:stretch>
        </p:blipFill>
        <p:spPr bwMode="auto">
          <a:xfrm>
            <a:off x="2590800" y="457200"/>
            <a:ext cx="1323975" cy="838200"/>
          </a:xfrm>
          <a:prstGeom prst="rect">
            <a:avLst/>
          </a:prstGeom>
          <a:noFill/>
        </p:spPr>
      </p:pic>
      <p:sp>
        <p:nvSpPr>
          <p:cNvPr id="5" name="TextBox 4"/>
          <p:cNvSpPr txBox="1"/>
          <p:nvPr/>
        </p:nvSpPr>
        <p:spPr>
          <a:xfrm>
            <a:off x="381000" y="1676400"/>
            <a:ext cx="8458200" cy="101566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n-US" sz="2000" dirty="0" smtClean="0">
                <a:latin typeface="Century Gothic" pitchFamily="34" charset="0"/>
              </a:rPr>
              <a:t>M/s XYZ Pvt Ltd is engaged in maintenance &amp; Repair of Ports. Whether M/s ABC Pvt Ltd. is liable to pay Service Tax on the same</a:t>
            </a:r>
            <a:r>
              <a:rPr lang="en-US" sz="2000" dirty="0" smtClean="0">
                <a:latin typeface="Bookman Old Style" pitchFamily="18" charset="0"/>
              </a:rPr>
              <a:t>?</a:t>
            </a:r>
          </a:p>
          <a:p>
            <a:pPr algn="just"/>
            <a:endParaRPr lang="en-US" sz="2000" dirty="0" smtClean="0">
              <a:latin typeface="Bookman Old Style" pitchFamily="18" charset="0"/>
            </a:endParaRPr>
          </a:p>
        </p:txBody>
      </p:sp>
      <p:sp>
        <p:nvSpPr>
          <p:cNvPr id="9" name="Rounded Rectangle 8"/>
          <p:cNvSpPr/>
          <p:nvPr/>
        </p:nvSpPr>
        <p:spPr>
          <a:xfrm>
            <a:off x="381000" y="3886200"/>
            <a:ext cx="8305800" cy="15240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dirty="0" smtClean="0">
                <a:latin typeface="Century Gothic" pitchFamily="34" charset="0"/>
              </a:rPr>
              <a:t>Yes, M/s XYZ Pvt Ltd is required to pay Service Tax on the same as vide Entry No 14 of Notification No 25/2012 dated 20.06.2012, exemption has been provided only to services in respect of Construction of Ports.</a:t>
            </a:r>
          </a:p>
        </p:txBody>
      </p:sp>
      <p:pic>
        <p:nvPicPr>
          <p:cNvPr id="10" name="Picture 2" descr="http://t2.gstatic.com/images?q=tbn:ANd9GcTA1WjjIQoNfl5ROsb6xJ7bs8XDGkIzzoBSmYYCUsohBjjRM0i83g"/>
          <p:cNvPicPr>
            <a:picLocks noChangeAspect="1" noChangeArrowheads="1"/>
          </p:cNvPicPr>
          <p:nvPr/>
        </p:nvPicPr>
        <p:blipFill>
          <a:blip r:embed="rId3" cstate="print"/>
          <a:srcRect/>
          <a:stretch>
            <a:fillRect/>
          </a:stretch>
        </p:blipFill>
        <p:spPr bwMode="auto">
          <a:xfrm rot="2045156">
            <a:off x="8289162" y="820212"/>
            <a:ext cx="707418" cy="742950"/>
          </a:xfrm>
          <a:prstGeom prst="rect">
            <a:avLst/>
          </a:prstGeom>
          <a:noFill/>
        </p:spPr>
      </p:pic>
      <p:pic>
        <p:nvPicPr>
          <p:cNvPr id="11" name="Picture 2" descr="https://encrypted-tbn3.gstatic.com/images?q=tbn:ANd9GcSfNLZ12VTe6hc7pNshTzxyWbJ3fP0MF3MGmfShxt8UuhHejLm_-w"/>
          <p:cNvPicPr>
            <a:picLocks noChangeAspect="1" noChangeArrowheads="1"/>
          </p:cNvPicPr>
          <p:nvPr/>
        </p:nvPicPr>
        <p:blipFill>
          <a:blip r:embed="rId4" cstate="print"/>
          <a:srcRect/>
          <a:stretch>
            <a:fillRect/>
          </a:stretch>
        </p:blipFill>
        <p:spPr bwMode="auto">
          <a:xfrm>
            <a:off x="152400" y="3124200"/>
            <a:ext cx="457200" cy="365760"/>
          </a:xfrm>
          <a:prstGeom prst="rect">
            <a:avLst/>
          </a:prstGeom>
          <a:noFill/>
        </p:spPr>
      </p:pic>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28600" y="609600"/>
            <a:ext cx="2362200" cy="609600"/>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8900000" scaled="1"/>
            <a:tileRect/>
          </a:gradFill>
        </p:spPr>
        <p:txBody>
          <a:bodyPr>
            <a:normAutofit fontScale="90000"/>
          </a:bodyPr>
          <a:lstStyle/>
          <a:p>
            <a:r>
              <a:rPr lang="en-US" sz="2400" dirty="0" smtClean="0">
                <a:latin typeface="Century Gothic" pitchFamily="34" charset="0"/>
              </a:rPr>
              <a:t>Case Study-4	</a:t>
            </a:r>
            <a:endParaRPr lang="en-US" sz="2400" dirty="0">
              <a:latin typeface="Century Gothic" pitchFamily="34" charset="0"/>
            </a:endParaRPr>
          </a:p>
        </p:txBody>
      </p:sp>
      <p:pic>
        <p:nvPicPr>
          <p:cNvPr id="4" name="Picture 2" descr="https://encrypted-tbn0.gstatic.com/images?q=tbn:ANd9GcRENkHVdQGoaut1m2xUpjk7lH8Kq4rZ_9UA5Bf8I8Y2vMb9_vub6g"/>
          <p:cNvPicPr>
            <a:picLocks noChangeAspect="1" noChangeArrowheads="1"/>
          </p:cNvPicPr>
          <p:nvPr/>
        </p:nvPicPr>
        <p:blipFill>
          <a:blip r:embed="rId2" cstate="print"/>
          <a:srcRect/>
          <a:stretch>
            <a:fillRect/>
          </a:stretch>
        </p:blipFill>
        <p:spPr bwMode="auto">
          <a:xfrm>
            <a:off x="2590800" y="457200"/>
            <a:ext cx="1323975" cy="838200"/>
          </a:xfrm>
          <a:prstGeom prst="rect">
            <a:avLst/>
          </a:prstGeom>
          <a:noFill/>
        </p:spPr>
      </p:pic>
      <p:sp>
        <p:nvSpPr>
          <p:cNvPr id="5" name="TextBox 4"/>
          <p:cNvSpPr txBox="1"/>
          <p:nvPr/>
        </p:nvSpPr>
        <p:spPr>
          <a:xfrm>
            <a:off x="381000" y="1676400"/>
            <a:ext cx="8458200" cy="101566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n-US" sz="2000" dirty="0" smtClean="0">
                <a:latin typeface="Century Gothic" pitchFamily="34" charset="0"/>
              </a:rPr>
              <a:t>M/s XYZ Pvt Ltd is Renting out its Immovable Property to an NGO. Whether M/s XYZ Pvt Ltd is required to pay Service Tax on the same</a:t>
            </a:r>
            <a:r>
              <a:rPr lang="en-US" sz="2000" dirty="0" smtClean="0">
                <a:latin typeface="Bookman Old Style" pitchFamily="18" charset="0"/>
              </a:rPr>
              <a:t>?</a:t>
            </a:r>
          </a:p>
        </p:txBody>
      </p:sp>
      <p:sp>
        <p:nvSpPr>
          <p:cNvPr id="9" name="Rounded Rectangle 8"/>
          <p:cNvSpPr/>
          <p:nvPr/>
        </p:nvSpPr>
        <p:spPr>
          <a:xfrm>
            <a:off x="381000" y="3886200"/>
            <a:ext cx="8305800" cy="15240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dirty="0" smtClean="0">
                <a:latin typeface="Century Gothic" pitchFamily="34" charset="0"/>
              </a:rPr>
              <a:t>Yes, M/s XYZ Pvt Ltd is required to pay Service Tax on the same as exemption has not been granted to such activity anywhere under Finance Act, 1994.</a:t>
            </a:r>
          </a:p>
        </p:txBody>
      </p:sp>
      <p:pic>
        <p:nvPicPr>
          <p:cNvPr id="10" name="Picture 2" descr="http://t2.gstatic.com/images?q=tbn:ANd9GcTA1WjjIQoNfl5ROsb6xJ7bs8XDGkIzzoBSmYYCUsohBjjRM0i83g"/>
          <p:cNvPicPr>
            <a:picLocks noChangeAspect="1" noChangeArrowheads="1"/>
          </p:cNvPicPr>
          <p:nvPr/>
        </p:nvPicPr>
        <p:blipFill>
          <a:blip r:embed="rId3" cstate="print"/>
          <a:srcRect/>
          <a:stretch>
            <a:fillRect/>
          </a:stretch>
        </p:blipFill>
        <p:spPr bwMode="auto">
          <a:xfrm rot="2045156">
            <a:off x="8289162" y="820212"/>
            <a:ext cx="707418" cy="742950"/>
          </a:xfrm>
          <a:prstGeom prst="rect">
            <a:avLst/>
          </a:prstGeom>
          <a:noFill/>
        </p:spPr>
      </p:pic>
      <p:pic>
        <p:nvPicPr>
          <p:cNvPr id="11" name="Picture 2" descr="https://encrypted-tbn3.gstatic.com/images?q=tbn:ANd9GcSfNLZ12VTe6hc7pNshTzxyWbJ3fP0MF3MGmfShxt8UuhHejLm_-w"/>
          <p:cNvPicPr>
            <a:picLocks noChangeAspect="1" noChangeArrowheads="1"/>
          </p:cNvPicPr>
          <p:nvPr/>
        </p:nvPicPr>
        <p:blipFill>
          <a:blip r:embed="rId4" cstate="print"/>
          <a:srcRect/>
          <a:stretch>
            <a:fillRect/>
          </a:stretch>
        </p:blipFill>
        <p:spPr bwMode="auto">
          <a:xfrm>
            <a:off x="152400" y="3124200"/>
            <a:ext cx="457200" cy="365760"/>
          </a:xfrm>
          <a:prstGeom prst="rect">
            <a:avLst/>
          </a:prstGeom>
          <a:noFill/>
        </p:spPr>
      </p:pic>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81000" y="1066800"/>
            <a:ext cx="8458200" cy="8382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600" b="1" dirty="0" smtClean="0">
                <a:latin typeface="Century Gothic" pitchFamily="34" charset="0"/>
              </a:rPr>
              <a:t>Services provided by a Developer/Contractors</a:t>
            </a:r>
            <a:endParaRPr lang="en-US" sz="2600" b="1" dirty="0">
              <a:latin typeface="Century Gothic" pitchFamily="34" charset="0"/>
            </a:endParaRPr>
          </a:p>
        </p:txBody>
      </p:sp>
      <p:sp>
        <p:nvSpPr>
          <p:cNvPr id="7" name="Rectangle 6"/>
          <p:cNvSpPr/>
          <p:nvPr/>
        </p:nvSpPr>
        <p:spPr>
          <a:xfrm>
            <a:off x="457200" y="2286000"/>
            <a:ext cx="8305800" cy="29718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200" b="1" dirty="0" smtClean="0">
                <a:latin typeface="Century Gothic" pitchFamily="34" charset="0"/>
              </a:rPr>
              <a:t>(1) </a:t>
            </a:r>
            <a:r>
              <a:rPr lang="en-US" sz="2200" dirty="0" smtClean="0">
                <a:latin typeface="Century Gothic" pitchFamily="34" charset="0"/>
              </a:rPr>
              <a:t>Services by way of Construction and Sale of flats/units in a complex.</a:t>
            </a:r>
          </a:p>
          <a:p>
            <a:endParaRPr lang="en-US" sz="2200" dirty="0" smtClean="0">
              <a:latin typeface="Century Gothic" pitchFamily="34" charset="0"/>
            </a:endParaRPr>
          </a:p>
          <a:p>
            <a:r>
              <a:rPr lang="en-US" sz="2200" b="1" dirty="0" smtClean="0">
                <a:latin typeface="Century Gothic" pitchFamily="34" charset="0"/>
              </a:rPr>
              <a:t>(2)</a:t>
            </a:r>
            <a:r>
              <a:rPr lang="en-US" sz="2200" dirty="0" smtClean="0">
                <a:latin typeface="Century Gothic" pitchFamily="34" charset="0"/>
              </a:rPr>
              <a:t> Services by way of Works Contracts</a:t>
            </a:r>
          </a:p>
          <a:p>
            <a:endParaRPr lang="en-US" sz="2200" dirty="0" smtClean="0">
              <a:latin typeface="Century Gothic" pitchFamily="34" charset="0"/>
            </a:endParaRPr>
          </a:p>
          <a:p>
            <a:r>
              <a:rPr lang="en-US" sz="2200" b="1" dirty="0" smtClean="0">
                <a:latin typeface="Century Gothic" pitchFamily="34" charset="0"/>
              </a:rPr>
              <a:t>(3)</a:t>
            </a:r>
            <a:r>
              <a:rPr lang="en-US" sz="2200" dirty="0" smtClean="0">
                <a:latin typeface="Century Gothic" pitchFamily="34" charset="0"/>
              </a:rPr>
              <a:t> Services by way of Renting of Immovable Property</a:t>
            </a:r>
          </a:p>
          <a:p>
            <a:endParaRPr lang="en-US" sz="2200" dirty="0" smtClean="0">
              <a:latin typeface="Century Gothic" pitchFamily="34" charset="0"/>
            </a:endParaRPr>
          </a:p>
          <a:p>
            <a:r>
              <a:rPr lang="en-US" sz="2200" b="1" dirty="0" smtClean="0">
                <a:latin typeface="Century Gothic" pitchFamily="34" charset="0"/>
              </a:rPr>
              <a:t>(4) </a:t>
            </a:r>
            <a:r>
              <a:rPr lang="en-US" sz="2200" dirty="0" smtClean="0">
                <a:latin typeface="Century Gothic" pitchFamily="34" charset="0"/>
              </a:rPr>
              <a:t>Services by way of maintenance of  a Complex/Building </a:t>
            </a:r>
            <a:endParaRPr lang="en-US" sz="2200" dirty="0">
              <a:latin typeface="Century Gothic" pitchFamily="34" charset="0"/>
            </a:endParaRP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28600" y="609600"/>
            <a:ext cx="2362200" cy="609600"/>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8900000" scaled="1"/>
            <a:tileRect/>
          </a:gradFill>
        </p:spPr>
        <p:txBody>
          <a:bodyPr>
            <a:normAutofit/>
          </a:bodyPr>
          <a:lstStyle/>
          <a:p>
            <a:r>
              <a:rPr lang="en-US" sz="2400" dirty="0" smtClean="0">
                <a:latin typeface="Century Gothic" pitchFamily="34" charset="0"/>
              </a:rPr>
              <a:t>Case Study-5</a:t>
            </a:r>
            <a:endParaRPr lang="en-US" sz="2400" dirty="0">
              <a:latin typeface="Century Gothic" pitchFamily="34" charset="0"/>
            </a:endParaRPr>
          </a:p>
        </p:txBody>
      </p:sp>
      <p:pic>
        <p:nvPicPr>
          <p:cNvPr id="4" name="Picture 2" descr="https://encrypted-tbn0.gstatic.com/images?q=tbn:ANd9GcRENkHVdQGoaut1m2xUpjk7lH8Kq4rZ_9UA5Bf8I8Y2vMb9_vub6g"/>
          <p:cNvPicPr>
            <a:picLocks noChangeAspect="1" noChangeArrowheads="1"/>
          </p:cNvPicPr>
          <p:nvPr/>
        </p:nvPicPr>
        <p:blipFill>
          <a:blip r:embed="rId2" cstate="print"/>
          <a:srcRect/>
          <a:stretch>
            <a:fillRect/>
          </a:stretch>
        </p:blipFill>
        <p:spPr bwMode="auto">
          <a:xfrm>
            <a:off x="2590800" y="457200"/>
            <a:ext cx="1323975" cy="838200"/>
          </a:xfrm>
          <a:prstGeom prst="rect">
            <a:avLst/>
          </a:prstGeom>
          <a:noFill/>
        </p:spPr>
      </p:pic>
      <p:sp>
        <p:nvSpPr>
          <p:cNvPr id="5" name="TextBox 4"/>
          <p:cNvSpPr txBox="1"/>
          <p:nvPr/>
        </p:nvSpPr>
        <p:spPr>
          <a:xfrm>
            <a:off x="381000" y="1676400"/>
            <a:ext cx="8458200" cy="132343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n-US" sz="2000" dirty="0" smtClean="0">
                <a:latin typeface="Century Gothic" pitchFamily="34" charset="0"/>
              </a:rPr>
              <a:t>Mr. A has rented a house to Mr. B, consisting of two floors. one floor of which is to be used as residence and the other for the purpose of running of a office</a:t>
            </a:r>
            <a:r>
              <a:rPr lang="en-US" sz="2000" dirty="0" smtClean="0">
                <a:latin typeface="Bookman Old Style" pitchFamily="18" charset="0"/>
              </a:rPr>
              <a:t>?</a:t>
            </a:r>
            <a:r>
              <a:rPr lang="en-US" sz="2000" dirty="0" smtClean="0">
                <a:latin typeface="Century Gothic" pitchFamily="34" charset="0"/>
              </a:rPr>
              <a:t> What shall be the Service Tax implications on the same</a:t>
            </a:r>
            <a:r>
              <a:rPr lang="en-US" sz="2000" dirty="0" smtClean="0">
                <a:latin typeface="Bookman Old Style" pitchFamily="18" charset="0"/>
              </a:rPr>
              <a:t>?</a:t>
            </a:r>
          </a:p>
        </p:txBody>
      </p:sp>
      <p:sp>
        <p:nvSpPr>
          <p:cNvPr id="9" name="Rounded Rectangle 8"/>
          <p:cNvSpPr/>
          <p:nvPr/>
        </p:nvSpPr>
        <p:spPr>
          <a:xfrm>
            <a:off x="228600" y="3581400"/>
            <a:ext cx="8534400" cy="28194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dirty="0" smtClean="0">
                <a:latin typeface="Century Gothic" pitchFamily="34" charset="0"/>
              </a:rPr>
              <a:t>Such renting for two different purposes is not naturally bundled in the ordinary course of business. Therefore if a single rent deed is executed it will be treated as a service comprising entirely of such service which attracts highest liability of Service Tax. In this case renting for use as residence is a Negative List Service while renting for non-residence use is chargeable to tax. Since, the latter category attracts highest liability of Service Tax amongst the two services bundled together, the entire bundle would be treated as renting of commercial property.</a:t>
            </a:r>
          </a:p>
        </p:txBody>
      </p:sp>
      <p:pic>
        <p:nvPicPr>
          <p:cNvPr id="10" name="Picture 2" descr="http://t2.gstatic.com/images?q=tbn:ANd9GcTA1WjjIQoNfl5ROsb6xJ7bs8XDGkIzzoBSmYYCUsohBjjRM0i83g"/>
          <p:cNvPicPr>
            <a:picLocks noChangeAspect="1" noChangeArrowheads="1"/>
          </p:cNvPicPr>
          <p:nvPr/>
        </p:nvPicPr>
        <p:blipFill>
          <a:blip r:embed="rId3" cstate="print"/>
          <a:srcRect/>
          <a:stretch>
            <a:fillRect/>
          </a:stretch>
        </p:blipFill>
        <p:spPr bwMode="auto">
          <a:xfrm rot="2045156">
            <a:off x="8289162" y="820212"/>
            <a:ext cx="707418" cy="742950"/>
          </a:xfrm>
          <a:prstGeom prst="rect">
            <a:avLst/>
          </a:prstGeom>
          <a:noFill/>
        </p:spPr>
      </p:pic>
      <p:pic>
        <p:nvPicPr>
          <p:cNvPr id="11" name="Picture 2" descr="https://encrypted-tbn3.gstatic.com/images?q=tbn:ANd9GcSfNLZ12VTe6hc7pNshTzxyWbJ3fP0MF3MGmfShxt8UuhHejLm_-w"/>
          <p:cNvPicPr>
            <a:picLocks noChangeAspect="1" noChangeArrowheads="1"/>
          </p:cNvPicPr>
          <p:nvPr/>
        </p:nvPicPr>
        <p:blipFill>
          <a:blip r:embed="rId4" cstate="print"/>
          <a:srcRect/>
          <a:stretch>
            <a:fillRect/>
          </a:stretch>
        </p:blipFill>
        <p:spPr bwMode="auto">
          <a:xfrm>
            <a:off x="152400" y="3124200"/>
            <a:ext cx="457200" cy="365760"/>
          </a:xfrm>
          <a:prstGeom prst="rect">
            <a:avLst/>
          </a:prstGeom>
          <a:noFill/>
        </p:spPr>
      </p:pic>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28600" y="609600"/>
            <a:ext cx="2362200" cy="609600"/>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8900000" scaled="1"/>
            <a:tileRect/>
          </a:gradFill>
        </p:spPr>
        <p:txBody>
          <a:bodyPr>
            <a:normAutofit/>
          </a:bodyPr>
          <a:lstStyle/>
          <a:p>
            <a:r>
              <a:rPr lang="en-US" sz="2400" dirty="0" smtClean="0">
                <a:latin typeface="Century Gothic" pitchFamily="34" charset="0"/>
              </a:rPr>
              <a:t>Case Study-6</a:t>
            </a:r>
            <a:endParaRPr lang="en-US" sz="2400" dirty="0">
              <a:latin typeface="Century Gothic" pitchFamily="34" charset="0"/>
            </a:endParaRPr>
          </a:p>
        </p:txBody>
      </p:sp>
      <p:pic>
        <p:nvPicPr>
          <p:cNvPr id="4" name="Picture 2" descr="https://encrypted-tbn0.gstatic.com/images?q=tbn:ANd9GcRENkHVdQGoaut1m2xUpjk7lH8Kq4rZ_9UA5Bf8I8Y2vMb9_vub6g"/>
          <p:cNvPicPr>
            <a:picLocks noChangeAspect="1" noChangeArrowheads="1"/>
          </p:cNvPicPr>
          <p:nvPr/>
        </p:nvPicPr>
        <p:blipFill>
          <a:blip r:embed="rId2" cstate="print"/>
          <a:srcRect/>
          <a:stretch>
            <a:fillRect/>
          </a:stretch>
        </p:blipFill>
        <p:spPr bwMode="auto">
          <a:xfrm>
            <a:off x="2590800" y="457200"/>
            <a:ext cx="1323975" cy="838200"/>
          </a:xfrm>
          <a:prstGeom prst="rect">
            <a:avLst/>
          </a:prstGeom>
          <a:noFill/>
        </p:spPr>
      </p:pic>
      <p:sp>
        <p:nvSpPr>
          <p:cNvPr id="9" name="Rounded Rectangle 8"/>
          <p:cNvSpPr/>
          <p:nvPr/>
        </p:nvSpPr>
        <p:spPr>
          <a:xfrm>
            <a:off x="228600" y="3581400"/>
            <a:ext cx="8534400" cy="28194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endParaRPr lang="en-US" dirty="0" smtClean="0">
              <a:latin typeface="Century Gothic" pitchFamily="34" charset="0"/>
            </a:endParaRPr>
          </a:p>
          <a:p>
            <a:pPr algn="just"/>
            <a:endParaRPr lang="en-US" dirty="0" smtClean="0">
              <a:latin typeface="Century Gothic" pitchFamily="34" charset="0"/>
            </a:endParaRPr>
          </a:p>
          <a:p>
            <a:pPr algn="just"/>
            <a:r>
              <a:rPr lang="en-US" dirty="0" smtClean="0">
                <a:latin typeface="Century Gothic" pitchFamily="34" charset="0"/>
              </a:rPr>
              <a:t>This will be a case of Bundled Services where a number of services have been provided in lieu of a Single Consideration. Accordingly, taxability of the same shall be determined as per </a:t>
            </a:r>
            <a:r>
              <a:rPr lang="en-US" b="1" dirty="0" smtClean="0">
                <a:latin typeface="Century Gothic" pitchFamily="34" charset="0"/>
              </a:rPr>
              <a:t>Section 66F of Finance Act, 1994</a:t>
            </a:r>
            <a:r>
              <a:rPr lang="en-US" dirty="0" smtClean="0">
                <a:latin typeface="Century Gothic" pitchFamily="34" charset="0"/>
              </a:rPr>
              <a:t>. As per said Section, if services are considered Naturally Bundled in the ordinary Course of business, it shall be considered as the provision of said service which provide essential character to it. In this case, Renting of Immovable Property is the essence of aforesaid activity. Further, Renting of property for residential purposes is not exigible to Service Tax. Thus, said activity of Renting by Mr. A shall not be exigible to Service Tax. </a:t>
            </a:r>
          </a:p>
          <a:p>
            <a:pPr algn="just"/>
            <a:endParaRPr lang="en-US" dirty="0" smtClean="0">
              <a:latin typeface="Century Gothic" pitchFamily="34" charset="0"/>
            </a:endParaRPr>
          </a:p>
        </p:txBody>
      </p:sp>
      <p:pic>
        <p:nvPicPr>
          <p:cNvPr id="10" name="Picture 2" descr="http://t2.gstatic.com/images?q=tbn:ANd9GcTA1WjjIQoNfl5ROsb6xJ7bs8XDGkIzzoBSmYYCUsohBjjRM0i83g"/>
          <p:cNvPicPr>
            <a:picLocks noChangeAspect="1" noChangeArrowheads="1"/>
          </p:cNvPicPr>
          <p:nvPr/>
        </p:nvPicPr>
        <p:blipFill>
          <a:blip r:embed="rId3" cstate="print"/>
          <a:srcRect/>
          <a:stretch>
            <a:fillRect/>
          </a:stretch>
        </p:blipFill>
        <p:spPr bwMode="auto">
          <a:xfrm rot="2045156">
            <a:off x="8289162" y="820212"/>
            <a:ext cx="707418" cy="742950"/>
          </a:xfrm>
          <a:prstGeom prst="rect">
            <a:avLst/>
          </a:prstGeom>
          <a:noFill/>
        </p:spPr>
      </p:pic>
      <p:pic>
        <p:nvPicPr>
          <p:cNvPr id="11" name="Picture 2" descr="https://encrypted-tbn3.gstatic.com/images?q=tbn:ANd9GcSfNLZ12VTe6hc7pNshTzxyWbJ3fP0MF3MGmfShxt8UuhHejLm_-w"/>
          <p:cNvPicPr>
            <a:picLocks noChangeAspect="1" noChangeArrowheads="1"/>
          </p:cNvPicPr>
          <p:nvPr/>
        </p:nvPicPr>
        <p:blipFill>
          <a:blip r:embed="rId4" cstate="print"/>
          <a:srcRect/>
          <a:stretch>
            <a:fillRect/>
          </a:stretch>
        </p:blipFill>
        <p:spPr bwMode="auto">
          <a:xfrm>
            <a:off x="152400" y="3124200"/>
            <a:ext cx="457200" cy="365760"/>
          </a:xfrm>
          <a:prstGeom prst="rect">
            <a:avLst/>
          </a:prstGeom>
          <a:noFill/>
        </p:spPr>
      </p:pic>
      <p:sp>
        <p:nvSpPr>
          <p:cNvPr id="8" name="Rounded Rectangle 7"/>
          <p:cNvSpPr/>
          <p:nvPr/>
        </p:nvSpPr>
        <p:spPr>
          <a:xfrm>
            <a:off x="304800" y="1524000"/>
            <a:ext cx="8382000" cy="1371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n-US" sz="2000" dirty="0" smtClean="0">
                <a:latin typeface="Century Gothic" pitchFamily="34" charset="0"/>
              </a:rPr>
              <a:t>Mr. A has let out a house to Mr. B for Residential purposes. Further, along with such house Mr. A has also provided various amenities such as furniture, refrigerator, air conditioners etc. What shall be Service tax implications of the same</a:t>
            </a:r>
            <a:r>
              <a:rPr lang="en-US" sz="2000" dirty="0" smtClean="0">
                <a:latin typeface="Bookman Old Style" pitchFamily="18" charset="0"/>
              </a:rPr>
              <a:t>?</a:t>
            </a:r>
            <a:endParaRPr lang="en-US" sz="2000" dirty="0">
              <a:latin typeface="Bookman Old Style" pitchFamily="18" charset="0"/>
            </a:endParaRPr>
          </a:p>
        </p:txBody>
      </p:sp>
    </p:spTree>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38200" y="1447800"/>
            <a:ext cx="7620000" cy="4724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dirty="0" smtClean="0">
                <a:latin typeface="Century Gothic" pitchFamily="34" charset="0"/>
                <a:cs typeface="Arial" pitchFamily="34" charset="0"/>
              </a:rPr>
              <a:t>VALUATION ASPECTS IN RELATION TO  CONSTRUCTION SERVICES</a:t>
            </a:r>
            <a:endParaRPr lang="en-US" sz="2800" dirty="0">
              <a:latin typeface="Century Gothic" pitchFamily="34" charset="0"/>
              <a:cs typeface="Arial" pitchFamily="34" charset="0"/>
            </a:endParaRPr>
          </a:p>
        </p:txBody>
      </p:sp>
    </p:spTree>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28600" y="685800"/>
            <a:ext cx="8686800" cy="685800"/>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0" scaled="1"/>
            <a:tileRect/>
          </a:gradFill>
          <a:effectLst>
            <a:outerShdw blurRad="50800" dist="38100" dir="2700000" algn="tl" rotWithShape="0">
              <a:prstClr val="black">
                <a:alpha val="40000"/>
              </a:prstClr>
            </a:outerShdw>
          </a:effectLst>
        </p:spPr>
        <p:txBody>
          <a:bodyPr>
            <a:normAutofit/>
          </a:bodyPr>
          <a:lstStyle/>
          <a:p>
            <a:pPr lvl="0" algn="ctr"/>
            <a:r>
              <a:rPr lang="en-US" sz="2400" dirty="0" smtClean="0">
                <a:solidFill>
                  <a:schemeClr val="tx1"/>
                </a:solidFill>
                <a:latin typeface="Century Gothic" pitchFamily="34" charset="0"/>
              </a:rPr>
              <a:t>Valuation in respect of Works Contract Services</a:t>
            </a:r>
            <a:endParaRPr lang="en-US" sz="2400" dirty="0">
              <a:solidFill>
                <a:schemeClr val="tx1"/>
              </a:solidFill>
              <a:latin typeface="Century Gothic" pitchFamily="34" charset="0"/>
            </a:endParaRPr>
          </a:p>
        </p:txBody>
      </p:sp>
      <p:sp>
        <p:nvSpPr>
          <p:cNvPr id="4" name="Rectangle 3"/>
          <p:cNvSpPr/>
          <p:nvPr/>
        </p:nvSpPr>
        <p:spPr>
          <a:xfrm>
            <a:off x="533400" y="1676400"/>
            <a:ext cx="8077200" cy="685800"/>
          </a:xfrm>
          <a:prstGeom prst="rect">
            <a:avLst/>
          </a:prstGeom>
          <a:solidFill>
            <a:schemeClr val="accent2">
              <a:lumMod val="20000"/>
              <a:lumOff val="80000"/>
            </a:schemeClr>
          </a:solidFill>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0" b="1" i="1" u="sng" dirty="0" smtClean="0">
              <a:solidFill>
                <a:schemeClr val="accent6">
                  <a:lumMod val="50000"/>
                </a:schemeClr>
              </a:solidFill>
              <a:latin typeface="Calibri" pitchFamily="34" charset="0"/>
            </a:endParaRPr>
          </a:p>
          <a:p>
            <a:pPr algn="ctr"/>
            <a:r>
              <a:rPr lang="en-US" sz="2200" b="1" i="1" u="sng" dirty="0" smtClean="0">
                <a:solidFill>
                  <a:schemeClr val="accent6">
                    <a:lumMod val="50000"/>
                  </a:schemeClr>
                </a:solidFill>
                <a:latin typeface="Century Gothic" pitchFamily="34" charset="0"/>
              </a:rPr>
              <a:t>SERVICE TAX (DETERMINATION OF VALUE), RULES, 2006</a:t>
            </a:r>
            <a:r>
              <a:rPr lang="en-US" sz="2200" i="1" u="sng" dirty="0" smtClean="0">
                <a:solidFill>
                  <a:schemeClr val="accent6">
                    <a:lumMod val="50000"/>
                  </a:schemeClr>
                </a:solidFill>
                <a:latin typeface="Century Gothic" pitchFamily="34" charset="0"/>
              </a:rPr>
              <a:t>: </a:t>
            </a:r>
          </a:p>
          <a:p>
            <a:pPr algn="ctr"/>
            <a:endParaRPr lang="en-US" sz="2400" dirty="0">
              <a:latin typeface="Century Gothic" pitchFamily="34" charset="0"/>
            </a:endParaRPr>
          </a:p>
        </p:txBody>
      </p:sp>
      <p:sp>
        <p:nvSpPr>
          <p:cNvPr id="6" name="Content Placeholder 4"/>
          <p:cNvSpPr txBox="1">
            <a:spLocks/>
          </p:cNvSpPr>
          <p:nvPr/>
        </p:nvSpPr>
        <p:spPr>
          <a:xfrm>
            <a:off x="381000" y="2667000"/>
            <a:ext cx="8305800" cy="3810000"/>
          </a:xfrm>
          <a:prstGeom prst="flowChartAlternateProcess">
            <a:avLst/>
          </a:prstGeom>
        </p:spPr>
        <p:style>
          <a:lnRef idx="2">
            <a:schemeClr val="accent2"/>
          </a:lnRef>
          <a:fillRef idx="1">
            <a:schemeClr val="lt1"/>
          </a:fillRef>
          <a:effectRef idx="0">
            <a:schemeClr val="accent2"/>
          </a:effectRef>
          <a:fontRef idx="minor">
            <a:schemeClr val="dk1"/>
          </a:fontRef>
        </p:style>
        <p:txBody>
          <a:bodyPr rtlCol="0" anchor="ctr">
            <a:noAutofit/>
          </a:bodyPr>
          <a:lstStyle/>
          <a:p>
            <a:pPr algn="just">
              <a:spcBef>
                <a:spcPts val="300"/>
              </a:spcBef>
              <a:buClr>
                <a:srgbClr val="002060"/>
              </a:buClr>
              <a:defRPr/>
            </a:pPr>
            <a:r>
              <a:rPr lang="en-US" sz="2000" b="1" i="1" u="sng" dirty="0" smtClean="0">
                <a:solidFill>
                  <a:schemeClr val="accent6">
                    <a:lumMod val="50000"/>
                  </a:schemeClr>
                </a:solidFill>
                <a:latin typeface="Century Gothic" pitchFamily="34" charset="0"/>
              </a:rPr>
              <a:t>RULE 2A, Determination of value of service portion in the execution of a works contract : </a:t>
            </a:r>
            <a:endParaRPr lang="en-US" sz="2000" b="1" dirty="0" smtClean="0">
              <a:solidFill>
                <a:schemeClr val="accent2">
                  <a:lumMod val="75000"/>
                </a:schemeClr>
              </a:solidFill>
              <a:latin typeface="Century Gothic" pitchFamily="34" charset="0"/>
            </a:endParaRPr>
          </a:p>
          <a:p>
            <a:pPr lvl="0" algn="just">
              <a:spcBef>
                <a:spcPts val="300"/>
              </a:spcBef>
              <a:buClr>
                <a:srgbClr val="002060"/>
              </a:buClr>
              <a:defRPr/>
            </a:pPr>
            <a:endParaRPr lang="en-US" sz="2200" b="1" dirty="0" smtClean="0">
              <a:solidFill>
                <a:schemeClr val="accent2">
                  <a:lumMod val="75000"/>
                </a:schemeClr>
              </a:solidFill>
              <a:latin typeface="Calibri" pitchFamily="34" charset="0"/>
            </a:endParaRPr>
          </a:p>
          <a:p>
            <a:pPr lvl="0" algn="just">
              <a:spcBef>
                <a:spcPts val="300"/>
              </a:spcBef>
              <a:buClr>
                <a:srgbClr val="002060"/>
              </a:buClr>
              <a:defRPr/>
            </a:pPr>
            <a:r>
              <a:rPr lang="en-US" b="1" dirty="0" smtClean="0">
                <a:solidFill>
                  <a:schemeClr val="accent2">
                    <a:lumMod val="75000"/>
                  </a:schemeClr>
                </a:solidFill>
                <a:latin typeface="Century Gothic" pitchFamily="34" charset="0"/>
              </a:rPr>
              <a:t>Clause(</a:t>
            </a:r>
            <a:r>
              <a:rPr lang="en-US" b="1" dirty="0" err="1" smtClean="0">
                <a:solidFill>
                  <a:schemeClr val="accent2">
                    <a:lumMod val="75000"/>
                  </a:schemeClr>
                </a:solidFill>
                <a:latin typeface="Century Gothic" pitchFamily="34" charset="0"/>
              </a:rPr>
              <a:t>i</a:t>
            </a:r>
            <a:r>
              <a:rPr lang="en-US" b="1" dirty="0" smtClean="0">
                <a:solidFill>
                  <a:schemeClr val="accent2">
                    <a:lumMod val="75000"/>
                  </a:schemeClr>
                </a:solidFill>
                <a:latin typeface="Century Gothic" pitchFamily="34" charset="0"/>
              </a:rPr>
              <a:t>): </a:t>
            </a:r>
            <a:r>
              <a:rPr lang="en-US" dirty="0" smtClean="0">
                <a:solidFill>
                  <a:schemeClr val="tx1"/>
                </a:solidFill>
                <a:latin typeface="Century Gothic" pitchFamily="34" charset="0"/>
              </a:rPr>
              <a:t>Taxable Value shall be </a:t>
            </a:r>
            <a:r>
              <a:rPr kumimoji="0" lang="en-US" b="0" i="0" u="none" strike="noStrike" kern="1200" cap="none" spc="0" normalizeH="0" baseline="0" noProof="0" dirty="0" smtClean="0">
                <a:ln>
                  <a:noFill/>
                </a:ln>
                <a:solidFill>
                  <a:schemeClr val="tx1"/>
                </a:solidFill>
                <a:effectLst/>
                <a:uLnTx/>
                <a:uFillTx/>
                <a:latin typeface="Century Gothic" pitchFamily="34" charset="0"/>
              </a:rPr>
              <a:t>Gross Amount Charged [excluding VAT/Sales Tax paid / payable on transfer of property in goods involved in execution of works contract] for the works contract  service less the value of transfer of property in goods involved in the execution of the said works contract. </a:t>
            </a:r>
          </a:p>
          <a:p>
            <a:pPr lvl="0" algn="just">
              <a:spcBef>
                <a:spcPts val="300"/>
              </a:spcBef>
              <a:buClr>
                <a:srgbClr val="002060"/>
              </a:buClr>
              <a:defRPr/>
            </a:pPr>
            <a:r>
              <a:rPr kumimoji="0" lang="en-US" b="0" i="0" u="none" strike="noStrike" kern="1200" cap="none" spc="0" normalizeH="0" baseline="0" noProof="0" dirty="0" smtClean="0">
                <a:ln>
                  <a:noFill/>
                </a:ln>
                <a:solidFill>
                  <a:schemeClr val="tx1"/>
                </a:solidFill>
                <a:effectLst/>
                <a:uLnTx/>
                <a:uFillTx/>
                <a:latin typeface="Century Gothic" pitchFamily="34" charset="0"/>
              </a:rPr>
              <a:t>As per said Rule labour charges, amount paid to sub-contractors, charges for planning, designing</a:t>
            </a:r>
            <a:r>
              <a:rPr kumimoji="0" lang="en-US" b="0" i="0" u="none" strike="noStrike" kern="1200" cap="none" spc="0" normalizeH="0" noProof="0" dirty="0" smtClean="0">
                <a:ln>
                  <a:noFill/>
                </a:ln>
                <a:solidFill>
                  <a:schemeClr val="tx1"/>
                </a:solidFill>
                <a:effectLst/>
                <a:uLnTx/>
                <a:uFillTx/>
                <a:latin typeface="Century Gothic" pitchFamily="34" charset="0"/>
              </a:rPr>
              <a:t> etc, cost of consumables, cost of establishment of the contractor, and other similar expenses in relation to supply of labour are required to be included in the Gross Amount Charged.</a:t>
            </a:r>
            <a:endParaRPr kumimoji="0" lang="en-US" b="0" i="0" u="none" strike="noStrike" kern="1200" cap="none" spc="0" normalizeH="0" baseline="0" noProof="0" dirty="0" smtClean="0">
              <a:ln>
                <a:noFill/>
              </a:ln>
              <a:solidFill>
                <a:schemeClr val="tx1"/>
              </a:solidFill>
              <a:effectLst/>
              <a:uLnTx/>
              <a:uFillTx/>
              <a:latin typeface="Century Gothic" pitchFamily="34"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838200"/>
            <a:ext cx="8534400" cy="838200"/>
          </a:xfrm>
          <a:prstGeom prst="rect">
            <a:avLst/>
          </a:prstGeom>
          <a:solidFill>
            <a:schemeClr val="accent2">
              <a:lumMod val="20000"/>
              <a:lumOff val="80000"/>
            </a:schemeClr>
          </a:solidFill>
          <a:effectLst>
            <a:glow rad="635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en-US" sz="2000" b="1" dirty="0" smtClean="0">
                <a:solidFill>
                  <a:schemeClr val="accent2">
                    <a:lumMod val="50000"/>
                  </a:schemeClr>
                </a:solidFill>
                <a:latin typeface="Century Gothic" pitchFamily="34" charset="0"/>
              </a:rPr>
              <a:t>(ii) </a:t>
            </a:r>
            <a:r>
              <a:rPr lang="en-US" sz="2000" dirty="0" smtClean="0">
                <a:solidFill>
                  <a:schemeClr val="accent2">
                    <a:lumMod val="50000"/>
                  </a:schemeClr>
                </a:solidFill>
                <a:latin typeface="Century Gothic" pitchFamily="34" charset="0"/>
              </a:rPr>
              <a:t>In case the value cannot be determined under clause (</a:t>
            </a:r>
            <a:r>
              <a:rPr lang="en-US" sz="2000" dirty="0" err="1" smtClean="0">
                <a:solidFill>
                  <a:schemeClr val="accent2">
                    <a:lumMod val="50000"/>
                  </a:schemeClr>
                </a:solidFill>
                <a:latin typeface="Century Gothic" pitchFamily="34" charset="0"/>
              </a:rPr>
              <a:t>i</a:t>
            </a:r>
            <a:r>
              <a:rPr lang="en-US" sz="2000" dirty="0" smtClean="0">
                <a:solidFill>
                  <a:schemeClr val="accent2">
                    <a:lumMod val="50000"/>
                  </a:schemeClr>
                </a:solidFill>
                <a:latin typeface="Century Gothic" pitchFamily="34" charset="0"/>
              </a:rPr>
              <a:t>) above, then taxable value shall be determined as follows:</a:t>
            </a:r>
            <a:endParaRPr lang="en-US" sz="2000" dirty="0">
              <a:solidFill>
                <a:schemeClr val="accent2">
                  <a:lumMod val="50000"/>
                </a:schemeClr>
              </a:solidFill>
              <a:latin typeface="Century Gothic" pitchFamily="34" charset="0"/>
            </a:endParaRPr>
          </a:p>
        </p:txBody>
      </p:sp>
      <p:graphicFrame>
        <p:nvGraphicFramePr>
          <p:cNvPr id="3" name="Table 2"/>
          <p:cNvGraphicFramePr>
            <a:graphicFrameLocks noGrp="1"/>
          </p:cNvGraphicFramePr>
          <p:nvPr/>
        </p:nvGraphicFramePr>
        <p:xfrm>
          <a:off x="304800" y="2209800"/>
          <a:ext cx="8382000" cy="3581400"/>
        </p:xfrm>
        <a:graphic>
          <a:graphicData uri="http://schemas.openxmlformats.org/drawingml/2006/table">
            <a:tbl>
              <a:tblPr firstRow="1" bandRow="1">
                <a:tableStyleId>{21E4AEA4-8DFA-4A89-87EB-49C32662AFE0}</a:tableStyleId>
              </a:tblPr>
              <a:tblGrid>
                <a:gridCol w="861701"/>
                <a:gridCol w="3916822"/>
                <a:gridCol w="3603477"/>
              </a:tblGrid>
              <a:tr h="781050">
                <a:tc>
                  <a:txBody>
                    <a:bodyPr/>
                    <a:lstStyle/>
                    <a:p>
                      <a:pPr algn="ctr"/>
                      <a:r>
                        <a:rPr lang="en-US" sz="2000" dirty="0" err="1" smtClean="0">
                          <a:latin typeface="Century Gothic" pitchFamily="34" charset="0"/>
                        </a:rPr>
                        <a:t>S.No</a:t>
                      </a:r>
                      <a:r>
                        <a:rPr lang="en-US" sz="2000" dirty="0" smtClean="0">
                          <a:latin typeface="Century Gothic" pitchFamily="34" charset="0"/>
                        </a:rPr>
                        <a:t>.</a:t>
                      </a:r>
                      <a:endParaRPr lang="en-US" sz="2000" dirty="0">
                        <a:latin typeface="Century Gothic" pitchFamily="34" charset="0"/>
                      </a:endParaRPr>
                    </a:p>
                  </a:txBody>
                  <a:tcPr/>
                </a:tc>
                <a:tc>
                  <a:txBody>
                    <a:bodyPr/>
                    <a:lstStyle/>
                    <a:p>
                      <a:pPr algn="ctr"/>
                      <a:r>
                        <a:rPr lang="en-US" sz="2000" dirty="0" smtClean="0">
                          <a:latin typeface="Century Gothic" pitchFamily="34" charset="0"/>
                        </a:rPr>
                        <a:t> PURPOSE OF WORK CONTRACT</a:t>
                      </a:r>
                      <a:endParaRPr lang="en-US" sz="2000" dirty="0">
                        <a:latin typeface="Century Gothic" pitchFamily="34" charset="0"/>
                      </a:endParaRPr>
                    </a:p>
                  </a:txBody>
                  <a:tcPr/>
                </a:tc>
                <a:tc>
                  <a:txBody>
                    <a:bodyPr/>
                    <a:lstStyle/>
                    <a:p>
                      <a:pPr algn="ctr"/>
                      <a:r>
                        <a:rPr lang="en-US" sz="2000" dirty="0" smtClean="0">
                          <a:latin typeface="Century Gothic" pitchFamily="34" charset="0"/>
                        </a:rPr>
                        <a:t>PROPORTION O</a:t>
                      </a:r>
                      <a:r>
                        <a:rPr lang="en-US" sz="2000" baseline="0" dirty="0" smtClean="0">
                          <a:latin typeface="Century Gothic" pitchFamily="34" charset="0"/>
                        </a:rPr>
                        <a:t>F THE TOTAL AMOUNT</a:t>
                      </a:r>
                      <a:r>
                        <a:rPr lang="en-US" sz="2000" dirty="0" smtClean="0">
                          <a:latin typeface="Century Gothic" pitchFamily="34" charset="0"/>
                        </a:rPr>
                        <a:t> ON WHICH SEVICE TAX IS PAYABLE</a:t>
                      </a:r>
                      <a:endParaRPr lang="en-US" sz="2000" dirty="0">
                        <a:latin typeface="Century Gothic" pitchFamily="34" charset="0"/>
                      </a:endParaRPr>
                    </a:p>
                  </a:txBody>
                  <a:tcPr/>
                </a:tc>
              </a:tr>
              <a:tr h="472440">
                <a:tc>
                  <a:txBody>
                    <a:bodyPr/>
                    <a:lstStyle/>
                    <a:p>
                      <a:r>
                        <a:rPr lang="en-US" sz="1800" dirty="0" smtClean="0">
                          <a:latin typeface="Century Gothic" pitchFamily="34" charset="0"/>
                        </a:rPr>
                        <a:t>1.</a:t>
                      </a:r>
                      <a:endParaRPr lang="en-US" sz="1800" dirty="0">
                        <a:latin typeface="Century Gothic" pitchFamily="34" charset="0"/>
                      </a:endParaRPr>
                    </a:p>
                  </a:txBody>
                  <a:tcPr/>
                </a:tc>
                <a:tc>
                  <a:txBody>
                    <a:bodyPr/>
                    <a:lstStyle/>
                    <a:p>
                      <a:pPr algn="just"/>
                      <a:r>
                        <a:rPr lang="en-US" sz="1800" dirty="0" smtClean="0">
                          <a:latin typeface="Century Gothic" pitchFamily="34" charset="0"/>
                        </a:rPr>
                        <a:t>For</a:t>
                      </a:r>
                      <a:r>
                        <a:rPr lang="en-US" sz="1800" baseline="0" dirty="0" smtClean="0">
                          <a:latin typeface="Century Gothic" pitchFamily="34" charset="0"/>
                        </a:rPr>
                        <a:t> execution of original works</a:t>
                      </a:r>
                      <a:endParaRPr lang="en-US" sz="1800" dirty="0">
                        <a:latin typeface="Century Gothic" pitchFamily="34" charset="0"/>
                      </a:endParaRPr>
                    </a:p>
                  </a:txBody>
                  <a:tcPr/>
                </a:tc>
                <a:tc>
                  <a:txBody>
                    <a:bodyPr/>
                    <a:lstStyle/>
                    <a:p>
                      <a:pPr algn="ctr"/>
                      <a:r>
                        <a:rPr lang="en-US" sz="1800" dirty="0" smtClean="0">
                          <a:latin typeface="Century Gothic" pitchFamily="34" charset="0"/>
                        </a:rPr>
                        <a:t>40%</a:t>
                      </a:r>
                      <a:endParaRPr lang="en-US" sz="1800" dirty="0">
                        <a:latin typeface="Century Gothic" pitchFamily="34" charset="0"/>
                      </a:endParaRPr>
                    </a:p>
                  </a:txBody>
                  <a:tcPr/>
                </a:tc>
              </a:tr>
              <a:tr h="781050">
                <a:tc>
                  <a:txBody>
                    <a:bodyPr/>
                    <a:lstStyle/>
                    <a:p>
                      <a:r>
                        <a:rPr lang="en-US" sz="1800" dirty="0" smtClean="0">
                          <a:latin typeface="Century Gothic" pitchFamily="34" charset="0"/>
                        </a:rPr>
                        <a:t>2.</a:t>
                      </a:r>
                      <a:endParaRPr lang="en-US" sz="1800" dirty="0">
                        <a:latin typeface="Century Gothic" pitchFamily="34" charset="0"/>
                      </a:endParaRPr>
                    </a:p>
                  </a:txBody>
                  <a:tcPr/>
                </a:tc>
                <a:tc>
                  <a:txBody>
                    <a:bodyPr/>
                    <a:lstStyle/>
                    <a:p>
                      <a:pPr algn="just"/>
                      <a:r>
                        <a:rPr lang="en-US" sz="1800" b="0" i="0" kern="1200" dirty="0" smtClean="0">
                          <a:solidFill>
                            <a:schemeClr val="dk1"/>
                          </a:solidFill>
                          <a:latin typeface="Century Gothic" pitchFamily="34" charset="0"/>
                          <a:ea typeface="+mn-ea"/>
                          <a:cs typeface="+mn-cs"/>
                        </a:rPr>
                        <a:t>works contracts, including maintenance, repair, completion and finishing services of an immovable property</a:t>
                      </a:r>
                      <a:endParaRPr lang="en-US" sz="1800" dirty="0">
                        <a:latin typeface="Century Gothic" pitchFamily="34" charset="0"/>
                      </a:endParaRPr>
                    </a:p>
                  </a:txBody>
                  <a:tcPr/>
                </a:tc>
                <a:tc>
                  <a:txBody>
                    <a:bodyPr/>
                    <a:lstStyle/>
                    <a:p>
                      <a:pPr algn="ctr"/>
                      <a:r>
                        <a:rPr lang="en-US" sz="1800" dirty="0" smtClean="0">
                          <a:latin typeface="Century Gothic" pitchFamily="34" charset="0"/>
                        </a:rPr>
                        <a:t>60%</a:t>
                      </a:r>
                      <a:endParaRPr lang="en-US" sz="1800" dirty="0">
                        <a:latin typeface="Century Gothic" pitchFamily="34" charset="0"/>
                      </a:endParaRPr>
                    </a:p>
                  </a:txBody>
                  <a:tcPr/>
                </a:tc>
              </a:tr>
              <a:tr h="781050">
                <a:tc>
                  <a:txBody>
                    <a:bodyPr/>
                    <a:lstStyle/>
                    <a:p>
                      <a:r>
                        <a:rPr lang="en-US" sz="1800" dirty="0" smtClean="0">
                          <a:latin typeface="Century Gothic" pitchFamily="34" charset="0"/>
                        </a:rPr>
                        <a:t>3.</a:t>
                      </a:r>
                      <a:endParaRPr lang="en-US" sz="1800" dirty="0">
                        <a:latin typeface="Century Gothic" pitchFamily="34" charset="0"/>
                      </a:endParaRPr>
                    </a:p>
                  </a:txBody>
                  <a:tcPr/>
                </a:tc>
                <a:tc>
                  <a:txBody>
                    <a:bodyPr/>
                    <a:lstStyle/>
                    <a:p>
                      <a:pPr algn="just"/>
                      <a:r>
                        <a:rPr lang="en-US" sz="1800" dirty="0" smtClean="0">
                          <a:latin typeface="Century Gothic" pitchFamily="34" charset="0"/>
                        </a:rPr>
                        <a:t>Maintenance</a:t>
                      </a:r>
                      <a:r>
                        <a:rPr lang="en-US" sz="1800" baseline="0" dirty="0" smtClean="0">
                          <a:latin typeface="Century Gothic" pitchFamily="34" charset="0"/>
                        </a:rPr>
                        <a:t> or repair or reconditioning or restoration or servicing of any goods </a:t>
                      </a:r>
                      <a:endParaRPr lang="en-US" sz="1800" dirty="0">
                        <a:latin typeface="Century Gothic" pitchFamily="34" charset="0"/>
                      </a:endParaRPr>
                    </a:p>
                  </a:txBody>
                  <a:tcPr/>
                </a:tc>
                <a:tc>
                  <a:txBody>
                    <a:bodyPr/>
                    <a:lstStyle/>
                    <a:p>
                      <a:pPr algn="ctr"/>
                      <a:r>
                        <a:rPr lang="en-US" sz="1800" dirty="0" smtClean="0">
                          <a:latin typeface="Century Gothic" pitchFamily="34" charset="0"/>
                        </a:rPr>
                        <a:t>70%</a:t>
                      </a:r>
                      <a:endParaRPr lang="en-US" sz="1800" dirty="0">
                        <a:latin typeface="Century Gothic" pitchFamily="34" charset="0"/>
                      </a:endParaRPr>
                    </a:p>
                  </a:txBody>
                  <a:tcPr/>
                </a:tc>
              </a:tr>
            </a:tbl>
          </a:graphicData>
        </a:graphic>
      </p:graphicFrame>
    </p:spTree>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7200" y="838200"/>
            <a:ext cx="8153400" cy="685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smtClean="0">
                <a:latin typeface="Century Gothic" pitchFamily="34" charset="0"/>
              </a:rPr>
              <a:t>Valuation in respect of Builders’ Services </a:t>
            </a:r>
            <a:endParaRPr lang="en-US" sz="2400" dirty="0">
              <a:latin typeface="Century Gothic" pitchFamily="34" charset="0"/>
            </a:endParaRPr>
          </a:p>
        </p:txBody>
      </p:sp>
      <p:sp>
        <p:nvSpPr>
          <p:cNvPr id="4" name="Rectangle 3"/>
          <p:cNvSpPr/>
          <p:nvPr/>
        </p:nvSpPr>
        <p:spPr>
          <a:xfrm>
            <a:off x="457200" y="1828800"/>
            <a:ext cx="8229600" cy="47244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buFont typeface="Wingdings" pitchFamily="2" charset="2"/>
              <a:buChar char="Ø"/>
            </a:pPr>
            <a:endParaRPr lang="en-US" b="1" dirty="0" smtClean="0">
              <a:latin typeface="Calibri" pitchFamily="34" charset="0"/>
            </a:endParaRPr>
          </a:p>
          <a:p>
            <a:pPr>
              <a:buFont typeface="Wingdings" pitchFamily="2" charset="2"/>
              <a:buChar char="Ø"/>
            </a:pPr>
            <a:endParaRPr lang="en-US" b="1" dirty="0" smtClean="0">
              <a:latin typeface="Calibri" pitchFamily="34" charset="0"/>
            </a:endParaRPr>
          </a:p>
          <a:p>
            <a:pPr>
              <a:buFont typeface="Wingdings" pitchFamily="2" charset="2"/>
              <a:buChar char="Ø"/>
            </a:pPr>
            <a:r>
              <a:rPr lang="en-US" b="1" dirty="0" smtClean="0">
                <a:latin typeface="Century Gothic" pitchFamily="34" charset="0"/>
              </a:rPr>
              <a:t>LABOUR CONTRACTS</a:t>
            </a:r>
            <a:r>
              <a:rPr lang="en-US" dirty="0" smtClean="0">
                <a:latin typeface="Century Gothic" pitchFamily="34" charset="0"/>
              </a:rPr>
              <a:t> for  Construction of a complex, building, civil structure or a part thereof </a:t>
            </a:r>
          </a:p>
          <a:p>
            <a:endParaRPr lang="en-US" dirty="0" smtClean="0">
              <a:latin typeface="Century Gothic" pitchFamily="34" charset="0"/>
            </a:endParaRPr>
          </a:p>
          <a:p>
            <a:r>
              <a:rPr lang="en-US" b="1" dirty="0" smtClean="0">
                <a:latin typeface="Century Gothic" pitchFamily="34" charset="0"/>
              </a:rPr>
              <a:t>	</a:t>
            </a:r>
            <a:r>
              <a:rPr lang="en-US" b="1" dirty="0" smtClean="0">
                <a:solidFill>
                  <a:schemeClr val="tx1"/>
                </a:solidFill>
                <a:latin typeface="Century Gothic" pitchFamily="34" charset="0"/>
              </a:rPr>
              <a:t>Value of Service</a:t>
            </a:r>
            <a:r>
              <a:rPr lang="en-US" dirty="0" smtClean="0">
                <a:latin typeface="Century Gothic" pitchFamily="34" charset="0"/>
              </a:rPr>
              <a:t> =     </a:t>
            </a:r>
            <a:r>
              <a:rPr lang="en-US" dirty="0" smtClean="0">
                <a:solidFill>
                  <a:schemeClr val="tx1"/>
                </a:solidFill>
                <a:latin typeface="Century Gothic" pitchFamily="34" charset="0"/>
              </a:rPr>
              <a:t>Gross Amount Charged</a:t>
            </a:r>
          </a:p>
          <a:p>
            <a:r>
              <a:rPr lang="en-US" dirty="0" smtClean="0">
                <a:solidFill>
                  <a:schemeClr val="tx1"/>
                </a:solidFill>
                <a:latin typeface="Century Gothic" pitchFamily="34" charset="0"/>
              </a:rPr>
              <a:t>                                   	  (Rate of Service Tax : 12.36%)</a:t>
            </a:r>
          </a:p>
          <a:p>
            <a:endParaRPr lang="en-US" dirty="0" smtClean="0"/>
          </a:p>
          <a:p>
            <a:pPr marL="236538" indent="-236538">
              <a:buFont typeface="Wingdings" pitchFamily="2" charset="2"/>
              <a:buChar char="Ø"/>
            </a:pPr>
            <a:r>
              <a:rPr lang="en-US" dirty="0" smtClean="0">
                <a:latin typeface="Century Gothic" pitchFamily="34" charset="0"/>
              </a:rPr>
              <a:t>Contract for Construction of  complex or building intended for sale to a buyer, wherein </a:t>
            </a:r>
            <a:r>
              <a:rPr lang="en-US" b="1" dirty="0" smtClean="0">
                <a:latin typeface="Century Gothic" pitchFamily="34" charset="0"/>
              </a:rPr>
              <a:t>consideration is received from buyer partly or wholly prior to Issuance of Completion Certificate by a Competent Authority</a:t>
            </a:r>
          </a:p>
          <a:p>
            <a:r>
              <a:rPr lang="en-US" dirty="0" smtClean="0">
                <a:latin typeface="Calibri" pitchFamily="34" charset="0"/>
              </a:rPr>
              <a:t>  </a:t>
            </a:r>
          </a:p>
          <a:p>
            <a:pPr>
              <a:tabLst>
                <a:tab pos="1139825" algn="l"/>
              </a:tabLst>
            </a:pPr>
            <a:r>
              <a:rPr lang="en-US" b="1" dirty="0" smtClean="0">
                <a:latin typeface="Calibri" pitchFamily="34" charset="0"/>
              </a:rPr>
              <a:t>	</a:t>
            </a:r>
            <a:r>
              <a:rPr lang="en-US" b="1" dirty="0" smtClean="0">
                <a:latin typeface="Century Gothic" pitchFamily="34" charset="0"/>
              </a:rPr>
              <a:t>Value of Service  </a:t>
            </a:r>
            <a:r>
              <a:rPr lang="en-US" dirty="0" smtClean="0">
                <a:latin typeface="Century Gothic" pitchFamily="34" charset="0"/>
              </a:rPr>
              <a:t>=   Gross Amount Charged </a:t>
            </a:r>
            <a:r>
              <a:rPr lang="en-US" b="1" dirty="0" smtClean="0">
                <a:latin typeface="Century Gothic" pitchFamily="34" charset="0"/>
              </a:rPr>
              <a:t>* 25%/30%</a:t>
            </a:r>
            <a:endParaRPr lang="en-US" b="1" dirty="0" smtClean="0">
              <a:latin typeface="Calibri" pitchFamily="34" charset="0"/>
            </a:endParaRPr>
          </a:p>
          <a:p>
            <a:r>
              <a:rPr lang="en-US" dirty="0" smtClean="0">
                <a:solidFill>
                  <a:schemeClr val="tx1"/>
                </a:solidFill>
                <a:latin typeface="Century Gothic" pitchFamily="34" charset="0"/>
              </a:rPr>
              <a:t>				(Rate of Service Tax : 3.09% / 3.708%)</a:t>
            </a:r>
          </a:p>
          <a:p>
            <a:endParaRPr lang="en-US" b="1" dirty="0" smtClean="0">
              <a:latin typeface="Century Gothic" pitchFamily="34" charset="0"/>
            </a:endParaRPr>
          </a:p>
          <a:p>
            <a:r>
              <a:rPr lang="en-US" b="1" dirty="0" smtClean="0">
                <a:latin typeface="Century Gothic" pitchFamily="34" charset="0"/>
              </a:rPr>
              <a:t>(N/N.- 26/2012 dated 20.06.2012 s amended vide N/N-2/2013 dated 01.03.2013 and N/N-9/2013 dated 08.05.2013)									Continued…….</a:t>
            </a:r>
          </a:p>
          <a:p>
            <a:r>
              <a:rPr lang="en-US" b="1" dirty="0" smtClean="0">
                <a:latin typeface="Calibri" pitchFamily="34" charset="0"/>
              </a:rPr>
              <a:t>	</a:t>
            </a:r>
          </a:p>
          <a:p>
            <a:r>
              <a:rPr lang="en-US" dirty="0" smtClean="0">
                <a:latin typeface="Calibri" pitchFamily="34" charset="0"/>
              </a:rPr>
              <a:t> </a:t>
            </a:r>
            <a:endParaRPr lang="en-US" dirty="0"/>
          </a:p>
        </p:txBody>
      </p:sp>
    </p:spTree>
  </p:cSld>
  <p:clrMapOvr>
    <a:masterClrMapping/>
  </p:clrMapOvr>
  <p:transition>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7200" y="838200"/>
            <a:ext cx="8153400" cy="6858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smtClean="0">
                <a:latin typeface="Century Gothic" pitchFamily="34" charset="0"/>
              </a:rPr>
              <a:t>Valuation in respect of Builders’ Services </a:t>
            </a:r>
            <a:endParaRPr lang="en-US" sz="2400" dirty="0">
              <a:latin typeface="Century Gothic" pitchFamily="34" charset="0"/>
            </a:endParaRPr>
          </a:p>
        </p:txBody>
      </p:sp>
      <p:sp>
        <p:nvSpPr>
          <p:cNvPr id="4" name="Rectangle 3"/>
          <p:cNvSpPr/>
          <p:nvPr/>
        </p:nvSpPr>
        <p:spPr>
          <a:xfrm>
            <a:off x="457200" y="1905000"/>
            <a:ext cx="8229600" cy="47244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endParaRPr lang="en-US" dirty="0" smtClean="0"/>
          </a:p>
          <a:p>
            <a:endParaRPr lang="en-US" sz="1700" dirty="0" smtClean="0">
              <a:latin typeface="Century Gothic" pitchFamily="34" charset="0"/>
            </a:endParaRPr>
          </a:p>
          <a:p>
            <a:r>
              <a:rPr lang="en-US" sz="1700" b="1" dirty="0" smtClean="0">
                <a:latin typeface="Century Gothic" pitchFamily="34" charset="0"/>
              </a:rPr>
              <a:t>		</a:t>
            </a:r>
            <a:r>
              <a:rPr lang="en-US" sz="1700" b="1" u="sng" dirty="0" smtClean="0">
                <a:latin typeface="Century Gothic" pitchFamily="34" charset="0"/>
              </a:rPr>
              <a:t>Percentage and Conditions for abatements</a:t>
            </a:r>
          </a:p>
          <a:p>
            <a:pPr algn="just"/>
            <a:r>
              <a:rPr lang="en-US" sz="1700" dirty="0" smtClean="0">
                <a:latin typeface="Century Gothic" pitchFamily="34" charset="0"/>
              </a:rPr>
              <a:t>Construction of a complex, building, civil structure or a part thereof, intended for a sale to a buyer, wholly or partly except where entire consideration is received after issuance of completion certificate by the competent authority,</a:t>
            </a:r>
            <a:endParaRPr lang="en-US" sz="1700" b="1" dirty="0" smtClean="0">
              <a:latin typeface="Century Gothic" pitchFamily="34" charset="0"/>
            </a:endParaRPr>
          </a:p>
          <a:p>
            <a:r>
              <a:rPr lang="en-US" sz="1700" b="1" u="sng" dirty="0" smtClean="0">
                <a:latin typeface="Century Gothic" pitchFamily="34" charset="0"/>
              </a:rPr>
              <a:t>W.e.f  01.3.2013</a:t>
            </a:r>
            <a:endParaRPr lang="en-US" sz="1700" u="sng" dirty="0" smtClean="0">
              <a:latin typeface="Century Gothic" pitchFamily="34" charset="0"/>
            </a:endParaRPr>
          </a:p>
          <a:p>
            <a:r>
              <a:rPr lang="en-US" sz="1700" b="1" dirty="0" smtClean="0">
                <a:latin typeface="Century Gothic" pitchFamily="34" charset="0"/>
              </a:rPr>
              <a:t>Abatement of 75 %</a:t>
            </a:r>
            <a:endParaRPr lang="en-US" sz="1700" dirty="0" smtClean="0">
              <a:latin typeface="Century Gothic" pitchFamily="34" charset="0"/>
            </a:endParaRPr>
          </a:p>
          <a:p>
            <a:pPr lvl="0" algn="just"/>
            <a:r>
              <a:rPr lang="en-US" sz="1700" dirty="0" smtClean="0">
                <a:latin typeface="Century Gothic" pitchFamily="34" charset="0"/>
              </a:rPr>
              <a:t>(</a:t>
            </a:r>
            <a:r>
              <a:rPr lang="en-US" sz="1700" dirty="0" err="1" smtClean="0">
                <a:latin typeface="Century Gothic" pitchFamily="34" charset="0"/>
              </a:rPr>
              <a:t>i</a:t>
            </a:r>
            <a:r>
              <a:rPr lang="en-US" sz="1700" dirty="0" smtClean="0">
                <a:latin typeface="Century Gothic" pitchFamily="34" charset="0"/>
              </a:rPr>
              <a:t>) For residential unit having carpet area </a:t>
            </a:r>
            <a:r>
              <a:rPr lang="en-US" sz="1700" dirty="0" err="1" smtClean="0">
                <a:latin typeface="Century Gothic" pitchFamily="34" charset="0"/>
              </a:rPr>
              <a:t>upto</a:t>
            </a:r>
            <a:r>
              <a:rPr lang="en-US" sz="1700" dirty="0" smtClean="0">
                <a:latin typeface="Century Gothic" pitchFamily="34" charset="0"/>
              </a:rPr>
              <a:t> 2000 square feet </a:t>
            </a:r>
            <a:r>
              <a:rPr lang="en-US" sz="1700" b="1" dirty="0" smtClean="0">
                <a:latin typeface="Century Gothic" pitchFamily="34" charset="0"/>
              </a:rPr>
              <a:t>and</a:t>
            </a:r>
            <a:r>
              <a:rPr lang="en-US" sz="1700" dirty="0" smtClean="0">
                <a:latin typeface="Century Gothic" pitchFamily="34" charset="0"/>
              </a:rPr>
              <a:t> where the amount charged is less than rupees one </a:t>
            </a:r>
            <a:r>
              <a:rPr lang="en-US" sz="1700" dirty="0" err="1" smtClean="0">
                <a:latin typeface="Century Gothic" pitchFamily="34" charset="0"/>
              </a:rPr>
              <a:t>crore</a:t>
            </a:r>
            <a:endParaRPr lang="en-US" sz="1700" b="1" dirty="0" smtClean="0">
              <a:latin typeface="Century Gothic" pitchFamily="34" charset="0"/>
            </a:endParaRPr>
          </a:p>
          <a:p>
            <a:r>
              <a:rPr lang="en-US" sz="1700" b="1" dirty="0" smtClean="0">
                <a:latin typeface="Century Gothic" pitchFamily="34" charset="0"/>
              </a:rPr>
              <a:t>Abatement of 70%</a:t>
            </a:r>
          </a:p>
          <a:p>
            <a:r>
              <a:rPr lang="en-US" sz="1700" b="1" dirty="0" smtClean="0">
                <a:latin typeface="Century Gothic" pitchFamily="34" charset="0"/>
              </a:rPr>
              <a:t>(ii) </a:t>
            </a:r>
            <a:r>
              <a:rPr lang="en-US" sz="1700" dirty="0" smtClean="0">
                <a:latin typeface="Century Gothic" pitchFamily="34" charset="0"/>
              </a:rPr>
              <a:t>For other than (</a:t>
            </a:r>
            <a:r>
              <a:rPr lang="en-US" sz="1700" dirty="0" err="1" smtClean="0">
                <a:latin typeface="Century Gothic" pitchFamily="34" charset="0"/>
              </a:rPr>
              <a:t>i</a:t>
            </a:r>
            <a:r>
              <a:rPr lang="en-US" sz="1700" dirty="0" smtClean="0">
                <a:latin typeface="Century Gothic" pitchFamily="34" charset="0"/>
              </a:rPr>
              <a:t>) above </a:t>
            </a:r>
          </a:p>
          <a:p>
            <a:endParaRPr lang="en-US" sz="1700" b="1" dirty="0" smtClean="0">
              <a:latin typeface="Century Gothic" pitchFamily="34" charset="0"/>
            </a:endParaRPr>
          </a:p>
          <a:p>
            <a:r>
              <a:rPr lang="en-US" sz="1700" b="1" u="sng" dirty="0" smtClean="0">
                <a:latin typeface="Century Gothic" pitchFamily="34" charset="0"/>
              </a:rPr>
              <a:t>From 01.07.2012 to 28.02.2013</a:t>
            </a:r>
          </a:p>
          <a:p>
            <a:r>
              <a:rPr lang="en-US" sz="1700" b="1" dirty="0" smtClean="0">
                <a:latin typeface="Century Gothic" pitchFamily="34" charset="0"/>
              </a:rPr>
              <a:t>Abatement of 75 %</a:t>
            </a:r>
          </a:p>
          <a:p>
            <a:endParaRPr lang="en-US" sz="1700" b="1" dirty="0" smtClean="0">
              <a:latin typeface="Century Gothic" pitchFamily="34" charset="0"/>
            </a:endParaRPr>
          </a:p>
          <a:p>
            <a:r>
              <a:rPr lang="en-US" sz="1700" b="1" dirty="0" smtClean="0">
                <a:latin typeface="Century Gothic" pitchFamily="34" charset="0"/>
              </a:rPr>
              <a:t>CONDITIONS: 1.  Value of  Land included in Gross Amount Charged</a:t>
            </a:r>
          </a:p>
          <a:p>
            <a:r>
              <a:rPr lang="en-US" sz="1700" b="1" dirty="0" smtClean="0">
                <a:latin typeface="Century Gothic" pitchFamily="34" charset="0"/>
              </a:rPr>
              <a:t>	          2.   CENVAT Credit in respect of INPUTS NOT AVAILED	</a:t>
            </a:r>
            <a:r>
              <a:rPr lang="en-US" b="1" dirty="0" smtClean="0">
                <a:latin typeface="Century Gothic" pitchFamily="34" charset="0"/>
              </a:rPr>
              <a:t>	</a:t>
            </a:r>
            <a:r>
              <a:rPr lang="en-US" b="1" dirty="0" smtClean="0">
                <a:latin typeface="Calibri" pitchFamily="34" charset="0"/>
              </a:rPr>
              <a:t>	</a:t>
            </a:r>
          </a:p>
          <a:p>
            <a:r>
              <a:rPr lang="en-US" dirty="0" smtClean="0">
                <a:latin typeface="Calibri" pitchFamily="34" charset="0"/>
              </a:rPr>
              <a:t> </a:t>
            </a:r>
            <a:endParaRPr lang="en-US" dirty="0"/>
          </a:p>
        </p:txBody>
      </p:sp>
    </p:spTree>
  </p:cSld>
  <p:clrMapOvr>
    <a:masterClrMapping/>
  </p:clrMapOvr>
  <p:transition>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3886200"/>
            <a:ext cx="7315200" cy="1905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dirty="0" smtClean="0">
                <a:latin typeface="Century Gothic" pitchFamily="34" charset="0"/>
              </a:rPr>
              <a:t>Apart from adopting methods prescribed by Rule 2A, the person providing Works Contac service provider has an option to valued its service as per the provisions contained in </a:t>
            </a:r>
            <a:r>
              <a:rPr lang="en-US" b="1" dirty="0" smtClean="0">
                <a:latin typeface="Century Gothic" pitchFamily="34" charset="0"/>
              </a:rPr>
              <a:t>Section 67 read with</a:t>
            </a:r>
            <a:r>
              <a:rPr lang="en-US" dirty="0" smtClean="0">
                <a:latin typeface="Century Gothic" pitchFamily="34" charset="0"/>
              </a:rPr>
              <a:t> </a:t>
            </a:r>
            <a:r>
              <a:rPr lang="en-US" b="1" dirty="0" smtClean="0">
                <a:latin typeface="Century Gothic" pitchFamily="34" charset="0"/>
              </a:rPr>
              <a:t>Rule 5 of Service Tax (Determination of Value) Rules, 2006</a:t>
            </a:r>
            <a:endParaRPr lang="en-US" b="1" dirty="0">
              <a:latin typeface="Century Gothic" pitchFamily="34" charset="0"/>
            </a:endParaRPr>
          </a:p>
        </p:txBody>
      </p:sp>
      <p:pic>
        <p:nvPicPr>
          <p:cNvPr id="5" name="Picture 2" descr="http://t2.gstatic.com/images?q=tbn:ANd9GcTA1WjjIQoNfl5ROsb6xJ7bs8XDGkIzzoBSmYYCUsohBjjRM0i83g"/>
          <p:cNvPicPr>
            <a:picLocks noChangeAspect="1" noChangeArrowheads="1"/>
          </p:cNvPicPr>
          <p:nvPr/>
        </p:nvPicPr>
        <p:blipFill>
          <a:blip r:embed="rId2" cstate="print"/>
          <a:srcRect/>
          <a:stretch>
            <a:fillRect/>
          </a:stretch>
        </p:blipFill>
        <p:spPr bwMode="auto">
          <a:xfrm rot="2045156">
            <a:off x="8148419" y="1658411"/>
            <a:ext cx="707418" cy="742950"/>
          </a:xfrm>
          <a:prstGeom prst="rect">
            <a:avLst/>
          </a:prstGeom>
          <a:noFill/>
        </p:spPr>
      </p:pic>
      <p:sp>
        <p:nvSpPr>
          <p:cNvPr id="8" name="Rounded Rectangle 7"/>
          <p:cNvSpPr/>
          <p:nvPr/>
        </p:nvSpPr>
        <p:spPr>
          <a:xfrm>
            <a:off x="304800" y="1905000"/>
            <a:ext cx="7772400" cy="1295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n-US" sz="2000" i="1" dirty="0" smtClean="0">
                <a:latin typeface="Century Gothic" pitchFamily="34" charset="0"/>
              </a:rPr>
              <a:t>Now the moot question arises whether a person providing Works Contract Services is mandatorily required to discharge its Service Tax Liability as per aforesaid Rule 2A or can avail any other method of valuation</a:t>
            </a:r>
            <a:r>
              <a:rPr lang="en-US" sz="2000" i="1" dirty="0" smtClean="0">
                <a:latin typeface="Bookman Old Style" pitchFamily="18" charset="0"/>
              </a:rPr>
              <a:t>?</a:t>
            </a:r>
          </a:p>
        </p:txBody>
      </p:sp>
      <p:pic>
        <p:nvPicPr>
          <p:cNvPr id="9" name="Picture 2" descr="https://encrypted-tbn3.gstatic.com/images?q=tbn:ANd9GcSfNLZ12VTe6hc7pNshTzxyWbJ3fP0MF3MGmfShxt8UuhHejLm_-w"/>
          <p:cNvPicPr>
            <a:picLocks noChangeAspect="1" noChangeArrowheads="1"/>
          </p:cNvPicPr>
          <p:nvPr/>
        </p:nvPicPr>
        <p:blipFill>
          <a:blip r:embed="rId3" cstate="print"/>
          <a:srcRect/>
          <a:stretch>
            <a:fillRect/>
          </a:stretch>
        </p:blipFill>
        <p:spPr bwMode="auto">
          <a:xfrm>
            <a:off x="228600" y="3352800"/>
            <a:ext cx="457200" cy="365760"/>
          </a:xfrm>
          <a:prstGeom prst="rect">
            <a:avLst/>
          </a:prstGeom>
          <a:noFill/>
        </p:spPr>
      </p:pic>
      <p:sp>
        <p:nvSpPr>
          <p:cNvPr id="10" name="Title 1"/>
          <p:cNvSpPr>
            <a:spLocks noGrp="1"/>
          </p:cNvSpPr>
          <p:nvPr>
            <p:ph type="title"/>
          </p:nvPr>
        </p:nvSpPr>
        <p:spPr>
          <a:xfrm>
            <a:off x="228600" y="990600"/>
            <a:ext cx="2286000" cy="609600"/>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8900000" scaled="1"/>
            <a:tileRect/>
          </a:gradFill>
        </p:spPr>
        <p:txBody>
          <a:bodyPr>
            <a:noAutofit/>
          </a:bodyPr>
          <a:lstStyle/>
          <a:p>
            <a:r>
              <a:rPr lang="en-US" sz="2400" dirty="0" smtClean="0">
                <a:latin typeface="Century Gothic" pitchFamily="34" charset="0"/>
              </a:rPr>
              <a:t>Case Study-7</a:t>
            </a:r>
            <a:endParaRPr lang="en-US" sz="2400" dirty="0">
              <a:latin typeface="Century Gothic" pitchFamily="34" charset="0"/>
            </a:endParaRPr>
          </a:p>
        </p:txBody>
      </p:sp>
      <p:pic>
        <p:nvPicPr>
          <p:cNvPr id="11" name="Picture 2" descr="https://encrypted-tbn0.gstatic.com/images?q=tbn:ANd9GcRENkHVdQGoaut1m2xUpjk7lH8Kq4rZ_9UA5Bf8I8Y2vMb9_vub6g"/>
          <p:cNvPicPr>
            <a:picLocks noChangeAspect="1" noChangeArrowheads="1"/>
          </p:cNvPicPr>
          <p:nvPr/>
        </p:nvPicPr>
        <p:blipFill>
          <a:blip r:embed="rId4" cstate="print"/>
          <a:srcRect/>
          <a:stretch>
            <a:fillRect/>
          </a:stretch>
        </p:blipFill>
        <p:spPr bwMode="auto">
          <a:xfrm>
            <a:off x="2514600" y="838200"/>
            <a:ext cx="1323975" cy="838200"/>
          </a:xfrm>
          <a:prstGeom prst="rect">
            <a:avLst/>
          </a:prstGeom>
          <a:noFill/>
        </p:spPr>
      </p:pic>
    </p:spTree>
  </p:cSld>
  <p:clrMapOvr>
    <a:masterClrMapping/>
  </p:clrMapOvr>
  <p:transition>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28600" y="609600"/>
            <a:ext cx="2514600" cy="685800"/>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8900000" scaled="1"/>
            <a:tileRect/>
          </a:gradFill>
        </p:spPr>
        <p:txBody>
          <a:bodyPr>
            <a:normAutofit/>
          </a:bodyPr>
          <a:lstStyle/>
          <a:p>
            <a:r>
              <a:rPr lang="en-US" sz="2400" dirty="0" smtClean="0">
                <a:latin typeface="Century Gothic" pitchFamily="34" charset="0"/>
              </a:rPr>
              <a:t>Case Study- 8</a:t>
            </a:r>
            <a:endParaRPr lang="en-US" sz="2400" dirty="0">
              <a:latin typeface="Century Gothic" pitchFamily="34" charset="0"/>
            </a:endParaRPr>
          </a:p>
        </p:txBody>
      </p:sp>
      <p:pic>
        <p:nvPicPr>
          <p:cNvPr id="4" name="Picture 2" descr="https://encrypted-tbn0.gstatic.com/images?q=tbn:ANd9GcRENkHVdQGoaut1m2xUpjk7lH8Kq4rZ_9UA5Bf8I8Y2vMb9_vub6g"/>
          <p:cNvPicPr>
            <a:picLocks noChangeAspect="1" noChangeArrowheads="1"/>
          </p:cNvPicPr>
          <p:nvPr/>
        </p:nvPicPr>
        <p:blipFill>
          <a:blip r:embed="rId2" cstate="print"/>
          <a:srcRect/>
          <a:stretch>
            <a:fillRect/>
          </a:stretch>
        </p:blipFill>
        <p:spPr bwMode="auto">
          <a:xfrm>
            <a:off x="2743200" y="457201"/>
            <a:ext cx="1323975" cy="914399"/>
          </a:xfrm>
          <a:prstGeom prst="rect">
            <a:avLst/>
          </a:prstGeom>
          <a:noFill/>
        </p:spPr>
      </p:pic>
      <p:sp>
        <p:nvSpPr>
          <p:cNvPr id="5" name="TextBox 4"/>
          <p:cNvSpPr txBox="1"/>
          <p:nvPr/>
        </p:nvSpPr>
        <p:spPr>
          <a:xfrm>
            <a:off x="381000" y="1828800"/>
            <a:ext cx="8382000" cy="255454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n-US" sz="2000" i="1" dirty="0" smtClean="0">
                <a:latin typeface="Century Gothic" pitchFamily="34" charset="0"/>
              </a:rPr>
              <a:t>A builder engages three sub-contracts in order to execute the construction work (including material)  of a new building. The said Sub-Contractors have been awarded the work as follows:</a:t>
            </a:r>
          </a:p>
          <a:p>
            <a:pPr algn="just"/>
            <a:endParaRPr lang="en-US" sz="2000" i="1" dirty="0" smtClean="0">
              <a:latin typeface="Century Gothic" pitchFamily="34" charset="0"/>
            </a:endParaRPr>
          </a:p>
          <a:p>
            <a:pPr algn="just">
              <a:buFont typeface="Wingdings" pitchFamily="2" charset="2"/>
              <a:buChar char="ü"/>
            </a:pPr>
            <a:r>
              <a:rPr lang="en-US" sz="2000" i="1" dirty="0" smtClean="0">
                <a:latin typeface="Century Gothic" pitchFamily="34" charset="0"/>
              </a:rPr>
              <a:t>Civil work has been given to Mr. A</a:t>
            </a:r>
          </a:p>
          <a:p>
            <a:pPr algn="just">
              <a:buFont typeface="Wingdings" pitchFamily="2" charset="2"/>
              <a:buChar char="ü"/>
            </a:pPr>
            <a:r>
              <a:rPr lang="en-US" sz="2000" i="1" dirty="0" smtClean="0">
                <a:latin typeface="Century Gothic" pitchFamily="34" charset="0"/>
              </a:rPr>
              <a:t>Electrification work has been given to Mr. B</a:t>
            </a:r>
          </a:p>
          <a:p>
            <a:pPr algn="just">
              <a:buFont typeface="Wingdings" pitchFamily="2" charset="2"/>
              <a:buChar char="ü"/>
            </a:pPr>
            <a:r>
              <a:rPr lang="en-US" sz="2000" i="1" dirty="0" smtClean="0">
                <a:latin typeface="Century Gothic" pitchFamily="34" charset="0"/>
              </a:rPr>
              <a:t>Plumbing &amp; Fire fighting work has been given to Mr. C</a:t>
            </a:r>
          </a:p>
          <a:p>
            <a:pPr algn="just"/>
            <a:endParaRPr lang="en-US" sz="2000" i="1" dirty="0" smtClean="0">
              <a:latin typeface="Century Gothic" pitchFamily="34" charset="0"/>
            </a:endParaRPr>
          </a:p>
        </p:txBody>
      </p:sp>
      <p:pic>
        <p:nvPicPr>
          <p:cNvPr id="7" name="Picture 2" descr="http://t2.gstatic.com/images?q=tbn:ANd9GcTA1WjjIQoNfl5ROsb6xJ7bs8XDGkIzzoBSmYYCUsohBjjRM0i83g"/>
          <p:cNvPicPr>
            <a:picLocks noChangeAspect="1" noChangeArrowheads="1"/>
          </p:cNvPicPr>
          <p:nvPr/>
        </p:nvPicPr>
        <p:blipFill>
          <a:blip r:embed="rId3" cstate="print"/>
          <a:srcRect/>
          <a:stretch>
            <a:fillRect/>
          </a:stretch>
        </p:blipFill>
        <p:spPr bwMode="auto">
          <a:xfrm rot="2045156">
            <a:off x="8289161" y="4554010"/>
            <a:ext cx="707418" cy="742950"/>
          </a:xfrm>
          <a:prstGeom prst="rect">
            <a:avLst/>
          </a:prstGeom>
          <a:noFill/>
        </p:spPr>
      </p:pic>
      <p:sp>
        <p:nvSpPr>
          <p:cNvPr id="9" name="Rounded Rectangular Callout 8"/>
          <p:cNvSpPr/>
          <p:nvPr/>
        </p:nvSpPr>
        <p:spPr>
          <a:xfrm>
            <a:off x="533400" y="4800600"/>
            <a:ext cx="7391400" cy="1524000"/>
          </a:xfrm>
          <a:prstGeom prst="wedgeRoundRectCallout">
            <a:avLst/>
          </a:prstGeom>
        </p:spPr>
        <p:style>
          <a:lnRef idx="1">
            <a:schemeClr val="accent2"/>
          </a:lnRef>
          <a:fillRef idx="3">
            <a:schemeClr val="accent2"/>
          </a:fillRef>
          <a:effectRef idx="2">
            <a:schemeClr val="accent2"/>
          </a:effectRef>
          <a:fontRef idx="minor">
            <a:schemeClr val="lt1"/>
          </a:fontRef>
        </p:style>
        <p:txBody>
          <a:bodyPr rtlCol="0" anchor="ctr"/>
          <a:lstStyle/>
          <a:p>
            <a:pPr algn="just"/>
            <a:r>
              <a:rPr lang="en-US" i="1" dirty="0" smtClean="0">
                <a:latin typeface="Century Gothic" pitchFamily="34" charset="0"/>
              </a:rPr>
              <a:t>Whether all aforesaid contracts fall under the ambit of term original works as defined under Rule 2A of Service Tax (Determination of Value) Rules, 2006</a:t>
            </a:r>
            <a:r>
              <a:rPr lang="en-US" i="1" dirty="0" smtClean="0">
                <a:latin typeface="Bookman Old Style" pitchFamily="18" charset="0"/>
              </a:rPr>
              <a:t>?</a:t>
            </a:r>
          </a:p>
        </p:txBody>
      </p:sp>
    </p:spTree>
  </p:cSld>
  <p:clrMapOvr>
    <a:masterClrMapping/>
  </p:clrMapOvr>
  <p:transition>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1000" y="1981200"/>
            <a:ext cx="8382000" cy="387798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endParaRPr lang="en-US" sz="2400" i="1" dirty="0" smtClean="0"/>
          </a:p>
          <a:p>
            <a:pPr algn="just"/>
            <a:r>
              <a:rPr lang="en-US" sz="2000" i="1" dirty="0" smtClean="0">
                <a:latin typeface="Century Gothic" pitchFamily="34" charset="0"/>
              </a:rPr>
              <a:t>The scope of term “Construction” can not be restricted to merely putting up walls, roof and floor etc.  In different words, completion and finishing services [such as glazing, plastering, floor and wall tiling, installation of electrical fittings, plumbing works etc.] also fall within the ambit of term “Construction” which itself gets covered under the definition of term “Original Works”.</a:t>
            </a:r>
          </a:p>
          <a:p>
            <a:pPr algn="just"/>
            <a:endParaRPr lang="en-US" sz="2000" i="1" dirty="0" smtClean="0">
              <a:latin typeface="Century Gothic" pitchFamily="34" charset="0"/>
            </a:endParaRPr>
          </a:p>
          <a:p>
            <a:pPr algn="just"/>
            <a:r>
              <a:rPr lang="en-US" sz="2000" i="1" dirty="0" smtClean="0">
                <a:latin typeface="Century Gothic" pitchFamily="34" charset="0"/>
              </a:rPr>
              <a:t>Therefore, all above contracts are eligible to discharge service tax liability on the 40% of the total amount charged for the works contract.</a:t>
            </a:r>
            <a:endParaRPr lang="en-US" sz="2400" i="1" dirty="0" smtClean="0"/>
          </a:p>
          <a:p>
            <a:pPr algn="just"/>
            <a:endParaRPr lang="en-US" sz="2200" dirty="0"/>
          </a:p>
        </p:txBody>
      </p:sp>
      <p:pic>
        <p:nvPicPr>
          <p:cNvPr id="3" name="Picture 2" descr="https://encrypted-tbn3.gstatic.com/images?q=tbn:ANd9GcSfNLZ12VTe6hc7pNshTzxyWbJ3fP0MF3MGmfShxt8UuhHejLm_-w"/>
          <p:cNvPicPr>
            <a:picLocks noChangeAspect="1" noChangeArrowheads="1"/>
          </p:cNvPicPr>
          <p:nvPr/>
        </p:nvPicPr>
        <p:blipFill>
          <a:blip r:embed="rId2" cstate="print"/>
          <a:srcRect/>
          <a:stretch>
            <a:fillRect/>
          </a:stretch>
        </p:blipFill>
        <p:spPr bwMode="auto">
          <a:xfrm>
            <a:off x="152400" y="1447800"/>
            <a:ext cx="457200" cy="365760"/>
          </a:xfrm>
          <a:prstGeom prst="rect">
            <a:avLst/>
          </a:prstGeom>
          <a:noFill/>
        </p:spPr>
      </p:pic>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800" y="1219200"/>
          <a:ext cx="8610600" cy="4665426"/>
        </p:xfrm>
        <a:graphic>
          <a:graphicData uri="http://schemas.openxmlformats.org/drawingml/2006/table">
            <a:tbl>
              <a:tblPr firstRow="1" bandRow="1">
                <a:tableStyleId>{18603FDC-E32A-4AB5-989C-0864C3EAD2B8}</a:tableStyleId>
              </a:tblPr>
              <a:tblGrid>
                <a:gridCol w="8610600"/>
              </a:tblGrid>
              <a:tr h="1202823">
                <a:tc>
                  <a:txBody>
                    <a:bodyPr/>
                    <a:lstStyle/>
                    <a:p>
                      <a:pPr algn="ctr"/>
                      <a:r>
                        <a:rPr lang="en-IN" sz="2600" b="1" dirty="0" smtClean="0">
                          <a:latin typeface="Century Gothic" pitchFamily="34" charset="0"/>
                        </a:rPr>
                        <a:t>Entries of Declared List governing Construction/Builders Services (Section 66E)</a:t>
                      </a:r>
                      <a:endParaRPr lang="en-IN" sz="2600" b="1" dirty="0">
                        <a:solidFill>
                          <a:schemeClr val="tx1"/>
                        </a:solidFill>
                        <a:latin typeface="Century Gothic" pitchFamily="34" charset="0"/>
                      </a:endParaRPr>
                    </a:p>
                  </a:txBody>
                  <a:tcPr marL="68580" marR="68580" marT="60960" marB="60960"/>
                </a:tc>
              </a:tr>
              <a:tr h="625977">
                <a:tc>
                  <a:txBody>
                    <a:bodyPr/>
                    <a:lstStyle/>
                    <a:p>
                      <a:pPr marL="463550" indent="-463550" algn="l"/>
                      <a:r>
                        <a:rPr kumimoji="0" lang="en-US" sz="2200" kern="1200" dirty="0" smtClean="0">
                          <a:latin typeface="Century Gothic" pitchFamily="34" charset="0"/>
                        </a:rPr>
                        <a:t>(a)</a:t>
                      </a:r>
                      <a:r>
                        <a:rPr kumimoji="0" lang="en-US" sz="2200" kern="1200" baseline="0" dirty="0" smtClean="0">
                          <a:latin typeface="Century Gothic" pitchFamily="34" charset="0"/>
                        </a:rPr>
                        <a:t> R</a:t>
                      </a:r>
                      <a:r>
                        <a:rPr kumimoji="0" lang="en-US" sz="2200" kern="1200" dirty="0" smtClean="0">
                          <a:latin typeface="Century Gothic" pitchFamily="34" charset="0"/>
                        </a:rPr>
                        <a:t>enting of immovable property;</a:t>
                      </a:r>
                      <a:endParaRPr lang="en-IN" sz="2200" b="1" dirty="0">
                        <a:solidFill>
                          <a:schemeClr val="tx1"/>
                        </a:solidFill>
                        <a:latin typeface="Century Gothic" pitchFamily="34" charset="0"/>
                      </a:endParaRPr>
                    </a:p>
                  </a:txBody>
                  <a:tcPr marL="68580" marR="68580" marT="60960" marB="60960"/>
                </a:tc>
              </a:tr>
              <a:tr h="2057400">
                <a:tc>
                  <a:txBody>
                    <a:bodyPr/>
                    <a:lstStyle/>
                    <a:p>
                      <a:pPr marL="457200" indent="-457200" algn="just" defTabSz="914400" rtl="0" eaLnBrk="1" latinLnBrk="0" hangingPunct="1"/>
                      <a:r>
                        <a:rPr kumimoji="0" lang="en-US" sz="2200" kern="1200" dirty="0" smtClean="0">
                          <a:latin typeface="Century Gothic" pitchFamily="34" charset="0"/>
                        </a:rPr>
                        <a:t>(b) Construction of a complex, building, civil structure or a part thereof, including a complex or building intended for sale to a buyer, wholly or partly, except where the entire consideration is received after issuance of completion-certificate by the competent authority;</a:t>
                      </a:r>
                      <a:endParaRPr lang="en-IN" sz="2200" b="1" u="sng" kern="1200" dirty="0" smtClean="0">
                        <a:solidFill>
                          <a:srgbClr val="002060"/>
                        </a:solidFill>
                        <a:latin typeface="Century Gothic" pitchFamily="34" charset="0"/>
                        <a:ea typeface="+mn-ea"/>
                        <a:cs typeface="+mn-cs"/>
                      </a:endParaRPr>
                    </a:p>
                  </a:txBody>
                  <a:tcPr marL="68580" marR="68580" marT="60960" marB="60960" anchor="ctr"/>
                </a:tc>
              </a:tr>
              <a:tr h="779226">
                <a:tc>
                  <a:txBody>
                    <a:bodyPr/>
                    <a:lstStyle/>
                    <a:p>
                      <a:pPr marL="0" indent="0" algn="just">
                        <a:buNone/>
                      </a:pPr>
                      <a:r>
                        <a:rPr kumimoji="0" lang="en-US" sz="2200" kern="1200" dirty="0" smtClean="0">
                          <a:latin typeface="Century Gothic" pitchFamily="34" charset="0"/>
                        </a:rPr>
                        <a:t>(h) service portion in the execution of a works contract;</a:t>
                      </a:r>
                      <a:endParaRPr lang="en-US" sz="2200" b="0" dirty="0" smtClean="0">
                        <a:solidFill>
                          <a:schemeClr val="tx1"/>
                        </a:solidFill>
                        <a:latin typeface="Century Gothic" pitchFamily="34" charset="0"/>
                      </a:endParaRPr>
                    </a:p>
                  </a:txBody>
                  <a:tcPr marL="68580" marR="68580" marT="60960" marB="60960" anchor="ctr"/>
                </a:tc>
              </a:tr>
            </a:tbl>
          </a:graphicData>
        </a:graphic>
      </p:graphicFrame>
    </p:spTree>
  </p:cSld>
  <p:clrMapOvr>
    <a:masterClrMapping/>
  </p:clrMapOvr>
  <p:transition>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381000" y="1828800"/>
            <a:ext cx="7696200" cy="914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r>
              <a:rPr lang="en-US" sz="2000" i="1" dirty="0" smtClean="0">
                <a:latin typeface="Century Gothic" pitchFamily="34" charset="0"/>
              </a:rPr>
              <a:t>What are the options available to a Builder for discharging its Service Tax Liability</a:t>
            </a:r>
            <a:r>
              <a:rPr lang="en-US" sz="2000" i="1" dirty="0" smtClean="0">
                <a:latin typeface="Bookman Old Style" pitchFamily="18" charset="0"/>
              </a:rPr>
              <a:t>?</a:t>
            </a:r>
            <a:endParaRPr lang="en-US" sz="2000" i="1" dirty="0">
              <a:latin typeface="Bookman Old Style" pitchFamily="18" charset="0"/>
            </a:endParaRPr>
          </a:p>
        </p:txBody>
      </p:sp>
      <p:sp>
        <p:nvSpPr>
          <p:cNvPr id="7" name="Rectangle 6"/>
          <p:cNvSpPr/>
          <p:nvPr/>
        </p:nvSpPr>
        <p:spPr>
          <a:xfrm>
            <a:off x="533400" y="3886200"/>
            <a:ext cx="7467600" cy="2209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dirty="0" smtClean="0">
                <a:latin typeface="Century Gothic" pitchFamily="34" charset="0"/>
              </a:rPr>
              <a:t>In addition to discharging Service Tax liability after availing abatement as per </a:t>
            </a:r>
            <a:r>
              <a:rPr lang="en-US" b="1" dirty="0" smtClean="0">
                <a:latin typeface="Century Gothic" pitchFamily="34" charset="0"/>
              </a:rPr>
              <a:t>Notification No 26/2012 dated 20.06.2012</a:t>
            </a:r>
            <a:r>
              <a:rPr lang="en-US" dirty="0" smtClean="0">
                <a:latin typeface="Century Gothic" pitchFamily="34" charset="0"/>
              </a:rPr>
              <a:t>, the builder can also discharge its Service Tax Liability as per Rule 2A of Service Tax (Determination of Value), Rules, 2006 provided it entered into a separate agreement with the allottee for the sale of land. The same has been explained with the help of following illustration.</a:t>
            </a:r>
            <a:endParaRPr lang="en-US" dirty="0">
              <a:latin typeface="Century Gothic" pitchFamily="34" charset="0"/>
            </a:endParaRPr>
          </a:p>
        </p:txBody>
      </p:sp>
      <p:sp>
        <p:nvSpPr>
          <p:cNvPr id="8" name="Title 1"/>
          <p:cNvSpPr>
            <a:spLocks noGrp="1"/>
          </p:cNvSpPr>
          <p:nvPr>
            <p:ph type="title"/>
          </p:nvPr>
        </p:nvSpPr>
        <p:spPr>
          <a:xfrm>
            <a:off x="304800" y="914400"/>
            <a:ext cx="2514600" cy="685800"/>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8900000" scaled="1"/>
            <a:tileRect/>
          </a:gradFill>
        </p:spPr>
        <p:txBody>
          <a:bodyPr>
            <a:normAutofit/>
          </a:bodyPr>
          <a:lstStyle/>
          <a:p>
            <a:r>
              <a:rPr lang="en-US" sz="2400" dirty="0" smtClean="0">
                <a:latin typeface="Century Gothic" pitchFamily="34" charset="0"/>
              </a:rPr>
              <a:t>Case Study- 9</a:t>
            </a:r>
            <a:endParaRPr lang="en-US" sz="2400" dirty="0">
              <a:latin typeface="Century Gothic" pitchFamily="34" charset="0"/>
            </a:endParaRPr>
          </a:p>
        </p:txBody>
      </p:sp>
      <p:pic>
        <p:nvPicPr>
          <p:cNvPr id="9" name="Picture 2" descr="https://encrypted-tbn0.gstatic.com/images?q=tbn:ANd9GcRENkHVdQGoaut1m2xUpjk7lH8Kq4rZ_9UA5Bf8I8Y2vMb9_vub6g"/>
          <p:cNvPicPr>
            <a:picLocks noChangeAspect="1" noChangeArrowheads="1"/>
          </p:cNvPicPr>
          <p:nvPr/>
        </p:nvPicPr>
        <p:blipFill>
          <a:blip r:embed="rId2" cstate="print"/>
          <a:srcRect/>
          <a:stretch>
            <a:fillRect/>
          </a:stretch>
        </p:blipFill>
        <p:spPr bwMode="auto">
          <a:xfrm>
            <a:off x="2743200" y="762000"/>
            <a:ext cx="1323975" cy="914399"/>
          </a:xfrm>
          <a:prstGeom prst="rect">
            <a:avLst/>
          </a:prstGeom>
          <a:noFill/>
        </p:spPr>
      </p:pic>
      <p:pic>
        <p:nvPicPr>
          <p:cNvPr id="10" name="Picture 2" descr="http://t2.gstatic.com/images?q=tbn:ANd9GcTA1WjjIQoNfl5ROsb6xJ7bs8XDGkIzzoBSmYYCUsohBjjRM0i83g"/>
          <p:cNvPicPr>
            <a:picLocks noChangeAspect="1" noChangeArrowheads="1"/>
          </p:cNvPicPr>
          <p:nvPr/>
        </p:nvPicPr>
        <p:blipFill>
          <a:blip r:embed="rId3" cstate="print"/>
          <a:srcRect/>
          <a:stretch>
            <a:fillRect/>
          </a:stretch>
        </p:blipFill>
        <p:spPr bwMode="auto">
          <a:xfrm rot="2045156">
            <a:off x="8289162" y="1658411"/>
            <a:ext cx="707418" cy="742950"/>
          </a:xfrm>
          <a:prstGeom prst="rect">
            <a:avLst/>
          </a:prstGeom>
          <a:noFill/>
        </p:spPr>
      </p:pic>
      <p:pic>
        <p:nvPicPr>
          <p:cNvPr id="11" name="Picture 10" descr="https://encrypted-tbn3.gstatic.com/images?q=tbn:ANd9GcSfNLZ12VTe6hc7pNshTzxyWbJ3fP0MF3MGmfShxt8UuhHejLm_-w"/>
          <p:cNvPicPr>
            <a:picLocks noChangeAspect="1" noChangeArrowheads="1"/>
          </p:cNvPicPr>
          <p:nvPr/>
        </p:nvPicPr>
        <p:blipFill>
          <a:blip r:embed="rId4" cstate="print"/>
          <a:srcRect/>
          <a:stretch>
            <a:fillRect/>
          </a:stretch>
        </p:blipFill>
        <p:spPr bwMode="auto">
          <a:xfrm>
            <a:off x="228600" y="3276600"/>
            <a:ext cx="457200" cy="365760"/>
          </a:xfrm>
          <a:prstGeom prst="rect">
            <a:avLst/>
          </a:prstGeom>
          <a:noFill/>
        </p:spPr>
      </p:pic>
    </p:spTree>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1143000"/>
            <a:ext cx="8229600" cy="1015663"/>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strike="noStrike" cap="none" normalizeH="0" baseline="0" dirty="0" smtClean="0">
                <a:ln>
                  <a:noFill/>
                </a:ln>
                <a:solidFill>
                  <a:schemeClr val="bg1"/>
                </a:solidFill>
                <a:effectLst/>
                <a:latin typeface="Century Gothic" pitchFamily="34" charset="0"/>
                <a:ea typeface="Times New Roman" pitchFamily="18" charset="0"/>
                <a:cs typeface="Arial" pitchFamily="34" charset="0"/>
              </a:rPr>
              <a:t>A builder ABC Ltd.  construct and sold the building. Costs incurred by him for constructing the building &amp; other relevant details are as under:</a:t>
            </a:r>
            <a:endParaRPr kumimoji="0" lang="en-US" sz="2000" b="0" i="0" u="none" strike="noStrike" cap="none" normalizeH="0" baseline="0" dirty="0" smtClean="0">
              <a:ln>
                <a:noFill/>
              </a:ln>
              <a:solidFill>
                <a:schemeClr val="bg1"/>
              </a:solidFill>
              <a:effectLst/>
              <a:latin typeface="Century Gothic" pitchFamily="34" charset="0"/>
              <a:cs typeface="Arial" pitchFamily="34" charset="0"/>
            </a:endParaRPr>
          </a:p>
        </p:txBody>
      </p:sp>
      <p:graphicFrame>
        <p:nvGraphicFramePr>
          <p:cNvPr id="5" name="Table 4"/>
          <p:cNvGraphicFramePr>
            <a:graphicFrameLocks noGrp="1"/>
          </p:cNvGraphicFramePr>
          <p:nvPr/>
        </p:nvGraphicFramePr>
        <p:xfrm>
          <a:off x="533400" y="2514600"/>
          <a:ext cx="7848599" cy="3851299"/>
        </p:xfrm>
        <a:graphic>
          <a:graphicData uri="http://schemas.openxmlformats.org/drawingml/2006/table">
            <a:tbl>
              <a:tblPr/>
              <a:tblGrid>
                <a:gridCol w="1211780"/>
                <a:gridCol w="4999469"/>
                <a:gridCol w="1637350"/>
              </a:tblGrid>
              <a:tr h="513875">
                <a:tc>
                  <a:txBody>
                    <a:bodyPr/>
                    <a:lstStyle/>
                    <a:p>
                      <a:pPr marL="0" marR="0" algn="ctr">
                        <a:spcBef>
                          <a:spcPts val="0"/>
                        </a:spcBef>
                        <a:spcAft>
                          <a:spcPts val="600"/>
                        </a:spcAft>
                      </a:pPr>
                      <a:r>
                        <a:rPr lang="en-US" sz="1800" b="1" u="none" dirty="0" err="1" smtClean="0">
                          <a:solidFill>
                            <a:schemeClr val="tx1"/>
                          </a:solidFill>
                          <a:latin typeface="Century Gothic" pitchFamily="34" charset="0"/>
                          <a:ea typeface="Times New Roman"/>
                          <a:cs typeface="Times New Roman"/>
                        </a:rPr>
                        <a:t>S.No</a:t>
                      </a:r>
                      <a:endParaRPr lang="en-US" sz="1800" b="1" u="none" dirty="0">
                        <a:solidFill>
                          <a:schemeClr val="tx1"/>
                        </a:solidFill>
                        <a:latin typeface="Century Gothic" pitchFamily="34" charset="0"/>
                        <a:ea typeface="Times New Roman"/>
                        <a:cs typeface="Times New Roman"/>
                      </a:endParaRP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u="none" dirty="0" smtClean="0">
                          <a:solidFill>
                            <a:schemeClr val="tx1"/>
                          </a:solidFill>
                          <a:latin typeface="Century Gothic" pitchFamily="34" charset="0"/>
                          <a:ea typeface="Times New Roman"/>
                          <a:cs typeface="Times New Roman"/>
                        </a:rPr>
                        <a:t>Particulars </a:t>
                      </a:r>
                      <a:endParaRPr lang="en-US" sz="1800" b="1" u="none" dirty="0">
                        <a:solidFill>
                          <a:schemeClr val="tx1"/>
                        </a:solidFill>
                        <a:latin typeface="Century Gothic" pitchFamily="34" charset="0"/>
                        <a:ea typeface="Times New Roman"/>
                        <a:cs typeface="Times New Roman"/>
                      </a:endParaRP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1" u="none" dirty="0">
                          <a:solidFill>
                            <a:schemeClr val="tx1"/>
                          </a:solidFill>
                          <a:latin typeface="Century Gothic" pitchFamily="34" charset="0"/>
                          <a:ea typeface="Times New Roman"/>
                          <a:cs typeface="Times New Roman"/>
                        </a:rPr>
                        <a:t>Amount(Rs.)</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3287">
                <a:tc>
                  <a:txBody>
                    <a:bodyPr/>
                    <a:lstStyle/>
                    <a:p>
                      <a:pPr marL="0" marR="0" algn="ctr">
                        <a:spcBef>
                          <a:spcPts val="0"/>
                        </a:spcBef>
                        <a:spcAft>
                          <a:spcPts val="600"/>
                        </a:spcAft>
                      </a:pPr>
                      <a:r>
                        <a:rPr lang="en-US" sz="1800" b="1" u="none" dirty="0">
                          <a:solidFill>
                            <a:schemeClr val="tx1"/>
                          </a:solidFill>
                          <a:latin typeface="Century Gothic" pitchFamily="34" charset="0"/>
                          <a:ea typeface="Times New Roman"/>
                          <a:cs typeface="Times New Roman"/>
                        </a:rPr>
                        <a:t>1.</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800" b="0" u="none" dirty="0">
                          <a:solidFill>
                            <a:schemeClr val="tx1"/>
                          </a:solidFill>
                          <a:latin typeface="Century Gothic" pitchFamily="34" charset="0"/>
                          <a:ea typeface="Times New Roman"/>
                          <a:cs typeface="Times New Roman"/>
                        </a:rPr>
                        <a:t>Total Gross Amount </a:t>
                      </a:r>
                      <a:r>
                        <a:rPr lang="en-US" sz="1800" b="0" u="none" dirty="0" smtClean="0">
                          <a:solidFill>
                            <a:schemeClr val="tx1"/>
                          </a:solidFill>
                          <a:latin typeface="Century Gothic" pitchFamily="34" charset="0"/>
                          <a:ea typeface="Times New Roman"/>
                          <a:cs typeface="Times New Roman"/>
                        </a:rPr>
                        <a:t>Charged</a:t>
                      </a:r>
                      <a:endParaRPr lang="en-US" sz="1800" b="0" u="none" dirty="0">
                        <a:solidFill>
                          <a:schemeClr val="tx1"/>
                        </a:solidFill>
                        <a:latin typeface="Century Gothic" pitchFamily="34" charset="0"/>
                        <a:ea typeface="Times New Roman"/>
                        <a:cs typeface="Times New Roman"/>
                      </a:endParaRP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0" u="none" dirty="0">
                          <a:solidFill>
                            <a:schemeClr val="tx1"/>
                          </a:solidFill>
                          <a:latin typeface="Century Gothic" pitchFamily="34" charset="0"/>
                          <a:ea typeface="Times New Roman"/>
                          <a:cs typeface="Times New Roman"/>
                        </a:rPr>
                        <a:t>1,00,000</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937">
                <a:tc>
                  <a:txBody>
                    <a:bodyPr/>
                    <a:lstStyle/>
                    <a:p>
                      <a:pPr marL="0" marR="0" algn="ctr">
                        <a:spcBef>
                          <a:spcPts val="0"/>
                        </a:spcBef>
                        <a:spcAft>
                          <a:spcPts val="600"/>
                        </a:spcAft>
                      </a:pPr>
                      <a:r>
                        <a:rPr lang="en-US" sz="1800" b="1" u="none" dirty="0">
                          <a:solidFill>
                            <a:schemeClr val="tx1"/>
                          </a:solidFill>
                          <a:latin typeface="Century Gothic" pitchFamily="34" charset="0"/>
                          <a:ea typeface="Times New Roman"/>
                          <a:cs typeface="Times New Roman"/>
                        </a:rPr>
                        <a:t>2.</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800" b="0" u="none" dirty="0">
                          <a:solidFill>
                            <a:schemeClr val="tx1"/>
                          </a:solidFill>
                          <a:latin typeface="Century Gothic" pitchFamily="34" charset="0"/>
                          <a:ea typeface="Times New Roman"/>
                          <a:cs typeface="Times New Roman"/>
                        </a:rPr>
                        <a:t>Cost of Land		</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0" u="none" dirty="0">
                          <a:solidFill>
                            <a:schemeClr val="tx1"/>
                          </a:solidFill>
                          <a:latin typeface="Century Gothic" pitchFamily="34" charset="0"/>
                          <a:ea typeface="Times New Roman"/>
                          <a:cs typeface="Times New Roman"/>
                        </a:rPr>
                        <a:t>   </a:t>
                      </a:r>
                      <a:r>
                        <a:rPr lang="en-US" sz="1800" b="0" u="none" dirty="0" smtClean="0">
                          <a:solidFill>
                            <a:schemeClr val="tx1"/>
                          </a:solidFill>
                          <a:latin typeface="Century Gothic" pitchFamily="34" charset="0"/>
                          <a:ea typeface="Times New Roman"/>
                          <a:cs typeface="Times New Roman"/>
                        </a:rPr>
                        <a:t>60,000</a:t>
                      </a:r>
                      <a:endParaRPr lang="en-US" sz="1800" b="0" u="none" dirty="0">
                        <a:solidFill>
                          <a:schemeClr val="tx1"/>
                        </a:solidFill>
                        <a:latin typeface="Century Gothic" pitchFamily="34" charset="0"/>
                        <a:ea typeface="Times New Roman"/>
                        <a:cs typeface="Times New Roman"/>
                      </a:endParaRP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937">
                <a:tc>
                  <a:txBody>
                    <a:bodyPr/>
                    <a:lstStyle/>
                    <a:p>
                      <a:pPr marL="0" marR="0" algn="ctr">
                        <a:spcBef>
                          <a:spcPts val="0"/>
                        </a:spcBef>
                        <a:spcAft>
                          <a:spcPts val="600"/>
                        </a:spcAft>
                      </a:pPr>
                      <a:r>
                        <a:rPr lang="en-US" sz="1800" b="1" u="none" dirty="0">
                          <a:solidFill>
                            <a:schemeClr val="tx1"/>
                          </a:solidFill>
                          <a:latin typeface="Century Gothic" pitchFamily="34" charset="0"/>
                          <a:ea typeface="Times New Roman"/>
                          <a:cs typeface="Times New Roman"/>
                        </a:rPr>
                        <a:t>3.</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800" b="0" u="none" dirty="0">
                          <a:solidFill>
                            <a:schemeClr val="tx1"/>
                          </a:solidFill>
                          <a:latin typeface="Century Gothic" pitchFamily="34" charset="0"/>
                          <a:ea typeface="Times New Roman"/>
                          <a:cs typeface="Times New Roman"/>
                        </a:rPr>
                        <a:t>Value of Material used	</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0" u="none" dirty="0">
                          <a:solidFill>
                            <a:schemeClr val="tx1"/>
                          </a:solidFill>
                          <a:latin typeface="Century Gothic" pitchFamily="34" charset="0"/>
                          <a:ea typeface="Times New Roman"/>
                          <a:cs typeface="Times New Roman"/>
                        </a:rPr>
                        <a:t>   </a:t>
                      </a:r>
                      <a:r>
                        <a:rPr lang="en-US" sz="1800" b="0" u="none" dirty="0" smtClean="0">
                          <a:solidFill>
                            <a:schemeClr val="tx1"/>
                          </a:solidFill>
                          <a:latin typeface="Century Gothic" pitchFamily="34" charset="0"/>
                          <a:ea typeface="Times New Roman"/>
                          <a:cs typeface="Times New Roman"/>
                        </a:rPr>
                        <a:t>22,000</a:t>
                      </a:r>
                      <a:endParaRPr lang="en-US" sz="1800" b="0" u="none" dirty="0">
                        <a:solidFill>
                          <a:schemeClr val="tx1"/>
                        </a:solidFill>
                        <a:latin typeface="Century Gothic" pitchFamily="34" charset="0"/>
                        <a:ea typeface="Times New Roman"/>
                        <a:cs typeface="Times New Roman"/>
                      </a:endParaRP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6937">
                <a:tc>
                  <a:txBody>
                    <a:bodyPr/>
                    <a:lstStyle/>
                    <a:p>
                      <a:pPr marL="0" marR="0" algn="ctr">
                        <a:spcBef>
                          <a:spcPts val="0"/>
                        </a:spcBef>
                        <a:spcAft>
                          <a:spcPts val="600"/>
                        </a:spcAft>
                      </a:pPr>
                      <a:r>
                        <a:rPr lang="en-US" sz="1800" b="1" u="none" dirty="0">
                          <a:solidFill>
                            <a:schemeClr val="tx1"/>
                          </a:solidFill>
                          <a:latin typeface="Century Gothic" pitchFamily="34" charset="0"/>
                          <a:ea typeface="Times New Roman"/>
                          <a:cs typeface="Times New Roman"/>
                        </a:rPr>
                        <a:t>4.</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800" b="0" u="none" dirty="0">
                          <a:solidFill>
                            <a:schemeClr val="tx1"/>
                          </a:solidFill>
                          <a:latin typeface="Century Gothic" pitchFamily="34" charset="0"/>
                          <a:ea typeface="Times New Roman"/>
                          <a:cs typeface="Times New Roman"/>
                        </a:rPr>
                        <a:t>Cost of Labour Services</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0" u="none" dirty="0">
                          <a:solidFill>
                            <a:schemeClr val="tx1"/>
                          </a:solidFill>
                          <a:latin typeface="Century Gothic" pitchFamily="34" charset="0"/>
                          <a:ea typeface="Times New Roman"/>
                          <a:cs typeface="Times New Roman"/>
                        </a:rPr>
                        <a:t>     </a:t>
                      </a:r>
                      <a:r>
                        <a:rPr lang="en-US" sz="1800" b="0" u="none" dirty="0" smtClean="0">
                          <a:solidFill>
                            <a:schemeClr val="tx1"/>
                          </a:solidFill>
                          <a:latin typeface="Century Gothic" pitchFamily="34" charset="0"/>
                          <a:ea typeface="Times New Roman"/>
                          <a:cs typeface="Times New Roman"/>
                        </a:rPr>
                        <a:t>4,000</a:t>
                      </a:r>
                      <a:endParaRPr lang="en-US" sz="1800" b="0" u="none" dirty="0">
                        <a:solidFill>
                          <a:schemeClr val="tx1"/>
                        </a:solidFill>
                        <a:latin typeface="Century Gothic" pitchFamily="34" charset="0"/>
                        <a:ea typeface="Times New Roman"/>
                        <a:cs typeface="Times New Roman"/>
                      </a:endParaRP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3287">
                <a:tc>
                  <a:txBody>
                    <a:bodyPr/>
                    <a:lstStyle/>
                    <a:p>
                      <a:pPr marL="0" marR="0" algn="ctr">
                        <a:spcBef>
                          <a:spcPts val="0"/>
                        </a:spcBef>
                        <a:spcAft>
                          <a:spcPts val="600"/>
                        </a:spcAft>
                      </a:pPr>
                      <a:r>
                        <a:rPr lang="en-US" sz="1800" b="1" u="none" dirty="0">
                          <a:solidFill>
                            <a:schemeClr val="tx1"/>
                          </a:solidFill>
                          <a:latin typeface="Century Gothic" pitchFamily="34" charset="0"/>
                          <a:ea typeface="Times New Roman"/>
                          <a:cs typeface="Times New Roman"/>
                        </a:rPr>
                        <a:t>5.</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800" b="0" u="none" dirty="0">
                          <a:solidFill>
                            <a:schemeClr val="tx1"/>
                          </a:solidFill>
                          <a:latin typeface="Century Gothic" pitchFamily="34" charset="0"/>
                          <a:ea typeface="Times New Roman"/>
                          <a:cs typeface="Times New Roman"/>
                        </a:rPr>
                        <a:t>CENVAT Credit on </a:t>
                      </a:r>
                      <a:r>
                        <a:rPr lang="en-US" sz="1800" b="0" u="none" dirty="0" smtClean="0">
                          <a:solidFill>
                            <a:schemeClr val="tx1"/>
                          </a:solidFill>
                          <a:latin typeface="Century Gothic" pitchFamily="34" charset="0"/>
                          <a:ea typeface="Times New Roman"/>
                          <a:cs typeface="Times New Roman"/>
                        </a:rPr>
                        <a:t>Input</a:t>
                      </a:r>
                      <a:endParaRPr lang="en-US" sz="1800" b="0" u="none" dirty="0">
                        <a:solidFill>
                          <a:schemeClr val="tx1"/>
                        </a:solidFill>
                        <a:latin typeface="Century Gothic" pitchFamily="34" charset="0"/>
                        <a:ea typeface="Times New Roman"/>
                        <a:cs typeface="Times New Roman"/>
                      </a:endParaRP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0" u="none" dirty="0">
                          <a:solidFill>
                            <a:schemeClr val="tx1"/>
                          </a:solidFill>
                          <a:latin typeface="Century Gothic" pitchFamily="34" charset="0"/>
                          <a:ea typeface="Times New Roman"/>
                          <a:cs typeface="Times New Roman"/>
                        </a:rPr>
                        <a:t>        </a:t>
                      </a:r>
                      <a:r>
                        <a:rPr lang="en-US" sz="1800" b="0" u="none" dirty="0" smtClean="0">
                          <a:solidFill>
                            <a:schemeClr val="tx1"/>
                          </a:solidFill>
                          <a:latin typeface="Century Gothic" pitchFamily="34" charset="0"/>
                          <a:ea typeface="Times New Roman"/>
                          <a:cs typeface="Times New Roman"/>
                        </a:rPr>
                        <a:t>1200</a:t>
                      </a:r>
                      <a:endParaRPr lang="en-US" sz="1800" b="0" u="none" dirty="0">
                        <a:solidFill>
                          <a:schemeClr val="tx1"/>
                        </a:solidFill>
                        <a:latin typeface="Century Gothic" pitchFamily="34" charset="0"/>
                        <a:ea typeface="Times New Roman"/>
                        <a:cs typeface="Times New Roman"/>
                      </a:endParaRP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4930">
                <a:tc>
                  <a:txBody>
                    <a:bodyPr/>
                    <a:lstStyle/>
                    <a:p>
                      <a:pPr marL="0" marR="0" algn="ctr">
                        <a:spcBef>
                          <a:spcPts val="0"/>
                        </a:spcBef>
                        <a:spcAft>
                          <a:spcPts val="600"/>
                        </a:spcAft>
                      </a:pPr>
                      <a:r>
                        <a:rPr lang="en-US" sz="1800" b="1" u="none" dirty="0">
                          <a:solidFill>
                            <a:schemeClr val="tx1"/>
                          </a:solidFill>
                          <a:latin typeface="Century Gothic" pitchFamily="34" charset="0"/>
                          <a:ea typeface="Times New Roman"/>
                          <a:cs typeface="Times New Roman"/>
                        </a:rPr>
                        <a:t>6.</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800" b="0" u="none" dirty="0">
                          <a:solidFill>
                            <a:schemeClr val="tx1"/>
                          </a:solidFill>
                          <a:latin typeface="Century Gothic" pitchFamily="34" charset="0"/>
                          <a:ea typeface="Times New Roman"/>
                          <a:cs typeface="Times New Roman"/>
                        </a:rPr>
                        <a:t>CENVAT Credit on </a:t>
                      </a:r>
                      <a:r>
                        <a:rPr lang="en-US" sz="1800" b="0" u="none" dirty="0" smtClean="0">
                          <a:solidFill>
                            <a:schemeClr val="tx1"/>
                          </a:solidFill>
                          <a:latin typeface="Century Gothic" pitchFamily="34" charset="0"/>
                          <a:ea typeface="Times New Roman"/>
                          <a:cs typeface="Times New Roman"/>
                        </a:rPr>
                        <a:t>Inputs </a:t>
                      </a:r>
                      <a:r>
                        <a:rPr lang="en-US" sz="1800" b="0" u="none" kern="1200" dirty="0" smtClean="0">
                          <a:solidFill>
                            <a:schemeClr val="tx1"/>
                          </a:solidFill>
                          <a:latin typeface="Century Gothic" pitchFamily="34" charset="0"/>
                          <a:ea typeface="Times New Roman"/>
                          <a:cs typeface="Times New Roman"/>
                        </a:rPr>
                        <a:t>services</a:t>
                      </a:r>
                      <a:endParaRPr lang="en-US" sz="1800" b="0" u="none" dirty="0">
                        <a:solidFill>
                          <a:schemeClr val="tx1"/>
                        </a:solidFill>
                        <a:latin typeface="Century Gothic" pitchFamily="34" charset="0"/>
                        <a:ea typeface="Times New Roman"/>
                        <a:cs typeface="Times New Roman"/>
                      </a:endParaRP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0" u="none" dirty="0">
                          <a:solidFill>
                            <a:schemeClr val="tx1"/>
                          </a:solidFill>
                          <a:latin typeface="Century Gothic" pitchFamily="34" charset="0"/>
                          <a:ea typeface="Times New Roman"/>
                          <a:cs typeface="Times New Roman"/>
                        </a:rPr>
                        <a:t>      </a:t>
                      </a:r>
                      <a:r>
                        <a:rPr lang="en-US" sz="1800" b="0" u="none" dirty="0" smtClean="0">
                          <a:solidFill>
                            <a:schemeClr val="tx1"/>
                          </a:solidFill>
                          <a:latin typeface="Century Gothic" pitchFamily="34" charset="0"/>
                          <a:ea typeface="Times New Roman"/>
                          <a:cs typeface="Times New Roman"/>
                        </a:rPr>
                        <a:t>412</a:t>
                      </a:r>
                      <a:endParaRPr lang="en-US" sz="1800" b="0" u="none" dirty="0">
                        <a:solidFill>
                          <a:schemeClr val="tx1"/>
                        </a:solidFill>
                        <a:latin typeface="Century Gothic" pitchFamily="34" charset="0"/>
                        <a:ea typeface="Times New Roman"/>
                        <a:cs typeface="Times New Roman"/>
                      </a:endParaRP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3287">
                <a:tc>
                  <a:txBody>
                    <a:bodyPr/>
                    <a:lstStyle/>
                    <a:p>
                      <a:pPr marL="0" marR="0" algn="ctr">
                        <a:spcBef>
                          <a:spcPts val="0"/>
                        </a:spcBef>
                        <a:spcAft>
                          <a:spcPts val="600"/>
                        </a:spcAft>
                      </a:pPr>
                      <a:r>
                        <a:rPr lang="en-US" sz="1800" b="1" u="none" dirty="0">
                          <a:solidFill>
                            <a:schemeClr val="tx1"/>
                          </a:solidFill>
                          <a:latin typeface="Century Gothic" pitchFamily="34" charset="0"/>
                          <a:ea typeface="Times New Roman"/>
                          <a:cs typeface="Times New Roman"/>
                        </a:rPr>
                        <a:t>7.</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600"/>
                        </a:spcAft>
                      </a:pPr>
                      <a:r>
                        <a:rPr lang="en-US" sz="1800" b="0" u="none" dirty="0">
                          <a:solidFill>
                            <a:schemeClr val="tx1"/>
                          </a:solidFill>
                          <a:latin typeface="Century Gothic" pitchFamily="34" charset="0"/>
                          <a:ea typeface="Times New Roman"/>
                          <a:cs typeface="Times New Roman"/>
                        </a:rPr>
                        <a:t>CENVAT Credit on Capital </a:t>
                      </a:r>
                      <a:r>
                        <a:rPr lang="en-US" sz="1800" b="0" u="none" dirty="0" smtClean="0">
                          <a:solidFill>
                            <a:schemeClr val="tx1"/>
                          </a:solidFill>
                          <a:latin typeface="Century Gothic" pitchFamily="34" charset="0"/>
                          <a:ea typeface="Times New Roman"/>
                          <a:cs typeface="Times New Roman"/>
                        </a:rPr>
                        <a:t>Goods (Total CENVAT is RS. 400. 50% of the has been availed) </a:t>
                      </a:r>
                      <a:endParaRPr lang="en-US" sz="1800" b="0" u="none" dirty="0">
                        <a:solidFill>
                          <a:schemeClr val="tx1"/>
                        </a:solidFill>
                        <a:latin typeface="Century Gothic" pitchFamily="34" charset="0"/>
                        <a:ea typeface="Times New Roman"/>
                        <a:cs typeface="Times New Roman"/>
                      </a:endParaRP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600"/>
                        </a:spcAft>
                      </a:pPr>
                      <a:r>
                        <a:rPr lang="en-US" sz="1800" b="0" u="none" dirty="0">
                          <a:solidFill>
                            <a:schemeClr val="tx1"/>
                          </a:solidFill>
                          <a:latin typeface="Century Gothic" pitchFamily="34" charset="0"/>
                          <a:ea typeface="Times New Roman"/>
                          <a:cs typeface="Times New Roman"/>
                        </a:rPr>
                        <a:t>         200</a:t>
                      </a:r>
                    </a:p>
                  </a:txBody>
                  <a:tcPr marL="65503" marR="655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dissolv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81000" y="837058"/>
          <a:ext cx="8268289" cy="5792342"/>
        </p:xfrm>
        <a:graphic>
          <a:graphicData uri="http://schemas.openxmlformats.org/drawingml/2006/table">
            <a:tbl>
              <a:tblPr>
                <a:tableStyleId>{284E427A-3D55-4303-BF80-6455036E1DE7}</a:tableStyleId>
              </a:tblPr>
              <a:tblGrid>
                <a:gridCol w="2922661"/>
                <a:gridCol w="1115937"/>
                <a:gridCol w="157444"/>
                <a:gridCol w="1061756"/>
                <a:gridCol w="157444"/>
                <a:gridCol w="986546"/>
                <a:gridCol w="157444"/>
                <a:gridCol w="1709057"/>
              </a:tblGrid>
              <a:tr h="218385">
                <a:tc>
                  <a:txBody>
                    <a:bodyPr/>
                    <a:lstStyle/>
                    <a:p>
                      <a:pPr marL="0" marR="0" algn="ctr">
                        <a:spcBef>
                          <a:spcPts val="0"/>
                        </a:spcBef>
                        <a:spcAft>
                          <a:spcPts val="0"/>
                        </a:spcAft>
                      </a:pPr>
                      <a:r>
                        <a:rPr lang="en-US" sz="1200" b="1" dirty="0">
                          <a:latin typeface="Century Gothic" pitchFamily="34" charset="0"/>
                        </a:rPr>
                        <a:t>PARTICULARS</a:t>
                      </a:r>
                      <a:endParaRPr lang="en-US" sz="1200" b="1" dirty="0">
                        <a:latin typeface="Century Gothic" pitchFamily="34" charset="0"/>
                        <a:ea typeface="Times New Roman"/>
                        <a:cs typeface="Times New Roman"/>
                      </a:endParaRPr>
                    </a:p>
                  </a:txBody>
                  <a:tcPr marL="66022" marR="66022" marT="0" marB="0" anchor="b"/>
                </a:tc>
                <a:tc gridSpan="7">
                  <a:txBody>
                    <a:bodyPr/>
                    <a:lstStyle/>
                    <a:p>
                      <a:pPr marL="0" marR="0" algn="ctr">
                        <a:spcBef>
                          <a:spcPts val="0"/>
                        </a:spcBef>
                        <a:spcAft>
                          <a:spcPts val="0"/>
                        </a:spcAft>
                      </a:pPr>
                      <a:r>
                        <a:rPr lang="en-US" sz="1200" b="1" dirty="0">
                          <a:latin typeface="Century Gothic" pitchFamily="34" charset="0"/>
                        </a:rPr>
                        <a:t>Valuation Methods</a:t>
                      </a:r>
                      <a:endParaRPr lang="en-US" sz="1200" b="1" dirty="0">
                        <a:latin typeface="Century Gothic" pitchFamily="34" charset="0"/>
                        <a:ea typeface="Times New Roman"/>
                        <a:cs typeface="Times New Roman"/>
                      </a:endParaRPr>
                    </a:p>
                  </a:txBody>
                  <a:tcPr marL="66022" marR="66022"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01952">
                <a:tc>
                  <a:txBody>
                    <a:bodyPr/>
                    <a:lstStyle/>
                    <a:p>
                      <a:pPr marL="0" marR="0" algn="ctr">
                        <a:spcBef>
                          <a:spcPts val="0"/>
                        </a:spcBef>
                        <a:spcAft>
                          <a:spcPts val="0"/>
                        </a:spcAft>
                      </a:pPr>
                      <a:r>
                        <a:rPr lang="en-US" sz="1200" b="1" dirty="0">
                          <a:latin typeface="Century Gothic" pitchFamily="34" charset="0"/>
                        </a:rPr>
                        <a:t> </a:t>
                      </a: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b="1" dirty="0">
                          <a:latin typeface="Century Gothic" pitchFamily="34" charset="0"/>
                        </a:rPr>
                        <a:t>Option A</a:t>
                      </a: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b="1" dirty="0">
                          <a:latin typeface="Century Gothic" pitchFamily="34" charset="0"/>
                        </a:rPr>
                        <a:t>Option </a:t>
                      </a:r>
                      <a:r>
                        <a:rPr lang="en-US" sz="1200" b="1" dirty="0" smtClean="0">
                          <a:latin typeface="Century Gothic" pitchFamily="34" charset="0"/>
                        </a:rPr>
                        <a:t>B</a:t>
                      </a: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b="1" dirty="0">
                          <a:latin typeface="Century Gothic" pitchFamily="34" charset="0"/>
                        </a:rPr>
                        <a:t>Option </a:t>
                      </a:r>
                      <a:r>
                        <a:rPr lang="en-US" sz="1200" b="1" dirty="0" smtClean="0">
                          <a:latin typeface="Century Gothic" pitchFamily="34" charset="0"/>
                        </a:rPr>
                        <a:t>C</a:t>
                      </a: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b="1" dirty="0" smtClean="0">
                          <a:latin typeface="Century Gothic" pitchFamily="34" charset="0"/>
                        </a:rPr>
                        <a:t>Option D</a:t>
                      </a:r>
                      <a:endParaRPr lang="en-US" sz="1200" b="1" dirty="0">
                        <a:latin typeface="Century Gothic" pitchFamily="34" charset="0"/>
                        <a:ea typeface="Times New Roman"/>
                        <a:cs typeface="Times New Roman"/>
                      </a:endParaRPr>
                    </a:p>
                  </a:txBody>
                  <a:tcPr marL="66022" marR="66022" marT="0" marB="0" anchor="b"/>
                </a:tc>
              </a:tr>
              <a:tr h="601345">
                <a:tc rowSpan="2">
                  <a:txBody>
                    <a:bodyPr/>
                    <a:lstStyle/>
                    <a:p>
                      <a:pPr marL="0" marR="0" algn="ctr">
                        <a:spcBef>
                          <a:spcPts val="0"/>
                        </a:spcBef>
                        <a:spcAft>
                          <a:spcPts val="0"/>
                        </a:spcAft>
                      </a:pPr>
                      <a:r>
                        <a:rPr lang="en-US" sz="1200" b="1" dirty="0">
                          <a:latin typeface="Century Gothic" pitchFamily="34" charset="0"/>
                        </a:rPr>
                        <a:t> Relevant </a:t>
                      </a:r>
                      <a:r>
                        <a:rPr lang="en-US" sz="1200" b="1" dirty="0" smtClean="0">
                          <a:latin typeface="Century Gothic" pitchFamily="34" charset="0"/>
                        </a:rPr>
                        <a:t>Notification/provision </a:t>
                      </a:r>
                      <a:endParaRPr lang="en-US" sz="1200" b="1" dirty="0">
                        <a:latin typeface="Century Gothic" pitchFamily="34" charset="0"/>
                        <a:ea typeface="Times New Roman"/>
                        <a:cs typeface="Times New Roman"/>
                      </a:endParaRPr>
                    </a:p>
                  </a:txBody>
                  <a:tcPr marL="66022" marR="66022" marT="0" marB="0" anchor="b">
                    <a:noFill/>
                  </a:tcPr>
                </a:tc>
                <a:tc rowSpan="2">
                  <a:txBody>
                    <a:bodyPr/>
                    <a:lstStyle/>
                    <a:p>
                      <a:pPr marL="0" marR="0" algn="ctr">
                        <a:spcBef>
                          <a:spcPts val="0"/>
                        </a:spcBef>
                        <a:spcAft>
                          <a:spcPts val="0"/>
                        </a:spcAft>
                      </a:pPr>
                      <a:r>
                        <a:rPr lang="en-US" sz="1200" b="1" dirty="0">
                          <a:latin typeface="Century Gothic" pitchFamily="34" charset="0"/>
                        </a:rPr>
                        <a:t>No. </a:t>
                      </a:r>
                      <a:r>
                        <a:rPr lang="en-US" sz="1200" b="1" dirty="0" smtClean="0">
                          <a:latin typeface="Century Gothic" pitchFamily="34" charset="0"/>
                        </a:rPr>
                        <a:t>26/2012</a:t>
                      </a:r>
                      <a:endParaRPr lang="en-US" sz="1200" b="1" dirty="0">
                        <a:latin typeface="Century Gothic" pitchFamily="34" charset="0"/>
                        <a:ea typeface="Times New Roman"/>
                        <a:cs typeface="Times New Roman"/>
                      </a:endParaRPr>
                    </a:p>
                  </a:txBody>
                  <a:tcPr marL="66022" marR="66022" marT="0" marB="0" anchor="b">
                    <a:noFill/>
                  </a:tcPr>
                </a:tc>
                <a:tc rowSpan="2">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noFill/>
                  </a:tcPr>
                </a:tc>
                <a:tc gridSpan="5">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200" b="1" dirty="0" smtClean="0">
                        <a:latin typeface="Century Gothic"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200" b="1" dirty="0" smtClean="0">
                          <a:latin typeface="Century Gothic" pitchFamily="34" charset="0"/>
                        </a:rPr>
                        <a:t>Separate Land Agreement is required to be made</a:t>
                      </a:r>
                    </a:p>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lnB w="12700" cap="flat" cmpd="sng" algn="ctr">
                      <a:solidFill>
                        <a:schemeClr val="tx1"/>
                      </a:solidFill>
                      <a:prstDash val="solid"/>
                      <a:round/>
                      <a:headEnd type="none" w="med" len="med"/>
                      <a:tailEnd type="none" w="med" len="med"/>
                    </a:lnB>
                    <a:noFill/>
                  </a:tcPr>
                </a:tc>
                <a:tc hMerge="1">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lnB w="12700" cap="flat" cmpd="sng" algn="ctr">
                      <a:solidFill>
                        <a:schemeClr val="tx1"/>
                      </a:solidFill>
                      <a:prstDash val="solid"/>
                      <a:round/>
                      <a:headEnd type="none" w="med" len="med"/>
                      <a:tailEnd type="none" w="med" len="med"/>
                    </a:lnB>
                    <a:noFill/>
                  </a:tcPr>
                </a:tc>
                <a:tc hMerge="1">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lnB w="12700" cap="flat" cmpd="sng" algn="ctr">
                      <a:solidFill>
                        <a:schemeClr val="tx1"/>
                      </a:solidFill>
                      <a:prstDash val="solid"/>
                      <a:round/>
                      <a:headEnd type="none" w="med" len="med"/>
                      <a:tailEnd type="none" w="med" len="med"/>
                    </a:lnB>
                    <a:noFill/>
                  </a:tcPr>
                </a:tc>
                <a:tc hMerge="1">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lnB w="12700" cap="flat" cmpd="sng" algn="ctr">
                      <a:solidFill>
                        <a:schemeClr val="tx1"/>
                      </a:solidFill>
                      <a:prstDash val="solid"/>
                      <a:round/>
                      <a:headEnd type="none" w="med" len="med"/>
                      <a:tailEnd type="none" w="med" len="med"/>
                    </a:lnB>
                    <a:noFill/>
                  </a:tcPr>
                </a:tc>
                <a:tc hMerge="1">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lnB w="12700" cap="flat" cmpd="sng" algn="ctr">
                      <a:solidFill>
                        <a:schemeClr val="tx1"/>
                      </a:solidFill>
                      <a:prstDash val="solid"/>
                      <a:round/>
                      <a:headEnd type="none" w="med" len="med"/>
                      <a:tailEnd type="none" w="med" len="med"/>
                    </a:lnB>
                    <a:noFill/>
                  </a:tcPr>
                </a:tc>
              </a:tr>
              <a:tr h="29941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200" b="1" dirty="0" smtClean="0">
                          <a:latin typeface="Century Gothic" pitchFamily="34" charset="0"/>
                          <a:ea typeface="Times New Roman"/>
                          <a:cs typeface="Times New Roman"/>
                        </a:rPr>
                        <a:t>Rule 2A (</a:t>
                      </a:r>
                      <a:r>
                        <a:rPr lang="en-US" sz="1200" b="1" dirty="0" err="1" smtClean="0">
                          <a:latin typeface="Century Gothic" pitchFamily="34" charset="0"/>
                          <a:ea typeface="Times New Roman"/>
                          <a:cs typeface="Times New Roman"/>
                        </a:rPr>
                        <a:t>i</a:t>
                      </a:r>
                      <a:r>
                        <a:rPr lang="en-US" sz="1200" b="1" dirty="0" smtClean="0">
                          <a:latin typeface="Century Gothic" pitchFamily="34" charset="0"/>
                          <a:ea typeface="Times New Roman"/>
                          <a:cs typeface="Times New Roman"/>
                        </a:rPr>
                        <a:t>)</a:t>
                      </a:r>
                      <a:endParaRPr lang="en-US" sz="1200" b="1" dirty="0">
                        <a:latin typeface="Century Gothic" pitchFamily="34" charset="0"/>
                        <a:ea typeface="Times New Roman"/>
                        <a:cs typeface="Times New Roman"/>
                      </a:endParaRPr>
                    </a:p>
                  </a:txBody>
                  <a:tcPr marL="66022" marR="66022" marT="0" marB="0" anchor="b">
                    <a:lnT w="12700" cap="flat" cmpd="sng" algn="ctr">
                      <a:solidFill>
                        <a:schemeClr val="tx1"/>
                      </a:solidFill>
                      <a:prstDash val="solid"/>
                      <a:round/>
                      <a:headEnd type="none" w="med" len="med"/>
                      <a:tailEnd type="none" w="med" len="med"/>
                    </a:lnT>
                    <a:noFill/>
                  </a:tcPr>
                </a:tc>
                <a:tc>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lnT w="12700" cap="flat" cmpd="sng" algn="ctr">
                      <a:solidFill>
                        <a:schemeClr val="tx1"/>
                      </a:solidFill>
                      <a:prstDash val="solid"/>
                      <a:round/>
                      <a:headEnd type="none" w="med" len="med"/>
                      <a:tailEnd type="none" w="med" len="med"/>
                    </a:lnT>
                    <a:noFill/>
                  </a:tcPr>
                </a:tc>
                <a:tc>
                  <a:txBody>
                    <a:bodyPr/>
                    <a:lstStyle/>
                    <a:p>
                      <a:pPr marL="0" marR="0" algn="ctr">
                        <a:spcBef>
                          <a:spcPts val="0"/>
                        </a:spcBef>
                        <a:spcAft>
                          <a:spcPts val="0"/>
                        </a:spcAft>
                      </a:pPr>
                      <a:r>
                        <a:rPr lang="en-US" sz="1200" b="1" dirty="0" smtClean="0">
                          <a:latin typeface="Century Gothic" pitchFamily="34" charset="0"/>
                          <a:ea typeface="Times New Roman"/>
                          <a:cs typeface="Times New Roman"/>
                        </a:rPr>
                        <a:t>Rule 2A (ii)</a:t>
                      </a:r>
                      <a:endParaRPr lang="en-US" sz="1200" b="1" dirty="0">
                        <a:latin typeface="Century Gothic" pitchFamily="34" charset="0"/>
                        <a:ea typeface="Times New Roman"/>
                        <a:cs typeface="Times New Roman"/>
                      </a:endParaRPr>
                    </a:p>
                  </a:txBody>
                  <a:tcPr marL="66022" marR="66022" marT="0" marB="0" anchor="b">
                    <a:lnT w="12700" cap="flat" cmpd="sng" algn="ctr">
                      <a:solidFill>
                        <a:schemeClr val="tx1"/>
                      </a:solidFill>
                      <a:prstDash val="solid"/>
                      <a:round/>
                      <a:headEnd type="none" w="med" len="med"/>
                      <a:tailEnd type="none" w="med" len="med"/>
                    </a:lnT>
                    <a:noFill/>
                  </a:tcPr>
                </a:tc>
                <a:tc>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lnT w="12700" cap="flat" cmpd="sng" algn="ctr">
                      <a:solidFill>
                        <a:schemeClr val="tx1"/>
                      </a:solidFill>
                      <a:prstDash val="solid"/>
                      <a:round/>
                      <a:headEnd type="none" w="med" len="med"/>
                      <a:tailEnd type="none" w="med" len="med"/>
                    </a:lnT>
                    <a:noFill/>
                  </a:tcPr>
                </a:tc>
                <a:tc>
                  <a:txBody>
                    <a:bodyPr/>
                    <a:lstStyle/>
                    <a:p>
                      <a:pPr marL="0" marR="0" algn="ctr">
                        <a:spcBef>
                          <a:spcPts val="0"/>
                        </a:spcBef>
                        <a:spcAft>
                          <a:spcPts val="0"/>
                        </a:spcAft>
                      </a:pPr>
                      <a:r>
                        <a:rPr lang="en-US" sz="1200" b="1" dirty="0" smtClean="0">
                          <a:latin typeface="Century Gothic" pitchFamily="34" charset="0"/>
                          <a:ea typeface="Times New Roman"/>
                          <a:cs typeface="Times New Roman"/>
                        </a:rPr>
                        <a:t>Section 67</a:t>
                      </a:r>
                      <a:endParaRPr lang="en-US" sz="1200" b="1" dirty="0">
                        <a:latin typeface="Century Gothic" pitchFamily="34" charset="0"/>
                        <a:ea typeface="Times New Roman"/>
                        <a:cs typeface="Times New Roman"/>
                      </a:endParaRPr>
                    </a:p>
                  </a:txBody>
                  <a:tcPr marL="66022" marR="66022" marT="0" marB="0" anchor="b">
                    <a:lnT w="12700" cap="flat" cmpd="sng" algn="ctr">
                      <a:solidFill>
                        <a:schemeClr val="tx1"/>
                      </a:solidFill>
                      <a:prstDash val="solid"/>
                      <a:round/>
                      <a:headEnd type="none" w="med" len="med"/>
                      <a:tailEnd type="none" w="med" len="med"/>
                    </a:lnT>
                    <a:noFill/>
                  </a:tcPr>
                </a:tc>
              </a:tr>
              <a:tr h="400897">
                <a:tc>
                  <a:txBody>
                    <a:bodyPr/>
                    <a:lstStyle/>
                    <a:p>
                      <a:pPr marL="0" marR="0">
                        <a:spcBef>
                          <a:spcPts val="0"/>
                        </a:spcBef>
                        <a:spcAft>
                          <a:spcPts val="0"/>
                        </a:spcAft>
                      </a:pPr>
                      <a:r>
                        <a:rPr lang="en-US" sz="1200" dirty="0">
                          <a:latin typeface="Century Gothic" pitchFamily="34" charset="0"/>
                        </a:rPr>
                        <a:t>Gross Amount Charged</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a:latin typeface="Century Gothic" pitchFamily="34" charset="0"/>
                        </a:rPr>
                        <a:t>Rs. 1,00,000</a:t>
                      </a:r>
                      <a:endParaRPr lang="en-US" sz="1200" dirty="0">
                        <a:latin typeface="Century Gothic" pitchFamily="34" charset="0"/>
                        <a:ea typeface="Times New Roman"/>
                        <a:cs typeface="Times New Roman"/>
                      </a:endParaRPr>
                    </a:p>
                  </a:txBody>
                  <a:tcPr marL="66022" marR="66022" marT="0" marB="0" anchor="ctr"/>
                </a:tc>
                <a:tc>
                  <a:txBody>
                    <a:bodyPr/>
                    <a:lstStyle/>
                    <a:p>
                      <a:pPr marL="0" marR="0">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a:latin typeface="Century Gothic" pitchFamily="34" charset="0"/>
                        </a:rPr>
                        <a:t>Rs. 1,00,000</a:t>
                      </a:r>
                      <a:endParaRPr lang="en-US" sz="1200" dirty="0">
                        <a:latin typeface="Century Gothic" pitchFamily="34" charset="0"/>
                        <a:ea typeface="Times New Roman"/>
                        <a:cs typeface="Times New Roman"/>
                      </a:endParaRPr>
                    </a:p>
                  </a:txBody>
                  <a:tcPr marL="66022" marR="66022" marT="0" marB="0" anchor="ctr"/>
                </a:tc>
                <a:tc>
                  <a:txBody>
                    <a:bodyPr/>
                    <a:lstStyle/>
                    <a:p>
                      <a:pPr marL="0" marR="0">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a:latin typeface="Century Gothic" pitchFamily="34" charset="0"/>
                        </a:rPr>
                        <a:t>Rs. 1,00,000</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kern="1200" dirty="0" smtClean="0">
                          <a:latin typeface="Century Gothic" pitchFamily="34" charset="0"/>
                        </a:rPr>
                        <a:t>Rs. 1,00,000</a:t>
                      </a:r>
                    </a:p>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r>
              <a:tr h="346840">
                <a:tc>
                  <a:txBody>
                    <a:bodyPr/>
                    <a:lstStyle/>
                    <a:p>
                      <a:pPr marL="0" marR="0">
                        <a:spcBef>
                          <a:spcPts val="0"/>
                        </a:spcBef>
                        <a:spcAft>
                          <a:spcPts val="0"/>
                        </a:spcAft>
                      </a:pPr>
                      <a:r>
                        <a:rPr lang="en-US" sz="1200" dirty="0">
                          <a:latin typeface="Century Gothic" pitchFamily="34" charset="0"/>
                        </a:rPr>
                        <a:t>       Less : - </a:t>
                      </a:r>
                      <a:r>
                        <a:rPr lang="en-US" sz="1200" dirty="0" smtClean="0">
                          <a:latin typeface="Century Gothic" pitchFamily="34" charset="0"/>
                        </a:rPr>
                        <a:t>Exemption  of  75</a:t>
                      </a:r>
                      <a:r>
                        <a:rPr lang="en-US" sz="1200" dirty="0">
                          <a:latin typeface="Century Gothic" pitchFamily="34" charset="0"/>
                        </a:rPr>
                        <a:t>%</a:t>
                      </a: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a:latin typeface="Century Gothic" pitchFamily="34" charset="0"/>
                        </a:rPr>
                        <a:t>(Rs. 75,000)</a:t>
                      </a:r>
                      <a:endParaRPr lang="en-US" sz="1200" dirty="0">
                        <a:latin typeface="Century Gothic" pitchFamily="34" charset="0"/>
                        <a:ea typeface="Times New Roman"/>
                        <a:cs typeface="Times New Roman"/>
                      </a:endParaRPr>
                    </a:p>
                  </a:txBody>
                  <a:tcPr marL="66022" marR="66022" marT="0" marB="0" anchor="b"/>
                </a:tc>
                <a:tc>
                  <a:txBody>
                    <a:bodyPr/>
                    <a:lstStyle/>
                    <a:p>
                      <a:pPr marL="0" marR="0">
                        <a:spcBef>
                          <a:spcPts val="0"/>
                        </a:spcBef>
                        <a:spcAft>
                          <a:spcPts val="0"/>
                        </a:spcAft>
                      </a:pP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a:latin typeface="Century Gothic" pitchFamily="34" charset="0"/>
                        </a:rPr>
                        <a:t>NIL</a:t>
                      </a:r>
                      <a:endParaRPr lang="en-US" sz="1200" dirty="0">
                        <a:latin typeface="Century Gothic" pitchFamily="34" charset="0"/>
                        <a:ea typeface="Times New Roman"/>
                        <a:cs typeface="Times New Roman"/>
                      </a:endParaRPr>
                    </a:p>
                  </a:txBody>
                  <a:tcPr marL="66022" marR="66022" marT="0" marB="0" anchor="b"/>
                </a:tc>
                <a:tc>
                  <a:txBody>
                    <a:bodyPr/>
                    <a:lstStyle/>
                    <a:p>
                      <a:pPr marL="0" marR="0">
                        <a:spcBef>
                          <a:spcPts val="0"/>
                        </a:spcBef>
                        <a:spcAft>
                          <a:spcPts val="0"/>
                        </a:spcAft>
                      </a:pP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a:latin typeface="Century Gothic" pitchFamily="34" charset="0"/>
                        </a:rPr>
                        <a:t>NIL</a:t>
                      </a: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smtClean="0">
                          <a:latin typeface="Century Gothic" pitchFamily="34" charset="0"/>
                        </a:rPr>
                        <a:t>NIL</a:t>
                      </a:r>
                      <a:endParaRPr lang="en-US" sz="1200" dirty="0">
                        <a:latin typeface="Century Gothic" pitchFamily="34" charset="0"/>
                        <a:ea typeface="Times New Roman"/>
                        <a:cs typeface="Times New Roman"/>
                      </a:endParaRPr>
                    </a:p>
                  </a:txBody>
                  <a:tcPr marL="66022" marR="66022" marT="0" marB="0" anchor="b"/>
                </a:tc>
              </a:tr>
              <a:tr h="346840">
                <a:tc>
                  <a:txBody>
                    <a:bodyPr/>
                    <a:lstStyle/>
                    <a:p>
                      <a:pPr marL="0" marR="0">
                        <a:spcBef>
                          <a:spcPts val="0"/>
                        </a:spcBef>
                        <a:spcAft>
                          <a:spcPts val="0"/>
                        </a:spcAft>
                      </a:pPr>
                      <a:r>
                        <a:rPr lang="en-US" sz="1200" dirty="0">
                          <a:latin typeface="Century Gothic" pitchFamily="34" charset="0"/>
                        </a:rPr>
                        <a:t>       Less :- Cost of Land</a:t>
                      </a: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a:latin typeface="Century Gothic" pitchFamily="34" charset="0"/>
                        </a:rPr>
                        <a:t>NIL</a:t>
                      </a:r>
                      <a:endParaRPr lang="en-US" sz="1200" dirty="0">
                        <a:latin typeface="Century Gothic" pitchFamily="34" charset="0"/>
                        <a:ea typeface="Times New Roman"/>
                        <a:cs typeface="Times New Roman"/>
                      </a:endParaRPr>
                    </a:p>
                  </a:txBody>
                  <a:tcPr marL="66022" marR="66022" marT="0" marB="0" anchor="b"/>
                </a:tc>
                <a:tc>
                  <a:txBody>
                    <a:bodyPr/>
                    <a:lstStyle/>
                    <a:p>
                      <a:pPr marL="0" marR="0">
                        <a:spcBef>
                          <a:spcPts val="0"/>
                        </a:spcBef>
                        <a:spcAft>
                          <a:spcPts val="0"/>
                        </a:spcAft>
                      </a:pP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a:latin typeface="Century Gothic" pitchFamily="34" charset="0"/>
                        </a:rPr>
                        <a:t>(Rs. </a:t>
                      </a:r>
                      <a:r>
                        <a:rPr lang="en-US" sz="1200" dirty="0" smtClean="0">
                          <a:latin typeface="Century Gothic" pitchFamily="34" charset="0"/>
                        </a:rPr>
                        <a:t>60,000</a:t>
                      </a:r>
                      <a:r>
                        <a:rPr lang="en-US" sz="1200" dirty="0">
                          <a:latin typeface="Century Gothic" pitchFamily="34" charset="0"/>
                        </a:rPr>
                        <a:t>)</a:t>
                      </a:r>
                      <a:endParaRPr lang="en-US" sz="1200" dirty="0">
                        <a:latin typeface="Century Gothic" pitchFamily="34" charset="0"/>
                        <a:ea typeface="Times New Roman"/>
                        <a:cs typeface="Times New Roman"/>
                      </a:endParaRPr>
                    </a:p>
                  </a:txBody>
                  <a:tcPr marL="66022" marR="66022" marT="0" marB="0" anchor="b"/>
                </a:tc>
                <a:tc>
                  <a:txBody>
                    <a:bodyPr/>
                    <a:lstStyle/>
                    <a:p>
                      <a:pPr marL="0" marR="0">
                        <a:spcBef>
                          <a:spcPts val="0"/>
                        </a:spcBef>
                        <a:spcAft>
                          <a:spcPts val="0"/>
                        </a:spcAft>
                      </a:pP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a:latin typeface="Century Gothic" pitchFamily="34" charset="0"/>
                        </a:rPr>
                        <a:t>(Rs. </a:t>
                      </a:r>
                      <a:r>
                        <a:rPr lang="en-US" sz="1200" dirty="0" smtClean="0">
                          <a:latin typeface="Century Gothic" pitchFamily="34" charset="0"/>
                        </a:rPr>
                        <a:t>60,000</a:t>
                      </a:r>
                      <a:r>
                        <a:rPr lang="en-US" sz="1200" dirty="0">
                          <a:latin typeface="Century Gothic" pitchFamily="34" charset="0"/>
                        </a:rPr>
                        <a:t>)</a:t>
                      </a: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smtClean="0">
                          <a:latin typeface="Century Gothic" pitchFamily="34" charset="0"/>
                        </a:rPr>
                        <a:t>(Rs. 60,000)</a:t>
                      </a:r>
                      <a:endParaRPr lang="en-US" sz="1200" dirty="0">
                        <a:latin typeface="Century Gothic" pitchFamily="34" charset="0"/>
                        <a:ea typeface="Times New Roman"/>
                        <a:cs typeface="Times New Roman"/>
                      </a:endParaRPr>
                    </a:p>
                  </a:txBody>
                  <a:tcPr marL="66022" marR="66022" marT="0" marB="0" anchor="b"/>
                </a:tc>
              </a:tr>
              <a:tr h="346840">
                <a:tc>
                  <a:txBody>
                    <a:bodyPr/>
                    <a:lstStyle/>
                    <a:p>
                      <a:pPr marL="0" marR="0">
                        <a:spcBef>
                          <a:spcPts val="0"/>
                        </a:spcBef>
                        <a:spcAft>
                          <a:spcPts val="0"/>
                        </a:spcAft>
                      </a:pPr>
                      <a:r>
                        <a:rPr lang="en-US" sz="1200" dirty="0">
                          <a:latin typeface="Century Gothic" pitchFamily="34" charset="0"/>
                        </a:rPr>
                        <a:t>       Less :- Value of Material </a:t>
                      </a: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a:latin typeface="Century Gothic" pitchFamily="34" charset="0"/>
                        </a:rPr>
                        <a:t>NIL</a:t>
                      </a:r>
                      <a:endParaRPr lang="en-US" sz="1200" dirty="0">
                        <a:latin typeface="Century Gothic" pitchFamily="34" charset="0"/>
                        <a:ea typeface="Times New Roman"/>
                        <a:cs typeface="Times New Roman"/>
                      </a:endParaRPr>
                    </a:p>
                  </a:txBody>
                  <a:tcPr marL="66022" marR="66022" marT="0" marB="0" anchor="b"/>
                </a:tc>
                <a:tc>
                  <a:txBody>
                    <a:bodyPr/>
                    <a:lstStyle/>
                    <a:p>
                      <a:pPr marL="0" marR="0">
                        <a:spcBef>
                          <a:spcPts val="0"/>
                        </a:spcBef>
                        <a:spcAft>
                          <a:spcPts val="0"/>
                        </a:spcAft>
                      </a:pP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a:latin typeface="Century Gothic" pitchFamily="34" charset="0"/>
                        </a:rPr>
                        <a:t>(Rs. </a:t>
                      </a:r>
                      <a:r>
                        <a:rPr lang="en-US" sz="1200" dirty="0" smtClean="0">
                          <a:latin typeface="Century Gothic" pitchFamily="34" charset="0"/>
                        </a:rPr>
                        <a:t>22,000</a:t>
                      </a:r>
                      <a:r>
                        <a:rPr lang="en-US" sz="1200" dirty="0">
                          <a:latin typeface="Century Gothic" pitchFamily="34" charset="0"/>
                        </a:rPr>
                        <a:t>)</a:t>
                      </a:r>
                      <a:endParaRPr lang="en-US" sz="1200" dirty="0">
                        <a:latin typeface="Century Gothic" pitchFamily="34" charset="0"/>
                        <a:ea typeface="Times New Roman"/>
                        <a:cs typeface="Times New Roman"/>
                      </a:endParaRPr>
                    </a:p>
                  </a:txBody>
                  <a:tcPr marL="66022" marR="66022" marT="0" marB="0" anchor="b"/>
                </a:tc>
                <a:tc>
                  <a:txBody>
                    <a:bodyPr/>
                    <a:lstStyle/>
                    <a:p>
                      <a:pPr marL="0" marR="0">
                        <a:spcBef>
                          <a:spcPts val="0"/>
                        </a:spcBef>
                        <a:spcAft>
                          <a:spcPts val="0"/>
                        </a:spcAft>
                      </a:pP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a:latin typeface="Century Gothic" pitchFamily="34" charset="0"/>
                        </a:rPr>
                        <a:t>NIL</a:t>
                      </a: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smtClean="0">
                          <a:latin typeface="Century Gothic" pitchFamily="34" charset="0"/>
                        </a:rPr>
                        <a:t>NIL</a:t>
                      </a:r>
                      <a:endParaRPr lang="en-US" sz="1200" dirty="0">
                        <a:latin typeface="Century Gothic" pitchFamily="34" charset="0"/>
                        <a:ea typeface="Times New Roman"/>
                        <a:cs typeface="Times New Roman"/>
                      </a:endParaRPr>
                    </a:p>
                  </a:txBody>
                  <a:tcPr marL="66022" marR="66022" marT="0" marB="0" anchor="b"/>
                </a:tc>
              </a:tr>
              <a:tr h="301952">
                <a:tc>
                  <a:txBody>
                    <a:bodyPr/>
                    <a:lstStyle/>
                    <a:p>
                      <a:pPr marL="0" marR="0" algn="ctr">
                        <a:spcBef>
                          <a:spcPts val="0"/>
                        </a:spcBef>
                        <a:spcAft>
                          <a:spcPts val="0"/>
                        </a:spcAft>
                      </a:pPr>
                      <a:r>
                        <a:rPr lang="en-US" sz="1200" b="1" dirty="0" smtClean="0">
                          <a:latin typeface="Century Gothic" pitchFamily="34" charset="0"/>
                        </a:rPr>
                        <a:t>Taxable</a:t>
                      </a:r>
                      <a:r>
                        <a:rPr lang="en-US" sz="1200" b="1" baseline="0" dirty="0" smtClean="0">
                          <a:latin typeface="Century Gothic" pitchFamily="34" charset="0"/>
                        </a:rPr>
                        <a:t> Value</a:t>
                      </a: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b="1" dirty="0">
                          <a:latin typeface="Century Gothic" pitchFamily="34" charset="0"/>
                        </a:rPr>
                        <a:t>Rs. 25,000</a:t>
                      </a:r>
                      <a:endParaRPr lang="en-US" sz="1200" b="1" dirty="0">
                        <a:latin typeface="Century Gothic" pitchFamily="34" charset="0"/>
                        <a:ea typeface="Times New Roman"/>
                        <a:cs typeface="Times New Roman"/>
                      </a:endParaRPr>
                    </a:p>
                  </a:txBody>
                  <a:tcPr marL="66022" marR="66022" marT="0" marB="0" anchor="b"/>
                </a:tc>
                <a:tc>
                  <a:txBody>
                    <a:bodyPr/>
                    <a:lstStyle/>
                    <a:p>
                      <a:pPr marL="0" marR="0">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b="1" dirty="0">
                          <a:latin typeface="Century Gothic" pitchFamily="34" charset="0"/>
                        </a:rPr>
                        <a:t>Rs. </a:t>
                      </a:r>
                      <a:r>
                        <a:rPr lang="en-US" sz="1200" b="1" dirty="0" smtClean="0">
                          <a:latin typeface="Century Gothic" pitchFamily="34" charset="0"/>
                        </a:rPr>
                        <a:t>18,000</a:t>
                      </a:r>
                      <a:endParaRPr lang="en-US" sz="1200" b="1" dirty="0">
                        <a:latin typeface="Century Gothic" pitchFamily="34" charset="0"/>
                        <a:ea typeface="Times New Roman"/>
                        <a:cs typeface="Times New Roman"/>
                      </a:endParaRPr>
                    </a:p>
                  </a:txBody>
                  <a:tcPr marL="66022" marR="66022" marT="0" marB="0" anchor="b"/>
                </a:tc>
                <a:tc>
                  <a:txBody>
                    <a:bodyPr/>
                    <a:lstStyle/>
                    <a:p>
                      <a:pPr marL="0" marR="0">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b="1" dirty="0">
                          <a:latin typeface="Century Gothic" pitchFamily="34" charset="0"/>
                        </a:rPr>
                        <a:t>Rs.  </a:t>
                      </a:r>
                      <a:r>
                        <a:rPr lang="en-US" sz="1200" b="1" dirty="0" smtClean="0">
                          <a:latin typeface="Century Gothic" pitchFamily="34" charset="0"/>
                        </a:rPr>
                        <a:t>40,000</a:t>
                      </a: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b="1" dirty="0" smtClean="0">
                          <a:latin typeface="Century Gothic" pitchFamily="34" charset="0"/>
                        </a:rPr>
                        <a:t>Rs.40,000</a:t>
                      </a:r>
                      <a:endParaRPr lang="en-US" sz="1200" b="1" dirty="0">
                        <a:latin typeface="Century Gothic" pitchFamily="34" charset="0"/>
                        <a:ea typeface="Times New Roman"/>
                        <a:cs typeface="Times New Roman"/>
                      </a:endParaRPr>
                    </a:p>
                  </a:txBody>
                  <a:tcPr marL="66022" marR="66022" marT="0" marB="0" anchor="b"/>
                </a:tc>
              </a:tr>
              <a:tr h="330326">
                <a:tc>
                  <a:txBody>
                    <a:bodyPr/>
                    <a:lstStyle/>
                    <a:p>
                      <a:pPr marL="0" marR="0">
                        <a:spcBef>
                          <a:spcPts val="0"/>
                        </a:spcBef>
                        <a:spcAft>
                          <a:spcPts val="0"/>
                        </a:spcAft>
                      </a:pPr>
                      <a:r>
                        <a:rPr lang="en-US" sz="1200" dirty="0">
                          <a:latin typeface="Century Gothic" pitchFamily="34" charset="0"/>
                        </a:rPr>
                        <a:t> </a:t>
                      </a: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a:latin typeface="Century Gothic" pitchFamily="34" charset="0"/>
                        </a:rPr>
                        <a:t> </a:t>
                      </a:r>
                      <a:endParaRPr lang="en-US" sz="1200" dirty="0">
                        <a:latin typeface="Century Gothic" pitchFamily="34" charset="0"/>
                        <a:ea typeface="Times New Roman"/>
                        <a:cs typeface="Times New Roman"/>
                      </a:endParaRPr>
                    </a:p>
                  </a:txBody>
                  <a:tcPr marL="66022" marR="66022" marT="0" marB="0" anchor="b"/>
                </a:tc>
                <a:tc>
                  <a:txBody>
                    <a:bodyPr/>
                    <a:lstStyle/>
                    <a:p>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a:latin typeface="Century Gothic" pitchFamily="34" charset="0"/>
                        </a:rPr>
                        <a:t> </a:t>
                      </a:r>
                      <a:endParaRPr lang="en-US" sz="1200" dirty="0">
                        <a:latin typeface="Century Gothic" pitchFamily="34" charset="0"/>
                        <a:ea typeface="Times New Roman"/>
                        <a:cs typeface="Times New Roman"/>
                      </a:endParaRPr>
                    </a:p>
                  </a:txBody>
                  <a:tcPr marL="66022" marR="66022" marT="0" marB="0" anchor="b"/>
                </a:tc>
                <a:tc>
                  <a:txBody>
                    <a:bodyPr/>
                    <a:lstStyle/>
                    <a:p>
                      <a:pPr marL="0" marR="0">
                        <a:spcBef>
                          <a:spcPts val="0"/>
                        </a:spcBef>
                        <a:spcAft>
                          <a:spcPts val="0"/>
                        </a:spcAft>
                      </a:pP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a:latin typeface="Century Gothic" pitchFamily="34" charset="0"/>
                        </a:rPr>
                        <a:t> </a:t>
                      </a: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b"/>
                </a:tc>
              </a:tr>
              <a:tr h="436768">
                <a:tc>
                  <a:txBody>
                    <a:bodyPr/>
                    <a:lstStyle/>
                    <a:p>
                      <a:pPr marL="0" marR="0" algn="l">
                        <a:spcBef>
                          <a:spcPts val="0"/>
                        </a:spcBef>
                        <a:spcAft>
                          <a:spcPts val="0"/>
                        </a:spcAft>
                      </a:pPr>
                      <a:r>
                        <a:rPr lang="en-US" sz="1200" b="1" dirty="0">
                          <a:latin typeface="Century Gothic" pitchFamily="34" charset="0"/>
                        </a:rPr>
                        <a:t>Service Tax thereon (</a:t>
                      </a:r>
                      <a:r>
                        <a:rPr lang="en-US" sz="1200" b="1" dirty="0" smtClean="0">
                          <a:latin typeface="Century Gothic" pitchFamily="34" charset="0"/>
                        </a:rPr>
                        <a:t>12.36%)</a:t>
                      </a: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b="1" dirty="0">
                          <a:latin typeface="Century Gothic" pitchFamily="34" charset="0"/>
                        </a:rPr>
                        <a:t>Rs. </a:t>
                      </a:r>
                      <a:r>
                        <a:rPr lang="en-US" sz="1200" b="1" dirty="0" smtClean="0">
                          <a:latin typeface="Century Gothic" pitchFamily="34" charset="0"/>
                        </a:rPr>
                        <a:t>3,090</a:t>
                      </a: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b="1" dirty="0">
                          <a:latin typeface="Century Gothic" pitchFamily="34" charset="0"/>
                        </a:rPr>
                        <a:t>Rs. </a:t>
                      </a:r>
                      <a:r>
                        <a:rPr lang="en-US" sz="1200" b="1" dirty="0" smtClean="0">
                          <a:latin typeface="Century Gothic" pitchFamily="34" charset="0"/>
                        </a:rPr>
                        <a:t>2,225</a:t>
                      </a: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b="1" dirty="0" smtClean="0">
                          <a:latin typeface="Century Gothic" pitchFamily="34" charset="0"/>
                        </a:rPr>
                        <a:t>Rs. 1978 (@4.944%)</a:t>
                      </a: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b="1" dirty="0" smtClean="0">
                          <a:latin typeface="Century Gothic" pitchFamily="34" charset="0"/>
                        </a:rPr>
                        <a:t>Rs. 4,944</a:t>
                      </a:r>
                      <a:endParaRPr lang="en-US" sz="1200" b="1" dirty="0">
                        <a:latin typeface="Century Gothic" pitchFamily="34" charset="0"/>
                        <a:ea typeface="Times New Roman"/>
                        <a:cs typeface="Times New Roman"/>
                      </a:endParaRPr>
                    </a:p>
                  </a:txBody>
                  <a:tcPr marL="66022" marR="66022" marT="0" marB="0" anchor="ctr"/>
                </a:tc>
              </a:tr>
              <a:tr h="396525">
                <a:tc>
                  <a:txBody>
                    <a:bodyPr/>
                    <a:lstStyle/>
                    <a:p>
                      <a:pPr marL="0" marR="0" algn="l">
                        <a:spcBef>
                          <a:spcPts val="0"/>
                        </a:spcBef>
                        <a:spcAft>
                          <a:spcPts val="0"/>
                        </a:spcAft>
                      </a:pPr>
                      <a:r>
                        <a:rPr lang="en-US" sz="1200" dirty="0" smtClean="0">
                          <a:latin typeface="Century Gothic" pitchFamily="34" charset="0"/>
                        </a:rPr>
                        <a:t>Less </a:t>
                      </a:r>
                      <a:r>
                        <a:rPr lang="en-US" sz="1200" dirty="0">
                          <a:latin typeface="Century Gothic" pitchFamily="34" charset="0"/>
                        </a:rPr>
                        <a:t>:- CENVAT Credit on </a:t>
                      </a:r>
                      <a:r>
                        <a:rPr lang="en-US" sz="1200" dirty="0" smtClean="0">
                          <a:latin typeface="Century Gothic" pitchFamily="34" charset="0"/>
                        </a:rPr>
                        <a:t>Input</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a:latin typeface="Century Gothic" pitchFamily="34" charset="0"/>
                        </a:rPr>
                        <a:t>    </a:t>
                      </a:r>
                      <a:r>
                        <a:rPr lang="en-US" sz="1200" dirty="0" smtClean="0">
                          <a:latin typeface="Century Gothic" pitchFamily="34" charset="0"/>
                        </a:rPr>
                        <a:t>NIL</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smtClean="0">
                          <a:latin typeface="Century Gothic" pitchFamily="34" charset="0"/>
                        </a:rPr>
                        <a:t>         NIL</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smtClean="0">
                          <a:latin typeface="Century Gothic" pitchFamily="34" charset="0"/>
                        </a:rPr>
                        <a:t>NIL</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smtClean="0">
                          <a:latin typeface="Century Gothic" pitchFamily="34" charset="0"/>
                        </a:rPr>
                        <a:t>1200</a:t>
                      </a:r>
                      <a:endParaRPr lang="en-US" sz="1200" dirty="0">
                        <a:latin typeface="Century Gothic" pitchFamily="34" charset="0"/>
                        <a:ea typeface="Times New Roman"/>
                        <a:cs typeface="Times New Roman"/>
                      </a:endParaRPr>
                    </a:p>
                  </a:txBody>
                  <a:tcPr marL="66022" marR="66022" marT="0" marB="0" anchor="ctr"/>
                </a:tc>
              </a:tr>
              <a:tr h="7614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latin typeface="Century Gothic"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latin typeface="Century Gothic" pitchFamily="34" charset="0"/>
                        </a:rPr>
                        <a:t>Less </a:t>
                      </a:r>
                      <a:r>
                        <a:rPr lang="en-US" sz="1200" dirty="0">
                          <a:latin typeface="Century Gothic" pitchFamily="34" charset="0"/>
                        </a:rPr>
                        <a:t>:- CENVAT Credit on </a:t>
                      </a:r>
                      <a:r>
                        <a:rPr lang="en-US" sz="1200" dirty="0" smtClean="0">
                          <a:latin typeface="Century Gothic" pitchFamily="34" charset="0"/>
                        </a:rPr>
                        <a:t>Input  </a:t>
                      </a:r>
                      <a:r>
                        <a:rPr lang="en-US" sz="1200" kern="1200" dirty="0" smtClean="0">
                          <a:latin typeface="Century Gothic" pitchFamily="34" charset="0"/>
                        </a:rPr>
                        <a:t>Services</a:t>
                      </a:r>
                    </a:p>
                    <a:p>
                      <a:pPr marL="0" marR="0" algn="l">
                        <a:spcBef>
                          <a:spcPts val="0"/>
                        </a:spcBef>
                        <a:spcAft>
                          <a:spcPts val="0"/>
                        </a:spcAft>
                      </a:pPr>
                      <a:r>
                        <a:rPr lang="en-US" sz="1200" dirty="0" smtClean="0">
                          <a:latin typeface="Century Gothic" pitchFamily="34" charset="0"/>
                        </a:rPr>
                        <a:t>         </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smtClean="0">
                          <a:latin typeface="Century Gothic" pitchFamily="34" charset="0"/>
                        </a:rPr>
                        <a:t>412</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a:latin typeface="Century Gothic" pitchFamily="34" charset="0"/>
                        </a:rPr>
                        <a:t>          </a:t>
                      </a:r>
                      <a:r>
                        <a:rPr lang="en-US" sz="1200" dirty="0" smtClean="0">
                          <a:latin typeface="Century Gothic" pitchFamily="34" charset="0"/>
                        </a:rPr>
                        <a:t>412</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smtClean="0">
                          <a:latin typeface="Century Gothic" pitchFamily="34" charset="0"/>
                        </a:rPr>
                        <a:t>412</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smtClean="0">
                          <a:latin typeface="Century Gothic" pitchFamily="34" charset="0"/>
                        </a:rPr>
                        <a:t>412</a:t>
                      </a:r>
                      <a:endParaRPr lang="en-US" sz="1200" dirty="0">
                        <a:latin typeface="Century Gothic" pitchFamily="34" charset="0"/>
                        <a:ea typeface="Times New Roman"/>
                        <a:cs typeface="Times New Roman"/>
                      </a:endParaRPr>
                    </a:p>
                  </a:txBody>
                  <a:tcPr marL="66022" marR="66022" marT="0" marB="0" anchor="ctr"/>
                </a:tc>
              </a:tr>
              <a:tr h="400897">
                <a:tc>
                  <a:txBody>
                    <a:bodyPr/>
                    <a:lstStyle/>
                    <a:p>
                      <a:pPr marL="0" marR="0" algn="l">
                        <a:spcBef>
                          <a:spcPts val="0"/>
                        </a:spcBef>
                        <a:spcAft>
                          <a:spcPts val="0"/>
                        </a:spcAft>
                      </a:pPr>
                      <a:r>
                        <a:rPr lang="en-US" sz="1200" dirty="0">
                          <a:latin typeface="Century Gothic" pitchFamily="34" charset="0"/>
                        </a:rPr>
                        <a:t>Less :- CENVAT Credit on Capital Goods</a:t>
                      </a:r>
                      <a:endParaRPr lang="en-US" sz="1200"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dirty="0" smtClean="0">
                          <a:latin typeface="Century Gothic" pitchFamily="34" charset="0"/>
                        </a:rPr>
                        <a:t>200</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a:latin typeface="Century Gothic" pitchFamily="34" charset="0"/>
                        </a:rPr>
                        <a:t>          </a:t>
                      </a:r>
                      <a:r>
                        <a:rPr lang="en-US" sz="1200" dirty="0" smtClean="0">
                          <a:latin typeface="Century Gothic" pitchFamily="34" charset="0"/>
                        </a:rPr>
                        <a:t>200</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smtClean="0">
                          <a:latin typeface="Century Gothic" pitchFamily="34" charset="0"/>
                        </a:rPr>
                        <a:t>200</a:t>
                      </a: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dirty="0" smtClean="0">
                          <a:latin typeface="Century Gothic" pitchFamily="34" charset="0"/>
                        </a:rPr>
                        <a:t>200</a:t>
                      </a:r>
                      <a:endParaRPr lang="en-US" sz="1200" dirty="0">
                        <a:latin typeface="Century Gothic" pitchFamily="34" charset="0"/>
                        <a:ea typeface="Times New Roman"/>
                        <a:cs typeface="Times New Roman"/>
                      </a:endParaRPr>
                    </a:p>
                  </a:txBody>
                  <a:tcPr marL="66022" marR="66022" marT="0" marB="0" anchor="ctr"/>
                </a:tc>
              </a:tr>
              <a:tr h="301952">
                <a:tc>
                  <a:txBody>
                    <a:bodyPr/>
                    <a:lstStyle/>
                    <a:p>
                      <a:pPr marL="0" marR="0" algn="l">
                        <a:spcBef>
                          <a:spcPts val="0"/>
                        </a:spcBef>
                        <a:spcAft>
                          <a:spcPts val="0"/>
                        </a:spcAft>
                      </a:pPr>
                      <a:r>
                        <a:rPr lang="en-US" sz="1200" b="1" dirty="0">
                          <a:latin typeface="Century Gothic" pitchFamily="34" charset="0"/>
                        </a:rPr>
                        <a:t>Service Tax </a:t>
                      </a:r>
                      <a:r>
                        <a:rPr lang="en-US" sz="1200" b="1" dirty="0" smtClean="0">
                          <a:latin typeface="Century Gothic" pitchFamily="34" charset="0"/>
                        </a:rPr>
                        <a:t> to be paid in cash</a:t>
                      </a:r>
                      <a:endParaRPr lang="en-US" sz="1200" b="1" dirty="0">
                        <a:latin typeface="Century Gothic" pitchFamily="34" charset="0"/>
                        <a:ea typeface="Times New Roman"/>
                        <a:cs typeface="Times New Roman"/>
                      </a:endParaRPr>
                    </a:p>
                  </a:txBody>
                  <a:tcPr marL="66022" marR="66022" marT="0" marB="0" anchor="b"/>
                </a:tc>
                <a:tc>
                  <a:txBody>
                    <a:bodyPr/>
                    <a:lstStyle/>
                    <a:p>
                      <a:pPr marL="0" marR="0" algn="ctr">
                        <a:spcBef>
                          <a:spcPts val="0"/>
                        </a:spcBef>
                        <a:spcAft>
                          <a:spcPts val="0"/>
                        </a:spcAft>
                      </a:pPr>
                      <a:r>
                        <a:rPr lang="en-US" sz="1200" b="1" dirty="0">
                          <a:latin typeface="Century Gothic" pitchFamily="34" charset="0"/>
                        </a:rPr>
                        <a:t>Rs. </a:t>
                      </a:r>
                      <a:r>
                        <a:rPr lang="en-US" sz="1200" b="1" dirty="0" smtClean="0">
                          <a:latin typeface="Century Gothic" pitchFamily="34" charset="0"/>
                        </a:rPr>
                        <a:t>2,478</a:t>
                      </a: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b="1" dirty="0">
                          <a:latin typeface="Century Gothic" pitchFamily="34" charset="0"/>
                        </a:rPr>
                        <a:t>Rs. </a:t>
                      </a:r>
                      <a:r>
                        <a:rPr lang="en-US" sz="1200" b="1" dirty="0" smtClean="0">
                          <a:latin typeface="Century Gothic" pitchFamily="34" charset="0"/>
                        </a:rPr>
                        <a:t>1,613</a:t>
                      </a: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b="1" dirty="0">
                          <a:latin typeface="Century Gothic" pitchFamily="34" charset="0"/>
                        </a:rPr>
                        <a:t>Rs. </a:t>
                      </a:r>
                      <a:r>
                        <a:rPr lang="en-US" sz="1200" b="1" dirty="0" smtClean="0">
                          <a:latin typeface="Century Gothic" pitchFamily="34" charset="0"/>
                        </a:rPr>
                        <a:t>1,366</a:t>
                      </a: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endParaRPr lang="en-US" sz="1200" b="1" dirty="0">
                        <a:latin typeface="Century Gothic" pitchFamily="34" charset="0"/>
                        <a:ea typeface="Times New Roman"/>
                        <a:cs typeface="Times New Roman"/>
                      </a:endParaRPr>
                    </a:p>
                  </a:txBody>
                  <a:tcPr marL="66022" marR="66022" marT="0" marB="0" anchor="ctr"/>
                </a:tc>
                <a:tc>
                  <a:txBody>
                    <a:bodyPr/>
                    <a:lstStyle/>
                    <a:p>
                      <a:pPr marL="0" marR="0" algn="ctr">
                        <a:spcBef>
                          <a:spcPts val="0"/>
                        </a:spcBef>
                        <a:spcAft>
                          <a:spcPts val="0"/>
                        </a:spcAft>
                      </a:pPr>
                      <a:r>
                        <a:rPr lang="en-US" sz="1200" b="1" dirty="0" smtClean="0">
                          <a:latin typeface="Century Gothic" pitchFamily="34" charset="0"/>
                        </a:rPr>
                        <a:t>Rs. 3,132</a:t>
                      </a:r>
                      <a:endParaRPr lang="en-US" sz="1200" b="1" dirty="0">
                        <a:latin typeface="Century Gothic" pitchFamily="34" charset="0"/>
                        <a:ea typeface="Times New Roman"/>
                        <a:cs typeface="Times New Roman"/>
                      </a:endParaRPr>
                    </a:p>
                  </a:txBody>
                  <a:tcPr marL="66022" marR="66022" marT="0" marB="0" anchor="ctr"/>
                </a:tc>
              </a:tr>
            </a:tbl>
          </a:graphicData>
        </a:graphic>
      </p:graphicFrame>
    </p:spTree>
  </p:cSld>
  <p:clrMapOvr>
    <a:masterClrMapping/>
  </p:clrMapOvr>
  <p:transition>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38200" y="1447800"/>
            <a:ext cx="7620000" cy="4724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dirty="0" smtClean="0">
                <a:latin typeface="Century Gothic" pitchFamily="34" charset="0"/>
                <a:cs typeface="Arial" pitchFamily="34" charset="0"/>
              </a:rPr>
              <a:t>Value for Reversal under Rule 6 (3) of CENVAT Credit Rules, 2004</a:t>
            </a:r>
            <a:endParaRPr lang="en-US" sz="2800" dirty="0">
              <a:latin typeface="Century Gothic" pitchFamily="34" charset="0"/>
              <a:cs typeface="Arial" pitchFamily="34" charset="0"/>
            </a:endParaRPr>
          </a:p>
        </p:txBody>
      </p:sp>
    </p:spTree>
  </p:cSld>
  <p:clrMapOvr>
    <a:masterClrMapping/>
  </p:clrMapOvr>
  <p:transition>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228600" y="685800"/>
            <a:ext cx="2362200" cy="533400"/>
          </a:xfr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8900000" scaled="1"/>
            <a:tileRect/>
          </a:gradFill>
        </p:spPr>
        <p:txBody>
          <a:bodyPr>
            <a:noAutofit/>
          </a:bodyPr>
          <a:lstStyle/>
          <a:p>
            <a:r>
              <a:rPr lang="en-US" sz="2400" dirty="0" smtClean="0">
                <a:latin typeface="Century Gothic" pitchFamily="34" charset="0"/>
              </a:rPr>
              <a:t>Case Study-10</a:t>
            </a:r>
            <a:endParaRPr lang="en-US" sz="2400" dirty="0">
              <a:latin typeface="Century Gothic" pitchFamily="34" charset="0"/>
            </a:endParaRPr>
          </a:p>
        </p:txBody>
      </p:sp>
      <p:pic>
        <p:nvPicPr>
          <p:cNvPr id="4" name="Picture 2" descr="https://encrypted-tbn0.gstatic.com/images?q=tbn:ANd9GcRENkHVdQGoaut1m2xUpjk7lH8Kq4rZ_9UA5Bf8I8Y2vMb9_vub6g"/>
          <p:cNvPicPr>
            <a:picLocks noChangeAspect="1" noChangeArrowheads="1"/>
          </p:cNvPicPr>
          <p:nvPr/>
        </p:nvPicPr>
        <p:blipFill>
          <a:blip r:embed="rId2" cstate="print"/>
          <a:srcRect/>
          <a:stretch>
            <a:fillRect/>
          </a:stretch>
        </p:blipFill>
        <p:spPr bwMode="auto">
          <a:xfrm>
            <a:off x="2514600" y="533400"/>
            <a:ext cx="1323975" cy="761999"/>
          </a:xfrm>
          <a:prstGeom prst="rect">
            <a:avLst/>
          </a:prstGeom>
          <a:noFill/>
        </p:spPr>
      </p:pic>
      <p:sp>
        <p:nvSpPr>
          <p:cNvPr id="5" name="TextBox 4"/>
          <p:cNvSpPr txBox="1"/>
          <p:nvPr/>
        </p:nvSpPr>
        <p:spPr>
          <a:xfrm>
            <a:off x="381000" y="1371600"/>
            <a:ext cx="8382000" cy="3801041"/>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n-US" sz="2000" b="1" i="1" dirty="0" smtClean="0">
                <a:latin typeface="Century Gothic" pitchFamily="34" charset="0"/>
              </a:rPr>
              <a:t>For Instance: </a:t>
            </a:r>
          </a:p>
          <a:p>
            <a:pPr algn="just"/>
            <a:r>
              <a:rPr lang="en-US" sz="2000" i="1" dirty="0" smtClean="0">
                <a:latin typeface="Century Gothic" pitchFamily="34" charset="0"/>
              </a:rPr>
              <a:t>Value of flats sold by M/s ABC Ltd = Rs 1,00,00,000/-</a:t>
            </a:r>
          </a:p>
          <a:p>
            <a:pPr algn="just"/>
            <a:r>
              <a:rPr lang="en-US" sz="2000" i="1" dirty="0" smtClean="0">
                <a:latin typeface="Century Gothic" pitchFamily="34" charset="0"/>
              </a:rPr>
              <a:t>                  </a:t>
            </a:r>
            <a:r>
              <a:rPr lang="en-US" sz="2000" b="1" i="1" dirty="0" smtClean="0">
                <a:latin typeface="Century Gothic" pitchFamily="34" charset="0"/>
              </a:rPr>
              <a:t>(Taxable Service)</a:t>
            </a:r>
          </a:p>
          <a:p>
            <a:pPr algn="just"/>
            <a:endParaRPr lang="en-US" sz="2100" b="1" i="1" dirty="0" smtClean="0"/>
          </a:p>
          <a:p>
            <a:pPr algn="just"/>
            <a:r>
              <a:rPr lang="en-US" sz="2000" i="1" dirty="0" smtClean="0">
                <a:latin typeface="Century Gothic" pitchFamily="34" charset="0"/>
              </a:rPr>
              <a:t>Service Tax discharged = As per Rule 2A(ii) of Service Tax (determination of Value) Rules, 2006, i.e. on 40% of aforesaid value. </a:t>
            </a:r>
          </a:p>
          <a:p>
            <a:pPr algn="just"/>
            <a:r>
              <a:rPr lang="en-US" sz="2000" i="1" dirty="0" smtClean="0">
                <a:latin typeface="Century Gothic" pitchFamily="34" charset="0"/>
              </a:rPr>
              <a:t>Gross Amount Charged for construction of Road = Rs 1,00,00,000</a:t>
            </a:r>
          </a:p>
          <a:p>
            <a:pPr algn="just"/>
            <a:r>
              <a:rPr lang="en-US" sz="2000" b="1" i="1" dirty="0" smtClean="0">
                <a:latin typeface="Century Gothic" pitchFamily="34" charset="0"/>
              </a:rPr>
              <a:t>(Exempted Service Entry No 13 of Notification No 25/2012 dated 20.06.2012).</a:t>
            </a:r>
            <a:r>
              <a:rPr lang="en-US" sz="2000" i="1" dirty="0" smtClean="0">
                <a:latin typeface="Century Gothic" pitchFamily="34" charset="0"/>
              </a:rPr>
              <a:t> </a:t>
            </a:r>
          </a:p>
          <a:p>
            <a:pPr algn="just"/>
            <a:r>
              <a:rPr lang="en-US" sz="2000" i="1" dirty="0" smtClean="0">
                <a:latin typeface="Century Gothic" pitchFamily="34" charset="0"/>
              </a:rPr>
              <a:t>Further, ABC Ltd has availed CENVAT Credit of Rs 40,00,000 in respect of aforesaid services. </a:t>
            </a:r>
          </a:p>
        </p:txBody>
      </p:sp>
      <p:sp>
        <p:nvSpPr>
          <p:cNvPr id="6" name="Rounded Rectangular Callout 5"/>
          <p:cNvSpPr/>
          <p:nvPr/>
        </p:nvSpPr>
        <p:spPr>
          <a:xfrm>
            <a:off x="685800" y="5638800"/>
            <a:ext cx="6858000" cy="990600"/>
          </a:xfrm>
          <a:prstGeom prst="wedgeRoundRectCallout">
            <a:avLst/>
          </a:prstGeom>
        </p:spPr>
        <p:style>
          <a:lnRef idx="1">
            <a:schemeClr val="accent2"/>
          </a:lnRef>
          <a:fillRef idx="3">
            <a:schemeClr val="accent2"/>
          </a:fillRef>
          <a:effectRef idx="2">
            <a:schemeClr val="accent2"/>
          </a:effectRef>
          <a:fontRef idx="minor">
            <a:schemeClr val="lt1"/>
          </a:fontRef>
        </p:style>
        <p:txBody>
          <a:bodyPr rtlCol="0" anchor="ctr"/>
          <a:lstStyle/>
          <a:p>
            <a:pPr algn="just"/>
            <a:r>
              <a:rPr lang="en-US" b="1" i="1" dirty="0" smtClean="0">
                <a:latin typeface="Century Gothic" pitchFamily="34" charset="0"/>
              </a:rPr>
              <a:t>What will be the amount which ABC Pvt Ltd is liable to pay as per Rule 6 (3) of CENVAT Credit Rules, 2004?  </a:t>
            </a:r>
            <a:endParaRPr lang="en-US" b="1" i="1" dirty="0">
              <a:latin typeface="Century Gothic" pitchFamily="34" charset="0"/>
            </a:endParaRPr>
          </a:p>
        </p:txBody>
      </p:sp>
      <p:pic>
        <p:nvPicPr>
          <p:cNvPr id="7" name="Picture 2" descr="http://t2.gstatic.com/images?q=tbn:ANd9GcTA1WjjIQoNfl5ROsb6xJ7bs8XDGkIzzoBSmYYCUsohBjjRM0i83g"/>
          <p:cNvPicPr>
            <a:picLocks noChangeAspect="1" noChangeArrowheads="1"/>
          </p:cNvPicPr>
          <p:nvPr/>
        </p:nvPicPr>
        <p:blipFill>
          <a:blip r:embed="rId3" cstate="print"/>
          <a:srcRect/>
          <a:stretch>
            <a:fillRect/>
          </a:stretch>
        </p:blipFill>
        <p:spPr bwMode="auto">
          <a:xfrm rot="2045156">
            <a:off x="7996021" y="5468412"/>
            <a:ext cx="707418" cy="742950"/>
          </a:xfrm>
          <a:prstGeom prst="rect">
            <a:avLst/>
          </a:prstGeom>
          <a:noFill/>
        </p:spPr>
      </p:pic>
    </p:spTree>
  </p:cSld>
  <p:clrMapOvr>
    <a:masterClrMapping/>
  </p:clrMapOvr>
  <p:transition>
    <p:dissolv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5800" y="1524000"/>
            <a:ext cx="7696200" cy="5016758"/>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lvl="0" algn="just"/>
            <a:r>
              <a:rPr lang="en-US" sz="2000" i="1" dirty="0" smtClean="0">
                <a:latin typeface="Century Gothic" pitchFamily="34" charset="0"/>
              </a:rPr>
              <a:t>Amount required to be paid as per Rule 6 (3) (</a:t>
            </a:r>
            <a:r>
              <a:rPr lang="en-US" sz="2000" i="1" dirty="0" err="1" smtClean="0">
                <a:latin typeface="Century Gothic" pitchFamily="34" charset="0"/>
              </a:rPr>
              <a:t>i</a:t>
            </a:r>
            <a:r>
              <a:rPr lang="en-US" sz="2000" i="1" dirty="0" smtClean="0">
                <a:latin typeface="Century Gothic" pitchFamily="34" charset="0"/>
              </a:rPr>
              <a:t>) of CENVAT Credit Rules, 2004 </a:t>
            </a:r>
            <a:r>
              <a:rPr lang="en-US" sz="2000" dirty="0" smtClean="0">
                <a:latin typeface="Century Gothic" pitchFamily="34" charset="0"/>
              </a:rPr>
              <a:t>= 6% of Exempted Services</a:t>
            </a:r>
          </a:p>
          <a:p>
            <a:pPr lvl="0" algn="just"/>
            <a:r>
              <a:rPr lang="en-US" sz="2000" dirty="0" smtClean="0">
                <a:latin typeface="Century Gothic" pitchFamily="34" charset="0"/>
              </a:rPr>
              <a:t>		         = 6% of Rs 1,00,00,000</a:t>
            </a:r>
          </a:p>
          <a:p>
            <a:pPr lvl="0" algn="just"/>
            <a:r>
              <a:rPr lang="en-US" sz="2000" dirty="0" smtClean="0">
                <a:latin typeface="Century Gothic" pitchFamily="34" charset="0"/>
              </a:rPr>
              <a:t>                                     = 	Rs 6,00,000</a:t>
            </a:r>
          </a:p>
          <a:p>
            <a:pPr lvl="0" algn="just"/>
            <a:endParaRPr lang="en-US" sz="2000" dirty="0" smtClean="0">
              <a:latin typeface="Century Gothic" pitchFamily="34" charset="0"/>
            </a:endParaRPr>
          </a:p>
          <a:p>
            <a:pPr lvl="0" algn="just"/>
            <a:r>
              <a:rPr lang="en-US" sz="2000" dirty="0" smtClean="0">
                <a:latin typeface="Century Gothic" pitchFamily="34" charset="0"/>
              </a:rPr>
              <a:t>Amount required to be paid as per Rule 6 (3) (ii) of CENVAT Credit Rules, 2004 = </a:t>
            </a:r>
          </a:p>
          <a:p>
            <a:pPr lvl="0" algn="just"/>
            <a:endParaRPr lang="en-US" sz="2000" dirty="0" smtClean="0">
              <a:latin typeface="Century Gothic" pitchFamily="34" charset="0"/>
            </a:endParaRPr>
          </a:p>
          <a:p>
            <a:pPr lvl="0" algn="just"/>
            <a:r>
              <a:rPr lang="en-US" sz="2000" dirty="0" smtClean="0">
                <a:latin typeface="Century Gothic" pitchFamily="34" charset="0"/>
              </a:rPr>
              <a:t>	40,00,000  *  1,00,00,000</a:t>
            </a:r>
          </a:p>
          <a:p>
            <a:pPr lvl="0" algn="just"/>
            <a:r>
              <a:rPr lang="en-US" sz="2000" dirty="0" smtClean="0">
                <a:latin typeface="Century Gothic" pitchFamily="34" charset="0"/>
              </a:rPr>
              <a:t>		         2,00,00,000</a:t>
            </a:r>
          </a:p>
          <a:p>
            <a:pPr lvl="0" algn="just"/>
            <a:r>
              <a:rPr lang="en-US" sz="2000" dirty="0" smtClean="0">
                <a:latin typeface="Century Gothic" pitchFamily="34" charset="0"/>
              </a:rPr>
              <a:t>       </a:t>
            </a:r>
          </a:p>
          <a:p>
            <a:pPr lvl="0" algn="just"/>
            <a:r>
              <a:rPr lang="en-US" sz="2000" dirty="0" smtClean="0">
                <a:latin typeface="Century Gothic" pitchFamily="34" charset="0"/>
              </a:rPr>
              <a:t>         =   Rs 20,00,000</a:t>
            </a:r>
          </a:p>
          <a:p>
            <a:pPr lvl="0" algn="just"/>
            <a:endParaRPr lang="en-US" sz="2000" dirty="0" smtClean="0">
              <a:latin typeface="Century Gothic" pitchFamily="34" charset="0"/>
            </a:endParaRPr>
          </a:p>
          <a:p>
            <a:pPr lvl="0" algn="just"/>
            <a:r>
              <a:rPr lang="en-US" sz="2000" b="1" dirty="0" smtClean="0">
                <a:latin typeface="Century Gothic" pitchFamily="34" charset="0"/>
              </a:rPr>
              <a:t>To Conclude: The value should be taken for  the purpose of aforesaid Rule shall be Gross Amount Charged not the amount on which Service Tax has been paid.</a:t>
            </a:r>
          </a:p>
        </p:txBody>
      </p:sp>
      <p:cxnSp>
        <p:nvCxnSpPr>
          <p:cNvPr id="6" name="Straight Connector 5"/>
          <p:cNvCxnSpPr/>
          <p:nvPr/>
        </p:nvCxnSpPr>
        <p:spPr>
          <a:xfrm>
            <a:off x="3124200" y="3733800"/>
            <a:ext cx="1600200"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5" name="Picture 4" descr="https://encrypted-tbn3.gstatic.com/images?q=tbn:ANd9GcSfNLZ12VTe6hc7pNshTzxyWbJ3fP0MF3MGmfShxt8UuhHejLm_-w"/>
          <p:cNvPicPr>
            <a:picLocks noChangeAspect="1" noChangeArrowheads="1"/>
          </p:cNvPicPr>
          <p:nvPr/>
        </p:nvPicPr>
        <p:blipFill>
          <a:blip r:embed="rId2" cstate="print"/>
          <a:srcRect/>
          <a:stretch>
            <a:fillRect/>
          </a:stretch>
        </p:blipFill>
        <p:spPr bwMode="auto">
          <a:xfrm>
            <a:off x="152400" y="1066800"/>
            <a:ext cx="457200" cy="365760"/>
          </a:xfrm>
          <a:prstGeom prst="rect">
            <a:avLst/>
          </a:prstGeom>
          <a:noFill/>
        </p:spPr>
      </p:pic>
    </p:spTree>
  </p:cSld>
  <p:clrMapOvr>
    <a:masterClrMapping/>
  </p:clrMapOvr>
  <p:transition>
    <p:dissolv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133600"/>
            <a:ext cx="7696200" cy="452431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lgn="just"/>
            <a:endParaRPr lang="en-US" i="1" dirty="0" smtClean="0">
              <a:latin typeface="Century Gothic" pitchFamily="34" charset="0"/>
            </a:endParaRPr>
          </a:p>
          <a:p>
            <a:pPr marL="344488" lvl="0" indent="-344488" algn="just">
              <a:buAutoNum type="arabicPeriod"/>
            </a:pPr>
            <a:r>
              <a:rPr lang="en-US" b="1" dirty="0" smtClean="0">
                <a:latin typeface="Century Gothic" pitchFamily="34" charset="0"/>
              </a:rPr>
              <a:t>Maintenance services</a:t>
            </a:r>
          </a:p>
          <a:p>
            <a:pPr marL="344488" lvl="0" indent="-344488" algn="just"/>
            <a:r>
              <a:rPr lang="en-US" b="1" dirty="0" smtClean="0">
                <a:latin typeface="Century Gothic" pitchFamily="34" charset="0"/>
              </a:rPr>
              <a:t>2.  Services provided by builders/developers to land owners under collaboration agreements </a:t>
            </a:r>
            <a:r>
              <a:rPr lang="en-US" i="1" dirty="0" smtClean="0">
                <a:latin typeface="Century Gothic" pitchFamily="34" charset="0"/>
              </a:rPr>
              <a:t> </a:t>
            </a:r>
          </a:p>
          <a:p>
            <a:pPr lvl="0" algn="just"/>
            <a:r>
              <a:rPr lang="en-US" dirty="0" smtClean="0">
                <a:latin typeface="Century Gothic" pitchFamily="34" charset="0"/>
              </a:rPr>
              <a:t>The said services are treated as Continuous Supply of Services as per Rule 2(c) of Point of Taxation Rules, 2011. </a:t>
            </a:r>
          </a:p>
          <a:p>
            <a:pPr lvl="0" algn="just"/>
            <a:r>
              <a:rPr lang="en-US" dirty="0" smtClean="0">
                <a:latin typeface="Century Gothic" pitchFamily="34" charset="0"/>
              </a:rPr>
              <a:t>Proviso to Rule 3 of Point of Taxation Rules, 2011 provides for determination of point of taxation in such type of services</a:t>
            </a:r>
          </a:p>
          <a:p>
            <a:pPr lvl="0" algn="just"/>
            <a:endParaRPr lang="en-US" i="1" dirty="0" smtClean="0">
              <a:latin typeface="Century Gothic" pitchFamily="34" charset="0"/>
            </a:endParaRPr>
          </a:p>
          <a:p>
            <a:pPr marL="344488" indent="-344488" algn="just"/>
            <a:r>
              <a:rPr lang="en-US" b="1" i="1" dirty="0" smtClean="0">
                <a:latin typeface="Century Gothic" pitchFamily="34" charset="0"/>
              </a:rPr>
              <a:t>3.</a:t>
            </a:r>
            <a:r>
              <a:rPr lang="en-US" i="1" dirty="0" smtClean="0">
                <a:latin typeface="Century Gothic" pitchFamily="34" charset="0"/>
              </a:rPr>
              <a:t> </a:t>
            </a:r>
            <a:r>
              <a:rPr lang="en-US" b="1" dirty="0" smtClean="0">
                <a:latin typeface="Century Gothic" pitchFamily="34" charset="0"/>
              </a:rPr>
              <a:t>Sale of buildings (shops/offices) of land owner by builders</a:t>
            </a:r>
          </a:p>
          <a:p>
            <a:pPr marL="344488" indent="-344488" algn="just">
              <a:buFont typeface="Arial" pitchFamily="34" charset="0"/>
              <a:buChar char="•"/>
            </a:pPr>
            <a:r>
              <a:rPr lang="en-US" b="1" dirty="0" smtClean="0">
                <a:latin typeface="Century Gothic" pitchFamily="34" charset="0"/>
              </a:rPr>
              <a:t>Services provided by Land owner to buyers: </a:t>
            </a:r>
            <a:r>
              <a:rPr lang="en-US" dirty="0" smtClean="0">
                <a:latin typeface="Century Gothic" pitchFamily="34" charset="0"/>
              </a:rPr>
              <a:t>Point of taxation shall be determined as per</a:t>
            </a:r>
            <a:r>
              <a:rPr lang="en-US" b="1" dirty="0" smtClean="0">
                <a:latin typeface="Century Gothic" pitchFamily="34" charset="0"/>
              </a:rPr>
              <a:t> proviso to Rule 3 </a:t>
            </a:r>
            <a:r>
              <a:rPr lang="en-US" dirty="0" smtClean="0">
                <a:latin typeface="Century Gothic" pitchFamily="34" charset="0"/>
              </a:rPr>
              <a:t>of Point of Taxation Rules, 2011.</a:t>
            </a:r>
          </a:p>
          <a:p>
            <a:pPr marL="344488" indent="-344488" algn="just">
              <a:buFont typeface="Arial" pitchFamily="34" charset="0"/>
              <a:buChar char="•"/>
            </a:pPr>
            <a:r>
              <a:rPr lang="en-US" b="1" dirty="0" smtClean="0">
                <a:latin typeface="Century Gothic" pitchFamily="34" charset="0"/>
              </a:rPr>
              <a:t>Services Provided by Builder to Landowner: </a:t>
            </a:r>
            <a:r>
              <a:rPr lang="en-US" dirty="0" smtClean="0">
                <a:latin typeface="Century Gothic" pitchFamily="34" charset="0"/>
              </a:rPr>
              <a:t>Point of taxation shall be determined as per</a:t>
            </a:r>
            <a:r>
              <a:rPr lang="en-US" b="1" dirty="0" smtClean="0">
                <a:latin typeface="Century Gothic" pitchFamily="34" charset="0"/>
              </a:rPr>
              <a:t> Rule 3 </a:t>
            </a:r>
            <a:r>
              <a:rPr lang="en-US" dirty="0" smtClean="0">
                <a:latin typeface="Century Gothic" pitchFamily="34" charset="0"/>
              </a:rPr>
              <a:t>of Point of Taxation Rules, 2011</a:t>
            </a:r>
            <a:endParaRPr lang="en-US" b="1" dirty="0" smtClean="0">
              <a:latin typeface="Century Gothic" pitchFamily="34" charset="0"/>
            </a:endParaRPr>
          </a:p>
          <a:p>
            <a:pPr algn="just"/>
            <a:endParaRPr lang="en-US" i="1" dirty="0" smtClean="0">
              <a:latin typeface="Century Gothic" pitchFamily="34" charset="0"/>
            </a:endParaRPr>
          </a:p>
        </p:txBody>
      </p:sp>
      <p:sp>
        <p:nvSpPr>
          <p:cNvPr id="3" name="Rounded Rectangle 2"/>
          <p:cNvSpPr/>
          <p:nvPr/>
        </p:nvSpPr>
        <p:spPr>
          <a:xfrm>
            <a:off x="609600" y="762000"/>
            <a:ext cx="7696200" cy="1066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dirty="0" smtClean="0">
                <a:latin typeface="Century Gothic" pitchFamily="34" charset="0"/>
              </a:rPr>
              <a:t>POINT OF TAXATION FOR CERTAIN RELEVANT TRANSACTIONS</a:t>
            </a:r>
            <a:endParaRPr lang="en-US" sz="2000" dirty="0">
              <a:latin typeface="Century Gothic" pitchFamily="34" charset="0"/>
            </a:endParaRPr>
          </a:p>
        </p:txBody>
      </p:sp>
    </p:spTree>
  </p:cSld>
  <p:clrMapOvr>
    <a:masterClrMapping/>
  </p:clrMapOvr>
  <p:transition>
    <p:dissolv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ln/>
        </p:spPr>
        <p:style>
          <a:lnRef idx="1">
            <a:schemeClr val="accent2"/>
          </a:lnRef>
          <a:fillRef idx="2">
            <a:schemeClr val="accent2"/>
          </a:fillRef>
          <a:effectRef idx="1">
            <a:schemeClr val="accent2"/>
          </a:effectRef>
          <a:fontRef idx="minor">
            <a:schemeClr val="dk1"/>
          </a:fontRef>
        </p:style>
        <p:txBody>
          <a:bodyPr anchor="ctr"/>
          <a:lstStyle/>
          <a:p>
            <a:pPr algn="ctr" fontAlgn="auto">
              <a:spcBef>
                <a:spcPts val="0"/>
              </a:spcBef>
              <a:spcAft>
                <a:spcPts val="0"/>
              </a:spcAft>
              <a:defRPr/>
            </a:pPr>
            <a:endParaRPr lang="en-US"/>
          </a:p>
        </p:txBody>
      </p:sp>
      <p:sp>
        <p:nvSpPr>
          <p:cNvPr id="8195" name="TextBox 4"/>
          <p:cNvSpPr txBox="1">
            <a:spLocks noChangeArrowheads="1"/>
          </p:cNvSpPr>
          <p:nvPr/>
        </p:nvSpPr>
        <p:spPr bwMode="auto">
          <a:xfrm>
            <a:off x="838200" y="1905000"/>
            <a:ext cx="7848600" cy="1828800"/>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noAutofit/>
          </a:bodyPr>
          <a:lstStyle/>
          <a:p>
            <a:pPr indent="-282575" algn="ctr" fontAlgn="base">
              <a:lnSpc>
                <a:spcPct val="70000"/>
              </a:lnSpc>
              <a:spcBef>
                <a:spcPct val="0"/>
              </a:spcBef>
              <a:spcAft>
                <a:spcPct val="0"/>
              </a:spcAft>
              <a:buClr>
                <a:schemeClr val="accent1"/>
              </a:buClr>
              <a:defRPr/>
            </a:pPr>
            <a:r>
              <a:rPr lang="en-US" sz="8000" b="1" dirty="0" smtClean="0">
                <a:solidFill>
                  <a:schemeClr val="tx1"/>
                </a:solidFill>
                <a:latin typeface="Times New Roman" pitchFamily="18" charset="0"/>
                <a:cs typeface="Times New Roman" pitchFamily="18" charset="0"/>
              </a:rPr>
              <a:t>   </a:t>
            </a:r>
            <a:r>
              <a:rPr lang="en-US" sz="8000" b="1" dirty="0" smtClean="0">
                <a:solidFill>
                  <a:schemeClr val="tx1"/>
                </a:solidFill>
                <a:latin typeface="Times New Roman" pitchFamily="18" charset="0"/>
                <a:cs typeface="Times New Roman" pitchFamily="18" charset="0"/>
              </a:rPr>
              <a:t>Thank you</a:t>
            </a:r>
            <a:endParaRPr lang="en-US" sz="8000" b="1" dirty="0">
              <a:solidFill>
                <a:schemeClr val="tx1"/>
              </a:solidFill>
              <a:latin typeface="Times New Roman" pitchFamily="18" charset="0"/>
              <a:cs typeface="Times New Roman" pitchFamily="18" charset="0"/>
            </a:endParaRPr>
          </a:p>
        </p:txBody>
      </p:sp>
      <p:sp>
        <p:nvSpPr>
          <p:cNvPr id="6" name="Rectangle 5"/>
          <p:cNvSpPr/>
          <p:nvPr/>
        </p:nvSpPr>
        <p:spPr>
          <a:xfrm>
            <a:off x="2743202" y="4342105"/>
            <a:ext cx="5968223" cy="1292662"/>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r" fontAlgn="auto">
              <a:spcBef>
                <a:spcPts val="0"/>
              </a:spcBef>
              <a:spcAft>
                <a:spcPts val="0"/>
              </a:spcAft>
              <a:defRPr/>
            </a:pPr>
            <a:endParaRPr lang="en-US" b="1" i="1" dirty="0" smtClean="0">
              <a:latin typeface="+mn-lt"/>
              <a:cs typeface="+mn-cs"/>
            </a:endParaRPr>
          </a:p>
          <a:p>
            <a:pPr algn="r" fontAlgn="auto">
              <a:spcBef>
                <a:spcPts val="0"/>
              </a:spcBef>
              <a:spcAft>
                <a:spcPts val="0"/>
              </a:spcAft>
              <a:defRPr/>
            </a:pPr>
            <a:r>
              <a:rPr lang="en-US" sz="2000" b="1" i="1" dirty="0" smtClean="0">
                <a:latin typeface="Century Gothic" pitchFamily="34" charset="0"/>
              </a:rPr>
              <a:t>CS. Deepak P. Singh</a:t>
            </a:r>
          </a:p>
          <a:p>
            <a:pPr algn="r" fontAlgn="auto">
              <a:spcBef>
                <a:spcPts val="0"/>
              </a:spcBef>
              <a:spcAft>
                <a:spcPts val="0"/>
              </a:spcAft>
              <a:defRPr/>
            </a:pPr>
            <a:r>
              <a:rPr lang="en-US" sz="2000" b="1" i="1" dirty="0" smtClean="0">
                <a:latin typeface="Century Gothic" pitchFamily="34" charset="0"/>
              </a:rPr>
              <a:t>Ph</a:t>
            </a:r>
            <a:r>
              <a:rPr lang="en-US" sz="2000" b="1" i="1" dirty="0">
                <a:latin typeface="Century Gothic" pitchFamily="34" charset="0"/>
              </a:rPr>
              <a:t>.: </a:t>
            </a:r>
            <a:r>
              <a:rPr lang="en-US" sz="2000" b="1" i="1" dirty="0" smtClean="0">
                <a:latin typeface="Century Gothic" pitchFamily="34" charset="0"/>
              </a:rPr>
              <a:t>9920830041</a:t>
            </a:r>
          </a:p>
          <a:p>
            <a:pPr algn="r" fontAlgn="auto">
              <a:spcBef>
                <a:spcPts val="0"/>
              </a:spcBef>
              <a:spcAft>
                <a:spcPts val="0"/>
              </a:spcAft>
              <a:defRPr/>
            </a:pPr>
            <a:r>
              <a:rPr lang="en-US" sz="2000" b="1" i="1" dirty="0" smtClean="0">
                <a:latin typeface="Century Gothic" pitchFamily="34" charset="0"/>
              </a:rPr>
              <a:t>Email Id : cs.deepakpsingh@gmail.com</a:t>
            </a:r>
            <a:endParaRPr lang="en-US" sz="2000" b="1" i="1" dirty="0">
              <a:latin typeface="Century Gothic" pitchFamily="34" charset="0"/>
            </a:endParaRP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685800"/>
            <a:ext cx="7467600" cy="8382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600" b="1" u="sng" dirty="0" smtClean="0">
                <a:latin typeface="Century Gothic" pitchFamily="34" charset="0"/>
              </a:rPr>
              <a:t>Renting of Immovable Property Service:</a:t>
            </a:r>
            <a:endParaRPr lang="en-US" sz="2600" b="1" u="sng" dirty="0">
              <a:latin typeface="Century Gothic" pitchFamily="34" charset="0"/>
            </a:endParaRPr>
          </a:p>
        </p:txBody>
      </p:sp>
      <p:sp>
        <p:nvSpPr>
          <p:cNvPr id="3" name="Rectangle 2"/>
          <p:cNvSpPr/>
          <p:nvPr/>
        </p:nvSpPr>
        <p:spPr>
          <a:xfrm>
            <a:off x="685800" y="2209800"/>
            <a:ext cx="7467600" cy="16764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just"/>
            <a:endParaRPr lang="en-US" b="1" dirty="0" smtClean="0">
              <a:latin typeface="Century Gothic" pitchFamily="34" charset="0"/>
            </a:endParaRPr>
          </a:p>
          <a:p>
            <a:pPr algn="just"/>
            <a:endParaRPr lang="en-US" b="1" dirty="0" smtClean="0">
              <a:latin typeface="Century Gothic" pitchFamily="34" charset="0"/>
            </a:endParaRPr>
          </a:p>
          <a:p>
            <a:pPr algn="just"/>
            <a:endParaRPr lang="en-US" b="1" dirty="0" smtClean="0">
              <a:latin typeface="Century Gothic" pitchFamily="34" charset="0"/>
            </a:endParaRPr>
          </a:p>
          <a:p>
            <a:pPr algn="just"/>
            <a:r>
              <a:rPr lang="en-US" b="1" dirty="0" smtClean="0">
                <a:latin typeface="Century Gothic" pitchFamily="34" charset="0"/>
              </a:rPr>
              <a:t>        </a:t>
            </a:r>
          </a:p>
          <a:p>
            <a:pPr algn="just"/>
            <a:r>
              <a:rPr lang="en-US" b="1" dirty="0" smtClean="0">
                <a:latin typeface="Century Gothic" pitchFamily="34" charset="0"/>
              </a:rPr>
              <a:t>            	</a:t>
            </a:r>
          </a:p>
          <a:p>
            <a:pPr algn="just"/>
            <a:endParaRPr lang="en-US" b="1" dirty="0" smtClean="0">
              <a:latin typeface="Century Gothic" pitchFamily="34" charset="0"/>
            </a:endParaRPr>
          </a:p>
          <a:p>
            <a:pPr algn="just"/>
            <a:endParaRPr lang="en-US" b="1" dirty="0" smtClean="0">
              <a:latin typeface="Century Gothic" pitchFamily="34" charset="0"/>
            </a:endParaRPr>
          </a:p>
          <a:p>
            <a:pPr algn="just"/>
            <a:r>
              <a:rPr lang="en-US" b="1" dirty="0" smtClean="0">
                <a:latin typeface="Century Gothic" pitchFamily="34" charset="0"/>
              </a:rPr>
              <a:t>Negative List of services (Section 66D):</a:t>
            </a:r>
          </a:p>
          <a:p>
            <a:pPr algn="just"/>
            <a:endParaRPr lang="en-US" b="1" dirty="0" smtClean="0">
              <a:latin typeface="Century Gothic" pitchFamily="34" charset="0"/>
            </a:endParaRPr>
          </a:p>
          <a:p>
            <a:pPr algn="just"/>
            <a:r>
              <a:rPr lang="en-US" b="1" dirty="0" smtClean="0">
                <a:latin typeface="Century Gothic" pitchFamily="34" charset="0"/>
              </a:rPr>
              <a:t>(m) </a:t>
            </a:r>
            <a:r>
              <a:rPr lang="en-US" dirty="0" smtClean="0">
                <a:latin typeface="Century Gothic" pitchFamily="34" charset="0"/>
              </a:rPr>
              <a:t>services by way of renting of residential dwelling for use as residence;</a:t>
            </a:r>
            <a:endParaRPr lang="en-US" b="1" dirty="0" smtClean="0">
              <a:latin typeface="Century Gothic" pitchFamily="34" charset="0"/>
            </a:endParaRPr>
          </a:p>
          <a:p>
            <a:pPr algn="just"/>
            <a:endParaRPr lang="en-US" b="1" dirty="0" smtClean="0">
              <a:latin typeface="Century Gothic" pitchFamily="34" charset="0"/>
            </a:endParaRPr>
          </a:p>
          <a:p>
            <a:pPr marL="344488" indent="-344488" algn="just"/>
            <a:endParaRPr lang="en-US" i="1" dirty="0" smtClean="0">
              <a:latin typeface="Century Gothic" pitchFamily="34" charset="0"/>
            </a:endParaRPr>
          </a:p>
          <a:p>
            <a:pPr algn="just"/>
            <a:endParaRPr lang="en-US" i="1" dirty="0" smtClean="0">
              <a:latin typeface="Century Gothic" pitchFamily="34" charset="0"/>
            </a:endParaRPr>
          </a:p>
          <a:p>
            <a:pPr algn="just"/>
            <a:endParaRPr lang="en-US" i="1" dirty="0" smtClean="0">
              <a:latin typeface="Century Gothic" pitchFamily="34" charset="0"/>
            </a:endParaRPr>
          </a:p>
          <a:p>
            <a:pPr algn="just"/>
            <a:endParaRPr lang="en-US" i="1" dirty="0" smtClean="0">
              <a:latin typeface="Century Gothic" pitchFamily="34" charset="0"/>
            </a:endParaRPr>
          </a:p>
          <a:p>
            <a:pPr algn="just"/>
            <a:endParaRPr lang="en-US" i="1" dirty="0" smtClean="0">
              <a:latin typeface="Century Gothic" pitchFamily="34" charset="0"/>
            </a:endParaRPr>
          </a:p>
          <a:p>
            <a:pPr algn="just"/>
            <a:endParaRPr lang="en-US" i="1" dirty="0" smtClean="0">
              <a:latin typeface="Century Gothic" pitchFamily="34" charset="0"/>
            </a:endParaRPr>
          </a:p>
          <a:p>
            <a:pPr algn="just"/>
            <a:endParaRPr lang="en-US" i="1" dirty="0" smtClean="0">
              <a:latin typeface="Century Gothic" pitchFamily="34" charset="0"/>
            </a:endParaRPr>
          </a:p>
          <a:p>
            <a:pPr algn="just"/>
            <a:endParaRPr lang="en-US" dirty="0">
              <a:latin typeface="Century Gothic" pitchFamily="34" charset="0"/>
            </a:endParaRP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38200" y="1447800"/>
            <a:ext cx="7620000" cy="47244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smtClean="0">
                <a:latin typeface="Century Gothic" pitchFamily="34" charset="0"/>
                <a:cs typeface="Arial" pitchFamily="34" charset="0"/>
              </a:rPr>
              <a:t>EXEMPTIONS </a:t>
            </a:r>
            <a:r>
              <a:rPr lang="en-US" sz="2800" dirty="0" smtClean="0">
                <a:latin typeface="Century Gothic" pitchFamily="34" charset="0"/>
                <a:cs typeface="Arial" pitchFamily="34" charset="0"/>
              </a:rPr>
              <a:t>PROVIDED TO BUILDER/CONTRACTOR UNDER </a:t>
            </a:r>
          </a:p>
          <a:p>
            <a:pPr algn="ctr"/>
            <a:r>
              <a:rPr lang="en-US" sz="2800" dirty="0" smtClean="0">
                <a:latin typeface="Century Gothic" pitchFamily="34" charset="0"/>
                <a:cs typeface="Arial" pitchFamily="34" charset="0"/>
              </a:rPr>
              <a:t>NOTIFICATION NO. 25/2012 DATED 20.06.2012</a:t>
            </a:r>
            <a:endParaRPr lang="en-US" sz="2800" dirty="0">
              <a:latin typeface="Century Gothic" pitchFamily="34" charset="0"/>
              <a:cs typeface="Arial" pitchFamily="34" charset="0"/>
            </a:endParaRP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685800"/>
            <a:ext cx="8153400" cy="53340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600" b="1" dirty="0" smtClean="0">
                <a:latin typeface="Century Gothic" pitchFamily="34" charset="0"/>
              </a:rPr>
              <a:t>Construction Service: Various Exemptions</a:t>
            </a:r>
            <a:endParaRPr lang="en-US" sz="2600" b="1" dirty="0">
              <a:latin typeface="Century Gothic" pitchFamily="34" charset="0"/>
            </a:endParaRPr>
          </a:p>
        </p:txBody>
      </p:sp>
      <p:graphicFrame>
        <p:nvGraphicFramePr>
          <p:cNvPr id="4" name="Table 3"/>
          <p:cNvGraphicFramePr>
            <a:graphicFrameLocks noGrp="1"/>
          </p:cNvGraphicFramePr>
          <p:nvPr/>
        </p:nvGraphicFramePr>
        <p:xfrm>
          <a:off x="304800" y="1397001"/>
          <a:ext cx="8305800" cy="5348348"/>
        </p:xfrm>
        <a:graphic>
          <a:graphicData uri="http://schemas.openxmlformats.org/drawingml/2006/table">
            <a:tbl>
              <a:tblPr firstRow="1" bandRow="1">
                <a:tableStyleId>{21E4AEA4-8DFA-4A89-87EB-49C32662AFE0}</a:tableStyleId>
              </a:tblPr>
              <a:tblGrid>
                <a:gridCol w="4038600"/>
                <a:gridCol w="4267200"/>
              </a:tblGrid>
              <a:tr h="1111628">
                <a:tc>
                  <a:txBody>
                    <a:bodyPr/>
                    <a:lstStyle/>
                    <a:p>
                      <a:pPr algn="ctr"/>
                      <a:r>
                        <a:rPr lang="en-US" dirty="0" smtClean="0">
                          <a:latin typeface="Century Gothic" pitchFamily="34" charset="0"/>
                        </a:rPr>
                        <a:t>Services provided to Government/  Local Authority/ Governmental</a:t>
                      </a:r>
                      <a:r>
                        <a:rPr lang="en-US" baseline="0" dirty="0" smtClean="0">
                          <a:latin typeface="Century Gothic" pitchFamily="34" charset="0"/>
                        </a:rPr>
                        <a:t> Authority </a:t>
                      </a:r>
                      <a:r>
                        <a:rPr lang="en-US" b="0" baseline="0" dirty="0" smtClean="0">
                          <a:latin typeface="Century Gothic" pitchFamily="34" charset="0"/>
                        </a:rPr>
                        <a:t>(Entry No 12)</a:t>
                      </a:r>
                      <a:endParaRPr lang="en-US" b="0" dirty="0">
                        <a:latin typeface="Century Gothic" pitchFamily="34" charset="0"/>
                      </a:endParaRPr>
                    </a:p>
                  </a:txBody>
                  <a:tcPr/>
                </a:tc>
                <a:tc>
                  <a:txBody>
                    <a:bodyPr/>
                    <a:lstStyle/>
                    <a:p>
                      <a:pPr algn="ctr"/>
                      <a:r>
                        <a:rPr lang="en-US" dirty="0" smtClean="0">
                          <a:latin typeface="Century Gothic" pitchFamily="34" charset="0"/>
                        </a:rPr>
                        <a:t>Services provided to any Person </a:t>
                      </a:r>
                      <a:r>
                        <a:rPr lang="en-US" b="0" dirty="0" smtClean="0">
                          <a:latin typeface="Century Gothic" pitchFamily="34" charset="0"/>
                        </a:rPr>
                        <a:t>(Entry No 13)</a:t>
                      </a:r>
                      <a:endParaRPr lang="en-US" b="0" dirty="0">
                        <a:latin typeface="Century Gothic" pitchFamily="34" charset="0"/>
                      </a:endParaRPr>
                    </a:p>
                  </a:txBody>
                  <a:tcPr/>
                </a:tc>
              </a:tr>
              <a:tr h="142300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b="0" i="1" dirty="0" smtClean="0">
                          <a:latin typeface="Century Gothic" pitchFamily="34" charset="0"/>
                        </a:rPr>
                        <a:t>Services by way of Construction, Completion, Fitting out, repair,</a:t>
                      </a:r>
                      <a:r>
                        <a:rPr lang="en-US" sz="1800" b="0" i="1" baseline="0" dirty="0" smtClean="0">
                          <a:latin typeface="Century Gothic" pitchFamily="34" charset="0"/>
                        </a:rPr>
                        <a:t> maintenance, renovation, alteration in respect of</a:t>
                      </a:r>
                      <a:r>
                        <a:rPr lang="en-US" b="0" i="1" baseline="0" dirty="0" smtClean="0"/>
                        <a:t>:</a:t>
                      </a:r>
                    </a:p>
                    <a:p>
                      <a:pPr algn="ctr"/>
                      <a:endParaRPr lang="en-US" b="0" i="1" dirty="0">
                        <a:latin typeface="Century Gothic" pitchFamily="34" charset="0"/>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b="0" i="1" dirty="0" smtClean="0">
                          <a:latin typeface="Century Gothic" pitchFamily="34" charset="0"/>
                        </a:rPr>
                        <a:t>Services by way of Construction, Completion, Fitting out, repair,</a:t>
                      </a:r>
                      <a:r>
                        <a:rPr lang="en-US" sz="1800" b="0" i="1" baseline="0" dirty="0" smtClean="0">
                          <a:latin typeface="Century Gothic" pitchFamily="34" charset="0"/>
                        </a:rPr>
                        <a:t> maintenance, renovation, alteration in respect of</a:t>
                      </a:r>
                      <a:endParaRPr lang="en-US" b="0" i="1" dirty="0" smtClean="0"/>
                    </a:p>
                    <a:p>
                      <a:pPr algn="ctr"/>
                      <a:endParaRPr lang="en-US" b="0" i="1" dirty="0">
                        <a:latin typeface="Century Gothic" pitchFamily="34" charset="0"/>
                      </a:endParaRPr>
                    </a:p>
                  </a:txBody>
                  <a:tcPr/>
                </a:tc>
              </a:tr>
              <a:tr h="2697771">
                <a:tc>
                  <a:txBody>
                    <a:bodyPr/>
                    <a:lstStyle/>
                    <a:p>
                      <a:pPr marL="225425" indent="-225425">
                        <a:buFont typeface="Wingdings" pitchFamily="2" charset="2"/>
                        <a:buChar char="ü"/>
                      </a:pPr>
                      <a:r>
                        <a:rPr lang="en-US" sz="1600" baseline="0" dirty="0" smtClean="0">
                          <a:latin typeface="Century Gothic" pitchFamily="34" charset="0"/>
                        </a:rPr>
                        <a:t>Civil Structure for Non-Commercial Purpose.</a:t>
                      </a:r>
                    </a:p>
                    <a:p>
                      <a:pPr marL="225425" indent="-225425">
                        <a:buFont typeface="Wingdings" pitchFamily="2" charset="2"/>
                        <a:buChar char="ü"/>
                      </a:pPr>
                      <a:r>
                        <a:rPr lang="en-US" sz="1600" baseline="0" dirty="0" smtClean="0">
                          <a:latin typeface="Century Gothic" pitchFamily="34" charset="0"/>
                        </a:rPr>
                        <a:t>Historical Monument etc.</a:t>
                      </a:r>
                    </a:p>
                    <a:p>
                      <a:pPr marL="225425" indent="-225425">
                        <a:buFont typeface="Wingdings" pitchFamily="2" charset="2"/>
                        <a:buChar char="ü"/>
                      </a:pPr>
                      <a:r>
                        <a:rPr lang="en-US" sz="1600" baseline="0" dirty="0" smtClean="0">
                          <a:latin typeface="Century Gothic" pitchFamily="34" charset="0"/>
                        </a:rPr>
                        <a:t>Structure for use as clinical, educational, or cultural establishment</a:t>
                      </a:r>
                    </a:p>
                    <a:p>
                      <a:pPr marL="225425" indent="-225425">
                        <a:buFont typeface="Wingdings" pitchFamily="2" charset="2"/>
                        <a:buChar char="ü"/>
                      </a:pPr>
                      <a:r>
                        <a:rPr lang="en-US" sz="1600" baseline="0" dirty="0" smtClean="0">
                          <a:latin typeface="Century Gothic" pitchFamily="34" charset="0"/>
                        </a:rPr>
                        <a:t>Canal, Dam Etc.</a:t>
                      </a:r>
                    </a:p>
                    <a:p>
                      <a:pPr>
                        <a:buFont typeface="Wingdings" pitchFamily="2" charset="2"/>
                        <a:buChar char="ü"/>
                      </a:pPr>
                      <a:r>
                        <a:rPr lang="en-US" sz="1600" baseline="0" dirty="0" smtClean="0">
                          <a:latin typeface="Century Gothic" pitchFamily="34" charset="0"/>
                        </a:rPr>
                        <a:t> Pipeline, Conduit Etc.</a:t>
                      </a:r>
                    </a:p>
                    <a:p>
                      <a:pPr marL="225425" indent="-225425">
                        <a:buFont typeface="Wingdings" pitchFamily="2" charset="2"/>
                        <a:buChar char="ü"/>
                      </a:pPr>
                      <a:r>
                        <a:rPr lang="en-US" sz="1600" baseline="0" dirty="0" smtClean="0">
                          <a:latin typeface="Century Gothic" pitchFamily="34" charset="0"/>
                        </a:rPr>
                        <a:t>Residential Complex for self of employees of above</a:t>
                      </a:r>
                      <a:endParaRPr lang="en-US" sz="1600" dirty="0" smtClean="0">
                        <a:latin typeface="Century Gothic" pitchFamily="34" charset="0"/>
                      </a:endParaRPr>
                    </a:p>
                    <a:p>
                      <a:pPr algn="ctr"/>
                      <a:endParaRPr lang="en-US" sz="1600" dirty="0">
                        <a:latin typeface="Century Gothic" pitchFamily="34" charset="0"/>
                      </a:endParaRPr>
                    </a:p>
                  </a:txBody>
                  <a:tcPr/>
                </a:tc>
                <a:tc>
                  <a:txBody>
                    <a:bodyPr/>
                    <a:lstStyle/>
                    <a:p>
                      <a:pPr>
                        <a:buFont typeface="Wingdings" pitchFamily="2" charset="2"/>
                        <a:buChar char="ü"/>
                      </a:pPr>
                      <a:r>
                        <a:rPr lang="en-US" sz="1600" dirty="0" smtClean="0">
                          <a:latin typeface="Century Gothic" pitchFamily="34" charset="0"/>
                        </a:rPr>
                        <a:t>Road, Bridge, Tunnel etc.</a:t>
                      </a:r>
                    </a:p>
                    <a:p>
                      <a:pPr>
                        <a:buFont typeface="Wingdings" pitchFamily="2" charset="2"/>
                        <a:buChar char="ü"/>
                      </a:pPr>
                      <a:r>
                        <a:rPr lang="en-US" sz="1600" dirty="0" smtClean="0">
                          <a:latin typeface="Century Gothic" pitchFamily="34" charset="0"/>
                        </a:rPr>
                        <a:t>Civil Structure under Jawaharlal</a:t>
                      </a:r>
                      <a:r>
                        <a:rPr lang="en-US" sz="1600" baseline="0" dirty="0" smtClean="0">
                          <a:latin typeface="Century Gothic" pitchFamily="34" charset="0"/>
                        </a:rPr>
                        <a:t> Nehru National Urban Mission or Rajiv </a:t>
                      </a:r>
                      <a:r>
                        <a:rPr lang="en-US" sz="1600" baseline="0" dirty="0" err="1" smtClean="0">
                          <a:latin typeface="Century Gothic" pitchFamily="34" charset="0"/>
                        </a:rPr>
                        <a:t>Awaas</a:t>
                      </a:r>
                      <a:r>
                        <a:rPr lang="en-US" sz="1600" baseline="0" dirty="0" smtClean="0">
                          <a:latin typeface="Century Gothic" pitchFamily="34" charset="0"/>
                        </a:rPr>
                        <a:t> </a:t>
                      </a:r>
                      <a:r>
                        <a:rPr lang="en-US" sz="1600" baseline="0" dirty="0" err="1" smtClean="0">
                          <a:latin typeface="Century Gothic" pitchFamily="34" charset="0"/>
                        </a:rPr>
                        <a:t>Yojana</a:t>
                      </a:r>
                      <a:endParaRPr lang="en-US" sz="1600" baseline="0" dirty="0" smtClean="0">
                        <a:latin typeface="Century Gothic" pitchFamily="34" charset="0"/>
                      </a:endParaRPr>
                    </a:p>
                    <a:p>
                      <a:pPr>
                        <a:buFont typeface="Wingdings" pitchFamily="2" charset="2"/>
                        <a:buChar char="ü"/>
                      </a:pPr>
                      <a:r>
                        <a:rPr lang="en-US" sz="1600" baseline="0" dirty="0" smtClean="0">
                          <a:latin typeface="Century Gothic" pitchFamily="34" charset="0"/>
                        </a:rPr>
                        <a:t>A building owned by entity registered under Section 12AA of Income Tax Act, 1961</a:t>
                      </a:r>
                    </a:p>
                    <a:p>
                      <a:pPr>
                        <a:buFont typeface="Wingdings" pitchFamily="2" charset="2"/>
                        <a:buChar char="ü"/>
                      </a:pPr>
                      <a:r>
                        <a:rPr lang="en-US" sz="1600" baseline="0" dirty="0" smtClean="0">
                          <a:latin typeface="Century Gothic" pitchFamily="34" charset="0"/>
                        </a:rPr>
                        <a:t>A pollution Control plant</a:t>
                      </a:r>
                    </a:p>
                    <a:p>
                      <a:pPr>
                        <a:buFont typeface="Wingdings" pitchFamily="2" charset="2"/>
                        <a:buChar char="ü"/>
                      </a:pPr>
                      <a:r>
                        <a:rPr lang="en-US" sz="1600" baseline="0" dirty="0" smtClean="0">
                          <a:latin typeface="Century Gothic" pitchFamily="34" charset="0"/>
                        </a:rPr>
                        <a:t>Structure for burial, funeral etc.</a:t>
                      </a:r>
                      <a:endParaRPr lang="en-US" sz="1600" dirty="0" smtClean="0">
                        <a:latin typeface="Century Gothic" pitchFamily="34" charset="0"/>
                      </a:endParaRPr>
                    </a:p>
                    <a:p>
                      <a:pPr algn="ctr"/>
                      <a:endParaRPr lang="en-US" sz="1600" dirty="0">
                        <a:latin typeface="Century Gothic" pitchFamily="34" charset="0"/>
                      </a:endParaRPr>
                    </a:p>
                  </a:txBody>
                  <a:tcPr/>
                </a:tc>
              </a:tr>
            </a:tbl>
          </a:graphicData>
        </a:graphic>
      </p:graphicFrame>
      <p:cxnSp>
        <p:nvCxnSpPr>
          <p:cNvPr id="8" name="Straight Connector 7"/>
          <p:cNvCxnSpPr/>
          <p:nvPr/>
        </p:nvCxnSpPr>
        <p:spPr>
          <a:xfrm>
            <a:off x="304800" y="7315200"/>
            <a:ext cx="30480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457200" y="914400"/>
          <a:ext cx="8458200" cy="3535680"/>
        </p:xfrm>
        <a:graphic>
          <a:graphicData uri="http://schemas.openxmlformats.org/drawingml/2006/table">
            <a:tbl>
              <a:tblPr firstRow="1" bandRow="1">
                <a:tableStyleId>{21E4AEA4-8DFA-4A89-87EB-49C32662AFE0}</a:tableStyleId>
              </a:tblPr>
              <a:tblGrid>
                <a:gridCol w="8458200"/>
              </a:tblGrid>
              <a:tr h="86597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smtClean="0">
                          <a:latin typeface="Century Gothic" pitchFamily="34" charset="0"/>
                        </a:rPr>
                        <a:t>Services provided to any person by way of construction, erection, commissioning or installation pertaining to </a:t>
                      </a:r>
                      <a:r>
                        <a:rPr lang="en-US" sz="2000" b="0" dirty="0" smtClean="0">
                          <a:latin typeface="Century Gothic" pitchFamily="34" charset="0"/>
                        </a:rPr>
                        <a:t>(Entry No 14)</a:t>
                      </a:r>
                      <a:r>
                        <a:rPr lang="en-US" sz="2000" b="1" dirty="0" smtClean="0">
                          <a:latin typeface="Century Gothic" pitchFamily="34" charset="0"/>
                        </a:rPr>
                        <a:t>:</a:t>
                      </a:r>
                    </a:p>
                    <a:p>
                      <a:endParaRPr lang="en-US" dirty="0"/>
                    </a:p>
                  </a:txBody>
                  <a:tcPr/>
                </a:tc>
              </a:tr>
              <a:tr h="2029626">
                <a:tc>
                  <a:txBody>
                    <a:bodyPr/>
                    <a:lstStyle/>
                    <a:p>
                      <a:pPr marL="344488" indent="-344488">
                        <a:buFont typeface="Wingdings" pitchFamily="2" charset="2"/>
                        <a:buChar char="ü"/>
                      </a:pPr>
                      <a:endParaRPr kumimoji="0" lang="en-IN" sz="1800" kern="1200" dirty="0" smtClean="0">
                        <a:solidFill>
                          <a:schemeClr val="dk1"/>
                        </a:solidFill>
                        <a:latin typeface="Century Gothic" pitchFamily="34" charset="0"/>
                        <a:ea typeface="+mn-ea"/>
                        <a:cs typeface="+mn-cs"/>
                      </a:endParaRPr>
                    </a:p>
                    <a:p>
                      <a:pPr marL="344488" indent="-344488">
                        <a:buFont typeface="Wingdings" pitchFamily="2" charset="2"/>
                        <a:buChar char="ü"/>
                      </a:pPr>
                      <a:r>
                        <a:rPr kumimoji="0" lang="en-IN" sz="1800" kern="1200" dirty="0" smtClean="0">
                          <a:solidFill>
                            <a:schemeClr val="dk1"/>
                          </a:solidFill>
                          <a:latin typeface="Century Gothic" pitchFamily="34" charset="0"/>
                          <a:ea typeface="+mn-ea"/>
                          <a:cs typeface="+mn-cs"/>
                        </a:rPr>
                        <a:t>Airport, port &amp; railways (including monorail &amp; metro)</a:t>
                      </a:r>
                    </a:p>
                    <a:p>
                      <a:pPr marL="344488" marR="0" indent="-34448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IN" sz="1800" kern="1200" dirty="0" smtClean="0">
                          <a:solidFill>
                            <a:schemeClr val="dk1"/>
                          </a:solidFill>
                          <a:latin typeface="Century Gothic" pitchFamily="34" charset="0"/>
                          <a:ea typeface="+mn-ea"/>
                          <a:cs typeface="+mn-cs"/>
                        </a:rPr>
                        <a:t>Single residential unit otherwise as a part of residential complex</a:t>
                      </a:r>
                      <a:endParaRPr lang="en-US" sz="1800" dirty="0" smtClean="0">
                        <a:latin typeface="Century Gothic" pitchFamily="34" charset="0"/>
                      </a:endParaRPr>
                    </a:p>
                    <a:p>
                      <a:pPr marL="344488" marR="0" indent="-34448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IN" sz="1800" kern="1200" dirty="0" smtClean="0">
                          <a:solidFill>
                            <a:schemeClr val="dk1"/>
                          </a:solidFill>
                          <a:latin typeface="Century Gothic" pitchFamily="34" charset="0"/>
                          <a:ea typeface="+mn-ea"/>
                          <a:cs typeface="+mn-cs"/>
                        </a:rPr>
                        <a:t>Low-cost houses up to a carpet area of 60 sq metres.</a:t>
                      </a:r>
                    </a:p>
                    <a:p>
                      <a:pPr marL="344488" marR="0" indent="-34448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IN" sz="1800" kern="1200" dirty="0" smtClean="0">
                          <a:solidFill>
                            <a:schemeClr val="dk1"/>
                          </a:solidFill>
                          <a:latin typeface="Century Gothic" pitchFamily="34" charset="0"/>
                          <a:ea typeface="+mn-ea"/>
                          <a:cs typeface="+mn-cs"/>
                        </a:rPr>
                        <a:t>Post-harvest</a:t>
                      </a:r>
                      <a:r>
                        <a:rPr kumimoji="0" lang="en-IN" sz="1800" kern="1200" baseline="0" dirty="0" smtClean="0">
                          <a:solidFill>
                            <a:schemeClr val="dk1"/>
                          </a:solidFill>
                          <a:latin typeface="Century Gothic" pitchFamily="34" charset="0"/>
                          <a:ea typeface="+mn-ea"/>
                          <a:cs typeface="+mn-cs"/>
                        </a:rPr>
                        <a:t> storage infrastructure for agriculture produce</a:t>
                      </a:r>
                    </a:p>
                    <a:p>
                      <a:pPr marL="344488" marR="0" indent="-344488"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0" lang="en-IN" sz="1800" kern="1200" baseline="0" dirty="0" smtClean="0">
                          <a:solidFill>
                            <a:schemeClr val="dk1"/>
                          </a:solidFill>
                          <a:latin typeface="Century Gothic" pitchFamily="34" charset="0"/>
                          <a:ea typeface="+mn-ea"/>
                          <a:cs typeface="+mn-cs"/>
                        </a:rPr>
                        <a:t>Mechanised food grain handling system, machinery, or equipments for units processing agricultural produce.</a:t>
                      </a:r>
                      <a:endParaRPr kumimoji="0" lang="en-IN" sz="1800" kern="1200" dirty="0" smtClean="0">
                        <a:solidFill>
                          <a:schemeClr val="dk1"/>
                        </a:solidFill>
                        <a:latin typeface="Century Gothic" pitchFamily="34" charset="0"/>
                        <a:ea typeface="+mn-ea"/>
                        <a:cs typeface="+mn-cs"/>
                      </a:endParaRPr>
                    </a:p>
                    <a:p>
                      <a:pPr marL="0" marR="0" indent="0" algn="l" defTabSz="914400" rtl="0" eaLnBrk="1" fontAlgn="auto" latinLnBrk="0" hangingPunct="1">
                        <a:lnSpc>
                          <a:spcPct val="100000"/>
                        </a:lnSpc>
                        <a:spcBef>
                          <a:spcPts val="0"/>
                        </a:spcBef>
                        <a:spcAft>
                          <a:spcPts val="0"/>
                        </a:spcAft>
                        <a:buClrTx/>
                        <a:buSzTx/>
                        <a:buFont typeface="Wingdings" pitchFamily="2" charset="2"/>
                        <a:buChar char="ü"/>
                        <a:tabLst/>
                        <a:defRPr/>
                      </a:pPr>
                      <a:endParaRPr kumimoji="0" lang="en-US" sz="1800" kern="1200" dirty="0" smtClean="0">
                        <a:solidFill>
                          <a:schemeClr val="dk1"/>
                        </a:solidFill>
                        <a:latin typeface="+mn-lt"/>
                        <a:ea typeface="+mn-ea"/>
                        <a:cs typeface="+mn-cs"/>
                      </a:endParaRPr>
                    </a:p>
                    <a:p>
                      <a:pPr>
                        <a:buFont typeface="Wingdings" pitchFamily="2" charset="2"/>
                        <a:buChar char="ü"/>
                      </a:pPr>
                      <a:endParaRPr lang="en-US" dirty="0"/>
                    </a:p>
                  </a:txBody>
                  <a:tcPr/>
                </a:tc>
              </a:tr>
            </a:tbl>
          </a:graphicData>
        </a:graphic>
      </p:graphicFrame>
      <p:sp>
        <p:nvSpPr>
          <p:cNvPr id="3" name="Rounded Rectangle 2"/>
          <p:cNvSpPr/>
          <p:nvPr/>
        </p:nvSpPr>
        <p:spPr>
          <a:xfrm>
            <a:off x="457200" y="4876800"/>
            <a:ext cx="8305800" cy="9906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just"/>
            <a:r>
              <a:rPr lang="en-US" sz="2000" b="1" dirty="0" smtClean="0">
                <a:latin typeface="Century Gothic" pitchFamily="34" charset="0"/>
              </a:rPr>
              <a:t>Services of Works Contract provided by a Sub-Contractor to another contractor providing Works Contract services which are Exempt from Service Tax </a:t>
            </a:r>
            <a:r>
              <a:rPr lang="en-US" sz="2000" dirty="0" smtClean="0">
                <a:latin typeface="Century Gothic" pitchFamily="34" charset="0"/>
              </a:rPr>
              <a:t>[Entry No 29 (h)]</a:t>
            </a:r>
            <a:endParaRPr lang="en-US" sz="2000" dirty="0">
              <a:latin typeface="Century Gothic" pitchFamily="34" charset="0"/>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2133600"/>
            <a:ext cx="7696200" cy="4247317"/>
          </a:xfrm>
          <a:prstGeom prst="rect">
            <a:avLst/>
          </a:prstGeom>
        </p:spPr>
        <p:txBody>
          <a:bodyPr wrap="square">
            <a:spAutoFit/>
          </a:bodyPr>
          <a:lstStyle/>
          <a:p>
            <a:pPr lvl="0" algn="just"/>
            <a:endParaRPr lang="en-US" i="1" dirty="0" smtClean="0">
              <a:latin typeface="Century Gothic" pitchFamily="34" charset="0"/>
            </a:endParaRPr>
          </a:p>
          <a:p>
            <a:pPr marL="344488" lvl="0" indent="-344488" algn="just">
              <a:buFont typeface="Wingdings" pitchFamily="2" charset="2"/>
              <a:buChar char="ü"/>
            </a:pPr>
            <a:r>
              <a:rPr lang="en-US" i="1" dirty="0" smtClean="0">
                <a:latin typeface="Century Gothic" pitchFamily="34" charset="0"/>
              </a:rPr>
              <a:t>Renting of precincts of a religious place meant for general public </a:t>
            </a:r>
            <a:r>
              <a:rPr lang="en-US" b="1" i="1" dirty="0" smtClean="0">
                <a:latin typeface="Century Gothic" pitchFamily="34" charset="0"/>
              </a:rPr>
              <a:t>(Entry No 5)</a:t>
            </a:r>
            <a:r>
              <a:rPr lang="en-US" i="1" dirty="0" smtClean="0">
                <a:latin typeface="Century Gothic" pitchFamily="34" charset="0"/>
              </a:rPr>
              <a:t>.</a:t>
            </a:r>
          </a:p>
          <a:p>
            <a:pPr marL="344488" lvl="0" indent="-344488" algn="just">
              <a:buFont typeface="Wingdings" pitchFamily="2" charset="2"/>
              <a:buChar char="ü"/>
            </a:pPr>
            <a:endParaRPr lang="en-US" i="1" dirty="0" smtClean="0">
              <a:latin typeface="Century Gothic" pitchFamily="34" charset="0"/>
            </a:endParaRPr>
          </a:p>
          <a:p>
            <a:pPr marL="344488" lvl="0" indent="-344488" algn="just">
              <a:buFont typeface="Wingdings" pitchFamily="2" charset="2"/>
              <a:buChar char="ü"/>
            </a:pPr>
            <a:r>
              <a:rPr lang="en-US" i="1" dirty="0" smtClean="0">
                <a:latin typeface="Century Gothic" pitchFamily="34" charset="0"/>
              </a:rPr>
              <a:t>Renting of a premises for the conduct of Religious Ceremony </a:t>
            </a:r>
            <a:r>
              <a:rPr lang="en-US" b="1" i="1" dirty="0" smtClean="0">
                <a:latin typeface="Century Gothic" pitchFamily="34" charset="0"/>
              </a:rPr>
              <a:t>(Entry No 5)</a:t>
            </a:r>
            <a:r>
              <a:rPr lang="en-US" i="1" dirty="0" smtClean="0">
                <a:latin typeface="Century Gothic" pitchFamily="34" charset="0"/>
              </a:rPr>
              <a:t>. </a:t>
            </a:r>
          </a:p>
          <a:p>
            <a:pPr algn="just"/>
            <a:endParaRPr lang="en-US" i="1" dirty="0" smtClean="0">
              <a:latin typeface="Century Gothic" pitchFamily="34" charset="0"/>
            </a:endParaRPr>
          </a:p>
          <a:p>
            <a:pPr marL="344488" lvl="0" indent="-344488" algn="just">
              <a:buFont typeface="Wingdings" pitchFamily="2" charset="2"/>
              <a:buChar char="ü"/>
            </a:pPr>
            <a:r>
              <a:rPr lang="en-US" i="1" dirty="0" smtClean="0">
                <a:latin typeface="Century Gothic" pitchFamily="34" charset="0"/>
              </a:rPr>
              <a:t>Renting of Immovable Property to an Educational Institution providing education which is exempted from Service Tax </a:t>
            </a:r>
            <a:r>
              <a:rPr lang="en-US" b="1" i="1" dirty="0" smtClean="0">
                <a:latin typeface="Century Gothic" pitchFamily="34" charset="0"/>
              </a:rPr>
              <a:t>(Entry No 9)</a:t>
            </a:r>
            <a:r>
              <a:rPr lang="en-US" i="1" dirty="0" smtClean="0">
                <a:latin typeface="Century Gothic" pitchFamily="34" charset="0"/>
              </a:rPr>
              <a:t>. </a:t>
            </a:r>
          </a:p>
          <a:p>
            <a:pPr marL="344488" lvl="0" indent="-344488" algn="just">
              <a:buFont typeface="Wingdings" pitchFamily="2" charset="2"/>
              <a:buChar char="ü"/>
            </a:pPr>
            <a:endParaRPr lang="en-US" i="1" dirty="0" smtClean="0">
              <a:latin typeface="Century Gothic" pitchFamily="34" charset="0"/>
            </a:endParaRPr>
          </a:p>
          <a:p>
            <a:pPr marL="344488" lvl="0" indent="-344488" algn="just">
              <a:buFont typeface="Wingdings" pitchFamily="2" charset="2"/>
              <a:buChar char="ü"/>
            </a:pPr>
            <a:r>
              <a:rPr lang="en-US" i="1" dirty="0" smtClean="0">
                <a:latin typeface="Century Gothic" pitchFamily="34" charset="0"/>
              </a:rPr>
              <a:t>Renting of a hotel, inn, guest house, club, campsite or other commercial places meant for residential or lodging purposes, having declared tariff of a room below rupees one thousand per day or equivalent </a:t>
            </a:r>
            <a:r>
              <a:rPr lang="en-US" b="1" i="1" dirty="0" smtClean="0">
                <a:latin typeface="Century Gothic" pitchFamily="34" charset="0"/>
              </a:rPr>
              <a:t>(Entry No 18)</a:t>
            </a:r>
            <a:r>
              <a:rPr lang="en-US" i="1" dirty="0" smtClean="0">
                <a:latin typeface="Century Gothic" pitchFamily="34" charset="0"/>
              </a:rPr>
              <a:t>.</a:t>
            </a:r>
            <a:endParaRPr lang="en-US" dirty="0" smtClean="0">
              <a:latin typeface="Century Gothic" pitchFamily="34" charset="0"/>
            </a:endParaRPr>
          </a:p>
        </p:txBody>
      </p:sp>
      <p:sp>
        <p:nvSpPr>
          <p:cNvPr id="3" name="Rounded Rectangle 2"/>
          <p:cNvSpPr/>
          <p:nvPr/>
        </p:nvSpPr>
        <p:spPr>
          <a:xfrm>
            <a:off x="609600" y="762000"/>
            <a:ext cx="7696200" cy="10668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dirty="0" smtClean="0">
                <a:latin typeface="Century Gothic" pitchFamily="34" charset="0"/>
              </a:rPr>
              <a:t>Exemptions available to Renting of Immovable Property Service vide Notification No 25/2012 dated 20.06.2012 </a:t>
            </a:r>
            <a:endParaRPr lang="en-US" sz="2000" dirty="0">
              <a:latin typeface="Century Gothic" pitchFamily="34" charset="0"/>
            </a:endParaRP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nvGraphicFramePr>
        <p:xfrm>
          <a:off x="381000" y="1219200"/>
          <a:ext cx="8077200" cy="762000"/>
        </p:xfrm>
        <a:graphic>
          <a:graphicData uri="http://schemas.openxmlformats.org/drawingml/2006/table">
            <a:tbl>
              <a:tblPr firstRow="1" bandRow="1">
                <a:tableStyleId>{72833802-FEF1-4C79-8D5D-14CF1EAF98D9}</a:tableStyleId>
              </a:tblPr>
              <a:tblGrid>
                <a:gridCol w="8077200"/>
              </a:tblGrid>
              <a:tr h="533400">
                <a:tc>
                  <a:txBody>
                    <a:bodyPr/>
                    <a:lstStyle/>
                    <a:p>
                      <a:pPr algn="ctr"/>
                      <a:r>
                        <a:rPr lang="en-US" dirty="0" smtClean="0">
                          <a:latin typeface="Century Gothic" pitchFamily="34" charset="0"/>
                        </a:rPr>
                        <a:t> </a:t>
                      </a:r>
                      <a:r>
                        <a:rPr lang="en-US" sz="2200" baseline="0" dirty="0" smtClean="0">
                          <a:latin typeface="Century Gothic" pitchFamily="34" charset="0"/>
                        </a:rPr>
                        <a:t>Charges collected by Builders and rate of Service Tax applicable on said charges</a:t>
                      </a:r>
                      <a:endParaRPr lang="en-US" sz="2200" dirty="0">
                        <a:latin typeface="Century Gothic" pitchFamily="34" charset="0"/>
                      </a:endParaRPr>
                    </a:p>
                  </a:txBody>
                  <a:tcPr/>
                </a:tc>
              </a:tr>
            </a:tbl>
          </a:graphicData>
        </a:graphic>
      </p:graphicFrame>
      <p:graphicFrame>
        <p:nvGraphicFramePr>
          <p:cNvPr id="7" name="Table 6"/>
          <p:cNvGraphicFramePr>
            <a:graphicFrameLocks noGrp="1"/>
          </p:cNvGraphicFramePr>
          <p:nvPr/>
        </p:nvGraphicFramePr>
        <p:xfrm>
          <a:off x="457200" y="2031750"/>
          <a:ext cx="8077200" cy="4012520"/>
        </p:xfrm>
        <a:graphic>
          <a:graphicData uri="http://schemas.openxmlformats.org/drawingml/2006/table">
            <a:tbl>
              <a:tblPr firstRow="1" bandRow="1">
                <a:tableStyleId>{5DA37D80-6434-44D0-A028-1B22A696006F}</a:tableStyleId>
              </a:tblPr>
              <a:tblGrid>
                <a:gridCol w="754879"/>
                <a:gridCol w="3396953"/>
                <a:gridCol w="3925368"/>
              </a:tblGrid>
              <a:tr h="497500">
                <a:tc>
                  <a:txBody>
                    <a:bodyPr/>
                    <a:lstStyle/>
                    <a:p>
                      <a:pPr algn="ctr"/>
                      <a:r>
                        <a:rPr lang="en-US" sz="1800" dirty="0" err="1" smtClean="0">
                          <a:latin typeface="Century Gothic" pitchFamily="34" charset="0"/>
                        </a:rPr>
                        <a:t>S.No</a:t>
                      </a:r>
                      <a:endParaRPr lang="en-US" sz="1800" dirty="0">
                        <a:latin typeface="Century Gothic" pitchFamily="34" charset="0"/>
                      </a:endParaRPr>
                    </a:p>
                  </a:txBody>
                  <a:tcPr/>
                </a:tc>
                <a:tc>
                  <a:txBody>
                    <a:bodyPr/>
                    <a:lstStyle/>
                    <a:p>
                      <a:pPr algn="ctr"/>
                      <a:r>
                        <a:rPr lang="en-US" sz="1800" dirty="0" smtClean="0">
                          <a:latin typeface="Century Gothic" pitchFamily="34" charset="0"/>
                        </a:rPr>
                        <a:t>Charges</a:t>
                      </a:r>
                      <a:endParaRPr lang="en-US" sz="1800" dirty="0">
                        <a:latin typeface="Century Gothic" pitchFamily="34" charset="0"/>
                      </a:endParaRPr>
                    </a:p>
                  </a:txBody>
                  <a:tcPr/>
                </a:tc>
                <a:tc>
                  <a:txBody>
                    <a:bodyPr/>
                    <a:lstStyle/>
                    <a:p>
                      <a:pPr algn="ctr"/>
                      <a:r>
                        <a:rPr lang="en-US" sz="1800" dirty="0" smtClean="0">
                          <a:latin typeface="Century Gothic" pitchFamily="34" charset="0"/>
                        </a:rPr>
                        <a:t>Rate of Service tax</a:t>
                      </a:r>
                      <a:endParaRPr lang="en-US" sz="1800" dirty="0">
                        <a:latin typeface="Century Gothic" pitchFamily="34" charset="0"/>
                      </a:endParaRPr>
                    </a:p>
                  </a:txBody>
                  <a:tcPr/>
                </a:tc>
              </a:tr>
              <a:tr h="497500">
                <a:tc>
                  <a:txBody>
                    <a:bodyPr/>
                    <a:lstStyle/>
                    <a:p>
                      <a:pPr algn="ctr"/>
                      <a:r>
                        <a:rPr lang="en-US" sz="1800" b="1" dirty="0" smtClean="0">
                          <a:latin typeface="Century Gothic" pitchFamily="34" charset="0"/>
                        </a:rPr>
                        <a:t>1.</a:t>
                      </a:r>
                      <a:endParaRPr lang="en-US" sz="1800" b="1" dirty="0">
                        <a:latin typeface="Century Gothic" pitchFamily="34" charset="0"/>
                      </a:endParaRPr>
                    </a:p>
                  </a:txBody>
                  <a:tcPr/>
                </a:tc>
                <a:tc>
                  <a:txBody>
                    <a:bodyPr/>
                    <a:lstStyle/>
                    <a:p>
                      <a:r>
                        <a:rPr lang="en-US" sz="1800" dirty="0" smtClean="0">
                          <a:latin typeface="Century Gothic" pitchFamily="34" charset="0"/>
                        </a:rPr>
                        <a:t>Basic Charges</a:t>
                      </a:r>
                      <a:endParaRPr lang="en-US" sz="1800" dirty="0">
                        <a:latin typeface="Century Gothic" pitchFamily="34" charset="0"/>
                      </a:endParaRPr>
                    </a:p>
                  </a:txBody>
                  <a:tcPr/>
                </a:tc>
                <a:tc>
                  <a:txBody>
                    <a:bodyPr/>
                    <a:lstStyle/>
                    <a:p>
                      <a:pPr algn="ctr"/>
                      <a:r>
                        <a:rPr lang="en-US" sz="1800" dirty="0" smtClean="0">
                          <a:latin typeface="Century Gothic" pitchFamily="34" charset="0"/>
                        </a:rPr>
                        <a:t>3.09%/3.708%</a:t>
                      </a:r>
                      <a:endParaRPr lang="en-US" sz="1800" dirty="0">
                        <a:latin typeface="Century Gothic" pitchFamily="34" charset="0"/>
                      </a:endParaRPr>
                    </a:p>
                  </a:txBody>
                  <a:tcPr/>
                </a:tc>
              </a:tr>
              <a:tr h="619111">
                <a:tc>
                  <a:txBody>
                    <a:bodyPr/>
                    <a:lstStyle/>
                    <a:p>
                      <a:pPr algn="ctr"/>
                      <a:r>
                        <a:rPr lang="en-US" sz="1800" b="1" dirty="0" smtClean="0">
                          <a:latin typeface="Century Gothic" pitchFamily="34" charset="0"/>
                        </a:rPr>
                        <a:t>2.</a:t>
                      </a:r>
                      <a:endParaRPr lang="en-US" sz="1800" b="1" dirty="0">
                        <a:latin typeface="Century Gothic" pitchFamily="34" charset="0"/>
                      </a:endParaRPr>
                    </a:p>
                  </a:txBody>
                  <a:tcPr/>
                </a:tc>
                <a:tc>
                  <a:txBody>
                    <a:bodyPr/>
                    <a:lstStyle/>
                    <a:p>
                      <a:r>
                        <a:rPr lang="en-US" sz="1800" dirty="0" smtClean="0">
                          <a:latin typeface="Century Gothic" pitchFamily="34" charset="0"/>
                        </a:rPr>
                        <a:t>Preferential Location Charges</a:t>
                      </a:r>
                      <a:endParaRPr lang="en-US" sz="1800" dirty="0">
                        <a:latin typeface="Century Gothic" pitchFamily="34" charset="0"/>
                      </a:endParaRPr>
                    </a:p>
                  </a:txBody>
                  <a:tcPr/>
                </a:tc>
                <a:tc>
                  <a:txBody>
                    <a:bodyPr/>
                    <a:lstStyle/>
                    <a:p>
                      <a:pPr algn="ctr"/>
                      <a:r>
                        <a:rPr lang="en-US" sz="1800" dirty="0" smtClean="0">
                          <a:latin typeface="Century Gothic" pitchFamily="34" charset="0"/>
                        </a:rPr>
                        <a:t>12.36%</a:t>
                      </a:r>
                    </a:p>
                  </a:txBody>
                  <a:tcPr/>
                </a:tc>
              </a:tr>
              <a:tr h="619111">
                <a:tc>
                  <a:txBody>
                    <a:bodyPr/>
                    <a:lstStyle/>
                    <a:p>
                      <a:pPr algn="ctr"/>
                      <a:r>
                        <a:rPr lang="en-US" sz="1800" b="1" dirty="0" smtClean="0">
                          <a:latin typeface="Century Gothic" pitchFamily="34" charset="0"/>
                        </a:rPr>
                        <a:t>3.</a:t>
                      </a:r>
                      <a:endParaRPr lang="en-US" sz="1800" b="1" dirty="0">
                        <a:latin typeface="Century Gothic" pitchFamily="34" charset="0"/>
                      </a:endParaRPr>
                    </a:p>
                  </a:txBody>
                  <a:tcPr/>
                </a:tc>
                <a:tc>
                  <a:txBody>
                    <a:bodyPr/>
                    <a:lstStyle/>
                    <a:p>
                      <a:r>
                        <a:rPr lang="en-US" sz="1800" b="1" dirty="0" smtClean="0">
                          <a:latin typeface="Century Gothic" pitchFamily="34" charset="0"/>
                        </a:rPr>
                        <a:t>Club Charges</a:t>
                      </a:r>
                    </a:p>
                    <a:p>
                      <a:pPr marL="166688" indent="-166688" algn="just">
                        <a:buFont typeface="Wingdings" pitchFamily="2" charset="2"/>
                        <a:buChar char="ü"/>
                      </a:pPr>
                      <a:r>
                        <a:rPr lang="en-US" sz="1800" dirty="0" smtClean="0">
                          <a:latin typeface="Century Gothic" pitchFamily="34" charset="0"/>
                        </a:rPr>
                        <a:t>Towards cost of construction</a:t>
                      </a:r>
                    </a:p>
                    <a:p>
                      <a:pPr algn="just">
                        <a:buFont typeface="Wingdings" pitchFamily="2" charset="2"/>
                        <a:buChar char="ü"/>
                      </a:pPr>
                      <a:r>
                        <a:rPr lang="en-US" sz="1800" dirty="0" smtClean="0">
                          <a:latin typeface="Century Gothic" pitchFamily="34" charset="0"/>
                        </a:rPr>
                        <a:t>For membership of club</a:t>
                      </a:r>
                    </a:p>
                    <a:p>
                      <a:pPr marL="166688" indent="-166688" algn="just">
                        <a:buFont typeface="Wingdings" pitchFamily="2" charset="2"/>
                        <a:buChar char="ü"/>
                      </a:pPr>
                      <a:r>
                        <a:rPr lang="en-US" sz="1800" dirty="0" smtClean="0">
                          <a:latin typeface="Century Gothic" pitchFamily="34" charset="0"/>
                        </a:rPr>
                        <a:t>Provision of Food/other  services</a:t>
                      </a:r>
                      <a:endParaRPr lang="en-US" sz="1800" dirty="0">
                        <a:latin typeface="Century Gothic" pitchFamily="34" charset="0"/>
                      </a:endParaRPr>
                    </a:p>
                  </a:txBody>
                  <a:tcPr/>
                </a:tc>
                <a:tc>
                  <a:txBody>
                    <a:bodyPr/>
                    <a:lstStyle/>
                    <a:p>
                      <a:pPr algn="ctr"/>
                      <a:endParaRPr lang="en-US" sz="1800" dirty="0" smtClean="0">
                        <a:latin typeface="Century Gothic" pitchFamily="34" charset="0"/>
                      </a:endParaRPr>
                    </a:p>
                    <a:p>
                      <a:pPr algn="ctr">
                        <a:buFont typeface="Wingdings" pitchFamily="2" charset="2"/>
                        <a:buNone/>
                      </a:pPr>
                      <a:r>
                        <a:rPr lang="en-US" sz="1800" dirty="0" smtClean="0">
                          <a:latin typeface="Century Gothic" pitchFamily="34" charset="0"/>
                        </a:rPr>
                        <a:t>3.09%/3.708%</a:t>
                      </a:r>
                    </a:p>
                    <a:p>
                      <a:pPr algn="ctr"/>
                      <a:endParaRPr lang="en-US" sz="1800" dirty="0" smtClean="0">
                        <a:latin typeface="Century Gothic" pitchFamily="34" charset="0"/>
                      </a:endParaRPr>
                    </a:p>
                    <a:p>
                      <a:pPr algn="ctr"/>
                      <a:r>
                        <a:rPr lang="en-US" sz="1800" dirty="0" smtClean="0">
                          <a:latin typeface="Century Gothic" pitchFamily="34" charset="0"/>
                        </a:rPr>
                        <a:t>12.36%</a:t>
                      </a:r>
                    </a:p>
                    <a:p>
                      <a:pPr algn="ctr"/>
                      <a:r>
                        <a:rPr lang="en-US" sz="1800" dirty="0" smtClean="0">
                          <a:latin typeface="Century Gothic" pitchFamily="34" charset="0"/>
                        </a:rPr>
                        <a:t>NIL/12.36%</a:t>
                      </a:r>
                      <a:endParaRPr lang="en-US" sz="1800" dirty="0">
                        <a:latin typeface="Century Gothic" pitchFamily="34" charset="0"/>
                      </a:endParaRPr>
                    </a:p>
                  </a:txBody>
                  <a:tcPr/>
                </a:tc>
              </a:tr>
              <a:tr h="497500">
                <a:tc>
                  <a:txBody>
                    <a:bodyPr/>
                    <a:lstStyle/>
                    <a:p>
                      <a:pPr algn="ctr"/>
                      <a:r>
                        <a:rPr lang="en-US" sz="1800" b="1" dirty="0" smtClean="0">
                          <a:latin typeface="Century Gothic" pitchFamily="34" charset="0"/>
                        </a:rPr>
                        <a:t>4.</a:t>
                      </a:r>
                      <a:endParaRPr lang="en-US" sz="1800" b="1" dirty="0">
                        <a:latin typeface="Century Gothic"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latin typeface="Century Gothic" pitchFamily="34" charset="0"/>
                        </a:rPr>
                        <a:t>Car Parking- open &amp; covered</a:t>
                      </a:r>
                      <a:endParaRPr lang="en-US" sz="1800" dirty="0">
                        <a:latin typeface="Century Gothic" pitchFamily="34" charset="0"/>
                      </a:endParaRPr>
                    </a:p>
                  </a:txBody>
                  <a:tcPr/>
                </a:tc>
                <a:tc>
                  <a:txBody>
                    <a:bodyPr/>
                    <a:lstStyle/>
                    <a:p>
                      <a:pPr algn="ctr"/>
                      <a:r>
                        <a:rPr lang="en-US" sz="1800" dirty="0" smtClean="0">
                          <a:latin typeface="Century Gothic" pitchFamily="34" charset="0"/>
                        </a:rPr>
                        <a:t>3.09%/3.708%</a:t>
                      </a:r>
                      <a:endParaRPr lang="en-US" sz="1800" dirty="0">
                        <a:latin typeface="Century Gothic" pitchFamily="34" charset="0"/>
                      </a:endParaRPr>
                    </a:p>
                  </a:txBody>
                  <a:tcPr/>
                </a:tc>
              </a:tr>
            </a:tbl>
          </a:graphicData>
        </a:graphic>
      </p:graphicFrame>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1566</TotalTime>
  <Words>2934</Words>
  <Application>Microsoft Office PowerPoint</Application>
  <PresentationFormat>On-screen Show (4:3)</PresentationFormat>
  <Paragraphs>410</Paragraphs>
  <Slides>37</Slides>
  <Notes>2</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Concourse</vt:lpstr>
      <vt:lpstr>Applicability of Service Tax in Construction Industry</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Case Study-1</vt:lpstr>
      <vt:lpstr>Slide 16</vt:lpstr>
      <vt:lpstr>Case Study-2 </vt:lpstr>
      <vt:lpstr>Case Study-3 </vt:lpstr>
      <vt:lpstr>Case Study-4 </vt:lpstr>
      <vt:lpstr>Case Study-5</vt:lpstr>
      <vt:lpstr>Case Study-6</vt:lpstr>
      <vt:lpstr>Slide 22</vt:lpstr>
      <vt:lpstr>Valuation in respect of Works Contract Services</vt:lpstr>
      <vt:lpstr>Slide 24</vt:lpstr>
      <vt:lpstr>Slide 25</vt:lpstr>
      <vt:lpstr>Slide 26</vt:lpstr>
      <vt:lpstr>Case Study-7</vt:lpstr>
      <vt:lpstr>Case Study- 8</vt:lpstr>
      <vt:lpstr>Slide 29</vt:lpstr>
      <vt:lpstr>Case Study- 9</vt:lpstr>
      <vt:lpstr>Slide 31</vt:lpstr>
      <vt:lpstr>Slide 32</vt:lpstr>
      <vt:lpstr>Slide 33</vt:lpstr>
      <vt:lpstr>Case Study-10</vt:lpstr>
      <vt:lpstr>Slide 35</vt:lpstr>
      <vt:lpstr>Slide 36</vt:lpstr>
      <vt:lpstr>Slide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TAX SEMINAR</dc:title>
  <dc:creator>system3</dc:creator>
  <cp:lastModifiedBy>acc12</cp:lastModifiedBy>
  <cp:revision>388</cp:revision>
  <dcterms:created xsi:type="dcterms:W3CDTF">2012-10-25T07:09:06Z</dcterms:created>
  <dcterms:modified xsi:type="dcterms:W3CDTF">2014-11-18T11:12:56Z</dcterms:modified>
</cp:coreProperties>
</file>