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75" r:id="rId12"/>
    <p:sldId id="278" r:id="rId13"/>
    <p:sldId id="276" r:id="rId14"/>
    <p:sldId id="279" r:id="rId15"/>
    <p:sldId id="277" r:id="rId16"/>
    <p:sldId id="265" r:id="rId17"/>
    <p:sldId id="266" r:id="rId18"/>
    <p:sldId id="267" r:id="rId19"/>
    <p:sldId id="269" r:id="rId20"/>
    <p:sldId id="273" r:id="rId21"/>
    <p:sldId id="272" r:id="rId22"/>
    <p:sldId id="268" r:id="rId23"/>
    <p:sldId id="271" r:id="rId24"/>
    <p:sldId id="284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13DF49-5C97-417D-B495-B8C60C277EAC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A87801-65BD-466A-8999-17E9D752DE1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alppshah.2013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Forex</a:t>
            </a:r>
            <a:r>
              <a:rPr lang="en-US" dirty="0" smtClean="0"/>
              <a:t>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Kalp</a:t>
            </a:r>
            <a:r>
              <a:rPr lang="en-US" dirty="0" smtClean="0"/>
              <a:t> Shah</a:t>
            </a:r>
          </a:p>
          <a:p>
            <a:r>
              <a:rPr lang="en-US" dirty="0" smtClean="0"/>
              <a:t>Mobile: 9106359201</a:t>
            </a:r>
          </a:p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kalppshah.2013@gmail.com</a:t>
            </a: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Rules of conversion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dirty="0" smtClean="0"/>
              <a:t>Case 1:  When a single rate is given</a:t>
            </a:r>
          </a:p>
          <a:p>
            <a:r>
              <a:rPr lang="en-US" dirty="0" smtClean="0"/>
              <a:t>First identify the base currency  and price currency </a:t>
            </a:r>
          </a:p>
          <a:p>
            <a:r>
              <a:rPr lang="en-US" dirty="0" smtClean="0"/>
              <a:t>A/B = x</a:t>
            </a:r>
          </a:p>
          <a:p>
            <a:r>
              <a:rPr lang="en-US" b="1" dirty="0" smtClean="0"/>
              <a:t>Rule 1</a:t>
            </a:r>
            <a:r>
              <a:rPr lang="en-US" dirty="0" smtClean="0"/>
              <a:t>: We are provided with the amount in Base currency then we need to convert it into price currency, we will MULTIPLY ..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r>
              <a:rPr lang="en-US" dirty="0" smtClean="0"/>
              <a:t>E.g. 64 Rs/$.  </a:t>
            </a:r>
          </a:p>
          <a:p>
            <a:r>
              <a:rPr lang="en-US" dirty="0" smtClean="0"/>
              <a:t>I want to sell  $500.  How much rupee I will get ?</a:t>
            </a:r>
          </a:p>
          <a:p>
            <a:r>
              <a:rPr lang="en-US" dirty="0" smtClean="0"/>
              <a:t>Amount ($500) is given. So it is in base currency($). We want to convert it into price currency (rupee). We will multiply.  $500 (BC) with </a:t>
            </a:r>
            <a:r>
              <a:rPr lang="en-US" dirty="0" err="1" smtClean="0"/>
              <a:t>rs</a:t>
            </a:r>
            <a:r>
              <a:rPr lang="en-US" dirty="0" smtClean="0"/>
              <a:t>. 64 (PC) =  Rs. 32000. </a:t>
            </a:r>
          </a:p>
          <a:p>
            <a:endParaRPr lang="en-US" dirty="0" smtClean="0"/>
          </a:p>
          <a:p>
            <a:r>
              <a:rPr lang="en-US" dirty="0" smtClean="0"/>
              <a:t>OR </a:t>
            </a:r>
          </a:p>
          <a:p>
            <a:pPr>
              <a:buNone/>
            </a:pPr>
            <a:r>
              <a:rPr lang="en-US" dirty="0" smtClean="0"/>
              <a:t>           Rs                                $</a:t>
            </a:r>
          </a:p>
          <a:p>
            <a:pPr>
              <a:buNone/>
            </a:pPr>
            <a:r>
              <a:rPr lang="en-US" dirty="0" smtClean="0"/>
              <a:t>           64			1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dirty="0" smtClean="0"/>
              <a:t>            ?                               500            = 500*64/1  = 32000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r>
              <a:rPr lang="en-US" dirty="0" smtClean="0"/>
              <a:t>E.g. 70 /72 Rs/$.  </a:t>
            </a:r>
          </a:p>
          <a:p>
            <a:r>
              <a:rPr lang="en-US" dirty="0" smtClean="0"/>
              <a:t>I want to buy  $500.  How much rupee I will pay ?</a:t>
            </a:r>
          </a:p>
          <a:p>
            <a:r>
              <a:rPr lang="en-US" dirty="0" smtClean="0"/>
              <a:t>Amount ($500) is given. So it is in base currency(B). We want to convert it into price currency (A). We will multiply.  $500  with </a:t>
            </a:r>
            <a:r>
              <a:rPr lang="en-US" dirty="0" err="1" smtClean="0"/>
              <a:t>rs</a:t>
            </a:r>
            <a:r>
              <a:rPr lang="en-US" dirty="0" smtClean="0"/>
              <a:t>. 72  =  Rs. 36000. </a:t>
            </a:r>
          </a:p>
          <a:p>
            <a:endParaRPr lang="en-US" dirty="0" smtClean="0"/>
          </a:p>
          <a:p>
            <a:r>
              <a:rPr lang="en-US" dirty="0" smtClean="0"/>
              <a:t>OR </a:t>
            </a:r>
          </a:p>
          <a:p>
            <a:pPr>
              <a:buNone/>
            </a:pPr>
            <a:r>
              <a:rPr lang="en-US" dirty="0" smtClean="0"/>
              <a:t>           Rs                                $</a:t>
            </a:r>
          </a:p>
          <a:p>
            <a:pPr>
              <a:buNone/>
            </a:pPr>
            <a:r>
              <a:rPr lang="en-US" dirty="0" smtClean="0"/>
              <a:t>           72			1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dirty="0" smtClean="0"/>
              <a:t>            ?                               500            = 500*72/1  = 36000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r>
              <a:rPr lang="en-US" dirty="0" smtClean="0"/>
              <a:t>Rule  2: </a:t>
            </a:r>
          </a:p>
          <a:p>
            <a:r>
              <a:rPr lang="en-US" dirty="0" smtClean="0"/>
              <a:t>If we are given the amount in price currency i.e. A, and we need to convert it into base currency i.e. B. , then we need to DIVIDE.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r>
              <a:rPr lang="en-US" dirty="0" smtClean="0"/>
              <a:t>E.g. 85/87 -Rs/pound.  </a:t>
            </a:r>
          </a:p>
          <a:p>
            <a:r>
              <a:rPr lang="en-US" dirty="0" smtClean="0"/>
              <a:t>I want to sell 100000 Rs.  How much  pound I will get ?</a:t>
            </a:r>
          </a:p>
          <a:p>
            <a:r>
              <a:rPr lang="en-US" dirty="0" smtClean="0"/>
              <a:t>Amount (Rs. 100000) is given. So it is in price currency(A). We want to convert it into base currency pound (B). We will divide 100000 with  87  = 100000/87 = 1149.42  pound</a:t>
            </a:r>
          </a:p>
          <a:p>
            <a:endParaRPr lang="en-US" dirty="0" smtClean="0"/>
          </a:p>
          <a:p>
            <a:r>
              <a:rPr lang="en-US" dirty="0" smtClean="0"/>
              <a:t>OR </a:t>
            </a:r>
          </a:p>
          <a:p>
            <a:pPr>
              <a:buNone/>
            </a:pPr>
            <a:r>
              <a:rPr lang="en-US" dirty="0" smtClean="0"/>
              <a:t>           Rs                                pound</a:t>
            </a:r>
          </a:p>
          <a:p>
            <a:pPr>
              <a:buNone/>
            </a:pPr>
            <a:r>
              <a:rPr lang="en-US" dirty="0" smtClean="0"/>
              <a:t>           87			1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dirty="0" smtClean="0"/>
              <a:t>            100000                    ?            = 100000*1/87  = 1149.42 pound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/>
          </a:bodyPr>
          <a:lstStyle/>
          <a:p>
            <a:r>
              <a:rPr lang="en-US" dirty="0" smtClean="0"/>
              <a:t>E.g. 64 Rs/$.  </a:t>
            </a:r>
          </a:p>
          <a:p>
            <a:r>
              <a:rPr lang="en-US" dirty="0" smtClean="0"/>
              <a:t>I want to sell  50000.  How much dollar I will get ?</a:t>
            </a:r>
          </a:p>
          <a:p>
            <a:r>
              <a:rPr lang="en-US" dirty="0" smtClean="0"/>
              <a:t>Amount (rupee 50000) is given. So it is in price currency(A). We want to convert it into base currency $ (B). We will  divide Rs. 50000 (PC) with  64 =  50000/64= $   781.25  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Rs                                $</a:t>
            </a:r>
          </a:p>
          <a:p>
            <a:pPr>
              <a:buNone/>
            </a:pPr>
            <a:r>
              <a:rPr lang="en-US" dirty="0" smtClean="0"/>
              <a:t>           64			1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dirty="0" smtClean="0"/>
              <a:t>            50000                       ?          = 50000*1/64  = $781.25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Importer : Home currency depreciation </a:t>
            </a:r>
          </a:p>
          <a:p>
            <a:pPr algn="just"/>
            <a:r>
              <a:rPr lang="en-US" dirty="0" smtClean="0"/>
              <a:t>TATA imported a machine of $ 1000 on 01-01-2017, payable on 31-03-2017.</a:t>
            </a:r>
          </a:p>
          <a:p>
            <a:pPr algn="just"/>
            <a:r>
              <a:rPr lang="en-US" dirty="0" smtClean="0"/>
              <a:t>Spot rate :   64/65 Rs/$   64 is sell rate and 65 buy rate.</a:t>
            </a:r>
          </a:p>
          <a:p>
            <a:pPr algn="just"/>
            <a:r>
              <a:rPr lang="en-US" dirty="0" smtClean="0"/>
              <a:t>Actual rate 31-03-2017.  66/68 Rs./$</a:t>
            </a:r>
          </a:p>
          <a:p>
            <a:pPr algn="just"/>
            <a:r>
              <a:rPr lang="en-US" dirty="0" smtClean="0"/>
              <a:t>Thinking :   Sell rupee, Buy  Dollar </a:t>
            </a:r>
          </a:p>
          <a:p>
            <a:pPr algn="just"/>
            <a:r>
              <a:rPr lang="en-US" dirty="0" smtClean="0"/>
              <a:t>Base currency is dollar. We need to buy it so ask rate  (higher) rate will apply. </a:t>
            </a:r>
          </a:p>
          <a:p>
            <a:pPr algn="just">
              <a:buNone/>
            </a:pPr>
            <a:r>
              <a:rPr lang="en-US" dirty="0" smtClean="0"/>
              <a:t> Payment today :  $1000 * 65 =  Rs. 65000</a:t>
            </a:r>
          </a:p>
          <a:p>
            <a:pPr algn="just">
              <a:buNone/>
            </a:pPr>
            <a:r>
              <a:rPr lang="en-US" dirty="0" smtClean="0"/>
              <a:t>Pay 31-03-17: $1000 * 68 = Rs. 68000 (depreciated)</a:t>
            </a:r>
          </a:p>
          <a:p>
            <a:pPr algn="just">
              <a:buNone/>
            </a:pPr>
            <a:r>
              <a:rPr lang="en-US" dirty="0" smtClean="0"/>
              <a:t>Loss due to Foreign currency fluctuation = Rs. 3000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Importer : Home currency Appreciation </a:t>
            </a:r>
          </a:p>
          <a:p>
            <a:pPr algn="just"/>
            <a:r>
              <a:rPr lang="en-US" dirty="0" smtClean="0"/>
              <a:t>TATA imported a machine of $ 1000 on 01-01-2017, payable on 31-03-2017.</a:t>
            </a:r>
          </a:p>
          <a:p>
            <a:pPr algn="just"/>
            <a:r>
              <a:rPr lang="en-US" dirty="0" smtClean="0"/>
              <a:t>Spot rate :   64/65 Rs/$   64 is sell rate and 65 buy rate.</a:t>
            </a:r>
          </a:p>
          <a:p>
            <a:pPr algn="just"/>
            <a:r>
              <a:rPr lang="en-US" dirty="0" smtClean="0"/>
              <a:t>Actual rate 31-03-2017.  61/62 Rs./$</a:t>
            </a:r>
          </a:p>
          <a:p>
            <a:pPr algn="just"/>
            <a:r>
              <a:rPr lang="en-US" dirty="0" smtClean="0"/>
              <a:t>Thinking :   Sell rupee, Buy  Dollar </a:t>
            </a:r>
          </a:p>
          <a:p>
            <a:pPr algn="just"/>
            <a:r>
              <a:rPr lang="en-US" dirty="0" smtClean="0"/>
              <a:t>Base currency is dollar. We need to buy it so ask rate  (higher) rate will apply. </a:t>
            </a:r>
          </a:p>
          <a:p>
            <a:pPr algn="just">
              <a:buNone/>
            </a:pPr>
            <a:r>
              <a:rPr lang="en-US" dirty="0" smtClean="0"/>
              <a:t> Payment today :  $1000 * 65 =  Rs. 65000</a:t>
            </a:r>
          </a:p>
          <a:p>
            <a:pPr algn="just">
              <a:buNone/>
            </a:pPr>
            <a:r>
              <a:rPr lang="en-US" dirty="0" smtClean="0"/>
              <a:t>Pay 31-03-17: $1000 * 62 = Rs. 62000 (appreciated)</a:t>
            </a:r>
          </a:p>
          <a:p>
            <a:pPr algn="just">
              <a:buNone/>
            </a:pPr>
            <a:r>
              <a:rPr lang="en-US" dirty="0" smtClean="0"/>
              <a:t>Gain  due to Foreign currency fluctuation = Rs. 3000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Exporter :  (Home currency appreciation) </a:t>
            </a:r>
          </a:p>
          <a:p>
            <a:pPr algn="just"/>
            <a:r>
              <a:rPr lang="en-US" dirty="0" smtClean="0"/>
              <a:t>Infosys exported a software of $ 500 on 01-01-2017, </a:t>
            </a:r>
            <a:r>
              <a:rPr lang="en-US" b="1" dirty="0" smtClean="0"/>
              <a:t>payable</a:t>
            </a:r>
            <a:r>
              <a:rPr lang="en-US" dirty="0" smtClean="0"/>
              <a:t> on 31-03-2017. (</a:t>
            </a:r>
            <a:r>
              <a:rPr lang="en-US" b="1" dirty="0" smtClean="0">
                <a:solidFill>
                  <a:srgbClr val="FF0000"/>
                </a:solidFill>
              </a:rPr>
              <a:t>UNPATRICOTIC</a:t>
            </a:r>
            <a:r>
              <a:rPr lang="en-US" dirty="0" smtClean="0"/>
              <a:t>)</a:t>
            </a:r>
          </a:p>
          <a:p>
            <a:pPr algn="just"/>
            <a:r>
              <a:rPr lang="en-US" dirty="0" smtClean="0"/>
              <a:t>Spot rate :   61/62 Rs/$   61 is sell rate and 62 buy rate.</a:t>
            </a:r>
          </a:p>
          <a:p>
            <a:pPr algn="just"/>
            <a:r>
              <a:rPr lang="en-US" dirty="0" smtClean="0"/>
              <a:t>Actual rate 31-03-2017.  58/59 Rs./$</a:t>
            </a:r>
          </a:p>
          <a:p>
            <a:pPr algn="just"/>
            <a:r>
              <a:rPr lang="en-US" dirty="0" smtClean="0"/>
              <a:t>Thinking :   Sell dollar, Buy  rupee </a:t>
            </a:r>
          </a:p>
          <a:p>
            <a:pPr algn="just"/>
            <a:r>
              <a:rPr lang="en-US" dirty="0" smtClean="0"/>
              <a:t>Base currency is dollar. We need to sell it so bid rate  (lower) rate will apply. </a:t>
            </a:r>
          </a:p>
          <a:p>
            <a:pPr algn="just">
              <a:buNone/>
            </a:pPr>
            <a:r>
              <a:rPr lang="en-US" dirty="0" smtClean="0"/>
              <a:t>Receipt today :  $500 * 61 =  Rs. 30500</a:t>
            </a:r>
          </a:p>
          <a:p>
            <a:pPr algn="just">
              <a:buNone/>
            </a:pPr>
            <a:r>
              <a:rPr lang="en-US" dirty="0" smtClean="0"/>
              <a:t>receive 31-03-17: $500 *58 = Rs. 29000 (appreciated)</a:t>
            </a:r>
          </a:p>
          <a:p>
            <a:pPr algn="just">
              <a:buNone/>
            </a:pPr>
            <a:r>
              <a:rPr lang="en-US" dirty="0" smtClean="0"/>
              <a:t>Loss due to Foreign currency fluctuation = Rs. 1500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Exporter :  (Home currency depreciation) </a:t>
            </a:r>
          </a:p>
          <a:p>
            <a:pPr algn="just"/>
            <a:r>
              <a:rPr lang="en-US" dirty="0" smtClean="0"/>
              <a:t>Infosys exported a software of $ 500 on 01-01-2017, </a:t>
            </a:r>
            <a:r>
              <a:rPr lang="en-US" b="1" dirty="0" smtClean="0"/>
              <a:t>payable</a:t>
            </a:r>
            <a:r>
              <a:rPr lang="en-US" dirty="0" smtClean="0"/>
              <a:t> on 31-03-2017. (</a:t>
            </a:r>
            <a:r>
              <a:rPr lang="en-US" b="1" dirty="0" smtClean="0">
                <a:solidFill>
                  <a:srgbClr val="FF0000"/>
                </a:solidFill>
              </a:rPr>
              <a:t>UNPATRICOTIC</a:t>
            </a:r>
            <a:r>
              <a:rPr lang="en-US" dirty="0" smtClean="0"/>
              <a:t>)</a:t>
            </a:r>
          </a:p>
          <a:p>
            <a:pPr algn="just"/>
            <a:r>
              <a:rPr lang="en-US" dirty="0" smtClean="0"/>
              <a:t>Spot rate :   61/62 Rs/$   61 is sell rate and 62 buy rate.</a:t>
            </a:r>
          </a:p>
          <a:p>
            <a:pPr algn="just"/>
            <a:r>
              <a:rPr lang="en-US" dirty="0" smtClean="0"/>
              <a:t>Actual rate 31-03-2017.  70/72 Rs./$</a:t>
            </a:r>
          </a:p>
          <a:p>
            <a:pPr algn="just"/>
            <a:r>
              <a:rPr lang="en-US" dirty="0" smtClean="0"/>
              <a:t>Thinking :   Sell dollar, Buy  rupee </a:t>
            </a:r>
          </a:p>
          <a:p>
            <a:pPr algn="just"/>
            <a:r>
              <a:rPr lang="en-US" dirty="0" smtClean="0"/>
              <a:t>Base currency is dollar. We need to sell it so bid rate  (lower) rate will apply. </a:t>
            </a:r>
          </a:p>
          <a:p>
            <a:pPr algn="just">
              <a:buNone/>
            </a:pPr>
            <a:r>
              <a:rPr lang="en-US" dirty="0" smtClean="0"/>
              <a:t>Receipt today :  $500 * 61 =  Rs. 30500</a:t>
            </a:r>
          </a:p>
          <a:p>
            <a:pPr algn="just">
              <a:buNone/>
            </a:pPr>
            <a:r>
              <a:rPr lang="en-US" dirty="0" smtClean="0"/>
              <a:t>receive 31-03-17: $500 *70 = Rs. 35000 (depreciated)</a:t>
            </a:r>
          </a:p>
          <a:p>
            <a:pPr algn="just">
              <a:buNone/>
            </a:pPr>
            <a:r>
              <a:rPr lang="en-US" dirty="0" smtClean="0"/>
              <a:t>Gain due to Foreign currency fluctuation = Rs. 4500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dirty="0" smtClean="0"/>
              <a:t>Introduction: For  any organization to be exposed to currency fluctuation risk, following 3 conditions must </a:t>
            </a:r>
            <a:r>
              <a:rPr lang="en-US" dirty="0" err="1" smtClean="0"/>
              <a:t>satidy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1) There is a transaction with another country</a:t>
            </a:r>
          </a:p>
          <a:p>
            <a:endParaRPr lang="en-US" dirty="0" smtClean="0"/>
          </a:p>
          <a:p>
            <a:r>
              <a:rPr lang="en-US" dirty="0" smtClean="0"/>
              <a:t>2) The invoice amount is in foreign currency</a:t>
            </a:r>
          </a:p>
          <a:p>
            <a:endParaRPr lang="en-US" dirty="0" smtClean="0"/>
          </a:p>
          <a:p>
            <a:r>
              <a:rPr lang="en-US" dirty="0" smtClean="0"/>
              <a:t>3) Date of transaction and date of payment (settlement) are two different dates. 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Infosys exported a software for $ 500000 on 01 JANUARY 2017, on 3 months credit to USA customer.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Ms S. is planning a world tour including  US, UK, Europe , China, Russia with the following budget.</a:t>
            </a:r>
          </a:p>
          <a:p>
            <a:pPr algn="just"/>
            <a:r>
              <a:rPr lang="en-US" dirty="0" smtClean="0"/>
              <a:t>USA - $ 12000</a:t>
            </a:r>
          </a:p>
          <a:p>
            <a:pPr algn="just"/>
            <a:r>
              <a:rPr lang="en-US" dirty="0" smtClean="0"/>
              <a:t>UK   -  GBP 5000</a:t>
            </a:r>
          </a:p>
          <a:p>
            <a:pPr algn="just"/>
            <a:r>
              <a:rPr lang="en-US" dirty="0" smtClean="0"/>
              <a:t>China – CNY 25000</a:t>
            </a:r>
          </a:p>
          <a:p>
            <a:pPr algn="just"/>
            <a:r>
              <a:rPr lang="en-US" dirty="0" smtClean="0"/>
              <a:t>Russia – Russian Rubble 22000</a:t>
            </a:r>
          </a:p>
          <a:p>
            <a:pPr algn="just"/>
            <a:r>
              <a:rPr lang="en-US" dirty="0" smtClean="0"/>
              <a:t>  Following rates are given. Find out expense in rupee. 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Wingdings 2"/>
              <a:buAutoNum type="arabicParenR"/>
            </a:pPr>
            <a:r>
              <a:rPr lang="en-US" dirty="0" smtClean="0"/>
              <a:t>USA:  USA - $ 12000</a:t>
            </a:r>
          </a:p>
          <a:p>
            <a:pPr marL="514350" indent="-514350" algn="just">
              <a:buNone/>
            </a:pPr>
            <a:r>
              <a:rPr lang="en-US" dirty="0" smtClean="0"/>
              <a:t>Rate:  .01530/ .01630  $/Rupee. </a:t>
            </a:r>
          </a:p>
          <a:p>
            <a:pPr marL="514350" indent="-514350" algn="just">
              <a:buNone/>
            </a:pPr>
            <a:r>
              <a:rPr lang="en-US" dirty="0" smtClean="0"/>
              <a:t>BC = rupee , PC = dollar</a:t>
            </a:r>
          </a:p>
          <a:p>
            <a:pPr marL="514350" indent="-514350" algn="just">
              <a:buNone/>
            </a:pPr>
            <a:r>
              <a:rPr lang="en-US" dirty="0" smtClean="0"/>
              <a:t>&gt;&gt;Amount is given in Price currency $ 12000. It is PC. We want to convert it into BC . So divide</a:t>
            </a:r>
          </a:p>
          <a:p>
            <a:pPr marL="514350" indent="-514350" algn="just">
              <a:buNone/>
            </a:pPr>
            <a:r>
              <a:rPr lang="en-US" dirty="0" smtClean="0"/>
              <a:t>&gt;&gt;We need to sell rupee and buy dollar.  </a:t>
            </a:r>
          </a:p>
          <a:p>
            <a:pPr marL="514350" indent="-514350" algn="just">
              <a:buNone/>
            </a:pPr>
            <a:r>
              <a:rPr lang="en-US" dirty="0" smtClean="0"/>
              <a:t>What we need to do with the BC(rupee)?   Sell it.</a:t>
            </a:r>
          </a:p>
          <a:p>
            <a:pPr marL="514350" indent="-514350" algn="just">
              <a:buNone/>
            </a:pPr>
            <a:r>
              <a:rPr lang="en-US" dirty="0" smtClean="0"/>
              <a:t>Sell BC  @ lower (bid) rate. i.e. .01530 will apply. </a:t>
            </a:r>
          </a:p>
          <a:p>
            <a:pPr marL="514350" indent="-514350" algn="just">
              <a:buNone/>
            </a:pPr>
            <a:r>
              <a:rPr lang="en-US" dirty="0" smtClean="0"/>
              <a:t>12000/.01530 = 784313.72  rupees. </a:t>
            </a:r>
          </a:p>
          <a:p>
            <a:pPr marL="514350" indent="-514350" algn="just">
              <a:buNone/>
            </a:pPr>
            <a:r>
              <a:rPr lang="en-US" dirty="0" smtClean="0"/>
              <a:t> </a:t>
            </a:r>
          </a:p>
          <a:p>
            <a:pPr marL="514350" indent="-514350" algn="just">
              <a:buNone/>
            </a:pPr>
            <a:r>
              <a:rPr lang="en-US" dirty="0" smtClean="0"/>
              <a:t>Rupee                  $</a:t>
            </a:r>
          </a:p>
          <a:p>
            <a:pPr marL="514350" indent="-514350" algn="just">
              <a:buNone/>
            </a:pPr>
            <a:r>
              <a:rPr lang="en-US" dirty="0" smtClean="0"/>
              <a:t>1                       .01530 </a:t>
            </a:r>
          </a:p>
          <a:p>
            <a:pPr marL="514350" indent="-514350" algn="just">
              <a:buNone/>
            </a:pPr>
            <a:r>
              <a:rPr lang="en-US" dirty="0" smtClean="0"/>
              <a:t>?                       12000            = 12000*1/.01530= 784313.72 </a:t>
            </a:r>
            <a:r>
              <a:rPr lang="en-US" dirty="0" err="1" smtClean="0"/>
              <a:t>rs</a:t>
            </a:r>
            <a:endParaRPr lang="en-US" dirty="0" smtClean="0"/>
          </a:p>
          <a:p>
            <a:pPr marL="514350" indent="-514350" algn="just">
              <a:buNone/>
            </a:pPr>
            <a:endParaRPr lang="en-US" dirty="0" smtClean="0"/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2) UK   -  GBP 5000</a:t>
            </a:r>
          </a:p>
          <a:p>
            <a:pPr algn="just"/>
            <a:r>
              <a:rPr lang="en-US" dirty="0" smtClean="0"/>
              <a:t>92/96 Rupee/GBP</a:t>
            </a:r>
          </a:p>
          <a:p>
            <a:pPr algn="just">
              <a:buNone/>
            </a:pPr>
            <a:r>
              <a:rPr lang="en-US" dirty="0" smtClean="0"/>
              <a:t> BC = GBP  and PC = rupee. </a:t>
            </a:r>
          </a:p>
          <a:p>
            <a:pPr algn="just">
              <a:buNone/>
            </a:pPr>
            <a:r>
              <a:rPr lang="en-US" dirty="0" smtClean="0"/>
              <a:t>&gt;We are given the amount in BC i.e. GBP (B) ., we need to convert it into PC i.e. Rupee (A). </a:t>
            </a:r>
            <a:r>
              <a:rPr lang="en-US" dirty="0" err="1" smtClean="0"/>
              <a:t>Bc</a:t>
            </a:r>
            <a:r>
              <a:rPr lang="en-US" dirty="0" smtClean="0"/>
              <a:t> to PC = multiply</a:t>
            </a:r>
          </a:p>
          <a:p>
            <a:pPr algn="just">
              <a:buNone/>
            </a:pPr>
            <a:r>
              <a:rPr lang="en-US" dirty="0" smtClean="0"/>
              <a:t>&gt;Another  question is whether to take bid or ask rate?</a:t>
            </a:r>
          </a:p>
          <a:p>
            <a:pPr algn="just">
              <a:buNone/>
            </a:pPr>
            <a:r>
              <a:rPr lang="en-US" dirty="0" smtClean="0"/>
              <a:t>We sell rupee and simultaneously buy GBP. We are buying the BC (GBP), so higher (ASK) rate will apply. i.e. 96 = 5000*96= 480000 Rs.</a:t>
            </a:r>
          </a:p>
          <a:p>
            <a:pPr algn="just">
              <a:buNone/>
            </a:pPr>
            <a:r>
              <a:rPr lang="en-US" dirty="0" smtClean="0"/>
              <a:t> OR</a:t>
            </a:r>
          </a:p>
          <a:p>
            <a:pPr algn="just">
              <a:buNone/>
            </a:pPr>
            <a:r>
              <a:rPr lang="en-US" dirty="0" smtClean="0"/>
              <a:t>Rs                     Pound</a:t>
            </a:r>
          </a:p>
          <a:p>
            <a:pPr algn="just">
              <a:buNone/>
            </a:pPr>
            <a:r>
              <a:rPr lang="en-US" dirty="0" smtClean="0"/>
              <a:t>96                      1</a:t>
            </a:r>
          </a:p>
          <a:p>
            <a:pPr algn="just">
              <a:buNone/>
            </a:pPr>
            <a:r>
              <a:rPr lang="en-US" dirty="0" smtClean="0"/>
              <a:t>?                      5000                   = 5000*96/1 = 480000 </a:t>
            </a:r>
            <a:r>
              <a:rPr lang="en-US" dirty="0" err="1" smtClean="0"/>
              <a:t>rs</a:t>
            </a:r>
            <a:r>
              <a:rPr lang="en-US" dirty="0" smtClean="0"/>
              <a:t>. 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/>
              <a:t>China – CNY (Chinese Yuan) 25000</a:t>
            </a:r>
          </a:p>
          <a:p>
            <a:pPr algn="just"/>
            <a:r>
              <a:rPr lang="en-US" dirty="0" smtClean="0"/>
              <a:t>Rate:  9.9009/ 10.1000 Rs/ CNY </a:t>
            </a:r>
          </a:p>
          <a:p>
            <a:pPr marL="514350" indent="-514350" algn="just">
              <a:buNone/>
            </a:pPr>
            <a:r>
              <a:rPr lang="en-US" dirty="0" smtClean="0"/>
              <a:t>BC = CNY , PC = Rupee</a:t>
            </a:r>
          </a:p>
          <a:p>
            <a:pPr marL="514350" indent="-514350" algn="just">
              <a:buNone/>
            </a:pPr>
            <a:r>
              <a:rPr lang="en-US" dirty="0" smtClean="0"/>
              <a:t>&gt;&gt;Amount is given in Base currency CNY 25000. It is BC. We want to convert it into PC . </a:t>
            </a:r>
            <a:r>
              <a:rPr lang="en-US" b="1" dirty="0" smtClean="0"/>
              <a:t>So multiply</a:t>
            </a:r>
          </a:p>
          <a:p>
            <a:pPr marL="514350" indent="-514350" algn="just">
              <a:buNone/>
            </a:pPr>
            <a:r>
              <a:rPr lang="en-US" dirty="0" smtClean="0"/>
              <a:t>&gt;&gt;We need to sell rupee and </a:t>
            </a:r>
            <a:r>
              <a:rPr lang="en-US" b="1" dirty="0" smtClean="0"/>
              <a:t>buy CNY</a:t>
            </a:r>
            <a:r>
              <a:rPr lang="en-US" dirty="0" smtClean="0"/>
              <a:t>.  </a:t>
            </a:r>
          </a:p>
          <a:p>
            <a:pPr marL="514350" indent="-514350" algn="just">
              <a:buNone/>
            </a:pPr>
            <a:r>
              <a:rPr lang="en-US" dirty="0" smtClean="0"/>
              <a:t>What we need to do with the BC(CNY)?  Buy it.</a:t>
            </a:r>
          </a:p>
          <a:p>
            <a:pPr marL="514350" indent="-514350" algn="just">
              <a:buNone/>
            </a:pPr>
            <a:r>
              <a:rPr lang="en-US" dirty="0" smtClean="0"/>
              <a:t>Buy BC  @ higher (ask) rate. i.e. 10.10000  Rs/CNY  will apply. </a:t>
            </a:r>
          </a:p>
          <a:p>
            <a:pPr marL="514350" indent="-514350" algn="just">
              <a:buNone/>
            </a:pPr>
            <a:r>
              <a:rPr lang="en-US" dirty="0" smtClean="0"/>
              <a:t>25000 * 10.10000 = 252500   rupees. </a:t>
            </a:r>
          </a:p>
          <a:p>
            <a:pPr marL="514350" indent="-514350" algn="just">
              <a:buNone/>
            </a:pPr>
            <a:r>
              <a:rPr lang="en-US" dirty="0" smtClean="0"/>
              <a:t> OR</a:t>
            </a:r>
          </a:p>
          <a:p>
            <a:pPr marL="514350" indent="-514350" algn="just">
              <a:buNone/>
            </a:pPr>
            <a:r>
              <a:rPr lang="en-US" dirty="0" smtClean="0"/>
              <a:t>Rupee                        CNY</a:t>
            </a:r>
          </a:p>
          <a:p>
            <a:pPr marL="514350" indent="-514350" algn="just">
              <a:buNone/>
            </a:pPr>
            <a:r>
              <a:rPr lang="en-US" dirty="0" smtClean="0"/>
              <a:t>10.10000                     1 </a:t>
            </a:r>
          </a:p>
          <a:p>
            <a:pPr marL="514350" indent="-514350" algn="just">
              <a:buNone/>
            </a:pPr>
            <a:r>
              <a:rPr lang="en-US" dirty="0" smtClean="0"/>
              <a:t>?                                25000        = 25000 * 10.10000 = 252500 Rs. 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1722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Example for practice :</a:t>
            </a:r>
          </a:p>
          <a:p>
            <a:pPr algn="just"/>
            <a:r>
              <a:rPr lang="en-US" dirty="0" smtClean="0"/>
              <a:t>A firm from Kenya imported goods of 360000 CNY. What is the payment in Kenyan Shillings?</a:t>
            </a:r>
          </a:p>
          <a:p>
            <a:pPr algn="just"/>
            <a:r>
              <a:rPr lang="en-US" dirty="0" smtClean="0"/>
              <a:t>Rate:  0.064 / 0.068  CNY/Shilling</a:t>
            </a:r>
          </a:p>
          <a:p>
            <a:pPr marL="514350" indent="-514350" algn="just">
              <a:buNone/>
            </a:pPr>
            <a:r>
              <a:rPr lang="en-US" dirty="0" smtClean="0"/>
              <a:t>BC = shilling , PC = CNY</a:t>
            </a:r>
          </a:p>
          <a:p>
            <a:pPr marL="514350" indent="-514350" algn="just">
              <a:buNone/>
            </a:pPr>
            <a:r>
              <a:rPr lang="en-US" dirty="0" smtClean="0"/>
              <a:t>&gt;&gt;Amount is given in Price currency CNY 360000. It is PC. We want to convert it into BC . </a:t>
            </a:r>
            <a:r>
              <a:rPr lang="en-US" b="1" dirty="0" smtClean="0"/>
              <a:t>So divide</a:t>
            </a:r>
          </a:p>
          <a:p>
            <a:pPr marL="514350" indent="-514350" algn="just">
              <a:buNone/>
            </a:pPr>
            <a:r>
              <a:rPr lang="en-US" dirty="0" smtClean="0"/>
              <a:t>&gt;&gt;</a:t>
            </a:r>
            <a:r>
              <a:rPr lang="en-US" b="1" dirty="0" smtClean="0"/>
              <a:t>What we need to do with the BC(shilling)? Sell it.</a:t>
            </a:r>
          </a:p>
          <a:p>
            <a:pPr marL="514350" indent="-514350" algn="just">
              <a:buNone/>
            </a:pPr>
            <a:r>
              <a:rPr lang="en-US" dirty="0" smtClean="0"/>
              <a:t>Sell BC  @ lower (bid) rate. i.e.  0.064 will apply. </a:t>
            </a:r>
          </a:p>
          <a:p>
            <a:pPr marL="514350" indent="-514350" algn="just">
              <a:buNone/>
            </a:pPr>
            <a:r>
              <a:rPr lang="en-US" dirty="0" smtClean="0"/>
              <a:t>360000/.064 = 5625000 Kenyan Shillings. </a:t>
            </a:r>
          </a:p>
          <a:p>
            <a:pPr marL="514350" indent="-514350" algn="just">
              <a:buNone/>
            </a:pPr>
            <a:r>
              <a:rPr lang="en-US" dirty="0" smtClean="0"/>
              <a:t> CNY                 Shilling</a:t>
            </a:r>
          </a:p>
          <a:p>
            <a:pPr marL="514350" indent="-514350" algn="just">
              <a:buNone/>
            </a:pPr>
            <a:r>
              <a:rPr lang="en-US" dirty="0" smtClean="0"/>
              <a:t>0.064                 1</a:t>
            </a:r>
          </a:p>
          <a:p>
            <a:pPr marL="514350" indent="-514350" algn="just">
              <a:buNone/>
            </a:pPr>
            <a:r>
              <a:rPr lang="en-US" dirty="0" smtClean="0"/>
              <a:t>360000             ?               =360000*1/0.064 = </a:t>
            </a:r>
            <a:r>
              <a:rPr lang="en-US" dirty="0" err="1" smtClean="0"/>
              <a:t>Shg</a:t>
            </a:r>
            <a:r>
              <a:rPr lang="en-US" dirty="0" smtClean="0"/>
              <a:t> 5625000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Example:   A student from UK wants to pursue MBBS from Germany. Cost : 3000 Euro. What is the pound amount?</a:t>
            </a:r>
          </a:p>
          <a:p>
            <a:pPr algn="just"/>
            <a:r>
              <a:rPr lang="en-US" dirty="0" smtClean="0"/>
              <a:t>Rate :  1.1100/ 1.1130  Euro/Pound</a:t>
            </a:r>
          </a:p>
          <a:p>
            <a:pPr marL="514350" indent="-514350" algn="just">
              <a:buNone/>
            </a:pPr>
            <a:r>
              <a:rPr lang="en-US" dirty="0" smtClean="0"/>
              <a:t>BC = pound, PC = euro </a:t>
            </a:r>
          </a:p>
          <a:p>
            <a:pPr marL="514350" indent="-514350" algn="just">
              <a:buNone/>
            </a:pPr>
            <a:r>
              <a:rPr lang="en-US" dirty="0" smtClean="0"/>
              <a:t>&gt;&gt;Amount is given in Price currency </a:t>
            </a:r>
            <a:r>
              <a:rPr lang="en-US" dirty="0" err="1" smtClean="0"/>
              <a:t>i.e</a:t>
            </a:r>
            <a:r>
              <a:rPr lang="en-US" dirty="0" smtClean="0"/>
              <a:t>  Euro 3000. We want to convert it into BC </a:t>
            </a:r>
            <a:r>
              <a:rPr lang="en-US" dirty="0" err="1" smtClean="0"/>
              <a:t>i.e</a:t>
            </a:r>
            <a:r>
              <a:rPr lang="en-US" dirty="0" smtClean="0"/>
              <a:t> pound . </a:t>
            </a:r>
            <a:r>
              <a:rPr lang="en-US" b="1" dirty="0" smtClean="0"/>
              <a:t>So divide</a:t>
            </a:r>
          </a:p>
          <a:p>
            <a:pPr marL="514350" indent="-514350" algn="just">
              <a:buNone/>
            </a:pPr>
            <a:r>
              <a:rPr lang="en-US" dirty="0" smtClean="0"/>
              <a:t>&gt;&gt;</a:t>
            </a:r>
            <a:r>
              <a:rPr lang="en-US" b="1" dirty="0" smtClean="0"/>
              <a:t>What we need to do with the BC(pound)? Sell it.</a:t>
            </a:r>
          </a:p>
          <a:p>
            <a:pPr marL="514350" indent="-514350" algn="just">
              <a:buNone/>
            </a:pPr>
            <a:r>
              <a:rPr lang="en-US" dirty="0" smtClean="0"/>
              <a:t>Sell BC  @ lower (bid) rate. i.e.  1.11000  will apply. </a:t>
            </a:r>
          </a:p>
          <a:p>
            <a:pPr marL="514350" indent="-514350" algn="just">
              <a:buNone/>
            </a:pPr>
            <a:r>
              <a:rPr lang="en-US" dirty="0" smtClean="0"/>
              <a:t>3000/1.1100 = 2702.70 Euro.  OR </a:t>
            </a:r>
          </a:p>
          <a:p>
            <a:pPr marL="514350" indent="-514350" algn="just">
              <a:buNone/>
            </a:pPr>
            <a:r>
              <a:rPr lang="en-US" dirty="0" smtClean="0"/>
              <a:t>Euro          Pound</a:t>
            </a:r>
          </a:p>
          <a:p>
            <a:pPr marL="514350" indent="-514350" algn="just">
              <a:buNone/>
            </a:pPr>
            <a:r>
              <a:rPr lang="en-US" dirty="0" smtClean="0"/>
              <a:t>1.1100                  1</a:t>
            </a:r>
          </a:p>
          <a:p>
            <a:pPr marL="514350" indent="-514350" algn="just">
              <a:buNone/>
            </a:pPr>
            <a:r>
              <a:rPr lang="en-US" dirty="0" smtClean="0"/>
              <a:t>3000                 ?               =3000*1/1.1100 = </a:t>
            </a:r>
            <a:r>
              <a:rPr lang="en-US" smtClean="0"/>
              <a:t>2702.70 Euro</a:t>
            </a:r>
            <a:endParaRPr lang="en-US" dirty="0" smtClean="0"/>
          </a:p>
          <a:p>
            <a:pPr algn="just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pPr algn="just"/>
            <a:r>
              <a:rPr lang="en-US" dirty="0" smtClean="0"/>
              <a:t>(2) The currency for which price is given is called price currency. And currency in which price is given(expressed) is called price currency. 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r>
              <a:rPr lang="en-US" dirty="0" smtClean="0"/>
              <a:t>e.g.     1 </a:t>
            </a:r>
            <a:r>
              <a:rPr lang="en-US" dirty="0" err="1" smtClean="0"/>
              <a:t>litre</a:t>
            </a:r>
            <a:r>
              <a:rPr lang="en-US" dirty="0" smtClean="0"/>
              <a:t> milk =  Rs. 60 or    60 Rs/ one </a:t>
            </a:r>
            <a:r>
              <a:rPr lang="en-US" dirty="0" err="1" smtClean="0"/>
              <a:t>litre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         1 $ =  Rs. 64               or    64 Rs/one $</a:t>
            </a:r>
          </a:p>
          <a:p>
            <a:pPr algn="just">
              <a:buNone/>
            </a:pPr>
            <a:r>
              <a:rPr lang="en-US" dirty="0" smtClean="0"/>
              <a:t>                                                       64Rs/ $</a:t>
            </a:r>
          </a:p>
          <a:p>
            <a:pPr algn="just">
              <a:buNone/>
            </a:pPr>
            <a:r>
              <a:rPr lang="en-US" dirty="0" smtClean="0"/>
              <a:t> Here, IF you want you want to buy one liter of milk you have to pay 60 Rs. Likewise,  if you want to buy one dollar , you need to pay 64 rupees. So dollar is in place of milk and rupee is in place of rupee.  We can say, to buy one $ , we need to give more than 1(64 </a:t>
            </a:r>
            <a:r>
              <a:rPr lang="en-US" dirty="0" err="1" smtClean="0"/>
              <a:t>rs</a:t>
            </a:r>
            <a:r>
              <a:rPr lang="en-US" dirty="0" smtClean="0"/>
              <a:t>). So dollar is stronger currency than rupee.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 Here $ = Base currency </a:t>
            </a:r>
          </a:p>
          <a:p>
            <a:pPr algn="just"/>
            <a:r>
              <a:rPr lang="en-US" dirty="0" smtClean="0"/>
              <a:t>  Rupee = Price currency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Default rule:  If value of one dollar is more than one rupee then we can say that dollar is stronger than rupee. </a:t>
            </a:r>
          </a:p>
          <a:p>
            <a:pPr algn="just"/>
            <a:r>
              <a:rPr lang="en-US" dirty="0" err="1" smtClean="0"/>
              <a:t>Eg</a:t>
            </a:r>
            <a:r>
              <a:rPr lang="en-US" dirty="0" smtClean="0"/>
              <a:t>.  1 Indian Soldier = 10 Pakistani Soldiers</a:t>
            </a:r>
          </a:p>
          <a:p>
            <a:pPr algn="just"/>
            <a:r>
              <a:rPr lang="en-US" dirty="0" smtClean="0"/>
              <a:t>       1 Indian Soldier =  15 Pakistani Soldiers  (Pak army weakened, Indian army strengthened </a:t>
            </a:r>
          </a:p>
          <a:p>
            <a:pPr algn="just"/>
            <a:r>
              <a:rPr lang="en-US" dirty="0" smtClean="0"/>
              <a:t>Likewise,</a:t>
            </a:r>
          </a:p>
          <a:p>
            <a:pPr algn="just"/>
            <a:r>
              <a:rPr lang="en-US" dirty="0" smtClean="0"/>
              <a:t>       1 dollar = 64 Indian Rupees</a:t>
            </a:r>
          </a:p>
          <a:p>
            <a:pPr algn="just"/>
            <a:r>
              <a:rPr lang="en-US" dirty="0" smtClean="0"/>
              <a:t>       1 dollar = 70 Indian rupees  (Rupee weakened, $ strengthened)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Eg</a:t>
            </a:r>
            <a:r>
              <a:rPr lang="en-US" dirty="0" smtClean="0"/>
              <a:t>.  1 Indian Soldier = 10 Pakistani Soldiers</a:t>
            </a:r>
          </a:p>
          <a:p>
            <a:pPr algn="just"/>
            <a:r>
              <a:rPr lang="en-US" dirty="0" smtClean="0"/>
              <a:t>  now 1 Indian Soldier =  8 Pakistani Soldiers  (Pak army  strengthened,  Indian army  weakened</a:t>
            </a:r>
          </a:p>
          <a:p>
            <a:pPr algn="just"/>
            <a:r>
              <a:rPr lang="en-US" dirty="0" smtClean="0"/>
              <a:t>Likewise,</a:t>
            </a:r>
          </a:p>
          <a:p>
            <a:pPr algn="just"/>
            <a:r>
              <a:rPr lang="en-US" dirty="0" smtClean="0"/>
              <a:t>       1 dollar = 64 Indian Rupees</a:t>
            </a:r>
          </a:p>
          <a:p>
            <a:pPr algn="just"/>
            <a:r>
              <a:rPr lang="en-US" dirty="0" smtClean="0"/>
              <a:t>       1 dollar = 60 Indian rupees  (Rupee strengthened,  $  weakened)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In the currency market, we can buy one currency by selling  another  currency. So appreciation (strengthened) of  one  currency  will imply depreciation  (weakened)  of  another   currency.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In India RBI regulates  the  currency  market. It has appointed authorized dealers  (ICICI BANK, </a:t>
            </a:r>
            <a:r>
              <a:rPr lang="en-US" dirty="0" err="1" smtClean="0"/>
              <a:t>moneygram</a:t>
            </a:r>
            <a:r>
              <a:rPr lang="en-US" dirty="0" smtClean="0"/>
              <a:t>) to provide exchange rate quotations.  All the quotations are based on demand and supply forces.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Bid Rate Vs  Ask rate</a:t>
            </a:r>
          </a:p>
          <a:p>
            <a:pPr algn="just"/>
            <a:r>
              <a:rPr lang="en-US" dirty="0" smtClean="0"/>
              <a:t>Businessman profit = selling price – purchase price </a:t>
            </a:r>
          </a:p>
          <a:p>
            <a:pPr algn="just"/>
            <a:r>
              <a:rPr lang="en-US" dirty="0" smtClean="0"/>
              <a:t>Money exchanger’s profit = Ask rate (selling rate)  – bid rate (buying rate)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selling rate for bank is our buying rate.</a:t>
            </a:r>
          </a:p>
          <a:p>
            <a:pPr algn="just"/>
            <a:r>
              <a:rPr lang="en-US" dirty="0" smtClean="0"/>
              <a:t>The buying rate for bank is our selling rate.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Eg</a:t>
            </a:r>
            <a:r>
              <a:rPr lang="en-US" dirty="0" smtClean="0"/>
              <a:t>.  65/66 RS/$</a:t>
            </a:r>
          </a:p>
          <a:p>
            <a:pPr algn="just"/>
            <a:r>
              <a:rPr lang="en-US" dirty="0" smtClean="0"/>
              <a:t>      84/ 86  Rs/ Pound</a:t>
            </a:r>
          </a:p>
          <a:p>
            <a:pPr algn="just"/>
            <a:r>
              <a:rPr lang="en-US" dirty="0" smtClean="0"/>
              <a:t>   Bid rate is 84 and ask rate is 86.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Rate: 65/66 RS/$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1) Infosys exported a software of $ 1000 with immediate payment.</a:t>
            </a:r>
          </a:p>
          <a:p>
            <a:pPr algn="just">
              <a:buNone/>
            </a:pPr>
            <a:r>
              <a:rPr lang="en-US" dirty="0" smtClean="0"/>
              <a:t> Receipt:  1000 $ X  65 = Rs. 65000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2) TATA imported a machine of 1000 $ with immediate payment.</a:t>
            </a:r>
          </a:p>
          <a:p>
            <a:pPr algn="just">
              <a:buNone/>
            </a:pPr>
            <a:r>
              <a:rPr lang="en-US" dirty="0" smtClean="0"/>
              <a:t>Payment: 1000$ X 66 = Rs. 66000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It is advisable to think from customer’s point of view. </a:t>
            </a:r>
          </a:p>
          <a:p>
            <a:pPr algn="just"/>
            <a:r>
              <a:rPr lang="en-US" dirty="0" smtClean="0"/>
              <a:t>i.e. Bid rate = selling rate</a:t>
            </a:r>
          </a:p>
          <a:p>
            <a:pPr algn="just"/>
            <a:r>
              <a:rPr lang="en-US" dirty="0" smtClean="0"/>
              <a:t>      Ask rate = Buying rate</a:t>
            </a:r>
          </a:p>
          <a:p>
            <a:pPr algn="just"/>
            <a:r>
              <a:rPr lang="en-US" dirty="0" smtClean="0"/>
              <a:t>Difference between bid rate  and ask rate is called spread.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In transactions with other countries, either the buyer or seller  is exposed to foreign currency fluctuation risk.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285</TotalTime>
  <Words>1972</Words>
  <Application>Microsoft Office PowerPoint</Application>
  <PresentationFormat>On-screen Show (4:3)</PresentationFormat>
  <Paragraphs>197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Forex management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Rules of conversion  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Forex management</dc:title>
  <dc:creator>WarezBB</dc:creator>
  <cp:lastModifiedBy>abc</cp:lastModifiedBy>
  <cp:revision>36</cp:revision>
  <dcterms:created xsi:type="dcterms:W3CDTF">2017-10-06T08:13:41Z</dcterms:created>
  <dcterms:modified xsi:type="dcterms:W3CDTF">2018-03-05T00:29:01Z</dcterms:modified>
</cp:coreProperties>
</file>