
<file path=[Content_Types].xml><?xml version="1.0" encoding="utf-8"?>
<Types xmlns="http://schemas.openxmlformats.org/package/2006/content-types">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95"/>
  </p:notesMasterIdLst>
  <p:sldIdLst>
    <p:sldId id="256" r:id="rId2"/>
    <p:sldId id="257" r:id="rId3"/>
    <p:sldId id="258" r:id="rId4"/>
    <p:sldId id="259" r:id="rId5"/>
    <p:sldId id="260" r:id="rId6"/>
    <p:sldId id="300" r:id="rId7"/>
    <p:sldId id="261" r:id="rId8"/>
    <p:sldId id="291" r:id="rId9"/>
    <p:sldId id="262" r:id="rId10"/>
    <p:sldId id="263" r:id="rId11"/>
    <p:sldId id="292" r:id="rId12"/>
    <p:sldId id="293" r:id="rId13"/>
    <p:sldId id="294" r:id="rId14"/>
    <p:sldId id="295" r:id="rId15"/>
    <p:sldId id="296" r:id="rId16"/>
    <p:sldId id="264" r:id="rId17"/>
    <p:sldId id="265" r:id="rId18"/>
    <p:sldId id="266" r:id="rId19"/>
    <p:sldId id="267" r:id="rId20"/>
    <p:sldId id="268" r:id="rId21"/>
    <p:sldId id="269" r:id="rId22"/>
    <p:sldId id="270" r:id="rId23"/>
    <p:sldId id="271" r:id="rId24"/>
    <p:sldId id="272" r:id="rId25"/>
    <p:sldId id="273" r:id="rId26"/>
    <p:sldId id="274" r:id="rId27"/>
    <p:sldId id="290" r:id="rId28"/>
    <p:sldId id="297" r:id="rId29"/>
    <p:sldId id="298" r:id="rId30"/>
    <p:sldId id="275" r:id="rId31"/>
    <p:sldId id="276" r:id="rId32"/>
    <p:sldId id="277" r:id="rId33"/>
    <p:sldId id="278" r:id="rId34"/>
    <p:sldId id="299" r:id="rId35"/>
    <p:sldId id="279" r:id="rId36"/>
    <p:sldId id="280" r:id="rId37"/>
    <p:sldId id="281" r:id="rId38"/>
    <p:sldId id="282" r:id="rId39"/>
    <p:sldId id="283" r:id="rId40"/>
    <p:sldId id="284" r:id="rId41"/>
    <p:sldId id="285" r:id="rId42"/>
    <p:sldId id="286" r:id="rId43"/>
    <p:sldId id="287" r:id="rId44"/>
    <p:sldId id="288" r:id="rId45"/>
    <p:sldId id="289" r:id="rId46"/>
    <p:sldId id="301" r:id="rId47"/>
    <p:sldId id="302" r:id="rId48"/>
    <p:sldId id="303" r:id="rId49"/>
    <p:sldId id="304" r:id="rId50"/>
    <p:sldId id="305" r:id="rId51"/>
    <p:sldId id="306" r:id="rId52"/>
    <p:sldId id="307" r:id="rId53"/>
    <p:sldId id="308" r:id="rId54"/>
    <p:sldId id="309" r:id="rId55"/>
    <p:sldId id="310" r:id="rId56"/>
    <p:sldId id="311" r:id="rId57"/>
    <p:sldId id="320" r:id="rId58"/>
    <p:sldId id="317" r:id="rId59"/>
    <p:sldId id="318" r:id="rId60"/>
    <p:sldId id="319" r:id="rId61"/>
    <p:sldId id="312" r:id="rId62"/>
    <p:sldId id="316" r:id="rId63"/>
    <p:sldId id="330" r:id="rId64"/>
    <p:sldId id="331" r:id="rId65"/>
    <p:sldId id="332" r:id="rId66"/>
    <p:sldId id="333" r:id="rId67"/>
    <p:sldId id="334" r:id="rId68"/>
    <p:sldId id="313" r:id="rId69"/>
    <p:sldId id="314" r:id="rId70"/>
    <p:sldId id="315" r:id="rId71"/>
    <p:sldId id="335" r:id="rId72"/>
    <p:sldId id="321" r:id="rId73"/>
    <p:sldId id="322" r:id="rId74"/>
    <p:sldId id="323" r:id="rId75"/>
    <p:sldId id="324" r:id="rId76"/>
    <p:sldId id="325" r:id="rId77"/>
    <p:sldId id="326" r:id="rId78"/>
    <p:sldId id="327" r:id="rId79"/>
    <p:sldId id="328" r:id="rId80"/>
    <p:sldId id="336" r:id="rId81"/>
    <p:sldId id="337" r:id="rId82"/>
    <p:sldId id="329" r:id="rId83"/>
    <p:sldId id="338" r:id="rId84"/>
    <p:sldId id="339" r:id="rId85"/>
    <p:sldId id="340" r:id="rId86"/>
    <p:sldId id="341" r:id="rId87"/>
    <p:sldId id="342" r:id="rId88"/>
    <p:sldId id="343" r:id="rId89"/>
    <p:sldId id="344" r:id="rId90"/>
    <p:sldId id="345" r:id="rId91"/>
    <p:sldId id="346" r:id="rId92"/>
    <p:sldId id="347" r:id="rId93"/>
    <p:sldId id="348" r:id="rId9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a:srgbClr val="3333CC"/>
    <a:srgbClr val="4822B4"/>
    <a:srgbClr val="AA9A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8067" autoAdjust="0"/>
  </p:normalViewPr>
  <p:slideViewPr>
    <p:cSldViewPr>
      <p:cViewPr>
        <p:scale>
          <a:sx n="80" d="100"/>
          <a:sy n="80" d="100"/>
        </p:scale>
        <p:origin x="-1188" y="-23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3BDAFE-BFB1-40F7-9278-BE0173E7A7ED}"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5BA2674A-6A26-4C4F-9FB1-30131035F13F}">
      <dgm:prSet phldrT="[Text]" custT="1"/>
      <dgm:spPr/>
      <dgm:t>
        <a:bodyPr/>
        <a:lstStyle/>
        <a:p>
          <a:r>
            <a:rPr lang="en-US" sz="2800" dirty="0" smtClean="0">
              <a:solidFill>
                <a:srgbClr val="FF0000"/>
              </a:solidFill>
            </a:rPr>
            <a:t>Advance </a:t>
          </a:r>
          <a:endParaRPr lang="en-US" sz="2800" dirty="0">
            <a:solidFill>
              <a:srgbClr val="FF0000"/>
            </a:solidFill>
          </a:endParaRPr>
        </a:p>
      </dgm:t>
    </dgm:pt>
    <dgm:pt modelId="{E684BC27-1FBF-4E6C-BFB1-F4B1E1BAE396}" type="parTrans" cxnId="{BDB11692-7979-4A2D-95EA-0FDF9327C51B}">
      <dgm:prSet/>
      <dgm:spPr/>
      <dgm:t>
        <a:bodyPr/>
        <a:lstStyle/>
        <a:p>
          <a:endParaRPr lang="en-US"/>
        </a:p>
      </dgm:t>
    </dgm:pt>
    <dgm:pt modelId="{F9AB7FCB-2629-41F7-8BA9-FB1CEBA610EB}" type="sibTrans" cxnId="{BDB11692-7979-4A2D-95EA-0FDF9327C51B}">
      <dgm:prSet/>
      <dgm:spPr/>
      <dgm:t>
        <a:bodyPr/>
        <a:lstStyle/>
        <a:p>
          <a:endParaRPr lang="en-US"/>
        </a:p>
      </dgm:t>
    </dgm:pt>
    <dgm:pt modelId="{ED31F887-F48D-4F2B-9047-F1D709723934}">
      <dgm:prSet phldrT="[Text]" custT="1"/>
      <dgm:spPr/>
      <dgm:t>
        <a:bodyPr/>
        <a:lstStyle/>
        <a:p>
          <a:r>
            <a:rPr lang="en-US" sz="3200" dirty="0" smtClean="0">
              <a:solidFill>
                <a:srgbClr val="00B0F0"/>
              </a:solidFill>
            </a:rPr>
            <a:t>Deposit </a:t>
          </a:r>
          <a:endParaRPr lang="en-US" sz="3200" dirty="0">
            <a:solidFill>
              <a:srgbClr val="00B0F0"/>
            </a:solidFill>
          </a:endParaRPr>
        </a:p>
      </dgm:t>
    </dgm:pt>
    <dgm:pt modelId="{09B66943-8F17-46EB-AE85-54A8B3DC90A9}" type="parTrans" cxnId="{792413EB-D85C-43FC-9B27-C4251E030947}">
      <dgm:prSet/>
      <dgm:spPr/>
      <dgm:t>
        <a:bodyPr/>
        <a:lstStyle/>
        <a:p>
          <a:endParaRPr lang="en-US"/>
        </a:p>
      </dgm:t>
    </dgm:pt>
    <dgm:pt modelId="{E2B06F2E-5B59-4EFE-8A4C-6CF57AD3484F}" type="sibTrans" cxnId="{792413EB-D85C-43FC-9B27-C4251E030947}">
      <dgm:prSet/>
      <dgm:spPr/>
      <dgm:t>
        <a:bodyPr/>
        <a:lstStyle/>
        <a:p>
          <a:endParaRPr lang="en-US"/>
        </a:p>
      </dgm:t>
    </dgm:pt>
    <dgm:pt modelId="{A3651C70-6B56-4AD7-A76F-D090378C9448}">
      <dgm:prSet phldrT="[Text]" custT="1"/>
      <dgm:spPr/>
      <dgm:t>
        <a:bodyPr/>
        <a:lstStyle/>
        <a:p>
          <a:r>
            <a:rPr lang="en-US" sz="2800" b="1" dirty="0" smtClean="0">
              <a:solidFill>
                <a:srgbClr val="FF33CC"/>
              </a:solidFill>
            </a:rPr>
            <a:t>Applied </a:t>
          </a:r>
          <a:endParaRPr lang="en-US" sz="2800" b="1" dirty="0">
            <a:solidFill>
              <a:srgbClr val="FF33CC"/>
            </a:solidFill>
          </a:endParaRPr>
        </a:p>
      </dgm:t>
    </dgm:pt>
    <dgm:pt modelId="{71B7E475-4084-45DD-9E51-428ACDA484EA}" type="parTrans" cxnId="{53AE5DFB-CED8-4F5B-81D8-BEBE384023CC}">
      <dgm:prSet/>
      <dgm:spPr/>
      <dgm:t>
        <a:bodyPr/>
        <a:lstStyle/>
        <a:p>
          <a:endParaRPr lang="en-US"/>
        </a:p>
      </dgm:t>
    </dgm:pt>
    <dgm:pt modelId="{86E40B32-4CF9-4700-8891-EF1BD617402D}" type="sibTrans" cxnId="{53AE5DFB-CED8-4F5B-81D8-BEBE384023CC}">
      <dgm:prSet/>
      <dgm:spPr/>
      <dgm:t>
        <a:bodyPr/>
        <a:lstStyle/>
        <a:p>
          <a:endParaRPr lang="en-US"/>
        </a:p>
      </dgm:t>
    </dgm:pt>
    <dgm:pt modelId="{17295E11-E433-47D8-B8A2-33BAA79334F1}">
      <dgm:prSet phldrT="[Text]" custT="1"/>
      <dgm:spPr/>
      <dgm:t>
        <a:bodyPr/>
        <a:lstStyle/>
        <a:p>
          <a:r>
            <a:rPr lang="en-US" sz="2800" b="1" dirty="0" smtClean="0">
              <a:solidFill>
                <a:srgbClr val="FF33CC"/>
              </a:solidFill>
            </a:rPr>
            <a:t>Securities</a:t>
          </a:r>
          <a:r>
            <a:rPr lang="en-US" sz="2800" dirty="0" smtClean="0"/>
            <a:t> </a:t>
          </a:r>
          <a:endParaRPr lang="en-US" sz="2800" dirty="0"/>
        </a:p>
      </dgm:t>
    </dgm:pt>
    <dgm:pt modelId="{36D7A26A-CA4F-4EEA-9E4B-D0064204765A}" type="parTrans" cxnId="{E45F4A75-71EC-4E10-9654-83B1EF17E233}">
      <dgm:prSet/>
      <dgm:spPr/>
      <dgm:t>
        <a:bodyPr/>
        <a:lstStyle/>
        <a:p>
          <a:endParaRPr lang="en-US"/>
        </a:p>
      </dgm:t>
    </dgm:pt>
    <dgm:pt modelId="{3C40C7FC-098F-43C9-A3B5-B8C628AAB006}" type="sibTrans" cxnId="{E45F4A75-71EC-4E10-9654-83B1EF17E233}">
      <dgm:prSet/>
      <dgm:spPr/>
      <dgm:t>
        <a:bodyPr/>
        <a:lstStyle/>
        <a:p>
          <a:endParaRPr lang="en-US"/>
        </a:p>
      </dgm:t>
    </dgm:pt>
    <dgm:pt modelId="{CF3A1D82-8C49-44C1-9D79-CD69C01EB811}">
      <dgm:prSet phldrT="[Text]" custT="1"/>
      <dgm:spPr/>
      <dgm:t>
        <a:bodyPr/>
        <a:lstStyle/>
        <a:p>
          <a:r>
            <a:rPr lang="en-US" sz="3600" dirty="0" smtClean="0">
              <a:solidFill>
                <a:srgbClr val="00B0F0"/>
              </a:solidFill>
            </a:rPr>
            <a:t>Payment</a:t>
          </a:r>
          <a:r>
            <a:rPr lang="en-US" sz="3600" dirty="0" smtClean="0"/>
            <a:t> </a:t>
          </a:r>
          <a:endParaRPr lang="en-US" sz="3600" dirty="0"/>
        </a:p>
      </dgm:t>
    </dgm:pt>
    <dgm:pt modelId="{350D0DD9-FF9A-4B8A-A1B5-46AD671D085B}" type="parTrans" cxnId="{304E5EB9-6640-4350-B7FC-3C42A80953E3}">
      <dgm:prSet/>
      <dgm:spPr/>
      <dgm:t>
        <a:bodyPr/>
        <a:lstStyle/>
        <a:p>
          <a:endParaRPr lang="en-US"/>
        </a:p>
      </dgm:t>
    </dgm:pt>
    <dgm:pt modelId="{3EB9BADC-F7B6-47EF-B2BC-08ADC6B63C70}" type="sibTrans" cxnId="{304E5EB9-6640-4350-B7FC-3C42A80953E3}">
      <dgm:prSet/>
      <dgm:spPr/>
      <dgm:t>
        <a:bodyPr/>
        <a:lstStyle/>
        <a:p>
          <a:endParaRPr lang="en-US"/>
        </a:p>
      </dgm:t>
    </dgm:pt>
    <dgm:pt modelId="{764925D9-0B7B-4372-B868-C49A0B0A586E}">
      <dgm:prSet phldrT="[Text]" custT="1"/>
      <dgm:spPr/>
      <dgm:t>
        <a:bodyPr/>
        <a:lstStyle/>
        <a:p>
          <a:r>
            <a:rPr lang="en-US" sz="2400" dirty="0" smtClean="0">
              <a:solidFill>
                <a:srgbClr val="FF0000"/>
              </a:solidFill>
            </a:rPr>
            <a:t>Consideration</a:t>
          </a:r>
          <a:r>
            <a:rPr lang="en-US" sz="2400" dirty="0" smtClean="0"/>
            <a:t> </a:t>
          </a:r>
          <a:endParaRPr lang="en-US" sz="2400" dirty="0"/>
        </a:p>
      </dgm:t>
    </dgm:pt>
    <dgm:pt modelId="{D5E9D3A4-D811-4761-96D9-3CEFD9A9DEFB}" type="parTrans" cxnId="{4C4BF131-C9BA-455C-8254-6D0FF8120531}">
      <dgm:prSet/>
      <dgm:spPr/>
      <dgm:t>
        <a:bodyPr/>
        <a:lstStyle/>
        <a:p>
          <a:endParaRPr lang="en-US"/>
        </a:p>
      </dgm:t>
    </dgm:pt>
    <dgm:pt modelId="{D05A15C9-F3CA-41F4-B08B-1408DCBC70FB}" type="sibTrans" cxnId="{4C4BF131-C9BA-455C-8254-6D0FF8120531}">
      <dgm:prSet/>
      <dgm:spPr/>
      <dgm:t>
        <a:bodyPr/>
        <a:lstStyle/>
        <a:p>
          <a:endParaRPr lang="en-US"/>
        </a:p>
      </dgm:t>
    </dgm:pt>
    <dgm:pt modelId="{0492C304-2268-4EC5-9780-73A733E9FF42}">
      <dgm:prSet custT="1"/>
      <dgm:spPr/>
      <dgm:t>
        <a:bodyPr/>
        <a:lstStyle/>
        <a:p>
          <a:r>
            <a:rPr lang="en-US" sz="3200" b="1" dirty="0" smtClean="0">
              <a:solidFill>
                <a:srgbClr val="FF0000"/>
              </a:solidFill>
            </a:rPr>
            <a:t>Consideration</a:t>
          </a:r>
          <a:r>
            <a:rPr lang="en-US" sz="3600" b="1" dirty="0" smtClean="0">
              <a:solidFill>
                <a:srgbClr val="FF0000"/>
              </a:solidFill>
            </a:rPr>
            <a:t> </a:t>
          </a:r>
          <a:endParaRPr lang="en-US" sz="3600" b="1" dirty="0">
            <a:solidFill>
              <a:srgbClr val="FF0000"/>
            </a:solidFill>
          </a:endParaRPr>
        </a:p>
      </dgm:t>
    </dgm:pt>
    <dgm:pt modelId="{3C090EEC-3CA5-4E92-8D07-8339461DD659}" type="parTrans" cxnId="{64B439BE-A28B-4113-90C8-9F25FBF2456C}">
      <dgm:prSet/>
      <dgm:spPr/>
      <dgm:t>
        <a:bodyPr/>
        <a:lstStyle/>
        <a:p>
          <a:endParaRPr lang="en-US"/>
        </a:p>
      </dgm:t>
    </dgm:pt>
    <dgm:pt modelId="{F5642736-669D-43F4-9374-F1B729068412}" type="sibTrans" cxnId="{64B439BE-A28B-4113-90C8-9F25FBF2456C}">
      <dgm:prSet/>
      <dgm:spPr/>
      <dgm:t>
        <a:bodyPr/>
        <a:lstStyle/>
        <a:p>
          <a:endParaRPr lang="en-US"/>
        </a:p>
      </dgm:t>
    </dgm:pt>
    <dgm:pt modelId="{CAEBDD34-3A9C-4A98-B519-FCE60CA6EB7C}">
      <dgm:prSet custT="1"/>
      <dgm:spPr/>
      <dgm:t>
        <a:bodyPr/>
        <a:lstStyle/>
        <a:p>
          <a:r>
            <a:rPr lang="en-US" sz="2800" b="1" dirty="0" smtClean="0">
              <a:solidFill>
                <a:srgbClr val="00B050"/>
              </a:solidFill>
            </a:rPr>
            <a:t>Not Consideration </a:t>
          </a:r>
          <a:endParaRPr lang="en-US" sz="2800" b="1" dirty="0">
            <a:solidFill>
              <a:srgbClr val="00B050"/>
            </a:solidFill>
          </a:endParaRPr>
        </a:p>
      </dgm:t>
    </dgm:pt>
    <dgm:pt modelId="{CF738A93-3AE9-458F-85F5-C9A570AF73D4}" type="parTrans" cxnId="{1B18F050-7C41-460E-9CB3-3D7B8CF2B909}">
      <dgm:prSet/>
      <dgm:spPr/>
      <dgm:t>
        <a:bodyPr/>
        <a:lstStyle/>
        <a:p>
          <a:endParaRPr lang="en-US"/>
        </a:p>
      </dgm:t>
    </dgm:pt>
    <dgm:pt modelId="{B20CFA03-004B-400C-BFBA-FB4A73A7D559}" type="sibTrans" cxnId="{1B18F050-7C41-460E-9CB3-3D7B8CF2B909}">
      <dgm:prSet/>
      <dgm:spPr/>
      <dgm:t>
        <a:bodyPr/>
        <a:lstStyle/>
        <a:p>
          <a:endParaRPr lang="en-US"/>
        </a:p>
      </dgm:t>
    </dgm:pt>
    <dgm:pt modelId="{7BA4A046-A3A5-48FE-849C-F8F6470AB5BE}" type="pres">
      <dgm:prSet presAssocID="{303BDAFE-BFB1-40F7-9278-BE0173E7A7ED}" presName="hierChild1" presStyleCnt="0">
        <dgm:presLayoutVars>
          <dgm:chPref val="1"/>
          <dgm:dir/>
          <dgm:animOne val="branch"/>
          <dgm:animLvl val="lvl"/>
          <dgm:resizeHandles/>
        </dgm:presLayoutVars>
      </dgm:prSet>
      <dgm:spPr/>
      <dgm:t>
        <a:bodyPr/>
        <a:lstStyle/>
        <a:p>
          <a:endParaRPr lang="en-US"/>
        </a:p>
      </dgm:t>
    </dgm:pt>
    <dgm:pt modelId="{621545F3-173F-42BC-8DA5-FD867D965290}" type="pres">
      <dgm:prSet presAssocID="{5BA2674A-6A26-4C4F-9FB1-30131035F13F}" presName="hierRoot1" presStyleCnt="0"/>
      <dgm:spPr/>
    </dgm:pt>
    <dgm:pt modelId="{206F0458-A405-4E16-A7A8-E0BB638417B7}" type="pres">
      <dgm:prSet presAssocID="{5BA2674A-6A26-4C4F-9FB1-30131035F13F}" presName="composite" presStyleCnt="0"/>
      <dgm:spPr/>
    </dgm:pt>
    <dgm:pt modelId="{C202D594-0CC3-4350-B859-7E99EB452E17}" type="pres">
      <dgm:prSet presAssocID="{5BA2674A-6A26-4C4F-9FB1-30131035F13F}" presName="background" presStyleLbl="node0" presStyleIdx="0" presStyleCnt="1"/>
      <dgm:spPr/>
    </dgm:pt>
    <dgm:pt modelId="{F2B6CAAF-14A2-4E02-8529-C0D302F335D9}" type="pres">
      <dgm:prSet presAssocID="{5BA2674A-6A26-4C4F-9FB1-30131035F13F}" presName="text" presStyleLbl="fgAcc0" presStyleIdx="0" presStyleCnt="1" custScaleX="195160">
        <dgm:presLayoutVars>
          <dgm:chPref val="3"/>
        </dgm:presLayoutVars>
      </dgm:prSet>
      <dgm:spPr/>
      <dgm:t>
        <a:bodyPr/>
        <a:lstStyle/>
        <a:p>
          <a:endParaRPr lang="en-US"/>
        </a:p>
      </dgm:t>
    </dgm:pt>
    <dgm:pt modelId="{DA4170D1-8B16-4514-A462-8DC445C3923C}" type="pres">
      <dgm:prSet presAssocID="{5BA2674A-6A26-4C4F-9FB1-30131035F13F}" presName="hierChild2" presStyleCnt="0"/>
      <dgm:spPr/>
    </dgm:pt>
    <dgm:pt modelId="{C11A5E30-D0F1-4154-9DEB-C7FAB0F2DDB2}" type="pres">
      <dgm:prSet presAssocID="{09B66943-8F17-46EB-AE85-54A8B3DC90A9}" presName="Name10" presStyleLbl="parChTrans1D2" presStyleIdx="0" presStyleCnt="2"/>
      <dgm:spPr/>
      <dgm:t>
        <a:bodyPr/>
        <a:lstStyle/>
        <a:p>
          <a:endParaRPr lang="en-US"/>
        </a:p>
      </dgm:t>
    </dgm:pt>
    <dgm:pt modelId="{C1F49157-28D8-461D-92E6-F62607307123}" type="pres">
      <dgm:prSet presAssocID="{ED31F887-F48D-4F2B-9047-F1D709723934}" presName="hierRoot2" presStyleCnt="0"/>
      <dgm:spPr/>
    </dgm:pt>
    <dgm:pt modelId="{7486AB51-7C71-4C1C-B9C2-4A454138F0DD}" type="pres">
      <dgm:prSet presAssocID="{ED31F887-F48D-4F2B-9047-F1D709723934}" presName="composite2" presStyleCnt="0"/>
      <dgm:spPr/>
    </dgm:pt>
    <dgm:pt modelId="{CC0DD8D1-0E60-426E-A798-B0A6E257521A}" type="pres">
      <dgm:prSet presAssocID="{ED31F887-F48D-4F2B-9047-F1D709723934}" presName="background2" presStyleLbl="node2" presStyleIdx="0" presStyleCnt="2"/>
      <dgm:spPr/>
    </dgm:pt>
    <dgm:pt modelId="{4B58F934-C1FD-402D-8F59-8278830BFD9E}" type="pres">
      <dgm:prSet presAssocID="{ED31F887-F48D-4F2B-9047-F1D709723934}" presName="text2" presStyleLbl="fgAcc2" presStyleIdx="0" presStyleCnt="2" custScaleX="207622">
        <dgm:presLayoutVars>
          <dgm:chPref val="3"/>
        </dgm:presLayoutVars>
      </dgm:prSet>
      <dgm:spPr/>
      <dgm:t>
        <a:bodyPr/>
        <a:lstStyle/>
        <a:p>
          <a:endParaRPr lang="en-US"/>
        </a:p>
      </dgm:t>
    </dgm:pt>
    <dgm:pt modelId="{BF510AE2-7F60-417E-9B70-1BDB4233BB8F}" type="pres">
      <dgm:prSet presAssocID="{ED31F887-F48D-4F2B-9047-F1D709723934}" presName="hierChild3" presStyleCnt="0"/>
      <dgm:spPr/>
    </dgm:pt>
    <dgm:pt modelId="{2F669794-9DF5-4EA2-8BEE-D46A38A69EE4}" type="pres">
      <dgm:prSet presAssocID="{71B7E475-4084-45DD-9E51-428ACDA484EA}" presName="Name17" presStyleLbl="parChTrans1D3" presStyleIdx="0" presStyleCnt="3"/>
      <dgm:spPr/>
      <dgm:t>
        <a:bodyPr/>
        <a:lstStyle/>
        <a:p>
          <a:endParaRPr lang="en-US"/>
        </a:p>
      </dgm:t>
    </dgm:pt>
    <dgm:pt modelId="{6ECADA0A-9500-4C0D-85F9-04B8F792E5E3}" type="pres">
      <dgm:prSet presAssocID="{A3651C70-6B56-4AD7-A76F-D090378C9448}" presName="hierRoot3" presStyleCnt="0"/>
      <dgm:spPr/>
    </dgm:pt>
    <dgm:pt modelId="{27850872-1F5D-4472-ADF5-87F81F9BDCF4}" type="pres">
      <dgm:prSet presAssocID="{A3651C70-6B56-4AD7-A76F-D090378C9448}" presName="composite3" presStyleCnt="0"/>
      <dgm:spPr/>
    </dgm:pt>
    <dgm:pt modelId="{AA0A94F8-57AF-46DC-AEF1-A61D7277B0F6}" type="pres">
      <dgm:prSet presAssocID="{A3651C70-6B56-4AD7-A76F-D090378C9448}" presName="background3" presStyleLbl="node3" presStyleIdx="0" presStyleCnt="3"/>
      <dgm:spPr/>
    </dgm:pt>
    <dgm:pt modelId="{CEC77040-07BB-46C6-8CF6-F32E0031E0D9}" type="pres">
      <dgm:prSet presAssocID="{A3651C70-6B56-4AD7-A76F-D090378C9448}" presName="text3" presStyleLbl="fgAcc3" presStyleIdx="0" presStyleCnt="3" custScaleX="139973" custLinFactNeighborX="-12769" custLinFactNeighborY="-3606">
        <dgm:presLayoutVars>
          <dgm:chPref val="3"/>
        </dgm:presLayoutVars>
      </dgm:prSet>
      <dgm:spPr/>
      <dgm:t>
        <a:bodyPr/>
        <a:lstStyle/>
        <a:p>
          <a:endParaRPr lang="en-US"/>
        </a:p>
      </dgm:t>
    </dgm:pt>
    <dgm:pt modelId="{5FDD0B0C-E8B0-4A0A-A4C8-E5E1356B608D}" type="pres">
      <dgm:prSet presAssocID="{A3651C70-6B56-4AD7-A76F-D090378C9448}" presName="hierChild4" presStyleCnt="0"/>
      <dgm:spPr/>
    </dgm:pt>
    <dgm:pt modelId="{6E3F90C3-929E-4E2A-A11D-99511CF84D90}" type="pres">
      <dgm:prSet presAssocID="{3C090EEC-3CA5-4E92-8D07-8339461DD659}" presName="Name23" presStyleLbl="parChTrans1D4" presStyleIdx="0" presStyleCnt="2"/>
      <dgm:spPr/>
      <dgm:t>
        <a:bodyPr/>
        <a:lstStyle/>
        <a:p>
          <a:endParaRPr lang="en-US"/>
        </a:p>
      </dgm:t>
    </dgm:pt>
    <dgm:pt modelId="{E01DFE9C-F297-42F2-88CB-126FC21CC826}" type="pres">
      <dgm:prSet presAssocID="{0492C304-2268-4EC5-9780-73A733E9FF42}" presName="hierRoot4" presStyleCnt="0"/>
      <dgm:spPr/>
    </dgm:pt>
    <dgm:pt modelId="{07E42952-67CA-4326-BB9E-6308B97E0275}" type="pres">
      <dgm:prSet presAssocID="{0492C304-2268-4EC5-9780-73A733E9FF42}" presName="composite4" presStyleCnt="0"/>
      <dgm:spPr/>
    </dgm:pt>
    <dgm:pt modelId="{2C460DFB-ED38-4D17-834C-0C080D92CF9C}" type="pres">
      <dgm:prSet presAssocID="{0492C304-2268-4EC5-9780-73A733E9FF42}" presName="background4" presStyleLbl="node4" presStyleIdx="0" presStyleCnt="2"/>
      <dgm:spPr/>
    </dgm:pt>
    <dgm:pt modelId="{129D3383-68EF-4436-BD7B-015C6AAE1BB6}" type="pres">
      <dgm:prSet presAssocID="{0492C304-2268-4EC5-9780-73A733E9FF42}" presName="text4" presStyleLbl="fgAcc4" presStyleIdx="0" presStyleCnt="2" custScaleX="165339" custLinFactNeighborX="-4744" custLinFactNeighborY="98203">
        <dgm:presLayoutVars>
          <dgm:chPref val="3"/>
        </dgm:presLayoutVars>
      </dgm:prSet>
      <dgm:spPr/>
      <dgm:t>
        <a:bodyPr/>
        <a:lstStyle/>
        <a:p>
          <a:endParaRPr lang="en-US"/>
        </a:p>
      </dgm:t>
    </dgm:pt>
    <dgm:pt modelId="{AC4154BF-C54B-437C-A541-1FD43E8A39FA}" type="pres">
      <dgm:prSet presAssocID="{0492C304-2268-4EC5-9780-73A733E9FF42}" presName="hierChild5" presStyleCnt="0"/>
      <dgm:spPr/>
    </dgm:pt>
    <dgm:pt modelId="{22ADE4CF-B5AB-4F47-B326-E04715C1BDF9}" type="pres">
      <dgm:prSet presAssocID="{36D7A26A-CA4F-4EEA-9E4B-D0064204765A}" presName="Name17" presStyleLbl="parChTrans1D3" presStyleIdx="1" presStyleCnt="3"/>
      <dgm:spPr/>
      <dgm:t>
        <a:bodyPr/>
        <a:lstStyle/>
        <a:p>
          <a:endParaRPr lang="en-US"/>
        </a:p>
      </dgm:t>
    </dgm:pt>
    <dgm:pt modelId="{D5275A29-8BB4-43B6-8A31-EC968BAEF5B4}" type="pres">
      <dgm:prSet presAssocID="{17295E11-E433-47D8-B8A2-33BAA79334F1}" presName="hierRoot3" presStyleCnt="0"/>
      <dgm:spPr/>
    </dgm:pt>
    <dgm:pt modelId="{8BD504EB-1E98-4A27-99EA-F0CF3AF72916}" type="pres">
      <dgm:prSet presAssocID="{17295E11-E433-47D8-B8A2-33BAA79334F1}" presName="composite3" presStyleCnt="0"/>
      <dgm:spPr/>
    </dgm:pt>
    <dgm:pt modelId="{93646519-C7CB-4670-A2C2-793970994788}" type="pres">
      <dgm:prSet presAssocID="{17295E11-E433-47D8-B8A2-33BAA79334F1}" presName="background3" presStyleLbl="node3" presStyleIdx="1" presStyleCnt="3"/>
      <dgm:spPr/>
    </dgm:pt>
    <dgm:pt modelId="{E68CD09A-3C76-4DED-A604-FF353768DC67}" type="pres">
      <dgm:prSet presAssocID="{17295E11-E433-47D8-B8A2-33BAA79334F1}" presName="text3" presStyleLbl="fgAcc3" presStyleIdx="1" presStyleCnt="3" custScaleX="185617" custLinFactNeighborX="-48321" custLinFactNeighborY="97">
        <dgm:presLayoutVars>
          <dgm:chPref val="3"/>
        </dgm:presLayoutVars>
      </dgm:prSet>
      <dgm:spPr/>
      <dgm:t>
        <a:bodyPr/>
        <a:lstStyle/>
        <a:p>
          <a:endParaRPr lang="en-US"/>
        </a:p>
      </dgm:t>
    </dgm:pt>
    <dgm:pt modelId="{22075154-2555-4389-9FBD-7A3481D3918F}" type="pres">
      <dgm:prSet presAssocID="{17295E11-E433-47D8-B8A2-33BAA79334F1}" presName="hierChild4" presStyleCnt="0"/>
      <dgm:spPr/>
    </dgm:pt>
    <dgm:pt modelId="{8A06411B-A749-49FD-AAA2-89263B0C1906}" type="pres">
      <dgm:prSet presAssocID="{CF738A93-3AE9-458F-85F5-C9A570AF73D4}" presName="Name23" presStyleLbl="parChTrans1D4" presStyleIdx="1" presStyleCnt="2"/>
      <dgm:spPr/>
      <dgm:t>
        <a:bodyPr/>
        <a:lstStyle/>
        <a:p>
          <a:endParaRPr lang="en-US"/>
        </a:p>
      </dgm:t>
    </dgm:pt>
    <dgm:pt modelId="{1E86B107-9D0A-484C-B2DD-60B6E3E6E228}" type="pres">
      <dgm:prSet presAssocID="{CAEBDD34-3A9C-4A98-B519-FCE60CA6EB7C}" presName="hierRoot4" presStyleCnt="0"/>
      <dgm:spPr/>
    </dgm:pt>
    <dgm:pt modelId="{5E790B98-3221-4E2E-9E09-42C18B836BF2}" type="pres">
      <dgm:prSet presAssocID="{CAEBDD34-3A9C-4A98-B519-FCE60CA6EB7C}" presName="composite4" presStyleCnt="0"/>
      <dgm:spPr/>
    </dgm:pt>
    <dgm:pt modelId="{2A9220E8-6C0F-4DF2-9EF3-1E17E588DF60}" type="pres">
      <dgm:prSet presAssocID="{CAEBDD34-3A9C-4A98-B519-FCE60CA6EB7C}" presName="background4" presStyleLbl="node4" presStyleIdx="1" presStyleCnt="2"/>
      <dgm:spPr/>
    </dgm:pt>
    <dgm:pt modelId="{21A881BD-1771-41CA-94C2-4382C9D2011C}" type="pres">
      <dgm:prSet presAssocID="{CAEBDD34-3A9C-4A98-B519-FCE60CA6EB7C}" presName="text4" presStyleLbl="fgAcc4" presStyleIdx="1" presStyleCnt="2" custScaleX="233224" custScaleY="121966" custLinFactNeighborX="-6566" custLinFactNeighborY="9642">
        <dgm:presLayoutVars>
          <dgm:chPref val="3"/>
        </dgm:presLayoutVars>
      </dgm:prSet>
      <dgm:spPr/>
      <dgm:t>
        <a:bodyPr/>
        <a:lstStyle/>
        <a:p>
          <a:endParaRPr lang="en-US"/>
        </a:p>
      </dgm:t>
    </dgm:pt>
    <dgm:pt modelId="{774E67DF-6476-4A1A-9B0B-E4F85C9570B1}" type="pres">
      <dgm:prSet presAssocID="{CAEBDD34-3A9C-4A98-B519-FCE60CA6EB7C}" presName="hierChild5" presStyleCnt="0"/>
      <dgm:spPr/>
    </dgm:pt>
    <dgm:pt modelId="{D9219196-C3F8-4A62-8FED-87743284C244}" type="pres">
      <dgm:prSet presAssocID="{350D0DD9-FF9A-4B8A-A1B5-46AD671D085B}" presName="Name10" presStyleLbl="parChTrans1D2" presStyleIdx="1" presStyleCnt="2"/>
      <dgm:spPr/>
      <dgm:t>
        <a:bodyPr/>
        <a:lstStyle/>
        <a:p>
          <a:endParaRPr lang="en-US"/>
        </a:p>
      </dgm:t>
    </dgm:pt>
    <dgm:pt modelId="{4D75205E-9B90-484E-8F6B-173001D12F86}" type="pres">
      <dgm:prSet presAssocID="{CF3A1D82-8C49-44C1-9D79-CD69C01EB811}" presName="hierRoot2" presStyleCnt="0"/>
      <dgm:spPr/>
    </dgm:pt>
    <dgm:pt modelId="{A7FDF562-6AB4-4E9C-9B58-FF8711CE75F2}" type="pres">
      <dgm:prSet presAssocID="{CF3A1D82-8C49-44C1-9D79-CD69C01EB811}" presName="composite2" presStyleCnt="0"/>
      <dgm:spPr/>
    </dgm:pt>
    <dgm:pt modelId="{C5468F62-1447-4639-8613-28B17203682F}" type="pres">
      <dgm:prSet presAssocID="{CF3A1D82-8C49-44C1-9D79-CD69C01EB811}" presName="background2" presStyleLbl="node2" presStyleIdx="1" presStyleCnt="2"/>
      <dgm:spPr/>
    </dgm:pt>
    <dgm:pt modelId="{85B7F2BC-757E-4484-91EA-9B3C3E15FF39}" type="pres">
      <dgm:prSet presAssocID="{CF3A1D82-8C49-44C1-9D79-CD69C01EB811}" presName="text2" presStyleLbl="fgAcc2" presStyleIdx="1" presStyleCnt="2" custScaleX="189532" custLinFactNeighborX="24255" custLinFactNeighborY="-10658">
        <dgm:presLayoutVars>
          <dgm:chPref val="3"/>
        </dgm:presLayoutVars>
      </dgm:prSet>
      <dgm:spPr/>
      <dgm:t>
        <a:bodyPr/>
        <a:lstStyle/>
        <a:p>
          <a:endParaRPr lang="en-US"/>
        </a:p>
      </dgm:t>
    </dgm:pt>
    <dgm:pt modelId="{E5CF0B2D-3B51-460C-9DF1-857964AEFF7D}" type="pres">
      <dgm:prSet presAssocID="{CF3A1D82-8C49-44C1-9D79-CD69C01EB811}" presName="hierChild3" presStyleCnt="0"/>
      <dgm:spPr/>
    </dgm:pt>
    <dgm:pt modelId="{5D035D27-AB73-4537-A089-D5FE3E499472}" type="pres">
      <dgm:prSet presAssocID="{D5E9D3A4-D811-4761-96D9-3CEFD9A9DEFB}" presName="Name17" presStyleLbl="parChTrans1D3" presStyleIdx="2" presStyleCnt="3"/>
      <dgm:spPr/>
      <dgm:t>
        <a:bodyPr/>
        <a:lstStyle/>
        <a:p>
          <a:endParaRPr lang="en-US"/>
        </a:p>
      </dgm:t>
    </dgm:pt>
    <dgm:pt modelId="{C7B7BFCC-8AE1-4810-BB0B-5E0691FAF4A7}" type="pres">
      <dgm:prSet presAssocID="{764925D9-0B7B-4372-B868-C49A0B0A586E}" presName="hierRoot3" presStyleCnt="0"/>
      <dgm:spPr/>
    </dgm:pt>
    <dgm:pt modelId="{D2036D70-9CC9-415F-9737-A0E4C8CDDF3D}" type="pres">
      <dgm:prSet presAssocID="{764925D9-0B7B-4372-B868-C49A0B0A586E}" presName="composite3" presStyleCnt="0"/>
      <dgm:spPr/>
    </dgm:pt>
    <dgm:pt modelId="{5E290972-11A9-46D6-83E1-33BEC5A152A1}" type="pres">
      <dgm:prSet presAssocID="{764925D9-0B7B-4372-B868-C49A0B0A586E}" presName="background3" presStyleLbl="node3" presStyleIdx="2" presStyleCnt="3"/>
      <dgm:spPr/>
    </dgm:pt>
    <dgm:pt modelId="{C1C9193B-ADD7-44B5-B3DB-B9D6F3D03681}" type="pres">
      <dgm:prSet presAssocID="{764925D9-0B7B-4372-B868-C49A0B0A586E}" presName="text3" presStyleLbl="fgAcc3" presStyleIdx="2" presStyleCnt="3" custScaleX="249126" custScaleY="193887" custLinFactNeighborX="-8922" custLinFactNeighborY="-10066">
        <dgm:presLayoutVars>
          <dgm:chPref val="3"/>
        </dgm:presLayoutVars>
      </dgm:prSet>
      <dgm:spPr/>
      <dgm:t>
        <a:bodyPr/>
        <a:lstStyle/>
        <a:p>
          <a:endParaRPr lang="en-US"/>
        </a:p>
      </dgm:t>
    </dgm:pt>
    <dgm:pt modelId="{17A15B53-2E2F-4B25-86E1-0DFCE239FFE8}" type="pres">
      <dgm:prSet presAssocID="{764925D9-0B7B-4372-B868-C49A0B0A586E}" presName="hierChild4" presStyleCnt="0"/>
      <dgm:spPr/>
    </dgm:pt>
  </dgm:ptLst>
  <dgm:cxnLst>
    <dgm:cxn modelId="{59F9FD12-C197-4E27-BFE5-05D3E848342E}" type="presOf" srcId="{71B7E475-4084-45DD-9E51-428ACDA484EA}" destId="{2F669794-9DF5-4EA2-8BEE-D46A38A69EE4}" srcOrd="0" destOrd="0" presId="urn:microsoft.com/office/officeart/2005/8/layout/hierarchy1"/>
    <dgm:cxn modelId="{4C4BF131-C9BA-455C-8254-6D0FF8120531}" srcId="{CF3A1D82-8C49-44C1-9D79-CD69C01EB811}" destId="{764925D9-0B7B-4372-B868-C49A0B0A586E}" srcOrd="0" destOrd="0" parTransId="{D5E9D3A4-D811-4761-96D9-3CEFD9A9DEFB}" sibTransId="{D05A15C9-F3CA-41F4-B08B-1408DCBC70FB}"/>
    <dgm:cxn modelId="{BDB11692-7979-4A2D-95EA-0FDF9327C51B}" srcId="{303BDAFE-BFB1-40F7-9278-BE0173E7A7ED}" destId="{5BA2674A-6A26-4C4F-9FB1-30131035F13F}" srcOrd="0" destOrd="0" parTransId="{E684BC27-1FBF-4E6C-BFB1-F4B1E1BAE396}" sibTransId="{F9AB7FCB-2629-41F7-8BA9-FB1CEBA610EB}"/>
    <dgm:cxn modelId="{E45F4A75-71EC-4E10-9654-83B1EF17E233}" srcId="{ED31F887-F48D-4F2B-9047-F1D709723934}" destId="{17295E11-E433-47D8-B8A2-33BAA79334F1}" srcOrd="1" destOrd="0" parTransId="{36D7A26A-CA4F-4EEA-9E4B-D0064204765A}" sibTransId="{3C40C7FC-098F-43C9-A3B5-B8C628AAB006}"/>
    <dgm:cxn modelId="{64B439BE-A28B-4113-90C8-9F25FBF2456C}" srcId="{A3651C70-6B56-4AD7-A76F-D090378C9448}" destId="{0492C304-2268-4EC5-9780-73A733E9FF42}" srcOrd="0" destOrd="0" parTransId="{3C090EEC-3CA5-4E92-8D07-8339461DD659}" sibTransId="{F5642736-669D-43F4-9374-F1B729068412}"/>
    <dgm:cxn modelId="{9A6F69D1-1EEF-40A0-A057-903FCFF45629}" type="presOf" srcId="{D5E9D3A4-D811-4761-96D9-3CEFD9A9DEFB}" destId="{5D035D27-AB73-4537-A089-D5FE3E499472}" srcOrd="0" destOrd="0" presId="urn:microsoft.com/office/officeart/2005/8/layout/hierarchy1"/>
    <dgm:cxn modelId="{D3C8E941-3EC1-4423-9DF2-BC3B5DE930A1}" type="presOf" srcId="{ED31F887-F48D-4F2B-9047-F1D709723934}" destId="{4B58F934-C1FD-402D-8F59-8278830BFD9E}" srcOrd="0" destOrd="0" presId="urn:microsoft.com/office/officeart/2005/8/layout/hierarchy1"/>
    <dgm:cxn modelId="{451345DD-7D49-40EC-9868-A0E1ACEF2B90}" type="presOf" srcId="{0492C304-2268-4EC5-9780-73A733E9FF42}" destId="{129D3383-68EF-4436-BD7B-015C6AAE1BB6}" srcOrd="0" destOrd="0" presId="urn:microsoft.com/office/officeart/2005/8/layout/hierarchy1"/>
    <dgm:cxn modelId="{792413EB-D85C-43FC-9B27-C4251E030947}" srcId="{5BA2674A-6A26-4C4F-9FB1-30131035F13F}" destId="{ED31F887-F48D-4F2B-9047-F1D709723934}" srcOrd="0" destOrd="0" parTransId="{09B66943-8F17-46EB-AE85-54A8B3DC90A9}" sibTransId="{E2B06F2E-5B59-4EFE-8A4C-6CF57AD3484F}"/>
    <dgm:cxn modelId="{4946AE29-50C9-46F9-89C8-8D246AA74D5B}" type="presOf" srcId="{17295E11-E433-47D8-B8A2-33BAA79334F1}" destId="{E68CD09A-3C76-4DED-A604-FF353768DC67}" srcOrd="0" destOrd="0" presId="urn:microsoft.com/office/officeart/2005/8/layout/hierarchy1"/>
    <dgm:cxn modelId="{53AE5DFB-CED8-4F5B-81D8-BEBE384023CC}" srcId="{ED31F887-F48D-4F2B-9047-F1D709723934}" destId="{A3651C70-6B56-4AD7-A76F-D090378C9448}" srcOrd="0" destOrd="0" parTransId="{71B7E475-4084-45DD-9E51-428ACDA484EA}" sibTransId="{86E40B32-4CF9-4700-8891-EF1BD617402D}"/>
    <dgm:cxn modelId="{0ABFA89F-6F90-4735-BDC8-96268045DA51}" type="presOf" srcId="{5BA2674A-6A26-4C4F-9FB1-30131035F13F}" destId="{F2B6CAAF-14A2-4E02-8529-C0D302F335D9}" srcOrd="0" destOrd="0" presId="urn:microsoft.com/office/officeart/2005/8/layout/hierarchy1"/>
    <dgm:cxn modelId="{5F91A646-0B33-4382-8DEF-13ED441D5F78}" type="presOf" srcId="{36D7A26A-CA4F-4EEA-9E4B-D0064204765A}" destId="{22ADE4CF-B5AB-4F47-B326-E04715C1BDF9}" srcOrd="0" destOrd="0" presId="urn:microsoft.com/office/officeart/2005/8/layout/hierarchy1"/>
    <dgm:cxn modelId="{609F8D66-4530-4706-8F2C-6835538734EA}" type="presOf" srcId="{3C090EEC-3CA5-4E92-8D07-8339461DD659}" destId="{6E3F90C3-929E-4E2A-A11D-99511CF84D90}" srcOrd="0" destOrd="0" presId="urn:microsoft.com/office/officeart/2005/8/layout/hierarchy1"/>
    <dgm:cxn modelId="{9CB295F6-2099-4C6B-BD9C-E9028C207863}" type="presOf" srcId="{CAEBDD34-3A9C-4A98-B519-FCE60CA6EB7C}" destId="{21A881BD-1771-41CA-94C2-4382C9D2011C}" srcOrd="0" destOrd="0" presId="urn:microsoft.com/office/officeart/2005/8/layout/hierarchy1"/>
    <dgm:cxn modelId="{B7B8902F-30F2-4577-862F-FBBF9F8D2DEB}" type="presOf" srcId="{350D0DD9-FF9A-4B8A-A1B5-46AD671D085B}" destId="{D9219196-C3F8-4A62-8FED-87743284C244}" srcOrd="0" destOrd="0" presId="urn:microsoft.com/office/officeart/2005/8/layout/hierarchy1"/>
    <dgm:cxn modelId="{0B173913-70CE-4290-BA34-2EC44B8A25B9}" type="presOf" srcId="{303BDAFE-BFB1-40F7-9278-BE0173E7A7ED}" destId="{7BA4A046-A3A5-48FE-849C-F8F6470AB5BE}" srcOrd="0" destOrd="0" presId="urn:microsoft.com/office/officeart/2005/8/layout/hierarchy1"/>
    <dgm:cxn modelId="{FE57909E-9420-4A56-BB96-74363B3C49CF}" type="presOf" srcId="{A3651C70-6B56-4AD7-A76F-D090378C9448}" destId="{CEC77040-07BB-46C6-8CF6-F32E0031E0D9}" srcOrd="0" destOrd="0" presId="urn:microsoft.com/office/officeart/2005/8/layout/hierarchy1"/>
    <dgm:cxn modelId="{304E5EB9-6640-4350-B7FC-3C42A80953E3}" srcId="{5BA2674A-6A26-4C4F-9FB1-30131035F13F}" destId="{CF3A1D82-8C49-44C1-9D79-CD69C01EB811}" srcOrd="1" destOrd="0" parTransId="{350D0DD9-FF9A-4B8A-A1B5-46AD671D085B}" sibTransId="{3EB9BADC-F7B6-47EF-B2BC-08ADC6B63C70}"/>
    <dgm:cxn modelId="{003B234D-5AC9-4DB3-9A91-2A852C28F038}" type="presOf" srcId="{09B66943-8F17-46EB-AE85-54A8B3DC90A9}" destId="{C11A5E30-D0F1-4154-9DEB-C7FAB0F2DDB2}" srcOrd="0" destOrd="0" presId="urn:microsoft.com/office/officeart/2005/8/layout/hierarchy1"/>
    <dgm:cxn modelId="{1B18F050-7C41-460E-9CB3-3D7B8CF2B909}" srcId="{17295E11-E433-47D8-B8A2-33BAA79334F1}" destId="{CAEBDD34-3A9C-4A98-B519-FCE60CA6EB7C}" srcOrd="0" destOrd="0" parTransId="{CF738A93-3AE9-458F-85F5-C9A570AF73D4}" sibTransId="{B20CFA03-004B-400C-BFBA-FB4A73A7D559}"/>
    <dgm:cxn modelId="{51505B46-4664-4E62-BFAD-52DCC0452D70}" type="presOf" srcId="{CF3A1D82-8C49-44C1-9D79-CD69C01EB811}" destId="{85B7F2BC-757E-4484-91EA-9B3C3E15FF39}" srcOrd="0" destOrd="0" presId="urn:microsoft.com/office/officeart/2005/8/layout/hierarchy1"/>
    <dgm:cxn modelId="{39CB1D6C-1565-4234-9374-A136F09E4FD8}" type="presOf" srcId="{764925D9-0B7B-4372-B868-C49A0B0A586E}" destId="{C1C9193B-ADD7-44B5-B3DB-B9D6F3D03681}" srcOrd="0" destOrd="0" presId="urn:microsoft.com/office/officeart/2005/8/layout/hierarchy1"/>
    <dgm:cxn modelId="{B564616C-9217-4361-824E-B1E237752A0A}" type="presOf" srcId="{CF738A93-3AE9-458F-85F5-C9A570AF73D4}" destId="{8A06411B-A749-49FD-AAA2-89263B0C1906}" srcOrd="0" destOrd="0" presId="urn:microsoft.com/office/officeart/2005/8/layout/hierarchy1"/>
    <dgm:cxn modelId="{79343327-4779-4E86-864E-EE5C1A23F831}" type="presParOf" srcId="{7BA4A046-A3A5-48FE-849C-F8F6470AB5BE}" destId="{621545F3-173F-42BC-8DA5-FD867D965290}" srcOrd="0" destOrd="0" presId="urn:microsoft.com/office/officeart/2005/8/layout/hierarchy1"/>
    <dgm:cxn modelId="{48DD6DB9-A7BF-4557-BFDD-78B00C3DDDF8}" type="presParOf" srcId="{621545F3-173F-42BC-8DA5-FD867D965290}" destId="{206F0458-A405-4E16-A7A8-E0BB638417B7}" srcOrd="0" destOrd="0" presId="urn:microsoft.com/office/officeart/2005/8/layout/hierarchy1"/>
    <dgm:cxn modelId="{CCF8B9B1-AD23-442D-B956-3AFF87C4B05D}" type="presParOf" srcId="{206F0458-A405-4E16-A7A8-E0BB638417B7}" destId="{C202D594-0CC3-4350-B859-7E99EB452E17}" srcOrd="0" destOrd="0" presId="urn:microsoft.com/office/officeart/2005/8/layout/hierarchy1"/>
    <dgm:cxn modelId="{251AA886-F546-4E7E-897B-486EAE64F80D}" type="presParOf" srcId="{206F0458-A405-4E16-A7A8-E0BB638417B7}" destId="{F2B6CAAF-14A2-4E02-8529-C0D302F335D9}" srcOrd="1" destOrd="0" presId="urn:microsoft.com/office/officeart/2005/8/layout/hierarchy1"/>
    <dgm:cxn modelId="{E6D28FA5-67F5-42EF-94C4-B92FA354DCB7}" type="presParOf" srcId="{621545F3-173F-42BC-8DA5-FD867D965290}" destId="{DA4170D1-8B16-4514-A462-8DC445C3923C}" srcOrd="1" destOrd="0" presId="urn:microsoft.com/office/officeart/2005/8/layout/hierarchy1"/>
    <dgm:cxn modelId="{1A500F38-1C53-4A5C-A1F2-A66D95F86BCB}" type="presParOf" srcId="{DA4170D1-8B16-4514-A462-8DC445C3923C}" destId="{C11A5E30-D0F1-4154-9DEB-C7FAB0F2DDB2}" srcOrd="0" destOrd="0" presId="urn:microsoft.com/office/officeart/2005/8/layout/hierarchy1"/>
    <dgm:cxn modelId="{3206BD08-782F-4E31-9AC4-7B4B29A66F38}" type="presParOf" srcId="{DA4170D1-8B16-4514-A462-8DC445C3923C}" destId="{C1F49157-28D8-461D-92E6-F62607307123}" srcOrd="1" destOrd="0" presId="urn:microsoft.com/office/officeart/2005/8/layout/hierarchy1"/>
    <dgm:cxn modelId="{BDAD57C8-EE92-4341-8363-E634F74B1F69}" type="presParOf" srcId="{C1F49157-28D8-461D-92E6-F62607307123}" destId="{7486AB51-7C71-4C1C-B9C2-4A454138F0DD}" srcOrd="0" destOrd="0" presId="urn:microsoft.com/office/officeart/2005/8/layout/hierarchy1"/>
    <dgm:cxn modelId="{A1A987E3-2D3E-47CF-8614-EC2614CA12F0}" type="presParOf" srcId="{7486AB51-7C71-4C1C-B9C2-4A454138F0DD}" destId="{CC0DD8D1-0E60-426E-A798-B0A6E257521A}" srcOrd="0" destOrd="0" presId="urn:microsoft.com/office/officeart/2005/8/layout/hierarchy1"/>
    <dgm:cxn modelId="{8410F62F-0099-45B9-8669-F3DC2D8607B4}" type="presParOf" srcId="{7486AB51-7C71-4C1C-B9C2-4A454138F0DD}" destId="{4B58F934-C1FD-402D-8F59-8278830BFD9E}" srcOrd="1" destOrd="0" presId="urn:microsoft.com/office/officeart/2005/8/layout/hierarchy1"/>
    <dgm:cxn modelId="{0D576CF8-893F-43AA-98D7-E25638EF0FC5}" type="presParOf" srcId="{C1F49157-28D8-461D-92E6-F62607307123}" destId="{BF510AE2-7F60-417E-9B70-1BDB4233BB8F}" srcOrd="1" destOrd="0" presId="urn:microsoft.com/office/officeart/2005/8/layout/hierarchy1"/>
    <dgm:cxn modelId="{0DCD4F31-C0FF-4135-9CA6-480AA57AD134}" type="presParOf" srcId="{BF510AE2-7F60-417E-9B70-1BDB4233BB8F}" destId="{2F669794-9DF5-4EA2-8BEE-D46A38A69EE4}" srcOrd="0" destOrd="0" presId="urn:microsoft.com/office/officeart/2005/8/layout/hierarchy1"/>
    <dgm:cxn modelId="{C36CDCCA-2C5A-40E6-9F89-714060D48F54}" type="presParOf" srcId="{BF510AE2-7F60-417E-9B70-1BDB4233BB8F}" destId="{6ECADA0A-9500-4C0D-85F9-04B8F792E5E3}" srcOrd="1" destOrd="0" presId="urn:microsoft.com/office/officeart/2005/8/layout/hierarchy1"/>
    <dgm:cxn modelId="{B211C5E9-7F4F-4B8C-A54F-7D760E2FE1B6}" type="presParOf" srcId="{6ECADA0A-9500-4C0D-85F9-04B8F792E5E3}" destId="{27850872-1F5D-4472-ADF5-87F81F9BDCF4}" srcOrd="0" destOrd="0" presId="urn:microsoft.com/office/officeart/2005/8/layout/hierarchy1"/>
    <dgm:cxn modelId="{31F4B448-D17A-4F04-AFEB-399A479F7A40}" type="presParOf" srcId="{27850872-1F5D-4472-ADF5-87F81F9BDCF4}" destId="{AA0A94F8-57AF-46DC-AEF1-A61D7277B0F6}" srcOrd="0" destOrd="0" presId="urn:microsoft.com/office/officeart/2005/8/layout/hierarchy1"/>
    <dgm:cxn modelId="{ED5826C4-9952-49E7-8295-5E756E9E2B56}" type="presParOf" srcId="{27850872-1F5D-4472-ADF5-87F81F9BDCF4}" destId="{CEC77040-07BB-46C6-8CF6-F32E0031E0D9}" srcOrd="1" destOrd="0" presId="urn:microsoft.com/office/officeart/2005/8/layout/hierarchy1"/>
    <dgm:cxn modelId="{EF925E16-10E3-4EF0-AB39-305801AEC02E}" type="presParOf" srcId="{6ECADA0A-9500-4C0D-85F9-04B8F792E5E3}" destId="{5FDD0B0C-E8B0-4A0A-A4C8-E5E1356B608D}" srcOrd="1" destOrd="0" presId="urn:microsoft.com/office/officeart/2005/8/layout/hierarchy1"/>
    <dgm:cxn modelId="{672F9FD9-CCCB-4764-BD9E-4E3FBDCCED79}" type="presParOf" srcId="{5FDD0B0C-E8B0-4A0A-A4C8-E5E1356B608D}" destId="{6E3F90C3-929E-4E2A-A11D-99511CF84D90}" srcOrd="0" destOrd="0" presId="urn:microsoft.com/office/officeart/2005/8/layout/hierarchy1"/>
    <dgm:cxn modelId="{B70BA45E-964C-4020-8EBE-FE7C2F4A908E}" type="presParOf" srcId="{5FDD0B0C-E8B0-4A0A-A4C8-E5E1356B608D}" destId="{E01DFE9C-F297-42F2-88CB-126FC21CC826}" srcOrd="1" destOrd="0" presId="urn:microsoft.com/office/officeart/2005/8/layout/hierarchy1"/>
    <dgm:cxn modelId="{B7FA315A-1277-4876-8FF5-71535D7A92D6}" type="presParOf" srcId="{E01DFE9C-F297-42F2-88CB-126FC21CC826}" destId="{07E42952-67CA-4326-BB9E-6308B97E0275}" srcOrd="0" destOrd="0" presId="urn:microsoft.com/office/officeart/2005/8/layout/hierarchy1"/>
    <dgm:cxn modelId="{CB109641-0BA1-4347-9283-A7D94553C817}" type="presParOf" srcId="{07E42952-67CA-4326-BB9E-6308B97E0275}" destId="{2C460DFB-ED38-4D17-834C-0C080D92CF9C}" srcOrd="0" destOrd="0" presId="urn:microsoft.com/office/officeart/2005/8/layout/hierarchy1"/>
    <dgm:cxn modelId="{D8A41A8E-BE22-46A8-8730-9C708A5EF010}" type="presParOf" srcId="{07E42952-67CA-4326-BB9E-6308B97E0275}" destId="{129D3383-68EF-4436-BD7B-015C6AAE1BB6}" srcOrd="1" destOrd="0" presId="urn:microsoft.com/office/officeart/2005/8/layout/hierarchy1"/>
    <dgm:cxn modelId="{0882A623-3BCD-4B41-9E63-159DF5B8B287}" type="presParOf" srcId="{E01DFE9C-F297-42F2-88CB-126FC21CC826}" destId="{AC4154BF-C54B-437C-A541-1FD43E8A39FA}" srcOrd="1" destOrd="0" presId="urn:microsoft.com/office/officeart/2005/8/layout/hierarchy1"/>
    <dgm:cxn modelId="{EF56DCB2-0172-4E2E-A484-D97B3B107231}" type="presParOf" srcId="{BF510AE2-7F60-417E-9B70-1BDB4233BB8F}" destId="{22ADE4CF-B5AB-4F47-B326-E04715C1BDF9}" srcOrd="2" destOrd="0" presId="urn:microsoft.com/office/officeart/2005/8/layout/hierarchy1"/>
    <dgm:cxn modelId="{A3BF458F-703F-4688-963B-E777065A9B07}" type="presParOf" srcId="{BF510AE2-7F60-417E-9B70-1BDB4233BB8F}" destId="{D5275A29-8BB4-43B6-8A31-EC968BAEF5B4}" srcOrd="3" destOrd="0" presId="urn:microsoft.com/office/officeart/2005/8/layout/hierarchy1"/>
    <dgm:cxn modelId="{C381B17B-0D34-42CE-815D-9EF6F2892ED2}" type="presParOf" srcId="{D5275A29-8BB4-43B6-8A31-EC968BAEF5B4}" destId="{8BD504EB-1E98-4A27-99EA-F0CF3AF72916}" srcOrd="0" destOrd="0" presId="urn:microsoft.com/office/officeart/2005/8/layout/hierarchy1"/>
    <dgm:cxn modelId="{2FD3D9A3-4FCA-4C9E-84C5-BC9C1048B77B}" type="presParOf" srcId="{8BD504EB-1E98-4A27-99EA-F0CF3AF72916}" destId="{93646519-C7CB-4670-A2C2-793970994788}" srcOrd="0" destOrd="0" presId="urn:microsoft.com/office/officeart/2005/8/layout/hierarchy1"/>
    <dgm:cxn modelId="{E2F36FCA-E50E-4D3E-A082-E0E87218CDE5}" type="presParOf" srcId="{8BD504EB-1E98-4A27-99EA-F0CF3AF72916}" destId="{E68CD09A-3C76-4DED-A604-FF353768DC67}" srcOrd="1" destOrd="0" presId="urn:microsoft.com/office/officeart/2005/8/layout/hierarchy1"/>
    <dgm:cxn modelId="{9D13184B-019A-483E-96D7-996233C8EA85}" type="presParOf" srcId="{D5275A29-8BB4-43B6-8A31-EC968BAEF5B4}" destId="{22075154-2555-4389-9FBD-7A3481D3918F}" srcOrd="1" destOrd="0" presId="urn:microsoft.com/office/officeart/2005/8/layout/hierarchy1"/>
    <dgm:cxn modelId="{9EF716E1-390B-47BB-97DB-4A76C2D7EA97}" type="presParOf" srcId="{22075154-2555-4389-9FBD-7A3481D3918F}" destId="{8A06411B-A749-49FD-AAA2-89263B0C1906}" srcOrd="0" destOrd="0" presId="urn:microsoft.com/office/officeart/2005/8/layout/hierarchy1"/>
    <dgm:cxn modelId="{1C22E9D8-88F5-43DB-9B12-FF5F73C3A2CF}" type="presParOf" srcId="{22075154-2555-4389-9FBD-7A3481D3918F}" destId="{1E86B107-9D0A-484C-B2DD-60B6E3E6E228}" srcOrd="1" destOrd="0" presId="urn:microsoft.com/office/officeart/2005/8/layout/hierarchy1"/>
    <dgm:cxn modelId="{7D02D801-2637-48DA-A810-0E5D47027829}" type="presParOf" srcId="{1E86B107-9D0A-484C-B2DD-60B6E3E6E228}" destId="{5E790B98-3221-4E2E-9E09-42C18B836BF2}" srcOrd="0" destOrd="0" presId="urn:microsoft.com/office/officeart/2005/8/layout/hierarchy1"/>
    <dgm:cxn modelId="{6D628B37-5E6C-4113-AA75-2CE797B1893A}" type="presParOf" srcId="{5E790B98-3221-4E2E-9E09-42C18B836BF2}" destId="{2A9220E8-6C0F-4DF2-9EF3-1E17E588DF60}" srcOrd="0" destOrd="0" presId="urn:microsoft.com/office/officeart/2005/8/layout/hierarchy1"/>
    <dgm:cxn modelId="{8A5C914A-93FA-46A2-B1E5-A996C6D61E38}" type="presParOf" srcId="{5E790B98-3221-4E2E-9E09-42C18B836BF2}" destId="{21A881BD-1771-41CA-94C2-4382C9D2011C}" srcOrd="1" destOrd="0" presId="urn:microsoft.com/office/officeart/2005/8/layout/hierarchy1"/>
    <dgm:cxn modelId="{2D1603DF-69A4-4AE3-94FE-45E77F146799}" type="presParOf" srcId="{1E86B107-9D0A-484C-B2DD-60B6E3E6E228}" destId="{774E67DF-6476-4A1A-9B0B-E4F85C9570B1}" srcOrd="1" destOrd="0" presId="urn:microsoft.com/office/officeart/2005/8/layout/hierarchy1"/>
    <dgm:cxn modelId="{60BDC502-92EF-47E7-B3D4-3814A324AE61}" type="presParOf" srcId="{DA4170D1-8B16-4514-A462-8DC445C3923C}" destId="{D9219196-C3F8-4A62-8FED-87743284C244}" srcOrd="2" destOrd="0" presId="urn:microsoft.com/office/officeart/2005/8/layout/hierarchy1"/>
    <dgm:cxn modelId="{C4E73831-21E9-435B-880E-D577019CB420}" type="presParOf" srcId="{DA4170D1-8B16-4514-A462-8DC445C3923C}" destId="{4D75205E-9B90-484E-8F6B-173001D12F86}" srcOrd="3" destOrd="0" presId="urn:microsoft.com/office/officeart/2005/8/layout/hierarchy1"/>
    <dgm:cxn modelId="{AA7759F0-0C76-4193-B5F0-89CB67BCD10E}" type="presParOf" srcId="{4D75205E-9B90-484E-8F6B-173001D12F86}" destId="{A7FDF562-6AB4-4E9C-9B58-FF8711CE75F2}" srcOrd="0" destOrd="0" presId="urn:microsoft.com/office/officeart/2005/8/layout/hierarchy1"/>
    <dgm:cxn modelId="{6B6E8259-194C-4044-A0B0-53F6746F2A15}" type="presParOf" srcId="{A7FDF562-6AB4-4E9C-9B58-FF8711CE75F2}" destId="{C5468F62-1447-4639-8613-28B17203682F}" srcOrd="0" destOrd="0" presId="urn:microsoft.com/office/officeart/2005/8/layout/hierarchy1"/>
    <dgm:cxn modelId="{86F0289F-9DC9-4194-B3D7-E4EE36E72DFE}" type="presParOf" srcId="{A7FDF562-6AB4-4E9C-9B58-FF8711CE75F2}" destId="{85B7F2BC-757E-4484-91EA-9B3C3E15FF39}" srcOrd="1" destOrd="0" presId="urn:microsoft.com/office/officeart/2005/8/layout/hierarchy1"/>
    <dgm:cxn modelId="{5EA9543D-3D3C-4B3E-B1AA-705BF6193CBB}" type="presParOf" srcId="{4D75205E-9B90-484E-8F6B-173001D12F86}" destId="{E5CF0B2D-3B51-460C-9DF1-857964AEFF7D}" srcOrd="1" destOrd="0" presId="urn:microsoft.com/office/officeart/2005/8/layout/hierarchy1"/>
    <dgm:cxn modelId="{F9EA651E-0C77-4F63-B75C-C89890600BBA}" type="presParOf" srcId="{E5CF0B2D-3B51-460C-9DF1-857964AEFF7D}" destId="{5D035D27-AB73-4537-A089-D5FE3E499472}" srcOrd="0" destOrd="0" presId="urn:microsoft.com/office/officeart/2005/8/layout/hierarchy1"/>
    <dgm:cxn modelId="{8F2BF81F-FF06-4E85-A92D-CE377D25FA0B}" type="presParOf" srcId="{E5CF0B2D-3B51-460C-9DF1-857964AEFF7D}" destId="{C7B7BFCC-8AE1-4810-BB0B-5E0691FAF4A7}" srcOrd="1" destOrd="0" presId="urn:microsoft.com/office/officeart/2005/8/layout/hierarchy1"/>
    <dgm:cxn modelId="{38B49F79-E5D4-4C51-BABA-FAC18FE1EEF4}" type="presParOf" srcId="{C7B7BFCC-8AE1-4810-BB0B-5E0691FAF4A7}" destId="{D2036D70-9CC9-415F-9737-A0E4C8CDDF3D}" srcOrd="0" destOrd="0" presId="urn:microsoft.com/office/officeart/2005/8/layout/hierarchy1"/>
    <dgm:cxn modelId="{E8CF5173-E177-4976-B09B-B3F465CBB45B}" type="presParOf" srcId="{D2036D70-9CC9-415F-9737-A0E4C8CDDF3D}" destId="{5E290972-11A9-46D6-83E1-33BEC5A152A1}" srcOrd="0" destOrd="0" presId="urn:microsoft.com/office/officeart/2005/8/layout/hierarchy1"/>
    <dgm:cxn modelId="{36D91161-4AF1-480E-A451-AF403D01F3C9}" type="presParOf" srcId="{D2036D70-9CC9-415F-9737-A0E4C8CDDF3D}" destId="{C1C9193B-ADD7-44B5-B3DB-B9D6F3D03681}" srcOrd="1" destOrd="0" presId="urn:microsoft.com/office/officeart/2005/8/layout/hierarchy1"/>
    <dgm:cxn modelId="{9525EECB-19B4-49D9-84C0-7FDC4F38812F}" type="presParOf" srcId="{C7B7BFCC-8AE1-4810-BB0B-5E0691FAF4A7}" destId="{17A15B53-2E2F-4B25-86E1-0DFCE239FFE8}"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A380BE-9ECF-4761-92EA-C2776EB8A7FA}"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89F09D80-E0CD-4AA9-9EFA-DDC527442EE1}">
      <dgm:prSet phldrT="[Text]" custT="1"/>
      <dgm:spPr/>
      <dgm:t>
        <a:bodyPr/>
        <a:lstStyle/>
        <a:p>
          <a:r>
            <a:rPr lang="en-US" sz="1600" dirty="0" smtClean="0"/>
            <a:t>Person </a:t>
          </a:r>
          <a:endParaRPr lang="en-US" sz="1600" dirty="0"/>
        </a:p>
      </dgm:t>
    </dgm:pt>
    <dgm:pt modelId="{233F9C29-2DF1-4687-A74F-D39EA698BEFE}" type="parTrans" cxnId="{2A96DB91-CB5A-4782-9D8B-C6EB5D4C4F5F}">
      <dgm:prSet/>
      <dgm:spPr/>
      <dgm:t>
        <a:bodyPr/>
        <a:lstStyle/>
        <a:p>
          <a:endParaRPr lang="en-US"/>
        </a:p>
      </dgm:t>
    </dgm:pt>
    <dgm:pt modelId="{D2306485-CF9A-4F59-A113-2DF9787EF44A}" type="sibTrans" cxnId="{2A96DB91-CB5A-4782-9D8B-C6EB5D4C4F5F}">
      <dgm:prSet/>
      <dgm:spPr/>
      <dgm:t>
        <a:bodyPr/>
        <a:lstStyle/>
        <a:p>
          <a:endParaRPr lang="en-US"/>
        </a:p>
      </dgm:t>
    </dgm:pt>
    <dgm:pt modelId="{15AD9C9D-7215-4F4E-86F0-BB4FA9B0BC16}">
      <dgm:prSet phldrT="[Text]" custT="1"/>
      <dgm:spPr/>
      <dgm:t>
        <a:bodyPr/>
        <a:lstStyle/>
        <a:p>
          <a:r>
            <a:rPr lang="en-US" sz="2800" dirty="0" smtClean="0">
              <a:solidFill>
                <a:srgbClr val="FF33CC"/>
              </a:solidFill>
            </a:rPr>
            <a:t> Spouse </a:t>
          </a:r>
          <a:endParaRPr lang="en-US" sz="2800" dirty="0">
            <a:solidFill>
              <a:srgbClr val="FF33CC"/>
            </a:solidFill>
          </a:endParaRPr>
        </a:p>
      </dgm:t>
    </dgm:pt>
    <dgm:pt modelId="{CC788E59-3BD6-4D66-A4C3-2BA983D57260}" type="parTrans" cxnId="{D9F84B1C-405D-460E-BD09-97E7CB14DBB0}">
      <dgm:prSet/>
      <dgm:spPr/>
      <dgm:t>
        <a:bodyPr/>
        <a:lstStyle/>
        <a:p>
          <a:endParaRPr lang="en-US" sz="1600"/>
        </a:p>
      </dgm:t>
    </dgm:pt>
    <dgm:pt modelId="{1AB67F6F-5C58-42AA-B0E0-1B38B255BA4E}" type="sibTrans" cxnId="{D9F84B1C-405D-460E-BD09-97E7CB14DBB0}">
      <dgm:prSet/>
      <dgm:spPr/>
      <dgm:t>
        <a:bodyPr/>
        <a:lstStyle/>
        <a:p>
          <a:endParaRPr lang="en-US"/>
        </a:p>
      </dgm:t>
    </dgm:pt>
    <dgm:pt modelId="{2D060BC8-C544-49EC-9002-B7C3699C3FF0}">
      <dgm:prSet phldrT="[Text]" custT="1"/>
      <dgm:spPr/>
      <dgm:t>
        <a:bodyPr/>
        <a:lstStyle/>
        <a:p>
          <a:r>
            <a:rPr lang="en-US" sz="2800" b="1" dirty="0" smtClean="0">
              <a:solidFill>
                <a:schemeClr val="accent4">
                  <a:lumMod val="75000"/>
                </a:schemeClr>
              </a:solidFill>
            </a:rPr>
            <a:t>Always family </a:t>
          </a:r>
          <a:endParaRPr lang="en-US" sz="2800" b="1" dirty="0">
            <a:solidFill>
              <a:schemeClr val="accent4">
                <a:lumMod val="75000"/>
              </a:schemeClr>
            </a:solidFill>
          </a:endParaRPr>
        </a:p>
      </dgm:t>
    </dgm:pt>
    <dgm:pt modelId="{C2EEFCE5-A305-4B35-B16B-7F5B7FB869AF}" type="parTrans" cxnId="{CD417065-8F05-4F79-B3A2-FD6797CE54CC}">
      <dgm:prSet/>
      <dgm:spPr/>
      <dgm:t>
        <a:bodyPr/>
        <a:lstStyle/>
        <a:p>
          <a:endParaRPr lang="en-US" sz="1600"/>
        </a:p>
      </dgm:t>
    </dgm:pt>
    <dgm:pt modelId="{C462891D-030D-41FB-A49E-FDFA6E0B85EF}" type="sibTrans" cxnId="{CD417065-8F05-4F79-B3A2-FD6797CE54CC}">
      <dgm:prSet/>
      <dgm:spPr/>
      <dgm:t>
        <a:bodyPr/>
        <a:lstStyle/>
        <a:p>
          <a:endParaRPr lang="en-US"/>
        </a:p>
      </dgm:t>
    </dgm:pt>
    <dgm:pt modelId="{D3707D84-D149-40F5-AD6D-617C0B3B7B54}">
      <dgm:prSet phldrT="[Text]" custT="1"/>
      <dgm:spPr/>
      <dgm:t>
        <a:bodyPr/>
        <a:lstStyle/>
        <a:p>
          <a:r>
            <a:rPr lang="en-US" sz="2400" dirty="0" smtClean="0">
              <a:solidFill>
                <a:srgbClr val="FF0000"/>
              </a:solidFill>
            </a:rPr>
            <a:t>Children </a:t>
          </a:r>
          <a:endParaRPr lang="en-US" sz="2400" dirty="0">
            <a:solidFill>
              <a:srgbClr val="FF0000"/>
            </a:solidFill>
          </a:endParaRPr>
        </a:p>
      </dgm:t>
    </dgm:pt>
    <dgm:pt modelId="{84D975A4-4A91-4DC2-A56E-17042A6E1ED6}" type="parTrans" cxnId="{E7BA3C24-16F2-48B2-AA8D-BCF89753786F}">
      <dgm:prSet/>
      <dgm:spPr/>
      <dgm:t>
        <a:bodyPr/>
        <a:lstStyle/>
        <a:p>
          <a:endParaRPr lang="en-US" sz="1600"/>
        </a:p>
      </dgm:t>
    </dgm:pt>
    <dgm:pt modelId="{78481D60-A938-4342-B8A8-67470E661983}" type="sibTrans" cxnId="{E7BA3C24-16F2-48B2-AA8D-BCF89753786F}">
      <dgm:prSet/>
      <dgm:spPr/>
      <dgm:t>
        <a:bodyPr/>
        <a:lstStyle/>
        <a:p>
          <a:endParaRPr lang="en-US"/>
        </a:p>
      </dgm:t>
    </dgm:pt>
    <dgm:pt modelId="{18460AF4-3F7E-4DC0-A92C-309A47C2D6F1}">
      <dgm:prSet phldrT="[Text]" custT="1"/>
      <dgm:spPr/>
      <dgm:t>
        <a:bodyPr/>
        <a:lstStyle/>
        <a:p>
          <a:r>
            <a:rPr lang="en-US" sz="2800" dirty="0" smtClean="0">
              <a:solidFill>
                <a:srgbClr val="92D050"/>
              </a:solidFill>
            </a:rPr>
            <a:t>Always family </a:t>
          </a:r>
          <a:endParaRPr lang="en-US" sz="2800" dirty="0">
            <a:solidFill>
              <a:srgbClr val="92D050"/>
            </a:solidFill>
          </a:endParaRPr>
        </a:p>
      </dgm:t>
    </dgm:pt>
    <dgm:pt modelId="{2379F9B7-D6E1-4025-9920-D3CC4A5386EF}" type="parTrans" cxnId="{B835D6CB-425F-40B4-8478-DDB99B0493F3}">
      <dgm:prSet/>
      <dgm:spPr/>
      <dgm:t>
        <a:bodyPr/>
        <a:lstStyle/>
        <a:p>
          <a:endParaRPr lang="en-US" sz="1600"/>
        </a:p>
      </dgm:t>
    </dgm:pt>
    <dgm:pt modelId="{F7DB13A9-2090-4BC1-875D-B1EA370852AD}" type="sibTrans" cxnId="{B835D6CB-425F-40B4-8478-DDB99B0493F3}">
      <dgm:prSet/>
      <dgm:spPr/>
      <dgm:t>
        <a:bodyPr/>
        <a:lstStyle/>
        <a:p>
          <a:endParaRPr lang="en-US"/>
        </a:p>
      </dgm:t>
    </dgm:pt>
    <dgm:pt modelId="{613029F4-9838-4361-9C7F-F3103E15220A}">
      <dgm:prSet custT="1"/>
      <dgm:spPr/>
      <dgm:t>
        <a:bodyPr/>
        <a:lstStyle/>
        <a:p>
          <a:r>
            <a:rPr lang="en-US" sz="2400" dirty="0" smtClean="0">
              <a:solidFill>
                <a:srgbClr val="00B050"/>
              </a:solidFill>
            </a:rPr>
            <a:t>Parents, Gran-parents, Brothers and Sisters </a:t>
          </a:r>
          <a:endParaRPr lang="en-US" sz="2400" dirty="0">
            <a:solidFill>
              <a:srgbClr val="00B050"/>
            </a:solidFill>
          </a:endParaRPr>
        </a:p>
      </dgm:t>
    </dgm:pt>
    <dgm:pt modelId="{9DB5986B-FAC9-463E-B0AF-ADC24D310095}" type="parTrans" cxnId="{3E4EAA96-2646-42AB-A410-759CABC2FFE0}">
      <dgm:prSet/>
      <dgm:spPr/>
      <dgm:t>
        <a:bodyPr/>
        <a:lstStyle/>
        <a:p>
          <a:endParaRPr lang="en-US" sz="1600"/>
        </a:p>
      </dgm:t>
    </dgm:pt>
    <dgm:pt modelId="{6460E2FC-43FA-49D7-81E0-2D4D6BBDE155}" type="sibTrans" cxnId="{3E4EAA96-2646-42AB-A410-759CABC2FFE0}">
      <dgm:prSet/>
      <dgm:spPr/>
      <dgm:t>
        <a:bodyPr/>
        <a:lstStyle/>
        <a:p>
          <a:endParaRPr lang="en-US"/>
        </a:p>
      </dgm:t>
    </dgm:pt>
    <dgm:pt modelId="{DB820DB3-0930-4D3B-9958-47AD86DC738E}">
      <dgm:prSet custT="1"/>
      <dgm:spPr/>
      <dgm:t>
        <a:bodyPr/>
        <a:lstStyle/>
        <a:p>
          <a:r>
            <a:rPr lang="en-US" sz="2000" dirty="0" smtClean="0">
              <a:solidFill>
                <a:srgbClr val="7030A0"/>
              </a:solidFill>
            </a:rPr>
            <a:t>Dependent </a:t>
          </a:r>
        </a:p>
        <a:p>
          <a:r>
            <a:rPr lang="en-US" sz="2000" dirty="0" smtClean="0">
              <a:solidFill>
                <a:srgbClr val="7030A0"/>
              </a:solidFill>
            </a:rPr>
            <a:t>Wholly or partly </a:t>
          </a:r>
          <a:endParaRPr lang="en-US" sz="2000" dirty="0">
            <a:solidFill>
              <a:srgbClr val="7030A0"/>
            </a:solidFill>
          </a:endParaRPr>
        </a:p>
      </dgm:t>
    </dgm:pt>
    <dgm:pt modelId="{20B6BE60-3301-4ACD-8F4D-6E555DA7AB21}" type="parTrans" cxnId="{AAB53A4A-5D8D-49C4-A61E-BC207FEEF6B7}">
      <dgm:prSet/>
      <dgm:spPr/>
      <dgm:t>
        <a:bodyPr/>
        <a:lstStyle/>
        <a:p>
          <a:endParaRPr lang="en-US" sz="1600"/>
        </a:p>
      </dgm:t>
    </dgm:pt>
    <dgm:pt modelId="{0016FA85-C98A-48FC-87F9-656ED35FC0D6}" type="sibTrans" cxnId="{AAB53A4A-5D8D-49C4-A61E-BC207FEEF6B7}">
      <dgm:prSet/>
      <dgm:spPr/>
      <dgm:t>
        <a:bodyPr/>
        <a:lstStyle/>
        <a:p>
          <a:endParaRPr lang="en-US"/>
        </a:p>
      </dgm:t>
    </dgm:pt>
    <dgm:pt modelId="{75F7DD82-6DC0-4A4F-AB7E-F54175051007}">
      <dgm:prSet custT="1"/>
      <dgm:spPr/>
      <dgm:t>
        <a:bodyPr/>
        <a:lstStyle/>
        <a:p>
          <a:r>
            <a:rPr lang="en-US" sz="2000" b="1" dirty="0" smtClean="0">
              <a:solidFill>
                <a:schemeClr val="accent6"/>
              </a:solidFill>
            </a:rPr>
            <a:t>Not dependent </a:t>
          </a:r>
          <a:endParaRPr lang="en-US" sz="2000" b="1" dirty="0">
            <a:solidFill>
              <a:schemeClr val="accent6"/>
            </a:solidFill>
          </a:endParaRPr>
        </a:p>
      </dgm:t>
    </dgm:pt>
    <dgm:pt modelId="{A5BAE654-D3C8-426B-AE12-4F607B2D48FD}" type="parTrans" cxnId="{56ABD11A-9CBD-4436-9D43-3594E8B4ACB2}">
      <dgm:prSet/>
      <dgm:spPr/>
      <dgm:t>
        <a:bodyPr/>
        <a:lstStyle/>
        <a:p>
          <a:endParaRPr lang="en-US" sz="1600"/>
        </a:p>
      </dgm:t>
    </dgm:pt>
    <dgm:pt modelId="{0E15293A-0F05-4CF5-AB5E-784D7B68FD32}" type="sibTrans" cxnId="{56ABD11A-9CBD-4436-9D43-3594E8B4ACB2}">
      <dgm:prSet/>
      <dgm:spPr/>
      <dgm:t>
        <a:bodyPr/>
        <a:lstStyle/>
        <a:p>
          <a:endParaRPr lang="en-US"/>
        </a:p>
      </dgm:t>
    </dgm:pt>
    <dgm:pt modelId="{64148184-61D3-48BB-B6A4-0A0CCA51CD68}">
      <dgm:prSet/>
      <dgm:spPr/>
      <dgm:t>
        <a:bodyPr/>
        <a:lstStyle/>
        <a:p>
          <a:r>
            <a:rPr lang="en-US" dirty="0" smtClean="0">
              <a:solidFill>
                <a:srgbClr val="92D050"/>
              </a:solidFill>
            </a:rPr>
            <a:t>Part of family </a:t>
          </a:r>
          <a:endParaRPr lang="en-US" dirty="0">
            <a:solidFill>
              <a:srgbClr val="92D050"/>
            </a:solidFill>
          </a:endParaRPr>
        </a:p>
      </dgm:t>
    </dgm:pt>
    <dgm:pt modelId="{E32FCB11-85BE-4AE9-88BC-E3395173B76F}" type="parTrans" cxnId="{BD566811-AA92-4729-96BC-40859DD43CE8}">
      <dgm:prSet/>
      <dgm:spPr/>
      <dgm:t>
        <a:bodyPr/>
        <a:lstStyle/>
        <a:p>
          <a:endParaRPr lang="en-US"/>
        </a:p>
      </dgm:t>
    </dgm:pt>
    <dgm:pt modelId="{8C86D8FC-7494-4A34-B81A-6B2217C9B2F0}" type="sibTrans" cxnId="{BD566811-AA92-4729-96BC-40859DD43CE8}">
      <dgm:prSet/>
      <dgm:spPr/>
      <dgm:t>
        <a:bodyPr/>
        <a:lstStyle/>
        <a:p>
          <a:endParaRPr lang="en-US"/>
        </a:p>
      </dgm:t>
    </dgm:pt>
    <dgm:pt modelId="{87B6A0C9-F812-4DF0-AAC4-FB18176DFEAD}">
      <dgm:prSet/>
      <dgm:spPr/>
      <dgm:t>
        <a:bodyPr/>
        <a:lstStyle/>
        <a:p>
          <a:r>
            <a:rPr lang="en-US" dirty="0" smtClean="0"/>
            <a:t>Not part of family </a:t>
          </a:r>
          <a:endParaRPr lang="en-US" dirty="0"/>
        </a:p>
      </dgm:t>
    </dgm:pt>
    <dgm:pt modelId="{4D1287A4-8134-48AE-866F-5E61F6B0A4AD}" type="parTrans" cxnId="{60D95862-165E-48AF-9A21-5368FB5E4906}">
      <dgm:prSet/>
      <dgm:spPr/>
      <dgm:t>
        <a:bodyPr/>
        <a:lstStyle/>
        <a:p>
          <a:endParaRPr lang="en-US"/>
        </a:p>
      </dgm:t>
    </dgm:pt>
    <dgm:pt modelId="{31A6F4D5-0EBD-4619-8E95-D79166632AE7}" type="sibTrans" cxnId="{60D95862-165E-48AF-9A21-5368FB5E4906}">
      <dgm:prSet/>
      <dgm:spPr/>
      <dgm:t>
        <a:bodyPr/>
        <a:lstStyle/>
        <a:p>
          <a:endParaRPr lang="en-US"/>
        </a:p>
      </dgm:t>
    </dgm:pt>
    <dgm:pt modelId="{30EA2D8B-07B6-4977-8AC4-59FA5AE572BA}" type="pres">
      <dgm:prSet presAssocID="{22A380BE-9ECF-4761-92EA-C2776EB8A7FA}" presName="hierChild1" presStyleCnt="0">
        <dgm:presLayoutVars>
          <dgm:chPref val="1"/>
          <dgm:dir/>
          <dgm:animOne val="branch"/>
          <dgm:animLvl val="lvl"/>
          <dgm:resizeHandles/>
        </dgm:presLayoutVars>
      </dgm:prSet>
      <dgm:spPr/>
      <dgm:t>
        <a:bodyPr/>
        <a:lstStyle/>
        <a:p>
          <a:endParaRPr lang="en-US"/>
        </a:p>
      </dgm:t>
    </dgm:pt>
    <dgm:pt modelId="{A739D0D4-02F6-42A4-8847-C415BE2B3139}" type="pres">
      <dgm:prSet presAssocID="{89F09D80-E0CD-4AA9-9EFA-DDC527442EE1}" presName="hierRoot1" presStyleCnt="0"/>
      <dgm:spPr/>
    </dgm:pt>
    <dgm:pt modelId="{214CA81A-0988-416B-AD26-1C6544F88AA4}" type="pres">
      <dgm:prSet presAssocID="{89F09D80-E0CD-4AA9-9EFA-DDC527442EE1}" presName="composite" presStyleCnt="0"/>
      <dgm:spPr/>
    </dgm:pt>
    <dgm:pt modelId="{AF3A8472-DEA1-461C-B483-D81E32972383}" type="pres">
      <dgm:prSet presAssocID="{89F09D80-E0CD-4AA9-9EFA-DDC527442EE1}" presName="background" presStyleLbl="node0" presStyleIdx="0" presStyleCnt="1"/>
      <dgm:spPr/>
    </dgm:pt>
    <dgm:pt modelId="{2546CFDD-EF0F-459F-A632-640231613470}" type="pres">
      <dgm:prSet presAssocID="{89F09D80-E0CD-4AA9-9EFA-DDC527442EE1}" presName="text" presStyleLbl="fgAcc0" presStyleIdx="0" presStyleCnt="1">
        <dgm:presLayoutVars>
          <dgm:chPref val="3"/>
        </dgm:presLayoutVars>
      </dgm:prSet>
      <dgm:spPr/>
      <dgm:t>
        <a:bodyPr/>
        <a:lstStyle/>
        <a:p>
          <a:endParaRPr lang="en-US"/>
        </a:p>
      </dgm:t>
    </dgm:pt>
    <dgm:pt modelId="{AECDDE90-F2D5-44C5-9EA2-D54D000C36BB}" type="pres">
      <dgm:prSet presAssocID="{89F09D80-E0CD-4AA9-9EFA-DDC527442EE1}" presName="hierChild2" presStyleCnt="0"/>
      <dgm:spPr/>
    </dgm:pt>
    <dgm:pt modelId="{D72FE160-5F78-4319-9FAD-969B71618DBA}" type="pres">
      <dgm:prSet presAssocID="{CC788E59-3BD6-4D66-A4C3-2BA983D57260}" presName="Name10" presStyleLbl="parChTrans1D2" presStyleIdx="0" presStyleCnt="3"/>
      <dgm:spPr/>
      <dgm:t>
        <a:bodyPr/>
        <a:lstStyle/>
        <a:p>
          <a:endParaRPr lang="en-US"/>
        </a:p>
      </dgm:t>
    </dgm:pt>
    <dgm:pt modelId="{F8BA4CD6-9C42-4A79-BC9F-9AE26AB58FA8}" type="pres">
      <dgm:prSet presAssocID="{15AD9C9D-7215-4F4E-86F0-BB4FA9B0BC16}" presName="hierRoot2" presStyleCnt="0"/>
      <dgm:spPr/>
    </dgm:pt>
    <dgm:pt modelId="{257BCC3C-2B2D-4EC6-82B0-906175B24CA6}" type="pres">
      <dgm:prSet presAssocID="{15AD9C9D-7215-4F4E-86F0-BB4FA9B0BC16}" presName="composite2" presStyleCnt="0"/>
      <dgm:spPr/>
    </dgm:pt>
    <dgm:pt modelId="{5BC83BE0-B40C-4D32-96C4-F19A736C3C2E}" type="pres">
      <dgm:prSet presAssocID="{15AD9C9D-7215-4F4E-86F0-BB4FA9B0BC16}" presName="background2" presStyleLbl="node2" presStyleIdx="0" presStyleCnt="3"/>
      <dgm:spPr/>
    </dgm:pt>
    <dgm:pt modelId="{30A3026A-A7E3-44B4-9298-01BE01FAC69B}" type="pres">
      <dgm:prSet presAssocID="{15AD9C9D-7215-4F4E-86F0-BB4FA9B0BC16}" presName="text2" presStyleLbl="fgAcc2" presStyleIdx="0" presStyleCnt="3" custLinFactNeighborX="10378" custLinFactNeighborY="11634">
        <dgm:presLayoutVars>
          <dgm:chPref val="3"/>
        </dgm:presLayoutVars>
      </dgm:prSet>
      <dgm:spPr/>
      <dgm:t>
        <a:bodyPr/>
        <a:lstStyle/>
        <a:p>
          <a:endParaRPr lang="en-US"/>
        </a:p>
      </dgm:t>
    </dgm:pt>
    <dgm:pt modelId="{9CC31A88-D1A2-424B-9104-5313F77B1374}" type="pres">
      <dgm:prSet presAssocID="{15AD9C9D-7215-4F4E-86F0-BB4FA9B0BC16}" presName="hierChild3" presStyleCnt="0"/>
      <dgm:spPr/>
    </dgm:pt>
    <dgm:pt modelId="{D1F470C0-65AD-44D3-B281-970B6B8CF172}" type="pres">
      <dgm:prSet presAssocID="{C2EEFCE5-A305-4B35-B16B-7F5B7FB869AF}" presName="Name17" presStyleLbl="parChTrans1D3" presStyleIdx="0" presStyleCnt="4"/>
      <dgm:spPr/>
      <dgm:t>
        <a:bodyPr/>
        <a:lstStyle/>
        <a:p>
          <a:endParaRPr lang="en-US"/>
        </a:p>
      </dgm:t>
    </dgm:pt>
    <dgm:pt modelId="{A59B1999-B4C7-4D64-B266-46B98B9B270B}" type="pres">
      <dgm:prSet presAssocID="{2D060BC8-C544-49EC-9002-B7C3699C3FF0}" presName="hierRoot3" presStyleCnt="0"/>
      <dgm:spPr/>
    </dgm:pt>
    <dgm:pt modelId="{B471CCC8-5B85-4B62-AA10-2B96C6E7C50A}" type="pres">
      <dgm:prSet presAssocID="{2D060BC8-C544-49EC-9002-B7C3699C3FF0}" presName="composite3" presStyleCnt="0"/>
      <dgm:spPr/>
    </dgm:pt>
    <dgm:pt modelId="{4EC5ABD0-A896-4E6D-AF14-AF0C6F4E12D8}" type="pres">
      <dgm:prSet presAssocID="{2D060BC8-C544-49EC-9002-B7C3699C3FF0}" presName="background3" presStyleLbl="node3" presStyleIdx="0" presStyleCnt="4"/>
      <dgm:spPr/>
    </dgm:pt>
    <dgm:pt modelId="{ABBFDAAE-767A-4176-9468-53405B145CFE}" type="pres">
      <dgm:prSet presAssocID="{2D060BC8-C544-49EC-9002-B7C3699C3FF0}" presName="text3" presStyleLbl="fgAcc3" presStyleIdx="0" presStyleCnt="4">
        <dgm:presLayoutVars>
          <dgm:chPref val="3"/>
        </dgm:presLayoutVars>
      </dgm:prSet>
      <dgm:spPr/>
      <dgm:t>
        <a:bodyPr/>
        <a:lstStyle/>
        <a:p>
          <a:endParaRPr lang="en-US"/>
        </a:p>
      </dgm:t>
    </dgm:pt>
    <dgm:pt modelId="{637BF0BB-8A7C-4BE2-9489-6149CE900CFB}" type="pres">
      <dgm:prSet presAssocID="{2D060BC8-C544-49EC-9002-B7C3699C3FF0}" presName="hierChild4" presStyleCnt="0"/>
      <dgm:spPr/>
    </dgm:pt>
    <dgm:pt modelId="{10F43583-3787-45CD-9A56-96048EFB1148}" type="pres">
      <dgm:prSet presAssocID="{84D975A4-4A91-4DC2-A56E-17042A6E1ED6}" presName="Name10" presStyleLbl="parChTrans1D2" presStyleIdx="1" presStyleCnt="3"/>
      <dgm:spPr/>
      <dgm:t>
        <a:bodyPr/>
        <a:lstStyle/>
        <a:p>
          <a:endParaRPr lang="en-US"/>
        </a:p>
      </dgm:t>
    </dgm:pt>
    <dgm:pt modelId="{93C36702-BAEA-469B-A2BE-F2341D5EC91C}" type="pres">
      <dgm:prSet presAssocID="{D3707D84-D149-40F5-AD6D-617C0B3B7B54}" presName="hierRoot2" presStyleCnt="0"/>
      <dgm:spPr/>
    </dgm:pt>
    <dgm:pt modelId="{48743032-884C-4F5C-9283-1E5050A60844}" type="pres">
      <dgm:prSet presAssocID="{D3707D84-D149-40F5-AD6D-617C0B3B7B54}" presName="composite2" presStyleCnt="0"/>
      <dgm:spPr/>
    </dgm:pt>
    <dgm:pt modelId="{CDD052A7-779B-43C0-8673-CF831D5FA53E}" type="pres">
      <dgm:prSet presAssocID="{D3707D84-D149-40F5-AD6D-617C0B3B7B54}" presName="background2" presStyleLbl="node2" presStyleIdx="1" presStyleCnt="3"/>
      <dgm:spPr/>
    </dgm:pt>
    <dgm:pt modelId="{B1E16901-750F-4D50-852E-414D16FC0761}" type="pres">
      <dgm:prSet presAssocID="{D3707D84-D149-40F5-AD6D-617C0B3B7B54}" presName="text2" presStyleLbl="fgAcc2" presStyleIdx="1" presStyleCnt="3" custLinFactNeighborX="1826" custLinFactNeighborY="-6151">
        <dgm:presLayoutVars>
          <dgm:chPref val="3"/>
        </dgm:presLayoutVars>
      </dgm:prSet>
      <dgm:spPr/>
      <dgm:t>
        <a:bodyPr/>
        <a:lstStyle/>
        <a:p>
          <a:endParaRPr lang="en-US"/>
        </a:p>
      </dgm:t>
    </dgm:pt>
    <dgm:pt modelId="{7145A6A6-10ED-47A5-91AC-91FDDBE03D6D}" type="pres">
      <dgm:prSet presAssocID="{D3707D84-D149-40F5-AD6D-617C0B3B7B54}" presName="hierChild3" presStyleCnt="0"/>
      <dgm:spPr/>
    </dgm:pt>
    <dgm:pt modelId="{7C6DF491-86E9-4488-B55D-EBC6AE839B32}" type="pres">
      <dgm:prSet presAssocID="{2379F9B7-D6E1-4025-9920-D3CC4A5386EF}" presName="Name17" presStyleLbl="parChTrans1D3" presStyleIdx="1" presStyleCnt="4"/>
      <dgm:spPr/>
      <dgm:t>
        <a:bodyPr/>
        <a:lstStyle/>
        <a:p>
          <a:endParaRPr lang="en-US"/>
        </a:p>
      </dgm:t>
    </dgm:pt>
    <dgm:pt modelId="{6419A7A6-065D-446C-814D-C0A4CC242D72}" type="pres">
      <dgm:prSet presAssocID="{18460AF4-3F7E-4DC0-A92C-309A47C2D6F1}" presName="hierRoot3" presStyleCnt="0"/>
      <dgm:spPr/>
    </dgm:pt>
    <dgm:pt modelId="{52578643-5A3A-4209-9BB4-D0F23E43BE48}" type="pres">
      <dgm:prSet presAssocID="{18460AF4-3F7E-4DC0-A92C-309A47C2D6F1}" presName="composite3" presStyleCnt="0"/>
      <dgm:spPr/>
    </dgm:pt>
    <dgm:pt modelId="{4D71692C-AAB7-4034-BC06-86057E2CBB86}" type="pres">
      <dgm:prSet presAssocID="{18460AF4-3F7E-4DC0-A92C-309A47C2D6F1}" presName="background3" presStyleLbl="node3" presStyleIdx="1" presStyleCnt="4"/>
      <dgm:spPr/>
    </dgm:pt>
    <dgm:pt modelId="{BE60B524-973A-4A7C-813E-D71C6CC727E3}" type="pres">
      <dgm:prSet presAssocID="{18460AF4-3F7E-4DC0-A92C-309A47C2D6F1}" presName="text3" presStyleLbl="fgAcc3" presStyleIdx="1" presStyleCnt="4">
        <dgm:presLayoutVars>
          <dgm:chPref val="3"/>
        </dgm:presLayoutVars>
      </dgm:prSet>
      <dgm:spPr/>
      <dgm:t>
        <a:bodyPr/>
        <a:lstStyle/>
        <a:p>
          <a:endParaRPr lang="en-US"/>
        </a:p>
      </dgm:t>
    </dgm:pt>
    <dgm:pt modelId="{A2C07CEF-7EC4-47A3-9E52-3F3CC4E4FB1E}" type="pres">
      <dgm:prSet presAssocID="{18460AF4-3F7E-4DC0-A92C-309A47C2D6F1}" presName="hierChild4" presStyleCnt="0"/>
      <dgm:spPr/>
    </dgm:pt>
    <dgm:pt modelId="{63468263-E48B-493F-8EF7-8334C86630CD}" type="pres">
      <dgm:prSet presAssocID="{9DB5986B-FAC9-463E-B0AF-ADC24D310095}" presName="Name10" presStyleLbl="parChTrans1D2" presStyleIdx="2" presStyleCnt="3"/>
      <dgm:spPr/>
      <dgm:t>
        <a:bodyPr/>
        <a:lstStyle/>
        <a:p>
          <a:endParaRPr lang="en-US"/>
        </a:p>
      </dgm:t>
    </dgm:pt>
    <dgm:pt modelId="{3882BDDD-147F-4747-9A0F-336DB590DD9B}" type="pres">
      <dgm:prSet presAssocID="{613029F4-9838-4361-9C7F-F3103E15220A}" presName="hierRoot2" presStyleCnt="0"/>
      <dgm:spPr/>
    </dgm:pt>
    <dgm:pt modelId="{54DFBEC1-9C13-47EA-BA4D-D2383DF64C05}" type="pres">
      <dgm:prSet presAssocID="{613029F4-9838-4361-9C7F-F3103E15220A}" presName="composite2" presStyleCnt="0"/>
      <dgm:spPr/>
    </dgm:pt>
    <dgm:pt modelId="{317F2101-40E6-4A14-8FD3-0C9840D7A6B2}" type="pres">
      <dgm:prSet presAssocID="{613029F4-9838-4361-9C7F-F3103E15220A}" presName="background2" presStyleLbl="node2" presStyleIdx="2" presStyleCnt="3"/>
      <dgm:spPr/>
    </dgm:pt>
    <dgm:pt modelId="{3BD4498C-5561-445C-988E-4B4343D7F598}" type="pres">
      <dgm:prSet presAssocID="{613029F4-9838-4361-9C7F-F3103E15220A}" presName="text2" presStyleLbl="fgAcc2" presStyleIdx="2" presStyleCnt="3" custScaleX="132303" custScaleY="225939">
        <dgm:presLayoutVars>
          <dgm:chPref val="3"/>
        </dgm:presLayoutVars>
      </dgm:prSet>
      <dgm:spPr/>
      <dgm:t>
        <a:bodyPr/>
        <a:lstStyle/>
        <a:p>
          <a:endParaRPr lang="en-US"/>
        </a:p>
      </dgm:t>
    </dgm:pt>
    <dgm:pt modelId="{BFEAEEED-FD60-4B10-9954-CF03F7372750}" type="pres">
      <dgm:prSet presAssocID="{613029F4-9838-4361-9C7F-F3103E15220A}" presName="hierChild3" presStyleCnt="0"/>
      <dgm:spPr/>
    </dgm:pt>
    <dgm:pt modelId="{539F39F7-35E2-4BC4-87F1-5C5E9DC94CCC}" type="pres">
      <dgm:prSet presAssocID="{20B6BE60-3301-4ACD-8F4D-6E555DA7AB21}" presName="Name17" presStyleLbl="parChTrans1D3" presStyleIdx="2" presStyleCnt="4"/>
      <dgm:spPr/>
      <dgm:t>
        <a:bodyPr/>
        <a:lstStyle/>
        <a:p>
          <a:endParaRPr lang="en-US"/>
        </a:p>
      </dgm:t>
    </dgm:pt>
    <dgm:pt modelId="{B2D3EE57-181F-4258-89F8-0225A543E684}" type="pres">
      <dgm:prSet presAssocID="{DB820DB3-0930-4D3B-9958-47AD86DC738E}" presName="hierRoot3" presStyleCnt="0"/>
      <dgm:spPr/>
    </dgm:pt>
    <dgm:pt modelId="{EC8D304E-71F2-47F8-A2C4-B4FECB7F2134}" type="pres">
      <dgm:prSet presAssocID="{DB820DB3-0930-4D3B-9958-47AD86DC738E}" presName="composite3" presStyleCnt="0"/>
      <dgm:spPr/>
    </dgm:pt>
    <dgm:pt modelId="{5DF9E65A-2E68-4D49-B553-181F83E56D0A}" type="pres">
      <dgm:prSet presAssocID="{DB820DB3-0930-4D3B-9958-47AD86DC738E}" presName="background3" presStyleLbl="node3" presStyleIdx="2" presStyleCnt="4"/>
      <dgm:spPr/>
    </dgm:pt>
    <dgm:pt modelId="{D9C1DE9C-082B-4A89-B9D7-CA74D08E3737}" type="pres">
      <dgm:prSet presAssocID="{DB820DB3-0930-4D3B-9958-47AD86DC738E}" presName="text3" presStyleLbl="fgAcc3" presStyleIdx="2" presStyleCnt="4">
        <dgm:presLayoutVars>
          <dgm:chPref val="3"/>
        </dgm:presLayoutVars>
      </dgm:prSet>
      <dgm:spPr/>
      <dgm:t>
        <a:bodyPr/>
        <a:lstStyle/>
        <a:p>
          <a:endParaRPr lang="en-US"/>
        </a:p>
      </dgm:t>
    </dgm:pt>
    <dgm:pt modelId="{07E4D229-35BB-4395-94D9-B5BEBC1B5D4F}" type="pres">
      <dgm:prSet presAssocID="{DB820DB3-0930-4D3B-9958-47AD86DC738E}" presName="hierChild4" presStyleCnt="0"/>
      <dgm:spPr/>
    </dgm:pt>
    <dgm:pt modelId="{D464C9A8-E29F-49AD-BAA5-E7F9718282C6}" type="pres">
      <dgm:prSet presAssocID="{E32FCB11-85BE-4AE9-88BC-E3395173B76F}" presName="Name23" presStyleLbl="parChTrans1D4" presStyleIdx="0" presStyleCnt="2"/>
      <dgm:spPr/>
      <dgm:t>
        <a:bodyPr/>
        <a:lstStyle/>
        <a:p>
          <a:endParaRPr lang="en-US"/>
        </a:p>
      </dgm:t>
    </dgm:pt>
    <dgm:pt modelId="{5C39E426-31E2-41EA-9270-753C93B3A3B8}" type="pres">
      <dgm:prSet presAssocID="{64148184-61D3-48BB-B6A4-0A0CCA51CD68}" presName="hierRoot4" presStyleCnt="0"/>
      <dgm:spPr/>
    </dgm:pt>
    <dgm:pt modelId="{EAB9B79D-7FFC-4814-B6CB-F67CEF3FE267}" type="pres">
      <dgm:prSet presAssocID="{64148184-61D3-48BB-B6A4-0A0CCA51CD68}" presName="composite4" presStyleCnt="0"/>
      <dgm:spPr/>
    </dgm:pt>
    <dgm:pt modelId="{C19B005F-6926-4CFB-8B90-FB432989FECD}" type="pres">
      <dgm:prSet presAssocID="{64148184-61D3-48BB-B6A4-0A0CCA51CD68}" presName="background4" presStyleLbl="node4" presStyleIdx="0" presStyleCnt="2"/>
      <dgm:spPr/>
    </dgm:pt>
    <dgm:pt modelId="{FFFE846D-D54B-4A6D-BFE2-29B711CC7E82}" type="pres">
      <dgm:prSet presAssocID="{64148184-61D3-48BB-B6A4-0A0CCA51CD68}" presName="text4" presStyleLbl="fgAcc4" presStyleIdx="0" presStyleCnt="2" custLinFactNeighborX="545" custLinFactNeighborY="-15984">
        <dgm:presLayoutVars>
          <dgm:chPref val="3"/>
        </dgm:presLayoutVars>
      </dgm:prSet>
      <dgm:spPr/>
      <dgm:t>
        <a:bodyPr/>
        <a:lstStyle/>
        <a:p>
          <a:endParaRPr lang="en-US"/>
        </a:p>
      </dgm:t>
    </dgm:pt>
    <dgm:pt modelId="{800ABF47-AE74-4485-A102-BD2A6EF09375}" type="pres">
      <dgm:prSet presAssocID="{64148184-61D3-48BB-B6A4-0A0CCA51CD68}" presName="hierChild5" presStyleCnt="0"/>
      <dgm:spPr/>
    </dgm:pt>
    <dgm:pt modelId="{A8E2DD49-FC1E-42C8-926E-BCD25585026A}" type="pres">
      <dgm:prSet presAssocID="{A5BAE654-D3C8-426B-AE12-4F607B2D48FD}" presName="Name17" presStyleLbl="parChTrans1D3" presStyleIdx="3" presStyleCnt="4"/>
      <dgm:spPr/>
      <dgm:t>
        <a:bodyPr/>
        <a:lstStyle/>
        <a:p>
          <a:endParaRPr lang="en-US"/>
        </a:p>
      </dgm:t>
    </dgm:pt>
    <dgm:pt modelId="{924F115C-7103-4029-9386-D5D59735FDDE}" type="pres">
      <dgm:prSet presAssocID="{75F7DD82-6DC0-4A4F-AB7E-F54175051007}" presName="hierRoot3" presStyleCnt="0"/>
      <dgm:spPr/>
    </dgm:pt>
    <dgm:pt modelId="{F42EC378-A354-4B7F-A7C4-02D1235087F2}" type="pres">
      <dgm:prSet presAssocID="{75F7DD82-6DC0-4A4F-AB7E-F54175051007}" presName="composite3" presStyleCnt="0"/>
      <dgm:spPr/>
    </dgm:pt>
    <dgm:pt modelId="{0C8C8DB6-8A1A-49B4-BDCA-8CC9353B7929}" type="pres">
      <dgm:prSet presAssocID="{75F7DD82-6DC0-4A4F-AB7E-F54175051007}" presName="background3" presStyleLbl="node3" presStyleIdx="3" presStyleCnt="4"/>
      <dgm:spPr/>
    </dgm:pt>
    <dgm:pt modelId="{D8B51CF2-4A01-4A3A-9352-980DD9B86877}" type="pres">
      <dgm:prSet presAssocID="{75F7DD82-6DC0-4A4F-AB7E-F54175051007}" presName="text3" presStyleLbl="fgAcc3" presStyleIdx="3" presStyleCnt="4">
        <dgm:presLayoutVars>
          <dgm:chPref val="3"/>
        </dgm:presLayoutVars>
      </dgm:prSet>
      <dgm:spPr/>
      <dgm:t>
        <a:bodyPr/>
        <a:lstStyle/>
        <a:p>
          <a:endParaRPr lang="en-US"/>
        </a:p>
      </dgm:t>
    </dgm:pt>
    <dgm:pt modelId="{8C2D7B43-7F2F-4CFF-9F22-6935320837A3}" type="pres">
      <dgm:prSet presAssocID="{75F7DD82-6DC0-4A4F-AB7E-F54175051007}" presName="hierChild4" presStyleCnt="0"/>
      <dgm:spPr/>
    </dgm:pt>
    <dgm:pt modelId="{6C426F1B-780B-41E0-8347-33CF1591B685}" type="pres">
      <dgm:prSet presAssocID="{4D1287A4-8134-48AE-866F-5E61F6B0A4AD}" presName="Name23" presStyleLbl="parChTrans1D4" presStyleIdx="1" presStyleCnt="2"/>
      <dgm:spPr/>
      <dgm:t>
        <a:bodyPr/>
        <a:lstStyle/>
        <a:p>
          <a:endParaRPr lang="en-US"/>
        </a:p>
      </dgm:t>
    </dgm:pt>
    <dgm:pt modelId="{D238D842-36BF-4145-8A40-335BFE003DE1}" type="pres">
      <dgm:prSet presAssocID="{87B6A0C9-F812-4DF0-AAC4-FB18176DFEAD}" presName="hierRoot4" presStyleCnt="0"/>
      <dgm:spPr/>
    </dgm:pt>
    <dgm:pt modelId="{DE499C9D-19C7-4986-A64D-3C13F205FBE2}" type="pres">
      <dgm:prSet presAssocID="{87B6A0C9-F812-4DF0-AAC4-FB18176DFEAD}" presName="composite4" presStyleCnt="0"/>
      <dgm:spPr/>
    </dgm:pt>
    <dgm:pt modelId="{37D53EB9-E6D9-400C-AEA0-8375FC299E78}" type="pres">
      <dgm:prSet presAssocID="{87B6A0C9-F812-4DF0-AAC4-FB18176DFEAD}" presName="background4" presStyleLbl="node4" presStyleIdx="1" presStyleCnt="2"/>
      <dgm:spPr/>
    </dgm:pt>
    <dgm:pt modelId="{508FEC33-1877-4898-8721-8E5EEEB6D190}" type="pres">
      <dgm:prSet presAssocID="{87B6A0C9-F812-4DF0-AAC4-FB18176DFEAD}" presName="text4" presStyleLbl="fgAcc4" presStyleIdx="1" presStyleCnt="2">
        <dgm:presLayoutVars>
          <dgm:chPref val="3"/>
        </dgm:presLayoutVars>
      </dgm:prSet>
      <dgm:spPr/>
      <dgm:t>
        <a:bodyPr/>
        <a:lstStyle/>
        <a:p>
          <a:endParaRPr lang="en-US"/>
        </a:p>
      </dgm:t>
    </dgm:pt>
    <dgm:pt modelId="{A2F2C5F4-5CDA-46BE-80EC-2F1685A43EA0}" type="pres">
      <dgm:prSet presAssocID="{87B6A0C9-F812-4DF0-AAC4-FB18176DFEAD}" presName="hierChild5" presStyleCnt="0"/>
      <dgm:spPr/>
    </dgm:pt>
  </dgm:ptLst>
  <dgm:cxnLst>
    <dgm:cxn modelId="{FD6AB3EA-1E17-4DBC-AA0E-E238026E3980}" type="presOf" srcId="{613029F4-9838-4361-9C7F-F3103E15220A}" destId="{3BD4498C-5561-445C-988E-4B4343D7F598}" srcOrd="0" destOrd="0" presId="urn:microsoft.com/office/officeart/2005/8/layout/hierarchy1"/>
    <dgm:cxn modelId="{9865B23C-161D-4178-8980-300046AC53A3}" type="presOf" srcId="{9DB5986B-FAC9-463E-B0AF-ADC24D310095}" destId="{63468263-E48B-493F-8EF7-8334C86630CD}" srcOrd="0" destOrd="0" presId="urn:microsoft.com/office/officeart/2005/8/layout/hierarchy1"/>
    <dgm:cxn modelId="{E9D182AD-AEAF-49B2-AA3D-C9D4652A9F1C}" type="presOf" srcId="{64148184-61D3-48BB-B6A4-0A0CCA51CD68}" destId="{FFFE846D-D54B-4A6D-BFE2-29B711CC7E82}" srcOrd="0" destOrd="0" presId="urn:microsoft.com/office/officeart/2005/8/layout/hierarchy1"/>
    <dgm:cxn modelId="{3E6B9A0B-D392-447D-89BA-08D9E65F8B4E}" type="presOf" srcId="{C2EEFCE5-A305-4B35-B16B-7F5B7FB869AF}" destId="{D1F470C0-65AD-44D3-B281-970B6B8CF172}" srcOrd="0" destOrd="0" presId="urn:microsoft.com/office/officeart/2005/8/layout/hierarchy1"/>
    <dgm:cxn modelId="{04C36793-0861-436D-B277-234FFE2E3776}" type="presOf" srcId="{84D975A4-4A91-4DC2-A56E-17042A6E1ED6}" destId="{10F43583-3787-45CD-9A56-96048EFB1148}" srcOrd="0" destOrd="0" presId="urn:microsoft.com/office/officeart/2005/8/layout/hierarchy1"/>
    <dgm:cxn modelId="{E7BA3C24-16F2-48B2-AA8D-BCF89753786F}" srcId="{89F09D80-E0CD-4AA9-9EFA-DDC527442EE1}" destId="{D3707D84-D149-40F5-AD6D-617C0B3B7B54}" srcOrd="1" destOrd="0" parTransId="{84D975A4-4A91-4DC2-A56E-17042A6E1ED6}" sibTransId="{78481D60-A938-4342-B8A8-67470E661983}"/>
    <dgm:cxn modelId="{B835D6CB-425F-40B4-8478-DDB99B0493F3}" srcId="{D3707D84-D149-40F5-AD6D-617C0B3B7B54}" destId="{18460AF4-3F7E-4DC0-A92C-309A47C2D6F1}" srcOrd="0" destOrd="0" parTransId="{2379F9B7-D6E1-4025-9920-D3CC4A5386EF}" sibTransId="{F7DB13A9-2090-4BC1-875D-B1EA370852AD}"/>
    <dgm:cxn modelId="{AAB53A4A-5D8D-49C4-A61E-BC207FEEF6B7}" srcId="{613029F4-9838-4361-9C7F-F3103E15220A}" destId="{DB820DB3-0930-4D3B-9958-47AD86DC738E}" srcOrd="0" destOrd="0" parTransId="{20B6BE60-3301-4ACD-8F4D-6E555DA7AB21}" sibTransId="{0016FA85-C98A-48FC-87F9-656ED35FC0D6}"/>
    <dgm:cxn modelId="{60D95862-165E-48AF-9A21-5368FB5E4906}" srcId="{75F7DD82-6DC0-4A4F-AB7E-F54175051007}" destId="{87B6A0C9-F812-4DF0-AAC4-FB18176DFEAD}" srcOrd="0" destOrd="0" parTransId="{4D1287A4-8134-48AE-866F-5E61F6B0A4AD}" sibTransId="{31A6F4D5-0EBD-4619-8E95-D79166632AE7}"/>
    <dgm:cxn modelId="{9AEC9209-10FF-4A22-BE2E-9BC32F7E4A27}" type="presOf" srcId="{CC788E59-3BD6-4D66-A4C3-2BA983D57260}" destId="{D72FE160-5F78-4319-9FAD-969B71618DBA}" srcOrd="0" destOrd="0" presId="urn:microsoft.com/office/officeart/2005/8/layout/hierarchy1"/>
    <dgm:cxn modelId="{D9F84B1C-405D-460E-BD09-97E7CB14DBB0}" srcId="{89F09D80-E0CD-4AA9-9EFA-DDC527442EE1}" destId="{15AD9C9D-7215-4F4E-86F0-BB4FA9B0BC16}" srcOrd="0" destOrd="0" parTransId="{CC788E59-3BD6-4D66-A4C3-2BA983D57260}" sibTransId="{1AB67F6F-5C58-42AA-B0E0-1B38B255BA4E}"/>
    <dgm:cxn modelId="{5C974655-EEEA-4238-90C5-D6CC525D056E}" type="presOf" srcId="{2379F9B7-D6E1-4025-9920-D3CC4A5386EF}" destId="{7C6DF491-86E9-4488-B55D-EBC6AE839B32}" srcOrd="0" destOrd="0" presId="urn:microsoft.com/office/officeart/2005/8/layout/hierarchy1"/>
    <dgm:cxn modelId="{2A96DB91-CB5A-4782-9D8B-C6EB5D4C4F5F}" srcId="{22A380BE-9ECF-4761-92EA-C2776EB8A7FA}" destId="{89F09D80-E0CD-4AA9-9EFA-DDC527442EE1}" srcOrd="0" destOrd="0" parTransId="{233F9C29-2DF1-4687-A74F-D39EA698BEFE}" sibTransId="{D2306485-CF9A-4F59-A113-2DF9787EF44A}"/>
    <dgm:cxn modelId="{BD566811-AA92-4729-96BC-40859DD43CE8}" srcId="{DB820DB3-0930-4D3B-9958-47AD86DC738E}" destId="{64148184-61D3-48BB-B6A4-0A0CCA51CD68}" srcOrd="0" destOrd="0" parTransId="{E32FCB11-85BE-4AE9-88BC-E3395173B76F}" sibTransId="{8C86D8FC-7494-4A34-B81A-6B2217C9B2F0}"/>
    <dgm:cxn modelId="{3F2F2015-0A21-4373-A93F-CEFAC7299913}" type="presOf" srcId="{D3707D84-D149-40F5-AD6D-617C0B3B7B54}" destId="{B1E16901-750F-4D50-852E-414D16FC0761}" srcOrd="0" destOrd="0" presId="urn:microsoft.com/office/officeart/2005/8/layout/hierarchy1"/>
    <dgm:cxn modelId="{3E4EAA96-2646-42AB-A410-759CABC2FFE0}" srcId="{89F09D80-E0CD-4AA9-9EFA-DDC527442EE1}" destId="{613029F4-9838-4361-9C7F-F3103E15220A}" srcOrd="2" destOrd="0" parTransId="{9DB5986B-FAC9-463E-B0AF-ADC24D310095}" sibTransId="{6460E2FC-43FA-49D7-81E0-2D4D6BBDE155}"/>
    <dgm:cxn modelId="{8755B407-385B-4360-8B7B-33316E9B4F4E}" type="presOf" srcId="{75F7DD82-6DC0-4A4F-AB7E-F54175051007}" destId="{D8B51CF2-4A01-4A3A-9352-980DD9B86877}" srcOrd="0" destOrd="0" presId="urn:microsoft.com/office/officeart/2005/8/layout/hierarchy1"/>
    <dgm:cxn modelId="{F1C240DD-D0B9-4125-BCB9-D90080A9D61A}" type="presOf" srcId="{4D1287A4-8134-48AE-866F-5E61F6B0A4AD}" destId="{6C426F1B-780B-41E0-8347-33CF1591B685}" srcOrd="0" destOrd="0" presId="urn:microsoft.com/office/officeart/2005/8/layout/hierarchy1"/>
    <dgm:cxn modelId="{CA785273-CA28-494A-9D09-77F3326451D2}" type="presOf" srcId="{2D060BC8-C544-49EC-9002-B7C3699C3FF0}" destId="{ABBFDAAE-767A-4176-9468-53405B145CFE}" srcOrd="0" destOrd="0" presId="urn:microsoft.com/office/officeart/2005/8/layout/hierarchy1"/>
    <dgm:cxn modelId="{272919CD-6783-4000-BB6D-468E01691E44}" type="presOf" srcId="{18460AF4-3F7E-4DC0-A92C-309A47C2D6F1}" destId="{BE60B524-973A-4A7C-813E-D71C6CC727E3}" srcOrd="0" destOrd="0" presId="urn:microsoft.com/office/officeart/2005/8/layout/hierarchy1"/>
    <dgm:cxn modelId="{FF49EFA8-298D-41B0-9C5B-478D42655BE7}" type="presOf" srcId="{20B6BE60-3301-4ACD-8F4D-6E555DA7AB21}" destId="{539F39F7-35E2-4BC4-87F1-5C5E9DC94CCC}" srcOrd="0" destOrd="0" presId="urn:microsoft.com/office/officeart/2005/8/layout/hierarchy1"/>
    <dgm:cxn modelId="{56ABD11A-9CBD-4436-9D43-3594E8B4ACB2}" srcId="{613029F4-9838-4361-9C7F-F3103E15220A}" destId="{75F7DD82-6DC0-4A4F-AB7E-F54175051007}" srcOrd="1" destOrd="0" parTransId="{A5BAE654-D3C8-426B-AE12-4F607B2D48FD}" sibTransId="{0E15293A-0F05-4CF5-AB5E-784D7B68FD32}"/>
    <dgm:cxn modelId="{369DFDCF-B093-4C8F-8C61-AF9DA62780B7}" type="presOf" srcId="{15AD9C9D-7215-4F4E-86F0-BB4FA9B0BC16}" destId="{30A3026A-A7E3-44B4-9298-01BE01FAC69B}" srcOrd="0" destOrd="0" presId="urn:microsoft.com/office/officeart/2005/8/layout/hierarchy1"/>
    <dgm:cxn modelId="{6E272CF8-798A-4A7E-8CF4-16439542B2A2}" type="presOf" srcId="{E32FCB11-85BE-4AE9-88BC-E3395173B76F}" destId="{D464C9A8-E29F-49AD-BAA5-E7F9718282C6}" srcOrd="0" destOrd="0" presId="urn:microsoft.com/office/officeart/2005/8/layout/hierarchy1"/>
    <dgm:cxn modelId="{CD417065-8F05-4F79-B3A2-FD6797CE54CC}" srcId="{15AD9C9D-7215-4F4E-86F0-BB4FA9B0BC16}" destId="{2D060BC8-C544-49EC-9002-B7C3699C3FF0}" srcOrd="0" destOrd="0" parTransId="{C2EEFCE5-A305-4B35-B16B-7F5B7FB869AF}" sibTransId="{C462891D-030D-41FB-A49E-FDFA6E0B85EF}"/>
    <dgm:cxn modelId="{501BC243-656A-4E54-9AE9-C4B53B2CFBF3}" type="presOf" srcId="{A5BAE654-D3C8-426B-AE12-4F607B2D48FD}" destId="{A8E2DD49-FC1E-42C8-926E-BCD25585026A}" srcOrd="0" destOrd="0" presId="urn:microsoft.com/office/officeart/2005/8/layout/hierarchy1"/>
    <dgm:cxn modelId="{3ABC2076-7D4D-4E09-8604-929F77C4ED81}" type="presOf" srcId="{22A380BE-9ECF-4761-92EA-C2776EB8A7FA}" destId="{30EA2D8B-07B6-4977-8AC4-59FA5AE572BA}" srcOrd="0" destOrd="0" presId="urn:microsoft.com/office/officeart/2005/8/layout/hierarchy1"/>
    <dgm:cxn modelId="{953C6C08-3BD9-447E-9DD3-36D23DC67BB4}" type="presOf" srcId="{87B6A0C9-F812-4DF0-AAC4-FB18176DFEAD}" destId="{508FEC33-1877-4898-8721-8E5EEEB6D190}" srcOrd="0" destOrd="0" presId="urn:microsoft.com/office/officeart/2005/8/layout/hierarchy1"/>
    <dgm:cxn modelId="{6BD39DBA-F446-4F96-A6C8-A077C54F275B}" type="presOf" srcId="{89F09D80-E0CD-4AA9-9EFA-DDC527442EE1}" destId="{2546CFDD-EF0F-459F-A632-640231613470}" srcOrd="0" destOrd="0" presId="urn:microsoft.com/office/officeart/2005/8/layout/hierarchy1"/>
    <dgm:cxn modelId="{3121D0E3-BD5C-4AA6-A2BD-2EA6C72142E0}" type="presOf" srcId="{DB820DB3-0930-4D3B-9958-47AD86DC738E}" destId="{D9C1DE9C-082B-4A89-B9D7-CA74D08E3737}" srcOrd="0" destOrd="0" presId="urn:microsoft.com/office/officeart/2005/8/layout/hierarchy1"/>
    <dgm:cxn modelId="{4B073287-4E20-44E2-9E87-A1D2A4D42090}" type="presParOf" srcId="{30EA2D8B-07B6-4977-8AC4-59FA5AE572BA}" destId="{A739D0D4-02F6-42A4-8847-C415BE2B3139}" srcOrd="0" destOrd="0" presId="urn:microsoft.com/office/officeart/2005/8/layout/hierarchy1"/>
    <dgm:cxn modelId="{554EA199-295D-44CA-AA9A-F65549EC3490}" type="presParOf" srcId="{A739D0D4-02F6-42A4-8847-C415BE2B3139}" destId="{214CA81A-0988-416B-AD26-1C6544F88AA4}" srcOrd="0" destOrd="0" presId="urn:microsoft.com/office/officeart/2005/8/layout/hierarchy1"/>
    <dgm:cxn modelId="{2BF224BF-6178-448C-9248-53CF282DD716}" type="presParOf" srcId="{214CA81A-0988-416B-AD26-1C6544F88AA4}" destId="{AF3A8472-DEA1-461C-B483-D81E32972383}" srcOrd="0" destOrd="0" presId="urn:microsoft.com/office/officeart/2005/8/layout/hierarchy1"/>
    <dgm:cxn modelId="{8B1AA520-94E1-478C-95D9-B2ADCB5D42FA}" type="presParOf" srcId="{214CA81A-0988-416B-AD26-1C6544F88AA4}" destId="{2546CFDD-EF0F-459F-A632-640231613470}" srcOrd="1" destOrd="0" presId="urn:microsoft.com/office/officeart/2005/8/layout/hierarchy1"/>
    <dgm:cxn modelId="{3E344E40-EF58-40C5-9230-2157B1132111}" type="presParOf" srcId="{A739D0D4-02F6-42A4-8847-C415BE2B3139}" destId="{AECDDE90-F2D5-44C5-9EA2-D54D000C36BB}" srcOrd="1" destOrd="0" presId="urn:microsoft.com/office/officeart/2005/8/layout/hierarchy1"/>
    <dgm:cxn modelId="{84CED210-3287-4A94-92BC-DB52E416597E}" type="presParOf" srcId="{AECDDE90-F2D5-44C5-9EA2-D54D000C36BB}" destId="{D72FE160-5F78-4319-9FAD-969B71618DBA}" srcOrd="0" destOrd="0" presId="urn:microsoft.com/office/officeart/2005/8/layout/hierarchy1"/>
    <dgm:cxn modelId="{1B39FCBA-5102-4D8D-8FA4-6CBC644C8EEF}" type="presParOf" srcId="{AECDDE90-F2D5-44C5-9EA2-D54D000C36BB}" destId="{F8BA4CD6-9C42-4A79-BC9F-9AE26AB58FA8}" srcOrd="1" destOrd="0" presId="urn:microsoft.com/office/officeart/2005/8/layout/hierarchy1"/>
    <dgm:cxn modelId="{84212FF1-256A-4857-BF4F-6F0B6367E603}" type="presParOf" srcId="{F8BA4CD6-9C42-4A79-BC9F-9AE26AB58FA8}" destId="{257BCC3C-2B2D-4EC6-82B0-906175B24CA6}" srcOrd="0" destOrd="0" presId="urn:microsoft.com/office/officeart/2005/8/layout/hierarchy1"/>
    <dgm:cxn modelId="{A0FE0B9D-E641-4647-916D-598019EF4683}" type="presParOf" srcId="{257BCC3C-2B2D-4EC6-82B0-906175B24CA6}" destId="{5BC83BE0-B40C-4D32-96C4-F19A736C3C2E}" srcOrd="0" destOrd="0" presId="urn:microsoft.com/office/officeart/2005/8/layout/hierarchy1"/>
    <dgm:cxn modelId="{46A0C057-2940-42FC-8D31-67C3C6D103D2}" type="presParOf" srcId="{257BCC3C-2B2D-4EC6-82B0-906175B24CA6}" destId="{30A3026A-A7E3-44B4-9298-01BE01FAC69B}" srcOrd="1" destOrd="0" presId="urn:microsoft.com/office/officeart/2005/8/layout/hierarchy1"/>
    <dgm:cxn modelId="{4760D73D-B06C-4A82-95BA-39824F06C3D5}" type="presParOf" srcId="{F8BA4CD6-9C42-4A79-BC9F-9AE26AB58FA8}" destId="{9CC31A88-D1A2-424B-9104-5313F77B1374}" srcOrd="1" destOrd="0" presId="urn:microsoft.com/office/officeart/2005/8/layout/hierarchy1"/>
    <dgm:cxn modelId="{45F2021C-D5AB-4C72-9D28-4F58A836DB43}" type="presParOf" srcId="{9CC31A88-D1A2-424B-9104-5313F77B1374}" destId="{D1F470C0-65AD-44D3-B281-970B6B8CF172}" srcOrd="0" destOrd="0" presId="urn:microsoft.com/office/officeart/2005/8/layout/hierarchy1"/>
    <dgm:cxn modelId="{983B23A2-0BE7-48A9-985B-604AEA9B4327}" type="presParOf" srcId="{9CC31A88-D1A2-424B-9104-5313F77B1374}" destId="{A59B1999-B4C7-4D64-B266-46B98B9B270B}" srcOrd="1" destOrd="0" presId="urn:microsoft.com/office/officeart/2005/8/layout/hierarchy1"/>
    <dgm:cxn modelId="{A8D80C3B-E816-40D4-A573-A9EE977D1BC7}" type="presParOf" srcId="{A59B1999-B4C7-4D64-B266-46B98B9B270B}" destId="{B471CCC8-5B85-4B62-AA10-2B96C6E7C50A}" srcOrd="0" destOrd="0" presId="urn:microsoft.com/office/officeart/2005/8/layout/hierarchy1"/>
    <dgm:cxn modelId="{3B188C2B-3D52-4F0D-9869-4E7F10BF369E}" type="presParOf" srcId="{B471CCC8-5B85-4B62-AA10-2B96C6E7C50A}" destId="{4EC5ABD0-A896-4E6D-AF14-AF0C6F4E12D8}" srcOrd="0" destOrd="0" presId="urn:microsoft.com/office/officeart/2005/8/layout/hierarchy1"/>
    <dgm:cxn modelId="{824042B3-09B2-4E84-AF45-4B3DF63540FE}" type="presParOf" srcId="{B471CCC8-5B85-4B62-AA10-2B96C6E7C50A}" destId="{ABBFDAAE-767A-4176-9468-53405B145CFE}" srcOrd="1" destOrd="0" presId="urn:microsoft.com/office/officeart/2005/8/layout/hierarchy1"/>
    <dgm:cxn modelId="{9790C316-4C53-485D-AA4E-540525A4B6A9}" type="presParOf" srcId="{A59B1999-B4C7-4D64-B266-46B98B9B270B}" destId="{637BF0BB-8A7C-4BE2-9489-6149CE900CFB}" srcOrd="1" destOrd="0" presId="urn:microsoft.com/office/officeart/2005/8/layout/hierarchy1"/>
    <dgm:cxn modelId="{F3AD0276-2100-498A-93AD-55153702A556}" type="presParOf" srcId="{AECDDE90-F2D5-44C5-9EA2-D54D000C36BB}" destId="{10F43583-3787-45CD-9A56-96048EFB1148}" srcOrd="2" destOrd="0" presId="urn:microsoft.com/office/officeart/2005/8/layout/hierarchy1"/>
    <dgm:cxn modelId="{D3585DCA-CF9C-40FA-B8E6-C3BAAAF1E86F}" type="presParOf" srcId="{AECDDE90-F2D5-44C5-9EA2-D54D000C36BB}" destId="{93C36702-BAEA-469B-A2BE-F2341D5EC91C}" srcOrd="3" destOrd="0" presId="urn:microsoft.com/office/officeart/2005/8/layout/hierarchy1"/>
    <dgm:cxn modelId="{5F9C2E10-B6E1-4668-B4AB-076FDA5ACBEA}" type="presParOf" srcId="{93C36702-BAEA-469B-A2BE-F2341D5EC91C}" destId="{48743032-884C-4F5C-9283-1E5050A60844}" srcOrd="0" destOrd="0" presId="urn:microsoft.com/office/officeart/2005/8/layout/hierarchy1"/>
    <dgm:cxn modelId="{8494D2B0-7DBA-40CD-8EA0-1DEEFF8EE254}" type="presParOf" srcId="{48743032-884C-4F5C-9283-1E5050A60844}" destId="{CDD052A7-779B-43C0-8673-CF831D5FA53E}" srcOrd="0" destOrd="0" presId="urn:microsoft.com/office/officeart/2005/8/layout/hierarchy1"/>
    <dgm:cxn modelId="{60C8BA38-005F-46D7-BBD9-8B1BBDAB8AE6}" type="presParOf" srcId="{48743032-884C-4F5C-9283-1E5050A60844}" destId="{B1E16901-750F-4D50-852E-414D16FC0761}" srcOrd="1" destOrd="0" presId="urn:microsoft.com/office/officeart/2005/8/layout/hierarchy1"/>
    <dgm:cxn modelId="{2675E53C-C7AD-443D-96E0-F42F83EB34DF}" type="presParOf" srcId="{93C36702-BAEA-469B-A2BE-F2341D5EC91C}" destId="{7145A6A6-10ED-47A5-91AC-91FDDBE03D6D}" srcOrd="1" destOrd="0" presId="urn:microsoft.com/office/officeart/2005/8/layout/hierarchy1"/>
    <dgm:cxn modelId="{D48227D1-E57D-4F91-AA3F-C3FBC5468A3E}" type="presParOf" srcId="{7145A6A6-10ED-47A5-91AC-91FDDBE03D6D}" destId="{7C6DF491-86E9-4488-B55D-EBC6AE839B32}" srcOrd="0" destOrd="0" presId="urn:microsoft.com/office/officeart/2005/8/layout/hierarchy1"/>
    <dgm:cxn modelId="{5D18BCBE-0FAE-423F-9B40-08C9A68E505B}" type="presParOf" srcId="{7145A6A6-10ED-47A5-91AC-91FDDBE03D6D}" destId="{6419A7A6-065D-446C-814D-C0A4CC242D72}" srcOrd="1" destOrd="0" presId="urn:microsoft.com/office/officeart/2005/8/layout/hierarchy1"/>
    <dgm:cxn modelId="{D101549E-DE59-4DC8-AB0A-84E58D0F1DF1}" type="presParOf" srcId="{6419A7A6-065D-446C-814D-C0A4CC242D72}" destId="{52578643-5A3A-4209-9BB4-D0F23E43BE48}" srcOrd="0" destOrd="0" presId="urn:microsoft.com/office/officeart/2005/8/layout/hierarchy1"/>
    <dgm:cxn modelId="{FFFF0C8D-700D-42E1-9CE7-18A54571CB9C}" type="presParOf" srcId="{52578643-5A3A-4209-9BB4-D0F23E43BE48}" destId="{4D71692C-AAB7-4034-BC06-86057E2CBB86}" srcOrd="0" destOrd="0" presId="urn:microsoft.com/office/officeart/2005/8/layout/hierarchy1"/>
    <dgm:cxn modelId="{451AA3C8-854F-4769-98F2-E84E24E09D6B}" type="presParOf" srcId="{52578643-5A3A-4209-9BB4-D0F23E43BE48}" destId="{BE60B524-973A-4A7C-813E-D71C6CC727E3}" srcOrd="1" destOrd="0" presId="urn:microsoft.com/office/officeart/2005/8/layout/hierarchy1"/>
    <dgm:cxn modelId="{6C3BA666-45DE-4654-87AB-5F1D041AD844}" type="presParOf" srcId="{6419A7A6-065D-446C-814D-C0A4CC242D72}" destId="{A2C07CEF-7EC4-47A3-9E52-3F3CC4E4FB1E}" srcOrd="1" destOrd="0" presId="urn:microsoft.com/office/officeart/2005/8/layout/hierarchy1"/>
    <dgm:cxn modelId="{0E330046-283F-4366-8C21-7360D84B8758}" type="presParOf" srcId="{AECDDE90-F2D5-44C5-9EA2-D54D000C36BB}" destId="{63468263-E48B-493F-8EF7-8334C86630CD}" srcOrd="4" destOrd="0" presId="urn:microsoft.com/office/officeart/2005/8/layout/hierarchy1"/>
    <dgm:cxn modelId="{11FC1D47-946A-4EF5-BB2C-B7B5F748B3EC}" type="presParOf" srcId="{AECDDE90-F2D5-44C5-9EA2-D54D000C36BB}" destId="{3882BDDD-147F-4747-9A0F-336DB590DD9B}" srcOrd="5" destOrd="0" presId="urn:microsoft.com/office/officeart/2005/8/layout/hierarchy1"/>
    <dgm:cxn modelId="{B14396DD-D81D-4D8F-AE87-5FF644E24165}" type="presParOf" srcId="{3882BDDD-147F-4747-9A0F-336DB590DD9B}" destId="{54DFBEC1-9C13-47EA-BA4D-D2383DF64C05}" srcOrd="0" destOrd="0" presId="urn:microsoft.com/office/officeart/2005/8/layout/hierarchy1"/>
    <dgm:cxn modelId="{19CB427C-8A4C-4546-B73A-2A03039E36F7}" type="presParOf" srcId="{54DFBEC1-9C13-47EA-BA4D-D2383DF64C05}" destId="{317F2101-40E6-4A14-8FD3-0C9840D7A6B2}" srcOrd="0" destOrd="0" presId="urn:microsoft.com/office/officeart/2005/8/layout/hierarchy1"/>
    <dgm:cxn modelId="{182945B6-EBF3-4D43-9284-EDABE5A0C42C}" type="presParOf" srcId="{54DFBEC1-9C13-47EA-BA4D-D2383DF64C05}" destId="{3BD4498C-5561-445C-988E-4B4343D7F598}" srcOrd="1" destOrd="0" presId="urn:microsoft.com/office/officeart/2005/8/layout/hierarchy1"/>
    <dgm:cxn modelId="{0F9610D3-F812-4751-BF89-A6154256E170}" type="presParOf" srcId="{3882BDDD-147F-4747-9A0F-336DB590DD9B}" destId="{BFEAEEED-FD60-4B10-9954-CF03F7372750}" srcOrd="1" destOrd="0" presId="urn:microsoft.com/office/officeart/2005/8/layout/hierarchy1"/>
    <dgm:cxn modelId="{997C57DD-5B24-4B4C-899C-780862D79919}" type="presParOf" srcId="{BFEAEEED-FD60-4B10-9954-CF03F7372750}" destId="{539F39F7-35E2-4BC4-87F1-5C5E9DC94CCC}" srcOrd="0" destOrd="0" presId="urn:microsoft.com/office/officeart/2005/8/layout/hierarchy1"/>
    <dgm:cxn modelId="{0BBA396D-4DA5-43B3-9DB1-3B1C3D5E0E35}" type="presParOf" srcId="{BFEAEEED-FD60-4B10-9954-CF03F7372750}" destId="{B2D3EE57-181F-4258-89F8-0225A543E684}" srcOrd="1" destOrd="0" presId="urn:microsoft.com/office/officeart/2005/8/layout/hierarchy1"/>
    <dgm:cxn modelId="{A75C67B6-C35F-433C-8EEC-DECF8C3F6236}" type="presParOf" srcId="{B2D3EE57-181F-4258-89F8-0225A543E684}" destId="{EC8D304E-71F2-47F8-A2C4-B4FECB7F2134}" srcOrd="0" destOrd="0" presId="urn:microsoft.com/office/officeart/2005/8/layout/hierarchy1"/>
    <dgm:cxn modelId="{D64A904E-AD05-49FD-A3D6-C0F6D78BF78C}" type="presParOf" srcId="{EC8D304E-71F2-47F8-A2C4-B4FECB7F2134}" destId="{5DF9E65A-2E68-4D49-B553-181F83E56D0A}" srcOrd="0" destOrd="0" presId="urn:microsoft.com/office/officeart/2005/8/layout/hierarchy1"/>
    <dgm:cxn modelId="{DC7478DF-35D6-4281-AFF4-3274BD92FC46}" type="presParOf" srcId="{EC8D304E-71F2-47F8-A2C4-B4FECB7F2134}" destId="{D9C1DE9C-082B-4A89-B9D7-CA74D08E3737}" srcOrd="1" destOrd="0" presId="urn:microsoft.com/office/officeart/2005/8/layout/hierarchy1"/>
    <dgm:cxn modelId="{E9D171EC-DA2B-4C7B-A839-34F28593DAD9}" type="presParOf" srcId="{B2D3EE57-181F-4258-89F8-0225A543E684}" destId="{07E4D229-35BB-4395-94D9-B5BEBC1B5D4F}" srcOrd="1" destOrd="0" presId="urn:microsoft.com/office/officeart/2005/8/layout/hierarchy1"/>
    <dgm:cxn modelId="{1C261D7B-BCC0-4E81-9BEE-AFE19862B95E}" type="presParOf" srcId="{07E4D229-35BB-4395-94D9-B5BEBC1B5D4F}" destId="{D464C9A8-E29F-49AD-BAA5-E7F9718282C6}" srcOrd="0" destOrd="0" presId="urn:microsoft.com/office/officeart/2005/8/layout/hierarchy1"/>
    <dgm:cxn modelId="{C9131AA4-C36F-4C17-AFF2-01F1E7F1AFE8}" type="presParOf" srcId="{07E4D229-35BB-4395-94D9-B5BEBC1B5D4F}" destId="{5C39E426-31E2-41EA-9270-753C93B3A3B8}" srcOrd="1" destOrd="0" presId="urn:microsoft.com/office/officeart/2005/8/layout/hierarchy1"/>
    <dgm:cxn modelId="{047EBB09-6BFB-4443-ACF4-0782958955D8}" type="presParOf" srcId="{5C39E426-31E2-41EA-9270-753C93B3A3B8}" destId="{EAB9B79D-7FFC-4814-B6CB-F67CEF3FE267}" srcOrd="0" destOrd="0" presId="urn:microsoft.com/office/officeart/2005/8/layout/hierarchy1"/>
    <dgm:cxn modelId="{37379DB7-29AB-4E90-94D8-9ACBCBC001FF}" type="presParOf" srcId="{EAB9B79D-7FFC-4814-B6CB-F67CEF3FE267}" destId="{C19B005F-6926-4CFB-8B90-FB432989FECD}" srcOrd="0" destOrd="0" presId="urn:microsoft.com/office/officeart/2005/8/layout/hierarchy1"/>
    <dgm:cxn modelId="{F658F605-ED60-4108-B4EA-11EE4F19DB54}" type="presParOf" srcId="{EAB9B79D-7FFC-4814-B6CB-F67CEF3FE267}" destId="{FFFE846D-D54B-4A6D-BFE2-29B711CC7E82}" srcOrd="1" destOrd="0" presId="urn:microsoft.com/office/officeart/2005/8/layout/hierarchy1"/>
    <dgm:cxn modelId="{79140E94-CE73-4F9E-AD73-DB8485E5D5B0}" type="presParOf" srcId="{5C39E426-31E2-41EA-9270-753C93B3A3B8}" destId="{800ABF47-AE74-4485-A102-BD2A6EF09375}" srcOrd="1" destOrd="0" presId="urn:microsoft.com/office/officeart/2005/8/layout/hierarchy1"/>
    <dgm:cxn modelId="{85897BD4-158F-4EEB-A34B-C0D2175372C7}" type="presParOf" srcId="{BFEAEEED-FD60-4B10-9954-CF03F7372750}" destId="{A8E2DD49-FC1E-42C8-926E-BCD25585026A}" srcOrd="2" destOrd="0" presId="urn:microsoft.com/office/officeart/2005/8/layout/hierarchy1"/>
    <dgm:cxn modelId="{27936110-2943-4187-8B13-617946FF7078}" type="presParOf" srcId="{BFEAEEED-FD60-4B10-9954-CF03F7372750}" destId="{924F115C-7103-4029-9386-D5D59735FDDE}" srcOrd="3" destOrd="0" presId="urn:microsoft.com/office/officeart/2005/8/layout/hierarchy1"/>
    <dgm:cxn modelId="{2240CD9F-FF3F-4D40-BDE4-4CFB14D911F7}" type="presParOf" srcId="{924F115C-7103-4029-9386-D5D59735FDDE}" destId="{F42EC378-A354-4B7F-A7C4-02D1235087F2}" srcOrd="0" destOrd="0" presId="urn:microsoft.com/office/officeart/2005/8/layout/hierarchy1"/>
    <dgm:cxn modelId="{D4362DD3-C43C-4B58-A2E7-811202B23AF9}" type="presParOf" srcId="{F42EC378-A354-4B7F-A7C4-02D1235087F2}" destId="{0C8C8DB6-8A1A-49B4-BDCA-8CC9353B7929}" srcOrd="0" destOrd="0" presId="urn:microsoft.com/office/officeart/2005/8/layout/hierarchy1"/>
    <dgm:cxn modelId="{46229193-33D3-453B-8D6E-B2E839A768F1}" type="presParOf" srcId="{F42EC378-A354-4B7F-A7C4-02D1235087F2}" destId="{D8B51CF2-4A01-4A3A-9352-980DD9B86877}" srcOrd="1" destOrd="0" presId="urn:microsoft.com/office/officeart/2005/8/layout/hierarchy1"/>
    <dgm:cxn modelId="{AD8C2F40-1D5A-41DF-8A1D-54770813BA6D}" type="presParOf" srcId="{924F115C-7103-4029-9386-D5D59735FDDE}" destId="{8C2D7B43-7F2F-4CFF-9F22-6935320837A3}" srcOrd="1" destOrd="0" presId="urn:microsoft.com/office/officeart/2005/8/layout/hierarchy1"/>
    <dgm:cxn modelId="{8677DC20-8F6B-4FA3-830E-B444676B2866}" type="presParOf" srcId="{8C2D7B43-7F2F-4CFF-9F22-6935320837A3}" destId="{6C426F1B-780B-41E0-8347-33CF1591B685}" srcOrd="0" destOrd="0" presId="urn:microsoft.com/office/officeart/2005/8/layout/hierarchy1"/>
    <dgm:cxn modelId="{6125A65D-62F3-4CB2-956E-F61A0923A515}" type="presParOf" srcId="{8C2D7B43-7F2F-4CFF-9F22-6935320837A3}" destId="{D238D842-36BF-4145-8A40-335BFE003DE1}" srcOrd="1" destOrd="0" presId="urn:microsoft.com/office/officeart/2005/8/layout/hierarchy1"/>
    <dgm:cxn modelId="{EBA52C60-533D-476E-8DD1-06071B3D7C89}" type="presParOf" srcId="{D238D842-36BF-4145-8A40-335BFE003DE1}" destId="{DE499C9D-19C7-4986-A64D-3C13F205FBE2}" srcOrd="0" destOrd="0" presId="urn:microsoft.com/office/officeart/2005/8/layout/hierarchy1"/>
    <dgm:cxn modelId="{7AA47A33-050A-47B0-8849-BF37A3F42F07}" type="presParOf" srcId="{DE499C9D-19C7-4986-A64D-3C13F205FBE2}" destId="{37D53EB9-E6D9-400C-AEA0-8375FC299E78}" srcOrd="0" destOrd="0" presId="urn:microsoft.com/office/officeart/2005/8/layout/hierarchy1"/>
    <dgm:cxn modelId="{233C8E25-A0D6-49D4-A6E4-74D3BD42B63F}" type="presParOf" srcId="{DE499C9D-19C7-4986-A64D-3C13F205FBE2}" destId="{508FEC33-1877-4898-8721-8E5EEEB6D190}" srcOrd="1" destOrd="0" presId="urn:microsoft.com/office/officeart/2005/8/layout/hierarchy1"/>
    <dgm:cxn modelId="{9288D92F-538A-40BA-AF24-4C33AC8CEB35}" type="presParOf" srcId="{D238D842-36BF-4145-8A40-335BFE003DE1}" destId="{A2F2C5F4-5CDA-46BE-80EC-2F1685A43EA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4C2438A-105F-4AAE-9F3C-DCAEF1897B98}"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DE8A4B61-5B66-4413-9226-12E842737AFD}">
      <dgm:prSet phldrT="[Text]" custT="1"/>
      <dgm:spPr/>
      <dgm:t>
        <a:bodyPr/>
        <a:lstStyle/>
        <a:p>
          <a:r>
            <a:rPr lang="en-US" sz="2000" dirty="0" smtClean="0"/>
            <a:t>Recipient </a:t>
          </a:r>
          <a:endParaRPr lang="en-US" sz="2000" dirty="0"/>
        </a:p>
      </dgm:t>
    </dgm:pt>
    <dgm:pt modelId="{9DFC9725-C90F-4495-AAD3-2A7141B9DE31}" type="parTrans" cxnId="{DEAC00EB-5EBB-477C-A11D-500A77D3B0F8}">
      <dgm:prSet/>
      <dgm:spPr/>
      <dgm:t>
        <a:bodyPr/>
        <a:lstStyle/>
        <a:p>
          <a:endParaRPr lang="en-US"/>
        </a:p>
      </dgm:t>
    </dgm:pt>
    <dgm:pt modelId="{7AFF28E4-1A28-4AA5-B846-00F97A811C3F}" type="sibTrans" cxnId="{DEAC00EB-5EBB-477C-A11D-500A77D3B0F8}">
      <dgm:prSet/>
      <dgm:spPr/>
      <dgm:t>
        <a:bodyPr/>
        <a:lstStyle/>
        <a:p>
          <a:endParaRPr lang="en-US"/>
        </a:p>
      </dgm:t>
    </dgm:pt>
    <dgm:pt modelId="{3F984FF0-2DDE-41AD-B822-5BD14A0D67A7}">
      <dgm:prSet phldrT="[Text]" custT="1"/>
      <dgm:spPr/>
      <dgm:t>
        <a:bodyPr/>
        <a:lstStyle/>
        <a:p>
          <a:r>
            <a:rPr lang="en-US" sz="2000" dirty="0" smtClean="0"/>
            <a:t>Consideration  payable </a:t>
          </a:r>
          <a:endParaRPr lang="en-US" sz="2000" dirty="0"/>
        </a:p>
      </dgm:t>
    </dgm:pt>
    <dgm:pt modelId="{C67F2EA4-9EFC-4C3E-B0B0-7FB2C97DFBCE}" type="parTrans" cxnId="{27DFA861-C3FA-4311-80C1-DE38E12D9424}">
      <dgm:prSet/>
      <dgm:spPr/>
      <dgm:t>
        <a:bodyPr/>
        <a:lstStyle/>
        <a:p>
          <a:endParaRPr lang="en-US" sz="2000"/>
        </a:p>
      </dgm:t>
    </dgm:pt>
    <dgm:pt modelId="{0D37DC5C-1581-43D0-9C39-F9BF6615C9E3}" type="sibTrans" cxnId="{27DFA861-C3FA-4311-80C1-DE38E12D9424}">
      <dgm:prSet/>
      <dgm:spPr/>
      <dgm:t>
        <a:bodyPr/>
        <a:lstStyle/>
        <a:p>
          <a:endParaRPr lang="en-US"/>
        </a:p>
      </dgm:t>
    </dgm:pt>
    <dgm:pt modelId="{65CB28C9-060D-4141-A946-2A281C7B89E4}">
      <dgm:prSet phldrT="[Text]" custT="1"/>
      <dgm:spPr/>
      <dgm:t>
        <a:bodyPr/>
        <a:lstStyle/>
        <a:p>
          <a:r>
            <a:rPr lang="en-US" sz="2000" dirty="0" smtClean="0"/>
            <a:t>Who is liable to pay consideration </a:t>
          </a:r>
          <a:endParaRPr lang="en-US" sz="2000" dirty="0"/>
        </a:p>
      </dgm:t>
    </dgm:pt>
    <dgm:pt modelId="{C7AA392D-D8A0-41D7-990D-092871328BC3}" type="parTrans" cxnId="{6C36431F-D897-4B1B-84DD-B4366E320BB0}">
      <dgm:prSet/>
      <dgm:spPr/>
      <dgm:t>
        <a:bodyPr/>
        <a:lstStyle/>
        <a:p>
          <a:endParaRPr lang="en-US" sz="2000"/>
        </a:p>
      </dgm:t>
    </dgm:pt>
    <dgm:pt modelId="{F4068CAA-4FFC-4F5C-B7FC-1AD054604C8F}" type="sibTrans" cxnId="{6C36431F-D897-4B1B-84DD-B4366E320BB0}">
      <dgm:prSet/>
      <dgm:spPr/>
      <dgm:t>
        <a:bodyPr/>
        <a:lstStyle/>
        <a:p>
          <a:endParaRPr lang="en-US"/>
        </a:p>
      </dgm:t>
    </dgm:pt>
    <dgm:pt modelId="{652EE98C-A906-4A11-B2B6-346BFC781EA5}">
      <dgm:prSet phldrT="[Text]" custT="1"/>
      <dgm:spPr/>
      <dgm:t>
        <a:bodyPr/>
        <a:lstStyle/>
        <a:p>
          <a:r>
            <a:rPr lang="en-US" sz="2000" dirty="0" smtClean="0"/>
            <a:t>No Consideration payable </a:t>
          </a:r>
          <a:endParaRPr lang="en-US" sz="2000" dirty="0"/>
        </a:p>
      </dgm:t>
    </dgm:pt>
    <dgm:pt modelId="{8CDF4E64-64B8-4C1B-91B9-1E340F0A1B0F}" type="parTrans" cxnId="{3094FE93-6708-40AC-8731-8F3E47C6D1EA}">
      <dgm:prSet/>
      <dgm:spPr/>
      <dgm:t>
        <a:bodyPr/>
        <a:lstStyle/>
        <a:p>
          <a:endParaRPr lang="en-US" sz="2000"/>
        </a:p>
      </dgm:t>
    </dgm:pt>
    <dgm:pt modelId="{E85F4CD5-B723-443C-8DE3-A32FF1D5D886}" type="sibTrans" cxnId="{3094FE93-6708-40AC-8731-8F3E47C6D1EA}">
      <dgm:prSet/>
      <dgm:spPr/>
      <dgm:t>
        <a:bodyPr/>
        <a:lstStyle/>
        <a:p>
          <a:endParaRPr lang="en-US"/>
        </a:p>
      </dgm:t>
    </dgm:pt>
    <dgm:pt modelId="{D7A7DA40-B429-47E0-81D3-3321F83C59D8}">
      <dgm:prSet phldrT="[Text]" custT="1"/>
      <dgm:spPr/>
      <dgm:t>
        <a:bodyPr/>
        <a:lstStyle/>
        <a:p>
          <a:r>
            <a:rPr lang="en-US" sz="2000" dirty="0" smtClean="0"/>
            <a:t>Goods </a:t>
          </a:r>
          <a:endParaRPr lang="en-US" sz="2000" dirty="0"/>
        </a:p>
      </dgm:t>
    </dgm:pt>
    <dgm:pt modelId="{ADCCADDB-3DE7-4310-ADE2-4B7FB12C5E34}" type="parTrans" cxnId="{9FB2D371-6BDF-4262-B46A-643B42883336}">
      <dgm:prSet/>
      <dgm:spPr/>
      <dgm:t>
        <a:bodyPr/>
        <a:lstStyle/>
        <a:p>
          <a:endParaRPr lang="en-US" sz="2000"/>
        </a:p>
      </dgm:t>
    </dgm:pt>
    <dgm:pt modelId="{3E967012-ABBD-43DE-B3C6-74395B12EE57}" type="sibTrans" cxnId="{9FB2D371-6BDF-4262-B46A-643B42883336}">
      <dgm:prSet/>
      <dgm:spPr/>
      <dgm:t>
        <a:bodyPr/>
        <a:lstStyle/>
        <a:p>
          <a:endParaRPr lang="en-US"/>
        </a:p>
      </dgm:t>
    </dgm:pt>
    <dgm:pt modelId="{98884D5E-BEE0-4BBA-A661-EE643FA1381D}">
      <dgm:prSet custT="1"/>
      <dgm:spPr/>
      <dgm:t>
        <a:bodyPr/>
        <a:lstStyle/>
        <a:p>
          <a:r>
            <a:rPr lang="en-US" sz="2000" dirty="0" smtClean="0"/>
            <a:t>Services </a:t>
          </a:r>
          <a:endParaRPr lang="en-US" sz="2000" dirty="0"/>
        </a:p>
      </dgm:t>
    </dgm:pt>
    <dgm:pt modelId="{C41C6375-F8E5-42CA-BF6E-C8855FCF20E9}" type="parTrans" cxnId="{C3609B78-76B9-4A49-9D50-3F7986084239}">
      <dgm:prSet/>
      <dgm:spPr/>
      <dgm:t>
        <a:bodyPr/>
        <a:lstStyle/>
        <a:p>
          <a:endParaRPr lang="en-US" sz="2000"/>
        </a:p>
      </dgm:t>
    </dgm:pt>
    <dgm:pt modelId="{C5F4F9D5-DE6C-4E42-869D-9FA70A127B38}" type="sibTrans" cxnId="{C3609B78-76B9-4A49-9D50-3F7986084239}">
      <dgm:prSet/>
      <dgm:spPr/>
      <dgm:t>
        <a:bodyPr/>
        <a:lstStyle/>
        <a:p>
          <a:endParaRPr lang="en-US"/>
        </a:p>
      </dgm:t>
    </dgm:pt>
    <dgm:pt modelId="{27CF6781-EDF8-437C-A93C-8CEBCC483B2D}">
      <dgm:prSet custT="1"/>
      <dgm:spPr/>
      <dgm:t>
        <a:bodyPr/>
        <a:lstStyle/>
        <a:p>
          <a:r>
            <a:rPr lang="en-US" sz="2000" dirty="0" smtClean="0"/>
            <a:t>Whom goods </a:t>
          </a:r>
          <a:endParaRPr lang="en-US" sz="2000" dirty="0"/>
        </a:p>
      </dgm:t>
    </dgm:pt>
    <dgm:pt modelId="{0459E070-EB6F-4240-BD55-CE9D31A763BE}" type="parTrans" cxnId="{F6C55757-B050-42E3-8069-FFD04B88F84C}">
      <dgm:prSet/>
      <dgm:spPr/>
      <dgm:t>
        <a:bodyPr/>
        <a:lstStyle/>
        <a:p>
          <a:endParaRPr lang="en-US" sz="2000"/>
        </a:p>
      </dgm:t>
    </dgm:pt>
    <dgm:pt modelId="{9B11F2FF-8D64-461C-95D0-19E68C070B17}" type="sibTrans" cxnId="{F6C55757-B050-42E3-8069-FFD04B88F84C}">
      <dgm:prSet/>
      <dgm:spPr/>
      <dgm:t>
        <a:bodyPr/>
        <a:lstStyle/>
        <a:p>
          <a:endParaRPr lang="en-US"/>
        </a:p>
      </dgm:t>
    </dgm:pt>
    <dgm:pt modelId="{71114185-B310-41D1-9A7A-C1BD352FFA48}">
      <dgm:prSet custT="1"/>
      <dgm:spPr/>
      <dgm:t>
        <a:bodyPr/>
        <a:lstStyle/>
        <a:p>
          <a:r>
            <a:rPr lang="en-US" sz="2000" dirty="0" smtClean="0"/>
            <a:t>Delivered </a:t>
          </a:r>
          <a:endParaRPr lang="en-US" sz="2000" dirty="0"/>
        </a:p>
      </dgm:t>
    </dgm:pt>
    <dgm:pt modelId="{30E27C9E-80C8-45EB-809A-D42C805FDBB4}" type="parTrans" cxnId="{146212E2-0682-482B-B52A-10D9C795882C}">
      <dgm:prSet/>
      <dgm:spPr/>
      <dgm:t>
        <a:bodyPr/>
        <a:lstStyle/>
        <a:p>
          <a:endParaRPr lang="en-US" sz="2000"/>
        </a:p>
      </dgm:t>
    </dgm:pt>
    <dgm:pt modelId="{0C022D2E-CA7E-4A61-B0D5-5D6EF9CD2DFF}" type="sibTrans" cxnId="{146212E2-0682-482B-B52A-10D9C795882C}">
      <dgm:prSet/>
      <dgm:spPr/>
      <dgm:t>
        <a:bodyPr/>
        <a:lstStyle/>
        <a:p>
          <a:endParaRPr lang="en-US"/>
        </a:p>
      </dgm:t>
    </dgm:pt>
    <dgm:pt modelId="{61BD8B17-C538-410D-9A22-1B150B38013A}">
      <dgm:prSet custT="1"/>
      <dgm:spPr/>
      <dgm:t>
        <a:bodyPr/>
        <a:lstStyle/>
        <a:p>
          <a:r>
            <a:rPr lang="en-US" sz="2000" dirty="0" smtClean="0"/>
            <a:t>Made available </a:t>
          </a:r>
          <a:endParaRPr lang="en-US" sz="2000" dirty="0"/>
        </a:p>
      </dgm:t>
    </dgm:pt>
    <dgm:pt modelId="{A13FBF30-B69C-41CA-AD1C-1505D1325B15}" type="parTrans" cxnId="{A78E431D-1DD0-4087-98DF-296DF03E941E}">
      <dgm:prSet/>
      <dgm:spPr/>
      <dgm:t>
        <a:bodyPr/>
        <a:lstStyle/>
        <a:p>
          <a:endParaRPr lang="en-US" sz="2000"/>
        </a:p>
      </dgm:t>
    </dgm:pt>
    <dgm:pt modelId="{C39AC527-29DE-4DEB-B8F9-55FA24EBAB04}" type="sibTrans" cxnId="{A78E431D-1DD0-4087-98DF-296DF03E941E}">
      <dgm:prSet/>
      <dgm:spPr/>
      <dgm:t>
        <a:bodyPr/>
        <a:lstStyle/>
        <a:p>
          <a:endParaRPr lang="en-US"/>
        </a:p>
      </dgm:t>
    </dgm:pt>
    <dgm:pt modelId="{33943C35-0C77-474B-A23A-D839F585A42C}">
      <dgm:prSet custT="1"/>
      <dgm:spPr/>
      <dgm:t>
        <a:bodyPr/>
        <a:lstStyle/>
        <a:p>
          <a:r>
            <a:rPr lang="en-US" sz="2000" dirty="0" smtClean="0"/>
            <a:t>Possession given </a:t>
          </a:r>
          <a:endParaRPr lang="en-US" sz="2000" dirty="0"/>
        </a:p>
      </dgm:t>
    </dgm:pt>
    <dgm:pt modelId="{1EC808B4-F234-4757-BC48-563C5436482D}" type="parTrans" cxnId="{B9BEAA74-E03C-41B3-9FC6-D3D7CF7E2915}">
      <dgm:prSet/>
      <dgm:spPr/>
      <dgm:t>
        <a:bodyPr/>
        <a:lstStyle/>
        <a:p>
          <a:endParaRPr lang="en-US" sz="2000"/>
        </a:p>
      </dgm:t>
    </dgm:pt>
    <dgm:pt modelId="{22DBF5CF-3016-4EEB-9A34-0C0E0FB26A38}" type="sibTrans" cxnId="{B9BEAA74-E03C-41B3-9FC6-D3D7CF7E2915}">
      <dgm:prSet/>
      <dgm:spPr/>
      <dgm:t>
        <a:bodyPr/>
        <a:lstStyle/>
        <a:p>
          <a:endParaRPr lang="en-US"/>
        </a:p>
      </dgm:t>
    </dgm:pt>
    <dgm:pt modelId="{FBB73FDB-5F7C-4AA2-AAC2-C6EA33C4E719}">
      <dgm:prSet custT="1"/>
      <dgm:spPr/>
      <dgm:t>
        <a:bodyPr/>
        <a:lstStyle/>
        <a:p>
          <a:r>
            <a:rPr lang="en-US" sz="2000" dirty="0" smtClean="0"/>
            <a:t>Use </a:t>
          </a:r>
          <a:endParaRPr lang="en-US" sz="2000" dirty="0"/>
        </a:p>
      </dgm:t>
    </dgm:pt>
    <dgm:pt modelId="{9606D930-72D7-4BFC-8AC8-514602028124}" type="parTrans" cxnId="{4B9A35BD-85A7-4088-AEAE-EF5CBE5F86D1}">
      <dgm:prSet/>
      <dgm:spPr/>
      <dgm:t>
        <a:bodyPr/>
        <a:lstStyle/>
        <a:p>
          <a:endParaRPr lang="en-US" sz="2000"/>
        </a:p>
      </dgm:t>
    </dgm:pt>
    <dgm:pt modelId="{DF878876-9718-4CF8-96F3-B3878F8374D4}" type="sibTrans" cxnId="{4B9A35BD-85A7-4088-AEAE-EF5CBE5F86D1}">
      <dgm:prSet/>
      <dgm:spPr/>
      <dgm:t>
        <a:bodyPr/>
        <a:lstStyle/>
        <a:p>
          <a:endParaRPr lang="en-US"/>
        </a:p>
      </dgm:t>
    </dgm:pt>
    <dgm:pt modelId="{2010D3A6-BEE1-4333-9B4D-7BBC74097D72}">
      <dgm:prSet custT="1"/>
      <dgm:spPr/>
      <dgm:t>
        <a:bodyPr/>
        <a:lstStyle/>
        <a:p>
          <a:r>
            <a:rPr lang="en-US" sz="2000" dirty="0" smtClean="0"/>
            <a:t>Whom services are rendered </a:t>
          </a:r>
          <a:endParaRPr lang="en-US" sz="2000" dirty="0"/>
        </a:p>
      </dgm:t>
    </dgm:pt>
    <dgm:pt modelId="{F3D1FDD0-EDB3-4A17-AA83-37EB0DF109F5}" type="parTrans" cxnId="{34DC0A8F-D434-4B43-B126-A24B2180C81F}">
      <dgm:prSet/>
      <dgm:spPr/>
      <dgm:t>
        <a:bodyPr/>
        <a:lstStyle/>
        <a:p>
          <a:endParaRPr lang="en-US" sz="2000"/>
        </a:p>
      </dgm:t>
    </dgm:pt>
    <dgm:pt modelId="{FC4AFFA0-191D-47D3-9343-E93555C3B63F}" type="sibTrans" cxnId="{34DC0A8F-D434-4B43-B126-A24B2180C81F}">
      <dgm:prSet/>
      <dgm:spPr/>
      <dgm:t>
        <a:bodyPr/>
        <a:lstStyle/>
        <a:p>
          <a:endParaRPr lang="en-US"/>
        </a:p>
      </dgm:t>
    </dgm:pt>
    <dgm:pt modelId="{30B38ABE-049D-443C-8FD0-4D1E31E0E4F8}" type="pres">
      <dgm:prSet presAssocID="{74C2438A-105F-4AAE-9F3C-DCAEF1897B98}" presName="mainComposite" presStyleCnt="0">
        <dgm:presLayoutVars>
          <dgm:chPref val="1"/>
          <dgm:dir/>
          <dgm:animOne val="branch"/>
          <dgm:animLvl val="lvl"/>
          <dgm:resizeHandles val="exact"/>
        </dgm:presLayoutVars>
      </dgm:prSet>
      <dgm:spPr/>
      <dgm:t>
        <a:bodyPr/>
        <a:lstStyle/>
        <a:p>
          <a:endParaRPr lang="en-US"/>
        </a:p>
      </dgm:t>
    </dgm:pt>
    <dgm:pt modelId="{1CED4D91-DA06-4165-A103-C9BFEB465EB4}" type="pres">
      <dgm:prSet presAssocID="{74C2438A-105F-4AAE-9F3C-DCAEF1897B98}" presName="hierFlow" presStyleCnt="0"/>
      <dgm:spPr/>
    </dgm:pt>
    <dgm:pt modelId="{122B203B-5436-4B68-8800-7CAE105AA76C}" type="pres">
      <dgm:prSet presAssocID="{74C2438A-105F-4AAE-9F3C-DCAEF1897B98}" presName="hierChild1" presStyleCnt="0">
        <dgm:presLayoutVars>
          <dgm:chPref val="1"/>
          <dgm:animOne val="branch"/>
          <dgm:animLvl val="lvl"/>
        </dgm:presLayoutVars>
      </dgm:prSet>
      <dgm:spPr/>
    </dgm:pt>
    <dgm:pt modelId="{A59210C5-AAF6-46BB-A0E1-0FA470B4AF28}" type="pres">
      <dgm:prSet presAssocID="{DE8A4B61-5B66-4413-9226-12E842737AFD}" presName="Name14" presStyleCnt="0"/>
      <dgm:spPr/>
    </dgm:pt>
    <dgm:pt modelId="{8B052AD2-6C55-4559-A386-B9536EE4C300}" type="pres">
      <dgm:prSet presAssocID="{DE8A4B61-5B66-4413-9226-12E842737AFD}" presName="level1Shape" presStyleLbl="node0" presStyleIdx="0" presStyleCnt="1" custScaleX="359658" custScaleY="85367" custLinFactNeighborX="3298" custLinFactNeighborY="-3962">
        <dgm:presLayoutVars>
          <dgm:chPref val="3"/>
        </dgm:presLayoutVars>
      </dgm:prSet>
      <dgm:spPr/>
      <dgm:t>
        <a:bodyPr/>
        <a:lstStyle/>
        <a:p>
          <a:endParaRPr lang="en-US"/>
        </a:p>
      </dgm:t>
    </dgm:pt>
    <dgm:pt modelId="{0EB4493A-3AF9-4DD9-8076-DD834B32BC77}" type="pres">
      <dgm:prSet presAssocID="{DE8A4B61-5B66-4413-9226-12E842737AFD}" presName="hierChild2" presStyleCnt="0"/>
      <dgm:spPr/>
    </dgm:pt>
    <dgm:pt modelId="{95A0B9A0-F901-4D09-A313-7CD0D17BBDE7}" type="pres">
      <dgm:prSet presAssocID="{C67F2EA4-9EFC-4C3E-B0B0-7FB2C97DFBCE}" presName="Name19" presStyleLbl="parChTrans1D2" presStyleIdx="0" presStyleCnt="2"/>
      <dgm:spPr/>
      <dgm:t>
        <a:bodyPr/>
        <a:lstStyle/>
        <a:p>
          <a:endParaRPr lang="en-US"/>
        </a:p>
      </dgm:t>
    </dgm:pt>
    <dgm:pt modelId="{6904A53C-D8DC-4C02-ACF0-4EEB15E38456}" type="pres">
      <dgm:prSet presAssocID="{3F984FF0-2DDE-41AD-B822-5BD14A0D67A7}" presName="Name21" presStyleCnt="0"/>
      <dgm:spPr/>
    </dgm:pt>
    <dgm:pt modelId="{0E64A61B-6AD2-48D8-9AC0-D306325A9487}" type="pres">
      <dgm:prSet presAssocID="{3F984FF0-2DDE-41AD-B822-5BD14A0D67A7}" presName="level2Shape" presStyleLbl="node2" presStyleIdx="0" presStyleCnt="2" custScaleX="194822" custLinFactNeighborX="-96" custLinFactNeighborY="-16719"/>
      <dgm:spPr/>
      <dgm:t>
        <a:bodyPr/>
        <a:lstStyle/>
        <a:p>
          <a:endParaRPr lang="en-US"/>
        </a:p>
      </dgm:t>
    </dgm:pt>
    <dgm:pt modelId="{4C9680BE-F3EC-4992-A967-DBFA8391E867}" type="pres">
      <dgm:prSet presAssocID="{3F984FF0-2DDE-41AD-B822-5BD14A0D67A7}" presName="hierChild3" presStyleCnt="0"/>
      <dgm:spPr/>
    </dgm:pt>
    <dgm:pt modelId="{B3AE366F-60BB-4601-9A92-853B382DDEAE}" type="pres">
      <dgm:prSet presAssocID="{C7AA392D-D8A0-41D7-990D-092871328BC3}" presName="Name19" presStyleLbl="parChTrans1D3" presStyleIdx="0" presStyleCnt="3"/>
      <dgm:spPr/>
      <dgm:t>
        <a:bodyPr/>
        <a:lstStyle/>
        <a:p>
          <a:endParaRPr lang="en-US"/>
        </a:p>
      </dgm:t>
    </dgm:pt>
    <dgm:pt modelId="{BE9369CD-496B-4C8B-89A0-D8583EFFC14D}" type="pres">
      <dgm:prSet presAssocID="{65CB28C9-060D-4141-A946-2A281C7B89E4}" presName="Name21" presStyleCnt="0"/>
      <dgm:spPr/>
    </dgm:pt>
    <dgm:pt modelId="{7E50D8B3-A614-400F-AAF4-E970F2FACE31}" type="pres">
      <dgm:prSet presAssocID="{65CB28C9-060D-4141-A946-2A281C7B89E4}" presName="level2Shape" presStyleLbl="node3" presStyleIdx="0" presStyleCnt="3" custScaleY="390462"/>
      <dgm:spPr/>
      <dgm:t>
        <a:bodyPr/>
        <a:lstStyle/>
        <a:p>
          <a:endParaRPr lang="en-US"/>
        </a:p>
      </dgm:t>
    </dgm:pt>
    <dgm:pt modelId="{42CB09E4-7DDF-4E46-8E41-A7929FB1DF5C}" type="pres">
      <dgm:prSet presAssocID="{65CB28C9-060D-4141-A946-2A281C7B89E4}" presName="hierChild3" presStyleCnt="0"/>
      <dgm:spPr/>
    </dgm:pt>
    <dgm:pt modelId="{D514CE8C-BDFA-4119-918C-245A6F3E2E7E}" type="pres">
      <dgm:prSet presAssocID="{8CDF4E64-64B8-4C1B-91B9-1E340F0A1B0F}" presName="Name19" presStyleLbl="parChTrans1D2" presStyleIdx="1" presStyleCnt="2"/>
      <dgm:spPr/>
      <dgm:t>
        <a:bodyPr/>
        <a:lstStyle/>
        <a:p>
          <a:endParaRPr lang="en-US"/>
        </a:p>
      </dgm:t>
    </dgm:pt>
    <dgm:pt modelId="{E1A27174-B182-4110-BC93-A1355ACC305F}" type="pres">
      <dgm:prSet presAssocID="{652EE98C-A906-4A11-B2B6-346BFC781EA5}" presName="Name21" presStyleCnt="0"/>
      <dgm:spPr/>
    </dgm:pt>
    <dgm:pt modelId="{71D3A9E3-A2E7-483A-B080-0B6BB4BF7DA5}" type="pres">
      <dgm:prSet presAssocID="{652EE98C-A906-4A11-B2B6-346BFC781EA5}" presName="level2Shape" presStyleLbl="node2" presStyleIdx="1" presStyleCnt="2" custScaleX="271739" custLinFactNeighborX="17075" custLinFactNeighborY="-13013"/>
      <dgm:spPr/>
      <dgm:t>
        <a:bodyPr/>
        <a:lstStyle/>
        <a:p>
          <a:endParaRPr lang="en-US"/>
        </a:p>
      </dgm:t>
    </dgm:pt>
    <dgm:pt modelId="{CBA9C7DB-C688-47A9-A787-9E0BA7FBB3C4}" type="pres">
      <dgm:prSet presAssocID="{652EE98C-A906-4A11-B2B6-346BFC781EA5}" presName="hierChild3" presStyleCnt="0"/>
      <dgm:spPr/>
    </dgm:pt>
    <dgm:pt modelId="{FCAE4F75-2905-44C3-A339-CC04BB6C6C1E}" type="pres">
      <dgm:prSet presAssocID="{ADCCADDB-3DE7-4310-ADE2-4B7FB12C5E34}" presName="Name19" presStyleLbl="parChTrans1D3" presStyleIdx="1" presStyleCnt="3"/>
      <dgm:spPr/>
      <dgm:t>
        <a:bodyPr/>
        <a:lstStyle/>
        <a:p>
          <a:endParaRPr lang="en-US"/>
        </a:p>
      </dgm:t>
    </dgm:pt>
    <dgm:pt modelId="{D38DA747-0149-412A-B422-597693AB2119}" type="pres">
      <dgm:prSet presAssocID="{D7A7DA40-B429-47E0-81D3-3321F83C59D8}" presName="Name21" presStyleCnt="0"/>
      <dgm:spPr/>
    </dgm:pt>
    <dgm:pt modelId="{B142ED55-7244-49B4-B230-BE1E5FA74DF7}" type="pres">
      <dgm:prSet presAssocID="{D7A7DA40-B429-47E0-81D3-3321F83C59D8}" presName="level2Shape" presStyleLbl="node3" presStyleIdx="1" presStyleCnt="3"/>
      <dgm:spPr/>
      <dgm:t>
        <a:bodyPr/>
        <a:lstStyle/>
        <a:p>
          <a:endParaRPr lang="en-US"/>
        </a:p>
      </dgm:t>
    </dgm:pt>
    <dgm:pt modelId="{C944FC1D-713E-452F-A4D0-B8F935987011}" type="pres">
      <dgm:prSet presAssocID="{D7A7DA40-B429-47E0-81D3-3321F83C59D8}" presName="hierChild3" presStyleCnt="0"/>
      <dgm:spPr/>
    </dgm:pt>
    <dgm:pt modelId="{C2703145-0201-428D-B97D-8EC3C0351131}" type="pres">
      <dgm:prSet presAssocID="{0459E070-EB6F-4240-BD55-CE9D31A763BE}" presName="Name19" presStyleLbl="parChTrans1D4" presStyleIdx="0" presStyleCnt="6"/>
      <dgm:spPr/>
      <dgm:t>
        <a:bodyPr/>
        <a:lstStyle/>
        <a:p>
          <a:endParaRPr lang="en-US"/>
        </a:p>
      </dgm:t>
    </dgm:pt>
    <dgm:pt modelId="{26F3070D-0453-4088-96EB-CE323BE0546C}" type="pres">
      <dgm:prSet presAssocID="{27CF6781-EDF8-437C-A93C-8CEBCC483B2D}" presName="Name21" presStyleCnt="0"/>
      <dgm:spPr/>
    </dgm:pt>
    <dgm:pt modelId="{DAF7E16B-1513-42FC-9F0D-B4524F339262}" type="pres">
      <dgm:prSet presAssocID="{27CF6781-EDF8-437C-A93C-8CEBCC483B2D}" presName="level2Shape" presStyleLbl="node4" presStyleIdx="0" presStyleCnt="6"/>
      <dgm:spPr/>
      <dgm:t>
        <a:bodyPr/>
        <a:lstStyle/>
        <a:p>
          <a:endParaRPr lang="en-US"/>
        </a:p>
      </dgm:t>
    </dgm:pt>
    <dgm:pt modelId="{ECFFE140-B9D2-4904-B0C2-A4296E350951}" type="pres">
      <dgm:prSet presAssocID="{27CF6781-EDF8-437C-A93C-8CEBCC483B2D}" presName="hierChild3" presStyleCnt="0"/>
      <dgm:spPr/>
    </dgm:pt>
    <dgm:pt modelId="{1212E9EC-1761-4892-8974-BEDFBCA15ED9}" type="pres">
      <dgm:prSet presAssocID="{30E27C9E-80C8-45EB-809A-D42C805FDBB4}" presName="Name19" presStyleLbl="parChTrans1D4" presStyleIdx="1" presStyleCnt="6"/>
      <dgm:spPr/>
      <dgm:t>
        <a:bodyPr/>
        <a:lstStyle/>
        <a:p>
          <a:endParaRPr lang="en-US"/>
        </a:p>
      </dgm:t>
    </dgm:pt>
    <dgm:pt modelId="{FB73BB95-BED7-4C29-8E7A-19C205A80F46}" type="pres">
      <dgm:prSet presAssocID="{71114185-B310-41D1-9A7A-C1BD352FFA48}" presName="Name21" presStyleCnt="0"/>
      <dgm:spPr/>
    </dgm:pt>
    <dgm:pt modelId="{0511E76F-B893-4F6D-92B5-206FAB289EA9}" type="pres">
      <dgm:prSet presAssocID="{71114185-B310-41D1-9A7A-C1BD352FFA48}" presName="level2Shape" presStyleLbl="node4" presStyleIdx="1" presStyleCnt="6" custScaleX="142151"/>
      <dgm:spPr/>
      <dgm:t>
        <a:bodyPr/>
        <a:lstStyle/>
        <a:p>
          <a:endParaRPr lang="en-US"/>
        </a:p>
      </dgm:t>
    </dgm:pt>
    <dgm:pt modelId="{FE5AA5DF-9D64-4E04-A3E8-0C3415CA4D07}" type="pres">
      <dgm:prSet presAssocID="{71114185-B310-41D1-9A7A-C1BD352FFA48}" presName="hierChild3" presStyleCnt="0"/>
      <dgm:spPr/>
    </dgm:pt>
    <dgm:pt modelId="{70F8107D-DA10-484D-B37D-386C87094ED2}" type="pres">
      <dgm:prSet presAssocID="{A13FBF30-B69C-41CA-AD1C-1505D1325B15}" presName="Name19" presStyleLbl="parChTrans1D4" presStyleIdx="2" presStyleCnt="6"/>
      <dgm:spPr/>
      <dgm:t>
        <a:bodyPr/>
        <a:lstStyle/>
        <a:p>
          <a:endParaRPr lang="en-US"/>
        </a:p>
      </dgm:t>
    </dgm:pt>
    <dgm:pt modelId="{5AE4807A-68E9-46CA-BB16-49862DAB6309}" type="pres">
      <dgm:prSet presAssocID="{61BD8B17-C538-410D-9A22-1B150B38013A}" presName="Name21" presStyleCnt="0"/>
      <dgm:spPr/>
    </dgm:pt>
    <dgm:pt modelId="{79FD3BA4-9DC6-4D9F-B394-5C2E1B321930}" type="pres">
      <dgm:prSet presAssocID="{61BD8B17-C538-410D-9A22-1B150B38013A}" presName="level2Shape" presStyleLbl="node4" presStyleIdx="2" presStyleCnt="6" custScaleY="219225" custLinFactNeighborX="7938" custLinFactNeighborY="-11580"/>
      <dgm:spPr/>
      <dgm:t>
        <a:bodyPr/>
        <a:lstStyle/>
        <a:p>
          <a:endParaRPr lang="en-US"/>
        </a:p>
      </dgm:t>
    </dgm:pt>
    <dgm:pt modelId="{170C5455-25A5-4739-8CFB-63CBC72FD459}" type="pres">
      <dgm:prSet presAssocID="{61BD8B17-C538-410D-9A22-1B150B38013A}" presName="hierChild3" presStyleCnt="0"/>
      <dgm:spPr/>
    </dgm:pt>
    <dgm:pt modelId="{011BAF65-59EC-4535-B537-A8AC8AC54859}" type="pres">
      <dgm:prSet presAssocID="{1EC808B4-F234-4757-BC48-563C5436482D}" presName="Name19" presStyleLbl="parChTrans1D4" presStyleIdx="3" presStyleCnt="6"/>
      <dgm:spPr/>
      <dgm:t>
        <a:bodyPr/>
        <a:lstStyle/>
        <a:p>
          <a:endParaRPr lang="en-US"/>
        </a:p>
      </dgm:t>
    </dgm:pt>
    <dgm:pt modelId="{8ADBC9FC-C30D-4C2D-8A61-DA9854383BD3}" type="pres">
      <dgm:prSet presAssocID="{33943C35-0C77-474B-A23A-D839F585A42C}" presName="Name21" presStyleCnt="0"/>
      <dgm:spPr/>
    </dgm:pt>
    <dgm:pt modelId="{C5927D70-52EA-48C7-AA8F-178C373B11EC}" type="pres">
      <dgm:prSet presAssocID="{33943C35-0C77-474B-A23A-D839F585A42C}" presName="level2Shape" presStyleLbl="node4" presStyleIdx="3" presStyleCnt="6" custScaleY="253199"/>
      <dgm:spPr/>
      <dgm:t>
        <a:bodyPr/>
        <a:lstStyle/>
        <a:p>
          <a:endParaRPr lang="en-US"/>
        </a:p>
      </dgm:t>
    </dgm:pt>
    <dgm:pt modelId="{DD3E1720-202F-4A7B-88CE-1B07D40C688D}" type="pres">
      <dgm:prSet presAssocID="{33943C35-0C77-474B-A23A-D839F585A42C}" presName="hierChild3" presStyleCnt="0"/>
      <dgm:spPr/>
    </dgm:pt>
    <dgm:pt modelId="{89FEAEA8-8841-445D-BF01-3A16A40EB98D}" type="pres">
      <dgm:prSet presAssocID="{9606D930-72D7-4BFC-8AC8-514602028124}" presName="Name19" presStyleLbl="parChTrans1D4" presStyleIdx="4" presStyleCnt="6"/>
      <dgm:spPr/>
      <dgm:t>
        <a:bodyPr/>
        <a:lstStyle/>
        <a:p>
          <a:endParaRPr lang="en-US"/>
        </a:p>
      </dgm:t>
    </dgm:pt>
    <dgm:pt modelId="{E7A603FF-BC0E-4D95-9069-4D87D605159B}" type="pres">
      <dgm:prSet presAssocID="{FBB73FDB-5F7C-4AA2-AAC2-C6EA33C4E719}" presName="Name21" presStyleCnt="0"/>
      <dgm:spPr/>
    </dgm:pt>
    <dgm:pt modelId="{AA7B39F1-3EBA-44D5-859C-168A793B8880}" type="pres">
      <dgm:prSet presAssocID="{FBB73FDB-5F7C-4AA2-AAC2-C6EA33C4E719}" presName="level2Shape" presStyleLbl="node4" presStyleIdx="4" presStyleCnt="6"/>
      <dgm:spPr/>
      <dgm:t>
        <a:bodyPr/>
        <a:lstStyle/>
        <a:p>
          <a:endParaRPr lang="en-US"/>
        </a:p>
      </dgm:t>
    </dgm:pt>
    <dgm:pt modelId="{A41475EE-3B84-4406-8DED-467C34203758}" type="pres">
      <dgm:prSet presAssocID="{FBB73FDB-5F7C-4AA2-AAC2-C6EA33C4E719}" presName="hierChild3" presStyleCnt="0"/>
      <dgm:spPr/>
    </dgm:pt>
    <dgm:pt modelId="{DEDEF9FC-9B4C-47CA-9347-C93590F3126C}" type="pres">
      <dgm:prSet presAssocID="{C41C6375-F8E5-42CA-BF6E-C8855FCF20E9}" presName="Name19" presStyleLbl="parChTrans1D3" presStyleIdx="2" presStyleCnt="3"/>
      <dgm:spPr/>
      <dgm:t>
        <a:bodyPr/>
        <a:lstStyle/>
        <a:p>
          <a:endParaRPr lang="en-US"/>
        </a:p>
      </dgm:t>
    </dgm:pt>
    <dgm:pt modelId="{518E6014-D40C-45CE-8914-124951A32B92}" type="pres">
      <dgm:prSet presAssocID="{98884D5E-BEE0-4BBA-A661-EE643FA1381D}" presName="Name21" presStyleCnt="0"/>
      <dgm:spPr/>
    </dgm:pt>
    <dgm:pt modelId="{77F5B20F-5224-4081-A81E-0362310EDD2C}" type="pres">
      <dgm:prSet presAssocID="{98884D5E-BEE0-4BBA-A661-EE643FA1381D}" presName="level2Shape" presStyleLbl="node3" presStyleIdx="2" presStyleCnt="3" custScaleX="140634"/>
      <dgm:spPr/>
      <dgm:t>
        <a:bodyPr/>
        <a:lstStyle/>
        <a:p>
          <a:endParaRPr lang="en-US"/>
        </a:p>
      </dgm:t>
    </dgm:pt>
    <dgm:pt modelId="{5E6127E2-F0EF-445F-807C-FB9F370E5FE0}" type="pres">
      <dgm:prSet presAssocID="{98884D5E-BEE0-4BBA-A661-EE643FA1381D}" presName="hierChild3" presStyleCnt="0"/>
      <dgm:spPr/>
    </dgm:pt>
    <dgm:pt modelId="{186FBE60-77BE-48E8-9D04-7FEC3DF80ED1}" type="pres">
      <dgm:prSet presAssocID="{F3D1FDD0-EDB3-4A17-AA83-37EB0DF109F5}" presName="Name19" presStyleLbl="parChTrans1D4" presStyleIdx="5" presStyleCnt="6"/>
      <dgm:spPr/>
      <dgm:t>
        <a:bodyPr/>
        <a:lstStyle/>
        <a:p>
          <a:endParaRPr lang="en-US"/>
        </a:p>
      </dgm:t>
    </dgm:pt>
    <dgm:pt modelId="{0C545795-66BC-4FF1-B45E-C45EEC176771}" type="pres">
      <dgm:prSet presAssocID="{2010D3A6-BEE1-4333-9B4D-7BBC74097D72}" presName="Name21" presStyleCnt="0"/>
      <dgm:spPr/>
    </dgm:pt>
    <dgm:pt modelId="{F790A128-6DE0-43A6-A2B9-64A5F9CEC4D2}" type="pres">
      <dgm:prSet presAssocID="{2010D3A6-BEE1-4333-9B4D-7BBC74097D72}" presName="level2Shape" presStyleLbl="node4" presStyleIdx="5" presStyleCnt="6" custScaleX="211144" custLinFactNeighborX="9918" custLinFactNeighborY="-4099"/>
      <dgm:spPr/>
      <dgm:t>
        <a:bodyPr/>
        <a:lstStyle/>
        <a:p>
          <a:endParaRPr lang="en-US"/>
        </a:p>
      </dgm:t>
    </dgm:pt>
    <dgm:pt modelId="{4429C275-EA33-454F-A4BE-94B1B9A6AD4A}" type="pres">
      <dgm:prSet presAssocID="{2010D3A6-BEE1-4333-9B4D-7BBC74097D72}" presName="hierChild3" presStyleCnt="0"/>
      <dgm:spPr/>
    </dgm:pt>
    <dgm:pt modelId="{AEB7D973-DC57-4093-810A-012E3FC97D6C}" type="pres">
      <dgm:prSet presAssocID="{74C2438A-105F-4AAE-9F3C-DCAEF1897B98}" presName="bgShapesFlow" presStyleCnt="0"/>
      <dgm:spPr/>
    </dgm:pt>
  </dgm:ptLst>
  <dgm:cxnLst>
    <dgm:cxn modelId="{146212E2-0682-482B-B52A-10D9C795882C}" srcId="{27CF6781-EDF8-437C-A93C-8CEBCC483B2D}" destId="{71114185-B310-41D1-9A7A-C1BD352FFA48}" srcOrd="0" destOrd="0" parTransId="{30E27C9E-80C8-45EB-809A-D42C805FDBB4}" sibTransId="{0C022D2E-CA7E-4A61-B0D5-5D6EF9CD2DFF}"/>
    <dgm:cxn modelId="{81C054B8-C844-4A4C-A020-87BB7B1BFC24}" type="presOf" srcId="{65CB28C9-060D-4141-A946-2A281C7B89E4}" destId="{7E50D8B3-A614-400F-AAF4-E970F2FACE31}" srcOrd="0" destOrd="0" presId="urn:microsoft.com/office/officeart/2005/8/layout/hierarchy6"/>
    <dgm:cxn modelId="{DEAC00EB-5EBB-477C-A11D-500A77D3B0F8}" srcId="{74C2438A-105F-4AAE-9F3C-DCAEF1897B98}" destId="{DE8A4B61-5B66-4413-9226-12E842737AFD}" srcOrd="0" destOrd="0" parTransId="{9DFC9725-C90F-4495-AAD3-2A7141B9DE31}" sibTransId="{7AFF28E4-1A28-4AA5-B846-00F97A811C3F}"/>
    <dgm:cxn modelId="{B7746E22-DD7C-4D1A-A78B-A7357FC08375}" type="presOf" srcId="{2010D3A6-BEE1-4333-9B4D-7BBC74097D72}" destId="{F790A128-6DE0-43A6-A2B9-64A5F9CEC4D2}" srcOrd="0" destOrd="0" presId="urn:microsoft.com/office/officeart/2005/8/layout/hierarchy6"/>
    <dgm:cxn modelId="{5D6ACFE3-DA84-4F52-9FEF-0BD7E9A05ABC}" type="presOf" srcId="{1EC808B4-F234-4757-BC48-563C5436482D}" destId="{011BAF65-59EC-4535-B537-A8AC8AC54859}" srcOrd="0" destOrd="0" presId="urn:microsoft.com/office/officeart/2005/8/layout/hierarchy6"/>
    <dgm:cxn modelId="{96D8136E-4F78-40EB-A59E-2FF1F56C63AD}" type="presOf" srcId="{A13FBF30-B69C-41CA-AD1C-1505D1325B15}" destId="{70F8107D-DA10-484D-B37D-386C87094ED2}" srcOrd="0" destOrd="0" presId="urn:microsoft.com/office/officeart/2005/8/layout/hierarchy6"/>
    <dgm:cxn modelId="{E7C35DCA-A937-4B2D-A590-011BADA783E7}" type="presOf" srcId="{C41C6375-F8E5-42CA-BF6E-C8855FCF20E9}" destId="{DEDEF9FC-9B4C-47CA-9347-C93590F3126C}" srcOrd="0" destOrd="0" presId="urn:microsoft.com/office/officeart/2005/8/layout/hierarchy6"/>
    <dgm:cxn modelId="{F8A84F3C-946B-4D0E-A146-7742A42E711C}" type="presOf" srcId="{61BD8B17-C538-410D-9A22-1B150B38013A}" destId="{79FD3BA4-9DC6-4D9F-B394-5C2E1B321930}" srcOrd="0" destOrd="0" presId="urn:microsoft.com/office/officeart/2005/8/layout/hierarchy6"/>
    <dgm:cxn modelId="{B9BEAA74-E03C-41B3-9FC6-D3D7CF7E2915}" srcId="{27CF6781-EDF8-437C-A93C-8CEBCC483B2D}" destId="{33943C35-0C77-474B-A23A-D839F585A42C}" srcOrd="2" destOrd="0" parTransId="{1EC808B4-F234-4757-BC48-563C5436482D}" sibTransId="{22DBF5CF-3016-4EEB-9A34-0C0E0FB26A38}"/>
    <dgm:cxn modelId="{6C36431F-D897-4B1B-84DD-B4366E320BB0}" srcId="{3F984FF0-2DDE-41AD-B822-5BD14A0D67A7}" destId="{65CB28C9-060D-4141-A946-2A281C7B89E4}" srcOrd="0" destOrd="0" parTransId="{C7AA392D-D8A0-41D7-990D-092871328BC3}" sibTransId="{F4068CAA-4FFC-4F5C-B7FC-1AD054604C8F}"/>
    <dgm:cxn modelId="{4B9A35BD-85A7-4088-AEAE-EF5CBE5F86D1}" srcId="{27CF6781-EDF8-437C-A93C-8CEBCC483B2D}" destId="{FBB73FDB-5F7C-4AA2-AAC2-C6EA33C4E719}" srcOrd="3" destOrd="0" parTransId="{9606D930-72D7-4BFC-8AC8-514602028124}" sibTransId="{DF878876-9718-4CF8-96F3-B3878F8374D4}"/>
    <dgm:cxn modelId="{A78E431D-1DD0-4087-98DF-296DF03E941E}" srcId="{27CF6781-EDF8-437C-A93C-8CEBCC483B2D}" destId="{61BD8B17-C538-410D-9A22-1B150B38013A}" srcOrd="1" destOrd="0" parTransId="{A13FBF30-B69C-41CA-AD1C-1505D1325B15}" sibTransId="{C39AC527-29DE-4DEB-B8F9-55FA24EBAB04}"/>
    <dgm:cxn modelId="{27DFA861-C3FA-4311-80C1-DE38E12D9424}" srcId="{DE8A4B61-5B66-4413-9226-12E842737AFD}" destId="{3F984FF0-2DDE-41AD-B822-5BD14A0D67A7}" srcOrd="0" destOrd="0" parTransId="{C67F2EA4-9EFC-4C3E-B0B0-7FB2C97DFBCE}" sibTransId="{0D37DC5C-1581-43D0-9C39-F9BF6615C9E3}"/>
    <dgm:cxn modelId="{EF4F29A6-976F-4ED6-B687-1609573700AA}" type="presOf" srcId="{D7A7DA40-B429-47E0-81D3-3321F83C59D8}" destId="{B142ED55-7244-49B4-B230-BE1E5FA74DF7}" srcOrd="0" destOrd="0" presId="urn:microsoft.com/office/officeart/2005/8/layout/hierarchy6"/>
    <dgm:cxn modelId="{F6C05031-F0A2-4C23-A8CA-31B5E914EAAF}" type="presOf" srcId="{ADCCADDB-3DE7-4310-ADE2-4B7FB12C5E34}" destId="{FCAE4F75-2905-44C3-A339-CC04BB6C6C1E}" srcOrd="0" destOrd="0" presId="urn:microsoft.com/office/officeart/2005/8/layout/hierarchy6"/>
    <dgm:cxn modelId="{DC8EAF81-04E4-4EA0-94B1-FB0FCA7EEED2}" type="presOf" srcId="{FBB73FDB-5F7C-4AA2-AAC2-C6EA33C4E719}" destId="{AA7B39F1-3EBA-44D5-859C-168A793B8880}" srcOrd="0" destOrd="0" presId="urn:microsoft.com/office/officeart/2005/8/layout/hierarchy6"/>
    <dgm:cxn modelId="{C16FDED3-6023-4F8E-B5DC-A39320336B76}" type="presOf" srcId="{27CF6781-EDF8-437C-A93C-8CEBCC483B2D}" destId="{DAF7E16B-1513-42FC-9F0D-B4524F339262}" srcOrd="0" destOrd="0" presId="urn:microsoft.com/office/officeart/2005/8/layout/hierarchy6"/>
    <dgm:cxn modelId="{CAB62EC7-06AE-4AC7-8296-CBE7D0B400F1}" type="presOf" srcId="{98884D5E-BEE0-4BBA-A661-EE643FA1381D}" destId="{77F5B20F-5224-4081-A81E-0362310EDD2C}" srcOrd="0" destOrd="0" presId="urn:microsoft.com/office/officeart/2005/8/layout/hierarchy6"/>
    <dgm:cxn modelId="{F15DC19E-70B7-4142-B881-853CA6AB2AB1}" type="presOf" srcId="{652EE98C-A906-4A11-B2B6-346BFC781EA5}" destId="{71D3A9E3-A2E7-483A-B080-0B6BB4BF7DA5}" srcOrd="0" destOrd="0" presId="urn:microsoft.com/office/officeart/2005/8/layout/hierarchy6"/>
    <dgm:cxn modelId="{DFB0185F-D632-4BFA-90BA-82CD6E4AAE37}" type="presOf" srcId="{DE8A4B61-5B66-4413-9226-12E842737AFD}" destId="{8B052AD2-6C55-4559-A386-B9536EE4C300}" srcOrd="0" destOrd="0" presId="urn:microsoft.com/office/officeart/2005/8/layout/hierarchy6"/>
    <dgm:cxn modelId="{34DC0A8F-D434-4B43-B126-A24B2180C81F}" srcId="{98884D5E-BEE0-4BBA-A661-EE643FA1381D}" destId="{2010D3A6-BEE1-4333-9B4D-7BBC74097D72}" srcOrd="0" destOrd="0" parTransId="{F3D1FDD0-EDB3-4A17-AA83-37EB0DF109F5}" sibTransId="{FC4AFFA0-191D-47D3-9343-E93555C3B63F}"/>
    <dgm:cxn modelId="{B601E44F-6370-4B88-B802-BE12E403B207}" type="presOf" srcId="{30E27C9E-80C8-45EB-809A-D42C805FDBB4}" destId="{1212E9EC-1761-4892-8974-BEDFBCA15ED9}" srcOrd="0" destOrd="0" presId="urn:microsoft.com/office/officeart/2005/8/layout/hierarchy6"/>
    <dgm:cxn modelId="{F0592F14-7AE7-4F91-AEB8-5179BC227B7D}" type="presOf" srcId="{3F984FF0-2DDE-41AD-B822-5BD14A0D67A7}" destId="{0E64A61B-6AD2-48D8-9AC0-D306325A9487}" srcOrd="0" destOrd="0" presId="urn:microsoft.com/office/officeart/2005/8/layout/hierarchy6"/>
    <dgm:cxn modelId="{6B1DAC6B-44B1-4831-BEE9-C8B80499CF5A}" type="presOf" srcId="{C67F2EA4-9EFC-4C3E-B0B0-7FB2C97DFBCE}" destId="{95A0B9A0-F901-4D09-A313-7CD0D17BBDE7}" srcOrd="0" destOrd="0" presId="urn:microsoft.com/office/officeart/2005/8/layout/hierarchy6"/>
    <dgm:cxn modelId="{FC913980-D776-43B6-8327-C8C7A9E2CFBB}" type="presOf" srcId="{71114185-B310-41D1-9A7A-C1BD352FFA48}" destId="{0511E76F-B893-4F6D-92B5-206FAB289EA9}" srcOrd="0" destOrd="0" presId="urn:microsoft.com/office/officeart/2005/8/layout/hierarchy6"/>
    <dgm:cxn modelId="{0735B0D2-6B3D-4550-B6BA-D6B603B6AE89}" type="presOf" srcId="{9606D930-72D7-4BFC-8AC8-514602028124}" destId="{89FEAEA8-8841-445D-BF01-3A16A40EB98D}" srcOrd="0" destOrd="0" presId="urn:microsoft.com/office/officeart/2005/8/layout/hierarchy6"/>
    <dgm:cxn modelId="{3094FE93-6708-40AC-8731-8F3E47C6D1EA}" srcId="{DE8A4B61-5B66-4413-9226-12E842737AFD}" destId="{652EE98C-A906-4A11-B2B6-346BFC781EA5}" srcOrd="1" destOrd="0" parTransId="{8CDF4E64-64B8-4C1B-91B9-1E340F0A1B0F}" sibTransId="{E85F4CD5-B723-443C-8DE3-A32FF1D5D886}"/>
    <dgm:cxn modelId="{3E4F189A-A005-4EDF-B8F0-0535A678DEF7}" type="presOf" srcId="{8CDF4E64-64B8-4C1B-91B9-1E340F0A1B0F}" destId="{D514CE8C-BDFA-4119-918C-245A6F3E2E7E}" srcOrd="0" destOrd="0" presId="urn:microsoft.com/office/officeart/2005/8/layout/hierarchy6"/>
    <dgm:cxn modelId="{9FB2D371-6BDF-4262-B46A-643B42883336}" srcId="{652EE98C-A906-4A11-B2B6-346BFC781EA5}" destId="{D7A7DA40-B429-47E0-81D3-3321F83C59D8}" srcOrd="0" destOrd="0" parTransId="{ADCCADDB-3DE7-4310-ADE2-4B7FB12C5E34}" sibTransId="{3E967012-ABBD-43DE-B3C6-74395B12EE57}"/>
    <dgm:cxn modelId="{22203BE1-71FD-45C7-88CB-835E10EDD54B}" type="presOf" srcId="{C7AA392D-D8A0-41D7-990D-092871328BC3}" destId="{B3AE366F-60BB-4601-9A92-853B382DDEAE}" srcOrd="0" destOrd="0" presId="urn:microsoft.com/office/officeart/2005/8/layout/hierarchy6"/>
    <dgm:cxn modelId="{C3609B78-76B9-4A49-9D50-3F7986084239}" srcId="{652EE98C-A906-4A11-B2B6-346BFC781EA5}" destId="{98884D5E-BEE0-4BBA-A661-EE643FA1381D}" srcOrd="1" destOrd="0" parTransId="{C41C6375-F8E5-42CA-BF6E-C8855FCF20E9}" sibTransId="{C5F4F9D5-DE6C-4E42-869D-9FA70A127B38}"/>
    <dgm:cxn modelId="{8334FFA9-63E7-4FF2-9CBE-F3456003905B}" type="presOf" srcId="{F3D1FDD0-EDB3-4A17-AA83-37EB0DF109F5}" destId="{186FBE60-77BE-48E8-9D04-7FEC3DF80ED1}" srcOrd="0" destOrd="0" presId="urn:microsoft.com/office/officeart/2005/8/layout/hierarchy6"/>
    <dgm:cxn modelId="{F6C55757-B050-42E3-8069-FFD04B88F84C}" srcId="{D7A7DA40-B429-47E0-81D3-3321F83C59D8}" destId="{27CF6781-EDF8-437C-A93C-8CEBCC483B2D}" srcOrd="0" destOrd="0" parTransId="{0459E070-EB6F-4240-BD55-CE9D31A763BE}" sibTransId="{9B11F2FF-8D64-461C-95D0-19E68C070B17}"/>
    <dgm:cxn modelId="{3B4472C4-3BBB-4CCC-93DF-2C7DC2C078B9}" type="presOf" srcId="{74C2438A-105F-4AAE-9F3C-DCAEF1897B98}" destId="{30B38ABE-049D-443C-8FD0-4D1E31E0E4F8}" srcOrd="0" destOrd="0" presId="urn:microsoft.com/office/officeart/2005/8/layout/hierarchy6"/>
    <dgm:cxn modelId="{B1CA34A6-DA67-4033-8920-47317598EB99}" type="presOf" srcId="{33943C35-0C77-474B-A23A-D839F585A42C}" destId="{C5927D70-52EA-48C7-AA8F-178C373B11EC}" srcOrd="0" destOrd="0" presId="urn:microsoft.com/office/officeart/2005/8/layout/hierarchy6"/>
    <dgm:cxn modelId="{649F3A52-FCEE-4CBA-ABC9-708DA66A7DBE}" type="presOf" srcId="{0459E070-EB6F-4240-BD55-CE9D31A763BE}" destId="{C2703145-0201-428D-B97D-8EC3C0351131}" srcOrd="0" destOrd="0" presId="urn:microsoft.com/office/officeart/2005/8/layout/hierarchy6"/>
    <dgm:cxn modelId="{EEA47C6B-D437-49F7-8C9C-1E6888F8A6B8}" type="presParOf" srcId="{30B38ABE-049D-443C-8FD0-4D1E31E0E4F8}" destId="{1CED4D91-DA06-4165-A103-C9BFEB465EB4}" srcOrd="0" destOrd="0" presId="urn:microsoft.com/office/officeart/2005/8/layout/hierarchy6"/>
    <dgm:cxn modelId="{6CAC4F0A-28E2-43B2-8CCA-48836691A8AF}" type="presParOf" srcId="{1CED4D91-DA06-4165-A103-C9BFEB465EB4}" destId="{122B203B-5436-4B68-8800-7CAE105AA76C}" srcOrd="0" destOrd="0" presId="urn:microsoft.com/office/officeart/2005/8/layout/hierarchy6"/>
    <dgm:cxn modelId="{E6A21F5E-6C3F-46CD-B87A-C763D3191BFA}" type="presParOf" srcId="{122B203B-5436-4B68-8800-7CAE105AA76C}" destId="{A59210C5-AAF6-46BB-A0E1-0FA470B4AF28}" srcOrd="0" destOrd="0" presId="urn:microsoft.com/office/officeart/2005/8/layout/hierarchy6"/>
    <dgm:cxn modelId="{FAB39748-D459-448B-84E3-B07503264F67}" type="presParOf" srcId="{A59210C5-AAF6-46BB-A0E1-0FA470B4AF28}" destId="{8B052AD2-6C55-4559-A386-B9536EE4C300}" srcOrd="0" destOrd="0" presId="urn:microsoft.com/office/officeart/2005/8/layout/hierarchy6"/>
    <dgm:cxn modelId="{FC8DF02D-B089-4DA9-97D1-FB3A2D3731D7}" type="presParOf" srcId="{A59210C5-AAF6-46BB-A0E1-0FA470B4AF28}" destId="{0EB4493A-3AF9-4DD9-8076-DD834B32BC77}" srcOrd="1" destOrd="0" presId="urn:microsoft.com/office/officeart/2005/8/layout/hierarchy6"/>
    <dgm:cxn modelId="{27B08557-809E-4D1D-A02B-FBA31CF2F9F0}" type="presParOf" srcId="{0EB4493A-3AF9-4DD9-8076-DD834B32BC77}" destId="{95A0B9A0-F901-4D09-A313-7CD0D17BBDE7}" srcOrd="0" destOrd="0" presId="urn:microsoft.com/office/officeart/2005/8/layout/hierarchy6"/>
    <dgm:cxn modelId="{C5FAF1F4-71E4-430B-BC8A-8CFA037E264E}" type="presParOf" srcId="{0EB4493A-3AF9-4DD9-8076-DD834B32BC77}" destId="{6904A53C-D8DC-4C02-ACF0-4EEB15E38456}" srcOrd="1" destOrd="0" presId="urn:microsoft.com/office/officeart/2005/8/layout/hierarchy6"/>
    <dgm:cxn modelId="{1EC4A76D-6E64-447B-B1B0-7FA775E7FAE6}" type="presParOf" srcId="{6904A53C-D8DC-4C02-ACF0-4EEB15E38456}" destId="{0E64A61B-6AD2-48D8-9AC0-D306325A9487}" srcOrd="0" destOrd="0" presId="urn:microsoft.com/office/officeart/2005/8/layout/hierarchy6"/>
    <dgm:cxn modelId="{8EAC0592-5F87-42B8-86A0-AE1CFF9C5C34}" type="presParOf" srcId="{6904A53C-D8DC-4C02-ACF0-4EEB15E38456}" destId="{4C9680BE-F3EC-4992-A967-DBFA8391E867}" srcOrd="1" destOrd="0" presId="urn:microsoft.com/office/officeart/2005/8/layout/hierarchy6"/>
    <dgm:cxn modelId="{033FE134-6FF2-4FF0-9E9E-920CE0BAE817}" type="presParOf" srcId="{4C9680BE-F3EC-4992-A967-DBFA8391E867}" destId="{B3AE366F-60BB-4601-9A92-853B382DDEAE}" srcOrd="0" destOrd="0" presId="urn:microsoft.com/office/officeart/2005/8/layout/hierarchy6"/>
    <dgm:cxn modelId="{8D7F2905-0499-4485-B397-DB48A915C982}" type="presParOf" srcId="{4C9680BE-F3EC-4992-A967-DBFA8391E867}" destId="{BE9369CD-496B-4C8B-89A0-D8583EFFC14D}" srcOrd="1" destOrd="0" presId="urn:microsoft.com/office/officeart/2005/8/layout/hierarchy6"/>
    <dgm:cxn modelId="{4B20AD2C-F74E-4593-8BEE-24BD637869CF}" type="presParOf" srcId="{BE9369CD-496B-4C8B-89A0-D8583EFFC14D}" destId="{7E50D8B3-A614-400F-AAF4-E970F2FACE31}" srcOrd="0" destOrd="0" presId="urn:microsoft.com/office/officeart/2005/8/layout/hierarchy6"/>
    <dgm:cxn modelId="{CBA48199-0947-4F9D-A417-56660E6B4954}" type="presParOf" srcId="{BE9369CD-496B-4C8B-89A0-D8583EFFC14D}" destId="{42CB09E4-7DDF-4E46-8E41-A7929FB1DF5C}" srcOrd="1" destOrd="0" presId="urn:microsoft.com/office/officeart/2005/8/layout/hierarchy6"/>
    <dgm:cxn modelId="{C616A2B0-1E08-4F7F-9447-143C03FEB5D7}" type="presParOf" srcId="{0EB4493A-3AF9-4DD9-8076-DD834B32BC77}" destId="{D514CE8C-BDFA-4119-918C-245A6F3E2E7E}" srcOrd="2" destOrd="0" presId="urn:microsoft.com/office/officeart/2005/8/layout/hierarchy6"/>
    <dgm:cxn modelId="{E6BFA1A9-2713-44B3-97F8-0C8A041B03F0}" type="presParOf" srcId="{0EB4493A-3AF9-4DD9-8076-DD834B32BC77}" destId="{E1A27174-B182-4110-BC93-A1355ACC305F}" srcOrd="3" destOrd="0" presId="urn:microsoft.com/office/officeart/2005/8/layout/hierarchy6"/>
    <dgm:cxn modelId="{D3196BF4-98E8-4DB9-A8D1-77BBCA0DD31B}" type="presParOf" srcId="{E1A27174-B182-4110-BC93-A1355ACC305F}" destId="{71D3A9E3-A2E7-483A-B080-0B6BB4BF7DA5}" srcOrd="0" destOrd="0" presId="urn:microsoft.com/office/officeart/2005/8/layout/hierarchy6"/>
    <dgm:cxn modelId="{F768F844-E292-4955-82B4-AAE206A9CE02}" type="presParOf" srcId="{E1A27174-B182-4110-BC93-A1355ACC305F}" destId="{CBA9C7DB-C688-47A9-A787-9E0BA7FBB3C4}" srcOrd="1" destOrd="0" presId="urn:microsoft.com/office/officeart/2005/8/layout/hierarchy6"/>
    <dgm:cxn modelId="{A13EC8FA-09AA-4DB6-990B-3DCBF2010C97}" type="presParOf" srcId="{CBA9C7DB-C688-47A9-A787-9E0BA7FBB3C4}" destId="{FCAE4F75-2905-44C3-A339-CC04BB6C6C1E}" srcOrd="0" destOrd="0" presId="urn:microsoft.com/office/officeart/2005/8/layout/hierarchy6"/>
    <dgm:cxn modelId="{8DB05F65-68C6-4D77-89E0-F5F3702CE4B2}" type="presParOf" srcId="{CBA9C7DB-C688-47A9-A787-9E0BA7FBB3C4}" destId="{D38DA747-0149-412A-B422-597693AB2119}" srcOrd="1" destOrd="0" presId="urn:microsoft.com/office/officeart/2005/8/layout/hierarchy6"/>
    <dgm:cxn modelId="{E1A7FE49-5D30-46DF-99BE-C010DBDA9A7B}" type="presParOf" srcId="{D38DA747-0149-412A-B422-597693AB2119}" destId="{B142ED55-7244-49B4-B230-BE1E5FA74DF7}" srcOrd="0" destOrd="0" presId="urn:microsoft.com/office/officeart/2005/8/layout/hierarchy6"/>
    <dgm:cxn modelId="{56AC19BF-EA63-4219-BD0F-DDF10DCE34C0}" type="presParOf" srcId="{D38DA747-0149-412A-B422-597693AB2119}" destId="{C944FC1D-713E-452F-A4D0-B8F935987011}" srcOrd="1" destOrd="0" presId="urn:microsoft.com/office/officeart/2005/8/layout/hierarchy6"/>
    <dgm:cxn modelId="{373CAD6E-095A-4042-B6FD-38611819BE81}" type="presParOf" srcId="{C944FC1D-713E-452F-A4D0-B8F935987011}" destId="{C2703145-0201-428D-B97D-8EC3C0351131}" srcOrd="0" destOrd="0" presId="urn:microsoft.com/office/officeart/2005/8/layout/hierarchy6"/>
    <dgm:cxn modelId="{E8A0A2A3-9EF3-427C-B616-2B7C43F558ED}" type="presParOf" srcId="{C944FC1D-713E-452F-A4D0-B8F935987011}" destId="{26F3070D-0453-4088-96EB-CE323BE0546C}" srcOrd="1" destOrd="0" presId="urn:microsoft.com/office/officeart/2005/8/layout/hierarchy6"/>
    <dgm:cxn modelId="{F66E0EE5-2B44-46DF-97CD-0FF749E21A47}" type="presParOf" srcId="{26F3070D-0453-4088-96EB-CE323BE0546C}" destId="{DAF7E16B-1513-42FC-9F0D-B4524F339262}" srcOrd="0" destOrd="0" presId="urn:microsoft.com/office/officeart/2005/8/layout/hierarchy6"/>
    <dgm:cxn modelId="{7DBDA70C-6C40-4178-997F-B17F6D58096E}" type="presParOf" srcId="{26F3070D-0453-4088-96EB-CE323BE0546C}" destId="{ECFFE140-B9D2-4904-B0C2-A4296E350951}" srcOrd="1" destOrd="0" presId="urn:microsoft.com/office/officeart/2005/8/layout/hierarchy6"/>
    <dgm:cxn modelId="{E0829DAD-0D9B-44F1-8C3D-81CA7EFCEF95}" type="presParOf" srcId="{ECFFE140-B9D2-4904-B0C2-A4296E350951}" destId="{1212E9EC-1761-4892-8974-BEDFBCA15ED9}" srcOrd="0" destOrd="0" presId="urn:microsoft.com/office/officeart/2005/8/layout/hierarchy6"/>
    <dgm:cxn modelId="{A31A60A0-9EB9-4853-A5E9-B11BB003C76E}" type="presParOf" srcId="{ECFFE140-B9D2-4904-B0C2-A4296E350951}" destId="{FB73BB95-BED7-4C29-8E7A-19C205A80F46}" srcOrd="1" destOrd="0" presId="urn:microsoft.com/office/officeart/2005/8/layout/hierarchy6"/>
    <dgm:cxn modelId="{19BDCB59-A951-4BD5-BBD9-A63CECDF3B5B}" type="presParOf" srcId="{FB73BB95-BED7-4C29-8E7A-19C205A80F46}" destId="{0511E76F-B893-4F6D-92B5-206FAB289EA9}" srcOrd="0" destOrd="0" presId="urn:microsoft.com/office/officeart/2005/8/layout/hierarchy6"/>
    <dgm:cxn modelId="{75C0A6D3-63A0-4999-A541-9A2EAA95CFED}" type="presParOf" srcId="{FB73BB95-BED7-4C29-8E7A-19C205A80F46}" destId="{FE5AA5DF-9D64-4E04-A3E8-0C3415CA4D07}" srcOrd="1" destOrd="0" presId="urn:microsoft.com/office/officeart/2005/8/layout/hierarchy6"/>
    <dgm:cxn modelId="{F5F5480B-DDBE-4CEE-8A7E-2C612B607F57}" type="presParOf" srcId="{ECFFE140-B9D2-4904-B0C2-A4296E350951}" destId="{70F8107D-DA10-484D-B37D-386C87094ED2}" srcOrd="2" destOrd="0" presId="urn:microsoft.com/office/officeart/2005/8/layout/hierarchy6"/>
    <dgm:cxn modelId="{59D52454-4BD1-44E9-B5CC-B0CD9E87E8FD}" type="presParOf" srcId="{ECFFE140-B9D2-4904-B0C2-A4296E350951}" destId="{5AE4807A-68E9-46CA-BB16-49862DAB6309}" srcOrd="3" destOrd="0" presId="urn:microsoft.com/office/officeart/2005/8/layout/hierarchy6"/>
    <dgm:cxn modelId="{FE4C9A19-6865-42BD-ABE2-1B16AFE2085A}" type="presParOf" srcId="{5AE4807A-68E9-46CA-BB16-49862DAB6309}" destId="{79FD3BA4-9DC6-4D9F-B394-5C2E1B321930}" srcOrd="0" destOrd="0" presId="urn:microsoft.com/office/officeart/2005/8/layout/hierarchy6"/>
    <dgm:cxn modelId="{BCB5F3DF-D861-4D14-A2EC-1C6EC5E2A294}" type="presParOf" srcId="{5AE4807A-68E9-46CA-BB16-49862DAB6309}" destId="{170C5455-25A5-4739-8CFB-63CBC72FD459}" srcOrd="1" destOrd="0" presId="urn:microsoft.com/office/officeart/2005/8/layout/hierarchy6"/>
    <dgm:cxn modelId="{60A96018-5026-46EE-A7C8-8EF59BD90D7D}" type="presParOf" srcId="{ECFFE140-B9D2-4904-B0C2-A4296E350951}" destId="{011BAF65-59EC-4535-B537-A8AC8AC54859}" srcOrd="4" destOrd="0" presId="urn:microsoft.com/office/officeart/2005/8/layout/hierarchy6"/>
    <dgm:cxn modelId="{E9F156BA-31D0-4316-9DC0-E398D2BB0ADE}" type="presParOf" srcId="{ECFFE140-B9D2-4904-B0C2-A4296E350951}" destId="{8ADBC9FC-C30D-4C2D-8A61-DA9854383BD3}" srcOrd="5" destOrd="0" presId="urn:microsoft.com/office/officeart/2005/8/layout/hierarchy6"/>
    <dgm:cxn modelId="{A51C2858-0FAE-4D3A-B3BF-8EADF5927D1E}" type="presParOf" srcId="{8ADBC9FC-C30D-4C2D-8A61-DA9854383BD3}" destId="{C5927D70-52EA-48C7-AA8F-178C373B11EC}" srcOrd="0" destOrd="0" presId="urn:microsoft.com/office/officeart/2005/8/layout/hierarchy6"/>
    <dgm:cxn modelId="{54AEA9BE-A365-45F3-806B-B6935F296E38}" type="presParOf" srcId="{8ADBC9FC-C30D-4C2D-8A61-DA9854383BD3}" destId="{DD3E1720-202F-4A7B-88CE-1B07D40C688D}" srcOrd="1" destOrd="0" presId="urn:microsoft.com/office/officeart/2005/8/layout/hierarchy6"/>
    <dgm:cxn modelId="{7119E9B8-E3A4-408E-9E38-10DE2F0A4BD4}" type="presParOf" srcId="{ECFFE140-B9D2-4904-B0C2-A4296E350951}" destId="{89FEAEA8-8841-445D-BF01-3A16A40EB98D}" srcOrd="6" destOrd="0" presId="urn:microsoft.com/office/officeart/2005/8/layout/hierarchy6"/>
    <dgm:cxn modelId="{8676CA9B-8CCC-4189-BA89-5A461A1546A0}" type="presParOf" srcId="{ECFFE140-B9D2-4904-B0C2-A4296E350951}" destId="{E7A603FF-BC0E-4D95-9069-4D87D605159B}" srcOrd="7" destOrd="0" presId="urn:microsoft.com/office/officeart/2005/8/layout/hierarchy6"/>
    <dgm:cxn modelId="{2510FC97-8A3B-4AAE-B354-3218675816F0}" type="presParOf" srcId="{E7A603FF-BC0E-4D95-9069-4D87D605159B}" destId="{AA7B39F1-3EBA-44D5-859C-168A793B8880}" srcOrd="0" destOrd="0" presId="urn:microsoft.com/office/officeart/2005/8/layout/hierarchy6"/>
    <dgm:cxn modelId="{2500C78C-554E-4DEE-BA4D-4C222B55F4DB}" type="presParOf" srcId="{E7A603FF-BC0E-4D95-9069-4D87D605159B}" destId="{A41475EE-3B84-4406-8DED-467C34203758}" srcOrd="1" destOrd="0" presId="urn:microsoft.com/office/officeart/2005/8/layout/hierarchy6"/>
    <dgm:cxn modelId="{199575CE-DCDC-4964-89AD-89D27CCC3B3F}" type="presParOf" srcId="{CBA9C7DB-C688-47A9-A787-9E0BA7FBB3C4}" destId="{DEDEF9FC-9B4C-47CA-9347-C93590F3126C}" srcOrd="2" destOrd="0" presId="urn:microsoft.com/office/officeart/2005/8/layout/hierarchy6"/>
    <dgm:cxn modelId="{D7181800-A1A3-4908-BE2B-6912A5C991DB}" type="presParOf" srcId="{CBA9C7DB-C688-47A9-A787-9E0BA7FBB3C4}" destId="{518E6014-D40C-45CE-8914-124951A32B92}" srcOrd="3" destOrd="0" presId="urn:microsoft.com/office/officeart/2005/8/layout/hierarchy6"/>
    <dgm:cxn modelId="{1CBC2851-D4EE-45CD-A7AA-CB3AA37A5A1F}" type="presParOf" srcId="{518E6014-D40C-45CE-8914-124951A32B92}" destId="{77F5B20F-5224-4081-A81E-0362310EDD2C}" srcOrd="0" destOrd="0" presId="urn:microsoft.com/office/officeart/2005/8/layout/hierarchy6"/>
    <dgm:cxn modelId="{D2E1880D-F02D-4A71-A492-45EEE2D7058B}" type="presParOf" srcId="{518E6014-D40C-45CE-8914-124951A32B92}" destId="{5E6127E2-F0EF-445F-807C-FB9F370E5FE0}" srcOrd="1" destOrd="0" presId="urn:microsoft.com/office/officeart/2005/8/layout/hierarchy6"/>
    <dgm:cxn modelId="{53973713-E619-45E5-9BF7-918FA48CF99A}" type="presParOf" srcId="{5E6127E2-F0EF-445F-807C-FB9F370E5FE0}" destId="{186FBE60-77BE-48E8-9D04-7FEC3DF80ED1}" srcOrd="0" destOrd="0" presId="urn:microsoft.com/office/officeart/2005/8/layout/hierarchy6"/>
    <dgm:cxn modelId="{2A776586-8511-47E6-BCBD-5591AA73F094}" type="presParOf" srcId="{5E6127E2-F0EF-445F-807C-FB9F370E5FE0}" destId="{0C545795-66BC-4FF1-B45E-C45EEC176771}" srcOrd="1" destOrd="0" presId="urn:microsoft.com/office/officeart/2005/8/layout/hierarchy6"/>
    <dgm:cxn modelId="{304F1F8A-F621-4E8F-907F-347C55FE1721}" type="presParOf" srcId="{0C545795-66BC-4FF1-B45E-C45EEC176771}" destId="{F790A128-6DE0-43A6-A2B9-64A5F9CEC4D2}" srcOrd="0" destOrd="0" presId="urn:microsoft.com/office/officeart/2005/8/layout/hierarchy6"/>
    <dgm:cxn modelId="{E8098AAF-2AA1-4016-9E40-8835FCEE7565}" type="presParOf" srcId="{0C545795-66BC-4FF1-B45E-C45EEC176771}" destId="{4429C275-EA33-454F-A4BE-94B1B9A6AD4A}" srcOrd="1" destOrd="0" presId="urn:microsoft.com/office/officeart/2005/8/layout/hierarchy6"/>
    <dgm:cxn modelId="{FEA54335-3B17-4ED6-B7BA-BB78AB611549}" type="presParOf" srcId="{30B38ABE-049D-443C-8FD0-4D1E31E0E4F8}" destId="{AEB7D973-DC57-4093-810A-012E3FC97D6C}"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035D27-AB73-4537-A089-D5FE3E499472}">
      <dsp:nvSpPr>
        <dsp:cNvPr id="0" name=""/>
        <dsp:cNvSpPr/>
      </dsp:nvSpPr>
      <dsp:spPr>
        <a:xfrm>
          <a:off x="6597419" y="2956513"/>
          <a:ext cx="391746" cy="347848"/>
        </a:xfrm>
        <a:custGeom>
          <a:avLst/>
          <a:gdLst/>
          <a:ahLst/>
          <a:cxnLst/>
          <a:rect l="0" t="0" r="0" b="0"/>
          <a:pathLst>
            <a:path>
              <a:moveTo>
                <a:pt x="391746" y="0"/>
              </a:moveTo>
              <a:lnTo>
                <a:pt x="391746" y="238462"/>
              </a:lnTo>
              <a:lnTo>
                <a:pt x="0" y="238462"/>
              </a:lnTo>
              <a:lnTo>
                <a:pt x="0" y="347848"/>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219196-C3F8-4A62-8FED-87743284C244}">
      <dsp:nvSpPr>
        <dsp:cNvPr id="0" name=""/>
        <dsp:cNvSpPr/>
      </dsp:nvSpPr>
      <dsp:spPr>
        <a:xfrm>
          <a:off x="4507802" y="1943222"/>
          <a:ext cx="2481364" cy="263496"/>
        </a:xfrm>
        <a:custGeom>
          <a:avLst/>
          <a:gdLst/>
          <a:ahLst/>
          <a:cxnLst/>
          <a:rect l="0" t="0" r="0" b="0"/>
          <a:pathLst>
            <a:path>
              <a:moveTo>
                <a:pt x="0" y="0"/>
              </a:moveTo>
              <a:lnTo>
                <a:pt x="0" y="154110"/>
              </a:lnTo>
              <a:lnTo>
                <a:pt x="2481364" y="154110"/>
              </a:lnTo>
              <a:lnTo>
                <a:pt x="2481364" y="263496"/>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A06411B-A749-49FD-AAA2-89263B0C1906}">
      <dsp:nvSpPr>
        <dsp:cNvPr id="0" name=""/>
        <dsp:cNvSpPr/>
      </dsp:nvSpPr>
      <dsp:spPr>
        <a:xfrm>
          <a:off x="3022068" y="4130357"/>
          <a:ext cx="493033" cy="414977"/>
        </a:xfrm>
        <a:custGeom>
          <a:avLst/>
          <a:gdLst/>
          <a:ahLst/>
          <a:cxnLst/>
          <a:rect l="0" t="0" r="0" b="0"/>
          <a:pathLst>
            <a:path>
              <a:moveTo>
                <a:pt x="0" y="0"/>
              </a:moveTo>
              <a:lnTo>
                <a:pt x="0" y="305591"/>
              </a:lnTo>
              <a:lnTo>
                <a:pt x="493033" y="305591"/>
              </a:lnTo>
              <a:lnTo>
                <a:pt x="493033" y="414977"/>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ADE4CF-B5AB-4F47-B326-E04715C1BDF9}">
      <dsp:nvSpPr>
        <dsp:cNvPr id="0" name=""/>
        <dsp:cNvSpPr/>
      </dsp:nvSpPr>
      <dsp:spPr>
        <a:xfrm>
          <a:off x="2419636" y="3036426"/>
          <a:ext cx="602431" cy="344136"/>
        </a:xfrm>
        <a:custGeom>
          <a:avLst/>
          <a:gdLst/>
          <a:ahLst/>
          <a:cxnLst/>
          <a:rect l="0" t="0" r="0" b="0"/>
          <a:pathLst>
            <a:path>
              <a:moveTo>
                <a:pt x="0" y="0"/>
              </a:moveTo>
              <a:lnTo>
                <a:pt x="0" y="234750"/>
              </a:lnTo>
              <a:lnTo>
                <a:pt x="602431" y="234750"/>
              </a:lnTo>
              <a:lnTo>
                <a:pt x="602431" y="344136"/>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3F90C3-929E-4E2A-A11D-99511CF84D90}">
      <dsp:nvSpPr>
        <dsp:cNvPr id="0" name=""/>
        <dsp:cNvSpPr/>
      </dsp:nvSpPr>
      <dsp:spPr>
        <a:xfrm>
          <a:off x="826390" y="4102592"/>
          <a:ext cx="94757" cy="1106767"/>
        </a:xfrm>
        <a:custGeom>
          <a:avLst/>
          <a:gdLst/>
          <a:ahLst/>
          <a:cxnLst/>
          <a:rect l="0" t="0" r="0" b="0"/>
          <a:pathLst>
            <a:path>
              <a:moveTo>
                <a:pt x="0" y="0"/>
              </a:moveTo>
              <a:lnTo>
                <a:pt x="0" y="997381"/>
              </a:lnTo>
              <a:lnTo>
                <a:pt x="94757" y="997381"/>
              </a:lnTo>
              <a:lnTo>
                <a:pt x="94757" y="1106767"/>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669794-9DF5-4EA2-8BEE-D46A38A69EE4}">
      <dsp:nvSpPr>
        <dsp:cNvPr id="0" name=""/>
        <dsp:cNvSpPr/>
      </dsp:nvSpPr>
      <dsp:spPr>
        <a:xfrm>
          <a:off x="826390" y="3036426"/>
          <a:ext cx="1593245" cy="316372"/>
        </a:xfrm>
        <a:custGeom>
          <a:avLst/>
          <a:gdLst/>
          <a:ahLst/>
          <a:cxnLst/>
          <a:rect l="0" t="0" r="0" b="0"/>
          <a:pathLst>
            <a:path>
              <a:moveTo>
                <a:pt x="1593245" y="0"/>
              </a:moveTo>
              <a:lnTo>
                <a:pt x="1593245" y="206986"/>
              </a:lnTo>
              <a:lnTo>
                <a:pt x="0" y="206986"/>
              </a:lnTo>
              <a:lnTo>
                <a:pt x="0" y="316372"/>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11A5E30-D0F1-4154-9DEB-C7FAB0F2DDB2}">
      <dsp:nvSpPr>
        <dsp:cNvPr id="0" name=""/>
        <dsp:cNvSpPr/>
      </dsp:nvSpPr>
      <dsp:spPr>
        <a:xfrm>
          <a:off x="2419636" y="1943222"/>
          <a:ext cx="2088165" cy="343409"/>
        </a:xfrm>
        <a:custGeom>
          <a:avLst/>
          <a:gdLst/>
          <a:ahLst/>
          <a:cxnLst/>
          <a:rect l="0" t="0" r="0" b="0"/>
          <a:pathLst>
            <a:path>
              <a:moveTo>
                <a:pt x="2088165" y="0"/>
              </a:moveTo>
              <a:lnTo>
                <a:pt x="2088165" y="234023"/>
              </a:lnTo>
              <a:lnTo>
                <a:pt x="0" y="234023"/>
              </a:lnTo>
              <a:lnTo>
                <a:pt x="0" y="343409"/>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202D594-0CC3-4350-B859-7E99EB452E17}">
      <dsp:nvSpPr>
        <dsp:cNvPr id="0" name=""/>
        <dsp:cNvSpPr/>
      </dsp:nvSpPr>
      <dsp:spPr>
        <a:xfrm>
          <a:off x="3355598" y="1193428"/>
          <a:ext cx="2304406" cy="74979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B6CAAF-14A2-4E02-8529-C0D302F335D9}">
      <dsp:nvSpPr>
        <dsp:cNvPr id="0" name=""/>
        <dsp:cNvSpPr/>
      </dsp:nvSpPr>
      <dsp:spPr>
        <a:xfrm>
          <a:off x="3486796" y="1318066"/>
          <a:ext cx="2304406" cy="74979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solidFill>
                <a:srgbClr val="FF0000"/>
              </a:solidFill>
            </a:rPr>
            <a:t>Advance </a:t>
          </a:r>
          <a:endParaRPr lang="en-US" sz="2800" kern="1200" dirty="0">
            <a:solidFill>
              <a:srgbClr val="FF0000"/>
            </a:solidFill>
          </a:endParaRPr>
        </a:p>
      </dsp:txBody>
      <dsp:txXfrm>
        <a:off x="3508757" y="1340027"/>
        <a:ext cx="2260484" cy="705872"/>
      </dsp:txXfrm>
    </dsp:sp>
    <dsp:sp modelId="{CC0DD8D1-0E60-426E-A798-B0A6E257521A}">
      <dsp:nvSpPr>
        <dsp:cNvPr id="0" name=""/>
        <dsp:cNvSpPr/>
      </dsp:nvSpPr>
      <dsp:spPr>
        <a:xfrm>
          <a:off x="1193859" y="2286632"/>
          <a:ext cx="2451555" cy="74979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58F934-C1FD-402D-8F59-8278830BFD9E}">
      <dsp:nvSpPr>
        <dsp:cNvPr id="0" name=""/>
        <dsp:cNvSpPr/>
      </dsp:nvSpPr>
      <dsp:spPr>
        <a:xfrm>
          <a:off x="1325056" y="2411270"/>
          <a:ext cx="2451555" cy="74979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solidFill>
                <a:srgbClr val="00B0F0"/>
              </a:solidFill>
            </a:rPr>
            <a:t>Deposit </a:t>
          </a:r>
          <a:endParaRPr lang="en-US" sz="3200" kern="1200" dirty="0">
            <a:solidFill>
              <a:srgbClr val="00B0F0"/>
            </a:solidFill>
          </a:endParaRPr>
        </a:p>
      </dsp:txBody>
      <dsp:txXfrm>
        <a:off x="1347017" y="2433231"/>
        <a:ext cx="2407633" cy="705872"/>
      </dsp:txXfrm>
    </dsp:sp>
    <dsp:sp modelId="{AA0A94F8-57AF-46DC-AEF1-A61D7277B0F6}">
      <dsp:nvSpPr>
        <dsp:cNvPr id="0" name=""/>
        <dsp:cNvSpPr/>
      </dsp:nvSpPr>
      <dsp:spPr>
        <a:xfrm>
          <a:off x="5" y="3352798"/>
          <a:ext cx="1652770" cy="74979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C77040-07BB-46C6-8CF6-F32E0031E0D9}">
      <dsp:nvSpPr>
        <dsp:cNvPr id="0" name=""/>
        <dsp:cNvSpPr/>
      </dsp:nvSpPr>
      <dsp:spPr>
        <a:xfrm>
          <a:off x="131203" y="3477436"/>
          <a:ext cx="1652770" cy="74979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FF33CC"/>
              </a:solidFill>
            </a:rPr>
            <a:t>Applied </a:t>
          </a:r>
          <a:endParaRPr lang="en-US" sz="2800" b="1" kern="1200" dirty="0">
            <a:solidFill>
              <a:srgbClr val="FF33CC"/>
            </a:solidFill>
          </a:endParaRPr>
        </a:p>
      </dsp:txBody>
      <dsp:txXfrm>
        <a:off x="153164" y="3499397"/>
        <a:ext cx="1608848" cy="705872"/>
      </dsp:txXfrm>
    </dsp:sp>
    <dsp:sp modelId="{2C460DFB-ED38-4D17-834C-0C080D92CF9C}">
      <dsp:nvSpPr>
        <dsp:cNvPr id="0" name=""/>
        <dsp:cNvSpPr/>
      </dsp:nvSpPr>
      <dsp:spPr>
        <a:xfrm>
          <a:off x="-54995" y="5209360"/>
          <a:ext cx="1952286" cy="74979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9D3383-68EF-4436-BD7B-015C6AAE1BB6}">
      <dsp:nvSpPr>
        <dsp:cNvPr id="0" name=""/>
        <dsp:cNvSpPr/>
      </dsp:nvSpPr>
      <dsp:spPr>
        <a:xfrm>
          <a:off x="76202" y="5333997"/>
          <a:ext cx="1952286" cy="74979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FF0000"/>
              </a:solidFill>
            </a:rPr>
            <a:t>Consideration</a:t>
          </a:r>
          <a:r>
            <a:rPr lang="en-US" sz="3600" b="1" kern="1200" dirty="0" smtClean="0">
              <a:solidFill>
                <a:srgbClr val="FF0000"/>
              </a:solidFill>
            </a:rPr>
            <a:t> </a:t>
          </a:r>
          <a:endParaRPr lang="en-US" sz="3600" b="1" kern="1200" dirty="0">
            <a:solidFill>
              <a:srgbClr val="FF0000"/>
            </a:solidFill>
          </a:endParaRPr>
        </a:p>
      </dsp:txBody>
      <dsp:txXfrm>
        <a:off x="98163" y="5355958"/>
        <a:ext cx="1908364" cy="705872"/>
      </dsp:txXfrm>
    </dsp:sp>
    <dsp:sp modelId="{93646519-C7CB-4670-A2C2-793970994788}">
      <dsp:nvSpPr>
        <dsp:cNvPr id="0" name=""/>
        <dsp:cNvSpPr/>
      </dsp:nvSpPr>
      <dsp:spPr>
        <a:xfrm>
          <a:off x="1926205" y="3380563"/>
          <a:ext cx="2191724" cy="74979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8CD09A-3C76-4DED-A604-FF353768DC67}">
      <dsp:nvSpPr>
        <dsp:cNvPr id="0" name=""/>
        <dsp:cNvSpPr/>
      </dsp:nvSpPr>
      <dsp:spPr>
        <a:xfrm>
          <a:off x="2057403" y="3505201"/>
          <a:ext cx="2191724" cy="74979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FF33CC"/>
              </a:solidFill>
            </a:rPr>
            <a:t>Securities</a:t>
          </a:r>
          <a:r>
            <a:rPr lang="en-US" sz="2800" kern="1200" dirty="0" smtClean="0"/>
            <a:t> </a:t>
          </a:r>
          <a:endParaRPr lang="en-US" sz="2800" kern="1200" dirty="0"/>
        </a:p>
      </dsp:txBody>
      <dsp:txXfrm>
        <a:off x="2079364" y="3527162"/>
        <a:ext cx="2147802" cy="705872"/>
      </dsp:txXfrm>
    </dsp:sp>
    <dsp:sp modelId="{2A9220E8-6C0F-4DF2-9EF3-1E17E588DF60}">
      <dsp:nvSpPr>
        <dsp:cNvPr id="0" name=""/>
        <dsp:cNvSpPr/>
      </dsp:nvSpPr>
      <dsp:spPr>
        <a:xfrm>
          <a:off x="2138172" y="4545335"/>
          <a:ext cx="2753858" cy="91449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1A881BD-1771-41CA-94C2-4382C9D2011C}">
      <dsp:nvSpPr>
        <dsp:cNvPr id="0" name=""/>
        <dsp:cNvSpPr/>
      </dsp:nvSpPr>
      <dsp:spPr>
        <a:xfrm>
          <a:off x="2269370" y="4669972"/>
          <a:ext cx="2753858" cy="91449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00B050"/>
              </a:solidFill>
            </a:rPr>
            <a:t>Not Consideration </a:t>
          </a:r>
          <a:endParaRPr lang="en-US" sz="2800" b="1" kern="1200" dirty="0">
            <a:solidFill>
              <a:srgbClr val="00B050"/>
            </a:solidFill>
          </a:endParaRPr>
        </a:p>
      </dsp:txBody>
      <dsp:txXfrm>
        <a:off x="2296155" y="4696757"/>
        <a:ext cx="2700288" cy="860923"/>
      </dsp:txXfrm>
    </dsp:sp>
    <dsp:sp modelId="{C5468F62-1447-4639-8613-28B17203682F}">
      <dsp:nvSpPr>
        <dsp:cNvPr id="0" name=""/>
        <dsp:cNvSpPr/>
      </dsp:nvSpPr>
      <dsp:spPr>
        <a:xfrm>
          <a:off x="5870190" y="2206719"/>
          <a:ext cx="2237952" cy="74979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B7F2BC-757E-4484-91EA-9B3C3E15FF39}">
      <dsp:nvSpPr>
        <dsp:cNvPr id="0" name=""/>
        <dsp:cNvSpPr/>
      </dsp:nvSpPr>
      <dsp:spPr>
        <a:xfrm>
          <a:off x="6001387" y="2331356"/>
          <a:ext cx="2237952" cy="74979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solidFill>
                <a:srgbClr val="00B0F0"/>
              </a:solidFill>
            </a:rPr>
            <a:t>Payment</a:t>
          </a:r>
          <a:r>
            <a:rPr lang="en-US" sz="3600" kern="1200" dirty="0" smtClean="0"/>
            <a:t> </a:t>
          </a:r>
          <a:endParaRPr lang="en-US" sz="3600" kern="1200" dirty="0"/>
        </a:p>
      </dsp:txBody>
      <dsp:txXfrm>
        <a:off x="6023348" y="2353317"/>
        <a:ext cx="2194030" cy="705872"/>
      </dsp:txXfrm>
    </dsp:sp>
    <dsp:sp modelId="{5E290972-11A9-46D6-83E1-33BEC5A152A1}">
      <dsp:nvSpPr>
        <dsp:cNvPr id="0" name=""/>
        <dsp:cNvSpPr/>
      </dsp:nvSpPr>
      <dsp:spPr>
        <a:xfrm>
          <a:off x="5126607" y="3304361"/>
          <a:ext cx="2941625" cy="145375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C9193B-ADD7-44B5-B3DB-B9D6F3D03681}">
      <dsp:nvSpPr>
        <dsp:cNvPr id="0" name=""/>
        <dsp:cNvSpPr/>
      </dsp:nvSpPr>
      <dsp:spPr>
        <a:xfrm>
          <a:off x="5257804" y="3428999"/>
          <a:ext cx="2941625" cy="145375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solidFill>
                <a:srgbClr val="FF0000"/>
              </a:solidFill>
            </a:rPr>
            <a:t>Consideration</a:t>
          </a:r>
          <a:r>
            <a:rPr lang="en-US" sz="2400" kern="1200" dirty="0" smtClean="0"/>
            <a:t> </a:t>
          </a:r>
          <a:endParaRPr lang="en-US" sz="2400" kern="1200" dirty="0"/>
        </a:p>
      </dsp:txBody>
      <dsp:txXfrm>
        <a:off x="5300383" y="3471578"/>
        <a:ext cx="2856467" cy="13685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426F1B-780B-41E0-8347-33CF1591B685}">
      <dsp:nvSpPr>
        <dsp:cNvPr id="0" name=""/>
        <dsp:cNvSpPr/>
      </dsp:nvSpPr>
      <dsp:spPr>
        <a:xfrm>
          <a:off x="6239175" y="4755056"/>
          <a:ext cx="91440" cy="420673"/>
        </a:xfrm>
        <a:custGeom>
          <a:avLst/>
          <a:gdLst/>
          <a:ahLst/>
          <a:cxnLst/>
          <a:rect l="0" t="0" r="0" b="0"/>
          <a:pathLst>
            <a:path>
              <a:moveTo>
                <a:pt x="45720" y="0"/>
              </a:moveTo>
              <a:lnTo>
                <a:pt x="45720" y="420673"/>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8E2DD49-FC1E-42C8-926E-BCD25585026A}">
      <dsp:nvSpPr>
        <dsp:cNvPr id="0" name=""/>
        <dsp:cNvSpPr/>
      </dsp:nvSpPr>
      <dsp:spPr>
        <a:xfrm>
          <a:off x="5400958" y="3415892"/>
          <a:ext cx="883936" cy="420673"/>
        </a:xfrm>
        <a:custGeom>
          <a:avLst/>
          <a:gdLst/>
          <a:ahLst/>
          <a:cxnLst/>
          <a:rect l="0" t="0" r="0" b="0"/>
          <a:pathLst>
            <a:path>
              <a:moveTo>
                <a:pt x="0" y="0"/>
              </a:moveTo>
              <a:lnTo>
                <a:pt x="0" y="286676"/>
              </a:lnTo>
              <a:lnTo>
                <a:pt x="883936" y="286676"/>
              </a:lnTo>
              <a:lnTo>
                <a:pt x="883936" y="420673"/>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64C9A8-E29F-49AD-BAA5-E7F9718282C6}">
      <dsp:nvSpPr>
        <dsp:cNvPr id="0" name=""/>
        <dsp:cNvSpPr/>
      </dsp:nvSpPr>
      <dsp:spPr>
        <a:xfrm>
          <a:off x="4471301" y="4755056"/>
          <a:ext cx="91440" cy="273861"/>
        </a:xfrm>
        <a:custGeom>
          <a:avLst/>
          <a:gdLst/>
          <a:ahLst/>
          <a:cxnLst/>
          <a:rect l="0" t="0" r="0" b="0"/>
          <a:pathLst>
            <a:path>
              <a:moveTo>
                <a:pt x="45720" y="0"/>
              </a:moveTo>
              <a:lnTo>
                <a:pt x="45720" y="139865"/>
              </a:lnTo>
              <a:lnTo>
                <a:pt x="53603" y="139865"/>
              </a:lnTo>
              <a:lnTo>
                <a:pt x="53603" y="273861"/>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9F39F7-35E2-4BC4-87F1-5C5E9DC94CCC}">
      <dsp:nvSpPr>
        <dsp:cNvPr id="0" name=""/>
        <dsp:cNvSpPr/>
      </dsp:nvSpPr>
      <dsp:spPr>
        <a:xfrm>
          <a:off x="4517021" y="3415892"/>
          <a:ext cx="883936" cy="420673"/>
        </a:xfrm>
        <a:custGeom>
          <a:avLst/>
          <a:gdLst/>
          <a:ahLst/>
          <a:cxnLst/>
          <a:rect l="0" t="0" r="0" b="0"/>
          <a:pathLst>
            <a:path>
              <a:moveTo>
                <a:pt x="883936" y="0"/>
              </a:moveTo>
              <a:lnTo>
                <a:pt x="883936" y="286676"/>
              </a:lnTo>
              <a:lnTo>
                <a:pt x="0" y="286676"/>
              </a:lnTo>
              <a:lnTo>
                <a:pt x="0" y="420673"/>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3468263-E48B-493F-8EF7-8334C86630CD}">
      <dsp:nvSpPr>
        <dsp:cNvPr id="0" name=""/>
        <dsp:cNvSpPr/>
      </dsp:nvSpPr>
      <dsp:spPr>
        <a:xfrm>
          <a:off x="3633084" y="919990"/>
          <a:ext cx="1767873" cy="420673"/>
        </a:xfrm>
        <a:custGeom>
          <a:avLst/>
          <a:gdLst/>
          <a:ahLst/>
          <a:cxnLst/>
          <a:rect l="0" t="0" r="0" b="0"/>
          <a:pathLst>
            <a:path>
              <a:moveTo>
                <a:pt x="0" y="0"/>
              </a:moveTo>
              <a:lnTo>
                <a:pt x="0" y="286676"/>
              </a:lnTo>
              <a:lnTo>
                <a:pt x="1767873" y="286676"/>
              </a:lnTo>
              <a:lnTo>
                <a:pt x="1767873" y="420673"/>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6DF491-86E9-4488-B55D-EBC6AE839B32}">
      <dsp:nvSpPr>
        <dsp:cNvPr id="0" name=""/>
        <dsp:cNvSpPr/>
      </dsp:nvSpPr>
      <dsp:spPr>
        <a:xfrm>
          <a:off x="3353742" y="2202657"/>
          <a:ext cx="91440" cy="477169"/>
        </a:xfrm>
        <a:custGeom>
          <a:avLst/>
          <a:gdLst/>
          <a:ahLst/>
          <a:cxnLst/>
          <a:rect l="0" t="0" r="0" b="0"/>
          <a:pathLst>
            <a:path>
              <a:moveTo>
                <a:pt x="72132" y="0"/>
              </a:moveTo>
              <a:lnTo>
                <a:pt x="72132" y="343173"/>
              </a:lnTo>
              <a:lnTo>
                <a:pt x="45720" y="343173"/>
              </a:lnTo>
              <a:lnTo>
                <a:pt x="45720" y="477169"/>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0F43583-3787-45CD-9A56-96048EFB1148}">
      <dsp:nvSpPr>
        <dsp:cNvPr id="0" name=""/>
        <dsp:cNvSpPr/>
      </dsp:nvSpPr>
      <dsp:spPr>
        <a:xfrm>
          <a:off x="3425874" y="919990"/>
          <a:ext cx="207210" cy="364177"/>
        </a:xfrm>
        <a:custGeom>
          <a:avLst/>
          <a:gdLst/>
          <a:ahLst/>
          <a:cxnLst/>
          <a:rect l="0" t="0" r="0" b="0"/>
          <a:pathLst>
            <a:path>
              <a:moveTo>
                <a:pt x="207210" y="0"/>
              </a:moveTo>
              <a:lnTo>
                <a:pt x="207210" y="230180"/>
              </a:lnTo>
              <a:lnTo>
                <a:pt x="0" y="230180"/>
              </a:lnTo>
              <a:lnTo>
                <a:pt x="0" y="364177"/>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F470C0-65AD-44D3-B281-970B6B8CF172}">
      <dsp:nvSpPr>
        <dsp:cNvPr id="0" name=""/>
        <dsp:cNvSpPr/>
      </dsp:nvSpPr>
      <dsp:spPr>
        <a:xfrm>
          <a:off x="1631589" y="2366011"/>
          <a:ext cx="150111" cy="313816"/>
        </a:xfrm>
        <a:custGeom>
          <a:avLst/>
          <a:gdLst/>
          <a:ahLst/>
          <a:cxnLst/>
          <a:rect l="0" t="0" r="0" b="0"/>
          <a:pathLst>
            <a:path>
              <a:moveTo>
                <a:pt x="150111" y="0"/>
              </a:moveTo>
              <a:lnTo>
                <a:pt x="150111" y="179819"/>
              </a:lnTo>
              <a:lnTo>
                <a:pt x="0" y="179819"/>
              </a:lnTo>
              <a:lnTo>
                <a:pt x="0" y="313816"/>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2FE160-5F78-4319-9FAD-969B71618DBA}">
      <dsp:nvSpPr>
        <dsp:cNvPr id="0" name=""/>
        <dsp:cNvSpPr/>
      </dsp:nvSpPr>
      <dsp:spPr>
        <a:xfrm>
          <a:off x="1781700" y="919990"/>
          <a:ext cx="1851383" cy="527530"/>
        </a:xfrm>
        <a:custGeom>
          <a:avLst/>
          <a:gdLst/>
          <a:ahLst/>
          <a:cxnLst/>
          <a:rect l="0" t="0" r="0" b="0"/>
          <a:pathLst>
            <a:path>
              <a:moveTo>
                <a:pt x="1851383" y="0"/>
              </a:moveTo>
              <a:lnTo>
                <a:pt x="1851383" y="393533"/>
              </a:lnTo>
              <a:lnTo>
                <a:pt x="0" y="393533"/>
              </a:lnTo>
              <a:lnTo>
                <a:pt x="0" y="52753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F3A8472-DEA1-461C-B483-D81E32972383}">
      <dsp:nvSpPr>
        <dsp:cNvPr id="0" name=""/>
        <dsp:cNvSpPr/>
      </dsp:nvSpPr>
      <dsp:spPr>
        <a:xfrm>
          <a:off x="2909863" y="1499"/>
          <a:ext cx="1446441" cy="91849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46CFDD-EF0F-459F-A632-640231613470}">
      <dsp:nvSpPr>
        <dsp:cNvPr id="0" name=""/>
        <dsp:cNvSpPr/>
      </dsp:nvSpPr>
      <dsp:spPr>
        <a:xfrm>
          <a:off x="3070579" y="154179"/>
          <a:ext cx="1446441" cy="918490"/>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Person </a:t>
          </a:r>
          <a:endParaRPr lang="en-US" sz="1600" kern="1200" dirty="0"/>
        </a:p>
      </dsp:txBody>
      <dsp:txXfrm>
        <a:off x="3097481" y="181081"/>
        <a:ext cx="1392637" cy="864686"/>
      </dsp:txXfrm>
    </dsp:sp>
    <dsp:sp modelId="{5BC83BE0-B40C-4D32-96C4-F19A736C3C2E}">
      <dsp:nvSpPr>
        <dsp:cNvPr id="0" name=""/>
        <dsp:cNvSpPr/>
      </dsp:nvSpPr>
      <dsp:spPr>
        <a:xfrm>
          <a:off x="1058479" y="1447520"/>
          <a:ext cx="1446441" cy="91849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A3026A-A7E3-44B4-9298-01BE01FAC69B}">
      <dsp:nvSpPr>
        <dsp:cNvPr id="0" name=""/>
        <dsp:cNvSpPr/>
      </dsp:nvSpPr>
      <dsp:spPr>
        <a:xfrm>
          <a:off x="1219195" y="1600200"/>
          <a:ext cx="1446441" cy="918490"/>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solidFill>
                <a:srgbClr val="FF33CC"/>
              </a:solidFill>
            </a:rPr>
            <a:t> Spouse </a:t>
          </a:r>
          <a:endParaRPr lang="en-US" sz="2800" kern="1200" dirty="0">
            <a:solidFill>
              <a:srgbClr val="FF33CC"/>
            </a:solidFill>
          </a:endParaRPr>
        </a:p>
      </dsp:txBody>
      <dsp:txXfrm>
        <a:off x="1246097" y="1627102"/>
        <a:ext cx="1392637" cy="864686"/>
      </dsp:txXfrm>
    </dsp:sp>
    <dsp:sp modelId="{4EC5ABD0-A896-4E6D-AF14-AF0C6F4E12D8}">
      <dsp:nvSpPr>
        <dsp:cNvPr id="0" name=""/>
        <dsp:cNvSpPr/>
      </dsp:nvSpPr>
      <dsp:spPr>
        <a:xfrm>
          <a:off x="908368" y="2679827"/>
          <a:ext cx="1446441" cy="91849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BFDAAE-767A-4176-9468-53405B145CFE}">
      <dsp:nvSpPr>
        <dsp:cNvPr id="0" name=""/>
        <dsp:cNvSpPr/>
      </dsp:nvSpPr>
      <dsp:spPr>
        <a:xfrm>
          <a:off x="1069084" y="2832507"/>
          <a:ext cx="1446441" cy="918490"/>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solidFill>
                <a:schemeClr val="accent4">
                  <a:lumMod val="75000"/>
                </a:schemeClr>
              </a:solidFill>
            </a:rPr>
            <a:t>Always family </a:t>
          </a:r>
          <a:endParaRPr lang="en-US" sz="2800" b="1" kern="1200" dirty="0">
            <a:solidFill>
              <a:schemeClr val="accent4">
                <a:lumMod val="75000"/>
              </a:schemeClr>
            </a:solidFill>
          </a:endParaRPr>
        </a:p>
      </dsp:txBody>
      <dsp:txXfrm>
        <a:off x="1095986" y="2859409"/>
        <a:ext cx="1392637" cy="864686"/>
      </dsp:txXfrm>
    </dsp:sp>
    <dsp:sp modelId="{CDD052A7-779B-43C0-8673-CF831D5FA53E}">
      <dsp:nvSpPr>
        <dsp:cNvPr id="0" name=""/>
        <dsp:cNvSpPr/>
      </dsp:nvSpPr>
      <dsp:spPr>
        <a:xfrm>
          <a:off x="2702653" y="1284167"/>
          <a:ext cx="1446441" cy="91849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E16901-750F-4D50-852E-414D16FC0761}">
      <dsp:nvSpPr>
        <dsp:cNvPr id="0" name=""/>
        <dsp:cNvSpPr/>
      </dsp:nvSpPr>
      <dsp:spPr>
        <a:xfrm>
          <a:off x="2863369" y="1436847"/>
          <a:ext cx="1446441" cy="918490"/>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solidFill>
                <a:srgbClr val="FF0000"/>
              </a:solidFill>
            </a:rPr>
            <a:t>Children </a:t>
          </a:r>
          <a:endParaRPr lang="en-US" sz="2400" kern="1200" dirty="0">
            <a:solidFill>
              <a:srgbClr val="FF0000"/>
            </a:solidFill>
          </a:endParaRPr>
        </a:p>
      </dsp:txBody>
      <dsp:txXfrm>
        <a:off x="2890271" y="1463749"/>
        <a:ext cx="1392637" cy="864686"/>
      </dsp:txXfrm>
    </dsp:sp>
    <dsp:sp modelId="{4D71692C-AAB7-4034-BC06-86057E2CBB86}">
      <dsp:nvSpPr>
        <dsp:cNvPr id="0" name=""/>
        <dsp:cNvSpPr/>
      </dsp:nvSpPr>
      <dsp:spPr>
        <a:xfrm>
          <a:off x="2676241" y="2679827"/>
          <a:ext cx="1446441" cy="91849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60B524-973A-4A7C-813E-D71C6CC727E3}">
      <dsp:nvSpPr>
        <dsp:cNvPr id="0" name=""/>
        <dsp:cNvSpPr/>
      </dsp:nvSpPr>
      <dsp:spPr>
        <a:xfrm>
          <a:off x="2836957" y="2832507"/>
          <a:ext cx="1446441" cy="918490"/>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solidFill>
                <a:srgbClr val="92D050"/>
              </a:solidFill>
            </a:rPr>
            <a:t>Always family </a:t>
          </a:r>
          <a:endParaRPr lang="en-US" sz="2800" kern="1200" dirty="0">
            <a:solidFill>
              <a:srgbClr val="92D050"/>
            </a:solidFill>
          </a:endParaRPr>
        </a:p>
      </dsp:txBody>
      <dsp:txXfrm>
        <a:off x="2863859" y="2859409"/>
        <a:ext cx="1392637" cy="864686"/>
      </dsp:txXfrm>
    </dsp:sp>
    <dsp:sp modelId="{317F2101-40E6-4A14-8FD3-0C9840D7A6B2}">
      <dsp:nvSpPr>
        <dsp:cNvPr id="0" name=""/>
        <dsp:cNvSpPr/>
      </dsp:nvSpPr>
      <dsp:spPr>
        <a:xfrm>
          <a:off x="4444115" y="1340663"/>
          <a:ext cx="1913686" cy="207522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D4498C-5561-445C-988E-4B4343D7F598}">
      <dsp:nvSpPr>
        <dsp:cNvPr id="0" name=""/>
        <dsp:cNvSpPr/>
      </dsp:nvSpPr>
      <dsp:spPr>
        <a:xfrm>
          <a:off x="4604830" y="1493343"/>
          <a:ext cx="1913686" cy="2075228"/>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B050"/>
              </a:solidFill>
            </a:rPr>
            <a:t>Parents, Gran-parents, Brothers and Sisters </a:t>
          </a:r>
          <a:endParaRPr lang="en-US" sz="2400" kern="1200" dirty="0">
            <a:solidFill>
              <a:srgbClr val="00B050"/>
            </a:solidFill>
          </a:endParaRPr>
        </a:p>
      </dsp:txBody>
      <dsp:txXfrm>
        <a:off x="4660880" y="1549393"/>
        <a:ext cx="1801586" cy="1963128"/>
      </dsp:txXfrm>
    </dsp:sp>
    <dsp:sp modelId="{5DF9E65A-2E68-4D49-B553-181F83E56D0A}">
      <dsp:nvSpPr>
        <dsp:cNvPr id="0" name=""/>
        <dsp:cNvSpPr/>
      </dsp:nvSpPr>
      <dsp:spPr>
        <a:xfrm>
          <a:off x="3793800" y="3836565"/>
          <a:ext cx="1446441" cy="91849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9C1DE9C-082B-4A89-B9D7-CA74D08E3737}">
      <dsp:nvSpPr>
        <dsp:cNvPr id="0" name=""/>
        <dsp:cNvSpPr/>
      </dsp:nvSpPr>
      <dsp:spPr>
        <a:xfrm>
          <a:off x="3954516" y="3989245"/>
          <a:ext cx="1446441" cy="918490"/>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7030A0"/>
              </a:solidFill>
            </a:rPr>
            <a:t>Dependent </a:t>
          </a:r>
        </a:p>
        <a:p>
          <a:pPr lvl="0" algn="ctr" defTabSz="889000">
            <a:lnSpc>
              <a:spcPct val="90000"/>
            </a:lnSpc>
            <a:spcBef>
              <a:spcPct val="0"/>
            </a:spcBef>
            <a:spcAft>
              <a:spcPct val="35000"/>
            </a:spcAft>
          </a:pPr>
          <a:r>
            <a:rPr lang="en-US" sz="2000" kern="1200" dirty="0" smtClean="0">
              <a:solidFill>
                <a:srgbClr val="7030A0"/>
              </a:solidFill>
            </a:rPr>
            <a:t>Wholly or partly </a:t>
          </a:r>
          <a:endParaRPr lang="en-US" sz="2000" kern="1200" dirty="0">
            <a:solidFill>
              <a:srgbClr val="7030A0"/>
            </a:solidFill>
          </a:endParaRPr>
        </a:p>
      </dsp:txBody>
      <dsp:txXfrm>
        <a:off x="3981418" y="4016147"/>
        <a:ext cx="1392637" cy="864686"/>
      </dsp:txXfrm>
    </dsp:sp>
    <dsp:sp modelId="{C19B005F-6926-4CFB-8B90-FB432989FECD}">
      <dsp:nvSpPr>
        <dsp:cNvPr id="0" name=""/>
        <dsp:cNvSpPr/>
      </dsp:nvSpPr>
      <dsp:spPr>
        <a:xfrm>
          <a:off x="3801683" y="5028918"/>
          <a:ext cx="1446441" cy="91849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FE846D-D54B-4A6D-BFE2-29B711CC7E82}">
      <dsp:nvSpPr>
        <dsp:cNvPr id="0" name=""/>
        <dsp:cNvSpPr/>
      </dsp:nvSpPr>
      <dsp:spPr>
        <a:xfrm>
          <a:off x="3962399" y="5181598"/>
          <a:ext cx="1446441" cy="918490"/>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solidFill>
                <a:srgbClr val="92D050"/>
              </a:solidFill>
            </a:rPr>
            <a:t>Part of family </a:t>
          </a:r>
          <a:endParaRPr lang="en-US" sz="2300" kern="1200" dirty="0">
            <a:solidFill>
              <a:srgbClr val="92D050"/>
            </a:solidFill>
          </a:endParaRPr>
        </a:p>
      </dsp:txBody>
      <dsp:txXfrm>
        <a:off x="3989301" y="5208500"/>
        <a:ext cx="1392637" cy="864686"/>
      </dsp:txXfrm>
    </dsp:sp>
    <dsp:sp modelId="{0C8C8DB6-8A1A-49B4-BDCA-8CC9353B7929}">
      <dsp:nvSpPr>
        <dsp:cNvPr id="0" name=""/>
        <dsp:cNvSpPr/>
      </dsp:nvSpPr>
      <dsp:spPr>
        <a:xfrm>
          <a:off x="5561674" y="3836565"/>
          <a:ext cx="1446441" cy="91849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B51CF2-4A01-4A3A-9352-980DD9B86877}">
      <dsp:nvSpPr>
        <dsp:cNvPr id="0" name=""/>
        <dsp:cNvSpPr/>
      </dsp:nvSpPr>
      <dsp:spPr>
        <a:xfrm>
          <a:off x="5722389" y="3989245"/>
          <a:ext cx="1446441" cy="918490"/>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accent6"/>
              </a:solidFill>
            </a:rPr>
            <a:t>Not dependent </a:t>
          </a:r>
          <a:endParaRPr lang="en-US" sz="2000" b="1" kern="1200" dirty="0">
            <a:solidFill>
              <a:schemeClr val="accent6"/>
            </a:solidFill>
          </a:endParaRPr>
        </a:p>
      </dsp:txBody>
      <dsp:txXfrm>
        <a:off x="5749291" y="4016147"/>
        <a:ext cx="1392637" cy="864686"/>
      </dsp:txXfrm>
    </dsp:sp>
    <dsp:sp modelId="{37D53EB9-E6D9-400C-AEA0-8375FC299E78}">
      <dsp:nvSpPr>
        <dsp:cNvPr id="0" name=""/>
        <dsp:cNvSpPr/>
      </dsp:nvSpPr>
      <dsp:spPr>
        <a:xfrm>
          <a:off x="5561674" y="5175729"/>
          <a:ext cx="1446441" cy="91849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8FEC33-1877-4898-8721-8E5EEEB6D190}">
      <dsp:nvSpPr>
        <dsp:cNvPr id="0" name=""/>
        <dsp:cNvSpPr/>
      </dsp:nvSpPr>
      <dsp:spPr>
        <a:xfrm>
          <a:off x="5722389" y="5328409"/>
          <a:ext cx="1446441" cy="918490"/>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t>Not part of family </a:t>
          </a:r>
          <a:endParaRPr lang="en-US" sz="2300" kern="1200" dirty="0"/>
        </a:p>
      </dsp:txBody>
      <dsp:txXfrm>
        <a:off x="5749291" y="5355311"/>
        <a:ext cx="1392637" cy="8646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052AD2-6C55-4559-A386-B9536EE4C300}">
      <dsp:nvSpPr>
        <dsp:cNvPr id="0" name=""/>
        <dsp:cNvSpPr/>
      </dsp:nvSpPr>
      <dsp:spPr>
        <a:xfrm>
          <a:off x="1555765" y="43150"/>
          <a:ext cx="3391418" cy="536649"/>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Recipient </a:t>
          </a:r>
          <a:endParaRPr lang="en-US" sz="2000" kern="1200" dirty="0"/>
        </a:p>
      </dsp:txBody>
      <dsp:txXfrm>
        <a:off x="1571483" y="58868"/>
        <a:ext cx="3359982" cy="505213"/>
      </dsp:txXfrm>
    </dsp:sp>
    <dsp:sp modelId="{95A0B9A0-F901-4D09-A313-7CD0D17BBDE7}">
      <dsp:nvSpPr>
        <dsp:cNvPr id="0" name=""/>
        <dsp:cNvSpPr/>
      </dsp:nvSpPr>
      <dsp:spPr>
        <a:xfrm>
          <a:off x="921115" y="579799"/>
          <a:ext cx="2330358" cy="171259"/>
        </a:xfrm>
        <a:custGeom>
          <a:avLst/>
          <a:gdLst/>
          <a:ahLst/>
          <a:cxnLst/>
          <a:rect l="0" t="0" r="0" b="0"/>
          <a:pathLst>
            <a:path>
              <a:moveTo>
                <a:pt x="2330358" y="0"/>
              </a:moveTo>
              <a:lnTo>
                <a:pt x="2330358" y="85629"/>
              </a:lnTo>
              <a:lnTo>
                <a:pt x="0" y="85629"/>
              </a:lnTo>
              <a:lnTo>
                <a:pt x="0" y="171259"/>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64A61B-6AD2-48D8-9AC0-D306325A9487}">
      <dsp:nvSpPr>
        <dsp:cNvPr id="0" name=""/>
        <dsp:cNvSpPr/>
      </dsp:nvSpPr>
      <dsp:spPr>
        <a:xfrm>
          <a:off x="2572" y="751059"/>
          <a:ext cx="1837086" cy="62863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Consideration  payable </a:t>
          </a:r>
          <a:endParaRPr lang="en-US" sz="2000" kern="1200" dirty="0"/>
        </a:p>
      </dsp:txBody>
      <dsp:txXfrm>
        <a:off x="20984" y="769471"/>
        <a:ext cx="1800262" cy="591813"/>
      </dsp:txXfrm>
    </dsp:sp>
    <dsp:sp modelId="{B3AE366F-60BB-4601-9A92-853B382DDEAE}">
      <dsp:nvSpPr>
        <dsp:cNvPr id="0" name=""/>
        <dsp:cNvSpPr/>
      </dsp:nvSpPr>
      <dsp:spPr>
        <a:xfrm>
          <a:off x="875395" y="1379696"/>
          <a:ext cx="91440" cy="356556"/>
        </a:xfrm>
        <a:custGeom>
          <a:avLst/>
          <a:gdLst/>
          <a:ahLst/>
          <a:cxnLst/>
          <a:rect l="0" t="0" r="0" b="0"/>
          <a:pathLst>
            <a:path>
              <a:moveTo>
                <a:pt x="45720" y="0"/>
              </a:moveTo>
              <a:lnTo>
                <a:pt x="45720" y="178278"/>
              </a:lnTo>
              <a:lnTo>
                <a:pt x="46625" y="178278"/>
              </a:lnTo>
              <a:lnTo>
                <a:pt x="46625" y="356556"/>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E50D8B3-A614-400F-AAF4-E970F2FACE31}">
      <dsp:nvSpPr>
        <dsp:cNvPr id="0" name=""/>
        <dsp:cNvSpPr/>
      </dsp:nvSpPr>
      <dsp:spPr>
        <a:xfrm>
          <a:off x="450542" y="1736253"/>
          <a:ext cx="942956" cy="245459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Who is liable to pay consideration </a:t>
          </a:r>
          <a:endParaRPr lang="en-US" sz="2000" kern="1200" dirty="0"/>
        </a:p>
      </dsp:txBody>
      <dsp:txXfrm>
        <a:off x="478160" y="1763871"/>
        <a:ext cx="887720" cy="2399354"/>
      </dsp:txXfrm>
    </dsp:sp>
    <dsp:sp modelId="{D514CE8C-BDFA-4119-918C-245A6F3E2E7E}">
      <dsp:nvSpPr>
        <dsp:cNvPr id="0" name=""/>
        <dsp:cNvSpPr/>
      </dsp:nvSpPr>
      <dsp:spPr>
        <a:xfrm>
          <a:off x="3251474" y="579799"/>
          <a:ext cx="2065619" cy="194557"/>
        </a:xfrm>
        <a:custGeom>
          <a:avLst/>
          <a:gdLst/>
          <a:ahLst/>
          <a:cxnLst/>
          <a:rect l="0" t="0" r="0" b="0"/>
          <a:pathLst>
            <a:path>
              <a:moveTo>
                <a:pt x="0" y="0"/>
              </a:moveTo>
              <a:lnTo>
                <a:pt x="0" y="97278"/>
              </a:lnTo>
              <a:lnTo>
                <a:pt x="2065619" y="97278"/>
              </a:lnTo>
              <a:lnTo>
                <a:pt x="2065619" y="194557"/>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1D3A9E3-A2E7-483A-B080-0B6BB4BF7DA5}">
      <dsp:nvSpPr>
        <dsp:cNvPr id="0" name=""/>
        <dsp:cNvSpPr/>
      </dsp:nvSpPr>
      <dsp:spPr>
        <a:xfrm>
          <a:off x="4035903" y="774356"/>
          <a:ext cx="2562380" cy="62863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No Consideration payable </a:t>
          </a:r>
          <a:endParaRPr lang="en-US" sz="2000" kern="1200" dirty="0"/>
        </a:p>
      </dsp:txBody>
      <dsp:txXfrm>
        <a:off x="4054315" y="792768"/>
        <a:ext cx="2525556" cy="591813"/>
      </dsp:txXfrm>
    </dsp:sp>
    <dsp:sp modelId="{FCAE4F75-2905-44C3-A339-CC04BB6C6C1E}">
      <dsp:nvSpPr>
        <dsp:cNvPr id="0" name=""/>
        <dsp:cNvSpPr/>
      </dsp:nvSpPr>
      <dsp:spPr>
        <a:xfrm>
          <a:off x="4185361" y="1402994"/>
          <a:ext cx="1131731" cy="333259"/>
        </a:xfrm>
        <a:custGeom>
          <a:avLst/>
          <a:gdLst/>
          <a:ahLst/>
          <a:cxnLst/>
          <a:rect l="0" t="0" r="0" b="0"/>
          <a:pathLst>
            <a:path>
              <a:moveTo>
                <a:pt x="1131731" y="0"/>
              </a:moveTo>
              <a:lnTo>
                <a:pt x="1131731" y="166629"/>
              </a:lnTo>
              <a:lnTo>
                <a:pt x="0" y="166629"/>
              </a:lnTo>
              <a:lnTo>
                <a:pt x="0" y="333259"/>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42ED55-7244-49B4-B230-BE1E5FA74DF7}">
      <dsp:nvSpPr>
        <dsp:cNvPr id="0" name=""/>
        <dsp:cNvSpPr/>
      </dsp:nvSpPr>
      <dsp:spPr>
        <a:xfrm>
          <a:off x="3713883" y="1736253"/>
          <a:ext cx="942956" cy="62863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Goods </a:t>
          </a:r>
          <a:endParaRPr lang="en-US" sz="2000" kern="1200" dirty="0"/>
        </a:p>
      </dsp:txBody>
      <dsp:txXfrm>
        <a:off x="3732295" y="1754665"/>
        <a:ext cx="906132" cy="591813"/>
      </dsp:txXfrm>
    </dsp:sp>
    <dsp:sp modelId="{C2703145-0201-428D-B97D-8EC3C0351131}">
      <dsp:nvSpPr>
        <dsp:cNvPr id="0" name=""/>
        <dsp:cNvSpPr/>
      </dsp:nvSpPr>
      <dsp:spPr>
        <a:xfrm>
          <a:off x="4139641" y="2364891"/>
          <a:ext cx="91440" cy="251455"/>
        </a:xfrm>
        <a:custGeom>
          <a:avLst/>
          <a:gdLst/>
          <a:ahLst/>
          <a:cxnLst/>
          <a:rect l="0" t="0" r="0" b="0"/>
          <a:pathLst>
            <a:path>
              <a:moveTo>
                <a:pt x="45720" y="0"/>
              </a:moveTo>
              <a:lnTo>
                <a:pt x="45720" y="251455"/>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AF7E16B-1513-42FC-9F0D-B4524F339262}">
      <dsp:nvSpPr>
        <dsp:cNvPr id="0" name=""/>
        <dsp:cNvSpPr/>
      </dsp:nvSpPr>
      <dsp:spPr>
        <a:xfrm>
          <a:off x="3713883" y="2616346"/>
          <a:ext cx="942956" cy="62863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Whom goods </a:t>
          </a:r>
          <a:endParaRPr lang="en-US" sz="2000" kern="1200" dirty="0"/>
        </a:p>
      </dsp:txBody>
      <dsp:txXfrm>
        <a:off x="3732295" y="2634758"/>
        <a:ext cx="906132" cy="591813"/>
      </dsp:txXfrm>
    </dsp:sp>
    <dsp:sp modelId="{1212E9EC-1761-4892-8974-BEDFBCA15ED9}">
      <dsp:nvSpPr>
        <dsp:cNvPr id="0" name=""/>
        <dsp:cNvSpPr/>
      </dsp:nvSpPr>
      <dsp:spPr>
        <a:xfrm>
          <a:off x="2346596" y="3244983"/>
          <a:ext cx="1838764" cy="251455"/>
        </a:xfrm>
        <a:custGeom>
          <a:avLst/>
          <a:gdLst/>
          <a:ahLst/>
          <a:cxnLst/>
          <a:rect l="0" t="0" r="0" b="0"/>
          <a:pathLst>
            <a:path>
              <a:moveTo>
                <a:pt x="1838764" y="0"/>
              </a:moveTo>
              <a:lnTo>
                <a:pt x="1838764" y="125727"/>
              </a:lnTo>
              <a:lnTo>
                <a:pt x="0" y="125727"/>
              </a:lnTo>
              <a:lnTo>
                <a:pt x="0" y="251455"/>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511E76F-B893-4F6D-92B5-206FAB289EA9}">
      <dsp:nvSpPr>
        <dsp:cNvPr id="0" name=""/>
        <dsp:cNvSpPr/>
      </dsp:nvSpPr>
      <dsp:spPr>
        <a:xfrm>
          <a:off x="1676385" y="3496438"/>
          <a:ext cx="1340421" cy="62863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Delivered </a:t>
          </a:r>
          <a:endParaRPr lang="en-US" sz="2000" kern="1200" dirty="0"/>
        </a:p>
      </dsp:txBody>
      <dsp:txXfrm>
        <a:off x="1694797" y="3514850"/>
        <a:ext cx="1303597" cy="591813"/>
      </dsp:txXfrm>
    </dsp:sp>
    <dsp:sp modelId="{70F8107D-DA10-484D-B37D-386C87094ED2}">
      <dsp:nvSpPr>
        <dsp:cNvPr id="0" name=""/>
        <dsp:cNvSpPr/>
      </dsp:nvSpPr>
      <dsp:spPr>
        <a:xfrm>
          <a:off x="3846024" y="3244983"/>
          <a:ext cx="339337" cy="178658"/>
        </a:xfrm>
        <a:custGeom>
          <a:avLst/>
          <a:gdLst/>
          <a:ahLst/>
          <a:cxnLst/>
          <a:rect l="0" t="0" r="0" b="0"/>
          <a:pathLst>
            <a:path>
              <a:moveTo>
                <a:pt x="339337" y="0"/>
              </a:moveTo>
              <a:lnTo>
                <a:pt x="339337" y="89329"/>
              </a:lnTo>
              <a:lnTo>
                <a:pt x="0" y="89329"/>
              </a:lnTo>
              <a:lnTo>
                <a:pt x="0" y="178658"/>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9FD3BA4-9DC6-4D9F-B394-5C2E1B321930}">
      <dsp:nvSpPr>
        <dsp:cNvPr id="0" name=""/>
        <dsp:cNvSpPr/>
      </dsp:nvSpPr>
      <dsp:spPr>
        <a:xfrm>
          <a:off x="3374546" y="3423642"/>
          <a:ext cx="942956" cy="137813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Made available </a:t>
          </a:r>
          <a:endParaRPr lang="en-US" sz="2000" kern="1200" dirty="0"/>
        </a:p>
      </dsp:txBody>
      <dsp:txXfrm>
        <a:off x="3402164" y="3451260"/>
        <a:ext cx="887720" cy="1322894"/>
      </dsp:txXfrm>
    </dsp:sp>
    <dsp:sp modelId="{011BAF65-59EC-4535-B537-A8AC8AC54859}">
      <dsp:nvSpPr>
        <dsp:cNvPr id="0" name=""/>
        <dsp:cNvSpPr/>
      </dsp:nvSpPr>
      <dsp:spPr>
        <a:xfrm>
          <a:off x="4185361" y="3244983"/>
          <a:ext cx="811654" cy="251455"/>
        </a:xfrm>
        <a:custGeom>
          <a:avLst/>
          <a:gdLst/>
          <a:ahLst/>
          <a:cxnLst/>
          <a:rect l="0" t="0" r="0" b="0"/>
          <a:pathLst>
            <a:path>
              <a:moveTo>
                <a:pt x="0" y="0"/>
              </a:moveTo>
              <a:lnTo>
                <a:pt x="0" y="125727"/>
              </a:lnTo>
              <a:lnTo>
                <a:pt x="811654" y="125727"/>
              </a:lnTo>
              <a:lnTo>
                <a:pt x="811654" y="251455"/>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927D70-52EA-48C7-AA8F-178C373B11EC}">
      <dsp:nvSpPr>
        <dsp:cNvPr id="0" name=""/>
        <dsp:cNvSpPr/>
      </dsp:nvSpPr>
      <dsp:spPr>
        <a:xfrm>
          <a:off x="4525537" y="3496438"/>
          <a:ext cx="942956" cy="159170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Possession given </a:t>
          </a:r>
          <a:endParaRPr lang="en-US" sz="2000" kern="1200" dirty="0"/>
        </a:p>
      </dsp:txBody>
      <dsp:txXfrm>
        <a:off x="4553155" y="3524056"/>
        <a:ext cx="887720" cy="1536468"/>
      </dsp:txXfrm>
    </dsp:sp>
    <dsp:sp modelId="{89FEAEA8-8841-445D-BF01-3A16A40EB98D}">
      <dsp:nvSpPr>
        <dsp:cNvPr id="0" name=""/>
        <dsp:cNvSpPr/>
      </dsp:nvSpPr>
      <dsp:spPr>
        <a:xfrm>
          <a:off x="4185361" y="3244983"/>
          <a:ext cx="2037497" cy="251455"/>
        </a:xfrm>
        <a:custGeom>
          <a:avLst/>
          <a:gdLst/>
          <a:ahLst/>
          <a:cxnLst/>
          <a:rect l="0" t="0" r="0" b="0"/>
          <a:pathLst>
            <a:path>
              <a:moveTo>
                <a:pt x="0" y="0"/>
              </a:moveTo>
              <a:lnTo>
                <a:pt x="0" y="125727"/>
              </a:lnTo>
              <a:lnTo>
                <a:pt x="2037497" y="125727"/>
              </a:lnTo>
              <a:lnTo>
                <a:pt x="2037497" y="251455"/>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A7B39F1-3EBA-44D5-859C-168A793B8880}">
      <dsp:nvSpPr>
        <dsp:cNvPr id="0" name=""/>
        <dsp:cNvSpPr/>
      </dsp:nvSpPr>
      <dsp:spPr>
        <a:xfrm>
          <a:off x="5751381" y="3496438"/>
          <a:ext cx="942956" cy="62863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Use </a:t>
          </a:r>
          <a:endParaRPr lang="en-US" sz="2000" kern="1200" dirty="0"/>
        </a:p>
      </dsp:txBody>
      <dsp:txXfrm>
        <a:off x="5769793" y="3514850"/>
        <a:ext cx="906132" cy="591813"/>
      </dsp:txXfrm>
    </dsp:sp>
    <dsp:sp modelId="{DEDEF9FC-9B4C-47CA-9347-C93590F3126C}">
      <dsp:nvSpPr>
        <dsp:cNvPr id="0" name=""/>
        <dsp:cNvSpPr/>
      </dsp:nvSpPr>
      <dsp:spPr>
        <a:xfrm>
          <a:off x="5317093" y="1402994"/>
          <a:ext cx="618131" cy="333259"/>
        </a:xfrm>
        <a:custGeom>
          <a:avLst/>
          <a:gdLst/>
          <a:ahLst/>
          <a:cxnLst/>
          <a:rect l="0" t="0" r="0" b="0"/>
          <a:pathLst>
            <a:path>
              <a:moveTo>
                <a:pt x="0" y="0"/>
              </a:moveTo>
              <a:lnTo>
                <a:pt x="0" y="166629"/>
              </a:lnTo>
              <a:lnTo>
                <a:pt x="618131" y="166629"/>
              </a:lnTo>
              <a:lnTo>
                <a:pt x="618131" y="333259"/>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F5B20F-5224-4081-A81E-0362310EDD2C}">
      <dsp:nvSpPr>
        <dsp:cNvPr id="0" name=""/>
        <dsp:cNvSpPr/>
      </dsp:nvSpPr>
      <dsp:spPr>
        <a:xfrm>
          <a:off x="5272166" y="1736253"/>
          <a:ext cx="1326117" cy="62863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Services </a:t>
          </a:r>
          <a:endParaRPr lang="en-US" sz="2000" kern="1200" dirty="0"/>
        </a:p>
      </dsp:txBody>
      <dsp:txXfrm>
        <a:off x="5290578" y="1754665"/>
        <a:ext cx="1289293" cy="591813"/>
      </dsp:txXfrm>
    </dsp:sp>
    <dsp:sp modelId="{186FBE60-77BE-48E8-9D04-7FEC3DF80ED1}">
      <dsp:nvSpPr>
        <dsp:cNvPr id="0" name=""/>
        <dsp:cNvSpPr/>
      </dsp:nvSpPr>
      <dsp:spPr>
        <a:xfrm>
          <a:off x="5889504" y="2364891"/>
          <a:ext cx="91440" cy="225687"/>
        </a:xfrm>
        <a:custGeom>
          <a:avLst/>
          <a:gdLst/>
          <a:ahLst/>
          <a:cxnLst/>
          <a:rect l="0" t="0" r="0" b="0"/>
          <a:pathLst>
            <a:path>
              <a:moveTo>
                <a:pt x="45720" y="0"/>
              </a:moveTo>
              <a:lnTo>
                <a:pt x="45720" y="112843"/>
              </a:lnTo>
              <a:lnTo>
                <a:pt x="49197" y="112843"/>
              </a:lnTo>
              <a:lnTo>
                <a:pt x="49197" y="225687"/>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790A128-6DE0-43A6-A2B9-64A5F9CEC4D2}">
      <dsp:nvSpPr>
        <dsp:cNvPr id="0" name=""/>
        <dsp:cNvSpPr/>
      </dsp:nvSpPr>
      <dsp:spPr>
        <a:xfrm>
          <a:off x="4943204" y="2590578"/>
          <a:ext cx="1990995" cy="62863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Whom services are rendered </a:t>
          </a:r>
          <a:endParaRPr lang="en-US" sz="2000" kern="1200" dirty="0"/>
        </a:p>
      </dsp:txBody>
      <dsp:txXfrm>
        <a:off x="4961616" y="2608990"/>
        <a:ext cx="1954171" cy="59181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BD87DC3-E123-457E-8CD9-4E5AC5B02058}" type="datetimeFigureOut">
              <a:rPr lang="en-US" smtClean="0"/>
              <a:t>23-Jan-18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2005DD-5B82-4993-8B38-9CE3C4029E74}" type="slidenum">
              <a:rPr lang="en-US" smtClean="0"/>
              <a:t>‹#›</a:t>
            </a:fld>
            <a:endParaRPr lang="en-US"/>
          </a:p>
        </p:txBody>
      </p:sp>
    </p:spTree>
    <p:extLst>
      <p:ext uri="{BB962C8B-B14F-4D97-AF65-F5344CB8AC3E}">
        <p14:creationId xmlns:p14="http://schemas.microsoft.com/office/powerpoint/2010/main" val="33922576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2005DD-5B82-4993-8B38-9CE3C4029E74}" type="slidenum">
              <a:rPr lang="en-US" smtClean="0"/>
              <a:t>42</a:t>
            </a:fld>
            <a:endParaRPr lang="en-US"/>
          </a:p>
        </p:txBody>
      </p:sp>
    </p:spTree>
    <p:extLst>
      <p:ext uri="{BB962C8B-B14F-4D97-AF65-F5344CB8AC3E}">
        <p14:creationId xmlns:p14="http://schemas.microsoft.com/office/powerpoint/2010/main" val="3563565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2005DD-5B82-4993-8B38-9CE3C4029E74}" type="slidenum">
              <a:rPr lang="en-US" smtClean="0"/>
              <a:t>43</a:t>
            </a:fld>
            <a:endParaRPr lang="en-US"/>
          </a:p>
        </p:txBody>
      </p:sp>
    </p:spTree>
    <p:extLst>
      <p:ext uri="{BB962C8B-B14F-4D97-AF65-F5344CB8AC3E}">
        <p14:creationId xmlns:p14="http://schemas.microsoft.com/office/powerpoint/2010/main" val="25899107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277A8D8-2B7E-4C45-B85F-766DF8411E3B}" type="datetimeFigureOut">
              <a:rPr lang="en-US" smtClean="0"/>
              <a:t>23-Jan-18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5180A0-9E27-4777-9720-966A033558AC}" type="slidenum">
              <a:rPr lang="en-US" smtClean="0"/>
              <a:t>‹#›</a:t>
            </a:fld>
            <a:endParaRPr lang="en-U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77A8D8-2B7E-4C45-B85F-766DF8411E3B}" type="datetimeFigureOut">
              <a:rPr lang="en-US" smtClean="0"/>
              <a:t>23-Jan-18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5180A0-9E27-4777-9720-966A033558AC}"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277A8D8-2B7E-4C45-B85F-766DF8411E3B}" type="datetimeFigureOut">
              <a:rPr lang="en-US" smtClean="0"/>
              <a:t>23-Jan-18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5180A0-9E27-4777-9720-966A033558AC}"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277A8D8-2B7E-4C45-B85F-766DF8411E3B}" type="datetimeFigureOut">
              <a:rPr lang="en-US" smtClean="0"/>
              <a:t>23-Jan-18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5180A0-9E27-4777-9720-966A033558AC}"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77A8D8-2B7E-4C45-B85F-766DF8411E3B}" type="datetimeFigureOut">
              <a:rPr lang="en-US" smtClean="0"/>
              <a:t>23-Jan-18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5180A0-9E27-4777-9720-966A033558AC}"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277A8D8-2B7E-4C45-B85F-766DF8411E3B}" type="datetimeFigureOut">
              <a:rPr lang="en-US" smtClean="0"/>
              <a:t>23-Jan-18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5180A0-9E27-4777-9720-966A033558AC}"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277A8D8-2B7E-4C45-B85F-766DF8411E3B}" type="datetimeFigureOut">
              <a:rPr lang="en-US" smtClean="0"/>
              <a:t>23-Jan-18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5180A0-9E27-4777-9720-966A033558AC}" type="slidenum">
              <a:rPr lang="en-US" smtClean="0"/>
              <a:t>‹#›</a:t>
            </a:fld>
            <a:endParaRPr lang="en-US"/>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277A8D8-2B7E-4C45-B85F-766DF8411E3B}" type="datetimeFigureOut">
              <a:rPr lang="en-US" smtClean="0"/>
              <a:t>23-Jan-18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5180A0-9E27-4777-9720-966A033558AC}"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77A8D8-2B7E-4C45-B85F-766DF8411E3B}" type="datetimeFigureOut">
              <a:rPr lang="en-US" smtClean="0"/>
              <a:t>23-Jan-18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5180A0-9E27-4777-9720-966A033558AC}"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77A8D8-2B7E-4C45-B85F-766DF8411E3B}" type="datetimeFigureOut">
              <a:rPr lang="en-US" smtClean="0"/>
              <a:t>23-Jan-18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5180A0-9E27-4777-9720-966A033558AC}"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77A8D8-2B7E-4C45-B85F-766DF8411E3B}" type="datetimeFigureOut">
              <a:rPr lang="en-US" smtClean="0"/>
              <a:t>23-Jan-18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5180A0-9E27-4777-9720-966A033558AC}" type="slidenum">
              <a:rPr lang="en-US" smtClean="0"/>
              <a:t>‹#›</a:t>
            </a:fld>
            <a:endParaRPr lang="en-U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A277A8D8-2B7E-4C45-B85F-766DF8411E3B}" type="datetimeFigureOut">
              <a:rPr lang="en-US" smtClean="0"/>
              <a:t>23-Jan-18</a:t>
            </a:fld>
            <a:endParaRPr lang="en-US"/>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9E5180A0-9E27-4777-9720-966A033558A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wmf"/><Relationship Id="rId5" Type="http://schemas.openxmlformats.org/officeDocument/2006/relationships/oleObject" Target="../embeddings/oleObject2.bin"/><Relationship Id="rId4" Type="http://schemas.openxmlformats.org/officeDocument/2006/relationships/image" Target="../media/image1.w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3.wmf"/></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4.wmf"/></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fontScale="85000" lnSpcReduction="20000"/>
          </a:bodyPr>
          <a:lstStyle/>
          <a:p>
            <a:r>
              <a:rPr lang="en-US" sz="7200" dirty="0" smtClean="0">
                <a:solidFill>
                  <a:srgbClr val="FF0000"/>
                </a:solidFill>
              </a:rPr>
              <a:t>Value of Supply</a:t>
            </a:r>
            <a:endParaRPr lang="en-US" sz="7200" dirty="0">
              <a:solidFill>
                <a:srgbClr val="FF0000"/>
              </a:solidFill>
            </a:endParaRPr>
          </a:p>
        </p:txBody>
      </p:sp>
      <p:sp>
        <p:nvSpPr>
          <p:cNvPr id="2" name="Title 1"/>
          <p:cNvSpPr>
            <a:spLocks noGrp="1"/>
          </p:cNvSpPr>
          <p:nvPr>
            <p:ph type="ctrTitle"/>
          </p:nvPr>
        </p:nvSpPr>
        <p:spPr>
          <a:xfrm>
            <a:off x="762000" y="2133600"/>
            <a:ext cx="7772400" cy="2667000"/>
          </a:xfrm>
          <a:effectLst>
            <a:glow rad="228600">
              <a:schemeClr val="accent6">
                <a:satMod val="175000"/>
                <a:alpha val="40000"/>
              </a:schemeClr>
            </a:glow>
          </a:effectLst>
        </p:spPr>
        <p:style>
          <a:lnRef idx="2">
            <a:schemeClr val="dk1"/>
          </a:lnRef>
          <a:fillRef idx="1">
            <a:schemeClr val="lt1"/>
          </a:fillRef>
          <a:effectRef idx="0">
            <a:schemeClr val="dk1"/>
          </a:effectRef>
          <a:fontRef idx="minor">
            <a:schemeClr val="dk1"/>
          </a:fontRef>
        </p:style>
        <p:txBody>
          <a:bodyPr anchor="t">
            <a:noAutofit/>
          </a:bodyPr>
          <a:lstStyle/>
          <a:p>
            <a:pPr marL="182880" indent="0">
              <a:buNone/>
            </a:pPr>
            <a:r>
              <a:rPr lang="en-US" sz="7200" dirty="0" err="1" smtClean="0">
                <a:solidFill>
                  <a:srgbClr val="FF0000"/>
                </a:solidFill>
              </a:rPr>
              <a:t>Kalp</a:t>
            </a:r>
            <a:r>
              <a:rPr lang="en-US" sz="7200" dirty="0" smtClean="0">
                <a:solidFill>
                  <a:srgbClr val="FF0000"/>
                </a:solidFill>
              </a:rPr>
              <a:t> shah GST classes</a:t>
            </a:r>
            <a:endParaRPr lang="en-US" sz="7200" dirty="0">
              <a:solidFill>
                <a:srgbClr val="FF0000"/>
              </a:solidFill>
            </a:endParaRPr>
          </a:p>
        </p:txBody>
      </p:sp>
    </p:spTree>
    <p:extLst>
      <p:ext uri="{BB962C8B-B14F-4D97-AF65-F5344CB8AC3E}">
        <p14:creationId xmlns:p14="http://schemas.microsoft.com/office/powerpoint/2010/main" val="11335135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4132599028"/>
              </p:ext>
            </p:extLst>
          </p:nvPr>
        </p:nvGraphicFramePr>
        <p:xfrm>
          <a:off x="685800" y="0"/>
          <a:ext cx="8305800" cy="6705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27584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533400"/>
            <a:ext cx="8382000" cy="5632311"/>
          </a:xfrm>
          <a:prstGeom prst="rect">
            <a:avLst/>
          </a:prstGeom>
        </p:spPr>
        <p:txBody>
          <a:bodyPr wrap="square">
            <a:spAutoFit/>
          </a:bodyPr>
          <a:lstStyle/>
          <a:p>
            <a:r>
              <a:rPr lang="en-IN" sz="2400" dirty="0" smtClean="0">
                <a:solidFill>
                  <a:srgbClr val="FF0000"/>
                </a:solidFill>
              </a:rPr>
              <a:t>Consideration can flow from the third person:</a:t>
            </a:r>
          </a:p>
          <a:p>
            <a:endParaRPr lang="en-IN" sz="2400" dirty="0">
              <a:solidFill>
                <a:srgbClr val="FF0000"/>
              </a:solidFill>
            </a:endParaRPr>
          </a:p>
          <a:p>
            <a:r>
              <a:rPr lang="en-IN" sz="2400" dirty="0" smtClean="0">
                <a:solidFill>
                  <a:srgbClr val="FF0000"/>
                </a:solidFill>
              </a:rPr>
              <a:t>Example: </a:t>
            </a:r>
          </a:p>
          <a:p>
            <a:r>
              <a:rPr lang="en-IN" sz="2400" dirty="0" smtClean="0">
                <a:solidFill>
                  <a:srgbClr val="FF0000"/>
                </a:solidFill>
              </a:rPr>
              <a:t>Honda </a:t>
            </a:r>
            <a:r>
              <a:rPr lang="en-IN" sz="2400" dirty="0" err="1" smtClean="0">
                <a:solidFill>
                  <a:srgbClr val="FF0000"/>
                </a:solidFill>
              </a:rPr>
              <a:t>Activa</a:t>
            </a:r>
            <a:r>
              <a:rPr lang="en-IN" sz="2400" dirty="0" smtClean="0">
                <a:solidFill>
                  <a:srgbClr val="FF0000"/>
                </a:solidFill>
              </a:rPr>
              <a:t> provides 10 free services in the period of 2 years of purchase. </a:t>
            </a:r>
            <a:r>
              <a:rPr lang="en-IN" sz="2400" dirty="0" err="1" smtClean="0">
                <a:solidFill>
                  <a:srgbClr val="FF0000"/>
                </a:solidFill>
              </a:rPr>
              <a:t>Reshma</a:t>
            </a:r>
            <a:r>
              <a:rPr lang="en-IN" sz="2400" dirty="0" smtClean="0">
                <a:solidFill>
                  <a:srgbClr val="FF0000"/>
                </a:solidFill>
              </a:rPr>
              <a:t> buys </a:t>
            </a:r>
            <a:r>
              <a:rPr lang="en-IN" sz="2400" dirty="0" err="1" smtClean="0">
                <a:solidFill>
                  <a:srgbClr val="FF0000"/>
                </a:solidFill>
              </a:rPr>
              <a:t>Activa</a:t>
            </a:r>
            <a:r>
              <a:rPr lang="en-IN" sz="2400" dirty="0" smtClean="0">
                <a:solidFill>
                  <a:srgbClr val="FF0000"/>
                </a:solidFill>
              </a:rPr>
              <a:t> from Honda Ltd.</a:t>
            </a:r>
          </a:p>
          <a:p>
            <a:endParaRPr lang="en-IN" sz="2400" dirty="0">
              <a:solidFill>
                <a:srgbClr val="FF0000"/>
              </a:solidFill>
            </a:endParaRPr>
          </a:p>
          <a:p>
            <a:r>
              <a:rPr lang="en-IN" sz="2400" dirty="0" smtClean="0">
                <a:solidFill>
                  <a:srgbClr val="FF0000"/>
                </a:solidFill>
              </a:rPr>
              <a:t>Honda Ltd appoints </a:t>
            </a:r>
            <a:r>
              <a:rPr lang="en-IN" sz="2400" dirty="0" err="1" smtClean="0">
                <a:solidFill>
                  <a:srgbClr val="FF0000"/>
                </a:solidFill>
              </a:rPr>
              <a:t>Vadvala</a:t>
            </a:r>
            <a:r>
              <a:rPr lang="en-IN" sz="2400" dirty="0">
                <a:solidFill>
                  <a:srgbClr val="FF0000"/>
                </a:solidFill>
              </a:rPr>
              <a:t> </a:t>
            </a:r>
            <a:r>
              <a:rPr lang="en-IN" sz="2400" dirty="0" smtClean="0">
                <a:solidFill>
                  <a:srgbClr val="FF0000"/>
                </a:solidFill>
              </a:rPr>
              <a:t>Automobiles as authorised service </a:t>
            </a:r>
            <a:r>
              <a:rPr lang="en-IN" sz="2400" dirty="0" err="1" smtClean="0">
                <a:solidFill>
                  <a:srgbClr val="FF0000"/>
                </a:solidFill>
              </a:rPr>
              <a:t>center</a:t>
            </a:r>
            <a:r>
              <a:rPr lang="en-IN" sz="2400" dirty="0" smtClean="0">
                <a:solidFill>
                  <a:srgbClr val="FF0000"/>
                </a:solidFill>
              </a:rPr>
              <a:t>.</a:t>
            </a:r>
          </a:p>
          <a:p>
            <a:endParaRPr lang="en-IN" sz="2400" dirty="0">
              <a:solidFill>
                <a:srgbClr val="FF0000"/>
              </a:solidFill>
            </a:endParaRPr>
          </a:p>
          <a:p>
            <a:r>
              <a:rPr lang="en-IN" sz="2400" dirty="0" err="1" smtClean="0">
                <a:solidFill>
                  <a:srgbClr val="FF0000"/>
                </a:solidFill>
              </a:rPr>
              <a:t>Vadvala</a:t>
            </a:r>
            <a:r>
              <a:rPr lang="en-IN" sz="2400" dirty="0" smtClean="0">
                <a:solidFill>
                  <a:srgbClr val="FF0000"/>
                </a:solidFill>
              </a:rPr>
              <a:t> Automobiles gives repairing service to  </a:t>
            </a:r>
            <a:r>
              <a:rPr lang="en-IN" sz="2400" dirty="0" err="1" smtClean="0">
                <a:solidFill>
                  <a:srgbClr val="FF0000"/>
                </a:solidFill>
              </a:rPr>
              <a:t>Reshma</a:t>
            </a:r>
            <a:r>
              <a:rPr lang="en-IN" sz="2400" dirty="0" smtClean="0">
                <a:solidFill>
                  <a:srgbClr val="FF0000"/>
                </a:solidFill>
              </a:rPr>
              <a:t>.</a:t>
            </a:r>
          </a:p>
          <a:p>
            <a:endParaRPr lang="en-IN" sz="2400" dirty="0">
              <a:solidFill>
                <a:srgbClr val="FF0000"/>
              </a:solidFill>
            </a:endParaRPr>
          </a:p>
          <a:p>
            <a:r>
              <a:rPr lang="en-IN" sz="2400" dirty="0" smtClean="0">
                <a:solidFill>
                  <a:srgbClr val="FF0000"/>
                </a:solidFill>
              </a:rPr>
              <a:t>But Honda Ltd Gives consideration to </a:t>
            </a:r>
            <a:r>
              <a:rPr lang="en-IN" sz="2400" dirty="0" err="1" smtClean="0">
                <a:solidFill>
                  <a:srgbClr val="FF0000"/>
                </a:solidFill>
              </a:rPr>
              <a:t>Vadvala</a:t>
            </a:r>
            <a:r>
              <a:rPr lang="en-IN" sz="2400" dirty="0" smtClean="0">
                <a:solidFill>
                  <a:srgbClr val="FF0000"/>
                </a:solidFill>
              </a:rPr>
              <a:t> Auto. </a:t>
            </a:r>
          </a:p>
          <a:p>
            <a:endParaRPr lang="en-IN" sz="2400" dirty="0">
              <a:solidFill>
                <a:srgbClr val="FF0000"/>
              </a:solidFill>
            </a:endParaRPr>
          </a:p>
          <a:p>
            <a:r>
              <a:rPr lang="en-IN" sz="2400" dirty="0" err="1" smtClean="0">
                <a:solidFill>
                  <a:srgbClr val="FF0000"/>
                </a:solidFill>
              </a:rPr>
              <a:t>Vadvala</a:t>
            </a:r>
            <a:r>
              <a:rPr lang="en-IN" sz="2400" dirty="0" smtClean="0">
                <a:solidFill>
                  <a:srgbClr val="FF0000"/>
                </a:solidFill>
              </a:rPr>
              <a:t> Automobiles has to pay GST. Service recipient is Honda Ltd. </a:t>
            </a:r>
          </a:p>
        </p:txBody>
      </p:sp>
    </p:spTree>
    <p:extLst>
      <p:ext uri="{BB962C8B-B14F-4D97-AF65-F5344CB8AC3E}">
        <p14:creationId xmlns:p14="http://schemas.microsoft.com/office/powerpoint/2010/main" val="37094137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457200"/>
            <a:ext cx="8229600" cy="6186309"/>
          </a:xfrm>
          <a:prstGeom prst="rect">
            <a:avLst/>
          </a:prstGeom>
        </p:spPr>
        <p:txBody>
          <a:bodyPr wrap="square">
            <a:spAutoFit/>
          </a:bodyPr>
          <a:lstStyle/>
          <a:p>
            <a:endParaRPr lang="en-IN" dirty="0" smtClean="0"/>
          </a:p>
          <a:p>
            <a:endParaRPr lang="en-IN" dirty="0" smtClean="0"/>
          </a:p>
          <a:p>
            <a:endParaRPr lang="en-IN" dirty="0"/>
          </a:p>
          <a:p>
            <a:endParaRPr lang="en-IN" dirty="0" smtClean="0"/>
          </a:p>
          <a:p>
            <a:endParaRPr lang="en-IN" dirty="0"/>
          </a:p>
          <a:p>
            <a:endParaRPr lang="en-IN" dirty="0" smtClean="0"/>
          </a:p>
          <a:p>
            <a:endParaRPr lang="en-IN" dirty="0"/>
          </a:p>
          <a:p>
            <a:endParaRPr lang="en-IN" dirty="0" smtClean="0"/>
          </a:p>
          <a:p>
            <a:endParaRPr lang="en-IN" dirty="0"/>
          </a:p>
          <a:p>
            <a:endParaRPr lang="en-IN" dirty="0" smtClean="0"/>
          </a:p>
          <a:p>
            <a:endParaRPr lang="en-IN" dirty="0"/>
          </a:p>
          <a:p>
            <a:endParaRPr lang="en-IN" dirty="0" smtClean="0"/>
          </a:p>
          <a:p>
            <a:endParaRPr lang="en-IN" dirty="0"/>
          </a:p>
          <a:p>
            <a:endParaRPr lang="en-IN" dirty="0" smtClean="0"/>
          </a:p>
          <a:p>
            <a:endParaRPr lang="en-IN" dirty="0"/>
          </a:p>
          <a:p>
            <a:endParaRPr lang="en-IN" dirty="0" smtClean="0"/>
          </a:p>
          <a:p>
            <a:endParaRPr lang="en-IN" dirty="0"/>
          </a:p>
          <a:p>
            <a:endParaRPr lang="en-IN" dirty="0" smtClean="0"/>
          </a:p>
          <a:p>
            <a:endParaRPr lang="en-IN" dirty="0"/>
          </a:p>
          <a:p>
            <a:endParaRPr lang="en-IN" dirty="0" smtClean="0"/>
          </a:p>
          <a:p>
            <a:endParaRPr lang="en-IN" dirty="0"/>
          </a:p>
          <a:p>
            <a:endParaRPr lang="en-US" dirty="0"/>
          </a:p>
        </p:txBody>
      </p:sp>
      <p:sp>
        <p:nvSpPr>
          <p:cNvPr id="3" name="Rectangle 2"/>
          <p:cNvSpPr/>
          <p:nvPr/>
        </p:nvSpPr>
        <p:spPr>
          <a:xfrm>
            <a:off x="381000" y="838200"/>
            <a:ext cx="2819400" cy="923330"/>
          </a:xfrm>
          <a:prstGeom prst="rect">
            <a:avLst/>
          </a:prstGeom>
          <a:noFill/>
        </p:spPr>
        <p:txBody>
          <a:bodyPr wrap="square" lIns="91440" tIns="45720" rIns="91440" bIns="45720">
            <a:spAutoFit/>
          </a:bodyPr>
          <a:lstStyle/>
          <a:p>
            <a:pPr algn="ctr"/>
            <a:r>
              <a:rPr lang="en-US" sz="5400" b="1" cap="none" spc="50"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Reshma</a:t>
            </a:r>
            <a:r>
              <a:rPr lang="en-US" sz="5400" b="1" cap="none"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 </a:t>
            </a:r>
            <a:endParaRPr lang="en-US" sz="5400" b="1" cap="none"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4" name="Right Arrow 3"/>
          <p:cNvSpPr/>
          <p:nvPr/>
        </p:nvSpPr>
        <p:spPr>
          <a:xfrm>
            <a:off x="4038600" y="1299865"/>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5410200" y="838200"/>
            <a:ext cx="3581400" cy="923330"/>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5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Honda Ltd </a:t>
            </a:r>
            <a:endParaRPr lang="en-US"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6" name="Rectangle 5"/>
          <p:cNvSpPr/>
          <p:nvPr/>
        </p:nvSpPr>
        <p:spPr>
          <a:xfrm>
            <a:off x="533400" y="2967335"/>
            <a:ext cx="3124200" cy="1754326"/>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VADVALA AUTO </a:t>
            </a:r>
            <a:endParaRPr lang="en-US" sz="54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7" name="Right Arrow 6"/>
          <p:cNvSpPr/>
          <p:nvPr/>
        </p:nvSpPr>
        <p:spPr>
          <a:xfrm>
            <a:off x="4387596" y="314234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172200" y="2967335"/>
            <a:ext cx="2819400" cy="923330"/>
          </a:xfrm>
          <a:prstGeom prst="rect">
            <a:avLst/>
          </a:prstGeom>
          <a:noFill/>
        </p:spPr>
        <p:txBody>
          <a:bodyPr wrap="square" lIns="91440" tIns="45720" rIns="91440" bIns="45720">
            <a:spAutoFit/>
          </a:bodyPr>
          <a:lstStyle/>
          <a:p>
            <a:pPr algn="ctr"/>
            <a:r>
              <a:rPr lang="en-US" sz="54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Reshma</a:t>
            </a: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10683473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457200"/>
            <a:ext cx="8001000" cy="7540526"/>
          </a:xfrm>
          <a:prstGeom prst="rect">
            <a:avLst/>
          </a:prstGeom>
        </p:spPr>
        <p:txBody>
          <a:bodyPr wrap="square">
            <a:spAutoFit/>
          </a:bodyPr>
          <a:lstStyle/>
          <a:p>
            <a:r>
              <a:rPr lang="en-IN" dirty="0" smtClean="0"/>
              <a:t>&gt;</a:t>
            </a:r>
            <a:r>
              <a:rPr lang="en-IN" sz="2800" dirty="0" smtClean="0">
                <a:solidFill>
                  <a:srgbClr val="4822B4"/>
                </a:solidFill>
              </a:rPr>
              <a:t>Forbearance or abstinence is consideration.</a:t>
            </a:r>
          </a:p>
          <a:p>
            <a:endParaRPr lang="en-IN" sz="2800" dirty="0">
              <a:solidFill>
                <a:srgbClr val="4822B4"/>
              </a:solidFill>
            </a:endParaRPr>
          </a:p>
          <a:p>
            <a:endParaRPr lang="en-IN" sz="2800" dirty="0" smtClean="0">
              <a:solidFill>
                <a:srgbClr val="4822B4"/>
              </a:solidFill>
            </a:endParaRPr>
          </a:p>
          <a:p>
            <a:r>
              <a:rPr lang="en-IN" sz="2800" dirty="0" smtClean="0">
                <a:solidFill>
                  <a:srgbClr val="4822B4"/>
                </a:solidFill>
              </a:rPr>
              <a:t>&gt;Consideration should be “specific”. Promise to pay a “handsome” or “reasonable” amount is not consideration.</a:t>
            </a:r>
          </a:p>
          <a:p>
            <a:endParaRPr lang="en-IN" sz="2800" dirty="0">
              <a:solidFill>
                <a:srgbClr val="4822B4"/>
              </a:solidFill>
            </a:endParaRPr>
          </a:p>
          <a:p>
            <a:endParaRPr lang="en-IN" sz="2800" dirty="0" smtClean="0">
              <a:solidFill>
                <a:srgbClr val="4822B4"/>
              </a:solidFill>
            </a:endParaRPr>
          </a:p>
          <a:p>
            <a:r>
              <a:rPr lang="en-IN" sz="2800" dirty="0" smtClean="0">
                <a:solidFill>
                  <a:srgbClr val="4822B4"/>
                </a:solidFill>
              </a:rPr>
              <a:t>&gt;&gt;Grant and donations without any consideration is not consideration.</a:t>
            </a:r>
          </a:p>
          <a:p>
            <a:endParaRPr lang="en-IN" sz="2800" dirty="0">
              <a:solidFill>
                <a:srgbClr val="4822B4"/>
              </a:solidFill>
            </a:endParaRPr>
          </a:p>
          <a:p>
            <a:r>
              <a:rPr lang="en-IN" sz="2800" dirty="0" smtClean="0">
                <a:solidFill>
                  <a:srgbClr val="4822B4"/>
                </a:solidFill>
              </a:rPr>
              <a:t>&gt;&gt; </a:t>
            </a:r>
            <a:r>
              <a:rPr lang="en-IN" sz="2800" dirty="0">
                <a:solidFill>
                  <a:srgbClr val="4822B4"/>
                </a:solidFill>
              </a:rPr>
              <a:t>Grant and donations </a:t>
            </a:r>
            <a:r>
              <a:rPr lang="en-IN" sz="2800" dirty="0" smtClean="0">
                <a:solidFill>
                  <a:srgbClr val="4822B4"/>
                </a:solidFill>
              </a:rPr>
              <a:t>with the condition of providing IPR of research outcome is a consideration. </a:t>
            </a:r>
          </a:p>
          <a:p>
            <a:endParaRPr lang="en-IN" sz="2800" dirty="0"/>
          </a:p>
          <a:p>
            <a:endParaRPr lang="en-IN" sz="2800" dirty="0" smtClean="0"/>
          </a:p>
          <a:p>
            <a:endParaRPr lang="en-IN" dirty="0"/>
          </a:p>
          <a:p>
            <a:endParaRPr lang="en-US" dirty="0"/>
          </a:p>
        </p:txBody>
      </p:sp>
    </p:spTree>
    <p:extLst>
      <p:ext uri="{BB962C8B-B14F-4D97-AF65-F5344CB8AC3E}">
        <p14:creationId xmlns:p14="http://schemas.microsoft.com/office/powerpoint/2010/main" val="13294887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81001"/>
            <a:ext cx="8534400" cy="13880723"/>
          </a:xfrm>
          <a:prstGeom prst="rect">
            <a:avLst/>
          </a:prstGeom>
        </p:spPr>
        <p:txBody>
          <a:bodyPr wrap="square">
            <a:spAutoFit/>
          </a:bodyPr>
          <a:lstStyle/>
          <a:p>
            <a:r>
              <a:rPr lang="en-IN" sz="2800" dirty="0" smtClean="0">
                <a:solidFill>
                  <a:srgbClr val="FF33CC"/>
                </a:solidFill>
              </a:rPr>
              <a:t>Consideration must arise out of a contractual relationship and reciprocity: </a:t>
            </a:r>
          </a:p>
          <a:p>
            <a:endParaRPr lang="en-IN" sz="2800" dirty="0">
              <a:solidFill>
                <a:srgbClr val="FF33CC"/>
              </a:solidFill>
            </a:endParaRPr>
          </a:p>
          <a:p>
            <a:r>
              <a:rPr lang="en-IN" sz="2800" dirty="0" smtClean="0">
                <a:solidFill>
                  <a:srgbClr val="FF33CC"/>
                </a:solidFill>
              </a:rPr>
              <a:t>Awards: Life time award or One time performance in movie etc. – Not a consideration.</a:t>
            </a:r>
          </a:p>
          <a:p>
            <a:endParaRPr lang="en-IN" sz="2800" dirty="0">
              <a:solidFill>
                <a:srgbClr val="FF33CC"/>
              </a:solidFill>
            </a:endParaRPr>
          </a:p>
          <a:p>
            <a:r>
              <a:rPr lang="en-IN" sz="2800" dirty="0" smtClean="0">
                <a:solidFill>
                  <a:srgbClr val="FF33CC"/>
                </a:solidFill>
              </a:rPr>
              <a:t>Reward given for an activity performed explicitly on the understanding that the winner will receive specified amount in reciprocity </a:t>
            </a:r>
          </a:p>
          <a:p>
            <a:endParaRPr lang="en-IN" sz="2800" dirty="0">
              <a:solidFill>
                <a:srgbClr val="FF33CC"/>
              </a:solidFill>
            </a:endParaRPr>
          </a:p>
          <a:p>
            <a:r>
              <a:rPr lang="en-IN" sz="2800" dirty="0" smtClean="0">
                <a:solidFill>
                  <a:srgbClr val="FF33CC"/>
                </a:solidFill>
              </a:rPr>
              <a:t>Artist: A street artist performing arts on a road is not a consideration.</a:t>
            </a:r>
          </a:p>
          <a:p>
            <a:endParaRPr lang="en-IN" sz="2800" dirty="0">
              <a:solidFill>
                <a:srgbClr val="FF33CC"/>
              </a:solidFill>
            </a:endParaRPr>
          </a:p>
          <a:p>
            <a:endParaRPr lang="en-IN" sz="2800" dirty="0">
              <a:solidFill>
                <a:srgbClr val="FF33CC"/>
              </a:solidFill>
            </a:endParaRPr>
          </a:p>
          <a:p>
            <a:endParaRPr lang="en-IN" sz="2800" dirty="0" smtClean="0"/>
          </a:p>
          <a:p>
            <a:endParaRPr lang="en-IN" sz="2800" dirty="0"/>
          </a:p>
          <a:p>
            <a:endParaRPr lang="en-IN" sz="2800" dirty="0" smtClean="0"/>
          </a:p>
          <a:p>
            <a:endParaRPr lang="en-IN" sz="2800" dirty="0"/>
          </a:p>
          <a:p>
            <a:endParaRPr lang="en-IN" sz="2800" dirty="0" smtClean="0"/>
          </a:p>
          <a:p>
            <a:endParaRPr lang="en-IN" sz="2800" dirty="0"/>
          </a:p>
          <a:p>
            <a:endParaRPr lang="en-IN" sz="2800" dirty="0" smtClean="0"/>
          </a:p>
          <a:p>
            <a:endParaRPr lang="en-IN" sz="2800" dirty="0"/>
          </a:p>
          <a:p>
            <a:endParaRPr lang="en-IN" sz="2800" dirty="0" smtClean="0"/>
          </a:p>
          <a:p>
            <a:endParaRPr lang="en-IN" sz="2800" dirty="0"/>
          </a:p>
          <a:p>
            <a:endParaRPr lang="en-IN" sz="2800" dirty="0" smtClean="0"/>
          </a:p>
          <a:p>
            <a:endParaRPr lang="en-IN" sz="2800" dirty="0"/>
          </a:p>
          <a:p>
            <a:endParaRPr lang="en-IN" sz="2800" dirty="0" smtClean="0"/>
          </a:p>
          <a:p>
            <a:endParaRPr lang="en-IN" sz="2800" dirty="0"/>
          </a:p>
          <a:p>
            <a:endParaRPr lang="en-IN" sz="2800" dirty="0" smtClean="0"/>
          </a:p>
          <a:p>
            <a:endParaRPr lang="en-IN" sz="2800" dirty="0"/>
          </a:p>
          <a:p>
            <a:endParaRPr lang="en-IN" sz="2800" dirty="0" smtClean="0"/>
          </a:p>
          <a:p>
            <a:endParaRPr lang="en-US" sz="2800" dirty="0"/>
          </a:p>
        </p:txBody>
      </p:sp>
    </p:spTree>
    <p:extLst>
      <p:ext uri="{BB962C8B-B14F-4D97-AF65-F5344CB8AC3E}">
        <p14:creationId xmlns:p14="http://schemas.microsoft.com/office/powerpoint/2010/main" val="32926011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5800" y="381000"/>
            <a:ext cx="8001000" cy="8094524"/>
          </a:xfrm>
          <a:prstGeom prst="rect">
            <a:avLst/>
          </a:prstGeom>
          <a:noFill/>
        </p:spPr>
        <p:txBody>
          <a:bodyPr wrap="square" rtlCol="0">
            <a:spAutoFit/>
          </a:bodyPr>
          <a:lstStyle/>
          <a:p>
            <a:r>
              <a:rPr lang="en-US" sz="3200" dirty="0" smtClean="0"/>
              <a:t>&gt;</a:t>
            </a:r>
            <a:r>
              <a:rPr lang="en-IN" sz="4000" dirty="0">
                <a:solidFill>
                  <a:srgbClr val="FF33CC"/>
                </a:solidFill>
              </a:rPr>
              <a:t>Consideration without activity  NOT SUPPLY:</a:t>
            </a:r>
          </a:p>
          <a:p>
            <a:r>
              <a:rPr lang="en-IN" sz="4000" dirty="0">
                <a:solidFill>
                  <a:srgbClr val="FF33CC"/>
                </a:solidFill>
              </a:rPr>
              <a:t>e.g. : Pocket money, gift or reward, alimony </a:t>
            </a:r>
            <a:endParaRPr lang="en-IN" sz="4000" dirty="0" smtClean="0">
              <a:solidFill>
                <a:srgbClr val="FF33CC"/>
              </a:solidFill>
            </a:endParaRPr>
          </a:p>
          <a:p>
            <a:endParaRPr lang="en-IN" sz="4000" dirty="0">
              <a:solidFill>
                <a:srgbClr val="FF33CC"/>
              </a:solidFill>
            </a:endParaRPr>
          </a:p>
          <a:p>
            <a:endParaRPr lang="en-IN" sz="4000" dirty="0">
              <a:solidFill>
                <a:srgbClr val="FF33CC"/>
              </a:solidFill>
            </a:endParaRPr>
          </a:p>
          <a:p>
            <a:r>
              <a:rPr lang="en-US" sz="4000" dirty="0" smtClean="0">
                <a:solidFill>
                  <a:srgbClr val="FF33CC"/>
                </a:solidFill>
              </a:rPr>
              <a:t>&gt;&gt;&gt;Fine or penalty  under for violation of law is not a consideration: </a:t>
            </a:r>
          </a:p>
          <a:p>
            <a:endParaRPr lang="en-US" sz="3200" dirty="0">
              <a:solidFill>
                <a:srgbClr val="FF33CC"/>
              </a:solidFill>
            </a:endParaRPr>
          </a:p>
          <a:p>
            <a:endParaRPr lang="en-US" sz="3200" dirty="0" smtClean="0"/>
          </a:p>
          <a:p>
            <a:endParaRPr lang="en-US" sz="3200" dirty="0"/>
          </a:p>
          <a:p>
            <a:endParaRPr lang="en-US" sz="3200" dirty="0" smtClean="0"/>
          </a:p>
          <a:p>
            <a:endParaRPr lang="en-US" sz="3200" dirty="0"/>
          </a:p>
        </p:txBody>
      </p:sp>
    </p:spTree>
    <p:extLst>
      <p:ext uri="{BB962C8B-B14F-4D97-AF65-F5344CB8AC3E}">
        <p14:creationId xmlns:p14="http://schemas.microsoft.com/office/powerpoint/2010/main" val="14031048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685800"/>
            <a:ext cx="7848600" cy="3970318"/>
          </a:xfrm>
          <a:prstGeom prst="rect">
            <a:avLst/>
          </a:prstGeom>
        </p:spPr>
        <p:txBody>
          <a:bodyPr wrap="square">
            <a:spAutoFit/>
          </a:bodyPr>
          <a:lstStyle/>
          <a:p>
            <a:r>
              <a:rPr lang="en-US" sz="3600" dirty="0" smtClean="0">
                <a:solidFill>
                  <a:srgbClr val="FF33CC"/>
                </a:solidFill>
              </a:rPr>
              <a:t>“family” means,–– </a:t>
            </a:r>
          </a:p>
          <a:p>
            <a:r>
              <a:rPr lang="en-US" sz="3600" dirty="0" smtClean="0">
                <a:solidFill>
                  <a:srgbClr val="FF33CC"/>
                </a:solidFill>
              </a:rPr>
              <a:t>(i) the spouse and children of the person, and </a:t>
            </a:r>
          </a:p>
          <a:p>
            <a:r>
              <a:rPr lang="en-US" sz="3600" dirty="0" smtClean="0">
                <a:solidFill>
                  <a:srgbClr val="FF33CC"/>
                </a:solidFill>
              </a:rPr>
              <a:t>(ii) the parents, grand-parents, brothers and sisters of the person</a:t>
            </a:r>
          </a:p>
          <a:p>
            <a:r>
              <a:rPr lang="en-US" sz="3600" dirty="0" smtClean="0">
                <a:solidFill>
                  <a:srgbClr val="FF33CC"/>
                </a:solidFill>
              </a:rPr>
              <a:t>if they are wholly or mainly dependent on the said person;</a:t>
            </a:r>
            <a:endParaRPr lang="en-US" sz="3600" dirty="0">
              <a:solidFill>
                <a:srgbClr val="FF33CC"/>
              </a:solidFill>
            </a:endParaRPr>
          </a:p>
        </p:txBody>
      </p:sp>
    </p:spTree>
    <p:extLst>
      <p:ext uri="{BB962C8B-B14F-4D97-AF65-F5344CB8AC3E}">
        <p14:creationId xmlns:p14="http://schemas.microsoft.com/office/powerpoint/2010/main" val="8773052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3026267117"/>
              </p:ext>
            </p:extLst>
          </p:nvPr>
        </p:nvGraphicFramePr>
        <p:xfrm>
          <a:off x="609600" y="228600"/>
          <a:ext cx="8077200" cy="624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549413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52400"/>
            <a:ext cx="8305800" cy="6863417"/>
          </a:xfrm>
          <a:prstGeom prst="rect">
            <a:avLst/>
          </a:prstGeom>
        </p:spPr>
        <p:txBody>
          <a:bodyPr wrap="square">
            <a:spAutoFit/>
          </a:bodyPr>
          <a:lstStyle/>
          <a:p>
            <a:r>
              <a:rPr lang="en-US" sz="3200" dirty="0" smtClean="0">
                <a:solidFill>
                  <a:schemeClr val="accent6"/>
                </a:solidFill>
              </a:rPr>
              <a:t>Section 2(73) “market value” shall mean</a:t>
            </a:r>
          </a:p>
          <a:p>
            <a:endParaRPr lang="en-US" sz="3200" dirty="0" smtClean="0">
              <a:solidFill>
                <a:schemeClr val="accent6"/>
              </a:solidFill>
            </a:endParaRPr>
          </a:p>
          <a:p>
            <a:r>
              <a:rPr lang="en-US" sz="3200" dirty="0" smtClean="0">
                <a:solidFill>
                  <a:schemeClr val="accent6"/>
                </a:solidFill>
              </a:rPr>
              <a:t>-the full amount</a:t>
            </a:r>
          </a:p>
          <a:p>
            <a:endParaRPr lang="en-US" sz="3200" dirty="0" smtClean="0">
              <a:solidFill>
                <a:schemeClr val="accent6"/>
              </a:solidFill>
            </a:endParaRPr>
          </a:p>
          <a:p>
            <a:r>
              <a:rPr lang="en-US" sz="3200" dirty="0" smtClean="0">
                <a:solidFill>
                  <a:schemeClr val="accent6"/>
                </a:solidFill>
              </a:rPr>
              <a:t>-which a recipient of a supply is required to pay in order to obtain the goods or services or both of </a:t>
            </a:r>
          </a:p>
          <a:p>
            <a:endParaRPr lang="en-US" sz="3200" dirty="0" smtClean="0">
              <a:solidFill>
                <a:schemeClr val="accent6"/>
              </a:solidFill>
            </a:endParaRPr>
          </a:p>
          <a:p>
            <a:r>
              <a:rPr lang="en-US" sz="3200" dirty="0" smtClean="0">
                <a:solidFill>
                  <a:schemeClr val="accent6"/>
                </a:solidFill>
              </a:rPr>
              <a:t>-</a:t>
            </a:r>
            <a:r>
              <a:rPr lang="en-US" sz="3200" dirty="0" smtClean="0">
                <a:solidFill>
                  <a:srgbClr val="0070C0"/>
                </a:solidFill>
              </a:rPr>
              <a:t>like kind and quality</a:t>
            </a:r>
            <a:r>
              <a:rPr lang="en-US" sz="3200" dirty="0" smtClean="0">
                <a:solidFill>
                  <a:schemeClr val="accent6"/>
                </a:solidFill>
              </a:rPr>
              <a:t> at or about </a:t>
            </a:r>
            <a:r>
              <a:rPr lang="en-US" sz="3200" dirty="0" smtClean="0">
                <a:solidFill>
                  <a:srgbClr val="4822B4"/>
                </a:solidFill>
              </a:rPr>
              <a:t>the same time</a:t>
            </a:r>
            <a:r>
              <a:rPr lang="en-US" sz="3200" dirty="0" smtClean="0">
                <a:solidFill>
                  <a:schemeClr val="accent6"/>
                </a:solidFill>
              </a:rPr>
              <a:t> and at the </a:t>
            </a:r>
            <a:r>
              <a:rPr lang="en-US" sz="3200" dirty="0" smtClean="0">
                <a:solidFill>
                  <a:srgbClr val="FF33CC"/>
                </a:solidFill>
              </a:rPr>
              <a:t>same commercial level </a:t>
            </a:r>
            <a:r>
              <a:rPr lang="en-US" sz="3200" dirty="0" smtClean="0">
                <a:solidFill>
                  <a:schemeClr val="accent6"/>
                </a:solidFill>
              </a:rPr>
              <a:t>–</a:t>
            </a:r>
          </a:p>
          <a:p>
            <a:endParaRPr lang="en-US" sz="3200" dirty="0" smtClean="0">
              <a:solidFill>
                <a:schemeClr val="accent6"/>
              </a:solidFill>
            </a:endParaRPr>
          </a:p>
          <a:p>
            <a:r>
              <a:rPr lang="en-US" sz="3200" dirty="0" smtClean="0">
                <a:solidFill>
                  <a:schemeClr val="accent6"/>
                </a:solidFill>
              </a:rPr>
              <a:t>-where the recipient and the supplier </a:t>
            </a:r>
            <a:r>
              <a:rPr lang="en-US" sz="4400" dirty="0" smtClean="0">
                <a:solidFill>
                  <a:srgbClr val="FF33CC"/>
                </a:solidFill>
              </a:rPr>
              <a:t>are not related;</a:t>
            </a:r>
            <a:endParaRPr lang="en-US" sz="4400" dirty="0">
              <a:solidFill>
                <a:srgbClr val="FF33CC"/>
              </a:solidFill>
            </a:endParaRPr>
          </a:p>
        </p:txBody>
      </p:sp>
    </p:spTree>
    <p:extLst>
      <p:ext uri="{BB962C8B-B14F-4D97-AF65-F5344CB8AC3E}">
        <p14:creationId xmlns:p14="http://schemas.microsoft.com/office/powerpoint/2010/main" val="11338547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457200"/>
            <a:ext cx="8077200" cy="5632311"/>
          </a:xfrm>
          <a:prstGeom prst="rect">
            <a:avLst/>
          </a:prstGeom>
        </p:spPr>
        <p:txBody>
          <a:bodyPr wrap="square">
            <a:spAutoFit/>
          </a:bodyPr>
          <a:lstStyle/>
          <a:p>
            <a:r>
              <a:rPr lang="en-US" sz="3200" dirty="0" smtClean="0"/>
              <a:t>“</a:t>
            </a:r>
            <a:r>
              <a:rPr lang="en-US" sz="3600" dirty="0" smtClean="0">
                <a:solidFill>
                  <a:schemeClr val="bg2">
                    <a:lumMod val="75000"/>
                  </a:schemeClr>
                </a:solidFill>
              </a:rPr>
              <a:t>money” means the </a:t>
            </a:r>
          </a:p>
          <a:p>
            <a:r>
              <a:rPr lang="en-US" sz="3600" dirty="0" smtClean="0">
                <a:solidFill>
                  <a:srgbClr val="FF0000"/>
                </a:solidFill>
              </a:rPr>
              <a:t>-Indian legal tender or </a:t>
            </a:r>
          </a:p>
          <a:p>
            <a:r>
              <a:rPr lang="en-US" sz="3600" dirty="0" smtClean="0">
                <a:solidFill>
                  <a:srgbClr val="FF0000"/>
                </a:solidFill>
              </a:rPr>
              <a:t>-any foreign currency, </a:t>
            </a:r>
          </a:p>
          <a:p>
            <a:r>
              <a:rPr lang="en-US" sz="3600" dirty="0" smtClean="0">
                <a:solidFill>
                  <a:srgbClr val="FF0000"/>
                </a:solidFill>
              </a:rPr>
              <a:t>-cheque, </a:t>
            </a:r>
          </a:p>
          <a:p>
            <a:r>
              <a:rPr lang="en-US" sz="3600" dirty="0">
                <a:solidFill>
                  <a:srgbClr val="FF0000"/>
                </a:solidFill>
              </a:rPr>
              <a:t>-</a:t>
            </a:r>
            <a:r>
              <a:rPr lang="en-US" sz="3600" dirty="0" smtClean="0">
                <a:solidFill>
                  <a:srgbClr val="FF0000"/>
                </a:solidFill>
              </a:rPr>
              <a:t>promissory note, </a:t>
            </a:r>
          </a:p>
          <a:p>
            <a:r>
              <a:rPr lang="en-US" sz="3600" dirty="0">
                <a:solidFill>
                  <a:srgbClr val="FF0000"/>
                </a:solidFill>
              </a:rPr>
              <a:t>-</a:t>
            </a:r>
            <a:r>
              <a:rPr lang="en-US" sz="3600" dirty="0" smtClean="0">
                <a:solidFill>
                  <a:srgbClr val="FF0000"/>
                </a:solidFill>
              </a:rPr>
              <a:t>bill of exchange, </a:t>
            </a:r>
          </a:p>
          <a:p>
            <a:r>
              <a:rPr lang="en-US" sz="3600" dirty="0">
                <a:solidFill>
                  <a:srgbClr val="FF0000"/>
                </a:solidFill>
              </a:rPr>
              <a:t>-</a:t>
            </a:r>
            <a:r>
              <a:rPr lang="en-US" sz="3600" dirty="0" smtClean="0">
                <a:solidFill>
                  <a:srgbClr val="FF0000"/>
                </a:solidFill>
              </a:rPr>
              <a:t>letter of credit, </a:t>
            </a:r>
          </a:p>
          <a:p>
            <a:r>
              <a:rPr lang="en-US" sz="3600" dirty="0" smtClean="0">
                <a:solidFill>
                  <a:srgbClr val="FF0000"/>
                </a:solidFill>
              </a:rPr>
              <a:t>-draft</a:t>
            </a:r>
            <a:r>
              <a:rPr lang="en-US" sz="3600" dirty="0">
                <a:solidFill>
                  <a:srgbClr val="FF0000"/>
                </a:solidFill>
              </a:rPr>
              <a:t>, pay order, traveller cheque, </a:t>
            </a:r>
            <a:endParaRPr lang="en-US" sz="3600" dirty="0" smtClean="0">
              <a:solidFill>
                <a:srgbClr val="FF0000"/>
              </a:solidFill>
            </a:endParaRPr>
          </a:p>
          <a:p>
            <a:r>
              <a:rPr lang="en-US" sz="3600" dirty="0">
                <a:solidFill>
                  <a:srgbClr val="FF0000"/>
                </a:solidFill>
              </a:rPr>
              <a:t>-</a:t>
            </a:r>
            <a:r>
              <a:rPr lang="en-US" sz="3600" dirty="0" smtClean="0">
                <a:solidFill>
                  <a:srgbClr val="FF0000"/>
                </a:solidFill>
              </a:rPr>
              <a:t>money </a:t>
            </a:r>
            <a:r>
              <a:rPr lang="en-US" sz="3600" dirty="0">
                <a:solidFill>
                  <a:srgbClr val="FF0000"/>
                </a:solidFill>
              </a:rPr>
              <a:t>order, postal or </a:t>
            </a:r>
            <a:endParaRPr lang="en-US" sz="3600" dirty="0" smtClean="0">
              <a:solidFill>
                <a:srgbClr val="FF0000"/>
              </a:solidFill>
            </a:endParaRPr>
          </a:p>
          <a:p>
            <a:r>
              <a:rPr lang="en-US" sz="3600" dirty="0">
                <a:solidFill>
                  <a:srgbClr val="FF0000"/>
                </a:solidFill>
              </a:rPr>
              <a:t>-</a:t>
            </a:r>
            <a:r>
              <a:rPr lang="en-US" sz="3600" dirty="0" smtClean="0">
                <a:solidFill>
                  <a:srgbClr val="FF0000"/>
                </a:solidFill>
              </a:rPr>
              <a:t>electronic </a:t>
            </a:r>
            <a:r>
              <a:rPr lang="en-US" sz="3600" dirty="0">
                <a:solidFill>
                  <a:srgbClr val="FF0000"/>
                </a:solidFill>
              </a:rPr>
              <a:t>remittance or</a:t>
            </a:r>
          </a:p>
        </p:txBody>
      </p:sp>
    </p:spTree>
    <p:extLst>
      <p:ext uri="{BB962C8B-B14F-4D97-AF65-F5344CB8AC3E}">
        <p14:creationId xmlns:p14="http://schemas.microsoft.com/office/powerpoint/2010/main" val="22813785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685800"/>
            <a:ext cx="8153400" cy="8433078"/>
          </a:xfrm>
          <a:prstGeom prst="rect">
            <a:avLst/>
          </a:prstGeom>
        </p:spPr>
        <p:txBody>
          <a:bodyPr wrap="square">
            <a:spAutoFit/>
          </a:bodyPr>
          <a:lstStyle/>
          <a:p>
            <a:endParaRPr lang="en-US" sz="4400" dirty="0" smtClean="0"/>
          </a:p>
          <a:p>
            <a:r>
              <a:rPr lang="en-US" sz="4400" b="1" dirty="0" smtClean="0">
                <a:solidFill>
                  <a:srgbClr val="FF33CC"/>
                </a:solidFill>
              </a:rPr>
              <a:t>Mobile number and </a:t>
            </a:r>
            <a:r>
              <a:rPr lang="en-US" sz="4400" b="1" dirty="0" err="1" smtClean="0">
                <a:solidFill>
                  <a:srgbClr val="FF33CC"/>
                </a:solidFill>
              </a:rPr>
              <a:t>Whatsapp</a:t>
            </a:r>
            <a:r>
              <a:rPr lang="en-US" sz="4400" b="1" dirty="0" smtClean="0">
                <a:solidFill>
                  <a:srgbClr val="FF33CC"/>
                </a:solidFill>
              </a:rPr>
              <a:t> number : 9586685167</a:t>
            </a:r>
          </a:p>
          <a:p>
            <a:endParaRPr lang="en-US" sz="4400" b="1" dirty="0">
              <a:solidFill>
                <a:srgbClr val="FF33CC"/>
              </a:solidFill>
            </a:endParaRPr>
          </a:p>
          <a:p>
            <a:r>
              <a:rPr lang="en-US" sz="4400" b="1" dirty="0" smtClean="0">
                <a:solidFill>
                  <a:srgbClr val="FF33CC"/>
                </a:solidFill>
              </a:rPr>
              <a:t>Email id : kalppshah.2013@gmail.com</a:t>
            </a:r>
          </a:p>
          <a:p>
            <a:endParaRPr lang="en-US" sz="4400"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p:txBody>
      </p:sp>
    </p:spTree>
    <p:extLst>
      <p:ext uri="{BB962C8B-B14F-4D97-AF65-F5344CB8AC3E}">
        <p14:creationId xmlns:p14="http://schemas.microsoft.com/office/powerpoint/2010/main" val="30507952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685800"/>
            <a:ext cx="8001000" cy="5078313"/>
          </a:xfrm>
          <a:prstGeom prst="rect">
            <a:avLst/>
          </a:prstGeom>
        </p:spPr>
        <p:txBody>
          <a:bodyPr wrap="square">
            <a:spAutoFit/>
          </a:bodyPr>
          <a:lstStyle/>
          <a:p>
            <a:r>
              <a:rPr lang="en-US" sz="3600" dirty="0" smtClean="0">
                <a:solidFill>
                  <a:srgbClr val="FF0000"/>
                </a:solidFill>
              </a:rPr>
              <a:t>any other instrument </a:t>
            </a:r>
            <a:r>
              <a:rPr lang="en-US" sz="3600" dirty="0" err="1" smtClean="0">
                <a:solidFill>
                  <a:srgbClr val="FF0000"/>
                </a:solidFill>
              </a:rPr>
              <a:t>recognised</a:t>
            </a:r>
            <a:r>
              <a:rPr lang="en-US" sz="3600" dirty="0" smtClean="0">
                <a:solidFill>
                  <a:srgbClr val="FF0000"/>
                </a:solidFill>
              </a:rPr>
              <a:t> by the Reserve Bank of India when used as a consideration to settle an obligation or exchange with Indian legal tender of another denomination </a:t>
            </a:r>
            <a:r>
              <a:rPr lang="en-US" sz="4800" dirty="0" smtClean="0">
                <a:solidFill>
                  <a:srgbClr val="FF33CC"/>
                </a:solidFill>
              </a:rPr>
              <a:t>but shall not include any currency that is held for its numismatic value;</a:t>
            </a:r>
            <a:endParaRPr lang="en-US" sz="4800" dirty="0">
              <a:solidFill>
                <a:srgbClr val="FF33CC"/>
              </a:solidFill>
            </a:endParaRPr>
          </a:p>
        </p:txBody>
      </p:sp>
    </p:spTree>
    <p:extLst>
      <p:ext uri="{BB962C8B-B14F-4D97-AF65-F5344CB8AC3E}">
        <p14:creationId xmlns:p14="http://schemas.microsoft.com/office/powerpoint/2010/main" val="10349550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533401"/>
            <a:ext cx="8077200" cy="5900077"/>
          </a:xfrm>
          <a:prstGeom prst="rect">
            <a:avLst/>
          </a:prstGeom>
        </p:spPr>
        <p:txBody>
          <a:bodyPr wrap="square">
            <a:spAutoFit/>
          </a:bodyPr>
          <a:lstStyle/>
          <a:p>
            <a:r>
              <a:rPr lang="en-US" sz="2220" dirty="0" smtClean="0"/>
              <a:t>Section 2(93) </a:t>
            </a:r>
          </a:p>
          <a:p>
            <a:endParaRPr lang="en-US" sz="2220" dirty="0" smtClean="0"/>
          </a:p>
          <a:p>
            <a:r>
              <a:rPr lang="en-US" sz="2220" dirty="0" smtClean="0"/>
              <a:t>“recipient” of supply of goods or services or both, means— </a:t>
            </a:r>
          </a:p>
          <a:p>
            <a:endParaRPr lang="en-US" sz="2220" dirty="0"/>
          </a:p>
          <a:p>
            <a:r>
              <a:rPr lang="en-US" sz="2220" dirty="0" smtClean="0"/>
              <a:t>(a) where a </a:t>
            </a:r>
            <a:r>
              <a:rPr lang="en-US" sz="2220" dirty="0" smtClean="0">
                <a:solidFill>
                  <a:srgbClr val="FF33CC"/>
                </a:solidFill>
              </a:rPr>
              <a:t>consideration is payable </a:t>
            </a:r>
            <a:r>
              <a:rPr lang="en-US" sz="2220" dirty="0" smtClean="0"/>
              <a:t>for the supply of goods or services or both, the person who is </a:t>
            </a:r>
            <a:r>
              <a:rPr lang="en-US" sz="2220" dirty="0" smtClean="0">
                <a:solidFill>
                  <a:srgbClr val="FF33CC"/>
                </a:solidFill>
              </a:rPr>
              <a:t>liable to pay </a:t>
            </a:r>
            <a:r>
              <a:rPr lang="en-US" sz="2220" dirty="0" smtClean="0"/>
              <a:t>that </a:t>
            </a:r>
            <a:r>
              <a:rPr lang="en-US" sz="2220" dirty="0" smtClean="0">
                <a:solidFill>
                  <a:srgbClr val="FF33CC"/>
                </a:solidFill>
              </a:rPr>
              <a:t>consideration</a:t>
            </a:r>
            <a:r>
              <a:rPr lang="en-US" sz="2220" dirty="0" smtClean="0"/>
              <a:t>; </a:t>
            </a:r>
          </a:p>
          <a:p>
            <a:endParaRPr lang="en-US" sz="2220" dirty="0"/>
          </a:p>
          <a:p>
            <a:endParaRPr lang="en-US" sz="2220" dirty="0" smtClean="0"/>
          </a:p>
          <a:p>
            <a:r>
              <a:rPr lang="en-US" sz="2220" dirty="0" smtClean="0"/>
              <a:t>(b) where </a:t>
            </a:r>
            <a:r>
              <a:rPr lang="en-US" sz="2220" dirty="0" smtClean="0">
                <a:solidFill>
                  <a:srgbClr val="FF33CC"/>
                </a:solidFill>
              </a:rPr>
              <a:t>no consideration is payable </a:t>
            </a:r>
            <a:r>
              <a:rPr lang="en-US" sz="2220" dirty="0" smtClean="0"/>
              <a:t>for the supply of </a:t>
            </a:r>
            <a:r>
              <a:rPr lang="en-US" sz="2220" dirty="0" smtClean="0">
                <a:solidFill>
                  <a:srgbClr val="FF0000"/>
                </a:solidFill>
              </a:rPr>
              <a:t>goods</a:t>
            </a:r>
            <a:r>
              <a:rPr lang="en-US" sz="2220" dirty="0" smtClean="0"/>
              <a:t>, the </a:t>
            </a:r>
            <a:r>
              <a:rPr lang="en-US" sz="2220" dirty="0" smtClean="0">
                <a:solidFill>
                  <a:srgbClr val="FF33CC"/>
                </a:solidFill>
              </a:rPr>
              <a:t>person to whom the goods are delivered or made available</a:t>
            </a:r>
            <a:r>
              <a:rPr lang="en-US" sz="2220" dirty="0" smtClean="0"/>
              <a:t>, or </a:t>
            </a:r>
            <a:r>
              <a:rPr lang="en-US" sz="2220" dirty="0" smtClean="0">
                <a:solidFill>
                  <a:srgbClr val="FF33CC"/>
                </a:solidFill>
              </a:rPr>
              <a:t>to whom possession</a:t>
            </a:r>
            <a:r>
              <a:rPr lang="en-US" sz="2220" dirty="0" smtClean="0"/>
              <a:t> or use of the goods </a:t>
            </a:r>
            <a:r>
              <a:rPr lang="en-US" sz="2220" dirty="0" smtClean="0">
                <a:solidFill>
                  <a:srgbClr val="FF33CC"/>
                </a:solidFill>
              </a:rPr>
              <a:t>is given </a:t>
            </a:r>
            <a:r>
              <a:rPr lang="en-US" sz="2220" dirty="0" smtClean="0"/>
              <a:t>or made available; and </a:t>
            </a:r>
          </a:p>
          <a:p>
            <a:endParaRPr lang="en-US" sz="2220" dirty="0"/>
          </a:p>
          <a:p>
            <a:endParaRPr lang="en-US" sz="2220" dirty="0" smtClean="0"/>
          </a:p>
          <a:p>
            <a:r>
              <a:rPr lang="en-US" sz="2220" dirty="0" smtClean="0"/>
              <a:t>(c) where </a:t>
            </a:r>
            <a:r>
              <a:rPr lang="en-US" sz="2220" dirty="0" smtClean="0">
                <a:solidFill>
                  <a:srgbClr val="FF33CC"/>
                </a:solidFill>
              </a:rPr>
              <a:t>no consideration is payable </a:t>
            </a:r>
            <a:r>
              <a:rPr lang="en-US" sz="2220" dirty="0" smtClean="0"/>
              <a:t>for the supply of a </a:t>
            </a:r>
            <a:r>
              <a:rPr lang="en-US" sz="2220" dirty="0" smtClean="0">
                <a:solidFill>
                  <a:srgbClr val="FF0000"/>
                </a:solidFill>
              </a:rPr>
              <a:t>service</a:t>
            </a:r>
            <a:r>
              <a:rPr lang="en-US" sz="2220" dirty="0" smtClean="0"/>
              <a:t>, the person to </a:t>
            </a:r>
            <a:r>
              <a:rPr lang="en-US" sz="2220" dirty="0" smtClean="0">
                <a:solidFill>
                  <a:srgbClr val="4822B4"/>
                </a:solidFill>
              </a:rPr>
              <a:t>whom the service is rendered</a:t>
            </a:r>
            <a:r>
              <a:rPr lang="en-US" sz="2220" dirty="0" smtClean="0"/>
              <a:t>,</a:t>
            </a:r>
            <a:endParaRPr lang="en-US" sz="2220" dirty="0"/>
          </a:p>
        </p:txBody>
      </p:sp>
    </p:spTree>
    <p:extLst>
      <p:ext uri="{BB962C8B-B14F-4D97-AF65-F5344CB8AC3E}">
        <p14:creationId xmlns:p14="http://schemas.microsoft.com/office/powerpoint/2010/main" val="27502455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820984149"/>
              </p:ext>
            </p:extLst>
          </p:nvPr>
        </p:nvGraphicFramePr>
        <p:xfrm>
          <a:off x="838200" y="381000"/>
          <a:ext cx="6934200" cy="515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79840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381000"/>
            <a:ext cx="8001000" cy="3046988"/>
          </a:xfrm>
          <a:prstGeom prst="rect">
            <a:avLst/>
          </a:prstGeom>
        </p:spPr>
        <p:txBody>
          <a:bodyPr wrap="square">
            <a:spAutoFit/>
          </a:bodyPr>
          <a:lstStyle/>
          <a:p>
            <a:r>
              <a:rPr lang="en-US" sz="3200" dirty="0" smtClean="0"/>
              <a:t>- and any reference to a person to whom a supply is made shall be construed as a reference to the recipient of the supply and shall include an agent acting as such on behalf of the recipient in relation to the goods or services or both supplied;</a:t>
            </a:r>
            <a:endParaRPr lang="en-US" sz="3200" dirty="0"/>
          </a:p>
        </p:txBody>
      </p:sp>
    </p:spTree>
    <p:extLst>
      <p:ext uri="{BB962C8B-B14F-4D97-AF65-F5344CB8AC3E}">
        <p14:creationId xmlns:p14="http://schemas.microsoft.com/office/powerpoint/2010/main" val="36220841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81000"/>
            <a:ext cx="8153400" cy="5016758"/>
          </a:xfrm>
          <a:prstGeom prst="rect">
            <a:avLst/>
          </a:prstGeom>
        </p:spPr>
        <p:txBody>
          <a:bodyPr wrap="square">
            <a:spAutoFit/>
          </a:bodyPr>
          <a:lstStyle/>
          <a:p>
            <a:r>
              <a:rPr lang="en-US" sz="3200" dirty="0" smtClean="0"/>
              <a:t>Section 15 (1) The value of a supply of goods or services or both </a:t>
            </a:r>
          </a:p>
          <a:p>
            <a:r>
              <a:rPr lang="en-US" sz="3200" dirty="0" smtClean="0"/>
              <a:t>-shall be the </a:t>
            </a:r>
            <a:r>
              <a:rPr lang="en-US" sz="3200" dirty="0" smtClean="0">
                <a:solidFill>
                  <a:srgbClr val="FF0000"/>
                </a:solidFill>
              </a:rPr>
              <a:t>transaction value</a:t>
            </a:r>
            <a:r>
              <a:rPr lang="en-US" sz="3200" dirty="0" smtClean="0"/>
              <a:t>, </a:t>
            </a:r>
          </a:p>
          <a:p>
            <a:r>
              <a:rPr lang="en-US" sz="3200" dirty="0" smtClean="0"/>
              <a:t>-which is the </a:t>
            </a:r>
            <a:r>
              <a:rPr lang="en-US" sz="3200" dirty="0" smtClean="0">
                <a:solidFill>
                  <a:srgbClr val="FF0000"/>
                </a:solidFill>
              </a:rPr>
              <a:t>price actually paid or payable </a:t>
            </a:r>
            <a:r>
              <a:rPr lang="en-US" sz="3200" dirty="0" smtClean="0"/>
              <a:t>-for the said supply of goods or services or both </a:t>
            </a:r>
          </a:p>
          <a:p>
            <a:r>
              <a:rPr lang="en-US" sz="3200" dirty="0" smtClean="0"/>
              <a:t>-where the supplier and the recipient of the supply </a:t>
            </a:r>
            <a:r>
              <a:rPr lang="en-US" sz="3200" dirty="0" smtClean="0">
                <a:solidFill>
                  <a:srgbClr val="FF0000"/>
                </a:solidFill>
              </a:rPr>
              <a:t>are not related </a:t>
            </a:r>
          </a:p>
          <a:p>
            <a:r>
              <a:rPr lang="en-US" sz="3200" dirty="0" smtClean="0"/>
              <a:t>and the </a:t>
            </a:r>
            <a:r>
              <a:rPr lang="en-US" sz="3200" dirty="0" smtClean="0">
                <a:solidFill>
                  <a:srgbClr val="FF0000"/>
                </a:solidFill>
              </a:rPr>
              <a:t>price is the sole consideration </a:t>
            </a:r>
            <a:r>
              <a:rPr lang="en-US" sz="3200" dirty="0" smtClean="0"/>
              <a:t>for the supply</a:t>
            </a:r>
            <a:endParaRPr lang="en-US" sz="3200" dirty="0"/>
          </a:p>
        </p:txBody>
      </p:sp>
    </p:spTree>
    <p:extLst>
      <p:ext uri="{BB962C8B-B14F-4D97-AF65-F5344CB8AC3E}">
        <p14:creationId xmlns:p14="http://schemas.microsoft.com/office/powerpoint/2010/main" val="40278298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533400"/>
            <a:ext cx="7391400" cy="4524315"/>
          </a:xfrm>
          <a:prstGeom prst="rect">
            <a:avLst/>
          </a:prstGeom>
        </p:spPr>
        <p:txBody>
          <a:bodyPr wrap="square">
            <a:spAutoFit/>
          </a:bodyPr>
          <a:lstStyle/>
          <a:p>
            <a:r>
              <a:rPr lang="en-US" sz="2400" dirty="0" smtClean="0"/>
              <a:t>Section 15 (2) The value of supply shall include–</a:t>
            </a:r>
          </a:p>
          <a:p>
            <a:endParaRPr lang="en-US" sz="2400" dirty="0"/>
          </a:p>
          <a:p>
            <a:pPr marL="342900" indent="-342900">
              <a:buAutoNum type="alphaLcParenBoth"/>
            </a:pPr>
            <a:r>
              <a:rPr lang="en-US" sz="2400" dirty="0"/>
              <a:t>.</a:t>
            </a:r>
            <a:endParaRPr lang="en-US" sz="2400" dirty="0" smtClean="0"/>
          </a:p>
          <a:p>
            <a:r>
              <a:rPr lang="en-US" sz="2400" dirty="0" smtClean="0"/>
              <a:t>--</a:t>
            </a:r>
            <a:r>
              <a:rPr lang="en-US" sz="2400" dirty="0" smtClean="0">
                <a:solidFill>
                  <a:srgbClr val="FF0000"/>
                </a:solidFill>
              </a:rPr>
              <a:t>any taxes, duties, </a:t>
            </a:r>
            <a:r>
              <a:rPr lang="en-US" sz="2400" dirty="0" err="1" smtClean="0">
                <a:solidFill>
                  <a:srgbClr val="FF0000"/>
                </a:solidFill>
              </a:rPr>
              <a:t>cesses</a:t>
            </a:r>
            <a:r>
              <a:rPr lang="en-US" sz="2400" dirty="0" smtClean="0">
                <a:solidFill>
                  <a:srgbClr val="FF0000"/>
                </a:solidFill>
              </a:rPr>
              <a:t>, fees and charges levied under any law for the time being in force </a:t>
            </a:r>
          </a:p>
          <a:p>
            <a:pPr marL="342900" indent="-342900">
              <a:buAutoNum type="alphaLcParenBoth"/>
            </a:pPr>
            <a:endParaRPr lang="en-US" sz="2400" dirty="0"/>
          </a:p>
          <a:p>
            <a:r>
              <a:rPr lang="en-US" sz="2400" dirty="0" smtClean="0"/>
              <a:t>-- other than this( CGST) Act, the State Goods and Services Tax Act, the Union Territory Goods and Services Tax Act and the Goods and Services Tax (Compensation to States) Act, </a:t>
            </a:r>
          </a:p>
          <a:p>
            <a:endParaRPr lang="en-US" sz="2400" dirty="0"/>
          </a:p>
          <a:p>
            <a:r>
              <a:rPr lang="en-US" sz="2400" dirty="0" smtClean="0"/>
              <a:t>--</a:t>
            </a:r>
            <a:r>
              <a:rPr lang="en-US" sz="2400" dirty="0" smtClean="0">
                <a:solidFill>
                  <a:srgbClr val="FF0000"/>
                </a:solidFill>
              </a:rPr>
              <a:t>if charged separately by the supplier;</a:t>
            </a:r>
            <a:endParaRPr lang="en-US" sz="2400" dirty="0">
              <a:solidFill>
                <a:srgbClr val="FF0000"/>
              </a:solidFill>
            </a:endParaRPr>
          </a:p>
        </p:txBody>
      </p:sp>
    </p:spTree>
    <p:extLst>
      <p:ext uri="{BB962C8B-B14F-4D97-AF65-F5344CB8AC3E}">
        <p14:creationId xmlns:p14="http://schemas.microsoft.com/office/powerpoint/2010/main" val="33433808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04800"/>
            <a:ext cx="8153400" cy="6186309"/>
          </a:xfrm>
          <a:prstGeom prst="rect">
            <a:avLst/>
          </a:prstGeom>
          <a:effectLst>
            <a:innerShdw blurRad="63500" dist="50800" dir="13500000">
              <a:prstClr val="black">
                <a:alpha val="50000"/>
              </a:prstClr>
            </a:innerShdw>
          </a:effectLst>
        </p:spPr>
        <p:txBody>
          <a:bodyPr wrap="square">
            <a:spAutoFit/>
          </a:bodyPr>
          <a:lstStyle/>
          <a:p>
            <a:r>
              <a:rPr lang="en-US" sz="3600" dirty="0" smtClean="0">
                <a:solidFill>
                  <a:srgbClr val="FF0000"/>
                </a:solidFill>
              </a:rPr>
              <a:t>(b) </a:t>
            </a:r>
          </a:p>
          <a:p>
            <a:r>
              <a:rPr lang="en-US" sz="3600" dirty="0" smtClean="0">
                <a:solidFill>
                  <a:srgbClr val="FF0000"/>
                </a:solidFill>
              </a:rPr>
              <a:t>-any amount </a:t>
            </a:r>
          </a:p>
          <a:p>
            <a:r>
              <a:rPr lang="en-US" sz="3600" dirty="0">
                <a:solidFill>
                  <a:srgbClr val="FF0000"/>
                </a:solidFill>
              </a:rPr>
              <a:t>-</a:t>
            </a:r>
            <a:r>
              <a:rPr lang="en-US" sz="3600" dirty="0" smtClean="0">
                <a:solidFill>
                  <a:srgbClr val="FF0000"/>
                </a:solidFill>
              </a:rPr>
              <a:t>that the </a:t>
            </a:r>
            <a:r>
              <a:rPr lang="en-US" sz="3600" dirty="0" smtClean="0">
                <a:solidFill>
                  <a:srgbClr val="7030A0"/>
                </a:solidFill>
              </a:rPr>
              <a:t>supplier is liable to pay </a:t>
            </a:r>
            <a:r>
              <a:rPr lang="en-US" sz="3600" dirty="0" smtClean="0">
                <a:solidFill>
                  <a:srgbClr val="FF0000"/>
                </a:solidFill>
              </a:rPr>
              <a:t>in relation to such supply </a:t>
            </a:r>
            <a:r>
              <a:rPr lang="en-US" sz="3600" dirty="0" smtClean="0"/>
              <a:t>but</a:t>
            </a:r>
            <a:r>
              <a:rPr lang="en-US" sz="3600" dirty="0" smtClean="0">
                <a:solidFill>
                  <a:srgbClr val="FF0000"/>
                </a:solidFill>
              </a:rPr>
              <a:t> </a:t>
            </a:r>
          </a:p>
          <a:p>
            <a:endParaRPr lang="en-US" sz="3600" dirty="0">
              <a:solidFill>
                <a:srgbClr val="FF0000"/>
              </a:solidFill>
            </a:endParaRPr>
          </a:p>
          <a:p>
            <a:r>
              <a:rPr lang="en-US" sz="3600" dirty="0" smtClean="0">
                <a:solidFill>
                  <a:srgbClr val="FF0000"/>
                </a:solidFill>
              </a:rPr>
              <a:t>-which has been </a:t>
            </a:r>
            <a:r>
              <a:rPr lang="en-US" sz="3600" dirty="0" smtClean="0">
                <a:solidFill>
                  <a:srgbClr val="FF33CC"/>
                </a:solidFill>
              </a:rPr>
              <a:t>incurred by</a:t>
            </a:r>
            <a:r>
              <a:rPr lang="en-US" sz="3600" dirty="0" smtClean="0">
                <a:solidFill>
                  <a:srgbClr val="FF0000"/>
                </a:solidFill>
              </a:rPr>
              <a:t> the </a:t>
            </a:r>
            <a:r>
              <a:rPr lang="en-US" sz="3600" dirty="0" smtClean="0">
                <a:solidFill>
                  <a:srgbClr val="FF33CC"/>
                </a:solidFill>
              </a:rPr>
              <a:t>recipient</a:t>
            </a:r>
            <a:r>
              <a:rPr lang="en-US" sz="3600" dirty="0" smtClean="0">
                <a:solidFill>
                  <a:srgbClr val="FF0000"/>
                </a:solidFill>
              </a:rPr>
              <a:t> of the supply and </a:t>
            </a:r>
          </a:p>
          <a:p>
            <a:endParaRPr lang="en-US" sz="3600" dirty="0" smtClean="0">
              <a:solidFill>
                <a:srgbClr val="FF0000"/>
              </a:solidFill>
            </a:endParaRPr>
          </a:p>
          <a:p>
            <a:r>
              <a:rPr lang="en-US" sz="3600" dirty="0">
                <a:solidFill>
                  <a:srgbClr val="FF0000"/>
                </a:solidFill>
              </a:rPr>
              <a:t>-</a:t>
            </a:r>
            <a:r>
              <a:rPr lang="en-US" sz="3600" dirty="0" smtClean="0">
                <a:solidFill>
                  <a:srgbClr val="3333CC"/>
                </a:solidFill>
              </a:rPr>
              <a:t>not included in the price actually paid or payable </a:t>
            </a:r>
          </a:p>
          <a:p>
            <a:r>
              <a:rPr lang="en-US" sz="3600" dirty="0" smtClean="0">
                <a:solidFill>
                  <a:srgbClr val="FF0000"/>
                </a:solidFill>
              </a:rPr>
              <a:t>-for the goods or services or both;</a:t>
            </a:r>
            <a:endParaRPr lang="en-US" sz="3600" dirty="0">
              <a:solidFill>
                <a:srgbClr val="FF0000"/>
              </a:solidFill>
            </a:endParaRPr>
          </a:p>
        </p:txBody>
      </p:sp>
    </p:spTree>
    <p:extLst>
      <p:ext uri="{BB962C8B-B14F-4D97-AF65-F5344CB8AC3E}">
        <p14:creationId xmlns:p14="http://schemas.microsoft.com/office/powerpoint/2010/main" val="32563754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52400"/>
            <a:ext cx="8229600" cy="6463308"/>
          </a:xfrm>
          <a:prstGeom prst="rect">
            <a:avLst/>
          </a:prstGeom>
        </p:spPr>
        <p:txBody>
          <a:bodyPr wrap="square">
            <a:spAutoFit/>
          </a:bodyPr>
          <a:lstStyle/>
          <a:p>
            <a:r>
              <a:rPr lang="en-US" sz="3600" dirty="0" smtClean="0"/>
              <a:t>Sohan Caterers contracts </a:t>
            </a:r>
            <a:r>
              <a:rPr lang="en-US" sz="3600" dirty="0"/>
              <a:t>with </a:t>
            </a:r>
            <a:r>
              <a:rPr lang="en-US" sz="3600" dirty="0" err="1" smtClean="0"/>
              <a:t>Jagdeep</a:t>
            </a:r>
            <a:r>
              <a:rPr lang="en-US" sz="3600" dirty="0" smtClean="0"/>
              <a:t> company </a:t>
            </a:r>
            <a:r>
              <a:rPr lang="en-US" sz="3600" dirty="0" smtClean="0"/>
              <a:t> </a:t>
            </a:r>
            <a:r>
              <a:rPr lang="en-US" sz="3600" dirty="0"/>
              <a:t>to conduct a dealers’ meet. </a:t>
            </a:r>
            <a:endParaRPr lang="en-US" sz="3600" dirty="0" smtClean="0"/>
          </a:p>
          <a:p>
            <a:endParaRPr lang="en-US" sz="3600" dirty="0"/>
          </a:p>
          <a:p>
            <a:endParaRPr lang="en-US" sz="3600" dirty="0" smtClean="0"/>
          </a:p>
          <a:p>
            <a:r>
              <a:rPr lang="en-US" sz="3600" dirty="0" smtClean="0"/>
              <a:t>In continuance </a:t>
            </a:r>
            <a:r>
              <a:rPr lang="en-US" sz="3600" dirty="0"/>
              <a:t>of this, </a:t>
            </a:r>
            <a:r>
              <a:rPr lang="en-US" sz="3600" dirty="0" err="1" smtClean="0"/>
              <a:t>Sohan</a:t>
            </a:r>
            <a:r>
              <a:rPr lang="en-US" sz="3600" dirty="0" smtClean="0"/>
              <a:t> Caterers contracts with </a:t>
            </a:r>
            <a:r>
              <a:rPr lang="en-US" sz="3600" dirty="0"/>
              <a:t>vendors to deliver </a:t>
            </a:r>
            <a:endParaRPr lang="en-US" sz="3600" dirty="0" smtClean="0"/>
          </a:p>
          <a:p>
            <a:r>
              <a:rPr lang="en-US" sz="3600" dirty="0"/>
              <a:t>-</a:t>
            </a:r>
            <a:r>
              <a:rPr lang="en-US" sz="3600" dirty="0" smtClean="0"/>
              <a:t>goods </a:t>
            </a:r>
            <a:r>
              <a:rPr lang="en-US" sz="3600" dirty="0"/>
              <a:t>/ services, </a:t>
            </a:r>
            <a:endParaRPr lang="en-US" sz="3600" dirty="0" smtClean="0"/>
          </a:p>
          <a:p>
            <a:r>
              <a:rPr lang="en-US" sz="3600" dirty="0" smtClean="0"/>
              <a:t>like </a:t>
            </a:r>
            <a:r>
              <a:rPr lang="en-US" sz="3600" dirty="0"/>
              <a:t>water, soft drinks, audio system, projector, catering, flowers etc. at the venue on the stipulated dates at the stipulated prices</a:t>
            </a:r>
            <a:r>
              <a:rPr lang="en-US" sz="3600" dirty="0" smtClean="0"/>
              <a:t>.</a:t>
            </a:r>
          </a:p>
          <a:p>
            <a:endParaRPr lang="en-US" dirty="0"/>
          </a:p>
        </p:txBody>
      </p:sp>
    </p:spTree>
    <p:extLst>
      <p:ext uri="{BB962C8B-B14F-4D97-AF65-F5344CB8AC3E}">
        <p14:creationId xmlns:p14="http://schemas.microsoft.com/office/powerpoint/2010/main" val="216779291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609600"/>
            <a:ext cx="8001000" cy="5262979"/>
          </a:xfrm>
          <a:prstGeom prst="rect">
            <a:avLst/>
          </a:prstGeom>
        </p:spPr>
        <p:txBody>
          <a:bodyPr wrap="square">
            <a:spAutoFit/>
          </a:bodyPr>
          <a:lstStyle/>
          <a:p>
            <a:r>
              <a:rPr lang="en-US" sz="2800" dirty="0" err="1"/>
              <a:t>Sohan</a:t>
            </a:r>
            <a:r>
              <a:rPr lang="en-US" sz="2800" dirty="0"/>
              <a:t> Caterers is liable to make these payments as contracted. The soft drinks supplier </a:t>
            </a:r>
            <a:r>
              <a:rPr lang="en-US" sz="2800" dirty="0" err="1" smtClean="0"/>
              <a:t>Bakfree</a:t>
            </a:r>
            <a:r>
              <a:rPr lang="en-US" sz="2800" dirty="0" smtClean="0"/>
              <a:t> water wants </a:t>
            </a:r>
            <a:r>
              <a:rPr lang="en-US" sz="2800" dirty="0"/>
              <a:t>payment upon delivery; </a:t>
            </a:r>
            <a:r>
              <a:rPr lang="en-US" sz="2800" dirty="0" err="1"/>
              <a:t>Jagdeep</a:t>
            </a:r>
            <a:r>
              <a:rPr lang="en-US" sz="2800" dirty="0"/>
              <a:t> company  agrees to pay the bill raised by the soft drinks vendor on </a:t>
            </a:r>
            <a:r>
              <a:rPr lang="en-US" sz="2800" dirty="0" err="1"/>
              <a:t>Sohan</a:t>
            </a:r>
            <a:r>
              <a:rPr lang="en-US" sz="2800" dirty="0"/>
              <a:t> Caterers on receiving the crates of soft drinks. </a:t>
            </a:r>
          </a:p>
          <a:p>
            <a:endParaRPr lang="en-US" sz="2800" dirty="0"/>
          </a:p>
          <a:p>
            <a:r>
              <a:rPr lang="en-US" sz="2800" dirty="0"/>
              <a:t>This amount is not billed by </a:t>
            </a:r>
            <a:r>
              <a:rPr lang="en-US" sz="2800" dirty="0" err="1"/>
              <a:t>Sohan</a:t>
            </a:r>
            <a:r>
              <a:rPr lang="en-US" sz="2800" dirty="0"/>
              <a:t> Caterers to </a:t>
            </a:r>
            <a:r>
              <a:rPr lang="en-US" sz="2800" dirty="0" err="1"/>
              <a:t>Jagdeep</a:t>
            </a:r>
            <a:r>
              <a:rPr lang="en-US" sz="2800" dirty="0"/>
              <a:t> company  However, it would be added to the value of service provided by </a:t>
            </a:r>
            <a:r>
              <a:rPr lang="en-US" sz="2800" dirty="0" err="1"/>
              <a:t>Sohan</a:t>
            </a:r>
            <a:r>
              <a:rPr lang="en-US" sz="2800" dirty="0"/>
              <a:t> Caterers to </a:t>
            </a:r>
            <a:r>
              <a:rPr lang="en-US" sz="2800" dirty="0" err="1"/>
              <a:t>Jagdeep</a:t>
            </a:r>
            <a:r>
              <a:rPr lang="en-US" sz="2800" dirty="0"/>
              <a:t> company for payment of GST. </a:t>
            </a:r>
          </a:p>
        </p:txBody>
      </p:sp>
    </p:spTree>
    <p:extLst>
      <p:ext uri="{BB962C8B-B14F-4D97-AF65-F5344CB8AC3E}">
        <p14:creationId xmlns:p14="http://schemas.microsoft.com/office/powerpoint/2010/main" val="338684861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flipH="1">
            <a:off x="228595" y="457200"/>
            <a:ext cx="2667004" cy="1323439"/>
          </a:xfrm>
          <a:prstGeom prst="rect">
            <a:avLst/>
          </a:prstGeom>
          <a:noFill/>
        </p:spPr>
        <p:txBody>
          <a:bodyPr wrap="square" lIns="91440" tIns="45720" rIns="91440" bIns="45720">
            <a:spAutoFit/>
          </a:bodyPr>
          <a:lstStyle/>
          <a:p>
            <a:pPr algn="ctr"/>
            <a:r>
              <a:rPr lang="en-US" sz="4000" b="1" cap="none" spc="100" dirty="0" err="1" smtClean="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rPr>
              <a:t>Sohan</a:t>
            </a:r>
            <a:r>
              <a:rPr lang="en-US" sz="4000" b="1" cap="none" spc="100" dirty="0" smtClean="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rPr>
              <a:t> Caterers  </a:t>
            </a:r>
            <a:endParaRPr lang="en-US" sz="4000" b="1" cap="none" spc="100" dirty="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endParaRPr>
          </a:p>
        </p:txBody>
      </p:sp>
      <p:sp>
        <p:nvSpPr>
          <p:cNvPr id="3" name="Right Arrow 2"/>
          <p:cNvSpPr/>
          <p:nvPr/>
        </p:nvSpPr>
        <p:spPr>
          <a:xfrm>
            <a:off x="3429000" y="81114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Left Arrow 3"/>
          <p:cNvSpPr/>
          <p:nvPr/>
        </p:nvSpPr>
        <p:spPr>
          <a:xfrm>
            <a:off x="3733800" y="1780639"/>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5334000" y="877163"/>
            <a:ext cx="3276599" cy="584775"/>
          </a:xfrm>
          <a:prstGeom prst="rect">
            <a:avLst/>
          </a:prstGeom>
        </p:spPr>
        <p:txBody>
          <a:bodyPr wrap="square">
            <a:spAutoFit/>
          </a:bodyPr>
          <a:lstStyle/>
          <a:p>
            <a:pPr lvl="0" algn="ctr"/>
            <a:r>
              <a:rPr lang="en-US" sz="3200" b="1" dirty="0" err="1" smtClean="0">
                <a:ln w="1905"/>
                <a:gradFill>
                  <a:gsLst>
                    <a:gs pos="0">
                      <a:srgbClr val="F14124">
                        <a:shade val="20000"/>
                        <a:satMod val="200000"/>
                      </a:srgbClr>
                    </a:gs>
                    <a:gs pos="78000">
                      <a:srgbClr val="F14124">
                        <a:tint val="90000"/>
                        <a:shade val="89000"/>
                        <a:satMod val="220000"/>
                      </a:srgbClr>
                    </a:gs>
                    <a:gs pos="100000">
                      <a:srgbClr val="F14124">
                        <a:tint val="12000"/>
                        <a:satMod val="255000"/>
                      </a:srgbClr>
                    </a:gs>
                  </a:gsLst>
                  <a:lin ang="5400000"/>
                </a:gradFill>
                <a:effectLst>
                  <a:innerShdw blurRad="69850" dist="43180" dir="5400000">
                    <a:srgbClr val="000000">
                      <a:alpha val="65000"/>
                    </a:srgbClr>
                  </a:innerShdw>
                </a:effectLst>
              </a:rPr>
              <a:t>Jagdeep</a:t>
            </a:r>
            <a:r>
              <a:rPr lang="en-US" sz="3200" b="1" dirty="0" smtClean="0">
                <a:ln w="1905"/>
                <a:gradFill>
                  <a:gsLst>
                    <a:gs pos="0">
                      <a:srgbClr val="F14124">
                        <a:shade val="20000"/>
                        <a:satMod val="200000"/>
                      </a:srgbClr>
                    </a:gs>
                    <a:gs pos="78000">
                      <a:srgbClr val="F14124">
                        <a:tint val="90000"/>
                        <a:shade val="89000"/>
                        <a:satMod val="220000"/>
                      </a:srgbClr>
                    </a:gs>
                    <a:gs pos="100000">
                      <a:srgbClr val="F14124">
                        <a:tint val="12000"/>
                        <a:satMod val="255000"/>
                      </a:srgbClr>
                    </a:gs>
                  </a:gsLst>
                  <a:lin ang="5400000"/>
                </a:gradFill>
                <a:effectLst>
                  <a:innerShdw blurRad="69850" dist="43180" dir="5400000">
                    <a:srgbClr val="000000">
                      <a:alpha val="65000"/>
                    </a:srgbClr>
                  </a:innerShdw>
                </a:effectLst>
              </a:rPr>
              <a:t> Comp</a:t>
            </a:r>
            <a:endParaRPr lang="en-US" sz="3200" b="1" dirty="0">
              <a:ln w="1905"/>
              <a:gradFill>
                <a:gsLst>
                  <a:gs pos="0">
                    <a:srgbClr val="F14124">
                      <a:shade val="20000"/>
                      <a:satMod val="200000"/>
                    </a:srgbClr>
                  </a:gs>
                  <a:gs pos="78000">
                    <a:srgbClr val="F14124">
                      <a:tint val="90000"/>
                      <a:shade val="89000"/>
                      <a:satMod val="220000"/>
                    </a:srgbClr>
                  </a:gs>
                  <a:gs pos="100000">
                    <a:srgbClr val="F14124">
                      <a:tint val="12000"/>
                      <a:satMod val="255000"/>
                    </a:srgbClr>
                  </a:gs>
                </a:gsLst>
                <a:lin ang="5400000"/>
              </a:gradFill>
              <a:effectLst>
                <a:innerShdw blurRad="69850" dist="43180" dir="5400000">
                  <a:srgbClr val="000000">
                    <a:alpha val="65000"/>
                  </a:srgbClr>
                </a:innerShdw>
              </a:effectLst>
            </a:endParaRPr>
          </a:p>
        </p:txBody>
      </p:sp>
      <p:sp>
        <p:nvSpPr>
          <p:cNvPr id="5" name="Rectangle 4"/>
          <p:cNvSpPr/>
          <p:nvPr/>
        </p:nvSpPr>
        <p:spPr>
          <a:xfrm>
            <a:off x="1981200" y="2265271"/>
            <a:ext cx="4876800" cy="1569660"/>
          </a:xfrm>
          <a:prstGeom prst="rect">
            <a:avLst/>
          </a:prstGeom>
        </p:spPr>
        <p:txBody>
          <a:bodyPr wrap="square">
            <a:spAutoFit/>
          </a:bodyPr>
          <a:lstStyle/>
          <a:p>
            <a:r>
              <a:rPr lang="en-US" sz="3200" dirty="0">
                <a:solidFill>
                  <a:srgbClr val="FF0000"/>
                </a:solidFill>
              </a:rPr>
              <a:t>water, soft drinks, audio system, projector, </a:t>
            </a:r>
            <a:r>
              <a:rPr lang="en-US" sz="3200" dirty="0" smtClean="0">
                <a:solidFill>
                  <a:srgbClr val="FF0000"/>
                </a:solidFill>
              </a:rPr>
              <a:t>catering</a:t>
            </a:r>
            <a:r>
              <a:rPr lang="en-US" sz="3200" dirty="0">
                <a:solidFill>
                  <a:srgbClr val="FF0000"/>
                </a:solidFill>
              </a:rPr>
              <a:t>, flowers </a:t>
            </a:r>
            <a:r>
              <a:rPr lang="en-US" sz="3200" dirty="0" err="1">
                <a:solidFill>
                  <a:srgbClr val="FF0000"/>
                </a:solidFill>
              </a:rPr>
              <a:t>etc</a:t>
            </a:r>
            <a:endParaRPr lang="en-US" sz="3200" dirty="0">
              <a:solidFill>
                <a:srgbClr val="FF0000"/>
              </a:solidFill>
            </a:endParaRPr>
          </a:p>
        </p:txBody>
      </p:sp>
      <p:sp>
        <p:nvSpPr>
          <p:cNvPr id="12" name="Oval 11"/>
          <p:cNvSpPr/>
          <p:nvPr/>
        </p:nvSpPr>
        <p:spPr>
          <a:xfrm>
            <a:off x="6455664" y="3838560"/>
            <a:ext cx="1981200" cy="2286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solidFill>
                  <a:srgbClr val="FF0000"/>
                </a:solidFill>
                <a:latin typeface="Adobe Gothic Std B" pitchFamily="34" charset="-128"/>
                <a:ea typeface="Adobe Gothic Std B" pitchFamily="34" charset="-128"/>
              </a:rPr>
              <a:t>Bak</a:t>
            </a:r>
            <a:r>
              <a:rPr lang="en-US" sz="2800" dirty="0" smtClean="0">
                <a:solidFill>
                  <a:srgbClr val="FF0000"/>
                </a:solidFill>
                <a:latin typeface="Adobe Gothic Std B" pitchFamily="34" charset="-128"/>
                <a:ea typeface="Adobe Gothic Std B" pitchFamily="34" charset="-128"/>
              </a:rPr>
              <a:t> free water </a:t>
            </a:r>
            <a:endParaRPr lang="en-US" sz="2800" dirty="0">
              <a:solidFill>
                <a:srgbClr val="FF0000"/>
              </a:solidFill>
              <a:latin typeface="Adobe Gothic Std B" pitchFamily="34" charset="-128"/>
              <a:ea typeface="Adobe Gothic Std B" pitchFamily="34" charset="-128"/>
            </a:endParaRPr>
          </a:p>
        </p:txBody>
      </p:sp>
      <p:sp>
        <p:nvSpPr>
          <p:cNvPr id="10" name="Down Arrow 9"/>
          <p:cNvSpPr/>
          <p:nvPr/>
        </p:nvSpPr>
        <p:spPr>
          <a:xfrm>
            <a:off x="6858000" y="1715469"/>
            <a:ext cx="588264" cy="21194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 Same Side Corner Rectangle 10"/>
          <p:cNvSpPr/>
          <p:nvPr/>
        </p:nvSpPr>
        <p:spPr>
          <a:xfrm>
            <a:off x="7696200" y="2022955"/>
            <a:ext cx="1142998" cy="1027146"/>
          </a:xfrm>
          <a:prstGeom prst="round2Same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Rs. 10,000</a:t>
            </a:r>
            <a:endParaRPr lang="en-US" dirty="0">
              <a:solidFill>
                <a:srgbClr val="FF0000"/>
              </a:solidFill>
            </a:endParaRPr>
          </a:p>
        </p:txBody>
      </p:sp>
      <p:sp>
        <p:nvSpPr>
          <p:cNvPr id="13" name="Snip Single Corner Rectangle 12"/>
          <p:cNvSpPr/>
          <p:nvPr/>
        </p:nvSpPr>
        <p:spPr>
          <a:xfrm>
            <a:off x="2895599" y="304800"/>
            <a:ext cx="2209801" cy="506343"/>
          </a:xfrm>
          <a:prstGeom prst="snip1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FF0000"/>
                </a:solidFill>
              </a:rPr>
              <a:t>Rs. 50,000</a:t>
            </a:r>
            <a:endParaRPr lang="en-US" sz="2800" dirty="0">
              <a:solidFill>
                <a:srgbClr val="FF0000"/>
              </a:solidFill>
            </a:endParaRPr>
          </a:p>
        </p:txBody>
      </p:sp>
    </p:spTree>
    <p:extLst>
      <p:ext uri="{BB962C8B-B14F-4D97-AF65-F5344CB8AC3E}">
        <p14:creationId xmlns:p14="http://schemas.microsoft.com/office/powerpoint/2010/main" val="15124948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685800"/>
            <a:ext cx="7239000" cy="7078861"/>
          </a:xfrm>
          <a:prstGeom prst="rect">
            <a:avLst/>
          </a:prstGeom>
        </p:spPr>
        <p:txBody>
          <a:bodyPr wrap="square">
            <a:spAutoFit/>
          </a:bodyPr>
          <a:lstStyle/>
          <a:p>
            <a:r>
              <a:rPr lang="en-US" sz="4000" dirty="0" smtClean="0">
                <a:solidFill>
                  <a:srgbClr val="7030A0"/>
                </a:solidFill>
              </a:rPr>
              <a:t>Section 2(5): “agent” means a </a:t>
            </a:r>
            <a:r>
              <a:rPr lang="en-US" sz="4400" dirty="0" smtClean="0">
                <a:solidFill>
                  <a:schemeClr val="accent6">
                    <a:lumMod val="75000"/>
                  </a:schemeClr>
                </a:solidFill>
              </a:rPr>
              <a:t>person</a:t>
            </a:r>
            <a:r>
              <a:rPr lang="en-US" sz="4000" dirty="0" smtClean="0">
                <a:solidFill>
                  <a:srgbClr val="7030A0"/>
                </a:solidFill>
              </a:rPr>
              <a:t>, including a </a:t>
            </a:r>
          </a:p>
          <a:p>
            <a:r>
              <a:rPr lang="en-US" sz="4000" dirty="0">
                <a:solidFill>
                  <a:srgbClr val="7030A0"/>
                </a:solidFill>
              </a:rPr>
              <a:t>-</a:t>
            </a:r>
            <a:r>
              <a:rPr lang="en-US" sz="4000" dirty="0" smtClean="0">
                <a:solidFill>
                  <a:srgbClr val="7030A0"/>
                </a:solidFill>
              </a:rPr>
              <a:t>factor, </a:t>
            </a:r>
          </a:p>
          <a:p>
            <a:r>
              <a:rPr lang="en-US" sz="4000" dirty="0">
                <a:solidFill>
                  <a:srgbClr val="7030A0"/>
                </a:solidFill>
              </a:rPr>
              <a:t>-</a:t>
            </a:r>
            <a:r>
              <a:rPr lang="en-US" sz="4000" dirty="0" smtClean="0">
                <a:solidFill>
                  <a:srgbClr val="7030A0"/>
                </a:solidFill>
              </a:rPr>
              <a:t>broker, </a:t>
            </a:r>
          </a:p>
          <a:p>
            <a:r>
              <a:rPr lang="en-US" sz="4000" dirty="0">
                <a:solidFill>
                  <a:srgbClr val="7030A0"/>
                </a:solidFill>
              </a:rPr>
              <a:t>-</a:t>
            </a:r>
            <a:r>
              <a:rPr lang="en-US" sz="4000" dirty="0" smtClean="0">
                <a:solidFill>
                  <a:srgbClr val="7030A0"/>
                </a:solidFill>
              </a:rPr>
              <a:t>commission agent, </a:t>
            </a:r>
          </a:p>
          <a:p>
            <a:r>
              <a:rPr lang="en-US" sz="4000" dirty="0">
                <a:solidFill>
                  <a:srgbClr val="7030A0"/>
                </a:solidFill>
              </a:rPr>
              <a:t>-</a:t>
            </a:r>
            <a:r>
              <a:rPr lang="en-US" sz="4000" dirty="0" err="1" smtClean="0">
                <a:solidFill>
                  <a:srgbClr val="7030A0"/>
                </a:solidFill>
              </a:rPr>
              <a:t>arhatia</a:t>
            </a:r>
            <a:r>
              <a:rPr lang="en-US" sz="4000" dirty="0" smtClean="0">
                <a:solidFill>
                  <a:srgbClr val="7030A0"/>
                </a:solidFill>
              </a:rPr>
              <a:t>, </a:t>
            </a:r>
          </a:p>
          <a:p>
            <a:r>
              <a:rPr lang="en-US" sz="4000" dirty="0" smtClean="0">
                <a:solidFill>
                  <a:srgbClr val="7030A0"/>
                </a:solidFill>
              </a:rPr>
              <a:t>-del credere agent, </a:t>
            </a:r>
          </a:p>
          <a:p>
            <a:r>
              <a:rPr lang="en-US" sz="4000" dirty="0" smtClean="0">
                <a:solidFill>
                  <a:srgbClr val="7030A0"/>
                </a:solidFill>
              </a:rPr>
              <a:t>-an auctioneer </a:t>
            </a:r>
          </a:p>
          <a:p>
            <a:r>
              <a:rPr lang="en-US" sz="4000" dirty="0" smtClean="0">
                <a:solidFill>
                  <a:srgbClr val="7030A0"/>
                </a:solidFill>
              </a:rPr>
              <a:t>-or any other mercantile agent,</a:t>
            </a:r>
          </a:p>
          <a:p>
            <a:r>
              <a:rPr lang="en-US" sz="4000" dirty="0" smtClean="0">
                <a:solidFill>
                  <a:srgbClr val="7030A0"/>
                </a:solidFill>
              </a:rPr>
              <a:t> </a:t>
            </a:r>
            <a:endParaRPr lang="en-US" sz="4000" dirty="0">
              <a:solidFill>
                <a:srgbClr val="7030A0"/>
              </a:solidFill>
            </a:endParaRPr>
          </a:p>
        </p:txBody>
      </p:sp>
    </p:spTree>
    <p:extLst>
      <p:ext uri="{BB962C8B-B14F-4D97-AF65-F5344CB8AC3E}">
        <p14:creationId xmlns:p14="http://schemas.microsoft.com/office/powerpoint/2010/main" val="8117679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81000"/>
            <a:ext cx="8915400" cy="5509200"/>
          </a:xfrm>
          <a:prstGeom prst="rect">
            <a:avLst/>
          </a:prstGeom>
        </p:spPr>
        <p:txBody>
          <a:bodyPr wrap="square">
            <a:spAutoFit/>
          </a:bodyPr>
          <a:lstStyle/>
          <a:p>
            <a:r>
              <a:rPr lang="en-US" sz="3200" dirty="0" smtClean="0"/>
              <a:t>(c) </a:t>
            </a:r>
            <a:r>
              <a:rPr lang="en-US" sz="3200" dirty="0" smtClean="0">
                <a:solidFill>
                  <a:srgbClr val="FF33CC"/>
                </a:solidFill>
              </a:rPr>
              <a:t>incidental expenses, </a:t>
            </a:r>
          </a:p>
          <a:p>
            <a:r>
              <a:rPr lang="en-US" sz="3200" dirty="0" smtClean="0"/>
              <a:t>-including </a:t>
            </a:r>
            <a:r>
              <a:rPr lang="en-US" sz="3200" dirty="0" smtClean="0">
                <a:solidFill>
                  <a:srgbClr val="FF0000"/>
                </a:solidFill>
              </a:rPr>
              <a:t>commission and </a:t>
            </a:r>
          </a:p>
          <a:p>
            <a:r>
              <a:rPr lang="en-US" sz="3200" dirty="0" smtClean="0"/>
              <a:t>-</a:t>
            </a:r>
            <a:r>
              <a:rPr lang="en-US" sz="3200" dirty="0" smtClean="0">
                <a:solidFill>
                  <a:srgbClr val="FF0000"/>
                </a:solidFill>
              </a:rPr>
              <a:t>packing, </a:t>
            </a:r>
          </a:p>
          <a:p>
            <a:r>
              <a:rPr lang="en-US" sz="3200" dirty="0"/>
              <a:t>-</a:t>
            </a:r>
            <a:r>
              <a:rPr lang="en-US" sz="3200" dirty="0" smtClean="0">
                <a:solidFill>
                  <a:srgbClr val="FF0000"/>
                </a:solidFill>
              </a:rPr>
              <a:t>charged by the supplier to the recipient of a supply </a:t>
            </a:r>
          </a:p>
          <a:p>
            <a:endParaRPr lang="en-US" sz="3200" dirty="0"/>
          </a:p>
          <a:p>
            <a:r>
              <a:rPr lang="en-US" sz="3200" dirty="0" smtClean="0"/>
              <a:t>-and </a:t>
            </a:r>
            <a:r>
              <a:rPr lang="en-US" sz="3200" dirty="0" smtClean="0">
                <a:solidFill>
                  <a:srgbClr val="4822B4"/>
                </a:solidFill>
              </a:rPr>
              <a:t>any amount charged for anything </a:t>
            </a:r>
            <a:r>
              <a:rPr lang="en-US" sz="3200" dirty="0" smtClean="0"/>
              <a:t>done by the supplier in respect of the supply of goods or services or both </a:t>
            </a:r>
          </a:p>
          <a:p>
            <a:r>
              <a:rPr lang="en-US" sz="3200" dirty="0"/>
              <a:t>-</a:t>
            </a:r>
            <a:r>
              <a:rPr lang="en-US" sz="3200" dirty="0" smtClean="0">
                <a:solidFill>
                  <a:srgbClr val="3333CC"/>
                </a:solidFill>
              </a:rPr>
              <a:t>at the time of, or before delivery</a:t>
            </a:r>
            <a:r>
              <a:rPr lang="en-US" sz="3200" dirty="0" smtClean="0"/>
              <a:t> of goods or supply of services;</a:t>
            </a:r>
            <a:endParaRPr lang="en-US" sz="3200" dirty="0"/>
          </a:p>
        </p:txBody>
      </p:sp>
    </p:spTree>
    <p:extLst>
      <p:ext uri="{BB962C8B-B14F-4D97-AF65-F5344CB8AC3E}">
        <p14:creationId xmlns:p14="http://schemas.microsoft.com/office/powerpoint/2010/main" val="278645071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228600"/>
            <a:ext cx="7543800" cy="6340197"/>
          </a:xfrm>
          <a:prstGeom prst="rect">
            <a:avLst/>
          </a:prstGeom>
        </p:spPr>
        <p:txBody>
          <a:bodyPr wrap="square">
            <a:spAutoFit/>
          </a:bodyPr>
          <a:lstStyle/>
          <a:p>
            <a:r>
              <a:rPr lang="en-US" sz="3200" dirty="0" smtClean="0">
                <a:solidFill>
                  <a:srgbClr val="FF33CC"/>
                </a:solidFill>
              </a:rPr>
              <a:t>Examples: </a:t>
            </a:r>
            <a:endParaRPr lang="en-US" sz="3200" dirty="0">
              <a:solidFill>
                <a:srgbClr val="FF33CC"/>
              </a:solidFill>
            </a:endParaRPr>
          </a:p>
          <a:p>
            <a:endParaRPr lang="en-US" dirty="0"/>
          </a:p>
          <a:p>
            <a:pPr marL="285750" indent="-285750">
              <a:buFont typeface="Wingdings" pitchFamily="2" charset="2"/>
              <a:buChar char="Ø"/>
            </a:pPr>
            <a:r>
              <a:rPr lang="en-US" sz="3200" dirty="0" smtClean="0">
                <a:solidFill>
                  <a:srgbClr val="FF33CC"/>
                </a:solidFill>
              </a:rPr>
              <a:t>Commission </a:t>
            </a:r>
          </a:p>
          <a:p>
            <a:pPr marL="285750" indent="-285750">
              <a:buFont typeface="Wingdings" pitchFamily="2" charset="2"/>
              <a:buChar char="Ø"/>
            </a:pPr>
            <a:r>
              <a:rPr lang="en-US" sz="3200" dirty="0" smtClean="0">
                <a:solidFill>
                  <a:srgbClr val="FF33CC"/>
                </a:solidFill>
              </a:rPr>
              <a:t>Packing</a:t>
            </a:r>
          </a:p>
          <a:p>
            <a:pPr marL="285750" indent="-285750">
              <a:buFont typeface="Wingdings" pitchFamily="2" charset="2"/>
              <a:buChar char="Ø"/>
            </a:pPr>
            <a:r>
              <a:rPr lang="en-US" sz="3200" dirty="0" smtClean="0">
                <a:solidFill>
                  <a:srgbClr val="FF33CC"/>
                </a:solidFill>
              </a:rPr>
              <a:t>Consultancy charges</a:t>
            </a:r>
          </a:p>
          <a:p>
            <a:pPr marL="285750" indent="-285750">
              <a:buFont typeface="Wingdings" pitchFamily="2" charset="2"/>
              <a:buChar char="Ø"/>
            </a:pPr>
            <a:r>
              <a:rPr lang="en-US" sz="3200" dirty="0" smtClean="0">
                <a:solidFill>
                  <a:srgbClr val="FF33CC"/>
                </a:solidFill>
              </a:rPr>
              <a:t>Testing Charges</a:t>
            </a:r>
          </a:p>
          <a:p>
            <a:pPr marL="285750" indent="-285750">
              <a:buFont typeface="Wingdings" pitchFamily="2" charset="2"/>
              <a:buChar char="Ø"/>
            </a:pPr>
            <a:r>
              <a:rPr lang="en-US" sz="3200" dirty="0" smtClean="0">
                <a:solidFill>
                  <a:srgbClr val="FF33CC"/>
                </a:solidFill>
              </a:rPr>
              <a:t>Inspection Charges</a:t>
            </a:r>
          </a:p>
          <a:p>
            <a:pPr marL="285750" indent="-285750">
              <a:buFont typeface="Wingdings" pitchFamily="2" charset="2"/>
              <a:buChar char="Ø"/>
            </a:pPr>
            <a:r>
              <a:rPr lang="en-US" sz="3200" dirty="0" smtClean="0">
                <a:solidFill>
                  <a:srgbClr val="FF33CC"/>
                </a:solidFill>
              </a:rPr>
              <a:t>Drawing and Design Charges</a:t>
            </a:r>
          </a:p>
          <a:p>
            <a:pPr marL="285750" indent="-285750">
              <a:buFont typeface="Wingdings" pitchFamily="2" charset="2"/>
              <a:buChar char="Ø"/>
            </a:pPr>
            <a:r>
              <a:rPr lang="en-US" sz="3200" dirty="0" smtClean="0">
                <a:solidFill>
                  <a:srgbClr val="FF33CC"/>
                </a:solidFill>
              </a:rPr>
              <a:t>Primary Packing</a:t>
            </a:r>
          </a:p>
          <a:p>
            <a:pPr marL="285750" indent="-285750">
              <a:buFont typeface="Wingdings" pitchFamily="2" charset="2"/>
              <a:buChar char="Ø"/>
            </a:pPr>
            <a:r>
              <a:rPr lang="en-US" sz="3200" dirty="0" smtClean="0">
                <a:solidFill>
                  <a:srgbClr val="FF33CC"/>
                </a:solidFill>
              </a:rPr>
              <a:t>Primary Packing at buyer’s request</a:t>
            </a:r>
          </a:p>
          <a:p>
            <a:pPr marL="285750" indent="-285750">
              <a:buFont typeface="Wingdings" pitchFamily="2" charset="2"/>
              <a:buChar char="Ø"/>
            </a:pPr>
            <a:r>
              <a:rPr lang="en-US" sz="3200" dirty="0" smtClean="0">
                <a:solidFill>
                  <a:srgbClr val="FF33CC"/>
                </a:solidFill>
              </a:rPr>
              <a:t>Freight and Insurance</a:t>
            </a:r>
          </a:p>
          <a:p>
            <a:pPr marL="285750" indent="-285750">
              <a:buFont typeface="Wingdings" pitchFamily="2" charset="2"/>
              <a:buChar char="Ø"/>
            </a:pPr>
            <a:r>
              <a:rPr lang="en-US" sz="3200" dirty="0" smtClean="0">
                <a:solidFill>
                  <a:srgbClr val="FF33CC"/>
                </a:solidFill>
              </a:rPr>
              <a:t>Weighment Charges </a:t>
            </a:r>
          </a:p>
          <a:p>
            <a:endParaRPr lang="en-US" dirty="0"/>
          </a:p>
          <a:p>
            <a:endParaRPr lang="en-US" dirty="0"/>
          </a:p>
        </p:txBody>
      </p:sp>
    </p:spTree>
    <p:extLst>
      <p:ext uri="{BB962C8B-B14F-4D97-AF65-F5344CB8AC3E}">
        <p14:creationId xmlns:p14="http://schemas.microsoft.com/office/powerpoint/2010/main" val="179733184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457200"/>
            <a:ext cx="7315200" cy="1569660"/>
          </a:xfrm>
          <a:prstGeom prst="rect">
            <a:avLst/>
          </a:prstGeom>
        </p:spPr>
        <p:txBody>
          <a:bodyPr wrap="square">
            <a:spAutoFit/>
          </a:bodyPr>
          <a:lstStyle/>
          <a:p>
            <a:r>
              <a:rPr lang="en-US" sz="3200" dirty="0" smtClean="0">
                <a:solidFill>
                  <a:srgbClr val="FF33CC"/>
                </a:solidFill>
              </a:rPr>
              <a:t>(d) interest or late fee or penalty for delayed payment of any consideration for any supply; and</a:t>
            </a:r>
            <a:endParaRPr lang="en-US" sz="3200" dirty="0">
              <a:solidFill>
                <a:srgbClr val="FF33CC"/>
              </a:solidFill>
            </a:endParaRPr>
          </a:p>
        </p:txBody>
      </p:sp>
    </p:spTree>
    <p:extLst>
      <p:ext uri="{BB962C8B-B14F-4D97-AF65-F5344CB8AC3E}">
        <p14:creationId xmlns:p14="http://schemas.microsoft.com/office/powerpoint/2010/main" val="262703949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7924800" cy="6001643"/>
          </a:xfrm>
          <a:prstGeom prst="rect">
            <a:avLst/>
          </a:prstGeom>
        </p:spPr>
        <p:txBody>
          <a:bodyPr wrap="square">
            <a:spAutoFit/>
          </a:bodyPr>
          <a:lstStyle/>
          <a:p>
            <a:r>
              <a:rPr lang="en-US" sz="3200" dirty="0" smtClean="0">
                <a:solidFill>
                  <a:srgbClr val="FF33CC"/>
                </a:solidFill>
              </a:rPr>
              <a:t>(e) subsidies directly linked to the price excluding subsidies provided by the Central Government and State Governments.</a:t>
            </a:r>
          </a:p>
          <a:p>
            <a:r>
              <a:rPr lang="en-US" sz="3200" i="1" dirty="0"/>
              <a:t>Explanation</a:t>
            </a:r>
            <a:r>
              <a:rPr lang="en-US" sz="3200" dirty="0"/>
              <a:t>.––For the purposes of this sub-section, the amount of subsidy</a:t>
            </a:r>
          </a:p>
          <a:p>
            <a:r>
              <a:rPr lang="en-US" sz="3200" dirty="0"/>
              <a:t>shall be included in the value of supply of the supplier who receives the subsidy.</a:t>
            </a:r>
          </a:p>
          <a:p>
            <a:endParaRPr lang="en-US" sz="3200" dirty="0" smtClean="0">
              <a:solidFill>
                <a:srgbClr val="FF33CC"/>
              </a:solidFill>
            </a:endParaRPr>
          </a:p>
          <a:p>
            <a:endParaRPr lang="en-US" sz="3200" dirty="0">
              <a:solidFill>
                <a:srgbClr val="FF33CC"/>
              </a:solidFill>
            </a:endParaRPr>
          </a:p>
          <a:p>
            <a:endParaRPr lang="en-US" sz="3200" dirty="0" smtClean="0">
              <a:solidFill>
                <a:srgbClr val="FF33CC"/>
              </a:solidFill>
            </a:endParaRPr>
          </a:p>
          <a:p>
            <a:endParaRPr lang="en-US" sz="3200" dirty="0">
              <a:solidFill>
                <a:srgbClr val="FF33CC"/>
              </a:solidFill>
            </a:endParaRPr>
          </a:p>
        </p:txBody>
      </p:sp>
    </p:spTree>
    <p:extLst>
      <p:ext uri="{BB962C8B-B14F-4D97-AF65-F5344CB8AC3E}">
        <p14:creationId xmlns:p14="http://schemas.microsoft.com/office/powerpoint/2010/main" val="176661987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533400"/>
            <a:ext cx="6477000" cy="3539430"/>
          </a:xfrm>
          <a:prstGeom prst="rect">
            <a:avLst/>
          </a:prstGeom>
        </p:spPr>
        <p:txBody>
          <a:bodyPr wrap="square">
            <a:spAutoFit/>
          </a:bodyPr>
          <a:lstStyle/>
          <a:p>
            <a:r>
              <a:rPr lang="en-US" sz="3200" dirty="0">
                <a:solidFill>
                  <a:srgbClr val="FF0000"/>
                </a:solidFill>
              </a:rPr>
              <a:t>Example 1: Private subsidy by TATA Trust to students linked with price : Added </a:t>
            </a:r>
          </a:p>
          <a:p>
            <a:endParaRPr lang="en-US" sz="3200" dirty="0">
              <a:solidFill>
                <a:srgbClr val="FF0000"/>
              </a:solidFill>
            </a:endParaRPr>
          </a:p>
          <a:p>
            <a:r>
              <a:rPr lang="en-US" sz="3200" dirty="0">
                <a:solidFill>
                  <a:srgbClr val="FF0000"/>
                </a:solidFill>
              </a:rPr>
              <a:t>Example 2: Private subsidy by TATA Trust to students not linked with price : Not added  </a:t>
            </a:r>
          </a:p>
        </p:txBody>
      </p:sp>
    </p:spTree>
    <p:extLst>
      <p:ext uri="{BB962C8B-B14F-4D97-AF65-F5344CB8AC3E}">
        <p14:creationId xmlns:p14="http://schemas.microsoft.com/office/powerpoint/2010/main" val="225469310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396572"/>
            <a:ext cx="8458200" cy="6494085"/>
          </a:xfrm>
          <a:prstGeom prst="rect">
            <a:avLst/>
          </a:prstGeom>
          <a:noFill/>
        </p:spPr>
        <p:txBody>
          <a:bodyPr wrap="square" rtlCol="0">
            <a:spAutoFit/>
          </a:bodyPr>
          <a:lstStyle/>
          <a:p>
            <a:r>
              <a:rPr lang="en-US" sz="3200" dirty="0" err="1" smtClean="0">
                <a:solidFill>
                  <a:srgbClr val="FF0000"/>
                </a:solidFill>
              </a:rPr>
              <a:t>Exmple</a:t>
            </a:r>
            <a:r>
              <a:rPr lang="en-US" sz="3200" dirty="0" smtClean="0">
                <a:solidFill>
                  <a:srgbClr val="FF0000"/>
                </a:solidFill>
              </a:rPr>
              <a:t>: The </a:t>
            </a:r>
            <a:r>
              <a:rPr lang="en-US" sz="3200" dirty="0">
                <a:solidFill>
                  <a:srgbClr val="FF0000"/>
                </a:solidFill>
              </a:rPr>
              <a:t>selling price of a notebook is </a:t>
            </a:r>
            <a:r>
              <a:rPr lang="en-US" sz="3200" dirty="0" smtClean="0">
                <a:solidFill>
                  <a:srgbClr val="FF0000"/>
                </a:solidFill>
              </a:rPr>
              <a:t>Rs. 28. </a:t>
            </a:r>
            <a:r>
              <a:rPr lang="en-US" sz="3200" dirty="0">
                <a:solidFill>
                  <a:srgbClr val="FF0000"/>
                </a:solidFill>
              </a:rPr>
              <a:t>For notebooks sold </a:t>
            </a:r>
            <a:r>
              <a:rPr lang="en-US" sz="3200" dirty="0" smtClean="0">
                <a:solidFill>
                  <a:srgbClr val="FF0000"/>
                </a:solidFill>
              </a:rPr>
              <a:t>to students </a:t>
            </a:r>
            <a:r>
              <a:rPr lang="en-US" sz="3200" dirty="0">
                <a:solidFill>
                  <a:srgbClr val="FF0000"/>
                </a:solidFill>
              </a:rPr>
              <a:t>in Government schools, a </a:t>
            </a:r>
            <a:r>
              <a:rPr lang="en-US" sz="3200" dirty="0" err="1" smtClean="0">
                <a:solidFill>
                  <a:srgbClr val="FF0000"/>
                </a:solidFill>
              </a:rPr>
              <a:t>Dhirubhai</a:t>
            </a:r>
            <a:r>
              <a:rPr lang="en-US" sz="3200" dirty="0" smtClean="0">
                <a:solidFill>
                  <a:srgbClr val="FF0000"/>
                </a:solidFill>
              </a:rPr>
              <a:t> Ambani Trust uses </a:t>
            </a:r>
            <a:r>
              <a:rPr lang="en-US" sz="3200" dirty="0">
                <a:solidFill>
                  <a:srgbClr val="FF0000"/>
                </a:solidFill>
              </a:rPr>
              <a:t>its CSR funds to</a:t>
            </a:r>
          </a:p>
          <a:p>
            <a:r>
              <a:rPr lang="en-US" sz="3200" dirty="0">
                <a:solidFill>
                  <a:srgbClr val="FF0000"/>
                </a:solidFill>
              </a:rPr>
              <a:t>pay the seller </a:t>
            </a:r>
            <a:r>
              <a:rPr lang="en-US" sz="3200" dirty="0" smtClean="0">
                <a:solidFill>
                  <a:srgbClr val="FF0000"/>
                </a:solidFill>
              </a:rPr>
              <a:t>Rs 20, </a:t>
            </a:r>
            <a:r>
              <a:rPr lang="en-US" sz="3200" dirty="0">
                <a:solidFill>
                  <a:srgbClr val="FF0000"/>
                </a:solidFill>
              </a:rPr>
              <a:t>so that the students pay only </a:t>
            </a:r>
            <a:r>
              <a:rPr lang="en-US" sz="3200" dirty="0" smtClean="0">
                <a:solidFill>
                  <a:srgbClr val="FF0000"/>
                </a:solidFill>
              </a:rPr>
              <a:t>Rs 8 </a:t>
            </a:r>
            <a:r>
              <a:rPr lang="en-US" sz="3200" dirty="0">
                <a:solidFill>
                  <a:srgbClr val="FF0000"/>
                </a:solidFill>
              </a:rPr>
              <a:t>per notebook.</a:t>
            </a:r>
          </a:p>
          <a:p>
            <a:r>
              <a:rPr lang="en-US" sz="3200" dirty="0">
                <a:solidFill>
                  <a:srgbClr val="FF0000"/>
                </a:solidFill>
              </a:rPr>
              <a:t>The taxable value of the notebook will be ` </a:t>
            </a:r>
            <a:r>
              <a:rPr lang="en-US" sz="3200" dirty="0" smtClean="0">
                <a:solidFill>
                  <a:srgbClr val="FF0000"/>
                </a:solidFill>
              </a:rPr>
              <a:t>28, </a:t>
            </a:r>
            <a:r>
              <a:rPr lang="en-US" sz="3200" dirty="0">
                <a:solidFill>
                  <a:srgbClr val="FF0000"/>
                </a:solidFill>
              </a:rPr>
              <a:t>as this is a non-government</a:t>
            </a:r>
          </a:p>
          <a:p>
            <a:r>
              <a:rPr lang="en-US" sz="3200" dirty="0">
                <a:solidFill>
                  <a:srgbClr val="FF0000"/>
                </a:solidFill>
              </a:rPr>
              <a:t>subsidy. If the same subsidy is paid by the Central Government or State</a:t>
            </a:r>
          </a:p>
          <a:p>
            <a:r>
              <a:rPr lang="en-US" sz="3200" dirty="0">
                <a:solidFill>
                  <a:srgbClr val="FF0000"/>
                </a:solidFill>
              </a:rPr>
              <a:t>Government, the taxable value of the notebook would be </a:t>
            </a:r>
            <a:r>
              <a:rPr lang="en-US" sz="3200" dirty="0" smtClean="0">
                <a:solidFill>
                  <a:srgbClr val="FF0000"/>
                </a:solidFill>
              </a:rPr>
              <a:t>Rs 8.</a:t>
            </a:r>
            <a:endParaRPr lang="en-US" sz="3200" dirty="0">
              <a:solidFill>
                <a:srgbClr val="FF0000"/>
              </a:solidFill>
            </a:endParaRPr>
          </a:p>
          <a:p>
            <a:endParaRPr lang="en-US" sz="3200" dirty="0">
              <a:solidFill>
                <a:srgbClr val="FF0000"/>
              </a:solidFill>
            </a:endParaRPr>
          </a:p>
        </p:txBody>
      </p:sp>
    </p:spTree>
    <p:extLst>
      <p:ext uri="{BB962C8B-B14F-4D97-AF65-F5344CB8AC3E}">
        <p14:creationId xmlns:p14="http://schemas.microsoft.com/office/powerpoint/2010/main" val="419966444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609600"/>
            <a:ext cx="7924800" cy="677108"/>
          </a:xfrm>
          <a:prstGeom prst="rect">
            <a:avLst/>
          </a:prstGeom>
          <a:noFill/>
        </p:spPr>
        <p:txBody>
          <a:bodyPr wrap="square" rtlCol="0">
            <a:spAutoFit/>
          </a:bodyPr>
          <a:lstStyle/>
          <a:p>
            <a:endParaRPr lang="en-US" sz="2000" dirty="0" smtClean="0"/>
          </a:p>
          <a:p>
            <a:r>
              <a:rPr lang="en-US" dirty="0" smtClean="0"/>
              <a:t> </a:t>
            </a:r>
          </a:p>
        </p:txBody>
      </p:sp>
      <p:graphicFrame>
        <p:nvGraphicFramePr>
          <p:cNvPr id="4" name="Table 3"/>
          <p:cNvGraphicFramePr>
            <a:graphicFrameLocks noGrp="1"/>
          </p:cNvGraphicFramePr>
          <p:nvPr>
            <p:extLst>
              <p:ext uri="{D42A27DB-BD31-4B8C-83A1-F6EECF244321}">
                <p14:modId xmlns:p14="http://schemas.microsoft.com/office/powerpoint/2010/main" val="337570329"/>
              </p:ext>
            </p:extLst>
          </p:nvPr>
        </p:nvGraphicFramePr>
        <p:xfrm>
          <a:off x="1066800" y="609599"/>
          <a:ext cx="7543800" cy="6075526"/>
        </p:xfrm>
        <a:graphic>
          <a:graphicData uri="http://schemas.openxmlformats.org/drawingml/2006/table">
            <a:tbl>
              <a:tblPr firstRow="1" bandRow="1">
                <a:tableStyleId>{5C22544A-7EE6-4342-B048-85BDC9FD1C3A}</a:tableStyleId>
              </a:tblPr>
              <a:tblGrid>
                <a:gridCol w="3771900"/>
                <a:gridCol w="3771900"/>
              </a:tblGrid>
              <a:tr h="796174">
                <a:tc>
                  <a:txBody>
                    <a:bodyPr/>
                    <a:lstStyle/>
                    <a:p>
                      <a:r>
                        <a:rPr lang="en-US" sz="3200" dirty="0" smtClean="0">
                          <a:solidFill>
                            <a:srgbClr val="FF0000"/>
                          </a:solidFill>
                        </a:rPr>
                        <a:t>Particulars</a:t>
                      </a:r>
                      <a:r>
                        <a:rPr lang="en-US" sz="3200" baseline="0" dirty="0" smtClean="0">
                          <a:solidFill>
                            <a:srgbClr val="FF0000"/>
                          </a:solidFill>
                        </a:rPr>
                        <a:t> </a:t>
                      </a:r>
                      <a:endParaRPr lang="en-US" sz="3200" dirty="0">
                        <a:solidFill>
                          <a:srgbClr val="FF0000"/>
                        </a:solidFill>
                      </a:endParaRPr>
                    </a:p>
                  </a:txBody>
                  <a:tcPr/>
                </a:tc>
                <a:tc>
                  <a:txBody>
                    <a:bodyPr/>
                    <a:lstStyle/>
                    <a:p>
                      <a:r>
                        <a:rPr lang="en-US" sz="3200" dirty="0" smtClean="0">
                          <a:solidFill>
                            <a:srgbClr val="FF0000"/>
                          </a:solidFill>
                        </a:rPr>
                        <a:t>Amount</a:t>
                      </a:r>
                      <a:endParaRPr lang="en-US" sz="3200" dirty="0">
                        <a:solidFill>
                          <a:srgbClr val="FF0000"/>
                        </a:solidFill>
                      </a:endParaRPr>
                    </a:p>
                  </a:txBody>
                  <a:tcPr/>
                </a:tc>
              </a:tr>
              <a:tr h="796174">
                <a:tc>
                  <a:txBody>
                    <a:bodyPr/>
                    <a:lstStyle/>
                    <a:p>
                      <a:r>
                        <a:rPr lang="en-US" sz="3200" dirty="0" smtClean="0">
                          <a:solidFill>
                            <a:srgbClr val="FF0000"/>
                          </a:solidFill>
                        </a:rPr>
                        <a:t>Price : </a:t>
                      </a:r>
                      <a:endParaRPr lang="en-US" sz="3200" dirty="0">
                        <a:solidFill>
                          <a:srgbClr val="FF0000"/>
                        </a:solidFill>
                      </a:endParaRPr>
                    </a:p>
                  </a:txBody>
                  <a:tcPr/>
                </a:tc>
                <a:tc>
                  <a:txBody>
                    <a:bodyPr/>
                    <a:lstStyle/>
                    <a:p>
                      <a:r>
                        <a:rPr lang="en-US" sz="3200" dirty="0" smtClean="0">
                          <a:solidFill>
                            <a:srgbClr val="FF0000"/>
                          </a:solidFill>
                        </a:rPr>
                        <a:t>28</a:t>
                      </a:r>
                      <a:endParaRPr lang="en-US" sz="3200" dirty="0">
                        <a:solidFill>
                          <a:srgbClr val="FF0000"/>
                        </a:solidFill>
                      </a:endParaRPr>
                    </a:p>
                  </a:txBody>
                  <a:tcPr/>
                </a:tc>
              </a:tr>
              <a:tr h="1374218">
                <a:tc>
                  <a:txBody>
                    <a:bodyPr/>
                    <a:lstStyle/>
                    <a:p>
                      <a:r>
                        <a:rPr lang="en-US" sz="3200" dirty="0" smtClean="0">
                          <a:solidFill>
                            <a:srgbClr val="FF0000"/>
                          </a:solidFill>
                        </a:rPr>
                        <a:t>Subsidy by  </a:t>
                      </a:r>
                      <a:r>
                        <a:rPr lang="en-US" sz="3200" dirty="0" err="1" smtClean="0">
                          <a:solidFill>
                            <a:srgbClr val="FF0000"/>
                          </a:solidFill>
                        </a:rPr>
                        <a:t>Dhirubhai</a:t>
                      </a:r>
                      <a:r>
                        <a:rPr lang="en-US" sz="3200" dirty="0" smtClean="0">
                          <a:solidFill>
                            <a:srgbClr val="FF0000"/>
                          </a:solidFill>
                        </a:rPr>
                        <a:t> </a:t>
                      </a:r>
                      <a:r>
                        <a:rPr lang="en-US" sz="3200" dirty="0" err="1" smtClean="0">
                          <a:solidFill>
                            <a:srgbClr val="FF0000"/>
                          </a:solidFill>
                        </a:rPr>
                        <a:t>Ambani</a:t>
                      </a:r>
                      <a:r>
                        <a:rPr lang="en-US" sz="3200" dirty="0" smtClean="0">
                          <a:solidFill>
                            <a:srgbClr val="FF0000"/>
                          </a:solidFill>
                        </a:rPr>
                        <a:t> trust : </a:t>
                      </a:r>
                      <a:endParaRPr lang="en-US" sz="3200" dirty="0">
                        <a:solidFill>
                          <a:srgbClr val="FF0000"/>
                        </a:solidFill>
                      </a:endParaRPr>
                    </a:p>
                  </a:txBody>
                  <a:tcPr/>
                </a:tc>
                <a:tc>
                  <a:txBody>
                    <a:bodyPr/>
                    <a:lstStyle/>
                    <a:p>
                      <a:r>
                        <a:rPr lang="en-US" sz="3200" dirty="0" smtClean="0">
                          <a:solidFill>
                            <a:srgbClr val="FF0000"/>
                          </a:solidFill>
                        </a:rPr>
                        <a:t>20</a:t>
                      </a:r>
                      <a:endParaRPr lang="en-US" sz="3200" dirty="0">
                        <a:solidFill>
                          <a:srgbClr val="FF0000"/>
                        </a:solidFill>
                      </a:endParaRPr>
                    </a:p>
                  </a:txBody>
                  <a:tcPr/>
                </a:tc>
              </a:tr>
              <a:tr h="1374218">
                <a:tc>
                  <a:txBody>
                    <a:bodyPr/>
                    <a:lstStyle/>
                    <a:p>
                      <a:r>
                        <a:rPr lang="en-US" sz="3200" dirty="0" smtClean="0">
                          <a:solidFill>
                            <a:srgbClr val="FF0000"/>
                          </a:solidFill>
                        </a:rPr>
                        <a:t>Price charged from customer                                                              </a:t>
                      </a:r>
                      <a:endParaRPr lang="en-US" sz="3200" dirty="0">
                        <a:solidFill>
                          <a:srgbClr val="FF0000"/>
                        </a:solidFill>
                      </a:endParaRPr>
                    </a:p>
                  </a:txBody>
                  <a:tcPr/>
                </a:tc>
                <a:tc>
                  <a:txBody>
                    <a:bodyPr/>
                    <a:lstStyle/>
                    <a:p>
                      <a:r>
                        <a:rPr lang="en-US" sz="3200" dirty="0" smtClean="0">
                          <a:solidFill>
                            <a:srgbClr val="FF33CC"/>
                          </a:solidFill>
                        </a:rPr>
                        <a:t>08</a:t>
                      </a:r>
                      <a:endParaRPr lang="en-US" sz="3200" dirty="0">
                        <a:solidFill>
                          <a:srgbClr val="FF33CC"/>
                        </a:solidFill>
                      </a:endParaRPr>
                    </a:p>
                  </a:txBody>
                  <a:tcPr/>
                </a:tc>
              </a:tr>
              <a:tr h="1374218">
                <a:tc>
                  <a:txBody>
                    <a:bodyPr/>
                    <a:lstStyle/>
                    <a:p>
                      <a:endParaRPr lang="en-US" sz="3200" dirty="0" smtClean="0">
                        <a:solidFill>
                          <a:srgbClr val="FF0000"/>
                        </a:solidFill>
                      </a:endParaRPr>
                    </a:p>
                    <a:p>
                      <a:r>
                        <a:rPr lang="en-US" sz="3200" dirty="0" smtClean="0">
                          <a:solidFill>
                            <a:srgbClr val="FF0000"/>
                          </a:solidFill>
                        </a:rPr>
                        <a:t>Taxable value for GST </a:t>
                      </a:r>
                      <a:endParaRPr lang="en-US" sz="3200" dirty="0">
                        <a:solidFill>
                          <a:srgbClr val="FF0000"/>
                        </a:solidFill>
                      </a:endParaRPr>
                    </a:p>
                  </a:txBody>
                  <a:tcPr/>
                </a:tc>
                <a:tc>
                  <a:txBody>
                    <a:bodyPr/>
                    <a:lstStyle/>
                    <a:p>
                      <a:r>
                        <a:rPr lang="en-US" sz="3200" dirty="0" smtClean="0">
                          <a:solidFill>
                            <a:srgbClr val="92D050"/>
                          </a:solidFill>
                        </a:rPr>
                        <a:t>28</a:t>
                      </a:r>
                      <a:endParaRPr lang="en-US" sz="3200" dirty="0">
                        <a:solidFill>
                          <a:srgbClr val="92D050"/>
                        </a:solidFill>
                      </a:endParaRPr>
                    </a:p>
                  </a:txBody>
                  <a:tcPr/>
                </a:tc>
              </a:tr>
            </a:tbl>
          </a:graphicData>
        </a:graphic>
      </p:graphicFrame>
    </p:spTree>
    <p:extLst>
      <p:ext uri="{BB962C8B-B14F-4D97-AF65-F5344CB8AC3E}">
        <p14:creationId xmlns:p14="http://schemas.microsoft.com/office/powerpoint/2010/main" val="354325488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03433617"/>
              </p:ext>
            </p:extLst>
          </p:nvPr>
        </p:nvGraphicFramePr>
        <p:xfrm>
          <a:off x="1066800" y="609599"/>
          <a:ext cx="7543800" cy="5895264"/>
        </p:xfrm>
        <a:graphic>
          <a:graphicData uri="http://schemas.openxmlformats.org/drawingml/2006/table">
            <a:tbl>
              <a:tblPr firstRow="1" bandRow="1">
                <a:tableStyleId>{5C22544A-7EE6-4342-B048-85BDC9FD1C3A}</a:tableStyleId>
              </a:tblPr>
              <a:tblGrid>
                <a:gridCol w="3771900"/>
                <a:gridCol w="3771900"/>
              </a:tblGrid>
              <a:tr h="796174">
                <a:tc>
                  <a:txBody>
                    <a:bodyPr/>
                    <a:lstStyle/>
                    <a:p>
                      <a:r>
                        <a:rPr lang="en-US" sz="3200" dirty="0" smtClean="0">
                          <a:solidFill>
                            <a:srgbClr val="FF0000"/>
                          </a:solidFill>
                        </a:rPr>
                        <a:t>Particulars</a:t>
                      </a:r>
                      <a:r>
                        <a:rPr lang="en-US" sz="3200" baseline="0" dirty="0" smtClean="0">
                          <a:solidFill>
                            <a:srgbClr val="FF0000"/>
                          </a:solidFill>
                        </a:rPr>
                        <a:t> </a:t>
                      </a:r>
                      <a:endParaRPr lang="en-US" sz="3200" dirty="0">
                        <a:solidFill>
                          <a:srgbClr val="FF0000"/>
                        </a:solidFill>
                      </a:endParaRPr>
                    </a:p>
                  </a:txBody>
                  <a:tcPr/>
                </a:tc>
                <a:tc>
                  <a:txBody>
                    <a:bodyPr/>
                    <a:lstStyle/>
                    <a:p>
                      <a:r>
                        <a:rPr lang="en-US" sz="3200" dirty="0" smtClean="0">
                          <a:solidFill>
                            <a:srgbClr val="FF0000"/>
                          </a:solidFill>
                        </a:rPr>
                        <a:t>Amount</a:t>
                      </a:r>
                      <a:endParaRPr lang="en-US" sz="3200" dirty="0">
                        <a:solidFill>
                          <a:srgbClr val="FF0000"/>
                        </a:solidFill>
                      </a:endParaRPr>
                    </a:p>
                  </a:txBody>
                  <a:tcPr/>
                </a:tc>
              </a:tr>
              <a:tr h="796174">
                <a:tc>
                  <a:txBody>
                    <a:bodyPr/>
                    <a:lstStyle/>
                    <a:p>
                      <a:r>
                        <a:rPr lang="en-US" sz="3200" dirty="0" smtClean="0">
                          <a:solidFill>
                            <a:srgbClr val="FF0000"/>
                          </a:solidFill>
                        </a:rPr>
                        <a:t>Price : </a:t>
                      </a:r>
                      <a:endParaRPr lang="en-US" sz="3200" dirty="0">
                        <a:solidFill>
                          <a:srgbClr val="FF0000"/>
                        </a:solidFill>
                      </a:endParaRPr>
                    </a:p>
                  </a:txBody>
                  <a:tcPr/>
                </a:tc>
                <a:tc>
                  <a:txBody>
                    <a:bodyPr/>
                    <a:lstStyle/>
                    <a:p>
                      <a:r>
                        <a:rPr lang="en-US" sz="3200" dirty="0" smtClean="0">
                          <a:solidFill>
                            <a:srgbClr val="FF0000"/>
                          </a:solidFill>
                        </a:rPr>
                        <a:t>28</a:t>
                      </a:r>
                      <a:endParaRPr lang="en-US" sz="3200" dirty="0">
                        <a:solidFill>
                          <a:srgbClr val="FF0000"/>
                        </a:solidFill>
                      </a:endParaRPr>
                    </a:p>
                  </a:txBody>
                  <a:tcPr/>
                </a:tc>
              </a:tr>
              <a:tr h="1374218">
                <a:tc>
                  <a:txBody>
                    <a:bodyPr/>
                    <a:lstStyle/>
                    <a:p>
                      <a:r>
                        <a:rPr lang="en-US" sz="3200" dirty="0" smtClean="0">
                          <a:solidFill>
                            <a:srgbClr val="FF0000"/>
                          </a:solidFill>
                        </a:rPr>
                        <a:t>Subsidy by  Central government</a:t>
                      </a:r>
                      <a:r>
                        <a:rPr lang="en-US" sz="3200" baseline="0" dirty="0" smtClean="0">
                          <a:solidFill>
                            <a:srgbClr val="FF0000"/>
                          </a:solidFill>
                        </a:rPr>
                        <a:t> </a:t>
                      </a:r>
                      <a:r>
                        <a:rPr lang="en-US" sz="3200" dirty="0" smtClean="0">
                          <a:solidFill>
                            <a:srgbClr val="FF0000"/>
                          </a:solidFill>
                        </a:rPr>
                        <a:t>: </a:t>
                      </a:r>
                      <a:endParaRPr lang="en-US" sz="3200" dirty="0">
                        <a:solidFill>
                          <a:srgbClr val="FF0000"/>
                        </a:solidFill>
                      </a:endParaRPr>
                    </a:p>
                  </a:txBody>
                  <a:tcPr/>
                </a:tc>
                <a:tc>
                  <a:txBody>
                    <a:bodyPr/>
                    <a:lstStyle/>
                    <a:p>
                      <a:r>
                        <a:rPr lang="en-US" sz="3200" dirty="0" smtClean="0">
                          <a:solidFill>
                            <a:srgbClr val="FF0000"/>
                          </a:solidFill>
                        </a:rPr>
                        <a:t>20</a:t>
                      </a:r>
                      <a:endParaRPr lang="en-US" sz="3200" dirty="0">
                        <a:solidFill>
                          <a:srgbClr val="FF0000"/>
                        </a:solidFill>
                      </a:endParaRPr>
                    </a:p>
                  </a:txBody>
                  <a:tcPr/>
                </a:tc>
              </a:tr>
              <a:tr h="1374218">
                <a:tc>
                  <a:txBody>
                    <a:bodyPr/>
                    <a:lstStyle/>
                    <a:p>
                      <a:r>
                        <a:rPr lang="en-US" sz="3200" dirty="0" smtClean="0">
                          <a:solidFill>
                            <a:srgbClr val="FF0000"/>
                          </a:solidFill>
                        </a:rPr>
                        <a:t>Price charged from customer                                                              </a:t>
                      </a:r>
                      <a:endParaRPr lang="en-US" sz="3200" dirty="0">
                        <a:solidFill>
                          <a:srgbClr val="FF0000"/>
                        </a:solidFill>
                      </a:endParaRPr>
                    </a:p>
                  </a:txBody>
                  <a:tcPr/>
                </a:tc>
                <a:tc>
                  <a:txBody>
                    <a:bodyPr/>
                    <a:lstStyle/>
                    <a:p>
                      <a:r>
                        <a:rPr lang="en-US" sz="3200" dirty="0" smtClean="0">
                          <a:solidFill>
                            <a:srgbClr val="FF33CC"/>
                          </a:solidFill>
                        </a:rPr>
                        <a:t>08</a:t>
                      </a:r>
                      <a:endParaRPr lang="en-US" sz="3200" dirty="0">
                        <a:solidFill>
                          <a:srgbClr val="FF33CC"/>
                        </a:solidFill>
                      </a:endParaRPr>
                    </a:p>
                  </a:txBody>
                  <a:tcPr/>
                </a:tc>
              </a:tr>
              <a:tr h="1374218">
                <a:tc>
                  <a:txBody>
                    <a:bodyPr/>
                    <a:lstStyle/>
                    <a:p>
                      <a:endParaRPr lang="en-US" sz="3200" dirty="0" smtClean="0">
                        <a:solidFill>
                          <a:srgbClr val="FF0000"/>
                        </a:solidFill>
                      </a:endParaRPr>
                    </a:p>
                    <a:p>
                      <a:r>
                        <a:rPr lang="en-US" sz="3200" dirty="0" smtClean="0">
                          <a:solidFill>
                            <a:srgbClr val="FF0000"/>
                          </a:solidFill>
                        </a:rPr>
                        <a:t>Taxable value for GST </a:t>
                      </a:r>
                      <a:endParaRPr lang="en-US" sz="3200" dirty="0">
                        <a:solidFill>
                          <a:srgbClr val="FF0000"/>
                        </a:solidFill>
                      </a:endParaRPr>
                    </a:p>
                  </a:txBody>
                  <a:tcPr/>
                </a:tc>
                <a:tc>
                  <a:txBody>
                    <a:bodyPr/>
                    <a:lstStyle/>
                    <a:p>
                      <a:r>
                        <a:rPr lang="en-US" sz="3200" dirty="0" smtClean="0">
                          <a:solidFill>
                            <a:srgbClr val="92D050"/>
                          </a:solidFill>
                        </a:rPr>
                        <a:t>08 </a:t>
                      </a:r>
                      <a:endParaRPr lang="en-US" sz="3200" dirty="0">
                        <a:solidFill>
                          <a:srgbClr val="92D050"/>
                        </a:solidFill>
                      </a:endParaRPr>
                    </a:p>
                  </a:txBody>
                  <a:tcPr/>
                </a:tc>
              </a:tr>
            </a:tbl>
          </a:graphicData>
        </a:graphic>
      </p:graphicFrame>
    </p:spTree>
    <p:extLst>
      <p:ext uri="{BB962C8B-B14F-4D97-AF65-F5344CB8AC3E}">
        <p14:creationId xmlns:p14="http://schemas.microsoft.com/office/powerpoint/2010/main" val="421434717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8628" y="228600"/>
            <a:ext cx="7514771" cy="5509200"/>
          </a:xfrm>
          <a:prstGeom prst="rect">
            <a:avLst/>
          </a:prstGeom>
        </p:spPr>
        <p:txBody>
          <a:bodyPr wrap="square">
            <a:spAutoFit/>
          </a:bodyPr>
          <a:lstStyle/>
          <a:p>
            <a:r>
              <a:rPr lang="en-US" sz="2800" dirty="0">
                <a:solidFill>
                  <a:srgbClr val="3333CC"/>
                </a:solidFill>
              </a:rPr>
              <a:t>The value of the supply shall not include any discount which is given––</a:t>
            </a:r>
          </a:p>
          <a:p>
            <a:endParaRPr lang="en-US" sz="2800" dirty="0" smtClean="0">
              <a:solidFill>
                <a:srgbClr val="3333CC"/>
              </a:solidFill>
            </a:endParaRPr>
          </a:p>
          <a:p>
            <a:pPr marL="514350" indent="-514350">
              <a:buAutoNum type="alphaLcParenBoth"/>
            </a:pPr>
            <a:r>
              <a:rPr lang="en-US" sz="4000" dirty="0" smtClean="0">
                <a:solidFill>
                  <a:srgbClr val="3333CC"/>
                </a:solidFill>
              </a:rPr>
              <a:t>--</a:t>
            </a:r>
            <a:r>
              <a:rPr lang="en-US" sz="4000" dirty="0" smtClean="0">
                <a:solidFill>
                  <a:srgbClr val="FF0000"/>
                </a:solidFill>
              </a:rPr>
              <a:t>before </a:t>
            </a:r>
            <a:r>
              <a:rPr lang="en-US" sz="4000" dirty="0">
                <a:solidFill>
                  <a:srgbClr val="FF0000"/>
                </a:solidFill>
              </a:rPr>
              <a:t>or at the time of the </a:t>
            </a:r>
            <a:r>
              <a:rPr lang="en-US" sz="4000" dirty="0" smtClean="0">
                <a:solidFill>
                  <a:srgbClr val="FF0000"/>
                </a:solidFill>
              </a:rPr>
              <a:t>suppl</a:t>
            </a:r>
            <a:r>
              <a:rPr lang="en-US" sz="4000" dirty="0" smtClean="0">
                <a:solidFill>
                  <a:srgbClr val="3333CC"/>
                </a:solidFill>
              </a:rPr>
              <a:t>y</a:t>
            </a:r>
          </a:p>
          <a:p>
            <a:r>
              <a:rPr lang="en-US" sz="4000" dirty="0" smtClean="0">
                <a:solidFill>
                  <a:srgbClr val="3333CC"/>
                </a:solidFill>
              </a:rPr>
              <a:t>    --if </a:t>
            </a:r>
            <a:r>
              <a:rPr lang="en-US" sz="4000" dirty="0">
                <a:solidFill>
                  <a:srgbClr val="3333CC"/>
                </a:solidFill>
              </a:rPr>
              <a:t>such discount has been </a:t>
            </a:r>
            <a:r>
              <a:rPr lang="en-US" sz="4000" dirty="0" smtClean="0">
                <a:solidFill>
                  <a:srgbClr val="3333CC"/>
                </a:solidFill>
              </a:rPr>
              <a:t>                     duly </a:t>
            </a:r>
            <a:r>
              <a:rPr lang="en-US" sz="4000" dirty="0">
                <a:solidFill>
                  <a:srgbClr val="3333CC"/>
                </a:solidFill>
              </a:rPr>
              <a:t>recorded </a:t>
            </a:r>
            <a:endParaRPr lang="en-US" sz="4000" dirty="0" smtClean="0">
              <a:solidFill>
                <a:srgbClr val="3333CC"/>
              </a:solidFill>
            </a:endParaRPr>
          </a:p>
          <a:p>
            <a:r>
              <a:rPr lang="en-US" sz="4000" dirty="0">
                <a:solidFill>
                  <a:srgbClr val="3333CC"/>
                </a:solidFill>
              </a:rPr>
              <a:t>-- </a:t>
            </a:r>
            <a:r>
              <a:rPr lang="en-US" sz="4000" dirty="0">
                <a:solidFill>
                  <a:srgbClr val="FF0000"/>
                </a:solidFill>
              </a:rPr>
              <a:t>in the invoice issued </a:t>
            </a:r>
            <a:r>
              <a:rPr lang="en-US" sz="4000" dirty="0">
                <a:solidFill>
                  <a:srgbClr val="3333CC"/>
                </a:solidFill>
              </a:rPr>
              <a:t>in respect of such supply; and</a:t>
            </a:r>
          </a:p>
          <a:p>
            <a:endParaRPr lang="en-US" sz="2800" dirty="0"/>
          </a:p>
        </p:txBody>
      </p:sp>
    </p:spTree>
    <p:extLst>
      <p:ext uri="{BB962C8B-B14F-4D97-AF65-F5344CB8AC3E}">
        <p14:creationId xmlns:p14="http://schemas.microsoft.com/office/powerpoint/2010/main" val="116449262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457200"/>
            <a:ext cx="8229600" cy="4832092"/>
          </a:xfrm>
          <a:prstGeom prst="rect">
            <a:avLst/>
          </a:prstGeom>
        </p:spPr>
        <p:txBody>
          <a:bodyPr wrap="square">
            <a:spAutoFit/>
          </a:bodyPr>
          <a:lstStyle/>
          <a:p>
            <a:r>
              <a:rPr lang="en-US" sz="2800" dirty="0">
                <a:solidFill>
                  <a:srgbClr val="3333CC"/>
                </a:solidFill>
              </a:rPr>
              <a:t>(</a:t>
            </a:r>
            <a:r>
              <a:rPr lang="en-US" sz="2800" i="1" dirty="0">
                <a:solidFill>
                  <a:srgbClr val="3333CC"/>
                </a:solidFill>
              </a:rPr>
              <a:t>b</a:t>
            </a:r>
            <a:r>
              <a:rPr lang="en-US" sz="2800" dirty="0">
                <a:solidFill>
                  <a:srgbClr val="3333CC"/>
                </a:solidFill>
              </a:rPr>
              <a:t>) after the supply has been effected, if—</a:t>
            </a:r>
          </a:p>
          <a:p>
            <a:pPr marL="571500" indent="-571500">
              <a:buAutoNum type="romanLcParenBoth"/>
            </a:pPr>
            <a:r>
              <a:rPr lang="en-US" sz="2800" dirty="0" smtClean="0">
                <a:solidFill>
                  <a:srgbClr val="3333CC"/>
                </a:solidFill>
              </a:rPr>
              <a:t>such </a:t>
            </a:r>
            <a:r>
              <a:rPr lang="en-US" sz="2800" dirty="0">
                <a:solidFill>
                  <a:srgbClr val="3333CC"/>
                </a:solidFill>
              </a:rPr>
              <a:t>discount is established in terms of an </a:t>
            </a:r>
            <a:r>
              <a:rPr lang="en-US" sz="2800" dirty="0">
                <a:solidFill>
                  <a:srgbClr val="FF0000"/>
                </a:solidFill>
              </a:rPr>
              <a:t>agreement entered </a:t>
            </a:r>
            <a:r>
              <a:rPr lang="en-US" sz="2800" dirty="0">
                <a:solidFill>
                  <a:srgbClr val="3333CC"/>
                </a:solidFill>
              </a:rPr>
              <a:t>into at </a:t>
            </a:r>
            <a:r>
              <a:rPr lang="en-US" sz="2800" dirty="0" smtClean="0">
                <a:solidFill>
                  <a:srgbClr val="3333CC"/>
                </a:solidFill>
              </a:rPr>
              <a:t>or </a:t>
            </a:r>
            <a:r>
              <a:rPr lang="en-US" sz="2800" dirty="0" smtClean="0">
                <a:solidFill>
                  <a:srgbClr val="FF0000"/>
                </a:solidFill>
              </a:rPr>
              <a:t>before </a:t>
            </a:r>
            <a:r>
              <a:rPr lang="en-US" sz="2800" dirty="0">
                <a:solidFill>
                  <a:srgbClr val="FF0000"/>
                </a:solidFill>
              </a:rPr>
              <a:t>the time of such supply </a:t>
            </a:r>
            <a:r>
              <a:rPr lang="en-US" sz="2800" dirty="0">
                <a:solidFill>
                  <a:srgbClr val="3333CC"/>
                </a:solidFill>
              </a:rPr>
              <a:t>and specifically </a:t>
            </a:r>
            <a:r>
              <a:rPr lang="en-US" sz="2800" dirty="0">
                <a:solidFill>
                  <a:srgbClr val="FF0000"/>
                </a:solidFill>
              </a:rPr>
              <a:t>linked to </a:t>
            </a:r>
            <a:r>
              <a:rPr lang="en-US" sz="2800" dirty="0">
                <a:solidFill>
                  <a:srgbClr val="3333CC"/>
                </a:solidFill>
              </a:rPr>
              <a:t>relevant </a:t>
            </a:r>
            <a:r>
              <a:rPr lang="en-US" sz="2800" dirty="0">
                <a:solidFill>
                  <a:srgbClr val="FF0000"/>
                </a:solidFill>
              </a:rPr>
              <a:t>invoices</a:t>
            </a:r>
            <a:r>
              <a:rPr lang="en-US" sz="2800" dirty="0">
                <a:solidFill>
                  <a:srgbClr val="3333CC"/>
                </a:solidFill>
              </a:rPr>
              <a:t>; </a:t>
            </a:r>
            <a:r>
              <a:rPr lang="en-US" sz="2800" dirty="0" smtClean="0">
                <a:solidFill>
                  <a:srgbClr val="3333CC"/>
                </a:solidFill>
              </a:rPr>
              <a:t>and</a:t>
            </a:r>
          </a:p>
          <a:p>
            <a:pPr marL="571500" indent="-571500">
              <a:buAutoNum type="romanLcParenBoth"/>
            </a:pPr>
            <a:endParaRPr lang="en-US" sz="2800" dirty="0">
              <a:solidFill>
                <a:srgbClr val="3333CC"/>
              </a:solidFill>
            </a:endParaRPr>
          </a:p>
          <a:p>
            <a:endParaRPr lang="en-US" sz="2800" dirty="0">
              <a:solidFill>
                <a:srgbClr val="3333CC"/>
              </a:solidFill>
            </a:endParaRPr>
          </a:p>
          <a:p>
            <a:r>
              <a:rPr lang="en-US" sz="2800" dirty="0" smtClean="0">
                <a:solidFill>
                  <a:srgbClr val="3333CC"/>
                </a:solidFill>
              </a:rPr>
              <a:t>(</a:t>
            </a:r>
            <a:r>
              <a:rPr lang="en-US" sz="2800" i="1" dirty="0">
                <a:solidFill>
                  <a:srgbClr val="3333CC"/>
                </a:solidFill>
              </a:rPr>
              <a:t>ii</a:t>
            </a:r>
            <a:r>
              <a:rPr lang="en-US" sz="2800" dirty="0">
                <a:solidFill>
                  <a:srgbClr val="3333CC"/>
                </a:solidFill>
              </a:rPr>
              <a:t>) </a:t>
            </a:r>
            <a:r>
              <a:rPr lang="en-US" sz="2800" dirty="0">
                <a:solidFill>
                  <a:srgbClr val="FF0000"/>
                </a:solidFill>
              </a:rPr>
              <a:t>input tax credit </a:t>
            </a:r>
            <a:r>
              <a:rPr lang="en-US" sz="2800" dirty="0">
                <a:solidFill>
                  <a:srgbClr val="3333CC"/>
                </a:solidFill>
              </a:rPr>
              <a:t>as is attributable to the discount on the basis of document issued by the supplier has been </a:t>
            </a:r>
            <a:r>
              <a:rPr lang="en-US" sz="2800" dirty="0">
                <a:solidFill>
                  <a:srgbClr val="FF0000"/>
                </a:solidFill>
              </a:rPr>
              <a:t>reversed </a:t>
            </a:r>
            <a:r>
              <a:rPr lang="en-US" sz="2800" dirty="0">
                <a:solidFill>
                  <a:srgbClr val="3333CC"/>
                </a:solidFill>
              </a:rPr>
              <a:t>by the recipient of the supply.</a:t>
            </a:r>
          </a:p>
        </p:txBody>
      </p:sp>
    </p:spTree>
    <p:extLst>
      <p:ext uri="{BB962C8B-B14F-4D97-AF65-F5344CB8AC3E}">
        <p14:creationId xmlns:p14="http://schemas.microsoft.com/office/powerpoint/2010/main" val="8989300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914399"/>
            <a:ext cx="8229600" cy="4247317"/>
          </a:xfrm>
          <a:prstGeom prst="rect">
            <a:avLst/>
          </a:prstGeom>
        </p:spPr>
        <p:txBody>
          <a:bodyPr wrap="square">
            <a:spAutoFit/>
          </a:bodyPr>
          <a:lstStyle/>
          <a:p>
            <a:r>
              <a:rPr lang="en-US" sz="5400" dirty="0" smtClean="0">
                <a:solidFill>
                  <a:srgbClr val="7030A0"/>
                </a:solidFill>
              </a:rPr>
              <a:t>by whatever name called, who carries on the business of </a:t>
            </a:r>
            <a:r>
              <a:rPr lang="en-US" sz="5400" dirty="0" smtClean="0">
                <a:solidFill>
                  <a:srgbClr val="FF0000"/>
                </a:solidFill>
              </a:rPr>
              <a:t>supply or receipt </a:t>
            </a:r>
            <a:r>
              <a:rPr lang="en-US" sz="5400" dirty="0" smtClean="0">
                <a:solidFill>
                  <a:srgbClr val="7030A0"/>
                </a:solidFill>
              </a:rPr>
              <a:t>of </a:t>
            </a:r>
            <a:r>
              <a:rPr lang="en-US" sz="5400" dirty="0" smtClean="0">
                <a:solidFill>
                  <a:srgbClr val="FF33CC"/>
                </a:solidFill>
              </a:rPr>
              <a:t>goods or services or both </a:t>
            </a:r>
            <a:r>
              <a:rPr lang="en-US" sz="5400" dirty="0" smtClean="0">
                <a:solidFill>
                  <a:srgbClr val="AA9A26"/>
                </a:solidFill>
              </a:rPr>
              <a:t>on behalf of another</a:t>
            </a:r>
            <a:r>
              <a:rPr lang="en-US" sz="5400" dirty="0" smtClean="0">
                <a:solidFill>
                  <a:srgbClr val="7030A0"/>
                </a:solidFill>
              </a:rPr>
              <a:t>;</a:t>
            </a:r>
            <a:endParaRPr lang="en-US" sz="5400" dirty="0">
              <a:solidFill>
                <a:srgbClr val="7030A0"/>
              </a:solidFill>
            </a:endParaRPr>
          </a:p>
        </p:txBody>
      </p:sp>
    </p:spTree>
    <p:extLst>
      <p:ext uri="{BB962C8B-B14F-4D97-AF65-F5344CB8AC3E}">
        <p14:creationId xmlns:p14="http://schemas.microsoft.com/office/powerpoint/2010/main" val="398112293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981929546"/>
              </p:ext>
            </p:extLst>
          </p:nvPr>
        </p:nvGraphicFramePr>
        <p:xfrm>
          <a:off x="762000" y="685800"/>
          <a:ext cx="8001000" cy="5982052"/>
        </p:xfrm>
        <a:graphic>
          <a:graphicData uri="http://schemas.openxmlformats.org/drawingml/2006/table">
            <a:tbl>
              <a:tblPr firstRow="1" bandRow="1">
                <a:tableStyleId>{5C22544A-7EE6-4342-B048-85BDC9FD1C3A}</a:tableStyleId>
              </a:tblPr>
              <a:tblGrid>
                <a:gridCol w="4000500"/>
                <a:gridCol w="4000500"/>
              </a:tblGrid>
              <a:tr h="676070">
                <a:tc>
                  <a:txBody>
                    <a:bodyPr/>
                    <a:lstStyle/>
                    <a:p>
                      <a:r>
                        <a:rPr lang="en-US" sz="2800" dirty="0" smtClean="0"/>
                        <a:t>Pre-supply</a:t>
                      </a:r>
                      <a:r>
                        <a:rPr lang="en-US" sz="2800" baseline="0" dirty="0" smtClean="0"/>
                        <a:t> discount</a:t>
                      </a:r>
                      <a:endParaRPr lang="en-US" sz="2800" dirty="0"/>
                    </a:p>
                  </a:txBody>
                  <a:tcPr/>
                </a:tc>
                <a:tc>
                  <a:txBody>
                    <a:bodyPr/>
                    <a:lstStyle/>
                    <a:p>
                      <a:r>
                        <a:rPr lang="en-US" sz="2800" dirty="0" smtClean="0"/>
                        <a:t>Post supply discount</a:t>
                      </a:r>
                      <a:endParaRPr lang="en-US" sz="2800" dirty="0"/>
                    </a:p>
                  </a:txBody>
                  <a:tcPr/>
                </a:tc>
              </a:tr>
              <a:tr h="666809">
                <a:tc>
                  <a:txBody>
                    <a:bodyPr/>
                    <a:lstStyle/>
                    <a:p>
                      <a:r>
                        <a:rPr lang="en-US" sz="2800" dirty="0" smtClean="0">
                          <a:solidFill>
                            <a:srgbClr val="FF33CC"/>
                          </a:solidFill>
                        </a:rPr>
                        <a:t>Trade discount</a:t>
                      </a:r>
                      <a:endParaRPr lang="en-US" sz="2800" dirty="0">
                        <a:solidFill>
                          <a:srgbClr val="FF33CC"/>
                        </a:solidFill>
                      </a:endParaRPr>
                    </a:p>
                  </a:txBody>
                  <a:tcPr/>
                </a:tc>
                <a:tc>
                  <a:txBody>
                    <a:bodyPr/>
                    <a:lstStyle/>
                    <a:p>
                      <a:r>
                        <a:rPr lang="en-US" sz="2800" dirty="0" smtClean="0">
                          <a:solidFill>
                            <a:srgbClr val="FF33CC"/>
                          </a:solidFill>
                        </a:rPr>
                        <a:t>Cash</a:t>
                      </a:r>
                      <a:r>
                        <a:rPr lang="en-US" sz="2800" baseline="0" dirty="0" smtClean="0">
                          <a:solidFill>
                            <a:srgbClr val="FF33CC"/>
                          </a:solidFill>
                        </a:rPr>
                        <a:t> discount</a:t>
                      </a:r>
                      <a:endParaRPr lang="en-US" sz="2800" dirty="0">
                        <a:solidFill>
                          <a:srgbClr val="FF33CC"/>
                        </a:solidFill>
                      </a:endParaRPr>
                    </a:p>
                  </a:txBody>
                  <a:tcPr/>
                </a:tc>
              </a:tr>
              <a:tr h="638321">
                <a:tc>
                  <a:txBody>
                    <a:bodyPr/>
                    <a:lstStyle/>
                    <a:p>
                      <a:r>
                        <a:rPr lang="en-US" sz="2800" dirty="0" smtClean="0">
                          <a:solidFill>
                            <a:srgbClr val="FF33CC"/>
                          </a:solidFill>
                        </a:rPr>
                        <a:t>Quantity</a:t>
                      </a:r>
                      <a:r>
                        <a:rPr lang="en-US" sz="2800" baseline="0" dirty="0" smtClean="0">
                          <a:solidFill>
                            <a:srgbClr val="FF33CC"/>
                          </a:solidFill>
                        </a:rPr>
                        <a:t> discount</a:t>
                      </a:r>
                      <a:endParaRPr lang="en-US" sz="2800" dirty="0">
                        <a:solidFill>
                          <a:srgbClr val="FF33CC"/>
                        </a:solidFill>
                      </a:endParaRPr>
                    </a:p>
                  </a:txBody>
                  <a:tcPr/>
                </a:tc>
                <a:tc>
                  <a:txBody>
                    <a:bodyPr/>
                    <a:lstStyle/>
                    <a:p>
                      <a:r>
                        <a:rPr lang="en-US" sz="2800" dirty="0" smtClean="0">
                          <a:solidFill>
                            <a:srgbClr val="FF33CC"/>
                          </a:solidFill>
                        </a:rPr>
                        <a:t>Turnover discount</a:t>
                      </a:r>
                      <a:endParaRPr lang="en-US" sz="2800" dirty="0">
                        <a:solidFill>
                          <a:srgbClr val="FF33CC"/>
                        </a:solidFill>
                      </a:endParaRPr>
                    </a:p>
                  </a:txBody>
                  <a:tcPr/>
                </a:tc>
              </a:tr>
              <a:tr h="1667022">
                <a:tc>
                  <a:txBody>
                    <a:bodyPr/>
                    <a:lstStyle/>
                    <a:p>
                      <a:r>
                        <a:rPr lang="en-US" sz="2800" dirty="0" smtClean="0">
                          <a:solidFill>
                            <a:srgbClr val="FF33CC"/>
                          </a:solidFill>
                        </a:rPr>
                        <a:t>Differential discount allowed various types</a:t>
                      </a:r>
                      <a:r>
                        <a:rPr lang="en-US" sz="2800" baseline="0" dirty="0" smtClean="0">
                          <a:solidFill>
                            <a:srgbClr val="FF33CC"/>
                          </a:solidFill>
                        </a:rPr>
                        <a:t> of buyers</a:t>
                      </a:r>
                      <a:endParaRPr lang="en-US" sz="2800" dirty="0">
                        <a:solidFill>
                          <a:srgbClr val="FF33CC"/>
                        </a:solidFill>
                      </a:endParaRPr>
                    </a:p>
                  </a:txBody>
                  <a:tcPr/>
                </a:tc>
                <a:tc>
                  <a:txBody>
                    <a:bodyPr/>
                    <a:lstStyle/>
                    <a:p>
                      <a:r>
                        <a:rPr lang="en-US" sz="2800" dirty="0" smtClean="0">
                          <a:solidFill>
                            <a:srgbClr val="FF33CC"/>
                          </a:solidFill>
                        </a:rPr>
                        <a:t>Discount allowed</a:t>
                      </a:r>
                      <a:r>
                        <a:rPr lang="en-US" sz="2800" baseline="0" dirty="0" smtClean="0">
                          <a:solidFill>
                            <a:srgbClr val="FF33CC"/>
                          </a:solidFill>
                        </a:rPr>
                        <a:t> by issuing a credit note </a:t>
                      </a:r>
                      <a:endParaRPr lang="en-US" sz="2800" dirty="0">
                        <a:solidFill>
                          <a:srgbClr val="FF33CC"/>
                        </a:solidFill>
                      </a:endParaRPr>
                    </a:p>
                  </a:txBody>
                  <a:tcPr/>
                </a:tc>
              </a:tr>
              <a:tr h="1166915">
                <a:tc>
                  <a:txBody>
                    <a:bodyPr/>
                    <a:lstStyle/>
                    <a:p>
                      <a:r>
                        <a:rPr lang="en-US" sz="2800" dirty="0" smtClean="0">
                          <a:solidFill>
                            <a:srgbClr val="FF33CC"/>
                          </a:solidFill>
                        </a:rPr>
                        <a:t>Discount given by way of commission to buyer </a:t>
                      </a:r>
                      <a:endParaRPr lang="en-US" sz="2800" dirty="0">
                        <a:solidFill>
                          <a:srgbClr val="FF33CC"/>
                        </a:solidFill>
                      </a:endParaRPr>
                    </a:p>
                  </a:txBody>
                  <a:tcPr/>
                </a:tc>
                <a:tc>
                  <a:txBody>
                    <a:bodyPr/>
                    <a:lstStyle/>
                    <a:p>
                      <a:endParaRPr lang="en-US" sz="2800">
                        <a:solidFill>
                          <a:srgbClr val="FF33CC"/>
                        </a:solidFill>
                      </a:endParaRPr>
                    </a:p>
                  </a:txBody>
                  <a:tcPr/>
                </a:tc>
              </a:tr>
              <a:tr h="1166915">
                <a:tc>
                  <a:txBody>
                    <a:bodyPr/>
                    <a:lstStyle/>
                    <a:p>
                      <a:r>
                        <a:rPr lang="en-US" sz="2800" dirty="0" smtClean="0">
                          <a:solidFill>
                            <a:srgbClr val="FF33CC"/>
                          </a:solidFill>
                        </a:rPr>
                        <a:t>Area-wise different</a:t>
                      </a:r>
                      <a:r>
                        <a:rPr lang="en-US" sz="2800" baseline="0" dirty="0" smtClean="0">
                          <a:solidFill>
                            <a:srgbClr val="FF33CC"/>
                          </a:solidFill>
                        </a:rPr>
                        <a:t> discount </a:t>
                      </a:r>
                      <a:endParaRPr lang="en-US" sz="2800" dirty="0">
                        <a:solidFill>
                          <a:srgbClr val="FF33CC"/>
                        </a:solidFill>
                      </a:endParaRPr>
                    </a:p>
                  </a:txBody>
                  <a:tcPr/>
                </a:tc>
                <a:tc>
                  <a:txBody>
                    <a:bodyPr/>
                    <a:lstStyle/>
                    <a:p>
                      <a:endParaRPr lang="en-US" sz="2800" dirty="0">
                        <a:solidFill>
                          <a:srgbClr val="FF33CC"/>
                        </a:solidFill>
                      </a:endParaRPr>
                    </a:p>
                  </a:txBody>
                  <a:tcPr/>
                </a:tc>
              </a:tr>
            </a:tbl>
          </a:graphicData>
        </a:graphic>
      </p:graphicFrame>
    </p:spTree>
    <p:extLst>
      <p:ext uri="{BB962C8B-B14F-4D97-AF65-F5344CB8AC3E}">
        <p14:creationId xmlns:p14="http://schemas.microsoft.com/office/powerpoint/2010/main" val="294872312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609600"/>
            <a:ext cx="8458200" cy="5478423"/>
          </a:xfrm>
          <a:prstGeom prst="rect">
            <a:avLst/>
          </a:prstGeom>
          <a:noFill/>
        </p:spPr>
        <p:txBody>
          <a:bodyPr wrap="square" rtlCol="0">
            <a:spAutoFit/>
          </a:bodyPr>
          <a:lstStyle/>
          <a:p>
            <a:r>
              <a:rPr lang="en-US" sz="3200" b="1" dirty="0" smtClean="0">
                <a:solidFill>
                  <a:srgbClr val="FF0000"/>
                </a:solidFill>
              </a:rPr>
              <a:t>Cash incentives/ Bonus: Not deductible </a:t>
            </a:r>
          </a:p>
          <a:p>
            <a:endParaRPr lang="en-US" b="1" dirty="0">
              <a:solidFill>
                <a:srgbClr val="FF0000"/>
              </a:solidFill>
            </a:endParaRPr>
          </a:p>
          <a:p>
            <a:r>
              <a:rPr lang="en-US" b="1" dirty="0" smtClean="0">
                <a:solidFill>
                  <a:srgbClr val="FF0000"/>
                </a:solidFill>
              </a:rPr>
              <a:t>Price :	 					5000</a:t>
            </a:r>
          </a:p>
          <a:p>
            <a:endParaRPr lang="en-US" b="1" dirty="0">
              <a:solidFill>
                <a:srgbClr val="FF0000"/>
              </a:solidFill>
            </a:endParaRPr>
          </a:p>
          <a:p>
            <a:r>
              <a:rPr lang="en-US" b="1" dirty="0" smtClean="0">
                <a:solidFill>
                  <a:srgbClr val="FF0000"/>
                </a:solidFill>
              </a:rPr>
              <a:t>Cash incentive or cash bonus</a:t>
            </a:r>
          </a:p>
          <a:p>
            <a:r>
              <a:rPr lang="en-US" b="1" dirty="0" smtClean="0">
                <a:solidFill>
                  <a:srgbClr val="FF0000"/>
                </a:solidFill>
              </a:rPr>
              <a:t>For achieving target  :			              200</a:t>
            </a:r>
          </a:p>
          <a:p>
            <a:endParaRPr lang="en-US" b="1" dirty="0">
              <a:solidFill>
                <a:srgbClr val="FF0000"/>
              </a:solidFill>
            </a:endParaRPr>
          </a:p>
          <a:p>
            <a:r>
              <a:rPr lang="en-US" b="1" dirty="0" smtClean="0">
                <a:solidFill>
                  <a:srgbClr val="FF0000"/>
                </a:solidFill>
              </a:rPr>
              <a:t>Taxable value:                                                          5000</a:t>
            </a:r>
          </a:p>
          <a:p>
            <a:endParaRPr lang="en-US" b="1" dirty="0">
              <a:solidFill>
                <a:srgbClr val="FF0000"/>
              </a:solidFill>
            </a:endParaRPr>
          </a:p>
          <a:p>
            <a:r>
              <a:rPr lang="en-US" sz="2000" dirty="0" smtClean="0">
                <a:solidFill>
                  <a:srgbClr val="FF0000"/>
                </a:solidFill>
              </a:rPr>
              <a:t>Not allowed as discount. </a:t>
            </a:r>
          </a:p>
          <a:p>
            <a:endParaRPr lang="en-US" sz="2000" dirty="0" smtClean="0">
              <a:solidFill>
                <a:srgbClr val="FF0000"/>
              </a:solidFill>
            </a:endParaRPr>
          </a:p>
          <a:p>
            <a:r>
              <a:rPr lang="en-US" dirty="0" smtClean="0">
                <a:solidFill>
                  <a:srgbClr val="FF0000"/>
                </a:solidFill>
              </a:rPr>
              <a:t>However, if it is </a:t>
            </a:r>
          </a:p>
          <a:p>
            <a:r>
              <a:rPr lang="en-US" sz="2000" dirty="0">
                <a:solidFill>
                  <a:srgbClr val="FF33CC"/>
                </a:solidFill>
              </a:rPr>
              <a:t>-</a:t>
            </a:r>
            <a:r>
              <a:rPr lang="en-US" sz="2000" dirty="0" smtClean="0">
                <a:solidFill>
                  <a:srgbClr val="FF33CC"/>
                </a:solidFill>
              </a:rPr>
              <a:t>relatable to agreement made prior to the date of supply </a:t>
            </a:r>
            <a:r>
              <a:rPr lang="en-US" dirty="0" smtClean="0">
                <a:solidFill>
                  <a:srgbClr val="FF33CC"/>
                </a:solidFill>
              </a:rPr>
              <a:t> </a:t>
            </a:r>
          </a:p>
          <a:p>
            <a:r>
              <a:rPr lang="en-US" dirty="0" smtClean="0"/>
              <a:t>And - </a:t>
            </a:r>
            <a:r>
              <a:rPr lang="en-US" sz="2000" dirty="0" smtClean="0">
                <a:solidFill>
                  <a:srgbClr val="FF33CC"/>
                </a:solidFill>
              </a:rPr>
              <a:t>can be linked to invoice </a:t>
            </a:r>
            <a:r>
              <a:rPr lang="en-US" dirty="0" smtClean="0"/>
              <a:t>	</a:t>
            </a:r>
          </a:p>
          <a:p>
            <a:r>
              <a:rPr lang="en-US" dirty="0" smtClean="0"/>
              <a:t>And  -   </a:t>
            </a:r>
            <a:r>
              <a:rPr lang="en-US" sz="2000" dirty="0" smtClean="0">
                <a:solidFill>
                  <a:srgbClr val="FF33CC"/>
                </a:solidFill>
              </a:rPr>
              <a:t>ITC is reversed 								</a:t>
            </a:r>
            <a:r>
              <a:rPr lang="en-US" dirty="0" smtClean="0"/>
              <a:t>						</a:t>
            </a:r>
          </a:p>
          <a:p>
            <a:endParaRPr lang="en-US" dirty="0"/>
          </a:p>
          <a:p>
            <a:endParaRPr lang="en-US" dirty="0"/>
          </a:p>
        </p:txBody>
      </p:sp>
    </p:spTree>
    <p:extLst>
      <p:ext uri="{BB962C8B-B14F-4D97-AF65-F5344CB8AC3E}">
        <p14:creationId xmlns:p14="http://schemas.microsoft.com/office/powerpoint/2010/main" val="397880133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107019215"/>
              </p:ext>
            </p:extLst>
          </p:nvPr>
        </p:nvGraphicFramePr>
        <p:xfrm>
          <a:off x="990600" y="457200"/>
          <a:ext cx="7924800" cy="5486400"/>
        </p:xfrm>
        <a:graphic>
          <a:graphicData uri="http://schemas.openxmlformats.org/drawingml/2006/table">
            <a:tbl>
              <a:tblPr firstRow="1" bandRow="1">
                <a:tableStyleId>{5C22544A-7EE6-4342-B048-85BDC9FD1C3A}</a:tableStyleId>
              </a:tblPr>
              <a:tblGrid>
                <a:gridCol w="3849189"/>
                <a:gridCol w="4075611"/>
              </a:tblGrid>
              <a:tr h="354990">
                <a:tc>
                  <a:txBody>
                    <a:bodyPr/>
                    <a:lstStyle/>
                    <a:p>
                      <a:r>
                        <a:rPr lang="en-US" sz="2400" dirty="0" smtClean="0"/>
                        <a:t>Pre-supply</a:t>
                      </a:r>
                      <a:r>
                        <a:rPr lang="en-US" sz="2400" baseline="0" dirty="0" smtClean="0"/>
                        <a:t> discount</a:t>
                      </a:r>
                      <a:endParaRPr lang="en-US" sz="2400" dirty="0"/>
                    </a:p>
                  </a:txBody>
                  <a:tcPr/>
                </a:tc>
                <a:tc>
                  <a:txBody>
                    <a:bodyPr/>
                    <a:lstStyle/>
                    <a:p>
                      <a:r>
                        <a:rPr lang="en-US" sz="2400" dirty="0" smtClean="0"/>
                        <a:t>Post supply discount</a:t>
                      </a:r>
                      <a:endParaRPr lang="en-US" sz="2400" dirty="0"/>
                    </a:p>
                  </a:txBody>
                  <a:tcPr/>
                </a:tc>
              </a:tr>
              <a:tr h="18167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0" i="0" u="none" strike="noStrike" kern="1200" baseline="0" dirty="0" smtClean="0">
                          <a:solidFill>
                            <a:schemeClr val="dk1"/>
                          </a:solidFill>
                          <a:latin typeface="+mn-lt"/>
                          <a:ea typeface="+mn-ea"/>
                          <a:cs typeface="+mn-cs"/>
                        </a:rPr>
                        <a:t>before or at the time of the supply</a:t>
                      </a:r>
                    </a:p>
                    <a:p>
                      <a:endParaRPr lang="en-US" sz="2400" dirty="0"/>
                    </a:p>
                  </a:txBody>
                  <a:tcPr/>
                </a:tc>
                <a:tc>
                  <a:txBody>
                    <a:bodyPr/>
                    <a:lstStyle/>
                    <a:p>
                      <a:r>
                        <a:rPr lang="en-US" sz="2400" b="0" i="0" u="none" strike="noStrike" kern="1200" baseline="0" dirty="0" smtClean="0">
                          <a:solidFill>
                            <a:schemeClr val="dk1"/>
                          </a:solidFill>
                          <a:latin typeface="+mn-lt"/>
                          <a:ea typeface="+mn-ea"/>
                          <a:cs typeface="+mn-cs"/>
                        </a:rPr>
                        <a:t>Agreement entered into at or</a:t>
                      </a:r>
                    </a:p>
                    <a:p>
                      <a:r>
                        <a:rPr lang="en-US" sz="2400" b="0" i="0" u="none" strike="noStrike" kern="1200" baseline="0" dirty="0" smtClean="0">
                          <a:solidFill>
                            <a:schemeClr val="dk1"/>
                          </a:solidFill>
                          <a:latin typeface="+mn-lt"/>
                          <a:ea typeface="+mn-ea"/>
                          <a:cs typeface="+mn-cs"/>
                        </a:rPr>
                        <a:t>before the time of such supply</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2400" b="0" i="0" u="none" strike="noStrike" kern="1200" baseline="0" dirty="0" smtClean="0">
                        <a:solidFill>
                          <a:schemeClr val="dk1"/>
                        </a:solidFill>
                        <a:latin typeface="+mn-lt"/>
                        <a:ea typeface="+mn-ea"/>
                        <a:cs typeface="+mn-cs"/>
                      </a:endParaRPr>
                    </a:p>
                    <a:p>
                      <a:endParaRPr lang="en-US" sz="2400" dirty="0"/>
                    </a:p>
                  </a:txBody>
                  <a:tcPr/>
                </a:tc>
              </a:tr>
              <a:tr h="939678">
                <a:tc>
                  <a:txBody>
                    <a:bodyPr/>
                    <a:lstStyle/>
                    <a:p>
                      <a:r>
                        <a:rPr lang="en-US" sz="2400" b="0" i="0" u="none" strike="noStrike" kern="1200" baseline="0" dirty="0" smtClean="0">
                          <a:solidFill>
                            <a:schemeClr val="dk1"/>
                          </a:solidFill>
                          <a:latin typeface="+mn-lt"/>
                          <a:ea typeface="+mn-ea"/>
                          <a:cs typeface="+mn-cs"/>
                        </a:rPr>
                        <a:t>duly recorded in</a:t>
                      </a:r>
                    </a:p>
                    <a:p>
                      <a:r>
                        <a:rPr lang="en-US" sz="2400" b="0" i="0" u="none" strike="noStrike" kern="1200" baseline="0" dirty="0" smtClean="0">
                          <a:solidFill>
                            <a:schemeClr val="dk1"/>
                          </a:solidFill>
                          <a:latin typeface="+mn-lt"/>
                          <a:ea typeface="+mn-ea"/>
                          <a:cs typeface="+mn-cs"/>
                        </a:rPr>
                        <a:t>the invoice</a:t>
                      </a:r>
                    </a:p>
                    <a:p>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0" i="0" u="none" strike="noStrike" kern="1200" baseline="0" dirty="0" smtClean="0">
                          <a:solidFill>
                            <a:schemeClr val="dk1"/>
                          </a:solidFill>
                          <a:latin typeface="+mn-lt"/>
                          <a:ea typeface="+mn-ea"/>
                          <a:cs typeface="+mn-cs"/>
                        </a:rPr>
                        <a:t>specifically linked to relevant invoices;</a:t>
                      </a:r>
                    </a:p>
                    <a:p>
                      <a:endParaRPr lang="en-US" sz="2400" dirty="0"/>
                    </a:p>
                  </a:txBody>
                  <a:tcPr/>
                </a:tc>
              </a:tr>
              <a:tr h="1232022">
                <a:tc>
                  <a:txBody>
                    <a:bodyPr/>
                    <a:lstStyle/>
                    <a:p>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0" i="0" u="none" strike="noStrike" kern="1200" baseline="0" dirty="0" smtClean="0">
                          <a:solidFill>
                            <a:schemeClr val="dk1"/>
                          </a:solidFill>
                          <a:latin typeface="+mn-lt"/>
                          <a:ea typeface="+mn-ea"/>
                          <a:cs typeface="+mn-cs"/>
                        </a:rPr>
                        <a:t>ITC has been reversed by the recipient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2400" b="0" i="0" u="none" strike="noStrike" kern="1200" baseline="0" dirty="0" smtClean="0">
                        <a:solidFill>
                          <a:schemeClr val="dk1"/>
                        </a:solidFill>
                        <a:latin typeface="+mn-lt"/>
                        <a:ea typeface="+mn-ea"/>
                        <a:cs typeface="+mn-cs"/>
                      </a:endParaRPr>
                    </a:p>
                    <a:p>
                      <a:endParaRPr lang="en-US" sz="2400" dirty="0"/>
                    </a:p>
                  </a:txBody>
                  <a:tcPr/>
                </a:tc>
              </a:tr>
            </a:tbl>
          </a:graphicData>
        </a:graphic>
      </p:graphicFrame>
    </p:spTree>
    <p:extLst>
      <p:ext uri="{BB962C8B-B14F-4D97-AF65-F5344CB8AC3E}">
        <p14:creationId xmlns:p14="http://schemas.microsoft.com/office/powerpoint/2010/main" val="10997204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 y="381000"/>
            <a:ext cx="7620000" cy="3600986"/>
          </a:xfrm>
          <a:prstGeom prst="rect">
            <a:avLst/>
          </a:prstGeom>
        </p:spPr>
        <p:txBody>
          <a:bodyPr wrap="square">
            <a:spAutoFit/>
          </a:bodyPr>
          <a:lstStyle/>
          <a:p>
            <a:r>
              <a:rPr lang="en-US" sz="3200" dirty="0">
                <a:solidFill>
                  <a:srgbClr val="FF0000"/>
                </a:solidFill>
              </a:rPr>
              <a:t>Example of non-deductible </a:t>
            </a:r>
            <a:r>
              <a:rPr lang="en-US" sz="3200" dirty="0" smtClean="0">
                <a:solidFill>
                  <a:srgbClr val="FF0000"/>
                </a:solidFill>
              </a:rPr>
              <a:t>discount:</a:t>
            </a:r>
            <a:endParaRPr lang="en-US" sz="3200" dirty="0">
              <a:solidFill>
                <a:srgbClr val="FF0000"/>
              </a:solidFill>
            </a:endParaRPr>
          </a:p>
          <a:p>
            <a:r>
              <a:rPr lang="en-US" sz="2800" dirty="0">
                <a:solidFill>
                  <a:srgbClr val="3333CC"/>
                </a:solidFill>
              </a:rPr>
              <a:t>A</a:t>
            </a:r>
            <a:r>
              <a:rPr lang="en-US" sz="2800" b="1" dirty="0">
                <a:solidFill>
                  <a:srgbClr val="3333CC"/>
                </a:solidFill>
              </a:rPr>
              <a:t> company announces turnover discounts </a:t>
            </a:r>
            <a:r>
              <a:rPr lang="en-US" sz="2800" dirty="0">
                <a:solidFill>
                  <a:srgbClr val="3333CC"/>
                </a:solidFill>
              </a:rPr>
              <a:t>after reviewing </a:t>
            </a:r>
            <a:r>
              <a:rPr lang="en-US" sz="2800" dirty="0" smtClean="0">
                <a:solidFill>
                  <a:srgbClr val="3333CC"/>
                </a:solidFill>
              </a:rPr>
              <a:t>dealer performance </a:t>
            </a:r>
            <a:r>
              <a:rPr lang="en-US" sz="2800" dirty="0">
                <a:solidFill>
                  <a:srgbClr val="3333CC"/>
                </a:solidFill>
              </a:rPr>
              <a:t>during the year. </a:t>
            </a:r>
            <a:r>
              <a:rPr lang="en-US" sz="2800" dirty="0" smtClean="0">
                <a:solidFill>
                  <a:srgbClr val="3333CC"/>
                </a:solidFill>
              </a:rPr>
              <a:t>The discounts </a:t>
            </a:r>
            <a:r>
              <a:rPr lang="en-US" sz="2800" dirty="0">
                <a:solidFill>
                  <a:srgbClr val="3333CC"/>
                </a:solidFill>
              </a:rPr>
              <a:t>are based on </a:t>
            </a:r>
            <a:r>
              <a:rPr lang="en-US" sz="2800" dirty="0" smtClean="0">
                <a:solidFill>
                  <a:srgbClr val="FF33CC"/>
                </a:solidFill>
              </a:rPr>
              <a:t>performance slabs </a:t>
            </a:r>
            <a:r>
              <a:rPr lang="en-US" sz="2800" dirty="0">
                <a:solidFill>
                  <a:srgbClr val="3333CC"/>
                </a:solidFill>
              </a:rPr>
              <a:t>and are given </a:t>
            </a:r>
            <a:r>
              <a:rPr lang="en-US" sz="2800" dirty="0">
                <a:solidFill>
                  <a:srgbClr val="FF33CC"/>
                </a:solidFill>
              </a:rPr>
              <a:t>as cash-back</a:t>
            </a:r>
            <a:r>
              <a:rPr lang="en-US" sz="2800" dirty="0">
                <a:solidFill>
                  <a:srgbClr val="3333CC"/>
                </a:solidFill>
              </a:rPr>
              <a:t>. As these discounts were </a:t>
            </a:r>
            <a:r>
              <a:rPr lang="en-US" sz="2800" dirty="0"/>
              <a:t>not known at the </a:t>
            </a:r>
            <a:r>
              <a:rPr lang="en-US" sz="2800" dirty="0" smtClean="0"/>
              <a:t>time of </a:t>
            </a:r>
            <a:r>
              <a:rPr lang="en-US" sz="2800" dirty="0"/>
              <a:t>supply</a:t>
            </a:r>
            <a:r>
              <a:rPr lang="en-US" sz="2800" dirty="0">
                <a:solidFill>
                  <a:srgbClr val="92D050"/>
                </a:solidFill>
              </a:rPr>
              <a:t> </a:t>
            </a:r>
            <a:r>
              <a:rPr lang="en-US" sz="2800" dirty="0">
                <a:solidFill>
                  <a:srgbClr val="3333CC"/>
                </a:solidFill>
              </a:rPr>
              <a:t>of the goods, they will not be deducted from taxable value of </a:t>
            </a:r>
            <a:r>
              <a:rPr lang="en-US" sz="2800" dirty="0" smtClean="0">
                <a:solidFill>
                  <a:srgbClr val="3333CC"/>
                </a:solidFill>
              </a:rPr>
              <a:t>those goods</a:t>
            </a:r>
            <a:r>
              <a:rPr lang="en-US" sz="2800" dirty="0">
                <a:solidFill>
                  <a:srgbClr val="3333CC"/>
                </a:solidFill>
              </a:rPr>
              <a:t>.</a:t>
            </a:r>
          </a:p>
        </p:txBody>
      </p:sp>
    </p:spTree>
    <p:extLst>
      <p:ext uri="{BB962C8B-B14F-4D97-AF65-F5344CB8AC3E}">
        <p14:creationId xmlns:p14="http://schemas.microsoft.com/office/powerpoint/2010/main" val="124173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152400"/>
            <a:ext cx="8077200" cy="923330"/>
          </a:xfrm>
          <a:prstGeom prst="rect">
            <a:avLst/>
          </a:prstGeom>
        </p:spPr>
        <p:txBody>
          <a:bodyPr wrap="square">
            <a:spAutoFit/>
          </a:bodyPr>
          <a:lstStyle/>
          <a:p>
            <a:r>
              <a:rPr lang="en-US" i="1" dirty="0">
                <a:solidFill>
                  <a:srgbClr val="FF33CC"/>
                </a:solidFill>
              </a:rPr>
              <a:t>Black and White Pvt. Ltd. has provided the following particulars relating to goods </a:t>
            </a:r>
            <a:r>
              <a:rPr lang="en-US" i="1" dirty="0" smtClean="0">
                <a:solidFill>
                  <a:srgbClr val="FF33CC"/>
                </a:solidFill>
              </a:rPr>
              <a:t>sold by </a:t>
            </a:r>
            <a:r>
              <a:rPr lang="en-US" i="1" dirty="0">
                <a:solidFill>
                  <a:srgbClr val="FF33CC"/>
                </a:solidFill>
              </a:rPr>
              <a:t>it to </a:t>
            </a:r>
            <a:r>
              <a:rPr lang="en-US" i="1" dirty="0" err="1">
                <a:solidFill>
                  <a:srgbClr val="FF33CC"/>
                </a:solidFill>
              </a:rPr>
              <a:t>Colourful</a:t>
            </a:r>
            <a:r>
              <a:rPr lang="en-US" i="1" dirty="0">
                <a:solidFill>
                  <a:srgbClr val="FF33CC"/>
                </a:solidFill>
              </a:rPr>
              <a:t> Pvt. Ltd</a:t>
            </a:r>
            <a:r>
              <a:rPr lang="en-US" i="1" dirty="0" smtClean="0">
                <a:solidFill>
                  <a:srgbClr val="FF33CC"/>
                </a:solidFill>
              </a:rPr>
              <a:t>.</a:t>
            </a:r>
          </a:p>
          <a:p>
            <a:endParaRPr lang="en-US" dirty="0">
              <a:solidFill>
                <a:srgbClr val="FF33CC"/>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4114494796"/>
              </p:ext>
            </p:extLst>
          </p:nvPr>
        </p:nvGraphicFramePr>
        <p:xfrm>
          <a:off x="685800" y="762000"/>
          <a:ext cx="7848600" cy="5410201"/>
        </p:xfrm>
        <a:graphic>
          <a:graphicData uri="http://schemas.openxmlformats.org/drawingml/2006/table">
            <a:tbl>
              <a:tblPr>
                <a:tableStyleId>{5C22544A-7EE6-4342-B048-85BDC9FD1C3A}</a:tableStyleId>
              </a:tblPr>
              <a:tblGrid>
                <a:gridCol w="4969232"/>
                <a:gridCol w="2879368"/>
              </a:tblGrid>
              <a:tr h="795628">
                <a:tc>
                  <a:txBody>
                    <a:bodyPr/>
                    <a:lstStyle/>
                    <a:p>
                      <a:pPr marL="76200" marR="0">
                        <a:spcBef>
                          <a:spcPts val="0"/>
                        </a:spcBef>
                        <a:spcAft>
                          <a:spcPts val="0"/>
                        </a:spcAft>
                      </a:pPr>
                      <a:r>
                        <a:rPr lang="en-US" sz="2000" dirty="0">
                          <a:solidFill>
                            <a:srgbClr val="FF33CC"/>
                          </a:solidFill>
                          <a:effectLst/>
                        </a:rPr>
                        <a:t>Particulars</a:t>
                      </a:r>
                      <a:endParaRPr lang="en-US" sz="2000" dirty="0">
                        <a:solidFill>
                          <a:srgbClr val="FF33CC"/>
                        </a:solidFill>
                        <a:effectLst/>
                        <a:latin typeface="Calibri"/>
                        <a:ea typeface="Calibri"/>
                        <a:cs typeface="Arial"/>
                      </a:endParaRPr>
                    </a:p>
                  </a:txBody>
                  <a:tcPr marL="0" marR="0" marT="0" marB="0" anchor="b"/>
                </a:tc>
                <a:tc>
                  <a:txBody>
                    <a:bodyPr/>
                    <a:lstStyle/>
                    <a:p>
                      <a:pPr marL="0" marR="19050" algn="r">
                        <a:spcBef>
                          <a:spcPts val="0"/>
                        </a:spcBef>
                        <a:spcAft>
                          <a:spcPts val="0"/>
                        </a:spcAft>
                      </a:pPr>
                      <a:r>
                        <a:rPr lang="en-US" sz="2000">
                          <a:solidFill>
                            <a:srgbClr val="FF33CC"/>
                          </a:solidFill>
                          <a:effectLst/>
                        </a:rPr>
                        <a:t>`</a:t>
                      </a:r>
                      <a:endParaRPr lang="en-US" sz="2000">
                        <a:solidFill>
                          <a:srgbClr val="FF33CC"/>
                        </a:solidFill>
                        <a:effectLst/>
                        <a:latin typeface="Calibri"/>
                        <a:ea typeface="Calibri"/>
                        <a:cs typeface="Arial"/>
                      </a:endParaRPr>
                    </a:p>
                  </a:txBody>
                  <a:tcPr marL="0" marR="0" marT="0" marB="0" anchor="b"/>
                </a:tc>
              </a:tr>
              <a:tr h="909289">
                <a:tc>
                  <a:txBody>
                    <a:bodyPr/>
                    <a:lstStyle/>
                    <a:p>
                      <a:pPr marL="76200" marR="0">
                        <a:spcBef>
                          <a:spcPts val="0"/>
                        </a:spcBef>
                        <a:spcAft>
                          <a:spcPts val="0"/>
                        </a:spcAft>
                      </a:pPr>
                      <a:r>
                        <a:rPr lang="en-US" sz="2000" dirty="0">
                          <a:solidFill>
                            <a:srgbClr val="FF33CC"/>
                          </a:solidFill>
                          <a:effectLst/>
                        </a:rPr>
                        <a:t>List price of the goods (exclusive of taxes and discounts)</a:t>
                      </a:r>
                      <a:endParaRPr lang="en-US" sz="2000" dirty="0">
                        <a:solidFill>
                          <a:srgbClr val="FF33CC"/>
                        </a:solidFill>
                        <a:effectLst/>
                        <a:latin typeface="Calibri"/>
                        <a:ea typeface="Calibri"/>
                        <a:cs typeface="Arial"/>
                      </a:endParaRPr>
                    </a:p>
                  </a:txBody>
                  <a:tcPr marL="0" marR="0" marT="0" marB="0" anchor="b"/>
                </a:tc>
                <a:tc>
                  <a:txBody>
                    <a:bodyPr/>
                    <a:lstStyle/>
                    <a:p>
                      <a:pPr marL="0" marR="19050" algn="r">
                        <a:spcBef>
                          <a:spcPts val="0"/>
                        </a:spcBef>
                        <a:spcAft>
                          <a:spcPts val="0"/>
                        </a:spcAft>
                      </a:pPr>
                      <a:r>
                        <a:rPr lang="en-US" sz="2000" dirty="0">
                          <a:solidFill>
                            <a:srgbClr val="FF33CC"/>
                          </a:solidFill>
                          <a:effectLst/>
                        </a:rPr>
                        <a:t>50,000</a:t>
                      </a:r>
                      <a:endParaRPr lang="en-US" sz="2000" dirty="0">
                        <a:solidFill>
                          <a:srgbClr val="FF33CC"/>
                        </a:solidFill>
                        <a:effectLst/>
                        <a:latin typeface="Calibri"/>
                        <a:ea typeface="Calibri"/>
                        <a:cs typeface="Arial"/>
                      </a:endParaRPr>
                    </a:p>
                  </a:txBody>
                  <a:tcPr marL="0" marR="0" marT="0" marB="0" anchor="b"/>
                </a:tc>
              </a:tr>
              <a:tr h="454644">
                <a:tc>
                  <a:txBody>
                    <a:bodyPr/>
                    <a:lstStyle/>
                    <a:p>
                      <a:pPr marL="0" marR="0">
                        <a:spcBef>
                          <a:spcPts val="0"/>
                        </a:spcBef>
                        <a:spcAft>
                          <a:spcPts val="0"/>
                        </a:spcAft>
                      </a:pPr>
                      <a:r>
                        <a:rPr lang="en-US" sz="2000" dirty="0">
                          <a:solidFill>
                            <a:srgbClr val="FF33CC"/>
                          </a:solidFill>
                          <a:effectLst/>
                        </a:rPr>
                        <a:t> </a:t>
                      </a:r>
                      <a:endParaRPr lang="en-US" sz="2000" dirty="0">
                        <a:solidFill>
                          <a:srgbClr val="FF33CC"/>
                        </a:solidFill>
                        <a:effectLst/>
                        <a:latin typeface="Calibri"/>
                        <a:ea typeface="Calibri"/>
                        <a:cs typeface="Arial"/>
                      </a:endParaRPr>
                    </a:p>
                  </a:txBody>
                  <a:tcPr marL="0" marR="0" marT="0" marB="0" anchor="b"/>
                </a:tc>
                <a:tc>
                  <a:txBody>
                    <a:bodyPr/>
                    <a:lstStyle/>
                    <a:p>
                      <a:pPr marL="0" marR="0">
                        <a:spcBef>
                          <a:spcPts val="0"/>
                        </a:spcBef>
                        <a:spcAft>
                          <a:spcPts val="0"/>
                        </a:spcAft>
                      </a:pPr>
                      <a:r>
                        <a:rPr lang="en-US" sz="2000">
                          <a:solidFill>
                            <a:srgbClr val="FF33CC"/>
                          </a:solidFill>
                          <a:effectLst/>
                        </a:rPr>
                        <a:t> </a:t>
                      </a:r>
                      <a:endParaRPr lang="en-US" sz="2000">
                        <a:solidFill>
                          <a:srgbClr val="FF33CC"/>
                        </a:solidFill>
                        <a:effectLst/>
                        <a:latin typeface="Calibri"/>
                        <a:ea typeface="Calibri"/>
                        <a:cs typeface="Arial"/>
                      </a:endParaRPr>
                    </a:p>
                  </a:txBody>
                  <a:tcPr marL="0" marR="0" marT="0" marB="0" anchor="b"/>
                </a:tc>
              </a:tr>
              <a:tr h="909289">
                <a:tc>
                  <a:txBody>
                    <a:bodyPr/>
                    <a:lstStyle/>
                    <a:p>
                      <a:pPr marL="76200" marR="0">
                        <a:spcBef>
                          <a:spcPts val="0"/>
                        </a:spcBef>
                        <a:spcAft>
                          <a:spcPts val="0"/>
                        </a:spcAft>
                      </a:pPr>
                      <a:r>
                        <a:rPr lang="en-US" sz="2000" dirty="0">
                          <a:solidFill>
                            <a:srgbClr val="FF33CC"/>
                          </a:solidFill>
                          <a:effectLst/>
                        </a:rPr>
                        <a:t>Tax levied by Municipal Authority on the sale of such goods</a:t>
                      </a:r>
                      <a:endParaRPr lang="en-US" sz="2000" dirty="0">
                        <a:solidFill>
                          <a:srgbClr val="FF33CC"/>
                        </a:solidFill>
                        <a:effectLst/>
                        <a:latin typeface="Calibri"/>
                        <a:ea typeface="Calibri"/>
                        <a:cs typeface="Arial"/>
                      </a:endParaRPr>
                    </a:p>
                  </a:txBody>
                  <a:tcPr marL="0" marR="0" marT="0" marB="0" anchor="b"/>
                </a:tc>
                <a:tc>
                  <a:txBody>
                    <a:bodyPr/>
                    <a:lstStyle/>
                    <a:p>
                      <a:pPr marL="0" marR="19050" algn="r">
                        <a:spcBef>
                          <a:spcPts val="0"/>
                        </a:spcBef>
                        <a:spcAft>
                          <a:spcPts val="0"/>
                        </a:spcAft>
                      </a:pPr>
                      <a:r>
                        <a:rPr lang="en-US" sz="2000">
                          <a:solidFill>
                            <a:srgbClr val="FF33CC"/>
                          </a:solidFill>
                          <a:effectLst/>
                        </a:rPr>
                        <a:t>5,000</a:t>
                      </a:r>
                      <a:endParaRPr lang="en-US" sz="2000">
                        <a:solidFill>
                          <a:srgbClr val="FF33CC"/>
                        </a:solidFill>
                        <a:effectLst/>
                        <a:latin typeface="Calibri"/>
                        <a:ea typeface="Calibri"/>
                        <a:cs typeface="Arial"/>
                      </a:endParaRPr>
                    </a:p>
                  </a:txBody>
                  <a:tcPr marL="0" marR="0" marT="0" marB="0" anchor="b"/>
                </a:tc>
              </a:tr>
              <a:tr h="454644">
                <a:tc>
                  <a:txBody>
                    <a:bodyPr/>
                    <a:lstStyle/>
                    <a:p>
                      <a:pPr marL="0" marR="0">
                        <a:spcBef>
                          <a:spcPts val="0"/>
                        </a:spcBef>
                        <a:spcAft>
                          <a:spcPts val="0"/>
                        </a:spcAft>
                      </a:pPr>
                      <a:r>
                        <a:rPr lang="en-US" sz="2000" dirty="0">
                          <a:solidFill>
                            <a:srgbClr val="FF33CC"/>
                          </a:solidFill>
                          <a:effectLst/>
                        </a:rPr>
                        <a:t> </a:t>
                      </a:r>
                      <a:endParaRPr lang="en-US" sz="2000" dirty="0">
                        <a:solidFill>
                          <a:srgbClr val="FF33CC"/>
                        </a:solidFill>
                        <a:effectLst/>
                        <a:latin typeface="Calibri"/>
                        <a:ea typeface="Calibri"/>
                        <a:cs typeface="Arial"/>
                      </a:endParaRPr>
                    </a:p>
                  </a:txBody>
                  <a:tcPr marL="0" marR="0" marT="0" marB="0" anchor="b"/>
                </a:tc>
                <a:tc>
                  <a:txBody>
                    <a:bodyPr/>
                    <a:lstStyle/>
                    <a:p>
                      <a:pPr marL="0" marR="0">
                        <a:spcBef>
                          <a:spcPts val="0"/>
                        </a:spcBef>
                        <a:spcAft>
                          <a:spcPts val="0"/>
                        </a:spcAft>
                      </a:pPr>
                      <a:r>
                        <a:rPr lang="en-US" sz="2000">
                          <a:solidFill>
                            <a:srgbClr val="FF33CC"/>
                          </a:solidFill>
                          <a:effectLst/>
                        </a:rPr>
                        <a:t> </a:t>
                      </a:r>
                      <a:endParaRPr lang="en-US" sz="2000">
                        <a:solidFill>
                          <a:srgbClr val="FF33CC"/>
                        </a:solidFill>
                        <a:effectLst/>
                        <a:latin typeface="Calibri"/>
                        <a:ea typeface="Calibri"/>
                        <a:cs typeface="Arial"/>
                      </a:endParaRPr>
                    </a:p>
                  </a:txBody>
                  <a:tcPr marL="0" marR="0" marT="0" marB="0" anchor="b"/>
                </a:tc>
              </a:tr>
              <a:tr h="463728">
                <a:tc>
                  <a:txBody>
                    <a:bodyPr/>
                    <a:lstStyle/>
                    <a:p>
                      <a:pPr marL="76200" marR="0">
                        <a:spcBef>
                          <a:spcPts val="0"/>
                        </a:spcBef>
                        <a:spcAft>
                          <a:spcPts val="0"/>
                        </a:spcAft>
                      </a:pPr>
                      <a:r>
                        <a:rPr lang="en-US" sz="2000" dirty="0">
                          <a:solidFill>
                            <a:srgbClr val="FF33CC"/>
                          </a:solidFill>
                          <a:effectLst/>
                        </a:rPr>
                        <a:t>CGST and SGST chargeable on the goods</a:t>
                      </a:r>
                      <a:endParaRPr lang="en-US" sz="2000" dirty="0">
                        <a:solidFill>
                          <a:srgbClr val="FF33CC"/>
                        </a:solidFill>
                        <a:effectLst/>
                        <a:latin typeface="Calibri"/>
                        <a:ea typeface="Calibri"/>
                        <a:cs typeface="Arial"/>
                      </a:endParaRPr>
                    </a:p>
                  </a:txBody>
                  <a:tcPr marL="0" marR="0" marT="0" marB="0" anchor="b"/>
                </a:tc>
                <a:tc>
                  <a:txBody>
                    <a:bodyPr/>
                    <a:lstStyle/>
                    <a:p>
                      <a:pPr marL="0" marR="19050" algn="r">
                        <a:spcBef>
                          <a:spcPts val="0"/>
                        </a:spcBef>
                        <a:spcAft>
                          <a:spcPts val="0"/>
                        </a:spcAft>
                      </a:pPr>
                      <a:r>
                        <a:rPr lang="en-US" sz="2000" dirty="0">
                          <a:solidFill>
                            <a:srgbClr val="FF33CC"/>
                          </a:solidFill>
                          <a:effectLst/>
                        </a:rPr>
                        <a:t>10,440</a:t>
                      </a:r>
                      <a:endParaRPr lang="en-US" sz="2000" dirty="0">
                        <a:solidFill>
                          <a:srgbClr val="FF33CC"/>
                        </a:solidFill>
                        <a:effectLst/>
                        <a:latin typeface="Calibri"/>
                        <a:ea typeface="Calibri"/>
                        <a:cs typeface="Arial"/>
                      </a:endParaRPr>
                    </a:p>
                  </a:txBody>
                  <a:tcPr marL="0" marR="0" marT="0" marB="0" anchor="b"/>
                </a:tc>
              </a:tr>
              <a:tr h="454644">
                <a:tc>
                  <a:txBody>
                    <a:bodyPr/>
                    <a:lstStyle/>
                    <a:p>
                      <a:pPr marL="0" marR="0">
                        <a:spcBef>
                          <a:spcPts val="0"/>
                        </a:spcBef>
                        <a:spcAft>
                          <a:spcPts val="0"/>
                        </a:spcAft>
                      </a:pPr>
                      <a:r>
                        <a:rPr lang="en-US" sz="2000" dirty="0">
                          <a:solidFill>
                            <a:srgbClr val="FF33CC"/>
                          </a:solidFill>
                          <a:effectLst/>
                        </a:rPr>
                        <a:t> </a:t>
                      </a:r>
                      <a:endParaRPr lang="en-US" sz="2000" dirty="0">
                        <a:solidFill>
                          <a:srgbClr val="FF33CC"/>
                        </a:solidFill>
                        <a:effectLst/>
                        <a:latin typeface="Calibri"/>
                        <a:ea typeface="Calibri"/>
                        <a:cs typeface="Arial"/>
                      </a:endParaRPr>
                    </a:p>
                  </a:txBody>
                  <a:tcPr marL="0" marR="0" marT="0" marB="0" anchor="b"/>
                </a:tc>
                <a:tc>
                  <a:txBody>
                    <a:bodyPr/>
                    <a:lstStyle/>
                    <a:p>
                      <a:pPr marL="0" marR="0">
                        <a:spcBef>
                          <a:spcPts val="0"/>
                        </a:spcBef>
                        <a:spcAft>
                          <a:spcPts val="0"/>
                        </a:spcAft>
                      </a:pPr>
                      <a:r>
                        <a:rPr lang="en-US" sz="2000">
                          <a:solidFill>
                            <a:srgbClr val="FF33CC"/>
                          </a:solidFill>
                          <a:effectLst/>
                        </a:rPr>
                        <a:t> </a:t>
                      </a:r>
                      <a:endParaRPr lang="en-US" sz="2000">
                        <a:solidFill>
                          <a:srgbClr val="FF33CC"/>
                        </a:solidFill>
                        <a:effectLst/>
                        <a:latin typeface="Calibri"/>
                        <a:ea typeface="Calibri"/>
                        <a:cs typeface="Arial"/>
                      </a:endParaRPr>
                    </a:p>
                  </a:txBody>
                  <a:tcPr marL="0" marR="0" marT="0" marB="0" anchor="b"/>
                </a:tc>
              </a:tr>
              <a:tr h="909289">
                <a:tc>
                  <a:txBody>
                    <a:bodyPr/>
                    <a:lstStyle/>
                    <a:p>
                      <a:pPr marL="76200" marR="0">
                        <a:spcBef>
                          <a:spcPts val="0"/>
                        </a:spcBef>
                        <a:spcAft>
                          <a:spcPts val="0"/>
                        </a:spcAft>
                      </a:pPr>
                      <a:r>
                        <a:rPr lang="en-US" sz="2000">
                          <a:solidFill>
                            <a:srgbClr val="FF33CC"/>
                          </a:solidFill>
                          <a:effectLst/>
                        </a:rPr>
                        <a:t>Packing charges (not included in price above)</a:t>
                      </a:r>
                      <a:endParaRPr lang="en-US" sz="2000">
                        <a:solidFill>
                          <a:srgbClr val="FF33CC"/>
                        </a:solidFill>
                        <a:effectLst/>
                        <a:latin typeface="Calibri"/>
                        <a:ea typeface="Calibri"/>
                        <a:cs typeface="Arial"/>
                      </a:endParaRPr>
                    </a:p>
                  </a:txBody>
                  <a:tcPr marL="0" marR="0" marT="0" marB="0" anchor="b"/>
                </a:tc>
                <a:tc>
                  <a:txBody>
                    <a:bodyPr/>
                    <a:lstStyle/>
                    <a:p>
                      <a:pPr marL="0" marR="19050" algn="r">
                        <a:spcBef>
                          <a:spcPts val="0"/>
                        </a:spcBef>
                        <a:spcAft>
                          <a:spcPts val="0"/>
                        </a:spcAft>
                      </a:pPr>
                      <a:r>
                        <a:rPr lang="en-US" sz="2000" dirty="0">
                          <a:solidFill>
                            <a:srgbClr val="FF33CC"/>
                          </a:solidFill>
                          <a:effectLst/>
                        </a:rPr>
                        <a:t>1,000</a:t>
                      </a:r>
                      <a:endParaRPr lang="en-US" sz="2000" dirty="0">
                        <a:solidFill>
                          <a:srgbClr val="FF33CC"/>
                        </a:solidFill>
                        <a:effectLst/>
                        <a:latin typeface="Calibri"/>
                        <a:ea typeface="Calibri"/>
                        <a:cs typeface="Arial"/>
                      </a:endParaRPr>
                    </a:p>
                  </a:txBody>
                  <a:tcPr marL="0" marR="0" marT="0" marB="0" anchor="b"/>
                </a:tc>
              </a:tr>
              <a:tr h="59046">
                <a:tc>
                  <a:txBody>
                    <a:bodyPr/>
                    <a:lstStyle/>
                    <a:p>
                      <a:pPr marL="0" marR="0">
                        <a:spcBef>
                          <a:spcPts val="0"/>
                        </a:spcBef>
                        <a:spcAft>
                          <a:spcPts val="0"/>
                        </a:spcAft>
                      </a:pPr>
                      <a:r>
                        <a:rPr lang="en-US" sz="150">
                          <a:effectLst/>
                        </a:rPr>
                        <a:t> </a:t>
                      </a:r>
                      <a:endParaRPr lang="en-US" sz="1000">
                        <a:effectLst/>
                        <a:latin typeface="Calibri"/>
                        <a:ea typeface="Calibri"/>
                        <a:cs typeface="Arial"/>
                      </a:endParaRPr>
                    </a:p>
                  </a:txBody>
                  <a:tcPr marL="0" marR="0" marT="0" marB="0" anchor="b"/>
                </a:tc>
                <a:tc>
                  <a:txBody>
                    <a:bodyPr/>
                    <a:lstStyle/>
                    <a:p>
                      <a:pPr marL="0" marR="0">
                        <a:spcBef>
                          <a:spcPts val="0"/>
                        </a:spcBef>
                        <a:spcAft>
                          <a:spcPts val="0"/>
                        </a:spcAft>
                      </a:pPr>
                      <a:r>
                        <a:rPr lang="en-US" sz="150" dirty="0">
                          <a:effectLst/>
                        </a:rPr>
                        <a:t> </a:t>
                      </a:r>
                      <a:endParaRPr lang="en-US" sz="1000" dirty="0">
                        <a:effectLst/>
                        <a:latin typeface="Calibri"/>
                        <a:ea typeface="Calibri"/>
                        <a:cs typeface="Arial"/>
                      </a:endParaRPr>
                    </a:p>
                  </a:txBody>
                  <a:tcPr marL="0" marR="0" marT="0" marB="0" anchor="b"/>
                </a:tc>
              </a:tr>
            </a:tbl>
          </a:graphicData>
        </a:graphic>
      </p:graphicFrame>
    </p:spTree>
    <p:extLst>
      <p:ext uri="{BB962C8B-B14F-4D97-AF65-F5344CB8AC3E}">
        <p14:creationId xmlns:p14="http://schemas.microsoft.com/office/powerpoint/2010/main" val="209393091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57200"/>
            <a:ext cx="8229600" cy="5016758"/>
          </a:xfrm>
          <a:prstGeom prst="rect">
            <a:avLst/>
          </a:prstGeom>
        </p:spPr>
        <p:txBody>
          <a:bodyPr wrap="square">
            <a:spAutoFit/>
          </a:bodyPr>
          <a:lstStyle/>
          <a:p>
            <a:r>
              <a:rPr lang="en-US" sz="3200" dirty="0">
                <a:solidFill>
                  <a:srgbClr val="FF33CC"/>
                </a:solidFill>
              </a:rPr>
              <a:t>Black and White Pvt. Ltd. received </a:t>
            </a:r>
            <a:r>
              <a:rPr lang="en-US" sz="3200" dirty="0" smtClean="0">
                <a:solidFill>
                  <a:srgbClr val="FF33CC"/>
                </a:solidFill>
              </a:rPr>
              <a:t>Rs. </a:t>
            </a:r>
            <a:r>
              <a:rPr lang="en-US" sz="3200" dirty="0">
                <a:solidFill>
                  <a:srgbClr val="FF33CC"/>
                </a:solidFill>
              </a:rPr>
              <a:t>2000 as a subsidy from a NGO on sale of such goods. The price of  50,000 of the goods is after considering such subsidy.</a:t>
            </a:r>
          </a:p>
          <a:p>
            <a:endParaRPr lang="en-US" sz="3200" dirty="0">
              <a:solidFill>
                <a:srgbClr val="FF33CC"/>
              </a:solidFill>
            </a:endParaRPr>
          </a:p>
          <a:p>
            <a:r>
              <a:rPr lang="en-US" sz="3200" dirty="0">
                <a:solidFill>
                  <a:srgbClr val="FF33CC"/>
                </a:solidFill>
              </a:rPr>
              <a:t>Black and White Ltd. offers 2% discount on the list price of the goods which is recorded in the invoice for the goods. Determine the value of taxable supply made by Black and White Pvt. Ltd.</a:t>
            </a:r>
          </a:p>
        </p:txBody>
      </p:sp>
    </p:spTree>
    <p:extLst>
      <p:ext uri="{BB962C8B-B14F-4D97-AF65-F5344CB8AC3E}">
        <p14:creationId xmlns:p14="http://schemas.microsoft.com/office/powerpoint/2010/main" val="78867090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7" name="Table 76"/>
          <p:cNvGraphicFramePr>
            <a:graphicFrameLocks noGrp="1"/>
          </p:cNvGraphicFramePr>
          <p:nvPr>
            <p:extLst>
              <p:ext uri="{D42A27DB-BD31-4B8C-83A1-F6EECF244321}">
                <p14:modId xmlns:p14="http://schemas.microsoft.com/office/powerpoint/2010/main" val="3552350990"/>
              </p:ext>
            </p:extLst>
          </p:nvPr>
        </p:nvGraphicFramePr>
        <p:xfrm>
          <a:off x="457200" y="457200"/>
          <a:ext cx="8153400" cy="5967309"/>
        </p:xfrm>
        <a:graphic>
          <a:graphicData uri="http://schemas.openxmlformats.org/drawingml/2006/table">
            <a:tbl>
              <a:tblPr firstRow="1" bandRow="1">
                <a:tableStyleId>{5C22544A-7EE6-4342-B048-85BDC9FD1C3A}</a:tableStyleId>
              </a:tblPr>
              <a:tblGrid>
                <a:gridCol w="6248400"/>
                <a:gridCol w="1905000"/>
              </a:tblGrid>
              <a:tr h="643467">
                <a:tc>
                  <a:txBody>
                    <a:bodyPr/>
                    <a:lstStyle/>
                    <a:p>
                      <a:r>
                        <a:rPr lang="en-US" sz="1800" b="1" kern="1200" dirty="0" smtClean="0">
                          <a:solidFill>
                            <a:schemeClr val="lt1"/>
                          </a:solidFill>
                          <a:effectLst/>
                          <a:latin typeface="+mn-lt"/>
                          <a:ea typeface="+mn-ea"/>
                          <a:cs typeface="+mn-cs"/>
                        </a:rPr>
                        <a:t>Particular</a:t>
                      </a:r>
                      <a:endParaRPr lang="en-US" dirty="0"/>
                    </a:p>
                  </a:txBody>
                  <a:tcPr/>
                </a:tc>
                <a:tc>
                  <a:txBody>
                    <a:bodyPr/>
                    <a:lstStyle/>
                    <a:p>
                      <a:endParaRPr lang="en-US"/>
                    </a:p>
                  </a:txBody>
                  <a:tcPr/>
                </a:tc>
              </a:tr>
              <a:tr h="64346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dk1"/>
                          </a:solidFill>
                          <a:effectLst/>
                          <a:latin typeface="+mn-lt"/>
                          <a:ea typeface="+mn-ea"/>
                          <a:cs typeface="+mn-cs"/>
                        </a:rPr>
                        <a:t>List price of the goods (exclusive of taxes and discounts)</a:t>
                      </a:r>
                    </a:p>
                    <a:p>
                      <a:endParaRPr lang="en-US" sz="1400" dirty="0"/>
                    </a:p>
                  </a:txBody>
                  <a:tcPr/>
                </a:tc>
                <a:tc>
                  <a:txBody>
                    <a:bodyPr/>
                    <a:lstStyle/>
                    <a:p>
                      <a:r>
                        <a:rPr lang="en-US" dirty="0" smtClean="0"/>
                        <a:t>50,000</a:t>
                      </a:r>
                      <a:endParaRPr lang="en-US" dirty="0"/>
                    </a:p>
                  </a:txBody>
                  <a:tcPr/>
                </a:tc>
              </a:tr>
              <a:tr h="64346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dk1"/>
                          </a:solidFill>
                          <a:effectLst/>
                          <a:latin typeface="+mn-lt"/>
                          <a:ea typeface="+mn-ea"/>
                          <a:cs typeface="+mn-cs"/>
                        </a:rPr>
                        <a:t>Tax levied by Municipal Authority on the sale of such goods [Includible in the value as per section 15(2)(a)]</a:t>
                      </a:r>
                    </a:p>
                    <a:p>
                      <a:endParaRPr lang="en-US" sz="1400" dirty="0"/>
                    </a:p>
                  </a:txBody>
                  <a:tcPr/>
                </a:tc>
                <a:tc>
                  <a:txBody>
                    <a:bodyPr/>
                    <a:lstStyle/>
                    <a:p>
                      <a:r>
                        <a:rPr lang="en-US" dirty="0" smtClean="0"/>
                        <a:t>5000</a:t>
                      </a:r>
                      <a:endParaRPr lang="en-US" dirty="0"/>
                    </a:p>
                  </a:txBody>
                  <a:tcPr/>
                </a:tc>
              </a:tr>
              <a:tr h="64346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dk1"/>
                          </a:solidFill>
                          <a:effectLst/>
                          <a:latin typeface="+mn-lt"/>
                          <a:ea typeface="+mn-ea"/>
                          <a:cs typeface="+mn-cs"/>
                        </a:rPr>
                        <a:t>CGST and SGST chargeable on the goods [Not includible in the value as per section 15(2)(a)]</a:t>
                      </a:r>
                    </a:p>
                    <a:p>
                      <a:endParaRPr lang="en-US" sz="1400" dirty="0"/>
                    </a:p>
                  </a:txBody>
                  <a:tcPr/>
                </a:tc>
                <a:tc>
                  <a:txBody>
                    <a:bodyPr/>
                    <a:lstStyle/>
                    <a:p>
                      <a:r>
                        <a:rPr lang="en-US" dirty="0" smtClean="0"/>
                        <a:t>--</a:t>
                      </a:r>
                      <a:endParaRPr lang="en-US" dirty="0"/>
                    </a:p>
                  </a:txBody>
                  <a:tcPr/>
                </a:tc>
              </a:tr>
              <a:tr h="64346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dk1"/>
                          </a:solidFill>
                          <a:effectLst/>
                          <a:latin typeface="+mn-lt"/>
                          <a:ea typeface="+mn-ea"/>
                          <a:cs typeface="+mn-cs"/>
                        </a:rPr>
                        <a:t>Packing charges [Includible in the value as per section 15(2)(c)]</a:t>
                      </a:r>
                    </a:p>
                    <a:p>
                      <a:endParaRPr lang="en-US" sz="1400" dirty="0"/>
                    </a:p>
                  </a:txBody>
                  <a:tcPr/>
                </a:tc>
                <a:tc>
                  <a:txBody>
                    <a:bodyPr/>
                    <a:lstStyle/>
                    <a:p>
                      <a:r>
                        <a:rPr lang="en-US" dirty="0" smtClean="0"/>
                        <a:t>1,000</a:t>
                      </a:r>
                      <a:endParaRPr lang="en-US" dirty="0"/>
                    </a:p>
                  </a:txBody>
                  <a:tcPr/>
                </a:tc>
              </a:tr>
              <a:tr h="643467">
                <a:tc>
                  <a:txBody>
                    <a:bodyPr/>
                    <a:lstStyle/>
                    <a:p>
                      <a:r>
                        <a:rPr lang="en-US" sz="1400" kern="1200" dirty="0" smtClean="0">
                          <a:solidFill>
                            <a:schemeClr val="dk1"/>
                          </a:solidFill>
                          <a:effectLst/>
                          <a:latin typeface="+mn-lt"/>
                          <a:ea typeface="+mn-ea"/>
                          <a:cs typeface="+mn-cs"/>
                        </a:rPr>
                        <a:t>Subsidy received from a non-Government body </a:t>
                      </a:r>
                      <a:endParaRPr lang="en-US" sz="1400" dirty="0"/>
                    </a:p>
                  </a:txBody>
                  <a:tcPr/>
                </a:tc>
                <a:tc>
                  <a:txBody>
                    <a:bodyPr/>
                    <a:lstStyle/>
                    <a:p>
                      <a:r>
                        <a:rPr lang="en-US" dirty="0" smtClean="0"/>
                        <a:t>2,000</a:t>
                      </a:r>
                      <a:endParaRPr lang="en-US" dirty="0"/>
                    </a:p>
                  </a:txBody>
                  <a:tcPr/>
                </a:tc>
              </a:tr>
              <a:tr h="643467">
                <a:tc>
                  <a:txBody>
                    <a:bodyPr/>
                    <a:lstStyle/>
                    <a:p>
                      <a:r>
                        <a:rPr lang="en-US" dirty="0" smtClean="0"/>
                        <a:t>Total </a:t>
                      </a:r>
                      <a:endParaRPr lang="en-US" dirty="0"/>
                    </a:p>
                  </a:txBody>
                  <a:tcPr/>
                </a:tc>
                <a:tc>
                  <a:txBody>
                    <a:bodyPr/>
                    <a:lstStyle/>
                    <a:p>
                      <a:r>
                        <a:rPr lang="en-US" dirty="0" smtClean="0"/>
                        <a:t>58,000</a:t>
                      </a:r>
                      <a:endParaRPr lang="en-US" dirty="0"/>
                    </a:p>
                  </a:txBody>
                  <a:tcPr/>
                </a:tc>
              </a:tr>
              <a:tr h="643467">
                <a:tc>
                  <a:txBody>
                    <a:bodyPr/>
                    <a:lstStyle/>
                    <a:p>
                      <a:r>
                        <a:rPr lang="en-US" dirty="0" smtClean="0"/>
                        <a:t>Less: 2% discount </a:t>
                      </a:r>
                      <a:endParaRPr lang="en-US" dirty="0"/>
                    </a:p>
                  </a:txBody>
                  <a:tcPr/>
                </a:tc>
                <a:tc>
                  <a:txBody>
                    <a:bodyPr/>
                    <a:lstStyle/>
                    <a:p>
                      <a:r>
                        <a:rPr lang="en-US" dirty="0" smtClean="0"/>
                        <a:t>1,000</a:t>
                      </a:r>
                      <a:endParaRPr lang="en-US" dirty="0"/>
                    </a:p>
                  </a:txBody>
                  <a:tcPr/>
                </a:tc>
              </a:tr>
              <a:tr h="643467">
                <a:tc>
                  <a:txBody>
                    <a:bodyPr/>
                    <a:lstStyle/>
                    <a:p>
                      <a:r>
                        <a:rPr lang="en-US" sz="1800" b="1" kern="1200" dirty="0" smtClean="0">
                          <a:solidFill>
                            <a:schemeClr val="dk1"/>
                          </a:solidFill>
                          <a:effectLst/>
                          <a:latin typeface="+mn-lt"/>
                          <a:ea typeface="+mn-ea"/>
                          <a:cs typeface="+mn-cs"/>
                        </a:rPr>
                        <a:t>Value of taxable supply</a:t>
                      </a:r>
                      <a:endParaRPr lang="en-US" dirty="0"/>
                    </a:p>
                  </a:txBody>
                  <a:tcPr/>
                </a:tc>
                <a:tc>
                  <a:txBody>
                    <a:bodyPr/>
                    <a:lstStyle/>
                    <a:p>
                      <a:r>
                        <a:rPr lang="en-US" dirty="0" smtClean="0"/>
                        <a:t>57,000</a:t>
                      </a:r>
                      <a:endParaRPr lang="en-US" dirty="0"/>
                    </a:p>
                  </a:txBody>
                  <a:tcPr/>
                </a:tc>
              </a:tr>
            </a:tbl>
          </a:graphicData>
        </a:graphic>
      </p:graphicFrame>
    </p:spTree>
    <p:extLst>
      <p:ext uri="{BB962C8B-B14F-4D97-AF65-F5344CB8AC3E}">
        <p14:creationId xmlns:p14="http://schemas.microsoft.com/office/powerpoint/2010/main" val="32643666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81000"/>
            <a:ext cx="8382000" cy="5693866"/>
          </a:xfrm>
          <a:prstGeom prst="rect">
            <a:avLst/>
          </a:prstGeom>
        </p:spPr>
        <p:txBody>
          <a:bodyPr wrap="square">
            <a:spAutoFit/>
          </a:bodyPr>
          <a:lstStyle/>
          <a:p>
            <a:r>
              <a:rPr lang="en-US" sz="2800" i="1" dirty="0" err="1" smtClean="0">
                <a:solidFill>
                  <a:srgbClr val="FF33CC"/>
                </a:solidFill>
              </a:rPr>
              <a:t>StarAdvertisers</a:t>
            </a:r>
            <a:r>
              <a:rPr lang="en-US" sz="2800" i="1" dirty="0" smtClean="0">
                <a:solidFill>
                  <a:srgbClr val="FF33CC"/>
                </a:solidFill>
              </a:rPr>
              <a:t> </a:t>
            </a:r>
            <a:r>
              <a:rPr lang="en-US" sz="2800" i="1" dirty="0" err="1">
                <a:solidFill>
                  <a:srgbClr val="FF33CC"/>
                </a:solidFill>
              </a:rPr>
              <a:t>conceptualised</a:t>
            </a:r>
            <a:r>
              <a:rPr lang="en-US" sz="2800" i="1" dirty="0">
                <a:solidFill>
                  <a:srgbClr val="FF33CC"/>
                </a:solidFill>
              </a:rPr>
              <a:t> and designed the advertising campaign for a new product launched by </a:t>
            </a:r>
            <a:r>
              <a:rPr lang="en-US" sz="2800" i="1" dirty="0" smtClean="0">
                <a:solidFill>
                  <a:srgbClr val="FF33CC"/>
                </a:solidFill>
              </a:rPr>
              <a:t>Zodiac ltd. </a:t>
            </a:r>
            <a:r>
              <a:rPr lang="en-US" sz="2800" i="1" dirty="0">
                <a:solidFill>
                  <a:srgbClr val="FF33CC"/>
                </a:solidFill>
              </a:rPr>
              <a:t>for a consideration of </a:t>
            </a:r>
            <a:r>
              <a:rPr lang="en-US" sz="2800" b="1" i="1" dirty="0" smtClean="0">
                <a:solidFill>
                  <a:srgbClr val="FF33CC"/>
                </a:solidFill>
              </a:rPr>
              <a:t>Rs. </a:t>
            </a:r>
            <a:r>
              <a:rPr lang="en-US" sz="2800" i="1" dirty="0" smtClean="0">
                <a:solidFill>
                  <a:srgbClr val="FF33CC"/>
                </a:solidFill>
              </a:rPr>
              <a:t>8,00,000</a:t>
            </a:r>
            <a:r>
              <a:rPr lang="en-US" sz="2800" i="1" dirty="0">
                <a:solidFill>
                  <a:srgbClr val="FF33CC"/>
                </a:solidFill>
              </a:rPr>
              <a:t>. </a:t>
            </a:r>
            <a:r>
              <a:rPr lang="en-US" sz="2800" i="1" dirty="0" err="1" smtClean="0">
                <a:solidFill>
                  <a:srgbClr val="FF33CC"/>
                </a:solidFill>
              </a:rPr>
              <a:t>StarAdvertisers</a:t>
            </a:r>
            <a:r>
              <a:rPr lang="en-US" sz="2800" i="1" dirty="0" smtClean="0">
                <a:solidFill>
                  <a:srgbClr val="FF33CC"/>
                </a:solidFill>
              </a:rPr>
              <a:t> </a:t>
            </a:r>
            <a:r>
              <a:rPr lang="en-US" sz="2800" i="1" dirty="0">
                <a:solidFill>
                  <a:srgbClr val="FF33CC"/>
                </a:solidFill>
              </a:rPr>
              <a:t>owed </a:t>
            </a:r>
            <a:r>
              <a:rPr lang="en-US" sz="2800" b="1" i="1" dirty="0" smtClean="0">
                <a:solidFill>
                  <a:srgbClr val="FF33CC"/>
                </a:solidFill>
              </a:rPr>
              <a:t>Rs. </a:t>
            </a:r>
            <a:r>
              <a:rPr lang="en-US" sz="2800" i="1" dirty="0" smtClean="0">
                <a:solidFill>
                  <a:srgbClr val="FF33CC"/>
                </a:solidFill>
              </a:rPr>
              <a:t>3</a:t>
            </a:r>
            <a:r>
              <a:rPr lang="en-US" sz="2800" i="1" dirty="0">
                <a:solidFill>
                  <a:srgbClr val="FF33CC"/>
                </a:solidFill>
              </a:rPr>
              <a:t>4</a:t>
            </a:r>
            <a:r>
              <a:rPr lang="en-US" sz="2800" i="1" dirty="0" smtClean="0">
                <a:solidFill>
                  <a:srgbClr val="FF33CC"/>
                </a:solidFill>
              </a:rPr>
              <a:t>,000 </a:t>
            </a:r>
            <a:r>
              <a:rPr lang="en-US" sz="2800" i="1" dirty="0">
                <a:solidFill>
                  <a:srgbClr val="FF33CC"/>
                </a:solidFill>
              </a:rPr>
              <a:t>to one of its vendors in relation to the advertising service provided by it to Zodiac </a:t>
            </a:r>
            <a:r>
              <a:rPr lang="en-US" sz="2800" i="1" dirty="0" smtClean="0">
                <a:solidFill>
                  <a:srgbClr val="FF33CC"/>
                </a:solidFill>
              </a:rPr>
              <a:t> </a:t>
            </a:r>
            <a:r>
              <a:rPr lang="en-US" sz="2800" i="1" dirty="0">
                <a:solidFill>
                  <a:srgbClr val="FF33CC"/>
                </a:solidFill>
              </a:rPr>
              <a:t>Ltd. Such liability of </a:t>
            </a:r>
            <a:r>
              <a:rPr lang="en-US" sz="2800" i="1" dirty="0" smtClean="0">
                <a:solidFill>
                  <a:srgbClr val="FF33CC"/>
                </a:solidFill>
              </a:rPr>
              <a:t>Star Advertisers </a:t>
            </a:r>
            <a:r>
              <a:rPr lang="en-US" sz="2800" i="1" dirty="0">
                <a:solidFill>
                  <a:srgbClr val="FF33CC"/>
                </a:solidFill>
              </a:rPr>
              <a:t>was discharged by Zodiac </a:t>
            </a:r>
            <a:r>
              <a:rPr lang="en-US" sz="2800" i="1" dirty="0" smtClean="0">
                <a:solidFill>
                  <a:srgbClr val="FF33CC"/>
                </a:solidFill>
              </a:rPr>
              <a:t>Ltd</a:t>
            </a:r>
            <a:r>
              <a:rPr lang="en-US" sz="2800" i="1" dirty="0">
                <a:solidFill>
                  <a:srgbClr val="FF33CC"/>
                </a:solidFill>
              </a:rPr>
              <a:t>. Zodiac Ltd</a:t>
            </a:r>
            <a:r>
              <a:rPr lang="en-US" sz="2800" i="1" dirty="0" smtClean="0">
                <a:solidFill>
                  <a:srgbClr val="FF33CC"/>
                </a:solidFill>
              </a:rPr>
              <a:t>. </a:t>
            </a:r>
            <a:r>
              <a:rPr lang="en-US" sz="2800" i="1" dirty="0">
                <a:solidFill>
                  <a:srgbClr val="FF33CC"/>
                </a:solidFill>
              </a:rPr>
              <a:t>delayed the payment of consideration and thus, paid </a:t>
            </a:r>
            <a:r>
              <a:rPr lang="en-US" sz="2800" b="1" i="1" dirty="0" smtClean="0">
                <a:solidFill>
                  <a:srgbClr val="FF33CC"/>
                </a:solidFill>
              </a:rPr>
              <a:t>Rs. </a:t>
            </a:r>
            <a:r>
              <a:rPr lang="en-US" sz="2800" i="1" dirty="0" smtClean="0">
                <a:solidFill>
                  <a:srgbClr val="FF33CC"/>
                </a:solidFill>
              </a:rPr>
              <a:t>16,000 </a:t>
            </a:r>
            <a:r>
              <a:rPr lang="en-US" sz="2800" i="1" dirty="0">
                <a:solidFill>
                  <a:srgbClr val="FF33CC"/>
                </a:solidFill>
              </a:rPr>
              <a:t>as interest. Assume the rate of GST to be </a:t>
            </a:r>
            <a:r>
              <a:rPr lang="en-US" sz="2800" i="1" dirty="0" smtClean="0">
                <a:solidFill>
                  <a:srgbClr val="FF33CC"/>
                </a:solidFill>
              </a:rPr>
              <a:t>12%.</a:t>
            </a:r>
            <a:endParaRPr lang="en-US" sz="2800" dirty="0">
              <a:solidFill>
                <a:srgbClr val="FF33CC"/>
              </a:solidFill>
            </a:endParaRPr>
          </a:p>
          <a:p>
            <a:r>
              <a:rPr lang="en-US" sz="2800" dirty="0">
                <a:solidFill>
                  <a:srgbClr val="FF33CC"/>
                </a:solidFill>
              </a:rPr>
              <a:t> </a:t>
            </a:r>
          </a:p>
          <a:p>
            <a:r>
              <a:rPr lang="en-US" sz="2800" i="1" dirty="0">
                <a:solidFill>
                  <a:srgbClr val="FF33CC"/>
                </a:solidFill>
              </a:rPr>
              <a:t>Determine the value of taxable supply made by </a:t>
            </a:r>
            <a:r>
              <a:rPr lang="en-US" sz="2800" i="1" dirty="0" err="1" smtClean="0">
                <a:solidFill>
                  <a:srgbClr val="FF33CC"/>
                </a:solidFill>
              </a:rPr>
              <a:t>StarAdvertisers</a:t>
            </a:r>
            <a:r>
              <a:rPr lang="en-US" sz="2800" i="1" dirty="0">
                <a:solidFill>
                  <a:srgbClr val="FF33CC"/>
                </a:solidFill>
              </a:rPr>
              <a:t>.</a:t>
            </a:r>
            <a:endParaRPr lang="en-US" sz="2800" dirty="0">
              <a:solidFill>
                <a:srgbClr val="FF33CC"/>
              </a:solidFill>
            </a:endParaRPr>
          </a:p>
        </p:txBody>
      </p:sp>
    </p:spTree>
    <p:extLst>
      <p:ext uri="{BB962C8B-B14F-4D97-AF65-F5344CB8AC3E}">
        <p14:creationId xmlns:p14="http://schemas.microsoft.com/office/powerpoint/2010/main" val="335129113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651203576"/>
              </p:ext>
            </p:extLst>
          </p:nvPr>
        </p:nvGraphicFramePr>
        <p:xfrm>
          <a:off x="533400" y="1066800"/>
          <a:ext cx="7467600" cy="4527968"/>
        </p:xfrm>
        <a:graphic>
          <a:graphicData uri="http://schemas.openxmlformats.org/drawingml/2006/table">
            <a:tbl>
              <a:tblPr firstRow="1" bandRow="1">
                <a:tableStyleId>{5C22544A-7EE6-4342-B048-85BDC9FD1C3A}</a:tableStyleId>
              </a:tblPr>
              <a:tblGrid>
                <a:gridCol w="3733800"/>
                <a:gridCol w="3733800"/>
              </a:tblGrid>
              <a:tr h="7843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lt1"/>
                          </a:solidFill>
                          <a:effectLst/>
                          <a:latin typeface="+mn-lt"/>
                          <a:ea typeface="+mn-ea"/>
                          <a:cs typeface="+mn-cs"/>
                        </a:rPr>
                        <a:t>Particulars</a:t>
                      </a:r>
                    </a:p>
                    <a:p>
                      <a:endParaRPr lang="en-US" dirty="0"/>
                    </a:p>
                  </a:txBody>
                  <a:tcPr/>
                </a:tc>
                <a:tc>
                  <a:txBody>
                    <a:bodyPr/>
                    <a:lstStyle/>
                    <a:p>
                      <a:r>
                        <a:rPr lang="en-US" dirty="0" smtClean="0"/>
                        <a:t>Amount Rs </a:t>
                      </a:r>
                      <a:endParaRPr lang="en-US" dirty="0"/>
                    </a:p>
                  </a:txBody>
                  <a:tcPr/>
                </a:tc>
              </a:tr>
              <a:tr h="7843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mn-lt"/>
                          <a:ea typeface="+mn-ea"/>
                          <a:cs typeface="+mn-cs"/>
                        </a:rPr>
                        <a:t>Service charges</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mn-lt"/>
                          <a:ea typeface="+mn-ea"/>
                          <a:cs typeface="+mn-cs"/>
                        </a:rPr>
                        <a:t>8,00,000</a:t>
                      </a:r>
                    </a:p>
                    <a:p>
                      <a:endParaRPr lang="en-US" dirty="0"/>
                    </a:p>
                  </a:txBody>
                  <a:tcPr/>
                </a:tc>
              </a:tr>
              <a:tr h="1326936">
                <a:tc>
                  <a:txBody>
                    <a:bodyPr/>
                    <a:lstStyle/>
                    <a:p>
                      <a:r>
                        <a:rPr lang="en-US" sz="1800" kern="1200" dirty="0" smtClean="0">
                          <a:solidFill>
                            <a:schemeClr val="dk1"/>
                          </a:solidFill>
                          <a:effectLst/>
                          <a:latin typeface="+mn-lt"/>
                          <a:ea typeface="+mn-ea"/>
                          <a:cs typeface="+mn-cs"/>
                        </a:rPr>
                        <a:t>Payment made by Zodiac. Ltd to vendor of Star Advertisers </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mn-lt"/>
                          <a:ea typeface="+mn-ea"/>
                          <a:cs typeface="+mn-cs"/>
                        </a:rPr>
                        <a:t>34,000</a:t>
                      </a:r>
                    </a:p>
                    <a:p>
                      <a:endParaRPr lang="en-US" dirty="0"/>
                    </a:p>
                  </a:txBody>
                  <a:tcPr/>
                </a:tc>
              </a:tr>
              <a:tr h="784332">
                <a:tc>
                  <a:txBody>
                    <a:bodyPr/>
                    <a:lstStyle/>
                    <a:p>
                      <a:r>
                        <a:rPr lang="en-US" sz="1800" kern="1200" dirty="0" smtClean="0">
                          <a:solidFill>
                            <a:schemeClr val="dk1"/>
                          </a:solidFill>
                          <a:effectLst/>
                          <a:latin typeface="+mn-lt"/>
                          <a:ea typeface="+mn-ea"/>
                          <a:cs typeface="+mn-cs"/>
                        </a:rPr>
                        <a:t>Interest for delay in payment of consideration </a:t>
                      </a:r>
                      <a:endParaRPr lang="en-US" dirty="0"/>
                    </a:p>
                  </a:txBody>
                  <a:tcPr/>
                </a:tc>
                <a:tc>
                  <a:txBody>
                    <a:bodyPr/>
                    <a:lstStyle/>
                    <a:p>
                      <a:r>
                        <a:rPr lang="en-US" sz="1800" kern="1200" dirty="0" smtClean="0">
                          <a:solidFill>
                            <a:schemeClr val="dk1"/>
                          </a:solidFill>
                          <a:effectLst/>
                          <a:latin typeface="+mn-lt"/>
                          <a:ea typeface="+mn-ea"/>
                          <a:cs typeface="+mn-cs"/>
                        </a:rPr>
                        <a:t>14,285</a:t>
                      </a:r>
                      <a:endParaRPr lang="en-US" dirty="0"/>
                    </a:p>
                  </a:txBody>
                  <a:tcPr/>
                </a:tc>
              </a:tr>
              <a:tr h="848036">
                <a:tc>
                  <a:txBody>
                    <a:bodyPr/>
                    <a:lstStyle/>
                    <a:p>
                      <a:endParaRPr lang="en-US" sz="1800" b="1" kern="1200" dirty="0" smtClean="0">
                        <a:solidFill>
                          <a:schemeClr val="dk1"/>
                        </a:solidFill>
                        <a:effectLst/>
                        <a:latin typeface="+mn-lt"/>
                        <a:ea typeface="+mn-ea"/>
                        <a:cs typeface="+mn-cs"/>
                      </a:endParaRPr>
                    </a:p>
                    <a:p>
                      <a:r>
                        <a:rPr lang="en-US" sz="1800" b="1" kern="1200" dirty="0" smtClean="0">
                          <a:solidFill>
                            <a:schemeClr val="dk1"/>
                          </a:solidFill>
                          <a:effectLst/>
                          <a:latin typeface="+mn-lt"/>
                          <a:ea typeface="+mn-ea"/>
                          <a:cs typeface="+mn-cs"/>
                        </a:rPr>
                        <a:t>Value of taxable supply</a:t>
                      </a:r>
                      <a:endParaRPr lang="en-US" dirty="0"/>
                    </a:p>
                  </a:txBody>
                  <a:tcPr/>
                </a:tc>
                <a:tc>
                  <a:txBody>
                    <a:bodyPr/>
                    <a:lstStyle/>
                    <a:p>
                      <a:pPr algn="r" fontAlgn="b"/>
                      <a:r>
                        <a:rPr lang="en-US" sz="3600" b="0" i="0" u="none" strike="noStrike" dirty="0" smtClean="0">
                          <a:solidFill>
                            <a:srgbClr val="000000"/>
                          </a:solidFill>
                          <a:effectLst/>
                          <a:latin typeface="Calibri"/>
                        </a:rPr>
                        <a:t>848285</a:t>
                      </a:r>
                      <a:endParaRPr lang="en-US" sz="3600" b="0" i="0" u="none" strike="noStrike" dirty="0">
                        <a:solidFill>
                          <a:srgbClr val="000000"/>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65278867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04801"/>
            <a:ext cx="7772400" cy="6494085"/>
          </a:xfrm>
          <a:prstGeom prst="rect">
            <a:avLst/>
          </a:prstGeom>
        </p:spPr>
        <p:txBody>
          <a:bodyPr wrap="square">
            <a:spAutoFit/>
          </a:bodyPr>
          <a:lstStyle/>
          <a:p>
            <a:r>
              <a:rPr lang="en-US" sz="3200" i="1" dirty="0" smtClean="0"/>
              <a:t>Note: The interest for delay in payment of consideration will be includible in the value of supply but the time of supply of such interest will be the date when such interest is received in terms of section 13(6). Such interest will be taken to be inclusive of GST and the value will be computed by making back calculations [Interest /100 + tax rate) x 100].</a:t>
            </a:r>
          </a:p>
          <a:p>
            <a:endParaRPr lang="en-US" sz="3200" i="1" dirty="0" smtClean="0"/>
          </a:p>
          <a:p>
            <a:r>
              <a:rPr lang="en-US" sz="3200" i="1" dirty="0" smtClean="0"/>
              <a:t>                            = </a:t>
            </a:r>
            <a:r>
              <a:rPr lang="en-US" sz="3200" i="1" dirty="0" smtClean="0"/>
              <a:t>1714</a:t>
            </a:r>
            <a:endParaRPr lang="en-US" sz="3200" i="1" dirty="0"/>
          </a:p>
          <a:p>
            <a:endParaRPr lang="en-US" sz="3200" b="0" i="1" dirty="0" smtClean="0"/>
          </a:p>
          <a:p>
            <a:endParaRPr lang="en-US" sz="3200" dirty="0"/>
          </a:p>
        </p:txBody>
      </p:sp>
      <p:graphicFrame>
        <p:nvGraphicFramePr>
          <p:cNvPr id="5" name="Object 4"/>
          <p:cNvGraphicFramePr>
            <a:graphicFrameLocks noChangeAspect="1"/>
          </p:cNvGraphicFramePr>
          <p:nvPr>
            <p:extLst>
              <p:ext uri="{D42A27DB-BD31-4B8C-83A1-F6EECF244321}">
                <p14:modId xmlns:p14="http://schemas.microsoft.com/office/powerpoint/2010/main" val="2714698843"/>
              </p:ext>
            </p:extLst>
          </p:nvPr>
        </p:nvGraphicFramePr>
        <p:xfrm>
          <a:off x="3676650" y="2371725"/>
          <a:ext cx="114300" cy="177800"/>
        </p:xfrm>
        <a:graphic>
          <a:graphicData uri="http://schemas.openxmlformats.org/presentationml/2006/ole">
            <mc:AlternateContent xmlns:mc="http://schemas.openxmlformats.org/markup-compatibility/2006">
              <mc:Choice xmlns:v="urn:schemas-microsoft-com:vml" Requires="v">
                <p:oleObj spid="_x0000_s7305" name="Equation" r:id="rId3" imgW="114120" imgH="177480" progId="Equation.DSMT4">
                  <p:embed/>
                </p:oleObj>
              </mc:Choice>
              <mc:Fallback>
                <p:oleObj name="Equation" r:id="rId3" imgW="114120" imgH="177480" progId="Equation.DSMT4">
                  <p:embed/>
                  <p:pic>
                    <p:nvPicPr>
                      <p:cNvPr id="0" name=""/>
                      <p:cNvPicPr/>
                      <p:nvPr/>
                    </p:nvPicPr>
                    <p:blipFill>
                      <a:blip r:embed="rId4"/>
                      <a:stretch>
                        <a:fillRect/>
                      </a:stretch>
                    </p:blipFill>
                    <p:spPr>
                      <a:xfrm>
                        <a:off x="3676650" y="2371725"/>
                        <a:ext cx="114300" cy="177800"/>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979342820"/>
              </p:ext>
            </p:extLst>
          </p:nvPr>
        </p:nvGraphicFramePr>
        <p:xfrm>
          <a:off x="977900" y="5334000"/>
          <a:ext cx="1703388" cy="825500"/>
        </p:xfrm>
        <a:graphic>
          <a:graphicData uri="http://schemas.openxmlformats.org/presentationml/2006/ole">
            <mc:AlternateContent xmlns:mc="http://schemas.openxmlformats.org/markup-compatibility/2006">
              <mc:Choice xmlns:v="urn:schemas-microsoft-com:vml" Requires="v">
                <p:oleObj spid="_x0000_s7306" name="Equation" r:id="rId5" imgW="812520" imgH="393480" progId="Equation.DSMT4">
                  <p:embed/>
                </p:oleObj>
              </mc:Choice>
              <mc:Fallback>
                <p:oleObj name="Equation" r:id="rId5" imgW="812520" imgH="393480" progId="Equation.DSMT4">
                  <p:embed/>
                  <p:pic>
                    <p:nvPicPr>
                      <p:cNvPr id="0" name=""/>
                      <p:cNvPicPr/>
                      <p:nvPr/>
                    </p:nvPicPr>
                    <p:blipFill>
                      <a:blip r:embed="rId6"/>
                      <a:stretch>
                        <a:fillRect/>
                      </a:stretch>
                    </p:blipFill>
                    <p:spPr>
                      <a:xfrm>
                        <a:off x="977900" y="5334000"/>
                        <a:ext cx="1703388" cy="825500"/>
                      </a:xfrm>
                      <a:prstGeom prst="rect">
                        <a:avLst/>
                      </a:prstGeom>
                    </p:spPr>
                  </p:pic>
                </p:oleObj>
              </mc:Fallback>
            </mc:AlternateContent>
          </a:graphicData>
        </a:graphic>
      </p:graphicFrame>
    </p:spTree>
    <p:extLst>
      <p:ext uri="{BB962C8B-B14F-4D97-AF65-F5344CB8AC3E}">
        <p14:creationId xmlns:p14="http://schemas.microsoft.com/office/powerpoint/2010/main" val="23961590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97346"/>
            <a:ext cx="8686800" cy="5940088"/>
          </a:xfrm>
          <a:prstGeom prst="rect">
            <a:avLst/>
          </a:prstGeom>
        </p:spPr>
        <p:txBody>
          <a:bodyPr wrap="square">
            <a:spAutoFit/>
          </a:bodyPr>
          <a:lstStyle/>
          <a:p>
            <a:r>
              <a:rPr lang="en-US" sz="2400" dirty="0" smtClean="0"/>
              <a:t>consideration” in relation to the supply of goods or services or both includes––</a:t>
            </a:r>
          </a:p>
          <a:p>
            <a:pPr marL="457200" indent="-457200">
              <a:buAutoNum type="alphaLcParenBoth"/>
            </a:pPr>
            <a:r>
              <a:rPr lang="en-US" sz="2400" dirty="0" smtClean="0"/>
              <a:t>any </a:t>
            </a:r>
            <a:r>
              <a:rPr lang="en-US" sz="3200" dirty="0" smtClean="0">
                <a:solidFill>
                  <a:srgbClr val="FF0000"/>
                </a:solidFill>
              </a:rPr>
              <a:t>payment </a:t>
            </a:r>
          </a:p>
          <a:p>
            <a:r>
              <a:rPr lang="en-US" sz="2400" dirty="0" smtClean="0"/>
              <a:t>-made or </a:t>
            </a:r>
          </a:p>
          <a:p>
            <a:r>
              <a:rPr lang="en-US" sz="2400" dirty="0" smtClean="0"/>
              <a:t>-</a:t>
            </a:r>
            <a:r>
              <a:rPr lang="en-US" sz="3200" dirty="0" smtClean="0">
                <a:solidFill>
                  <a:srgbClr val="FF0000"/>
                </a:solidFill>
              </a:rPr>
              <a:t>to be made (advance)</a:t>
            </a:r>
            <a:r>
              <a:rPr lang="en-US" sz="2400" dirty="0" smtClean="0">
                <a:solidFill>
                  <a:srgbClr val="FF0000"/>
                </a:solidFill>
              </a:rPr>
              <a:t>, </a:t>
            </a:r>
          </a:p>
          <a:p>
            <a:r>
              <a:rPr lang="en-US" sz="2400" dirty="0" smtClean="0"/>
              <a:t>-whether </a:t>
            </a:r>
            <a:r>
              <a:rPr lang="en-US" sz="3600" dirty="0" smtClean="0">
                <a:solidFill>
                  <a:srgbClr val="FF0000"/>
                </a:solidFill>
              </a:rPr>
              <a:t>in money </a:t>
            </a:r>
            <a:r>
              <a:rPr lang="en-US" sz="3600" dirty="0" smtClean="0"/>
              <a:t>or </a:t>
            </a:r>
            <a:r>
              <a:rPr lang="en-US" sz="3600" dirty="0" smtClean="0">
                <a:solidFill>
                  <a:srgbClr val="FFC000"/>
                </a:solidFill>
              </a:rPr>
              <a:t>otherwise (kind)</a:t>
            </a:r>
            <a:r>
              <a:rPr lang="en-US" sz="2400" dirty="0" smtClean="0">
                <a:solidFill>
                  <a:srgbClr val="FFC000"/>
                </a:solidFill>
              </a:rPr>
              <a:t>, </a:t>
            </a:r>
          </a:p>
          <a:p>
            <a:r>
              <a:rPr lang="en-US" sz="2400" dirty="0" smtClean="0"/>
              <a:t>-in respect of, in response to, or for the inducement of, </a:t>
            </a:r>
          </a:p>
          <a:p>
            <a:r>
              <a:rPr lang="en-US" sz="2400" dirty="0" smtClean="0"/>
              <a:t>-</a:t>
            </a:r>
            <a:r>
              <a:rPr lang="en-US" sz="3200" dirty="0" smtClean="0"/>
              <a:t>the supply of goods or services or both</a:t>
            </a:r>
            <a:r>
              <a:rPr lang="en-US" sz="2400" dirty="0" smtClean="0"/>
              <a:t>, </a:t>
            </a:r>
          </a:p>
          <a:p>
            <a:r>
              <a:rPr lang="en-US" sz="2400" dirty="0" smtClean="0"/>
              <a:t>-whether by </a:t>
            </a:r>
            <a:r>
              <a:rPr lang="en-US" sz="4000" dirty="0" smtClean="0">
                <a:solidFill>
                  <a:srgbClr val="7030A0"/>
                </a:solidFill>
              </a:rPr>
              <a:t>the recipient or by any other </a:t>
            </a:r>
            <a:r>
              <a:rPr lang="en-US" sz="4000" dirty="0">
                <a:solidFill>
                  <a:srgbClr val="7030A0"/>
                </a:solidFill>
              </a:rPr>
              <a:t>person </a:t>
            </a:r>
          </a:p>
          <a:p>
            <a:endParaRPr lang="en-US" sz="2400" dirty="0"/>
          </a:p>
          <a:p>
            <a:r>
              <a:rPr lang="en-US" sz="2400" dirty="0" smtClean="0"/>
              <a:t>but shall not include any subsidy given by the Central Government or a State Government; </a:t>
            </a:r>
            <a:endParaRPr lang="en-US" sz="2400" dirty="0"/>
          </a:p>
        </p:txBody>
      </p:sp>
    </p:spTree>
    <p:extLst>
      <p:ext uri="{BB962C8B-B14F-4D97-AF65-F5344CB8AC3E}">
        <p14:creationId xmlns:p14="http://schemas.microsoft.com/office/powerpoint/2010/main" val="198501497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858680484"/>
              </p:ext>
            </p:extLst>
          </p:nvPr>
        </p:nvGraphicFramePr>
        <p:xfrm>
          <a:off x="990600" y="685800"/>
          <a:ext cx="7848600" cy="3581398"/>
        </p:xfrm>
        <a:graphic>
          <a:graphicData uri="http://schemas.openxmlformats.org/drawingml/2006/table">
            <a:tbl>
              <a:tblPr firstRow="1" bandRow="1">
                <a:tableStyleId>{5C22544A-7EE6-4342-B048-85BDC9FD1C3A}</a:tableStyleId>
              </a:tblPr>
              <a:tblGrid>
                <a:gridCol w="3924300"/>
                <a:gridCol w="3924300"/>
              </a:tblGrid>
              <a:tr h="571500">
                <a:tc>
                  <a:txBody>
                    <a:bodyPr/>
                    <a:lstStyle/>
                    <a:p>
                      <a:r>
                        <a:rPr lang="en-US" dirty="0" smtClean="0"/>
                        <a:t>Particulars</a:t>
                      </a:r>
                      <a:endParaRPr lang="en-US" dirty="0"/>
                    </a:p>
                  </a:txBody>
                  <a:tcPr/>
                </a:tc>
                <a:tc>
                  <a:txBody>
                    <a:bodyPr/>
                    <a:lstStyle/>
                    <a:p>
                      <a:r>
                        <a:rPr lang="en-US" dirty="0" smtClean="0"/>
                        <a:t>Amount Rs</a:t>
                      </a:r>
                      <a:endParaRPr lang="en-US" dirty="0"/>
                    </a:p>
                  </a:txBody>
                  <a:tcPr/>
                </a:tc>
              </a:tr>
              <a:tr h="571500">
                <a:tc>
                  <a:txBody>
                    <a:bodyPr/>
                    <a:lstStyle/>
                    <a:p>
                      <a:r>
                        <a:rPr lang="en-US" dirty="0" smtClean="0"/>
                        <a:t>Value</a:t>
                      </a:r>
                      <a:r>
                        <a:rPr lang="en-US" baseline="0" dirty="0" smtClean="0"/>
                        <a:t> as per agreement (including GST @ 5%</a:t>
                      </a:r>
                      <a:endParaRPr lang="en-US" dirty="0"/>
                    </a:p>
                  </a:txBody>
                  <a:tcPr/>
                </a:tc>
                <a:tc>
                  <a:txBody>
                    <a:bodyPr/>
                    <a:lstStyle/>
                    <a:p>
                      <a:r>
                        <a:rPr lang="en-US" dirty="0" smtClean="0"/>
                        <a:t>7,00,000</a:t>
                      </a:r>
                      <a:endParaRPr lang="en-US" dirty="0"/>
                    </a:p>
                  </a:txBody>
                  <a:tcPr/>
                </a:tc>
              </a:tr>
              <a:tr h="571500">
                <a:tc>
                  <a:txBody>
                    <a:bodyPr/>
                    <a:lstStyle/>
                    <a:p>
                      <a:r>
                        <a:rPr lang="en-US" dirty="0" smtClean="0"/>
                        <a:t>The agreement value includes the following</a:t>
                      </a:r>
                      <a:r>
                        <a:rPr lang="en-US" baseline="0" dirty="0" smtClean="0"/>
                        <a:t> :</a:t>
                      </a:r>
                      <a:endParaRPr lang="en-US" dirty="0"/>
                    </a:p>
                  </a:txBody>
                  <a:tcPr/>
                </a:tc>
                <a:tc>
                  <a:txBody>
                    <a:bodyPr/>
                    <a:lstStyle/>
                    <a:p>
                      <a:endParaRPr lang="en-US"/>
                    </a:p>
                  </a:txBody>
                  <a:tcPr/>
                </a:tc>
              </a:tr>
              <a:tr h="571500">
                <a:tc>
                  <a:txBody>
                    <a:bodyPr/>
                    <a:lstStyle/>
                    <a:p>
                      <a:r>
                        <a:rPr lang="en-US" dirty="0" smtClean="0"/>
                        <a:t>a.</a:t>
                      </a:r>
                      <a:r>
                        <a:rPr lang="en-US" baseline="0" dirty="0" smtClean="0"/>
                        <a:t> Simple (necessary) packing</a:t>
                      </a:r>
                      <a:endParaRPr lang="en-US" dirty="0"/>
                    </a:p>
                  </a:txBody>
                  <a:tcPr/>
                </a:tc>
                <a:tc>
                  <a:txBody>
                    <a:bodyPr/>
                    <a:lstStyle/>
                    <a:p>
                      <a:r>
                        <a:rPr lang="en-US" dirty="0" smtClean="0"/>
                        <a:t>2330</a:t>
                      </a:r>
                      <a:endParaRPr lang="en-US" dirty="0"/>
                    </a:p>
                  </a:txBody>
                  <a:tcPr/>
                </a:tc>
              </a:tr>
              <a:tr h="571500">
                <a:tc>
                  <a:txBody>
                    <a:bodyPr/>
                    <a:lstStyle/>
                    <a:p>
                      <a:r>
                        <a:rPr lang="en-US" dirty="0" smtClean="0"/>
                        <a:t>b. Strong  packing at the request of</a:t>
                      </a:r>
                      <a:r>
                        <a:rPr lang="en-US" baseline="0" dirty="0" smtClean="0"/>
                        <a:t> buyer to safeguard the goods</a:t>
                      </a:r>
                      <a:endParaRPr lang="en-US" dirty="0"/>
                    </a:p>
                  </a:txBody>
                  <a:tcPr/>
                </a:tc>
                <a:tc>
                  <a:txBody>
                    <a:bodyPr/>
                    <a:lstStyle/>
                    <a:p>
                      <a:r>
                        <a:rPr lang="en-US" dirty="0" smtClean="0"/>
                        <a:t>2569</a:t>
                      </a:r>
                      <a:endParaRPr lang="en-US" dirty="0"/>
                    </a:p>
                  </a:txBody>
                  <a:tcPr/>
                </a:tc>
              </a:tr>
              <a:tr h="518158">
                <a:tc>
                  <a:txBody>
                    <a:bodyPr/>
                    <a:lstStyle/>
                    <a:p>
                      <a:r>
                        <a:rPr lang="en-US" dirty="0" smtClean="0"/>
                        <a:t>Design</a:t>
                      </a:r>
                      <a:r>
                        <a:rPr lang="en-US" baseline="0" dirty="0" smtClean="0"/>
                        <a:t> and inspection charges </a:t>
                      </a:r>
                      <a:endParaRPr lang="en-US" dirty="0"/>
                    </a:p>
                  </a:txBody>
                  <a:tcPr/>
                </a:tc>
                <a:tc>
                  <a:txBody>
                    <a:bodyPr/>
                    <a:lstStyle/>
                    <a:p>
                      <a:r>
                        <a:rPr lang="en-US" dirty="0" smtClean="0"/>
                        <a:t>15000</a:t>
                      </a:r>
                      <a:endParaRPr lang="en-US" dirty="0"/>
                    </a:p>
                  </a:txBody>
                  <a:tcPr/>
                </a:tc>
              </a:tr>
            </a:tbl>
          </a:graphicData>
        </a:graphic>
      </p:graphicFrame>
      <p:sp>
        <p:nvSpPr>
          <p:cNvPr id="3" name="TextBox 2"/>
          <p:cNvSpPr txBox="1"/>
          <p:nvPr/>
        </p:nvSpPr>
        <p:spPr>
          <a:xfrm>
            <a:off x="762000" y="304800"/>
            <a:ext cx="7543800" cy="381000"/>
          </a:xfrm>
          <a:prstGeom prst="rect">
            <a:avLst/>
          </a:prstGeom>
          <a:noFill/>
        </p:spPr>
        <p:txBody>
          <a:bodyPr wrap="square" rtlCol="0">
            <a:spAutoFit/>
          </a:bodyPr>
          <a:lstStyle/>
          <a:p>
            <a:r>
              <a:rPr lang="en-US" dirty="0" smtClean="0"/>
              <a:t>Example: From the following details determine the value of supply: </a:t>
            </a:r>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757553617"/>
              </p:ext>
            </p:extLst>
          </p:nvPr>
        </p:nvGraphicFramePr>
        <p:xfrm>
          <a:off x="924791" y="4572000"/>
          <a:ext cx="7218218" cy="2219498"/>
        </p:xfrm>
        <a:graphic>
          <a:graphicData uri="http://schemas.openxmlformats.org/drawingml/2006/table">
            <a:tbl>
              <a:tblPr/>
              <a:tblGrid>
                <a:gridCol w="3609109"/>
                <a:gridCol w="3609109"/>
              </a:tblGrid>
              <a:tr h="665018">
                <a:tc>
                  <a:txBody>
                    <a:bodyPr/>
                    <a:lstStyle/>
                    <a:p>
                      <a:r>
                        <a:rPr lang="en-US" dirty="0" smtClean="0"/>
                        <a:t>Additional information </a:t>
                      </a:r>
                      <a:endParaRPr lang="en-US" dirty="0"/>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mpd="sng">
                      <a:solidFill>
                        <a:schemeClr val="tx1"/>
                      </a:solidFill>
                      <a:prstDash val="solid"/>
                    </a:lnT>
                    <a:lnB w="12700" cap="flat" cmpd="sng" algn="ctr">
                      <a:solidFill>
                        <a:schemeClr val="tx1"/>
                      </a:solidFill>
                      <a:prstDash val="solid"/>
                      <a:round/>
                      <a:headEnd type="none" w="med" len="med"/>
                      <a:tailEnd type="none" w="med" len="med"/>
                    </a:lnB>
                  </a:tcPr>
                </a:tc>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tcPr>
                </a:tc>
              </a:tr>
              <a:tr h="574964">
                <a:tc>
                  <a:txBody>
                    <a:bodyPr/>
                    <a:lstStyle/>
                    <a:p>
                      <a:r>
                        <a:rPr lang="en-US" dirty="0" smtClean="0"/>
                        <a:t>a. Commission paid by buyer at the request of supplier</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26000</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4964">
                <a:tc>
                  <a:txBody>
                    <a:bodyPr/>
                    <a:lstStyle/>
                    <a:p>
                      <a:r>
                        <a:rPr lang="en-US" dirty="0" smtClean="0"/>
                        <a:t>b. Transportation fare and Insurance Charges borne by buyer on behalf of supplier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solidFill>
                        <a:schemeClr val="tx1"/>
                      </a:solidFill>
                      <a:prstDash val="solid"/>
                    </a:lnB>
                  </a:tcPr>
                </a:tc>
                <a:tc>
                  <a:txBody>
                    <a:bodyPr/>
                    <a:lstStyle/>
                    <a:p>
                      <a:r>
                        <a:rPr lang="en-US" dirty="0" smtClean="0"/>
                        <a:t>20000</a:t>
                      </a:r>
                    </a:p>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solidFill>
                        <a:schemeClr val="tx1"/>
                      </a:solidFill>
                      <a:prstDash val="solid"/>
                    </a:lnB>
                  </a:tcPr>
                </a:tc>
              </a:tr>
            </a:tbl>
          </a:graphicData>
        </a:graphic>
      </p:graphicFrame>
    </p:spTree>
    <p:extLst>
      <p:ext uri="{BB962C8B-B14F-4D97-AF65-F5344CB8AC3E}">
        <p14:creationId xmlns:p14="http://schemas.microsoft.com/office/powerpoint/2010/main" val="161487305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931717588"/>
              </p:ext>
            </p:extLst>
          </p:nvPr>
        </p:nvGraphicFramePr>
        <p:xfrm>
          <a:off x="609600" y="457201"/>
          <a:ext cx="8305801" cy="5719109"/>
        </p:xfrm>
        <a:graphic>
          <a:graphicData uri="http://schemas.openxmlformats.org/drawingml/2006/table">
            <a:tbl>
              <a:tblPr firstRow="1" bandRow="1">
                <a:tableStyleId>{5C22544A-7EE6-4342-B048-85BDC9FD1C3A}</a:tableStyleId>
              </a:tblPr>
              <a:tblGrid>
                <a:gridCol w="4879658"/>
                <a:gridCol w="1764983"/>
                <a:gridCol w="1661160"/>
              </a:tblGrid>
              <a:tr h="686387">
                <a:tc>
                  <a:txBody>
                    <a:bodyPr/>
                    <a:lstStyle/>
                    <a:p>
                      <a:r>
                        <a:rPr lang="en-US" dirty="0" smtClean="0"/>
                        <a:t>Particulars</a:t>
                      </a:r>
                      <a:endParaRPr lang="en-US" dirty="0"/>
                    </a:p>
                  </a:txBody>
                  <a:tcPr/>
                </a:tc>
                <a:tc>
                  <a:txBody>
                    <a:bodyPr/>
                    <a:lstStyle/>
                    <a:p>
                      <a:r>
                        <a:rPr lang="en-US" dirty="0" smtClean="0"/>
                        <a:t>Rs.</a:t>
                      </a:r>
                      <a:endParaRPr lang="en-US" dirty="0"/>
                    </a:p>
                  </a:txBody>
                  <a:tcPr/>
                </a:tc>
                <a:tc>
                  <a:txBody>
                    <a:bodyPr/>
                    <a:lstStyle/>
                    <a:p>
                      <a:r>
                        <a:rPr lang="en-US" dirty="0" smtClean="0"/>
                        <a:t>Rs.</a:t>
                      </a:r>
                      <a:endParaRPr lang="en-US" dirty="0"/>
                    </a:p>
                  </a:txBody>
                  <a:tcPr/>
                </a:tc>
              </a:tr>
              <a:tr h="686387">
                <a:tc>
                  <a:txBody>
                    <a:bodyPr/>
                    <a:lstStyle/>
                    <a:p>
                      <a:r>
                        <a:rPr lang="en-US" dirty="0" smtClean="0"/>
                        <a:t>Value</a:t>
                      </a:r>
                      <a:r>
                        <a:rPr lang="en-US" baseline="0" dirty="0" smtClean="0"/>
                        <a:t> as per agreement </a:t>
                      </a:r>
                      <a:endParaRPr lang="en-US" dirty="0"/>
                    </a:p>
                  </a:txBody>
                  <a:tcPr/>
                </a:tc>
                <a:tc>
                  <a:txBody>
                    <a:bodyPr/>
                    <a:lstStyle/>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7,00,000</a:t>
                      </a:r>
                    </a:p>
                    <a:p>
                      <a:endParaRPr lang="en-US" dirty="0"/>
                    </a:p>
                  </a:txBody>
                  <a:tcPr/>
                </a:tc>
              </a:tr>
              <a:tr h="686387">
                <a:tc>
                  <a:txBody>
                    <a:bodyPr/>
                    <a:lstStyle/>
                    <a:p>
                      <a:r>
                        <a:rPr lang="en-US" dirty="0" smtClean="0"/>
                        <a:t>a.</a:t>
                      </a:r>
                      <a:r>
                        <a:rPr lang="en-US" baseline="0" dirty="0" smtClean="0"/>
                        <a:t> Simple (necessary) packing (note:1) </a:t>
                      </a:r>
                      <a:endParaRPr lang="en-US" dirty="0"/>
                    </a:p>
                  </a:txBody>
                  <a:tcPr/>
                </a:tc>
                <a:tc>
                  <a:txBody>
                    <a:bodyPr/>
                    <a:lstStyle/>
                    <a:p>
                      <a:r>
                        <a:rPr lang="en-US" dirty="0" smtClean="0"/>
                        <a:t>---</a:t>
                      </a:r>
                      <a:endParaRPr lang="en-US" dirty="0"/>
                    </a:p>
                  </a:txBody>
                  <a:tcPr/>
                </a:tc>
                <a:tc>
                  <a:txBody>
                    <a:bodyPr/>
                    <a:lstStyle/>
                    <a:p>
                      <a:endParaRPr lang="en-US" dirty="0"/>
                    </a:p>
                  </a:txBody>
                  <a:tcPr/>
                </a:tc>
              </a:tr>
              <a:tr h="686387">
                <a:tc>
                  <a:txBody>
                    <a:bodyPr/>
                    <a:lstStyle/>
                    <a:p>
                      <a:r>
                        <a:rPr lang="en-US" dirty="0" smtClean="0"/>
                        <a:t>b. Strong  packing </a:t>
                      </a:r>
                      <a:r>
                        <a:rPr lang="en-US" baseline="0" dirty="0" smtClean="0"/>
                        <a:t>to safeguard the goods (note:1) </a:t>
                      </a:r>
                      <a:endParaRPr lang="en-US" dirty="0"/>
                    </a:p>
                  </a:txBody>
                  <a:tcPr/>
                </a:tc>
                <a:tc>
                  <a:txBody>
                    <a:bodyPr/>
                    <a:lstStyle/>
                    <a:p>
                      <a:r>
                        <a:rPr lang="en-US" dirty="0" smtClean="0"/>
                        <a:t>---</a:t>
                      </a:r>
                      <a:endParaRPr lang="en-US" dirty="0"/>
                    </a:p>
                  </a:txBody>
                  <a:tcPr/>
                </a:tc>
                <a:tc>
                  <a:txBody>
                    <a:bodyPr/>
                    <a:lstStyle/>
                    <a:p>
                      <a:endParaRPr lang="en-US"/>
                    </a:p>
                  </a:txBody>
                  <a:tcPr/>
                </a:tc>
              </a:tr>
              <a:tr h="68638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 Design</a:t>
                      </a:r>
                      <a:r>
                        <a:rPr lang="en-US" baseline="0" dirty="0" smtClean="0"/>
                        <a:t> and inspection charges (note:3) </a:t>
                      </a:r>
                      <a:endParaRPr lang="en-US" dirty="0" smtClean="0"/>
                    </a:p>
                    <a:p>
                      <a:endParaRPr lang="en-US" dirty="0"/>
                    </a:p>
                  </a:txBody>
                  <a:tcPr/>
                </a:tc>
                <a:tc>
                  <a:txBody>
                    <a:bodyPr/>
                    <a:lstStyle/>
                    <a:p>
                      <a:r>
                        <a:rPr lang="en-US" dirty="0" smtClean="0"/>
                        <a:t>--</a:t>
                      </a:r>
                      <a:endParaRPr lang="en-US" dirty="0"/>
                    </a:p>
                  </a:txBody>
                  <a:tcPr/>
                </a:tc>
                <a:tc>
                  <a:txBody>
                    <a:bodyPr/>
                    <a:lstStyle/>
                    <a:p>
                      <a:endParaRPr lang="en-US"/>
                    </a:p>
                  </a:txBody>
                  <a:tcPr/>
                </a:tc>
              </a:tr>
              <a:tr h="83409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 Add: Commission paid by buyer at the request of supplier</a:t>
                      </a:r>
                    </a:p>
                    <a:p>
                      <a:endParaRPr lang="en-US" dirty="0"/>
                    </a:p>
                  </a:txBody>
                  <a:tcPr/>
                </a:tc>
                <a:tc>
                  <a:txBody>
                    <a:bodyPr/>
                    <a:lstStyle/>
                    <a:p>
                      <a:r>
                        <a:rPr lang="en-US" dirty="0" smtClean="0"/>
                        <a:t>26000</a:t>
                      </a:r>
                      <a:endParaRPr lang="en-US" dirty="0"/>
                    </a:p>
                  </a:txBody>
                  <a:tcPr/>
                </a:tc>
                <a:tc>
                  <a:txBody>
                    <a:bodyPr/>
                    <a:lstStyle/>
                    <a:p>
                      <a:endParaRPr lang="en-US" dirty="0"/>
                    </a:p>
                  </a:txBody>
                  <a:tcPr/>
                </a:tc>
              </a:tr>
              <a:tr h="686387">
                <a:tc>
                  <a:txBody>
                    <a:bodyPr/>
                    <a:lstStyle/>
                    <a:p>
                      <a:r>
                        <a:rPr lang="en-US" dirty="0" smtClean="0"/>
                        <a:t>e. Transportation fare and Insurance Charges borne by buyer on behalf of supplier </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20000</a:t>
                      </a:r>
                    </a:p>
                    <a:p>
                      <a:endParaRPr lang="en-US" dirty="0"/>
                    </a:p>
                  </a:txBody>
                  <a:tcPr/>
                </a:tc>
                <a:tc>
                  <a:txBody>
                    <a:bodyPr/>
                    <a:lstStyle/>
                    <a:p>
                      <a:endParaRPr lang="en-US" dirty="0"/>
                    </a:p>
                  </a:txBody>
                  <a:tcPr/>
                </a:tc>
              </a:tr>
              <a:tr h="686387">
                <a:tc>
                  <a:txBody>
                    <a:bodyPr/>
                    <a:lstStyle/>
                    <a:p>
                      <a:r>
                        <a:rPr lang="en-US" dirty="0" smtClean="0"/>
                        <a:t>Cum Tax value </a:t>
                      </a:r>
                      <a:endParaRPr lang="en-US" dirty="0"/>
                    </a:p>
                  </a:txBody>
                  <a:tcPr/>
                </a:tc>
                <a:tc>
                  <a:txBody>
                    <a:bodyPr/>
                    <a:lstStyle/>
                    <a:p>
                      <a:endParaRPr lang="en-US" dirty="0"/>
                    </a:p>
                  </a:txBody>
                  <a:tcPr/>
                </a:tc>
                <a:tc>
                  <a:txBody>
                    <a:bodyPr/>
                    <a:lstStyle/>
                    <a:p>
                      <a:r>
                        <a:rPr lang="en-US" dirty="0" smtClean="0"/>
                        <a:t>746000</a:t>
                      </a:r>
                      <a:endParaRPr lang="en-US" dirty="0"/>
                    </a:p>
                  </a:txBody>
                  <a:tcPr/>
                </a:tc>
              </a:tr>
            </a:tbl>
          </a:graphicData>
        </a:graphic>
      </p:graphicFrame>
    </p:spTree>
    <p:extLst>
      <p:ext uri="{BB962C8B-B14F-4D97-AF65-F5344CB8AC3E}">
        <p14:creationId xmlns:p14="http://schemas.microsoft.com/office/powerpoint/2010/main" val="128363259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92726" y="609600"/>
            <a:ext cx="8146474" cy="3200876"/>
          </a:xfrm>
          <a:prstGeom prst="rect">
            <a:avLst/>
          </a:prstGeom>
          <a:noFill/>
        </p:spPr>
        <p:txBody>
          <a:bodyPr wrap="square" rtlCol="0">
            <a:spAutoFit/>
          </a:bodyPr>
          <a:lstStyle/>
          <a:p>
            <a:r>
              <a:rPr lang="en-US" sz="2800" dirty="0" smtClean="0"/>
              <a:t>Cum tax value : 7,46,000</a:t>
            </a:r>
          </a:p>
          <a:p>
            <a:endParaRPr lang="en-US" sz="2800" dirty="0" smtClean="0"/>
          </a:p>
          <a:p>
            <a:endParaRPr lang="en-US" sz="2800" dirty="0" smtClean="0"/>
          </a:p>
          <a:p>
            <a:r>
              <a:rPr lang="en-US" sz="2800" dirty="0" smtClean="0"/>
              <a:t>This 7,46,000 includes the GST @5%</a:t>
            </a:r>
          </a:p>
          <a:p>
            <a:r>
              <a:rPr lang="en-US" dirty="0" smtClean="0"/>
              <a:t> </a:t>
            </a:r>
          </a:p>
          <a:p>
            <a:endParaRPr lang="en-US" dirty="0" smtClean="0"/>
          </a:p>
          <a:p>
            <a:endParaRPr lang="en-US" dirty="0" smtClean="0"/>
          </a:p>
          <a:p>
            <a:r>
              <a:rPr lang="en-US" dirty="0" smtClean="0"/>
              <a:t>Amount of GST = </a:t>
            </a:r>
          </a:p>
          <a:p>
            <a:endParaRPr lang="en-US" dirty="0"/>
          </a:p>
        </p:txBody>
      </p:sp>
      <p:graphicFrame>
        <p:nvGraphicFramePr>
          <p:cNvPr id="3" name="Object 2"/>
          <p:cNvGraphicFramePr>
            <a:graphicFrameLocks noChangeAspect="1"/>
          </p:cNvGraphicFramePr>
          <p:nvPr>
            <p:extLst>
              <p:ext uri="{D42A27DB-BD31-4B8C-83A1-F6EECF244321}">
                <p14:modId xmlns:p14="http://schemas.microsoft.com/office/powerpoint/2010/main" val="493504208"/>
              </p:ext>
            </p:extLst>
          </p:nvPr>
        </p:nvGraphicFramePr>
        <p:xfrm>
          <a:off x="4800600" y="3048000"/>
          <a:ext cx="4094163" cy="1066800"/>
        </p:xfrm>
        <a:graphic>
          <a:graphicData uri="http://schemas.openxmlformats.org/presentationml/2006/ole">
            <mc:AlternateContent xmlns:mc="http://schemas.openxmlformats.org/markup-compatibility/2006">
              <mc:Choice xmlns:v="urn:schemas-microsoft-com:vml" Requires="v">
                <p:oleObj spid="_x0000_s8245" name="Equation" r:id="rId3" imgW="1511280" imgH="393480" progId="Equation.DSMT4">
                  <p:embed/>
                </p:oleObj>
              </mc:Choice>
              <mc:Fallback>
                <p:oleObj name="Equation" r:id="rId3" imgW="1511280" imgH="393480" progId="Equation.DSMT4">
                  <p:embed/>
                  <p:pic>
                    <p:nvPicPr>
                      <p:cNvPr id="0" name=""/>
                      <p:cNvPicPr/>
                      <p:nvPr/>
                    </p:nvPicPr>
                    <p:blipFill>
                      <a:blip r:embed="rId4"/>
                      <a:stretch>
                        <a:fillRect/>
                      </a:stretch>
                    </p:blipFill>
                    <p:spPr>
                      <a:xfrm>
                        <a:off x="4800600" y="3048000"/>
                        <a:ext cx="4094163" cy="1066800"/>
                      </a:xfrm>
                      <a:prstGeom prst="rect">
                        <a:avLst/>
                      </a:prstGeom>
                    </p:spPr>
                  </p:pic>
                </p:oleObj>
              </mc:Fallback>
            </mc:AlternateContent>
          </a:graphicData>
        </a:graphic>
      </p:graphicFrame>
      <p:sp>
        <p:nvSpPr>
          <p:cNvPr id="5" name="TextBox 4"/>
          <p:cNvSpPr txBox="1"/>
          <p:nvPr/>
        </p:nvSpPr>
        <p:spPr>
          <a:xfrm>
            <a:off x="1066800" y="4114800"/>
            <a:ext cx="7239000" cy="1569660"/>
          </a:xfrm>
          <a:prstGeom prst="rect">
            <a:avLst/>
          </a:prstGeom>
          <a:noFill/>
        </p:spPr>
        <p:txBody>
          <a:bodyPr wrap="square" rtlCol="0">
            <a:spAutoFit/>
          </a:bodyPr>
          <a:lstStyle/>
          <a:p>
            <a:endParaRPr lang="en-US" sz="2400" dirty="0" smtClean="0"/>
          </a:p>
          <a:p>
            <a:endParaRPr lang="en-US" sz="2400" dirty="0"/>
          </a:p>
          <a:p>
            <a:endParaRPr lang="en-US" sz="2400" dirty="0" smtClean="0"/>
          </a:p>
          <a:p>
            <a:r>
              <a:rPr lang="en-US" sz="2400" dirty="0"/>
              <a:t>T</a:t>
            </a:r>
            <a:r>
              <a:rPr lang="en-US" sz="2400" dirty="0" smtClean="0"/>
              <a:t>axable Value  = 7,46,000 – 35,524 = 7,10,476 </a:t>
            </a:r>
            <a:endParaRPr lang="en-US" sz="2400" dirty="0"/>
          </a:p>
        </p:txBody>
      </p:sp>
    </p:spTree>
    <p:extLst>
      <p:ext uri="{BB962C8B-B14F-4D97-AF65-F5344CB8AC3E}">
        <p14:creationId xmlns:p14="http://schemas.microsoft.com/office/powerpoint/2010/main" val="199989583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995090289"/>
              </p:ext>
            </p:extLst>
          </p:nvPr>
        </p:nvGraphicFramePr>
        <p:xfrm>
          <a:off x="1143000" y="731838"/>
          <a:ext cx="7848600" cy="5013956"/>
        </p:xfrm>
        <a:graphic>
          <a:graphicData uri="http://schemas.openxmlformats.org/drawingml/2006/table">
            <a:tbl>
              <a:tblPr firstRow="1" bandRow="1">
                <a:tableStyleId>{5C22544A-7EE6-4342-B048-85BDC9FD1C3A}</a:tableStyleId>
              </a:tblPr>
              <a:tblGrid>
                <a:gridCol w="3924300"/>
                <a:gridCol w="3924300"/>
              </a:tblGrid>
              <a:tr h="571500">
                <a:tc>
                  <a:txBody>
                    <a:bodyPr/>
                    <a:lstStyle/>
                    <a:p>
                      <a:r>
                        <a:rPr lang="en-US" dirty="0" smtClean="0"/>
                        <a:t>Particulars</a:t>
                      </a:r>
                      <a:endParaRPr lang="en-US" dirty="0"/>
                    </a:p>
                  </a:txBody>
                  <a:tcPr/>
                </a:tc>
                <a:tc>
                  <a:txBody>
                    <a:bodyPr/>
                    <a:lstStyle/>
                    <a:p>
                      <a:r>
                        <a:rPr lang="en-US" dirty="0" smtClean="0"/>
                        <a:t>Amount Rs</a:t>
                      </a:r>
                      <a:endParaRPr lang="en-US" dirty="0"/>
                    </a:p>
                  </a:txBody>
                  <a:tcPr/>
                </a:tc>
              </a:tr>
              <a:tr h="144462">
                <a:tc>
                  <a:txBody>
                    <a:bodyPr/>
                    <a:lstStyle/>
                    <a:p>
                      <a:r>
                        <a:rPr lang="en-US" dirty="0" smtClean="0"/>
                        <a:t>Value</a:t>
                      </a:r>
                      <a:r>
                        <a:rPr lang="en-US" baseline="0" dirty="0" smtClean="0"/>
                        <a:t> Capital goods (including GST @ 28%</a:t>
                      </a:r>
                      <a:endParaRPr lang="en-US" dirty="0"/>
                    </a:p>
                  </a:txBody>
                  <a:tcPr/>
                </a:tc>
                <a:tc>
                  <a:txBody>
                    <a:bodyPr/>
                    <a:lstStyle/>
                    <a:p>
                      <a:r>
                        <a:rPr lang="en-US" dirty="0" smtClean="0"/>
                        <a:t>36,</a:t>
                      </a:r>
                      <a:r>
                        <a:rPr lang="en-US" baseline="0" dirty="0" smtClean="0"/>
                        <a:t> </a:t>
                      </a:r>
                      <a:r>
                        <a:rPr lang="en-US" dirty="0" smtClean="0"/>
                        <a:t>00,000</a:t>
                      </a:r>
                      <a:endParaRPr lang="en-US" dirty="0"/>
                    </a:p>
                  </a:txBody>
                  <a:tcPr/>
                </a:tc>
              </a:tr>
              <a:tr h="571500">
                <a:tc>
                  <a:txBody>
                    <a:bodyPr/>
                    <a:lstStyle/>
                    <a:p>
                      <a:r>
                        <a:rPr lang="en-US" dirty="0" smtClean="0"/>
                        <a:t>The invoice  value includes the following</a:t>
                      </a:r>
                      <a:r>
                        <a:rPr lang="en-US" baseline="0" dirty="0" smtClean="0"/>
                        <a:t> :</a:t>
                      </a:r>
                      <a:endParaRPr lang="en-US" dirty="0"/>
                    </a:p>
                  </a:txBody>
                  <a:tcPr/>
                </a:tc>
                <a:tc>
                  <a:txBody>
                    <a:bodyPr/>
                    <a:lstStyle/>
                    <a:p>
                      <a:endParaRPr lang="en-US"/>
                    </a:p>
                  </a:txBody>
                  <a:tcPr/>
                </a:tc>
              </a:tr>
              <a:tr h="571500">
                <a:tc>
                  <a:txBody>
                    <a:bodyPr/>
                    <a:lstStyle/>
                    <a:p>
                      <a:r>
                        <a:rPr lang="en-US" dirty="0" smtClean="0"/>
                        <a:t>a.</a:t>
                      </a:r>
                      <a:r>
                        <a:rPr lang="en-US" baseline="0" dirty="0" smtClean="0"/>
                        <a:t> Taxes other than GST  charged by supplier separately (Basic customs duty, road and passenger tax) </a:t>
                      </a:r>
                      <a:endParaRPr lang="en-US" dirty="0"/>
                    </a:p>
                  </a:txBody>
                  <a:tcPr/>
                </a:tc>
                <a:tc>
                  <a:txBody>
                    <a:bodyPr/>
                    <a:lstStyle/>
                    <a:p>
                      <a:r>
                        <a:rPr lang="en-US" dirty="0" smtClean="0"/>
                        <a:t>6,00,000</a:t>
                      </a:r>
                      <a:endParaRPr lang="en-US" dirty="0"/>
                    </a:p>
                  </a:txBody>
                  <a:tcPr/>
                </a:tc>
              </a:tr>
              <a:tr h="571500">
                <a:tc>
                  <a:txBody>
                    <a:bodyPr/>
                    <a:lstStyle/>
                    <a:p>
                      <a:r>
                        <a:rPr lang="en-US" dirty="0" smtClean="0"/>
                        <a:t>b. Loading and Unloading</a:t>
                      </a:r>
                      <a:r>
                        <a:rPr lang="en-US" baseline="0" dirty="0" smtClean="0"/>
                        <a:t> Charges</a:t>
                      </a:r>
                      <a:endParaRPr lang="en-US" dirty="0"/>
                    </a:p>
                  </a:txBody>
                  <a:tcPr/>
                </a:tc>
                <a:tc>
                  <a:txBody>
                    <a:bodyPr/>
                    <a:lstStyle/>
                    <a:p>
                      <a:r>
                        <a:rPr lang="en-US" dirty="0" smtClean="0"/>
                        <a:t>2569</a:t>
                      </a:r>
                      <a:endParaRPr lang="en-US" dirty="0"/>
                    </a:p>
                  </a:txBody>
                  <a:tcPr/>
                </a:tc>
              </a:tr>
              <a:tr h="518158">
                <a:tc>
                  <a:txBody>
                    <a:bodyPr/>
                    <a:lstStyle/>
                    <a:p>
                      <a:r>
                        <a:rPr lang="en-US" dirty="0" smtClean="0"/>
                        <a:t>c. Engineer’s fees for trial</a:t>
                      </a:r>
                      <a:r>
                        <a:rPr lang="en-US" baseline="0" dirty="0" smtClean="0"/>
                        <a:t> run and </a:t>
                      </a:r>
                      <a:r>
                        <a:rPr lang="en-US" baseline="0" dirty="0" smtClean="0"/>
                        <a:t>training </a:t>
                      </a:r>
                      <a:endParaRPr lang="en-US" dirty="0"/>
                    </a:p>
                  </a:txBody>
                  <a:tcPr/>
                </a:tc>
                <a:tc>
                  <a:txBody>
                    <a:bodyPr/>
                    <a:lstStyle/>
                    <a:p>
                      <a:r>
                        <a:rPr lang="en-US" dirty="0" smtClean="0"/>
                        <a:t>15000</a:t>
                      </a:r>
                      <a:endParaRPr lang="en-US" dirty="0"/>
                    </a:p>
                  </a:txBody>
                  <a:tcPr/>
                </a:tc>
              </a:tr>
              <a:tr h="518158">
                <a:tc>
                  <a:txBody>
                    <a:bodyPr/>
                    <a:lstStyle/>
                    <a:p>
                      <a:r>
                        <a:rPr lang="en-US" dirty="0" smtClean="0"/>
                        <a:t>d. Inspection charges </a:t>
                      </a:r>
                      <a:endParaRPr lang="en-US" dirty="0"/>
                    </a:p>
                  </a:txBody>
                  <a:tcPr/>
                </a:tc>
                <a:tc>
                  <a:txBody>
                    <a:bodyPr/>
                    <a:lstStyle/>
                    <a:p>
                      <a:r>
                        <a:rPr lang="en-US" dirty="0" smtClean="0"/>
                        <a:t>16500</a:t>
                      </a:r>
                      <a:endParaRPr lang="en-US" dirty="0"/>
                    </a:p>
                  </a:txBody>
                  <a:tcPr/>
                </a:tc>
              </a:tr>
              <a:tr h="518158">
                <a:tc>
                  <a:txBody>
                    <a:bodyPr/>
                    <a:lstStyle/>
                    <a:p>
                      <a:r>
                        <a:rPr lang="en-US" dirty="0" smtClean="0"/>
                        <a:t>e. Testing </a:t>
                      </a:r>
                      <a:r>
                        <a:rPr lang="en-US" dirty="0" smtClean="0"/>
                        <a:t>charges </a:t>
                      </a:r>
                      <a:endParaRPr lang="en-US" dirty="0"/>
                    </a:p>
                  </a:txBody>
                  <a:tcPr/>
                </a:tc>
                <a:tc>
                  <a:txBody>
                    <a:bodyPr/>
                    <a:lstStyle/>
                    <a:p>
                      <a:r>
                        <a:rPr lang="en-US" dirty="0" smtClean="0"/>
                        <a:t>9654</a:t>
                      </a:r>
                      <a:endParaRPr lang="en-US" dirty="0"/>
                    </a:p>
                  </a:txBody>
                  <a:tcPr/>
                </a:tc>
              </a:tr>
            </a:tbl>
          </a:graphicData>
        </a:graphic>
      </p:graphicFrame>
      <p:sp>
        <p:nvSpPr>
          <p:cNvPr id="8" name="TextBox 7"/>
          <p:cNvSpPr txBox="1"/>
          <p:nvPr/>
        </p:nvSpPr>
        <p:spPr>
          <a:xfrm>
            <a:off x="762000" y="228600"/>
            <a:ext cx="8001000" cy="646331"/>
          </a:xfrm>
          <a:prstGeom prst="rect">
            <a:avLst/>
          </a:prstGeom>
          <a:noFill/>
        </p:spPr>
        <p:txBody>
          <a:bodyPr wrap="square" rtlCol="0">
            <a:spAutoFit/>
          </a:bodyPr>
          <a:lstStyle/>
          <a:p>
            <a:r>
              <a:rPr lang="en-US" dirty="0"/>
              <a:t>Example: From the following details determine the value of supply: </a:t>
            </a:r>
          </a:p>
          <a:p>
            <a:endParaRPr lang="en-US" dirty="0"/>
          </a:p>
        </p:txBody>
      </p:sp>
    </p:spTree>
    <p:extLst>
      <p:ext uri="{BB962C8B-B14F-4D97-AF65-F5344CB8AC3E}">
        <p14:creationId xmlns:p14="http://schemas.microsoft.com/office/powerpoint/2010/main" val="405110441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706483722"/>
              </p:ext>
            </p:extLst>
          </p:nvPr>
        </p:nvGraphicFramePr>
        <p:xfrm>
          <a:off x="685800" y="457200"/>
          <a:ext cx="8021781" cy="4158909"/>
        </p:xfrm>
        <a:graphic>
          <a:graphicData uri="http://schemas.openxmlformats.org/drawingml/2006/table">
            <a:tbl>
              <a:tblPr/>
              <a:tblGrid>
                <a:gridCol w="5936673"/>
                <a:gridCol w="2085108"/>
              </a:tblGrid>
              <a:tr h="659968">
                <a:tc>
                  <a:txBody>
                    <a:bodyPr/>
                    <a:lstStyle/>
                    <a:p>
                      <a:r>
                        <a:rPr lang="en-US" dirty="0" smtClean="0"/>
                        <a:t>Additional information </a:t>
                      </a:r>
                      <a:endParaRPr lang="en-US" dirty="0"/>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mpd="sng">
                      <a:solidFill>
                        <a:schemeClr val="tx1"/>
                      </a:solidFill>
                      <a:prstDash val="soli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59968">
                <a:tc>
                  <a:txBody>
                    <a:bodyPr/>
                    <a:lstStyle/>
                    <a:p>
                      <a:r>
                        <a:rPr lang="en-US" dirty="0" smtClean="0"/>
                        <a:t>1. Subsidy received from State government for establishing a factory in rural area of</a:t>
                      </a:r>
                      <a:r>
                        <a:rPr lang="en-US" baseline="0" dirty="0" smtClean="0"/>
                        <a:t> Bihar</a:t>
                      </a:r>
                      <a:endParaRPr lang="en-US" dirty="0"/>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69000</a:t>
                      </a:r>
                      <a:endParaRPr lang="en-US" dirty="0"/>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79542">
                <a:tc>
                  <a:txBody>
                    <a:bodyPr/>
                    <a:lstStyle/>
                    <a:p>
                      <a:r>
                        <a:rPr lang="en-US" dirty="0" smtClean="0"/>
                        <a:t>2. Subsidy received from private</a:t>
                      </a:r>
                      <a:r>
                        <a:rPr lang="en-US" baseline="0" dirty="0" smtClean="0"/>
                        <a:t> party</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48000</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79542">
                <a:tc>
                  <a:txBody>
                    <a:bodyPr/>
                    <a:lstStyle/>
                    <a:p>
                      <a:r>
                        <a:rPr lang="en-US" dirty="0" smtClean="0"/>
                        <a:t>3. Quantity discount separately</a:t>
                      </a:r>
                      <a:r>
                        <a:rPr lang="en-US" baseline="0" dirty="0" smtClean="0"/>
                        <a:t> shown in invoice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46000</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9833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81559">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solidFill>
                        <a:schemeClr val="tx1"/>
                      </a:solidFill>
                      <a:prstDash val="soli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2327527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16374418"/>
              </p:ext>
            </p:extLst>
          </p:nvPr>
        </p:nvGraphicFramePr>
        <p:xfrm>
          <a:off x="228600" y="173673"/>
          <a:ext cx="8305801" cy="6282117"/>
        </p:xfrm>
        <a:graphic>
          <a:graphicData uri="http://schemas.openxmlformats.org/drawingml/2006/table">
            <a:tbl>
              <a:tblPr firstRow="1" bandRow="1">
                <a:tableStyleId>{5C22544A-7EE6-4342-B048-85BDC9FD1C3A}</a:tableStyleId>
              </a:tblPr>
              <a:tblGrid>
                <a:gridCol w="4879658"/>
                <a:gridCol w="1764983"/>
                <a:gridCol w="1661160"/>
              </a:tblGrid>
              <a:tr h="521486">
                <a:tc>
                  <a:txBody>
                    <a:bodyPr/>
                    <a:lstStyle/>
                    <a:p>
                      <a:r>
                        <a:rPr lang="en-US" sz="1800" dirty="0" smtClean="0"/>
                        <a:t>Particulars</a:t>
                      </a:r>
                      <a:endParaRPr lang="en-US" sz="1800" dirty="0"/>
                    </a:p>
                  </a:txBody>
                  <a:tcPr/>
                </a:tc>
                <a:tc>
                  <a:txBody>
                    <a:bodyPr/>
                    <a:lstStyle/>
                    <a:p>
                      <a:r>
                        <a:rPr lang="en-US" sz="1800" dirty="0" smtClean="0"/>
                        <a:t>Rs.</a:t>
                      </a:r>
                      <a:endParaRPr lang="en-US" sz="1800" dirty="0"/>
                    </a:p>
                  </a:txBody>
                  <a:tcPr/>
                </a:tc>
                <a:tc>
                  <a:txBody>
                    <a:bodyPr/>
                    <a:lstStyle/>
                    <a:p>
                      <a:r>
                        <a:rPr lang="en-US" sz="1800" dirty="0" smtClean="0"/>
                        <a:t>Rs.</a:t>
                      </a:r>
                      <a:endParaRPr lang="en-US" sz="1800" dirty="0"/>
                    </a:p>
                  </a:txBody>
                  <a:tcPr/>
                </a:tc>
              </a:tr>
              <a:tr h="600218">
                <a:tc>
                  <a:txBody>
                    <a:bodyPr/>
                    <a:lstStyle/>
                    <a:p>
                      <a:r>
                        <a:rPr lang="en-US" sz="1800" dirty="0" smtClean="0"/>
                        <a:t>Value</a:t>
                      </a:r>
                      <a:r>
                        <a:rPr lang="en-US" sz="1800" baseline="0" dirty="0" smtClean="0"/>
                        <a:t> of capital goods </a:t>
                      </a:r>
                      <a:endParaRPr lang="en-US" sz="1800" dirty="0"/>
                    </a:p>
                  </a:txBody>
                  <a:tcPr/>
                </a:tc>
                <a:tc>
                  <a:txBody>
                    <a:bodyPr/>
                    <a:lstStyle/>
                    <a:p>
                      <a:endParaRPr lang="en-US" sz="1800" dirty="0"/>
                    </a:p>
                  </a:txBody>
                  <a:tcPr/>
                </a:tc>
                <a:tc>
                  <a:txBody>
                    <a:bodyPr/>
                    <a:lstStyle/>
                    <a:p>
                      <a:r>
                        <a:rPr lang="en-US" sz="1800" dirty="0" smtClean="0"/>
                        <a:t>36,</a:t>
                      </a:r>
                      <a:r>
                        <a:rPr lang="en-US" sz="1800" baseline="0" dirty="0" smtClean="0"/>
                        <a:t> </a:t>
                      </a:r>
                      <a:r>
                        <a:rPr lang="en-US" sz="1800" dirty="0" smtClean="0"/>
                        <a:t>00,000</a:t>
                      </a:r>
                    </a:p>
                    <a:p>
                      <a:endParaRPr lang="en-US" sz="1800" dirty="0"/>
                    </a:p>
                  </a:txBody>
                  <a:tcPr/>
                </a:tc>
              </a:tr>
              <a:tr h="602859">
                <a:tc>
                  <a:txBody>
                    <a:bodyPr/>
                    <a:lstStyle/>
                    <a:p>
                      <a:r>
                        <a:rPr lang="en-US" sz="1800" dirty="0" smtClean="0"/>
                        <a:t>a.</a:t>
                      </a:r>
                      <a:r>
                        <a:rPr lang="en-US" sz="1800" baseline="0" dirty="0" smtClean="0"/>
                        <a:t> Taxes other than GST  charged by supplier separately</a:t>
                      </a:r>
                      <a:endParaRPr lang="en-US" sz="1800" dirty="0"/>
                    </a:p>
                  </a:txBody>
                  <a:tcPr/>
                </a:tc>
                <a:tc>
                  <a:txBody>
                    <a:bodyPr/>
                    <a:lstStyle/>
                    <a:p>
                      <a:r>
                        <a:rPr lang="en-US" sz="1800" dirty="0" smtClean="0"/>
                        <a:t>---</a:t>
                      </a:r>
                      <a:endParaRPr lang="en-US" sz="1800" dirty="0"/>
                    </a:p>
                  </a:txBody>
                  <a:tcPr/>
                </a:tc>
                <a:tc>
                  <a:txBody>
                    <a:bodyPr/>
                    <a:lstStyle/>
                    <a:p>
                      <a:endParaRPr lang="en-US" sz="1800" dirty="0"/>
                    </a:p>
                  </a:txBody>
                  <a:tcPr/>
                </a:tc>
              </a:tr>
              <a:tr h="521486">
                <a:tc>
                  <a:txBody>
                    <a:bodyPr/>
                    <a:lstStyle/>
                    <a:p>
                      <a:r>
                        <a:rPr lang="en-US" sz="1800" dirty="0" smtClean="0"/>
                        <a:t>b. Loading and Unloading</a:t>
                      </a:r>
                      <a:r>
                        <a:rPr lang="en-US" sz="1800" baseline="0" dirty="0" smtClean="0"/>
                        <a:t> Charges</a:t>
                      </a:r>
                      <a:endParaRPr lang="en-US" sz="1800" dirty="0"/>
                    </a:p>
                  </a:txBody>
                  <a:tcPr/>
                </a:tc>
                <a:tc>
                  <a:txBody>
                    <a:bodyPr/>
                    <a:lstStyle/>
                    <a:p>
                      <a:r>
                        <a:rPr lang="en-US" sz="1800" dirty="0" smtClean="0"/>
                        <a:t>---</a:t>
                      </a:r>
                      <a:endParaRPr lang="en-US" sz="1800" dirty="0"/>
                    </a:p>
                  </a:txBody>
                  <a:tcPr/>
                </a:tc>
                <a:tc>
                  <a:txBody>
                    <a:bodyPr/>
                    <a:lstStyle/>
                    <a:p>
                      <a:endParaRPr lang="en-US" sz="1800"/>
                    </a:p>
                  </a:txBody>
                  <a:tcPr/>
                </a:tc>
              </a:tr>
              <a:tr h="6028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c. Engineer’s fees for trial</a:t>
                      </a:r>
                      <a:r>
                        <a:rPr lang="en-US" sz="1800" baseline="0" dirty="0" smtClean="0"/>
                        <a:t> run and </a:t>
                      </a:r>
                      <a:r>
                        <a:rPr lang="en-US" sz="1800" baseline="0" dirty="0" err="1" smtClean="0"/>
                        <a:t>traning</a:t>
                      </a:r>
                      <a:r>
                        <a:rPr lang="en-US" sz="1800" baseline="0" dirty="0" smtClean="0"/>
                        <a:t> </a:t>
                      </a:r>
                      <a:endParaRPr lang="en-US" sz="1800" dirty="0"/>
                    </a:p>
                  </a:txBody>
                  <a:tcPr/>
                </a:tc>
                <a:tc>
                  <a:txBody>
                    <a:bodyPr/>
                    <a:lstStyle/>
                    <a:p>
                      <a:r>
                        <a:rPr lang="en-US" sz="1800" dirty="0" smtClean="0"/>
                        <a:t>--</a:t>
                      </a:r>
                      <a:endParaRPr lang="en-US" sz="1800" dirty="0"/>
                    </a:p>
                  </a:txBody>
                  <a:tcPr/>
                </a:tc>
                <a:tc>
                  <a:txBody>
                    <a:bodyPr/>
                    <a:lstStyle/>
                    <a:p>
                      <a:endParaRPr lang="en-US" sz="1800"/>
                    </a:p>
                  </a:txBody>
                  <a:tcPr/>
                </a:tc>
              </a:tr>
              <a:tr h="633705">
                <a:tc>
                  <a:txBody>
                    <a:bodyPr/>
                    <a:lstStyle/>
                    <a:p>
                      <a:r>
                        <a:rPr lang="en-US" sz="1800" dirty="0" smtClean="0"/>
                        <a:t>d. Inspection charges </a:t>
                      </a:r>
                    </a:p>
                    <a:p>
                      <a:endParaRPr lang="en-US" sz="1800" dirty="0"/>
                    </a:p>
                  </a:txBody>
                  <a:tcPr/>
                </a:tc>
                <a:tc>
                  <a:txBody>
                    <a:bodyPr/>
                    <a:lstStyle/>
                    <a:p>
                      <a:r>
                        <a:rPr lang="en-US" sz="1800" dirty="0" smtClean="0"/>
                        <a:t>---</a:t>
                      </a:r>
                      <a:endParaRPr lang="en-US" sz="1800" dirty="0"/>
                    </a:p>
                  </a:txBody>
                  <a:tcPr/>
                </a:tc>
                <a:tc>
                  <a:txBody>
                    <a:bodyPr/>
                    <a:lstStyle/>
                    <a:p>
                      <a:endParaRPr lang="en-US" sz="1800" dirty="0"/>
                    </a:p>
                  </a:txBody>
                  <a:tcPr/>
                </a:tc>
              </a:tr>
              <a:tr h="602859">
                <a:tc>
                  <a:txBody>
                    <a:bodyPr/>
                    <a:lstStyle/>
                    <a:p>
                      <a:r>
                        <a:rPr lang="en-US" sz="1800" dirty="0" smtClean="0"/>
                        <a:t>e. Testing </a:t>
                      </a:r>
                      <a:r>
                        <a:rPr lang="en-US" sz="1800" dirty="0" err="1" smtClean="0"/>
                        <a:t>chrges</a:t>
                      </a:r>
                      <a:r>
                        <a:rPr lang="en-US" sz="1800" dirty="0" smtClean="0"/>
                        <a:t> </a:t>
                      </a:r>
                      <a:endParaRPr lang="en-US" sz="1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a:t>
                      </a:r>
                    </a:p>
                    <a:p>
                      <a:endParaRPr lang="en-US" sz="1800" dirty="0"/>
                    </a:p>
                  </a:txBody>
                  <a:tcPr/>
                </a:tc>
                <a:tc>
                  <a:txBody>
                    <a:bodyPr/>
                    <a:lstStyle/>
                    <a:p>
                      <a:endParaRPr lang="en-US" sz="1800" dirty="0"/>
                    </a:p>
                  </a:txBody>
                  <a:tcPr/>
                </a:tc>
              </a:tr>
              <a:tr h="8649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f. Less: Quantity discount separately</a:t>
                      </a:r>
                      <a:r>
                        <a:rPr lang="en-US" sz="1800" baseline="0" dirty="0" smtClean="0"/>
                        <a:t> shown in invoice</a:t>
                      </a:r>
                      <a:endParaRPr lang="en-US" sz="1800" dirty="0" smtClean="0"/>
                    </a:p>
                    <a:p>
                      <a:endParaRPr lang="en-US" sz="1800" dirty="0"/>
                    </a:p>
                  </a:txBody>
                  <a:tcPr/>
                </a:tc>
                <a:tc>
                  <a:txBody>
                    <a:bodyPr/>
                    <a:lstStyle/>
                    <a:p>
                      <a:endParaRPr lang="en-US" sz="1800" dirty="0"/>
                    </a:p>
                  </a:txBody>
                  <a:tcPr/>
                </a:tc>
                <a:tc>
                  <a:txBody>
                    <a:bodyPr/>
                    <a:lstStyle/>
                    <a:p>
                      <a:r>
                        <a:rPr lang="en-US" sz="1800" dirty="0" smtClean="0"/>
                        <a:t>(46,000)</a:t>
                      </a:r>
                      <a:endParaRPr lang="en-US" sz="1800" dirty="0"/>
                    </a:p>
                  </a:txBody>
                  <a:tcPr/>
                </a:tc>
              </a:tr>
              <a:tr h="602859">
                <a:tc>
                  <a:txBody>
                    <a:bodyPr/>
                    <a:lstStyle/>
                    <a:p>
                      <a:r>
                        <a:rPr lang="en-US" sz="1800" dirty="0" err="1" smtClean="0"/>
                        <a:t>g.Add</a:t>
                      </a:r>
                      <a:r>
                        <a:rPr lang="en-US" sz="1800" dirty="0" smtClean="0"/>
                        <a:t>:  Subsidy received from private</a:t>
                      </a:r>
                      <a:r>
                        <a:rPr lang="en-US" sz="1800" baseline="0" dirty="0" smtClean="0"/>
                        <a:t> party</a:t>
                      </a:r>
                      <a:endParaRPr lang="en-US" sz="1800" dirty="0"/>
                    </a:p>
                  </a:txBody>
                  <a:tcPr/>
                </a:tc>
                <a:tc>
                  <a:txBody>
                    <a:bodyPr/>
                    <a:lstStyle/>
                    <a:p>
                      <a:endParaRPr lang="en-US" sz="1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48000</a:t>
                      </a:r>
                    </a:p>
                    <a:p>
                      <a:endParaRPr lang="en-US" sz="1800" dirty="0"/>
                    </a:p>
                  </a:txBody>
                  <a:tcPr/>
                </a:tc>
              </a:tr>
              <a:tr h="521486">
                <a:tc>
                  <a:txBody>
                    <a:bodyPr/>
                    <a:lstStyle/>
                    <a:p>
                      <a:r>
                        <a:rPr lang="en-US" sz="1800" dirty="0" smtClean="0"/>
                        <a:t>Cum tax value </a:t>
                      </a:r>
                      <a:endParaRPr lang="en-US" sz="1800" dirty="0"/>
                    </a:p>
                  </a:txBody>
                  <a:tcPr/>
                </a:tc>
                <a:tc>
                  <a:txBody>
                    <a:bodyPr/>
                    <a:lstStyle/>
                    <a:p>
                      <a:endParaRPr lang="en-US" sz="1800" dirty="0"/>
                    </a:p>
                  </a:txBody>
                  <a:tcPr/>
                </a:tc>
                <a:tc>
                  <a:txBody>
                    <a:bodyPr/>
                    <a:lstStyle/>
                    <a:p>
                      <a:r>
                        <a:rPr lang="en-US" sz="1800" dirty="0" smtClean="0"/>
                        <a:t>36,02,000</a:t>
                      </a:r>
                      <a:endParaRPr lang="en-US" sz="1800" dirty="0"/>
                    </a:p>
                  </a:txBody>
                  <a:tcPr/>
                </a:tc>
              </a:tr>
            </a:tbl>
          </a:graphicData>
        </a:graphic>
      </p:graphicFrame>
    </p:spTree>
    <p:extLst>
      <p:ext uri="{BB962C8B-B14F-4D97-AF65-F5344CB8AC3E}">
        <p14:creationId xmlns:p14="http://schemas.microsoft.com/office/powerpoint/2010/main" val="156203996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457201"/>
            <a:ext cx="6248400" cy="2585323"/>
          </a:xfrm>
          <a:prstGeom prst="rect">
            <a:avLst/>
          </a:prstGeom>
        </p:spPr>
        <p:txBody>
          <a:bodyPr wrap="square">
            <a:spAutoFit/>
          </a:bodyPr>
          <a:lstStyle/>
          <a:p>
            <a:r>
              <a:rPr lang="en-US" dirty="0"/>
              <a:t>Cum tax value : </a:t>
            </a:r>
            <a:r>
              <a:rPr lang="en-US" dirty="0"/>
              <a:t>36,02,000</a:t>
            </a:r>
          </a:p>
          <a:p>
            <a:endParaRPr lang="en-US" dirty="0"/>
          </a:p>
          <a:p>
            <a:endParaRPr lang="en-US" dirty="0"/>
          </a:p>
          <a:p>
            <a:r>
              <a:rPr lang="en-US" dirty="0"/>
              <a:t>This 7,46,000 includes the GST </a:t>
            </a:r>
            <a:r>
              <a:rPr lang="en-US" dirty="0" smtClean="0"/>
              <a:t>@28%</a:t>
            </a:r>
            <a:endParaRPr lang="en-US" dirty="0"/>
          </a:p>
          <a:p>
            <a:r>
              <a:rPr lang="en-US" dirty="0"/>
              <a:t> </a:t>
            </a:r>
          </a:p>
          <a:p>
            <a:endParaRPr lang="en-US" dirty="0"/>
          </a:p>
          <a:p>
            <a:endParaRPr lang="en-US" dirty="0"/>
          </a:p>
          <a:p>
            <a:r>
              <a:rPr lang="en-US" dirty="0"/>
              <a:t>Amount of GST = </a:t>
            </a:r>
          </a:p>
          <a:p>
            <a:endParaRPr lang="en-US" dirty="0"/>
          </a:p>
        </p:txBody>
      </p:sp>
      <p:graphicFrame>
        <p:nvGraphicFramePr>
          <p:cNvPr id="3" name="Object 2"/>
          <p:cNvGraphicFramePr>
            <a:graphicFrameLocks noChangeAspect="1"/>
          </p:cNvGraphicFramePr>
          <p:nvPr>
            <p:extLst>
              <p:ext uri="{D42A27DB-BD31-4B8C-83A1-F6EECF244321}">
                <p14:modId xmlns:p14="http://schemas.microsoft.com/office/powerpoint/2010/main" val="316762655"/>
              </p:ext>
            </p:extLst>
          </p:nvPr>
        </p:nvGraphicFramePr>
        <p:xfrm>
          <a:off x="4408488" y="3048000"/>
          <a:ext cx="4140200" cy="1066800"/>
        </p:xfrm>
        <a:graphic>
          <a:graphicData uri="http://schemas.openxmlformats.org/presentationml/2006/ole">
            <mc:AlternateContent xmlns:mc="http://schemas.openxmlformats.org/markup-compatibility/2006">
              <mc:Choice xmlns:v="urn:schemas-microsoft-com:vml" Requires="v">
                <p:oleObj spid="_x0000_s9265" name="Equation" r:id="rId3" imgW="1803240" imgH="393480" progId="Equation.DSMT4">
                  <p:embed/>
                </p:oleObj>
              </mc:Choice>
              <mc:Fallback>
                <p:oleObj name="Equation" r:id="rId3" imgW="1803240" imgH="393480" progId="Equation.DSMT4">
                  <p:embed/>
                  <p:pic>
                    <p:nvPicPr>
                      <p:cNvPr id="0" name="Object 2"/>
                      <p:cNvPicPr>
                        <a:picLocks noChangeAspect="1" noChangeArrowheads="1"/>
                      </p:cNvPicPr>
                      <p:nvPr/>
                    </p:nvPicPr>
                    <p:blipFill>
                      <a:blip r:embed="rId4"/>
                      <a:srcRect/>
                      <a:stretch>
                        <a:fillRect/>
                      </a:stretch>
                    </p:blipFill>
                    <p:spPr bwMode="auto">
                      <a:xfrm>
                        <a:off x="4408488" y="3048000"/>
                        <a:ext cx="4140200" cy="1066800"/>
                      </a:xfrm>
                      <a:prstGeom prst="rect">
                        <a:avLst/>
                      </a:prstGeom>
                      <a:noFill/>
                      <a:ln>
                        <a:noFill/>
                      </a:ln>
                    </p:spPr>
                  </p:pic>
                </p:oleObj>
              </mc:Fallback>
            </mc:AlternateContent>
          </a:graphicData>
        </a:graphic>
      </p:graphicFrame>
      <p:sp>
        <p:nvSpPr>
          <p:cNvPr id="4" name="TextBox 3"/>
          <p:cNvSpPr txBox="1"/>
          <p:nvPr/>
        </p:nvSpPr>
        <p:spPr>
          <a:xfrm>
            <a:off x="685800" y="4724400"/>
            <a:ext cx="6172200" cy="646331"/>
          </a:xfrm>
          <a:prstGeom prst="rect">
            <a:avLst/>
          </a:prstGeom>
          <a:noFill/>
        </p:spPr>
        <p:txBody>
          <a:bodyPr wrap="square" rtlCol="0">
            <a:spAutoFit/>
          </a:bodyPr>
          <a:lstStyle/>
          <a:p>
            <a:r>
              <a:rPr lang="en-US" dirty="0"/>
              <a:t>Taxable Value  = </a:t>
            </a:r>
            <a:r>
              <a:rPr lang="en-US" dirty="0" smtClean="0"/>
              <a:t>36,02,000 – 7,87,938= 28,14,062 </a:t>
            </a:r>
            <a:endParaRPr lang="en-US" dirty="0"/>
          </a:p>
          <a:p>
            <a:endParaRPr lang="en-US" dirty="0"/>
          </a:p>
        </p:txBody>
      </p:sp>
    </p:spTree>
    <p:extLst>
      <p:ext uri="{BB962C8B-B14F-4D97-AF65-F5344CB8AC3E}">
        <p14:creationId xmlns:p14="http://schemas.microsoft.com/office/powerpoint/2010/main" val="58356548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8200" y="1143000"/>
            <a:ext cx="6532743" cy="923330"/>
          </a:xfrm>
          <a:prstGeom prst="rect">
            <a:avLst/>
          </a:prstGeom>
          <a:noFill/>
        </p:spPr>
        <p:txBody>
          <a:bodyPr wrap="square" lIns="91440" tIns="45720" rIns="91440" bIns="45720">
            <a:spAutoFit/>
          </a:bodyPr>
          <a:lstStyle/>
          <a:p>
            <a:pPr algn="ctr"/>
            <a:r>
              <a:rPr 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Valuation Rules: </a:t>
            </a: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extLst>
      <p:ext uri="{BB962C8B-B14F-4D97-AF65-F5344CB8AC3E}">
        <p14:creationId xmlns:p14="http://schemas.microsoft.com/office/powerpoint/2010/main" val="147988831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533400"/>
            <a:ext cx="8305800" cy="5262979"/>
          </a:xfrm>
          <a:prstGeom prst="rect">
            <a:avLst/>
          </a:prstGeom>
        </p:spPr>
        <p:txBody>
          <a:bodyPr wrap="square">
            <a:spAutoFit/>
          </a:bodyPr>
          <a:lstStyle/>
          <a:p>
            <a:r>
              <a:rPr lang="en-US" sz="2800" dirty="0" smtClean="0"/>
              <a:t>“Open </a:t>
            </a:r>
            <a:r>
              <a:rPr lang="en-US" sz="2800" dirty="0"/>
              <a:t>market value” of a supply of goods or services or both means the </a:t>
            </a:r>
            <a:r>
              <a:rPr lang="en-US" sz="2800" dirty="0">
                <a:solidFill>
                  <a:srgbClr val="FF33CC"/>
                </a:solidFill>
              </a:rPr>
              <a:t>full value in money</a:t>
            </a:r>
            <a:r>
              <a:rPr lang="en-US" sz="2800" dirty="0"/>
              <a:t>, </a:t>
            </a:r>
            <a:r>
              <a:rPr lang="en-US" sz="2800" b="1" dirty="0">
                <a:solidFill>
                  <a:srgbClr val="3333CC"/>
                </a:solidFill>
              </a:rPr>
              <a:t>excluding</a:t>
            </a:r>
            <a:r>
              <a:rPr lang="en-US" sz="2800" dirty="0"/>
              <a:t> the integrated tax, central tax, State tax, Union territory tax and the </a:t>
            </a:r>
            <a:r>
              <a:rPr lang="en-US" sz="2800" dirty="0" err="1"/>
              <a:t>cess</a:t>
            </a:r>
            <a:r>
              <a:rPr lang="en-US" sz="2800" dirty="0"/>
              <a:t> payable by a person in a transaction, </a:t>
            </a:r>
          </a:p>
          <a:p>
            <a:endParaRPr lang="en-US" sz="2800" dirty="0" smtClean="0"/>
          </a:p>
          <a:p>
            <a:r>
              <a:rPr lang="en-US" sz="2800" dirty="0" smtClean="0"/>
              <a:t>-where </a:t>
            </a:r>
            <a:r>
              <a:rPr lang="en-US" sz="2800" dirty="0"/>
              <a:t>the supplier and the recipient of the supply </a:t>
            </a:r>
            <a:r>
              <a:rPr lang="en-US" sz="2800" dirty="0">
                <a:solidFill>
                  <a:srgbClr val="FF33CC"/>
                </a:solidFill>
              </a:rPr>
              <a:t>are not related </a:t>
            </a:r>
            <a:r>
              <a:rPr lang="en-US" sz="2800" dirty="0"/>
              <a:t>and </a:t>
            </a:r>
            <a:endParaRPr lang="en-US" sz="2800" dirty="0" smtClean="0"/>
          </a:p>
          <a:p>
            <a:pPr marL="457200" indent="-457200">
              <a:buFontTx/>
              <a:buChar char="-"/>
            </a:pPr>
            <a:r>
              <a:rPr lang="en-US" sz="2800" dirty="0" smtClean="0">
                <a:solidFill>
                  <a:srgbClr val="FF33CC"/>
                </a:solidFill>
              </a:rPr>
              <a:t>price </a:t>
            </a:r>
            <a:r>
              <a:rPr lang="en-US" sz="2800" dirty="0">
                <a:solidFill>
                  <a:srgbClr val="FF33CC"/>
                </a:solidFill>
              </a:rPr>
              <a:t>is the sole consideration</a:t>
            </a:r>
            <a:r>
              <a:rPr lang="en-US" sz="2800" dirty="0"/>
              <a:t>, </a:t>
            </a:r>
            <a:endParaRPr lang="en-US" sz="2800" dirty="0" smtClean="0"/>
          </a:p>
          <a:p>
            <a:pPr marL="457200" indent="-457200">
              <a:buFontTx/>
              <a:buChar char="-"/>
            </a:pPr>
            <a:endParaRPr lang="en-US" sz="2800" dirty="0"/>
          </a:p>
          <a:p>
            <a:pPr marL="457200" indent="-457200">
              <a:buFontTx/>
              <a:buChar char="-"/>
            </a:pPr>
            <a:r>
              <a:rPr lang="en-US" sz="2800" dirty="0" smtClean="0">
                <a:solidFill>
                  <a:srgbClr val="FF0000"/>
                </a:solidFill>
              </a:rPr>
              <a:t>to </a:t>
            </a:r>
            <a:r>
              <a:rPr lang="en-US" sz="2800" dirty="0">
                <a:solidFill>
                  <a:srgbClr val="FF0000"/>
                </a:solidFill>
              </a:rPr>
              <a:t>obtain such supply </a:t>
            </a:r>
            <a:r>
              <a:rPr lang="en-US" sz="2800" dirty="0"/>
              <a:t>at the same time when the supply being valued is made. </a:t>
            </a:r>
          </a:p>
        </p:txBody>
      </p:sp>
    </p:spTree>
    <p:extLst>
      <p:ext uri="{BB962C8B-B14F-4D97-AF65-F5344CB8AC3E}">
        <p14:creationId xmlns:p14="http://schemas.microsoft.com/office/powerpoint/2010/main" val="152906212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53291"/>
            <a:ext cx="8686800" cy="6986528"/>
          </a:xfrm>
          <a:prstGeom prst="rect">
            <a:avLst/>
          </a:prstGeom>
        </p:spPr>
        <p:txBody>
          <a:bodyPr wrap="square">
            <a:spAutoFit/>
          </a:bodyPr>
          <a:lstStyle/>
          <a:p>
            <a:r>
              <a:rPr lang="en-US" sz="2800" dirty="0">
                <a:solidFill>
                  <a:srgbClr val="FF33CC"/>
                </a:solidFill>
              </a:rPr>
              <a:t>“supply of goods or services or both of like kind and quality” </a:t>
            </a:r>
            <a:r>
              <a:rPr lang="en-US" sz="2800" dirty="0" smtClean="0">
                <a:solidFill>
                  <a:srgbClr val="FF33CC"/>
                </a:solidFill>
              </a:rPr>
              <a:t>means </a:t>
            </a:r>
          </a:p>
          <a:p>
            <a:endParaRPr lang="en-US" sz="2800" dirty="0"/>
          </a:p>
          <a:p>
            <a:r>
              <a:rPr lang="en-US" sz="2800" dirty="0" smtClean="0"/>
              <a:t>-</a:t>
            </a:r>
            <a:r>
              <a:rPr lang="en-US" sz="2800" dirty="0" smtClean="0">
                <a:solidFill>
                  <a:srgbClr val="FF33CC"/>
                </a:solidFill>
              </a:rPr>
              <a:t>any </a:t>
            </a:r>
            <a:r>
              <a:rPr lang="en-US" sz="2800" dirty="0">
                <a:solidFill>
                  <a:srgbClr val="FF33CC"/>
                </a:solidFill>
              </a:rPr>
              <a:t>other supply of goods or services</a:t>
            </a:r>
            <a:r>
              <a:rPr lang="en-US" sz="2800" dirty="0"/>
              <a:t> or both made under similar circumstances that, </a:t>
            </a:r>
            <a:endParaRPr lang="en-US" sz="2800" dirty="0" smtClean="0"/>
          </a:p>
          <a:p>
            <a:r>
              <a:rPr lang="en-US" sz="2800" dirty="0" smtClean="0"/>
              <a:t>in </a:t>
            </a:r>
            <a:r>
              <a:rPr lang="en-US" sz="2800" dirty="0"/>
              <a:t>respect of the </a:t>
            </a:r>
            <a:endParaRPr lang="en-US" sz="2800" dirty="0" smtClean="0"/>
          </a:p>
          <a:p>
            <a:r>
              <a:rPr lang="en-US" sz="2800" dirty="0" smtClean="0"/>
              <a:t>-</a:t>
            </a:r>
            <a:r>
              <a:rPr lang="en-US" sz="2800" dirty="0" smtClean="0">
                <a:solidFill>
                  <a:srgbClr val="4822B4"/>
                </a:solidFill>
              </a:rPr>
              <a:t>characteristics</a:t>
            </a:r>
            <a:r>
              <a:rPr lang="en-US" sz="2800" dirty="0">
                <a:solidFill>
                  <a:srgbClr val="4822B4"/>
                </a:solidFill>
              </a:rPr>
              <a:t>,  </a:t>
            </a:r>
            <a:r>
              <a:rPr lang="en-US" sz="2800" dirty="0" smtClean="0">
                <a:solidFill>
                  <a:srgbClr val="4822B4"/>
                </a:solidFill>
              </a:rPr>
              <a:t>      </a:t>
            </a:r>
          </a:p>
          <a:p>
            <a:r>
              <a:rPr lang="en-US" sz="2800" dirty="0" smtClean="0">
                <a:solidFill>
                  <a:srgbClr val="4822B4"/>
                </a:solidFill>
              </a:rPr>
              <a:t>-quality</a:t>
            </a:r>
            <a:r>
              <a:rPr lang="en-US" sz="2800" dirty="0">
                <a:solidFill>
                  <a:srgbClr val="4822B4"/>
                </a:solidFill>
              </a:rPr>
              <a:t>,  </a:t>
            </a:r>
            <a:r>
              <a:rPr lang="en-US" sz="2800" dirty="0" smtClean="0">
                <a:solidFill>
                  <a:srgbClr val="4822B4"/>
                </a:solidFill>
              </a:rPr>
              <a:t>       </a:t>
            </a:r>
          </a:p>
          <a:p>
            <a:r>
              <a:rPr lang="en-US" sz="2800" dirty="0" smtClean="0">
                <a:solidFill>
                  <a:srgbClr val="4822B4"/>
                </a:solidFill>
              </a:rPr>
              <a:t>-quantity</a:t>
            </a:r>
            <a:r>
              <a:rPr lang="en-US" sz="2800" dirty="0">
                <a:solidFill>
                  <a:srgbClr val="4822B4"/>
                </a:solidFill>
              </a:rPr>
              <a:t>, </a:t>
            </a:r>
            <a:endParaRPr lang="en-US" sz="2800" dirty="0" smtClean="0">
              <a:solidFill>
                <a:srgbClr val="4822B4"/>
              </a:solidFill>
            </a:endParaRPr>
          </a:p>
          <a:p>
            <a:r>
              <a:rPr lang="en-US" sz="2800" dirty="0" smtClean="0">
                <a:solidFill>
                  <a:srgbClr val="4822B4"/>
                </a:solidFill>
              </a:rPr>
              <a:t>-functional </a:t>
            </a:r>
            <a:r>
              <a:rPr lang="en-US" sz="2800" dirty="0">
                <a:solidFill>
                  <a:srgbClr val="4822B4"/>
                </a:solidFill>
              </a:rPr>
              <a:t>components,  </a:t>
            </a:r>
            <a:r>
              <a:rPr lang="en-US" sz="2800" dirty="0" smtClean="0">
                <a:solidFill>
                  <a:srgbClr val="4822B4"/>
                </a:solidFill>
              </a:rPr>
              <a:t>                </a:t>
            </a:r>
          </a:p>
          <a:p>
            <a:r>
              <a:rPr lang="en-US" sz="2800" dirty="0" smtClean="0">
                <a:solidFill>
                  <a:srgbClr val="4822B4"/>
                </a:solidFill>
              </a:rPr>
              <a:t>-materials</a:t>
            </a:r>
            <a:r>
              <a:rPr lang="en-US" sz="2800" dirty="0">
                <a:solidFill>
                  <a:srgbClr val="4822B4"/>
                </a:solidFill>
              </a:rPr>
              <a:t>, </a:t>
            </a:r>
            <a:endParaRPr lang="en-US" sz="2800" dirty="0" smtClean="0">
              <a:solidFill>
                <a:srgbClr val="4822B4"/>
              </a:solidFill>
            </a:endParaRPr>
          </a:p>
          <a:p>
            <a:r>
              <a:rPr lang="en-US" sz="2800" dirty="0" smtClean="0">
                <a:solidFill>
                  <a:srgbClr val="4822B4"/>
                </a:solidFill>
              </a:rPr>
              <a:t>-and </a:t>
            </a:r>
            <a:r>
              <a:rPr lang="en-US" sz="2800" dirty="0">
                <a:solidFill>
                  <a:srgbClr val="4822B4"/>
                </a:solidFill>
              </a:rPr>
              <a:t>reputation </a:t>
            </a:r>
            <a:endParaRPr lang="en-US" sz="2800" dirty="0" smtClean="0">
              <a:solidFill>
                <a:srgbClr val="4822B4"/>
              </a:solidFill>
            </a:endParaRPr>
          </a:p>
          <a:p>
            <a:endParaRPr lang="en-US" sz="2800" dirty="0" smtClean="0"/>
          </a:p>
          <a:p>
            <a:r>
              <a:rPr lang="en-US" sz="2800" dirty="0"/>
              <a:t>of the goods or services or both first mentioned, </a:t>
            </a:r>
          </a:p>
          <a:p>
            <a:endParaRPr lang="en-US" sz="2800" dirty="0" smtClean="0"/>
          </a:p>
          <a:p>
            <a:endParaRPr lang="en-US" sz="2800" dirty="0"/>
          </a:p>
        </p:txBody>
      </p:sp>
    </p:spTree>
    <p:extLst>
      <p:ext uri="{BB962C8B-B14F-4D97-AF65-F5344CB8AC3E}">
        <p14:creationId xmlns:p14="http://schemas.microsoft.com/office/powerpoint/2010/main" val="41741783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206276464"/>
              </p:ext>
            </p:extLst>
          </p:nvPr>
        </p:nvGraphicFramePr>
        <p:xfrm>
          <a:off x="1066800" y="685800"/>
          <a:ext cx="7467600" cy="6126307"/>
        </p:xfrm>
        <a:graphic>
          <a:graphicData uri="http://schemas.openxmlformats.org/drawingml/2006/table">
            <a:tbl>
              <a:tblPr firstRow="1" bandRow="1">
                <a:tableStyleId>{5C22544A-7EE6-4342-B048-85BDC9FD1C3A}</a:tableStyleId>
              </a:tblPr>
              <a:tblGrid>
                <a:gridCol w="3733800"/>
                <a:gridCol w="3733800"/>
              </a:tblGrid>
              <a:tr h="600508">
                <a:tc>
                  <a:txBody>
                    <a:bodyPr/>
                    <a:lstStyle/>
                    <a:p>
                      <a:r>
                        <a:rPr lang="en-US" sz="2800" dirty="0" smtClean="0"/>
                        <a:t>Particulars </a:t>
                      </a:r>
                      <a:endParaRPr lang="en-US" sz="2800" dirty="0"/>
                    </a:p>
                  </a:txBody>
                  <a:tcPr/>
                </a:tc>
                <a:tc>
                  <a:txBody>
                    <a:bodyPr/>
                    <a:lstStyle/>
                    <a:p>
                      <a:r>
                        <a:rPr lang="en-US" sz="2800" dirty="0" smtClean="0"/>
                        <a:t>Amount </a:t>
                      </a:r>
                      <a:endParaRPr lang="en-US" sz="2800" dirty="0"/>
                    </a:p>
                  </a:txBody>
                  <a:tcPr/>
                </a:tc>
              </a:tr>
              <a:tr h="1036493">
                <a:tc>
                  <a:txBody>
                    <a:bodyPr/>
                    <a:lstStyle/>
                    <a:p>
                      <a:r>
                        <a:rPr lang="en-US" sz="2800" dirty="0" smtClean="0"/>
                        <a:t>Contracted price for 100 kg  of sugar  </a:t>
                      </a:r>
                      <a:r>
                        <a:rPr lang="en-US" sz="2800" dirty="0" smtClean="0"/>
                        <a:t>from A </a:t>
                      </a:r>
                      <a:r>
                        <a:rPr lang="en-US" sz="2800" dirty="0" smtClean="0"/>
                        <a:t>Ltd to B</a:t>
                      </a:r>
                      <a:endParaRPr lang="en-US" sz="2800" dirty="0"/>
                    </a:p>
                  </a:txBody>
                  <a:tcPr/>
                </a:tc>
                <a:tc>
                  <a:txBody>
                    <a:bodyPr/>
                    <a:lstStyle/>
                    <a:p>
                      <a:r>
                        <a:rPr lang="en-US" sz="2800" dirty="0" smtClean="0"/>
                        <a:t>Rs. 5000</a:t>
                      </a:r>
                      <a:endParaRPr lang="en-US" sz="2800" dirty="0"/>
                    </a:p>
                  </a:txBody>
                  <a:tcPr/>
                </a:tc>
              </a:tr>
              <a:tr h="1036493">
                <a:tc>
                  <a:txBody>
                    <a:bodyPr/>
                    <a:lstStyle/>
                    <a:p>
                      <a:r>
                        <a:rPr lang="en-US" sz="2800" dirty="0" smtClean="0"/>
                        <a:t>Advance payment before </a:t>
                      </a:r>
                      <a:r>
                        <a:rPr lang="en-US" sz="2800" dirty="0" smtClean="0"/>
                        <a:t>dispatch</a:t>
                      </a:r>
                      <a:endParaRPr lang="en-US" sz="2800" dirty="0"/>
                    </a:p>
                  </a:txBody>
                  <a:tcPr/>
                </a:tc>
                <a:tc>
                  <a:txBody>
                    <a:bodyPr/>
                    <a:lstStyle/>
                    <a:p>
                      <a:r>
                        <a:rPr lang="en-US" sz="2800" dirty="0" smtClean="0"/>
                        <a:t>Rs. 1000</a:t>
                      </a:r>
                      <a:endParaRPr lang="en-US" sz="2800" dirty="0"/>
                    </a:p>
                  </a:txBody>
                  <a:tcPr/>
                </a:tc>
              </a:tr>
              <a:tr h="1036493">
                <a:tc>
                  <a:txBody>
                    <a:bodyPr/>
                    <a:lstStyle/>
                    <a:p>
                      <a:r>
                        <a:rPr lang="en-US" sz="2800" dirty="0" smtClean="0"/>
                        <a:t>Payable after credit period of 90 days:</a:t>
                      </a:r>
                      <a:endParaRPr lang="en-US" sz="2800" dirty="0"/>
                    </a:p>
                  </a:txBody>
                  <a:tcPr/>
                </a:tc>
                <a:tc>
                  <a:txBody>
                    <a:bodyPr/>
                    <a:lstStyle/>
                    <a:p>
                      <a:r>
                        <a:rPr lang="en-US" sz="2800" dirty="0" smtClean="0"/>
                        <a:t>Rs. 4000</a:t>
                      </a:r>
                      <a:endParaRPr lang="en-US" sz="2800" dirty="0"/>
                    </a:p>
                  </a:txBody>
                  <a:tcPr/>
                </a:tc>
              </a:tr>
              <a:tr h="600508">
                <a:tc>
                  <a:txBody>
                    <a:bodyPr/>
                    <a:lstStyle/>
                    <a:p>
                      <a:r>
                        <a:rPr lang="en-US" sz="2800" dirty="0" smtClean="0"/>
                        <a:t>Base taxable value</a:t>
                      </a:r>
                      <a:endParaRPr lang="en-US" sz="2800" dirty="0"/>
                    </a:p>
                  </a:txBody>
                  <a:tcPr/>
                </a:tc>
                <a:tc>
                  <a:txBody>
                    <a:bodyPr/>
                    <a:lstStyle/>
                    <a:p>
                      <a:r>
                        <a:rPr lang="en-US" sz="2800" dirty="0" smtClean="0"/>
                        <a:t>Rs. 7000</a:t>
                      </a:r>
                      <a:endParaRPr lang="en-US" sz="2800" dirty="0"/>
                    </a:p>
                  </a:txBody>
                  <a:tcPr/>
                </a:tc>
              </a:tr>
              <a:tr h="148070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b="0" i="1" u="none" strike="noStrike" kern="1200" baseline="0" dirty="0" smtClean="0">
                          <a:solidFill>
                            <a:schemeClr val="dk1"/>
                          </a:solidFill>
                          <a:latin typeface="+mn-lt"/>
                          <a:ea typeface="+mn-ea"/>
                          <a:cs typeface="+mn-cs"/>
                        </a:rPr>
                        <a:t>(Additions as further discussed)</a:t>
                      </a:r>
                      <a:endParaRPr lang="en-US" sz="2800" b="0" i="0" u="none" strike="noStrike" kern="1200" baseline="0" dirty="0" smtClean="0">
                        <a:solidFill>
                          <a:schemeClr val="dk1"/>
                        </a:solidFill>
                        <a:latin typeface="+mn-lt"/>
                        <a:ea typeface="+mn-ea"/>
                        <a:cs typeface="+mn-cs"/>
                      </a:endParaRPr>
                    </a:p>
                    <a:p>
                      <a:endParaRPr lang="en-US" sz="2800" dirty="0"/>
                    </a:p>
                  </a:txBody>
                  <a:tcPr/>
                </a:tc>
                <a:tc>
                  <a:txBody>
                    <a:bodyPr/>
                    <a:lstStyle/>
                    <a:p>
                      <a:r>
                        <a:rPr lang="en-US" sz="2800" dirty="0" smtClean="0"/>
                        <a:t>     XX</a:t>
                      </a:r>
                      <a:r>
                        <a:rPr lang="en-US" sz="2800" baseline="0" dirty="0" smtClean="0"/>
                        <a:t> </a:t>
                      </a:r>
                      <a:endParaRPr lang="en-US" sz="2800" dirty="0"/>
                    </a:p>
                  </a:txBody>
                  <a:tcPr/>
                </a:tc>
              </a:tr>
            </a:tbl>
          </a:graphicData>
        </a:graphic>
      </p:graphicFrame>
    </p:spTree>
    <p:extLst>
      <p:ext uri="{BB962C8B-B14F-4D97-AF65-F5344CB8AC3E}">
        <p14:creationId xmlns:p14="http://schemas.microsoft.com/office/powerpoint/2010/main" val="369721937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81000"/>
            <a:ext cx="8382000" cy="4524315"/>
          </a:xfrm>
          <a:prstGeom prst="rect">
            <a:avLst/>
          </a:prstGeom>
        </p:spPr>
        <p:txBody>
          <a:bodyPr wrap="square">
            <a:spAutoFit/>
          </a:bodyPr>
          <a:lstStyle/>
          <a:p>
            <a:r>
              <a:rPr lang="en-US" sz="2400" dirty="0" smtClean="0">
                <a:solidFill>
                  <a:srgbClr val="FF33CC"/>
                </a:solidFill>
              </a:rPr>
              <a:t>- is </a:t>
            </a:r>
            <a:r>
              <a:rPr lang="en-US" sz="2400" dirty="0">
                <a:solidFill>
                  <a:srgbClr val="FF33CC"/>
                </a:solidFill>
              </a:rPr>
              <a:t>the same as</a:t>
            </a:r>
            <a:r>
              <a:rPr lang="en-US" sz="2400" dirty="0"/>
              <a:t>, </a:t>
            </a:r>
            <a:endParaRPr lang="en-US" sz="2400" dirty="0" smtClean="0"/>
          </a:p>
          <a:p>
            <a:r>
              <a:rPr lang="en-US" sz="2400" dirty="0"/>
              <a:t>-</a:t>
            </a:r>
            <a:r>
              <a:rPr lang="en-US" sz="2400" dirty="0" smtClean="0">
                <a:solidFill>
                  <a:srgbClr val="FF33CC"/>
                </a:solidFill>
              </a:rPr>
              <a:t>or </a:t>
            </a:r>
            <a:r>
              <a:rPr lang="en-US" sz="2400" dirty="0">
                <a:solidFill>
                  <a:srgbClr val="FF33CC"/>
                </a:solidFill>
              </a:rPr>
              <a:t>closely or substantially resembles, </a:t>
            </a:r>
            <a:endParaRPr lang="en-US" sz="2400" dirty="0" smtClean="0">
              <a:solidFill>
                <a:srgbClr val="FF33CC"/>
              </a:solidFill>
            </a:endParaRPr>
          </a:p>
          <a:p>
            <a:endParaRPr lang="en-US" sz="2400" dirty="0"/>
          </a:p>
          <a:p>
            <a:r>
              <a:rPr lang="en-US" sz="2400" dirty="0" smtClean="0"/>
              <a:t>that </a:t>
            </a:r>
            <a:r>
              <a:rPr lang="en-US" sz="2400" dirty="0"/>
              <a:t>supply of goods or services or both</a:t>
            </a:r>
            <a:r>
              <a:rPr lang="en-US" sz="2400" dirty="0" smtClean="0"/>
              <a:t>.</a:t>
            </a:r>
          </a:p>
          <a:p>
            <a:endParaRPr lang="en-US" sz="2400" dirty="0"/>
          </a:p>
          <a:p>
            <a:endParaRPr lang="en-US" sz="2400" dirty="0" smtClean="0"/>
          </a:p>
          <a:p>
            <a:r>
              <a:rPr lang="en-US" sz="2400" dirty="0" smtClean="0"/>
              <a:t>Example:   -Services of Vodafone and </a:t>
            </a:r>
            <a:r>
              <a:rPr lang="en-US" sz="2400" dirty="0" err="1" smtClean="0"/>
              <a:t>Airtel</a:t>
            </a:r>
            <a:endParaRPr lang="en-US" sz="2400" dirty="0" smtClean="0"/>
          </a:p>
          <a:p>
            <a:r>
              <a:rPr lang="en-US" sz="2400" dirty="0"/>
              <a:t> </a:t>
            </a:r>
            <a:r>
              <a:rPr lang="en-US" sz="2400" dirty="0" smtClean="0"/>
              <a:t>               -Mobile of Samsung and Nokia</a:t>
            </a:r>
          </a:p>
          <a:p>
            <a:r>
              <a:rPr lang="en-US" sz="2400" dirty="0"/>
              <a:t> </a:t>
            </a:r>
            <a:r>
              <a:rPr lang="en-US" sz="2400" dirty="0" smtClean="0"/>
              <a:t>               -TV of Philips and LG</a:t>
            </a:r>
          </a:p>
          <a:p>
            <a:endParaRPr lang="en-US" sz="2400" dirty="0"/>
          </a:p>
          <a:p>
            <a:endParaRPr lang="en-US" sz="2400" dirty="0" smtClean="0"/>
          </a:p>
          <a:p>
            <a:endParaRPr lang="en-US" sz="2400" dirty="0"/>
          </a:p>
        </p:txBody>
      </p:sp>
    </p:spTree>
    <p:extLst>
      <p:ext uri="{BB962C8B-B14F-4D97-AF65-F5344CB8AC3E}">
        <p14:creationId xmlns:p14="http://schemas.microsoft.com/office/powerpoint/2010/main" val="330157275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35846"/>
            <a:ext cx="8534400" cy="5909310"/>
          </a:xfrm>
          <a:prstGeom prst="rect">
            <a:avLst/>
          </a:prstGeom>
        </p:spPr>
        <p:txBody>
          <a:bodyPr wrap="square">
            <a:spAutoFit/>
          </a:bodyPr>
          <a:lstStyle/>
          <a:p>
            <a:r>
              <a:rPr lang="en-US" dirty="0"/>
              <a:t>Value of supply of goods or services where the consideration is not wholly in money </a:t>
            </a:r>
            <a:endParaRPr lang="en-US" dirty="0" smtClean="0"/>
          </a:p>
          <a:p>
            <a:endParaRPr lang="en-US" dirty="0"/>
          </a:p>
          <a:p>
            <a:r>
              <a:rPr lang="en-US" dirty="0" smtClean="0"/>
              <a:t>Where </a:t>
            </a:r>
            <a:r>
              <a:rPr lang="en-US" dirty="0"/>
              <a:t>the supply of goods or services is for a consideration not wholly in money, the value of the supply shall, </a:t>
            </a:r>
            <a:endParaRPr lang="en-US" sz="2400" dirty="0" smtClean="0"/>
          </a:p>
          <a:p>
            <a:endParaRPr lang="en-US" sz="2400" dirty="0" smtClean="0"/>
          </a:p>
          <a:p>
            <a:pPr marL="342900" indent="-342900">
              <a:buAutoNum type="alphaLcParenBoth"/>
            </a:pPr>
            <a:r>
              <a:rPr lang="en-US" sz="2400" dirty="0" smtClean="0"/>
              <a:t>be </a:t>
            </a:r>
            <a:r>
              <a:rPr lang="en-US" sz="2400" dirty="0"/>
              <a:t>the </a:t>
            </a:r>
            <a:r>
              <a:rPr lang="en-US" sz="2400" dirty="0">
                <a:solidFill>
                  <a:srgbClr val="FF33CC"/>
                </a:solidFill>
              </a:rPr>
              <a:t>open market value</a:t>
            </a:r>
            <a:r>
              <a:rPr lang="en-US" sz="2400" dirty="0"/>
              <a:t> of such supply</a:t>
            </a:r>
            <a:r>
              <a:rPr lang="en-US" sz="2400" dirty="0" smtClean="0"/>
              <a:t>;</a:t>
            </a:r>
          </a:p>
          <a:p>
            <a:endParaRPr lang="en-US" sz="2400" dirty="0"/>
          </a:p>
          <a:p>
            <a:endParaRPr lang="en-US" sz="2400" dirty="0" smtClean="0"/>
          </a:p>
          <a:p>
            <a:r>
              <a:rPr lang="en-US" sz="2400" dirty="0" smtClean="0"/>
              <a:t> </a:t>
            </a:r>
            <a:r>
              <a:rPr lang="en-US" sz="2400" dirty="0"/>
              <a:t>(b) if </a:t>
            </a:r>
            <a:r>
              <a:rPr lang="en-US" sz="2400" dirty="0">
                <a:solidFill>
                  <a:srgbClr val="FF33CC"/>
                </a:solidFill>
              </a:rPr>
              <a:t>open market value</a:t>
            </a:r>
            <a:r>
              <a:rPr lang="en-US" sz="2400" dirty="0"/>
              <a:t> is not available, be the sum total of </a:t>
            </a:r>
            <a:r>
              <a:rPr lang="en-US" sz="2400" dirty="0">
                <a:solidFill>
                  <a:srgbClr val="FF33CC"/>
                </a:solidFill>
              </a:rPr>
              <a:t>consideration in money </a:t>
            </a:r>
            <a:r>
              <a:rPr lang="en-US" sz="2400" dirty="0"/>
              <a:t>and any such further amount in </a:t>
            </a:r>
            <a:r>
              <a:rPr lang="en-US" sz="2400" dirty="0">
                <a:solidFill>
                  <a:srgbClr val="FF33CC"/>
                </a:solidFill>
              </a:rPr>
              <a:t>money as is equivalen</a:t>
            </a:r>
            <a:r>
              <a:rPr lang="en-US" sz="2400" dirty="0"/>
              <a:t>t to the consideration not in money if such amount is known at the time of supply; </a:t>
            </a:r>
            <a:endParaRPr lang="en-US" sz="2400" dirty="0" smtClean="0"/>
          </a:p>
          <a:p>
            <a:endParaRPr lang="en-US" sz="2400" dirty="0" smtClean="0"/>
          </a:p>
          <a:p>
            <a:r>
              <a:rPr lang="en-US" sz="2400" dirty="0" smtClean="0"/>
              <a:t>(</a:t>
            </a:r>
            <a:r>
              <a:rPr lang="en-US" sz="2400" dirty="0"/>
              <a:t>c) if the value of supply is not determinable under clause (a) or clause (b), be the value of supply of goods or services or both </a:t>
            </a:r>
            <a:r>
              <a:rPr lang="en-US" sz="2400" dirty="0">
                <a:solidFill>
                  <a:srgbClr val="FF33CC"/>
                </a:solidFill>
              </a:rPr>
              <a:t>of like kind and quality</a:t>
            </a:r>
            <a:r>
              <a:rPr lang="en-US" dirty="0"/>
              <a:t>; </a:t>
            </a:r>
            <a:endParaRPr lang="en-US" dirty="0" smtClean="0"/>
          </a:p>
        </p:txBody>
      </p:sp>
    </p:spTree>
    <p:extLst>
      <p:ext uri="{BB962C8B-B14F-4D97-AF65-F5344CB8AC3E}">
        <p14:creationId xmlns:p14="http://schemas.microsoft.com/office/powerpoint/2010/main" val="205024846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609600"/>
            <a:ext cx="8229600" cy="4955203"/>
          </a:xfrm>
          <a:prstGeom prst="rect">
            <a:avLst/>
          </a:prstGeom>
        </p:spPr>
        <p:txBody>
          <a:bodyPr wrap="square">
            <a:spAutoFit/>
          </a:bodyPr>
          <a:lstStyle/>
          <a:p>
            <a:pPr algn="just"/>
            <a:r>
              <a:rPr lang="en-US" sz="3600" dirty="0">
                <a:solidFill>
                  <a:srgbClr val="FF33CC"/>
                </a:solidFill>
              </a:rPr>
              <a:t>(d) if value is not determinable under clause (a) or clause (b) or clause (c), be the sum total of consideration in money and such further amount in money that is equivalent </a:t>
            </a:r>
            <a:r>
              <a:rPr lang="en-US" sz="3600" dirty="0" smtClean="0">
                <a:solidFill>
                  <a:srgbClr val="FF33CC"/>
                </a:solidFill>
              </a:rPr>
              <a:t>to consideration </a:t>
            </a:r>
            <a:r>
              <a:rPr lang="en-US" sz="3600" dirty="0">
                <a:solidFill>
                  <a:srgbClr val="FF33CC"/>
                </a:solidFill>
              </a:rPr>
              <a:t>not in money as determined by application of rule </a:t>
            </a:r>
            <a:r>
              <a:rPr lang="en-US" sz="3600" dirty="0" smtClean="0">
                <a:solidFill>
                  <a:srgbClr val="FF33CC"/>
                </a:solidFill>
              </a:rPr>
              <a:t>30  </a:t>
            </a:r>
            <a:r>
              <a:rPr lang="en-US" sz="3600" dirty="0">
                <a:solidFill>
                  <a:srgbClr val="FF33CC"/>
                </a:solidFill>
              </a:rPr>
              <a:t>or rule </a:t>
            </a:r>
            <a:r>
              <a:rPr lang="en-US" sz="3600" dirty="0" smtClean="0">
                <a:solidFill>
                  <a:srgbClr val="FF33CC"/>
                </a:solidFill>
              </a:rPr>
              <a:t>31  </a:t>
            </a:r>
            <a:r>
              <a:rPr lang="en-US" sz="3600" dirty="0">
                <a:solidFill>
                  <a:srgbClr val="FF33CC"/>
                </a:solidFill>
              </a:rPr>
              <a:t>in that order. </a:t>
            </a:r>
            <a:endParaRPr lang="en-US" sz="3600" dirty="0" smtClean="0">
              <a:solidFill>
                <a:srgbClr val="FF33CC"/>
              </a:solidFill>
            </a:endParaRPr>
          </a:p>
          <a:p>
            <a:pPr algn="just"/>
            <a:endParaRPr lang="en-US" sz="2800" dirty="0"/>
          </a:p>
        </p:txBody>
      </p:sp>
    </p:spTree>
    <p:extLst>
      <p:ext uri="{BB962C8B-B14F-4D97-AF65-F5344CB8AC3E}">
        <p14:creationId xmlns:p14="http://schemas.microsoft.com/office/powerpoint/2010/main" val="425802920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457200"/>
            <a:ext cx="7696200" cy="6001643"/>
          </a:xfrm>
          <a:prstGeom prst="rect">
            <a:avLst/>
          </a:prstGeom>
        </p:spPr>
        <p:txBody>
          <a:bodyPr wrap="square">
            <a:spAutoFit/>
          </a:bodyPr>
          <a:lstStyle/>
          <a:p>
            <a:r>
              <a:rPr lang="en-US" sz="2400" dirty="0">
                <a:solidFill>
                  <a:srgbClr val="FF33CC"/>
                </a:solidFill>
              </a:rPr>
              <a:t>Rule </a:t>
            </a:r>
            <a:r>
              <a:rPr lang="en-US" sz="2400" dirty="0" smtClean="0">
                <a:solidFill>
                  <a:srgbClr val="FF33CC"/>
                </a:solidFill>
              </a:rPr>
              <a:t>30 : </a:t>
            </a:r>
            <a:r>
              <a:rPr lang="en-US" sz="2400" dirty="0">
                <a:solidFill>
                  <a:srgbClr val="FF33CC"/>
                </a:solidFill>
              </a:rPr>
              <a:t>Where the value of a supply of goods or services or both is not determinable by any of the preceding rules, the value shall be </a:t>
            </a:r>
            <a:r>
              <a:rPr lang="en-US" sz="2400" dirty="0" smtClean="0">
                <a:solidFill>
                  <a:srgbClr val="FF33CC"/>
                </a:solidFill>
              </a:rPr>
              <a:t>110 % of </a:t>
            </a:r>
            <a:r>
              <a:rPr lang="en-US" sz="2400" dirty="0">
                <a:solidFill>
                  <a:srgbClr val="FF33CC"/>
                </a:solidFill>
              </a:rPr>
              <a:t>the cost of production or manufacture or cost of acquisition of such goods or cost of provision of such services</a:t>
            </a:r>
            <a:r>
              <a:rPr lang="en-US" sz="2400" dirty="0" smtClean="0">
                <a:solidFill>
                  <a:srgbClr val="FF33CC"/>
                </a:solidFill>
              </a:rPr>
              <a:t>.</a:t>
            </a:r>
          </a:p>
          <a:p>
            <a:endParaRPr lang="en-US" sz="2400" dirty="0">
              <a:solidFill>
                <a:srgbClr val="FF33CC"/>
              </a:solidFill>
            </a:endParaRPr>
          </a:p>
          <a:p>
            <a:endParaRPr lang="en-US" sz="2400" dirty="0" smtClean="0">
              <a:solidFill>
                <a:srgbClr val="FF33CC"/>
              </a:solidFill>
            </a:endParaRPr>
          </a:p>
          <a:p>
            <a:endParaRPr lang="en-US" sz="2400" dirty="0">
              <a:solidFill>
                <a:srgbClr val="FF33CC"/>
              </a:solidFill>
            </a:endParaRPr>
          </a:p>
          <a:p>
            <a:endParaRPr lang="en-US" sz="2400" dirty="0" smtClean="0">
              <a:solidFill>
                <a:srgbClr val="FF33CC"/>
              </a:solidFill>
            </a:endParaRPr>
          </a:p>
          <a:p>
            <a:endParaRPr lang="en-US" sz="2400" dirty="0">
              <a:solidFill>
                <a:srgbClr val="FF33CC"/>
              </a:solidFill>
            </a:endParaRPr>
          </a:p>
          <a:p>
            <a:endParaRPr lang="en-US" sz="2400" dirty="0" smtClean="0">
              <a:solidFill>
                <a:srgbClr val="FF33CC"/>
              </a:solidFill>
            </a:endParaRPr>
          </a:p>
          <a:p>
            <a:endParaRPr lang="en-US" sz="2400" dirty="0">
              <a:solidFill>
                <a:srgbClr val="FF33CC"/>
              </a:solidFill>
            </a:endParaRPr>
          </a:p>
          <a:p>
            <a:endParaRPr lang="en-US" sz="2400" dirty="0" smtClean="0">
              <a:solidFill>
                <a:srgbClr val="FF33CC"/>
              </a:solidFill>
            </a:endParaRPr>
          </a:p>
          <a:p>
            <a:endParaRPr lang="en-US" sz="2400" dirty="0" smtClean="0">
              <a:solidFill>
                <a:srgbClr val="FF33CC"/>
              </a:solidFill>
            </a:endParaRPr>
          </a:p>
          <a:p>
            <a:endParaRPr lang="en-US" sz="2400" dirty="0">
              <a:solidFill>
                <a:srgbClr val="FF33CC"/>
              </a:solidFill>
            </a:endParaRPr>
          </a:p>
          <a:p>
            <a:endParaRPr lang="en-US" sz="2400" dirty="0">
              <a:solidFill>
                <a:srgbClr val="FF33CC"/>
              </a:solidFill>
            </a:endParaRPr>
          </a:p>
        </p:txBody>
      </p:sp>
      <p:sp>
        <p:nvSpPr>
          <p:cNvPr id="3" name="TextBox 2"/>
          <p:cNvSpPr txBox="1"/>
          <p:nvPr/>
        </p:nvSpPr>
        <p:spPr>
          <a:xfrm>
            <a:off x="533400" y="2895600"/>
            <a:ext cx="7086600" cy="3416320"/>
          </a:xfrm>
          <a:prstGeom prst="rect">
            <a:avLst/>
          </a:prstGeom>
          <a:noFill/>
        </p:spPr>
        <p:txBody>
          <a:bodyPr wrap="square" rtlCol="0">
            <a:spAutoFit/>
          </a:bodyPr>
          <a:lstStyle/>
          <a:p>
            <a:r>
              <a:rPr lang="en-US" sz="2400" dirty="0" smtClean="0"/>
              <a:t>Manufacture of goods : </a:t>
            </a:r>
            <a:r>
              <a:rPr lang="en-US" sz="2400" dirty="0" smtClean="0">
                <a:solidFill>
                  <a:srgbClr val="FF33CC"/>
                </a:solidFill>
              </a:rPr>
              <a:t>110% of </a:t>
            </a:r>
            <a:r>
              <a:rPr lang="en-US" sz="2400" dirty="0">
                <a:solidFill>
                  <a:srgbClr val="FF33CC"/>
                </a:solidFill>
              </a:rPr>
              <a:t>the cost of </a:t>
            </a:r>
            <a:r>
              <a:rPr lang="en-US" sz="2400" dirty="0" smtClean="0">
                <a:solidFill>
                  <a:srgbClr val="FF33CC"/>
                </a:solidFill>
              </a:rPr>
              <a:t>production   or Manufacture  </a:t>
            </a:r>
          </a:p>
          <a:p>
            <a:endParaRPr lang="en-US" sz="2400" dirty="0"/>
          </a:p>
          <a:p>
            <a:r>
              <a:rPr lang="en-US" sz="2400" dirty="0" smtClean="0"/>
              <a:t>Purchase of goods: </a:t>
            </a:r>
            <a:r>
              <a:rPr lang="en-US" sz="2400" dirty="0" smtClean="0">
                <a:solidFill>
                  <a:srgbClr val="FF33CC"/>
                </a:solidFill>
              </a:rPr>
              <a:t>110% of the cost of acquisition of such goods </a:t>
            </a:r>
          </a:p>
          <a:p>
            <a:endParaRPr lang="en-US" sz="2400" dirty="0">
              <a:solidFill>
                <a:srgbClr val="FF33CC"/>
              </a:solidFill>
            </a:endParaRPr>
          </a:p>
          <a:p>
            <a:r>
              <a:rPr lang="en-US" sz="2400" dirty="0" smtClean="0"/>
              <a:t>Service : </a:t>
            </a:r>
            <a:r>
              <a:rPr lang="en-US" sz="2400" dirty="0" smtClean="0">
                <a:solidFill>
                  <a:srgbClr val="FF33CC"/>
                </a:solidFill>
              </a:rPr>
              <a:t>110% of the cost of provision of such services.  </a:t>
            </a:r>
          </a:p>
          <a:p>
            <a:r>
              <a:rPr lang="en-US" sz="2400" dirty="0" smtClean="0"/>
              <a:t> </a:t>
            </a:r>
            <a:endParaRPr lang="en-US" sz="2400" dirty="0"/>
          </a:p>
        </p:txBody>
      </p:sp>
    </p:spTree>
    <p:extLst>
      <p:ext uri="{BB962C8B-B14F-4D97-AF65-F5344CB8AC3E}">
        <p14:creationId xmlns:p14="http://schemas.microsoft.com/office/powerpoint/2010/main" val="92927509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533400"/>
            <a:ext cx="8382000" cy="6001643"/>
          </a:xfrm>
          <a:prstGeom prst="rect">
            <a:avLst/>
          </a:prstGeom>
        </p:spPr>
        <p:txBody>
          <a:bodyPr wrap="square">
            <a:spAutoFit/>
          </a:bodyPr>
          <a:lstStyle/>
          <a:p>
            <a:r>
              <a:rPr lang="en-US" sz="3200" dirty="0" smtClean="0">
                <a:solidFill>
                  <a:srgbClr val="FF33CC"/>
                </a:solidFill>
              </a:rPr>
              <a:t>Rule 31: Residual </a:t>
            </a:r>
            <a:r>
              <a:rPr lang="en-US" sz="3200" dirty="0">
                <a:solidFill>
                  <a:srgbClr val="FF33CC"/>
                </a:solidFill>
              </a:rPr>
              <a:t>method for determination of value of supply of goods or services or both </a:t>
            </a:r>
            <a:r>
              <a:rPr lang="en-US" sz="3200" dirty="0" smtClean="0">
                <a:solidFill>
                  <a:srgbClr val="FF33CC"/>
                </a:solidFill>
              </a:rPr>
              <a:t>:</a:t>
            </a:r>
          </a:p>
          <a:p>
            <a:r>
              <a:rPr lang="en-US" sz="3200" dirty="0" smtClean="0">
                <a:solidFill>
                  <a:srgbClr val="FF33CC"/>
                </a:solidFill>
              </a:rPr>
              <a:t>Where </a:t>
            </a:r>
            <a:r>
              <a:rPr lang="en-US" sz="3200" dirty="0">
                <a:solidFill>
                  <a:srgbClr val="FF33CC"/>
                </a:solidFill>
              </a:rPr>
              <a:t>the value of supply of goods or services or both cannot be determined under </a:t>
            </a:r>
            <a:r>
              <a:rPr lang="en-US" sz="3200" dirty="0" smtClean="0">
                <a:solidFill>
                  <a:srgbClr val="FF33CC"/>
                </a:solidFill>
              </a:rPr>
              <a:t>rule 27 to 30, </a:t>
            </a:r>
            <a:r>
              <a:rPr lang="en-US" sz="3200" dirty="0">
                <a:solidFill>
                  <a:srgbClr val="FF33CC"/>
                </a:solidFill>
              </a:rPr>
              <a:t>the same shall be determined using </a:t>
            </a:r>
            <a:r>
              <a:rPr lang="en-US" sz="3200" dirty="0">
                <a:solidFill>
                  <a:srgbClr val="002060"/>
                </a:solidFill>
              </a:rPr>
              <a:t>reasonable means consistent with the principles and general provisions of section 15 </a:t>
            </a:r>
            <a:r>
              <a:rPr lang="en-US" sz="3200" dirty="0">
                <a:solidFill>
                  <a:srgbClr val="FF33CC"/>
                </a:solidFill>
              </a:rPr>
              <a:t>and these rules: Provided that in case of supply of services, the supplier may opt for this rule, disregarding rule 4.</a:t>
            </a:r>
          </a:p>
        </p:txBody>
      </p:sp>
    </p:spTree>
    <p:extLst>
      <p:ext uri="{BB962C8B-B14F-4D97-AF65-F5344CB8AC3E}">
        <p14:creationId xmlns:p14="http://schemas.microsoft.com/office/powerpoint/2010/main" val="38294871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15610695"/>
              </p:ext>
            </p:extLst>
          </p:nvPr>
        </p:nvGraphicFramePr>
        <p:xfrm>
          <a:off x="762000" y="685800"/>
          <a:ext cx="8001000" cy="5791200"/>
        </p:xfrm>
        <a:graphic>
          <a:graphicData uri="http://schemas.openxmlformats.org/drawingml/2006/table">
            <a:tbl>
              <a:tblPr firstRow="1" bandRow="1">
                <a:tableStyleId>{5C22544A-7EE6-4342-B048-85BDC9FD1C3A}</a:tableStyleId>
              </a:tblPr>
              <a:tblGrid>
                <a:gridCol w="4000500"/>
                <a:gridCol w="4000500"/>
              </a:tblGrid>
              <a:tr h="1158240">
                <a:tc>
                  <a:txBody>
                    <a:bodyPr/>
                    <a:lstStyle/>
                    <a:p>
                      <a:r>
                        <a:rPr lang="en-US" dirty="0" smtClean="0"/>
                        <a:t>Case</a:t>
                      </a:r>
                      <a:endParaRPr lang="en-US" dirty="0"/>
                    </a:p>
                  </a:txBody>
                  <a:tcPr/>
                </a:tc>
                <a:tc>
                  <a:txBody>
                    <a:bodyPr/>
                    <a:lstStyle/>
                    <a:p>
                      <a:endParaRPr lang="en-US" dirty="0"/>
                    </a:p>
                  </a:txBody>
                  <a:tcPr/>
                </a:tc>
              </a:tr>
              <a:tr h="1158240">
                <a:tc>
                  <a:txBody>
                    <a:bodyPr/>
                    <a:lstStyle/>
                    <a:p>
                      <a:r>
                        <a:rPr lang="en-US" dirty="0" smtClean="0"/>
                        <a:t>(a) Normal </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Value = Open Market</a:t>
                      </a:r>
                      <a:r>
                        <a:rPr lang="en-US" baseline="0" dirty="0" smtClean="0"/>
                        <a:t> Value (OMV)</a:t>
                      </a:r>
                      <a:endParaRPr lang="en-US" dirty="0" smtClean="0"/>
                    </a:p>
                    <a:p>
                      <a:endParaRPr lang="en-US" dirty="0"/>
                    </a:p>
                  </a:txBody>
                  <a:tcPr/>
                </a:tc>
              </a:tr>
              <a:tr h="1158240">
                <a:tc>
                  <a:txBody>
                    <a:bodyPr/>
                    <a:lstStyle/>
                    <a:p>
                      <a:r>
                        <a:rPr lang="en-US" dirty="0" smtClean="0"/>
                        <a:t>(b) If Open Market Value (OMV) not available</a:t>
                      </a:r>
                      <a:r>
                        <a:rPr lang="en-US" baseline="0" dirty="0" smtClean="0"/>
                        <a:t> </a:t>
                      </a:r>
                      <a:endParaRPr lang="en-US" dirty="0"/>
                    </a:p>
                  </a:txBody>
                  <a:tcPr/>
                </a:tc>
                <a:tc>
                  <a:txBody>
                    <a:bodyPr/>
                    <a:lstStyle/>
                    <a:p>
                      <a:r>
                        <a:rPr lang="en-US" dirty="0" smtClean="0"/>
                        <a:t>Value =</a:t>
                      </a:r>
                      <a:r>
                        <a:rPr lang="en-US" baseline="0" dirty="0" smtClean="0"/>
                        <a:t> Consideration in money  + monetary value of consideration not in money </a:t>
                      </a:r>
                      <a:endParaRPr lang="en-US" dirty="0"/>
                    </a:p>
                  </a:txBody>
                  <a:tcPr/>
                </a:tc>
              </a:tr>
              <a:tr h="1158240">
                <a:tc>
                  <a:txBody>
                    <a:bodyPr/>
                    <a:lstStyle/>
                    <a:p>
                      <a:r>
                        <a:rPr lang="en-US" dirty="0" smtClean="0"/>
                        <a:t>(</a:t>
                      </a:r>
                      <a:r>
                        <a:rPr lang="en-US" baseline="0" dirty="0" smtClean="0"/>
                        <a:t> c) </a:t>
                      </a:r>
                      <a:r>
                        <a:rPr lang="en-US" dirty="0" smtClean="0"/>
                        <a:t>If value is not</a:t>
                      </a:r>
                      <a:r>
                        <a:rPr lang="en-US" baseline="0" dirty="0" smtClean="0"/>
                        <a:t> determinable under (a) and (b) </a:t>
                      </a:r>
                      <a:endParaRPr lang="en-US" dirty="0"/>
                    </a:p>
                  </a:txBody>
                  <a:tcPr/>
                </a:tc>
                <a:tc>
                  <a:txBody>
                    <a:bodyPr/>
                    <a:lstStyle/>
                    <a:p>
                      <a:r>
                        <a:rPr lang="en-US" dirty="0" smtClean="0"/>
                        <a:t>Value=</a:t>
                      </a:r>
                      <a:r>
                        <a:rPr lang="en-US" baseline="0" dirty="0" smtClean="0"/>
                        <a:t> Value of goods or services or both of like kind and quality </a:t>
                      </a:r>
                    </a:p>
                  </a:txBody>
                  <a:tcPr/>
                </a:tc>
              </a:tr>
              <a:tr h="1158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 If </a:t>
                      </a:r>
                      <a:r>
                        <a:rPr lang="en-US" baseline="0" dirty="0" smtClean="0"/>
                        <a:t>) </a:t>
                      </a:r>
                      <a:r>
                        <a:rPr lang="en-US" dirty="0" smtClean="0"/>
                        <a:t>If value is not</a:t>
                      </a:r>
                      <a:r>
                        <a:rPr lang="en-US" baseline="0" dirty="0" smtClean="0"/>
                        <a:t> determinable under (a) or (b) or (c ) </a:t>
                      </a:r>
                      <a:endParaRPr lang="en-US" dirty="0" smtClean="0"/>
                    </a:p>
                    <a:p>
                      <a:endParaRPr lang="en-US" dirty="0"/>
                    </a:p>
                  </a:txBody>
                  <a:tcPr/>
                </a:tc>
                <a:tc>
                  <a:txBody>
                    <a:bodyPr/>
                    <a:lstStyle/>
                    <a:p>
                      <a:r>
                        <a:rPr lang="en-US" dirty="0" smtClean="0"/>
                        <a:t>Value = </a:t>
                      </a:r>
                      <a:r>
                        <a:rPr lang="en-US" baseline="0" dirty="0" smtClean="0"/>
                        <a:t>Consideration in money + monetary value of consideration not in money as per Rule 30 or 31</a:t>
                      </a:r>
                      <a:endParaRPr lang="en-US" dirty="0"/>
                    </a:p>
                  </a:txBody>
                  <a:tcPr/>
                </a:tc>
              </a:tr>
            </a:tbl>
          </a:graphicData>
        </a:graphic>
      </p:graphicFrame>
    </p:spTree>
    <p:extLst>
      <p:ext uri="{BB962C8B-B14F-4D97-AF65-F5344CB8AC3E}">
        <p14:creationId xmlns:p14="http://schemas.microsoft.com/office/powerpoint/2010/main" val="106531830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81000"/>
            <a:ext cx="8534400" cy="6370975"/>
          </a:xfrm>
          <a:prstGeom prst="rect">
            <a:avLst/>
          </a:prstGeom>
          <a:noFill/>
        </p:spPr>
        <p:txBody>
          <a:bodyPr wrap="square" rtlCol="0">
            <a:spAutoFit/>
          </a:bodyPr>
          <a:lstStyle/>
          <a:p>
            <a:pPr marL="457200" indent="-457200">
              <a:buAutoNum type="alphaLcPeriod"/>
            </a:pPr>
            <a:r>
              <a:rPr lang="en-US" sz="2400" dirty="0" smtClean="0">
                <a:solidFill>
                  <a:srgbClr val="FF33CC"/>
                </a:solidFill>
              </a:rPr>
              <a:t>Mr. Shah Purchase a mobile of  70,000. Mr. Shah sells a mobile of Samsung  normally at the price of 95,000. But, Mr. Shah has sold a mobile to Mr. Patel at the price of 50,000. Mr. Patel also provided auditing related services to Mr. Shah. The Value of such service is 25,000. </a:t>
            </a:r>
          </a:p>
          <a:p>
            <a:endParaRPr lang="en-US" sz="2400" dirty="0" smtClean="0">
              <a:solidFill>
                <a:srgbClr val="FF33CC"/>
              </a:solidFill>
            </a:endParaRPr>
          </a:p>
          <a:p>
            <a:r>
              <a:rPr lang="en-US" sz="2400" dirty="0" smtClean="0">
                <a:solidFill>
                  <a:srgbClr val="FF33CC"/>
                </a:solidFill>
              </a:rPr>
              <a:t>Value of supply = 95,000 and not 75,000 (50,000 + 25,000) ..because Open market value is available.</a:t>
            </a:r>
          </a:p>
          <a:p>
            <a:endParaRPr lang="en-US" sz="2400" dirty="0">
              <a:solidFill>
                <a:srgbClr val="FF33CC"/>
              </a:solidFill>
            </a:endParaRPr>
          </a:p>
          <a:p>
            <a:r>
              <a:rPr lang="en-US" sz="2400" dirty="0" smtClean="0">
                <a:solidFill>
                  <a:srgbClr val="FF33CC"/>
                </a:solidFill>
              </a:rPr>
              <a:t>b. If in above case OMV of mobile is not available, then value of supply = </a:t>
            </a:r>
            <a:r>
              <a:rPr lang="en-US" sz="2400" dirty="0">
                <a:solidFill>
                  <a:srgbClr val="FF33CC"/>
                </a:solidFill>
              </a:rPr>
              <a:t>75,000 (50,000 + 25,000) </a:t>
            </a:r>
            <a:endParaRPr lang="en-US" sz="2400" dirty="0" smtClean="0">
              <a:solidFill>
                <a:srgbClr val="FF33CC"/>
              </a:solidFill>
            </a:endParaRPr>
          </a:p>
          <a:p>
            <a:endParaRPr lang="en-US" sz="2400" dirty="0">
              <a:solidFill>
                <a:srgbClr val="FF33CC"/>
              </a:solidFill>
            </a:endParaRPr>
          </a:p>
          <a:p>
            <a:r>
              <a:rPr lang="en-US" sz="2400" dirty="0" smtClean="0">
                <a:solidFill>
                  <a:srgbClr val="FF33CC"/>
                </a:solidFill>
              </a:rPr>
              <a:t>c. If in the above case, value of auditing services of Patel is also not available then value of supply shall be = value of like king and quality mobile i.e. VIVO or OPPO having same features.</a:t>
            </a:r>
          </a:p>
          <a:p>
            <a:r>
              <a:rPr lang="en-US" sz="2400" dirty="0" smtClean="0">
                <a:solidFill>
                  <a:srgbClr val="FF33CC"/>
                </a:solidFill>
              </a:rPr>
              <a:t> </a:t>
            </a:r>
            <a:endParaRPr lang="en-US" sz="2400" dirty="0">
              <a:solidFill>
                <a:srgbClr val="FF33CC"/>
              </a:solidFill>
            </a:endParaRPr>
          </a:p>
        </p:txBody>
      </p:sp>
    </p:spTree>
    <p:extLst>
      <p:ext uri="{BB962C8B-B14F-4D97-AF65-F5344CB8AC3E}">
        <p14:creationId xmlns:p14="http://schemas.microsoft.com/office/powerpoint/2010/main" val="190298691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457200"/>
            <a:ext cx="8305800" cy="4801314"/>
          </a:xfrm>
          <a:prstGeom prst="rect">
            <a:avLst/>
          </a:prstGeom>
        </p:spPr>
        <p:txBody>
          <a:bodyPr wrap="square">
            <a:spAutoFit/>
          </a:bodyPr>
          <a:lstStyle/>
          <a:p>
            <a:r>
              <a:rPr lang="en-US" sz="3200" dirty="0">
                <a:solidFill>
                  <a:srgbClr val="FF33CC"/>
                </a:solidFill>
              </a:rPr>
              <a:t>d. If in the case value of mobile of like king and quality is not available then, value of supply :  110% of cost of acquisition = 70,000 *110% = 77,000</a:t>
            </a:r>
          </a:p>
          <a:p>
            <a:endParaRPr lang="en-US" sz="3200" dirty="0">
              <a:solidFill>
                <a:srgbClr val="FF33CC"/>
              </a:solidFill>
            </a:endParaRPr>
          </a:p>
          <a:p>
            <a:r>
              <a:rPr lang="en-US" sz="3200" dirty="0">
                <a:solidFill>
                  <a:srgbClr val="FF33CC"/>
                </a:solidFill>
              </a:rPr>
              <a:t>e. If in case cost of acquisition is also not available then we will decided using reasonable means consistent with the principles and general provisions of chapter. </a:t>
            </a:r>
          </a:p>
          <a:p>
            <a:endParaRPr lang="en-US" dirty="0"/>
          </a:p>
        </p:txBody>
      </p:sp>
    </p:spTree>
    <p:extLst>
      <p:ext uri="{BB962C8B-B14F-4D97-AF65-F5344CB8AC3E}">
        <p14:creationId xmlns:p14="http://schemas.microsoft.com/office/powerpoint/2010/main" val="350347922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900545"/>
            <a:ext cx="7315200" cy="1200329"/>
          </a:xfrm>
          <a:prstGeom prst="rect">
            <a:avLst/>
          </a:prstGeom>
        </p:spPr>
        <p:txBody>
          <a:bodyPr wrap="square">
            <a:spAutoFit/>
          </a:bodyPr>
          <a:lstStyle/>
          <a:p>
            <a:pPr marL="457200" indent="-457200">
              <a:buAutoNum type="arabicParenBoth"/>
            </a:pPr>
            <a:endParaRPr lang="en-US" sz="1200" dirty="0" smtClean="0">
              <a:solidFill>
                <a:srgbClr val="4822B4"/>
              </a:solidFill>
            </a:endParaRPr>
          </a:p>
          <a:p>
            <a:pPr marL="457200" indent="-457200">
              <a:buAutoNum type="arabicParenBoth"/>
            </a:pPr>
            <a:endParaRPr lang="en-US" sz="1200" dirty="0">
              <a:solidFill>
                <a:srgbClr val="4822B4"/>
              </a:solidFill>
            </a:endParaRPr>
          </a:p>
          <a:p>
            <a:endParaRPr lang="en-US" sz="1200" dirty="0" smtClean="0">
              <a:solidFill>
                <a:srgbClr val="4822B4"/>
              </a:solidFill>
            </a:endParaRPr>
          </a:p>
          <a:p>
            <a:pPr marL="457200" indent="-457200">
              <a:buAutoNum type="arabicParenBoth"/>
            </a:pPr>
            <a:endParaRPr lang="en-US" sz="1200" dirty="0">
              <a:solidFill>
                <a:srgbClr val="4822B4"/>
              </a:solidFill>
            </a:endParaRPr>
          </a:p>
          <a:p>
            <a:pPr marL="457200" indent="-457200">
              <a:buAutoNum type="arabicParenBoth"/>
            </a:pPr>
            <a:endParaRPr lang="en-US" sz="1200" dirty="0" smtClean="0">
              <a:solidFill>
                <a:srgbClr val="4822B4"/>
              </a:solidFill>
            </a:endParaRPr>
          </a:p>
          <a:p>
            <a:endParaRPr lang="en-US" sz="1200" dirty="0" smtClean="0">
              <a:solidFill>
                <a:srgbClr val="4822B4"/>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2333779377"/>
              </p:ext>
            </p:extLst>
          </p:nvPr>
        </p:nvGraphicFramePr>
        <p:xfrm>
          <a:off x="838200" y="759029"/>
          <a:ext cx="6781800" cy="3889170"/>
        </p:xfrm>
        <a:graphic>
          <a:graphicData uri="http://schemas.openxmlformats.org/drawingml/2006/table">
            <a:tbl>
              <a:tblPr firstRow="1" bandRow="1">
                <a:tableStyleId>{5C22544A-7EE6-4342-B048-85BDC9FD1C3A}</a:tableStyleId>
              </a:tblPr>
              <a:tblGrid>
                <a:gridCol w="3390900"/>
                <a:gridCol w="3390900"/>
              </a:tblGrid>
              <a:tr h="777834">
                <a:tc>
                  <a:txBody>
                    <a:bodyPr/>
                    <a:lstStyle/>
                    <a:p>
                      <a:r>
                        <a:rPr lang="en-US" dirty="0" smtClean="0"/>
                        <a:t>Given : Phone worth </a:t>
                      </a:r>
                      <a:r>
                        <a:rPr lang="en-US" dirty="0" err="1" smtClean="0"/>
                        <a:t>rs</a:t>
                      </a:r>
                      <a:r>
                        <a:rPr lang="en-US" dirty="0" smtClean="0"/>
                        <a:t>.</a:t>
                      </a:r>
                      <a:endParaRPr lang="en-US" dirty="0"/>
                    </a:p>
                  </a:txBody>
                  <a:tcPr/>
                </a:tc>
                <a:tc>
                  <a:txBody>
                    <a:bodyPr/>
                    <a:lstStyle/>
                    <a:p>
                      <a:r>
                        <a:rPr lang="en-US" dirty="0" smtClean="0"/>
                        <a:t>24000</a:t>
                      </a:r>
                      <a:endParaRPr lang="en-US" dirty="0"/>
                    </a:p>
                  </a:txBody>
                  <a:tcPr/>
                </a:tc>
              </a:tr>
              <a:tr h="777834">
                <a:tc>
                  <a:txBody>
                    <a:bodyPr/>
                    <a:lstStyle/>
                    <a:p>
                      <a:r>
                        <a:rPr lang="en-US" dirty="0" smtClean="0">
                          <a:solidFill>
                            <a:srgbClr val="FF33CC"/>
                          </a:solidFill>
                        </a:rPr>
                        <a:t>Received</a:t>
                      </a:r>
                      <a:r>
                        <a:rPr lang="en-US" baseline="0" dirty="0" smtClean="0">
                          <a:solidFill>
                            <a:srgbClr val="FF33CC"/>
                          </a:solidFill>
                        </a:rPr>
                        <a:t> </a:t>
                      </a:r>
                      <a:endParaRPr lang="en-US" dirty="0">
                        <a:solidFill>
                          <a:srgbClr val="FF33CC"/>
                        </a:solidFill>
                      </a:endParaRPr>
                    </a:p>
                  </a:txBody>
                  <a:tcPr>
                    <a:solidFill>
                      <a:schemeClr val="accent2"/>
                    </a:solidFill>
                  </a:tcPr>
                </a:tc>
                <a:tc>
                  <a:txBody>
                    <a:bodyPr/>
                    <a:lstStyle/>
                    <a:p>
                      <a:endParaRPr lang="en-US"/>
                    </a:p>
                  </a:txBody>
                  <a:tcPr/>
                </a:tc>
              </a:tr>
              <a:tr h="777834">
                <a:tc>
                  <a:txBody>
                    <a:bodyPr/>
                    <a:lstStyle/>
                    <a:p>
                      <a:r>
                        <a:rPr lang="en-US" dirty="0" smtClean="0"/>
                        <a:t>1.</a:t>
                      </a:r>
                      <a:r>
                        <a:rPr lang="en-US" baseline="0" dirty="0" smtClean="0"/>
                        <a:t> Cash </a:t>
                      </a:r>
                      <a:endParaRPr lang="en-US" dirty="0"/>
                    </a:p>
                  </a:txBody>
                  <a:tcPr/>
                </a:tc>
                <a:tc>
                  <a:txBody>
                    <a:bodyPr/>
                    <a:lstStyle/>
                    <a:p>
                      <a:r>
                        <a:rPr lang="en-US" dirty="0" smtClean="0"/>
                        <a:t>20,000</a:t>
                      </a:r>
                      <a:endParaRPr lang="en-US" dirty="0"/>
                    </a:p>
                  </a:txBody>
                  <a:tcPr/>
                </a:tc>
              </a:tr>
              <a:tr h="777834">
                <a:tc>
                  <a:txBody>
                    <a:bodyPr/>
                    <a:lstStyle/>
                    <a:p>
                      <a:r>
                        <a:rPr lang="en-US" dirty="0" smtClean="0"/>
                        <a:t>2. Old</a:t>
                      </a:r>
                      <a:r>
                        <a:rPr lang="en-US" baseline="0" dirty="0" smtClean="0"/>
                        <a:t> Phone</a:t>
                      </a:r>
                      <a:endParaRPr lang="en-US" dirty="0"/>
                    </a:p>
                  </a:txBody>
                  <a:tcPr/>
                </a:tc>
                <a:tc>
                  <a:txBody>
                    <a:bodyPr/>
                    <a:lstStyle/>
                    <a:p>
                      <a:r>
                        <a:rPr lang="en-US" dirty="0" smtClean="0"/>
                        <a:t>Not known </a:t>
                      </a:r>
                      <a:endParaRPr lang="en-US" dirty="0"/>
                    </a:p>
                  </a:txBody>
                  <a:tcPr/>
                </a:tc>
              </a:tr>
              <a:tr h="777834">
                <a:tc>
                  <a:txBody>
                    <a:bodyPr/>
                    <a:lstStyle/>
                    <a:p>
                      <a:r>
                        <a:rPr lang="en-US" dirty="0" smtClean="0"/>
                        <a:t>Value of Supply </a:t>
                      </a:r>
                      <a:endParaRPr lang="en-US" dirty="0"/>
                    </a:p>
                  </a:txBody>
                  <a:tcPr/>
                </a:tc>
                <a:tc>
                  <a:txBody>
                    <a:bodyPr/>
                    <a:lstStyle/>
                    <a:p>
                      <a:r>
                        <a:rPr lang="en-US" dirty="0" smtClean="0"/>
                        <a:t>24, 000 Rs. </a:t>
                      </a:r>
                      <a:endParaRPr lang="en-US" dirty="0"/>
                    </a:p>
                  </a:txBody>
                  <a:tcPr/>
                </a:tc>
              </a:tr>
            </a:tbl>
          </a:graphicData>
        </a:graphic>
      </p:graphicFrame>
      <p:sp>
        <p:nvSpPr>
          <p:cNvPr id="7" name="TextBox 6"/>
          <p:cNvSpPr txBox="1"/>
          <p:nvPr/>
        </p:nvSpPr>
        <p:spPr>
          <a:xfrm>
            <a:off x="990600" y="3200401"/>
            <a:ext cx="5638800" cy="3970318"/>
          </a:xfrm>
          <a:prstGeom prst="rect">
            <a:avLst/>
          </a:prstGeom>
          <a:noFill/>
        </p:spPr>
        <p:txBody>
          <a:bodyPr wrap="square" rtlCol="0">
            <a:spAutoFit/>
          </a:bodyPr>
          <a:lstStyle/>
          <a:p>
            <a:endParaRPr lang="en-US" dirty="0" smtClean="0">
              <a:solidFill>
                <a:srgbClr val="4822B4"/>
              </a:solidFill>
            </a:endParaRPr>
          </a:p>
          <a:p>
            <a:endParaRPr lang="en-US" dirty="0">
              <a:solidFill>
                <a:srgbClr val="4822B4"/>
              </a:solidFill>
            </a:endParaRPr>
          </a:p>
          <a:p>
            <a:endParaRPr lang="en-US" dirty="0" smtClean="0">
              <a:solidFill>
                <a:srgbClr val="4822B4"/>
              </a:solidFill>
            </a:endParaRPr>
          </a:p>
          <a:p>
            <a:endParaRPr lang="en-US" dirty="0">
              <a:solidFill>
                <a:srgbClr val="4822B4"/>
              </a:solidFill>
            </a:endParaRPr>
          </a:p>
          <a:p>
            <a:endParaRPr lang="en-US" dirty="0" smtClean="0">
              <a:solidFill>
                <a:srgbClr val="4822B4"/>
              </a:solidFill>
            </a:endParaRPr>
          </a:p>
          <a:p>
            <a:endParaRPr lang="en-US" dirty="0">
              <a:solidFill>
                <a:srgbClr val="4822B4"/>
              </a:solidFill>
            </a:endParaRPr>
          </a:p>
          <a:p>
            <a:r>
              <a:rPr lang="en-US" dirty="0" smtClean="0">
                <a:solidFill>
                  <a:srgbClr val="4822B4"/>
                </a:solidFill>
              </a:rPr>
              <a:t>Example</a:t>
            </a:r>
            <a:r>
              <a:rPr lang="en-US" dirty="0">
                <a:solidFill>
                  <a:srgbClr val="4822B4"/>
                </a:solidFill>
              </a:rPr>
              <a:t>: </a:t>
            </a:r>
          </a:p>
          <a:p>
            <a:pPr marL="457200" indent="-457200">
              <a:buAutoNum type="arabicParenBoth"/>
            </a:pPr>
            <a:r>
              <a:rPr lang="en-US" dirty="0">
                <a:solidFill>
                  <a:srgbClr val="4822B4"/>
                </a:solidFill>
              </a:rPr>
              <a:t>Where a new phone is supplied for Rs. 20000/- along with the exchange of an old phone and if the price of the new phone without exchange is Rs.24000/-, the open market value of the new phone is Rs 24000/-. </a:t>
            </a:r>
          </a:p>
          <a:p>
            <a:pPr marL="457200" indent="-457200">
              <a:buAutoNum type="arabicParenBoth"/>
            </a:pPr>
            <a:endParaRPr lang="en-US" dirty="0">
              <a:solidFill>
                <a:srgbClr val="4822B4"/>
              </a:solidFill>
            </a:endParaRPr>
          </a:p>
          <a:p>
            <a:endParaRPr lang="en-US" dirty="0"/>
          </a:p>
        </p:txBody>
      </p:sp>
    </p:spTree>
    <p:extLst>
      <p:ext uri="{BB962C8B-B14F-4D97-AF65-F5344CB8AC3E}">
        <p14:creationId xmlns:p14="http://schemas.microsoft.com/office/powerpoint/2010/main" val="340499507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52400"/>
            <a:ext cx="8077200" cy="3816429"/>
          </a:xfrm>
          <a:prstGeom prst="rect">
            <a:avLst/>
          </a:prstGeom>
        </p:spPr>
        <p:txBody>
          <a:bodyPr wrap="square">
            <a:spAutoFit/>
          </a:bodyPr>
          <a:lstStyle/>
          <a:p>
            <a:r>
              <a:rPr lang="en-US" dirty="0" smtClean="0"/>
              <a:t>Example: </a:t>
            </a:r>
          </a:p>
          <a:p>
            <a:r>
              <a:rPr lang="en-US" sz="3200" dirty="0" smtClean="0">
                <a:solidFill>
                  <a:srgbClr val="4822B4"/>
                </a:solidFill>
              </a:rPr>
              <a:t>Where </a:t>
            </a:r>
            <a:r>
              <a:rPr lang="en-US" sz="3200" dirty="0">
                <a:solidFill>
                  <a:srgbClr val="4822B4"/>
                </a:solidFill>
              </a:rPr>
              <a:t>a laptop is supplied for Rs.40000 along with a barter of printer that is manufactured by the recipient and the value of the printer known at the time of supply is Rs.4000 but the open market value of the laptop is not known, the value of the supply of laptop is Rs.44000. </a:t>
            </a:r>
            <a:endParaRPr lang="en-US" sz="3200" dirty="0" smtClean="0">
              <a:solidFill>
                <a:srgbClr val="4822B4"/>
              </a:solidFill>
            </a:endParaRPr>
          </a:p>
        </p:txBody>
      </p:sp>
    </p:spTree>
    <p:extLst>
      <p:ext uri="{BB962C8B-B14F-4D97-AF65-F5344CB8AC3E}">
        <p14:creationId xmlns:p14="http://schemas.microsoft.com/office/powerpoint/2010/main" val="4745845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533401"/>
            <a:ext cx="8077200" cy="7786747"/>
          </a:xfrm>
          <a:prstGeom prst="rect">
            <a:avLst/>
          </a:prstGeom>
        </p:spPr>
        <p:txBody>
          <a:bodyPr wrap="square">
            <a:spAutoFit/>
          </a:bodyPr>
          <a:lstStyle/>
          <a:p>
            <a:r>
              <a:rPr lang="en-US" sz="3600" dirty="0" smtClean="0">
                <a:solidFill>
                  <a:srgbClr val="FF0000"/>
                </a:solidFill>
              </a:rPr>
              <a:t>(b) the monetary value of any act or forbearance, </a:t>
            </a:r>
          </a:p>
          <a:p>
            <a:r>
              <a:rPr lang="en-US" sz="2400" dirty="0" smtClean="0">
                <a:solidFill>
                  <a:srgbClr val="FF0000"/>
                </a:solidFill>
              </a:rPr>
              <a:t>-</a:t>
            </a:r>
            <a:r>
              <a:rPr lang="en-US" sz="3200" dirty="0" smtClean="0">
                <a:solidFill>
                  <a:srgbClr val="002060"/>
                </a:solidFill>
              </a:rPr>
              <a:t>in respect of,</a:t>
            </a:r>
          </a:p>
          <a:p>
            <a:r>
              <a:rPr lang="en-US" sz="3200" dirty="0" smtClean="0">
                <a:solidFill>
                  <a:srgbClr val="002060"/>
                </a:solidFill>
              </a:rPr>
              <a:t>-in response to,</a:t>
            </a:r>
          </a:p>
          <a:p>
            <a:r>
              <a:rPr lang="en-US" sz="3200" dirty="0" smtClean="0">
                <a:solidFill>
                  <a:srgbClr val="002060"/>
                </a:solidFill>
              </a:rPr>
              <a:t>-or for the inducement of,</a:t>
            </a:r>
          </a:p>
          <a:p>
            <a:r>
              <a:rPr lang="en-US" sz="3200" dirty="0" smtClean="0">
                <a:solidFill>
                  <a:srgbClr val="002060"/>
                </a:solidFill>
              </a:rPr>
              <a:t>-the supply of goods or services or both,</a:t>
            </a:r>
          </a:p>
          <a:p>
            <a:r>
              <a:rPr lang="en-US" sz="3200" dirty="0" smtClean="0">
                <a:solidFill>
                  <a:srgbClr val="002060"/>
                </a:solidFill>
              </a:rPr>
              <a:t>-whether by the recipient or by any other person</a:t>
            </a:r>
          </a:p>
          <a:p>
            <a:r>
              <a:rPr lang="en-US" sz="3200" dirty="0">
                <a:solidFill>
                  <a:srgbClr val="002060"/>
                </a:solidFill>
              </a:rPr>
              <a:t>-</a:t>
            </a:r>
            <a:r>
              <a:rPr lang="en-US" sz="3200" dirty="0" smtClean="0">
                <a:solidFill>
                  <a:srgbClr val="002060"/>
                </a:solidFill>
              </a:rPr>
              <a:t>but shall not include any subsidy given by the Central Government or a State Government:</a:t>
            </a:r>
            <a:endParaRPr lang="en-US" sz="3200" dirty="0">
              <a:solidFill>
                <a:srgbClr val="002060"/>
              </a:solidFill>
            </a:endParaRPr>
          </a:p>
          <a:p>
            <a:endParaRPr lang="en-US" sz="3200" dirty="0" smtClean="0">
              <a:solidFill>
                <a:srgbClr val="002060"/>
              </a:solidFill>
            </a:endParaRPr>
          </a:p>
          <a:p>
            <a:endParaRPr lang="en-US" sz="3600" dirty="0">
              <a:solidFill>
                <a:srgbClr val="FF0000"/>
              </a:solidFill>
            </a:endParaRPr>
          </a:p>
          <a:p>
            <a:endParaRPr lang="en-US" sz="3600" dirty="0" smtClean="0">
              <a:solidFill>
                <a:srgbClr val="FF0000"/>
              </a:solidFill>
            </a:endParaRPr>
          </a:p>
          <a:p>
            <a:endParaRPr lang="en-US" sz="3600" dirty="0">
              <a:solidFill>
                <a:srgbClr val="FF0000"/>
              </a:solidFill>
            </a:endParaRPr>
          </a:p>
        </p:txBody>
      </p:sp>
    </p:spTree>
    <p:extLst>
      <p:ext uri="{BB962C8B-B14F-4D97-AF65-F5344CB8AC3E}">
        <p14:creationId xmlns:p14="http://schemas.microsoft.com/office/powerpoint/2010/main" val="77589514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368947862"/>
              </p:ext>
            </p:extLst>
          </p:nvPr>
        </p:nvGraphicFramePr>
        <p:xfrm>
          <a:off x="1524000" y="1397000"/>
          <a:ext cx="6096000" cy="4450080"/>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en-US" sz="3200" dirty="0" smtClean="0"/>
                        <a:t>Given : </a:t>
                      </a:r>
                      <a:endParaRPr lang="en-US" sz="3200" dirty="0"/>
                    </a:p>
                  </a:txBody>
                  <a:tcPr/>
                </a:tc>
                <a:tc>
                  <a:txBody>
                    <a:bodyPr/>
                    <a:lstStyle/>
                    <a:p>
                      <a:endParaRPr lang="en-US" sz="3200"/>
                    </a:p>
                  </a:txBody>
                  <a:tcPr/>
                </a:tc>
              </a:tr>
              <a:tr h="370840">
                <a:tc>
                  <a:txBody>
                    <a:bodyPr/>
                    <a:lstStyle/>
                    <a:p>
                      <a:r>
                        <a:rPr lang="en-US" sz="3200" dirty="0" smtClean="0"/>
                        <a:t> Laptop Given </a:t>
                      </a:r>
                      <a:endParaRPr lang="en-US" sz="3200" dirty="0"/>
                    </a:p>
                  </a:txBody>
                  <a:tcPr/>
                </a:tc>
                <a:tc>
                  <a:txBody>
                    <a:bodyPr/>
                    <a:lstStyle/>
                    <a:p>
                      <a:r>
                        <a:rPr lang="en-US" sz="3200" dirty="0" smtClean="0"/>
                        <a:t>Value not available </a:t>
                      </a:r>
                      <a:endParaRPr lang="en-US" sz="3200" dirty="0"/>
                    </a:p>
                  </a:txBody>
                  <a:tcPr/>
                </a:tc>
              </a:tr>
              <a:tr h="452120">
                <a:tc>
                  <a:txBody>
                    <a:bodyPr/>
                    <a:lstStyle/>
                    <a:p>
                      <a:r>
                        <a:rPr lang="en-US" sz="3200" dirty="0" smtClean="0"/>
                        <a:t>Received: </a:t>
                      </a:r>
                      <a:endParaRPr lang="en-US" sz="3200" dirty="0"/>
                    </a:p>
                  </a:txBody>
                  <a:tcPr>
                    <a:solidFill>
                      <a:schemeClr val="accent2"/>
                    </a:solidFill>
                  </a:tcPr>
                </a:tc>
                <a:tc>
                  <a:txBody>
                    <a:bodyPr/>
                    <a:lstStyle/>
                    <a:p>
                      <a:endParaRPr lang="en-US" sz="3200"/>
                    </a:p>
                  </a:txBody>
                  <a:tcPr/>
                </a:tc>
              </a:tr>
              <a:tr h="370840">
                <a:tc>
                  <a:txBody>
                    <a:bodyPr/>
                    <a:lstStyle/>
                    <a:p>
                      <a:pPr marL="342900" indent="-342900">
                        <a:buAutoNum type="arabicPeriod"/>
                      </a:pPr>
                      <a:r>
                        <a:rPr lang="en-US" sz="3200" baseline="0" dirty="0" smtClean="0"/>
                        <a:t>Cash</a:t>
                      </a:r>
                      <a:endParaRPr lang="en-US" sz="3200" dirty="0"/>
                    </a:p>
                  </a:txBody>
                  <a:tcPr/>
                </a:tc>
                <a:tc>
                  <a:txBody>
                    <a:bodyPr/>
                    <a:lstStyle/>
                    <a:p>
                      <a:r>
                        <a:rPr lang="en-US" sz="3200" b="1" dirty="0" smtClean="0"/>
                        <a:t> 40, 000 Rs</a:t>
                      </a:r>
                      <a:endParaRPr lang="en-US" sz="3200" b="1" dirty="0"/>
                    </a:p>
                  </a:txBody>
                  <a:tcPr/>
                </a:tc>
              </a:tr>
              <a:tr h="370840">
                <a:tc>
                  <a:txBody>
                    <a:bodyPr/>
                    <a:lstStyle/>
                    <a:p>
                      <a:r>
                        <a:rPr lang="en-US" sz="3200" dirty="0" smtClean="0"/>
                        <a:t>2. Printer worth Rs. </a:t>
                      </a:r>
                      <a:endParaRPr lang="en-US" sz="3200" dirty="0"/>
                    </a:p>
                  </a:txBody>
                  <a:tcPr/>
                </a:tc>
                <a:tc>
                  <a:txBody>
                    <a:bodyPr/>
                    <a:lstStyle/>
                    <a:p>
                      <a:r>
                        <a:rPr lang="en-US" sz="3200" dirty="0" smtClean="0"/>
                        <a:t>4000 Rs. </a:t>
                      </a:r>
                      <a:endParaRPr lang="en-US" sz="3200" dirty="0"/>
                    </a:p>
                  </a:txBody>
                  <a:tcPr/>
                </a:tc>
              </a:tr>
              <a:tr h="370840">
                <a:tc>
                  <a:txBody>
                    <a:bodyPr/>
                    <a:lstStyle/>
                    <a:p>
                      <a:r>
                        <a:rPr lang="en-US" sz="3200" dirty="0" smtClean="0"/>
                        <a:t>Value</a:t>
                      </a:r>
                      <a:r>
                        <a:rPr lang="en-US" sz="3200" baseline="0" dirty="0" smtClean="0"/>
                        <a:t> of supply </a:t>
                      </a:r>
                      <a:endParaRPr lang="en-US" sz="3200" dirty="0"/>
                    </a:p>
                  </a:txBody>
                  <a:tcPr/>
                </a:tc>
                <a:tc>
                  <a:txBody>
                    <a:bodyPr/>
                    <a:lstStyle/>
                    <a:p>
                      <a:r>
                        <a:rPr lang="en-US" sz="3200" dirty="0" smtClean="0"/>
                        <a:t>44,000 Rs. </a:t>
                      </a:r>
                      <a:endParaRPr lang="en-US" sz="3200" dirty="0"/>
                    </a:p>
                  </a:txBody>
                  <a:tcPr/>
                </a:tc>
              </a:tr>
            </a:tbl>
          </a:graphicData>
        </a:graphic>
      </p:graphicFrame>
    </p:spTree>
    <p:extLst>
      <p:ext uri="{BB962C8B-B14F-4D97-AF65-F5344CB8AC3E}">
        <p14:creationId xmlns:p14="http://schemas.microsoft.com/office/powerpoint/2010/main" val="355475524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381001"/>
            <a:ext cx="7924800" cy="4278094"/>
          </a:xfrm>
          <a:prstGeom prst="rect">
            <a:avLst/>
          </a:prstGeom>
        </p:spPr>
        <p:txBody>
          <a:bodyPr wrap="square">
            <a:spAutoFit/>
          </a:bodyPr>
          <a:lstStyle/>
          <a:p>
            <a:r>
              <a:rPr lang="en-US" sz="2400" dirty="0" smtClean="0">
                <a:solidFill>
                  <a:srgbClr val="FF33CC"/>
                </a:solidFill>
              </a:rPr>
              <a:t>Distinct persons: </a:t>
            </a:r>
          </a:p>
          <a:p>
            <a:endParaRPr lang="en-US" sz="2400" dirty="0"/>
          </a:p>
          <a:p>
            <a:r>
              <a:rPr lang="en-US" sz="3200" dirty="0" smtClean="0"/>
              <a:t>A </a:t>
            </a:r>
            <a:r>
              <a:rPr lang="en-US" sz="3200" dirty="0"/>
              <a:t>person who has obtained or is required to obtain more </a:t>
            </a:r>
            <a:r>
              <a:rPr lang="en-US" sz="3200" dirty="0" smtClean="0"/>
              <a:t>than one </a:t>
            </a:r>
            <a:r>
              <a:rPr lang="en-US" sz="3200" dirty="0"/>
              <a:t>registration, whether in one State or Union territory or </a:t>
            </a:r>
            <a:r>
              <a:rPr lang="en-US" sz="3200" dirty="0" smtClean="0"/>
              <a:t>more than </a:t>
            </a:r>
            <a:r>
              <a:rPr lang="en-US" sz="3200" dirty="0"/>
              <a:t>one State or Union territory shall, in respect of each </a:t>
            </a:r>
            <a:r>
              <a:rPr lang="en-US" sz="3200" dirty="0" smtClean="0"/>
              <a:t>such registration</a:t>
            </a:r>
            <a:r>
              <a:rPr lang="en-US" sz="3200" dirty="0"/>
              <a:t>, be treated as distinct persons for the purposes of </a:t>
            </a:r>
            <a:r>
              <a:rPr lang="en-US" sz="3200" dirty="0" smtClean="0"/>
              <a:t>this Act </a:t>
            </a:r>
            <a:r>
              <a:rPr lang="en-US" sz="3200" dirty="0"/>
              <a:t>[Section 25(4)].</a:t>
            </a:r>
          </a:p>
        </p:txBody>
      </p:sp>
    </p:spTree>
    <p:extLst>
      <p:ext uri="{BB962C8B-B14F-4D97-AF65-F5344CB8AC3E}">
        <p14:creationId xmlns:p14="http://schemas.microsoft.com/office/powerpoint/2010/main" val="10323150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381000"/>
            <a:ext cx="7772400" cy="6186309"/>
          </a:xfrm>
          <a:prstGeom prst="rect">
            <a:avLst/>
          </a:prstGeom>
          <a:noFill/>
        </p:spPr>
        <p:txBody>
          <a:bodyPr wrap="square" rtlCol="0">
            <a:spAutoFit/>
          </a:bodyPr>
          <a:lstStyle/>
          <a:p>
            <a:r>
              <a:rPr lang="en-US" sz="2400" dirty="0">
                <a:solidFill>
                  <a:srgbClr val="FF33CC"/>
                </a:solidFill>
              </a:rPr>
              <a:t>Rule 28: Value of supply of goods or services or both between distinct or related persons, other than through an agent </a:t>
            </a:r>
          </a:p>
          <a:p>
            <a:r>
              <a:rPr lang="en-US" sz="2400" dirty="0" smtClean="0">
                <a:solidFill>
                  <a:srgbClr val="FF33CC"/>
                </a:solidFill>
              </a:rPr>
              <a:t>The </a:t>
            </a:r>
            <a:r>
              <a:rPr lang="en-US" sz="2400" dirty="0">
                <a:solidFill>
                  <a:srgbClr val="FF33CC"/>
                </a:solidFill>
              </a:rPr>
              <a:t>value </a:t>
            </a:r>
            <a:r>
              <a:rPr lang="en-US" sz="2400" dirty="0" smtClean="0">
                <a:solidFill>
                  <a:srgbClr val="FF33CC"/>
                </a:solidFill>
              </a:rPr>
              <a:t> Shall be  :</a:t>
            </a:r>
          </a:p>
          <a:p>
            <a:pPr marL="457200" indent="-457200">
              <a:buAutoNum type="alphaLcParenBoth"/>
            </a:pPr>
            <a:r>
              <a:rPr lang="en-US" sz="2400" dirty="0" smtClean="0"/>
              <a:t>be </a:t>
            </a:r>
            <a:r>
              <a:rPr lang="en-US" sz="2400" dirty="0"/>
              <a:t>the </a:t>
            </a:r>
            <a:r>
              <a:rPr lang="en-US" sz="2400" dirty="0">
                <a:solidFill>
                  <a:srgbClr val="FF33CC"/>
                </a:solidFill>
              </a:rPr>
              <a:t>open market value</a:t>
            </a:r>
            <a:r>
              <a:rPr lang="en-US" sz="2400" dirty="0"/>
              <a:t> of such supply</a:t>
            </a:r>
            <a:r>
              <a:rPr lang="en-US" sz="2400" dirty="0" smtClean="0"/>
              <a:t>;</a:t>
            </a:r>
          </a:p>
          <a:p>
            <a:pPr marL="457200" indent="-457200">
              <a:buAutoNum type="alphaLcParenBoth"/>
            </a:pPr>
            <a:endParaRPr lang="en-US" sz="2400" dirty="0" smtClean="0"/>
          </a:p>
          <a:p>
            <a:pPr marL="457200" indent="-457200">
              <a:buAutoNum type="alphaLcParenBoth"/>
            </a:pPr>
            <a:r>
              <a:rPr lang="en-US" sz="2400" dirty="0" smtClean="0"/>
              <a:t> if </a:t>
            </a:r>
            <a:r>
              <a:rPr lang="en-US" sz="2400" dirty="0"/>
              <a:t>open market value is not available, be the value of supply of goods or services of </a:t>
            </a:r>
            <a:r>
              <a:rPr lang="en-US" sz="2400" dirty="0">
                <a:solidFill>
                  <a:srgbClr val="FF33CC"/>
                </a:solidFill>
              </a:rPr>
              <a:t>like kind and quality; </a:t>
            </a:r>
            <a:endParaRPr lang="en-US" sz="2400" dirty="0" smtClean="0">
              <a:solidFill>
                <a:srgbClr val="FF33CC"/>
              </a:solidFill>
            </a:endParaRPr>
          </a:p>
          <a:p>
            <a:pPr marL="457200" indent="-457200">
              <a:buAutoNum type="alphaLcParenBoth"/>
            </a:pPr>
            <a:endParaRPr lang="en-US" sz="2400" dirty="0" smtClean="0"/>
          </a:p>
          <a:p>
            <a:pPr marL="457200" indent="-457200">
              <a:buAutoNum type="alphaLcParenBoth"/>
            </a:pPr>
            <a:r>
              <a:rPr lang="en-US" sz="2400" dirty="0" smtClean="0"/>
              <a:t>if </a:t>
            </a:r>
            <a:r>
              <a:rPr lang="en-US" sz="2400" dirty="0"/>
              <a:t>value is not determinable under clause (a) or (b), be the value as determined by application of rule </a:t>
            </a:r>
            <a:r>
              <a:rPr lang="en-US" sz="2400" dirty="0" smtClean="0"/>
              <a:t>30 </a:t>
            </a:r>
            <a:r>
              <a:rPr lang="en-US" sz="2400" dirty="0" smtClean="0">
                <a:solidFill>
                  <a:srgbClr val="00B050"/>
                </a:solidFill>
              </a:rPr>
              <a:t>(cost plus 110%)   </a:t>
            </a:r>
            <a:r>
              <a:rPr lang="en-US" sz="2400" dirty="0"/>
              <a:t>or rule </a:t>
            </a:r>
            <a:r>
              <a:rPr lang="en-US" sz="2400" dirty="0" smtClean="0"/>
              <a:t>31 </a:t>
            </a:r>
            <a:r>
              <a:rPr lang="en-US" sz="2400" dirty="0" smtClean="0">
                <a:solidFill>
                  <a:srgbClr val="00B050"/>
                </a:solidFill>
              </a:rPr>
              <a:t>(best judgment value)</a:t>
            </a:r>
            <a:r>
              <a:rPr lang="en-US" sz="2400" dirty="0" smtClean="0"/>
              <a:t> , </a:t>
            </a:r>
            <a:r>
              <a:rPr lang="en-US" sz="2400" dirty="0"/>
              <a:t>in that </a:t>
            </a:r>
            <a:r>
              <a:rPr lang="en-US" sz="2400" dirty="0" smtClean="0"/>
              <a:t>order.</a:t>
            </a:r>
            <a:endParaRPr lang="en-US" sz="2400" dirty="0" smtClean="0">
              <a:solidFill>
                <a:srgbClr val="FF33CC"/>
              </a:solidFill>
            </a:endParaRPr>
          </a:p>
          <a:p>
            <a:endParaRPr lang="en-US" sz="2400" dirty="0">
              <a:solidFill>
                <a:srgbClr val="FF33CC"/>
              </a:solidFill>
            </a:endParaRPr>
          </a:p>
          <a:p>
            <a:endParaRPr lang="en-US" dirty="0"/>
          </a:p>
          <a:p>
            <a:endParaRPr lang="en-US" dirty="0"/>
          </a:p>
        </p:txBody>
      </p:sp>
    </p:spTree>
    <p:extLst>
      <p:ext uri="{BB962C8B-B14F-4D97-AF65-F5344CB8AC3E}">
        <p14:creationId xmlns:p14="http://schemas.microsoft.com/office/powerpoint/2010/main" val="323504414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81000"/>
            <a:ext cx="8077200" cy="5262979"/>
          </a:xfrm>
          <a:prstGeom prst="rect">
            <a:avLst/>
          </a:prstGeom>
        </p:spPr>
        <p:txBody>
          <a:bodyPr wrap="square">
            <a:spAutoFit/>
          </a:bodyPr>
          <a:lstStyle/>
          <a:p>
            <a:r>
              <a:rPr lang="en-US" sz="2800" dirty="0">
                <a:solidFill>
                  <a:srgbClr val="FF33CC"/>
                </a:solidFill>
              </a:rPr>
              <a:t>Provided that where the goods are intended for further supply as such by the recipient, </a:t>
            </a:r>
            <a:endParaRPr lang="en-US" sz="2800" dirty="0" smtClean="0">
              <a:solidFill>
                <a:srgbClr val="FF33CC"/>
              </a:solidFill>
            </a:endParaRPr>
          </a:p>
          <a:p>
            <a:r>
              <a:rPr lang="en-US" sz="2800" dirty="0" smtClean="0">
                <a:solidFill>
                  <a:srgbClr val="FF33CC"/>
                </a:solidFill>
              </a:rPr>
              <a:t>the </a:t>
            </a:r>
            <a:r>
              <a:rPr lang="en-US" sz="2800" dirty="0">
                <a:solidFill>
                  <a:srgbClr val="FF33CC"/>
                </a:solidFill>
              </a:rPr>
              <a:t>value shall, </a:t>
            </a:r>
            <a:endParaRPr lang="en-US" sz="2800" dirty="0" smtClean="0">
              <a:solidFill>
                <a:srgbClr val="FF33CC"/>
              </a:solidFill>
            </a:endParaRPr>
          </a:p>
          <a:p>
            <a:r>
              <a:rPr lang="en-US" sz="2800" dirty="0" smtClean="0">
                <a:solidFill>
                  <a:srgbClr val="FF33CC"/>
                </a:solidFill>
              </a:rPr>
              <a:t>-at </a:t>
            </a:r>
            <a:r>
              <a:rPr lang="en-US" sz="2800" dirty="0">
                <a:solidFill>
                  <a:srgbClr val="FF33CC"/>
                </a:solidFill>
              </a:rPr>
              <a:t>the option of the supplier, </a:t>
            </a:r>
            <a:endParaRPr lang="en-US" sz="2800" dirty="0" smtClean="0">
              <a:solidFill>
                <a:srgbClr val="FF33CC"/>
              </a:solidFill>
            </a:endParaRPr>
          </a:p>
          <a:p>
            <a:endParaRPr lang="en-US" sz="2800" dirty="0" smtClean="0">
              <a:solidFill>
                <a:srgbClr val="FF33CC"/>
              </a:solidFill>
            </a:endParaRPr>
          </a:p>
          <a:p>
            <a:r>
              <a:rPr lang="en-US" sz="2800" dirty="0" smtClean="0">
                <a:solidFill>
                  <a:srgbClr val="FF33CC"/>
                </a:solidFill>
              </a:rPr>
              <a:t>-be </a:t>
            </a:r>
            <a:r>
              <a:rPr lang="en-US" sz="2800" dirty="0">
                <a:solidFill>
                  <a:srgbClr val="FF33CC"/>
                </a:solidFill>
              </a:rPr>
              <a:t>an amount equivalent to </a:t>
            </a:r>
            <a:r>
              <a:rPr lang="en-US" sz="2800" dirty="0" smtClean="0">
                <a:solidFill>
                  <a:srgbClr val="FF33CC"/>
                </a:solidFill>
              </a:rPr>
              <a:t>90% of </a:t>
            </a:r>
            <a:r>
              <a:rPr lang="en-US" sz="2800" dirty="0">
                <a:solidFill>
                  <a:srgbClr val="FF33CC"/>
                </a:solidFill>
              </a:rPr>
              <a:t>the price charged </a:t>
            </a:r>
            <a:endParaRPr lang="en-US" sz="2800" dirty="0" smtClean="0">
              <a:solidFill>
                <a:srgbClr val="FF33CC"/>
              </a:solidFill>
            </a:endParaRPr>
          </a:p>
          <a:p>
            <a:endParaRPr lang="en-US" sz="2800" dirty="0" smtClean="0">
              <a:solidFill>
                <a:srgbClr val="FF33CC"/>
              </a:solidFill>
            </a:endParaRPr>
          </a:p>
          <a:p>
            <a:r>
              <a:rPr lang="en-US" sz="2800" dirty="0" smtClean="0">
                <a:solidFill>
                  <a:srgbClr val="FF33CC"/>
                </a:solidFill>
              </a:rPr>
              <a:t>-for </a:t>
            </a:r>
            <a:r>
              <a:rPr lang="en-US" sz="2800" dirty="0">
                <a:solidFill>
                  <a:srgbClr val="FF33CC"/>
                </a:solidFill>
              </a:rPr>
              <a:t>the supply of goods of like kind and quality by the recipient </a:t>
            </a:r>
            <a:endParaRPr lang="en-US" sz="2800" dirty="0" smtClean="0">
              <a:solidFill>
                <a:srgbClr val="FF33CC"/>
              </a:solidFill>
            </a:endParaRPr>
          </a:p>
          <a:p>
            <a:endParaRPr lang="en-US" sz="2800" dirty="0" smtClean="0">
              <a:solidFill>
                <a:srgbClr val="FF33CC"/>
              </a:solidFill>
            </a:endParaRPr>
          </a:p>
          <a:p>
            <a:r>
              <a:rPr lang="en-US" sz="2800" dirty="0">
                <a:solidFill>
                  <a:srgbClr val="FF33CC"/>
                </a:solidFill>
              </a:rPr>
              <a:t>-</a:t>
            </a:r>
            <a:r>
              <a:rPr lang="en-US" sz="2800" dirty="0" smtClean="0">
                <a:solidFill>
                  <a:srgbClr val="FF33CC"/>
                </a:solidFill>
              </a:rPr>
              <a:t>to </a:t>
            </a:r>
            <a:r>
              <a:rPr lang="en-US" sz="2800" dirty="0">
                <a:solidFill>
                  <a:srgbClr val="FF33CC"/>
                </a:solidFill>
              </a:rPr>
              <a:t>his customer not being a related </a:t>
            </a:r>
            <a:r>
              <a:rPr lang="en-US" sz="2800" dirty="0" smtClean="0">
                <a:solidFill>
                  <a:srgbClr val="FF33CC"/>
                </a:solidFill>
              </a:rPr>
              <a:t>person. </a:t>
            </a:r>
            <a:endParaRPr lang="en-US" sz="2800" dirty="0" smtClean="0"/>
          </a:p>
        </p:txBody>
      </p:sp>
    </p:spTree>
    <p:extLst>
      <p:ext uri="{BB962C8B-B14F-4D97-AF65-F5344CB8AC3E}">
        <p14:creationId xmlns:p14="http://schemas.microsoft.com/office/powerpoint/2010/main" val="93398437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533400"/>
            <a:ext cx="9067800" cy="2677656"/>
          </a:xfrm>
          <a:prstGeom prst="rect">
            <a:avLst/>
          </a:prstGeom>
        </p:spPr>
        <p:txBody>
          <a:bodyPr wrap="square">
            <a:spAutoFit/>
          </a:bodyPr>
          <a:lstStyle/>
          <a:p>
            <a:r>
              <a:rPr lang="en-US" sz="3200" dirty="0">
                <a:solidFill>
                  <a:srgbClr val="FF33CC"/>
                </a:solidFill>
              </a:rPr>
              <a:t>Provided further that where the recipient is eligible for full input tax credit, </a:t>
            </a:r>
            <a:r>
              <a:rPr lang="en-US" sz="3600" dirty="0">
                <a:solidFill>
                  <a:srgbClr val="3333CC"/>
                </a:solidFill>
              </a:rPr>
              <a:t>the value declared in the invoice</a:t>
            </a:r>
            <a:r>
              <a:rPr lang="en-US" sz="3200" dirty="0">
                <a:solidFill>
                  <a:srgbClr val="FF0000"/>
                </a:solidFill>
              </a:rPr>
              <a:t> </a:t>
            </a:r>
            <a:r>
              <a:rPr lang="en-US" sz="3200" dirty="0">
                <a:solidFill>
                  <a:srgbClr val="FF33CC"/>
                </a:solidFill>
              </a:rPr>
              <a:t>shall be </a:t>
            </a:r>
            <a:r>
              <a:rPr lang="en-US" sz="3200" dirty="0">
                <a:solidFill>
                  <a:srgbClr val="FF0000"/>
                </a:solidFill>
              </a:rPr>
              <a:t>deemed to be the open market value </a:t>
            </a:r>
            <a:r>
              <a:rPr lang="en-US" sz="3200" dirty="0">
                <a:solidFill>
                  <a:srgbClr val="FF33CC"/>
                </a:solidFill>
              </a:rPr>
              <a:t>of the goods or services.</a:t>
            </a:r>
          </a:p>
        </p:txBody>
      </p:sp>
    </p:spTree>
    <p:extLst>
      <p:ext uri="{BB962C8B-B14F-4D97-AF65-F5344CB8AC3E}">
        <p14:creationId xmlns:p14="http://schemas.microsoft.com/office/powerpoint/2010/main" val="294648921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04800"/>
            <a:ext cx="8229600" cy="4832092"/>
          </a:xfrm>
          <a:prstGeom prst="rect">
            <a:avLst/>
          </a:prstGeom>
        </p:spPr>
        <p:txBody>
          <a:bodyPr wrap="square">
            <a:spAutoFit/>
          </a:bodyPr>
          <a:lstStyle/>
          <a:p>
            <a:r>
              <a:rPr lang="en-US" sz="2800" dirty="0">
                <a:solidFill>
                  <a:srgbClr val="FF33CC"/>
                </a:solidFill>
              </a:rPr>
              <a:t>It may be recollected that a supply between related persons or between distinct </a:t>
            </a:r>
            <a:r>
              <a:rPr lang="en-US" sz="2800" dirty="0" smtClean="0">
                <a:solidFill>
                  <a:srgbClr val="FF33CC"/>
                </a:solidFill>
              </a:rPr>
              <a:t>persons as </a:t>
            </a:r>
            <a:r>
              <a:rPr lang="en-US" sz="2800" dirty="0">
                <a:solidFill>
                  <a:srgbClr val="FF33CC"/>
                </a:solidFill>
              </a:rPr>
              <a:t>specified in section 25, when made in the course or furtherance of business is </a:t>
            </a:r>
            <a:r>
              <a:rPr lang="en-US" sz="2800" dirty="0" smtClean="0">
                <a:solidFill>
                  <a:srgbClr val="FF33CC"/>
                </a:solidFill>
              </a:rPr>
              <a:t>treated as </a:t>
            </a:r>
            <a:r>
              <a:rPr lang="en-US" sz="2800" dirty="0">
                <a:solidFill>
                  <a:srgbClr val="FF33CC"/>
                </a:solidFill>
              </a:rPr>
              <a:t>supply </a:t>
            </a:r>
            <a:r>
              <a:rPr lang="en-US" sz="2800" dirty="0"/>
              <a:t>even if made without consideration </a:t>
            </a:r>
            <a:r>
              <a:rPr lang="en-US" sz="2800" dirty="0">
                <a:solidFill>
                  <a:srgbClr val="FF33CC"/>
                </a:solidFill>
              </a:rPr>
              <a:t>in terms of paragraph 2 of </a:t>
            </a:r>
            <a:r>
              <a:rPr lang="en-US" sz="2800" dirty="0"/>
              <a:t>Schedule I </a:t>
            </a:r>
            <a:r>
              <a:rPr lang="en-US" sz="2800" dirty="0" smtClean="0"/>
              <a:t>of CGST </a:t>
            </a:r>
            <a:r>
              <a:rPr lang="en-US" sz="2800" dirty="0"/>
              <a:t>Act</a:t>
            </a:r>
            <a:r>
              <a:rPr lang="en-US" sz="2800" dirty="0">
                <a:solidFill>
                  <a:srgbClr val="FF33CC"/>
                </a:solidFill>
              </a:rPr>
              <a:t>. </a:t>
            </a:r>
            <a:endParaRPr lang="en-US" sz="2800" dirty="0" smtClean="0">
              <a:solidFill>
                <a:srgbClr val="FF33CC"/>
              </a:solidFill>
            </a:endParaRPr>
          </a:p>
          <a:p>
            <a:endParaRPr lang="en-US" sz="2800" b="1" dirty="0">
              <a:solidFill>
                <a:srgbClr val="FF33CC"/>
              </a:solidFill>
            </a:endParaRPr>
          </a:p>
          <a:p>
            <a:r>
              <a:rPr lang="en-US" sz="2800" b="1" dirty="0" smtClean="0">
                <a:solidFill>
                  <a:srgbClr val="FF33CC"/>
                </a:solidFill>
              </a:rPr>
              <a:t>Thus</a:t>
            </a:r>
            <a:r>
              <a:rPr lang="en-US" sz="2800" b="1" dirty="0">
                <a:solidFill>
                  <a:srgbClr val="FF33CC"/>
                </a:solidFill>
              </a:rPr>
              <a:t>, rule 28 provides the value of such kind of supplies when the </a:t>
            </a:r>
            <a:r>
              <a:rPr lang="en-US" sz="2800" b="1" dirty="0" smtClean="0">
                <a:solidFill>
                  <a:srgbClr val="FF33CC"/>
                </a:solidFill>
              </a:rPr>
              <a:t>same are </a:t>
            </a:r>
            <a:r>
              <a:rPr lang="en-US" sz="2800" b="1" dirty="0"/>
              <a:t>made for a consideration as well as when the same are made </a:t>
            </a:r>
            <a:r>
              <a:rPr lang="en-US" sz="2800" b="1" dirty="0" smtClean="0"/>
              <a:t>without consideration</a:t>
            </a:r>
            <a:r>
              <a:rPr lang="en-US" sz="2800" b="1" dirty="0"/>
              <a:t>.</a:t>
            </a:r>
            <a:endParaRPr lang="en-US" sz="2800" dirty="0"/>
          </a:p>
        </p:txBody>
      </p:sp>
    </p:spTree>
    <p:extLst>
      <p:ext uri="{BB962C8B-B14F-4D97-AF65-F5344CB8AC3E}">
        <p14:creationId xmlns:p14="http://schemas.microsoft.com/office/powerpoint/2010/main" val="29284685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533400"/>
            <a:ext cx="8077200" cy="5693866"/>
          </a:xfrm>
          <a:prstGeom prst="rect">
            <a:avLst/>
          </a:prstGeom>
        </p:spPr>
        <p:txBody>
          <a:bodyPr wrap="square">
            <a:spAutoFit/>
          </a:bodyPr>
          <a:lstStyle/>
          <a:p>
            <a:pPr marL="571500" indent="-571500">
              <a:buAutoNum type="romanLcParenR"/>
            </a:pPr>
            <a:r>
              <a:rPr lang="en-US" sz="2800" dirty="0" smtClean="0">
                <a:solidFill>
                  <a:srgbClr val="FF33CC"/>
                </a:solidFill>
              </a:rPr>
              <a:t>Mr</a:t>
            </a:r>
            <a:r>
              <a:rPr lang="en-US" sz="2800" dirty="0">
                <a:solidFill>
                  <a:srgbClr val="FF33CC"/>
                </a:solidFill>
              </a:rPr>
              <a:t>. Ram and </a:t>
            </a:r>
            <a:r>
              <a:rPr lang="en-US" sz="2800" dirty="0" err="1">
                <a:solidFill>
                  <a:srgbClr val="FF33CC"/>
                </a:solidFill>
              </a:rPr>
              <a:t>Mr.Lakhan</a:t>
            </a:r>
            <a:r>
              <a:rPr lang="en-US" sz="2800" dirty="0">
                <a:solidFill>
                  <a:srgbClr val="FF33CC"/>
                </a:solidFill>
              </a:rPr>
              <a:t> are partners in the partnership firm Ram </a:t>
            </a:r>
            <a:r>
              <a:rPr lang="en-US" sz="2800" dirty="0" err="1">
                <a:solidFill>
                  <a:srgbClr val="FF33CC"/>
                </a:solidFill>
              </a:rPr>
              <a:t>Lakhan</a:t>
            </a:r>
            <a:r>
              <a:rPr lang="en-US" sz="2800" dirty="0">
                <a:solidFill>
                  <a:srgbClr val="FF33CC"/>
                </a:solidFill>
              </a:rPr>
              <a:t> &amp;  Co. Mr. Ram &amp; Mr. </a:t>
            </a:r>
            <a:r>
              <a:rPr lang="en-US" sz="2800" dirty="0" err="1">
                <a:solidFill>
                  <a:srgbClr val="FF33CC"/>
                </a:solidFill>
              </a:rPr>
              <a:t>Lakhan</a:t>
            </a:r>
            <a:r>
              <a:rPr lang="en-US" sz="2800" dirty="0">
                <a:solidFill>
                  <a:srgbClr val="FF33CC"/>
                </a:solidFill>
              </a:rPr>
              <a:t>  are related persons. Thus, </a:t>
            </a:r>
            <a:r>
              <a:rPr lang="en-US" sz="2800" dirty="0" smtClean="0">
                <a:solidFill>
                  <a:srgbClr val="FF33CC"/>
                </a:solidFill>
              </a:rPr>
              <a:t>a transaction </a:t>
            </a:r>
            <a:r>
              <a:rPr lang="en-US" sz="2800" dirty="0">
                <a:solidFill>
                  <a:srgbClr val="FF33CC"/>
                </a:solidFill>
              </a:rPr>
              <a:t>of supply between Mr. Ram and </a:t>
            </a:r>
            <a:r>
              <a:rPr lang="en-US" sz="2800" dirty="0" err="1">
                <a:solidFill>
                  <a:srgbClr val="FF33CC"/>
                </a:solidFill>
              </a:rPr>
              <a:t>Mr.Lakhan</a:t>
            </a:r>
            <a:r>
              <a:rPr lang="en-US" sz="2800" dirty="0">
                <a:solidFill>
                  <a:srgbClr val="FF33CC"/>
                </a:solidFill>
              </a:rPr>
              <a:t> in the course or furtherance of business is treated as supply even if </a:t>
            </a:r>
            <a:r>
              <a:rPr lang="en-US" sz="2800" dirty="0" smtClean="0">
                <a:solidFill>
                  <a:srgbClr val="FF33CC"/>
                </a:solidFill>
              </a:rPr>
              <a:t>made without </a:t>
            </a:r>
            <a:r>
              <a:rPr lang="en-US" sz="2800" dirty="0">
                <a:solidFill>
                  <a:srgbClr val="FF33CC"/>
                </a:solidFill>
              </a:rPr>
              <a:t>consideration</a:t>
            </a:r>
            <a:r>
              <a:rPr lang="en-US" sz="2800" dirty="0" smtClean="0">
                <a:solidFill>
                  <a:srgbClr val="FF33CC"/>
                </a:solidFill>
              </a:rPr>
              <a:t>.</a:t>
            </a:r>
          </a:p>
          <a:p>
            <a:pPr marL="571500" indent="-571500">
              <a:buAutoNum type="romanLcParenR"/>
            </a:pPr>
            <a:endParaRPr lang="en-US" sz="2800" dirty="0">
              <a:solidFill>
                <a:srgbClr val="FF33CC"/>
              </a:solidFill>
            </a:endParaRPr>
          </a:p>
          <a:p>
            <a:endParaRPr lang="en-US" sz="2800" dirty="0">
              <a:solidFill>
                <a:srgbClr val="FF33CC"/>
              </a:solidFill>
            </a:endParaRPr>
          </a:p>
          <a:p>
            <a:r>
              <a:rPr lang="en-US" sz="2800" dirty="0">
                <a:solidFill>
                  <a:srgbClr val="FF33CC"/>
                </a:solidFill>
              </a:rPr>
              <a:t>(ii) Mr.. </a:t>
            </a:r>
            <a:r>
              <a:rPr lang="en-US" sz="2800" dirty="0" err="1">
                <a:solidFill>
                  <a:srgbClr val="FF33CC"/>
                </a:solidFill>
              </a:rPr>
              <a:t>Raju</a:t>
            </a:r>
            <a:r>
              <a:rPr lang="en-US" sz="2800" dirty="0">
                <a:solidFill>
                  <a:srgbClr val="FF33CC"/>
                </a:solidFill>
              </a:rPr>
              <a:t> holds 33% shares of Reliance Ltd. and 34% shares of Tata Ltd. Reliance Ltd. </a:t>
            </a:r>
            <a:r>
              <a:rPr lang="en-US" sz="2800" dirty="0" smtClean="0">
                <a:solidFill>
                  <a:srgbClr val="FF33CC"/>
                </a:solidFill>
              </a:rPr>
              <a:t>Ltd. and </a:t>
            </a:r>
            <a:r>
              <a:rPr lang="en-US" sz="2800" dirty="0">
                <a:solidFill>
                  <a:srgbClr val="FF33CC"/>
                </a:solidFill>
              </a:rPr>
              <a:t>Tata Ltd. are related.</a:t>
            </a:r>
          </a:p>
          <a:p>
            <a:endParaRPr lang="en-US" sz="2800" dirty="0">
              <a:solidFill>
                <a:srgbClr val="FF33CC"/>
              </a:solidFill>
            </a:endParaRPr>
          </a:p>
        </p:txBody>
      </p:sp>
    </p:spTree>
    <p:extLst>
      <p:ext uri="{BB962C8B-B14F-4D97-AF65-F5344CB8AC3E}">
        <p14:creationId xmlns:p14="http://schemas.microsoft.com/office/powerpoint/2010/main" val="281468845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457200"/>
            <a:ext cx="8001000" cy="6124754"/>
          </a:xfrm>
          <a:prstGeom prst="rect">
            <a:avLst/>
          </a:prstGeom>
        </p:spPr>
        <p:txBody>
          <a:bodyPr wrap="square">
            <a:spAutoFit/>
          </a:bodyPr>
          <a:lstStyle/>
          <a:p>
            <a:r>
              <a:rPr lang="en-US" sz="2800" dirty="0">
                <a:solidFill>
                  <a:srgbClr val="FF33CC"/>
                </a:solidFill>
              </a:rPr>
              <a:t>(iii) Alpha Ltd. has a deciding role in corporate policy, operations management and quality control of Beta Ltd. It can be said that Alpha Ltd. controls Beta Ltd. Thus, Alpha Ltd. and Beta Ltd. are related</a:t>
            </a:r>
            <a:r>
              <a:rPr lang="en-US" sz="2800" dirty="0" smtClean="0">
                <a:solidFill>
                  <a:srgbClr val="FF33CC"/>
                </a:solidFill>
              </a:rPr>
              <a:t>.</a:t>
            </a:r>
          </a:p>
          <a:p>
            <a:r>
              <a:rPr lang="en-US" sz="2800" dirty="0" smtClean="0">
                <a:solidFill>
                  <a:srgbClr val="FF33CC"/>
                </a:solidFill>
              </a:rPr>
              <a:t>(</a:t>
            </a:r>
            <a:r>
              <a:rPr lang="en-US" sz="2800" dirty="0">
                <a:solidFill>
                  <a:srgbClr val="FF33CC"/>
                </a:solidFill>
              </a:rPr>
              <a:t>iv) </a:t>
            </a:r>
            <a:r>
              <a:rPr lang="en-US" sz="2800" dirty="0" err="1">
                <a:solidFill>
                  <a:srgbClr val="FF33CC"/>
                </a:solidFill>
              </a:rPr>
              <a:t>Dhiraj</a:t>
            </a:r>
            <a:r>
              <a:rPr lang="en-US" sz="2800" dirty="0">
                <a:solidFill>
                  <a:srgbClr val="FF33CC"/>
                </a:solidFill>
              </a:rPr>
              <a:t> sons Ltd. controls the composition of Board of directors of Mohan sons Ltd. and </a:t>
            </a:r>
            <a:r>
              <a:rPr lang="en-US" sz="2800" dirty="0" err="1">
                <a:solidFill>
                  <a:srgbClr val="FF33CC"/>
                </a:solidFill>
              </a:rPr>
              <a:t>Sohan</a:t>
            </a:r>
            <a:r>
              <a:rPr lang="en-US" sz="2800" dirty="0">
                <a:solidFill>
                  <a:srgbClr val="FF33CC"/>
                </a:solidFill>
              </a:rPr>
              <a:t> Sons Ltd. It is said to control both Mohan sons Ltd. and </a:t>
            </a:r>
            <a:r>
              <a:rPr lang="en-US" sz="2800" dirty="0" err="1">
                <a:solidFill>
                  <a:srgbClr val="FF33CC"/>
                </a:solidFill>
              </a:rPr>
              <a:t>Sohan</a:t>
            </a:r>
            <a:r>
              <a:rPr lang="en-US" sz="2800" dirty="0">
                <a:solidFill>
                  <a:srgbClr val="FF33CC"/>
                </a:solidFill>
              </a:rPr>
              <a:t> Sons </a:t>
            </a:r>
            <a:r>
              <a:rPr lang="en-US" sz="2800" dirty="0" smtClean="0">
                <a:solidFill>
                  <a:srgbClr val="FF33CC"/>
                </a:solidFill>
              </a:rPr>
              <a:t>Ltd. Mohan </a:t>
            </a:r>
            <a:r>
              <a:rPr lang="en-US" sz="2800" dirty="0">
                <a:solidFill>
                  <a:srgbClr val="FF33CC"/>
                </a:solidFill>
              </a:rPr>
              <a:t>sons Ltd. and </a:t>
            </a:r>
            <a:r>
              <a:rPr lang="en-US" sz="2800" dirty="0" err="1">
                <a:solidFill>
                  <a:srgbClr val="FF33CC"/>
                </a:solidFill>
              </a:rPr>
              <a:t>Sohan</a:t>
            </a:r>
            <a:r>
              <a:rPr lang="en-US" sz="2800" dirty="0">
                <a:solidFill>
                  <a:srgbClr val="FF33CC"/>
                </a:solidFill>
              </a:rPr>
              <a:t> Sons Ltd are related persons</a:t>
            </a:r>
            <a:r>
              <a:rPr lang="en-US" sz="2800" dirty="0" smtClean="0">
                <a:solidFill>
                  <a:srgbClr val="FF33CC"/>
                </a:solidFill>
              </a:rPr>
              <a:t>.</a:t>
            </a:r>
          </a:p>
          <a:p>
            <a:endParaRPr lang="en-US" sz="2800" dirty="0">
              <a:solidFill>
                <a:srgbClr val="FF33CC"/>
              </a:solidFill>
            </a:endParaRPr>
          </a:p>
          <a:p>
            <a:r>
              <a:rPr lang="en-US" sz="2800" dirty="0">
                <a:solidFill>
                  <a:srgbClr val="FF33CC"/>
                </a:solidFill>
              </a:rPr>
              <a:t>(v) Om  Ltd. and </a:t>
            </a:r>
            <a:r>
              <a:rPr lang="en-US" sz="2800" dirty="0" err="1">
                <a:solidFill>
                  <a:srgbClr val="FF33CC"/>
                </a:solidFill>
              </a:rPr>
              <a:t>Hrim</a:t>
            </a:r>
            <a:r>
              <a:rPr lang="en-US" sz="2800" dirty="0">
                <a:solidFill>
                  <a:srgbClr val="FF33CC"/>
                </a:solidFill>
              </a:rPr>
              <a:t>  Ltd. together control </a:t>
            </a:r>
            <a:r>
              <a:rPr lang="en-US" sz="2800" dirty="0" err="1">
                <a:solidFill>
                  <a:srgbClr val="FF33CC"/>
                </a:solidFill>
              </a:rPr>
              <a:t>Gyan</a:t>
            </a:r>
            <a:r>
              <a:rPr lang="en-US" sz="2800" dirty="0">
                <a:solidFill>
                  <a:srgbClr val="FF33CC"/>
                </a:solidFill>
              </a:rPr>
              <a:t> </a:t>
            </a:r>
            <a:r>
              <a:rPr lang="en-US" sz="2800" dirty="0" err="1">
                <a:solidFill>
                  <a:srgbClr val="FF33CC"/>
                </a:solidFill>
              </a:rPr>
              <a:t>Ltd.Om</a:t>
            </a:r>
            <a:r>
              <a:rPr lang="en-US" sz="2800" dirty="0">
                <a:solidFill>
                  <a:srgbClr val="FF33CC"/>
                </a:solidFill>
              </a:rPr>
              <a:t> Ltd. and </a:t>
            </a:r>
            <a:r>
              <a:rPr lang="en-US" sz="2800" dirty="0" err="1">
                <a:solidFill>
                  <a:srgbClr val="FF33CC"/>
                </a:solidFill>
              </a:rPr>
              <a:t>Hrim</a:t>
            </a:r>
            <a:r>
              <a:rPr lang="en-US" sz="2800" dirty="0">
                <a:solidFill>
                  <a:srgbClr val="FF33CC"/>
                </a:solidFill>
              </a:rPr>
              <a:t> Ltd. are related persons.</a:t>
            </a:r>
          </a:p>
        </p:txBody>
      </p:sp>
    </p:spTree>
    <p:extLst>
      <p:ext uri="{BB962C8B-B14F-4D97-AF65-F5344CB8AC3E}">
        <p14:creationId xmlns:p14="http://schemas.microsoft.com/office/powerpoint/2010/main" val="165033047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Rectangle 1"/>
          <p:cNvSpPr/>
          <p:nvPr/>
        </p:nvSpPr>
        <p:spPr>
          <a:xfrm>
            <a:off x="381000" y="762001"/>
            <a:ext cx="7239000" cy="4524315"/>
          </a:xfrm>
          <a:prstGeom prst="rect">
            <a:avLst/>
          </a:prstGeom>
        </p:spPr>
        <p:txBody>
          <a:bodyPr wrap="square">
            <a:spAutoFit/>
          </a:bodyPr>
          <a:lstStyle/>
          <a:p>
            <a:r>
              <a:rPr lang="en-US" b="1" dirty="0" smtClean="0">
                <a:solidFill>
                  <a:srgbClr val="FF33CC"/>
                </a:solidFill>
              </a:rPr>
              <a:t>Distinct Person : </a:t>
            </a:r>
            <a:r>
              <a:rPr lang="en-US" sz="3200" b="1" dirty="0" smtClean="0">
                <a:solidFill>
                  <a:srgbClr val="3333CC"/>
                </a:solidFill>
              </a:rPr>
              <a:t>A </a:t>
            </a:r>
            <a:r>
              <a:rPr lang="en-US" sz="3200" b="1" dirty="0">
                <a:solidFill>
                  <a:srgbClr val="3333CC"/>
                </a:solidFill>
              </a:rPr>
              <a:t>person who has obtained or is required to obtain more </a:t>
            </a:r>
            <a:r>
              <a:rPr lang="en-US" sz="3200" b="1" dirty="0" smtClean="0">
                <a:solidFill>
                  <a:srgbClr val="3333CC"/>
                </a:solidFill>
              </a:rPr>
              <a:t>than one </a:t>
            </a:r>
            <a:r>
              <a:rPr lang="en-US" sz="3200" b="1" dirty="0">
                <a:solidFill>
                  <a:srgbClr val="3333CC"/>
                </a:solidFill>
              </a:rPr>
              <a:t>registration, whether in one State or Union territory or </a:t>
            </a:r>
            <a:r>
              <a:rPr lang="en-US" sz="3200" b="1" dirty="0" smtClean="0">
                <a:solidFill>
                  <a:srgbClr val="3333CC"/>
                </a:solidFill>
              </a:rPr>
              <a:t>more than </a:t>
            </a:r>
            <a:r>
              <a:rPr lang="en-US" sz="3200" b="1" dirty="0">
                <a:solidFill>
                  <a:srgbClr val="3333CC"/>
                </a:solidFill>
              </a:rPr>
              <a:t>one State or Union territory shall, in respect of each </a:t>
            </a:r>
            <a:r>
              <a:rPr lang="en-US" sz="3200" b="1" dirty="0" smtClean="0">
                <a:solidFill>
                  <a:srgbClr val="3333CC"/>
                </a:solidFill>
              </a:rPr>
              <a:t>such registration</a:t>
            </a:r>
            <a:r>
              <a:rPr lang="en-US" sz="3200" b="1" dirty="0">
                <a:solidFill>
                  <a:srgbClr val="3333CC"/>
                </a:solidFill>
              </a:rPr>
              <a:t>, be treated as distinct persons for </a:t>
            </a:r>
            <a:r>
              <a:rPr lang="en-US" sz="3200" b="1" dirty="0" smtClean="0">
                <a:solidFill>
                  <a:srgbClr val="3333CC"/>
                </a:solidFill>
              </a:rPr>
              <a:t>the purposes </a:t>
            </a:r>
            <a:r>
              <a:rPr lang="en-US" sz="3200" b="1" dirty="0">
                <a:solidFill>
                  <a:srgbClr val="3333CC"/>
                </a:solidFill>
              </a:rPr>
              <a:t>of </a:t>
            </a:r>
            <a:r>
              <a:rPr lang="en-US" sz="3200" b="1" dirty="0" smtClean="0">
                <a:solidFill>
                  <a:srgbClr val="3333CC"/>
                </a:solidFill>
              </a:rPr>
              <a:t>this Act </a:t>
            </a:r>
            <a:r>
              <a:rPr lang="en-US" sz="3200" b="1" dirty="0">
                <a:solidFill>
                  <a:srgbClr val="3333CC"/>
                </a:solidFill>
              </a:rPr>
              <a:t>[Section 25(4)].</a:t>
            </a:r>
            <a:endParaRPr lang="en-US" sz="3200" dirty="0">
              <a:solidFill>
                <a:srgbClr val="3333CC"/>
              </a:solidFill>
            </a:endParaRPr>
          </a:p>
        </p:txBody>
      </p:sp>
    </p:spTree>
    <p:extLst>
      <p:ext uri="{BB962C8B-B14F-4D97-AF65-F5344CB8AC3E}">
        <p14:creationId xmlns:p14="http://schemas.microsoft.com/office/powerpoint/2010/main" val="251474848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566678"/>
            <a:ext cx="7467600" cy="5509200"/>
          </a:xfrm>
          <a:prstGeom prst="rect">
            <a:avLst/>
          </a:prstGeom>
        </p:spPr>
        <p:txBody>
          <a:bodyPr wrap="square">
            <a:spAutoFit/>
          </a:bodyPr>
          <a:lstStyle/>
          <a:p>
            <a:r>
              <a:rPr lang="en-US" sz="3200" dirty="0" smtClean="0">
                <a:solidFill>
                  <a:srgbClr val="FF0000"/>
                </a:solidFill>
              </a:rPr>
              <a:t>Establishment in two territories : Deemed distinct persons: </a:t>
            </a:r>
          </a:p>
          <a:p>
            <a:endParaRPr lang="en-US" sz="3200" dirty="0"/>
          </a:p>
          <a:p>
            <a:r>
              <a:rPr lang="en-US" sz="3200" dirty="0" smtClean="0">
                <a:solidFill>
                  <a:srgbClr val="FF33CC"/>
                </a:solidFill>
              </a:rPr>
              <a:t>Where </a:t>
            </a:r>
            <a:r>
              <a:rPr lang="en-US" sz="3200" dirty="0">
                <a:solidFill>
                  <a:srgbClr val="FF33CC"/>
                </a:solidFill>
              </a:rPr>
              <a:t>a person who has obtained or is required to obtain registration in a State </a:t>
            </a:r>
            <a:r>
              <a:rPr lang="en-US" sz="3200" dirty="0" smtClean="0">
                <a:solidFill>
                  <a:srgbClr val="FF33CC"/>
                </a:solidFill>
              </a:rPr>
              <a:t>or Union </a:t>
            </a:r>
            <a:r>
              <a:rPr lang="en-US" sz="3200" dirty="0">
                <a:solidFill>
                  <a:srgbClr val="FF33CC"/>
                </a:solidFill>
              </a:rPr>
              <a:t>territory in respect of an establishment, has an establishment in another State </a:t>
            </a:r>
            <a:r>
              <a:rPr lang="en-US" sz="3200" dirty="0" smtClean="0">
                <a:solidFill>
                  <a:srgbClr val="FF33CC"/>
                </a:solidFill>
              </a:rPr>
              <a:t>or Union </a:t>
            </a:r>
            <a:r>
              <a:rPr lang="en-US" sz="3200" dirty="0">
                <a:solidFill>
                  <a:srgbClr val="FF33CC"/>
                </a:solidFill>
              </a:rPr>
              <a:t>territory, then such establishments shall be treated as establishments of </a:t>
            </a:r>
            <a:r>
              <a:rPr lang="en-US" sz="3200" dirty="0" smtClean="0">
                <a:solidFill>
                  <a:srgbClr val="FF33CC"/>
                </a:solidFill>
              </a:rPr>
              <a:t>distinct persons </a:t>
            </a:r>
            <a:r>
              <a:rPr lang="en-US" sz="3200" dirty="0">
                <a:solidFill>
                  <a:srgbClr val="FF33CC"/>
                </a:solidFill>
              </a:rPr>
              <a:t>for the purposes of this Act.</a:t>
            </a:r>
          </a:p>
        </p:txBody>
      </p:sp>
    </p:spTree>
    <p:extLst>
      <p:ext uri="{BB962C8B-B14F-4D97-AF65-F5344CB8AC3E}">
        <p14:creationId xmlns:p14="http://schemas.microsoft.com/office/powerpoint/2010/main" val="19099552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946213276"/>
              </p:ext>
            </p:extLst>
          </p:nvPr>
        </p:nvGraphicFramePr>
        <p:xfrm>
          <a:off x="457200" y="533400"/>
          <a:ext cx="7772400" cy="5638800"/>
        </p:xfrm>
        <a:graphic>
          <a:graphicData uri="http://schemas.openxmlformats.org/drawingml/2006/table">
            <a:tbl>
              <a:tblPr firstRow="1" bandRow="1">
                <a:tableStyleId>{5C22544A-7EE6-4342-B048-85BDC9FD1C3A}</a:tableStyleId>
              </a:tblPr>
              <a:tblGrid>
                <a:gridCol w="3886200"/>
                <a:gridCol w="3886200"/>
              </a:tblGrid>
              <a:tr h="1112520">
                <a:tc>
                  <a:txBody>
                    <a:bodyPr/>
                    <a:lstStyle/>
                    <a:p>
                      <a:r>
                        <a:rPr lang="en-US" dirty="0" smtClean="0"/>
                        <a:t>If Karan</a:t>
                      </a:r>
                      <a:r>
                        <a:rPr lang="en-US" baseline="0" dirty="0" smtClean="0"/>
                        <a:t> </a:t>
                      </a:r>
                      <a:r>
                        <a:rPr lang="en-US" baseline="0" dirty="0" err="1" smtClean="0"/>
                        <a:t>Johar</a:t>
                      </a:r>
                      <a:endParaRPr lang="en-US" dirty="0"/>
                    </a:p>
                  </a:txBody>
                  <a:tcPr/>
                </a:tc>
                <a:tc>
                  <a:txBody>
                    <a:bodyPr/>
                    <a:lstStyle/>
                    <a:p>
                      <a:r>
                        <a:rPr lang="en-US" dirty="0" smtClean="0"/>
                        <a:t>Amir Khan</a:t>
                      </a:r>
                      <a:r>
                        <a:rPr lang="en-US" baseline="0" dirty="0" smtClean="0"/>
                        <a:t> does in return</a:t>
                      </a:r>
                      <a:endParaRPr lang="en-US" dirty="0"/>
                    </a:p>
                  </a:txBody>
                  <a:tcPr/>
                </a:tc>
              </a:tr>
              <a:tr h="1112520">
                <a:tc>
                  <a:txBody>
                    <a:bodyPr/>
                    <a:lstStyle/>
                    <a:p>
                      <a:r>
                        <a:rPr lang="en-US" dirty="0" smtClean="0"/>
                        <a:t>Karan </a:t>
                      </a:r>
                      <a:r>
                        <a:rPr lang="en-US" dirty="0" err="1" smtClean="0"/>
                        <a:t>Johar</a:t>
                      </a:r>
                      <a:r>
                        <a:rPr lang="en-US" dirty="0" smtClean="0"/>
                        <a:t> Agrees to Repair</a:t>
                      </a:r>
                      <a:r>
                        <a:rPr lang="en-US" baseline="0" dirty="0" smtClean="0"/>
                        <a:t> Amir’s Mobile</a:t>
                      </a:r>
                      <a:endParaRPr lang="en-US" dirty="0"/>
                    </a:p>
                  </a:txBody>
                  <a:tcPr/>
                </a:tc>
                <a:tc>
                  <a:txBody>
                    <a:bodyPr/>
                    <a:lstStyle/>
                    <a:p>
                      <a:r>
                        <a:rPr lang="en-US" dirty="0" smtClean="0"/>
                        <a:t>Amir Khan Agrees</a:t>
                      </a:r>
                      <a:r>
                        <a:rPr lang="en-US" baseline="0" dirty="0" smtClean="0"/>
                        <a:t> to teach how to take </a:t>
                      </a:r>
                      <a:r>
                        <a:rPr lang="en-US" baseline="0" dirty="0" err="1" smtClean="0"/>
                        <a:t>selfie</a:t>
                      </a:r>
                      <a:endParaRPr lang="en-US" dirty="0"/>
                    </a:p>
                  </a:txBody>
                  <a:tcPr/>
                </a:tc>
              </a:tr>
              <a:tr h="1112520">
                <a:tc>
                  <a:txBody>
                    <a:bodyPr/>
                    <a:lstStyle/>
                    <a:p>
                      <a:r>
                        <a:rPr lang="en-US" dirty="0" smtClean="0"/>
                        <a:t>Karan </a:t>
                      </a:r>
                      <a:r>
                        <a:rPr lang="en-US" dirty="0" err="1" smtClean="0"/>
                        <a:t>Johar</a:t>
                      </a:r>
                      <a:r>
                        <a:rPr lang="en-US" dirty="0" smtClean="0"/>
                        <a:t> agrees not to open Mobile repairing shop in Amir Khan’s </a:t>
                      </a:r>
                      <a:r>
                        <a:rPr lang="en-US" dirty="0" err="1" smtClean="0"/>
                        <a:t>Neighbour</a:t>
                      </a:r>
                      <a:r>
                        <a:rPr lang="en-US" baseline="0" dirty="0" err="1" smtClean="0"/>
                        <a:t>hood</a:t>
                      </a:r>
                      <a:endParaRPr lang="en-US" dirty="0"/>
                    </a:p>
                  </a:txBody>
                  <a:tcPr/>
                </a:tc>
                <a:tc>
                  <a:txBody>
                    <a:bodyPr/>
                    <a:lstStyle/>
                    <a:p>
                      <a:r>
                        <a:rPr lang="en-US" dirty="0" smtClean="0"/>
                        <a:t>Amir</a:t>
                      </a:r>
                      <a:r>
                        <a:rPr lang="en-US" baseline="0" dirty="0" smtClean="0"/>
                        <a:t> Khan Agrees Not to open </a:t>
                      </a:r>
                      <a:r>
                        <a:rPr lang="en-US" baseline="0" dirty="0" err="1" smtClean="0"/>
                        <a:t>selfie</a:t>
                      </a:r>
                      <a:r>
                        <a:rPr lang="en-US" baseline="0" dirty="0" smtClean="0"/>
                        <a:t>-art shop in Karan </a:t>
                      </a:r>
                      <a:r>
                        <a:rPr lang="en-US" baseline="0" dirty="0" err="1" smtClean="0"/>
                        <a:t>Johar’s</a:t>
                      </a:r>
                      <a:r>
                        <a:rPr lang="en-US" baseline="0" dirty="0" smtClean="0"/>
                        <a:t> </a:t>
                      </a:r>
                      <a:r>
                        <a:rPr lang="en-US" baseline="0" dirty="0" err="1" smtClean="0"/>
                        <a:t>neighbourhood</a:t>
                      </a:r>
                      <a:endParaRPr lang="en-US" dirty="0"/>
                    </a:p>
                  </a:txBody>
                  <a:tcPr/>
                </a:tc>
              </a:tr>
              <a:tr h="1112520">
                <a:tc>
                  <a:txBody>
                    <a:bodyPr/>
                    <a:lstStyle/>
                    <a:p>
                      <a:r>
                        <a:rPr lang="en-US" dirty="0" smtClean="0"/>
                        <a:t>Karan </a:t>
                      </a:r>
                      <a:r>
                        <a:rPr lang="en-US" dirty="0" err="1" smtClean="0"/>
                        <a:t>Johar</a:t>
                      </a:r>
                      <a:r>
                        <a:rPr lang="en-US" dirty="0" smtClean="0"/>
                        <a:t> to give</a:t>
                      </a:r>
                      <a:r>
                        <a:rPr lang="en-US" baseline="0" dirty="0" smtClean="0"/>
                        <a:t> architecture plan of Amir Khan’s Villa</a:t>
                      </a:r>
                      <a:endParaRPr lang="en-US" dirty="0"/>
                    </a:p>
                  </a:txBody>
                  <a:tcPr/>
                </a:tc>
                <a:tc>
                  <a:txBody>
                    <a:bodyPr/>
                    <a:lstStyle/>
                    <a:p>
                      <a:r>
                        <a:rPr lang="en-US" dirty="0" smtClean="0"/>
                        <a:t>Amir Khan Agrees</a:t>
                      </a:r>
                      <a:r>
                        <a:rPr lang="en-US" baseline="0" dirty="0" smtClean="0"/>
                        <a:t> not to oppose construction of Karan </a:t>
                      </a:r>
                      <a:r>
                        <a:rPr lang="en-US" baseline="0" dirty="0" err="1" smtClean="0"/>
                        <a:t>Johar’s</a:t>
                      </a:r>
                      <a:r>
                        <a:rPr lang="en-US" baseline="0" dirty="0" smtClean="0"/>
                        <a:t> House in his </a:t>
                      </a:r>
                      <a:r>
                        <a:rPr lang="en-US" baseline="0" dirty="0" err="1" smtClean="0"/>
                        <a:t>neighbourhood</a:t>
                      </a:r>
                      <a:endParaRPr lang="en-US" dirty="0"/>
                    </a:p>
                  </a:txBody>
                  <a:tcPr/>
                </a:tc>
              </a:tr>
              <a:tr h="1112520">
                <a:tc>
                  <a:txBody>
                    <a:bodyPr/>
                    <a:lstStyle/>
                    <a:p>
                      <a:r>
                        <a:rPr lang="en-US" dirty="0" smtClean="0"/>
                        <a:t>Karan</a:t>
                      </a:r>
                      <a:r>
                        <a:rPr lang="en-US" baseline="0" dirty="0" smtClean="0"/>
                        <a:t> </a:t>
                      </a:r>
                      <a:r>
                        <a:rPr lang="en-US" baseline="0" dirty="0" err="1" smtClean="0"/>
                        <a:t>Johar</a:t>
                      </a:r>
                      <a:r>
                        <a:rPr lang="en-US" baseline="0" dirty="0" smtClean="0"/>
                        <a:t> agrees to build 3 flats for </a:t>
                      </a:r>
                      <a:r>
                        <a:rPr lang="en-US" baseline="0" dirty="0" err="1" smtClean="0"/>
                        <a:t>Amirkhan</a:t>
                      </a:r>
                      <a:r>
                        <a:rPr lang="en-US" baseline="0" dirty="0" smtClean="0"/>
                        <a:t> on the land owned by </a:t>
                      </a:r>
                      <a:r>
                        <a:rPr lang="en-US" baseline="0" dirty="0" err="1" smtClean="0"/>
                        <a:t>Amirkhan</a:t>
                      </a:r>
                      <a:endParaRPr lang="en-US" dirty="0"/>
                    </a:p>
                  </a:txBody>
                  <a:tcPr/>
                </a:tc>
                <a:tc>
                  <a:txBody>
                    <a:bodyPr/>
                    <a:lstStyle/>
                    <a:p>
                      <a:r>
                        <a:rPr lang="en-US" dirty="0" smtClean="0"/>
                        <a:t>Amir khan agrees to give one flat free of charge to Karan </a:t>
                      </a:r>
                      <a:r>
                        <a:rPr lang="en-US" dirty="0" err="1" smtClean="0"/>
                        <a:t>Johar</a:t>
                      </a:r>
                      <a:r>
                        <a:rPr lang="en-US" dirty="0" smtClean="0"/>
                        <a:t> (without any monetary consideration ) </a:t>
                      </a:r>
                      <a:endParaRPr lang="en-US" dirty="0"/>
                    </a:p>
                  </a:txBody>
                  <a:tcPr/>
                </a:tc>
              </a:tr>
            </a:tbl>
          </a:graphicData>
        </a:graphic>
      </p:graphicFrame>
    </p:spTree>
    <p:extLst>
      <p:ext uri="{BB962C8B-B14F-4D97-AF65-F5344CB8AC3E}">
        <p14:creationId xmlns:p14="http://schemas.microsoft.com/office/powerpoint/2010/main" val="148843291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81000"/>
            <a:ext cx="8534400" cy="5386090"/>
          </a:xfrm>
          <a:prstGeom prst="rect">
            <a:avLst/>
          </a:prstGeom>
        </p:spPr>
        <p:txBody>
          <a:bodyPr wrap="square">
            <a:spAutoFit/>
          </a:bodyPr>
          <a:lstStyle/>
          <a:p>
            <a:r>
              <a:rPr lang="en-US" sz="2800" i="1" dirty="0"/>
              <a:t>Explanation.—</a:t>
            </a:r>
            <a:r>
              <a:rPr lang="en-US" sz="2800" dirty="0"/>
              <a:t>For the purposes of this Act,––</a:t>
            </a:r>
          </a:p>
          <a:p>
            <a:r>
              <a:rPr lang="en-US" sz="2800" dirty="0"/>
              <a:t>(</a:t>
            </a:r>
            <a:r>
              <a:rPr lang="en-US" sz="2800" i="1" dirty="0"/>
              <a:t>a</a:t>
            </a:r>
            <a:r>
              <a:rPr lang="en-US" sz="2800" dirty="0"/>
              <a:t>) persons shall be deemed to be “related persons” if––</a:t>
            </a:r>
          </a:p>
          <a:p>
            <a:r>
              <a:rPr lang="en-US" sz="2800" dirty="0"/>
              <a:t>(</a:t>
            </a:r>
            <a:r>
              <a:rPr lang="en-US" sz="2800" i="1" dirty="0"/>
              <a:t>i</a:t>
            </a:r>
            <a:r>
              <a:rPr lang="en-US" sz="2800" dirty="0"/>
              <a:t>) such </a:t>
            </a:r>
            <a:r>
              <a:rPr lang="en-US" sz="2800" dirty="0">
                <a:solidFill>
                  <a:srgbClr val="FF33CC"/>
                </a:solidFill>
              </a:rPr>
              <a:t>persons are officers or directors</a:t>
            </a:r>
            <a:r>
              <a:rPr lang="en-US" sz="2800" dirty="0"/>
              <a:t> of one another’s businesses;</a:t>
            </a:r>
          </a:p>
          <a:p>
            <a:r>
              <a:rPr lang="en-US" sz="2800" dirty="0"/>
              <a:t>(</a:t>
            </a:r>
            <a:r>
              <a:rPr lang="en-US" sz="2800" i="1" dirty="0"/>
              <a:t>ii</a:t>
            </a:r>
            <a:r>
              <a:rPr lang="en-US" sz="2800" dirty="0"/>
              <a:t>) such persons are legally </a:t>
            </a:r>
            <a:r>
              <a:rPr lang="en-US" sz="2800" dirty="0" err="1"/>
              <a:t>recognised</a:t>
            </a:r>
            <a:r>
              <a:rPr lang="en-US" sz="2800" dirty="0"/>
              <a:t> partners in business;</a:t>
            </a:r>
          </a:p>
          <a:p>
            <a:r>
              <a:rPr lang="en-US" sz="2800" dirty="0"/>
              <a:t>(</a:t>
            </a:r>
            <a:r>
              <a:rPr lang="en-US" sz="2800" i="1" dirty="0"/>
              <a:t>iii</a:t>
            </a:r>
            <a:r>
              <a:rPr lang="en-US" sz="2800" dirty="0"/>
              <a:t>) such persons are </a:t>
            </a:r>
            <a:r>
              <a:rPr lang="en-US" sz="2800" dirty="0">
                <a:solidFill>
                  <a:srgbClr val="FF33CC"/>
                </a:solidFill>
              </a:rPr>
              <a:t>employer and employee</a:t>
            </a:r>
            <a:r>
              <a:rPr lang="en-US" sz="2800" dirty="0"/>
              <a:t>;</a:t>
            </a:r>
          </a:p>
          <a:p>
            <a:r>
              <a:rPr lang="en-US" sz="2800" dirty="0"/>
              <a:t>(</a:t>
            </a:r>
            <a:r>
              <a:rPr lang="en-US" sz="2800" i="1" dirty="0"/>
              <a:t>iv</a:t>
            </a:r>
            <a:r>
              <a:rPr lang="en-US" sz="2800" dirty="0"/>
              <a:t>) any person directly or indirectly owns, controls or </a:t>
            </a:r>
            <a:r>
              <a:rPr lang="en-US" sz="2800" dirty="0" smtClean="0"/>
              <a:t>holds </a:t>
            </a:r>
            <a:r>
              <a:rPr lang="en-US" sz="3600" dirty="0" smtClean="0">
                <a:solidFill>
                  <a:srgbClr val="FF33CC"/>
                </a:solidFill>
              </a:rPr>
              <a:t>25% </a:t>
            </a:r>
            <a:r>
              <a:rPr lang="en-US" sz="2800" dirty="0"/>
              <a:t>or more of the outstanding voting stock or shares of both of them;</a:t>
            </a:r>
          </a:p>
          <a:p>
            <a:endParaRPr lang="en-US" sz="2800" dirty="0"/>
          </a:p>
        </p:txBody>
      </p:sp>
    </p:spTree>
    <p:extLst>
      <p:ext uri="{BB962C8B-B14F-4D97-AF65-F5344CB8AC3E}">
        <p14:creationId xmlns:p14="http://schemas.microsoft.com/office/powerpoint/2010/main" val="157747325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81000"/>
            <a:ext cx="8534400" cy="5693866"/>
          </a:xfrm>
          <a:prstGeom prst="rect">
            <a:avLst/>
          </a:prstGeom>
        </p:spPr>
        <p:txBody>
          <a:bodyPr wrap="square">
            <a:spAutoFit/>
          </a:bodyPr>
          <a:lstStyle/>
          <a:p>
            <a:r>
              <a:rPr lang="en-US" sz="2800" i="1" dirty="0" smtClean="0"/>
              <a:t>(v</a:t>
            </a:r>
            <a:r>
              <a:rPr lang="en-US" sz="2800" dirty="0"/>
              <a:t>) one of them directly or indirectly controls the other;</a:t>
            </a:r>
          </a:p>
          <a:p>
            <a:r>
              <a:rPr lang="en-US" sz="2800" dirty="0"/>
              <a:t>(</a:t>
            </a:r>
            <a:r>
              <a:rPr lang="en-US" sz="2800" i="1" dirty="0"/>
              <a:t>vi</a:t>
            </a:r>
            <a:r>
              <a:rPr lang="en-US" sz="2800" dirty="0"/>
              <a:t>) both of them are directly or </a:t>
            </a:r>
            <a:r>
              <a:rPr lang="en-US" sz="2800" dirty="0" smtClean="0"/>
              <a:t>indirectly controlled </a:t>
            </a:r>
            <a:r>
              <a:rPr lang="en-US" sz="2800" dirty="0"/>
              <a:t>by a third person;</a:t>
            </a:r>
          </a:p>
          <a:p>
            <a:r>
              <a:rPr lang="en-US" sz="2800" dirty="0"/>
              <a:t>(</a:t>
            </a:r>
            <a:r>
              <a:rPr lang="en-US" sz="2800" i="1" dirty="0"/>
              <a:t>vii</a:t>
            </a:r>
            <a:r>
              <a:rPr lang="en-US" sz="2800" dirty="0"/>
              <a:t>) together they directly or indirectly control a third person; or</a:t>
            </a:r>
          </a:p>
          <a:p>
            <a:r>
              <a:rPr lang="en-US" sz="2800" dirty="0"/>
              <a:t>(</a:t>
            </a:r>
            <a:r>
              <a:rPr lang="en-US" sz="2800" i="1" dirty="0"/>
              <a:t>viii</a:t>
            </a:r>
            <a:r>
              <a:rPr lang="en-US" sz="2800" dirty="0"/>
              <a:t>) they are members of the same family;</a:t>
            </a:r>
          </a:p>
          <a:p>
            <a:r>
              <a:rPr lang="en-US" sz="2800" dirty="0"/>
              <a:t>(</a:t>
            </a:r>
            <a:r>
              <a:rPr lang="en-US" sz="2800" i="1" dirty="0"/>
              <a:t>b</a:t>
            </a:r>
            <a:r>
              <a:rPr lang="en-US" sz="2800" dirty="0"/>
              <a:t>) the term “person” also includes legal persons;</a:t>
            </a:r>
          </a:p>
          <a:p>
            <a:r>
              <a:rPr lang="en-US" sz="2800" dirty="0"/>
              <a:t>(</a:t>
            </a:r>
            <a:r>
              <a:rPr lang="en-US" sz="2800" i="1" dirty="0"/>
              <a:t>c</a:t>
            </a:r>
            <a:r>
              <a:rPr lang="en-US" sz="2800" dirty="0"/>
              <a:t>) persons who are associated in the business of one another in that one is the</a:t>
            </a:r>
          </a:p>
          <a:p>
            <a:r>
              <a:rPr lang="en-US" sz="2800" dirty="0"/>
              <a:t>sole agent or sole distributor or sole concessionaire, howsoever described, of the</a:t>
            </a:r>
          </a:p>
          <a:p>
            <a:r>
              <a:rPr lang="en-US" sz="2800" dirty="0"/>
              <a:t>other, shall be deemed to be related.</a:t>
            </a:r>
          </a:p>
        </p:txBody>
      </p:sp>
    </p:spTree>
    <p:extLst>
      <p:ext uri="{BB962C8B-B14F-4D97-AF65-F5344CB8AC3E}">
        <p14:creationId xmlns:p14="http://schemas.microsoft.com/office/powerpoint/2010/main" val="338229452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762000"/>
            <a:ext cx="7924800" cy="5847755"/>
          </a:xfrm>
          <a:prstGeom prst="rect">
            <a:avLst/>
          </a:prstGeom>
          <a:noFill/>
        </p:spPr>
        <p:txBody>
          <a:bodyPr wrap="square" rtlCol="0">
            <a:spAutoFit/>
          </a:bodyPr>
          <a:lstStyle/>
          <a:p>
            <a:r>
              <a:rPr lang="en-US" sz="2000" dirty="0" smtClean="0">
                <a:solidFill>
                  <a:srgbClr val="FF33CC"/>
                </a:solidFill>
              </a:rPr>
              <a:t>Example: </a:t>
            </a:r>
          </a:p>
          <a:p>
            <a:endParaRPr lang="en-US" sz="2000" dirty="0">
              <a:solidFill>
                <a:srgbClr val="FF33CC"/>
              </a:solidFill>
            </a:endParaRPr>
          </a:p>
          <a:p>
            <a:r>
              <a:rPr lang="en-US" sz="2000" dirty="0" smtClean="0">
                <a:solidFill>
                  <a:srgbClr val="FF33CC"/>
                </a:solidFill>
              </a:rPr>
              <a:t>Mr. </a:t>
            </a:r>
            <a:r>
              <a:rPr lang="en-US" sz="2000" dirty="0" err="1" smtClean="0">
                <a:solidFill>
                  <a:srgbClr val="FF33CC"/>
                </a:solidFill>
              </a:rPr>
              <a:t>Rameshchandra</a:t>
            </a:r>
            <a:r>
              <a:rPr lang="en-US" sz="2000" dirty="0" smtClean="0">
                <a:solidFill>
                  <a:srgbClr val="FF33CC"/>
                </a:solidFill>
              </a:rPr>
              <a:t> is doing business in Ahmedabad. He buys 100 tins of groundnut oil  at the price of 1250 Rs. Per tin from </a:t>
            </a:r>
            <a:r>
              <a:rPr lang="en-US" sz="2000" dirty="0" err="1" smtClean="0">
                <a:solidFill>
                  <a:srgbClr val="FF33CC"/>
                </a:solidFill>
              </a:rPr>
              <a:t>Adani</a:t>
            </a:r>
            <a:r>
              <a:rPr lang="en-US" sz="2000" dirty="0" smtClean="0">
                <a:solidFill>
                  <a:srgbClr val="FF33CC"/>
                </a:solidFill>
              </a:rPr>
              <a:t> Ltd of </a:t>
            </a:r>
            <a:r>
              <a:rPr lang="en-US" sz="2000" dirty="0" err="1" smtClean="0">
                <a:solidFill>
                  <a:srgbClr val="FF33CC"/>
                </a:solidFill>
              </a:rPr>
              <a:t>Ahmedabd</a:t>
            </a:r>
            <a:r>
              <a:rPr lang="en-US" sz="2000" dirty="0" smtClean="0">
                <a:solidFill>
                  <a:srgbClr val="FF33CC"/>
                </a:solidFill>
              </a:rPr>
              <a:t>. Son of </a:t>
            </a:r>
            <a:r>
              <a:rPr lang="en-US" sz="2000" dirty="0" err="1" smtClean="0">
                <a:solidFill>
                  <a:srgbClr val="FF33CC"/>
                </a:solidFill>
              </a:rPr>
              <a:t>Rameshchandra</a:t>
            </a:r>
            <a:r>
              <a:rPr lang="en-US" sz="2000" dirty="0" smtClean="0">
                <a:solidFill>
                  <a:srgbClr val="FF33CC"/>
                </a:solidFill>
              </a:rPr>
              <a:t>, Mr. </a:t>
            </a:r>
            <a:r>
              <a:rPr lang="en-US" sz="2000" dirty="0" err="1" smtClean="0">
                <a:solidFill>
                  <a:srgbClr val="FF33CC"/>
                </a:solidFill>
              </a:rPr>
              <a:t>Kartik</a:t>
            </a:r>
            <a:r>
              <a:rPr lang="en-US" sz="2000" dirty="0" smtClean="0">
                <a:solidFill>
                  <a:srgbClr val="FF33CC"/>
                </a:solidFill>
              </a:rPr>
              <a:t> has </a:t>
            </a:r>
            <a:r>
              <a:rPr lang="en-US" sz="2000" dirty="0" err="1" smtClean="0">
                <a:solidFill>
                  <a:srgbClr val="FF33CC"/>
                </a:solidFill>
              </a:rPr>
              <a:t>hust</a:t>
            </a:r>
            <a:r>
              <a:rPr lang="en-US" sz="2000" dirty="0" smtClean="0">
                <a:solidFill>
                  <a:srgbClr val="FF33CC"/>
                </a:solidFill>
              </a:rPr>
              <a:t> cleared CA and working in </a:t>
            </a:r>
            <a:r>
              <a:rPr lang="en-US" sz="2000" dirty="0" err="1" smtClean="0">
                <a:solidFill>
                  <a:srgbClr val="FF33CC"/>
                </a:solidFill>
              </a:rPr>
              <a:t>Adani</a:t>
            </a:r>
            <a:r>
              <a:rPr lang="en-US" sz="2000" dirty="0" smtClean="0">
                <a:solidFill>
                  <a:srgbClr val="FF33CC"/>
                </a:solidFill>
              </a:rPr>
              <a:t> Ltd. </a:t>
            </a:r>
            <a:r>
              <a:rPr lang="en-US" sz="2000" dirty="0" err="1" smtClean="0">
                <a:solidFill>
                  <a:srgbClr val="FF33CC"/>
                </a:solidFill>
              </a:rPr>
              <a:t>Adani</a:t>
            </a:r>
            <a:r>
              <a:rPr lang="en-US" sz="2000" dirty="0" smtClean="0">
                <a:solidFill>
                  <a:srgbClr val="FF33CC"/>
                </a:solidFill>
              </a:rPr>
              <a:t> Ltd normally sells such tins at the price of 1350 Rs. Per tin. </a:t>
            </a:r>
            <a:r>
              <a:rPr lang="en-US" sz="2000" dirty="0" err="1" smtClean="0">
                <a:solidFill>
                  <a:srgbClr val="FF33CC"/>
                </a:solidFill>
              </a:rPr>
              <a:t>Adani</a:t>
            </a:r>
            <a:r>
              <a:rPr lang="en-US" sz="2000" dirty="0" smtClean="0">
                <a:solidFill>
                  <a:srgbClr val="FF33CC"/>
                </a:solidFill>
              </a:rPr>
              <a:t> Ltd .also charges Rs. 50 per tin as cost of packing and transportation at </a:t>
            </a:r>
            <a:r>
              <a:rPr lang="en-US" sz="2000" dirty="0" err="1" smtClean="0">
                <a:solidFill>
                  <a:srgbClr val="FF33CC"/>
                </a:solidFill>
              </a:rPr>
              <a:t>godown</a:t>
            </a:r>
            <a:r>
              <a:rPr lang="en-US" sz="2000" dirty="0" smtClean="0">
                <a:solidFill>
                  <a:srgbClr val="FF33CC"/>
                </a:solidFill>
              </a:rPr>
              <a:t> of </a:t>
            </a:r>
            <a:r>
              <a:rPr lang="en-US" sz="2000" dirty="0" err="1" smtClean="0">
                <a:solidFill>
                  <a:srgbClr val="FF33CC"/>
                </a:solidFill>
              </a:rPr>
              <a:t>Rameshchandra</a:t>
            </a:r>
            <a:r>
              <a:rPr lang="en-US" sz="2000" dirty="0" smtClean="0">
                <a:solidFill>
                  <a:srgbClr val="FF33CC"/>
                </a:solidFill>
              </a:rPr>
              <a:t>. Find Out the value of supply. </a:t>
            </a:r>
          </a:p>
          <a:p>
            <a:endParaRPr lang="en-US" sz="2000" dirty="0">
              <a:solidFill>
                <a:srgbClr val="FF33CC"/>
              </a:solidFill>
            </a:endParaRPr>
          </a:p>
          <a:p>
            <a:endParaRPr lang="en-US" sz="2000" dirty="0" smtClean="0">
              <a:solidFill>
                <a:srgbClr val="FF33CC"/>
              </a:solidFill>
            </a:endParaRPr>
          </a:p>
          <a:p>
            <a:r>
              <a:rPr lang="en-US" sz="2000" dirty="0" smtClean="0">
                <a:solidFill>
                  <a:srgbClr val="FF33CC"/>
                </a:solidFill>
              </a:rPr>
              <a:t>&gt;&gt;&gt;   value of Supply = 125000 (</a:t>
            </a:r>
            <a:r>
              <a:rPr lang="en-US" sz="2000" dirty="0">
                <a:solidFill>
                  <a:srgbClr val="FF33CC"/>
                </a:solidFill>
              </a:rPr>
              <a:t>1250* </a:t>
            </a:r>
            <a:r>
              <a:rPr lang="en-US" sz="2000" dirty="0" smtClean="0">
                <a:solidFill>
                  <a:srgbClr val="FF33CC"/>
                </a:solidFill>
              </a:rPr>
              <a:t>100) + 5000 (50 *100)</a:t>
            </a:r>
          </a:p>
          <a:p>
            <a:r>
              <a:rPr lang="en-US" sz="2000" dirty="0">
                <a:solidFill>
                  <a:srgbClr val="FF33CC"/>
                </a:solidFill>
              </a:rPr>
              <a:t> </a:t>
            </a:r>
            <a:r>
              <a:rPr lang="en-US" sz="2000" dirty="0" smtClean="0">
                <a:solidFill>
                  <a:srgbClr val="FF33CC"/>
                </a:solidFill>
              </a:rPr>
              <a:t>                               = 1,30,000</a:t>
            </a:r>
          </a:p>
          <a:p>
            <a:endParaRPr lang="en-US" sz="2000" dirty="0">
              <a:solidFill>
                <a:srgbClr val="FF33CC"/>
              </a:solidFill>
            </a:endParaRPr>
          </a:p>
          <a:p>
            <a:endParaRPr lang="en-US" sz="2000" dirty="0" smtClean="0">
              <a:solidFill>
                <a:srgbClr val="FF33CC"/>
              </a:solidFill>
            </a:endParaRPr>
          </a:p>
          <a:p>
            <a:endParaRPr lang="en-US" sz="2000" dirty="0" smtClean="0">
              <a:solidFill>
                <a:srgbClr val="FF33CC"/>
              </a:solidFill>
            </a:endParaRPr>
          </a:p>
          <a:p>
            <a:endParaRPr lang="en-US" dirty="0"/>
          </a:p>
          <a:p>
            <a:endParaRPr lang="en-US" dirty="0" smtClean="0"/>
          </a:p>
          <a:p>
            <a:endParaRPr lang="en-US" dirty="0"/>
          </a:p>
        </p:txBody>
      </p:sp>
    </p:spTree>
    <p:extLst>
      <p:ext uri="{BB962C8B-B14F-4D97-AF65-F5344CB8AC3E}">
        <p14:creationId xmlns:p14="http://schemas.microsoft.com/office/powerpoint/2010/main" val="24915571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457200"/>
            <a:ext cx="8686800" cy="7109639"/>
          </a:xfrm>
          <a:prstGeom prst="rect">
            <a:avLst/>
          </a:prstGeom>
        </p:spPr>
        <p:txBody>
          <a:bodyPr wrap="square">
            <a:spAutoFit/>
          </a:bodyPr>
          <a:lstStyle/>
          <a:p>
            <a:r>
              <a:rPr lang="en-US" sz="2400" b="1" dirty="0" smtClean="0"/>
              <a:t>Example: </a:t>
            </a:r>
            <a:r>
              <a:rPr lang="en-US" sz="2400" dirty="0" smtClean="0"/>
              <a:t>Unicorn steel ltd manufactures steel at its factory at </a:t>
            </a:r>
            <a:r>
              <a:rPr lang="en-US" sz="2400" dirty="0" err="1" smtClean="0"/>
              <a:t>Vapi</a:t>
            </a:r>
            <a:r>
              <a:rPr lang="en-US" sz="2400" dirty="0" smtClean="0"/>
              <a:t> Gujarat. It transfers stock of 250 kg of steel (semi-finished goods) to its branch in Kanpur </a:t>
            </a:r>
            <a:r>
              <a:rPr lang="en-US" sz="2400" dirty="0" err="1" smtClean="0"/>
              <a:t>Uttarpradesh</a:t>
            </a:r>
            <a:r>
              <a:rPr lang="en-US" sz="2400" dirty="0" smtClean="0"/>
              <a:t>. The cost of this steal is 2,52,000. Almost same quality of steal is sold in Uttar Pradesh by another manufacturer at 1100 Rs per kg.  But the seller in UP is new in market and its reputation in the market is not as high as Unicorn. </a:t>
            </a:r>
          </a:p>
          <a:p>
            <a:endParaRPr lang="en-US" sz="2400" dirty="0"/>
          </a:p>
          <a:p>
            <a:r>
              <a:rPr lang="en-US" sz="2400" dirty="0" smtClean="0"/>
              <a:t>Find the value of supply. </a:t>
            </a:r>
          </a:p>
          <a:p>
            <a:endParaRPr lang="en-US" sz="2400" dirty="0"/>
          </a:p>
          <a:p>
            <a:endParaRPr lang="en-US" sz="2400" dirty="0" smtClean="0"/>
          </a:p>
          <a:p>
            <a:r>
              <a:rPr lang="en-US" sz="2400" dirty="0" smtClean="0"/>
              <a:t>Value of supply = 2,52,000 * 110% = 2,77,200</a:t>
            </a:r>
          </a:p>
          <a:p>
            <a:r>
              <a:rPr lang="en-US" sz="2400" dirty="0" smtClean="0"/>
              <a:t> </a:t>
            </a:r>
          </a:p>
          <a:p>
            <a:endParaRPr lang="en-US" sz="2400" dirty="0"/>
          </a:p>
          <a:p>
            <a:r>
              <a:rPr lang="en-US" sz="2400" dirty="0" smtClean="0"/>
              <a:t>It is not                         1100 * 250 = 2,75,000. Because seller of UP is not having same reputation as Unicorn Steel Ltd. </a:t>
            </a:r>
          </a:p>
          <a:p>
            <a:endParaRPr lang="en-US" sz="2400" dirty="0"/>
          </a:p>
          <a:p>
            <a:endParaRPr lang="en-US" sz="2400" dirty="0" smtClean="0"/>
          </a:p>
          <a:p>
            <a:endParaRPr lang="en-US" sz="2400" dirty="0"/>
          </a:p>
        </p:txBody>
      </p:sp>
    </p:spTree>
    <p:extLst>
      <p:ext uri="{BB962C8B-B14F-4D97-AF65-F5344CB8AC3E}">
        <p14:creationId xmlns:p14="http://schemas.microsoft.com/office/powerpoint/2010/main" val="255177935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04800"/>
            <a:ext cx="8153400" cy="3108543"/>
          </a:xfrm>
          <a:prstGeom prst="rect">
            <a:avLst/>
          </a:prstGeom>
        </p:spPr>
        <p:txBody>
          <a:bodyPr wrap="square">
            <a:spAutoFit/>
          </a:bodyPr>
          <a:lstStyle/>
          <a:p>
            <a:r>
              <a:rPr lang="en-US" sz="2800" dirty="0">
                <a:solidFill>
                  <a:srgbClr val="FF33CC"/>
                </a:solidFill>
              </a:rPr>
              <a:t>It may be recollected that a supply between related persons or between distinct persons as specified in section 25, when made in the course or furtherance of business is treated as supply </a:t>
            </a:r>
            <a:r>
              <a:rPr lang="en-US" sz="2800" dirty="0"/>
              <a:t>even if made without consideration </a:t>
            </a:r>
            <a:r>
              <a:rPr lang="en-US" sz="2800" dirty="0">
                <a:solidFill>
                  <a:srgbClr val="FF33CC"/>
                </a:solidFill>
              </a:rPr>
              <a:t>in terms of paragraph 2 of </a:t>
            </a:r>
            <a:r>
              <a:rPr lang="en-US" sz="2800" dirty="0"/>
              <a:t>Schedule I of CGST Act</a:t>
            </a:r>
            <a:r>
              <a:rPr lang="en-US" sz="2800" dirty="0">
                <a:solidFill>
                  <a:srgbClr val="FF33CC"/>
                </a:solidFill>
              </a:rPr>
              <a:t>. </a:t>
            </a:r>
          </a:p>
          <a:p>
            <a:endParaRPr lang="en-US" sz="2800" b="1" dirty="0">
              <a:solidFill>
                <a:srgbClr val="FF33CC"/>
              </a:solidFill>
            </a:endParaRPr>
          </a:p>
        </p:txBody>
      </p:sp>
    </p:spTree>
    <p:extLst>
      <p:ext uri="{BB962C8B-B14F-4D97-AF65-F5344CB8AC3E}">
        <p14:creationId xmlns:p14="http://schemas.microsoft.com/office/powerpoint/2010/main" val="360851274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914400"/>
            <a:ext cx="7543800" cy="5509200"/>
          </a:xfrm>
          <a:prstGeom prst="rect">
            <a:avLst/>
          </a:prstGeom>
        </p:spPr>
        <p:txBody>
          <a:bodyPr wrap="square">
            <a:spAutoFit/>
          </a:bodyPr>
          <a:lstStyle/>
          <a:p>
            <a:r>
              <a:rPr lang="en-US" sz="3200" b="1" dirty="0" smtClean="0">
                <a:solidFill>
                  <a:srgbClr val="FF33CC"/>
                </a:solidFill>
              </a:rPr>
              <a:t>Example: Mr. </a:t>
            </a:r>
            <a:r>
              <a:rPr lang="en-US" sz="3200" b="1" dirty="0" err="1" smtClean="0">
                <a:solidFill>
                  <a:srgbClr val="FF33CC"/>
                </a:solidFill>
              </a:rPr>
              <a:t>Jigar</a:t>
            </a:r>
            <a:r>
              <a:rPr lang="en-US" sz="3200" b="1" dirty="0" smtClean="0">
                <a:solidFill>
                  <a:srgbClr val="FF33CC"/>
                </a:solidFill>
              </a:rPr>
              <a:t> has 51% of shares in </a:t>
            </a:r>
            <a:r>
              <a:rPr lang="en-US" sz="3200" b="1" dirty="0" err="1" smtClean="0">
                <a:solidFill>
                  <a:srgbClr val="FF33CC"/>
                </a:solidFill>
              </a:rPr>
              <a:t>Infocom</a:t>
            </a:r>
            <a:r>
              <a:rPr lang="en-US" sz="3200" b="1" dirty="0" smtClean="0">
                <a:solidFill>
                  <a:srgbClr val="FF33CC"/>
                </a:solidFill>
              </a:rPr>
              <a:t> Ltd. And 75% shares in </a:t>
            </a:r>
            <a:r>
              <a:rPr lang="en-US" sz="3200" b="1" dirty="0" err="1" smtClean="0">
                <a:solidFill>
                  <a:srgbClr val="FF33CC"/>
                </a:solidFill>
              </a:rPr>
              <a:t>Infogram</a:t>
            </a:r>
            <a:r>
              <a:rPr lang="en-US" sz="3200" b="1" dirty="0" smtClean="0">
                <a:solidFill>
                  <a:srgbClr val="FF33CC"/>
                </a:solidFill>
              </a:rPr>
              <a:t> Ltd. </a:t>
            </a:r>
          </a:p>
          <a:p>
            <a:endParaRPr lang="en-US" sz="3200" b="1" dirty="0">
              <a:solidFill>
                <a:srgbClr val="FF33CC"/>
              </a:solidFill>
            </a:endParaRPr>
          </a:p>
          <a:p>
            <a:r>
              <a:rPr lang="en-US" sz="3200" b="1" dirty="0" err="1" smtClean="0">
                <a:solidFill>
                  <a:srgbClr val="FF33CC"/>
                </a:solidFill>
              </a:rPr>
              <a:t>Inforgram</a:t>
            </a:r>
            <a:r>
              <a:rPr lang="en-US" sz="3200" b="1" dirty="0" smtClean="0">
                <a:solidFill>
                  <a:srgbClr val="FF33CC"/>
                </a:solidFill>
              </a:rPr>
              <a:t> Ltd. </a:t>
            </a:r>
            <a:r>
              <a:rPr lang="en-US" sz="3200" b="1" dirty="0" err="1" smtClean="0">
                <a:solidFill>
                  <a:srgbClr val="FF33CC"/>
                </a:solidFill>
              </a:rPr>
              <a:t>Proivded</a:t>
            </a:r>
            <a:r>
              <a:rPr lang="en-US" sz="3200" b="1" dirty="0" smtClean="0">
                <a:solidFill>
                  <a:srgbClr val="FF33CC"/>
                </a:solidFill>
              </a:rPr>
              <a:t> information </a:t>
            </a:r>
            <a:r>
              <a:rPr lang="en-US" sz="3200" b="1" dirty="0" err="1" smtClean="0">
                <a:solidFill>
                  <a:srgbClr val="FF33CC"/>
                </a:solidFill>
              </a:rPr>
              <a:t>rechnology</a:t>
            </a:r>
            <a:r>
              <a:rPr lang="en-US" sz="3200" b="1" dirty="0" smtClean="0">
                <a:solidFill>
                  <a:srgbClr val="FF33CC"/>
                </a:solidFill>
              </a:rPr>
              <a:t> related services to </a:t>
            </a:r>
            <a:r>
              <a:rPr lang="en-US" sz="3200" b="1" dirty="0" err="1" smtClean="0">
                <a:solidFill>
                  <a:srgbClr val="FF33CC"/>
                </a:solidFill>
              </a:rPr>
              <a:t>Infocom</a:t>
            </a:r>
            <a:r>
              <a:rPr lang="en-US" sz="3200" b="1" dirty="0" smtClean="0">
                <a:solidFill>
                  <a:srgbClr val="FF33CC"/>
                </a:solidFill>
              </a:rPr>
              <a:t> Ltd. At the price of 9,00,000. </a:t>
            </a:r>
            <a:r>
              <a:rPr lang="en-US" sz="3200" b="1" dirty="0" err="1">
                <a:solidFill>
                  <a:srgbClr val="FF33CC"/>
                </a:solidFill>
              </a:rPr>
              <a:t>Inforgram</a:t>
            </a:r>
            <a:r>
              <a:rPr lang="en-US" sz="3200" b="1" dirty="0">
                <a:solidFill>
                  <a:srgbClr val="FF33CC"/>
                </a:solidFill>
              </a:rPr>
              <a:t> </a:t>
            </a:r>
            <a:r>
              <a:rPr lang="en-US" sz="3200" b="1" dirty="0" smtClean="0">
                <a:solidFill>
                  <a:srgbClr val="FF33CC"/>
                </a:solidFill>
              </a:rPr>
              <a:t>Ltd used 1000 human hours of software engineers for the same service. </a:t>
            </a:r>
          </a:p>
          <a:p>
            <a:endParaRPr lang="en-US" sz="3200" b="1" dirty="0">
              <a:solidFill>
                <a:srgbClr val="FF33CC"/>
              </a:solidFill>
            </a:endParaRPr>
          </a:p>
        </p:txBody>
      </p:sp>
    </p:spTree>
    <p:extLst>
      <p:ext uri="{BB962C8B-B14F-4D97-AF65-F5344CB8AC3E}">
        <p14:creationId xmlns:p14="http://schemas.microsoft.com/office/powerpoint/2010/main" val="285644291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990601"/>
            <a:ext cx="8001000" cy="4401205"/>
          </a:xfrm>
          <a:prstGeom prst="rect">
            <a:avLst/>
          </a:prstGeom>
        </p:spPr>
        <p:txBody>
          <a:bodyPr wrap="square">
            <a:spAutoFit/>
          </a:bodyPr>
          <a:lstStyle/>
          <a:p>
            <a:r>
              <a:rPr lang="en-US" sz="2800" b="1" dirty="0" err="1">
                <a:solidFill>
                  <a:srgbClr val="FF33CC"/>
                </a:solidFill>
              </a:rPr>
              <a:t>Infogram</a:t>
            </a:r>
            <a:r>
              <a:rPr lang="en-US" sz="2800" b="1" dirty="0">
                <a:solidFill>
                  <a:srgbClr val="FF33CC"/>
                </a:solidFill>
              </a:rPr>
              <a:t> provides the same service to other </a:t>
            </a:r>
            <a:r>
              <a:rPr lang="en-US" sz="2800" b="1" dirty="0" smtClean="0">
                <a:solidFill>
                  <a:srgbClr val="FF33CC"/>
                </a:solidFill>
              </a:rPr>
              <a:t>service receivers </a:t>
            </a:r>
            <a:r>
              <a:rPr lang="en-US" sz="2800" b="1" dirty="0">
                <a:solidFill>
                  <a:srgbClr val="FF33CC"/>
                </a:solidFill>
              </a:rPr>
              <a:t>(buyers in open market)  at Rs. 2100 per hour. </a:t>
            </a:r>
          </a:p>
          <a:p>
            <a:endParaRPr lang="en-US" sz="2800" b="1" dirty="0">
              <a:solidFill>
                <a:srgbClr val="FF33CC"/>
              </a:solidFill>
            </a:endParaRPr>
          </a:p>
          <a:p>
            <a:endParaRPr lang="en-US" sz="2800" b="1" dirty="0">
              <a:solidFill>
                <a:srgbClr val="FF33CC"/>
              </a:solidFill>
            </a:endParaRPr>
          </a:p>
          <a:p>
            <a:r>
              <a:rPr lang="en-US" sz="2800" b="1" dirty="0">
                <a:solidFill>
                  <a:srgbClr val="FF33CC"/>
                </a:solidFill>
              </a:rPr>
              <a:t>Find the Value of supply. </a:t>
            </a:r>
          </a:p>
          <a:p>
            <a:endParaRPr lang="en-US" sz="2800" b="1" dirty="0">
              <a:solidFill>
                <a:srgbClr val="FF33CC"/>
              </a:solidFill>
            </a:endParaRPr>
          </a:p>
          <a:p>
            <a:r>
              <a:rPr lang="en-US" sz="2800" b="1" dirty="0">
                <a:solidFill>
                  <a:srgbClr val="FF33CC"/>
                </a:solidFill>
              </a:rPr>
              <a:t>Value of Supply: 21,000,00. (1000 human hours * 2100/</a:t>
            </a:r>
            <a:r>
              <a:rPr lang="en-US" sz="2800" b="1" dirty="0" err="1">
                <a:solidFill>
                  <a:srgbClr val="FF33CC"/>
                </a:solidFill>
              </a:rPr>
              <a:t>hr</a:t>
            </a:r>
            <a:r>
              <a:rPr lang="en-US" sz="2800" b="1" dirty="0">
                <a:solidFill>
                  <a:srgbClr val="FF33CC"/>
                </a:solidFill>
              </a:rPr>
              <a:t>)</a:t>
            </a:r>
          </a:p>
          <a:p>
            <a:endParaRPr lang="en-US" sz="2800" b="1" dirty="0">
              <a:solidFill>
                <a:srgbClr val="FF33CC"/>
              </a:solidFill>
            </a:endParaRPr>
          </a:p>
        </p:txBody>
      </p:sp>
    </p:spTree>
    <p:extLst>
      <p:ext uri="{BB962C8B-B14F-4D97-AF65-F5344CB8AC3E}">
        <p14:creationId xmlns:p14="http://schemas.microsoft.com/office/powerpoint/2010/main" val="290446314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914401"/>
            <a:ext cx="8686800" cy="8463855"/>
          </a:xfrm>
          <a:prstGeom prst="rect">
            <a:avLst/>
          </a:prstGeom>
        </p:spPr>
        <p:txBody>
          <a:bodyPr wrap="square">
            <a:spAutoFit/>
          </a:bodyPr>
          <a:lstStyle/>
          <a:p>
            <a:r>
              <a:rPr lang="en-US" b="1" dirty="0" smtClean="0">
                <a:solidFill>
                  <a:srgbClr val="FF33CC"/>
                </a:solidFill>
              </a:rPr>
              <a:t>Example: Ms. </a:t>
            </a:r>
            <a:r>
              <a:rPr lang="en-US" b="1" dirty="0" err="1" smtClean="0">
                <a:solidFill>
                  <a:srgbClr val="FF33CC"/>
                </a:solidFill>
              </a:rPr>
              <a:t>Kangana</a:t>
            </a:r>
            <a:r>
              <a:rPr lang="en-US" b="1" dirty="0" smtClean="0">
                <a:solidFill>
                  <a:srgbClr val="FF33CC"/>
                </a:solidFill>
              </a:rPr>
              <a:t> Ltd.,  Goa provided goods to its Branch in Gujarat at the price of 25,00,000 as mentioned in the invoice. The open market value of such goods is 38,000,00. </a:t>
            </a:r>
          </a:p>
          <a:p>
            <a:pPr marL="342900" indent="-342900">
              <a:buAutoNum type="arabicPeriod"/>
            </a:pPr>
            <a:r>
              <a:rPr lang="en-US" b="1" dirty="0" smtClean="0">
                <a:solidFill>
                  <a:srgbClr val="FF33CC"/>
                </a:solidFill>
              </a:rPr>
              <a:t>Find the value of supply.</a:t>
            </a:r>
          </a:p>
          <a:p>
            <a:pPr marL="342900" indent="-342900">
              <a:buAutoNum type="arabicPeriod"/>
            </a:pPr>
            <a:r>
              <a:rPr lang="en-US" b="1" dirty="0" smtClean="0">
                <a:solidFill>
                  <a:srgbClr val="FF33CC"/>
                </a:solidFill>
              </a:rPr>
              <a:t>What will be your answer if Branch it eligible to ITC payable by </a:t>
            </a:r>
            <a:r>
              <a:rPr lang="en-US" b="1" dirty="0" err="1" smtClean="0">
                <a:solidFill>
                  <a:srgbClr val="FF33CC"/>
                </a:solidFill>
              </a:rPr>
              <a:t>Kangana</a:t>
            </a:r>
            <a:r>
              <a:rPr lang="en-US" b="1" dirty="0" smtClean="0">
                <a:solidFill>
                  <a:srgbClr val="FF33CC"/>
                </a:solidFill>
              </a:rPr>
              <a:t> Ltd. </a:t>
            </a:r>
          </a:p>
          <a:p>
            <a:endParaRPr lang="en-US" b="1" dirty="0" smtClean="0">
              <a:solidFill>
                <a:srgbClr val="FF33CC"/>
              </a:solidFill>
            </a:endParaRPr>
          </a:p>
          <a:p>
            <a:endParaRPr lang="en-US" b="1" dirty="0">
              <a:solidFill>
                <a:srgbClr val="FF33CC"/>
              </a:solidFill>
            </a:endParaRPr>
          </a:p>
          <a:p>
            <a:r>
              <a:rPr lang="en-US" b="1" dirty="0" smtClean="0">
                <a:solidFill>
                  <a:srgbClr val="FF33CC"/>
                </a:solidFill>
              </a:rPr>
              <a:t>Answer 1. : Value of supply = 38,000,00 i.e.  Open Market Value.</a:t>
            </a:r>
          </a:p>
          <a:p>
            <a:endParaRPr lang="en-US" b="1" dirty="0">
              <a:solidFill>
                <a:srgbClr val="FF33CC"/>
              </a:solidFill>
            </a:endParaRPr>
          </a:p>
          <a:p>
            <a:r>
              <a:rPr lang="en-US" b="1" dirty="0" smtClean="0">
                <a:solidFill>
                  <a:srgbClr val="FF33CC"/>
                </a:solidFill>
              </a:rPr>
              <a:t>Answer 2. </a:t>
            </a:r>
            <a:r>
              <a:rPr lang="en-US" b="1" dirty="0">
                <a:solidFill>
                  <a:srgbClr val="FF33CC"/>
                </a:solidFill>
              </a:rPr>
              <a:t>Value of supply = </a:t>
            </a:r>
            <a:r>
              <a:rPr lang="en-US" b="1" dirty="0" smtClean="0">
                <a:solidFill>
                  <a:srgbClr val="FF33CC"/>
                </a:solidFill>
              </a:rPr>
              <a:t>25,00,000. </a:t>
            </a:r>
          </a:p>
          <a:p>
            <a:endParaRPr lang="en-US" b="1" dirty="0" smtClean="0">
              <a:solidFill>
                <a:srgbClr val="FF33CC"/>
              </a:solidFill>
            </a:endParaRPr>
          </a:p>
          <a:p>
            <a:endParaRPr lang="en-US" b="1" dirty="0">
              <a:solidFill>
                <a:srgbClr val="FF33CC"/>
              </a:solidFill>
            </a:endParaRPr>
          </a:p>
          <a:p>
            <a:r>
              <a:rPr lang="en-US" dirty="0" smtClean="0">
                <a:solidFill>
                  <a:srgbClr val="FF33CC"/>
                </a:solidFill>
              </a:rPr>
              <a:t>Rule 28 says that where </a:t>
            </a:r>
            <a:r>
              <a:rPr lang="en-US" dirty="0">
                <a:solidFill>
                  <a:srgbClr val="FF33CC"/>
                </a:solidFill>
              </a:rPr>
              <a:t>the recipient is eligible for full input tax credit, </a:t>
            </a:r>
            <a:r>
              <a:rPr lang="en-US" sz="2000" dirty="0">
                <a:solidFill>
                  <a:srgbClr val="3333CC"/>
                </a:solidFill>
              </a:rPr>
              <a:t>the value declared in the invoice</a:t>
            </a:r>
            <a:r>
              <a:rPr lang="en-US" dirty="0">
                <a:solidFill>
                  <a:srgbClr val="FF0000"/>
                </a:solidFill>
              </a:rPr>
              <a:t> </a:t>
            </a:r>
            <a:r>
              <a:rPr lang="en-US" dirty="0">
                <a:solidFill>
                  <a:srgbClr val="FF33CC"/>
                </a:solidFill>
              </a:rPr>
              <a:t>shall be </a:t>
            </a:r>
            <a:r>
              <a:rPr lang="en-US" dirty="0">
                <a:solidFill>
                  <a:srgbClr val="FF0000"/>
                </a:solidFill>
              </a:rPr>
              <a:t>deemed to be the open market value </a:t>
            </a:r>
            <a:r>
              <a:rPr lang="en-US" dirty="0">
                <a:solidFill>
                  <a:srgbClr val="FF33CC"/>
                </a:solidFill>
              </a:rPr>
              <a:t>of the goods or services.</a:t>
            </a:r>
          </a:p>
          <a:p>
            <a:endParaRPr lang="en-US" b="1" dirty="0">
              <a:solidFill>
                <a:srgbClr val="FF33CC"/>
              </a:solidFill>
            </a:endParaRPr>
          </a:p>
          <a:p>
            <a:endParaRPr lang="en-US" b="1" dirty="0" smtClean="0">
              <a:solidFill>
                <a:srgbClr val="FF33CC"/>
              </a:solidFill>
            </a:endParaRPr>
          </a:p>
          <a:p>
            <a:pPr marL="342900" indent="-342900">
              <a:buAutoNum type="arabicPeriod"/>
            </a:pPr>
            <a:endParaRPr lang="en-US" b="1" dirty="0" smtClean="0">
              <a:solidFill>
                <a:srgbClr val="FF33CC"/>
              </a:solidFill>
            </a:endParaRPr>
          </a:p>
          <a:p>
            <a:pPr marL="342900" indent="-342900">
              <a:buAutoNum type="arabicPeriod"/>
            </a:pPr>
            <a:endParaRPr lang="en-US" b="1" dirty="0" smtClean="0">
              <a:solidFill>
                <a:srgbClr val="FF33CC"/>
              </a:solidFill>
            </a:endParaRPr>
          </a:p>
          <a:p>
            <a:endParaRPr lang="en-US" b="1" dirty="0" smtClean="0">
              <a:solidFill>
                <a:srgbClr val="FF33CC"/>
              </a:solidFill>
            </a:endParaRPr>
          </a:p>
          <a:p>
            <a:endParaRPr lang="en-US" b="1" dirty="0">
              <a:solidFill>
                <a:srgbClr val="FF33CC"/>
              </a:solidFill>
            </a:endParaRPr>
          </a:p>
          <a:p>
            <a:endParaRPr lang="en-US" b="1" dirty="0" smtClean="0">
              <a:solidFill>
                <a:srgbClr val="FF33CC"/>
              </a:solidFill>
            </a:endParaRPr>
          </a:p>
          <a:p>
            <a:endParaRPr lang="en-US" b="1" dirty="0" smtClean="0">
              <a:solidFill>
                <a:srgbClr val="FF33CC"/>
              </a:solidFill>
            </a:endParaRPr>
          </a:p>
          <a:p>
            <a:endParaRPr lang="en-US" b="1" dirty="0">
              <a:solidFill>
                <a:srgbClr val="FF33CC"/>
              </a:solidFill>
            </a:endParaRPr>
          </a:p>
          <a:p>
            <a:endParaRPr lang="en-US" b="1" dirty="0" smtClean="0">
              <a:solidFill>
                <a:srgbClr val="FF33CC"/>
              </a:solidFill>
            </a:endParaRPr>
          </a:p>
          <a:p>
            <a:endParaRPr lang="en-US" b="1" dirty="0" smtClean="0">
              <a:solidFill>
                <a:srgbClr val="FF33CC"/>
              </a:solidFill>
            </a:endParaRPr>
          </a:p>
          <a:p>
            <a:endParaRPr lang="en-US" b="1" dirty="0">
              <a:solidFill>
                <a:srgbClr val="FF33CC"/>
              </a:solidFill>
            </a:endParaRPr>
          </a:p>
          <a:p>
            <a:endParaRPr lang="en-US" b="1" dirty="0" smtClean="0">
              <a:solidFill>
                <a:srgbClr val="FF33CC"/>
              </a:solidFill>
            </a:endParaRPr>
          </a:p>
          <a:p>
            <a:endParaRPr lang="en-US" b="1" dirty="0">
              <a:solidFill>
                <a:srgbClr val="FF33CC"/>
              </a:solidFill>
            </a:endParaRPr>
          </a:p>
        </p:txBody>
      </p:sp>
    </p:spTree>
    <p:extLst>
      <p:ext uri="{BB962C8B-B14F-4D97-AF65-F5344CB8AC3E}">
        <p14:creationId xmlns:p14="http://schemas.microsoft.com/office/powerpoint/2010/main" val="422170773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04800"/>
            <a:ext cx="8534400" cy="8032968"/>
          </a:xfrm>
          <a:prstGeom prst="rect">
            <a:avLst/>
          </a:prstGeom>
        </p:spPr>
        <p:txBody>
          <a:bodyPr wrap="square">
            <a:spAutoFit/>
          </a:bodyPr>
          <a:lstStyle/>
          <a:p>
            <a:r>
              <a:rPr lang="en-US" sz="2400" b="1" dirty="0">
                <a:solidFill>
                  <a:srgbClr val="FF33CC"/>
                </a:solidFill>
              </a:rPr>
              <a:t>Example: Ms. </a:t>
            </a:r>
            <a:r>
              <a:rPr lang="en-US" sz="2400" b="1" dirty="0" err="1">
                <a:solidFill>
                  <a:srgbClr val="FF33CC"/>
                </a:solidFill>
              </a:rPr>
              <a:t>Kangana</a:t>
            </a:r>
            <a:r>
              <a:rPr lang="en-US" sz="2400" b="1" dirty="0">
                <a:solidFill>
                  <a:srgbClr val="FF33CC"/>
                </a:solidFill>
              </a:rPr>
              <a:t> Ltd.,  Goa provided goods to its Branch in Gujarat at the price of 25,00,000 as mentioned in the invoice. </a:t>
            </a:r>
            <a:r>
              <a:rPr lang="en-US" sz="2400" b="1" dirty="0" smtClean="0">
                <a:solidFill>
                  <a:srgbClr val="FF33CC"/>
                </a:solidFill>
              </a:rPr>
              <a:t>Its branch sells the goods of like and quality at the price of 33,000,00 to unrelated buyer. </a:t>
            </a:r>
          </a:p>
          <a:p>
            <a:endParaRPr lang="en-US" sz="2400" b="1" dirty="0">
              <a:solidFill>
                <a:srgbClr val="FF33CC"/>
              </a:solidFill>
            </a:endParaRPr>
          </a:p>
          <a:p>
            <a:r>
              <a:rPr lang="en-US" sz="2400" b="1" dirty="0" smtClean="0">
                <a:solidFill>
                  <a:srgbClr val="FF33CC"/>
                </a:solidFill>
              </a:rPr>
              <a:t>The </a:t>
            </a:r>
            <a:r>
              <a:rPr lang="en-US" sz="2400" b="1" dirty="0">
                <a:solidFill>
                  <a:srgbClr val="FF33CC"/>
                </a:solidFill>
              </a:rPr>
              <a:t>open market value of such goods is 38,000,00. </a:t>
            </a:r>
          </a:p>
          <a:p>
            <a:pPr marL="342900" indent="-342900">
              <a:buAutoNum type="arabicPeriod"/>
            </a:pPr>
            <a:r>
              <a:rPr lang="en-US" sz="2400" b="1" dirty="0">
                <a:solidFill>
                  <a:srgbClr val="FF33CC"/>
                </a:solidFill>
              </a:rPr>
              <a:t>Find the value of supply</a:t>
            </a:r>
            <a:r>
              <a:rPr lang="en-US" sz="2400" b="1" dirty="0" smtClean="0">
                <a:solidFill>
                  <a:srgbClr val="FF33CC"/>
                </a:solidFill>
              </a:rPr>
              <a:t>.</a:t>
            </a:r>
          </a:p>
          <a:p>
            <a:pPr marL="342900" indent="-342900">
              <a:buAutoNum type="arabicPeriod"/>
            </a:pPr>
            <a:endParaRPr lang="en-US" sz="2400" b="1" dirty="0" smtClean="0">
              <a:solidFill>
                <a:srgbClr val="FF33CC"/>
              </a:solidFill>
            </a:endParaRPr>
          </a:p>
          <a:p>
            <a:r>
              <a:rPr lang="en-US" sz="2400" b="1" dirty="0" smtClean="0">
                <a:solidFill>
                  <a:srgbClr val="FF33CC"/>
                </a:solidFill>
              </a:rPr>
              <a:t>Value of supply : Open Market Value  = 33,000,00    or </a:t>
            </a:r>
            <a:endParaRPr lang="en-US" sz="2400" b="1" dirty="0">
              <a:solidFill>
                <a:srgbClr val="FF33CC"/>
              </a:solidFill>
            </a:endParaRPr>
          </a:p>
          <a:p>
            <a:r>
              <a:rPr lang="en-US" sz="2400" b="1" dirty="0" smtClean="0">
                <a:solidFill>
                  <a:srgbClr val="FF33CC"/>
                </a:solidFill>
              </a:rPr>
              <a:t>                           90% of 33,000,00    = 29,70,000</a:t>
            </a:r>
          </a:p>
          <a:p>
            <a:endParaRPr lang="en-US" sz="2400" b="1" dirty="0">
              <a:solidFill>
                <a:srgbClr val="FF33CC"/>
              </a:solidFill>
            </a:endParaRPr>
          </a:p>
          <a:p>
            <a:endParaRPr lang="en-US" sz="2400" b="1" dirty="0">
              <a:solidFill>
                <a:srgbClr val="FF33CC"/>
              </a:solidFill>
            </a:endParaRPr>
          </a:p>
          <a:p>
            <a:r>
              <a:rPr lang="en-US" sz="2400" b="1" dirty="0">
                <a:solidFill>
                  <a:srgbClr val="FF33CC"/>
                </a:solidFill>
              </a:rPr>
              <a:t>W</a:t>
            </a:r>
            <a:r>
              <a:rPr lang="en-US" sz="2400" b="1" dirty="0" smtClean="0">
                <a:solidFill>
                  <a:srgbClr val="FF33CC"/>
                </a:solidFill>
              </a:rPr>
              <a:t>here </a:t>
            </a:r>
            <a:r>
              <a:rPr lang="en-US" sz="2400" b="1" dirty="0">
                <a:solidFill>
                  <a:srgbClr val="FF33CC"/>
                </a:solidFill>
              </a:rPr>
              <a:t>the goods are intended for further supply as such by the recipient,  the value shall, at the option of the supplier,  be an amount equivalent to 90% of the price charged for the supply of goods of like kind and quality by the recipient  to his customer not being a related person.</a:t>
            </a:r>
          </a:p>
          <a:p>
            <a:endParaRPr lang="en-US" b="1" dirty="0" smtClean="0">
              <a:solidFill>
                <a:srgbClr val="FF33CC"/>
              </a:solidFill>
            </a:endParaRPr>
          </a:p>
          <a:p>
            <a:endParaRPr lang="en-US" b="1" dirty="0">
              <a:solidFill>
                <a:srgbClr val="FF33CC"/>
              </a:solidFill>
            </a:endParaRPr>
          </a:p>
          <a:p>
            <a:endParaRPr lang="en-US" b="1" dirty="0">
              <a:solidFill>
                <a:srgbClr val="FF33CC"/>
              </a:solidFill>
            </a:endParaRPr>
          </a:p>
          <a:p>
            <a:pPr marL="342900" indent="-342900">
              <a:buAutoNum type="arabicPeriod"/>
            </a:pPr>
            <a:endParaRPr lang="en-US" b="1" dirty="0" smtClean="0">
              <a:solidFill>
                <a:srgbClr val="FF33CC"/>
              </a:solidFill>
            </a:endParaRPr>
          </a:p>
          <a:p>
            <a:pPr marL="342900" indent="-342900">
              <a:buAutoNum type="arabicPeriod"/>
            </a:pPr>
            <a:endParaRPr lang="en-US" b="1" dirty="0">
              <a:solidFill>
                <a:srgbClr val="FF33CC"/>
              </a:solidFill>
            </a:endParaRPr>
          </a:p>
          <a:p>
            <a:pPr marL="342900" indent="-342900">
              <a:buAutoNum type="arabicPeriod"/>
            </a:pPr>
            <a:endParaRPr lang="en-US" b="1" dirty="0">
              <a:solidFill>
                <a:srgbClr val="FF33CC"/>
              </a:solidFill>
            </a:endParaRPr>
          </a:p>
        </p:txBody>
      </p:sp>
    </p:spTree>
    <p:extLst>
      <p:ext uri="{BB962C8B-B14F-4D97-AF65-F5344CB8AC3E}">
        <p14:creationId xmlns:p14="http://schemas.microsoft.com/office/powerpoint/2010/main" val="84723417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685800"/>
            <a:ext cx="8382000" cy="5355312"/>
          </a:xfrm>
          <a:prstGeom prst="rect">
            <a:avLst/>
          </a:prstGeom>
        </p:spPr>
        <p:txBody>
          <a:bodyPr wrap="square">
            <a:spAutoFit/>
          </a:bodyPr>
          <a:lstStyle/>
          <a:p>
            <a:r>
              <a:rPr lang="en-US" dirty="0" smtClean="0"/>
              <a:t>Rule : 29 </a:t>
            </a:r>
          </a:p>
          <a:p>
            <a:r>
              <a:rPr lang="en-US" dirty="0" smtClean="0"/>
              <a:t>Value </a:t>
            </a:r>
            <a:r>
              <a:rPr lang="en-US" dirty="0"/>
              <a:t>of supply of goods made or received through an </a:t>
            </a:r>
            <a:r>
              <a:rPr lang="en-US" dirty="0" smtClean="0"/>
              <a:t>agent</a:t>
            </a:r>
          </a:p>
          <a:p>
            <a:endParaRPr lang="en-US" dirty="0"/>
          </a:p>
          <a:p>
            <a:r>
              <a:rPr lang="en-US" dirty="0"/>
              <a:t>The value of supply of goods between the principal and his agent shall</a:t>
            </a:r>
            <a:r>
              <a:rPr lang="en-US" dirty="0" smtClean="0"/>
              <a:t>,-</a:t>
            </a:r>
          </a:p>
          <a:p>
            <a:endParaRPr lang="en-US" dirty="0"/>
          </a:p>
          <a:p>
            <a:endParaRPr lang="en-US" dirty="0"/>
          </a:p>
          <a:p>
            <a:pPr marL="342900" indent="-342900">
              <a:buAutoNum type="alphaLcParenBoth"/>
            </a:pPr>
            <a:r>
              <a:rPr lang="en-US" dirty="0" smtClean="0"/>
              <a:t>be </a:t>
            </a:r>
            <a:r>
              <a:rPr lang="en-US" dirty="0"/>
              <a:t>the open market value of the goods being supplied, </a:t>
            </a:r>
            <a:endParaRPr lang="en-US" dirty="0" smtClean="0"/>
          </a:p>
          <a:p>
            <a:pPr marL="342900" indent="-342900">
              <a:buAutoNum type="alphaLcParenBoth"/>
            </a:pPr>
            <a:endParaRPr lang="en-US" dirty="0"/>
          </a:p>
          <a:p>
            <a:pPr marL="342900" indent="-342900">
              <a:buAutoNum type="alphaLcParenBoth"/>
            </a:pPr>
            <a:r>
              <a:rPr lang="en-US" dirty="0" smtClean="0"/>
              <a:t>or </a:t>
            </a:r>
            <a:r>
              <a:rPr lang="en-US" dirty="0"/>
              <a:t>at the option of the supplier, be ninety percent of the price charged for the supply of goods of like kind and quality by the recipient to his customer not being a related person, where the goods are intended for further supply by the said recipient; </a:t>
            </a:r>
            <a:endParaRPr lang="en-US" dirty="0" smtClean="0"/>
          </a:p>
          <a:p>
            <a:pPr marL="342900" indent="-342900">
              <a:buAutoNum type="alphaLcParenBoth"/>
            </a:pPr>
            <a:endParaRPr lang="en-US" dirty="0"/>
          </a:p>
          <a:p>
            <a:r>
              <a:rPr lang="en-US" dirty="0" smtClean="0"/>
              <a:t>(c) Rule : 30 : Cost of 110% </a:t>
            </a:r>
          </a:p>
          <a:p>
            <a:endParaRPr lang="en-US" dirty="0"/>
          </a:p>
          <a:p>
            <a:r>
              <a:rPr lang="en-US" dirty="0" smtClean="0"/>
              <a:t>(d) Rule 31: Value using reasonable means consistent with principles and general  provisions of GST law. </a:t>
            </a:r>
            <a:r>
              <a:rPr lang="en-US" dirty="0" err="1" smtClean="0"/>
              <a:t>i.e</a:t>
            </a:r>
            <a:r>
              <a:rPr lang="en-US" dirty="0" smtClean="0"/>
              <a:t> . BEST JUDGEMENT VALUE</a:t>
            </a:r>
          </a:p>
          <a:p>
            <a:endParaRPr lang="en-US" dirty="0"/>
          </a:p>
          <a:p>
            <a:pPr marL="342900" indent="-342900">
              <a:buAutoNum type="alphaLcParenBoth"/>
            </a:pPr>
            <a:endParaRPr lang="en-US" dirty="0"/>
          </a:p>
        </p:txBody>
      </p:sp>
    </p:spTree>
    <p:extLst>
      <p:ext uri="{BB962C8B-B14F-4D97-AF65-F5344CB8AC3E}">
        <p14:creationId xmlns:p14="http://schemas.microsoft.com/office/powerpoint/2010/main" val="11622172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609600"/>
            <a:ext cx="7924800" cy="4893647"/>
          </a:xfrm>
          <a:prstGeom prst="rect">
            <a:avLst/>
          </a:prstGeom>
        </p:spPr>
        <p:txBody>
          <a:bodyPr wrap="square">
            <a:spAutoFit/>
          </a:bodyPr>
          <a:lstStyle/>
          <a:p>
            <a:r>
              <a:rPr lang="en-US" sz="3600" dirty="0" smtClean="0">
                <a:solidFill>
                  <a:srgbClr val="FF33CC"/>
                </a:solidFill>
              </a:rPr>
              <a:t>Provided that a deposit given in respect of the supply of goods or services or both shall not be considered as payment made for such </a:t>
            </a:r>
            <a:r>
              <a:rPr lang="en-US" sz="4400" b="1" dirty="0" smtClean="0">
                <a:solidFill>
                  <a:srgbClr val="7030A0"/>
                </a:solidFill>
              </a:rPr>
              <a:t>supply unless the supplier applies such deposit as consideration </a:t>
            </a:r>
            <a:r>
              <a:rPr lang="en-US" sz="3600" dirty="0" smtClean="0">
                <a:solidFill>
                  <a:srgbClr val="FF33CC"/>
                </a:solidFill>
              </a:rPr>
              <a:t>for the said supply. </a:t>
            </a:r>
            <a:endParaRPr lang="en-US" sz="3600" dirty="0">
              <a:solidFill>
                <a:srgbClr val="FF33CC"/>
              </a:solidFill>
            </a:endParaRPr>
          </a:p>
        </p:txBody>
      </p:sp>
    </p:spTree>
    <p:extLst>
      <p:ext uri="{BB962C8B-B14F-4D97-AF65-F5344CB8AC3E}">
        <p14:creationId xmlns:p14="http://schemas.microsoft.com/office/powerpoint/2010/main" val="399401714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562286"/>
            <a:ext cx="8839200" cy="5447645"/>
          </a:xfrm>
          <a:prstGeom prst="rect">
            <a:avLst/>
          </a:prstGeom>
        </p:spPr>
        <p:txBody>
          <a:bodyPr wrap="square">
            <a:spAutoFit/>
          </a:bodyPr>
          <a:lstStyle/>
          <a:p>
            <a:r>
              <a:rPr lang="en-US" sz="2400" i="1" dirty="0">
                <a:solidFill>
                  <a:srgbClr val="FF0000"/>
                </a:solidFill>
              </a:rPr>
              <a:t>Illustration: Where a principal supplies groundnut to his agent and the agent is supplying groundnuts of like kind and quality in subsequent supplies at a price of Rs.5000 per quintal on the day of supply. Another independent supplier is supplying groundnuts of like kind and quality to the said agent at the price of Rs.4550 per quintal. The value of the supply made by the principal shall be Rs.4550 per quintal or where he exercises the option the value shall be 90% of the Rs.5000 i.e. is Rs.4500 per quintal. </a:t>
            </a:r>
            <a:endParaRPr lang="en-US" sz="2400" i="1" dirty="0" smtClean="0">
              <a:solidFill>
                <a:srgbClr val="FF0000"/>
              </a:solidFill>
            </a:endParaRPr>
          </a:p>
          <a:p>
            <a:endParaRPr lang="en-US" sz="2400" i="1" dirty="0">
              <a:solidFill>
                <a:srgbClr val="FF0000"/>
              </a:solidFill>
            </a:endParaRPr>
          </a:p>
          <a:p>
            <a:pPr marL="457200" indent="-457200">
              <a:buFontTx/>
              <a:buAutoNum type="alphaLcParenBoth"/>
            </a:pPr>
            <a:r>
              <a:rPr lang="en-US" sz="3600" i="1" dirty="0">
                <a:solidFill>
                  <a:srgbClr val="FF0000"/>
                </a:solidFill>
              </a:rPr>
              <a:t>4550 </a:t>
            </a:r>
            <a:r>
              <a:rPr lang="en-US" sz="3600" i="1" dirty="0" smtClean="0">
                <a:solidFill>
                  <a:srgbClr val="FF0000"/>
                </a:solidFill>
              </a:rPr>
              <a:t>  or</a:t>
            </a:r>
          </a:p>
          <a:p>
            <a:pPr marL="457200" indent="-457200">
              <a:buAutoNum type="alphaLcParenBoth"/>
            </a:pPr>
            <a:endParaRPr lang="en-US" sz="3600" i="1" dirty="0">
              <a:solidFill>
                <a:srgbClr val="FF0000"/>
              </a:solidFill>
            </a:endParaRPr>
          </a:p>
          <a:p>
            <a:pPr marL="457200" indent="-457200">
              <a:buAutoNum type="alphaLcParenBoth"/>
            </a:pPr>
            <a:r>
              <a:rPr lang="en-US" sz="3600" i="1" dirty="0" smtClean="0">
                <a:solidFill>
                  <a:srgbClr val="FF0000"/>
                </a:solidFill>
              </a:rPr>
              <a:t> </a:t>
            </a:r>
            <a:r>
              <a:rPr lang="en-US" sz="3600" i="1" dirty="0">
                <a:solidFill>
                  <a:srgbClr val="FF0000"/>
                </a:solidFill>
              </a:rPr>
              <a:t>90% of </a:t>
            </a:r>
            <a:r>
              <a:rPr lang="en-US" sz="3600" i="1" dirty="0" smtClean="0">
                <a:solidFill>
                  <a:srgbClr val="FF0000"/>
                </a:solidFill>
              </a:rPr>
              <a:t>5000</a:t>
            </a:r>
            <a:endParaRPr lang="en-US" sz="3600" dirty="0">
              <a:solidFill>
                <a:srgbClr val="FF0000"/>
              </a:solidFill>
            </a:endParaRPr>
          </a:p>
        </p:txBody>
      </p:sp>
    </p:spTree>
    <p:extLst>
      <p:ext uri="{BB962C8B-B14F-4D97-AF65-F5344CB8AC3E}">
        <p14:creationId xmlns:p14="http://schemas.microsoft.com/office/powerpoint/2010/main" val="2830030062"/>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6299160"/>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7646527"/>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223850"/>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themeOverride>
</file>

<file path=docProps/app.xml><?xml version="1.0" encoding="utf-8"?>
<Properties xmlns="http://schemas.openxmlformats.org/officeDocument/2006/extended-properties" xmlns:vt="http://schemas.openxmlformats.org/officeDocument/2006/docPropsVTypes">
  <Template/>
  <TotalTime>1147</TotalTime>
  <Words>5650</Words>
  <Application>Microsoft Office PowerPoint</Application>
  <PresentationFormat>On-screen Show (4:3)</PresentationFormat>
  <Paragraphs>760</Paragraphs>
  <Slides>93</Slides>
  <Notes>2</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93</vt:i4>
      </vt:variant>
    </vt:vector>
  </HeadingPairs>
  <TitlesOfParts>
    <vt:vector size="96" baseType="lpstr">
      <vt:lpstr>Slipstream</vt:lpstr>
      <vt:lpstr>Equation</vt:lpstr>
      <vt:lpstr>MathType 6.0 Equation</vt:lpstr>
      <vt:lpstr>Kalp shah GST classes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Kalp shah GST classes</dc:title>
  <dc:creator>user1</dc:creator>
  <cp:lastModifiedBy>server</cp:lastModifiedBy>
  <cp:revision>103</cp:revision>
  <dcterms:created xsi:type="dcterms:W3CDTF">2018-01-04T16:46:43Z</dcterms:created>
  <dcterms:modified xsi:type="dcterms:W3CDTF">2018-01-23T10:12:18Z</dcterms:modified>
</cp:coreProperties>
</file>