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Lst>
  <p:sldSz cx="9144000" cy="6858000" type="screen4x3"/>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4" d="100"/>
          <a:sy n="74" d="100"/>
        </p:scale>
        <p:origin x="-312" y="19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ED0F91B9-2062-4412-A78B-55DFE3C44FDB}" type="datetimeFigureOut">
              <a:rPr lang="en-US" smtClean="0"/>
              <a:pPr/>
              <a:t>9/28/2013</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247EDB63-71C7-4327-AA00-9C8BB22A1D9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D0F91B9-2062-4412-A78B-55DFE3C44FDB}" type="datetimeFigureOut">
              <a:rPr lang="en-US" smtClean="0"/>
              <a:pPr/>
              <a:t>9/28/2013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7EDB63-71C7-4327-AA00-9C8BB22A1D9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D0F91B9-2062-4412-A78B-55DFE3C44FDB}" type="datetimeFigureOut">
              <a:rPr lang="en-US" smtClean="0"/>
              <a:pPr/>
              <a:t>9/28/2013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7EDB63-71C7-4327-AA00-9C8BB22A1D9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D0F91B9-2062-4412-A78B-55DFE3C44FDB}" type="datetimeFigureOut">
              <a:rPr lang="en-US" smtClean="0"/>
              <a:pPr/>
              <a:t>9/28/2013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7EDB63-71C7-4327-AA00-9C8BB22A1D9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ED0F91B9-2062-4412-A78B-55DFE3C44FDB}" type="datetimeFigureOut">
              <a:rPr lang="en-US" smtClean="0"/>
              <a:pPr/>
              <a:t>9/28/2013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7EDB63-71C7-4327-AA00-9C8BB22A1D9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ED0F91B9-2062-4412-A78B-55DFE3C44FDB}" type="datetimeFigureOut">
              <a:rPr lang="en-US" smtClean="0"/>
              <a:pPr/>
              <a:t>9/28/2013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7EDB63-71C7-4327-AA00-9C8BB22A1D9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ED0F91B9-2062-4412-A78B-55DFE3C44FDB}" type="datetimeFigureOut">
              <a:rPr lang="en-US" smtClean="0"/>
              <a:pPr/>
              <a:t>9/28/2013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47EDB63-71C7-4327-AA00-9C8BB22A1D9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ED0F91B9-2062-4412-A78B-55DFE3C44FDB}" type="datetimeFigureOut">
              <a:rPr lang="en-US" smtClean="0"/>
              <a:pPr/>
              <a:t>9/28/2013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47EDB63-71C7-4327-AA00-9C8BB22A1D9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0F91B9-2062-4412-A78B-55DFE3C44FDB}" type="datetimeFigureOut">
              <a:rPr lang="en-US" smtClean="0"/>
              <a:pPr/>
              <a:t>9/28/2013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47EDB63-71C7-4327-AA00-9C8BB22A1D9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ED0F91B9-2062-4412-A78B-55DFE3C44FDB}" type="datetimeFigureOut">
              <a:rPr lang="en-US" smtClean="0"/>
              <a:pPr/>
              <a:t>9/28/2013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7EDB63-71C7-4327-AA00-9C8BB22A1D9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ED0F91B9-2062-4412-A78B-55DFE3C44FDB}" type="datetimeFigureOut">
              <a:rPr lang="en-US" smtClean="0"/>
              <a:pPr/>
              <a:t>9/28/2013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247EDB63-71C7-4327-AA00-9C8BB22A1D9B}"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ED0F91B9-2062-4412-A78B-55DFE3C44FDB}" type="datetimeFigureOut">
              <a:rPr lang="en-US" smtClean="0"/>
              <a:pPr/>
              <a:t>9/28/2013</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247EDB63-71C7-4327-AA00-9C8BB22A1D9B}"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800" y="838200"/>
            <a:ext cx="8166979" cy="1754326"/>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just"/>
            <a:r>
              <a:rPr lang="en-US" sz="36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FUNCTIONING OF BOARD </a:t>
            </a:r>
          </a:p>
          <a:p>
            <a:pPr algn="just"/>
            <a:r>
              <a:rPr lang="en-US" sz="36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AND ROLE OF DIRECTORS UNDER </a:t>
            </a:r>
          </a:p>
          <a:p>
            <a:pPr algn="just"/>
            <a:r>
              <a:rPr lang="en-U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COMPANIES </a:t>
            </a:r>
            <a:r>
              <a:rPr lang="en-U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ACT,2013</a:t>
            </a:r>
            <a:endParaRPr lang="en-US" sz="36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5" name="TextBox 4"/>
          <p:cNvSpPr txBox="1"/>
          <p:nvPr/>
        </p:nvSpPr>
        <p:spPr>
          <a:xfrm>
            <a:off x="5791200" y="4724400"/>
            <a:ext cx="2743200" cy="1015663"/>
          </a:xfrm>
          <a:prstGeom prst="rect">
            <a:avLst/>
          </a:prstGeom>
          <a:noFill/>
        </p:spPr>
        <p:txBody>
          <a:bodyPr wrap="square" rtlCol="0">
            <a:spAutoFit/>
          </a:bodyPr>
          <a:lstStyle/>
          <a:p>
            <a:r>
              <a:rPr lang="en-US" sz="2000" dirty="0" err="1" smtClean="0"/>
              <a:t>Ramaswami</a:t>
            </a:r>
            <a:r>
              <a:rPr lang="en-US" sz="2000" dirty="0" smtClean="0"/>
              <a:t> </a:t>
            </a:r>
            <a:r>
              <a:rPr lang="en-US" sz="2000" dirty="0" err="1" smtClean="0"/>
              <a:t>Kalidas</a:t>
            </a:r>
            <a:endParaRPr lang="en-US" sz="2000" dirty="0" smtClean="0"/>
          </a:p>
          <a:p>
            <a:r>
              <a:rPr lang="en-US" sz="2000" dirty="0" smtClean="0"/>
              <a:t>Company Secretary</a:t>
            </a:r>
          </a:p>
          <a:p>
            <a:r>
              <a:rPr lang="en-US" sz="2000" dirty="0" smtClean="0"/>
              <a:t>Reliance Power Ltd.</a:t>
            </a:r>
            <a:endParaRPr lang="en-US" sz="2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838200"/>
            <a:ext cx="5287794" cy="52322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Loan to Directors [Section 185]</a:t>
            </a:r>
            <a:endParaRPr lang="en-US" sz="28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 name="TextBox 2"/>
          <p:cNvSpPr txBox="1"/>
          <p:nvPr/>
        </p:nvSpPr>
        <p:spPr>
          <a:xfrm>
            <a:off x="304800" y="2209800"/>
            <a:ext cx="8839200" cy="2862322"/>
          </a:xfrm>
          <a:prstGeom prst="rect">
            <a:avLst/>
          </a:prstGeom>
          <a:noFill/>
        </p:spPr>
        <p:txBody>
          <a:bodyPr wrap="square" rtlCol="0">
            <a:spAutoFit/>
          </a:bodyPr>
          <a:lstStyle/>
          <a:p>
            <a:pPr marL="171450" indent="-171450" algn="just">
              <a:buFont typeface="Wingdings" pitchFamily="2" charset="2"/>
              <a:buChar char="Ø"/>
            </a:pPr>
            <a:r>
              <a:rPr lang="en-US" sz="2000" dirty="0" smtClean="0">
                <a:latin typeface="Arial" pitchFamily="34" charset="0"/>
                <a:cs typeface="Arial" pitchFamily="34" charset="0"/>
              </a:rPr>
              <a:t>Loan to Directors as in Section 185 corresponding to Section 295 of </a:t>
            </a:r>
            <a:r>
              <a:rPr lang="en-US" sz="2000" dirty="0" smtClean="0">
                <a:latin typeface="Arial" pitchFamily="34" charset="0"/>
                <a:cs typeface="Arial" pitchFamily="34" charset="0"/>
              </a:rPr>
              <a:t> </a:t>
            </a:r>
            <a:r>
              <a:rPr lang="en-US" sz="2000" dirty="0" smtClean="0">
                <a:latin typeface="Arial" pitchFamily="34" charset="0"/>
                <a:cs typeface="Arial" pitchFamily="34" charset="0"/>
              </a:rPr>
              <a:t>Companies Act, 1956 has been notified.</a:t>
            </a:r>
          </a:p>
          <a:p>
            <a:pPr algn="just"/>
            <a:endParaRPr lang="en-US" sz="2000" dirty="0" smtClean="0">
              <a:latin typeface="Arial" pitchFamily="34" charset="0"/>
              <a:cs typeface="Arial" pitchFamily="34" charset="0"/>
            </a:endParaRPr>
          </a:p>
          <a:p>
            <a:pPr marL="171450" indent="-171450" algn="just">
              <a:buFont typeface="Wingdings" pitchFamily="2" charset="2"/>
              <a:buChar char="Ø"/>
            </a:pPr>
            <a:r>
              <a:rPr lang="en-US" sz="2000" dirty="0" smtClean="0">
                <a:latin typeface="Arial" pitchFamily="34" charset="0"/>
                <a:cs typeface="Arial" pitchFamily="34" charset="0"/>
              </a:rPr>
              <a:t>Except for loans given as part of condition of service for Managing Director/Whole Time Director or as per any scheme approved by Members by Special Resolution no loans can be given to directors even if  Central Government approves.</a:t>
            </a:r>
          </a:p>
          <a:p>
            <a:pPr algn="just"/>
            <a:endParaRPr lang="en-US" sz="2000" dirty="0" smtClean="0">
              <a:latin typeface="Arial" pitchFamily="34" charset="0"/>
              <a:cs typeface="Arial" pitchFamily="34" charset="0"/>
            </a:endParaRPr>
          </a:p>
          <a:p>
            <a:pPr algn="just">
              <a:buFont typeface="Wingdings" pitchFamily="2" charset="2"/>
              <a:buChar char="Ø"/>
            </a:pPr>
            <a:r>
              <a:rPr lang="en-US" sz="2000" dirty="0" smtClean="0">
                <a:latin typeface="Arial" pitchFamily="34" charset="0"/>
                <a:cs typeface="Arial" pitchFamily="34" charset="0"/>
              </a:rPr>
              <a:t>Loan to Directors shall also include </a:t>
            </a:r>
            <a:r>
              <a:rPr lang="en-US" sz="2000" i="1" dirty="0" smtClean="0">
                <a:latin typeface="Arial" pitchFamily="34" charset="0"/>
                <a:cs typeface="Arial" pitchFamily="34" charset="0"/>
              </a:rPr>
              <a:t>“a loan represented by  a book debt” </a:t>
            </a:r>
            <a:endParaRPr lang="en-US" sz="2000" i="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1066800"/>
            <a:ext cx="6420477" cy="52322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8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Non Cash Transactions (Section 192) :</a:t>
            </a:r>
            <a:endParaRPr lang="en-US" sz="28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 name="TextBox 2"/>
          <p:cNvSpPr txBox="1"/>
          <p:nvPr/>
        </p:nvSpPr>
        <p:spPr>
          <a:xfrm>
            <a:off x="228600" y="2362200"/>
            <a:ext cx="8153400" cy="3108543"/>
          </a:xfrm>
          <a:prstGeom prst="rect">
            <a:avLst/>
          </a:prstGeom>
          <a:noFill/>
        </p:spPr>
        <p:txBody>
          <a:bodyPr wrap="square" rtlCol="0">
            <a:spAutoFit/>
          </a:bodyPr>
          <a:lstStyle/>
          <a:p>
            <a:pPr algn="just">
              <a:buFont typeface="Wingdings" pitchFamily="2" charset="2"/>
              <a:buChar char="Ø"/>
            </a:pPr>
            <a:r>
              <a:rPr lang="en-US" sz="2000" dirty="0" smtClean="0">
                <a:latin typeface="Arial" pitchFamily="34" charset="0"/>
                <a:cs typeface="Arial" pitchFamily="34" charset="0"/>
              </a:rPr>
              <a:t>This section has been notified.</a:t>
            </a:r>
          </a:p>
          <a:p>
            <a:pPr algn="just"/>
            <a:endParaRPr lang="en-US" sz="2000" dirty="0" smtClean="0">
              <a:latin typeface="Arial" pitchFamily="34" charset="0"/>
              <a:cs typeface="Arial" pitchFamily="34" charset="0"/>
            </a:endParaRPr>
          </a:p>
          <a:p>
            <a:pPr marL="171450" indent="-171450" algn="just">
              <a:buFont typeface="Wingdings" pitchFamily="2" charset="2"/>
              <a:buChar char="Ø"/>
            </a:pPr>
            <a:r>
              <a:rPr lang="en-US" sz="2000" dirty="0" smtClean="0">
                <a:latin typeface="Arial" pitchFamily="34" charset="0"/>
                <a:cs typeface="Arial" pitchFamily="34" charset="0"/>
              </a:rPr>
              <a:t>This Section restricts non-cash transactions involving directors by which any acquisition of Assets by company from a director for consideration other than cash shall not be allowed until approved by shareholders.</a:t>
            </a:r>
          </a:p>
          <a:p>
            <a:pPr algn="just"/>
            <a:endParaRPr lang="en-US" sz="2000" dirty="0" smtClean="0">
              <a:latin typeface="Arial" pitchFamily="34" charset="0"/>
              <a:cs typeface="Arial" pitchFamily="34" charset="0"/>
            </a:endParaRPr>
          </a:p>
          <a:p>
            <a:pPr algn="just">
              <a:buFont typeface="Wingdings" pitchFamily="2" charset="2"/>
              <a:buChar char="Ø"/>
            </a:pPr>
            <a:r>
              <a:rPr lang="en-US" sz="2000" dirty="0" smtClean="0">
                <a:latin typeface="Arial" pitchFamily="34" charset="0"/>
                <a:cs typeface="Arial" pitchFamily="34" charset="0"/>
              </a:rPr>
              <a:t>This Section applies to both Public and Private Companies.</a:t>
            </a:r>
          </a:p>
          <a:p>
            <a:endParaRPr lang="en-US" dirty="0" smtClean="0"/>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990600"/>
            <a:ext cx="7980583" cy="52322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8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No forward dealing in Securities [Section 194] :</a:t>
            </a:r>
            <a:endParaRPr lang="en-US" sz="28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 name="TextBox 2"/>
          <p:cNvSpPr txBox="1"/>
          <p:nvPr/>
        </p:nvSpPr>
        <p:spPr>
          <a:xfrm>
            <a:off x="228600" y="2514600"/>
            <a:ext cx="8153400" cy="1938992"/>
          </a:xfrm>
          <a:prstGeom prst="rect">
            <a:avLst/>
          </a:prstGeom>
          <a:noFill/>
        </p:spPr>
        <p:txBody>
          <a:bodyPr wrap="square" rtlCol="0">
            <a:spAutoFit/>
          </a:bodyPr>
          <a:lstStyle/>
          <a:p>
            <a:pPr marL="231775" indent="-231775" algn="just">
              <a:buFont typeface="Wingdings" pitchFamily="2" charset="2"/>
              <a:buChar char="Ø"/>
            </a:pPr>
            <a:r>
              <a:rPr lang="en-US" sz="2000" dirty="0" smtClean="0">
                <a:latin typeface="Arial" pitchFamily="34" charset="0"/>
                <a:cs typeface="Arial" pitchFamily="34" charset="0"/>
              </a:rPr>
              <a:t>This section prohibits forward contracts in securities by Director or any Key Managerial personnel in Holding, Subsidiary or Associate Company.</a:t>
            </a:r>
          </a:p>
          <a:p>
            <a:pPr algn="just"/>
            <a:endParaRPr lang="en-US" sz="2000" dirty="0" smtClean="0">
              <a:latin typeface="Arial" pitchFamily="34" charset="0"/>
              <a:cs typeface="Arial" pitchFamily="34" charset="0"/>
            </a:endParaRPr>
          </a:p>
          <a:p>
            <a:pPr algn="just"/>
            <a:endParaRPr lang="en-US" sz="2000" dirty="0" smtClean="0">
              <a:latin typeface="Arial" pitchFamily="34" charset="0"/>
              <a:cs typeface="Arial" pitchFamily="34" charset="0"/>
            </a:endParaRPr>
          </a:p>
          <a:p>
            <a:pPr algn="just">
              <a:buFont typeface="Wingdings" pitchFamily="2" charset="2"/>
              <a:buChar char="Ø"/>
            </a:pPr>
            <a:r>
              <a:rPr lang="en-US" sz="2000" dirty="0" smtClean="0">
                <a:latin typeface="Arial" pitchFamily="34" charset="0"/>
                <a:cs typeface="Arial" pitchFamily="34" charset="0"/>
              </a:rPr>
              <a:t>Penalty  - Rs five </a:t>
            </a:r>
            <a:r>
              <a:rPr lang="en-US" sz="2000" dirty="0" err="1" smtClean="0">
                <a:latin typeface="Arial" pitchFamily="34" charset="0"/>
                <a:cs typeface="Arial" pitchFamily="34" charset="0"/>
              </a:rPr>
              <a:t>lacs</a:t>
            </a:r>
            <a:r>
              <a:rPr lang="en-US" sz="2000" dirty="0" smtClean="0">
                <a:latin typeface="Arial" pitchFamily="34" charset="0"/>
                <a:cs typeface="Arial" pitchFamily="34" charset="0"/>
              </a:rPr>
              <a:t> or imprisonment for two years or both</a:t>
            </a:r>
            <a:endParaRPr lang="en-US" sz="20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838200"/>
            <a:ext cx="7705443" cy="52322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8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Prohibition on insider Trading [Section 195] :</a:t>
            </a:r>
            <a:endParaRPr lang="en-US" sz="28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4" name="TextBox 3"/>
          <p:cNvSpPr txBox="1"/>
          <p:nvPr/>
        </p:nvSpPr>
        <p:spPr>
          <a:xfrm>
            <a:off x="457200" y="1752600"/>
            <a:ext cx="7848600" cy="2800767"/>
          </a:xfrm>
          <a:prstGeom prst="rect">
            <a:avLst/>
          </a:prstGeom>
          <a:noFill/>
        </p:spPr>
        <p:txBody>
          <a:bodyPr wrap="square" rtlCol="0">
            <a:spAutoFit/>
          </a:bodyPr>
          <a:lstStyle/>
          <a:p>
            <a:pPr>
              <a:buFont typeface="Arial" pitchFamily="34" charset="0"/>
              <a:buChar char="•"/>
            </a:pPr>
            <a:r>
              <a:rPr lang="en-US" sz="2000" dirty="0" smtClean="0">
                <a:latin typeface="Arial" pitchFamily="34" charset="0"/>
                <a:cs typeface="Arial" pitchFamily="34" charset="0"/>
              </a:rPr>
              <a:t>This section has been notified.</a:t>
            </a:r>
          </a:p>
          <a:p>
            <a:pPr>
              <a:buFont typeface="Arial" pitchFamily="34" charset="0"/>
              <a:buChar char="•"/>
            </a:pPr>
            <a:endParaRPr lang="en-US" sz="2000" dirty="0" smtClean="0">
              <a:latin typeface="Arial" pitchFamily="34" charset="0"/>
              <a:cs typeface="Arial" pitchFamily="34" charset="0"/>
            </a:endParaRPr>
          </a:p>
          <a:p>
            <a:pPr>
              <a:buFont typeface="Arial" pitchFamily="34" charset="0"/>
              <a:buChar char="•"/>
            </a:pPr>
            <a:r>
              <a:rPr lang="en-US" sz="2000" dirty="0" smtClean="0">
                <a:latin typeface="Arial" pitchFamily="34" charset="0"/>
                <a:cs typeface="Arial" pitchFamily="34" charset="0"/>
              </a:rPr>
              <a:t>Any Director or Key Managerial Personnel is prohibited from doing Insider Trading. Refers to direct involvement not through relatives. </a:t>
            </a:r>
          </a:p>
          <a:p>
            <a:pPr>
              <a:buFont typeface="Arial" pitchFamily="34" charset="0"/>
              <a:buChar char="•"/>
            </a:pPr>
            <a:endParaRPr lang="en-US" sz="2000" dirty="0" smtClean="0">
              <a:latin typeface="Arial" pitchFamily="34" charset="0"/>
              <a:cs typeface="Arial" pitchFamily="34" charset="0"/>
            </a:endParaRPr>
          </a:p>
          <a:p>
            <a:pPr>
              <a:buFont typeface="Arial" pitchFamily="34" charset="0"/>
              <a:buChar char="•"/>
            </a:pPr>
            <a:r>
              <a:rPr lang="en-US" sz="2000" dirty="0" smtClean="0">
                <a:latin typeface="Arial" pitchFamily="34" charset="0"/>
                <a:cs typeface="Arial" pitchFamily="34" charset="0"/>
              </a:rPr>
              <a:t>Definition of “</a:t>
            </a:r>
            <a:r>
              <a:rPr lang="en-US" sz="2000" i="1" dirty="0" smtClean="0">
                <a:latin typeface="Arial" pitchFamily="34" charset="0"/>
                <a:cs typeface="Arial" pitchFamily="34" charset="0"/>
              </a:rPr>
              <a:t>Price Sensitive Information</a:t>
            </a:r>
            <a:r>
              <a:rPr lang="en-US" sz="2000" dirty="0" smtClean="0">
                <a:latin typeface="Arial" pitchFamily="34" charset="0"/>
                <a:cs typeface="Arial" pitchFamily="34" charset="0"/>
              </a:rPr>
              <a:t>” doesn’t correspond to definition in SEBI [Insider Trading] Regulations.</a:t>
            </a:r>
          </a:p>
          <a:p>
            <a:pPr>
              <a:buFont typeface="Arial" pitchFamily="34" charset="0"/>
              <a:buChar char="•"/>
            </a:pPr>
            <a:endParaRPr lang="en-US" dirty="0" smtClean="0"/>
          </a:p>
          <a:p>
            <a:pPr>
              <a:buFont typeface="Arial" pitchFamily="34" charset="0"/>
              <a:buChar char="•"/>
            </a:pP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3000" y="838200"/>
            <a:ext cx="4440832" cy="52322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8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Section 196 – Section 201 :</a:t>
            </a:r>
            <a:endParaRPr lang="en-US" sz="28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 name="TextBox 2"/>
          <p:cNvSpPr txBox="1"/>
          <p:nvPr/>
        </p:nvSpPr>
        <p:spPr>
          <a:xfrm>
            <a:off x="304800" y="2362200"/>
            <a:ext cx="8153400" cy="1631216"/>
          </a:xfrm>
          <a:prstGeom prst="rect">
            <a:avLst/>
          </a:prstGeom>
          <a:noFill/>
        </p:spPr>
        <p:txBody>
          <a:bodyPr wrap="square" rtlCol="0">
            <a:spAutoFit/>
          </a:bodyPr>
          <a:lstStyle/>
          <a:p>
            <a:pPr algn="just">
              <a:buFont typeface="Wingdings" pitchFamily="2" charset="2"/>
              <a:buChar char="Ø"/>
            </a:pPr>
            <a:r>
              <a:rPr lang="en-US" sz="2000" dirty="0" smtClean="0">
                <a:latin typeface="Arial" pitchFamily="34" charset="0"/>
                <a:cs typeface="Arial" pitchFamily="34" charset="0"/>
              </a:rPr>
              <a:t>Section 196 to Section 201 dealing with :</a:t>
            </a:r>
          </a:p>
          <a:p>
            <a:pPr algn="just"/>
            <a:endParaRPr lang="en-US" sz="2000" dirty="0" smtClean="0">
              <a:latin typeface="Arial" pitchFamily="34" charset="0"/>
              <a:cs typeface="Arial" pitchFamily="34" charset="0"/>
            </a:endParaRPr>
          </a:p>
          <a:p>
            <a:pPr marL="171450" algn="just">
              <a:buFont typeface="Arial" pitchFamily="34" charset="0"/>
              <a:buChar char="•"/>
            </a:pPr>
            <a:r>
              <a:rPr lang="en-US" sz="2000" dirty="0" smtClean="0">
                <a:latin typeface="Arial" pitchFamily="34" charset="0"/>
                <a:cs typeface="Arial" pitchFamily="34" charset="0"/>
              </a:rPr>
              <a:t> Appointment of MD, Whole Time Director or Manager ,Remuneration of Managerial Personnel, Limits on Remuneration etc has not yet been notified</a:t>
            </a:r>
            <a:r>
              <a:rPr lang="en-US" dirty="0" smtClean="0"/>
              <a:t>.</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838200"/>
            <a:ext cx="2219967" cy="52322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8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Section 149 :</a:t>
            </a:r>
            <a:endParaRPr lang="en-US" sz="28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 name="TextBox 2"/>
          <p:cNvSpPr txBox="1"/>
          <p:nvPr/>
        </p:nvSpPr>
        <p:spPr>
          <a:xfrm>
            <a:off x="533400" y="1752600"/>
            <a:ext cx="7772400" cy="5632311"/>
          </a:xfrm>
          <a:prstGeom prst="rect">
            <a:avLst/>
          </a:prstGeom>
          <a:noFill/>
        </p:spPr>
        <p:txBody>
          <a:bodyPr wrap="square" rtlCol="0">
            <a:spAutoFit/>
          </a:bodyPr>
          <a:lstStyle/>
          <a:p>
            <a:pPr marL="171450" indent="-171450" algn="just">
              <a:buFont typeface="Wingdings" pitchFamily="2" charset="2"/>
              <a:buChar char="Ø"/>
            </a:pPr>
            <a:r>
              <a:rPr lang="en-US" sz="2000" dirty="0" smtClean="0">
                <a:latin typeface="Arial" pitchFamily="34" charset="0"/>
                <a:cs typeface="Arial" pitchFamily="34" charset="0"/>
              </a:rPr>
              <a:t>Section 149 of Indian Companies Act, 2013 provides for </a:t>
            </a:r>
            <a:r>
              <a:rPr lang="en-US" sz="2000" dirty="0" err="1" smtClean="0">
                <a:latin typeface="Arial" pitchFamily="34" charset="0"/>
                <a:cs typeface="Arial" pitchFamily="34" charset="0"/>
              </a:rPr>
              <a:t>atleast</a:t>
            </a:r>
            <a:r>
              <a:rPr lang="en-US" sz="2000" dirty="0" smtClean="0">
                <a:latin typeface="Arial" pitchFamily="34" charset="0"/>
                <a:cs typeface="Arial" pitchFamily="34" charset="0"/>
              </a:rPr>
              <a:t> one woman Director.</a:t>
            </a:r>
          </a:p>
          <a:p>
            <a:pPr algn="just"/>
            <a:endParaRPr lang="en-US" sz="2000" dirty="0" smtClean="0">
              <a:latin typeface="Arial" pitchFamily="34" charset="0"/>
              <a:cs typeface="Arial" pitchFamily="34" charset="0"/>
            </a:endParaRPr>
          </a:p>
          <a:p>
            <a:pPr marL="171450" indent="-171450" algn="just">
              <a:buFont typeface="Wingdings" pitchFamily="2" charset="2"/>
              <a:buChar char="Ø"/>
            </a:pPr>
            <a:r>
              <a:rPr lang="en-US" sz="2000" dirty="0" smtClean="0">
                <a:latin typeface="Arial" pitchFamily="34" charset="0"/>
                <a:cs typeface="Arial" pitchFamily="34" charset="0"/>
              </a:rPr>
              <a:t>Section 149(4) provides that one-third of total number of Directors should be Independent Directors. provision in Listing Agreement  provides for half of the board to be Independent Directors in certain situations.</a:t>
            </a:r>
          </a:p>
          <a:p>
            <a:pPr algn="just"/>
            <a:endParaRPr lang="en-US" sz="2000" dirty="0" smtClean="0">
              <a:latin typeface="Arial" pitchFamily="34" charset="0"/>
              <a:cs typeface="Arial" pitchFamily="34" charset="0"/>
            </a:endParaRPr>
          </a:p>
          <a:p>
            <a:pPr marL="171450" indent="-171450" algn="just">
              <a:buFont typeface="Wingdings" pitchFamily="2" charset="2"/>
              <a:buChar char="Ø"/>
            </a:pPr>
            <a:r>
              <a:rPr lang="en-US" sz="2000" dirty="0" smtClean="0">
                <a:latin typeface="Arial" pitchFamily="34" charset="0"/>
                <a:cs typeface="Arial" pitchFamily="34" charset="0"/>
              </a:rPr>
              <a:t>SEBI in consultative paper have stated that this composition in Clause 49 will not be disturbed.</a:t>
            </a:r>
          </a:p>
          <a:p>
            <a:pPr marL="171450" indent="-171450" algn="just"/>
            <a:endParaRPr lang="en-US" sz="2000" dirty="0" smtClean="0">
              <a:latin typeface="Arial" pitchFamily="34" charset="0"/>
              <a:cs typeface="Arial" pitchFamily="34" charset="0"/>
            </a:endParaRPr>
          </a:p>
          <a:p>
            <a:pPr marL="171450" indent="-171450" algn="just">
              <a:buFont typeface="Wingdings" pitchFamily="2" charset="2"/>
              <a:buChar char="Ø"/>
            </a:pPr>
            <a:r>
              <a:rPr lang="en-US" sz="2000" dirty="0" smtClean="0">
                <a:latin typeface="Arial" pitchFamily="34" charset="0"/>
                <a:cs typeface="Arial" pitchFamily="34" charset="0"/>
              </a:rPr>
              <a:t>Definition of Independent Director – Not in sync with Listing Agreement. SEBI have confirmed that there  will be congruence.</a:t>
            </a:r>
          </a:p>
          <a:p>
            <a:pPr marL="171450" indent="-171450" algn="just"/>
            <a:endParaRPr lang="en-US" sz="2000" dirty="0" smtClean="0">
              <a:latin typeface="Arial" pitchFamily="34" charset="0"/>
              <a:cs typeface="Arial" pitchFamily="34" charset="0"/>
            </a:endParaRPr>
          </a:p>
          <a:p>
            <a:pPr marL="171450" indent="-171450" algn="just">
              <a:buFont typeface="Wingdings" pitchFamily="2" charset="2"/>
              <a:buChar char="Ø"/>
            </a:pPr>
            <a:r>
              <a:rPr lang="en-US" sz="2000" dirty="0" smtClean="0">
                <a:latin typeface="Arial" pitchFamily="34" charset="0"/>
                <a:cs typeface="Arial" pitchFamily="34" charset="0"/>
              </a:rPr>
              <a:t>Nominee Director – Nominee director is not an independent director.</a:t>
            </a:r>
          </a:p>
          <a:p>
            <a:pPr marL="171450" indent="-171450"/>
            <a:endParaRPr lang="en-US" sz="2000" dirty="0" smtClean="0">
              <a:latin typeface="Arial" pitchFamily="34" charset="0"/>
              <a:cs typeface="Arial" pitchFamily="34" charset="0"/>
            </a:endParaRPr>
          </a:p>
          <a:p>
            <a:pPr marL="171450" indent="-171450"/>
            <a:endParaRPr lang="en-US" sz="20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1371600"/>
            <a:ext cx="7162800" cy="4093428"/>
          </a:xfrm>
          <a:prstGeom prst="rect">
            <a:avLst/>
          </a:prstGeom>
          <a:noFill/>
        </p:spPr>
        <p:txBody>
          <a:bodyPr wrap="square" rtlCol="0">
            <a:spAutoFit/>
          </a:bodyPr>
          <a:lstStyle/>
          <a:p>
            <a:pPr marL="171450" indent="-171450" algn="just">
              <a:buFont typeface="Wingdings" pitchFamily="2" charset="2"/>
              <a:buChar char="Ø"/>
            </a:pPr>
            <a:r>
              <a:rPr lang="en-US" sz="2000" i="1" dirty="0" smtClean="0">
                <a:latin typeface="Arial" pitchFamily="34" charset="0"/>
                <a:cs typeface="Arial" pitchFamily="34" charset="0"/>
              </a:rPr>
              <a:t>Section 150 </a:t>
            </a:r>
            <a:r>
              <a:rPr lang="en-US" sz="2000" dirty="0" smtClean="0">
                <a:latin typeface="Arial" pitchFamily="34" charset="0"/>
                <a:cs typeface="Arial" pitchFamily="34" charset="0"/>
              </a:rPr>
              <a:t>deals with selection of Independent Directors . Data Bank  to   be maintained by Central Government.</a:t>
            </a:r>
          </a:p>
          <a:p>
            <a:pPr algn="just"/>
            <a:endParaRPr lang="en-US" sz="2000" dirty="0" smtClean="0">
              <a:latin typeface="Arial" pitchFamily="34" charset="0"/>
              <a:cs typeface="Arial" pitchFamily="34" charset="0"/>
            </a:endParaRPr>
          </a:p>
          <a:p>
            <a:pPr algn="just"/>
            <a:endParaRPr lang="en-US" sz="2000" dirty="0" smtClean="0">
              <a:latin typeface="Arial" pitchFamily="34" charset="0"/>
              <a:cs typeface="Arial" pitchFamily="34" charset="0"/>
            </a:endParaRPr>
          </a:p>
          <a:p>
            <a:pPr marL="171450" indent="-171450" algn="just">
              <a:buFont typeface="Wingdings" pitchFamily="2" charset="2"/>
              <a:buChar char="Ø"/>
            </a:pPr>
            <a:r>
              <a:rPr lang="en-US" sz="2000" i="1" dirty="0" smtClean="0">
                <a:latin typeface="Arial" pitchFamily="34" charset="0"/>
                <a:cs typeface="Arial" pitchFamily="34" charset="0"/>
              </a:rPr>
              <a:t>Section 150(2</a:t>
            </a:r>
            <a:r>
              <a:rPr lang="en-US" sz="2000" dirty="0" smtClean="0">
                <a:latin typeface="Arial" pitchFamily="34" charset="0"/>
                <a:cs typeface="Arial" pitchFamily="34" charset="0"/>
              </a:rPr>
              <a:t>) – It deals with Appointment of Independent Directors in General Meeting and Explanatory Statement to provide justification for choice. Question-Whether he can be appointed as Additional Director/to fill casual vacancy</a:t>
            </a:r>
          </a:p>
          <a:p>
            <a:pPr algn="just"/>
            <a:endParaRPr lang="en-US" sz="2000" dirty="0" smtClean="0">
              <a:latin typeface="Arial" pitchFamily="34" charset="0"/>
              <a:cs typeface="Arial" pitchFamily="34" charset="0"/>
            </a:endParaRPr>
          </a:p>
          <a:p>
            <a:pPr algn="just"/>
            <a:endParaRPr lang="en-US" sz="2000" dirty="0" smtClean="0">
              <a:latin typeface="Arial" pitchFamily="34" charset="0"/>
              <a:cs typeface="Arial" pitchFamily="34" charset="0"/>
            </a:endParaRPr>
          </a:p>
          <a:p>
            <a:pPr marL="171450" indent="-171450" algn="just">
              <a:buFont typeface="Wingdings" pitchFamily="2" charset="2"/>
              <a:buChar char="Ø"/>
            </a:pPr>
            <a:r>
              <a:rPr lang="en-US" sz="2000" i="1" dirty="0" smtClean="0">
                <a:latin typeface="Arial" pitchFamily="34" charset="0"/>
                <a:cs typeface="Arial" pitchFamily="34" charset="0"/>
              </a:rPr>
              <a:t>Section 151 </a:t>
            </a:r>
            <a:r>
              <a:rPr lang="en-US" sz="2000" dirty="0" smtClean="0">
                <a:latin typeface="Arial" pitchFamily="34" charset="0"/>
                <a:cs typeface="Arial" pitchFamily="34" charset="0"/>
              </a:rPr>
              <a:t>– Listed Company to have one director appointed by small shareholders (status and mode of appointment not yet notified)</a:t>
            </a:r>
            <a:endParaRPr lang="en-US" sz="20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914400"/>
            <a:ext cx="7524304" cy="52322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8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Vacation of Office by Directors [Section 167]</a:t>
            </a:r>
            <a:endParaRPr lang="en-US" sz="28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 name="TextBox 2"/>
          <p:cNvSpPr txBox="1"/>
          <p:nvPr/>
        </p:nvSpPr>
        <p:spPr>
          <a:xfrm>
            <a:off x="381000" y="2438400"/>
            <a:ext cx="8153400" cy="1938992"/>
          </a:xfrm>
          <a:prstGeom prst="rect">
            <a:avLst/>
          </a:prstGeom>
          <a:noFill/>
        </p:spPr>
        <p:txBody>
          <a:bodyPr wrap="square" rtlCol="0">
            <a:spAutoFit/>
          </a:bodyPr>
          <a:lstStyle/>
          <a:p>
            <a:pPr marL="171450" indent="-171450" algn="just">
              <a:buFont typeface="Wingdings" pitchFamily="2" charset="2"/>
              <a:buChar char="Ø"/>
            </a:pPr>
            <a:r>
              <a:rPr lang="en-US" sz="2000" dirty="0" smtClean="0">
                <a:latin typeface="Arial" pitchFamily="34" charset="0"/>
                <a:cs typeface="Arial" pitchFamily="34" charset="0"/>
              </a:rPr>
              <a:t>This section states that if the Director is absent from all meetings held in 12 months with or without leave of absence.</a:t>
            </a:r>
          </a:p>
          <a:p>
            <a:pPr marL="171450" indent="-171450" algn="just"/>
            <a:endParaRPr lang="en-US" sz="2000" dirty="0" smtClean="0">
              <a:latin typeface="Arial" pitchFamily="34" charset="0"/>
              <a:cs typeface="Arial" pitchFamily="34" charset="0"/>
            </a:endParaRPr>
          </a:p>
          <a:p>
            <a:pPr algn="just"/>
            <a:endParaRPr lang="en-US" sz="2000" dirty="0" smtClean="0">
              <a:latin typeface="Arial" pitchFamily="34" charset="0"/>
              <a:cs typeface="Arial" pitchFamily="34" charset="0"/>
            </a:endParaRPr>
          </a:p>
          <a:p>
            <a:pPr marL="171450" indent="-171450" algn="just">
              <a:buFont typeface="Wingdings" pitchFamily="2" charset="2"/>
              <a:buChar char="Ø"/>
            </a:pPr>
            <a:r>
              <a:rPr lang="en-US" sz="2000" dirty="0" smtClean="0">
                <a:latin typeface="Arial" pitchFamily="34" charset="0"/>
                <a:cs typeface="Arial" pitchFamily="34" charset="0"/>
              </a:rPr>
              <a:t>Draft rules on Board Meetings provide that Director shall attend </a:t>
            </a:r>
            <a:r>
              <a:rPr lang="en-US" sz="2000" dirty="0" smtClean="0">
                <a:latin typeface="Arial" pitchFamily="34" charset="0"/>
                <a:cs typeface="Arial" pitchFamily="34" charset="0"/>
              </a:rPr>
              <a:t>at least </a:t>
            </a:r>
            <a:r>
              <a:rPr lang="en-US" sz="2000" dirty="0" smtClean="0">
                <a:latin typeface="Arial" pitchFamily="34" charset="0"/>
                <a:cs typeface="Arial" pitchFamily="34" charset="0"/>
              </a:rPr>
              <a:t>one meeting in person.</a:t>
            </a:r>
            <a:endParaRPr lang="en-US" sz="20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914400"/>
            <a:ext cx="5755678" cy="52322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Duties of Directors [Section 156] :</a:t>
            </a:r>
            <a:endParaRPr lang="en-US" sz="28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 name="TextBox 2"/>
          <p:cNvSpPr txBox="1"/>
          <p:nvPr/>
        </p:nvSpPr>
        <p:spPr>
          <a:xfrm>
            <a:off x="381000" y="1600201"/>
            <a:ext cx="8305800" cy="5355312"/>
          </a:xfrm>
          <a:prstGeom prst="rect">
            <a:avLst/>
          </a:prstGeom>
          <a:noFill/>
        </p:spPr>
        <p:txBody>
          <a:bodyPr wrap="square" rtlCol="0">
            <a:spAutoFit/>
          </a:bodyPr>
          <a:lstStyle/>
          <a:p>
            <a:pPr algn="just">
              <a:buFont typeface="Wingdings" pitchFamily="2" charset="2"/>
              <a:buChar char="Ø"/>
            </a:pPr>
            <a:r>
              <a:rPr lang="en-US" dirty="0" smtClean="0">
                <a:latin typeface="Arial" pitchFamily="34" charset="0"/>
                <a:cs typeface="Arial" pitchFamily="34" charset="0"/>
              </a:rPr>
              <a:t>To act as per Articles of the company.</a:t>
            </a:r>
          </a:p>
          <a:p>
            <a:pPr algn="just"/>
            <a:endParaRPr lang="en-US" dirty="0" smtClean="0">
              <a:latin typeface="Arial" pitchFamily="34" charset="0"/>
              <a:cs typeface="Arial" pitchFamily="34" charset="0"/>
            </a:endParaRPr>
          </a:p>
          <a:p>
            <a:pPr marL="171450" indent="-171450" algn="just">
              <a:buFont typeface="Wingdings" pitchFamily="2" charset="2"/>
              <a:buChar char="Ø"/>
            </a:pPr>
            <a:r>
              <a:rPr lang="en-US" dirty="0" smtClean="0">
                <a:latin typeface="Arial" pitchFamily="34" charset="0"/>
                <a:cs typeface="Arial" pitchFamily="34" charset="0"/>
              </a:rPr>
              <a:t>Act in good faith to promote objects of the company for benefit of its members as a whole and in the best interest of company, employees, stakeholders, community and environment.</a:t>
            </a:r>
          </a:p>
          <a:p>
            <a:pPr algn="just"/>
            <a:endParaRPr lang="en-US" dirty="0" smtClean="0">
              <a:latin typeface="Arial" pitchFamily="34" charset="0"/>
              <a:cs typeface="Arial" pitchFamily="34" charset="0"/>
            </a:endParaRPr>
          </a:p>
          <a:p>
            <a:pPr marL="171450" indent="-171450" algn="just">
              <a:buFont typeface="Wingdings" pitchFamily="2" charset="2"/>
              <a:buChar char="Ø"/>
            </a:pPr>
            <a:r>
              <a:rPr lang="en-US" dirty="0" smtClean="0">
                <a:latin typeface="Arial" pitchFamily="34" charset="0"/>
                <a:cs typeface="Arial" pitchFamily="34" charset="0"/>
              </a:rPr>
              <a:t>Exercise his duties with due &amp; reasonable care, skill and diligence and independent </a:t>
            </a:r>
            <a:r>
              <a:rPr lang="en-US" dirty="0" err="1" smtClean="0">
                <a:latin typeface="Arial" pitchFamily="34" charset="0"/>
                <a:cs typeface="Arial" pitchFamily="34" charset="0"/>
              </a:rPr>
              <a:t>judgement</a:t>
            </a:r>
            <a:r>
              <a:rPr lang="en-US" dirty="0" smtClean="0">
                <a:latin typeface="Arial" pitchFamily="34" charset="0"/>
                <a:cs typeface="Arial" pitchFamily="34" charset="0"/>
              </a:rPr>
              <a:t>.</a:t>
            </a:r>
          </a:p>
          <a:p>
            <a:pPr algn="just"/>
            <a:endParaRPr lang="en-US" dirty="0" smtClean="0">
              <a:latin typeface="Arial" pitchFamily="34" charset="0"/>
              <a:cs typeface="Arial" pitchFamily="34" charset="0"/>
            </a:endParaRPr>
          </a:p>
          <a:p>
            <a:pPr algn="just">
              <a:buFont typeface="Wingdings" pitchFamily="2" charset="2"/>
              <a:buChar char="Ø"/>
            </a:pPr>
            <a:r>
              <a:rPr lang="en-US" dirty="0" smtClean="0">
                <a:latin typeface="Arial" pitchFamily="34" charset="0"/>
                <a:cs typeface="Arial" pitchFamily="34" charset="0"/>
              </a:rPr>
              <a:t>He  must not have any conflict of interest.</a:t>
            </a:r>
          </a:p>
          <a:p>
            <a:pPr algn="just"/>
            <a:endParaRPr lang="en-US" dirty="0" smtClean="0">
              <a:latin typeface="Arial" pitchFamily="34" charset="0"/>
              <a:cs typeface="Arial" pitchFamily="34" charset="0"/>
            </a:endParaRPr>
          </a:p>
          <a:p>
            <a:pPr algn="just">
              <a:buFont typeface="Wingdings" pitchFamily="2" charset="2"/>
              <a:buChar char="Ø"/>
            </a:pPr>
            <a:r>
              <a:rPr lang="en-US" dirty="0" smtClean="0">
                <a:latin typeface="Arial" pitchFamily="34" charset="0"/>
                <a:cs typeface="Arial" pitchFamily="34" charset="0"/>
              </a:rPr>
              <a:t>No attempt to seek undue advantage or gain either to himself or his relatives.</a:t>
            </a:r>
          </a:p>
          <a:p>
            <a:pPr algn="just"/>
            <a:endParaRPr lang="en-US" dirty="0" smtClean="0">
              <a:latin typeface="Arial" pitchFamily="34" charset="0"/>
              <a:cs typeface="Arial" pitchFamily="34" charset="0"/>
            </a:endParaRPr>
          </a:p>
          <a:p>
            <a:pPr algn="just">
              <a:buFont typeface="Wingdings" pitchFamily="2" charset="2"/>
              <a:buChar char="Ø"/>
            </a:pPr>
            <a:r>
              <a:rPr lang="en-US" dirty="0" smtClean="0">
                <a:latin typeface="Arial" pitchFamily="34" charset="0"/>
                <a:cs typeface="Arial" pitchFamily="34" charset="0"/>
              </a:rPr>
              <a:t>No assignment of office.</a:t>
            </a:r>
          </a:p>
          <a:p>
            <a:pPr algn="just"/>
            <a:endParaRPr lang="en-US" dirty="0" smtClean="0">
              <a:latin typeface="Arial" pitchFamily="34" charset="0"/>
              <a:cs typeface="Arial" pitchFamily="34" charset="0"/>
            </a:endParaRPr>
          </a:p>
          <a:p>
            <a:pPr marL="171450" indent="-171450" algn="just">
              <a:buFont typeface="Wingdings" pitchFamily="2" charset="2"/>
              <a:buChar char="Ø"/>
            </a:pPr>
            <a:r>
              <a:rPr lang="en-US" dirty="0" smtClean="0">
                <a:latin typeface="Arial" pitchFamily="34" charset="0"/>
                <a:cs typeface="Arial" pitchFamily="34" charset="0"/>
              </a:rPr>
              <a:t>Punishment for contravention of above will be fine not less than one </a:t>
            </a:r>
            <a:r>
              <a:rPr lang="en-US" dirty="0" err="1" smtClean="0">
                <a:latin typeface="Arial" pitchFamily="34" charset="0"/>
                <a:cs typeface="Arial" pitchFamily="34" charset="0"/>
              </a:rPr>
              <a:t>lac</a:t>
            </a:r>
            <a:r>
              <a:rPr lang="en-US" dirty="0" smtClean="0">
                <a:latin typeface="Arial" pitchFamily="34" charset="0"/>
                <a:cs typeface="Arial" pitchFamily="34" charset="0"/>
              </a:rPr>
              <a:t> which  may extend to five </a:t>
            </a:r>
            <a:r>
              <a:rPr lang="en-US" dirty="0" err="1" smtClean="0">
                <a:latin typeface="Arial" pitchFamily="34" charset="0"/>
                <a:cs typeface="Arial" pitchFamily="34" charset="0"/>
              </a:rPr>
              <a:t>lacs</a:t>
            </a:r>
            <a:r>
              <a:rPr lang="en-US" dirty="0" smtClean="0">
                <a:latin typeface="Arial" pitchFamily="34" charset="0"/>
                <a:cs typeface="Arial" pitchFamily="34" charset="0"/>
              </a:rPr>
              <a:t>.</a:t>
            </a:r>
          </a:p>
          <a:p>
            <a:endParaRPr lang="en-US" dirty="0" smtClean="0"/>
          </a:p>
          <a:p>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914400"/>
            <a:ext cx="4573240" cy="52322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8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Exercise of Board Powers :</a:t>
            </a:r>
            <a:endParaRPr lang="en-US" sz="28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 name="TextBox 2"/>
          <p:cNvSpPr txBox="1"/>
          <p:nvPr/>
        </p:nvSpPr>
        <p:spPr>
          <a:xfrm>
            <a:off x="381000" y="1447800"/>
            <a:ext cx="8534400" cy="4801314"/>
          </a:xfrm>
          <a:prstGeom prst="rect">
            <a:avLst/>
          </a:prstGeom>
          <a:noFill/>
        </p:spPr>
        <p:txBody>
          <a:bodyPr wrap="square" rtlCol="0">
            <a:spAutoFit/>
          </a:bodyPr>
          <a:lstStyle/>
          <a:p>
            <a:pPr algn="just">
              <a:buFont typeface="Wingdings" pitchFamily="2" charset="2"/>
              <a:buChar char="Ø"/>
            </a:pPr>
            <a:r>
              <a:rPr lang="en-US" dirty="0" smtClean="0">
                <a:latin typeface="Arial" pitchFamily="34" charset="0"/>
                <a:cs typeface="Arial" pitchFamily="34" charset="0"/>
              </a:rPr>
              <a:t>Section 179 corresponds  to section 292 of Indian Companies Act, 1956.</a:t>
            </a:r>
          </a:p>
          <a:p>
            <a:pPr algn="just"/>
            <a:endParaRPr lang="en-US" dirty="0" smtClean="0">
              <a:latin typeface="Arial" pitchFamily="34" charset="0"/>
              <a:cs typeface="Arial" pitchFamily="34" charset="0"/>
            </a:endParaRPr>
          </a:p>
          <a:p>
            <a:pPr algn="just"/>
            <a:r>
              <a:rPr lang="en-US" b="1" i="1" u="sng" dirty="0" smtClean="0">
                <a:latin typeface="Arial" pitchFamily="34" charset="0"/>
                <a:cs typeface="Arial" pitchFamily="34" charset="0"/>
              </a:rPr>
              <a:t>The following cannot be exercised unless approved at board meeting :</a:t>
            </a:r>
          </a:p>
          <a:p>
            <a:pPr algn="just"/>
            <a:endParaRPr lang="en-US" dirty="0" smtClean="0">
              <a:latin typeface="Arial" pitchFamily="34" charset="0"/>
              <a:cs typeface="Arial" pitchFamily="34" charset="0"/>
            </a:endParaRPr>
          </a:p>
          <a:p>
            <a:pPr algn="just">
              <a:buFont typeface="Arial" pitchFamily="34" charset="0"/>
              <a:buChar char="•"/>
            </a:pPr>
            <a:r>
              <a:rPr lang="en-US" dirty="0" smtClean="0">
                <a:latin typeface="Arial" pitchFamily="34" charset="0"/>
                <a:cs typeface="Arial" pitchFamily="34" charset="0"/>
              </a:rPr>
              <a:t> Power to issue securities including </a:t>
            </a:r>
            <a:r>
              <a:rPr lang="en-US" dirty="0" smtClean="0">
                <a:latin typeface="Arial" pitchFamily="34" charset="0"/>
                <a:cs typeface="Arial" pitchFamily="34" charset="0"/>
              </a:rPr>
              <a:t> </a:t>
            </a:r>
            <a:r>
              <a:rPr lang="en-US" dirty="0" smtClean="0">
                <a:latin typeface="Arial" pitchFamily="34" charset="0"/>
                <a:cs typeface="Arial" pitchFamily="34" charset="0"/>
              </a:rPr>
              <a:t>in and outside India (previously only debentures)</a:t>
            </a:r>
          </a:p>
          <a:p>
            <a:pPr algn="just"/>
            <a:endParaRPr lang="en-US" dirty="0" smtClean="0">
              <a:latin typeface="Arial" pitchFamily="34" charset="0"/>
              <a:cs typeface="Arial" pitchFamily="34" charset="0"/>
            </a:endParaRPr>
          </a:p>
          <a:p>
            <a:pPr algn="just">
              <a:buFont typeface="Arial" pitchFamily="34" charset="0"/>
              <a:buChar char="•"/>
            </a:pPr>
            <a:r>
              <a:rPr lang="en-US" dirty="0" smtClean="0">
                <a:latin typeface="Arial" pitchFamily="34" charset="0"/>
                <a:cs typeface="Arial" pitchFamily="34" charset="0"/>
              </a:rPr>
              <a:t> To grant loans, give guarantees, security for loans;</a:t>
            </a:r>
          </a:p>
          <a:p>
            <a:pPr algn="just"/>
            <a:endParaRPr lang="en-US" dirty="0" smtClean="0">
              <a:latin typeface="Arial" pitchFamily="34" charset="0"/>
              <a:cs typeface="Arial" pitchFamily="34" charset="0"/>
            </a:endParaRPr>
          </a:p>
          <a:p>
            <a:pPr algn="just">
              <a:buFont typeface="Arial" pitchFamily="34" charset="0"/>
              <a:buChar char="•"/>
            </a:pPr>
            <a:r>
              <a:rPr lang="en-US" dirty="0" smtClean="0">
                <a:latin typeface="Arial" pitchFamily="34" charset="0"/>
                <a:cs typeface="Arial" pitchFamily="34" charset="0"/>
              </a:rPr>
              <a:t> Approve financial statement and Board’s Report;</a:t>
            </a:r>
          </a:p>
          <a:p>
            <a:pPr algn="just"/>
            <a:endParaRPr lang="en-US" dirty="0" smtClean="0">
              <a:latin typeface="Arial" pitchFamily="34" charset="0"/>
              <a:cs typeface="Arial" pitchFamily="34" charset="0"/>
            </a:endParaRPr>
          </a:p>
          <a:p>
            <a:pPr algn="just">
              <a:buFont typeface="Arial" pitchFamily="34" charset="0"/>
              <a:buChar char="•"/>
            </a:pPr>
            <a:r>
              <a:rPr lang="en-US" dirty="0" smtClean="0">
                <a:latin typeface="Arial" pitchFamily="34" charset="0"/>
                <a:cs typeface="Arial" pitchFamily="34" charset="0"/>
              </a:rPr>
              <a:t> Diversify business;</a:t>
            </a:r>
          </a:p>
          <a:p>
            <a:pPr algn="just"/>
            <a:endParaRPr lang="en-US" dirty="0" smtClean="0">
              <a:latin typeface="Arial" pitchFamily="34" charset="0"/>
              <a:cs typeface="Arial" pitchFamily="34" charset="0"/>
            </a:endParaRPr>
          </a:p>
          <a:p>
            <a:pPr algn="just">
              <a:buFont typeface="Arial" pitchFamily="34" charset="0"/>
              <a:buChar char="•"/>
            </a:pPr>
            <a:r>
              <a:rPr lang="en-US" dirty="0" smtClean="0">
                <a:latin typeface="Arial" pitchFamily="34" charset="0"/>
                <a:cs typeface="Arial" pitchFamily="34" charset="0"/>
              </a:rPr>
              <a:t> Approve amalgamation/merger/reconstruction;</a:t>
            </a:r>
          </a:p>
          <a:p>
            <a:pPr algn="just">
              <a:buFont typeface="Arial" pitchFamily="34" charset="0"/>
              <a:buChar char="•"/>
            </a:pPr>
            <a:endParaRPr lang="en-US" dirty="0" smtClean="0">
              <a:latin typeface="Arial" pitchFamily="34" charset="0"/>
              <a:cs typeface="Arial" pitchFamily="34" charset="0"/>
            </a:endParaRPr>
          </a:p>
          <a:p>
            <a:pPr algn="just">
              <a:buFont typeface="Arial" pitchFamily="34" charset="0"/>
              <a:buChar char="•"/>
            </a:pPr>
            <a:r>
              <a:rPr lang="en-US" dirty="0" smtClean="0">
                <a:latin typeface="Arial" pitchFamily="34" charset="0"/>
                <a:cs typeface="Arial" pitchFamily="34" charset="0"/>
              </a:rPr>
              <a:t> To take over company or acquire controlling or substantial stake in another company.</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57200" y="2057400"/>
            <a:ext cx="8458200" cy="1938992"/>
          </a:xfrm>
          <a:prstGeom prst="rect">
            <a:avLst/>
          </a:prstGeom>
          <a:noFill/>
        </p:spPr>
        <p:txBody>
          <a:bodyPr wrap="square" rtlCol="0">
            <a:spAutoFit/>
          </a:bodyPr>
          <a:lstStyle/>
          <a:p>
            <a:pPr marL="171450" indent="-171450" algn="just">
              <a:buFont typeface="Wingdings" pitchFamily="2" charset="2"/>
              <a:buChar char="Ø"/>
            </a:pPr>
            <a:r>
              <a:rPr lang="en-US" sz="2000" dirty="0" smtClean="0">
                <a:latin typeface="Arial" pitchFamily="34" charset="0"/>
                <a:cs typeface="Arial" pitchFamily="34" charset="0"/>
              </a:rPr>
              <a:t>The definition of Board of Directors is given in Section 2(10) of  </a:t>
            </a:r>
            <a:r>
              <a:rPr lang="en-US" sz="2000" dirty="0" smtClean="0">
                <a:latin typeface="Arial" pitchFamily="34" charset="0"/>
                <a:cs typeface="Arial" pitchFamily="34" charset="0"/>
              </a:rPr>
              <a:t>Companies </a:t>
            </a:r>
            <a:r>
              <a:rPr lang="en-US" sz="2000" dirty="0" smtClean="0">
                <a:latin typeface="Arial" pitchFamily="34" charset="0"/>
                <a:cs typeface="Arial" pitchFamily="34" charset="0"/>
              </a:rPr>
              <a:t>Act, 2013 corresponding to Section 2(6) of </a:t>
            </a:r>
            <a:r>
              <a:rPr lang="en-US" sz="2000" dirty="0" smtClean="0">
                <a:latin typeface="Arial" pitchFamily="34" charset="0"/>
                <a:cs typeface="Arial" pitchFamily="34" charset="0"/>
              </a:rPr>
              <a:t> </a:t>
            </a:r>
            <a:r>
              <a:rPr lang="en-US" sz="2000" dirty="0" smtClean="0">
                <a:latin typeface="Arial" pitchFamily="34" charset="0"/>
                <a:cs typeface="Arial" pitchFamily="34" charset="0"/>
              </a:rPr>
              <a:t>Companies Act, 1956.</a:t>
            </a:r>
          </a:p>
          <a:p>
            <a:pPr algn="just"/>
            <a:endParaRPr lang="en-US" sz="2000" dirty="0">
              <a:latin typeface="Arial" pitchFamily="34" charset="0"/>
              <a:cs typeface="Arial" pitchFamily="34" charset="0"/>
            </a:endParaRPr>
          </a:p>
          <a:p>
            <a:pPr algn="just"/>
            <a:endParaRPr lang="en-US" sz="2000" dirty="0" smtClean="0">
              <a:latin typeface="Arial" pitchFamily="34" charset="0"/>
              <a:cs typeface="Arial" pitchFamily="34" charset="0"/>
            </a:endParaRPr>
          </a:p>
          <a:p>
            <a:pPr marL="171450" indent="-171450" algn="just">
              <a:buFont typeface="Wingdings" pitchFamily="2" charset="2"/>
              <a:buChar char="Ø"/>
            </a:pPr>
            <a:r>
              <a:rPr lang="en-US" sz="2000" dirty="0" smtClean="0">
                <a:latin typeface="Arial" pitchFamily="34" charset="0"/>
                <a:cs typeface="Arial" pitchFamily="34" charset="0"/>
              </a:rPr>
              <a:t>As per the new definition it refers to “ </a:t>
            </a:r>
            <a:r>
              <a:rPr lang="en-US" sz="2000" i="1" dirty="0" smtClean="0">
                <a:latin typeface="Arial" pitchFamily="34" charset="0"/>
                <a:cs typeface="Arial" pitchFamily="34" charset="0"/>
              </a:rPr>
              <a:t>a collective body of the  Board</a:t>
            </a:r>
            <a:r>
              <a:rPr lang="en-US" sz="2000" dirty="0" smtClean="0">
                <a:latin typeface="Arial" pitchFamily="34" charset="0"/>
                <a:cs typeface="Arial" pitchFamily="34" charset="0"/>
              </a:rPr>
              <a:t>”</a:t>
            </a:r>
          </a:p>
        </p:txBody>
      </p:sp>
      <p:sp>
        <p:nvSpPr>
          <p:cNvPr id="4" name="Rectangle 3"/>
          <p:cNvSpPr/>
          <p:nvPr/>
        </p:nvSpPr>
        <p:spPr>
          <a:xfrm>
            <a:off x="609600" y="914400"/>
            <a:ext cx="3074624" cy="52322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Board of Directors :</a:t>
            </a:r>
            <a:endParaRPr lang="en-US" sz="28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457200"/>
            <a:ext cx="7772400" cy="7017306"/>
          </a:xfrm>
          <a:prstGeom prst="rect">
            <a:avLst/>
          </a:prstGeom>
          <a:noFill/>
        </p:spPr>
        <p:txBody>
          <a:bodyPr wrap="square" rtlCol="0">
            <a:spAutoFit/>
          </a:bodyPr>
          <a:lstStyle/>
          <a:p>
            <a:r>
              <a:rPr lang="en-US" b="1" i="1" u="sng" dirty="0" smtClean="0"/>
              <a:t>As per Draft rules :</a:t>
            </a:r>
          </a:p>
          <a:p>
            <a:endParaRPr lang="en-US" dirty="0" smtClean="0"/>
          </a:p>
          <a:p>
            <a:pPr algn="just">
              <a:buFont typeface="Wingdings" pitchFamily="2" charset="2"/>
              <a:buChar char="Ø"/>
            </a:pPr>
            <a:r>
              <a:rPr lang="en-US" dirty="0" smtClean="0">
                <a:latin typeface="Arial" pitchFamily="34" charset="0"/>
                <a:cs typeface="Arial" pitchFamily="34" charset="0"/>
              </a:rPr>
              <a:t> To make political contributions;</a:t>
            </a:r>
          </a:p>
          <a:p>
            <a:pPr algn="just"/>
            <a:endParaRPr lang="en-US" dirty="0" smtClean="0">
              <a:latin typeface="Arial" pitchFamily="34" charset="0"/>
              <a:cs typeface="Arial" pitchFamily="34" charset="0"/>
            </a:endParaRPr>
          </a:p>
          <a:p>
            <a:pPr algn="just">
              <a:buFont typeface="Wingdings" pitchFamily="2" charset="2"/>
              <a:buChar char="Ø"/>
            </a:pPr>
            <a:r>
              <a:rPr lang="en-US" dirty="0" smtClean="0">
                <a:latin typeface="Arial" pitchFamily="34" charset="0"/>
                <a:cs typeface="Arial" pitchFamily="34" charset="0"/>
              </a:rPr>
              <a:t> To fill casual vacancy in Board;</a:t>
            </a:r>
          </a:p>
          <a:p>
            <a:pPr algn="just"/>
            <a:endParaRPr lang="en-US" dirty="0" smtClean="0">
              <a:latin typeface="Arial" pitchFamily="34" charset="0"/>
              <a:cs typeface="Arial" pitchFamily="34" charset="0"/>
            </a:endParaRPr>
          </a:p>
          <a:p>
            <a:pPr algn="just">
              <a:buFont typeface="Wingdings" pitchFamily="2" charset="2"/>
              <a:buChar char="Ø"/>
            </a:pPr>
            <a:r>
              <a:rPr lang="en-US" dirty="0" smtClean="0">
                <a:latin typeface="Arial" pitchFamily="34" charset="0"/>
                <a:cs typeface="Arial" pitchFamily="34" charset="0"/>
              </a:rPr>
              <a:t> Enter into Joint Venture, Technical or financial </a:t>
            </a:r>
            <a:r>
              <a:rPr lang="en-US" dirty="0" smtClean="0">
                <a:latin typeface="Arial" pitchFamily="34" charset="0"/>
                <a:cs typeface="Arial" pitchFamily="34" charset="0"/>
              </a:rPr>
              <a:t>collaboration;</a:t>
            </a:r>
            <a:endParaRPr lang="en-US" dirty="0" smtClean="0">
              <a:latin typeface="Arial" pitchFamily="34" charset="0"/>
              <a:cs typeface="Arial" pitchFamily="34" charset="0"/>
            </a:endParaRPr>
          </a:p>
          <a:p>
            <a:pPr algn="just"/>
            <a:endParaRPr lang="en-US" dirty="0" smtClean="0">
              <a:latin typeface="Arial" pitchFamily="34" charset="0"/>
              <a:cs typeface="Arial" pitchFamily="34" charset="0"/>
            </a:endParaRPr>
          </a:p>
          <a:p>
            <a:pPr algn="just">
              <a:buFont typeface="Wingdings" pitchFamily="2" charset="2"/>
              <a:buChar char="Ø"/>
            </a:pPr>
            <a:r>
              <a:rPr lang="en-US" dirty="0" smtClean="0">
                <a:latin typeface="Arial" pitchFamily="34" charset="0"/>
                <a:cs typeface="Arial" pitchFamily="34" charset="0"/>
              </a:rPr>
              <a:t> Commence new business;</a:t>
            </a:r>
          </a:p>
          <a:p>
            <a:pPr algn="just"/>
            <a:endParaRPr lang="en-US" dirty="0" smtClean="0">
              <a:latin typeface="Arial" pitchFamily="34" charset="0"/>
              <a:cs typeface="Arial" pitchFamily="34" charset="0"/>
            </a:endParaRPr>
          </a:p>
          <a:p>
            <a:pPr algn="just">
              <a:buFont typeface="Wingdings" pitchFamily="2" charset="2"/>
              <a:buChar char="Ø"/>
            </a:pPr>
            <a:r>
              <a:rPr lang="en-US" dirty="0" smtClean="0">
                <a:latin typeface="Arial" pitchFamily="34" charset="0"/>
                <a:cs typeface="Arial" pitchFamily="34" charset="0"/>
              </a:rPr>
              <a:t> Shifting of plant/factory or Registered office;</a:t>
            </a:r>
          </a:p>
          <a:p>
            <a:pPr algn="just"/>
            <a:endParaRPr lang="en-US" dirty="0" smtClean="0">
              <a:latin typeface="Arial" pitchFamily="34" charset="0"/>
              <a:cs typeface="Arial" pitchFamily="34" charset="0"/>
            </a:endParaRPr>
          </a:p>
          <a:p>
            <a:pPr marL="166688" indent="-166688" algn="just">
              <a:buFont typeface="Wingdings" pitchFamily="2" charset="2"/>
              <a:buChar char="Ø"/>
            </a:pPr>
            <a:r>
              <a:rPr lang="en-US" dirty="0" smtClean="0">
                <a:latin typeface="Arial" pitchFamily="34" charset="0"/>
                <a:cs typeface="Arial" pitchFamily="34" charset="0"/>
              </a:rPr>
              <a:t> Appointment/Removal of Key Managerial Personnel and  one level below level of KMPs;</a:t>
            </a:r>
          </a:p>
          <a:p>
            <a:pPr algn="just"/>
            <a:endParaRPr lang="en-US" dirty="0" smtClean="0">
              <a:latin typeface="Arial" pitchFamily="34" charset="0"/>
              <a:cs typeface="Arial" pitchFamily="34" charset="0"/>
            </a:endParaRPr>
          </a:p>
          <a:p>
            <a:pPr algn="just">
              <a:buFont typeface="Wingdings" pitchFamily="2" charset="2"/>
              <a:buChar char="Ø"/>
            </a:pPr>
            <a:r>
              <a:rPr lang="en-US" dirty="0" smtClean="0">
                <a:latin typeface="Arial" pitchFamily="34" charset="0"/>
                <a:cs typeface="Arial" pitchFamily="34" charset="0"/>
              </a:rPr>
              <a:t> Acceptance of Public Deposits;</a:t>
            </a:r>
          </a:p>
          <a:p>
            <a:pPr algn="just"/>
            <a:endParaRPr lang="en-US" dirty="0" smtClean="0">
              <a:latin typeface="Arial" pitchFamily="34" charset="0"/>
              <a:cs typeface="Arial" pitchFamily="34" charset="0"/>
            </a:endParaRPr>
          </a:p>
          <a:p>
            <a:pPr marL="231775" indent="-231775" algn="just">
              <a:buFont typeface="Wingdings" pitchFamily="2" charset="2"/>
              <a:buChar char="Ø"/>
            </a:pPr>
            <a:r>
              <a:rPr lang="en-US" dirty="0" smtClean="0">
                <a:latin typeface="Arial" pitchFamily="34" charset="0"/>
                <a:cs typeface="Arial" pitchFamily="34" charset="0"/>
              </a:rPr>
              <a:t> Sell Investment (other than trade) beyond 5% of paid up capital and free reserves of Investee . Will include subsidiary investments as well</a:t>
            </a:r>
          </a:p>
          <a:p>
            <a:pPr algn="just"/>
            <a:endParaRPr lang="en-US" dirty="0" smtClean="0">
              <a:latin typeface="Arial" pitchFamily="34" charset="0"/>
              <a:cs typeface="Arial" pitchFamily="34" charset="0"/>
            </a:endParaRPr>
          </a:p>
          <a:p>
            <a:pPr algn="just">
              <a:buFont typeface="Wingdings" pitchFamily="2" charset="2"/>
              <a:buChar char="Ø"/>
            </a:pPr>
            <a:r>
              <a:rPr lang="en-US" dirty="0" smtClean="0">
                <a:latin typeface="Arial" pitchFamily="34" charset="0"/>
                <a:cs typeface="Arial" pitchFamily="34" charset="0"/>
              </a:rPr>
              <a:t> Appointment of Internal Auditors;</a:t>
            </a:r>
          </a:p>
          <a:p>
            <a:endParaRPr lang="en-US" dirty="0" smtClean="0">
              <a:latin typeface="Arial" pitchFamily="34" charset="0"/>
              <a:cs typeface="Arial" pitchFamily="34" charset="0"/>
            </a:endParaRPr>
          </a:p>
          <a:p>
            <a:r>
              <a:rPr lang="en-US" dirty="0" smtClean="0">
                <a:latin typeface="Arial" pitchFamily="34" charset="0"/>
                <a:cs typeface="Arial" pitchFamily="34" charset="0"/>
              </a:rPr>
              <a:t>Approval of quarterly / half yearly /annual results.</a:t>
            </a:r>
          </a:p>
          <a:p>
            <a:endParaRPr lang="en-US" dirty="0" smtClean="0"/>
          </a:p>
          <a:p>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762000"/>
            <a:ext cx="8001000" cy="6186309"/>
          </a:xfrm>
          <a:prstGeom prst="rect">
            <a:avLst/>
          </a:prstGeom>
          <a:noFill/>
        </p:spPr>
        <p:txBody>
          <a:bodyPr wrap="square" rtlCol="0">
            <a:spAutoFit/>
          </a:bodyPr>
          <a:lstStyle/>
          <a:p>
            <a:r>
              <a:rPr lang="en-US" sz="2000" i="1" u="sng" dirty="0" smtClean="0">
                <a:latin typeface="Arial" pitchFamily="34" charset="0"/>
                <a:cs typeface="Arial" pitchFamily="34" charset="0"/>
              </a:rPr>
              <a:t>Powers Exercisable with Shareholder Approval: [Section 180 corresponding to Section 293 of Indian Companies Act, 2013]</a:t>
            </a:r>
          </a:p>
          <a:p>
            <a:endParaRPr lang="en-US" sz="2000" dirty="0" smtClean="0">
              <a:latin typeface="Arial" pitchFamily="34" charset="0"/>
              <a:cs typeface="Arial" pitchFamily="34" charset="0"/>
            </a:endParaRPr>
          </a:p>
          <a:p>
            <a:pPr algn="just">
              <a:buFont typeface="Wingdings" pitchFamily="2" charset="2"/>
              <a:buChar char="Ø"/>
            </a:pPr>
            <a:r>
              <a:rPr lang="en-US" sz="2000" dirty="0" smtClean="0">
                <a:latin typeface="Arial" pitchFamily="34" charset="0"/>
                <a:cs typeface="Arial" pitchFamily="34" charset="0"/>
              </a:rPr>
              <a:t> Approval by Special Resolution;</a:t>
            </a:r>
          </a:p>
          <a:p>
            <a:pPr algn="just"/>
            <a:endParaRPr lang="en-US" sz="2000" dirty="0" smtClean="0">
              <a:latin typeface="Arial" pitchFamily="34" charset="0"/>
              <a:cs typeface="Arial" pitchFamily="34" charset="0"/>
            </a:endParaRPr>
          </a:p>
          <a:p>
            <a:pPr algn="just">
              <a:buFont typeface="Wingdings" pitchFamily="2" charset="2"/>
              <a:buChar char="Ø"/>
            </a:pPr>
            <a:r>
              <a:rPr lang="en-US" sz="2000" dirty="0" smtClean="0">
                <a:latin typeface="Arial" pitchFamily="34" charset="0"/>
                <a:cs typeface="Arial" pitchFamily="34" charset="0"/>
              </a:rPr>
              <a:t> </a:t>
            </a:r>
            <a:r>
              <a:rPr lang="en-US" sz="2000" dirty="0" smtClean="0">
                <a:latin typeface="Arial" pitchFamily="34" charset="0"/>
                <a:cs typeface="Arial" pitchFamily="34" charset="0"/>
              </a:rPr>
              <a:t>Does not </a:t>
            </a:r>
            <a:r>
              <a:rPr lang="en-US" sz="2000" dirty="0" smtClean="0">
                <a:latin typeface="Arial" pitchFamily="34" charset="0"/>
                <a:cs typeface="Arial" pitchFamily="34" charset="0"/>
              </a:rPr>
              <a:t>speak about previous approval of Members;</a:t>
            </a:r>
          </a:p>
          <a:p>
            <a:pPr algn="just"/>
            <a:endParaRPr lang="en-US" sz="2000" dirty="0" smtClean="0">
              <a:latin typeface="Arial" pitchFamily="34" charset="0"/>
              <a:cs typeface="Arial" pitchFamily="34" charset="0"/>
            </a:endParaRPr>
          </a:p>
          <a:p>
            <a:pPr algn="just">
              <a:buFont typeface="Wingdings" pitchFamily="2" charset="2"/>
              <a:buChar char="Ø"/>
            </a:pPr>
            <a:r>
              <a:rPr lang="en-US" sz="2000" dirty="0" smtClean="0">
                <a:latin typeface="Arial" pitchFamily="34" charset="0"/>
                <a:cs typeface="Arial" pitchFamily="34" charset="0"/>
              </a:rPr>
              <a:t> Sale/disposal of undertaking</a:t>
            </a:r>
          </a:p>
          <a:p>
            <a:pPr marL="231775" algn="just"/>
            <a:r>
              <a:rPr lang="en-US" sz="2000" dirty="0" smtClean="0">
                <a:latin typeface="Arial" pitchFamily="34" charset="0"/>
                <a:cs typeface="Arial" pitchFamily="34" charset="0"/>
              </a:rPr>
              <a:t>Undertaking is defined as – Investment exceeds 20% of Net Worth or 20% of Total Income;</a:t>
            </a:r>
          </a:p>
          <a:p>
            <a:pPr algn="just"/>
            <a:endParaRPr lang="en-US" sz="2000" dirty="0" smtClean="0">
              <a:latin typeface="Arial" pitchFamily="34" charset="0"/>
              <a:cs typeface="Arial" pitchFamily="34" charset="0"/>
            </a:endParaRPr>
          </a:p>
          <a:p>
            <a:pPr marL="166688" indent="-166688" algn="just">
              <a:buFont typeface="Wingdings" pitchFamily="2" charset="2"/>
              <a:buChar char="Ø"/>
            </a:pPr>
            <a:r>
              <a:rPr lang="en-US" sz="2000" dirty="0" smtClean="0">
                <a:latin typeface="Arial" pitchFamily="34" charset="0"/>
                <a:cs typeface="Arial" pitchFamily="34" charset="0"/>
              </a:rPr>
              <a:t> Invest other than in trust securities compensation arising from Merger/Amalgamation;</a:t>
            </a:r>
          </a:p>
          <a:p>
            <a:pPr algn="just"/>
            <a:endParaRPr lang="en-US" sz="2000" dirty="0" smtClean="0">
              <a:latin typeface="Arial" pitchFamily="34" charset="0"/>
              <a:cs typeface="Arial" pitchFamily="34" charset="0"/>
            </a:endParaRPr>
          </a:p>
          <a:p>
            <a:pPr marL="166688" indent="-166688" algn="just">
              <a:buFont typeface="Wingdings" pitchFamily="2" charset="2"/>
              <a:buChar char="Ø"/>
            </a:pPr>
            <a:r>
              <a:rPr lang="en-US" sz="2000" dirty="0" smtClean="0">
                <a:latin typeface="Arial" pitchFamily="34" charset="0"/>
                <a:cs typeface="Arial" pitchFamily="34" charset="0"/>
              </a:rPr>
              <a:t>Borrowings in excess of paid up capital and free reserves other   than temporary borrowings</a:t>
            </a:r>
          </a:p>
          <a:p>
            <a:pPr marL="115888" indent="50800" algn="just"/>
            <a:r>
              <a:rPr lang="en-US" sz="2000" dirty="0" smtClean="0">
                <a:latin typeface="Arial" pitchFamily="34" charset="0"/>
                <a:cs typeface="Arial" pitchFamily="34" charset="0"/>
              </a:rPr>
              <a:t>Temporary borrowings includes cash credit, bill discounting and other short term loans excluding loans for capital expenditure.</a:t>
            </a:r>
          </a:p>
          <a:p>
            <a:endParaRPr lang="en-US" dirty="0" smtClean="0"/>
          </a:p>
          <a:p>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2079" y="685800"/>
            <a:ext cx="8891921" cy="461665"/>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Contribution to </a:t>
            </a:r>
            <a:r>
              <a:rPr lang="en-US" sz="2400" b="1" cap="none" spc="0"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bonafide</a:t>
            </a:r>
            <a:r>
              <a:rPr lang="en-US" sz="2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and charitable funds [Section 181] :</a:t>
            </a:r>
            <a:endParaRPr lang="en-US" sz="2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 name="TextBox 2"/>
          <p:cNvSpPr txBox="1"/>
          <p:nvPr/>
        </p:nvSpPr>
        <p:spPr>
          <a:xfrm>
            <a:off x="304800" y="2286000"/>
            <a:ext cx="8001000" cy="2554545"/>
          </a:xfrm>
          <a:prstGeom prst="rect">
            <a:avLst/>
          </a:prstGeom>
          <a:noFill/>
        </p:spPr>
        <p:txBody>
          <a:bodyPr wrap="square" rtlCol="0">
            <a:spAutoFit/>
          </a:bodyPr>
          <a:lstStyle/>
          <a:p>
            <a:pPr marL="231775" indent="-231775">
              <a:buFont typeface="Wingdings" pitchFamily="2" charset="2"/>
              <a:buChar char="Ø"/>
            </a:pPr>
            <a:r>
              <a:rPr lang="en-US" sz="2000" dirty="0" smtClean="0">
                <a:latin typeface="Arial" pitchFamily="34" charset="0"/>
                <a:cs typeface="Arial" pitchFamily="34" charset="0"/>
              </a:rPr>
              <a:t> Contribution to charitable funds given in section 181 of Companies Act, 2013  corresponds to 293(1)(e) of Companies Act, 1956.</a:t>
            </a:r>
          </a:p>
          <a:p>
            <a:endParaRPr lang="en-US" sz="2000" dirty="0" smtClean="0">
              <a:latin typeface="Arial" pitchFamily="34" charset="0"/>
              <a:cs typeface="Arial" pitchFamily="34" charset="0"/>
            </a:endParaRPr>
          </a:p>
          <a:p>
            <a:pPr marL="231775" indent="-231775">
              <a:buFont typeface="Wingdings" pitchFamily="2" charset="2"/>
              <a:buChar char="Ø"/>
            </a:pPr>
            <a:r>
              <a:rPr lang="en-US" sz="2000" dirty="0" smtClean="0">
                <a:latin typeface="Arial" pitchFamily="34" charset="0"/>
                <a:cs typeface="Arial" pitchFamily="34" charset="0"/>
              </a:rPr>
              <a:t>Prior permission of members where contribution exceeds 5% of net profit of last three years.</a:t>
            </a:r>
          </a:p>
          <a:p>
            <a:endParaRPr lang="en-US" sz="2000" dirty="0" smtClean="0">
              <a:latin typeface="Arial" pitchFamily="34" charset="0"/>
              <a:cs typeface="Arial" pitchFamily="34" charset="0"/>
            </a:endParaRPr>
          </a:p>
          <a:p>
            <a:pPr>
              <a:buFont typeface="Wingdings" pitchFamily="2" charset="2"/>
              <a:buChar char="Ø"/>
            </a:pPr>
            <a:r>
              <a:rPr lang="en-US" sz="2000" dirty="0" smtClean="0">
                <a:latin typeface="Arial" pitchFamily="34" charset="0"/>
                <a:cs typeface="Arial" pitchFamily="34" charset="0"/>
              </a:rPr>
              <a:t> Type of resolution whether special/ ordinary not stated. Needs clarity</a:t>
            </a:r>
            <a:endParaRPr lang="en-US" sz="20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762000"/>
            <a:ext cx="8029057" cy="52322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8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Conduct of Board Meeting [As per draft rules] :</a:t>
            </a:r>
            <a:endParaRPr lang="en-US" sz="28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 name="TextBox 2"/>
          <p:cNvSpPr txBox="1"/>
          <p:nvPr/>
        </p:nvSpPr>
        <p:spPr>
          <a:xfrm>
            <a:off x="609600" y="1371600"/>
            <a:ext cx="7848600" cy="5632311"/>
          </a:xfrm>
          <a:prstGeom prst="rect">
            <a:avLst/>
          </a:prstGeom>
          <a:noFill/>
        </p:spPr>
        <p:txBody>
          <a:bodyPr wrap="square" rtlCol="0">
            <a:spAutoFit/>
          </a:bodyPr>
          <a:lstStyle/>
          <a:p>
            <a:pPr>
              <a:buFont typeface="Wingdings" pitchFamily="2" charset="2"/>
              <a:buChar char="Ø"/>
            </a:pPr>
            <a:r>
              <a:rPr lang="en-US" sz="2000" dirty="0" smtClean="0">
                <a:latin typeface="Arial" pitchFamily="34" charset="0"/>
                <a:cs typeface="Arial" pitchFamily="34" charset="0"/>
              </a:rPr>
              <a:t> Facility of attending Meeting through Audio/Video;</a:t>
            </a:r>
          </a:p>
          <a:p>
            <a:endParaRPr lang="en-US" sz="2000" dirty="0" smtClean="0">
              <a:latin typeface="Arial" pitchFamily="34" charset="0"/>
              <a:cs typeface="Arial" pitchFamily="34" charset="0"/>
            </a:endParaRPr>
          </a:p>
          <a:p>
            <a:pPr marL="231775" indent="-231775">
              <a:buFont typeface="Wingdings" pitchFamily="2" charset="2"/>
              <a:buChar char="Ø"/>
            </a:pPr>
            <a:r>
              <a:rPr lang="en-US" sz="2000" dirty="0" smtClean="0">
                <a:latin typeface="Arial" pitchFamily="34" charset="0"/>
                <a:cs typeface="Arial" pitchFamily="34" charset="0"/>
              </a:rPr>
              <a:t> Chairman with Company Secretary to arrange for video facilities, safekeeping of tape recordings and other electronic recording mechanism</a:t>
            </a:r>
            <a:r>
              <a:rPr lang="en-US" sz="2000" dirty="0" smtClean="0">
                <a:latin typeface="Arial" pitchFamily="34" charset="0"/>
                <a:cs typeface="Arial" pitchFamily="34" charset="0"/>
              </a:rPr>
              <a:t>. Why </a:t>
            </a:r>
            <a:r>
              <a:rPr lang="en-US" sz="2000" dirty="0" smtClean="0">
                <a:latin typeface="Arial" pitchFamily="34" charset="0"/>
                <a:cs typeface="Arial" pitchFamily="34" charset="0"/>
              </a:rPr>
              <a:t>responsibility with Chairman?</a:t>
            </a:r>
          </a:p>
          <a:p>
            <a:endParaRPr lang="en-US" sz="2000" dirty="0" smtClean="0">
              <a:latin typeface="Arial" pitchFamily="34" charset="0"/>
              <a:cs typeface="Arial" pitchFamily="34" charset="0"/>
            </a:endParaRPr>
          </a:p>
          <a:p>
            <a:pPr>
              <a:buFont typeface="Wingdings" pitchFamily="2" charset="2"/>
              <a:buChar char="Ø"/>
            </a:pPr>
            <a:r>
              <a:rPr lang="en-US" sz="2000" dirty="0" smtClean="0">
                <a:latin typeface="Arial" pitchFamily="34" charset="0"/>
                <a:cs typeface="Arial" pitchFamily="34" charset="0"/>
              </a:rPr>
              <a:t> Notice for meeting;</a:t>
            </a:r>
          </a:p>
          <a:p>
            <a:endParaRPr lang="en-US" sz="2000" dirty="0" smtClean="0">
              <a:latin typeface="Arial" pitchFamily="34" charset="0"/>
              <a:cs typeface="Arial" pitchFamily="34" charset="0"/>
            </a:endParaRPr>
          </a:p>
          <a:p>
            <a:pPr>
              <a:buFont typeface="Wingdings" pitchFamily="2" charset="2"/>
              <a:buChar char="Ø"/>
            </a:pPr>
            <a:r>
              <a:rPr lang="en-US" sz="2000" dirty="0" smtClean="0">
                <a:latin typeface="Arial" pitchFamily="34" charset="0"/>
                <a:cs typeface="Arial" pitchFamily="34" charset="0"/>
              </a:rPr>
              <a:t> Chairman to take roll call before transacting every item;</a:t>
            </a:r>
          </a:p>
          <a:p>
            <a:endParaRPr lang="en-US" sz="2000" dirty="0" smtClean="0">
              <a:latin typeface="Arial" pitchFamily="34" charset="0"/>
              <a:cs typeface="Arial" pitchFamily="34" charset="0"/>
            </a:endParaRPr>
          </a:p>
          <a:p>
            <a:pPr marL="231775" indent="-231775">
              <a:buFont typeface="Wingdings" pitchFamily="2" charset="2"/>
              <a:buChar char="Ø"/>
            </a:pPr>
            <a:r>
              <a:rPr lang="en-US" sz="2000" dirty="0" smtClean="0">
                <a:latin typeface="Arial" pitchFamily="34" charset="0"/>
                <a:cs typeface="Arial" pitchFamily="34" charset="0"/>
              </a:rPr>
              <a:t> From commencement till conclusion of meeting no person other than chairman, directors, secretary and other person legally required to be present to have access to meeting/video facility.</a:t>
            </a:r>
          </a:p>
          <a:p>
            <a:endParaRPr lang="en-US" sz="2000" dirty="0" smtClean="0">
              <a:latin typeface="Arial" pitchFamily="34" charset="0"/>
              <a:cs typeface="Arial" pitchFamily="34" charset="0"/>
            </a:endParaRPr>
          </a:p>
          <a:p>
            <a:pPr>
              <a:buFont typeface="Wingdings" pitchFamily="2" charset="2"/>
              <a:buChar char="Ø"/>
            </a:pPr>
            <a:r>
              <a:rPr lang="en-US" sz="2000" dirty="0" smtClean="0">
                <a:latin typeface="Arial" pitchFamily="34" charset="0"/>
                <a:cs typeface="Arial" pitchFamily="34" charset="0"/>
              </a:rPr>
              <a:t>Draft minutes to be drawn up and circulated within 7 days of meeting;</a:t>
            </a:r>
          </a:p>
          <a:p>
            <a:endParaRPr lang="en-US" sz="2000" dirty="0" smtClean="0">
              <a:latin typeface="Arial" pitchFamily="34" charset="0"/>
              <a:cs typeface="Arial" pitchFamily="34" charset="0"/>
            </a:endParaRPr>
          </a:p>
          <a:p>
            <a:pPr>
              <a:buFont typeface="Wingdings" pitchFamily="2" charset="2"/>
              <a:buChar char="Ø"/>
            </a:pPr>
            <a:r>
              <a:rPr lang="en-US" sz="2000" dirty="0" smtClean="0">
                <a:latin typeface="Arial" pitchFamily="34" charset="0"/>
                <a:cs typeface="Arial" pitchFamily="34" charset="0"/>
              </a:rPr>
              <a:t> Director to provide comments within 3 days. </a:t>
            </a:r>
            <a:endParaRPr lang="en-US" sz="20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990600"/>
            <a:ext cx="6359691" cy="52322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8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Passing of Resolution by circulation:</a:t>
            </a:r>
            <a:endParaRPr lang="en-US" sz="28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 name="TextBox 2"/>
          <p:cNvSpPr txBox="1"/>
          <p:nvPr/>
        </p:nvSpPr>
        <p:spPr>
          <a:xfrm>
            <a:off x="609600" y="1981200"/>
            <a:ext cx="7848600" cy="707886"/>
          </a:xfrm>
          <a:prstGeom prst="rect">
            <a:avLst/>
          </a:prstGeom>
          <a:noFill/>
        </p:spPr>
        <p:txBody>
          <a:bodyPr wrap="square" rtlCol="0">
            <a:spAutoFit/>
          </a:bodyPr>
          <a:lstStyle/>
          <a:p>
            <a:pPr marL="231775" indent="-231775">
              <a:buFont typeface="Wingdings" pitchFamily="2" charset="2"/>
              <a:buChar char="Ø"/>
            </a:pPr>
            <a:r>
              <a:rPr lang="en-US" sz="2000" dirty="0" smtClean="0">
                <a:latin typeface="Arial" pitchFamily="34" charset="0"/>
                <a:cs typeface="Arial" pitchFamily="34" charset="0"/>
              </a:rPr>
              <a:t> Facility now available of seeking approval through E-mail transmission.</a:t>
            </a:r>
            <a:endParaRPr lang="en-US" sz="20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28800"/>
            <a:ext cx="8305800" cy="1828800"/>
          </a:xfrm>
        </p:spPr>
        <p:txBody>
          <a:bodyPr>
            <a:normAutofit/>
          </a:bodyPr>
          <a:lstStyle/>
          <a:p>
            <a:pPr algn="ctr"/>
            <a:r>
              <a:rPr lang="en-US" sz="6000" dirty="0" smtClean="0">
                <a:latin typeface="Arial" pitchFamily="34" charset="0"/>
                <a:cs typeface="Arial" pitchFamily="34" charset="0"/>
              </a:rPr>
              <a:t>THANK YOU</a:t>
            </a:r>
            <a:endParaRPr lang="en-US" sz="60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2438400"/>
            <a:ext cx="7924800" cy="1631216"/>
          </a:xfrm>
          <a:prstGeom prst="rect">
            <a:avLst/>
          </a:prstGeom>
          <a:noFill/>
        </p:spPr>
        <p:txBody>
          <a:bodyPr wrap="square" rtlCol="0">
            <a:spAutoFit/>
          </a:bodyPr>
          <a:lstStyle/>
          <a:p>
            <a:pPr marL="171450" indent="-171450" algn="just">
              <a:buFont typeface="Wingdings" pitchFamily="2" charset="2"/>
              <a:buChar char="Ø"/>
            </a:pPr>
            <a:r>
              <a:rPr lang="en-US" sz="2000" dirty="0" smtClean="0">
                <a:latin typeface="Arial" pitchFamily="34" charset="0"/>
                <a:cs typeface="Arial" pitchFamily="34" charset="0"/>
              </a:rPr>
              <a:t>Chief Executive Officer (CEO) refers to an officer of a company who has been designated as such by it.</a:t>
            </a:r>
          </a:p>
          <a:p>
            <a:pPr marL="171450" indent="-171450" algn="just"/>
            <a:endParaRPr lang="en-US" sz="2000" dirty="0" smtClean="0">
              <a:latin typeface="Arial" pitchFamily="34" charset="0"/>
              <a:cs typeface="Arial" pitchFamily="34" charset="0"/>
            </a:endParaRPr>
          </a:p>
          <a:p>
            <a:pPr algn="just"/>
            <a:endParaRPr lang="en-US" sz="2000" dirty="0">
              <a:latin typeface="Arial" pitchFamily="34" charset="0"/>
              <a:cs typeface="Arial" pitchFamily="34" charset="0"/>
            </a:endParaRPr>
          </a:p>
          <a:p>
            <a:pPr algn="just">
              <a:buFont typeface="Wingdings" pitchFamily="2" charset="2"/>
              <a:buChar char="Ø"/>
            </a:pPr>
            <a:r>
              <a:rPr lang="en-US" sz="2000" dirty="0" smtClean="0">
                <a:latin typeface="Arial" pitchFamily="34" charset="0"/>
                <a:cs typeface="Arial" pitchFamily="34" charset="0"/>
              </a:rPr>
              <a:t>Whether CEO is part of the Board?</a:t>
            </a:r>
            <a:endParaRPr lang="en-US" sz="2000" dirty="0">
              <a:latin typeface="Arial" pitchFamily="34" charset="0"/>
              <a:cs typeface="Arial" pitchFamily="34" charset="0"/>
            </a:endParaRPr>
          </a:p>
        </p:txBody>
      </p:sp>
      <p:sp>
        <p:nvSpPr>
          <p:cNvPr id="4" name="Rectangle 3"/>
          <p:cNvSpPr/>
          <p:nvPr/>
        </p:nvSpPr>
        <p:spPr>
          <a:xfrm>
            <a:off x="457200" y="838200"/>
            <a:ext cx="7812460" cy="52322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8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Chief Executive Officer (CEO) [Section 2(18)] :</a:t>
            </a:r>
            <a:endParaRPr lang="en-US" sz="28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3400" y="762000"/>
            <a:ext cx="4253344" cy="52322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8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Director [Section 2(34) ] </a:t>
            </a:r>
            <a:endParaRPr lang="en-US" sz="28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5" name="TextBox 4"/>
          <p:cNvSpPr txBox="1"/>
          <p:nvPr/>
        </p:nvSpPr>
        <p:spPr>
          <a:xfrm>
            <a:off x="304800" y="2057400"/>
            <a:ext cx="7239000" cy="4708981"/>
          </a:xfrm>
          <a:prstGeom prst="rect">
            <a:avLst/>
          </a:prstGeom>
          <a:noFill/>
        </p:spPr>
        <p:txBody>
          <a:bodyPr wrap="square" rtlCol="0">
            <a:spAutoFit/>
          </a:bodyPr>
          <a:lstStyle/>
          <a:p>
            <a:pPr marL="231775" indent="-231775" algn="just">
              <a:buFont typeface="Wingdings" pitchFamily="2" charset="2"/>
              <a:buChar char="Ø"/>
            </a:pPr>
            <a:r>
              <a:rPr lang="en-US" sz="2000" dirty="0" smtClean="0">
                <a:latin typeface="Arial" pitchFamily="34" charset="0"/>
                <a:cs typeface="Arial" pitchFamily="34" charset="0"/>
              </a:rPr>
              <a:t>The definition of Director as given in Section 2(34) of </a:t>
            </a:r>
            <a:r>
              <a:rPr lang="en-US" sz="2000" dirty="0" smtClean="0">
                <a:latin typeface="Arial" pitchFamily="34" charset="0"/>
                <a:cs typeface="Arial" pitchFamily="34" charset="0"/>
              </a:rPr>
              <a:t> </a:t>
            </a:r>
            <a:r>
              <a:rPr lang="en-US" sz="2000" dirty="0" smtClean="0">
                <a:latin typeface="Arial" pitchFamily="34" charset="0"/>
                <a:cs typeface="Arial" pitchFamily="34" charset="0"/>
              </a:rPr>
              <a:t>Companies Act, 2013 corresponding to section 2(13) of </a:t>
            </a:r>
            <a:r>
              <a:rPr lang="en-US" sz="2000" dirty="0" smtClean="0">
                <a:latin typeface="Arial" pitchFamily="34" charset="0"/>
                <a:cs typeface="Arial" pitchFamily="34" charset="0"/>
              </a:rPr>
              <a:t> </a:t>
            </a:r>
            <a:r>
              <a:rPr lang="en-US" sz="2000" dirty="0" smtClean="0">
                <a:latin typeface="Arial" pitchFamily="34" charset="0"/>
                <a:cs typeface="Arial" pitchFamily="34" charset="0"/>
              </a:rPr>
              <a:t>Companies Act, 1956:</a:t>
            </a:r>
          </a:p>
          <a:p>
            <a:pPr algn="just"/>
            <a:endParaRPr lang="en-US" sz="2000" dirty="0" smtClean="0">
              <a:latin typeface="Arial" pitchFamily="34" charset="0"/>
              <a:cs typeface="Arial" pitchFamily="34" charset="0"/>
            </a:endParaRPr>
          </a:p>
          <a:p>
            <a:pPr marL="231775" algn="just"/>
            <a:r>
              <a:rPr lang="en-US" sz="2000" i="1" dirty="0" smtClean="0">
                <a:latin typeface="Arial" pitchFamily="34" charset="0"/>
                <a:cs typeface="Arial" pitchFamily="34" charset="0"/>
              </a:rPr>
              <a:t>“Director refers to one who has been appointed as such by the Board”</a:t>
            </a:r>
          </a:p>
          <a:p>
            <a:pPr marL="231775" algn="just"/>
            <a:endParaRPr lang="en-US" sz="2000" i="1" dirty="0" smtClean="0">
              <a:latin typeface="Arial" pitchFamily="34" charset="0"/>
              <a:cs typeface="Arial" pitchFamily="34" charset="0"/>
            </a:endParaRPr>
          </a:p>
          <a:p>
            <a:pPr algn="just"/>
            <a:endParaRPr lang="en-US" sz="2000" i="1" dirty="0" smtClean="0">
              <a:latin typeface="Arial" pitchFamily="34" charset="0"/>
              <a:cs typeface="Arial" pitchFamily="34" charset="0"/>
            </a:endParaRPr>
          </a:p>
          <a:p>
            <a:pPr algn="just">
              <a:buFont typeface="Wingdings" pitchFamily="2" charset="2"/>
              <a:buChar char="Ø"/>
            </a:pPr>
            <a:r>
              <a:rPr lang="en-US" sz="2000" dirty="0" smtClean="0">
                <a:latin typeface="Arial" pitchFamily="34" charset="0"/>
                <a:cs typeface="Arial" pitchFamily="34" charset="0"/>
              </a:rPr>
              <a:t>This definition is restrictive .</a:t>
            </a:r>
          </a:p>
          <a:p>
            <a:pPr algn="just">
              <a:buFont typeface="Wingdings" pitchFamily="2" charset="2"/>
              <a:buChar char="Ø"/>
            </a:pPr>
            <a:endParaRPr lang="en-US" sz="2000" dirty="0" smtClean="0">
              <a:latin typeface="Arial" pitchFamily="34" charset="0"/>
              <a:cs typeface="Arial" pitchFamily="34" charset="0"/>
            </a:endParaRPr>
          </a:p>
          <a:p>
            <a:pPr algn="just"/>
            <a:endParaRPr lang="en-US" sz="2000" dirty="0">
              <a:latin typeface="Arial" pitchFamily="34" charset="0"/>
              <a:cs typeface="Arial" pitchFamily="34" charset="0"/>
            </a:endParaRPr>
          </a:p>
          <a:p>
            <a:pPr marL="231775" indent="-231775" algn="just">
              <a:buFont typeface="Wingdings" pitchFamily="2" charset="2"/>
              <a:buChar char="Ø"/>
            </a:pPr>
            <a:r>
              <a:rPr lang="en-US" sz="2000" dirty="0" smtClean="0">
                <a:latin typeface="Arial" pitchFamily="34" charset="0"/>
                <a:cs typeface="Arial" pitchFamily="34" charset="0"/>
              </a:rPr>
              <a:t>The definition in  Companies Act, 1956 was inclusive and could refer to anyone occupying the position of director by whatever name called. Shadow directors could also come in this definition.</a:t>
            </a:r>
            <a:endParaRPr lang="en-US" sz="20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7200" y="990600"/>
            <a:ext cx="8397042" cy="52322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8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Key Managerial Personnel (KMPs) [Section 2(51)]</a:t>
            </a:r>
            <a:endParaRPr lang="en-US" sz="28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4" name="TextBox 3"/>
          <p:cNvSpPr txBox="1"/>
          <p:nvPr/>
        </p:nvSpPr>
        <p:spPr>
          <a:xfrm>
            <a:off x="304800" y="2133600"/>
            <a:ext cx="7924800" cy="1631216"/>
          </a:xfrm>
          <a:prstGeom prst="rect">
            <a:avLst/>
          </a:prstGeom>
          <a:noFill/>
        </p:spPr>
        <p:txBody>
          <a:bodyPr wrap="square" rtlCol="0">
            <a:spAutoFit/>
          </a:bodyPr>
          <a:lstStyle/>
          <a:p>
            <a:pPr marL="231775" indent="-171450" algn="just">
              <a:buFont typeface="Wingdings" pitchFamily="2" charset="2"/>
              <a:buChar char="Ø"/>
            </a:pPr>
            <a:r>
              <a:rPr lang="en-US" sz="2000" dirty="0" smtClean="0">
                <a:latin typeface="Arial" pitchFamily="34" charset="0"/>
                <a:cs typeface="Arial" pitchFamily="34" charset="0"/>
              </a:rPr>
              <a:t>As per the new definition given in Section 2(51) Key Managerial Personnel    includes Chief Executive Officer (CEO), Managing Director (MD), Manager, Company Secretary (CS), Chief Financial Officer (CFO), Whole Time Director (WTD) and any other officer as may be prescribed.</a:t>
            </a:r>
            <a:endParaRPr lang="en-US" sz="20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71600" y="762000"/>
            <a:ext cx="5858848" cy="52322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8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Managing Director [Section 2(54)]</a:t>
            </a:r>
            <a:endParaRPr lang="en-US" sz="28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 name="TextBox 2"/>
          <p:cNvSpPr txBox="1"/>
          <p:nvPr/>
        </p:nvSpPr>
        <p:spPr>
          <a:xfrm>
            <a:off x="381000" y="2362200"/>
            <a:ext cx="7620000" cy="1938992"/>
          </a:xfrm>
          <a:prstGeom prst="rect">
            <a:avLst/>
          </a:prstGeom>
          <a:noFill/>
        </p:spPr>
        <p:txBody>
          <a:bodyPr wrap="square" rtlCol="0">
            <a:spAutoFit/>
          </a:bodyPr>
          <a:lstStyle/>
          <a:p>
            <a:pPr marL="171450" indent="-171450" algn="just">
              <a:buFont typeface="Wingdings" pitchFamily="2" charset="2"/>
              <a:buChar char="Ø"/>
            </a:pPr>
            <a:r>
              <a:rPr lang="en-US" sz="2000" dirty="0" smtClean="0">
                <a:latin typeface="Arial" pitchFamily="34" charset="0"/>
                <a:cs typeface="Arial" pitchFamily="34" charset="0"/>
              </a:rPr>
              <a:t>The definition of Managing Director as given in Section 2(54) of Indian Companies Act 2013 corresponds to Section 2(26) of Indian Companies Act, 1956</a:t>
            </a:r>
            <a:r>
              <a:rPr lang="en-US" sz="2000" dirty="0" smtClean="0">
                <a:latin typeface="Arial" pitchFamily="34" charset="0"/>
                <a:cs typeface="Arial" pitchFamily="34" charset="0"/>
              </a:rPr>
              <a:t>.</a:t>
            </a:r>
          </a:p>
          <a:p>
            <a:pPr marL="171450" indent="-171450" algn="just">
              <a:buFont typeface="Wingdings" pitchFamily="2" charset="2"/>
              <a:buChar char="Ø"/>
            </a:pPr>
            <a:endParaRPr lang="en-US" sz="2000" dirty="0" smtClean="0">
              <a:latin typeface="Arial" pitchFamily="34" charset="0"/>
              <a:cs typeface="Arial" pitchFamily="34" charset="0"/>
            </a:endParaRPr>
          </a:p>
          <a:p>
            <a:pPr marL="171450" indent="-171450" algn="just">
              <a:buFont typeface="Wingdings" pitchFamily="2" charset="2"/>
              <a:buChar char="Ø"/>
            </a:pPr>
            <a:r>
              <a:rPr lang="en-US" sz="2000" dirty="0" smtClean="0">
                <a:latin typeface="Arial" pitchFamily="34" charset="0"/>
                <a:cs typeface="Arial" pitchFamily="34" charset="0"/>
              </a:rPr>
              <a:t>Major shift-MD does not have to function under supervision, control and direction of Board</a:t>
            </a:r>
            <a:endParaRPr lang="en-US" sz="20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1066800"/>
            <a:ext cx="6482544" cy="52322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8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Whole-Time Director [Section 2(94)] :</a:t>
            </a:r>
            <a:endParaRPr lang="en-US" sz="28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 name="TextBox 2"/>
          <p:cNvSpPr txBox="1"/>
          <p:nvPr/>
        </p:nvSpPr>
        <p:spPr>
          <a:xfrm>
            <a:off x="457200" y="2209800"/>
            <a:ext cx="7010400" cy="1938992"/>
          </a:xfrm>
          <a:prstGeom prst="rect">
            <a:avLst/>
          </a:prstGeom>
          <a:noFill/>
        </p:spPr>
        <p:txBody>
          <a:bodyPr wrap="square" rtlCol="0">
            <a:spAutoFit/>
          </a:bodyPr>
          <a:lstStyle/>
          <a:p>
            <a:pPr marL="171450" indent="-171450" algn="just">
              <a:buFont typeface="Wingdings" pitchFamily="2" charset="2"/>
              <a:buChar char="Ø"/>
            </a:pPr>
            <a:r>
              <a:rPr lang="en-US" sz="2000" dirty="0" smtClean="0">
                <a:latin typeface="Arial" pitchFamily="34" charset="0"/>
                <a:cs typeface="Arial" pitchFamily="34" charset="0"/>
              </a:rPr>
              <a:t>The definition of Whole-Time Director </a:t>
            </a:r>
            <a:r>
              <a:rPr lang="en-US" sz="2000" dirty="0" smtClean="0">
                <a:latin typeface="Arial" pitchFamily="34" charset="0"/>
                <a:cs typeface="Arial" pitchFamily="34" charset="0"/>
              </a:rPr>
              <a:t> </a:t>
            </a:r>
            <a:r>
              <a:rPr lang="en-US" sz="2000" dirty="0" smtClean="0">
                <a:latin typeface="Arial" pitchFamily="34" charset="0"/>
                <a:cs typeface="Arial" pitchFamily="34" charset="0"/>
              </a:rPr>
              <a:t>given in Section 2(94) of </a:t>
            </a:r>
            <a:r>
              <a:rPr lang="en-US" sz="2000" dirty="0" smtClean="0">
                <a:latin typeface="Arial" pitchFamily="34" charset="0"/>
                <a:cs typeface="Arial" pitchFamily="34" charset="0"/>
              </a:rPr>
              <a:t> </a:t>
            </a:r>
            <a:r>
              <a:rPr lang="en-US" sz="2000" dirty="0" smtClean="0">
                <a:latin typeface="Arial" pitchFamily="34" charset="0"/>
                <a:cs typeface="Arial" pitchFamily="34" charset="0"/>
              </a:rPr>
              <a:t>Companies Act 2013 corresponds to explanation under Section 269.</a:t>
            </a:r>
          </a:p>
          <a:p>
            <a:pPr algn="just"/>
            <a:endParaRPr lang="en-US" sz="2000" dirty="0" smtClean="0">
              <a:latin typeface="Arial" pitchFamily="34" charset="0"/>
              <a:cs typeface="Arial" pitchFamily="34" charset="0"/>
            </a:endParaRPr>
          </a:p>
          <a:p>
            <a:pPr marL="171450" algn="just"/>
            <a:r>
              <a:rPr lang="en-US" sz="2000" i="1" dirty="0" smtClean="0">
                <a:latin typeface="Arial" pitchFamily="34" charset="0"/>
                <a:cs typeface="Arial" pitchFamily="34" charset="0"/>
              </a:rPr>
              <a:t>“Whole Time Director includes the Director who is in whole time employment of the Company”</a:t>
            </a:r>
            <a:endParaRPr lang="en-US" sz="2000" i="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990600"/>
            <a:ext cx="2211183" cy="52322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8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Section 162 :</a:t>
            </a:r>
            <a:endParaRPr lang="en-US" sz="28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 name="TextBox 2"/>
          <p:cNvSpPr txBox="1"/>
          <p:nvPr/>
        </p:nvSpPr>
        <p:spPr>
          <a:xfrm>
            <a:off x="228600" y="2286000"/>
            <a:ext cx="8534400" cy="1938992"/>
          </a:xfrm>
          <a:prstGeom prst="rect">
            <a:avLst/>
          </a:prstGeom>
          <a:noFill/>
        </p:spPr>
        <p:txBody>
          <a:bodyPr wrap="square" rtlCol="0">
            <a:spAutoFit/>
          </a:bodyPr>
          <a:lstStyle/>
          <a:p>
            <a:pPr marL="171450" indent="-171450" algn="just">
              <a:buFont typeface="Wingdings" pitchFamily="2" charset="2"/>
              <a:buChar char="Ø"/>
            </a:pPr>
            <a:r>
              <a:rPr lang="en-US" sz="2000" dirty="0" smtClean="0">
                <a:latin typeface="Arial" pitchFamily="34" charset="0"/>
                <a:cs typeface="Arial" pitchFamily="34" charset="0"/>
              </a:rPr>
              <a:t>Section 162 of </a:t>
            </a:r>
            <a:r>
              <a:rPr lang="en-US" sz="2000" dirty="0" smtClean="0">
                <a:latin typeface="Arial" pitchFamily="34" charset="0"/>
                <a:cs typeface="Arial" pitchFamily="34" charset="0"/>
              </a:rPr>
              <a:t> </a:t>
            </a:r>
            <a:r>
              <a:rPr lang="en-US" sz="2000" dirty="0" smtClean="0">
                <a:latin typeface="Arial" pitchFamily="34" charset="0"/>
                <a:cs typeface="Arial" pitchFamily="34" charset="0"/>
              </a:rPr>
              <a:t>Companies Act, 2013 corresponds to Section 263  of </a:t>
            </a:r>
            <a:r>
              <a:rPr lang="en-US" sz="2000" dirty="0" smtClean="0">
                <a:latin typeface="Arial" pitchFamily="34" charset="0"/>
                <a:cs typeface="Arial" pitchFamily="34" charset="0"/>
              </a:rPr>
              <a:t>  </a:t>
            </a:r>
            <a:r>
              <a:rPr lang="en-US" sz="2000" dirty="0" smtClean="0">
                <a:latin typeface="Arial" pitchFamily="34" charset="0"/>
                <a:cs typeface="Arial" pitchFamily="34" charset="0"/>
              </a:rPr>
              <a:t>Companies Act,1956.</a:t>
            </a:r>
          </a:p>
          <a:p>
            <a:pPr marL="171450" indent="-171450" algn="just"/>
            <a:endParaRPr lang="en-US" sz="2000" dirty="0" smtClean="0">
              <a:latin typeface="Arial" pitchFamily="34" charset="0"/>
              <a:cs typeface="Arial" pitchFamily="34" charset="0"/>
            </a:endParaRPr>
          </a:p>
          <a:p>
            <a:pPr algn="just"/>
            <a:endParaRPr lang="en-US" sz="2000" dirty="0" smtClean="0">
              <a:latin typeface="Arial" pitchFamily="34" charset="0"/>
              <a:cs typeface="Arial" pitchFamily="34" charset="0"/>
            </a:endParaRPr>
          </a:p>
          <a:p>
            <a:pPr marL="231775" indent="-231775" algn="just">
              <a:buFont typeface="Wingdings" pitchFamily="2" charset="2"/>
              <a:buChar char="Ø"/>
            </a:pPr>
            <a:r>
              <a:rPr lang="en-US" sz="2000" dirty="0" smtClean="0">
                <a:latin typeface="Arial" pitchFamily="34" charset="0"/>
                <a:cs typeface="Arial" pitchFamily="34" charset="0"/>
              </a:rPr>
              <a:t>This Section deals with “</a:t>
            </a:r>
            <a:r>
              <a:rPr lang="en-US" sz="2000" i="1" dirty="0" smtClean="0">
                <a:latin typeface="Arial" pitchFamily="34" charset="0"/>
                <a:cs typeface="Arial" pitchFamily="34" charset="0"/>
              </a:rPr>
              <a:t>Appointment of Directors to be voted individually</a:t>
            </a:r>
            <a:r>
              <a:rPr lang="en-US" sz="2000" dirty="0" smtClean="0">
                <a:latin typeface="Arial" pitchFamily="34" charset="0"/>
                <a:cs typeface="Arial" pitchFamily="34" charset="0"/>
              </a:rPr>
              <a:t>”</a:t>
            </a:r>
            <a:endParaRPr lang="en-US" sz="20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14400" y="838200"/>
            <a:ext cx="4533998" cy="52322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8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Section 164 to Section 175 :</a:t>
            </a:r>
            <a:endParaRPr lang="en-US" sz="28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4" name="TextBox 3"/>
          <p:cNvSpPr txBox="1"/>
          <p:nvPr/>
        </p:nvSpPr>
        <p:spPr>
          <a:xfrm>
            <a:off x="381000" y="1752600"/>
            <a:ext cx="7772400" cy="4031873"/>
          </a:xfrm>
          <a:prstGeom prst="rect">
            <a:avLst/>
          </a:prstGeom>
          <a:noFill/>
        </p:spPr>
        <p:txBody>
          <a:bodyPr wrap="square" rtlCol="0">
            <a:spAutoFit/>
          </a:bodyPr>
          <a:lstStyle/>
          <a:p>
            <a:pPr algn="just">
              <a:buFont typeface="Wingdings" pitchFamily="2" charset="2"/>
              <a:buChar char="Ø"/>
            </a:pPr>
            <a:r>
              <a:rPr lang="en-US" sz="2000" dirty="0" smtClean="0">
                <a:latin typeface="Arial" pitchFamily="34" charset="0"/>
                <a:cs typeface="Arial" pitchFamily="34" charset="0"/>
              </a:rPr>
              <a:t>Section 164 to 175 of </a:t>
            </a:r>
            <a:r>
              <a:rPr lang="en-US" sz="2000" dirty="0" smtClean="0">
                <a:latin typeface="Arial" pitchFamily="34" charset="0"/>
                <a:cs typeface="Arial" pitchFamily="34" charset="0"/>
              </a:rPr>
              <a:t> </a:t>
            </a:r>
            <a:r>
              <a:rPr lang="en-US" sz="2000" dirty="0" smtClean="0">
                <a:latin typeface="Arial" pitchFamily="34" charset="0"/>
                <a:cs typeface="Arial" pitchFamily="34" charset="0"/>
              </a:rPr>
              <a:t>Companies Act 2013 dealing with :</a:t>
            </a:r>
          </a:p>
          <a:p>
            <a:pPr algn="just"/>
            <a:endParaRPr lang="en-US" sz="2000" dirty="0" smtClean="0">
              <a:latin typeface="Arial" pitchFamily="34" charset="0"/>
              <a:cs typeface="Arial" pitchFamily="34" charset="0"/>
            </a:endParaRPr>
          </a:p>
          <a:p>
            <a:pPr marL="2914650" indent="-2743200" algn="just"/>
            <a:r>
              <a:rPr lang="en-US" sz="2000" dirty="0" smtClean="0">
                <a:latin typeface="Arial" pitchFamily="34" charset="0"/>
                <a:cs typeface="Arial" pitchFamily="34" charset="0"/>
              </a:rPr>
              <a:t>Disqualifications of Directors      (Section 164)</a:t>
            </a:r>
          </a:p>
          <a:p>
            <a:pPr indent="171450" algn="just"/>
            <a:r>
              <a:rPr lang="en-US" sz="2000" dirty="0" smtClean="0">
                <a:latin typeface="Arial" pitchFamily="34" charset="0"/>
                <a:cs typeface="Arial" pitchFamily="34" charset="0"/>
              </a:rPr>
              <a:t>Number of Directorships             (Section 165)</a:t>
            </a:r>
          </a:p>
          <a:p>
            <a:pPr indent="171450" algn="just"/>
            <a:r>
              <a:rPr lang="en-US" sz="2000" dirty="0" smtClean="0">
                <a:latin typeface="Arial" pitchFamily="34" charset="0"/>
                <a:cs typeface="Arial" pitchFamily="34" charset="0"/>
              </a:rPr>
              <a:t>Duties of Directors                       (Section 166)</a:t>
            </a:r>
          </a:p>
          <a:p>
            <a:pPr indent="171450" algn="just"/>
            <a:r>
              <a:rPr lang="en-US" sz="2000" dirty="0" smtClean="0">
                <a:latin typeface="Arial" pitchFamily="34" charset="0"/>
                <a:cs typeface="Arial" pitchFamily="34" charset="0"/>
              </a:rPr>
              <a:t>Vacation of office                         (Section 167)</a:t>
            </a:r>
          </a:p>
          <a:p>
            <a:pPr indent="171450" algn="just"/>
            <a:r>
              <a:rPr lang="en-US" sz="2000" dirty="0" smtClean="0">
                <a:latin typeface="Arial" pitchFamily="34" charset="0"/>
                <a:cs typeface="Arial" pitchFamily="34" charset="0"/>
              </a:rPr>
              <a:t>Resignation of Directors              (Section 168)</a:t>
            </a:r>
          </a:p>
          <a:p>
            <a:pPr indent="171450" algn="just"/>
            <a:r>
              <a:rPr lang="en-US" sz="2000" dirty="0" smtClean="0">
                <a:latin typeface="Arial" pitchFamily="34" charset="0"/>
                <a:cs typeface="Arial" pitchFamily="34" charset="0"/>
              </a:rPr>
              <a:t>Removal of Directors etc             (Section 169)</a:t>
            </a:r>
          </a:p>
          <a:p>
            <a:pPr indent="171450" algn="just"/>
            <a:endParaRPr lang="en-US" sz="2000" dirty="0" smtClean="0">
              <a:latin typeface="Arial" pitchFamily="34" charset="0"/>
              <a:cs typeface="Arial" pitchFamily="34" charset="0"/>
            </a:endParaRPr>
          </a:p>
          <a:p>
            <a:pPr algn="just"/>
            <a:endParaRPr lang="en-US" sz="2000" dirty="0" smtClean="0">
              <a:latin typeface="Arial" pitchFamily="34" charset="0"/>
              <a:cs typeface="Arial" pitchFamily="34" charset="0"/>
            </a:endParaRPr>
          </a:p>
          <a:p>
            <a:pPr algn="just">
              <a:buFont typeface="Wingdings" pitchFamily="2" charset="2"/>
              <a:buChar char="Ø"/>
            </a:pPr>
            <a:r>
              <a:rPr lang="en-US" sz="2000" dirty="0" smtClean="0">
                <a:latin typeface="Arial" pitchFamily="34" charset="0"/>
                <a:cs typeface="Arial" pitchFamily="34" charset="0"/>
              </a:rPr>
              <a:t>All these Sections have not yet been notified</a:t>
            </a:r>
            <a:r>
              <a:rPr lang="en-US" dirty="0" smtClean="0"/>
              <a:t>.</a:t>
            </a:r>
          </a:p>
          <a:p>
            <a:pPr algn="just"/>
            <a:endParaRPr lang="en-US" dirty="0" smtClean="0"/>
          </a:p>
          <a:p>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419</TotalTime>
  <Words>1564</Words>
  <Application>Microsoft Office PowerPoint</Application>
  <PresentationFormat>On-screen Show (4:3)</PresentationFormat>
  <Paragraphs>189</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Flow</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THANK YOU</vt:lpstr>
    </vt:vector>
  </TitlesOfParts>
  <Company>R POWER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preeti.dhingreja</dc:creator>
  <cp:lastModifiedBy>R Kalidas</cp:lastModifiedBy>
  <cp:revision>62</cp:revision>
  <dcterms:created xsi:type="dcterms:W3CDTF">2013-09-25T11:10:06Z</dcterms:created>
  <dcterms:modified xsi:type="dcterms:W3CDTF">2013-09-28T05:35:20Z</dcterms:modified>
</cp:coreProperties>
</file>