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7" r:id="rId1"/>
  </p:sldMasterIdLst>
  <p:notesMasterIdLst>
    <p:notesMasterId r:id="rId19"/>
  </p:notesMasterIdLst>
  <p:sldIdLst>
    <p:sldId id="257" r:id="rId2"/>
    <p:sldId id="262" r:id="rId3"/>
    <p:sldId id="259" r:id="rId4"/>
    <p:sldId id="263" r:id="rId5"/>
    <p:sldId id="258" r:id="rId6"/>
    <p:sldId id="261" r:id="rId7"/>
    <p:sldId id="268" r:id="rId8"/>
    <p:sldId id="260" r:id="rId9"/>
    <p:sldId id="265" r:id="rId10"/>
    <p:sldId id="266" r:id="rId11"/>
    <p:sldId id="267" r:id="rId12"/>
    <p:sldId id="264" r:id="rId13"/>
    <p:sldId id="269" r:id="rId14"/>
    <p:sldId id="270" r:id="rId15"/>
    <p:sldId id="271" r:id="rId16"/>
    <p:sldId id="272"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44" autoAdjust="0"/>
    <p:restoredTop sz="94660"/>
  </p:normalViewPr>
  <p:slideViewPr>
    <p:cSldViewPr snapToGrid="0">
      <p:cViewPr varScale="1">
        <p:scale>
          <a:sx n="63" d="100"/>
          <a:sy n="63" d="100"/>
        </p:scale>
        <p:origin x="-102" y="-360"/>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DD86B5-1BE5-4726-9534-CD577A52F748}" type="datetimeFigureOut">
              <a:rPr lang="en-US" smtClean="0"/>
              <a:pPr/>
              <a:t>8/3/2014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757C31-EBF4-45DB-9B63-28D22224443A}" type="slidenum">
              <a:rPr lang="en-US" smtClean="0"/>
              <a:pPr/>
              <a:t>‹#›</a:t>
            </a:fld>
            <a:endParaRPr lang="en-US" dirty="0"/>
          </a:p>
        </p:txBody>
      </p:sp>
    </p:spTree>
    <p:extLst>
      <p:ext uri="{BB962C8B-B14F-4D97-AF65-F5344CB8AC3E}">
        <p14:creationId xmlns:p14="http://schemas.microsoft.com/office/powerpoint/2010/main" xmlns="" val="550113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8/3/2014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8056164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4219281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415138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xmlns="" val="4248438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8933276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8/3/2014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05002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8/3/2014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876089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8/3/2014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7489285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8/3/2014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239220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8/3/2014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33088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8/3/2014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271251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8/3/2014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364754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8/3/2014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238667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8/3/2014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923090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pPr/>
              <a:t>8/3/2014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297268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4181683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480522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xmlns=""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smtClean="0"/>
              <a:pPr/>
              <a:t>8/3/2014</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21757202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939350"/>
          </a:xfrm>
        </p:spPr>
        <p:txBody>
          <a:bodyPr/>
          <a:lstStyle/>
          <a:p>
            <a:r>
              <a:rPr lang="en-US" u="sng" dirty="0" smtClean="0"/>
              <a:t>Board meeting</a:t>
            </a:r>
            <a:endParaRPr lang="en-US" u="sng" dirty="0"/>
          </a:p>
        </p:txBody>
      </p:sp>
      <p:sp>
        <p:nvSpPr>
          <p:cNvPr id="3" name="Content Placeholder 2"/>
          <p:cNvSpPr>
            <a:spLocks noGrp="1"/>
          </p:cNvSpPr>
          <p:nvPr>
            <p:ph sz="quarter" idx="13"/>
          </p:nvPr>
        </p:nvSpPr>
        <p:spPr>
          <a:xfrm>
            <a:off x="913774" y="1693334"/>
            <a:ext cx="10363826" cy="4097866"/>
          </a:xfrm>
        </p:spPr>
        <p:txBody>
          <a:bodyPr/>
          <a:lstStyle/>
          <a:p>
            <a:r>
              <a:rPr lang="en-US" b="1" u="sng" dirty="0" smtClean="0"/>
              <a:t>Frequency of meetings   (u/s 285)</a:t>
            </a:r>
            <a:br>
              <a:rPr lang="en-US" b="1" u="sng" dirty="0" smtClean="0"/>
            </a:br>
            <a:r>
              <a:rPr lang="en-US" dirty="0" smtClean="0"/>
              <a:t/>
            </a:r>
            <a:br>
              <a:rPr lang="en-US" dirty="0" smtClean="0"/>
            </a:br>
            <a:r>
              <a:rPr lang="en-US" dirty="0" smtClean="0"/>
              <a:t>-</a:t>
            </a:r>
            <a:r>
              <a:rPr lang="en-US" dirty="0" smtClean="0">
                <a:ea typeface="Cambria Math" panose="02040503050406030204" pitchFamily="18" charset="0"/>
              </a:rPr>
              <a:t>- Once </a:t>
            </a:r>
            <a:r>
              <a:rPr lang="en-US" dirty="0" smtClean="0">
                <a:ea typeface="Cambria Math" panose="02040503050406030204" pitchFamily="18" charset="0"/>
              </a:rPr>
              <a:t> in  every  3  months  and  at  least  4  in  </a:t>
            </a:r>
            <a:r>
              <a:rPr lang="en-US" dirty="0" smtClean="0">
                <a:ea typeface="Cambria Math" panose="02040503050406030204" pitchFamily="18" charset="0"/>
              </a:rPr>
              <a:t>a </a:t>
            </a:r>
            <a:r>
              <a:rPr lang="en-US" dirty="0" smtClean="0">
                <a:ea typeface="Cambria Math" panose="02040503050406030204" pitchFamily="18" charset="0"/>
              </a:rPr>
              <a:t> calendar  year</a:t>
            </a:r>
          </a:p>
          <a:p>
            <a:r>
              <a:rPr lang="en-US" dirty="0" smtClean="0">
                <a:ea typeface="Cambria Math" panose="02040503050406030204" pitchFamily="18" charset="0"/>
              </a:rPr>
              <a:t/>
            </a:r>
            <a:br>
              <a:rPr lang="en-US" dirty="0" smtClean="0">
                <a:ea typeface="Cambria Math" panose="02040503050406030204" pitchFamily="18" charset="0"/>
              </a:rPr>
            </a:br>
            <a:r>
              <a:rPr lang="en-US" dirty="0" smtClean="0">
                <a:ea typeface="Cambria Math" panose="02040503050406030204" pitchFamily="18" charset="0"/>
              </a:rPr>
              <a:t>-- Gap </a:t>
            </a:r>
            <a:r>
              <a:rPr lang="en-US" dirty="0" smtClean="0">
                <a:ea typeface="Cambria Math" panose="02040503050406030204" pitchFamily="18" charset="0"/>
              </a:rPr>
              <a:t> between  2  meetings </a:t>
            </a:r>
            <a:r>
              <a:rPr lang="en-US" dirty="0" smtClean="0">
                <a:ea typeface="Cambria Math" panose="02040503050406030204" pitchFamily="18" charset="0"/>
              </a:rPr>
              <a:t>– </a:t>
            </a:r>
            <a:r>
              <a:rPr lang="en-US" dirty="0" smtClean="0">
                <a:ea typeface="Cambria Math" panose="02040503050406030204" pitchFamily="18" charset="0"/>
              </a:rPr>
              <a:t> 6  months</a:t>
            </a:r>
          </a:p>
          <a:p>
            <a:r>
              <a:rPr lang="en-US" dirty="0">
                <a:ea typeface="Cambria Math" panose="02040503050406030204" pitchFamily="18" charset="0"/>
              </a:rPr>
              <a:t/>
            </a:r>
            <a:br>
              <a:rPr lang="en-US" dirty="0">
                <a:ea typeface="Cambria Math" panose="02040503050406030204" pitchFamily="18" charset="0"/>
              </a:rPr>
            </a:br>
            <a:r>
              <a:rPr lang="en-US" dirty="0" smtClean="0">
                <a:ea typeface="Cambria Math" panose="02040503050406030204" pitchFamily="18" charset="0"/>
              </a:rPr>
              <a:t>-- Clause </a:t>
            </a:r>
            <a:r>
              <a:rPr lang="en-US" dirty="0" smtClean="0">
                <a:ea typeface="Cambria Math" panose="02040503050406030204" pitchFamily="18" charset="0"/>
              </a:rPr>
              <a:t> 49-  max</a:t>
            </a:r>
            <a:r>
              <a:rPr lang="en-US" dirty="0" smtClean="0">
                <a:ea typeface="Cambria Math" panose="02040503050406030204" pitchFamily="18" charset="0"/>
              </a:rPr>
              <a:t>. </a:t>
            </a:r>
            <a:r>
              <a:rPr lang="en-US" dirty="0" smtClean="0">
                <a:ea typeface="Cambria Math" panose="02040503050406030204" pitchFamily="18" charset="0"/>
              </a:rPr>
              <a:t> gap  of  4  months  between  2  meetings</a:t>
            </a:r>
            <a:r>
              <a:rPr lang="en-US" dirty="0" smtClean="0">
                <a:ea typeface="Cambria Math" panose="02040503050406030204" pitchFamily="18" charset="0"/>
              </a:rPr>
              <a:t>.</a:t>
            </a:r>
            <a:r>
              <a:rPr lang="en-US" dirty="0">
                <a:ea typeface="Cambria Math" panose="02040503050406030204" pitchFamily="18" charset="0"/>
              </a:rPr>
              <a:t/>
            </a:r>
            <a:br>
              <a:rPr lang="en-US" dirty="0">
                <a:ea typeface="Cambria Math" panose="02040503050406030204" pitchFamily="18" charset="0"/>
              </a:rPr>
            </a:br>
            <a:endParaRPr lang="en-US" dirty="0" smtClean="0">
              <a:ea typeface="Cambria Math" panose="02040503050406030204" pitchFamily="18" charset="0"/>
            </a:endParaRPr>
          </a:p>
        </p:txBody>
      </p:sp>
    </p:spTree>
    <p:extLst>
      <p:ext uri="{BB962C8B-B14F-4D97-AF65-F5344CB8AC3E}">
        <p14:creationId xmlns:p14="http://schemas.microsoft.com/office/powerpoint/2010/main" xmlns="" val="2078312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Quorum of board meeting</a:t>
            </a:r>
            <a:endParaRPr lang="en-US" dirty="0"/>
          </a:p>
        </p:txBody>
      </p:sp>
      <p:sp>
        <p:nvSpPr>
          <p:cNvPr id="3" name="Content Placeholder 2"/>
          <p:cNvSpPr>
            <a:spLocks noGrp="1"/>
          </p:cNvSpPr>
          <p:nvPr>
            <p:ph sz="quarter" idx="13"/>
          </p:nvPr>
        </p:nvSpPr>
        <p:spPr/>
        <p:txBody>
          <a:bodyPr/>
          <a:lstStyle/>
          <a:p>
            <a:r>
              <a:rPr lang="en-US" dirty="0" smtClean="0"/>
              <a:t>1/3</a:t>
            </a:r>
            <a:r>
              <a:rPr lang="en-US" baseline="30000" dirty="0" smtClean="0"/>
              <a:t>rd</a:t>
            </a:r>
            <a:r>
              <a:rPr lang="en-US" dirty="0" smtClean="0"/>
              <a:t>  of  total  strength  of  the  board  </a:t>
            </a:r>
            <a:br>
              <a:rPr lang="en-US" dirty="0" smtClean="0"/>
            </a:br>
            <a:r>
              <a:rPr lang="en-US" dirty="0" smtClean="0"/>
              <a:t>                      OR</a:t>
            </a:r>
            <a:br>
              <a:rPr lang="en-US" dirty="0" smtClean="0"/>
            </a:br>
            <a:r>
              <a:rPr lang="en-US" dirty="0" smtClean="0"/>
              <a:t>      2  directors  </a:t>
            </a:r>
            <a:br>
              <a:rPr lang="en-US" dirty="0" smtClean="0"/>
            </a:br>
            <a:r>
              <a:rPr lang="en-US" dirty="0" smtClean="0"/>
              <a:t>                      whichever is higher</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975360"/>
            <a:ext cx="10363826" cy="5288280"/>
          </a:xfrm>
        </p:spPr>
        <p:txBody>
          <a:bodyPr>
            <a:normAutofit/>
          </a:bodyPr>
          <a:lstStyle/>
          <a:p>
            <a:pPr>
              <a:buNone/>
            </a:pPr>
            <a:r>
              <a:rPr lang="en-US" u="sng" dirty="0" smtClean="0"/>
              <a:t>NOTE :- </a:t>
            </a:r>
            <a:endParaRPr lang="en-US" u="sng" dirty="0" smtClean="0"/>
          </a:p>
          <a:p>
            <a:r>
              <a:rPr lang="en-US" dirty="0" smtClean="0"/>
              <a:t>Total  strength  =  total  strength  of  the  BOD  of  the  co. – No. of  directors whose   place  remain  vacant.</a:t>
            </a:r>
          </a:p>
          <a:p>
            <a:r>
              <a:rPr lang="en-US" dirty="0" smtClean="0"/>
              <a:t>Interested  directors  are  not  counted  for  the  purpose  of  quorum ( only  for  those  business in  which  he  is  interested )</a:t>
            </a:r>
          </a:p>
          <a:p>
            <a:r>
              <a:rPr lang="en-US" dirty="0" smtClean="0"/>
              <a:t>Any  fraction  shall  be  rounded  off  to  nearest  1.</a:t>
            </a:r>
          </a:p>
          <a:p>
            <a:r>
              <a:rPr lang="en-US" dirty="0" smtClean="0"/>
              <a:t>If  all  directors  are  interested / deadlock  then  either  increase  the  disinterested </a:t>
            </a:r>
            <a:r>
              <a:rPr lang="en-US" dirty="0" smtClean="0"/>
              <a:t> </a:t>
            </a:r>
            <a:r>
              <a:rPr lang="en-US" dirty="0" smtClean="0"/>
              <a:t>directors  by  fresh  appointment  of  additional  director  or  matter  shall  be  placed  before  general  meeting.</a:t>
            </a:r>
          </a:p>
          <a:p>
            <a:r>
              <a:rPr lang="en-US" dirty="0" smtClean="0"/>
              <a:t>Quorum  should  be  present  throughout  the  meeting .</a:t>
            </a:r>
          </a:p>
          <a:p>
            <a:r>
              <a:rPr lang="en-US" u="sng" dirty="0" smtClean="0">
                <a:solidFill>
                  <a:srgbClr val="C00000"/>
                </a:solidFill>
              </a:rPr>
              <a:t>As  per  co.  act  2013  </a:t>
            </a:r>
            <a:r>
              <a:rPr lang="en-US" dirty="0" smtClean="0"/>
              <a:t>Participation  of  directors  by  video  conferencing  or  by  other  visual  media  shall  be  counted  for  the  purpose  of  quorum.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Adjournment of board meeting</a:t>
            </a:r>
            <a:endParaRPr lang="en-US" dirty="0"/>
          </a:p>
        </p:txBody>
      </p:sp>
      <p:sp>
        <p:nvSpPr>
          <p:cNvPr id="3" name="Content Placeholder 2"/>
          <p:cNvSpPr>
            <a:spLocks noGrp="1"/>
          </p:cNvSpPr>
          <p:nvPr>
            <p:ph sz="quarter" idx="13"/>
          </p:nvPr>
        </p:nvSpPr>
        <p:spPr>
          <a:xfrm>
            <a:off x="913774" y="2367092"/>
            <a:ext cx="10363826" cy="4170868"/>
          </a:xfrm>
        </p:spPr>
        <p:txBody>
          <a:bodyPr>
            <a:normAutofit lnSpcReduction="10000"/>
          </a:bodyPr>
          <a:lstStyle/>
          <a:p>
            <a:r>
              <a:rPr lang="en-US" dirty="0" smtClean="0"/>
              <a:t>If  quorum  not  present  within  15  minutes  of  the  meeting,  meeting  shall  stand  adjourned  automatically  to  the  same  day,  at  the  same  time  and  same  place  in  the  next  week. </a:t>
            </a:r>
            <a:r>
              <a:rPr lang="en-US" dirty="0" smtClean="0"/>
              <a:t> </a:t>
            </a:r>
            <a:r>
              <a:rPr lang="en-US" dirty="0" smtClean="0"/>
              <a:t>If  that  day  is  a  public  holiday  then  on  next succeeding  day .</a:t>
            </a:r>
          </a:p>
          <a:p>
            <a:endParaRPr lang="en-US" dirty="0" smtClean="0"/>
          </a:p>
          <a:p>
            <a:r>
              <a:rPr lang="en-US" dirty="0" smtClean="0"/>
              <a:t>No  notice  is  required  if  time / place   of  adjourned  meeting  is  announced  at  the  original  meeting.</a:t>
            </a:r>
          </a:p>
          <a:p>
            <a:endParaRPr lang="en-US" dirty="0" smtClean="0"/>
          </a:p>
          <a:p>
            <a:r>
              <a:rPr lang="en-US" dirty="0" smtClean="0"/>
              <a:t>If  meeting  is  adjourned  for  30  days  or  more  </a:t>
            </a:r>
            <a:r>
              <a:rPr lang="en-US" b="1" dirty="0" smtClean="0">
                <a:solidFill>
                  <a:srgbClr val="C00000"/>
                </a:solidFill>
              </a:rPr>
              <a:t>or  </a:t>
            </a:r>
            <a:r>
              <a:rPr lang="en-US" dirty="0" smtClean="0"/>
              <a:t>adjourned  sine-a-die,  </a:t>
            </a:r>
            <a:br>
              <a:rPr lang="en-US" dirty="0" smtClean="0"/>
            </a:br>
            <a:r>
              <a:rPr lang="en-US" dirty="0" smtClean="0"/>
              <a:t>then  fresh  notice  must  be  given.</a:t>
            </a:r>
            <a:endParaRPr lang="en-US" b="1" dirty="0" smtClean="0">
              <a:solidFill>
                <a:srgbClr val="C00000"/>
              </a:solidFill>
            </a:endParaRPr>
          </a:p>
          <a:p>
            <a:endParaRPr lang="en-US" dirty="0" smtClean="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Minutes of board meeting sec 193</a:t>
            </a:r>
            <a:endParaRPr lang="en-US" dirty="0"/>
          </a:p>
        </p:txBody>
      </p:sp>
      <p:sp>
        <p:nvSpPr>
          <p:cNvPr id="3" name="Content Placeholder 2"/>
          <p:cNvSpPr>
            <a:spLocks noGrp="1"/>
          </p:cNvSpPr>
          <p:nvPr>
            <p:ph sz="quarter" idx="13"/>
          </p:nvPr>
        </p:nvSpPr>
        <p:spPr/>
        <p:txBody>
          <a:bodyPr>
            <a:normAutofit lnSpcReduction="10000"/>
          </a:bodyPr>
          <a:lstStyle/>
          <a:p>
            <a:r>
              <a:rPr lang="en-US" dirty="0" smtClean="0"/>
              <a:t>Minutes  are  records  of  proceedings  of  board  meeting.</a:t>
            </a:r>
          </a:p>
          <a:p>
            <a:r>
              <a:rPr lang="en-US" dirty="0" smtClean="0"/>
              <a:t>Co.  Shall  maintain  minutes  of  board/ committee  meetings  of  the  board.</a:t>
            </a:r>
          </a:p>
          <a:p>
            <a:r>
              <a:rPr lang="en-US" dirty="0" smtClean="0"/>
              <a:t>Minutes  shall  be  recorded  within  30  days  of  the  </a:t>
            </a:r>
            <a:r>
              <a:rPr lang="en-US" u="sng" dirty="0" smtClean="0"/>
              <a:t>conclusion  </a:t>
            </a:r>
            <a:r>
              <a:rPr lang="en-US" dirty="0" smtClean="0"/>
              <a:t>of  meeting.</a:t>
            </a:r>
          </a:p>
          <a:p>
            <a:r>
              <a:rPr lang="en-US" dirty="0" smtClean="0"/>
              <a:t>Minute  book  shall  be  serially  numbered.</a:t>
            </a:r>
          </a:p>
          <a:p>
            <a:r>
              <a:rPr lang="en-US" dirty="0" smtClean="0"/>
              <a:t>Minutes  of  proceedings  shall  not  be  attached  to  any  book  by  pasting. </a:t>
            </a:r>
            <a:r>
              <a:rPr lang="en-US" dirty="0" smtClean="0"/>
              <a:t> </a:t>
            </a:r>
            <a:r>
              <a:rPr lang="en-US" dirty="0" smtClean="0"/>
              <a:t>It  cannot  be  type  written.</a:t>
            </a:r>
          </a:p>
          <a:p>
            <a:r>
              <a:rPr lang="en-US" dirty="0" smtClean="0"/>
              <a:t>Minutes  can  be  maintained  in  loose-leaf  form  provided  these  are  bind-up  at  a reasonable  interval,  say  6  months.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1112520"/>
            <a:ext cx="10363826" cy="4678679"/>
          </a:xfrm>
        </p:spPr>
        <p:txBody>
          <a:bodyPr/>
          <a:lstStyle/>
          <a:p>
            <a:r>
              <a:rPr lang="en-US" dirty="0" smtClean="0"/>
              <a:t>Each  page  to  be  initialed  and  last  page  to  be  dated  and  signed  by  the  chairman  of  the  meeting  or  chairman  of  the  succeeding  meeting.</a:t>
            </a:r>
          </a:p>
          <a:p>
            <a:r>
              <a:rPr lang="en-US" dirty="0" smtClean="0"/>
              <a:t>Minutes  of  board  meeting  cannot  be  inspected  by  the  members  of  the  company.</a:t>
            </a:r>
          </a:p>
          <a:p>
            <a:r>
              <a:rPr lang="en-US" dirty="0" smtClean="0"/>
              <a:t>Statutory  auditor / cost  auditor / secretary  in  whole  time  practice  appointed  by  the  co.  Can  inspect  the  minutes  in  the  </a:t>
            </a:r>
            <a:r>
              <a:rPr lang="en-US" u="sng" dirty="0" smtClean="0"/>
              <a:t>course  of  audit  </a:t>
            </a:r>
            <a:r>
              <a:rPr lang="en-US" dirty="0" smtClean="0"/>
              <a:t>or  </a:t>
            </a:r>
            <a:r>
              <a:rPr lang="en-US" u="sng" dirty="0" smtClean="0"/>
              <a:t>certification  work</a:t>
            </a:r>
            <a:r>
              <a:rPr lang="en-US" dirty="0" smtClean="0"/>
              <a:t>.</a:t>
            </a:r>
          </a:p>
          <a:p>
            <a:r>
              <a:rPr lang="en-US" dirty="0" smtClean="0"/>
              <a:t>Officers  of  roc  or  other  govt.  Or  regulatory  bodies  duly  authorized  in  this  behalf  under  the  law, during  the  course  of  an  inspection,  can  inspect  the  minutes.</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228601"/>
            <a:ext cx="10364451" cy="883919"/>
          </a:xfrm>
        </p:spPr>
        <p:txBody>
          <a:bodyPr/>
          <a:lstStyle/>
          <a:p>
            <a:r>
              <a:rPr lang="en-US" dirty="0" smtClean="0"/>
              <a:t>registers</a:t>
            </a:r>
            <a:endParaRPr lang="en-US" dirty="0"/>
          </a:p>
        </p:txBody>
      </p:sp>
      <p:sp>
        <p:nvSpPr>
          <p:cNvPr id="3" name="Content Placeholder 2"/>
          <p:cNvSpPr>
            <a:spLocks noGrp="1"/>
          </p:cNvSpPr>
          <p:nvPr>
            <p:ph sz="quarter" idx="13"/>
          </p:nvPr>
        </p:nvSpPr>
        <p:spPr>
          <a:xfrm>
            <a:off x="289560" y="1097280"/>
            <a:ext cx="11612880" cy="5486400"/>
          </a:xfrm>
        </p:spPr>
        <p:txBody>
          <a:bodyPr>
            <a:normAutofit/>
          </a:bodyPr>
          <a:lstStyle/>
          <a:p>
            <a:r>
              <a:rPr lang="en-US" dirty="0" smtClean="0"/>
              <a:t>As  per  co. act  1956,  a  co.  Is  required  to  keep  at  its  registered  office  certain  books  known  as  statutory  books  and  also  keep  copies  of  certain  documents  and  deeds.</a:t>
            </a:r>
          </a:p>
          <a:p>
            <a:r>
              <a:rPr lang="en-US" dirty="0" smtClean="0"/>
              <a:t>Default  in  maintaining  statutory  books  and  other  documents/ deeds  makes  officers  in  default  liable  to  penalties  under  the  act  up  to  </a:t>
            </a:r>
            <a:r>
              <a:rPr lang="en-US" dirty="0" err="1" smtClean="0"/>
              <a:t>rs</a:t>
            </a:r>
            <a:r>
              <a:rPr lang="en-US" dirty="0" smtClean="0"/>
              <a:t>. 5000/-</a:t>
            </a:r>
          </a:p>
          <a:p>
            <a:r>
              <a:rPr lang="en-US" dirty="0" smtClean="0"/>
              <a:t>Members  of  the  co.  Can  inspect  these  registers.</a:t>
            </a:r>
          </a:p>
          <a:p>
            <a:r>
              <a:rPr lang="en-US" u="sng" dirty="0" smtClean="0">
                <a:solidFill>
                  <a:srgbClr val="C00000"/>
                </a:solidFill>
              </a:rPr>
              <a:t>As  </a:t>
            </a:r>
            <a:r>
              <a:rPr lang="en-US" u="sng" dirty="0" smtClean="0">
                <a:solidFill>
                  <a:srgbClr val="C00000"/>
                </a:solidFill>
              </a:rPr>
              <a:t>per  co.  Act  </a:t>
            </a:r>
            <a:r>
              <a:rPr lang="en-US" u="sng" dirty="0" smtClean="0">
                <a:solidFill>
                  <a:srgbClr val="C00000"/>
                </a:solidFill>
              </a:rPr>
              <a:t>2013 </a:t>
            </a:r>
            <a:r>
              <a:rPr lang="en-US" dirty="0" smtClean="0"/>
              <a:t/>
            </a:r>
            <a:br>
              <a:rPr lang="en-US" dirty="0" smtClean="0"/>
            </a:br>
            <a:r>
              <a:rPr lang="en-US" dirty="0" smtClean="0"/>
              <a:t>1) act  allows  register  of  members/debenture  holders  and  any  other  security  holders  or  copies  of  returns  to  be  kept  at  any  other  place  in  </a:t>
            </a:r>
            <a:r>
              <a:rPr lang="en-US" dirty="0" err="1" smtClean="0"/>
              <a:t>india</a:t>
            </a:r>
            <a:r>
              <a:rPr lang="en-US" dirty="0" smtClean="0"/>
              <a:t>  in  which  more  than  1/10</a:t>
            </a:r>
            <a:r>
              <a:rPr lang="en-US" baseline="30000" dirty="0" smtClean="0"/>
              <a:t>th</a:t>
            </a:r>
            <a:r>
              <a:rPr lang="en-US" dirty="0" smtClean="0"/>
              <a:t>  of  the  members  resides.</a:t>
            </a:r>
            <a:br>
              <a:rPr lang="en-US" dirty="0" smtClean="0"/>
            </a:br>
            <a:r>
              <a:rPr lang="en-US" dirty="0" smtClean="0"/>
              <a:t>  Provided  special  resolution  is  passed  in  the  general  meeting  of  the  company.</a:t>
            </a:r>
            <a:br>
              <a:rPr lang="en-US" dirty="0" smtClean="0"/>
            </a:br>
            <a:r>
              <a:rPr lang="en-US" dirty="0" smtClean="0"/>
              <a:t/>
            </a:r>
            <a:br>
              <a:rPr lang="en-US" dirty="0" smtClean="0"/>
            </a:br>
            <a:r>
              <a:rPr lang="en-US" dirty="0" smtClean="0"/>
              <a:t>2) u/s 128(1) of co. act 2013,  books  of  accounts  and  other  relevant  papers  can  now  be  maintained  in  electronic  mode </a:t>
            </a:r>
            <a:endParaRPr lang="en-US" u="sng" dirty="0" smtClean="0">
              <a:solidFill>
                <a:srgbClr val="C00000"/>
              </a:solidFill>
            </a:endParaRPr>
          </a:p>
          <a:p>
            <a:endParaRPr lang="en-US"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books</a:t>
            </a:r>
            <a:endParaRPr lang="en-US" dirty="0"/>
          </a:p>
        </p:txBody>
      </p:sp>
      <p:sp>
        <p:nvSpPr>
          <p:cNvPr id="3" name="Content Placeholder 2"/>
          <p:cNvSpPr>
            <a:spLocks noGrp="1"/>
          </p:cNvSpPr>
          <p:nvPr>
            <p:ph sz="quarter" idx="13"/>
          </p:nvPr>
        </p:nvSpPr>
        <p:spPr/>
        <p:txBody>
          <a:bodyPr/>
          <a:lstStyle/>
          <a:p>
            <a:r>
              <a:rPr lang="en-US" u="sng" dirty="0" smtClean="0">
                <a:solidFill>
                  <a:srgbClr val="C00000"/>
                </a:solidFill>
              </a:rPr>
              <a:t>Statutory  books </a:t>
            </a:r>
            <a:r>
              <a:rPr lang="en-US" dirty="0" smtClean="0"/>
              <a:t/>
            </a:r>
            <a:br>
              <a:rPr lang="en-US" dirty="0" smtClean="0"/>
            </a:br>
            <a:r>
              <a:rPr lang="en-US" dirty="0" smtClean="0"/>
              <a:t>-- mandatory  as  per  co. act</a:t>
            </a:r>
            <a:br>
              <a:rPr lang="en-US" dirty="0" smtClean="0"/>
            </a:br>
            <a:r>
              <a:rPr lang="en-US" dirty="0" smtClean="0"/>
              <a:t>-- u/s 209 to  be  maintained  at  registered  office.</a:t>
            </a:r>
            <a:br>
              <a:rPr lang="en-US" dirty="0" smtClean="0"/>
            </a:br>
            <a:r>
              <a:rPr lang="en-US" dirty="0" smtClean="0"/>
              <a:t>-- it  can  be  kept  at  any  other  office  except  registered  office  provided  special  resolution  is  passed  in  general  meeting.</a:t>
            </a:r>
            <a:br>
              <a:rPr lang="en-US" dirty="0" smtClean="0"/>
            </a:br>
            <a:r>
              <a:rPr lang="en-US" dirty="0" smtClean="0"/>
              <a:t>-- example </a:t>
            </a:r>
            <a:br>
              <a:rPr lang="en-US" dirty="0" smtClean="0"/>
            </a:br>
            <a:r>
              <a:rPr lang="en-US" dirty="0" smtClean="0"/>
              <a:t>                  register  of  fixed  deposit /  charges /  members /  books  of  accounts / directors  shareholdings /  loans / investments  etc.</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1569720"/>
            <a:ext cx="10363826" cy="4373880"/>
          </a:xfrm>
        </p:spPr>
        <p:txBody>
          <a:bodyPr>
            <a:normAutofit/>
          </a:bodyPr>
          <a:lstStyle/>
          <a:p>
            <a:r>
              <a:rPr lang="en-US" u="sng" dirty="0" smtClean="0">
                <a:solidFill>
                  <a:srgbClr val="C00000"/>
                </a:solidFill>
              </a:rPr>
              <a:t>Optional /  non-statutory  books</a:t>
            </a:r>
            <a:br>
              <a:rPr lang="en-US" u="sng" dirty="0" smtClean="0">
                <a:solidFill>
                  <a:srgbClr val="C00000"/>
                </a:solidFill>
              </a:rPr>
            </a:br>
            <a:r>
              <a:rPr lang="en-US" dirty="0" smtClean="0"/>
              <a:t>-- totally  optional  to  maintain</a:t>
            </a:r>
            <a:br>
              <a:rPr lang="en-US" dirty="0" smtClean="0"/>
            </a:br>
            <a:r>
              <a:rPr lang="en-US" dirty="0" smtClean="0"/>
              <a:t>-- maintain  on  need  basis</a:t>
            </a:r>
            <a:br>
              <a:rPr lang="en-US" dirty="0" smtClean="0"/>
            </a:br>
            <a:r>
              <a:rPr lang="en-US" dirty="0" smtClean="0"/>
              <a:t>-- examples </a:t>
            </a:r>
            <a:br>
              <a:rPr lang="en-US" dirty="0" smtClean="0"/>
            </a:br>
            <a:r>
              <a:rPr lang="en-US" dirty="0" smtClean="0"/>
              <a:t>                    register of share transfer /  dividend mandates /  proxies / debenture transfer  registers /  lost  share  certificates /  share  warrant</a:t>
            </a:r>
          </a:p>
          <a:p>
            <a:endParaRPr lang="en-US" u="sng" dirty="0" smtClean="0">
              <a:solidFill>
                <a:srgbClr val="C00000"/>
              </a:solidFill>
            </a:endParaRPr>
          </a:p>
          <a:p>
            <a:r>
              <a:rPr lang="en-US" u="sng" dirty="0" smtClean="0">
                <a:solidFill>
                  <a:srgbClr val="C00000"/>
                </a:solidFill>
              </a:rPr>
              <a:t>Documents / deeds</a:t>
            </a:r>
            <a:br>
              <a:rPr lang="en-US" u="sng" dirty="0" smtClean="0">
                <a:solidFill>
                  <a:srgbClr val="C00000"/>
                </a:solidFill>
              </a:rPr>
            </a:br>
            <a:r>
              <a:rPr lang="en-US" dirty="0" smtClean="0"/>
              <a:t>-- like  agreements / contracts / </a:t>
            </a:r>
            <a:r>
              <a:rPr lang="en-US" dirty="0" err="1" smtClean="0"/>
              <a:t>poa</a:t>
            </a:r>
            <a:r>
              <a:rPr lang="en-US" dirty="0" smtClean="0"/>
              <a:t> etc.</a:t>
            </a:r>
            <a:endParaRPr lang="en-US" u="sng" dirty="0">
              <a:solidFill>
                <a:srgbClr val="C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822960"/>
            <a:ext cx="10363826" cy="5715000"/>
          </a:xfrm>
        </p:spPr>
        <p:txBody>
          <a:bodyPr>
            <a:normAutofit/>
          </a:bodyPr>
          <a:lstStyle/>
          <a:p>
            <a:r>
              <a:rPr lang="en-US" dirty="0" smtClean="0">
                <a:ea typeface="Cambria Math" panose="02040503050406030204" pitchFamily="18" charset="0"/>
              </a:rPr>
              <a:t>Central  govt</a:t>
            </a:r>
            <a:r>
              <a:rPr lang="en-US" dirty="0" smtClean="0">
                <a:ea typeface="Cambria Math" panose="02040503050406030204" pitchFamily="18" charset="0"/>
              </a:rPr>
              <a:t>. </a:t>
            </a:r>
            <a:r>
              <a:rPr lang="en-US" dirty="0" smtClean="0">
                <a:ea typeface="Cambria Math" panose="02040503050406030204" pitchFamily="18" charset="0"/>
              </a:rPr>
              <a:t> by  notification  may  provide  exemption  from  sec</a:t>
            </a:r>
            <a:r>
              <a:rPr lang="en-US" dirty="0" smtClean="0">
                <a:ea typeface="Cambria Math" panose="02040503050406030204" pitchFamily="18" charset="0"/>
              </a:rPr>
              <a:t>. 285 </a:t>
            </a:r>
            <a:r>
              <a:rPr lang="en-US" dirty="0" smtClean="0">
                <a:ea typeface="Cambria Math" panose="02040503050406030204" pitchFamily="18" charset="0"/>
              </a:rPr>
              <a:t> to  any       </a:t>
            </a:r>
            <a:r>
              <a:rPr lang="en-US" dirty="0" smtClean="0">
                <a:ea typeface="Cambria Math" panose="02040503050406030204" pitchFamily="18" charset="0"/>
              </a:rPr>
              <a:t>company ( sec. 25 </a:t>
            </a:r>
            <a:r>
              <a:rPr lang="en-US" dirty="0" smtClean="0">
                <a:ea typeface="Cambria Math" panose="02040503050406030204" pitchFamily="18" charset="0"/>
              </a:rPr>
              <a:t> company </a:t>
            </a:r>
            <a:r>
              <a:rPr lang="en-US" dirty="0" smtClean="0">
                <a:ea typeface="Cambria Math" panose="02040503050406030204" pitchFamily="18" charset="0"/>
              </a:rPr>
              <a:t>, </a:t>
            </a:r>
            <a:r>
              <a:rPr lang="en-US" dirty="0" smtClean="0">
                <a:ea typeface="Cambria Math" panose="02040503050406030204" pitchFamily="18" charset="0"/>
              </a:rPr>
              <a:t> govt</a:t>
            </a:r>
            <a:r>
              <a:rPr lang="en-US" dirty="0" smtClean="0">
                <a:ea typeface="Cambria Math" panose="02040503050406030204" pitchFamily="18" charset="0"/>
              </a:rPr>
              <a:t>. </a:t>
            </a:r>
            <a:r>
              <a:rPr lang="en-US" dirty="0" smtClean="0">
                <a:ea typeface="Cambria Math" panose="02040503050406030204" pitchFamily="18" charset="0"/>
              </a:rPr>
              <a:t> company  etc</a:t>
            </a:r>
            <a:r>
              <a:rPr lang="en-US" dirty="0" smtClean="0">
                <a:ea typeface="Cambria Math" panose="02040503050406030204" pitchFamily="18" charset="0"/>
              </a:rPr>
              <a:t>. </a:t>
            </a:r>
            <a:r>
              <a:rPr lang="en-US" dirty="0" smtClean="0">
                <a:ea typeface="Cambria Math" panose="02040503050406030204" pitchFamily="18" charset="0"/>
              </a:rPr>
              <a:t>)</a:t>
            </a:r>
          </a:p>
          <a:p>
            <a:pPr>
              <a:buNone/>
            </a:pPr>
            <a:endParaRPr lang="en-US" dirty="0" smtClean="0">
              <a:ea typeface="Cambria Math" panose="02040503050406030204" pitchFamily="18" charset="0"/>
            </a:endParaRPr>
          </a:p>
          <a:p>
            <a:r>
              <a:rPr lang="en-US" dirty="0" smtClean="0">
                <a:ea typeface="Cambria Math" panose="02040503050406030204" pitchFamily="18" charset="0"/>
              </a:rPr>
              <a:t> </a:t>
            </a:r>
            <a:r>
              <a:rPr lang="en-US" dirty="0" smtClean="0">
                <a:ea typeface="Cambria Math" panose="02040503050406030204" pitchFamily="18" charset="0"/>
              </a:rPr>
              <a:t>no </a:t>
            </a:r>
            <a:r>
              <a:rPr lang="en-US" dirty="0" smtClean="0">
                <a:ea typeface="Cambria Math" panose="02040503050406030204" pitchFamily="18" charset="0"/>
              </a:rPr>
              <a:t> penalty  under </a:t>
            </a:r>
            <a:r>
              <a:rPr lang="en-US" dirty="0" smtClean="0">
                <a:ea typeface="Cambria Math" panose="02040503050406030204" pitchFamily="18" charset="0"/>
              </a:rPr>
              <a:t>sec. 285 </a:t>
            </a:r>
            <a:r>
              <a:rPr lang="en-US" dirty="0" smtClean="0">
                <a:ea typeface="Cambria Math" panose="02040503050406030204" pitchFamily="18" charset="0"/>
              </a:rPr>
              <a:t> for  non-compliance  of  sec</a:t>
            </a:r>
            <a:r>
              <a:rPr lang="en-US" dirty="0" smtClean="0">
                <a:ea typeface="Cambria Math" panose="02040503050406030204" pitchFamily="18" charset="0"/>
              </a:rPr>
              <a:t>. 285. </a:t>
            </a:r>
            <a:r>
              <a:rPr lang="en-US" dirty="0" smtClean="0">
                <a:ea typeface="Cambria Math" panose="02040503050406030204" pitchFamily="18" charset="0"/>
              </a:rPr>
              <a:t> sec</a:t>
            </a:r>
            <a:r>
              <a:rPr lang="en-US" dirty="0" smtClean="0">
                <a:ea typeface="Cambria Math" panose="02040503050406030204" pitchFamily="18" charset="0"/>
              </a:rPr>
              <a:t>. 622A </a:t>
            </a:r>
            <a:r>
              <a:rPr lang="en-US" dirty="0" smtClean="0">
                <a:ea typeface="Cambria Math" panose="02040503050406030204" pitchFamily="18" charset="0"/>
              </a:rPr>
              <a:t> shall deal  with  the  situation.</a:t>
            </a:r>
            <a:endParaRPr lang="en-US" dirty="0" smtClean="0"/>
          </a:p>
          <a:p>
            <a:pPr>
              <a:buNone/>
            </a:pPr>
            <a:endParaRPr lang="en-US" dirty="0" smtClean="0"/>
          </a:p>
          <a:p>
            <a:r>
              <a:rPr lang="en-US" dirty="0" smtClean="0"/>
              <a:t>u/s 288(2),  a  meeting  of  board  duly  called  but  could  not  be  held  for  want of  quorum, would  not  be  deemed  to  be  contravention  relating  to  frequency  of  board  meeting.</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777240"/>
            <a:ext cx="10927080" cy="5806440"/>
          </a:xfrm>
        </p:spPr>
        <p:txBody>
          <a:bodyPr>
            <a:normAutofit/>
          </a:bodyPr>
          <a:lstStyle/>
          <a:p>
            <a:r>
              <a:rPr lang="en-US" dirty="0" smtClean="0"/>
              <a:t>AS  PER  CO.  Act  2013, In  case  of  one  person  co.,  small  co.  And  dormant  co., </a:t>
            </a:r>
            <a:r>
              <a:rPr lang="en-US" dirty="0" err="1" smtClean="0"/>
              <a:t>atleast</a:t>
            </a:r>
            <a:r>
              <a:rPr lang="en-US" dirty="0" smtClean="0"/>
              <a:t>  one  meeting  of  board  of  directors  has  to  be  conducted  in  each  half  of  a  calendar  year  and  the  gap  between  two  meetings  is  not  less  than  90  days.</a:t>
            </a:r>
          </a:p>
          <a:p>
            <a:endParaRPr lang="en-US" dirty="0" smtClean="0"/>
          </a:p>
          <a:p>
            <a:r>
              <a:rPr lang="en-US" dirty="0" smtClean="0"/>
              <a:t>The  participation  of  directors  in  a  meeting  of  the  board  may  be  either  in  person  or  through  video  conferencing  or  other  audio  visual  means,  as  may  be  prescribed,  which  are  capable  of  recording  and  recognizing  the  participation  of  directors  and  of  recording  and  storing  the  proceedings  of  such  meetings  along  with  date  and  time.</a:t>
            </a:r>
            <a:br>
              <a:rPr lang="en-US" dirty="0" smtClean="0"/>
            </a:br>
            <a:r>
              <a:rPr lang="en-US" dirty="0" smtClean="0"/>
              <a:t>    Provided  that  central  govt. may, by  notification  specify  such  matters  which  shall  not  be  dealt  with  in  a  meeting  through  video  conferencing  or  other  audio  visual  mode.</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can convene and call a board meeting?</a:t>
            </a:r>
            <a:endParaRPr lang="en-US" dirty="0"/>
          </a:p>
        </p:txBody>
      </p:sp>
      <p:sp>
        <p:nvSpPr>
          <p:cNvPr id="3" name="Content Placeholder 2"/>
          <p:cNvSpPr>
            <a:spLocks noGrp="1"/>
          </p:cNvSpPr>
          <p:nvPr>
            <p:ph sz="quarter" idx="13"/>
          </p:nvPr>
        </p:nvSpPr>
        <p:spPr/>
        <p:txBody>
          <a:bodyPr>
            <a:normAutofit fontScale="85000" lnSpcReduction="10000"/>
          </a:bodyPr>
          <a:lstStyle/>
          <a:p>
            <a:endParaRPr lang="en-US" dirty="0" smtClean="0"/>
          </a:p>
          <a:p>
            <a:endParaRPr lang="en-US" dirty="0" smtClean="0"/>
          </a:p>
          <a:p>
            <a:r>
              <a:rPr lang="en-US" sz="2600" dirty="0" smtClean="0"/>
              <a:t>Chairman  for  meeting  of  the  board  would  call  a  board  meeting.</a:t>
            </a:r>
          </a:p>
          <a:p>
            <a:endParaRPr lang="en-US" sz="2600" dirty="0" smtClean="0"/>
          </a:p>
          <a:p>
            <a:endParaRPr lang="en-US" sz="2600" dirty="0" smtClean="0"/>
          </a:p>
          <a:p>
            <a:r>
              <a:rPr lang="en-US" sz="2600" dirty="0" smtClean="0"/>
              <a:t>Company  secretary  cannot  convene  a  board  meeting  unless  authorized  by  </a:t>
            </a:r>
            <a:r>
              <a:rPr lang="en-US" sz="2600" dirty="0" err="1" smtClean="0"/>
              <a:t>bod</a:t>
            </a:r>
            <a:r>
              <a:rPr lang="en-US" sz="2600" dirty="0" smtClean="0"/>
              <a:t>. </a:t>
            </a:r>
            <a:endParaRPr lang="en-US" sz="2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541866"/>
            <a:ext cx="10363826" cy="5881512"/>
          </a:xfrm>
        </p:spPr>
        <p:txBody>
          <a:bodyPr>
            <a:normAutofit fontScale="92500"/>
          </a:bodyPr>
          <a:lstStyle/>
          <a:p>
            <a:r>
              <a:rPr lang="en-US" b="1" u="sng" dirty="0" smtClean="0"/>
              <a:t>Notice of board meeting (U/s 286)</a:t>
            </a:r>
            <a:br>
              <a:rPr lang="en-US" b="1" u="sng" dirty="0" smtClean="0"/>
            </a:br>
            <a:r>
              <a:rPr lang="en-US" dirty="0" smtClean="0">
                <a:ea typeface="Cambria Math" panose="02040503050406030204" pitchFamily="18" charset="0"/>
              </a:rPr>
              <a:t>-- to </a:t>
            </a:r>
            <a:r>
              <a:rPr lang="en-US" dirty="0" smtClean="0">
                <a:ea typeface="Cambria Math" panose="02040503050406030204" pitchFamily="18" charset="0"/>
              </a:rPr>
              <a:t> every  director  for  the  time  being  in  </a:t>
            </a:r>
            <a:r>
              <a:rPr lang="en-US" dirty="0" err="1" smtClean="0">
                <a:ea typeface="Cambria Math" panose="02040503050406030204" pitchFamily="18" charset="0"/>
              </a:rPr>
              <a:t>india</a:t>
            </a:r>
            <a:r>
              <a:rPr lang="en-US" dirty="0" smtClean="0">
                <a:ea typeface="Cambria Math" panose="02040503050406030204" pitchFamily="18" charset="0"/>
              </a:rPr>
              <a:t> </a:t>
            </a:r>
            <a:r>
              <a:rPr lang="en-US" dirty="0" smtClean="0">
                <a:ea typeface="Cambria Math" panose="02040503050406030204" pitchFamily="18" charset="0"/>
              </a:rPr>
              <a:t>( not </a:t>
            </a:r>
            <a:r>
              <a:rPr lang="en-US" dirty="0" smtClean="0">
                <a:ea typeface="Cambria Math" panose="02040503050406030204" pitchFamily="18" charset="0"/>
              </a:rPr>
              <a:t> out  of  </a:t>
            </a:r>
            <a:r>
              <a:rPr lang="en-US" dirty="0" err="1" smtClean="0">
                <a:ea typeface="Cambria Math" panose="02040503050406030204" pitchFamily="18" charset="0"/>
              </a:rPr>
              <a:t>india</a:t>
            </a:r>
            <a:r>
              <a:rPr lang="en-US" dirty="0" smtClean="0">
                <a:ea typeface="Cambria Math" panose="02040503050406030204" pitchFamily="18" charset="0"/>
              </a:rPr>
              <a:t> </a:t>
            </a:r>
            <a:r>
              <a:rPr lang="en-US" dirty="0" smtClean="0">
                <a:ea typeface="Cambria Math" panose="02040503050406030204" pitchFamily="18" charset="0"/>
              </a:rPr>
              <a:t>) </a:t>
            </a:r>
            <a:r>
              <a:rPr lang="en-US" dirty="0" smtClean="0">
                <a:ea typeface="Cambria Math" panose="02040503050406030204" pitchFamily="18" charset="0"/>
              </a:rPr>
              <a:t> at  </a:t>
            </a:r>
            <a:r>
              <a:rPr lang="en-US" dirty="0" smtClean="0">
                <a:ea typeface="Cambria Math" panose="02040503050406030204" pitchFamily="18" charset="0"/>
              </a:rPr>
              <a:t>usual address </a:t>
            </a:r>
            <a:r>
              <a:rPr lang="en-US" dirty="0" smtClean="0">
                <a:ea typeface="Cambria Math" panose="02040503050406030204" pitchFamily="18" charset="0"/>
              </a:rPr>
              <a:t> in  </a:t>
            </a:r>
            <a:r>
              <a:rPr lang="en-US" dirty="0" err="1" smtClean="0">
                <a:ea typeface="Cambria Math" panose="02040503050406030204" pitchFamily="18" charset="0"/>
              </a:rPr>
              <a:t>india</a:t>
            </a:r>
            <a:r>
              <a:rPr lang="en-US" dirty="0" smtClean="0">
                <a:ea typeface="Cambria Math" panose="02040503050406030204" pitchFamily="18" charset="0"/>
              </a:rPr>
              <a:t>.</a:t>
            </a:r>
            <a:br>
              <a:rPr lang="en-US" dirty="0" smtClean="0">
                <a:ea typeface="Cambria Math" panose="02040503050406030204" pitchFamily="18" charset="0"/>
              </a:rPr>
            </a:br>
            <a:r>
              <a:rPr lang="en-US" dirty="0" smtClean="0">
                <a:ea typeface="Cambria Math" panose="02040503050406030204" pitchFamily="18" charset="0"/>
              </a:rPr>
              <a:t>-- in </a:t>
            </a:r>
            <a:r>
              <a:rPr lang="en-US" dirty="0" smtClean="0">
                <a:ea typeface="Cambria Math" panose="02040503050406030204" pitchFamily="18" charset="0"/>
              </a:rPr>
              <a:t> writing</a:t>
            </a:r>
            <a:r>
              <a:rPr lang="en-US" dirty="0" smtClean="0">
                <a:ea typeface="Cambria Math" panose="02040503050406030204" pitchFamily="18" charset="0"/>
              </a:rPr>
              <a:t/>
            </a:r>
            <a:br>
              <a:rPr lang="en-US" dirty="0" smtClean="0">
                <a:ea typeface="Cambria Math" panose="02040503050406030204" pitchFamily="18" charset="0"/>
              </a:rPr>
            </a:br>
            <a:r>
              <a:rPr lang="en-US" dirty="0" smtClean="0">
                <a:ea typeface="Cambria Math" panose="02040503050406030204" pitchFamily="18" charset="0"/>
              </a:rPr>
              <a:t>-- no </a:t>
            </a:r>
            <a:r>
              <a:rPr lang="en-US" dirty="0" smtClean="0">
                <a:ea typeface="Cambria Math" panose="02040503050406030204" pitchFamily="18" charset="0"/>
              </a:rPr>
              <a:t> time  limit  and  no  form  of  notice </a:t>
            </a:r>
            <a:r>
              <a:rPr lang="en-US" dirty="0" smtClean="0">
                <a:ea typeface="Cambria Math" panose="02040503050406030204" pitchFamily="18" charset="0"/>
              </a:rPr>
              <a:t>( reasonable </a:t>
            </a:r>
            <a:r>
              <a:rPr lang="en-US" dirty="0" smtClean="0">
                <a:ea typeface="Cambria Math" panose="02040503050406030204" pitchFamily="18" charset="0"/>
              </a:rPr>
              <a:t> notice </a:t>
            </a:r>
            <a:r>
              <a:rPr lang="en-US" dirty="0" smtClean="0">
                <a:ea typeface="Cambria Math" panose="02040503050406030204" pitchFamily="18" charset="0"/>
              </a:rPr>
              <a:t>).</a:t>
            </a:r>
            <a:br>
              <a:rPr lang="en-US" dirty="0" smtClean="0">
                <a:ea typeface="Cambria Math" panose="02040503050406030204" pitchFamily="18" charset="0"/>
              </a:rPr>
            </a:br>
            <a:r>
              <a:rPr lang="en-US" dirty="0" smtClean="0">
                <a:ea typeface="Cambria Math" panose="02040503050406030204" pitchFamily="18" charset="0"/>
              </a:rPr>
              <a:t>-- mentioned </a:t>
            </a:r>
            <a:r>
              <a:rPr lang="en-US" dirty="0" smtClean="0">
                <a:ea typeface="Cambria Math" panose="02040503050406030204" pitchFamily="18" charset="0"/>
              </a:rPr>
              <a:t> time , place  and  date  of  meeting.</a:t>
            </a:r>
            <a:br>
              <a:rPr lang="en-US" dirty="0" smtClean="0">
                <a:ea typeface="Cambria Math" panose="02040503050406030204" pitchFamily="18" charset="0"/>
              </a:rPr>
            </a:br>
            <a:r>
              <a:rPr lang="en-US" dirty="0" smtClean="0">
                <a:ea typeface="Cambria Math" panose="02040503050406030204" pitchFamily="18" charset="0"/>
              </a:rPr>
              <a:t> --notice  must  be  given  </a:t>
            </a:r>
            <a:r>
              <a:rPr lang="en-US" dirty="0" err="1" smtClean="0">
                <a:ea typeface="Cambria Math" panose="02040503050406030204" pitchFamily="18" charset="0"/>
              </a:rPr>
              <a:t>evenif</a:t>
            </a:r>
            <a:r>
              <a:rPr lang="en-US" dirty="0" smtClean="0">
                <a:ea typeface="Cambria Math" panose="02040503050406030204" pitchFamily="18" charset="0"/>
              </a:rPr>
              <a:t>   the  director  has  refused  to  attend  the  meeting.  </a:t>
            </a:r>
            <a:br>
              <a:rPr lang="en-US" dirty="0" smtClean="0">
                <a:ea typeface="Cambria Math" panose="02040503050406030204" pitchFamily="18" charset="0"/>
              </a:rPr>
            </a:br>
            <a:r>
              <a:rPr lang="en-US" dirty="0" smtClean="0">
                <a:solidFill>
                  <a:srgbClr val="C00000"/>
                </a:solidFill>
                <a:ea typeface="Cambria Math" panose="02040503050406030204" pitchFamily="18" charset="0"/>
              </a:rPr>
              <a:t> </a:t>
            </a:r>
            <a:r>
              <a:rPr lang="en-US" b="1" u="sng" dirty="0" smtClean="0">
                <a:solidFill>
                  <a:srgbClr val="C00000"/>
                </a:solidFill>
                <a:ea typeface="Cambria Math" panose="02040503050406030204" pitchFamily="18" charset="0"/>
              </a:rPr>
              <a:t>as per co. act 2013</a:t>
            </a:r>
          </a:p>
          <a:p>
            <a:r>
              <a:rPr lang="en-US" dirty="0" smtClean="0">
                <a:ea typeface="Cambria Math" panose="02040503050406030204" pitchFamily="18" charset="0"/>
              </a:rPr>
              <a:t>u/s 286  notice  must  be  given  to  interested  directors  also, even  if  he’s  not entitled  to  vote  on a  particular  business </a:t>
            </a:r>
          </a:p>
          <a:p>
            <a:r>
              <a:rPr lang="en-US" dirty="0" smtClean="0">
                <a:ea typeface="Cambria Math" panose="02040503050406030204" pitchFamily="18" charset="0"/>
              </a:rPr>
              <a:t>In  case  co.  has  alternate  director,  then  notice  must  be  given  to  original as  well  as  alternate  director.</a:t>
            </a:r>
          </a:p>
          <a:p>
            <a:r>
              <a:rPr lang="en-US" dirty="0" smtClean="0">
                <a:ea typeface="Cambria Math" panose="02040503050406030204" pitchFamily="18" charset="0"/>
              </a:rPr>
              <a:t>Notice  must  be  definite  note.  A conditional  or contingent  notice  is  not valid.</a:t>
            </a:r>
          </a:p>
          <a:p>
            <a:r>
              <a:rPr lang="en-US" dirty="0" smtClean="0">
                <a:ea typeface="Cambria Math" panose="02040503050406030204" pitchFamily="18" charset="0"/>
              </a:rPr>
              <a:t>Notice  can  be  sent  by  electronic  mode  also.</a:t>
            </a:r>
            <a:endParaRPr lang="en-US" dirty="0" smtClean="0">
              <a:ea typeface="Cambria Math" panose="02040503050406030204" pitchFamily="18" charset="0"/>
            </a:endParaRPr>
          </a:p>
          <a:p>
            <a:endParaRPr lang="en-US" dirty="0" smtClean="0">
              <a:latin typeface="Cambria Math" panose="02040503050406030204" pitchFamily="18" charset="0"/>
              <a:ea typeface="Cambria Math" panose="02040503050406030204" pitchFamily="18" charset="0"/>
            </a:endParaRPr>
          </a:p>
          <a:p>
            <a:endParaRPr lang="en-US" dirty="0" smtClean="0">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xmlns="" val="20422351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701040"/>
            <a:ext cx="10363826" cy="5638800"/>
          </a:xfrm>
        </p:spPr>
        <p:txBody>
          <a:bodyPr/>
          <a:lstStyle/>
          <a:p>
            <a:r>
              <a:rPr lang="en-US" dirty="0" smtClean="0">
                <a:ea typeface="Cambria Math" panose="02040503050406030204" pitchFamily="18" charset="0"/>
              </a:rPr>
              <a:t>Board  shall  give  not  less  than  7  days  notice </a:t>
            </a:r>
          </a:p>
          <a:p>
            <a:endParaRPr lang="en-US" dirty="0" smtClean="0">
              <a:ea typeface="Cambria Math" panose="02040503050406030204" pitchFamily="18" charset="0"/>
            </a:endParaRPr>
          </a:p>
          <a:p>
            <a:r>
              <a:rPr lang="en-US" dirty="0" smtClean="0">
                <a:ea typeface="Cambria Math" panose="02040503050406030204" pitchFamily="18" charset="0"/>
              </a:rPr>
              <a:t>a  meeting  of  the  board  may  be  called  at  a  shorter  notice  to  transact </a:t>
            </a:r>
            <a:r>
              <a:rPr lang="en-US" dirty="0" smtClean="0">
                <a:ea typeface="Cambria Math" panose="02040503050406030204" pitchFamily="18" charset="0"/>
              </a:rPr>
              <a:t>urgent </a:t>
            </a:r>
            <a:r>
              <a:rPr lang="en-US" dirty="0" smtClean="0">
                <a:ea typeface="Cambria Math" panose="02040503050406030204" pitchFamily="18" charset="0"/>
              </a:rPr>
              <a:t> business</a:t>
            </a:r>
            <a:r>
              <a:rPr lang="en-US" dirty="0" smtClean="0">
                <a:ea typeface="Cambria Math" panose="02040503050406030204" pitchFamily="18" charset="0"/>
              </a:rPr>
              <a:t>, </a:t>
            </a:r>
            <a:r>
              <a:rPr lang="en-US" dirty="0" smtClean="0">
                <a:ea typeface="Cambria Math" panose="02040503050406030204" pitchFamily="18" charset="0"/>
              </a:rPr>
              <a:t> subject  to  the  condition  that  at  least  one  independent </a:t>
            </a:r>
            <a:r>
              <a:rPr lang="en-US" dirty="0" smtClean="0">
                <a:ea typeface="Cambria Math" panose="02040503050406030204" pitchFamily="18" charset="0"/>
              </a:rPr>
              <a:t>director, </a:t>
            </a:r>
            <a:r>
              <a:rPr lang="en-US" dirty="0" smtClean="0">
                <a:ea typeface="Cambria Math" panose="02040503050406030204" pitchFamily="18" charset="0"/>
              </a:rPr>
              <a:t> If  any</a:t>
            </a:r>
            <a:r>
              <a:rPr lang="en-US" dirty="0" smtClean="0">
                <a:ea typeface="Cambria Math" panose="02040503050406030204" pitchFamily="18" charset="0"/>
              </a:rPr>
              <a:t>, </a:t>
            </a:r>
            <a:r>
              <a:rPr lang="en-US" dirty="0" smtClean="0">
                <a:ea typeface="Cambria Math" panose="02040503050406030204" pitchFamily="18" charset="0"/>
              </a:rPr>
              <a:t> shall  be  present. </a:t>
            </a:r>
            <a:r>
              <a:rPr lang="en-US" dirty="0" smtClean="0">
                <a:ea typeface="Cambria Math" panose="02040503050406030204" pitchFamily="18" charset="0"/>
              </a:rPr>
              <a:t/>
            </a:r>
            <a:br>
              <a:rPr lang="en-US" dirty="0" smtClean="0">
                <a:ea typeface="Cambria Math" panose="02040503050406030204" pitchFamily="18" charset="0"/>
              </a:rPr>
            </a:br>
            <a:r>
              <a:rPr lang="en-US" dirty="0" smtClean="0">
                <a:ea typeface="Cambria Math" panose="02040503050406030204" pitchFamily="18" charset="0"/>
              </a:rPr>
              <a:t/>
            </a:r>
            <a:br>
              <a:rPr lang="en-US" dirty="0" smtClean="0">
                <a:ea typeface="Cambria Math" panose="02040503050406030204" pitchFamily="18" charset="0"/>
              </a:rPr>
            </a:br>
            <a:r>
              <a:rPr lang="en-US" dirty="0" smtClean="0">
                <a:ea typeface="Cambria Math" panose="02040503050406030204" pitchFamily="18" charset="0"/>
              </a:rPr>
              <a:t>      provided </a:t>
            </a:r>
            <a:r>
              <a:rPr lang="en-US" dirty="0" smtClean="0">
                <a:ea typeface="Cambria Math" panose="02040503050406030204" pitchFamily="18" charset="0"/>
              </a:rPr>
              <a:t> further  that  In  case  of  absence  of  independent  directors  from  such  a  meeting  of  the  board</a:t>
            </a:r>
            <a:r>
              <a:rPr lang="en-US" dirty="0" smtClean="0">
                <a:ea typeface="Cambria Math" panose="02040503050406030204" pitchFamily="18" charset="0"/>
              </a:rPr>
              <a:t>, </a:t>
            </a:r>
            <a:r>
              <a:rPr lang="en-US" dirty="0" smtClean="0">
                <a:ea typeface="Cambria Math" panose="02040503050406030204" pitchFamily="18" charset="0"/>
              </a:rPr>
              <a:t> decision  taken  at  such  meeting  shall  </a:t>
            </a:r>
            <a:r>
              <a:rPr lang="en-US" dirty="0" smtClean="0">
                <a:ea typeface="Cambria Math" panose="02040503050406030204" pitchFamily="18" charset="0"/>
              </a:rPr>
              <a:t>be </a:t>
            </a:r>
            <a:r>
              <a:rPr lang="en-US" dirty="0" smtClean="0">
                <a:ea typeface="Cambria Math" panose="02040503050406030204" pitchFamily="18" charset="0"/>
              </a:rPr>
              <a:t>  circulated  to  all  the  directors  and  shall  be  final  only  on  ratification  thereof  by  at  least  one  independent  directors</a:t>
            </a:r>
            <a:r>
              <a:rPr lang="en-US" dirty="0" smtClean="0">
                <a:ea typeface="Cambria Math" panose="02040503050406030204" pitchFamily="18" charset="0"/>
              </a:rPr>
              <a:t>, </a:t>
            </a:r>
            <a:r>
              <a:rPr lang="en-US" dirty="0" smtClean="0">
                <a:ea typeface="Cambria Math" panose="02040503050406030204" pitchFamily="18" charset="0"/>
              </a:rPr>
              <a:t> If  any</a:t>
            </a:r>
            <a:r>
              <a:rPr lang="en-US" dirty="0" smtClean="0">
                <a:ea typeface="Cambria Math" panose="02040503050406030204" pitchFamily="18" charset="0"/>
              </a:rPr>
              <a: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of board to ratify acts subsequently</a:t>
            </a:r>
            <a:endParaRPr lang="en-US" dirty="0"/>
          </a:p>
        </p:txBody>
      </p:sp>
      <p:sp>
        <p:nvSpPr>
          <p:cNvPr id="3" name="Content Placeholder 2"/>
          <p:cNvSpPr>
            <a:spLocks noGrp="1"/>
          </p:cNvSpPr>
          <p:nvPr>
            <p:ph sz="quarter" idx="13"/>
          </p:nvPr>
        </p:nvSpPr>
        <p:spPr>
          <a:xfrm>
            <a:off x="913774" y="1935480"/>
            <a:ext cx="10363826" cy="4343400"/>
          </a:xfrm>
        </p:spPr>
        <p:txBody>
          <a:bodyPr/>
          <a:lstStyle/>
          <a:p>
            <a:pPr>
              <a:buNone/>
            </a:pPr>
            <a:r>
              <a:rPr lang="en-US" dirty="0" smtClean="0"/>
              <a:t>Where –</a:t>
            </a:r>
          </a:p>
          <a:p>
            <a:r>
              <a:rPr lang="en-US" dirty="0" smtClean="0"/>
              <a:t>Notice  is  not  given  as  required</a:t>
            </a:r>
          </a:p>
          <a:p>
            <a:r>
              <a:rPr lang="en-US" dirty="0" smtClean="0"/>
              <a:t>But  all  directors  attended  the  meeting  and  </a:t>
            </a:r>
          </a:p>
          <a:p>
            <a:r>
              <a:rPr lang="en-US" dirty="0" smtClean="0"/>
              <a:t>Do  not  object  to  the  absence  of  notice  or</a:t>
            </a:r>
          </a:p>
          <a:p>
            <a:r>
              <a:rPr lang="en-US" dirty="0" smtClean="0"/>
              <a:t>Where  the  absentee  directors  do  not  complain  of  want  of  notice,</a:t>
            </a:r>
            <a:br>
              <a:rPr lang="en-US" dirty="0" smtClean="0"/>
            </a:br>
            <a:r>
              <a:rPr lang="en-US" dirty="0" smtClean="0"/>
              <a:t/>
            </a:r>
            <a:br>
              <a:rPr lang="en-US" dirty="0" smtClean="0"/>
            </a:br>
            <a:r>
              <a:rPr lang="en-US" dirty="0" smtClean="0"/>
              <a:t>    the  proceedings  at  the  meeting  will  not  be  invalid,  especially  if  they  are  ratified  at  a  subsequent  meeting  at  which  the  absentee  directors  are  present.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1021080"/>
            <a:ext cx="10714346" cy="4770119"/>
          </a:xfrm>
        </p:spPr>
        <p:txBody>
          <a:bodyPr>
            <a:normAutofit/>
          </a:bodyPr>
          <a:lstStyle/>
          <a:p>
            <a:r>
              <a:rPr lang="en-US" b="1" u="sng" dirty="0" smtClean="0"/>
              <a:t>Time </a:t>
            </a:r>
            <a:r>
              <a:rPr lang="en-US" b="1" u="sng" dirty="0" smtClean="0"/>
              <a:t> of  meeting</a:t>
            </a:r>
            <a:r>
              <a:rPr lang="en-US" b="1" u="sng" dirty="0" smtClean="0"/>
              <a:t/>
            </a:r>
            <a:br>
              <a:rPr lang="en-US" b="1" u="sng" dirty="0" smtClean="0"/>
            </a:br>
            <a:r>
              <a:rPr lang="en-US" dirty="0" smtClean="0"/>
              <a:t>-- </a:t>
            </a:r>
            <a:r>
              <a:rPr lang="en-US" dirty="0" smtClean="0">
                <a:ea typeface="Cambria Math" panose="02040503050406030204" pitchFamily="18" charset="0"/>
              </a:rPr>
              <a:t>any  time  </a:t>
            </a:r>
            <a:r>
              <a:rPr lang="en-US" dirty="0" smtClean="0">
                <a:ea typeface="Cambria Math" panose="02040503050406030204" pitchFamily="18" charset="0"/>
              </a:rPr>
              <a:t>( </a:t>
            </a:r>
            <a:r>
              <a:rPr lang="en-US" dirty="0" smtClean="0">
                <a:ea typeface="Cambria Math" panose="02040503050406030204" pitchFamily="18" charset="0"/>
              </a:rPr>
              <a:t>not  </a:t>
            </a:r>
            <a:r>
              <a:rPr lang="en-US" dirty="0" smtClean="0">
                <a:ea typeface="Cambria Math" panose="02040503050406030204" pitchFamily="18" charset="0"/>
              </a:rPr>
              <a:t>necessary </a:t>
            </a:r>
            <a:r>
              <a:rPr lang="en-US" dirty="0" smtClean="0">
                <a:ea typeface="Cambria Math" panose="02040503050406030204" pitchFamily="18" charset="0"/>
              </a:rPr>
              <a:t> working  hours </a:t>
            </a:r>
            <a:r>
              <a:rPr lang="en-US" dirty="0" smtClean="0">
                <a:ea typeface="Cambria Math" panose="02040503050406030204" pitchFamily="18" charset="0"/>
              </a:rPr>
              <a:t>).</a:t>
            </a:r>
            <a:br>
              <a:rPr lang="en-US" dirty="0" smtClean="0">
                <a:ea typeface="Cambria Math" panose="02040503050406030204" pitchFamily="18" charset="0"/>
              </a:rPr>
            </a:br>
            <a:endParaRPr lang="en-US" dirty="0" smtClean="0">
              <a:ea typeface="Cambria Math" panose="02040503050406030204" pitchFamily="18" charset="0"/>
            </a:endParaRPr>
          </a:p>
          <a:p>
            <a:r>
              <a:rPr lang="en-US" b="1" u="sng" dirty="0" smtClean="0"/>
              <a:t>Day </a:t>
            </a:r>
            <a:r>
              <a:rPr lang="en-US" b="1" u="sng" dirty="0" smtClean="0"/>
              <a:t> of  </a:t>
            </a:r>
            <a:r>
              <a:rPr lang="en-US" b="1" u="sng" dirty="0" smtClean="0"/>
              <a:t>meeting</a:t>
            </a:r>
            <a:br>
              <a:rPr lang="en-US" b="1" u="sng" dirty="0" smtClean="0"/>
            </a:br>
            <a:r>
              <a:rPr lang="en-US" dirty="0" smtClean="0"/>
              <a:t>-- </a:t>
            </a:r>
            <a:r>
              <a:rPr lang="en-US" dirty="0" smtClean="0">
                <a:ea typeface="Cambria Math" panose="02040503050406030204" pitchFamily="18" charset="0"/>
              </a:rPr>
              <a:t>any  day  ( may be  a  public  holiday ).</a:t>
            </a:r>
            <a:r>
              <a:rPr lang="en-US" dirty="0" smtClean="0">
                <a:ea typeface="Cambria Math" panose="02040503050406030204" pitchFamily="18" charset="0"/>
              </a:rPr>
              <a:t/>
            </a:r>
            <a:br>
              <a:rPr lang="en-US" dirty="0" smtClean="0">
                <a:ea typeface="Cambria Math" panose="02040503050406030204" pitchFamily="18" charset="0"/>
              </a:rPr>
            </a:br>
            <a:endParaRPr lang="en-US" dirty="0" smtClean="0">
              <a:ea typeface="Cambria Math" panose="02040503050406030204" pitchFamily="18" charset="0"/>
            </a:endParaRPr>
          </a:p>
          <a:p>
            <a:r>
              <a:rPr lang="en-US" b="1" u="sng" dirty="0" smtClean="0"/>
              <a:t>Place  of  </a:t>
            </a:r>
            <a:r>
              <a:rPr lang="en-US" b="1" u="sng" dirty="0" smtClean="0"/>
              <a:t>meeting</a:t>
            </a:r>
            <a:br>
              <a:rPr lang="en-US" b="1" u="sng" dirty="0" smtClean="0"/>
            </a:br>
            <a:r>
              <a:rPr lang="en-US" dirty="0" smtClean="0"/>
              <a:t>--</a:t>
            </a:r>
            <a:r>
              <a:rPr lang="en-US" dirty="0" smtClean="0">
                <a:ea typeface="Cambria Math" panose="02040503050406030204" pitchFamily="18" charset="0"/>
              </a:rPr>
              <a:t> </a:t>
            </a:r>
            <a:r>
              <a:rPr lang="en-US" dirty="0" smtClean="0">
                <a:ea typeface="Cambria Math" panose="02040503050406030204" pitchFamily="18" charset="0"/>
              </a:rPr>
              <a:t>any  place  convenient  to  </a:t>
            </a:r>
            <a:r>
              <a:rPr lang="en-US" dirty="0" smtClean="0">
                <a:ea typeface="Cambria Math" panose="02040503050406030204" pitchFamily="18" charset="0"/>
              </a:rPr>
              <a:t>directors </a:t>
            </a:r>
            <a:r>
              <a:rPr lang="en-US" dirty="0" smtClean="0">
                <a:ea typeface="Cambria Math" panose="02040503050406030204" pitchFamily="18" charset="0"/>
              </a:rPr>
              <a:t> ( may  </a:t>
            </a:r>
            <a:r>
              <a:rPr lang="en-US" dirty="0" smtClean="0">
                <a:ea typeface="Cambria Math" panose="02040503050406030204" pitchFamily="18" charset="0"/>
              </a:rPr>
              <a:t>or </a:t>
            </a:r>
            <a:r>
              <a:rPr lang="en-US" dirty="0" smtClean="0">
                <a:ea typeface="Cambria Math" panose="02040503050406030204" pitchFamily="18" charset="0"/>
              </a:rPr>
              <a:t> may  not  </a:t>
            </a:r>
            <a:r>
              <a:rPr lang="en-US" dirty="0" smtClean="0">
                <a:ea typeface="Cambria Math" panose="02040503050406030204" pitchFamily="18" charset="0"/>
              </a:rPr>
              <a:t>be </a:t>
            </a:r>
            <a:r>
              <a:rPr lang="en-US" dirty="0" smtClean="0">
                <a:ea typeface="Cambria Math" panose="02040503050406030204" pitchFamily="18" charset="0"/>
              </a:rPr>
              <a:t> registered  office  ).</a:t>
            </a:r>
            <a:r>
              <a:rPr lang="en-US" b="1" u="sng" dirty="0" smtClean="0"/>
              <a:t/>
            </a:r>
            <a:br>
              <a:rPr lang="en-US" b="1" u="sng" dirty="0" smtClean="0"/>
            </a:br>
            <a:endParaRPr lang="en-US" b="1" u="sng"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 </a:t>
            </a:r>
            <a:endParaRPr lang="en-US" dirty="0"/>
          </a:p>
        </p:txBody>
      </p:sp>
      <p:sp>
        <p:nvSpPr>
          <p:cNvPr id="3" name="Content Placeholder 2"/>
          <p:cNvSpPr>
            <a:spLocks noGrp="1"/>
          </p:cNvSpPr>
          <p:nvPr>
            <p:ph sz="quarter" idx="13"/>
          </p:nvPr>
        </p:nvSpPr>
        <p:spPr>
          <a:xfrm>
            <a:off x="913774" y="1859280"/>
            <a:ext cx="10363826" cy="3931919"/>
          </a:xfrm>
        </p:spPr>
        <p:txBody>
          <a:bodyPr>
            <a:normAutofit/>
          </a:bodyPr>
          <a:lstStyle/>
          <a:p>
            <a:r>
              <a:rPr lang="en-US" dirty="0" smtClean="0"/>
              <a:t>No  requirement  of  agenda  by  law.  Board  can  transact  business  even  without  a  formal  agenda.</a:t>
            </a:r>
          </a:p>
          <a:p>
            <a:endParaRPr lang="en-US" dirty="0" smtClean="0"/>
          </a:p>
          <a:p>
            <a:r>
              <a:rPr lang="en-US" dirty="0" smtClean="0"/>
              <a:t>If  agenda  is  given  then  only  those  business  can  be  transacted,  which  are  mentioned  in  agenda.</a:t>
            </a:r>
          </a:p>
          <a:p>
            <a:endParaRPr lang="en-US" dirty="0" smtClean="0"/>
          </a:p>
          <a:p>
            <a:r>
              <a:rPr lang="en-US" dirty="0" smtClean="0"/>
              <a:t>Its  normal  practice  to  give  agenda  with  the  notice,  even  if  not  required  by  law.</a:t>
            </a:r>
            <a:endParaRPr lang="en-US" dirty="0"/>
          </a:p>
        </p:txBody>
      </p:sp>
    </p:spTree>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TC104033925[[fn=Droplet]]</Template>
  <TotalTime>273</TotalTime>
  <Words>868</Words>
  <Application>Microsoft Office PowerPoint</Application>
  <PresentationFormat>Custom</PresentationFormat>
  <Paragraphs>78</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Droplet</vt:lpstr>
      <vt:lpstr>Board meeting</vt:lpstr>
      <vt:lpstr>Slide 2</vt:lpstr>
      <vt:lpstr>Slide 3</vt:lpstr>
      <vt:lpstr>Who can convene and call a board meeting?</vt:lpstr>
      <vt:lpstr>Slide 5</vt:lpstr>
      <vt:lpstr>Slide 6</vt:lpstr>
      <vt:lpstr>Power of board to ratify acts subsequently</vt:lpstr>
      <vt:lpstr>Slide 8</vt:lpstr>
      <vt:lpstr>Agenda </vt:lpstr>
      <vt:lpstr>Quorum of board meeting</vt:lpstr>
      <vt:lpstr>Slide 11</vt:lpstr>
      <vt:lpstr>Adjournment of board meeting</vt:lpstr>
      <vt:lpstr>Minutes of board meeting sec 193</vt:lpstr>
      <vt:lpstr>Slide 14</vt:lpstr>
      <vt:lpstr>registers</vt:lpstr>
      <vt:lpstr>Types of books</vt:lpstr>
      <vt:lpstr>Slide 17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meetings</dc:title>
  <dc:creator>Sapna</dc:creator>
  <cp:lastModifiedBy>Home</cp:lastModifiedBy>
  <cp:revision>65</cp:revision>
  <dcterms:created xsi:type="dcterms:W3CDTF">2014-02-04T15:25:34Z</dcterms:created>
  <dcterms:modified xsi:type="dcterms:W3CDTF">2014-08-03T13:15:06Z</dcterms:modified>
</cp:coreProperties>
</file>