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57" r:id="rId2"/>
    <p:sldId id="265" r:id="rId3"/>
    <p:sldId id="266" r:id="rId4"/>
    <p:sldId id="268" r:id="rId5"/>
    <p:sldId id="269" r:id="rId6"/>
    <p:sldId id="270" r:id="rId7"/>
    <p:sldId id="271" r:id="rId8"/>
    <p:sldId id="272" r:id="rId9"/>
    <p:sldId id="273" r:id="rId10"/>
    <p:sldId id="292" r:id="rId11"/>
    <p:sldId id="293" r:id="rId12"/>
    <p:sldId id="258" r:id="rId13"/>
    <p:sldId id="259" r:id="rId14"/>
    <p:sldId id="260" r:id="rId15"/>
    <p:sldId id="261" r:id="rId16"/>
    <p:sldId id="263" r:id="rId17"/>
    <p:sldId id="264" r:id="rId18"/>
    <p:sldId id="291"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9" r:id="rId36"/>
    <p:sldId id="297" r:id="rId37"/>
    <p:sldId id="298" r:id="rId38"/>
    <p:sldId id="300" r:id="rId39"/>
    <p:sldId id="301" r:id="rId40"/>
    <p:sldId id="302" r:id="rId41"/>
    <p:sldId id="303" r:id="rId42"/>
    <p:sldId id="304" r:id="rId43"/>
    <p:sldId id="305" r:id="rId44"/>
    <p:sldId id="294" r:id="rId45"/>
    <p:sldId id="295" r:id="rId46"/>
    <p:sldId id="296" r:id="rId47"/>
    <p:sldId id="306"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37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E8790B5-1BC6-48AC-AC64-215E0F3C4E7C}" type="datetimeFigureOut">
              <a:rPr lang="en-US" smtClean="0"/>
              <a:pPr/>
              <a:t>2/19/2013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BC5660-A905-483E-9686-90ABACDFF97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035A0E-B430-4B6A-8D25-91DB844DE864}" type="datetimeFigureOut">
              <a:rPr lang="en-US" smtClean="0"/>
              <a:pPr/>
              <a:t>2/19/2013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4E9DA8-35E8-476F-8F10-38FD9DC20ED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BAD986-9455-4661-8E81-E99238FCEB7A}" type="slidenum">
              <a:rPr lang="en-US"/>
              <a:pPr/>
              <a:t>6</a:t>
            </a:fld>
            <a:endParaRPr lang="en-US"/>
          </a:p>
        </p:txBody>
      </p:sp>
      <p:sp>
        <p:nvSpPr>
          <p:cNvPr id="1558530" name="Rectangle 2"/>
          <p:cNvSpPr>
            <a:spLocks noGrp="1" noRot="1" noChangeAspect="1" noChangeArrowheads="1" noTextEdit="1"/>
          </p:cNvSpPr>
          <p:nvPr>
            <p:ph type="sldImg"/>
          </p:nvPr>
        </p:nvSpPr>
        <p:spPr>
          <a:ln/>
        </p:spPr>
      </p:sp>
      <p:sp>
        <p:nvSpPr>
          <p:cNvPr id="1558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xfrm>
            <a:off x="847725" y="463550"/>
            <a:ext cx="5164138" cy="3873500"/>
          </a:xfrm>
          <a:ln cap="flat"/>
        </p:spPr>
      </p:sp>
      <p:sp>
        <p:nvSpPr>
          <p:cNvPr id="31747" name="Rectangle 3"/>
          <p:cNvSpPr>
            <a:spLocks noChangeArrowheads="1"/>
          </p:cNvSpPr>
          <p:nvPr/>
        </p:nvSpPr>
        <p:spPr bwMode="auto">
          <a:xfrm>
            <a:off x="108808" y="2782546"/>
            <a:ext cx="6568882" cy="1705278"/>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400" b="1" i="1" dirty="0">
                <a:latin typeface="Arial" pitchFamily="34" charset="0"/>
              </a:rPr>
              <a:t>Introduction.  </a:t>
            </a:r>
            <a:r>
              <a:rPr lang="en-US" sz="1400" b="1" dirty="0">
                <a:latin typeface="Arial" pitchFamily="34" charset="0"/>
              </a:rPr>
              <a:t>In this stage marketers spend heavily on promotions to inform the target market about the new product's benefits.  Low or negative profits may encourage the company to price the product high to help offset expenses.  companies can concentrate on </a:t>
            </a:r>
            <a:r>
              <a:rPr lang="en-US" sz="1400" b="1" i="1" dirty="0">
                <a:latin typeface="Arial" pitchFamily="34" charset="0"/>
              </a:rPr>
              <a:t>skimming</a:t>
            </a:r>
            <a:r>
              <a:rPr lang="en-US" sz="1400" b="1" dirty="0">
                <a:latin typeface="Arial" pitchFamily="34" charset="0"/>
              </a:rPr>
              <a:t> strategies to generate high profits now or on </a:t>
            </a:r>
            <a:r>
              <a:rPr lang="en-US" sz="1400" b="1" i="1" dirty="0">
                <a:latin typeface="Arial" pitchFamily="34" charset="0"/>
              </a:rPr>
              <a:t>penetration</a:t>
            </a:r>
            <a:r>
              <a:rPr lang="en-US" sz="1400" b="1" dirty="0">
                <a:latin typeface="Arial" pitchFamily="34" charset="0"/>
              </a:rPr>
              <a:t> strategies to build market share and dominant the market for larger profits once the market stabilizes.</a:t>
            </a:r>
          </a:p>
          <a:p>
            <a:pPr defTabSz="911082">
              <a:spcAft>
                <a:spcPct val="50000"/>
              </a:spcAft>
            </a:pPr>
            <a:endParaRPr lang="en-US" sz="1400" b="1" dirty="0">
              <a:latin typeface="Arial" pitchFamily="34" charset="0"/>
            </a:endParaRPr>
          </a:p>
        </p:txBody>
      </p:sp>
      <p:sp>
        <p:nvSpPr>
          <p:cNvPr id="31748" name="Rectangle 4"/>
          <p:cNvSpPr>
            <a:spLocks noChangeArrowheads="1"/>
          </p:cNvSpPr>
          <p:nvPr/>
        </p:nvSpPr>
        <p:spPr bwMode="auto">
          <a:xfrm>
            <a:off x="180311" y="2352889"/>
            <a:ext cx="3467860" cy="30847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sz="1600" b="1" dirty="0">
                <a:latin typeface="Arial" pitchFamily="34" charset="0"/>
              </a:rPr>
              <a:t>Product Life Cycle Strategies</a:t>
            </a:r>
          </a:p>
        </p:txBody>
      </p:sp>
      <p:sp>
        <p:nvSpPr>
          <p:cNvPr id="31749" name="Rectangle 5"/>
          <p:cNvSpPr>
            <a:spLocks noChangeArrowheads="1"/>
          </p:cNvSpPr>
          <p:nvPr/>
        </p:nvSpPr>
        <p:spPr bwMode="auto">
          <a:xfrm>
            <a:off x="-4664" y="6296"/>
            <a:ext cx="3553353" cy="89866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289 and 293.</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847725" y="463550"/>
            <a:ext cx="5164138" cy="3873500"/>
          </a:xfrm>
          <a:ln cap="flat"/>
        </p:spPr>
      </p:sp>
      <p:sp>
        <p:nvSpPr>
          <p:cNvPr id="33795" name="Rectangle 3"/>
          <p:cNvSpPr>
            <a:spLocks noChangeArrowheads="1"/>
          </p:cNvSpPr>
          <p:nvPr/>
        </p:nvSpPr>
        <p:spPr bwMode="auto">
          <a:xfrm>
            <a:off x="9327" y="-4721"/>
            <a:ext cx="3424337" cy="89866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289-290 and 293.</a:t>
            </a:r>
          </a:p>
        </p:txBody>
      </p:sp>
      <p:sp>
        <p:nvSpPr>
          <p:cNvPr id="33796" name="Rectangle 4"/>
          <p:cNvSpPr>
            <a:spLocks noChangeArrowheads="1"/>
          </p:cNvSpPr>
          <p:nvPr/>
        </p:nvSpPr>
        <p:spPr bwMode="auto">
          <a:xfrm>
            <a:off x="195855" y="2466205"/>
            <a:ext cx="6495826" cy="1859166"/>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dirty="0">
                <a:latin typeface="Arial" pitchFamily="34" charset="0"/>
              </a:rPr>
              <a:t>Product Life-Cycle Strategies</a:t>
            </a:r>
            <a:endParaRPr lang="en-US" sz="1400" b="1" dirty="0">
              <a:latin typeface="Arial" pitchFamily="34" charset="0"/>
            </a:endParaRPr>
          </a:p>
          <a:p>
            <a:pPr defTabSz="911082">
              <a:spcAft>
                <a:spcPct val="50000"/>
              </a:spcAft>
            </a:pPr>
            <a:r>
              <a:rPr lang="en-US" sz="1400" b="1" i="1" dirty="0">
                <a:latin typeface="Arial" pitchFamily="34" charset="0"/>
              </a:rPr>
              <a:t>Growth.  </a:t>
            </a:r>
            <a:r>
              <a:rPr lang="en-US" sz="1400" b="1" dirty="0">
                <a:latin typeface="Arial" pitchFamily="34" charset="0"/>
              </a:rPr>
              <a:t>In this stage the company experiences both increasing sales and competition.  Promotion costs are spread over larger volume and strategic decisions focus on growth strategies.  Strategies include adding </a:t>
            </a:r>
            <a:r>
              <a:rPr lang="en-US" sz="1400" b="1" i="1" dirty="0">
                <a:latin typeface="Arial" pitchFamily="34" charset="0"/>
              </a:rPr>
              <a:t>new features, improving quality, increasing distribution,</a:t>
            </a:r>
            <a:r>
              <a:rPr lang="en-US" sz="1400" b="1" dirty="0">
                <a:latin typeface="Arial" pitchFamily="34" charset="0"/>
              </a:rPr>
              <a:t> and </a:t>
            </a:r>
            <a:r>
              <a:rPr lang="en-US" sz="1400" b="1" i="1" dirty="0">
                <a:latin typeface="Arial" pitchFamily="34" charset="0"/>
              </a:rPr>
              <a:t>entering new market segments.</a:t>
            </a:r>
            <a:endParaRPr lang="en-US" sz="1400" b="1" dirty="0">
              <a:latin typeface="Arial" pitchFamily="34" charset="0"/>
            </a:endParaRPr>
          </a:p>
          <a:p>
            <a:pPr defTabSz="911082">
              <a:spcAft>
                <a:spcPct val="50000"/>
              </a:spcAft>
            </a:pPr>
            <a:endParaRPr lang="en-US" sz="1400" b="1" dirty="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847725" y="463550"/>
            <a:ext cx="5164138" cy="3873500"/>
          </a:xfrm>
          <a:ln cap="flat"/>
        </p:spPr>
      </p:sp>
      <p:sp>
        <p:nvSpPr>
          <p:cNvPr id="35843" name="Rectangle 3"/>
          <p:cNvSpPr>
            <a:spLocks noChangeArrowheads="1"/>
          </p:cNvSpPr>
          <p:nvPr/>
        </p:nvSpPr>
        <p:spPr bwMode="auto">
          <a:xfrm>
            <a:off x="94819" y="2637754"/>
            <a:ext cx="6525359" cy="2370200"/>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i="1" dirty="0">
                <a:latin typeface="Arial" pitchFamily="34" charset="0"/>
              </a:rPr>
              <a:t>Product Life Cycle Strategies</a:t>
            </a:r>
          </a:p>
          <a:p>
            <a:pPr defTabSz="911082">
              <a:spcAft>
                <a:spcPct val="50000"/>
              </a:spcAft>
            </a:pPr>
            <a:r>
              <a:rPr lang="en-US" sz="1400" b="1" i="1" dirty="0">
                <a:latin typeface="Arial" pitchFamily="34" charset="0"/>
              </a:rPr>
              <a:t>Maturity.  </a:t>
            </a:r>
            <a:r>
              <a:rPr lang="en-US" sz="1400" b="1" dirty="0">
                <a:latin typeface="Arial" pitchFamily="34" charset="0"/>
              </a:rPr>
              <a:t>In this stage the company must manage slower growth over a longer period of time.  Strategic decisions made in the growth stage may limit choices now.  Marketing managers must proactively seek advantage by either </a:t>
            </a:r>
            <a:r>
              <a:rPr lang="en-US" sz="1400" b="1" i="1" dirty="0">
                <a:latin typeface="Arial" pitchFamily="34" charset="0"/>
              </a:rPr>
              <a:t>market modification</a:t>
            </a:r>
            <a:r>
              <a:rPr lang="en-US" sz="1400" b="1" dirty="0">
                <a:latin typeface="Arial" pitchFamily="34" charset="0"/>
              </a:rPr>
              <a:t> to increase consumption, </a:t>
            </a:r>
            <a:r>
              <a:rPr lang="en-US" sz="1400" b="1" i="1" dirty="0">
                <a:latin typeface="Arial" pitchFamily="34" charset="0"/>
              </a:rPr>
              <a:t>product modification</a:t>
            </a:r>
            <a:r>
              <a:rPr lang="en-US" sz="1400" b="1" dirty="0">
                <a:latin typeface="Arial" pitchFamily="34" charset="0"/>
              </a:rPr>
              <a:t> to attract new users (quality, feature, and style improvements), or </a:t>
            </a:r>
            <a:r>
              <a:rPr lang="en-US" sz="1400" b="1" i="1" dirty="0">
                <a:latin typeface="Arial" pitchFamily="34" charset="0"/>
              </a:rPr>
              <a:t>marketing mix modification</a:t>
            </a:r>
            <a:r>
              <a:rPr lang="en-US" sz="1400" b="1" dirty="0">
                <a:latin typeface="Arial" pitchFamily="34" charset="0"/>
              </a:rPr>
              <a:t> in an attempt to improve competitive position.</a:t>
            </a:r>
          </a:p>
          <a:p>
            <a:pPr defTabSz="911082">
              <a:spcAft>
                <a:spcPct val="50000"/>
              </a:spcAft>
            </a:pPr>
            <a:endParaRPr lang="en-US" sz="1400" b="1" dirty="0">
              <a:latin typeface="Arial" pitchFamily="34" charset="0"/>
            </a:endParaRPr>
          </a:p>
        </p:txBody>
      </p:sp>
      <p:sp>
        <p:nvSpPr>
          <p:cNvPr id="35844" name="Rectangle 4"/>
          <p:cNvSpPr>
            <a:spLocks noChangeArrowheads="1"/>
          </p:cNvSpPr>
          <p:nvPr/>
        </p:nvSpPr>
        <p:spPr bwMode="auto">
          <a:xfrm>
            <a:off x="108808" y="138498"/>
            <a:ext cx="3539363" cy="900235"/>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290-292 and 293.</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847725" y="463550"/>
            <a:ext cx="5164138" cy="3873500"/>
          </a:xfrm>
          <a:ln cap="flat"/>
        </p:spPr>
      </p:sp>
      <p:sp>
        <p:nvSpPr>
          <p:cNvPr id="37891" name="Rectangle 3"/>
          <p:cNvSpPr>
            <a:spLocks noChangeArrowheads="1"/>
          </p:cNvSpPr>
          <p:nvPr/>
        </p:nvSpPr>
        <p:spPr bwMode="auto">
          <a:xfrm>
            <a:off x="209845" y="94430"/>
            <a:ext cx="3410347" cy="901810"/>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292-293.</a:t>
            </a:r>
          </a:p>
        </p:txBody>
      </p:sp>
      <p:sp>
        <p:nvSpPr>
          <p:cNvPr id="37892" name="Rectangle 4"/>
          <p:cNvSpPr>
            <a:spLocks noChangeArrowheads="1"/>
          </p:cNvSpPr>
          <p:nvPr/>
        </p:nvSpPr>
        <p:spPr bwMode="auto">
          <a:xfrm>
            <a:off x="267357" y="2736905"/>
            <a:ext cx="6581317" cy="1536001"/>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i="1" dirty="0">
                <a:latin typeface="Arial" pitchFamily="34" charset="0"/>
              </a:rPr>
              <a:t>Product Life Cycle Strategies</a:t>
            </a:r>
          </a:p>
          <a:p>
            <a:pPr defTabSz="911082">
              <a:spcAft>
                <a:spcPct val="50000"/>
              </a:spcAft>
            </a:pPr>
            <a:r>
              <a:rPr lang="en-US" sz="1400" b="1" i="1" dirty="0">
                <a:latin typeface="Arial" pitchFamily="34" charset="0"/>
              </a:rPr>
              <a:t>Decline.  </a:t>
            </a:r>
            <a:r>
              <a:rPr lang="en-US" sz="1400" b="1" dirty="0">
                <a:latin typeface="Arial" pitchFamily="34" charset="0"/>
              </a:rPr>
              <a:t>In this stage the costs of managing the product may eventually exceed profits.  Rate of decline is a major factor in setting strategy.  Management may </a:t>
            </a:r>
            <a:r>
              <a:rPr lang="en-US" sz="1400" b="1" i="1" dirty="0">
                <a:latin typeface="Arial" pitchFamily="34" charset="0"/>
              </a:rPr>
              <a:t>maintain</a:t>
            </a:r>
            <a:r>
              <a:rPr lang="en-US" sz="1400" b="1" dirty="0">
                <a:latin typeface="Arial" pitchFamily="34" charset="0"/>
              </a:rPr>
              <a:t> the brand as competitors drop out, </a:t>
            </a:r>
            <a:r>
              <a:rPr lang="en-US" sz="1400" b="1" i="1" dirty="0">
                <a:latin typeface="Arial" pitchFamily="34" charset="0"/>
              </a:rPr>
              <a:t>harvest</a:t>
            </a:r>
            <a:r>
              <a:rPr lang="en-US" sz="1400" b="1" dirty="0">
                <a:latin typeface="Arial" pitchFamily="34" charset="0"/>
              </a:rPr>
              <a:t> the brand by reducing costs of support for short term profit increases, or </a:t>
            </a:r>
            <a:r>
              <a:rPr lang="en-US" sz="1400" b="1" i="1" dirty="0">
                <a:latin typeface="Arial" pitchFamily="34" charset="0"/>
              </a:rPr>
              <a:t>drop</a:t>
            </a:r>
            <a:r>
              <a:rPr lang="en-US" sz="1400" b="1" dirty="0">
                <a:latin typeface="Arial" pitchFamily="34" charset="0"/>
              </a:rPr>
              <a:t> the product (divest) altogether.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8EA804-C31B-4CC0-B70B-900DE16C70A6}" type="datetime1">
              <a:rPr lang="en-US" smtClean="0"/>
              <a:pPr/>
              <a:t>2/19/2013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4E0CBD-E203-42AE-9AB0-3167C1CF01EA}" type="datetime1">
              <a:rPr lang="en-US" smtClean="0"/>
              <a:pPr/>
              <a:t>2/19/2013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DDD366-A3AA-4D5F-AE54-1092CEED5CEC}" type="datetime1">
              <a:rPr lang="en-US" smtClean="0"/>
              <a:pPr/>
              <a:t>2/19/2013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51575"/>
            <a:ext cx="2133600" cy="476250"/>
          </a:xfrm>
        </p:spPr>
        <p:txBody>
          <a:bodyPr/>
          <a:lstStyle>
            <a:lvl1pPr>
              <a:defRPr/>
            </a:lvl1pPr>
          </a:lstStyle>
          <a:p>
            <a:fld id="{7F532046-1210-4235-B973-99E34F86F111}" type="datetime1">
              <a:rPr lang="en-US" smtClean="0"/>
              <a:pPr/>
              <a:t>2/19/2013</a:t>
            </a:fld>
            <a:endParaRPr lang="en-US"/>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F232D4F9-168C-4436-B4F3-28729A08DB6F}" type="slidenum">
              <a:rPr lang="en-US"/>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012DB-463A-41EF-973B-7263EBCDB4D7}" type="datetime1">
              <a:rPr lang="en-US" smtClean="0"/>
              <a:pPr/>
              <a:t>2/19/2013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098FF5-0570-48E6-8ECB-EB9C3B153921}" type="datetime1">
              <a:rPr lang="en-US" smtClean="0"/>
              <a:pPr/>
              <a:t>2/19/2013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A03999-D0D4-47F7-90D1-9CE0436C7B0A}" type="datetime1">
              <a:rPr lang="en-US" smtClean="0"/>
              <a:pPr/>
              <a:t>2/19/2013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41549C-845A-4686-AB3E-1534E895A30F}" type="datetime1">
              <a:rPr lang="en-US" smtClean="0"/>
              <a:pPr/>
              <a:t>2/19/2013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59447D-1953-4A13-B08D-718C80FBC41A}" type="datetime1">
              <a:rPr lang="en-US" smtClean="0"/>
              <a:pPr/>
              <a:t>2/19/2013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938B12-4D9D-482F-87F0-7DE26BD2A4A7}" type="datetime1">
              <a:rPr lang="en-US" smtClean="0"/>
              <a:pPr/>
              <a:t>2/19/2013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B189E3-B99D-4801-9813-E211E2B37E35}" type="datetime1">
              <a:rPr lang="en-US" smtClean="0"/>
              <a:pPr/>
              <a:t>2/19/2013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992AC0-1082-4618-85BF-B7C3D03B73A9}" type="datetime1">
              <a:rPr lang="en-US" smtClean="0"/>
              <a:pPr/>
              <a:t>2/19/2013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48825-DE32-44D0-97DD-090B76A847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3F8EA-7AC8-4714-AA64-B4C31E3E7C6B}" type="datetime1">
              <a:rPr lang="en-US" smtClean="0"/>
              <a:pPr/>
              <a:t>2/19/2013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48825-DE32-44D0-97DD-090B76A847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487362"/>
          </a:xfrm>
        </p:spPr>
        <p:txBody>
          <a:bodyPr>
            <a:normAutofit fontScale="90000"/>
          </a:bodyPr>
          <a:lstStyle/>
          <a:p>
            <a:r>
              <a:rPr lang="en-US" dirty="0" smtClean="0"/>
              <a:t>Marketing</a:t>
            </a:r>
            <a:endParaRPr lang="en-US" dirty="0"/>
          </a:p>
        </p:txBody>
      </p:sp>
      <p:sp>
        <p:nvSpPr>
          <p:cNvPr id="3" name="TextBox 2"/>
          <p:cNvSpPr txBox="1"/>
          <p:nvPr/>
        </p:nvSpPr>
        <p:spPr>
          <a:xfrm>
            <a:off x="685800" y="609600"/>
            <a:ext cx="8077200" cy="5909310"/>
          </a:xfrm>
          <a:prstGeom prst="rect">
            <a:avLst/>
          </a:prstGeom>
          <a:noFill/>
        </p:spPr>
        <p:txBody>
          <a:bodyPr wrap="square" rtlCol="0">
            <a:spAutoFit/>
          </a:bodyPr>
          <a:lstStyle/>
          <a:p>
            <a:endParaRPr lang="en-US" sz="2000" b="1" dirty="0" smtClean="0"/>
          </a:p>
          <a:p>
            <a:r>
              <a:rPr lang="en-US" sz="2000" dirty="0" smtClean="0"/>
              <a:t>	Identifying &amp; Meeting Human  and social needs. </a:t>
            </a:r>
          </a:p>
          <a:p>
            <a:r>
              <a:rPr lang="en-US" sz="2000" dirty="0" smtClean="0"/>
              <a:t>	In Simple </a:t>
            </a:r>
            <a:r>
              <a:rPr lang="en-US" sz="2000" i="1" dirty="0" smtClean="0"/>
              <a:t>“Meeting Needs Profitably”.</a:t>
            </a:r>
          </a:p>
          <a:p>
            <a:r>
              <a:rPr lang="en-US" sz="2000" b="1" i="1" u="sng" dirty="0" err="1" smtClean="0"/>
              <a:t>Defn</a:t>
            </a:r>
            <a:r>
              <a:rPr lang="en-US" sz="2000" b="1" i="1" u="sng" dirty="0" smtClean="0"/>
              <a:t>:</a:t>
            </a:r>
          </a:p>
          <a:p>
            <a:endParaRPr lang="en-US" sz="2000" b="1" i="1" u="sng" dirty="0" smtClean="0"/>
          </a:p>
          <a:p>
            <a:r>
              <a:rPr lang="en-US" sz="2000" dirty="0" smtClean="0"/>
              <a:t> </a:t>
            </a:r>
            <a:r>
              <a:rPr lang="en-US" sz="2000" dirty="0" err="1" smtClean="0"/>
              <a:t>Mktg</a:t>
            </a:r>
            <a:r>
              <a:rPr lang="en-US" sz="2000" dirty="0" smtClean="0"/>
              <a:t> is a performance of business activities that direct the flow of goods &amp; Services from producer to consumer</a:t>
            </a:r>
          </a:p>
          <a:p>
            <a:endParaRPr lang="en-US" sz="2000" dirty="0" smtClean="0"/>
          </a:p>
          <a:p>
            <a:r>
              <a:rPr lang="en-US" sz="2000" b="1" dirty="0" smtClean="0"/>
              <a:t>Marketing Mgt – </a:t>
            </a:r>
            <a:r>
              <a:rPr lang="en-US" sz="2000" b="1" dirty="0" err="1" smtClean="0"/>
              <a:t>Defn</a:t>
            </a:r>
            <a:r>
              <a:rPr lang="en-US" sz="2000" b="1" dirty="0" smtClean="0"/>
              <a:t>:</a:t>
            </a:r>
          </a:p>
          <a:p>
            <a:endParaRPr lang="en-US" sz="2000" b="1" dirty="0" smtClean="0"/>
          </a:p>
          <a:p>
            <a:r>
              <a:rPr lang="en-US" sz="2000" b="1" dirty="0" smtClean="0"/>
              <a:t>‘</a:t>
            </a:r>
            <a:r>
              <a:rPr lang="en-US" sz="2000" dirty="0" smtClean="0"/>
              <a:t>The art and science of choosing target </a:t>
            </a:r>
            <a:r>
              <a:rPr lang="en-US" sz="2000" dirty="0" err="1" smtClean="0"/>
              <a:t>mkts</a:t>
            </a:r>
            <a:r>
              <a:rPr lang="en-US" sz="2000" dirty="0" smtClean="0"/>
              <a:t> and getting, keeping and growing customers thru creating, delivering, and communicating superior customer value.</a:t>
            </a:r>
          </a:p>
          <a:p>
            <a:endParaRPr lang="en-US" sz="2000" dirty="0" smtClean="0"/>
          </a:p>
          <a:p>
            <a:r>
              <a:rPr lang="en-US" sz="2000" b="1" dirty="0" smtClean="0"/>
              <a:t>Market:</a:t>
            </a:r>
          </a:p>
          <a:p>
            <a:endParaRPr lang="en-US" sz="2000" b="1" dirty="0" smtClean="0"/>
          </a:p>
          <a:p>
            <a:r>
              <a:rPr lang="en-US" sz="2000" dirty="0" err="1" smtClean="0"/>
              <a:t>Mkt</a:t>
            </a:r>
            <a:r>
              <a:rPr lang="en-US" sz="2000" dirty="0" smtClean="0"/>
              <a:t> is an arrangement tat provides an opportunity of </a:t>
            </a:r>
            <a:r>
              <a:rPr lang="en-US" sz="2000" dirty="0" err="1" smtClean="0"/>
              <a:t>exchang</a:t>
            </a:r>
            <a:r>
              <a:rPr lang="en-US" sz="2000" dirty="0" smtClean="0"/>
              <a:t> of goods &amp; services for money or money’s worth.</a:t>
            </a:r>
            <a:endParaRPr lang="en-US" dirty="0" smtClean="0"/>
          </a:p>
          <a:p>
            <a:endParaRPr lang="en-US" b="1" dirty="0"/>
          </a:p>
        </p:txBody>
      </p:sp>
      <p:sp>
        <p:nvSpPr>
          <p:cNvPr id="4" name="Date Placeholder 3"/>
          <p:cNvSpPr>
            <a:spLocks noGrp="1"/>
          </p:cNvSpPr>
          <p:nvPr>
            <p:ph type="dt" sz="half" idx="10"/>
          </p:nvPr>
        </p:nvSpPr>
        <p:spPr/>
        <p:txBody>
          <a:bodyPr/>
          <a:lstStyle/>
          <a:p>
            <a:fld id="{EBE9F12A-058D-45C5-9CEA-85CD40921D20}" type="datetime1">
              <a:rPr lang="en-US" smtClean="0"/>
              <a:pPr/>
              <a:t>2/19/2013</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rrowheads="1"/>
          </p:cNvSpPr>
          <p:nvPr>
            <p:ph type="title"/>
          </p:nvPr>
        </p:nvSpPr>
        <p:spPr/>
        <p:txBody>
          <a:bodyPr/>
          <a:lstStyle/>
          <a:p>
            <a:r>
              <a:rPr lang="en-US" sz="3600"/>
              <a:t>Segmentation</a:t>
            </a:r>
          </a:p>
        </p:txBody>
      </p:sp>
      <p:sp>
        <p:nvSpPr>
          <p:cNvPr id="131075" name="Rectangle 3"/>
          <p:cNvSpPr>
            <a:spLocks noGrp="1" noRot="1" noChangeArrowheads="1"/>
          </p:cNvSpPr>
          <p:nvPr>
            <p:ph type="body" idx="1"/>
          </p:nvPr>
        </p:nvSpPr>
        <p:spPr>
          <a:xfrm>
            <a:off x="685800" y="1773238"/>
            <a:ext cx="7772400" cy="4322762"/>
          </a:xfrm>
        </p:spPr>
        <p:txBody>
          <a:bodyPr/>
          <a:lstStyle/>
          <a:p>
            <a:pPr marL="609600" indent="-609600">
              <a:lnSpc>
                <a:spcPct val="90000"/>
              </a:lnSpc>
            </a:pPr>
            <a:r>
              <a:rPr lang="en-US" sz="2800"/>
              <a:t>Market segment is a group of customers sharing a similar set of wants. To be useful, a segment must be:</a:t>
            </a:r>
          </a:p>
          <a:p>
            <a:pPr marL="609600" indent="-609600">
              <a:lnSpc>
                <a:spcPct val="90000"/>
              </a:lnSpc>
              <a:buFontTx/>
              <a:buAutoNum type="arabicPeriod"/>
            </a:pPr>
            <a:r>
              <a:rPr lang="en-US" sz="2800"/>
              <a:t>Measurable - in terms of size, purchasing power etc.</a:t>
            </a:r>
          </a:p>
          <a:p>
            <a:pPr marL="609600" indent="-609600">
              <a:lnSpc>
                <a:spcPct val="90000"/>
              </a:lnSpc>
              <a:buFontTx/>
              <a:buAutoNum type="arabicPeriod"/>
            </a:pPr>
            <a:r>
              <a:rPr lang="en-US" sz="2800"/>
              <a:t>Substantial – large/profitable</a:t>
            </a:r>
          </a:p>
          <a:p>
            <a:pPr marL="609600" indent="-609600">
              <a:lnSpc>
                <a:spcPct val="90000"/>
              </a:lnSpc>
              <a:buFontTx/>
              <a:buAutoNum type="arabicPeriod"/>
            </a:pPr>
            <a:r>
              <a:rPr lang="en-US" sz="2800"/>
              <a:t>Accessible – can be effectively reached &amp; served</a:t>
            </a:r>
          </a:p>
          <a:p>
            <a:pPr marL="609600" indent="-609600">
              <a:lnSpc>
                <a:spcPct val="90000"/>
              </a:lnSpc>
              <a:buFontTx/>
              <a:buAutoNum type="arabicPeriod"/>
            </a:pPr>
            <a:r>
              <a:rPr lang="en-US" sz="2800"/>
              <a:t>Differentiable/Actionable</a:t>
            </a:r>
          </a:p>
        </p:txBody>
      </p:sp>
      <p:sp>
        <p:nvSpPr>
          <p:cNvPr id="4" name="Date Placeholder 3"/>
          <p:cNvSpPr>
            <a:spLocks noGrp="1"/>
          </p:cNvSpPr>
          <p:nvPr>
            <p:ph type="dt" sz="half" idx="10"/>
          </p:nvPr>
        </p:nvSpPr>
        <p:spPr/>
        <p:txBody>
          <a:bodyPr/>
          <a:lstStyle/>
          <a:p>
            <a:fld id="{0292A354-3994-4CAA-A415-F5BFAEEFA666}" type="datetime1">
              <a:rPr lang="en-US" smtClean="0"/>
              <a:pPr/>
              <a:t>2/19/2013</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p:txBody>
          <a:bodyPr/>
          <a:lstStyle/>
          <a:p>
            <a:r>
              <a:rPr lang="en-US" sz="3600"/>
              <a:t>Targeting</a:t>
            </a:r>
          </a:p>
        </p:txBody>
      </p:sp>
      <p:sp>
        <p:nvSpPr>
          <p:cNvPr id="136195" name="Rectangle 3"/>
          <p:cNvSpPr>
            <a:spLocks noGrp="1" noRot="1" noChangeArrowheads="1"/>
          </p:cNvSpPr>
          <p:nvPr>
            <p:ph type="body" idx="1"/>
          </p:nvPr>
        </p:nvSpPr>
        <p:spPr>
          <a:xfrm>
            <a:off x="685800" y="1700213"/>
            <a:ext cx="7772400" cy="4395787"/>
          </a:xfrm>
        </p:spPr>
        <p:txBody>
          <a:bodyPr/>
          <a:lstStyle/>
          <a:p>
            <a:pPr>
              <a:lnSpc>
                <a:spcPct val="90000"/>
              </a:lnSpc>
            </a:pPr>
            <a:r>
              <a:rPr lang="en-US" sz="2800"/>
              <a:t>Single segment concentration – small car only</a:t>
            </a:r>
          </a:p>
          <a:p>
            <a:pPr>
              <a:lnSpc>
                <a:spcPct val="90000"/>
              </a:lnSpc>
            </a:pPr>
            <a:r>
              <a:rPr lang="en-US" sz="2800"/>
              <a:t>Selective specialization – FM channel targeting all age groups with different programs</a:t>
            </a:r>
          </a:p>
          <a:p>
            <a:pPr>
              <a:lnSpc>
                <a:spcPct val="90000"/>
              </a:lnSpc>
            </a:pPr>
            <a:r>
              <a:rPr lang="en-US" sz="2800"/>
              <a:t>Product specialization – one product selling to different segments (paint)</a:t>
            </a:r>
          </a:p>
          <a:p>
            <a:pPr>
              <a:lnSpc>
                <a:spcPct val="90000"/>
              </a:lnSpc>
            </a:pPr>
            <a:r>
              <a:rPr lang="en-US" sz="2800"/>
              <a:t>Market specialization – many needs of 1 group – selling only to schools</a:t>
            </a:r>
          </a:p>
          <a:p>
            <a:pPr>
              <a:lnSpc>
                <a:spcPct val="90000"/>
              </a:lnSpc>
            </a:pPr>
            <a:r>
              <a:rPr lang="en-US" sz="2800"/>
              <a:t>Full market coverage - Coke </a:t>
            </a:r>
          </a:p>
        </p:txBody>
      </p:sp>
      <p:sp>
        <p:nvSpPr>
          <p:cNvPr id="4" name="Date Placeholder 3"/>
          <p:cNvSpPr>
            <a:spLocks noGrp="1"/>
          </p:cNvSpPr>
          <p:nvPr>
            <p:ph type="dt" sz="half" idx="10"/>
          </p:nvPr>
        </p:nvSpPr>
        <p:spPr/>
        <p:txBody>
          <a:bodyPr/>
          <a:lstStyle/>
          <a:p>
            <a:fld id="{FAF7381B-AF7E-40C0-8338-B6A52A0446DE}" type="datetime1">
              <a:rPr lang="en-US" smtClean="0"/>
              <a:pPr/>
              <a:t>2/19/2013</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72400" cy="792162"/>
          </a:xfrm>
        </p:spPr>
        <p:txBody>
          <a:bodyPr/>
          <a:lstStyle/>
          <a:p>
            <a:r>
              <a:rPr lang="en-US" dirty="0" smtClean="0"/>
              <a:t>Product Life Cycle</a:t>
            </a:r>
            <a:endParaRPr lang="en-US" dirty="0"/>
          </a:p>
        </p:txBody>
      </p:sp>
      <p:pic>
        <p:nvPicPr>
          <p:cNvPr id="3" name="Picture 2" descr="Product_Life_Cycle.png"/>
          <p:cNvPicPr>
            <a:picLocks noChangeAspect="1"/>
          </p:cNvPicPr>
          <p:nvPr/>
        </p:nvPicPr>
        <p:blipFill>
          <a:blip r:embed="rId2"/>
          <a:stretch>
            <a:fillRect/>
          </a:stretch>
        </p:blipFill>
        <p:spPr>
          <a:xfrm>
            <a:off x="457200" y="1524000"/>
            <a:ext cx="8172291" cy="4571999"/>
          </a:xfrm>
          <a:prstGeom prst="rect">
            <a:avLst/>
          </a:prstGeom>
        </p:spPr>
      </p:pic>
      <p:sp>
        <p:nvSpPr>
          <p:cNvPr id="4" name="Date Placeholder 3"/>
          <p:cNvSpPr>
            <a:spLocks noGrp="1"/>
          </p:cNvSpPr>
          <p:nvPr>
            <p:ph type="dt" sz="half" idx="10"/>
          </p:nvPr>
        </p:nvSpPr>
        <p:spPr/>
        <p:txBody>
          <a:bodyPr/>
          <a:lstStyle/>
          <a:p>
            <a:fld id="{CF4EB60B-9244-47C1-A425-37B85FB54915}" type="datetime1">
              <a:rPr lang="en-US" smtClean="0"/>
              <a:pPr/>
              <a:t>2/19/2013</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46364" y="-14007"/>
            <a:ext cx="6471227" cy="1109382"/>
          </a:xfrm>
          <a:noFill/>
          <a:ln/>
        </p:spPr>
        <p:txBody>
          <a:bodyPr wrap="square">
            <a:normAutofit fontScale="90000"/>
          </a:bodyPr>
          <a:lstStyle/>
          <a:p>
            <a:r>
              <a:rPr lang="en-US"/>
              <a:t>Introduction Stage of the PLC</a:t>
            </a:r>
          </a:p>
        </p:txBody>
      </p:sp>
      <p:sp>
        <p:nvSpPr>
          <p:cNvPr id="30723" name="Rectangle 3"/>
          <p:cNvSpPr>
            <a:spLocks noChangeArrowheads="1"/>
          </p:cNvSpPr>
          <p:nvPr/>
        </p:nvSpPr>
        <p:spPr bwMode="auto">
          <a:xfrm>
            <a:off x="1039091" y="5916706"/>
            <a:ext cx="1731818"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0724" name="Rectangle 4"/>
          <p:cNvSpPr>
            <a:spLocks noChangeArrowheads="1"/>
          </p:cNvSpPr>
          <p:nvPr/>
        </p:nvSpPr>
        <p:spPr bwMode="auto">
          <a:xfrm>
            <a:off x="3255818" y="5916706"/>
            <a:ext cx="2632364"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0725" name="Rectangle 5"/>
          <p:cNvSpPr>
            <a:spLocks noChangeArrowheads="1"/>
          </p:cNvSpPr>
          <p:nvPr/>
        </p:nvSpPr>
        <p:spPr bwMode="auto">
          <a:xfrm>
            <a:off x="284308" y="1000125"/>
            <a:ext cx="8846705" cy="465278"/>
          </a:xfrm>
          <a:prstGeom prst="rect">
            <a:avLst/>
          </a:prstGeom>
          <a:noFill/>
          <a:ln w="12700">
            <a:noFill/>
            <a:miter lim="800000"/>
            <a:headEnd/>
            <a:tailEnd/>
          </a:ln>
          <a:effectLst/>
        </p:spPr>
        <p:txBody>
          <a:bodyPr lIns="81204" tIns="39889" rIns="81204" bIns="39889">
            <a:spAutoFit/>
          </a:bodyPr>
          <a:lstStyle/>
          <a:p>
            <a:pPr algn="ctr" defTabSz="722284"/>
            <a:endParaRPr lang="en-US" sz="2500" b="1" i="1" dirty="0">
              <a:solidFill>
                <a:srgbClr val="081D58"/>
              </a:solidFill>
              <a:latin typeface="Arial" pitchFamily="34" charset="0"/>
            </a:endParaRPr>
          </a:p>
        </p:txBody>
      </p:sp>
      <p:sp>
        <p:nvSpPr>
          <p:cNvPr id="30726" name="Rectangle 6"/>
          <p:cNvSpPr>
            <a:spLocks noChangeArrowheads="1"/>
          </p:cNvSpPr>
          <p:nvPr/>
        </p:nvSpPr>
        <p:spPr bwMode="auto">
          <a:xfrm>
            <a:off x="883228" y="1980640"/>
            <a:ext cx="2462068"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Sales</a:t>
            </a:r>
          </a:p>
        </p:txBody>
      </p:sp>
      <p:sp>
        <p:nvSpPr>
          <p:cNvPr id="30727" name="Rectangle 7"/>
          <p:cNvSpPr>
            <a:spLocks noChangeArrowheads="1"/>
          </p:cNvSpPr>
          <p:nvPr/>
        </p:nvSpPr>
        <p:spPr bwMode="auto">
          <a:xfrm>
            <a:off x="883228" y="2525526"/>
            <a:ext cx="2462068"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Costs</a:t>
            </a:r>
          </a:p>
        </p:txBody>
      </p:sp>
      <p:sp>
        <p:nvSpPr>
          <p:cNvPr id="30728" name="Rectangle 8"/>
          <p:cNvSpPr>
            <a:spLocks noChangeArrowheads="1"/>
          </p:cNvSpPr>
          <p:nvPr/>
        </p:nvSpPr>
        <p:spPr bwMode="auto">
          <a:xfrm>
            <a:off x="883228" y="3070412"/>
            <a:ext cx="2462068" cy="488857"/>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Profits</a:t>
            </a:r>
          </a:p>
        </p:txBody>
      </p:sp>
      <p:sp>
        <p:nvSpPr>
          <p:cNvPr id="30729" name="Rectangle 9"/>
          <p:cNvSpPr>
            <a:spLocks noChangeArrowheads="1"/>
          </p:cNvSpPr>
          <p:nvPr/>
        </p:nvSpPr>
        <p:spPr bwMode="auto">
          <a:xfrm>
            <a:off x="883228" y="3616698"/>
            <a:ext cx="2462068"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b="1" dirty="0">
                <a:solidFill>
                  <a:srgbClr val="000000"/>
                </a:solidFill>
                <a:latin typeface="Arial" pitchFamily="34" charset="0"/>
              </a:rPr>
              <a:t>Marketing Objectives</a:t>
            </a:r>
          </a:p>
        </p:txBody>
      </p:sp>
      <p:sp>
        <p:nvSpPr>
          <p:cNvPr id="30730" name="Rectangle 10"/>
          <p:cNvSpPr>
            <a:spLocks noChangeArrowheads="1"/>
          </p:cNvSpPr>
          <p:nvPr/>
        </p:nvSpPr>
        <p:spPr bwMode="auto">
          <a:xfrm>
            <a:off x="883228" y="4161585"/>
            <a:ext cx="2462068"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Product</a:t>
            </a:r>
          </a:p>
        </p:txBody>
      </p:sp>
      <p:sp>
        <p:nvSpPr>
          <p:cNvPr id="30731" name="Rectangle 11"/>
          <p:cNvSpPr>
            <a:spLocks noChangeArrowheads="1"/>
          </p:cNvSpPr>
          <p:nvPr/>
        </p:nvSpPr>
        <p:spPr bwMode="auto">
          <a:xfrm>
            <a:off x="883228" y="4706471"/>
            <a:ext cx="2462068"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Price</a:t>
            </a:r>
          </a:p>
        </p:txBody>
      </p:sp>
      <p:sp>
        <p:nvSpPr>
          <p:cNvPr id="30732" name="Rectangle 12"/>
          <p:cNvSpPr>
            <a:spLocks noChangeArrowheads="1"/>
          </p:cNvSpPr>
          <p:nvPr/>
        </p:nvSpPr>
        <p:spPr bwMode="auto">
          <a:xfrm>
            <a:off x="3889375" y="1980640"/>
            <a:ext cx="4622511" cy="487456"/>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Low sales    </a:t>
            </a:r>
          </a:p>
        </p:txBody>
      </p:sp>
      <p:sp>
        <p:nvSpPr>
          <p:cNvPr id="30733" name="Rectangle 13"/>
          <p:cNvSpPr>
            <a:spLocks noChangeArrowheads="1"/>
          </p:cNvSpPr>
          <p:nvPr/>
        </p:nvSpPr>
        <p:spPr bwMode="auto">
          <a:xfrm>
            <a:off x="3889375" y="2525526"/>
            <a:ext cx="4622511" cy="487456"/>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High cost per customer</a:t>
            </a:r>
          </a:p>
        </p:txBody>
      </p:sp>
      <p:sp>
        <p:nvSpPr>
          <p:cNvPr id="30734" name="Rectangle 14"/>
          <p:cNvSpPr>
            <a:spLocks noChangeArrowheads="1"/>
          </p:cNvSpPr>
          <p:nvPr/>
        </p:nvSpPr>
        <p:spPr bwMode="auto">
          <a:xfrm>
            <a:off x="3889375" y="3070412"/>
            <a:ext cx="4622511" cy="488857"/>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Negative</a:t>
            </a:r>
          </a:p>
        </p:txBody>
      </p:sp>
      <p:sp>
        <p:nvSpPr>
          <p:cNvPr id="30735" name="Rectangle 15"/>
          <p:cNvSpPr>
            <a:spLocks noChangeArrowheads="1"/>
          </p:cNvSpPr>
          <p:nvPr/>
        </p:nvSpPr>
        <p:spPr bwMode="auto">
          <a:xfrm>
            <a:off x="3889375" y="3563471"/>
            <a:ext cx="4622511" cy="540684"/>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Create product awareness </a:t>
            </a:r>
          </a:p>
          <a:p>
            <a:pPr algn="ctr">
              <a:lnSpc>
                <a:spcPct val="90000"/>
              </a:lnSpc>
            </a:pPr>
            <a:r>
              <a:rPr lang="en-US" b="1">
                <a:solidFill>
                  <a:srgbClr val="000000"/>
                </a:solidFill>
                <a:latin typeface="Arial" pitchFamily="34" charset="0"/>
              </a:rPr>
              <a:t>and trial</a:t>
            </a:r>
          </a:p>
        </p:txBody>
      </p:sp>
      <p:sp>
        <p:nvSpPr>
          <p:cNvPr id="30736" name="Rectangle 16"/>
          <p:cNvSpPr>
            <a:spLocks noChangeArrowheads="1"/>
          </p:cNvSpPr>
          <p:nvPr/>
        </p:nvSpPr>
        <p:spPr bwMode="auto">
          <a:xfrm>
            <a:off x="3889375" y="4161585"/>
            <a:ext cx="4622511" cy="487456"/>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Offer a basic product</a:t>
            </a:r>
          </a:p>
        </p:txBody>
      </p:sp>
      <p:sp>
        <p:nvSpPr>
          <p:cNvPr id="30737" name="Rectangle 17"/>
          <p:cNvSpPr>
            <a:spLocks noChangeArrowheads="1"/>
          </p:cNvSpPr>
          <p:nvPr/>
        </p:nvSpPr>
        <p:spPr bwMode="auto">
          <a:xfrm>
            <a:off x="3889375" y="4706471"/>
            <a:ext cx="4622511" cy="487456"/>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Use cost-plus </a:t>
            </a:r>
          </a:p>
        </p:txBody>
      </p:sp>
      <p:sp>
        <p:nvSpPr>
          <p:cNvPr id="30738" name="Rectangle 18"/>
          <p:cNvSpPr>
            <a:spLocks noChangeArrowheads="1"/>
          </p:cNvSpPr>
          <p:nvPr/>
        </p:nvSpPr>
        <p:spPr bwMode="auto">
          <a:xfrm>
            <a:off x="883228" y="5244353"/>
            <a:ext cx="2462068"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Distribution</a:t>
            </a:r>
          </a:p>
        </p:txBody>
      </p:sp>
      <p:sp>
        <p:nvSpPr>
          <p:cNvPr id="30739" name="Rectangle 19"/>
          <p:cNvSpPr>
            <a:spLocks noChangeArrowheads="1"/>
          </p:cNvSpPr>
          <p:nvPr/>
        </p:nvSpPr>
        <p:spPr bwMode="auto">
          <a:xfrm>
            <a:off x="3889375" y="5244353"/>
            <a:ext cx="4622511" cy="487456"/>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Build selective distribution</a:t>
            </a:r>
          </a:p>
        </p:txBody>
      </p:sp>
      <p:sp>
        <p:nvSpPr>
          <p:cNvPr id="30740" name="AutoShape 20"/>
          <p:cNvSpPr>
            <a:spLocks noChangeArrowheads="1"/>
          </p:cNvSpPr>
          <p:nvPr/>
        </p:nvSpPr>
        <p:spPr bwMode="auto">
          <a:xfrm>
            <a:off x="3411682" y="2563346"/>
            <a:ext cx="519545" cy="469247"/>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1" name="AutoShape 21"/>
          <p:cNvSpPr>
            <a:spLocks noChangeArrowheads="1"/>
          </p:cNvSpPr>
          <p:nvPr/>
        </p:nvSpPr>
        <p:spPr bwMode="auto">
          <a:xfrm>
            <a:off x="3394364" y="3122239"/>
            <a:ext cx="502227" cy="469246"/>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2" name="AutoShape 22"/>
          <p:cNvSpPr>
            <a:spLocks noChangeArrowheads="1"/>
          </p:cNvSpPr>
          <p:nvPr/>
        </p:nvSpPr>
        <p:spPr bwMode="auto">
          <a:xfrm>
            <a:off x="3408796" y="3632107"/>
            <a:ext cx="487795" cy="469246"/>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3" name="AutoShape 23"/>
          <p:cNvSpPr>
            <a:spLocks noChangeArrowheads="1"/>
          </p:cNvSpPr>
          <p:nvPr/>
        </p:nvSpPr>
        <p:spPr bwMode="auto">
          <a:xfrm>
            <a:off x="3359727" y="4206408"/>
            <a:ext cx="554182" cy="469246"/>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4" name="AutoShape 24"/>
          <p:cNvSpPr>
            <a:spLocks noChangeArrowheads="1"/>
          </p:cNvSpPr>
          <p:nvPr/>
        </p:nvSpPr>
        <p:spPr bwMode="auto">
          <a:xfrm>
            <a:off x="3394363" y="4758298"/>
            <a:ext cx="536864" cy="469246"/>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5" name="AutoShape 25"/>
          <p:cNvSpPr>
            <a:spLocks noChangeArrowheads="1"/>
          </p:cNvSpPr>
          <p:nvPr/>
        </p:nvSpPr>
        <p:spPr bwMode="auto">
          <a:xfrm>
            <a:off x="3411682" y="5265364"/>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6" name="AutoShape 26"/>
          <p:cNvSpPr>
            <a:spLocks noChangeArrowheads="1"/>
          </p:cNvSpPr>
          <p:nvPr/>
        </p:nvSpPr>
        <p:spPr bwMode="auto">
          <a:xfrm>
            <a:off x="3411682" y="2025464"/>
            <a:ext cx="502227" cy="469247"/>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747" name="Rectangle 27"/>
          <p:cNvSpPr>
            <a:spLocks noChangeArrowheads="1"/>
          </p:cNvSpPr>
          <p:nvPr/>
        </p:nvSpPr>
        <p:spPr bwMode="auto">
          <a:xfrm>
            <a:off x="900545" y="5765426"/>
            <a:ext cx="2459182" cy="487456"/>
          </a:xfrm>
          <a:prstGeom prst="rect">
            <a:avLst/>
          </a:prstGeom>
          <a:solidFill>
            <a:schemeClr val="accent1"/>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Advertising</a:t>
            </a:r>
          </a:p>
        </p:txBody>
      </p:sp>
      <p:sp>
        <p:nvSpPr>
          <p:cNvPr id="30748" name="Rectangle 28"/>
          <p:cNvSpPr>
            <a:spLocks noChangeArrowheads="1"/>
          </p:cNvSpPr>
          <p:nvPr/>
        </p:nvSpPr>
        <p:spPr bwMode="auto">
          <a:xfrm>
            <a:off x="3913910" y="5782235"/>
            <a:ext cx="4597977" cy="537882"/>
          </a:xfrm>
          <a:prstGeom prst="rect">
            <a:avLst/>
          </a:prstGeom>
          <a:solidFill>
            <a:srgbClr val="5AF2FA"/>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Build product awareness among early adopters and dealers</a:t>
            </a:r>
          </a:p>
        </p:txBody>
      </p:sp>
      <p:sp>
        <p:nvSpPr>
          <p:cNvPr id="30749" name="AutoShape 29"/>
          <p:cNvSpPr>
            <a:spLocks noChangeArrowheads="1"/>
          </p:cNvSpPr>
          <p:nvPr/>
        </p:nvSpPr>
        <p:spPr bwMode="auto">
          <a:xfrm>
            <a:off x="3429000" y="5803247"/>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 name="Date Placeholder 29"/>
          <p:cNvSpPr>
            <a:spLocks noGrp="1"/>
          </p:cNvSpPr>
          <p:nvPr>
            <p:ph type="dt" sz="half" idx="10"/>
          </p:nvPr>
        </p:nvSpPr>
        <p:spPr/>
        <p:txBody>
          <a:bodyPr/>
          <a:lstStyle/>
          <a:p>
            <a:fld id="{E71A66C2-A614-4ABB-B48B-62DF0D983F61}" type="datetime1">
              <a:rPr lang="en-US" smtClean="0"/>
              <a:pPr/>
              <a:t>2/19/2013</a:t>
            </a:fld>
            <a:endParaRPr lang="en-US"/>
          </a:p>
        </p:txBody>
      </p:sp>
    </p:spTree>
  </p:cSld>
  <p:clrMapOvr>
    <a:masterClrMapping/>
  </p:clrMapOvr>
  <p:transition spd="slow">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17921" y="0"/>
            <a:ext cx="5523699" cy="588522"/>
          </a:xfrm>
          <a:prstGeom prst="rect">
            <a:avLst/>
          </a:prstGeom>
          <a:noFill/>
          <a:ln w="12700">
            <a:noFill/>
            <a:miter lim="800000"/>
            <a:headEnd/>
            <a:tailEnd/>
          </a:ln>
          <a:effectLst>
            <a:outerShdw dist="107763" dir="2700000" algn="ctr" rotWithShape="0">
              <a:srgbClr val="081D58"/>
            </a:outerShdw>
          </a:effectLst>
        </p:spPr>
        <p:txBody>
          <a:bodyPr wrap="none" lIns="42739" tIns="17095" rIns="42739" bIns="17095">
            <a:spAutoFit/>
          </a:bodyPr>
          <a:lstStyle/>
          <a:p>
            <a:r>
              <a:rPr lang="en-US" sz="3600" b="1" i="1" dirty="0">
                <a:solidFill>
                  <a:srgbClr val="FAFD00"/>
                </a:solidFill>
                <a:latin typeface="Arial" pitchFamily="34" charset="0"/>
              </a:rPr>
              <a:t>Growth Stage of the PLC</a:t>
            </a:r>
          </a:p>
        </p:txBody>
      </p:sp>
      <p:sp>
        <p:nvSpPr>
          <p:cNvPr id="32771" name="Rectangle 3"/>
          <p:cNvSpPr>
            <a:spLocks noChangeArrowheads="1"/>
          </p:cNvSpPr>
          <p:nvPr/>
        </p:nvSpPr>
        <p:spPr bwMode="auto">
          <a:xfrm>
            <a:off x="1039091" y="5930713"/>
            <a:ext cx="1731818"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2772" name="Rectangle 4"/>
          <p:cNvSpPr>
            <a:spLocks noChangeArrowheads="1"/>
          </p:cNvSpPr>
          <p:nvPr/>
        </p:nvSpPr>
        <p:spPr bwMode="auto">
          <a:xfrm>
            <a:off x="3255818" y="5930713"/>
            <a:ext cx="2632364"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2773" name="Rectangle 5"/>
          <p:cNvSpPr>
            <a:spLocks noChangeArrowheads="1"/>
          </p:cNvSpPr>
          <p:nvPr/>
        </p:nvSpPr>
        <p:spPr bwMode="auto">
          <a:xfrm>
            <a:off x="297296" y="806824"/>
            <a:ext cx="8846705" cy="573000"/>
          </a:xfrm>
          <a:prstGeom prst="rect">
            <a:avLst/>
          </a:prstGeom>
          <a:noFill/>
          <a:ln w="12700">
            <a:noFill/>
            <a:miter lim="800000"/>
            <a:headEnd/>
            <a:tailEnd/>
          </a:ln>
          <a:effectLst/>
        </p:spPr>
        <p:txBody>
          <a:bodyPr lIns="81204" tIns="39889" rIns="81204" bIns="39889">
            <a:spAutoFit/>
          </a:bodyPr>
          <a:lstStyle/>
          <a:p>
            <a:pPr algn="ctr" defTabSz="722284"/>
            <a:endParaRPr lang="en-US" sz="3200" b="1" i="1" dirty="0">
              <a:solidFill>
                <a:srgbClr val="081D58"/>
              </a:solidFill>
              <a:latin typeface="Arial" pitchFamily="34" charset="0"/>
            </a:endParaRPr>
          </a:p>
        </p:txBody>
      </p:sp>
      <p:sp>
        <p:nvSpPr>
          <p:cNvPr id="32774" name="Rectangle 6"/>
          <p:cNvSpPr>
            <a:spLocks noChangeArrowheads="1"/>
          </p:cNvSpPr>
          <p:nvPr/>
        </p:nvSpPr>
        <p:spPr bwMode="auto">
          <a:xfrm>
            <a:off x="883228" y="1994647"/>
            <a:ext cx="2462068"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Sales</a:t>
            </a:r>
          </a:p>
        </p:txBody>
      </p:sp>
      <p:sp>
        <p:nvSpPr>
          <p:cNvPr id="32775" name="Rectangle 7"/>
          <p:cNvSpPr>
            <a:spLocks noChangeArrowheads="1"/>
          </p:cNvSpPr>
          <p:nvPr/>
        </p:nvSpPr>
        <p:spPr bwMode="auto">
          <a:xfrm>
            <a:off x="883228" y="2539533"/>
            <a:ext cx="2462068"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Costs</a:t>
            </a:r>
          </a:p>
        </p:txBody>
      </p:sp>
      <p:sp>
        <p:nvSpPr>
          <p:cNvPr id="32776" name="Rectangle 8"/>
          <p:cNvSpPr>
            <a:spLocks noChangeArrowheads="1"/>
          </p:cNvSpPr>
          <p:nvPr/>
        </p:nvSpPr>
        <p:spPr bwMode="auto">
          <a:xfrm>
            <a:off x="883228" y="3084419"/>
            <a:ext cx="2462068" cy="488857"/>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Profits</a:t>
            </a:r>
          </a:p>
        </p:txBody>
      </p:sp>
      <p:sp>
        <p:nvSpPr>
          <p:cNvPr id="32777" name="Rectangle 9"/>
          <p:cNvSpPr>
            <a:spLocks noChangeArrowheads="1"/>
          </p:cNvSpPr>
          <p:nvPr/>
        </p:nvSpPr>
        <p:spPr bwMode="auto">
          <a:xfrm>
            <a:off x="883228" y="3630706"/>
            <a:ext cx="2462068"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b="1" dirty="0">
                <a:solidFill>
                  <a:srgbClr val="000000"/>
                </a:solidFill>
                <a:latin typeface="Arial" pitchFamily="34" charset="0"/>
              </a:rPr>
              <a:t>Marketing Objectives</a:t>
            </a:r>
          </a:p>
        </p:txBody>
      </p:sp>
      <p:sp>
        <p:nvSpPr>
          <p:cNvPr id="32778" name="Rectangle 10"/>
          <p:cNvSpPr>
            <a:spLocks noChangeArrowheads="1"/>
          </p:cNvSpPr>
          <p:nvPr/>
        </p:nvSpPr>
        <p:spPr bwMode="auto">
          <a:xfrm>
            <a:off x="883228" y="4175592"/>
            <a:ext cx="2462068"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Product</a:t>
            </a:r>
          </a:p>
        </p:txBody>
      </p:sp>
      <p:sp>
        <p:nvSpPr>
          <p:cNvPr id="32779" name="Rectangle 11"/>
          <p:cNvSpPr>
            <a:spLocks noChangeArrowheads="1"/>
          </p:cNvSpPr>
          <p:nvPr/>
        </p:nvSpPr>
        <p:spPr bwMode="auto">
          <a:xfrm>
            <a:off x="883228" y="4720478"/>
            <a:ext cx="2462068"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Price</a:t>
            </a:r>
          </a:p>
        </p:txBody>
      </p:sp>
      <p:sp>
        <p:nvSpPr>
          <p:cNvPr id="32780" name="Rectangle 12"/>
          <p:cNvSpPr>
            <a:spLocks noChangeArrowheads="1"/>
          </p:cNvSpPr>
          <p:nvPr/>
        </p:nvSpPr>
        <p:spPr bwMode="auto">
          <a:xfrm>
            <a:off x="3889375" y="1994647"/>
            <a:ext cx="4622511" cy="487456"/>
          </a:xfrm>
          <a:prstGeom prst="rect">
            <a:avLst/>
          </a:prstGeom>
          <a:gradFill rotWithShape="0">
            <a:gsLst>
              <a:gs pos="0">
                <a:srgbClr val="FEFE70"/>
              </a:gs>
              <a:gs pos="50000">
                <a:srgbClr val="FEFE70">
                  <a:gamma/>
                  <a:tint val="80000"/>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Rapidly rising sales    </a:t>
            </a:r>
          </a:p>
        </p:txBody>
      </p:sp>
      <p:sp>
        <p:nvSpPr>
          <p:cNvPr id="32781" name="Rectangle 13"/>
          <p:cNvSpPr>
            <a:spLocks noChangeArrowheads="1"/>
          </p:cNvSpPr>
          <p:nvPr/>
        </p:nvSpPr>
        <p:spPr bwMode="auto">
          <a:xfrm>
            <a:off x="3889375" y="2539533"/>
            <a:ext cx="4622511" cy="487456"/>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Average cost per customer</a:t>
            </a:r>
          </a:p>
        </p:txBody>
      </p:sp>
      <p:sp>
        <p:nvSpPr>
          <p:cNvPr id="32782" name="Rectangle 14"/>
          <p:cNvSpPr>
            <a:spLocks noChangeArrowheads="1"/>
          </p:cNvSpPr>
          <p:nvPr/>
        </p:nvSpPr>
        <p:spPr bwMode="auto">
          <a:xfrm>
            <a:off x="3889375" y="3084419"/>
            <a:ext cx="4622511" cy="488857"/>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Rising profits</a:t>
            </a:r>
          </a:p>
        </p:txBody>
      </p:sp>
      <p:sp>
        <p:nvSpPr>
          <p:cNvPr id="32783" name="Rectangle 15"/>
          <p:cNvSpPr>
            <a:spLocks noChangeArrowheads="1"/>
          </p:cNvSpPr>
          <p:nvPr/>
        </p:nvSpPr>
        <p:spPr bwMode="auto">
          <a:xfrm>
            <a:off x="3889375" y="3630706"/>
            <a:ext cx="4622511" cy="487456"/>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Maximize market share</a:t>
            </a:r>
          </a:p>
        </p:txBody>
      </p:sp>
      <p:sp>
        <p:nvSpPr>
          <p:cNvPr id="32784" name="Rectangle 16"/>
          <p:cNvSpPr>
            <a:spLocks noChangeArrowheads="1"/>
          </p:cNvSpPr>
          <p:nvPr/>
        </p:nvSpPr>
        <p:spPr bwMode="auto">
          <a:xfrm>
            <a:off x="3889375" y="4175592"/>
            <a:ext cx="4622511" cy="530878"/>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Offer product extensions, service, warranty</a:t>
            </a:r>
          </a:p>
        </p:txBody>
      </p:sp>
      <p:sp>
        <p:nvSpPr>
          <p:cNvPr id="32785" name="Rectangle 17"/>
          <p:cNvSpPr>
            <a:spLocks noChangeArrowheads="1"/>
          </p:cNvSpPr>
          <p:nvPr/>
        </p:nvSpPr>
        <p:spPr bwMode="auto">
          <a:xfrm>
            <a:off x="3889375" y="4720478"/>
            <a:ext cx="4622511" cy="487456"/>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Price to penetrate market</a:t>
            </a:r>
          </a:p>
        </p:txBody>
      </p:sp>
      <p:sp>
        <p:nvSpPr>
          <p:cNvPr id="32786" name="Rectangle 18"/>
          <p:cNvSpPr>
            <a:spLocks noChangeArrowheads="1"/>
          </p:cNvSpPr>
          <p:nvPr/>
        </p:nvSpPr>
        <p:spPr bwMode="auto">
          <a:xfrm>
            <a:off x="883228" y="5258360"/>
            <a:ext cx="2462068"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Distribution</a:t>
            </a:r>
          </a:p>
        </p:txBody>
      </p:sp>
      <p:sp>
        <p:nvSpPr>
          <p:cNvPr id="32787" name="Rectangle 19"/>
          <p:cNvSpPr>
            <a:spLocks noChangeArrowheads="1"/>
          </p:cNvSpPr>
          <p:nvPr/>
        </p:nvSpPr>
        <p:spPr bwMode="auto">
          <a:xfrm>
            <a:off x="3889375" y="5258360"/>
            <a:ext cx="4622511" cy="487456"/>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Build intensive distribution</a:t>
            </a:r>
          </a:p>
        </p:txBody>
      </p:sp>
      <p:sp>
        <p:nvSpPr>
          <p:cNvPr id="32788" name="AutoShape 20"/>
          <p:cNvSpPr>
            <a:spLocks noChangeArrowheads="1"/>
          </p:cNvSpPr>
          <p:nvPr/>
        </p:nvSpPr>
        <p:spPr bwMode="auto">
          <a:xfrm>
            <a:off x="3411682" y="2577353"/>
            <a:ext cx="519545" cy="469247"/>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89" name="AutoShape 21"/>
          <p:cNvSpPr>
            <a:spLocks noChangeArrowheads="1"/>
          </p:cNvSpPr>
          <p:nvPr/>
        </p:nvSpPr>
        <p:spPr bwMode="auto">
          <a:xfrm>
            <a:off x="3394364" y="3136247"/>
            <a:ext cx="502227" cy="469246"/>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90" name="AutoShape 22"/>
          <p:cNvSpPr>
            <a:spLocks noChangeArrowheads="1"/>
          </p:cNvSpPr>
          <p:nvPr/>
        </p:nvSpPr>
        <p:spPr bwMode="auto">
          <a:xfrm>
            <a:off x="3408796" y="3646114"/>
            <a:ext cx="487795" cy="469246"/>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91" name="AutoShape 23"/>
          <p:cNvSpPr>
            <a:spLocks noChangeArrowheads="1"/>
          </p:cNvSpPr>
          <p:nvPr/>
        </p:nvSpPr>
        <p:spPr bwMode="auto">
          <a:xfrm>
            <a:off x="3359727" y="4220416"/>
            <a:ext cx="554182" cy="469246"/>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92" name="AutoShape 24"/>
          <p:cNvSpPr>
            <a:spLocks noChangeArrowheads="1"/>
          </p:cNvSpPr>
          <p:nvPr/>
        </p:nvSpPr>
        <p:spPr bwMode="auto">
          <a:xfrm>
            <a:off x="3394363" y="4772306"/>
            <a:ext cx="536864" cy="469246"/>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93" name="AutoShape 25"/>
          <p:cNvSpPr>
            <a:spLocks noChangeArrowheads="1"/>
          </p:cNvSpPr>
          <p:nvPr/>
        </p:nvSpPr>
        <p:spPr bwMode="auto">
          <a:xfrm>
            <a:off x="3411682" y="5279372"/>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94" name="AutoShape 26"/>
          <p:cNvSpPr>
            <a:spLocks noChangeArrowheads="1"/>
          </p:cNvSpPr>
          <p:nvPr/>
        </p:nvSpPr>
        <p:spPr bwMode="auto">
          <a:xfrm>
            <a:off x="3411682" y="2039471"/>
            <a:ext cx="502227" cy="469247"/>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2795" name="Rectangle 27"/>
          <p:cNvSpPr>
            <a:spLocks noChangeArrowheads="1"/>
          </p:cNvSpPr>
          <p:nvPr/>
        </p:nvSpPr>
        <p:spPr bwMode="auto">
          <a:xfrm>
            <a:off x="900545" y="5779434"/>
            <a:ext cx="2459182" cy="487456"/>
          </a:xfrm>
          <a:prstGeom prst="rect">
            <a:avLst/>
          </a:prstGeom>
          <a:solidFill>
            <a:srgbClr val="5AF2FA"/>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Advertising</a:t>
            </a:r>
          </a:p>
        </p:txBody>
      </p:sp>
      <p:sp>
        <p:nvSpPr>
          <p:cNvPr id="32796" name="Rectangle 28"/>
          <p:cNvSpPr>
            <a:spLocks noChangeArrowheads="1"/>
          </p:cNvSpPr>
          <p:nvPr/>
        </p:nvSpPr>
        <p:spPr bwMode="auto">
          <a:xfrm>
            <a:off x="3913910" y="5796243"/>
            <a:ext cx="4597977" cy="591110"/>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Build awareness and interest in the mass market</a:t>
            </a:r>
          </a:p>
        </p:txBody>
      </p:sp>
      <p:sp>
        <p:nvSpPr>
          <p:cNvPr id="32797" name="AutoShape 29"/>
          <p:cNvSpPr>
            <a:spLocks noChangeArrowheads="1"/>
          </p:cNvSpPr>
          <p:nvPr/>
        </p:nvSpPr>
        <p:spPr bwMode="auto">
          <a:xfrm>
            <a:off x="3429000" y="5817254"/>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 name="Date Placeholder 29"/>
          <p:cNvSpPr>
            <a:spLocks noGrp="1"/>
          </p:cNvSpPr>
          <p:nvPr>
            <p:ph type="dt" sz="half" idx="10"/>
          </p:nvPr>
        </p:nvSpPr>
        <p:spPr/>
        <p:txBody>
          <a:bodyPr/>
          <a:lstStyle/>
          <a:p>
            <a:fld id="{486A0147-7B37-4DCF-81B2-A09BEB032DC0}" type="datetime1">
              <a:rPr lang="en-US" smtClean="0"/>
              <a:pPr/>
              <a:t>2/19/2013</a:t>
            </a:fld>
            <a:endParaRPr lang="en-US"/>
          </a:p>
        </p:txBody>
      </p:sp>
    </p:spTree>
  </p:cSld>
  <p:clrMapOvr>
    <a:masterClrMapping/>
  </p:clrMapOvr>
  <p:transition spd="slow">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17921" y="0"/>
            <a:ext cx="5703235" cy="588522"/>
          </a:xfrm>
          <a:prstGeom prst="rect">
            <a:avLst/>
          </a:prstGeom>
          <a:noFill/>
          <a:ln w="12700">
            <a:noFill/>
            <a:miter lim="800000"/>
            <a:headEnd/>
            <a:tailEnd/>
          </a:ln>
          <a:effectLst>
            <a:outerShdw dist="107763" dir="2700000" algn="ctr" rotWithShape="0">
              <a:srgbClr val="081D58"/>
            </a:outerShdw>
          </a:effectLst>
        </p:spPr>
        <p:txBody>
          <a:bodyPr wrap="none" lIns="42739" tIns="17095" rIns="42739" bIns="17095">
            <a:spAutoFit/>
          </a:bodyPr>
          <a:lstStyle/>
          <a:p>
            <a:r>
              <a:rPr lang="en-US" sz="3600" b="1" i="1" dirty="0">
                <a:solidFill>
                  <a:srgbClr val="FAFD00"/>
                </a:solidFill>
                <a:latin typeface="Arial" pitchFamily="34" charset="0"/>
              </a:rPr>
              <a:t>Maturity Stage of the PLC</a:t>
            </a:r>
          </a:p>
        </p:txBody>
      </p:sp>
      <p:sp>
        <p:nvSpPr>
          <p:cNvPr id="34819" name="Rectangle 3"/>
          <p:cNvSpPr>
            <a:spLocks noChangeArrowheads="1"/>
          </p:cNvSpPr>
          <p:nvPr/>
        </p:nvSpPr>
        <p:spPr bwMode="auto">
          <a:xfrm>
            <a:off x="1039091" y="5930713"/>
            <a:ext cx="1731818"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4820" name="Rectangle 4"/>
          <p:cNvSpPr>
            <a:spLocks noChangeArrowheads="1"/>
          </p:cNvSpPr>
          <p:nvPr/>
        </p:nvSpPr>
        <p:spPr bwMode="auto">
          <a:xfrm>
            <a:off x="3255818" y="5930713"/>
            <a:ext cx="2632364"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4821" name="Rectangle 5"/>
          <p:cNvSpPr>
            <a:spLocks noChangeArrowheads="1"/>
          </p:cNvSpPr>
          <p:nvPr/>
        </p:nvSpPr>
        <p:spPr bwMode="auto">
          <a:xfrm>
            <a:off x="297296" y="874059"/>
            <a:ext cx="8846705" cy="573000"/>
          </a:xfrm>
          <a:prstGeom prst="rect">
            <a:avLst/>
          </a:prstGeom>
          <a:noFill/>
          <a:ln w="12700">
            <a:noFill/>
            <a:miter lim="800000"/>
            <a:headEnd/>
            <a:tailEnd/>
          </a:ln>
          <a:effectLst/>
        </p:spPr>
        <p:txBody>
          <a:bodyPr lIns="81204" tIns="39889" rIns="81204" bIns="39889">
            <a:spAutoFit/>
          </a:bodyPr>
          <a:lstStyle/>
          <a:p>
            <a:pPr algn="ctr" defTabSz="722284"/>
            <a:endParaRPr lang="en-US" sz="3200" b="1" i="1" dirty="0">
              <a:solidFill>
                <a:srgbClr val="081D58"/>
              </a:solidFill>
              <a:latin typeface="Arial" pitchFamily="34" charset="0"/>
            </a:endParaRPr>
          </a:p>
        </p:txBody>
      </p:sp>
      <p:sp>
        <p:nvSpPr>
          <p:cNvPr id="34822" name="Rectangle 6"/>
          <p:cNvSpPr>
            <a:spLocks noChangeArrowheads="1"/>
          </p:cNvSpPr>
          <p:nvPr/>
        </p:nvSpPr>
        <p:spPr bwMode="auto">
          <a:xfrm>
            <a:off x="883228" y="1994647"/>
            <a:ext cx="2462068"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Sales</a:t>
            </a:r>
          </a:p>
        </p:txBody>
      </p:sp>
      <p:sp>
        <p:nvSpPr>
          <p:cNvPr id="34823" name="Rectangle 7"/>
          <p:cNvSpPr>
            <a:spLocks noChangeArrowheads="1"/>
          </p:cNvSpPr>
          <p:nvPr/>
        </p:nvSpPr>
        <p:spPr bwMode="auto">
          <a:xfrm>
            <a:off x="883228" y="2539533"/>
            <a:ext cx="2462068"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Costs</a:t>
            </a:r>
          </a:p>
        </p:txBody>
      </p:sp>
      <p:sp>
        <p:nvSpPr>
          <p:cNvPr id="34824" name="Rectangle 8"/>
          <p:cNvSpPr>
            <a:spLocks noChangeArrowheads="1"/>
          </p:cNvSpPr>
          <p:nvPr/>
        </p:nvSpPr>
        <p:spPr bwMode="auto">
          <a:xfrm>
            <a:off x="883228" y="3084419"/>
            <a:ext cx="2462068" cy="488857"/>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Profits</a:t>
            </a:r>
          </a:p>
        </p:txBody>
      </p:sp>
      <p:sp>
        <p:nvSpPr>
          <p:cNvPr id="34825" name="Rectangle 9"/>
          <p:cNvSpPr>
            <a:spLocks noChangeArrowheads="1"/>
          </p:cNvSpPr>
          <p:nvPr/>
        </p:nvSpPr>
        <p:spPr bwMode="auto">
          <a:xfrm>
            <a:off x="883228" y="3630706"/>
            <a:ext cx="2462068"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b="1" dirty="0">
                <a:solidFill>
                  <a:srgbClr val="000000"/>
                </a:solidFill>
                <a:latin typeface="Arial" pitchFamily="34" charset="0"/>
              </a:rPr>
              <a:t>Marketing Objectives</a:t>
            </a:r>
          </a:p>
        </p:txBody>
      </p:sp>
      <p:sp>
        <p:nvSpPr>
          <p:cNvPr id="34826" name="Rectangle 10"/>
          <p:cNvSpPr>
            <a:spLocks noChangeArrowheads="1"/>
          </p:cNvSpPr>
          <p:nvPr/>
        </p:nvSpPr>
        <p:spPr bwMode="auto">
          <a:xfrm>
            <a:off x="883228" y="4175592"/>
            <a:ext cx="2462068"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Product</a:t>
            </a:r>
          </a:p>
        </p:txBody>
      </p:sp>
      <p:sp>
        <p:nvSpPr>
          <p:cNvPr id="34827" name="Rectangle 11"/>
          <p:cNvSpPr>
            <a:spLocks noChangeArrowheads="1"/>
          </p:cNvSpPr>
          <p:nvPr/>
        </p:nvSpPr>
        <p:spPr bwMode="auto">
          <a:xfrm>
            <a:off x="883228" y="4720478"/>
            <a:ext cx="2462068"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Price</a:t>
            </a:r>
          </a:p>
        </p:txBody>
      </p:sp>
      <p:sp>
        <p:nvSpPr>
          <p:cNvPr id="34828" name="Rectangle 12"/>
          <p:cNvSpPr>
            <a:spLocks noChangeArrowheads="1"/>
          </p:cNvSpPr>
          <p:nvPr/>
        </p:nvSpPr>
        <p:spPr bwMode="auto">
          <a:xfrm>
            <a:off x="3889375" y="1994647"/>
            <a:ext cx="4622511" cy="487456"/>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Peak sales</a:t>
            </a:r>
          </a:p>
        </p:txBody>
      </p:sp>
      <p:sp>
        <p:nvSpPr>
          <p:cNvPr id="34829" name="Rectangle 13"/>
          <p:cNvSpPr>
            <a:spLocks noChangeArrowheads="1"/>
          </p:cNvSpPr>
          <p:nvPr/>
        </p:nvSpPr>
        <p:spPr bwMode="auto">
          <a:xfrm>
            <a:off x="3889375" y="2539533"/>
            <a:ext cx="4622511" cy="487456"/>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Low cost per customer</a:t>
            </a:r>
          </a:p>
        </p:txBody>
      </p:sp>
      <p:sp>
        <p:nvSpPr>
          <p:cNvPr id="34830" name="Rectangle 14"/>
          <p:cNvSpPr>
            <a:spLocks noChangeArrowheads="1"/>
          </p:cNvSpPr>
          <p:nvPr/>
        </p:nvSpPr>
        <p:spPr bwMode="auto">
          <a:xfrm>
            <a:off x="3889375" y="3084419"/>
            <a:ext cx="4622511" cy="488857"/>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High profits</a:t>
            </a:r>
          </a:p>
        </p:txBody>
      </p:sp>
      <p:sp>
        <p:nvSpPr>
          <p:cNvPr id="34831" name="Rectangle 15"/>
          <p:cNvSpPr>
            <a:spLocks noChangeArrowheads="1"/>
          </p:cNvSpPr>
          <p:nvPr/>
        </p:nvSpPr>
        <p:spPr bwMode="auto">
          <a:xfrm>
            <a:off x="3889375" y="3630706"/>
            <a:ext cx="4622511" cy="537882"/>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Maximize profit while defending</a:t>
            </a:r>
          </a:p>
          <a:p>
            <a:pPr algn="ctr">
              <a:lnSpc>
                <a:spcPct val="90000"/>
              </a:lnSpc>
            </a:pPr>
            <a:r>
              <a:rPr lang="en-US" b="1">
                <a:solidFill>
                  <a:srgbClr val="000000"/>
                </a:solidFill>
                <a:latin typeface="Arial" pitchFamily="34" charset="0"/>
              </a:rPr>
              <a:t> market share</a:t>
            </a:r>
          </a:p>
        </p:txBody>
      </p:sp>
      <p:sp>
        <p:nvSpPr>
          <p:cNvPr id="34832" name="Rectangle 16"/>
          <p:cNvSpPr>
            <a:spLocks noChangeArrowheads="1"/>
          </p:cNvSpPr>
          <p:nvPr/>
        </p:nvSpPr>
        <p:spPr bwMode="auto">
          <a:xfrm>
            <a:off x="3889375" y="4235823"/>
            <a:ext cx="4622511" cy="427225"/>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Diversify brand and models</a:t>
            </a:r>
          </a:p>
        </p:txBody>
      </p:sp>
      <p:sp>
        <p:nvSpPr>
          <p:cNvPr id="34833" name="Rectangle 17"/>
          <p:cNvSpPr>
            <a:spLocks noChangeArrowheads="1"/>
          </p:cNvSpPr>
          <p:nvPr/>
        </p:nvSpPr>
        <p:spPr bwMode="auto">
          <a:xfrm>
            <a:off x="3889375" y="4720478"/>
            <a:ext cx="4622511" cy="487456"/>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Price to match or best competitors</a:t>
            </a:r>
          </a:p>
        </p:txBody>
      </p:sp>
      <p:sp>
        <p:nvSpPr>
          <p:cNvPr id="34834" name="Rectangle 18"/>
          <p:cNvSpPr>
            <a:spLocks noChangeArrowheads="1"/>
          </p:cNvSpPr>
          <p:nvPr/>
        </p:nvSpPr>
        <p:spPr bwMode="auto">
          <a:xfrm>
            <a:off x="883228" y="5258360"/>
            <a:ext cx="2462068"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Distribution</a:t>
            </a:r>
          </a:p>
        </p:txBody>
      </p:sp>
      <p:sp>
        <p:nvSpPr>
          <p:cNvPr id="34835" name="Rectangle 19"/>
          <p:cNvSpPr>
            <a:spLocks noChangeArrowheads="1"/>
          </p:cNvSpPr>
          <p:nvPr/>
        </p:nvSpPr>
        <p:spPr bwMode="auto">
          <a:xfrm>
            <a:off x="3889375" y="5258360"/>
            <a:ext cx="4622511" cy="487456"/>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Build more intensive distribution</a:t>
            </a:r>
          </a:p>
        </p:txBody>
      </p:sp>
      <p:sp>
        <p:nvSpPr>
          <p:cNvPr id="34836" name="AutoShape 20"/>
          <p:cNvSpPr>
            <a:spLocks noChangeArrowheads="1"/>
          </p:cNvSpPr>
          <p:nvPr/>
        </p:nvSpPr>
        <p:spPr bwMode="auto">
          <a:xfrm>
            <a:off x="3411682" y="2577353"/>
            <a:ext cx="519545" cy="469247"/>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37" name="AutoShape 21"/>
          <p:cNvSpPr>
            <a:spLocks noChangeArrowheads="1"/>
          </p:cNvSpPr>
          <p:nvPr/>
        </p:nvSpPr>
        <p:spPr bwMode="auto">
          <a:xfrm>
            <a:off x="3394364" y="3136247"/>
            <a:ext cx="502227" cy="469246"/>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38" name="AutoShape 22"/>
          <p:cNvSpPr>
            <a:spLocks noChangeArrowheads="1"/>
          </p:cNvSpPr>
          <p:nvPr/>
        </p:nvSpPr>
        <p:spPr bwMode="auto">
          <a:xfrm>
            <a:off x="3408796" y="3646114"/>
            <a:ext cx="487795" cy="469246"/>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39" name="AutoShape 23"/>
          <p:cNvSpPr>
            <a:spLocks noChangeArrowheads="1"/>
          </p:cNvSpPr>
          <p:nvPr/>
        </p:nvSpPr>
        <p:spPr bwMode="auto">
          <a:xfrm>
            <a:off x="3359727" y="4220416"/>
            <a:ext cx="554182" cy="469246"/>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40" name="AutoShape 24"/>
          <p:cNvSpPr>
            <a:spLocks noChangeArrowheads="1"/>
          </p:cNvSpPr>
          <p:nvPr/>
        </p:nvSpPr>
        <p:spPr bwMode="auto">
          <a:xfrm>
            <a:off x="3394363" y="4772306"/>
            <a:ext cx="536864" cy="469246"/>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41" name="AutoShape 25"/>
          <p:cNvSpPr>
            <a:spLocks noChangeArrowheads="1"/>
          </p:cNvSpPr>
          <p:nvPr/>
        </p:nvSpPr>
        <p:spPr bwMode="auto">
          <a:xfrm>
            <a:off x="3411682" y="5279372"/>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42" name="AutoShape 26"/>
          <p:cNvSpPr>
            <a:spLocks noChangeArrowheads="1"/>
          </p:cNvSpPr>
          <p:nvPr/>
        </p:nvSpPr>
        <p:spPr bwMode="auto">
          <a:xfrm>
            <a:off x="3411682" y="2039471"/>
            <a:ext cx="502227" cy="469247"/>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4843" name="Rectangle 27"/>
          <p:cNvSpPr>
            <a:spLocks noChangeArrowheads="1"/>
          </p:cNvSpPr>
          <p:nvPr/>
        </p:nvSpPr>
        <p:spPr bwMode="auto">
          <a:xfrm>
            <a:off x="900545" y="5779434"/>
            <a:ext cx="2459182" cy="487456"/>
          </a:xfrm>
          <a:prstGeom prst="rect">
            <a:avLst/>
          </a:prstGeom>
          <a:solidFill>
            <a:srgbClr val="E0FEC2"/>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Advertising</a:t>
            </a:r>
          </a:p>
        </p:txBody>
      </p:sp>
      <p:sp>
        <p:nvSpPr>
          <p:cNvPr id="34844" name="Rectangle 28"/>
          <p:cNvSpPr>
            <a:spLocks noChangeArrowheads="1"/>
          </p:cNvSpPr>
          <p:nvPr/>
        </p:nvSpPr>
        <p:spPr bwMode="auto">
          <a:xfrm>
            <a:off x="3913910" y="5796243"/>
            <a:ext cx="4597977" cy="591110"/>
          </a:xfrm>
          <a:prstGeom prst="rect">
            <a:avLst/>
          </a:prstGeom>
          <a:solidFill>
            <a:srgbClr val="F0DEFE"/>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Stress brand differences and benefits</a:t>
            </a:r>
          </a:p>
        </p:txBody>
      </p:sp>
      <p:sp>
        <p:nvSpPr>
          <p:cNvPr id="34845" name="AutoShape 29"/>
          <p:cNvSpPr>
            <a:spLocks noChangeArrowheads="1"/>
          </p:cNvSpPr>
          <p:nvPr/>
        </p:nvSpPr>
        <p:spPr bwMode="auto">
          <a:xfrm>
            <a:off x="3429000" y="5817254"/>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 name="Date Placeholder 29"/>
          <p:cNvSpPr>
            <a:spLocks noGrp="1"/>
          </p:cNvSpPr>
          <p:nvPr>
            <p:ph type="dt" sz="half" idx="10"/>
          </p:nvPr>
        </p:nvSpPr>
        <p:spPr/>
        <p:txBody>
          <a:bodyPr/>
          <a:lstStyle/>
          <a:p>
            <a:fld id="{29F979A6-37F8-4523-97EF-60B5E34F1514}" type="datetime1">
              <a:rPr lang="en-US" smtClean="0"/>
              <a:pPr/>
              <a:t>2/19/2013</a:t>
            </a:fld>
            <a:endParaRPr lang="en-US"/>
          </a:p>
        </p:txBody>
      </p:sp>
    </p:spTree>
  </p:cSld>
  <p:clrMapOvr>
    <a:masterClrMapping/>
  </p:clrMapOvr>
  <p:transition spd="slow">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217922" y="0"/>
            <a:ext cx="5549347" cy="588522"/>
          </a:xfrm>
          <a:prstGeom prst="rect">
            <a:avLst/>
          </a:prstGeom>
          <a:noFill/>
          <a:ln w="12700">
            <a:noFill/>
            <a:miter lim="800000"/>
            <a:headEnd/>
            <a:tailEnd/>
          </a:ln>
          <a:effectLst>
            <a:outerShdw dist="107763" dir="2700000" algn="ctr" rotWithShape="0">
              <a:srgbClr val="081D58"/>
            </a:outerShdw>
          </a:effectLst>
        </p:spPr>
        <p:txBody>
          <a:bodyPr wrap="none" lIns="42739" tIns="17095" rIns="42739" bIns="17095">
            <a:spAutoFit/>
          </a:bodyPr>
          <a:lstStyle/>
          <a:p>
            <a:r>
              <a:rPr lang="en-US" sz="3600" b="1" i="1" dirty="0">
                <a:solidFill>
                  <a:srgbClr val="FAFD00"/>
                </a:solidFill>
                <a:latin typeface="Arial" pitchFamily="34" charset="0"/>
              </a:rPr>
              <a:t>Decline Stage of the PLC</a:t>
            </a:r>
          </a:p>
        </p:txBody>
      </p:sp>
      <p:sp>
        <p:nvSpPr>
          <p:cNvPr id="36867" name="Rectangle 3"/>
          <p:cNvSpPr>
            <a:spLocks noChangeArrowheads="1"/>
          </p:cNvSpPr>
          <p:nvPr/>
        </p:nvSpPr>
        <p:spPr bwMode="auto">
          <a:xfrm>
            <a:off x="1039091" y="5930713"/>
            <a:ext cx="1731818"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6868" name="Rectangle 4"/>
          <p:cNvSpPr>
            <a:spLocks noChangeArrowheads="1"/>
          </p:cNvSpPr>
          <p:nvPr/>
        </p:nvSpPr>
        <p:spPr bwMode="auto">
          <a:xfrm>
            <a:off x="3255818" y="5930713"/>
            <a:ext cx="2632364" cy="403412"/>
          </a:xfrm>
          <a:prstGeom prst="rect">
            <a:avLst/>
          </a:prstGeom>
          <a:noFill/>
          <a:ln w="12700">
            <a:noFill/>
            <a:miter lim="800000"/>
            <a:headEnd/>
            <a:tailEnd/>
          </a:ln>
          <a:effectLst/>
        </p:spPr>
        <p:txBody>
          <a:bodyPr wrap="none" lIns="82058" tIns="41029" rIns="82058" bIns="41029" anchor="ctr"/>
          <a:lstStyle/>
          <a:p>
            <a:endParaRPr lang="en-US"/>
          </a:p>
        </p:txBody>
      </p:sp>
      <p:sp>
        <p:nvSpPr>
          <p:cNvPr id="36869" name="Rectangle 5"/>
          <p:cNvSpPr>
            <a:spLocks noChangeArrowheads="1"/>
          </p:cNvSpPr>
          <p:nvPr/>
        </p:nvSpPr>
        <p:spPr bwMode="auto">
          <a:xfrm>
            <a:off x="297296" y="806824"/>
            <a:ext cx="8846705" cy="573000"/>
          </a:xfrm>
          <a:prstGeom prst="rect">
            <a:avLst/>
          </a:prstGeom>
          <a:noFill/>
          <a:ln w="12700">
            <a:noFill/>
            <a:miter lim="800000"/>
            <a:headEnd/>
            <a:tailEnd/>
          </a:ln>
          <a:effectLst/>
        </p:spPr>
        <p:txBody>
          <a:bodyPr lIns="81204" tIns="39889" rIns="81204" bIns="39889">
            <a:spAutoFit/>
          </a:bodyPr>
          <a:lstStyle/>
          <a:p>
            <a:pPr algn="ctr" defTabSz="722284"/>
            <a:endParaRPr lang="en-US" sz="3200" b="1" i="1" dirty="0">
              <a:solidFill>
                <a:srgbClr val="081D58"/>
              </a:solidFill>
              <a:latin typeface="Arial" pitchFamily="34" charset="0"/>
            </a:endParaRPr>
          </a:p>
        </p:txBody>
      </p:sp>
      <p:sp>
        <p:nvSpPr>
          <p:cNvPr id="36870" name="Rectangle 6"/>
          <p:cNvSpPr>
            <a:spLocks noChangeArrowheads="1"/>
          </p:cNvSpPr>
          <p:nvPr/>
        </p:nvSpPr>
        <p:spPr bwMode="auto">
          <a:xfrm>
            <a:off x="883228" y="1994647"/>
            <a:ext cx="2462068"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Sales</a:t>
            </a:r>
          </a:p>
        </p:txBody>
      </p:sp>
      <p:sp>
        <p:nvSpPr>
          <p:cNvPr id="36871" name="Rectangle 7"/>
          <p:cNvSpPr>
            <a:spLocks noChangeArrowheads="1"/>
          </p:cNvSpPr>
          <p:nvPr/>
        </p:nvSpPr>
        <p:spPr bwMode="auto">
          <a:xfrm>
            <a:off x="883228" y="2539533"/>
            <a:ext cx="2462068"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Costs</a:t>
            </a:r>
          </a:p>
        </p:txBody>
      </p:sp>
      <p:sp>
        <p:nvSpPr>
          <p:cNvPr id="36872" name="Rectangle 8"/>
          <p:cNvSpPr>
            <a:spLocks noChangeArrowheads="1"/>
          </p:cNvSpPr>
          <p:nvPr/>
        </p:nvSpPr>
        <p:spPr bwMode="auto">
          <a:xfrm>
            <a:off x="883228" y="3084419"/>
            <a:ext cx="2462068" cy="488857"/>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Profits</a:t>
            </a:r>
          </a:p>
        </p:txBody>
      </p:sp>
      <p:sp>
        <p:nvSpPr>
          <p:cNvPr id="36873" name="Rectangle 9"/>
          <p:cNvSpPr>
            <a:spLocks noChangeArrowheads="1"/>
          </p:cNvSpPr>
          <p:nvPr/>
        </p:nvSpPr>
        <p:spPr bwMode="auto">
          <a:xfrm>
            <a:off x="883228" y="3630706"/>
            <a:ext cx="2462068"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b="1" dirty="0">
                <a:solidFill>
                  <a:srgbClr val="000000"/>
                </a:solidFill>
                <a:latin typeface="Arial" pitchFamily="34" charset="0"/>
              </a:rPr>
              <a:t>Marketing Objectives</a:t>
            </a:r>
          </a:p>
        </p:txBody>
      </p:sp>
      <p:sp>
        <p:nvSpPr>
          <p:cNvPr id="36874" name="Rectangle 10"/>
          <p:cNvSpPr>
            <a:spLocks noChangeArrowheads="1"/>
          </p:cNvSpPr>
          <p:nvPr/>
        </p:nvSpPr>
        <p:spPr bwMode="auto">
          <a:xfrm>
            <a:off x="883228" y="4175592"/>
            <a:ext cx="2462068"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Product</a:t>
            </a:r>
          </a:p>
        </p:txBody>
      </p:sp>
      <p:sp>
        <p:nvSpPr>
          <p:cNvPr id="36875" name="Rectangle 11"/>
          <p:cNvSpPr>
            <a:spLocks noChangeArrowheads="1"/>
          </p:cNvSpPr>
          <p:nvPr/>
        </p:nvSpPr>
        <p:spPr bwMode="auto">
          <a:xfrm>
            <a:off x="883228" y="4720478"/>
            <a:ext cx="2462068"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Price</a:t>
            </a:r>
          </a:p>
        </p:txBody>
      </p:sp>
      <p:sp>
        <p:nvSpPr>
          <p:cNvPr id="36876" name="Rectangle 12"/>
          <p:cNvSpPr>
            <a:spLocks noChangeArrowheads="1"/>
          </p:cNvSpPr>
          <p:nvPr/>
        </p:nvSpPr>
        <p:spPr bwMode="auto">
          <a:xfrm>
            <a:off x="3889375" y="1994647"/>
            <a:ext cx="4622511" cy="487456"/>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Declining sales</a:t>
            </a:r>
          </a:p>
        </p:txBody>
      </p:sp>
      <p:sp>
        <p:nvSpPr>
          <p:cNvPr id="36877" name="Rectangle 13"/>
          <p:cNvSpPr>
            <a:spLocks noChangeArrowheads="1"/>
          </p:cNvSpPr>
          <p:nvPr/>
        </p:nvSpPr>
        <p:spPr bwMode="auto">
          <a:xfrm>
            <a:off x="3889375" y="2539533"/>
            <a:ext cx="4622511" cy="487456"/>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Low cost per customer</a:t>
            </a:r>
          </a:p>
        </p:txBody>
      </p:sp>
      <p:sp>
        <p:nvSpPr>
          <p:cNvPr id="36878" name="Rectangle 14"/>
          <p:cNvSpPr>
            <a:spLocks noChangeArrowheads="1"/>
          </p:cNvSpPr>
          <p:nvPr/>
        </p:nvSpPr>
        <p:spPr bwMode="auto">
          <a:xfrm>
            <a:off x="3889375" y="3084419"/>
            <a:ext cx="4622511" cy="488857"/>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Declining profits</a:t>
            </a:r>
          </a:p>
        </p:txBody>
      </p:sp>
      <p:sp>
        <p:nvSpPr>
          <p:cNvPr id="36879" name="Rectangle 15"/>
          <p:cNvSpPr>
            <a:spLocks noChangeArrowheads="1"/>
          </p:cNvSpPr>
          <p:nvPr/>
        </p:nvSpPr>
        <p:spPr bwMode="auto">
          <a:xfrm>
            <a:off x="3889375" y="3630706"/>
            <a:ext cx="4622511" cy="537882"/>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Reduce expenditure and milk the brand</a:t>
            </a:r>
          </a:p>
        </p:txBody>
      </p:sp>
      <p:sp>
        <p:nvSpPr>
          <p:cNvPr id="36880" name="Rectangle 16"/>
          <p:cNvSpPr>
            <a:spLocks noChangeArrowheads="1"/>
          </p:cNvSpPr>
          <p:nvPr/>
        </p:nvSpPr>
        <p:spPr bwMode="auto">
          <a:xfrm>
            <a:off x="3889375" y="4235823"/>
            <a:ext cx="4622511" cy="427225"/>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Phase out weak items</a:t>
            </a:r>
          </a:p>
        </p:txBody>
      </p:sp>
      <p:sp>
        <p:nvSpPr>
          <p:cNvPr id="36881" name="Rectangle 17"/>
          <p:cNvSpPr>
            <a:spLocks noChangeArrowheads="1"/>
          </p:cNvSpPr>
          <p:nvPr/>
        </p:nvSpPr>
        <p:spPr bwMode="auto">
          <a:xfrm>
            <a:off x="3889375" y="4720478"/>
            <a:ext cx="4622511" cy="487456"/>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nSpc>
                <a:spcPct val="90000"/>
              </a:lnSpc>
            </a:pPr>
            <a:r>
              <a:rPr lang="en-US" b="1">
                <a:solidFill>
                  <a:srgbClr val="000000"/>
                </a:solidFill>
                <a:latin typeface="Arial" pitchFamily="34" charset="0"/>
              </a:rPr>
              <a:t>Cut price</a:t>
            </a:r>
          </a:p>
        </p:txBody>
      </p:sp>
      <p:sp>
        <p:nvSpPr>
          <p:cNvPr id="36882" name="Rectangle 18"/>
          <p:cNvSpPr>
            <a:spLocks noChangeArrowheads="1"/>
          </p:cNvSpPr>
          <p:nvPr/>
        </p:nvSpPr>
        <p:spPr bwMode="auto">
          <a:xfrm>
            <a:off x="883228" y="5258360"/>
            <a:ext cx="2462068"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Distribution</a:t>
            </a:r>
          </a:p>
        </p:txBody>
      </p:sp>
      <p:sp>
        <p:nvSpPr>
          <p:cNvPr id="36883" name="Rectangle 19"/>
          <p:cNvSpPr>
            <a:spLocks noChangeArrowheads="1"/>
          </p:cNvSpPr>
          <p:nvPr/>
        </p:nvSpPr>
        <p:spPr bwMode="auto">
          <a:xfrm>
            <a:off x="3889375" y="5258361"/>
            <a:ext cx="4622511" cy="523875"/>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a:solidFill>
                  <a:srgbClr val="000000"/>
                </a:solidFill>
                <a:latin typeface="Arial" pitchFamily="34" charset="0"/>
              </a:rPr>
              <a:t>Go selective: phase out unprofitable outlets</a:t>
            </a:r>
          </a:p>
        </p:txBody>
      </p:sp>
      <p:sp>
        <p:nvSpPr>
          <p:cNvPr id="36884" name="AutoShape 20"/>
          <p:cNvSpPr>
            <a:spLocks noChangeArrowheads="1"/>
          </p:cNvSpPr>
          <p:nvPr/>
        </p:nvSpPr>
        <p:spPr bwMode="auto">
          <a:xfrm>
            <a:off x="3411682" y="2577353"/>
            <a:ext cx="519545" cy="469247"/>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85" name="AutoShape 21"/>
          <p:cNvSpPr>
            <a:spLocks noChangeArrowheads="1"/>
          </p:cNvSpPr>
          <p:nvPr/>
        </p:nvSpPr>
        <p:spPr bwMode="auto">
          <a:xfrm>
            <a:off x="3394364" y="3136247"/>
            <a:ext cx="502227" cy="469246"/>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86" name="AutoShape 22"/>
          <p:cNvSpPr>
            <a:spLocks noChangeArrowheads="1"/>
          </p:cNvSpPr>
          <p:nvPr/>
        </p:nvSpPr>
        <p:spPr bwMode="auto">
          <a:xfrm>
            <a:off x="3408796" y="3646114"/>
            <a:ext cx="487795" cy="469246"/>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87" name="AutoShape 23"/>
          <p:cNvSpPr>
            <a:spLocks noChangeArrowheads="1"/>
          </p:cNvSpPr>
          <p:nvPr/>
        </p:nvSpPr>
        <p:spPr bwMode="auto">
          <a:xfrm>
            <a:off x="3359727" y="4220416"/>
            <a:ext cx="554182" cy="469246"/>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88" name="AutoShape 24"/>
          <p:cNvSpPr>
            <a:spLocks noChangeArrowheads="1"/>
          </p:cNvSpPr>
          <p:nvPr/>
        </p:nvSpPr>
        <p:spPr bwMode="auto">
          <a:xfrm>
            <a:off x="3394363" y="4772306"/>
            <a:ext cx="536864" cy="469246"/>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89" name="AutoShape 25"/>
          <p:cNvSpPr>
            <a:spLocks noChangeArrowheads="1"/>
          </p:cNvSpPr>
          <p:nvPr/>
        </p:nvSpPr>
        <p:spPr bwMode="auto">
          <a:xfrm>
            <a:off x="3411682" y="5279372"/>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90" name="AutoShape 26"/>
          <p:cNvSpPr>
            <a:spLocks noChangeArrowheads="1"/>
          </p:cNvSpPr>
          <p:nvPr/>
        </p:nvSpPr>
        <p:spPr bwMode="auto">
          <a:xfrm>
            <a:off x="3411682" y="2039471"/>
            <a:ext cx="502227" cy="469247"/>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6891" name="Rectangle 27"/>
          <p:cNvSpPr>
            <a:spLocks noChangeArrowheads="1"/>
          </p:cNvSpPr>
          <p:nvPr/>
        </p:nvSpPr>
        <p:spPr bwMode="auto">
          <a:xfrm>
            <a:off x="900545" y="5779434"/>
            <a:ext cx="2459182" cy="487456"/>
          </a:xfrm>
          <a:prstGeom prst="rect">
            <a:avLst/>
          </a:prstGeom>
          <a:solidFill>
            <a:srgbClr val="D6FAFE"/>
          </a:solidFill>
          <a:ln w="12700">
            <a:noFill/>
            <a:miter lim="800000"/>
            <a:headEnd/>
            <a:tailEnd/>
          </a:ln>
          <a:effectLst>
            <a:outerShdw dist="71842" dir="2700000" algn="ctr" rotWithShape="0">
              <a:schemeClr val="bg2"/>
            </a:outerShdw>
          </a:effectLst>
        </p:spPr>
        <p:txBody>
          <a:bodyPr wrap="none" lIns="81204" tIns="39889" rIns="81204" bIns="39889" anchor="ctr" anchorCtr="1"/>
          <a:lstStyle/>
          <a:p>
            <a:pPr>
              <a:lnSpc>
                <a:spcPct val="90000"/>
              </a:lnSpc>
            </a:pPr>
            <a:r>
              <a:rPr lang="en-US" sz="2500" b="1" dirty="0">
                <a:solidFill>
                  <a:srgbClr val="000000"/>
                </a:solidFill>
                <a:latin typeface="Arial" pitchFamily="34" charset="0"/>
              </a:rPr>
              <a:t>Advertising</a:t>
            </a:r>
          </a:p>
        </p:txBody>
      </p:sp>
      <p:sp>
        <p:nvSpPr>
          <p:cNvPr id="36892" name="Rectangle 28"/>
          <p:cNvSpPr>
            <a:spLocks noChangeArrowheads="1"/>
          </p:cNvSpPr>
          <p:nvPr/>
        </p:nvSpPr>
        <p:spPr bwMode="auto">
          <a:xfrm>
            <a:off x="3913910" y="5849471"/>
            <a:ext cx="4597977" cy="537882"/>
          </a:xfrm>
          <a:prstGeom prst="rect">
            <a:avLst/>
          </a:prstGeom>
          <a:solidFill>
            <a:srgbClr val="E6FECE"/>
          </a:solidFill>
          <a:ln w="12700">
            <a:noFill/>
            <a:miter lim="800000"/>
            <a:headEnd/>
            <a:tailEnd/>
          </a:ln>
          <a:effectLst>
            <a:outerShdw dist="71842" dir="2700000" algn="ctr" rotWithShape="0">
              <a:schemeClr val="bg2"/>
            </a:outerShdw>
          </a:effectLst>
        </p:spPr>
        <p:txBody>
          <a:bodyPr lIns="81204" tIns="39889" rIns="81204" bIns="39889" anchor="ctr" anchorCtr="1"/>
          <a:lstStyle/>
          <a:p>
            <a:pPr algn="ctr">
              <a:lnSpc>
                <a:spcPct val="90000"/>
              </a:lnSpc>
            </a:pPr>
            <a:r>
              <a:rPr lang="en-US" b="1" dirty="0">
                <a:solidFill>
                  <a:srgbClr val="000000"/>
                </a:solidFill>
                <a:latin typeface="Arial" pitchFamily="34" charset="0"/>
              </a:rPr>
              <a:t>Reduce to level needed to retain </a:t>
            </a:r>
          </a:p>
          <a:p>
            <a:pPr algn="ctr">
              <a:lnSpc>
                <a:spcPct val="90000"/>
              </a:lnSpc>
            </a:pPr>
            <a:r>
              <a:rPr lang="en-US" b="1" dirty="0">
                <a:solidFill>
                  <a:srgbClr val="000000"/>
                </a:solidFill>
                <a:latin typeface="Arial" pitchFamily="34" charset="0"/>
              </a:rPr>
              <a:t>hard-core loyal customers</a:t>
            </a:r>
            <a:r>
              <a:rPr lang="en-US" sz="1600" b="1" dirty="0">
                <a:solidFill>
                  <a:srgbClr val="000000"/>
                </a:solidFill>
                <a:latin typeface="Arial" pitchFamily="34" charset="0"/>
              </a:rPr>
              <a:t> </a:t>
            </a:r>
          </a:p>
        </p:txBody>
      </p:sp>
      <p:sp>
        <p:nvSpPr>
          <p:cNvPr id="36893" name="AutoShape 29"/>
          <p:cNvSpPr>
            <a:spLocks noChangeArrowheads="1"/>
          </p:cNvSpPr>
          <p:nvPr/>
        </p:nvSpPr>
        <p:spPr bwMode="auto">
          <a:xfrm>
            <a:off x="3429000" y="5817254"/>
            <a:ext cx="519545" cy="469246"/>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82058" tIns="41029" rIns="82058" bIns="41029" anchor="ctr"/>
          <a:lstStyle/>
          <a:p>
            <a:endParaRPr lang="en-US"/>
          </a:p>
        </p:txBody>
      </p:sp>
      <p:sp>
        <p:nvSpPr>
          <p:cNvPr id="30" name="Date Placeholder 29"/>
          <p:cNvSpPr>
            <a:spLocks noGrp="1"/>
          </p:cNvSpPr>
          <p:nvPr>
            <p:ph type="dt" sz="half" idx="10"/>
          </p:nvPr>
        </p:nvSpPr>
        <p:spPr/>
        <p:txBody>
          <a:bodyPr/>
          <a:lstStyle/>
          <a:p>
            <a:fld id="{F8AEEF47-37D3-470F-B173-A03E5CBE3E78}" type="datetime1">
              <a:rPr lang="en-US" smtClean="0"/>
              <a:pPr/>
              <a:t>2/19/2013</a:t>
            </a:fld>
            <a:endParaRPr lang="en-US"/>
          </a:p>
        </p:txBody>
      </p:sp>
    </p:spTree>
  </p:cSld>
  <p:clrMapOvr>
    <a:masterClrMapping/>
  </p:clrMapOvr>
  <p:transition spd="slow">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screen~extendPLC"/>
          <p:cNvPicPr>
            <a:picLocks noChangeAspect="1" noChangeArrowheads="1"/>
          </p:cNvPicPr>
          <p:nvPr/>
        </p:nvPicPr>
        <p:blipFill>
          <a:blip r:embed="rId2"/>
          <a:srcRect/>
          <a:stretch>
            <a:fillRect/>
          </a:stretch>
        </p:blipFill>
        <p:spPr bwMode="auto">
          <a:xfrm>
            <a:off x="1371023" y="837640"/>
            <a:ext cx="7391977" cy="5411041"/>
          </a:xfrm>
          <a:prstGeom prst="rect">
            <a:avLst/>
          </a:prstGeom>
          <a:noFill/>
          <a:ln w="9525">
            <a:noFill/>
            <a:miter lim="800000"/>
            <a:headEnd/>
            <a:tailEnd/>
          </a:ln>
          <a:effectLst/>
        </p:spPr>
      </p:pic>
      <p:sp>
        <p:nvSpPr>
          <p:cNvPr id="3" name="Date Placeholder 2"/>
          <p:cNvSpPr>
            <a:spLocks noGrp="1"/>
          </p:cNvSpPr>
          <p:nvPr>
            <p:ph type="dt" sz="half" idx="10"/>
          </p:nvPr>
        </p:nvSpPr>
        <p:spPr/>
        <p:txBody>
          <a:bodyPr/>
          <a:lstStyle/>
          <a:p>
            <a:fld id="{9E636F9D-AFF0-41C3-874A-EE2A83388466}" type="datetime1">
              <a:rPr lang="en-US" smtClean="0"/>
              <a:pPr/>
              <a:t>2/19/2013</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81000"/>
            <a:ext cx="7772400" cy="1143000"/>
          </a:xfrm>
        </p:spPr>
        <p:txBody>
          <a:bodyPr/>
          <a:lstStyle/>
          <a:p>
            <a:r>
              <a:rPr lang="en-US" b="1"/>
              <a:t>Uses of PLC</a:t>
            </a:r>
          </a:p>
        </p:txBody>
      </p:sp>
      <p:sp>
        <p:nvSpPr>
          <p:cNvPr id="8195" name="Rectangle 3"/>
          <p:cNvSpPr>
            <a:spLocks noGrp="1" noChangeArrowheads="1"/>
          </p:cNvSpPr>
          <p:nvPr>
            <p:ph type="body" idx="1"/>
          </p:nvPr>
        </p:nvSpPr>
        <p:spPr>
          <a:xfrm>
            <a:off x="685800" y="1752600"/>
            <a:ext cx="7772400" cy="4114800"/>
          </a:xfrm>
        </p:spPr>
        <p:txBody>
          <a:bodyPr>
            <a:normAutofit lnSpcReduction="10000"/>
          </a:bodyPr>
          <a:lstStyle/>
          <a:p>
            <a:r>
              <a:rPr lang="en-US" sz="2800" b="1"/>
              <a:t>PLC helps the marketing managers  in market </a:t>
            </a:r>
            <a:r>
              <a:rPr lang="en-US" sz="2800" b="1">
                <a:solidFill>
                  <a:schemeClr val="accent2"/>
                </a:solidFill>
              </a:rPr>
              <a:t>forecasting, planning and control.</a:t>
            </a:r>
          </a:p>
          <a:p>
            <a:r>
              <a:rPr lang="en-US" sz="2800" b="1"/>
              <a:t>By knowing the phase through which a particular product is passing, marketers can </a:t>
            </a:r>
            <a:r>
              <a:rPr lang="en-US" sz="2800" b="1">
                <a:solidFill>
                  <a:schemeClr val="accent2"/>
                </a:solidFill>
              </a:rPr>
              <a:t>plan the strategies</a:t>
            </a:r>
            <a:r>
              <a:rPr lang="en-US" sz="2800" b="1"/>
              <a:t> to be followed.</a:t>
            </a:r>
          </a:p>
          <a:p>
            <a:r>
              <a:rPr lang="en-GB" sz="2800" b="1"/>
              <a:t>May help the firm </a:t>
            </a:r>
            <a:r>
              <a:rPr lang="en-GB" sz="2800" b="1">
                <a:solidFill>
                  <a:schemeClr val="accent2"/>
                </a:solidFill>
              </a:rPr>
              <a:t>to identify when a product needs support, redesign, reinvigorating, withdrawal, etc.</a:t>
            </a:r>
          </a:p>
          <a:p>
            <a:r>
              <a:rPr lang="en-GB" sz="2800" b="1"/>
              <a:t>May help in </a:t>
            </a:r>
            <a:r>
              <a:rPr lang="en-GB" sz="2800" b="1">
                <a:solidFill>
                  <a:schemeClr val="accent2"/>
                </a:solidFill>
              </a:rPr>
              <a:t>forecasting and managing cash flow</a:t>
            </a:r>
            <a:endParaRPr lang="en-US" sz="2800" b="1">
              <a:solidFill>
                <a:schemeClr val="accent2"/>
              </a:solidFill>
            </a:endParaRPr>
          </a:p>
          <a:p>
            <a:pPr>
              <a:lnSpc>
                <a:spcPct val="80000"/>
              </a:lnSpc>
            </a:pPr>
            <a:endParaRPr lang="en-US" sz="2800" b="1">
              <a:solidFill>
                <a:schemeClr val="accent2"/>
              </a:solidFill>
            </a:endParaRPr>
          </a:p>
        </p:txBody>
      </p:sp>
      <p:sp>
        <p:nvSpPr>
          <p:cNvPr id="4" name="Date Placeholder 3"/>
          <p:cNvSpPr>
            <a:spLocks noGrp="1"/>
          </p:cNvSpPr>
          <p:nvPr>
            <p:ph type="dt" sz="half" idx="10"/>
          </p:nvPr>
        </p:nvSpPr>
        <p:spPr/>
        <p:txBody>
          <a:bodyPr/>
          <a:lstStyle/>
          <a:p>
            <a:fld id="{97B87A3B-1275-4EEC-9282-639760E34243}" type="datetime1">
              <a:rPr lang="en-US" smtClean="0"/>
              <a:pPr/>
              <a:t>2/19/2013</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36588" y="1981200"/>
            <a:ext cx="7916862" cy="4348163"/>
            <a:chOff x="401" y="1085"/>
            <a:chExt cx="4987" cy="2165"/>
          </a:xfrm>
        </p:grpSpPr>
        <p:grpSp>
          <p:nvGrpSpPr>
            <p:cNvPr id="3" name="Group 3"/>
            <p:cNvGrpSpPr>
              <a:grpSpLocks/>
            </p:cNvGrpSpPr>
            <p:nvPr/>
          </p:nvGrpSpPr>
          <p:grpSpPr bwMode="auto">
            <a:xfrm>
              <a:off x="1820" y="1726"/>
              <a:ext cx="2027" cy="1489"/>
              <a:chOff x="2003" y="1956"/>
              <a:chExt cx="2231" cy="1688"/>
            </a:xfrm>
          </p:grpSpPr>
          <p:grpSp>
            <p:nvGrpSpPr>
              <p:cNvPr id="19" name="Group 4"/>
              <p:cNvGrpSpPr>
                <a:grpSpLocks/>
              </p:cNvGrpSpPr>
              <p:nvPr/>
            </p:nvGrpSpPr>
            <p:grpSpPr bwMode="auto">
              <a:xfrm>
                <a:off x="2571" y="2286"/>
                <a:ext cx="1171" cy="1358"/>
                <a:chOff x="2571" y="2286"/>
                <a:chExt cx="1171" cy="1358"/>
              </a:xfrm>
            </p:grpSpPr>
            <p:sp>
              <p:nvSpPr>
                <p:cNvPr id="46" name="Freeform 5"/>
                <p:cNvSpPr>
                  <a:spLocks/>
                </p:cNvSpPr>
                <p:nvPr/>
              </p:nvSpPr>
              <p:spPr bwMode="auto">
                <a:xfrm>
                  <a:off x="2571" y="2286"/>
                  <a:ext cx="1171" cy="1037"/>
                </a:xfrm>
                <a:custGeom>
                  <a:avLst/>
                  <a:gdLst/>
                  <a:ahLst/>
                  <a:cxnLst>
                    <a:cxn ang="0">
                      <a:pos x="180" y="681"/>
                    </a:cxn>
                    <a:cxn ang="0">
                      <a:pos x="128" y="624"/>
                    </a:cxn>
                    <a:cxn ang="0">
                      <a:pos x="63" y="553"/>
                    </a:cxn>
                    <a:cxn ang="0">
                      <a:pos x="21" y="495"/>
                    </a:cxn>
                    <a:cxn ang="0">
                      <a:pos x="0" y="422"/>
                    </a:cxn>
                    <a:cxn ang="0">
                      <a:pos x="0" y="358"/>
                    </a:cxn>
                    <a:cxn ang="0">
                      <a:pos x="21" y="268"/>
                    </a:cxn>
                    <a:cxn ang="0">
                      <a:pos x="69" y="197"/>
                    </a:cxn>
                    <a:cxn ang="0">
                      <a:pos x="150" y="123"/>
                    </a:cxn>
                    <a:cxn ang="0">
                      <a:pos x="258" y="69"/>
                    </a:cxn>
                    <a:cxn ang="0">
                      <a:pos x="351" y="36"/>
                    </a:cxn>
                    <a:cxn ang="0">
                      <a:pos x="456" y="11"/>
                    </a:cxn>
                    <a:cxn ang="0">
                      <a:pos x="602" y="0"/>
                    </a:cxn>
                    <a:cxn ang="0">
                      <a:pos x="738" y="11"/>
                    </a:cxn>
                    <a:cxn ang="0">
                      <a:pos x="824" y="32"/>
                    </a:cxn>
                    <a:cxn ang="0">
                      <a:pos x="919" y="66"/>
                    </a:cxn>
                    <a:cxn ang="0">
                      <a:pos x="990" y="102"/>
                    </a:cxn>
                    <a:cxn ang="0">
                      <a:pos x="1055" y="151"/>
                    </a:cxn>
                    <a:cxn ang="0">
                      <a:pos x="1096" y="193"/>
                    </a:cxn>
                    <a:cxn ang="0">
                      <a:pos x="1130" y="242"/>
                    </a:cxn>
                    <a:cxn ang="0">
                      <a:pos x="1154" y="296"/>
                    </a:cxn>
                    <a:cxn ang="0">
                      <a:pos x="1170" y="359"/>
                    </a:cxn>
                    <a:cxn ang="0">
                      <a:pos x="1165" y="426"/>
                    </a:cxn>
                    <a:cxn ang="0">
                      <a:pos x="1135" y="486"/>
                    </a:cxn>
                    <a:cxn ang="0">
                      <a:pos x="1096" y="557"/>
                    </a:cxn>
                    <a:cxn ang="0">
                      <a:pos x="1030" y="632"/>
                    </a:cxn>
                    <a:cxn ang="0">
                      <a:pos x="995" y="681"/>
                    </a:cxn>
                    <a:cxn ang="0">
                      <a:pos x="960" y="743"/>
                    </a:cxn>
                    <a:cxn ang="0">
                      <a:pos x="924" y="817"/>
                    </a:cxn>
                    <a:cxn ang="0">
                      <a:pos x="901" y="880"/>
                    </a:cxn>
                    <a:cxn ang="0">
                      <a:pos x="884" y="950"/>
                    </a:cxn>
                    <a:cxn ang="0">
                      <a:pos x="884" y="1036"/>
                    </a:cxn>
                    <a:cxn ang="0">
                      <a:pos x="334" y="1036"/>
                    </a:cxn>
                    <a:cxn ang="0">
                      <a:pos x="334" y="967"/>
                    </a:cxn>
                    <a:cxn ang="0">
                      <a:pos x="304" y="875"/>
                    </a:cxn>
                    <a:cxn ang="0">
                      <a:pos x="269" y="808"/>
                    </a:cxn>
                    <a:cxn ang="0">
                      <a:pos x="226" y="740"/>
                    </a:cxn>
                    <a:cxn ang="0">
                      <a:pos x="180" y="681"/>
                    </a:cxn>
                  </a:cxnLst>
                  <a:rect l="0" t="0" r="r" b="b"/>
                  <a:pathLst>
                    <a:path w="1171" h="1037">
                      <a:moveTo>
                        <a:pt x="180" y="681"/>
                      </a:moveTo>
                      <a:lnTo>
                        <a:pt x="128" y="624"/>
                      </a:lnTo>
                      <a:lnTo>
                        <a:pt x="63" y="553"/>
                      </a:lnTo>
                      <a:lnTo>
                        <a:pt x="21" y="495"/>
                      </a:lnTo>
                      <a:lnTo>
                        <a:pt x="0" y="422"/>
                      </a:lnTo>
                      <a:lnTo>
                        <a:pt x="0" y="358"/>
                      </a:lnTo>
                      <a:lnTo>
                        <a:pt x="21" y="268"/>
                      </a:lnTo>
                      <a:lnTo>
                        <a:pt x="69" y="197"/>
                      </a:lnTo>
                      <a:lnTo>
                        <a:pt x="150" y="123"/>
                      </a:lnTo>
                      <a:lnTo>
                        <a:pt x="258" y="69"/>
                      </a:lnTo>
                      <a:lnTo>
                        <a:pt x="351" y="36"/>
                      </a:lnTo>
                      <a:lnTo>
                        <a:pt x="456" y="11"/>
                      </a:lnTo>
                      <a:lnTo>
                        <a:pt x="602" y="0"/>
                      </a:lnTo>
                      <a:lnTo>
                        <a:pt x="738" y="11"/>
                      </a:lnTo>
                      <a:lnTo>
                        <a:pt x="824" y="32"/>
                      </a:lnTo>
                      <a:lnTo>
                        <a:pt x="919" y="66"/>
                      </a:lnTo>
                      <a:lnTo>
                        <a:pt x="990" y="102"/>
                      </a:lnTo>
                      <a:lnTo>
                        <a:pt x="1055" y="151"/>
                      </a:lnTo>
                      <a:lnTo>
                        <a:pt x="1096" y="193"/>
                      </a:lnTo>
                      <a:lnTo>
                        <a:pt x="1130" y="242"/>
                      </a:lnTo>
                      <a:lnTo>
                        <a:pt x="1154" y="296"/>
                      </a:lnTo>
                      <a:lnTo>
                        <a:pt x="1170" y="359"/>
                      </a:lnTo>
                      <a:lnTo>
                        <a:pt x="1165" y="426"/>
                      </a:lnTo>
                      <a:lnTo>
                        <a:pt x="1135" y="486"/>
                      </a:lnTo>
                      <a:lnTo>
                        <a:pt x="1096" y="557"/>
                      </a:lnTo>
                      <a:lnTo>
                        <a:pt x="1030" y="632"/>
                      </a:lnTo>
                      <a:lnTo>
                        <a:pt x="995" y="681"/>
                      </a:lnTo>
                      <a:lnTo>
                        <a:pt x="960" y="743"/>
                      </a:lnTo>
                      <a:lnTo>
                        <a:pt x="924" y="817"/>
                      </a:lnTo>
                      <a:lnTo>
                        <a:pt x="901" y="880"/>
                      </a:lnTo>
                      <a:lnTo>
                        <a:pt x="884" y="950"/>
                      </a:lnTo>
                      <a:lnTo>
                        <a:pt x="884" y="1036"/>
                      </a:lnTo>
                      <a:lnTo>
                        <a:pt x="334" y="1036"/>
                      </a:lnTo>
                      <a:lnTo>
                        <a:pt x="334" y="967"/>
                      </a:lnTo>
                      <a:lnTo>
                        <a:pt x="304" y="875"/>
                      </a:lnTo>
                      <a:lnTo>
                        <a:pt x="269" y="808"/>
                      </a:lnTo>
                      <a:lnTo>
                        <a:pt x="226" y="740"/>
                      </a:lnTo>
                      <a:lnTo>
                        <a:pt x="180" y="681"/>
                      </a:lnTo>
                    </a:path>
                  </a:pathLst>
                </a:custGeom>
                <a:solidFill>
                  <a:srgbClr val="FFFFFF"/>
                </a:solidFill>
                <a:ln w="12700" cap="rnd" cmpd="sng">
                  <a:solidFill>
                    <a:srgbClr val="000000"/>
                  </a:solidFill>
                  <a:prstDash val="solid"/>
                  <a:round/>
                  <a:headEnd type="none" w="med" len="med"/>
                  <a:tailEnd type="none" w="med" len="med"/>
                </a:ln>
                <a:effectLst/>
              </p:spPr>
              <p:txBody>
                <a:bodyPr/>
                <a:lstStyle/>
                <a:p>
                  <a:endParaRPr lang="en-US"/>
                </a:p>
              </p:txBody>
            </p:sp>
            <p:grpSp>
              <p:nvGrpSpPr>
                <p:cNvPr id="47" name="Group 6"/>
                <p:cNvGrpSpPr>
                  <a:grpSpLocks/>
                </p:cNvGrpSpPr>
                <p:nvPr/>
              </p:nvGrpSpPr>
              <p:grpSpPr bwMode="auto">
                <a:xfrm>
                  <a:off x="2904" y="3303"/>
                  <a:ext cx="551" cy="341"/>
                  <a:chOff x="2904" y="3303"/>
                  <a:chExt cx="551" cy="341"/>
                </a:xfrm>
              </p:grpSpPr>
              <p:sp>
                <p:nvSpPr>
                  <p:cNvPr id="48" name="Oval 7"/>
                  <p:cNvSpPr>
                    <a:spLocks noChangeArrowheads="1"/>
                  </p:cNvSpPr>
                  <p:nvPr/>
                </p:nvSpPr>
                <p:spPr bwMode="auto">
                  <a:xfrm>
                    <a:off x="2993" y="3603"/>
                    <a:ext cx="357" cy="41"/>
                  </a:xfrm>
                  <a:prstGeom prst="ellipse">
                    <a:avLst/>
                  </a:prstGeom>
                  <a:solidFill>
                    <a:srgbClr val="000000"/>
                  </a:solidFill>
                  <a:ln w="12700">
                    <a:solidFill>
                      <a:srgbClr val="000000"/>
                    </a:solidFill>
                    <a:round/>
                    <a:headEnd/>
                    <a:tailEnd/>
                  </a:ln>
                  <a:effectLst/>
                </p:spPr>
                <p:txBody>
                  <a:bodyPr wrap="none" anchor="ctr"/>
                  <a:lstStyle/>
                  <a:p>
                    <a:endParaRPr lang="en-US"/>
                  </a:p>
                </p:txBody>
              </p:sp>
              <p:sp>
                <p:nvSpPr>
                  <p:cNvPr id="49" name="Freeform 8"/>
                  <p:cNvSpPr>
                    <a:spLocks/>
                  </p:cNvSpPr>
                  <p:nvPr/>
                </p:nvSpPr>
                <p:spPr bwMode="auto">
                  <a:xfrm>
                    <a:off x="2904" y="3303"/>
                    <a:ext cx="551" cy="96"/>
                  </a:xfrm>
                  <a:custGeom>
                    <a:avLst/>
                    <a:gdLst/>
                    <a:ahLst/>
                    <a:cxnLst>
                      <a:cxn ang="0">
                        <a:pos x="0" y="0"/>
                      </a:cxn>
                      <a:cxn ang="0">
                        <a:pos x="0" y="95"/>
                      </a:cxn>
                      <a:cxn ang="0">
                        <a:pos x="120" y="95"/>
                      </a:cxn>
                      <a:cxn ang="0">
                        <a:pos x="550" y="32"/>
                      </a:cxn>
                      <a:cxn ang="0">
                        <a:pos x="550" y="0"/>
                      </a:cxn>
                      <a:cxn ang="0">
                        <a:pos x="0" y="0"/>
                      </a:cxn>
                    </a:cxnLst>
                    <a:rect l="0" t="0" r="r" b="b"/>
                    <a:pathLst>
                      <a:path w="551" h="96">
                        <a:moveTo>
                          <a:pt x="0" y="0"/>
                        </a:moveTo>
                        <a:lnTo>
                          <a:pt x="0" y="95"/>
                        </a:lnTo>
                        <a:lnTo>
                          <a:pt x="120" y="95"/>
                        </a:lnTo>
                        <a:lnTo>
                          <a:pt x="550" y="32"/>
                        </a:lnTo>
                        <a:lnTo>
                          <a:pt x="550" y="0"/>
                        </a:lnTo>
                        <a:lnTo>
                          <a:pt x="0" y="0"/>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50" name="Freeform 9"/>
                  <p:cNvSpPr>
                    <a:spLocks/>
                  </p:cNvSpPr>
                  <p:nvPr/>
                </p:nvSpPr>
                <p:spPr bwMode="auto">
                  <a:xfrm>
                    <a:off x="2904" y="3335"/>
                    <a:ext cx="551" cy="127"/>
                  </a:xfrm>
                  <a:custGeom>
                    <a:avLst/>
                    <a:gdLst/>
                    <a:ahLst/>
                    <a:cxnLst>
                      <a:cxn ang="0">
                        <a:pos x="120" y="63"/>
                      </a:cxn>
                      <a:cxn ang="0">
                        <a:pos x="0" y="63"/>
                      </a:cxn>
                      <a:cxn ang="0">
                        <a:pos x="0" y="126"/>
                      </a:cxn>
                      <a:cxn ang="0">
                        <a:pos x="120" y="126"/>
                      </a:cxn>
                      <a:cxn ang="0">
                        <a:pos x="550" y="63"/>
                      </a:cxn>
                      <a:cxn ang="0">
                        <a:pos x="550" y="0"/>
                      </a:cxn>
                      <a:cxn ang="0">
                        <a:pos x="120" y="63"/>
                      </a:cxn>
                    </a:cxnLst>
                    <a:rect l="0" t="0" r="r" b="b"/>
                    <a:pathLst>
                      <a:path w="551" h="127">
                        <a:moveTo>
                          <a:pt x="120" y="63"/>
                        </a:moveTo>
                        <a:lnTo>
                          <a:pt x="0" y="63"/>
                        </a:lnTo>
                        <a:lnTo>
                          <a:pt x="0" y="126"/>
                        </a:lnTo>
                        <a:lnTo>
                          <a:pt x="120" y="126"/>
                        </a:lnTo>
                        <a:lnTo>
                          <a:pt x="550" y="63"/>
                        </a:lnTo>
                        <a:lnTo>
                          <a:pt x="550" y="0"/>
                        </a:lnTo>
                        <a:lnTo>
                          <a:pt x="120" y="63"/>
                        </a:lnTo>
                      </a:path>
                    </a:pathLst>
                  </a:custGeom>
                  <a:solidFill>
                    <a:srgbClr val="3F3F3F"/>
                  </a:solidFill>
                  <a:ln w="12700" cap="rnd" cmpd="sng">
                    <a:solidFill>
                      <a:srgbClr val="000000"/>
                    </a:solidFill>
                    <a:prstDash val="solid"/>
                    <a:round/>
                    <a:headEnd type="none" w="med" len="med"/>
                    <a:tailEnd type="none" w="med" len="med"/>
                  </a:ln>
                  <a:effectLst/>
                </p:spPr>
                <p:txBody>
                  <a:bodyPr/>
                  <a:lstStyle/>
                  <a:p>
                    <a:endParaRPr lang="en-US"/>
                  </a:p>
                </p:txBody>
              </p:sp>
              <p:sp>
                <p:nvSpPr>
                  <p:cNvPr id="51" name="Freeform 10"/>
                  <p:cNvSpPr>
                    <a:spLocks/>
                  </p:cNvSpPr>
                  <p:nvPr/>
                </p:nvSpPr>
                <p:spPr bwMode="auto">
                  <a:xfrm>
                    <a:off x="2904" y="3398"/>
                    <a:ext cx="551" cy="128"/>
                  </a:xfrm>
                  <a:custGeom>
                    <a:avLst/>
                    <a:gdLst/>
                    <a:ahLst/>
                    <a:cxnLst>
                      <a:cxn ang="0">
                        <a:pos x="120" y="63"/>
                      </a:cxn>
                      <a:cxn ang="0">
                        <a:pos x="0" y="63"/>
                      </a:cxn>
                      <a:cxn ang="0">
                        <a:pos x="0" y="127"/>
                      </a:cxn>
                      <a:cxn ang="0">
                        <a:pos x="120" y="127"/>
                      </a:cxn>
                      <a:cxn ang="0">
                        <a:pos x="550" y="63"/>
                      </a:cxn>
                      <a:cxn ang="0">
                        <a:pos x="550" y="0"/>
                      </a:cxn>
                      <a:cxn ang="0">
                        <a:pos x="120" y="63"/>
                      </a:cxn>
                    </a:cxnLst>
                    <a:rect l="0" t="0" r="r" b="b"/>
                    <a:pathLst>
                      <a:path w="551" h="128">
                        <a:moveTo>
                          <a:pt x="120" y="63"/>
                        </a:moveTo>
                        <a:lnTo>
                          <a:pt x="0" y="63"/>
                        </a:lnTo>
                        <a:lnTo>
                          <a:pt x="0" y="127"/>
                        </a:lnTo>
                        <a:lnTo>
                          <a:pt x="120" y="127"/>
                        </a:lnTo>
                        <a:lnTo>
                          <a:pt x="550" y="63"/>
                        </a:lnTo>
                        <a:lnTo>
                          <a:pt x="550" y="0"/>
                        </a:lnTo>
                        <a:lnTo>
                          <a:pt x="120" y="63"/>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52" name="Freeform 11"/>
                  <p:cNvSpPr>
                    <a:spLocks/>
                  </p:cNvSpPr>
                  <p:nvPr/>
                </p:nvSpPr>
                <p:spPr bwMode="auto">
                  <a:xfrm>
                    <a:off x="2904" y="3461"/>
                    <a:ext cx="551" cy="130"/>
                  </a:xfrm>
                  <a:custGeom>
                    <a:avLst/>
                    <a:gdLst/>
                    <a:ahLst/>
                    <a:cxnLst>
                      <a:cxn ang="0">
                        <a:pos x="120" y="65"/>
                      </a:cxn>
                      <a:cxn ang="0">
                        <a:pos x="106" y="65"/>
                      </a:cxn>
                      <a:cxn ang="0">
                        <a:pos x="0" y="65"/>
                      </a:cxn>
                      <a:cxn ang="0">
                        <a:pos x="0" y="129"/>
                      </a:cxn>
                      <a:cxn ang="0">
                        <a:pos x="120" y="129"/>
                      </a:cxn>
                      <a:cxn ang="0">
                        <a:pos x="550" y="65"/>
                      </a:cxn>
                      <a:cxn ang="0">
                        <a:pos x="550" y="0"/>
                      </a:cxn>
                      <a:cxn ang="0">
                        <a:pos x="120" y="65"/>
                      </a:cxn>
                    </a:cxnLst>
                    <a:rect l="0" t="0" r="r" b="b"/>
                    <a:pathLst>
                      <a:path w="551" h="130">
                        <a:moveTo>
                          <a:pt x="120" y="65"/>
                        </a:moveTo>
                        <a:lnTo>
                          <a:pt x="106" y="65"/>
                        </a:lnTo>
                        <a:lnTo>
                          <a:pt x="0" y="65"/>
                        </a:lnTo>
                        <a:lnTo>
                          <a:pt x="0" y="129"/>
                        </a:lnTo>
                        <a:lnTo>
                          <a:pt x="120" y="129"/>
                        </a:lnTo>
                        <a:lnTo>
                          <a:pt x="550" y="65"/>
                        </a:lnTo>
                        <a:lnTo>
                          <a:pt x="550" y="0"/>
                        </a:lnTo>
                        <a:lnTo>
                          <a:pt x="120" y="65"/>
                        </a:lnTo>
                      </a:path>
                    </a:pathLst>
                  </a:custGeom>
                  <a:solidFill>
                    <a:srgbClr val="3F3F3F"/>
                  </a:solidFill>
                  <a:ln w="12700" cap="rnd" cmpd="sng">
                    <a:solidFill>
                      <a:srgbClr val="000000"/>
                    </a:solidFill>
                    <a:prstDash val="solid"/>
                    <a:round/>
                    <a:headEnd type="none" w="med" len="med"/>
                    <a:tailEnd type="none" w="med" len="med"/>
                  </a:ln>
                  <a:effectLst/>
                </p:spPr>
                <p:txBody>
                  <a:bodyPr/>
                  <a:lstStyle/>
                  <a:p>
                    <a:endParaRPr lang="en-US"/>
                  </a:p>
                </p:txBody>
              </p:sp>
              <p:sp>
                <p:nvSpPr>
                  <p:cNvPr id="53" name="Freeform 12"/>
                  <p:cNvSpPr>
                    <a:spLocks/>
                  </p:cNvSpPr>
                  <p:nvPr/>
                </p:nvSpPr>
                <p:spPr bwMode="auto">
                  <a:xfrm>
                    <a:off x="2904" y="3525"/>
                    <a:ext cx="551" cy="98"/>
                  </a:xfrm>
                  <a:custGeom>
                    <a:avLst/>
                    <a:gdLst/>
                    <a:ahLst/>
                    <a:cxnLst>
                      <a:cxn ang="0">
                        <a:pos x="120" y="65"/>
                      </a:cxn>
                      <a:cxn ang="0">
                        <a:pos x="0" y="65"/>
                      </a:cxn>
                      <a:cxn ang="0">
                        <a:pos x="60" y="97"/>
                      </a:cxn>
                      <a:cxn ang="0">
                        <a:pos x="488" y="97"/>
                      </a:cxn>
                      <a:cxn ang="0">
                        <a:pos x="550" y="65"/>
                      </a:cxn>
                      <a:cxn ang="0">
                        <a:pos x="550" y="0"/>
                      </a:cxn>
                      <a:cxn ang="0">
                        <a:pos x="120" y="65"/>
                      </a:cxn>
                    </a:cxnLst>
                    <a:rect l="0" t="0" r="r" b="b"/>
                    <a:pathLst>
                      <a:path w="551" h="98">
                        <a:moveTo>
                          <a:pt x="120" y="65"/>
                        </a:moveTo>
                        <a:lnTo>
                          <a:pt x="0" y="65"/>
                        </a:lnTo>
                        <a:lnTo>
                          <a:pt x="60" y="97"/>
                        </a:lnTo>
                        <a:lnTo>
                          <a:pt x="488" y="97"/>
                        </a:lnTo>
                        <a:lnTo>
                          <a:pt x="550" y="65"/>
                        </a:lnTo>
                        <a:lnTo>
                          <a:pt x="550" y="0"/>
                        </a:lnTo>
                        <a:lnTo>
                          <a:pt x="120" y="65"/>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grpSp>
          </p:grpSp>
          <p:grpSp>
            <p:nvGrpSpPr>
              <p:cNvPr id="20" name="Group 13"/>
              <p:cNvGrpSpPr>
                <a:grpSpLocks/>
              </p:cNvGrpSpPr>
              <p:nvPr/>
            </p:nvGrpSpPr>
            <p:grpSpPr bwMode="auto">
              <a:xfrm>
                <a:off x="2003" y="1956"/>
                <a:ext cx="2231" cy="1069"/>
                <a:chOff x="2003" y="1956"/>
                <a:chExt cx="2231" cy="1069"/>
              </a:xfrm>
            </p:grpSpPr>
            <p:sp>
              <p:nvSpPr>
                <p:cNvPr id="21" name="Line 14"/>
                <p:cNvSpPr>
                  <a:spLocks noChangeShapeType="1"/>
                </p:cNvSpPr>
                <p:nvPr/>
              </p:nvSpPr>
              <p:spPr bwMode="auto">
                <a:xfrm flipH="1">
                  <a:off x="3492" y="2091"/>
                  <a:ext cx="238" cy="180"/>
                </a:xfrm>
                <a:prstGeom prst="line">
                  <a:avLst/>
                </a:prstGeom>
                <a:noFill/>
                <a:ln w="12700">
                  <a:solidFill>
                    <a:srgbClr val="000000"/>
                  </a:solidFill>
                  <a:round/>
                  <a:headEnd/>
                  <a:tailEnd/>
                </a:ln>
                <a:effectLst/>
              </p:spPr>
              <p:txBody>
                <a:bodyPr/>
                <a:lstStyle/>
                <a:p>
                  <a:endParaRPr lang="en-US"/>
                </a:p>
              </p:txBody>
            </p:sp>
            <p:sp>
              <p:nvSpPr>
                <p:cNvPr id="22" name="Line 15"/>
                <p:cNvSpPr>
                  <a:spLocks noChangeShapeType="1"/>
                </p:cNvSpPr>
                <p:nvPr/>
              </p:nvSpPr>
              <p:spPr bwMode="auto">
                <a:xfrm flipH="1">
                  <a:off x="3396" y="2135"/>
                  <a:ext cx="110" cy="92"/>
                </a:xfrm>
                <a:prstGeom prst="line">
                  <a:avLst/>
                </a:prstGeom>
                <a:noFill/>
                <a:ln w="12700">
                  <a:solidFill>
                    <a:srgbClr val="000000"/>
                  </a:solidFill>
                  <a:round/>
                  <a:headEnd/>
                  <a:tailEnd/>
                </a:ln>
                <a:effectLst/>
              </p:spPr>
              <p:txBody>
                <a:bodyPr/>
                <a:lstStyle/>
                <a:p>
                  <a:endParaRPr lang="en-US"/>
                </a:p>
              </p:txBody>
            </p:sp>
            <p:sp>
              <p:nvSpPr>
                <p:cNvPr id="23" name="Line 16"/>
                <p:cNvSpPr>
                  <a:spLocks noChangeShapeType="1"/>
                </p:cNvSpPr>
                <p:nvPr/>
              </p:nvSpPr>
              <p:spPr bwMode="auto">
                <a:xfrm flipH="1">
                  <a:off x="3263" y="1976"/>
                  <a:ext cx="80" cy="233"/>
                </a:xfrm>
                <a:prstGeom prst="line">
                  <a:avLst/>
                </a:prstGeom>
                <a:noFill/>
                <a:ln w="12700">
                  <a:solidFill>
                    <a:srgbClr val="000000"/>
                  </a:solidFill>
                  <a:round/>
                  <a:headEnd/>
                  <a:tailEnd/>
                </a:ln>
                <a:effectLst/>
              </p:spPr>
              <p:txBody>
                <a:bodyPr/>
                <a:lstStyle/>
                <a:p>
                  <a:endParaRPr lang="en-US"/>
                </a:p>
              </p:txBody>
            </p:sp>
            <p:sp>
              <p:nvSpPr>
                <p:cNvPr id="24" name="Line 17"/>
                <p:cNvSpPr>
                  <a:spLocks noChangeShapeType="1"/>
                </p:cNvSpPr>
                <p:nvPr/>
              </p:nvSpPr>
              <p:spPr bwMode="auto">
                <a:xfrm>
                  <a:off x="3153" y="2106"/>
                  <a:ext cx="1" cy="97"/>
                </a:xfrm>
                <a:prstGeom prst="line">
                  <a:avLst/>
                </a:prstGeom>
                <a:noFill/>
                <a:ln w="12700">
                  <a:solidFill>
                    <a:srgbClr val="000000"/>
                  </a:solidFill>
                  <a:round/>
                  <a:headEnd/>
                  <a:tailEnd/>
                </a:ln>
                <a:effectLst/>
              </p:spPr>
              <p:txBody>
                <a:bodyPr/>
                <a:lstStyle/>
                <a:p>
                  <a:endParaRPr lang="en-US"/>
                </a:p>
              </p:txBody>
            </p:sp>
            <p:sp>
              <p:nvSpPr>
                <p:cNvPr id="25" name="Line 18"/>
                <p:cNvSpPr>
                  <a:spLocks noChangeShapeType="1"/>
                </p:cNvSpPr>
                <p:nvPr/>
              </p:nvSpPr>
              <p:spPr bwMode="auto">
                <a:xfrm>
                  <a:off x="3000" y="1956"/>
                  <a:ext cx="19" cy="247"/>
                </a:xfrm>
                <a:prstGeom prst="line">
                  <a:avLst/>
                </a:prstGeom>
                <a:noFill/>
                <a:ln w="12700">
                  <a:solidFill>
                    <a:srgbClr val="000000"/>
                  </a:solidFill>
                  <a:round/>
                  <a:headEnd/>
                  <a:tailEnd/>
                </a:ln>
                <a:effectLst/>
              </p:spPr>
              <p:txBody>
                <a:bodyPr/>
                <a:lstStyle/>
                <a:p>
                  <a:endParaRPr lang="en-US"/>
                </a:p>
              </p:txBody>
            </p:sp>
            <p:sp>
              <p:nvSpPr>
                <p:cNvPr id="26" name="Line 19"/>
                <p:cNvSpPr>
                  <a:spLocks noChangeShapeType="1"/>
                </p:cNvSpPr>
                <p:nvPr/>
              </p:nvSpPr>
              <p:spPr bwMode="auto">
                <a:xfrm flipH="1" flipV="1">
                  <a:off x="2834" y="2098"/>
                  <a:ext cx="75" cy="149"/>
                </a:xfrm>
                <a:prstGeom prst="line">
                  <a:avLst/>
                </a:prstGeom>
                <a:noFill/>
                <a:ln w="12700">
                  <a:solidFill>
                    <a:srgbClr val="000000"/>
                  </a:solidFill>
                  <a:round/>
                  <a:headEnd/>
                  <a:tailEnd/>
                </a:ln>
                <a:effectLst/>
              </p:spPr>
              <p:txBody>
                <a:bodyPr/>
                <a:lstStyle/>
                <a:p>
                  <a:endParaRPr lang="en-US"/>
                </a:p>
              </p:txBody>
            </p:sp>
            <p:sp>
              <p:nvSpPr>
                <p:cNvPr id="27" name="Line 20"/>
                <p:cNvSpPr>
                  <a:spLocks noChangeShapeType="1"/>
                </p:cNvSpPr>
                <p:nvPr/>
              </p:nvSpPr>
              <p:spPr bwMode="auto">
                <a:xfrm flipH="1" flipV="1">
                  <a:off x="2592" y="2013"/>
                  <a:ext cx="207" cy="297"/>
                </a:xfrm>
                <a:prstGeom prst="line">
                  <a:avLst/>
                </a:prstGeom>
                <a:noFill/>
                <a:ln w="12700">
                  <a:solidFill>
                    <a:srgbClr val="000000"/>
                  </a:solidFill>
                  <a:round/>
                  <a:headEnd/>
                  <a:tailEnd/>
                </a:ln>
                <a:effectLst/>
              </p:spPr>
              <p:txBody>
                <a:bodyPr/>
                <a:lstStyle/>
                <a:p>
                  <a:endParaRPr lang="en-US"/>
                </a:p>
              </p:txBody>
            </p:sp>
            <p:sp>
              <p:nvSpPr>
                <p:cNvPr id="28" name="Line 21"/>
                <p:cNvSpPr>
                  <a:spLocks noChangeShapeType="1"/>
                </p:cNvSpPr>
                <p:nvPr/>
              </p:nvSpPr>
              <p:spPr bwMode="auto">
                <a:xfrm flipH="1" flipV="1">
                  <a:off x="2558" y="2230"/>
                  <a:ext cx="117" cy="130"/>
                </a:xfrm>
                <a:prstGeom prst="line">
                  <a:avLst/>
                </a:prstGeom>
                <a:noFill/>
                <a:ln w="12700">
                  <a:solidFill>
                    <a:srgbClr val="000000"/>
                  </a:solidFill>
                  <a:round/>
                  <a:headEnd/>
                  <a:tailEnd/>
                </a:ln>
                <a:effectLst/>
              </p:spPr>
              <p:txBody>
                <a:bodyPr/>
                <a:lstStyle/>
                <a:p>
                  <a:endParaRPr lang="en-US"/>
                </a:p>
              </p:txBody>
            </p:sp>
            <p:sp>
              <p:nvSpPr>
                <p:cNvPr id="29" name="Line 22"/>
                <p:cNvSpPr>
                  <a:spLocks noChangeShapeType="1"/>
                </p:cNvSpPr>
                <p:nvPr/>
              </p:nvSpPr>
              <p:spPr bwMode="auto">
                <a:xfrm flipH="1" flipV="1">
                  <a:off x="2251" y="2241"/>
                  <a:ext cx="346" cy="192"/>
                </a:xfrm>
                <a:prstGeom prst="line">
                  <a:avLst/>
                </a:prstGeom>
                <a:noFill/>
                <a:ln w="12700">
                  <a:solidFill>
                    <a:srgbClr val="000000"/>
                  </a:solidFill>
                  <a:round/>
                  <a:headEnd/>
                  <a:tailEnd/>
                </a:ln>
                <a:effectLst/>
              </p:spPr>
              <p:txBody>
                <a:bodyPr/>
                <a:lstStyle/>
                <a:p>
                  <a:endParaRPr lang="en-US"/>
                </a:p>
              </p:txBody>
            </p:sp>
            <p:sp>
              <p:nvSpPr>
                <p:cNvPr id="30" name="Line 23"/>
                <p:cNvSpPr>
                  <a:spLocks noChangeShapeType="1"/>
                </p:cNvSpPr>
                <p:nvPr/>
              </p:nvSpPr>
              <p:spPr bwMode="auto">
                <a:xfrm flipH="1" flipV="1">
                  <a:off x="2315" y="2401"/>
                  <a:ext cx="195" cy="100"/>
                </a:xfrm>
                <a:prstGeom prst="line">
                  <a:avLst/>
                </a:prstGeom>
                <a:noFill/>
                <a:ln w="12700">
                  <a:solidFill>
                    <a:srgbClr val="000000"/>
                  </a:solidFill>
                  <a:round/>
                  <a:headEnd/>
                  <a:tailEnd/>
                </a:ln>
                <a:effectLst/>
              </p:spPr>
              <p:txBody>
                <a:bodyPr/>
                <a:lstStyle/>
                <a:p>
                  <a:endParaRPr lang="en-US"/>
                </a:p>
              </p:txBody>
            </p:sp>
            <p:sp>
              <p:nvSpPr>
                <p:cNvPr id="31" name="Line 24"/>
                <p:cNvSpPr>
                  <a:spLocks noChangeShapeType="1"/>
                </p:cNvSpPr>
                <p:nvPr/>
              </p:nvSpPr>
              <p:spPr bwMode="auto">
                <a:xfrm flipH="1" flipV="1">
                  <a:off x="2065" y="2462"/>
                  <a:ext cx="421" cy="116"/>
                </a:xfrm>
                <a:prstGeom prst="line">
                  <a:avLst/>
                </a:prstGeom>
                <a:noFill/>
                <a:ln w="12700">
                  <a:solidFill>
                    <a:srgbClr val="000000"/>
                  </a:solidFill>
                  <a:round/>
                  <a:headEnd/>
                  <a:tailEnd/>
                </a:ln>
                <a:effectLst/>
              </p:spPr>
              <p:txBody>
                <a:bodyPr/>
                <a:lstStyle/>
                <a:p>
                  <a:endParaRPr lang="en-US"/>
                </a:p>
              </p:txBody>
            </p:sp>
            <p:sp>
              <p:nvSpPr>
                <p:cNvPr id="32" name="Line 25"/>
                <p:cNvSpPr>
                  <a:spLocks noChangeShapeType="1"/>
                </p:cNvSpPr>
                <p:nvPr/>
              </p:nvSpPr>
              <p:spPr bwMode="auto">
                <a:xfrm flipH="1" flipV="1">
                  <a:off x="2239" y="2604"/>
                  <a:ext cx="220" cy="63"/>
                </a:xfrm>
                <a:prstGeom prst="line">
                  <a:avLst/>
                </a:prstGeom>
                <a:noFill/>
                <a:ln w="12700">
                  <a:solidFill>
                    <a:srgbClr val="000000"/>
                  </a:solidFill>
                  <a:round/>
                  <a:headEnd/>
                  <a:tailEnd/>
                </a:ln>
                <a:effectLst/>
              </p:spPr>
              <p:txBody>
                <a:bodyPr/>
                <a:lstStyle/>
                <a:p>
                  <a:endParaRPr lang="en-US"/>
                </a:p>
              </p:txBody>
            </p:sp>
            <p:sp>
              <p:nvSpPr>
                <p:cNvPr id="33" name="Line 26"/>
                <p:cNvSpPr>
                  <a:spLocks noChangeShapeType="1"/>
                </p:cNvSpPr>
                <p:nvPr/>
              </p:nvSpPr>
              <p:spPr bwMode="auto">
                <a:xfrm flipH="1" flipV="1">
                  <a:off x="2003" y="2692"/>
                  <a:ext cx="457" cy="62"/>
                </a:xfrm>
                <a:prstGeom prst="line">
                  <a:avLst/>
                </a:prstGeom>
                <a:noFill/>
                <a:ln w="12700">
                  <a:solidFill>
                    <a:srgbClr val="000000"/>
                  </a:solidFill>
                  <a:round/>
                  <a:headEnd/>
                  <a:tailEnd/>
                </a:ln>
                <a:effectLst/>
              </p:spPr>
              <p:txBody>
                <a:bodyPr/>
                <a:lstStyle/>
                <a:p>
                  <a:endParaRPr lang="en-US"/>
                </a:p>
              </p:txBody>
            </p:sp>
            <p:sp>
              <p:nvSpPr>
                <p:cNvPr id="34" name="Line 27"/>
                <p:cNvSpPr>
                  <a:spLocks noChangeShapeType="1"/>
                </p:cNvSpPr>
                <p:nvPr/>
              </p:nvSpPr>
              <p:spPr bwMode="auto">
                <a:xfrm flipH="1">
                  <a:off x="2267" y="2837"/>
                  <a:ext cx="195" cy="1"/>
                </a:xfrm>
                <a:prstGeom prst="line">
                  <a:avLst/>
                </a:prstGeom>
                <a:noFill/>
                <a:ln w="12700">
                  <a:solidFill>
                    <a:srgbClr val="000000"/>
                  </a:solidFill>
                  <a:round/>
                  <a:headEnd/>
                  <a:tailEnd/>
                </a:ln>
                <a:effectLst/>
              </p:spPr>
              <p:txBody>
                <a:bodyPr/>
                <a:lstStyle/>
                <a:p>
                  <a:endParaRPr lang="en-US"/>
                </a:p>
              </p:txBody>
            </p:sp>
            <p:sp>
              <p:nvSpPr>
                <p:cNvPr id="35" name="Line 28"/>
                <p:cNvSpPr>
                  <a:spLocks noChangeShapeType="1"/>
                </p:cNvSpPr>
                <p:nvPr/>
              </p:nvSpPr>
              <p:spPr bwMode="auto">
                <a:xfrm flipH="1">
                  <a:off x="2030" y="2925"/>
                  <a:ext cx="520" cy="81"/>
                </a:xfrm>
                <a:prstGeom prst="line">
                  <a:avLst/>
                </a:prstGeom>
                <a:noFill/>
                <a:ln w="12700">
                  <a:solidFill>
                    <a:srgbClr val="000000"/>
                  </a:solidFill>
                  <a:round/>
                  <a:headEnd/>
                  <a:tailEnd/>
                </a:ln>
                <a:effectLst/>
              </p:spPr>
              <p:txBody>
                <a:bodyPr/>
                <a:lstStyle/>
                <a:p>
                  <a:endParaRPr lang="en-US"/>
                </a:p>
              </p:txBody>
            </p:sp>
            <p:sp>
              <p:nvSpPr>
                <p:cNvPr id="36" name="Line 29"/>
                <p:cNvSpPr>
                  <a:spLocks noChangeShapeType="1"/>
                </p:cNvSpPr>
                <p:nvPr/>
              </p:nvSpPr>
              <p:spPr bwMode="auto">
                <a:xfrm flipH="1">
                  <a:off x="2454" y="3016"/>
                  <a:ext cx="159" cy="9"/>
                </a:xfrm>
                <a:prstGeom prst="line">
                  <a:avLst/>
                </a:prstGeom>
                <a:noFill/>
                <a:ln w="12700">
                  <a:solidFill>
                    <a:srgbClr val="000000"/>
                  </a:solidFill>
                  <a:round/>
                  <a:headEnd/>
                  <a:tailEnd/>
                </a:ln>
                <a:effectLst/>
              </p:spPr>
              <p:txBody>
                <a:bodyPr/>
                <a:lstStyle/>
                <a:p>
                  <a:endParaRPr lang="en-US"/>
                </a:p>
              </p:txBody>
            </p:sp>
            <p:sp>
              <p:nvSpPr>
                <p:cNvPr id="37" name="Line 30"/>
                <p:cNvSpPr>
                  <a:spLocks noChangeShapeType="1"/>
                </p:cNvSpPr>
                <p:nvPr/>
              </p:nvSpPr>
              <p:spPr bwMode="auto">
                <a:xfrm flipV="1">
                  <a:off x="3722" y="2200"/>
                  <a:ext cx="256" cy="184"/>
                </a:xfrm>
                <a:prstGeom prst="line">
                  <a:avLst/>
                </a:prstGeom>
                <a:noFill/>
                <a:ln w="12700">
                  <a:solidFill>
                    <a:srgbClr val="000000"/>
                  </a:solidFill>
                  <a:round/>
                  <a:headEnd/>
                  <a:tailEnd/>
                </a:ln>
                <a:effectLst/>
              </p:spPr>
              <p:txBody>
                <a:bodyPr/>
                <a:lstStyle/>
                <a:p>
                  <a:endParaRPr lang="en-US"/>
                </a:p>
              </p:txBody>
            </p:sp>
            <p:sp>
              <p:nvSpPr>
                <p:cNvPr id="38" name="Line 31"/>
                <p:cNvSpPr>
                  <a:spLocks noChangeShapeType="1"/>
                </p:cNvSpPr>
                <p:nvPr/>
              </p:nvSpPr>
              <p:spPr bwMode="auto">
                <a:xfrm flipV="1">
                  <a:off x="3811" y="2360"/>
                  <a:ext cx="105" cy="97"/>
                </a:xfrm>
                <a:prstGeom prst="line">
                  <a:avLst/>
                </a:prstGeom>
                <a:noFill/>
                <a:ln w="12700">
                  <a:solidFill>
                    <a:srgbClr val="000000"/>
                  </a:solidFill>
                  <a:round/>
                  <a:headEnd/>
                  <a:tailEnd/>
                </a:ln>
                <a:effectLst/>
              </p:spPr>
              <p:txBody>
                <a:bodyPr/>
                <a:lstStyle/>
                <a:p>
                  <a:endParaRPr lang="en-US"/>
                </a:p>
              </p:txBody>
            </p:sp>
            <p:sp>
              <p:nvSpPr>
                <p:cNvPr id="39" name="Line 32"/>
                <p:cNvSpPr>
                  <a:spLocks noChangeShapeType="1"/>
                </p:cNvSpPr>
                <p:nvPr/>
              </p:nvSpPr>
              <p:spPr bwMode="auto">
                <a:xfrm flipV="1">
                  <a:off x="3835" y="2418"/>
                  <a:ext cx="341" cy="116"/>
                </a:xfrm>
                <a:prstGeom prst="line">
                  <a:avLst/>
                </a:prstGeom>
                <a:noFill/>
                <a:ln w="12700">
                  <a:solidFill>
                    <a:srgbClr val="000000"/>
                  </a:solidFill>
                  <a:round/>
                  <a:headEnd/>
                  <a:tailEnd/>
                </a:ln>
                <a:effectLst/>
              </p:spPr>
              <p:txBody>
                <a:bodyPr/>
                <a:lstStyle/>
                <a:p>
                  <a:endParaRPr lang="en-US"/>
                </a:p>
              </p:txBody>
            </p:sp>
            <p:sp>
              <p:nvSpPr>
                <p:cNvPr id="40" name="Line 33"/>
                <p:cNvSpPr>
                  <a:spLocks noChangeShapeType="1"/>
                </p:cNvSpPr>
                <p:nvPr/>
              </p:nvSpPr>
              <p:spPr bwMode="auto">
                <a:xfrm flipV="1">
                  <a:off x="3860" y="2562"/>
                  <a:ext cx="140" cy="63"/>
                </a:xfrm>
                <a:prstGeom prst="line">
                  <a:avLst/>
                </a:prstGeom>
                <a:noFill/>
                <a:ln w="12700">
                  <a:solidFill>
                    <a:srgbClr val="000000"/>
                  </a:solidFill>
                  <a:round/>
                  <a:headEnd/>
                  <a:tailEnd/>
                </a:ln>
                <a:effectLst/>
              </p:spPr>
              <p:txBody>
                <a:bodyPr/>
                <a:lstStyle/>
                <a:p>
                  <a:endParaRPr lang="en-US"/>
                </a:p>
              </p:txBody>
            </p:sp>
            <p:sp>
              <p:nvSpPr>
                <p:cNvPr id="41" name="Line 34"/>
                <p:cNvSpPr>
                  <a:spLocks noChangeShapeType="1"/>
                </p:cNvSpPr>
                <p:nvPr/>
              </p:nvSpPr>
              <p:spPr bwMode="auto">
                <a:xfrm flipV="1">
                  <a:off x="3861" y="2652"/>
                  <a:ext cx="373" cy="61"/>
                </a:xfrm>
                <a:prstGeom prst="line">
                  <a:avLst/>
                </a:prstGeom>
                <a:noFill/>
                <a:ln w="12700">
                  <a:solidFill>
                    <a:srgbClr val="000000"/>
                  </a:solidFill>
                  <a:round/>
                  <a:headEnd/>
                  <a:tailEnd/>
                </a:ln>
                <a:effectLst/>
              </p:spPr>
              <p:txBody>
                <a:bodyPr/>
                <a:lstStyle/>
                <a:p>
                  <a:endParaRPr lang="en-US"/>
                </a:p>
              </p:txBody>
            </p:sp>
            <p:sp>
              <p:nvSpPr>
                <p:cNvPr id="42" name="Line 35"/>
                <p:cNvSpPr>
                  <a:spLocks noChangeShapeType="1"/>
                </p:cNvSpPr>
                <p:nvPr/>
              </p:nvSpPr>
              <p:spPr bwMode="auto">
                <a:xfrm>
                  <a:off x="3863" y="2798"/>
                  <a:ext cx="116" cy="1"/>
                </a:xfrm>
                <a:prstGeom prst="line">
                  <a:avLst/>
                </a:prstGeom>
                <a:noFill/>
                <a:ln w="12700">
                  <a:solidFill>
                    <a:srgbClr val="000000"/>
                  </a:solidFill>
                  <a:round/>
                  <a:headEnd/>
                  <a:tailEnd/>
                </a:ln>
                <a:effectLst/>
              </p:spPr>
              <p:txBody>
                <a:bodyPr/>
                <a:lstStyle/>
                <a:p>
                  <a:endParaRPr lang="en-US"/>
                </a:p>
              </p:txBody>
            </p:sp>
            <p:sp>
              <p:nvSpPr>
                <p:cNvPr id="43" name="Line 36"/>
                <p:cNvSpPr>
                  <a:spLocks noChangeShapeType="1"/>
                </p:cNvSpPr>
                <p:nvPr/>
              </p:nvSpPr>
              <p:spPr bwMode="auto">
                <a:xfrm>
                  <a:off x="3775" y="2887"/>
                  <a:ext cx="441" cy="80"/>
                </a:xfrm>
                <a:prstGeom prst="line">
                  <a:avLst/>
                </a:prstGeom>
                <a:noFill/>
                <a:ln w="12700">
                  <a:solidFill>
                    <a:srgbClr val="000000"/>
                  </a:solidFill>
                  <a:round/>
                  <a:headEnd/>
                  <a:tailEnd/>
                </a:ln>
                <a:effectLst/>
              </p:spPr>
              <p:txBody>
                <a:bodyPr/>
                <a:lstStyle/>
                <a:p>
                  <a:endParaRPr lang="en-US"/>
                </a:p>
              </p:txBody>
            </p:sp>
            <p:sp>
              <p:nvSpPr>
                <p:cNvPr id="44" name="Line 37"/>
                <p:cNvSpPr>
                  <a:spLocks noChangeShapeType="1"/>
                </p:cNvSpPr>
                <p:nvPr/>
              </p:nvSpPr>
              <p:spPr bwMode="auto">
                <a:xfrm>
                  <a:off x="3702" y="2976"/>
                  <a:ext cx="89" cy="11"/>
                </a:xfrm>
                <a:prstGeom prst="line">
                  <a:avLst/>
                </a:prstGeom>
                <a:noFill/>
                <a:ln w="12700">
                  <a:solidFill>
                    <a:srgbClr val="000000"/>
                  </a:solidFill>
                  <a:round/>
                  <a:headEnd/>
                  <a:tailEnd/>
                </a:ln>
                <a:effectLst/>
              </p:spPr>
              <p:txBody>
                <a:bodyPr/>
                <a:lstStyle/>
                <a:p>
                  <a:endParaRPr lang="en-US"/>
                </a:p>
              </p:txBody>
            </p:sp>
            <p:sp>
              <p:nvSpPr>
                <p:cNvPr id="45" name="Line 38"/>
                <p:cNvSpPr>
                  <a:spLocks noChangeShapeType="1"/>
                </p:cNvSpPr>
                <p:nvPr/>
              </p:nvSpPr>
              <p:spPr bwMode="auto">
                <a:xfrm flipH="1">
                  <a:off x="3609" y="2252"/>
                  <a:ext cx="138" cy="56"/>
                </a:xfrm>
                <a:prstGeom prst="line">
                  <a:avLst/>
                </a:prstGeom>
                <a:noFill/>
                <a:ln w="12700">
                  <a:solidFill>
                    <a:srgbClr val="000000"/>
                  </a:solidFill>
                  <a:round/>
                  <a:headEnd/>
                  <a:tailEnd/>
                </a:ln>
                <a:effectLst/>
              </p:spPr>
              <p:txBody>
                <a:bodyPr/>
                <a:lstStyle/>
                <a:p>
                  <a:endParaRPr lang="en-US"/>
                </a:p>
              </p:txBody>
            </p:sp>
          </p:grpSp>
        </p:grpSp>
        <p:sp>
          <p:nvSpPr>
            <p:cNvPr id="4" name="Rectangle 39"/>
            <p:cNvSpPr>
              <a:spLocks noChangeArrowheads="1"/>
            </p:cNvSpPr>
            <p:nvPr/>
          </p:nvSpPr>
          <p:spPr bwMode="auto">
            <a:xfrm>
              <a:off x="931" y="2964"/>
              <a:ext cx="905" cy="286"/>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Idea</a:t>
              </a:r>
            </a:p>
            <a:p>
              <a:pPr algn="ctr" defTabSz="820738">
                <a:lnSpc>
                  <a:spcPct val="90000"/>
                </a:lnSpc>
              </a:pPr>
              <a:r>
                <a:rPr lang="en-US" b="1">
                  <a:latin typeface="Tahoma" pitchFamily="34" charset="0"/>
                </a:rPr>
                <a:t>Generation</a:t>
              </a:r>
            </a:p>
          </p:txBody>
        </p:sp>
        <p:sp>
          <p:nvSpPr>
            <p:cNvPr id="5" name="Rectangle 40"/>
            <p:cNvSpPr>
              <a:spLocks noChangeArrowheads="1"/>
            </p:cNvSpPr>
            <p:nvPr/>
          </p:nvSpPr>
          <p:spPr bwMode="auto">
            <a:xfrm>
              <a:off x="401" y="2356"/>
              <a:ext cx="821" cy="286"/>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Idea</a:t>
              </a:r>
            </a:p>
            <a:p>
              <a:pPr algn="ctr" defTabSz="820738">
                <a:lnSpc>
                  <a:spcPct val="90000"/>
                </a:lnSpc>
              </a:pPr>
              <a:r>
                <a:rPr lang="en-US" b="1">
                  <a:latin typeface="Tahoma" pitchFamily="34" charset="0"/>
                </a:rPr>
                <a:t>Screening</a:t>
              </a:r>
            </a:p>
          </p:txBody>
        </p:sp>
        <p:sp>
          <p:nvSpPr>
            <p:cNvPr id="6" name="Rectangle 41"/>
            <p:cNvSpPr>
              <a:spLocks noChangeArrowheads="1"/>
            </p:cNvSpPr>
            <p:nvPr/>
          </p:nvSpPr>
          <p:spPr bwMode="auto">
            <a:xfrm>
              <a:off x="439" y="1592"/>
              <a:ext cx="1064" cy="409"/>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Concept</a:t>
              </a:r>
            </a:p>
            <a:p>
              <a:pPr algn="ctr" defTabSz="820738">
                <a:lnSpc>
                  <a:spcPct val="90000"/>
                </a:lnSpc>
              </a:pPr>
              <a:r>
                <a:rPr lang="en-US" b="1">
                  <a:latin typeface="Tahoma" pitchFamily="34" charset="0"/>
                </a:rPr>
                <a:t>Development</a:t>
              </a:r>
            </a:p>
            <a:p>
              <a:pPr algn="ctr" defTabSz="820738">
                <a:lnSpc>
                  <a:spcPct val="90000"/>
                </a:lnSpc>
              </a:pPr>
              <a:r>
                <a:rPr lang="en-US" b="1">
                  <a:latin typeface="Tahoma" pitchFamily="34" charset="0"/>
                </a:rPr>
                <a:t>and Testing</a:t>
              </a:r>
            </a:p>
          </p:txBody>
        </p:sp>
        <p:sp>
          <p:nvSpPr>
            <p:cNvPr id="7" name="Rectangle 42"/>
            <p:cNvSpPr>
              <a:spLocks noChangeArrowheads="1"/>
            </p:cNvSpPr>
            <p:nvPr/>
          </p:nvSpPr>
          <p:spPr bwMode="auto">
            <a:xfrm>
              <a:off x="1410" y="1085"/>
              <a:ext cx="838" cy="286"/>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Marketing</a:t>
              </a:r>
            </a:p>
            <a:p>
              <a:pPr algn="ctr" defTabSz="820738">
                <a:lnSpc>
                  <a:spcPct val="90000"/>
                </a:lnSpc>
              </a:pPr>
              <a:r>
                <a:rPr lang="en-US" b="1">
                  <a:latin typeface="Tahoma" pitchFamily="34" charset="0"/>
                </a:rPr>
                <a:t>Strategy</a:t>
              </a:r>
            </a:p>
          </p:txBody>
        </p:sp>
        <p:sp>
          <p:nvSpPr>
            <p:cNvPr id="8" name="Rectangle 43"/>
            <p:cNvSpPr>
              <a:spLocks noChangeArrowheads="1"/>
            </p:cNvSpPr>
            <p:nvPr/>
          </p:nvSpPr>
          <p:spPr bwMode="auto">
            <a:xfrm>
              <a:off x="3512" y="1085"/>
              <a:ext cx="736" cy="286"/>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Business</a:t>
              </a:r>
            </a:p>
            <a:p>
              <a:pPr algn="ctr" defTabSz="820738">
                <a:lnSpc>
                  <a:spcPct val="90000"/>
                </a:lnSpc>
              </a:pPr>
              <a:r>
                <a:rPr lang="en-US" b="1">
                  <a:latin typeface="Tahoma" pitchFamily="34" charset="0"/>
                </a:rPr>
                <a:t>Analysis</a:t>
              </a:r>
            </a:p>
          </p:txBody>
        </p:sp>
        <p:sp>
          <p:nvSpPr>
            <p:cNvPr id="9" name="Rectangle 44"/>
            <p:cNvSpPr>
              <a:spLocks noChangeArrowheads="1"/>
            </p:cNvSpPr>
            <p:nvPr/>
          </p:nvSpPr>
          <p:spPr bwMode="auto">
            <a:xfrm>
              <a:off x="4324" y="1650"/>
              <a:ext cx="1064" cy="286"/>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Product</a:t>
              </a:r>
            </a:p>
            <a:p>
              <a:pPr algn="ctr" defTabSz="820738">
                <a:lnSpc>
                  <a:spcPct val="90000"/>
                </a:lnSpc>
              </a:pPr>
              <a:r>
                <a:rPr lang="en-US" b="1">
                  <a:latin typeface="Tahoma" pitchFamily="34" charset="0"/>
                </a:rPr>
                <a:t>Development</a:t>
              </a:r>
            </a:p>
          </p:txBody>
        </p:sp>
        <p:sp>
          <p:nvSpPr>
            <p:cNvPr id="10" name="Rectangle 45"/>
            <p:cNvSpPr>
              <a:spLocks noChangeArrowheads="1"/>
            </p:cNvSpPr>
            <p:nvPr/>
          </p:nvSpPr>
          <p:spPr bwMode="auto">
            <a:xfrm>
              <a:off x="4521" y="2356"/>
              <a:ext cx="838" cy="286"/>
            </a:xfrm>
            <a:prstGeom prst="rect">
              <a:avLst/>
            </a:prstGeom>
            <a:noFill/>
            <a:ln w="12700">
              <a:noFill/>
              <a:miter lim="800000"/>
              <a:headEnd/>
              <a:tailEnd/>
            </a:ln>
            <a:effectLst/>
          </p:spPr>
          <p:txBody>
            <a:bodyPr wrap="none" lIns="81204" tIns="39889" rIns="81204" bIns="39889">
              <a:spAutoFit/>
            </a:bodyPr>
            <a:lstStyle/>
            <a:p>
              <a:pPr algn="ctr" defTabSz="820738">
                <a:lnSpc>
                  <a:spcPct val="90000"/>
                </a:lnSpc>
              </a:pPr>
              <a:r>
                <a:rPr lang="en-US" b="1">
                  <a:latin typeface="Tahoma" pitchFamily="34" charset="0"/>
                </a:rPr>
                <a:t>Test</a:t>
              </a:r>
            </a:p>
            <a:p>
              <a:pPr algn="ctr" defTabSz="820738">
                <a:lnSpc>
                  <a:spcPct val="90000"/>
                </a:lnSpc>
              </a:pPr>
              <a:r>
                <a:rPr lang="en-US" b="1">
                  <a:latin typeface="Tahoma" pitchFamily="34" charset="0"/>
                </a:rPr>
                <a:t>Marketing</a:t>
              </a:r>
            </a:p>
          </p:txBody>
        </p:sp>
        <p:sp>
          <p:nvSpPr>
            <p:cNvPr id="11" name="Rectangle 46"/>
            <p:cNvSpPr>
              <a:spLocks noChangeArrowheads="1"/>
            </p:cNvSpPr>
            <p:nvPr/>
          </p:nvSpPr>
          <p:spPr bwMode="auto">
            <a:xfrm>
              <a:off x="3793" y="3004"/>
              <a:ext cx="1517" cy="163"/>
            </a:xfrm>
            <a:prstGeom prst="rect">
              <a:avLst/>
            </a:prstGeom>
            <a:noFill/>
            <a:ln w="12700">
              <a:noFill/>
              <a:miter lim="800000"/>
              <a:headEnd/>
              <a:tailEnd/>
            </a:ln>
            <a:effectLst/>
          </p:spPr>
          <p:txBody>
            <a:bodyPr lIns="81204" tIns="39889" rIns="81204" bIns="39889">
              <a:spAutoFit/>
            </a:bodyPr>
            <a:lstStyle/>
            <a:p>
              <a:pPr defTabSz="820738">
                <a:lnSpc>
                  <a:spcPct val="90000"/>
                </a:lnSpc>
              </a:pPr>
              <a:r>
                <a:rPr lang="en-US" b="1">
                  <a:latin typeface="Tahoma" pitchFamily="34" charset="0"/>
                </a:rPr>
                <a:t>Commercialization</a:t>
              </a:r>
            </a:p>
          </p:txBody>
        </p:sp>
        <p:sp>
          <p:nvSpPr>
            <p:cNvPr id="12" name="Freeform 47"/>
            <p:cNvSpPr>
              <a:spLocks/>
            </p:cNvSpPr>
            <p:nvPr/>
          </p:nvSpPr>
          <p:spPr bwMode="auto">
            <a:xfrm>
              <a:off x="785" y="2688"/>
              <a:ext cx="220" cy="278"/>
            </a:xfrm>
            <a:custGeom>
              <a:avLst/>
              <a:gdLst/>
              <a:ahLst/>
              <a:cxnLst>
                <a:cxn ang="0">
                  <a:pos x="241" y="315"/>
                </a:cxn>
                <a:cxn ang="0">
                  <a:pos x="185" y="264"/>
                </a:cxn>
                <a:cxn ang="0">
                  <a:pos x="140" y="208"/>
                </a:cxn>
                <a:cxn ang="0">
                  <a:pos x="93" y="153"/>
                </a:cxn>
                <a:cxn ang="0">
                  <a:pos x="54" y="88"/>
                </a:cxn>
                <a:cxn ang="0">
                  <a:pos x="16" y="32"/>
                </a:cxn>
                <a:cxn ang="0">
                  <a:pos x="0" y="0"/>
                </a:cxn>
              </a:cxnLst>
              <a:rect l="0" t="0" r="r" b="b"/>
              <a:pathLst>
                <a:path w="242" h="316">
                  <a:moveTo>
                    <a:pt x="241" y="315"/>
                  </a:moveTo>
                  <a:lnTo>
                    <a:pt x="185" y="264"/>
                  </a:lnTo>
                  <a:lnTo>
                    <a:pt x="140" y="208"/>
                  </a:lnTo>
                  <a:lnTo>
                    <a:pt x="93" y="153"/>
                  </a:lnTo>
                  <a:lnTo>
                    <a:pt x="54" y="88"/>
                  </a:lnTo>
                  <a:lnTo>
                    <a:pt x="16" y="32"/>
                  </a:lnTo>
                  <a:lnTo>
                    <a:pt x="0" y="0"/>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13" name="Freeform 48"/>
            <p:cNvSpPr>
              <a:spLocks/>
            </p:cNvSpPr>
            <p:nvPr/>
          </p:nvSpPr>
          <p:spPr bwMode="auto">
            <a:xfrm>
              <a:off x="698" y="2086"/>
              <a:ext cx="77" cy="297"/>
            </a:xfrm>
            <a:custGeom>
              <a:avLst/>
              <a:gdLst/>
              <a:ahLst/>
              <a:cxnLst>
                <a:cxn ang="0">
                  <a:pos x="0" y="336"/>
                </a:cxn>
                <a:cxn ang="0">
                  <a:pos x="0" y="270"/>
                </a:cxn>
                <a:cxn ang="0">
                  <a:pos x="15" y="197"/>
                </a:cxn>
                <a:cxn ang="0">
                  <a:pos x="31" y="123"/>
                </a:cxn>
                <a:cxn ang="0">
                  <a:pos x="61" y="45"/>
                </a:cxn>
                <a:cxn ang="0">
                  <a:pos x="84" y="0"/>
                </a:cxn>
              </a:cxnLst>
              <a:rect l="0" t="0" r="r" b="b"/>
              <a:pathLst>
                <a:path w="85" h="337">
                  <a:moveTo>
                    <a:pt x="0" y="336"/>
                  </a:moveTo>
                  <a:lnTo>
                    <a:pt x="0" y="270"/>
                  </a:lnTo>
                  <a:lnTo>
                    <a:pt x="15" y="197"/>
                  </a:lnTo>
                  <a:lnTo>
                    <a:pt x="31" y="123"/>
                  </a:lnTo>
                  <a:lnTo>
                    <a:pt x="61" y="45"/>
                  </a:lnTo>
                  <a:lnTo>
                    <a:pt x="84" y="0"/>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14" name="Freeform 49"/>
            <p:cNvSpPr>
              <a:spLocks/>
            </p:cNvSpPr>
            <p:nvPr/>
          </p:nvSpPr>
          <p:spPr bwMode="auto">
            <a:xfrm>
              <a:off x="1131" y="1415"/>
              <a:ext cx="339" cy="201"/>
            </a:xfrm>
            <a:custGeom>
              <a:avLst/>
              <a:gdLst/>
              <a:ahLst/>
              <a:cxnLst>
                <a:cxn ang="0">
                  <a:pos x="0" y="227"/>
                </a:cxn>
                <a:cxn ang="0">
                  <a:pos x="85" y="167"/>
                </a:cxn>
                <a:cxn ang="0">
                  <a:pos x="186" y="107"/>
                </a:cxn>
                <a:cxn ang="0">
                  <a:pos x="264" y="65"/>
                </a:cxn>
                <a:cxn ang="0">
                  <a:pos x="372" y="0"/>
                </a:cxn>
              </a:cxnLst>
              <a:rect l="0" t="0" r="r" b="b"/>
              <a:pathLst>
                <a:path w="373" h="228">
                  <a:moveTo>
                    <a:pt x="0" y="227"/>
                  </a:moveTo>
                  <a:lnTo>
                    <a:pt x="85" y="167"/>
                  </a:lnTo>
                  <a:lnTo>
                    <a:pt x="186" y="107"/>
                  </a:lnTo>
                  <a:lnTo>
                    <a:pt x="264" y="65"/>
                  </a:lnTo>
                  <a:lnTo>
                    <a:pt x="372" y="0"/>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15" name="Freeform 50"/>
            <p:cNvSpPr>
              <a:spLocks/>
            </p:cNvSpPr>
            <p:nvPr/>
          </p:nvSpPr>
          <p:spPr bwMode="auto">
            <a:xfrm>
              <a:off x="2415" y="1133"/>
              <a:ext cx="898" cy="33"/>
            </a:xfrm>
            <a:custGeom>
              <a:avLst/>
              <a:gdLst/>
              <a:ahLst/>
              <a:cxnLst>
                <a:cxn ang="0">
                  <a:pos x="0" y="37"/>
                </a:cxn>
                <a:cxn ang="0">
                  <a:pos x="155" y="19"/>
                </a:cxn>
                <a:cxn ang="0">
                  <a:pos x="303" y="14"/>
                </a:cxn>
                <a:cxn ang="0">
                  <a:pos x="481" y="0"/>
                </a:cxn>
                <a:cxn ang="0">
                  <a:pos x="629" y="0"/>
                </a:cxn>
                <a:cxn ang="0">
                  <a:pos x="815" y="14"/>
                </a:cxn>
                <a:cxn ang="0">
                  <a:pos x="986" y="32"/>
                </a:cxn>
              </a:cxnLst>
              <a:rect l="0" t="0" r="r" b="b"/>
              <a:pathLst>
                <a:path w="987" h="38">
                  <a:moveTo>
                    <a:pt x="0" y="37"/>
                  </a:moveTo>
                  <a:lnTo>
                    <a:pt x="155" y="19"/>
                  </a:lnTo>
                  <a:lnTo>
                    <a:pt x="303" y="14"/>
                  </a:lnTo>
                  <a:lnTo>
                    <a:pt x="481" y="0"/>
                  </a:lnTo>
                  <a:lnTo>
                    <a:pt x="629" y="0"/>
                  </a:lnTo>
                  <a:lnTo>
                    <a:pt x="815" y="14"/>
                  </a:lnTo>
                  <a:lnTo>
                    <a:pt x="986" y="32"/>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16" name="Freeform 51"/>
            <p:cNvSpPr>
              <a:spLocks/>
            </p:cNvSpPr>
            <p:nvPr/>
          </p:nvSpPr>
          <p:spPr bwMode="auto">
            <a:xfrm>
              <a:off x="4187" y="1395"/>
              <a:ext cx="389" cy="221"/>
            </a:xfrm>
            <a:custGeom>
              <a:avLst/>
              <a:gdLst/>
              <a:ahLst/>
              <a:cxnLst>
                <a:cxn ang="0">
                  <a:pos x="0" y="0"/>
                </a:cxn>
                <a:cxn ang="0">
                  <a:pos x="132" y="65"/>
                </a:cxn>
                <a:cxn ang="0">
                  <a:pos x="233" y="120"/>
                </a:cxn>
                <a:cxn ang="0">
                  <a:pos x="326" y="181"/>
                </a:cxn>
                <a:cxn ang="0">
                  <a:pos x="427" y="250"/>
                </a:cxn>
              </a:cxnLst>
              <a:rect l="0" t="0" r="r" b="b"/>
              <a:pathLst>
                <a:path w="428" h="251">
                  <a:moveTo>
                    <a:pt x="0" y="0"/>
                  </a:moveTo>
                  <a:lnTo>
                    <a:pt x="132" y="65"/>
                  </a:lnTo>
                  <a:lnTo>
                    <a:pt x="233" y="120"/>
                  </a:lnTo>
                  <a:lnTo>
                    <a:pt x="326" y="181"/>
                  </a:lnTo>
                  <a:lnTo>
                    <a:pt x="427" y="250"/>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17" name="Freeform 52"/>
            <p:cNvSpPr>
              <a:spLocks/>
            </p:cNvSpPr>
            <p:nvPr/>
          </p:nvSpPr>
          <p:spPr bwMode="auto">
            <a:xfrm>
              <a:off x="4915" y="1988"/>
              <a:ext cx="99" cy="361"/>
            </a:xfrm>
            <a:custGeom>
              <a:avLst/>
              <a:gdLst/>
              <a:ahLst/>
              <a:cxnLst>
                <a:cxn ang="0">
                  <a:pos x="0" y="0"/>
                </a:cxn>
                <a:cxn ang="0">
                  <a:pos x="39" y="70"/>
                </a:cxn>
                <a:cxn ang="0">
                  <a:pos x="69" y="153"/>
                </a:cxn>
                <a:cxn ang="0">
                  <a:pos x="85" y="223"/>
                </a:cxn>
                <a:cxn ang="0">
                  <a:pos x="108" y="311"/>
                </a:cxn>
                <a:cxn ang="0">
                  <a:pos x="108" y="408"/>
                </a:cxn>
              </a:cxnLst>
              <a:rect l="0" t="0" r="r" b="b"/>
              <a:pathLst>
                <a:path w="109" h="409">
                  <a:moveTo>
                    <a:pt x="0" y="0"/>
                  </a:moveTo>
                  <a:lnTo>
                    <a:pt x="39" y="70"/>
                  </a:lnTo>
                  <a:lnTo>
                    <a:pt x="69" y="153"/>
                  </a:lnTo>
                  <a:lnTo>
                    <a:pt x="85" y="223"/>
                  </a:lnTo>
                  <a:lnTo>
                    <a:pt x="108" y="311"/>
                  </a:lnTo>
                  <a:lnTo>
                    <a:pt x="108" y="408"/>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18" name="Freeform 53"/>
            <p:cNvSpPr>
              <a:spLocks/>
            </p:cNvSpPr>
            <p:nvPr/>
          </p:nvSpPr>
          <p:spPr bwMode="auto">
            <a:xfrm>
              <a:off x="4703" y="2683"/>
              <a:ext cx="226" cy="276"/>
            </a:xfrm>
            <a:custGeom>
              <a:avLst/>
              <a:gdLst/>
              <a:ahLst/>
              <a:cxnLst>
                <a:cxn ang="0">
                  <a:pos x="248" y="0"/>
                </a:cxn>
                <a:cxn ang="0">
                  <a:pos x="217" y="65"/>
                </a:cxn>
                <a:cxn ang="0">
                  <a:pos x="178" y="111"/>
                </a:cxn>
                <a:cxn ang="0">
                  <a:pos x="132" y="181"/>
                </a:cxn>
                <a:cxn ang="0">
                  <a:pos x="78" y="246"/>
                </a:cxn>
                <a:cxn ang="0">
                  <a:pos x="0" y="311"/>
                </a:cxn>
              </a:cxnLst>
              <a:rect l="0" t="0" r="r" b="b"/>
              <a:pathLst>
                <a:path w="249" h="312">
                  <a:moveTo>
                    <a:pt x="248" y="0"/>
                  </a:moveTo>
                  <a:lnTo>
                    <a:pt x="217" y="65"/>
                  </a:lnTo>
                  <a:lnTo>
                    <a:pt x="178" y="111"/>
                  </a:lnTo>
                  <a:lnTo>
                    <a:pt x="132" y="181"/>
                  </a:lnTo>
                  <a:lnTo>
                    <a:pt x="78" y="246"/>
                  </a:lnTo>
                  <a:lnTo>
                    <a:pt x="0" y="311"/>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grpSp>
      <p:sp>
        <p:nvSpPr>
          <p:cNvPr id="54" name="Rectangle 53"/>
          <p:cNvSpPr/>
          <p:nvPr/>
        </p:nvSpPr>
        <p:spPr>
          <a:xfrm>
            <a:off x="17271" y="533400"/>
            <a:ext cx="912672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New Product Development</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5" name="Date Placeholder 54"/>
          <p:cNvSpPr>
            <a:spLocks noGrp="1"/>
          </p:cNvSpPr>
          <p:nvPr>
            <p:ph type="dt" sz="half" idx="10"/>
          </p:nvPr>
        </p:nvSpPr>
        <p:spPr/>
        <p:txBody>
          <a:bodyPr/>
          <a:lstStyle/>
          <a:p>
            <a:fld id="{E7079C63-D19F-4763-BD93-BF25DC24AC46}" type="datetime1">
              <a:rPr lang="en-US" smtClean="0"/>
              <a:pPr/>
              <a:t>2/19/2013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r>
              <a:rPr lang="en-US" sz="3600" b="1"/>
              <a:t>Selling vs. Marketing</a:t>
            </a:r>
            <a:r>
              <a:rPr lang="en-US" sz="3600"/>
              <a:t> </a:t>
            </a:r>
          </a:p>
        </p:txBody>
      </p:sp>
      <p:sp>
        <p:nvSpPr>
          <p:cNvPr id="12291" name="Rectangle 3"/>
          <p:cNvSpPr>
            <a:spLocks noGrp="1" noRot="1" noChangeArrowheads="1"/>
          </p:cNvSpPr>
          <p:nvPr>
            <p:ph type="body" idx="1"/>
          </p:nvPr>
        </p:nvSpPr>
        <p:spPr>
          <a:xfrm>
            <a:off x="685800" y="1341438"/>
            <a:ext cx="7772400" cy="4754562"/>
          </a:xfrm>
        </p:spPr>
        <p:txBody>
          <a:bodyPr/>
          <a:lstStyle/>
          <a:p>
            <a:r>
              <a:rPr lang="en-US" sz="2800" dirty="0"/>
              <a:t>Selling focuses on the needs of the seller, marketing on the needs of the buyer.</a:t>
            </a:r>
          </a:p>
          <a:p>
            <a:r>
              <a:rPr lang="en-US" sz="2800" dirty="0"/>
              <a:t>Selling is preoccupied with the seller’s need to convert his product into cash, marketing with the idea of satisfying the needs of the customer by means of the product &amp; the whole cluster of things associated with creating, delivering &amp; finally consuming it.</a:t>
            </a:r>
          </a:p>
          <a:p>
            <a:r>
              <a:rPr lang="en-US" sz="2800" dirty="0"/>
              <a:t>Selling is “push”, Marketing is “pull”.</a:t>
            </a:r>
          </a:p>
        </p:txBody>
      </p:sp>
      <p:sp>
        <p:nvSpPr>
          <p:cNvPr id="4" name="Date Placeholder 3"/>
          <p:cNvSpPr>
            <a:spLocks noGrp="1"/>
          </p:cNvSpPr>
          <p:nvPr>
            <p:ph type="dt" sz="half" idx="10"/>
          </p:nvPr>
        </p:nvSpPr>
        <p:spPr/>
        <p:txBody>
          <a:bodyPr/>
          <a:lstStyle/>
          <a:p>
            <a:fld id="{8A963BD9-B204-4CE2-BD22-BDD9AA2EAAFF}" type="datetime1">
              <a:rPr lang="en-US" smtClean="0"/>
              <a:pPr/>
              <a:t>2/19/2013</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Rot="1" noChangeArrowheads="1"/>
          </p:cNvSpPr>
          <p:nvPr>
            <p:ph type="title"/>
          </p:nvPr>
        </p:nvSpPr>
        <p:spPr>
          <a:xfrm>
            <a:off x="457200" y="152400"/>
            <a:ext cx="8229600" cy="1143000"/>
          </a:xfrm>
        </p:spPr>
        <p:txBody>
          <a:bodyPr/>
          <a:lstStyle/>
          <a:p>
            <a:r>
              <a:rPr lang="en-US" dirty="0">
                <a:solidFill>
                  <a:schemeClr val="accent2"/>
                </a:solidFill>
                <a:latin typeface="Arial" charset="0"/>
              </a:rPr>
              <a:t>New Product Development</a:t>
            </a:r>
          </a:p>
        </p:txBody>
      </p:sp>
      <p:sp>
        <p:nvSpPr>
          <p:cNvPr id="2054" name="Rectangle 6"/>
          <p:cNvSpPr>
            <a:spLocks noChangeArrowheads="1"/>
          </p:cNvSpPr>
          <p:nvPr/>
        </p:nvSpPr>
        <p:spPr bwMode="auto">
          <a:xfrm>
            <a:off x="457200" y="1355725"/>
            <a:ext cx="8305800" cy="4893647"/>
          </a:xfrm>
          <a:prstGeom prst="rect">
            <a:avLst/>
          </a:prstGeom>
          <a:noFill/>
          <a:ln w="9525">
            <a:noFill/>
            <a:miter lim="800000"/>
            <a:headEnd/>
            <a:tailEnd/>
          </a:ln>
          <a:effectLst/>
        </p:spPr>
        <p:txBody>
          <a:bodyPr anchor="ctr">
            <a:spAutoFit/>
          </a:bodyPr>
          <a:lstStyle/>
          <a:p>
            <a:pPr marL="342900" indent="-342900" algn="just"/>
            <a:r>
              <a:rPr lang="en-US" sz="2400" b="1" dirty="0">
                <a:latin typeface="Arial" charset="0"/>
              </a:rPr>
              <a:t>	A new product is a product that is new to the company. They include major modification to the existing product, duplication of competitor’s products’ or innovative original products.</a:t>
            </a:r>
          </a:p>
          <a:p>
            <a:pPr marL="342900" indent="-342900" algn="just"/>
            <a:endParaRPr lang="en-US" sz="2400" b="1" dirty="0">
              <a:latin typeface="Arial" charset="0"/>
            </a:endParaRPr>
          </a:p>
          <a:p>
            <a:pPr marL="342900" indent="-342900" algn="just"/>
            <a:r>
              <a:rPr lang="en-US" sz="2400" b="1" dirty="0">
                <a:solidFill>
                  <a:schemeClr val="accent2"/>
                </a:solidFill>
                <a:latin typeface="Arial" charset="0"/>
              </a:rPr>
              <a:t>Need for new products:</a:t>
            </a:r>
          </a:p>
          <a:p>
            <a:pPr marL="800100" lvl="1" indent="-342900" algn="just">
              <a:buFontTx/>
              <a:buAutoNum type="arabicPeriod"/>
            </a:pPr>
            <a:r>
              <a:rPr lang="en-US" sz="2400" b="1" dirty="0">
                <a:latin typeface="Arial" charset="0"/>
              </a:rPr>
              <a:t>Changes in consumers’ tastes and preferences.</a:t>
            </a:r>
          </a:p>
          <a:p>
            <a:pPr marL="800100" lvl="1" indent="-342900" algn="just">
              <a:buFontTx/>
              <a:buAutoNum type="arabicPeriod"/>
            </a:pPr>
            <a:r>
              <a:rPr lang="en-US" sz="2400" b="1" dirty="0">
                <a:latin typeface="Arial" charset="0"/>
              </a:rPr>
              <a:t>Changes in technology.</a:t>
            </a:r>
          </a:p>
          <a:p>
            <a:pPr marL="800100" lvl="1" indent="-342900" algn="just">
              <a:buFontTx/>
              <a:buAutoNum type="arabicPeriod"/>
            </a:pPr>
            <a:r>
              <a:rPr lang="en-US" sz="2400" b="1" dirty="0">
                <a:latin typeface="Arial" charset="0"/>
              </a:rPr>
              <a:t>Changes in competition.</a:t>
            </a:r>
          </a:p>
          <a:p>
            <a:pPr marL="800100" lvl="1" indent="-342900" algn="just">
              <a:buFontTx/>
              <a:buAutoNum type="arabicPeriod"/>
            </a:pPr>
            <a:r>
              <a:rPr lang="en-US" sz="2400" b="1" dirty="0">
                <a:latin typeface="Arial" charset="0"/>
              </a:rPr>
              <a:t>Company growth.</a:t>
            </a:r>
          </a:p>
          <a:p>
            <a:pPr marL="800100" lvl="1" indent="-342900" algn="just">
              <a:buFontTx/>
              <a:buAutoNum type="arabicPeriod"/>
            </a:pPr>
            <a:r>
              <a:rPr lang="en-US" sz="2400" b="1" dirty="0">
                <a:latin typeface="Arial" charset="0"/>
              </a:rPr>
              <a:t>Higher profit margins.</a:t>
            </a:r>
          </a:p>
          <a:p>
            <a:pPr marL="800100" lvl="1" indent="-342900" algn="just">
              <a:buFontTx/>
              <a:buAutoNum type="arabicPeriod"/>
            </a:pPr>
            <a:r>
              <a:rPr lang="en-US" sz="2400" b="1" dirty="0">
                <a:latin typeface="Arial" charset="0"/>
              </a:rPr>
              <a:t>Utilization of excess capacity.</a:t>
            </a:r>
          </a:p>
          <a:p>
            <a:pPr marL="800100" lvl="1" indent="-342900" algn="just">
              <a:buFontTx/>
              <a:buAutoNum type="arabicPeriod"/>
            </a:pPr>
            <a:r>
              <a:rPr lang="en-US" sz="2400" b="1" dirty="0">
                <a:latin typeface="Arial" charset="0"/>
              </a:rPr>
              <a:t>Recycling of waste product.</a:t>
            </a:r>
          </a:p>
        </p:txBody>
      </p:sp>
      <p:sp>
        <p:nvSpPr>
          <p:cNvPr id="4" name="Date Placeholder 3"/>
          <p:cNvSpPr>
            <a:spLocks noGrp="1"/>
          </p:cNvSpPr>
          <p:nvPr>
            <p:ph type="dt" sz="half" idx="10"/>
          </p:nvPr>
        </p:nvSpPr>
        <p:spPr/>
        <p:txBody>
          <a:bodyPr/>
          <a:lstStyle/>
          <a:p>
            <a:fld id="{AE6AD230-F094-4052-AD1A-99ED51D31FD3}" type="datetime1">
              <a:rPr lang="en-US" smtClean="0"/>
              <a:pPr/>
              <a:t>2/19/2013</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Grp="1" noChangeArrowheads="1"/>
          </p:cNvSpPr>
          <p:nvPr>
            <p:ph type="body" idx="1"/>
          </p:nvPr>
        </p:nvSpPr>
        <p:spPr/>
        <p:txBody>
          <a:bodyPr/>
          <a:lstStyle/>
          <a:p>
            <a:pPr algn="just">
              <a:buFont typeface="Wingdings" pitchFamily="2" charset="2"/>
              <a:buNone/>
            </a:pPr>
            <a:r>
              <a:rPr lang="en-US" sz="2400" b="1">
                <a:latin typeface="Arial" charset="0"/>
              </a:rPr>
              <a:t>	Why most of the organizations are reluctant to introduce new products?</a:t>
            </a:r>
          </a:p>
          <a:p>
            <a:pPr algn="just">
              <a:buFont typeface="Wingdings" pitchFamily="2" charset="2"/>
              <a:buNone/>
            </a:pPr>
            <a:endParaRPr lang="en-US" sz="1200" b="1">
              <a:latin typeface="Arial" charset="0"/>
            </a:endParaRPr>
          </a:p>
          <a:p>
            <a:pPr lvl="1" algn="just"/>
            <a:r>
              <a:rPr lang="en-US" sz="2400" b="1">
                <a:latin typeface="Arial" charset="0"/>
              </a:rPr>
              <a:t>High rate of product failure - 40% of the new products fail.</a:t>
            </a:r>
          </a:p>
          <a:p>
            <a:pPr lvl="1" algn="just"/>
            <a:r>
              <a:rPr lang="en-US" sz="2400" b="1">
                <a:latin typeface="Arial" charset="0"/>
              </a:rPr>
              <a:t>Shortage of new product ideas.</a:t>
            </a:r>
          </a:p>
          <a:p>
            <a:pPr lvl="1" algn="just"/>
            <a:r>
              <a:rPr lang="en-US" sz="2400" b="1">
                <a:latin typeface="Arial" charset="0"/>
              </a:rPr>
              <a:t>Growing social and governmental constraints.</a:t>
            </a:r>
          </a:p>
          <a:p>
            <a:pPr lvl="1" algn="just"/>
            <a:r>
              <a:rPr lang="en-US" sz="2400" b="1">
                <a:latin typeface="Arial" charset="0"/>
              </a:rPr>
              <a:t>Costliness of new product development process.</a:t>
            </a:r>
          </a:p>
          <a:p>
            <a:pPr lvl="1" algn="just"/>
            <a:r>
              <a:rPr lang="en-US" sz="2400" b="1">
                <a:latin typeface="Arial" charset="0"/>
              </a:rPr>
              <a:t>Capital shortage.</a:t>
            </a:r>
          </a:p>
          <a:p>
            <a:pPr lvl="1" algn="just"/>
            <a:r>
              <a:rPr lang="en-US" sz="2400" b="1">
                <a:latin typeface="Arial" charset="0"/>
              </a:rPr>
              <a:t>Shorter life spans of successful products.</a:t>
            </a:r>
          </a:p>
        </p:txBody>
      </p:sp>
      <p:sp>
        <p:nvSpPr>
          <p:cNvPr id="4" name="Title 3"/>
          <p:cNvSpPr>
            <a:spLocks noGrp="1"/>
          </p:cNvSpPr>
          <p:nvPr>
            <p:ph type="title"/>
          </p:nvPr>
        </p:nvSpPr>
        <p:spPr/>
        <p:txBody>
          <a:bodyPr/>
          <a:lstStyle/>
          <a:p>
            <a:endParaRPr lang="en-US"/>
          </a:p>
        </p:txBody>
      </p:sp>
      <p:sp>
        <p:nvSpPr>
          <p:cNvPr id="5" name="Date Placeholder 4"/>
          <p:cNvSpPr>
            <a:spLocks noGrp="1"/>
          </p:cNvSpPr>
          <p:nvPr>
            <p:ph type="dt" sz="half" idx="10"/>
          </p:nvPr>
        </p:nvSpPr>
        <p:spPr/>
        <p:txBody>
          <a:bodyPr/>
          <a:lstStyle/>
          <a:p>
            <a:fld id="{514EB8FE-E25A-4C02-AE10-0F87A1212B82}" type="datetime1">
              <a:rPr lang="en-US" smtClean="0"/>
              <a:pPr/>
              <a:t>2/19/2013</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a:xfrm>
            <a:off x="457200" y="152400"/>
            <a:ext cx="8229600" cy="1143000"/>
          </a:xfrm>
        </p:spPr>
        <p:txBody>
          <a:bodyPr/>
          <a:lstStyle/>
          <a:p>
            <a:r>
              <a:rPr lang="en-US" sz="3600" dirty="0">
                <a:solidFill>
                  <a:srgbClr val="FF0000"/>
                </a:solidFill>
                <a:latin typeface="Arial" charset="0"/>
              </a:rPr>
              <a:t>New Product Development Process</a:t>
            </a:r>
          </a:p>
        </p:txBody>
      </p:sp>
      <p:sp>
        <p:nvSpPr>
          <p:cNvPr id="113667" name="Rectangle 3"/>
          <p:cNvSpPr>
            <a:spLocks noChangeArrowheads="1"/>
          </p:cNvSpPr>
          <p:nvPr/>
        </p:nvSpPr>
        <p:spPr bwMode="auto">
          <a:xfrm>
            <a:off x="457200" y="1077913"/>
            <a:ext cx="8305800" cy="5386387"/>
          </a:xfrm>
          <a:prstGeom prst="rect">
            <a:avLst/>
          </a:prstGeom>
          <a:noFill/>
          <a:ln w="9525">
            <a:noFill/>
            <a:miter lim="800000"/>
            <a:headEnd/>
            <a:tailEnd/>
          </a:ln>
          <a:effectLst/>
        </p:spPr>
        <p:txBody>
          <a:bodyPr anchor="ctr">
            <a:spAutoFit/>
          </a:bodyPr>
          <a:lstStyle/>
          <a:p>
            <a:pPr marL="342900" indent="-342900"/>
            <a:r>
              <a:rPr lang="en-US" sz="2400" b="1">
                <a:solidFill>
                  <a:srgbClr val="99FF33"/>
                </a:solidFill>
                <a:latin typeface="Arial" charset="0"/>
              </a:rPr>
              <a:t>Idea generation:</a:t>
            </a:r>
            <a:r>
              <a:rPr lang="en-US" sz="2400" b="1">
                <a:latin typeface="Arial" charset="0"/>
              </a:rPr>
              <a:t>	</a:t>
            </a:r>
          </a:p>
          <a:p>
            <a:pPr marL="342900" indent="-342900" algn="just"/>
            <a:r>
              <a:rPr lang="en-US" sz="2400" b="1">
                <a:latin typeface="Arial" charset="0"/>
              </a:rPr>
              <a:t>	New product development starts with idea generation – the systematic search for new product ideas. </a:t>
            </a:r>
          </a:p>
          <a:p>
            <a:pPr marL="342900" indent="-342900"/>
            <a:endParaRPr lang="en-US" sz="1200" b="1">
              <a:latin typeface="Arial" charset="0"/>
            </a:endParaRPr>
          </a:p>
          <a:p>
            <a:pPr marL="342900" indent="-342900"/>
            <a:r>
              <a:rPr lang="en-US" sz="2400" b="1">
                <a:solidFill>
                  <a:srgbClr val="99FF33"/>
                </a:solidFill>
                <a:latin typeface="Arial" charset="0"/>
              </a:rPr>
              <a:t>Sources of ideas:</a:t>
            </a:r>
          </a:p>
          <a:p>
            <a:pPr marL="342900" indent="-342900" algn="just"/>
            <a:r>
              <a:rPr lang="en-US" sz="2400" b="1">
                <a:latin typeface="Arial" charset="0"/>
              </a:rPr>
              <a:t>	Company employees, customers, competitors, distributors &amp; dealers, suppliers, scientists, R &amp; D, magazines, journals</a:t>
            </a:r>
            <a:r>
              <a:rPr lang="en-US" sz="2400">
                <a:latin typeface="Arial" charset="0"/>
              </a:rPr>
              <a:t> </a:t>
            </a:r>
            <a:r>
              <a:rPr lang="en-US" sz="2400" b="1">
                <a:latin typeface="Arial" charset="0"/>
              </a:rPr>
              <a:t>.</a:t>
            </a:r>
          </a:p>
          <a:p>
            <a:pPr marL="342900" indent="-342900"/>
            <a:endParaRPr lang="en-US" sz="2400" b="1">
              <a:solidFill>
                <a:srgbClr val="99FF33"/>
              </a:solidFill>
              <a:latin typeface="Arial" charset="0"/>
            </a:endParaRPr>
          </a:p>
          <a:p>
            <a:pPr marL="342900" indent="-342900"/>
            <a:r>
              <a:rPr lang="en-US" sz="2400" b="1">
                <a:solidFill>
                  <a:srgbClr val="99FF33"/>
                </a:solidFill>
                <a:latin typeface="Arial" charset="0"/>
              </a:rPr>
              <a:t>Idea Generation Techniques:</a:t>
            </a:r>
          </a:p>
          <a:p>
            <a:pPr marL="342900" indent="-342900">
              <a:buFontTx/>
              <a:buAutoNum type="arabicPeriod"/>
            </a:pPr>
            <a:r>
              <a:rPr lang="en-US" sz="2400" b="1">
                <a:latin typeface="Arial" charset="0"/>
              </a:rPr>
              <a:t>Consumer problem analysis.</a:t>
            </a:r>
          </a:p>
          <a:p>
            <a:pPr marL="342900" indent="-342900">
              <a:buFontTx/>
              <a:buAutoNum type="arabicPeriod"/>
            </a:pPr>
            <a:r>
              <a:rPr lang="en-US" sz="2400" b="1">
                <a:latin typeface="Arial" charset="0"/>
              </a:rPr>
              <a:t>Product modification analysis.</a:t>
            </a:r>
          </a:p>
          <a:p>
            <a:pPr marL="342900" indent="-342900">
              <a:buFontTx/>
              <a:buAutoNum type="arabicPeriod"/>
            </a:pPr>
            <a:r>
              <a:rPr lang="en-US" sz="2400" b="1">
                <a:latin typeface="Arial" charset="0"/>
              </a:rPr>
              <a:t>Brain storming.</a:t>
            </a:r>
          </a:p>
          <a:p>
            <a:pPr marL="342900" indent="-342900">
              <a:buFontTx/>
              <a:buAutoNum type="arabicPeriod"/>
            </a:pPr>
            <a:r>
              <a:rPr lang="en-US" sz="2400" b="1">
                <a:latin typeface="Arial" charset="0"/>
              </a:rPr>
              <a:t>Attribute listing.</a:t>
            </a:r>
          </a:p>
          <a:p>
            <a:pPr marL="342900" indent="-342900">
              <a:buFontTx/>
              <a:buAutoNum type="arabicPeriod"/>
            </a:pPr>
            <a:r>
              <a:rPr lang="en-US" sz="2400" b="1">
                <a:latin typeface="Arial" charset="0"/>
              </a:rPr>
              <a:t>Forced relationship.</a:t>
            </a:r>
          </a:p>
        </p:txBody>
      </p:sp>
      <p:sp>
        <p:nvSpPr>
          <p:cNvPr id="4" name="Date Placeholder 3"/>
          <p:cNvSpPr>
            <a:spLocks noGrp="1"/>
          </p:cNvSpPr>
          <p:nvPr>
            <p:ph type="dt" sz="half" idx="10"/>
          </p:nvPr>
        </p:nvSpPr>
        <p:spPr/>
        <p:txBody>
          <a:bodyPr/>
          <a:lstStyle/>
          <a:p>
            <a:fld id="{F58F9012-5FF1-418E-813D-3AD3BFF21B6D}" type="datetime1">
              <a:rPr lang="en-US" smtClean="0"/>
              <a:pPr/>
              <a:t>2/19/2013</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rrowheads="1"/>
          </p:cNvSpPr>
          <p:nvPr>
            <p:ph type="title"/>
          </p:nvPr>
        </p:nvSpPr>
        <p:spPr>
          <a:xfrm>
            <a:off x="457200" y="152400"/>
            <a:ext cx="8229600" cy="1143000"/>
          </a:xfrm>
        </p:spPr>
        <p:txBody>
          <a:bodyPr/>
          <a:lstStyle/>
          <a:p>
            <a:r>
              <a:rPr lang="en-US" dirty="0">
                <a:solidFill>
                  <a:srgbClr val="FF0000"/>
                </a:solidFill>
                <a:latin typeface="Arial" charset="0"/>
              </a:rPr>
              <a:t>Idea Screening</a:t>
            </a:r>
          </a:p>
        </p:txBody>
      </p:sp>
      <p:sp>
        <p:nvSpPr>
          <p:cNvPr id="114691" name="Rectangle 3"/>
          <p:cNvSpPr>
            <a:spLocks noGrp="1" noChangeArrowheads="1"/>
          </p:cNvSpPr>
          <p:nvPr>
            <p:ph type="body" idx="1"/>
          </p:nvPr>
        </p:nvSpPr>
        <p:spPr/>
        <p:txBody>
          <a:bodyPr/>
          <a:lstStyle/>
          <a:p>
            <a:pPr algn="just">
              <a:buFont typeface="Wingdings" pitchFamily="2" charset="2"/>
              <a:buNone/>
            </a:pPr>
            <a:r>
              <a:rPr lang="en-US" sz="2400" b="1">
                <a:latin typeface="Arial" charset="0"/>
              </a:rPr>
              <a:t>		The purpose of idea generation is to create a large number of ideas. The purpose of screening is to identify good ideas and drop poor ones as soon as possible.</a:t>
            </a:r>
          </a:p>
          <a:p>
            <a:pPr algn="just">
              <a:buFont typeface="Wingdings" pitchFamily="2" charset="2"/>
              <a:buNone/>
            </a:pPr>
            <a:endParaRPr lang="en-US" sz="2400" b="1" u="sng">
              <a:latin typeface="Arial" charset="0"/>
            </a:endParaRPr>
          </a:p>
          <a:p>
            <a:pPr lvl="1" algn="just"/>
            <a:r>
              <a:rPr lang="en-US" sz="2400" b="1" u="sng">
                <a:solidFill>
                  <a:srgbClr val="99FF33"/>
                </a:solidFill>
                <a:latin typeface="Arial" charset="0"/>
              </a:rPr>
              <a:t>A drop error</a:t>
            </a:r>
            <a:r>
              <a:rPr lang="en-US" sz="2400" b="1">
                <a:latin typeface="Arial" charset="0"/>
              </a:rPr>
              <a:t> occurs when the company dismisses a good idea.</a:t>
            </a:r>
            <a:endParaRPr lang="en-US" sz="2400" b="1" u="sng">
              <a:latin typeface="Arial" charset="0"/>
            </a:endParaRPr>
          </a:p>
          <a:p>
            <a:pPr lvl="1" algn="just"/>
            <a:r>
              <a:rPr lang="en-US" sz="2400" b="1" u="sng">
                <a:solidFill>
                  <a:srgbClr val="99FF33"/>
                </a:solidFill>
                <a:latin typeface="Arial" charset="0"/>
              </a:rPr>
              <a:t>A go error</a:t>
            </a:r>
            <a:r>
              <a:rPr lang="en-US" sz="2400" b="1">
                <a:latin typeface="Arial" charset="0"/>
              </a:rPr>
              <a:t> occurs when the company permits                a poor idea to move into development and commercialization.</a:t>
            </a:r>
          </a:p>
        </p:txBody>
      </p:sp>
      <p:sp>
        <p:nvSpPr>
          <p:cNvPr id="4" name="Date Placeholder 3"/>
          <p:cNvSpPr>
            <a:spLocks noGrp="1"/>
          </p:cNvSpPr>
          <p:nvPr>
            <p:ph type="dt" sz="half" idx="10"/>
          </p:nvPr>
        </p:nvSpPr>
        <p:spPr/>
        <p:txBody>
          <a:bodyPr/>
          <a:lstStyle/>
          <a:p>
            <a:fld id="{53E9F4B1-A2FD-40EF-8A1E-79BC610BD85E}" type="datetime1">
              <a:rPr lang="en-US" smtClean="0"/>
              <a:pPr/>
              <a:t>2/19/2013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rrowheads="1"/>
          </p:cNvSpPr>
          <p:nvPr>
            <p:ph type="title"/>
          </p:nvPr>
        </p:nvSpPr>
        <p:spPr>
          <a:xfrm>
            <a:off x="457200" y="152400"/>
            <a:ext cx="8229600" cy="1143000"/>
          </a:xfrm>
        </p:spPr>
        <p:txBody>
          <a:bodyPr/>
          <a:lstStyle/>
          <a:p>
            <a:r>
              <a:rPr lang="en-US" sz="3600" dirty="0">
                <a:solidFill>
                  <a:srgbClr val="FF0000"/>
                </a:solidFill>
                <a:effectLst/>
                <a:latin typeface="Arial" charset="0"/>
              </a:rPr>
              <a:t>Concept Development and Testing</a:t>
            </a:r>
          </a:p>
        </p:txBody>
      </p:sp>
      <p:sp>
        <p:nvSpPr>
          <p:cNvPr id="118787" name="Rectangle 3"/>
          <p:cNvSpPr>
            <a:spLocks noChangeArrowheads="1"/>
          </p:cNvSpPr>
          <p:nvPr/>
        </p:nvSpPr>
        <p:spPr bwMode="auto">
          <a:xfrm>
            <a:off x="457200" y="1671638"/>
            <a:ext cx="8305800" cy="4200525"/>
          </a:xfrm>
          <a:prstGeom prst="rect">
            <a:avLst/>
          </a:prstGeom>
          <a:noFill/>
          <a:ln w="9525">
            <a:noFill/>
            <a:miter lim="800000"/>
            <a:headEnd/>
            <a:tailEnd/>
          </a:ln>
          <a:effectLst/>
        </p:spPr>
        <p:txBody>
          <a:bodyPr anchor="ctr">
            <a:spAutoFit/>
          </a:bodyPr>
          <a:lstStyle/>
          <a:p>
            <a:pPr marL="457200" indent="-457200" algn="just"/>
            <a:r>
              <a:rPr lang="en-US" sz="2400" b="1">
                <a:latin typeface="Arial" charset="0"/>
              </a:rPr>
              <a:t>	An attractive idea must be developed in to a product concept.</a:t>
            </a:r>
          </a:p>
          <a:p>
            <a:pPr marL="457200" indent="-457200" algn="just"/>
            <a:endParaRPr lang="en-US" sz="2400" b="1" u="sng">
              <a:latin typeface="Arial" charset="0"/>
            </a:endParaRPr>
          </a:p>
          <a:p>
            <a:pPr marL="457200" indent="-457200" algn="just"/>
            <a:r>
              <a:rPr lang="en-US" sz="2400" b="1">
                <a:latin typeface="Arial" charset="0"/>
              </a:rPr>
              <a:t>	</a:t>
            </a:r>
            <a:r>
              <a:rPr lang="en-US" sz="2400" b="1">
                <a:solidFill>
                  <a:srgbClr val="99FF33"/>
                </a:solidFill>
                <a:latin typeface="Arial" charset="0"/>
              </a:rPr>
              <a:t>A product concept</a:t>
            </a:r>
            <a:r>
              <a:rPr lang="en-US" sz="2400" b="1">
                <a:latin typeface="Arial" charset="0"/>
              </a:rPr>
              <a:t> is a detailed version of the idea stated in meaningful consumer terms. The product concept may be presented in any one of the following ways :</a:t>
            </a:r>
          </a:p>
          <a:p>
            <a:pPr marL="457200" indent="-457200" algn="just"/>
            <a:r>
              <a:rPr lang="en-US" sz="2400" b="1">
                <a:latin typeface="Arial" charset="0"/>
              </a:rPr>
              <a:t> </a:t>
            </a:r>
          </a:p>
          <a:p>
            <a:pPr marL="457200" indent="-457200" algn="just"/>
            <a:r>
              <a:rPr lang="en-US" sz="600" b="1">
                <a:solidFill>
                  <a:srgbClr val="99FF33"/>
                </a:solidFill>
                <a:latin typeface="Arial" charset="0"/>
              </a:rPr>
              <a:t> </a:t>
            </a:r>
          </a:p>
          <a:p>
            <a:pPr marL="914400" lvl="1" indent="-457200" algn="just">
              <a:buFontTx/>
              <a:buAutoNum type="arabicPeriod"/>
            </a:pPr>
            <a:r>
              <a:rPr lang="en-US" sz="2400" b="1">
                <a:latin typeface="Arial" charset="0"/>
              </a:rPr>
              <a:t>A written description</a:t>
            </a:r>
          </a:p>
          <a:p>
            <a:pPr marL="914400" lvl="1" indent="-457200" algn="just">
              <a:buFontTx/>
              <a:buAutoNum type="arabicPeriod"/>
            </a:pPr>
            <a:r>
              <a:rPr lang="en-US" sz="2400" b="1">
                <a:latin typeface="Arial" charset="0"/>
              </a:rPr>
              <a:t>A Picture</a:t>
            </a:r>
          </a:p>
          <a:p>
            <a:pPr marL="914400" lvl="1" indent="-457200" algn="just">
              <a:buFontTx/>
              <a:buAutoNum type="arabicPeriod"/>
            </a:pPr>
            <a:r>
              <a:rPr lang="en-US" sz="2400" b="1">
                <a:latin typeface="Arial" charset="0"/>
              </a:rPr>
              <a:t>A Simulation of the advertising</a:t>
            </a:r>
          </a:p>
        </p:txBody>
      </p:sp>
      <p:sp>
        <p:nvSpPr>
          <p:cNvPr id="4" name="Date Placeholder 3"/>
          <p:cNvSpPr>
            <a:spLocks noGrp="1"/>
          </p:cNvSpPr>
          <p:nvPr>
            <p:ph type="dt" sz="half" idx="10"/>
          </p:nvPr>
        </p:nvSpPr>
        <p:spPr/>
        <p:txBody>
          <a:bodyPr/>
          <a:lstStyle/>
          <a:p>
            <a:fld id="{D1BAD934-6AD5-4BBF-BC4C-FBA6ACDB3992}" type="datetime1">
              <a:rPr lang="en-US" smtClean="0"/>
              <a:pPr/>
              <a:t>2/19/2013</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a:xfrm>
            <a:off x="457200" y="-76200"/>
            <a:ext cx="8229600" cy="1143000"/>
          </a:xfrm>
        </p:spPr>
        <p:txBody>
          <a:bodyPr/>
          <a:lstStyle/>
          <a:p>
            <a:r>
              <a:rPr lang="en-US" sz="3600" dirty="0">
                <a:solidFill>
                  <a:srgbClr val="FF0000"/>
                </a:solidFill>
                <a:effectLst/>
                <a:latin typeface="Arial" charset="0"/>
              </a:rPr>
              <a:t>Concept Testing</a:t>
            </a:r>
          </a:p>
        </p:txBody>
      </p:sp>
      <p:sp>
        <p:nvSpPr>
          <p:cNvPr id="119811" name="Rectangle 3"/>
          <p:cNvSpPr>
            <a:spLocks noChangeArrowheads="1"/>
          </p:cNvSpPr>
          <p:nvPr/>
        </p:nvSpPr>
        <p:spPr bwMode="auto">
          <a:xfrm>
            <a:off x="457200" y="1000125"/>
            <a:ext cx="8305800" cy="5857875"/>
          </a:xfrm>
          <a:prstGeom prst="rect">
            <a:avLst/>
          </a:prstGeom>
          <a:noFill/>
          <a:ln w="9525">
            <a:noFill/>
            <a:miter lim="800000"/>
            <a:headEnd/>
            <a:tailEnd/>
          </a:ln>
          <a:effectLst/>
        </p:spPr>
        <p:txBody>
          <a:bodyPr anchor="ctr">
            <a:spAutoFit/>
          </a:bodyPr>
          <a:lstStyle/>
          <a:p>
            <a:pPr marL="457200" indent="-457200" algn="just"/>
            <a:r>
              <a:rPr lang="en-US" sz="2400" b="1" u="sng">
                <a:latin typeface="Arial" charset="0"/>
              </a:rPr>
              <a:t>Concept testing</a:t>
            </a:r>
            <a:r>
              <a:rPr lang="en-US" sz="2400" b="1">
                <a:latin typeface="Arial" charset="0"/>
              </a:rPr>
              <a:t> calls for testing new product concepts with groups of target consumers.</a:t>
            </a:r>
          </a:p>
          <a:p>
            <a:pPr marL="457200" indent="-457200" algn="just"/>
            <a:r>
              <a:rPr lang="en-US" sz="2400" b="1">
                <a:latin typeface="Arial" charset="0"/>
              </a:rPr>
              <a:t>	Example : Concept of an Electric car</a:t>
            </a:r>
          </a:p>
          <a:p>
            <a:pPr marL="457200" indent="-457200" algn="just"/>
            <a:endParaRPr lang="en-US" sz="900" b="1">
              <a:latin typeface="Arial" charset="0"/>
            </a:endParaRPr>
          </a:p>
          <a:p>
            <a:pPr marL="457200" indent="-457200" algn="just"/>
            <a:r>
              <a:rPr lang="en-US" sz="2400" b="1">
                <a:latin typeface="Arial" charset="0"/>
              </a:rPr>
              <a:t>	It is an efficient electric powered car. Four persons can travel. It is very useful for shopping and visiting friends. Operating costs – half as much as similar diesel driven cars. Goes up to 80 k.m. per hour and need not be recharged for 150 kms. Priced at     Rs.2.0 lakhs.   </a:t>
            </a:r>
          </a:p>
          <a:p>
            <a:pPr marL="457200" indent="-457200" algn="just"/>
            <a:r>
              <a:rPr lang="en-US" sz="1000" b="1">
                <a:solidFill>
                  <a:srgbClr val="99FF33"/>
                </a:solidFill>
                <a:latin typeface="Arial" charset="0"/>
              </a:rPr>
              <a:t> </a:t>
            </a:r>
            <a:endParaRPr lang="en-US" sz="500" b="1">
              <a:solidFill>
                <a:srgbClr val="99FF33"/>
              </a:solidFill>
              <a:latin typeface="Arial" charset="0"/>
            </a:endParaRPr>
          </a:p>
          <a:p>
            <a:pPr marL="914400" lvl="1" indent="-457200" algn="just">
              <a:buFontTx/>
              <a:buAutoNum type="arabicPeriod"/>
            </a:pPr>
            <a:r>
              <a:rPr lang="en-US" sz="2400" b="1">
                <a:latin typeface="Arial" charset="0"/>
              </a:rPr>
              <a:t>Is the concept of electric car clear to you?</a:t>
            </a:r>
          </a:p>
          <a:p>
            <a:pPr marL="914400" lvl="1" indent="-457200" algn="just">
              <a:buFontTx/>
              <a:buAutoNum type="arabicPeriod"/>
            </a:pPr>
            <a:r>
              <a:rPr lang="en-US" sz="2400" b="1">
                <a:latin typeface="Arial" charset="0"/>
              </a:rPr>
              <a:t>Will the electric car meet a real need of yours?</a:t>
            </a:r>
          </a:p>
          <a:p>
            <a:pPr marL="914400" lvl="1" indent="-457200" algn="just">
              <a:buFontTx/>
              <a:buAutoNum type="arabicPeriod"/>
            </a:pPr>
            <a:r>
              <a:rPr lang="en-US" sz="2400" b="1">
                <a:latin typeface="Arial" charset="0"/>
              </a:rPr>
              <a:t>Do you need any improvements in its features?</a:t>
            </a:r>
          </a:p>
          <a:p>
            <a:pPr marL="914400" lvl="1" indent="-457200" algn="just">
              <a:buFontTx/>
              <a:buAutoNum type="arabicPeriod"/>
            </a:pPr>
            <a:r>
              <a:rPr lang="en-US" sz="2400" b="1">
                <a:latin typeface="Arial" charset="0"/>
              </a:rPr>
              <a:t>Is the price reasonable?</a:t>
            </a:r>
          </a:p>
          <a:p>
            <a:pPr marL="914400" lvl="1" indent="-457200" algn="just">
              <a:buFontTx/>
              <a:buAutoNum type="arabicPeriod"/>
            </a:pPr>
            <a:r>
              <a:rPr lang="en-US" sz="2400" b="1">
                <a:latin typeface="Arial" charset="0"/>
              </a:rPr>
              <a:t>Would you buy such a car? </a:t>
            </a:r>
          </a:p>
          <a:p>
            <a:pPr marL="914400" lvl="1" indent="-457200" algn="just">
              <a:buFontTx/>
              <a:buAutoNum type="arabicPeriod"/>
            </a:pPr>
            <a:endParaRPr lang="en-US" sz="2400" b="1">
              <a:latin typeface="Arial" charset="0"/>
            </a:endParaRPr>
          </a:p>
        </p:txBody>
      </p:sp>
      <p:sp>
        <p:nvSpPr>
          <p:cNvPr id="4" name="Date Placeholder 3"/>
          <p:cNvSpPr>
            <a:spLocks noGrp="1"/>
          </p:cNvSpPr>
          <p:nvPr>
            <p:ph type="dt" sz="half" idx="10"/>
          </p:nvPr>
        </p:nvSpPr>
        <p:spPr/>
        <p:txBody>
          <a:bodyPr/>
          <a:lstStyle/>
          <a:p>
            <a:fld id="{AD33F56C-75A0-4B82-8563-81FF5545FC18}" type="datetime1">
              <a:rPr lang="en-US" smtClean="0"/>
              <a:pPr/>
              <a:t>2/19/2013</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p:txBody>
          <a:bodyPr>
            <a:normAutofit fontScale="90000"/>
          </a:bodyPr>
          <a:lstStyle/>
          <a:p>
            <a:r>
              <a:rPr lang="en-US" sz="4000" dirty="0">
                <a:solidFill>
                  <a:srgbClr val="FF0000"/>
                </a:solidFill>
                <a:effectLst/>
              </a:rPr>
              <a:t>      Business Analysis</a:t>
            </a:r>
            <a:r>
              <a:rPr lang="en-US" sz="4000" dirty="0">
                <a:solidFill>
                  <a:srgbClr val="FFFF00"/>
                </a:solidFill>
                <a:effectLst/>
              </a:rPr>
              <a:t/>
            </a:r>
            <a:br>
              <a:rPr lang="en-US" sz="4000" dirty="0">
                <a:solidFill>
                  <a:srgbClr val="FFFF00"/>
                </a:solidFill>
                <a:effectLst/>
              </a:rPr>
            </a:br>
            <a:endParaRPr lang="en-US" sz="4000" dirty="0">
              <a:solidFill>
                <a:srgbClr val="FFFF00"/>
              </a:solidFill>
              <a:effectLst/>
            </a:endParaRPr>
          </a:p>
        </p:txBody>
      </p:sp>
      <p:sp>
        <p:nvSpPr>
          <p:cNvPr id="169987" name="Rectangle 3"/>
          <p:cNvSpPr>
            <a:spLocks noGrp="1" noChangeArrowheads="1"/>
          </p:cNvSpPr>
          <p:nvPr>
            <p:ph type="body" idx="1"/>
          </p:nvPr>
        </p:nvSpPr>
        <p:spPr/>
        <p:txBody>
          <a:bodyPr/>
          <a:lstStyle/>
          <a:p>
            <a:pPr>
              <a:lnSpc>
                <a:spcPct val="90000"/>
              </a:lnSpc>
              <a:buFont typeface="Wingdings" pitchFamily="2" charset="2"/>
              <a:buNone/>
            </a:pPr>
            <a:r>
              <a:rPr lang="en-US" b="1">
                <a:effectLst/>
              </a:rPr>
              <a:t>	In this stage the sales, costs and profits of the new product will be estimated. The business analysis is also called as profitability analysis. </a:t>
            </a:r>
          </a:p>
          <a:p>
            <a:pPr>
              <a:lnSpc>
                <a:spcPct val="90000"/>
              </a:lnSpc>
            </a:pPr>
            <a:r>
              <a:rPr lang="en-US" b="1">
                <a:effectLst/>
              </a:rPr>
              <a:t>Estimate the total sales</a:t>
            </a:r>
          </a:p>
          <a:p>
            <a:pPr>
              <a:lnSpc>
                <a:spcPct val="90000"/>
              </a:lnSpc>
            </a:pPr>
            <a:r>
              <a:rPr lang="en-US" b="1">
                <a:effectLst/>
              </a:rPr>
              <a:t>Estimate the costs and profits (ROI Analysis and Breakeven Analysis)</a:t>
            </a:r>
          </a:p>
          <a:p>
            <a:pPr>
              <a:lnSpc>
                <a:spcPct val="90000"/>
              </a:lnSpc>
              <a:buFont typeface="Wingdings" pitchFamily="2" charset="2"/>
              <a:buNone/>
            </a:pPr>
            <a:r>
              <a:rPr lang="en-US" b="1">
                <a:effectLst/>
              </a:rPr>
              <a:t>If the new product is not profitable, then it will be dropped. </a:t>
            </a:r>
          </a:p>
          <a:p>
            <a:pPr>
              <a:lnSpc>
                <a:spcPct val="90000"/>
              </a:lnSpc>
            </a:pPr>
            <a:endParaRPr lang="en-US" b="1">
              <a:effectLst/>
            </a:endParaRPr>
          </a:p>
          <a:p>
            <a:pPr>
              <a:lnSpc>
                <a:spcPct val="90000"/>
              </a:lnSpc>
            </a:pPr>
            <a:endParaRPr lang="en-US"/>
          </a:p>
        </p:txBody>
      </p:sp>
      <p:sp>
        <p:nvSpPr>
          <p:cNvPr id="4" name="Date Placeholder 3"/>
          <p:cNvSpPr>
            <a:spLocks noGrp="1"/>
          </p:cNvSpPr>
          <p:nvPr>
            <p:ph type="dt" sz="half" idx="10"/>
          </p:nvPr>
        </p:nvSpPr>
        <p:spPr/>
        <p:txBody>
          <a:bodyPr/>
          <a:lstStyle/>
          <a:p>
            <a:fld id="{DE8547ED-14FF-43FB-AB6D-C74326F0B9C2}" type="datetime1">
              <a:rPr lang="en-US" smtClean="0"/>
              <a:pPr/>
              <a:t>2/19/2013</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p:txBody>
          <a:bodyPr>
            <a:normAutofit fontScale="90000"/>
          </a:bodyPr>
          <a:lstStyle/>
          <a:p>
            <a:r>
              <a:rPr lang="en-US" sz="4000" dirty="0">
                <a:solidFill>
                  <a:srgbClr val="FF0000"/>
                </a:solidFill>
                <a:effectLst/>
              </a:rPr>
              <a:t>          Prototype Development</a:t>
            </a:r>
            <a:r>
              <a:rPr lang="en-US" sz="4000" dirty="0">
                <a:solidFill>
                  <a:srgbClr val="FFFF00"/>
                </a:solidFill>
                <a:effectLst/>
              </a:rPr>
              <a:t/>
            </a:r>
            <a:br>
              <a:rPr lang="en-US" sz="4000" dirty="0">
                <a:solidFill>
                  <a:srgbClr val="FFFF00"/>
                </a:solidFill>
                <a:effectLst/>
              </a:rPr>
            </a:br>
            <a:endParaRPr lang="en-US" sz="4000" dirty="0">
              <a:solidFill>
                <a:srgbClr val="FFFF00"/>
              </a:solidFill>
              <a:effectLst/>
            </a:endParaRPr>
          </a:p>
        </p:txBody>
      </p:sp>
      <p:sp>
        <p:nvSpPr>
          <p:cNvPr id="168963" name="Rectangle 3"/>
          <p:cNvSpPr>
            <a:spLocks noGrp="1" noChangeArrowheads="1"/>
          </p:cNvSpPr>
          <p:nvPr>
            <p:ph type="body" idx="1"/>
          </p:nvPr>
        </p:nvSpPr>
        <p:spPr>
          <a:xfrm>
            <a:off x="457200" y="1066800"/>
            <a:ext cx="8229600" cy="5410200"/>
          </a:xfrm>
        </p:spPr>
        <p:txBody>
          <a:bodyPr/>
          <a:lstStyle/>
          <a:p>
            <a:pPr marL="609600" indent="-609600">
              <a:lnSpc>
                <a:spcPct val="90000"/>
              </a:lnSpc>
              <a:buFont typeface="Wingdings" pitchFamily="2" charset="2"/>
              <a:buNone/>
            </a:pPr>
            <a:r>
              <a:rPr lang="en-US" b="1">
                <a:effectLst/>
              </a:rPr>
              <a:t>	Up to this stage the existence of the product is entirely theoretical. In this stage an actual prototype of the product will be produced and then tested.</a:t>
            </a:r>
          </a:p>
          <a:p>
            <a:pPr marL="609600" indent="-609600">
              <a:lnSpc>
                <a:spcPct val="90000"/>
              </a:lnSpc>
            </a:pPr>
            <a:endParaRPr lang="en-US" b="1">
              <a:effectLst/>
            </a:endParaRPr>
          </a:p>
          <a:p>
            <a:pPr marL="609600" indent="-609600">
              <a:lnSpc>
                <a:spcPct val="90000"/>
              </a:lnSpc>
            </a:pPr>
            <a:r>
              <a:rPr lang="en-US" b="1">
                <a:effectLst/>
              </a:rPr>
              <a:t>Lab tests – to test whether the new product is technically feasible.</a:t>
            </a:r>
          </a:p>
          <a:p>
            <a:pPr marL="609600" indent="-609600">
              <a:lnSpc>
                <a:spcPct val="90000"/>
              </a:lnSpc>
            </a:pPr>
            <a:r>
              <a:rPr lang="en-US" b="1">
                <a:effectLst/>
              </a:rPr>
              <a:t>Consumer tests – to test whether the new product is acceptable to the consumers.</a:t>
            </a:r>
          </a:p>
          <a:p>
            <a:pPr marL="609600" indent="-609600">
              <a:lnSpc>
                <a:spcPct val="90000"/>
              </a:lnSpc>
            </a:pPr>
            <a:r>
              <a:rPr lang="en-US" b="1">
                <a:effectLst/>
              </a:rPr>
              <a:t>Development of branding, packaging and labeling.</a:t>
            </a:r>
          </a:p>
          <a:p>
            <a:pPr marL="609600" indent="-609600">
              <a:lnSpc>
                <a:spcPct val="90000"/>
              </a:lnSpc>
            </a:pPr>
            <a:endParaRPr lang="en-US"/>
          </a:p>
        </p:txBody>
      </p:sp>
      <p:sp>
        <p:nvSpPr>
          <p:cNvPr id="4" name="Date Placeholder 3"/>
          <p:cNvSpPr>
            <a:spLocks noGrp="1"/>
          </p:cNvSpPr>
          <p:nvPr>
            <p:ph type="dt" sz="half" idx="10"/>
          </p:nvPr>
        </p:nvSpPr>
        <p:spPr/>
        <p:txBody>
          <a:bodyPr/>
          <a:lstStyle/>
          <a:p>
            <a:fld id="{FA4D2275-4F15-4BA3-AB3B-099909BAD1FB}" type="datetime1">
              <a:rPr lang="en-US" smtClean="0"/>
              <a:pPr/>
              <a:t>2/19/2013</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rrowheads="1"/>
          </p:cNvSpPr>
          <p:nvPr>
            <p:ph type="title"/>
          </p:nvPr>
        </p:nvSpPr>
        <p:spPr>
          <a:xfrm>
            <a:off x="457200" y="228600"/>
            <a:ext cx="8229600" cy="1143000"/>
          </a:xfrm>
        </p:spPr>
        <p:txBody>
          <a:bodyPr/>
          <a:lstStyle/>
          <a:p>
            <a:r>
              <a:rPr lang="en-US" sz="3600" dirty="0">
                <a:solidFill>
                  <a:srgbClr val="FFFF00"/>
                </a:solidFill>
                <a:effectLst/>
                <a:latin typeface="Arial" charset="0"/>
              </a:rPr>
              <a:t>            </a:t>
            </a:r>
            <a:r>
              <a:rPr lang="en-US" sz="3600" dirty="0">
                <a:solidFill>
                  <a:srgbClr val="FF0000"/>
                </a:solidFill>
                <a:effectLst/>
                <a:latin typeface="Arial" charset="0"/>
              </a:rPr>
              <a:t>Test Marketing</a:t>
            </a:r>
          </a:p>
        </p:txBody>
      </p:sp>
      <p:sp>
        <p:nvSpPr>
          <p:cNvPr id="121859" name="Rectangle 3"/>
          <p:cNvSpPr>
            <a:spLocks noChangeArrowheads="1"/>
          </p:cNvSpPr>
          <p:nvPr/>
        </p:nvSpPr>
        <p:spPr bwMode="auto">
          <a:xfrm>
            <a:off x="381000" y="952500"/>
            <a:ext cx="8305800" cy="5203825"/>
          </a:xfrm>
          <a:prstGeom prst="rect">
            <a:avLst/>
          </a:prstGeom>
          <a:noFill/>
          <a:ln w="9525">
            <a:noFill/>
            <a:miter lim="800000"/>
            <a:headEnd/>
            <a:tailEnd/>
          </a:ln>
          <a:effectLst/>
        </p:spPr>
        <p:txBody>
          <a:bodyPr anchor="ctr">
            <a:spAutoFit/>
          </a:bodyPr>
          <a:lstStyle/>
          <a:p>
            <a:pPr marL="457200" indent="-457200" algn="just"/>
            <a:r>
              <a:rPr lang="en-US" sz="2400" b="1">
                <a:latin typeface="Arial" charset="0"/>
              </a:rPr>
              <a:t>	</a:t>
            </a:r>
          </a:p>
          <a:p>
            <a:pPr marL="457200" indent="-457200" algn="just"/>
            <a:r>
              <a:rPr lang="en-US" sz="2400" b="1">
                <a:latin typeface="Arial" charset="0"/>
              </a:rPr>
              <a:t>    In test marketing, a company markets the new product in a limited geographic area and measures the sales of the new product. </a:t>
            </a:r>
          </a:p>
          <a:p>
            <a:pPr marL="457200" indent="-457200" algn="just"/>
            <a:endParaRPr lang="en-US" sz="2400" b="1">
              <a:latin typeface="Arial" charset="0"/>
            </a:endParaRPr>
          </a:p>
          <a:p>
            <a:pPr marL="457200" indent="-457200" algn="just"/>
            <a:r>
              <a:rPr lang="en-US" sz="2400" b="1">
                <a:latin typeface="Arial" charset="0"/>
              </a:rPr>
              <a:t>      With the help of this sample study, the company estimates the sales over a larger area.</a:t>
            </a:r>
          </a:p>
          <a:p>
            <a:pPr marL="457200" indent="-457200" algn="just"/>
            <a:endParaRPr lang="en-US" sz="2400" b="1">
              <a:latin typeface="Arial" charset="0"/>
            </a:endParaRPr>
          </a:p>
          <a:p>
            <a:pPr marL="457200" indent="-457200" algn="just"/>
            <a:r>
              <a:rPr lang="en-US" sz="2400" b="1">
                <a:latin typeface="Arial" charset="0"/>
              </a:rPr>
              <a:t>     Test marketing is used to determine whether there is sufficient demand for the new product. Various features of the new product and the marketing strategies can also be evaluated.</a:t>
            </a:r>
          </a:p>
          <a:p>
            <a:pPr marL="457200" indent="-457200" algn="just"/>
            <a:endParaRPr lang="en-US" sz="2400" b="1">
              <a:latin typeface="Arial" charset="0"/>
            </a:endParaRPr>
          </a:p>
          <a:p>
            <a:pPr marL="457200" indent="-457200" algn="just">
              <a:buFont typeface="Wingdings" pitchFamily="2" charset="2"/>
              <a:buNone/>
            </a:pPr>
            <a:endParaRPr lang="en-US" sz="2400" b="1">
              <a:latin typeface="Arial" charset="0"/>
            </a:endParaRPr>
          </a:p>
        </p:txBody>
      </p:sp>
      <p:sp>
        <p:nvSpPr>
          <p:cNvPr id="4" name="Date Placeholder 3"/>
          <p:cNvSpPr>
            <a:spLocks noGrp="1"/>
          </p:cNvSpPr>
          <p:nvPr>
            <p:ph type="dt" sz="half" idx="10"/>
          </p:nvPr>
        </p:nvSpPr>
        <p:spPr/>
        <p:txBody>
          <a:bodyPr/>
          <a:lstStyle/>
          <a:p>
            <a:fld id="{60C0D64A-4669-41AB-9434-82A5784F5019}" type="datetime1">
              <a:rPr lang="en-US" smtClean="0"/>
              <a:pPr/>
              <a:t>2/19/2013</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rrowheads="1"/>
          </p:cNvSpPr>
          <p:nvPr>
            <p:ph type="title"/>
          </p:nvPr>
        </p:nvSpPr>
        <p:spPr>
          <a:xfrm>
            <a:off x="457200" y="-228600"/>
            <a:ext cx="8229600" cy="1143000"/>
          </a:xfrm>
        </p:spPr>
        <p:txBody>
          <a:bodyPr/>
          <a:lstStyle/>
          <a:p>
            <a:r>
              <a:rPr lang="en-US" sz="3600" dirty="0">
                <a:solidFill>
                  <a:srgbClr val="FF0000"/>
                </a:solidFill>
                <a:effectLst/>
                <a:latin typeface="Arial" charset="0"/>
              </a:rPr>
              <a:t>Test Marketing</a:t>
            </a:r>
          </a:p>
        </p:txBody>
      </p:sp>
      <p:sp>
        <p:nvSpPr>
          <p:cNvPr id="122883" name="Rectangle 3"/>
          <p:cNvSpPr>
            <a:spLocks noChangeArrowheads="1"/>
          </p:cNvSpPr>
          <p:nvPr/>
        </p:nvSpPr>
        <p:spPr bwMode="auto">
          <a:xfrm>
            <a:off x="381000" y="1524000"/>
            <a:ext cx="8305800" cy="4473575"/>
          </a:xfrm>
          <a:prstGeom prst="rect">
            <a:avLst/>
          </a:prstGeom>
          <a:noFill/>
          <a:ln w="9525">
            <a:noFill/>
            <a:miter lim="800000"/>
            <a:headEnd/>
            <a:tailEnd/>
          </a:ln>
          <a:effectLst/>
        </p:spPr>
        <p:txBody>
          <a:bodyPr anchor="ctr">
            <a:spAutoFit/>
          </a:bodyPr>
          <a:lstStyle/>
          <a:p>
            <a:pPr marL="457200" indent="-457200"/>
            <a:endParaRPr lang="en-US" sz="2400" b="1">
              <a:latin typeface="Arial" charset="0"/>
            </a:endParaRPr>
          </a:p>
          <a:p>
            <a:pPr marL="457200" indent="-457200"/>
            <a:r>
              <a:rPr lang="en-US" sz="2400" b="1">
                <a:solidFill>
                  <a:srgbClr val="66FFFF"/>
                </a:solidFill>
                <a:latin typeface="Arial" charset="0"/>
              </a:rPr>
              <a:t>Trial rate	   Repurchase rate	              Action</a:t>
            </a:r>
          </a:p>
          <a:p>
            <a:pPr marL="457200" indent="-457200"/>
            <a:endParaRPr lang="en-US" sz="2400" b="1">
              <a:solidFill>
                <a:srgbClr val="66FFFF"/>
              </a:solidFill>
              <a:latin typeface="Arial" charset="0"/>
            </a:endParaRPr>
          </a:p>
          <a:p>
            <a:pPr marL="457200" indent="-457200"/>
            <a:r>
              <a:rPr lang="en-US" sz="2400" b="1">
                <a:latin typeface="Arial" charset="0"/>
              </a:rPr>
              <a:t>    High		High		   Commercialization.</a:t>
            </a:r>
          </a:p>
          <a:p>
            <a:pPr marL="457200" indent="-457200"/>
            <a:endParaRPr lang="en-US" sz="2400" b="1">
              <a:latin typeface="Arial" charset="0"/>
            </a:endParaRPr>
          </a:p>
          <a:p>
            <a:pPr marL="457200" indent="-457200"/>
            <a:r>
              <a:rPr lang="en-US" sz="2400" b="1">
                <a:latin typeface="Arial" charset="0"/>
              </a:rPr>
              <a:t>    High 		Low		   Redesign product or </a:t>
            </a:r>
          </a:p>
          <a:p>
            <a:pPr marL="457200" indent="-457200"/>
            <a:r>
              <a:rPr lang="en-US" sz="2400" b="1">
                <a:latin typeface="Arial" charset="0"/>
              </a:rPr>
              <a:t>							drop it.</a:t>
            </a:r>
          </a:p>
          <a:p>
            <a:pPr marL="457200" indent="-457200"/>
            <a:endParaRPr lang="en-US" sz="2400" b="1">
              <a:latin typeface="Arial" charset="0"/>
            </a:endParaRPr>
          </a:p>
          <a:p>
            <a:pPr marL="457200" indent="-457200"/>
            <a:r>
              <a:rPr lang="en-US" sz="2400" b="1">
                <a:latin typeface="Arial" charset="0"/>
              </a:rPr>
              <a:t>    Low 		High		   Increase Ad. and sales </a:t>
            </a:r>
          </a:p>
          <a:p>
            <a:pPr marL="457200" indent="-457200"/>
            <a:r>
              <a:rPr lang="en-US" sz="2400" b="1">
                <a:latin typeface="Arial" charset="0"/>
              </a:rPr>
              <a:t>					                promotion.</a:t>
            </a:r>
          </a:p>
          <a:p>
            <a:pPr marL="457200" indent="-457200"/>
            <a:endParaRPr lang="en-US" sz="2400" b="1">
              <a:latin typeface="Arial" charset="0"/>
            </a:endParaRPr>
          </a:p>
          <a:p>
            <a:pPr marL="457200" indent="-457200"/>
            <a:r>
              <a:rPr lang="en-US" sz="2400" b="1">
                <a:latin typeface="Arial" charset="0"/>
              </a:rPr>
              <a:t>    Low 		Low		   Drop the product.</a:t>
            </a:r>
          </a:p>
        </p:txBody>
      </p:sp>
      <p:sp>
        <p:nvSpPr>
          <p:cNvPr id="4" name="Date Placeholder 3"/>
          <p:cNvSpPr>
            <a:spLocks noGrp="1"/>
          </p:cNvSpPr>
          <p:nvPr>
            <p:ph type="dt" sz="half" idx="10"/>
          </p:nvPr>
        </p:nvSpPr>
        <p:spPr/>
        <p:txBody>
          <a:bodyPr/>
          <a:lstStyle/>
          <a:p>
            <a:fld id="{7B6F947D-B2F5-4841-91E9-3DEA69574177}" type="datetime1">
              <a:rPr lang="en-US" smtClean="0"/>
              <a:pPr/>
              <a:t>2/19/2013</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457200" y="304800"/>
            <a:ext cx="7848600" cy="3048000"/>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Factory		Products		Selling &amp; Promoting               Profits 				                             thru Sales Volume</a:t>
            </a:r>
            <a:endParaRPr lang="en-US" dirty="0"/>
          </a:p>
        </p:txBody>
      </p:sp>
      <p:sp>
        <p:nvSpPr>
          <p:cNvPr id="5" name="Right Arrow 4"/>
          <p:cNvSpPr/>
          <p:nvPr/>
        </p:nvSpPr>
        <p:spPr>
          <a:xfrm>
            <a:off x="457200" y="3581400"/>
            <a:ext cx="7848600" cy="3048000"/>
          </a:xfrm>
          <a:prstGeom prst="right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accent2"/>
                </a:solidFill>
              </a:rPr>
              <a:t>Target </a:t>
            </a:r>
            <a:r>
              <a:rPr lang="en-US" dirty="0" err="1" smtClean="0">
                <a:solidFill>
                  <a:schemeClr val="accent2"/>
                </a:solidFill>
              </a:rPr>
              <a:t>Mkt</a:t>
            </a:r>
            <a:r>
              <a:rPr lang="en-US" dirty="0" smtClean="0">
                <a:solidFill>
                  <a:schemeClr val="accent2"/>
                </a:solidFill>
              </a:rPr>
              <a:t>	Customer Needs	Co-</a:t>
            </a:r>
            <a:r>
              <a:rPr lang="en-US" dirty="0" err="1" smtClean="0">
                <a:solidFill>
                  <a:schemeClr val="accent2"/>
                </a:solidFill>
              </a:rPr>
              <a:t>ordinated</a:t>
            </a:r>
            <a:r>
              <a:rPr lang="en-US" dirty="0" smtClean="0">
                <a:solidFill>
                  <a:schemeClr val="accent2"/>
                </a:solidFill>
              </a:rPr>
              <a:t> </a:t>
            </a:r>
            <a:r>
              <a:rPr lang="en-US" dirty="0" err="1" smtClean="0">
                <a:solidFill>
                  <a:schemeClr val="accent2"/>
                </a:solidFill>
              </a:rPr>
              <a:t>Mktg</a:t>
            </a:r>
            <a:r>
              <a:rPr lang="en-US" dirty="0" smtClean="0">
                <a:solidFill>
                  <a:schemeClr val="accent2"/>
                </a:solidFill>
              </a:rPr>
              <a:t>    Profit thru </a:t>
            </a:r>
          </a:p>
          <a:p>
            <a:endParaRPr lang="en-US" dirty="0">
              <a:solidFill>
                <a:schemeClr val="accent2"/>
              </a:solidFill>
            </a:endParaRPr>
          </a:p>
          <a:p>
            <a:r>
              <a:rPr lang="en-US" dirty="0" smtClean="0">
                <a:solidFill>
                  <a:schemeClr val="accent2"/>
                </a:solidFill>
              </a:rPr>
              <a:t>					     Customer Satisfaction</a:t>
            </a:r>
            <a:endParaRPr lang="en-US" dirty="0">
              <a:solidFill>
                <a:schemeClr val="accent2"/>
              </a:solidFill>
            </a:endParaRPr>
          </a:p>
        </p:txBody>
      </p:sp>
      <p:sp>
        <p:nvSpPr>
          <p:cNvPr id="6" name="Rectangle 5"/>
          <p:cNvSpPr/>
          <p:nvPr/>
        </p:nvSpPr>
        <p:spPr>
          <a:xfrm>
            <a:off x="1371600" y="2590800"/>
            <a:ext cx="4572000" cy="646331"/>
          </a:xfrm>
          <a:prstGeom prst="rect">
            <a:avLst/>
          </a:prstGeom>
          <a:noFill/>
        </p:spPr>
        <p:txBody>
          <a:bodyPr wrap="square" lIns="91440" tIns="45720" rIns="91440" bIns="45720">
            <a:spAutoFit/>
          </a:bodyPr>
          <a:lstStyle/>
          <a:p>
            <a:pPr algn="ctr"/>
            <a:r>
              <a:rPr lang="en-US"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selling concept</a:t>
            </a:r>
            <a:endParaRPr lang="en-US"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Rectangle 6"/>
          <p:cNvSpPr/>
          <p:nvPr/>
        </p:nvSpPr>
        <p:spPr>
          <a:xfrm>
            <a:off x="1066800" y="5791200"/>
            <a:ext cx="5361275" cy="1661993"/>
          </a:xfrm>
          <a:prstGeom prst="rect">
            <a:avLst/>
          </a:prstGeom>
          <a:noFill/>
        </p:spPr>
        <p:txBody>
          <a:bodyPr wrap="none" lIns="91440" tIns="45720" rIns="91440" bIns="45720">
            <a:spAutoFit/>
          </a:bodyPr>
          <a:lstStyle/>
          <a:p>
            <a:pPr algn="ctr"/>
            <a:r>
              <a:rPr lang="en-US"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The Market Concept</a:t>
            </a:r>
          </a:p>
          <a:p>
            <a:pPr algn="ct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9" name="TextBox 8"/>
          <p:cNvSpPr txBox="1"/>
          <p:nvPr/>
        </p:nvSpPr>
        <p:spPr>
          <a:xfrm>
            <a:off x="386241" y="533400"/>
            <a:ext cx="6388287" cy="461665"/>
          </a:xfrm>
          <a:prstGeom prst="rect">
            <a:avLst/>
          </a:prstGeom>
          <a:noFill/>
        </p:spPr>
        <p:txBody>
          <a:bodyPr wrap="none" rtlCol="0">
            <a:spAutoFit/>
          </a:bodyPr>
          <a:lstStyle/>
          <a:p>
            <a:r>
              <a:rPr lang="en-US" sz="2400" dirty="0" smtClean="0"/>
              <a:t>Starting Point	 Focus		Means		 Ends</a:t>
            </a:r>
            <a:endParaRPr lang="en-US" sz="2400" dirty="0"/>
          </a:p>
        </p:txBody>
      </p:sp>
      <p:sp>
        <p:nvSpPr>
          <p:cNvPr id="8" name="Date Placeholder 7"/>
          <p:cNvSpPr>
            <a:spLocks noGrp="1"/>
          </p:cNvSpPr>
          <p:nvPr>
            <p:ph type="dt" sz="half" idx="10"/>
          </p:nvPr>
        </p:nvSpPr>
        <p:spPr/>
        <p:txBody>
          <a:bodyPr/>
          <a:lstStyle/>
          <a:p>
            <a:fld id="{A4EB75EF-BF0D-4FB0-83E7-FABB7AF56DDC}" type="datetime1">
              <a:rPr lang="en-US" smtClean="0"/>
              <a:pPr/>
              <a:t>2/19/2013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rrowheads="1"/>
          </p:cNvSpPr>
          <p:nvPr>
            <p:ph type="title"/>
          </p:nvPr>
        </p:nvSpPr>
        <p:spPr/>
        <p:txBody>
          <a:bodyPr/>
          <a:lstStyle/>
          <a:p>
            <a:r>
              <a:rPr lang="en-US">
                <a:solidFill>
                  <a:schemeClr val="folHlink"/>
                </a:solidFill>
              </a:rPr>
              <a:t>Commercialization</a:t>
            </a:r>
          </a:p>
        </p:txBody>
      </p:sp>
      <p:sp>
        <p:nvSpPr>
          <p:cNvPr id="158723" name="Rectangle 3"/>
          <p:cNvSpPr>
            <a:spLocks noGrp="1" noChangeArrowheads="1"/>
          </p:cNvSpPr>
          <p:nvPr>
            <p:ph type="body" sz="half" idx="1"/>
          </p:nvPr>
        </p:nvSpPr>
        <p:spPr>
          <a:xfrm>
            <a:off x="838200" y="1827213"/>
            <a:ext cx="4495800" cy="4802187"/>
          </a:xfrm>
        </p:spPr>
        <p:txBody>
          <a:bodyPr/>
          <a:lstStyle/>
          <a:p>
            <a:r>
              <a:rPr lang="en-US" sz="3600" b="1"/>
              <a:t>Commercialization</a:t>
            </a:r>
            <a:r>
              <a:rPr lang="en-US" b="1" i="1"/>
              <a:t> </a:t>
            </a:r>
            <a:r>
              <a:rPr lang="en-US" b="1"/>
              <a:t>is the step during which the product is introduced to the market.</a:t>
            </a:r>
          </a:p>
        </p:txBody>
      </p:sp>
      <p:pic>
        <p:nvPicPr>
          <p:cNvPr id="158724" name="Picture 4" descr="16268052"/>
          <p:cNvPicPr>
            <a:picLocks noGrp="1" noChangeAspect="1" noChangeArrowheads="1"/>
          </p:cNvPicPr>
          <p:nvPr>
            <p:ph sz="half" idx="2"/>
          </p:nvPr>
        </p:nvPicPr>
        <p:blipFill>
          <a:blip r:embed="rId2"/>
          <a:srcRect/>
          <a:stretch>
            <a:fillRect/>
          </a:stretch>
        </p:blipFill>
        <p:spPr>
          <a:xfrm>
            <a:off x="5781675" y="1752600"/>
            <a:ext cx="2730500" cy="3810000"/>
          </a:xfrm>
          <a:noFill/>
          <a:ln/>
        </p:spPr>
      </p:pic>
      <p:sp>
        <p:nvSpPr>
          <p:cNvPr id="5" name="Date Placeholder 4"/>
          <p:cNvSpPr>
            <a:spLocks noGrp="1"/>
          </p:cNvSpPr>
          <p:nvPr>
            <p:ph type="dt" sz="half" idx="10"/>
          </p:nvPr>
        </p:nvSpPr>
        <p:spPr/>
        <p:txBody>
          <a:bodyPr/>
          <a:lstStyle/>
          <a:p>
            <a:fld id="{C44AD048-84AE-4124-8A50-E3E435CEAEA4}" type="datetime1">
              <a:rPr lang="en-US" smtClean="0"/>
              <a:pPr/>
              <a:t>2/19/2013</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a:xfrm>
            <a:off x="457200" y="152400"/>
            <a:ext cx="8229600" cy="1143000"/>
          </a:xfrm>
        </p:spPr>
        <p:txBody>
          <a:bodyPr/>
          <a:lstStyle/>
          <a:p>
            <a:r>
              <a:rPr lang="en-US" dirty="0">
                <a:solidFill>
                  <a:srgbClr val="FF0000"/>
                </a:solidFill>
                <a:latin typeface="Arial" charset="0"/>
              </a:rPr>
              <a:t>Commercialization</a:t>
            </a:r>
          </a:p>
        </p:txBody>
      </p:sp>
      <p:sp>
        <p:nvSpPr>
          <p:cNvPr id="123907" name="Rectangle 3"/>
          <p:cNvSpPr>
            <a:spLocks noGrp="1" noChangeArrowheads="1"/>
          </p:cNvSpPr>
          <p:nvPr>
            <p:ph type="body" idx="1"/>
          </p:nvPr>
        </p:nvSpPr>
        <p:spPr/>
        <p:txBody>
          <a:bodyPr/>
          <a:lstStyle/>
          <a:p>
            <a:pPr algn="just">
              <a:lnSpc>
                <a:spcPct val="90000"/>
              </a:lnSpc>
            </a:pPr>
            <a:r>
              <a:rPr lang="en-US" sz="2400" b="1">
                <a:solidFill>
                  <a:srgbClr val="66FFFF"/>
                </a:solidFill>
                <a:latin typeface="Arial" charset="0"/>
              </a:rPr>
              <a:t>When </a:t>
            </a:r>
            <a:r>
              <a:rPr lang="en-US" sz="2400" b="1">
                <a:solidFill>
                  <a:srgbClr val="99FF33"/>
                </a:solidFill>
                <a:latin typeface="Arial" charset="0"/>
              </a:rPr>
              <a:t>(timing)</a:t>
            </a:r>
            <a:r>
              <a:rPr lang="en-US" sz="2400" b="1">
                <a:latin typeface="Arial" charset="0"/>
              </a:rPr>
              <a:t> – the product has to be introduced at the right time. Seasonal products should not be introduced during the off season.</a:t>
            </a:r>
          </a:p>
          <a:p>
            <a:pPr algn="just">
              <a:lnSpc>
                <a:spcPct val="90000"/>
              </a:lnSpc>
            </a:pPr>
            <a:endParaRPr lang="en-US" sz="2400" b="1">
              <a:latin typeface="Arial" charset="0"/>
            </a:endParaRPr>
          </a:p>
          <a:p>
            <a:pPr algn="just">
              <a:lnSpc>
                <a:spcPct val="90000"/>
              </a:lnSpc>
            </a:pPr>
            <a:r>
              <a:rPr lang="en-US" sz="2400" b="1">
                <a:solidFill>
                  <a:srgbClr val="66FFFF"/>
                </a:solidFill>
                <a:latin typeface="Arial" charset="0"/>
              </a:rPr>
              <a:t>Where</a:t>
            </a:r>
            <a:r>
              <a:rPr lang="en-US" sz="2400" b="1">
                <a:latin typeface="Arial" charset="0"/>
              </a:rPr>
              <a:t> </a:t>
            </a:r>
            <a:r>
              <a:rPr lang="en-US" sz="2400" b="1">
                <a:solidFill>
                  <a:srgbClr val="99FF33"/>
                </a:solidFill>
                <a:latin typeface="Arial" charset="0"/>
              </a:rPr>
              <a:t>(geographical coverage)</a:t>
            </a:r>
            <a:r>
              <a:rPr lang="en-US" sz="2400" b="1">
                <a:latin typeface="Arial" charset="0"/>
              </a:rPr>
              <a:t> – initially the product will be introduced in a smaller area. Afterwards it will be extended to a larger area.</a:t>
            </a:r>
          </a:p>
          <a:p>
            <a:pPr algn="just">
              <a:lnSpc>
                <a:spcPct val="90000"/>
              </a:lnSpc>
            </a:pPr>
            <a:endParaRPr lang="en-US" sz="2400" b="1">
              <a:latin typeface="Arial" charset="0"/>
            </a:endParaRPr>
          </a:p>
          <a:p>
            <a:pPr algn="just">
              <a:lnSpc>
                <a:spcPct val="90000"/>
              </a:lnSpc>
            </a:pPr>
            <a:r>
              <a:rPr lang="en-US" sz="2400" b="1">
                <a:solidFill>
                  <a:srgbClr val="66FFFF"/>
                </a:solidFill>
                <a:latin typeface="Arial" charset="0"/>
              </a:rPr>
              <a:t>To whom </a:t>
            </a:r>
            <a:r>
              <a:rPr lang="en-US" sz="2400" b="1">
                <a:solidFill>
                  <a:srgbClr val="99FF33"/>
                </a:solidFill>
                <a:latin typeface="Arial" charset="0"/>
              </a:rPr>
              <a:t>(target market)</a:t>
            </a:r>
            <a:r>
              <a:rPr lang="en-US" sz="2400" b="1">
                <a:latin typeface="Arial" charset="0"/>
              </a:rPr>
              <a:t> – innovators, early adopters, opinion leaders, venture some, heavy users.</a:t>
            </a:r>
          </a:p>
        </p:txBody>
      </p:sp>
      <p:sp>
        <p:nvSpPr>
          <p:cNvPr id="4" name="Date Placeholder 3"/>
          <p:cNvSpPr>
            <a:spLocks noGrp="1"/>
          </p:cNvSpPr>
          <p:nvPr>
            <p:ph type="dt" sz="half" idx="10"/>
          </p:nvPr>
        </p:nvSpPr>
        <p:spPr/>
        <p:txBody>
          <a:bodyPr/>
          <a:lstStyle/>
          <a:p>
            <a:fld id="{2C9600C6-5007-4719-906C-5606286DAF6A}" type="datetime1">
              <a:rPr lang="en-US" smtClean="0"/>
              <a:pPr/>
              <a:t>2/19/2013</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a:xfrm>
            <a:off x="457200" y="152400"/>
            <a:ext cx="8229600" cy="1143000"/>
          </a:xfrm>
        </p:spPr>
        <p:txBody>
          <a:bodyPr/>
          <a:lstStyle/>
          <a:p>
            <a:r>
              <a:rPr lang="en-US" sz="4000">
                <a:solidFill>
                  <a:srgbClr val="99FF33"/>
                </a:solidFill>
                <a:latin typeface="Arial" charset="0"/>
              </a:rPr>
              <a:t>Reasons for New Product Failure</a:t>
            </a:r>
          </a:p>
        </p:txBody>
      </p:sp>
      <p:sp>
        <p:nvSpPr>
          <p:cNvPr id="125955" name="Rectangle 3"/>
          <p:cNvSpPr>
            <a:spLocks noGrp="1" noChangeArrowheads="1"/>
          </p:cNvSpPr>
          <p:nvPr>
            <p:ph type="body" idx="1"/>
          </p:nvPr>
        </p:nvSpPr>
        <p:spPr>
          <a:xfrm>
            <a:off x="457200" y="1417638"/>
            <a:ext cx="8229600" cy="4525962"/>
          </a:xfrm>
        </p:spPr>
        <p:txBody>
          <a:bodyPr>
            <a:normAutofit lnSpcReduction="10000"/>
          </a:bodyPr>
          <a:lstStyle/>
          <a:p>
            <a:pPr algn="just">
              <a:lnSpc>
                <a:spcPct val="80000"/>
              </a:lnSpc>
              <a:buSzTx/>
              <a:buFont typeface="Wingdings" pitchFamily="2" charset="2"/>
              <a:buAutoNum type="arabicPeriod"/>
            </a:pPr>
            <a:r>
              <a:rPr lang="en-US" sz="2400" b="1">
                <a:latin typeface="Arial" charset="0"/>
              </a:rPr>
              <a:t>Inadequate market analysis. (Over estimation of the potential sales) – too small a target market.</a:t>
            </a:r>
          </a:p>
          <a:p>
            <a:pPr algn="just">
              <a:lnSpc>
                <a:spcPct val="80000"/>
              </a:lnSpc>
              <a:buSzTx/>
              <a:buFont typeface="Wingdings" pitchFamily="2" charset="2"/>
              <a:buAutoNum type="arabicPeriod"/>
            </a:pPr>
            <a:endParaRPr lang="en-US" sz="1600" b="1">
              <a:latin typeface="Arial" charset="0"/>
            </a:endParaRPr>
          </a:p>
          <a:p>
            <a:pPr algn="just">
              <a:lnSpc>
                <a:spcPct val="80000"/>
              </a:lnSpc>
              <a:buSzTx/>
              <a:buFont typeface="Wingdings" pitchFamily="2" charset="2"/>
              <a:buAutoNum type="arabicPeriod"/>
            </a:pPr>
            <a:r>
              <a:rPr lang="en-US" sz="2400" b="1">
                <a:latin typeface="Arial" charset="0"/>
              </a:rPr>
              <a:t>Product problems and defects: Poor quality and performance. Technological mistakes in the process of product. Unsatisfactory performance of the product.</a:t>
            </a:r>
          </a:p>
          <a:p>
            <a:pPr algn="just">
              <a:lnSpc>
                <a:spcPct val="80000"/>
              </a:lnSpc>
              <a:buSzTx/>
              <a:buFont typeface="Wingdings" pitchFamily="2" charset="2"/>
              <a:buAutoNum type="arabicPeriod"/>
            </a:pPr>
            <a:endParaRPr lang="en-US" sz="1400" b="1">
              <a:latin typeface="Arial" charset="0"/>
            </a:endParaRPr>
          </a:p>
          <a:p>
            <a:pPr algn="just">
              <a:lnSpc>
                <a:spcPct val="80000"/>
              </a:lnSpc>
              <a:buSzTx/>
              <a:buFont typeface="Wingdings" pitchFamily="2" charset="2"/>
              <a:buAutoNum type="arabicPeriod"/>
            </a:pPr>
            <a:r>
              <a:rPr lang="en-US" sz="2400" b="1">
                <a:latin typeface="Arial" charset="0"/>
              </a:rPr>
              <a:t> Poor packaging, inappropriate size, etc.,</a:t>
            </a:r>
          </a:p>
          <a:p>
            <a:pPr algn="just">
              <a:lnSpc>
                <a:spcPct val="80000"/>
              </a:lnSpc>
              <a:buSzTx/>
              <a:buFont typeface="Wingdings" pitchFamily="2" charset="2"/>
              <a:buAutoNum type="arabicPeriod"/>
            </a:pPr>
            <a:endParaRPr lang="en-US" sz="1600" b="1">
              <a:latin typeface="Arial" charset="0"/>
            </a:endParaRPr>
          </a:p>
          <a:p>
            <a:pPr algn="just">
              <a:lnSpc>
                <a:spcPct val="80000"/>
              </a:lnSpc>
              <a:buSzTx/>
              <a:buFont typeface="Wingdings" pitchFamily="2" charset="2"/>
              <a:buAutoNum type="arabicPeriod"/>
            </a:pPr>
            <a:r>
              <a:rPr lang="en-US" sz="2400" b="1">
                <a:latin typeface="Arial" charset="0"/>
              </a:rPr>
              <a:t>Lack of product uniqueness: Insignificant point of difference. Similar to    competitor’s products.</a:t>
            </a:r>
          </a:p>
          <a:p>
            <a:pPr algn="just">
              <a:lnSpc>
                <a:spcPct val="80000"/>
              </a:lnSpc>
              <a:buSzTx/>
              <a:buFont typeface="Wingdings" pitchFamily="2" charset="2"/>
              <a:buAutoNum type="arabicPeriod"/>
            </a:pPr>
            <a:endParaRPr lang="en-US" sz="1600" b="1">
              <a:latin typeface="Arial" charset="0"/>
            </a:endParaRPr>
          </a:p>
          <a:p>
            <a:pPr algn="just">
              <a:lnSpc>
                <a:spcPct val="80000"/>
              </a:lnSpc>
              <a:buSzTx/>
              <a:buFont typeface="Wingdings" pitchFamily="2" charset="2"/>
              <a:buAutoNum type="arabicPeriod"/>
            </a:pPr>
            <a:r>
              <a:rPr lang="en-US" sz="2400" b="1">
                <a:latin typeface="Arial" charset="0"/>
              </a:rPr>
              <a:t>Higher cost than estimated costs.</a:t>
            </a:r>
          </a:p>
          <a:p>
            <a:pPr algn="just">
              <a:lnSpc>
                <a:spcPct val="80000"/>
              </a:lnSpc>
              <a:buSzTx/>
              <a:buFont typeface="Wingdings" pitchFamily="2" charset="2"/>
              <a:buAutoNum type="arabicPeriod"/>
            </a:pPr>
            <a:endParaRPr lang="en-US" sz="1600" b="1">
              <a:latin typeface="Arial" charset="0"/>
            </a:endParaRPr>
          </a:p>
          <a:p>
            <a:pPr algn="just">
              <a:lnSpc>
                <a:spcPct val="80000"/>
              </a:lnSpc>
              <a:buSzTx/>
              <a:buFont typeface="Wingdings" pitchFamily="2" charset="2"/>
              <a:buAutoNum type="arabicPeriod"/>
            </a:pPr>
            <a:r>
              <a:rPr lang="en-US" sz="2400" b="1">
                <a:latin typeface="Arial" charset="0"/>
              </a:rPr>
              <a:t>Poor timing of introduction.</a:t>
            </a:r>
          </a:p>
        </p:txBody>
      </p:sp>
      <p:sp>
        <p:nvSpPr>
          <p:cNvPr id="4" name="Date Placeholder 3"/>
          <p:cNvSpPr>
            <a:spLocks noGrp="1"/>
          </p:cNvSpPr>
          <p:nvPr>
            <p:ph type="dt" sz="half" idx="10"/>
          </p:nvPr>
        </p:nvSpPr>
        <p:spPr/>
        <p:txBody>
          <a:bodyPr/>
          <a:lstStyle/>
          <a:p>
            <a:fld id="{63C85743-CDE6-46E2-BA7F-FD5CFDD269F7}" type="datetime1">
              <a:rPr lang="en-US" smtClean="0"/>
              <a:pPr/>
              <a:t>2/19/2013</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rrowheads="1"/>
          </p:cNvSpPr>
          <p:nvPr>
            <p:ph type="title"/>
          </p:nvPr>
        </p:nvSpPr>
        <p:spPr>
          <a:xfrm>
            <a:off x="457200" y="152400"/>
            <a:ext cx="8229600" cy="1143000"/>
          </a:xfrm>
        </p:spPr>
        <p:txBody>
          <a:bodyPr/>
          <a:lstStyle/>
          <a:p>
            <a:r>
              <a:rPr lang="en-US" sz="4000">
                <a:solidFill>
                  <a:srgbClr val="99FF33"/>
                </a:solidFill>
                <a:latin typeface="Arial" charset="0"/>
              </a:rPr>
              <a:t>Reasons for New Product Failure</a:t>
            </a:r>
          </a:p>
        </p:txBody>
      </p:sp>
      <p:sp>
        <p:nvSpPr>
          <p:cNvPr id="124931" name="Rectangle 3"/>
          <p:cNvSpPr>
            <a:spLocks noGrp="1" noChangeArrowheads="1"/>
          </p:cNvSpPr>
          <p:nvPr>
            <p:ph type="body" idx="1"/>
          </p:nvPr>
        </p:nvSpPr>
        <p:spPr>
          <a:xfrm>
            <a:off x="914400" y="1112838"/>
            <a:ext cx="8229600" cy="5745162"/>
          </a:xfrm>
        </p:spPr>
        <p:txBody>
          <a:bodyPr/>
          <a:lstStyle/>
          <a:p>
            <a:pPr marL="457200" indent="-457200">
              <a:lnSpc>
                <a:spcPct val="80000"/>
              </a:lnSpc>
              <a:buSzTx/>
              <a:buFont typeface="Wingdings" pitchFamily="2" charset="2"/>
              <a:buNone/>
            </a:pPr>
            <a:endParaRPr lang="en-US" sz="1800" b="1">
              <a:latin typeface="Arial" charset="0"/>
            </a:endParaRPr>
          </a:p>
          <a:p>
            <a:pPr marL="457200" indent="-457200">
              <a:lnSpc>
                <a:spcPct val="60000"/>
              </a:lnSpc>
              <a:buSzTx/>
            </a:pPr>
            <a:r>
              <a:rPr lang="en-US" sz="2000" b="1">
                <a:latin typeface="Arial" charset="0"/>
              </a:rPr>
              <a:t>Failure to estimate the strength of competition.</a:t>
            </a:r>
          </a:p>
          <a:p>
            <a:pPr marL="457200" indent="-457200">
              <a:lnSpc>
                <a:spcPct val="60000"/>
              </a:lnSpc>
              <a:buSzTx/>
            </a:pPr>
            <a:endParaRPr lang="en-US" sz="2000" b="1">
              <a:latin typeface="Arial" charset="0"/>
            </a:endParaRPr>
          </a:p>
          <a:p>
            <a:pPr marL="457200" indent="-457200">
              <a:lnSpc>
                <a:spcPct val="60000"/>
              </a:lnSpc>
              <a:buSzTx/>
            </a:pPr>
            <a:r>
              <a:rPr lang="en-US" sz="2000" b="1">
                <a:latin typeface="Arial" charset="0"/>
              </a:rPr>
              <a:t>Insufficient marketing effort.</a:t>
            </a:r>
          </a:p>
          <a:p>
            <a:pPr marL="457200" indent="-457200">
              <a:lnSpc>
                <a:spcPct val="60000"/>
              </a:lnSpc>
              <a:buSzTx/>
            </a:pPr>
            <a:endParaRPr lang="en-US" sz="2000" b="1">
              <a:latin typeface="Arial" charset="0"/>
            </a:endParaRPr>
          </a:p>
          <a:p>
            <a:pPr marL="457200" indent="-457200">
              <a:lnSpc>
                <a:spcPct val="60000"/>
              </a:lnSpc>
              <a:buSzTx/>
            </a:pPr>
            <a:r>
              <a:rPr lang="en-US" sz="2000" b="1">
                <a:latin typeface="Arial" charset="0"/>
              </a:rPr>
              <a:t>Inadequate sales force.</a:t>
            </a:r>
          </a:p>
          <a:p>
            <a:pPr marL="457200" indent="-457200">
              <a:lnSpc>
                <a:spcPct val="60000"/>
              </a:lnSpc>
              <a:buSzTx/>
              <a:buFont typeface="Wingdings" pitchFamily="2" charset="2"/>
              <a:buNone/>
            </a:pPr>
            <a:endParaRPr lang="en-US" sz="2000" b="1">
              <a:latin typeface="Arial" charset="0"/>
            </a:endParaRPr>
          </a:p>
          <a:p>
            <a:pPr marL="457200" indent="-457200">
              <a:lnSpc>
                <a:spcPct val="60000"/>
              </a:lnSpc>
              <a:buSzTx/>
            </a:pPr>
            <a:r>
              <a:rPr lang="en-US" sz="2000" b="1">
                <a:latin typeface="Arial" charset="0"/>
              </a:rPr>
              <a:t>Weaknesses in distribution.</a:t>
            </a:r>
          </a:p>
          <a:p>
            <a:pPr marL="457200" indent="-457200">
              <a:lnSpc>
                <a:spcPct val="60000"/>
              </a:lnSpc>
              <a:buSzTx/>
            </a:pPr>
            <a:endParaRPr lang="en-US" sz="2000" b="1">
              <a:latin typeface="Arial" charset="0"/>
            </a:endParaRPr>
          </a:p>
          <a:p>
            <a:pPr marL="457200" indent="-457200">
              <a:lnSpc>
                <a:spcPct val="60000"/>
              </a:lnSpc>
              <a:buSzTx/>
            </a:pPr>
            <a:r>
              <a:rPr lang="en-US" sz="2000" b="1">
                <a:latin typeface="Arial" charset="0"/>
              </a:rPr>
              <a:t>Too many new products entering the market.</a:t>
            </a:r>
          </a:p>
          <a:p>
            <a:pPr marL="457200" indent="-457200">
              <a:lnSpc>
                <a:spcPct val="60000"/>
              </a:lnSpc>
              <a:buSzTx/>
            </a:pPr>
            <a:endParaRPr lang="en-US" sz="2000" b="1">
              <a:latin typeface="Arial" charset="0"/>
            </a:endParaRPr>
          </a:p>
          <a:p>
            <a:pPr marL="457200" indent="-457200">
              <a:lnSpc>
                <a:spcPct val="60000"/>
              </a:lnSpc>
              <a:buSzTx/>
            </a:pPr>
            <a:r>
              <a:rPr lang="en-US" sz="2000" b="1">
                <a:latin typeface="Arial" charset="0"/>
              </a:rPr>
              <a:t>Misguided enthusiasm.</a:t>
            </a:r>
          </a:p>
          <a:p>
            <a:pPr marL="457200" indent="-457200">
              <a:lnSpc>
                <a:spcPct val="60000"/>
              </a:lnSpc>
              <a:buSzTx/>
            </a:pPr>
            <a:endParaRPr lang="en-US" sz="2000" b="1">
              <a:latin typeface="Arial" charset="0"/>
            </a:endParaRPr>
          </a:p>
          <a:p>
            <a:pPr marL="457200" indent="-457200">
              <a:lnSpc>
                <a:spcPct val="60000"/>
              </a:lnSpc>
              <a:buSzTx/>
            </a:pPr>
            <a:r>
              <a:rPr lang="en-US" sz="2000" b="1">
                <a:latin typeface="Arial" charset="0"/>
              </a:rPr>
              <a:t>Inadequate capital.</a:t>
            </a:r>
          </a:p>
          <a:p>
            <a:pPr marL="457200" indent="-457200">
              <a:lnSpc>
                <a:spcPct val="60000"/>
              </a:lnSpc>
              <a:buSzTx/>
              <a:buFont typeface="Wingdings" pitchFamily="2" charset="2"/>
              <a:buNone/>
            </a:pPr>
            <a:endParaRPr lang="en-US" sz="2000" b="1">
              <a:latin typeface="Arial" charset="0"/>
            </a:endParaRPr>
          </a:p>
          <a:p>
            <a:pPr marL="457200" indent="-457200">
              <a:lnSpc>
                <a:spcPct val="60000"/>
              </a:lnSpc>
              <a:buSzTx/>
            </a:pPr>
            <a:r>
              <a:rPr lang="en-US" sz="2000" b="1">
                <a:latin typeface="Arial" charset="0"/>
              </a:rPr>
              <a:t>Cost of production may be higher than the estimated cost.</a:t>
            </a:r>
          </a:p>
          <a:p>
            <a:pPr marL="457200" indent="-457200">
              <a:lnSpc>
                <a:spcPct val="60000"/>
              </a:lnSpc>
              <a:buSzTx/>
              <a:buFont typeface="Wingdings" pitchFamily="2" charset="2"/>
              <a:buNone/>
            </a:pPr>
            <a:endParaRPr lang="en-US" sz="2000" b="1">
              <a:latin typeface="Arial" charset="0"/>
            </a:endParaRPr>
          </a:p>
          <a:p>
            <a:pPr marL="457200" indent="-457200">
              <a:lnSpc>
                <a:spcPct val="60000"/>
              </a:lnSpc>
              <a:buSzTx/>
            </a:pPr>
            <a:r>
              <a:rPr lang="en-US" sz="2000" b="1">
                <a:latin typeface="Arial" charset="0"/>
              </a:rPr>
              <a:t>Prices may be high.</a:t>
            </a:r>
          </a:p>
          <a:p>
            <a:pPr marL="457200" indent="-457200">
              <a:lnSpc>
                <a:spcPct val="60000"/>
              </a:lnSpc>
              <a:buSzTx/>
              <a:buFont typeface="Wingdings" pitchFamily="2" charset="2"/>
              <a:buNone/>
            </a:pPr>
            <a:endParaRPr lang="en-US" sz="2000" b="1">
              <a:latin typeface="Arial" charset="0"/>
            </a:endParaRPr>
          </a:p>
          <a:p>
            <a:pPr marL="457200" indent="-457200">
              <a:lnSpc>
                <a:spcPct val="60000"/>
              </a:lnSpc>
              <a:buSzTx/>
            </a:pPr>
            <a:r>
              <a:rPr lang="en-US" sz="2000" b="1">
                <a:latin typeface="Arial" charset="0"/>
              </a:rPr>
              <a:t>Poor packaging, inappropriate size etc.</a:t>
            </a:r>
          </a:p>
          <a:p>
            <a:pPr marL="457200" indent="-457200">
              <a:lnSpc>
                <a:spcPct val="60000"/>
              </a:lnSpc>
              <a:buSzTx/>
              <a:buFont typeface="Wingdings" pitchFamily="2" charset="2"/>
              <a:buNone/>
            </a:pPr>
            <a:endParaRPr lang="en-US" sz="2000" b="1">
              <a:latin typeface="Arial" charset="0"/>
            </a:endParaRPr>
          </a:p>
          <a:p>
            <a:pPr marL="457200" indent="-457200">
              <a:lnSpc>
                <a:spcPct val="60000"/>
              </a:lnSpc>
              <a:buSzTx/>
            </a:pPr>
            <a:r>
              <a:rPr lang="en-US" sz="2000" b="1">
                <a:latin typeface="Arial" charset="0"/>
              </a:rPr>
              <a:t>Technical and production problems</a:t>
            </a:r>
          </a:p>
          <a:p>
            <a:pPr marL="457200" indent="-457200" algn="just">
              <a:lnSpc>
                <a:spcPct val="60000"/>
              </a:lnSpc>
              <a:buSzTx/>
              <a:buFont typeface="Wingdings" pitchFamily="2" charset="2"/>
              <a:buAutoNum type="arabicPeriod" startAt="5"/>
            </a:pPr>
            <a:endParaRPr lang="en-US" sz="2000" b="1">
              <a:latin typeface="Arial" charset="0"/>
            </a:endParaRPr>
          </a:p>
          <a:p>
            <a:pPr marL="457200" indent="-457200" algn="just">
              <a:lnSpc>
                <a:spcPct val="90000"/>
              </a:lnSpc>
              <a:buSzTx/>
              <a:buFont typeface="Wingdings" pitchFamily="2" charset="2"/>
              <a:buAutoNum type="arabicPeriod" startAt="5"/>
            </a:pPr>
            <a:endParaRPr lang="en-US" sz="2000" b="1">
              <a:latin typeface="Arial" charset="0"/>
            </a:endParaRPr>
          </a:p>
          <a:p>
            <a:pPr marL="457200" indent="-457200">
              <a:lnSpc>
                <a:spcPct val="80000"/>
              </a:lnSpc>
              <a:buSzTx/>
            </a:pPr>
            <a:endParaRPr lang="en-US" sz="1800" b="1">
              <a:latin typeface="Arial" charset="0"/>
            </a:endParaRPr>
          </a:p>
        </p:txBody>
      </p:sp>
      <p:sp>
        <p:nvSpPr>
          <p:cNvPr id="4" name="Date Placeholder 3"/>
          <p:cNvSpPr>
            <a:spLocks noGrp="1"/>
          </p:cNvSpPr>
          <p:nvPr>
            <p:ph type="dt" sz="half" idx="10"/>
          </p:nvPr>
        </p:nvSpPr>
        <p:spPr/>
        <p:txBody>
          <a:bodyPr/>
          <a:lstStyle/>
          <a:p>
            <a:fld id="{93AAE8A5-CA9D-45D3-B817-720C772C8A04}" type="datetime1">
              <a:rPr lang="en-US" smtClean="0"/>
              <a:pPr/>
              <a:t>2/19/2013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a:xfrm>
            <a:off x="457200" y="152400"/>
            <a:ext cx="8229600" cy="1143000"/>
          </a:xfrm>
        </p:spPr>
        <p:txBody>
          <a:bodyPr/>
          <a:lstStyle/>
          <a:p>
            <a:r>
              <a:rPr lang="en-US">
                <a:solidFill>
                  <a:srgbClr val="99FF33"/>
                </a:solidFill>
                <a:latin typeface="Arial" charset="0"/>
              </a:rPr>
              <a:t>How to Overcome Failure ?</a:t>
            </a:r>
          </a:p>
        </p:txBody>
      </p:sp>
      <p:sp>
        <p:nvSpPr>
          <p:cNvPr id="126979" name="Rectangle 3"/>
          <p:cNvSpPr>
            <a:spLocks noGrp="1" noChangeArrowheads="1"/>
          </p:cNvSpPr>
          <p:nvPr>
            <p:ph type="body" idx="1"/>
          </p:nvPr>
        </p:nvSpPr>
        <p:spPr>
          <a:xfrm>
            <a:off x="457200" y="1341438"/>
            <a:ext cx="8229600" cy="4525962"/>
          </a:xfrm>
        </p:spPr>
        <p:txBody>
          <a:bodyPr/>
          <a:lstStyle/>
          <a:p>
            <a:pPr algn="just">
              <a:lnSpc>
                <a:spcPct val="80000"/>
              </a:lnSpc>
              <a:buSzTx/>
              <a:buFont typeface="Wingdings" pitchFamily="2" charset="2"/>
              <a:buNone/>
            </a:pPr>
            <a:endParaRPr lang="en-US" sz="2800" b="1" dirty="0">
              <a:latin typeface="Arial" charset="0"/>
            </a:endParaRPr>
          </a:p>
          <a:p>
            <a:pPr algn="just">
              <a:lnSpc>
                <a:spcPct val="80000"/>
              </a:lnSpc>
              <a:buSzTx/>
            </a:pPr>
            <a:r>
              <a:rPr lang="en-US" sz="2800" b="1" dirty="0">
                <a:latin typeface="Arial" charset="0"/>
              </a:rPr>
              <a:t>Better </a:t>
            </a:r>
            <a:r>
              <a:rPr lang="en-US" sz="2800" b="1" dirty="0" err="1" smtClean="0">
                <a:latin typeface="Arial" charset="0"/>
              </a:rPr>
              <a:t>Mkt</a:t>
            </a:r>
            <a:r>
              <a:rPr lang="en-US" sz="2800" b="1" dirty="0" smtClean="0">
                <a:latin typeface="Arial" charset="0"/>
              </a:rPr>
              <a:t> Research </a:t>
            </a:r>
            <a:r>
              <a:rPr lang="en-US" sz="2800" b="1" dirty="0">
                <a:latin typeface="Arial" charset="0"/>
              </a:rPr>
              <a:t>to evaluate market needs and competitive conditions.</a:t>
            </a:r>
          </a:p>
          <a:p>
            <a:pPr algn="just">
              <a:lnSpc>
                <a:spcPct val="80000"/>
              </a:lnSpc>
              <a:buSzTx/>
            </a:pPr>
            <a:endParaRPr lang="en-US" sz="2800" b="1" dirty="0">
              <a:latin typeface="Arial" charset="0"/>
            </a:endParaRPr>
          </a:p>
          <a:p>
            <a:pPr algn="just">
              <a:lnSpc>
                <a:spcPct val="80000"/>
              </a:lnSpc>
              <a:buSzTx/>
            </a:pPr>
            <a:r>
              <a:rPr lang="en-US" sz="2800" b="1" dirty="0">
                <a:latin typeface="Arial" charset="0"/>
              </a:rPr>
              <a:t>Improved screening and evaluation of ideas and products.</a:t>
            </a:r>
          </a:p>
          <a:p>
            <a:pPr algn="just">
              <a:lnSpc>
                <a:spcPct val="80000"/>
              </a:lnSpc>
              <a:buSzTx/>
            </a:pPr>
            <a:endParaRPr lang="en-US" sz="2800" b="1" dirty="0">
              <a:latin typeface="Arial" charset="0"/>
            </a:endParaRPr>
          </a:p>
          <a:p>
            <a:pPr algn="just">
              <a:lnSpc>
                <a:spcPct val="80000"/>
              </a:lnSpc>
              <a:buSzTx/>
            </a:pPr>
            <a:r>
              <a:rPr lang="en-US" sz="2800" b="1" dirty="0">
                <a:latin typeface="Arial" charset="0"/>
              </a:rPr>
              <a:t>Producing new products, which are having unique advantage over the existing products.</a:t>
            </a:r>
          </a:p>
        </p:txBody>
      </p:sp>
      <p:sp>
        <p:nvSpPr>
          <p:cNvPr id="4" name="Date Placeholder 3"/>
          <p:cNvSpPr>
            <a:spLocks noGrp="1"/>
          </p:cNvSpPr>
          <p:nvPr>
            <p:ph type="dt" sz="half" idx="10"/>
          </p:nvPr>
        </p:nvSpPr>
        <p:spPr/>
        <p:txBody>
          <a:bodyPr/>
          <a:lstStyle/>
          <a:p>
            <a:fld id="{99F5B937-7D2D-486B-9527-D2E60D2EADA1}" type="datetime1">
              <a:rPr lang="en-US" smtClean="0"/>
              <a:pPr/>
              <a:t>2/19/2013</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Pricing – Objectives	</a:t>
            </a:r>
            <a:endParaRPr lang="en-US" dirty="0"/>
          </a:p>
        </p:txBody>
      </p:sp>
      <p:sp>
        <p:nvSpPr>
          <p:cNvPr id="3" name="Content Placeholder 2"/>
          <p:cNvSpPr>
            <a:spLocks noGrp="1"/>
          </p:cNvSpPr>
          <p:nvPr>
            <p:ph idx="1"/>
          </p:nvPr>
        </p:nvSpPr>
        <p:spPr/>
        <p:txBody>
          <a:bodyPr/>
          <a:lstStyle/>
          <a:p>
            <a:r>
              <a:rPr lang="en-US" dirty="0" smtClean="0"/>
              <a:t>Survival</a:t>
            </a:r>
          </a:p>
          <a:p>
            <a:r>
              <a:rPr lang="en-US" dirty="0" smtClean="0"/>
              <a:t>Target ROI</a:t>
            </a:r>
          </a:p>
          <a:p>
            <a:r>
              <a:rPr lang="en-US" dirty="0" err="1" smtClean="0"/>
              <a:t>Mkt</a:t>
            </a:r>
            <a:r>
              <a:rPr lang="en-US" dirty="0" smtClean="0"/>
              <a:t> Share</a:t>
            </a:r>
          </a:p>
          <a:p>
            <a:r>
              <a:rPr lang="en-US" dirty="0" smtClean="0"/>
              <a:t>Cash Flow Mgt</a:t>
            </a:r>
          </a:p>
          <a:p>
            <a:r>
              <a:rPr lang="en-US" dirty="0" smtClean="0"/>
              <a:t>Resource </a:t>
            </a:r>
            <a:r>
              <a:rPr lang="en-US" dirty="0" err="1" smtClean="0"/>
              <a:t>Mobilisation</a:t>
            </a:r>
            <a:endParaRPr lang="en-US" dirty="0" smtClean="0"/>
          </a:p>
          <a:p>
            <a:r>
              <a:rPr lang="en-US" dirty="0" smtClean="0"/>
              <a:t>Profit </a:t>
            </a:r>
            <a:r>
              <a:rPr lang="en-US" dirty="0" err="1" smtClean="0"/>
              <a:t>Maximisation</a:t>
            </a:r>
            <a:endParaRPr lang="en-US" dirty="0" smtClean="0"/>
          </a:p>
          <a:p>
            <a:r>
              <a:rPr lang="en-US" dirty="0" smtClean="0"/>
              <a:t>Meeting Killer Competition.</a:t>
            </a:r>
            <a:endParaRPr lang="en-US" dirty="0"/>
          </a:p>
        </p:txBody>
      </p:sp>
      <p:sp>
        <p:nvSpPr>
          <p:cNvPr id="4" name="Date Placeholder 3"/>
          <p:cNvSpPr>
            <a:spLocks noGrp="1"/>
          </p:cNvSpPr>
          <p:nvPr>
            <p:ph type="dt" sz="half" idx="10"/>
          </p:nvPr>
        </p:nvSpPr>
        <p:spPr/>
        <p:txBody>
          <a:bodyPr/>
          <a:lstStyle/>
          <a:p>
            <a:fld id="{2765A0A7-6CB4-4185-971F-14A8DD685606}" type="datetime1">
              <a:rPr lang="en-US" smtClean="0"/>
              <a:pPr/>
              <a:t>2/19/2013</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rrowheads="1"/>
          </p:cNvSpPr>
          <p:nvPr>
            <p:ph type="title"/>
          </p:nvPr>
        </p:nvSpPr>
        <p:spPr>
          <a:xfrm>
            <a:off x="457200" y="274638"/>
            <a:ext cx="8077200" cy="792162"/>
          </a:xfrm>
        </p:spPr>
        <p:txBody>
          <a:bodyPr>
            <a:normAutofit fontScale="90000"/>
          </a:bodyPr>
          <a:lstStyle/>
          <a:p>
            <a:r>
              <a:rPr lang="en-US" sz="3600" b="1" u="sng" dirty="0" smtClean="0"/>
              <a:t>PRICING   - SELECTING </a:t>
            </a:r>
            <a:r>
              <a:rPr lang="en-US" sz="3600" b="1" u="sng" dirty="0"/>
              <a:t>THE PRICING OBJECTIVE</a:t>
            </a:r>
          </a:p>
        </p:txBody>
      </p:sp>
      <p:sp>
        <p:nvSpPr>
          <p:cNvPr id="230403" name="Rectangle 3"/>
          <p:cNvSpPr>
            <a:spLocks noGrp="1" noRot="1" noChangeArrowheads="1"/>
          </p:cNvSpPr>
          <p:nvPr>
            <p:ph type="body" idx="1"/>
          </p:nvPr>
        </p:nvSpPr>
        <p:spPr>
          <a:xfrm>
            <a:off x="457200" y="1143000"/>
            <a:ext cx="8382000" cy="5334000"/>
          </a:xfrm>
        </p:spPr>
        <p:txBody>
          <a:bodyPr>
            <a:normAutofit lnSpcReduction="10000"/>
          </a:bodyPr>
          <a:lstStyle/>
          <a:p>
            <a:pPr marL="609600" indent="-609600">
              <a:buFontTx/>
              <a:buAutoNum type="arabicPeriod"/>
            </a:pPr>
            <a:r>
              <a:rPr lang="en-US" sz="2800" b="1" u="sng" dirty="0" smtClean="0"/>
              <a:t>SURVIVAL</a:t>
            </a:r>
            <a:endParaRPr lang="en-US" sz="2800" b="1" u="sng" dirty="0"/>
          </a:p>
          <a:p>
            <a:pPr marL="609600" indent="-609600">
              <a:buFont typeface="Wingdings" pitchFamily="2" charset="2"/>
              <a:buNone/>
            </a:pPr>
            <a:r>
              <a:rPr lang="en-US" sz="2800" dirty="0"/>
              <a:t>   </a:t>
            </a:r>
            <a:r>
              <a:rPr lang="en-US" sz="2400" dirty="0" smtClean="0"/>
              <a:t>Due </a:t>
            </a:r>
            <a:r>
              <a:rPr lang="en-US" sz="2400" dirty="0"/>
              <a:t>to problems of overcapacity, intense competition, changing consumer wants etc. This is a short run objective. Covers variable cost &amp; a part of fixed cost. </a:t>
            </a:r>
            <a:endParaRPr lang="en-US" sz="2400" dirty="0" smtClean="0"/>
          </a:p>
          <a:p>
            <a:pPr marL="609600" indent="-609600">
              <a:buFont typeface="Wingdings" pitchFamily="2" charset="2"/>
              <a:buNone/>
            </a:pPr>
            <a:r>
              <a:rPr lang="en-US" sz="2400" u="sng" dirty="0" smtClean="0"/>
              <a:t>2. Max Current Profit  -  </a:t>
            </a:r>
            <a:r>
              <a:rPr lang="en-US" sz="2400" dirty="0" smtClean="0"/>
              <a:t>To Choose price that </a:t>
            </a:r>
            <a:r>
              <a:rPr lang="en-US" sz="2400" dirty="0" err="1" smtClean="0"/>
              <a:t>maximises</a:t>
            </a:r>
            <a:r>
              <a:rPr lang="en-US" sz="2400" dirty="0" smtClean="0"/>
              <a:t> current profit, Cash Flow, ROI.	</a:t>
            </a:r>
          </a:p>
          <a:p>
            <a:pPr marL="609600" indent="-609600">
              <a:buFont typeface="Wingdings" pitchFamily="2" charset="2"/>
              <a:buNone/>
            </a:pPr>
            <a:r>
              <a:rPr lang="en-US" sz="2400" u="sng" dirty="0" smtClean="0"/>
              <a:t>3. Max </a:t>
            </a:r>
            <a:r>
              <a:rPr lang="en-US" sz="2400" u="sng" dirty="0" err="1" smtClean="0"/>
              <a:t>Mkt</a:t>
            </a:r>
            <a:r>
              <a:rPr lang="en-US" sz="2400" u="sng" dirty="0" smtClean="0"/>
              <a:t> Share:</a:t>
            </a:r>
          </a:p>
          <a:p>
            <a:pPr marL="609600" indent="-609600">
              <a:buFont typeface="Wingdings" pitchFamily="2" charset="2"/>
              <a:buNone/>
            </a:pPr>
            <a:r>
              <a:rPr lang="en-US" sz="2400" dirty="0" smtClean="0"/>
              <a:t>To set lowest price, assuming market is price-sensitive, in the belief that higher sales volume will lead to lower unit cost &amp; higher long-run profit. Also, called </a:t>
            </a:r>
            <a:r>
              <a:rPr lang="en-US" sz="2400" i="1" u="sng" dirty="0" smtClean="0"/>
              <a:t>market-penetration pricing</a:t>
            </a:r>
            <a:r>
              <a:rPr lang="en-US" sz="2400" dirty="0" smtClean="0"/>
              <a:t>.</a:t>
            </a:r>
          </a:p>
          <a:p>
            <a:pPr marL="609600" indent="-609600">
              <a:buFont typeface="Wingdings" pitchFamily="2" charset="2"/>
              <a:buNone/>
            </a:pPr>
            <a:endParaRPr lang="en-US" sz="2800" u="sng" dirty="0"/>
          </a:p>
          <a:p>
            <a:pPr marL="609600" indent="-609600">
              <a:buFont typeface="Wingdings" pitchFamily="2" charset="2"/>
              <a:buNone/>
            </a:pPr>
            <a:r>
              <a:rPr lang="en-US" sz="2400" u="sng" dirty="0" smtClean="0"/>
              <a:t>4. </a:t>
            </a:r>
            <a:r>
              <a:rPr lang="en-US" sz="2400" u="sng" dirty="0" err="1" smtClean="0"/>
              <a:t>Mkt</a:t>
            </a:r>
            <a:r>
              <a:rPr lang="en-US" sz="2400" u="sng" dirty="0" smtClean="0"/>
              <a:t> Skimming Price  - </a:t>
            </a:r>
            <a:r>
              <a:rPr lang="en-US" sz="2400" dirty="0" smtClean="0"/>
              <a:t>High Price (consumer assumes High Quality)</a:t>
            </a:r>
            <a:endParaRPr lang="en-US" sz="2400" u="sng" dirty="0"/>
          </a:p>
          <a:p>
            <a:pPr marL="609600" indent="-609600">
              <a:buFont typeface="Wingdings" pitchFamily="2" charset="2"/>
              <a:buNone/>
            </a:pPr>
            <a:endParaRPr lang="en-US" sz="2800" dirty="0"/>
          </a:p>
        </p:txBody>
      </p:sp>
      <p:sp>
        <p:nvSpPr>
          <p:cNvPr id="4" name="Date Placeholder 3"/>
          <p:cNvSpPr>
            <a:spLocks noGrp="1"/>
          </p:cNvSpPr>
          <p:nvPr>
            <p:ph type="dt" sz="half" idx="10"/>
          </p:nvPr>
        </p:nvSpPr>
        <p:spPr/>
        <p:txBody>
          <a:bodyPr/>
          <a:lstStyle/>
          <a:p>
            <a:fld id="{F2DA2D73-13F3-496D-AC9D-E21E369C0B38}" type="datetime1">
              <a:rPr lang="en-US" smtClean="0"/>
              <a:pPr/>
              <a:t>2/19/2013</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of Setting Prices</a:t>
            </a:r>
            <a:endParaRPr lang="en-US" dirty="0"/>
          </a:p>
        </p:txBody>
      </p:sp>
      <p:sp>
        <p:nvSpPr>
          <p:cNvPr id="3" name="Content Placeholder 2"/>
          <p:cNvSpPr>
            <a:spLocks noGrp="1"/>
          </p:cNvSpPr>
          <p:nvPr>
            <p:ph idx="1"/>
          </p:nvPr>
        </p:nvSpPr>
        <p:spPr/>
        <p:txBody>
          <a:bodyPr/>
          <a:lstStyle/>
          <a:p>
            <a:r>
              <a:rPr lang="en-US" dirty="0" smtClean="0"/>
              <a:t>Cost Plus Pricing – Costs (Fix Cost, </a:t>
            </a:r>
            <a:r>
              <a:rPr lang="en-US" dirty="0" err="1" smtClean="0"/>
              <a:t>Var</a:t>
            </a:r>
            <a:r>
              <a:rPr lang="en-US" dirty="0" smtClean="0"/>
              <a:t> Cost, Semi variable, ATC = AFC + AVC.)</a:t>
            </a:r>
          </a:p>
          <a:p>
            <a:r>
              <a:rPr lang="en-US" dirty="0" smtClean="0"/>
              <a:t>Break Even Analysis</a:t>
            </a:r>
          </a:p>
          <a:p>
            <a:r>
              <a:rPr lang="en-US" dirty="0" smtClean="0"/>
              <a:t>Price based on Balance </a:t>
            </a:r>
            <a:r>
              <a:rPr lang="en-US" dirty="0" err="1" smtClean="0"/>
              <a:t>btwn</a:t>
            </a:r>
            <a:r>
              <a:rPr lang="en-US" dirty="0" smtClean="0"/>
              <a:t> Demand &amp; Supply.</a:t>
            </a:r>
          </a:p>
          <a:p>
            <a:r>
              <a:rPr lang="en-US" dirty="0" smtClean="0"/>
              <a:t>Psychological pricing – Odd Pricing (Rs.99,999/-)</a:t>
            </a:r>
          </a:p>
          <a:p>
            <a:r>
              <a:rPr lang="en-US" dirty="0" smtClean="0"/>
              <a:t>Read </a:t>
            </a:r>
            <a:r>
              <a:rPr lang="en-US" dirty="0" err="1" smtClean="0"/>
              <a:t>buk</a:t>
            </a:r>
            <a:r>
              <a:rPr lang="en-US" dirty="0" smtClean="0"/>
              <a:t> </a:t>
            </a:r>
            <a:r>
              <a:rPr lang="en-US" dirty="0" err="1" smtClean="0"/>
              <a:t>regdg</a:t>
            </a:r>
            <a:r>
              <a:rPr lang="en-US" dirty="0" smtClean="0"/>
              <a:t> </a:t>
            </a:r>
            <a:r>
              <a:rPr lang="en-US" dirty="0" err="1" smtClean="0"/>
              <a:t>dis</a:t>
            </a:r>
            <a:r>
              <a:rPr lang="en-US" dirty="0" smtClean="0"/>
              <a:t> </a:t>
            </a:r>
            <a:endParaRPr lang="en-US" dirty="0"/>
          </a:p>
        </p:txBody>
      </p:sp>
      <p:sp>
        <p:nvSpPr>
          <p:cNvPr id="4" name="Date Placeholder 3"/>
          <p:cNvSpPr>
            <a:spLocks noGrp="1"/>
          </p:cNvSpPr>
          <p:nvPr>
            <p:ph type="dt" sz="half" idx="10"/>
          </p:nvPr>
        </p:nvSpPr>
        <p:spPr/>
        <p:txBody>
          <a:bodyPr/>
          <a:lstStyle/>
          <a:p>
            <a:fld id="{C691A5B9-3EE0-44DC-B74D-BBF7AAC253F7}" type="datetime1">
              <a:rPr lang="en-US" smtClean="0"/>
              <a:pPr/>
              <a:t>2/19/2013</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Rot="1" noChangeArrowheads="1"/>
          </p:cNvSpPr>
          <p:nvPr>
            <p:ph type="title"/>
          </p:nvPr>
        </p:nvSpPr>
        <p:spPr/>
        <p:txBody>
          <a:bodyPr/>
          <a:lstStyle/>
          <a:p>
            <a:r>
              <a:rPr lang="en-US" sz="3600" b="1" u="sng"/>
              <a:t>COMPETITOR PRICE CHANGE REACTIONS</a:t>
            </a:r>
          </a:p>
        </p:txBody>
      </p:sp>
      <p:sp>
        <p:nvSpPr>
          <p:cNvPr id="263171" name="Rectangle 3"/>
          <p:cNvSpPr>
            <a:spLocks noGrp="1" noRot="1" noChangeArrowheads="1"/>
          </p:cNvSpPr>
          <p:nvPr>
            <p:ph type="body" idx="1"/>
          </p:nvPr>
        </p:nvSpPr>
        <p:spPr/>
        <p:txBody>
          <a:bodyPr/>
          <a:lstStyle/>
          <a:p>
            <a:pPr marL="609600" indent="-609600">
              <a:buFont typeface="Wingdings" pitchFamily="2" charset="2"/>
              <a:buAutoNum type="arabicPeriod"/>
            </a:pPr>
            <a:r>
              <a:rPr lang="en-US" sz="2800"/>
              <a:t>Maintain price</a:t>
            </a:r>
          </a:p>
          <a:p>
            <a:pPr marL="609600" indent="-609600">
              <a:buFont typeface="Wingdings" pitchFamily="2" charset="2"/>
              <a:buAutoNum type="arabicPeriod"/>
            </a:pPr>
            <a:r>
              <a:rPr lang="en-US" sz="2800"/>
              <a:t>Maintain price &amp; add value</a:t>
            </a:r>
          </a:p>
          <a:p>
            <a:pPr marL="609600" indent="-609600">
              <a:buFont typeface="Wingdings" pitchFamily="2" charset="2"/>
              <a:buAutoNum type="arabicPeriod"/>
            </a:pPr>
            <a:r>
              <a:rPr lang="en-US" sz="2800"/>
              <a:t>Reduce price</a:t>
            </a:r>
          </a:p>
          <a:p>
            <a:pPr marL="609600" indent="-609600">
              <a:buFont typeface="Wingdings" pitchFamily="2" charset="2"/>
              <a:buAutoNum type="arabicPeriod"/>
            </a:pPr>
            <a:r>
              <a:rPr lang="en-US" sz="2800"/>
              <a:t>Increase price &amp; improve quality</a:t>
            </a:r>
          </a:p>
          <a:p>
            <a:pPr marL="609600" indent="-609600">
              <a:buFont typeface="Wingdings" pitchFamily="2" charset="2"/>
              <a:buAutoNum type="arabicPeriod"/>
            </a:pPr>
            <a:r>
              <a:rPr lang="en-US" sz="2800"/>
              <a:t>Launch a low-price fighter brand</a:t>
            </a:r>
          </a:p>
        </p:txBody>
      </p:sp>
      <p:sp>
        <p:nvSpPr>
          <p:cNvPr id="4" name="Date Placeholder 3"/>
          <p:cNvSpPr>
            <a:spLocks noGrp="1"/>
          </p:cNvSpPr>
          <p:nvPr>
            <p:ph type="dt" sz="half" idx="10"/>
          </p:nvPr>
        </p:nvSpPr>
        <p:spPr/>
        <p:txBody>
          <a:bodyPr/>
          <a:lstStyle/>
          <a:p>
            <a:fld id="{EFD601D8-9A6B-4CFD-9F7E-64E5BDD921A3}" type="datetime1">
              <a:rPr lang="en-US" smtClean="0"/>
              <a:pPr/>
              <a:t>2/19/2013</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868362"/>
          </a:xfrm>
        </p:spPr>
        <p:txBody>
          <a:bodyPr/>
          <a:lstStyle/>
          <a:p>
            <a:r>
              <a:rPr lang="en-US" dirty="0" smtClean="0"/>
              <a:t>Distribution Channels</a:t>
            </a:r>
            <a:endParaRPr lang="en-US" dirty="0"/>
          </a:p>
        </p:txBody>
      </p:sp>
      <p:sp>
        <p:nvSpPr>
          <p:cNvPr id="3" name="Content Placeholder 2"/>
          <p:cNvSpPr>
            <a:spLocks noGrp="1"/>
          </p:cNvSpPr>
          <p:nvPr>
            <p:ph idx="1"/>
          </p:nvPr>
        </p:nvSpPr>
        <p:spPr>
          <a:xfrm>
            <a:off x="457200" y="1295400"/>
            <a:ext cx="8382000" cy="4953000"/>
          </a:xfrm>
        </p:spPr>
        <p:txBody>
          <a:bodyPr>
            <a:normAutofit fontScale="92500"/>
          </a:bodyPr>
          <a:lstStyle/>
          <a:p>
            <a:r>
              <a:rPr lang="en-US" dirty="0" smtClean="0"/>
              <a:t>A channel of </a:t>
            </a:r>
            <a:r>
              <a:rPr lang="en-US" dirty="0" err="1" smtClean="0"/>
              <a:t>distribn</a:t>
            </a:r>
            <a:r>
              <a:rPr lang="en-US" dirty="0" smtClean="0"/>
              <a:t> is d combination of institutions thru which a seller </a:t>
            </a:r>
            <a:r>
              <a:rPr lang="en-US" dirty="0" err="1" smtClean="0"/>
              <a:t>mkts</a:t>
            </a:r>
            <a:r>
              <a:rPr lang="en-US" dirty="0" smtClean="0"/>
              <a:t> products 2 industrial buyers/ultimate consumers.</a:t>
            </a:r>
          </a:p>
          <a:p>
            <a:r>
              <a:rPr lang="en-US" b="1" u="sng" dirty="0" smtClean="0"/>
              <a:t>Channel Levels:</a:t>
            </a:r>
          </a:p>
          <a:p>
            <a:r>
              <a:rPr lang="en-US" dirty="0" smtClean="0"/>
              <a:t>0 level – Direct marketing</a:t>
            </a:r>
          </a:p>
          <a:p>
            <a:r>
              <a:rPr lang="en-US" dirty="0" smtClean="0"/>
              <a:t>1 level – One intermediary (retailer)</a:t>
            </a:r>
          </a:p>
          <a:p>
            <a:r>
              <a:rPr lang="en-US" dirty="0" smtClean="0"/>
              <a:t>2 level – Two intermediaries (wholesaler/retailer)</a:t>
            </a:r>
          </a:p>
          <a:p>
            <a:r>
              <a:rPr lang="en-US" dirty="0" smtClean="0"/>
              <a:t>3 level – Three intermediaries (</a:t>
            </a:r>
            <a:r>
              <a:rPr lang="en-US" dirty="0" err="1" smtClean="0"/>
              <a:t>stockist</a:t>
            </a:r>
            <a:r>
              <a:rPr lang="en-US" dirty="0" smtClean="0"/>
              <a:t>/wholesaler/retailer)  </a:t>
            </a:r>
          </a:p>
          <a:p>
            <a:endParaRPr lang="en-US" dirty="0"/>
          </a:p>
        </p:txBody>
      </p:sp>
      <p:sp>
        <p:nvSpPr>
          <p:cNvPr id="4" name="Date Placeholder 3"/>
          <p:cNvSpPr>
            <a:spLocks noGrp="1"/>
          </p:cNvSpPr>
          <p:nvPr>
            <p:ph type="dt" sz="half" idx="10"/>
          </p:nvPr>
        </p:nvSpPr>
        <p:spPr/>
        <p:txBody>
          <a:bodyPr/>
          <a:lstStyle/>
          <a:p>
            <a:fld id="{4F2855A7-6C05-4AFD-B038-1DC5403323B1}" type="datetime1">
              <a:rPr lang="en-US" smtClean="0"/>
              <a:pPr/>
              <a:t>2/19/2013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r>
              <a:rPr lang="en-US" sz="3600" b="1"/>
              <a:t>Societal Marketing</a:t>
            </a:r>
          </a:p>
        </p:txBody>
      </p:sp>
      <p:sp>
        <p:nvSpPr>
          <p:cNvPr id="13315" name="Rectangle 3"/>
          <p:cNvSpPr>
            <a:spLocks noGrp="1" noRot="1" noChangeArrowheads="1"/>
          </p:cNvSpPr>
          <p:nvPr>
            <p:ph type="body" idx="1"/>
          </p:nvPr>
        </p:nvSpPr>
        <p:spPr/>
        <p:txBody>
          <a:bodyPr/>
          <a:lstStyle/>
          <a:p>
            <a:endParaRPr lang="en-US" sz="2800"/>
          </a:p>
          <a:p>
            <a:r>
              <a:rPr lang="en-US" sz="2800"/>
              <a:t>Societal Marketing Concept holds that the organization’s task is to determine the needs, wants &amp; interests of target markets &amp; to deliver the desired satisfactions more effectively &amp; efficiently than competitors in a way that preserves or enhances the consumer’s &amp; society’s well-being.</a:t>
            </a:r>
          </a:p>
        </p:txBody>
      </p:sp>
      <p:sp>
        <p:nvSpPr>
          <p:cNvPr id="4" name="Date Placeholder 3"/>
          <p:cNvSpPr>
            <a:spLocks noGrp="1"/>
          </p:cNvSpPr>
          <p:nvPr>
            <p:ph type="dt" sz="half" idx="10"/>
          </p:nvPr>
        </p:nvSpPr>
        <p:spPr/>
        <p:txBody>
          <a:bodyPr/>
          <a:lstStyle/>
          <a:p>
            <a:fld id="{41FEDA86-97F7-4B22-9074-B5141ED27424}" type="datetime1">
              <a:rPr lang="en-US" smtClean="0"/>
              <a:pPr/>
              <a:t>2/19/2013</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Rot="1" noChangeArrowheads="1"/>
          </p:cNvSpPr>
          <p:nvPr>
            <p:ph type="title"/>
          </p:nvPr>
        </p:nvSpPr>
        <p:spPr/>
        <p:txBody>
          <a:bodyPr/>
          <a:lstStyle/>
          <a:p>
            <a:r>
              <a:rPr lang="en-US" sz="3600" b="1" u="sng"/>
              <a:t>Advertising</a:t>
            </a:r>
          </a:p>
        </p:txBody>
      </p:sp>
      <p:sp>
        <p:nvSpPr>
          <p:cNvPr id="355331" name="Rectangle 3"/>
          <p:cNvSpPr>
            <a:spLocks noGrp="1" noRot="1" noChangeArrowheads="1"/>
          </p:cNvSpPr>
          <p:nvPr>
            <p:ph type="body" idx="1"/>
          </p:nvPr>
        </p:nvSpPr>
        <p:spPr>
          <a:xfrm>
            <a:off x="685800" y="1484313"/>
            <a:ext cx="7772400" cy="4611687"/>
          </a:xfrm>
        </p:spPr>
        <p:txBody>
          <a:bodyPr/>
          <a:lstStyle/>
          <a:p>
            <a:pPr marL="609600" indent="-609600">
              <a:lnSpc>
                <a:spcPct val="90000"/>
              </a:lnSpc>
            </a:pPr>
            <a:r>
              <a:rPr lang="en-US" sz="2800"/>
              <a:t>Any paid form of nonpersonal presentation &amp; promotion of ideas, goods, services by an identified sponsor</a:t>
            </a:r>
          </a:p>
          <a:p>
            <a:pPr marL="609600" indent="-609600">
              <a:lnSpc>
                <a:spcPct val="90000"/>
              </a:lnSpc>
            </a:pPr>
            <a:r>
              <a:rPr lang="en-US" sz="2800" u="sng"/>
              <a:t>5 M’s</a:t>
            </a:r>
            <a:r>
              <a:rPr lang="en-US" sz="2800"/>
              <a:t>:</a:t>
            </a:r>
          </a:p>
          <a:p>
            <a:pPr marL="609600" indent="-609600">
              <a:lnSpc>
                <a:spcPct val="90000"/>
              </a:lnSpc>
              <a:buFontTx/>
              <a:buAutoNum type="arabicPeriod"/>
            </a:pPr>
            <a:r>
              <a:rPr lang="en-US" sz="2800"/>
              <a:t>Mission – sales goals/advtg. objectives</a:t>
            </a:r>
          </a:p>
          <a:p>
            <a:pPr marL="609600" indent="-609600">
              <a:lnSpc>
                <a:spcPct val="90000"/>
              </a:lnSpc>
              <a:buFontTx/>
              <a:buAutoNum type="arabicPeriod"/>
            </a:pPr>
            <a:r>
              <a:rPr lang="en-US" sz="2800"/>
              <a:t>Money – how much to spend?</a:t>
            </a:r>
          </a:p>
          <a:p>
            <a:pPr marL="609600" indent="-609600">
              <a:lnSpc>
                <a:spcPct val="90000"/>
              </a:lnSpc>
              <a:buFontTx/>
              <a:buAutoNum type="arabicPeriod"/>
            </a:pPr>
            <a:r>
              <a:rPr lang="en-US" sz="2800"/>
              <a:t>Message – what message?</a:t>
            </a:r>
          </a:p>
          <a:p>
            <a:pPr marL="609600" indent="-609600">
              <a:lnSpc>
                <a:spcPct val="90000"/>
              </a:lnSpc>
              <a:buFontTx/>
              <a:buAutoNum type="arabicPeriod"/>
            </a:pPr>
            <a:r>
              <a:rPr lang="en-US" sz="2800"/>
              <a:t>Media – what media to use</a:t>
            </a:r>
          </a:p>
          <a:p>
            <a:pPr marL="609600" indent="-609600">
              <a:lnSpc>
                <a:spcPct val="90000"/>
              </a:lnSpc>
              <a:buFontTx/>
              <a:buAutoNum type="arabicPeriod"/>
            </a:pPr>
            <a:r>
              <a:rPr lang="en-US" sz="2800"/>
              <a:t>Measurement – how to evaluate results?</a:t>
            </a:r>
          </a:p>
        </p:txBody>
      </p:sp>
      <p:sp>
        <p:nvSpPr>
          <p:cNvPr id="4" name="Date Placeholder 3"/>
          <p:cNvSpPr>
            <a:spLocks noGrp="1"/>
          </p:cNvSpPr>
          <p:nvPr>
            <p:ph type="dt" sz="half" idx="10"/>
          </p:nvPr>
        </p:nvSpPr>
        <p:spPr/>
        <p:txBody>
          <a:bodyPr/>
          <a:lstStyle/>
          <a:p>
            <a:fld id="{28F74886-EA1B-4E67-B8D9-89CE048F5942}" type="datetime1">
              <a:rPr lang="en-US" smtClean="0"/>
              <a:pPr/>
              <a:t>2/19/2013</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Rot="1" noChangeArrowheads="1"/>
          </p:cNvSpPr>
          <p:nvPr>
            <p:ph type="title"/>
          </p:nvPr>
        </p:nvSpPr>
        <p:spPr/>
        <p:txBody>
          <a:bodyPr/>
          <a:lstStyle/>
          <a:p>
            <a:r>
              <a:rPr lang="en-US" sz="3600" b="1" u="sng"/>
              <a:t>Cont.</a:t>
            </a:r>
          </a:p>
        </p:txBody>
      </p:sp>
      <p:sp>
        <p:nvSpPr>
          <p:cNvPr id="356355" name="Rectangle 3"/>
          <p:cNvSpPr>
            <a:spLocks noGrp="1" noRot="1" noChangeArrowheads="1"/>
          </p:cNvSpPr>
          <p:nvPr>
            <p:ph type="body" idx="1"/>
          </p:nvPr>
        </p:nvSpPr>
        <p:spPr/>
        <p:txBody>
          <a:bodyPr/>
          <a:lstStyle/>
          <a:p>
            <a:pPr marL="609600" indent="-609600"/>
            <a:r>
              <a:rPr lang="en-US" sz="2800" u="sng"/>
              <a:t>Setting advtg. objectives</a:t>
            </a:r>
            <a:r>
              <a:rPr lang="en-US" sz="2800"/>
              <a:t>:</a:t>
            </a:r>
          </a:p>
          <a:p>
            <a:pPr marL="609600" indent="-609600">
              <a:buFont typeface="Wingdings" pitchFamily="2" charset="2"/>
              <a:buNone/>
            </a:pPr>
            <a:endParaRPr lang="en-US" sz="2800"/>
          </a:p>
          <a:p>
            <a:pPr marL="609600" indent="-609600">
              <a:buFontTx/>
              <a:buAutoNum type="arabicPeriod"/>
            </a:pPr>
            <a:r>
              <a:rPr lang="en-US" sz="2800"/>
              <a:t>Informative – awareness/knowledge</a:t>
            </a:r>
          </a:p>
          <a:p>
            <a:pPr marL="609600" indent="-609600">
              <a:buFontTx/>
              <a:buAutoNum type="arabicPeriod"/>
            </a:pPr>
            <a:r>
              <a:rPr lang="en-US" sz="2800"/>
              <a:t>Persuasive – liking/preference/conviction/ purchase</a:t>
            </a:r>
          </a:p>
          <a:p>
            <a:pPr marL="609600" indent="-609600">
              <a:buFontTx/>
              <a:buAutoNum type="arabicPeriod"/>
            </a:pPr>
            <a:r>
              <a:rPr lang="en-US" sz="2800"/>
              <a:t>Reminder – stimulate repurchase</a:t>
            </a:r>
          </a:p>
          <a:p>
            <a:pPr marL="609600" indent="-609600">
              <a:buFontTx/>
              <a:buAutoNum type="arabicPeriod"/>
            </a:pPr>
            <a:r>
              <a:rPr lang="en-US" sz="2800"/>
              <a:t>Reinforcement – reinforce choice</a:t>
            </a:r>
          </a:p>
          <a:p>
            <a:pPr marL="609600" indent="-609600">
              <a:buFont typeface="Wingdings" pitchFamily="2" charset="2"/>
              <a:buNone/>
            </a:pPr>
            <a:r>
              <a:rPr lang="en-US" sz="2800"/>
              <a:t>     “yehi hai right choice, baby”</a:t>
            </a:r>
          </a:p>
        </p:txBody>
      </p:sp>
      <p:sp>
        <p:nvSpPr>
          <p:cNvPr id="4" name="Date Placeholder 3"/>
          <p:cNvSpPr>
            <a:spLocks noGrp="1"/>
          </p:cNvSpPr>
          <p:nvPr>
            <p:ph type="dt" sz="half" idx="10"/>
          </p:nvPr>
        </p:nvSpPr>
        <p:spPr/>
        <p:txBody>
          <a:bodyPr/>
          <a:lstStyle/>
          <a:p>
            <a:fld id="{520E9879-61AD-4CF7-891B-C6F267B5FFEB}" type="datetime1">
              <a:rPr lang="en-US" smtClean="0"/>
              <a:pPr/>
              <a:t>2/19/2013</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Rot="1" noChangeArrowheads="1"/>
          </p:cNvSpPr>
          <p:nvPr>
            <p:ph type="title"/>
          </p:nvPr>
        </p:nvSpPr>
        <p:spPr/>
        <p:txBody>
          <a:bodyPr/>
          <a:lstStyle/>
          <a:p>
            <a:r>
              <a:rPr lang="en-US" sz="3600" b="1" u="sng" dirty="0" smtClean="0"/>
              <a:t>MEDIA SELECTION</a:t>
            </a:r>
            <a:endParaRPr lang="en-US" sz="3600" b="1" u="sng" dirty="0"/>
          </a:p>
        </p:txBody>
      </p:sp>
      <p:sp>
        <p:nvSpPr>
          <p:cNvPr id="363523" name="Rectangle 3"/>
          <p:cNvSpPr>
            <a:spLocks noGrp="1" noRot="1" noChangeArrowheads="1"/>
          </p:cNvSpPr>
          <p:nvPr>
            <p:ph type="body" idx="1"/>
          </p:nvPr>
        </p:nvSpPr>
        <p:spPr/>
        <p:txBody>
          <a:bodyPr/>
          <a:lstStyle/>
          <a:p>
            <a:r>
              <a:rPr lang="en-US" sz="2800" dirty="0"/>
              <a:t>Media selection is finding the most cost-effective media to deliver the desired no. &amp; type of exposures to target audience. The effect of exposures on audience awareness depends on reach, frequency &amp; impact. </a:t>
            </a:r>
            <a:endParaRPr lang="en-US" sz="2800" dirty="0" smtClean="0"/>
          </a:p>
          <a:p>
            <a:endParaRPr lang="en-US" sz="2800" dirty="0"/>
          </a:p>
          <a:p>
            <a:r>
              <a:rPr lang="en-US" sz="2800" dirty="0" smtClean="0"/>
              <a:t>Print Ad, TV, Newspapers, </a:t>
            </a:r>
            <a:r>
              <a:rPr lang="en-US" sz="2800" dirty="0" err="1" smtClean="0"/>
              <a:t>Pamplets</a:t>
            </a:r>
            <a:r>
              <a:rPr lang="en-US" sz="2800" dirty="0" smtClean="0"/>
              <a:t>, Mail, Radio, Magazines, Brochures, Notices, Circulars…..</a:t>
            </a:r>
            <a:endParaRPr lang="en-US" sz="2800" dirty="0"/>
          </a:p>
        </p:txBody>
      </p:sp>
      <p:sp>
        <p:nvSpPr>
          <p:cNvPr id="4" name="Date Placeholder 3"/>
          <p:cNvSpPr>
            <a:spLocks noGrp="1"/>
          </p:cNvSpPr>
          <p:nvPr>
            <p:ph type="dt" sz="half" idx="10"/>
          </p:nvPr>
        </p:nvSpPr>
        <p:spPr/>
        <p:txBody>
          <a:bodyPr/>
          <a:lstStyle/>
          <a:p>
            <a:fld id="{1051996D-D731-4030-B805-C8CFFADDF94D}" type="datetime1">
              <a:rPr lang="en-US" smtClean="0"/>
              <a:pPr/>
              <a:t>2/19/2013</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Rot="1" noChangeArrowheads="1"/>
          </p:cNvSpPr>
          <p:nvPr>
            <p:ph type="title"/>
          </p:nvPr>
        </p:nvSpPr>
        <p:spPr/>
        <p:txBody>
          <a:bodyPr/>
          <a:lstStyle/>
          <a:p>
            <a:r>
              <a:rPr lang="en-US" sz="3600" b="1" u="sng"/>
              <a:t>Sales Promotion</a:t>
            </a:r>
          </a:p>
        </p:txBody>
      </p:sp>
      <p:sp>
        <p:nvSpPr>
          <p:cNvPr id="379907" name="Rectangle 3"/>
          <p:cNvSpPr>
            <a:spLocks noGrp="1" noRot="1" noChangeArrowheads="1"/>
          </p:cNvSpPr>
          <p:nvPr>
            <p:ph type="body" idx="1"/>
          </p:nvPr>
        </p:nvSpPr>
        <p:spPr>
          <a:xfrm>
            <a:off x="685800" y="1628775"/>
            <a:ext cx="7772400" cy="4467225"/>
          </a:xfrm>
        </p:spPr>
        <p:txBody>
          <a:bodyPr/>
          <a:lstStyle/>
          <a:p>
            <a:r>
              <a:rPr lang="en-US" sz="2800"/>
              <a:t>Consists of a diverse collection of incentive tools, mostly short term, designed to stimulate quicker or greater purchase of particular products or services by consumers or trade. Advertising offers “reason” to buy whereas sales promotion offers “incentive” to buy. Includes consumer promotion, trade promotion &amp; business &amp; sales force promotion. Earlier a to sp ratio was 60:40, now in many cases it is 30:70!</a:t>
            </a:r>
          </a:p>
        </p:txBody>
      </p:sp>
      <p:sp>
        <p:nvSpPr>
          <p:cNvPr id="4" name="Date Placeholder 3"/>
          <p:cNvSpPr>
            <a:spLocks noGrp="1"/>
          </p:cNvSpPr>
          <p:nvPr>
            <p:ph type="dt" sz="half" idx="10"/>
          </p:nvPr>
        </p:nvSpPr>
        <p:spPr/>
        <p:txBody>
          <a:bodyPr/>
          <a:lstStyle/>
          <a:p>
            <a:fld id="{FE777863-6A7F-4CEE-B0D6-C17598FAAF41}" type="datetime1">
              <a:rPr lang="en-US" smtClean="0"/>
              <a:pPr/>
              <a:t>2/19/2013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rrowheads="1"/>
          </p:cNvSpPr>
          <p:nvPr>
            <p:ph type="ctrTitle"/>
          </p:nvPr>
        </p:nvSpPr>
        <p:spPr>
          <a:xfrm>
            <a:off x="762000" y="-152400"/>
            <a:ext cx="7772400" cy="1470025"/>
          </a:xfrm>
        </p:spPr>
        <p:txBody>
          <a:bodyPr/>
          <a:lstStyle/>
          <a:p>
            <a:r>
              <a:rPr lang="en-US" sz="3600" b="1" u="sng" dirty="0"/>
              <a:t>WHAT IS A BRAND?</a:t>
            </a:r>
          </a:p>
        </p:txBody>
      </p:sp>
      <p:sp>
        <p:nvSpPr>
          <p:cNvPr id="159747" name="Rectangle 3"/>
          <p:cNvSpPr>
            <a:spLocks noGrp="1" noRot="1" noChangeArrowheads="1"/>
          </p:cNvSpPr>
          <p:nvPr>
            <p:ph type="subTitle" idx="1"/>
          </p:nvPr>
        </p:nvSpPr>
        <p:spPr>
          <a:xfrm>
            <a:off x="1219200" y="990600"/>
            <a:ext cx="6400800" cy="1752600"/>
          </a:xfrm>
        </p:spPr>
        <p:txBody>
          <a:bodyPr>
            <a:normAutofit lnSpcReduction="10000"/>
          </a:bodyPr>
          <a:lstStyle/>
          <a:p>
            <a:r>
              <a:rPr lang="en-US" sz="2800" dirty="0"/>
              <a:t>Name, term, sign, symbol, design, or a combination intended to identify &amp; </a:t>
            </a:r>
            <a:r>
              <a:rPr lang="en-US" sz="2800" dirty="0" smtClean="0"/>
              <a:t>differentiate the company’s product from its rivals.</a:t>
            </a:r>
            <a:endParaRPr lang="en-US" sz="2800" dirty="0"/>
          </a:p>
        </p:txBody>
      </p:sp>
      <p:sp>
        <p:nvSpPr>
          <p:cNvPr id="4" name="TextBox 3"/>
          <p:cNvSpPr txBox="1"/>
          <p:nvPr/>
        </p:nvSpPr>
        <p:spPr>
          <a:xfrm>
            <a:off x="609600" y="2667000"/>
            <a:ext cx="8077200" cy="3970318"/>
          </a:xfrm>
          <a:prstGeom prst="rect">
            <a:avLst/>
          </a:prstGeom>
          <a:noFill/>
        </p:spPr>
        <p:txBody>
          <a:bodyPr wrap="square" rtlCol="0">
            <a:spAutoFit/>
          </a:bodyPr>
          <a:lstStyle/>
          <a:p>
            <a:r>
              <a:rPr lang="en-US" sz="2800" b="1" dirty="0" smtClean="0"/>
              <a:t>BRANDING:</a:t>
            </a:r>
          </a:p>
          <a:p>
            <a:r>
              <a:rPr lang="en-US" sz="2800" b="1" dirty="0"/>
              <a:t>	</a:t>
            </a:r>
            <a:r>
              <a:rPr lang="en-US" sz="2800" b="1" dirty="0" smtClean="0"/>
              <a:t> </a:t>
            </a:r>
            <a:r>
              <a:rPr lang="en-US" sz="2800" dirty="0" smtClean="0"/>
              <a:t>Endowing products &amp; Services with the power of a brand. Its all </a:t>
            </a:r>
            <a:r>
              <a:rPr lang="en-US" sz="2800" dirty="0" err="1" smtClean="0"/>
              <a:t>abt</a:t>
            </a:r>
            <a:r>
              <a:rPr lang="en-US" sz="2800" dirty="0" smtClean="0"/>
              <a:t> creating differences </a:t>
            </a:r>
            <a:r>
              <a:rPr lang="en-US" sz="2800" dirty="0" err="1" smtClean="0"/>
              <a:t>btwn</a:t>
            </a:r>
            <a:r>
              <a:rPr lang="en-US" sz="2800" dirty="0" smtClean="0"/>
              <a:t> products.</a:t>
            </a:r>
          </a:p>
          <a:p>
            <a:endParaRPr lang="en-US" sz="2800" b="1" dirty="0"/>
          </a:p>
          <a:p>
            <a:r>
              <a:rPr lang="en-US" sz="2800" b="1" dirty="0" smtClean="0"/>
              <a:t>Think </a:t>
            </a:r>
            <a:r>
              <a:rPr lang="en-US" sz="2800" b="1" dirty="0" err="1" smtClean="0"/>
              <a:t>abt</a:t>
            </a:r>
            <a:r>
              <a:rPr lang="en-US" sz="2800" b="1" dirty="0" smtClean="0"/>
              <a:t> Practical Scenario &amp; explain on </a:t>
            </a:r>
            <a:r>
              <a:rPr lang="en-US" sz="2800" b="1" dirty="0" err="1" smtClean="0"/>
              <a:t>ur</a:t>
            </a:r>
            <a:r>
              <a:rPr lang="en-US" sz="2800" b="1" dirty="0" smtClean="0"/>
              <a:t> own – </a:t>
            </a:r>
            <a:r>
              <a:rPr lang="en-US" sz="2800" b="1" dirty="0" err="1" smtClean="0"/>
              <a:t>Kalyan</a:t>
            </a:r>
            <a:r>
              <a:rPr lang="en-US" sz="2800" b="1" dirty="0" smtClean="0"/>
              <a:t> </a:t>
            </a:r>
            <a:r>
              <a:rPr lang="en-US" sz="2800" b="1" dirty="0" err="1" smtClean="0"/>
              <a:t>Jewellers</a:t>
            </a:r>
            <a:r>
              <a:rPr lang="en-US" sz="2800" b="1" dirty="0" smtClean="0"/>
              <a:t> (Trust), Johnson &amp; Johnson (Kids Care), </a:t>
            </a:r>
            <a:r>
              <a:rPr lang="en-US" sz="2800" b="1" dirty="0" err="1" smtClean="0"/>
              <a:t>Veega</a:t>
            </a:r>
            <a:r>
              <a:rPr lang="en-US" sz="2800" b="1" dirty="0" smtClean="0"/>
              <a:t> Land (Experience), Tata </a:t>
            </a:r>
            <a:r>
              <a:rPr lang="en-US" sz="2800" b="1" dirty="0" err="1" smtClean="0"/>
              <a:t>Nano</a:t>
            </a:r>
            <a:r>
              <a:rPr lang="en-US" sz="2800" b="1" dirty="0" smtClean="0"/>
              <a:t> (Economical)………</a:t>
            </a:r>
            <a:endParaRPr lang="en-US" sz="2800" b="1" dirty="0"/>
          </a:p>
        </p:txBody>
      </p:sp>
      <p:sp>
        <p:nvSpPr>
          <p:cNvPr id="5" name="Date Placeholder 4"/>
          <p:cNvSpPr>
            <a:spLocks noGrp="1"/>
          </p:cNvSpPr>
          <p:nvPr>
            <p:ph type="dt" sz="half" idx="10"/>
          </p:nvPr>
        </p:nvSpPr>
        <p:spPr/>
        <p:txBody>
          <a:bodyPr/>
          <a:lstStyle/>
          <a:p>
            <a:fld id="{DDB2B60F-8A4F-47BD-A22B-CB2C1A6C4BD3}" type="datetime1">
              <a:rPr lang="en-US" smtClean="0"/>
              <a:pPr/>
              <a:t>2/19/2013</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rrowheads="1"/>
          </p:cNvSpPr>
          <p:nvPr>
            <p:ph type="title"/>
          </p:nvPr>
        </p:nvSpPr>
        <p:spPr/>
        <p:txBody>
          <a:bodyPr/>
          <a:lstStyle/>
          <a:p>
            <a:r>
              <a:rPr lang="en-US" sz="3600" b="1" u="sng"/>
              <a:t>Desirable qualities of a brand name</a:t>
            </a:r>
          </a:p>
        </p:txBody>
      </p:sp>
      <p:sp>
        <p:nvSpPr>
          <p:cNvPr id="174083" name="Rectangle 3"/>
          <p:cNvSpPr>
            <a:spLocks noGrp="1" noRot="1" noChangeArrowheads="1"/>
          </p:cNvSpPr>
          <p:nvPr>
            <p:ph type="body" idx="1"/>
          </p:nvPr>
        </p:nvSpPr>
        <p:spPr/>
        <p:txBody>
          <a:bodyPr>
            <a:normAutofit lnSpcReduction="10000"/>
          </a:bodyPr>
          <a:lstStyle/>
          <a:p>
            <a:pPr>
              <a:lnSpc>
                <a:spcPct val="90000"/>
              </a:lnSpc>
            </a:pPr>
            <a:r>
              <a:rPr lang="en-US" sz="2800" dirty="0"/>
              <a:t>Should suggest something about product benefit (Friendly Wash)</a:t>
            </a:r>
          </a:p>
          <a:p>
            <a:pPr>
              <a:lnSpc>
                <a:spcPct val="90000"/>
              </a:lnSpc>
            </a:pPr>
            <a:r>
              <a:rPr lang="en-US" sz="2800" dirty="0"/>
              <a:t>Should suggest product/service category</a:t>
            </a:r>
          </a:p>
          <a:p>
            <a:pPr>
              <a:lnSpc>
                <a:spcPct val="90000"/>
              </a:lnSpc>
              <a:buFont typeface="Wingdings" pitchFamily="2" charset="2"/>
              <a:buNone/>
            </a:pPr>
            <a:r>
              <a:rPr lang="en-US" sz="2800" dirty="0"/>
              <a:t>   (Business Today)</a:t>
            </a:r>
          </a:p>
          <a:p>
            <a:pPr>
              <a:lnSpc>
                <a:spcPct val="90000"/>
              </a:lnSpc>
            </a:pPr>
            <a:r>
              <a:rPr lang="en-US" sz="2800" dirty="0"/>
              <a:t>Should suggest “high imagery” (Mercedes</a:t>
            </a:r>
            <a:r>
              <a:rPr lang="en-US" sz="2800" dirty="0" smtClean="0"/>
              <a:t>)</a:t>
            </a:r>
          </a:p>
          <a:p>
            <a:r>
              <a:rPr lang="en-US" sz="2800" dirty="0" smtClean="0"/>
              <a:t>Should be easy to spell, pronounce, recognize &amp; remember (Tide)</a:t>
            </a:r>
          </a:p>
          <a:p>
            <a:r>
              <a:rPr lang="en-US" sz="2800" dirty="0" smtClean="0"/>
              <a:t>Should be distinctive (Kodak)</a:t>
            </a:r>
          </a:p>
          <a:p>
            <a:r>
              <a:rPr lang="en-US" sz="2800" dirty="0" smtClean="0"/>
              <a:t>Should not carry negative connotations (Nova/ car in Spanish means “doesn’t go”)</a:t>
            </a:r>
          </a:p>
          <a:p>
            <a:pPr>
              <a:lnSpc>
                <a:spcPct val="90000"/>
              </a:lnSpc>
            </a:pPr>
            <a:endParaRPr lang="en-US" sz="2800" dirty="0"/>
          </a:p>
        </p:txBody>
      </p:sp>
      <p:sp>
        <p:nvSpPr>
          <p:cNvPr id="4" name="Date Placeholder 3"/>
          <p:cNvSpPr>
            <a:spLocks noGrp="1"/>
          </p:cNvSpPr>
          <p:nvPr>
            <p:ph type="dt" sz="half" idx="10"/>
          </p:nvPr>
        </p:nvSpPr>
        <p:spPr/>
        <p:txBody>
          <a:bodyPr/>
          <a:lstStyle/>
          <a:p>
            <a:fld id="{547C1926-56CE-4507-B343-5CF44F0548C2}" type="datetime1">
              <a:rPr lang="en-US" smtClean="0"/>
              <a:pPr/>
              <a:t>2/19/2013</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rrowheads="1"/>
          </p:cNvSpPr>
          <p:nvPr>
            <p:ph type="title"/>
          </p:nvPr>
        </p:nvSpPr>
        <p:spPr/>
        <p:txBody>
          <a:bodyPr/>
          <a:lstStyle/>
          <a:p>
            <a:r>
              <a:rPr lang="en-US" sz="3600" b="1" u="sng"/>
              <a:t>Brand building tools</a:t>
            </a:r>
          </a:p>
        </p:txBody>
      </p:sp>
      <p:sp>
        <p:nvSpPr>
          <p:cNvPr id="175107" name="Rectangle 3"/>
          <p:cNvSpPr>
            <a:spLocks noGrp="1" noRot="1" noChangeArrowheads="1"/>
          </p:cNvSpPr>
          <p:nvPr>
            <p:ph type="body" idx="1"/>
          </p:nvPr>
        </p:nvSpPr>
        <p:spPr/>
        <p:txBody>
          <a:bodyPr/>
          <a:lstStyle/>
          <a:p>
            <a:r>
              <a:rPr lang="en-US" sz="2800" dirty="0"/>
              <a:t>Public relations &amp; press releases</a:t>
            </a:r>
          </a:p>
          <a:p>
            <a:r>
              <a:rPr lang="en-US" sz="2800" dirty="0"/>
              <a:t>Sponsorships</a:t>
            </a:r>
          </a:p>
          <a:p>
            <a:r>
              <a:rPr lang="en-US" sz="2800" dirty="0"/>
              <a:t>Clubs</a:t>
            </a:r>
          </a:p>
          <a:p>
            <a:r>
              <a:rPr lang="en-US" sz="2800" dirty="0"/>
              <a:t>Factory visits</a:t>
            </a:r>
          </a:p>
          <a:p>
            <a:r>
              <a:rPr lang="en-US" sz="2800" dirty="0"/>
              <a:t>Trade shows</a:t>
            </a:r>
          </a:p>
          <a:p>
            <a:r>
              <a:rPr lang="en-US" sz="2800" dirty="0"/>
              <a:t>Event marketing</a:t>
            </a:r>
          </a:p>
          <a:p>
            <a:pPr>
              <a:buFont typeface="Wingdings" pitchFamily="2" charset="2"/>
              <a:buNone/>
            </a:pPr>
            <a:endParaRPr lang="en-US" sz="2800" dirty="0"/>
          </a:p>
          <a:p>
            <a:endParaRPr lang="en-US" dirty="0"/>
          </a:p>
        </p:txBody>
      </p:sp>
      <p:sp>
        <p:nvSpPr>
          <p:cNvPr id="4" name="Date Placeholder 3"/>
          <p:cNvSpPr>
            <a:spLocks noGrp="1"/>
          </p:cNvSpPr>
          <p:nvPr>
            <p:ph type="dt" sz="half" idx="10"/>
          </p:nvPr>
        </p:nvSpPr>
        <p:spPr/>
        <p:txBody>
          <a:bodyPr/>
          <a:lstStyle/>
          <a:p>
            <a:fld id="{9BD9BE86-5608-40C5-9AC5-76053456F882}" type="datetime1">
              <a:rPr lang="en-US" smtClean="0"/>
              <a:pPr/>
              <a:t>2/19/2013</a:t>
            </a:fld>
            <a:endParaRPr lang="en-US"/>
          </a:p>
        </p:txBody>
      </p:sp>
      <p:sp>
        <p:nvSpPr>
          <p:cNvPr id="5" name="TextBox 4"/>
          <p:cNvSpPr txBox="1"/>
          <p:nvPr/>
        </p:nvSpPr>
        <p:spPr>
          <a:xfrm>
            <a:off x="1371600" y="5562600"/>
            <a:ext cx="4941546" cy="369332"/>
          </a:xfrm>
          <a:prstGeom prst="rect">
            <a:avLst/>
          </a:prstGeom>
          <a:noFill/>
        </p:spPr>
        <p:txBody>
          <a:bodyPr wrap="none" rtlCol="0">
            <a:spAutoFit/>
          </a:bodyPr>
          <a:lstStyle/>
          <a:p>
            <a:r>
              <a:rPr lang="en-US" b="1" dirty="0" smtClean="0"/>
              <a:t>For any queries contact: click2manick@gmail.com</a:t>
            </a:r>
            <a:endParaRPr lang="en-US"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B1A012DB-463A-41EF-973B-7263EBCDB4D7}" type="datetime1">
              <a:rPr lang="en-US" smtClean="0"/>
              <a:pPr/>
              <a:t>2/19/2013</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r>
              <a:rPr lang="en-US" sz="3600" b="1"/>
              <a:t>Marketing Mix</a:t>
            </a:r>
          </a:p>
        </p:txBody>
      </p:sp>
      <p:sp>
        <p:nvSpPr>
          <p:cNvPr id="67587" name="Rectangle 3"/>
          <p:cNvSpPr>
            <a:spLocks noGrp="1" noRot="1" noChangeArrowheads="1"/>
          </p:cNvSpPr>
          <p:nvPr>
            <p:ph type="body" idx="1"/>
          </p:nvPr>
        </p:nvSpPr>
        <p:spPr/>
        <p:txBody>
          <a:bodyPr>
            <a:normAutofit lnSpcReduction="10000"/>
          </a:bodyPr>
          <a:lstStyle/>
          <a:p>
            <a:pPr marL="609600" indent="-609600"/>
            <a:r>
              <a:rPr lang="en-US" sz="2800" dirty="0"/>
              <a:t>Set of marketing tools that the firm uses to pursue its marketing objectives in the target market:</a:t>
            </a:r>
          </a:p>
          <a:p>
            <a:pPr marL="609600" indent="-609600">
              <a:buFontTx/>
              <a:buAutoNum type="arabicPeriod"/>
            </a:pPr>
            <a:r>
              <a:rPr lang="en-US" sz="2800" dirty="0"/>
              <a:t>Product</a:t>
            </a:r>
          </a:p>
          <a:p>
            <a:pPr marL="609600" indent="-609600">
              <a:buFontTx/>
              <a:buAutoNum type="arabicPeriod"/>
            </a:pPr>
            <a:r>
              <a:rPr lang="en-US" sz="2800" dirty="0"/>
              <a:t>Price</a:t>
            </a:r>
          </a:p>
          <a:p>
            <a:pPr marL="609600" indent="-609600">
              <a:buFontTx/>
              <a:buAutoNum type="arabicPeriod"/>
            </a:pPr>
            <a:r>
              <a:rPr lang="en-US" sz="2800" dirty="0"/>
              <a:t>Promotion</a:t>
            </a:r>
          </a:p>
          <a:p>
            <a:pPr marL="609600" indent="-609600">
              <a:buFontTx/>
              <a:buAutoNum type="arabicPeriod"/>
            </a:pPr>
            <a:r>
              <a:rPr lang="en-US" sz="2800" dirty="0"/>
              <a:t>Place</a:t>
            </a:r>
          </a:p>
          <a:p>
            <a:pPr marL="609600" indent="-609600">
              <a:buFont typeface="Wingdings" pitchFamily="2" charset="2"/>
              <a:buNone/>
            </a:pPr>
            <a:r>
              <a:rPr lang="en-US" sz="2800" dirty="0"/>
              <a:t>      Also known as the </a:t>
            </a:r>
            <a:r>
              <a:rPr lang="en-US" sz="2800" b="1" dirty="0"/>
              <a:t>4 P’s of </a:t>
            </a:r>
            <a:r>
              <a:rPr lang="en-US" sz="2800" b="1" dirty="0" smtClean="0"/>
              <a:t>Marketing</a:t>
            </a:r>
          </a:p>
          <a:p>
            <a:pPr marL="609600" indent="-609600">
              <a:buFont typeface="Wingdings" pitchFamily="2" charset="2"/>
              <a:buNone/>
            </a:pPr>
            <a:endParaRPr lang="en-US" sz="2800" b="1" dirty="0"/>
          </a:p>
          <a:p>
            <a:pPr marL="609600" indent="-609600">
              <a:buFont typeface="Wingdings" pitchFamily="2" charset="2"/>
              <a:buNone/>
            </a:pPr>
            <a:r>
              <a:rPr lang="en-US" sz="2800" dirty="0" smtClean="0"/>
              <a:t>Now 7Ps – People, Process &amp; Physical Evidence.</a:t>
            </a:r>
            <a:endParaRPr lang="en-US" sz="2800" dirty="0"/>
          </a:p>
        </p:txBody>
      </p:sp>
      <p:sp>
        <p:nvSpPr>
          <p:cNvPr id="4" name="Date Placeholder 3"/>
          <p:cNvSpPr>
            <a:spLocks noGrp="1"/>
          </p:cNvSpPr>
          <p:nvPr>
            <p:ph type="dt" sz="half" idx="10"/>
          </p:nvPr>
        </p:nvSpPr>
        <p:spPr/>
        <p:txBody>
          <a:bodyPr/>
          <a:lstStyle/>
          <a:p>
            <a:fld id="{BEA84160-8D39-4AEB-8A36-934820BE68C9}" type="datetime1">
              <a:rPr lang="en-US" smtClean="0"/>
              <a:pPr/>
              <a:t>2/19/2013</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7506" name="Rectangle 2"/>
          <p:cNvSpPr>
            <a:spLocks noGrp="1" noRot="1" noChangeArrowheads="1"/>
          </p:cNvSpPr>
          <p:nvPr>
            <p:ph type="title"/>
          </p:nvPr>
        </p:nvSpPr>
        <p:spPr/>
        <p:txBody>
          <a:bodyPr/>
          <a:lstStyle/>
          <a:p>
            <a:r>
              <a:rPr lang="en-US"/>
              <a:t>What is a Product?</a:t>
            </a:r>
          </a:p>
        </p:txBody>
      </p:sp>
      <p:sp>
        <p:nvSpPr>
          <p:cNvPr id="1557509" name="Rectangle 5"/>
          <p:cNvSpPr>
            <a:spLocks noGrp="1" noRot="1" noChangeArrowheads="1"/>
          </p:cNvSpPr>
          <p:nvPr>
            <p:ph type="body" idx="1"/>
          </p:nvPr>
        </p:nvSpPr>
        <p:spPr/>
        <p:txBody>
          <a:bodyPr/>
          <a:lstStyle/>
          <a:p>
            <a:pPr indent="4763" algn="ctr">
              <a:buFont typeface="Wingdings" pitchFamily="2" charset="2"/>
              <a:buNone/>
            </a:pPr>
            <a:r>
              <a:rPr lang="en-US" b="1" dirty="0"/>
              <a:t>A product is anything that can be offered to a market to satisfy a want or need, including physical goods, services, experiences, events, persons, places, properties, organizations, information, and ideas</a:t>
            </a:r>
            <a:r>
              <a:rPr lang="en-US" b="1" dirty="0" smtClean="0"/>
              <a:t>.</a:t>
            </a:r>
          </a:p>
          <a:p>
            <a:pPr indent="4763" algn="ctr">
              <a:buFont typeface="Wingdings" pitchFamily="2" charset="2"/>
              <a:buNone/>
            </a:pPr>
            <a:endParaRPr lang="en-US" b="1" dirty="0"/>
          </a:p>
          <a:p>
            <a:pPr indent="4763">
              <a:buFont typeface="Wingdings" pitchFamily="2" charset="2"/>
              <a:buNone/>
            </a:pPr>
            <a:r>
              <a:rPr lang="en-US" b="1" dirty="0" smtClean="0"/>
              <a:t>Includes – Quality, Design, Brand Name, variety, Features, Size.</a:t>
            </a:r>
            <a:endParaRPr lang="en-US" b="1" dirty="0"/>
          </a:p>
        </p:txBody>
      </p:sp>
      <p:sp>
        <p:nvSpPr>
          <p:cNvPr id="4" name="Date Placeholder 3"/>
          <p:cNvSpPr>
            <a:spLocks noGrp="1"/>
          </p:cNvSpPr>
          <p:nvPr>
            <p:ph type="dt" sz="half" idx="10"/>
          </p:nvPr>
        </p:nvSpPr>
        <p:spPr/>
        <p:txBody>
          <a:bodyPr/>
          <a:lstStyle/>
          <a:p>
            <a:fld id="{8298D5D9-EC35-45F9-8A85-60A423A82B81}" type="datetime1">
              <a:rPr lang="en-US" smtClean="0"/>
              <a:pPr/>
              <a:t>2/19/2013</a:t>
            </a:fld>
            <a:endParaRPr 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57509">
                                            <p:txEl>
                                              <p:pRg st="0" end="0"/>
                                            </p:txEl>
                                          </p:spTgt>
                                        </p:tgtEl>
                                        <p:attrNameLst>
                                          <p:attrName>style.visibility</p:attrName>
                                        </p:attrNameLst>
                                      </p:cBhvr>
                                      <p:to>
                                        <p:strVal val="visible"/>
                                      </p:to>
                                    </p:set>
                                    <p:animEffect transition="in" filter="blinds(horizontal)">
                                      <p:cBhvr>
                                        <p:cTn id="7" dur="500"/>
                                        <p:tgtEl>
                                          <p:spTgt spid="155750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57509">
                                            <p:txEl>
                                              <p:pRg st="2" end="2"/>
                                            </p:txEl>
                                          </p:spTgt>
                                        </p:tgtEl>
                                        <p:attrNameLst>
                                          <p:attrName>style.visibility</p:attrName>
                                        </p:attrNameLst>
                                      </p:cBhvr>
                                      <p:to>
                                        <p:strVal val="visible"/>
                                      </p:to>
                                    </p:set>
                                    <p:animEffect transition="in" filter="blinds(horizontal)">
                                      <p:cBhvr>
                                        <p:cTn id="12" dur="500"/>
                                        <p:tgtEl>
                                          <p:spTgt spid="155750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750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p:txBody>
          <a:bodyPr/>
          <a:lstStyle/>
          <a:p>
            <a:pPr algn="l"/>
            <a:r>
              <a:rPr lang="en-US" sz="3600" b="1" dirty="0" smtClean="0"/>
              <a:t>Place		Price		Promotion</a:t>
            </a:r>
            <a:endParaRPr lang="en-US" sz="3600" b="1" dirty="0"/>
          </a:p>
        </p:txBody>
      </p:sp>
      <p:sp>
        <p:nvSpPr>
          <p:cNvPr id="71683" name="Rectangle 3"/>
          <p:cNvSpPr>
            <a:spLocks noGrp="1" noRot="1" noChangeArrowheads="1"/>
          </p:cNvSpPr>
          <p:nvPr>
            <p:ph type="body" idx="1"/>
          </p:nvPr>
        </p:nvSpPr>
        <p:spPr/>
        <p:txBody>
          <a:bodyPr/>
          <a:lstStyle/>
          <a:p>
            <a:endParaRPr lang="en-US" sz="2800" dirty="0"/>
          </a:p>
          <a:p>
            <a:r>
              <a:rPr lang="en-US" sz="2800" dirty="0" smtClean="0"/>
              <a:t>Channels		* List Price		* Sales </a:t>
            </a:r>
            <a:r>
              <a:rPr lang="en-US" sz="2800" dirty="0" err="1" smtClean="0"/>
              <a:t>Promn</a:t>
            </a:r>
            <a:endParaRPr lang="en-US" sz="2800" dirty="0"/>
          </a:p>
          <a:p>
            <a:r>
              <a:rPr lang="en-US" sz="2800" dirty="0" smtClean="0"/>
              <a:t>Coverage		* Discounts		* Advertising</a:t>
            </a:r>
            <a:endParaRPr lang="en-US" sz="2800" dirty="0"/>
          </a:p>
          <a:p>
            <a:r>
              <a:rPr lang="en-US" sz="2800" dirty="0" smtClean="0"/>
              <a:t>Assortments	* Allowances	* Public Relations</a:t>
            </a:r>
            <a:endParaRPr lang="en-US" sz="2800" dirty="0"/>
          </a:p>
          <a:p>
            <a:r>
              <a:rPr lang="en-US" sz="2800" dirty="0" smtClean="0"/>
              <a:t>Locations		* Credit Terms</a:t>
            </a:r>
            <a:endParaRPr lang="en-US" sz="2800" dirty="0"/>
          </a:p>
          <a:p>
            <a:r>
              <a:rPr lang="en-US" sz="2800" dirty="0" smtClean="0"/>
              <a:t>Inventory	</a:t>
            </a:r>
            <a:endParaRPr lang="en-US" sz="2800" dirty="0"/>
          </a:p>
          <a:p>
            <a:r>
              <a:rPr lang="en-US" sz="2800" dirty="0"/>
              <a:t>Transport</a:t>
            </a:r>
          </a:p>
        </p:txBody>
      </p:sp>
      <p:cxnSp>
        <p:nvCxnSpPr>
          <p:cNvPr id="5" name="Straight Connector 4"/>
          <p:cNvCxnSpPr/>
          <p:nvPr/>
        </p:nvCxnSpPr>
        <p:spPr>
          <a:xfrm rot="5400000">
            <a:off x="646905" y="3162300"/>
            <a:ext cx="495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5400000">
            <a:off x="3315494" y="3237706"/>
            <a:ext cx="4953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0"/>
          </p:nvPr>
        </p:nvSpPr>
        <p:spPr/>
        <p:txBody>
          <a:bodyPr/>
          <a:lstStyle/>
          <a:p>
            <a:fld id="{D078F010-5666-4064-887A-5F08958E2624}" type="datetime1">
              <a:rPr lang="en-US" smtClean="0"/>
              <a:pPr/>
              <a:t>2/19/2013</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p:txBody>
          <a:bodyPr/>
          <a:lstStyle/>
          <a:p>
            <a:r>
              <a:rPr lang="en-US" sz="3600" b="1"/>
              <a:t>4 P’s vs. 4 C’s</a:t>
            </a:r>
          </a:p>
        </p:txBody>
      </p:sp>
      <p:sp>
        <p:nvSpPr>
          <p:cNvPr id="72707" name="Rectangle 3"/>
          <p:cNvSpPr>
            <a:spLocks noGrp="1" noRot="1" noChangeArrowheads="1"/>
          </p:cNvSpPr>
          <p:nvPr>
            <p:ph type="body" idx="1"/>
          </p:nvPr>
        </p:nvSpPr>
        <p:spPr/>
        <p:txBody>
          <a:bodyPr/>
          <a:lstStyle/>
          <a:p>
            <a:endParaRPr lang="en-US" sz="2800"/>
          </a:p>
          <a:p>
            <a:endParaRPr lang="en-US" sz="2800"/>
          </a:p>
          <a:p>
            <a:r>
              <a:rPr lang="en-US" sz="2800"/>
              <a:t>Product – Customer needs/wants</a:t>
            </a:r>
          </a:p>
          <a:p>
            <a:r>
              <a:rPr lang="en-US" sz="2800"/>
              <a:t>Price – Cost to customer</a:t>
            </a:r>
          </a:p>
          <a:p>
            <a:r>
              <a:rPr lang="en-US" sz="2800"/>
              <a:t>Place – Convenience</a:t>
            </a:r>
          </a:p>
          <a:p>
            <a:r>
              <a:rPr lang="en-US" sz="2800"/>
              <a:t>Promotion - Communication</a:t>
            </a:r>
          </a:p>
        </p:txBody>
      </p:sp>
      <p:sp>
        <p:nvSpPr>
          <p:cNvPr id="4" name="Date Placeholder 3"/>
          <p:cNvSpPr>
            <a:spLocks noGrp="1"/>
          </p:cNvSpPr>
          <p:nvPr>
            <p:ph type="dt" sz="half" idx="10"/>
          </p:nvPr>
        </p:nvSpPr>
        <p:spPr/>
        <p:txBody>
          <a:bodyPr/>
          <a:lstStyle/>
          <a:p>
            <a:fld id="{A2C48BB1-0697-4BB6-9621-44170D72284A}" type="datetime1">
              <a:rPr lang="en-US" smtClean="0"/>
              <a:pPr/>
              <a:t>2/19/2013</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STP</a:t>
            </a:r>
            <a:endParaRPr lang="en-US" dirty="0"/>
          </a:p>
        </p:txBody>
      </p:sp>
      <p:pic>
        <p:nvPicPr>
          <p:cNvPr id="4" name="Content Placeholder 3" descr="images4.jpeg"/>
          <p:cNvPicPr>
            <a:picLocks noGrp="1" noChangeAspect="1"/>
          </p:cNvPicPr>
          <p:nvPr>
            <p:ph idx="1"/>
          </p:nvPr>
        </p:nvPicPr>
        <p:blipFill>
          <a:blip r:embed="rId2"/>
          <a:stretch>
            <a:fillRect/>
          </a:stretch>
        </p:blipFill>
        <p:spPr>
          <a:xfrm>
            <a:off x="2331720" y="533400"/>
            <a:ext cx="5188277" cy="3886200"/>
          </a:xfrm>
        </p:spPr>
      </p:pic>
      <p:sp>
        <p:nvSpPr>
          <p:cNvPr id="7" name="TextBox 6"/>
          <p:cNvSpPr txBox="1"/>
          <p:nvPr/>
        </p:nvSpPr>
        <p:spPr>
          <a:xfrm>
            <a:off x="762000" y="3200400"/>
            <a:ext cx="7696200" cy="3046988"/>
          </a:xfrm>
          <a:prstGeom prst="rect">
            <a:avLst/>
          </a:prstGeom>
          <a:noFill/>
        </p:spPr>
        <p:txBody>
          <a:bodyPr wrap="square" rtlCol="0">
            <a:spAutoFit/>
          </a:bodyPr>
          <a:lstStyle/>
          <a:p>
            <a:r>
              <a:rPr lang="en-US" sz="2400" b="1" dirty="0" err="1" smtClean="0"/>
              <a:t>Mkt</a:t>
            </a:r>
            <a:r>
              <a:rPr lang="en-US" sz="2400" b="1" dirty="0" smtClean="0"/>
              <a:t> Segmentation is t division of </a:t>
            </a:r>
            <a:r>
              <a:rPr lang="en-US" sz="2400" b="1" dirty="0" err="1" smtClean="0"/>
              <a:t>mkt</a:t>
            </a:r>
            <a:r>
              <a:rPr lang="en-US" sz="2400" b="1" dirty="0" smtClean="0"/>
              <a:t> into Fairly Homogenous subsets where each subsets  can b chosen, reached and served by its own tailored </a:t>
            </a:r>
            <a:r>
              <a:rPr lang="en-US" sz="2400" b="1" dirty="0" err="1" smtClean="0"/>
              <a:t>mktg</a:t>
            </a:r>
            <a:r>
              <a:rPr lang="en-US" sz="2400" b="1" dirty="0" smtClean="0"/>
              <a:t> mix.</a:t>
            </a:r>
          </a:p>
          <a:p>
            <a:endParaRPr lang="en-US" sz="2400" b="1" dirty="0"/>
          </a:p>
          <a:p>
            <a:endParaRPr lang="en-US" sz="2400" b="1" dirty="0" smtClean="0"/>
          </a:p>
          <a:p>
            <a:r>
              <a:rPr lang="en-US" sz="2400" b="1" dirty="0" smtClean="0"/>
              <a:t>Criteria for </a:t>
            </a:r>
            <a:r>
              <a:rPr lang="en-US" sz="2400" b="1" dirty="0" err="1" smtClean="0"/>
              <a:t>Effectiv</a:t>
            </a:r>
            <a:r>
              <a:rPr lang="en-US" sz="2400" b="1" dirty="0" smtClean="0"/>
              <a:t> </a:t>
            </a:r>
            <a:r>
              <a:rPr lang="en-US" sz="2400" b="1" dirty="0" err="1" smtClean="0"/>
              <a:t>Segmentn</a:t>
            </a:r>
            <a:r>
              <a:rPr lang="en-US" sz="2400" b="1" dirty="0" smtClean="0"/>
              <a:t> : 	Measurability	</a:t>
            </a:r>
          </a:p>
          <a:p>
            <a:r>
              <a:rPr lang="en-US" sz="2400" b="1" dirty="0"/>
              <a:t>	</a:t>
            </a:r>
            <a:r>
              <a:rPr lang="en-US" sz="2400" b="1" dirty="0" smtClean="0"/>
              <a:t>		   		Accessibility</a:t>
            </a:r>
          </a:p>
          <a:p>
            <a:r>
              <a:rPr lang="en-US" sz="2400" b="1" dirty="0" smtClean="0"/>
              <a:t>	  	</a:t>
            </a:r>
            <a:r>
              <a:rPr lang="en-US" sz="2400" b="1" dirty="0"/>
              <a:t>	</a:t>
            </a:r>
            <a:r>
              <a:rPr lang="en-US" sz="2400" b="1" dirty="0" smtClean="0"/>
              <a:t>		 Action ability </a:t>
            </a:r>
            <a:endParaRPr lang="en-US" sz="2400" b="1" dirty="0"/>
          </a:p>
        </p:txBody>
      </p:sp>
      <p:sp>
        <p:nvSpPr>
          <p:cNvPr id="5" name="Date Placeholder 4"/>
          <p:cNvSpPr>
            <a:spLocks noGrp="1"/>
          </p:cNvSpPr>
          <p:nvPr>
            <p:ph type="dt" sz="half" idx="10"/>
          </p:nvPr>
        </p:nvSpPr>
        <p:spPr/>
        <p:txBody>
          <a:bodyPr/>
          <a:lstStyle/>
          <a:p>
            <a:fld id="{02873392-8E7A-4D2F-A7AD-C82F36CE3EA8}" type="datetime1">
              <a:rPr lang="en-US" smtClean="0"/>
              <a:pPr/>
              <a:t>2/19/2013</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1918</Words>
  <Application>Microsoft Office PowerPoint</Application>
  <PresentationFormat>On-screen Show (4:3)</PresentationFormat>
  <Paragraphs>452</Paragraphs>
  <Slides>47</Slides>
  <Notes>5</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Marketing</vt:lpstr>
      <vt:lpstr>Selling vs. Marketing </vt:lpstr>
      <vt:lpstr>Slide 3</vt:lpstr>
      <vt:lpstr>Societal Marketing</vt:lpstr>
      <vt:lpstr>Marketing Mix</vt:lpstr>
      <vt:lpstr>What is a Product?</vt:lpstr>
      <vt:lpstr>Place  Price  Promotion</vt:lpstr>
      <vt:lpstr>4 P’s vs. 4 C’s</vt:lpstr>
      <vt:lpstr>STP</vt:lpstr>
      <vt:lpstr>Segmentation</vt:lpstr>
      <vt:lpstr>Targeting</vt:lpstr>
      <vt:lpstr>Product Life Cycle</vt:lpstr>
      <vt:lpstr>Introduction Stage of the PLC</vt:lpstr>
      <vt:lpstr>Slide 14</vt:lpstr>
      <vt:lpstr>Slide 15</vt:lpstr>
      <vt:lpstr>Slide 16</vt:lpstr>
      <vt:lpstr>Slide 17</vt:lpstr>
      <vt:lpstr>Uses of PLC</vt:lpstr>
      <vt:lpstr>Slide 19</vt:lpstr>
      <vt:lpstr>New Product Development</vt:lpstr>
      <vt:lpstr>Slide 21</vt:lpstr>
      <vt:lpstr>New Product Development Process</vt:lpstr>
      <vt:lpstr>Idea Screening</vt:lpstr>
      <vt:lpstr>Concept Development and Testing</vt:lpstr>
      <vt:lpstr>Concept Testing</vt:lpstr>
      <vt:lpstr>      Business Analysis </vt:lpstr>
      <vt:lpstr>          Prototype Development </vt:lpstr>
      <vt:lpstr>            Test Marketing</vt:lpstr>
      <vt:lpstr>Test Marketing</vt:lpstr>
      <vt:lpstr>Commercialization</vt:lpstr>
      <vt:lpstr>Commercialization</vt:lpstr>
      <vt:lpstr>Reasons for New Product Failure</vt:lpstr>
      <vt:lpstr>Reasons for New Product Failure</vt:lpstr>
      <vt:lpstr>How to Overcome Failure ?</vt:lpstr>
      <vt:lpstr>Pricing – Objectives </vt:lpstr>
      <vt:lpstr>PRICING   - SELECTING THE PRICING OBJECTIVE</vt:lpstr>
      <vt:lpstr>Methods of Setting Prices</vt:lpstr>
      <vt:lpstr>COMPETITOR PRICE CHANGE REACTIONS</vt:lpstr>
      <vt:lpstr>Distribution Channels</vt:lpstr>
      <vt:lpstr>Advertising</vt:lpstr>
      <vt:lpstr>Cont.</vt:lpstr>
      <vt:lpstr>MEDIA SELECTION</vt:lpstr>
      <vt:lpstr>Sales Promotion</vt:lpstr>
      <vt:lpstr>WHAT IS A BRAND?</vt:lpstr>
      <vt:lpstr>Desirable qualities of a brand name</vt:lpstr>
      <vt:lpstr>Brand building tools</vt:lpstr>
      <vt:lpstr>Slide 47</vt:lpstr>
    </vt:vector>
  </TitlesOfParts>
  <Company>Susima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dc:title>
  <dc:creator>Manick</dc:creator>
  <cp:lastModifiedBy>Manick</cp:lastModifiedBy>
  <cp:revision>34</cp:revision>
  <dcterms:created xsi:type="dcterms:W3CDTF">2003-12-31T18:40:21Z</dcterms:created>
  <dcterms:modified xsi:type="dcterms:W3CDTF">2013-02-18T19:18:29Z</dcterms:modified>
</cp:coreProperties>
</file>