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4" r:id="rId3"/>
    <p:sldId id="295" r:id="rId4"/>
    <p:sldId id="259" r:id="rId5"/>
    <p:sldId id="257" r:id="rId6"/>
    <p:sldId id="296" r:id="rId7"/>
    <p:sldId id="258" r:id="rId8"/>
    <p:sldId id="270" r:id="rId9"/>
    <p:sldId id="261" r:id="rId10"/>
    <p:sldId id="286" r:id="rId11"/>
    <p:sldId id="287" r:id="rId12"/>
    <p:sldId id="292" r:id="rId13"/>
    <p:sldId id="293" r:id="rId14"/>
    <p:sldId id="290" r:id="rId15"/>
    <p:sldId id="288" r:id="rId16"/>
    <p:sldId id="289" r:id="rId17"/>
    <p:sldId id="266" r:id="rId18"/>
    <p:sldId id="267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60" r:id="rId29"/>
    <p:sldId id="268" r:id="rId30"/>
    <p:sldId id="282" r:id="rId31"/>
    <p:sldId id="283" r:id="rId32"/>
    <p:sldId id="281" r:id="rId33"/>
    <p:sldId id="284" r:id="rId34"/>
    <p:sldId id="269" r:id="rId35"/>
    <p:sldId id="262" r:id="rId36"/>
    <p:sldId id="263" r:id="rId37"/>
    <p:sldId id="294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58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6881CBF-EBB6-44C5-8C2D-FFFFDC3549B2}" type="datetimeFigureOut">
              <a:rPr lang="en-US" smtClean="0"/>
              <a:t>04/01/2012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3DBD019-F2EC-4F02-8E86-1CD21A173F4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81CBF-EBB6-44C5-8C2D-FFFFDC3549B2}" type="datetimeFigureOut">
              <a:rPr lang="en-US" smtClean="0"/>
              <a:t>04/01/2012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D019-F2EC-4F02-8E86-1CD21A173F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81CBF-EBB6-44C5-8C2D-FFFFDC3549B2}" type="datetimeFigureOut">
              <a:rPr lang="en-US" smtClean="0"/>
              <a:t>04/01/2012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D019-F2EC-4F02-8E86-1CD21A173F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6881CBF-EBB6-44C5-8C2D-FFFFDC3549B2}" type="datetimeFigureOut">
              <a:rPr lang="en-US" smtClean="0"/>
              <a:t>04/01/2012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3DBD019-F2EC-4F02-8E86-1CD21A173F4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6881CBF-EBB6-44C5-8C2D-FFFFDC3549B2}" type="datetimeFigureOut">
              <a:rPr lang="en-US" smtClean="0"/>
              <a:t>04/01/2012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3DBD019-F2EC-4F02-8E86-1CD21A173F4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81CBF-EBB6-44C5-8C2D-FFFFDC3549B2}" type="datetimeFigureOut">
              <a:rPr lang="en-US" smtClean="0"/>
              <a:t>04/01/2012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D019-F2EC-4F02-8E86-1CD21A173F4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81CBF-EBB6-44C5-8C2D-FFFFDC3549B2}" type="datetimeFigureOut">
              <a:rPr lang="en-US" smtClean="0"/>
              <a:t>04/01/2012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D019-F2EC-4F02-8E86-1CD21A173F4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6881CBF-EBB6-44C5-8C2D-FFFFDC3549B2}" type="datetimeFigureOut">
              <a:rPr lang="en-US" smtClean="0"/>
              <a:t>04/01/2012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3DBD019-F2EC-4F02-8E86-1CD21A173F4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81CBF-EBB6-44C5-8C2D-FFFFDC3549B2}" type="datetimeFigureOut">
              <a:rPr lang="en-US" smtClean="0"/>
              <a:t>04/01/2012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D019-F2EC-4F02-8E86-1CD21A173F4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6881CBF-EBB6-44C5-8C2D-FFFFDC3549B2}" type="datetimeFigureOut">
              <a:rPr lang="en-US" smtClean="0"/>
              <a:t>04/01/2012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3DBD019-F2EC-4F02-8E86-1CD21A173F46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6881CBF-EBB6-44C5-8C2D-FFFFDC3549B2}" type="datetimeFigureOut">
              <a:rPr lang="en-US" smtClean="0"/>
              <a:t>04/01/2012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3DBD019-F2EC-4F02-8E86-1CD21A173F46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6881CBF-EBB6-44C5-8C2D-FFFFDC3549B2}" type="datetimeFigureOut">
              <a:rPr lang="en-US" smtClean="0"/>
              <a:t>04/01/2012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3DBD019-F2EC-4F02-8E86-1CD21A173F4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219200"/>
            <a:ext cx="6172200" cy="1894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REVISED SCHEDULE VI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KRUPA THAKKER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8028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algn="ctr"/>
            <a:r>
              <a:rPr lang="en-US" dirty="0" smtClean="0"/>
              <a:t>DETAILS OF SHARE CAPITAL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R</a:t>
            </a:r>
            <a:r>
              <a:rPr lang="en-US" sz="2200" dirty="0" smtClean="0"/>
              <a:t>econciliation </a:t>
            </a:r>
            <a:r>
              <a:rPr lang="en-US" sz="2200" dirty="0"/>
              <a:t>of the number of shares outstanding at the beginning and at the end of the </a:t>
            </a:r>
            <a:r>
              <a:rPr lang="en-US" sz="2200" dirty="0" smtClean="0"/>
              <a:t>reporting period</a:t>
            </a:r>
          </a:p>
          <a:p>
            <a:endParaRPr lang="en-US" sz="2200" dirty="0" smtClean="0"/>
          </a:p>
          <a:p>
            <a:r>
              <a:rPr lang="en-US" sz="2200" dirty="0" smtClean="0"/>
              <a:t>Shares </a:t>
            </a:r>
            <a:r>
              <a:rPr lang="en-US" sz="2200" dirty="0"/>
              <a:t>in the company held by each shareholder holding more than 5 percent shares </a:t>
            </a:r>
            <a:r>
              <a:rPr lang="en-US" sz="2200" dirty="0" smtClean="0"/>
              <a:t>specifying the </a:t>
            </a:r>
            <a:r>
              <a:rPr lang="en-US" sz="2200" dirty="0"/>
              <a:t>number of shares </a:t>
            </a:r>
            <a:r>
              <a:rPr lang="en-US" sz="2200" dirty="0" smtClean="0"/>
              <a:t>held;</a:t>
            </a:r>
          </a:p>
          <a:p>
            <a:endParaRPr lang="en-US" sz="2200" dirty="0" smtClean="0"/>
          </a:p>
          <a:p>
            <a:r>
              <a:rPr lang="en-US" sz="2200" dirty="0" smtClean="0"/>
              <a:t>Rights, preferences &amp; restrictions on each class of shares including restrictions on the distribution of dividends &amp; repayment of capital to be disclosed 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14989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algn="ctr"/>
            <a:r>
              <a:rPr lang="en-US" dirty="0" smtClean="0"/>
              <a:t>Reserves &amp; surplus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Reserves </a:t>
            </a:r>
            <a:r>
              <a:rPr lang="en-US" dirty="0"/>
              <a:t>and Surplus shall be classified as: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Capital </a:t>
            </a:r>
            <a:r>
              <a:rPr lang="en-US" sz="2000" dirty="0"/>
              <a:t>Reserves </a:t>
            </a:r>
            <a:r>
              <a:rPr lang="en-US" sz="2000" dirty="0" smtClean="0"/>
              <a:t>;Capital </a:t>
            </a:r>
            <a:r>
              <a:rPr lang="en-US" sz="2000" dirty="0"/>
              <a:t>Redemption Reserve;</a:t>
            </a:r>
          </a:p>
          <a:p>
            <a:pPr>
              <a:buFont typeface="Wingdings" pitchFamily="2" charset="2"/>
              <a:buChar char="v"/>
            </a:pPr>
            <a:r>
              <a:rPr lang="en-US" sz="2000" dirty="0" smtClean="0"/>
              <a:t>Securities </a:t>
            </a:r>
            <a:r>
              <a:rPr lang="en-US" sz="2000" dirty="0"/>
              <a:t>Premium </a:t>
            </a:r>
            <a:r>
              <a:rPr lang="en-US" sz="2000" dirty="0" smtClean="0"/>
              <a:t>Reserve; Debenture </a:t>
            </a:r>
            <a:r>
              <a:rPr lang="en-US" sz="2000" dirty="0"/>
              <a:t>Redemption </a:t>
            </a:r>
            <a:r>
              <a:rPr lang="en-US" sz="2000" dirty="0" smtClean="0"/>
              <a:t>Reserve; Revaluation </a:t>
            </a:r>
            <a:r>
              <a:rPr lang="en-US" sz="2000" dirty="0"/>
              <a:t>Reserve</a:t>
            </a:r>
            <a:r>
              <a:rPr lang="en-US" sz="2000" dirty="0" smtClean="0"/>
              <a:t>; Share </a:t>
            </a:r>
            <a:r>
              <a:rPr lang="en-US" sz="2000" dirty="0"/>
              <a:t>Options Outstanding </a:t>
            </a:r>
            <a:r>
              <a:rPr lang="en-US" sz="2000" dirty="0" smtClean="0"/>
              <a:t>Account; Other </a:t>
            </a:r>
            <a:r>
              <a:rPr lang="en-US" sz="2000" dirty="0"/>
              <a:t>Reserves –(specify the nature and purpose of each reserve and the amount </a:t>
            </a:r>
            <a:r>
              <a:rPr lang="en-US" sz="2000" dirty="0" smtClean="0"/>
              <a:t>in respect </a:t>
            </a:r>
            <a:r>
              <a:rPr lang="en-US" sz="2000" dirty="0"/>
              <a:t>thereof</a:t>
            </a:r>
            <a:r>
              <a:rPr lang="en-US" sz="2000" dirty="0" smtClean="0"/>
              <a:t>); Surplus </a:t>
            </a:r>
            <a:r>
              <a:rPr lang="en-US" sz="2000" dirty="0"/>
              <a:t>i.e. balance in Statement of Profit &amp; </a:t>
            </a:r>
            <a:r>
              <a:rPr lang="en-US" sz="2000" dirty="0" smtClean="0"/>
              <a:t>Loss</a:t>
            </a:r>
          </a:p>
          <a:p>
            <a:pPr marL="0" indent="0">
              <a:buNone/>
            </a:pPr>
            <a:endParaRPr lang="en-US" sz="2200" dirty="0" smtClean="0"/>
          </a:p>
          <a:p>
            <a:r>
              <a:rPr lang="en-US" sz="2000" dirty="0"/>
              <a:t>Debit balance of Profit and Loss Account to be shown as negative figure in </a:t>
            </a:r>
            <a:r>
              <a:rPr lang="en-US" sz="2000" dirty="0" smtClean="0"/>
              <a:t>Surplus</a:t>
            </a:r>
          </a:p>
          <a:p>
            <a:endParaRPr lang="en-US" sz="2000" dirty="0"/>
          </a:p>
          <a:p>
            <a:r>
              <a:rPr lang="en-US" sz="2000" dirty="0"/>
              <a:t>Reserve and Surplus balance can be negative</a:t>
            </a:r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0927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pPr algn="ctr"/>
            <a:r>
              <a:rPr lang="en-US" dirty="0" smtClean="0"/>
              <a:t>LONG TERM BORROWINGS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7467600" cy="5254752"/>
          </a:xfrm>
        </p:spPr>
        <p:txBody>
          <a:bodyPr>
            <a:normAutofit/>
          </a:bodyPr>
          <a:lstStyle/>
          <a:p>
            <a:pPr algn="just"/>
            <a:r>
              <a:rPr lang="en-US" sz="2200" dirty="0"/>
              <a:t>Bonds/debentures.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smtClean="0"/>
              <a:t>Term loans     • </a:t>
            </a:r>
            <a:r>
              <a:rPr lang="en-US" sz="2200" dirty="0"/>
              <a:t>from </a:t>
            </a:r>
            <a:r>
              <a:rPr lang="en-US" sz="2200" dirty="0" smtClean="0"/>
              <a:t>banks      • </a:t>
            </a:r>
            <a:r>
              <a:rPr lang="en-US" sz="2200" dirty="0"/>
              <a:t>from other </a:t>
            </a:r>
            <a:r>
              <a:rPr lang="en-US" sz="2200" dirty="0" smtClean="0"/>
              <a:t>parties.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smtClean="0"/>
              <a:t>Deferred </a:t>
            </a:r>
            <a:r>
              <a:rPr lang="en-US" sz="2200" dirty="0"/>
              <a:t>payment </a:t>
            </a:r>
            <a:r>
              <a:rPr lang="en-US" sz="2200" dirty="0" smtClean="0"/>
              <a:t>liabilities, Deposits</a:t>
            </a:r>
            <a:r>
              <a:rPr lang="en-US" sz="2200" dirty="0"/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smtClean="0"/>
              <a:t>Loans </a:t>
            </a:r>
            <a:r>
              <a:rPr lang="en-US" sz="2200" dirty="0"/>
              <a:t>and advances from related parties.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smtClean="0"/>
              <a:t>Long </a:t>
            </a:r>
            <a:r>
              <a:rPr lang="en-US" sz="2200" dirty="0"/>
              <a:t>term maturities of finance lease obligations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smtClean="0"/>
              <a:t>Other </a:t>
            </a:r>
            <a:r>
              <a:rPr lang="en-US" sz="2200" dirty="0"/>
              <a:t>loans and advances (specify nature</a:t>
            </a:r>
            <a:r>
              <a:rPr lang="en-US" sz="2200" dirty="0" smtClean="0"/>
              <a:t>).</a:t>
            </a:r>
          </a:p>
          <a:p>
            <a:pPr algn="just">
              <a:buFont typeface="Wingdings" pitchFamily="2" charset="2"/>
              <a:buChar char="v"/>
            </a:pPr>
            <a:endParaRPr lang="en-US" sz="2200" dirty="0" smtClean="0"/>
          </a:p>
          <a:p>
            <a:pPr algn="just"/>
            <a:r>
              <a:rPr lang="en-US" sz="2200" dirty="0" smtClean="0"/>
              <a:t>The above is further classified into Secured &amp; Unsecured </a:t>
            </a:r>
          </a:p>
          <a:p>
            <a:pPr algn="just"/>
            <a:endParaRPr lang="en-US" sz="2200" dirty="0" smtClean="0"/>
          </a:p>
          <a:p>
            <a:pPr algn="just"/>
            <a:r>
              <a:rPr lang="en-US" sz="2000" b="1" u="sng" dirty="0"/>
              <a:t>Period and amount of default as on the balance sheet date in repayment of loans and interest, shall be specified separately in each case</a:t>
            </a:r>
          </a:p>
          <a:p>
            <a:pPr algn="just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4203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20762"/>
          </a:xfrm>
        </p:spPr>
        <p:txBody>
          <a:bodyPr/>
          <a:lstStyle/>
          <a:p>
            <a:pPr algn="ctr"/>
            <a:r>
              <a:rPr lang="en-US" dirty="0" smtClean="0"/>
              <a:t>OTHER LONG TERM LIABILITIES &amp; PROVISIONS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Other </a:t>
            </a:r>
            <a:r>
              <a:rPr lang="en-US" dirty="0"/>
              <a:t>Long term Liabilities shall be classified as: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Trade </a:t>
            </a:r>
            <a:r>
              <a:rPr lang="en-US" dirty="0"/>
              <a:t>payables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Others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Long-term provisions shall be classified </a:t>
            </a:r>
            <a:r>
              <a:rPr lang="en-US" dirty="0"/>
              <a:t>as: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Provision </a:t>
            </a:r>
            <a:r>
              <a:rPr lang="en-US" dirty="0"/>
              <a:t>for employee benefits.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Others </a:t>
            </a:r>
            <a:r>
              <a:rPr lang="en-US" dirty="0"/>
              <a:t>(specify nature).</a:t>
            </a:r>
          </a:p>
        </p:txBody>
      </p:sp>
    </p:spTree>
    <p:extLst>
      <p:ext uri="{BB962C8B-B14F-4D97-AF65-F5344CB8AC3E}">
        <p14:creationId xmlns:p14="http://schemas.microsoft.com/office/powerpoint/2010/main" val="399721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dirty="0" smtClean="0"/>
              <a:t>SHORT TERM BORROWINGS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Short-term borrowings shall be classified as: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Loans </a:t>
            </a:r>
            <a:r>
              <a:rPr lang="en-US" dirty="0"/>
              <a:t>repayable on </a:t>
            </a:r>
            <a:r>
              <a:rPr lang="en-US" dirty="0" smtClean="0"/>
              <a:t>demand from banks, from </a:t>
            </a:r>
            <a:r>
              <a:rPr lang="en-US" dirty="0"/>
              <a:t>other parties.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Loans </a:t>
            </a:r>
            <a:r>
              <a:rPr lang="en-US" dirty="0"/>
              <a:t>and advances from related </a:t>
            </a:r>
            <a:r>
              <a:rPr lang="en-US" dirty="0" smtClean="0"/>
              <a:t>parties, Deposits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Other </a:t>
            </a:r>
            <a:r>
              <a:rPr lang="en-US" dirty="0"/>
              <a:t>loans and advances (specify nature</a:t>
            </a:r>
            <a:r>
              <a:rPr lang="en-US" dirty="0" smtClean="0"/>
              <a:t>).</a:t>
            </a:r>
          </a:p>
          <a:p>
            <a:pPr marL="0" indent="0" algn="just">
              <a:buNone/>
            </a:pPr>
            <a:endParaRPr lang="en-US" dirty="0"/>
          </a:p>
          <a:p>
            <a:pPr algn="just"/>
            <a:r>
              <a:rPr lang="en-US" dirty="0" smtClean="0"/>
              <a:t>Borrowings </a:t>
            </a:r>
            <a:r>
              <a:rPr lang="en-US" dirty="0"/>
              <a:t>shall further be sub-classified as secured </a:t>
            </a:r>
            <a:r>
              <a:rPr lang="en-US" dirty="0" smtClean="0"/>
              <a:t>and unsecured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Where </a:t>
            </a:r>
            <a:r>
              <a:rPr lang="en-US" dirty="0"/>
              <a:t>loans have been guaranteed by directors or others</a:t>
            </a:r>
            <a:r>
              <a:rPr lang="en-US" dirty="0" smtClean="0"/>
              <a:t>, the </a:t>
            </a:r>
            <a:r>
              <a:rPr lang="en-US" dirty="0"/>
              <a:t>aggregate amount of such loans under each head </a:t>
            </a:r>
            <a:r>
              <a:rPr lang="en-US" dirty="0" smtClean="0"/>
              <a:t>shall be </a:t>
            </a:r>
            <a:r>
              <a:rPr lang="en-US" dirty="0"/>
              <a:t>disclosed</a:t>
            </a:r>
            <a:r>
              <a:rPr lang="en-US" dirty="0" smtClean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n-US" b="1" u="sng" dirty="0" smtClean="0"/>
              <a:t>Period </a:t>
            </a:r>
            <a:r>
              <a:rPr lang="en-US" b="1" u="sng" dirty="0"/>
              <a:t>and amount of default as on the balance sheet </a:t>
            </a:r>
            <a:r>
              <a:rPr lang="en-US" b="1" u="sng" dirty="0" smtClean="0"/>
              <a:t>date in </a:t>
            </a:r>
            <a:r>
              <a:rPr lang="en-US" b="1" u="sng" dirty="0"/>
              <a:t>repayment of loans and interest, shall be </a:t>
            </a:r>
            <a:r>
              <a:rPr lang="en-US" b="1" u="sng" dirty="0" smtClean="0"/>
              <a:t>specified separately </a:t>
            </a:r>
            <a:r>
              <a:rPr lang="en-US" b="1" u="sng" dirty="0"/>
              <a:t>in each case</a:t>
            </a:r>
          </a:p>
        </p:txBody>
      </p:sp>
    </p:spTree>
    <p:extLst>
      <p:ext uri="{BB962C8B-B14F-4D97-AF65-F5344CB8AC3E}">
        <p14:creationId xmlns:p14="http://schemas.microsoft.com/office/powerpoint/2010/main" val="388396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pPr algn="ctr"/>
            <a:r>
              <a:rPr lang="en-US" dirty="0" smtClean="0"/>
              <a:t>OTHER CURRENT LIABILITIES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/>
              <a:t>Current maturities of long-term debt;</a:t>
            </a:r>
          </a:p>
          <a:p>
            <a:pPr algn="just"/>
            <a:r>
              <a:rPr lang="en-US" sz="2000" dirty="0" smtClean="0"/>
              <a:t>Current </a:t>
            </a:r>
            <a:r>
              <a:rPr lang="en-US" sz="2000" dirty="0"/>
              <a:t>maturities of finance lease obligations;</a:t>
            </a:r>
          </a:p>
          <a:p>
            <a:pPr algn="just"/>
            <a:r>
              <a:rPr lang="en-US" sz="2000" dirty="0" smtClean="0"/>
              <a:t>Interest </a:t>
            </a:r>
            <a:r>
              <a:rPr lang="en-US" sz="2000" dirty="0"/>
              <a:t>accrued but not due on borrowings;</a:t>
            </a:r>
          </a:p>
          <a:p>
            <a:pPr algn="just"/>
            <a:r>
              <a:rPr lang="en-US" sz="2000" b="1" u="sng" dirty="0" smtClean="0"/>
              <a:t>Interest </a:t>
            </a:r>
            <a:r>
              <a:rPr lang="en-US" sz="2000" b="1" u="sng" dirty="0"/>
              <a:t>accrued and due on borrowings;</a:t>
            </a:r>
          </a:p>
          <a:p>
            <a:pPr algn="just"/>
            <a:r>
              <a:rPr lang="en-US" sz="2000" dirty="0" smtClean="0"/>
              <a:t>Income </a:t>
            </a:r>
            <a:r>
              <a:rPr lang="en-US" sz="2000" dirty="0"/>
              <a:t>received in advance;</a:t>
            </a:r>
          </a:p>
          <a:p>
            <a:pPr algn="just"/>
            <a:r>
              <a:rPr lang="en-US" sz="2000" dirty="0" smtClean="0"/>
              <a:t>Unpaid </a:t>
            </a:r>
            <a:r>
              <a:rPr lang="en-US" sz="2000" dirty="0"/>
              <a:t>dividends</a:t>
            </a:r>
          </a:p>
          <a:p>
            <a:pPr algn="just"/>
            <a:r>
              <a:rPr lang="en-US" sz="2000" dirty="0" smtClean="0"/>
              <a:t>Application </a:t>
            </a:r>
            <a:r>
              <a:rPr lang="en-US" sz="2000" dirty="0"/>
              <a:t>money received for allotment of securities and due for </a:t>
            </a:r>
            <a:r>
              <a:rPr lang="en-US" sz="2000" dirty="0" smtClean="0"/>
              <a:t>refund and </a:t>
            </a:r>
            <a:r>
              <a:rPr lang="en-US" sz="2000" dirty="0"/>
              <a:t>interest accrued </a:t>
            </a:r>
            <a:r>
              <a:rPr lang="en-US" sz="2000" dirty="0" smtClean="0"/>
              <a:t>thereon</a:t>
            </a:r>
          </a:p>
          <a:p>
            <a:r>
              <a:rPr lang="en-US" sz="2000" dirty="0"/>
              <a:t>Unpaid matured deposits and interest accrued thereon</a:t>
            </a:r>
          </a:p>
          <a:p>
            <a:r>
              <a:rPr lang="en-US" sz="2000" dirty="0" smtClean="0"/>
              <a:t>Unpaid </a:t>
            </a:r>
            <a:r>
              <a:rPr lang="en-US" sz="2000" dirty="0"/>
              <a:t>matured debentures and interest accrued thereon</a:t>
            </a:r>
          </a:p>
          <a:p>
            <a:r>
              <a:rPr lang="en-US" sz="2000" dirty="0" smtClean="0"/>
              <a:t>Other </a:t>
            </a:r>
            <a:r>
              <a:rPr lang="en-US" sz="2000" dirty="0"/>
              <a:t>payables (specify nature);</a:t>
            </a:r>
          </a:p>
        </p:txBody>
      </p:sp>
    </p:spTree>
    <p:extLst>
      <p:ext uri="{BB962C8B-B14F-4D97-AF65-F5344CB8AC3E}">
        <p14:creationId xmlns:p14="http://schemas.microsoft.com/office/powerpoint/2010/main" val="254125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pPr algn="ctr"/>
            <a:r>
              <a:rPr lang="en-US" dirty="0" smtClean="0"/>
              <a:t>SHARE APPLICATION MONEY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ncludes </a:t>
            </a:r>
            <a:r>
              <a:rPr lang="en-US" dirty="0"/>
              <a:t>advances towards allotment of share </a:t>
            </a:r>
            <a:r>
              <a:rPr lang="en-US" dirty="0" smtClean="0"/>
              <a:t>capital</a:t>
            </a:r>
          </a:p>
          <a:p>
            <a:r>
              <a:rPr lang="en-US" dirty="0"/>
              <a:t>A</a:t>
            </a:r>
            <a:r>
              <a:rPr lang="en-US" dirty="0" smtClean="0"/>
              <a:t>mount </a:t>
            </a:r>
            <a:r>
              <a:rPr lang="en-US" dirty="0"/>
              <a:t>in excess of subscription or in case the requirements </a:t>
            </a:r>
            <a:r>
              <a:rPr lang="en-US" dirty="0" smtClean="0"/>
              <a:t>of minimum </a:t>
            </a:r>
            <a:r>
              <a:rPr lang="en-US" dirty="0"/>
              <a:t>subscription are not met, shall be separately shown under ‘</a:t>
            </a:r>
            <a:r>
              <a:rPr lang="en-US" dirty="0" err="1"/>
              <a:t>Óther</a:t>
            </a:r>
            <a:r>
              <a:rPr lang="en-US" dirty="0"/>
              <a:t> </a:t>
            </a:r>
            <a:r>
              <a:rPr lang="en-US" dirty="0" smtClean="0"/>
              <a:t>current Liabilities”</a:t>
            </a:r>
          </a:p>
          <a:p>
            <a:r>
              <a:rPr lang="en-US" dirty="0" smtClean="0"/>
              <a:t>Disclosure of the </a:t>
            </a:r>
            <a:r>
              <a:rPr lang="en-US" dirty="0"/>
              <a:t>period for which the share application money has been pending beyond </a:t>
            </a:r>
            <a:r>
              <a:rPr lang="en-US" dirty="0" smtClean="0"/>
              <a:t>the period </a:t>
            </a:r>
            <a:r>
              <a:rPr lang="en-US" dirty="0"/>
              <a:t>for </a:t>
            </a:r>
            <a:r>
              <a:rPr lang="en-US" dirty="0" smtClean="0"/>
              <a:t>allotment with reason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54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2"/>
            <a:ext cx="7467600" cy="74152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FIXED ASSETS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7467600" cy="5867400"/>
          </a:xfrm>
        </p:spPr>
        <p:txBody>
          <a:bodyPr>
            <a:normAutofit fontScale="92500" lnSpcReduction="20000"/>
          </a:bodyPr>
          <a:lstStyle/>
          <a:p>
            <a:r>
              <a:rPr lang="en-US" b="1" u="sng" dirty="0" smtClean="0"/>
              <a:t>Tangible assets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Land</a:t>
            </a:r>
            <a:r>
              <a:rPr lang="en-US" sz="1800" dirty="0"/>
              <a:t> </a:t>
            </a:r>
            <a:r>
              <a:rPr lang="en-US" sz="1800" dirty="0" smtClean="0"/>
              <a:t>&amp; Buildings.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Plant </a:t>
            </a:r>
            <a:r>
              <a:rPr lang="en-US" sz="1800" dirty="0"/>
              <a:t>and Equipment.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Furniture and Fixtures.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Vehicles</a:t>
            </a:r>
            <a:r>
              <a:rPr lang="en-US" sz="1800" dirty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Office </a:t>
            </a:r>
            <a:r>
              <a:rPr lang="en-US" sz="1800" dirty="0"/>
              <a:t>equipment.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Others </a:t>
            </a:r>
            <a:r>
              <a:rPr lang="en-US" sz="1800" dirty="0"/>
              <a:t>(</a:t>
            </a:r>
            <a:r>
              <a:rPr lang="en-US" sz="1800" dirty="0" smtClean="0"/>
              <a:t>specify </a:t>
            </a:r>
            <a:r>
              <a:rPr lang="en-US" sz="1800" dirty="0"/>
              <a:t>nature</a:t>
            </a:r>
            <a:r>
              <a:rPr lang="en-US" sz="1800" dirty="0" smtClean="0"/>
              <a:t>).</a:t>
            </a:r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2000" b="1" u="sng" dirty="0" smtClean="0"/>
              <a:t>Intangible Assets </a:t>
            </a:r>
            <a:endParaRPr lang="en-US" b="1" u="sng" dirty="0"/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Goodwill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Brands </a:t>
            </a:r>
            <a:r>
              <a:rPr lang="en-US" sz="1800" dirty="0"/>
              <a:t>/</a:t>
            </a:r>
            <a:r>
              <a:rPr lang="en-US" sz="1800" dirty="0" smtClean="0"/>
              <a:t>trademarks.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Computer software.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Mastheads </a:t>
            </a:r>
            <a:r>
              <a:rPr lang="en-US" sz="1800" dirty="0"/>
              <a:t>and publishing </a:t>
            </a:r>
            <a:r>
              <a:rPr lang="en-US" sz="1800" dirty="0" smtClean="0"/>
              <a:t>titles.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Mining </a:t>
            </a:r>
            <a:r>
              <a:rPr lang="en-US" sz="1800" dirty="0"/>
              <a:t>rights.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Copyrights</a:t>
            </a:r>
            <a:r>
              <a:rPr lang="en-US" sz="1800" dirty="0"/>
              <a:t>, and patents and other intellectual property rights, services and operating rights.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Recipes</a:t>
            </a:r>
            <a:r>
              <a:rPr lang="en-US" sz="1800" dirty="0"/>
              <a:t>, formulae, models, designs and prototypes.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Licenses </a:t>
            </a:r>
            <a:r>
              <a:rPr lang="en-US" sz="1800" dirty="0"/>
              <a:t>and </a:t>
            </a:r>
            <a:r>
              <a:rPr lang="en-US" sz="1800" dirty="0" smtClean="0"/>
              <a:t>franchise.</a:t>
            </a:r>
          </a:p>
          <a:p>
            <a:pPr>
              <a:buFont typeface="Wingdings" pitchFamily="2" charset="2"/>
              <a:buChar char="v"/>
            </a:pPr>
            <a:r>
              <a:rPr lang="en-US" sz="1800" dirty="0" smtClean="0"/>
              <a:t>Others </a:t>
            </a:r>
            <a:r>
              <a:rPr lang="en-US" sz="1800" dirty="0"/>
              <a:t>(specify nature).</a:t>
            </a:r>
          </a:p>
        </p:txBody>
      </p:sp>
    </p:spTree>
    <p:extLst>
      <p:ext uri="{BB962C8B-B14F-4D97-AF65-F5344CB8AC3E}">
        <p14:creationId xmlns:p14="http://schemas.microsoft.com/office/powerpoint/2010/main" val="205559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algn="ctr"/>
            <a:r>
              <a:rPr lang="en-US" dirty="0" smtClean="0"/>
              <a:t>NON CURRENT INVESTMENTS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7467600" cy="5026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Non-current investments shall be classified as </a:t>
            </a:r>
            <a:r>
              <a:rPr lang="en-US" sz="2200" dirty="0" smtClean="0"/>
              <a:t>trade investments </a:t>
            </a:r>
            <a:r>
              <a:rPr lang="en-US" sz="2200" dirty="0"/>
              <a:t>and other investments and </a:t>
            </a:r>
            <a:r>
              <a:rPr lang="en-US" sz="2200" dirty="0" smtClean="0"/>
              <a:t>further classified as: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 sz="2200" dirty="0" smtClean="0"/>
              <a:t>Investment </a:t>
            </a:r>
            <a:r>
              <a:rPr lang="en-US" sz="2200" dirty="0"/>
              <a:t>property;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Investments </a:t>
            </a:r>
            <a:r>
              <a:rPr lang="en-US" sz="2200" dirty="0"/>
              <a:t>in Equity </a:t>
            </a:r>
            <a:r>
              <a:rPr lang="en-US" sz="2200" dirty="0" smtClean="0"/>
              <a:t>Instruments;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Investments </a:t>
            </a:r>
            <a:r>
              <a:rPr lang="en-US" sz="2200" dirty="0"/>
              <a:t>in preference shares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Investments </a:t>
            </a:r>
            <a:r>
              <a:rPr lang="en-US" sz="2200" dirty="0"/>
              <a:t>in Government or trust securities;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Investments </a:t>
            </a:r>
            <a:r>
              <a:rPr lang="en-US" sz="2200" dirty="0"/>
              <a:t>in debentures or </a:t>
            </a:r>
            <a:r>
              <a:rPr lang="en-US" sz="2200" dirty="0" smtClean="0"/>
              <a:t>bonds;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Investments </a:t>
            </a:r>
            <a:r>
              <a:rPr lang="en-US" sz="2200" dirty="0"/>
              <a:t>in Mutual Funds;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Investments </a:t>
            </a:r>
            <a:r>
              <a:rPr lang="en-US" sz="2200" dirty="0"/>
              <a:t>in partnership firms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Other </a:t>
            </a:r>
            <a:r>
              <a:rPr lang="en-US" sz="2200" dirty="0"/>
              <a:t>non-current investments (specify nature)</a:t>
            </a:r>
          </a:p>
        </p:txBody>
      </p:sp>
    </p:spTree>
    <p:extLst>
      <p:ext uri="{BB962C8B-B14F-4D97-AF65-F5344CB8AC3E}">
        <p14:creationId xmlns:p14="http://schemas.microsoft.com/office/powerpoint/2010/main" val="10745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algn="ctr"/>
            <a:r>
              <a:rPr lang="en-US" dirty="0" smtClean="0"/>
              <a:t>LONG TERM LOANS &amp; ADVANCES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483352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v"/>
            </a:pPr>
            <a:r>
              <a:rPr lang="en-US" sz="2200" b="1" u="sng" dirty="0"/>
              <a:t>Capital Advances</a:t>
            </a:r>
            <a:r>
              <a:rPr lang="en-US" sz="2200" dirty="0"/>
              <a:t>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Security </a:t>
            </a:r>
            <a:r>
              <a:rPr lang="en-US" sz="2200" dirty="0"/>
              <a:t>Deposits;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Loans </a:t>
            </a:r>
            <a:r>
              <a:rPr lang="en-US" sz="2200" dirty="0"/>
              <a:t>and advances to related parties (giving details thereof);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Other </a:t>
            </a:r>
            <a:r>
              <a:rPr lang="en-US" sz="2200" dirty="0"/>
              <a:t>loans and advances (specify nature</a:t>
            </a:r>
            <a:r>
              <a:rPr lang="en-US" sz="2200" dirty="0" smtClean="0"/>
              <a:t>).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dirty="0" smtClean="0"/>
              <a:t>The </a:t>
            </a:r>
            <a:r>
              <a:rPr lang="en-US" dirty="0"/>
              <a:t>above shall also be separately sub-classified as: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Secured</a:t>
            </a:r>
            <a:r>
              <a:rPr lang="en-US" sz="2200" dirty="0"/>
              <a:t>, considered good;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Unsecured</a:t>
            </a:r>
            <a:r>
              <a:rPr lang="en-US" sz="2200" dirty="0"/>
              <a:t>, considered good;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Doubtful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dirty="0" smtClean="0"/>
              <a:t>Allowance </a:t>
            </a:r>
            <a:r>
              <a:rPr lang="en-US" dirty="0"/>
              <a:t>for bad and doubtful loans and advances shall be </a:t>
            </a:r>
            <a:r>
              <a:rPr lang="en-US" dirty="0" smtClean="0"/>
              <a:t>disclosed under </a:t>
            </a:r>
            <a:r>
              <a:rPr lang="en-US" dirty="0"/>
              <a:t>the relevant heads separately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03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858962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HISTORY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7964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pPr algn="ctr"/>
            <a:r>
              <a:rPr lang="en-US" dirty="0" smtClean="0"/>
              <a:t>OTHER NON CURRENT ASSETS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772400" cy="5330952"/>
          </a:xfrm>
        </p:spPr>
        <p:txBody>
          <a:bodyPr/>
          <a:lstStyle/>
          <a:p>
            <a:r>
              <a:rPr lang="en-US" dirty="0"/>
              <a:t>Other non-current assets shall be classified as: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Long </a:t>
            </a:r>
            <a:r>
              <a:rPr lang="en-US" sz="2200" dirty="0"/>
              <a:t>Term Trade Receivables (including trade receivables </a:t>
            </a:r>
            <a:r>
              <a:rPr lang="en-US" sz="2200" dirty="0" smtClean="0"/>
              <a:t>on deferred </a:t>
            </a:r>
            <a:r>
              <a:rPr lang="en-US" sz="2200" dirty="0"/>
              <a:t>credit terms);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Others </a:t>
            </a:r>
            <a:r>
              <a:rPr lang="en-US" sz="2200" dirty="0"/>
              <a:t>(specify nature</a:t>
            </a:r>
            <a:r>
              <a:rPr lang="en-US" sz="2200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Long </a:t>
            </a:r>
            <a:r>
              <a:rPr lang="en-US" dirty="0"/>
              <a:t>term Trade Receivables, shall be </a:t>
            </a:r>
            <a:r>
              <a:rPr lang="en-US" dirty="0" smtClean="0"/>
              <a:t>sub-classified </a:t>
            </a:r>
            <a:r>
              <a:rPr lang="en-US" dirty="0"/>
              <a:t>as: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Secured</a:t>
            </a:r>
            <a:r>
              <a:rPr lang="en-US" sz="2200" dirty="0"/>
              <a:t>, considered good;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Unsecured </a:t>
            </a:r>
            <a:r>
              <a:rPr lang="en-US" sz="2200" dirty="0"/>
              <a:t>considered good;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Doubtful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1823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pPr algn="ctr"/>
            <a:r>
              <a:rPr lang="en-US" dirty="0" smtClean="0"/>
              <a:t>CURRENT INVESTMENTS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u="sng" dirty="0"/>
              <a:t>Current investments </a:t>
            </a:r>
            <a:r>
              <a:rPr lang="en-US" dirty="0"/>
              <a:t>shall be classified as: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Investments </a:t>
            </a:r>
            <a:r>
              <a:rPr lang="en-US" sz="2200" dirty="0"/>
              <a:t>in Equity Instruments;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Investments </a:t>
            </a:r>
            <a:r>
              <a:rPr lang="en-US" sz="2200" dirty="0"/>
              <a:t>in preference shares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Investments </a:t>
            </a:r>
            <a:r>
              <a:rPr lang="en-US" sz="2200" dirty="0"/>
              <a:t>in Government or trust </a:t>
            </a:r>
            <a:r>
              <a:rPr lang="en-US" sz="2200" dirty="0" smtClean="0"/>
              <a:t>securities;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Investments </a:t>
            </a:r>
            <a:r>
              <a:rPr lang="en-US" sz="2200" dirty="0"/>
              <a:t>in debentures or bonds;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Investments </a:t>
            </a:r>
            <a:r>
              <a:rPr lang="en-US" sz="2200" dirty="0"/>
              <a:t>in Mutual </a:t>
            </a:r>
            <a:r>
              <a:rPr lang="en-US" sz="2200" dirty="0" smtClean="0"/>
              <a:t>Funds;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Investments </a:t>
            </a:r>
            <a:r>
              <a:rPr lang="en-US" sz="2200" dirty="0"/>
              <a:t>in partnership firms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Other </a:t>
            </a:r>
            <a:r>
              <a:rPr lang="en-US" sz="2200" dirty="0"/>
              <a:t>non-current investments (specify nature</a:t>
            </a:r>
            <a:r>
              <a:rPr lang="en-US" sz="2200" dirty="0" smtClean="0"/>
              <a:t>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80786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algn="ctr"/>
            <a:r>
              <a:rPr lang="en-US" dirty="0" smtClean="0"/>
              <a:t>inventories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/>
          </a:bodyPr>
          <a:lstStyle/>
          <a:p>
            <a:r>
              <a:rPr lang="en-US" b="1" dirty="0"/>
              <a:t>To be classified as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smtClean="0"/>
              <a:t>Raw </a:t>
            </a:r>
            <a:r>
              <a:rPr lang="en-US" sz="2200" dirty="0"/>
              <a:t>materials;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smtClean="0"/>
              <a:t>Work-in-progress;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smtClean="0"/>
              <a:t>Finished </a:t>
            </a:r>
            <a:r>
              <a:rPr lang="en-US" sz="2200" dirty="0"/>
              <a:t>goods;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smtClean="0"/>
              <a:t>Stock-in-trade </a:t>
            </a:r>
            <a:r>
              <a:rPr lang="en-US" sz="2200" dirty="0"/>
              <a:t>(in respect of goods acquired for trading);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smtClean="0"/>
              <a:t>Stores </a:t>
            </a:r>
            <a:r>
              <a:rPr lang="en-US" sz="2200" dirty="0"/>
              <a:t>and spares;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smtClean="0"/>
              <a:t>Loose </a:t>
            </a:r>
            <a:r>
              <a:rPr lang="en-US" sz="2200" dirty="0"/>
              <a:t>tools;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smtClean="0"/>
              <a:t>Others </a:t>
            </a:r>
            <a:r>
              <a:rPr lang="en-US" sz="2200" dirty="0"/>
              <a:t>(specify nature).</a:t>
            </a:r>
          </a:p>
          <a:p>
            <a:r>
              <a:rPr lang="en-US" dirty="0" smtClean="0"/>
              <a:t>Goods-in-transit </a:t>
            </a:r>
            <a:r>
              <a:rPr lang="en-US" dirty="0"/>
              <a:t>shall be disclosed under </a:t>
            </a:r>
            <a:r>
              <a:rPr lang="en-US" dirty="0" smtClean="0"/>
              <a:t>the relevant </a:t>
            </a:r>
            <a:r>
              <a:rPr lang="en-US" dirty="0"/>
              <a:t>sub-head of inventories.</a:t>
            </a:r>
          </a:p>
          <a:p>
            <a:r>
              <a:rPr lang="en-US" dirty="0" smtClean="0"/>
              <a:t>Mode </a:t>
            </a:r>
            <a:r>
              <a:rPr lang="en-US" dirty="0"/>
              <a:t>of valuation shall be stated.</a:t>
            </a:r>
          </a:p>
        </p:txBody>
      </p:sp>
    </p:spTree>
    <p:extLst>
      <p:ext uri="{BB962C8B-B14F-4D97-AF65-F5344CB8AC3E}">
        <p14:creationId xmlns:p14="http://schemas.microsoft.com/office/powerpoint/2010/main" val="162069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pPr algn="ctr"/>
            <a:r>
              <a:rPr lang="en-US" dirty="0" smtClean="0"/>
              <a:t>TRADE RECEIVABLES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Trade receivables shall be sub-classified as: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Secured</a:t>
            </a:r>
            <a:r>
              <a:rPr lang="en-US" sz="2200" dirty="0"/>
              <a:t>, considered good;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Unsecured </a:t>
            </a:r>
            <a:r>
              <a:rPr lang="en-US" sz="2200" dirty="0"/>
              <a:t>considered good;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Doubtful</a:t>
            </a:r>
            <a:r>
              <a:rPr lang="en-US" dirty="0" smtClean="0"/>
              <a:t>.</a:t>
            </a:r>
          </a:p>
          <a:p>
            <a:pPr algn="just"/>
            <a:r>
              <a:rPr lang="en-US" sz="2200" b="1" u="sng" dirty="0"/>
              <a:t>Debts due by directors or other officers of the company or any of </a:t>
            </a:r>
            <a:r>
              <a:rPr lang="en-US" sz="2200" b="1" u="sng" dirty="0" smtClean="0"/>
              <a:t>them either </a:t>
            </a:r>
            <a:r>
              <a:rPr lang="en-US" sz="2200" b="1" u="sng" dirty="0"/>
              <a:t>severally or jointly with any other person or debts due by firms </a:t>
            </a:r>
            <a:r>
              <a:rPr lang="en-US" sz="2200" b="1" u="sng" dirty="0" smtClean="0"/>
              <a:t>or private </a:t>
            </a:r>
            <a:r>
              <a:rPr lang="en-US" sz="2200" b="1" u="sng" dirty="0"/>
              <a:t>companies respectively in which any director is a partner or </a:t>
            </a:r>
            <a:r>
              <a:rPr lang="en-US" sz="2200" b="1" u="sng" dirty="0" smtClean="0"/>
              <a:t>a director </a:t>
            </a:r>
            <a:r>
              <a:rPr lang="en-US" sz="2200" b="1" u="sng" dirty="0"/>
              <a:t>or a member should be separately stated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43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pPr algn="ctr"/>
            <a:r>
              <a:rPr lang="en-US" dirty="0" smtClean="0"/>
              <a:t>CASH &amp; CASH EQUIVALENT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Cash and cash equivalents shall be classified as: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Balances </a:t>
            </a:r>
            <a:r>
              <a:rPr lang="en-US" sz="2200" dirty="0"/>
              <a:t>with banks;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err="1" smtClean="0"/>
              <a:t>Cheques</a:t>
            </a:r>
            <a:r>
              <a:rPr lang="en-US" sz="2200" dirty="0"/>
              <a:t>, drafts on hand;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Cash </a:t>
            </a:r>
            <a:r>
              <a:rPr lang="en-US" sz="2200" dirty="0"/>
              <a:t>on hand;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 smtClean="0"/>
              <a:t>Others </a:t>
            </a:r>
            <a:r>
              <a:rPr lang="en-US" sz="2200" dirty="0"/>
              <a:t>(specify nature).</a:t>
            </a:r>
            <a:endParaRPr lang="en-US" sz="2200" dirty="0" smtClean="0"/>
          </a:p>
          <a:p>
            <a:pPr algn="just"/>
            <a:r>
              <a:rPr lang="en-US" sz="2200" b="1" u="sng" dirty="0" smtClean="0"/>
              <a:t>Repatriation </a:t>
            </a:r>
            <a:r>
              <a:rPr lang="en-US" sz="2200" b="1" u="sng" dirty="0"/>
              <a:t>restrictions, if any, in respect of cash and </a:t>
            </a:r>
            <a:r>
              <a:rPr lang="en-US" sz="2200" b="1" u="sng" dirty="0" smtClean="0"/>
              <a:t>bank balances </a:t>
            </a:r>
            <a:r>
              <a:rPr lang="en-US" sz="2200" b="1" u="sng" dirty="0"/>
              <a:t>shall be separately stated</a:t>
            </a:r>
            <a:r>
              <a:rPr lang="en-US" sz="2200" b="1" u="sng" dirty="0" smtClean="0"/>
              <a:t>.</a:t>
            </a:r>
            <a:endParaRPr lang="en-US" sz="2200" b="1" u="sng" dirty="0"/>
          </a:p>
          <a:p>
            <a:pPr algn="just"/>
            <a:r>
              <a:rPr lang="en-US" sz="2200" b="1" u="sng" dirty="0" smtClean="0"/>
              <a:t>Bank </a:t>
            </a:r>
            <a:r>
              <a:rPr lang="en-US" sz="2200" b="1" u="sng" dirty="0"/>
              <a:t>deposits with more than 12 months maturity shall </a:t>
            </a:r>
            <a:r>
              <a:rPr lang="en-US" sz="2200" b="1" u="sng" dirty="0" smtClean="0"/>
              <a:t>be disclosed </a:t>
            </a:r>
            <a:r>
              <a:rPr lang="en-US" sz="2200" b="1" u="sng" dirty="0"/>
              <a:t>separately</a:t>
            </a:r>
            <a:r>
              <a:rPr lang="en-US" b="1" u="sng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288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/>
          <a:lstStyle/>
          <a:p>
            <a:pPr algn="ctr"/>
            <a:r>
              <a:rPr lang="en-US" dirty="0" smtClean="0"/>
              <a:t>SHORT TERM LOANS &amp; ADVANCES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To </a:t>
            </a:r>
            <a:r>
              <a:rPr lang="en-US" dirty="0"/>
              <a:t>be classified as: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smtClean="0"/>
              <a:t>Loans </a:t>
            </a:r>
            <a:r>
              <a:rPr lang="en-US" sz="2200" dirty="0"/>
              <a:t>and advances to related parties (giving details thereof);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smtClean="0"/>
              <a:t>Others </a:t>
            </a:r>
            <a:r>
              <a:rPr lang="en-US" sz="2200" dirty="0"/>
              <a:t>(specify nature).</a:t>
            </a:r>
          </a:p>
          <a:p>
            <a:pPr algn="just"/>
            <a:r>
              <a:rPr lang="en-US" dirty="0" smtClean="0"/>
              <a:t>The </a:t>
            </a:r>
            <a:r>
              <a:rPr lang="en-US" dirty="0"/>
              <a:t>above shall also be sub-classified as: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smtClean="0"/>
              <a:t>Secured</a:t>
            </a:r>
            <a:r>
              <a:rPr lang="en-US" sz="2200" dirty="0"/>
              <a:t>, considered good;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smtClean="0"/>
              <a:t>Unsecured</a:t>
            </a:r>
            <a:r>
              <a:rPr lang="en-US" sz="2200" dirty="0"/>
              <a:t>, considered good;</a:t>
            </a:r>
          </a:p>
          <a:p>
            <a:pPr algn="just">
              <a:buFont typeface="Wingdings" pitchFamily="2" charset="2"/>
              <a:buChar char="v"/>
            </a:pPr>
            <a:r>
              <a:rPr lang="en-US" sz="2200" dirty="0" smtClean="0"/>
              <a:t>Doubtful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b="1" dirty="0"/>
              <a:t>Other current </a:t>
            </a:r>
            <a:r>
              <a:rPr lang="en-US" b="1" dirty="0" smtClean="0"/>
              <a:t>assets</a:t>
            </a:r>
          </a:p>
          <a:p>
            <a:pPr algn="just"/>
            <a:r>
              <a:rPr lang="en-US" dirty="0"/>
              <a:t>This is an all-inclusive heading, which </a:t>
            </a:r>
            <a:r>
              <a:rPr lang="en-US" dirty="0" smtClean="0"/>
              <a:t>incorporates current </a:t>
            </a:r>
            <a:r>
              <a:rPr lang="en-US" dirty="0"/>
              <a:t>assets that do not fit into any other </a:t>
            </a:r>
            <a:r>
              <a:rPr lang="en-US" dirty="0" smtClean="0"/>
              <a:t>asset categories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115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845"/>
            <a:ext cx="7467600" cy="95875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CONTIGENT LIABILITIES &amp; COMMITMENTS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33095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</a:t>
            </a:r>
            <a:r>
              <a:rPr lang="en-US" dirty="0" smtClean="0"/>
              <a:t>o </a:t>
            </a:r>
            <a:r>
              <a:rPr lang="en-US" dirty="0"/>
              <a:t>the extent </a:t>
            </a:r>
            <a:r>
              <a:rPr lang="en-US" dirty="0" smtClean="0"/>
              <a:t>not provided for</a:t>
            </a:r>
            <a:endParaRPr lang="en-US" dirty="0"/>
          </a:p>
          <a:p>
            <a:r>
              <a:rPr lang="en-US" dirty="0" smtClean="0"/>
              <a:t>Contingent </a:t>
            </a:r>
            <a:r>
              <a:rPr lang="en-US" dirty="0"/>
              <a:t>liabilities shall be classified as: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Claims </a:t>
            </a:r>
            <a:r>
              <a:rPr lang="en-US" dirty="0"/>
              <a:t>against the company not acknowledged as </a:t>
            </a:r>
            <a:r>
              <a:rPr lang="en-US" dirty="0" smtClean="0"/>
              <a:t>debt;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Guarantees</a:t>
            </a:r>
            <a:r>
              <a:rPr lang="en-US" dirty="0"/>
              <a:t>;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Other </a:t>
            </a:r>
            <a:r>
              <a:rPr lang="en-US" dirty="0"/>
              <a:t>money for which the company is contingently </a:t>
            </a:r>
            <a:r>
              <a:rPr lang="en-US" dirty="0" smtClean="0"/>
              <a:t>liable</a:t>
            </a:r>
          </a:p>
          <a:p>
            <a:pPr>
              <a:buFont typeface="Wingdings" pitchFamily="2" charset="2"/>
              <a:buChar char="v"/>
            </a:pPr>
            <a:endParaRPr lang="en-US" dirty="0"/>
          </a:p>
          <a:p>
            <a:r>
              <a:rPr lang="en-US" dirty="0" smtClean="0"/>
              <a:t>Commitments </a:t>
            </a:r>
            <a:r>
              <a:rPr lang="en-US" dirty="0"/>
              <a:t>shall be classified as: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Estimated </a:t>
            </a:r>
            <a:r>
              <a:rPr lang="en-US" dirty="0"/>
              <a:t>amount of contracts remaining to be executed </a:t>
            </a:r>
            <a:r>
              <a:rPr lang="en-US" dirty="0" smtClean="0"/>
              <a:t>on capital </a:t>
            </a:r>
            <a:r>
              <a:rPr lang="en-US" dirty="0"/>
              <a:t>account and not provided for;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Uncalled </a:t>
            </a:r>
            <a:r>
              <a:rPr lang="en-US" dirty="0"/>
              <a:t>liability on shares and other investments </a:t>
            </a:r>
            <a:r>
              <a:rPr lang="en-US" dirty="0" smtClean="0"/>
              <a:t>partly paid</a:t>
            </a: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Other </a:t>
            </a:r>
            <a:r>
              <a:rPr lang="en-US" dirty="0"/>
              <a:t>commitments (specify nature).</a:t>
            </a:r>
          </a:p>
        </p:txBody>
      </p:sp>
    </p:spTree>
    <p:extLst>
      <p:ext uri="{BB962C8B-B14F-4D97-AF65-F5344CB8AC3E}">
        <p14:creationId xmlns:p14="http://schemas.microsoft.com/office/powerpoint/2010/main" val="68018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OTHER DISCLOSURES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Proposed dividend on equity &amp; preference shares &amp; amount per share shall be disclosed separately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End Use of unutilized amount in respect of issue of securities made for specific purpose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83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49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PART II – Form of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STATEMENT </a:t>
            </a:r>
            <a:r>
              <a:rPr lang="en-US" sz="2800" b="1" dirty="0"/>
              <a:t>OF PROFIT AND LOSS 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sz="2000" dirty="0"/>
              <a:t>Extra ordinary items </a:t>
            </a:r>
            <a:r>
              <a:rPr lang="en-US" sz="2000" dirty="0" smtClean="0"/>
              <a:t>are those </a:t>
            </a:r>
            <a:r>
              <a:rPr lang="en-US" sz="2000" dirty="0"/>
              <a:t>that arise </a:t>
            </a:r>
            <a:r>
              <a:rPr lang="en-US" sz="2000" dirty="0" smtClean="0"/>
              <a:t>other than </a:t>
            </a:r>
            <a:r>
              <a:rPr lang="en-US" sz="2000" dirty="0"/>
              <a:t>from </a:t>
            </a:r>
            <a:r>
              <a:rPr lang="en-US" sz="2000" dirty="0" smtClean="0"/>
              <a:t>ordinary activity </a:t>
            </a:r>
            <a:r>
              <a:rPr lang="en-US" sz="2000" dirty="0"/>
              <a:t>of the </a:t>
            </a:r>
            <a:r>
              <a:rPr lang="en-US" sz="2000" dirty="0" smtClean="0"/>
              <a:t>company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/>
              <a:t>E</a:t>
            </a:r>
            <a:r>
              <a:rPr lang="en-US" sz="2000" dirty="0" smtClean="0"/>
              <a:t>xceptional </a:t>
            </a:r>
            <a:r>
              <a:rPr lang="en-US" sz="2000" dirty="0"/>
              <a:t>items </a:t>
            </a:r>
            <a:r>
              <a:rPr lang="en-US" sz="2000" dirty="0" smtClean="0"/>
              <a:t>arise from </a:t>
            </a:r>
            <a:r>
              <a:rPr lang="en-US" sz="2000" dirty="0"/>
              <a:t>ordinary </a:t>
            </a:r>
            <a:r>
              <a:rPr lang="en-US" sz="2000" dirty="0" smtClean="0"/>
              <a:t>activity, but </a:t>
            </a:r>
            <a:r>
              <a:rPr lang="en-US" sz="2000" dirty="0"/>
              <a:t>are not expected </a:t>
            </a:r>
            <a:r>
              <a:rPr lang="en-US" sz="2000" dirty="0" smtClean="0"/>
              <a:t>to be recurring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 smtClean="0"/>
              <a:t>IAS </a:t>
            </a:r>
            <a:r>
              <a:rPr lang="en-US" sz="2000" dirty="0"/>
              <a:t>1, </a:t>
            </a:r>
            <a:r>
              <a:rPr lang="en-US" sz="2000" dirty="0" err="1"/>
              <a:t>para</a:t>
            </a:r>
            <a:r>
              <a:rPr lang="en-US" sz="2000" dirty="0"/>
              <a:t> </a:t>
            </a:r>
            <a:r>
              <a:rPr lang="en-US" sz="2000" dirty="0" smtClean="0"/>
              <a:t>87 prohibits </a:t>
            </a:r>
            <a:r>
              <a:rPr lang="en-US" sz="2000" dirty="0"/>
              <a:t>presentation </a:t>
            </a:r>
            <a:r>
              <a:rPr lang="en-US" sz="2000" dirty="0" smtClean="0"/>
              <a:t>of extraordinary </a:t>
            </a:r>
            <a:r>
              <a:rPr lang="en-US" sz="2000" dirty="0"/>
              <a:t>items </a:t>
            </a:r>
            <a:r>
              <a:rPr lang="en-US" sz="2000" dirty="0" smtClean="0"/>
              <a:t>in comprehensive </a:t>
            </a:r>
            <a:r>
              <a:rPr lang="en-US" sz="2000" dirty="0"/>
              <a:t>income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361302016"/>
              </p:ext>
            </p:extLst>
          </p:nvPr>
        </p:nvGraphicFramePr>
        <p:xfrm>
          <a:off x="4416424" y="1219197"/>
          <a:ext cx="4194176" cy="5486405"/>
        </p:xfrm>
        <a:graphic>
          <a:graphicData uri="http://schemas.openxmlformats.org/drawingml/2006/table">
            <a:tbl>
              <a:tblPr/>
              <a:tblGrid>
                <a:gridCol w="395677"/>
                <a:gridCol w="3798499"/>
              </a:tblGrid>
              <a:tr h="2389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I.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Revenue from operations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389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II.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Other Income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9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III.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Total Revenue (I +II)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9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IV.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1" u="sng" strike="noStrike" dirty="0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Expenses: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9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Cost of materials consumed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9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Purchase of Stock-in-Trade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393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Changes in inventories of finished goods, work-in-progress and Stock-in-Trade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9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Employee benefit expense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9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Financial costs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1976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Depreciation and amortization expense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9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Other expenses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9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Total Expenses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393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V.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Profit before exceptional and extraordinary items and tax (III - IV)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9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VI.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Exceptional Items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393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VII.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Profit before extraordinary items and tax (V - VI)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9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VIII.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Extraordinary Items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9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IX.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Profit before tax (VII - VIII)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9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X.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Tax expense: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9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(1) Current tax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89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(2) Deferred tax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293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38160"/>
            <a:ext cx="7467600" cy="1143000"/>
          </a:xfrm>
        </p:spPr>
        <p:txBody>
          <a:bodyPr/>
          <a:lstStyle/>
          <a:p>
            <a:pPr algn="ctr"/>
            <a:r>
              <a:rPr lang="en-US" dirty="0" smtClean="0"/>
              <a:t>FORMAT OF P/L ACCOUNT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/>
              <a:t>Meaning of </a:t>
            </a:r>
            <a:r>
              <a:rPr lang="en-US" sz="2000" dirty="0" smtClean="0"/>
              <a:t>discontinuing operations:</a:t>
            </a:r>
          </a:p>
          <a:p>
            <a:pPr marL="0" indent="0" algn="just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n-US" sz="2000" dirty="0" smtClean="0"/>
              <a:t>IFRS </a:t>
            </a:r>
            <a:r>
              <a:rPr lang="en-US" sz="2000" dirty="0"/>
              <a:t>5 deals with what </a:t>
            </a:r>
            <a:r>
              <a:rPr lang="en-US" sz="2000" dirty="0" smtClean="0"/>
              <a:t>is discontinued </a:t>
            </a:r>
            <a:r>
              <a:rPr lang="en-US" sz="2000" dirty="0"/>
              <a:t>operations </a:t>
            </a:r>
            <a:r>
              <a:rPr lang="en-US" sz="2000" dirty="0" smtClean="0"/>
              <a:t>–where </a:t>
            </a:r>
            <a:r>
              <a:rPr lang="en-US" sz="2000" dirty="0"/>
              <a:t>the </a:t>
            </a:r>
            <a:r>
              <a:rPr lang="en-US" sz="2000" dirty="0" smtClean="0"/>
              <a:t>cash flows </a:t>
            </a:r>
            <a:r>
              <a:rPr lang="en-US" sz="2000" dirty="0"/>
              <a:t>of </a:t>
            </a:r>
            <a:r>
              <a:rPr lang="en-US" sz="2000" dirty="0" smtClean="0"/>
              <a:t>an asset </a:t>
            </a:r>
            <a:r>
              <a:rPr lang="en-US" sz="2000" dirty="0"/>
              <a:t>are likely to </a:t>
            </a:r>
            <a:r>
              <a:rPr lang="en-US" sz="2000" dirty="0" smtClean="0"/>
              <a:t>come from </a:t>
            </a:r>
            <a:r>
              <a:rPr lang="en-US" sz="2000" dirty="0"/>
              <a:t>disposal rather </a:t>
            </a:r>
            <a:r>
              <a:rPr lang="en-US" sz="2000" dirty="0" smtClean="0"/>
              <a:t>than from </a:t>
            </a:r>
            <a:r>
              <a:rPr lang="en-US" sz="2000" dirty="0"/>
              <a:t>continuing use of </a:t>
            </a:r>
            <a:r>
              <a:rPr lang="en-US" sz="2000" dirty="0" smtClean="0"/>
              <a:t>the asset</a:t>
            </a:r>
            <a:endParaRPr lang="en-US" sz="2000" dirty="0"/>
          </a:p>
          <a:p>
            <a:pPr algn="just"/>
            <a:endParaRPr lang="en-US" sz="2000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618200170"/>
              </p:ext>
            </p:extLst>
          </p:nvPr>
        </p:nvGraphicFramePr>
        <p:xfrm>
          <a:off x="4495800" y="1752603"/>
          <a:ext cx="3657600" cy="4038596"/>
        </p:xfrm>
        <a:graphic>
          <a:graphicData uri="http://schemas.openxmlformats.org/drawingml/2006/table">
            <a:tbl>
              <a:tblPr/>
              <a:tblGrid>
                <a:gridCol w="345057"/>
                <a:gridCol w="3312543"/>
              </a:tblGrid>
              <a:tr h="51846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XI.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Profit/(Loss) from the perid from continuing operations (VII - VIII)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287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7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XII.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Profit/(Loss) from discontinuing operations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7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7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XIII.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Tax expense of discounting operations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7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846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XIV.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Profit/(Loss) from Discontinuing operations (XII - XIII)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7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7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XV.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Profit/(Loss) for the period (XI + XIV)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7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7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XVI.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Earning per equity share: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7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(1) Basic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7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/>
                        </a:rPr>
                        <a:t>(2) Diluted</a:t>
                      </a:r>
                    </a:p>
                  </a:txBody>
                  <a:tcPr marL="857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346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In 1960 , Companies Act prescribed the form &amp; contents of Balance Sheet &amp; Profit /Loss a/c that every company  should report as set out in Schedule  VI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It also prescribed Notes detailing general instruction for preparation of B/s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89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6397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ADDITIONAL DISCLOSURES FOR P/L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838200"/>
            <a:ext cx="7467600" cy="5635752"/>
          </a:xfrm>
        </p:spPr>
        <p:txBody>
          <a:bodyPr>
            <a:normAutofit fontScale="92500" lnSpcReduction="20000"/>
          </a:bodyPr>
          <a:lstStyle/>
          <a:p>
            <a:r>
              <a:rPr lang="en-US" u="sng" dirty="0" smtClean="0"/>
              <a:t>Revenue from Operations (other than Finance Cos</a:t>
            </a:r>
            <a:r>
              <a:rPr lang="en-US" dirty="0" smtClean="0"/>
              <a:t>)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Revenue from Sale of products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Revenue from Sale of Services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Other operating Revenue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Less: Excise Duty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u="sng" dirty="0" smtClean="0"/>
              <a:t>Revenue from Operations (Finance Cos</a:t>
            </a:r>
            <a:r>
              <a:rPr lang="en-US" dirty="0" smtClean="0"/>
              <a:t>)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Interest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Other Financial Services 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u="sng" dirty="0" smtClean="0"/>
              <a:t>Other Income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Interest Income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Dividend Income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Net gain / Loss on sale of investments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Other non-operating income (net of expenses directly attributable to such income)</a:t>
            </a:r>
          </a:p>
        </p:txBody>
      </p:sp>
    </p:spTree>
    <p:extLst>
      <p:ext uri="{BB962C8B-B14F-4D97-AF65-F5344CB8AC3E}">
        <p14:creationId xmlns:p14="http://schemas.microsoft.com/office/powerpoint/2010/main" val="217594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 fontScale="92500" lnSpcReduction="20000"/>
          </a:bodyPr>
          <a:lstStyle/>
          <a:p>
            <a:r>
              <a:rPr lang="en-US" u="sng" dirty="0"/>
              <a:t>Employee Benefits </a:t>
            </a:r>
            <a:r>
              <a:rPr lang="en-US" u="sng" dirty="0" smtClean="0"/>
              <a:t>Expense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Salaries and </a:t>
            </a:r>
            <a:r>
              <a:rPr lang="en-US" dirty="0" smtClean="0"/>
              <a:t>wages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Contribution to provident and other </a:t>
            </a:r>
            <a:r>
              <a:rPr lang="en-US" dirty="0" smtClean="0"/>
              <a:t>funds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Expense on Employees stock option scheme (ESOP) and Employee stock purchase plan (ESPP</a:t>
            </a:r>
            <a:r>
              <a:rPr lang="en-US" dirty="0" smtClean="0"/>
              <a:t>)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Staff welfare </a:t>
            </a:r>
            <a:r>
              <a:rPr lang="en-US" dirty="0" smtClean="0"/>
              <a:t>expenses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u="sng" dirty="0" smtClean="0"/>
              <a:t>Other Expenses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Consumption of stores and spare </a:t>
            </a:r>
            <a:r>
              <a:rPr lang="en-US" dirty="0" smtClean="0"/>
              <a:t>parts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Power &amp; Fuel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Rent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Repairs to Building / machinery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Insurance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Rates and Taxes, excluding taxes on </a:t>
            </a:r>
            <a:r>
              <a:rPr lang="en-US" dirty="0" smtClean="0"/>
              <a:t>income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Miscellaneous expenses</a:t>
            </a:r>
          </a:p>
        </p:txBody>
      </p:sp>
    </p:spTree>
    <p:extLst>
      <p:ext uri="{BB962C8B-B14F-4D97-AF65-F5344CB8AC3E}">
        <p14:creationId xmlns:p14="http://schemas.microsoft.com/office/powerpoint/2010/main" val="350723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Additional information in case of all</a:t>
            </a:r>
            <a:br>
              <a:rPr lang="en-US" b="1" dirty="0"/>
            </a:br>
            <a:r>
              <a:rPr lang="en-US" b="1" dirty="0"/>
              <a:t>companies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2578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b="1" dirty="0"/>
              <a:t>Any item of income or expenditure which exceeds one per cent of the revenue from operations or Rs.1,00,000</a:t>
            </a:r>
            <a:r>
              <a:rPr lang="en-US" b="1" dirty="0" smtClean="0"/>
              <a:t>, whichever </a:t>
            </a:r>
            <a:r>
              <a:rPr lang="en-US" b="1" dirty="0"/>
              <a:t>is higher</a:t>
            </a:r>
            <a:r>
              <a:rPr lang="en-US" dirty="0" smtClean="0"/>
              <a:t>;</a:t>
            </a:r>
          </a:p>
          <a:p>
            <a:pPr algn="just"/>
            <a:endParaRPr lang="en-US" dirty="0"/>
          </a:p>
          <a:p>
            <a:pPr algn="just"/>
            <a:r>
              <a:rPr lang="en-US" b="1" dirty="0" smtClean="0"/>
              <a:t>Adjustments </a:t>
            </a:r>
            <a:r>
              <a:rPr lang="en-US" b="1" dirty="0"/>
              <a:t>to the carrying amount of investments</a:t>
            </a:r>
            <a:r>
              <a:rPr lang="en-US" b="1" dirty="0" smtClean="0"/>
              <a:t>;</a:t>
            </a:r>
          </a:p>
          <a:p>
            <a:pPr algn="just"/>
            <a:endParaRPr lang="en-US" b="1" dirty="0"/>
          </a:p>
          <a:p>
            <a:pPr algn="just"/>
            <a:r>
              <a:rPr lang="en-US" b="1" dirty="0" smtClean="0"/>
              <a:t>Net </a:t>
            </a:r>
            <a:r>
              <a:rPr lang="en-US" b="1" dirty="0"/>
              <a:t>gain or loss on foreign currency transaction and translation (other than considered as finance cost</a:t>
            </a:r>
            <a:r>
              <a:rPr lang="en-US" b="1" dirty="0" smtClean="0"/>
              <a:t>);</a:t>
            </a:r>
          </a:p>
          <a:p>
            <a:pPr algn="just"/>
            <a:endParaRPr lang="en-US" b="1" dirty="0" smtClean="0"/>
          </a:p>
          <a:p>
            <a:pPr algn="just"/>
            <a:r>
              <a:rPr lang="en-US" b="1" dirty="0"/>
              <a:t>Employee Benefits Expense </a:t>
            </a:r>
          </a:p>
        </p:txBody>
      </p:sp>
    </p:spTree>
    <p:extLst>
      <p:ext uri="{BB962C8B-B14F-4D97-AF65-F5344CB8AC3E}">
        <p14:creationId xmlns:p14="http://schemas.microsoft.com/office/powerpoint/2010/main" val="4221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562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Details of items of exceptional and extraordinary nature;</a:t>
            </a:r>
          </a:p>
          <a:p>
            <a:pPr algn="just"/>
            <a:r>
              <a:rPr lang="en-US" dirty="0"/>
              <a:t>Prior period items;</a:t>
            </a:r>
          </a:p>
          <a:p>
            <a:endParaRPr lang="en-US" dirty="0" smtClean="0"/>
          </a:p>
          <a:p>
            <a:r>
              <a:rPr lang="en-US" dirty="0" smtClean="0"/>
              <a:t>Dividends </a:t>
            </a:r>
            <a:r>
              <a:rPr lang="en-US" dirty="0"/>
              <a:t>from subsidiary companies.</a:t>
            </a:r>
          </a:p>
          <a:p>
            <a:endParaRPr lang="en-US" dirty="0" smtClean="0"/>
          </a:p>
          <a:p>
            <a:r>
              <a:rPr lang="en-US" dirty="0" smtClean="0"/>
              <a:t>Provisions </a:t>
            </a:r>
            <a:r>
              <a:rPr lang="en-US" dirty="0"/>
              <a:t>for losses of subsidiary companies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Payments </a:t>
            </a:r>
            <a:r>
              <a:rPr lang="en-US" dirty="0"/>
              <a:t>to the auditor as</a:t>
            </a:r>
          </a:p>
          <a:p>
            <a:pPr algn="just">
              <a:buFont typeface="Wingdings" pitchFamily="2" charset="2"/>
              <a:buChar char="v"/>
            </a:pPr>
            <a:r>
              <a:rPr lang="en-US" sz="2000" dirty="0"/>
              <a:t>Auditor</a:t>
            </a:r>
          </a:p>
          <a:p>
            <a:pPr algn="just">
              <a:buFont typeface="Wingdings" pitchFamily="2" charset="2"/>
              <a:buChar char="v"/>
            </a:pPr>
            <a:r>
              <a:rPr lang="en-US" sz="2000" dirty="0"/>
              <a:t>for taxation matters,</a:t>
            </a:r>
          </a:p>
          <a:p>
            <a:pPr algn="just">
              <a:buFont typeface="Wingdings" pitchFamily="2" charset="2"/>
              <a:buChar char="v"/>
            </a:pPr>
            <a:r>
              <a:rPr lang="en-US" sz="2000" dirty="0"/>
              <a:t>for company law matters,</a:t>
            </a:r>
          </a:p>
          <a:p>
            <a:pPr algn="just">
              <a:buFont typeface="Wingdings" pitchFamily="2" charset="2"/>
              <a:buChar char="v"/>
            </a:pPr>
            <a:r>
              <a:rPr lang="en-US" sz="2000" dirty="0"/>
              <a:t>for management services,</a:t>
            </a:r>
          </a:p>
          <a:p>
            <a:pPr algn="just">
              <a:buFont typeface="Wingdings" pitchFamily="2" charset="2"/>
              <a:buChar char="v"/>
            </a:pPr>
            <a:r>
              <a:rPr lang="en-US" sz="2000" dirty="0"/>
              <a:t>for other services,</a:t>
            </a:r>
          </a:p>
          <a:p>
            <a:pPr algn="just">
              <a:buFont typeface="Wingdings" pitchFamily="2" charset="2"/>
              <a:buChar char="v"/>
            </a:pPr>
            <a:r>
              <a:rPr lang="en-US" sz="2000" dirty="0"/>
              <a:t>or reimbursement of expenses;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66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P/L </a:t>
            </a:r>
            <a:r>
              <a:rPr lang="en-US" dirty="0"/>
              <a:t>account also to </a:t>
            </a:r>
            <a:r>
              <a:rPr lang="en-US" dirty="0" smtClean="0"/>
              <a:t>show by </a:t>
            </a:r>
            <a:r>
              <a:rPr lang="en-US" dirty="0"/>
              <a:t>way of </a:t>
            </a:r>
            <a:r>
              <a:rPr lang="en-US" dirty="0" smtClean="0"/>
              <a:t>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Value of Imports calculated on CIF basis </a:t>
            </a:r>
          </a:p>
          <a:p>
            <a:r>
              <a:rPr lang="en-US" dirty="0" smtClean="0"/>
              <a:t>Earning &amp; Expenditure in foreign currency on a/c of royalty, know how , professional &amp; consultancy fess </a:t>
            </a:r>
            <a:r>
              <a:rPr lang="en-US" dirty="0"/>
              <a:t>e</a:t>
            </a:r>
            <a:r>
              <a:rPr lang="en-US" dirty="0" smtClean="0"/>
              <a:t>tc.,</a:t>
            </a:r>
          </a:p>
          <a:p>
            <a:r>
              <a:rPr lang="en-US" dirty="0" smtClean="0"/>
              <a:t>Total value of imports </a:t>
            </a:r>
            <a:r>
              <a:rPr lang="en-US" dirty="0"/>
              <a:t>classified into indigenous </a:t>
            </a:r>
            <a:r>
              <a:rPr lang="en-US" dirty="0" smtClean="0"/>
              <a:t>and imported </a:t>
            </a:r>
            <a:r>
              <a:rPr lang="en-US" dirty="0"/>
              <a:t>raw materials, spare parts and </a:t>
            </a:r>
            <a:r>
              <a:rPr lang="en-US" dirty="0" smtClean="0"/>
              <a:t>components</a:t>
            </a:r>
          </a:p>
          <a:p>
            <a:r>
              <a:rPr lang="en-US" dirty="0" smtClean="0"/>
              <a:t>Amount </a:t>
            </a:r>
            <a:r>
              <a:rPr lang="en-US" dirty="0"/>
              <a:t>remitted during the year in foreign currencies on account of </a:t>
            </a:r>
            <a:r>
              <a:rPr lang="en-US" dirty="0" smtClean="0"/>
              <a:t>dividends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07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Additional disclosures required by</a:t>
            </a:r>
            <a:br>
              <a:rPr lang="en-US" dirty="0"/>
            </a:br>
            <a:r>
              <a:rPr lang="en-US" dirty="0"/>
              <a:t>other laws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Cash flow </a:t>
            </a:r>
            <a:r>
              <a:rPr lang="en-US" dirty="0"/>
              <a:t>statement required in case of </a:t>
            </a:r>
            <a:r>
              <a:rPr lang="en-US" dirty="0" smtClean="0"/>
              <a:t>listed entities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Micro </a:t>
            </a:r>
            <a:r>
              <a:rPr lang="en-US" dirty="0"/>
              <a:t>Small and Medium Enterprises law – </a:t>
            </a:r>
            <a:r>
              <a:rPr lang="en-US" dirty="0" smtClean="0"/>
              <a:t>dues to </a:t>
            </a:r>
            <a:r>
              <a:rPr lang="en-US" dirty="0"/>
              <a:t>MSMEs</a:t>
            </a:r>
          </a:p>
          <a:p>
            <a:endParaRPr lang="en-US" dirty="0" smtClean="0"/>
          </a:p>
          <a:p>
            <a:r>
              <a:rPr lang="en-US" dirty="0" smtClean="0"/>
              <a:t>Additional </a:t>
            </a:r>
            <a:r>
              <a:rPr lang="en-US" dirty="0"/>
              <a:t>disclosures required in case </a:t>
            </a:r>
            <a:r>
              <a:rPr lang="en-US" dirty="0" smtClean="0"/>
              <a:t>of NBFCs </a:t>
            </a:r>
            <a:r>
              <a:rPr lang="en-US" dirty="0"/>
              <a:t>under RBI directions</a:t>
            </a:r>
          </a:p>
        </p:txBody>
      </p:sp>
    </p:spTree>
    <p:extLst>
      <p:ext uri="{BB962C8B-B14F-4D97-AF65-F5344CB8AC3E}">
        <p14:creationId xmlns:p14="http://schemas.microsoft.com/office/powerpoint/2010/main" val="273135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txBody>
          <a:bodyPr/>
          <a:lstStyle/>
          <a:p>
            <a:pPr algn="ctr"/>
            <a:r>
              <a:rPr lang="en-US" dirty="0"/>
              <a:t>Conspicuously absent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Details </a:t>
            </a:r>
            <a:r>
              <a:rPr lang="en-US" dirty="0"/>
              <a:t>of managerial remuneration </a:t>
            </a:r>
            <a:r>
              <a:rPr lang="en-US" dirty="0" smtClean="0"/>
              <a:t>and computation </a:t>
            </a:r>
            <a:r>
              <a:rPr lang="en-US" dirty="0"/>
              <a:t>of profits under sec 349,350</a:t>
            </a:r>
          </a:p>
          <a:p>
            <a:endParaRPr lang="en-US" dirty="0" smtClean="0"/>
          </a:p>
          <a:p>
            <a:r>
              <a:rPr lang="en-US" dirty="0" smtClean="0"/>
              <a:t>Licensed </a:t>
            </a:r>
            <a:r>
              <a:rPr lang="en-US" dirty="0"/>
              <a:t>Capacity, installed capacity and </a:t>
            </a:r>
            <a:r>
              <a:rPr lang="en-US" dirty="0" smtClean="0"/>
              <a:t>actual production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Balance </a:t>
            </a:r>
            <a:r>
              <a:rPr lang="en-US" dirty="0"/>
              <a:t>sheet abstract – completely goes away</a:t>
            </a:r>
          </a:p>
        </p:txBody>
      </p:sp>
    </p:spTree>
    <p:extLst>
      <p:ext uri="{BB962C8B-B14F-4D97-AF65-F5344CB8AC3E}">
        <p14:creationId xmlns:p14="http://schemas.microsoft.com/office/powerpoint/2010/main" val="348034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2438400"/>
            <a:ext cx="7467600" cy="1143000"/>
          </a:xfrm>
        </p:spPr>
        <p:txBody>
          <a:bodyPr/>
          <a:lstStyle/>
          <a:p>
            <a:pPr algn="ctr"/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08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pPr algn="ctr"/>
            <a:r>
              <a:rPr lang="en-US" dirty="0" smtClean="0"/>
              <a:t>HOW IS IT IN OTHER COUNTRIES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dirty="0"/>
              <a:t>In India, the format of financial </a:t>
            </a:r>
            <a:r>
              <a:rPr lang="en-US" dirty="0" smtClean="0"/>
              <a:t>statements </a:t>
            </a:r>
            <a:r>
              <a:rPr lang="en-US" dirty="0"/>
              <a:t>is </a:t>
            </a:r>
            <a:r>
              <a:rPr lang="en-US" dirty="0" smtClean="0"/>
              <a:t>prescribed under </a:t>
            </a:r>
            <a:r>
              <a:rPr lang="en-US" dirty="0"/>
              <a:t>Schedule VI to the Companies Act, </a:t>
            </a:r>
            <a:r>
              <a:rPr lang="en-US" dirty="0" smtClean="0"/>
              <a:t>1956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/>
              <a:t>IAS 1 provides general principles for presentation </a:t>
            </a:r>
            <a:r>
              <a:rPr lang="en-US" dirty="0" smtClean="0"/>
              <a:t>of financial statements</a:t>
            </a:r>
          </a:p>
          <a:p>
            <a:pPr algn="just"/>
            <a:endParaRPr lang="en-US" dirty="0"/>
          </a:p>
          <a:p>
            <a:r>
              <a:rPr lang="en-US" dirty="0"/>
              <a:t>UK Companies Act 2006 also lays down </a:t>
            </a:r>
            <a:r>
              <a:rPr lang="en-US" dirty="0" smtClean="0"/>
              <a:t>statutory format </a:t>
            </a:r>
            <a:r>
              <a:rPr lang="en-US" dirty="0"/>
              <a:t>of financial statements</a:t>
            </a:r>
          </a:p>
        </p:txBody>
      </p:sp>
    </p:spTree>
    <p:extLst>
      <p:ext uri="{BB962C8B-B14F-4D97-AF65-F5344CB8AC3E}">
        <p14:creationId xmlns:p14="http://schemas.microsoft.com/office/powerpoint/2010/main" val="177842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94456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EFFECTIVE DATE of revised schedule vi</a:t>
            </a:r>
            <a:endParaRPr lang="en-US" sz="28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Financial </a:t>
            </a:r>
            <a:r>
              <a:rPr lang="en-US" dirty="0"/>
              <a:t>year commencing on </a:t>
            </a:r>
            <a:r>
              <a:rPr lang="en-US" dirty="0" smtClean="0"/>
              <a:t>or </a:t>
            </a:r>
            <a:r>
              <a:rPr lang="en-US" dirty="0"/>
              <a:t>after 1st </a:t>
            </a:r>
            <a:r>
              <a:rPr lang="en-US" dirty="0" smtClean="0"/>
              <a:t>April,2011</a:t>
            </a:r>
            <a:r>
              <a:rPr lang="en-US" dirty="0"/>
              <a:t>,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V</a:t>
            </a:r>
            <a:r>
              <a:rPr lang="en-US" dirty="0" smtClean="0"/>
              <a:t>ide </a:t>
            </a:r>
            <a:r>
              <a:rPr lang="en-US" dirty="0"/>
              <a:t>S.O. No. 447(E), dated 28th February, </a:t>
            </a:r>
            <a:r>
              <a:rPr lang="en-US" dirty="0" smtClean="0"/>
              <a:t>2011</a:t>
            </a:r>
          </a:p>
          <a:p>
            <a:endParaRPr lang="en-US" dirty="0" smtClean="0"/>
          </a:p>
          <a:p>
            <a:r>
              <a:rPr lang="en-US" dirty="0"/>
              <a:t>Applies to all companies following non-converged Indian Accounting Standards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71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PURPOSEOF REVISION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It is an initiative towards convergence to IFRS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facilitates better presentation, disclosures is intended to be more transparent and organized for the users of financial statements</a:t>
            </a:r>
          </a:p>
        </p:txBody>
      </p:sp>
    </p:spTree>
    <p:extLst>
      <p:ext uri="{BB962C8B-B14F-4D97-AF65-F5344CB8AC3E}">
        <p14:creationId xmlns:p14="http://schemas.microsoft.com/office/powerpoint/2010/main" val="392913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pPr algn="ctr"/>
            <a:r>
              <a:rPr lang="en-US" dirty="0" smtClean="0"/>
              <a:t>KEY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Presentation</a:t>
            </a:r>
          </a:p>
          <a:p>
            <a:r>
              <a:rPr lang="en-US" dirty="0" smtClean="0"/>
              <a:t>Classification of assets, liabilities&amp; provisions based on liquidity rather than nature</a:t>
            </a:r>
          </a:p>
          <a:p>
            <a:r>
              <a:rPr lang="en-US" dirty="0" smtClean="0"/>
              <a:t>Classification of expenses based on function rather than nature</a:t>
            </a:r>
          </a:p>
          <a:p>
            <a:r>
              <a:rPr lang="en-US" dirty="0" smtClean="0"/>
              <a:t>Prominence to Accounting Standards.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12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algn="ctr"/>
            <a:r>
              <a:rPr lang="en-US" dirty="0" smtClean="0"/>
              <a:t>GENERAL INSTRUCTIONS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7467600" cy="5715000"/>
          </a:xfrm>
        </p:spPr>
        <p:txBody>
          <a:bodyPr>
            <a:normAutofit lnSpcReduction="10000"/>
          </a:bodyPr>
          <a:lstStyle/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The </a:t>
            </a:r>
            <a:r>
              <a:rPr lang="en-US" sz="2000" dirty="0"/>
              <a:t>disclosure requirement of revised Schedule VI are in addition to that required by Accounting Standards prescribed under the Companies Act</a:t>
            </a:r>
          </a:p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All </a:t>
            </a:r>
            <a:r>
              <a:rPr lang="en-US" sz="2000" dirty="0"/>
              <a:t>disclosures required by Companies Act to be made in notes to accounts</a:t>
            </a:r>
          </a:p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Cross-referencing </a:t>
            </a:r>
            <a:r>
              <a:rPr lang="en-US" sz="2000" dirty="0"/>
              <a:t>each line item with notes and vice versa required</a:t>
            </a:r>
          </a:p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Unit </a:t>
            </a:r>
            <a:r>
              <a:rPr lang="en-US" sz="2000" dirty="0"/>
              <a:t>of measurement selected to used uniformly in financial statements</a:t>
            </a:r>
          </a:p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One </a:t>
            </a:r>
            <a:r>
              <a:rPr lang="en-US" sz="2000" dirty="0"/>
              <a:t>year comparatives </a:t>
            </a:r>
            <a:r>
              <a:rPr lang="en-US" sz="2000" dirty="0" smtClean="0"/>
              <a:t>required</a:t>
            </a:r>
          </a:p>
          <a:p>
            <a:pPr algn="just"/>
            <a:endParaRPr lang="en-US" sz="2000" dirty="0" smtClean="0"/>
          </a:p>
          <a:p>
            <a:r>
              <a:rPr lang="en-US" sz="2000" dirty="0"/>
              <a:t>Consistent rounding off rules based </a:t>
            </a:r>
            <a:r>
              <a:rPr lang="en-US" sz="2000" dirty="0" smtClean="0"/>
              <a:t>on turnover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52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en-US" b="1" dirty="0"/>
              <a:t>PART I – Form of BALANCE SHEET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3733800" cy="515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219200"/>
            <a:ext cx="38100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211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550</TotalTime>
  <Words>2054</Words>
  <Application>Microsoft Office PowerPoint</Application>
  <PresentationFormat>On-screen Show (4:3)</PresentationFormat>
  <Paragraphs>361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Oriel</vt:lpstr>
      <vt:lpstr>REVISED SCHEDULE VI</vt:lpstr>
      <vt:lpstr>HISTORY</vt:lpstr>
      <vt:lpstr>PowerPoint Presentation</vt:lpstr>
      <vt:lpstr>HOW IS IT IN OTHER COUNTRIES</vt:lpstr>
      <vt:lpstr>EFFECTIVE DATE of revised schedule vi</vt:lpstr>
      <vt:lpstr>PURPOSEOF REVISION</vt:lpstr>
      <vt:lpstr>KEY FEATURES</vt:lpstr>
      <vt:lpstr>GENERAL INSTRUCTIONS </vt:lpstr>
      <vt:lpstr>PART I – Form of BALANCE SHEET</vt:lpstr>
      <vt:lpstr>DETAILS OF SHARE CAPITAL</vt:lpstr>
      <vt:lpstr>Reserves &amp; surplus </vt:lpstr>
      <vt:lpstr>LONG TERM BORROWINGS</vt:lpstr>
      <vt:lpstr>OTHER LONG TERM LIABILITIES &amp; PROVISIONS </vt:lpstr>
      <vt:lpstr>SHORT TERM BORROWINGS</vt:lpstr>
      <vt:lpstr>OTHER CURRENT LIABILITIES</vt:lpstr>
      <vt:lpstr>SHARE APPLICATION MONEY </vt:lpstr>
      <vt:lpstr>FIXED ASSETS </vt:lpstr>
      <vt:lpstr>NON CURRENT INVESTMENTS</vt:lpstr>
      <vt:lpstr>LONG TERM LOANS &amp; ADVANCES</vt:lpstr>
      <vt:lpstr>OTHER NON CURRENT ASSETS </vt:lpstr>
      <vt:lpstr>CURRENT INVESTMENTS</vt:lpstr>
      <vt:lpstr>inventories</vt:lpstr>
      <vt:lpstr>TRADE RECEIVABLES</vt:lpstr>
      <vt:lpstr>CASH &amp; CASH EQUIVALENT </vt:lpstr>
      <vt:lpstr>SHORT TERM LOANS &amp; ADVANCES </vt:lpstr>
      <vt:lpstr>CONTIGENT LIABILITIES &amp; COMMITMENTS</vt:lpstr>
      <vt:lpstr>OTHER DISCLOSURES</vt:lpstr>
      <vt:lpstr>PART II – Form of  STATEMENT OF PROFIT AND LOSS </vt:lpstr>
      <vt:lpstr>FORMAT OF P/L ACCOUNT</vt:lpstr>
      <vt:lpstr>ADDITIONAL DISCLOSURES FOR P/L</vt:lpstr>
      <vt:lpstr>PowerPoint Presentation</vt:lpstr>
      <vt:lpstr>Additional information in case of all companies</vt:lpstr>
      <vt:lpstr>PowerPoint Presentation</vt:lpstr>
      <vt:lpstr>P/L account also to show by way of notes</vt:lpstr>
      <vt:lpstr>Additional disclosures required by other laws</vt:lpstr>
      <vt:lpstr>Conspicuously absent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REVISED SCHEDULE VI</dc:title>
  <dc:creator>Krupa Thakker</dc:creator>
  <cp:lastModifiedBy>Krupa Thakker</cp:lastModifiedBy>
  <cp:revision>43</cp:revision>
  <dcterms:created xsi:type="dcterms:W3CDTF">2012-01-01T16:49:02Z</dcterms:created>
  <dcterms:modified xsi:type="dcterms:W3CDTF">2012-01-04T09:28:38Z</dcterms:modified>
</cp:coreProperties>
</file>