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60" r:id="rId3"/>
    <p:sldId id="263" r:id="rId4"/>
    <p:sldId id="264" r:id="rId5"/>
    <p:sldId id="265" r:id="rId6"/>
    <p:sldId id="261" r:id="rId7"/>
    <p:sldId id="266" r:id="rId8"/>
    <p:sldId id="274" r:id="rId9"/>
    <p:sldId id="267" r:id="rId10"/>
    <p:sldId id="268" r:id="rId11"/>
    <p:sldId id="269" r:id="rId12"/>
    <p:sldId id="256" r:id="rId13"/>
    <p:sldId id="257" r:id="rId14"/>
    <p:sldId id="258" r:id="rId15"/>
    <p:sldId id="259" r:id="rId16"/>
    <p:sldId id="262" r:id="rId17"/>
    <p:sldId id="270" r:id="rId18"/>
    <p:sldId id="271" r:id="rId19"/>
    <p:sldId id="272" r:id="rId20"/>
    <p:sldId id="273" r:id="rId21"/>
    <p:sldId id="277" r:id="rId22"/>
    <p:sldId id="278" r:id="rId23"/>
    <p:sldId id="279" r:id="rId24"/>
    <p:sldId id="280" r:id="rId25"/>
    <p:sldId id="282" r:id="rId26"/>
    <p:sldId id="281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58" autoAdjust="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C3399"/>
            </a:solidFill>
          </c:spPr>
          <c:cat>
            <c:numRef>
              <c:f>Sheet1!$A$2:$A$6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5.0999999999999996</c:v>
                </c:pt>
                <c:pt idx="1">
                  <c:v>2.2999999999999998</c:v>
                </c:pt>
                <c:pt idx="2">
                  <c:v>3.7</c:v>
                </c:pt>
                <c:pt idx="3">
                  <c:v>5.4</c:v>
                </c:pt>
                <c:pt idx="4">
                  <c:v>5.0999999999999996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shape val="cylinder"/>
        <c:axId val="93306240"/>
        <c:axId val="93308032"/>
        <c:axId val="0"/>
      </c:bar3DChart>
      <c:catAx>
        <c:axId val="93306240"/>
        <c:scaling>
          <c:orientation val="minMax"/>
        </c:scaling>
        <c:axPos val="b"/>
        <c:numFmt formatCode="General" sourceLinked="1"/>
        <c:tickLblPos val="nextTo"/>
        <c:crossAx val="93308032"/>
        <c:crosses val="autoZero"/>
        <c:auto val="1"/>
        <c:lblAlgn val="ctr"/>
        <c:lblOffset val="100"/>
      </c:catAx>
      <c:valAx>
        <c:axId val="93308032"/>
        <c:scaling>
          <c:orientation val="minMax"/>
        </c:scaling>
        <c:axPos val="l"/>
        <c:majorGridlines/>
        <c:numFmt formatCode="General" sourceLinked="1"/>
        <c:tickLblPos val="nextTo"/>
        <c:crossAx val="933062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999B4-4E46-441E-8389-39AC96267A10}" type="datetimeFigureOut">
              <a:rPr lang="en-US" smtClean="0"/>
              <a:pPr/>
              <a:t>10/25/2009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2BC19-611B-4923-BF2C-1EA9DFEEF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en.wikipedia.org/wiki/File:BRIC.svg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BRIC_leaders_in_2008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user\Desktop\emmerging%20market\Brazil%20becomes%20world's%20biggest%20emerging%20market%20-%20MarketWatch_files\RenderImage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00px-Developing_countr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Untitled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828800"/>
            <a:ext cx="2362200" cy="2781095"/>
          </a:xfrm>
          <a:prstGeom prst="rect">
            <a:avLst/>
          </a:prstGeom>
        </p:spPr>
      </p:pic>
      <p:pic>
        <p:nvPicPr>
          <p:cNvPr id="6" name="Picture 5" descr="er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34768" y="1248925"/>
            <a:ext cx="6109032" cy="4770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7954692">
            <a:off x="2878359" y="3129497"/>
            <a:ext cx="2845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lgerian" pitchFamily="82" charset="0"/>
              </a:rPr>
              <a:t>EMERGING</a:t>
            </a:r>
            <a:endParaRPr lang="en-US" sz="4000" dirty="0">
              <a:latin typeface="Algerian" pitchFamily="8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9465430">
            <a:off x="5068359" y="1184124"/>
            <a:ext cx="2347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lgerian" pitchFamily="82" charset="0"/>
              </a:rPr>
              <a:t>MARKET</a:t>
            </a:r>
            <a:endParaRPr lang="en-US" sz="4000" dirty="0">
              <a:latin typeface="Algerian" pitchFamily="8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685800"/>
            <a:ext cx="4495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lgerian" pitchFamily="82" charset="0"/>
              </a:rPr>
              <a:t>Purnendu Kayal</a:t>
            </a:r>
          </a:p>
          <a:p>
            <a:r>
              <a:rPr lang="en-US" sz="3200" dirty="0" smtClean="0">
                <a:latin typeface="Algerian" pitchFamily="82" charset="0"/>
              </a:rPr>
              <a:t>Payel Manna</a:t>
            </a:r>
          </a:p>
          <a:p>
            <a:r>
              <a:rPr lang="en-US" sz="3200" dirty="0" smtClean="0">
                <a:latin typeface="Algerian" pitchFamily="82" charset="0"/>
              </a:rPr>
              <a:t>Kuntal Ghosh</a:t>
            </a:r>
          </a:p>
          <a:p>
            <a:r>
              <a:rPr lang="en-US" sz="3200" dirty="0" smtClean="0">
                <a:latin typeface="Algerian" pitchFamily="82" charset="0"/>
              </a:rPr>
              <a:t>Kalyan Sarkar</a:t>
            </a:r>
          </a:p>
          <a:p>
            <a:r>
              <a:rPr lang="en-US" sz="3200" dirty="0" smtClean="0">
                <a:latin typeface="Algerian" pitchFamily="82" charset="0"/>
              </a:rPr>
              <a:t>Saurav Mishra</a:t>
            </a:r>
          </a:p>
          <a:p>
            <a:r>
              <a:rPr lang="en-US" sz="3200" dirty="0" smtClean="0">
                <a:latin typeface="Algerian" pitchFamily="82" charset="0"/>
              </a:rPr>
              <a:t>Rajesh Paul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CHINA:AN OVERVIEW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Largest country in the east-Asia &amp; most populous in the world with over 1.3 billion people.</a:t>
            </a:r>
          </a:p>
          <a:p>
            <a:r>
              <a:rPr lang="en-US" dirty="0" smtClean="0"/>
              <a:t>Has world 3</a:t>
            </a:r>
            <a:r>
              <a:rPr lang="en-US" baseline="30000" dirty="0" smtClean="0"/>
              <a:t>rd</a:t>
            </a:r>
            <a:r>
              <a:rPr lang="en-US" dirty="0" smtClean="0"/>
              <a:t> largest nominal GDP at 4.32 trillion USD,with per-capita income 3259 USD in 2008.</a:t>
            </a:r>
          </a:p>
          <a:p>
            <a:r>
              <a:rPr lang="en-US" dirty="0" smtClean="0"/>
              <a:t>Primary ,secondary, tertiary industries contribute 11.3%,48.6%,40.1%  respectively in 2008.</a:t>
            </a:r>
          </a:p>
          <a:p>
            <a:r>
              <a:rPr lang="en-US" dirty="0" smtClean="0"/>
              <a:t>World 3</a:t>
            </a:r>
            <a:r>
              <a:rPr lang="en-US" baseline="30000" dirty="0" smtClean="0"/>
              <a:t>rd</a:t>
            </a:r>
            <a:r>
              <a:rPr lang="en-US" dirty="0" smtClean="0"/>
              <a:t> largest trading power only behind US &amp; Germany with 2.56 trillion USD.</a:t>
            </a:r>
          </a:p>
          <a:p>
            <a:r>
              <a:rPr lang="en-US" dirty="0" smtClean="0"/>
              <a:t>It has world largest foreign exchange reserve with 2.1 trillion USD.</a:t>
            </a:r>
          </a:p>
          <a:p>
            <a:r>
              <a:rPr lang="en-US" dirty="0" smtClean="0"/>
              <a:t>One of favorites destination of  FDI, attracted 80 billion USD in 2007.</a:t>
            </a:r>
          </a:p>
          <a:p>
            <a:r>
              <a:rPr lang="en-US" dirty="0" smtClean="0"/>
              <a:t>Only 10% of the population is below poverty level (below from 78% in  1978) of 1 USD due to rapid industrialization.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pic>
        <p:nvPicPr>
          <p:cNvPr id="3" name="Picture 2" descr="541px-India_(orthographic_projection)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487" y="1828800"/>
            <a:ext cx="5153025" cy="47244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6400" y="274638"/>
            <a:ext cx="55626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Algerian" pitchFamily="82" charset="0"/>
              </a:rPr>
              <a:t>IRRESISTIBLE INDIA</a:t>
            </a:r>
            <a:endParaRPr lang="en-US" sz="40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2362200" y="0"/>
            <a:ext cx="4572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gerian" pitchFamily="82" charset="0"/>
                <a:ea typeface="+mj-ea"/>
                <a:cs typeface="+mj-cs"/>
              </a:rPr>
              <a:t> AN INSIGHT OF INDIA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Seventh largest country by area &amp; 2</a:t>
            </a:r>
            <a:r>
              <a:rPr lang="en-US" baseline="30000" dirty="0" smtClean="0"/>
              <a:t>nd</a:t>
            </a:r>
            <a:r>
              <a:rPr lang="en-US" dirty="0" smtClean="0"/>
              <a:t> populous country in the world.</a:t>
            </a:r>
          </a:p>
          <a:p>
            <a:r>
              <a:rPr lang="en-US" dirty="0" smtClean="0"/>
              <a:t>Average GDP is 9%,it was 12.06 trillion USD &amp; per capita income was 1017 USD in 2008.</a:t>
            </a:r>
          </a:p>
          <a:p>
            <a:r>
              <a:rPr lang="en-US" dirty="0" smtClean="0"/>
              <a:t>It’s 12</a:t>
            </a:r>
            <a:r>
              <a:rPr lang="en-US" baseline="30000" dirty="0" smtClean="0"/>
              <a:t>th</a:t>
            </a:r>
            <a:r>
              <a:rPr lang="en-US" dirty="0" smtClean="0"/>
              <a:t> largest economy at market exchange rate &amp; 4</a:t>
            </a:r>
            <a:r>
              <a:rPr lang="en-US" baseline="30000" dirty="0" smtClean="0"/>
              <a:t>th</a:t>
            </a:r>
            <a:r>
              <a:rPr lang="en-US" dirty="0" smtClean="0"/>
              <a:t> largest in purchasing capacity.</a:t>
            </a:r>
          </a:p>
          <a:p>
            <a:r>
              <a:rPr lang="en-US" dirty="0" smtClean="0"/>
              <a:t>Since the economic reform in 1991,it has been a one of the rapid growing countries.</a:t>
            </a:r>
          </a:p>
          <a:p>
            <a:r>
              <a:rPr lang="en-US" dirty="0" smtClean="0"/>
              <a:t>Since its large population with qualified English speaking  people, India has become one of the majors of offshoring.  	 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600200" y="0"/>
            <a:ext cx="4800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gerian" pitchFamily="82" charset="0"/>
                <a:ea typeface="+mj-ea"/>
                <a:cs typeface="+mj-cs"/>
              </a:rPr>
              <a:t>MARKET INDICATORS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57200" y="1905000"/>
            <a:ext cx="8229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Movement of sensex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Movement of nifty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Other sartorial indices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Inflows of foreign capital by FIIs(foreign institutional investors).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Capital inflows by DIIs(domestic institutional investors).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Rate of GDP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 capita income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Performance of Indian depositary receipts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Untitled-1a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936" y="1752600"/>
            <a:ext cx="2692064" cy="1663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52600" y="304800"/>
            <a:ext cx="502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gerian" pitchFamily="82" charset="0"/>
                <a:ea typeface="+mj-ea"/>
                <a:cs typeface="+mj-cs"/>
              </a:rPr>
              <a:t>COMPARISON parameters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828800"/>
            <a:ext cx="84582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Price earning ratio: earning per share/market price of share.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Indicates profitability &amp; investment turnover period.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 ratio of Indian market is 18,which is higher than Russian &amp; Korean market.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India has fifth highest PE ratio in the world.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Cash earning ratio: price per share/cash flow per share.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Indicates future market’s expectations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India has second highest CE ratio(13.8), next to Israel.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 capitalization(MC) to GDP ratio:MC is market value of shares * no. of shares unpaid.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Indicates investment propensity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India’s market is 50% of GDP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0" y="228600"/>
            <a:ext cx="4724400" cy="14176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FACTORS EFFECTING INDIA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Population</a:t>
            </a:r>
          </a:p>
          <a:p>
            <a:r>
              <a:rPr lang="en-US" dirty="0" smtClean="0"/>
              <a:t>Growth rate(9% of GDP)</a:t>
            </a:r>
          </a:p>
          <a:p>
            <a:r>
              <a:rPr lang="en-US" dirty="0" smtClean="0"/>
              <a:t>Concentration on social infrastructure</a:t>
            </a:r>
          </a:p>
          <a:p>
            <a:r>
              <a:rPr lang="en-US" dirty="0" smtClean="0"/>
              <a:t>Policy liberalization</a:t>
            </a:r>
          </a:p>
          <a:p>
            <a:r>
              <a:rPr lang="en-US" dirty="0" smtClean="0"/>
              <a:t>Sophisticated demand</a:t>
            </a:r>
          </a:p>
          <a:p>
            <a:r>
              <a:rPr lang="en-US" dirty="0" smtClean="0"/>
              <a:t>Man power</a:t>
            </a:r>
          </a:p>
          <a:p>
            <a:r>
              <a:rPr lang="en-US" dirty="0" smtClean="0"/>
              <a:t>Strong fundamentals of economy</a:t>
            </a:r>
          </a:p>
          <a:p>
            <a:r>
              <a:rPr lang="en-US" dirty="0" smtClean="0"/>
              <a:t>Rapid rate of industrialization</a:t>
            </a:r>
          </a:p>
          <a:p>
            <a:r>
              <a:rPr lang="en-US" dirty="0" smtClean="0"/>
              <a:t>Increasing purchasing capacity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" name="Picture 7" descr="Untitled-1 cop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4640910"/>
            <a:ext cx="2597561" cy="2217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890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lgerian" pitchFamily="82" charset="0"/>
              </a:rPr>
              <a:t> key sectors IN INDIA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Banking sector</a:t>
            </a:r>
          </a:p>
          <a:p>
            <a:r>
              <a:rPr lang="en-US" dirty="0" smtClean="0"/>
              <a:t>Finance sector</a:t>
            </a:r>
          </a:p>
          <a:p>
            <a:r>
              <a:rPr lang="en-US" dirty="0" smtClean="0"/>
              <a:t>Insurance sector</a:t>
            </a:r>
          </a:p>
          <a:p>
            <a:r>
              <a:rPr lang="en-US" dirty="0" smtClean="0"/>
              <a:t>Back-end retail sector</a:t>
            </a:r>
          </a:p>
          <a:p>
            <a:r>
              <a:rPr lang="en-US" dirty="0" smtClean="0"/>
              <a:t>Logistic sector</a:t>
            </a:r>
          </a:p>
          <a:p>
            <a:r>
              <a:rPr lang="en-US" dirty="0" smtClean="0"/>
              <a:t>Renewable energy sector</a:t>
            </a:r>
          </a:p>
          <a:p>
            <a:r>
              <a:rPr lang="en-US" dirty="0" smtClean="0"/>
              <a:t>Education sector</a:t>
            </a:r>
          </a:p>
          <a:p>
            <a:r>
              <a:rPr lang="en-US" dirty="0" smtClean="0"/>
              <a:t>Transportation sector</a:t>
            </a:r>
          </a:p>
          <a:p>
            <a:r>
              <a:rPr lang="en-US" dirty="0" smtClean="0"/>
              <a:t>Telecommunication sector</a:t>
            </a:r>
          </a:p>
          <a:p>
            <a:r>
              <a:rPr lang="en-US" dirty="0" smtClean="0"/>
              <a:t>Hospitality sector</a:t>
            </a:r>
          </a:p>
          <a:p>
            <a:r>
              <a:rPr lang="en-US" dirty="0" smtClean="0"/>
              <a:t>R&amp;D sector</a:t>
            </a:r>
          </a:p>
          <a:p>
            <a:endParaRPr lang="en-US" dirty="0"/>
          </a:p>
        </p:txBody>
      </p:sp>
      <p:pic>
        <p:nvPicPr>
          <p:cNvPr id="8" name="Picture 7" descr="Untitled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209800"/>
            <a:ext cx="3657600" cy="3619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553200" cy="1143000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SOUTH EAST ASIA</a:t>
            </a:r>
            <a:endParaRPr lang="en-US" dirty="0">
              <a:latin typeface="Algerian" pitchFamily="82" charset="0"/>
            </a:endParaRPr>
          </a:p>
        </p:txBody>
      </p:sp>
      <p:pic>
        <p:nvPicPr>
          <p:cNvPr id="7" name="Picture 6" descr="733px-Location_Indonesia_ASEAN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pic>
        <p:nvPicPr>
          <p:cNvPr id="3" name="Picture 2" descr="Untitled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00200"/>
            <a:ext cx="7924800" cy="52578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Impressive</a:t>
            </a:r>
            <a:br>
              <a:rPr lang="en-US" dirty="0" smtClean="0">
                <a:latin typeface="Algerian" pitchFamily="82" charset="0"/>
              </a:rPr>
            </a:br>
            <a:r>
              <a:rPr lang="en-US" dirty="0" smtClean="0">
                <a:latin typeface="Algerian" pitchFamily="82" charset="0"/>
              </a:rPr>
              <a:t> INDONESIA</a:t>
            </a:r>
            <a:endParaRPr lang="en-US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OVERVIEW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Has largest economy in the south-east Asia.</a:t>
            </a:r>
          </a:p>
          <a:p>
            <a:r>
              <a:rPr lang="en-US" dirty="0" smtClean="0"/>
              <a:t>It’s a member of G-20 major countries.</a:t>
            </a:r>
          </a:p>
          <a:p>
            <a:r>
              <a:rPr lang="en-US" dirty="0" smtClean="0"/>
              <a:t>Estimated GDP in 2008 was $511.765 billion with per capita income of $2239.</a:t>
            </a:r>
          </a:p>
          <a:p>
            <a:r>
              <a:rPr lang="en-US" dirty="0" smtClean="0"/>
              <a:t>Economy has been growing @ 7% in average.</a:t>
            </a:r>
          </a:p>
          <a:p>
            <a:r>
              <a:rPr lang="en-US" dirty="0" smtClean="0"/>
              <a:t>Service sector , followed by industry, agriculture are the significant contributors to GDP.</a:t>
            </a:r>
          </a:p>
          <a:p>
            <a:r>
              <a:rPr lang="en-US" dirty="0" smtClean="0"/>
              <a:t>Country has extensive resource of crude oil, natural gas, tin ,copper.</a:t>
            </a:r>
          </a:p>
          <a:p>
            <a:r>
              <a:rPr lang="en-US" dirty="0" smtClean="0"/>
              <a:t>Though the country was hit by East Asian financial crisis in 97-98 but it tide over the crisis.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52600" y="3048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EMERGING MARKET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It is a market which is not so, developed but it’s on the way of being developed.</a:t>
            </a:r>
          </a:p>
          <a:p>
            <a:r>
              <a:rPr lang="en-US" dirty="0" smtClean="0"/>
              <a:t>This type of markets are seen in less developed or developing countries.</a:t>
            </a:r>
          </a:p>
          <a:p>
            <a:r>
              <a:rPr lang="en-US" dirty="0" smtClean="0"/>
              <a:t>It’s generally based on some emerging sectors of economy, these are  known as “sunrise sectors” like BFSI(BANKING,FINANCIAL SECTOR &amp; INSURANCE) &amp; Retail sectors in India.</a:t>
            </a:r>
          </a:p>
          <a:p>
            <a:r>
              <a:rPr lang="en-US" dirty="0" smtClean="0"/>
              <a:t>Based on market size, India holds second position,only next to China. 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9" name="Picture 8" descr="Untitled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5765936"/>
            <a:ext cx="1460318" cy="1092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pic>
        <p:nvPicPr>
          <p:cNvPr id="3" name="Picture 2" descr="541px-Malaysia_(orthographic_projection)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704975"/>
            <a:ext cx="6248400" cy="492442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0"/>
            <a:ext cx="7772400" cy="1698625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Magnificent</a:t>
            </a:r>
            <a:br>
              <a:rPr lang="en-US" dirty="0" smtClean="0">
                <a:latin typeface="Algerian" pitchFamily="82" charset="0"/>
              </a:rPr>
            </a:br>
            <a:r>
              <a:rPr lang="en-US" dirty="0" smtClean="0">
                <a:latin typeface="Algerian" pitchFamily="82" charset="0"/>
              </a:rPr>
              <a:t>MALYASIA</a:t>
            </a:r>
            <a:endParaRPr lang="en-US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EMERGING MARKET </a:t>
            </a:r>
            <a:br>
              <a:rPr lang="en-US" dirty="0" smtClean="0">
                <a:latin typeface="Algerian" pitchFamily="82" charset="0"/>
              </a:rPr>
            </a:br>
            <a:r>
              <a:rPr lang="en-US" dirty="0" smtClean="0">
                <a:latin typeface="Algerian" pitchFamily="82" charset="0"/>
              </a:rPr>
              <a:t>&amp; MALYASIA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 2008 it’s recognized as “newly industrialized country”. </a:t>
            </a:r>
          </a:p>
          <a:p>
            <a:r>
              <a:rPr lang="en-US" dirty="0" smtClean="0"/>
              <a:t>Estimated GDP in 2008 was $221.606 billion USD, with per capita income $8118 USD .</a:t>
            </a:r>
          </a:p>
          <a:p>
            <a:r>
              <a:rPr lang="en-US" dirty="0" smtClean="0"/>
              <a:t>It’s recognized as world largest computer hard disk manufacture.</a:t>
            </a:r>
          </a:p>
          <a:p>
            <a:r>
              <a:rPr lang="en-US" dirty="0" smtClean="0"/>
              <a:t>Besides, it exports Rubber, Palm oil &amp; Tin to other Asian countries.</a:t>
            </a:r>
          </a:p>
          <a:p>
            <a:r>
              <a:rPr lang="en-US" dirty="0" smtClean="0"/>
              <a:t>Annual growth of the country is 7% in average.</a:t>
            </a:r>
          </a:p>
          <a:p>
            <a:r>
              <a:rPr lang="en-US" dirty="0" smtClean="0"/>
              <a:t>Second developed country in south-east Asia only after Singapore.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600" y="381000"/>
            <a:ext cx="6705600" cy="1036638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STUNNING SINGAPORE</a:t>
            </a:r>
            <a:endParaRPr lang="en-US" dirty="0">
              <a:latin typeface="Algerian" pitchFamily="82" charset="0"/>
            </a:endParaRPr>
          </a:p>
        </p:txBody>
      </p:sp>
      <p:pic>
        <p:nvPicPr>
          <p:cNvPr id="6" name="Content Placeholder 5" descr="LocationSingapore2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676400"/>
            <a:ext cx="9144000" cy="518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SINGAPORE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Despite  the smallest nation in south-east Asia, its one of the “FOUR ASIAN TIGERS”.</a:t>
            </a:r>
          </a:p>
          <a:p>
            <a:r>
              <a:rPr lang="en-US" dirty="0" smtClean="0"/>
              <a:t>It’s 5</a:t>
            </a:r>
            <a:r>
              <a:rPr lang="en-US" baseline="30000" dirty="0" smtClean="0"/>
              <a:t>th</a:t>
            </a:r>
            <a:r>
              <a:rPr lang="en-US" dirty="0" smtClean="0"/>
              <a:t> wealthiest country in terms of GDP per capita in 2008 &amp; has foreign exchange reserve of 174.2 billion USD in the same year.</a:t>
            </a:r>
          </a:p>
          <a:p>
            <a:r>
              <a:rPr lang="en-US" dirty="0" smtClean="0"/>
              <a:t>Economy heavily  depends on export &amp; refining imported goods, especially manufacturing(26% of GDP).</a:t>
            </a:r>
          </a:p>
          <a:p>
            <a:r>
              <a:rPr lang="en-US" dirty="0" smtClean="0"/>
              <a:t>It has become a hub of financial investment because of its bearish  economy.</a:t>
            </a:r>
          </a:p>
          <a:p>
            <a:r>
              <a:rPr lang="en-US" dirty="0" smtClean="0"/>
              <a:t> estimated GDP was 181.939 billion USD,with per capita income of $38972.</a:t>
            </a:r>
          </a:p>
          <a:p>
            <a:r>
              <a:rPr lang="en-US" dirty="0" smtClean="0"/>
              <a:t>Its known to be one the tenth most expensive city to live in (as per economist intelligence  unit 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HEAVENLY </a:t>
            </a:r>
            <a:br>
              <a:rPr lang="en-US" dirty="0" smtClean="0">
                <a:latin typeface="Algerian" pitchFamily="82" charset="0"/>
              </a:rPr>
            </a:br>
            <a:r>
              <a:rPr lang="en-US" dirty="0" smtClean="0">
                <a:latin typeface="Algerian" pitchFamily="82" charset="0"/>
              </a:rPr>
              <a:t>HONGKONG</a:t>
            </a:r>
            <a:endParaRPr lang="en-US" dirty="0">
              <a:latin typeface="Algerian" pitchFamily="82" charset="0"/>
            </a:endParaRPr>
          </a:p>
        </p:txBody>
      </p:sp>
      <p:pic>
        <p:nvPicPr>
          <p:cNvPr id="6" name="Content Placeholder 5" descr="800px-Hong_Kong_Location.svg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It’s world one of the largest financial centers, with market capitalization of 2.97 trillion USD as on Oct,07.</a:t>
            </a:r>
          </a:p>
          <a:p>
            <a:r>
              <a:rPr lang="en-US" dirty="0" smtClean="0"/>
              <a:t>Its known to be world freest economy by Index of economic forum for 15 consecutive years.</a:t>
            </a:r>
          </a:p>
          <a:p>
            <a:r>
              <a:rPr lang="en-US" dirty="0" smtClean="0"/>
              <a:t>Estimated GDP in 2008 was 223.786 billion USD along with per capita income of 44413 USD.</a:t>
            </a:r>
          </a:p>
          <a:p>
            <a:r>
              <a:rPr lang="en-US" dirty="0" smtClean="0"/>
              <a:t>Economy mostly depends on service sector, consist of 90 % of GDP.</a:t>
            </a:r>
          </a:p>
          <a:p>
            <a:r>
              <a:rPr lang="en-US" dirty="0" smtClean="0"/>
              <a:t>Its world’s eleventh  largest  trading entity, total trade exceeds its GDP.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pic>
        <p:nvPicPr>
          <p:cNvPr id="3" name="Picture 2" descr="Untitled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524000"/>
            <a:ext cx="4876800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BRIC</a:t>
            </a:r>
            <a:br>
              <a:rPr lang="en-US" dirty="0" smtClean="0">
                <a:latin typeface="Algerian" pitchFamily="82" charset="0"/>
              </a:rPr>
            </a:br>
            <a:r>
              <a:rPr lang="en-US" dirty="0" smtClean="0">
                <a:latin typeface="Algerian" pitchFamily="82" charset="0"/>
              </a:rPr>
              <a:t>(BRAZIL,RUSSIA,INDIA,CHINA)</a:t>
            </a:r>
            <a:endParaRPr lang="en-US" dirty="0">
              <a:latin typeface="Algerian" pitchFamily="82" charset="0"/>
            </a:endParaRPr>
          </a:p>
        </p:txBody>
      </p:sp>
      <p:pic>
        <p:nvPicPr>
          <p:cNvPr id="6" name="Picture 5" descr="Map of BRIC countries">
            <a:hlinkClick r:id="rId3" tooltip="&quot;Map of BRIC countries&quot;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1905000"/>
            <a:ext cx="6400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upload.wikimedia.org/wikipedia/commons/thumb/0/05/Flag_of_Brazil.svg/22px-Flag_of_Brazil.svg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60960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://upload.wikimedia.org/wikipedia/commons/thumb/f/f3/Flag_of_Russia.svg/22px-Flag_of_Russia.svg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33800" y="6096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upload.wikimedia.org/wikipedia/commons/thumb/4/41/Flag_of_India.svg/22px-Flag_of_India.svg.pn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 rot="10800000" flipV="1">
            <a:off x="4572000" y="6096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http://upload.wikimedia.org/wikipedia/commons/thumb/f/fa/Flag_of_the_People%27s_Republic_of_China.svg/22px-Flag_of_the_People%27s_Republic_of_China.svg.pn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0200" y="6096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BRIC:AN OVERVIEW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Countries encompass 24% of world land coverage.</a:t>
            </a:r>
          </a:p>
          <a:p>
            <a:r>
              <a:rPr lang="en-US" dirty="0" smtClean="0"/>
              <a:t>Hold 40% of world population</a:t>
            </a:r>
          </a:p>
          <a:p>
            <a:r>
              <a:rPr lang="en-US" dirty="0" smtClean="0"/>
              <a:t>Combined GDP was $15.435 trillion in.</a:t>
            </a:r>
          </a:p>
          <a:p>
            <a:r>
              <a:rPr lang="en-US" dirty="0" smtClean="0"/>
              <a:t>Goldman sachs argues by 2050 it will be most dominant economies. </a:t>
            </a:r>
          </a:p>
          <a:p>
            <a:r>
              <a:rPr lang="en-US" dirty="0" smtClean="0"/>
              <a:t>On 16</a:t>
            </a:r>
            <a:r>
              <a:rPr lang="en-US" baseline="30000" dirty="0" smtClean="0"/>
              <a:t>th</a:t>
            </a:r>
            <a:r>
              <a:rPr lang="en-US" dirty="0" smtClean="0"/>
              <a:t> june,09,countries held their first summit to form political club in Yekaterinburg, Russia</a:t>
            </a:r>
          </a:p>
          <a:p>
            <a:r>
              <a:rPr lang="en-US" dirty="0" smtClean="0"/>
              <a:t>China &amp; India are global giant in manufacturing &amp; service.</a:t>
            </a:r>
          </a:p>
          <a:p>
            <a:r>
              <a:rPr lang="en-US" dirty="0" smtClean="0"/>
              <a:t>Brazil &amp; Russia are  dominant global suppliers of raw materials. </a:t>
            </a:r>
          </a:p>
          <a:p>
            <a:r>
              <a:rPr lang="en-US" dirty="0" smtClean="0"/>
              <a:t>Some time, India &amp; China are called  together “CHINDIA” to represent ASIAN BRIC. </a:t>
            </a:r>
          </a:p>
          <a:p>
            <a:endParaRPr lang="en-US" dirty="0"/>
          </a:p>
        </p:txBody>
      </p:sp>
      <p:pic>
        <p:nvPicPr>
          <p:cNvPr id="6" name="Picture 5" descr="http://upload.wikimedia.org/wikipedia/commons/thumb/0/08/BRIC_leaders_in_2008.jpg/180px-BRIC_leaders_in_2008.jpg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5867400"/>
            <a:ext cx="3886200" cy="838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FACTS &amp; FIGURES</a:t>
            </a:r>
            <a:br>
              <a:rPr lang="en-US" dirty="0" smtClean="0">
                <a:latin typeface="Algerian" pitchFamily="82" charset="0"/>
              </a:rPr>
            </a:br>
            <a:r>
              <a:rPr lang="en-US" dirty="0" smtClean="0">
                <a:latin typeface="Algerian" pitchFamily="82" charset="0"/>
              </a:rPr>
              <a:t>OF BRIC</a:t>
            </a:r>
            <a:endParaRPr lang="en-US" dirty="0">
              <a:latin typeface="Algerian" pitchFamily="82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828800"/>
          <a:ext cx="8229600" cy="471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BRAZIL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RUSSIA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INDIA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CHINA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r>
                        <a:rPr lang="en-US" baseline="30000" dirty="0" smtClean="0"/>
                        <a:t>rd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GDP-NOMINAL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r>
                        <a:rPr lang="en-US" baseline="30000" dirty="0" smtClean="0"/>
                        <a:t>rd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POPULATION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lang="en-US" baseline="30000" dirty="0" smtClean="0"/>
                        <a:t>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GROWTH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69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EXPORT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21th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</a:t>
                      </a:r>
                      <a:r>
                        <a:rPr lang="en-US" baseline="30000" dirty="0" smtClean="0"/>
                        <a:t>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lang="en-US" baseline="30000" dirty="0" smtClean="0"/>
                        <a:t>nd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r>
                        <a:rPr lang="en-US" baseline="30000" dirty="0" smtClean="0"/>
                        <a:t>rd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RECEIVED FDI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EXCH.RESERVE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r>
                        <a:rPr lang="en-US" baseline="30000" dirty="0" smtClean="0"/>
                        <a:t>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ELCTRICITY CONSMP.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r>
                        <a:rPr lang="en-US" baseline="30000" dirty="0" smtClean="0"/>
                        <a:t>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lang="en-US" baseline="30000" dirty="0" smtClean="0"/>
                        <a:t>nd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M.PHONE USER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lang="en-US" baseline="30000" dirty="0" smtClean="0"/>
                        <a:t>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INTERNET USER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r>
                        <a:rPr lang="en-US" baseline="30000" dirty="0" smtClean="0"/>
                        <a:t>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1st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 descr="http://upload.wikimedia.org/wikipedia/commons/thumb/0/05/Flag_of_Brazil.svg/22px-Flag_of_Brazil.svg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828800"/>
            <a:ext cx="68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upload.wikimedia.org/wikipedia/commons/thumb/f/f3/Flag_of_Russia.svg/22px-Flag_of_Russia.svg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18288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http://upload.wikimedia.org/wikipedia/commons/thumb/4/41/Flag_of_India.svg/22px-Flag_of_India.svg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1828800"/>
            <a:ext cx="457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ttp://upload.wikimedia.org/wikipedia/commons/thumb/f/fa/Flag_of_the_People%27s_Republic_of_China.svg/22px-Flag_of_the_People%27s_Republic_of_China.svg.pn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86600" y="18288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BRAZIL:</a:t>
            </a:r>
            <a:br>
              <a:rPr lang="en-US" dirty="0" smtClean="0">
                <a:latin typeface="Algerian" pitchFamily="82" charset="0"/>
              </a:rPr>
            </a:br>
            <a:r>
              <a:rPr lang="en-US" sz="2700" b="1" dirty="0" smtClean="0">
                <a:latin typeface="Bradley Hand ITC" pitchFamily="66" charset="0"/>
              </a:rPr>
              <a:t>with full of Zeal</a:t>
            </a:r>
            <a:endParaRPr lang="en-US" sz="2700" b="1" dirty="0">
              <a:latin typeface="Bradley Hand ITC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655320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World largest emerging market as measured by MSCI Global emerging market index.</a:t>
            </a:r>
          </a:p>
          <a:p>
            <a:r>
              <a:rPr lang="en-US" dirty="0" smtClean="0"/>
              <a:t>Size of the market is $509.1 billion with free float capitalization.</a:t>
            </a:r>
          </a:p>
          <a:p>
            <a:r>
              <a:rPr lang="en-US" dirty="0" smtClean="0"/>
              <a:t>World 10</a:t>
            </a:r>
            <a:r>
              <a:rPr lang="en-US" baseline="30000" dirty="0" smtClean="0"/>
              <a:t>th</a:t>
            </a:r>
            <a:r>
              <a:rPr lang="en-US" dirty="0" smtClean="0"/>
              <a:t> largest market in terms of volume.</a:t>
            </a:r>
          </a:p>
          <a:p>
            <a:r>
              <a:rPr lang="en-US" dirty="0" smtClean="0"/>
              <a:t>While US grew less than 1% in 2008,Brazil grew by 5.1%.</a:t>
            </a:r>
          </a:p>
          <a:p>
            <a:r>
              <a:rPr lang="en-US" dirty="0" smtClean="0"/>
              <a:t>Heavy internal demand &amp; independence from America make it more powerful in economic  reform.</a:t>
            </a:r>
          </a:p>
          <a:p>
            <a:r>
              <a:rPr lang="en-US" dirty="0" smtClean="0"/>
              <a:t>In 2008 it lent IMF $ 10 billion  for the first time, although it used to borrow loan from IMF previously.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image201" descr="C:\Documents and Settings\user\Desktop\emmerging market\Brazil becomes world's biggest emerging market - MarketWatch_files\RenderImage"/>
          <p:cNvPicPr/>
          <p:nvPr/>
        </p:nvPicPr>
        <p:blipFill>
          <a:blip r:link="rId3"/>
          <a:srcRect/>
          <a:stretch>
            <a:fillRect/>
          </a:stretch>
        </p:blipFill>
        <p:spPr bwMode="auto">
          <a:xfrm>
            <a:off x="6858000" y="1676400"/>
            <a:ext cx="2133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hart 8"/>
          <p:cNvGraphicFramePr/>
          <p:nvPr/>
        </p:nvGraphicFramePr>
        <p:xfrm>
          <a:off x="6705600" y="3276600"/>
          <a:ext cx="24384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467600" y="3962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GDP%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RUTHLESS RUSSIA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600" y="274638"/>
            <a:ext cx="7010400" cy="1143000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RUSSIA IN A NUTSHELL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World largest country with 9</a:t>
            </a:r>
            <a:r>
              <a:rPr lang="en-US" baseline="30000" dirty="0" smtClean="0"/>
              <a:t>th</a:t>
            </a:r>
            <a:r>
              <a:rPr lang="en-US" dirty="0" smtClean="0"/>
              <a:t> populous country in the world.</a:t>
            </a:r>
          </a:p>
          <a:p>
            <a:r>
              <a:rPr lang="en-US" dirty="0" smtClean="0"/>
              <a:t>The country is a permanent member of G8,G20,APEC,EurAsEC.</a:t>
            </a:r>
          </a:p>
          <a:p>
            <a:r>
              <a:rPr lang="en-US" dirty="0" smtClean="0"/>
              <a:t>Estimated GDP in 2008 was $1.676 trillion USD,with per capita income of $11807 USD.</a:t>
            </a:r>
          </a:p>
          <a:p>
            <a:r>
              <a:rPr lang="en-US" dirty="0" smtClean="0"/>
              <a:t>It has world largest resource of mineral &amp; energy power.</a:t>
            </a:r>
          </a:p>
          <a:p>
            <a:r>
              <a:rPr lang="en-US" dirty="0" smtClean="0"/>
              <a:t>Has world 3</a:t>
            </a:r>
            <a:r>
              <a:rPr lang="en-US" baseline="30000" dirty="0" smtClean="0"/>
              <a:t>rd</a:t>
            </a:r>
            <a:r>
              <a:rPr lang="en-US" dirty="0" smtClean="0"/>
              <a:t> largest foreign exchange reserve along with world largest forest reserve.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762000" y="1905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j-ea"/>
              <a:cs typeface="+mj-cs"/>
            </a:endParaRPr>
          </a:p>
        </p:txBody>
      </p:sp>
      <p:pic>
        <p:nvPicPr>
          <p:cNvPr id="3" name="Picture 2" descr="541px-People's_Republic_of_China_(orthographic_projection)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704975"/>
            <a:ext cx="5153025" cy="484822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6400" y="274638"/>
            <a:ext cx="6019800" cy="1143000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CHALLENGING CHINA</a:t>
            </a:r>
            <a:endParaRPr lang="en-US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1190</Words>
  <Application>Microsoft Office PowerPoint</Application>
  <PresentationFormat>On-screen Show (4:3)</PresentationFormat>
  <Paragraphs>196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EMERGING MARKET</vt:lpstr>
      <vt:lpstr>BRIC (BRAZIL,RUSSIA,INDIA,CHINA)</vt:lpstr>
      <vt:lpstr>BRIC:AN OVERVIEW</vt:lpstr>
      <vt:lpstr>FACTS &amp; FIGURES OF BRIC</vt:lpstr>
      <vt:lpstr>BRAZIL: with full of Zeal</vt:lpstr>
      <vt:lpstr>RUTHLESS RUSSIA</vt:lpstr>
      <vt:lpstr>RUSSIA IN A NUTSHELL</vt:lpstr>
      <vt:lpstr>CHALLENGING CHINA</vt:lpstr>
      <vt:lpstr>CHINA:AN OVERVIEW</vt:lpstr>
      <vt:lpstr>IRRESISTIBLE INDIA</vt:lpstr>
      <vt:lpstr>Slide 12</vt:lpstr>
      <vt:lpstr>Slide 13</vt:lpstr>
      <vt:lpstr>Slide 14</vt:lpstr>
      <vt:lpstr>FACTORS EFFECTING INDIA</vt:lpstr>
      <vt:lpstr> key sectors IN INDIA</vt:lpstr>
      <vt:lpstr>SOUTH EAST ASIA</vt:lpstr>
      <vt:lpstr>Impressive  INDONESIA</vt:lpstr>
      <vt:lpstr>AN OVERVIEW</vt:lpstr>
      <vt:lpstr>Magnificent MALYASIA</vt:lpstr>
      <vt:lpstr>EMERGING MARKET  &amp; MALYASIA</vt:lpstr>
      <vt:lpstr>STUNNING SINGAPORE</vt:lpstr>
      <vt:lpstr>SINGAPORE</vt:lpstr>
      <vt:lpstr>HEAVENLY  HONGKONG</vt:lpstr>
      <vt:lpstr>Slide 25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 </cp:lastModifiedBy>
  <cp:revision>28</cp:revision>
  <dcterms:created xsi:type="dcterms:W3CDTF">2009-10-10T14:26:06Z</dcterms:created>
  <dcterms:modified xsi:type="dcterms:W3CDTF">2009-10-25T16:49:59Z</dcterms:modified>
</cp:coreProperties>
</file>