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6D92BD-0927-4938-94C6-92B9036D33ED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DA65FE8-61BC-4FEF-8BC4-A5A9CAB3762F}">
      <dgm:prSet phldrT="[Text]"/>
      <dgm:spPr/>
      <dgm:t>
        <a:bodyPr/>
        <a:lstStyle/>
        <a:p>
          <a:r>
            <a:rPr lang="en-US" dirty="0" smtClean="0"/>
            <a:t>Receivable</a:t>
          </a:r>
          <a:endParaRPr lang="en-US" dirty="0"/>
        </a:p>
      </dgm:t>
    </dgm:pt>
    <dgm:pt modelId="{7E8E1300-6842-4EC3-92ED-1E43151464D4}" type="parTrans" cxnId="{A46AF9AD-1FCE-4B5F-8C57-60612B82D2CF}">
      <dgm:prSet/>
      <dgm:spPr/>
      <dgm:t>
        <a:bodyPr/>
        <a:lstStyle/>
        <a:p>
          <a:endParaRPr lang="en-US"/>
        </a:p>
      </dgm:t>
    </dgm:pt>
    <dgm:pt modelId="{1DC1C7C3-49F9-4C06-AD6B-827285CC704E}" type="sibTrans" cxnId="{A46AF9AD-1FCE-4B5F-8C57-60612B82D2CF}">
      <dgm:prSet/>
      <dgm:spPr/>
      <dgm:t>
        <a:bodyPr/>
        <a:lstStyle/>
        <a:p>
          <a:endParaRPr lang="en-US"/>
        </a:p>
      </dgm:t>
    </dgm:pt>
    <dgm:pt modelId="{D4440511-3882-453D-B620-674A2D6E9E8F}">
      <dgm:prSet phldrT="[Text]" custT="1"/>
      <dgm:spPr/>
      <dgm:t>
        <a:bodyPr/>
        <a:lstStyle/>
        <a:p>
          <a:r>
            <a:rPr lang="en-US" sz="2800" b="1" dirty="0" smtClean="0">
              <a:latin typeface="Times New Roman" pitchFamily="18" charset="0"/>
            </a:rPr>
            <a:t>Used for selling merchandise or services on credit, and normally expected to be collected in a relatively short period.</a:t>
          </a:r>
          <a:endParaRPr lang="en-US" sz="2800" dirty="0"/>
        </a:p>
      </dgm:t>
    </dgm:pt>
    <dgm:pt modelId="{6862AE1D-2872-442F-BF9F-2DC186772974}" type="parTrans" cxnId="{749E8494-6222-4446-8723-3434BE99DA00}">
      <dgm:prSet/>
      <dgm:spPr/>
      <dgm:t>
        <a:bodyPr/>
        <a:lstStyle/>
        <a:p>
          <a:endParaRPr lang="en-US"/>
        </a:p>
      </dgm:t>
    </dgm:pt>
    <dgm:pt modelId="{7541B357-C2ED-4513-BAF0-B3F86F4124EE}" type="sibTrans" cxnId="{749E8494-6222-4446-8723-3434BE99DA00}">
      <dgm:prSet/>
      <dgm:spPr/>
      <dgm:t>
        <a:bodyPr/>
        <a:lstStyle/>
        <a:p>
          <a:endParaRPr lang="en-US"/>
        </a:p>
      </dgm:t>
    </dgm:pt>
    <dgm:pt modelId="{C96BD3E5-3A6A-4D7E-A4FB-A6A34C1701C6}">
      <dgm:prSet phldrT="[Text]" phldr="1" custT="1"/>
      <dgm:spPr/>
      <dgm:t>
        <a:bodyPr/>
        <a:lstStyle/>
        <a:p>
          <a:endParaRPr lang="en-US" sz="2800" dirty="0"/>
        </a:p>
      </dgm:t>
    </dgm:pt>
    <dgm:pt modelId="{A9904FC3-939D-4645-AAD3-B4B0011A931F}" type="parTrans" cxnId="{A01C4D89-3984-45F6-9FFE-225FAE9BBB06}">
      <dgm:prSet/>
      <dgm:spPr/>
      <dgm:t>
        <a:bodyPr/>
        <a:lstStyle/>
        <a:p>
          <a:endParaRPr lang="en-US"/>
        </a:p>
      </dgm:t>
    </dgm:pt>
    <dgm:pt modelId="{AC5BC0A4-4B7C-46C5-91B3-22DD3793356A}" type="sibTrans" cxnId="{A01C4D89-3984-45F6-9FFE-225FAE9BBB06}">
      <dgm:prSet/>
      <dgm:spPr/>
      <dgm:t>
        <a:bodyPr/>
        <a:lstStyle/>
        <a:p>
          <a:endParaRPr lang="en-US"/>
        </a:p>
      </dgm:t>
    </dgm:pt>
    <dgm:pt modelId="{11DC8B7E-CE6A-4D2E-8038-076228F74912}">
      <dgm:prSet phldrT="[Text]"/>
      <dgm:spPr/>
      <dgm:t>
        <a:bodyPr/>
        <a:lstStyle/>
        <a:p>
          <a:r>
            <a:rPr lang="en-US" dirty="0" smtClean="0"/>
            <a:t>Risk </a:t>
          </a:r>
          <a:endParaRPr lang="en-US" dirty="0"/>
        </a:p>
      </dgm:t>
    </dgm:pt>
    <dgm:pt modelId="{484EB7D0-BE93-4403-A310-7D8B5C451413}" type="parTrans" cxnId="{215EF8A9-6D81-4E08-9074-2AAC93233781}">
      <dgm:prSet/>
      <dgm:spPr/>
      <dgm:t>
        <a:bodyPr/>
        <a:lstStyle/>
        <a:p>
          <a:endParaRPr lang="en-US"/>
        </a:p>
      </dgm:t>
    </dgm:pt>
    <dgm:pt modelId="{5A82286E-3D48-4B2B-8ADF-0E37A59D4BC4}" type="sibTrans" cxnId="{215EF8A9-6D81-4E08-9074-2AAC93233781}">
      <dgm:prSet/>
      <dgm:spPr/>
      <dgm:t>
        <a:bodyPr/>
        <a:lstStyle/>
        <a:p>
          <a:endParaRPr lang="en-US"/>
        </a:p>
      </dgm:t>
    </dgm:pt>
    <dgm:pt modelId="{4B95D977-AC91-454C-8C44-B0A84A5D191B}">
      <dgm:prSet phldrT="[Text]"/>
      <dgm:spPr/>
      <dgm:t>
        <a:bodyPr/>
        <a:lstStyle/>
        <a:p>
          <a:r>
            <a:rPr lang="en-US" dirty="0" smtClean="0"/>
            <a:t>Gape in sales and collection, credit days, Bad Debits </a:t>
          </a:r>
          <a:endParaRPr lang="en-US" dirty="0"/>
        </a:p>
      </dgm:t>
    </dgm:pt>
    <dgm:pt modelId="{A4BB2637-3195-4AE9-BDC0-A8CDBFB5B61A}" type="parTrans" cxnId="{DCA54C27-B876-47C2-BDAB-C8405EAB552F}">
      <dgm:prSet/>
      <dgm:spPr/>
      <dgm:t>
        <a:bodyPr/>
        <a:lstStyle/>
        <a:p>
          <a:endParaRPr lang="en-US"/>
        </a:p>
      </dgm:t>
    </dgm:pt>
    <dgm:pt modelId="{298A5802-F281-4E1F-866A-FB27AB85DDEA}" type="sibTrans" cxnId="{DCA54C27-B876-47C2-BDAB-C8405EAB552F}">
      <dgm:prSet/>
      <dgm:spPr/>
      <dgm:t>
        <a:bodyPr/>
        <a:lstStyle/>
        <a:p>
          <a:endParaRPr lang="en-US"/>
        </a:p>
      </dgm:t>
    </dgm:pt>
    <dgm:pt modelId="{CA20DDA9-9181-4B5B-90AF-CD7F2C3AE864}" type="pres">
      <dgm:prSet presAssocID="{136D92BD-0927-4938-94C6-92B9036D33E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9B4C90B-5028-4B47-9FD3-E2C89E20852F}" type="pres">
      <dgm:prSet presAssocID="{ADA65FE8-61BC-4FEF-8BC4-A5A9CAB3762F}" presName="composite" presStyleCnt="0"/>
      <dgm:spPr/>
    </dgm:pt>
    <dgm:pt modelId="{74C69755-440D-425C-B9B3-7BA57722DAE2}" type="pres">
      <dgm:prSet presAssocID="{ADA65FE8-61BC-4FEF-8BC4-A5A9CAB3762F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C2A7BD-58B4-485F-9CAF-7C42C02F6049}" type="pres">
      <dgm:prSet presAssocID="{ADA65FE8-61BC-4FEF-8BC4-A5A9CAB3762F}" presName="desTx" presStyleLbl="alignAccFollowNode1" presStyleIdx="0" presStyleCnt="2" custLinFactNeighborX="-2099" custLinFactNeighborY="6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6CFCBD-3F89-4918-A25F-6164E6D0B847}" type="pres">
      <dgm:prSet presAssocID="{1DC1C7C3-49F9-4C06-AD6B-827285CC704E}" presName="space" presStyleCnt="0"/>
      <dgm:spPr/>
    </dgm:pt>
    <dgm:pt modelId="{D0E7CE41-21FE-426E-8866-46C3AA3BFE87}" type="pres">
      <dgm:prSet presAssocID="{11DC8B7E-CE6A-4D2E-8038-076228F74912}" presName="composite" presStyleCnt="0"/>
      <dgm:spPr/>
    </dgm:pt>
    <dgm:pt modelId="{B5C51F5A-B699-4AE9-B677-7C0AB4E2FA96}" type="pres">
      <dgm:prSet presAssocID="{11DC8B7E-CE6A-4D2E-8038-076228F74912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F318FB-B04E-434D-9B54-F97972F6CE05}" type="pres">
      <dgm:prSet presAssocID="{11DC8B7E-CE6A-4D2E-8038-076228F74912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46AF9AD-1FCE-4B5F-8C57-60612B82D2CF}" srcId="{136D92BD-0927-4938-94C6-92B9036D33ED}" destId="{ADA65FE8-61BC-4FEF-8BC4-A5A9CAB3762F}" srcOrd="0" destOrd="0" parTransId="{7E8E1300-6842-4EC3-92ED-1E43151464D4}" sibTransId="{1DC1C7C3-49F9-4C06-AD6B-827285CC704E}"/>
    <dgm:cxn modelId="{42365FE9-F11E-43ED-BE76-C76388A6BAEE}" type="presOf" srcId="{4B95D977-AC91-454C-8C44-B0A84A5D191B}" destId="{EBF318FB-B04E-434D-9B54-F97972F6CE05}" srcOrd="0" destOrd="0" presId="urn:microsoft.com/office/officeart/2005/8/layout/hList1"/>
    <dgm:cxn modelId="{82C1C677-DA1D-433F-B1FF-57928CA64335}" type="presOf" srcId="{D4440511-3882-453D-B620-674A2D6E9E8F}" destId="{07C2A7BD-58B4-485F-9CAF-7C42C02F6049}" srcOrd="0" destOrd="0" presId="urn:microsoft.com/office/officeart/2005/8/layout/hList1"/>
    <dgm:cxn modelId="{215EF8A9-6D81-4E08-9074-2AAC93233781}" srcId="{136D92BD-0927-4938-94C6-92B9036D33ED}" destId="{11DC8B7E-CE6A-4D2E-8038-076228F74912}" srcOrd="1" destOrd="0" parTransId="{484EB7D0-BE93-4403-A310-7D8B5C451413}" sibTransId="{5A82286E-3D48-4B2B-8ADF-0E37A59D4BC4}"/>
    <dgm:cxn modelId="{DCA54C27-B876-47C2-BDAB-C8405EAB552F}" srcId="{11DC8B7E-CE6A-4D2E-8038-076228F74912}" destId="{4B95D977-AC91-454C-8C44-B0A84A5D191B}" srcOrd="0" destOrd="0" parTransId="{A4BB2637-3195-4AE9-BDC0-A8CDBFB5B61A}" sibTransId="{298A5802-F281-4E1F-866A-FB27AB85DDEA}"/>
    <dgm:cxn modelId="{1A0C783C-270E-4AB2-B7D3-BA783D63D517}" type="presOf" srcId="{ADA65FE8-61BC-4FEF-8BC4-A5A9CAB3762F}" destId="{74C69755-440D-425C-B9B3-7BA57722DAE2}" srcOrd="0" destOrd="0" presId="urn:microsoft.com/office/officeart/2005/8/layout/hList1"/>
    <dgm:cxn modelId="{50CB34D9-BB2E-405C-B9DF-A48F99808FF5}" type="presOf" srcId="{11DC8B7E-CE6A-4D2E-8038-076228F74912}" destId="{B5C51F5A-B699-4AE9-B677-7C0AB4E2FA96}" srcOrd="0" destOrd="0" presId="urn:microsoft.com/office/officeart/2005/8/layout/hList1"/>
    <dgm:cxn modelId="{749E8494-6222-4446-8723-3434BE99DA00}" srcId="{ADA65FE8-61BC-4FEF-8BC4-A5A9CAB3762F}" destId="{D4440511-3882-453D-B620-674A2D6E9E8F}" srcOrd="0" destOrd="0" parTransId="{6862AE1D-2872-442F-BF9F-2DC186772974}" sibTransId="{7541B357-C2ED-4513-BAF0-B3F86F4124EE}"/>
    <dgm:cxn modelId="{A01C4D89-3984-45F6-9FFE-225FAE9BBB06}" srcId="{ADA65FE8-61BC-4FEF-8BC4-A5A9CAB3762F}" destId="{C96BD3E5-3A6A-4D7E-A4FB-A6A34C1701C6}" srcOrd="1" destOrd="0" parTransId="{A9904FC3-939D-4645-AAD3-B4B0011A931F}" sibTransId="{AC5BC0A4-4B7C-46C5-91B3-22DD3793356A}"/>
    <dgm:cxn modelId="{EAEC83B1-366A-4F11-8E24-977CFCB2EC92}" type="presOf" srcId="{C96BD3E5-3A6A-4D7E-A4FB-A6A34C1701C6}" destId="{07C2A7BD-58B4-485F-9CAF-7C42C02F6049}" srcOrd="0" destOrd="1" presId="urn:microsoft.com/office/officeart/2005/8/layout/hList1"/>
    <dgm:cxn modelId="{294EDB54-A726-4961-9D16-77AAEF3AEB1D}" type="presOf" srcId="{136D92BD-0927-4938-94C6-92B9036D33ED}" destId="{CA20DDA9-9181-4B5B-90AF-CD7F2C3AE864}" srcOrd="0" destOrd="0" presId="urn:microsoft.com/office/officeart/2005/8/layout/hList1"/>
    <dgm:cxn modelId="{4A2559A9-6BFC-444F-9C09-3D6CB9E87D8B}" type="presParOf" srcId="{CA20DDA9-9181-4B5B-90AF-CD7F2C3AE864}" destId="{B9B4C90B-5028-4B47-9FD3-E2C89E20852F}" srcOrd="0" destOrd="0" presId="urn:microsoft.com/office/officeart/2005/8/layout/hList1"/>
    <dgm:cxn modelId="{AD3738D4-BADA-44C3-92FE-D636190B2783}" type="presParOf" srcId="{B9B4C90B-5028-4B47-9FD3-E2C89E20852F}" destId="{74C69755-440D-425C-B9B3-7BA57722DAE2}" srcOrd="0" destOrd="0" presId="urn:microsoft.com/office/officeart/2005/8/layout/hList1"/>
    <dgm:cxn modelId="{8C628B57-BE59-4DAA-8B27-EC3051CA447E}" type="presParOf" srcId="{B9B4C90B-5028-4B47-9FD3-E2C89E20852F}" destId="{07C2A7BD-58B4-485F-9CAF-7C42C02F6049}" srcOrd="1" destOrd="0" presId="urn:microsoft.com/office/officeart/2005/8/layout/hList1"/>
    <dgm:cxn modelId="{B2F507F8-4B23-4C95-916A-C44AE848E408}" type="presParOf" srcId="{CA20DDA9-9181-4B5B-90AF-CD7F2C3AE864}" destId="{626CFCBD-3F89-4918-A25F-6164E6D0B847}" srcOrd="1" destOrd="0" presId="urn:microsoft.com/office/officeart/2005/8/layout/hList1"/>
    <dgm:cxn modelId="{772A8664-E2A3-4A1E-AB01-0AA0D9F8CB40}" type="presParOf" srcId="{CA20DDA9-9181-4B5B-90AF-CD7F2C3AE864}" destId="{D0E7CE41-21FE-426E-8866-46C3AA3BFE87}" srcOrd="2" destOrd="0" presId="urn:microsoft.com/office/officeart/2005/8/layout/hList1"/>
    <dgm:cxn modelId="{F4C7CD27-719B-4A0B-953F-21A9B26A5652}" type="presParOf" srcId="{D0E7CE41-21FE-426E-8866-46C3AA3BFE87}" destId="{B5C51F5A-B699-4AE9-B677-7C0AB4E2FA96}" srcOrd="0" destOrd="0" presId="urn:microsoft.com/office/officeart/2005/8/layout/hList1"/>
    <dgm:cxn modelId="{17EA913A-322B-4765-A962-33D5F5A54B48}" type="presParOf" srcId="{D0E7CE41-21FE-426E-8866-46C3AA3BFE87}" destId="{EBF318FB-B04E-434D-9B54-F97972F6CE05}" srcOrd="1" destOrd="0" presId="urn:microsoft.com/office/officeart/2005/8/layout/h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0A099BC-04A5-4A0F-98E4-81C9B53BAF3C}" type="datetimeFigureOut">
              <a:rPr lang="en-US"/>
              <a:pPr>
                <a:defRPr/>
              </a:pPr>
              <a:t>9/18/2011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BC8DDCD-9647-4209-8834-A3DC27146A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DF0A37C-17E1-4F4D-A361-46A62D6F0E96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163F42-5BBB-4027-A16D-A5C0188E134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5F5DA38-49D3-42C3-B7A5-992965983A7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3E3C07-9D84-40A2-91A0-E7611EFE0FEE}" type="datetimeFigureOut">
              <a:rPr lang="en-US"/>
              <a:pPr>
                <a:defRPr/>
              </a:pPr>
              <a:t>9/18/2011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A5C6BB-5445-4052-9623-CAC6DA8F59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67AC5-77EF-425E-84DB-C87B57F66A7A}" type="datetimeFigureOut">
              <a:rPr lang="en-US"/>
              <a:pPr>
                <a:defRPr/>
              </a:pPr>
              <a:t>9/18/2011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0C8D9-EAE4-4CE9-9A53-3F37416E41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A7DFC-7CBF-4609-8A35-C35038665ED8}" type="datetimeFigureOut">
              <a:rPr lang="en-US"/>
              <a:pPr>
                <a:defRPr/>
              </a:pPr>
              <a:t>9/18/2011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9144C0-83D4-4228-B756-9C287B0959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F35A62-F633-4877-A285-2927F50632FE}" type="datetimeFigureOut">
              <a:rPr lang="en-US"/>
              <a:pPr>
                <a:defRPr/>
              </a:pPr>
              <a:t>9/18/2011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6CCF4D-EF41-4F1D-96BE-45A58E4063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09880-46B1-466E-B6C0-DDD9506AC2FB}" type="datetimeFigureOut">
              <a:rPr lang="en-US"/>
              <a:pPr>
                <a:defRPr/>
              </a:pPr>
              <a:t>9/18/2011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8E2315-8F9A-4BFD-BF54-AAF5736958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3A681-2C1B-4029-B059-A77B2C004E94}" type="datetimeFigureOut">
              <a:rPr lang="en-US"/>
              <a:pPr>
                <a:defRPr/>
              </a:pPr>
              <a:t>9/18/2011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3D35D-0B3B-408E-B76B-54423C66EA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0C94C6-F6BD-4F18-97CB-6CE73B77479B}" type="datetimeFigureOut">
              <a:rPr lang="en-US"/>
              <a:pPr>
                <a:defRPr/>
              </a:pPr>
              <a:t>9/18/2011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87A220-903B-40B7-8BEE-8FCA41E3BD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4B327A-F4E6-4DE5-BAF3-622D97D1A24F}" type="datetimeFigureOut">
              <a:rPr lang="en-US"/>
              <a:pPr>
                <a:defRPr/>
              </a:pPr>
              <a:t>9/18/2011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D6E896-827D-44BF-8BE5-979A6511EC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B7898C-CE32-4DEA-AABF-DD57C1DF76FA}" type="datetimeFigureOut">
              <a:rPr lang="en-US"/>
              <a:pPr>
                <a:defRPr/>
              </a:pPr>
              <a:t>9/18/2011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577BA-8B53-448C-9746-F29CAE60CC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647035-2359-4D21-BD9F-149C228362C1}" type="datetimeFigureOut">
              <a:rPr lang="en-US"/>
              <a:pPr>
                <a:defRPr/>
              </a:pPr>
              <a:t>9/18/2011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8379EE-FFC8-4C57-A968-284187B63F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52AD41-ED3D-4569-BDE8-52BF76C5E885}" type="datetimeFigureOut">
              <a:rPr lang="en-US"/>
              <a:pPr>
                <a:defRPr/>
              </a:pPr>
              <a:t>9/18/2011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C69DB9-6714-4F0C-9AE8-C9D23F12FC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70AE38C-FB46-4E32-8465-5796DF7E9776}" type="datetimeFigureOut">
              <a:rPr lang="en-US"/>
              <a:pPr>
                <a:defRPr/>
              </a:pPr>
              <a:t>9/18/2011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0B2418E-0992-4AAB-8D3C-678D3D9435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035175"/>
            <a:ext cx="7772400" cy="2232025"/>
          </a:xfrm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bg1">
                    <a:lumMod val="9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Receivable &amp; Risk Management</a:t>
            </a:r>
            <a:endParaRPr lang="en-US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bg1">
                  <a:lumMod val="95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90600" y="1905000"/>
          <a:ext cx="7162800" cy="1447801"/>
        </p:xfrm>
        <a:graphic>
          <a:graphicData uri="http://schemas.openxmlformats.org/drawingml/2006/table">
            <a:tbl>
              <a:tblPr/>
              <a:tblGrid>
                <a:gridCol w="1772970"/>
                <a:gridCol w="1276538"/>
                <a:gridCol w="1170161"/>
                <a:gridCol w="1382917"/>
                <a:gridCol w="1560214"/>
              </a:tblGrid>
              <a:tr h="351422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5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5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5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5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5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B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5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</a:tr>
              <a:tr h="31348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Party Name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5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Location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Product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Un Billed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Non  Dues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</a:tr>
              <a:tr h="379588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F253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5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F253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F253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F253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F253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3311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F253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5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5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F253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5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F253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5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F253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5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F253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5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914400" y="3581400"/>
          <a:ext cx="7238998" cy="839593"/>
        </p:xfrm>
        <a:graphic>
          <a:graphicData uri="http://schemas.openxmlformats.org/drawingml/2006/table">
            <a:tbl>
              <a:tblPr/>
              <a:tblGrid>
                <a:gridCol w="865038"/>
                <a:gridCol w="956094"/>
                <a:gridCol w="834686"/>
                <a:gridCol w="1047151"/>
                <a:gridCol w="1138207"/>
                <a:gridCol w="895389"/>
                <a:gridCol w="591867"/>
                <a:gridCol w="910566"/>
              </a:tblGrid>
              <a:tr h="70485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5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62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1-30 Days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31-60 Days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6I-90 Day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91-180 Days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181-360 Days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&gt;360 Days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ON AC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Total Dues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</a:tr>
              <a:tr h="2262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F253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F253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F253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F253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F253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F253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F253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F253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39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F253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5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F253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5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F253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5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F253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5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F253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5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F253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5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F253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5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F253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5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914400" y="4495800"/>
          <a:ext cx="7238998" cy="1371600"/>
        </p:xfrm>
        <a:graphic>
          <a:graphicData uri="http://schemas.openxmlformats.org/drawingml/2006/table">
            <a:tbl>
              <a:tblPr/>
              <a:tblGrid>
                <a:gridCol w="1470421"/>
                <a:gridCol w="1772046"/>
                <a:gridCol w="2186781"/>
                <a:gridCol w="1809750"/>
              </a:tblGrid>
              <a:tr h="332509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A+B+C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5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Advance / SD</a:t>
                      </a:r>
                      <a:endParaRPr lang="en-US" sz="9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5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Last </a:t>
                      </a:r>
                      <a:r>
                        <a:rPr lang="en-US" sz="9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Month/</a:t>
                      </a:r>
                      <a:endParaRPr lang="en-US" sz="9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5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5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DOC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5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5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5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5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</a:tr>
              <a:tr h="353291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Gross OS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Average Sales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5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2509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F253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F253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F253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F253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5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5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291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F253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5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F253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5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F253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5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F253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5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F253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5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Rectangle 7"/>
          <p:cNvSpPr txBox="1">
            <a:spLocks noChangeArrowheads="1"/>
          </p:cNvSpPr>
          <p:nvPr/>
        </p:nvSpPr>
        <p:spPr>
          <a:xfrm>
            <a:off x="990600" y="304800"/>
            <a:ext cx="7162800" cy="1344613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bg1">
                    <a:lumMod val="9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Outstanding Control</a:t>
            </a:r>
            <a:endParaRPr lang="en-US" sz="36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295400"/>
            <a:ext cx="7391400" cy="2232025"/>
          </a:xfrm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bg1">
                    <a:lumMod val="9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Thanks You </a:t>
            </a:r>
            <a:endParaRPr lang="en-US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bg1">
                  <a:lumMod val="95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876800" y="5334000"/>
            <a:ext cx="4267200" cy="1317625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anchor="ctr">
            <a:normAutofit fontScale="775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1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bg1">
                    <a:lumMod val="9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Parveen</a:t>
            </a:r>
            <a:r>
              <a:rPr lang="en-US" sz="41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bg1">
                    <a:lumMod val="9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Kumar Sharma</a:t>
            </a:r>
            <a:endParaRPr lang="en-US" sz="44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bg1">
                  <a:lumMod val="95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en-US" sz="34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bg1">
                    <a:lumMod val="9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Parveengarh@rediffmail.com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8600"/>
            <a:ext cx="7772400" cy="2232025"/>
          </a:xfrm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bg1">
                    <a:lumMod val="9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Receivable &amp; Risk Management</a:t>
            </a:r>
            <a:endParaRPr lang="en-US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bg1">
                  <a:lumMod val="95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graphicFrame>
        <p:nvGraphicFramePr>
          <p:cNvPr id="3" name="Diagram 2"/>
          <p:cNvGraphicFramePr/>
          <p:nvPr/>
        </p:nvGraphicFramePr>
        <p:xfrm>
          <a:off x="609600" y="1981200"/>
          <a:ext cx="77724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04800"/>
            <a:ext cx="7543800" cy="1600199"/>
          </a:xfrm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bg1">
                    <a:lumMod val="9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Need of Receivable &amp; Risk Management</a:t>
            </a:r>
            <a:endParaRPr lang="en-US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bg1">
                  <a:lumMod val="95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3" name="Oval 2"/>
          <p:cNvSpPr/>
          <p:nvPr/>
        </p:nvSpPr>
        <p:spPr>
          <a:xfrm>
            <a:off x="0" y="4419600"/>
            <a:ext cx="2286000" cy="182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u="sng" dirty="0"/>
              <a:t>Sales</a:t>
            </a:r>
            <a:r>
              <a:rPr lang="en-US" b="1" dirty="0"/>
              <a:t> : sell more and more</a:t>
            </a:r>
          </a:p>
        </p:txBody>
      </p:sp>
      <p:sp>
        <p:nvSpPr>
          <p:cNvPr id="4" name="Oval 3"/>
          <p:cNvSpPr/>
          <p:nvPr/>
        </p:nvSpPr>
        <p:spPr>
          <a:xfrm>
            <a:off x="6629400" y="4495800"/>
            <a:ext cx="2514600" cy="182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u="sng" dirty="0"/>
              <a:t>Risk Management:</a:t>
            </a:r>
            <a:endParaRPr lang="en-US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/>
              <a:t>Reduce or control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/>
              <a:t>risk</a:t>
            </a:r>
            <a:endParaRPr lang="en-US" b="1" u="sng" dirty="0"/>
          </a:p>
        </p:txBody>
      </p:sp>
      <p:sp>
        <p:nvSpPr>
          <p:cNvPr id="5" name="Oval 4"/>
          <p:cNvSpPr/>
          <p:nvPr/>
        </p:nvSpPr>
        <p:spPr>
          <a:xfrm>
            <a:off x="3276600" y="2743200"/>
            <a:ext cx="2286000" cy="182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u="sng" dirty="0"/>
              <a:t>Credit</a:t>
            </a:r>
            <a:endParaRPr lang="en-US" b="1" dirty="0"/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2362200" y="4495800"/>
            <a:ext cx="1371600" cy="990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10800000">
            <a:off x="5638800" y="4114800"/>
            <a:ext cx="990600" cy="838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28600"/>
            <a:ext cx="7772400" cy="1219199"/>
          </a:xfrm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bg1">
                    <a:lumMod val="9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Pre &amp; Post Sales Receivable Activities</a:t>
            </a:r>
            <a:endParaRPr lang="en-US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bg1">
                  <a:lumMod val="95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rot="10800000" flipV="1">
            <a:off x="1981200" y="1676400"/>
            <a:ext cx="1905000" cy="1143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609600" y="2743200"/>
            <a:ext cx="1524000" cy="990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Pre Sales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4572000" y="1752600"/>
            <a:ext cx="1752600" cy="762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6324600" y="2667000"/>
            <a:ext cx="1524000" cy="990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Post Sales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 rot="5400000">
            <a:off x="153194" y="3885406"/>
            <a:ext cx="762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ounded Rectangle 18"/>
          <p:cNvSpPr/>
          <p:nvPr/>
        </p:nvSpPr>
        <p:spPr>
          <a:xfrm>
            <a:off x="152400" y="4419600"/>
            <a:ext cx="17526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Credit  Approval &amp; Investigation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 rot="10800000" flipV="1">
            <a:off x="5791200" y="3657600"/>
            <a:ext cx="1066800" cy="762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ounded Rectangle 25"/>
          <p:cNvSpPr/>
          <p:nvPr/>
        </p:nvSpPr>
        <p:spPr>
          <a:xfrm>
            <a:off x="1981200" y="5105400"/>
            <a:ext cx="1752600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Sale</a:t>
            </a:r>
          </a:p>
        </p:txBody>
      </p:sp>
      <p:sp>
        <p:nvSpPr>
          <p:cNvPr id="29" name="Oval 28"/>
          <p:cNvSpPr/>
          <p:nvPr/>
        </p:nvSpPr>
        <p:spPr>
          <a:xfrm>
            <a:off x="5181600" y="5410200"/>
            <a:ext cx="17526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Receivable</a:t>
            </a:r>
          </a:p>
        </p:txBody>
      </p:sp>
      <p:sp>
        <p:nvSpPr>
          <p:cNvPr id="30" name="Oval 29"/>
          <p:cNvSpPr/>
          <p:nvPr/>
        </p:nvSpPr>
        <p:spPr>
          <a:xfrm>
            <a:off x="4267200" y="4114800"/>
            <a:ext cx="14478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Billing</a:t>
            </a:r>
          </a:p>
        </p:txBody>
      </p:sp>
      <p:cxnSp>
        <p:nvCxnSpPr>
          <p:cNvPr id="34" name="Straight Arrow Connector 33"/>
          <p:cNvCxnSpPr/>
          <p:nvPr/>
        </p:nvCxnSpPr>
        <p:spPr>
          <a:xfrm rot="16200000" flipH="1">
            <a:off x="4762500" y="3619500"/>
            <a:ext cx="6096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rot="5400000" flipH="1" flipV="1">
            <a:off x="3238500" y="4000500"/>
            <a:ext cx="1066800" cy="685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ounded Rectangle 38"/>
          <p:cNvSpPr/>
          <p:nvPr/>
        </p:nvSpPr>
        <p:spPr>
          <a:xfrm>
            <a:off x="7391400" y="5334000"/>
            <a:ext cx="1752600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Collection &amp; Process</a:t>
            </a:r>
          </a:p>
        </p:txBody>
      </p:sp>
      <p:sp>
        <p:nvSpPr>
          <p:cNvPr id="40" name="Oval 39"/>
          <p:cNvSpPr/>
          <p:nvPr/>
        </p:nvSpPr>
        <p:spPr>
          <a:xfrm>
            <a:off x="3429000" y="2819400"/>
            <a:ext cx="14478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Completion of Contract</a:t>
            </a:r>
          </a:p>
        </p:txBody>
      </p:sp>
      <p:cxnSp>
        <p:nvCxnSpPr>
          <p:cNvPr id="43" name="Straight Arrow Connector 42"/>
          <p:cNvCxnSpPr/>
          <p:nvPr/>
        </p:nvCxnSpPr>
        <p:spPr>
          <a:xfrm>
            <a:off x="5715000" y="4953000"/>
            <a:ext cx="3810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rot="16200000" flipH="1">
            <a:off x="6934200" y="4191000"/>
            <a:ext cx="11430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1066800" y="5410200"/>
            <a:ext cx="5334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>
            <a:off x="6934200" y="5943600"/>
            <a:ext cx="3810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201"/>
            <a:ext cx="7772400" cy="914399"/>
          </a:xfrm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bg1">
                    <a:lumMod val="9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Receivable Activities </a:t>
            </a:r>
            <a:endParaRPr lang="en-US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bg1">
                  <a:lumMod val="95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28600" y="2362200"/>
            <a:ext cx="19050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Credit  Approval &amp; Investigation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304800" y="4953000"/>
            <a:ext cx="16002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Sale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6324600" y="1981200"/>
            <a:ext cx="1752600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Collection</a:t>
            </a:r>
          </a:p>
        </p:txBody>
      </p:sp>
      <p:sp>
        <p:nvSpPr>
          <p:cNvPr id="21" name="Smiley Face 20"/>
          <p:cNvSpPr/>
          <p:nvPr/>
        </p:nvSpPr>
        <p:spPr>
          <a:xfrm>
            <a:off x="3733800" y="1066800"/>
            <a:ext cx="1600200" cy="11430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Customer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2362200" y="3276600"/>
            <a:ext cx="16002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Goods/Services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3810000" y="4953000"/>
            <a:ext cx="1752600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Accounting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 rot="10800000" flipV="1">
            <a:off x="2438400" y="1828800"/>
            <a:ext cx="9906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ounded Rectangle 32"/>
          <p:cNvSpPr/>
          <p:nvPr/>
        </p:nvSpPr>
        <p:spPr>
          <a:xfrm>
            <a:off x="4495800" y="3048000"/>
            <a:ext cx="14478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Bill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6553200" y="4114800"/>
            <a:ext cx="1752600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Accounting Information</a:t>
            </a:r>
          </a:p>
        </p:txBody>
      </p:sp>
      <p:cxnSp>
        <p:nvCxnSpPr>
          <p:cNvPr id="36" name="Straight Arrow Connector 35"/>
          <p:cNvCxnSpPr/>
          <p:nvPr/>
        </p:nvCxnSpPr>
        <p:spPr>
          <a:xfrm rot="5400000">
            <a:off x="457201" y="4038600"/>
            <a:ext cx="1219200" cy="31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V="1">
            <a:off x="1219200" y="4038600"/>
            <a:ext cx="1143000" cy="685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rot="16200000" flipH="1">
            <a:off x="3123406" y="4344194"/>
            <a:ext cx="763588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rot="5400000" flipH="1" flipV="1">
            <a:off x="4839494" y="4382294"/>
            <a:ext cx="760412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flipV="1">
            <a:off x="3581400" y="2286000"/>
            <a:ext cx="6858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 rot="10800000">
            <a:off x="4953000" y="2438400"/>
            <a:ext cx="5334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/>
          <p:nvPr/>
        </p:nvCxnSpPr>
        <p:spPr>
          <a:xfrm rot="16200000" flipH="1">
            <a:off x="5486400" y="1981200"/>
            <a:ext cx="685800" cy="685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 rot="5400000">
            <a:off x="6743701" y="3543300"/>
            <a:ext cx="533400" cy="31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>
            <a:stCxn id="35" idx="1"/>
          </p:cNvCxnSpPr>
          <p:nvPr/>
        </p:nvCxnSpPr>
        <p:spPr>
          <a:xfrm rot="10800000" flipV="1">
            <a:off x="5715000" y="4648200"/>
            <a:ext cx="838200" cy="762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201"/>
            <a:ext cx="7772400" cy="914399"/>
          </a:xfrm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bg1">
                    <a:lumMod val="9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Risk Control Activities</a:t>
            </a:r>
            <a:endParaRPr lang="en-US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bg1">
                  <a:lumMod val="95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990600" y="1371600"/>
            <a:ext cx="19050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/>
              <a:t>Pre Collection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400800" y="1219200"/>
            <a:ext cx="19050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/>
              <a:t>Post Collection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2209800" y="5562600"/>
            <a:ext cx="19050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Credit  Approval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4267200"/>
            <a:ext cx="19050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Contract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419600" y="2895600"/>
            <a:ext cx="19050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Credit Period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24400" y="4572000"/>
            <a:ext cx="19050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Legal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39000" y="3276600"/>
            <a:ext cx="19050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Payment History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239000" y="5562600"/>
            <a:ext cx="19050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1"/>
                </a:solidFill>
              </a:rPr>
              <a:t>Bad-debt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1"/>
                </a:solidFill>
              </a:rPr>
              <a:t>Losses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2400" y="2819400"/>
            <a:ext cx="19050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Investigation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52401"/>
            <a:ext cx="8305800" cy="1066800"/>
          </a:xfrm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Investigation</a:t>
            </a:r>
            <a:br>
              <a:rPr lang="en-US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</a:br>
            <a:r>
              <a:rPr lang="en-US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Credit  Approval  Activities</a:t>
            </a:r>
            <a:endParaRPr lang="en-US" sz="3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bg1">
                  <a:lumMod val="95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895600" y="1447800"/>
            <a:ext cx="19050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Investigation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6200" y="1676400"/>
            <a:ext cx="19050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Basic information of Business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6200" y="2819400"/>
            <a:ext cx="19050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Company Financial Statement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6200" y="4038600"/>
            <a:ext cx="19050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Company Bank &amp; Credit investigation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010400" y="2286000"/>
            <a:ext cx="19050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Contract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010400" y="3733800"/>
            <a:ext cx="19050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Credit Approval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010400" y="5029200"/>
            <a:ext cx="19050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Credit Time </a:t>
            </a:r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Lmt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 Payment term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cxnSp>
        <p:nvCxnSpPr>
          <p:cNvPr id="41" name="Straight Arrow Connector 40"/>
          <p:cNvCxnSpPr/>
          <p:nvPr/>
        </p:nvCxnSpPr>
        <p:spPr>
          <a:xfrm rot="5400000">
            <a:off x="1562100" y="3314700"/>
            <a:ext cx="2133600" cy="838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3276600" y="3276600"/>
            <a:ext cx="15240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Good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cxnSp>
        <p:nvCxnSpPr>
          <p:cNvPr id="46" name="Straight Arrow Connector 45"/>
          <p:cNvCxnSpPr/>
          <p:nvPr/>
        </p:nvCxnSpPr>
        <p:spPr>
          <a:xfrm rot="5400000" flipH="1" flipV="1">
            <a:off x="1676400" y="4495800"/>
            <a:ext cx="18288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>
          <a:xfrm>
            <a:off x="3276600" y="4191000"/>
            <a:ext cx="15240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Average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3276600" y="5105400"/>
            <a:ext cx="15240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Bad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cxnSp>
        <p:nvCxnSpPr>
          <p:cNvPr id="54" name="Straight Connector 53"/>
          <p:cNvCxnSpPr/>
          <p:nvPr/>
        </p:nvCxnSpPr>
        <p:spPr>
          <a:xfrm rot="5400000">
            <a:off x="1828800" y="4495800"/>
            <a:ext cx="26670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55"/>
          <p:cNvSpPr/>
          <p:nvPr/>
        </p:nvSpPr>
        <p:spPr>
          <a:xfrm>
            <a:off x="5029200" y="3962400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Bank LOC/SD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cxnSp>
        <p:nvCxnSpPr>
          <p:cNvPr id="57" name="Straight Arrow Connector 56"/>
          <p:cNvCxnSpPr/>
          <p:nvPr/>
        </p:nvCxnSpPr>
        <p:spPr>
          <a:xfrm rot="5400000" flipH="1" flipV="1">
            <a:off x="4686300" y="4229100"/>
            <a:ext cx="6096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 58"/>
          <p:cNvSpPr/>
          <p:nvPr/>
        </p:nvSpPr>
        <p:spPr>
          <a:xfrm>
            <a:off x="4953000" y="6172200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Rejected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cxnSp>
        <p:nvCxnSpPr>
          <p:cNvPr id="60" name="Straight Arrow Connector 59"/>
          <p:cNvCxnSpPr/>
          <p:nvPr/>
        </p:nvCxnSpPr>
        <p:spPr>
          <a:xfrm>
            <a:off x="3886200" y="5715000"/>
            <a:ext cx="121920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 flipV="1">
            <a:off x="4876800" y="3048000"/>
            <a:ext cx="19812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 flipV="1">
            <a:off x="5943600" y="3200400"/>
            <a:ext cx="914400" cy="685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/>
          <p:nvPr/>
        </p:nvCxnSpPr>
        <p:spPr>
          <a:xfrm rot="5400000">
            <a:off x="74613" y="4267200"/>
            <a:ext cx="3963988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/>
          <p:cNvCxnSpPr/>
          <p:nvPr/>
        </p:nvCxnSpPr>
        <p:spPr>
          <a:xfrm rot="5400000">
            <a:off x="5334794" y="4267200"/>
            <a:ext cx="3047206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Rectangle 85"/>
          <p:cNvSpPr/>
          <p:nvPr/>
        </p:nvSpPr>
        <p:spPr>
          <a:xfrm>
            <a:off x="76200" y="5257800"/>
            <a:ext cx="19050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Company Past History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52401"/>
            <a:ext cx="8305800" cy="1066800"/>
          </a:xfrm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Collection Acuities</a:t>
            </a:r>
            <a:endParaRPr lang="en-US" sz="3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bg1">
                  <a:lumMod val="95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57200" y="1371600"/>
            <a:ext cx="19050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Bill Submission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57200" y="2590800"/>
            <a:ext cx="19050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Bill Detail and Required Information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57200" y="3810000"/>
            <a:ext cx="19050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Account Reconciliation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971800" y="1447800"/>
            <a:ext cx="2438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Call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971800" y="3810000"/>
            <a:ext cx="2438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Collection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019800" y="3352800"/>
            <a:ext cx="19050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1"/>
                </a:solidFill>
              </a:rPr>
              <a:t>Bad-debt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1"/>
                </a:solidFill>
              </a:rPr>
              <a:t>Losses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457200" y="5105400"/>
            <a:ext cx="19050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Dues Letter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971800" y="2514600"/>
            <a:ext cx="24384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Visit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971800" y="4876800"/>
            <a:ext cx="24384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Accounting Information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019800" y="1828800"/>
            <a:ext cx="19050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Accounting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3200400" y="3276600"/>
            <a:ext cx="2438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1"/>
                </a:solidFill>
              </a:rPr>
              <a:t>Average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1"/>
                </a:solidFill>
              </a:rPr>
              <a:t>Collection Period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0243" name="Oval 2"/>
          <p:cNvSpPr>
            <a:spLocks noChangeArrowheads="1"/>
          </p:cNvSpPr>
          <p:nvPr/>
        </p:nvSpPr>
        <p:spPr bwMode="auto">
          <a:xfrm>
            <a:off x="387350" y="4622800"/>
            <a:ext cx="2654300" cy="1282700"/>
          </a:xfrm>
          <a:prstGeom prst="ellipse">
            <a:avLst/>
          </a:prstGeom>
          <a:solidFill>
            <a:srgbClr val="FCFEB9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b="1">
              <a:latin typeface="Calibri" pitchFamily="34" charset="0"/>
            </a:endParaRPr>
          </a:p>
        </p:txBody>
      </p:sp>
      <p:sp>
        <p:nvSpPr>
          <p:cNvPr id="10244" name="Oval 3"/>
          <p:cNvSpPr>
            <a:spLocks noChangeArrowheads="1"/>
          </p:cNvSpPr>
          <p:nvPr/>
        </p:nvSpPr>
        <p:spPr bwMode="auto">
          <a:xfrm>
            <a:off x="5949950" y="4622800"/>
            <a:ext cx="2654300" cy="1282700"/>
          </a:xfrm>
          <a:prstGeom prst="ellipse">
            <a:avLst/>
          </a:prstGeom>
          <a:solidFill>
            <a:srgbClr val="FCFEB9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b="1">
              <a:latin typeface="Calibri" pitchFamily="34" charset="0"/>
            </a:endParaRPr>
          </a:p>
        </p:txBody>
      </p:sp>
      <p:sp>
        <p:nvSpPr>
          <p:cNvPr id="10245" name="Oval 4"/>
          <p:cNvSpPr>
            <a:spLocks noChangeArrowheads="1"/>
          </p:cNvSpPr>
          <p:nvPr/>
        </p:nvSpPr>
        <p:spPr bwMode="auto">
          <a:xfrm>
            <a:off x="5949950" y="2032000"/>
            <a:ext cx="2654300" cy="1282700"/>
          </a:xfrm>
          <a:prstGeom prst="ellipse">
            <a:avLst/>
          </a:prstGeom>
          <a:solidFill>
            <a:srgbClr val="FCFEB9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b="1">
              <a:latin typeface="Calibri" pitchFamily="34" charset="0"/>
            </a:endParaRPr>
          </a:p>
        </p:txBody>
      </p:sp>
      <p:sp>
        <p:nvSpPr>
          <p:cNvPr id="17" name="Rectangle 7"/>
          <p:cNvSpPr txBox="1">
            <a:spLocks noChangeArrowheads="1"/>
          </p:cNvSpPr>
          <p:nvPr/>
        </p:nvSpPr>
        <p:spPr>
          <a:xfrm>
            <a:off x="1295400" y="228600"/>
            <a:ext cx="6781800" cy="1344613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Credit and Collection Common Policies</a:t>
            </a:r>
          </a:p>
        </p:txBody>
      </p:sp>
      <p:sp>
        <p:nvSpPr>
          <p:cNvPr id="10247" name="Oval 12"/>
          <p:cNvSpPr>
            <a:spLocks noChangeArrowheads="1"/>
          </p:cNvSpPr>
          <p:nvPr/>
        </p:nvSpPr>
        <p:spPr bwMode="auto">
          <a:xfrm>
            <a:off x="393700" y="1962150"/>
            <a:ext cx="2641600" cy="1270000"/>
          </a:xfrm>
          <a:prstGeom prst="ellipse">
            <a:avLst/>
          </a:prstGeom>
          <a:solidFill>
            <a:srgbClr val="A4BCFE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b="1">
              <a:latin typeface="Calibri" pitchFamily="34" charset="0"/>
            </a:endParaRPr>
          </a:p>
        </p:txBody>
      </p:sp>
      <p:sp>
        <p:nvSpPr>
          <p:cNvPr id="30" name="Rectangle 13"/>
          <p:cNvSpPr>
            <a:spLocks noChangeArrowheads="1"/>
          </p:cNvSpPr>
          <p:nvPr/>
        </p:nvSpPr>
        <p:spPr bwMode="auto">
          <a:xfrm>
            <a:off x="595313" y="2163763"/>
            <a:ext cx="2308225" cy="8286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Quality of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Trade Account</a:t>
            </a:r>
          </a:p>
        </p:txBody>
      </p:sp>
      <p:sp>
        <p:nvSpPr>
          <p:cNvPr id="10249" name="Rectangle 14"/>
          <p:cNvSpPr>
            <a:spLocks noChangeArrowheads="1"/>
          </p:cNvSpPr>
          <p:nvPr/>
        </p:nvSpPr>
        <p:spPr bwMode="auto">
          <a:xfrm>
            <a:off x="6269038" y="2239963"/>
            <a:ext cx="1852612" cy="8286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/>
            <a:r>
              <a:rPr lang="en-US" sz="2400" b="1">
                <a:solidFill>
                  <a:srgbClr val="000000"/>
                </a:solidFill>
                <a:latin typeface="Calibri" pitchFamily="34" charset="0"/>
              </a:rPr>
              <a:t>Length of</a:t>
            </a:r>
          </a:p>
          <a:p>
            <a:pPr algn="ctr"/>
            <a:r>
              <a:rPr lang="en-US" sz="2400" b="1">
                <a:solidFill>
                  <a:srgbClr val="000000"/>
                </a:solidFill>
                <a:latin typeface="Calibri" pitchFamily="34" charset="0"/>
              </a:rPr>
              <a:t>Credit Period</a:t>
            </a:r>
          </a:p>
        </p:txBody>
      </p:sp>
      <p:sp>
        <p:nvSpPr>
          <p:cNvPr id="10250" name="Rectangle 15"/>
          <p:cNvSpPr>
            <a:spLocks noChangeArrowheads="1"/>
          </p:cNvSpPr>
          <p:nvPr/>
        </p:nvSpPr>
        <p:spPr bwMode="auto">
          <a:xfrm>
            <a:off x="620713" y="4906963"/>
            <a:ext cx="1897062" cy="8286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/>
            <a:r>
              <a:rPr lang="en-US" sz="2400" b="1">
                <a:solidFill>
                  <a:srgbClr val="000000"/>
                </a:solidFill>
                <a:latin typeface="Calibri" pitchFamily="34" charset="0"/>
              </a:rPr>
              <a:t>Possible Cash</a:t>
            </a:r>
          </a:p>
          <a:p>
            <a:pPr algn="ctr"/>
            <a:r>
              <a:rPr lang="en-US" sz="2400" b="1">
                <a:solidFill>
                  <a:srgbClr val="000000"/>
                </a:solidFill>
                <a:latin typeface="Calibri" pitchFamily="34" charset="0"/>
              </a:rPr>
              <a:t>Discount</a:t>
            </a:r>
          </a:p>
        </p:txBody>
      </p:sp>
      <p:sp>
        <p:nvSpPr>
          <p:cNvPr id="10251" name="Rectangle 16"/>
          <p:cNvSpPr>
            <a:spLocks noChangeArrowheads="1"/>
          </p:cNvSpPr>
          <p:nvPr/>
        </p:nvSpPr>
        <p:spPr bwMode="auto">
          <a:xfrm>
            <a:off x="6413500" y="4678363"/>
            <a:ext cx="1458913" cy="8286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/>
            <a:r>
              <a:rPr lang="en-US" sz="2400" b="1">
                <a:solidFill>
                  <a:srgbClr val="000000"/>
                </a:solidFill>
                <a:latin typeface="Calibri" pitchFamily="34" charset="0"/>
              </a:rPr>
              <a:t>Collection</a:t>
            </a:r>
          </a:p>
          <a:p>
            <a:pPr algn="ctr"/>
            <a:r>
              <a:rPr lang="en-US" sz="2400" b="1">
                <a:solidFill>
                  <a:srgbClr val="000000"/>
                </a:solidFill>
                <a:latin typeface="Calibri" pitchFamily="34" charset="0"/>
              </a:rPr>
              <a:t>Program</a:t>
            </a:r>
          </a:p>
        </p:txBody>
      </p:sp>
      <p:sp>
        <p:nvSpPr>
          <p:cNvPr id="10252" name="Line 17"/>
          <p:cNvSpPr>
            <a:spLocks noChangeShapeType="1"/>
          </p:cNvSpPr>
          <p:nvPr/>
        </p:nvSpPr>
        <p:spPr bwMode="auto">
          <a:xfrm>
            <a:off x="2819400" y="3016250"/>
            <a:ext cx="381000" cy="3810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253" name="Line 18"/>
          <p:cNvSpPr>
            <a:spLocks noChangeShapeType="1"/>
          </p:cNvSpPr>
          <p:nvPr/>
        </p:nvSpPr>
        <p:spPr bwMode="auto">
          <a:xfrm flipH="1">
            <a:off x="5638800" y="3016250"/>
            <a:ext cx="381000" cy="3810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254" name="Line 19"/>
          <p:cNvSpPr>
            <a:spLocks noChangeShapeType="1"/>
          </p:cNvSpPr>
          <p:nvPr/>
        </p:nvSpPr>
        <p:spPr bwMode="auto">
          <a:xfrm>
            <a:off x="5638800" y="4540250"/>
            <a:ext cx="381000" cy="3810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55" name="Line 20"/>
          <p:cNvSpPr>
            <a:spLocks noChangeShapeType="1"/>
          </p:cNvSpPr>
          <p:nvPr/>
        </p:nvSpPr>
        <p:spPr bwMode="auto">
          <a:xfrm flipV="1">
            <a:off x="2819400" y="4540250"/>
            <a:ext cx="381000" cy="3048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3200400" y="4267200"/>
            <a:ext cx="2438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1"/>
                </a:solidFill>
              </a:rPr>
              <a:t>Bad-debt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1"/>
                </a:solidFill>
              </a:rPr>
              <a:t>Losses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202</TotalTime>
  <Words>243</Words>
  <Application>Microsoft Office PowerPoint</Application>
  <PresentationFormat>On-screen Show (4:3)</PresentationFormat>
  <Paragraphs>146</Paragraphs>
  <Slides>11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Receivable &amp; Risk Management</vt:lpstr>
      <vt:lpstr>Receivable &amp; Risk Management</vt:lpstr>
      <vt:lpstr>Need of Receivable &amp; Risk Management</vt:lpstr>
      <vt:lpstr>Pre &amp; Post Sales Receivable Activities</vt:lpstr>
      <vt:lpstr>Receivable Activities </vt:lpstr>
      <vt:lpstr>Risk Control Activities</vt:lpstr>
      <vt:lpstr>Investigation Credit  Approval  Activities</vt:lpstr>
      <vt:lpstr>Collection Acuities</vt:lpstr>
      <vt:lpstr>Slide 9</vt:lpstr>
      <vt:lpstr>Slide 10</vt:lpstr>
      <vt:lpstr>Thanks You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Receivable &amp; Risk Management</dc:title>
  <dc:creator>Hello</dc:creator>
  <cp:lastModifiedBy>Hello</cp:lastModifiedBy>
  <cp:revision>37</cp:revision>
  <dcterms:created xsi:type="dcterms:W3CDTF">2006-08-16T00:00:00Z</dcterms:created>
  <dcterms:modified xsi:type="dcterms:W3CDTF">2011-09-18T16:31:03Z</dcterms:modified>
</cp:coreProperties>
</file>