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0" r:id="rId1"/>
  </p:sldMasterIdLst>
  <p:notesMasterIdLst>
    <p:notesMasterId r:id="rId24"/>
  </p:notesMasterIdLst>
  <p:handoutMasterIdLst>
    <p:handoutMasterId r:id="rId25"/>
  </p:handout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80" r:id="rId23"/>
  </p:sldIdLst>
  <p:sldSz cx="9144000" cy="6858000" type="screen4x3"/>
  <p:notesSz cx="6815138" cy="9942513"/>
  <p:defaultTextStyle>
    <a:defPPr>
      <a:defRPr lang="en-GB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</p:showPr>
  <p:clrMru>
    <a:srgbClr val="FF0000"/>
    <a:srgbClr val="0000FF"/>
    <a:srgbClr val="00CC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horzBarState="maximized">
    <p:restoredLeft sz="15620"/>
    <p:restoredTop sz="97701" autoAdjust="0"/>
  </p:normalViewPr>
  <p:slideViewPr>
    <p:cSldViewPr>
      <p:cViewPr varScale="1">
        <p:scale>
          <a:sx n="74" d="100"/>
          <a:sy n="74" d="100"/>
        </p:scale>
        <p:origin x="-396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39327138" cy="3932713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5275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endParaRPr lang="en-US"/>
          </a:p>
        </p:txBody>
      </p:sp>
      <p:sp>
        <p:nvSpPr>
          <p:cNvPr id="11469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60800" y="0"/>
            <a:ext cx="295275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endParaRPr lang="en-US"/>
          </a:p>
        </p:txBody>
      </p:sp>
      <p:sp>
        <p:nvSpPr>
          <p:cNvPr id="11469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44038"/>
            <a:ext cx="295275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endParaRPr lang="en-US"/>
          </a:p>
        </p:txBody>
      </p:sp>
      <p:sp>
        <p:nvSpPr>
          <p:cNvPr id="11469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60800" y="9444038"/>
            <a:ext cx="295275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fld id="{ED9D0C73-7EBC-4E34-913F-664D56FAF589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5275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endParaRPr lang="en-US"/>
          </a:p>
        </p:txBody>
      </p:sp>
      <p:sp>
        <p:nvSpPr>
          <p:cNvPr id="6144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60800" y="0"/>
            <a:ext cx="295275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endParaRPr lang="en-US"/>
          </a:p>
        </p:txBody>
      </p:sp>
      <p:sp>
        <p:nvSpPr>
          <p:cNvPr id="61444" name="Rectangle 4"/>
          <p:cNvSpPr>
            <a:spLocks noRot="1" noChangeArrowheads="1" noTextEdit="1"/>
          </p:cNvSpPr>
          <p:nvPr>
            <p:ph type="sldImg" idx="2"/>
          </p:nvPr>
        </p:nvSpPr>
        <p:spPr bwMode="auto">
          <a:xfrm>
            <a:off x="923925" y="746125"/>
            <a:ext cx="4970463" cy="37274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6144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1038" y="4722813"/>
            <a:ext cx="5453062" cy="4473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6144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44038"/>
            <a:ext cx="295275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endParaRPr lang="en-US"/>
          </a:p>
        </p:txBody>
      </p:sp>
      <p:sp>
        <p:nvSpPr>
          <p:cNvPr id="6144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60800" y="9444038"/>
            <a:ext cx="295275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fld id="{9424ACC3-5925-4797-A2A5-548F659ECB59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1618" name="Group 2"/>
          <p:cNvGrpSpPr>
            <a:grpSpLocks/>
          </p:cNvGrpSpPr>
          <p:nvPr/>
        </p:nvGrpSpPr>
        <p:grpSpPr bwMode="auto">
          <a:xfrm>
            <a:off x="0" y="0"/>
            <a:ext cx="6340475" cy="5943600"/>
            <a:chOff x="0" y="0"/>
            <a:chExt cx="5520" cy="3744"/>
          </a:xfrm>
        </p:grpSpPr>
        <p:sp>
          <p:nvSpPr>
            <p:cNvPr id="111619" name="Rectangle 3"/>
            <p:cNvSpPr>
              <a:spLocks noChangeArrowheads="1"/>
            </p:cNvSpPr>
            <p:nvPr/>
          </p:nvSpPr>
          <p:spPr bwMode="auto">
            <a:xfrm>
              <a:off x="0" y="0"/>
              <a:ext cx="1104" cy="3072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/>
              <a:endParaRPr lang="en-US" sz="2400">
                <a:latin typeface="Times New Roman" pitchFamily="18" charset="0"/>
              </a:endParaRPr>
            </a:p>
          </p:txBody>
        </p:sp>
        <p:grpSp>
          <p:nvGrpSpPr>
            <p:cNvPr id="111620" name="Group 4"/>
            <p:cNvGrpSpPr>
              <a:grpSpLocks/>
            </p:cNvGrpSpPr>
            <p:nvPr userDrawn="1"/>
          </p:nvGrpSpPr>
          <p:grpSpPr bwMode="auto">
            <a:xfrm>
              <a:off x="0" y="2208"/>
              <a:ext cx="5520" cy="1536"/>
              <a:chOff x="0" y="2208"/>
              <a:chExt cx="5520" cy="1536"/>
            </a:xfrm>
          </p:grpSpPr>
          <p:sp>
            <p:nvSpPr>
              <p:cNvPr id="111621" name="Rectangle 5"/>
              <p:cNvSpPr>
                <a:spLocks noChangeArrowheads="1"/>
              </p:cNvSpPr>
              <p:nvPr/>
            </p:nvSpPr>
            <p:spPr bwMode="ltGray">
              <a:xfrm>
                <a:off x="624" y="2208"/>
                <a:ext cx="4896" cy="1536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 eaLnBrk="1" hangingPunct="1"/>
                <a:endParaRPr lang="en-US" sz="2400">
                  <a:latin typeface="Times New Roman" pitchFamily="18" charset="0"/>
                </a:endParaRPr>
              </a:p>
            </p:txBody>
          </p:sp>
          <p:sp>
            <p:nvSpPr>
              <p:cNvPr id="111622" name="Rectangle 6"/>
              <p:cNvSpPr>
                <a:spLocks noChangeArrowheads="1"/>
              </p:cNvSpPr>
              <p:nvPr/>
            </p:nvSpPr>
            <p:spPr bwMode="white">
              <a:xfrm>
                <a:off x="654" y="2352"/>
                <a:ext cx="4818" cy="1347"/>
              </a:xfrm>
              <a:prstGeom prst="rect">
                <a:avLst/>
              </a:prstGeom>
              <a:solidFill>
                <a:schemeClr val="bg1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 eaLnBrk="1" hangingPunct="1"/>
                <a:endParaRPr lang="en-US" sz="2400">
                  <a:latin typeface="Times New Roman" pitchFamily="18" charset="0"/>
                </a:endParaRPr>
              </a:p>
            </p:txBody>
          </p:sp>
          <p:sp>
            <p:nvSpPr>
              <p:cNvPr id="111623" name="Line 7"/>
              <p:cNvSpPr>
                <a:spLocks noChangeShapeType="1"/>
              </p:cNvSpPr>
              <p:nvPr/>
            </p:nvSpPr>
            <p:spPr bwMode="auto">
              <a:xfrm>
                <a:off x="0" y="3072"/>
                <a:ext cx="624" cy="0"/>
              </a:xfrm>
              <a:prstGeom prst="line">
                <a:avLst/>
              </a:prstGeom>
              <a:noFill/>
              <a:ln w="50800">
                <a:solidFill>
                  <a:schemeClr val="bg2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111624" name="Group 8"/>
            <p:cNvGrpSpPr>
              <a:grpSpLocks/>
            </p:cNvGrpSpPr>
            <p:nvPr userDrawn="1"/>
          </p:nvGrpSpPr>
          <p:grpSpPr bwMode="auto">
            <a:xfrm>
              <a:off x="400" y="336"/>
              <a:ext cx="5088" cy="192"/>
              <a:chOff x="400" y="336"/>
              <a:chExt cx="5088" cy="192"/>
            </a:xfrm>
          </p:grpSpPr>
          <p:sp>
            <p:nvSpPr>
              <p:cNvPr id="111625" name="Rectangle 9"/>
              <p:cNvSpPr>
                <a:spLocks noChangeArrowheads="1"/>
              </p:cNvSpPr>
              <p:nvPr/>
            </p:nvSpPr>
            <p:spPr bwMode="auto">
              <a:xfrm>
                <a:off x="3952" y="336"/>
                <a:ext cx="1536" cy="192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 eaLnBrk="1" hangingPunct="1"/>
                <a:endParaRPr lang="en-US" sz="2400">
                  <a:latin typeface="Times New Roman" pitchFamily="18" charset="0"/>
                </a:endParaRPr>
              </a:p>
            </p:txBody>
          </p:sp>
          <p:sp>
            <p:nvSpPr>
              <p:cNvPr id="111626" name="Line 10"/>
              <p:cNvSpPr>
                <a:spLocks noChangeShapeType="1"/>
              </p:cNvSpPr>
              <p:nvPr/>
            </p:nvSpPr>
            <p:spPr bwMode="auto">
              <a:xfrm>
                <a:off x="400" y="432"/>
                <a:ext cx="5088" cy="0"/>
              </a:xfrm>
              <a:prstGeom prst="line">
                <a:avLst/>
              </a:prstGeom>
              <a:noFill/>
              <a:ln w="44450">
                <a:solidFill>
                  <a:schemeClr val="bg2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</p:grpSp>
      </p:grpSp>
      <p:sp>
        <p:nvSpPr>
          <p:cNvPr id="111627" name="Rectangle 11"/>
          <p:cNvSpPr>
            <a:spLocks noGrp="1" noChangeArrowheads="1"/>
          </p:cNvSpPr>
          <p:nvPr>
            <p:ph type="ctrTitle"/>
          </p:nvPr>
        </p:nvSpPr>
        <p:spPr>
          <a:xfrm>
            <a:off x="2057400" y="1143000"/>
            <a:ext cx="6629400" cy="2209800"/>
          </a:xfrm>
        </p:spPr>
        <p:txBody>
          <a:bodyPr/>
          <a:lstStyle>
            <a:lvl1pPr>
              <a:defRPr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111628" name="Rectangle 12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962400"/>
            <a:ext cx="6858000" cy="1600200"/>
          </a:xfrm>
        </p:spPr>
        <p:txBody>
          <a:bodyPr anchor="ctr"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GB"/>
              <a:t>Click to edit Master subtitle style</a:t>
            </a:r>
          </a:p>
        </p:txBody>
      </p:sp>
      <p:sp>
        <p:nvSpPr>
          <p:cNvPr id="111629" name="Rectangle 13"/>
          <p:cNvSpPr>
            <a:spLocks noGrp="1" noChangeArrowheads="1"/>
          </p:cNvSpPr>
          <p:nvPr>
            <p:ph type="dt" sz="half" idx="2"/>
          </p:nvPr>
        </p:nvSpPr>
        <p:spPr>
          <a:xfrm>
            <a:off x="912813" y="6251575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111630" name="Rectangle 14"/>
          <p:cNvSpPr>
            <a:spLocks noGrp="1" noChangeArrowheads="1"/>
          </p:cNvSpPr>
          <p:nvPr>
            <p:ph type="ftr" sz="quarter" idx="3"/>
          </p:nvPr>
        </p:nvSpPr>
        <p:spPr>
          <a:xfrm>
            <a:off x="3354388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111631" name="Rectangle 15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5F666EDB-0EF1-474B-84C9-5FC2AAC80C29}" type="slidenum">
              <a:rPr lang="en-GB"/>
              <a:pPr/>
              <a:t>‹#›</a:t>
            </a:fld>
            <a:endParaRPr lang="en-GB"/>
          </a:p>
        </p:txBody>
      </p:sp>
      <p:pic>
        <p:nvPicPr>
          <p:cNvPr id="111632" name="Picture 16" descr="supreme court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1844675" cy="1382713"/>
          </a:xfrm>
          <a:prstGeom prst="rect">
            <a:avLst/>
          </a:prstGeom>
          <a:noFill/>
        </p:spPr>
      </p:pic>
      <p:pic>
        <p:nvPicPr>
          <p:cNvPr id="111633" name="Picture 17" descr="supreme court"/>
          <p:cNvPicPr>
            <a:picLocks noChangeAspect="1" noChangeArrowheads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1844675" cy="1382713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sndAc>
      <p:stSnd>
        <p:snd r:embed="rId1" name="laser.wav" builtIn="1"/>
      </p:stSnd>
    </p:sndAc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D3AFD9E-3EE7-441B-8399-04B017AD1E07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  <p:transition spd="med">
    <p:sndAc>
      <p:stSnd>
        <p:snd r:embed="rId1" name="laser.wav" builtIn="1"/>
      </p:stSnd>
    </p:sndAc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240588" y="277813"/>
            <a:ext cx="2108200" cy="59150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277813"/>
            <a:ext cx="6173788" cy="59150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7A307B6-0BDD-40AF-8E85-5A0FFDD19DCC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  <p:transition spd="med">
    <p:sndAc>
      <p:stSnd>
        <p:snd r:embed="rId1" name="laser.wav" builtIn="1"/>
      </p:stSnd>
    </p:sndAc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7813"/>
            <a:ext cx="7772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576388" y="1662113"/>
            <a:ext cx="3810000" cy="45307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538788" y="1662113"/>
            <a:ext cx="3810000" cy="45307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914400" y="6251575"/>
            <a:ext cx="1981200" cy="457200"/>
          </a:xfrm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352800" y="6248400"/>
            <a:ext cx="2971800" cy="457200"/>
          </a:xfrm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781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7672981F-234B-4719-9C92-BB61D9A8505D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  <p:transition spd="med">
    <p:sndAc>
      <p:stSnd>
        <p:snd r:embed="rId1" name="laser.wav" builtIn="1"/>
      </p:stSnd>
    </p:sndAc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E34E340-7D03-4E4A-8F0F-403CE08F567F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  <p:transition spd="med">
    <p:sndAc>
      <p:stSnd>
        <p:snd r:embed="rId1" name="laser.wav" builtIn="1"/>
      </p:stSnd>
    </p:sndAc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CF0E3DA-38A1-4973-8677-9F7909649358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  <p:transition spd="med">
    <p:sndAc>
      <p:stSnd>
        <p:snd r:embed="rId1" name="laser.wav" builtIn="1"/>
      </p:stSnd>
    </p:sndAc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76388" y="1662113"/>
            <a:ext cx="38100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538788" y="1662113"/>
            <a:ext cx="38100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643C558-B105-4EBC-87F1-3C7E3B3BE071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  <p:transition spd="med">
    <p:sndAc>
      <p:stSnd>
        <p:snd r:embed="rId1" name="laser.wav" builtIn="1"/>
      </p:stSnd>
    </p:sndAc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9F123E3-C466-4AA3-9FAC-5B41381D5173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  <p:transition spd="med">
    <p:sndAc>
      <p:stSnd>
        <p:snd r:embed="rId1" name="laser.wav" builtIn="1"/>
      </p:stSnd>
    </p:sndAc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3C38E23-BB38-430F-BECF-3828F4A2211A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  <p:transition spd="med">
    <p:sndAc>
      <p:stSnd>
        <p:snd r:embed="rId1" name="laser.wav" builtIn="1"/>
      </p:stSnd>
    </p:sndAc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1A46406-E881-4478-B710-120386AB6B3B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  <p:transition spd="med">
    <p:sndAc>
      <p:stSnd>
        <p:snd r:embed="rId1" name="laser.wav" builtIn="1"/>
      </p:stSnd>
    </p:sndAc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4685AA3-7CD9-4013-ABAE-45C9BAB3D6E5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  <p:transition spd="med">
    <p:sndAc>
      <p:stSnd>
        <p:snd r:embed="rId1" name="laser.wav" builtIn="1"/>
      </p:stSnd>
    </p:sndAc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0FD73EE-30AD-429C-AEF9-8E524FEE79B3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  <p:transition spd="med">
    <p:sndAc>
      <p:stSnd>
        <p:snd r:embed="rId1" name="laser.wav" builtIn="1"/>
      </p:stSnd>
    </p:sndAc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audio" Target="../media/audio1.wav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0594" name="Group 2"/>
          <p:cNvGrpSpPr>
            <a:grpSpLocks/>
          </p:cNvGrpSpPr>
          <p:nvPr/>
        </p:nvGrpSpPr>
        <p:grpSpPr bwMode="auto">
          <a:xfrm>
            <a:off x="0" y="203200"/>
            <a:ext cx="8686800" cy="4876800"/>
            <a:chOff x="0" y="0"/>
            <a:chExt cx="5472" cy="3072"/>
          </a:xfrm>
        </p:grpSpPr>
        <p:sp>
          <p:nvSpPr>
            <p:cNvPr id="110595" name="Rectangle 3"/>
            <p:cNvSpPr>
              <a:spLocks noChangeArrowheads="1"/>
            </p:cNvSpPr>
            <p:nvPr/>
          </p:nvSpPr>
          <p:spPr bwMode="auto">
            <a:xfrm>
              <a:off x="0" y="0"/>
              <a:ext cx="384" cy="3072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/>
              <a:endParaRPr lang="en-US" sz="2400">
                <a:latin typeface="Times New Roman" pitchFamily="18" charset="0"/>
              </a:endParaRPr>
            </a:p>
          </p:txBody>
        </p:sp>
        <p:grpSp>
          <p:nvGrpSpPr>
            <p:cNvPr id="110596" name="Group 4"/>
            <p:cNvGrpSpPr>
              <a:grpSpLocks/>
            </p:cNvGrpSpPr>
            <p:nvPr/>
          </p:nvGrpSpPr>
          <p:grpSpPr bwMode="auto">
            <a:xfrm>
              <a:off x="240" y="893"/>
              <a:ext cx="5232" cy="115"/>
              <a:chOff x="240" y="893"/>
              <a:chExt cx="5232" cy="115"/>
            </a:xfrm>
          </p:grpSpPr>
          <p:sp>
            <p:nvSpPr>
              <p:cNvPr id="110597" name="Rectangle 5"/>
              <p:cNvSpPr>
                <a:spLocks noChangeArrowheads="1"/>
              </p:cNvSpPr>
              <p:nvPr/>
            </p:nvSpPr>
            <p:spPr bwMode="auto">
              <a:xfrm>
                <a:off x="4320" y="893"/>
                <a:ext cx="1152" cy="115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 eaLnBrk="1" hangingPunct="1"/>
                <a:endParaRPr lang="en-US" sz="2400">
                  <a:latin typeface="Times New Roman" pitchFamily="18" charset="0"/>
                </a:endParaRPr>
              </a:p>
            </p:txBody>
          </p:sp>
          <p:sp>
            <p:nvSpPr>
              <p:cNvPr id="110598" name="Line 6"/>
              <p:cNvSpPr>
                <a:spLocks noChangeShapeType="1"/>
              </p:cNvSpPr>
              <p:nvPr/>
            </p:nvSpPr>
            <p:spPr bwMode="auto">
              <a:xfrm>
                <a:off x="240" y="941"/>
                <a:ext cx="5232" cy="0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</p:grpSp>
      </p:grpSp>
      <p:sp>
        <p:nvSpPr>
          <p:cNvPr id="110599" name="Rectangle 7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277813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</a:p>
        </p:txBody>
      </p:sp>
      <p:sp>
        <p:nvSpPr>
          <p:cNvPr id="110600" name="Rectangle 8"/>
          <p:cNvSpPr>
            <a:spLocks noGrp="1" noChangeArrowheads="1"/>
          </p:cNvSpPr>
          <p:nvPr>
            <p:ph type="body" idx="1"/>
          </p:nvPr>
        </p:nvSpPr>
        <p:spPr bwMode="auto">
          <a:xfrm>
            <a:off x="1576388" y="1662113"/>
            <a:ext cx="7772400" cy="453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sp>
        <p:nvSpPr>
          <p:cNvPr id="110601" name="Rectangle 9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914400" y="6251575"/>
            <a:ext cx="1981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000"/>
            </a:lvl1pPr>
          </a:lstStyle>
          <a:p>
            <a:endParaRPr lang="en-GB"/>
          </a:p>
        </p:txBody>
      </p:sp>
      <p:sp>
        <p:nvSpPr>
          <p:cNvPr id="110602" name="Rectangle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352800" y="62484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000"/>
            </a:lvl1pPr>
          </a:lstStyle>
          <a:p>
            <a:endParaRPr lang="en-GB"/>
          </a:p>
        </p:txBody>
      </p:sp>
      <p:sp>
        <p:nvSpPr>
          <p:cNvPr id="110603" name="Rectangle 11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81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000"/>
            </a:lvl1pPr>
          </a:lstStyle>
          <a:p>
            <a:fld id="{9201C17B-DACD-4574-BD27-480B23D6207A}" type="slidenum">
              <a:rPr lang="en-GB"/>
              <a:pPr/>
              <a:t>‹#›</a:t>
            </a:fld>
            <a:endParaRPr lang="en-GB"/>
          </a:p>
        </p:txBody>
      </p:sp>
      <p:sp>
        <p:nvSpPr>
          <p:cNvPr id="110604" name="Line 12"/>
          <p:cNvSpPr>
            <a:spLocks noChangeShapeType="1"/>
          </p:cNvSpPr>
          <p:nvPr/>
        </p:nvSpPr>
        <p:spPr bwMode="auto">
          <a:xfrm>
            <a:off x="0" y="4876800"/>
            <a:ext cx="609600" cy="0"/>
          </a:xfrm>
          <a:prstGeom prst="line">
            <a:avLst/>
          </a:prstGeom>
          <a:noFill/>
          <a:ln w="44450">
            <a:solidFill>
              <a:schemeClr val="bg2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pic>
        <p:nvPicPr>
          <p:cNvPr id="110605" name="Picture 13" descr="supreme court"/>
          <p:cNvPicPr>
            <a:picLocks noChangeAspect="1" noChangeArrowheads="1"/>
          </p:cNvPicPr>
          <p:nvPr/>
        </p:nvPicPr>
        <p:blipFill>
          <a:blip r:embed="rId15"/>
          <a:srcRect/>
          <a:stretch>
            <a:fillRect/>
          </a:stretch>
        </p:blipFill>
        <p:spPr bwMode="auto">
          <a:xfrm>
            <a:off x="0" y="0"/>
            <a:ext cx="1844675" cy="1382713"/>
          </a:xfrm>
          <a:prstGeom prst="rect">
            <a:avLst/>
          </a:prstGeom>
          <a:noFill/>
        </p:spPr>
      </p:pic>
      <p:pic>
        <p:nvPicPr>
          <p:cNvPr id="110606" name="Picture 14" descr="supreme court"/>
          <p:cNvPicPr>
            <a:picLocks noChangeAspect="1" noChangeArrowheads="1"/>
          </p:cNvPicPr>
          <p:nvPr userDrawn="1"/>
        </p:nvPicPr>
        <p:blipFill>
          <a:blip r:embed="rId15"/>
          <a:srcRect/>
          <a:stretch>
            <a:fillRect/>
          </a:stretch>
        </p:blipFill>
        <p:spPr bwMode="auto">
          <a:xfrm>
            <a:off x="0" y="0"/>
            <a:ext cx="1844675" cy="1382713"/>
          </a:xfrm>
          <a:prstGeom prst="rect">
            <a:avLst/>
          </a:prstGeom>
          <a:noFill/>
        </p:spPr>
      </p:pic>
    </p:spTree>
  </p:cSld>
  <p:clrMap bg1="dk2" tx1="lt1" bg2="dk1" tx2="lt2" accent1="accent1" accent2="accent2" accent3="accent3" accent4="accent4" accent5="accent5" accent6="accent6" hlink="hlink" folHlink="folHlink"/>
  <p:sldLayoutIdLst>
    <p:sldLayoutId id="2147483701" r:id="rId1"/>
    <p:sldLayoutId id="2147483702" r:id="rId2"/>
    <p:sldLayoutId id="2147483703" r:id="rId3"/>
    <p:sldLayoutId id="2147483704" r:id="rId4"/>
    <p:sldLayoutId id="2147483705" r:id="rId5"/>
    <p:sldLayoutId id="2147483706" r:id="rId6"/>
    <p:sldLayoutId id="2147483707" r:id="rId7"/>
    <p:sldLayoutId id="2147483708" r:id="rId8"/>
    <p:sldLayoutId id="2147483709" r:id="rId9"/>
    <p:sldLayoutId id="2147483710" r:id="rId10"/>
    <p:sldLayoutId id="2147483711" r:id="rId11"/>
    <p:sldLayoutId id="2147483712" r:id="rId12"/>
  </p:sldLayoutIdLst>
  <p:transition spd="med">
    <p:sndAc>
      <p:stSnd>
        <p:snd r:embed="rId14" name="laser.wav" builtIn="1"/>
      </p:stSnd>
    </p:sndAc>
  </p:transition>
  <p:timing>
    <p:tnLst>
      <p:par>
        <p:cTn id="1" dur="indefinite" restart="never" nodeType="tmRoot"/>
      </p:par>
    </p:tnLst>
  </p:timing>
  <p:hf hdr="0" ftr="0" dt="0"/>
  <p:txStyles>
    <p:titleStyle>
      <a:lvl1pPr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itchFamily="18" charset="0"/>
        </a:defRPr>
      </a:lvl2pPr>
      <a:lvl3pPr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itchFamily="18" charset="0"/>
        </a:defRPr>
      </a:lvl3pPr>
      <a:lvl4pPr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itchFamily="18" charset="0"/>
        </a:defRPr>
      </a:lvl4pPr>
      <a:lvl5pPr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folHlink"/>
        </a:buClr>
        <a:buFont typeface="Wingdings" pitchFamily="2" charset="2"/>
        <a:buBlip>
          <a:blip r:embed="rId16"/>
        </a:buBlip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Blip>
          <a:blip r:embed="rId17"/>
        </a:buBlip>
        <a:defRPr sz="26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Font typeface="Wingdings" pitchFamily="2" charset="2"/>
        <a:buBlip>
          <a:blip r:embed="rId17"/>
        </a:buBlip>
        <a:defRPr sz="23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Blip>
          <a:blip r:embed="rId17"/>
        </a:buBlip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Blip>
          <a:blip r:embed="rId17"/>
        </a:buBlip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Blip>
          <a:blip r:embed="rId17"/>
        </a:buBlip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Blip>
          <a:blip r:embed="rId17"/>
        </a:buBlip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Blip>
          <a:blip r:embed="rId17"/>
        </a:buBlip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Blip>
          <a:blip r:embed="rId17"/>
        </a:buBlip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1.xml"/><Relationship Id="rId1" Type="http://schemas.openxmlformats.org/officeDocument/2006/relationships/audio" Target="file:///C:\Documents%20and%20Settings\Harish\My%20Documents\My%20Sounds\Instrumental%20(Indian%20Table,Satar,Flute%20etc.)\101_Peace%20-%20Alaap.mp3" TargetMode="External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2.wav"/><Relationship Id="rId5" Type="http://schemas.openxmlformats.org/officeDocument/2006/relationships/image" Target="../media/image5.png"/><Relationship Id="rId4" Type="http://schemas.openxmlformats.org/officeDocument/2006/relationships/image" Target="../media/image12.gif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5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/>
          <a:p>
            <a:fld id="{1FCE59D4-057D-4C41-981A-1A9A67419DDF}" type="slidenum">
              <a:rPr lang="en-GB"/>
              <a:pPr/>
              <a:t>1</a:t>
            </a:fld>
            <a:endParaRPr lang="en-GB"/>
          </a:p>
        </p:txBody>
      </p:sp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835025" y="4351338"/>
            <a:ext cx="6616700" cy="808037"/>
          </a:xfrm>
        </p:spPr>
        <p:txBody>
          <a:bodyPr/>
          <a:lstStyle/>
          <a:p>
            <a:r>
              <a:rPr lang="en-GB">
                <a:effectLst>
                  <a:outerShdw blurRad="38100" dist="38100" dir="2700000" algn="tl">
                    <a:srgbClr val="993300"/>
                  </a:outerShdw>
                </a:effectLst>
              </a:rPr>
              <a:t>Supreme</a:t>
            </a:r>
            <a:r>
              <a:rPr lang="en-GB"/>
              <a:t> </a:t>
            </a:r>
            <a:r>
              <a:rPr lang="en-GB">
                <a:effectLst>
                  <a:outerShdw blurRad="38100" dist="38100" dir="2700000" algn="tl">
                    <a:srgbClr val="993300"/>
                  </a:outerShdw>
                </a:effectLst>
              </a:rPr>
              <a:t>Court of India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134100" y="2819400"/>
            <a:ext cx="3009900" cy="533400"/>
          </a:xfrm>
        </p:spPr>
        <p:txBody>
          <a:bodyPr/>
          <a:lstStyle/>
          <a:p>
            <a:r>
              <a:rPr lang="en-US" dirty="0" smtClean="0"/>
              <a:t>A DOCUMENTARY </a:t>
            </a:r>
            <a:endParaRPr lang="en-US" dirty="0"/>
          </a:p>
        </p:txBody>
      </p:sp>
      <p:pic>
        <p:nvPicPr>
          <p:cNvPr id="2053" name="Picture 5" descr="Supreme Court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62100" y="1409700"/>
            <a:ext cx="3533775" cy="2022475"/>
          </a:xfrm>
          <a:prstGeom prst="rect">
            <a:avLst/>
          </a:prstGeom>
          <a:noFill/>
        </p:spPr>
      </p:pic>
      <p:sp>
        <p:nvSpPr>
          <p:cNvPr id="2054" name="Text Box 6"/>
          <p:cNvSpPr txBox="1">
            <a:spLocks noChangeArrowheads="1"/>
          </p:cNvSpPr>
          <p:nvPr/>
        </p:nvSpPr>
        <p:spPr bwMode="auto">
          <a:xfrm>
            <a:off x="2520950" y="5975350"/>
            <a:ext cx="2758063" cy="369332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n-US" dirty="0" smtClean="0"/>
              <a:t>BY   SAYANTAN   BASU </a:t>
            </a:r>
            <a:endParaRPr lang="en-US" dirty="0"/>
          </a:p>
        </p:txBody>
      </p:sp>
      <p:pic>
        <p:nvPicPr>
          <p:cNvPr id="2057" name="101_Peace - Alaap.mp3">
            <a:hlinkClick r:id="" action="ppaction://media"/>
          </p:cNvPr>
          <p:cNvPicPr>
            <a:picLocks noRot="1" noChangeAspect="1" noChangeArrowheads="1"/>
          </p:cNvPicPr>
          <p:nvPr>
            <a:audioFile r:link="rId1"/>
          </p:nvPr>
        </p:nvPicPr>
        <p:blipFill>
          <a:blip r:embed="rId4"/>
          <a:srcRect/>
          <a:stretch>
            <a:fillRect/>
          </a:stretch>
        </p:blipFill>
        <p:spPr bwMode="auto">
          <a:xfrm>
            <a:off x="385763" y="6348413"/>
            <a:ext cx="304800" cy="304800"/>
          </a:xfrm>
          <a:prstGeom prst="rect">
            <a:avLst/>
          </a:prstGeom>
          <a:noFill/>
        </p:spPr>
      </p:pic>
    </p:spTree>
  </p:cSld>
  <p:clrMapOvr>
    <a:masterClrMapping/>
  </p:clrMapOvr>
  <p:transition spd="med" advTm="10000">
    <p:blind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" fill="hold"/>
                                        <p:tgtEl>
                                          <p:spTgt spid="205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1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numSld="21" showWhenStopped="0">
                <p:cTn id="1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57"/>
                </p:tgtEl>
              </p:cMediaNode>
            </p:audio>
          </p:childTnLst>
        </p:cTn>
      </p:par>
    </p:tnLst>
    <p:bldLst>
      <p:bldP spid="2050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9CCE51-0F5D-4DC2-88BB-1AC5114A087E}" type="slidenum">
              <a:rPr lang="en-GB"/>
              <a:pPr/>
              <a:t>10</a:t>
            </a:fld>
            <a:endParaRPr lang="en-GB"/>
          </a:p>
        </p:txBody>
      </p:sp>
      <p:sp>
        <p:nvSpPr>
          <p:cNvPr id="460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>
                <a:effectLst>
                  <a:outerShdw blurRad="38100" dist="38100" dir="2700000" algn="tl">
                    <a:srgbClr val="993300"/>
                  </a:outerShdw>
                </a:effectLst>
              </a:rPr>
              <a:t>Mandamus</a:t>
            </a:r>
          </a:p>
        </p:txBody>
      </p:sp>
      <p:sp>
        <p:nvSpPr>
          <p:cNvPr id="460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31838" y="1778000"/>
            <a:ext cx="8229600" cy="5310188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GB"/>
              <a:t>Mandamus = A Command</a:t>
            </a:r>
          </a:p>
          <a:p>
            <a:pPr>
              <a:lnSpc>
                <a:spcPct val="90000"/>
              </a:lnSpc>
            </a:pPr>
            <a:r>
              <a:rPr lang="en-GB"/>
              <a:t>Order to do something: demands some activity</a:t>
            </a:r>
          </a:p>
          <a:p>
            <a:pPr>
              <a:lnSpc>
                <a:spcPct val="90000"/>
              </a:lnSpc>
            </a:pPr>
            <a:r>
              <a:rPr lang="en-GB"/>
              <a:t>Command to perform Public or Quasi-public duty</a:t>
            </a:r>
          </a:p>
          <a:p>
            <a:pPr>
              <a:lnSpc>
                <a:spcPct val="90000"/>
              </a:lnSpc>
            </a:pPr>
            <a:r>
              <a:rPr lang="en-GB"/>
              <a:t>Writ available against:</a:t>
            </a:r>
          </a:p>
          <a:p>
            <a:pPr lvl="1">
              <a:lnSpc>
                <a:spcPct val="90000"/>
              </a:lnSpc>
            </a:pPr>
            <a:r>
              <a:rPr lang="en-GB"/>
              <a:t>Government</a:t>
            </a:r>
          </a:p>
          <a:p>
            <a:pPr lvl="1">
              <a:lnSpc>
                <a:spcPct val="90000"/>
              </a:lnSpc>
            </a:pPr>
            <a:r>
              <a:rPr lang="en-GB"/>
              <a:t>Public Servant </a:t>
            </a:r>
          </a:p>
          <a:p>
            <a:pPr lvl="1">
              <a:lnSpc>
                <a:spcPct val="90000"/>
              </a:lnSpc>
            </a:pPr>
            <a:r>
              <a:rPr lang="en-GB"/>
              <a:t>Judicial Body</a:t>
            </a:r>
          </a:p>
          <a:p>
            <a:pPr>
              <a:lnSpc>
                <a:spcPct val="90000"/>
              </a:lnSpc>
            </a:pPr>
            <a:r>
              <a:rPr lang="en-GB"/>
              <a:t>Writ not available against</a:t>
            </a:r>
          </a:p>
          <a:p>
            <a:pPr lvl="1">
              <a:lnSpc>
                <a:spcPct val="90000"/>
              </a:lnSpc>
            </a:pPr>
            <a:r>
              <a:rPr lang="en-GB"/>
              <a:t>President of India</a:t>
            </a:r>
          </a:p>
          <a:p>
            <a:pPr lvl="1">
              <a:lnSpc>
                <a:spcPct val="90000"/>
              </a:lnSpc>
            </a:pPr>
            <a:r>
              <a:rPr lang="en-GB"/>
              <a:t>Governor</a:t>
            </a:r>
          </a:p>
          <a:p>
            <a:pPr lvl="1">
              <a:lnSpc>
                <a:spcPct val="90000"/>
              </a:lnSpc>
            </a:pPr>
            <a:r>
              <a:rPr lang="en-GB"/>
              <a:t>Private Individual</a:t>
            </a:r>
          </a:p>
          <a:p>
            <a:pPr>
              <a:lnSpc>
                <a:spcPct val="90000"/>
              </a:lnSpc>
            </a:pPr>
            <a:endParaRPr lang="en-GB"/>
          </a:p>
        </p:txBody>
      </p:sp>
    </p:spTree>
  </p:cSld>
  <p:clrMapOvr>
    <a:masterClrMapping/>
  </p:clrMapOvr>
  <p:transition spd="med" advTm="20000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6" presetClass="emph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Scale>
                                      <p:cBhvr>
                                        <p:cTn id="6" dur="1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2"/>
                                        </p:tgtEl>
                                      </p:cBhvr>
                                      <p:to x="80000" y="100000"/>
                                    </p:animScale>
                                    <p:anim by="(#ppt_w*0.10)" calcmode="lin" valueType="num">
                                      <p:cBhvr>
                                        <p:cTn id="7" dur="1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by="(-#ppt_w*0.10)" calcmode="lin" valueType="num">
                                      <p:cBhvr>
                                        <p:cTn id="8" dur="1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-480000">
                                      <p:cBhvr>
                                        <p:cTn id="9" dur="1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3400"/>
                            </p:stCondLst>
                            <p:childTnLst>
                              <p:par>
                                <p:cTn id="11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" dur="80"/>
                                        <p:tgtEl>
                                          <p:spTgt spid="460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" dur="80"/>
                                        <p:tgtEl>
                                          <p:spTgt spid="460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80"/>
                                        <p:tgtEl>
                                          <p:spTgt spid="460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120"/>
                            </p:stCondLst>
                            <p:childTnLst>
                              <p:par>
                                <p:cTn id="17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9" dur="80"/>
                                        <p:tgtEl>
                                          <p:spTgt spid="460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0" dur="80"/>
                                        <p:tgtEl>
                                          <p:spTgt spid="460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80"/>
                                        <p:tgtEl>
                                          <p:spTgt spid="460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680"/>
                            </p:stCondLst>
                            <p:childTnLst>
                              <p:par>
                                <p:cTn id="23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5" dur="80"/>
                                        <p:tgtEl>
                                          <p:spTgt spid="460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6" dur="80"/>
                                        <p:tgtEl>
                                          <p:spTgt spid="460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7" dur="80"/>
                                        <p:tgtEl>
                                          <p:spTgt spid="460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7320"/>
                            </p:stCondLst>
                            <p:childTnLst>
                              <p:par>
                                <p:cTn id="29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1" dur="80"/>
                                        <p:tgtEl>
                                          <p:spTgt spid="460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2" dur="80"/>
                                        <p:tgtEl>
                                          <p:spTgt spid="460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3" dur="80"/>
                                        <p:tgtEl>
                                          <p:spTgt spid="460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8200"/>
                            </p:stCondLst>
                            <p:childTnLst>
                              <p:par>
                                <p:cTn id="3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7" dur="80"/>
                                        <p:tgtEl>
                                          <p:spTgt spid="460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8" dur="80"/>
                                        <p:tgtEl>
                                          <p:spTgt spid="460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9" dur="80"/>
                                        <p:tgtEl>
                                          <p:spTgt spid="460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8640"/>
                            </p:stCondLst>
                            <p:childTnLst>
                              <p:par>
                                <p:cTn id="41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3" dur="80"/>
                                        <p:tgtEl>
                                          <p:spTgt spid="4608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4" dur="80"/>
                                        <p:tgtEl>
                                          <p:spTgt spid="4608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5" dur="80"/>
                                        <p:tgtEl>
                                          <p:spTgt spid="4608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9200"/>
                            </p:stCondLst>
                            <p:childTnLst>
                              <p:par>
                                <p:cTn id="47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9" dur="80"/>
                                        <p:tgtEl>
                                          <p:spTgt spid="4608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0" dur="80"/>
                                        <p:tgtEl>
                                          <p:spTgt spid="4608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1" dur="80"/>
                                        <p:tgtEl>
                                          <p:spTgt spid="4608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9720"/>
                            </p:stCondLst>
                            <p:childTnLst>
                              <p:par>
                                <p:cTn id="53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5" dur="80"/>
                                        <p:tgtEl>
                                          <p:spTgt spid="4608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6" dur="80"/>
                                        <p:tgtEl>
                                          <p:spTgt spid="4608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7" dur="80"/>
                                        <p:tgtEl>
                                          <p:spTgt spid="4608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10680"/>
                            </p:stCondLst>
                            <p:childTnLst>
                              <p:par>
                                <p:cTn id="59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1" dur="80"/>
                                        <p:tgtEl>
                                          <p:spTgt spid="4608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2" dur="80"/>
                                        <p:tgtEl>
                                          <p:spTgt spid="4608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3" dur="80"/>
                                        <p:tgtEl>
                                          <p:spTgt spid="4608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1360"/>
                            </p:stCondLst>
                            <p:childTnLst>
                              <p:par>
                                <p:cTn id="6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7" dur="80"/>
                                        <p:tgtEl>
                                          <p:spTgt spid="4608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8" dur="80"/>
                                        <p:tgtEl>
                                          <p:spTgt spid="4608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9" dur="80"/>
                                        <p:tgtEl>
                                          <p:spTgt spid="4608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11720"/>
                            </p:stCondLst>
                            <p:childTnLst>
                              <p:par>
                                <p:cTn id="71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3" dur="80"/>
                                        <p:tgtEl>
                                          <p:spTgt spid="4608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4" dur="80"/>
                                        <p:tgtEl>
                                          <p:spTgt spid="4608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5" dur="80"/>
                                        <p:tgtEl>
                                          <p:spTgt spid="4608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082" grpId="0"/>
      <p:bldP spid="4608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C951FE-DBC5-4C9E-8122-7350BEC073C3}" type="slidenum">
              <a:rPr lang="en-GB"/>
              <a:pPr/>
              <a:t>11</a:t>
            </a:fld>
            <a:endParaRPr lang="en-GB"/>
          </a:p>
        </p:txBody>
      </p:sp>
      <p:sp>
        <p:nvSpPr>
          <p:cNvPr id="481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>
                <a:effectLst>
                  <a:outerShdw blurRad="38100" dist="38100" dir="2700000" algn="tl">
                    <a:srgbClr val="993300"/>
                  </a:outerShdw>
                </a:effectLst>
              </a:rPr>
              <a:t>Prohibition</a:t>
            </a:r>
          </a:p>
        </p:txBody>
      </p:sp>
      <p:sp>
        <p:nvSpPr>
          <p:cNvPr id="481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85825" y="1765300"/>
            <a:ext cx="7772400" cy="5092700"/>
          </a:xfrm>
        </p:spPr>
        <p:txBody>
          <a:bodyPr/>
          <a:lstStyle/>
          <a:p>
            <a:r>
              <a:rPr lang="en-US"/>
              <a:t>Order to stay a judicial Proceeding</a:t>
            </a:r>
          </a:p>
          <a:p>
            <a:r>
              <a:rPr lang="en-US"/>
              <a:t>When?</a:t>
            </a:r>
          </a:p>
          <a:p>
            <a:pPr lvl="1"/>
            <a:r>
              <a:rPr lang="en-US"/>
              <a:t>Excess of Jurisdiction</a:t>
            </a:r>
          </a:p>
          <a:p>
            <a:pPr lvl="1"/>
            <a:r>
              <a:rPr lang="en-US"/>
              <a:t>No Jurisdiction</a:t>
            </a:r>
          </a:p>
          <a:p>
            <a:r>
              <a:rPr lang="en-US"/>
              <a:t>During pendency of proceeding (Prevention)</a:t>
            </a:r>
          </a:p>
          <a:p>
            <a:r>
              <a:rPr lang="en-US"/>
              <a:t>To whom?</a:t>
            </a:r>
          </a:p>
          <a:p>
            <a:pPr lvl="1"/>
            <a:r>
              <a:rPr lang="en-US"/>
              <a:t>Judicial Authority</a:t>
            </a:r>
          </a:p>
          <a:p>
            <a:pPr lvl="1"/>
            <a:r>
              <a:rPr lang="en-US"/>
              <a:t>Quasi-judicial Authority</a:t>
            </a:r>
          </a:p>
          <a:p>
            <a:pPr lvl="1"/>
            <a:r>
              <a:rPr lang="en-US"/>
              <a:t>Public Servant having duty to act judicially</a:t>
            </a:r>
          </a:p>
          <a:p>
            <a:r>
              <a:rPr lang="en-US"/>
              <a:t>Not to Administrative Authority</a:t>
            </a:r>
          </a:p>
        </p:txBody>
      </p:sp>
    </p:spTree>
  </p:cSld>
  <p:clrMapOvr>
    <a:masterClrMapping/>
  </p:clrMapOvr>
  <p:transition spd="med" advTm="31062">
    <p:cover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481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81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48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481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481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4000"/>
                            </p:stCondLst>
                            <p:childTnLst>
                              <p:par>
                                <p:cTn id="16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481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481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6000"/>
                            </p:stCondLst>
                            <p:childTnLst>
                              <p:par>
                                <p:cTn id="21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481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481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8000"/>
                            </p:stCondLst>
                            <p:childTnLst>
                              <p:par>
                                <p:cTn id="26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481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481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0"/>
                            </p:stCondLst>
                            <p:childTnLst>
                              <p:par>
                                <p:cTn id="31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481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481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2000"/>
                            </p:stCondLst>
                            <p:childTnLst>
                              <p:par>
                                <p:cTn id="36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2000" fill="hold"/>
                                        <p:tgtEl>
                                          <p:spTgt spid="4813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2000" fill="hold"/>
                                        <p:tgtEl>
                                          <p:spTgt spid="4813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4000"/>
                            </p:stCondLst>
                            <p:childTnLst>
                              <p:par>
                                <p:cTn id="41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2000" fill="hold"/>
                                        <p:tgtEl>
                                          <p:spTgt spid="4813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2000" fill="hold"/>
                                        <p:tgtEl>
                                          <p:spTgt spid="4813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6000"/>
                            </p:stCondLst>
                            <p:childTnLst>
                              <p:par>
                                <p:cTn id="46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2000" fill="hold"/>
                                        <p:tgtEl>
                                          <p:spTgt spid="4813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2000" fill="hold"/>
                                        <p:tgtEl>
                                          <p:spTgt spid="4813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18000"/>
                            </p:stCondLst>
                            <p:childTnLst>
                              <p:par>
                                <p:cTn id="51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2000" fill="hold"/>
                                        <p:tgtEl>
                                          <p:spTgt spid="4813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2000" fill="hold"/>
                                        <p:tgtEl>
                                          <p:spTgt spid="4813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20000"/>
                            </p:stCondLst>
                            <p:childTnLst>
                              <p:par>
                                <p:cTn id="56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2000" fill="hold"/>
                                        <p:tgtEl>
                                          <p:spTgt spid="4813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2000" fill="hold"/>
                                        <p:tgtEl>
                                          <p:spTgt spid="4813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130" grpId="0"/>
      <p:bldP spid="48131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4182EF-5574-488E-86F9-2F913E87D71A}" type="slidenum">
              <a:rPr lang="en-GB"/>
              <a:pPr/>
              <a:t>12</a:t>
            </a:fld>
            <a:endParaRPr lang="en-GB"/>
          </a:p>
        </p:txBody>
      </p:sp>
      <p:sp>
        <p:nvSpPr>
          <p:cNvPr id="491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>
                <a:effectLst>
                  <a:outerShdw blurRad="38100" dist="38100" dir="2700000" algn="tl">
                    <a:srgbClr val="993300"/>
                  </a:outerShdw>
                </a:effectLst>
              </a:rPr>
              <a:t>Certiorari</a:t>
            </a:r>
          </a:p>
        </p:txBody>
      </p:sp>
      <p:sp>
        <p:nvSpPr>
          <p:cNvPr id="491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77850" y="1917700"/>
            <a:ext cx="8566150" cy="4940300"/>
          </a:xfrm>
        </p:spPr>
        <p:txBody>
          <a:bodyPr/>
          <a:lstStyle/>
          <a:p>
            <a:r>
              <a:rPr lang="en-US"/>
              <a:t>To whom: Judicial or Quasi-Judicial Authority</a:t>
            </a:r>
          </a:p>
          <a:p>
            <a:r>
              <a:rPr lang="en-US"/>
              <a:t>Object: To quash order or decision (Cure)</a:t>
            </a:r>
          </a:p>
          <a:p>
            <a:r>
              <a:rPr lang="en-US"/>
              <a:t>When?</a:t>
            </a:r>
          </a:p>
          <a:p>
            <a:pPr lvl="1"/>
            <a:r>
              <a:rPr lang="en-US"/>
              <a:t>Court or Tribunal acts without jurisdiction</a:t>
            </a:r>
          </a:p>
          <a:p>
            <a:pPr lvl="1"/>
            <a:r>
              <a:rPr lang="en-US"/>
              <a:t>Principles of Natural Justice not followed:</a:t>
            </a:r>
          </a:p>
          <a:p>
            <a:pPr lvl="2"/>
            <a:r>
              <a:rPr lang="en-US"/>
              <a:t>Bias: Personal, Pecuniary</a:t>
            </a:r>
          </a:p>
          <a:p>
            <a:pPr lvl="2"/>
            <a:r>
              <a:rPr lang="en-US" i="1"/>
              <a:t>Audi Alteram Partem</a:t>
            </a:r>
          </a:p>
          <a:p>
            <a:pPr lvl="2"/>
            <a:r>
              <a:rPr lang="en-US"/>
              <a:t>Speaking Order</a:t>
            </a:r>
          </a:p>
          <a:p>
            <a:pPr lvl="1"/>
            <a:r>
              <a:rPr lang="en-US"/>
              <a:t>Decision obtained by Fraud, Collusion, Corruption</a:t>
            </a:r>
          </a:p>
          <a:p>
            <a:pPr lvl="1"/>
            <a:r>
              <a:rPr lang="en-US"/>
              <a:t>Error of Law apparent on the face of record</a:t>
            </a:r>
          </a:p>
        </p:txBody>
      </p:sp>
    </p:spTree>
  </p:cSld>
  <p:clrMapOvr>
    <a:masterClrMapping/>
  </p:clrMapOvr>
  <p:transition spd="med" advTm="28469">
    <p:cover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4915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11" dur="2000"/>
                                        <p:tgtEl>
                                          <p:spTgt spid="491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15" dur="2000"/>
                                        <p:tgtEl>
                                          <p:spTgt spid="491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000"/>
                            </p:stCondLst>
                            <p:childTnLst>
                              <p:par>
                                <p:cTn id="17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19" dur="2000"/>
                                        <p:tgtEl>
                                          <p:spTgt spid="491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6000"/>
                            </p:stCondLst>
                            <p:childTnLst>
                              <p:par>
                                <p:cTn id="21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23" dur="2000"/>
                                        <p:tgtEl>
                                          <p:spTgt spid="491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8000"/>
                            </p:stCondLst>
                            <p:childTnLst>
                              <p:par>
                                <p:cTn id="25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27" dur="2000"/>
                                        <p:tgtEl>
                                          <p:spTgt spid="491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0000"/>
                            </p:stCondLst>
                            <p:childTnLst>
                              <p:par>
                                <p:cTn id="29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31" dur="2000"/>
                                        <p:tgtEl>
                                          <p:spTgt spid="4915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2000"/>
                            </p:stCondLst>
                            <p:childTnLst>
                              <p:par>
                                <p:cTn id="33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35" dur="2000"/>
                                        <p:tgtEl>
                                          <p:spTgt spid="4915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4000"/>
                            </p:stCondLst>
                            <p:childTnLst>
                              <p:par>
                                <p:cTn id="37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39" dur="2000"/>
                                        <p:tgtEl>
                                          <p:spTgt spid="4915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6000"/>
                            </p:stCondLst>
                            <p:childTnLst>
                              <p:par>
                                <p:cTn id="41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43" dur="2000"/>
                                        <p:tgtEl>
                                          <p:spTgt spid="4915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8000"/>
                            </p:stCondLst>
                            <p:childTnLst>
                              <p:par>
                                <p:cTn id="45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47" dur="2000"/>
                                        <p:tgtEl>
                                          <p:spTgt spid="4915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154" grpId="0"/>
      <p:bldP spid="49155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C0B227-7973-451B-A070-461EF423D54D}" type="slidenum">
              <a:rPr lang="en-GB"/>
              <a:pPr/>
              <a:t>13</a:t>
            </a:fld>
            <a:endParaRPr lang="en-GB"/>
          </a:p>
        </p:txBody>
      </p:sp>
      <p:sp>
        <p:nvSpPr>
          <p:cNvPr id="501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>
                <a:effectLst>
                  <a:outerShdw blurRad="38100" dist="38100" dir="2700000" algn="tl">
                    <a:srgbClr val="993300"/>
                  </a:outerShdw>
                </a:effectLst>
              </a:rPr>
              <a:t>Quo Warranto</a:t>
            </a:r>
          </a:p>
        </p:txBody>
      </p:sp>
      <p:sp>
        <p:nvSpPr>
          <p:cNvPr id="501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15950" y="1865313"/>
            <a:ext cx="8528050" cy="4992687"/>
          </a:xfrm>
        </p:spPr>
        <p:txBody>
          <a:bodyPr/>
          <a:lstStyle/>
          <a:p>
            <a:r>
              <a:rPr lang="en-US"/>
              <a:t>Quo Warranto  = What authority?</a:t>
            </a:r>
          </a:p>
          <a:p>
            <a:r>
              <a:rPr lang="en-US"/>
              <a:t>Court inquires into legality of claim to Public Office</a:t>
            </a:r>
          </a:p>
          <a:p>
            <a:r>
              <a:rPr lang="en-US"/>
              <a:t>Court ousts incumbent if claim not well founded</a:t>
            </a:r>
          </a:p>
          <a:p>
            <a:r>
              <a:rPr lang="en-US"/>
              <a:t>Object: To prevent usurpation of Public Office (Constitutional or Statutory)</a:t>
            </a:r>
          </a:p>
          <a:p>
            <a:r>
              <a:rPr lang="en-US"/>
              <a:t>When?</a:t>
            </a:r>
          </a:p>
          <a:p>
            <a:pPr lvl="1"/>
            <a:r>
              <a:rPr lang="en-US"/>
              <a:t>Disqualified for the post</a:t>
            </a:r>
          </a:p>
          <a:p>
            <a:pPr lvl="1"/>
            <a:r>
              <a:rPr lang="en-US"/>
              <a:t>Procedure not followed</a:t>
            </a:r>
          </a:p>
          <a:p>
            <a:pPr lvl="1"/>
            <a:r>
              <a:rPr lang="en-US"/>
              <a:t>Irregular appointment</a:t>
            </a:r>
          </a:p>
          <a:p>
            <a:r>
              <a:rPr lang="en-US"/>
              <a:t>Locus standi liberal</a:t>
            </a:r>
          </a:p>
        </p:txBody>
      </p:sp>
    </p:spTree>
  </p:cSld>
  <p:clrMapOvr>
    <a:masterClrMapping/>
  </p:clrMapOvr>
  <p:transition spd="med" advTm="28394">
    <p:cover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01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45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01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01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01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3750"/>
                            </p:stCondLst>
                            <p:childTnLst>
                              <p:par>
                                <p:cTn id="15" presetID="45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01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01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01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6500"/>
                            </p:stCondLst>
                            <p:childTnLst>
                              <p:par>
                                <p:cTn id="21" presetID="45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01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501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501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8950"/>
                            </p:stCondLst>
                            <p:childTnLst>
                              <p:par>
                                <p:cTn id="27" presetID="45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501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501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501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2750"/>
                            </p:stCondLst>
                            <p:childTnLst>
                              <p:par>
                                <p:cTn id="33" presetID="45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501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501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501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3450"/>
                            </p:stCondLst>
                            <p:childTnLst>
                              <p:par>
                                <p:cTn id="39" presetID="45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5017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5017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5017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5000"/>
                            </p:stCondLst>
                            <p:childTnLst>
                              <p:par>
                                <p:cTn id="45" presetID="45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5017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5017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5017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16450"/>
                            </p:stCondLst>
                            <p:childTnLst>
                              <p:par>
                                <p:cTn id="51" presetID="45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5017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5017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5017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7900"/>
                            </p:stCondLst>
                            <p:childTnLst>
                              <p:par>
                                <p:cTn id="57" presetID="45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5017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5017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5017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178" grpId="0"/>
      <p:bldP spid="50179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784421-A2DB-45DD-A37D-08C5384B8B7D}" type="slidenum">
              <a:rPr lang="en-GB"/>
              <a:pPr/>
              <a:t>14</a:t>
            </a:fld>
            <a:endParaRPr lang="en-GB"/>
          </a:p>
        </p:txBody>
      </p:sp>
      <p:sp>
        <p:nvSpPr>
          <p:cNvPr id="51202" name="Rectangle 2"/>
          <p:cNvSpPr>
            <a:spLocks noGrp="1" noChangeArrowheads="1"/>
          </p:cNvSpPr>
          <p:nvPr>
            <p:ph type="title"/>
          </p:nvPr>
        </p:nvSpPr>
        <p:spPr>
          <a:xfrm>
            <a:off x="1116013" y="279400"/>
            <a:ext cx="7772400" cy="1143000"/>
          </a:xfrm>
        </p:spPr>
        <p:txBody>
          <a:bodyPr/>
          <a:lstStyle/>
          <a:p>
            <a:pPr algn="ctr"/>
            <a:r>
              <a:rPr lang="en-US" sz="3800">
                <a:effectLst>
                  <a:outerShdw blurRad="38100" dist="38100" dir="2700000" algn="tl">
                    <a:srgbClr val="993300"/>
                  </a:outerShdw>
                </a:effectLst>
              </a:rPr>
              <a:t>Appellate Jurisdiction –</a:t>
            </a:r>
            <a:br>
              <a:rPr lang="en-US" sz="3800">
                <a:effectLst>
                  <a:outerShdw blurRad="38100" dist="38100" dir="2700000" algn="tl">
                    <a:srgbClr val="993300"/>
                  </a:outerShdw>
                </a:effectLst>
              </a:rPr>
            </a:br>
            <a:r>
              <a:rPr lang="en-US" sz="3800">
                <a:effectLst>
                  <a:outerShdw blurRad="38100" dist="38100" dir="2700000" algn="tl">
                    <a:srgbClr val="993300"/>
                  </a:outerShdw>
                </a:effectLst>
              </a:rPr>
              <a:t> Civil</a:t>
            </a:r>
          </a:p>
        </p:txBody>
      </p:sp>
      <p:sp>
        <p:nvSpPr>
          <p:cNvPr id="512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77850" y="1827213"/>
            <a:ext cx="8566150" cy="5030787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sz="2400"/>
              <a:t>From Judgment, Final Order, Decree, Sentence of High Court</a:t>
            </a:r>
          </a:p>
          <a:p>
            <a:pPr>
              <a:lnSpc>
                <a:spcPct val="90000"/>
              </a:lnSpc>
            </a:pPr>
            <a:r>
              <a:rPr lang="en-US" sz="2400"/>
              <a:t>Constitutional Question involved:</a:t>
            </a:r>
          </a:p>
          <a:p>
            <a:pPr lvl="1">
              <a:lnSpc>
                <a:spcPct val="90000"/>
              </a:lnSpc>
            </a:pPr>
            <a:r>
              <a:rPr lang="en-US" sz="2200"/>
              <a:t>Substantial question of Law as to the Interpretation of the Constitution</a:t>
            </a:r>
            <a:br>
              <a:rPr lang="en-US" sz="2200"/>
            </a:br>
            <a:r>
              <a:rPr lang="en-US" sz="2200"/>
              <a:t>			And</a:t>
            </a:r>
          </a:p>
          <a:p>
            <a:pPr lvl="1">
              <a:lnSpc>
                <a:spcPct val="90000"/>
              </a:lnSpc>
            </a:pPr>
            <a:r>
              <a:rPr lang="en-US" sz="2200"/>
              <a:t>Certificate of the High Court</a:t>
            </a:r>
          </a:p>
          <a:p>
            <a:pPr>
              <a:lnSpc>
                <a:spcPct val="90000"/>
              </a:lnSpc>
            </a:pPr>
            <a:r>
              <a:rPr lang="en-US" sz="2400"/>
              <a:t>No Constitutional Question involved:</a:t>
            </a:r>
          </a:p>
          <a:p>
            <a:pPr lvl="1">
              <a:lnSpc>
                <a:spcPct val="90000"/>
              </a:lnSpc>
            </a:pPr>
            <a:r>
              <a:rPr lang="en-US" sz="2200"/>
              <a:t>Substantial Question of Law of general importance</a:t>
            </a:r>
          </a:p>
          <a:p>
            <a:pPr lvl="1">
              <a:lnSpc>
                <a:spcPct val="90000"/>
              </a:lnSpc>
              <a:buFont typeface="Wingdings" pitchFamily="2" charset="2"/>
              <a:buNone/>
            </a:pPr>
            <a:r>
              <a:rPr lang="en-US" sz="2200"/>
              <a:t>				And</a:t>
            </a:r>
          </a:p>
          <a:p>
            <a:pPr lvl="1">
              <a:lnSpc>
                <a:spcPct val="90000"/>
              </a:lnSpc>
            </a:pPr>
            <a:r>
              <a:rPr lang="en-US" sz="2200"/>
              <a:t>In the opinion of the High Court the said question needs to be decided by the Supreme Court</a:t>
            </a:r>
            <a:br>
              <a:rPr lang="en-US" sz="2200"/>
            </a:br>
            <a:r>
              <a:rPr lang="en-US" sz="2200"/>
              <a:t>			And</a:t>
            </a:r>
          </a:p>
          <a:p>
            <a:pPr lvl="1">
              <a:lnSpc>
                <a:spcPct val="90000"/>
              </a:lnSpc>
            </a:pPr>
            <a:r>
              <a:rPr lang="en-US" sz="2200"/>
              <a:t>Certificate of the High Court</a:t>
            </a:r>
          </a:p>
        </p:txBody>
      </p:sp>
    </p:spTree>
  </p:cSld>
  <p:clrMapOvr>
    <a:masterClrMapping/>
  </p:clrMapOvr>
  <p:transition spd="med" advTm="39000">
    <p:cover dir="l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512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12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512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45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12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12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12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950"/>
                            </p:stCondLst>
                            <p:childTnLst>
                              <p:par>
                                <p:cTn id="17" presetID="45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12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12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12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6950"/>
                            </p:stCondLst>
                            <p:childTnLst>
                              <p:par>
                                <p:cTn id="23" presetID="45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512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512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512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0700"/>
                            </p:stCondLst>
                            <p:childTnLst>
                              <p:par>
                                <p:cTn id="29" presetID="45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512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512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512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2400"/>
                            </p:stCondLst>
                            <p:childTnLst>
                              <p:par>
                                <p:cTn id="35" presetID="45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5120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5120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5120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4500"/>
                            </p:stCondLst>
                            <p:childTnLst>
                              <p:par>
                                <p:cTn id="41" presetID="45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5120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5120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5120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7100"/>
                            </p:stCondLst>
                            <p:childTnLst>
                              <p:par>
                                <p:cTn id="47" presetID="45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5120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5120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5120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7700"/>
                            </p:stCondLst>
                            <p:childTnLst>
                              <p:par>
                                <p:cTn id="53" presetID="45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5120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5120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5120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22050"/>
                            </p:stCondLst>
                            <p:childTnLst>
                              <p:par>
                                <p:cTn id="59" presetID="45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5120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5120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5120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02" grpId="0"/>
      <p:bldP spid="51203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349357-3138-48FA-B38B-DFD48DCBBAD2}" type="slidenum">
              <a:rPr lang="en-GB"/>
              <a:pPr/>
              <a:t>15</a:t>
            </a:fld>
            <a:endParaRPr lang="en-GB"/>
          </a:p>
        </p:txBody>
      </p:sp>
      <p:sp>
        <p:nvSpPr>
          <p:cNvPr id="52226" name="Rectangle 2"/>
          <p:cNvSpPr>
            <a:spLocks noGrp="1" noChangeArrowheads="1"/>
          </p:cNvSpPr>
          <p:nvPr>
            <p:ph type="title"/>
          </p:nvPr>
        </p:nvSpPr>
        <p:spPr>
          <a:xfrm>
            <a:off x="914400" y="277813"/>
            <a:ext cx="8229600" cy="1143000"/>
          </a:xfrm>
        </p:spPr>
        <p:txBody>
          <a:bodyPr/>
          <a:lstStyle/>
          <a:p>
            <a:pPr algn="ctr"/>
            <a:r>
              <a:rPr lang="en-US" sz="3800"/>
              <a:t>     </a:t>
            </a:r>
            <a:r>
              <a:rPr lang="en-US" sz="3800">
                <a:effectLst>
                  <a:outerShdw blurRad="38100" dist="38100" dir="2700000" algn="tl">
                    <a:srgbClr val="993300"/>
                  </a:outerShdw>
                </a:effectLst>
              </a:rPr>
              <a:t>Appellate Jurisdiction –</a:t>
            </a:r>
            <a:br>
              <a:rPr lang="en-US" sz="3800">
                <a:effectLst>
                  <a:outerShdw blurRad="38100" dist="38100" dir="2700000" algn="tl">
                    <a:srgbClr val="993300"/>
                  </a:outerShdw>
                </a:effectLst>
              </a:rPr>
            </a:br>
            <a:r>
              <a:rPr lang="en-US" sz="3800">
                <a:effectLst>
                  <a:outerShdw blurRad="38100" dist="38100" dir="2700000" algn="tl">
                    <a:srgbClr val="993300"/>
                  </a:outerShdw>
                </a:effectLst>
              </a:rPr>
              <a:t> Criminal</a:t>
            </a:r>
          </a:p>
        </p:txBody>
      </p:sp>
      <p:sp>
        <p:nvSpPr>
          <p:cNvPr id="522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23925" y="1841500"/>
            <a:ext cx="7772400" cy="5016500"/>
          </a:xfrm>
        </p:spPr>
        <p:txBody>
          <a:bodyPr/>
          <a:lstStyle/>
          <a:p>
            <a:r>
              <a:rPr lang="en-US"/>
              <a:t>As of right:</a:t>
            </a:r>
          </a:p>
          <a:p>
            <a:pPr lvl="1"/>
            <a:r>
              <a:rPr lang="en-US"/>
              <a:t>HC on appeal reverses an order of Acquittal and sentences to death.</a:t>
            </a:r>
          </a:p>
          <a:p>
            <a:pPr lvl="1"/>
            <a:r>
              <a:rPr lang="en-US"/>
              <a:t>HC withdraws a case to itself from subordinate court and sentences to death.</a:t>
            </a:r>
          </a:p>
          <a:p>
            <a:pPr lvl="1"/>
            <a:r>
              <a:rPr lang="en-US"/>
              <a:t>HC enlargement of Cr. App. Juris. Act, 1970</a:t>
            </a:r>
          </a:p>
          <a:p>
            <a:r>
              <a:rPr lang="en-US"/>
              <a:t>On Certificate of the High Court</a:t>
            </a:r>
          </a:p>
          <a:p>
            <a:pPr lvl="1"/>
            <a:r>
              <a:rPr lang="en-US"/>
              <a:t>High Court certifies a criminal case as fit one for appeal to the Supreme Court.</a:t>
            </a:r>
          </a:p>
          <a:p>
            <a:pPr lvl="1"/>
            <a:r>
              <a:rPr lang="en-US"/>
              <a:t>Substantial question of law as to the interpretation of the Constitution + Cert. of HC</a:t>
            </a:r>
          </a:p>
        </p:txBody>
      </p:sp>
    </p:spTree>
  </p:cSld>
  <p:clrMapOvr>
    <a:masterClrMapping/>
  </p:clrMapOvr>
  <p:transition spd="med" advTm="30000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522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0" dur="80"/>
                                        <p:tgtEl>
                                          <p:spTgt spid="522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1" dur="80"/>
                                        <p:tgtEl>
                                          <p:spTgt spid="522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" dur="80"/>
                                        <p:tgtEl>
                                          <p:spTgt spid="522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440"/>
                            </p:stCondLst>
                            <p:childTnLst>
                              <p:par>
                                <p:cTn id="14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6" dur="80"/>
                                        <p:tgtEl>
                                          <p:spTgt spid="522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7" dur="80"/>
                                        <p:tgtEl>
                                          <p:spTgt spid="522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" dur="80"/>
                                        <p:tgtEl>
                                          <p:spTgt spid="522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4720"/>
                            </p:stCondLst>
                            <p:childTnLst>
                              <p:par>
                                <p:cTn id="20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2" dur="80"/>
                                        <p:tgtEl>
                                          <p:spTgt spid="522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3" dur="80"/>
                                        <p:tgtEl>
                                          <p:spTgt spid="522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" dur="80"/>
                                        <p:tgtEl>
                                          <p:spTgt spid="522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7320"/>
                            </p:stCondLst>
                            <p:childTnLst>
                              <p:par>
                                <p:cTn id="26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80"/>
                                        <p:tgtEl>
                                          <p:spTgt spid="522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80"/>
                                        <p:tgtEl>
                                          <p:spTgt spid="522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80"/>
                                        <p:tgtEl>
                                          <p:spTgt spid="522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8800"/>
                            </p:stCondLst>
                            <p:childTnLst>
                              <p:par>
                                <p:cTn id="32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4" dur="80"/>
                                        <p:tgtEl>
                                          <p:spTgt spid="522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5" dur="80"/>
                                        <p:tgtEl>
                                          <p:spTgt spid="522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6" dur="80"/>
                                        <p:tgtEl>
                                          <p:spTgt spid="522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9920"/>
                            </p:stCondLst>
                            <p:childTnLst>
                              <p:par>
                                <p:cTn id="38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0" dur="80"/>
                                        <p:tgtEl>
                                          <p:spTgt spid="5222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1" dur="80"/>
                                        <p:tgtEl>
                                          <p:spTgt spid="5222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80"/>
                                        <p:tgtEl>
                                          <p:spTgt spid="5222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2600"/>
                            </p:stCondLst>
                            <p:childTnLst>
                              <p:par>
                                <p:cTn id="44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6" dur="80"/>
                                        <p:tgtEl>
                                          <p:spTgt spid="5222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7" dur="80"/>
                                        <p:tgtEl>
                                          <p:spTgt spid="5222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8" dur="80"/>
                                        <p:tgtEl>
                                          <p:spTgt spid="5222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226" grpId="0"/>
      <p:bldP spid="52227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489722-641B-4824-9097-24D4EE5DFA38}" type="slidenum">
              <a:rPr lang="en-GB"/>
              <a:pPr/>
              <a:t>16</a:t>
            </a:fld>
            <a:endParaRPr lang="en-GB"/>
          </a:p>
        </p:txBody>
      </p:sp>
      <p:sp>
        <p:nvSpPr>
          <p:cNvPr id="53250" name="Rectangle 2"/>
          <p:cNvSpPr>
            <a:spLocks noGrp="1" noChangeArrowheads="1"/>
          </p:cNvSpPr>
          <p:nvPr>
            <p:ph type="title"/>
          </p:nvPr>
        </p:nvSpPr>
        <p:spPr>
          <a:xfrm>
            <a:off x="1884363" y="277813"/>
            <a:ext cx="7259637" cy="1143000"/>
          </a:xfrm>
        </p:spPr>
        <p:txBody>
          <a:bodyPr/>
          <a:lstStyle/>
          <a:p>
            <a:r>
              <a:rPr lang="en-US" sz="3800">
                <a:effectLst>
                  <a:outerShdw blurRad="38100" dist="38100" dir="2700000" algn="tl">
                    <a:srgbClr val="993300"/>
                  </a:outerShdw>
                </a:effectLst>
              </a:rPr>
              <a:t>Special Leave to Appeal</a:t>
            </a:r>
            <a:br>
              <a:rPr lang="en-US" sz="3800">
                <a:effectLst>
                  <a:outerShdw blurRad="38100" dist="38100" dir="2700000" algn="tl">
                    <a:srgbClr val="993300"/>
                  </a:outerShdw>
                </a:effectLst>
              </a:rPr>
            </a:br>
            <a:r>
              <a:rPr lang="en-US" sz="3800">
                <a:effectLst>
                  <a:outerShdw blurRad="38100" dist="38100" dir="2700000" algn="tl">
                    <a:srgbClr val="993300"/>
                  </a:outerShdw>
                </a:effectLst>
              </a:rPr>
              <a:t>(SLP) Art. 136</a:t>
            </a:r>
          </a:p>
        </p:txBody>
      </p:sp>
      <p:sp>
        <p:nvSpPr>
          <p:cNvPr id="532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15950" y="1879600"/>
            <a:ext cx="8872538" cy="49784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/>
              <a:t>Discretionary power</a:t>
            </a:r>
          </a:p>
          <a:p>
            <a:pPr>
              <a:lnSpc>
                <a:spcPct val="90000"/>
              </a:lnSpc>
            </a:pPr>
            <a:r>
              <a:rPr lang="en-US"/>
              <a:t>Unfettered power</a:t>
            </a:r>
          </a:p>
          <a:p>
            <a:pPr>
              <a:lnSpc>
                <a:spcPct val="90000"/>
              </a:lnSpc>
            </a:pPr>
            <a:r>
              <a:rPr lang="en-US"/>
              <a:t>From : Any judgment, decree, order, sentence, determination in any cause or matter</a:t>
            </a:r>
            <a:br>
              <a:rPr lang="en-US"/>
            </a:br>
            <a:r>
              <a:rPr lang="en-US"/>
              <a:t>	Passed or made by any Court or Tribunal</a:t>
            </a:r>
          </a:p>
          <a:p>
            <a:pPr>
              <a:lnSpc>
                <a:spcPct val="90000"/>
              </a:lnSpc>
            </a:pPr>
            <a:r>
              <a:rPr lang="en-US"/>
              <a:t>Exception: Judgment of court of the Armed Forces</a:t>
            </a:r>
          </a:p>
          <a:p>
            <a:pPr>
              <a:lnSpc>
                <a:spcPct val="90000"/>
              </a:lnSpc>
            </a:pPr>
            <a:r>
              <a:rPr lang="en-US"/>
              <a:t>When?</a:t>
            </a:r>
          </a:p>
          <a:p>
            <a:pPr lvl="1">
              <a:lnSpc>
                <a:spcPct val="90000"/>
              </a:lnSpc>
            </a:pPr>
            <a:r>
              <a:rPr lang="en-US"/>
              <a:t>In exceptional cases</a:t>
            </a:r>
          </a:p>
          <a:p>
            <a:pPr lvl="1">
              <a:lnSpc>
                <a:spcPct val="90000"/>
              </a:lnSpc>
            </a:pPr>
            <a:r>
              <a:rPr lang="en-US"/>
              <a:t>Illegality, Irregularity, Error of Law</a:t>
            </a:r>
          </a:p>
          <a:p>
            <a:pPr lvl="1">
              <a:lnSpc>
                <a:spcPct val="90000"/>
              </a:lnSpc>
            </a:pPr>
            <a:r>
              <a:rPr lang="en-US"/>
              <a:t>Miscarriage of Justice</a:t>
            </a:r>
          </a:p>
          <a:p>
            <a:pPr lvl="1">
              <a:lnSpc>
                <a:spcPct val="90000"/>
              </a:lnSpc>
            </a:pPr>
            <a:r>
              <a:rPr lang="en-US"/>
              <a:t>Principles of Natural Justice violated</a:t>
            </a:r>
          </a:p>
        </p:txBody>
      </p:sp>
    </p:spTree>
  </p:cSld>
  <p:clrMapOvr>
    <a:masterClrMapping/>
  </p:clrMapOvr>
  <p:transition spd="med" advTm="25625">
    <p:cover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6" presetClass="emph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Scale>
                                      <p:cBhvr>
                                        <p:cTn id="6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0"/>
                                        </p:tgtEl>
                                      </p:cBhvr>
                                      <p:to x="80000" y="100000"/>
                                    </p:animScale>
                                    <p:anim by="(#ppt_w*0.10)" calcmode="lin" valueType="num">
                                      <p:cBhvr>
                                        <p:cTn id="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by="(-#ppt_w*0.10)" calcmode="lin" valueType="num">
                                      <p:cBhvr>
                                        <p:cTn id="8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-480000">
                                      <p:cBhvr>
                                        <p:cTn id="9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4200"/>
                            </p:stCondLst>
                            <p:childTnLst>
                              <p:par>
                                <p:cTn id="11" presetID="2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3" dur="1" fill="hold"/>
                                        <p:tgtEl>
                                          <p:spTgt spid="532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4200"/>
                            </p:stCondLst>
                            <p:childTnLst>
                              <p:par>
                                <p:cTn id="15" presetID="2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532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4200"/>
                            </p:stCondLst>
                            <p:childTnLst>
                              <p:par>
                                <p:cTn id="19" presetID="2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1" dur="1" fill="hold"/>
                                        <p:tgtEl>
                                          <p:spTgt spid="532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4200"/>
                            </p:stCondLst>
                            <p:childTnLst>
                              <p:par>
                                <p:cTn id="23" presetID="2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5" dur="1" fill="hold"/>
                                        <p:tgtEl>
                                          <p:spTgt spid="532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4200"/>
                            </p:stCondLst>
                            <p:childTnLst>
                              <p:par>
                                <p:cTn id="27" presetID="2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9" dur="1" fill="hold"/>
                                        <p:tgtEl>
                                          <p:spTgt spid="532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4200"/>
                            </p:stCondLst>
                            <p:childTnLst>
                              <p:par>
                                <p:cTn id="31" presetID="2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3" dur="1" fill="hold"/>
                                        <p:tgtEl>
                                          <p:spTgt spid="5325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4200"/>
                            </p:stCondLst>
                            <p:childTnLst>
                              <p:par>
                                <p:cTn id="35" presetID="2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7" dur="1" fill="hold"/>
                                        <p:tgtEl>
                                          <p:spTgt spid="5325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4200"/>
                            </p:stCondLst>
                            <p:childTnLst>
                              <p:par>
                                <p:cTn id="39" presetID="2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1" dur="1" fill="hold"/>
                                        <p:tgtEl>
                                          <p:spTgt spid="5325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4200"/>
                            </p:stCondLst>
                            <p:childTnLst>
                              <p:par>
                                <p:cTn id="43" presetID="2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5" dur="1" fill="hold"/>
                                        <p:tgtEl>
                                          <p:spTgt spid="5325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250" grpId="0"/>
      <p:bldP spid="53251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9E0B59-F4D3-4D0B-9C11-186CF360A03D}" type="slidenum">
              <a:rPr lang="en-GB"/>
              <a:pPr/>
              <a:t>17</a:t>
            </a:fld>
            <a:endParaRPr lang="en-GB"/>
          </a:p>
        </p:txBody>
      </p:sp>
      <p:sp>
        <p:nvSpPr>
          <p:cNvPr id="542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3800">
                <a:effectLst>
                  <a:outerShdw blurRad="38100" dist="38100" dir="2700000" algn="tl">
                    <a:srgbClr val="993300"/>
                  </a:outerShdw>
                </a:effectLst>
              </a:rPr>
              <a:t>Advisory Jurisdiction – 1</a:t>
            </a:r>
            <a:br>
              <a:rPr lang="en-US" sz="3800">
                <a:effectLst>
                  <a:outerShdw blurRad="38100" dist="38100" dir="2700000" algn="tl">
                    <a:srgbClr val="993300"/>
                  </a:outerShdw>
                </a:effectLst>
              </a:rPr>
            </a:br>
            <a:r>
              <a:rPr lang="en-US" sz="3800">
                <a:effectLst>
                  <a:outerShdw blurRad="38100" dist="38100" dir="2700000" algn="tl">
                    <a:srgbClr val="993300"/>
                  </a:outerShdw>
                </a:effectLst>
              </a:rPr>
              <a:t>Art. 143</a:t>
            </a:r>
          </a:p>
        </p:txBody>
      </p:sp>
      <p:sp>
        <p:nvSpPr>
          <p:cNvPr id="542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15950" y="2046288"/>
            <a:ext cx="8528050" cy="4530725"/>
          </a:xfrm>
        </p:spPr>
        <p:txBody>
          <a:bodyPr/>
          <a:lstStyle/>
          <a:p>
            <a:r>
              <a:rPr lang="en-US"/>
              <a:t>President may refer to Supreme Court for opinion</a:t>
            </a:r>
          </a:p>
          <a:p>
            <a:r>
              <a:rPr lang="en-US"/>
              <a:t>Question of Law or Fact:</a:t>
            </a:r>
            <a:br>
              <a:rPr lang="en-US"/>
            </a:br>
            <a:r>
              <a:rPr lang="en-US"/>
              <a:t>	Which has arisen or likely to arise</a:t>
            </a:r>
            <a:br>
              <a:rPr lang="en-US"/>
            </a:br>
            <a:r>
              <a:rPr lang="en-US"/>
              <a:t>		And of great public importance</a:t>
            </a:r>
          </a:p>
          <a:p>
            <a:r>
              <a:rPr lang="en-US"/>
              <a:t>Court </a:t>
            </a:r>
            <a:r>
              <a:rPr lang="en-US">
                <a:solidFill>
                  <a:srgbClr val="FF0000"/>
                </a:solidFill>
              </a:rPr>
              <a:t>may</a:t>
            </a:r>
            <a:r>
              <a:rPr lang="en-US"/>
              <a:t> after ‘Hearing’ report to the President</a:t>
            </a:r>
          </a:p>
          <a:p>
            <a:r>
              <a:rPr lang="en-US"/>
              <a:t>Court </a:t>
            </a:r>
            <a:r>
              <a:rPr lang="en-US">
                <a:solidFill>
                  <a:srgbClr val="FF0000"/>
                </a:solidFill>
              </a:rPr>
              <a:t>Shall</a:t>
            </a:r>
            <a:r>
              <a:rPr lang="en-US"/>
              <a:t> after ‘Hearing’ report</a:t>
            </a:r>
          </a:p>
          <a:p>
            <a:r>
              <a:rPr lang="en-US"/>
              <a:t>Judges to hear: Minimum 5</a:t>
            </a:r>
          </a:p>
          <a:p>
            <a:r>
              <a:rPr lang="en-US"/>
              <a:t>No litigation – Opinion not binding on the Govt.</a:t>
            </a:r>
          </a:p>
        </p:txBody>
      </p:sp>
    </p:spTree>
  </p:cSld>
  <p:clrMapOvr>
    <a:masterClrMapping/>
  </p:clrMapOvr>
  <p:transition spd="med" advTm="21000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6" dur="50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7" dur="2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250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5427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25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427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25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5427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3900"/>
                            </p:stCondLst>
                            <p:childTnLst>
                              <p:par>
                                <p:cTn id="12" presetID="1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14" dur="1000"/>
                                        <p:tgtEl>
                                          <p:spTgt spid="542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4900"/>
                            </p:stCondLst>
                            <p:childTnLst>
                              <p:par>
                                <p:cTn id="16" presetID="1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18" dur="1000"/>
                                        <p:tgtEl>
                                          <p:spTgt spid="542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900"/>
                            </p:stCondLst>
                            <p:childTnLst>
                              <p:par>
                                <p:cTn id="20" presetID="1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22" dur="1000"/>
                                        <p:tgtEl>
                                          <p:spTgt spid="542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6900"/>
                            </p:stCondLst>
                            <p:childTnLst>
                              <p:par>
                                <p:cTn id="24" presetID="1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26" dur="1000"/>
                                        <p:tgtEl>
                                          <p:spTgt spid="542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7900"/>
                            </p:stCondLst>
                            <p:childTnLst>
                              <p:par>
                                <p:cTn id="28" presetID="1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30" dur="1000"/>
                                        <p:tgtEl>
                                          <p:spTgt spid="542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8900"/>
                            </p:stCondLst>
                            <p:childTnLst>
                              <p:par>
                                <p:cTn id="32" presetID="1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34" dur="1000"/>
                                        <p:tgtEl>
                                          <p:spTgt spid="5427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274" grpId="0"/>
      <p:bldP spid="54275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80BBE5-EAB5-44E0-8A9E-CB81AC181968}" type="slidenum">
              <a:rPr lang="en-GB"/>
              <a:pPr/>
              <a:t>18</a:t>
            </a:fld>
            <a:endParaRPr lang="en-GB"/>
          </a:p>
        </p:txBody>
      </p:sp>
      <p:sp>
        <p:nvSpPr>
          <p:cNvPr id="552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3800">
                <a:effectLst>
                  <a:outerShdw blurRad="38100" dist="38100" dir="2700000" algn="tl">
                    <a:srgbClr val="993300"/>
                  </a:outerShdw>
                </a:effectLst>
              </a:rPr>
              <a:t>Advisory Jurisdiction – 2</a:t>
            </a:r>
            <a:br>
              <a:rPr lang="en-US" sz="3800">
                <a:effectLst>
                  <a:outerShdw blurRad="38100" dist="38100" dir="2700000" algn="tl">
                    <a:srgbClr val="993300"/>
                  </a:outerShdw>
                </a:effectLst>
              </a:rPr>
            </a:br>
            <a:r>
              <a:rPr lang="en-US" sz="3800">
                <a:effectLst>
                  <a:outerShdw blurRad="38100" dist="38100" dir="2700000" algn="tl">
                    <a:srgbClr val="993300"/>
                  </a:outerShdw>
                </a:effectLst>
              </a:rPr>
              <a:t>Art. 143</a:t>
            </a:r>
          </a:p>
        </p:txBody>
      </p:sp>
      <p:sp>
        <p:nvSpPr>
          <p:cNvPr id="552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23925" y="1879600"/>
            <a:ext cx="7772400" cy="4978400"/>
          </a:xfrm>
        </p:spPr>
        <p:txBody>
          <a:bodyPr/>
          <a:lstStyle/>
          <a:p>
            <a:r>
              <a:rPr lang="en-US"/>
              <a:t>In re Delhi Laws Act case (1951)</a:t>
            </a:r>
          </a:p>
          <a:p>
            <a:r>
              <a:rPr lang="en-US"/>
              <a:t>In re Kerala Education Bill (1958)</a:t>
            </a:r>
          </a:p>
          <a:p>
            <a:r>
              <a:rPr lang="en-US"/>
              <a:t>In re Berubari Union (1960)</a:t>
            </a:r>
          </a:p>
          <a:p>
            <a:r>
              <a:rPr lang="en-US"/>
              <a:t>Keshav Singh’s case (1965)</a:t>
            </a:r>
          </a:p>
          <a:p>
            <a:r>
              <a:rPr lang="en-US"/>
              <a:t>The Special Courts reference (1978)</a:t>
            </a:r>
          </a:p>
          <a:p>
            <a:r>
              <a:rPr lang="en-US"/>
              <a:t>Cauvery Water Disputes Tribunal (1992)</a:t>
            </a:r>
          </a:p>
          <a:p>
            <a:r>
              <a:rPr lang="en-US"/>
              <a:t>Ismail Faruqui v. Union of India (Ram Janma Bhumi case) (1994)</a:t>
            </a:r>
          </a:p>
          <a:p>
            <a:r>
              <a:rPr lang="en-US"/>
              <a:t>Judges’ Appt. and Transfer reference (1999)</a:t>
            </a:r>
          </a:p>
          <a:p>
            <a:endParaRPr lang="en-US"/>
          </a:p>
        </p:txBody>
      </p:sp>
    </p:spTree>
  </p:cSld>
  <p:clrMapOvr>
    <a:masterClrMapping/>
  </p:clrMapOvr>
  <p:transition spd="med" advTm="22000"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552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552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552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552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4000"/>
                            </p:stCondLst>
                            <p:childTnLst>
                              <p:par>
                                <p:cTn id="15" presetID="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2000" fill="hold"/>
                                        <p:tgtEl>
                                          <p:spTgt spid="552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2000" fill="hold"/>
                                        <p:tgtEl>
                                          <p:spTgt spid="552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6000"/>
                            </p:stCondLst>
                            <p:childTnLst>
                              <p:par>
                                <p:cTn id="20" presetID="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2000" fill="hold"/>
                                        <p:tgtEl>
                                          <p:spTgt spid="552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2000" fill="hold"/>
                                        <p:tgtEl>
                                          <p:spTgt spid="552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8000"/>
                            </p:stCondLst>
                            <p:childTnLst>
                              <p:par>
                                <p:cTn id="25" presetID="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2000" fill="hold"/>
                                        <p:tgtEl>
                                          <p:spTgt spid="552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2000" fill="hold"/>
                                        <p:tgtEl>
                                          <p:spTgt spid="552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0"/>
                            </p:stCondLst>
                            <p:childTnLst>
                              <p:par>
                                <p:cTn id="30" presetID="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2000" fill="hold"/>
                                        <p:tgtEl>
                                          <p:spTgt spid="552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2000" fill="hold"/>
                                        <p:tgtEl>
                                          <p:spTgt spid="552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2000"/>
                            </p:stCondLst>
                            <p:childTnLst>
                              <p:par>
                                <p:cTn id="35" presetID="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2000" fill="hold"/>
                                        <p:tgtEl>
                                          <p:spTgt spid="552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2000" fill="hold"/>
                                        <p:tgtEl>
                                          <p:spTgt spid="552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4000"/>
                            </p:stCondLst>
                            <p:childTnLst>
                              <p:par>
                                <p:cTn id="40" presetID="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2000" fill="hold"/>
                                        <p:tgtEl>
                                          <p:spTgt spid="5529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2000" fill="hold"/>
                                        <p:tgtEl>
                                          <p:spTgt spid="5529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6000"/>
                            </p:stCondLst>
                            <p:childTnLst>
                              <p:par>
                                <p:cTn id="45" presetID="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2000" fill="hold"/>
                                        <p:tgtEl>
                                          <p:spTgt spid="5529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2000" fill="hold"/>
                                        <p:tgtEl>
                                          <p:spTgt spid="5529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298" grpId="0"/>
      <p:bldP spid="55299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D87188-DD93-4A3D-9688-6C947120AEAF}" type="slidenum">
              <a:rPr lang="en-GB"/>
              <a:pPr/>
              <a:t>19</a:t>
            </a:fld>
            <a:endParaRPr lang="en-GB"/>
          </a:p>
        </p:txBody>
      </p:sp>
      <p:sp>
        <p:nvSpPr>
          <p:cNvPr id="563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>
                <a:effectLst>
                  <a:outerShdw blurRad="38100" dist="38100" dir="2700000" algn="tl">
                    <a:srgbClr val="993300"/>
                  </a:outerShdw>
                </a:effectLst>
              </a:rPr>
              <a:t>Review</a:t>
            </a:r>
          </a:p>
        </p:txBody>
      </p:sp>
      <p:sp>
        <p:nvSpPr>
          <p:cNvPr id="563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15950" y="2084388"/>
            <a:ext cx="8296275" cy="4530725"/>
          </a:xfrm>
        </p:spPr>
        <p:txBody>
          <a:bodyPr/>
          <a:lstStyle/>
          <a:p>
            <a:r>
              <a:rPr lang="en-US"/>
              <a:t>To review any judgment pronounced</a:t>
            </a:r>
          </a:p>
          <a:p>
            <a:pPr>
              <a:buFont typeface="Wingdings" pitchFamily="2" charset="2"/>
              <a:buNone/>
            </a:pPr>
            <a:r>
              <a:rPr lang="en-US"/>
              <a:t>			        or order made</a:t>
            </a:r>
          </a:p>
          <a:p>
            <a:r>
              <a:rPr lang="en-US"/>
              <a:t>Subject to Law passed by Parliament</a:t>
            </a:r>
          </a:p>
          <a:p>
            <a:r>
              <a:rPr lang="en-US"/>
              <a:t>When?</a:t>
            </a:r>
          </a:p>
          <a:p>
            <a:pPr lvl="1"/>
            <a:r>
              <a:rPr lang="en-US"/>
              <a:t>Discovery of new important matters of evidence</a:t>
            </a:r>
          </a:p>
          <a:p>
            <a:pPr lvl="1"/>
            <a:r>
              <a:rPr lang="en-US"/>
              <a:t>Mistake or error on the face of the record</a:t>
            </a:r>
          </a:p>
          <a:p>
            <a:pPr lvl="1"/>
            <a:r>
              <a:rPr lang="en-US"/>
              <a:t>Any other sufficient reason</a:t>
            </a:r>
          </a:p>
          <a:p>
            <a:r>
              <a:rPr lang="en-US"/>
              <a:t>Review is exceptional phenomenon</a:t>
            </a:r>
            <a:br>
              <a:rPr lang="en-US"/>
            </a:br>
            <a:r>
              <a:rPr lang="en-US"/>
              <a:t>Only where a grave and glaring error</a:t>
            </a:r>
          </a:p>
          <a:p>
            <a:pPr>
              <a:buFont typeface="Wingdings" pitchFamily="2" charset="2"/>
              <a:buNone/>
            </a:pPr>
            <a:endParaRPr lang="en-US"/>
          </a:p>
        </p:txBody>
      </p:sp>
    </p:spTree>
  </p:cSld>
  <p:clrMapOvr>
    <a:masterClrMapping/>
  </p:clrMapOvr>
  <p:transition spd="med" advTm="18000">
    <p:push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5632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5632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5632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80"/>
                            </p:stCondLst>
                            <p:childTnLst>
                              <p:par>
                                <p:cTn id="11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63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63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280"/>
                            </p:stCondLst>
                            <p:childTnLst>
                              <p:par>
                                <p:cTn id="16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63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63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280"/>
                            </p:stCondLst>
                            <p:childTnLst>
                              <p:par>
                                <p:cTn id="21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63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63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280"/>
                            </p:stCondLst>
                            <p:childTnLst>
                              <p:par>
                                <p:cTn id="26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63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63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4280"/>
                            </p:stCondLst>
                            <p:childTnLst>
                              <p:par>
                                <p:cTn id="31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563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563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280"/>
                            </p:stCondLst>
                            <p:childTnLst>
                              <p:par>
                                <p:cTn id="36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563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563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6280"/>
                            </p:stCondLst>
                            <p:childTnLst>
                              <p:par>
                                <p:cTn id="41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563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563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7280"/>
                            </p:stCondLst>
                            <p:childTnLst>
                              <p:par>
                                <p:cTn id="46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5632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5632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6322" grpId="0"/>
      <p:bldP spid="5632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A3E7EE-8FC6-4C86-9552-BEB232100D95}" type="slidenum">
              <a:rPr lang="en-GB"/>
              <a:pPr/>
              <a:t>2</a:t>
            </a:fld>
            <a:endParaRPr lang="en-GB"/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title"/>
          </p:nvPr>
        </p:nvSpPr>
        <p:spPr>
          <a:xfrm>
            <a:off x="914400" y="625475"/>
            <a:ext cx="8229600" cy="531813"/>
          </a:xfrm>
        </p:spPr>
        <p:txBody>
          <a:bodyPr/>
          <a:lstStyle/>
          <a:p>
            <a:pPr algn="ctr"/>
            <a:r>
              <a:rPr lang="en-GB" sz="3800">
                <a:effectLst>
                  <a:outerShdw blurRad="38100" dist="38100" dir="2700000" algn="tl">
                    <a:srgbClr val="993300"/>
                  </a:outerShdw>
                </a:effectLst>
              </a:rPr>
              <a:t>Appointment of Judges</a:t>
            </a:r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body" sz="half" idx="1"/>
          </p:nvPr>
        </p:nvSpPr>
        <p:spPr>
          <a:xfrm>
            <a:off x="539750" y="1930400"/>
            <a:ext cx="4764088" cy="4525963"/>
          </a:xfrm>
        </p:spPr>
        <p:txBody>
          <a:bodyPr/>
          <a:lstStyle/>
          <a:p>
            <a:r>
              <a:rPr lang="en-GB" sz="2400"/>
              <a:t>President to appoint -</a:t>
            </a:r>
          </a:p>
          <a:p>
            <a:pPr>
              <a:buFont typeface="Wingdings" pitchFamily="2" charset="2"/>
              <a:buNone/>
            </a:pPr>
            <a:r>
              <a:rPr lang="en-GB" sz="2400"/>
              <a:t>	Consult Judges</a:t>
            </a:r>
          </a:p>
          <a:p>
            <a:r>
              <a:rPr lang="en-GB" sz="2400"/>
              <a:t>Appt. of Chief Justice of India</a:t>
            </a:r>
            <a:br>
              <a:rPr lang="en-GB" sz="2400"/>
            </a:br>
            <a:r>
              <a:rPr lang="en-GB" sz="2400"/>
              <a:t>Mr. A.N.Ray controversy</a:t>
            </a:r>
            <a:br>
              <a:rPr lang="en-GB" sz="2400"/>
            </a:br>
            <a:r>
              <a:rPr lang="en-GB" sz="2400"/>
              <a:t>in 1973</a:t>
            </a:r>
          </a:p>
          <a:p>
            <a:r>
              <a:rPr lang="en-GB" sz="2400"/>
              <a:t>S.P.Gupta v. Union of India (1982)</a:t>
            </a:r>
          </a:p>
          <a:p>
            <a:r>
              <a:rPr lang="en-GB" sz="2400"/>
              <a:t>SCAORA v. Union of India</a:t>
            </a:r>
            <a:br>
              <a:rPr lang="en-GB" sz="2400"/>
            </a:br>
            <a:r>
              <a:rPr lang="en-GB" sz="2400"/>
              <a:t>(1993)</a:t>
            </a:r>
          </a:p>
          <a:p>
            <a:r>
              <a:rPr lang="en-GB" sz="2400"/>
              <a:t>Reference to Supreme Court under Art. 143 (1999)</a:t>
            </a:r>
          </a:p>
          <a:p>
            <a:endParaRPr lang="en-GB" sz="2400"/>
          </a:p>
        </p:txBody>
      </p:sp>
      <p:pic>
        <p:nvPicPr>
          <p:cNvPr id="3079" name="Picture 7" descr="K"/>
          <p:cNvPicPr>
            <a:picLocks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>
          <a:xfrm>
            <a:off x="5762625" y="2084388"/>
            <a:ext cx="2524125" cy="3186112"/>
          </a:xfrm>
          <a:noFill/>
          <a:ln/>
        </p:spPr>
      </p:pic>
      <p:sp>
        <p:nvSpPr>
          <p:cNvPr id="3081" name="Text Box 9"/>
          <p:cNvSpPr txBox="1">
            <a:spLocks noChangeArrowheads="1"/>
          </p:cNvSpPr>
          <p:nvPr/>
        </p:nvSpPr>
        <p:spPr bwMode="auto">
          <a:xfrm>
            <a:off x="5186363" y="5426075"/>
            <a:ext cx="3609975" cy="1370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lang="en-GB" sz="2400"/>
              <a:t>Chief Justice of India</a:t>
            </a:r>
          </a:p>
          <a:p>
            <a:pPr algn="ctr" eaLnBrk="1" hangingPunct="1">
              <a:spcBef>
                <a:spcPct val="50000"/>
              </a:spcBef>
            </a:pPr>
            <a:r>
              <a:rPr lang="en-GB" sz="2400" b="1"/>
              <a:t>Justice K.G.Balakrishnan</a:t>
            </a:r>
          </a:p>
        </p:txBody>
      </p:sp>
    </p:spTree>
  </p:cSld>
  <p:clrMapOvr>
    <a:masterClrMapping/>
  </p:clrMapOvr>
  <p:transition spd="med" advTm="26000"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6" dur="100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7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5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5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500" fill="hold">
                                          <p:stCondLst>
                                            <p:cond delay="150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600"/>
                            </p:stCondLst>
                            <p:childTnLst>
                              <p:par>
                                <p:cTn id="12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30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2000" fill="hold"/>
                                        <p:tgtEl>
                                          <p:spTgt spid="30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600"/>
                            </p:stCondLst>
                            <p:childTnLst>
                              <p:par>
                                <p:cTn id="17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307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2000" fill="hold"/>
                                        <p:tgtEl>
                                          <p:spTgt spid="307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9600"/>
                            </p:stCondLst>
                            <p:childTnLst>
                              <p:par>
                                <p:cTn id="22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2000" fill="hold"/>
                                        <p:tgtEl>
                                          <p:spTgt spid="307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2000" fill="hold"/>
                                        <p:tgtEl>
                                          <p:spTgt spid="307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1600"/>
                            </p:stCondLst>
                            <p:childTnLst>
                              <p:par>
                                <p:cTn id="27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2000" fill="hold"/>
                                        <p:tgtEl>
                                          <p:spTgt spid="307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2000" fill="hold"/>
                                        <p:tgtEl>
                                          <p:spTgt spid="307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3600"/>
                            </p:stCondLst>
                            <p:childTnLst>
                              <p:par>
                                <p:cTn id="32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2000" fill="hold"/>
                                        <p:tgtEl>
                                          <p:spTgt spid="307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2000" fill="hold"/>
                                        <p:tgtEl>
                                          <p:spTgt spid="307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5600"/>
                            </p:stCondLst>
                            <p:childTnLst>
                              <p:par>
                                <p:cTn id="37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2000" fill="hold"/>
                                        <p:tgtEl>
                                          <p:spTgt spid="307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2000" fill="hold"/>
                                        <p:tgtEl>
                                          <p:spTgt spid="307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7600"/>
                            </p:stCondLst>
                            <p:childTnLst>
                              <p:par>
                                <p:cTn id="42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4" dur="2000"/>
                                        <p:tgtEl>
                                          <p:spTgt spid="30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9600"/>
                            </p:stCondLst>
                            <p:childTnLst>
                              <p:par>
                                <p:cTn id="46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2000" fill="hold"/>
                                        <p:tgtEl>
                                          <p:spTgt spid="30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2000" fill="hold"/>
                                        <p:tgtEl>
                                          <p:spTgt spid="30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6" grpId="0"/>
      <p:bldP spid="3077" grpId="0" build="p"/>
      <p:bldP spid="3081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BB7EB-9322-4E7C-AE77-CC9BE4B01607}" type="slidenum">
              <a:rPr lang="en-GB"/>
              <a:pPr/>
              <a:t>20</a:t>
            </a:fld>
            <a:endParaRPr lang="en-GB"/>
          </a:p>
        </p:txBody>
      </p:sp>
      <p:sp>
        <p:nvSpPr>
          <p:cNvPr id="573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>
                <a:effectLst>
                  <a:outerShdw blurRad="38100" dist="38100" dir="2700000" algn="tl">
                    <a:srgbClr val="993300"/>
                  </a:outerShdw>
                </a:effectLst>
              </a:rPr>
              <a:t>Court of Record</a:t>
            </a:r>
          </a:p>
        </p:txBody>
      </p:sp>
      <p:sp>
        <p:nvSpPr>
          <p:cNvPr id="573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116013" y="2327275"/>
            <a:ext cx="7772400" cy="4530725"/>
          </a:xfrm>
        </p:spPr>
        <p:txBody>
          <a:bodyPr/>
          <a:lstStyle/>
          <a:p>
            <a:r>
              <a:rPr lang="en-US"/>
              <a:t>Power to punish for Contempt of itself</a:t>
            </a:r>
          </a:p>
        </p:txBody>
      </p:sp>
      <p:pic>
        <p:nvPicPr>
          <p:cNvPr id="57348" name="Picture 4" descr="Large_book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81438" y="3703638"/>
            <a:ext cx="1919287" cy="1662112"/>
          </a:xfrm>
          <a:prstGeom prst="rect">
            <a:avLst/>
          </a:prstGeom>
          <a:noFill/>
        </p:spPr>
      </p:pic>
    </p:spTree>
  </p:cSld>
  <p:clrMapOvr>
    <a:masterClrMapping/>
  </p:clrMapOvr>
  <p:transition spd="med" advTm="8000">
    <p:randomBa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mph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1000" fill="hold"/>
                                        <p:tgtEl>
                                          <p:spTgt spid="5734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00FF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7" dur="1000" fill="hold"/>
                                        <p:tgtEl>
                                          <p:spTgt spid="5734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00FF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8" dur="1000" fill="hold"/>
                                        <p:tgtEl>
                                          <p:spTgt spid="5734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480"/>
                            </p:stCondLst>
                            <p:childTnLst>
                              <p:par>
                                <p:cTn id="10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73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73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73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480"/>
                            </p:stCondLst>
                            <p:childTnLst>
                              <p:par>
                                <p:cTn id="16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7" dur="2000" fill="hold"/>
                                        <p:tgtEl>
                                          <p:spTgt spid="5734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7346" grpId="0"/>
      <p:bldP spid="57347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11852A-1079-46C7-A8DF-FEDA218DAFED}" type="slidenum">
              <a:rPr lang="en-GB"/>
              <a:pPr/>
              <a:t>21</a:t>
            </a:fld>
            <a:endParaRPr lang="en-GB"/>
          </a:p>
        </p:txBody>
      </p:sp>
      <p:sp>
        <p:nvSpPr>
          <p:cNvPr id="583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>
                <a:effectLst>
                  <a:outerShdw blurRad="38100" dist="38100" dir="2700000" algn="tl">
                    <a:srgbClr val="993300"/>
                  </a:outerShdw>
                </a:effectLst>
              </a:rPr>
              <a:t>Miscellaneous</a:t>
            </a:r>
            <a:r>
              <a:rPr lang="en-US"/>
              <a:t> </a:t>
            </a:r>
          </a:p>
        </p:txBody>
      </p:sp>
      <p:sp>
        <p:nvSpPr>
          <p:cNvPr id="583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85825" y="1803400"/>
            <a:ext cx="7772400" cy="5054600"/>
          </a:xfrm>
        </p:spPr>
        <p:txBody>
          <a:bodyPr/>
          <a:lstStyle/>
          <a:p>
            <a:r>
              <a:rPr lang="en-US"/>
              <a:t>Transfer of Cases, Appeals from one High Court to another</a:t>
            </a:r>
          </a:p>
          <a:p>
            <a:r>
              <a:rPr lang="en-US"/>
              <a:t>Withdrawal of cases from High Court</a:t>
            </a:r>
          </a:p>
          <a:p>
            <a:r>
              <a:rPr lang="en-US"/>
              <a:t>Precedent: Law declared by Supreme Court binding on all courts. (Art. 141)</a:t>
            </a:r>
          </a:p>
          <a:p>
            <a:r>
              <a:rPr lang="en-US"/>
              <a:t>Art. 142: Doing complete justice</a:t>
            </a:r>
          </a:p>
          <a:p>
            <a:r>
              <a:rPr lang="en-US"/>
              <a:t>Rule making power</a:t>
            </a:r>
          </a:p>
          <a:p>
            <a:r>
              <a:rPr lang="en-US"/>
              <a:t>Interpretation of the Constitution</a:t>
            </a:r>
          </a:p>
          <a:p>
            <a:r>
              <a:rPr lang="en-US"/>
              <a:t>Power of Judicial Review (Invalidating laws and executive actions)</a:t>
            </a:r>
          </a:p>
        </p:txBody>
      </p:sp>
    </p:spTree>
  </p:cSld>
  <p:clrMapOvr>
    <a:masterClrMapping/>
  </p:clrMapOvr>
  <p:transition spd="med" advTm="26000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2000" fill="hold"/>
                                        <p:tgtEl>
                                          <p:spTgt spid="5837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CC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7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2000" fill="hold"/>
                                        <p:tgtEl>
                                          <p:spTgt spid="583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583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7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2000" fill="hold"/>
                                        <p:tgtEl>
                                          <p:spTgt spid="583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2000" fill="hold"/>
                                        <p:tgtEl>
                                          <p:spTgt spid="583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6000"/>
                            </p:stCondLst>
                            <p:childTnLst>
                              <p:par>
                                <p:cTn id="18" presetID="7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2000" fill="hold"/>
                                        <p:tgtEl>
                                          <p:spTgt spid="583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2000" fill="hold"/>
                                        <p:tgtEl>
                                          <p:spTgt spid="583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8000"/>
                            </p:stCondLst>
                            <p:childTnLst>
                              <p:par>
                                <p:cTn id="23" presetID="7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2000" fill="hold"/>
                                        <p:tgtEl>
                                          <p:spTgt spid="583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2000" fill="hold"/>
                                        <p:tgtEl>
                                          <p:spTgt spid="583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0"/>
                            </p:stCondLst>
                            <p:childTnLst>
                              <p:par>
                                <p:cTn id="28" presetID="7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2000" fill="hold"/>
                                        <p:tgtEl>
                                          <p:spTgt spid="583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2000" fill="hold"/>
                                        <p:tgtEl>
                                          <p:spTgt spid="583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2000"/>
                            </p:stCondLst>
                            <p:childTnLst>
                              <p:par>
                                <p:cTn id="33" presetID="7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2000" fill="hold"/>
                                        <p:tgtEl>
                                          <p:spTgt spid="5837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2000" fill="hold"/>
                                        <p:tgtEl>
                                          <p:spTgt spid="5837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4000"/>
                            </p:stCondLst>
                            <p:childTnLst>
                              <p:par>
                                <p:cTn id="38" presetID="7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2000" fill="hold"/>
                                        <p:tgtEl>
                                          <p:spTgt spid="5837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2000" fill="hold"/>
                                        <p:tgtEl>
                                          <p:spTgt spid="5837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8370" grpId="0"/>
      <p:bldP spid="58371" grpId="0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037D45-3F6C-4D47-B387-5C317CE4E062}" type="slidenum">
              <a:rPr lang="en-GB"/>
              <a:pPr/>
              <a:t>22</a:t>
            </a:fld>
            <a:endParaRPr lang="en-GB"/>
          </a:p>
        </p:txBody>
      </p:sp>
      <p:sp>
        <p:nvSpPr>
          <p:cNvPr id="655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/>
              <a:t>The End</a:t>
            </a:r>
          </a:p>
        </p:txBody>
      </p:sp>
      <p:pic>
        <p:nvPicPr>
          <p:cNvPr id="65539" name="Picture 3" descr="Lawcollege1"/>
          <p:cNvPicPr>
            <a:picLocks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1060450" y="1892300"/>
            <a:ext cx="7543800" cy="3890963"/>
          </a:xfrm>
          <a:noFill/>
          <a:ln/>
        </p:spPr>
      </p:pic>
      <p:pic>
        <p:nvPicPr>
          <p:cNvPr id="65540" name="Picture 4" descr="fount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303713" y="4927600"/>
            <a:ext cx="581025" cy="828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5541" name="Picture 5">
            <a:hlinkClick r:id="" action="ppaction://media"/>
          </p:cNvPr>
          <p:cNvPicPr>
            <a:picLocks noRot="1" noChangeAspect="1" noChangeArrowheads="1"/>
          </p:cNvPicPr>
          <p:nvPr>
            <a:wavAudioFile r:embed="rId1" name="Water sound.wav"/>
          </p:nvPr>
        </p:nvPicPr>
        <p:blipFill>
          <a:blip r:embed="rId5"/>
          <a:srcRect/>
          <a:stretch>
            <a:fillRect/>
          </a:stretch>
        </p:blipFill>
        <p:spPr bwMode="auto">
          <a:xfrm>
            <a:off x="385763" y="6553200"/>
            <a:ext cx="304800" cy="304800"/>
          </a:xfrm>
          <a:prstGeom prst="rect">
            <a:avLst/>
          </a:prstGeom>
          <a:noFill/>
        </p:spPr>
      </p:pic>
    </p:spTree>
  </p:cSld>
  <p:clrMapOvr>
    <a:masterClrMapping/>
  </p:clrMapOvr>
  <p:transition spd="med" advTm="10359"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554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3000"/>
                                        <p:tgtEl>
                                          <p:spTgt spid="655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" dur="3000" fill="hold"/>
                                        <p:tgtEl>
                                          <p:spTgt spid="655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000" fill="hold"/>
                                        <p:tgtEl>
                                          <p:spTgt spid="655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655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655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655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38" presetClass="entr" presetSubtype="0" accel="5000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19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20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655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655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655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28000" showWhenStopped="0">
                <p:cTn id="24" repeatCount="indefinite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5541"/>
                </p:tgtEl>
              </p:cMediaNode>
            </p:audio>
          </p:childTnLst>
        </p:cTn>
      </p:par>
    </p:tnLst>
    <p:bldLst>
      <p:bldP spid="6553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DC38F1-1203-409F-823B-391349DF593B}" type="slidenum">
              <a:rPr lang="en-GB"/>
              <a:pPr/>
              <a:t>3</a:t>
            </a:fld>
            <a:endParaRPr lang="en-GB"/>
          </a:p>
        </p:txBody>
      </p:sp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>
          <a:xfrm>
            <a:off x="1038225" y="0"/>
            <a:ext cx="7772400" cy="1143000"/>
          </a:xfrm>
        </p:spPr>
        <p:txBody>
          <a:bodyPr/>
          <a:lstStyle/>
          <a:p>
            <a:pPr algn="r"/>
            <a:r>
              <a:rPr lang="en-GB">
                <a:effectLst>
                  <a:outerShdw blurRad="38100" dist="38100" dir="2700000" algn="tl">
                    <a:srgbClr val="993300"/>
                  </a:outerShdw>
                </a:effectLst>
              </a:rPr>
              <a:t>Qualification for Appt. as Judge</a:t>
            </a:r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93738" y="1970088"/>
            <a:ext cx="8218487" cy="4530725"/>
          </a:xfrm>
        </p:spPr>
        <p:txBody>
          <a:bodyPr/>
          <a:lstStyle/>
          <a:p>
            <a:r>
              <a:rPr lang="en-GB" sz="3200"/>
              <a:t>Citizen of India</a:t>
            </a:r>
            <a:br>
              <a:rPr lang="en-GB" sz="3200"/>
            </a:br>
            <a:r>
              <a:rPr lang="en-GB" sz="3200" i="1"/>
              <a:t>AND</a:t>
            </a:r>
          </a:p>
          <a:p>
            <a:r>
              <a:rPr lang="en-GB" sz="3200"/>
              <a:t>High Court Judge for at least 5 years</a:t>
            </a:r>
            <a:br>
              <a:rPr lang="en-GB" sz="3200"/>
            </a:br>
            <a:r>
              <a:rPr lang="en-GB" sz="3200" i="1"/>
              <a:t>OR</a:t>
            </a:r>
            <a:br>
              <a:rPr lang="en-GB" sz="3200" i="1"/>
            </a:br>
            <a:r>
              <a:rPr lang="en-GB" sz="3200"/>
              <a:t>High Court Advocate for at least 10 years</a:t>
            </a:r>
            <a:br>
              <a:rPr lang="en-GB" sz="3200"/>
            </a:br>
            <a:r>
              <a:rPr lang="en-GB" sz="3200" i="1"/>
              <a:t>OR</a:t>
            </a:r>
            <a:br>
              <a:rPr lang="en-GB" sz="3200" i="1"/>
            </a:br>
            <a:r>
              <a:rPr lang="en-GB" sz="3200"/>
              <a:t>Distinguished Jurist</a:t>
            </a:r>
          </a:p>
        </p:txBody>
      </p:sp>
    </p:spTree>
  </p:cSld>
  <p:clrMapOvr>
    <a:masterClrMapping/>
  </p:clrMapOvr>
  <p:transition spd="med" advTm="14000">
    <p:zoom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mph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 override="childStyle">
                                        <p:cTn id="6" dur="1000" autoRev="1" fill="hold"/>
                                        <p:tgtEl>
                                          <p:spTgt spid="3789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7" dur="1000" autoRev="1" fill="hold"/>
                                        <p:tgtEl>
                                          <p:spTgt spid="3789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8" dur="1000" autoRev="1" fill="hold"/>
                                        <p:tgtEl>
                                          <p:spTgt spid="3789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7400"/>
                            </p:stCondLst>
                            <p:childTnLst>
                              <p:par>
                                <p:cTn id="10" presetID="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378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378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9400"/>
                            </p:stCondLst>
                            <p:childTnLst>
                              <p:par>
                                <p:cTn id="15" presetID="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2000" fill="hold"/>
                                        <p:tgtEl>
                                          <p:spTgt spid="378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2000" fill="hold"/>
                                        <p:tgtEl>
                                          <p:spTgt spid="378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890" grpId="0"/>
      <p:bldP spid="37891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B4561E-53C7-4F9C-9D4F-60746E103274}" type="slidenum">
              <a:rPr lang="en-GB"/>
              <a:pPr/>
              <a:t>4</a:t>
            </a:fld>
            <a:endParaRPr lang="en-GB"/>
          </a:p>
        </p:txBody>
      </p:sp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>
                <a:effectLst>
                  <a:outerShdw blurRad="38100" dist="38100" dir="2700000" algn="tl">
                    <a:srgbClr val="993300"/>
                  </a:outerShdw>
                </a:effectLst>
              </a:rPr>
              <a:t>Impeachment of a Judge</a:t>
            </a:r>
          </a:p>
        </p:txBody>
      </p:sp>
      <p:sp>
        <p:nvSpPr>
          <p:cNvPr id="389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23925" y="2109788"/>
            <a:ext cx="7772400" cy="4748212"/>
          </a:xfrm>
        </p:spPr>
        <p:txBody>
          <a:bodyPr/>
          <a:lstStyle/>
          <a:p>
            <a:r>
              <a:rPr lang="en-GB">
                <a:solidFill>
                  <a:srgbClr val="FF0000"/>
                </a:solidFill>
              </a:rPr>
              <a:t>Grounds:</a:t>
            </a:r>
            <a:r>
              <a:rPr lang="en-GB"/>
              <a:t> Proved Misbehaviour or Incapacity</a:t>
            </a:r>
          </a:p>
          <a:p>
            <a:r>
              <a:rPr lang="en-GB">
                <a:solidFill>
                  <a:srgbClr val="FF0000"/>
                </a:solidFill>
              </a:rPr>
              <a:t>Procedure:</a:t>
            </a:r>
          </a:p>
          <a:p>
            <a:pPr lvl="1"/>
            <a:r>
              <a:rPr lang="en-GB"/>
              <a:t>A Motion addressed to the President signed by 100 members of Loksabha or 50 members of Rajyasabha</a:t>
            </a:r>
          </a:p>
          <a:p>
            <a:pPr lvl="1"/>
            <a:r>
              <a:rPr lang="en-GB"/>
              <a:t>Investigation by Judges’ Inquiry Committee</a:t>
            </a:r>
          </a:p>
          <a:p>
            <a:pPr lvl="1"/>
            <a:r>
              <a:rPr lang="en-GB"/>
              <a:t>Motion carried in each House by majority of the total membership and by a majority of at least two thirds members present and voting</a:t>
            </a:r>
          </a:p>
          <a:p>
            <a:pPr lvl="1"/>
            <a:r>
              <a:rPr lang="en-GB"/>
              <a:t>President’s order for removal of the Judge</a:t>
            </a:r>
          </a:p>
        </p:txBody>
      </p:sp>
    </p:spTree>
  </p:cSld>
  <p:clrMapOvr>
    <a:masterClrMapping/>
  </p:clrMapOvr>
  <p:transition spd="med" advTm="22000"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389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389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389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389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4000"/>
                            </p:stCondLst>
                            <p:childTnLst>
                              <p:par>
                                <p:cTn id="15" presetID="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2000" fill="hold"/>
                                        <p:tgtEl>
                                          <p:spTgt spid="389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2000" fill="hold"/>
                                        <p:tgtEl>
                                          <p:spTgt spid="389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6000"/>
                            </p:stCondLst>
                            <p:childTnLst>
                              <p:par>
                                <p:cTn id="20" presetID="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2000" fill="hold"/>
                                        <p:tgtEl>
                                          <p:spTgt spid="389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2000" fill="hold"/>
                                        <p:tgtEl>
                                          <p:spTgt spid="389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8000"/>
                            </p:stCondLst>
                            <p:childTnLst>
                              <p:par>
                                <p:cTn id="25" presetID="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2000" fill="hold"/>
                                        <p:tgtEl>
                                          <p:spTgt spid="389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2000" fill="hold"/>
                                        <p:tgtEl>
                                          <p:spTgt spid="389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0"/>
                            </p:stCondLst>
                            <p:childTnLst>
                              <p:par>
                                <p:cTn id="30" presetID="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2000" fill="hold"/>
                                        <p:tgtEl>
                                          <p:spTgt spid="389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2000" fill="hold"/>
                                        <p:tgtEl>
                                          <p:spTgt spid="389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2000"/>
                            </p:stCondLst>
                            <p:childTnLst>
                              <p:par>
                                <p:cTn id="35" presetID="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2000" fill="hold"/>
                                        <p:tgtEl>
                                          <p:spTgt spid="389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2000" fill="hold"/>
                                        <p:tgtEl>
                                          <p:spTgt spid="389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914" grpId="0"/>
      <p:bldP spid="38915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77334E-479C-436B-87F4-36662C97D503}" type="slidenum">
              <a:rPr lang="en-GB"/>
              <a:pPr/>
              <a:t>5</a:t>
            </a:fld>
            <a:endParaRPr lang="en-GB"/>
          </a:p>
        </p:txBody>
      </p:sp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>
                <a:effectLst>
                  <a:outerShdw blurRad="38100" dist="38100" dir="2700000" algn="tl">
                    <a:srgbClr val="993300"/>
                  </a:outerShdw>
                </a:effectLst>
              </a:rPr>
              <a:t>Independence of Judges</a:t>
            </a:r>
          </a:p>
        </p:txBody>
      </p:sp>
      <p:sp>
        <p:nvSpPr>
          <p:cNvPr id="399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77850" y="1943100"/>
            <a:ext cx="8566150" cy="4914900"/>
          </a:xfrm>
        </p:spPr>
        <p:txBody>
          <a:bodyPr/>
          <a:lstStyle/>
          <a:p>
            <a:r>
              <a:rPr lang="en-GB" b="1">
                <a:solidFill>
                  <a:srgbClr val="FF0000"/>
                </a:solidFill>
              </a:rPr>
              <a:t>Appointment</a:t>
            </a:r>
            <a:r>
              <a:rPr lang="en-GB"/>
              <a:t> of Judges after Consulting Judges</a:t>
            </a:r>
          </a:p>
          <a:p>
            <a:r>
              <a:rPr lang="en-GB" b="1">
                <a:solidFill>
                  <a:srgbClr val="FF0000"/>
                </a:solidFill>
              </a:rPr>
              <a:t>Removal</a:t>
            </a:r>
            <a:r>
              <a:rPr lang="en-GB"/>
              <a:t> by Special Majority: Very difficult</a:t>
            </a:r>
          </a:p>
          <a:p>
            <a:r>
              <a:rPr lang="en-GB" b="1">
                <a:solidFill>
                  <a:srgbClr val="FF0000"/>
                </a:solidFill>
              </a:rPr>
              <a:t>Salaries</a:t>
            </a:r>
            <a:r>
              <a:rPr lang="en-GB"/>
              <a:t> and Pensions cannot be varied to their disadvantage</a:t>
            </a:r>
          </a:p>
          <a:p>
            <a:r>
              <a:rPr lang="en-GB" b="1">
                <a:solidFill>
                  <a:srgbClr val="FF0000"/>
                </a:solidFill>
              </a:rPr>
              <a:t>Salaries</a:t>
            </a:r>
            <a:r>
              <a:rPr lang="en-GB"/>
              <a:t> charged on the Consolidated Fund of India</a:t>
            </a:r>
          </a:p>
          <a:p>
            <a:r>
              <a:rPr lang="en-GB" b="1">
                <a:solidFill>
                  <a:srgbClr val="FF0000"/>
                </a:solidFill>
              </a:rPr>
              <a:t>Discussion</a:t>
            </a:r>
            <a:r>
              <a:rPr lang="en-GB"/>
              <a:t> of the conduct of Judges forbidden in Parliament</a:t>
            </a:r>
          </a:p>
          <a:p>
            <a:r>
              <a:rPr lang="en-GB"/>
              <a:t>After retirement </a:t>
            </a:r>
            <a:r>
              <a:rPr lang="en-GB" b="1">
                <a:solidFill>
                  <a:srgbClr val="FF0000"/>
                </a:solidFill>
              </a:rPr>
              <a:t>prohibition to plead</a:t>
            </a:r>
            <a:r>
              <a:rPr lang="en-GB"/>
              <a:t> in Court</a:t>
            </a:r>
          </a:p>
          <a:p>
            <a:r>
              <a:rPr lang="en-GB"/>
              <a:t>Power to punish for its </a:t>
            </a:r>
            <a:r>
              <a:rPr lang="en-GB" b="1">
                <a:solidFill>
                  <a:srgbClr val="FF0000"/>
                </a:solidFill>
              </a:rPr>
              <a:t>Contempt</a:t>
            </a:r>
            <a:endParaRPr lang="en-GB">
              <a:solidFill>
                <a:schemeClr val="accent2"/>
              </a:solidFill>
            </a:endParaRPr>
          </a:p>
        </p:txBody>
      </p:sp>
      <p:pic>
        <p:nvPicPr>
          <p:cNvPr id="39940" name="Picture 4" descr="judg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451725" y="147638"/>
            <a:ext cx="1692275" cy="1395412"/>
          </a:xfrm>
          <a:prstGeom prst="rect">
            <a:avLst/>
          </a:prstGeom>
          <a:noFill/>
        </p:spPr>
      </p:pic>
    </p:spTree>
  </p:cSld>
  <p:clrMapOvr>
    <a:masterClrMapping/>
  </p:clrMapOvr>
  <p:transition spd="med" advTm="29000">
    <p:check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99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99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99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993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993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993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993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993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993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993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993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4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4" dur="2000"/>
                                        <p:tgtEl>
                                          <p:spTgt spid="399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4000"/>
                            </p:stCondLst>
                            <p:childTnLst>
                              <p:par>
                                <p:cTn id="26" presetID="4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8" dur="2000"/>
                                        <p:tgtEl>
                                          <p:spTgt spid="399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6000"/>
                            </p:stCondLst>
                            <p:childTnLst>
                              <p:par>
                                <p:cTn id="30" presetID="4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32" dur="2000"/>
                                        <p:tgtEl>
                                          <p:spTgt spid="399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8000"/>
                            </p:stCondLst>
                            <p:childTnLst>
                              <p:par>
                                <p:cTn id="34" presetID="4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36" dur="2000"/>
                                        <p:tgtEl>
                                          <p:spTgt spid="399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0000"/>
                            </p:stCondLst>
                            <p:childTnLst>
                              <p:par>
                                <p:cTn id="38" presetID="4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40" dur="2000"/>
                                        <p:tgtEl>
                                          <p:spTgt spid="399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2000"/>
                            </p:stCondLst>
                            <p:childTnLst>
                              <p:par>
                                <p:cTn id="42" presetID="4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44" dur="2000"/>
                                        <p:tgtEl>
                                          <p:spTgt spid="3993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4000"/>
                            </p:stCondLst>
                            <p:childTnLst>
                              <p:par>
                                <p:cTn id="46" presetID="4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48" dur="2000"/>
                                        <p:tgtEl>
                                          <p:spTgt spid="3993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938" grpId="0"/>
      <p:bldP spid="39939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DE4C3D-7BCB-483C-BA4E-DF40D1B4612F}" type="slidenum">
              <a:rPr lang="en-GB"/>
              <a:pPr/>
              <a:t>6</a:t>
            </a:fld>
            <a:endParaRPr lang="en-GB"/>
          </a:p>
        </p:txBody>
      </p:sp>
      <p:sp>
        <p:nvSpPr>
          <p:cNvPr id="409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>
                <a:effectLst>
                  <a:outerShdw blurRad="38100" dist="38100" dir="2700000" algn="tl">
                    <a:srgbClr val="993300"/>
                  </a:outerShdw>
                </a:effectLst>
              </a:rPr>
              <a:t>Jurisdiction</a:t>
            </a:r>
          </a:p>
        </p:txBody>
      </p:sp>
      <p:sp>
        <p:nvSpPr>
          <p:cNvPr id="409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85825" y="1700213"/>
            <a:ext cx="7772400" cy="5257800"/>
          </a:xfrm>
        </p:spPr>
        <p:txBody>
          <a:bodyPr/>
          <a:lstStyle/>
          <a:p>
            <a:r>
              <a:rPr lang="en-GB"/>
              <a:t>Original Jurisdiction - Art. 131</a:t>
            </a:r>
          </a:p>
          <a:p>
            <a:r>
              <a:rPr lang="en-GB"/>
              <a:t>Writ Jurisdiction</a:t>
            </a:r>
          </a:p>
          <a:p>
            <a:r>
              <a:rPr lang="en-GB"/>
              <a:t>Appellate Jurisdiction: Civil</a:t>
            </a:r>
          </a:p>
          <a:p>
            <a:r>
              <a:rPr lang="en-GB"/>
              <a:t>Appellate Jurisdiction: Criminal</a:t>
            </a:r>
          </a:p>
          <a:p>
            <a:r>
              <a:rPr lang="en-GB"/>
              <a:t>Special Leave to Appeal - Art. 136</a:t>
            </a:r>
          </a:p>
          <a:p>
            <a:r>
              <a:rPr lang="en-GB"/>
              <a:t>Advisory Jurisdiction</a:t>
            </a:r>
          </a:p>
          <a:p>
            <a:r>
              <a:rPr lang="en-GB"/>
              <a:t>Review</a:t>
            </a:r>
          </a:p>
          <a:p>
            <a:r>
              <a:rPr lang="en-GB"/>
              <a:t>Court of Record</a:t>
            </a:r>
          </a:p>
          <a:p>
            <a:r>
              <a:rPr lang="en-GB"/>
              <a:t>Laying down Precedent </a:t>
            </a:r>
          </a:p>
          <a:p>
            <a:r>
              <a:rPr lang="en-GB"/>
              <a:t>Complete Justice: Art.142</a:t>
            </a:r>
          </a:p>
          <a:p>
            <a:endParaRPr lang="en-GB"/>
          </a:p>
        </p:txBody>
      </p:sp>
    </p:spTree>
  </p:cSld>
  <p:clrMapOvr>
    <a:masterClrMapping/>
  </p:clrMapOvr>
  <p:transition spd="med" advTm="21188">
    <p:checke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8" presetClass="entr" presetSubtype="0" accel="5000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7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8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4096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409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409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6500"/>
                            </p:stCondLst>
                            <p:childTnLst>
                              <p:par>
                                <p:cTn id="13" presetID="39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09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09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09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09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7500"/>
                            </p:stCondLst>
                            <p:childTnLst>
                              <p:par>
                                <p:cTn id="20" presetID="39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09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09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09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09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8500"/>
                            </p:stCondLst>
                            <p:childTnLst>
                              <p:par>
                                <p:cTn id="27" presetID="39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09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09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409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409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9500"/>
                            </p:stCondLst>
                            <p:childTnLst>
                              <p:par>
                                <p:cTn id="34" presetID="39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409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09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409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409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0500"/>
                            </p:stCondLst>
                            <p:childTnLst>
                              <p:par>
                                <p:cTn id="41" presetID="39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409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409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409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409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11500"/>
                            </p:stCondLst>
                            <p:childTnLst>
                              <p:par>
                                <p:cTn id="48" presetID="39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4096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4096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4096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4096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12500"/>
                            </p:stCondLst>
                            <p:childTnLst>
                              <p:par>
                                <p:cTn id="55" presetID="39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4096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4096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4096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4096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13500"/>
                            </p:stCondLst>
                            <p:childTnLst>
                              <p:par>
                                <p:cTn id="62" presetID="39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4096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4096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4096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4096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4500"/>
                            </p:stCondLst>
                            <p:childTnLst>
                              <p:par>
                                <p:cTn id="69" presetID="39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4096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4096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4096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4096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15500"/>
                            </p:stCondLst>
                            <p:childTnLst>
                              <p:par>
                                <p:cTn id="76" presetID="39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4096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4096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4096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4096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62" grpId="0"/>
      <p:bldP spid="4096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529537-1F6F-4AB3-93F4-AC9CA5B4104E}" type="slidenum">
              <a:rPr lang="en-GB"/>
              <a:pPr/>
              <a:t>7</a:t>
            </a:fld>
            <a:endParaRPr lang="en-GB"/>
          </a:p>
        </p:txBody>
      </p:sp>
      <p:sp>
        <p:nvSpPr>
          <p:cNvPr id="419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>
                <a:effectLst>
                  <a:outerShdw blurRad="38100" dist="38100" dir="2700000" algn="tl">
                    <a:srgbClr val="993300"/>
                  </a:outerShdw>
                </a:effectLst>
              </a:rPr>
              <a:t>Original Jurisdiction</a:t>
            </a:r>
          </a:p>
        </p:txBody>
      </p:sp>
      <p:sp>
        <p:nvSpPr>
          <p:cNvPr id="419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23925" y="1957388"/>
            <a:ext cx="7772400" cy="4900612"/>
          </a:xfrm>
        </p:spPr>
        <p:txBody>
          <a:bodyPr/>
          <a:lstStyle/>
          <a:p>
            <a:pPr marL="533400" indent="-533400">
              <a:lnSpc>
                <a:spcPct val="90000"/>
              </a:lnSpc>
            </a:pPr>
            <a:r>
              <a:rPr lang="en-GB"/>
              <a:t>Dispute between:</a:t>
            </a:r>
          </a:p>
          <a:p>
            <a:pPr marL="952500" lvl="1" indent="-495300">
              <a:lnSpc>
                <a:spcPct val="90000"/>
              </a:lnSpc>
              <a:buClr>
                <a:schemeClr val="tx2"/>
              </a:buClr>
              <a:buFont typeface="Wingdings" pitchFamily="2" charset="2"/>
              <a:buAutoNum type="arabicPeriod"/>
            </a:pPr>
            <a:r>
              <a:rPr lang="en-GB"/>
              <a:t>Govt. of India and any State</a:t>
            </a:r>
          </a:p>
          <a:p>
            <a:pPr marL="952500" lvl="1" indent="-495300">
              <a:lnSpc>
                <a:spcPct val="90000"/>
              </a:lnSpc>
              <a:buClr>
                <a:schemeClr val="tx2"/>
              </a:buClr>
              <a:buFont typeface="Wingdings" pitchFamily="2" charset="2"/>
              <a:buAutoNum type="arabicPeriod"/>
            </a:pPr>
            <a:r>
              <a:rPr lang="en-GB"/>
              <a:t>Govt. of India and any State on one side and any other State on other side</a:t>
            </a:r>
          </a:p>
          <a:p>
            <a:pPr marL="952500" lvl="1" indent="-495300">
              <a:lnSpc>
                <a:spcPct val="90000"/>
              </a:lnSpc>
              <a:buClr>
                <a:schemeClr val="tx2"/>
              </a:buClr>
              <a:buFont typeface="Wingdings" pitchFamily="2" charset="2"/>
              <a:buAutoNum type="arabicPeriod"/>
            </a:pPr>
            <a:r>
              <a:rPr lang="en-GB"/>
              <a:t>Two or more States </a:t>
            </a:r>
            <a:r>
              <a:rPr lang="en-GB" i="1"/>
              <a:t>inter se</a:t>
            </a:r>
          </a:p>
          <a:p>
            <a:pPr marL="533400" indent="-533400">
              <a:lnSpc>
                <a:spcPct val="90000"/>
              </a:lnSpc>
            </a:pPr>
            <a:r>
              <a:rPr lang="en-GB"/>
              <a:t>Subject matter of Dispute:</a:t>
            </a:r>
            <a:br>
              <a:rPr lang="en-GB"/>
            </a:br>
            <a:r>
              <a:rPr lang="en-GB"/>
              <a:t>	Any question of Law or Fact on which 	existence or extent of legal right depends.</a:t>
            </a:r>
          </a:p>
          <a:p>
            <a:pPr marL="533400" indent="-533400">
              <a:lnSpc>
                <a:spcPct val="90000"/>
              </a:lnSpc>
            </a:pPr>
            <a:r>
              <a:rPr lang="en-GB"/>
              <a:t>Exceptions:</a:t>
            </a:r>
          </a:p>
          <a:p>
            <a:pPr marL="952500" lvl="1" indent="-495300">
              <a:lnSpc>
                <a:spcPct val="90000"/>
              </a:lnSpc>
              <a:buClr>
                <a:schemeClr val="tx2"/>
              </a:buClr>
              <a:buFont typeface="Wingdings" pitchFamily="2" charset="2"/>
              <a:buAutoNum type="arabicPeriod"/>
            </a:pPr>
            <a:r>
              <a:rPr lang="en-GB"/>
              <a:t>Pre-Constitution Treaties, Agreements</a:t>
            </a:r>
          </a:p>
          <a:p>
            <a:pPr marL="952500" lvl="1" indent="-495300">
              <a:lnSpc>
                <a:spcPct val="90000"/>
              </a:lnSpc>
              <a:buClr>
                <a:schemeClr val="tx2"/>
              </a:buClr>
              <a:buFont typeface="Wingdings" pitchFamily="2" charset="2"/>
              <a:buAutoNum type="arabicPeriod"/>
            </a:pPr>
            <a:r>
              <a:rPr lang="en-GB"/>
              <a:t>Inter-State Water disputes</a:t>
            </a:r>
          </a:p>
        </p:txBody>
      </p:sp>
    </p:spTree>
  </p:cSld>
  <p:clrMapOvr>
    <a:masterClrMapping/>
  </p:clrMapOvr>
  <p:transition spd="med" advTm="23844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6" dur="100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7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5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198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5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4198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500" fill="hold">
                                          <p:stCondLst>
                                            <p:cond delay="1500"/>
                                          </p:stCondLst>
                                        </p:cTn>
                                        <p:tgtEl>
                                          <p:spTgt spid="4198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800"/>
                            </p:stCondLst>
                            <p:childTnLst>
                              <p:par>
                                <p:cTn id="12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8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44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60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7800"/>
                            </p:stCondLst>
                            <p:childTnLst>
                              <p:par>
                                <p:cTn id="77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9800"/>
                            </p:stCondLst>
                            <p:childTnLst>
                              <p:par>
                                <p:cTn id="94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0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0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0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0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0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11800"/>
                            </p:stCondLst>
                            <p:childTnLst>
                              <p:par>
                                <p:cTn id="111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1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2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2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2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2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7" fill="hold">
                            <p:stCondLst>
                              <p:cond delay="13800"/>
                            </p:stCondLst>
                            <p:childTnLst>
                              <p:par>
                                <p:cTn id="128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3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3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4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4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986" grpId="0"/>
      <p:bldP spid="41987" grpId="0" uiExpand="1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9735D7-9629-4A2E-8711-8A31FC60CD31}" type="slidenum">
              <a:rPr lang="en-GB"/>
              <a:pPr/>
              <a:t>8</a:t>
            </a:fld>
            <a:endParaRPr lang="en-GB"/>
          </a:p>
        </p:txBody>
      </p:sp>
      <p:sp>
        <p:nvSpPr>
          <p:cNvPr id="440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>
                <a:effectLst>
                  <a:outerShdw blurRad="38100" dist="38100" dir="2700000" algn="tl">
                    <a:srgbClr val="993300"/>
                  </a:outerShdw>
                </a:effectLst>
              </a:rPr>
              <a:t>Writ Jurisdiction: Art. 32</a:t>
            </a:r>
          </a:p>
        </p:txBody>
      </p:sp>
      <p:sp>
        <p:nvSpPr>
          <p:cNvPr id="44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371600" y="2327275"/>
            <a:ext cx="4275138" cy="4530725"/>
          </a:xfrm>
        </p:spPr>
        <p:txBody>
          <a:bodyPr/>
          <a:lstStyle/>
          <a:p>
            <a:r>
              <a:rPr lang="en-GB" sz="3600"/>
              <a:t>Habeas Corpus</a:t>
            </a:r>
          </a:p>
          <a:p>
            <a:r>
              <a:rPr lang="en-GB" sz="3600"/>
              <a:t>Mandamus</a:t>
            </a:r>
          </a:p>
          <a:p>
            <a:r>
              <a:rPr lang="en-GB" sz="3600"/>
              <a:t>Prohibition</a:t>
            </a:r>
          </a:p>
          <a:p>
            <a:r>
              <a:rPr lang="en-GB" sz="3600"/>
              <a:t>Certiorari</a:t>
            </a:r>
          </a:p>
          <a:p>
            <a:r>
              <a:rPr lang="en-GB" sz="3600"/>
              <a:t>Quo Warranto</a:t>
            </a:r>
          </a:p>
        </p:txBody>
      </p:sp>
      <p:pic>
        <p:nvPicPr>
          <p:cNvPr id="44036" name="Picture 4" descr="Balanc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108700" y="2660650"/>
            <a:ext cx="2581275" cy="1906588"/>
          </a:xfrm>
          <a:prstGeom prst="rect">
            <a:avLst/>
          </a:prstGeom>
          <a:noFill/>
        </p:spPr>
      </p:pic>
    </p:spTree>
  </p:cSld>
  <p:clrMapOvr>
    <a:masterClrMapping/>
  </p:clrMapOvr>
  <p:transition spd="med" advTm="15000">
    <p:comb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 tmFilter="0, 0; .2, .5; .8, .5; 1, 0"/>
                                        <p:tgtEl>
                                          <p:spTgt spid="4403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1000" autoRev="1" fill="hold"/>
                                        <p:tgtEl>
                                          <p:spTgt spid="4403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600" decel="100000"/>
                                        <p:tgtEl>
                                          <p:spTgt spid="440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600" decel="100000" fill="hold"/>
                                        <p:tgtEl>
                                          <p:spTgt spid="440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600" decel="100000" fill="hold"/>
                                        <p:tgtEl>
                                          <p:spTgt spid="440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600" decel="100000" fill="hold"/>
                                        <p:tgtEl>
                                          <p:spTgt spid="440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440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440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4000"/>
                            </p:stCondLst>
                            <p:childTnLst>
                              <p:par>
                                <p:cTn id="18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600" decel="100000"/>
                                        <p:tgtEl>
                                          <p:spTgt spid="440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600" decel="100000" fill="hold"/>
                                        <p:tgtEl>
                                          <p:spTgt spid="440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600" decel="100000" fill="hold"/>
                                        <p:tgtEl>
                                          <p:spTgt spid="440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600" decel="100000" fill="hold"/>
                                        <p:tgtEl>
                                          <p:spTgt spid="440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440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440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6000"/>
                            </p:stCondLst>
                            <p:childTnLst>
                              <p:par>
                                <p:cTn id="27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600" decel="100000"/>
                                        <p:tgtEl>
                                          <p:spTgt spid="440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600" decel="100000" fill="hold"/>
                                        <p:tgtEl>
                                          <p:spTgt spid="440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600" decel="100000" fill="hold"/>
                                        <p:tgtEl>
                                          <p:spTgt spid="440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600" decel="100000" fill="hold"/>
                                        <p:tgtEl>
                                          <p:spTgt spid="440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440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440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8000"/>
                            </p:stCondLst>
                            <p:childTnLst>
                              <p:par>
                                <p:cTn id="36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600" decel="100000"/>
                                        <p:tgtEl>
                                          <p:spTgt spid="440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600" decel="100000" fill="hold"/>
                                        <p:tgtEl>
                                          <p:spTgt spid="440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600" decel="100000" fill="hold"/>
                                        <p:tgtEl>
                                          <p:spTgt spid="440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600" decel="100000" fill="hold"/>
                                        <p:tgtEl>
                                          <p:spTgt spid="440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440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440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0000"/>
                            </p:stCondLst>
                            <p:childTnLst>
                              <p:par>
                                <p:cTn id="4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600" decel="100000"/>
                                        <p:tgtEl>
                                          <p:spTgt spid="440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600" decel="100000" fill="hold"/>
                                        <p:tgtEl>
                                          <p:spTgt spid="440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600" decel="100000" fill="hold"/>
                                        <p:tgtEl>
                                          <p:spTgt spid="440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600" decel="100000" fill="hold"/>
                                        <p:tgtEl>
                                          <p:spTgt spid="440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440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440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12000"/>
                            </p:stCondLst>
                            <p:childTnLst>
                              <p:par>
                                <p:cTn id="54" presetID="7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2000" fill="hold"/>
                                        <p:tgtEl>
                                          <p:spTgt spid="440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2000" fill="hold"/>
                                        <p:tgtEl>
                                          <p:spTgt spid="440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034" grpId="0"/>
      <p:bldP spid="44035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4C6EC1-0E74-4369-8B66-15F3747D85E8}" type="slidenum">
              <a:rPr lang="en-GB"/>
              <a:pPr/>
              <a:t>9</a:t>
            </a:fld>
            <a:endParaRPr lang="en-GB"/>
          </a:p>
        </p:txBody>
      </p:sp>
      <p:sp>
        <p:nvSpPr>
          <p:cNvPr id="450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>
                <a:effectLst>
                  <a:outerShdw blurRad="38100" dist="38100" dir="2700000" algn="tl">
                    <a:srgbClr val="993300"/>
                  </a:outerShdw>
                </a:effectLst>
              </a:rPr>
              <a:t>Habeas Corpus</a:t>
            </a:r>
          </a:p>
        </p:txBody>
      </p:sp>
      <p:sp>
        <p:nvSpPr>
          <p:cNvPr id="450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23925" y="1879600"/>
            <a:ext cx="7772400" cy="4978400"/>
          </a:xfrm>
        </p:spPr>
        <p:txBody>
          <a:bodyPr/>
          <a:lstStyle/>
          <a:p>
            <a:r>
              <a:rPr lang="en-GB"/>
              <a:t>To have a body</a:t>
            </a:r>
          </a:p>
          <a:p>
            <a:r>
              <a:rPr lang="en-GB"/>
              <a:t>Object: To set free a person illegally detained</a:t>
            </a:r>
          </a:p>
          <a:p>
            <a:r>
              <a:rPr lang="en-GB"/>
              <a:t>Producing Body in Court Necessary?</a:t>
            </a:r>
          </a:p>
          <a:p>
            <a:r>
              <a:rPr lang="en-GB"/>
              <a:t>Petition by friend/Relative also. Locus Standi liberalised</a:t>
            </a:r>
          </a:p>
          <a:p>
            <a:r>
              <a:rPr lang="en-GB"/>
              <a:t>Writ addressed to:</a:t>
            </a:r>
          </a:p>
          <a:p>
            <a:pPr lvl="1"/>
            <a:r>
              <a:rPr lang="en-GB"/>
              <a:t>Government</a:t>
            </a:r>
          </a:p>
          <a:p>
            <a:pPr lvl="1"/>
            <a:r>
              <a:rPr lang="en-GB"/>
              <a:t>An Official</a:t>
            </a:r>
          </a:p>
          <a:p>
            <a:pPr lvl="1"/>
            <a:r>
              <a:rPr lang="en-GB"/>
              <a:t>Private Person</a:t>
            </a:r>
          </a:p>
          <a:p>
            <a:r>
              <a:rPr lang="en-GB"/>
              <a:t>For disobedience : Contempt of Court</a:t>
            </a:r>
          </a:p>
        </p:txBody>
      </p:sp>
      <p:pic>
        <p:nvPicPr>
          <p:cNvPr id="45060" name="Picture 4" descr="Imprisonment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24525" y="4106863"/>
            <a:ext cx="2919413" cy="1938337"/>
          </a:xfrm>
          <a:prstGeom prst="rect">
            <a:avLst/>
          </a:prstGeom>
          <a:noFill/>
        </p:spPr>
      </p:pic>
    </p:spTree>
  </p:cSld>
  <p:clrMapOvr>
    <a:masterClrMapping/>
  </p:clrMapOvr>
  <p:transition spd="med" advTm="28266">
    <p:cover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2000" fill="hold"/>
                                        <p:tgtEl>
                                          <p:spTgt spid="4505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600" decel="100000"/>
                                        <p:tgtEl>
                                          <p:spTgt spid="450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600" decel="100000" fill="hold"/>
                                        <p:tgtEl>
                                          <p:spTgt spid="450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00" decel="100000" fill="hold"/>
                                        <p:tgtEl>
                                          <p:spTgt spid="450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600" decel="100000" fill="hold"/>
                                        <p:tgtEl>
                                          <p:spTgt spid="450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000"/>
                            </p:stCondLst>
                            <p:childTnLst>
                              <p:par>
                                <p:cTn id="17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600" decel="100000"/>
                                        <p:tgtEl>
                                          <p:spTgt spid="450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600" decel="100000" fill="hold"/>
                                        <p:tgtEl>
                                          <p:spTgt spid="450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600" decel="100000" fill="hold"/>
                                        <p:tgtEl>
                                          <p:spTgt spid="450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600" decel="100000" fill="hold"/>
                                        <p:tgtEl>
                                          <p:spTgt spid="450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6000"/>
                            </p:stCondLst>
                            <p:childTnLst>
                              <p:par>
                                <p:cTn id="26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600" decel="100000"/>
                                        <p:tgtEl>
                                          <p:spTgt spid="450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600" decel="100000" fill="hold"/>
                                        <p:tgtEl>
                                          <p:spTgt spid="450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00" decel="100000" fill="hold"/>
                                        <p:tgtEl>
                                          <p:spTgt spid="450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600" decel="100000" fill="hold"/>
                                        <p:tgtEl>
                                          <p:spTgt spid="450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8000"/>
                            </p:stCondLst>
                            <p:childTnLst>
                              <p:par>
                                <p:cTn id="3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600" decel="100000"/>
                                        <p:tgtEl>
                                          <p:spTgt spid="450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600" decel="100000" fill="hold"/>
                                        <p:tgtEl>
                                          <p:spTgt spid="450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600" decel="100000" fill="hold"/>
                                        <p:tgtEl>
                                          <p:spTgt spid="450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600" decel="100000" fill="hold"/>
                                        <p:tgtEl>
                                          <p:spTgt spid="450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0000"/>
                            </p:stCondLst>
                            <p:childTnLst>
                              <p:par>
                                <p:cTn id="44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600" decel="100000"/>
                                        <p:tgtEl>
                                          <p:spTgt spid="450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600" decel="100000" fill="hold"/>
                                        <p:tgtEl>
                                          <p:spTgt spid="450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600" decel="100000" fill="hold"/>
                                        <p:tgtEl>
                                          <p:spTgt spid="450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600" decel="100000" fill="hold"/>
                                        <p:tgtEl>
                                          <p:spTgt spid="450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2000"/>
                            </p:stCondLst>
                            <p:childTnLst>
                              <p:par>
                                <p:cTn id="53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600" decel="100000"/>
                                        <p:tgtEl>
                                          <p:spTgt spid="4505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600" decel="100000" fill="hold"/>
                                        <p:tgtEl>
                                          <p:spTgt spid="4505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600" decel="100000" fill="hold"/>
                                        <p:tgtEl>
                                          <p:spTgt spid="4505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600" decel="100000" fill="hold"/>
                                        <p:tgtEl>
                                          <p:spTgt spid="4505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14000"/>
                            </p:stCondLst>
                            <p:childTnLst>
                              <p:par>
                                <p:cTn id="62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600" decel="100000"/>
                                        <p:tgtEl>
                                          <p:spTgt spid="4505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1600" decel="100000" fill="hold"/>
                                        <p:tgtEl>
                                          <p:spTgt spid="4505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600" decel="100000" fill="hold"/>
                                        <p:tgtEl>
                                          <p:spTgt spid="4505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600" decel="100000" fill="hold"/>
                                        <p:tgtEl>
                                          <p:spTgt spid="4505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16000"/>
                            </p:stCondLst>
                            <p:childTnLst>
                              <p:par>
                                <p:cTn id="71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1600" decel="100000"/>
                                        <p:tgtEl>
                                          <p:spTgt spid="4505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1600" decel="100000" fill="hold"/>
                                        <p:tgtEl>
                                          <p:spTgt spid="4505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600" decel="100000" fill="hold"/>
                                        <p:tgtEl>
                                          <p:spTgt spid="4505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600" decel="100000" fill="hold"/>
                                        <p:tgtEl>
                                          <p:spTgt spid="4505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18000"/>
                            </p:stCondLst>
                            <p:childTnLst>
                              <p:par>
                                <p:cTn id="80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1600" decel="100000"/>
                                        <p:tgtEl>
                                          <p:spTgt spid="4505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3" dur="1600" decel="100000" fill="hold"/>
                                        <p:tgtEl>
                                          <p:spTgt spid="4505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600" decel="100000" fill="hold"/>
                                        <p:tgtEl>
                                          <p:spTgt spid="4505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600" decel="100000" fill="hold"/>
                                        <p:tgtEl>
                                          <p:spTgt spid="4505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20000"/>
                            </p:stCondLst>
                            <p:childTnLst>
                              <p:par>
                                <p:cTn id="89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2000"/>
                                        <p:tgtEl>
                                          <p:spTgt spid="4506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2" dur="2000" fill="hold"/>
                                        <p:tgtEl>
                                          <p:spTgt spid="4506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2000" fill="hold"/>
                                        <p:tgtEl>
                                          <p:spTgt spid="450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2000" fill="hold"/>
                                        <p:tgtEl>
                                          <p:spTgt spid="450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058" grpId="0"/>
      <p:bldP spid="45059" grpId="0" build="p"/>
    </p:bldLst>
  </p:timing>
</p:sld>
</file>

<file path=ppt/theme/theme1.xml><?xml version="1.0" encoding="utf-8"?>
<a:theme xmlns:a="http://schemas.openxmlformats.org/drawingml/2006/main" name="Layers">
  <a:themeElements>
    <a:clrScheme name="Layers 1">
      <a:dk1>
        <a:srgbClr val="993300"/>
      </a:dk1>
      <a:lt1>
        <a:srgbClr val="CCCCCC"/>
      </a:lt1>
      <a:dk2>
        <a:srgbClr val="000000"/>
      </a:dk2>
      <a:lt2>
        <a:srgbClr val="FFFFFF"/>
      </a:lt2>
      <a:accent1>
        <a:srgbClr val="576F2B"/>
      </a:accent1>
      <a:accent2>
        <a:srgbClr val="666699"/>
      </a:accent2>
      <a:accent3>
        <a:srgbClr val="AAAAAA"/>
      </a:accent3>
      <a:accent4>
        <a:srgbClr val="AEAEAE"/>
      </a:accent4>
      <a:accent5>
        <a:srgbClr val="B4BBAC"/>
      </a:accent5>
      <a:accent6>
        <a:srgbClr val="5C5C8A"/>
      </a:accent6>
      <a:hlink>
        <a:srgbClr val="993300"/>
      </a:hlink>
      <a:folHlink>
        <a:srgbClr val="CC9900"/>
      </a:folHlink>
    </a:clrScheme>
    <a:fontScheme name="Layers">
      <a:majorFont>
        <a:latin typeface="Times New Roman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Layers 1">
        <a:dk1>
          <a:srgbClr val="993300"/>
        </a:dk1>
        <a:lt1>
          <a:srgbClr val="CCCCCC"/>
        </a:lt1>
        <a:dk2>
          <a:srgbClr val="000000"/>
        </a:dk2>
        <a:lt2>
          <a:srgbClr val="FFFFFF"/>
        </a:lt2>
        <a:accent1>
          <a:srgbClr val="576F2B"/>
        </a:accent1>
        <a:accent2>
          <a:srgbClr val="666699"/>
        </a:accent2>
        <a:accent3>
          <a:srgbClr val="AAAAAA"/>
        </a:accent3>
        <a:accent4>
          <a:srgbClr val="AEAEAE"/>
        </a:accent4>
        <a:accent5>
          <a:srgbClr val="B4BBAC"/>
        </a:accent5>
        <a:accent6>
          <a:srgbClr val="5C5C8A"/>
        </a:accent6>
        <a:hlink>
          <a:srgbClr val="993300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ayers 2">
        <a:dk1>
          <a:srgbClr val="993300"/>
        </a:dk1>
        <a:lt1>
          <a:srgbClr val="CCCCCC"/>
        </a:lt1>
        <a:dk2>
          <a:srgbClr val="330000"/>
        </a:dk2>
        <a:lt2>
          <a:srgbClr val="FFFFFF"/>
        </a:lt2>
        <a:accent1>
          <a:srgbClr val="996633"/>
        </a:accent1>
        <a:accent2>
          <a:srgbClr val="FF0000"/>
        </a:accent2>
        <a:accent3>
          <a:srgbClr val="ADAAAA"/>
        </a:accent3>
        <a:accent4>
          <a:srgbClr val="AEAEAE"/>
        </a:accent4>
        <a:accent5>
          <a:srgbClr val="CAB8AD"/>
        </a:accent5>
        <a:accent6>
          <a:srgbClr val="E70000"/>
        </a:accent6>
        <a:hlink>
          <a:srgbClr val="FF3300"/>
        </a:hlink>
        <a:folHlink>
          <a:srgbClr val="CC99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ayers 3">
        <a:dk1>
          <a:srgbClr val="79788A"/>
        </a:dk1>
        <a:lt1>
          <a:srgbClr val="FFFFFF"/>
        </a:lt1>
        <a:dk2>
          <a:srgbClr val="21203C"/>
        </a:dk2>
        <a:lt2>
          <a:srgbClr val="FFFFCC"/>
        </a:lt2>
        <a:accent1>
          <a:srgbClr val="476077"/>
        </a:accent1>
        <a:accent2>
          <a:srgbClr val="676C5A"/>
        </a:accent2>
        <a:accent3>
          <a:srgbClr val="ABABAF"/>
        </a:accent3>
        <a:accent4>
          <a:srgbClr val="DADADA"/>
        </a:accent4>
        <a:accent5>
          <a:srgbClr val="B1B6BD"/>
        </a:accent5>
        <a:accent6>
          <a:srgbClr val="5D6151"/>
        </a:accent6>
        <a:hlink>
          <a:srgbClr val="666699"/>
        </a:hlink>
        <a:folHlink>
          <a:srgbClr val="8CB0A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ayers 4">
        <a:dk1>
          <a:srgbClr val="455B41"/>
        </a:dk1>
        <a:lt1>
          <a:srgbClr val="FFFFCC"/>
        </a:lt1>
        <a:dk2>
          <a:srgbClr val="79A994"/>
        </a:dk2>
        <a:lt2>
          <a:srgbClr val="FFFFCC"/>
        </a:lt2>
        <a:accent1>
          <a:srgbClr val="517087"/>
        </a:accent1>
        <a:accent2>
          <a:srgbClr val="666699"/>
        </a:accent2>
        <a:accent3>
          <a:srgbClr val="BED1C8"/>
        </a:accent3>
        <a:accent4>
          <a:srgbClr val="DADAAE"/>
        </a:accent4>
        <a:accent5>
          <a:srgbClr val="B3BBC3"/>
        </a:accent5>
        <a:accent6>
          <a:srgbClr val="5C5C8A"/>
        </a:accent6>
        <a:hlink>
          <a:srgbClr val="993300"/>
        </a:hlink>
        <a:folHlink>
          <a:srgbClr val="A4AF6B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ayers 5">
        <a:dk1>
          <a:srgbClr val="330000"/>
        </a:dk1>
        <a:lt1>
          <a:srgbClr val="FF9900"/>
        </a:lt1>
        <a:dk2>
          <a:srgbClr val="FFFFFF"/>
        </a:dk2>
        <a:lt2>
          <a:srgbClr val="8B3111"/>
        </a:lt2>
        <a:accent1>
          <a:srgbClr val="DD6D07"/>
        </a:accent1>
        <a:accent2>
          <a:srgbClr val="CC9900"/>
        </a:accent2>
        <a:accent3>
          <a:srgbClr val="FFCAAA"/>
        </a:accent3>
        <a:accent4>
          <a:srgbClr val="2A0000"/>
        </a:accent4>
        <a:accent5>
          <a:srgbClr val="EBBAAA"/>
        </a:accent5>
        <a:accent6>
          <a:srgbClr val="B98A00"/>
        </a:accent6>
        <a:hlink>
          <a:srgbClr val="CC3300"/>
        </a:hlink>
        <a:folHlink>
          <a:srgbClr val="CC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yers 6">
        <a:dk1>
          <a:srgbClr val="000000"/>
        </a:dk1>
        <a:lt1>
          <a:srgbClr val="FFFFE1"/>
        </a:lt1>
        <a:dk2>
          <a:srgbClr val="330033"/>
        </a:dk2>
        <a:lt2>
          <a:srgbClr val="330033"/>
        </a:lt2>
        <a:accent1>
          <a:srgbClr val="CCCC99"/>
        </a:accent1>
        <a:accent2>
          <a:srgbClr val="FF0000"/>
        </a:accent2>
        <a:accent3>
          <a:srgbClr val="FFFFEE"/>
        </a:accent3>
        <a:accent4>
          <a:srgbClr val="000000"/>
        </a:accent4>
        <a:accent5>
          <a:srgbClr val="E2E2CA"/>
        </a:accent5>
        <a:accent6>
          <a:srgbClr val="E70000"/>
        </a:accent6>
        <a:hlink>
          <a:srgbClr val="990033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yers 7">
        <a:dk1>
          <a:srgbClr val="000000"/>
        </a:dk1>
        <a:lt1>
          <a:srgbClr val="FFFFFF"/>
        </a:lt1>
        <a:dk2>
          <a:srgbClr val="000000"/>
        </a:dk2>
        <a:lt2>
          <a:srgbClr val="891411"/>
        </a:lt2>
        <a:accent1>
          <a:srgbClr val="4F917E"/>
        </a:accent1>
        <a:accent2>
          <a:srgbClr val="CC9900"/>
        </a:accent2>
        <a:accent3>
          <a:srgbClr val="FFFFFF"/>
        </a:accent3>
        <a:accent4>
          <a:srgbClr val="000000"/>
        </a:accent4>
        <a:accent5>
          <a:srgbClr val="B2C7C0"/>
        </a:accent5>
        <a:accent6>
          <a:srgbClr val="B98A00"/>
        </a:accent6>
        <a:hlink>
          <a:srgbClr val="5A84D8"/>
        </a:hlink>
        <a:folHlink>
          <a:srgbClr val="A0C6B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yers 8">
        <a:dk1>
          <a:srgbClr val="000000"/>
        </a:dk1>
        <a:lt1>
          <a:srgbClr val="FFFFFF"/>
        </a:lt1>
        <a:dk2>
          <a:srgbClr val="CC0000"/>
        </a:dk2>
        <a:lt2>
          <a:srgbClr val="999966"/>
        </a:lt2>
        <a:accent1>
          <a:srgbClr val="CCCCCC"/>
        </a:accent1>
        <a:accent2>
          <a:srgbClr val="CCCC6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B9B95C"/>
        </a:accent6>
        <a:hlink>
          <a:srgbClr val="666699"/>
        </a:hlink>
        <a:folHlink>
          <a:srgbClr val="CCCC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yers 9">
        <a:dk1>
          <a:srgbClr val="000000"/>
        </a:dk1>
        <a:lt1>
          <a:srgbClr val="FFFFFF"/>
        </a:lt1>
        <a:dk2>
          <a:srgbClr val="FF0000"/>
        </a:dk2>
        <a:lt2>
          <a:srgbClr val="009999"/>
        </a:lt2>
        <a:accent1>
          <a:srgbClr val="C7B505"/>
        </a:accent1>
        <a:accent2>
          <a:srgbClr val="FFFF66"/>
        </a:accent2>
        <a:accent3>
          <a:srgbClr val="FFFFFF"/>
        </a:accent3>
        <a:accent4>
          <a:srgbClr val="000000"/>
        </a:accent4>
        <a:accent5>
          <a:srgbClr val="E0D7AA"/>
        </a:accent5>
        <a:accent6>
          <a:srgbClr val="E7E75C"/>
        </a:accent6>
        <a:hlink>
          <a:srgbClr val="5A84D8"/>
        </a:hlink>
        <a:folHlink>
          <a:srgbClr val="A0C6B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yers 10">
        <a:dk1>
          <a:srgbClr val="000000"/>
        </a:dk1>
        <a:lt1>
          <a:srgbClr val="FFFFFF"/>
        </a:lt1>
        <a:dk2>
          <a:srgbClr val="660033"/>
        </a:dk2>
        <a:lt2>
          <a:srgbClr val="666699"/>
        </a:lt2>
        <a:accent1>
          <a:srgbClr val="95A3D1"/>
        </a:accent1>
        <a:accent2>
          <a:srgbClr val="FFFF66"/>
        </a:accent2>
        <a:accent3>
          <a:srgbClr val="FFFFFF"/>
        </a:accent3>
        <a:accent4>
          <a:srgbClr val="000000"/>
        </a:accent4>
        <a:accent5>
          <a:srgbClr val="C8CEE5"/>
        </a:accent5>
        <a:accent6>
          <a:srgbClr val="E7E75C"/>
        </a:accent6>
        <a:hlink>
          <a:srgbClr val="5A84D8"/>
        </a:hlink>
        <a:folHlink>
          <a:srgbClr val="CCCC9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578</TotalTime>
  <Words>809</Words>
  <Application>Microsoft Office PowerPoint</Application>
  <PresentationFormat>On-screen Show (4:3)</PresentationFormat>
  <Paragraphs>196</Paragraphs>
  <Slides>22</Slides>
  <Notes>0</Notes>
  <HiddenSlides>0</HiddenSlides>
  <MMClips>2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6" baseType="lpstr">
      <vt:lpstr>Arial</vt:lpstr>
      <vt:lpstr>Times New Roman</vt:lpstr>
      <vt:lpstr>Wingdings</vt:lpstr>
      <vt:lpstr>Layers</vt:lpstr>
      <vt:lpstr>Supreme Court of India</vt:lpstr>
      <vt:lpstr>Appointment of Judges</vt:lpstr>
      <vt:lpstr>Qualification for Appt. as Judge</vt:lpstr>
      <vt:lpstr>Impeachment of a Judge</vt:lpstr>
      <vt:lpstr>Independence of Judges</vt:lpstr>
      <vt:lpstr>Jurisdiction</vt:lpstr>
      <vt:lpstr>Original Jurisdiction</vt:lpstr>
      <vt:lpstr>Writ Jurisdiction: Art. 32</vt:lpstr>
      <vt:lpstr>Habeas Corpus</vt:lpstr>
      <vt:lpstr>Mandamus</vt:lpstr>
      <vt:lpstr>Prohibition</vt:lpstr>
      <vt:lpstr>Certiorari</vt:lpstr>
      <vt:lpstr>Quo Warranto</vt:lpstr>
      <vt:lpstr>Appellate Jurisdiction –  Civil</vt:lpstr>
      <vt:lpstr>     Appellate Jurisdiction –  Criminal</vt:lpstr>
      <vt:lpstr>Special Leave to Appeal (SLP) Art. 136</vt:lpstr>
      <vt:lpstr>Advisory Jurisdiction – 1 Art. 143</vt:lpstr>
      <vt:lpstr>Advisory Jurisdiction – 2 Art. 143</vt:lpstr>
      <vt:lpstr>Review</vt:lpstr>
      <vt:lpstr>Court of Record</vt:lpstr>
      <vt:lpstr>Miscellaneous </vt:lpstr>
      <vt:lpstr>The End</vt:lpstr>
    </vt:vector>
  </TitlesOfParts>
  <Company>D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Supreme Court of India</dc:title>
  <dc:creator>HARISH</dc:creator>
  <cp:lastModifiedBy>ICA</cp:lastModifiedBy>
  <cp:revision>33</cp:revision>
  <dcterms:created xsi:type="dcterms:W3CDTF">2008-01-28T04:18:43Z</dcterms:created>
  <dcterms:modified xsi:type="dcterms:W3CDTF">2012-10-19T10:04:31Z</dcterms:modified>
</cp:coreProperties>
</file>