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65" r:id="rId3"/>
    <p:sldId id="273" r:id="rId4"/>
    <p:sldId id="281" r:id="rId5"/>
    <p:sldId id="274" r:id="rId6"/>
    <p:sldId id="275" r:id="rId7"/>
    <p:sldId id="276" r:id="rId8"/>
    <p:sldId id="277" r:id="rId9"/>
    <p:sldId id="278" r:id="rId10"/>
    <p:sldId id="279" r:id="rId11"/>
    <p:sldId id="282" r:id="rId12"/>
    <p:sldId id="283" r:id="rId13"/>
    <p:sldId id="280" r:id="rId14"/>
    <p:sldId id="284"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2" autoAdjust="0"/>
    <p:restoredTop sz="94718" autoAdjust="0"/>
  </p:normalViewPr>
  <p:slideViewPr>
    <p:cSldViewPr snapToGrid="0">
      <p:cViewPr varScale="1">
        <p:scale>
          <a:sx n="66" d="100"/>
          <a:sy n="66" d="100"/>
        </p:scale>
        <p:origin x="-594"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648347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3829525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420760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184985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708429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4"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239436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4"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5047150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859588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3602938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192576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203941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48159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922846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3"/>
          <p:cNvSpPr>
            <a:spLocks noGrp="1"/>
          </p:cNvSpPr>
          <p:nvPr>
            <p:ph type="ftr" sz="quarter" idx="11"/>
          </p:nvPr>
        </p:nvSpPr>
        <p:spPr/>
        <p:txBody>
          <a:bodyPr/>
          <a:lstStyle/>
          <a:p>
            <a:endParaRPr lang="en-IN" dirty="0"/>
          </a:p>
        </p:txBody>
      </p:sp>
      <p:sp>
        <p:nvSpPr>
          <p:cNvPr id="6" name="Slide Number Placeholder 4"/>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3054774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2"/>
          <p:cNvSpPr>
            <a:spLocks noGrp="1"/>
          </p:cNvSpPr>
          <p:nvPr>
            <p:ph type="ftr" sz="quarter" idx="11"/>
          </p:nvPr>
        </p:nvSpPr>
        <p:spPr/>
        <p:txBody>
          <a:bodyPr/>
          <a:lstStyle/>
          <a:p>
            <a:endParaRPr lang="en-IN" dirty="0"/>
          </a:p>
        </p:txBody>
      </p:sp>
      <p:sp>
        <p:nvSpPr>
          <p:cNvPr id="6" name="Slide Number Placeholder 3"/>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58568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5" name="Footer Placeholder 5"/>
          <p:cNvSpPr>
            <a:spLocks noGrp="1"/>
          </p:cNvSpPr>
          <p:nvPr>
            <p:ph type="ftr" sz="quarter" idx="11"/>
          </p:nvPr>
        </p:nvSpPr>
        <p:spPr/>
        <p:txBody>
          <a:bodyPr/>
          <a:lstStyle/>
          <a:p>
            <a:endParaRPr lang="en-IN" dirty="0"/>
          </a:p>
        </p:txBody>
      </p:sp>
      <p:sp>
        <p:nvSpPr>
          <p:cNvPr id="6" name="Slide Number Placeholder 6"/>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9669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C73BA1-E6FE-410C-8F78-3EA7877A8F98}" type="datetimeFigureOut">
              <a:rPr lang="en-IN" smtClean="0"/>
              <a:pPr/>
              <a:t>7/24/2016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2670650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EC73BA1-E6FE-410C-8F78-3EA7877A8F98}" type="datetimeFigureOut">
              <a:rPr lang="en-IN" smtClean="0"/>
              <a:pPr/>
              <a:t>7/24/2016</a:t>
            </a:fld>
            <a:endParaRPr lang="en-IN"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46F350F-666D-4527-BCE3-0D50E57890B3}" type="slidenum">
              <a:rPr lang="en-IN" smtClean="0"/>
              <a:pPr/>
              <a:t>‹#›</a:t>
            </a:fld>
            <a:endParaRPr lang="en-IN" dirty="0"/>
          </a:p>
        </p:txBody>
      </p:sp>
    </p:spTree>
    <p:extLst>
      <p:ext uri="{BB962C8B-B14F-4D97-AF65-F5344CB8AC3E}">
        <p14:creationId xmlns="" xmlns:p14="http://schemas.microsoft.com/office/powerpoint/2010/main" val="682805951"/>
      </p:ext>
    </p:extLst>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 id="2147483748"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1473559"/>
            <a:ext cx="8347572" cy="1543962"/>
          </a:xfrm>
        </p:spPr>
        <p:txBody>
          <a:bodyPr/>
          <a:lstStyle/>
          <a:p>
            <a:r>
              <a:rPr lang="en-IN" sz="4500" dirty="0" smtClean="0">
                <a:latin typeface="Bookman Old Style" pitchFamily="18" charset="0"/>
              </a:rPr>
              <a:t>IND AS 10 – EVENTS AFTER THE REPORTING PERIOD</a:t>
            </a:r>
            <a:endParaRPr lang="en-IN" sz="4500" dirty="0">
              <a:latin typeface="Bookman Old Style" pitchFamily="18" charset="0"/>
            </a:endParaRPr>
          </a:p>
        </p:txBody>
      </p:sp>
      <p:sp>
        <p:nvSpPr>
          <p:cNvPr id="3" name="Subtitle 2"/>
          <p:cNvSpPr>
            <a:spLocks noGrp="1"/>
          </p:cNvSpPr>
          <p:nvPr>
            <p:ph type="subTitle" idx="1"/>
          </p:nvPr>
        </p:nvSpPr>
        <p:spPr>
          <a:xfrm>
            <a:off x="6622869" y="3621319"/>
            <a:ext cx="4753343" cy="2036269"/>
          </a:xfrm>
        </p:spPr>
        <p:txBody>
          <a:bodyPr>
            <a:noAutofit/>
          </a:bodyPr>
          <a:lstStyle/>
          <a:p>
            <a:r>
              <a:rPr lang="en-IN" sz="2200" dirty="0" smtClean="0">
                <a:latin typeface="Bookman Old Style" pitchFamily="18" charset="0"/>
                <a:ea typeface="Verdana" pitchFamily="34" charset="0"/>
                <a:cs typeface="Verdana" pitchFamily="34" charset="0"/>
              </a:rPr>
              <a:t>By: ABHISHEK </a:t>
            </a:r>
            <a:r>
              <a:rPr lang="en-IN" sz="2200" dirty="0" smtClean="0">
                <a:latin typeface="Bookman Old Style" pitchFamily="18" charset="0"/>
                <a:ea typeface="Verdana" pitchFamily="34" charset="0"/>
                <a:cs typeface="Verdana" pitchFamily="34" charset="0"/>
              </a:rPr>
              <a:t>MITTAL</a:t>
            </a:r>
          </a:p>
          <a:p>
            <a:r>
              <a:rPr lang="en-IN" sz="2200" dirty="0" smtClean="0">
                <a:latin typeface="Bookman Old Style" pitchFamily="18" charset="0"/>
                <a:ea typeface="Verdana" pitchFamily="34" charset="0"/>
                <a:cs typeface="Verdana" pitchFamily="34" charset="0"/>
              </a:rPr>
              <a:t>By: sakshi Mittal</a:t>
            </a:r>
            <a:endParaRPr lang="en-IN" sz="2200" dirty="0" smtClean="0">
              <a:latin typeface="Bookman Old Style" pitchFamily="18" charset="0"/>
              <a:ea typeface="Verdana" pitchFamily="34" charset="0"/>
              <a:cs typeface="Verdana" pitchFamily="34" charset="0"/>
            </a:endParaRPr>
          </a:p>
          <a:p>
            <a:r>
              <a:rPr lang="en-IN" sz="2200" dirty="0" smtClean="0">
                <a:latin typeface="Bookman Old Style" pitchFamily="18" charset="0"/>
                <a:ea typeface="Verdana" pitchFamily="34" charset="0"/>
                <a:cs typeface="Verdana" pitchFamily="34" charset="0"/>
              </a:rPr>
              <a:t>b. Com, aca</a:t>
            </a:r>
          </a:p>
          <a:p>
            <a:r>
              <a:rPr lang="en-IN" sz="2200" dirty="0" smtClean="0">
                <a:latin typeface="Bookman Old Style" pitchFamily="18" charset="0"/>
                <a:ea typeface="Verdana" pitchFamily="34" charset="0"/>
                <a:cs typeface="Verdana" pitchFamily="34" charset="0"/>
              </a:rPr>
              <a:t>M. No. </a:t>
            </a:r>
            <a:r>
              <a:rPr lang="en-IN" sz="2200" dirty="0" smtClean="0">
                <a:latin typeface="Bookman Old Style" pitchFamily="18" charset="0"/>
                <a:ea typeface="Verdana" pitchFamily="34" charset="0"/>
                <a:cs typeface="Verdana" pitchFamily="34" charset="0"/>
              </a:rPr>
              <a:t>– </a:t>
            </a:r>
            <a:r>
              <a:rPr lang="en-IN" sz="2600" dirty="0" smtClean="0">
                <a:latin typeface="Georgia" pitchFamily="18" charset="0"/>
                <a:ea typeface="Verdana" pitchFamily="34" charset="0"/>
                <a:cs typeface="Verdana" pitchFamily="34" charset="0"/>
              </a:rPr>
              <a:t>9555460040</a:t>
            </a:r>
          </a:p>
          <a:p>
            <a:r>
              <a:rPr lang="en-IN" sz="2200" dirty="0" smtClean="0">
                <a:latin typeface="Bookman Old Style" pitchFamily="18" charset="0"/>
                <a:ea typeface="Verdana" pitchFamily="34" charset="0"/>
                <a:cs typeface="Verdana" pitchFamily="34" charset="0"/>
              </a:rPr>
              <a:t>m. No. - </a:t>
            </a:r>
            <a:r>
              <a:rPr lang="en-IN" sz="2600" dirty="0" smtClean="0">
                <a:latin typeface="Georgia" pitchFamily="18" charset="0"/>
                <a:ea typeface="Verdana" pitchFamily="34" charset="0"/>
                <a:cs typeface="Verdana" pitchFamily="34" charset="0"/>
              </a:rPr>
              <a:t>7531880330</a:t>
            </a:r>
            <a:endParaRPr lang="en-IN" sz="2600" dirty="0">
              <a:latin typeface="Georgia" pitchFamily="18" charset="0"/>
              <a:ea typeface="Verdana" pitchFamily="34" charset="0"/>
              <a:cs typeface="Verdana" pitchFamily="34" charset="0"/>
            </a:endParaRPr>
          </a:p>
        </p:txBody>
      </p:sp>
      <p:sp>
        <p:nvSpPr>
          <p:cNvPr id="4" name="Slide Number Placeholder 4"/>
          <p:cNvSpPr>
            <a:spLocks noGrp="1"/>
          </p:cNvSpPr>
          <p:nvPr>
            <p:ph type="sldNum" sz="quarter" idx="12"/>
          </p:nvPr>
        </p:nvSpPr>
        <p:spPr>
          <a:xfrm>
            <a:off x="10352540" y="295729"/>
            <a:ext cx="838199" cy="767687"/>
          </a:xfrm>
        </p:spPr>
        <p:txBody>
          <a:bodyPr/>
          <a:lstStyle/>
          <a:p>
            <a:fld id="{A0A957D3-BEA1-4823-A858-9BD594CAE376}" type="slidenum">
              <a:rPr lang="en-IN" smtClean="0"/>
              <a:pPr/>
              <a:t>1</a:t>
            </a:fld>
            <a:endParaRPr lang="en-IN" dirty="0"/>
          </a:p>
        </p:txBody>
      </p:sp>
    </p:spTree>
    <p:extLst>
      <p:ext uri="{BB962C8B-B14F-4D97-AF65-F5344CB8AC3E}">
        <p14:creationId xmlns="" xmlns:p14="http://schemas.microsoft.com/office/powerpoint/2010/main" val="1064469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Going concern-</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10</a:t>
            </a:fld>
            <a:endParaRPr lang="en-IN" dirty="0"/>
          </a:p>
        </p:txBody>
      </p:sp>
      <p:sp>
        <p:nvSpPr>
          <p:cNvPr id="8" name="TextBox 7"/>
          <p:cNvSpPr txBox="1"/>
          <p:nvPr/>
        </p:nvSpPr>
        <p:spPr>
          <a:xfrm>
            <a:off x="782404" y="1213771"/>
            <a:ext cx="10392101" cy="5478423"/>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An entity should not prepare its financial statements on a going concern basis if management determines after the reporting date either that it intends to liquidate the entity or to cease trading, or that it has no realistic alternatives but to do so.</a:t>
            </a:r>
            <a:endParaRPr lang="en-US" sz="2200" b="1"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However, there should no longer be a requirement to adjust the financial statements where an event after the reporting date indicates that going concern assumption is not appropriate. In that case there is need for fundamental change in the basis of accounting rather than adjustment</a:t>
            </a:r>
            <a:r>
              <a:rPr lang="en-US" sz="2200" dirty="0" smtClean="0">
                <a:latin typeface="Bookman Old Style" pitchFamily="18" charset="0"/>
                <a:ea typeface="Verdana" pitchFamily="34" charset="0"/>
                <a:cs typeface="Verdana" pitchFamily="34" charset="0"/>
              </a:rPr>
              <a:t>.</a:t>
            </a:r>
          </a:p>
          <a:p>
            <a:pPr marL="346075" indent="-346075" algn="just">
              <a:buFont typeface="Wingdings" pitchFamily="2" charset="2"/>
              <a:buChar char="v"/>
            </a:pPr>
            <a:endParaRPr lang="en-US" sz="1000" b="1"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Ind-AS 1 specifies required disclosure if: </a:t>
            </a:r>
          </a:p>
          <a:p>
            <a:pPr marL="346075" indent="-346075" algn="just"/>
            <a:r>
              <a:rPr lang="en-US" sz="2200" dirty="0" smtClean="0">
                <a:latin typeface="Bookman Old Style" pitchFamily="18" charset="0"/>
                <a:ea typeface="Verdana" pitchFamily="34" charset="0"/>
                <a:cs typeface="Verdana" pitchFamily="34" charset="0"/>
              </a:rPr>
              <a:t>	a. </a:t>
            </a:r>
            <a:r>
              <a:rPr lang="en-US" sz="2200" dirty="0" smtClean="0">
                <a:latin typeface="Bookman Old Style" pitchFamily="18" charset="0"/>
              </a:rPr>
              <a:t>The financial statements are not prepared on a going concern basis</a:t>
            </a:r>
            <a:r>
              <a:rPr lang="en-US" sz="2200" dirty="0" smtClean="0">
                <a:latin typeface="Bookman Old Style" pitchFamily="18" charset="0"/>
              </a:rPr>
              <a:t>;</a:t>
            </a:r>
          </a:p>
          <a:p>
            <a:pPr marL="346075" indent="-346075" algn="just"/>
            <a:r>
              <a:rPr lang="en-US" sz="2200" dirty="0" smtClean="0">
                <a:latin typeface="Bookman Old Style" pitchFamily="18" charset="0"/>
                <a:ea typeface="Verdana" pitchFamily="34" charset="0"/>
                <a:cs typeface="Verdana" pitchFamily="34" charset="0"/>
              </a:rPr>
              <a:t>	b. </a:t>
            </a:r>
            <a:r>
              <a:rPr lang="en-US" sz="2200" dirty="0" smtClean="0">
                <a:latin typeface="Bookman Old Style" pitchFamily="18" charset="0"/>
              </a:rPr>
              <a:t>Management is aware of material uncertainties related to events or conditions that may cast significant doubt upon the entity’s ability to continue as a going concern. The events or conditions requiring disclosure may arise after the reporting </a:t>
            </a:r>
            <a:r>
              <a:rPr lang="en-US" sz="2200" dirty="0" smtClean="0">
                <a:latin typeface="Bookman Old Style" pitchFamily="18" charset="0"/>
              </a:rPr>
              <a:t>period</a:t>
            </a:r>
            <a:endParaRPr lang="en-US" sz="2200" dirty="0" smtClean="0">
              <a:latin typeface="Bookman Old Style" pitchFamily="18"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First time adoption-Ind AS 101</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11</a:t>
            </a:fld>
            <a:endParaRPr lang="en-IN" dirty="0"/>
          </a:p>
        </p:txBody>
      </p:sp>
      <p:sp>
        <p:nvSpPr>
          <p:cNvPr id="8" name="TextBox 7"/>
          <p:cNvSpPr txBox="1"/>
          <p:nvPr/>
        </p:nvSpPr>
        <p:spPr>
          <a:xfrm>
            <a:off x="782404" y="1213771"/>
            <a:ext cx="10392101" cy="5032147"/>
          </a:xfrm>
          <a:prstGeom prst="rect">
            <a:avLst/>
          </a:prstGeom>
          <a:noFill/>
        </p:spPr>
        <p:txBody>
          <a:bodyPr wrap="square" rtlCol="0">
            <a:spAutoFit/>
          </a:bodyPr>
          <a:lstStyle/>
          <a:p>
            <a:pPr marL="346075" indent="-346075" algn="just">
              <a:buFont typeface="Wingdings" pitchFamily="2" charset="2"/>
              <a:buChar char="q"/>
            </a:pPr>
            <a:r>
              <a:rPr lang="en-US" sz="2500" b="1" dirty="0" smtClean="0">
                <a:latin typeface="Bookman Old Style" pitchFamily="18" charset="0"/>
                <a:ea typeface="Verdana" pitchFamily="34" charset="0"/>
                <a:cs typeface="Verdana" pitchFamily="34" charset="0"/>
              </a:rPr>
              <a:t>Mandatory exceptions:</a:t>
            </a:r>
          </a:p>
          <a:p>
            <a:pPr marL="346075" indent="-346075" algn="just">
              <a:buFont typeface="Wingdings" pitchFamily="2" charset="2"/>
              <a:buChar char="v"/>
            </a:pPr>
            <a:endParaRPr lang="en-US" sz="1000" dirty="0" smtClean="0">
              <a:latin typeface="Bookman Old Style" pitchFamily="18" charset="0"/>
            </a:endParaRPr>
          </a:p>
          <a:p>
            <a:pPr marL="346075" indent="-346075" algn="just">
              <a:buFont typeface="Wingdings" pitchFamily="2" charset="2"/>
              <a:buChar char="v"/>
            </a:pPr>
            <a:r>
              <a:rPr lang="en-US" sz="2200" dirty="0" smtClean="0">
                <a:latin typeface="Bookman Old Style" pitchFamily="18" charset="0"/>
              </a:rPr>
              <a:t>An </a:t>
            </a:r>
            <a:r>
              <a:rPr lang="en-US" sz="2200" dirty="0" smtClean="0">
                <a:latin typeface="Bookman Old Style" pitchFamily="18" charset="0"/>
              </a:rPr>
              <a:t>entity’s estimates in accordance with Ind </a:t>
            </a:r>
            <a:r>
              <a:rPr lang="en-US" sz="2200" dirty="0" smtClean="0">
                <a:latin typeface="Bookman Old Style" pitchFamily="18" charset="0"/>
              </a:rPr>
              <a:t>AS </a:t>
            </a:r>
            <a:r>
              <a:rPr lang="en-US" sz="2200" dirty="0" smtClean="0">
                <a:latin typeface="Bookman Old Style" pitchFamily="18" charset="0"/>
              </a:rPr>
              <a:t>at the date of transition to Ind </a:t>
            </a:r>
            <a:r>
              <a:rPr lang="en-US" sz="2200" dirty="0" smtClean="0">
                <a:latin typeface="Bookman Old Style" pitchFamily="18" charset="0"/>
              </a:rPr>
              <a:t>AS </a:t>
            </a:r>
            <a:r>
              <a:rPr lang="en-US" sz="2200" dirty="0" smtClean="0">
                <a:latin typeface="Bookman Old Style" pitchFamily="18" charset="0"/>
              </a:rPr>
              <a:t>shall be consistent with estimates made for the same date in accordance with previous GAAP (after adjustments to reflect any difference in accounting policies), unless there is objective evidence that those estimates were in </a:t>
            </a:r>
            <a:r>
              <a:rPr lang="en-US" sz="2200" dirty="0" smtClean="0">
                <a:latin typeface="Bookman Old Style" pitchFamily="18" charset="0"/>
              </a:rPr>
              <a:t>error.</a:t>
            </a:r>
          </a:p>
          <a:p>
            <a:pPr marL="346075" indent="-346075" algn="just">
              <a:buFont typeface="Wingdings" pitchFamily="2" charset="2"/>
              <a:buChar char="v"/>
            </a:pPr>
            <a:endParaRPr lang="en-US" sz="1000" dirty="0" smtClean="0">
              <a:latin typeface="Bookman Old Style" pitchFamily="18" charset="0"/>
            </a:endParaRPr>
          </a:p>
          <a:p>
            <a:pPr marL="346075" indent="-346075" algn="just">
              <a:buFont typeface="Wingdings" pitchFamily="2" charset="2"/>
              <a:buChar char="v"/>
            </a:pPr>
            <a:r>
              <a:rPr lang="en-US" sz="2200" dirty="0" smtClean="0">
                <a:latin typeface="Bookman Old Style" pitchFamily="18" charset="0"/>
              </a:rPr>
              <a:t>An entity may need to make estimates in accordance with Ind </a:t>
            </a:r>
            <a:r>
              <a:rPr lang="en-US" sz="2200" dirty="0" smtClean="0">
                <a:latin typeface="Bookman Old Style" pitchFamily="18" charset="0"/>
              </a:rPr>
              <a:t>AS </a:t>
            </a:r>
            <a:r>
              <a:rPr lang="en-US" sz="2200" dirty="0" smtClean="0">
                <a:latin typeface="Bookman Old Style" pitchFamily="18" charset="0"/>
              </a:rPr>
              <a:t>at the date of transition to Ind </a:t>
            </a:r>
            <a:r>
              <a:rPr lang="en-US" sz="2200" dirty="0" smtClean="0">
                <a:latin typeface="Bookman Old Style" pitchFamily="18" charset="0"/>
              </a:rPr>
              <a:t>AS </a:t>
            </a:r>
            <a:r>
              <a:rPr lang="en-US" sz="2200" dirty="0" smtClean="0">
                <a:latin typeface="Bookman Old Style" pitchFamily="18" charset="0"/>
              </a:rPr>
              <a:t>that were not required at that date under previous GAAP. To achieve consistency with Ind AS 10, those estimates in accordance with Ind </a:t>
            </a:r>
            <a:r>
              <a:rPr lang="en-US" sz="2200" dirty="0" smtClean="0">
                <a:latin typeface="Bookman Old Style" pitchFamily="18" charset="0"/>
              </a:rPr>
              <a:t>AS </a:t>
            </a:r>
            <a:r>
              <a:rPr lang="en-US" sz="2200" dirty="0" smtClean="0">
                <a:latin typeface="Bookman Old Style" pitchFamily="18" charset="0"/>
              </a:rPr>
              <a:t>shall reflect conditions that existed at the date of transition to Ind </a:t>
            </a:r>
            <a:r>
              <a:rPr lang="en-US" sz="2200" dirty="0" smtClean="0">
                <a:latin typeface="Bookman Old Style" pitchFamily="18" charset="0"/>
              </a:rPr>
              <a:t>AS. </a:t>
            </a:r>
            <a:r>
              <a:rPr lang="en-US" sz="2200" dirty="0" smtClean="0">
                <a:latin typeface="Bookman Old Style" pitchFamily="18" charset="0"/>
              </a:rPr>
              <a:t>In particular, estimates at the date of transition to Ind </a:t>
            </a:r>
            <a:r>
              <a:rPr lang="en-US" sz="2200" dirty="0" smtClean="0">
                <a:latin typeface="Bookman Old Style" pitchFamily="18" charset="0"/>
              </a:rPr>
              <a:t>AS </a:t>
            </a:r>
            <a:r>
              <a:rPr lang="en-US" sz="2200" dirty="0" smtClean="0">
                <a:latin typeface="Bookman Old Style" pitchFamily="18" charset="0"/>
              </a:rPr>
              <a:t>of market prices, interest rates or foreign exchange rates shall reflect market conditions at that date</a:t>
            </a:r>
            <a:r>
              <a:rPr lang="en-US" sz="2200" dirty="0" smtClean="0">
                <a:latin typeface="Bookman Old Style" pitchFamily="18" charset="0"/>
              </a:rPr>
              <a:t>.</a:t>
            </a:r>
            <a:endParaRPr lang="en-US" sz="2200" b="1" dirty="0" smtClean="0">
              <a:latin typeface="Bookman Old Style" pitchFamily="18"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First time adoption-Ind AS 101</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12</a:t>
            </a:fld>
            <a:endParaRPr lang="en-IN" dirty="0"/>
          </a:p>
        </p:txBody>
      </p:sp>
      <p:sp>
        <p:nvSpPr>
          <p:cNvPr id="6" name="Rectangle 5"/>
          <p:cNvSpPr/>
          <p:nvPr/>
        </p:nvSpPr>
        <p:spPr>
          <a:xfrm>
            <a:off x="595086" y="1364343"/>
            <a:ext cx="3556000"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Did the entity makes  an estimate under its previous GAAP?</a:t>
            </a:r>
            <a:endParaRPr lang="en-US" sz="2200" dirty="0">
              <a:solidFill>
                <a:sysClr val="windowText" lastClr="000000"/>
              </a:solidFill>
              <a:latin typeface="Bookman Old Style" pitchFamily="18" charset="0"/>
            </a:endParaRPr>
          </a:p>
        </p:txBody>
      </p:sp>
      <p:cxnSp>
        <p:nvCxnSpPr>
          <p:cNvPr id="9" name="Straight Connector 8"/>
          <p:cNvCxnSpPr>
            <a:stCxn id="6" idx="3"/>
          </p:cNvCxnSpPr>
          <p:nvPr/>
        </p:nvCxnSpPr>
        <p:spPr>
          <a:xfrm flipV="1">
            <a:off x="4151086" y="1814286"/>
            <a:ext cx="711200" cy="7257"/>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45885" y="4230916"/>
            <a:ext cx="3563257"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Did the entity use accounting policies consistent with Ind AS?</a:t>
            </a:r>
            <a:endParaRPr lang="en-US" sz="2200" dirty="0">
              <a:solidFill>
                <a:sysClr val="windowText" lastClr="000000"/>
              </a:solidFill>
              <a:latin typeface="Bookman Old Style" pitchFamily="18" charset="0"/>
            </a:endParaRPr>
          </a:p>
        </p:txBody>
      </p:sp>
      <p:sp>
        <p:nvSpPr>
          <p:cNvPr id="16" name="Rectangle 15"/>
          <p:cNvSpPr/>
          <p:nvPr/>
        </p:nvSpPr>
        <p:spPr>
          <a:xfrm>
            <a:off x="653142" y="2786744"/>
            <a:ext cx="3512457"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Is there objective evidence that the estimate was in error?</a:t>
            </a:r>
            <a:endParaRPr lang="en-US" sz="2200" dirty="0">
              <a:solidFill>
                <a:sysClr val="windowText" lastClr="000000"/>
              </a:solidFill>
              <a:latin typeface="Bookman Old Style" pitchFamily="18" charset="0"/>
            </a:endParaRPr>
          </a:p>
        </p:txBody>
      </p:sp>
      <p:cxnSp>
        <p:nvCxnSpPr>
          <p:cNvPr id="23" name="Straight Arrow Connector 22"/>
          <p:cNvCxnSpPr/>
          <p:nvPr/>
        </p:nvCxnSpPr>
        <p:spPr>
          <a:xfrm rot="5400000">
            <a:off x="1770745" y="2525488"/>
            <a:ext cx="449941" cy="14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a:off x="1676402" y="3940631"/>
            <a:ext cx="449941" cy="14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667656" y="5689602"/>
            <a:ext cx="3563257"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Did the entity use accounting policies consistent with Ind AS?</a:t>
            </a:r>
            <a:endParaRPr lang="en-US" sz="2200" dirty="0">
              <a:solidFill>
                <a:sysClr val="windowText" lastClr="000000"/>
              </a:solidFill>
              <a:latin typeface="Bookman Old Style" pitchFamily="18" charset="0"/>
            </a:endParaRPr>
          </a:p>
        </p:txBody>
      </p:sp>
      <p:cxnSp>
        <p:nvCxnSpPr>
          <p:cNvPr id="28" name="Straight Arrow Connector 27"/>
          <p:cNvCxnSpPr/>
          <p:nvPr/>
        </p:nvCxnSpPr>
        <p:spPr>
          <a:xfrm rot="5400000">
            <a:off x="1741716" y="5384802"/>
            <a:ext cx="449941" cy="145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959432" y="2336803"/>
            <a:ext cx="1088571" cy="400110"/>
          </a:xfrm>
          <a:prstGeom prst="rect">
            <a:avLst/>
          </a:prstGeom>
          <a:noFill/>
        </p:spPr>
        <p:txBody>
          <a:bodyPr wrap="square" rtlCol="0">
            <a:spAutoFit/>
          </a:bodyPr>
          <a:lstStyle/>
          <a:p>
            <a:r>
              <a:rPr lang="en-US" sz="2000" dirty="0" smtClean="0">
                <a:solidFill>
                  <a:schemeClr val="bg1"/>
                </a:solidFill>
                <a:latin typeface="Bookman Old Style" pitchFamily="18" charset="0"/>
              </a:rPr>
              <a:t>Yes</a:t>
            </a:r>
            <a:endParaRPr lang="en-US" sz="2000" dirty="0">
              <a:solidFill>
                <a:schemeClr val="bg1"/>
              </a:solidFill>
              <a:latin typeface="Bookman Old Style" pitchFamily="18" charset="0"/>
            </a:endParaRPr>
          </a:p>
        </p:txBody>
      </p:sp>
      <p:sp>
        <p:nvSpPr>
          <p:cNvPr id="32" name="TextBox 31"/>
          <p:cNvSpPr txBox="1"/>
          <p:nvPr/>
        </p:nvSpPr>
        <p:spPr>
          <a:xfrm>
            <a:off x="1915887" y="3773718"/>
            <a:ext cx="1132114" cy="400110"/>
          </a:xfrm>
          <a:prstGeom prst="rect">
            <a:avLst/>
          </a:prstGeom>
          <a:noFill/>
        </p:spPr>
        <p:txBody>
          <a:bodyPr wrap="square" rtlCol="0">
            <a:spAutoFit/>
          </a:bodyPr>
          <a:lstStyle/>
          <a:p>
            <a:r>
              <a:rPr lang="en-US" sz="2000" dirty="0" smtClean="0">
                <a:solidFill>
                  <a:schemeClr val="bg1"/>
                </a:solidFill>
                <a:latin typeface="Bookman Old Style" pitchFamily="18" charset="0"/>
              </a:rPr>
              <a:t>No</a:t>
            </a:r>
            <a:endParaRPr lang="en-US" sz="2000" dirty="0">
              <a:solidFill>
                <a:schemeClr val="bg1"/>
              </a:solidFill>
              <a:latin typeface="Bookman Old Style" pitchFamily="18" charset="0"/>
            </a:endParaRPr>
          </a:p>
        </p:txBody>
      </p:sp>
      <p:sp>
        <p:nvSpPr>
          <p:cNvPr id="33" name="TextBox 32"/>
          <p:cNvSpPr txBox="1"/>
          <p:nvPr/>
        </p:nvSpPr>
        <p:spPr>
          <a:xfrm>
            <a:off x="1995716" y="5188861"/>
            <a:ext cx="1132114" cy="400110"/>
          </a:xfrm>
          <a:prstGeom prst="rect">
            <a:avLst/>
          </a:prstGeom>
          <a:noFill/>
        </p:spPr>
        <p:txBody>
          <a:bodyPr wrap="square" rtlCol="0">
            <a:spAutoFit/>
          </a:bodyPr>
          <a:lstStyle/>
          <a:p>
            <a:r>
              <a:rPr lang="en-US" sz="2000" dirty="0" smtClean="0">
                <a:solidFill>
                  <a:schemeClr val="bg1"/>
                </a:solidFill>
                <a:latin typeface="Bookman Old Style" pitchFamily="18" charset="0"/>
              </a:rPr>
              <a:t>No</a:t>
            </a:r>
            <a:endParaRPr lang="en-US" sz="2000" dirty="0">
              <a:solidFill>
                <a:schemeClr val="bg1"/>
              </a:solidFill>
              <a:latin typeface="Bookman Old Style" pitchFamily="18" charset="0"/>
            </a:endParaRPr>
          </a:p>
        </p:txBody>
      </p:sp>
      <p:sp>
        <p:nvSpPr>
          <p:cNvPr id="35" name="Rectangle 34"/>
          <p:cNvSpPr/>
          <p:nvPr/>
        </p:nvSpPr>
        <p:spPr>
          <a:xfrm>
            <a:off x="4898582" y="1494970"/>
            <a:ext cx="1182914" cy="537029"/>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No</a:t>
            </a:r>
            <a:endParaRPr lang="en-US" sz="2200" dirty="0">
              <a:solidFill>
                <a:sysClr val="windowText" lastClr="000000"/>
              </a:solidFill>
              <a:latin typeface="Bookman Old Style" pitchFamily="18" charset="0"/>
            </a:endParaRPr>
          </a:p>
        </p:txBody>
      </p:sp>
      <p:cxnSp>
        <p:nvCxnSpPr>
          <p:cNvPr id="37" name="Straight Connector 36"/>
          <p:cNvCxnSpPr/>
          <p:nvPr/>
        </p:nvCxnSpPr>
        <p:spPr>
          <a:xfrm flipV="1">
            <a:off x="4172857" y="3258457"/>
            <a:ext cx="711200" cy="7257"/>
          </a:xfrm>
          <a:prstGeom prst="line">
            <a:avLst/>
          </a:prstGeom>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4920356" y="2939116"/>
            <a:ext cx="1182914" cy="537029"/>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Yes</a:t>
            </a:r>
            <a:endParaRPr lang="en-US" sz="2200" dirty="0">
              <a:solidFill>
                <a:sysClr val="windowText" lastClr="000000"/>
              </a:solidFill>
              <a:latin typeface="Bookman Old Style" pitchFamily="18" charset="0"/>
            </a:endParaRPr>
          </a:p>
        </p:txBody>
      </p:sp>
      <p:cxnSp>
        <p:nvCxnSpPr>
          <p:cNvPr id="39" name="Straight Connector 38"/>
          <p:cNvCxnSpPr/>
          <p:nvPr/>
        </p:nvCxnSpPr>
        <p:spPr>
          <a:xfrm flipV="1">
            <a:off x="6117736" y="1778004"/>
            <a:ext cx="711200" cy="725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6139507" y="3207661"/>
            <a:ext cx="711200" cy="7257"/>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6200000" flipH="1">
            <a:off x="6139542" y="2481944"/>
            <a:ext cx="1393372" cy="29029"/>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6836182" y="2496450"/>
            <a:ext cx="711200" cy="7257"/>
          </a:xfrm>
          <a:prstGeom prst="line">
            <a:avLst/>
          </a:prstGeom>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7569066" y="2082789"/>
            <a:ext cx="3556000"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Make estimate reflecting conditions at the relevant date</a:t>
            </a:r>
            <a:endParaRPr lang="en-US" sz="2200" dirty="0">
              <a:solidFill>
                <a:sysClr val="windowText" lastClr="000000"/>
              </a:solidFill>
              <a:latin typeface="Bookman Old Style" pitchFamily="18" charset="0"/>
            </a:endParaRPr>
          </a:p>
        </p:txBody>
      </p:sp>
      <p:cxnSp>
        <p:nvCxnSpPr>
          <p:cNvPr id="45" name="Straight Connector 44"/>
          <p:cNvCxnSpPr/>
          <p:nvPr/>
        </p:nvCxnSpPr>
        <p:spPr>
          <a:xfrm flipV="1">
            <a:off x="4238173" y="4702603"/>
            <a:ext cx="711200" cy="7257"/>
          </a:xfrm>
          <a:prstGeom prst="line">
            <a:avLst/>
          </a:prstGeom>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4971158" y="4383262"/>
            <a:ext cx="1182914" cy="537029"/>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Yes</a:t>
            </a:r>
            <a:endParaRPr lang="en-US" sz="2200" dirty="0">
              <a:solidFill>
                <a:sysClr val="windowText" lastClr="000000"/>
              </a:solidFill>
              <a:latin typeface="Bookman Old Style" pitchFamily="18" charset="0"/>
            </a:endParaRPr>
          </a:p>
        </p:txBody>
      </p:sp>
      <p:cxnSp>
        <p:nvCxnSpPr>
          <p:cNvPr id="47" name="Straight Connector 46"/>
          <p:cNvCxnSpPr/>
          <p:nvPr/>
        </p:nvCxnSpPr>
        <p:spPr>
          <a:xfrm flipV="1">
            <a:off x="6168535" y="4673575"/>
            <a:ext cx="711200" cy="7257"/>
          </a:xfrm>
          <a:prstGeom prst="line">
            <a:avLst/>
          </a:prstGeom>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894168" y="4136523"/>
            <a:ext cx="3556000" cy="914400"/>
          </a:xfrm>
          <a:prstGeom prst="rect">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smtClean="0">
                <a:solidFill>
                  <a:sysClr val="windowText" lastClr="000000"/>
                </a:solidFill>
                <a:latin typeface="Bookman Old Style" pitchFamily="18" charset="0"/>
              </a:rPr>
              <a:t>Use previous GAAP estimate</a:t>
            </a:r>
            <a:endParaRPr lang="en-US" sz="2200" dirty="0">
              <a:solidFill>
                <a:sysClr val="windowText" lastClr="000000"/>
              </a:solidFill>
              <a:latin typeface="Bookman Old Style" pitchFamily="18"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Disclosure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13</a:t>
            </a:fld>
            <a:endParaRPr lang="en-IN" dirty="0"/>
          </a:p>
        </p:txBody>
      </p:sp>
      <p:sp>
        <p:nvSpPr>
          <p:cNvPr id="8" name="TextBox 7"/>
          <p:cNvSpPr txBox="1"/>
          <p:nvPr/>
        </p:nvSpPr>
        <p:spPr>
          <a:xfrm>
            <a:off x="782404" y="1254112"/>
            <a:ext cx="10392101" cy="3631763"/>
          </a:xfrm>
          <a:prstGeom prst="rect">
            <a:avLst/>
          </a:prstGeom>
          <a:noFill/>
        </p:spPr>
        <p:txBody>
          <a:bodyPr wrap="square" rtlCol="0">
            <a:spAutoFit/>
          </a:bodyPr>
          <a:lstStyle/>
          <a:p>
            <a:pPr marL="346075" indent="-346075" algn="just">
              <a:buFont typeface="Wingdings" pitchFamily="2" charset="2"/>
              <a:buChar char="v"/>
            </a:pPr>
            <a:r>
              <a:rPr lang="en-US" sz="2200" b="1" dirty="0" smtClean="0">
                <a:latin typeface="Bookman Old Style" pitchFamily="18" charset="0"/>
                <a:ea typeface="Verdana" pitchFamily="34" charset="0"/>
                <a:cs typeface="Verdana" pitchFamily="34" charset="0"/>
              </a:rPr>
              <a:t>Date of authorization for issue - </a:t>
            </a:r>
            <a:r>
              <a:rPr lang="en-US" sz="2200" dirty="0" smtClean="0">
                <a:latin typeface="Bookman Old Style" pitchFamily="18" charset="0"/>
              </a:rPr>
              <a:t>An entity shall disclose the date when the financial statements were authorized for issue and who gave that authorization. If the entity’s owners or others have the power to amend the financial statements after issue, the entity shall disclose that </a:t>
            </a:r>
            <a:r>
              <a:rPr lang="en-US" sz="2200" dirty="0" smtClean="0">
                <a:latin typeface="Bookman Old Style" pitchFamily="18" charset="0"/>
              </a:rPr>
              <a:t>fact.</a:t>
            </a:r>
          </a:p>
          <a:p>
            <a:pPr marL="346075" indent="-346075" algn="just">
              <a:buFont typeface="Wingdings" pitchFamily="2" charset="2"/>
              <a:buChar char="v"/>
            </a:pPr>
            <a:endParaRPr lang="en-US" sz="1000" dirty="0" smtClean="0">
              <a:latin typeface="Bookman Old Style" pitchFamily="18" charset="0"/>
            </a:endParaRPr>
          </a:p>
          <a:p>
            <a:pPr marL="346075" indent="-346075" algn="just">
              <a:buFont typeface="Wingdings" pitchFamily="2" charset="2"/>
              <a:buChar char="v"/>
            </a:pPr>
            <a:r>
              <a:rPr lang="en-US" sz="2200" dirty="0" smtClean="0">
                <a:latin typeface="Bookman Old Style" pitchFamily="18" charset="0"/>
              </a:rPr>
              <a:t>Updating disclosure about conditions at the end of the reporting period: </a:t>
            </a:r>
            <a:r>
              <a:rPr lang="en-US" sz="2200" dirty="0" smtClean="0">
                <a:latin typeface="Bookman Old Style" pitchFamily="18" charset="0"/>
              </a:rPr>
              <a:t>If an entity receives information after the reporting period about conditions that existed at the end of the reporting period, it shall update disclosures that relate to those conditions, in the light of the new information</a:t>
            </a:r>
            <a:r>
              <a:rPr lang="en-US" sz="2200" dirty="0" smtClean="0">
                <a:latin typeface="Bookman Old Style" pitchFamily="18" charset="0"/>
              </a:rPr>
              <a:t>.</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Quiz-</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14</a:t>
            </a:fld>
            <a:endParaRPr lang="en-IN" dirty="0"/>
          </a:p>
        </p:txBody>
      </p:sp>
      <p:sp>
        <p:nvSpPr>
          <p:cNvPr id="8" name="TextBox 7"/>
          <p:cNvSpPr txBox="1"/>
          <p:nvPr/>
        </p:nvSpPr>
        <p:spPr>
          <a:xfrm>
            <a:off x="782404" y="1254112"/>
            <a:ext cx="10392101" cy="5478423"/>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Whether decline in market value of investments is an adjusting event - </a:t>
            </a:r>
            <a:r>
              <a:rPr lang="en-US" sz="2200" b="1" dirty="0" smtClean="0">
                <a:latin typeface="Bookman Old Style" pitchFamily="18" charset="0"/>
                <a:ea typeface="Verdana" pitchFamily="34" charset="0"/>
                <a:cs typeface="Verdana" pitchFamily="34" charset="0"/>
              </a:rPr>
              <a:t>No</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Whether decline in net realizable of inventory is not an adjusting event - </a:t>
            </a:r>
            <a:r>
              <a:rPr lang="en-US" sz="2200" b="1" dirty="0" smtClean="0">
                <a:latin typeface="Bookman Old Style" pitchFamily="18" charset="0"/>
                <a:ea typeface="Verdana" pitchFamily="34" charset="0"/>
                <a:cs typeface="Verdana" pitchFamily="34" charset="0"/>
              </a:rPr>
              <a:t>Yes</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On March 18,2016, the management of an entity approved financial statements for issue to its supervisory board. The supervisory board is made up solely of non-executive and may include representative of employees and other outside interests. The supervisory board approves the financial statements on March 26, 2016. </a:t>
            </a:r>
            <a:r>
              <a:rPr lang="en-US" sz="2200" dirty="0" smtClean="0">
                <a:latin typeface="Bookman Old Style" pitchFamily="18" charset="0"/>
                <a:ea typeface="Verdana" pitchFamily="34" charset="0"/>
                <a:cs typeface="Verdana" pitchFamily="34" charset="0"/>
              </a:rPr>
              <a:t>T</a:t>
            </a:r>
            <a:r>
              <a:rPr lang="en-US" sz="2200" dirty="0" smtClean="0">
                <a:latin typeface="Bookman Old Style" pitchFamily="18" charset="0"/>
                <a:ea typeface="Verdana" pitchFamily="34" charset="0"/>
                <a:cs typeface="Verdana" pitchFamily="34" charset="0"/>
              </a:rPr>
              <a:t>he financial statements  are made available to shareholders and others on April 1, 2016. </a:t>
            </a:r>
            <a:r>
              <a:rPr lang="en-US" sz="2200" dirty="0" smtClean="0">
                <a:latin typeface="Bookman Old Style" pitchFamily="18" charset="0"/>
                <a:ea typeface="Verdana" pitchFamily="34" charset="0"/>
                <a:cs typeface="Verdana" pitchFamily="34" charset="0"/>
              </a:rPr>
              <a:t>T</a:t>
            </a:r>
            <a:r>
              <a:rPr lang="en-US" sz="2200" dirty="0" smtClean="0">
                <a:latin typeface="Bookman Old Style" pitchFamily="18" charset="0"/>
                <a:ea typeface="Verdana" pitchFamily="34" charset="0"/>
                <a:cs typeface="Verdana" pitchFamily="34" charset="0"/>
              </a:rPr>
              <a:t>he shareholders approves the financial statements at their annual meeting on May 15, 2016 and the financial statements are then filed with a regulatory body on May 17,2016.</a:t>
            </a:r>
          </a:p>
          <a:p>
            <a:pPr marL="346075" indent="-346075" algn="just"/>
            <a:r>
              <a:rPr lang="en-US" sz="2200" dirty="0" smtClean="0">
                <a:latin typeface="Bookman Old Style" pitchFamily="18" charset="0"/>
                <a:ea typeface="Verdana" pitchFamily="34" charset="0"/>
                <a:cs typeface="Verdana" pitchFamily="34" charset="0"/>
              </a:rPr>
              <a:t>	</a:t>
            </a:r>
            <a:r>
              <a:rPr lang="en-US" sz="2200" dirty="0" smtClean="0">
                <a:latin typeface="Bookman Old Style" pitchFamily="18" charset="0"/>
                <a:ea typeface="Verdana" pitchFamily="34" charset="0"/>
                <a:cs typeface="Verdana" pitchFamily="34" charset="0"/>
              </a:rPr>
              <a:t>Based on Ind AS 10, what is the date on which the financial statements will be considered to have been authorized for issue?</a:t>
            </a:r>
            <a:endParaRPr lang="en-US" sz="2200" dirty="0" smtClean="0">
              <a:latin typeface="Bookman Old Style" pitchFamily="18"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A0A957D3-BEA1-4823-A858-9BD594CAE376}" type="slidenum">
              <a:rPr lang="en-IN" smtClean="0"/>
              <a:pPr/>
              <a:t>15</a:t>
            </a:fld>
            <a:endParaRPr lang="en-IN" dirty="0"/>
          </a:p>
        </p:txBody>
      </p:sp>
      <p:sp>
        <p:nvSpPr>
          <p:cNvPr id="7" name="TextBox 6"/>
          <p:cNvSpPr txBox="1"/>
          <p:nvPr/>
        </p:nvSpPr>
        <p:spPr>
          <a:xfrm>
            <a:off x="10920548" y="6211669"/>
            <a:ext cx="888275" cy="646331"/>
          </a:xfrm>
          <a:prstGeom prst="rect">
            <a:avLst/>
          </a:prstGeom>
          <a:noFill/>
        </p:spPr>
        <p:txBody>
          <a:bodyPr wrap="square" rtlCol="0">
            <a:spAutoFit/>
          </a:bodyPr>
          <a:lstStyle/>
          <a:p>
            <a:endParaRPr lang="en-US" dirty="0" smtClean="0"/>
          </a:p>
          <a:p>
            <a:endParaRPr lang="en-US" dirty="0"/>
          </a:p>
        </p:txBody>
      </p:sp>
      <p:sp>
        <p:nvSpPr>
          <p:cNvPr id="8" name="TextBox 7"/>
          <p:cNvSpPr txBox="1"/>
          <p:nvPr/>
        </p:nvSpPr>
        <p:spPr>
          <a:xfrm>
            <a:off x="1613647" y="2716302"/>
            <a:ext cx="8108577" cy="1323439"/>
          </a:xfrm>
          <a:prstGeom prst="rect">
            <a:avLst/>
          </a:prstGeom>
          <a:noFill/>
        </p:spPr>
        <p:txBody>
          <a:bodyPr wrap="square" rtlCol="0">
            <a:spAutoFit/>
          </a:bodyPr>
          <a:lstStyle/>
          <a:p>
            <a:pPr algn="ctr"/>
            <a:r>
              <a:rPr lang="en-US" sz="8000" dirty="0" smtClean="0">
                <a:latin typeface="Verdana" pitchFamily="34" charset="0"/>
                <a:ea typeface="Verdana" pitchFamily="34" charset="0"/>
                <a:cs typeface="Verdana" pitchFamily="34" charset="0"/>
              </a:rPr>
              <a:t>Thank You</a:t>
            </a:r>
            <a:endParaRPr lang="en-US" sz="8000" dirty="0">
              <a:latin typeface="Verdana" pitchFamily="34"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Scope &amp; Objective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2</a:t>
            </a:fld>
            <a:endParaRPr lang="en-IN" dirty="0"/>
          </a:p>
        </p:txBody>
      </p:sp>
      <p:sp>
        <p:nvSpPr>
          <p:cNvPr id="8" name="TextBox 7"/>
          <p:cNvSpPr txBox="1"/>
          <p:nvPr/>
        </p:nvSpPr>
        <p:spPr>
          <a:xfrm>
            <a:off x="782404" y="1415476"/>
            <a:ext cx="10392101" cy="3662541"/>
          </a:xfrm>
          <a:prstGeom prst="rect">
            <a:avLst/>
          </a:prstGeom>
          <a:noFill/>
        </p:spPr>
        <p:txBody>
          <a:bodyPr wrap="square" rtlCol="0">
            <a:spAutoFit/>
          </a:bodyPr>
          <a:lstStyle/>
          <a:p>
            <a:pPr algn="just"/>
            <a:r>
              <a:rPr lang="en-US" sz="2400" b="1" i="1" u="sng" dirty="0" smtClean="0">
                <a:latin typeface="Bookman Old Style" pitchFamily="18" charset="0"/>
                <a:ea typeface="Verdana" pitchFamily="34" charset="0"/>
                <a:cs typeface="Verdana" pitchFamily="34" charset="0"/>
              </a:rPr>
              <a:t>Scope –</a:t>
            </a:r>
          </a:p>
          <a:p>
            <a:pPr algn="just"/>
            <a:endParaRPr lang="en-US" sz="1000" i="1" u="sng" dirty="0" smtClean="0">
              <a:latin typeface="Bookman Old Style" pitchFamily="18" charset="0"/>
              <a:ea typeface="Verdana" pitchFamily="34" charset="0"/>
              <a:cs typeface="Verdana" pitchFamily="34" charset="0"/>
            </a:endParaRPr>
          </a:p>
          <a:p>
            <a:pPr algn="just"/>
            <a:r>
              <a:rPr lang="en-US" sz="2200" dirty="0" smtClean="0">
                <a:latin typeface="Bookman Old Style" pitchFamily="18" charset="0"/>
                <a:ea typeface="Verdana" pitchFamily="34" charset="0"/>
                <a:cs typeface="Verdana" pitchFamily="34" charset="0"/>
              </a:rPr>
              <a:t>This standard shall be applied in the accounting for and disclosure of events after the reporting period.</a:t>
            </a:r>
          </a:p>
          <a:p>
            <a:pPr algn="just"/>
            <a:endParaRPr lang="en-US" sz="1000" dirty="0" smtClean="0">
              <a:latin typeface="Verdana" pitchFamily="34" charset="0"/>
              <a:ea typeface="Verdana" pitchFamily="34" charset="0"/>
              <a:cs typeface="Verdana" pitchFamily="34" charset="0"/>
            </a:endParaRPr>
          </a:p>
          <a:p>
            <a:pPr algn="just"/>
            <a:r>
              <a:rPr lang="en-US" sz="2400" b="1" i="1" u="sng" dirty="0" smtClean="0">
                <a:latin typeface="Bookman Old Style" pitchFamily="18" charset="0"/>
                <a:ea typeface="Verdana" pitchFamily="34" charset="0"/>
                <a:cs typeface="Verdana" pitchFamily="34" charset="0"/>
              </a:rPr>
              <a:t>Objective –</a:t>
            </a:r>
            <a:r>
              <a:rPr lang="en-US" sz="2400" b="1" i="1" dirty="0" smtClean="0">
                <a:latin typeface="Bookman Old Style" pitchFamily="18" charset="0"/>
                <a:ea typeface="Verdana" pitchFamily="34" charset="0"/>
                <a:cs typeface="Verdana" pitchFamily="34" charset="0"/>
              </a:rPr>
              <a:t> </a:t>
            </a:r>
            <a:r>
              <a:rPr lang="en-US" sz="2400" i="1" dirty="0" smtClean="0">
                <a:latin typeface="Bookman Old Style" pitchFamily="18" charset="0"/>
                <a:ea typeface="Verdana" pitchFamily="34" charset="0"/>
                <a:cs typeface="Verdana" pitchFamily="34" charset="0"/>
              </a:rPr>
              <a:t>Ind AS prescribes: </a:t>
            </a:r>
          </a:p>
          <a:p>
            <a:pPr algn="just"/>
            <a:endParaRPr lang="en-US" sz="1000" i="1"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Circumstances when an entity should adjust its financial statements for events after the reporting </a:t>
            </a:r>
            <a:r>
              <a:rPr lang="en-US" sz="2200" dirty="0" smtClean="0">
                <a:latin typeface="Bookman Old Style" pitchFamily="18" charset="0"/>
                <a:ea typeface="Verdana" pitchFamily="34" charset="0"/>
                <a:cs typeface="Verdana" pitchFamily="34" charset="0"/>
              </a:rPr>
              <a:t>period; and</a:t>
            </a:r>
            <a:endParaRPr lang="en-US" sz="22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Disclosures which an entity has to give about the date when the financial statements were approved for issue and about events after the reporting period</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Meaning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3</a:t>
            </a:fld>
            <a:endParaRPr lang="en-IN" dirty="0"/>
          </a:p>
        </p:txBody>
      </p:sp>
      <p:sp>
        <p:nvSpPr>
          <p:cNvPr id="8" name="TextBox 7"/>
          <p:cNvSpPr txBox="1"/>
          <p:nvPr/>
        </p:nvSpPr>
        <p:spPr>
          <a:xfrm>
            <a:off x="782404" y="1240665"/>
            <a:ext cx="10392101" cy="5632311"/>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Event occurring after the reporting period are defined as ‘events which occur between the end of the reporting date and the date when the financial statements are approved by the Board of Directors in case of a company’ and ‘by the corresponding authority in case of any other entity’.</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These events may be Adjusting and Un-adjusting.</a:t>
            </a:r>
          </a:p>
          <a:p>
            <a:pPr marL="346075" indent="-346075" algn="just"/>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Ø"/>
            </a:pPr>
            <a:r>
              <a:rPr lang="en-US" sz="2200" b="1" dirty="0" smtClean="0">
                <a:latin typeface="Bookman Old Style" pitchFamily="18" charset="0"/>
                <a:ea typeface="Verdana" pitchFamily="34" charset="0"/>
                <a:cs typeface="Verdana" pitchFamily="34" charset="0"/>
              </a:rPr>
              <a:t>Adjusting events –</a:t>
            </a:r>
            <a:r>
              <a:rPr lang="en-US" sz="2200" dirty="0" smtClean="0">
                <a:latin typeface="Bookman Old Style" pitchFamily="18" charset="0"/>
                <a:ea typeface="Verdana" pitchFamily="34" charset="0"/>
                <a:cs typeface="Verdana" pitchFamily="34" charset="0"/>
              </a:rPr>
              <a:t> </a:t>
            </a:r>
            <a:r>
              <a:rPr lang="en-US" sz="2200" dirty="0" smtClean="0">
                <a:latin typeface="Bookman Old Style" pitchFamily="18" charset="0"/>
              </a:rPr>
              <a:t>Those that provide evidence of conditions that existed at the end of the reporting period.</a:t>
            </a:r>
            <a:endParaRPr lang="en-US" sz="2200" dirty="0" smtClean="0">
              <a:latin typeface="Bookman Old Style" pitchFamily="18" charset="0"/>
              <a:ea typeface="Verdana" pitchFamily="34" charset="0"/>
              <a:cs typeface="Verdana" pitchFamily="34" charset="0"/>
            </a:endParaRPr>
          </a:p>
          <a:p>
            <a:pPr marL="346075" indent="-346075" algn="just"/>
            <a:endParaRPr lang="en-US" sz="1000" dirty="0" smtClean="0">
              <a:latin typeface="Bookman Old Style" pitchFamily="18" charset="0"/>
            </a:endParaRPr>
          </a:p>
          <a:p>
            <a:pPr marL="346075" indent="-346075" algn="just">
              <a:buFont typeface="Wingdings" pitchFamily="2" charset="2"/>
              <a:buChar char="Ø"/>
            </a:pPr>
            <a:r>
              <a:rPr lang="en-US" sz="2200" b="1" dirty="0" smtClean="0">
                <a:latin typeface="Bookman Old Style" pitchFamily="18" charset="0"/>
                <a:ea typeface="Verdana" pitchFamily="34" charset="0"/>
                <a:cs typeface="Verdana" pitchFamily="34" charset="0"/>
              </a:rPr>
              <a:t>Non-Adjusting events –</a:t>
            </a:r>
            <a:r>
              <a:rPr lang="en-US" sz="2200" dirty="0" smtClean="0">
                <a:latin typeface="Bookman Old Style" pitchFamily="18" charset="0"/>
                <a:ea typeface="Verdana" pitchFamily="34" charset="0"/>
                <a:cs typeface="Verdana" pitchFamily="34" charset="0"/>
              </a:rPr>
              <a:t> </a:t>
            </a:r>
            <a:r>
              <a:rPr lang="en-US" sz="2200" dirty="0" smtClean="0">
                <a:latin typeface="Bookman Old Style" pitchFamily="18" charset="0"/>
              </a:rPr>
              <a:t>Those that are indicative of conditions that arose after the reporting period</a:t>
            </a:r>
            <a:r>
              <a:rPr lang="en-US" sz="2200" dirty="0" smtClean="0">
                <a:latin typeface="Bookman Old Style" pitchFamily="18" charset="0"/>
              </a:rPr>
              <a:t>.</a:t>
            </a:r>
          </a:p>
          <a:p>
            <a:pPr marL="346075" indent="-346075" algn="just"/>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rPr>
              <a:t>Events after the reporting period include all events up to the date when the financial statements are authorized for issue, even if those events occur after the public announcement of profit or of other selected financial information.</a:t>
            </a:r>
            <a:endParaRPr lang="en-US" sz="2200" dirty="0" smtClean="0">
              <a:latin typeface="Bookman Old Style" pitchFamily="18"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General points </a:t>
            </a:r>
            <a:r>
              <a:rPr lang="en-IN" sz="4000" b="1" i="1" dirty="0" smtClean="0">
                <a:latin typeface="Bookman Old Style" pitchFamily="18" charset="0"/>
              </a:rPr>
              <a:t>-</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4</a:t>
            </a:fld>
            <a:endParaRPr lang="en-IN" dirty="0"/>
          </a:p>
        </p:txBody>
      </p:sp>
      <p:sp>
        <p:nvSpPr>
          <p:cNvPr id="8" name="TextBox 7"/>
          <p:cNvSpPr txBox="1"/>
          <p:nvPr/>
        </p:nvSpPr>
        <p:spPr>
          <a:xfrm>
            <a:off x="782404" y="1267559"/>
            <a:ext cx="10392101" cy="5139869"/>
          </a:xfrm>
          <a:prstGeom prst="rect">
            <a:avLst/>
          </a:prstGeom>
          <a:noFill/>
        </p:spPr>
        <p:txBody>
          <a:bodyPr wrap="square" rtlCol="0">
            <a:spAutoFit/>
          </a:bodyPr>
          <a:lstStyle/>
          <a:p>
            <a:pPr marL="349250" indent="-349250" algn="just">
              <a:buFont typeface="Wingdings" pitchFamily="2" charset="2"/>
              <a:buChar char="v"/>
            </a:pPr>
            <a:r>
              <a:rPr lang="en-US" sz="2200" dirty="0" smtClean="0">
                <a:latin typeface="Bookman Old Style" pitchFamily="18" charset="0"/>
              </a:rPr>
              <a:t>The </a:t>
            </a:r>
            <a:r>
              <a:rPr lang="en-US" sz="2200" dirty="0" smtClean="0">
                <a:latin typeface="Bookman Old Style" pitchFamily="18" charset="0"/>
              </a:rPr>
              <a:t>process involved in authorizing the financial statements for issue will vary depending upon the management structure, statutory  requirements and procedures followed in preparing and finalizing the financial </a:t>
            </a:r>
            <a:r>
              <a:rPr lang="en-US" sz="2200" dirty="0" smtClean="0">
                <a:latin typeface="Bookman Old Style" pitchFamily="18" charset="0"/>
              </a:rPr>
              <a:t>statements.</a:t>
            </a:r>
          </a:p>
          <a:p>
            <a:pPr marL="349250" indent="-349250" algn="just">
              <a:buFont typeface="Wingdings" pitchFamily="2" charset="2"/>
              <a:buChar char="v"/>
            </a:pPr>
            <a:endParaRPr lang="en-US" sz="1000" dirty="0" smtClean="0">
              <a:latin typeface="Bookman Old Style" pitchFamily="18" charset="0"/>
            </a:endParaRPr>
          </a:p>
          <a:p>
            <a:pPr marL="349250" indent="-349250" algn="just">
              <a:buFont typeface="Wingdings" pitchFamily="2" charset="2"/>
              <a:buChar char="v"/>
            </a:pPr>
            <a:r>
              <a:rPr lang="en-US" sz="2200" dirty="0" smtClean="0">
                <a:latin typeface="Bookman Old Style" pitchFamily="18" charset="0"/>
              </a:rPr>
              <a:t>In </a:t>
            </a:r>
            <a:r>
              <a:rPr lang="en-US" sz="2200" dirty="0" smtClean="0">
                <a:latin typeface="Bookman Old Style" pitchFamily="18" charset="0"/>
              </a:rPr>
              <a:t>some cases, an entity is required to submit its financial statements to its shareholders for approval after the financial statements have been issued. In such cases, the financial statements are authorized for issue on the date of issue, not the date when shareholders  approve the financial statements</a:t>
            </a:r>
            <a:r>
              <a:rPr lang="en-US" sz="2200" dirty="0" smtClean="0">
                <a:latin typeface="Bookman Old Style" pitchFamily="18" charset="0"/>
              </a:rPr>
              <a:t>.</a:t>
            </a:r>
          </a:p>
          <a:p>
            <a:pPr marL="349250" indent="-349250" algn="just"/>
            <a:endParaRPr lang="en-US" sz="1000" dirty="0" smtClean="0">
              <a:latin typeface="Bookman Old Style" pitchFamily="18" charset="0"/>
            </a:endParaRPr>
          </a:p>
          <a:p>
            <a:pPr marL="349250" indent="-349250" algn="just">
              <a:buFont typeface="Wingdings" pitchFamily="2" charset="2"/>
              <a:buChar char="v"/>
            </a:pPr>
            <a:r>
              <a:rPr lang="en-US" sz="2200" dirty="0" smtClean="0">
                <a:latin typeface="Bookman Old Style" pitchFamily="18" charset="0"/>
              </a:rPr>
              <a:t>In </a:t>
            </a:r>
            <a:r>
              <a:rPr lang="en-US" sz="2200" dirty="0" smtClean="0">
                <a:latin typeface="Bookman Old Style" pitchFamily="18" charset="0"/>
              </a:rPr>
              <a:t>some cases, the management of an entity is required to issue its financial statements to a supervisory board (made up solely of non-executives) for approval. In such cases, the financial statements are authorized for issue when the management authorizes them for issue to the supervisory </a:t>
            </a:r>
            <a:r>
              <a:rPr lang="en-US" sz="2200" dirty="0" smtClean="0">
                <a:latin typeface="Bookman Old Style" pitchFamily="18" charset="0"/>
              </a:rPr>
              <a:t>board</a:t>
            </a:r>
            <a:r>
              <a:rPr lang="en-US" sz="2200" dirty="0" smtClean="0">
                <a:latin typeface="Bookman Old Style" pitchFamily="18" charset="0"/>
                <a:ea typeface="Verdana" pitchFamily="34" charset="0"/>
                <a:cs typeface="Verdana" pitchFamily="34" charset="0"/>
              </a:rPr>
              <a:t>.</a:t>
            </a:r>
            <a:endParaRPr lang="en-US" sz="2200" dirty="0" smtClean="0">
              <a:latin typeface="Bookman Old Style" pitchFamily="18"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Adjusting events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5</a:t>
            </a:fld>
            <a:endParaRPr lang="en-IN" dirty="0"/>
          </a:p>
        </p:txBody>
      </p:sp>
      <p:sp>
        <p:nvSpPr>
          <p:cNvPr id="8" name="TextBox 7"/>
          <p:cNvSpPr txBox="1"/>
          <p:nvPr/>
        </p:nvSpPr>
        <p:spPr>
          <a:xfrm>
            <a:off x="782404" y="1415476"/>
            <a:ext cx="10392101" cy="3631763"/>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An entity should adjust its financial statements for events after the reporting date that provide further evidence of conditions that existed at the reporting date.</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Notwithstanding anything about adjusting or non-adjusting events, where there is a breach of a material provision of a long-term loan arrangement on or before the end of the reporting period with the effect that the liability becomes payable on demand on the reporting date, the agreement by lender before the approval of the financial statements for issue, to not demand payment as a consequence of such breach, shall be considered as an adjusting event. </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Adjusting events examples-</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6</a:t>
            </a:fld>
            <a:endParaRPr lang="en-IN" dirty="0"/>
          </a:p>
        </p:txBody>
      </p:sp>
      <p:sp>
        <p:nvSpPr>
          <p:cNvPr id="8" name="TextBox 7"/>
          <p:cNvSpPr txBox="1"/>
          <p:nvPr/>
        </p:nvSpPr>
        <p:spPr>
          <a:xfrm>
            <a:off x="782404" y="1415476"/>
            <a:ext cx="10392101" cy="4585871"/>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Settlement of a court case that confirms that an entity has a present obligation at the end of the reporting period</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Receipt of an information that an asset was impaired or that previous impairment requires reversal e.g.  bankruptcy and inventory valuation</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Profit sharing or bonus, if an entity has legal or constructive obligations</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Discovery of fraud or errors which shows that FS are incorrect</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In certain cases, cost of assets purchased or proceeds from assets sold</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Ind AS 33 – if an entity issue of bonus shares during subsequent period, it has to consider these shares for working EPS for current period as well as comparative period. Same treatment for share split or reverse split.</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Non-Adjusting events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7</a:t>
            </a:fld>
            <a:endParaRPr lang="en-IN" dirty="0"/>
          </a:p>
        </p:txBody>
      </p:sp>
      <p:sp>
        <p:nvSpPr>
          <p:cNvPr id="8" name="TextBox 7"/>
          <p:cNvSpPr txBox="1"/>
          <p:nvPr/>
        </p:nvSpPr>
        <p:spPr>
          <a:xfrm>
            <a:off x="782404" y="1415476"/>
            <a:ext cx="10392101" cy="5139869"/>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An enterprise should not adjust its financial statements for events after the reporting date that are indicative of conditions that arose after the reporting date.</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It shall disclose the following for each material category of non-adjusting event after the reporting period: </a:t>
            </a:r>
          </a:p>
          <a:p>
            <a:pPr marL="346075" indent="-346075" algn="just"/>
            <a:r>
              <a:rPr lang="en-US" sz="2200" dirty="0" smtClean="0">
                <a:latin typeface="Bookman Old Style" pitchFamily="18" charset="0"/>
                <a:ea typeface="Verdana" pitchFamily="34" charset="0"/>
                <a:cs typeface="Verdana" pitchFamily="34" charset="0"/>
              </a:rPr>
              <a:t>	a.  the nature of the event; and</a:t>
            </a:r>
          </a:p>
          <a:p>
            <a:pPr marL="346075" indent="-346075" algn="just"/>
            <a:r>
              <a:rPr lang="en-US" sz="2200" dirty="0" smtClean="0">
                <a:latin typeface="Bookman Old Style" pitchFamily="18" charset="0"/>
                <a:ea typeface="Verdana" pitchFamily="34" charset="0"/>
                <a:cs typeface="Verdana" pitchFamily="34" charset="0"/>
              </a:rPr>
              <a:t>	b. an estimate of its financial effect, or a statement that such an estimate can not be </a:t>
            </a:r>
          </a:p>
          <a:p>
            <a:pPr marL="346075" indent="-346075" algn="just"/>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b="1" dirty="0" smtClean="0">
                <a:latin typeface="Bookman Old Style" pitchFamily="18" charset="0"/>
                <a:ea typeface="Verdana" pitchFamily="34" charset="0"/>
                <a:cs typeface="Verdana" pitchFamily="34" charset="0"/>
              </a:rPr>
              <a:t>Example – </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a major business combination after the reporting period Ind AS 103, ‘Business Combination’ ;</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announcing a plan to discontinue an operation;</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entering into significant commitments or contingent liabilities, for example – by issuing significant guarantees;</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Non-Adjusting events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8</a:t>
            </a:fld>
            <a:endParaRPr lang="en-IN" dirty="0"/>
          </a:p>
        </p:txBody>
      </p:sp>
      <p:sp>
        <p:nvSpPr>
          <p:cNvPr id="8" name="TextBox 7"/>
          <p:cNvSpPr txBox="1"/>
          <p:nvPr/>
        </p:nvSpPr>
        <p:spPr>
          <a:xfrm>
            <a:off x="782404" y="1267559"/>
            <a:ext cx="10392101" cy="5170646"/>
          </a:xfrm>
          <a:prstGeom prst="rect">
            <a:avLst/>
          </a:prstGeom>
          <a:noFill/>
        </p:spPr>
        <p:txBody>
          <a:bodyPr wrap="square" rtlCol="0">
            <a:spAutoFit/>
          </a:bodyPr>
          <a:lstStyle/>
          <a:p>
            <a:pPr marL="346075" indent="-346075" algn="just">
              <a:buFont typeface="Wingdings" pitchFamily="2" charset="2"/>
              <a:buChar char="v"/>
            </a:pPr>
            <a:r>
              <a:rPr lang="en-US" sz="2200" b="1" dirty="0" smtClean="0">
                <a:latin typeface="Bookman Old Style" pitchFamily="18" charset="0"/>
                <a:ea typeface="Verdana" pitchFamily="34" charset="0"/>
                <a:cs typeface="Verdana" pitchFamily="34" charset="0"/>
              </a:rPr>
              <a:t>Example – </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major purchases of assets, classification of assets as held for sale in accordance with Ind AS 105, ‘Non Current Asset Held for Sale and Discontinued Operations’ or exploration of major assets by government;</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the destruction of a major production plant by a fire after the reporting period;</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announcing or commencing the implementation of, a major restructuring;</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major ordinary share transactions and potential ordinary share transaction after the reporting period;</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abnormally  large changes after the reporting period in asset prices or foreign exchange rates;</a:t>
            </a:r>
          </a:p>
          <a:p>
            <a:pPr marL="346075" indent="-346075" algn="just">
              <a:buFont typeface="Wingdings" pitchFamily="2" charset="2"/>
              <a:buChar char="Ø"/>
            </a:pPr>
            <a:r>
              <a:rPr lang="en-US" sz="2200" dirty="0" smtClean="0">
                <a:latin typeface="Bookman Old Style" pitchFamily="18" charset="0"/>
                <a:ea typeface="Verdana" pitchFamily="34" charset="0"/>
                <a:cs typeface="Verdana" pitchFamily="34" charset="0"/>
              </a:rPr>
              <a:t>changes in tax rates or tax laws enacted or announced after the reporting period that have a significant effect on current and deferred tax assets and liabilities;</a:t>
            </a: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7922" y="600501"/>
            <a:ext cx="10317708" cy="707886"/>
          </a:xfrm>
          <a:prstGeom prst="rect">
            <a:avLst/>
          </a:prstGeom>
          <a:noFill/>
        </p:spPr>
        <p:txBody>
          <a:bodyPr wrap="square" rtlCol="0">
            <a:spAutoFit/>
          </a:bodyPr>
          <a:lstStyle/>
          <a:p>
            <a:r>
              <a:rPr lang="en-IN" sz="4000" b="1" i="1" dirty="0" smtClean="0">
                <a:latin typeface="Bookman Old Style" pitchFamily="18" charset="0"/>
              </a:rPr>
              <a:t>Dividends -</a:t>
            </a:r>
            <a:endParaRPr lang="en-IN" sz="4000" b="1" i="1" dirty="0">
              <a:latin typeface="Bookman Old Style" pitchFamily="18" charset="0"/>
            </a:endParaRPr>
          </a:p>
        </p:txBody>
      </p:sp>
      <p:sp>
        <p:nvSpPr>
          <p:cNvPr id="5" name="Slide Number Placeholder 4"/>
          <p:cNvSpPr>
            <a:spLocks noGrp="1"/>
          </p:cNvSpPr>
          <p:nvPr>
            <p:ph type="sldNum" sz="quarter" idx="12"/>
          </p:nvPr>
        </p:nvSpPr>
        <p:spPr/>
        <p:txBody>
          <a:bodyPr/>
          <a:lstStyle/>
          <a:p>
            <a:fld id="{A0A957D3-BEA1-4823-A858-9BD594CAE376}" type="slidenum">
              <a:rPr lang="en-IN" smtClean="0"/>
              <a:pPr/>
              <a:t>9</a:t>
            </a:fld>
            <a:endParaRPr lang="en-IN" dirty="0"/>
          </a:p>
        </p:txBody>
      </p:sp>
      <p:sp>
        <p:nvSpPr>
          <p:cNvPr id="8" name="TextBox 7"/>
          <p:cNvSpPr txBox="1"/>
          <p:nvPr/>
        </p:nvSpPr>
        <p:spPr>
          <a:xfrm>
            <a:off x="782404" y="1294453"/>
            <a:ext cx="10392101" cy="3785652"/>
          </a:xfrm>
          <a:prstGeom prst="rect">
            <a:avLst/>
          </a:prstGeom>
          <a:noFill/>
        </p:spPr>
        <p:txBody>
          <a:bodyPr wrap="square" rtlCol="0">
            <a:spAutoFit/>
          </a:bodyPr>
          <a:lstStyle/>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If dividend to holders of equity instruments are proposed or declared after the reporting date, an entity should not recognize those dividends as liability. There is no obligation as on the reporting date.</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The entity would disclose if any dividend is declared or proposed after the reporting date but before the date of approval of financial statements.</a:t>
            </a:r>
          </a:p>
          <a:p>
            <a:pPr marL="346075" indent="-346075" algn="just">
              <a:buFont typeface="Wingdings" pitchFamily="2" charset="2"/>
              <a:buChar char="v"/>
            </a:pPr>
            <a:endParaRPr lang="en-US" sz="1000" dirty="0" smtClean="0">
              <a:latin typeface="Bookman Old Style" pitchFamily="18" charset="0"/>
              <a:ea typeface="Verdana" pitchFamily="34" charset="0"/>
              <a:cs typeface="Verdana" pitchFamily="34" charset="0"/>
            </a:endParaRPr>
          </a:p>
          <a:p>
            <a:pPr marL="346075" indent="-346075" algn="just">
              <a:buFont typeface="Wingdings" pitchFamily="2" charset="2"/>
              <a:buChar char="v"/>
            </a:pPr>
            <a:r>
              <a:rPr lang="en-US" sz="2200" dirty="0" smtClean="0">
                <a:latin typeface="Bookman Old Style" pitchFamily="18" charset="0"/>
                <a:ea typeface="Verdana" pitchFamily="34" charset="0"/>
                <a:cs typeface="Verdana" pitchFamily="34" charset="0"/>
              </a:rPr>
              <a:t>An enterprise may give the disclosure of proposed dividends either on the face of the balance sheet as an appropriation within equity or in the notes </a:t>
            </a:r>
            <a:r>
              <a:rPr lang="en-US" sz="2200" dirty="0" smtClean="0">
                <a:latin typeface="Bookman Old Style" pitchFamily="18" charset="0"/>
                <a:ea typeface="Verdana" pitchFamily="34" charset="0"/>
                <a:cs typeface="Verdana" pitchFamily="34" charset="0"/>
              </a:rPr>
              <a:t>in accordance with Ind AS 1 ‘</a:t>
            </a:r>
            <a:r>
              <a:rPr lang="en-US" sz="2200" dirty="0" smtClean="0">
                <a:latin typeface="Bookman Old Style" pitchFamily="18" charset="0"/>
                <a:ea typeface="Verdana" pitchFamily="34" charset="0"/>
                <a:cs typeface="Verdana" pitchFamily="34" charset="0"/>
              </a:rPr>
              <a:t>Presentation of Financial Statements’.</a:t>
            </a:r>
            <a:endParaRPr lang="en-US" sz="2200" dirty="0" smtClean="0">
              <a:latin typeface="Bookman Old Style" pitchFamily="18" charset="0"/>
              <a:ea typeface="Verdana" pitchFamily="34" charset="0"/>
              <a:cs typeface="Verdana" pitchFamily="34" charset="0"/>
            </a:endParaRPr>
          </a:p>
        </p:txBody>
      </p:sp>
    </p:spTree>
    <p:extLst>
      <p:ext uri="{BB962C8B-B14F-4D97-AF65-F5344CB8AC3E}">
        <p14:creationId xmlns="" xmlns:p14="http://schemas.microsoft.com/office/powerpoint/2010/main" val="29568163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4F4F4"/>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1732</TotalTime>
  <Words>1455</Words>
  <Application>Microsoft Office PowerPoint</Application>
  <PresentationFormat>Custom</PresentationFormat>
  <Paragraphs>126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Ion</vt:lpstr>
      <vt:lpstr>IND AS 10 – EVENTS AFTER THE REPORTING PERIOD</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Equalisation Levy</dc:title>
  <dc:creator>Gaurav</dc:creator>
  <cp:lastModifiedBy>Owner</cp:lastModifiedBy>
  <cp:revision>143</cp:revision>
  <dcterms:created xsi:type="dcterms:W3CDTF">2016-05-31T05:44:06Z</dcterms:created>
  <dcterms:modified xsi:type="dcterms:W3CDTF">2016-07-24T10:00:10Z</dcterms:modified>
</cp:coreProperties>
</file>