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2375C-5E6A-47EC-BE72-9DEC219A5FA7}" type="datetimeFigureOut">
              <a:rPr lang="en-US" smtClean="0"/>
              <a:pPr/>
              <a:t>11/13/2009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7759-4170-4EA5-BACA-339A8DB2F3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Wide Latin" pitchFamily="18" charset="0"/>
              </a:rPr>
              <a:t>Gift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Wide Latin" pitchFamily="18" charset="0"/>
              </a:rPr>
              <a:t/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  <a:latin typeface="Wide Latin" pitchFamily="18" charset="0"/>
              </a:rPr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886200" cy="4691063"/>
          </a:xfrm>
          <a:blipFill>
            <a:blip r:embed="rId2"/>
            <a:tile tx="0" ty="0" sx="100000" sy="100000" flip="none" algn="tl"/>
          </a:blipFill>
          <a:effectLst/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The Income Tax Act 1961 has been amended w.e.f 1st October 2009 to provide taxability of gift.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Program Files\Microsoft Office\MEDIA\CAGCAT10\j0090386.wmf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1204" y="2044535"/>
            <a:ext cx="2699442" cy="2310143"/>
          </a:xfrm>
          <a:prstGeom prst="rect">
            <a:avLst/>
          </a:prstGeom>
          <a:noFill/>
        </p:spPr>
      </p:pic>
    </p:spTree>
  </p:cSld>
  <p:clrMapOvr>
    <a:masterClrMapping/>
  </p:clrMapOvr>
  <p:transition advTm="318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Wide Latin" pitchFamily="18" charset="0"/>
              </a:rPr>
              <a:t>Gift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38600" cy="4691063"/>
          </a:xfrm>
          <a:blipFill>
            <a:blip r:embed="rId2"/>
            <a:tile tx="0" ty="0" sx="100000" sy="100000" flip="none" algn="tl"/>
          </a:blipFill>
          <a:effectLst/>
        </p:spPr>
        <p:txBody>
          <a:bodyPr>
            <a:noAutofit/>
          </a:bodyPr>
          <a:lstStyle/>
          <a:p>
            <a:pPr algn="just"/>
            <a:r>
              <a:rPr lang="en-US" sz="2000" b="1" dirty="0">
                <a:solidFill>
                  <a:srgbClr val="C00000"/>
                </a:solidFill>
              </a:rPr>
              <a:t>Gift will be taxable if:-</a:t>
            </a:r>
          </a:p>
          <a:p>
            <a:pPr lvl="0" algn="just"/>
            <a:r>
              <a:rPr lang="en-US" sz="2000" b="1" dirty="0" smtClean="0">
                <a:solidFill>
                  <a:srgbClr val="C00000"/>
                </a:solidFill>
              </a:rPr>
              <a:t>Received </a:t>
            </a:r>
            <a:r>
              <a:rPr lang="en-US" sz="2000" b="1" dirty="0">
                <a:solidFill>
                  <a:srgbClr val="C00000"/>
                </a:solidFill>
              </a:rPr>
              <a:t>by Individual/HUF </a:t>
            </a:r>
            <a:r>
              <a:rPr lang="en-US" sz="2000" b="1" dirty="0" smtClean="0">
                <a:solidFill>
                  <a:srgbClr val="C00000"/>
                </a:solidFill>
              </a:rPr>
              <a:t>and</a:t>
            </a:r>
          </a:p>
          <a:p>
            <a:pPr lvl="0" algn="just"/>
            <a:r>
              <a:rPr lang="en-US" sz="2000" b="1" dirty="0" smtClean="0">
                <a:solidFill>
                  <a:srgbClr val="C00000"/>
                </a:solidFill>
              </a:rPr>
              <a:t>2.    following </a:t>
            </a:r>
            <a:r>
              <a:rPr lang="en-US" sz="2000" b="1" dirty="0">
                <a:solidFill>
                  <a:srgbClr val="C00000"/>
                </a:solidFill>
              </a:rPr>
              <a:t>circumstances exist:</a:t>
            </a:r>
          </a:p>
          <a:p>
            <a:pPr lvl="0" algn="just"/>
            <a:r>
              <a:rPr lang="en-US" sz="2000" b="1" dirty="0" smtClean="0">
                <a:solidFill>
                  <a:srgbClr val="C00000"/>
                </a:solidFill>
              </a:rPr>
              <a:t>      (</a:t>
            </a:r>
            <a:r>
              <a:rPr lang="en-US" sz="2000" b="1" dirty="0" err="1" smtClean="0">
                <a:solidFill>
                  <a:srgbClr val="C00000"/>
                </a:solidFill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</a:rPr>
              <a:t>) receipt </a:t>
            </a:r>
            <a:r>
              <a:rPr lang="en-US" sz="2000" b="1" dirty="0">
                <a:solidFill>
                  <a:srgbClr val="C00000"/>
                </a:solidFill>
              </a:rPr>
              <a:t>of any sum of </a:t>
            </a:r>
            <a:r>
              <a:rPr lang="en-US" sz="2000" b="1" dirty="0" smtClean="0">
                <a:solidFill>
                  <a:srgbClr val="C00000"/>
                </a:solidFill>
              </a:rPr>
              <a:t> money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</a:p>
          <a:p>
            <a:pPr algn="just"/>
            <a:r>
              <a:rPr lang="en-US" sz="2000" b="1" dirty="0" smtClean="0">
                <a:solidFill>
                  <a:srgbClr val="C00000"/>
                </a:solidFill>
              </a:rPr>
              <a:t>          without </a:t>
            </a:r>
            <a:r>
              <a:rPr lang="en-US" sz="2000" b="1" dirty="0">
                <a:solidFill>
                  <a:srgbClr val="C00000"/>
                </a:solidFill>
              </a:rPr>
              <a:t>consideration, </a:t>
            </a:r>
          </a:p>
          <a:p>
            <a:pPr algn="just"/>
            <a:r>
              <a:rPr lang="en-US" sz="2000" b="1" dirty="0" smtClean="0">
                <a:solidFill>
                  <a:srgbClr val="C00000"/>
                </a:solidFill>
              </a:rPr>
              <a:t>          the </a:t>
            </a:r>
            <a:r>
              <a:rPr lang="en-US" sz="2000" b="1" dirty="0">
                <a:solidFill>
                  <a:srgbClr val="C00000"/>
                </a:solidFill>
              </a:rPr>
              <a:t>aggregate value of which exceeds Rs.50,000/-, </a:t>
            </a:r>
          </a:p>
          <a:p>
            <a:pPr algn="just"/>
            <a:r>
              <a:rPr lang="en-US" sz="2000" b="1" i="1" dirty="0">
                <a:solidFill>
                  <a:srgbClr val="7030A0"/>
                </a:solidFill>
              </a:rPr>
              <a:t>the whole of the aggregate value of such sum will be taxable;</a:t>
            </a:r>
          </a:p>
          <a:p>
            <a:pPr algn="just"/>
            <a:r>
              <a:rPr lang="en-US" sz="2000" b="1" dirty="0">
                <a:solidFill>
                  <a:srgbClr val="C00000"/>
                </a:solidFill>
              </a:rPr>
              <a:t> </a:t>
            </a:r>
          </a:p>
          <a:p>
            <a:pPr marL="342900" lvl="0" indent="-342900">
              <a:buAutoNum type="arabicPeriod"/>
            </a:pPr>
            <a:endParaRPr lang="en-US" sz="1800" dirty="0"/>
          </a:p>
          <a:p>
            <a:endParaRPr lang="en-US" sz="1800" dirty="0"/>
          </a:p>
        </p:txBody>
      </p:sp>
      <p:pic>
        <p:nvPicPr>
          <p:cNvPr id="2052" name="Picture 4" descr="C:\Documents and Settings\rajnish\Local Settings\Temporary Internet Files\Content.IE5\S5KHULG3\MPj04387280000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78882"/>
            <a:ext cx="3200400" cy="2449286"/>
          </a:xfrm>
          <a:prstGeom prst="rect">
            <a:avLst/>
          </a:prstGeom>
          <a:noFill/>
        </p:spPr>
      </p:pic>
    </p:spTree>
  </p:cSld>
  <p:clrMapOvr>
    <a:masterClrMapping/>
  </p:clrMapOvr>
  <p:transition advTm="639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Wide Latin" pitchFamily="18" charset="0"/>
              </a:rPr>
              <a:t>Gift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038600" cy="4691063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fontScale="62500" lnSpcReduction="20000"/>
          </a:bodyPr>
          <a:lstStyle/>
          <a:p>
            <a:pPr lvl="0" algn="just"/>
            <a:endParaRPr lang="en-US" sz="3200" b="1" dirty="0" smtClean="0">
              <a:solidFill>
                <a:srgbClr val="C00000"/>
              </a:solidFill>
            </a:endParaRPr>
          </a:p>
          <a:p>
            <a:pPr lvl="0" algn="just"/>
            <a:r>
              <a:rPr lang="en-US" sz="3200" b="1" dirty="0" smtClean="0">
                <a:solidFill>
                  <a:srgbClr val="C00000"/>
                </a:solidFill>
              </a:rPr>
              <a:t>(ii) receipt of any immovable property</a:t>
            </a:r>
          </a:p>
          <a:p>
            <a:pPr lvl="0" algn="just"/>
            <a:r>
              <a:rPr lang="en-US" sz="3200" b="1" dirty="0" smtClean="0">
                <a:solidFill>
                  <a:srgbClr val="C00000"/>
                </a:solidFill>
              </a:rPr>
              <a:t>      a. without any consideration,  </a:t>
            </a:r>
          </a:p>
          <a:p>
            <a:pPr lvl="0" algn="just"/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         the stamp value of which exceed                </a:t>
            </a:r>
          </a:p>
          <a:p>
            <a:pPr lvl="0" algn="just"/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         Rs.50,000/-or</a:t>
            </a:r>
          </a:p>
          <a:p>
            <a:pPr lvl="0" algn="just"/>
            <a:r>
              <a:rPr lang="en-US" sz="3200" b="1" dirty="0" smtClean="0">
                <a:solidFill>
                  <a:srgbClr val="C00000"/>
                </a:solidFill>
              </a:rPr>
              <a:t>      b. with consideration, which is less than  </a:t>
            </a:r>
          </a:p>
          <a:p>
            <a:pPr lvl="0" algn="just"/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         the stamp value of such property  by </a:t>
            </a:r>
          </a:p>
          <a:p>
            <a:pPr lvl="0" algn="just"/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         Rs.50,000/-</a:t>
            </a:r>
          </a:p>
          <a:p>
            <a:pPr algn="just"/>
            <a:r>
              <a:rPr lang="en-US" sz="3200" b="1" i="1" dirty="0" smtClean="0">
                <a:solidFill>
                  <a:srgbClr val="7030A0"/>
                </a:solidFill>
              </a:rPr>
              <a:t>value of such property exceeding such consideration will be taxable</a:t>
            </a:r>
          </a:p>
          <a:p>
            <a:r>
              <a:rPr lang="en-US" sz="2000" b="1" i="1" dirty="0" smtClean="0">
                <a:solidFill>
                  <a:srgbClr val="7030A0"/>
                </a:solidFill>
              </a:rPr>
              <a:t> </a:t>
            </a:r>
          </a:p>
          <a:p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5" name="Picture 3" descr="C:\Documents and Settings\rajnish\Local Settings\Temporary Internet Files\Content.IE5\AR6TKHMV\MPj04388010000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828800"/>
            <a:ext cx="3124200" cy="2858921"/>
          </a:xfrm>
          <a:prstGeom prst="rect">
            <a:avLst/>
          </a:prstGeom>
          <a:noFill/>
        </p:spPr>
      </p:pic>
    </p:spTree>
  </p:cSld>
  <p:clrMapOvr>
    <a:masterClrMapping/>
  </p:clrMapOvr>
  <p:transition advTm="632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Wide Latin" pitchFamily="18" charset="0"/>
              </a:rPr>
              <a:t>Gift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886200" cy="4691063"/>
          </a:xfrm>
        </p:spPr>
        <p:txBody>
          <a:bodyPr>
            <a:normAutofit/>
          </a:bodyPr>
          <a:lstStyle/>
          <a:p>
            <a:pPr lvl="0"/>
            <a:r>
              <a:rPr lang="en-US" sz="1600" b="1" dirty="0" smtClean="0">
                <a:solidFill>
                  <a:srgbClr val="C00000"/>
                </a:solidFill>
              </a:rPr>
              <a:t>(iii) any </a:t>
            </a:r>
            <a:r>
              <a:rPr lang="en-US" sz="1600" b="1" dirty="0" smtClean="0">
                <a:solidFill>
                  <a:srgbClr val="C00000"/>
                </a:solidFill>
              </a:rPr>
              <a:t>movable property</a:t>
            </a:r>
            <a:endParaRPr lang="en-US" sz="1600" dirty="0" smtClean="0">
              <a:solidFill>
                <a:srgbClr val="C00000"/>
              </a:solidFill>
            </a:endParaRPr>
          </a:p>
          <a:p>
            <a:pPr lvl="0"/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     (</a:t>
            </a:r>
            <a:r>
              <a:rPr lang="en-US" sz="1600" b="1" dirty="0" err="1" smtClean="0">
                <a:solidFill>
                  <a:srgbClr val="C00000"/>
                </a:solidFill>
              </a:rPr>
              <a:t>i</a:t>
            </a:r>
            <a:r>
              <a:rPr lang="en-US" sz="1600" b="1" dirty="0" smtClean="0">
                <a:solidFill>
                  <a:srgbClr val="C00000"/>
                </a:solidFill>
              </a:rPr>
              <a:t>) </a:t>
            </a:r>
            <a:r>
              <a:rPr lang="en-US" sz="1600" b="1" dirty="0" smtClean="0">
                <a:solidFill>
                  <a:srgbClr val="C00000"/>
                </a:solidFill>
              </a:rPr>
              <a:t>without </a:t>
            </a:r>
            <a:r>
              <a:rPr lang="en-US" sz="1600" b="1" dirty="0" smtClean="0">
                <a:solidFill>
                  <a:srgbClr val="C00000"/>
                </a:solidFill>
              </a:rPr>
              <a:t>consideration, </a:t>
            </a:r>
            <a:endParaRPr lang="en-US" sz="1600" dirty="0" smtClean="0">
              <a:solidFill>
                <a:srgbClr val="C00000"/>
              </a:solidFill>
            </a:endParaRPr>
          </a:p>
          <a:p>
            <a:r>
              <a:rPr lang="en-US" sz="1600" b="1" dirty="0" smtClean="0">
                <a:solidFill>
                  <a:srgbClr val="C00000"/>
                </a:solidFill>
              </a:rPr>
              <a:t>             the </a:t>
            </a:r>
            <a:r>
              <a:rPr lang="en-US" sz="1600" b="1" dirty="0" smtClean="0">
                <a:solidFill>
                  <a:srgbClr val="C00000"/>
                </a:solidFill>
              </a:rPr>
              <a:t>aggregate fair market value </a:t>
            </a:r>
            <a:r>
              <a:rPr lang="en-US" sz="1600" b="1" dirty="0" smtClean="0">
                <a:solidFill>
                  <a:srgbClr val="C00000"/>
                </a:solidFill>
              </a:rPr>
              <a:t>   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         </a:t>
            </a:r>
            <a:r>
              <a:rPr lang="en-US" sz="1600" b="1" dirty="0" smtClean="0">
                <a:solidFill>
                  <a:srgbClr val="C00000"/>
                </a:solidFill>
              </a:rPr>
              <a:t>of </a:t>
            </a:r>
            <a:r>
              <a:rPr lang="en-US" sz="1600" b="1" dirty="0" smtClean="0">
                <a:solidFill>
                  <a:srgbClr val="C00000"/>
                </a:solidFill>
              </a:rPr>
              <a:t>which exceeds </a:t>
            </a:r>
            <a:r>
              <a:rPr lang="en-US" sz="1600" b="1" dirty="0" smtClean="0">
                <a:solidFill>
                  <a:srgbClr val="C00000"/>
                </a:solidFill>
              </a:rPr>
              <a:t>50,000/-, </a:t>
            </a:r>
            <a:endParaRPr lang="en-US" sz="1600" dirty="0" smtClean="0">
              <a:solidFill>
                <a:srgbClr val="C00000"/>
              </a:solidFill>
            </a:endParaRPr>
          </a:p>
          <a:p>
            <a:r>
              <a:rPr lang="en-US" sz="1600" b="1" i="1" dirty="0" smtClean="0">
                <a:solidFill>
                  <a:srgbClr val="C00000"/>
                </a:solidFill>
              </a:rPr>
              <a:t>the whole of the aggregate fair market value of such property will be taxable;</a:t>
            </a:r>
            <a:endParaRPr lang="en-US" sz="1600" dirty="0" smtClean="0">
              <a:solidFill>
                <a:srgbClr val="C00000"/>
              </a:solidFill>
            </a:endParaRPr>
          </a:p>
          <a:p>
            <a:r>
              <a:rPr lang="en-US" sz="1600" b="1" dirty="0" smtClean="0">
                <a:solidFill>
                  <a:srgbClr val="C00000"/>
                </a:solidFill>
              </a:rPr>
              <a:t>or</a:t>
            </a:r>
            <a:endParaRPr lang="en-US" sz="1600" dirty="0" smtClean="0">
              <a:solidFill>
                <a:srgbClr val="C00000"/>
              </a:solidFill>
            </a:endParaRPr>
          </a:p>
          <a:p>
            <a:pPr lvl="0"/>
            <a:r>
              <a:rPr lang="en-US" sz="1600" b="1" dirty="0" smtClean="0">
                <a:solidFill>
                  <a:srgbClr val="C00000"/>
                </a:solidFill>
              </a:rPr>
              <a:t>        (ii) for </a:t>
            </a:r>
            <a:r>
              <a:rPr lang="en-US" sz="1600" b="1" dirty="0" smtClean="0">
                <a:solidFill>
                  <a:srgbClr val="C00000"/>
                </a:solidFill>
              </a:rPr>
              <a:t>a consideration </a:t>
            </a:r>
            <a:endParaRPr lang="en-US" sz="1600" dirty="0" smtClean="0">
              <a:solidFill>
                <a:srgbClr val="C00000"/>
              </a:solidFill>
            </a:endParaRPr>
          </a:p>
          <a:p>
            <a:r>
              <a:rPr lang="en-US" sz="1600" b="1" dirty="0" smtClean="0">
                <a:solidFill>
                  <a:srgbClr val="C00000"/>
                </a:solidFill>
              </a:rPr>
              <a:t>             which </a:t>
            </a:r>
            <a:r>
              <a:rPr lang="en-US" sz="1600" b="1" dirty="0" smtClean="0">
                <a:solidFill>
                  <a:srgbClr val="C00000"/>
                </a:solidFill>
              </a:rPr>
              <a:t>is less than the </a:t>
            </a:r>
            <a:r>
              <a:rPr lang="en-US" sz="1600" b="1" dirty="0" smtClean="0">
                <a:solidFill>
                  <a:srgbClr val="C00000"/>
                </a:solidFill>
              </a:rPr>
              <a:t>                      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         </a:t>
            </a:r>
            <a:r>
              <a:rPr lang="en-US" sz="1600" b="1" dirty="0" smtClean="0">
                <a:solidFill>
                  <a:srgbClr val="C00000"/>
                </a:solidFill>
              </a:rPr>
              <a:t>aggregate </a:t>
            </a:r>
            <a:r>
              <a:rPr lang="en-US" sz="1600" b="1" dirty="0" smtClean="0">
                <a:solidFill>
                  <a:srgbClr val="C00000"/>
                </a:solidFill>
              </a:rPr>
              <a:t>fair market value of 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         </a:t>
            </a:r>
            <a:r>
              <a:rPr lang="en-US" sz="1600" b="1" dirty="0" smtClean="0">
                <a:solidFill>
                  <a:srgbClr val="C00000"/>
                </a:solidFill>
              </a:rPr>
              <a:t>the </a:t>
            </a:r>
            <a:r>
              <a:rPr lang="en-US" sz="1600" b="1" dirty="0" smtClean="0">
                <a:solidFill>
                  <a:srgbClr val="C00000"/>
                </a:solidFill>
              </a:rPr>
              <a:t>property </a:t>
            </a:r>
            <a:endParaRPr lang="en-US" sz="1600" dirty="0" smtClean="0">
              <a:solidFill>
                <a:srgbClr val="C00000"/>
              </a:solidFill>
            </a:endParaRPr>
          </a:p>
          <a:p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         </a:t>
            </a:r>
            <a:r>
              <a:rPr lang="en-US" sz="1600" b="1" dirty="0" smtClean="0">
                <a:solidFill>
                  <a:srgbClr val="C00000"/>
                </a:solidFill>
              </a:rPr>
              <a:t>by </a:t>
            </a:r>
            <a:r>
              <a:rPr lang="en-US" sz="1600" b="1" dirty="0" smtClean="0">
                <a:solidFill>
                  <a:srgbClr val="C00000"/>
                </a:solidFill>
              </a:rPr>
              <a:t>an amount exceeding </a:t>
            </a:r>
            <a:r>
              <a:rPr lang="en-US" sz="1600" b="1" dirty="0" smtClean="0">
                <a:solidFill>
                  <a:srgbClr val="C00000"/>
                </a:solidFill>
              </a:rPr>
              <a:t>             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         </a:t>
            </a:r>
            <a:r>
              <a:rPr lang="en-US" sz="1600" b="1" dirty="0" smtClean="0">
                <a:solidFill>
                  <a:srgbClr val="C00000"/>
                </a:solidFill>
              </a:rPr>
              <a:t>50,000/- </a:t>
            </a:r>
            <a:endParaRPr lang="en-US" sz="1600" dirty="0" smtClean="0">
              <a:solidFill>
                <a:srgbClr val="C00000"/>
              </a:solidFill>
            </a:endParaRPr>
          </a:p>
          <a:p>
            <a:r>
              <a:rPr lang="en-US" sz="1600" b="1" i="1" dirty="0" smtClean="0">
                <a:solidFill>
                  <a:srgbClr val="7030A0"/>
                </a:solidFill>
              </a:rPr>
              <a:t>the aggregate fair market value of such property as exceeds such consideration will be taxable.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122" name="Picture 2" descr="C:\Documents and Settings\rajnish\Local Settings\Temporary Internet Files\Content.IE5\UL07K1CF\MPj04387990000[1]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219200"/>
            <a:ext cx="3902075" cy="4146550"/>
          </a:xfrm>
          <a:prstGeom prst="rect">
            <a:avLst/>
          </a:prstGeom>
          <a:noFill/>
        </p:spPr>
      </p:pic>
    </p:spTree>
  </p:cSld>
  <p:clrMapOvr>
    <a:masterClrMapping/>
  </p:clrMapOvr>
  <p:transition advTm="564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Wide Latin" pitchFamily="18" charset="0"/>
              </a:rPr>
              <a:t>Gift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114800" cy="4691063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2500"/>
          </a:bodyPr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Not Taxable </a:t>
            </a:r>
            <a:r>
              <a:rPr lang="en-US" sz="1800" b="1" dirty="0" smtClean="0">
                <a:solidFill>
                  <a:srgbClr val="C00000"/>
                </a:solidFill>
              </a:rPr>
              <a:t>in following case:</a:t>
            </a:r>
            <a:endParaRPr lang="en-US" sz="1800" dirty="0" smtClean="0">
              <a:solidFill>
                <a:srgbClr val="C00000"/>
              </a:solidFill>
            </a:endParaRPr>
          </a:p>
          <a:p>
            <a:r>
              <a:rPr lang="en-US" sz="1800" b="1" dirty="0" smtClean="0">
                <a:solidFill>
                  <a:srgbClr val="C00000"/>
                </a:solidFill>
              </a:rPr>
              <a:t>any sum of money or any property received</a:t>
            </a:r>
            <a:endParaRPr lang="en-US" sz="1800" dirty="0" smtClean="0">
              <a:solidFill>
                <a:srgbClr val="C00000"/>
              </a:solidFill>
            </a:endParaRPr>
          </a:p>
          <a:p>
            <a:r>
              <a:rPr lang="en-US" sz="1800" b="1" dirty="0" smtClean="0">
                <a:solidFill>
                  <a:srgbClr val="C00000"/>
                </a:solidFill>
              </a:rPr>
              <a:t>(a)     from </a:t>
            </a:r>
            <a:r>
              <a:rPr lang="en-US" sz="1800" b="1" dirty="0" smtClean="0">
                <a:solidFill>
                  <a:srgbClr val="C00000"/>
                </a:solidFill>
              </a:rPr>
              <a:t>any relative; or</a:t>
            </a:r>
            <a:endParaRPr lang="en-US" sz="1800" dirty="0" smtClean="0">
              <a:solidFill>
                <a:srgbClr val="C00000"/>
              </a:solidFill>
            </a:endParaRPr>
          </a:p>
          <a:p>
            <a:pPr marL="342900" indent="-342900">
              <a:buAutoNum type="alphaLcParenBoth" startAt="2"/>
            </a:pPr>
            <a:r>
              <a:rPr lang="en-US" sz="1800" b="1" dirty="0" smtClean="0">
                <a:solidFill>
                  <a:srgbClr val="C00000"/>
                </a:solidFill>
              </a:rPr>
              <a:t>on </a:t>
            </a:r>
            <a:r>
              <a:rPr lang="en-US" sz="1800" b="1" dirty="0" smtClean="0">
                <a:solidFill>
                  <a:srgbClr val="C00000"/>
                </a:solidFill>
              </a:rPr>
              <a:t>the occasion of the marriage of the individual; or</a:t>
            </a:r>
            <a:endParaRPr lang="en-US" sz="1800" dirty="0" smtClean="0">
              <a:solidFill>
                <a:srgbClr val="C00000"/>
              </a:solidFill>
            </a:endParaRPr>
          </a:p>
          <a:p>
            <a:pPr marL="342900" indent="-342900">
              <a:buAutoNum type="alphaLcParenBoth" startAt="2"/>
            </a:pPr>
            <a:r>
              <a:rPr lang="en-US" sz="1800" b="1" dirty="0" smtClean="0">
                <a:solidFill>
                  <a:srgbClr val="C00000"/>
                </a:solidFill>
              </a:rPr>
              <a:t>under </a:t>
            </a:r>
            <a:r>
              <a:rPr lang="en-US" sz="1800" b="1" dirty="0" smtClean="0">
                <a:solidFill>
                  <a:srgbClr val="C00000"/>
                </a:solidFill>
              </a:rPr>
              <a:t>a will or by way of inheritance; or</a:t>
            </a:r>
            <a:endParaRPr lang="en-US" sz="1800" dirty="0" smtClean="0">
              <a:solidFill>
                <a:srgbClr val="C00000"/>
              </a:solidFill>
            </a:endParaRPr>
          </a:p>
          <a:p>
            <a:r>
              <a:rPr lang="en-US" sz="1800" b="1" dirty="0" smtClean="0">
                <a:solidFill>
                  <a:srgbClr val="C00000"/>
                </a:solidFill>
              </a:rPr>
              <a:t>(d)    in </a:t>
            </a:r>
            <a:r>
              <a:rPr lang="en-US" sz="1800" b="1" dirty="0" smtClean="0">
                <a:solidFill>
                  <a:srgbClr val="C00000"/>
                </a:solidFill>
              </a:rPr>
              <a:t>contemplation of death of the payer or donor; or</a:t>
            </a:r>
            <a:endParaRPr lang="en-US" sz="1800" dirty="0" smtClean="0">
              <a:solidFill>
                <a:srgbClr val="C00000"/>
              </a:solidFill>
            </a:endParaRPr>
          </a:p>
          <a:p>
            <a:r>
              <a:rPr lang="en-US" sz="1800" b="1" dirty="0" smtClean="0">
                <a:solidFill>
                  <a:srgbClr val="C00000"/>
                </a:solidFill>
              </a:rPr>
              <a:t>(e)    from </a:t>
            </a:r>
            <a:r>
              <a:rPr lang="en-US" sz="1800" b="1" dirty="0" smtClean="0">
                <a:solidFill>
                  <a:srgbClr val="C00000"/>
                </a:solidFill>
              </a:rPr>
              <a:t>any local authority; or</a:t>
            </a:r>
            <a:endParaRPr lang="en-US" sz="1800" dirty="0" smtClean="0">
              <a:solidFill>
                <a:srgbClr val="C00000"/>
              </a:solidFill>
            </a:endParaRPr>
          </a:p>
          <a:p>
            <a:r>
              <a:rPr lang="en-US" sz="1800" b="1" dirty="0" smtClean="0">
                <a:solidFill>
                  <a:srgbClr val="C00000"/>
                </a:solidFill>
              </a:rPr>
              <a:t>(f)     from </a:t>
            </a:r>
            <a:r>
              <a:rPr lang="en-US" sz="1800" b="1" dirty="0" smtClean="0">
                <a:solidFill>
                  <a:srgbClr val="C00000"/>
                </a:solidFill>
              </a:rPr>
              <a:t>any fund or foundation or university or other educational institution or hospital or other medical institution or any trust or institution; or</a:t>
            </a:r>
            <a:endParaRPr lang="en-US" sz="1800" dirty="0" smtClean="0">
              <a:solidFill>
                <a:srgbClr val="C00000"/>
              </a:solidFill>
            </a:endParaRPr>
          </a:p>
          <a:p>
            <a:r>
              <a:rPr lang="en-US" sz="1800" b="1" dirty="0" smtClean="0">
                <a:solidFill>
                  <a:srgbClr val="C00000"/>
                </a:solidFill>
              </a:rPr>
              <a:t>(g)    from </a:t>
            </a:r>
            <a:r>
              <a:rPr lang="en-US" sz="1800" b="1" dirty="0" smtClean="0">
                <a:solidFill>
                  <a:srgbClr val="C00000"/>
                </a:solidFill>
              </a:rPr>
              <a:t>any trust or institution registered under </a:t>
            </a:r>
            <a:r>
              <a:rPr lang="en-US" sz="1800" b="1" dirty="0" smtClean="0">
                <a:solidFill>
                  <a:srgbClr val="C00000"/>
                </a:solidFill>
              </a:rPr>
              <a:t>section 12AA.</a:t>
            </a:r>
          </a:p>
          <a:p>
            <a:endParaRPr lang="en-US" dirty="0"/>
          </a:p>
        </p:txBody>
      </p:sp>
      <p:pic>
        <p:nvPicPr>
          <p:cNvPr id="4098" name="Picture 2" descr="C:\Documents and Settings\rajnish\Local Settings\Temporary Internet Files\Content.IE5\SZYPILQ3\MPj04388060000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279099"/>
            <a:ext cx="3581400" cy="3841014"/>
          </a:xfrm>
          <a:prstGeom prst="rect">
            <a:avLst/>
          </a:prstGeom>
          <a:noFill/>
        </p:spPr>
      </p:pic>
    </p:spTree>
  </p:cSld>
  <p:clrMapOvr>
    <a:masterClrMapping/>
  </p:clrMapOvr>
  <p:transition advTm="648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Forte" pitchFamily="66" charset="0"/>
              </a:rPr>
              <a:t>THANK YOU</a:t>
            </a:r>
            <a:endParaRPr lang="en-US" dirty="0">
              <a:latin typeface="Forte" pitchFamily="66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2800" dirty="0" smtClean="0">
                <a:latin typeface="Forte" pitchFamily="66" charset="0"/>
              </a:rPr>
              <a:t>CA Rajnish Kumar</a:t>
            </a:r>
          </a:p>
          <a:p>
            <a:pPr algn="ctr"/>
            <a:r>
              <a:rPr lang="en-US" sz="2800" dirty="0" smtClean="0">
                <a:latin typeface="Forte" pitchFamily="66" charset="0"/>
              </a:rPr>
              <a:t>9899113350</a:t>
            </a:r>
            <a:endParaRPr lang="en-US" sz="2800" dirty="0">
              <a:latin typeface="Forte" pitchFamily="66" charset="0"/>
            </a:endParaRPr>
          </a:p>
        </p:txBody>
      </p:sp>
      <p:pic>
        <p:nvPicPr>
          <p:cNvPr id="1027" name="Picture 3" descr="C:\Documents and Settings\rajnish\Local Settings\Temporary Internet Files\Content.IE5\UL07K1CF\MPj0438777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583746"/>
            <a:ext cx="5090160" cy="3408590"/>
          </a:xfrm>
          <a:prstGeom prst="rect">
            <a:avLst/>
          </a:prstGeom>
          <a:noFill/>
        </p:spPr>
      </p:pic>
    </p:spTree>
  </p:cSld>
  <p:clrMapOvr>
    <a:masterClrMapping/>
  </p:clrMapOvr>
  <p:transition advTm="6438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332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Gift </vt:lpstr>
      <vt:lpstr>Gift</vt:lpstr>
      <vt:lpstr>Gift</vt:lpstr>
      <vt:lpstr>Gift</vt:lpstr>
      <vt:lpstr>Gift</vt:lpstr>
      <vt:lpstr>THANK YOU</vt:lpstr>
    </vt:vector>
  </TitlesOfParts>
  <Company>Frigoglass India Pvt.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Gift </dc:title>
  <dc:creator>rajnish</dc:creator>
  <cp:lastModifiedBy>rajnish</cp:lastModifiedBy>
  <cp:revision>8</cp:revision>
  <dcterms:created xsi:type="dcterms:W3CDTF">2009-11-13T04:23:10Z</dcterms:created>
  <dcterms:modified xsi:type="dcterms:W3CDTF">2009-11-13T06:57:13Z</dcterms:modified>
</cp:coreProperties>
</file>