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26"/>
  </p:notesMasterIdLst>
  <p:sldIdLst>
    <p:sldId id="256" r:id="rId2"/>
    <p:sldId id="257" r:id="rId3"/>
    <p:sldId id="258" r:id="rId4"/>
    <p:sldId id="260" r:id="rId5"/>
    <p:sldId id="261" r:id="rId6"/>
    <p:sldId id="339" r:id="rId7"/>
    <p:sldId id="263" r:id="rId8"/>
    <p:sldId id="340" r:id="rId9"/>
    <p:sldId id="264" r:id="rId10"/>
    <p:sldId id="358" r:id="rId11"/>
    <p:sldId id="265" r:id="rId12"/>
    <p:sldId id="267" r:id="rId13"/>
    <p:sldId id="266" r:id="rId14"/>
    <p:sldId id="268" r:id="rId15"/>
    <p:sldId id="269" r:id="rId16"/>
    <p:sldId id="270" r:id="rId17"/>
    <p:sldId id="271" r:id="rId18"/>
    <p:sldId id="272" r:id="rId19"/>
    <p:sldId id="273" r:id="rId20"/>
    <p:sldId id="342" r:id="rId21"/>
    <p:sldId id="343" r:id="rId22"/>
    <p:sldId id="344" r:id="rId23"/>
    <p:sldId id="274" r:id="rId24"/>
    <p:sldId id="275" r:id="rId25"/>
    <p:sldId id="359" r:id="rId26"/>
    <p:sldId id="276" r:id="rId27"/>
    <p:sldId id="277" r:id="rId28"/>
    <p:sldId id="279" r:id="rId29"/>
    <p:sldId id="282" r:id="rId30"/>
    <p:sldId id="283" r:id="rId31"/>
    <p:sldId id="284" r:id="rId32"/>
    <p:sldId id="369" r:id="rId33"/>
    <p:sldId id="285" r:id="rId34"/>
    <p:sldId id="286" r:id="rId35"/>
    <p:sldId id="287" r:id="rId36"/>
    <p:sldId id="280" r:id="rId37"/>
    <p:sldId id="281" r:id="rId38"/>
    <p:sldId id="288" r:id="rId39"/>
    <p:sldId id="289" r:id="rId40"/>
    <p:sldId id="290" r:id="rId41"/>
    <p:sldId id="291" r:id="rId42"/>
    <p:sldId id="292" r:id="rId43"/>
    <p:sldId id="293" r:id="rId44"/>
    <p:sldId id="294" r:id="rId45"/>
    <p:sldId id="295" r:id="rId46"/>
    <p:sldId id="296" r:id="rId47"/>
    <p:sldId id="297" r:id="rId48"/>
    <p:sldId id="345" r:id="rId49"/>
    <p:sldId id="298" r:id="rId50"/>
    <p:sldId id="360" r:id="rId51"/>
    <p:sldId id="299" r:id="rId52"/>
    <p:sldId id="300" r:id="rId53"/>
    <p:sldId id="361" r:id="rId54"/>
    <p:sldId id="370" r:id="rId55"/>
    <p:sldId id="371" r:id="rId56"/>
    <p:sldId id="372" r:id="rId57"/>
    <p:sldId id="301" r:id="rId58"/>
    <p:sldId id="302" r:id="rId59"/>
    <p:sldId id="303" r:id="rId60"/>
    <p:sldId id="304" r:id="rId61"/>
    <p:sldId id="348" r:id="rId62"/>
    <p:sldId id="349" r:id="rId63"/>
    <p:sldId id="350" r:id="rId64"/>
    <p:sldId id="305" r:id="rId65"/>
    <p:sldId id="306" r:id="rId66"/>
    <p:sldId id="307" r:id="rId67"/>
    <p:sldId id="308" r:id="rId68"/>
    <p:sldId id="357" r:id="rId69"/>
    <p:sldId id="309" r:id="rId70"/>
    <p:sldId id="310" r:id="rId71"/>
    <p:sldId id="311" r:id="rId72"/>
    <p:sldId id="312" r:id="rId73"/>
    <p:sldId id="353" r:id="rId74"/>
    <p:sldId id="313" r:id="rId75"/>
    <p:sldId id="352" r:id="rId76"/>
    <p:sldId id="354" r:id="rId77"/>
    <p:sldId id="355" r:id="rId78"/>
    <p:sldId id="356" r:id="rId79"/>
    <p:sldId id="367" r:id="rId80"/>
    <p:sldId id="368" r:id="rId81"/>
    <p:sldId id="385" r:id="rId82"/>
    <p:sldId id="386" r:id="rId83"/>
    <p:sldId id="351" r:id="rId84"/>
    <p:sldId id="314" r:id="rId85"/>
    <p:sldId id="315" r:id="rId86"/>
    <p:sldId id="316" r:id="rId87"/>
    <p:sldId id="317" r:id="rId88"/>
    <p:sldId id="318" r:id="rId89"/>
    <p:sldId id="319" r:id="rId90"/>
    <p:sldId id="320" r:id="rId91"/>
    <p:sldId id="321" r:id="rId92"/>
    <p:sldId id="322" r:id="rId93"/>
    <p:sldId id="323" r:id="rId94"/>
    <p:sldId id="362" r:id="rId95"/>
    <p:sldId id="324" r:id="rId96"/>
    <p:sldId id="325" r:id="rId97"/>
    <p:sldId id="363" r:id="rId98"/>
    <p:sldId id="326" r:id="rId99"/>
    <p:sldId id="327" r:id="rId100"/>
    <p:sldId id="346" r:id="rId101"/>
    <p:sldId id="347" r:id="rId102"/>
    <p:sldId id="364" r:id="rId103"/>
    <p:sldId id="328" r:id="rId104"/>
    <p:sldId id="329" r:id="rId105"/>
    <p:sldId id="330" r:id="rId106"/>
    <p:sldId id="331" r:id="rId107"/>
    <p:sldId id="332" r:id="rId108"/>
    <p:sldId id="373" r:id="rId109"/>
    <p:sldId id="374" r:id="rId110"/>
    <p:sldId id="375" r:id="rId111"/>
    <p:sldId id="376" r:id="rId112"/>
    <p:sldId id="377" r:id="rId113"/>
    <p:sldId id="378" r:id="rId114"/>
    <p:sldId id="379" r:id="rId115"/>
    <p:sldId id="380" r:id="rId116"/>
    <p:sldId id="381" r:id="rId117"/>
    <p:sldId id="382" r:id="rId118"/>
    <p:sldId id="383" r:id="rId119"/>
    <p:sldId id="333" r:id="rId120"/>
    <p:sldId id="365" r:id="rId121"/>
    <p:sldId id="334" r:id="rId122"/>
    <p:sldId id="366" r:id="rId123"/>
    <p:sldId id="335" r:id="rId124"/>
    <p:sldId id="337" r:id="rId1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9276213-076A-43FF-82E9-A76D6B269976}">
          <p14:sldIdLst>
            <p14:sldId id="256"/>
            <p14:sldId id="257"/>
            <p14:sldId id="258"/>
            <p14:sldId id="260"/>
            <p14:sldId id="261"/>
            <p14:sldId id="339"/>
            <p14:sldId id="263"/>
            <p14:sldId id="340"/>
            <p14:sldId id="264"/>
            <p14:sldId id="358"/>
            <p14:sldId id="265"/>
            <p14:sldId id="267"/>
            <p14:sldId id="266"/>
            <p14:sldId id="268"/>
            <p14:sldId id="269"/>
            <p14:sldId id="270"/>
            <p14:sldId id="271"/>
            <p14:sldId id="272"/>
            <p14:sldId id="273"/>
            <p14:sldId id="342"/>
            <p14:sldId id="343"/>
            <p14:sldId id="344"/>
            <p14:sldId id="274"/>
            <p14:sldId id="275"/>
            <p14:sldId id="359"/>
            <p14:sldId id="276"/>
            <p14:sldId id="277"/>
            <p14:sldId id="279"/>
            <p14:sldId id="282"/>
            <p14:sldId id="283"/>
            <p14:sldId id="284"/>
            <p14:sldId id="369"/>
            <p14:sldId id="285"/>
            <p14:sldId id="286"/>
            <p14:sldId id="287"/>
            <p14:sldId id="280"/>
            <p14:sldId id="281"/>
            <p14:sldId id="288"/>
            <p14:sldId id="289"/>
            <p14:sldId id="290"/>
            <p14:sldId id="291"/>
            <p14:sldId id="292"/>
            <p14:sldId id="293"/>
            <p14:sldId id="294"/>
            <p14:sldId id="295"/>
            <p14:sldId id="296"/>
            <p14:sldId id="297"/>
            <p14:sldId id="345"/>
            <p14:sldId id="298"/>
            <p14:sldId id="360"/>
            <p14:sldId id="299"/>
            <p14:sldId id="300"/>
            <p14:sldId id="361"/>
            <p14:sldId id="370"/>
            <p14:sldId id="371"/>
            <p14:sldId id="372"/>
            <p14:sldId id="301"/>
            <p14:sldId id="302"/>
            <p14:sldId id="303"/>
            <p14:sldId id="304"/>
            <p14:sldId id="348"/>
            <p14:sldId id="349"/>
            <p14:sldId id="350"/>
            <p14:sldId id="305"/>
            <p14:sldId id="306"/>
            <p14:sldId id="307"/>
            <p14:sldId id="308"/>
            <p14:sldId id="357"/>
            <p14:sldId id="309"/>
            <p14:sldId id="310"/>
            <p14:sldId id="311"/>
            <p14:sldId id="312"/>
            <p14:sldId id="353"/>
          </p14:sldIdLst>
        </p14:section>
        <p14:section name="Untitled Section" id="{D6B3F2ED-7EDD-4EC6-80EE-1060281B2229}">
          <p14:sldIdLst>
            <p14:sldId id="313"/>
            <p14:sldId id="352"/>
            <p14:sldId id="354"/>
            <p14:sldId id="355"/>
            <p14:sldId id="356"/>
            <p14:sldId id="367"/>
            <p14:sldId id="368"/>
            <p14:sldId id="385"/>
            <p14:sldId id="386"/>
            <p14:sldId id="351"/>
            <p14:sldId id="314"/>
            <p14:sldId id="315"/>
            <p14:sldId id="316"/>
            <p14:sldId id="317"/>
            <p14:sldId id="318"/>
            <p14:sldId id="319"/>
            <p14:sldId id="320"/>
            <p14:sldId id="321"/>
            <p14:sldId id="322"/>
            <p14:sldId id="323"/>
            <p14:sldId id="362"/>
            <p14:sldId id="324"/>
            <p14:sldId id="325"/>
            <p14:sldId id="363"/>
            <p14:sldId id="326"/>
            <p14:sldId id="327"/>
            <p14:sldId id="346"/>
            <p14:sldId id="347"/>
            <p14:sldId id="364"/>
            <p14:sldId id="328"/>
            <p14:sldId id="329"/>
            <p14:sldId id="330"/>
            <p14:sldId id="331"/>
            <p14:sldId id="332"/>
            <p14:sldId id="373"/>
            <p14:sldId id="374"/>
            <p14:sldId id="375"/>
            <p14:sldId id="376"/>
            <p14:sldId id="377"/>
            <p14:sldId id="378"/>
            <p14:sldId id="379"/>
            <p14:sldId id="380"/>
            <p14:sldId id="381"/>
            <p14:sldId id="382"/>
            <p14:sldId id="383"/>
            <p14:sldId id="333"/>
            <p14:sldId id="365"/>
            <p14:sldId id="334"/>
            <p14:sldId id="366"/>
            <p14:sldId id="335"/>
            <p14:sldId id="33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600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05" autoAdjust="0"/>
    <p:restoredTop sz="94622" autoAdjust="0"/>
  </p:normalViewPr>
  <p:slideViewPr>
    <p:cSldViewPr>
      <p:cViewPr varScale="1">
        <p:scale>
          <a:sx n="110" d="100"/>
          <a:sy n="110" d="100"/>
        </p:scale>
        <p:origin x="-159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5F510A-0D50-441B-B9DF-F389A94AA57D}"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259D7D52-4E49-476F-A1B2-3DDFFDD51B91}">
      <dgm:prSet phldrT="[Text]"/>
      <dgm:spPr/>
      <dgm:t>
        <a:bodyPr/>
        <a:lstStyle/>
        <a:p>
          <a:r>
            <a:rPr lang="en-US" b="1" i="0" dirty="0" smtClean="0"/>
            <a:t>COMMODITY MONEY OR BARTER SYSTEM</a:t>
          </a:r>
          <a:endParaRPr lang="en-US" b="1" dirty="0"/>
        </a:p>
      </dgm:t>
    </dgm:pt>
    <dgm:pt modelId="{65712249-1801-433E-A1D8-CD49CFA3DDE7}" type="parTrans" cxnId="{51C56CF9-D4AE-44E0-91BB-49066D29A0E0}">
      <dgm:prSet/>
      <dgm:spPr/>
      <dgm:t>
        <a:bodyPr/>
        <a:lstStyle/>
        <a:p>
          <a:endParaRPr lang="en-US"/>
        </a:p>
      </dgm:t>
    </dgm:pt>
    <dgm:pt modelId="{22A0FC4E-46BE-40AF-92BF-68FB831C75FB}" type="sibTrans" cxnId="{51C56CF9-D4AE-44E0-91BB-49066D29A0E0}">
      <dgm:prSet/>
      <dgm:spPr/>
      <dgm:t>
        <a:bodyPr/>
        <a:lstStyle/>
        <a:p>
          <a:endParaRPr lang="en-US"/>
        </a:p>
      </dgm:t>
    </dgm:pt>
    <dgm:pt modelId="{8F5056EC-E4C7-4AB8-8C76-81626634DA82}">
      <dgm:prSet phldrT="[Text]"/>
      <dgm:spPr/>
      <dgm:t>
        <a:bodyPr/>
        <a:lstStyle/>
        <a:p>
          <a:r>
            <a:rPr lang="en-US" b="1" i="0" dirty="0" smtClean="0"/>
            <a:t>METALIC MONEY</a:t>
          </a:r>
          <a:endParaRPr lang="en-US" b="1" dirty="0"/>
        </a:p>
      </dgm:t>
    </dgm:pt>
    <dgm:pt modelId="{DF45DFAF-433F-479F-AE6A-2AB1F16ED70E}" type="parTrans" cxnId="{2C77EC65-F98B-499C-9439-A36BE541A937}">
      <dgm:prSet/>
      <dgm:spPr/>
      <dgm:t>
        <a:bodyPr/>
        <a:lstStyle/>
        <a:p>
          <a:endParaRPr lang="en-US"/>
        </a:p>
      </dgm:t>
    </dgm:pt>
    <dgm:pt modelId="{19177855-B1DF-46E3-9C23-5F9305049E8B}" type="sibTrans" cxnId="{2C77EC65-F98B-499C-9439-A36BE541A937}">
      <dgm:prSet/>
      <dgm:spPr/>
      <dgm:t>
        <a:bodyPr/>
        <a:lstStyle/>
        <a:p>
          <a:endParaRPr lang="en-US"/>
        </a:p>
      </dgm:t>
    </dgm:pt>
    <dgm:pt modelId="{19DDC777-608D-4E00-B98E-04DD53A56007}">
      <dgm:prSet phldrT="[Text]"/>
      <dgm:spPr/>
      <dgm:t>
        <a:bodyPr/>
        <a:lstStyle/>
        <a:p>
          <a:r>
            <a:rPr lang="en-US" b="1" i="0" dirty="0" smtClean="0"/>
            <a:t>PAPER MONEY</a:t>
          </a:r>
          <a:endParaRPr lang="en-US" b="1" dirty="0"/>
        </a:p>
      </dgm:t>
    </dgm:pt>
    <dgm:pt modelId="{2651ECBF-0A32-42E8-80B2-741C43EBEC44}" type="parTrans" cxnId="{AE37A40A-6F74-4779-BFA0-F47B9D420E61}">
      <dgm:prSet/>
      <dgm:spPr/>
      <dgm:t>
        <a:bodyPr/>
        <a:lstStyle/>
        <a:p>
          <a:endParaRPr lang="en-US"/>
        </a:p>
      </dgm:t>
    </dgm:pt>
    <dgm:pt modelId="{BE1C3D86-91CA-4965-B4EC-AE24810E26B9}" type="sibTrans" cxnId="{AE37A40A-6F74-4779-BFA0-F47B9D420E61}">
      <dgm:prSet/>
      <dgm:spPr/>
      <dgm:t>
        <a:bodyPr/>
        <a:lstStyle/>
        <a:p>
          <a:endParaRPr lang="en-US"/>
        </a:p>
      </dgm:t>
    </dgm:pt>
    <dgm:pt modelId="{4CDCF0CB-2B75-422B-8D2A-55AA5E7623FC}">
      <dgm:prSet phldrT="[Text]"/>
      <dgm:spPr/>
      <dgm:t>
        <a:bodyPr/>
        <a:lstStyle/>
        <a:p>
          <a:r>
            <a:rPr lang="en-US" b="1" i="0" dirty="0" smtClean="0"/>
            <a:t>CREDIT MONEY</a:t>
          </a:r>
          <a:endParaRPr lang="en-US" b="1" dirty="0"/>
        </a:p>
      </dgm:t>
    </dgm:pt>
    <dgm:pt modelId="{2399A59D-2663-4CD3-B16A-29E93BAD4938}" type="parTrans" cxnId="{0C683BA5-DF43-4256-AFC9-D23402053E79}">
      <dgm:prSet/>
      <dgm:spPr/>
      <dgm:t>
        <a:bodyPr/>
        <a:lstStyle/>
        <a:p>
          <a:endParaRPr lang="en-US"/>
        </a:p>
      </dgm:t>
    </dgm:pt>
    <dgm:pt modelId="{DFEBF11A-2504-411A-B074-568DF1F57131}" type="sibTrans" cxnId="{0C683BA5-DF43-4256-AFC9-D23402053E79}">
      <dgm:prSet/>
      <dgm:spPr/>
      <dgm:t>
        <a:bodyPr/>
        <a:lstStyle/>
        <a:p>
          <a:endParaRPr lang="en-US"/>
        </a:p>
      </dgm:t>
    </dgm:pt>
    <dgm:pt modelId="{C308123F-8D23-4070-BBB5-E95B066126D3}">
      <dgm:prSet phldrT="[Text]"/>
      <dgm:spPr/>
      <dgm:t>
        <a:bodyPr/>
        <a:lstStyle/>
        <a:p>
          <a:r>
            <a:rPr lang="en-US" b="1" i="0" dirty="0" smtClean="0"/>
            <a:t>ELECTRONIC MONEY</a:t>
          </a:r>
          <a:endParaRPr lang="en-US" b="1" dirty="0"/>
        </a:p>
      </dgm:t>
    </dgm:pt>
    <dgm:pt modelId="{FE77D7C6-50CC-4C7E-8265-47BE17C08F5F}" type="parTrans" cxnId="{E9AFE6DD-612E-4B52-9D36-C23FD2C53FB3}">
      <dgm:prSet/>
      <dgm:spPr/>
      <dgm:t>
        <a:bodyPr/>
        <a:lstStyle/>
        <a:p>
          <a:endParaRPr lang="en-US"/>
        </a:p>
      </dgm:t>
    </dgm:pt>
    <dgm:pt modelId="{6933EEAA-A771-4B78-B08B-8D4E5BE07B50}" type="sibTrans" cxnId="{E9AFE6DD-612E-4B52-9D36-C23FD2C53FB3}">
      <dgm:prSet/>
      <dgm:spPr/>
      <dgm:t>
        <a:bodyPr/>
        <a:lstStyle/>
        <a:p>
          <a:endParaRPr lang="en-US"/>
        </a:p>
      </dgm:t>
    </dgm:pt>
    <dgm:pt modelId="{86C1BB04-6BE6-4D4C-A066-E5B6116C4D7A}" type="pres">
      <dgm:prSet presAssocID="{765F510A-0D50-441B-B9DF-F389A94AA57D}" presName="cycle" presStyleCnt="0">
        <dgm:presLayoutVars>
          <dgm:dir/>
          <dgm:resizeHandles val="exact"/>
        </dgm:presLayoutVars>
      </dgm:prSet>
      <dgm:spPr/>
      <dgm:t>
        <a:bodyPr/>
        <a:lstStyle/>
        <a:p>
          <a:endParaRPr lang="en-US"/>
        </a:p>
      </dgm:t>
    </dgm:pt>
    <dgm:pt modelId="{77059578-0759-496B-A5E3-6C84824DB2C7}" type="pres">
      <dgm:prSet presAssocID="{259D7D52-4E49-476F-A1B2-3DDFFDD51B91}" presName="node" presStyleLbl="node1" presStyleIdx="0" presStyleCnt="5">
        <dgm:presLayoutVars>
          <dgm:bulletEnabled val="1"/>
        </dgm:presLayoutVars>
      </dgm:prSet>
      <dgm:spPr/>
      <dgm:t>
        <a:bodyPr/>
        <a:lstStyle/>
        <a:p>
          <a:endParaRPr lang="en-US"/>
        </a:p>
      </dgm:t>
    </dgm:pt>
    <dgm:pt modelId="{A5B58FFA-AA43-4619-9E77-2EA568ACCFFC}" type="pres">
      <dgm:prSet presAssocID="{22A0FC4E-46BE-40AF-92BF-68FB831C75FB}" presName="sibTrans" presStyleLbl="sibTrans2D1" presStyleIdx="0" presStyleCnt="5"/>
      <dgm:spPr/>
      <dgm:t>
        <a:bodyPr/>
        <a:lstStyle/>
        <a:p>
          <a:endParaRPr lang="en-US"/>
        </a:p>
      </dgm:t>
    </dgm:pt>
    <dgm:pt modelId="{59D0359D-17E4-45A8-96A3-913F65BFC694}" type="pres">
      <dgm:prSet presAssocID="{22A0FC4E-46BE-40AF-92BF-68FB831C75FB}" presName="connectorText" presStyleLbl="sibTrans2D1" presStyleIdx="0" presStyleCnt="5"/>
      <dgm:spPr/>
      <dgm:t>
        <a:bodyPr/>
        <a:lstStyle/>
        <a:p>
          <a:endParaRPr lang="en-US"/>
        </a:p>
      </dgm:t>
    </dgm:pt>
    <dgm:pt modelId="{D1041F14-5CD7-4F20-BB64-4D0E15B58A26}" type="pres">
      <dgm:prSet presAssocID="{8F5056EC-E4C7-4AB8-8C76-81626634DA82}" presName="node" presStyleLbl="node1" presStyleIdx="1" presStyleCnt="5">
        <dgm:presLayoutVars>
          <dgm:bulletEnabled val="1"/>
        </dgm:presLayoutVars>
      </dgm:prSet>
      <dgm:spPr/>
      <dgm:t>
        <a:bodyPr/>
        <a:lstStyle/>
        <a:p>
          <a:endParaRPr lang="en-US"/>
        </a:p>
      </dgm:t>
    </dgm:pt>
    <dgm:pt modelId="{AE0985EE-D6A5-4F3C-B8AC-9ABC0FB25BFA}" type="pres">
      <dgm:prSet presAssocID="{19177855-B1DF-46E3-9C23-5F9305049E8B}" presName="sibTrans" presStyleLbl="sibTrans2D1" presStyleIdx="1" presStyleCnt="5"/>
      <dgm:spPr/>
      <dgm:t>
        <a:bodyPr/>
        <a:lstStyle/>
        <a:p>
          <a:endParaRPr lang="en-US"/>
        </a:p>
      </dgm:t>
    </dgm:pt>
    <dgm:pt modelId="{53E7B237-6C29-48E0-B8F4-4950DC0837BA}" type="pres">
      <dgm:prSet presAssocID="{19177855-B1DF-46E3-9C23-5F9305049E8B}" presName="connectorText" presStyleLbl="sibTrans2D1" presStyleIdx="1" presStyleCnt="5"/>
      <dgm:spPr/>
      <dgm:t>
        <a:bodyPr/>
        <a:lstStyle/>
        <a:p>
          <a:endParaRPr lang="en-US"/>
        </a:p>
      </dgm:t>
    </dgm:pt>
    <dgm:pt modelId="{45BF91D1-AC70-4E5E-9E48-396901F90688}" type="pres">
      <dgm:prSet presAssocID="{19DDC777-608D-4E00-B98E-04DD53A56007}" presName="node" presStyleLbl="node1" presStyleIdx="2" presStyleCnt="5">
        <dgm:presLayoutVars>
          <dgm:bulletEnabled val="1"/>
        </dgm:presLayoutVars>
      </dgm:prSet>
      <dgm:spPr/>
      <dgm:t>
        <a:bodyPr/>
        <a:lstStyle/>
        <a:p>
          <a:endParaRPr lang="en-US"/>
        </a:p>
      </dgm:t>
    </dgm:pt>
    <dgm:pt modelId="{46E2603D-425E-4489-9050-0ADF0FD06A6B}" type="pres">
      <dgm:prSet presAssocID="{BE1C3D86-91CA-4965-B4EC-AE24810E26B9}" presName="sibTrans" presStyleLbl="sibTrans2D1" presStyleIdx="2" presStyleCnt="5"/>
      <dgm:spPr/>
      <dgm:t>
        <a:bodyPr/>
        <a:lstStyle/>
        <a:p>
          <a:endParaRPr lang="en-US"/>
        </a:p>
      </dgm:t>
    </dgm:pt>
    <dgm:pt modelId="{1CBC3B1C-14CA-47D5-9814-89C19329E7FB}" type="pres">
      <dgm:prSet presAssocID="{BE1C3D86-91CA-4965-B4EC-AE24810E26B9}" presName="connectorText" presStyleLbl="sibTrans2D1" presStyleIdx="2" presStyleCnt="5"/>
      <dgm:spPr/>
      <dgm:t>
        <a:bodyPr/>
        <a:lstStyle/>
        <a:p>
          <a:endParaRPr lang="en-US"/>
        </a:p>
      </dgm:t>
    </dgm:pt>
    <dgm:pt modelId="{67CBC82A-7FF5-43BC-B049-985ADA6120B7}" type="pres">
      <dgm:prSet presAssocID="{4CDCF0CB-2B75-422B-8D2A-55AA5E7623FC}" presName="node" presStyleLbl="node1" presStyleIdx="3" presStyleCnt="5">
        <dgm:presLayoutVars>
          <dgm:bulletEnabled val="1"/>
        </dgm:presLayoutVars>
      </dgm:prSet>
      <dgm:spPr/>
      <dgm:t>
        <a:bodyPr/>
        <a:lstStyle/>
        <a:p>
          <a:endParaRPr lang="en-US"/>
        </a:p>
      </dgm:t>
    </dgm:pt>
    <dgm:pt modelId="{87D677B9-D5DC-4E3F-83C1-A1D0C02DDF90}" type="pres">
      <dgm:prSet presAssocID="{DFEBF11A-2504-411A-B074-568DF1F57131}" presName="sibTrans" presStyleLbl="sibTrans2D1" presStyleIdx="3" presStyleCnt="5"/>
      <dgm:spPr/>
      <dgm:t>
        <a:bodyPr/>
        <a:lstStyle/>
        <a:p>
          <a:endParaRPr lang="en-US"/>
        </a:p>
      </dgm:t>
    </dgm:pt>
    <dgm:pt modelId="{E09DDD91-5693-4C4E-8A7A-BBC3394B03CD}" type="pres">
      <dgm:prSet presAssocID="{DFEBF11A-2504-411A-B074-568DF1F57131}" presName="connectorText" presStyleLbl="sibTrans2D1" presStyleIdx="3" presStyleCnt="5"/>
      <dgm:spPr/>
      <dgm:t>
        <a:bodyPr/>
        <a:lstStyle/>
        <a:p>
          <a:endParaRPr lang="en-US"/>
        </a:p>
      </dgm:t>
    </dgm:pt>
    <dgm:pt modelId="{8C0EEE8B-5790-42D3-A473-CACE1AF27152}" type="pres">
      <dgm:prSet presAssocID="{C308123F-8D23-4070-BBB5-E95B066126D3}" presName="node" presStyleLbl="node1" presStyleIdx="4" presStyleCnt="5">
        <dgm:presLayoutVars>
          <dgm:bulletEnabled val="1"/>
        </dgm:presLayoutVars>
      </dgm:prSet>
      <dgm:spPr/>
      <dgm:t>
        <a:bodyPr/>
        <a:lstStyle/>
        <a:p>
          <a:endParaRPr lang="en-US"/>
        </a:p>
      </dgm:t>
    </dgm:pt>
    <dgm:pt modelId="{FF2B8DDD-310B-41A1-8EAB-74C2EEF86B3A}" type="pres">
      <dgm:prSet presAssocID="{6933EEAA-A771-4B78-B08B-8D4E5BE07B50}" presName="sibTrans" presStyleLbl="sibTrans2D1" presStyleIdx="4" presStyleCnt="5" custAng="12960000" custLinFactX="100000" custLinFactY="253578" custLinFactNeighborX="141174" custLinFactNeighborY="300000"/>
      <dgm:spPr/>
      <dgm:t>
        <a:bodyPr/>
        <a:lstStyle/>
        <a:p>
          <a:endParaRPr lang="en-US"/>
        </a:p>
      </dgm:t>
    </dgm:pt>
    <dgm:pt modelId="{36D302C6-2335-481E-8C74-188726FAE133}" type="pres">
      <dgm:prSet presAssocID="{6933EEAA-A771-4B78-B08B-8D4E5BE07B50}" presName="connectorText" presStyleLbl="sibTrans2D1" presStyleIdx="4" presStyleCnt="5"/>
      <dgm:spPr/>
      <dgm:t>
        <a:bodyPr/>
        <a:lstStyle/>
        <a:p>
          <a:endParaRPr lang="en-US"/>
        </a:p>
      </dgm:t>
    </dgm:pt>
  </dgm:ptLst>
  <dgm:cxnLst>
    <dgm:cxn modelId="{51C56CF9-D4AE-44E0-91BB-49066D29A0E0}" srcId="{765F510A-0D50-441B-B9DF-F389A94AA57D}" destId="{259D7D52-4E49-476F-A1B2-3DDFFDD51B91}" srcOrd="0" destOrd="0" parTransId="{65712249-1801-433E-A1D8-CD49CFA3DDE7}" sibTransId="{22A0FC4E-46BE-40AF-92BF-68FB831C75FB}"/>
    <dgm:cxn modelId="{71720143-FA0C-421F-B7C5-B5530FFA8F9D}" type="presOf" srcId="{19177855-B1DF-46E3-9C23-5F9305049E8B}" destId="{53E7B237-6C29-48E0-B8F4-4950DC0837BA}" srcOrd="1" destOrd="0" presId="urn:microsoft.com/office/officeart/2005/8/layout/cycle2"/>
    <dgm:cxn modelId="{60C25831-9986-41B3-8F2C-7CDEFEBD3111}" type="presOf" srcId="{BE1C3D86-91CA-4965-B4EC-AE24810E26B9}" destId="{1CBC3B1C-14CA-47D5-9814-89C19329E7FB}" srcOrd="1" destOrd="0" presId="urn:microsoft.com/office/officeart/2005/8/layout/cycle2"/>
    <dgm:cxn modelId="{2C77EC65-F98B-499C-9439-A36BE541A937}" srcId="{765F510A-0D50-441B-B9DF-F389A94AA57D}" destId="{8F5056EC-E4C7-4AB8-8C76-81626634DA82}" srcOrd="1" destOrd="0" parTransId="{DF45DFAF-433F-479F-AE6A-2AB1F16ED70E}" sibTransId="{19177855-B1DF-46E3-9C23-5F9305049E8B}"/>
    <dgm:cxn modelId="{AE37A40A-6F74-4779-BFA0-F47B9D420E61}" srcId="{765F510A-0D50-441B-B9DF-F389A94AA57D}" destId="{19DDC777-608D-4E00-B98E-04DD53A56007}" srcOrd="2" destOrd="0" parTransId="{2651ECBF-0A32-42E8-80B2-741C43EBEC44}" sibTransId="{BE1C3D86-91CA-4965-B4EC-AE24810E26B9}"/>
    <dgm:cxn modelId="{E9AFE6DD-612E-4B52-9D36-C23FD2C53FB3}" srcId="{765F510A-0D50-441B-B9DF-F389A94AA57D}" destId="{C308123F-8D23-4070-BBB5-E95B066126D3}" srcOrd="4" destOrd="0" parTransId="{FE77D7C6-50CC-4C7E-8265-47BE17C08F5F}" sibTransId="{6933EEAA-A771-4B78-B08B-8D4E5BE07B50}"/>
    <dgm:cxn modelId="{BBEFD92D-5A40-4D7E-BF47-C1B97D439A00}" type="presOf" srcId="{6933EEAA-A771-4B78-B08B-8D4E5BE07B50}" destId="{36D302C6-2335-481E-8C74-188726FAE133}" srcOrd="1" destOrd="0" presId="urn:microsoft.com/office/officeart/2005/8/layout/cycle2"/>
    <dgm:cxn modelId="{5CCE0AFA-F180-4CB0-9841-B301E3E4965C}" type="presOf" srcId="{259D7D52-4E49-476F-A1B2-3DDFFDD51B91}" destId="{77059578-0759-496B-A5E3-6C84824DB2C7}" srcOrd="0" destOrd="0" presId="urn:microsoft.com/office/officeart/2005/8/layout/cycle2"/>
    <dgm:cxn modelId="{A2389665-E21D-4F44-B44F-45DD9786DF36}" type="presOf" srcId="{4CDCF0CB-2B75-422B-8D2A-55AA5E7623FC}" destId="{67CBC82A-7FF5-43BC-B049-985ADA6120B7}" srcOrd="0" destOrd="0" presId="urn:microsoft.com/office/officeart/2005/8/layout/cycle2"/>
    <dgm:cxn modelId="{9E2CF78D-B9FF-494D-9E70-E61F875BCE2C}" type="presOf" srcId="{6933EEAA-A771-4B78-B08B-8D4E5BE07B50}" destId="{FF2B8DDD-310B-41A1-8EAB-74C2EEF86B3A}" srcOrd="0" destOrd="0" presId="urn:microsoft.com/office/officeart/2005/8/layout/cycle2"/>
    <dgm:cxn modelId="{0C683BA5-DF43-4256-AFC9-D23402053E79}" srcId="{765F510A-0D50-441B-B9DF-F389A94AA57D}" destId="{4CDCF0CB-2B75-422B-8D2A-55AA5E7623FC}" srcOrd="3" destOrd="0" parTransId="{2399A59D-2663-4CD3-B16A-29E93BAD4938}" sibTransId="{DFEBF11A-2504-411A-B074-568DF1F57131}"/>
    <dgm:cxn modelId="{1688E51F-1300-4666-A851-D972AE213C25}" type="presOf" srcId="{22A0FC4E-46BE-40AF-92BF-68FB831C75FB}" destId="{A5B58FFA-AA43-4619-9E77-2EA568ACCFFC}" srcOrd="0" destOrd="0" presId="urn:microsoft.com/office/officeart/2005/8/layout/cycle2"/>
    <dgm:cxn modelId="{C414C032-A2BB-4D85-9B60-99900E19C970}" type="presOf" srcId="{BE1C3D86-91CA-4965-B4EC-AE24810E26B9}" destId="{46E2603D-425E-4489-9050-0ADF0FD06A6B}" srcOrd="0" destOrd="0" presId="urn:microsoft.com/office/officeart/2005/8/layout/cycle2"/>
    <dgm:cxn modelId="{12B20143-90E4-4876-94F1-B414B3517C4F}" type="presOf" srcId="{DFEBF11A-2504-411A-B074-568DF1F57131}" destId="{E09DDD91-5693-4C4E-8A7A-BBC3394B03CD}" srcOrd="1" destOrd="0" presId="urn:microsoft.com/office/officeart/2005/8/layout/cycle2"/>
    <dgm:cxn modelId="{95784A4B-4518-473C-BB06-0AEDBD34EA27}" type="presOf" srcId="{765F510A-0D50-441B-B9DF-F389A94AA57D}" destId="{86C1BB04-6BE6-4D4C-A066-E5B6116C4D7A}" srcOrd="0" destOrd="0" presId="urn:microsoft.com/office/officeart/2005/8/layout/cycle2"/>
    <dgm:cxn modelId="{36D19E4A-F92B-4FA0-A530-2C90072402D0}" type="presOf" srcId="{C308123F-8D23-4070-BBB5-E95B066126D3}" destId="{8C0EEE8B-5790-42D3-A473-CACE1AF27152}" srcOrd="0" destOrd="0" presId="urn:microsoft.com/office/officeart/2005/8/layout/cycle2"/>
    <dgm:cxn modelId="{30EB0CE9-95AD-4DBE-A442-5BBD39CAF8A7}" type="presOf" srcId="{19DDC777-608D-4E00-B98E-04DD53A56007}" destId="{45BF91D1-AC70-4E5E-9E48-396901F90688}" srcOrd="0" destOrd="0" presId="urn:microsoft.com/office/officeart/2005/8/layout/cycle2"/>
    <dgm:cxn modelId="{0B5D7B29-559A-48F5-BFB8-0C38B9E463FA}" type="presOf" srcId="{22A0FC4E-46BE-40AF-92BF-68FB831C75FB}" destId="{59D0359D-17E4-45A8-96A3-913F65BFC694}" srcOrd="1" destOrd="0" presId="urn:microsoft.com/office/officeart/2005/8/layout/cycle2"/>
    <dgm:cxn modelId="{08871F38-0F90-47C1-991B-B23E20905B6A}" type="presOf" srcId="{DFEBF11A-2504-411A-B074-568DF1F57131}" destId="{87D677B9-D5DC-4E3F-83C1-A1D0C02DDF90}" srcOrd="0" destOrd="0" presId="urn:microsoft.com/office/officeart/2005/8/layout/cycle2"/>
    <dgm:cxn modelId="{B71CDD73-9D86-468B-9BDD-37825FFBF696}" type="presOf" srcId="{19177855-B1DF-46E3-9C23-5F9305049E8B}" destId="{AE0985EE-D6A5-4F3C-B8AC-9ABC0FB25BFA}" srcOrd="0" destOrd="0" presId="urn:microsoft.com/office/officeart/2005/8/layout/cycle2"/>
    <dgm:cxn modelId="{9A70614A-B233-4016-8937-0C827756FEEA}" type="presOf" srcId="{8F5056EC-E4C7-4AB8-8C76-81626634DA82}" destId="{D1041F14-5CD7-4F20-BB64-4D0E15B58A26}" srcOrd="0" destOrd="0" presId="urn:microsoft.com/office/officeart/2005/8/layout/cycle2"/>
    <dgm:cxn modelId="{356470EF-C70F-4BAB-B317-0F493F2D0EE8}" type="presParOf" srcId="{86C1BB04-6BE6-4D4C-A066-E5B6116C4D7A}" destId="{77059578-0759-496B-A5E3-6C84824DB2C7}" srcOrd="0" destOrd="0" presId="urn:microsoft.com/office/officeart/2005/8/layout/cycle2"/>
    <dgm:cxn modelId="{898FBF31-A5FF-4FBA-960B-B8F94442B076}" type="presParOf" srcId="{86C1BB04-6BE6-4D4C-A066-E5B6116C4D7A}" destId="{A5B58FFA-AA43-4619-9E77-2EA568ACCFFC}" srcOrd="1" destOrd="0" presId="urn:microsoft.com/office/officeart/2005/8/layout/cycle2"/>
    <dgm:cxn modelId="{3CC65612-B917-4CBA-A8BE-D7A1C648D737}" type="presParOf" srcId="{A5B58FFA-AA43-4619-9E77-2EA568ACCFFC}" destId="{59D0359D-17E4-45A8-96A3-913F65BFC694}" srcOrd="0" destOrd="0" presId="urn:microsoft.com/office/officeart/2005/8/layout/cycle2"/>
    <dgm:cxn modelId="{98864C0F-80AB-4BF1-A50F-E6968FA7C10D}" type="presParOf" srcId="{86C1BB04-6BE6-4D4C-A066-E5B6116C4D7A}" destId="{D1041F14-5CD7-4F20-BB64-4D0E15B58A26}" srcOrd="2" destOrd="0" presId="urn:microsoft.com/office/officeart/2005/8/layout/cycle2"/>
    <dgm:cxn modelId="{E95AE319-EDD0-4582-90C6-AA5D4DE53105}" type="presParOf" srcId="{86C1BB04-6BE6-4D4C-A066-E5B6116C4D7A}" destId="{AE0985EE-D6A5-4F3C-B8AC-9ABC0FB25BFA}" srcOrd="3" destOrd="0" presId="urn:microsoft.com/office/officeart/2005/8/layout/cycle2"/>
    <dgm:cxn modelId="{E7A3BA44-C029-410B-B4E9-67FE2267FEE3}" type="presParOf" srcId="{AE0985EE-D6A5-4F3C-B8AC-9ABC0FB25BFA}" destId="{53E7B237-6C29-48E0-B8F4-4950DC0837BA}" srcOrd="0" destOrd="0" presId="urn:microsoft.com/office/officeart/2005/8/layout/cycle2"/>
    <dgm:cxn modelId="{A437D050-1089-4A0C-A466-0BF948D99E60}" type="presParOf" srcId="{86C1BB04-6BE6-4D4C-A066-E5B6116C4D7A}" destId="{45BF91D1-AC70-4E5E-9E48-396901F90688}" srcOrd="4" destOrd="0" presId="urn:microsoft.com/office/officeart/2005/8/layout/cycle2"/>
    <dgm:cxn modelId="{6A79E302-E382-488B-976E-A666D44BB57D}" type="presParOf" srcId="{86C1BB04-6BE6-4D4C-A066-E5B6116C4D7A}" destId="{46E2603D-425E-4489-9050-0ADF0FD06A6B}" srcOrd="5" destOrd="0" presId="urn:microsoft.com/office/officeart/2005/8/layout/cycle2"/>
    <dgm:cxn modelId="{003C1836-BDAA-475A-B68C-6466AEB68322}" type="presParOf" srcId="{46E2603D-425E-4489-9050-0ADF0FD06A6B}" destId="{1CBC3B1C-14CA-47D5-9814-89C19329E7FB}" srcOrd="0" destOrd="0" presId="urn:microsoft.com/office/officeart/2005/8/layout/cycle2"/>
    <dgm:cxn modelId="{E31189DD-20FB-467A-AE96-E0861DD38000}" type="presParOf" srcId="{86C1BB04-6BE6-4D4C-A066-E5B6116C4D7A}" destId="{67CBC82A-7FF5-43BC-B049-985ADA6120B7}" srcOrd="6" destOrd="0" presId="urn:microsoft.com/office/officeart/2005/8/layout/cycle2"/>
    <dgm:cxn modelId="{339ADA00-5776-4FC1-8CDC-1CEF854CB3E9}" type="presParOf" srcId="{86C1BB04-6BE6-4D4C-A066-E5B6116C4D7A}" destId="{87D677B9-D5DC-4E3F-83C1-A1D0C02DDF90}" srcOrd="7" destOrd="0" presId="urn:microsoft.com/office/officeart/2005/8/layout/cycle2"/>
    <dgm:cxn modelId="{6D338D25-F894-4C22-95E9-B825D3BAAEF3}" type="presParOf" srcId="{87D677B9-D5DC-4E3F-83C1-A1D0C02DDF90}" destId="{E09DDD91-5693-4C4E-8A7A-BBC3394B03CD}" srcOrd="0" destOrd="0" presId="urn:microsoft.com/office/officeart/2005/8/layout/cycle2"/>
    <dgm:cxn modelId="{6D7F5A5B-0F66-45D2-AB74-D8989009D00E}" type="presParOf" srcId="{86C1BB04-6BE6-4D4C-A066-E5B6116C4D7A}" destId="{8C0EEE8B-5790-42D3-A473-CACE1AF27152}" srcOrd="8" destOrd="0" presId="urn:microsoft.com/office/officeart/2005/8/layout/cycle2"/>
    <dgm:cxn modelId="{9312764E-6070-4D8C-9F1E-771BDDE29CA2}" type="presParOf" srcId="{86C1BB04-6BE6-4D4C-A066-E5B6116C4D7A}" destId="{FF2B8DDD-310B-41A1-8EAB-74C2EEF86B3A}" srcOrd="9" destOrd="0" presId="urn:microsoft.com/office/officeart/2005/8/layout/cycle2"/>
    <dgm:cxn modelId="{DB9B87F2-0923-4F0E-BA59-872D3978F883}" type="presParOf" srcId="{FF2B8DDD-310B-41A1-8EAB-74C2EEF86B3A}" destId="{36D302C6-2335-481E-8C74-188726FAE133}"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51FAA76-BA9A-4986-8F30-36F320875713}" type="doc">
      <dgm:prSet loTypeId="urn:microsoft.com/office/officeart/2005/8/layout/default#5" loCatId="list" qsTypeId="urn:microsoft.com/office/officeart/2005/8/quickstyle/simple1" qsCatId="simple" csTypeId="urn:microsoft.com/office/officeart/2005/8/colors/colorful4" csCatId="colorful" phldr="1"/>
      <dgm:spPr/>
      <dgm:t>
        <a:bodyPr/>
        <a:lstStyle/>
        <a:p>
          <a:endParaRPr lang="en-US"/>
        </a:p>
      </dgm:t>
    </dgm:pt>
    <dgm:pt modelId="{C6F8C9F7-5989-4A20-8037-DCBE7AA1504E}">
      <dgm:prSet phldrT="[Text]">
        <dgm:style>
          <a:lnRef idx="1">
            <a:schemeClr val="accent1"/>
          </a:lnRef>
          <a:fillRef idx="2">
            <a:schemeClr val="accent1"/>
          </a:fillRef>
          <a:effectRef idx="1">
            <a:schemeClr val="accent1"/>
          </a:effectRef>
          <a:fontRef idx="minor">
            <a:schemeClr val="dk1"/>
          </a:fontRef>
        </dgm:style>
      </dgm:prSet>
      <dgm:spPr/>
      <dgm:t>
        <a:bodyPr/>
        <a:lstStyle/>
        <a:p>
          <a:pPr algn="ctr"/>
          <a:r>
            <a:rPr lang="en-US" dirty="0"/>
            <a:t>In a Day From a Person</a:t>
          </a:r>
        </a:p>
      </dgm:t>
    </dgm:pt>
    <dgm:pt modelId="{ACF761BA-0BB5-4AB9-AE7A-61B0E0F86C30}" type="parTrans" cxnId="{5908BD74-1AEF-4E89-988A-5C1AFF10B904}">
      <dgm:prSet/>
      <dgm:spPr/>
      <dgm:t>
        <a:bodyPr/>
        <a:lstStyle/>
        <a:p>
          <a:pPr algn="ctr"/>
          <a:endParaRPr lang="en-US"/>
        </a:p>
      </dgm:t>
    </dgm:pt>
    <dgm:pt modelId="{B9C17A4E-6132-4E59-BE70-69404B4D3F16}" type="sibTrans" cxnId="{5908BD74-1AEF-4E89-988A-5C1AFF10B904}">
      <dgm:prSet/>
      <dgm:spPr/>
      <dgm:t>
        <a:bodyPr/>
        <a:lstStyle/>
        <a:p>
          <a:pPr algn="ctr"/>
          <a:endParaRPr lang="en-US"/>
        </a:p>
      </dgm:t>
    </dgm:pt>
    <dgm:pt modelId="{AD88B87C-F838-4710-B588-125516F566F3}">
      <dgm:prSet phldrT="[Text]">
        <dgm:style>
          <a:lnRef idx="1">
            <a:schemeClr val="accent1"/>
          </a:lnRef>
          <a:fillRef idx="2">
            <a:schemeClr val="accent1"/>
          </a:fillRef>
          <a:effectRef idx="1">
            <a:schemeClr val="accent1"/>
          </a:effectRef>
          <a:fontRef idx="minor">
            <a:schemeClr val="dk1"/>
          </a:fontRef>
        </dgm:style>
      </dgm:prSet>
      <dgm:spPr/>
      <dgm:t>
        <a:bodyPr/>
        <a:lstStyle/>
        <a:p>
          <a:pPr algn="ctr"/>
          <a:r>
            <a:rPr lang="en-US"/>
            <a:t>Single Transaction</a:t>
          </a:r>
        </a:p>
      </dgm:t>
    </dgm:pt>
    <dgm:pt modelId="{008351CF-3BB6-4889-B494-D936DC993EC4}" type="parTrans" cxnId="{CDFF1D33-C8C8-404C-B960-A9907BB7D1A7}">
      <dgm:prSet/>
      <dgm:spPr/>
      <dgm:t>
        <a:bodyPr/>
        <a:lstStyle/>
        <a:p>
          <a:pPr algn="ctr"/>
          <a:endParaRPr lang="en-US"/>
        </a:p>
      </dgm:t>
    </dgm:pt>
    <dgm:pt modelId="{546D175D-3A55-4ABA-BFBC-EAEFB5C467ED}" type="sibTrans" cxnId="{CDFF1D33-C8C8-404C-B960-A9907BB7D1A7}">
      <dgm:prSet/>
      <dgm:spPr/>
      <dgm:t>
        <a:bodyPr/>
        <a:lstStyle/>
        <a:p>
          <a:pPr algn="ctr"/>
          <a:endParaRPr lang="en-US"/>
        </a:p>
      </dgm:t>
    </dgm:pt>
    <dgm:pt modelId="{8FDAF1D4-AF1B-446C-93D4-840D68CD9374}">
      <dgm:prSet phldrT="[Text]">
        <dgm:style>
          <a:lnRef idx="1">
            <a:schemeClr val="accent1"/>
          </a:lnRef>
          <a:fillRef idx="2">
            <a:schemeClr val="accent1"/>
          </a:fillRef>
          <a:effectRef idx="1">
            <a:schemeClr val="accent1"/>
          </a:effectRef>
          <a:fontRef idx="minor">
            <a:schemeClr val="dk1"/>
          </a:fontRef>
        </dgm:style>
      </dgm:prSet>
      <dgm:spPr/>
      <dgm:t>
        <a:bodyPr/>
        <a:lstStyle/>
        <a:p>
          <a:pPr algn="ctr"/>
          <a:r>
            <a:rPr lang="en-US"/>
            <a:t>Relating to one Event/Occassion from a person</a:t>
          </a:r>
        </a:p>
      </dgm:t>
    </dgm:pt>
    <dgm:pt modelId="{CDA2EAF2-8496-4F45-AC36-ADC426DEB888}" type="parTrans" cxnId="{17EEB704-4F5E-436D-9D76-622936076B38}">
      <dgm:prSet/>
      <dgm:spPr/>
      <dgm:t>
        <a:bodyPr/>
        <a:lstStyle/>
        <a:p>
          <a:pPr algn="ctr"/>
          <a:endParaRPr lang="en-US"/>
        </a:p>
      </dgm:t>
    </dgm:pt>
    <dgm:pt modelId="{E3BC4C86-1142-4A57-83C7-49834F522EBC}" type="sibTrans" cxnId="{17EEB704-4F5E-436D-9D76-622936076B38}">
      <dgm:prSet/>
      <dgm:spPr/>
      <dgm:t>
        <a:bodyPr/>
        <a:lstStyle/>
        <a:p>
          <a:pPr algn="ctr"/>
          <a:endParaRPr lang="en-US"/>
        </a:p>
      </dgm:t>
    </dgm:pt>
    <dgm:pt modelId="{B0499D0D-791C-47BF-A0FE-0E5AE2EE35CB}">
      <dgm:prSet phldrT="[Text]">
        <dgm:style>
          <a:lnRef idx="1">
            <a:schemeClr val="accent1"/>
          </a:lnRef>
          <a:fillRef idx="2">
            <a:schemeClr val="accent1"/>
          </a:fillRef>
          <a:effectRef idx="1">
            <a:schemeClr val="accent1"/>
          </a:effectRef>
          <a:fontRef idx="minor">
            <a:schemeClr val="dk1"/>
          </a:fontRef>
        </dgm:style>
      </dgm:prSet>
      <dgm:spPr/>
      <dgm:t>
        <a:bodyPr/>
        <a:lstStyle/>
        <a:p>
          <a:pPr algn="ctr"/>
          <a:r>
            <a:rPr lang="en-US"/>
            <a:t>Exemptions</a:t>
          </a:r>
        </a:p>
      </dgm:t>
    </dgm:pt>
    <dgm:pt modelId="{D8983235-9949-45D0-99B8-F0A75F78E624}" type="parTrans" cxnId="{100482D0-2E98-4533-A0A2-D151673CE1C8}">
      <dgm:prSet/>
      <dgm:spPr/>
      <dgm:t>
        <a:bodyPr/>
        <a:lstStyle/>
        <a:p>
          <a:pPr algn="ctr"/>
          <a:endParaRPr lang="en-US"/>
        </a:p>
      </dgm:t>
    </dgm:pt>
    <dgm:pt modelId="{2FA96545-613B-4C2A-A3EA-94F82586AACF}" type="sibTrans" cxnId="{100482D0-2E98-4533-A0A2-D151673CE1C8}">
      <dgm:prSet/>
      <dgm:spPr/>
      <dgm:t>
        <a:bodyPr/>
        <a:lstStyle/>
        <a:p>
          <a:pPr algn="ctr"/>
          <a:endParaRPr lang="en-US"/>
        </a:p>
      </dgm:t>
    </dgm:pt>
    <dgm:pt modelId="{466ADD72-9D88-4B41-BAAF-9F13EAA8E8FA}">
      <dgm:prSet phldrT="[Text]">
        <dgm:style>
          <a:lnRef idx="1">
            <a:schemeClr val="accent1"/>
          </a:lnRef>
          <a:fillRef idx="2">
            <a:schemeClr val="accent1"/>
          </a:fillRef>
          <a:effectRef idx="1">
            <a:schemeClr val="accent1"/>
          </a:effectRef>
          <a:fontRef idx="minor">
            <a:schemeClr val="dk1"/>
          </a:fontRef>
        </dgm:style>
      </dgm:prSet>
      <dgm:spPr/>
      <dgm:t>
        <a:bodyPr/>
        <a:lstStyle/>
        <a:p>
          <a:pPr algn="ctr"/>
          <a:r>
            <a:rPr lang="en-US"/>
            <a:t>Penalty</a:t>
          </a:r>
        </a:p>
        <a:p>
          <a:pPr algn="ctr"/>
          <a:r>
            <a:rPr lang="en-US"/>
            <a:t>(Sec. 271DA)</a:t>
          </a:r>
        </a:p>
      </dgm:t>
    </dgm:pt>
    <dgm:pt modelId="{E6B379AF-0F6D-464F-B618-CCAF61DEC779}" type="parTrans" cxnId="{68AEC974-6999-428C-94DA-4438B7737571}">
      <dgm:prSet/>
      <dgm:spPr/>
      <dgm:t>
        <a:bodyPr/>
        <a:lstStyle/>
        <a:p>
          <a:pPr algn="ctr"/>
          <a:endParaRPr lang="en-US"/>
        </a:p>
      </dgm:t>
    </dgm:pt>
    <dgm:pt modelId="{37D8892E-F223-4EF5-A42E-06FC776285D9}" type="sibTrans" cxnId="{68AEC974-6999-428C-94DA-4438B7737571}">
      <dgm:prSet/>
      <dgm:spPr/>
      <dgm:t>
        <a:bodyPr/>
        <a:lstStyle/>
        <a:p>
          <a:pPr algn="ctr"/>
          <a:endParaRPr lang="en-US"/>
        </a:p>
      </dgm:t>
    </dgm:pt>
    <dgm:pt modelId="{FCF911BF-00E5-4D81-93BC-FE3B4926722D}" type="pres">
      <dgm:prSet presAssocID="{351FAA76-BA9A-4986-8F30-36F320875713}" presName="diagram" presStyleCnt="0">
        <dgm:presLayoutVars>
          <dgm:dir/>
          <dgm:resizeHandles val="exact"/>
        </dgm:presLayoutVars>
      </dgm:prSet>
      <dgm:spPr/>
      <dgm:t>
        <a:bodyPr/>
        <a:lstStyle/>
        <a:p>
          <a:endParaRPr lang="en-US"/>
        </a:p>
      </dgm:t>
    </dgm:pt>
    <dgm:pt modelId="{03547FB6-2E51-4B0D-8356-7D95757844E5}" type="pres">
      <dgm:prSet presAssocID="{C6F8C9F7-5989-4A20-8037-DCBE7AA1504E}" presName="node" presStyleLbl="node1" presStyleIdx="0" presStyleCnt="5">
        <dgm:presLayoutVars>
          <dgm:bulletEnabled val="1"/>
        </dgm:presLayoutVars>
      </dgm:prSet>
      <dgm:spPr/>
      <dgm:t>
        <a:bodyPr/>
        <a:lstStyle/>
        <a:p>
          <a:endParaRPr lang="en-US"/>
        </a:p>
      </dgm:t>
    </dgm:pt>
    <dgm:pt modelId="{A98772E8-E4C4-4196-8DFE-B8F054A3C9DC}" type="pres">
      <dgm:prSet presAssocID="{B9C17A4E-6132-4E59-BE70-69404B4D3F16}" presName="sibTrans" presStyleCnt="0"/>
      <dgm:spPr/>
    </dgm:pt>
    <dgm:pt modelId="{90EC6B0E-4F1C-4945-B232-F2F773886CD6}" type="pres">
      <dgm:prSet presAssocID="{AD88B87C-F838-4710-B588-125516F566F3}" presName="node" presStyleLbl="node1" presStyleIdx="1" presStyleCnt="5">
        <dgm:presLayoutVars>
          <dgm:bulletEnabled val="1"/>
        </dgm:presLayoutVars>
      </dgm:prSet>
      <dgm:spPr/>
      <dgm:t>
        <a:bodyPr/>
        <a:lstStyle/>
        <a:p>
          <a:endParaRPr lang="en-US"/>
        </a:p>
      </dgm:t>
    </dgm:pt>
    <dgm:pt modelId="{D822288F-788D-45E3-92AE-D3B95AE6F673}" type="pres">
      <dgm:prSet presAssocID="{546D175D-3A55-4ABA-BFBC-EAEFB5C467ED}" presName="sibTrans" presStyleCnt="0"/>
      <dgm:spPr/>
    </dgm:pt>
    <dgm:pt modelId="{0A1F46C2-A84A-4EBD-8A2D-2F406403E9C7}" type="pres">
      <dgm:prSet presAssocID="{8FDAF1D4-AF1B-446C-93D4-840D68CD9374}" presName="node" presStyleLbl="node1" presStyleIdx="2" presStyleCnt="5">
        <dgm:presLayoutVars>
          <dgm:bulletEnabled val="1"/>
        </dgm:presLayoutVars>
      </dgm:prSet>
      <dgm:spPr/>
      <dgm:t>
        <a:bodyPr/>
        <a:lstStyle/>
        <a:p>
          <a:endParaRPr lang="en-US"/>
        </a:p>
      </dgm:t>
    </dgm:pt>
    <dgm:pt modelId="{4D063C80-D72D-4C82-BE6E-18054A1018CC}" type="pres">
      <dgm:prSet presAssocID="{E3BC4C86-1142-4A57-83C7-49834F522EBC}" presName="sibTrans" presStyleCnt="0"/>
      <dgm:spPr/>
    </dgm:pt>
    <dgm:pt modelId="{0372DABD-6002-42E5-B6CA-D10C9FE9A603}" type="pres">
      <dgm:prSet presAssocID="{B0499D0D-791C-47BF-A0FE-0E5AE2EE35CB}" presName="node" presStyleLbl="node1" presStyleIdx="3" presStyleCnt="5">
        <dgm:presLayoutVars>
          <dgm:bulletEnabled val="1"/>
        </dgm:presLayoutVars>
      </dgm:prSet>
      <dgm:spPr/>
      <dgm:t>
        <a:bodyPr/>
        <a:lstStyle/>
        <a:p>
          <a:endParaRPr lang="en-US"/>
        </a:p>
      </dgm:t>
    </dgm:pt>
    <dgm:pt modelId="{9E768141-1EA6-472A-984A-4AAAE84AA1B4}" type="pres">
      <dgm:prSet presAssocID="{2FA96545-613B-4C2A-A3EA-94F82586AACF}" presName="sibTrans" presStyleCnt="0"/>
      <dgm:spPr/>
    </dgm:pt>
    <dgm:pt modelId="{9D4C6080-D4AA-45A1-A84E-4EB7BB69ADB2}" type="pres">
      <dgm:prSet presAssocID="{466ADD72-9D88-4B41-BAAF-9F13EAA8E8FA}" presName="node" presStyleLbl="node1" presStyleIdx="4" presStyleCnt="5">
        <dgm:presLayoutVars>
          <dgm:bulletEnabled val="1"/>
        </dgm:presLayoutVars>
      </dgm:prSet>
      <dgm:spPr/>
      <dgm:t>
        <a:bodyPr/>
        <a:lstStyle/>
        <a:p>
          <a:endParaRPr lang="en-US"/>
        </a:p>
      </dgm:t>
    </dgm:pt>
  </dgm:ptLst>
  <dgm:cxnLst>
    <dgm:cxn modelId="{5908BD74-1AEF-4E89-988A-5C1AFF10B904}" srcId="{351FAA76-BA9A-4986-8F30-36F320875713}" destId="{C6F8C9F7-5989-4A20-8037-DCBE7AA1504E}" srcOrd="0" destOrd="0" parTransId="{ACF761BA-0BB5-4AB9-AE7A-61B0E0F86C30}" sibTransId="{B9C17A4E-6132-4E59-BE70-69404B4D3F16}"/>
    <dgm:cxn modelId="{68AEC974-6999-428C-94DA-4438B7737571}" srcId="{351FAA76-BA9A-4986-8F30-36F320875713}" destId="{466ADD72-9D88-4B41-BAAF-9F13EAA8E8FA}" srcOrd="4" destOrd="0" parTransId="{E6B379AF-0F6D-464F-B618-CCAF61DEC779}" sibTransId="{37D8892E-F223-4EF5-A42E-06FC776285D9}"/>
    <dgm:cxn modelId="{100482D0-2E98-4533-A0A2-D151673CE1C8}" srcId="{351FAA76-BA9A-4986-8F30-36F320875713}" destId="{B0499D0D-791C-47BF-A0FE-0E5AE2EE35CB}" srcOrd="3" destOrd="0" parTransId="{D8983235-9949-45D0-99B8-F0A75F78E624}" sibTransId="{2FA96545-613B-4C2A-A3EA-94F82586AACF}"/>
    <dgm:cxn modelId="{04433ECA-C188-42EE-98DD-4A7F544E3695}" type="presOf" srcId="{AD88B87C-F838-4710-B588-125516F566F3}" destId="{90EC6B0E-4F1C-4945-B232-F2F773886CD6}" srcOrd="0" destOrd="0" presId="urn:microsoft.com/office/officeart/2005/8/layout/default#5"/>
    <dgm:cxn modelId="{CDFF1D33-C8C8-404C-B960-A9907BB7D1A7}" srcId="{351FAA76-BA9A-4986-8F30-36F320875713}" destId="{AD88B87C-F838-4710-B588-125516F566F3}" srcOrd="1" destOrd="0" parTransId="{008351CF-3BB6-4889-B494-D936DC993EC4}" sibTransId="{546D175D-3A55-4ABA-BFBC-EAEFB5C467ED}"/>
    <dgm:cxn modelId="{17EEB704-4F5E-436D-9D76-622936076B38}" srcId="{351FAA76-BA9A-4986-8F30-36F320875713}" destId="{8FDAF1D4-AF1B-446C-93D4-840D68CD9374}" srcOrd="2" destOrd="0" parTransId="{CDA2EAF2-8496-4F45-AC36-ADC426DEB888}" sibTransId="{E3BC4C86-1142-4A57-83C7-49834F522EBC}"/>
    <dgm:cxn modelId="{AB7A39C7-B91B-43EC-BD3C-2DDE659DDC0F}" type="presOf" srcId="{8FDAF1D4-AF1B-446C-93D4-840D68CD9374}" destId="{0A1F46C2-A84A-4EBD-8A2D-2F406403E9C7}" srcOrd="0" destOrd="0" presId="urn:microsoft.com/office/officeart/2005/8/layout/default#5"/>
    <dgm:cxn modelId="{ED99C721-2B9E-4901-9F58-391F533EC79C}" type="presOf" srcId="{351FAA76-BA9A-4986-8F30-36F320875713}" destId="{FCF911BF-00E5-4D81-93BC-FE3B4926722D}" srcOrd="0" destOrd="0" presId="urn:microsoft.com/office/officeart/2005/8/layout/default#5"/>
    <dgm:cxn modelId="{177FB269-9147-4AFB-BE73-16D0192A36FF}" type="presOf" srcId="{C6F8C9F7-5989-4A20-8037-DCBE7AA1504E}" destId="{03547FB6-2E51-4B0D-8356-7D95757844E5}" srcOrd="0" destOrd="0" presId="urn:microsoft.com/office/officeart/2005/8/layout/default#5"/>
    <dgm:cxn modelId="{68BFB39D-A3DC-4412-9AE9-56351CC9835B}" type="presOf" srcId="{B0499D0D-791C-47BF-A0FE-0E5AE2EE35CB}" destId="{0372DABD-6002-42E5-B6CA-D10C9FE9A603}" srcOrd="0" destOrd="0" presId="urn:microsoft.com/office/officeart/2005/8/layout/default#5"/>
    <dgm:cxn modelId="{61360E16-1115-4CBE-957C-E413AED7F820}" type="presOf" srcId="{466ADD72-9D88-4B41-BAAF-9F13EAA8E8FA}" destId="{9D4C6080-D4AA-45A1-A84E-4EB7BB69ADB2}" srcOrd="0" destOrd="0" presId="urn:microsoft.com/office/officeart/2005/8/layout/default#5"/>
    <dgm:cxn modelId="{285832B0-1971-452C-A93B-9879E59ADA27}" type="presParOf" srcId="{FCF911BF-00E5-4D81-93BC-FE3B4926722D}" destId="{03547FB6-2E51-4B0D-8356-7D95757844E5}" srcOrd="0" destOrd="0" presId="urn:microsoft.com/office/officeart/2005/8/layout/default#5"/>
    <dgm:cxn modelId="{2B8566ED-E5FB-43AF-9EBD-B702607D7BDA}" type="presParOf" srcId="{FCF911BF-00E5-4D81-93BC-FE3B4926722D}" destId="{A98772E8-E4C4-4196-8DFE-B8F054A3C9DC}" srcOrd="1" destOrd="0" presId="urn:microsoft.com/office/officeart/2005/8/layout/default#5"/>
    <dgm:cxn modelId="{240A74AB-54AF-47DF-92E0-82BAFF7327BD}" type="presParOf" srcId="{FCF911BF-00E5-4D81-93BC-FE3B4926722D}" destId="{90EC6B0E-4F1C-4945-B232-F2F773886CD6}" srcOrd="2" destOrd="0" presId="urn:microsoft.com/office/officeart/2005/8/layout/default#5"/>
    <dgm:cxn modelId="{CC8D56CE-A8BE-40AB-B625-79A977EB187D}" type="presParOf" srcId="{FCF911BF-00E5-4D81-93BC-FE3B4926722D}" destId="{D822288F-788D-45E3-92AE-D3B95AE6F673}" srcOrd="3" destOrd="0" presId="urn:microsoft.com/office/officeart/2005/8/layout/default#5"/>
    <dgm:cxn modelId="{52B55314-FD13-43C8-8850-C1152554FD66}" type="presParOf" srcId="{FCF911BF-00E5-4D81-93BC-FE3B4926722D}" destId="{0A1F46C2-A84A-4EBD-8A2D-2F406403E9C7}" srcOrd="4" destOrd="0" presId="urn:microsoft.com/office/officeart/2005/8/layout/default#5"/>
    <dgm:cxn modelId="{D17D18D9-EDE4-413C-AC4E-81C2647A5BD1}" type="presParOf" srcId="{FCF911BF-00E5-4D81-93BC-FE3B4926722D}" destId="{4D063C80-D72D-4C82-BE6E-18054A1018CC}" srcOrd="5" destOrd="0" presId="urn:microsoft.com/office/officeart/2005/8/layout/default#5"/>
    <dgm:cxn modelId="{3C627AF9-FF58-40C9-A2AE-E61B682DC30B}" type="presParOf" srcId="{FCF911BF-00E5-4D81-93BC-FE3B4926722D}" destId="{0372DABD-6002-42E5-B6CA-D10C9FE9A603}" srcOrd="6" destOrd="0" presId="urn:microsoft.com/office/officeart/2005/8/layout/default#5"/>
    <dgm:cxn modelId="{8319DFF8-7DA3-4FD2-A583-38143BC4C99B}" type="presParOf" srcId="{FCF911BF-00E5-4D81-93BC-FE3B4926722D}" destId="{9E768141-1EA6-472A-984A-4AAAE84AA1B4}" srcOrd="7" destOrd="0" presId="urn:microsoft.com/office/officeart/2005/8/layout/default#5"/>
    <dgm:cxn modelId="{EFE6D1E3-9F2D-4DAF-A851-30872B1BCF7B}" type="presParOf" srcId="{FCF911BF-00E5-4D81-93BC-FE3B4926722D}" destId="{9D4C6080-D4AA-45A1-A84E-4EB7BB69ADB2}" srcOrd="8" destOrd="0" presId="urn:microsoft.com/office/officeart/2005/8/layout/defaul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60466EE-572C-4719-840E-A2A9B9F8BAB6}"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B00E3BA2-7E8C-4D4C-B6BF-8DB0CF87B911}">
      <dgm:prSet phldrT="[Text]" custT="1"/>
      <dgm:spPr/>
      <dgm:t>
        <a:bodyPr/>
        <a:lstStyle/>
        <a:p>
          <a:r>
            <a:rPr lang="en-US" sz="2000" b="1" dirty="0" smtClean="0"/>
            <a:t>269ST</a:t>
          </a:r>
          <a:endParaRPr lang="en-US" sz="2000" b="1" dirty="0"/>
        </a:p>
      </dgm:t>
    </dgm:pt>
    <dgm:pt modelId="{6556067C-DE44-44D9-8D7B-776C30E2338E}" type="parTrans" cxnId="{362CDB47-1DE7-47A4-A96A-6E603C4A65BF}">
      <dgm:prSet/>
      <dgm:spPr/>
      <dgm:t>
        <a:bodyPr/>
        <a:lstStyle/>
        <a:p>
          <a:endParaRPr lang="en-US" sz="2400"/>
        </a:p>
      </dgm:t>
    </dgm:pt>
    <dgm:pt modelId="{1811487C-927C-46A3-959E-E653167868C1}" type="sibTrans" cxnId="{362CDB47-1DE7-47A4-A96A-6E603C4A65BF}">
      <dgm:prSet/>
      <dgm:spPr/>
      <dgm:t>
        <a:bodyPr/>
        <a:lstStyle/>
        <a:p>
          <a:endParaRPr lang="en-US" sz="2400"/>
        </a:p>
      </dgm:t>
    </dgm:pt>
    <dgm:pt modelId="{B8657A92-28B1-442C-B2AF-6957BCAC942E}">
      <dgm:prSet phldrT="[Text]" custT="1"/>
      <dgm:spPr/>
      <dgm:t>
        <a:bodyPr/>
        <a:lstStyle/>
        <a:p>
          <a:r>
            <a:rPr lang="en-US" sz="1200" b="1" dirty="0"/>
            <a:t>Applicability</a:t>
          </a:r>
        </a:p>
      </dgm:t>
    </dgm:pt>
    <dgm:pt modelId="{3AA77FEC-FA53-476E-AEE4-037DF98FB3CA}" type="parTrans" cxnId="{5CF4CD57-AEC8-46D8-AFF9-6830F2FC965A}">
      <dgm:prSet custT="1"/>
      <dgm:spPr/>
      <dgm:t>
        <a:bodyPr/>
        <a:lstStyle/>
        <a:p>
          <a:endParaRPr lang="en-US" sz="1000"/>
        </a:p>
      </dgm:t>
    </dgm:pt>
    <dgm:pt modelId="{F20B7CA6-0FE3-4E03-BD75-38A0DABF37C1}" type="sibTrans" cxnId="{5CF4CD57-AEC8-46D8-AFF9-6830F2FC965A}">
      <dgm:prSet/>
      <dgm:spPr/>
      <dgm:t>
        <a:bodyPr/>
        <a:lstStyle/>
        <a:p>
          <a:endParaRPr lang="en-US" sz="2400"/>
        </a:p>
      </dgm:t>
    </dgm:pt>
    <dgm:pt modelId="{4C03BF01-13A5-48CE-B1E0-9421B91395AA}">
      <dgm:prSet phldrT="[Text]" custT="1"/>
      <dgm:spPr/>
      <dgm:t>
        <a:bodyPr/>
        <a:lstStyle/>
        <a:p>
          <a:r>
            <a:rPr lang="en-US" sz="1100" dirty="0" smtClean="0"/>
            <a:t>No Person shall Receive </a:t>
          </a:r>
          <a:r>
            <a:rPr lang="en-US" sz="1100" dirty="0" err="1" smtClean="0"/>
            <a:t>Rs</a:t>
          </a:r>
          <a:r>
            <a:rPr lang="en-US" sz="1100" dirty="0" smtClean="0"/>
            <a:t>. 2 Lakh or more from a person otherwise than by account payee cheque/account payee bank draft or use of ECS</a:t>
          </a:r>
          <a:endParaRPr lang="en-US" sz="1100" dirty="0"/>
        </a:p>
      </dgm:t>
    </dgm:pt>
    <dgm:pt modelId="{9C45ED91-4E66-4337-B2C2-30D2231A9431}" type="parTrans" cxnId="{137C08C2-F5F2-481A-B146-FC70EE196CC3}">
      <dgm:prSet custT="1"/>
      <dgm:spPr/>
      <dgm:t>
        <a:bodyPr/>
        <a:lstStyle/>
        <a:p>
          <a:endParaRPr lang="en-US" sz="700"/>
        </a:p>
      </dgm:t>
    </dgm:pt>
    <dgm:pt modelId="{A8FC58C2-71ED-40B1-8532-9BF8B0AFBD69}" type="sibTrans" cxnId="{137C08C2-F5F2-481A-B146-FC70EE196CC3}">
      <dgm:prSet/>
      <dgm:spPr/>
      <dgm:t>
        <a:bodyPr/>
        <a:lstStyle/>
        <a:p>
          <a:endParaRPr lang="en-US" sz="2400"/>
        </a:p>
      </dgm:t>
    </dgm:pt>
    <dgm:pt modelId="{2D686C68-2FEF-4C6E-842F-66AF432599F9}">
      <dgm:prSet phldrT="[Text]" custT="1"/>
      <dgm:spPr/>
      <dgm:t>
        <a:bodyPr/>
        <a:lstStyle/>
        <a:p>
          <a:r>
            <a:rPr lang="en-US" sz="1200" b="1"/>
            <a:t>Exemption</a:t>
          </a:r>
        </a:p>
      </dgm:t>
    </dgm:pt>
    <dgm:pt modelId="{D63A8DA3-F7EE-4478-953F-3E2E8D7729C0}" type="parTrans" cxnId="{AF7EC59B-51EB-4C07-AE7F-430E88AE2AAA}">
      <dgm:prSet custT="1"/>
      <dgm:spPr/>
      <dgm:t>
        <a:bodyPr/>
        <a:lstStyle/>
        <a:p>
          <a:endParaRPr lang="en-US" sz="1000"/>
        </a:p>
      </dgm:t>
    </dgm:pt>
    <dgm:pt modelId="{9AC67BA0-2743-4C68-B35B-61B9CDE56BCD}" type="sibTrans" cxnId="{AF7EC59B-51EB-4C07-AE7F-430E88AE2AAA}">
      <dgm:prSet/>
      <dgm:spPr/>
      <dgm:t>
        <a:bodyPr/>
        <a:lstStyle/>
        <a:p>
          <a:endParaRPr lang="en-US" sz="2400"/>
        </a:p>
      </dgm:t>
    </dgm:pt>
    <dgm:pt modelId="{AB2B13AD-60AD-4812-9C49-EA58CE7B8334}">
      <dgm:prSet/>
      <dgm:spPr/>
      <dgm:t>
        <a:bodyPr/>
        <a:lstStyle/>
        <a:p>
          <a:r>
            <a:rPr lang="en-US" dirty="0" smtClean="0"/>
            <a:t>IN AGGREGATE FROM A PERSON IN A DAY</a:t>
          </a:r>
          <a:endParaRPr lang="en-US" dirty="0"/>
        </a:p>
      </dgm:t>
    </dgm:pt>
    <dgm:pt modelId="{BE6B7DB4-E8A8-48E6-8BEE-4190C642AA53}" type="parTrans" cxnId="{244E5296-2CEB-4D20-A837-1C4724ED63D9}">
      <dgm:prSet/>
      <dgm:spPr/>
      <dgm:t>
        <a:bodyPr/>
        <a:lstStyle/>
        <a:p>
          <a:endParaRPr lang="en-US"/>
        </a:p>
      </dgm:t>
    </dgm:pt>
    <dgm:pt modelId="{0FD5C2B6-DADF-49FA-BF1D-99DBFE00E77A}" type="sibTrans" cxnId="{244E5296-2CEB-4D20-A837-1C4724ED63D9}">
      <dgm:prSet/>
      <dgm:spPr/>
      <dgm:t>
        <a:bodyPr/>
        <a:lstStyle/>
        <a:p>
          <a:endParaRPr lang="en-US"/>
        </a:p>
      </dgm:t>
    </dgm:pt>
    <dgm:pt modelId="{676EBD25-2FC3-4CD6-9144-02ED0195A69E}">
      <dgm:prSet/>
      <dgm:spPr/>
      <dgm:t>
        <a:bodyPr/>
        <a:lstStyle/>
        <a:p>
          <a:r>
            <a:rPr lang="en-US" dirty="0" smtClean="0"/>
            <a:t>IN A SINGLE TRANSACTION</a:t>
          </a:r>
          <a:endParaRPr lang="en-US" dirty="0"/>
        </a:p>
      </dgm:t>
    </dgm:pt>
    <dgm:pt modelId="{834DC6DF-BF1A-4326-9F57-DD7E9BA566E5}" type="parTrans" cxnId="{1B8B7AAC-182F-4EB9-BACE-FF46D963DD9F}">
      <dgm:prSet/>
      <dgm:spPr/>
      <dgm:t>
        <a:bodyPr/>
        <a:lstStyle/>
        <a:p>
          <a:endParaRPr lang="en-US"/>
        </a:p>
      </dgm:t>
    </dgm:pt>
    <dgm:pt modelId="{9DB37507-CED1-49E7-B237-9EBB22C5B0AA}" type="sibTrans" cxnId="{1B8B7AAC-182F-4EB9-BACE-FF46D963DD9F}">
      <dgm:prSet/>
      <dgm:spPr/>
      <dgm:t>
        <a:bodyPr/>
        <a:lstStyle/>
        <a:p>
          <a:endParaRPr lang="en-US"/>
        </a:p>
      </dgm:t>
    </dgm:pt>
    <dgm:pt modelId="{18B1C864-D462-414A-8E4E-5E68A6069BB4}">
      <dgm:prSet/>
      <dgm:spPr/>
      <dgm:t>
        <a:bodyPr/>
        <a:lstStyle/>
        <a:p>
          <a:r>
            <a:rPr lang="en-US" dirty="0" smtClean="0"/>
            <a:t>RELATING TO ONE EVENT/OCCASION</a:t>
          </a:r>
          <a:endParaRPr lang="en-US" dirty="0"/>
        </a:p>
      </dgm:t>
    </dgm:pt>
    <dgm:pt modelId="{A78ABF41-C0A2-4E41-8DE6-F84CBD68736E}" type="parTrans" cxnId="{EEA69D58-5E0F-47EE-8FE2-543F400BF54D}">
      <dgm:prSet/>
      <dgm:spPr/>
      <dgm:t>
        <a:bodyPr/>
        <a:lstStyle/>
        <a:p>
          <a:endParaRPr lang="en-US"/>
        </a:p>
      </dgm:t>
    </dgm:pt>
    <dgm:pt modelId="{60B1732B-F71E-4AF0-AD43-2F3BFC8EF1D3}" type="sibTrans" cxnId="{EEA69D58-5E0F-47EE-8FE2-543F400BF54D}">
      <dgm:prSet/>
      <dgm:spPr/>
      <dgm:t>
        <a:bodyPr/>
        <a:lstStyle/>
        <a:p>
          <a:endParaRPr lang="en-US"/>
        </a:p>
      </dgm:t>
    </dgm:pt>
    <dgm:pt modelId="{74EF7DBA-7FA7-4805-9E7F-FEBA2939FB86}">
      <dgm:prSet custT="1"/>
      <dgm:spPr/>
      <dgm:t>
        <a:bodyPr/>
        <a:lstStyle/>
        <a:p>
          <a:r>
            <a:rPr lang="en-US" sz="1000" b="1" dirty="0" smtClean="0"/>
            <a:t>PENALTY</a:t>
          </a:r>
          <a:endParaRPr lang="en-US" sz="1000" b="1" dirty="0"/>
        </a:p>
      </dgm:t>
    </dgm:pt>
    <dgm:pt modelId="{C37D141A-0B1A-44DD-A030-C59F5AC48EA1}" type="parTrans" cxnId="{60F3686D-CCEA-4A90-84F4-3B8E0D1EBFEF}">
      <dgm:prSet/>
      <dgm:spPr/>
      <dgm:t>
        <a:bodyPr/>
        <a:lstStyle/>
        <a:p>
          <a:endParaRPr lang="en-US"/>
        </a:p>
      </dgm:t>
    </dgm:pt>
    <dgm:pt modelId="{4A0FB1BD-7BDE-4B8B-BFC4-B98E93BA9CB9}" type="sibTrans" cxnId="{60F3686D-CCEA-4A90-84F4-3B8E0D1EBFEF}">
      <dgm:prSet/>
      <dgm:spPr/>
      <dgm:t>
        <a:bodyPr/>
        <a:lstStyle/>
        <a:p>
          <a:endParaRPr lang="en-US"/>
        </a:p>
      </dgm:t>
    </dgm:pt>
    <dgm:pt modelId="{2C17FA79-3E52-481A-8BDE-A26AA4214E1A}">
      <dgm:prSet custT="1"/>
      <dgm:spPr/>
      <dgm:t>
        <a:bodyPr/>
        <a:lstStyle/>
        <a:p>
          <a:r>
            <a:rPr lang="en-US" sz="1100" dirty="0" smtClean="0"/>
            <a:t>Any receipt by:- Government, Banking Co, Post office saving bank, Co-op bank</a:t>
          </a:r>
        </a:p>
      </dgm:t>
    </dgm:pt>
    <dgm:pt modelId="{21661810-46D5-421C-87A0-E3EBBF9B259E}" type="parTrans" cxnId="{E1B777F6-F294-4F53-9C84-FFC587BB9A10}">
      <dgm:prSet/>
      <dgm:spPr/>
      <dgm:t>
        <a:bodyPr/>
        <a:lstStyle/>
        <a:p>
          <a:endParaRPr lang="en-US"/>
        </a:p>
      </dgm:t>
    </dgm:pt>
    <dgm:pt modelId="{77DB901F-3DC0-48D2-BD25-52C3CF5678F4}" type="sibTrans" cxnId="{E1B777F6-F294-4F53-9C84-FFC587BB9A10}">
      <dgm:prSet/>
      <dgm:spPr/>
      <dgm:t>
        <a:bodyPr/>
        <a:lstStyle/>
        <a:p>
          <a:endParaRPr lang="en-US"/>
        </a:p>
      </dgm:t>
    </dgm:pt>
    <dgm:pt modelId="{256AF121-ACD4-4FDE-9673-EB240DCEACDA}">
      <dgm:prSet custT="1"/>
      <dgm:spPr/>
      <dgm:t>
        <a:bodyPr/>
        <a:lstStyle/>
        <a:p>
          <a:r>
            <a:rPr lang="en-US" sz="1100" dirty="0" smtClean="0"/>
            <a:t>Transactions of the nature referred to in section 269SS</a:t>
          </a:r>
        </a:p>
      </dgm:t>
    </dgm:pt>
    <dgm:pt modelId="{83EA736E-865F-4B70-AA73-26C9CFA30BCD}" type="parTrans" cxnId="{04FEA7BA-9BA3-4894-959E-7A291A413703}">
      <dgm:prSet/>
      <dgm:spPr/>
      <dgm:t>
        <a:bodyPr/>
        <a:lstStyle/>
        <a:p>
          <a:endParaRPr lang="en-US"/>
        </a:p>
      </dgm:t>
    </dgm:pt>
    <dgm:pt modelId="{B06AFE35-0D1F-4A92-A286-B26CCDB9842E}" type="sibTrans" cxnId="{04FEA7BA-9BA3-4894-959E-7A291A413703}">
      <dgm:prSet/>
      <dgm:spPr/>
      <dgm:t>
        <a:bodyPr/>
        <a:lstStyle/>
        <a:p>
          <a:endParaRPr lang="en-US"/>
        </a:p>
      </dgm:t>
    </dgm:pt>
    <dgm:pt modelId="{E461F897-DDA5-49BC-8A97-02802031E464}">
      <dgm:prSet custT="1"/>
      <dgm:spPr/>
      <dgm:t>
        <a:bodyPr/>
        <a:lstStyle/>
        <a:p>
          <a:r>
            <a:rPr lang="en-US" sz="1100" dirty="0"/>
            <a:t>such other persons or class of persons or receipts, which the </a:t>
          </a:r>
          <a:r>
            <a:rPr lang="en-US" sz="1100" dirty="0" smtClean="0"/>
            <a:t>Central Government may, by notification in the Official Gazette, specify </a:t>
          </a:r>
          <a:endParaRPr lang="en-US" sz="1100" dirty="0"/>
        </a:p>
      </dgm:t>
    </dgm:pt>
    <dgm:pt modelId="{AC8FB505-F670-4091-A163-AF6549BB5539}" type="parTrans" cxnId="{39B149D1-C9D7-4DB4-BE6C-291BB0A8EF29}">
      <dgm:prSet/>
      <dgm:spPr/>
      <dgm:t>
        <a:bodyPr/>
        <a:lstStyle/>
        <a:p>
          <a:endParaRPr lang="en-US"/>
        </a:p>
      </dgm:t>
    </dgm:pt>
    <dgm:pt modelId="{EEE1A6FF-4E62-41D6-9280-16FCF0AA49D3}" type="sibTrans" cxnId="{39B149D1-C9D7-4DB4-BE6C-291BB0A8EF29}">
      <dgm:prSet/>
      <dgm:spPr/>
      <dgm:t>
        <a:bodyPr/>
        <a:lstStyle/>
        <a:p>
          <a:endParaRPr lang="en-US"/>
        </a:p>
      </dgm:t>
    </dgm:pt>
    <dgm:pt modelId="{9793F0C6-81EF-46CE-B85D-C6B1C1A14859}">
      <dgm:prSet custT="1"/>
      <dgm:spPr/>
      <dgm:t>
        <a:bodyPr/>
        <a:lstStyle/>
        <a:p>
          <a:r>
            <a:rPr lang="en-US" sz="1200" dirty="0" smtClean="0"/>
            <a:t>100% of such receipt. </a:t>
          </a:r>
          <a:endParaRPr lang="en-US" sz="1200" dirty="0"/>
        </a:p>
      </dgm:t>
    </dgm:pt>
    <dgm:pt modelId="{04404B89-AAA0-4F18-A574-DD46CC162E2C}" type="parTrans" cxnId="{8487CF0D-77A7-487F-918C-4319BA8A1003}">
      <dgm:prSet/>
      <dgm:spPr/>
      <dgm:t>
        <a:bodyPr/>
        <a:lstStyle/>
        <a:p>
          <a:endParaRPr lang="en-US"/>
        </a:p>
      </dgm:t>
    </dgm:pt>
    <dgm:pt modelId="{9F31753F-0628-4E0B-BB07-C0C7DA496A60}" type="sibTrans" cxnId="{8487CF0D-77A7-487F-918C-4319BA8A1003}">
      <dgm:prSet/>
      <dgm:spPr/>
      <dgm:t>
        <a:bodyPr/>
        <a:lstStyle/>
        <a:p>
          <a:endParaRPr lang="en-US"/>
        </a:p>
      </dgm:t>
    </dgm:pt>
    <dgm:pt modelId="{3FE0DD3D-8A66-4B60-9C18-123800C155E7}" type="pres">
      <dgm:prSet presAssocID="{E60466EE-572C-4719-840E-A2A9B9F8BAB6}" presName="diagram" presStyleCnt="0">
        <dgm:presLayoutVars>
          <dgm:chPref val="1"/>
          <dgm:dir/>
          <dgm:animOne val="branch"/>
          <dgm:animLvl val="lvl"/>
          <dgm:resizeHandles val="exact"/>
        </dgm:presLayoutVars>
      </dgm:prSet>
      <dgm:spPr/>
      <dgm:t>
        <a:bodyPr/>
        <a:lstStyle/>
        <a:p>
          <a:endParaRPr lang="en-US"/>
        </a:p>
      </dgm:t>
    </dgm:pt>
    <dgm:pt modelId="{DD72A36F-0C0C-4D37-A654-1AE3D434E216}" type="pres">
      <dgm:prSet presAssocID="{B00E3BA2-7E8C-4D4C-B6BF-8DB0CF87B911}" presName="root1" presStyleCnt="0"/>
      <dgm:spPr/>
    </dgm:pt>
    <dgm:pt modelId="{173F8197-642E-4E41-9E50-966D1870167B}" type="pres">
      <dgm:prSet presAssocID="{B00E3BA2-7E8C-4D4C-B6BF-8DB0CF87B911}" presName="LevelOneTextNode" presStyleLbl="node0" presStyleIdx="0" presStyleCnt="1" custScaleX="137651">
        <dgm:presLayoutVars>
          <dgm:chPref val="3"/>
        </dgm:presLayoutVars>
      </dgm:prSet>
      <dgm:spPr/>
      <dgm:t>
        <a:bodyPr/>
        <a:lstStyle/>
        <a:p>
          <a:endParaRPr lang="en-US"/>
        </a:p>
      </dgm:t>
    </dgm:pt>
    <dgm:pt modelId="{892A6EFC-E9E8-4F68-9837-CD7B0A87B749}" type="pres">
      <dgm:prSet presAssocID="{B00E3BA2-7E8C-4D4C-B6BF-8DB0CF87B911}" presName="level2hierChild" presStyleCnt="0"/>
      <dgm:spPr/>
    </dgm:pt>
    <dgm:pt modelId="{0169B51C-D4D6-458F-B82A-B30E6AE98DA2}" type="pres">
      <dgm:prSet presAssocID="{3AA77FEC-FA53-476E-AEE4-037DF98FB3CA}" presName="conn2-1" presStyleLbl="parChTrans1D2" presStyleIdx="0" presStyleCnt="3"/>
      <dgm:spPr/>
      <dgm:t>
        <a:bodyPr/>
        <a:lstStyle/>
        <a:p>
          <a:endParaRPr lang="en-US"/>
        </a:p>
      </dgm:t>
    </dgm:pt>
    <dgm:pt modelId="{52DCBC57-F2A6-488B-8557-D82F131B93DD}" type="pres">
      <dgm:prSet presAssocID="{3AA77FEC-FA53-476E-AEE4-037DF98FB3CA}" presName="connTx" presStyleLbl="parChTrans1D2" presStyleIdx="0" presStyleCnt="3"/>
      <dgm:spPr/>
      <dgm:t>
        <a:bodyPr/>
        <a:lstStyle/>
        <a:p>
          <a:endParaRPr lang="en-US"/>
        </a:p>
      </dgm:t>
    </dgm:pt>
    <dgm:pt modelId="{A36846D7-DB35-4C58-AC58-5EB64A183B34}" type="pres">
      <dgm:prSet presAssocID="{B8657A92-28B1-442C-B2AF-6957BCAC942E}" presName="root2" presStyleCnt="0"/>
      <dgm:spPr/>
    </dgm:pt>
    <dgm:pt modelId="{168FCAA7-5DC3-4D0C-AB18-134AC281B1BC}" type="pres">
      <dgm:prSet presAssocID="{B8657A92-28B1-442C-B2AF-6957BCAC942E}" presName="LevelTwoTextNode" presStyleLbl="node2" presStyleIdx="0" presStyleCnt="3" custScaleX="135605" custScaleY="100000" custLinFactY="-17382" custLinFactNeighborX="-4846" custLinFactNeighborY="-100000">
        <dgm:presLayoutVars>
          <dgm:chPref val="3"/>
        </dgm:presLayoutVars>
      </dgm:prSet>
      <dgm:spPr/>
      <dgm:t>
        <a:bodyPr/>
        <a:lstStyle/>
        <a:p>
          <a:endParaRPr lang="en-US"/>
        </a:p>
      </dgm:t>
    </dgm:pt>
    <dgm:pt modelId="{07950290-6F7C-4951-8704-F45F22535459}" type="pres">
      <dgm:prSet presAssocID="{B8657A92-28B1-442C-B2AF-6957BCAC942E}" presName="level3hierChild" presStyleCnt="0"/>
      <dgm:spPr/>
    </dgm:pt>
    <dgm:pt modelId="{37141062-E60C-4162-A832-AB5C80B9AF73}" type="pres">
      <dgm:prSet presAssocID="{9C45ED91-4E66-4337-B2C2-30D2231A9431}" presName="conn2-1" presStyleLbl="parChTrans1D3" presStyleIdx="0" presStyleCnt="5"/>
      <dgm:spPr/>
      <dgm:t>
        <a:bodyPr/>
        <a:lstStyle/>
        <a:p>
          <a:endParaRPr lang="en-US"/>
        </a:p>
      </dgm:t>
    </dgm:pt>
    <dgm:pt modelId="{20204A96-AA33-410E-ACCB-86B4100EA790}" type="pres">
      <dgm:prSet presAssocID="{9C45ED91-4E66-4337-B2C2-30D2231A9431}" presName="connTx" presStyleLbl="parChTrans1D3" presStyleIdx="0" presStyleCnt="5"/>
      <dgm:spPr/>
      <dgm:t>
        <a:bodyPr/>
        <a:lstStyle/>
        <a:p>
          <a:endParaRPr lang="en-US"/>
        </a:p>
      </dgm:t>
    </dgm:pt>
    <dgm:pt modelId="{971B0247-9620-403C-BEBB-D820243CFF92}" type="pres">
      <dgm:prSet presAssocID="{4C03BF01-13A5-48CE-B1E0-9421B91395AA}" presName="root2" presStyleCnt="0"/>
      <dgm:spPr/>
    </dgm:pt>
    <dgm:pt modelId="{D25E42C9-7113-4FCD-8965-7858B868A99A}" type="pres">
      <dgm:prSet presAssocID="{4C03BF01-13A5-48CE-B1E0-9421B91395AA}" presName="LevelTwoTextNode" presStyleLbl="node3" presStyleIdx="0" presStyleCnt="5" custScaleX="293663" custScaleY="276137" custLinFactNeighborX="-1169" custLinFactNeighborY="-98268">
        <dgm:presLayoutVars>
          <dgm:chPref val="3"/>
        </dgm:presLayoutVars>
      </dgm:prSet>
      <dgm:spPr/>
      <dgm:t>
        <a:bodyPr/>
        <a:lstStyle/>
        <a:p>
          <a:endParaRPr lang="en-US"/>
        </a:p>
      </dgm:t>
    </dgm:pt>
    <dgm:pt modelId="{05BD3840-1BCF-4198-B33C-7D99F01E55D4}" type="pres">
      <dgm:prSet presAssocID="{4C03BF01-13A5-48CE-B1E0-9421B91395AA}" presName="level3hierChild" presStyleCnt="0"/>
      <dgm:spPr/>
    </dgm:pt>
    <dgm:pt modelId="{64A8C25C-4DAD-4A40-BF8D-59137DE86C98}" type="pres">
      <dgm:prSet presAssocID="{BE6B7DB4-E8A8-48E6-8BEE-4190C642AA53}" presName="conn2-1" presStyleLbl="parChTrans1D4" presStyleIdx="0" presStyleCnt="3"/>
      <dgm:spPr/>
      <dgm:t>
        <a:bodyPr/>
        <a:lstStyle/>
        <a:p>
          <a:endParaRPr lang="en-US"/>
        </a:p>
      </dgm:t>
    </dgm:pt>
    <dgm:pt modelId="{678362C5-63E6-4F5C-9EEA-970C94E9D76F}" type="pres">
      <dgm:prSet presAssocID="{BE6B7DB4-E8A8-48E6-8BEE-4190C642AA53}" presName="connTx" presStyleLbl="parChTrans1D4" presStyleIdx="0" presStyleCnt="3"/>
      <dgm:spPr/>
      <dgm:t>
        <a:bodyPr/>
        <a:lstStyle/>
        <a:p>
          <a:endParaRPr lang="en-US"/>
        </a:p>
      </dgm:t>
    </dgm:pt>
    <dgm:pt modelId="{AB85E93E-879E-490E-AF76-49CA5764C865}" type="pres">
      <dgm:prSet presAssocID="{AB2B13AD-60AD-4812-9C49-EA58CE7B8334}" presName="root2" presStyleCnt="0"/>
      <dgm:spPr/>
    </dgm:pt>
    <dgm:pt modelId="{8650F2D9-B4E3-4952-A389-433507E30C8F}" type="pres">
      <dgm:prSet presAssocID="{AB2B13AD-60AD-4812-9C49-EA58CE7B8334}" presName="LevelTwoTextNode" presStyleLbl="node4" presStyleIdx="0" presStyleCnt="3" custLinFactNeighborX="-3850" custLinFactNeighborY="-85128">
        <dgm:presLayoutVars>
          <dgm:chPref val="3"/>
        </dgm:presLayoutVars>
      </dgm:prSet>
      <dgm:spPr/>
      <dgm:t>
        <a:bodyPr/>
        <a:lstStyle/>
        <a:p>
          <a:endParaRPr lang="en-US"/>
        </a:p>
      </dgm:t>
    </dgm:pt>
    <dgm:pt modelId="{9BA73D29-8115-4184-AB40-236FAF11F48F}" type="pres">
      <dgm:prSet presAssocID="{AB2B13AD-60AD-4812-9C49-EA58CE7B8334}" presName="level3hierChild" presStyleCnt="0"/>
      <dgm:spPr/>
    </dgm:pt>
    <dgm:pt modelId="{A969C937-8875-4BB8-89D4-29894A9EA061}" type="pres">
      <dgm:prSet presAssocID="{834DC6DF-BF1A-4326-9F57-DD7E9BA566E5}" presName="conn2-1" presStyleLbl="parChTrans1D4" presStyleIdx="1" presStyleCnt="3"/>
      <dgm:spPr/>
      <dgm:t>
        <a:bodyPr/>
        <a:lstStyle/>
        <a:p>
          <a:endParaRPr lang="en-US"/>
        </a:p>
      </dgm:t>
    </dgm:pt>
    <dgm:pt modelId="{984D34F6-DF64-478F-AE8F-43DDEE9D5FF1}" type="pres">
      <dgm:prSet presAssocID="{834DC6DF-BF1A-4326-9F57-DD7E9BA566E5}" presName="connTx" presStyleLbl="parChTrans1D4" presStyleIdx="1" presStyleCnt="3"/>
      <dgm:spPr/>
      <dgm:t>
        <a:bodyPr/>
        <a:lstStyle/>
        <a:p>
          <a:endParaRPr lang="en-US"/>
        </a:p>
      </dgm:t>
    </dgm:pt>
    <dgm:pt modelId="{1C076EAC-F445-44A4-BB92-EF51559AA9A9}" type="pres">
      <dgm:prSet presAssocID="{676EBD25-2FC3-4CD6-9144-02ED0195A69E}" presName="root2" presStyleCnt="0"/>
      <dgm:spPr/>
    </dgm:pt>
    <dgm:pt modelId="{597B8C7F-3D29-43D6-84B5-438ED2A4F8BE}" type="pres">
      <dgm:prSet presAssocID="{676EBD25-2FC3-4CD6-9144-02ED0195A69E}" presName="LevelTwoTextNode" presStyleLbl="node4" presStyleIdx="1" presStyleCnt="3" custLinFactNeighborX="-527" custLinFactNeighborY="-5036">
        <dgm:presLayoutVars>
          <dgm:chPref val="3"/>
        </dgm:presLayoutVars>
      </dgm:prSet>
      <dgm:spPr/>
      <dgm:t>
        <a:bodyPr/>
        <a:lstStyle/>
        <a:p>
          <a:endParaRPr lang="en-US"/>
        </a:p>
      </dgm:t>
    </dgm:pt>
    <dgm:pt modelId="{9FFEDA84-70FB-40F7-B542-16A0F14C9C80}" type="pres">
      <dgm:prSet presAssocID="{676EBD25-2FC3-4CD6-9144-02ED0195A69E}" presName="level3hierChild" presStyleCnt="0"/>
      <dgm:spPr/>
    </dgm:pt>
    <dgm:pt modelId="{07003D8E-4B81-400E-9F4F-DFA1C3097AD6}" type="pres">
      <dgm:prSet presAssocID="{A78ABF41-C0A2-4E41-8DE6-F84CBD68736E}" presName="conn2-1" presStyleLbl="parChTrans1D4" presStyleIdx="2" presStyleCnt="3"/>
      <dgm:spPr/>
      <dgm:t>
        <a:bodyPr/>
        <a:lstStyle/>
        <a:p>
          <a:endParaRPr lang="en-US"/>
        </a:p>
      </dgm:t>
    </dgm:pt>
    <dgm:pt modelId="{679018D3-CD82-4661-BA04-A8FF2D131C9D}" type="pres">
      <dgm:prSet presAssocID="{A78ABF41-C0A2-4E41-8DE6-F84CBD68736E}" presName="connTx" presStyleLbl="parChTrans1D4" presStyleIdx="2" presStyleCnt="3"/>
      <dgm:spPr/>
      <dgm:t>
        <a:bodyPr/>
        <a:lstStyle/>
        <a:p>
          <a:endParaRPr lang="en-US"/>
        </a:p>
      </dgm:t>
    </dgm:pt>
    <dgm:pt modelId="{5D69B7A0-EE33-4311-A603-B38B48006A8E}" type="pres">
      <dgm:prSet presAssocID="{18B1C864-D462-414A-8E4E-5E68A6069BB4}" presName="root2" presStyleCnt="0"/>
      <dgm:spPr/>
    </dgm:pt>
    <dgm:pt modelId="{01DCA7DB-0C60-4CC1-B940-9AB3F71DCFDD}" type="pres">
      <dgm:prSet presAssocID="{18B1C864-D462-414A-8E4E-5E68A6069BB4}" presName="LevelTwoTextNode" presStyleLbl="node4" presStyleIdx="2" presStyleCnt="3">
        <dgm:presLayoutVars>
          <dgm:chPref val="3"/>
        </dgm:presLayoutVars>
      </dgm:prSet>
      <dgm:spPr/>
      <dgm:t>
        <a:bodyPr/>
        <a:lstStyle/>
        <a:p>
          <a:endParaRPr lang="en-US"/>
        </a:p>
      </dgm:t>
    </dgm:pt>
    <dgm:pt modelId="{AB7CD662-C59A-4326-AF0A-A00AF0F0CC13}" type="pres">
      <dgm:prSet presAssocID="{18B1C864-D462-414A-8E4E-5E68A6069BB4}" presName="level3hierChild" presStyleCnt="0"/>
      <dgm:spPr/>
    </dgm:pt>
    <dgm:pt modelId="{46184B3E-C1DC-406D-AAD3-E84E54406ABD}" type="pres">
      <dgm:prSet presAssocID="{D63A8DA3-F7EE-4478-953F-3E2E8D7729C0}" presName="conn2-1" presStyleLbl="parChTrans1D2" presStyleIdx="1" presStyleCnt="3"/>
      <dgm:spPr/>
      <dgm:t>
        <a:bodyPr/>
        <a:lstStyle/>
        <a:p>
          <a:endParaRPr lang="en-US"/>
        </a:p>
      </dgm:t>
    </dgm:pt>
    <dgm:pt modelId="{D853B772-4E64-40E9-986E-167CC2EBC825}" type="pres">
      <dgm:prSet presAssocID="{D63A8DA3-F7EE-4478-953F-3E2E8D7729C0}" presName="connTx" presStyleLbl="parChTrans1D2" presStyleIdx="1" presStyleCnt="3"/>
      <dgm:spPr/>
      <dgm:t>
        <a:bodyPr/>
        <a:lstStyle/>
        <a:p>
          <a:endParaRPr lang="en-US"/>
        </a:p>
      </dgm:t>
    </dgm:pt>
    <dgm:pt modelId="{62C7D9D6-7EAF-469A-AA14-6870F1A437CC}" type="pres">
      <dgm:prSet presAssocID="{2D686C68-2FEF-4C6E-842F-66AF432599F9}" presName="root2" presStyleCnt="0"/>
      <dgm:spPr/>
    </dgm:pt>
    <dgm:pt modelId="{94104235-A7B3-47D3-B495-A7D5D0401812}" type="pres">
      <dgm:prSet presAssocID="{2D686C68-2FEF-4C6E-842F-66AF432599F9}" presName="LevelTwoTextNode" presStyleLbl="node2" presStyleIdx="1" presStyleCnt="3" custLinFactNeighborX="8945" custLinFactNeighborY="-35514">
        <dgm:presLayoutVars>
          <dgm:chPref val="3"/>
        </dgm:presLayoutVars>
      </dgm:prSet>
      <dgm:spPr/>
      <dgm:t>
        <a:bodyPr/>
        <a:lstStyle/>
        <a:p>
          <a:endParaRPr lang="en-US"/>
        </a:p>
      </dgm:t>
    </dgm:pt>
    <dgm:pt modelId="{6A9E7262-2DF2-4DB2-BBB4-6AFDE535181C}" type="pres">
      <dgm:prSet presAssocID="{2D686C68-2FEF-4C6E-842F-66AF432599F9}" presName="level3hierChild" presStyleCnt="0"/>
      <dgm:spPr/>
    </dgm:pt>
    <dgm:pt modelId="{051C0BDC-5230-46B3-AD81-B97F8DA4E058}" type="pres">
      <dgm:prSet presAssocID="{21661810-46D5-421C-87A0-E3EBBF9B259E}" presName="conn2-1" presStyleLbl="parChTrans1D3" presStyleIdx="1" presStyleCnt="5"/>
      <dgm:spPr/>
      <dgm:t>
        <a:bodyPr/>
        <a:lstStyle/>
        <a:p>
          <a:endParaRPr lang="en-US"/>
        </a:p>
      </dgm:t>
    </dgm:pt>
    <dgm:pt modelId="{14D761E4-196E-4530-B465-6ED5B80E92EB}" type="pres">
      <dgm:prSet presAssocID="{21661810-46D5-421C-87A0-E3EBBF9B259E}" presName="connTx" presStyleLbl="parChTrans1D3" presStyleIdx="1" presStyleCnt="5"/>
      <dgm:spPr/>
      <dgm:t>
        <a:bodyPr/>
        <a:lstStyle/>
        <a:p>
          <a:endParaRPr lang="en-US"/>
        </a:p>
      </dgm:t>
    </dgm:pt>
    <dgm:pt modelId="{636FAA77-A6DE-466A-95E0-9F97D62CD323}" type="pres">
      <dgm:prSet presAssocID="{2C17FA79-3E52-481A-8BDE-A26AA4214E1A}" presName="root2" presStyleCnt="0"/>
      <dgm:spPr/>
    </dgm:pt>
    <dgm:pt modelId="{C4316A78-5517-4318-8987-E6A7503262BC}" type="pres">
      <dgm:prSet presAssocID="{2C17FA79-3E52-481A-8BDE-A26AA4214E1A}" presName="LevelTwoTextNode" presStyleLbl="node3" presStyleIdx="1" presStyleCnt="5" custScaleX="408746">
        <dgm:presLayoutVars>
          <dgm:chPref val="3"/>
        </dgm:presLayoutVars>
      </dgm:prSet>
      <dgm:spPr/>
      <dgm:t>
        <a:bodyPr/>
        <a:lstStyle/>
        <a:p>
          <a:endParaRPr lang="en-US"/>
        </a:p>
      </dgm:t>
    </dgm:pt>
    <dgm:pt modelId="{85EB6250-038F-48CA-8D8A-D07DE89435C5}" type="pres">
      <dgm:prSet presAssocID="{2C17FA79-3E52-481A-8BDE-A26AA4214E1A}" presName="level3hierChild" presStyleCnt="0"/>
      <dgm:spPr/>
    </dgm:pt>
    <dgm:pt modelId="{339C437B-65EB-4CF0-9626-A960787F9F20}" type="pres">
      <dgm:prSet presAssocID="{83EA736E-865F-4B70-AA73-26C9CFA30BCD}" presName="conn2-1" presStyleLbl="parChTrans1D3" presStyleIdx="2" presStyleCnt="5"/>
      <dgm:spPr/>
      <dgm:t>
        <a:bodyPr/>
        <a:lstStyle/>
        <a:p>
          <a:endParaRPr lang="en-US"/>
        </a:p>
      </dgm:t>
    </dgm:pt>
    <dgm:pt modelId="{AFB1EE7B-11C1-4AD1-A089-AC36271ACBC8}" type="pres">
      <dgm:prSet presAssocID="{83EA736E-865F-4B70-AA73-26C9CFA30BCD}" presName="connTx" presStyleLbl="parChTrans1D3" presStyleIdx="2" presStyleCnt="5"/>
      <dgm:spPr/>
      <dgm:t>
        <a:bodyPr/>
        <a:lstStyle/>
        <a:p>
          <a:endParaRPr lang="en-US"/>
        </a:p>
      </dgm:t>
    </dgm:pt>
    <dgm:pt modelId="{42E42E60-846E-4260-A163-9F3826F86D77}" type="pres">
      <dgm:prSet presAssocID="{256AF121-ACD4-4FDE-9673-EB240DCEACDA}" presName="root2" presStyleCnt="0"/>
      <dgm:spPr/>
    </dgm:pt>
    <dgm:pt modelId="{E029111B-0489-48BF-941D-E81762BA117D}" type="pres">
      <dgm:prSet presAssocID="{256AF121-ACD4-4FDE-9673-EB240DCEACDA}" presName="LevelTwoTextNode" presStyleLbl="node3" presStyleIdx="2" presStyleCnt="5" custScaleX="421657">
        <dgm:presLayoutVars>
          <dgm:chPref val="3"/>
        </dgm:presLayoutVars>
      </dgm:prSet>
      <dgm:spPr/>
      <dgm:t>
        <a:bodyPr/>
        <a:lstStyle/>
        <a:p>
          <a:endParaRPr lang="en-US"/>
        </a:p>
      </dgm:t>
    </dgm:pt>
    <dgm:pt modelId="{182394F9-0F89-4DEE-8FAC-5592914F9F68}" type="pres">
      <dgm:prSet presAssocID="{256AF121-ACD4-4FDE-9673-EB240DCEACDA}" presName="level3hierChild" presStyleCnt="0"/>
      <dgm:spPr/>
    </dgm:pt>
    <dgm:pt modelId="{DC5D75C6-C9D1-47AB-BE81-CDE675BF2D8E}" type="pres">
      <dgm:prSet presAssocID="{AC8FB505-F670-4091-A163-AF6549BB5539}" presName="conn2-1" presStyleLbl="parChTrans1D3" presStyleIdx="3" presStyleCnt="5"/>
      <dgm:spPr/>
      <dgm:t>
        <a:bodyPr/>
        <a:lstStyle/>
        <a:p>
          <a:endParaRPr lang="en-US"/>
        </a:p>
      </dgm:t>
    </dgm:pt>
    <dgm:pt modelId="{8B1C3839-1F42-4D42-A377-5BF73AF9CC12}" type="pres">
      <dgm:prSet presAssocID="{AC8FB505-F670-4091-A163-AF6549BB5539}" presName="connTx" presStyleLbl="parChTrans1D3" presStyleIdx="3" presStyleCnt="5"/>
      <dgm:spPr/>
      <dgm:t>
        <a:bodyPr/>
        <a:lstStyle/>
        <a:p>
          <a:endParaRPr lang="en-US"/>
        </a:p>
      </dgm:t>
    </dgm:pt>
    <dgm:pt modelId="{622AB9B1-AE53-4DFF-8E47-AE194616D015}" type="pres">
      <dgm:prSet presAssocID="{E461F897-DDA5-49BC-8A97-02802031E464}" presName="root2" presStyleCnt="0"/>
      <dgm:spPr/>
    </dgm:pt>
    <dgm:pt modelId="{6903C97A-4F0A-4951-89CB-2CB03119CED0}" type="pres">
      <dgm:prSet presAssocID="{E461F897-DDA5-49BC-8A97-02802031E464}" presName="LevelTwoTextNode" presStyleLbl="node3" presStyleIdx="3" presStyleCnt="5" custScaleX="423245" custScaleY="206357">
        <dgm:presLayoutVars>
          <dgm:chPref val="3"/>
        </dgm:presLayoutVars>
      </dgm:prSet>
      <dgm:spPr/>
      <dgm:t>
        <a:bodyPr/>
        <a:lstStyle/>
        <a:p>
          <a:endParaRPr lang="en-US"/>
        </a:p>
      </dgm:t>
    </dgm:pt>
    <dgm:pt modelId="{3903FAF7-0F94-4688-8EEE-D7371DB24A5A}" type="pres">
      <dgm:prSet presAssocID="{E461F897-DDA5-49BC-8A97-02802031E464}" presName="level3hierChild" presStyleCnt="0"/>
      <dgm:spPr/>
    </dgm:pt>
    <dgm:pt modelId="{866009EC-5F5C-4B18-9361-7FC6658A1AD4}" type="pres">
      <dgm:prSet presAssocID="{C37D141A-0B1A-44DD-A030-C59F5AC48EA1}" presName="conn2-1" presStyleLbl="parChTrans1D2" presStyleIdx="2" presStyleCnt="3"/>
      <dgm:spPr/>
      <dgm:t>
        <a:bodyPr/>
        <a:lstStyle/>
        <a:p>
          <a:endParaRPr lang="en-US"/>
        </a:p>
      </dgm:t>
    </dgm:pt>
    <dgm:pt modelId="{D1F7A912-4E7E-4C74-8754-A5FED969529B}" type="pres">
      <dgm:prSet presAssocID="{C37D141A-0B1A-44DD-A030-C59F5AC48EA1}" presName="connTx" presStyleLbl="parChTrans1D2" presStyleIdx="2" presStyleCnt="3"/>
      <dgm:spPr/>
      <dgm:t>
        <a:bodyPr/>
        <a:lstStyle/>
        <a:p>
          <a:endParaRPr lang="en-US"/>
        </a:p>
      </dgm:t>
    </dgm:pt>
    <dgm:pt modelId="{4B5F0AE9-CFE1-4647-98E6-20BE541384DA}" type="pres">
      <dgm:prSet presAssocID="{74EF7DBA-7FA7-4805-9E7F-FEBA2939FB86}" presName="root2" presStyleCnt="0"/>
      <dgm:spPr/>
    </dgm:pt>
    <dgm:pt modelId="{4DEC99EB-236B-4DB7-B98D-1F121ABA328A}" type="pres">
      <dgm:prSet presAssocID="{74EF7DBA-7FA7-4805-9E7F-FEBA2939FB86}" presName="LevelTwoTextNode" presStyleLbl="node2" presStyleIdx="2" presStyleCnt="3">
        <dgm:presLayoutVars>
          <dgm:chPref val="3"/>
        </dgm:presLayoutVars>
      </dgm:prSet>
      <dgm:spPr/>
      <dgm:t>
        <a:bodyPr/>
        <a:lstStyle/>
        <a:p>
          <a:endParaRPr lang="en-US"/>
        </a:p>
      </dgm:t>
    </dgm:pt>
    <dgm:pt modelId="{0B8777CE-5DED-4373-B6C9-553E0E7BEC07}" type="pres">
      <dgm:prSet presAssocID="{74EF7DBA-7FA7-4805-9E7F-FEBA2939FB86}" presName="level3hierChild" presStyleCnt="0"/>
      <dgm:spPr/>
    </dgm:pt>
    <dgm:pt modelId="{27E29D2E-8132-430C-8C68-A82602169AB3}" type="pres">
      <dgm:prSet presAssocID="{04404B89-AAA0-4F18-A574-DD46CC162E2C}" presName="conn2-1" presStyleLbl="parChTrans1D3" presStyleIdx="4" presStyleCnt="5"/>
      <dgm:spPr/>
      <dgm:t>
        <a:bodyPr/>
        <a:lstStyle/>
        <a:p>
          <a:endParaRPr lang="en-US"/>
        </a:p>
      </dgm:t>
    </dgm:pt>
    <dgm:pt modelId="{67EB775F-49AE-472F-B9B4-95334A447DC8}" type="pres">
      <dgm:prSet presAssocID="{04404B89-AAA0-4F18-A574-DD46CC162E2C}" presName="connTx" presStyleLbl="parChTrans1D3" presStyleIdx="4" presStyleCnt="5"/>
      <dgm:spPr/>
      <dgm:t>
        <a:bodyPr/>
        <a:lstStyle/>
        <a:p>
          <a:endParaRPr lang="en-US"/>
        </a:p>
      </dgm:t>
    </dgm:pt>
    <dgm:pt modelId="{3CB0FE02-BAAA-4B93-8E50-5969758C3A8E}" type="pres">
      <dgm:prSet presAssocID="{9793F0C6-81EF-46CE-B85D-C6B1C1A14859}" presName="root2" presStyleCnt="0"/>
      <dgm:spPr/>
    </dgm:pt>
    <dgm:pt modelId="{3D763124-FD5D-4928-89AC-CB335DBE13FC}" type="pres">
      <dgm:prSet presAssocID="{9793F0C6-81EF-46CE-B85D-C6B1C1A14859}" presName="LevelTwoTextNode" presStyleLbl="node3" presStyleIdx="4" presStyleCnt="5" custScaleX="365984">
        <dgm:presLayoutVars>
          <dgm:chPref val="3"/>
        </dgm:presLayoutVars>
      </dgm:prSet>
      <dgm:spPr/>
      <dgm:t>
        <a:bodyPr/>
        <a:lstStyle/>
        <a:p>
          <a:endParaRPr lang="en-US"/>
        </a:p>
      </dgm:t>
    </dgm:pt>
    <dgm:pt modelId="{1148DD8A-C969-4785-8773-9B8DAEE2AA0D}" type="pres">
      <dgm:prSet presAssocID="{9793F0C6-81EF-46CE-B85D-C6B1C1A14859}" presName="level3hierChild" presStyleCnt="0"/>
      <dgm:spPr/>
    </dgm:pt>
  </dgm:ptLst>
  <dgm:cxnLst>
    <dgm:cxn modelId="{731F216C-174D-49AE-9B49-5D22AE0D5556}" type="presOf" srcId="{21661810-46D5-421C-87A0-E3EBBF9B259E}" destId="{051C0BDC-5230-46B3-AD81-B97F8DA4E058}" srcOrd="0" destOrd="0" presId="urn:microsoft.com/office/officeart/2005/8/layout/hierarchy2"/>
    <dgm:cxn modelId="{9E611A8A-624B-452E-AF03-5A7321F311A8}" type="presOf" srcId="{3AA77FEC-FA53-476E-AEE4-037DF98FB3CA}" destId="{0169B51C-D4D6-458F-B82A-B30E6AE98DA2}" srcOrd="0" destOrd="0" presId="urn:microsoft.com/office/officeart/2005/8/layout/hierarchy2"/>
    <dgm:cxn modelId="{EA6F9C62-8B81-4AB3-ACDF-276BC37059CD}" type="presOf" srcId="{A78ABF41-C0A2-4E41-8DE6-F84CBD68736E}" destId="{679018D3-CD82-4661-BA04-A8FF2D131C9D}" srcOrd="1" destOrd="0" presId="urn:microsoft.com/office/officeart/2005/8/layout/hierarchy2"/>
    <dgm:cxn modelId="{8D63DD90-7455-463D-BF2A-2BE89CF95605}" type="presOf" srcId="{BE6B7DB4-E8A8-48E6-8BEE-4190C642AA53}" destId="{64A8C25C-4DAD-4A40-BF8D-59137DE86C98}" srcOrd="0" destOrd="0" presId="urn:microsoft.com/office/officeart/2005/8/layout/hierarchy2"/>
    <dgm:cxn modelId="{FA467767-3261-4282-9771-7C8B27265592}" type="presOf" srcId="{04404B89-AAA0-4F18-A574-DD46CC162E2C}" destId="{67EB775F-49AE-472F-B9B4-95334A447DC8}" srcOrd="1" destOrd="0" presId="urn:microsoft.com/office/officeart/2005/8/layout/hierarchy2"/>
    <dgm:cxn modelId="{AF7EC59B-51EB-4C07-AE7F-430E88AE2AAA}" srcId="{B00E3BA2-7E8C-4D4C-B6BF-8DB0CF87B911}" destId="{2D686C68-2FEF-4C6E-842F-66AF432599F9}" srcOrd="1" destOrd="0" parTransId="{D63A8DA3-F7EE-4478-953F-3E2E8D7729C0}" sibTransId="{9AC67BA0-2743-4C68-B35B-61B9CDE56BCD}"/>
    <dgm:cxn modelId="{FFCC134F-27CC-46C0-A6A9-D25E6FAB4E56}" type="presOf" srcId="{9C45ED91-4E66-4337-B2C2-30D2231A9431}" destId="{37141062-E60C-4162-A832-AB5C80B9AF73}" srcOrd="0" destOrd="0" presId="urn:microsoft.com/office/officeart/2005/8/layout/hierarchy2"/>
    <dgm:cxn modelId="{5F3F85FC-9B40-49FF-AA31-B8BE7CAC74C8}" type="presOf" srcId="{D63A8DA3-F7EE-4478-953F-3E2E8D7729C0}" destId="{46184B3E-C1DC-406D-AAD3-E84E54406ABD}" srcOrd="0" destOrd="0" presId="urn:microsoft.com/office/officeart/2005/8/layout/hierarchy2"/>
    <dgm:cxn modelId="{B18774E3-5E6B-432F-BB99-EA80F0B3B971}" type="presOf" srcId="{D63A8DA3-F7EE-4478-953F-3E2E8D7729C0}" destId="{D853B772-4E64-40E9-986E-167CC2EBC825}" srcOrd="1" destOrd="0" presId="urn:microsoft.com/office/officeart/2005/8/layout/hierarchy2"/>
    <dgm:cxn modelId="{244E5296-2CEB-4D20-A837-1C4724ED63D9}" srcId="{4C03BF01-13A5-48CE-B1E0-9421B91395AA}" destId="{AB2B13AD-60AD-4812-9C49-EA58CE7B8334}" srcOrd="0" destOrd="0" parTransId="{BE6B7DB4-E8A8-48E6-8BEE-4190C642AA53}" sibTransId="{0FD5C2B6-DADF-49FA-BF1D-99DBFE00E77A}"/>
    <dgm:cxn modelId="{8EF36B9C-777C-457B-A48C-D4874BE0ACE4}" type="presOf" srcId="{3AA77FEC-FA53-476E-AEE4-037DF98FB3CA}" destId="{52DCBC57-F2A6-488B-8557-D82F131B93DD}" srcOrd="1" destOrd="0" presId="urn:microsoft.com/office/officeart/2005/8/layout/hierarchy2"/>
    <dgm:cxn modelId="{7DF47BE9-D7B9-408D-BE4A-FCC70628763F}" type="presOf" srcId="{83EA736E-865F-4B70-AA73-26C9CFA30BCD}" destId="{339C437B-65EB-4CF0-9626-A960787F9F20}" srcOrd="0" destOrd="0" presId="urn:microsoft.com/office/officeart/2005/8/layout/hierarchy2"/>
    <dgm:cxn modelId="{45AA5329-62DA-4231-93FC-EB460A3618CD}" type="presOf" srcId="{04404B89-AAA0-4F18-A574-DD46CC162E2C}" destId="{27E29D2E-8132-430C-8C68-A82602169AB3}" srcOrd="0" destOrd="0" presId="urn:microsoft.com/office/officeart/2005/8/layout/hierarchy2"/>
    <dgm:cxn modelId="{5F197379-F602-4B13-8F84-3653A780F6EE}" type="presOf" srcId="{B8657A92-28B1-442C-B2AF-6957BCAC942E}" destId="{168FCAA7-5DC3-4D0C-AB18-134AC281B1BC}" srcOrd="0" destOrd="0" presId="urn:microsoft.com/office/officeart/2005/8/layout/hierarchy2"/>
    <dgm:cxn modelId="{8A08D3E0-4C73-446B-8D3B-BE5662F68F3B}" type="presOf" srcId="{9793F0C6-81EF-46CE-B85D-C6B1C1A14859}" destId="{3D763124-FD5D-4928-89AC-CB335DBE13FC}" srcOrd="0" destOrd="0" presId="urn:microsoft.com/office/officeart/2005/8/layout/hierarchy2"/>
    <dgm:cxn modelId="{A758EEC9-8914-4F19-82B7-FE56C091F917}" type="presOf" srcId="{AC8FB505-F670-4091-A163-AF6549BB5539}" destId="{DC5D75C6-C9D1-47AB-BE81-CDE675BF2D8E}" srcOrd="0" destOrd="0" presId="urn:microsoft.com/office/officeart/2005/8/layout/hierarchy2"/>
    <dgm:cxn modelId="{04FEA7BA-9BA3-4894-959E-7A291A413703}" srcId="{2D686C68-2FEF-4C6E-842F-66AF432599F9}" destId="{256AF121-ACD4-4FDE-9673-EB240DCEACDA}" srcOrd="1" destOrd="0" parTransId="{83EA736E-865F-4B70-AA73-26C9CFA30BCD}" sibTransId="{B06AFE35-0D1F-4A92-A286-B26CCDB9842E}"/>
    <dgm:cxn modelId="{5CF4CD57-AEC8-46D8-AFF9-6830F2FC965A}" srcId="{B00E3BA2-7E8C-4D4C-B6BF-8DB0CF87B911}" destId="{B8657A92-28B1-442C-B2AF-6957BCAC942E}" srcOrd="0" destOrd="0" parTransId="{3AA77FEC-FA53-476E-AEE4-037DF98FB3CA}" sibTransId="{F20B7CA6-0FE3-4E03-BD75-38A0DABF37C1}"/>
    <dgm:cxn modelId="{6B7D7C5E-98FF-4B46-9D9B-69C3360E69F2}" type="presOf" srcId="{18B1C864-D462-414A-8E4E-5E68A6069BB4}" destId="{01DCA7DB-0C60-4CC1-B940-9AB3F71DCFDD}" srcOrd="0" destOrd="0" presId="urn:microsoft.com/office/officeart/2005/8/layout/hierarchy2"/>
    <dgm:cxn modelId="{4E9E4BF0-BDFE-40CE-ACFD-13C950C6462C}" type="presOf" srcId="{676EBD25-2FC3-4CD6-9144-02ED0195A69E}" destId="{597B8C7F-3D29-43D6-84B5-438ED2A4F8BE}" srcOrd="0" destOrd="0" presId="urn:microsoft.com/office/officeart/2005/8/layout/hierarchy2"/>
    <dgm:cxn modelId="{32697345-B56E-425A-AD52-3E691493E631}" type="presOf" srcId="{9C45ED91-4E66-4337-B2C2-30D2231A9431}" destId="{20204A96-AA33-410E-ACCB-86B4100EA790}" srcOrd="1" destOrd="0" presId="urn:microsoft.com/office/officeart/2005/8/layout/hierarchy2"/>
    <dgm:cxn modelId="{1B8B7AAC-182F-4EB9-BACE-FF46D963DD9F}" srcId="{4C03BF01-13A5-48CE-B1E0-9421B91395AA}" destId="{676EBD25-2FC3-4CD6-9144-02ED0195A69E}" srcOrd="1" destOrd="0" parTransId="{834DC6DF-BF1A-4326-9F57-DD7E9BA566E5}" sibTransId="{9DB37507-CED1-49E7-B237-9EBB22C5B0AA}"/>
    <dgm:cxn modelId="{46DA1552-46E9-4AD2-AD65-AAD9E1B7C007}" type="presOf" srcId="{4C03BF01-13A5-48CE-B1E0-9421B91395AA}" destId="{D25E42C9-7113-4FCD-8965-7858B868A99A}" srcOrd="0" destOrd="0" presId="urn:microsoft.com/office/officeart/2005/8/layout/hierarchy2"/>
    <dgm:cxn modelId="{8487CF0D-77A7-487F-918C-4319BA8A1003}" srcId="{74EF7DBA-7FA7-4805-9E7F-FEBA2939FB86}" destId="{9793F0C6-81EF-46CE-B85D-C6B1C1A14859}" srcOrd="0" destOrd="0" parTransId="{04404B89-AAA0-4F18-A574-DD46CC162E2C}" sibTransId="{9F31753F-0628-4E0B-BB07-C0C7DA496A60}"/>
    <dgm:cxn modelId="{65824C3B-DCB3-4A94-BBBD-960529173093}" type="presOf" srcId="{2D686C68-2FEF-4C6E-842F-66AF432599F9}" destId="{94104235-A7B3-47D3-B495-A7D5D0401812}" srcOrd="0" destOrd="0" presId="urn:microsoft.com/office/officeart/2005/8/layout/hierarchy2"/>
    <dgm:cxn modelId="{3152378F-D304-4F86-9D07-5CFCB1337793}" type="presOf" srcId="{834DC6DF-BF1A-4326-9F57-DD7E9BA566E5}" destId="{984D34F6-DF64-478F-AE8F-43DDEE9D5FF1}" srcOrd="1" destOrd="0" presId="urn:microsoft.com/office/officeart/2005/8/layout/hierarchy2"/>
    <dgm:cxn modelId="{362CDB47-1DE7-47A4-A96A-6E603C4A65BF}" srcId="{E60466EE-572C-4719-840E-A2A9B9F8BAB6}" destId="{B00E3BA2-7E8C-4D4C-B6BF-8DB0CF87B911}" srcOrd="0" destOrd="0" parTransId="{6556067C-DE44-44D9-8D7B-776C30E2338E}" sibTransId="{1811487C-927C-46A3-959E-E653167868C1}"/>
    <dgm:cxn modelId="{F1EEBA80-3BE1-42A7-A726-5842200CB3AA}" type="presOf" srcId="{21661810-46D5-421C-87A0-E3EBBF9B259E}" destId="{14D761E4-196E-4530-B465-6ED5B80E92EB}" srcOrd="1" destOrd="0" presId="urn:microsoft.com/office/officeart/2005/8/layout/hierarchy2"/>
    <dgm:cxn modelId="{546D27B2-456C-4EB3-A41F-D945621BE5AF}" type="presOf" srcId="{C37D141A-0B1A-44DD-A030-C59F5AC48EA1}" destId="{D1F7A912-4E7E-4C74-8754-A5FED969529B}" srcOrd="1" destOrd="0" presId="urn:microsoft.com/office/officeart/2005/8/layout/hierarchy2"/>
    <dgm:cxn modelId="{8BECFF7C-69B8-4451-95E7-742193101036}" type="presOf" srcId="{256AF121-ACD4-4FDE-9673-EB240DCEACDA}" destId="{E029111B-0489-48BF-941D-E81762BA117D}" srcOrd="0" destOrd="0" presId="urn:microsoft.com/office/officeart/2005/8/layout/hierarchy2"/>
    <dgm:cxn modelId="{EA04DA4C-1214-43ED-8DD9-CE0C00CC3C97}" type="presOf" srcId="{834DC6DF-BF1A-4326-9F57-DD7E9BA566E5}" destId="{A969C937-8875-4BB8-89D4-29894A9EA061}" srcOrd="0" destOrd="0" presId="urn:microsoft.com/office/officeart/2005/8/layout/hierarchy2"/>
    <dgm:cxn modelId="{B02FC941-171C-4C46-819E-076F44E29EE4}" type="presOf" srcId="{B00E3BA2-7E8C-4D4C-B6BF-8DB0CF87B911}" destId="{173F8197-642E-4E41-9E50-966D1870167B}" srcOrd="0" destOrd="0" presId="urn:microsoft.com/office/officeart/2005/8/layout/hierarchy2"/>
    <dgm:cxn modelId="{484D339A-AAEA-4D70-BE48-905BE0616925}" type="presOf" srcId="{C37D141A-0B1A-44DD-A030-C59F5AC48EA1}" destId="{866009EC-5F5C-4B18-9361-7FC6658A1AD4}" srcOrd="0" destOrd="0" presId="urn:microsoft.com/office/officeart/2005/8/layout/hierarchy2"/>
    <dgm:cxn modelId="{F8E678BD-28E4-4D98-9E17-2F5968B58847}" type="presOf" srcId="{AC8FB505-F670-4091-A163-AF6549BB5539}" destId="{8B1C3839-1F42-4D42-A377-5BF73AF9CC12}" srcOrd="1" destOrd="0" presId="urn:microsoft.com/office/officeart/2005/8/layout/hierarchy2"/>
    <dgm:cxn modelId="{E1B777F6-F294-4F53-9C84-FFC587BB9A10}" srcId="{2D686C68-2FEF-4C6E-842F-66AF432599F9}" destId="{2C17FA79-3E52-481A-8BDE-A26AA4214E1A}" srcOrd="0" destOrd="0" parTransId="{21661810-46D5-421C-87A0-E3EBBF9B259E}" sibTransId="{77DB901F-3DC0-48D2-BD25-52C3CF5678F4}"/>
    <dgm:cxn modelId="{040D71D5-F3B3-442E-8610-CA663843F098}" type="presOf" srcId="{BE6B7DB4-E8A8-48E6-8BEE-4190C642AA53}" destId="{678362C5-63E6-4F5C-9EEA-970C94E9D76F}" srcOrd="1" destOrd="0" presId="urn:microsoft.com/office/officeart/2005/8/layout/hierarchy2"/>
    <dgm:cxn modelId="{39B149D1-C9D7-4DB4-BE6C-291BB0A8EF29}" srcId="{2D686C68-2FEF-4C6E-842F-66AF432599F9}" destId="{E461F897-DDA5-49BC-8A97-02802031E464}" srcOrd="2" destOrd="0" parTransId="{AC8FB505-F670-4091-A163-AF6549BB5539}" sibTransId="{EEE1A6FF-4E62-41D6-9280-16FCF0AA49D3}"/>
    <dgm:cxn modelId="{60F3686D-CCEA-4A90-84F4-3B8E0D1EBFEF}" srcId="{B00E3BA2-7E8C-4D4C-B6BF-8DB0CF87B911}" destId="{74EF7DBA-7FA7-4805-9E7F-FEBA2939FB86}" srcOrd="2" destOrd="0" parTransId="{C37D141A-0B1A-44DD-A030-C59F5AC48EA1}" sibTransId="{4A0FB1BD-7BDE-4B8B-BFC4-B98E93BA9CB9}"/>
    <dgm:cxn modelId="{0B3AE8D5-B2BC-4B2E-BDBC-0B12A3032EEF}" type="presOf" srcId="{83EA736E-865F-4B70-AA73-26C9CFA30BCD}" destId="{AFB1EE7B-11C1-4AD1-A089-AC36271ACBC8}" srcOrd="1" destOrd="0" presId="urn:microsoft.com/office/officeart/2005/8/layout/hierarchy2"/>
    <dgm:cxn modelId="{7BDD807C-C268-41DA-BE53-234E72154D7F}" type="presOf" srcId="{E60466EE-572C-4719-840E-A2A9B9F8BAB6}" destId="{3FE0DD3D-8A66-4B60-9C18-123800C155E7}" srcOrd="0" destOrd="0" presId="urn:microsoft.com/office/officeart/2005/8/layout/hierarchy2"/>
    <dgm:cxn modelId="{4CDC28D2-2C62-4FC2-8C7B-7CA622AE2FDD}" type="presOf" srcId="{AB2B13AD-60AD-4812-9C49-EA58CE7B8334}" destId="{8650F2D9-B4E3-4952-A389-433507E30C8F}" srcOrd="0" destOrd="0" presId="urn:microsoft.com/office/officeart/2005/8/layout/hierarchy2"/>
    <dgm:cxn modelId="{3110EFC1-825E-4B36-A603-F4EBD7C0123E}" type="presOf" srcId="{A78ABF41-C0A2-4E41-8DE6-F84CBD68736E}" destId="{07003D8E-4B81-400E-9F4F-DFA1C3097AD6}" srcOrd="0" destOrd="0" presId="urn:microsoft.com/office/officeart/2005/8/layout/hierarchy2"/>
    <dgm:cxn modelId="{FB87E286-C792-4909-92DE-EEB0A2C3F749}" type="presOf" srcId="{E461F897-DDA5-49BC-8A97-02802031E464}" destId="{6903C97A-4F0A-4951-89CB-2CB03119CED0}" srcOrd="0" destOrd="0" presId="urn:microsoft.com/office/officeart/2005/8/layout/hierarchy2"/>
    <dgm:cxn modelId="{137C08C2-F5F2-481A-B146-FC70EE196CC3}" srcId="{B8657A92-28B1-442C-B2AF-6957BCAC942E}" destId="{4C03BF01-13A5-48CE-B1E0-9421B91395AA}" srcOrd="0" destOrd="0" parTransId="{9C45ED91-4E66-4337-B2C2-30D2231A9431}" sibTransId="{A8FC58C2-71ED-40B1-8532-9BF8B0AFBD69}"/>
    <dgm:cxn modelId="{4F34788D-3C10-4A13-B130-5F87D1901A00}" type="presOf" srcId="{2C17FA79-3E52-481A-8BDE-A26AA4214E1A}" destId="{C4316A78-5517-4318-8987-E6A7503262BC}" srcOrd="0" destOrd="0" presId="urn:microsoft.com/office/officeart/2005/8/layout/hierarchy2"/>
    <dgm:cxn modelId="{EEA69D58-5E0F-47EE-8FE2-543F400BF54D}" srcId="{4C03BF01-13A5-48CE-B1E0-9421B91395AA}" destId="{18B1C864-D462-414A-8E4E-5E68A6069BB4}" srcOrd="2" destOrd="0" parTransId="{A78ABF41-C0A2-4E41-8DE6-F84CBD68736E}" sibTransId="{60B1732B-F71E-4AF0-AD43-2F3BFC8EF1D3}"/>
    <dgm:cxn modelId="{E9F6F367-A05A-45A9-A7E7-FC918D35AE4A}" type="presOf" srcId="{74EF7DBA-7FA7-4805-9E7F-FEBA2939FB86}" destId="{4DEC99EB-236B-4DB7-B98D-1F121ABA328A}" srcOrd="0" destOrd="0" presId="urn:microsoft.com/office/officeart/2005/8/layout/hierarchy2"/>
    <dgm:cxn modelId="{C3066C97-FB86-4464-BC5A-782869F0428D}" type="presParOf" srcId="{3FE0DD3D-8A66-4B60-9C18-123800C155E7}" destId="{DD72A36F-0C0C-4D37-A654-1AE3D434E216}" srcOrd="0" destOrd="0" presId="urn:microsoft.com/office/officeart/2005/8/layout/hierarchy2"/>
    <dgm:cxn modelId="{79C9267F-9E8D-40F2-A787-612F7E771D49}" type="presParOf" srcId="{DD72A36F-0C0C-4D37-A654-1AE3D434E216}" destId="{173F8197-642E-4E41-9E50-966D1870167B}" srcOrd="0" destOrd="0" presId="urn:microsoft.com/office/officeart/2005/8/layout/hierarchy2"/>
    <dgm:cxn modelId="{1863FD00-3791-4DD6-AA58-C2FEB6341E61}" type="presParOf" srcId="{DD72A36F-0C0C-4D37-A654-1AE3D434E216}" destId="{892A6EFC-E9E8-4F68-9837-CD7B0A87B749}" srcOrd="1" destOrd="0" presId="urn:microsoft.com/office/officeart/2005/8/layout/hierarchy2"/>
    <dgm:cxn modelId="{4134A5D1-F5F0-48F9-AE8C-34B4B9C3C124}" type="presParOf" srcId="{892A6EFC-E9E8-4F68-9837-CD7B0A87B749}" destId="{0169B51C-D4D6-458F-B82A-B30E6AE98DA2}" srcOrd="0" destOrd="0" presId="urn:microsoft.com/office/officeart/2005/8/layout/hierarchy2"/>
    <dgm:cxn modelId="{0E503327-86E5-4C64-8A61-F852EECF9EA1}" type="presParOf" srcId="{0169B51C-D4D6-458F-B82A-B30E6AE98DA2}" destId="{52DCBC57-F2A6-488B-8557-D82F131B93DD}" srcOrd="0" destOrd="0" presId="urn:microsoft.com/office/officeart/2005/8/layout/hierarchy2"/>
    <dgm:cxn modelId="{D6EB73CB-7E30-4790-AA2A-8E678AF5339D}" type="presParOf" srcId="{892A6EFC-E9E8-4F68-9837-CD7B0A87B749}" destId="{A36846D7-DB35-4C58-AC58-5EB64A183B34}" srcOrd="1" destOrd="0" presId="urn:microsoft.com/office/officeart/2005/8/layout/hierarchy2"/>
    <dgm:cxn modelId="{AA42B6AC-2D2A-4DF7-8E77-72B9AF52C804}" type="presParOf" srcId="{A36846D7-DB35-4C58-AC58-5EB64A183B34}" destId="{168FCAA7-5DC3-4D0C-AB18-134AC281B1BC}" srcOrd="0" destOrd="0" presId="urn:microsoft.com/office/officeart/2005/8/layout/hierarchy2"/>
    <dgm:cxn modelId="{3A8641DD-8B12-4ECE-BBE7-E6D9EA4FABB5}" type="presParOf" srcId="{A36846D7-DB35-4C58-AC58-5EB64A183B34}" destId="{07950290-6F7C-4951-8704-F45F22535459}" srcOrd="1" destOrd="0" presId="urn:microsoft.com/office/officeart/2005/8/layout/hierarchy2"/>
    <dgm:cxn modelId="{ED6E8075-F232-47EB-8D6C-DACC01CF2002}" type="presParOf" srcId="{07950290-6F7C-4951-8704-F45F22535459}" destId="{37141062-E60C-4162-A832-AB5C80B9AF73}" srcOrd="0" destOrd="0" presId="urn:microsoft.com/office/officeart/2005/8/layout/hierarchy2"/>
    <dgm:cxn modelId="{B45BC651-FC4B-49D2-9A24-4E1DEFA7D1AE}" type="presParOf" srcId="{37141062-E60C-4162-A832-AB5C80B9AF73}" destId="{20204A96-AA33-410E-ACCB-86B4100EA790}" srcOrd="0" destOrd="0" presId="urn:microsoft.com/office/officeart/2005/8/layout/hierarchy2"/>
    <dgm:cxn modelId="{9B24F1E4-9468-48E9-8E9D-AA170E901AEC}" type="presParOf" srcId="{07950290-6F7C-4951-8704-F45F22535459}" destId="{971B0247-9620-403C-BEBB-D820243CFF92}" srcOrd="1" destOrd="0" presId="urn:microsoft.com/office/officeart/2005/8/layout/hierarchy2"/>
    <dgm:cxn modelId="{6B529F39-5F0C-4230-8FA4-98B0406E67A7}" type="presParOf" srcId="{971B0247-9620-403C-BEBB-D820243CFF92}" destId="{D25E42C9-7113-4FCD-8965-7858B868A99A}" srcOrd="0" destOrd="0" presId="urn:microsoft.com/office/officeart/2005/8/layout/hierarchy2"/>
    <dgm:cxn modelId="{E77F627E-0B70-434B-B12B-67890DDD4B01}" type="presParOf" srcId="{971B0247-9620-403C-BEBB-D820243CFF92}" destId="{05BD3840-1BCF-4198-B33C-7D99F01E55D4}" srcOrd="1" destOrd="0" presId="urn:microsoft.com/office/officeart/2005/8/layout/hierarchy2"/>
    <dgm:cxn modelId="{0EB2D977-A47A-4EA0-9246-0D226E8050B1}" type="presParOf" srcId="{05BD3840-1BCF-4198-B33C-7D99F01E55D4}" destId="{64A8C25C-4DAD-4A40-BF8D-59137DE86C98}" srcOrd="0" destOrd="0" presId="urn:microsoft.com/office/officeart/2005/8/layout/hierarchy2"/>
    <dgm:cxn modelId="{A56315C1-833F-4147-BB3B-4FF3D2CD8746}" type="presParOf" srcId="{64A8C25C-4DAD-4A40-BF8D-59137DE86C98}" destId="{678362C5-63E6-4F5C-9EEA-970C94E9D76F}" srcOrd="0" destOrd="0" presId="urn:microsoft.com/office/officeart/2005/8/layout/hierarchy2"/>
    <dgm:cxn modelId="{758F93A9-7D1C-4A1C-BF6C-CFC0872D81A9}" type="presParOf" srcId="{05BD3840-1BCF-4198-B33C-7D99F01E55D4}" destId="{AB85E93E-879E-490E-AF76-49CA5764C865}" srcOrd="1" destOrd="0" presId="urn:microsoft.com/office/officeart/2005/8/layout/hierarchy2"/>
    <dgm:cxn modelId="{A88A99B0-84F4-49F0-924B-2217BD50473D}" type="presParOf" srcId="{AB85E93E-879E-490E-AF76-49CA5764C865}" destId="{8650F2D9-B4E3-4952-A389-433507E30C8F}" srcOrd="0" destOrd="0" presId="urn:microsoft.com/office/officeart/2005/8/layout/hierarchy2"/>
    <dgm:cxn modelId="{1937F0FE-972C-4581-96CE-359BCC176779}" type="presParOf" srcId="{AB85E93E-879E-490E-AF76-49CA5764C865}" destId="{9BA73D29-8115-4184-AB40-236FAF11F48F}" srcOrd="1" destOrd="0" presId="urn:microsoft.com/office/officeart/2005/8/layout/hierarchy2"/>
    <dgm:cxn modelId="{CB3F230F-EC5F-483C-9F47-5EA67413E18B}" type="presParOf" srcId="{05BD3840-1BCF-4198-B33C-7D99F01E55D4}" destId="{A969C937-8875-4BB8-89D4-29894A9EA061}" srcOrd="2" destOrd="0" presId="urn:microsoft.com/office/officeart/2005/8/layout/hierarchy2"/>
    <dgm:cxn modelId="{F81B703E-90E9-43E2-A1C7-D08C43CDD03B}" type="presParOf" srcId="{A969C937-8875-4BB8-89D4-29894A9EA061}" destId="{984D34F6-DF64-478F-AE8F-43DDEE9D5FF1}" srcOrd="0" destOrd="0" presId="urn:microsoft.com/office/officeart/2005/8/layout/hierarchy2"/>
    <dgm:cxn modelId="{07A30524-791C-4379-946C-72CD554D2082}" type="presParOf" srcId="{05BD3840-1BCF-4198-B33C-7D99F01E55D4}" destId="{1C076EAC-F445-44A4-BB92-EF51559AA9A9}" srcOrd="3" destOrd="0" presId="urn:microsoft.com/office/officeart/2005/8/layout/hierarchy2"/>
    <dgm:cxn modelId="{98F09A3F-1EFD-4AF5-8808-56E3A647C216}" type="presParOf" srcId="{1C076EAC-F445-44A4-BB92-EF51559AA9A9}" destId="{597B8C7F-3D29-43D6-84B5-438ED2A4F8BE}" srcOrd="0" destOrd="0" presId="urn:microsoft.com/office/officeart/2005/8/layout/hierarchy2"/>
    <dgm:cxn modelId="{0E97A9B5-4084-429E-89E4-8458DFD8EB60}" type="presParOf" srcId="{1C076EAC-F445-44A4-BB92-EF51559AA9A9}" destId="{9FFEDA84-70FB-40F7-B542-16A0F14C9C80}" srcOrd="1" destOrd="0" presId="urn:microsoft.com/office/officeart/2005/8/layout/hierarchy2"/>
    <dgm:cxn modelId="{6AF5AC87-0AD9-4AA8-B20B-8383075B6AA5}" type="presParOf" srcId="{05BD3840-1BCF-4198-B33C-7D99F01E55D4}" destId="{07003D8E-4B81-400E-9F4F-DFA1C3097AD6}" srcOrd="4" destOrd="0" presId="urn:microsoft.com/office/officeart/2005/8/layout/hierarchy2"/>
    <dgm:cxn modelId="{E504752A-1114-4015-B0DF-9B2E636B3F34}" type="presParOf" srcId="{07003D8E-4B81-400E-9F4F-DFA1C3097AD6}" destId="{679018D3-CD82-4661-BA04-A8FF2D131C9D}" srcOrd="0" destOrd="0" presId="urn:microsoft.com/office/officeart/2005/8/layout/hierarchy2"/>
    <dgm:cxn modelId="{6EFA805A-8E90-41F5-AD6F-5A4D1E3A72A5}" type="presParOf" srcId="{05BD3840-1BCF-4198-B33C-7D99F01E55D4}" destId="{5D69B7A0-EE33-4311-A603-B38B48006A8E}" srcOrd="5" destOrd="0" presId="urn:microsoft.com/office/officeart/2005/8/layout/hierarchy2"/>
    <dgm:cxn modelId="{3B6FB2FD-78A9-4788-992D-E70C7F254255}" type="presParOf" srcId="{5D69B7A0-EE33-4311-A603-B38B48006A8E}" destId="{01DCA7DB-0C60-4CC1-B940-9AB3F71DCFDD}" srcOrd="0" destOrd="0" presId="urn:microsoft.com/office/officeart/2005/8/layout/hierarchy2"/>
    <dgm:cxn modelId="{C084D8F3-86EB-4CFC-BC3A-A44385FEBB71}" type="presParOf" srcId="{5D69B7A0-EE33-4311-A603-B38B48006A8E}" destId="{AB7CD662-C59A-4326-AF0A-A00AF0F0CC13}" srcOrd="1" destOrd="0" presId="urn:microsoft.com/office/officeart/2005/8/layout/hierarchy2"/>
    <dgm:cxn modelId="{BCDCE305-9842-406A-8E1A-788F3F826C50}" type="presParOf" srcId="{892A6EFC-E9E8-4F68-9837-CD7B0A87B749}" destId="{46184B3E-C1DC-406D-AAD3-E84E54406ABD}" srcOrd="2" destOrd="0" presId="urn:microsoft.com/office/officeart/2005/8/layout/hierarchy2"/>
    <dgm:cxn modelId="{1D459939-76DC-4EE9-A568-259F6657949A}" type="presParOf" srcId="{46184B3E-C1DC-406D-AAD3-E84E54406ABD}" destId="{D853B772-4E64-40E9-986E-167CC2EBC825}" srcOrd="0" destOrd="0" presId="urn:microsoft.com/office/officeart/2005/8/layout/hierarchy2"/>
    <dgm:cxn modelId="{FD88B3DB-9C96-4626-AB05-6980B6D739F5}" type="presParOf" srcId="{892A6EFC-E9E8-4F68-9837-CD7B0A87B749}" destId="{62C7D9D6-7EAF-469A-AA14-6870F1A437CC}" srcOrd="3" destOrd="0" presId="urn:microsoft.com/office/officeart/2005/8/layout/hierarchy2"/>
    <dgm:cxn modelId="{CD3A0F48-C89D-48B6-AAEA-ADBD5E8FB604}" type="presParOf" srcId="{62C7D9D6-7EAF-469A-AA14-6870F1A437CC}" destId="{94104235-A7B3-47D3-B495-A7D5D0401812}" srcOrd="0" destOrd="0" presId="urn:microsoft.com/office/officeart/2005/8/layout/hierarchy2"/>
    <dgm:cxn modelId="{F3711A05-7128-4F3E-8DDC-A9BF7618FACD}" type="presParOf" srcId="{62C7D9D6-7EAF-469A-AA14-6870F1A437CC}" destId="{6A9E7262-2DF2-4DB2-BBB4-6AFDE535181C}" srcOrd="1" destOrd="0" presId="urn:microsoft.com/office/officeart/2005/8/layout/hierarchy2"/>
    <dgm:cxn modelId="{734D8988-6771-4E35-AD4B-484CDF14959F}" type="presParOf" srcId="{6A9E7262-2DF2-4DB2-BBB4-6AFDE535181C}" destId="{051C0BDC-5230-46B3-AD81-B97F8DA4E058}" srcOrd="0" destOrd="0" presId="urn:microsoft.com/office/officeart/2005/8/layout/hierarchy2"/>
    <dgm:cxn modelId="{960A67D2-53D1-4F2E-B7E6-4A1FAFB44CEF}" type="presParOf" srcId="{051C0BDC-5230-46B3-AD81-B97F8DA4E058}" destId="{14D761E4-196E-4530-B465-6ED5B80E92EB}" srcOrd="0" destOrd="0" presId="urn:microsoft.com/office/officeart/2005/8/layout/hierarchy2"/>
    <dgm:cxn modelId="{EEAC4E32-D6BB-4274-85E2-72C40D99C43C}" type="presParOf" srcId="{6A9E7262-2DF2-4DB2-BBB4-6AFDE535181C}" destId="{636FAA77-A6DE-466A-95E0-9F97D62CD323}" srcOrd="1" destOrd="0" presId="urn:microsoft.com/office/officeart/2005/8/layout/hierarchy2"/>
    <dgm:cxn modelId="{21009732-63F2-4179-A324-0534E35822C9}" type="presParOf" srcId="{636FAA77-A6DE-466A-95E0-9F97D62CD323}" destId="{C4316A78-5517-4318-8987-E6A7503262BC}" srcOrd="0" destOrd="0" presId="urn:microsoft.com/office/officeart/2005/8/layout/hierarchy2"/>
    <dgm:cxn modelId="{6E549AB5-6537-486F-8B15-F6A4E4DA5201}" type="presParOf" srcId="{636FAA77-A6DE-466A-95E0-9F97D62CD323}" destId="{85EB6250-038F-48CA-8D8A-D07DE89435C5}" srcOrd="1" destOrd="0" presId="urn:microsoft.com/office/officeart/2005/8/layout/hierarchy2"/>
    <dgm:cxn modelId="{0286466C-3EB0-4DD2-BC93-1DA2FD9CA896}" type="presParOf" srcId="{6A9E7262-2DF2-4DB2-BBB4-6AFDE535181C}" destId="{339C437B-65EB-4CF0-9626-A960787F9F20}" srcOrd="2" destOrd="0" presId="urn:microsoft.com/office/officeart/2005/8/layout/hierarchy2"/>
    <dgm:cxn modelId="{CA6BC5A5-AE7C-4B17-A049-1463DDEE057E}" type="presParOf" srcId="{339C437B-65EB-4CF0-9626-A960787F9F20}" destId="{AFB1EE7B-11C1-4AD1-A089-AC36271ACBC8}" srcOrd="0" destOrd="0" presId="urn:microsoft.com/office/officeart/2005/8/layout/hierarchy2"/>
    <dgm:cxn modelId="{7BCCC59C-2CDE-4027-AD20-4A9E2D87C9C5}" type="presParOf" srcId="{6A9E7262-2DF2-4DB2-BBB4-6AFDE535181C}" destId="{42E42E60-846E-4260-A163-9F3826F86D77}" srcOrd="3" destOrd="0" presId="urn:microsoft.com/office/officeart/2005/8/layout/hierarchy2"/>
    <dgm:cxn modelId="{2F851FBC-956B-4909-903A-611F43E75A00}" type="presParOf" srcId="{42E42E60-846E-4260-A163-9F3826F86D77}" destId="{E029111B-0489-48BF-941D-E81762BA117D}" srcOrd="0" destOrd="0" presId="urn:microsoft.com/office/officeart/2005/8/layout/hierarchy2"/>
    <dgm:cxn modelId="{3392AE2D-FECF-4BD2-B6B0-DF73882052DE}" type="presParOf" srcId="{42E42E60-846E-4260-A163-9F3826F86D77}" destId="{182394F9-0F89-4DEE-8FAC-5592914F9F68}" srcOrd="1" destOrd="0" presId="urn:microsoft.com/office/officeart/2005/8/layout/hierarchy2"/>
    <dgm:cxn modelId="{CF600349-E43A-48B7-83EB-7C941900A764}" type="presParOf" srcId="{6A9E7262-2DF2-4DB2-BBB4-6AFDE535181C}" destId="{DC5D75C6-C9D1-47AB-BE81-CDE675BF2D8E}" srcOrd="4" destOrd="0" presId="urn:microsoft.com/office/officeart/2005/8/layout/hierarchy2"/>
    <dgm:cxn modelId="{A4B96827-5023-452A-AAEE-4DFFBC1247FC}" type="presParOf" srcId="{DC5D75C6-C9D1-47AB-BE81-CDE675BF2D8E}" destId="{8B1C3839-1F42-4D42-A377-5BF73AF9CC12}" srcOrd="0" destOrd="0" presId="urn:microsoft.com/office/officeart/2005/8/layout/hierarchy2"/>
    <dgm:cxn modelId="{C109C637-DFF0-48DF-8508-D190BC037AB0}" type="presParOf" srcId="{6A9E7262-2DF2-4DB2-BBB4-6AFDE535181C}" destId="{622AB9B1-AE53-4DFF-8E47-AE194616D015}" srcOrd="5" destOrd="0" presId="urn:microsoft.com/office/officeart/2005/8/layout/hierarchy2"/>
    <dgm:cxn modelId="{AB2F725F-289A-47BD-B511-4BAEAD8D7BE0}" type="presParOf" srcId="{622AB9B1-AE53-4DFF-8E47-AE194616D015}" destId="{6903C97A-4F0A-4951-89CB-2CB03119CED0}" srcOrd="0" destOrd="0" presId="urn:microsoft.com/office/officeart/2005/8/layout/hierarchy2"/>
    <dgm:cxn modelId="{744C27E8-3BE3-44ED-9843-A7BBD426D230}" type="presParOf" srcId="{622AB9B1-AE53-4DFF-8E47-AE194616D015}" destId="{3903FAF7-0F94-4688-8EEE-D7371DB24A5A}" srcOrd="1" destOrd="0" presId="urn:microsoft.com/office/officeart/2005/8/layout/hierarchy2"/>
    <dgm:cxn modelId="{C8C2C4A8-8A43-4093-B179-068371205825}" type="presParOf" srcId="{892A6EFC-E9E8-4F68-9837-CD7B0A87B749}" destId="{866009EC-5F5C-4B18-9361-7FC6658A1AD4}" srcOrd="4" destOrd="0" presId="urn:microsoft.com/office/officeart/2005/8/layout/hierarchy2"/>
    <dgm:cxn modelId="{8009BCDA-C4C3-4639-B540-B6FA2BDED078}" type="presParOf" srcId="{866009EC-5F5C-4B18-9361-7FC6658A1AD4}" destId="{D1F7A912-4E7E-4C74-8754-A5FED969529B}" srcOrd="0" destOrd="0" presId="urn:microsoft.com/office/officeart/2005/8/layout/hierarchy2"/>
    <dgm:cxn modelId="{437D063E-67F4-49B9-9C60-68B27C249ABB}" type="presParOf" srcId="{892A6EFC-E9E8-4F68-9837-CD7B0A87B749}" destId="{4B5F0AE9-CFE1-4647-98E6-20BE541384DA}" srcOrd="5" destOrd="0" presId="urn:microsoft.com/office/officeart/2005/8/layout/hierarchy2"/>
    <dgm:cxn modelId="{490C92E3-69DF-4515-BEDC-A5A7CE12C19D}" type="presParOf" srcId="{4B5F0AE9-CFE1-4647-98E6-20BE541384DA}" destId="{4DEC99EB-236B-4DB7-B98D-1F121ABA328A}" srcOrd="0" destOrd="0" presId="urn:microsoft.com/office/officeart/2005/8/layout/hierarchy2"/>
    <dgm:cxn modelId="{CAB2AE55-7051-4ABB-B03C-3E13794334EC}" type="presParOf" srcId="{4B5F0AE9-CFE1-4647-98E6-20BE541384DA}" destId="{0B8777CE-5DED-4373-B6C9-553E0E7BEC07}" srcOrd="1" destOrd="0" presId="urn:microsoft.com/office/officeart/2005/8/layout/hierarchy2"/>
    <dgm:cxn modelId="{3F06737C-9ABD-4B31-B3A6-AA28EBE7C1FF}" type="presParOf" srcId="{0B8777CE-5DED-4373-B6C9-553E0E7BEC07}" destId="{27E29D2E-8132-430C-8C68-A82602169AB3}" srcOrd="0" destOrd="0" presId="urn:microsoft.com/office/officeart/2005/8/layout/hierarchy2"/>
    <dgm:cxn modelId="{AF045295-DD32-499C-A046-28F31753E746}" type="presParOf" srcId="{27E29D2E-8132-430C-8C68-A82602169AB3}" destId="{67EB775F-49AE-472F-B9B4-95334A447DC8}" srcOrd="0" destOrd="0" presId="urn:microsoft.com/office/officeart/2005/8/layout/hierarchy2"/>
    <dgm:cxn modelId="{DFA41D72-10BE-4788-9590-C76DB6CD5CF4}" type="presParOf" srcId="{0B8777CE-5DED-4373-B6C9-553E0E7BEC07}" destId="{3CB0FE02-BAAA-4B93-8E50-5969758C3A8E}" srcOrd="1" destOrd="0" presId="urn:microsoft.com/office/officeart/2005/8/layout/hierarchy2"/>
    <dgm:cxn modelId="{BEA7A454-34CB-4C71-967D-AE3FB2865C78}" type="presParOf" srcId="{3CB0FE02-BAAA-4B93-8E50-5969758C3A8E}" destId="{3D763124-FD5D-4928-89AC-CB335DBE13FC}" srcOrd="0" destOrd="0" presId="urn:microsoft.com/office/officeart/2005/8/layout/hierarchy2"/>
    <dgm:cxn modelId="{A74132F3-6BE2-4572-942F-32AEC9E821D1}" type="presParOf" srcId="{3CB0FE02-BAAA-4B93-8E50-5969758C3A8E}" destId="{1148DD8A-C969-4785-8773-9B8DAEE2AA0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60466EE-572C-4719-840E-A2A9B9F8BAB6}"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B00E3BA2-7E8C-4D4C-B6BF-8DB0CF87B911}">
      <dgm:prSet phldrT="[Text]" custT="1"/>
      <dgm:spPr/>
      <dgm:t>
        <a:bodyPr/>
        <a:lstStyle/>
        <a:p>
          <a:r>
            <a:rPr lang="en-US" sz="2000" b="1"/>
            <a:t>269SU</a:t>
          </a:r>
        </a:p>
      </dgm:t>
    </dgm:pt>
    <dgm:pt modelId="{6556067C-DE44-44D9-8D7B-776C30E2338E}" type="parTrans" cxnId="{362CDB47-1DE7-47A4-A96A-6E603C4A65BF}">
      <dgm:prSet/>
      <dgm:spPr/>
      <dgm:t>
        <a:bodyPr/>
        <a:lstStyle/>
        <a:p>
          <a:endParaRPr lang="en-US" sz="2400"/>
        </a:p>
      </dgm:t>
    </dgm:pt>
    <dgm:pt modelId="{1811487C-927C-46A3-959E-E653167868C1}" type="sibTrans" cxnId="{362CDB47-1DE7-47A4-A96A-6E603C4A65BF}">
      <dgm:prSet/>
      <dgm:spPr/>
      <dgm:t>
        <a:bodyPr/>
        <a:lstStyle/>
        <a:p>
          <a:endParaRPr lang="en-US" sz="2400"/>
        </a:p>
      </dgm:t>
    </dgm:pt>
    <dgm:pt modelId="{B8657A92-28B1-442C-B2AF-6957BCAC942E}">
      <dgm:prSet phldrT="[Text]" custT="1"/>
      <dgm:spPr/>
      <dgm:t>
        <a:bodyPr/>
        <a:lstStyle/>
        <a:p>
          <a:r>
            <a:rPr lang="en-US" sz="1200" b="1"/>
            <a:t>Applicability</a:t>
          </a:r>
        </a:p>
      </dgm:t>
    </dgm:pt>
    <dgm:pt modelId="{3AA77FEC-FA53-476E-AEE4-037DF98FB3CA}" type="parTrans" cxnId="{5CF4CD57-AEC8-46D8-AFF9-6830F2FC965A}">
      <dgm:prSet custT="1"/>
      <dgm:spPr/>
      <dgm:t>
        <a:bodyPr/>
        <a:lstStyle/>
        <a:p>
          <a:endParaRPr lang="en-US" sz="1000"/>
        </a:p>
      </dgm:t>
    </dgm:pt>
    <dgm:pt modelId="{F20B7CA6-0FE3-4E03-BD75-38A0DABF37C1}" type="sibTrans" cxnId="{5CF4CD57-AEC8-46D8-AFF9-6830F2FC965A}">
      <dgm:prSet/>
      <dgm:spPr/>
      <dgm:t>
        <a:bodyPr/>
        <a:lstStyle/>
        <a:p>
          <a:endParaRPr lang="en-US" sz="2400"/>
        </a:p>
      </dgm:t>
    </dgm:pt>
    <dgm:pt modelId="{4C03BF01-13A5-48CE-B1E0-9421B91395AA}">
      <dgm:prSet phldrT="[Text]" custT="1"/>
      <dgm:spPr/>
      <dgm:t>
        <a:bodyPr/>
        <a:lstStyle/>
        <a:p>
          <a:r>
            <a:rPr lang="en-IN" sz="1100"/>
            <a:t>Sales or gross receipts exceeding Rs. 50 crores </a:t>
          </a:r>
          <a:endParaRPr lang="en-US" sz="1100"/>
        </a:p>
      </dgm:t>
    </dgm:pt>
    <dgm:pt modelId="{9C45ED91-4E66-4337-B2C2-30D2231A9431}" type="parTrans" cxnId="{137C08C2-F5F2-481A-B146-FC70EE196CC3}">
      <dgm:prSet custT="1"/>
      <dgm:spPr/>
      <dgm:t>
        <a:bodyPr/>
        <a:lstStyle/>
        <a:p>
          <a:endParaRPr lang="en-US" sz="700"/>
        </a:p>
      </dgm:t>
    </dgm:pt>
    <dgm:pt modelId="{A8FC58C2-71ED-40B1-8532-9BF8B0AFBD69}" type="sibTrans" cxnId="{137C08C2-F5F2-481A-B146-FC70EE196CC3}">
      <dgm:prSet/>
      <dgm:spPr/>
      <dgm:t>
        <a:bodyPr/>
        <a:lstStyle/>
        <a:p>
          <a:endParaRPr lang="en-US" sz="2400"/>
        </a:p>
      </dgm:t>
    </dgm:pt>
    <dgm:pt modelId="{7B80951A-8F00-4F16-BDCA-20D542021272}">
      <dgm:prSet phldrT="[Text]" custT="1"/>
      <dgm:spPr/>
      <dgm:t>
        <a:bodyPr/>
        <a:lstStyle/>
        <a:p>
          <a:r>
            <a:rPr lang="en-US" sz="1200" b="1"/>
            <a:t>Requirment</a:t>
          </a:r>
        </a:p>
      </dgm:t>
    </dgm:pt>
    <dgm:pt modelId="{2EF460F8-BA32-4E7D-A2CD-AC169488B6FF}" type="parTrans" cxnId="{2C541930-2A00-47AF-BFD5-F7CB9522BCF4}">
      <dgm:prSet custT="1"/>
      <dgm:spPr/>
      <dgm:t>
        <a:bodyPr/>
        <a:lstStyle/>
        <a:p>
          <a:endParaRPr lang="en-US" sz="700"/>
        </a:p>
      </dgm:t>
    </dgm:pt>
    <dgm:pt modelId="{88152663-49B5-48D6-AD2C-2229058AE21C}" type="sibTrans" cxnId="{2C541930-2A00-47AF-BFD5-F7CB9522BCF4}">
      <dgm:prSet/>
      <dgm:spPr/>
      <dgm:t>
        <a:bodyPr/>
        <a:lstStyle/>
        <a:p>
          <a:endParaRPr lang="en-US" sz="2400"/>
        </a:p>
      </dgm:t>
    </dgm:pt>
    <dgm:pt modelId="{31CF60A3-B35A-4484-B48B-9EE5710AB942}">
      <dgm:prSet phldrT="[Text]" custT="1"/>
      <dgm:spPr/>
      <dgm:t>
        <a:bodyPr/>
        <a:lstStyle/>
        <a:p>
          <a:r>
            <a:rPr lang="en-IN" sz="1100"/>
            <a:t>To mandatorily provide facilities for accepting payments</a:t>
          </a:r>
          <a:endParaRPr lang="en-US" sz="1100"/>
        </a:p>
      </dgm:t>
    </dgm:pt>
    <dgm:pt modelId="{DB2D69C7-BE62-4821-A93B-7BE371AA41BA}" type="parTrans" cxnId="{C9205A1B-0112-4842-AAD3-ABD472D47F24}">
      <dgm:prSet custT="1"/>
      <dgm:spPr/>
      <dgm:t>
        <a:bodyPr/>
        <a:lstStyle/>
        <a:p>
          <a:endParaRPr lang="en-US" sz="700"/>
        </a:p>
      </dgm:t>
    </dgm:pt>
    <dgm:pt modelId="{CB806087-9FF5-462A-8F69-2669F2786DB9}" type="sibTrans" cxnId="{C9205A1B-0112-4842-AAD3-ABD472D47F24}">
      <dgm:prSet/>
      <dgm:spPr/>
      <dgm:t>
        <a:bodyPr/>
        <a:lstStyle/>
        <a:p>
          <a:endParaRPr lang="en-US" sz="2400"/>
        </a:p>
      </dgm:t>
    </dgm:pt>
    <dgm:pt modelId="{F0D54828-C495-462D-8CAB-A18642B77753}">
      <dgm:prSet phldrT="[Text]" custT="1"/>
      <dgm:spPr/>
      <dgm:t>
        <a:bodyPr/>
        <a:lstStyle/>
        <a:p>
          <a:r>
            <a:rPr lang="en-IN" sz="1200" b="1"/>
            <a:t>Prescribed Modes</a:t>
          </a:r>
          <a:endParaRPr lang="en-US" sz="1200" b="1"/>
        </a:p>
      </dgm:t>
    </dgm:pt>
    <dgm:pt modelId="{D3AB2481-807A-4D9D-A45E-6C82CB461144}" type="parTrans" cxnId="{B96F9D6B-411A-4E39-9BFC-AB6DD7C94533}">
      <dgm:prSet custT="1"/>
      <dgm:spPr/>
      <dgm:t>
        <a:bodyPr/>
        <a:lstStyle/>
        <a:p>
          <a:endParaRPr lang="en-US" sz="700"/>
        </a:p>
      </dgm:t>
    </dgm:pt>
    <dgm:pt modelId="{8EB7AFEA-D73B-4F59-AD0B-B909A307ED5C}" type="sibTrans" cxnId="{B96F9D6B-411A-4E39-9BFC-AB6DD7C94533}">
      <dgm:prSet/>
      <dgm:spPr/>
      <dgm:t>
        <a:bodyPr/>
        <a:lstStyle/>
        <a:p>
          <a:endParaRPr lang="en-US" sz="2400"/>
        </a:p>
      </dgm:t>
    </dgm:pt>
    <dgm:pt modelId="{56242F04-EA30-494D-876F-9F032FCD2272}">
      <dgm:prSet phldrT="[Text]" custT="1"/>
      <dgm:spPr/>
      <dgm:t>
        <a:bodyPr/>
        <a:lstStyle/>
        <a:p>
          <a:r>
            <a:rPr lang="en-US" sz="1100"/>
            <a:t>(a)Debit Card</a:t>
          </a:r>
        </a:p>
        <a:p>
          <a:r>
            <a:rPr lang="en-US" sz="1100"/>
            <a:t>(b)BHIM UPI</a:t>
          </a:r>
        </a:p>
        <a:p>
          <a:r>
            <a:rPr lang="en-US" sz="1100"/>
            <a:t>(c)UPI BHIM-QR CODE</a:t>
          </a:r>
        </a:p>
      </dgm:t>
    </dgm:pt>
    <dgm:pt modelId="{55069A78-0446-4CE3-BE30-3C52666A82AA}" type="parTrans" cxnId="{DD012136-2D8D-4ABA-97D6-8674C5D082AD}">
      <dgm:prSet custT="1"/>
      <dgm:spPr/>
      <dgm:t>
        <a:bodyPr/>
        <a:lstStyle/>
        <a:p>
          <a:endParaRPr lang="en-US" sz="700"/>
        </a:p>
      </dgm:t>
    </dgm:pt>
    <dgm:pt modelId="{139425DA-B79A-4E21-B3F9-011E0F2A1CCC}" type="sibTrans" cxnId="{DD012136-2D8D-4ABA-97D6-8674C5D082AD}">
      <dgm:prSet/>
      <dgm:spPr/>
      <dgm:t>
        <a:bodyPr/>
        <a:lstStyle/>
        <a:p>
          <a:endParaRPr lang="en-US" sz="2400"/>
        </a:p>
      </dgm:t>
    </dgm:pt>
    <dgm:pt modelId="{D75A9A43-CAD3-4B66-9193-C426295B7CE2}">
      <dgm:prSet phldrT="[Text]" custT="1"/>
      <dgm:spPr/>
      <dgm:t>
        <a:bodyPr/>
        <a:lstStyle/>
        <a:p>
          <a:r>
            <a:rPr lang="en-US" sz="1200" b="1"/>
            <a:t>Date Of Applicability</a:t>
          </a:r>
        </a:p>
      </dgm:t>
    </dgm:pt>
    <dgm:pt modelId="{C104C9DE-04BA-4967-9634-6FDBEBC60F5D}" type="parTrans" cxnId="{9ACBC360-FA26-4810-930A-C9399E73EF06}">
      <dgm:prSet custT="1"/>
      <dgm:spPr/>
      <dgm:t>
        <a:bodyPr/>
        <a:lstStyle/>
        <a:p>
          <a:endParaRPr lang="en-US" sz="700"/>
        </a:p>
      </dgm:t>
    </dgm:pt>
    <dgm:pt modelId="{C6E128E2-E8B3-4FB3-8820-2820E9317654}" type="sibTrans" cxnId="{9ACBC360-FA26-4810-930A-C9399E73EF06}">
      <dgm:prSet/>
      <dgm:spPr/>
      <dgm:t>
        <a:bodyPr/>
        <a:lstStyle/>
        <a:p>
          <a:endParaRPr lang="en-US" sz="2400"/>
        </a:p>
      </dgm:t>
    </dgm:pt>
    <dgm:pt modelId="{A196A973-A8E9-4259-9261-9FA48A1E3C84}">
      <dgm:prSet phldrT="[Text]" custT="1"/>
      <dgm:spPr/>
      <dgm:t>
        <a:bodyPr/>
        <a:lstStyle/>
        <a:p>
          <a:r>
            <a:rPr lang="en-IN" sz="1100"/>
            <a:t>1st January 2020.</a:t>
          </a:r>
          <a:endParaRPr lang="en-US" sz="1100"/>
        </a:p>
      </dgm:t>
    </dgm:pt>
    <dgm:pt modelId="{93808F0D-7ACF-4E5B-A55E-6F760B9A57BF}" type="parTrans" cxnId="{4E745491-C233-460E-B0D0-EE75246BCF83}">
      <dgm:prSet custT="1"/>
      <dgm:spPr/>
      <dgm:t>
        <a:bodyPr/>
        <a:lstStyle/>
        <a:p>
          <a:endParaRPr lang="en-US" sz="700"/>
        </a:p>
      </dgm:t>
    </dgm:pt>
    <dgm:pt modelId="{37FBDC8F-B384-4E58-AD58-61CF05D0236E}" type="sibTrans" cxnId="{4E745491-C233-460E-B0D0-EE75246BCF83}">
      <dgm:prSet/>
      <dgm:spPr/>
      <dgm:t>
        <a:bodyPr/>
        <a:lstStyle/>
        <a:p>
          <a:endParaRPr lang="en-US" sz="2400"/>
        </a:p>
      </dgm:t>
    </dgm:pt>
    <dgm:pt modelId="{2D686C68-2FEF-4C6E-842F-66AF432599F9}">
      <dgm:prSet phldrT="[Text]" custT="1"/>
      <dgm:spPr/>
      <dgm:t>
        <a:bodyPr/>
        <a:lstStyle/>
        <a:p>
          <a:r>
            <a:rPr lang="en-US" sz="1200" b="1"/>
            <a:t>Exemption</a:t>
          </a:r>
        </a:p>
      </dgm:t>
    </dgm:pt>
    <dgm:pt modelId="{D63A8DA3-F7EE-4478-953F-3E2E8D7729C0}" type="parTrans" cxnId="{AF7EC59B-51EB-4C07-AE7F-430E88AE2AAA}">
      <dgm:prSet custT="1"/>
      <dgm:spPr/>
      <dgm:t>
        <a:bodyPr/>
        <a:lstStyle/>
        <a:p>
          <a:endParaRPr lang="en-US" sz="1000"/>
        </a:p>
      </dgm:t>
    </dgm:pt>
    <dgm:pt modelId="{9AC67BA0-2743-4C68-B35B-61B9CDE56BCD}" type="sibTrans" cxnId="{AF7EC59B-51EB-4C07-AE7F-430E88AE2AAA}">
      <dgm:prSet/>
      <dgm:spPr/>
      <dgm:t>
        <a:bodyPr/>
        <a:lstStyle/>
        <a:p>
          <a:endParaRPr lang="en-US" sz="2400"/>
        </a:p>
      </dgm:t>
    </dgm:pt>
    <dgm:pt modelId="{D8D0DAF0-0702-4365-842A-9AC1B3178BF9}">
      <dgm:prSet phldrT="[Text]" custT="1"/>
      <dgm:spPr/>
      <dgm:t>
        <a:bodyPr/>
        <a:lstStyle/>
        <a:p>
          <a:r>
            <a:rPr lang="en-IN" sz="1100" dirty="0"/>
            <a:t>Person having only B2B transactions(95% of amount id </a:t>
          </a:r>
          <a:r>
            <a:rPr lang="en-IN" sz="1100" dirty="0" err="1"/>
            <a:t>recieved</a:t>
          </a:r>
          <a:r>
            <a:rPr lang="en-IN" sz="1100" dirty="0"/>
            <a:t> from other than cash)</a:t>
          </a:r>
          <a:endParaRPr lang="en-US" sz="1100" dirty="0"/>
        </a:p>
      </dgm:t>
    </dgm:pt>
    <dgm:pt modelId="{57C63297-2801-4CB8-8B40-FDB4BD7919B5}" type="parTrans" cxnId="{B1515CFD-5941-4381-BFDA-C166EC5F0414}">
      <dgm:prSet custT="1"/>
      <dgm:spPr/>
      <dgm:t>
        <a:bodyPr/>
        <a:lstStyle/>
        <a:p>
          <a:endParaRPr lang="en-US" sz="700"/>
        </a:p>
      </dgm:t>
    </dgm:pt>
    <dgm:pt modelId="{0F6D036C-73B3-459C-9528-1FE79A4C4D58}" type="sibTrans" cxnId="{B1515CFD-5941-4381-BFDA-C166EC5F0414}">
      <dgm:prSet/>
      <dgm:spPr/>
      <dgm:t>
        <a:bodyPr/>
        <a:lstStyle/>
        <a:p>
          <a:endParaRPr lang="en-US" sz="2400"/>
        </a:p>
      </dgm:t>
    </dgm:pt>
    <dgm:pt modelId="{99EC189C-EBBD-4B16-B1DB-618BDA1F7317}">
      <dgm:prSet phldrT="[Text]" custT="1"/>
      <dgm:spPr/>
      <dgm:t>
        <a:bodyPr/>
        <a:lstStyle/>
        <a:p>
          <a:r>
            <a:rPr lang="en-IN" sz="1100"/>
            <a:t>100 percent export-oriented</a:t>
          </a:r>
          <a:endParaRPr lang="en-US" sz="1100"/>
        </a:p>
      </dgm:t>
    </dgm:pt>
    <dgm:pt modelId="{EE7832E9-D627-42DD-983F-4AB92F167551}" type="parTrans" cxnId="{B0344864-3F89-4CA9-9CF7-795B8907C159}">
      <dgm:prSet custT="1"/>
      <dgm:spPr/>
      <dgm:t>
        <a:bodyPr/>
        <a:lstStyle/>
        <a:p>
          <a:endParaRPr lang="en-US" sz="700"/>
        </a:p>
      </dgm:t>
    </dgm:pt>
    <dgm:pt modelId="{34E9D0A8-C7C0-4BA8-921B-C2624499FD67}" type="sibTrans" cxnId="{B0344864-3F89-4CA9-9CF7-795B8907C159}">
      <dgm:prSet/>
      <dgm:spPr/>
      <dgm:t>
        <a:bodyPr/>
        <a:lstStyle/>
        <a:p>
          <a:endParaRPr lang="en-US" sz="2400"/>
        </a:p>
      </dgm:t>
    </dgm:pt>
    <dgm:pt modelId="{96F4DBD5-81CC-4744-B904-DD5F552F772C}">
      <dgm:prSet phldrT="[Text]" custT="1"/>
      <dgm:spPr/>
      <dgm:t>
        <a:bodyPr/>
        <a:lstStyle/>
        <a:p>
          <a:r>
            <a:rPr lang="en-IN" sz="1000" dirty="0"/>
            <a:t>A foreign company carrying on the business through a Permanent Establishment (PE) in India.</a:t>
          </a:r>
          <a:endParaRPr lang="en-US" sz="1000" dirty="0"/>
        </a:p>
      </dgm:t>
    </dgm:pt>
    <dgm:pt modelId="{939557B0-E548-4EF2-AE35-B9405B89A3D5}" type="parTrans" cxnId="{F2AAD8C9-82EE-4724-B011-A4F1DC366129}">
      <dgm:prSet custT="1"/>
      <dgm:spPr/>
      <dgm:t>
        <a:bodyPr/>
        <a:lstStyle/>
        <a:p>
          <a:endParaRPr lang="en-US" sz="700"/>
        </a:p>
      </dgm:t>
    </dgm:pt>
    <dgm:pt modelId="{AA66D68A-D8D1-49B6-910F-4B7A49FD0407}" type="sibTrans" cxnId="{F2AAD8C9-82EE-4724-B011-A4F1DC366129}">
      <dgm:prSet/>
      <dgm:spPr/>
      <dgm:t>
        <a:bodyPr/>
        <a:lstStyle/>
        <a:p>
          <a:endParaRPr lang="en-US" sz="2400"/>
        </a:p>
      </dgm:t>
    </dgm:pt>
    <dgm:pt modelId="{3FE0DD3D-8A66-4B60-9C18-123800C155E7}" type="pres">
      <dgm:prSet presAssocID="{E60466EE-572C-4719-840E-A2A9B9F8BAB6}" presName="diagram" presStyleCnt="0">
        <dgm:presLayoutVars>
          <dgm:chPref val="1"/>
          <dgm:dir/>
          <dgm:animOne val="branch"/>
          <dgm:animLvl val="lvl"/>
          <dgm:resizeHandles val="exact"/>
        </dgm:presLayoutVars>
      </dgm:prSet>
      <dgm:spPr/>
      <dgm:t>
        <a:bodyPr/>
        <a:lstStyle/>
        <a:p>
          <a:endParaRPr lang="en-US"/>
        </a:p>
      </dgm:t>
    </dgm:pt>
    <dgm:pt modelId="{DD72A36F-0C0C-4D37-A654-1AE3D434E216}" type="pres">
      <dgm:prSet presAssocID="{B00E3BA2-7E8C-4D4C-B6BF-8DB0CF87B911}" presName="root1" presStyleCnt="0"/>
      <dgm:spPr/>
    </dgm:pt>
    <dgm:pt modelId="{173F8197-642E-4E41-9E50-966D1870167B}" type="pres">
      <dgm:prSet presAssocID="{B00E3BA2-7E8C-4D4C-B6BF-8DB0CF87B911}" presName="LevelOneTextNode" presStyleLbl="node0" presStyleIdx="0" presStyleCnt="1">
        <dgm:presLayoutVars>
          <dgm:chPref val="3"/>
        </dgm:presLayoutVars>
      </dgm:prSet>
      <dgm:spPr/>
      <dgm:t>
        <a:bodyPr/>
        <a:lstStyle/>
        <a:p>
          <a:endParaRPr lang="en-US"/>
        </a:p>
      </dgm:t>
    </dgm:pt>
    <dgm:pt modelId="{892A6EFC-E9E8-4F68-9837-CD7B0A87B749}" type="pres">
      <dgm:prSet presAssocID="{B00E3BA2-7E8C-4D4C-B6BF-8DB0CF87B911}" presName="level2hierChild" presStyleCnt="0"/>
      <dgm:spPr/>
    </dgm:pt>
    <dgm:pt modelId="{0169B51C-D4D6-458F-B82A-B30E6AE98DA2}" type="pres">
      <dgm:prSet presAssocID="{3AA77FEC-FA53-476E-AEE4-037DF98FB3CA}" presName="conn2-1" presStyleLbl="parChTrans1D2" presStyleIdx="0" presStyleCnt="5"/>
      <dgm:spPr/>
      <dgm:t>
        <a:bodyPr/>
        <a:lstStyle/>
        <a:p>
          <a:endParaRPr lang="en-US"/>
        </a:p>
      </dgm:t>
    </dgm:pt>
    <dgm:pt modelId="{52DCBC57-F2A6-488B-8557-D82F131B93DD}" type="pres">
      <dgm:prSet presAssocID="{3AA77FEC-FA53-476E-AEE4-037DF98FB3CA}" presName="connTx" presStyleLbl="parChTrans1D2" presStyleIdx="0" presStyleCnt="5"/>
      <dgm:spPr/>
      <dgm:t>
        <a:bodyPr/>
        <a:lstStyle/>
        <a:p>
          <a:endParaRPr lang="en-US"/>
        </a:p>
      </dgm:t>
    </dgm:pt>
    <dgm:pt modelId="{A36846D7-DB35-4C58-AC58-5EB64A183B34}" type="pres">
      <dgm:prSet presAssocID="{B8657A92-28B1-442C-B2AF-6957BCAC942E}" presName="root2" presStyleCnt="0"/>
      <dgm:spPr/>
    </dgm:pt>
    <dgm:pt modelId="{168FCAA7-5DC3-4D0C-AB18-134AC281B1BC}" type="pres">
      <dgm:prSet presAssocID="{B8657A92-28B1-442C-B2AF-6957BCAC942E}" presName="LevelTwoTextNode" presStyleLbl="node2" presStyleIdx="0" presStyleCnt="5" custScaleY="100000">
        <dgm:presLayoutVars>
          <dgm:chPref val="3"/>
        </dgm:presLayoutVars>
      </dgm:prSet>
      <dgm:spPr/>
      <dgm:t>
        <a:bodyPr/>
        <a:lstStyle/>
        <a:p>
          <a:endParaRPr lang="en-US"/>
        </a:p>
      </dgm:t>
    </dgm:pt>
    <dgm:pt modelId="{07950290-6F7C-4951-8704-F45F22535459}" type="pres">
      <dgm:prSet presAssocID="{B8657A92-28B1-442C-B2AF-6957BCAC942E}" presName="level3hierChild" presStyleCnt="0"/>
      <dgm:spPr/>
    </dgm:pt>
    <dgm:pt modelId="{37141062-E60C-4162-A832-AB5C80B9AF73}" type="pres">
      <dgm:prSet presAssocID="{9C45ED91-4E66-4337-B2C2-30D2231A9431}" presName="conn2-1" presStyleLbl="parChTrans1D3" presStyleIdx="0" presStyleCnt="7"/>
      <dgm:spPr/>
      <dgm:t>
        <a:bodyPr/>
        <a:lstStyle/>
        <a:p>
          <a:endParaRPr lang="en-US"/>
        </a:p>
      </dgm:t>
    </dgm:pt>
    <dgm:pt modelId="{20204A96-AA33-410E-ACCB-86B4100EA790}" type="pres">
      <dgm:prSet presAssocID="{9C45ED91-4E66-4337-B2C2-30D2231A9431}" presName="connTx" presStyleLbl="parChTrans1D3" presStyleIdx="0" presStyleCnt="7"/>
      <dgm:spPr/>
      <dgm:t>
        <a:bodyPr/>
        <a:lstStyle/>
        <a:p>
          <a:endParaRPr lang="en-US"/>
        </a:p>
      </dgm:t>
    </dgm:pt>
    <dgm:pt modelId="{971B0247-9620-403C-BEBB-D820243CFF92}" type="pres">
      <dgm:prSet presAssocID="{4C03BF01-13A5-48CE-B1E0-9421B91395AA}" presName="root2" presStyleCnt="0"/>
      <dgm:spPr/>
    </dgm:pt>
    <dgm:pt modelId="{D25E42C9-7113-4FCD-8965-7858B868A99A}" type="pres">
      <dgm:prSet presAssocID="{4C03BF01-13A5-48CE-B1E0-9421B91395AA}" presName="LevelTwoTextNode" presStyleLbl="node3" presStyleIdx="0" presStyleCnt="7">
        <dgm:presLayoutVars>
          <dgm:chPref val="3"/>
        </dgm:presLayoutVars>
      </dgm:prSet>
      <dgm:spPr/>
      <dgm:t>
        <a:bodyPr/>
        <a:lstStyle/>
        <a:p>
          <a:endParaRPr lang="en-US"/>
        </a:p>
      </dgm:t>
    </dgm:pt>
    <dgm:pt modelId="{05BD3840-1BCF-4198-B33C-7D99F01E55D4}" type="pres">
      <dgm:prSet presAssocID="{4C03BF01-13A5-48CE-B1E0-9421B91395AA}" presName="level3hierChild" presStyleCnt="0"/>
      <dgm:spPr/>
    </dgm:pt>
    <dgm:pt modelId="{6EB2DF57-4F0D-4905-B901-3D956285F1FE}" type="pres">
      <dgm:prSet presAssocID="{2EF460F8-BA32-4E7D-A2CD-AC169488B6FF}" presName="conn2-1" presStyleLbl="parChTrans1D2" presStyleIdx="1" presStyleCnt="5"/>
      <dgm:spPr/>
      <dgm:t>
        <a:bodyPr/>
        <a:lstStyle/>
        <a:p>
          <a:endParaRPr lang="en-US"/>
        </a:p>
      </dgm:t>
    </dgm:pt>
    <dgm:pt modelId="{D53D3BDF-2B3E-4DD2-B360-2F2EB9D6565A}" type="pres">
      <dgm:prSet presAssocID="{2EF460F8-BA32-4E7D-A2CD-AC169488B6FF}" presName="connTx" presStyleLbl="parChTrans1D2" presStyleIdx="1" presStyleCnt="5"/>
      <dgm:spPr/>
      <dgm:t>
        <a:bodyPr/>
        <a:lstStyle/>
        <a:p>
          <a:endParaRPr lang="en-US"/>
        </a:p>
      </dgm:t>
    </dgm:pt>
    <dgm:pt modelId="{4D2C35B5-D40D-4FA3-AA4E-760C70B8AB2A}" type="pres">
      <dgm:prSet presAssocID="{7B80951A-8F00-4F16-BDCA-20D542021272}" presName="root2" presStyleCnt="0"/>
      <dgm:spPr/>
    </dgm:pt>
    <dgm:pt modelId="{907ACBB9-2448-4ED5-82C3-DD05A60180EB}" type="pres">
      <dgm:prSet presAssocID="{7B80951A-8F00-4F16-BDCA-20D542021272}" presName="LevelTwoTextNode" presStyleLbl="node2" presStyleIdx="1" presStyleCnt="5">
        <dgm:presLayoutVars>
          <dgm:chPref val="3"/>
        </dgm:presLayoutVars>
      </dgm:prSet>
      <dgm:spPr/>
      <dgm:t>
        <a:bodyPr/>
        <a:lstStyle/>
        <a:p>
          <a:endParaRPr lang="en-US"/>
        </a:p>
      </dgm:t>
    </dgm:pt>
    <dgm:pt modelId="{9E87BFBB-AE27-4E5F-B5D1-9A07D0A8139C}" type="pres">
      <dgm:prSet presAssocID="{7B80951A-8F00-4F16-BDCA-20D542021272}" presName="level3hierChild" presStyleCnt="0"/>
      <dgm:spPr/>
    </dgm:pt>
    <dgm:pt modelId="{1991B401-F607-49F0-A515-F1A1E3270918}" type="pres">
      <dgm:prSet presAssocID="{DB2D69C7-BE62-4821-A93B-7BE371AA41BA}" presName="conn2-1" presStyleLbl="parChTrans1D3" presStyleIdx="1" presStyleCnt="7"/>
      <dgm:spPr/>
      <dgm:t>
        <a:bodyPr/>
        <a:lstStyle/>
        <a:p>
          <a:endParaRPr lang="en-US"/>
        </a:p>
      </dgm:t>
    </dgm:pt>
    <dgm:pt modelId="{569818B7-EDB9-41C1-A5D5-5CB191A57403}" type="pres">
      <dgm:prSet presAssocID="{DB2D69C7-BE62-4821-A93B-7BE371AA41BA}" presName="connTx" presStyleLbl="parChTrans1D3" presStyleIdx="1" presStyleCnt="7"/>
      <dgm:spPr/>
      <dgm:t>
        <a:bodyPr/>
        <a:lstStyle/>
        <a:p>
          <a:endParaRPr lang="en-US"/>
        </a:p>
      </dgm:t>
    </dgm:pt>
    <dgm:pt modelId="{1A7BB1E4-5565-4E6C-980C-0D8E475012C3}" type="pres">
      <dgm:prSet presAssocID="{31CF60A3-B35A-4484-B48B-9EE5710AB942}" presName="root2" presStyleCnt="0"/>
      <dgm:spPr/>
    </dgm:pt>
    <dgm:pt modelId="{09BD69AD-C676-43C8-BBB2-91626DB65E8E}" type="pres">
      <dgm:prSet presAssocID="{31CF60A3-B35A-4484-B48B-9EE5710AB942}" presName="LevelTwoTextNode" presStyleLbl="node3" presStyleIdx="1" presStyleCnt="7">
        <dgm:presLayoutVars>
          <dgm:chPref val="3"/>
        </dgm:presLayoutVars>
      </dgm:prSet>
      <dgm:spPr/>
      <dgm:t>
        <a:bodyPr/>
        <a:lstStyle/>
        <a:p>
          <a:endParaRPr lang="en-US"/>
        </a:p>
      </dgm:t>
    </dgm:pt>
    <dgm:pt modelId="{F3217ED7-FC57-4E48-9BF5-602D48734F43}" type="pres">
      <dgm:prSet presAssocID="{31CF60A3-B35A-4484-B48B-9EE5710AB942}" presName="level3hierChild" presStyleCnt="0"/>
      <dgm:spPr/>
    </dgm:pt>
    <dgm:pt modelId="{5B0C4A9E-A4F5-4804-BFCA-D9DCB5C8BD1B}" type="pres">
      <dgm:prSet presAssocID="{D3AB2481-807A-4D9D-A45E-6C82CB461144}" presName="conn2-1" presStyleLbl="parChTrans1D2" presStyleIdx="2" presStyleCnt="5"/>
      <dgm:spPr/>
      <dgm:t>
        <a:bodyPr/>
        <a:lstStyle/>
        <a:p>
          <a:endParaRPr lang="en-US"/>
        </a:p>
      </dgm:t>
    </dgm:pt>
    <dgm:pt modelId="{88A96E73-97F8-4B04-A766-7C7D912408C5}" type="pres">
      <dgm:prSet presAssocID="{D3AB2481-807A-4D9D-A45E-6C82CB461144}" presName="connTx" presStyleLbl="parChTrans1D2" presStyleIdx="2" presStyleCnt="5"/>
      <dgm:spPr/>
      <dgm:t>
        <a:bodyPr/>
        <a:lstStyle/>
        <a:p>
          <a:endParaRPr lang="en-US"/>
        </a:p>
      </dgm:t>
    </dgm:pt>
    <dgm:pt modelId="{8F0117FA-EF1A-4699-B5F8-6A1C15CCD133}" type="pres">
      <dgm:prSet presAssocID="{F0D54828-C495-462D-8CAB-A18642B77753}" presName="root2" presStyleCnt="0"/>
      <dgm:spPr/>
    </dgm:pt>
    <dgm:pt modelId="{DD31E2F5-25B9-4F1E-88F2-82B35F060C62}" type="pres">
      <dgm:prSet presAssocID="{F0D54828-C495-462D-8CAB-A18642B77753}" presName="LevelTwoTextNode" presStyleLbl="node2" presStyleIdx="2" presStyleCnt="5">
        <dgm:presLayoutVars>
          <dgm:chPref val="3"/>
        </dgm:presLayoutVars>
      </dgm:prSet>
      <dgm:spPr/>
      <dgm:t>
        <a:bodyPr/>
        <a:lstStyle/>
        <a:p>
          <a:endParaRPr lang="en-US"/>
        </a:p>
      </dgm:t>
    </dgm:pt>
    <dgm:pt modelId="{E356CA84-93BB-48AA-82D4-1D428532BA39}" type="pres">
      <dgm:prSet presAssocID="{F0D54828-C495-462D-8CAB-A18642B77753}" presName="level3hierChild" presStyleCnt="0"/>
      <dgm:spPr/>
    </dgm:pt>
    <dgm:pt modelId="{80E84B00-C258-451F-B4A5-F5697FC448A7}" type="pres">
      <dgm:prSet presAssocID="{55069A78-0446-4CE3-BE30-3C52666A82AA}" presName="conn2-1" presStyleLbl="parChTrans1D3" presStyleIdx="2" presStyleCnt="7"/>
      <dgm:spPr/>
      <dgm:t>
        <a:bodyPr/>
        <a:lstStyle/>
        <a:p>
          <a:endParaRPr lang="en-US"/>
        </a:p>
      </dgm:t>
    </dgm:pt>
    <dgm:pt modelId="{2E8FD912-EAC8-4E6C-A4F6-8C434507C4D4}" type="pres">
      <dgm:prSet presAssocID="{55069A78-0446-4CE3-BE30-3C52666A82AA}" presName="connTx" presStyleLbl="parChTrans1D3" presStyleIdx="2" presStyleCnt="7"/>
      <dgm:spPr/>
      <dgm:t>
        <a:bodyPr/>
        <a:lstStyle/>
        <a:p>
          <a:endParaRPr lang="en-US"/>
        </a:p>
      </dgm:t>
    </dgm:pt>
    <dgm:pt modelId="{C81F69D6-024D-4A01-A568-54536ADFFEDA}" type="pres">
      <dgm:prSet presAssocID="{56242F04-EA30-494D-876F-9F032FCD2272}" presName="root2" presStyleCnt="0"/>
      <dgm:spPr/>
    </dgm:pt>
    <dgm:pt modelId="{6AE85CCF-51F3-465F-9DC2-17D6106E7FE4}" type="pres">
      <dgm:prSet presAssocID="{56242F04-EA30-494D-876F-9F032FCD2272}" presName="LevelTwoTextNode" presStyleLbl="node3" presStyleIdx="2" presStyleCnt="7">
        <dgm:presLayoutVars>
          <dgm:chPref val="3"/>
        </dgm:presLayoutVars>
      </dgm:prSet>
      <dgm:spPr/>
      <dgm:t>
        <a:bodyPr/>
        <a:lstStyle/>
        <a:p>
          <a:endParaRPr lang="en-US"/>
        </a:p>
      </dgm:t>
    </dgm:pt>
    <dgm:pt modelId="{1472AD05-0D52-41F5-9960-41EFD02AB2E0}" type="pres">
      <dgm:prSet presAssocID="{56242F04-EA30-494D-876F-9F032FCD2272}" presName="level3hierChild" presStyleCnt="0"/>
      <dgm:spPr/>
    </dgm:pt>
    <dgm:pt modelId="{B9669C41-32B5-4ADC-8DBE-A88BBC402372}" type="pres">
      <dgm:prSet presAssocID="{C104C9DE-04BA-4967-9634-6FDBEBC60F5D}" presName="conn2-1" presStyleLbl="parChTrans1D2" presStyleIdx="3" presStyleCnt="5"/>
      <dgm:spPr/>
      <dgm:t>
        <a:bodyPr/>
        <a:lstStyle/>
        <a:p>
          <a:endParaRPr lang="en-US"/>
        </a:p>
      </dgm:t>
    </dgm:pt>
    <dgm:pt modelId="{E4A65393-C39B-4C0B-975B-4D815D6484A6}" type="pres">
      <dgm:prSet presAssocID="{C104C9DE-04BA-4967-9634-6FDBEBC60F5D}" presName="connTx" presStyleLbl="parChTrans1D2" presStyleIdx="3" presStyleCnt="5"/>
      <dgm:spPr/>
      <dgm:t>
        <a:bodyPr/>
        <a:lstStyle/>
        <a:p>
          <a:endParaRPr lang="en-US"/>
        </a:p>
      </dgm:t>
    </dgm:pt>
    <dgm:pt modelId="{BABBE037-198F-441B-B38D-627E4559EA4F}" type="pres">
      <dgm:prSet presAssocID="{D75A9A43-CAD3-4B66-9193-C426295B7CE2}" presName="root2" presStyleCnt="0"/>
      <dgm:spPr/>
    </dgm:pt>
    <dgm:pt modelId="{EA0BEAF0-CB1F-4D9A-BBE5-2A8496D1D9FD}" type="pres">
      <dgm:prSet presAssocID="{D75A9A43-CAD3-4B66-9193-C426295B7CE2}" presName="LevelTwoTextNode" presStyleLbl="node2" presStyleIdx="3" presStyleCnt="5">
        <dgm:presLayoutVars>
          <dgm:chPref val="3"/>
        </dgm:presLayoutVars>
      </dgm:prSet>
      <dgm:spPr/>
      <dgm:t>
        <a:bodyPr/>
        <a:lstStyle/>
        <a:p>
          <a:endParaRPr lang="en-US"/>
        </a:p>
      </dgm:t>
    </dgm:pt>
    <dgm:pt modelId="{DDA88477-804F-4605-9EC1-93DAAED9ED02}" type="pres">
      <dgm:prSet presAssocID="{D75A9A43-CAD3-4B66-9193-C426295B7CE2}" presName="level3hierChild" presStyleCnt="0"/>
      <dgm:spPr/>
    </dgm:pt>
    <dgm:pt modelId="{C23D91BD-1B0F-45C4-A784-85B1C2DE7ED0}" type="pres">
      <dgm:prSet presAssocID="{93808F0D-7ACF-4E5B-A55E-6F760B9A57BF}" presName="conn2-1" presStyleLbl="parChTrans1D3" presStyleIdx="3" presStyleCnt="7"/>
      <dgm:spPr/>
      <dgm:t>
        <a:bodyPr/>
        <a:lstStyle/>
        <a:p>
          <a:endParaRPr lang="en-US"/>
        </a:p>
      </dgm:t>
    </dgm:pt>
    <dgm:pt modelId="{98E85670-412E-409D-BD1F-1AC196168FD5}" type="pres">
      <dgm:prSet presAssocID="{93808F0D-7ACF-4E5B-A55E-6F760B9A57BF}" presName="connTx" presStyleLbl="parChTrans1D3" presStyleIdx="3" presStyleCnt="7"/>
      <dgm:spPr/>
      <dgm:t>
        <a:bodyPr/>
        <a:lstStyle/>
        <a:p>
          <a:endParaRPr lang="en-US"/>
        </a:p>
      </dgm:t>
    </dgm:pt>
    <dgm:pt modelId="{A856556A-0202-4B6C-AAD2-DD2BCED68D3D}" type="pres">
      <dgm:prSet presAssocID="{A196A973-A8E9-4259-9261-9FA48A1E3C84}" presName="root2" presStyleCnt="0"/>
      <dgm:spPr/>
    </dgm:pt>
    <dgm:pt modelId="{A617E454-D5E4-410A-BC66-79951034C128}" type="pres">
      <dgm:prSet presAssocID="{A196A973-A8E9-4259-9261-9FA48A1E3C84}" presName="LevelTwoTextNode" presStyleLbl="node3" presStyleIdx="3" presStyleCnt="7">
        <dgm:presLayoutVars>
          <dgm:chPref val="3"/>
        </dgm:presLayoutVars>
      </dgm:prSet>
      <dgm:spPr/>
      <dgm:t>
        <a:bodyPr/>
        <a:lstStyle/>
        <a:p>
          <a:endParaRPr lang="en-US"/>
        </a:p>
      </dgm:t>
    </dgm:pt>
    <dgm:pt modelId="{0D47A589-203D-4075-ADF0-80E51D2B9A17}" type="pres">
      <dgm:prSet presAssocID="{A196A973-A8E9-4259-9261-9FA48A1E3C84}" presName="level3hierChild" presStyleCnt="0"/>
      <dgm:spPr/>
    </dgm:pt>
    <dgm:pt modelId="{46184B3E-C1DC-406D-AAD3-E84E54406ABD}" type="pres">
      <dgm:prSet presAssocID="{D63A8DA3-F7EE-4478-953F-3E2E8D7729C0}" presName="conn2-1" presStyleLbl="parChTrans1D2" presStyleIdx="4" presStyleCnt="5"/>
      <dgm:spPr/>
      <dgm:t>
        <a:bodyPr/>
        <a:lstStyle/>
        <a:p>
          <a:endParaRPr lang="en-US"/>
        </a:p>
      </dgm:t>
    </dgm:pt>
    <dgm:pt modelId="{D853B772-4E64-40E9-986E-167CC2EBC825}" type="pres">
      <dgm:prSet presAssocID="{D63A8DA3-F7EE-4478-953F-3E2E8D7729C0}" presName="connTx" presStyleLbl="parChTrans1D2" presStyleIdx="4" presStyleCnt="5"/>
      <dgm:spPr/>
      <dgm:t>
        <a:bodyPr/>
        <a:lstStyle/>
        <a:p>
          <a:endParaRPr lang="en-US"/>
        </a:p>
      </dgm:t>
    </dgm:pt>
    <dgm:pt modelId="{62C7D9D6-7EAF-469A-AA14-6870F1A437CC}" type="pres">
      <dgm:prSet presAssocID="{2D686C68-2FEF-4C6E-842F-66AF432599F9}" presName="root2" presStyleCnt="0"/>
      <dgm:spPr/>
    </dgm:pt>
    <dgm:pt modelId="{94104235-A7B3-47D3-B495-A7D5D0401812}" type="pres">
      <dgm:prSet presAssocID="{2D686C68-2FEF-4C6E-842F-66AF432599F9}" presName="LevelTwoTextNode" presStyleLbl="node2" presStyleIdx="4" presStyleCnt="5">
        <dgm:presLayoutVars>
          <dgm:chPref val="3"/>
        </dgm:presLayoutVars>
      </dgm:prSet>
      <dgm:spPr/>
      <dgm:t>
        <a:bodyPr/>
        <a:lstStyle/>
        <a:p>
          <a:endParaRPr lang="en-US"/>
        </a:p>
      </dgm:t>
    </dgm:pt>
    <dgm:pt modelId="{6A9E7262-2DF2-4DB2-BBB4-6AFDE535181C}" type="pres">
      <dgm:prSet presAssocID="{2D686C68-2FEF-4C6E-842F-66AF432599F9}" presName="level3hierChild" presStyleCnt="0"/>
      <dgm:spPr/>
    </dgm:pt>
    <dgm:pt modelId="{352D2EB9-B523-473F-AE82-FC8644D01FEE}" type="pres">
      <dgm:prSet presAssocID="{57C63297-2801-4CB8-8B40-FDB4BD7919B5}" presName="conn2-1" presStyleLbl="parChTrans1D3" presStyleIdx="4" presStyleCnt="7"/>
      <dgm:spPr/>
      <dgm:t>
        <a:bodyPr/>
        <a:lstStyle/>
        <a:p>
          <a:endParaRPr lang="en-US"/>
        </a:p>
      </dgm:t>
    </dgm:pt>
    <dgm:pt modelId="{533FB0CC-E71E-433F-933A-E9CC1EF1671A}" type="pres">
      <dgm:prSet presAssocID="{57C63297-2801-4CB8-8B40-FDB4BD7919B5}" presName="connTx" presStyleLbl="parChTrans1D3" presStyleIdx="4" presStyleCnt="7"/>
      <dgm:spPr/>
      <dgm:t>
        <a:bodyPr/>
        <a:lstStyle/>
        <a:p>
          <a:endParaRPr lang="en-US"/>
        </a:p>
      </dgm:t>
    </dgm:pt>
    <dgm:pt modelId="{A6CD2749-44B8-40C4-BAFA-037C73E177CC}" type="pres">
      <dgm:prSet presAssocID="{D8D0DAF0-0702-4365-842A-9AC1B3178BF9}" presName="root2" presStyleCnt="0"/>
      <dgm:spPr/>
    </dgm:pt>
    <dgm:pt modelId="{D98E67F3-139C-44E9-A12D-E6B6ED3D4FAE}" type="pres">
      <dgm:prSet presAssocID="{D8D0DAF0-0702-4365-842A-9AC1B3178BF9}" presName="LevelTwoTextNode" presStyleLbl="node3" presStyleIdx="4" presStyleCnt="7" custScaleY="177252">
        <dgm:presLayoutVars>
          <dgm:chPref val="3"/>
        </dgm:presLayoutVars>
      </dgm:prSet>
      <dgm:spPr/>
      <dgm:t>
        <a:bodyPr/>
        <a:lstStyle/>
        <a:p>
          <a:endParaRPr lang="en-US"/>
        </a:p>
      </dgm:t>
    </dgm:pt>
    <dgm:pt modelId="{AC494FC3-8BAA-4977-A65E-DA8AD7A348C9}" type="pres">
      <dgm:prSet presAssocID="{D8D0DAF0-0702-4365-842A-9AC1B3178BF9}" presName="level3hierChild" presStyleCnt="0"/>
      <dgm:spPr/>
    </dgm:pt>
    <dgm:pt modelId="{9903B9B4-707F-4A84-A115-AD839B0613AB}" type="pres">
      <dgm:prSet presAssocID="{EE7832E9-D627-42DD-983F-4AB92F167551}" presName="conn2-1" presStyleLbl="parChTrans1D3" presStyleIdx="5" presStyleCnt="7"/>
      <dgm:spPr/>
      <dgm:t>
        <a:bodyPr/>
        <a:lstStyle/>
        <a:p>
          <a:endParaRPr lang="en-US"/>
        </a:p>
      </dgm:t>
    </dgm:pt>
    <dgm:pt modelId="{F7F9E487-5367-436B-8E53-3D9B7A893806}" type="pres">
      <dgm:prSet presAssocID="{EE7832E9-D627-42DD-983F-4AB92F167551}" presName="connTx" presStyleLbl="parChTrans1D3" presStyleIdx="5" presStyleCnt="7"/>
      <dgm:spPr/>
      <dgm:t>
        <a:bodyPr/>
        <a:lstStyle/>
        <a:p>
          <a:endParaRPr lang="en-US"/>
        </a:p>
      </dgm:t>
    </dgm:pt>
    <dgm:pt modelId="{EAD028D3-FB1E-4926-BC0F-04E14749DF12}" type="pres">
      <dgm:prSet presAssocID="{99EC189C-EBBD-4B16-B1DB-618BDA1F7317}" presName="root2" presStyleCnt="0"/>
      <dgm:spPr/>
    </dgm:pt>
    <dgm:pt modelId="{532CB191-757F-47F0-984F-C835D2969F44}" type="pres">
      <dgm:prSet presAssocID="{99EC189C-EBBD-4B16-B1DB-618BDA1F7317}" presName="LevelTwoTextNode" presStyleLbl="node3" presStyleIdx="5" presStyleCnt="7">
        <dgm:presLayoutVars>
          <dgm:chPref val="3"/>
        </dgm:presLayoutVars>
      </dgm:prSet>
      <dgm:spPr/>
      <dgm:t>
        <a:bodyPr/>
        <a:lstStyle/>
        <a:p>
          <a:endParaRPr lang="en-US"/>
        </a:p>
      </dgm:t>
    </dgm:pt>
    <dgm:pt modelId="{C3DD3657-6FD6-4F37-90B9-C97FEDB64578}" type="pres">
      <dgm:prSet presAssocID="{99EC189C-EBBD-4B16-B1DB-618BDA1F7317}" presName="level3hierChild" presStyleCnt="0"/>
      <dgm:spPr/>
    </dgm:pt>
    <dgm:pt modelId="{A966A7E6-6E2D-4077-B00A-762285FC1B29}" type="pres">
      <dgm:prSet presAssocID="{939557B0-E548-4EF2-AE35-B9405B89A3D5}" presName="conn2-1" presStyleLbl="parChTrans1D3" presStyleIdx="6" presStyleCnt="7"/>
      <dgm:spPr/>
      <dgm:t>
        <a:bodyPr/>
        <a:lstStyle/>
        <a:p>
          <a:endParaRPr lang="en-US"/>
        </a:p>
      </dgm:t>
    </dgm:pt>
    <dgm:pt modelId="{194D40E4-B934-49C2-BC25-B82AE84AFD5D}" type="pres">
      <dgm:prSet presAssocID="{939557B0-E548-4EF2-AE35-B9405B89A3D5}" presName="connTx" presStyleLbl="parChTrans1D3" presStyleIdx="6" presStyleCnt="7"/>
      <dgm:spPr/>
      <dgm:t>
        <a:bodyPr/>
        <a:lstStyle/>
        <a:p>
          <a:endParaRPr lang="en-US"/>
        </a:p>
      </dgm:t>
    </dgm:pt>
    <dgm:pt modelId="{E7800EE3-923F-4A95-8A10-3379D1C9C65E}" type="pres">
      <dgm:prSet presAssocID="{96F4DBD5-81CC-4744-B904-DD5F552F772C}" presName="root2" presStyleCnt="0"/>
      <dgm:spPr/>
    </dgm:pt>
    <dgm:pt modelId="{70E701D4-267A-412C-A79D-786591246C0E}" type="pres">
      <dgm:prSet presAssocID="{96F4DBD5-81CC-4744-B904-DD5F552F772C}" presName="LevelTwoTextNode" presStyleLbl="node3" presStyleIdx="6" presStyleCnt="7" custScaleY="136349">
        <dgm:presLayoutVars>
          <dgm:chPref val="3"/>
        </dgm:presLayoutVars>
      </dgm:prSet>
      <dgm:spPr/>
      <dgm:t>
        <a:bodyPr/>
        <a:lstStyle/>
        <a:p>
          <a:endParaRPr lang="en-US"/>
        </a:p>
      </dgm:t>
    </dgm:pt>
    <dgm:pt modelId="{80D712A1-38DE-4EBF-98A6-18D74E83097E}" type="pres">
      <dgm:prSet presAssocID="{96F4DBD5-81CC-4744-B904-DD5F552F772C}" presName="level3hierChild" presStyleCnt="0"/>
      <dgm:spPr/>
    </dgm:pt>
  </dgm:ptLst>
  <dgm:cxnLst>
    <dgm:cxn modelId="{2C541930-2A00-47AF-BFD5-F7CB9522BCF4}" srcId="{B00E3BA2-7E8C-4D4C-B6BF-8DB0CF87B911}" destId="{7B80951A-8F00-4F16-BDCA-20D542021272}" srcOrd="1" destOrd="0" parTransId="{2EF460F8-BA32-4E7D-A2CD-AC169488B6FF}" sibTransId="{88152663-49B5-48D6-AD2C-2229058AE21C}"/>
    <dgm:cxn modelId="{AF7EC59B-51EB-4C07-AE7F-430E88AE2AAA}" srcId="{B00E3BA2-7E8C-4D4C-B6BF-8DB0CF87B911}" destId="{2D686C68-2FEF-4C6E-842F-66AF432599F9}" srcOrd="4" destOrd="0" parTransId="{D63A8DA3-F7EE-4478-953F-3E2E8D7729C0}" sibTransId="{9AC67BA0-2743-4C68-B35B-61B9CDE56BCD}"/>
    <dgm:cxn modelId="{9ACBC360-FA26-4810-930A-C9399E73EF06}" srcId="{B00E3BA2-7E8C-4D4C-B6BF-8DB0CF87B911}" destId="{D75A9A43-CAD3-4B66-9193-C426295B7CE2}" srcOrd="3" destOrd="0" parTransId="{C104C9DE-04BA-4967-9634-6FDBEBC60F5D}" sibTransId="{C6E128E2-E8B3-4FB3-8820-2820E9317654}"/>
    <dgm:cxn modelId="{A6915E8F-8C40-431F-935B-E570AA17E105}" type="presOf" srcId="{D3AB2481-807A-4D9D-A45E-6C82CB461144}" destId="{5B0C4A9E-A4F5-4804-BFCA-D9DCB5C8BD1B}" srcOrd="0" destOrd="0" presId="urn:microsoft.com/office/officeart/2005/8/layout/hierarchy2"/>
    <dgm:cxn modelId="{9EFA1129-031F-4D63-B964-21A705D2C3C6}" type="presOf" srcId="{2D686C68-2FEF-4C6E-842F-66AF432599F9}" destId="{94104235-A7B3-47D3-B495-A7D5D0401812}" srcOrd="0" destOrd="0" presId="urn:microsoft.com/office/officeart/2005/8/layout/hierarchy2"/>
    <dgm:cxn modelId="{CCC55604-D048-48DA-96CB-396BFB6A7BE8}" type="presOf" srcId="{7B80951A-8F00-4F16-BDCA-20D542021272}" destId="{907ACBB9-2448-4ED5-82C3-DD05A60180EB}" srcOrd="0" destOrd="0" presId="urn:microsoft.com/office/officeart/2005/8/layout/hierarchy2"/>
    <dgm:cxn modelId="{B0344864-3F89-4CA9-9CF7-795B8907C159}" srcId="{2D686C68-2FEF-4C6E-842F-66AF432599F9}" destId="{99EC189C-EBBD-4B16-B1DB-618BDA1F7317}" srcOrd="1" destOrd="0" parTransId="{EE7832E9-D627-42DD-983F-4AB92F167551}" sibTransId="{34E9D0A8-C7C0-4BA8-921B-C2624499FD67}"/>
    <dgm:cxn modelId="{E38FBAC3-7B38-4847-98B3-B457E6EE8782}" type="presOf" srcId="{96F4DBD5-81CC-4744-B904-DD5F552F772C}" destId="{70E701D4-267A-412C-A79D-786591246C0E}" srcOrd="0" destOrd="0" presId="urn:microsoft.com/office/officeart/2005/8/layout/hierarchy2"/>
    <dgm:cxn modelId="{EA6ACBBA-39B4-455C-9E0E-6C32D4BC2F9D}" type="presOf" srcId="{2EF460F8-BA32-4E7D-A2CD-AC169488B6FF}" destId="{6EB2DF57-4F0D-4905-B901-3D956285F1FE}" srcOrd="0" destOrd="0" presId="urn:microsoft.com/office/officeart/2005/8/layout/hierarchy2"/>
    <dgm:cxn modelId="{B15A879F-611E-4E58-96E9-D2488687057E}" type="presOf" srcId="{B00E3BA2-7E8C-4D4C-B6BF-8DB0CF87B911}" destId="{173F8197-642E-4E41-9E50-966D1870167B}" srcOrd="0" destOrd="0" presId="urn:microsoft.com/office/officeart/2005/8/layout/hierarchy2"/>
    <dgm:cxn modelId="{23E0A914-1295-4036-9213-2117A84B7B5D}" type="presOf" srcId="{EE7832E9-D627-42DD-983F-4AB92F167551}" destId="{9903B9B4-707F-4A84-A115-AD839B0613AB}" srcOrd="0" destOrd="0" presId="urn:microsoft.com/office/officeart/2005/8/layout/hierarchy2"/>
    <dgm:cxn modelId="{5CF4CD57-AEC8-46D8-AFF9-6830F2FC965A}" srcId="{B00E3BA2-7E8C-4D4C-B6BF-8DB0CF87B911}" destId="{B8657A92-28B1-442C-B2AF-6957BCAC942E}" srcOrd="0" destOrd="0" parTransId="{3AA77FEC-FA53-476E-AEE4-037DF98FB3CA}" sibTransId="{F20B7CA6-0FE3-4E03-BD75-38A0DABF37C1}"/>
    <dgm:cxn modelId="{1433BF98-0583-435B-A35C-8B1044CDA859}" type="presOf" srcId="{DB2D69C7-BE62-4821-A93B-7BE371AA41BA}" destId="{569818B7-EDB9-41C1-A5D5-5CB191A57403}" srcOrd="1" destOrd="0" presId="urn:microsoft.com/office/officeart/2005/8/layout/hierarchy2"/>
    <dgm:cxn modelId="{B371EFFF-A285-4A2E-AFB4-E3AA1EB717BC}" type="presOf" srcId="{57C63297-2801-4CB8-8B40-FDB4BD7919B5}" destId="{352D2EB9-B523-473F-AE82-FC8644D01FEE}" srcOrd="0" destOrd="0" presId="urn:microsoft.com/office/officeart/2005/8/layout/hierarchy2"/>
    <dgm:cxn modelId="{5234497E-A065-4AF2-85A7-A6BCAC088741}" type="presOf" srcId="{EE7832E9-D627-42DD-983F-4AB92F167551}" destId="{F7F9E487-5367-436B-8E53-3D9B7A893806}" srcOrd="1" destOrd="0" presId="urn:microsoft.com/office/officeart/2005/8/layout/hierarchy2"/>
    <dgm:cxn modelId="{82F94BA4-9C3D-4728-ACDB-2C98E3FD2673}" type="presOf" srcId="{C104C9DE-04BA-4967-9634-6FDBEBC60F5D}" destId="{E4A65393-C39B-4C0B-975B-4D815D6484A6}" srcOrd="1" destOrd="0" presId="urn:microsoft.com/office/officeart/2005/8/layout/hierarchy2"/>
    <dgm:cxn modelId="{F2AAD8C9-82EE-4724-B011-A4F1DC366129}" srcId="{2D686C68-2FEF-4C6E-842F-66AF432599F9}" destId="{96F4DBD5-81CC-4744-B904-DD5F552F772C}" srcOrd="2" destOrd="0" parTransId="{939557B0-E548-4EF2-AE35-B9405B89A3D5}" sibTransId="{AA66D68A-D8D1-49B6-910F-4B7A49FD0407}"/>
    <dgm:cxn modelId="{9BE9D42E-4668-4828-A153-12FF42D48776}" type="presOf" srcId="{31CF60A3-B35A-4484-B48B-9EE5710AB942}" destId="{09BD69AD-C676-43C8-BBB2-91626DB65E8E}" srcOrd="0" destOrd="0" presId="urn:microsoft.com/office/officeart/2005/8/layout/hierarchy2"/>
    <dgm:cxn modelId="{CE4DA47E-D037-44F9-A54C-265BA23A3F1E}" type="presOf" srcId="{2EF460F8-BA32-4E7D-A2CD-AC169488B6FF}" destId="{D53D3BDF-2B3E-4DD2-B360-2F2EB9D6565A}" srcOrd="1" destOrd="0" presId="urn:microsoft.com/office/officeart/2005/8/layout/hierarchy2"/>
    <dgm:cxn modelId="{4E745491-C233-460E-B0D0-EE75246BCF83}" srcId="{D75A9A43-CAD3-4B66-9193-C426295B7CE2}" destId="{A196A973-A8E9-4259-9261-9FA48A1E3C84}" srcOrd="0" destOrd="0" parTransId="{93808F0D-7ACF-4E5B-A55E-6F760B9A57BF}" sibTransId="{37FBDC8F-B384-4E58-AD58-61CF05D0236E}"/>
    <dgm:cxn modelId="{9E1A6CB6-448D-426B-BCF8-CF89DA2A2720}" type="presOf" srcId="{4C03BF01-13A5-48CE-B1E0-9421B91395AA}" destId="{D25E42C9-7113-4FCD-8965-7858B868A99A}" srcOrd="0" destOrd="0" presId="urn:microsoft.com/office/officeart/2005/8/layout/hierarchy2"/>
    <dgm:cxn modelId="{CEA51059-A8A8-4DEA-82CB-D3C0EF59984B}" type="presOf" srcId="{939557B0-E548-4EF2-AE35-B9405B89A3D5}" destId="{194D40E4-B934-49C2-BC25-B82AE84AFD5D}" srcOrd="1" destOrd="0" presId="urn:microsoft.com/office/officeart/2005/8/layout/hierarchy2"/>
    <dgm:cxn modelId="{B3B20302-C7A2-45AC-9B2E-07CB09B75250}" type="presOf" srcId="{57C63297-2801-4CB8-8B40-FDB4BD7919B5}" destId="{533FB0CC-E71E-433F-933A-E9CC1EF1671A}" srcOrd="1" destOrd="0" presId="urn:microsoft.com/office/officeart/2005/8/layout/hierarchy2"/>
    <dgm:cxn modelId="{E28C551A-4335-4D6F-B5B5-5436B6488245}" type="presOf" srcId="{99EC189C-EBBD-4B16-B1DB-618BDA1F7317}" destId="{532CB191-757F-47F0-984F-C835D2969F44}" srcOrd="0" destOrd="0" presId="urn:microsoft.com/office/officeart/2005/8/layout/hierarchy2"/>
    <dgm:cxn modelId="{362CDB47-1DE7-47A4-A96A-6E603C4A65BF}" srcId="{E60466EE-572C-4719-840E-A2A9B9F8BAB6}" destId="{B00E3BA2-7E8C-4D4C-B6BF-8DB0CF87B911}" srcOrd="0" destOrd="0" parTransId="{6556067C-DE44-44D9-8D7B-776C30E2338E}" sibTransId="{1811487C-927C-46A3-959E-E653167868C1}"/>
    <dgm:cxn modelId="{6C42C5D7-B3BC-49EC-88D0-BE866840B0F9}" type="presOf" srcId="{55069A78-0446-4CE3-BE30-3C52666A82AA}" destId="{2E8FD912-EAC8-4E6C-A4F6-8C434507C4D4}" srcOrd="1" destOrd="0" presId="urn:microsoft.com/office/officeart/2005/8/layout/hierarchy2"/>
    <dgm:cxn modelId="{B6E7815D-0443-437B-BB2B-28BE5F9D6405}" type="presOf" srcId="{9C45ED91-4E66-4337-B2C2-30D2231A9431}" destId="{37141062-E60C-4162-A832-AB5C80B9AF73}" srcOrd="0" destOrd="0" presId="urn:microsoft.com/office/officeart/2005/8/layout/hierarchy2"/>
    <dgm:cxn modelId="{C6D9494C-3BB6-4F48-8727-4794FBD3FEDA}" type="presOf" srcId="{E60466EE-572C-4719-840E-A2A9B9F8BAB6}" destId="{3FE0DD3D-8A66-4B60-9C18-123800C155E7}" srcOrd="0" destOrd="0" presId="urn:microsoft.com/office/officeart/2005/8/layout/hierarchy2"/>
    <dgm:cxn modelId="{3E1A8D86-4928-4063-8255-44DA81B68BFE}" type="presOf" srcId="{3AA77FEC-FA53-476E-AEE4-037DF98FB3CA}" destId="{0169B51C-D4D6-458F-B82A-B30E6AE98DA2}" srcOrd="0" destOrd="0" presId="urn:microsoft.com/office/officeart/2005/8/layout/hierarchy2"/>
    <dgm:cxn modelId="{1EDF13F4-E2F3-4F0F-BCA0-09737DE0B7A3}" type="presOf" srcId="{9C45ED91-4E66-4337-B2C2-30D2231A9431}" destId="{20204A96-AA33-410E-ACCB-86B4100EA790}" srcOrd="1" destOrd="0" presId="urn:microsoft.com/office/officeart/2005/8/layout/hierarchy2"/>
    <dgm:cxn modelId="{A1132726-86E6-4AFB-83D2-BBC4620A1AD6}" type="presOf" srcId="{A196A973-A8E9-4259-9261-9FA48A1E3C84}" destId="{A617E454-D5E4-410A-BC66-79951034C128}" srcOrd="0" destOrd="0" presId="urn:microsoft.com/office/officeart/2005/8/layout/hierarchy2"/>
    <dgm:cxn modelId="{FCBDC71C-F4E9-4D65-98F9-7024C1F73677}" type="presOf" srcId="{D3AB2481-807A-4D9D-A45E-6C82CB461144}" destId="{88A96E73-97F8-4B04-A766-7C7D912408C5}" srcOrd="1" destOrd="0" presId="urn:microsoft.com/office/officeart/2005/8/layout/hierarchy2"/>
    <dgm:cxn modelId="{BBB8B48D-98AB-4C6E-8EBA-5054C45E9ED2}" type="presOf" srcId="{C104C9DE-04BA-4967-9634-6FDBEBC60F5D}" destId="{B9669C41-32B5-4ADC-8DBE-A88BBC402372}" srcOrd="0" destOrd="0" presId="urn:microsoft.com/office/officeart/2005/8/layout/hierarchy2"/>
    <dgm:cxn modelId="{F0CF884E-1E29-42BF-B335-405E7725C5A0}" type="presOf" srcId="{939557B0-E548-4EF2-AE35-B9405B89A3D5}" destId="{A966A7E6-6E2D-4077-B00A-762285FC1B29}" srcOrd="0" destOrd="0" presId="urn:microsoft.com/office/officeart/2005/8/layout/hierarchy2"/>
    <dgm:cxn modelId="{B96F9D6B-411A-4E39-9BFC-AB6DD7C94533}" srcId="{B00E3BA2-7E8C-4D4C-B6BF-8DB0CF87B911}" destId="{F0D54828-C495-462D-8CAB-A18642B77753}" srcOrd="2" destOrd="0" parTransId="{D3AB2481-807A-4D9D-A45E-6C82CB461144}" sibTransId="{8EB7AFEA-D73B-4F59-AD0B-B909A307ED5C}"/>
    <dgm:cxn modelId="{DD012136-2D8D-4ABA-97D6-8674C5D082AD}" srcId="{F0D54828-C495-462D-8CAB-A18642B77753}" destId="{56242F04-EA30-494D-876F-9F032FCD2272}" srcOrd="0" destOrd="0" parTransId="{55069A78-0446-4CE3-BE30-3C52666A82AA}" sibTransId="{139425DA-B79A-4E21-B3F9-011E0F2A1CCC}"/>
    <dgm:cxn modelId="{AF0B4D63-ACAB-4181-9ECC-818E878A6F41}" type="presOf" srcId="{D8D0DAF0-0702-4365-842A-9AC1B3178BF9}" destId="{D98E67F3-139C-44E9-A12D-E6B6ED3D4FAE}" srcOrd="0" destOrd="0" presId="urn:microsoft.com/office/officeart/2005/8/layout/hierarchy2"/>
    <dgm:cxn modelId="{C9205A1B-0112-4842-AAD3-ABD472D47F24}" srcId="{7B80951A-8F00-4F16-BDCA-20D542021272}" destId="{31CF60A3-B35A-4484-B48B-9EE5710AB942}" srcOrd="0" destOrd="0" parTransId="{DB2D69C7-BE62-4821-A93B-7BE371AA41BA}" sibTransId="{CB806087-9FF5-462A-8F69-2669F2786DB9}"/>
    <dgm:cxn modelId="{F61E87CD-1366-432A-9D40-7FBBB602B71C}" type="presOf" srcId="{93808F0D-7ACF-4E5B-A55E-6F760B9A57BF}" destId="{98E85670-412E-409D-BD1F-1AC196168FD5}" srcOrd="1" destOrd="0" presId="urn:microsoft.com/office/officeart/2005/8/layout/hierarchy2"/>
    <dgm:cxn modelId="{E5C6ADCE-207F-4BCD-9484-18F4D498D19C}" type="presOf" srcId="{56242F04-EA30-494D-876F-9F032FCD2272}" destId="{6AE85CCF-51F3-465F-9DC2-17D6106E7FE4}" srcOrd="0" destOrd="0" presId="urn:microsoft.com/office/officeart/2005/8/layout/hierarchy2"/>
    <dgm:cxn modelId="{05EF217A-E2B8-4E4C-9315-E78F4AD73858}" type="presOf" srcId="{DB2D69C7-BE62-4821-A93B-7BE371AA41BA}" destId="{1991B401-F607-49F0-A515-F1A1E3270918}" srcOrd="0" destOrd="0" presId="urn:microsoft.com/office/officeart/2005/8/layout/hierarchy2"/>
    <dgm:cxn modelId="{B1515CFD-5941-4381-BFDA-C166EC5F0414}" srcId="{2D686C68-2FEF-4C6E-842F-66AF432599F9}" destId="{D8D0DAF0-0702-4365-842A-9AC1B3178BF9}" srcOrd="0" destOrd="0" parTransId="{57C63297-2801-4CB8-8B40-FDB4BD7919B5}" sibTransId="{0F6D036C-73B3-459C-9528-1FE79A4C4D58}"/>
    <dgm:cxn modelId="{072510E9-53CB-4C98-950B-1D7B81837CBA}" type="presOf" srcId="{55069A78-0446-4CE3-BE30-3C52666A82AA}" destId="{80E84B00-C258-451F-B4A5-F5697FC448A7}" srcOrd="0" destOrd="0" presId="urn:microsoft.com/office/officeart/2005/8/layout/hierarchy2"/>
    <dgm:cxn modelId="{8B83F96C-EE22-452A-989D-CAA52A864DCB}" type="presOf" srcId="{D63A8DA3-F7EE-4478-953F-3E2E8D7729C0}" destId="{46184B3E-C1DC-406D-AAD3-E84E54406ABD}" srcOrd="0" destOrd="0" presId="urn:microsoft.com/office/officeart/2005/8/layout/hierarchy2"/>
    <dgm:cxn modelId="{35B3C0C8-B135-4C09-B688-FC00DB810FCF}" type="presOf" srcId="{D63A8DA3-F7EE-4478-953F-3E2E8D7729C0}" destId="{D853B772-4E64-40E9-986E-167CC2EBC825}" srcOrd="1" destOrd="0" presId="urn:microsoft.com/office/officeart/2005/8/layout/hierarchy2"/>
    <dgm:cxn modelId="{137C08C2-F5F2-481A-B146-FC70EE196CC3}" srcId="{B8657A92-28B1-442C-B2AF-6957BCAC942E}" destId="{4C03BF01-13A5-48CE-B1E0-9421B91395AA}" srcOrd="0" destOrd="0" parTransId="{9C45ED91-4E66-4337-B2C2-30D2231A9431}" sibTransId="{A8FC58C2-71ED-40B1-8532-9BF8B0AFBD69}"/>
    <dgm:cxn modelId="{1E972257-6CD2-4EF5-B1FB-DBFED89C5F42}" type="presOf" srcId="{F0D54828-C495-462D-8CAB-A18642B77753}" destId="{DD31E2F5-25B9-4F1E-88F2-82B35F060C62}" srcOrd="0" destOrd="0" presId="urn:microsoft.com/office/officeart/2005/8/layout/hierarchy2"/>
    <dgm:cxn modelId="{93467D66-AC25-472B-A02E-16B66763514C}" type="presOf" srcId="{93808F0D-7ACF-4E5B-A55E-6F760B9A57BF}" destId="{C23D91BD-1B0F-45C4-A784-85B1C2DE7ED0}" srcOrd="0" destOrd="0" presId="urn:microsoft.com/office/officeart/2005/8/layout/hierarchy2"/>
    <dgm:cxn modelId="{5C9581CC-BEF5-498F-9475-C0F9A873FB0D}" type="presOf" srcId="{3AA77FEC-FA53-476E-AEE4-037DF98FB3CA}" destId="{52DCBC57-F2A6-488B-8557-D82F131B93DD}" srcOrd="1" destOrd="0" presId="urn:microsoft.com/office/officeart/2005/8/layout/hierarchy2"/>
    <dgm:cxn modelId="{6BD03556-7174-4CA5-8461-7A806943E3D4}" type="presOf" srcId="{B8657A92-28B1-442C-B2AF-6957BCAC942E}" destId="{168FCAA7-5DC3-4D0C-AB18-134AC281B1BC}" srcOrd="0" destOrd="0" presId="urn:microsoft.com/office/officeart/2005/8/layout/hierarchy2"/>
    <dgm:cxn modelId="{FB79BA94-B603-4928-868E-F28D47460666}" type="presOf" srcId="{D75A9A43-CAD3-4B66-9193-C426295B7CE2}" destId="{EA0BEAF0-CB1F-4D9A-BBE5-2A8496D1D9FD}" srcOrd="0" destOrd="0" presId="urn:microsoft.com/office/officeart/2005/8/layout/hierarchy2"/>
    <dgm:cxn modelId="{9A5D694E-D8EC-457F-81E8-7A5A812E53AE}" type="presParOf" srcId="{3FE0DD3D-8A66-4B60-9C18-123800C155E7}" destId="{DD72A36F-0C0C-4D37-A654-1AE3D434E216}" srcOrd="0" destOrd="0" presId="urn:microsoft.com/office/officeart/2005/8/layout/hierarchy2"/>
    <dgm:cxn modelId="{BDE3AC41-B451-4F26-8A94-B9AF66057753}" type="presParOf" srcId="{DD72A36F-0C0C-4D37-A654-1AE3D434E216}" destId="{173F8197-642E-4E41-9E50-966D1870167B}" srcOrd="0" destOrd="0" presId="urn:microsoft.com/office/officeart/2005/8/layout/hierarchy2"/>
    <dgm:cxn modelId="{E9F15211-0DF7-4032-99CB-508D7880E4DB}" type="presParOf" srcId="{DD72A36F-0C0C-4D37-A654-1AE3D434E216}" destId="{892A6EFC-E9E8-4F68-9837-CD7B0A87B749}" srcOrd="1" destOrd="0" presId="urn:microsoft.com/office/officeart/2005/8/layout/hierarchy2"/>
    <dgm:cxn modelId="{BD31177D-8096-4C6B-833E-D1CF98F629BC}" type="presParOf" srcId="{892A6EFC-E9E8-4F68-9837-CD7B0A87B749}" destId="{0169B51C-D4D6-458F-B82A-B30E6AE98DA2}" srcOrd="0" destOrd="0" presId="urn:microsoft.com/office/officeart/2005/8/layout/hierarchy2"/>
    <dgm:cxn modelId="{9C923C62-E507-4449-9749-AB8BAF4684C4}" type="presParOf" srcId="{0169B51C-D4D6-458F-B82A-B30E6AE98DA2}" destId="{52DCBC57-F2A6-488B-8557-D82F131B93DD}" srcOrd="0" destOrd="0" presId="urn:microsoft.com/office/officeart/2005/8/layout/hierarchy2"/>
    <dgm:cxn modelId="{1AD38679-51AC-49FF-8E7A-E14BC7B28AAA}" type="presParOf" srcId="{892A6EFC-E9E8-4F68-9837-CD7B0A87B749}" destId="{A36846D7-DB35-4C58-AC58-5EB64A183B34}" srcOrd="1" destOrd="0" presId="urn:microsoft.com/office/officeart/2005/8/layout/hierarchy2"/>
    <dgm:cxn modelId="{E44DAE5F-B5C2-4816-A16D-936ECCE6FB6A}" type="presParOf" srcId="{A36846D7-DB35-4C58-AC58-5EB64A183B34}" destId="{168FCAA7-5DC3-4D0C-AB18-134AC281B1BC}" srcOrd="0" destOrd="0" presId="urn:microsoft.com/office/officeart/2005/8/layout/hierarchy2"/>
    <dgm:cxn modelId="{4A539FC6-5994-4969-803A-81C7CB6C91BE}" type="presParOf" srcId="{A36846D7-DB35-4C58-AC58-5EB64A183B34}" destId="{07950290-6F7C-4951-8704-F45F22535459}" srcOrd="1" destOrd="0" presId="urn:microsoft.com/office/officeart/2005/8/layout/hierarchy2"/>
    <dgm:cxn modelId="{B5BC578A-A944-4362-BC6B-64B9A93E1C76}" type="presParOf" srcId="{07950290-6F7C-4951-8704-F45F22535459}" destId="{37141062-E60C-4162-A832-AB5C80B9AF73}" srcOrd="0" destOrd="0" presId="urn:microsoft.com/office/officeart/2005/8/layout/hierarchy2"/>
    <dgm:cxn modelId="{95660BEF-2DAF-4030-96FE-BED0BF025013}" type="presParOf" srcId="{37141062-E60C-4162-A832-AB5C80B9AF73}" destId="{20204A96-AA33-410E-ACCB-86B4100EA790}" srcOrd="0" destOrd="0" presId="urn:microsoft.com/office/officeart/2005/8/layout/hierarchy2"/>
    <dgm:cxn modelId="{81B27997-86AD-4222-B05F-7A0D5AEC0216}" type="presParOf" srcId="{07950290-6F7C-4951-8704-F45F22535459}" destId="{971B0247-9620-403C-BEBB-D820243CFF92}" srcOrd="1" destOrd="0" presId="urn:microsoft.com/office/officeart/2005/8/layout/hierarchy2"/>
    <dgm:cxn modelId="{93A2923D-1238-4CC4-90A5-F6E028809765}" type="presParOf" srcId="{971B0247-9620-403C-BEBB-D820243CFF92}" destId="{D25E42C9-7113-4FCD-8965-7858B868A99A}" srcOrd="0" destOrd="0" presId="urn:microsoft.com/office/officeart/2005/8/layout/hierarchy2"/>
    <dgm:cxn modelId="{AA8E7F21-FE1A-4114-AC20-36D4C9E84AEA}" type="presParOf" srcId="{971B0247-9620-403C-BEBB-D820243CFF92}" destId="{05BD3840-1BCF-4198-B33C-7D99F01E55D4}" srcOrd="1" destOrd="0" presId="urn:microsoft.com/office/officeart/2005/8/layout/hierarchy2"/>
    <dgm:cxn modelId="{B4B1D629-45A2-4368-AA14-3833B7B1828E}" type="presParOf" srcId="{892A6EFC-E9E8-4F68-9837-CD7B0A87B749}" destId="{6EB2DF57-4F0D-4905-B901-3D956285F1FE}" srcOrd="2" destOrd="0" presId="urn:microsoft.com/office/officeart/2005/8/layout/hierarchy2"/>
    <dgm:cxn modelId="{7F019F71-F5C8-4A19-88A8-41C6426054A4}" type="presParOf" srcId="{6EB2DF57-4F0D-4905-B901-3D956285F1FE}" destId="{D53D3BDF-2B3E-4DD2-B360-2F2EB9D6565A}" srcOrd="0" destOrd="0" presId="urn:microsoft.com/office/officeart/2005/8/layout/hierarchy2"/>
    <dgm:cxn modelId="{D59CA3F3-B2F7-4815-966A-ED435EF77B89}" type="presParOf" srcId="{892A6EFC-E9E8-4F68-9837-CD7B0A87B749}" destId="{4D2C35B5-D40D-4FA3-AA4E-760C70B8AB2A}" srcOrd="3" destOrd="0" presId="urn:microsoft.com/office/officeart/2005/8/layout/hierarchy2"/>
    <dgm:cxn modelId="{0092DA8A-A715-4466-9D78-C23AA92AEDD3}" type="presParOf" srcId="{4D2C35B5-D40D-4FA3-AA4E-760C70B8AB2A}" destId="{907ACBB9-2448-4ED5-82C3-DD05A60180EB}" srcOrd="0" destOrd="0" presId="urn:microsoft.com/office/officeart/2005/8/layout/hierarchy2"/>
    <dgm:cxn modelId="{36297545-9DB7-4B92-9A34-BF94D10ABCD4}" type="presParOf" srcId="{4D2C35B5-D40D-4FA3-AA4E-760C70B8AB2A}" destId="{9E87BFBB-AE27-4E5F-B5D1-9A07D0A8139C}" srcOrd="1" destOrd="0" presId="urn:microsoft.com/office/officeart/2005/8/layout/hierarchy2"/>
    <dgm:cxn modelId="{3E2B82F7-94A6-4CA1-A2AC-8664E0B8A0EF}" type="presParOf" srcId="{9E87BFBB-AE27-4E5F-B5D1-9A07D0A8139C}" destId="{1991B401-F607-49F0-A515-F1A1E3270918}" srcOrd="0" destOrd="0" presId="urn:microsoft.com/office/officeart/2005/8/layout/hierarchy2"/>
    <dgm:cxn modelId="{5B3033E7-8BB4-4E02-9B84-DDDE39756569}" type="presParOf" srcId="{1991B401-F607-49F0-A515-F1A1E3270918}" destId="{569818B7-EDB9-41C1-A5D5-5CB191A57403}" srcOrd="0" destOrd="0" presId="urn:microsoft.com/office/officeart/2005/8/layout/hierarchy2"/>
    <dgm:cxn modelId="{223B89C2-8A85-465A-A551-FBA1F3FD1EC7}" type="presParOf" srcId="{9E87BFBB-AE27-4E5F-B5D1-9A07D0A8139C}" destId="{1A7BB1E4-5565-4E6C-980C-0D8E475012C3}" srcOrd="1" destOrd="0" presId="urn:microsoft.com/office/officeart/2005/8/layout/hierarchy2"/>
    <dgm:cxn modelId="{7C402EF7-A8A9-40C2-B68D-F29A6B61FDA8}" type="presParOf" srcId="{1A7BB1E4-5565-4E6C-980C-0D8E475012C3}" destId="{09BD69AD-C676-43C8-BBB2-91626DB65E8E}" srcOrd="0" destOrd="0" presId="urn:microsoft.com/office/officeart/2005/8/layout/hierarchy2"/>
    <dgm:cxn modelId="{B0294C79-859B-4ADC-B498-02618CDDA7BE}" type="presParOf" srcId="{1A7BB1E4-5565-4E6C-980C-0D8E475012C3}" destId="{F3217ED7-FC57-4E48-9BF5-602D48734F43}" srcOrd="1" destOrd="0" presId="urn:microsoft.com/office/officeart/2005/8/layout/hierarchy2"/>
    <dgm:cxn modelId="{41AE702C-E216-4D01-ABB4-B5981FF3D9A9}" type="presParOf" srcId="{892A6EFC-E9E8-4F68-9837-CD7B0A87B749}" destId="{5B0C4A9E-A4F5-4804-BFCA-D9DCB5C8BD1B}" srcOrd="4" destOrd="0" presId="urn:microsoft.com/office/officeart/2005/8/layout/hierarchy2"/>
    <dgm:cxn modelId="{0703F4F1-212C-4203-B211-0E2FB337E73F}" type="presParOf" srcId="{5B0C4A9E-A4F5-4804-BFCA-D9DCB5C8BD1B}" destId="{88A96E73-97F8-4B04-A766-7C7D912408C5}" srcOrd="0" destOrd="0" presId="urn:microsoft.com/office/officeart/2005/8/layout/hierarchy2"/>
    <dgm:cxn modelId="{5A9FE400-2DEF-44A0-BFE9-83DBE75C228A}" type="presParOf" srcId="{892A6EFC-E9E8-4F68-9837-CD7B0A87B749}" destId="{8F0117FA-EF1A-4699-B5F8-6A1C15CCD133}" srcOrd="5" destOrd="0" presId="urn:microsoft.com/office/officeart/2005/8/layout/hierarchy2"/>
    <dgm:cxn modelId="{B24B82FD-20A4-470E-8C36-E1318B3622FF}" type="presParOf" srcId="{8F0117FA-EF1A-4699-B5F8-6A1C15CCD133}" destId="{DD31E2F5-25B9-4F1E-88F2-82B35F060C62}" srcOrd="0" destOrd="0" presId="urn:microsoft.com/office/officeart/2005/8/layout/hierarchy2"/>
    <dgm:cxn modelId="{B816C88E-1863-420D-AA2A-70A2DDA0B0CF}" type="presParOf" srcId="{8F0117FA-EF1A-4699-B5F8-6A1C15CCD133}" destId="{E356CA84-93BB-48AA-82D4-1D428532BA39}" srcOrd="1" destOrd="0" presId="urn:microsoft.com/office/officeart/2005/8/layout/hierarchy2"/>
    <dgm:cxn modelId="{CBBF2547-587A-4C8B-BAC3-4225D0D7D81C}" type="presParOf" srcId="{E356CA84-93BB-48AA-82D4-1D428532BA39}" destId="{80E84B00-C258-451F-B4A5-F5697FC448A7}" srcOrd="0" destOrd="0" presId="urn:microsoft.com/office/officeart/2005/8/layout/hierarchy2"/>
    <dgm:cxn modelId="{84259D0A-F8C5-48CF-8CFA-AFA2D33E13F3}" type="presParOf" srcId="{80E84B00-C258-451F-B4A5-F5697FC448A7}" destId="{2E8FD912-EAC8-4E6C-A4F6-8C434507C4D4}" srcOrd="0" destOrd="0" presId="urn:microsoft.com/office/officeart/2005/8/layout/hierarchy2"/>
    <dgm:cxn modelId="{D4B72674-9689-4FB0-9252-3A5ACD3D1445}" type="presParOf" srcId="{E356CA84-93BB-48AA-82D4-1D428532BA39}" destId="{C81F69D6-024D-4A01-A568-54536ADFFEDA}" srcOrd="1" destOrd="0" presId="urn:microsoft.com/office/officeart/2005/8/layout/hierarchy2"/>
    <dgm:cxn modelId="{2844AD34-FE78-40F9-A1FA-796C45C16807}" type="presParOf" srcId="{C81F69D6-024D-4A01-A568-54536ADFFEDA}" destId="{6AE85CCF-51F3-465F-9DC2-17D6106E7FE4}" srcOrd="0" destOrd="0" presId="urn:microsoft.com/office/officeart/2005/8/layout/hierarchy2"/>
    <dgm:cxn modelId="{89DD7574-8124-4AB0-B897-3EB7385A5049}" type="presParOf" srcId="{C81F69D6-024D-4A01-A568-54536ADFFEDA}" destId="{1472AD05-0D52-41F5-9960-41EFD02AB2E0}" srcOrd="1" destOrd="0" presId="urn:microsoft.com/office/officeart/2005/8/layout/hierarchy2"/>
    <dgm:cxn modelId="{4DE81FA5-FD00-4361-AFAB-FF42FECA29E9}" type="presParOf" srcId="{892A6EFC-E9E8-4F68-9837-CD7B0A87B749}" destId="{B9669C41-32B5-4ADC-8DBE-A88BBC402372}" srcOrd="6" destOrd="0" presId="urn:microsoft.com/office/officeart/2005/8/layout/hierarchy2"/>
    <dgm:cxn modelId="{F15083FD-E08C-486F-BAD5-DFBE8A5E437D}" type="presParOf" srcId="{B9669C41-32B5-4ADC-8DBE-A88BBC402372}" destId="{E4A65393-C39B-4C0B-975B-4D815D6484A6}" srcOrd="0" destOrd="0" presId="urn:microsoft.com/office/officeart/2005/8/layout/hierarchy2"/>
    <dgm:cxn modelId="{D8076A24-7FE9-4E40-A3BF-937BC380F407}" type="presParOf" srcId="{892A6EFC-E9E8-4F68-9837-CD7B0A87B749}" destId="{BABBE037-198F-441B-B38D-627E4559EA4F}" srcOrd="7" destOrd="0" presId="urn:microsoft.com/office/officeart/2005/8/layout/hierarchy2"/>
    <dgm:cxn modelId="{E17D6822-9C87-4707-B36D-F85A77E4CCF9}" type="presParOf" srcId="{BABBE037-198F-441B-B38D-627E4559EA4F}" destId="{EA0BEAF0-CB1F-4D9A-BBE5-2A8496D1D9FD}" srcOrd="0" destOrd="0" presId="urn:microsoft.com/office/officeart/2005/8/layout/hierarchy2"/>
    <dgm:cxn modelId="{4D9D4A90-458F-463A-AC0D-6165E60F12A4}" type="presParOf" srcId="{BABBE037-198F-441B-B38D-627E4559EA4F}" destId="{DDA88477-804F-4605-9EC1-93DAAED9ED02}" srcOrd="1" destOrd="0" presId="urn:microsoft.com/office/officeart/2005/8/layout/hierarchy2"/>
    <dgm:cxn modelId="{3E5EA37E-33F7-427C-87C0-4974105A9251}" type="presParOf" srcId="{DDA88477-804F-4605-9EC1-93DAAED9ED02}" destId="{C23D91BD-1B0F-45C4-A784-85B1C2DE7ED0}" srcOrd="0" destOrd="0" presId="urn:microsoft.com/office/officeart/2005/8/layout/hierarchy2"/>
    <dgm:cxn modelId="{1C93707B-D5AF-4E0E-97C2-78FD2F2E089F}" type="presParOf" srcId="{C23D91BD-1B0F-45C4-A784-85B1C2DE7ED0}" destId="{98E85670-412E-409D-BD1F-1AC196168FD5}" srcOrd="0" destOrd="0" presId="urn:microsoft.com/office/officeart/2005/8/layout/hierarchy2"/>
    <dgm:cxn modelId="{EEF3E7F9-F88C-4857-862F-46521BDC32E8}" type="presParOf" srcId="{DDA88477-804F-4605-9EC1-93DAAED9ED02}" destId="{A856556A-0202-4B6C-AAD2-DD2BCED68D3D}" srcOrd="1" destOrd="0" presId="urn:microsoft.com/office/officeart/2005/8/layout/hierarchy2"/>
    <dgm:cxn modelId="{FDB6FB48-6978-46B8-A98E-AD01BF42A211}" type="presParOf" srcId="{A856556A-0202-4B6C-AAD2-DD2BCED68D3D}" destId="{A617E454-D5E4-410A-BC66-79951034C128}" srcOrd="0" destOrd="0" presId="urn:microsoft.com/office/officeart/2005/8/layout/hierarchy2"/>
    <dgm:cxn modelId="{40B8B84E-E04E-4D70-A1B1-FB4512F03A5A}" type="presParOf" srcId="{A856556A-0202-4B6C-AAD2-DD2BCED68D3D}" destId="{0D47A589-203D-4075-ADF0-80E51D2B9A17}" srcOrd="1" destOrd="0" presId="urn:microsoft.com/office/officeart/2005/8/layout/hierarchy2"/>
    <dgm:cxn modelId="{E128BF35-FAB9-45AA-AE33-374A5D192D2B}" type="presParOf" srcId="{892A6EFC-E9E8-4F68-9837-CD7B0A87B749}" destId="{46184B3E-C1DC-406D-AAD3-E84E54406ABD}" srcOrd="8" destOrd="0" presId="urn:microsoft.com/office/officeart/2005/8/layout/hierarchy2"/>
    <dgm:cxn modelId="{09FF33D9-99B1-4E9B-843F-8804CC8694D3}" type="presParOf" srcId="{46184B3E-C1DC-406D-AAD3-E84E54406ABD}" destId="{D853B772-4E64-40E9-986E-167CC2EBC825}" srcOrd="0" destOrd="0" presId="urn:microsoft.com/office/officeart/2005/8/layout/hierarchy2"/>
    <dgm:cxn modelId="{435397D0-FAF4-46A0-804A-77BDA2C4B117}" type="presParOf" srcId="{892A6EFC-E9E8-4F68-9837-CD7B0A87B749}" destId="{62C7D9D6-7EAF-469A-AA14-6870F1A437CC}" srcOrd="9" destOrd="0" presId="urn:microsoft.com/office/officeart/2005/8/layout/hierarchy2"/>
    <dgm:cxn modelId="{04C90CE0-FE0F-49A9-A859-8F31662AE541}" type="presParOf" srcId="{62C7D9D6-7EAF-469A-AA14-6870F1A437CC}" destId="{94104235-A7B3-47D3-B495-A7D5D0401812}" srcOrd="0" destOrd="0" presId="urn:microsoft.com/office/officeart/2005/8/layout/hierarchy2"/>
    <dgm:cxn modelId="{23BD1594-8932-447D-A4FE-BBD0F7515E29}" type="presParOf" srcId="{62C7D9D6-7EAF-469A-AA14-6870F1A437CC}" destId="{6A9E7262-2DF2-4DB2-BBB4-6AFDE535181C}" srcOrd="1" destOrd="0" presId="urn:microsoft.com/office/officeart/2005/8/layout/hierarchy2"/>
    <dgm:cxn modelId="{BB6EA982-15E0-439F-9F73-83D09928E4C6}" type="presParOf" srcId="{6A9E7262-2DF2-4DB2-BBB4-6AFDE535181C}" destId="{352D2EB9-B523-473F-AE82-FC8644D01FEE}" srcOrd="0" destOrd="0" presId="urn:microsoft.com/office/officeart/2005/8/layout/hierarchy2"/>
    <dgm:cxn modelId="{A2D98868-7358-4DB3-BEBA-F5B33B069A61}" type="presParOf" srcId="{352D2EB9-B523-473F-AE82-FC8644D01FEE}" destId="{533FB0CC-E71E-433F-933A-E9CC1EF1671A}" srcOrd="0" destOrd="0" presId="urn:microsoft.com/office/officeart/2005/8/layout/hierarchy2"/>
    <dgm:cxn modelId="{48FEF7EB-B281-4D0F-9C91-201422676FF7}" type="presParOf" srcId="{6A9E7262-2DF2-4DB2-BBB4-6AFDE535181C}" destId="{A6CD2749-44B8-40C4-BAFA-037C73E177CC}" srcOrd="1" destOrd="0" presId="urn:microsoft.com/office/officeart/2005/8/layout/hierarchy2"/>
    <dgm:cxn modelId="{53EC035B-59FF-40D2-8CE6-07AB9E8727CD}" type="presParOf" srcId="{A6CD2749-44B8-40C4-BAFA-037C73E177CC}" destId="{D98E67F3-139C-44E9-A12D-E6B6ED3D4FAE}" srcOrd="0" destOrd="0" presId="urn:microsoft.com/office/officeart/2005/8/layout/hierarchy2"/>
    <dgm:cxn modelId="{FC6A686F-4C00-4A63-9680-C7A2215ABE90}" type="presParOf" srcId="{A6CD2749-44B8-40C4-BAFA-037C73E177CC}" destId="{AC494FC3-8BAA-4977-A65E-DA8AD7A348C9}" srcOrd="1" destOrd="0" presId="urn:microsoft.com/office/officeart/2005/8/layout/hierarchy2"/>
    <dgm:cxn modelId="{9810D779-9F1D-4E49-B62A-8DCBEA78E8C9}" type="presParOf" srcId="{6A9E7262-2DF2-4DB2-BBB4-6AFDE535181C}" destId="{9903B9B4-707F-4A84-A115-AD839B0613AB}" srcOrd="2" destOrd="0" presId="urn:microsoft.com/office/officeart/2005/8/layout/hierarchy2"/>
    <dgm:cxn modelId="{A298A6FB-CA3A-4593-821D-F0F170CD7127}" type="presParOf" srcId="{9903B9B4-707F-4A84-A115-AD839B0613AB}" destId="{F7F9E487-5367-436B-8E53-3D9B7A893806}" srcOrd="0" destOrd="0" presId="urn:microsoft.com/office/officeart/2005/8/layout/hierarchy2"/>
    <dgm:cxn modelId="{EF86CEA3-84BB-49EE-89F2-911CCB459748}" type="presParOf" srcId="{6A9E7262-2DF2-4DB2-BBB4-6AFDE535181C}" destId="{EAD028D3-FB1E-4926-BC0F-04E14749DF12}" srcOrd="3" destOrd="0" presId="urn:microsoft.com/office/officeart/2005/8/layout/hierarchy2"/>
    <dgm:cxn modelId="{0F4EBA1D-D88B-4C42-8F25-066E90B17087}" type="presParOf" srcId="{EAD028D3-FB1E-4926-BC0F-04E14749DF12}" destId="{532CB191-757F-47F0-984F-C835D2969F44}" srcOrd="0" destOrd="0" presId="urn:microsoft.com/office/officeart/2005/8/layout/hierarchy2"/>
    <dgm:cxn modelId="{7AE328DC-2668-4D49-9E02-1996DC25408E}" type="presParOf" srcId="{EAD028D3-FB1E-4926-BC0F-04E14749DF12}" destId="{C3DD3657-6FD6-4F37-90B9-C97FEDB64578}" srcOrd="1" destOrd="0" presId="urn:microsoft.com/office/officeart/2005/8/layout/hierarchy2"/>
    <dgm:cxn modelId="{B9E4A0A8-C4A0-4A80-8EEF-426DCC11D827}" type="presParOf" srcId="{6A9E7262-2DF2-4DB2-BBB4-6AFDE535181C}" destId="{A966A7E6-6E2D-4077-B00A-762285FC1B29}" srcOrd="4" destOrd="0" presId="urn:microsoft.com/office/officeart/2005/8/layout/hierarchy2"/>
    <dgm:cxn modelId="{75E167E0-F538-444D-8AEC-56D45E13795D}" type="presParOf" srcId="{A966A7E6-6E2D-4077-B00A-762285FC1B29}" destId="{194D40E4-B934-49C2-BC25-B82AE84AFD5D}" srcOrd="0" destOrd="0" presId="urn:microsoft.com/office/officeart/2005/8/layout/hierarchy2"/>
    <dgm:cxn modelId="{B54D8CEB-C3C4-4291-8E43-ED07201ACE58}" type="presParOf" srcId="{6A9E7262-2DF2-4DB2-BBB4-6AFDE535181C}" destId="{E7800EE3-923F-4A95-8A10-3379D1C9C65E}" srcOrd="5" destOrd="0" presId="urn:microsoft.com/office/officeart/2005/8/layout/hierarchy2"/>
    <dgm:cxn modelId="{AF0B02E7-1559-4D41-8187-AE91CE0CB995}" type="presParOf" srcId="{E7800EE3-923F-4A95-8A10-3379D1C9C65E}" destId="{70E701D4-267A-412C-A79D-786591246C0E}" srcOrd="0" destOrd="0" presId="urn:microsoft.com/office/officeart/2005/8/layout/hierarchy2"/>
    <dgm:cxn modelId="{3651862D-BFAE-4589-A258-CA959792F5DB}" type="presParOf" srcId="{E7800EE3-923F-4A95-8A10-3379D1C9C65E}" destId="{80D712A1-38DE-4EBF-98A6-18D74E83097E}"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396B381-BBCB-4DAE-B7A1-7539B0615037}" type="doc">
      <dgm:prSet loTypeId="urn:microsoft.com/office/officeart/2008/layout/NameandTitleOrganizationalChart" loCatId="hierarchy" qsTypeId="urn:microsoft.com/office/officeart/2005/8/quickstyle/3d3" qsCatId="3D" csTypeId="urn:microsoft.com/office/officeart/2005/8/colors/accent1_2" csCatId="accent1" phldr="1"/>
      <dgm:spPr/>
      <dgm:t>
        <a:bodyPr/>
        <a:lstStyle/>
        <a:p>
          <a:endParaRPr lang="en-IN"/>
        </a:p>
      </dgm:t>
    </dgm:pt>
    <dgm:pt modelId="{0DF21874-C7B7-459C-A6B7-36C1AEAD3AC4}">
      <dgm:prSet custT="1"/>
      <dgm:spPr/>
      <dgm:t>
        <a:bodyPr/>
        <a:lstStyle/>
        <a:p>
          <a:r>
            <a:rPr lang="en-US" sz="1400" b="1"/>
            <a:t>Payer</a:t>
          </a:r>
          <a:endParaRPr lang="en-IN" sz="1400" b="1"/>
        </a:p>
      </dgm:t>
    </dgm:pt>
    <dgm:pt modelId="{DCD71BF4-F4A2-4A90-A67D-EEDC67714273}" type="parTrans" cxnId="{1538BA57-8B47-4FEE-B4C1-EE479C5A415F}">
      <dgm:prSet/>
      <dgm:spPr/>
      <dgm:t>
        <a:bodyPr/>
        <a:lstStyle/>
        <a:p>
          <a:endParaRPr lang="en-IN"/>
        </a:p>
      </dgm:t>
    </dgm:pt>
    <dgm:pt modelId="{B3C0986C-0CB9-491A-9AFD-14F372EE1E6F}" type="sibTrans" cxnId="{1538BA57-8B47-4FEE-B4C1-EE479C5A415F}">
      <dgm:prSet custT="1"/>
      <dgm:spPr/>
      <dgm:t>
        <a:bodyPr/>
        <a:lstStyle/>
        <a:p>
          <a:pPr algn="l"/>
          <a:r>
            <a:rPr lang="en-IN" sz="1200">
              <a:latin typeface="Arial" pitchFamily="34" charset="0"/>
              <a:cs typeface="Arial" pitchFamily="34" charset="0"/>
            </a:rPr>
            <a:t>1) Banking Co.</a:t>
          </a:r>
        </a:p>
        <a:p>
          <a:pPr algn="l"/>
          <a:r>
            <a:rPr lang="en-IN" sz="1200">
              <a:latin typeface="Arial" pitchFamily="34" charset="0"/>
              <a:cs typeface="Arial" pitchFamily="34" charset="0"/>
            </a:rPr>
            <a:t>2) Co-operative Society</a:t>
          </a:r>
        </a:p>
        <a:p>
          <a:pPr algn="l"/>
          <a:r>
            <a:rPr lang="en-IN" sz="1200">
              <a:latin typeface="Arial" pitchFamily="34" charset="0"/>
              <a:cs typeface="Arial" pitchFamily="34" charset="0"/>
            </a:rPr>
            <a:t>3) post office </a:t>
          </a:r>
        </a:p>
      </dgm:t>
    </dgm:pt>
    <dgm:pt modelId="{2D625194-C1A8-4FB1-89C3-3B2A85B29BFD}">
      <dgm:prSet phldrT="[Text]" custT="1"/>
      <dgm:spPr/>
      <dgm:t>
        <a:bodyPr/>
        <a:lstStyle/>
        <a:p>
          <a:r>
            <a:rPr lang="en-US" sz="1400" b="1"/>
            <a:t>Payee</a:t>
          </a:r>
        </a:p>
      </dgm:t>
    </dgm:pt>
    <dgm:pt modelId="{44F3FDF4-30DB-4092-BE42-6A8D2659B732}" type="parTrans" cxnId="{B41E19F4-4D2A-458B-8141-62458DF4062F}">
      <dgm:prSet/>
      <dgm:spPr/>
      <dgm:t>
        <a:bodyPr/>
        <a:lstStyle/>
        <a:p>
          <a:endParaRPr lang="en-IN"/>
        </a:p>
      </dgm:t>
    </dgm:pt>
    <dgm:pt modelId="{A1FEC605-A56F-47D5-AED3-01D7F7FD1800}" type="sibTrans" cxnId="{B41E19F4-4D2A-458B-8141-62458DF4062F}">
      <dgm:prSet custT="1"/>
      <dgm:spPr/>
      <dgm:t>
        <a:bodyPr/>
        <a:lstStyle/>
        <a:p>
          <a:pPr algn="l"/>
          <a:r>
            <a:rPr lang="en-US" sz="1200">
              <a:latin typeface="Arial" pitchFamily="34" charset="0"/>
              <a:cs typeface="Arial" pitchFamily="34" charset="0"/>
            </a:rPr>
            <a:t>1)An Individual</a:t>
          </a:r>
        </a:p>
        <a:p>
          <a:pPr algn="l"/>
          <a:r>
            <a:rPr lang="en-US" sz="1200">
              <a:latin typeface="Arial" pitchFamily="34" charset="0"/>
              <a:cs typeface="Arial" pitchFamily="34" charset="0"/>
            </a:rPr>
            <a:t>2)HUF</a:t>
          </a:r>
        </a:p>
        <a:p>
          <a:pPr algn="l"/>
          <a:r>
            <a:rPr lang="en-US" sz="1200">
              <a:latin typeface="Arial" pitchFamily="34" charset="0"/>
              <a:cs typeface="Arial" pitchFamily="34" charset="0"/>
            </a:rPr>
            <a:t>3)A Company</a:t>
          </a:r>
        </a:p>
        <a:p>
          <a:pPr algn="l"/>
          <a:r>
            <a:rPr lang="en-US" sz="1200">
              <a:latin typeface="Arial" pitchFamily="34" charset="0"/>
              <a:cs typeface="Arial" pitchFamily="34" charset="0"/>
            </a:rPr>
            <a:t>4)A partnership firm or an LLP</a:t>
          </a:r>
        </a:p>
        <a:p>
          <a:pPr algn="l"/>
          <a:r>
            <a:rPr lang="en-US" sz="1200">
              <a:latin typeface="Arial" pitchFamily="34" charset="0"/>
              <a:cs typeface="Arial" pitchFamily="34" charset="0"/>
            </a:rPr>
            <a:t>5)A local authority</a:t>
          </a:r>
        </a:p>
        <a:p>
          <a:pPr algn="l"/>
          <a:r>
            <a:rPr lang="en-US" sz="1200">
              <a:latin typeface="Arial" pitchFamily="34" charset="0"/>
              <a:cs typeface="Arial" pitchFamily="34" charset="0"/>
            </a:rPr>
            <a:t>6)AOPs or BOIs</a:t>
          </a:r>
          <a:endParaRPr lang="en-IN" sz="1200">
            <a:latin typeface="Arial" pitchFamily="34" charset="0"/>
            <a:cs typeface="Arial" pitchFamily="34" charset="0"/>
          </a:endParaRPr>
        </a:p>
      </dgm:t>
    </dgm:pt>
    <dgm:pt modelId="{8E23216F-5F39-44A6-B1F0-667821A7D562}">
      <dgm:prSet phldrT="[Text]" custT="1"/>
      <dgm:spPr/>
      <dgm:t>
        <a:bodyPr/>
        <a:lstStyle/>
        <a:p>
          <a:r>
            <a:rPr lang="en-US" sz="1400" b="1"/>
            <a:t>When to Deduct</a:t>
          </a:r>
        </a:p>
      </dgm:t>
    </dgm:pt>
    <dgm:pt modelId="{4E740F23-60B7-43C8-972C-3D660D9F2E8A}" type="parTrans" cxnId="{DE0D00CB-8963-4AD6-A212-7B159E20F629}">
      <dgm:prSet/>
      <dgm:spPr/>
      <dgm:t>
        <a:bodyPr/>
        <a:lstStyle/>
        <a:p>
          <a:endParaRPr lang="en-IN"/>
        </a:p>
      </dgm:t>
    </dgm:pt>
    <dgm:pt modelId="{FD576F62-6E7D-426D-B05E-ED80FC83759C}" type="sibTrans" cxnId="{DE0D00CB-8963-4AD6-A212-7B159E20F629}">
      <dgm:prSet custT="1"/>
      <dgm:spPr/>
      <dgm:t>
        <a:bodyPr/>
        <a:lstStyle/>
        <a:p>
          <a:pPr algn="ctr"/>
          <a:r>
            <a:rPr lang="en-IN" sz="1200" dirty="0">
              <a:latin typeface="Arial" pitchFamily="34" charset="0"/>
              <a:cs typeface="Arial" pitchFamily="34" charset="0"/>
            </a:rPr>
            <a:t>At the time of payment</a:t>
          </a:r>
        </a:p>
      </dgm:t>
    </dgm:pt>
    <dgm:pt modelId="{55FDFE7B-F437-4A57-8B5C-9A6523770DAE}">
      <dgm:prSet phldrT="[Text]" custT="1"/>
      <dgm:spPr/>
      <dgm:t>
        <a:bodyPr/>
        <a:lstStyle/>
        <a:p>
          <a:r>
            <a:rPr lang="en-US" sz="1400" b="1"/>
            <a:t>ITR Status </a:t>
          </a:r>
        </a:p>
      </dgm:t>
    </dgm:pt>
    <dgm:pt modelId="{5BE90C80-65F1-48D6-AA33-3644E9DB2859}" type="parTrans" cxnId="{CD11EDFA-D93C-4525-850D-3C657E4920D0}">
      <dgm:prSet/>
      <dgm:spPr/>
      <dgm:t>
        <a:bodyPr/>
        <a:lstStyle/>
        <a:p>
          <a:endParaRPr lang="en-IN"/>
        </a:p>
      </dgm:t>
    </dgm:pt>
    <dgm:pt modelId="{6E66E93F-ECA5-4DF9-ADE1-D103C52BA217}" type="sibTrans" cxnId="{CD11EDFA-D93C-4525-850D-3C657E4920D0}">
      <dgm:prSet custT="1"/>
      <dgm:spPr/>
      <dgm:t>
        <a:bodyPr/>
        <a:lstStyle/>
        <a:p>
          <a:pPr algn="ctr"/>
          <a:r>
            <a:rPr lang="en-IN" sz="1200">
              <a:latin typeface="Arial" pitchFamily="34" charset="0"/>
              <a:cs typeface="Arial" pitchFamily="34" charset="0"/>
            </a:rPr>
            <a:t>Last 3 years</a:t>
          </a:r>
        </a:p>
      </dgm:t>
    </dgm:pt>
    <dgm:pt modelId="{AD87D3A7-A0E7-4095-88EF-67149316D312}">
      <dgm:prSet phldrT="[Text]" custT="1"/>
      <dgm:spPr/>
      <dgm:t>
        <a:bodyPr/>
        <a:lstStyle/>
        <a:p>
          <a:r>
            <a:rPr lang="en-US" sz="1400" b="1"/>
            <a:t>Not</a:t>
          </a:r>
          <a:r>
            <a:rPr lang="en-US" sz="1200" b="1" baseline="0"/>
            <a:t> Filed for any of 3 P.Y</a:t>
          </a:r>
          <a:r>
            <a:rPr lang="en-US" sz="1400" b="1" baseline="0"/>
            <a:t>.</a:t>
          </a:r>
          <a:endParaRPr lang="en-US" sz="1400" b="1"/>
        </a:p>
      </dgm:t>
    </dgm:pt>
    <dgm:pt modelId="{D6650385-B7A1-48D7-9E8D-64198DF36694}" type="parTrans" cxnId="{18AFEB28-EE4D-49C6-92AD-BD7397B6238E}">
      <dgm:prSet/>
      <dgm:spPr/>
      <dgm:t>
        <a:bodyPr/>
        <a:lstStyle/>
        <a:p>
          <a:endParaRPr lang="en-IN"/>
        </a:p>
      </dgm:t>
    </dgm:pt>
    <dgm:pt modelId="{F901C866-CFD6-472B-82C4-C9741C49C7B7}" type="sibTrans" cxnId="{18AFEB28-EE4D-49C6-92AD-BD7397B6238E}">
      <dgm:prSet custT="1"/>
      <dgm:spPr/>
      <dgm:t>
        <a:bodyPr/>
        <a:lstStyle/>
        <a:p>
          <a:pPr algn="ctr"/>
          <a:endParaRPr lang="en-IN" sz="1200"/>
        </a:p>
      </dgm:t>
    </dgm:pt>
    <dgm:pt modelId="{912853B7-1B0A-47C4-A911-51CD01AA0400}">
      <dgm:prSet phldrT="[Text]" custT="1"/>
      <dgm:spPr/>
      <dgm:t>
        <a:bodyPr/>
        <a:lstStyle/>
        <a:p>
          <a:r>
            <a:rPr lang="en-IN" sz="1400" b="1"/>
            <a:t>Section 194 N</a:t>
          </a:r>
        </a:p>
      </dgm:t>
    </dgm:pt>
    <dgm:pt modelId="{39E1A108-D5C1-46AD-BD3D-18CA8DA8777D}" type="sibTrans" cxnId="{240FBA7B-3A13-4B0D-B38E-C618E3396570}">
      <dgm:prSet custT="1"/>
      <dgm:spPr/>
      <dgm:t>
        <a:bodyPr/>
        <a:lstStyle/>
        <a:p>
          <a:pPr algn="ctr"/>
          <a:r>
            <a:rPr lang="en-US" sz="1200" b="0" dirty="0">
              <a:latin typeface="Arial" pitchFamily="34" charset="0"/>
              <a:cs typeface="Arial" pitchFamily="34" charset="0"/>
            </a:rPr>
            <a:t>TDS on cash withdrawal from banks/post offices </a:t>
          </a:r>
          <a:endParaRPr lang="en-IN" sz="1200" b="0" dirty="0">
            <a:latin typeface="Arial" pitchFamily="34" charset="0"/>
            <a:cs typeface="Arial" pitchFamily="34" charset="0"/>
          </a:endParaRPr>
        </a:p>
      </dgm:t>
    </dgm:pt>
    <dgm:pt modelId="{AA60F6A5-F358-4ECC-BBE4-091706DC7622}" type="parTrans" cxnId="{240FBA7B-3A13-4B0D-B38E-C618E3396570}">
      <dgm:prSet/>
      <dgm:spPr/>
      <dgm:t>
        <a:bodyPr/>
        <a:lstStyle/>
        <a:p>
          <a:endParaRPr lang="en-IN"/>
        </a:p>
      </dgm:t>
    </dgm:pt>
    <dgm:pt modelId="{1863566D-B3B1-4DA3-9048-D2407AFB5E60}">
      <dgm:prSet custT="1"/>
      <dgm:spPr/>
      <dgm:t>
        <a:bodyPr/>
        <a:lstStyle/>
        <a:p>
          <a:r>
            <a:rPr lang="en-US" sz="1200" b="1"/>
            <a:t>Filed for  any of 3 P.Y.</a:t>
          </a:r>
        </a:p>
      </dgm:t>
    </dgm:pt>
    <dgm:pt modelId="{E6D8C208-F061-49E2-832E-92A1DD27B5A8}" type="parTrans" cxnId="{D97D94B7-5531-4D35-BB0A-1F3C92DE1606}">
      <dgm:prSet/>
      <dgm:spPr/>
      <dgm:t>
        <a:bodyPr/>
        <a:lstStyle/>
        <a:p>
          <a:endParaRPr lang="en-US"/>
        </a:p>
      </dgm:t>
    </dgm:pt>
    <dgm:pt modelId="{CA212A61-94BA-4629-B1F0-5CF629470030}" type="sibTrans" cxnId="{D97D94B7-5531-4D35-BB0A-1F3C92DE1606}">
      <dgm:prSet/>
      <dgm:spPr/>
      <dgm:t>
        <a:bodyPr/>
        <a:lstStyle/>
        <a:p>
          <a:endParaRPr lang="en-US"/>
        </a:p>
      </dgm:t>
    </dgm:pt>
    <dgm:pt modelId="{BED7047F-BC9E-48C8-AE75-E162B38FBA8C}">
      <dgm:prSet custT="1"/>
      <dgm:spPr/>
      <dgm:t>
        <a:bodyPr/>
        <a:lstStyle/>
        <a:p>
          <a:r>
            <a:rPr lang="en-US" sz="1100" b="1"/>
            <a:t>Threshold Limit</a:t>
          </a:r>
        </a:p>
      </dgm:t>
    </dgm:pt>
    <dgm:pt modelId="{1CA6D5F0-BB90-4EFD-8033-E68C8A9FE211}" type="parTrans" cxnId="{C049C0E4-5C13-4FA9-8107-567F67B56201}">
      <dgm:prSet/>
      <dgm:spPr/>
      <dgm:t>
        <a:bodyPr/>
        <a:lstStyle/>
        <a:p>
          <a:endParaRPr lang="en-US"/>
        </a:p>
      </dgm:t>
    </dgm:pt>
    <dgm:pt modelId="{ECA0D61C-60CE-43EA-8220-037CFF73A338}" type="sibTrans" cxnId="{C049C0E4-5C13-4FA9-8107-567F67B56201}">
      <dgm:prSet custT="1"/>
      <dgm:spPr/>
      <dgm:t>
        <a:bodyPr/>
        <a:lstStyle/>
        <a:p>
          <a:pPr algn="ctr"/>
          <a:r>
            <a:rPr lang="en-US" sz="1200"/>
            <a:t>Amount&gt; 1Crore </a:t>
          </a:r>
        </a:p>
      </dgm:t>
    </dgm:pt>
    <dgm:pt modelId="{731DB1EB-1773-46FE-AD55-02AA0906D036}">
      <dgm:prSet custT="1"/>
      <dgm:spPr/>
      <dgm:t>
        <a:bodyPr/>
        <a:lstStyle/>
        <a:p>
          <a:r>
            <a:rPr lang="en-US" sz="1100" b="1"/>
            <a:t>Rate of TDS</a:t>
          </a:r>
        </a:p>
      </dgm:t>
    </dgm:pt>
    <dgm:pt modelId="{0C5298DF-EF9E-41CB-8977-1A4FB2FCA35B}" type="parTrans" cxnId="{E42BEE49-F5EC-4A16-BBDD-6931C59FEDC9}">
      <dgm:prSet/>
      <dgm:spPr/>
      <dgm:t>
        <a:bodyPr/>
        <a:lstStyle/>
        <a:p>
          <a:endParaRPr lang="en-US"/>
        </a:p>
      </dgm:t>
    </dgm:pt>
    <dgm:pt modelId="{59D32EDB-4A55-4E1D-B264-886AC5B5C891}" type="sibTrans" cxnId="{E42BEE49-F5EC-4A16-BBDD-6931C59FEDC9}">
      <dgm:prSet custT="1"/>
      <dgm:spPr/>
      <dgm:t>
        <a:bodyPr/>
        <a:lstStyle/>
        <a:p>
          <a:pPr algn="ctr"/>
          <a:r>
            <a:rPr lang="en-US" sz="1200"/>
            <a:t>Rate 2% of (Amount less 1 Crore)</a:t>
          </a:r>
        </a:p>
      </dgm:t>
    </dgm:pt>
    <dgm:pt modelId="{5C5D1C50-377F-4669-82C8-3E156AE60F29}">
      <dgm:prSet custT="1"/>
      <dgm:spPr/>
      <dgm:t>
        <a:bodyPr/>
        <a:lstStyle/>
        <a:p>
          <a:r>
            <a:rPr lang="en-US" sz="1200" b="1"/>
            <a:t>Rate</a:t>
          </a:r>
          <a:r>
            <a:rPr lang="en-US" sz="1000" b="1"/>
            <a:t> of TDS</a:t>
          </a:r>
        </a:p>
      </dgm:t>
    </dgm:pt>
    <dgm:pt modelId="{2401E8E2-2648-48E3-8E96-F39F2B9ED93F}" type="parTrans" cxnId="{6E1674C5-BDBA-4E84-A564-4CF04DE80F5D}">
      <dgm:prSet/>
      <dgm:spPr/>
      <dgm:t>
        <a:bodyPr/>
        <a:lstStyle/>
        <a:p>
          <a:endParaRPr lang="en-US"/>
        </a:p>
      </dgm:t>
    </dgm:pt>
    <dgm:pt modelId="{5BAFF419-1C73-46A0-817D-3F5B140FAB23}" type="sibTrans" cxnId="{6E1674C5-BDBA-4E84-A564-4CF04DE80F5D}">
      <dgm:prSet custT="1"/>
      <dgm:spPr/>
      <dgm:t>
        <a:bodyPr/>
        <a:lstStyle/>
        <a:p>
          <a:pPr algn="ctr"/>
          <a:r>
            <a:rPr lang="en-US" sz="1050"/>
            <a:t>20 L&gt; TL&gt;1Cr- Rate 2% of(Amt less 20 lakh)</a:t>
          </a:r>
        </a:p>
        <a:p>
          <a:pPr algn="ctr"/>
          <a:r>
            <a:rPr lang="en-US" sz="1050"/>
            <a:t>TL&gt;1Cr- Rate 5% of(Amt less 1 Crore</a:t>
          </a:r>
          <a:r>
            <a:rPr lang="en-US" sz="1100"/>
            <a:t>)</a:t>
          </a:r>
        </a:p>
      </dgm:t>
    </dgm:pt>
    <dgm:pt modelId="{08244103-06D4-4DF8-8A02-B60F5EC53964}">
      <dgm:prSet custT="1"/>
      <dgm:spPr/>
      <dgm:t>
        <a:bodyPr/>
        <a:lstStyle/>
        <a:p>
          <a:r>
            <a:rPr lang="en-US" sz="1100" b="1"/>
            <a:t>Threshold Limit</a:t>
          </a:r>
        </a:p>
      </dgm:t>
    </dgm:pt>
    <dgm:pt modelId="{1DF51AD9-A053-4FC3-9BD9-C31516128164}" type="parTrans" cxnId="{B97B5A0B-2082-4AFC-B540-65EADECD3932}">
      <dgm:prSet/>
      <dgm:spPr/>
      <dgm:t>
        <a:bodyPr/>
        <a:lstStyle/>
        <a:p>
          <a:endParaRPr lang="en-US"/>
        </a:p>
      </dgm:t>
    </dgm:pt>
    <dgm:pt modelId="{F07E7C69-46F6-44AC-9DDD-C7661965B922}" type="sibTrans" cxnId="{B97B5A0B-2082-4AFC-B540-65EADECD3932}">
      <dgm:prSet custT="1"/>
      <dgm:spPr/>
      <dgm:t>
        <a:bodyPr/>
        <a:lstStyle/>
        <a:p>
          <a:pPr algn="ctr"/>
          <a:r>
            <a:rPr lang="en-US" sz="1100"/>
            <a:t>Amount&gt;20 lakh</a:t>
          </a:r>
        </a:p>
      </dgm:t>
    </dgm:pt>
    <dgm:pt modelId="{8DA14F74-E19C-45CC-B932-B1629A55EBE4}" type="pres">
      <dgm:prSet presAssocID="{8396B381-BBCB-4DAE-B7A1-7539B0615037}" presName="hierChild1" presStyleCnt="0">
        <dgm:presLayoutVars>
          <dgm:orgChart val="1"/>
          <dgm:chPref val="1"/>
          <dgm:dir/>
          <dgm:animOne val="branch"/>
          <dgm:animLvl val="lvl"/>
          <dgm:resizeHandles/>
        </dgm:presLayoutVars>
      </dgm:prSet>
      <dgm:spPr/>
      <dgm:t>
        <a:bodyPr/>
        <a:lstStyle/>
        <a:p>
          <a:endParaRPr lang="en-US"/>
        </a:p>
      </dgm:t>
    </dgm:pt>
    <dgm:pt modelId="{E68FA107-38AB-4615-BEF5-E23342C2DFA3}" type="pres">
      <dgm:prSet presAssocID="{912853B7-1B0A-47C4-A911-51CD01AA0400}" presName="hierRoot1" presStyleCnt="0">
        <dgm:presLayoutVars>
          <dgm:hierBranch val="init"/>
        </dgm:presLayoutVars>
      </dgm:prSet>
      <dgm:spPr/>
      <dgm:t>
        <a:bodyPr/>
        <a:lstStyle/>
        <a:p>
          <a:endParaRPr lang="en-US"/>
        </a:p>
      </dgm:t>
    </dgm:pt>
    <dgm:pt modelId="{8FC96147-C032-489E-BAAC-809E5E922E93}" type="pres">
      <dgm:prSet presAssocID="{912853B7-1B0A-47C4-A911-51CD01AA0400}" presName="rootComposite1" presStyleCnt="0"/>
      <dgm:spPr/>
      <dgm:t>
        <a:bodyPr/>
        <a:lstStyle/>
        <a:p>
          <a:endParaRPr lang="en-US"/>
        </a:p>
      </dgm:t>
    </dgm:pt>
    <dgm:pt modelId="{5FEF2331-DE2C-4B88-A38C-51FA62C622E3}" type="pres">
      <dgm:prSet presAssocID="{912853B7-1B0A-47C4-A911-51CD01AA0400}" presName="rootText1" presStyleLbl="node0" presStyleIdx="0" presStyleCnt="1" custScaleX="166111" custScaleY="136424" custLinFactNeighborX="2095" custLinFactNeighborY="-30191">
        <dgm:presLayoutVars>
          <dgm:chMax/>
          <dgm:chPref val="3"/>
        </dgm:presLayoutVars>
      </dgm:prSet>
      <dgm:spPr/>
      <dgm:t>
        <a:bodyPr/>
        <a:lstStyle/>
        <a:p>
          <a:endParaRPr lang="en-US"/>
        </a:p>
      </dgm:t>
    </dgm:pt>
    <dgm:pt modelId="{639BBFEE-223F-410B-876A-98B04BA41421}" type="pres">
      <dgm:prSet presAssocID="{912853B7-1B0A-47C4-A911-51CD01AA0400}" presName="titleText1" presStyleLbl="fgAcc0" presStyleIdx="0" presStyleCnt="1" custScaleX="295166" custScaleY="333868" custLinFactNeighborX="93982" custLinFactNeighborY="38897">
        <dgm:presLayoutVars>
          <dgm:chMax val="0"/>
          <dgm:chPref val="0"/>
        </dgm:presLayoutVars>
      </dgm:prSet>
      <dgm:spPr/>
      <dgm:t>
        <a:bodyPr/>
        <a:lstStyle/>
        <a:p>
          <a:endParaRPr lang="en-US"/>
        </a:p>
      </dgm:t>
    </dgm:pt>
    <dgm:pt modelId="{39FF9D36-79E7-47B0-BF01-02BBB4F7AAD8}" type="pres">
      <dgm:prSet presAssocID="{912853B7-1B0A-47C4-A911-51CD01AA0400}" presName="rootConnector1" presStyleLbl="node1" presStyleIdx="0" presStyleCnt="10"/>
      <dgm:spPr/>
      <dgm:t>
        <a:bodyPr/>
        <a:lstStyle/>
        <a:p>
          <a:endParaRPr lang="en-US"/>
        </a:p>
      </dgm:t>
    </dgm:pt>
    <dgm:pt modelId="{C8989E63-BE22-4A9B-AB4C-CBDAD772C04E}" type="pres">
      <dgm:prSet presAssocID="{912853B7-1B0A-47C4-A911-51CD01AA0400}" presName="hierChild2" presStyleCnt="0"/>
      <dgm:spPr/>
      <dgm:t>
        <a:bodyPr/>
        <a:lstStyle/>
        <a:p>
          <a:endParaRPr lang="en-US"/>
        </a:p>
      </dgm:t>
    </dgm:pt>
    <dgm:pt modelId="{F3F71B81-9051-471F-9D5F-61C60A8A0A95}" type="pres">
      <dgm:prSet presAssocID="{DCD71BF4-F4A2-4A90-A67D-EEDC67714273}" presName="Name37" presStyleLbl="parChTrans1D2" presStyleIdx="0" presStyleCnt="4"/>
      <dgm:spPr/>
      <dgm:t>
        <a:bodyPr/>
        <a:lstStyle/>
        <a:p>
          <a:endParaRPr lang="en-US"/>
        </a:p>
      </dgm:t>
    </dgm:pt>
    <dgm:pt modelId="{A528CC0D-DA56-4CE5-9565-C7F30B90D05F}" type="pres">
      <dgm:prSet presAssocID="{0DF21874-C7B7-459C-A6B7-36C1AEAD3AC4}" presName="hierRoot2" presStyleCnt="0">
        <dgm:presLayoutVars>
          <dgm:hierBranch val="init"/>
        </dgm:presLayoutVars>
      </dgm:prSet>
      <dgm:spPr/>
      <dgm:t>
        <a:bodyPr/>
        <a:lstStyle/>
        <a:p>
          <a:endParaRPr lang="en-US"/>
        </a:p>
      </dgm:t>
    </dgm:pt>
    <dgm:pt modelId="{2FDC6831-8A7E-45D0-B44F-95F467DE6A44}" type="pres">
      <dgm:prSet presAssocID="{0DF21874-C7B7-459C-A6B7-36C1AEAD3AC4}" presName="rootComposite" presStyleCnt="0"/>
      <dgm:spPr/>
      <dgm:t>
        <a:bodyPr/>
        <a:lstStyle/>
        <a:p>
          <a:endParaRPr lang="en-US"/>
        </a:p>
      </dgm:t>
    </dgm:pt>
    <dgm:pt modelId="{D58FA4D4-A8EB-463B-A781-94FA680AFC28}" type="pres">
      <dgm:prSet presAssocID="{0DF21874-C7B7-459C-A6B7-36C1AEAD3AC4}" presName="rootText" presStyleLbl="node1" presStyleIdx="0" presStyleCnt="10">
        <dgm:presLayoutVars>
          <dgm:chMax/>
          <dgm:chPref val="3"/>
        </dgm:presLayoutVars>
      </dgm:prSet>
      <dgm:spPr/>
      <dgm:t>
        <a:bodyPr/>
        <a:lstStyle/>
        <a:p>
          <a:endParaRPr lang="en-US"/>
        </a:p>
      </dgm:t>
    </dgm:pt>
    <dgm:pt modelId="{93330778-26A5-43C1-85C8-B03608272F2E}" type="pres">
      <dgm:prSet presAssocID="{0DF21874-C7B7-459C-A6B7-36C1AEAD3AC4}" presName="titleText2" presStyleLbl="fgAcc1" presStyleIdx="0" presStyleCnt="10" custScaleX="160601" custScaleY="935846" custLinFactY="200000" custLinFactNeighborX="20193" custLinFactNeighborY="207937">
        <dgm:presLayoutVars>
          <dgm:chMax val="0"/>
          <dgm:chPref val="0"/>
        </dgm:presLayoutVars>
      </dgm:prSet>
      <dgm:spPr/>
      <dgm:t>
        <a:bodyPr/>
        <a:lstStyle/>
        <a:p>
          <a:endParaRPr lang="en-US"/>
        </a:p>
      </dgm:t>
    </dgm:pt>
    <dgm:pt modelId="{474EBAFA-0588-42C6-9BDD-7A999D4C39E7}" type="pres">
      <dgm:prSet presAssocID="{0DF21874-C7B7-459C-A6B7-36C1AEAD3AC4}" presName="rootConnector" presStyleLbl="node2" presStyleIdx="0" presStyleCnt="0"/>
      <dgm:spPr/>
      <dgm:t>
        <a:bodyPr/>
        <a:lstStyle/>
        <a:p>
          <a:endParaRPr lang="en-US"/>
        </a:p>
      </dgm:t>
    </dgm:pt>
    <dgm:pt modelId="{9EE51B5B-2A7A-4814-8085-25216073201B}" type="pres">
      <dgm:prSet presAssocID="{0DF21874-C7B7-459C-A6B7-36C1AEAD3AC4}" presName="hierChild4" presStyleCnt="0"/>
      <dgm:spPr/>
      <dgm:t>
        <a:bodyPr/>
        <a:lstStyle/>
        <a:p>
          <a:endParaRPr lang="en-US"/>
        </a:p>
      </dgm:t>
    </dgm:pt>
    <dgm:pt modelId="{0D522697-29DF-4C5B-8627-C131C1D5CE37}" type="pres">
      <dgm:prSet presAssocID="{0DF21874-C7B7-459C-A6B7-36C1AEAD3AC4}" presName="hierChild5" presStyleCnt="0"/>
      <dgm:spPr/>
      <dgm:t>
        <a:bodyPr/>
        <a:lstStyle/>
        <a:p>
          <a:endParaRPr lang="en-US"/>
        </a:p>
      </dgm:t>
    </dgm:pt>
    <dgm:pt modelId="{C0F84D47-EADC-4D01-8713-9C9E2DC5A49F}" type="pres">
      <dgm:prSet presAssocID="{44F3FDF4-30DB-4092-BE42-6A8D2659B732}" presName="Name37" presStyleLbl="parChTrans1D2" presStyleIdx="1" presStyleCnt="4"/>
      <dgm:spPr/>
      <dgm:t>
        <a:bodyPr/>
        <a:lstStyle/>
        <a:p>
          <a:endParaRPr lang="en-US"/>
        </a:p>
      </dgm:t>
    </dgm:pt>
    <dgm:pt modelId="{554BA6C8-4EDC-4087-97BC-332D1E62D550}" type="pres">
      <dgm:prSet presAssocID="{2D625194-C1A8-4FB1-89C3-3B2A85B29BFD}" presName="hierRoot2" presStyleCnt="0">
        <dgm:presLayoutVars>
          <dgm:hierBranch val="init"/>
        </dgm:presLayoutVars>
      </dgm:prSet>
      <dgm:spPr/>
      <dgm:t>
        <a:bodyPr/>
        <a:lstStyle/>
        <a:p>
          <a:endParaRPr lang="en-US"/>
        </a:p>
      </dgm:t>
    </dgm:pt>
    <dgm:pt modelId="{2745815B-7620-4783-A303-FCA99B754D79}" type="pres">
      <dgm:prSet presAssocID="{2D625194-C1A8-4FB1-89C3-3B2A85B29BFD}" presName="rootComposite" presStyleCnt="0"/>
      <dgm:spPr/>
      <dgm:t>
        <a:bodyPr/>
        <a:lstStyle/>
        <a:p>
          <a:endParaRPr lang="en-US"/>
        </a:p>
      </dgm:t>
    </dgm:pt>
    <dgm:pt modelId="{5317CB94-2F45-41D7-9C69-ABAE49723A5E}" type="pres">
      <dgm:prSet presAssocID="{2D625194-C1A8-4FB1-89C3-3B2A85B29BFD}" presName="rootText" presStyleLbl="node1" presStyleIdx="1" presStyleCnt="10" custLinFactNeighborX="2079" custLinFactNeighborY="-38821">
        <dgm:presLayoutVars>
          <dgm:chMax/>
          <dgm:chPref val="3"/>
        </dgm:presLayoutVars>
      </dgm:prSet>
      <dgm:spPr/>
      <dgm:t>
        <a:bodyPr/>
        <a:lstStyle/>
        <a:p>
          <a:endParaRPr lang="en-US"/>
        </a:p>
      </dgm:t>
    </dgm:pt>
    <dgm:pt modelId="{27E3059F-F2E4-4D22-8CDC-EEDA145A5BD9}" type="pres">
      <dgm:prSet presAssocID="{2D625194-C1A8-4FB1-89C3-3B2A85B29BFD}" presName="titleText2" presStyleLbl="fgAcc1" presStyleIdx="1" presStyleCnt="10" custScaleX="208257" custScaleY="1374958" custLinFactY="200000" custLinFactNeighborX="46773" custLinFactNeighborY="292564">
        <dgm:presLayoutVars>
          <dgm:chMax val="0"/>
          <dgm:chPref val="0"/>
        </dgm:presLayoutVars>
      </dgm:prSet>
      <dgm:spPr/>
      <dgm:t>
        <a:bodyPr/>
        <a:lstStyle/>
        <a:p>
          <a:endParaRPr lang="en-US"/>
        </a:p>
      </dgm:t>
    </dgm:pt>
    <dgm:pt modelId="{1C4C7437-3B37-4C23-8899-D916895A1008}" type="pres">
      <dgm:prSet presAssocID="{2D625194-C1A8-4FB1-89C3-3B2A85B29BFD}" presName="rootConnector" presStyleLbl="node2" presStyleIdx="0" presStyleCnt="0"/>
      <dgm:spPr/>
      <dgm:t>
        <a:bodyPr/>
        <a:lstStyle/>
        <a:p>
          <a:endParaRPr lang="en-US"/>
        </a:p>
      </dgm:t>
    </dgm:pt>
    <dgm:pt modelId="{9EC94B5A-E4B0-4D69-B7D3-014FA9972505}" type="pres">
      <dgm:prSet presAssocID="{2D625194-C1A8-4FB1-89C3-3B2A85B29BFD}" presName="hierChild4" presStyleCnt="0"/>
      <dgm:spPr/>
      <dgm:t>
        <a:bodyPr/>
        <a:lstStyle/>
        <a:p>
          <a:endParaRPr lang="en-US"/>
        </a:p>
      </dgm:t>
    </dgm:pt>
    <dgm:pt modelId="{218EA4E2-6E9F-4301-A5E7-18D145B64507}" type="pres">
      <dgm:prSet presAssocID="{2D625194-C1A8-4FB1-89C3-3B2A85B29BFD}" presName="hierChild5" presStyleCnt="0"/>
      <dgm:spPr/>
      <dgm:t>
        <a:bodyPr/>
        <a:lstStyle/>
        <a:p>
          <a:endParaRPr lang="en-US"/>
        </a:p>
      </dgm:t>
    </dgm:pt>
    <dgm:pt modelId="{FF416108-DE6D-4A44-B6FD-75F51AF65654}" type="pres">
      <dgm:prSet presAssocID="{4E740F23-60B7-43C8-972C-3D660D9F2E8A}" presName="Name37" presStyleLbl="parChTrans1D2" presStyleIdx="2" presStyleCnt="4"/>
      <dgm:spPr/>
      <dgm:t>
        <a:bodyPr/>
        <a:lstStyle/>
        <a:p>
          <a:endParaRPr lang="en-US"/>
        </a:p>
      </dgm:t>
    </dgm:pt>
    <dgm:pt modelId="{F644BE25-EB45-49D9-B28C-036092BEEAA0}" type="pres">
      <dgm:prSet presAssocID="{8E23216F-5F39-44A6-B1F0-667821A7D562}" presName="hierRoot2" presStyleCnt="0">
        <dgm:presLayoutVars>
          <dgm:hierBranch val="init"/>
        </dgm:presLayoutVars>
      </dgm:prSet>
      <dgm:spPr/>
      <dgm:t>
        <a:bodyPr/>
        <a:lstStyle/>
        <a:p>
          <a:endParaRPr lang="en-US"/>
        </a:p>
      </dgm:t>
    </dgm:pt>
    <dgm:pt modelId="{87C1464C-1F27-48E0-96AB-F02B20F14499}" type="pres">
      <dgm:prSet presAssocID="{8E23216F-5F39-44A6-B1F0-667821A7D562}" presName="rootComposite" presStyleCnt="0"/>
      <dgm:spPr/>
      <dgm:t>
        <a:bodyPr/>
        <a:lstStyle/>
        <a:p>
          <a:endParaRPr lang="en-US"/>
        </a:p>
      </dgm:t>
    </dgm:pt>
    <dgm:pt modelId="{7B464205-9770-4046-AC07-D51E344C9EB4}" type="pres">
      <dgm:prSet presAssocID="{8E23216F-5F39-44A6-B1F0-667821A7D562}" presName="rootText" presStyleLbl="node1" presStyleIdx="2" presStyleCnt="10" custScaleX="121646" custScaleY="127646" custLinFactNeighborX="2661" custLinFactNeighborY="48833">
        <dgm:presLayoutVars>
          <dgm:chMax/>
          <dgm:chPref val="3"/>
        </dgm:presLayoutVars>
      </dgm:prSet>
      <dgm:spPr/>
      <dgm:t>
        <a:bodyPr/>
        <a:lstStyle/>
        <a:p>
          <a:endParaRPr lang="en-US"/>
        </a:p>
      </dgm:t>
    </dgm:pt>
    <dgm:pt modelId="{4F026B88-C32D-4497-A270-9E444C1132E7}" type="pres">
      <dgm:prSet presAssocID="{8E23216F-5F39-44A6-B1F0-667821A7D562}" presName="titleText2" presStyleLbl="fgAcc1" presStyleIdx="2" presStyleCnt="10" custScaleX="140564" custScaleY="328090" custLinFactY="106246" custLinFactNeighborX="35026" custLinFactNeighborY="200000">
        <dgm:presLayoutVars>
          <dgm:chMax val="0"/>
          <dgm:chPref val="0"/>
        </dgm:presLayoutVars>
      </dgm:prSet>
      <dgm:spPr/>
      <dgm:t>
        <a:bodyPr/>
        <a:lstStyle/>
        <a:p>
          <a:endParaRPr lang="en-US"/>
        </a:p>
      </dgm:t>
    </dgm:pt>
    <dgm:pt modelId="{54E53B2F-9FC7-4E63-9362-D871021F9102}" type="pres">
      <dgm:prSet presAssocID="{8E23216F-5F39-44A6-B1F0-667821A7D562}" presName="rootConnector" presStyleLbl="node2" presStyleIdx="0" presStyleCnt="0"/>
      <dgm:spPr/>
      <dgm:t>
        <a:bodyPr/>
        <a:lstStyle/>
        <a:p>
          <a:endParaRPr lang="en-US"/>
        </a:p>
      </dgm:t>
    </dgm:pt>
    <dgm:pt modelId="{EE548BAC-F7AD-49CB-86B9-7EBA752242F3}" type="pres">
      <dgm:prSet presAssocID="{8E23216F-5F39-44A6-B1F0-667821A7D562}" presName="hierChild4" presStyleCnt="0"/>
      <dgm:spPr/>
      <dgm:t>
        <a:bodyPr/>
        <a:lstStyle/>
        <a:p>
          <a:endParaRPr lang="en-US"/>
        </a:p>
      </dgm:t>
    </dgm:pt>
    <dgm:pt modelId="{86EEF9FE-E84E-451B-926A-2952DB5E3FC3}" type="pres">
      <dgm:prSet presAssocID="{8E23216F-5F39-44A6-B1F0-667821A7D562}" presName="hierChild5" presStyleCnt="0"/>
      <dgm:spPr/>
      <dgm:t>
        <a:bodyPr/>
        <a:lstStyle/>
        <a:p>
          <a:endParaRPr lang="en-US"/>
        </a:p>
      </dgm:t>
    </dgm:pt>
    <dgm:pt modelId="{FBA55E03-8DF6-4899-8970-39F7DD6CF164}" type="pres">
      <dgm:prSet presAssocID="{5BE90C80-65F1-48D6-AA33-3644E9DB2859}" presName="Name37" presStyleLbl="parChTrans1D2" presStyleIdx="3" presStyleCnt="4"/>
      <dgm:spPr/>
      <dgm:t>
        <a:bodyPr/>
        <a:lstStyle/>
        <a:p>
          <a:endParaRPr lang="en-US"/>
        </a:p>
      </dgm:t>
    </dgm:pt>
    <dgm:pt modelId="{53B7F70B-A8C6-4BFA-B193-D0B5AB971FC7}" type="pres">
      <dgm:prSet presAssocID="{55FDFE7B-F437-4A57-8B5C-9A6523770DAE}" presName="hierRoot2" presStyleCnt="0">
        <dgm:presLayoutVars>
          <dgm:hierBranch val="init"/>
        </dgm:presLayoutVars>
      </dgm:prSet>
      <dgm:spPr/>
      <dgm:t>
        <a:bodyPr/>
        <a:lstStyle/>
        <a:p>
          <a:endParaRPr lang="en-US"/>
        </a:p>
      </dgm:t>
    </dgm:pt>
    <dgm:pt modelId="{A515EF40-52F7-4D6E-9DDB-FBAC04721372}" type="pres">
      <dgm:prSet presAssocID="{55FDFE7B-F437-4A57-8B5C-9A6523770DAE}" presName="rootComposite" presStyleCnt="0"/>
      <dgm:spPr/>
      <dgm:t>
        <a:bodyPr/>
        <a:lstStyle/>
        <a:p>
          <a:endParaRPr lang="en-US"/>
        </a:p>
      </dgm:t>
    </dgm:pt>
    <dgm:pt modelId="{8B90C6C1-D1C3-4D44-A911-4B0BB493DDD6}" type="pres">
      <dgm:prSet presAssocID="{55FDFE7B-F437-4A57-8B5C-9A6523770DAE}" presName="rootText" presStyleLbl="node1" presStyleIdx="3" presStyleCnt="10" custScaleX="129039" custLinFactNeighborX="2576" custLinFactNeighborY="72151">
        <dgm:presLayoutVars>
          <dgm:chMax/>
          <dgm:chPref val="3"/>
        </dgm:presLayoutVars>
      </dgm:prSet>
      <dgm:spPr/>
      <dgm:t>
        <a:bodyPr/>
        <a:lstStyle/>
        <a:p>
          <a:endParaRPr lang="en-US"/>
        </a:p>
      </dgm:t>
    </dgm:pt>
    <dgm:pt modelId="{A4306759-6740-4975-B9D9-24006BAF334A}" type="pres">
      <dgm:prSet presAssocID="{55FDFE7B-F437-4A57-8B5C-9A6523770DAE}" presName="titleText2" presStyleLbl="fgAcc1" presStyleIdx="3" presStyleCnt="10" custScaleX="133267" custScaleY="254463" custLinFactY="100000" custLinFactNeighborX="21714" custLinFactNeighborY="165930">
        <dgm:presLayoutVars>
          <dgm:chMax val="0"/>
          <dgm:chPref val="0"/>
        </dgm:presLayoutVars>
      </dgm:prSet>
      <dgm:spPr/>
      <dgm:t>
        <a:bodyPr/>
        <a:lstStyle/>
        <a:p>
          <a:endParaRPr lang="en-US"/>
        </a:p>
      </dgm:t>
    </dgm:pt>
    <dgm:pt modelId="{0C8EDB1B-44E9-4E94-ADD8-9525FA85556D}" type="pres">
      <dgm:prSet presAssocID="{55FDFE7B-F437-4A57-8B5C-9A6523770DAE}" presName="rootConnector" presStyleLbl="node2" presStyleIdx="0" presStyleCnt="0"/>
      <dgm:spPr/>
      <dgm:t>
        <a:bodyPr/>
        <a:lstStyle/>
        <a:p>
          <a:endParaRPr lang="en-US"/>
        </a:p>
      </dgm:t>
    </dgm:pt>
    <dgm:pt modelId="{57B3BB6D-E54A-4501-9F8B-056A13BB23B2}" type="pres">
      <dgm:prSet presAssocID="{55FDFE7B-F437-4A57-8B5C-9A6523770DAE}" presName="hierChild4" presStyleCnt="0"/>
      <dgm:spPr/>
      <dgm:t>
        <a:bodyPr/>
        <a:lstStyle/>
        <a:p>
          <a:endParaRPr lang="en-US"/>
        </a:p>
      </dgm:t>
    </dgm:pt>
    <dgm:pt modelId="{F492747E-941E-4276-8509-069A17A3009C}" type="pres">
      <dgm:prSet presAssocID="{E6D8C208-F061-49E2-832E-92A1DD27B5A8}" presName="Name37" presStyleLbl="parChTrans1D3" presStyleIdx="0" presStyleCnt="2"/>
      <dgm:spPr/>
      <dgm:t>
        <a:bodyPr/>
        <a:lstStyle/>
        <a:p>
          <a:endParaRPr lang="en-US"/>
        </a:p>
      </dgm:t>
    </dgm:pt>
    <dgm:pt modelId="{3828F9C4-1DB9-468D-88A3-810C40F38209}" type="pres">
      <dgm:prSet presAssocID="{1863566D-B3B1-4DA3-9048-D2407AFB5E60}" presName="hierRoot2" presStyleCnt="0">
        <dgm:presLayoutVars>
          <dgm:hierBranch val="init"/>
        </dgm:presLayoutVars>
      </dgm:prSet>
      <dgm:spPr/>
      <dgm:t>
        <a:bodyPr/>
        <a:lstStyle/>
        <a:p>
          <a:endParaRPr lang="en-US"/>
        </a:p>
      </dgm:t>
    </dgm:pt>
    <dgm:pt modelId="{46C764CD-B0B8-4785-B2CC-ABE7C09C2EE4}" type="pres">
      <dgm:prSet presAssocID="{1863566D-B3B1-4DA3-9048-D2407AFB5E60}" presName="rootComposite" presStyleCnt="0"/>
      <dgm:spPr/>
      <dgm:t>
        <a:bodyPr/>
        <a:lstStyle/>
        <a:p>
          <a:endParaRPr lang="en-US"/>
        </a:p>
      </dgm:t>
    </dgm:pt>
    <dgm:pt modelId="{B3A747D9-005F-42C4-9CC3-A5343EF3A818}" type="pres">
      <dgm:prSet presAssocID="{1863566D-B3B1-4DA3-9048-D2407AFB5E60}" presName="rootText" presStyleLbl="node1" presStyleIdx="4" presStyleCnt="10" custScaleX="119701" custScaleY="133348" custLinFactNeighborX="62164" custLinFactNeighborY="95376">
        <dgm:presLayoutVars>
          <dgm:chMax/>
          <dgm:chPref val="3"/>
        </dgm:presLayoutVars>
      </dgm:prSet>
      <dgm:spPr/>
      <dgm:t>
        <a:bodyPr/>
        <a:lstStyle/>
        <a:p>
          <a:endParaRPr lang="en-US"/>
        </a:p>
      </dgm:t>
    </dgm:pt>
    <dgm:pt modelId="{452A74BC-2E55-4B49-AC9C-D2D070E37846}" type="pres">
      <dgm:prSet presAssocID="{1863566D-B3B1-4DA3-9048-D2407AFB5E60}" presName="titleText2" presStyleLbl="fgAcc1" presStyleIdx="4" presStyleCnt="10" custFlipVert="1" custFlipHor="0" custScaleX="8017" custScaleY="148747" custLinFactX="309520" custLinFactY="-300000" custLinFactNeighborX="400000" custLinFactNeighborY="-357374">
        <dgm:presLayoutVars>
          <dgm:chMax val="0"/>
          <dgm:chPref val="0"/>
        </dgm:presLayoutVars>
      </dgm:prSet>
      <dgm:spPr/>
      <dgm:t>
        <a:bodyPr/>
        <a:lstStyle/>
        <a:p>
          <a:endParaRPr lang="en-US"/>
        </a:p>
      </dgm:t>
    </dgm:pt>
    <dgm:pt modelId="{489CF256-2A7D-4D21-9B47-C11505861553}" type="pres">
      <dgm:prSet presAssocID="{1863566D-B3B1-4DA3-9048-D2407AFB5E60}" presName="rootConnector" presStyleLbl="node3" presStyleIdx="0" presStyleCnt="0"/>
      <dgm:spPr/>
      <dgm:t>
        <a:bodyPr/>
        <a:lstStyle/>
        <a:p>
          <a:endParaRPr lang="en-US"/>
        </a:p>
      </dgm:t>
    </dgm:pt>
    <dgm:pt modelId="{3BBAA2B0-26BB-4493-B63A-25F0192C280D}" type="pres">
      <dgm:prSet presAssocID="{1863566D-B3B1-4DA3-9048-D2407AFB5E60}" presName="hierChild4" presStyleCnt="0"/>
      <dgm:spPr/>
      <dgm:t>
        <a:bodyPr/>
        <a:lstStyle/>
        <a:p>
          <a:endParaRPr lang="en-US"/>
        </a:p>
      </dgm:t>
    </dgm:pt>
    <dgm:pt modelId="{5DEF8E5F-9B71-4772-BB96-C64D408F6777}" type="pres">
      <dgm:prSet presAssocID="{1CA6D5F0-BB90-4EFD-8033-E68C8A9FE211}" presName="Name37" presStyleLbl="parChTrans1D4" presStyleIdx="0" presStyleCnt="4"/>
      <dgm:spPr/>
      <dgm:t>
        <a:bodyPr/>
        <a:lstStyle/>
        <a:p>
          <a:endParaRPr lang="en-US"/>
        </a:p>
      </dgm:t>
    </dgm:pt>
    <dgm:pt modelId="{A45750EC-AA21-49A0-9BAF-589BE885B011}" type="pres">
      <dgm:prSet presAssocID="{BED7047F-BC9E-48C8-AE75-E162B38FBA8C}" presName="hierRoot2" presStyleCnt="0">
        <dgm:presLayoutVars>
          <dgm:hierBranch val="init"/>
        </dgm:presLayoutVars>
      </dgm:prSet>
      <dgm:spPr/>
      <dgm:t>
        <a:bodyPr/>
        <a:lstStyle/>
        <a:p>
          <a:endParaRPr lang="en-US"/>
        </a:p>
      </dgm:t>
    </dgm:pt>
    <dgm:pt modelId="{2D550CD1-C092-470D-9837-F8481EA792B9}" type="pres">
      <dgm:prSet presAssocID="{BED7047F-BC9E-48C8-AE75-E162B38FBA8C}" presName="rootComposite" presStyleCnt="0"/>
      <dgm:spPr/>
      <dgm:t>
        <a:bodyPr/>
        <a:lstStyle/>
        <a:p>
          <a:endParaRPr lang="en-US"/>
        </a:p>
      </dgm:t>
    </dgm:pt>
    <dgm:pt modelId="{25602801-1120-4FCB-A731-C4FDFF3FA027}" type="pres">
      <dgm:prSet presAssocID="{BED7047F-BC9E-48C8-AE75-E162B38FBA8C}" presName="rootText" presStyleLbl="node1" presStyleIdx="5" presStyleCnt="10" custScaleY="117489" custLinFactNeighborX="26237" custLinFactNeighborY="88497">
        <dgm:presLayoutVars>
          <dgm:chMax/>
          <dgm:chPref val="3"/>
        </dgm:presLayoutVars>
      </dgm:prSet>
      <dgm:spPr/>
      <dgm:t>
        <a:bodyPr/>
        <a:lstStyle/>
        <a:p>
          <a:endParaRPr lang="en-US"/>
        </a:p>
      </dgm:t>
    </dgm:pt>
    <dgm:pt modelId="{E05FD801-5F41-446D-8821-9CA52D4A04B9}" type="pres">
      <dgm:prSet presAssocID="{BED7047F-BC9E-48C8-AE75-E162B38FBA8C}" presName="titleText2" presStyleLbl="fgAcc1" presStyleIdx="5" presStyleCnt="10" custScaleX="101858" custScaleY="292463" custLinFactY="186865" custLinFactNeighborX="34006" custLinFactNeighborY="200000">
        <dgm:presLayoutVars>
          <dgm:chMax val="0"/>
          <dgm:chPref val="0"/>
        </dgm:presLayoutVars>
      </dgm:prSet>
      <dgm:spPr/>
      <dgm:t>
        <a:bodyPr/>
        <a:lstStyle/>
        <a:p>
          <a:endParaRPr lang="en-US"/>
        </a:p>
      </dgm:t>
    </dgm:pt>
    <dgm:pt modelId="{F9D2271F-17D9-41BD-9F39-4E43ADA9C052}" type="pres">
      <dgm:prSet presAssocID="{BED7047F-BC9E-48C8-AE75-E162B38FBA8C}" presName="rootConnector" presStyleLbl="node4" presStyleIdx="0" presStyleCnt="0"/>
      <dgm:spPr/>
      <dgm:t>
        <a:bodyPr/>
        <a:lstStyle/>
        <a:p>
          <a:endParaRPr lang="en-US"/>
        </a:p>
      </dgm:t>
    </dgm:pt>
    <dgm:pt modelId="{6E295B71-4FDC-4C22-98E0-9FD4ADA48C72}" type="pres">
      <dgm:prSet presAssocID="{BED7047F-BC9E-48C8-AE75-E162B38FBA8C}" presName="hierChild4" presStyleCnt="0"/>
      <dgm:spPr/>
      <dgm:t>
        <a:bodyPr/>
        <a:lstStyle/>
        <a:p>
          <a:endParaRPr lang="en-US"/>
        </a:p>
      </dgm:t>
    </dgm:pt>
    <dgm:pt modelId="{205A1778-6CDD-4294-A5CD-489969D7D953}" type="pres">
      <dgm:prSet presAssocID="{BED7047F-BC9E-48C8-AE75-E162B38FBA8C}" presName="hierChild5" presStyleCnt="0"/>
      <dgm:spPr/>
      <dgm:t>
        <a:bodyPr/>
        <a:lstStyle/>
        <a:p>
          <a:endParaRPr lang="en-US"/>
        </a:p>
      </dgm:t>
    </dgm:pt>
    <dgm:pt modelId="{8A753848-E470-48AB-814D-F0112498F523}" type="pres">
      <dgm:prSet presAssocID="{0C5298DF-EF9E-41CB-8977-1A4FB2FCA35B}" presName="Name37" presStyleLbl="parChTrans1D4" presStyleIdx="1" presStyleCnt="4"/>
      <dgm:spPr/>
      <dgm:t>
        <a:bodyPr/>
        <a:lstStyle/>
        <a:p>
          <a:endParaRPr lang="en-US"/>
        </a:p>
      </dgm:t>
    </dgm:pt>
    <dgm:pt modelId="{204AE1F5-67C2-432D-BBA0-125B2A1D9E75}" type="pres">
      <dgm:prSet presAssocID="{731DB1EB-1773-46FE-AD55-02AA0906D036}" presName="hierRoot2" presStyleCnt="0">
        <dgm:presLayoutVars>
          <dgm:hierBranch val="init"/>
        </dgm:presLayoutVars>
      </dgm:prSet>
      <dgm:spPr/>
      <dgm:t>
        <a:bodyPr/>
        <a:lstStyle/>
        <a:p>
          <a:endParaRPr lang="en-US"/>
        </a:p>
      </dgm:t>
    </dgm:pt>
    <dgm:pt modelId="{0961FB89-C47A-4636-9EB1-DF7B7FB5ED33}" type="pres">
      <dgm:prSet presAssocID="{731DB1EB-1773-46FE-AD55-02AA0906D036}" presName="rootComposite" presStyleCnt="0"/>
      <dgm:spPr/>
      <dgm:t>
        <a:bodyPr/>
        <a:lstStyle/>
        <a:p>
          <a:endParaRPr lang="en-US"/>
        </a:p>
      </dgm:t>
    </dgm:pt>
    <dgm:pt modelId="{56CC824E-FF23-4A64-9AFA-2080AFD20B6D}" type="pres">
      <dgm:prSet presAssocID="{731DB1EB-1773-46FE-AD55-02AA0906D036}" presName="rootText" presStyleLbl="node1" presStyleIdx="6" presStyleCnt="10" custScaleY="112978" custLinFactNeighborX="21973" custLinFactNeighborY="93951">
        <dgm:presLayoutVars>
          <dgm:chMax/>
          <dgm:chPref val="3"/>
        </dgm:presLayoutVars>
      </dgm:prSet>
      <dgm:spPr/>
      <dgm:t>
        <a:bodyPr/>
        <a:lstStyle/>
        <a:p>
          <a:endParaRPr lang="en-US"/>
        </a:p>
      </dgm:t>
    </dgm:pt>
    <dgm:pt modelId="{D9006DF7-862E-4A63-BD63-B0324DF747C8}" type="pres">
      <dgm:prSet presAssocID="{731DB1EB-1773-46FE-AD55-02AA0906D036}" presName="titleText2" presStyleLbl="fgAcc1" presStyleIdx="6" presStyleCnt="10" custScaleX="144079" custScaleY="441332" custLinFactY="200000" custLinFactNeighborX="35911" custLinFactNeighborY="269763">
        <dgm:presLayoutVars>
          <dgm:chMax val="0"/>
          <dgm:chPref val="0"/>
        </dgm:presLayoutVars>
      </dgm:prSet>
      <dgm:spPr/>
      <dgm:t>
        <a:bodyPr/>
        <a:lstStyle/>
        <a:p>
          <a:endParaRPr lang="en-US"/>
        </a:p>
      </dgm:t>
    </dgm:pt>
    <dgm:pt modelId="{05AD218B-8D89-4A83-AEA6-3FC8279EDE7D}" type="pres">
      <dgm:prSet presAssocID="{731DB1EB-1773-46FE-AD55-02AA0906D036}" presName="rootConnector" presStyleLbl="node4" presStyleIdx="0" presStyleCnt="0"/>
      <dgm:spPr/>
      <dgm:t>
        <a:bodyPr/>
        <a:lstStyle/>
        <a:p>
          <a:endParaRPr lang="en-US"/>
        </a:p>
      </dgm:t>
    </dgm:pt>
    <dgm:pt modelId="{876BF420-F20B-41E2-ACD8-7FC0E84021B2}" type="pres">
      <dgm:prSet presAssocID="{731DB1EB-1773-46FE-AD55-02AA0906D036}" presName="hierChild4" presStyleCnt="0"/>
      <dgm:spPr/>
      <dgm:t>
        <a:bodyPr/>
        <a:lstStyle/>
        <a:p>
          <a:endParaRPr lang="en-US"/>
        </a:p>
      </dgm:t>
    </dgm:pt>
    <dgm:pt modelId="{10C8F3AF-7D10-48BB-85F5-AECA95FA759E}" type="pres">
      <dgm:prSet presAssocID="{731DB1EB-1773-46FE-AD55-02AA0906D036}" presName="hierChild5" presStyleCnt="0"/>
      <dgm:spPr/>
      <dgm:t>
        <a:bodyPr/>
        <a:lstStyle/>
        <a:p>
          <a:endParaRPr lang="en-US"/>
        </a:p>
      </dgm:t>
    </dgm:pt>
    <dgm:pt modelId="{D5C70E94-890A-4E95-8363-B8A6135572E5}" type="pres">
      <dgm:prSet presAssocID="{1863566D-B3B1-4DA3-9048-D2407AFB5E60}" presName="hierChild5" presStyleCnt="0"/>
      <dgm:spPr/>
      <dgm:t>
        <a:bodyPr/>
        <a:lstStyle/>
        <a:p>
          <a:endParaRPr lang="en-US"/>
        </a:p>
      </dgm:t>
    </dgm:pt>
    <dgm:pt modelId="{B3ABE4A3-35CD-47C3-B15A-49913DA07359}" type="pres">
      <dgm:prSet presAssocID="{D6650385-B7A1-48D7-9E8D-64198DF36694}" presName="Name37" presStyleLbl="parChTrans1D3" presStyleIdx="1" presStyleCnt="2"/>
      <dgm:spPr/>
      <dgm:t>
        <a:bodyPr/>
        <a:lstStyle/>
        <a:p>
          <a:endParaRPr lang="en-US"/>
        </a:p>
      </dgm:t>
    </dgm:pt>
    <dgm:pt modelId="{5E1A037D-EEBD-4282-BB1C-828274969EDF}" type="pres">
      <dgm:prSet presAssocID="{AD87D3A7-A0E7-4095-88EF-67149316D312}" presName="hierRoot2" presStyleCnt="0">
        <dgm:presLayoutVars>
          <dgm:hierBranch val="init"/>
        </dgm:presLayoutVars>
      </dgm:prSet>
      <dgm:spPr/>
      <dgm:t>
        <a:bodyPr/>
        <a:lstStyle/>
        <a:p>
          <a:endParaRPr lang="en-US"/>
        </a:p>
      </dgm:t>
    </dgm:pt>
    <dgm:pt modelId="{B7ADEE78-BE3D-4CB6-A91A-CA1353C8A5B5}" type="pres">
      <dgm:prSet presAssocID="{AD87D3A7-A0E7-4095-88EF-67149316D312}" presName="rootComposite" presStyleCnt="0"/>
      <dgm:spPr/>
      <dgm:t>
        <a:bodyPr/>
        <a:lstStyle/>
        <a:p>
          <a:endParaRPr lang="en-US"/>
        </a:p>
      </dgm:t>
    </dgm:pt>
    <dgm:pt modelId="{00E1875D-1FC2-4D05-8AB3-7E130D266BDF}" type="pres">
      <dgm:prSet presAssocID="{AD87D3A7-A0E7-4095-88EF-67149316D312}" presName="rootText" presStyleLbl="node1" presStyleIdx="7" presStyleCnt="10" custScaleX="114227" custScaleY="169910" custLinFactNeighborX="27510" custLinFactNeighborY="45542">
        <dgm:presLayoutVars>
          <dgm:chMax/>
          <dgm:chPref val="3"/>
        </dgm:presLayoutVars>
      </dgm:prSet>
      <dgm:spPr/>
      <dgm:t>
        <a:bodyPr/>
        <a:lstStyle/>
        <a:p>
          <a:endParaRPr lang="en-US"/>
        </a:p>
      </dgm:t>
    </dgm:pt>
    <dgm:pt modelId="{3F208708-45E0-4C22-9173-595A6B7B47C0}" type="pres">
      <dgm:prSet presAssocID="{AD87D3A7-A0E7-4095-88EF-67149316D312}" presName="titleText2" presStyleLbl="fgAcc1" presStyleIdx="7" presStyleCnt="10" custFlipHor="1" custScaleX="6218" custScaleY="157452" custLinFactX="25896" custLinFactY="-335304" custLinFactNeighborX="100000" custLinFactNeighborY="-400000">
        <dgm:presLayoutVars>
          <dgm:chMax val="0"/>
          <dgm:chPref val="0"/>
        </dgm:presLayoutVars>
      </dgm:prSet>
      <dgm:spPr/>
      <dgm:t>
        <a:bodyPr/>
        <a:lstStyle/>
        <a:p>
          <a:endParaRPr lang="en-US"/>
        </a:p>
      </dgm:t>
    </dgm:pt>
    <dgm:pt modelId="{17AB6FEB-FFB3-4F24-8464-9C37B7CE8A74}" type="pres">
      <dgm:prSet presAssocID="{AD87D3A7-A0E7-4095-88EF-67149316D312}" presName="rootConnector" presStyleLbl="node3" presStyleIdx="0" presStyleCnt="0"/>
      <dgm:spPr/>
      <dgm:t>
        <a:bodyPr/>
        <a:lstStyle/>
        <a:p>
          <a:endParaRPr lang="en-US"/>
        </a:p>
      </dgm:t>
    </dgm:pt>
    <dgm:pt modelId="{1A69DE60-F372-4572-B533-9D0FE7B5416F}" type="pres">
      <dgm:prSet presAssocID="{AD87D3A7-A0E7-4095-88EF-67149316D312}" presName="hierChild4" presStyleCnt="0"/>
      <dgm:spPr/>
      <dgm:t>
        <a:bodyPr/>
        <a:lstStyle/>
        <a:p>
          <a:endParaRPr lang="en-US"/>
        </a:p>
      </dgm:t>
    </dgm:pt>
    <dgm:pt modelId="{C73CFBB6-D81E-4BCA-82F2-05CA3E8984F1}" type="pres">
      <dgm:prSet presAssocID="{1DF51AD9-A053-4FC3-9BD9-C31516128164}" presName="Name37" presStyleLbl="parChTrans1D4" presStyleIdx="2" presStyleCnt="4"/>
      <dgm:spPr/>
      <dgm:t>
        <a:bodyPr/>
        <a:lstStyle/>
        <a:p>
          <a:endParaRPr lang="en-US"/>
        </a:p>
      </dgm:t>
    </dgm:pt>
    <dgm:pt modelId="{80B2FECC-C4F0-4D67-8CCA-97051BC60887}" type="pres">
      <dgm:prSet presAssocID="{08244103-06D4-4DF8-8A02-B60F5EC53964}" presName="hierRoot2" presStyleCnt="0">
        <dgm:presLayoutVars>
          <dgm:hierBranch val="init"/>
        </dgm:presLayoutVars>
      </dgm:prSet>
      <dgm:spPr/>
      <dgm:t>
        <a:bodyPr/>
        <a:lstStyle/>
        <a:p>
          <a:endParaRPr lang="en-US"/>
        </a:p>
      </dgm:t>
    </dgm:pt>
    <dgm:pt modelId="{4655DCE3-E2AE-449E-9E4F-A9732621B86E}" type="pres">
      <dgm:prSet presAssocID="{08244103-06D4-4DF8-8A02-B60F5EC53964}" presName="rootComposite" presStyleCnt="0"/>
      <dgm:spPr/>
      <dgm:t>
        <a:bodyPr/>
        <a:lstStyle/>
        <a:p>
          <a:endParaRPr lang="en-US"/>
        </a:p>
      </dgm:t>
    </dgm:pt>
    <dgm:pt modelId="{C80C09B5-F897-4B4B-A07F-4D9E6AE2B9ED}" type="pres">
      <dgm:prSet presAssocID="{08244103-06D4-4DF8-8A02-B60F5EC53964}" presName="rootText" presStyleLbl="node1" presStyleIdx="8" presStyleCnt="10" custScaleY="104032" custLinFactNeighborX="8718" custLinFactNeighborY="35092">
        <dgm:presLayoutVars>
          <dgm:chMax/>
          <dgm:chPref val="3"/>
        </dgm:presLayoutVars>
      </dgm:prSet>
      <dgm:spPr/>
      <dgm:t>
        <a:bodyPr/>
        <a:lstStyle/>
        <a:p>
          <a:endParaRPr lang="en-US"/>
        </a:p>
      </dgm:t>
    </dgm:pt>
    <dgm:pt modelId="{82F52E93-6916-4AF5-8017-EC6ED205202D}" type="pres">
      <dgm:prSet presAssocID="{08244103-06D4-4DF8-8A02-B60F5EC53964}" presName="titleText2" presStyleLbl="fgAcc1" presStyleIdx="8" presStyleCnt="10" custScaleY="237503" custLinFactY="84327" custLinFactNeighborX="6905" custLinFactNeighborY="100000">
        <dgm:presLayoutVars>
          <dgm:chMax val="0"/>
          <dgm:chPref val="0"/>
        </dgm:presLayoutVars>
      </dgm:prSet>
      <dgm:spPr/>
      <dgm:t>
        <a:bodyPr/>
        <a:lstStyle/>
        <a:p>
          <a:endParaRPr lang="en-US"/>
        </a:p>
      </dgm:t>
    </dgm:pt>
    <dgm:pt modelId="{E58CC332-AEE6-4DF3-A8C8-C345A2459AA2}" type="pres">
      <dgm:prSet presAssocID="{08244103-06D4-4DF8-8A02-B60F5EC53964}" presName="rootConnector" presStyleLbl="node4" presStyleIdx="0" presStyleCnt="0"/>
      <dgm:spPr/>
      <dgm:t>
        <a:bodyPr/>
        <a:lstStyle/>
        <a:p>
          <a:endParaRPr lang="en-US"/>
        </a:p>
      </dgm:t>
    </dgm:pt>
    <dgm:pt modelId="{CE71D06D-CEC3-4616-AAEE-B6F5BBFEDACD}" type="pres">
      <dgm:prSet presAssocID="{08244103-06D4-4DF8-8A02-B60F5EC53964}" presName="hierChild4" presStyleCnt="0"/>
      <dgm:spPr/>
      <dgm:t>
        <a:bodyPr/>
        <a:lstStyle/>
        <a:p>
          <a:endParaRPr lang="en-US"/>
        </a:p>
      </dgm:t>
    </dgm:pt>
    <dgm:pt modelId="{C719816D-B6F5-4818-B23B-419FE7900DA1}" type="pres">
      <dgm:prSet presAssocID="{08244103-06D4-4DF8-8A02-B60F5EC53964}" presName="hierChild5" presStyleCnt="0"/>
      <dgm:spPr/>
      <dgm:t>
        <a:bodyPr/>
        <a:lstStyle/>
        <a:p>
          <a:endParaRPr lang="en-US"/>
        </a:p>
      </dgm:t>
    </dgm:pt>
    <dgm:pt modelId="{9815C58A-5B02-476F-9384-4D5AA3048708}" type="pres">
      <dgm:prSet presAssocID="{2401E8E2-2648-48E3-8E96-F39F2B9ED93F}" presName="Name37" presStyleLbl="parChTrans1D4" presStyleIdx="3" presStyleCnt="4"/>
      <dgm:spPr/>
      <dgm:t>
        <a:bodyPr/>
        <a:lstStyle/>
        <a:p>
          <a:endParaRPr lang="en-US"/>
        </a:p>
      </dgm:t>
    </dgm:pt>
    <dgm:pt modelId="{5D40E0B6-261D-4721-AF6E-BB5BC32F8F9E}" type="pres">
      <dgm:prSet presAssocID="{5C5D1C50-377F-4669-82C8-3E156AE60F29}" presName="hierRoot2" presStyleCnt="0">
        <dgm:presLayoutVars>
          <dgm:hierBranch val="init"/>
        </dgm:presLayoutVars>
      </dgm:prSet>
      <dgm:spPr/>
      <dgm:t>
        <a:bodyPr/>
        <a:lstStyle/>
        <a:p>
          <a:endParaRPr lang="en-US"/>
        </a:p>
      </dgm:t>
    </dgm:pt>
    <dgm:pt modelId="{D136DD38-A067-4AD4-8AFA-912C838AA557}" type="pres">
      <dgm:prSet presAssocID="{5C5D1C50-377F-4669-82C8-3E156AE60F29}" presName="rootComposite" presStyleCnt="0"/>
      <dgm:spPr/>
      <dgm:t>
        <a:bodyPr/>
        <a:lstStyle/>
        <a:p>
          <a:endParaRPr lang="en-US"/>
        </a:p>
      </dgm:t>
    </dgm:pt>
    <dgm:pt modelId="{1BD0991D-9E32-42BD-B55F-612CE31D5BB3}" type="pres">
      <dgm:prSet presAssocID="{5C5D1C50-377F-4669-82C8-3E156AE60F29}" presName="rootText" presStyleLbl="node1" presStyleIdx="9" presStyleCnt="10" custLinFactNeighborX="42331" custLinFactNeighborY="-30317">
        <dgm:presLayoutVars>
          <dgm:chMax/>
          <dgm:chPref val="3"/>
        </dgm:presLayoutVars>
      </dgm:prSet>
      <dgm:spPr/>
      <dgm:t>
        <a:bodyPr/>
        <a:lstStyle/>
        <a:p>
          <a:endParaRPr lang="en-US"/>
        </a:p>
      </dgm:t>
    </dgm:pt>
    <dgm:pt modelId="{D1ADE9D7-2C83-46E0-9410-51CBBDCE3255}" type="pres">
      <dgm:prSet presAssocID="{5C5D1C50-377F-4669-82C8-3E156AE60F29}" presName="titleText2" presStyleLbl="fgAcc1" presStyleIdx="9" presStyleCnt="10" custScaleX="151093" custScaleY="987893" custLinFactY="185464" custLinFactNeighborX="-8845" custLinFactNeighborY="200000">
        <dgm:presLayoutVars>
          <dgm:chMax val="0"/>
          <dgm:chPref val="0"/>
        </dgm:presLayoutVars>
      </dgm:prSet>
      <dgm:spPr/>
      <dgm:t>
        <a:bodyPr/>
        <a:lstStyle/>
        <a:p>
          <a:endParaRPr lang="en-US"/>
        </a:p>
      </dgm:t>
    </dgm:pt>
    <dgm:pt modelId="{C3A6C644-92D2-4C1A-94B0-0FDE4D689605}" type="pres">
      <dgm:prSet presAssocID="{5C5D1C50-377F-4669-82C8-3E156AE60F29}" presName="rootConnector" presStyleLbl="node4" presStyleIdx="0" presStyleCnt="0"/>
      <dgm:spPr/>
      <dgm:t>
        <a:bodyPr/>
        <a:lstStyle/>
        <a:p>
          <a:endParaRPr lang="en-US"/>
        </a:p>
      </dgm:t>
    </dgm:pt>
    <dgm:pt modelId="{FB6C6634-6090-44AE-BC7A-A93A6FE6A030}" type="pres">
      <dgm:prSet presAssocID="{5C5D1C50-377F-4669-82C8-3E156AE60F29}" presName="hierChild4" presStyleCnt="0"/>
      <dgm:spPr/>
      <dgm:t>
        <a:bodyPr/>
        <a:lstStyle/>
        <a:p>
          <a:endParaRPr lang="en-US"/>
        </a:p>
      </dgm:t>
    </dgm:pt>
    <dgm:pt modelId="{F2EA1CA0-349F-4BCA-BDD8-D093DC28AF6D}" type="pres">
      <dgm:prSet presAssocID="{5C5D1C50-377F-4669-82C8-3E156AE60F29}" presName="hierChild5" presStyleCnt="0"/>
      <dgm:spPr/>
      <dgm:t>
        <a:bodyPr/>
        <a:lstStyle/>
        <a:p>
          <a:endParaRPr lang="en-US"/>
        </a:p>
      </dgm:t>
    </dgm:pt>
    <dgm:pt modelId="{4DE1EFF9-B9AA-4BD7-B4FB-7816D9AFD9F3}" type="pres">
      <dgm:prSet presAssocID="{AD87D3A7-A0E7-4095-88EF-67149316D312}" presName="hierChild5" presStyleCnt="0"/>
      <dgm:spPr/>
      <dgm:t>
        <a:bodyPr/>
        <a:lstStyle/>
        <a:p>
          <a:endParaRPr lang="en-US"/>
        </a:p>
      </dgm:t>
    </dgm:pt>
    <dgm:pt modelId="{4D2FE00C-EE6F-47FE-A2A3-7522A0EB82CB}" type="pres">
      <dgm:prSet presAssocID="{55FDFE7B-F437-4A57-8B5C-9A6523770DAE}" presName="hierChild5" presStyleCnt="0"/>
      <dgm:spPr/>
      <dgm:t>
        <a:bodyPr/>
        <a:lstStyle/>
        <a:p>
          <a:endParaRPr lang="en-US"/>
        </a:p>
      </dgm:t>
    </dgm:pt>
    <dgm:pt modelId="{7919F5E4-EB6D-48F0-B23F-8883AE47CB2C}" type="pres">
      <dgm:prSet presAssocID="{912853B7-1B0A-47C4-A911-51CD01AA0400}" presName="hierChild3" presStyleCnt="0"/>
      <dgm:spPr/>
      <dgm:t>
        <a:bodyPr/>
        <a:lstStyle/>
        <a:p>
          <a:endParaRPr lang="en-US"/>
        </a:p>
      </dgm:t>
    </dgm:pt>
  </dgm:ptLst>
  <dgm:cxnLst>
    <dgm:cxn modelId="{185E937E-959B-4327-B3FB-B53E64CED3D4}" type="presOf" srcId="{912853B7-1B0A-47C4-A911-51CD01AA0400}" destId="{5FEF2331-DE2C-4B88-A38C-51FA62C622E3}" srcOrd="0" destOrd="0" presId="urn:microsoft.com/office/officeart/2008/layout/NameandTitleOrganizationalChart"/>
    <dgm:cxn modelId="{6B8A49DD-4D0D-4264-856D-E6102947C49B}" type="presOf" srcId="{39E1A108-D5C1-46AD-BD3D-18CA8DA8777D}" destId="{639BBFEE-223F-410B-876A-98B04BA41421}" srcOrd="0" destOrd="0" presId="urn:microsoft.com/office/officeart/2008/layout/NameandTitleOrganizationalChart"/>
    <dgm:cxn modelId="{7D3D580C-5A94-4531-9931-C48FE1B701A0}" type="presOf" srcId="{B3C0986C-0CB9-491A-9AFD-14F372EE1E6F}" destId="{93330778-26A5-43C1-85C8-B03608272F2E}" srcOrd="0" destOrd="0" presId="urn:microsoft.com/office/officeart/2008/layout/NameandTitleOrganizationalChart"/>
    <dgm:cxn modelId="{C2CF98F6-50BC-4EBE-B79B-BA93A238587D}" type="presOf" srcId="{BED7047F-BC9E-48C8-AE75-E162B38FBA8C}" destId="{F9D2271F-17D9-41BD-9F39-4E43ADA9C052}" srcOrd="1" destOrd="0" presId="urn:microsoft.com/office/officeart/2008/layout/NameandTitleOrganizationalChart"/>
    <dgm:cxn modelId="{C1B3C70C-7F2F-49F8-9989-CD92444171B0}" type="presOf" srcId="{8E23216F-5F39-44A6-B1F0-667821A7D562}" destId="{7B464205-9770-4046-AC07-D51E344C9EB4}" srcOrd="0" destOrd="0" presId="urn:microsoft.com/office/officeart/2008/layout/NameandTitleOrganizationalChart"/>
    <dgm:cxn modelId="{C432C167-17B3-4688-9BC8-7044C8C9CE53}" type="presOf" srcId="{ECA0D61C-60CE-43EA-8220-037CFF73A338}" destId="{E05FD801-5F41-446D-8821-9CA52D4A04B9}" srcOrd="0" destOrd="0" presId="urn:microsoft.com/office/officeart/2008/layout/NameandTitleOrganizationalChart"/>
    <dgm:cxn modelId="{FF84605B-7AD2-4DE5-A9F5-DD5C3204E3D3}" type="presOf" srcId="{BED7047F-BC9E-48C8-AE75-E162B38FBA8C}" destId="{25602801-1120-4FCB-A731-C4FDFF3FA027}" srcOrd="0" destOrd="0" presId="urn:microsoft.com/office/officeart/2008/layout/NameandTitleOrganizationalChart"/>
    <dgm:cxn modelId="{DDF0DA31-A125-45FF-8A28-B63E03312CC1}" type="presOf" srcId="{2D625194-C1A8-4FB1-89C3-3B2A85B29BFD}" destId="{5317CB94-2F45-41D7-9C69-ABAE49723A5E}" srcOrd="0" destOrd="0" presId="urn:microsoft.com/office/officeart/2008/layout/NameandTitleOrganizationalChart"/>
    <dgm:cxn modelId="{C049C0E4-5C13-4FA9-8107-567F67B56201}" srcId="{1863566D-B3B1-4DA3-9048-D2407AFB5E60}" destId="{BED7047F-BC9E-48C8-AE75-E162B38FBA8C}" srcOrd="0" destOrd="0" parTransId="{1CA6D5F0-BB90-4EFD-8033-E68C8A9FE211}" sibTransId="{ECA0D61C-60CE-43EA-8220-037CFF73A338}"/>
    <dgm:cxn modelId="{18AFEB28-EE4D-49C6-92AD-BD7397B6238E}" srcId="{55FDFE7B-F437-4A57-8B5C-9A6523770DAE}" destId="{AD87D3A7-A0E7-4095-88EF-67149316D312}" srcOrd="1" destOrd="0" parTransId="{D6650385-B7A1-48D7-9E8D-64198DF36694}" sibTransId="{F901C866-CFD6-472B-82C4-C9741C49C7B7}"/>
    <dgm:cxn modelId="{B97B5A0B-2082-4AFC-B540-65EADECD3932}" srcId="{AD87D3A7-A0E7-4095-88EF-67149316D312}" destId="{08244103-06D4-4DF8-8A02-B60F5EC53964}" srcOrd="0" destOrd="0" parTransId="{1DF51AD9-A053-4FC3-9BD9-C31516128164}" sibTransId="{F07E7C69-46F6-44AC-9DDD-C7661965B922}"/>
    <dgm:cxn modelId="{D97D94B7-5531-4D35-BB0A-1F3C92DE1606}" srcId="{55FDFE7B-F437-4A57-8B5C-9A6523770DAE}" destId="{1863566D-B3B1-4DA3-9048-D2407AFB5E60}" srcOrd="0" destOrd="0" parTransId="{E6D8C208-F061-49E2-832E-92A1DD27B5A8}" sibTransId="{CA212A61-94BA-4629-B1F0-5CF629470030}"/>
    <dgm:cxn modelId="{FDDBFF67-4DF0-45FE-8067-6A8088F03078}" type="presOf" srcId="{CA212A61-94BA-4629-B1F0-5CF629470030}" destId="{452A74BC-2E55-4B49-AC9C-D2D070E37846}" srcOrd="0" destOrd="0" presId="urn:microsoft.com/office/officeart/2008/layout/NameandTitleOrganizationalChart"/>
    <dgm:cxn modelId="{DE0D00CB-8963-4AD6-A212-7B159E20F629}" srcId="{912853B7-1B0A-47C4-A911-51CD01AA0400}" destId="{8E23216F-5F39-44A6-B1F0-667821A7D562}" srcOrd="2" destOrd="0" parTransId="{4E740F23-60B7-43C8-972C-3D660D9F2E8A}" sibTransId="{FD576F62-6E7D-426D-B05E-ED80FC83759C}"/>
    <dgm:cxn modelId="{6E1674C5-BDBA-4E84-A564-4CF04DE80F5D}" srcId="{AD87D3A7-A0E7-4095-88EF-67149316D312}" destId="{5C5D1C50-377F-4669-82C8-3E156AE60F29}" srcOrd="1" destOrd="0" parTransId="{2401E8E2-2648-48E3-8E96-F39F2B9ED93F}" sibTransId="{5BAFF419-1C73-46A0-817D-3F5B140FAB23}"/>
    <dgm:cxn modelId="{BB7713BA-A6E9-4B13-9AD8-3FC84474EF62}" type="presOf" srcId="{2D625194-C1A8-4FB1-89C3-3B2A85B29BFD}" destId="{1C4C7437-3B37-4C23-8899-D916895A1008}" srcOrd="1" destOrd="0" presId="urn:microsoft.com/office/officeart/2008/layout/NameandTitleOrganizationalChart"/>
    <dgm:cxn modelId="{E42BEE49-F5EC-4A16-BBDD-6931C59FEDC9}" srcId="{1863566D-B3B1-4DA3-9048-D2407AFB5E60}" destId="{731DB1EB-1773-46FE-AD55-02AA0906D036}" srcOrd="1" destOrd="0" parTransId="{0C5298DF-EF9E-41CB-8977-1A4FB2FCA35B}" sibTransId="{59D32EDB-4A55-4E1D-B264-886AC5B5C891}"/>
    <dgm:cxn modelId="{B0D3070B-EE8A-4780-9632-20F4FB1AFD46}" type="presOf" srcId="{6E66E93F-ECA5-4DF9-ADE1-D103C52BA217}" destId="{A4306759-6740-4975-B9D9-24006BAF334A}" srcOrd="0" destOrd="0" presId="urn:microsoft.com/office/officeart/2008/layout/NameandTitleOrganizationalChart"/>
    <dgm:cxn modelId="{9585E8AE-BB4B-4C6D-9E93-368998FEBEF9}" type="presOf" srcId="{AD87D3A7-A0E7-4095-88EF-67149316D312}" destId="{00E1875D-1FC2-4D05-8AB3-7E130D266BDF}" srcOrd="0" destOrd="0" presId="urn:microsoft.com/office/officeart/2008/layout/NameandTitleOrganizationalChart"/>
    <dgm:cxn modelId="{EBD59009-8B80-44AF-A312-D428FD00366B}" type="presOf" srcId="{731DB1EB-1773-46FE-AD55-02AA0906D036}" destId="{05AD218B-8D89-4A83-AEA6-3FC8279EDE7D}" srcOrd="1" destOrd="0" presId="urn:microsoft.com/office/officeart/2008/layout/NameandTitleOrganizationalChart"/>
    <dgm:cxn modelId="{DE8A7D15-F484-44A0-919B-67B0F2B41193}" type="presOf" srcId="{08244103-06D4-4DF8-8A02-B60F5EC53964}" destId="{E58CC332-AEE6-4DF3-A8C8-C345A2459AA2}" srcOrd="1" destOrd="0" presId="urn:microsoft.com/office/officeart/2008/layout/NameandTitleOrganizationalChart"/>
    <dgm:cxn modelId="{7BD9E0B0-3404-4FCC-93F3-798A9AC95638}" type="presOf" srcId="{731DB1EB-1773-46FE-AD55-02AA0906D036}" destId="{56CC824E-FF23-4A64-9AFA-2080AFD20B6D}" srcOrd="0" destOrd="0" presId="urn:microsoft.com/office/officeart/2008/layout/NameandTitleOrganizationalChart"/>
    <dgm:cxn modelId="{A264F51B-DCF3-4BA9-A7DC-34000BB218B5}" type="presOf" srcId="{F07E7C69-46F6-44AC-9DDD-C7661965B922}" destId="{82F52E93-6916-4AF5-8017-EC6ED205202D}" srcOrd="0" destOrd="0" presId="urn:microsoft.com/office/officeart/2008/layout/NameandTitleOrganizationalChart"/>
    <dgm:cxn modelId="{B185A658-D6E2-4D11-885C-441207CA2D97}" type="presOf" srcId="{AD87D3A7-A0E7-4095-88EF-67149316D312}" destId="{17AB6FEB-FFB3-4F24-8464-9C37B7CE8A74}" srcOrd="1" destOrd="0" presId="urn:microsoft.com/office/officeart/2008/layout/NameandTitleOrganizationalChart"/>
    <dgm:cxn modelId="{474C1712-05B6-42FF-A8D6-E773197D5747}" type="presOf" srcId="{F901C866-CFD6-472B-82C4-C9741C49C7B7}" destId="{3F208708-45E0-4C22-9173-595A6B7B47C0}" srcOrd="0" destOrd="0" presId="urn:microsoft.com/office/officeart/2008/layout/NameandTitleOrganizationalChart"/>
    <dgm:cxn modelId="{CD11EDFA-D93C-4525-850D-3C657E4920D0}" srcId="{912853B7-1B0A-47C4-A911-51CD01AA0400}" destId="{55FDFE7B-F437-4A57-8B5C-9A6523770DAE}" srcOrd="3" destOrd="0" parTransId="{5BE90C80-65F1-48D6-AA33-3644E9DB2859}" sibTransId="{6E66E93F-ECA5-4DF9-ADE1-D103C52BA217}"/>
    <dgm:cxn modelId="{729A8552-3301-44BE-AF79-F5D9D156AFE6}" type="presOf" srcId="{2401E8E2-2648-48E3-8E96-F39F2B9ED93F}" destId="{9815C58A-5B02-476F-9384-4D5AA3048708}" srcOrd="0" destOrd="0" presId="urn:microsoft.com/office/officeart/2008/layout/NameandTitleOrganizationalChart"/>
    <dgm:cxn modelId="{F6F71E49-0905-4E1F-AF22-2A28C2A969FE}" type="presOf" srcId="{1863566D-B3B1-4DA3-9048-D2407AFB5E60}" destId="{489CF256-2A7D-4D21-9B47-C11505861553}" srcOrd="1" destOrd="0" presId="urn:microsoft.com/office/officeart/2008/layout/NameandTitleOrganizationalChart"/>
    <dgm:cxn modelId="{24E7CD86-62A3-455B-9EB8-27BC826EB7A2}" type="presOf" srcId="{E6D8C208-F061-49E2-832E-92A1DD27B5A8}" destId="{F492747E-941E-4276-8509-069A17A3009C}" srcOrd="0" destOrd="0" presId="urn:microsoft.com/office/officeart/2008/layout/NameandTitleOrganizationalChart"/>
    <dgm:cxn modelId="{97BCACD2-EF84-4487-9F7E-9E845818EC2C}" type="presOf" srcId="{1863566D-B3B1-4DA3-9048-D2407AFB5E60}" destId="{B3A747D9-005F-42C4-9CC3-A5343EF3A818}" srcOrd="0" destOrd="0" presId="urn:microsoft.com/office/officeart/2008/layout/NameandTitleOrganizationalChart"/>
    <dgm:cxn modelId="{805535F8-8C07-4B88-9813-CB8A5A8ACC68}" type="presOf" srcId="{A1FEC605-A56F-47D5-AED3-01D7F7FD1800}" destId="{27E3059F-F2E4-4D22-8CDC-EEDA145A5BD9}" srcOrd="0" destOrd="0" presId="urn:microsoft.com/office/officeart/2008/layout/NameandTitleOrganizationalChart"/>
    <dgm:cxn modelId="{1538BA57-8B47-4FEE-B4C1-EE479C5A415F}" srcId="{912853B7-1B0A-47C4-A911-51CD01AA0400}" destId="{0DF21874-C7B7-459C-A6B7-36C1AEAD3AC4}" srcOrd="0" destOrd="0" parTransId="{DCD71BF4-F4A2-4A90-A67D-EEDC67714273}" sibTransId="{B3C0986C-0CB9-491A-9AFD-14F372EE1E6F}"/>
    <dgm:cxn modelId="{1DAA06F7-FD96-4800-A287-C04622225A70}" type="presOf" srcId="{55FDFE7B-F437-4A57-8B5C-9A6523770DAE}" destId="{0C8EDB1B-44E9-4E94-ADD8-9525FA85556D}" srcOrd="1" destOrd="0" presId="urn:microsoft.com/office/officeart/2008/layout/NameandTitleOrganizationalChart"/>
    <dgm:cxn modelId="{BB36CDEC-C0F9-42B9-9905-3E075017AE46}" type="presOf" srcId="{0C5298DF-EF9E-41CB-8977-1A4FB2FCA35B}" destId="{8A753848-E470-48AB-814D-F0112498F523}" srcOrd="0" destOrd="0" presId="urn:microsoft.com/office/officeart/2008/layout/NameandTitleOrganizationalChart"/>
    <dgm:cxn modelId="{DD967EAA-F565-4E06-A086-F9F43EF7C178}" type="presOf" srcId="{4E740F23-60B7-43C8-972C-3D660D9F2E8A}" destId="{FF416108-DE6D-4A44-B6FD-75F51AF65654}" srcOrd="0" destOrd="0" presId="urn:microsoft.com/office/officeart/2008/layout/NameandTitleOrganizationalChart"/>
    <dgm:cxn modelId="{57AC2A2B-50F0-4F3D-8076-71AA247D52AD}" type="presOf" srcId="{5C5D1C50-377F-4669-82C8-3E156AE60F29}" destId="{1BD0991D-9E32-42BD-B55F-612CE31D5BB3}" srcOrd="0" destOrd="0" presId="urn:microsoft.com/office/officeart/2008/layout/NameandTitleOrganizationalChart"/>
    <dgm:cxn modelId="{C57A8288-ECA8-4402-B127-316918984411}" type="presOf" srcId="{44F3FDF4-30DB-4092-BE42-6A8D2659B732}" destId="{C0F84D47-EADC-4D01-8713-9C9E2DC5A49F}" srcOrd="0" destOrd="0" presId="urn:microsoft.com/office/officeart/2008/layout/NameandTitleOrganizationalChart"/>
    <dgm:cxn modelId="{356B66DD-B000-480B-8826-E7822E3A11EF}" type="presOf" srcId="{1CA6D5F0-BB90-4EFD-8033-E68C8A9FE211}" destId="{5DEF8E5F-9B71-4772-BB96-C64D408F6777}" srcOrd="0" destOrd="0" presId="urn:microsoft.com/office/officeart/2008/layout/NameandTitleOrganizationalChart"/>
    <dgm:cxn modelId="{9E657B28-0B5E-4ADA-A9ED-098065029F23}" type="presOf" srcId="{55FDFE7B-F437-4A57-8B5C-9A6523770DAE}" destId="{8B90C6C1-D1C3-4D44-A911-4B0BB493DDD6}" srcOrd="0" destOrd="0" presId="urn:microsoft.com/office/officeart/2008/layout/NameandTitleOrganizationalChart"/>
    <dgm:cxn modelId="{CF25D874-3928-45FE-B53E-E6FD45A8DC08}" type="presOf" srcId="{5C5D1C50-377F-4669-82C8-3E156AE60F29}" destId="{C3A6C644-92D2-4C1A-94B0-0FDE4D689605}" srcOrd="1" destOrd="0" presId="urn:microsoft.com/office/officeart/2008/layout/NameandTitleOrganizationalChart"/>
    <dgm:cxn modelId="{C119DAD6-3419-4D60-B859-F80A47235579}" type="presOf" srcId="{8E23216F-5F39-44A6-B1F0-667821A7D562}" destId="{54E53B2F-9FC7-4E63-9362-D871021F9102}" srcOrd="1" destOrd="0" presId="urn:microsoft.com/office/officeart/2008/layout/NameandTitleOrganizationalChart"/>
    <dgm:cxn modelId="{B41E19F4-4D2A-458B-8141-62458DF4062F}" srcId="{912853B7-1B0A-47C4-A911-51CD01AA0400}" destId="{2D625194-C1A8-4FB1-89C3-3B2A85B29BFD}" srcOrd="1" destOrd="0" parTransId="{44F3FDF4-30DB-4092-BE42-6A8D2659B732}" sibTransId="{A1FEC605-A56F-47D5-AED3-01D7F7FD1800}"/>
    <dgm:cxn modelId="{3ECEA4EA-E484-48D7-9F0F-9B045EE0881C}" type="presOf" srcId="{5BE90C80-65F1-48D6-AA33-3644E9DB2859}" destId="{FBA55E03-8DF6-4899-8970-39F7DD6CF164}" srcOrd="0" destOrd="0" presId="urn:microsoft.com/office/officeart/2008/layout/NameandTitleOrganizationalChart"/>
    <dgm:cxn modelId="{3A7555DB-787E-4BA3-8354-E6D183F0860A}" type="presOf" srcId="{59D32EDB-4A55-4E1D-B264-886AC5B5C891}" destId="{D9006DF7-862E-4A63-BD63-B0324DF747C8}" srcOrd="0" destOrd="0" presId="urn:microsoft.com/office/officeart/2008/layout/NameandTitleOrganizationalChart"/>
    <dgm:cxn modelId="{8960D57D-DB77-4DD9-847F-5C0381E61B9A}" type="presOf" srcId="{912853B7-1B0A-47C4-A911-51CD01AA0400}" destId="{39FF9D36-79E7-47B0-BF01-02BBB4F7AAD8}" srcOrd="1" destOrd="0" presId="urn:microsoft.com/office/officeart/2008/layout/NameandTitleOrganizationalChart"/>
    <dgm:cxn modelId="{4C90F30C-B1F2-4982-809D-2365D96874BC}" type="presOf" srcId="{1DF51AD9-A053-4FC3-9BD9-C31516128164}" destId="{C73CFBB6-D81E-4BCA-82F2-05CA3E8984F1}" srcOrd="0" destOrd="0" presId="urn:microsoft.com/office/officeart/2008/layout/NameandTitleOrganizationalChart"/>
    <dgm:cxn modelId="{240FBA7B-3A13-4B0D-B38E-C618E3396570}" srcId="{8396B381-BBCB-4DAE-B7A1-7539B0615037}" destId="{912853B7-1B0A-47C4-A911-51CD01AA0400}" srcOrd="0" destOrd="0" parTransId="{AA60F6A5-F358-4ECC-BBE4-091706DC7622}" sibTransId="{39E1A108-D5C1-46AD-BD3D-18CA8DA8777D}"/>
    <dgm:cxn modelId="{320EC598-A4E5-43C9-B47D-CB92DB1A95F8}" type="presOf" srcId="{D6650385-B7A1-48D7-9E8D-64198DF36694}" destId="{B3ABE4A3-35CD-47C3-B15A-49913DA07359}" srcOrd="0" destOrd="0" presId="urn:microsoft.com/office/officeart/2008/layout/NameandTitleOrganizationalChart"/>
    <dgm:cxn modelId="{07C1559A-944C-4033-B6CB-18831D667126}" type="presOf" srcId="{DCD71BF4-F4A2-4A90-A67D-EEDC67714273}" destId="{F3F71B81-9051-471F-9D5F-61C60A8A0A95}" srcOrd="0" destOrd="0" presId="urn:microsoft.com/office/officeart/2008/layout/NameandTitleOrganizationalChart"/>
    <dgm:cxn modelId="{529290EE-2C32-432E-9031-0E565CA1D6BE}" type="presOf" srcId="{8396B381-BBCB-4DAE-B7A1-7539B0615037}" destId="{8DA14F74-E19C-45CC-B932-B1629A55EBE4}" srcOrd="0" destOrd="0" presId="urn:microsoft.com/office/officeart/2008/layout/NameandTitleOrganizationalChart"/>
    <dgm:cxn modelId="{2CC222AC-08A1-4049-8802-36AF15E0C0E3}" type="presOf" srcId="{08244103-06D4-4DF8-8A02-B60F5EC53964}" destId="{C80C09B5-F897-4B4B-A07F-4D9E6AE2B9ED}" srcOrd="0" destOrd="0" presId="urn:microsoft.com/office/officeart/2008/layout/NameandTitleOrganizationalChart"/>
    <dgm:cxn modelId="{107C9323-6FA4-4209-8728-02012C1FD356}" type="presOf" srcId="{FD576F62-6E7D-426D-B05E-ED80FC83759C}" destId="{4F026B88-C32D-4497-A270-9E444C1132E7}" srcOrd="0" destOrd="0" presId="urn:microsoft.com/office/officeart/2008/layout/NameandTitleOrganizationalChart"/>
    <dgm:cxn modelId="{96891CC0-D79E-4867-8370-7DD6DD80B8C1}" type="presOf" srcId="{5BAFF419-1C73-46A0-817D-3F5B140FAB23}" destId="{D1ADE9D7-2C83-46E0-9410-51CBBDCE3255}" srcOrd="0" destOrd="0" presId="urn:microsoft.com/office/officeart/2008/layout/NameandTitleOrganizationalChart"/>
    <dgm:cxn modelId="{89E70A74-5EE5-48EC-A63F-3231A711C4DB}" type="presOf" srcId="{0DF21874-C7B7-459C-A6B7-36C1AEAD3AC4}" destId="{D58FA4D4-A8EB-463B-A781-94FA680AFC28}" srcOrd="0" destOrd="0" presId="urn:microsoft.com/office/officeart/2008/layout/NameandTitleOrganizationalChart"/>
    <dgm:cxn modelId="{0D876BCB-296F-40BA-A423-38F10B4EB516}" type="presOf" srcId="{0DF21874-C7B7-459C-A6B7-36C1AEAD3AC4}" destId="{474EBAFA-0588-42C6-9BDD-7A999D4C39E7}" srcOrd="1" destOrd="0" presId="urn:microsoft.com/office/officeart/2008/layout/NameandTitleOrganizationalChart"/>
    <dgm:cxn modelId="{925F537F-0B22-44F0-A233-EE5647BAD908}" type="presParOf" srcId="{8DA14F74-E19C-45CC-B932-B1629A55EBE4}" destId="{E68FA107-38AB-4615-BEF5-E23342C2DFA3}" srcOrd="0" destOrd="0" presId="urn:microsoft.com/office/officeart/2008/layout/NameandTitleOrganizationalChart"/>
    <dgm:cxn modelId="{200FCF7C-37B1-4C8D-B383-6D46CC4170F0}" type="presParOf" srcId="{E68FA107-38AB-4615-BEF5-E23342C2DFA3}" destId="{8FC96147-C032-489E-BAAC-809E5E922E93}" srcOrd="0" destOrd="0" presId="urn:microsoft.com/office/officeart/2008/layout/NameandTitleOrganizationalChart"/>
    <dgm:cxn modelId="{FA4C383D-52F7-47C8-B5C4-D9AE46384869}" type="presParOf" srcId="{8FC96147-C032-489E-BAAC-809E5E922E93}" destId="{5FEF2331-DE2C-4B88-A38C-51FA62C622E3}" srcOrd="0" destOrd="0" presId="urn:microsoft.com/office/officeart/2008/layout/NameandTitleOrganizationalChart"/>
    <dgm:cxn modelId="{2B1AB661-3527-44E2-B38B-0C400EE39293}" type="presParOf" srcId="{8FC96147-C032-489E-BAAC-809E5E922E93}" destId="{639BBFEE-223F-410B-876A-98B04BA41421}" srcOrd="1" destOrd="0" presId="urn:microsoft.com/office/officeart/2008/layout/NameandTitleOrganizationalChart"/>
    <dgm:cxn modelId="{749B2C60-2F0A-4517-9088-86BE00EEE3AF}" type="presParOf" srcId="{8FC96147-C032-489E-BAAC-809E5E922E93}" destId="{39FF9D36-79E7-47B0-BF01-02BBB4F7AAD8}" srcOrd="2" destOrd="0" presId="urn:microsoft.com/office/officeart/2008/layout/NameandTitleOrganizationalChart"/>
    <dgm:cxn modelId="{2D91880C-A23F-4730-ADBC-FCD2AA7EA464}" type="presParOf" srcId="{E68FA107-38AB-4615-BEF5-E23342C2DFA3}" destId="{C8989E63-BE22-4A9B-AB4C-CBDAD772C04E}" srcOrd="1" destOrd="0" presId="urn:microsoft.com/office/officeart/2008/layout/NameandTitleOrganizationalChart"/>
    <dgm:cxn modelId="{DD901F98-3D86-414C-B344-1D81550AA609}" type="presParOf" srcId="{C8989E63-BE22-4A9B-AB4C-CBDAD772C04E}" destId="{F3F71B81-9051-471F-9D5F-61C60A8A0A95}" srcOrd="0" destOrd="0" presId="urn:microsoft.com/office/officeart/2008/layout/NameandTitleOrganizationalChart"/>
    <dgm:cxn modelId="{A3FFAB82-D213-49FA-B15E-C1AC5BD44846}" type="presParOf" srcId="{C8989E63-BE22-4A9B-AB4C-CBDAD772C04E}" destId="{A528CC0D-DA56-4CE5-9565-C7F30B90D05F}" srcOrd="1" destOrd="0" presId="urn:microsoft.com/office/officeart/2008/layout/NameandTitleOrganizationalChart"/>
    <dgm:cxn modelId="{8552E35D-6943-457B-AAC8-ADC692A09785}" type="presParOf" srcId="{A528CC0D-DA56-4CE5-9565-C7F30B90D05F}" destId="{2FDC6831-8A7E-45D0-B44F-95F467DE6A44}" srcOrd="0" destOrd="0" presId="urn:microsoft.com/office/officeart/2008/layout/NameandTitleOrganizationalChart"/>
    <dgm:cxn modelId="{295BAF08-E0AE-4380-A804-79D622EEB6A5}" type="presParOf" srcId="{2FDC6831-8A7E-45D0-B44F-95F467DE6A44}" destId="{D58FA4D4-A8EB-463B-A781-94FA680AFC28}" srcOrd="0" destOrd="0" presId="urn:microsoft.com/office/officeart/2008/layout/NameandTitleOrganizationalChart"/>
    <dgm:cxn modelId="{9645BA95-6F5F-428B-9093-EE7A3E48E655}" type="presParOf" srcId="{2FDC6831-8A7E-45D0-B44F-95F467DE6A44}" destId="{93330778-26A5-43C1-85C8-B03608272F2E}" srcOrd="1" destOrd="0" presId="urn:microsoft.com/office/officeart/2008/layout/NameandTitleOrganizationalChart"/>
    <dgm:cxn modelId="{1689E535-6658-4678-801C-52E1CFEB361F}" type="presParOf" srcId="{2FDC6831-8A7E-45D0-B44F-95F467DE6A44}" destId="{474EBAFA-0588-42C6-9BDD-7A999D4C39E7}" srcOrd="2" destOrd="0" presId="urn:microsoft.com/office/officeart/2008/layout/NameandTitleOrganizationalChart"/>
    <dgm:cxn modelId="{EB06E625-85F7-4BEE-8AD5-C4CB4A28B68A}" type="presParOf" srcId="{A528CC0D-DA56-4CE5-9565-C7F30B90D05F}" destId="{9EE51B5B-2A7A-4814-8085-25216073201B}" srcOrd="1" destOrd="0" presId="urn:microsoft.com/office/officeart/2008/layout/NameandTitleOrganizationalChart"/>
    <dgm:cxn modelId="{904BB009-916F-45B6-AFA8-5E7006382E76}" type="presParOf" srcId="{A528CC0D-DA56-4CE5-9565-C7F30B90D05F}" destId="{0D522697-29DF-4C5B-8627-C131C1D5CE37}" srcOrd="2" destOrd="0" presId="urn:microsoft.com/office/officeart/2008/layout/NameandTitleOrganizationalChart"/>
    <dgm:cxn modelId="{9AE4030E-8F7B-40D8-8FAA-52E640C4C14E}" type="presParOf" srcId="{C8989E63-BE22-4A9B-AB4C-CBDAD772C04E}" destId="{C0F84D47-EADC-4D01-8713-9C9E2DC5A49F}" srcOrd="2" destOrd="0" presId="urn:microsoft.com/office/officeart/2008/layout/NameandTitleOrganizationalChart"/>
    <dgm:cxn modelId="{1B273A7C-1302-485A-9A5E-5470673DD9EC}" type="presParOf" srcId="{C8989E63-BE22-4A9B-AB4C-CBDAD772C04E}" destId="{554BA6C8-4EDC-4087-97BC-332D1E62D550}" srcOrd="3" destOrd="0" presId="urn:microsoft.com/office/officeart/2008/layout/NameandTitleOrganizationalChart"/>
    <dgm:cxn modelId="{160FEED2-4188-4283-B979-EE0612020D88}" type="presParOf" srcId="{554BA6C8-4EDC-4087-97BC-332D1E62D550}" destId="{2745815B-7620-4783-A303-FCA99B754D79}" srcOrd="0" destOrd="0" presId="urn:microsoft.com/office/officeart/2008/layout/NameandTitleOrganizationalChart"/>
    <dgm:cxn modelId="{6712CE84-EC5E-40F6-9AD0-EE0B0FDAF929}" type="presParOf" srcId="{2745815B-7620-4783-A303-FCA99B754D79}" destId="{5317CB94-2F45-41D7-9C69-ABAE49723A5E}" srcOrd="0" destOrd="0" presId="urn:microsoft.com/office/officeart/2008/layout/NameandTitleOrganizationalChart"/>
    <dgm:cxn modelId="{BA10EDD0-F874-42FB-8E10-6B34D894466D}" type="presParOf" srcId="{2745815B-7620-4783-A303-FCA99B754D79}" destId="{27E3059F-F2E4-4D22-8CDC-EEDA145A5BD9}" srcOrd="1" destOrd="0" presId="urn:microsoft.com/office/officeart/2008/layout/NameandTitleOrganizationalChart"/>
    <dgm:cxn modelId="{FAC29790-701C-46DD-9EB6-38262D0DFDB8}" type="presParOf" srcId="{2745815B-7620-4783-A303-FCA99B754D79}" destId="{1C4C7437-3B37-4C23-8899-D916895A1008}" srcOrd="2" destOrd="0" presId="urn:microsoft.com/office/officeart/2008/layout/NameandTitleOrganizationalChart"/>
    <dgm:cxn modelId="{4DF1256C-0CC3-4847-813C-FBDDB1F93A3E}" type="presParOf" srcId="{554BA6C8-4EDC-4087-97BC-332D1E62D550}" destId="{9EC94B5A-E4B0-4D69-B7D3-014FA9972505}" srcOrd="1" destOrd="0" presId="urn:microsoft.com/office/officeart/2008/layout/NameandTitleOrganizationalChart"/>
    <dgm:cxn modelId="{09ED3C72-E776-4495-95C5-1ECCE3C652DF}" type="presParOf" srcId="{554BA6C8-4EDC-4087-97BC-332D1E62D550}" destId="{218EA4E2-6E9F-4301-A5E7-18D145B64507}" srcOrd="2" destOrd="0" presId="urn:microsoft.com/office/officeart/2008/layout/NameandTitleOrganizationalChart"/>
    <dgm:cxn modelId="{17E95518-01D8-4771-AC0F-39E80552B56B}" type="presParOf" srcId="{C8989E63-BE22-4A9B-AB4C-CBDAD772C04E}" destId="{FF416108-DE6D-4A44-B6FD-75F51AF65654}" srcOrd="4" destOrd="0" presId="urn:microsoft.com/office/officeart/2008/layout/NameandTitleOrganizationalChart"/>
    <dgm:cxn modelId="{E32BFFE8-717F-4A9D-9A1B-DCC5BB0CFBCA}" type="presParOf" srcId="{C8989E63-BE22-4A9B-AB4C-CBDAD772C04E}" destId="{F644BE25-EB45-49D9-B28C-036092BEEAA0}" srcOrd="5" destOrd="0" presId="urn:microsoft.com/office/officeart/2008/layout/NameandTitleOrganizationalChart"/>
    <dgm:cxn modelId="{7804089A-E011-4B31-9147-5A6EE98A6CEB}" type="presParOf" srcId="{F644BE25-EB45-49D9-B28C-036092BEEAA0}" destId="{87C1464C-1F27-48E0-96AB-F02B20F14499}" srcOrd="0" destOrd="0" presId="urn:microsoft.com/office/officeart/2008/layout/NameandTitleOrganizationalChart"/>
    <dgm:cxn modelId="{F918300C-6C80-43EF-9589-B24C93D33D0B}" type="presParOf" srcId="{87C1464C-1F27-48E0-96AB-F02B20F14499}" destId="{7B464205-9770-4046-AC07-D51E344C9EB4}" srcOrd="0" destOrd="0" presId="urn:microsoft.com/office/officeart/2008/layout/NameandTitleOrganizationalChart"/>
    <dgm:cxn modelId="{252DB2C3-20E8-4319-8067-604F30BEBB28}" type="presParOf" srcId="{87C1464C-1F27-48E0-96AB-F02B20F14499}" destId="{4F026B88-C32D-4497-A270-9E444C1132E7}" srcOrd="1" destOrd="0" presId="urn:microsoft.com/office/officeart/2008/layout/NameandTitleOrganizationalChart"/>
    <dgm:cxn modelId="{9B5E9220-19AC-46F5-B373-A707ED09F9DD}" type="presParOf" srcId="{87C1464C-1F27-48E0-96AB-F02B20F14499}" destId="{54E53B2F-9FC7-4E63-9362-D871021F9102}" srcOrd="2" destOrd="0" presId="urn:microsoft.com/office/officeart/2008/layout/NameandTitleOrganizationalChart"/>
    <dgm:cxn modelId="{85A636DC-B035-41DC-A586-078C1E7D9068}" type="presParOf" srcId="{F644BE25-EB45-49D9-B28C-036092BEEAA0}" destId="{EE548BAC-F7AD-49CB-86B9-7EBA752242F3}" srcOrd="1" destOrd="0" presId="urn:microsoft.com/office/officeart/2008/layout/NameandTitleOrganizationalChart"/>
    <dgm:cxn modelId="{3FFDA8DD-B016-4032-86F4-F71AE9CE3FF4}" type="presParOf" srcId="{F644BE25-EB45-49D9-B28C-036092BEEAA0}" destId="{86EEF9FE-E84E-451B-926A-2952DB5E3FC3}" srcOrd="2" destOrd="0" presId="urn:microsoft.com/office/officeart/2008/layout/NameandTitleOrganizationalChart"/>
    <dgm:cxn modelId="{6782A553-A0E5-40C8-ACC6-955A0D045358}" type="presParOf" srcId="{C8989E63-BE22-4A9B-AB4C-CBDAD772C04E}" destId="{FBA55E03-8DF6-4899-8970-39F7DD6CF164}" srcOrd="6" destOrd="0" presId="urn:microsoft.com/office/officeart/2008/layout/NameandTitleOrganizationalChart"/>
    <dgm:cxn modelId="{95548696-1750-452D-BD93-4DDF6800A833}" type="presParOf" srcId="{C8989E63-BE22-4A9B-AB4C-CBDAD772C04E}" destId="{53B7F70B-A8C6-4BFA-B193-D0B5AB971FC7}" srcOrd="7" destOrd="0" presId="urn:microsoft.com/office/officeart/2008/layout/NameandTitleOrganizationalChart"/>
    <dgm:cxn modelId="{7055A4CA-C613-44D2-9958-CFF1C494C792}" type="presParOf" srcId="{53B7F70B-A8C6-4BFA-B193-D0B5AB971FC7}" destId="{A515EF40-52F7-4D6E-9DDB-FBAC04721372}" srcOrd="0" destOrd="0" presId="urn:microsoft.com/office/officeart/2008/layout/NameandTitleOrganizationalChart"/>
    <dgm:cxn modelId="{B7453B7A-C796-48C9-9198-99C9CFBC2953}" type="presParOf" srcId="{A515EF40-52F7-4D6E-9DDB-FBAC04721372}" destId="{8B90C6C1-D1C3-4D44-A911-4B0BB493DDD6}" srcOrd="0" destOrd="0" presId="urn:microsoft.com/office/officeart/2008/layout/NameandTitleOrganizationalChart"/>
    <dgm:cxn modelId="{16E9050C-6407-42CE-9471-E48C645CFAD2}" type="presParOf" srcId="{A515EF40-52F7-4D6E-9DDB-FBAC04721372}" destId="{A4306759-6740-4975-B9D9-24006BAF334A}" srcOrd="1" destOrd="0" presId="urn:microsoft.com/office/officeart/2008/layout/NameandTitleOrganizationalChart"/>
    <dgm:cxn modelId="{53DC0D6D-2EFF-4725-B8AD-484595A6B122}" type="presParOf" srcId="{A515EF40-52F7-4D6E-9DDB-FBAC04721372}" destId="{0C8EDB1B-44E9-4E94-ADD8-9525FA85556D}" srcOrd="2" destOrd="0" presId="urn:microsoft.com/office/officeart/2008/layout/NameandTitleOrganizationalChart"/>
    <dgm:cxn modelId="{425F2BCF-EB39-488F-B09F-C22E8560FBE5}" type="presParOf" srcId="{53B7F70B-A8C6-4BFA-B193-D0B5AB971FC7}" destId="{57B3BB6D-E54A-4501-9F8B-056A13BB23B2}" srcOrd="1" destOrd="0" presId="urn:microsoft.com/office/officeart/2008/layout/NameandTitleOrganizationalChart"/>
    <dgm:cxn modelId="{DDB44C86-9FD7-44BF-A024-4FE31D2F819B}" type="presParOf" srcId="{57B3BB6D-E54A-4501-9F8B-056A13BB23B2}" destId="{F492747E-941E-4276-8509-069A17A3009C}" srcOrd="0" destOrd="0" presId="urn:microsoft.com/office/officeart/2008/layout/NameandTitleOrganizationalChart"/>
    <dgm:cxn modelId="{F0A91047-1ACB-4201-AE04-3C8020BC03E3}" type="presParOf" srcId="{57B3BB6D-E54A-4501-9F8B-056A13BB23B2}" destId="{3828F9C4-1DB9-468D-88A3-810C40F38209}" srcOrd="1" destOrd="0" presId="urn:microsoft.com/office/officeart/2008/layout/NameandTitleOrganizationalChart"/>
    <dgm:cxn modelId="{00E8D8A9-7952-4054-9439-5EE693927EB2}" type="presParOf" srcId="{3828F9C4-1DB9-468D-88A3-810C40F38209}" destId="{46C764CD-B0B8-4785-B2CC-ABE7C09C2EE4}" srcOrd="0" destOrd="0" presId="urn:microsoft.com/office/officeart/2008/layout/NameandTitleOrganizationalChart"/>
    <dgm:cxn modelId="{7F9C8228-963E-4F6D-AB98-9342F746E49C}" type="presParOf" srcId="{46C764CD-B0B8-4785-B2CC-ABE7C09C2EE4}" destId="{B3A747D9-005F-42C4-9CC3-A5343EF3A818}" srcOrd="0" destOrd="0" presId="urn:microsoft.com/office/officeart/2008/layout/NameandTitleOrganizationalChart"/>
    <dgm:cxn modelId="{4648305D-E2E6-4BD3-A742-091C0961A619}" type="presParOf" srcId="{46C764CD-B0B8-4785-B2CC-ABE7C09C2EE4}" destId="{452A74BC-2E55-4B49-AC9C-D2D070E37846}" srcOrd="1" destOrd="0" presId="urn:microsoft.com/office/officeart/2008/layout/NameandTitleOrganizationalChart"/>
    <dgm:cxn modelId="{922DB519-CFBA-4A67-9C67-0917333C0FDE}" type="presParOf" srcId="{46C764CD-B0B8-4785-B2CC-ABE7C09C2EE4}" destId="{489CF256-2A7D-4D21-9B47-C11505861553}" srcOrd="2" destOrd="0" presId="urn:microsoft.com/office/officeart/2008/layout/NameandTitleOrganizationalChart"/>
    <dgm:cxn modelId="{00B3FB8A-9D1D-43EC-BC32-B47003DF94C5}" type="presParOf" srcId="{3828F9C4-1DB9-468D-88A3-810C40F38209}" destId="{3BBAA2B0-26BB-4493-B63A-25F0192C280D}" srcOrd="1" destOrd="0" presId="urn:microsoft.com/office/officeart/2008/layout/NameandTitleOrganizationalChart"/>
    <dgm:cxn modelId="{7522111F-EEFE-4124-822F-3DFA936D689B}" type="presParOf" srcId="{3BBAA2B0-26BB-4493-B63A-25F0192C280D}" destId="{5DEF8E5F-9B71-4772-BB96-C64D408F6777}" srcOrd="0" destOrd="0" presId="urn:microsoft.com/office/officeart/2008/layout/NameandTitleOrganizationalChart"/>
    <dgm:cxn modelId="{86080820-A9F4-477E-BD0F-D1EF27AFD695}" type="presParOf" srcId="{3BBAA2B0-26BB-4493-B63A-25F0192C280D}" destId="{A45750EC-AA21-49A0-9BAF-589BE885B011}" srcOrd="1" destOrd="0" presId="urn:microsoft.com/office/officeart/2008/layout/NameandTitleOrganizationalChart"/>
    <dgm:cxn modelId="{69C717C0-7BBA-4AD5-AA5A-632FFF960739}" type="presParOf" srcId="{A45750EC-AA21-49A0-9BAF-589BE885B011}" destId="{2D550CD1-C092-470D-9837-F8481EA792B9}" srcOrd="0" destOrd="0" presId="urn:microsoft.com/office/officeart/2008/layout/NameandTitleOrganizationalChart"/>
    <dgm:cxn modelId="{ED203F5B-AAC4-4FD0-811D-228C2CC8614F}" type="presParOf" srcId="{2D550CD1-C092-470D-9837-F8481EA792B9}" destId="{25602801-1120-4FCB-A731-C4FDFF3FA027}" srcOrd="0" destOrd="0" presId="urn:microsoft.com/office/officeart/2008/layout/NameandTitleOrganizationalChart"/>
    <dgm:cxn modelId="{2A93926C-B131-4210-B558-16D7721EFB40}" type="presParOf" srcId="{2D550CD1-C092-470D-9837-F8481EA792B9}" destId="{E05FD801-5F41-446D-8821-9CA52D4A04B9}" srcOrd="1" destOrd="0" presId="urn:microsoft.com/office/officeart/2008/layout/NameandTitleOrganizationalChart"/>
    <dgm:cxn modelId="{F802C2EB-DC88-4FB7-A7E8-F6B9528341EE}" type="presParOf" srcId="{2D550CD1-C092-470D-9837-F8481EA792B9}" destId="{F9D2271F-17D9-41BD-9F39-4E43ADA9C052}" srcOrd="2" destOrd="0" presId="urn:microsoft.com/office/officeart/2008/layout/NameandTitleOrganizationalChart"/>
    <dgm:cxn modelId="{DE5D6232-9CDD-406C-BE16-D5E22484D2F2}" type="presParOf" srcId="{A45750EC-AA21-49A0-9BAF-589BE885B011}" destId="{6E295B71-4FDC-4C22-98E0-9FD4ADA48C72}" srcOrd="1" destOrd="0" presId="urn:microsoft.com/office/officeart/2008/layout/NameandTitleOrganizationalChart"/>
    <dgm:cxn modelId="{EFAE4A50-ED4A-44C3-9EB5-2E228EBBC9D3}" type="presParOf" srcId="{A45750EC-AA21-49A0-9BAF-589BE885B011}" destId="{205A1778-6CDD-4294-A5CD-489969D7D953}" srcOrd="2" destOrd="0" presId="urn:microsoft.com/office/officeart/2008/layout/NameandTitleOrganizationalChart"/>
    <dgm:cxn modelId="{A41A5541-F447-478E-8B5A-17A008DED492}" type="presParOf" srcId="{3BBAA2B0-26BB-4493-B63A-25F0192C280D}" destId="{8A753848-E470-48AB-814D-F0112498F523}" srcOrd="2" destOrd="0" presId="urn:microsoft.com/office/officeart/2008/layout/NameandTitleOrganizationalChart"/>
    <dgm:cxn modelId="{B60F1B62-186D-4574-A85B-F5A9047AFCAA}" type="presParOf" srcId="{3BBAA2B0-26BB-4493-B63A-25F0192C280D}" destId="{204AE1F5-67C2-432D-BBA0-125B2A1D9E75}" srcOrd="3" destOrd="0" presId="urn:microsoft.com/office/officeart/2008/layout/NameandTitleOrganizationalChart"/>
    <dgm:cxn modelId="{1D43EA59-FCDD-4061-BF94-3950FF05A22F}" type="presParOf" srcId="{204AE1F5-67C2-432D-BBA0-125B2A1D9E75}" destId="{0961FB89-C47A-4636-9EB1-DF7B7FB5ED33}" srcOrd="0" destOrd="0" presId="urn:microsoft.com/office/officeart/2008/layout/NameandTitleOrganizationalChart"/>
    <dgm:cxn modelId="{1D7ACBB9-61BD-4A76-B505-DD41224D67DD}" type="presParOf" srcId="{0961FB89-C47A-4636-9EB1-DF7B7FB5ED33}" destId="{56CC824E-FF23-4A64-9AFA-2080AFD20B6D}" srcOrd="0" destOrd="0" presId="urn:microsoft.com/office/officeart/2008/layout/NameandTitleOrganizationalChart"/>
    <dgm:cxn modelId="{9263D636-1646-4840-A26E-4192C8F5C18A}" type="presParOf" srcId="{0961FB89-C47A-4636-9EB1-DF7B7FB5ED33}" destId="{D9006DF7-862E-4A63-BD63-B0324DF747C8}" srcOrd="1" destOrd="0" presId="urn:microsoft.com/office/officeart/2008/layout/NameandTitleOrganizationalChart"/>
    <dgm:cxn modelId="{88352BEC-C40D-4446-8363-4E2C570DDEB2}" type="presParOf" srcId="{0961FB89-C47A-4636-9EB1-DF7B7FB5ED33}" destId="{05AD218B-8D89-4A83-AEA6-3FC8279EDE7D}" srcOrd="2" destOrd="0" presId="urn:microsoft.com/office/officeart/2008/layout/NameandTitleOrganizationalChart"/>
    <dgm:cxn modelId="{E33D16D8-3B73-4793-9603-B4953F900618}" type="presParOf" srcId="{204AE1F5-67C2-432D-BBA0-125B2A1D9E75}" destId="{876BF420-F20B-41E2-ACD8-7FC0E84021B2}" srcOrd="1" destOrd="0" presId="urn:microsoft.com/office/officeart/2008/layout/NameandTitleOrganizationalChart"/>
    <dgm:cxn modelId="{8D038583-9828-4797-9032-4F1DC7029952}" type="presParOf" srcId="{204AE1F5-67C2-432D-BBA0-125B2A1D9E75}" destId="{10C8F3AF-7D10-48BB-85F5-AECA95FA759E}" srcOrd="2" destOrd="0" presId="urn:microsoft.com/office/officeart/2008/layout/NameandTitleOrganizationalChart"/>
    <dgm:cxn modelId="{D07DAC17-788B-476F-87A4-96FECC965D1A}" type="presParOf" srcId="{3828F9C4-1DB9-468D-88A3-810C40F38209}" destId="{D5C70E94-890A-4E95-8363-B8A6135572E5}" srcOrd="2" destOrd="0" presId="urn:microsoft.com/office/officeart/2008/layout/NameandTitleOrganizationalChart"/>
    <dgm:cxn modelId="{97D27835-256B-4037-8B9F-49AD0DB75B57}" type="presParOf" srcId="{57B3BB6D-E54A-4501-9F8B-056A13BB23B2}" destId="{B3ABE4A3-35CD-47C3-B15A-49913DA07359}" srcOrd="2" destOrd="0" presId="urn:microsoft.com/office/officeart/2008/layout/NameandTitleOrganizationalChart"/>
    <dgm:cxn modelId="{6E0220B9-4225-4F29-8202-91B21EAC6C27}" type="presParOf" srcId="{57B3BB6D-E54A-4501-9F8B-056A13BB23B2}" destId="{5E1A037D-EEBD-4282-BB1C-828274969EDF}" srcOrd="3" destOrd="0" presId="urn:microsoft.com/office/officeart/2008/layout/NameandTitleOrganizationalChart"/>
    <dgm:cxn modelId="{BC8023E4-1486-4AF6-AD79-DD7A149404C4}" type="presParOf" srcId="{5E1A037D-EEBD-4282-BB1C-828274969EDF}" destId="{B7ADEE78-BE3D-4CB6-A91A-CA1353C8A5B5}" srcOrd="0" destOrd="0" presId="urn:microsoft.com/office/officeart/2008/layout/NameandTitleOrganizationalChart"/>
    <dgm:cxn modelId="{84EB7BFB-153F-4EC7-AC9E-B4878A229C57}" type="presParOf" srcId="{B7ADEE78-BE3D-4CB6-A91A-CA1353C8A5B5}" destId="{00E1875D-1FC2-4D05-8AB3-7E130D266BDF}" srcOrd="0" destOrd="0" presId="urn:microsoft.com/office/officeart/2008/layout/NameandTitleOrganizationalChart"/>
    <dgm:cxn modelId="{FDB19ED0-2BA9-4372-B5FD-DAB013E6D2D2}" type="presParOf" srcId="{B7ADEE78-BE3D-4CB6-A91A-CA1353C8A5B5}" destId="{3F208708-45E0-4C22-9173-595A6B7B47C0}" srcOrd="1" destOrd="0" presId="urn:microsoft.com/office/officeart/2008/layout/NameandTitleOrganizationalChart"/>
    <dgm:cxn modelId="{5866A984-7F59-4031-A2CF-2D31320D4F9F}" type="presParOf" srcId="{B7ADEE78-BE3D-4CB6-A91A-CA1353C8A5B5}" destId="{17AB6FEB-FFB3-4F24-8464-9C37B7CE8A74}" srcOrd="2" destOrd="0" presId="urn:microsoft.com/office/officeart/2008/layout/NameandTitleOrganizationalChart"/>
    <dgm:cxn modelId="{9595CD53-F2A2-4566-B261-7B540673F6F9}" type="presParOf" srcId="{5E1A037D-EEBD-4282-BB1C-828274969EDF}" destId="{1A69DE60-F372-4572-B533-9D0FE7B5416F}" srcOrd="1" destOrd="0" presId="urn:microsoft.com/office/officeart/2008/layout/NameandTitleOrganizationalChart"/>
    <dgm:cxn modelId="{49C0C5CC-2283-4971-836C-8A892E56163B}" type="presParOf" srcId="{1A69DE60-F372-4572-B533-9D0FE7B5416F}" destId="{C73CFBB6-D81E-4BCA-82F2-05CA3E8984F1}" srcOrd="0" destOrd="0" presId="urn:microsoft.com/office/officeart/2008/layout/NameandTitleOrganizationalChart"/>
    <dgm:cxn modelId="{D04C3011-A567-4123-943A-0528836D94A5}" type="presParOf" srcId="{1A69DE60-F372-4572-B533-9D0FE7B5416F}" destId="{80B2FECC-C4F0-4D67-8CCA-97051BC60887}" srcOrd="1" destOrd="0" presId="urn:microsoft.com/office/officeart/2008/layout/NameandTitleOrganizationalChart"/>
    <dgm:cxn modelId="{6063322C-3A61-4305-9CAC-A6206CEF70F3}" type="presParOf" srcId="{80B2FECC-C4F0-4D67-8CCA-97051BC60887}" destId="{4655DCE3-E2AE-449E-9E4F-A9732621B86E}" srcOrd="0" destOrd="0" presId="urn:microsoft.com/office/officeart/2008/layout/NameandTitleOrganizationalChart"/>
    <dgm:cxn modelId="{8B77A5CF-3288-4563-9FD3-C17AB941C30D}" type="presParOf" srcId="{4655DCE3-E2AE-449E-9E4F-A9732621B86E}" destId="{C80C09B5-F897-4B4B-A07F-4D9E6AE2B9ED}" srcOrd="0" destOrd="0" presId="urn:microsoft.com/office/officeart/2008/layout/NameandTitleOrganizationalChart"/>
    <dgm:cxn modelId="{D8525C63-A728-4752-9555-394D336AF1F5}" type="presParOf" srcId="{4655DCE3-E2AE-449E-9E4F-A9732621B86E}" destId="{82F52E93-6916-4AF5-8017-EC6ED205202D}" srcOrd="1" destOrd="0" presId="urn:microsoft.com/office/officeart/2008/layout/NameandTitleOrganizationalChart"/>
    <dgm:cxn modelId="{BCAD802F-9CF7-444B-8A36-20405608A1C7}" type="presParOf" srcId="{4655DCE3-E2AE-449E-9E4F-A9732621B86E}" destId="{E58CC332-AEE6-4DF3-A8C8-C345A2459AA2}" srcOrd="2" destOrd="0" presId="urn:microsoft.com/office/officeart/2008/layout/NameandTitleOrganizationalChart"/>
    <dgm:cxn modelId="{6D982C5E-F524-4FE8-8EEF-F776251784E1}" type="presParOf" srcId="{80B2FECC-C4F0-4D67-8CCA-97051BC60887}" destId="{CE71D06D-CEC3-4616-AAEE-B6F5BBFEDACD}" srcOrd="1" destOrd="0" presId="urn:microsoft.com/office/officeart/2008/layout/NameandTitleOrganizationalChart"/>
    <dgm:cxn modelId="{8DA34F6A-F9F2-4CEF-8940-530F8661CC9A}" type="presParOf" srcId="{80B2FECC-C4F0-4D67-8CCA-97051BC60887}" destId="{C719816D-B6F5-4818-B23B-419FE7900DA1}" srcOrd="2" destOrd="0" presId="urn:microsoft.com/office/officeart/2008/layout/NameandTitleOrganizationalChart"/>
    <dgm:cxn modelId="{C59EFBFF-A739-4E9F-A060-84D6AFFB6BB6}" type="presParOf" srcId="{1A69DE60-F372-4572-B533-9D0FE7B5416F}" destId="{9815C58A-5B02-476F-9384-4D5AA3048708}" srcOrd="2" destOrd="0" presId="urn:microsoft.com/office/officeart/2008/layout/NameandTitleOrganizationalChart"/>
    <dgm:cxn modelId="{72EE2558-FE1E-4FB7-A90B-B64D12635692}" type="presParOf" srcId="{1A69DE60-F372-4572-B533-9D0FE7B5416F}" destId="{5D40E0B6-261D-4721-AF6E-BB5BC32F8F9E}" srcOrd="3" destOrd="0" presId="urn:microsoft.com/office/officeart/2008/layout/NameandTitleOrganizationalChart"/>
    <dgm:cxn modelId="{0E177E7A-D3B9-444C-A21D-B0B46156DCF4}" type="presParOf" srcId="{5D40E0B6-261D-4721-AF6E-BB5BC32F8F9E}" destId="{D136DD38-A067-4AD4-8AFA-912C838AA557}" srcOrd="0" destOrd="0" presId="urn:microsoft.com/office/officeart/2008/layout/NameandTitleOrganizationalChart"/>
    <dgm:cxn modelId="{AF2F5911-FCC6-4348-8AFE-9A8F06CD78EE}" type="presParOf" srcId="{D136DD38-A067-4AD4-8AFA-912C838AA557}" destId="{1BD0991D-9E32-42BD-B55F-612CE31D5BB3}" srcOrd="0" destOrd="0" presId="urn:microsoft.com/office/officeart/2008/layout/NameandTitleOrganizationalChart"/>
    <dgm:cxn modelId="{4BFD5782-9AF9-4381-BAF4-AEFD9DEB2065}" type="presParOf" srcId="{D136DD38-A067-4AD4-8AFA-912C838AA557}" destId="{D1ADE9D7-2C83-46E0-9410-51CBBDCE3255}" srcOrd="1" destOrd="0" presId="urn:microsoft.com/office/officeart/2008/layout/NameandTitleOrganizationalChart"/>
    <dgm:cxn modelId="{88AE2A7B-22CE-442B-A41C-2B6375C97F11}" type="presParOf" srcId="{D136DD38-A067-4AD4-8AFA-912C838AA557}" destId="{C3A6C644-92D2-4C1A-94B0-0FDE4D689605}" srcOrd="2" destOrd="0" presId="urn:microsoft.com/office/officeart/2008/layout/NameandTitleOrganizationalChart"/>
    <dgm:cxn modelId="{FF358D99-797C-4020-BD4A-F832540528CE}" type="presParOf" srcId="{5D40E0B6-261D-4721-AF6E-BB5BC32F8F9E}" destId="{FB6C6634-6090-44AE-BC7A-A93A6FE6A030}" srcOrd="1" destOrd="0" presId="urn:microsoft.com/office/officeart/2008/layout/NameandTitleOrganizationalChart"/>
    <dgm:cxn modelId="{EEB6F39A-B328-4888-952F-CD3424AC129A}" type="presParOf" srcId="{5D40E0B6-261D-4721-AF6E-BB5BC32F8F9E}" destId="{F2EA1CA0-349F-4BCA-BDD8-D093DC28AF6D}" srcOrd="2" destOrd="0" presId="urn:microsoft.com/office/officeart/2008/layout/NameandTitleOrganizationalChart"/>
    <dgm:cxn modelId="{D32A81E6-0345-4BDF-8A95-AC9DDCDDF13C}" type="presParOf" srcId="{5E1A037D-EEBD-4282-BB1C-828274969EDF}" destId="{4DE1EFF9-B9AA-4BD7-B4FB-7816D9AFD9F3}" srcOrd="2" destOrd="0" presId="urn:microsoft.com/office/officeart/2008/layout/NameandTitleOrganizationalChart"/>
    <dgm:cxn modelId="{F0F0C1E5-B5B2-435C-9F7A-DA6AE83D9BED}" type="presParOf" srcId="{53B7F70B-A8C6-4BFA-B193-D0B5AB971FC7}" destId="{4D2FE00C-EE6F-47FE-A2A3-7522A0EB82CB}" srcOrd="2" destOrd="0" presId="urn:microsoft.com/office/officeart/2008/layout/NameandTitleOrganizationalChart"/>
    <dgm:cxn modelId="{70663709-0AFC-4B62-B1F5-F10BEAE0EF84}" type="presParOf" srcId="{E68FA107-38AB-4615-BEF5-E23342C2DFA3}" destId="{7919F5E4-EB6D-48F0-B23F-8883AE47CB2C}"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24742D-7685-463E-B48D-9DA41FDA61E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EA348AD9-FC05-4E48-81D4-D41BE5F70132}">
      <dgm:prSet phldrT="[Text]" custT="1">
        <dgm:style>
          <a:lnRef idx="0">
            <a:schemeClr val="accent1"/>
          </a:lnRef>
          <a:fillRef idx="3">
            <a:schemeClr val="accent1"/>
          </a:fillRef>
          <a:effectRef idx="3">
            <a:schemeClr val="accent1"/>
          </a:effectRef>
          <a:fontRef idx="minor">
            <a:schemeClr val="lt1"/>
          </a:fontRef>
        </dgm:style>
      </dgm:prSet>
      <dgm:spPr/>
      <dgm:t>
        <a:bodyPr/>
        <a:lstStyle/>
        <a:p>
          <a:r>
            <a:rPr lang="en-US" sz="2000" b="1" dirty="0" smtClean="0"/>
            <a:t>No corruption, No Black Money: </a:t>
          </a:r>
          <a:r>
            <a:rPr lang="en-US" sz="2000" dirty="0" smtClean="0"/>
            <a:t>Through cashless transactions, details of every transaction is maintained. Payments done by every individual can be easily traced.</a:t>
          </a:r>
          <a:endParaRPr lang="en-US" sz="2000" dirty="0"/>
        </a:p>
      </dgm:t>
    </dgm:pt>
    <dgm:pt modelId="{4635804C-A23C-46CE-8DDC-B3120E0DF998}" type="parTrans" cxnId="{0BC088D5-4019-47FE-BD40-90E423E40BB8}">
      <dgm:prSet/>
      <dgm:spPr/>
      <dgm:t>
        <a:bodyPr/>
        <a:lstStyle/>
        <a:p>
          <a:endParaRPr lang="en-US"/>
        </a:p>
      </dgm:t>
    </dgm:pt>
    <dgm:pt modelId="{69F4EEEC-019C-4C91-B860-8B37A88DD157}" type="sibTrans" cxnId="{0BC088D5-4019-47FE-BD40-90E423E40BB8}">
      <dgm:prSet/>
      <dgm:spPr/>
      <dgm:t>
        <a:bodyPr/>
        <a:lstStyle/>
        <a:p>
          <a:endParaRPr lang="en-US"/>
        </a:p>
      </dgm:t>
    </dgm:pt>
    <dgm:pt modelId="{8987E24F-0F02-470C-B129-07DAEA9849E6}">
      <dgm:prSet phldrT="[Text]" custT="1">
        <dgm:style>
          <a:lnRef idx="0">
            <a:schemeClr val="accent5"/>
          </a:lnRef>
          <a:fillRef idx="3">
            <a:schemeClr val="accent5"/>
          </a:fillRef>
          <a:effectRef idx="3">
            <a:schemeClr val="accent5"/>
          </a:effectRef>
          <a:fontRef idx="minor">
            <a:schemeClr val="lt1"/>
          </a:fontRef>
        </dgm:style>
      </dgm:prSet>
      <dgm:spPr/>
      <dgm:t>
        <a:bodyPr/>
        <a:lstStyle/>
        <a:p>
          <a:r>
            <a:rPr lang="en-US" sz="2000" b="1" dirty="0" smtClean="0"/>
            <a:t>No fake Money: </a:t>
          </a:r>
          <a:r>
            <a:rPr lang="en-US" sz="2000" dirty="0" smtClean="0"/>
            <a:t>One of biggest advantage would be totally eliminating fake</a:t>
          </a:r>
          <a:endParaRPr lang="en-US" sz="2000" dirty="0"/>
        </a:p>
      </dgm:t>
    </dgm:pt>
    <dgm:pt modelId="{D2AFC6F3-0056-4A97-A3E1-521FF06D842D}" type="parTrans" cxnId="{E6A5D413-741F-446A-B497-65E4E6A57452}">
      <dgm:prSet/>
      <dgm:spPr/>
      <dgm:t>
        <a:bodyPr/>
        <a:lstStyle/>
        <a:p>
          <a:endParaRPr lang="en-US"/>
        </a:p>
      </dgm:t>
    </dgm:pt>
    <dgm:pt modelId="{7AE253A1-2F23-4757-A001-C0776B092C8F}" type="sibTrans" cxnId="{E6A5D413-741F-446A-B497-65E4E6A57452}">
      <dgm:prSet/>
      <dgm:spPr/>
      <dgm:t>
        <a:bodyPr/>
        <a:lstStyle/>
        <a:p>
          <a:endParaRPr lang="en-US"/>
        </a:p>
      </dgm:t>
    </dgm:pt>
    <dgm:pt modelId="{CF5392F1-95D4-4514-B3C4-CCBFF7C28F79}">
      <dgm:prSet phldrT="[Text]" custT="1">
        <dgm:style>
          <a:lnRef idx="0">
            <a:schemeClr val="accent6"/>
          </a:lnRef>
          <a:fillRef idx="3">
            <a:schemeClr val="accent6"/>
          </a:fillRef>
          <a:effectRef idx="3">
            <a:schemeClr val="accent6"/>
          </a:effectRef>
          <a:fontRef idx="minor">
            <a:schemeClr val="lt1"/>
          </a:fontRef>
        </dgm:style>
      </dgm:prSet>
      <dgm:spPr/>
      <dgm:t>
        <a:bodyPr/>
        <a:lstStyle/>
        <a:p>
          <a:r>
            <a:rPr lang="en-US" sz="2000" b="1" dirty="0" smtClean="0"/>
            <a:t>Ensures Payment of taxes: </a:t>
          </a:r>
          <a:r>
            <a:rPr lang="en-US" sz="2000" dirty="0" smtClean="0"/>
            <a:t>As every single penny you own is counted, so it will be difficult to evade taxes.</a:t>
          </a:r>
        </a:p>
        <a:p>
          <a:endParaRPr lang="en-US" sz="2000" dirty="0"/>
        </a:p>
      </dgm:t>
    </dgm:pt>
    <dgm:pt modelId="{04D7EC60-14D8-4EB3-8899-C036F0AF8DAB}" type="parTrans" cxnId="{36CEE3D0-FB13-4602-B274-2D477690AB64}">
      <dgm:prSet/>
      <dgm:spPr/>
      <dgm:t>
        <a:bodyPr/>
        <a:lstStyle/>
        <a:p>
          <a:endParaRPr lang="en-US"/>
        </a:p>
      </dgm:t>
    </dgm:pt>
    <dgm:pt modelId="{40A0BCD1-BA51-4B3A-A2C4-8095317079FB}" type="sibTrans" cxnId="{36CEE3D0-FB13-4602-B274-2D477690AB64}">
      <dgm:prSet/>
      <dgm:spPr/>
      <dgm:t>
        <a:bodyPr/>
        <a:lstStyle/>
        <a:p>
          <a:endParaRPr lang="en-US"/>
        </a:p>
      </dgm:t>
    </dgm:pt>
    <dgm:pt modelId="{222EC037-3D8F-475F-BAC1-630319B8976C}" type="pres">
      <dgm:prSet presAssocID="{1624742D-7685-463E-B48D-9DA41FDA61ED}" presName="linear" presStyleCnt="0">
        <dgm:presLayoutVars>
          <dgm:dir/>
          <dgm:animLvl val="lvl"/>
          <dgm:resizeHandles val="exact"/>
        </dgm:presLayoutVars>
      </dgm:prSet>
      <dgm:spPr/>
      <dgm:t>
        <a:bodyPr/>
        <a:lstStyle/>
        <a:p>
          <a:endParaRPr lang="en-US"/>
        </a:p>
      </dgm:t>
    </dgm:pt>
    <dgm:pt modelId="{778995C2-1CB2-44BE-95AA-32F05BA04DE5}" type="pres">
      <dgm:prSet presAssocID="{EA348AD9-FC05-4E48-81D4-D41BE5F70132}" presName="parentLin" presStyleCnt="0"/>
      <dgm:spPr/>
    </dgm:pt>
    <dgm:pt modelId="{027B49F9-D723-4754-B797-02E63CDF428B}" type="pres">
      <dgm:prSet presAssocID="{EA348AD9-FC05-4E48-81D4-D41BE5F70132}" presName="parentLeftMargin" presStyleLbl="node1" presStyleIdx="0" presStyleCnt="3"/>
      <dgm:spPr/>
      <dgm:t>
        <a:bodyPr/>
        <a:lstStyle/>
        <a:p>
          <a:endParaRPr lang="en-US"/>
        </a:p>
      </dgm:t>
    </dgm:pt>
    <dgm:pt modelId="{E4E22D37-5FE6-4CD6-9044-14243614FFC5}" type="pres">
      <dgm:prSet presAssocID="{EA348AD9-FC05-4E48-81D4-D41BE5F70132}" presName="parentText" presStyleLbl="node1" presStyleIdx="0" presStyleCnt="3" custScaleX="150037" custScaleY="101412" custLinFactNeighborX="-41536" custLinFactNeighborY="1010">
        <dgm:presLayoutVars>
          <dgm:chMax val="0"/>
          <dgm:bulletEnabled val="1"/>
        </dgm:presLayoutVars>
      </dgm:prSet>
      <dgm:spPr/>
      <dgm:t>
        <a:bodyPr/>
        <a:lstStyle/>
        <a:p>
          <a:endParaRPr lang="en-US"/>
        </a:p>
      </dgm:t>
    </dgm:pt>
    <dgm:pt modelId="{87663FFA-F97D-4323-A2D7-7249AA35742F}" type="pres">
      <dgm:prSet presAssocID="{EA348AD9-FC05-4E48-81D4-D41BE5F70132}" presName="negativeSpace" presStyleCnt="0"/>
      <dgm:spPr/>
    </dgm:pt>
    <dgm:pt modelId="{ACA2506B-276A-4388-A5C0-BA46D125B004}" type="pres">
      <dgm:prSet presAssocID="{EA348AD9-FC05-4E48-81D4-D41BE5F70132}" presName="childText" presStyleLbl="conFgAcc1" presStyleIdx="0" presStyleCnt="3" custScaleY="101412">
        <dgm:presLayoutVars>
          <dgm:bulletEnabled val="1"/>
        </dgm:presLayoutVars>
      </dgm:prSet>
      <dgm:spPr/>
    </dgm:pt>
    <dgm:pt modelId="{1E7978A9-6399-48D4-B8FD-82F5388DA15E}" type="pres">
      <dgm:prSet presAssocID="{69F4EEEC-019C-4C91-B860-8B37A88DD157}" presName="spaceBetweenRectangles" presStyleCnt="0"/>
      <dgm:spPr/>
    </dgm:pt>
    <dgm:pt modelId="{4BFE37FC-7AE1-4FB6-9E05-720578D4A1B1}" type="pres">
      <dgm:prSet presAssocID="{8987E24F-0F02-470C-B129-07DAEA9849E6}" presName="parentLin" presStyleCnt="0"/>
      <dgm:spPr/>
    </dgm:pt>
    <dgm:pt modelId="{149EE2AF-FD0E-48A7-9F78-7E172C931807}" type="pres">
      <dgm:prSet presAssocID="{8987E24F-0F02-470C-B129-07DAEA9849E6}" presName="parentLeftMargin" presStyleLbl="node1" presStyleIdx="0" presStyleCnt="3"/>
      <dgm:spPr/>
      <dgm:t>
        <a:bodyPr/>
        <a:lstStyle/>
        <a:p>
          <a:endParaRPr lang="en-US"/>
        </a:p>
      </dgm:t>
    </dgm:pt>
    <dgm:pt modelId="{06A79553-E1B4-4117-A620-6CAA1AE937F8}" type="pres">
      <dgm:prSet presAssocID="{8987E24F-0F02-470C-B129-07DAEA9849E6}" presName="parentText" presStyleLbl="node1" presStyleIdx="1" presStyleCnt="3" custScaleX="150037" custScaleY="101412" custLinFactNeighborX="-61024" custLinFactNeighborY="-5761">
        <dgm:presLayoutVars>
          <dgm:chMax val="0"/>
          <dgm:bulletEnabled val="1"/>
        </dgm:presLayoutVars>
      </dgm:prSet>
      <dgm:spPr/>
      <dgm:t>
        <a:bodyPr/>
        <a:lstStyle/>
        <a:p>
          <a:endParaRPr lang="en-US"/>
        </a:p>
      </dgm:t>
    </dgm:pt>
    <dgm:pt modelId="{3A010151-B2AE-452F-8E79-5F7409A393CE}" type="pres">
      <dgm:prSet presAssocID="{8987E24F-0F02-470C-B129-07DAEA9849E6}" presName="negativeSpace" presStyleCnt="0"/>
      <dgm:spPr/>
    </dgm:pt>
    <dgm:pt modelId="{FAFF3FAC-46D7-42EF-A87B-81D245A4C966}" type="pres">
      <dgm:prSet presAssocID="{8987E24F-0F02-470C-B129-07DAEA9849E6}" presName="childText" presStyleLbl="conFgAcc1" presStyleIdx="1" presStyleCnt="3" custScaleY="101412">
        <dgm:presLayoutVars>
          <dgm:bulletEnabled val="1"/>
        </dgm:presLayoutVars>
      </dgm:prSet>
      <dgm:spPr/>
    </dgm:pt>
    <dgm:pt modelId="{9FBE6027-DDCA-4C76-B78A-401B25EB2E67}" type="pres">
      <dgm:prSet presAssocID="{7AE253A1-2F23-4757-A001-C0776B092C8F}" presName="spaceBetweenRectangles" presStyleCnt="0"/>
      <dgm:spPr/>
    </dgm:pt>
    <dgm:pt modelId="{B58617F1-6AE7-4F43-AC43-1B8BF7A4B6E5}" type="pres">
      <dgm:prSet presAssocID="{CF5392F1-95D4-4514-B3C4-CCBFF7C28F79}" presName="parentLin" presStyleCnt="0"/>
      <dgm:spPr/>
    </dgm:pt>
    <dgm:pt modelId="{D97DE409-33A6-4780-A3BC-97DDDFF25C63}" type="pres">
      <dgm:prSet presAssocID="{CF5392F1-95D4-4514-B3C4-CCBFF7C28F79}" presName="parentLeftMargin" presStyleLbl="node1" presStyleIdx="1" presStyleCnt="3"/>
      <dgm:spPr/>
      <dgm:t>
        <a:bodyPr/>
        <a:lstStyle/>
        <a:p>
          <a:endParaRPr lang="en-US"/>
        </a:p>
      </dgm:t>
    </dgm:pt>
    <dgm:pt modelId="{41A5C1C0-5B83-4E2B-81FC-B8E2B6C72108}" type="pres">
      <dgm:prSet presAssocID="{CF5392F1-95D4-4514-B3C4-CCBFF7C28F79}" presName="parentText" presStyleLbl="node1" presStyleIdx="2" presStyleCnt="3" custScaleX="150037" custScaleY="101412" custLinFactNeighborX="-61024" custLinFactNeighborY="-4663">
        <dgm:presLayoutVars>
          <dgm:chMax val="0"/>
          <dgm:bulletEnabled val="1"/>
        </dgm:presLayoutVars>
      </dgm:prSet>
      <dgm:spPr/>
      <dgm:t>
        <a:bodyPr/>
        <a:lstStyle/>
        <a:p>
          <a:endParaRPr lang="en-US"/>
        </a:p>
      </dgm:t>
    </dgm:pt>
    <dgm:pt modelId="{1E78C037-5AC8-48B7-8E06-E159043FADA5}" type="pres">
      <dgm:prSet presAssocID="{CF5392F1-95D4-4514-B3C4-CCBFF7C28F79}" presName="negativeSpace" presStyleCnt="0"/>
      <dgm:spPr/>
    </dgm:pt>
    <dgm:pt modelId="{1990DB1E-ABCB-4846-8DF9-B3DA94FA8232}" type="pres">
      <dgm:prSet presAssocID="{CF5392F1-95D4-4514-B3C4-CCBFF7C28F79}" presName="childText" presStyleLbl="conFgAcc1" presStyleIdx="2" presStyleCnt="3" custScaleY="101412">
        <dgm:presLayoutVars>
          <dgm:bulletEnabled val="1"/>
        </dgm:presLayoutVars>
      </dgm:prSet>
      <dgm:spPr/>
    </dgm:pt>
  </dgm:ptLst>
  <dgm:cxnLst>
    <dgm:cxn modelId="{7EA34F29-0E2C-40E0-A089-9875248CCB62}" type="presOf" srcId="{CF5392F1-95D4-4514-B3C4-CCBFF7C28F79}" destId="{D97DE409-33A6-4780-A3BC-97DDDFF25C63}" srcOrd="0" destOrd="0" presId="urn:microsoft.com/office/officeart/2005/8/layout/list1"/>
    <dgm:cxn modelId="{E6A5D413-741F-446A-B497-65E4E6A57452}" srcId="{1624742D-7685-463E-B48D-9DA41FDA61ED}" destId="{8987E24F-0F02-470C-B129-07DAEA9849E6}" srcOrd="1" destOrd="0" parTransId="{D2AFC6F3-0056-4A97-A3E1-521FF06D842D}" sibTransId="{7AE253A1-2F23-4757-A001-C0776B092C8F}"/>
    <dgm:cxn modelId="{5A0DB2AD-BBB1-4027-9964-63ECCD8153A0}" type="presOf" srcId="{1624742D-7685-463E-B48D-9DA41FDA61ED}" destId="{222EC037-3D8F-475F-BAC1-630319B8976C}" srcOrd="0" destOrd="0" presId="urn:microsoft.com/office/officeart/2005/8/layout/list1"/>
    <dgm:cxn modelId="{0DE2C729-2841-4001-A161-E636D968D994}" type="presOf" srcId="{8987E24F-0F02-470C-B129-07DAEA9849E6}" destId="{06A79553-E1B4-4117-A620-6CAA1AE937F8}" srcOrd="1" destOrd="0" presId="urn:microsoft.com/office/officeart/2005/8/layout/list1"/>
    <dgm:cxn modelId="{00501700-252A-43A4-821D-9055B1BE86DC}" type="presOf" srcId="{EA348AD9-FC05-4E48-81D4-D41BE5F70132}" destId="{027B49F9-D723-4754-B797-02E63CDF428B}" srcOrd="0" destOrd="0" presId="urn:microsoft.com/office/officeart/2005/8/layout/list1"/>
    <dgm:cxn modelId="{36CEE3D0-FB13-4602-B274-2D477690AB64}" srcId="{1624742D-7685-463E-B48D-9DA41FDA61ED}" destId="{CF5392F1-95D4-4514-B3C4-CCBFF7C28F79}" srcOrd="2" destOrd="0" parTransId="{04D7EC60-14D8-4EB3-8899-C036F0AF8DAB}" sibTransId="{40A0BCD1-BA51-4B3A-A2C4-8095317079FB}"/>
    <dgm:cxn modelId="{0BC088D5-4019-47FE-BD40-90E423E40BB8}" srcId="{1624742D-7685-463E-B48D-9DA41FDA61ED}" destId="{EA348AD9-FC05-4E48-81D4-D41BE5F70132}" srcOrd="0" destOrd="0" parTransId="{4635804C-A23C-46CE-8DDC-B3120E0DF998}" sibTransId="{69F4EEEC-019C-4C91-B860-8B37A88DD157}"/>
    <dgm:cxn modelId="{8FFE563E-64E6-45EB-AACB-129955142F25}" type="presOf" srcId="{EA348AD9-FC05-4E48-81D4-D41BE5F70132}" destId="{E4E22D37-5FE6-4CD6-9044-14243614FFC5}" srcOrd="1" destOrd="0" presId="urn:microsoft.com/office/officeart/2005/8/layout/list1"/>
    <dgm:cxn modelId="{3A4DFDD4-922D-4688-B334-121B5B97D991}" type="presOf" srcId="{CF5392F1-95D4-4514-B3C4-CCBFF7C28F79}" destId="{41A5C1C0-5B83-4E2B-81FC-B8E2B6C72108}" srcOrd="1" destOrd="0" presId="urn:microsoft.com/office/officeart/2005/8/layout/list1"/>
    <dgm:cxn modelId="{C3630D67-45E2-4CC8-A8D6-A169EF393361}" type="presOf" srcId="{8987E24F-0F02-470C-B129-07DAEA9849E6}" destId="{149EE2AF-FD0E-48A7-9F78-7E172C931807}" srcOrd="0" destOrd="0" presId="urn:microsoft.com/office/officeart/2005/8/layout/list1"/>
    <dgm:cxn modelId="{23E0B9A9-F801-473E-A55D-20392512986B}" type="presParOf" srcId="{222EC037-3D8F-475F-BAC1-630319B8976C}" destId="{778995C2-1CB2-44BE-95AA-32F05BA04DE5}" srcOrd="0" destOrd="0" presId="urn:microsoft.com/office/officeart/2005/8/layout/list1"/>
    <dgm:cxn modelId="{7512EC1E-0645-477C-AAA6-D7FF6D4A4CB9}" type="presParOf" srcId="{778995C2-1CB2-44BE-95AA-32F05BA04DE5}" destId="{027B49F9-D723-4754-B797-02E63CDF428B}" srcOrd="0" destOrd="0" presId="urn:microsoft.com/office/officeart/2005/8/layout/list1"/>
    <dgm:cxn modelId="{149817A3-FCCF-418A-9670-8DC3317C2032}" type="presParOf" srcId="{778995C2-1CB2-44BE-95AA-32F05BA04DE5}" destId="{E4E22D37-5FE6-4CD6-9044-14243614FFC5}" srcOrd="1" destOrd="0" presId="urn:microsoft.com/office/officeart/2005/8/layout/list1"/>
    <dgm:cxn modelId="{2F9E475E-3237-40B9-A6F8-A795A240D338}" type="presParOf" srcId="{222EC037-3D8F-475F-BAC1-630319B8976C}" destId="{87663FFA-F97D-4323-A2D7-7249AA35742F}" srcOrd="1" destOrd="0" presId="urn:microsoft.com/office/officeart/2005/8/layout/list1"/>
    <dgm:cxn modelId="{8D838302-6132-4895-9151-EAD325530B69}" type="presParOf" srcId="{222EC037-3D8F-475F-BAC1-630319B8976C}" destId="{ACA2506B-276A-4388-A5C0-BA46D125B004}" srcOrd="2" destOrd="0" presId="urn:microsoft.com/office/officeart/2005/8/layout/list1"/>
    <dgm:cxn modelId="{B7F38FD9-478E-4E88-8C33-C18771188093}" type="presParOf" srcId="{222EC037-3D8F-475F-BAC1-630319B8976C}" destId="{1E7978A9-6399-48D4-B8FD-82F5388DA15E}" srcOrd="3" destOrd="0" presId="urn:microsoft.com/office/officeart/2005/8/layout/list1"/>
    <dgm:cxn modelId="{E0E10015-22FA-4483-9C91-5EA39AD95BF0}" type="presParOf" srcId="{222EC037-3D8F-475F-BAC1-630319B8976C}" destId="{4BFE37FC-7AE1-4FB6-9E05-720578D4A1B1}" srcOrd="4" destOrd="0" presId="urn:microsoft.com/office/officeart/2005/8/layout/list1"/>
    <dgm:cxn modelId="{71D7F002-44A7-42DC-8663-2292581923F6}" type="presParOf" srcId="{4BFE37FC-7AE1-4FB6-9E05-720578D4A1B1}" destId="{149EE2AF-FD0E-48A7-9F78-7E172C931807}" srcOrd="0" destOrd="0" presId="urn:microsoft.com/office/officeart/2005/8/layout/list1"/>
    <dgm:cxn modelId="{D2D76C12-3B66-4A5B-854A-60799A6437C6}" type="presParOf" srcId="{4BFE37FC-7AE1-4FB6-9E05-720578D4A1B1}" destId="{06A79553-E1B4-4117-A620-6CAA1AE937F8}" srcOrd="1" destOrd="0" presId="urn:microsoft.com/office/officeart/2005/8/layout/list1"/>
    <dgm:cxn modelId="{137634BB-1DDC-4979-96A2-5F79984629ED}" type="presParOf" srcId="{222EC037-3D8F-475F-BAC1-630319B8976C}" destId="{3A010151-B2AE-452F-8E79-5F7409A393CE}" srcOrd="5" destOrd="0" presId="urn:microsoft.com/office/officeart/2005/8/layout/list1"/>
    <dgm:cxn modelId="{DCCDA487-5232-4A1E-AE56-62C4B0E93470}" type="presParOf" srcId="{222EC037-3D8F-475F-BAC1-630319B8976C}" destId="{FAFF3FAC-46D7-42EF-A87B-81D245A4C966}" srcOrd="6" destOrd="0" presId="urn:microsoft.com/office/officeart/2005/8/layout/list1"/>
    <dgm:cxn modelId="{2D5538BE-3FED-4184-9188-12A7C7F5C4ED}" type="presParOf" srcId="{222EC037-3D8F-475F-BAC1-630319B8976C}" destId="{9FBE6027-DDCA-4C76-B78A-401B25EB2E67}" srcOrd="7" destOrd="0" presId="urn:microsoft.com/office/officeart/2005/8/layout/list1"/>
    <dgm:cxn modelId="{9F001075-FDA1-4DF0-BBD2-C2F3E2D2DAE7}" type="presParOf" srcId="{222EC037-3D8F-475F-BAC1-630319B8976C}" destId="{B58617F1-6AE7-4F43-AC43-1B8BF7A4B6E5}" srcOrd="8" destOrd="0" presId="urn:microsoft.com/office/officeart/2005/8/layout/list1"/>
    <dgm:cxn modelId="{E88069E7-90EF-406F-8C68-ADFBD9FEE148}" type="presParOf" srcId="{B58617F1-6AE7-4F43-AC43-1B8BF7A4B6E5}" destId="{D97DE409-33A6-4780-A3BC-97DDDFF25C63}" srcOrd="0" destOrd="0" presId="urn:microsoft.com/office/officeart/2005/8/layout/list1"/>
    <dgm:cxn modelId="{C2ABEC3F-E785-44E4-870F-C0197B06CC41}" type="presParOf" srcId="{B58617F1-6AE7-4F43-AC43-1B8BF7A4B6E5}" destId="{41A5C1C0-5B83-4E2B-81FC-B8E2B6C72108}" srcOrd="1" destOrd="0" presId="urn:microsoft.com/office/officeart/2005/8/layout/list1"/>
    <dgm:cxn modelId="{A733F9B4-23A3-483F-B559-D6FAE9FF8E11}" type="presParOf" srcId="{222EC037-3D8F-475F-BAC1-630319B8976C}" destId="{1E78C037-5AC8-48B7-8E06-E159043FADA5}" srcOrd="9" destOrd="0" presId="urn:microsoft.com/office/officeart/2005/8/layout/list1"/>
    <dgm:cxn modelId="{4F28A5C9-7094-4565-9706-C50BF4B1E34A}" type="presParOf" srcId="{222EC037-3D8F-475F-BAC1-630319B8976C}" destId="{1990DB1E-ABCB-4846-8DF9-B3DA94FA823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3C2A9B-0C5F-41A3-9C21-6177C99C33BA}"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F789D87D-FA0F-42F8-AD0C-5EC2C280ADF6}">
      <dgm:prSet phldrT="[Text]"/>
      <dgm:spPr/>
      <dgm:t>
        <a:bodyPr/>
        <a:lstStyle/>
        <a:p>
          <a:r>
            <a:rPr lang="en-US" dirty="0" smtClean="0"/>
            <a:t>Disallowance of expenditure u/s 40A</a:t>
          </a:r>
          <a:endParaRPr lang="en-US" dirty="0"/>
        </a:p>
      </dgm:t>
    </dgm:pt>
    <dgm:pt modelId="{A0313708-BBE3-48EA-A7EB-52ECF5D4985B}" type="parTrans" cxnId="{F9A301C7-F39C-4199-B2D6-0DA8105B2BDD}">
      <dgm:prSet/>
      <dgm:spPr/>
      <dgm:t>
        <a:bodyPr/>
        <a:lstStyle/>
        <a:p>
          <a:endParaRPr lang="en-US"/>
        </a:p>
      </dgm:t>
    </dgm:pt>
    <dgm:pt modelId="{C6852574-5AF4-4802-AF5E-3A38B07ED2CC}" type="sibTrans" cxnId="{F9A301C7-F39C-4199-B2D6-0DA8105B2BDD}">
      <dgm:prSet/>
      <dgm:spPr/>
      <dgm:t>
        <a:bodyPr/>
        <a:lstStyle/>
        <a:p>
          <a:endParaRPr lang="en-US"/>
        </a:p>
      </dgm:t>
    </dgm:pt>
    <dgm:pt modelId="{703A838A-BF20-480E-BBAA-F662B2A36E1F}">
      <dgm:prSet phldrT="[Text]" custT="1"/>
      <dgm:spPr/>
      <dgm:t>
        <a:bodyPr/>
        <a:lstStyle/>
        <a:p>
          <a:r>
            <a:rPr lang="en-US" sz="1600" dirty="0" smtClean="0"/>
            <a:t>Limit  ₹ 10,000</a:t>
          </a:r>
          <a:endParaRPr lang="en-US" sz="1600" dirty="0"/>
        </a:p>
      </dgm:t>
    </dgm:pt>
    <dgm:pt modelId="{8DAB765A-6890-4B83-8F0F-E139F109453F}" type="parTrans" cxnId="{82666226-3A37-4231-84A2-281B7BE8DD76}">
      <dgm:prSet/>
      <dgm:spPr/>
      <dgm:t>
        <a:bodyPr/>
        <a:lstStyle/>
        <a:p>
          <a:endParaRPr lang="en-US"/>
        </a:p>
      </dgm:t>
    </dgm:pt>
    <dgm:pt modelId="{7011BC57-C818-4094-888F-AD06234985BF}" type="sibTrans" cxnId="{82666226-3A37-4231-84A2-281B7BE8DD76}">
      <dgm:prSet/>
      <dgm:spPr/>
      <dgm:t>
        <a:bodyPr/>
        <a:lstStyle/>
        <a:p>
          <a:endParaRPr lang="en-US"/>
        </a:p>
      </dgm:t>
    </dgm:pt>
    <dgm:pt modelId="{54292CD2-FF8C-49E2-8E56-0EECA3326115}">
      <dgm:prSet phldrT="[Text]"/>
      <dgm:spPr/>
      <dgm:t>
        <a:bodyPr/>
        <a:lstStyle/>
        <a:p>
          <a:r>
            <a:rPr lang="en-US" dirty="0" smtClean="0"/>
            <a:t>Disallowance of Health insurance Premium (Sec. 80D)</a:t>
          </a:r>
          <a:endParaRPr lang="en-US" dirty="0"/>
        </a:p>
      </dgm:t>
    </dgm:pt>
    <dgm:pt modelId="{3C58D38F-5459-4543-9255-E4E9F9839876}" type="parTrans" cxnId="{297E541B-5C00-46CF-84E9-A80705FF6BE5}">
      <dgm:prSet/>
      <dgm:spPr/>
      <dgm:t>
        <a:bodyPr/>
        <a:lstStyle/>
        <a:p>
          <a:endParaRPr lang="en-US"/>
        </a:p>
      </dgm:t>
    </dgm:pt>
    <dgm:pt modelId="{FFD232D9-5DEA-4B09-8A36-1007954D2BF9}" type="sibTrans" cxnId="{297E541B-5C00-46CF-84E9-A80705FF6BE5}">
      <dgm:prSet/>
      <dgm:spPr/>
      <dgm:t>
        <a:bodyPr/>
        <a:lstStyle/>
        <a:p>
          <a:endParaRPr lang="en-US"/>
        </a:p>
      </dgm:t>
    </dgm:pt>
    <dgm:pt modelId="{43766B69-6B5D-4C45-B0E8-7181DCCDEE66}">
      <dgm:prSet phldrT="[Text]"/>
      <dgm:spPr/>
      <dgm:t>
        <a:bodyPr/>
        <a:lstStyle/>
        <a:p>
          <a:r>
            <a:rPr lang="en-US" dirty="0" smtClean="0"/>
            <a:t>No cash payment allowed except preventive health check-up</a:t>
          </a:r>
          <a:endParaRPr lang="en-US" dirty="0"/>
        </a:p>
      </dgm:t>
    </dgm:pt>
    <dgm:pt modelId="{163809DE-DB67-462F-AF30-3F3BB88E4217}" type="parTrans" cxnId="{58E0BEE5-CBAD-4130-A04D-7372F24BF525}">
      <dgm:prSet/>
      <dgm:spPr/>
      <dgm:t>
        <a:bodyPr/>
        <a:lstStyle/>
        <a:p>
          <a:endParaRPr lang="en-US"/>
        </a:p>
      </dgm:t>
    </dgm:pt>
    <dgm:pt modelId="{9790C18C-110E-4AE3-9C7E-996509E9C0C1}" type="sibTrans" cxnId="{58E0BEE5-CBAD-4130-A04D-7372F24BF525}">
      <dgm:prSet/>
      <dgm:spPr/>
      <dgm:t>
        <a:bodyPr/>
        <a:lstStyle/>
        <a:p>
          <a:endParaRPr lang="en-US"/>
        </a:p>
      </dgm:t>
    </dgm:pt>
    <dgm:pt modelId="{C99587D7-B4B5-468A-A19F-16AC3FA45D45}" type="pres">
      <dgm:prSet presAssocID="{453C2A9B-0C5F-41A3-9C21-6177C99C33BA}" presName="Name0" presStyleCnt="0">
        <dgm:presLayoutVars>
          <dgm:dir/>
          <dgm:animLvl val="lvl"/>
          <dgm:resizeHandles/>
        </dgm:presLayoutVars>
      </dgm:prSet>
      <dgm:spPr/>
      <dgm:t>
        <a:bodyPr/>
        <a:lstStyle/>
        <a:p>
          <a:endParaRPr lang="en-US"/>
        </a:p>
      </dgm:t>
    </dgm:pt>
    <dgm:pt modelId="{21069E72-E162-417B-98D8-3FA0CCF00437}" type="pres">
      <dgm:prSet presAssocID="{F789D87D-FA0F-42F8-AD0C-5EC2C280ADF6}" presName="linNode" presStyleCnt="0"/>
      <dgm:spPr/>
    </dgm:pt>
    <dgm:pt modelId="{6AADEEA5-35DF-45FF-8499-F4505C3F516D}" type="pres">
      <dgm:prSet presAssocID="{F789D87D-FA0F-42F8-AD0C-5EC2C280ADF6}" presName="parentShp" presStyleLbl="node1" presStyleIdx="0" presStyleCnt="2">
        <dgm:presLayoutVars>
          <dgm:bulletEnabled val="1"/>
        </dgm:presLayoutVars>
      </dgm:prSet>
      <dgm:spPr/>
      <dgm:t>
        <a:bodyPr/>
        <a:lstStyle/>
        <a:p>
          <a:endParaRPr lang="en-US"/>
        </a:p>
      </dgm:t>
    </dgm:pt>
    <dgm:pt modelId="{8BBAEFDB-591E-492B-95EB-ABC225879CFC}" type="pres">
      <dgm:prSet presAssocID="{F789D87D-FA0F-42F8-AD0C-5EC2C280ADF6}" presName="childShp" presStyleLbl="bgAccFollowNode1" presStyleIdx="0" presStyleCnt="2">
        <dgm:presLayoutVars>
          <dgm:bulletEnabled val="1"/>
        </dgm:presLayoutVars>
      </dgm:prSet>
      <dgm:spPr/>
      <dgm:t>
        <a:bodyPr/>
        <a:lstStyle/>
        <a:p>
          <a:endParaRPr lang="en-US"/>
        </a:p>
      </dgm:t>
    </dgm:pt>
    <dgm:pt modelId="{A0A1E452-9A47-4855-A0B2-9B8F6C45EE38}" type="pres">
      <dgm:prSet presAssocID="{C6852574-5AF4-4802-AF5E-3A38B07ED2CC}" presName="spacing" presStyleCnt="0"/>
      <dgm:spPr/>
    </dgm:pt>
    <dgm:pt modelId="{4851A999-3D70-48A7-8251-33EDFEB23583}" type="pres">
      <dgm:prSet presAssocID="{54292CD2-FF8C-49E2-8E56-0EECA3326115}" presName="linNode" presStyleCnt="0"/>
      <dgm:spPr/>
    </dgm:pt>
    <dgm:pt modelId="{25866276-C1A6-4407-9444-E4BE4E146080}" type="pres">
      <dgm:prSet presAssocID="{54292CD2-FF8C-49E2-8E56-0EECA3326115}" presName="parentShp" presStyleLbl="node1" presStyleIdx="1" presStyleCnt="2">
        <dgm:presLayoutVars>
          <dgm:bulletEnabled val="1"/>
        </dgm:presLayoutVars>
      </dgm:prSet>
      <dgm:spPr/>
      <dgm:t>
        <a:bodyPr/>
        <a:lstStyle/>
        <a:p>
          <a:endParaRPr lang="en-US"/>
        </a:p>
      </dgm:t>
    </dgm:pt>
    <dgm:pt modelId="{60DC3371-BFED-4557-99AF-A55F7E402DD2}" type="pres">
      <dgm:prSet presAssocID="{54292CD2-FF8C-49E2-8E56-0EECA3326115}" presName="childShp" presStyleLbl="bgAccFollowNode1" presStyleIdx="1" presStyleCnt="2">
        <dgm:presLayoutVars>
          <dgm:bulletEnabled val="1"/>
        </dgm:presLayoutVars>
      </dgm:prSet>
      <dgm:spPr/>
      <dgm:t>
        <a:bodyPr/>
        <a:lstStyle/>
        <a:p>
          <a:endParaRPr lang="en-US"/>
        </a:p>
      </dgm:t>
    </dgm:pt>
  </dgm:ptLst>
  <dgm:cxnLst>
    <dgm:cxn modelId="{82666226-3A37-4231-84A2-281B7BE8DD76}" srcId="{F789D87D-FA0F-42F8-AD0C-5EC2C280ADF6}" destId="{703A838A-BF20-480E-BBAA-F662B2A36E1F}" srcOrd="0" destOrd="0" parTransId="{8DAB765A-6890-4B83-8F0F-E139F109453F}" sibTransId="{7011BC57-C818-4094-888F-AD06234985BF}"/>
    <dgm:cxn modelId="{E62D2D0B-11D3-4C2E-8672-722C04F83AC5}" type="presOf" srcId="{43766B69-6B5D-4C45-B0E8-7181DCCDEE66}" destId="{60DC3371-BFED-4557-99AF-A55F7E402DD2}" srcOrd="0" destOrd="0" presId="urn:microsoft.com/office/officeart/2005/8/layout/vList6"/>
    <dgm:cxn modelId="{297E541B-5C00-46CF-84E9-A80705FF6BE5}" srcId="{453C2A9B-0C5F-41A3-9C21-6177C99C33BA}" destId="{54292CD2-FF8C-49E2-8E56-0EECA3326115}" srcOrd="1" destOrd="0" parTransId="{3C58D38F-5459-4543-9255-E4E9F9839876}" sibTransId="{FFD232D9-5DEA-4B09-8A36-1007954D2BF9}"/>
    <dgm:cxn modelId="{89430D7F-F016-4077-9EA1-AA7317EABE78}" type="presOf" srcId="{54292CD2-FF8C-49E2-8E56-0EECA3326115}" destId="{25866276-C1A6-4407-9444-E4BE4E146080}" srcOrd="0" destOrd="0" presId="urn:microsoft.com/office/officeart/2005/8/layout/vList6"/>
    <dgm:cxn modelId="{C3D21F42-06C6-474A-A901-52BCDD2525E2}" type="presOf" srcId="{F789D87D-FA0F-42F8-AD0C-5EC2C280ADF6}" destId="{6AADEEA5-35DF-45FF-8499-F4505C3F516D}" srcOrd="0" destOrd="0" presId="urn:microsoft.com/office/officeart/2005/8/layout/vList6"/>
    <dgm:cxn modelId="{062E31B8-DF28-40D1-80BA-C3CBF4F8E54D}" type="presOf" srcId="{703A838A-BF20-480E-BBAA-F662B2A36E1F}" destId="{8BBAEFDB-591E-492B-95EB-ABC225879CFC}" srcOrd="0" destOrd="0" presId="urn:microsoft.com/office/officeart/2005/8/layout/vList6"/>
    <dgm:cxn modelId="{7F27CE74-4719-4C57-B80F-B11380A67080}" type="presOf" srcId="{453C2A9B-0C5F-41A3-9C21-6177C99C33BA}" destId="{C99587D7-B4B5-468A-A19F-16AC3FA45D45}" srcOrd="0" destOrd="0" presId="urn:microsoft.com/office/officeart/2005/8/layout/vList6"/>
    <dgm:cxn modelId="{F9A301C7-F39C-4199-B2D6-0DA8105B2BDD}" srcId="{453C2A9B-0C5F-41A3-9C21-6177C99C33BA}" destId="{F789D87D-FA0F-42F8-AD0C-5EC2C280ADF6}" srcOrd="0" destOrd="0" parTransId="{A0313708-BBE3-48EA-A7EB-52ECF5D4985B}" sibTransId="{C6852574-5AF4-4802-AF5E-3A38B07ED2CC}"/>
    <dgm:cxn modelId="{58E0BEE5-CBAD-4130-A04D-7372F24BF525}" srcId="{54292CD2-FF8C-49E2-8E56-0EECA3326115}" destId="{43766B69-6B5D-4C45-B0E8-7181DCCDEE66}" srcOrd="0" destOrd="0" parTransId="{163809DE-DB67-462F-AF30-3F3BB88E4217}" sibTransId="{9790C18C-110E-4AE3-9C7E-996509E9C0C1}"/>
    <dgm:cxn modelId="{20AC59FA-DD82-4D65-8E96-B319F7E07494}" type="presParOf" srcId="{C99587D7-B4B5-468A-A19F-16AC3FA45D45}" destId="{21069E72-E162-417B-98D8-3FA0CCF00437}" srcOrd="0" destOrd="0" presId="urn:microsoft.com/office/officeart/2005/8/layout/vList6"/>
    <dgm:cxn modelId="{751F51CC-71DD-4DF2-9FFA-320BB93CDB1E}" type="presParOf" srcId="{21069E72-E162-417B-98D8-3FA0CCF00437}" destId="{6AADEEA5-35DF-45FF-8499-F4505C3F516D}" srcOrd="0" destOrd="0" presId="urn:microsoft.com/office/officeart/2005/8/layout/vList6"/>
    <dgm:cxn modelId="{B93C375F-66DB-44BB-A177-635907C288CC}" type="presParOf" srcId="{21069E72-E162-417B-98D8-3FA0CCF00437}" destId="{8BBAEFDB-591E-492B-95EB-ABC225879CFC}" srcOrd="1" destOrd="0" presId="urn:microsoft.com/office/officeart/2005/8/layout/vList6"/>
    <dgm:cxn modelId="{DE406415-5B00-4477-B098-708F933082D4}" type="presParOf" srcId="{C99587D7-B4B5-468A-A19F-16AC3FA45D45}" destId="{A0A1E452-9A47-4855-A0B2-9B8F6C45EE38}" srcOrd="1" destOrd="0" presId="urn:microsoft.com/office/officeart/2005/8/layout/vList6"/>
    <dgm:cxn modelId="{50E82B88-4A7A-4E77-B3FA-DE8B8D5C7F47}" type="presParOf" srcId="{C99587D7-B4B5-468A-A19F-16AC3FA45D45}" destId="{4851A999-3D70-48A7-8251-33EDFEB23583}" srcOrd="2" destOrd="0" presId="urn:microsoft.com/office/officeart/2005/8/layout/vList6"/>
    <dgm:cxn modelId="{7E0264E9-E3AB-486A-A08A-C353E7C2CF95}" type="presParOf" srcId="{4851A999-3D70-48A7-8251-33EDFEB23583}" destId="{25866276-C1A6-4407-9444-E4BE4E146080}" srcOrd="0" destOrd="0" presId="urn:microsoft.com/office/officeart/2005/8/layout/vList6"/>
    <dgm:cxn modelId="{7A9E66C6-8280-414C-A31D-A674C5905F83}" type="presParOf" srcId="{4851A999-3D70-48A7-8251-33EDFEB23583}" destId="{60DC3371-BFED-4557-99AF-A55F7E402DD2}"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53C2A9B-0C5F-41A3-9C21-6177C99C33BA}"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F789D87D-FA0F-42F8-AD0C-5EC2C280ADF6}">
      <dgm:prSet phldrT="[Text]"/>
      <dgm:spPr/>
      <dgm:t>
        <a:bodyPr/>
        <a:lstStyle/>
        <a:p>
          <a:r>
            <a:rPr lang="en-US" dirty="0" smtClean="0"/>
            <a:t>Disallowance on capital expenditure and depreciation [Sec. 35AD &amp;  43(1)]</a:t>
          </a:r>
          <a:endParaRPr lang="en-US" dirty="0"/>
        </a:p>
      </dgm:t>
    </dgm:pt>
    <dgm:pt modelId="{A0313708-BBE3-48EA-A7EB-52ECF5D4985B}" type="parTrans" cxnId="{F9A301C7-F39C-4199-B2D6-0DA8105B2BDD}">
      <dgm:prSet/>
      <dgm:spPr/>
      <dgm:t>
        <a:bodyPr/>
        <a:lstStyle/>
        <a:p>
          <a:endParaRPr lang="en-US"/>
        </a:p>
      </dgm:t>
    </dgm:pt>
    <dgm:pt modelId="{C6852574-5AF4-4802-AF5E-3A38B07ED2CC}" type="sibTrans" cxnId="{F9A301C7-F39C-4199-B2D6-0DA8105B2BDD}">
      <dgm:prSet/>
      <dgm:spPr/>
      <dgm:t>
        <a:bodyPr/>
        <a:lstStyle/>
        <a:p>
          <a:endParaRPr lang="en-US"/>
        </a:p>
      </dgm:t>
    </dgm:pt>
    <dgm:pt modelId="{703A838A-BF20-480E-BBAA-F662B2A36E1F}">
      <dgm:prSet phldrT="[Text]" custT="1"/>
      <dgm:spPr/>
      <dgm:t>
        <a:bodyPr/>
        <a:lstStyle/>
        <a:p>
          <a:r>
            <a:rPr lang="en-US" sz="1600" dirty="0" smtClean="0"/>
            <a:t>Limit ₹ 10,000</a:t>
          </a:r>
          <a:endParaRPr lang="en-US" sz="1600" dirty="0"/>
        </a:p>
      </dgm:t>
    </dgm:pt>
    <dgm:pt modelId="{8DAB765A-6890-4B83-8F0F-E139F109453F}" type="parTrans" cxnId="{82666226-3A37-4231-84A2-281B7BE8DD76}">
      <dgm:prSet/>
      <dgm:spPr/>
      <dgm:t>
        <a:bodyPr/>
        <a:lstStyle/>
        <a:p>
          <a:endParaRPr lang="en-US"/>
        </a:p>
      </dgm:t>
    </dgm:pt>
    <dgm:pt modelId="{7011BC57-C818-4094-888F-AD06234985BF}" type="sibTrans" cxnId="{82666226-3A37-4231-84A2-281B7BE8DD76}">
      <dgm:prSet/>
      <dgm:spPr/>
      <dgm:t>
        <a:bodyPr/>
        <a:lstStyle/>
        <a:p>
          <a:endParaRPr lang="en-US"/>
        </a:p>
      </dgm:t>
    </dgm:pt>
    <dgm:pt modelId="{54292CD2-FF8C-49E2-8E56-0EECA3326115}">
      <dgm:prSet phldrT="[Text]"/>
      <dgm:spPr/>
      <dgm:t>
        <a:bodyPr/>
        <a:lstStyle/>
        <a:p>
          <a:r>
            <a:rPr lang="en-US" dirty="0" smtClean="0"/>
            <a:t>Disallowance of donation to political parties or electoral trust (Sec. 80GGB &amp; GGC)</a:t>
          </a:r>
          <a:endParaRPr lang="en-US" dirty="0"/>
        </a:p>
      </dgm:t>
    </dgm:pt>
    <dgm:pt modelId="{3C58D38F-5459-4543-9255-E4E9F9839876}" type="parTrans" cxnId="{297E541B-5C00-46CF-84E9-A80705FF6BE5}">
      <dgm:prSet/>
      <dgm:spPr/>
      <dgm:t>
        <a:bodyPr/>
        <a:lstStyle/>
        <a:p>
          <a:endParaRPr lang="en-US"/>
        </a:p>
      </dgm:t>
    </dgm:pt>
    <dgm:pt modelId="{FFD232D9-5DEA-4B09-8A36-1007954D2BF9}" type="sibTrans" cxnId="{297E541B-5C00-46CF-84E9-A80705FF6BE5}">
      <dgm:prSet/>
      <dgm:spPr/>
      <dgm:t>
        <a:bodyPr/>
        <a:lstStyle/>
        <a:p>
          <a:endParaRPr lang="en-US"/>
        </a:p>
      </dgm:t>
    </dgm:pt>
    <dgm:pt modelId="{43766B69-6B5D-4C45-B0E8-7181DCCDEE66}">
      <dgm:prSet phldrT="[Text]" custT="1"/>
      <dgm:spPr/>
      <dgm:t>
        <a:bodyPr/>
        <a:lstStyle/>
        <a:p>
          <a:r>
            <a:rPr lang="en-US" sz="1600" dirty="0" smtClean="0"/>
            <a:t>No cash payment is allowed</a:t>
          </a:r>
          <a:endParaRPr lang="en-US" sz="1600" dirty="0"/>
        </a:p>
      </dgm:t>
    </dgm:pt>
    <dgm:pt modelId="{163809DE-DB67-462F-AF30-3F3BB88E4217}" type="parTrans" cxnId="{58E0BEE5-CBAD-4130-A04D-7372F24BF525}">
      <dgm:prSet/>
      <dgm:spPr/>
      <dgm:t>
        <a:bodyPr/>
        <a:lstStyle/>
        <a:p>
          <a:endParaRPr lang="en-US"/>
        </a:p>
      </dgm:t>
    </dgm:pt>
    <dgm:pt modelId="{9790C18C-110E-4AE3-9C7E-996509E9C0C1}" type="sibTrans" cxnId="{58E0BEE5-CBAD-4130-A04D-7372F24BF525}">
      <dgm:prSet/>
      <dgm:spPr/>
      <dgm:t>
        <a:bodyPr/>
        <a:lstStyle/>
        <a:p>
          <a:endParaRPr lang="en-US"/>
        </a:p>
      </dgm:t>
    </dgm:pt>
    <dgm:pt modelId="{C99587D7-B4B5-468A-A19F-16AC3FA45D45}" type="pres">
      <dgm:prSet presAssocID="{453C2A9B-0C5F-41A3-9C21-6177C99C33BA}" presName="Name0" presStyleCnt="0">
        <dgm:presLayoutVars>
          <dgm:dir/>
          <dgm:animLvl val="lvl"/>
          <dgm:resizeHandles/>
        </dgm:presLayoutVars>
      </dgm:prSet>
      <dgm:spPr/>
      <dgm:t>
        <a:bodyPr/>
        <a:lstStyle/>
        <a:p>
          <a:endParaRPr lang="en-US"/>
        </a:p>
      </dgm:t>
    </dgm:pt>
    <dgm:pt modelId="{21069E72-E162-417B-98D8-3FA0CCF00437}" type="pres">
      <dgm:prSet presAssocID="{F789D87D-FA0F-42F8-AD0C-5EC2C280ADF6}" presName="linNode" presStyleCnt="0"/>
      <dgm:spPr/>
    </dgm:pt>
    <dgm:pt modelId="{6AADEEA5-35DF-45FF-8499-F4505C3F516D}" type="pres">
      <dgm:prSet presAssocID="{F789D87D-FA0F-42F8-AD0C-5EC2C280ADF6}" presName="parentShp" presStyleLbl="node1" presStyleIdx="0" presStyleCnt="2">
        <dgm:presLayoutVars>
          <dgm:bulletEnabled val="1"/>
        </dgm:presLayoutVars>
      </dgm:prSet>
      <dgm:spPr/>
      <dgm:t>
        <a:bodyPr/>
        <a:lstStyle/>
        <a:p>
          <a:endParaRPr lang="en-US"/>
        </a:p>
      </dgm:t>
    </dgm:pt>
    <dgm:pt modelId="{8BBAEFDB-591E-492B-95EB-ABC225879CFC}" type="pres">
      <dgm:prSet presAssocID="{F789D87D-FA0F-42F8-AD0C-5EC2C280ADF6}" presName="childShp" presStyleLbl="bgAccFollowNode1" presStyleIdx="0" presStyleCnt="2">
        <dgm:presLayoutVars>
          <dgm:bulletEnabled val="1"/>
        </dgm:presLayoutVars>
      </dgm:prSet>
      <dgm:spPr/>
      <dgm:t>
        <a:bodyPr/>
        <a:lstStyle/>
        <a:p>
          <a:endParaRPr lang="en-US"/>
        </a:p>
      </dgm:t>
    </dgm:pt>
    <dgm:pt modelId="{A0A1E452-9A47-4855-A0B2-9B8F6C45EE38}" type="pres">
      <dgm:prSet presAssocID="{C6852574-5AF4-4802-AF5E-3A38B07ED2CC}" presName="spacing" presStyleCnt="0"/>
      <dgm:spPr/>
    </dgm:pt>
    <dgm:pt modelId="{4851A999-3D70-48A7-8251-33EDFEB23583}" type="pres">
      <dgm:prSet presAssocID="{54292CD2-FF8C-49E2-8E56-0EECA3326115}" presName="linNode" presStyleCnt="0"/>
      <dgm:spPr/>
    </dgm:pt>
    <dgm:pt modelId="{25866276-C1A6-4407-9444-E4BE4E146080}" type="pres">
      <dgm:prSet presAssocID="{54292CD2-FF8C-49E2-8E56-0EECA3326115}" presName="parentShp" presStyleLbl="node1" presStyleIdx="1" presStyleCnt="2">
        <dgm:presLayoutVars>
          <dgm:bulletEnabled val="1"/>
        </dgm:presLayoutVars>
      </dgm:prSet>
      <dgm:spPr/>
      <dgm:t>
        <a:bodyPr/>
        <a:lstStyle/>
        <a:p>
          <a:endParaRPr lang="en-US"/>
        </a:p>
      </dgm:t>
    </dgm:pt>
    <dgm:pt modelId="{60DC3371-BFED-4557-99AF-A55F7E402DD2}" type="pres">
      <dgm:prSet presAssocID="{54292CD2-FF8C-49E2-8E56-0EECA3326115}" presName="childShp" presStyleLbl="bgAccFollowNode1" presStyleIdx="1" presStyleCnt="2">
        <dgm:presLayoutVars>
          <dgm:bulletEnabled val="1"/>
        </dgm:presLayoutVars>
      </dgm:prSet>
      <dgm:spPr/>
      <dgm:t>
        <a:bodyPr/>
        <a:lstStyle/>
        <a:p>
          <a:endParaRPr lang="en-US"/>
        </a:p>
      </dgm:t>
    </dgm:pt>
  </dgm:ptLst>
  <dgm:cxnLst>
    <dgm:cxn modelId="{82666226-3A37-4231-84A2-281B7BE8DD76}" srcId="{F789D87D-FA0F-42F8-AD0C-5EC2C280ADF6}" destId="{703A838A-BF20-480E-BBAA-F662B2A36E1F}" srcOrd="0" destOrd="0" parTransId="{8DAB765A-6890-4B83-8F0F-E139F109453F}" sibTransId="{7011BC57-C818-4094-888F-AD06234985BF}"/>
    <dgm:cxn modelId="{03DC4C66-F2BE-4C88-A251-B069B80A3F10}" type="presOf" srcId="{43766B69-6B5D-4C45-B0E8-7181DCCDEE66}" destId="{60DC3371-BFED-4557-99AF-A55F7E402DD2}" srcOrd="0" destOrd="0" presId="urn:microsoft.com/office/officeart/2005/8/layout/vList6"/>
    <dgm:cxn modelId="{A031DBF2-B730-421D-A790-89867BC0B0D9}" type="presOf" srcId="{F789D87D-FA0F-42F8-AD0C-5EC2C280ADF6}" destId="{6AADEEA5-35DF-45FF-8499-F4505C3F516D}" srcOrd="0" destOrd="0" presId="urn:microsoft.com/office/officeart/2005/8/layout/vList6"/>
    <dgm:cxn modelId="{297E541B-5C00-46CF-84E9-A80705FF6BE5}" srcId="{453C2A9B-0C5F-41A3-9C21-6177C99C33BA}" destId="{54292CD2-FF8C-49E2-8E56-0EECA3326115}" srcOrd="1" destOrd="0" parTransId="{3C58D38F-5459-4543-9255-E4E9F9839876}" sibTransId="{FFD232D9-5DEA-4B09-8A36-1007954D2BF9}"/>
    <dgm:cxn modelId="{80928ACF-13C4-48C9-9A02-47BD01C58383}" type="presOf" srcId="{703A838A-BF20-480E-BBAA-F662B2A36E1F}" destId="{8BBAEFDB-591E-492B-95EB-ABC225879CFC}" srcOrd="0" destOrd="0" presId="urn:microsoft.com/office/officeart/2005/8/layout/vList6"/>
    <dgm:cxn modelId="{404AA113-FEE6-4661-92CB-D8AA0B66E16F}" type="presOf" srcId="{453C2A9B-0C5F-41A3-9C21-6177C99C33BA}" destId="{C99587D7-B4B5-468A-A19F-16AC3FA45D45}" srcOrd="0" destOrd="0" presId="urn:microsoft.com/office/officeart/2005/8/layout/vList6"/>
    <dgm:cxn modelId="{EBEF7A6F-F42D-43D7-9D96-A04F67B3C70E}" type="presOf" srcId="{54292CD2-FF8C-49E2-8E56-0EECA3326115}" destId="{25866276-C1A6-4407-9444-E4BE4E146080}" srcOrd="0" destOrd="0" presId="urn:microsoft.com/office/officeart/2005/8/layout/vList6"/>
    <dgm:cxn modelId="{F9A301C7-F39C-4199-B2D6-0DA8105B2BDD}" srcId="{453C2A9B-0C5F-41A3-9C21-6177C99C33BA}" destId="{F789D87D-FA0F-42F8-AD0C-5EC2C280ADF6}" srcOrd="0" destOrd="0" parTransId="{A0313708-BBE3-48EA-A7EB-52ECF5D4985B}" sibTransId="{C6852574-5AF4-4802-AF5E-3A38B07ED2CC}"/>
    <dgm:cxn modelId="{58E0BEE5-CBAD-4130-A04D-7372F24BF525}" srcId="{54292CD2-FF8C-49E2-8E56-0EECA3326115}" destId="{43766B69-6B5D-4C45-B0E8-7181DCCDEE66}" srcOrd="0" destOrd="0" parTransId="{163809DE-DB67-462F-AF30-3F3BB88E4217}" sibTransId="{9790C18C-110E-4AE3-9C7E-996509E9C0C1}"/>
    <dgm:cxn modelId="{75C3A572-FFE9-49D8-B5F1-12484E2E9AA6}" type="presParOf" srcId="{C99587D7-B4B5-468A-A19F-16AC3FA45D45}" destId="{21069E72-E162-417B-98D8-3FA0CCF00437}" srcOrd="0" destOrd="0" presId="urn:microsoft.com/office/officeart/2005/8/layout/vList6"/>
    <dgm:cxn modelId="{67C27AD6-09E3-49AE-BEF2-A0B58471CF64}" type="presParOf" srcId="{21069E72-E162-417B-98D8-3FA0CCF00437}" destId="{6AADEEA5-35DF-45FF-8499-F4505C3F516D}" srcOrd="0" destOrd="0" presId="urn:microsoft.com/office/officeart/2005/8/layout/vList6"/>
    <dgm:cxn modelId="{82376D9D-B450-4E4A-9801-9F54FADB1CBB}" type="presParOf" srcId="{21069E72-E162-417B-98D8-3FA0CCF00437}" destId="{8BBAEFDB-591E-492B-95EB-ABC225879CFC}" srcOrd="1" destOrd="0" presId="urn:microsoft.com/office/officeart/2005/8/layout/vList6"/>
    <dgm:cxn modelId="{B9CCE1D9-5085-466B-871B-7FA516723ABF}" type="presParOf" srcId="{C99587D7-B4B5-468A-A19F-16AC3FA45D45}" destId="{A0A1E452-9A47-4855-A0B2-9B8F6C45EE38}" srcOrd="1" destOrd="0" presId="urn:microsoft.com/office/officeart/2005/8/layout/vList6"/>
    <dgm:cxn modelId="{28230AD7-1021-4347-AE2D-73045643DEF6}" type="presParOf" srcId="{C99587D7-B4B5-468A-A19F-16AC3FA45D45}" destId="{4851A999-3D70-48A7-8251-33EDFEB23583}" srcOrd="2" destOrd="0" presId="urn:microsoft.com/office/officeart/2005/8/layout/vList6"/>
    <dgm:cxn modelId="{C95BF715-B2A9-4F84-9CF5-AE29A8E5FFBA}" type="presParOf" srcId="{4851A999-3D70-48A7-8251-33EDFEB23583}" destId="{25866276-C1A6-4407-9444-E4BE4E146080}" srcOrd="0" destOrd="0" presId="urn:microsoft.com/office/officeart/2005/8/layout/vList6"/>
    <dgm:cxn modelId="{19061BD0-2712-475C-9834-2CA8727AAC20}" type="presParOf" srcId="{4851A999-3D70-48A7-8251-33EDFEB23583}" destId="{60DC3371-BFED-4557-99AF-A55F7E402DD2}" srcOrd="1" destOrd="0" presId="urn:microsoft.com/office/officeart/2005/8/layout/vList6"/>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3C2A9B-0C5F-41A3-9C21-6177C99C33BA}"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F789D87D-FA0F-42F8-AD0C-5EC2C280ADF6}">
      <dgm:prSet phldrT="[Text]"/>
      <dgm:spPr/>
      <dgm:t>
        <a:bodyPr/>
        <a:lstStyle/>
        <a:p>
          <a:r>
            <a:rPr lang="en-US" dirty="0" smtClean="0"/>
            <a:t>Disallowance on Donations (Sec. 80 G)</a:t>
          </a:r>
          <a:endParaRPr lang="en-US" dirty="0"/>
        </a:p>
      </dgm:t>
    </dgm:pt>
    <dgm:pt modelId="{A0313708-BBE3-48EA-A7EB-52ECF5D4985B}" type="parTrans" cxnId="{F9A301C7-F39C-4199-B2D6-0DA8105B2BDD}">
      <dgm:prSet/>
      <dgm:spPr/>
      <dgm:t>
        <a:bodyPr/>
        <a:lstStyle/>
        <a:p>
          <a:endParaRPr lang="en-US"/>
        </a:p>
      </dgm:t>
    </dgm:pt>
    <dgm:pt modelId="{C6852574-5AF4-4802-AF5E-3A38B07ED2CC}" type="sibTrans" cxnId="{F9A301C7-F39C-4199-B2D6-0DA8105B2BDD}">
      <dgm:prSet/>
      <dgm:spPr/>
      <dgm:t>
        <a:bodyPr/>
        <a:lstStyle/>
        <a:p>
          <a:endParaRPr lang="en-US"/>
        </a:p>
      </dgm:t>
    </dgm:pt>
    <dgm:pt modelId="{703A838A-BF20-480E-BBAA-F662B2A36E1F}">
      <dgm:prSet phldrT="[Text]" custT="1"/>
      <dgm:spPr/>
      <dgm:t>
        <a:bodyPr/>
        <a:lstStyle/>
        <a:p>
          <a:r>
            <a:rPr lang="en-US" sz="1600" dirty="0" smtClean="0"/>
            <a:t>Limit ₹ 2,000</a:t>
          </a:r>
          <a:endParaRPr lang="en-US" sz="1600" dirty="0"/>
        </a:p>
      </dgm:t>
    </dgm:pt>
    <dgm:pt modelId="{8DAB765A-6890-4B83-8F0F-E139F109453F}" type="parTrans" cxnId="{82666226-3A37-4231-84A2-281B7BE8DD76}">
      <dgm:prSet/>
      <dgm:spPr/>
      <dgm:t>
        <a:bodyPr/>
        <a:lstStyle/>
        <a:p>
          <a:endParaRPr lang="en-US"/>
        </a:p>
      </dgm:t>
    </dgm:pt>
    <dgm:pt modelId="{7011BC57-C818-4094-888F-AD06234985BF}" type="sibTrans" cxnId="{82666226-3A37-4231-84A2-281B7BE8DD76}">
      <dgm:prSet/>
      <dgm:spPr/>
      <dgm:t>
        <a:bodyPr/>
        <a:lstStyle/>
        <a:p>
          <a:endParaRPr lang="en-US"/>
        </a:p>
      </dgm:t>
    </dgm:pt>
    <dgm:pt modelId="{54292CD2-FF8C-49E2-8E56-0EECA3326115}">
      <dgm:prSet phldrT="[Text]"/>
      <dgm:spPr/>
      <dgm:t>
        <a:bodyPr/>
        <a:lstStyle/>
        <a:p>
          <a:r>
            <a:rPr lang="en-US" dirty="0" smtClean="0"/>
            <a:t>Prohibition on acceptance on cash loans, </a:t>
          </a:r>
          <a:r>
            <a:rPr lang="en-US" dirty="0" err="1" smtClean="0"/>
            <a:t>deposits,etc</a:t>
          </a:r>
          <a:r>
            <a:rPr lang="en-US" dirty="0" smtClean="0"/>
            <a:t>.            ( Sec. 269 SS)</a:t>
          </a:r>
          <a:endParaRPr lang="en-US" dirty="0"/>
        </a:p>
      </dgm:t>
    </dgm:pt>
    <dgm:pt modelId="{3C58D38F-5459-4543-9255-E4E9F9839876}" type="parTrans" cxnId="{297E541B-5C00-46CF-84E9-A80705FF6BE5}">
      <dgm:prSet/>
      <dgm:spPr/>
      <dgm:t>
        <a:bodyPr/>
        <a:lstStyle/>
        <a:p>
          <a:endParaRPr lang="en-US"/>
        </a:p>
      </dgm:t>
    </dgm:pt>
    <dgm:pt modelId="{FFD232D9-5DEA-4B09-8A36-1007954D2BF9}" type="sibTrans" cxnId="{297E541B-5C00-46CF-84E9-A80705FF6BE5}">
      <dgm:prSet/>
      <dgm:spPr/>
      <dgm:t>
        <a:bodyPr/>
        <a:lstStyle/>
        <a:p>
          <a:endParaRPr lang="en-US"/>
        </a:p>
      </dgm:t>
    </dgm:pt>
    <dgm:pt modelId="{43766B69-6B5D-4C45-B0E8-7181DCCDEE66}">
      <dgm:prSet phldrT="[Text]" custT="1"/>
      <dgm:spPr/>
      <dgm:t>
        <a:bodyPr/>
        <a:lstStyle/>
        <a:p>
          <a:r>
            <a:rPr lang="en-US" sz="1400" dirty="0" smtClean="0"/>
            <a:t>Limit &lt; ₹ 20,000</a:t>
          </a:r>
          <a:endParaRPr lang="en-US" sz="1400" dirty="0"/>
        </a:p>
      </dgm:t>
    </dgm:pt>
    <dgm:pt modelId="{163809DE-DB67-462F-AF30-3F3BB88E4217}" type="parTrans" cxnId="{58E0BEE5-CBAD-4130-A04D-7372F24BF525}">
      <dgm:prSet/>
      <dgm:spPr/>
      <dgm:t>
        <a:bodyPr/>
        <a:lstStyle/>
        <a:p>
          <a:endParaRPr lang="en-US"/>
        </a:p>
      </dgm:t>
    </dgm:pt>
    <dgm:pt modelId="{9790C18C-110E-4AE3-9C7E-996509E9C0C1}" type="sibTrans" cxnId="{58E0BEE5-CBAD-4130-A04D-7372F24BF525}">
      <dgm:prSet/>
      <dgm:spPr/>
      <dgm:t>
        <a:bodyPr/>
        <a:lstStyle/>
        <a:p>
          <a:endParaRPr lang="en-US"/>
        </a:p>
      </dgm:t>
    </dgm:pt>
    <dgm:pt modelId="{C99587D7-B4B5-468A-A19F-16AC3FA45D45}" type="pres">
      <dgm:prSet presAssocID="{453C2A9B-0C5F-41A3-9C21-6177C99C33BA}" presName="Name0" presStyleCnt="0">
        <dgm:presLayoutVars>
          <dgm:dir/>
          <dgm:animLvl val="lvl"/>
          <dgm:resizeHandles/>
        </dgm:presLayoutVars>
      </dgm:prSet>
      <dgm:spPr/>
      <dgm:t>
        <a:bodyPr/>
        <a:lstStyle/>
        <a:p>
          <a:endParaRPr lang="en-US"/>
        </a:p>
      </dgm:t>
    </dgm:pt>
    <dgm:pt modelId="{21069E72-E162-417B-98D8-3FA0CCF00437}" type="pres">
      <dgm:prSet presAssocID="{F789D87D-FA0F-42F8-AD0C-5EC2C280ADF6}" presName="linNode" presStyleCnt="0"/>
      <dgm:spPr/>
    </dgm:pt>
    <dgm:pt modelId="{6AADEEA5-35DF-45FF-8499-F4505C3F516D}" type="pres">
      <dgm:prSet presAssocID="{F789D87D-FA0F-42F8-AD0C-5EC2C280ADF6}" presName="parentShp" presStyleLbl="node1" presStyleIdx="0" presStyleCnt="2">
        <dgm:presLayoutVars>
          <dgm:bulletEnabled val="1"/>
        </dgm:presLayoutVars>
      </dgm:prSet>
      <dgm:spPr/>
      <dgm:t>
        <a:bodyPr/>
        <a:lstStyle/>
        <a:p>
          <a:endParaRPr lang="en-US"/>
        </a:p>
      </dgm:t>
    </dgm:pt>
    <dgm:pt modelId="{8BBAEFDB-591E-492B-95EB-ABC225879CFC}" type="pres">
      <dgm:prSet presAssocID="{F789D87D-FA0F-42F8-AD0C-5EC2C280ADF6}" presName="childShp" presStyleLbl="bgAccFollowNode1" presStyleIdx="0" presStyleCnt="2">
        <dgm:presLayoutVars>
          <dgm:bulletEnabled val="1"/>
        </dgm:presLayoutVars>
      </dgm:prSet>
      <dgm:spPr/>
      <dgm:t>
        <a:bodyPr/>
        <a:lstStyle/>
        <a:p>
          <a:endParaRPr lang="en-US"/>
        </a:p>
      </dgm:t>
    </dgm:pt>
    <dgm:pt modelId="{A0A1E452-9A47-4855-A0B2-9B8F6C45EE38}" type="pres">
      <dgm:prSet presAssocID="{C6852574-5AF4-4802-AF5E-3A38B07ED2CC}" presName="spacing" presStyleCnt="0"/>
      <dgm:spPr/>
    </dgm:pt>
    <dgm:pt modelId="{4851A999-3D70-48A7-8251-33EDFEB23583}" type="pres">
      <dgm:prSet presAssocID="{54292CD2-FF8C-49E2-8E56-0EECA3326115}" presName="linNode" presStyleCnt="0"/>
      <dgm:spPr/>
    </dgm:pt>
    <dgm:pt modelId="{25866276-C1A6-4407-9444-E4BE4E146080}" type="pres">
      <dgm:prSet presAssocID="{54292CD2-FF8C-49E2-8E56-0EECA3326115}" presName="parentShp" presStyleLbl="node1" presStyleIdx="1" presStyleCnt="2">
        <dgm:presLayoutVars>
          <dgm:bulletEnabled val="1"/>
        </dgm:presLayoutVars>
      </dgm:prSet>
      <dgm:spPr/>
      <dgm:t>
        <a:bodyPr/>
        <a:lstStyle/>
        <a:p>
          <a:endParaRPr lang="en-US"/>
        </a:p>
      </dgm:t>
    </dgm:pt>
    <dgm:pt modelId="{60DC3371-BFED-4557-99AF-A55F7E402DD2}" type="pres">
      <dgm:prSet presAssocID="{54292CD2-FF8C-49E2-8E56-0EECA3326115}" presName="childShp" presStyleLbl="bgAccFollowNode1" presStyleIdx="1" presStyleCnt="2">
        <dgm:presLayoutVars>
          <dgm:bulletEnabled val="1"/>
        </dgm:presLayoutVars>
      </dgm:prSet>
      <dgm:spPr/>
      <dgm:t>
        <a:bodyPr/>
        <a:lstStyle/>
        <a:p>
          <a:endParaRPr lang="en-US"/>
        </a:p>
      </dgm:t>
    </dgm:pt>
  </dgm:ptLst>
  <dgm:cxnLst>
    <dgm:cxn modelId="{82666226-3A37-4231-84A2-281B7BE8DD76}" srcId="{F789D87D-FA0F-42F8-AD0C-5EC2C280ADF6}" destId="{703A838A-BF20-480E-BBAA-F662B2A36E1F}" srcOrd="0" destOrd="0" parTransId="{8DAB765A-6890-4B83-8F0F-E139F109453F}" sibTransId="{7011BC57-C818-4094-888F-AD06234985BF}"/>
    <dgm:cxn modelId="{297E541B-5C00-46CF-84E9-A80705FF6BE5}" srcId="{453C2A9B-0C5F-41A3-9C21-6177C99C33BA}" destId="{54292CD2-FF8C-49E2-8E56-0EECA3326115}" srcOrd="1" destOrd="0" parTransId="{3C58D38F-5459-4543-9255-E4E9F9839876}" sibTransId="{FFD232D9-5DEA-4B09-8A36-1007954D2BF9}"/>
    <dgm:cxn modelId="{C844E02C-8BF1-4D9D-A4CB-2CDB0A755A35}" type="presOf" srcId="{43766B69-6B5D-4C45-B0E8-7181DCCDEE66}" destId="{60DC3371-BFED-4557-99AF-A55F7E402DD2}" srcOrd="0" destOrd="0" presId="urn:microsoft.com/office/officeart/2005/8/layout/vList6"/>
    <dgm:cxn modelId="{A94C4D6F-67D1-4486-9F5A-CD09CB7A832A}" type="presOf" srcId="{453C2A9B-0C5F-41A3-9C21-6177C99C33BA}" destId="{C99587D7-B4B5-468A-A19F-16AC3FA45D45}" srcOrd="0" destOrd="0" presId="urn:microsoft.com/office/officeart/2005/8/layout/vList6"/>
    <dgm:cxn modelId="{8D0D36FB-8B1F-48FA-B379-937EB5E4ACA6}" type="presOf" srcId="{54292CD2-FF8C-49E2-8E56-0EECA3326115}" destId="{25866276-C1A6-4407-9444-E4BE4E146080}" srcOrd="0" destOrd="0" presId="urn:microsoft.com/office/officeart/2005/8/layout/vList6"/>
    <dgm:cxn modelId="{F173CC89-AFB1-4806-AAD3-548FCD58B927}" type="presOf" srcId="{703A838A-BF20-480E-BBAA-F662B2A36E1F}" destId="{8BBAEFDB-591E-492B-95EB-ABC225879CFC}" srcOrd="0" destOrd="0" presId="urn:microsoft.com/office/officeart/2005/8/layout/vList6"/>
    <dgm:cxn modelId="{58E0BEE5-CBAD-4130-A04D-7372F24BF525}" srcId="{54292CD2-FF8C-49E2-8E56-0EECA3326115}" destId="{43766B69-6B5D-4C45-B0E8-7181DCCDEE66}" srcOrd="0" destOrd="0" parTransId="{163809DE-DB67-462F-AF30-3F3BB88E4217}" sibTransId="{9790C18C-110E-4AE3-9C7E-996509E9C0C1}"/>
    <dgm:cxn modelId="{A30013C5-BE63-4B54-8F42-17E1CF8C3AD1}" type="presOf" srcId="{F789D87D-FA0F-42F8-AD0C-5EC2C280ADF6}" destId="{6AADEEA5-35DF-45FF-8499-F4505C3F516D}" srcOrd="0" destOrd="0" presId="urn:microsoft.com/office/officeart/2005/8/layout/vList6"/>
    <dgm:cxn modelId="{F9A301C7-F39C-4199-B2D6-0DA8105B2BDD}" srcId="{453C2A9B-0C5F-41A3-9C21-6177C99C33BA}" destId="{F789D87D-FA0F-42F8-AD0C-5EC2C280ADF6}" srcOrd="0" destOrd="0" parTransId="{A0313708-BBE3-48EA-A7EB-52ECF5D4985B}" sibTransId="{C6852574-5AF4-4802-AF5E-3A38B07ED2CC}"/>
    <dgm:cxn modelId="{0EB8D70A-A5CB-42C7-A62F-7A0F1D2B2B75}" type="presParOf" srcId="{C99587D7-B4B5-468A-A19F-16AC3FA45D45}" destId="{21069E72-E162-417B-98D8-3FA0CCF00437}" srcOrd="0" destOrd="0" presId="urn:microsoft.com/office/officeart/2005/8/layout/vList6"/>
    <dgm:cxn modelId="{20541830-4C24-44DB-B3C1-EC8793465647}" type="presParOf" srcId="{21069E72-E162-417B-98D8-3FA0CCF00437}" destId="{6AADEEA5-35DF-45FF-8499-F4505C3F516D}" srcOrd="0" destOrd="0" presId="urn:microsoft.com/office/officeart/2005/8/layout/vList6"/>
    <dgm:cxn modelId="{8FFE2A85-E9BF-4F14-90F1-1981CCBB73C4}" type="presParOf" srcId="{21069E72-E162-417B-98D8-3FA0CCF00437}" destId="{8BBAEFDB-591E-492B-95EB-ABC225879CFC}" srcOrd="1" destOrd="0" presId="urn:microsoft.com/office/officeart/2005/8/layout/vList6"/>
    <dgm:cxn modelId="{9D8DAF18-1D07-4200-A854-CC2C9BCA994B}" type="presParOf" srcId="{C99587D7-B4B5-468A-A19F-16AC3FA45D45}" destId="{A0A1E452-9A47-4855-A0B2-9B8F6C45EE38}" srcOrd="1" destOrd="0" presId="urn:microsoft.com/office/officeart/2005/8/layout/vList6"/>
    <dgm:cxn modelId="{8A51C6C2-C7A8-4335-901B-94AF7352136D}" type="presParOf" srcId="{C99587D7-B4B5-468A-A19F-16AC3FA45D45}" destId="{4851A999-3D70-48A7-8251-33EDFEB23583}" srcOrd="2" destOrd="0" presId="urn:microsoft.com/office/officeart/2005/8/layout/vList6"/>
    <dgm:cxn modelId="{347C8573-CC19-4734-AE7D-E3ED187E95F2}" type="presParOf" srcId="{4851A999-3D70-48A7-8251-33EDFEB23583}" destId="{25866276-C1A6-4407-9444-E4BE4E146080}" srcOrd="0" destOrd="0" presId="urn:microsoft.com/office/officeart/2005/8/layout/vList6"/>
    <dgm:cxn modelId="{16925068-2F63-4ECA-A597-32D9541854FF}" type="presParOf" srcId="{4851A999-3D70-48A7-8251-33EDFEB23583}" destId="{60DC3371-BFED-4557-99AF-A55F7E402DD2}" srcOrd="1" destOrd="0" presId="urn:microsoft.com/office/officeart/2005/8/layout/vList6"/>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53C2A9B-0C5F-41A3-9C21-6177C99C33BA}"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US"/>
        </a:p>
      </dgm:t>
    </dgm:pt>
    <dgm:pt modelId="{F789D87D-FA0F-42F8-AD0C-5EC2C280ADF6}">
      <dgm:prSet phldrT="[Text]"/>
      <dgm:spPr/>
      <dgm:t>
        <a:bodyPr/>
        <a:lstStyle/>
        <a:p>
          <a:r>
            <a:rPr lang="en-US" dirty="0" smtClean="0"/>
            <a:t>Prohibition on repayment of loans, </a:t>
          </a:r>
          <a:r>
            <a:rPr lang="en-US" dirty="0" err="1" smtClean="0"/>
            <a:t>Deposits,etc</a:t>
          </a:r>
          <a:r>
            <a:rPr lang="en-US" dirty="0" smtClean="0"/>
            <a:t>. in cash (Sec. 269 T)</a:t>
          </a:r>
          <a:endParaRPr lang="en-US" dirty="0"/>
        </a:p>
      </dgm:t>
    </dgm:pt>
    <dgm:pt modelId="{A0313708-BBE3-48EA-A7EB-52ECF5D4985B}" type="parTrans" cxnId="{F9A301C7-F39C-4199-B2D6-0DA8105B2BDD}">
      <dgm:prSet/>
      <dgm:spPr/>
      <dgm:t>
        <a:bodyPr/>
        <a:lstStyle/>
        <a:p>
          <a:endParaRPr lang="en-US"/>
        </a:p>
      </dgm:t>
    </dgm:pt>
    <dgm:pt modelId="{C6852574-5AF4-4802-AF5E-3A38B07ED2CC}" type="sibTrans" cxnId="{F9A301C7-F39C-4199-B2D6-0DA8105B2BDD}">
      <dgm:prSet/>
      <dgm:spPr/>
      <dgm:t>
        <a:bodyPr/>
        <a:lstStyle/>
        <a:p>
          <a:endParaRPr lang="en-US"/>
        </a:p>
      </dgm:t>
    </dgm:pt>
    <dgm:pt modelId="{703A838A-BF20-480E-BBAA-F662B2A36E1F}">
      <dgm:prSet phldrT="[Text]" custT="1"/>
      <dgm:spPr/>
      <dgm:t>
        <a:bodyPr/>
        <a:lstStyle/>
        <a:p>
          <a:r>
            <a:rPr lang="en-US" sz="1600" dirty="0" smtClean="0"/>
            <a:t>Limit &lt; ₹ 20,000</a:t>
          </a:r>
          <a:endParaRPr lang="en-US" sz="1600" dirty="0"/>
        </a:p>
      </dgm:t>
    </dgm:pt>
    <dgm:pt modelId="{8DAB765A-6890-4B83-8F0F-E139F109453F}" type="parTrans" cxnId="{82666226-3A37-4231-84A2-281B7BE8DD76}">
      <dgm:prSet/>
      <dgm:spPr/>
      <dgm:t>
        <a:bodyPr/>
        <a:lstStyle/>
        <a:p>
          <a:endParaRPr lang="en-US"/>
        </a:p>
      </dgm:t>
    </dgm:pt>
    <dgm:pt modelId="{7011BC57-C818-4094-888F-AD06234985BF}" type="sibTrans" cxnId="{82666226-3A37-4231-84A2-281B7BE8DD76}">
      <dgm:prSet/>
      <dgm:spPr/>
      <dgm:t>
        <a:bodyPr/>
        <a:lstStyle/>
        <a:p>
          <a:endParaRPr lang="en-US"/>
        </a:p>
      </dgm:t>
    </dgm:pt>
    <dgm:pt modelId="{54292CD2-FF8C-49E2-8E56-0EECA3326115}">
      <dgm:prSet phldrT="[Text]"/>
      <dgm:spPr/>
      <dgm:t>
        <a:bodyPr/>
        <a:lstStyle/>
        <a:p>
          <a:r>
            <a:rPr lang="en-US" dirty="0" smtClean="0"/>
            <a:t>Restrictions on Cash transactions (Sec. 269 ST)</a:t>
          </a:r>
          <a:endParaRPr lang="en-US" dirty="0"/>
        </a:p>
      </dgm:t>
    </dgm:pt>
    <dgm:pt modelId="{3C58D38F-5459-4543-9255-E4E9F9839876}" type="parTrans" cxnId="{297E541B-5C00-46CF-84E9-A80705FF6BE5}">
      <dgm:prSet/>
      <dgm:spPr/>
      <dgm:t>
        <a:bodyPr/>
        <a:lstStyle/>
        <a:p>
          <a:endParaRPr lang="en-US"/>
        </a:p>
      </dgm:t>
    </dgm:pt>
    <dgm:pt modelId="{FFD232D9-5DEA-4B09-8A36-1007954D2BF9}" type="sibTrans" cxnId="{297E541B-5C00-46CF-84E9-A80705FF6BE5}">
      <dgm:prSet/>
      <dgm:spPr/>
      <dgm:t>
        <a:bodyPr/>
        <a:lstStyle/>
        <a:p>
          <a:endParaRPr lang="en-US"/>
        </a:p>
      </dgm:t>
    </dgm:pt>
    <dgm:pt modelId="{43766B69-6B5D-4C45-B0E8-7181DCCDEE66}">
      <dgm:prSet phldrT="[Text]" custT="1"/>
      <dgm:spPr/>
      <dgm:t>
        <a:bodyPr/>
        <a:lstStyle/>
        <a:p>
          <a:r>
            <a:rPr lang="en-US" sz="1600" dirty="0" smtClean="0"/>
            <a:t>Limit &lt; ₹ 2,00,000 on receipt of cash</a:t>
          </a:r>
          <a:endParaRPr lang="en-US" sz="1600" dirty="0"/>
        </a:p>
      </dgm:t>
    </dgm:pt>
    <dgm:pt modelId="{163809DE-DB67-462F-AF30-3F3BB88E4217}" type="parTrans" cxnId="{58E0BEE5-CBAD-4130-A04D-7372F24BF525}">
      <dgm:prSet/>
      <dgm:spPr/>
      <dgm:t>
        <a:bodyPr/>
        <a:lstStyle/>
        <a:p>
          <a:endParaRPr lang="en-US"/>
        </a:p>
      </dgm:t>
    </dgm:pt>
    <dgm:pt modelId="{9790C18C-110E-4AE3-9C7E-996509E9C0C1}" type="sibTrans" cxnId="{58E0BEE5-CBAD-4130-A04D-7372F24BF525}">
      <dgm:prSet/>
      <dgm:spPr/>
      <dgm:t>
        <a:bodyPr/>
        <a:lstStyle/>
        <a:p>
          <a:endParaRPr lang="en-US"/>
        </a:p>
      </dgm:t>
    </dgm:pt>
    <dgm:pt modelId="{C99587D7-B4B5-468A-A19F-16AC3FA45D45}" type="pres">
      <dgm:prSet presAssocID="{453C2A9B-0C5F-41A3-9C21-6177C99C33BA}" presName="Name0" presStyleCnt="0">
        <dgm:presLayoutVars>
          <dgm:dir/>
          <dgm:animLvl val="lvl"/>
          <dgm:resizeHandles/>
        </dgm:presLayoutVars>
      </dgm:prSet>
      <dgm:spPr/>
      <dgm:t>
        <a:bodyPr/>
        <a:lstStyle/>
        <a:p>
          <a:endParaRPr lang="en-US"/>
        </a:p>
      </dgm:t>
    </dgm:pt>
    <dgm:pt modelId="{21069E72-E162-417B-98D8-3FA0CCF00437}" type="pres">
      <dgm:prSet presAssocID="{F789D87D-FA0F-42F8-AD0C-5EC2C280ADF6}" presName="linNode" presStyleCnt="0"/>
      <dgm:spPr/>
    </dgm:pt>
    <dgm:pt modelId="{6AADEEA5-35DF-45FF-8499-F4505C3F516D}" type="pres">
      <dgm:prSet presAssocID="{F789D87D-FA0F-42F8-AD0C-5EC2C280ADF6}" presName="parentShp" presStyleLbl="node1" presStyleIdx="0" presStyleCnt="2">
        <dgm:presLayoutVars>
          <dgm:bulletEnabled val="1"/>
        </dgm:presLayoutVars>
      </dgm:prSet>
      <dgm:spPr/>
      <dgm:t>
        <a:bodyPr/>
        <a:lstStyle/>
        <a:p>
          <a:endParaRPr lang="en-US"/>
        </a:p>
      </dgm:t>
    </dgm:pt>
    <dgm:pt modelId="{8BBAEFDB-591E-492B-95EB-ABC225879CFC}" type="pres">
      <dgm:prSet presAssocID="{F789D87D-FA0F-42F8-AD0C-5EC2C280ADF6}" presName="childShp" presStyleLbl="bgAccFollowNode1" presStyleIdx="0" presStyleCnt="2">
        <dgm:presLayoutVars>
          <dgm:bulletEnabled val="1"/>
        </dgm:presLayoutVars>
      </dgm:prSet>
      <dgm:spPr/>
      <dgm:t>
        <a:bodyPr/>
        <a:lstStyle/>
        <a:p>
          <a:endParaRPr lang="en-US"/>
        </a:p>
      </dgm:t>
    </dgm:pt>
    <dgm:pt modelId="{A0A1E452-9A47-4855-A0B2-9B8F6C45EE38}" type="pres">
      <dgm:prSet presAssocID="{C6852574-5AF4-4802-AF5E-3A38B07ED2CC}" presName="spacing" presStyleCnt="0"/>
      <dgm:spPr/>
    </dgm:pt>
    <dgm:pt modelId="{4851A999-3D70-48A7-8251-33EDFEB23583}" type="pres">
      <dgm:prSet presAssocID="{54292CD2-FF8C-49E2-8E56-0EECA3326115}" presName="linNode" presStyleCnt="0"/>
      <dgm:spPr/>
    </dgm:pt>
    <dgm:pt modelId="{25866276-C1A6-4407-9444-E4BE4E146080}" type="pres">
      <dgm:prSet presAssocID="{54292CD2-FF8C-49E2-8E56-0EECA3326115}" presName="parentShp" presStyleLbl="node1" presStyleIdx="1" presStyleCnt="2">
        <dgm:presLayoutVars>
          <dgm:bulletEnabled val="1"/>
        </dgm:presLayoutVars>
      </dgm:prSet>
      <dgm:spPr/>
      <dgm:t>
        <a:bodyPr/>
        <a:lstStyle/>
        <a:p>
          <a:endParaRPr lang="en-US"/>
        </a:p>
      </dgm:t>
    </dgm:pt>
    <dgm:pt modelId="{60DC3371-BFED-4557-99AF-A55F7E402DD2}" type="pres">
      <dgm:prSet presAssocID="{54292CD2-FF8C-49E2-8E56-0EECA3326115}" presName="childShp" presStyleLbl="bgAccFollowNode1" presStyleIdx="1" presStyleCnt="2">
        <dgm:presLayoutVars>
          <dgm:bulletEnabled val="1"/>
        </dgm:presLayoutVars>
      </dgm:prSet>
      <dgm:spPr/>
      <dgm:t>
        <a:bodyPr/>
        <a:lstStyle/>
        <a:p>
          <a:endParaRPr lang="en-US"/>
        </a:p>
      </dgm:t>
    </dgm:pt>
  </dgm:ptLst>
  <dgm:cxnLst>
    <dgm:cxn modelId="{8E951419-7CC7-4AEB-8A46-055BEAD7DD9C}" type="presOf" srcId="{F789D87D-FA0F-42F8-AD0C-5EC2C280ADF6}" destId="{6AADEEA5-35DF-45FF-8499-F4505C3F516D}" srcOrd="0" destOrd="0" presId="urn:microsoft.com/office/officeart/2005/8/layout/vList6"/>
    <dgm:cxn modelId="{F662E411-3307-45EE-B414-F3EC90E11A89}" type="presOf" srcId="{43766B69-6B5D-4C45-B0E8-7181DCCDEE66}" destId="{60DC3371-BFED-4557-99AF-A55F7E402DD2}" srcOrd="0" destOrd="0" presId="urn:microsoft.com/office/officeart/2005/8/layout/vList6"/>
    <dgm:cxn modelId="{EFB94A2B-2412-4F96-9FA1-4FD87D96EB1D}" type="presOf" srcId="{453C2A9B-0C5F-41A3-9C21-6177C99C33BA}" destId="{C99587D7-B4B5-468A-A19F-16AC3FA45D45}" srcOrd="0" destOrd="0" presId="urn:microsoft.com/office/officeart/2005/8/layout/vList6"/>
    <dgm:cxn modelId="{ABDC5013-F421-4454-A95E-DEFDAB7EC2B1}" type="presOf" srcId="{703A838A-BF20-480E-BBAA-F662B2A36E1F}" destId="{8BBAEFDB-591E-492B-95EB-ABC225879CFC}" srcOrd="0" destOrd="0" presId="urn:microsoft.com/office/officeart/2005/8/layout/vList6"/>
    <dgm:cxn modelId="{F9A301C7-F39C-4199-B2D6-0DA8105B2BDD}" srcId="{453C2A9B-0C5F-41A3-9C21-6177C99C33BA}" destId="{F789D87D-FA0F-42F8-AD0C-5EC2C280ADF6}" srcOrd="0" destOrd="0" parTransId="{A0313708-BBE3-48EA-A7EB-52ECF5D4985B}" sibTransId="{C6852574-5AF4-4802-AF5E-3A38B07ED2CC}"/>
    <dgm:cxn modelId="{82666226-3A37-4231-84A2-281B7BE8DD76}" srcId="{F789D87D-FA0F-42F8-AD0C-5EC2C280ADF6}" destId="{703A838A-BF20-480E-BBAA-F662B2A36E1F}" srcOrd="0" destOrd="0" parTransId="{8DAB765A-6890-4B83-8F0F-E139F109453F}" sibTransId="{7011BC57-C818-4094-888F-AD06234985BF}"/>
    <dgm:cxn modelId="{E1716D33-E5CC-4EC9-A9D4-4F3540B1663A}" type="presOf" srcId="{54292CD2-FF8C-49E2-8E56-0EECA3326115}" destId="{25866276-C1A6-4407-9444-E4BE4E146080}" srcOrd="0" destOrd="0" presId="urn:microsoft.com/office/officeart/2005/8/layout/vList6"/>
    <dgm:cxn modelId="{297E541B-5C00-46CF-84E9-A80705FF6BE5}" srcId="{453C2A9B-0C5F-41A3-9C21-6177C99C33BA}" destId="{54292CD2-FF8C-49E2-8E56-0EECA3326115}" srcOrd="1" destOrd="0" parTransId="{3C58D38F-5459-4543-9255-E4E9F9839876}" sibTransId="{FFD232D9-5DEA-4B09-8A36-1007954D2BF9}"/>
    <dgm:cxn modelId="{58E0BEE5-CBAD-4130-A04D-7372F24BF525}" srcId="{54292CD2-FF8C-49E2-8E56-0EECA3326115}" destId="{43766B69-6B5D-4C45-B0E8-7181DCCDEE66}" srcOrd="0" destOrd="0" parTransId="{163809DE-DB67-462F-AF30-3F3BB88E4217}" sibTransId="{9790C18C-110E-4AE3-9C7E-996509E9C0C1}"/>
    <dgm:cxn modelId="{BBB4F3F8-E1E9-4AEE-ACB4-AB6236DC51C6}" type="presParOf" srcId="{C99587D7-B4B5-468A-A19F-16AC3FA45D45}" destId="{21069E72-E162-417B-98D8-3FA0CCF00437}" srcOrd="0" destOrd="0" presId="urn:microsoft.com/office/officeart/2005/8/layout/vList6"/>
    <dgm:cxn modelId="{99B4ED11-8B18-4155-A982-B910C1E2358A}" type="presParOf" srcId="{21069E72-E162-417B-98D8-3FA0CCF00437}" destId="{6AADEEA5-35DF-45FF-8499-F4505C3F516D}" srcOrd="0" destOrd="0" presId="urn:microsoft.com/office/officeart/2005/8/layout/vList6"/>
    <dgm:cxn modelId="{3DEE606D-D5B6-4095-BACD-CB65345616F9}" type="presParOf" srcId="{21069E72-E162-417B-98D8-3FA0CCF00437}" destId="{8BBAEFDB-591E-492B-95EB-ABC225879CFC}" srcOrd="1" destOrd="0" presId="urn:microsoft.com/office/officeart/2005/8/layout/vList6"/>
    <dgm:cxn modelId="{9EA583CF-2831-4C86-8FBA-0CD6599E38AA}" type="presParOf" srcId="{C99587D7-B4B5-468A-A19F-16AC3FA45D45}" destId="{A0A1E452-9A47-4855-A0B2-9B8F6C45EE38}" srcOrd="1" destOrd="0" presId="urn:microsoft.com/office/officeart/2005/8/layout/vList6"/>
    <dgm:cxn modelId="{51C7B09B-89AF-4670-8415-62A832E702E9}" type="presParOf" srcId="{C99587D7-B4B5-468A-A19F-16AC3FA45D45}" destId="{4851A999-3D70-48A7-8251-33EDFEB23583}" srcOrd="2" destOrd="0" presId="urn:microsoft.com/office/officeart/2005/8/layout/vList6"/>
    <dgm:cxn modelId="{18BA521F-62D5-41EA-B997-54EFB49DCC79}" type="presParOf" srcId="{4851A999-3D70-48A7-8251-33EDFEB23583}" destId="{25866276-C1A6-4407-9444-E4BE4E146080}" srcOrd="0" destOrd="0" presId="urn:microsoft.com/office/officeart/2005/8/layout/vList6"/>
    <dgm:cxn modelId="{CF570E81-A4C0-41E6-BDC8-722EC1D56016}" type="presParOf" srcId="{4851A999-3D70-48A7-8251-33EDFEB23583}" destId="{60DC3371-BFED-4557-99AF-A55F7E402DD2}" srcOrd="1" destOrd="0" presId="urn:microsoft.com/office/officeart/2005/8/layout/vList6"/>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5E9533F-B304-4A54-B66D-78F1C78E40AD}"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94021D3A-56C0-48DE-ADF6-6D99FC834121}">
      <dgm:prSet phldrT="[Text]" custT="1">
        <dgm:style>
          <a:lnRef idx="0">
            <a:schemeClr val="accent6"/>
          </a:lnRef>
          <a:fillRef idx="3">
            <a:schemeClr val="accent6"/>
          </a:fillRef>
          <a:effectRef idx="3">
            <a:schemeClr val="accent6"/>
          </a:effectRef>
          <a:fontRef idx="minor">
            <a:schemeClr val="lt1"/>
          </a:fontRef>
        </dgm:style>
      </dgm:prSet>
      <dgm:spPr/>
      <dgm:t>
        <a:bodyPr/>
        <a:lstStyle/>
        <a:p>
          <a:r>
            <a:rPr lang="en-US" sz="1050" b="0" dirty="0" smtClean="0"/>
            <a:t>Capital &amp; Revenue Expenditure</a:t>
          </a:r>
          <a:endParaRPr lang="en-US" sz="1050" b="0" dirty="0"/>
        </a:p>
      </dgm:t>
    </dgm:pt>
    <dgm:pt modelId="{4D0197C7-0F36-4543-97FE-5019E5FFBCC6}" type="parTrans" cxnId="{8F0032BE-CC92-4B72-99E9-6400CAFF5D9B}">
      <dgm:prSet/>
      <dgm:spPr/>
      <dgm:t>
        <a:bodyPr/>
        <a:lstStyle/>
        <a:p>
          <a:endParaRPr lang="en-US"/>
        </a:p>
      </dgm:t>
    </dgm:pt>
    <dgm:pt modelId="{9E16F07E-14DC-4603-A81D-C779BF0862FC}" type="sibTrans" cxnId="{8F0032BE-CC92-4B72-99E9-6400CAFF5D9B}">
      <dgm:prSet/>
      <dgm:spPr/>
      <dgm:t>
        <a:bodyPr/>
        <a:lstStyle/>
        <a:p>
          <a:endParaRPr lang="en-US"/>
        </a:p>
      </dgm:t>
    </dgm:pt>
    <dgm:pt modelId="{E6DBA504-1BC5-42CB-B4DC-AAA525464C6B}">
      <dgm:prSet phldrT="[Text]"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n-US" sz="1050" b="0" dirty="0" smtClean="0"/>
            <a:t>40 A(3)</a:t>
          </a:r>
          <a:endParaRPr lang="en-US" sz="1050" b="0" dirty="0"/>
        </a:p>
      </dgm:t>
    </dgm:pt>
    <dgm:pt modelId="{28CBD579-17EB-4480-856A-6103FFB3E6B5}" type="parTrans" cxnId="{8E18D4DF-C88C-44CA-94EC-07D177129AC6}">
      <dgm:prSet custT="1"/>
      <dgm:spPr/>
      <dgm:t>
        <a:bodyPr/>
        <a:lstStyle/>
        <a:p>
          <a:endParaRPr lang="en-US" sz="1000" b="0"/>
        </a:p>
      </dgm:t>
    </dgm:pt>
    <dgm:pt modelId="{59A555F1-3023-4F23-8936-A74D27350C22}" type="sibTrans" cxnId="{8E18D4DF-C88C-44CA-94EC-07D177129AC6}">
      <dgm:prSet/>
      <dgm:spPr/>
      <dgm:t>
        <a:bodyPr/>
        <a:lstStyle/>
        <a:p>
          <a:endParaRPr lang="en-US"/>
        </a:p>
      </dgm:t>
    </dgm:pt>
    <dgm:pt modelId="{450D31E5-1A81-4951-AF60-F18729F21896}">
      <dgm:prSet phldrT="[Text]" custT="1"/>
      <dgm:spPr/>
      <dgm:t>
        <a:bodyPr/>
        <a:lstStyle/>
        <a:p>
          <a:r>
            <a:rPr lang="en-US" sz="1050" b="0" dirty="0" smtClean="0"/>
            <a:t>Payment or aggregate of payments of payments made to a person in a day for expenditure incurred</a:t>
          </a:r>
          <a:endParaRPr lang="en-US" sz="1050" b="0" dirty="0"/>
        </a:p>
      </dgm:t>
    </dgm:pt>
    <dgm:pt modelId="{6CA3EA48-A46B-4D4B-BB22-BB82BBB1E438}" type="parTrans" cxnId="{16AB465A-2C55-47AB-A27F-1B3CAFA47078}">
      <dgm:prSet custT="1"/>
      <dgm:spPr/>
      <dgm:t>
        <a:bodyPr/>
        <a:lstStyle/>
        <a:p>
          <a:endParaRPr lang="en-US" sz="1000" b="0"/>
        </a:p>
      </dgm:t>
    </dgm:pt>
    <dgm:pt modelId="{7412292A-5938-4827-9D49-9EC22643D15D}" type="sibTrans" cxnId="{16AB465A-2C55-47AB-A27F-1B3CAFA47078}">
      <dgm:prSet/>
      <dgm:spPr/>
      <dgm:t>
        <a:bodyPr/>
        <a:lstStyle/>
        <a:p>
          <a:endParaRPr lang="en-US"/>
        </a:p>
      </dgm:t>
    </dgm:pt>
    <dgm:pt modelId="{A8AB3BEE-BF21-46D7-8D44-AA07280B7C74}">
      <dgm:prSet phldrT="[Text]" custT="1">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en-US" sz="1050" b="0" dirty="0" smtClean="0"/>
            <a:t>40A(3A)</a:t>
          </a:r>
          <a:endParaRPr lang="en-US" sz="1050" b="0" dirty="0"/>
        </a:p>
      </dgm:t>
    </dgm:pt>
    <dgm:pt modelId="{31A2F709-2C0D-48EB-85CF-6603ADD61CF3}" type="parTrans" cxnId="{88880E63-1B92-48C8-8676-CEA8FE25F48A}">
      <dgm:prSet custT="1"/>
      <dgm:spPr/>
      <dgm:t>
        <a:bodyPr/>
        <a:lstStyle/>
        <a:p>
          <a:endParaRPr lang="en-US" sz="1000" b="0"/>
        </a:p>
      </dgm:t>
    </dgm:pt>
    <dgm:pt modelId="{BD2E144F-49FF-4163-A329-F4704D4BDE3F}" type="sibTrans" cxnId="{88880E63-1B92-48C8-8676-CEA8FE25F48A}">
      <dgm:prSet/>
      <dgm:spPr/>
      <dgm:t>
        <a:bodyPr/>
        <a:lstStyle/>
        <a:p>
          <a:endParaRPr lang="en-US"/>
        </a:p>
      </dgm:t>
    </dgm:pt>
    <dgm:pt modelId="{A5A1D3FE-8C93-4E32-89F7-892B2192D1BD}">
      <dgm:prSet phldrT="[Text]" custT="1"/>
      <dgm:spPr/>
      <dgm:t>
        <a:bodyPr/>
        <a:lstStyle/>
        <a:p>
          <a:r>
            <a:rPr lang="en-US" sz="1050" b="0" dirty="0" smtClean="0"/>
            <a:t>Payment made in a day in current year for expenditure allowed in earlier year</a:t>
          </a:r>
          <a:endParaRPr lang="en-US" sz="1050" b="0" dirty="0"/>
        </a:p>
      </dgm:t>
    </dgm:pt>
    <dgm:pt modelId="{B48D0648-D668-438A-9B4F-C9DD8D066BE4}" type="parTrans" cxnId="{8FE7D40E-F322-4A64-9D10-B75B2D65EE07}">
      <dgm:prSet custT="1"/>
      <dgm:spPr/>
      <dgm:t>
        <a:bodyPr/>
        <a:lstStyle/>
        <a:p>
          <a:endParaRPr lang="en-US" sz="1000" b="0"/>
        </a:p>
      </dgm:t>
    </dgm:pt>
    <dgm:pt modelId="{FAC073D3-0647-47AC-83E5-AB284785DF83}" type="sibTrans" cxnId="{8FE7D40E-F322-4A64-9D10-B75B2D65EE07}">
      <dgm:prSet/>
      <dgm:spPr/>
      <dgm:t>
        <a:bodyPr/>
        <a:lstStyle/>
        <a:p>
          <a:endParaRPr lang="en-US"/>
        </a:p>
      </dgm:t>
    </dgm:pt>
    <dgm:pt modelId="{85B347D3-1F5E-4A41-AAAC-21001DA1B456}">
      <dgm:prSet custT="1">
        <dgm:style>
          <a:lnRef idx="2">
            <a:schemeClr val="accent4">
              <a:shade val="50000"/>
            </a:schemeClr>
          </a:lnRef>
          <a:fillRef idx="1">
            <a:schemeClr val="accent4"/>
          </a:fillRef>
          <a:effectRef idx="0">
            <a:schemeClr val="accent4"/>
          </a:effectRef>
          <a:fontRef idx="minor">
            <a:schemeClr val="lt1"/>
          </a:fontRef>
        </dgm:style>
      </dgm:prSet>
      <dgm:spPr/>
      <dgm:t>
        <a:bodyPr/>
        <a:lstStyle/>
        <a:p>
          <a:r>
            <a:rPr lang="en-US" sz="1050" b="0" dirty="0" smtClean="0"/>
            <a:t>100%  Disallowed  if amount is &gt;  </a:t>
          </a:r>
          <a:r>
            <a:rPr lang="en-US" sz="1050" b="0" dirty="0" err="1" smtClean="0"/>
            <a:t>Rs</a:t>
          </a:r>
          <a:r>
            <a:rPr lang="en-US" sz="1050" b="0" dirty="0" smtClean="0"/>
            <a:t>. 10,000 ( 35000 in case of payment made for plying, hiring or leasing goods carriages ( </a:t>
          </a:r>
          <a:r>
            <a:rPr lang="en-US" sz="1050" b="0" dirty="0" err="1" smtClean="0"/>
            <a:t>w.e.f</a:t>
          </a:r>
          <a:r>
            <a:rPr lang="en-US" sz="1050" b="0" dirty="0" smtClean="0"/>
            <a:t>. A.Y 2018-2019 )</a:t>
          </a:r>
          <a:endParaRPr lang="en-US" sz="1050" b="0" dirty="0"/>
        </a:p>
      </dgm:t>
    </dgm:pt>
    <dgm:pt modelId="{732A3236-05A3-4133-88B9-47CCE266C09D}" type="parTrans" cxnId="{9F7BE7CE-80B2-4CD7-AC82-6D3E518657E7}">
      <dgm:prSet custT="1"/>
      <dgm:spPr/>
      <dgm:t>
        <a:bodyPr/>
        <a:lstStyle/>
        <a:p>
          <a:endParaRPr lang="en-US" sz="1000" b="0"/>
        </a:p>
      </dgm:t>
    </dgm:pt>
    <dgm:pt modelId="{C82677C0-7811-48FA-AD5F-583F06243B4D}" type="sibTrans" cxnId="{9F7BE7CE-80B2-4CD7-AC82-6D3E518657E7}">
      <dgm:prSet/>
      <dgm:spPr/>
      <dgm:t>
        <a:bodyPr/>
        <a:lstStyle/>
        <a:p>
          <a:endParaRPr lang="en-US"/>
        </a:p>
      </dgm:t>
    </dgm:pt>
    <dgm:pt modelId="{24A96001-D8B2-403B-A3E2-962B59248E83}" type="pres">
      <dgm:prSet presAssocID="{05E9533F-B304-4A54-B66D-78F1C78E40AD}" presName="diagram" presStyleCnt="0">
        <dgm:presLayoutVars>
          <dgm:chPref val="1"/>
          <dgm:dir/>
          <dgm:animOne val="branch"/>
          <dgm:animLvl val="lvl"/>
          <dgm:resizeHandles val="exact"/>
        </dgm:presLayoutVars>
      </dgm:prSet>
      <dgm:spPr/>
      <dgm:t>
        <a:bodyPr/>
        <a:lstStyle/>
        <a:p>
          <a:endParaRPr lang="en-US"/>
        </a:p>
      </dgm:t>
    </dgm:pt>
    <dgm:pt modelId="{8E8B5812-2E91-4AF2-8537-42B98785E503}" type="pres">
      <dgm:prSet presAssocID="{94021D3A-56C0-48DE-ADF6-6D99FC834121}" presName="root1" presStyleCnt="0"/>
      <dgm:spPr/>
    </dgm:pt>
    <dgm:pt modelId="{0B56D0E3-B8E6-4BA4-A78B-CFFB5E15956F}" type="pres">
      <dgm:prSet presAssocID="{94021D3A-56C0-48DE-ADF6-6D99FC834121}" presName="LevelOneTextNode" presStyleLbl="node0" presStyleIdx="0" presStyleCnt="1">
        <dgm:presLayoutVars>
          <dgm:chPref val="3"/>
        </dgm:presLayoutVars>
      </dgm:prSet>
      <dgm:spPr/>
      <dgm:t>
        <a:bodyPr/>
        <a:lstStyle/>
        <a:p>
          <a:endParaRPr lang="en-US"/>
        </a:p>
      </dgm:t>
    </dgm:pt>
    <dgm:pt modelId="{3CDDF280-DF4D-488E-8504-FCE7ACF4E48D}" type="pres">
      <dgm:prSet presAssocID="{94021D3A-56C0-48DE-ADF6-6D99FC834121}" presName="level2hierChild" presStyleCnt="0"/>
      <dgm:spPr/>
    </dgm:pt>
    <dgm:pt modelId="{D9CA794F-DD7D-4F70-B425-AC47F4C8E26F}" type="pres">
      <dgm:prSet presAssocID="{28CBD579-17EB-4480-856A-6103FFB3E6B5}" presName="conn2-1" presStyleLbl="parChTrans1D2" presStyleIdx="0" presStyleCnt="2"/>
      <dgm:spPr/>
      <dgm:t>
        <a:bodyPr/>
        <a:lstStyle/>
        <a:p>
          <a:endParaRPr lang="en-US"/>
        </a:p>
      </dgm:t>
    </dgm:pt>
    <dgm:pt modelId="{C25B3617-1E0C-41AD-96C0-767BB4CC0AEB}" type="pres">
      <dgm:prSet presAssocID="{28CBD579-17EB-4480-856A-6103FFB3E6B5}" presName="connTx" presStyleLbl="parChTrans1D2" presStyleIdx="0" presStyleCnt="2"/>
      <dgm:spPr/>
      <dgm:t>
        <a:bodyPr/>
        <a:lstStyle/>
        <a:p>
          <a:endParaRPr lang="en-US"/>
        </a:p>
      </dgm:t>
    </dgm:pt>
    <dgm:pt modelId="{EAFBF0EF-4D0F-4996-87F7-36244AD35C23}" type="pres">
      <dgm:prSet presAssocID="{E6DBA504-1BC5-42CB-B4DC-AAA525464C6B}" presName="root2" presStyleCnt="0"/>
      <dgm:spPr/>
    </dgm:pt>
    <dgm:pt modelId="{CCB190B9-37F1-40FE-8E0F-70DE67F010FA}" type="pres">
      <dgm:prSet presAssocID="{E6DBA504-1BC5-42CB-B4DC-AAA525464C6B}" presName="LevelTwoTextNode" presStyleLbl="node2" presStyleIdx="0" presStyleCnt="2">
        <dgm:presLayoutVars>
          <dgm:chPref val="3"/>
        </dgm:presLayoutVars>
      </dgm:prSet>
      <dgm:spPr/>
      <dgm:t>
        <a:bodyPr/>
        <a:lstStyle/>
        <a:p>
          <a:endParaRPr lang="en-US"/>
        </a:p>
      </dgm:t>
    </dgm:pt>
    <dgm:pt modelId="{A47380E6-CA23-4334-B4E3-B3852F1311FC}" type="pres">
      <dgm:prSet presAssocID="{E6DBA504-1BC5-42CB-B4DC-AAA525464C6B}" presName="level3hierChild" presStyleCnt="0"/>
      <dgm:spPr/>
    </dgm:pt>
    <dgm:pt modelId="{8411BF98-5FF3-47F4-ABB8-A59446F695BF}" type="pres">
      <dgm:prSet presAssocID="{6CA3EA48-A46B-4D4B-BB22-BB82BBB1E438}" presName="conn2-1" presStyleLbl="parChTrans1D3" presStyleIdx="0" presStyleCnt="2"/>
      <dgm:spPr/>
      <dgm:t>
        <a:bodyPr/>
        <a:lstStyle/>
        <a:p>
          <a:endParaRPr lang="en-US"/>
        </a:p>
      </dgm:t>
    </dgm:pt>
    <dgm:pt modelId="{1DEDF90F-8B58-4305-A44A-154274173DE0}" type="pres">
      <dgm:prSet presAssocID="{6CA3EA48-A46B-4D4B-BB22-BB82BBB1E438}" presName="connTx" presStyleLbl="parChTrans1D3" presStyleIdx="0" presStyleCnt="2"/>
      <dgm:spPr/>
      <dgm:t>
        <a:bodyPr/>
        <a:lstStyle/>
        <a:p>
          <a:endParaRPr lang="en-US"/>
        </a:p>
      </dgm:t>
    </dgm:pt>
    <dgm:pt modelId="{73494751-7C7F-4FCD-A71B-363FF888B5A5}" type="pres">
      <dgm:prSet presAssocID="{450D31E5-1A81-4951-AF60-F18729F21896}" presName="root2" presStyleCnt="0"/>
      <dgm:spPr/>
    </dgm:pt>
    <dgm:pt modelId="{DFF7ABD3-611A-4595-B6C8-F95D80841F11}" type="pres">
      <dgm:prSet presAssocID="{450D31E5-1A81-4951-AF60-F18729F21896}" presName="LevelTwoTextNode" presStyleLbl="node3" presStyleIdx="0" presStyleCnt="2" custScaleX="113006" custScaleY="322469">
        <dgm:presLayoutVars>
          <dgm:chPref val="3"/>
        </dgm:presLayoutVars>
      </dgm:prSet>
      <dgm:spPr/>
      <dgm:t>
        <a:bodyPr/>
        <a:lstStyle/>
        <a:p>
          <a:endParaRPr lang="en-US"/>
        </a:p>
      </dgm:t>
    </dgm:pt>
    <dgm:pt modelId="{759F4A73-B914-459E-8B39-F4BC113FD2E5}" type="pres">
      <dgm:prSet presAssocID="{450D31E5-1A81-4951-AF60-F18729F21896}" presName="level3hierChild" presStyleCnt="0"/>
      <dgm:spPr/>
    </dgm:pt>
    <dgm:pt modelId="{4F42DF39-4CCF-4E13-900B-9976711E66B5}" type="pres">
      <dgm:prSet presAssocID="{732A3236-05A3-4133-88B9-47CCE266C09D}" presName="conn2-1" presStyleLbl="parChTrans1D4" presStyleIdx="0" presStyleCnt="1"/>
      <dgm:spPr/>
      <dgm:t>
        <a:bodyPr/>
        <a:lstStyle/>
        <a:p>
          <a:endParaRPr lang="en-US"/>
        </a:p>
      </dgm:t>
    </dgm:pt>
    <dgm:pt modelId="{C38EF9D4-A24F-4D1E-9CF4-B11C9FEA3F39}" type="pres">
      <dgm:prSet presAssocID="{732A3236-05A3-4133-88B9-47CCE266C09D}" presName="connTx" presStyleLbl="parChTrans1D4" presStyleIdx="0" presStyleCnt="1"/>
      <dgm:spPr/>
      <dgm:t>
        <a:bodyPr/>
        <a:lstStyle/>
        <a:p>
          <a:endParaRPr lang="en-US"/>
        </a:p>
      </dgm:t>
    </dgm:pt>
    <dgm:pt modelId="{5EB52161-AFB9-4FCD-B10A-EAF8C066CB86}" type="pres">
      <dgm:prSet presAssocID="{85B347D3-1F5E-4A41-AAAC-21001DA1B456}" presName="root2" presStyleCnt="0"/>
      <dgm:spPr/>
    </dgm:pt>
    <dgm:pt modelId="{F8CDC69F-E3C5-4A8B-8278-D5024EDE577F}" type="pres">
      <dgm:prSet presAssocID="{85B347D3-1F5E-4A41-AAAC-21001DA1B456}" presName="LevelTwoTextNode" presStyleLbl="node4" presStyleIdx="0" presStyleCnt="1" custScaleX="278584" custScaleY="351425" custLinFactY="21075" custLinFactNeighborX="1679" custLinFactNeighborY="100000">
        <dgm:presLayoutVars>
          <dgm:chPref val="3"/>
        </dgm:presLayoutVars>
      </dgm:prSet>
      <dgm:spPr/>
      <dgm:t>
        <a:bodyPr/>
        <a:lstStyle/>
        <a:p>
          <a:endParaRPr lang="en-US"/>
        </a:p>
      </dgm:t>
    </dgm:pt>
    <dgm:pt modelId="{1EE00FBF-14AD-46FD-87CD-0EEDAE3C0890}" type="pres">
      <dgm:prSet presAssocID="{85B347D3-1F5E-4A41-AAAC-21001DA1B456}" presName="level3hierChild" presStyleCnt="0"/>
      <dgm:spPr/>
    </dgm:pt>
    <dgm:pt modelId="{5D887475-F3C6-4AE2-9A2E-19BED7635DAF}" type="pres">
      <dgm:prSet presAssocID="{31A2F709-2C0D-48EB-85CF-6603ADD61CF3}" presName="conn2-1" presStyleLbl="parChTrans1D2" presStyleIdx="1" presStyleCnt="2"/>
      <dgm:spPr/>
      <dgm:t>
        <a:bodyPr/>
        <a:lstStyle/>
        <a:p>
          <a:endParaRPr lang="en-US"/>
        </a:p>
      </dgm:t>
    </dgm:pt>
    <dgm:pt modelId="{F0C5A7A2-D43B-434A-84A8-CF8539D7CF13}" type="pres">
      <dgm:prSet presAssocID="{31A2F709-2C0D-48EB-85CF-6603ADD61CF3}" presName="connTx" presStyleLbl="parChTrans1D2" presStyleIdx="1" presStyleCnt="2"/>
      <dgm:spPr/>
      <dgm:t>
        <a:bodyPr/>
        <a:lstStyle/>
        <a:p>
          <a:endParaRPr lang="en-US"/>
        </a:p>
      </dgm:t>
    </dgm:pt>
    <dgm:pt modelId="{FDE7ADF3-0A76-4D5A-83E9-D252FDBC7268}" type="pres">
      <dgm:prSet presAssocID="{A8AB3BEE-BF21-46D7-8D44-AA07280B7C74}" presName="root2" presStyleCnt="0"/>
      <dgm:spPr/>
    </dgm:pt>
    <dgm:pt modelId="{F12AABC7-1F10-4985-89B0-8CFA63FC7088}" type="pres">
      <dgm:prSet presAssocID="{A8AB3BEE-BF21-46D7-8D44-AA07280B7C74}" presName="LevelTwoTextNode" presStyleLbl="node2" presStyleIdx="1" presStyleCnt="2">
        <dgm:presLayoutVars>
          <dgm:chPref val="3"/>
        </dgm:presLayoutVars>
      </dgm:prSet>
      <dgm:spPr/>
      <dgm:t>
        <a:bodyPr/>
        <a:lstStyle/>
        <a:p>
          <a:endParaRPr lang="en-US"/>
        </a:p>
      </dgm:t>
    </dgm:pt>
    <dgm:pt modelId="{FE908199-60F7-4474-8DBE-418112C842AC}" type="pres">
      <dgm:prSet presAssocID="{A8AB3BEE-BF21-46D7-8D44-AA07280B7C74}" presName="level3hierChild" presStyleCnt="0"/>
      <dgm:spPr/>
    </dgm:pt>
    <dgm:pt modelId="{06E2B3AE-46B4-4C4F-80FE-911E32C6DCF7}" type="pres">
      <dgm:prSet presAssocID="{B48D0648-D668-438A-9B4F-C9DD8D066BE4}" presName="conn2-1" presStyleLbl="parChTrans1D3" presStyleIdx="1" presStyleCnt="2"/>
      <dgm:spPr/>
      <dgm:t>
        <a:bodyPr/>
        <a:lstStyle/>
        <a:p>
          <a:endParaRPr lang="en-US"/>
        </a:p>
      </dgm:t>
    </dgm:pt>
    <dgm:pt modelId="{DD0FC2CE-8242-4814-9228-480051C778AC}" type="pres">
      <dgm:prSet presAssocID="{B48D0648-D668-438A-9B4F-C9DD8D066BE4}" presName="connTx" presStyleLbl="parChTrans1D3" presStyleIdx="1" presStyleCnt="2"/>
      <dgm:spPr/>
      <dgm:t>
        <a:bodyPr/>
        <a:lstStyle/>
        <a:p>
          <a:endParaRPr lang="en-US"/>
        </a:p>
      </dgm:t>
    </dgm:pt>
    <dgm:pt modelId="{5AAA44CB-8CA5-41AB-A91D-10B6456CC074}" type="pres">
      <dgm:prSet presAssocID="{A5A1D3FE-8C93-4E32-89F7-892B2192D1BD}" presName="root2" presStyleCnt="0"/>
      <dgm:spPr/>
    </dgm:pt>
    <dgm:pt modelId="{2CF0B1D1-499C-445A-8428-58BA64D79994}" type="pres">
      <dgm:prSet presAssocID="{A5A1D3FE-8C93-4E32-89F7-892B2192D1BD}" presName="LevelTwoTextNode" presStyleLbl="node3" presStyleIdx="1" presStyleCnt="2" custScaleX="110562" custScaleY="315998">
        <dgm:presLayoutVars>
          <dgm:chPref val="3"/>
        </dgm:presLayoutVars>
      </dgm:prSet>
      <dgm:spPr/>
      <dgm:t>
        <a:bodyPr/>
        <a:lstStyle/>
        <a:p>
          <a:endParaRPr lang="en-US"/>
        </a:p>
      </dgm:t>
    </dgm:pt>
    <dgm:pt modelId="{165C5C63-2C36-4B1D-B3E8-197A1C6FB2CF}" type="pres">
      <dgm:prSet presAssocID="{A5A1D3FE-8C93-4E32-89F7-892B2192D1BD}" presName="level3hierChild" presStyleCnt="0"/>
      <dgm:spPr/>
    </dgm:pt>
  </dgm:ptLst>
  <dgm:cxnLst>
    <dgm:cxn modelId="{FA33AB06-D927-4EB1-B451-F80A06681B2D}" type="presOf" srcId="{A8AB3BEE-BF21-46D7-8D44-AA07280B7C74}" destId="{F12AABC7-1F10-4985-89B0-8CFA63FC7088}" srcOrd="0" destOrd="0" presId="urn:microsoft.com/office/officeart/2005/8/layout/hierarchy2"/>
    <dgm:cxn modelId="{E65FF464-B0D4-4D8B-B3EB-062617FE00BD}" type="presOf" srcId="{28CBD579-17EB-4480-856A-6103FFB3E6B5}" destId="{C25B3617-1E0C-41AD-96C0-767BB4CC0AEB}" srcOrd="1" destOrd="0" presId="urn:microsoft.com/office/officeart/2005/8/layout/hierarchy2"/>
    <dgm:cxn modelId="{D348FBBE-A7B9-469E-992C-0ACA9E7878F5}" type="presOf" srcId="{28CBD579-17EB-4480-856A-6103FFB3E6B5}" destId="{D9CA794F-DD7D-4F70-B425-AC47F4C8E26F}" srcOrd="0" destOrd="0" presId="urn:microsoft.com/office/officeart/2005/8/layout/hierarchy2"/>
    <dgm:cxn modelId="{8FE7D40E-F322-4A64-9D10-B75B2D65EE07}" srcId="{A8AB3BEE-BF21-46D7-8D44-AA07280B7C74}" destId="{A5A1D3FE-8C93-4E32-89F7-892B2192D1BD}" srcOrd="0" destOrd="0" parTransId="{B48D0648-D668-438A-9B4F-C9DD8D066BE4}" sibTransId="{FAC073D3-0647-47AC-83E5-AB284785DF83}"/>
    <dgm:cxn modelId="{5488D8D6-C643-44A9-8424-E90ED123E48D}" type="presOf" srcId="{732A3236-05A3-4133-88B9-47CCE266C09D}" destId="{4F42DF39-4CCF-4E13-900B-9976711E66B5}" srcOrd="0" destOrd="0" presId="urn:microsoft.com/office/officeart/2005/8/layout/hierarchy2"/>
    <dgm:cxn modelId="{A1C7FD93-C02B-4E8B-B76A-CA6D6CC84E38}" type="presOf" srcId="{A5A1D3FE-8C93-4E32-89F7-892B2192D1BD}" destId="{2CF0B1D1-499C-445A-8428-58BA64D79994}" srcOrd="0" destOrd="0" presId="urn:microsoft.com/office/officeart/2005/8/layout/hierarchy2"/>
    <dgm:cxn modelId="{151C8329-5925-44F5-AA3F-BBD710EA5910}" type="presOf" srcId="{31A2F709-2C0D-48EB-85CF-6603ADD61CF3}" destId="{F0C5A7A2-D43B-434A-84A8-CF8539D7CF13}" srcOrd="1" destOrd="0" presId="urn:microsoft.com/office/officeart/2005/8/layout/hierarchy2"/>
    <dgm:cxn modelId="{56BF346C-A860-4CA5-A59A-BC3D6B215593}" type="presOf" srcId="{05E9533F-B304-4A54-B66D-78F1C78E40AD}" destId="{24A96001-D8B2-403B-A3E2-962B59248E83}" srcOrd="0" destOrd="0" presId="urn:microsoft.com/office/officeart/2005/8/layout/hierarchy2"/>
    <dgm:cxn modelId="{AB1F80CC-4327-4010-9449-263A75DA95F9}" type="presOf" srcId="{E6DBA504-1BC5-42CB-B4DC-AAA525464C6B}" destId="{CCB190B9-37F1-40FE-8E0F-70DE67F010FA}" srcOrd="0" destOrd="0" presId="urn:microsoft.com/office/officeart/2005/8/layout/hierarchy2"/>
    <dgm:cxn modelId="{D23EA519-10E8-4427-9449-594014317D1E}" type="presOf" srcId="{450D31E5-1A81-4951-AF60-F18729F21896}" destId="{DFF7ABD3-611A-4595-B6C8-F95D80841F11}" srcOrd="0" destOrd="0" presId="urn:microsoft.com/office/officeart/2005/8/layout/hierarchy2"/>
    <dgm:cxn modelId="{2626DAC7-57FD-46CC-95A3-4A3DFBB0F4D9}" type="presOf" srcId="{85B347D3-1F5E-4A41-AAAC-21001DA1B456}" destId="{F8CDC69F-E3C5-4A8B-8278-D5024EDE577F}" srcOrd="0" destOrd="0" presId="urn:microsoft.com/office/officeart/2005/8/layout/hierarchy2"/>
    <dgm:cxn modelId="{8E18D4DF-C88C-44CA-94EC-07D177129AC6}" srcId="{94021D3A-56C0-48DE-ADF6-6D99FC834121}" destId="{E6DBA504-1BC5-42CB-B4DC-AAA525464C6B}" srcOrd="0" destOrd="0" parTransId="{28CBD579-17EB-4480-856A-6103FFB3E6B5}" sibTransId="{59A555F1-3023-4F23-8936-A74D27350C22}"/>
    <dgm:cxn modelId="{222FF067-C881-4DEC-8E9B-05942CB5905D}" type="presOf" srcId="{94021D3A-56C0-48DE-ADF6-6D99FC834121}" destId="{0B56D0E3-B8E6-4BA4-A78B-CFFB5E15956F}" srcOrd="0" destOrd="0" presId="urn:microsoft.com/office/officeart/2005/8/layout/hierarchy2"/>
    <dgm:cxn modelId="{F8F2D7B6-ADBB-4C0D-8762-49718E09517E}" type="presOf" srcId="{31A2F709-2C0D-48EB-85CF-6603ADD61CF3}" destId="{5D887475-F3C6-4AE2-9A2E-19BED7635DAF}" srcOrd="0" destOrd="0" presId="urn:microsoft.com/office/officeart/2005/8/layout/hierarchy2"/>
    <dgm:cxn modelId="{6D968CAD-6FE6-4EF4-BA76-7713E2D3E554}" type="presOf" srcId="{6CA3EA48-A46B-4D4B-BB22-BB82BBB1E438}" destId="{8411BF98-5FF3-47F4-ABB8-A59446F695BF}" srcOrd="0" destOrd="0" presId="urn:microsoft.com/office/officeart/2005/8/layout/hierarchy2"/>
    <dgm:cxn modelId="{0E8A8EA6-F3A6-41FD-A1BA-58DBFB472843}" type="presOf" srcId="{732A3236-05A3-4133-88B9-47CCE266C09D}" destId="{C38EF9D4-A24F-4D1E-9CF4-B11C9FEA3F39}" srcOrd="1" destOrd="0" presId="urn:microsoft.com/office/officeart/2005/8/layout/hierarchy2"/>
    <dgm:cxn modelId="{88880E63-1B92-48C8-8676-CEA8FE25F48A}" srcId="{94021D3A-56C0-48DE-ADF6-6D99FC834121}" destId="{A8AB3BEE-BF21-46D7-8D44-AA07280B7C74}" srcOrd="1" destOrd="0" parTransId="{31A2F709-2C0D-48EB-85CF-6603ADD61CF3}" sibTransId="{BD2E144F-49FF-4163-A329-F4704D4BDE3F}"/>
    <dgm:cxn modelId="{8F0032BE-CC92-4B72-99E9-6400CAFF5D9B}" srcId="{05E9533F-B304-4A54-B66D-78F1C78E40AD}" destId="{94021D3A-56C0-48DE-ADF6-6D99FC834121}" srcOrd="0" destOrd="0" parTransId="{4D0197C7-0F36-4543-97FE-5019E5FFBCC6}" sibTransId="{9E16F07E-14DC-4603-A81D-C779BF0862FC}"/>
    <dgm:cxn modelId="{16AB465A-2C55-47AB-A27F-1B3CAFA47078}" srcId="{E6DBA504-1BC5-42CB-B4DC-AAA525464C6B}" destId="{450D31E5-1A81-4951-AF60-F18729F21896}" srcOrd="0" destOrd="0" parTransId="{6CA3EA48-A46B-4D4B-BB22-BB82BBB1E438}" sibTransId="{7412292A-5938-4827-9D49-9EC22643D15D}"/>
    <dgm:cxn modelId="{1ED90A51-8389-44F8-A3BF-91D0611696D8}" type="presOf" srcId="{6CA3EA48-A46B-4D4B-BB22-BB82BBB1E438}" destId="{1DEDF90F-8B58-4305-A44A-154274173DE0}" srcOrd="1" destOrd="0" presId="urn:microsoft.com/office/officeart/2005/8/layout/hierarchy2"/>
    <dgm:cxn modelId="{9F7BE7CE-80B2-4CD7-AC82-6D3E518657E7}" srcId="{450D31E5-1A81-4951-AF60-F18729F21896}" destId="{85B347D3-1F5E-4A41-AAAC-21001DA1B456}" srcOrd="0" destOrd="0" parTransId="{732A3236-05A3-4133-88B9-47CCE266C09D}" sibTransId="{C82677C0-7811-48FA-AD5F-583F06243B4D}"/>
    <dgm:cxn modelId="{B2B9637A-00C4-4A3B-A05F-090B6891D012}" type="presOf" srcId="{B48D0648-D668-438A-9B4F-C9DD8D066BE4}" destId="{06E2B3AE-46B4-4C4F-80FE-911E32C6DCF7}" srcOrd="0" destOrd="0" presId="urn:microsoft.com/office/officeart/2005/8/layout/hierarchy2"/>
    <dgm:cxn modelId="{E0E74A1A-EFDF-405F-A53B-85B8CFA2C10B}" type="presOf" srcId="{B48D0648-D668-438A-9B4F-C9DD8D066BE4}" destId="{DD0FC2CE-8242-4814-9228-480051C778AC}" srcOrd="1" destOrd="0" presId="urn:microsoft.com/office/officeart/2005/8/layout/hierarchy2"/>
    <dgm:cxn modelId="{1471584B-81BB-4B22-A533-B0CA80529668}" type="presParOf" srcId="{24A96001-D8B2-403B-A3E2-962B59248E83}" destId="{8E8B5812-2E91-4AF2-8537-42B98785E503}" srcOrd="0" destOrd="0" presId="urn:microsoft.com/office/officeart/2005/8/layout/hierarchy2"/>
    <dgm:cxn modelId="{45DBAD8B-D60E-401B-B191-50B934150AEC}" type="presParOf" srcId="{8E8B5812-2E91-4AF2-8537-42B98785E503}" destId="{0B56D0E3-B8E6-4BA4-A78B-CFFB5E15956F}" srcOrd="0" destOrd="0" presId="urn:microsoft.com/office/officeart/2005/8/layout/hierarchy2"/>
    <dgm:cxn modelId="{47501D82-2502-49F6-A0C2-9C9EEF54145E}" type="presParOf" srcId="{8E8B5812-2E91-4AF2-8537-42B98785E503}" destId="{3CDDF280-DF4D-488E-8504-FCE7ACF4E48D}" srcOrd="1" destOrd="0" presId="urn:microsoft.com/office/officeart/2005/8/layout/hierarchy2"/>
    <dgm:cxn modelId="{238E396D-B00D-4B03-AFB0-6CA9A1377661}" type="presParOf" srcId="{3CDDF280-DF4D-488E-8504-FCE7ACF4E48D}" destId="{D9CA794F-DD7D-4F70-B425-AC47F4C8E26F}" srcOrd="0" destOrd="0" presId="urn:microsoft.com/office/officeart/2005/8/layout/hierarchy2"/>
    <dgm:cxn modelId="{1D4AFB55-09BC-45EB-9F80-398C4B4B3FC6}" type="presParOf" srcId="{D9CA794F-DD7D-4F70-B425-AC47F4C8E26F}" destId="{C25B3617-1E0C-41AD-96C0-767BB4CC0AEB}" srcOrd="0" destOrd="0" presId="urn:microsoft.com/office/officeart/2005/8/layout/hierarchy2"/>
    <dgm:cxn modelId="{980B01ED-3F5C-4CE5-B997-FDE558BC34AB}" type="presParOf" srcId="{3CDDF280-DF4D-488E-8504-FCE7ACF4E48D}" destId="{EAFBF0EF-4D0F-4996-87F7-36244AD35C23}" srcOrd="1" destOrd="0" presId="urn:microsoft.com/office/officeart/2005/8/layout/hierarchy2"/>
    <dgm:cxn modelId="{E7156296-4763-4A64-B244-C7BE061B3062}" type="presParOf" srcId="{EAFBF0EF-4D0F-4996-87F7-36244AD35C23}" destId="{CCB190B9-37F1-40FE-8E0F-70DE67F010FA}" srcOrd="0" destOrd="0" presId="urn:microsoft.com/office/officeart/2005/8/layout/hierarchy2"/>
    <dgm:cxn modelId="{EA4D50C4-51D1-4B8B-B267-089EDDB8A914}" type="presParOf" srcId="{EAFBF0EF-4D0F-4996-87F7-36244AD35C23}" destId="{A47380E6-CA23-4334-B4E3-B3852F1311FC}" srcOrd="1" destOrd="0" presId="urn:microsoft.com/office/officeart/2005/8/layout/hierarchy2"/>
    <dgm:cxn modelId="{F193DE53-2A1B-49D7-9274-CC990E2E0607}" type="presParOf" srcId="{A47380E6-CA23-4334-B4E3-B3852F1311FC}" destId="{8411BF98-5FF3-47F4-ABB8-A59446F695BF}" srcOrd="0" destOrd="0" presId="urn:microsoft.com/office/officeart/2005/8/layout/hierarchy2"/>
    <dgm:cxn modelId="{EDD1FF54-2511-486C-9530-8A9FE53A9BFF}" type="presParOf" srcId="{8411BF98-5FF3-47F4-ABB8-A59446F695BF}" destId="{1DEDF90F-8B58-4305-A44A-154274173DE0}" srcOrd="0" destOrd="0" presId="urn:microsoft.com/office/officeart/2005/8/layout/hierarchy2"/>
    <dgm:cxn modelId="{00258094-CF67-4D4E-B3FE-0F971030AB57}" type="presParOf" srcId="{A47380E6-CA23-4334-B4E3-B3852F1311FC}" destId="{73494751-7C7F-4FCD-A71B-363FF888B5A5}" srcOrd="1" destOrd="0" presId="urn:microsoft.com/office/officeart/2005/8/layout/hierarchy2"/>
    <dgm:cxn modelId="{8CDF3DCB-5480-4B99-AB96-26D4945CF63B}" type="presParOf" srcId="{73494751-7C7F-4FCD-A71B-363FF888B5A5}" destId="{DFF7ABD3-611A-4595-B6C8-F95D80841F11}" srcOrd="0" destOrd="0" presId="urn:microsoft.com/office/officeart/2005/8/layout/hierarchy2"/>
    <dgm:cxn modelId="{DC163601-F4FA-4C17-8C2B-E733A45DD223}" type="presParOf" srcId="{73494751-7C7F-4FCD-A71B-363FF888B5A5}" destId="{759F4A73-B914-459E-8B39-F4BC113FD2E5}" srcOrd="1" destOrd="0" presId="urn:microsoft.com/office/officeart/2005/8/layout/hierarchy2"/>
    <dgm:cxn modelId="{B8F3C3D3-A08F-467E-B832-A36FFFFD4027}" type="presParOf" srcId="{759F4A73-B914-459E-8B39-F4BC113FD2E5}" destId="{4F42DF39-4CCF-4E13-900B-9976711E66B5}" srcOrd="0" destOrd="0" presId="urn:microsoft.com/office/officeart/2005/8/layout/hierarchy2"/>
    <dgm:cxn modelId="{CB07B2C4-5846-471A-B08B-61CFEF32B5D3}" type="presParOf" srcId="{4F42DF39-4CCF-4E13-900B-9976711E66B5}" destId="{C38EF9D4-A24F-4D1E-9CF4-B11C9FEA3F39}" srcOrd="0" destOrd="0" presId="urn:microsoft.com/office/officeart/2005/8/layout/hierarchy2"/>
    <dgm:cxn modelId="{C73AC1EF-E5E2-4459-91D3-56991C0340FB}" type="presParOf" srcId="{759F4A73-B914-459E-8B39-F4BC113FD2E5}" destId="{5EB52161-AFB9-4FCD-B10A-EAF8C066CB86}" srcOrd="1" destOrd="0" presId="urn:microsoft.com/office/officeart/2005/8/layout/hierarchy2"/>
    <dgm:cxn modelId="{7BF603EF-B07C-4B80-9B34-8B76BA38E403}" type="presParOf" srcId="{5EB52161-AFB9-4FCD-B10A-EAF8C066CB86}" destId="{F8CDC69F-E3C5-4A8B-8278-D5024EDE577F}" srcOrd="0" destOrd="0" presId="urn:microsoft.com/office/officeart/2005/8/layout/hierarchy2"/>
    <dgm:cxn modelId="{44A9F669-4CE3-462B-BF9D-A97EBAAE529D}" type="presParOf" srcId="{5EB52161-AFB9-4FCD-B10A-EAF8C066CB86}" destId="{1EE00FBF-14AD-46FD-87CD-0EEDAE3C0890}" srcOrd="1" destOrd="0" presId="urn:microsoft.com/office/officeart/2005/8/layout/hierarchy2"/>
    <dgm:cxn modelId="{4E459302-C7C1-4531-8074-C8C492D60394}" type="presParOf" srcId="{3CDDF280-DF4D-488E-8504-FCE7ACF4E48D}" destId="{5D887475-F3C6-4AE2-9A2E-19BED7635DAF}" srcOrd="2" destOrd="0" presId="urn:microsoft.com/office/officeart/2005/8/layout/hierarchy2"/>
    <dgm:cxn modelId="{72602CB5-2183-4394-A1E5-D64130F135BE}" type="presParOf" srcId="{5D887475-F3C6-4AE2-9A2E-19BED7635DAF}" destId="{F0C5A7A2-D43B-434A-84A8-CF8539D7CF13}" srcOrd="0" destOrd="0" presId="urn:microsoft.com/office/officeart/2005/8/layout/hierarchy2"/>
    <dgm:cxn modelId="{607D1953-C3FF-43A5-850B-D697BEC5AFB8}" type="presParOf" srcId="{3CDDF280-DF4D-488E-8504-FCE7ACF4E48D}" destId="{FDE7ADF3-0A76-4D5A-83E9-D252FDBC7268}" srcOrd="3" destOrd="0" presId="urn:microsoft.com/office/officeart/2005/8/layout/hierarchy2"/>
    <dgm:cxn modelId="{1812472D-8CB3-4747-9C50-DFD946D936CA}" type="presParOf" srcId="{FDE7ADF3-0A76-4D5A-83E9-D252FDBC7268}" destId="{F12AABC7-1F10-4985-89B0-8CFA63FC7088}" srcOrd="0" destOrd="0" presId="urn:microsoft.com/office/officeart/2005/8/layout/hierarchy2"/>
    <dgm:cxn modelId="{C92E6996-BDD6-477A-8FF2-9EC5DD598BDC}" type="presParOf" srcId="{FDE7ADF3-0A76-4D5A-83E9-D252FDBC7268}" destId="{FE908199-60F7-4474-8DBE-418112C842AC}" srcOrd="1" destOrd="0" presId="urn:microsoft.com/office/officeart/2005/8/layout/hierarchy2"/>
    <dgm:cxn modelId="{2F429753-9F2B-4FBC-B6EE-C2FEA7AC03DE}" type="presParOf" srcId="{FE908199-60F7-4474-8DBE-418112C842AC}" destId="{06E2B3AE-46B4-4C4F-80FE-911E32C6DCF7}" srcOrd="0" destOrd="0" presId="urn:microsoft.com/office/officeart/2005/8/layout/hierarchy2"/>
    <dgm:cxn modelId="{FACEC692-8454-4842-BDA4-9A55D3D3CC9F}" type="presParOf" srcId="{06E2B3AE-46B4-4C4F-80FE-911E32C6DCF7}" destId="{DD0FC2CE-8242-4814-9228-480051C778AC}" srcOrd="0" destOrd="0" presId="urn:microsoft.com/office/officeart/2005/8/layout/hierarchy2"/>
    <dgm:cxn modelId="{A004E546-2574-40BF-94DC-A08C554A7422}" type="presParOf" srcId="{FE908199-60F7-4474-8DBE-418112C842AC}" destId="{5AAA44CB-8CA5-41AB-A91D-10B6456CC074}" srcOrd="1" destOrd="0" presId="urn:microsoft.com/office/officeart/2005/8/layout/hierarchy2"/>
    <dgm:cxn modelId="{CC807552-86DC-4473-850E-FB7F1B61AB4C}" type="presParOf" srcId="{5AAA44CB-8CA5-41AB-A91D-10B6456CC074}" destId="{2CF0B1D1-499C-445A-8428-58BA64D79994}" srcOrd="0" destOrd="0" presId="urn:microsoft.com/office/officeart/2005/8/layout/hierarchy2"/>
    <dgm:cxn modelId="{BAF32807-4C9A-46DA-819C-9D6A62DCFB78}" type="presParOf" srcId="{5AAA44CB-8CA5-41AB-A91D-10B6456CC074}" destId="{165C5C63-2C36-4B1D-B3E8-197A1C6FB2C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8B70F28-9BDC-4CB2-AD26-8AD58F5DE88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8F5F33E-846D-4893-B8E8-D7BDFCF6B7F7}">
      <dgm:prSet phldrT="[Text]" custT="1"/>
      <dgm:spPr/>
      <dgm:t>
        <a:bodyPr/>
        <a:lstStyle/>
        <a:p>
          <a:r>
            <a:rPr lang="en-US" sz="1050" b="1" dirty="0" smtClean="0"/>
            <a:t>If both conditions are satisfied, the payment so made shall be deemed to be the business income of the previous year in which payment is made.</a:t>
          </a:r>
        </a:p>
        <a:p>
          <a:r>
            <a:rPr lang="en-US" sz="1050" b="1" dirty="0" smtClean="0"/>
            <a:t>Example: Where expenditure of shop expense for Bill raised on 01/05/2018 is made on 3/05/2019 by cash amounting to </a:t>
          </a:r>
          <a:r>
            <a:rPr lang="en-US" sz="1050" b="1" dirty="0" err="1" smtClean="0"/>
            <a:t>Rs</a:t>
          </a:r>
          <a:r>
            <a:rPr lang="en-US" sz="1050" b="1" dirty="0" smtClean="0"/>
            <a:t> 30,000, then the expenditure of </a:t>
          </a:r>
          <a:r>
            <a:rPr lang="en-US" sz="1050" b="1" dirty="0" err="1" smtClean="0"/>
            <a:t>Rs</a:t>
          </a:r>
          <a:r>
            <a:rPr lang="en-US" sz="1050" b="1" dirty="0" smtClean="0"/>
            <a:t> 30,000 was due in PY 2018-19 and would have been claimed as a deduction in that year assuming that the assessee follows mercantile system of accounting, in this case for the PY 2019-20 we cannot </a:t>
          </a:r>
          <a:r>
            <a:rPr lang="en-US" sz="1050" b="1" baseline="30000" dirty="0" smtClean="0"/>
            <a:t>‗</a:t>
          </a:r>
          <a:r>
            <a:rPr lang="en-US" sz="1050" b="1" dirty="0" smtClean="0"/>
            <a:t>disallow‘ the payment since it is not allowable in that year, thus it will be treated as income of PY 2019-20</a:t>
          </a:r>
          <a:endParaRPr lang="en-US" sz="1050" b="1" dirty="0"/>
        </a:p>
      </dgm:t>
    </dgm:pt>
    <dgm:pt modelId="{86EDCF41-E423-42C8-B179-7713F3C7B82E}" type="parTrans" cxnId="{A5151CE4-C334-4D22-BE2D-8CD288ED33C8}">
      <dgm:prSet/>
      <dgm:spPr/>
      <dgm:t>
        <a:bodyPr/>
        <a:lstStyle/>
        <a:p>
          <a:endParaRPr lang="en-US"/>
        </a:p>
      </dgm:t>
    </dgm:pt>
    <dgm:pt modelId="{FEC29AC7-A457-48EB-ADD4-A10111A63B9C}" type="sibTrans" cxnId="{A5151CE4-C334-4D22-BE2D-8CD288ED33C8}">
      <dgm:prSet/>
      <dgm:spPr/>
      <dgm:t>
        <a:bodyPr/>
        <a:lstStyle/>
        <a:p>
          <a:endParaRPr lang="en-US"/>
        </a:p>
      </dgm:t>
    </dgm:pt>
    <dgm:pt modelId="{4748E234-A769-47A6-BE96-3EEC542AEC6D}" type="pres">
      <dgm:prSet presAssocID="{08B70F28-9BDC-4CB2-AD26-8AD58F5DE887}" presName="diagram" presStyleCnt="0">
        <dgm:presLayoutVars>
          <dgm:dir/>
          <dgm:resizeHandles val="exact"/>
        </dgm:presLayoutVars>
      </dgm:prSet>
      <dgm:spPr/>
      <dgm:t>
        <a:bodyPr/>
        <a:lstStyle/>
        <a:p>
          <a:endParaRPr lang="en-US"/>
        </a:p>
      </dgm:t>
    </dgm:pt>
    <dgm:pt modelId="{9F163449-6E5F-4421-8ABF-44D1D4AA082D}" type="pres">
      <dgm:prSet presAssocID="{38F5F33E-846D-4893-B8E8-D7BDFCF6B7F7}" presName="node" presStyleLbl="node1" presStyleIdx="0" presStyleCnt="1" custScaleX="270185" custScaleY="109482" custLinFactNeighborX="2611" custLinFactNeighborY="3608">
        <dgm:presLayoutVars>
          <dgm:bulletEnabled val="1"/>
        </dgm:presLayoutVars>
      </dgm:prSet>
      <dgm:spPr/>
      <dgm:t>
        <a:bodyPr/>
        <a:lstStyle/>
        <a:p>
          <a:endParaRPr lang="en-US"/>
        </a:p>
      </dgm:t>
    </dgm:pt>
  </dgm:ptLst>
  <dgm:cxnLst>
    <dgm:cxn modelId="{A5151CE4-C334-4D22-BE2D-8CD288ED33C8}" srcId="{08B70F28-9BDC-4CB2-AD26-8AD58F5DE887}" destId="{38F5F33E-846D-4893-B8E8-D7BDFCF6B7F7}" srcOrd="0" destOrd="0" parTransId="{86EDCF41-E423-42C8-B179-7713F3C7B82E}" sibTransId="{FEC29AC7-A457-48EB-ADD4-A10111A63B9C}"/>
    <dgm:cxn modelId="{4E4DA346-B342-4372-AAA1-96E113D3D1C1}" type="presOf" srcId="{38F5F33E-846D-4893-B8E8-D7BDFCF6B7F7}" destId="{9F163449-6E5F-4421-8ABF-44D1D4AA082D}" srcOrd="0" destOrd="0" presId="urn:microsoft.com/office/officeart/2005/8/layout/default"/>
    <dgm:cxn modelId="{E65FE549-C445-432E-AF88-F913F2304F28}" type="presOf" srcId="{08B70F28-9BDC-4CB2-AD26-8AD58F5DE887}" destId="{4748E234-A769-47A6-BE96-3EEC542AEC6D}" srcOrd="0" destOrd="0" presId="urn:microsoft.com/office/officeart/2005/8/layout/default"/>
    <dgm:cxn modelId="{BF5DC777-3080-41C8-B9B4-B44A223A5094}" type="presParOf" srcId="{4748E234-A769-47A6-BE96-3EEC542AEC6D}" destId="{9F163449-6E5F-4421-8ABF-44D1D4AA082D}"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C7C14A5-5E7F-4A73-B412-2FD156AEBE9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F97E7DB0-E9F3-4922-A870-045BBD9E6D85}">
      <dgm:prSet phldrT="[Text]" custT="1">
        <dgm:style>
          <a:lnRef idx="3">
            <a:schemeClr val="lt1"/>
          </a:lnRef>
          <a:fillRef idx="1">
            <a:schemeClr val="accent6"/>
          </a:fillRef>
          <a:effectRef idx="1">
            <a:schemeClr val="accent6"/>
          </a:effectRef>
          <a:fontRef idx="minor">
            <a:schemeClr val="lt1"/>
          </a:fontRef>
        </dgm:style>
      </dgm:prSet>
      <dgm:spPr/>
      <dgm:t>
        <a:bodyPr/>
        <a:lstStyle/>
        <a:p>
          <a:r>
            <a:rPr lang="en-US" sz="1400" dirty="0"/>
            <a:t>The business should not be formed by splitting up, </a:t>
          </a:r>
          <a:r>
            <a:rPr lang="en-US" sz="1400" dirty="0" smtClean="0"/>
            <a:t>or the </a:t>
          </a:r>
          <a:r>
            <a:rPr lang="en-US" sz="1400" dirty="0"/>
            <a:t>reconstruction, of an existing business</a:t>
          </a:r>
        </a:p>
      </dgm:t>
    </dgm:pt>
    <dgm:pt modelId="{77ED755A-E50A-441D-B7A1-498682BCB15B}" type="parTrans" cxnId="{53CBE876-04C7-4534-8A25-7D2D3FF1241D}">
      <dgm:prSet/>
      <dgm:spPr/>
      <dgm:t>
        <a:bodyPr/>
        <a:lstStyle/>
        <a:p>
          <a:endParaRPr lang="en-US"/>
        </a:p>
      </dgm:t>
    </dgm:pt>
    <dgm:pt modelId="{5FCC0E34-0C8C-43E5-A6A1-C0420F18BF67}" type="sibTrans" cxnId="{53CBE876-04C7-4534-8A25-7D2D3FF1241D}">
      <dgm:prSet/>
      <dgm:spPr/>
      <dgm:t>
        <a:bodyPr/>
        <a:lstStyle/>
        <a:p>
          <a:endParaRPr lang="en-US"/>
        </a:p>
      </dgm:t>
    </dgm:pt>
    <dgm:pt modelId="{D68B9109-71BA-4961-A584-F5E75FCBB914}">
      <dgm:prSet phldrT="[Text]" custT="1">
        <dgm:style>
          <a:lnRef idx="1">
            <a:schemeClr val="accent5"/>
          </a:lnRef>
          <a:fillRef idx="3">
            <a:schemeClr val="accent5"/>
          </a:fillRef>
          <a:effectRef idx="2">
            <a:schemeClr val="accent5"/>
          </a:effectRef>
          <a:fontRef idx="minor">
            <a:schemeClr val="lt1"/>
          </a:fontRef>
        </dgm:style>
      </dgm:prSet>
      <dgm:spPr/>
      <dgm:t>
        <a:bodyPr/>
        <a:lstStyle/>
        <a:p>
          <a:r>
            <a:rPr lang="en-US" sz="1400" dirty="0"/>
            <a:t>The business is not acquired by the assessee by </a:t>
          </a:r>
          <a:r>
            <a:rPr lang="en-US" sz="1400" dirty="0" smtClean="0"/>
            <a:t>way of </a:t>
          </a:r>
          <a:r>
            <a:rPr lang="en-US" sz="1400" dirty="0"/>
            <a:t>transfer from any other person or as a result of </a:t>
          </a:r>
          <a:r>
            <a:rPr lang="en-US" sz="1400" dirty="0" smtClean="0"/>
            <a:t>any business re </a:t>
          </a:r>
          <a:r>
            <a:rPr lang="en-US" sz="1400" dirty="0" err="1" smtClean="0"/>
            <a:t>organisation</a:t>
          </a:r>
          <a:endParaRPr lang="en-US" sz="1400" dirty="0"/>
        </a:p>
      </dgm:t>
    </dgm:pt>
    <dgm:pt modelId="{DB5A028A-DF83-4F35-9239-42A10D07D09C}" type="parTrans" cxnId="{A29C93DF-E488-44D4-BF86-00B2DEB88A44}">
      <dgm:prSet/>
      <dgm:spPr/>
      <dgm:t>
        <a:bodyPr/>
        <a:lstStyle/>
        <a:p>
          <a:endParaRPr lang="en-US"/>
        </a:p>
      </dgm:t>
    </dgm:pt>
    <dgm:pt modelId="{EDC8126B-E19E-4BF2-BE5B-C4FCAD8B40D6}" type="sibTrans" cxnId="{A29C93DF-E488-44D4-BF86-00B2DEB88A44}">
      <dgm:prSet/>
      <dgm:spPr/>
      <dgm:t>
        <a:bodyPr/>
        <a:lstStyle/>
        <a:p>
          <a:endParaRPr lang="en-US"/>
        </a:p>
      </dgm:t>
    </dgm:pt>
    <dgm:pt modelId="{6186E4CC-3590-4529-BCB0-CB20AE503F82}">
      <dgm:prSet phldrT="[Text]" custT="1">
        <dgm:style>
          <a:lnRef idx="1">
            <a:schemeClr val="accent2"/>
          </a:lnRef>
          <a:fillRef idx="3">
            <a:schemeClr val="accent2"/>
          </a:fillRef>
          <a:effectRef idx="2">
            <a:schemeClr val="accent2"/>
          </a:effectRef>
          <a:fontRef idx="minor">
            <a:schemeClr val="lt1"/>
          </a:fontRef>
        </dgm:style>
      </dgm:prSet>
      <dgm:spPr/>
      <dgm:t>
        <a:bodyPr/>
        <a:lstStyle/>
        <a:p>
          <a:endParaRPr lang="en-US" sz="1400" dirty="0" smtClean="0"/>
        </a:p>
        <a:p>
          <a:r>
            <a:rPr lang="en-US" sz="1400" dirty="0" smtClean="0"/>
            <a:t>The </a:t>
          </a:r>
          <a:r>
            <a:rPr lang="en-US" sz="1400" dirty="0"/>
            <a:t>report of the accountant in Form 10DA, giving the prescribed</a:t>
          </a:r>
        </a:p>
        <a:p>
          <a:r>
            <a:rPr lang="en-US" sz="1400" dirty="0"/>
            <a:t>particulars, has to be furnished along with ROI</a:t>
          </a:r>
        </a:p>
        <a:p>
          <a:endParaRPr lang="en-US" sz="1400" dirty="0"/>
        </a:p>
      </dgm:t>
    </dgm:pt>
    <dgm:pt modelId="{888B5EB4-B993-49A8-9ED2-33AE7EF3BA60}" type="parTrans" cxnId="{2DEBEE4C-3DF0-433B-90F9-609793606F15}">
      <dgm:prSet/>
      <dgm:spPr/>
      <dgm:t>
        <a:bodyPr/>
        <a:lstStyle/>
        <a:p>
          <a:endParaRPr lang="en-US"/>
        </a:p>
      </dgm:t>
    </dgm:pt>
    <dgm:pt modelId="{13D269F4-5B74-47DA-A49F-8B488B206A55}" type="sibTrans" cxnId="{2DEBEE4C-3DF0-433B-90F9-609793606F15}">
      <dgm:prSet/>
      <dgm:spPr/>
      <dgm:t>
        <a:bodyPr/>
        <a:lstStyle/>
        <a:p>
          <a:endParaRPr lang="en-US"/>
        </a:p>
      </dgm:t>
    </dgm:pt>
    <dgm:pt modelId="{F9E6EC42-E185-4AB8-8B34-122D8F9C9623}" type="pres">
      <dgm:prSet presAssocID="{1C7C14A5-5E7F-4A73-B412-2FD156AEBE9B}" presName="linear" presStyleCnt="0">
        <dgm:presLayoutVars>
          <dgm:dir/>
          <dgm:animLvl val="lvl"/>
          <dgm:resizeHandles val="exact"/>
        </dgm:presLayoutVars>
      </dgm:prSet>
      <dgm:spPr/>
      <dgm:t>
        <a:bodyPr/>
        <a:lstStyle/>
        <a:p>
          <a:endParaRPr lang="en-US"/>
        </a:p>
      </dgm:t>
    </dgm:pt>
    <dgm:pt modelId="{8F40B878-D91E-4598-9FAD-75FBB5AC0AF6}" type="pres">
      <dgm:prSet presAssocID="{F97E7DB0-E9F3-4922-A870-045BBD9E6D85}" presName="parentLin" presStyleCnt="0"/>
      <dgm:spPr/>
    </dgm:pt>
    <dgm:pt modelId="{F92079AD-FCB9-4924-AA86-1DD21F9A3CF3}" type="pres">
      <dgm:prSet presAssocID="{F97E7DB0-E9F3-4922-A870-045BBD9E6D85}" presName="parentLeftMargin" presStyleLbl="node1" presStyleIdx="0" presStyleCnt="3"/>
      <dgm:spPr/>
      <dgm:t>
        <a:bodyPr/>
        <a:lstStyle/>
        <a:p>
          <a:endParaRPr lang="en-US"/>
        </a:p>
      </dgm:t>
    </dgm:pt>
    <dgm:pt modelId="{15A6F11C-DBA8-46E5-BFFD-7A5F8DBD5AFF}" type="pres">
      <dgm:prSet presAssocID="{F97E7DB0-E9F3-4922-A870-045BBD9E6D85}" presName="parentText" presStyleLbl="node1" presStyleIdx="0" presStyleCnt="3" custScaleX="132642" custScaleY="220881" custLinFactNeighborX="-100000" custLinFactNeighborY="-9778">
        <dgm:presLayoutVars>
          <dgm:chMax val="0"/>
          <dgm:bulletEnabled val="1"/>
        </dgm:presLayoutVars>
      </dgm:prSet>
      <dgm:spPr/>
      <dgm:t>
        <a:bodyPr/>
        <a:lstStyle/>
        <a:p>
          <a:endParaRPr lang="en-US"/>
        </a:p>
      </dgm:t>
    </dgm:pt>
    <dgm:pt modelId="{59E58ED9-26B9-460A-A1DA-895308A47666}" type="pres">
      <dgm:prSet presAssocID="{F97E7DB0-E9F3-4922-A870-045BBD9E6D85}" presName="negativeSpace" presStyleCnt="0"/>
      <dgm:spPr/>
    </dgm:pt>
    <dgm:pt modelId="{EF2A7B66-6714-4A93-80EB-6EF29C80830F}" type="pres">
      <dgm:prSet presAssocID="{F97E7DB0-E9F3-4922-A870-045BBD9E6D85}" presName="childText" presStyleLbl="conFgAcc1" presStyleIdx="0" presStyleCnt="3">
        <dgm:presLayoutVars>
          <dgm:bulletEnabled val="1"/>
        </dgm:presLayoutVars>
      </dgm:prSet>
      <dgm:spPr/>
    </dgm:pt>
    <dgm:pt modelId="{BA3A7434-71FD-4AA7-8A6A-3C1223831ACD}" type="pres">
      <dgm:prSet presAssocID="{5FCC0E34-0C8C-43E5-A6A1-C0420F18BF67}" presName="spaceBetweenRectangles" presStyleCnt="0"/>
      <dgm:spPr/>
    </dgm:pt>
    <dgm:pt modelId="{0EF4BE53-F5BB-477B-AA62-EF01BBC0E0EA}" type="pres">
      <dgm:prSet presAssocID="{D68B9109-71BA-4961-A584-F5E75FCBB914}" presName="parentLin" presStyleCnt="0"/>
      <dgm:spPr/>
    </dgm:pt>
    <dgm:pt modelId="{82C47508-54C9-4E96-8E16-37BAFEB1CB7A}" type="pres">
      <dgm:prSet presAssocID="{D68B9109-71BA-4961-A584-F5E75FCBB914}" presName="parentLeftMargin" presStyleLbl="node1" presStyleIdx="0" presStyleCnt="3"/>
      <dgm:spPr/>
      <dgm:t>
        <a:bodyPr/>
        <a:lstStyle/>
        <a:p>
          <a:endParaRPr lang="en-US"/>
        </a:p>
      </dgm:t>
    </dgm:pt>
    <dgm:pt modelId="{B6889470-7E84-435A-BFD2-36CD7E6E56A2}" type="pres">
      <dgm:prSet presAssocID="{D68B9109-71BA-4961-A584-F5E75FCBB914}" presName="parentText" presStyleLbl="node1" presStyleIdx="1" presStyleCnt="3" custScaleX="132183" custScaleY="215196" custLinFactNeighborX="-100000" custLinFactNeighborY="-11733">
        <dgm:presLayoutVars>
          <dgm:chMax val="0"/>
          <dgm:bulletEnabled val="1"/>
        </dgm:presLayoutVars>
      </dgm:prSet>
      <dgm:spPr/>
      <dgm:t>
        <a:bodyPr/>
        <a:lstStyle/>
        <a:p>
          <a:endParaRPr lang="en-US"/>
        </a:p>
      </dgm:t>
    </dgm:pt>
    <dgm:pt modelId="{08449E25-C3DD-4F6F-9367-CCE6852849A3}" type="pres">
      <dgm:prSet presAssocID="{D68B9109-71BA-4961-A584-F5E75FCBB914}" presName="negativeSpace" presStyleCnt="0"/>
      <dgm:spPr/>
    </dgm:pt>
    <dgm:pt modelId="{D35E616B-9251-4674-9C6D-12EC49CEFD46}" type="pres">
      <dgm:prSet presAssocID="{D68B9109-71BA-4961-A584-F5E75FCBB914}" presName="childText" presStyleLbl="conFgAcc1" presStyleIdx="1" presStyleCnt="3" custLinFactNeighborY="19736">
        <dgm:presLayoutVars>
          <dgm:bulletEnabled val="1"/>
        </dgm:presLayoutVars>
      </dgm:prSet>
      <dgm:spPr/>
    </dgm:pt>
    <dgm:pt modelId="{DF463D40-7384-4BC7-8D31-6CF23F64D9B1}" type="pres">
      <dgm:prSet presAssocID="{EDC8126B-E19E-4BF2-BE5B-C4FCAD8B40D6}" presName="spaceBetweenRectangles" presStyleCnt="0"/>
      <dgm:spPr/>
    </dgm:pt>
    <dgm:pt modelId="{B367552D-708B-459B-B695-C53B45D113F3}" type="pres">
      <dgm:prSet presAssocID="{6186E4CC-3590-4529-BCB0-CB20AE503F82}" presName="parentLin" presStyleCnt="0"/>
      <dgm:spPr/>
    </dgm:pt>
    <dgm:pt modelId="{CB439768-BBD2-421A-91DB-A25CB3E29497}" type="pres">
      <dgm:prSet presAssocID="{6186E4CC-3590-4529-BCB0-CB20AE503F82}" presName="parentLeftMargin" presStyleLbl="node1" presStyleIdx="1" presStyleCnt="3"/>
      <dgm:spPr/>
      <dgm:t>
        <a:bodyPr/>
        <a:lstStyle/>
        <a:p>
          <a:endParaRPr lang="en-US"/>
        </a:p>
      </dgm:t>
    </dgm:pt>
    <dgm:pt modelId="{5A5DF9FE-CB1E-471A-BB72-B78CDFAE99D1}" type="pres">
      <dgm:prSet presAssocID="{6186E4CC-3590-4529-BCB0-CB20AE503F82}" presName="parentText" presStyleLbl="node1" presStyleIdx="2" presStyleCnt="3" custScaleX="131758" custScaleY="194556" custLinFactNeighborX="-100000" custLinFactNeighborY="5028">
        <dgm:presLayoutVars>
          <dgm:chMax val="0"/>
          <dgm:bulletEnabled val="1"/>
        </dgm:presLayoutVars>
      </dgm:prSet>
      <dgm:spPr/>
      <dgm:t>
        <a:bodyPr/>
        <a:lstStyle/>
        <a:p>
          <a:endParaRPr lang="en-US"/>
        </a:p>
      </dgm:t>
    </dgm:pt>
    <dgm:pt modelId="{422C2F2F-4B4A-4FC1-9399-14A44776C4E3}" type="pres">
      <dgm:prSet presAssocID="{6186E4CC-3590-4529-BCB0-CB20AE503F82}" presName="negativeSpace" presStyleCnt="0"/>
      <dgm:spPr/>
    </dgm:pt>
    <dgm:pt modelId="{713EA50D-D8DD-4796-8D1D-727E3812D6A6}" type="pres">
      <dgm:prSet presAssocID="{6186E4CC-3590-4529-BCB0-CB20AE503F82}" presName="childText" presStyleLbl="conFgAcc1" presStyleIdx="2" presStyleCnt="3">
        <dgm:presLayoutVars>
          <dgm:bulletEnabled val="1"/>
        </dgm:presLayoutVars>
      </dgm:prSet>
      <dgm:spPr/>
    </dgm:pt>
  </dgm:ptLst>
  <dgm:cxnLst>
    <dgm:cxn modelId="{456B79C7-83AC-4F44-8A2E-0485D2C7DE11}" type="presOf" srcId="{6186E4CC-3590-4529-BCB0-CB20AE503F82}" destId="{5A5DF9FE-CB1E-471A-BB72-B78CDFAE99D1}" srcOrd="1" destOrd="0" presId="urn:microsoft.com/office/officeart/2005/8/layout/list1"/>
    <dgm:cxn modelId="{2DEBEE4C-3DF0-433B-90F9-609793606F15}" srcId="{1C7C14A5-5E7F-4A73-B412-2FD156AEBE9B}" destId="{6186E4CC-3590-4529-BCB0-CB20AE503F82}" srcOrd="2" destOrd="0" parTransId="{888B5EB4-B993-49A8-9ED2-33AE7EF3BA60}" sibTransId="{13D269F4-5B74-47DA-A49F-8B488B206A55}"/>
    <dgm:cxn modelId="{9C1A7B70-046B-4537-A4BB-D275BA456ADF}" type="presOf" srcId="{D68B9109-71BA-4961-A584-F5E75FCBB914}" destId="{B6889470-7E84-435A-BFD2-36CD7E6E56A2}" srcOrd="1" destOrd="0" presId="urn:microsoft.com/office/officeart/2005/8/layout/list1"/>
    <dgm:cxn modelId="{53CBE876-04C7-4534-8A25-7D2D3FF1241D}" srcId="{1C7C14A5-5E7F-4A73-B412-2FD156AEBE9B}" destId="{F97E7DB0-E9F3-4922-A870-045BBD9E6D85}" srcOrd="0" destOrd="0" parTransId="{77ED755A-E50A-441D-B7A1-498682BCB15B}" sibTransId="{5FCC0E34-0C8C-43E5-A6A1-C0420F18BF67}"/>
    <dgm:cxn modelId="{6514051C-E57D-4BE9-9B76-2360355F9CEB}" type="presOf" srcId="{F97E7DB0-E9F3-4922-A870-045BBD9E6D85}" destId="{F92079AD-FCB9-4924-AA86-1DD21F9A3CF3}" srcOrd="0" destOrd="0" presId="urn:microsoft.com/office/officeart/2005/8/layout/list1"/>
    <dgm:cxn modelId="{A17FCE91-40E1-4AB9-A3FB-A9626B6464EE}" type="presOf" srcId="{6186E4CC-3590-4529-BCB0-CB20AE503F82}" destId="{CB439768-BBD2-421A-91DB-A25CB3E29497}" srcOrd="0" destOrd="0" presId="urn:microsoft.com/office/officeart/2005/8/layout/list1"/>
    <dgm:cxn modelId="{A29C93DF-E488-44D4-BF86-00B2DEB88A44}" srcId="{1C7C14A5-5E7F-4A73-B412-2FD156AEBE9B}" destId="{D68B9109-71BA-4961-A584-F5E75FCBB914}" srcOrd="1" destOrd="0" parTransId="{DB5A028A-DF83-4F35-9239-42A10D07D09C}" sibTransId="{EDC8126B-E19E-4BF2-BE5B-C4FCAD8B40D6}"/>
    <dgm:cxn modelId="{CF237641-15FA-4F01-87EF-89EA61ED3C3E}" type="presOf" srcId="{D68B9109-71BA-4961-A584-F5E75FCBB914}" destId="{82C47508-54C9-4E96-8E16-37BAFEB1CB7A}" srcOrd="0" destOrd="0" presId="urn:microsoft.com/office/officeart/2005/8/layout/list1"/>
    <dgm:cxn modelId="{452D6E6F-31CD-444C-B538-41113775DF8B}" type="presOf" srcId="{1C7C14A5-5E7F-4A73-B412-2FD156AEBE9B}" destId="{F9E6EC42-E185-4AB8-8B34-122D8F9C9623}" srcOrd="0" destOrd="0" presId="urn:microsoft.com/office/officeart/2005/8/layout/list1"/>
    <dgm:cxn modelId="{FFCBFF0D-A72A-4716-B01F-B86A2B0F4DF7}" type="presOf" srcId="{F97E7DB0-E9F3-4922-A870-045BBD9E6D85}" destId="{15A6F11C-DBA8-46E5-BFFD-7A5F8DBD5AFF}" srcOrd="1" destOrd="0" presId="urn:microsoft.com/office/officeart/2005/8/layout/list1"/>
    <dgm:cxn modelId="{B53133BD-462D-4410-A2AC-3CB89AC37F46}" type="presParOf" srcId="{F9E6EC42-E185-4AB8-8B34-122D8F9C9623}" destId="{8F40B878-D91E-4598-9FAD-75FBB5AC0AF6}" srcOrd="0" destOrd="0" presId="urn:microsoft.com/office/officeart/2005/8/layout/list1"/>
    <dgm:cxn modelId="{7D0E1D8D-E467-4B00-8530-A5B179CE8B74}" type="presParOf" srcId="{8F40B878-D91E-4598-9FAD-75FBB5AC0AF6}" destId="{F92079AD-FCB9-4924-AA86-1DD21F9A3CF3}" srcOrd="0" destOrd="0" presId="urn:microsoft.com/office/officeart/2005/8/layout/list1"/>
    <dgm:cxn modelId="{460646DE-64A0-4E67-886D-34DFCA3E8779}" type="presParOf" srcId="{8F40B878-D91E-4598-9FAD-75FBB5AC0AF6}" destId="{15A6F11C-DBA8-46E5-BFFD-7A5F8DBD5AFF}" srcOrd="1" destOrd="0" presId="urn:microsoft.com/office/officeart/2005/8/layout/list1"/>
    <dgm:cxn modelId="{59055A9A-314B-4740-87CE-2811F99088E9}" type="presParOf" srcId="{F9E6EC42-E185-4AB8-8B34-122D8F9C9623}" destId="{59E58ED9-26B9-460A-A1DA-895308A47666}" srcOrd="1" destOrd="0" presId="urn:microsoft.com/office/officeart/2005/8/layout/list1"/>
    <dgm:cxn modelId="{E5121635-5F79-4ADF-985D-BC60837E1B6D}" type="presParOf" srcId="{F9E6EC42-E185-4AB8-8B34-122D8F9C9623}" destId="{EF2A7B66-6714-4A93-80EB-6EF29C80830F}" srcOrd="2" destOrd="0" presId="urn:microsoft.com/office/officeart/2005/8/layout/list1"/>
    <dgm:cxn modelId="{657BAAC6-0A02-468F-B12E-D022BF9560A5}" type="presParOf" srcId="{F9E6EC42-E185-4AB8-8B34-122D8F9C9623}" destId="{BA3A7434-71FD-4AA7-8A6A-3C1223831ACD}" srcOrd="3" destOrd="0" presId="urn:microsoft.com/office/officeart/2005/8/layout/list1"/>
    <dgm:cxn modelId="{9F3D3F30-BCC5-4037-BC2F-2A46209427A4}" type="presParOf" srcId="{F9E6EC42-E185-4AB8-8B34-122D8F9C9623}" destId="{0EF4BE53-F5BB-477B-AA62-EF01BBC0E0EA}" srcOrd="4" destOrd="0" presId="urn:microsoft.com/office/officeart/2005/8/layout/list1"/>
    <dgm:cxn modelId="{981B5BB1-BA32-41B8-90AD-80979943BB2C}" type="presParOf" srcId="{0EF4BE53-F5BB-477B-AA62-EF01BBC0E0EA}" destId="{82C47508-54C9-4E96-8E16-37BAFEB1CB7A}" srcOrd="0" destOrd="0" presId="urn:microsoft.com/office/officeart/2005/8/layout/list1"/>
    <dgm:cxn modelId="{26CA9531-CB04-4908-A00D-D82937D0DBDD}" type="presParOf" srcId="{0EF4BE53-F5BB-477B-AA62-EF01BBC0E0EA}" destId="{B6889470-7E84-435A-BFD2-36CD7E6E56A2}" srcOrd="1" destOrd="0" presId="urn:microsoft.com/office/officeart/2005/8/layout/list1"/>
    <dgm:cxn modelId="{4CB5D5D4-0C06-4663-8B83-0A69A32B6B5D}" type="presParOf" srcId="{F9E6EC42-E185-4AB8-8B34-122D8F9C9623}" destId="{08449E25-C3DD-4F6F-9367-CCE6852849A3}" srcOrd="5" destOrd="0" presId="urn:microsoft.com/office/officeart/2005/8/layout/list1"/>
    <dgm:cxn modelId="{0849CAB0-D9E1-43A4-A654-C1C8D253DFC9}" type="presParOf" srcId="{F9E6EC42-E185-4AB8-8B34-122D8F9C9623}" destId="{D35E616B-9251-4674-9C6D-12EC49CEFD46}" srcOrd="6" destOrd="0" presId="urn:microsoft.com/office/officeart/2005/8/layout/list1"/>
    <dgm:cxn modelId="{B4A5F2AE-E1B8-4CB8-A5A4-47287372034F}" type="presParOf" srcId="{F9E6EC42-E185-4AB8-8B34-122D8F9C9623}" destId="{DF463D40-7384-4BC7-8D31-6CF23F64D9B1}" srcOrd="7" destOrd="0" presId="urn:microsoft.com/office/officeart/2005/8/layout/list1"/>
    <dgm:cxn modelId="{A31206D2-B877-4F02-B350-091C480B33A2}" type="presParOf" srcId="{F9E6EC42-E185-4AB8-8B34-122D8F9C9623}" destId="{B367552D-708B-459B-B695-C53B45D113F3}" srcOrd="8" destOrd="0" presId="urn:microsoft.com/office/officeart/2005/8/layout/list1"/>
    <dgm:cxn modelId="{36BE38DC-607C-4147-A36E-56D02079B130}" type="presParOf" srcId="{B367552D-708B-459B-B695-C53B45D113F3}" destId="{CB439768-BBD2-421A-91DB-A25CB3E29497}" srcOrd="0" destOrd="0" presId="urn:microsoft.com/office/officeart/2005/8/layout/list1"/>
    <dgm:cxn modelId="{2CAD3924-C4FA-4A5C-B66F-AD316FBD1667}" type="presParOf" srcId="{B367552D-708B-459B-B695-C53B45D113F3}" destId="{5A5DF9FE-CB1E-471A-BB72-B78CDFAE99D1}" srcOrd="1" destOrd="0" presId="urn:microsoft.com/office/officeart/2005/8/layout/list1"/>
    <dgm:cxn modelId="{1F68B5A6-7033-4FF0-B993-E1FA2D61054E}" type="presParOf" srcId="{F9E6EC42-E185-4AB8-8B34-122D8F9C9623}" destId="{422C2F2F-4B4A-4FC1-9399-14A44776C4E3}" srcOrd="9" destOrd="0" presId="urn:microsoft.com/office/officeart/2005/8/layout/list1"/>
    <dgm:cxn modelId="{61546921-2624-4D7A-9FCE-C298FF074FFF}" type="presParOf" srcId="{F9E6EC42-E185-4AB8-8B34-122D8F9C9623}" destId="{713EA50D-D8DD-4796-8D1D-727E3812D6A6}"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59578-0759-496B-A5E3-6C84824DB2C7}">
      <dsp:nvSpPr>
        <dsp:cNvPr id="0" name=""/>
        <dsp:cNvSpPr/>
      </dsp:nvSpPr>
      <dsp:spPr>
        <a:xfrm>
          <a:off x="3431678" y="142"/>
          <a:ext cx="1366242" cy="1366242"/>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i="0" kern="1200" dirty="0" smtClean="0"/>
            <a:t>COMMODITY MONEY OR BARTER SYSTEM</a:t>
          </a:r>
          <a:endParaRPr lang="en-US" sz="1000" b="1" kern="1200" dirty="0"/>
        </a:p>
      </dsp:txBody>
      <dsp:txXfrm>
        <a:off x="3631760" y="200224"/>
        <a:ext cx="966078" cy="966078"/>
      </dsp:txXfrm>
    </dsp:sp>
    <dsp:sp modelId="{A5B58FFA-AA43-4619-9E77-2EA568ACCFFC}">
      <dsp:nvSpPr>
        <dsp:cNvPr id="0" name=""/>
        <dsp:cNvSpPr/>
      </dsp:nvSpPr>
      <dsp:spPr>
        <a:xfrm rot="2160000">
          <a:off x="4754947" y="1050052"/>
          <a:ext cx="364047" cy="4611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4765376" y="1110176"/>
        <a:ext cx="254833" cy="276664"/>
      </dsp:txXfrm>
    </dsp:sp>
    <dsp:sp modelId="{D1041F14-5CD7-4F20-BB64-4D0E15B58A26}">
      <dsp:nvSpPr>
        <dsp:cNvPr id="0" name=""/>
        <dsp:cNvSpPr/>
      </dsp:nvSpPr>
      <dsp:spPr>
        <a:xfrm>
          <a:off x="5092691" y="1206939"/>
          <a:ext cx="1366242" cy="1366242"/>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i="0" kern="1200" dirty="0" smtClean="0"/>
            <a:t>METALIC MONEY</a:t>
          </a:r>
          <a:endParaRPr lang="en-US" sz="1000" b="1" kern="1200" dirty="0"/>
        </a:p>
      </dsp:txBody>
      <dsp:txXfrm>
        <a:off x="5292773" y="1407021"/>
        <a:ext cx="966078" cy="966078"/>
      </dsp:txXfrm>
    </dsp:sp>
    <dsp:sp modelId="{AE0985EE-D6A5-4F3C-B8AC-9ABC0FB25BFA}">
      <dsp:nvSpPr>
        <dsp:cNvPr id="0" name=""/>
        <dsp:cNvSpPr/>
      </dsp:nvSpPr>
      <dsp:spPr>
        <a:xfrm rot="6480000">
          <a:off x="5279747" y="2626026"/>
          <a:ext cx="364047" cy="4611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5351228" y="2666313"/>
        <a:ext cx="254833" cy="276664"/>
      </dsp:txXfrm>
    </dsp:sp>
    <dsp:sp modelId="{45BF91D1-AC70-4E5E-9E48-396901F90688}">
      <dsp:nvSpPr>
        <dsp:cNvPr id="0" name=""/>
        <dsp:cNvSpPr/>
      </dsp:nvSpPr>
      <dsp:spPr>
        <a:xfrm>
          <a:off x="4458241" y="3159576"/>
          <a:ext cx="1366242" cy="1366242"/>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i="0" kern="1200" dirty="0" smtClean="0"/>
            <a:t>PAPER MONEY</a:t>
          </a:r>
          <a:endParaRPr lang="en-US" sz="1000" b="1" kern="1200" dirty="0"/>
        </a:p>
      </dsp:txBody>
      <dsp:txXfrm>
        <a:off x="4658323" y="3359658"/>
        <a:ext cx="966078" cy="966078"/>
      </dsp:txXfrm>
    </dsp:sp>
    <dsp:sp modelId="{46E2603D-425E-4489-9050-0ADF0FD06A6B}">
      <dsp:nvSpPr>
        <dsp:cNvPr id="0" name=""/>
        <dsp:cNvSpPr/>
      </dsp:nvSpPr>
      <dsp:spPr>
        <a:xfrm rot="10800000">
          <a:off x="3943079" y="3612144"/>
          <a:ext cx="364047" cy="4611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4052293" y="3704365"/>
        <a:ext cx="254833" cy="276664"/>
      </dsp:txXfrm>
    </dsp:sp>
    <dsp:sp modelId="{67CBC82A-7FF5-43BC-B049-985ADA6120B7}">
      <dsp:nvSpPr>
        <dsp:cNvPr id="0" name=""/>
        <dsp:cNvSpPr/>
      </dsp:nvSpPr>
      <dsp:spPr>
        <a:xfrm>
          <a:off x="2405116" y="3159576"/>
          <a:ext cx="1366242" cy="1366242"/>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i="0" kern="1200" dirty="0" smtClean="0"/>
            <a:t>CREDIT MONEY</a:t>
          </a:r>
          <a:endParaRPr lang="en-US" sz="1000" b="1" kern="1200" dirty="0"/>
        </a:p>
      </dsp:txBody>
      <dsp:txXfrm>
        <a:off x="2605198" y="3359658"/>
        <a:ext cx="966078" cy="966078"/>
      </dsp:txXfrm>
    </dsp:sp>
    <dsp:sp modelId="{87D677B9-D5DC-4E3F-83C1-A1D0C02DDF90}">
      <dsp:nvSpPr>
        <dsp:cNvPr id="0" name=""/>
        <dsp:cNvSpPr/>
      </dsp:nvSpPr>
      <dsp:spPr>
        <a:xfrm rot="15120000">
          <a:off x="2592172" y="2645624"/>
          <a:ext cx="364047" cy="4611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rot="10800000">
        <a:off x="2663653" y="2789779"/>
        <a:ext cx="254833" cy="276664"/>
      </dsp:txXfrm>
    </dsp:sp>
    <dsp:sp modelId="{8C0EEE8B-5790-42D3-A473-CACE1AF27152}">
      <dsp:nvSpPr>
        <dsp:cNvPr id="0" name=""/>
        <dsp:cNvSpPr/>
      </dsp:nvSpPr>
      <dsp:spPr>
        <a:xfrm>
          <a:off x="1770666" y="1206939"/>
          <a:ext cx="1366242" cy="1366242"/>
        </a:xfrm>
        <a:prstGeom prst="ellipse">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en-US" sz="1000" b="1" i="0" kern="1200" dirty="0" smtClean="0"/>
            <a:t>ELECTRONIC MONEY</a:t>
          </a:r>
          <a:endParaRPr lang="en-US" sz="1000" b="1" kern="1200" dirty="0"/>
        </a:p>
      </dsp:txBody>
      <dsp:txXfrm>
        <a:off x="1970748" y="1407021"/>
        <a:ext cx="966078" cy="966078"/>
      </dsp:txXfrm>
    </dsp:sp>
    <dsp:sp modelId="{FF2B8DDD-310B-41A1-8EAB-74C2EEF86B3A}">
      <dsp:nvSpPr>
        <dsp:cNvPr id="0" name=""/>
        <dsp:cNvSpPr/>
      </dsp:nvSpPr>
      <dsp:spPr>
        <a:xfrm rot="10800000">
          <a:off x="3971922" y="3614750"/>
          <a:ext cx="364047" cy="46110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n-US" sz="800" kern="1200"/>
        </a:p>
      </dsp:txBody>
      <dsp:txXfrm>
        <a:off x="4081136" y="3706971"/>
        <a:ext cx="254833" cy="27666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47FB6-2E51-4B0D-8356-7D95757844E5}">
      <dsp:nvSpPr>
        <dsp:cNvPr id="0" name=""/>
        <dsp:cNvSpPr/>
      </dsp:nvSpPr>
      <dsp:spPr>
        <a:xfrm>
          <a:off x="0" y="88602"/>
          <a:ext cx="1734145" cy="1040487"/>
        </a:xfrm>
        <a:prstGeom prst="rect">
          <a:avLst/>
        </a:prstGeom>
        <a:gradFill rotWithShape="1">
          <a:gsLst>
            <a:gs pos="0">
              <a:schemeClr val="accent1">
                <a:tint val="70000"/>
                <a:satMod val="180000"/>
              </a:schemeClr>
            </a:gs>
            <a:gs pos="62000">
              <a:schemeClr val="accent1">
                <a:tint val="30000"/>
                <a:satMod val="180000"/>
              </a:schemeClr>
            </a:gs>
            <a:gs pos="100000">
              <a:schemeClr val="accent1">
                <a:tint val="22000"/>
                <a:satMod val="180000"/>
              </a:schemeClr>
            </a:gs>
          </a:gsLst>
          <a:lin ang="16200000" scaled="0"/>
        </a:gradFill>
        <a:ln w="9525" cap="flat" cmpd="sng" algn="ctr">
          <a:solidFill>
            <a:schemeClr val="accent1">
              <a:shade val="80000"/>
            </a:schemeClr>
          </a:solidFill>
          <a:prstDash val="solid"/>
        </a:ln>
        <a:effectLst>
          <a:outerShdw blurRad="50800" dist="38100" dir="5400000" rotWithShape="0">
            <a:srgbClr val="000000">
              <a:alpha val="43137"/>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t>In a Day From a Person</a:t>
          </a:r>
        </a:p>
      </dsp:txBody>
      <dsp:txXfrm>
        <a:off x="0" y="88602"/>
        <a:ext cx="1734145" cy="1040487"/>
      </dsp:txXfrm>
    </dsp:sp>
    <dsp:sp modelId="{90EC6B0E-4F1C-4945-B232-F2F773886CD6}">
      <dsp:nvSpPr>
        <dsp:cNvPr id="0" name=""/>
        <dsp:cNvSpPr/>
      </dsp:nvSpPr>
      <dsp:spPr>
        <a:xfrm>
          <a:off x="1907559" y="88602"/>
          <a:ext cx="1734145" cy="1040487"/>
        </a:xfrm>
        <a:prstGeom prst="rect">
          <a:avLst/>
        </a:prstGeom>
        <a:gradFill rotWithShape="1">
          <a:gsLst>
            <a:gs pos="0">
              <a:schemeClr val="accent1">
                <a:tint val="70000"/>
                <a:satMod val="180000"/>
              </a:schemeClr>
            </a:gs>
            <a:gs pos="62000">
              <a:schemeClr val="accent1">
                <a:tint val="30000"/>
                <a:satMod val="180000"/>
              </a:schemeClr>
            </a:gs>
            <a:gs pos="100000">
              <a:schemeClr val="accent1">
                <a:tint val="22000"/>
                <a:satMod val="180000"/>
              </a:schemeClr>
            </a:gs>
          </a:gsLst>
          <a:lin ang="16200000" scaled="0"/>
        </a:gradFill>
        <a:ln w="9525" cap="flat" cmpd="sng" algn="ctr">
          <a:solidFill>
            <a:schemeClr val="accent1">
              <a:shade val="80000"/>
            </a:schemeClr>
          </a:solidFill>
          <a:prstDash val="solid"/>
        </a:ln>
        <a:effectLst>
          <a:outerShdw blurRad="50800" dist="38100" dir="5400000" rotWithShape="0">
            <a:srgbClr val="000000">
              <a:alpha val="43137"/>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Single Transaction</a:t>
          </a:r>
        </a:p>
      </dsp:txBody>
      <dsp:txXfrm>
        <a:off x="1907559" y="88602"/>
        <a:ext cx="1734145" cy="1040487"/>
      </dsp:txXfrm>
    </dsp:sp>
    <dsp:sp modelId="{0A1F46C2-A84A-4EBD-8A2D-2F406403E9C7}">
      <dsp:nvSpPr>
        <dsp:cNvPr id="0" name=""/>
        <dsp:cNvSpPr/>
      </dsp:nvSpPr>
      <dsp:spPr>
        <a:xfrm>
          <a:off x="3815119" y="88602"/>
          <a:ext cx="1734145" cy="1040487"/>
        </a:xfrm>
        <a:prstGeom prst="rect">
          <a:avLst/>
        </a:prstGeom>
        <a:gradFill rotWithShape="1">
          <a:gsLst>
            <a:gs pos="0">
              <a:schemeClr val="accent1">
                <a:tint val="70000"/>
                <a:satMod val="180000"/>
              </a:schemeClr>
            </a:gs>
            <a:gs pos="62000">
              <a:schemeClr val="accent1">
                <a:tint val="30000"/>
                <a:satMod val="180000"/>
              </a:schemeClr>
            </a:gs>
            <a:gs pos="100000">
              <a:schemeClr val="accent1">
                <a:tint val="22000"/>
                <a:satMod val="180000"/>
              </a:schemeClr>
            </a:gs>
          </a:gsLst>
          <a:lin ang="16200000" scaled="0"/>
        </a:gradFill>
        <a:ln w="9525" cap="flat" cmpd="sng" algn="ctr">
          <a:solidFill>
            <a:schemeClr val="accent1">
              <a:shade val="80000"/>
            </a:schemeClr>
          </a:solidFill>
          <a:prstDash val="solid"/>
        </a:ln>
        <a:effectLst>
          <a:outerShdw blurRad="50800" dist="38100" dir="5400000" rotWithShape="0">
            <a:srgbClr val="000000">
              <a:alpha val="43137"/>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Relating to one Event/Occassion from a person</a:t>
          </a:r>
        </a:p>
      </dsp:txBody>
      <dsp:txXfrm>
        <a:off x="3815119" y="88602"/>
        <a:ext cx="1734145" cy="1040487"/>
      </dsp:txXfrm>
    </dsp:sp>
    <dsp:sp modelId="{0372DABD-6002-42E5-B6CA-D10C9FE9A603}">
      <dsp:nvSpPr>
        <dsp:cNvPr id="0" name=""/>
        <dsp:cNvSpPr/>
      </dsp:nvSpPr>
      <dsp:spPr>
        <a:xfrm>
          <a:off x="953779" y="1302503"/>
          <a:ext cx="1734145" cy="1040487"/>
        </a:xfrm>
        <a:prstGeom prst="rect">
          <a:avLst/>
        </a:prstGeom>
        <a:gradFill rotWithShape="1">
          <a:gsLst>
            <a:gs pos="0">
              <a:schemeClr val="accent1">
                <a:tint val="70000"/>
                <a:satMod val="180000"/>
              </a:schemeClr>
            </a:gs>
            <a:gs pos="62000">
              <a:schemeClr val="accent1">
                <a:tint val="30000"/>
                <a:satMod val="180000"/>
              </a:schemeClr>
            </a:gs>
            <a:gs pos="100000">
              <a:schemeClr val="accent1">
                <a:tint val="22000"/>
                <a:satMod val="180000"/>
              </a:schemeClr>
            </a:gs>
          </a:gsLst>
          <a:lin ang="16200000" scaled="0"/>
        </a:gradFill>
        <a:ln w="9525" cap="flat" cmpd="sng" algn="ctr">
          <a:solidFill>
            <a:schemeClr val="accent1">
              <a:shade val="80000"/>
            </a:schemeClr>
          </a:solidFill>
          <a:prstDash val="solid"/>
        </a:ln>
        <a:effectLst>
          <a:outerShdw blurRad="50800" dist="38100" dir="5400000" rotWithShape="0">
            <a:srgbClr val="000000">
              <a:alpha val="43137"/>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Exemptions</a:t>
          </a:r>
        </a:p>
      </dsp:txBody>
      <dsp:txXfrm>
        <a:off x="953779" y="1302503"/>
        <a:ext cx="1734145" cy="1040487"/>
      </dsp:txXfrm>
    </dsp:sp>
    <dsp:sp modelId="{9D4C6080-D4AA-45A1-A84E-4EB7BB69ADB2}">
      <dsp:nvSpPr>
        <dsp:cNvPr id="0" name=""/>
        <dsp:cNvSpPr/>
      </dsp:nvSpPr>
      <dsp:spPr>
        <a:xfrm>
          <a:off x="2861339" y="1302503"/>
          <a:ext cx="1734145" cy="1040487"/>
        </a:xfrm>
        <a:prstGeom prst="rect">
          <a:avLst/>
        </a:prstGeom>
        <a:gradFill rotWithShape="1">
          <a:gsLst>
            <a:gs pos="0">
              <a:schemeClr val="accent1">
                <a:tint val="70000"/>
                <a:satMod val="180000"/>
              </a:schemeClr>
            </a:gs>
            <a:gs pos="62000">
              <a:schemeClr val="accent1">
                <a:tint val="30000"/>
                <a:satMod val="180000"/>
              </a:schemeClr>
            </a:gs>
            <a:gs pos="100000">
              <a:schemeClr val="accent1">
                <a:tint val="22000"/>
                <a:satMod val="180000"/>
              </a:schemeClr>
            </a:gs>
          </a:gsLst>
          <a:lin ang="16200000" scaled="0"/>
        </a:gradFill>
        <a:ln w="9525" cap="flat" cmpd="sng" algn="ctr">
          <a:solidFill>
            <a:schemeClr val="accent1">
              <a:shade val="80000"/>
            </a:schemeClr>
          </a:solidFill>
          <a:prstDash val="solid"/>
        </a:ln>
        <a:effectLst>
          <a:outerShdw blurRad="50800" dist="38100" dir="5400000" rotWithShape="0">
            <a:srgbClr val="000000">
              <a:alpha val="43137"/>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a:t>Penalty</a:t>
          </a:r>
        </a:p>
        <a:p>
          <a:pPr lvl="0" algn="ctr" defTabSz="711200">
            <a:lnSpc>
              <a:spcPct val="90000"/>
            </a:lnSpc>
            <a:spcBef>
              <a:spcPct val="0"/>
            </a:spcBef>
            <a:spcAft>
              <a:spcPct val="35000"/>
            </a:spcAft>
          </a:pPr>
          <a:r>
            <a:rPr lang="en-US" sz="1600" kern="1200"/>
            <a:t>(Sec. 271DA)</a:t>
          </a:r>
        </a:p>
      </dsp:txBody>
      <dsp:txXfrm>
        <a:off x="2861339" y="1302503"/>
        <a:ext cx="1734145" cy="104048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F8197-642E-4E41-9E50-966D1870167B}">
      <dsp:nvSpPr>
        <dsp:cNvPr id="0" name=""/>
        <dsp:cNvSpPr/>
      </dsp:nvSpPr>
      <dsp:spPr>
        <a:xfrm>
          <a:off x="149304" y="2300775"/>
          <a:ext cx="1387320" cy="50392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dirty="0" smtClean="0"/>
            <a:t>269ST</a:t>
          </a:r>
          <a:endParaRPr lang="en-US" sz="2000" b="1" kern="1200" dirty="0"/>
        </a:p>
      </dsp:txBody>
      <dsp:txXfrm>
        <a:off x="164063" y="2315534"/>
        <a:ext cx="1357802" cy="474408"/>
      </dsp:txXfrm>
    </dsp:sp>
    <dsp:sp modelId="{0169B51C-D4D6-458F-B82A-B30E6AE98DA2}">
      <dsp:nvSpPr>
        <dsp:cNvPr id="0" name=""/>
        <dsp:cNvSpPr/>
      </dsp:nvSpPr>
      <dsp:spPr>
        <a:xfrm rot="16725259">
          <a:off x="549827" y="1392330"/>
          <a:ext cx="2327895" cy="20041"/>
        </a:xfrm>
        <a:custGeom>
          <a:avLst/>
          <a:gdLst/>
          <a:ahLst/>
          <a:cxnLst/>
          <a:rect l="0" t="0" r="0" b="0"/>
          <a:pathLst>
            <a:path>
              <a:moveTo>
                <a:pt x="0" y="10020"/>
              </a:moveTo>
              <a:lnTo>
                <a:pt x="2327895" y="10020"/>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a:off x="1655578" y="1344153"/>
        <a:ext cx="116394" cy="116394"/>
      </dsp:txXfrm>
    </dsp:sp>
    <dsp:sp modelId="{168FCAA7-5DC3-4D0C-AB18-134AC281B1BC}">
      <dsp:nvSpPr>
        <dsp:cNvPr id="0" name=""/>
        <dsp:cNvSpPr/>
      </dsp:nvSpPr>
      <dsp:spPr>
        <a:xfrm>
          <a:off x="1890925" y="0"/>
          <a:ext cx="1366699" cy="50392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dirty="0"/>
            <a:t>Applicability</a:t>
          </a:r>
        </a:p>
      </dsp:txBody>
      <dsp:txXfrm>
        <a:off x="1905684" y="14759"/>
        <a:ext cx="1337181" cy="474408"/>
      </dsp:txXfrm>
    </dsp:sp>
    <dsp:sp modelId="{37141062-E60C-4162-A832-AB5C80B9AF73}">
      <dsp:nvSpPr>
        <dsp:cNvPr id="0" name=""/>
        <dsp:cNvSpPr/>
      </dsp:nvSpPr>
      <dsp:spPr>
        <a:xfrm rot="2714002">
          <a:off x="3165181" y="463843"/>
          <a:ext cx="625088" cy="20041"/>
        </a:xfrm>
        <a:custGeom>
          <a:avLst/>
          <a:gdLst/>
          <a:ahLst/>
          <a:cxnLst/>
          <a:rect l="0" t="0" r="0" b="0"/>
          <a:pathLst>
            <a:path>
              <a:moveTo>
                <a:pt x="0" y="10020"/>
              </a:moveTo>
              <a:lnTo>
                <a:pt x="625088" y="10020"/>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3462098" y="458236"/>
        <a:ext cx="31254" cy="31254"/>
      </dsp:txXfrm>
    </dsp:sp>
    <dsp:sp modelId="{D25E42C9-7113-4FCD-8965-7858B868A99A}">
      <dsp:nvSpPr>
        <dsp:cNvPr id="0" name=""/>
        <dsp:cNvSpPr/>
      </dsp:nvSpPr>
      <dsp:spPr>
        <a:xfrm>
          <a:off x="3697825" y="0"/>
          <a:ext cx="2959692" cy="1391528"/>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No Person shall Receive </a:t>
          </a:r>
          <a:r>
            <a:rPr lang="en-US" sz="1100" kern="1200" dirty="0" err="1" smtClean="0"/>
            <a:t>Rs</a:t>
          </a:r>
          <a:r>
            <a:rPr lang="en-US" sz="1100" kern="1200" dirty="0" smtClean="0"/>
            <a:t>. 2 Lakh or more from a person otherwise than by account payee cheque/account payee bank draft or use of ECS</a:t>
          </a:r>
          <a:endParaRPr lang="en-US" sz="1100" kern="1200" dirty="0"/>
        </a:p>
      </dsp:txBody>
      <dsp:txXfrm>
        <a:off x="3738581" y="40756"/>
        <a:ext cx="2878180" cy="1310016"/>
      </dsp:txXfrm>
    </dsp:sp>
    <dsp:sp modelId="{64A8C25C-4DAD-4A40-BF8D-59137DE86C98}">
      <dsp:nvSpPr>
        <dsp:cNvPr id="0" name=""/>
        <dsp:cNvSpPr/>
      </dsp:nvSpPr>
      <dsp:spPr>
        <a:xfrm rot="18616875">
          <a:off x="6554707" y="463843"/>
          <a:ext cx="581743" cy="20041"/>
        </a:xfrm>
        <a:custGeom>
          <a:avLst/>
          <a:gdLst/>
          <a:ahLst/>
          <a:cxnLst/>
          <a:rect l="0" t="0" r="0" b="0"/>
          <a:pathLst>
            <a:path>
              <a:moveTo>
                <a:pt x="0" y="10020"/>
              </a:moveTo>
              <a:lnTo>
                <a:pt x="581743" y="10020"/>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831035" y="459320"/>
        <a:ext cx="29087" cy="29087"/>
      </dsp:txXfrm>
    </dsp:sp>
    <dsp:sp modelId="{8650F2D9-B4E3-4952-A389-433507E30C8F}">
      <dsp:nvSpPr>
        <dsp:cNvPr id="0" name=""/>
        <dsp:cNvSpPr/>
      </dsp:nvSpPr>
      <dsp:spPr>
        <a:xfrm>
          <a:off x="7033639" y="0"/>
          <a:ext cx="1007853" cy="50392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IN AGGREGATE FROM A PERSON IN A DAY</a:t>
          </a:r>
          <a:endParaRPr lang="en-US" sz="800" kern="1200" dirty="0"/>
        </a:p>
      </dsp:txBody>
      <dsp:txXfrm>
        <a:off x="7048398" y="14759"/>
        <a:ext cx="978335" cy="474408"/>
      </dsp:txXfrm>
    </dsp:sp>
    <dsp:sp modelId="{A969C937-8875-4BB8-89D4-29894A9EA061}">
      <dsp:nvSpPr>
        <dsp:cNvPr id="0" name=""/>
        <dsp:cNvSpPr/>
      </dsp:nvSpPr>
      <dsp:spPr>
        <a:xfrm rot="939590">
          <a:off x="6649623" y="743156"/>
          <a:ext cx="425402" cy="20041"/>
        </a:xfrm>
        <a:custGeom>
          <a:avLst/>
          <a:gdLst/>
          <a:ahLst/>
          <a:cxnLst/>
          <a:rect l="0" t="0" r="0" b="0"/>
          <a:pathLst>
            <a:path>
              <a:moveTo>
                <a:pt x="0" y="10020"/>
              </a:moveTo>
              <a:lnTo>
                <a:pt x="425402" y="10020"/>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851689" y="742542"/>
        <a:ext cx="21270" cy="21270"/>
      </dsp:txXfrm>
    </dsp:sp>
    <dsp:sp modelId="{597B8C7F-3D29-43D6-84B5-438ED2A4F8BE}">
      <dsp:nvSpPr>
        <dsp:cNvPr id="0" name=""/>
        <dsp:cNvSpPr/>
      </dsp:nvSpPr>
      <dsp:spPr>
        <a:xfrm>
          <a:off x="7067130" y="558627"/>
          <a:ext cx="1007853" cy="50392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IN A SINGLE TRANSACTION</a:t>
          </a:r>
          <a:endParaRPr lang="en-US" sz="800" kern="1200" dirty="0"/>
        </a:p>
      </dsp:txBody>
      <dsp:txXfrm>
        <a:off x="7081889" y="573386"/>
        <a:ext cx="978335" cy="474408"/>
      </dsp:txXfrm>
    </dsp:sp>
    <dsp:sp modelId="{07003D8E-4B81-400E-9F4F-DFA1C3097AD6}">
      <dsp:nvSpPr>
        <dsp:cNvPr id="0" name=""/>
        <dsp:cNvSpPr/>
      </dsp:nvSpPr>
      <dsp:spPr>
        <a:xfrm rot="3602177">
          <a:off x="6449601" y="1045603"/>
          <a:ext cx="830757" cy="20041"/>
        </a:xfrm>
        <a:custGeom>
          <a:avLst/>
          <a:gdLst/>
          <a:ahLst/>
          <a:cxnLst/>
          <a:rect l="0" t="0" r="0" b="0"/>
          <a:pathLst>
            <a:path>
              <a:moveTo>
                <a:pt x="0" y="10020"/>
              </a:moveTo>
              <a:lnTo>
                <a:pt x="830757" y="10020"/>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6844211" y="1034855"/>
        <a:ext cx="41537" cy="41537"/>
      </dsp:txXfrm>
    </dsp:sp>
    <dsp:sp modelId="{01DCA7DB-0C60-4CC1-B940-9AB3F71DCFDD}">
      <dsp:nvSpPr>
        <dsp:cNvPr id="0" name=""/>
        <dsp:cNvSpPr/>
      </dsp:nvSpPr>
      <dsp:spPr>
        <a:xfrm>
          <a:off x="7072441" y="1163521"/>
          <a:ext cx="1007853" cy="50392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80" tIns="5080" rIns="5080" bIns="5080" numCol="1" spcCol="1270" anchor="ctr" anchorCtr="0">
          <a:noAutofit/>
        </a:bodyPr>
        <a:lstStyle/>
        <a:p>
          <a:pPr lvl="0" algn="ctr" defTabSz="355600">
            <a:lnSpc>
              <a:spcPct val="90000"/>
            </a:lnSpc>
            <a:spcBef>
              <a:spcPct val="0"/>
            </a:spcBef>
            <a:spcAft>
              <a:spcPct val="35000"/>
            </a:spcAft>
          </a:pPr>
          <a:r>
            <a:rPr lang="en-US" sz="800" kern="1200" dirty="0" smtClean="0"/>
            <a:t>RELATING TO ONE EVENT/OCCASION</a:t>
          </a:r>
          <a:endParaRPr lang="en-US" sz="800" kern="1200" dirty="0"/>
        </a:p>
      </dsp:txBody>
      <dsp:txXfrm>
        <a:off x="7087200" y="1178280"/>
        <a:ext cx="978335" cy="474408"/>
      </dsp:txXfrm>
    </dsp:sp>
    <dsp:sp modelId="{46184B3E-C1DC-406D-AAD3-E84E54406ABD}">
      <dsp:nvSpPr>
        <dsp:cNvPr id="0" name=""/>
        <dsp:cNvSpPr/>
      </dsp:nvSpPr>
      <dsp:spPr>
        <a:xfrm rot="759511">
          <a:off x="1530480" y="2598114"/>
          <a:ext cx="505582" cy="20041"/>
        </a:xfrm>
        <a:custGeom>
          <a:avLst/>
          <a:gdLst/>
          <a:ahLst/>
          <a:cxnLst/>
          <a:rect l="0" t="0" r="0" b="0"/>
          <a:pathLst>
            <a:path>
              <a:moveTo>
                <a:pt x="0" y="10020"/>
              </a:moveTo>
              <a:lnTo>
                <a:pt x="505582" y="10020"/>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a:off x="1770632" y="2595495"/>
        <a:ext cx="25279" cy="25279"/>
      </dsp:txXfrm>
    </dsp:sp>
    <dsp:sp modelId="{94104235-A7B3-47D3-B495-A7D5D0401812}">
      <dsp:nvSpPr>
        <dsp:cNvPr id="0" name=""/>
        <dsp:cNvSpPr/>
      </dsp:nvSpPr>
      <dsp:spPr>
        <a:xfrm>
          <a:off x="2029918" y="2411568"/>
          <a:ext cx="1007853" cy="50392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a:t>Exemption</a:t>
          </a:r>
        </a:p>
      </dsp:txBody>
      <dsp:txXfrm>
        <a:off x="2044677" y="2426327"/>
        <a:ext cx="978335" cy="474408"/>
      </dsp:txXfrm>
    </dsp:sp>
    <dsp:sp modelId="{051C0BDC-5230-46B3-AD81-B97F8DA4E058}">
      <dsp:nvSpPr>
        <dsp:cNvPr id="0" name=""/>
        <dsp:cNvSpPr/>
      </dsp:nvSpPr>
      <dsp:spPr>
        <a:xfrm rot="17705265">
          <a:off x="2825181" y="2319245"/>
          <a:ext cx="738171" cy="20041"/>
        </a:xfrm>
        <a:custGeom>
          <a:avLst/>
          <a:gdLst/>
          <a:ahLst/>
          <a:cxnLst/>
          <a:rect l="0" t="0" r="0" b="0"/>
          <a:pathLst>
            <a:path>
              <a:moveTo>
                <a:pt x="0" y="10020"/>
              </a:moveTo>
              <a:lnTo>
                <a:pt x="738171" y="10020"/>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175812" y="2310811"/>
        <a:ext cx="36908" cy="36908"/>
      </dsp:txXfrm>
    </dsp:sp>
    <dsp:sp modelId="{C4316A78-5517-4318-8987-E6A7503262BC}">
      <dsp:nvSpPr>
        <dsp:cNvPr id="0" name=""/>
        <dsp:cNvSpPr/>
      </dsp:nvSpPr>
      <dsp:spPr>
        <a:xfrm>
          <a:off x="3350761" y="1743036"/>
          <a:ext cx="4119560" cy="50392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Any receipt by:- Government, Banking Co, Post office saving bank, Co-op bank</a:t>
          </a:r>
        </a:p>
      </dsp:txBody>
      <dsp:txXfrm>
        <a:off x="3365520" y="1757795"/>
        <a:ext cx="4090042" cy="474408"/>
      </dsp:txXfrm>
    </dsp:sp>
    <dsp:sp modelId="{339C437B-65EB-4CF0-9626-A960787F9F20}">
      <dsp:nvSpPr>
        <dsp:cNvPr id="0" name=""/>
        <dsp:cNvSpPr/>
      </dsp:nvSpPr>
      <dsp:spPr>
        <a:xfrm rot="20647434">
          <a:off x="3031566" y="2609003"/>
          <a:ext cx="325401" cy="20041"/>
        </a:xfrm>
        <a:custGeom>
          <a:avLst/>
          <a:gdLst/>
          <a:ahLst/>
          <a:cxnLst/>
          <a:rect l="0" t="0" r="0" b="0"/>
          <a:pathLst>
            <a:path>
              <a:moveTo>
                <a:pt x="0" y="10020"/>
              </a:moveTo>
              <a:lnTo>
                <a:pt x="325401" y="10020"/>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186131" y="2610889"/>
        <a:ext cx="16270" cy="16270"/>
      </dsp:txXfrm>
    </dsp:sp>
    <dsp:sp modelId="{E029111B-0489-48BF-941D-E81762BA117D}">
      <dsp:nvSpPr>
        <dsp:cNvPr id="0" name=""/>
        <dsp:cNvSpPr/>
      </dsp:nvSpPr>
      <dsp:spPr>
        <a:xfrm>
          <a:off x="3350761" y="2322552"/>
          <a:ext cx="4249684" cy="50392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smtClean="0"/>
            <a:t>Transactions of the nature referred to in section 269SS</a:t>
          </a:r>
        </a:p>
      </dsp:txBody>
      <dsp:txXfrm>
        <a:off x="3365520" y="2337311"/>
        <a:ext cx="4220166" cy="474408"/>
      </dsp:txXfrm>
    </dsp:sp>
    <dsp:sp modelId="{DC5D75C6-C9D1-47AB-BE81-CDE675BF2D8E}">
      <dsp:nvSpPr>
        <dsp:cNvPr id="0" name=""/>
        <dsp:cNvSpPr/>
      </dsp:nvSpPr>
      <dsp:spPr>
        <a:xfrm rot="4054583">
          <a:off x="2784006" y="3032751"/>
          <a:ext cx="820520" cy="20041"/>
        </a:xfrm>
        <a:custGeom>
          <a:avLst/>
          <a:gdLst/>
          <a:ahLst/>
          <a:cxnLst/>
          <a:rect l="0" t="0" r="0" b="0"/>
          <a:pathLst>
            <a:path>
              <a:moveTo>
                <a:pt x="0" y="10020"/>
              </a:moveTo>
              <a:lnTo>
                <a:pt x="820520" y="10020"/>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173753" y="3022259"/>
        <a:ext cx="41026" cy="41026"/>
      </dsp:txXfrm>
    </dsp:sp>
    <dsp:sp modelId="{6903C97A-4F0A-4951-89CB-2CB03119CED0}">
      <dsp:nvSpPr>
        <dsp:cNvPr id="0" name=""/>
        <dsp:cNvSpPr/>
      </dsp:nvSpPr>
      <dsp:spPr>
        <a:xfrm>
          <a:off x="3350761" y="2902068"/>
          <a:ext cx="4265689" cy="1039888"/>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dirty="0"/>
            <a:t>such other persons or class of persons or receipts, which the </a:t>
          </a:r>
          <a:r>
            <a:rPr lang="en-US" sz="1100" kern="1200" dirty="0" smtClean="0"/>
            <a:t>Central Government may, by notification in the Official Gazette, specify </a:t>
          </a:r>
          <a:endParaRPr lang="en-US" sz="1100" kern="1200" dirty="0"/>
        </a:p>
      </dsp:txBody>
      <dsp:txXfrm>
        <a:off x="3381218" y="2932525"/>
        <a:ext cx="4204775" cy="978974"/>
      </dsp:txXfrm>
    </dsp:sp>
    <dsp:sp modelId="{866009EC-5F5C-4B18-9361-7FC6658A1AD4}">
      <dsp:nvSpPr>
        <dsp:cNvPr id="0" name=""/>
        <dsp:cNvSpPr/>
      </dsp:nvSpPr>
      <dsp:spPr>
        <a:xfrm rot="4607095">
          <a:off x="856461" y="3401103"/>
          <a:ext cx="1763468" cy="20041"/>
        </a:xfrm>
        <a:custGeom>
          <a:avLst/>
          <a:gdLst/>
          <a:ahLst/>
          <a:cxnLst/>
          <a:rect l="0" t="0" r="0" b="0"/>
          <a:pathLst>
            <a:path>
              <a:moveTo>
                <a:pt x="0" y="10020"/>
              </a:moveTo>
              <a:lnTo>
                <a:pt x="1763468" y="10020"/>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1694109" y="3367037"/>
        <a:ext cx="88173" cy="88173"/>
      </dsp:txXfrm>
    </dsp:sp>
    <dsp:sp modelId="{4DEC99EB-236B-4DB7-B98D-1F121ABA328A}">
      <dsp:nvSpPr>
        <dsp:cNvPr id="0" name=""/>
        <dsp:cNvSpPr/>
      </dsp:nvSpPr>
      <dsp:spPr>
        <a:xfrm>
          <a:off x="1939766" y="4017545"/>
          <a:ext cx="1007853" cy="50392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US" sz="1000" b="1" kern="1200" dirty="0" smtClean="0"/>
            <a:t>PENALTY</a:t>
          </a:r>
          <a:endParaRPr lang="en-US" sz="1000" b="1" kern="1200" dirty="0"/>
        </a:p>
      </dsp:txBody>
      <dsp:txXfrm>
        <a:off x="1954525" y="4032304"/>
        <a:ext cx="978335" cy="474408"/>
      </dsp:txXfrm>
    </dsp:sp>
    <dsp:sp modelId="{27E29D2E-8132-430C-8C68-A82602169AB3}">
      <dsp:nvSpPr>
        <dsp:cNvPr id="0" name=""/>
        <dsp:cNvSpPr/>
      </dsp:nvSpPr>
      <dsp:spPr>
        <a:xfrm>
          <a:off x="2947619" y="4259488"/>
          <a:ext cx="403141" cy="20041"/>
        </a:xfrm>
        <a:custGeom>
          <a:avLst/>
          <a:gdLst/>
          <a:ahLst/>
          <a:cxnLst/>
          <a:rect l="0" t="0" r="0" b="0"/>
          <a:pathLst>
            <a:path>
              <a:moveTo>
                <a:pt x="0" y="10020"/>
              </a:moveTo>
              <a:lnTo>
                <a:pt x="403141" y="10020"/>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139112" y="4259430"/>
        <a:ext cx="20157" cy="20157"/>
      </dsp:txXfrm>
    </dsp:sp>
    <dsp:sp modelId="{3D763124-FD5D-4928-89AC-CB335DBE13FC}">
      <dsp:nvSpPr>
        <dsp:cNvPr id="0" name=""/>
        <dsp:cNvSpPr/>
      </dsp:nvSpPr>
      <dsp:spPr>
        <a:xfrm>
          <a:off x="3350761" y="4017545"/>
          <a:ext cx="3688582" cy="50392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t>100% of such receipt. </a:t>
          </a:r>
          <a:endParaRPr lang="en-US" sz="1200" kern="1200" dirty="0"/>
        </a:p>
      </dsp:txBody>
      <dsp:txXfrm>
        <a:off x="3365520" y="4032304"/>
        <a:ext cx="3659064" cy="47440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3F8197-642E-4E41-9E50-966D1870167B}">
      <dsp:nvSpPr>
        <dsp:cNvPr id="0" name=""/>
        <dsp:cNvSpPr/>
      </dsp:nvSpPr>
      <dsp:spPr>
        <a:xfrm>
          <a:off x="1706007" y="2007150"/>
          <a:ext cx="1267785" cy="63389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b="1" kern="1200"/>
            <a:t>269SU</a:t>
          </a:r>
        </a:p>
      </dsp:txBody>
      <dsp:txXfrm>
        <a:off x="1724573" y="2025716"/>
        <a:ext cx="1230653" cy="596760"/>
      </dsp:txXfrm>
    </dsp:sp>
    <dsp:sp modelId="{0169B51C-D4D6-458F-B82A-B30E6AE98DA2}">
      <dsp:nvSpPr>
        <dsp:cNvPr id="0" name=""/>
        <dsp:cNvSpPr/>
      </dsp:nvSpPr>
      <dsp:spPr>
        <a:xfrm rot="17052664">
          <a:off x="2194508" y="1312918"/>
          <a:ext cx="2065683" cy="19887"/>
        </a:xfrm>
        <a:custGeom>
          <a:avLst/>
          <a:gdLst/>
          <a:ahLst/>
          <a:cxnLst/>
          <a:rect l="0" t="0" r="0" b="0"/>
          <a:pathLst>
            <a:path>
              <a:moveTo>
                <a:pt x="0" y="9943"/>
              </a:moveTo>
              <a:lnTo>
                <a:pt x="2065683" y="9943"/>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a:off x="3175708" y="1271220"/>
        <a:ext cx="103284" cy="103284"/>
      </dsp:txXfrm>
    </dsp:sp>
    <dsp:sp modelId="{168FCAA7-5DC3-4D0C-AB18-134AC281B1BC}">
      <dsp:nvSpPr>
        <dsp:cNvPr id="0" name=""/>
        <dsp:cNvSpPr/>
      </dsp:nvSpPr>
      <dsp:spPr>
        <a:xfrm>
          <a:off x="3480907" y="4681"/>
          <a:ext cx="1267785" cy="63389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a:t>Applicability</a:t>
          </a:r>
        </a:p>
      </dsp:txBody>
      <dsp:txXfrm>
        <a:off x="3499473" y="23247"/>
        <a:ext cx="1230653" cy="596760"/>
      </dsp:txXfrm>
    </dsp:sp>
    <dsp:sp modelId="{37141062-E60C-4162-A832-AB5C80B9AF73}">
      <dsp:nvSpPr>
        <dsp:cNvPr id="0" name=""/>
        <dsp:cNvSpPr/>
      </dsp:nvSpPr>
      <dsp:spPr>
        <a:xfrm>
          <a:off x="4748692" y="311684"/>
          <a:ext cx="507114" cy="19887"/>
        </a:xfrm>
        <a:custGeom>
          <a:avLst/>
          <a:gdLst/>
          <a:ahLst/>
          <a:cxnLst/>
          <a:rect l="0" t="0" r="0" b="0"/>
          <a:pathLst>
            <a:path>
              <a:moveTo>
                <a:pt x="0" y="9943"/>
              </a:moveTo>
              <a:lnTo>
                <a:pt x="507114" y="9943"/>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4989572" y="308950"/>
        <a:ext cx="25355" cy="25355"/>
      </dsp:txXfrm>
    </dsp:sp>
    <dsp:sp modelId="{D25E42C9-7113-4FCD-8965-7858B868A99A}">
      <dsp:nvSpPr>
        <dsp:cNvPr id="0" name=""/>
        <dsp:cNvSpPr/>
      </dsp:nvSpPr>
      <dsp:spPr>
        <a:xfrm>
          <a:off x="5255807" y="4681"/>
          <a:ext cx="1267785" cy="63389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IN" sz="1100" kern="1200"/>
            <a:t>Sales or gross receipts exceeding Rs. 50 crores </a:t>
          </a:r>
          <a:endParaRPr lang="en-US" sz="1100" kern="1200"/>
        </a:p>
      </dsp:txBody>
      <dsp:txXfrm>
        <a:off x="5274373" y="23247"/>
        <a:ext cx="1230653" cy="596760"/>
      </dsp:txXfrm>
    </dsp:sp>
    <dsp:sp modelId="{6EB2DF57-4F0D-4905-B901-3D956285F1FE}">
      <dsp:nvSpPr>
        <dsp:cNvPr id="0" name=""/>
        <dsp:cNvSpPr/>
      </dsp:nvSpPr>
      <dsp:spPr>
        <a:xfrm rot="17502769">
          <a:off x="2541976" y="1677407"/>
          <a:ext cx="1370746" cy="19887"/>
        </a:xfrm>
        <a:custGeom>
          <a:avLst/>
          <a:gdLst/>
          <a:ahLst/>
          <a:cxnLst/>
          <a:rect l="0" t="0" r="0" b="0"/>
          <a:pathLst>
            <a:path>
              <a:moveTo>
                <a:pt x="0" y="9943"/>
              </a:moveTo>
              <a:lnTo>
                <a:pt x="1370746" y="9943"/>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3193081" y="1653082"/>
        <a:ext cx="68537" cy="68537"/>
      </dsp:txXfrm>
    </dsp:sp>
    <dsp:sp modelId="{907ACBB9-2448-4ED5-82C3-DD05A60180EB}">
      <dsp:nvSpPr>
        <dsp:cNvPr id="0" name=""/>
        <dsp:cNvSpPr/>
      </dsp:nvSpPr>
      <dsp:spPr>
        <a:xfrm>
          <a:off x="3480907" y="733658"/>
          <a:ext cx="1267785" cy="63389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a:t>Requirment</a:t>
          </a:r>
        </a:p>
      </dsp:txBody>
      <dsp:txXfrm>
        <a:off x="3499473" y="752224"/>
        <a:ext cx="1230653" cy="596760"/>
      </dsp:txXfrm>
    </dsp:sp>
    <dsp:sp modelId="{1991B401-F607-49F0-A515-F1A1E3270918}">
      <dsp:nvSpPr>
        <dsp:cNvPr id="0" name=""/>
        <dsp:cNvSpPr/>
      </dsp:nvSpPr>
      <dsp:spPr>
        <a:xfrm>
          <a:off x="4748692" y="1040660"/>
          <a:ext cx="507114" cy="19887"/>
        </a:xfrm>
        <a:custGeom>
          <a:avLst/>
          <a:gdLst/>
          <a:ahLst/>
          <a:cxnLst/>
          <a:rect l="0" t="0" r="0" b="0"/>
          <a:pathLst>
            <a:path>
              <a:moveTo>
                <a:pt x="0" y="9943"/>
              </a:moveTo>
              <a:lnTo>
                <a:pt x="507114" y="9943"/>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4989572" y="1037926"/>
        <a:ext cx="25355" cy="25355"/>
      </dsp:txXfrm>
    </dsp:sp>
    <dsp:sp modelId="{09BD69AD-C676-43C8-BBB2-91626DB65E8E}">
      <dsp:nvSpPr>
        <dsp:cNvPr id="0" name=""/>
        <dsp:cNvSpPr/>
      </dsp:nvSpPr>
      <dsp:spPr>
        <a:xfrm>
          <a:off x="5255807" y="733658"/>
          <a:ext cx="1267785" cy="63389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IN" sz="1100" kern="1200"/>
            <a:t>To mandatorily provide facilities for accepting payments</a:t>
          </a:r>
          <a:endParaRPr lang="en-US" sz="1100" kern="1200"/>
        </a:p>
      </dsp:txBody>
      <dsp:txXfrm>
        <a:off x="5274373" y="752224"/>
        <a:ext cx="1230653" cy="596760"/>
      </dsp:txXfrm>
    </dsp:sp>
    <dsp:sp modelId="{5B0C4A9E-A4F5-4804-BFCA-D9DCB5C8BD1B}">
      <dsp:nvSpPr>
        <dsp:cNvPr id="0" name=""/>
        <dsp:cNvSpPr/>
      </dsp:nvSpPr>
      <dsp:spPr>
        <a:xfrm rot="18777788">
          <a:off x="2855307" y="2041895"/>
          <a:ext cx="744084" cy="19887"/>
        </a:xfrm>
        <a:custGeom>
          <a:avLst/>
          <a:gdLst/>
          <a:ahLst/>
          <a:cxnLst/>
          <a:rect l="0" t="0" r="0" b="0"/>
          <a:pathLst>
            <a:path>
              <a:moveTo>
                <a:pt x="0" y="9943"/>
              </a:moveTo>
              <a:lnTo>
                <a:pt x="744084" y="9943"/>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3208747" y="2033237"/>
        <a:ext cx="37204" cy="37204"/>
      </dsp:txXfrm>
    </dsp:sp>
    <dsp:sp modelId="{DD31E2F5-25B9-4F1E-88F2-82B35F060C62}">
      <dsp:nvSpPr>
        <dsp:cNvPr id="0" name=""/>
        <dsp:cNvSpPr/>
      </dsp:nvSpPr>
      <dsp:spPr>
        <a:xfrm>
          <a:off x="3480907" y="1462635"/>
          <a:ext cx="1267785" cy="63389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IN" sz="1200" b="1" kern="1200"/>
            <a:t>Prescribed Modes</a:t>
          </a:r>
          <a:endParaRPr lang="en-US" sz="1200" b="1" kern="1200"/>
        </a:p>
      </dsp:txBody>
      <dsp:txXfrm>
        <a:off x="3499473" y="1481201"/>
        <a:ext cx="1230653" cy="596760"/>
      </dsp:txXfrm>
    </dsp:sp>
    <dsp:sp modelId="{80E84B00-C258-451F-B4A5-F5697FC448A7}">
      <dsp:nvSpPr>
        <dsp:cNvPr id="0" name=""/>
        <dsp:cNvSpPr/>
      </dsp:nvSpPr>
      <dsp:spPr>
        <a:xfrm>
          <a:off x="4748692" y="1769637"/>
          <a:ext cx="507114" cy="19887"/>
        </a:xfrm>
        <a:custGeom>
          <a:avLst/>
          <a:gdLst/>
          <a:ahLst/>
          <a:cxnLst/>
          <a:rect l="0" t="0" r="0" b="0"/>
          <a:pathLst>
            <a:path>
              <a:moveTo>
                <a:pt x="0" y="9943"/>
              </a:moveTo>
              <a:lnTo>
                <a:pt x="507114" y="9943"/>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4989572" y="1766903"/>
        <a:ext cx="25355" cy="25355"/>
      </dsp:txXfrm>
    </dsp:sp>
    <dsp:sp modelId="{6AE85CCF-51F3-465F-9DC2-17D6106E7FE4}">
      <dsp:nvSpPr>
        <dsp:cNvPr id="0" name=""/>
        <dsp:cNvSpPr/>
      </dsp:nvSpPr>
      <dsp:spPr>
        <a:xfrm>
          <a:off x="5255807" y="1462635"/>
          <a:ext cx="1267785" cy="63389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US" sz="1100" kern="1200"/>
            <a:t>(a)Debit Card</a:t>
          </a:r>
        </a:p>
        <a:p>
          <a:pPr lvl="0" algn="ctr" defTabSz="488950">
            <a:lnSpc>
              <a:spcPct val="90000"/>
            </a:lnSpc>
            <a:spcBef>
              <a:spcPct val="0"/>
            </a:spcBef>
            <a:spcAft>
              <a:spcPct val="35000"/>
            </a:spcAft>
          </a:pPr>
          <a:r>
            <a:rPr lang="en-US" sz="1100" kern="1200"/>
            <a:t>(b)BHIM UPI</a:t>
          </a:r>
        </a:p>
        <a:p>
          <a:pPr lvl="0" algn="ctr" defTabSz="488950">
            <a:lnSpc>
              <a:spcPct val="90000"/>
            </a:lnSpc>
            <a:spcBef>
              <a:spcPct val="0"/>
            </a:spcBef>
            <a:spcAft>
              <a:spcPct val="35000"/>
            </a:spcAft>
          </a:pPr>
          <a:r>
            <a:rPr lang="en-US" sz="1100" kern="1200"/>
            <a:t>(c)UPI BHIM-QR CODE</a:t>
          </a:r>
        </a:p>
      </dsp:txBody>
      <dsp:txXfrm>
        <a:off x="5274373" y="1481201"/>
        <a:ext cx="1230653" cy="596760"/>
      </dsp:txXfrm>
    </dsp:sp>
    <dsp:sp modelId="{B9669C41-32B5-4ADC-8DBE-A88BBC402372}">
      <dsp:nvSpPr>
        <dsp:cNvPr id="0" name=""/>
        <dsp:cNvSpPr/>
      </dsp:nvSpPr>
      <dsp:spPr>
        <a:xfrm rot="1199322">
          <a:off x="2957539" y="2406383"/>
          <a:ext cx="539620" cy="19887"/>
        </a:xfrm>
        <a:custGeom>
          <a:avLst/>
          <a:gdLst/>
          <a:ahLst/>
          <a:cxnLst/>
          <a:rect l="0" t="0" r="0" b="0"/>
          <a:pathLst>
            <a:path>
              <a:moveTo>
                <a:pt x="0" y="9943"/>
              </a:moveTo>
              <a:lnTo>
                <a:pt x="539620" y="9943"/>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3213859" y="2402837"/>
        <a:ext cx="26981" cy="26981"/>
      </dsp:txXfrm>
    </dsp:sp>
    <dsp:sp modelId="{EA0BEAF0-CB1F-4D9A-BBE5-2A8496D1D9FD}">
      <dsp:nvSpPr>
        <dsp:cNvPr id="0" name=""/>
        <dsp:cNvSpPr/>
      </dsp:nvSpPr>
      <dsp:spPr>
        <a:xfrm>
          <a:off x="3480907" y="2191611"/>
          <a:ext cx="1267785" cy="63389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a:t>Date Of Applicability</a:t>
          </a:r>
        </a:p>
      </dsp:txBody>
      <dsp:txXfrm>
        <a:off x="3499473" y="2210177"/>
        <a:ext cx="1230653" cy="596760"/>
      </dsp:txXfrm>
    </dsp:sp>
    <dsp:sp modelId="{C23D91BD-1B0F-45C4-A784-85B1C2DE7ED0}">
      <dsp:nvSpPr>
        <dsp:cNvPr id="0" name=""/>
        <dsp:cNvSpPr/>
      </dsp:nvSpPr>
      <dsp:spPr>
        <a:xfrm>
          <a:off x="4748692" y="2498614"/>
          <a:ext cx="507114" cy="19887"/>
        </a:xfrm>
        <a:custGeom>
          <a:avLst/>
          <a:gdLst/>
          <a:ahLst/>
          <a:cxnLst/>
          <a:rect l="0" t="0" r="0" b="0"/>
          <a:pathLst>
            <a:path>
              <a:moveTo>
                <a:pt x="0" y="9943"/>
              </a:moveTo>
              <a:lnTo>
                <a:pt x="507114" y="9943"/>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4989572" y="2495880"/>
        <a:ext cx="25355" cy="25355"/>
      </dsp:txXfrm>
    </dsp:sp>
    <dsp:sp modelId="{A617E454-D5E4-410A-BC66-79951034C128}">
      <dsp:nvSpPr>
        <dsp:cNvPr id="0" name=""/>
        <dsp:cNvSpPr/>
      </dsp:nvSpPr>
      <dsp:spPr>
        <a:xfrm>
          <a:off x="5255807" y="2191611"/>
          <a:ext cx="1267785" cy="63389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IN" sz="1100" kern="1200"/>
            <a:t>1st January 2020.</a:t>
          </a:r>
          <a:endParaRPr lang="en-US" sz="1100" kern="1200"/>
        </a:p>
      </dsp:txBody>
      <dsp:txXfrm>
        <a:off x="5274373" y="2210177"/>
        <a:ext cx="1230653" cy="596760"/>
      </dsp:txXfrm>
    </dsp:sp>
    <dsp:sp modelId="{46184B3E-C1DC-406D-AAD3-E84E54406ABD}">
      <dsp:nvSpPr>
        <dsp:cNvPr id="0" name=""/>
        <dsp:cNvSpPr/>
      </dsp:nvSpPr>
      <dsp:spPr>
        <a:xfrm rot="4547336">
          <a:off x="2194508" y="3315387"/>
          <a:ext cx="2065683" cy="19887"/>
        </a:xfrm>
        <a:custGeom>
          <a:avLst/>
          <a:gdLst/>
          <a:ahLst/>
          <a:cxnLst/>
          <a:rect l="0" t="0" r="0" b="0"/>
          <a:pathLst>
            <a:path>
              <a:moveTo>
                <a:pt x="0" y="9943"/>
              </a:moveTo>
              <a:lnTo>
                <a:pt x="2065683" y="9943"/>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kern="1200"/>
        </a:p>
      </dsp:txBody>
      <dsp:txXfrm>
        <a:off x="3175708" y="3273689"/>
        <a:ext cx="103284" cy="103284"/>
      </dsp:txXfrm>
    </dsp:sp>
    <dsp:sp modelId="{94104235-A7B3-47D3-B495-A7D5D0401812}">
      <dsp:nvSpPr>
        <dsp:cNvPr id="0" name=""/>
        <dsp:cNvSpPr/>
      </dsp:nvSpPr>
      <dsp:spPr>
        <a:xfrm>
          <a:off x="3480907" y="4009619"/>
          <a:ext cx="1267785" cy="63389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1" kern="1200"/>
            <a:t>Exemption</a:t>
          </a:r>
        </a:p>
      </dsp:txBody>
      <dsp:txXfrm>
        <a:off x="3499473" y="4028185"/>
        <a:ext cx="1230653" cy="596760"/>
      </dsp:txXfrm>
    </dsp:sp>
    <dsp:sp modelId="{352D2EB9-B523-473F-AE82-FC8644D01FEE}">
      <dsp:nvSpPr>
        <dsp:cNvPr id="0" name=""/>
        <dsp:cNvSpPr/>
      </dsp:nvSpPr>
      <dsp:spPr>
        <a:xfrm rot="18059634">
          <a:off x="4509855" y="3894530"/>
          <a:ext cx="984789" cy="19887"/>
        </a:xfrm>
        <a:custGeom>
          <a:avLst/>
          <a:gdLst/>
          <a:ahLst/>
          <a:cxnLst/>
          <a:rect l="0" t="0" r="0" b="0"/>
          <a:pathLst>
            <a:path>
              <a:moveTo>
                <a:pt x="0" y="9943"/>
              </a:moveTo>
              <a:lnTo>
                <a:pt x="984789" y="9943"/>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4977630" y="3879854"/>
        <a:ext cx="49239" cy="49239"/>
      </dsp:txXfrm>
    </dsp:sp>
    <dsp:sp modelId="{D98E67F3-139C-44E9-A12D-E6B6ED3D4FAE}">
      <dsp:nvSpPr>
        <dsp:cNvPr id="0" name=""/>
        <dsp:cNvSpPr/>
      </dsp:nvSpPr>
      <dsp:spPr>
        <a:xfrm>
          <a:off x="5255807" y="2920588"/>
          <a:ext cx="1267785" cy="1123587"/>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IN" sz="1100" kern="1200" dirty="0"/>
            <a:t>Person having only B2B transactions(95% of amount id </a:t>
          </a:r>
          <a:r>
            <a:rPr lang="en-IN" sz="1100" kern="1200" dirty="0" err="1"/>
            <a:t>recieved</a:t>
          </a:r>
          <a:r>
            <a:rPr lang="en-IN" sz="1100" kern="1200" dirty="0"/>
            <a:t> from other than cash)</a:t>
          </a:r>
          <a:endParaRPr lang="en-US" sz="1100" kern="1200" dirty="0"/>
        </a:p>
      </dsp:txBody>
      <dsp:txXfrm>
        <a:off x="5288716" y="2953497"/>
        <a:ext cx="1201967" cy="1057769"/>
      </dsp:txXfrm>
    </dsp:sp>
    <dsp:sp modelId="{9903B9B4-707F-4A84-A115-AD839B0613AB}">
      <dsp:nvSpPr>
        <dsp:cNvPr id="0" name=""/>
        <dsp:cNvSpPr/>
      </dsp:nvSpPr>
      <dsp:spPr>
        <a:xfrm rot="860411">
          <a:off x="4740538" y="4381442"/>
          <a:ext cx="523422" cy="19887"/>
        </a:xfrm>
        <a:custGeom>
          <a:avLst/>
          <a:gdLst/>
          <a:ahLst/>
          <a:cxnLst/>
          <a:rect l="0" t="0" r="0" b="0"/>
          <a:pathLst>
            <a:path>
              <a:moveTo>
                <a:pt x="0" y="9943"/>
              </a:moveTo>
              <a:lnTo>
                <a:pt x="523422" y="9943"/>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4989164" y="4378300"/>
        <a:ext cx="26171" cy="26171"/>
      </dsp:txXfrm>
    </dsp:sp>
    <dsp:sp modelId="{532CB191-757F-47F0-984F-C835D2969F44}">
      <dsp:nvSpPr>
        <dsp:cNvPr id="0" name=""/>
        <dsp:cNvSpPr/>
      </dsp:nvSpPr>
      <dsp:spPr>
        <a:xfrm>
          <a:off x="5255807" y="4139260"/>
          <a:ext cx="1267785" cy="633892"/>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n-IN" sz="1100" kern="1200"/>
            <a:t>100 percent export-oriented</a:t>
          </a:r>
          <a:endParaRPr lang="en-US" sz="1100" kern="1200"/>
        </a:p>
      </dsp:txBody>
      <dsp:txXfrm>
        <a:off x="5274373" y="4157826"/>
        <a:ext cx="1230653" cy="596760"/>
      </dsp:txXfrm>
    </dsp:sp>
    <dsp:sp modelId="{A966A7E6-6E2D-4077-B00A-762285FC1B29}">
      <dsp:nvSpPr>
        <dsp:cNvPr id="0" name=""/>
        <dsp:cNvSpPr/>
      </dsp:nvSpPr>
      <dsp:spPr>
        <a:xfrm rot="3749518">
          <a:off x="4453273" y="4803534"/>
          <a:ext cx="1097951" cy="19887"/>
        </a:xfrm>
        <a:custGeom>
          <a:avLst/>
          <a:gdLst/>
          <a:ahLst/>
          <a:cxnLst/>
          <a:rect l="0" t="0" r="0" b="0"/>
          <a:pathLst>
            <a:path>
              <a:moveTo>
                <a:pt x="0" y="9943"/>
              </a:moveTo>
              <a:lnTo>
                <a:pt x="1097951" y="9943"/>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4974801" y="4786029"/>
        <a:ext cx="54897" cy="54897"/>
      </dsp:txXfrm>
    </dsp:sp>
    <dsp:sp modelId="{70E701D4-267A-412C-A79D-786591246C0E}">
      <dsp:nvSpPr>
        <dsp:cNvPr id="0" name=""/>
        <dsp:cNvSpPr/>
      </dsp:nvSpPr>
      <dsp:spPr>
        <a:xfrm>
          <a:off x="5255807" y="4868236"/>
          <a:ext cx="1267785" cy="86430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a:lnSpc>
              <a:spcPct val="90000"/>
            </a:lnSpc>
            <a:spcBef>
              <a:spcPct val="0"/>
            </a:spcBef>
            <a:spcAft>
              <a:spcPct val="35000"/>
            </a:spcAft>
          </a:pPr>
          <a:r>
            <a:rPr lang="en-IN" sz="1000" kern="1200" dirty="0"/>
            <a:t>A foreign company carrying on the business through a Permanent Establishment (PE) in India.</a:t>
          </a:r>
          <a:endParaRPr lang="en-US" sz="1000" kern="1200" dirty="0"/>
        </a:p>
      </dsp:txBody>
      <dsp:txXfrm>
        <a:off x="5281122" y="4893551"/>
        <a:ext cx="1217155" cy="81367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15C58A-5B02-476F-9384-4D5AA3048708}">
      <dsp:nvSpPr>
        <dsp:cNvPr id="0" name=""/>
        <dsp:cNvSpPr/>
      </dsp:nvSpPr>
      <dsp:spPr>
        <a:xfrm>
          <a:off x="7225489" y="3354979"/>
          <a:ext cx="574642" cy="182388"/>
        </a:xfrm>
        <a:custGeom>
          <a:avLst/>
          <a:gdLst/>
          <a:ahLst/>
          <a:cxnLst/>
          <a:rect l="0" t="0" r="0" b="0"/>
          <a:pathLst>
            <a:path>
              <a:moveTo>
                <a:pt x="0" y="0"/>
              </a:moveTo>
              <a:lnTo>
                <a:pt x="0" y="78620"/>
              </a:lnTo>
              <a:lnTo>
                <a:pt x="574642" y="78620"/>
              </a:lnTo>
              <a:lnTo>
                <a:pt x="574642" y="182388"/>
              </a:lnTo>
            </a:path>
          </a:pathLst>
        </a:custGeom>
        <a:noFill/>
        <a:ln w="381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73CFBB6-D81E-4BCA-82F2-05CA3E8984F1}">
      <dsp:nvSpPr>
        <dsp:cNvPr id="0" name=""/>
        <dsp:cNvSpPr/>
      </dsp:nvSpPr>
      <dsp:spPr>
        <a:xfrm>
          <a:off x="6333356" y="3354979"/>
          <a:ext cx="892133" cy="161062"/>
        </a:xfrm>
        <a:custGeom>
          <a:avLst/>
          <a:gdLst/>
          <a:ahLst/>
          <a:cxnLst/>
          <a:rect l="0" t="0" r="0" b="0"/>
          <a:pathLst>
            <a:path>
              <a:moveTo>
                <a:pt x="892133" y="0"/>
              </a:moveTo>
              <a:lnTo>
                <a:pt x="892133" y="57294"/>
              </a:lnTo>
              <a:lnTo>
                <a:pt x="0" y="57294"/>
              </a:lnTo>
              <a:lnTo>
                <a:pt x="0" y="161062"/>
              </a:lnTo>
            </a:path>
          </a:pathLst>
        </a:custGeom>
        <a:noFill/>
        <a:ln w="381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3ABE4A3-35CD-47C3-B15A-49913DA07359}">
      <dsp:nvSpPr>
        <dsp:cNvPr id="0" name=""/>
        <dsp:cNvSpPr/>
      </dsp:nvSpPr>
      <dsp:spPr>
        <a:xfrm>
          <a:off x="5702133" y="2346254"/>
          <a:ext cx="1523355" cy="253101"/>
        </a:xfrm>
        <a:custGeom>
          <a:avLst/>
          <a:gdLst/>
          <a:ahLst/>
          <a:cxnLst/>
          <a:rect l="0" t="0" r="0" b="0"/>
          <a:pathLst>
            <a:path>
              <a:moveTo>
                <a:pt x="0" y="0"/>
              </a:moveTo>
              <a:lnTo>
                <a:pt x="0" y="149333"/>
              </a:lnTo>
              <a:lnTo>
                <a:pt x="1523355" y="149333"/>
              </a:lnTo>
              <a:lnTo>
                <a:pt x="1523355" y="253101"/>
              </a:lnTo>
            </a:path>
          </a:pathLst>
        </a:custGeom>
        <a:noFill/>
        <a:ln w="381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8A753848-E470-48AB-814D-F0112498F523}">
      <dsp:nvSpPr>
        <dsp:cNvPr id="0" name=""/>
        <dsp:cNvSpPr/>
      </dsp:nvSpPr>
      <dsp:spPr>
        <a:xfrm>
          <a:off x="5018042" y="3414002"/>
          <a:ext cx="106424" cy="212590"/>
        </a:xfrm>
        <a:custGeom>
          <a:avLst/>
          <a:gdLst/>
          <a:ahLst/>
          <a:cxnLst/>
          <a:rect l="0" t="0" r="0" b="0"/>
          <a:pathLst>
            <a:path>
              <a:moveTo>
                <a:pt x="0" y="0"/>
              </a:moveTo>
              <a:lnTo>
                <a:pt x="0" y="108822"/>
              </a:lnTo>
              <a:lnTo>
                <a:pt x="106424" y="108822"/>
              </a:lnTo>
              <a:lnTo>
                <a:pt x="106424" y="212590"/>
              </a:lnTo>
            </a:path>
          </a:pathLst>
        </a:custGeom>
        <a:noFill/>
        <a:ln w="381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DEF8E5F-9B71-4772-BB96-C64D408F6777}">
      <dsp:nvSpPr>
        <dsp:cNvPr id="0" name=""/>
        <dsp:cNvSpPr/>
      </dsp:nvSpPr>
      <dsp:spPr>
        <a:xfrm>
          <a:off x="4001544" y="3414002"/>
          <a:ext cx="1016498" cy="188335"/>
        </a:xfrm>
        <a:custGeom>
          <a:avLst/>
          <a:gdLst/>
          <a:ahLst/>
          <a:cxnLst/>
          <a:rect l="0" t="0" r="0" b="0"/>
          <a:pathLst>
            <a:path>
              <a:moveTo>
                <a:pt x="1016498" y="0"/>
              </a:moveTo>
              <a:lnTo>
                <a:pt x="1016498" y="84567"/>
              </a:lnTo>
              <a:lnTo>
                <a:pt x="0" y="84567"/>
              </a:lnTo>
              <a:lnTo>
                <a:pt x="0" y="188335"/>
              </a:lnTo>
            </a:path>
          </a:pathLst>
        </a:custGeom>
        <a:noFill/>
        <a:ln w="381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492747E-941E-4276-8509-069A17A3009C}">
      <dsp:nvSpPr>
        <dsp:cNvPr id="0" name=""/>
        <dsp:cNvSpPr/>
      </dsp:nvSpPr>
      <dsp:spPr>
        <a:xfrm>
          <a:off x="5018042" y="2346254"/>
          <a:ext cx="684091" cy="474722"/>
        </a:xfrm>
        <a:custGeom>
          <a:avLst/>
          <a:gdLst/>
          <a:ahLst/>
          <a:cxnLst/>
          <a:rect l="0" t="0" r="0" b="0"/>
          <a:pathLst>
            <a:path>
              <a:moveTo>
                <a:pt x="684091" y="0"/>
              </a:moveTo>
              <a:lnTo>
                <a:pt x="684091" y="370955"/>
              </a:lnTo>
              <a:lnTo>
                <a:pt x="0" y="370955"/>
              </a:lnTo>
              <a:lnTo>
                <a:pt x="0" y="474722"/>
              </a:lnTo>
            </a:path>
          </a:pathLst>
        </a:custGeom>
        <a:noFill/>
        <a:ln w="38100" cap="flat" cmpd="sng" algn="ctr">
          <a:solidFill>
            <a:schemeClr val="accent1">
              <a:shade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BA55E03-8DF6-4899-8970-39F7DD6CF164}">
      <dsp:nvSpPr>
        <dsp:cNvPr id="0" name=""/>
        <dsp:cNvSpPr/>
      </dsp:nvSpPr>
      <dsp:spPr>
        <a:xfrm>
          <a:off x="3091238" y="1097101"/>
          <a:ext cx="2610895" cy="804434"/>
        </a:xfrm>
        <a:custGeom>
          <a:avLst/>
          <a:gdLst/>
          <a:ahLst/>
          <a:cxnLst/>
          <a:rect l="0" t="0" r="0" b="0"/>
          <a:pathLst>
            <a:path>
              <a:moveTo>
                <a:pt x="0" y="0"/>
              </a:moveTo>
              <a:lnTo>
                <a:pt x="0" y="700666"/>
              </a:lnTo>
              <a:lnTo>
                <a:pt x="2610895" y="700666"/>
              </a:lnTo>
              <a:lnTo>
                <a:pt x="2610895" y="804434"/>
              </a:lnTo>
            </a:path>
          </a:pathLst>
        </a:custGeom>
        <a:noFill/>
        <a:ln w="381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F416108-DE6D-4A44-B6FD-75F51AF65654}">
      <dsp:nvSpPr>
        <dsp:cNvPr id="0" name=""/>
        <dsp:cNvSpPr/>
      </dsp:nvSpPr>
      <dsp:spPr>
        <a:xfrm>
          <a:off x="3091238" y="1097101"/>
          <a:ext cx="800765" cy="700734"/>
        </a:xfrm>
        <a:custGeom>
          <a:avLst/>
          <a:gdLst/>
          <a:ahLst/>
          <a:cxnLst/>
          <a:rect l="0" t="0" r="0" b="0"/>
          <a:pathLst>
            <a:path>
              <a:moveTo>
                <a:pt x="0" y="0"/>
              </a:moveTo>
              <a:lnTo>
                <a:pt x="0" y="596966"/>
              </a:lnTo>
              <a:lnTo>
                <a:pt x="800765" y="596966"/>
              </a:lnTo>
              <a:lnTo>
                <a:pt x="800765" y="700734"/>
              </a:lnTo>
            </a:path>
          </a:pathLst>
        </a:custGeom>
        <a:noFill/>
        <a:ln w="381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C0F84D47-EADC-4D01-8713-9C9E2DC5A49F}">
      <dsp:nvSpPr>
        <dsp:cNvPr id="0" name=""/>
        <dsp:cNvSpPr/>
      </dsp:nvSpPr>
      <dsp:spPr>
        <a:xfrm>
          <a:off x="2223239" y="1097101"/>
          <a:ext cx="867998" cy="910024"/>
        </a:xfrm>
        <a:custGeom>
          <a:avLst/>
          <a:gdLst/>
          <a:ahLst/>
          <a:cxnLst/>
          <a:rect l="0" t="0" r="0" b="0"/>
          <a:pathLst>
            <a:path>
              <a:moveTo>
                <a:pt x="867998" y="0"/>
              </a:moveTo>
              <a:lnTo>
                <a:pt x="867998" y="806256"/>
              </a:lnTo>
              <a:lnTo>
                <a:pt x="0" y="806256"/>
              </a:lnTo>
              <a:lnTo>
                <a:pt x="0" y="910024"/>
              </a:lnTo>
            </a:path>
          </a:pathLst>
        </a:custGeom>
        <a:noFill/>
        <a:ln w="381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3F71B81-9051-471F-9D5F-61C60A8A0A95}">
      <dsp:nvSpPr>
        <dsp:cNvPr id="0" name=""/>
        <dsp:cNvSpPr/>
      </dsp:nvSpPr>
      <dsp:spPr>
        <a:xfrm>
          <a:off x="572131" y="1097101"/>
          <a:ext cx="2519106" cy="757199"/>
        </a:xfrm>
        <a:custGeom>
          <a:avLst/>
          <a:gdLst/>
          <a:ahLst/>
          <a:cxnLst/>
          <a:rect l="0" t="0" r="0" b="0"/>
          <a:pathLst>
            <a:path>
              <a:moveTo>
                <a:pt x="2519106" y="0"/>
              </a:moveTo>
              <a:lnTo>
                <a:pt x="2519106" y="653432"/>
              </a:lnTo>
              <a:lnTo>
                <a:pt x="0" y="653432"/>
              </a:lnTo>
              <a:lnTo>
                <a:pt x="0" y="757199"/>
              </a:lnTo>
            </a:path>
          </a:pathLst>
        </a:custGeom>
        <a:noFill/>
        <a:ln w="381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FEF2331-DE2C-4B88-A38C-51FA62C622E3}">
      <dsp:nvSpPr>
        <dsp:cNvPr id="0" name=""/>
        <dsp:cNvSpPr/>
      </dsp:nvSpPr>
      <dsp:spPr>
        <a:xfrm>
          <a:off x="2377844" y="490397"/>
          <a:ext cx="1426788" cy="606703"/>
        </a:xfrm>
        <a:prstGeom prst="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8890" tIns="8890" rIns="8890" bIns="62755" numCol="1" spcCol="1270" anchor="ctr" anchorCtr="0">
          <a:noAutofit/>
        </a:bodyPr>
        <a:lstStyle/>
        <a:p>
          <a:pPr lvl="0" algn="ctr" defTabSz="622300">
            <a:lnSpc>
              <a:spcPct val="90000"/>
            </a:lnSpc>
            <a:spcBef>
              <a:spcPct val="0"/>
            </a:spcBef>
            <a:spcAft>
              <a:spcPct val="35000"/>
            </a:spcAft>
          </a:pPr>
          <a:r>
            <a:rPr lang="en-IN" sz="1400" b="1" kern="1200"/>
            <a:t>Section 194 N</a:t>
          </a:r>
        </a:p>
      </dsp:txBody>
      <dsp:txXfrm>
        <a:off x="2377844" y="490397"/>
        <a:ext cx="1426788" cy="606703"/>
      </dsp:txXfrm>
    </dsp:sp>
    <dsp:sp modelId="{639BBFEE-223F-410B-876A-98B04BA41421}">
      <dsp:nvSpPr>
        <dsp:cNvPr id="0" name=""/>
        <dsp:cNvSpPr/>
      </dsp:nvSpPr>
      <dsp:spPr>
        <a:xfrm>
          <a:off x="2787725" y="935866"/>
          <a:ext cx="2281760" cy="494925"/>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lvl="0" algn="ctr" defTabSz="533400">
            <a:lnSpc>
              <a:spcPct val="90000"/>
            </a:lnSpc>
            <a:spcBef>
              <a:spcPct val="0"/>
            </a:spcBef>
            <a:spcAft>
              <a:spcPct val="35000"/>
            </a:spcAft>
          </a:pPr>
          <a:r>
            <a:rPr lang="en-US" sz="1200" b="0" kern="1200" dirty="0">
              <a:latin typeface="Arial" pitchFamily="34" charset="0"/>
              <a:cs typeface="Arial" pitchFamily="34" charset="0"/>
            </a:rPr>
            <a:t>TDS on cash withdrawal from banks/post offices </a:t>
          </a:r>
          <a:endParaRPr lang="en-IN" sz="1200" b="0" kern="1200" dirty="0">
            <a:latin typeface="Arial" pitchFamily="34" charset="0"/>
            <a:cs typeface="Arial" pitchFamily="34" charset="0"/>
          </a:endParaRPr>
        </a:p>
      </dsp:txBody>
      <dsp:txXfrm>
        <a:off x="2787725" y="935866"/>
        <a:ext cx="2281760" cy="494925"/>
      </dsp:txXfrm>
    </dsp:sp>
    <dsp:sp modelId="{D58FA4D4-A8EB-463B-A781-94FA680AFC28}">
      <dsp:nvSpPr>
        <dsp:cNvPr id="0" name=""/>
        <dsp:cNvSpPr/>
      </dsp:nvSpPr>
      <dsp:spPr>
        <a:xfrm>
          <a:off x="142662" y="1854301"/>
          <a:ext cx="858936" cy="444719"/>
        </a:xfrm>
        <a:prstGeom prst="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90" tIns="8890" rIns="8890" bIns="62755" numCol="1" spcCol="1270" anchor="ctr" anchorCtr="0">
          <a:noAutofit/>
        </a:bodyPr>
        <a:lstStyle/>
        <a:p>
          <a:pPr lvl="0" algn="ctr" defTabSz="622300">
            <a:lnSpc>
              <a:spcPct val="90000"/>
            </a:lnSpc>
            <a:spcBef>
              <a:spcPct val="0"/>
            </a:spcBef>
            <a:spcAft>
              <a:spcPct val="35000"/>
            </a:spcAft>
          </a:pPr>
          <a:r>
            <a:rPr lang="en-US" sz="1400" b="1" kern="1200"/>
            <a:t>Payer</a:t>
          </a:r>
          <a:endParaRPr lang="en-IN" sz="1400" b="1" kern="1200"/>
        </a:p>
      </dsp:txBody>
      <dsp:txXfrm>
        <a:off x="142662" y="1854301"/>
        <a:ext cx="858936" cy="444719"/>
      </dsp:txXfrm>
    </dsp:sp>
    <dsp:sp modelId="{93330778-26A5-43C1-85C8-B03608272F2E}">
      <dsp:nvSpPr>
        <dsp:cNvPr id="0" name=""/>
        <dsp:cNvSpPr/>
      </dsp:nvSpPr>
      <dsp:spPr>
        <a:xfrm>
          <a:off x="236315" y="2185391"/>
          <a:ext cx="1241514" cy="1387296"/>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lvl="0" algn="l" defTabSz="533400">
            <a:lnSpc>
              <a:spcPct val="90000"/>
            </a:lnSpc>
            <a:spcBef>
              <a:spcPct val="0"/>
            </a:spcBef>
            <a:spcAft>
              <a:spcPct val="35000"/>
            </a:spcAft>
          </a:pPr>
          <a:r>
            <a:rPr lang="en-IN" sz="1200" kern="1200">
              <a:latin typeface="Arial" pitchFamily="34" charset="0"/>
              <a:cs typeface="Arial" pitchFamily="34" charset="0"/>
            </a:rPr>
            <a:t>1) Banking Co.</a:t>
          </a:r>
        </a:p>
        <a:p>
          <a:pPr lvl="0" algn="l" defTabSz="533400">
            <a:lnSpc>
              <a:spcPct val="90000"/>
            </a:lnSpc>
            <a:spcBef>
              <a:spcPct val="0"/>
            </a:spcBef>
            <a:spcAft>
              <a:spcPct val="35000"/>
            </a:spcAft>
          </a:pPr>
          <a:r>
            <a:rPr lang="en-IN" sz="1200" kern="1200">
              <a:latin typeface="Arial" pitchFamily="34" charset="0"/>
              <a:cs typeface="Arial" pitchFamily="34" charset="0"/>
            </a:rPr>
            <a:t>2) Co-operative Society</a:t>
          </a:r>
        </a:p>
        <a:p>
          <a:pPr lvl="0" algn="l" defTabSz="533400">
            <a:lnSpc>
              <a:spcPct val="90000"/>
            </a:lnSpc>
            <a:spcBef>
              <a:spcPct val="0"/>
            </a:spcBef>
            <a:spcAft>
              <a:spcPct val="35000"/>
            </a:spcAft>
          </a:pPr>
          <a:r>
            <a:rPr lang="en-IN" sz="1200" kern="1200">
              <a:latin typeface="Arial" pitchFamily="34" charset="0"/>
              <a:cs typeface="Arial" pitchFamily="34" charset="0"/>
            </a:rPr>
            <a:t>3) post office </a:t>
          </a:r>
        </a:p>
      </dsp:txBody>
      <dsp:txXfrm>
        <a:off x="236315" y="2185391"/>
        <a:ext cx="1241514" cy="1387296"/>
      </dsp:txXfrm>
    </dsp:sp>
    <dsp:sp modelId="{5317CB94-2F45-41D7-9C69-ABAE49723A5E}">
      <dsp:nvSpPr>
        <dsp:cNvPr id="0" name=""/>
        <dsp:cNvSpPr/>
      </dsp:nvSpPr>
      <dsp:spPr>
        <a:xfrm>
          <a:off x="1793771" y="2007126"/>
          <a:ext cx="858936" cy="444719"/>
        </a:xfrm>
        <a:prstGeom prst="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90" tIns="8890" rIns="8890" bIns="62755" numCol="1" spcCol="1270" anchor="ctr" anchorCtr="0">
          <a:noAutofit/>
        </a:bodyPr>
        <a:lstStyle/>
        <a:p>
          <a:pPr lvl="0" algn="ctr" defTabSz="622300">
            <a:lnSpc>
              <a:spcPct val="90000"/>
            </a:lnSpc>
            <a:spcBef>
              <a:spcPct val="0"/>
            </a:spcBef>
            <a:spcAft>
              <a:spcPct val="35000"/>
            </a:spcAft>
          </a:pPr>
          <a:r>
            <a:rPr lang="en-US" sz="1400" b="1" kern="1200"/>
            <a:t>Payee</a:t>
          </a:r>
        </a:p>
      </dsp:txBody>
      <dsp:txXfrm>
        <a:off x="1793771" y="2007126"/>
        <a:ext cx="858936" cy="444719"/>
      </dsp:txXfrm>
    </dsp:sp>
    <dsp:sp modelId="{27E3059F-F2E4-4D22-8CDC-EEDA145A5BD9}">
      <dsp:nvSpPr>
        <dsp:cNvPr id="0" name=""/>
        <dsp:cNvSpPr/>
      </dsp:nvSpPr>
      <dsp:spPr>
        <a:xfrm>
          <a:off x="1890840" y="2310841"/>
          <a:ext cx="1609916" cy="2038234"/>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lvl="0" algn="l" defTabSz="533400">
            <a:lnSpc>
              <a:spcPct val="90000"/>
            </a:lnSpc>
            <a:spcBef>
              <a:spcPct val="0"/>
            </a:spcBef>
            <a:spcAft>
              <a:spcPct val="35000"/>
            </a:spcAft>
          </a:pPr>
          <a:r>
            <a:rPr lang="en-US" sz="1200" kern="1200">
              <a:latin typeface="Arial" pitchFamily="34" charset="0"/>
              <a:cs typeface="Arial" pitchFamily="34" charset="0"/>
            </a:rPr>
            <a:t>1)An Individual</a:t>
          </a:r>
        </a:p>
        <a:p>
          <a:pPr lvl="0" algn="l" defTabSz="533400">
            <a:lnSpc>
              <a:spcPct val="90000"/>
            </a:lnSpc>
            <a:spcBef>
              <a:spcPct val="0"/>
            </a:spcBef>
            <a:spcAft>
              <a:spcPct val="35000"/>
            </a:spcAft>
          </a:pPr>
          <a:r>
            <a:rPr lang="en-US" sz="1200" kern="1200">
              <a:latin typeface="Arial" pitchFamily="34" charset="0"/>
              <a:cs typeface="Arial" pitchFamily="34" charset="0"/>
            </a:rPr>
            <a:t>2)HUF</a:t>
          </a:r>
        </a:p>
        <a:p>
          <a:pPr lvl="0" algn="l" defTabSz="533400">
            <a:lnSpc>
              <a:spcPct val="90000"/>
            </a:lnSpc>
            <a:spcBef>
              <a:spcPct val="0"/>
            </a:spcBef>
            <a:spcAft>
              <a:spcPct val="35000"/>
            </a:spcAft>
          </a:pPr>
          <a:r>
            <a:rPr lang="en-US" sz="1200" kern="1200">
              <a:latin typeface="Arial" pitchFamily="34" charset="0"/>
              <a:cs typeface="Arial" pitchFamily="34" charset="0"/>
            </a:rPr>
            <a:t>3)A Company</a:t>
          </a:r>
        </a:p>
        <a:p>
          <a:pPr lvl="0" algn="l" defTabSz="533400">
            <a:lnSpc>
              <a:spcPct val="90000"/>
            </a:lnSpc>
            <a:spcBef>
              <a:spcPct val="0"/>
            </a:spcBef>
            <a:spcAft>
              <a:spcPct val="35000"/>
            </a:spcAft>
          </a:pPr>
          <a:r>
            <a:rPr lang="en-US" sz="1200" kern="1200">
              <a:latin typeface="Arial" pitchFamily="34" charset="0"/>
              <a:cs typeface="Arial" pitchFamily="34" charset="0"/>
            </a:rPr>
            <a:t>4)A partnership firm or an LLP</a:t>
          </a:r>
        </a:p>
        <a:p>
          <a:pPr lvl="0" algn="l" defTabSz="533400">
            <a:lnSpc>
              <a:spcPct val="90000"/>
            </a:lnSpc>
            <a:spcBef>
              <a:spcPct val="0"/>
            </a:spcBef>
            <a:spcAft>
              <a:spcPct val="35000"/>
            </a:spcAft>
          </a:pPr>
          <a:r>
            <a:rPr lang="en-US" sz="1200" kern="1200">
              <a:latin typeface="Arial" pitchFamily="34" charset="0"/>
              <a:cs typeface="Arial" pitchFamily="34" charset="0"/>
            </a:rPr>
            <a:t>5)A local authority</a:t>
          </a:r>
        </a:p>
        <a:p>
          <a:pPr lvl="0" algn="l" defTabSz="533400">
            <a:lnSpc>
              <a:spcPct val="90000"/>
            </a:lnSpc>
            <a:spcBef>
              <a:spcPct val="0"/>
            </a:spcBef>
            <a:spcAft>
              <a:spcPct val="35000"/>
            </a:spcAft>
          </a:pPr>
          <a:r>
            <a:rPr lang="en-US" sz="1200" kern="1200">
              <a:latin typeface="Arial" pitchFamily="34" charset="0"/>
              <a:cs typeface="Arial" pitchFamily="34" charset="0"/>
            </a:rPr>
            <a:t>6)AOPs or BOIs</a:t>
          </a:r>
          <a:endParaRPr lang="en-IN" sz="1200" kern="1200">
            <a:latin typeface="Arial" pitchFamily="34" charset="0"/>
            <a:cs typeface="Arial" pitchFamily="34" charset="0"/>
          </a:endParaRPr>
        </a:p>
      </dsp:txBody>
      <dsp:txXfrm>
        <a:off x="1890840" y="2310841"/>
        <a:ext cx="1609916" cy="2038234"/>
      </dsp:txXfrm>
    </dsp:sp>
    <dsp:sp modelId="{7B464205-9770-4046-AC07-D51E344C9EB4}">
      <dsp:nvSpPr>
        <dsp:cNvPr id="0" name=""/>
        <dsp:cNvSpPr/>
      </dsp:nvSpPr>
      <dsp:spPr>
        <a:xfrm>
          <a:off x="3369573" y="1797835"/>
          <a:ext cx="1044862" cy="567666"/>
        </a:xfrm>
        <a:prstGeom prst="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90" tIns="8890" rIns="8890" bIns="62755" numCol="1" spcCol="1270" anchor="ctr" anchorCtr="0">
          <a:noAutofit/>
        </a:bodyPr>
        <a:lstStyle/>
        <a:p>
          <a:pPr lvl="0" algn="ctr" defTabSz="622300">
            <a:lnSpc>
              <a:spcPct val="90000"/>
            </a:lnSpc>
            <a:spcBef>
              <a:spcPct val="0"/>
            </a:spcBef>
            <a:spcAft>
              <a:spcPct val="35000"/>
            </a:spcAft>
          </a:pPr>
          <a:r>
            <a:rPr lang="en-US" sz="1400" b="1" kern="1200"/>
            <a:t>When to Deduct</a:t>
          </a:r>
        </a:p>
      </dsp:txBody>
      <dsp:txXfrm>
        <a:off x="3369573" y="1797835"/>
        <a:ext cx="1044862" cy="567666"/>
      </dsp:txXfrm>
    </dsp:sp>
    <dsp:sp modelId="{4F026B88-C32D-4497-A270-9E444C1132E7}">
      <dsp:nvSpPr>
        <dsp:cNvPr id="0" name=""/>
        <dsp:cNvSpPr/>
      </dsp:nvSpPr>
      <dsp:spPr>
        <a:xfrm>
          <a:off x="3725444" y="2272950"/>
          <a:ext cx="1086620" cy="486359"/>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lvl="0" algn="ctr" defTabSz="533400">
            <a:lnSpc>
              <a:spcPct val="90000"/>
            </a:lnSpc>
            <a:spcBef>
              <a:spcPct val="0"/>
            </a:spcBef>
            <a:spcAft>
              <a:spcPct val="35000"/>
            </a:spcAft>
          </a:pPr>
          <a:r>
            <a:rPr lang="en-IN" sz="1200" kern="1200" dirty="0">
              <a:latin typeface="Arial" pitchFamily="34" charset="0"/>
              <a:cs typeface="Arial" pitchFamily="34" charset="0"/>
            </a:rPr>
            <a:t>At the time of payment</a:t>
          </a:r>
        </a:p>
      </dsp:txBody>
      <dsp:txXfrm>
        <a:off x="3725444" y="2272950"/>
        <a:ext cx="1086620" cy="486359"/>
      </dsp:txXfrm>
    </dsp:sp>
    <dsp:sp modelId="{8B90C6C1-D1C3-4D44-A911-4B0BB493DDD6}">
      <dsp:nvSpPr>
        <dsp:cNvPr id="0" name=""/>
        <dsp:cNvSpPr/>
      </dsp:nvSpPr>
      <dsp:spPr>
        <a:xfrm>
          <a:off x="5147952" y="1901535"/>
          <a:ext cx="1108363" cy="444719"/>
        </a:xfrm>
        <a:prstGeom prst="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90" tIns="8890" rIns="8890" bIns="62755" numCol="1" spcCol="1270" anchor="ctr" anchorCtr="0">
          <a:noAutofit/>
        </a:bodyPr>
        <a:lstStyle/>
        <a:p>
          <a:pPr lvl="0" algn="ctr" defTabSz="622300">
            <a:lnSpc>
              <a:spcPct val="90000"/>
            </a:lnSpc>
            <a:spcBef>
              <a:spcPct val="0"/>
            </a:spcBef>
            <a:spcAft>
              <a:spcPct val="35000"/>
            </a:spcAft>
          </a:pPr>
          <a:r>
            <a:rPr lang="en-US" sz="1400" b="1" kern="1200"/>
            <a:t>ITR Status </a:t>
          </a:r>
        </a:p>
      </dsp:txBody>
      <dsp:txXfrm>
        <a:off x="5147952" y="1901535"/>
        <a:ext cx="1108363" cy="444719"/>
      </dsp:txXfrm>
    </dsp:sp>
    <dsp:sp modelId="{A4306759-6740-4975-B9D9-24006BAF334A}">
      <dsp:nvSpPr>
        <dsp:cNvPr id="0" name=""/>
        <dsp:cNvSpPr/>
      </dsp:nvSpPr>
      <dsp:spPr>
        <a:xfrm>
          <a:off x="5461601" y="2206285"/>
          <a:ext cx="1030211" cy="377215"/>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lvl="0" algn="ctr" defTabSz="533400">
            <a:lnSpc>
              <a:spcPct val="90000"/>
            </a:lnSpc>
            <a:spcBef>
              <a:spcPct val="0"/>
            </a:spcBef>
            <a:spcAft>
              <a:spcPct val="35000"/>
            </a:spcAft>
          </a:pPr>
          <a:r>
            <a:rPr lang="en-IN" sz="1200" kern="1200">
              <a:latin typeface="Arial" pitchFamily="34" charset="0"/>
              <a:cs typeface="Arial" pitchFamily="34" charset="0"/>
            </a:rPr>
            <a:t>Last 3 years</a:t>
          </a:r>
        </a:p>
      </dsp:txBody>
      <dsp:txXfrm>
        <a:off x="5461601" y="2206285"/>
        <a:ext cx="1030211" cy="377215"/>
      </dsp:txXfrm>
    </dsp:sp>
    <dsp:sp modelId="{B3A747D9-005F-42C4-9CC3-A5343EF3A818}">
      <dsp:nvSpPr>
        <dsp:cNvPr id="0" name=""/>
        <dsp:cNvSpPr/>
      </dsp:nvSpPr>
      <dsp:spPr>
        <a:xfrm>
          <a:off x="4503964" y="2820977"/>
          <a:ext cx="1028155" cy="593024"/>
        </a:xfrm>
        <a:prstGeom prst="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 tIns="7620" rIns="7620" bIns="62755" numCol="1" spcCol="1270" anchor="ctr" anchorCtr="0">
          <a:noAutofit/>
        </a:bodyPr>
        <a:lstStyle/>
        <a:p>
          <a:pPr lvl="0" algn="ctr" defTabSz="533400">
            <a:lnSpc>
              <a:spcPct val="90000"/>
            </a:lnSpc>
            <a:spcBef>
              <a:spcPct val="0"/>
            </a:spcBef>
            <a:spcAft>
              <a:spcPct val="35000"/>
            </a:spcAft>
          </a:pPr>
          <a:r>
            <a:rPr lang="en-US" sz="1200" b="1" kern="1200"/>
            <a:t>Filed for  any of 3 P.Y.</a:t>
          </a:r>
        </a:p>
      </dsp:txBody>
      <dsp:txXfrm>
        <a:off x="4503964" y="2820977"/>
        <a:ext cx="1028155" cy="593024"/>
      </dsp:txXfrm>
    </dsp:sp>
    <dsp:sp modelId="{452A74BC-2E55-4B49-AC9C-D2D070E37846}">
      <dsp:nvSpPr>
        <dsp:cNvPr id="0" name=""/>
        <dsp:cNvSpPr/>
      </dsp:nvSpPr>
      <dsp:spPr>
        <a:xfrm flipV="1">
          <a:off x="8167625" y="1806246"/>
          <a:ext cx="61974" cy="220502"/>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5560" tIns="8890" rIns="35560" bIns="8890" numCol="1" spcCol="1270" anchor="ctr" anchorCtr="0">
          <a:noAutofit/>
        </a:bodyPr>
        <a:lstStyle/>
        <a:p>
          <a:pPr lvl="0" algn="r" defTabSz="622300">
            <a:lnSpc>
              <a:spcPct val="90000"/>
            </a:lnSpc>
            <a:spcBef>
              <a:spcPct val="0"/>
            </a:spcBef>
            <a:spcAft>
              <a:spcPct val="35000"/>
            </a:spcAft>
          </a:pPr>
          <a:endParaRPr lang="en-US" sz="1400" kern="1200"/>
        </a:p>
      </dsp:txBody>
      <dsp:txXfrm rot="10800000">
        <a:off x="8167625" y="1806246"/>
        <a:ext cx="61974" cy="220502"/>
      </dsp:txXfrm>
    </dsp:sp>
    <dsp:sp modelId="{25602801-1120-4FCB-A731-C4FDFF3FA027}">
      <dsp:nvSpPr>
        <dsp:cNvPr id="0" name=""/>
        <dsp:cNvSpPr/>
      </dsp:nvSpPr>
      <dsp:spPr>
        <a:xfrm>
          <a:off x="3572076" y="3602337"/>
          <a:ext cx="858936" cy="522496"/>
        </a:xfrm>
        <a:prstGeom prst="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985" tIns="6985" rIns="6985" bIns="62755" numCol="1" spcCol="1270" anchor="ctr" anchorCtr="0">
          <a:noAutofit/>
        </a:bodyPr>
        <a:lstStyle/>
        <a:p>
          <a:pPr lvl="0" algn="ctr" defTabSz="488950">
            <a:lnSpc>
              <a:spcPct val="90000"/>
            </a:lnSpc>
            <a:spcBef>
              <a:spcPct val="0"/>
            </a:spcBef>
            <a:spcAft>
              <a:spcPct val="35000"/>
            </a:spcAft>
          </a:pPr>
          <a:r>
            <a:rPr lang="en-US" sz="1100" b="1" kern="1200"/>
            <a:t>Threshold Limit</a:t>
          </a:r>
        </a:p>
      </dsp:txBody>
      <dsp:txXfrm>
        <a:off x="3572076" y="3602337"/>
        <a:ext cx="858936" cy="522496"/>
      </dsp:txXfrm>
    </dsp:sp>
    <dsp:sp modelId="{E05FD801-5F41-446D-8821-9CA52D4A04B9}">
      <dsp:nvSpPr>
        <dsp:cNvPr id="0" name=""/>
        <dsp:cNvSpPr/>
      </dsp:nvSpPr>
      <dsp:spPr>
        <a:xfrm>
          <a:off x="3774203" y="4024390"/>
          <a:ext cx="787406" cy="433546"/>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lvl="0" algn="ctr" defTabSz="533400">
            <a:lnSpc>
              <a:spcPct val="90000"/>
            </a:lnSpc>
            <a:spcBef>
              <a:spcPct val="0"/>
            </a:spcBef>
            <a:spcAft>
              <a:spcPct val="35000"/>
            </a:spcAft>
          </a:pPr>
          <a:r>
            <a:rPr lang="en-US" sz="1200" kern="1200"/>
            <a:t>Amount&gt; 1Crore </a:t>
          </a:r>
        </a:p>
      </dsp:txBody>
      <dsp:txXfrm>
        <a:off x="3774203" y="4024390"/>
        <a:ext cx="787406" cy="433546"/>
      </dsp:txXfrm>
    </dsp:sp>
    <dsp:sp modelId="{56CC824E-FF23-4A64-9AFA-2080AFD20B6D}">
      <dsp:nvSpPr>
        <dsp:cNvPr id="0" name=""/>
        <dsp:cNvSpPr/>
      </dsp:nvSpPr>
      <dsp:spPr>
        <a:xfrm>
          <a:off x="4694998" y="3626592"/>
          <a:ext cx="858936" cy="502435"/>
        </a:xfrm>
        <a:prstGeom prst="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985" tIns="6985" rIns="6985" bIns="62755" numCol="1" spcCol="1270" anchor="ctr" anchorCtr="0">
          <a:noAutofit/>
        </a:bodyPr>
        <a:lstStyle/>
        <a:p>
          <a:pPr lvl="0" algn="ctr" defTabSz="488950">
            <a:lnSpc>
              <a:spcPct val="90000"/>
            </a:lnSpc>
            <a:spcBef>
              <a:spcPct val="0"/>
            </a:spcBef>
            <a:spcAft>
              <a:spcPct val="35000"/>
            </a:spcAft>
          </a:pPr>
          <a:r>
            <a:rPr lang="en-US" sz="1100" b="1" kern="1200"/>
            <a:t>Rate of TDS</a:t>
          </a:r>
        </a:p>
      </dsp:txBody>
      <dsp:txXfrm>
        <a:off x="4694998" y="3626592"/>
        <a:ext cx="858936" cy="502435"/>
      </dsp:txXfrm>
    </dsp:sp>
    <dsp:sp modelId="{D9006DF7-862E-4A63-BD63-B0324DF747C8}">
      <dsp:nvSpPr>
        <dsp:cNvPr id="0" name=""/>
        <dsp:cNvSpPr/>
      </dsp:nvSpPr>
      <dsp:spPr>
        <a:xfrm>
          <a:off x="4785284" y="4026905"/>
          <a:ext cx="1113792" cy="654229"/>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lvl="0" algn="ctr" defTabSz="533400">
            <a:lnSpc>
              <a:spcPct val="90000"/>
            </a:lnSpc>
            <a:spcBef>
              <a:spcPct val="0"/>
            </a:spcBef>
            <a:spcAft>
              <a:spcPct val="35000"/>
            </a:spcAft>
          </a:pPr>
          <a:r>
            <a:rPr lang="en-US" sz="1200" kern="1200"/>
            <a:t>Rate 2% of (Amount less 1 Crore)</a:t>
          </a:r>
        </a:p>
      </dsp:txBody>
      <dsp:txXfrm>
        <a:off x="4785284" y="4026905"/>
        <a:ext cx="1113792" cy="654229"/>
      </dsp:txXfrm>
    </dsp:sp>
    <dsp:sp modelId="{00E1875D-1FC2-4D05-8AB3-7E130D266BDF}">
      <dsp:nvSpPr>
        <dsp:cNvPr id="0" name=""/>
        <dsp:cNvSpPr/>
      </dsp:nvSpPr>
      <dsp:spPr>
        <a:xfrm>
          <a:off x="6734920" y="2599356"/>
          <a:ext cx="981137" cy="755622"/>
        </a:xfrm>
        <a:prstGeom prst="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8890" tIns="8890" rIns="8890" bIns="62755" numCol="1" spcCol="1270" anchor="ctr" anchorCtr="0">
          <a:noAutofit/>
        </a:bodyPr>
        <a:lstStyle/>
        <a:p>
          <a:pPr lvl="0" algn="ctr" defTabSz="622300">
            <a:lnSpc>
              <a:spcPct val="90000"/>
            </a:lnSpc>
            <a:spcBef>
              <a:spcPct val="0"/>
            </a:spcBef>
            <a:spcAft>
              <a:spcPct val="35000"/>
            </a:spcAft>
          </a:pPr>
          <a:r>
            <a:rPr lang="en-US" sz="1400" b="1" kern="1200"/>
            <a:t>Not</a:t>
          </a:r>
          <a:r>
            <a:rPr lang="en-US" sz="1200" b="1" kern="1200" baseline="0"/>
            <a:t> Filed for any of 3 P.Y</a:t>
          </a:r>
          <a:r>
            <a:rPr lang="en-US" sz="1400" b="1" kern="1200" baseline="0"/>
            <a:t>.</a:t>
          </a:r>
          <a:endParaRPr lang="en-US" sz="1400" b="1" kern="1200"/>
        </a:p>
      </dsp:txBody>
      <dsp:txXfrm>
        <a:off x="6734920" y="2599356"/>
        <a:ext cx="981137" cy="755622"/>
      </dsp:txXfrm>
    </dsp:sp>
    <dsp:sp modelId="{3F208708-45E0-4C22-9173-595A6B7B47C0}">
      <dsp:nvSpPr>
        <dsp:cNvPr id="0" name=""/>
        <dsp:cNvSpPr/>
      </dsp:nvSpPr>
      <dsp:spPr>
        <a:xfrm flipH="1">
          <a:off x="8067232" y="1765570"/>
          <a:ext cx="48067" cy="233406"/>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lvl="0" algn="ctr" defTabSz="533400">
            <a:lnSpc>
              <a:spcPct val="90000"/>
            </a:lnSpc>
            <a:spcBef>
              <a:spcPct val="0"/>
            </a:spcBef>
            <a:spcAft>
              <a:spcPct val="35000"/>
            </a:spcAft>
          </a:pPr>
          <a:endParaRPr lang="en-IN" sz="1200" kern="1200"/>
        </a:p>
      </dsp:txBody>
      <dsp:txXfrm>
        <a:off x="8067232" y="1765570"/>
        <a:ext cx="48067" cy="233406"/>
      </dsp:txXfrm>
    </dsp:sp>
    <dsp:sp modelId="{C80C09B5-F897-4B4B-A07F-4D9E6AE2B9ED}">
      <dsp:nvSpPr>
        <dsp:cNvPr id="0" name=""/>
        <dsp:cNvSpPr/>
      </dsp:nvSpPr>
      <dsp:spPr>
        <a:xfrm>
          <a:off x="5903887" y="3516041"/>
          <a:ext cx="858936" cy="462650"/>
        </a:xfrm>
        <a:prstGeom prst="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985" tIns="6985" rIns="6985" bIns="62755" numCol="1" spcCol="1270" anchor="ctr" anchorCtr="0">
          <a:noAutofit/>
        </a:bodyPr>
        <a:lstStyle/>
        <a:p>
          <a:pPr lvl="0" algn="ctr" defTabSz="488950">
            <a:lnSpc>
              <a:spcPct val="90000"/>
            </a:lnSpc>
            <a:spcBef>
              <a:spcPct val="0"/>
            </a:spcBef>
            <a:spcAft>
              <a:spcPct val="35000"/>
            </a:spcAft>
          </a:pPr>
          <a:r>
            <a:rPr lang="en-US" sz="1100" b="1" kern="1200"/>
            <a:t>Threshold Limit</a:t>
          </a:r>
        </a:p>
      </dsp:txBody>
      <dsp:txXfrm>
        <a:off x="5903887" y="3516041"/>
        <a:ext cx="858936" cy="462650"/>
      </dsp:txXfrm>
    </dsp:sp>
    <dsp:sp modelId="{82F52E93-6916-4AF5-8017-EC6ED205202D}">
      <dsp:nvSpPr>
        <dsp:cNvPr id="0" name=""/>
        <dsp:cNvSpPr/>
      </dsp:nvSpPr>
      <dsp:spPr>
        <a:xfrm>
          <a:off x="6054171" y="3886167"/>
          <a:ext cx="773043" cy="352073"/>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7940" tIns="6985" rIns="27940" bIns="6985" numCol="1" spcCol="1270" anchor="ctr" anchorCtr="0">
          <a:noAutofit/>
        </a:bodyPr>
        <a:lstStyle/>
        <a:p>
          <a:pPr lvl="0" algn="ctr" defTabSz="488950">
            <a:lnSpc>
              <a:spcPct val="90000"/>
            </a:lnSpc>
            <a:spcBef>
              <a:spcPct val="0"/>
            </a:spcBef>
            <a:spcAft>
              <a:spcPct val="35000"/>
            </a:spcAft>
          </a:pPr>
          <a:r>
            <a:rPr lang="en-US" sz="1100" kern="1200"/>
            <a:t>Amount&gt;20 lakh</a:t>
          </a:r>
        </a:p>
      </dsp:txBody>
      <dsp:txXfrm>
        <a:off x="6054171" y="3886167"/>
        <a:ext cx="773043" cy="352073"/>
      </dsp:txXfrm>
    </dsp:sp>
    <dsp:sp modelId="{1BD0991D-9E32-42BD-B55F-612CE31D5BB3}">
      <dsp:nvSpPr>
        <dsp:cNvPr id="0" name=""/>
        <dsp:cNvSpPr/>
      </dsp:nvSpPr>
      <dsp:spPr>
        <a:xfrm>
          <a:off x="7370663" y="3537367"/>
          <a:ext cx="858936" cy="444719"/>
        </a:xfrm>
        <a:prstGeom prst="rect">
          <a:avLst/>
        </a:prstGeom>
        <a:solidFill>
          <a:schemeClr val="accent1">
            <a:hueOff val="0"/>
            <a:satOff val="0"/>
            <a:lumOff val="0"/>
            <a:alphaOff val="0"/>
          </a:schemeClr>
        </a:solidFill>
        <a:ln>
          <a:noFill/>
        </a:ln>
        <a:effectLst>
          <a:outerShdw blurRad="50800" dist="381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 tIns="7620" rIns="7620" bIns="62755" numCol="1" spcCol="1270" anchor="ctr" anchorCtr="0">
          <a:noAutofit/>
        </a:bodyPr>
        <a:lstStyle/>
        <a:p>
          <a:pPr lvl="0" algn="ctr" defTabSz="533400">
            <a:lnSpc>
              <a:spcPct val="90000"/>
            </a:lnSpc>
            <a:spcBef>
              <a:spcPct val="0"/>
            </a:spcBef>
            <a:spcAft>
              <a:spcPct val="35000"/>
            </a:spcAft>
          </a:pPr>
          <a:r>
            <a:rPr lang="en-US" sz="1200" b="1" kern="1200"/>
            <a:t>Rate</a:t>
          </a:r>
          <a:r>
            <a:rPr lang="en-US" sz="1000" b="1" kern="1200"/>
            <a:t> of TDS</a:t>
          </a:r>
        </a:p>
      </dsp:txBody>
      <dsp:txXfrm>
        <a:off x="7370663" y="3537367"/>
        <a:ext cx="858936" cy="444719"/>
      </dsp:txXfrm>
    </dsp:sp>
    <dsp:sp modelId="{D1ADE9D7-2C83-46E0-9410-51CBBDCE3255}">
      <dsp:nvSpPr>
        <dsp:cNvPr id="0" name=""/>
        <dsp:cNvSpPr/>
      </dsp:nvSpPr>
      <dsp:spPr>
        <a:xfrm>
          <a:off x="6912995" y="3931391"/>
          <a:ext cx="1168013" cy="1464450"/>
        </a:xfrm>
        <a:prstGeom prst="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7940" tIns="6985" rIns="27940" bIns="6985" numCol="1" spcCol="1270" anchor="ctr" anchorCtr="0">
          <a:noAutofit/>
        </a:bodyPr>
        <a:lstStyle/>
        <a:p>
          <a:pPr lvl="0" algn="ctr" defTabSz="466725">
            <a:lnSpc>
              <a:spcPct val="90000"/>
            </a:lnSpc>
            <a:spcBef>
              <a:spcPct val="0"/>
            </a:spcBef>
            <a:spcAft>
              <a:spcPct val="35000"/>
            </a:spcAft>
          </a:pPr>
          <a:r>
            <a:rPr lang="en-US" sz="1050" kern="1200"/>
            <a:t>20 L&gt; TL&gt;1Cr- Rate 2% of(Amt less 20 lakh)</a:t>
          </a:r>
        </a:p>
        <a:p>
          <a:pPr lvl="0" algn="ctr" defTabSz="466725">
            <a:lnSpc>
              <a:spcPct val="90000"/>
            </a:lnSpc>
            <a:spcBef>
              <a:spcPct val="0"/>
            </a:spcBef>
            <a:spcAft>
              <a:spcPct val="35000"/>
            </a:spcAft>
          </a:pPr>
          <a:r>
            <a:rPr lang="en-US" sz="1050" kern="1200"/>
            <a:t>TL&gt;1Cr- Rate 5% of(Amt less 1 Crore</a:t>
          </a:r>
          <a:r>
            <a:rPr lang="en-US" sz="1100" kern="1200"/>
            <a:t>)</a:t>
          </a:r>
        </a:p>
      </dsp:txBody>
      <dsp:txXfrm>
        <a:off x="6912995" y="3931391"/>
        <a:ext cx="1168013" cy="14644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A2506B-276A-4388-A5C0-BA46D125B004}">
      <dsp:nvSpPr>
        <dsp:cNvPr id="0" name=""/>
        <dsp:cNvSpPr/>
      </dsp:nvSpPr>
      <dsp:spPr>
        <a:xfrm>
          <a:off x="0" y="533249"/>
          <a:ext cx="8136904" cy="792230"/>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E22D37-5FE6-4CD6-9044-14243614FFC5}">
      <dsp:nvSpPr>
        <dsp:cNvPr id="0" name=""/>
        <dsp:cNvSpPr/>
      </dsp:nvSpPr>
      <dsp:spPr>
        <a:xfrm>
          <a:off x="216023" y="72010"/>
          <a:ext cx="7761373" cy="928041"/>
        </a:xfrm>
        <a:prstGeom prst="roundRect">
          <a:avLst/>
        </a:prstGeom>
        <a:gradFill rotWithShape="1">
          <a:gsLst>
            <a:gs pos="0">
              <a:schemeClr val="accent1">
                <a:shade val="58000"/>
                <a:satMod val="150000"/>
              </a:schemeClr>
            </a:gs>
            <a:gs pos="72000">
              <a:schemeClr val="accent1">
                <a:tint val="90000"/>
                <a:satMod val="135000"/>
              </a:schemeClr>
            </a:gs>
            <a:gs pos="100000">
              <a:schemeClr val="accent1">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hemeClr val="accent1"/>
        </a:lnRef>
        <a:fillRef idx="3">
          <a:schemeClr val="accent1"/>
        </a:fillRef>
        <a:effectRef idx="3">
          <a:schemeClr val="accent1"/>
        </a:effectRef>
        <a:fontRef idx="minor">
          <a:schemeClr val="lt1"/>
        </a:fontRef>
      </dsp:style>
      <dsp:txBody>
        <a:bodyPr spcFirstLastPara="0" vert="horz" wrap="square" lIns="215289" tIns="0" rIns="215289" bIns="0" numCol="1" spcCol="1270" anchor="ctr" anchorCtr="0">
          <a:noAutofit/>
        </a:bodyPr>
        <a:lstStyle/>
        <a:p>
          <a:pPr lvl="0" algn="l" defTabSz="889000">
            <a:lnSpc>
              <a:spcPct val="90000"/>
            </a:lnSpc>
            <a:spcBef>
              <a:spcPct val="0"/>
            </a:spcBef>
            <a:spcAft>
              <a:spcPct val="35000"/>
            </a:spcAft>
          </a:pPr>
          <a:r>
            <a:rPr lang="en-US" sz="2000" b="1" kern="1200" dirty="0" smtClean="0"/>
            <a:t>No corruption, No Black Money: </a:t>
          </a:r>
          <a:r>
            <a:rPr lang="en-US" sz="2000" kern="1200" dirty="0" smtClean="0"/>
            <a:t>Through cashless transactions, details of every transaction is maintained. Payments done by every individual can be easily traced.</a:t>
          </a:r>
          <a:endParaRPr lang="en-US" sz="2000" kern="1200" dirty="0"/>
        </a:p>
      </dsp:txBody>
      <dsp:txXfrm>
        <a:off x="261326" y="117313"/>
        <a:ext cx="7670767" cy="837435"/>
      </dsp:txXfrm>
    </dsp:sp>
    <dsp:sp modelId="{FAFF3FAC-46D7-42EF-A87B-81D245A4C966}">
      <dsp:nvSpPr>
        <dsp:cNvPr id="0" name=""/>
        <dsp:cNvSpPr/>
      </dsp:nvSpPr>
      <dsp:spPr>
        <a:xfrm>
          <a:off x="0" y="1963361"/>
          <a:ext cx="8136904" cy="792230"/>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A79553-E1B4-4117-A620-6CAA1AE937F8}">
      <dsp:nvSpPr>
        <dsp:cNvPr id="0" name=""/>
        <dsp:cNvSpPr/>
      </dsp:nvSpPr>
      <dsp:spPr>
        <a:xfrm>
          <a:off x="144015" y="1440159"/>
          <a:ext cx="7761373" cy="928041"/>
        </a:xfrm>
        <a:prstGeom prst="roundRect">
          <a:avLst/>
        </a:prstGeom>
        <a:gradFill rotWithShape="1">
          <a:gsLst>
            <a:gs pos="0">
              <a:schemeClr val="accent5">
                <a:shade val="58000"/>
                <a:satMod val="150000"/>
              </a:schemeClr>
            </a:gs>
            <a:gs pos="72000">
              <a:schemeClr val="accent5">
                <a:tint val="90000"/>
                <a:satMod val="135000"/>
              </a:schemeClr>
            </a:gs>
            <a:gs pos="100000">
              <a:schemeClr val="accent5">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hemeClr val="accent5"/>
        </a:lnRef>
        <a:fillRef idx="3">
          <a:schemeClr val="accent5"/>
        </a:fillRef>
        <a:effectRef idx="3">
          <a:schemeClr val="accent5"/>
        </a:effectRef>
        <a:fontRef idx="minor">
          <a:schemeClr val="lt1"/>
        </a:fontRef>
      </dsp:style>
      <dsp:txBody>
        <a:bodyPr spcFirstLastPara="0" vert="horz" wrap="square" lIns="215289" tIns="0" rIns="215289" bIns="0" numCol="1" spcCol="1270" anchor="ctr" anchorCtr="0">
          <a:noAutofit/>
        </a:bodyPr>
        <a:lstStyle/>
        <a:p>
          <a:pPr lvl="0" algn="l" defTabSz="889000">
            <a:lnSpc>
              <a:spcPct val="90000"/>
            </a:lnSpc>
            <a:spcBef>
              <a:spcPct val="0"/>
            </a:spcBef>
            <a:spcAft>
              <a:spcPct val="35000"/>
            </a:spcAft>
          </a:pPr>
          <a:r>
            <a:rPr lang="en-US" sz="2000" b="1" kern="1200" dirty="0" smtClean="0"/>
            <a:t>No fake Money: </a:t>
          </a:r>
          <a:r>
            <a:rPr lang="en-US" sz="2000" kern="1200" dirty="0" smtClean="0"/>
            <a:t>One of biggest advantage would be totally eliminating fake</a:t>
          </a:r>
          <a:endParaRPr lang="en-US" sz="2000" kern="1200" dirty="0"/>
        </a:p>
      </dsp:txBody>
      <dsp:txXfrm>
        <a:off x="189318" y="1485462"/>
        <a:ext cx="7670767" cy="837435"/>
      </dsp:txXfrm>
    </dsp:sp>
    <dsp:sp modelId="{1990DB1E-ABCB-4846-8DF9-B3DA94FA8232}">
      <dsp:nvSpPr>
        <dsp:cNvPr id="0" name=""/>
        <dsp:cNvSpPr/>
      </dsp:nvSpPr>
      <dsp:spPr>
        <a:xfrm>
          <a:off x="0" y="3393473"/>
          <a:ext cx="8136904" cy="792230"/>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A5C1C0-5B83-4E2B-81FC-B8E2B6C72108}">
      <dsp:nvSpPr>
        <dsp:cNvPr id="0" name=""/>
        <dsp:cNvSpPr/>
      </dsp:nvSpPr>
      <dsp:spPr>
        <a:xfrm>
          <a:off x="144015" y="2880319"/>
          <a:ext cx="7761373" cy="928041"/>
        </a:xfrm>
        <a:prstGeom prst="roundRect">
          <a:avLst/>
        </a:prstGeom>
        <a:gradFill rotWithShape="1">
          <a:gsLst>
            <a:gs pos="0">
              <a:schemeClr val="accent6">
                <a:shade val="58000"/>
                <a:satMod val="150000"/>
              </a:schemeClr>
            </a:gs>
            <a:gs pos="72000">
              <a:schemeClr val="accent6">
                <a:tint val="90000"/>
                <a:satMod val="135000"/>
              </a:schemeClr>
            </a:gs>
            <a:gs pos="100000">
              <a:schemeClr val="accent6">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hemeClr val="accent6"/>
        </a:lnRef>
        <a:fillRef idx="3">
          <a:schemeClr val="accent6"/>
        </a:fillRef>
        <a:effectRef idx="3">
          <a:schemeClr val="accent6"/>
        </a:effectRef>
        <a:fontRef idx="minor">
          <a:schemeClr val="lt1"/>
        </a:fontRef>
      </dsp:style>
      <dsp:txBody>
        <a:bodyPr spcFirstLastPara="0" vert="horz" wrap="square" lIns="215289" tIns="0" rIns="215289" bIns="0" numCol="1" spcCol="1270" anchor="ctr" anchorCtr="0">
          <a:noAutofit/>
        </a:bodyPr>
        <a:lstStyle/>
        <a:p>
          <a:pPr lvl="0" algn="l" defTabSz="889000">
            <a:lnSpc>
              <a:spcPct val="90000"/>
            </a:lnSpc>
            <a:spcBef>
              <a:spcPct val="0"/>
            </a:spcBef>
            <a:spcAft>
              <a:spcPct val="35000"/>
            </a:spcAft>
          </a:pPr>
          <a:r>
            <a:rPr lang="en-US" sz="2000" b="1" kern="1200" dirty="0" smtClean="0"/>
            <a:t>Ensures Payment of taxes: </a:t>
          </a:r>
          <a:r>
            <a:rPr lang="en-US" sz="2000" kern="1200" dirty="0" smtClean="0"/>
            <a:t>As every single penny you own is counted, so it will be difficult to evade taxes.</a:t>
          </a:r>
        </a:p>
        <a:p>
          <a:pPr lvl="0" algn="l" defTabSz="889000">
            <a:lnSpc>
              <a:spcPct val="90000"/>
            </a:lnSpc>
            <a:spcBef>
              <a:spcPct val="0"/>
            </a:spcBef>
            <a:spcAft>
              <a:spcPct val="35000"/>
            </a:spcAft>
          </a:pPr>
          <a:endParaRPr lang="en-US" sz="2000" kern="1200" dirty="0"/>
        </a:p>
      </dsp:txBody>
      <dsp:txXfrm>
        <a:off x="189318" y="2925622"/>
        <a:ext cx="7670767" cy="83743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EFDB-591E-492B-95EB-ABC225879CFC}">
      <dsp:nvSpPr>
        <dsp:cNvPr id="0" name=""/>
        <dsp:cNvSpPr/>
      </dsp:nvSpPr>
      <dsp:spPr>
        <a:xfrm>
          <a:off x="2370137" y="187"/>
          <a:ext cx="3555206" cy="731946"/>
        </a:xfrm>
        <a:prstGeom prst="rightArrow">
          <a:avLst>
            <a:gd name="adj1" fmla="val 75000"/>
            <a:gd name="adj2" fmla="val 50000"/>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Limit  ₹ 10,000</a:t>
          </a:r>
          <a:endParaRPr lang="en-US" sz="1600" kern="1200" dirty="0"/>
        </a:p>
      </dsp:txBody>
      <dsp:txXfrm>
        <a:off x="2370137" y="91680"/>
        <a:ext cx="3280726" cy="548960"/>
      </dsp:txXfrm>
    </dsp:sp>
    <dsp:sp modelId="{6AADEEA5-35DF-45FF-8499-F4505C3F516D}">
      <dsp:nvSpPr>
        <dsp:cNvPr id="0" name=""/>
        <dsp:cNvSpPr/>
      </dsp:nvSpPr>
      <dsp:spPr>
        <a:xfrm>
          <a:off x="0" y="187"/>
          <a:ext cx="2370137" cy="731946"/>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smtClean="0"/>
            <a:t>Disallowance of expenditure u/s 40A</a:t>
          </a:r>
          <a:endParaRPr lang="en-US" sz="1400" kern="1200" dirty="0"/>
        </a:p>
      </dsp:txBody>
      <dsp:txXfrm>
        <a:off x="35731" y="35918"/>
        <a:ext cx="2298675" cy="660484"/>
      </dsp:txXfrm>
    </dsp:sp>
    <dsp:sp modelId="{60DC3371-BFED-4557-99AF-A55F7E402DD2}">
      <dsp:nvSpPr>
        <dsp:cNvPr id="0" name=""/>
        <dsp:cNvSpPr/>
      </dsp:nvSpPr>
      <dsp:spPr>
        <a:xfrm>
          <a:off x="2370137" y="805328"/>
          <a:ext cx="3555206" cy="731946"/>
        </a:xfrm>
        <a:prstGeom prst="rightArrow">
          <a:avLst>
            <a:gd name="adj1" fmla="val 75000"/>
            <a:gd name="adj2" fmla="val 50000"/>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No cash payment allowed except preventive health check-up</a:t>
          </a:r>
          <a:endParaRPr lang="en-US" sz="1600" kern="1200" dirty="0"/>
        </a:p>
      </dsp:txBody>
      <dsp:txXfrm>
        <a:off x="2370137" y="896821"/>
        <a:ext cx="3280726" cy="548960"/>
      </dsp:txXfrm>
    </dsp:sp>
    <dsp:sp modelId="{25866276-C1A6-4407-9444-E4BE4E146080}">
      <dsp:nvSpPr>
        <dsp:cNvPr id="0" name=""/>
        <dsp:cNvSpPr/>
      </dsp:nvSpPr>
      <dsp:spPr>
        <a:xfrm>
          <a:off x="0" y="805328"/>
          <a:ext cx="2370137" cy="731946"/>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smtClean="0"/>
            <a:t>Disallowance of Health insurance Premium (Sec. 80D)</a:t>
          </a:r>
          <a:endParaRPr lang="en-US" sz="1400" kern="1200" dirty="0"/>
        </a:p>
      </dsp:txBody>
      <dsp:txXfrm>
        <a:off x="35731" y="841059"/>
        <a:ext cx="2298675" cy="6604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EFDB-591E-492B-95EB-ABC225879CFC}">
      <dsp:nvSpPr>
        <dsp:cNvPr id="0" name=""/>
        <dsp:cNvSpPr/>
      </dsp:nvSpPr>
      <dsp:spPr>
        <a:xfrm>
          <a:off x="2369353" y="188"/>
          <a:ext cx="3554030" cy="736068"/>
        </a:xfrm>
        <a:prstGeom prst="rightArrow">
          <a:avLst>
            <a:gd name="adj1" fmla="val 75000"/>
            <a:gd name="adj2" fmla="val 50000"/>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Limit ₹ 10,000</a:t>
          </a:r>
          <a:endParaRPr lang="en-US" sz="1600" kern="1200" dirty="0"/>
        </a:p>
      </dsp:txBody>
      <dsp:txXfrm>
        <a:off x="2369353" y="92197"/>
        <a:ext cx="3278005" cy="552051"/>
      </dsp:txXfrm>
    </dsp:sp>
    <dsp:sp modelId="{6AADEEA5-35DF-45FF-8499-F4505C3F516D}">
      <dsp:nvSpPr>
        <dsp:cNvPr id="0" name=""/>
        <dsp:cNvSpPr/>
      </dsp:nvSpPr>
      <dsp:spPr>
        <a:xfrm>
          <a:off x="0" y="188"/>
          <a:ext cx="2369353" cy="73606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US" sz="1200" kern="1200" dirty="0" smtClean="0"/>
            <a:t>Disallowance on capital expenditure and depreciation [Sec. 35AD &amp;  43(1)]</a:t>
          </a:r>
          <a:endParaRPr lang="en-US" sz="1200" kern="1200" dirty="0"/>
        </a:p>
      </dsp:txBody>
      <dsp:txXfrm>
        <a:off x="35932" y="36120"/>
        <a:ext cx="2297489" cy="664204"/>
      </dsp:txXfrm>
    </dsp:sp>
    <dsp:sp modelId="{60DC3371-BFED-4557-99AF-A55F7E402DD2}">
      <dsp:nvSpPr>
        <dsp:cNvPr id="0" name=""/>
        <dsp:cNvSpPr/>
      </dsp:nvSpPr>
      <dsp:spPr>
        <a:xfrm>
          <a:off x="2369353" y="809863"/>
          <a:ext cx="3554030" cy="736068"/>
        </a:xfrm>
        <a:prstGeom prst="rightArrow">
          <a:avLst>
            <a:gd name="adj1" fmla="val 75000"/>
            <a:gd name="adj2" fmla="val 50000"/>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No cash payment is allowed</a:t>
          </a:r>
          <a:endParaRPr lang="en-US" sz="1600" kern="1200" dirty="0"/>
        </a:p>
      </dsp:txBody>
      <dsp:txXfrm>
        <a:off x="2369353" y="901872"/>
        <a:ext cx="3278005" cy="552051"/>
      </dsp:txXfrm>
    </dsp:sp>
    <dsp:sp modelId="{25866276-C1A6-4407-9444-E4BE4E146080}">
      <dsp:nvSpPr>
        <dsp:cNvPr id="0" name=""/>
        <dsp:cNvSpPr/>
      </dsp:nvSpPr>
      <dsp:spPr>
        <a:xfrm>
          <a:off x="0" y="809863"/>
          <a:ext cx="2369353" cy="736068"/>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45720" bIns="22860" numCol="1" spcCol="1270" anchor="ctr" anchorCtr="0">
          <a:noAutofit/>
        </a:bodyPr>
        <a:lstStyle/>
        <a:p>
          <a:pPr lvl="0" algn="ctr" defTabSz="533400">
            <a:lnSpc>
              <a:spcPct val="90000"/>
            </a:lnSpc>
            <a:spcBef>
              <a:spcPct val="0"/>
            </a:spcBef>
            <a:spcAft>
              <a:spcPct val="35000"/>
            </a:spcAft>
          </a:pPr>
          <a:r>
            <a:rPr lang="en-US" sz="1200" kern="1200" dirty="0" smtClean="0"/>
            <a:t>Disallowance of donation to political parties or electoral trust (Sec. 80GGB &amp; GGC)</a:t>
          </a:r>
          <a:endParaRPr lang="en-US" sz="1200" kern="1200" dirty="0"/>
        </a:p>
      </dsp:txBody>
      <dsp:txXfrm>
        <a:off x="35932" y="845795"/>
        <a:ext cx="2297489" cy="6642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EFDB-591E-492B-95EB-ABC225879CFC}">
      <dsp:nvSpPr>
        <dsp:cNvPr id="0" name=""/>
        <dsp:cNvSpPr/>
      </dsp:nvSpPr>
      <dsp:spPr>
        <a:xfrm>
          <a:off x="2373491" y="187"/>
          <a:ext cx="3560236" cy="731946"/>
        </a:xfrm>
        <a:prstGeom prst="rightArrow">
          <a:avLst>
            <a:gd name="adj1" fmla="val 75000"/>
            <a:gd name="adj2" fmla="val 50000"/>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Limit ₹ 2,000</a:t>
          </a:r>
          <a:endParaRPr lang="en-US" sz="1600" kern="1200" dirty="0"/>
        </a:p>
      </dsp:txBody>
      <dsp:txXfrm>
        <a:off x="2373491" y="91680"/>
        <a:ext cx="3285756" cy="548960"/>
      </dsp:txXfrm>
    </dsp:sp>
    <dsp:sp modelId="{6AADEEA5-35DF-45FF-8499-F4505C3F516D}">
      <dsp:nvSpPr>
        <dsp:cNvPr id="0" name=""/>
        <dsp:cNvSpPr/>
      </dsp:nvSpPr>
      <dsp:spPr>
        <a:xfrm>
          <a:off x="0" y="187"/>
          <a:ext cx="2373491" cy="731946"/>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en-US" sz="1300" kern="1200" dirty="0" smtClean="0"/>
            <a:t>Disallowance on Donations (Sec. 80 G)</a:t>
          </a:r>
          <a:endParaRPr lang="en-US" sz="1300" kern="1200" dirty="0"/>
        </a:p>
      </dsp:txBody>
      <dsp:txXfrm>
        <a:off x="35731" y="35918"/>
        <a:ext cx="2302029" cy="660484"/>
      </dsp:txXfrm>
    </dsp:sp>
    <dsp:sp modelId="{60DC3371-BFED-4557-99AF-A55F7E402DD2}">
      <dsp:nvSpPr>
        <dsp:cNvPr id="0" name=""/>
        <dsp:cNvSpPr/>
      </dsp:nvSpPr>
      <dsp:spPr>
        <a:xfrm>
          <a:off x="2373491" y="805328"/>
          <a:ext cx="3560236" cy="731946"/>
        </a:xfrm>
        <a:prstGeom prst="rightArrow">
          <a:avLst>
            <a:gd name="adj1" fmla="val 75000"/>
            <a:gd name="adj2" fmla="val 50000"/>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Limit &lt; ₹ 20,000</a:t>
          </a:r>
          <a:endParaRPr lang="en-US" sz="1400" kern="1200" dirty="0"/>
        </a:p>
      </dsp:txBody>
      <dsp:txXfrm>
        <a:off x="2373491" y="896821"/>
        <a:ext cx="3285756" cy="548960"/>
      </dsp:txXfrm>
    </dsp:sp>
    <dsp:sp modelId="{25866276-C1A6-4407-9444-E4BE4E146080}">
      <dsp:nvSpPr>
        <dsp:cNvPr id="0" name=""/>
        <dsp:cNvSpPr/>
      </dsp:nvSpPr>
      <dsp:spPr>
        <a:xfrm>
          <a:off x="0" y="805328"/>
          <a:ext cx="2373491" cy="731946"/>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lvl="0" algn="ctr" defTabSz="577850">
            <a:lnSpc>
              <a:spcPct val="90000"/>
            </a:lnSpc>
            <a:spcBef>
              <a:spcPct val="0"/>
            </a:spcBef>
            <a:spcAft>
              <a:spcPct val="35000"/>
            </a:spcAft>
          </a:pPr>
          <a:r>
            <a:rPr lang="en-US" sz="1300" kern="1200" dirty="0" smtClean="0"/>
            <a:t>Prohibition on acceptance on cash loans, </a:t>
          </a:r>
          <a:r>
            <a:rPr lang="en-US" sz="1300" kern="1200" dirty="0" err="1" smtClean="0"/>
            <a:t>deposits,etc</a:t>
          </a:r>
          <a:r>
            <a:rPr lang="en-US" sz="1300" kern="1200" dirty="0" smtClean="0"/>
            <a:t>.            ( Sec. 269 SS)</a:t>
          </a:r>
          <a:endParaRPr lang="en-US" sz="1300" kern="1200" dirty="0"/>
        </a:p>
      </dsp:txBody>
      <dsp:txXfrm>
        <a:off x="35731" y="841059"/>
        <a:ext cx="2302029" cy="6604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AEFDB-591E-492B-95EB-ABC225879CFC}">
      <dsp:nvSpPr>
        <dsp:cNvPr id="0" name=""/>
        <dsp:cNvSpPr/>
      </dsp:nvSpPr>
      <dsp:spPr>
        <a:xfrm>
          <a:off x="2370137" y="187"/>
          <a:ext cx="3555206" cy="731946"/>
        </a:xfrm>
        <a:prstGeom prst="rightArrow">
          <a:avLst>
            <a:gd name="adj1" fmla="val 75000"/>
            <a:gd name="adj2" fmla="val 50000"/>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Limit &lt; ₹ 20,000</a:t>
          </a:r>
          <a:endParaRPr lang="en-US" sz="1600" kern="1200" dirty="0"/>
        </a:p>
      </dsp:txBody>
      <dsp:txXfrm>
        <a:off x="2370137" y="91680"/>
        <a:ext cx="3280726" cy="548960"/>
      </dsp:txXfrm>
    </dsp:sp>
    <dsp:sp modelId="{6AADEEA5-35DF-45FF-8499-F4505C3F516D}">
      <dsp:nvSpPr>
        <dsp:cNvPr id="0" name=""/>
        <dsp:cNvSpPr/>
      </dsp:nvSpPr>
      <dsp:spPr>
        <a:xfrm>
          <a:off x="0" y="187"/>
          <a:ext cx="2370137" cy="731946"/>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smtClean="0"/>
            <a:t>Prohibition on repayment of loans, </a:t>
          </a:r>
          <a:r>
            <a:rPr lang="en-US" sz="1400" kern="1200" dirty="0" err="1" smtClean="0"/>
            <a:t>Deposits,etc</a:t>
          </a:r>
          <a:r>
            <a:rPr lang="en-US" sz="1400" kern="1200" dirty="0" smtClean="0"/>
            <a:t>. in cash (Sec. 269 T)</a:t>
          </a:r>
          <a:endParaRPr lang="en-US" sz="1400" kern="1200" dirty="0"/>
        </a:p>
      </dsp:txBody>
      <dsp:txXfrm>
        <a:off x="35731" y="35918"/>
        <a:ext cx="2298675" cy="660484"/>
      </dsp:txXfrm>
    </dsp:sp>
    <dsp:sp modelId="{60DC3371-BFED-4557-99AF-A55F7E402DD2}">
      <dsp:nvSpPr>
        <dsp:cNvPr id="0" name=""/>
        <dsp:cNvSpPr/>
      </dsp:nvSpPr>
      <dsp:spPr>
        <a:xfrm>
          <a:off x="2370137" y="805328"/>
          <a:ext cx="3555206" cy="731946"/>
        </a:xfrm>
        <a:prstGeom prst="rightArrow">
          <a:avLst>
            <a:gd name="adj1" fmla="val 75000"/>
            <a:gd name="adj2" fmla="val 50000"/>
          </a:avLst>
        </a:prstGeom>
        <a:solidFill>
          <a:schemeClr val="accent1">
            <a:alpha val="90000"/>
            <a:tint val="40000"/>
            <a:hueOff val="0"/>
            <a:satOff val="0"/>
            <a:lumOff val="0"/>
            <a:alphaOff val="0"/>
          </a:schemeClr>
        </a:solidFill>
        <a:ln w="381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Limit &lt; ₹ 2,00,000 on receipt of cash</a:t>
          </a:r>
          <a:endParaRPr lang="en-US" sz="1600" kern="1200" dirty="0"/>
        </a:p>
      </dsp:txBody>
      <dsp:txXfrm>
        <a:off x="2370137" y="896821"/>
        <a:ext cx="3280726" cy="548960"/>
      </dsp:txXfrm>
    </dsp:sp>
    <dsp:sp modelId="{25866276-C1A6-4407-9444-E4BE4E146080}">
      <dsp:nvSpPr>
        <dsp:cNvPr id="0" name=""/>
        <dsp:cNvSpPr/>
      </dsp:nvSpPr>
      <dsp:spPr>
        <a:xfrm>
          <a:off x="0" y="805328"/>
          <a:ext cx="2370137" cy="731946"/>
        </a:xfrm>
        <a:prstGeom prst="round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lvl="0" algn="ctr" defTabSz="622300">
            <a:lnSpc>
              <a:spcPct val="90000"/>
            </a:lnSpc>
            <a:spcBef>
              <a:spcPct val="0"/>
            </a:spcBef>
            <a:spcAft>
              <a:spcPct val="35000"/>
            </a:spcAft>
          </a:pPr>
          <a:r>
            <a:rPr lang="en-US" sz="1400" kern="1200" dirty="0" smtClean="0"/>
            <a:t>Restrictions on Cash transactions (Sec. 269 ST)</a:t>
          </a:r>
          <a:endParaRPr lang="en-US" sz="1400" kern="1200" dirty="0"/>
        </a:p>
      </dsp:txBody>
      <dsp:txXfrm>
        <a:off x="35731" y="841059"/>
        <a:ext cx="2298675" cy="66048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6D0E3-B8E6-4BA4-A78B-CFFB5E15956F}">
      <dsp:nvSpPr>
        <dsp:cNvPr id="0" name=""/>
        <dsp:cNvSpPr/>
      </dsp:nvSpPr>
      <dsp:spPr>
        <a:xfrm>
          <a:off x="4467" y="1959286"/>
          <a:ext cx="976849" cy="488424"/>
        </a:xfrm>
        <a:prstGeom prst="roundRect">
          <a:avLst>
            <a:gd name="adj" fmla="val 10000"/>
          </a:avLst>
        </a:prstGeom>
        <a:gradFill rotWithShape="1">
          <a:gsLst>
            <a:gs pos="0">
              <a:schemeClr val="accent6">
                <a:shade val="58000"/>
                <a:satMod val="150000"/>
              </a:schemeClr>
            </a:gs>
            <a:gs pos="72000">
              <a:schemeClr val="accent6">
                <a:tint val="90000"/>
                <a:satMod val="135000"/>
              </a:schemeClr>
            </a:gs>
            <a:gs pos="100000">
              <a:schemeClr val="accent6">
                <a:tint val="80000"/>
                <a:satMod val="155000"/>
              </a:schemeClr>
            </a:gs>
          </a:gsLst>
          <a:lin ang="16200000" scaled="0"/>
        </a:gradFill>
        <a:ln>
          <a:noFill/>
        </a:ln>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dsp:spPr>
      <dsp:style>
        <a:lnRef idx="0">
          <a:schemeClr val="accent6"/>
        </a:lnRef>
        <a:fillRef idx="3">
          <a:schemeClr val="accent6"/>
        </a:fillRef>
        <a:effectRef idx="3">
          <a:schemeClr val="accent6"/>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0" kern="1200" dirty="0" smtClean="0"/>
            <a:t>Capital &amp; Revenue Expenditure</a:t>
          </a:r>
          <a:endParaRPr lang="en-US" sz="1050" b="0" kern="1200" dirty="0"/>
        </a:p>
      </dsp:txBody>
      <dsp:txXfrm>
        <a:off x="18772" y="1973591"/>
        <a:ext cx="948239" cy="459814"/>
      </dsp:txXfrm>
    </dsp:sp>
    <dsp:sp modelId="{D9CA794F-DD7D-4F70-B425-AC47F4C8E26F}">
      <dsp:nvSpPr>
        <dsp:cNvPr id="0" name=""/>
        <dsp:cNvSpPr/>
      </dsp:nvSpPr>
      <dsp:spPr>
        <a:xfrm rot="17734847">
          <a:off x="724214" y="1785204"/>
          <a:ext cx="904944" cy="20348"/>
        </a:xfrm>
        <a:custGeom>
          <a:avLst/>
          <a:gdLst/>
          <a:ahLst/>
          <a:cxnLst/>
          <a:rect l="0" t="0" r="0" b="0"/>
          <a:pathLst>
            <a:path>
              <a:moveTo>
                <a:pt x="0" y="10174"/>
              </a:moveTo>
              <a:lnTo>
                <a:pt x="904944" y="10174"/>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b="0" kern="1200"/>
        </a:p>
      </dsp:txBody>
      <dsp:txXfrm>
        <a:off x="1154063" y="1772755"/>
        <a:ext cx="45247" cy="45247"/>
      </dsp:txXfrm>
    </dsp:sp>
    <dsp:sp modelId="{CCB190B9-37F1-40FE-8E0F-70DE67F010FA}">
      <dsp:nvSpPr>
        <dsp:cNvPr id="0" name=""/>
        <dsp:cNvSpPr/>
      </dsp:nvSpPr>
      <dsp:spPr>
        <a:xfrm>
          <a:off x="1372056" y="1143047"/>
          <a:ext cx="976849" cy="488424"/>
        </a:xfrm>
        <a:prstGeom prst="roundRect">
          <a:avLst>
            <a:gd name="adj" fmla="val 10000"/>
          </a:avLst>
        </a:prstGeom>
        <a:solidFill>
          <a:schemeClr val="accent5"/>
        </a:solidFill>
        <a:ln w="381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0" kern="1200" dirty="0" smtClean="0"/>
            <a:t>40 A(3)</a:t>
          </a:r>
          <a:endParaRPr lang="en-US" sz="1050" b="0" kern="1200" dirty="0"/>
        </a:p>
      </dsp:txBody>
      <dsp:txXfrm>
        <a:off x="1386361" y="1157352"/>
        <a:ext cx="948239" cy="459814"/>
      </dsp:txXfrm>
    </dsp:sp>
    <dsp:sp modelId="{8411BF98-5FF3-47F4-ABB8-A59446F695BF}">
      <dsp:nvSpPr>
        <dsp:cNvPr id="0" name=""/>
        <dsp:cNvSpPr/>
      </dsp:nvSpPr>
      <dsp:spPr>
        <a:xfrm>
          <a:off x="2348905" y="1377084"/>
          <a:ext cx="390739" cy="20348"/>
        </a:xfrm>
        <a:custGeom>
          <a:avLst/>
          <a:gdLst/>
          <a:ahLst/>
          <a:cxnLst/>
          <a:rect l="0" t="0" r="0" b="0"/>
          <a:pathLst>
            <a:path>
              <a:moveTo>
                <a:pt x="0" y="10174"/>
              </a:moveTo>
              <a:lnTo>
                <a:pt x="390739" y="10174"/>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b="0" kern="1200"/>
        </a:p>
      </dsp:txBody>
      <dsp:txXfrm>
        <a:off x="2534506" y="1377490"/>
        <a:ext cx="19536" cy="19536"/>
      </dsp:txXfrm>
    </dsp:sp>
    <dsp:sp modelId="{DFF7ABD3-611A-4595-B6C8-F95D80841F11}">
      <dsp:nvSpPr>
        <dsp:cNvPr id="0" name=""/>
        <dsp:cNvSpPr/>
      </dsp:nvSpPr>
      <dsp:spPr>
        <a:xfrm>
          <a:off x="2739645" y="599750"/>
          <a:ext cx="1103898" cy="1575017"/>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0" kern="1200" dirty="0" smtClean="0"/>
            <a:t>Payment or aggregate of payments of payments made to a person in a day for expenditure incurred</a:t>
          </a:r>
          <a:endParaRPr lang="en-US" sz="1050" b="0" kern="1200" dirty="0"/>
        </a:p>
      </dsp:txBody>
      <dsp:txXfrm>
        <a:off x="2771977" y="632082"/>
        <a:ext cx="1039234" cy="1510353"/>
      </dsp:txXfrm>
    </dsp:sp>
    <dsp:sp modelId="{4F42DF39-4CCF-4E13-900B-9976711E66B5}">
      <dsp:nvSpPr>
        <dsp:cNvPr id="0" name=""/>
        <dsp:cNvSpPr/>
      </dsp:nvSpPr>
      <dsp:spPr>
        <a:xfrm rot="3374705">
          <a:off x="3685515" y="1672764"/>
          <a:ext cx="711263" cy="20348"/>
        </a:xfrm>
        <a:custGeom>
          <a:avLst/>
          <a:gdLst/>
          <a:ahLst/>
          <a:cxnLst/>
          <a:rect l="0" t="0" r="0" b="0"/>
          <a:pathLst>
            <a:path>
              <a:moveTo>
                <a:pt x="0" y="10174"/>
              </a:moveTo>
              <a:lnTo>
                <a:pt x="711263" y="10174"/>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b="0" kern="1200"/>
        </a:p>
      </dsp:txBody>
      <dsp:txXfrm>
        <a:off x="4023365" y="1665157"/>
        <a:ext cx="35563" cy="35563"/>
      </dsp:txXfrm>
    </dsp:sp>
    <dsp:sp modelId="{F8CDC69F-E3C5-4A8B-8278-D5024EDE577F}">
      <dsp:nvSpPr>
        <dsp:cNvPr id="0" name=""/>
        <dsp:cNvSpPr/>
      </dsp:nvSpPr>
      <dsp:spPr>
        <a:xfrm>
          <a:off x="4238750" y="1120396"/>
          <a:ext cx="2721345" cy="1716445"/>
        </a:xfrm>
        <a:prstGeom prst="roundRect">
          <a:avLst>
            <a:gd name="adj" fmla="val 10000"/>
          </a:avLst>
        </a:prstGeom>
        <a:solidFill>
          <a:schemeClr val="accent4"/>
        </a:solidFill>
        <a:ln w="38100" cap="flat" cmpd="sng" algn="ctr">
          <a:solidFill>
            <a:schemeClr val="accent4">
              <a:shade val="50000"/>
            </a:schemeClr>
          </a:solidFill>
          <a:prstDash val="solid"/>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0" kern="1200" dirty="0" smtClean="0"/>
            <a:t>100%  Disallowed  if amount is &gt;  </a:t>
          </a:r>
          <a:r>
            <a:rPr lang="en-US" sz="1050" b="0" kern="1200" dirty="0" err="1" smtClean="0"/>
            <a:t>Rs</a:t>
          </a:r>
          <a:r>
            <a:rPr lang="en-US" sz="1050" b="0" kern="1200" dirty="0" smtClean="0"/>
            <a:t>. 10,000 ( 35000 in case of payment made for plying, hiring or leasing goods carriages ( </a:t>
          </a:r>
          <a:r>
            <a:rPr lang="en-US" sz="1050" b="0" kern="1200" dirty="0" err="1" smtClean="0"/>
            <a:t>w.e.f</a:t>
          </a:r>
          <a:r>
            <a:rPr lang="en-US" sz="1050" b="0" kern="1200" dirty="0" smtClean="0"/>
            <a:t>. A.Y 2018-2019 )</a:t>
          </a:r>
          <a:endParaRPr lang="en-US" sz="1050" b="0" kern="1200" dirty="0"/>
        </a:p>
      </dsp:txBody>
      <dsp:txXfrm>
        <a:off x="4289023" y="1170669"/>
        <a:ext cx="2620799" cy="1615899"/>
      </dsp:txXfrm>
    </dsp:sp>
    <dsp:sp modelId="{5D887475-F3C6-4AE2-9A2E-19BED7635DAF}">
      <dsp:nvSpPr>
        <dsp:cNvPr id="0" name=""/>
        <dsp:cNvSpPr/>
      </dsp:nvSpPr>
      <dsp:spPr>
        <a:xfrm rot="3865153">
          <a:off x="724214" y="2601443"/>
          <a:ext cx="904944" cy="20348"/>
        </a:xfrm>
        <a:custGeom>
          <a:avLst/>
          <a:gdLst/>
          <a:ahLst/>
          <a:cxnLst/>
          <a:rect l="0" t="0" r="0" b="0"/>
          <a:pathLst>
            <a:path>
              <a:moveTo>
                <a:pt x="0" y="10174"/>
              </a:moveTo>
              <a:lnTo>
                <a:pt x="904944" y="10174"/>
              </a:lnTo>
            </a:path>
          </a:pathLst>
        </a:custGeom>
        <a:noFill/>
        <a:ln w="381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b="0" kern="1200"/>
        </a:p>
      </dsp:txBody>
      <dsp:txXfrm>
        <a:off x="1154063" y="2588994"/>
        <a:ext cx="45247" cy="45247"/>
      </dsp:txXfrm>
    </dsp:sp>
    <dsp:sp modelId="{F12AABC7-1F10-4985-89B0-8CFA63FC7088}">
      <dsp:nvSpPr>
        <dsp:cNvPr id="0" name=""/>
        <dsp:cNvSpPr/>
      </dsp:nvSpPr>
      <dsp:spPr>
        <a:xfrm>
          <a:off x="1372056" y="2775525"/>
          <a:ext cx="976849" cy="488424"/>
        </a:xfrm>
        <a:prstGeom prst="roundRect">
          <a:avLst>
            <a:gd name="adj" fmla="val 10000"/>
          </a:avLst>
        </a:prstGeom>
        <a:solidFill>
          <a:schemeClr val="accent5"/>
        </a:solidFill>
        <a:ln w="38100"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0" kern="1200" dirty="0" smtClean="0"/>
            <a:t>40A(3A)</a:t>
          </a:r>
          <a:endParaRPr lang="en-US" sz="1050" b="0" kern="1200" dirty="0"/>
        </a:p>
      </dsp:txBody>
      <dsp:txXfrm>
        <a:off x="1386361" y="2789830"/>
        <a:ext cx="948239" cy="459814"/>
      </dsp:txXfrm>
    </dsp:sp>
    <dsp:sp modelId="{06E2B3AE-46B4-4C4F-80FE-911E32C6DCF7}">
      <dsp:nvSpPr>
        <dsp:cNvPr id="0" name=""/>
        <dsp:cNvSpPr/>
      </dsp:nvSpPr>
      <dsp:spPr>
        <a:xfrm>
          <a:off x="2348905" y="3009563"/>
          <a:ext cx="390739" cy="20348"/>
        </a:xfrm>
        <a:custGeom>
          <a:avLst/>
          <a:gdLst/>
          <a:ahLst/>
          <a:cxnLst/>
          <a:rect l="0" t="0" r="0" b="0"/>
          <a:pathLst>
            <a:path>
              <a:moveTo>
                <a:pt x="0" y="10174"/>
              </a:moveTo>
              <a:lnTo>
                <a:pt x="390739" y="10174"/>
              </a:lnTo>
            </a:path>
          </a:pathLst>
        </a:custGeom>
        <a:noFill/>
        <a:ln w="381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lang="en-US" sz="1000" b="0" kern="1200"/>
        </a:p>
      </dsp:txBody>
      <dsp:txXfrm>
        <a:off x="2534506" y="3009969"/>
        <a:ext cx="19536" cy="19536"/>
      </dsp:txXfrm>
    </dsp:sp>
    <dsp:sp modelId="{2CF0B1D1-499C-445A-8428-58BA64D79994}">
      <dsp:nvSpPr>
        <dsp:cNvPr id="0" name=""/>
        <dsp:cNvSpPr/>
      </dsp:nvSpPr>
      <dsp:spPr>
        <a:xfrm>
          <a:off x="2739645" y="2248031"/>
          <a:ext cx="1080023" cy="154341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lvl="0" algn="ctr" defTabSz="466725">
            <a:lnSpc>
              <a:spcPct val="90000"/>
            </a:lnSpc>
            <a:spcBef>
              <a:spcPct val="0"/>
            </a:spcBef>
            <a:spcAft>
              <a:spcPct val="35000"/>
            </a:spcAft>
          </a:pPr>
          <a:r>
            <a:rPr lang="en-US" sz="1050" b="0" kern="1200" dirty="0" smtClean="0"/>
            <a:t>Payment made in a day in current year for expenditure allowed in earlier year</a:t>
          </a:r>
          <a:endParaRPr lang="en-US" sz="1050" b="0" kern="1200" dirty="0"/>
        </a:p>
      </dsp:txBody>
      <dsp:txXfrm>
        <a:off x="2771278" y="2279664"/>
        <a:ext cx="1016757" cy="148014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163449-6E5F-4421-8ABF-44D1D4AA082D}">
      <dsp:nvSpPr>
        <dsp:cNvPr id="0" name=""/>
        <dsp:cNvSpPr/>
      </dsp:nvSpPr>
      <dsp:spPr>
        <a:xfrm>
          <a:off x="9206" y="32244"/>
          <a:ext cx="6975569" cy="1695947"/>
        </a:xfrm>
        <a:prstGeom prst="rect">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b="1" kern="1200" dirty="0" smtClean="0"/>
            <a:t>If both conditions are satisfied, the payment so made shall be deemed to be the business income of the previous year in which payment is made.</a:t>
          </a:r>
        </a:p>
        <a:p>
          <a:pPr lvl="0" algn="ctr" defTabSz="466725">
            <a:lnSpc>
              <a:spcPct val="90000"/>
            </a:lnSpc>
            <a:spcBef>
              <a:spcPct val="0"/>
            </a:spcBef>
            <a:spcAft>
              <a:spcPct val="35000"/>
            </a:spcAft>
          </a:pPr>
          <a:r>
            <a:rPr lang="en-US" sz="1050" b="1" kern="1200" dirty="0" smtClean="0"/>
            <a:t>Example: Where expenditure of shop expense for Bill raised on 01/05/2018 is made on 3/05/2019 by cash amounting to </a:t>
          </a:r>
          <a:r>
            <a:rPr lang="en-US" sz="1050" b="1" kern="1200" dirty="0" err="1" smtClean="0"/>
            <a:t>Rs</a:t>
          </a:r>
          <a:r>
            <a:rPr lang="en-US" sz="1050" b="1" kern="1200" dirty="0" smtClean="0"/>
            <a:t> 30,000, then the expenditure of </a:t>
          </a:r>
          <a:r>
            <a:rPr lang="en-US" sz="1050" b="1" kern="1200" dirty="0" err="1" smtClean="0"/>
            <a:t>Rs</a:t>
          </a:r>
          <a:r>
            <a:rPr lang="en-US" sz="1050" b="1" kern="1200" dirty="0" smtClean="0"/>
            <a:t> 30,000 was due in PY 2018-19 and would have been claimed as a deduction in that year assuming that the assessee follows mercantile system of accounting, in this case for the PY 2019-20 we cannot </a:t>
          </a:r>
          <a:r>
            <a:rPr lang="en-US" sz="1050" b="1" kern="1200" baseline="30000" dirty="0" smtClean="0"/>
            <a:t>‗</a:t>
          </a:r>
          <a:r>
            <a:rPr lang="en-US" sz="1050" b="1" kern="1200" dirty="0" smtClean="0"/>
            <a:t>disallow‘ the payment since it is not allowable in that year, thus it will be treated as income of PY 2019-20</a:t>
          </a:r>
          <a:endParaRPr lang="en-US" sz="1050" b="1" kern="1200" dirty="0"/>
        </a:p>
      </dsp:txBody>
      <dsp:txXfrm>
        <a:off x="9206" y="32244"/>
        <a:ext cx="6975569" cy="169594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2A7B66-6714-4A93-80EB-6EF29C80830F}">
      <dsp:nvSpPr>
        <dsp:cNvPr id="0" name=""/>
        <dsp:cNvSpPr/>
      </dsp:nvSpPr>
      <dsp:spPr>
        <a:xfrm>
          <a:off x="0" y="529084"/>
          <a:ext cx="7344815" cy="252000"/>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5A6F11C-DBA8-46E5-BFFD-7A5F8DBD5AFF}">
      <dsp:nvSpPr>
        <dsp:cNvPr id="0" name=""/>
        <dsp:cNvSpPr/>
      </dsp:nvSpPr>
      <dsp:spPr>
        <a:xfrm>
          <a:off x="0" y="0"/>
          <a:ext cx="6812956" cy="652040"/>
        </a:xfrm>
        <a:prstGeom prst="roundRect">
          <a:avLst/>
        </a:prstGeom>
        <a:solidFill>
          <a:schemeClr val="accent6"/>
        </a:solidFill>
        <a:ln w="38100" cap="flat" cmpd="sng" algn="ctr">
          <a:solidFill>
            <a:schemeClr val="lt1"/>
          </a:solidFill>
          <a:prstDash val="solid"/>
        </a:ln>
        <a:effectLst>
          <a:outerShdw blurRad="50800" dist="38100" dir="5400000" rotWithShape="0">
            <a:srgbClr val="000000">
              <a:alpha val="43137"/>
            </a:srgbClr>
          </a:outerShdw>
        </a:effectLst>
      </dsp:spPr>
      <dsp:style>
        <a:lnRef idx="3">
          <a:schemeClr val="lt1"/>
        </a:lnRef>
        <a:fillRef idx="1">
          <a:schemeClr val="accent6"/>
        </a:fillRef>
        <a:effectRef idx="1">
          <a:schemeClr val="accent6"/>
        </a:effectRef>
        <a:fontRef idx="minor">
          <a:schemeClr val="lt1"/>
        </a:fontRef>
      </dsp:style>
      <dsp:txBody>
        <a:bodyPr spcFirstLastPara="0" vert="horz" wrap="square" lIns="194332" tIns="0" rIns="194332" bIns="0" numCol="1" spcCol="1270" anchor="ctr" anchorCtr="0">
          <a:noAutofit/>
        </a:bodyPr>
        <a:lstStyle/>
        <a:p>
          <a:pPr lvl="0" algn="l" defTabSz="622300">
            <a:lnSpc>
              <a:spcPct val="90000"/>
            </a:lnSpc>
            <a:spcBef>
              <a:spcPct val="0"/>
            </a:spcBef>
            <a:spcAft>
              <a:spcPct val="35000"/>
            </a:spcAft>
          </a:pPr>
          <a:r>
            <a:rPr lang="en-US" sz="1400" kern="1200" dirty="0"/>
            <a:t>The business should not be formed by splitting up, </a:t>
          </a:r>
          <a:r>
            <a:rPr lang="en-US" sz="1400" kern="1200" dirty="0" smtClean="0"/>
            <a:t>or the </a:t>
          </a:r>
          <a:r>
            <a:rPr lang="en-US" sz="1400" kern="1200" dirty="0"/>
            <a:t>reconstruction, of an existing business</a:t>
          </a:r>
        </a:p>
      </dsp:txBody>
      <dsp:txXfrm>
        <a:off x="31830" y="31830"/>
        <a:ext cx="6749296" cy="588380"/>
      </dsp:txXfrm>
    </dsp:sp>
    <dsp:sp modelId="{D35E616B-9251-4674-9C6D-12EC49CEFD46}">
      <dsp:nvSpPr>
        <dsp:cNvPr id="0" name=""/>
        <dsp:cNvSpPr/>
      </dsp:nvSpPr>
      <dsp:spPr>
        <a:xfrm>
          <a:off x="0" y="1333400"/>
          <a:ext cx="7344815" cy="252000"/>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6889470-7E84-435A-BFD2-36CD7E6E56A2}">
      <dsp:nvSpPr>
        <dsp:cNvPr id="0" name=""/>
        <dsp:cNvSpPr/>
      </dsp:nvSpPr>
      <dsp:spPr>
        <a:xfrm>
          <a:off x="0" y="800449"/>
          <a:ext cx="6789381" cy="635258"/>
        </a:xfrm>
        <a:prstGeom prst="roundRect">
          <a:avLst/>
        </a:prstGeom>
        <a:gradFill rotWithShape="1">
          <a:gsLst>
            <a:gs pos="0">
              <a:schemeClr val="accent5">
                <a:shade val="58000"/>
                <a:satMod val="150000"/>
              </a:schemeClr>
            </a:gs>
            <a:gs pos="72000">
              <a:schemeClr val="accent5">
                <a:tint val="90000"/>
                <a:satMod val="135000"/>
              </a:schemeClr>
            </a:gs>
            <a:gs pos="100000">
              <a:schemeClr val="accent5">
                <a:tint val="80000"/>
                <a:satMod val="155000"/>
              </a:schemeClr>
            </a:gs>
          </a:gsLst>
          <a:lin ang="16200000" scaled="0"/>
        </a:gradFill>
        <a:ln w="9525" cap="flat" cmpd="sng" algn="ctr">
          <a:solidFill>
            <a:schemeClr val="accent5">
              <a:shade val="80000"/>
            </a:schemeClr>
          </a:solidFill>
          <a:prstDash val="solid"/>
        </a:ln>
        <a:effectLst>
          <a:outerShdw blurRad="50800" dist="38100" dir="5400000" rotWithShape="0">
            <a:srgbClr val="000000">
              <a:alpha val="43137"/>
            </a:srgbClr>
          </a:outerShdw>
        </a:effectLst>
      </dsp:spPr>
      <dsp:style>
        <a:lnRef idx="1">
          <a:schemeClr val="accent5"/>
        </a:lnRef>
        <a:fillRef idx="3">
          <a:schemeClr val="accent5"/>
        </a:fillRef>
        <a:effectRef idx="2">
          <a:schemeClr val="accent5"/>
        </a:effectRef>
        <a:fontRef idx="minor">
          <a:schemeClr val="lt1"/>
        </a:fontRef>
      </dsp:style>
      <dsp:txBody>
        <a:bodyPr spcFirstLastPara="0" vert="horz" wrap="square" lIns="194332" tIns="0" rIns="194332" bIns="0" numCol="1" spcCol="1270" anchor="ctr" anchorCtr="0">
          <a:noAutofit/>
        </a:bodyPr>
        <a:lstStyle/>
        <a:p>
          <a:pPr lvl="0" algn="l" defTabSz="622300">
            <a:lnSpc>
              <a:spcPct val="90000"/>
            </a:lnSpc>
            <a:spcBef>
              <a:spcPct val="0"/>
            </a:spcBef>
            <a:spcAft>
              <a:spcPct val="35000"/>
            </a:spcAft>
          </a:pPr>
          <a:r>
            <a:rPr lang="en-US" sz="1400" kern="1200" dirty="0"/>
            <a:t>The business is not acquired by the assessee by </a:t>
          </a:r>
          <a:r>
            <a:rPr lang="en-US" sz="1400" kern="1200" dirty="0" smtClean="0"/>
            <a:t>way of </a:t>
          </a:r>
          <a:r>
            <a:rPr lang="en-US" sz="1400" kern="1200" dirty="0"/>
            <a:t>transfer from any other person or as a result of </a:t>
          </a:r>
          <a:r>
            <a:rPr lang="en-US" sz="1400" kern="1200" dirty="0" smtClean="0"/>
            <a:t>any business re </a:t>
          </a:r>
          <a:r>
            <a:rPr lang="en-US" sz="1400" kern="1200" dirty="0" err="1" smtClean="0"/>
            <a:t>organisation</a:t>
          </a:r>
          <a:endParaRPr lang="en-US" sz="1400" kern="1200" dirty="0"/>
        </a:p>
      </dsp:txBody>
      <dsp:txXfrm>
        <a:off x="31011" y="831460"/>
        <a:ext cx="6727359" cy="573236"/>
      </dsp:txXfrm>
    </dsp:sp>
    <dsp:sp modelId="{713EA50D-D8DD-4796-8D1D-727E3812D6A6}">
      <dsp:nvSpPr>
        <dsp:cNvPr id="0" name=""/>
        <dsp:cNvSpPr/>
      </dsp:nvSpPr>
      <dsp:spPr>
        <a:xfrm>
          <a:off x="0" y="2055472"/>
          <a:ext cx="7344815" cy="252000"/>
        </a:xfrm>
        <a:prstGeom prst="rect">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5DF9FE-CB1E-471A-BB72-B78CDFAE99D1}">
      <dsp:nvSpPr>
        <dsp:cNvPr id="0" name=""/>
        <dsp:cNvSpPr/>
      </dsp:nvSpPr>
      <dsp:spPr>
        <a:xfrm>
          <a:off x="0" y="1643586"/>
          <a:ext cx="6767551" cy="574329"/>
        </a:xfrm>
        <a:prstGeom prst="roundRect">
          <a:avLst/>
        </a:prstGeom>
        <a:gradFill rotWithShape="1">
          <a:gsLst>
            <a:gs pos="0">
              <a:schemeClr val="accent2">
                <a:shade val="58000"/>
                <a:satMod val="150000"/>
              </a:schemeClr>
            </a:gs>
            <a:gs pos="72000">
              <a:schemeClr val="accent2">
                <a:tint val="90000"/>
                <a:satMod val="135000"/>
              </a:schemeClr>
            </a:gs>
            <a:gs pos="100000">
              <a:schemeClr val="accent2">
                <a:tint val="80000"/>
                <a:satMod val="155000"/>
              </a:schemeClr>
            </a:gs>
          </a:gsLst>
          <a:lin ang="16200000" scaled="0"/>
        </a:gradFill>
        <a:ln w="9525" cap="flat" cmpd="sng" algn="ctr">
          <a:solidFill>
            <a:schemeClr val="accent2">
              <a:shade val="80000"/>
            </a:schemeClr>
          </a:solidFill>
          <a:prstDash val="solid"/>
        </a:ln>
        <a:effectLst>
          <a:outerShdw blurRad="50800" dist="38100" dir="5400000" rotWithShape="0">
            <a:srgbClr val="000000">
              <a:alpha val="43137"/>
            </a:srgb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194332" tIns="0" rIns="194332" bIns="0" numCol="1" spcCol="1270" anchor="ctr" anchorCtr="0">
          <a:noAutofit/>
        </a:bodyPr>
        <a:lstStyle/>
        <a:p>
          <a:pPr lvl="0" algn="l" defTabSz="622300">
            <a:lnSpc>
              <a:spcPct val="90000"/>
            </a:lnSpc>
            <a:spcBef>
              <a:spcPct val="0"/>
            </a:spcBef>
            <a:spcAft>
              <a:spcPct val="35000"/>
            </a:spcAft>
          </a:pPr>
          <a:endParaRPr lang="en-US" sz="1400" kern="1200" dirty="0" smtClean="0"/>
        </a:p>
        <a:p>
          <a:pPr lvl="0" algn="l" defTabSz="622300">
            <a:lnSpc>
              <a:spcPct val="90000"/>
            </a:lnSpc>
            <a:spcBef>
              <a:spcPct val="0"/>
            </a:spcBef>
            <a:spcAft>
              <a:spcPct val="35000"/>
            </a:spcAft>
          </a:pPr>
          <a:r>
            <a:rPr lang="en-US" sz="1400" kern="1200" dirty="0" smtClean="0"/>
            <a:t>The </a:t>
          </a:r>
          <a:r>
            <a:rPr lang="en-US" sz="1400" kern="1200" dirty="0"/>
            <a:t>report of the accountant in Form 10DA, giving the prescribed</a:t>
          </a:r>
        </a:p>
        <a:p>
          <a:pPr lvl="0" algn="l" defTabSz="622300">
            <a:lnSpc>
              <a:spcPct val="90000"/>
            </a:lnSpc>
            <a:spcBef>
              <a:spcPct val="0"/>
            </a:spcBef>
            <a:spcAft>
              <a:spcPct val="35000"/>
            </a:spcAft>
          </a:pPr>
          <a:r>
            <a:rPr lang="en-US" sz="1400" kern="1200" dirty="0"/>
            <a:t>particulars, has to be furnished along with ROI</a:t>
          </a:r>
        </a:p>
        <a:p>
          <a:pPr lvl="0" algn="l" defTabSz="622300">
            <a:lnSpc>
              <a:spcPct val="90000"/>
            </a:lnSpc>
            <a:spcBef>
              <a:spcPct val="0"/>
            </a:spcBef>
            <a:spcAft>
              <a:spcPct val="35000"/>
            </a:spcAft>
          </a:pPr>
          <a:endParaRPr lang="en-US" sz="1400" kern="1200" dirty="0"/>
        </a:p>
      </dsp:txBody>
      <dsp:txXfrm>
        <a:off x="28036" y="1671622"/>
        <a:ext cx="6711479" cy="518257"/>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5">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90BF5A-1938-4EC0-A165-EB72C948C07A}" type="datetimeFigureOut">
              <a:rPr lang="en-US" smtClean="0"/>
              <a:t>8/28/2020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279649-51CC-4913-A496-4974EE3CA93E}" type="slidenum">
              <a:rPr lang="en-US" smtClean="0"/>
              <a:t>‹#›</a:t>
            </a:fld>
            <a:endParaRPr lang="en-US"/>
          </a:p>
        </p:txBody>
      </p:sp>
    </p:spTree>
    <p:extLst>
      <p:ext uri="{BB962C8B-B14F-4D97-AF65-F5344CB8AC3E}">
        <p14:creationId xmlns:p14="http://schemas.microsoft.com/office/powerpoint/2010/main" val="1974590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0B1275DC-9D1D-4F3C-9A57-C3A6CA25EFD5}" type="datetime1">
              <a:rPr lang="en-US" smtClean="0"/>
              <a:t>8/28/2020</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6F2CCAC-EDBA-4536-9007-F9123E5A879F}"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AC6D9B8-12B2-4B1F-BFA7-2DEF1D90A3B7}" type="datetime1">
              <a:rPr lang="en-US" smtClean="0"/>
              <a:t>8/28/2020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F2CCAC-EDBA-4536-9007-F9123E5A879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C285765-C72C-4308-B308-4C47B1B2AA3D}" type="datetime1">
              <a:rPr lang="en-US" smtClean="0"/>
              <a:t>8/28/2020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F2CCAC-EDBA-4536-9007-F9123E5A879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90BD863-88D2-48AA-8100-BEFC92CB172E}" type="datetime1">
              <a:rPr lang="en-US" smtClean="0"/>
              <a:t>8/28/2020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E6F2CCAC-EDBA-4536-9007-F9123E5A879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7E9A83A7-BDF7-4376-B6F0-29C8DA9FA7D0}" type="datetime1">
              <a:rPr lang="en-US" smtClean="0"/>
              <a:t>8/28/2020</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6F2CCAC-EDBA-4536-9007-F9123E5A879F}"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0201986-6F9A-4D9D-96B0-800563FDDB16}" type="datetime1">
              <a:rPr lang="en-US" smtClean="0"/>
              <a:t>8/28/2020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E6F2CCAC-EDBA-4536-9007-F9123E5A879F}"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C8DE563-A724-4630-A0B8-F5757C26EA9B}" type="datetime1">
              <a:rPr lang="en-US" smtClean="0"/>
              <a:t>8/28/2020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E6F2CCAC-EDBA-4536-9007-F9123E5A879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CDFDED7-E969-4FA0-809A-0066738630BA}" type="datetime1">
              <a:rPr lang="en-US" smtClean="0"/>
              <a:t>8/28/2020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E6F2CCAC-EDBA-4536-9007-F9123E5A879F}"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ED360F9-15C7-4EF6-9824-951D46A487E9}" type="datetime1">
              <a:rPr lang="en-US" smtClean="0"/>
              <a:t>8/28/2020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E6F2CCAC-EDBA-4536-9007-F9123E5A879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A4C2D669-764C-483D-9474-A3B096177A69}" type="datetime1">
              <a:rPr lang="en-US" smtClean="0"/>
              <a:t>8/28/2020</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6F2CCAC-EDBA-4536-9007-F9123E5A879F}"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A5AD3D3A-BA55-4782-A404-61D958C3C0BA}" type="datetime1">
              <a:rPr lang="en-US" smtClean="0"/>
              <a:t>8/28/2020</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6F2CCAC-EDBA-4536-9007-F9123E5A879F}"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4161D8DF-1C85-4813-84CB-926004AE68E3}" type="datetime1">
              <a:rPr lang="en-US" smtClean="0"/>
              <a:t>8/28/2020</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E6F2CCAC-EDBA-4536-9007-F9123E5A879F}"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18" Type="http://schemas.openxmlformats.org/officeDocument/2006/relationships/diagramLayout" Target="../diagrams/layout6.xml"/><Relationship Id="rId3" Type="http://schemas.openxmlformats.org/officeDocument/2006/relationships/diagramLayout" Target="../diagrams/layout3.xml"/><Relationship Id="rId21" Type="http://schemas.microsoft.com/office/2007/relationships/diagramDrawing" Target="../diagrams/drawing6.xml"/><Relationship Id="rId7" Type="http://schemas.openxmlformats.org/officeDocument/2006/relationships/diagramData" Target="../diagrams/data4.xml"/><Relationship Id="rId12" Type="http://schemas.openxmlformats.org/officeDocument/2006/relationships/diagramData" Target="../diagrams/data5.xml"/><Relationship Id="rId17" Type="http://schemas.openxmlformats.org/officeDocument/2006/relationships/diagramData" Target="../diagrams/data6.xml"/><Relationship Id="rId2" Type="http://schemas.openxmlformats.org/officeDocument/2006/relationships/diagramData" Target="../diagrams/data3.xml"/><Relationship Id="rId16" Type="http://schemas.microsoft.com/office/2007/relationships/diagramDrawing" Target="../diagrams/drawing5.xml"/><Relationship Id="rId20" Type="http://schemas.openxmlformats.org/officeDocument/2006/relationships/diagramColors" Target="../diagrams/colors6.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19" Type="http://schemas.openxmlformats.org/officeDocument/2006/relationships/diagramQuickStyle" Target="../diagrams/quickStyle6.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332656"/>
            <a:ext cx="7772400" cy="2171714"/>
          </a:xfrm>
        </p:spPr>
        <p:txBody>
          <a:bodyPr>
            <a:normAutofit fontScale="90000"/>
          </a:bodyPr>
          <a:lstStyle/>
          <a:p>
            <a:r>
              <a:rPr lang="en-US" b="1" dirty="0"/>
              <a:t>KNOW WHEN TO SAY NO TO CASH TRANSACTIONS</a:t>
            </a:r>
            <a:endParaRPr lang="en-US" dirty="0"/>
          </a:p>
        </p:txBody>
      </p:sp>
      <p:sp>
        <p:nvSpPr>
          <p:cNvPr id="3" name="Subtitle 2"/>
          <p:cNvSpPr>
            <a:spLocks noGrp="1"/>
          </p:cNvSpPr>
          <p:nvPr>
            <p:ph type="subTitle" idx="1"/>
          </p:nvPr>
        </p:nvSpPr>
        <p:spPr>
          <a:xfrm>
            <a:off x="2051720" y="4293096"/>
            <a:ext cx="6560234" cy="1752600"/>
          </a:xfrm>
        </p:spPr>
        <p:txBody>
          <a:bodyPr>
            <a:normAutofit/>
          </a:bodyPr>
          <a:lstStyle/>
          <a:p>
            <a:r>
              <a:rPr lang="en-US" dirty="0" smtClean="0"/>
              <a:t>~ CA R.S. Kalra</a:t>
            </a:r>
          </a:p>
          <a:p>
            <a:endParaRPr lang="en-US" dirty="0" smtClean="0"/>
          </a:p>
          <a:p>
            <a:r>
              <a:rPr lang="en-US" sz="1800" dirty="0"/>
              <a:t>98889-27000</a:t>
            </a:r>
          </a:p>
          <a:p>
            <a:r>
              <a:rPr lang="en-US" sz="1800" dirty="0" smtClean="0"/>
              <a:t>ca.rskalra@yahoo.com</a:t>
            </a:r>
          </a:p>
          <a:p>
            <a:endParaRPr lang="en-US" dirty="0"/>
          </a:p>
        </p:txBody>
      </p:sp>
      <p:sp>
        <p:nvSpPr>
          <p:cNvPr id="4" name="Slide Number Placeholder 3"/>
          <p:cNvSpPr>
            <a:spLocks noGrp="1"/>
          </p:cNvSpPr>
          <p:nvPr>
            <p:ph type="sldNum" sz="quarter" idx="11"/>
          </p:nvPr>
        </p:nvSpPr>
        <p:spPr/>
        <p:txBody>
          <a:bodyPr/>
          <a:lstStyle/>
          <a:p>
            <a:fld id="{E6F2CCAC-EDBA-4536-9007-F9123E5A879F}"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a:buNone/>
            </a:pPr>
            <a:r>
              <a:rPr lang="en-US" i="1" dirty="0" smtClean="0"/>
              <a:t>.</a:t>
            </a:r>
            <a:endParaRPr lang="en-US" dirty="0"/>
          </a:p>
          <a:p>
            <a:pPr>
              <a:buNone/>
            </a:pPr>
            <a:r>
              <a:rPr lang="en-US" b="1" dirty="0"/>
              <a:t>(iii) </a:t>
            </a:r>
            <a:r>
              <a:rPr lang="en-US" dirty="0"/>
              <a:t>An expenditure of </a:t>
            </a:r>
            <a:r>
              <a:rPr lang="en-US" dirty="0" err="1"/>
              <a:t>Rs</a:t>
            </a:r>
            <a:r>
              <a:rPr lang="en-US" dirty="0"/>
              <a:t>. 37,000 is incurred for purchase of stationary against Bill No 1 &amp; 2 from M/s XYZ Ltd on 01/01/20 and 01/02/20 for </a:t>
            </a:r>
            <a:r>
              <a:rPr lang="en-US" dirty="0" err="1"/>
              <a:t>Rs</a:t>
            </a:r>
            <a:r>
              <a:rPr lang="en-US" dirty="0"/>
              <a:t> 28,000 and </a:t>
            </a:r>
            <a:r>
              <a:rPr lang="en-US" dirty="0" err="1"/>
              <a:t>Rs</a:t>
            </a:r>
            <a:r>
              <a:rPr lang="en-US" dirty="0"/>
              <a:t> 9,000 respectively. The assessee makes separate payments of </a:t>
            </a:r>
            <a:r>
              <a:rPr lang="en-US" dirty="0" err="1"/>
              <a:t>Rs</a:t>
            </a:r>
            <a:r>
              <a:rPr lang="en-US" dirty="0"/>
              <a:t>. 15,000, </a:t>
            </a:r>
            <a:r>
              <a:rPr lang="en-US" dirty="0" err="1"/>
              <a:t>Rs</a:t>
            </a:r>
            <a:r>
              <a:rPr lang="en-US" dirty="0"/>
              <a:t>. 13,000 and </a:t>
            </a:r>
            <a:r>
              <a:rPr lang="en-US" dirty="0" err="1"/>
              <a:t>Rs</a:t>
            </a:r>
            <a:r>
              <a:rPr lang="en-US" dirty="0"/>
              <a:t>. 9,000 all by cash, to the person concerned in a single day. </a:t>
            </a:r>
            <a:r>
              <a:rPr lang="en-US" i="1" dirty="0"/>
              <a:t>Since the aggregate amount of payment made to a person in a day, in this case, is </a:t>
            </a:r>
            <a:r>
              <a:rPr lang="en-US" i="1" dirty="0" err="1"/>
              <a:t>Rs</a:t>
            </a:r>
            <a:r>
              <a:rPr lang="en-US" i="1" dirty="0"/>
              <a:t>. 37,000 however since the payment is on account of two bills, one of which exceeds </a:t>
            </a:r>
            <a:r>
              <a:rPr lang="en-US" i="1" dirty="0" err="1"/>
              <a:t>Rs</a:t>
            </a:r>
            <a:r>
              <a:rPr lang="en-US" i="1" dirty="0"/>
              <a:t> 10,000, thus only </a:t>
            </a:r>
            <a:r>
              <a:rPr lang="en-US" i="1" dirty="0" err="1"/>
              <a:t>Rs</a:t>
            </a:r>
            <a:r>
              <a:rPr lang="en-US" i="1" dirty="0"/>
              <a:t> 28,000 will be </a:t>
            </a:r>
            <a:r>
              <a:rPr lang="en-US" i="1" dirty="0" smtClean="0"/>
              <a:t>disallowed</a:t>
            </a:r>
          </a:p>
          <a:p>
            <a:pPr>
              <a:buNone/>
            </a:pPr>
            <a:endParaRPr lang="en-US" dirty="0"/>
          </a:p>
          <a:p>
            <a:pPr>
              <a:buNone/>
            </a:pPr>
            <a:r>
              <a:rPr lang="en-US" dirty="0"/>
              <a:t>Example: An expenditure of </a:t>
            </a:r>
            <a:r>
              <a:rPr lang="en-US" dirty="0" err="1"/>
              <a:t>Rs</a:t>
            </a:r>
            <a:r>
              <a:rPr lang="en-US" dirty="0"/>
              <a:t>. 60,000 is incurred freight against Bill no 2 from M/s NITCO Roadways on 01/05/19.The assessee makes separate payments of </a:t>
            </a:r>
            <a:r>
              <a:rPr lang="en-US" dirty="0" err="1"/>
              <a:t>Rs</a:t>
            </a:r>
            <a:r>
              <a:rPr lang="en-US" dirty="0"/>
              <a:t>. 24,000, </a:t>
            </a:r>
            <a:r>
              <a:rPr lang="en-US" dirty="0" err="1"/>
              <a:t>Rs</a:t>
            </a:r>
            <a:r>
              <a:rPr lang="en-US" dirty="0"/>
              <a:t>. 36,000 on 01/09/19 and 01/10/19 respectively. </a:t>
            </a:r>
            <a:r>
              <a:rPr lang="en-US" i="1" dirty="0"/>
              <a:t>In this case since the payment made is not in excess of the limit of </a:t>
            </a:r>
            <a:r>
              <a:rPr lang="en-US" i="1" dirty="0" err="1"/>
              <a:t>Rs</a:t>
            </a:r>
            <a:r>
              <a:rPr lang="en-US" i="1" dirty="0"/>
              <a:t> 35,000 thus it will not be disallowed, however the payment made on 01/10/19 shall be disallowed as it exceeds the limit of 35,000. Thus out of expenditure of </a:t>
            </a:r>
            <a:r>
              <a:rPr lang="en-US" i="1" dirty="0" err="1"/>
              <a:t>Rs</a:t>
            </a:r>
            <a:r>
              <a:rPr lang="en-US" i="1" dirty="0"/>
              <a:t> 60,000 only </a:t>
            </a:r>
            <a:r>
              <a:rPr lang="en-US" i="1" dirty="0" err="1"/>
              <a:t>Rs</a:t>
            </a:r>
            <a:r>
              <a:rPr lang="en-US" i="1" dirty="0"/>
              <a:t> 24,000 will be allowed as a deduction</a:t>
            </a:r>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10</a:t>
            </a:fld>
            <a:endParaRPr lang="en-US"/>
          </a:p>
        </p:txBody>
      </p:sp>
    </p:spTree>
    <p:extLst>
      <p:ext uri="{BB962C8B-B14F-4D97-AF65-F5344CB8AC3E}">
        <p14:creationId xmlns:p14="http://schemas.microsoft.com/office/powerpoint/2010/main" val="20937755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r>
              <a:rPr lang="en-US" dirty="0" smtClean="0"/>
              <a:t>From the above it is evident that any agent who acts on behalf of the recipient, he steps into the shoes of the recipient and the same provisions of the act be applicable as in the case of the recipient of the payment. In the present case, recipient is the farmer whose payment for agriculture produce is being paid by </a:t>
            </a:r>
            <a:r>
              <a:rPr lang="en-US" dirty="0" err="1" smtClean="0"/>
              <a:t>pacca</a:t>
            </a:r>
            <a:r>
              <a:rPr lang="en-US" dirty="0" smtClean="0"/>
              <a:t> </a:t>
            </a:r>
            <a:r>
              <a:rPr lang="en-US" dirty="0" err="1" smtClean="0"/>
              <a:t>arahtia</a:t>
            </a:r>
            <a:r>
              <a:rPr lang="en-US" dirty="0" smtClean="0"/>
              <a:t> to his agent  i.e. </a:t>
            </a:r>
            <a:r>
              <a:rPr lang="en-US" dirty="0" err="1" smtClean="0"/>
              <a:t>kachha</a:t>
            </a:r>
            <a:r>
              <a:rPr lang="en-US" dirty="0" smtClean="0"/>
              <a:t> </a:t>
            </a:r>
            <a:r>
              <a:rPr lang="en-US" dirty="0" err="1" smtClean="0"/>
              <a:t>arahtia</a:t>
            </a:r>
            <a:r>
              <a:rPr lang="en-US" dirty="0" smtClean="0"/>
              <a:t> in cash. The </a:t>
            </a:r>
            <a:r>
              <a:rPr lang="en-US" dirty="0" err="1" smtClean="0"/>
              <a:t>kachha</a:t>
            </a:r>
            <a:r>
              <a:rPr lang="en-US" dirty="0" smtClean="0"/>
              <a:t> </a:t>
            </a:r>
            <a:r>
              <a:rPr lang="en-US" dirty="0" err="1" smtClean="0"/>
              <a:t>arahtia</a:t>
            </a:r>
            <a:r>
              <a:rPr lang="en-US" dirty="0" smtClean="0"/>
              <a:t> is receiving the payment on behalf of the farmers for further submission to them. In case where payment is received by the agent on behalf of his principal in cash, the provisions of the Act shall be applicable to the principal. But in this case the cash payment has been made in cash by </a:t>
            </a:r>
            <a:r>
              <a:rPr lang="en-US" dirty="0" err="1" smtClean="0"/>
              <a:t>pacca</a:t>
            </a:r>
            <a:r>
              <a:rPr lang="en-US" dirty="0" smtClean="0"/>
              <a:t> </a:t>
            </a:r>
            <a:r>
              <a:rPr lang="en-US" dirty="0" err="1" smtClean="0"/>
              <a:t>arahtia</a:t>
            </a:r>
            <a:r>
              <a:rPr lang="en-US" dirty="0" smtClean="0"/>
              <a:t> to </a:t>
            </a:r>
            <a:r>
              <a:rPr lang="en-US" dirty="0" err="1" smtClean="0"/>
              <a:t>kachha</a:t>
            </a:r>
            <a:r>
              <a:rPr lang="en-US" dirty="0" smtClean="0"/>
              <a:t> </a:t>
            </a:r>
            <a:r>
              <a:rPr lang="en-US" dirty="0" err="1" smtClean="0"/>
              <a:t>arahtia</a:t>
            </a:r>
            <a:r>
              <a:rPr lang="en-US" dirty="0" smtClean="0"/>
              <a:t> which is covered by the provisions of Sec. 40A(3) of the Act read with Rule 6DD. Rule 6DD(k) provides that no disallowance under Section 40A(3) shall be made where the payment is made by any person to his agent who is required to make payment in cash for goods or services on behalf of such person b) Applying the aforesaid principle, payment made in the capacity of holder of POA is different from the payment made in his own capacity. Therefore, Section 40A(3) of the Act does not apply as the cash paid in each circumstance does not exceed the limit of Rs. 10,000/-. The same has been held in  the following judicial </a:t>
            </a:r>
            <a:r>
              <a:rPr lang="en-US" dirty="0" err="1" smtClean="0"/>
              <a:t>prononcements</a:t>
            </a:r>
            <a:r>
              <a:rPr lang="en-US" dirty="0" smtClean="0"/>
              <a:t>:</a:t>
            </a:r>
          </a:p>
          <a:p>
            <a:pPr marL="0" indent="0">
              <a:buNone/>
            </a:pPr>
            <a:r>
              <a:rPr lang="en-US" dirty="0" smtClean="0"/>
              <a:t> </a:t>
            </a:r>
          </a:p>
          <a:p>
            <a:pPr lvl="0"/>
            <a:r>
              <a:rPr lang="en-US" dirty="0" smtClean="0"/>
              <a:t>Sunil Kumar </a:t>
            </a:r>
            <a:r>
              <a:rPr lang="en-US" dirty="0" err="1" smtClean="0"/>
              <a:t>Agarwal</a:t>
            </a:r>
            <a:r>
              <a:rPr lang="en-US" dirty="0" smtClean="0"/>
              <a:t>, Aligarh </a:t>
            </a:r>
            <a:r>
              <a:rPr lang="en-US" dirty="0" err="1" smtClean="0"/>
              <a:t>vs</a:t>
            </a:r>
            <a:r>
              <a:rPr lang="en-US" dirty="0" smtClean="0"/>
              <a:t> Department Of Income Tax on 3 January, 2013</a:t>
            </a:r>
          </a:p>
          <a:p>
            <a:r>
              <a:rPr lang="en-US" dirty="0" smtClean="0"/>
              <a:t>ITAT AGRA No. 319/Agra/2009</a:t>
            </a:r>
          </a:p>
          <a:p>
            <a:pPr lvl="0"/>
            <a:r>
              <a:rPr lang="en-US" dirty="0" smtClean="0"/>
              <a:t>In </a:t>
            </a:r>
            <a:r>
              <a:rPr lang="en-US" i="1" dirty="0" err="1" smtClean="0"/>
              <a:t>Anurag</a:t>
            </a:r>
            <a:r>
              <a:rPr lang="en-US" i="1" dirty="0" smtClean="0"/>
              <a:t> </a:t>
            </a:r>
            <a:r>
              <a:rPr lang="en-US" i="1" dirty="0" err="1" smtClean="0"/>
              <a:t>Radheshyam</a:t>
            </a:r>
            <a:r>
              <a:rPr lang="en-US" i="1" dirty="0" smtClean="0"/>
              <a:t> </a:t>
            </a:r>
            <a:r>
              <a:rPr lang="en-US" i="1" dirty="0" err="1" smtClean="0"/>
              <a:t>Attal</a:t>
            </a:r>
            <a:r>
              <a:rPr lang="en-US" i="1" dirty="0" smtClean="0"/>
              <a:t> V. ITO – 69 Taxmann.com 324</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100</a:t>
            </a:fld>
            <a:endParaRPr lang="en-US"/>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0000" lnSpcReduction="20000"/>
          </a:bodyPr>
          <a:lstStyle/>
          <a:p>
            <a:pPr marL="0" indent="0">
              <a:buNone/>
            </a:pPr>
            <a:r>
              <a:rPr lang="en-US" b="1" dirty="0" smtClean="0"/>
              <a:t>3. Whether unpaid payment by </a:t>
            </a:r>
            <a:r>
              <a:rPr lang="en-US" b="1" dirty="0" err="1" smtClean="0"/>
              <a:t>kachha</a:t>
            </a:r>
            <a:r>
              <a:rPr lang="en-US" b="1" dirty="0" smtClean="0"/>
              <a:t> </a:t>
            </a:r>
            <a:r>
              <a:rPr lang="en-US" b="1" dirty="0" err="1" smtClean="0"/>
              <a:t>arahtia</a:t>
            </a:r>
            <a:r>
              <a:rPr lang="en-US" b="1" dirty="0" smtClean="0"/>
              <a:t> can be considered as Deposit?</a:t>
            </a:r>
            <a:endParaRPr lang="en-US" dirty="0" smtClean="0"/>
          </a:p>
          <a:p>
            <a:pPr marL="0" indent="0">
              <a:buNone/>
            </a:pPr>
            <a:r>
              <a:rPr lang="en-US" dirty="0" smtClean="0"/>
              <a:t>Where a ‘</a:t>
            </a:r>
            <a:r>
              <a:rPr lang="en-US" dirty="0" err="1" smtClean="0"/>
              <a:t>Kachha</a:t>
            </a:r>
            <a:r>
              <a:rPr lang="en-US" dirty="0" smtClean="0"/>
              <a:t> </a:t>
            </a:r>
            <a:r>
              <a:rPr lang="en-US" dirty="0" err="1" smtClean="0"/>
              <a:t>Arahtia</a:t>
            </a:r>
            <a:r>
              <a:rPr lang="en-US" dirty="0" smtClean="0"/>
              <a:t>’ sells goods belonging to an agriculturist, the sale proceeds thereof which remain with him cannot be regarded as a deposit made by the agriculturists with the ‘</a:t>
            </a:r>
            <a:r>
              <a:rPr lang="en-US" dirty="0" err="1" smtClean="0"/>
              <a:t>Kachha</a:t>
            </a:r>
            <a:r>
              <a:rPr lang="en-US" dirty="0" smtClean="0"/>
              <a:t> </a:t>
            </a:r>
            <a:r>
              <a:rPr lang="en-US" dirty="0" err="1" smtClean="0"/>
              <a:t>Arahtia</a:t>
            </a:r>
            <a:r>
              <a:rPr lang="en-US" dirty="0" smtClean="0"/>
              <a:t>’. Further, whether the ‘</a:t>
            </a:r>
            <a:r>
              <a:rPr lang="en-US" dirty="0" err="1" smtClean="0"/>
              <a:t>Kachha</a:t>
            </a:r>
            <a:r>
              <a:rPr lang="en-US" dirty="0" smtClean="0"/>
              <a:t> </a:t>
            </a:r>
            <a:r>
              <a:rPr lang="en-US" dirty="0" err="1" smtClean="0"/>
              <a:t>Arahtia</a:t>
            </a:r>
            <a:r>
              <a:rPr lang="en-US" dirty="0" smtClean="0"/>
              <a:t>’ remits only a part of the sale proceeds to the agriculturist, the unremitted part of the sale proceeds would also not assume the character of a deposit. Therefore, the repay­ment of such sale proceeds does not fall within the purview of section 269T of the Act. However, such unremitted sale proceeds would assume the char­acter of a deposit if the amount is retained by the ‘</a:t>
            </a:r>
            <a:r>
              <a:rPr lang="en-US" dirty="0" err="1" smtClean="0"/>
              <a:t>Kachha</a:t>
            </a:r>
            <a:r>
              <a:rPr lang="en-US" dirty="0" smtClean="0"/>
              <a:t> </a:t>
            </a:r>
            <a:r>
              <a:rPr lang="en-US" dirty="0" err="1" smtClean="0"/>
              <a:t>Arahtia</a:t>
            </a:r>
            <a:r>
              <a:rPr lang="en-US" dirty="0" smtClean="0"/>
              <a:t>’ in pursuance of a direction in this regard by the agriculturist, irrespective of whether the amount is retained in the same account or transferred to different accounts and irre­spective of whether the directions are to call it a deposit or just to retain the same for future payment. The repayment in such cases will be covered under section 269T of the Act .</a:t>
            </a:r>
          </a:p>
          <a:p>
            <a:pPr marL="0" indent="0">
              <a:buNone/>
            </a:pPr>
            <a:r>
              <a:rPr lang="en-US" dirty="0" smtClean="0"/>
              <a:t> </a:t>
            </a:r>
          </a:p>
          <a:p>
            <a:pPr marL="0" indent="0">
              <a:buNone/>
            </a:pPr>
            <a:r>
              <a:rPr lang="en-US" b="1" dirty="0" smtClean="0"/>
              <a:t>4. Applicability  of sec 269ST in case of </a:t>
            </a:r>
            <a:r>
              <a:rPr lang="en-US" b="1" dirty="0" err="1" smtClean="0"/>
              <a:t>kachha</a:t>
            </a:r>
            <a:r>
              <a:rPr lang="en-US" b="1" dirty="0" smtClean="0"/>
              <a:t> </a:t>
            </a:r>
            <a:r>
              <a:rPr lang="en-US" b="1" dirty="0" err="1" smtClean="0"/>
              <a:t>arahtia</a:t>
            </a:r>
            <a:r>
              <a:rPr lang="en-US" b="1" dirty="0" smtClean="0"/>
              <a:t> and </a:t>
            </a:r>
            <a:r>
              <a:rPr lang="en-US" b="1" dirty="0" err="1" smtClean="0"/>
              <a:t>pacca</a:t>
            </a:r>
            <a:r>
              <a:rPr lang="en-US" b="1" dirty="0" smtClean="0"/>
              <a:t> </a:t>
            </a:r>
            <a:r>
              <a:rPr lang="en-US" b="1" dirty="0" err="1" smtClean="0"/>
              <a:t>arahtia</a:t>
            </a:r>
            <a:r>
              <a:rPr lang="en-US" b="1" dirty="0" smtClean="0"/>
              <a:t>.</a:t>
            </a:r>
            <a:endParaRPr lang="en-US" dirty="0" smtClean="0"/>
          </a:p>
          <a:p>
            <a:pPr marL="0" indent="0">
              <a:buNone/>
            </a:pPr>
            <a:r>
              <a:rPr lang="en-US" dirty="0" smtClean="0"/>
              <a:t>To resolve this issue, we need to know whether the agent is representing recipient or representing the payer. In case, the agent is representing recipient, receipt from own agent is receipt from self. Section 269ST is not attracted. In case, the agent is representing the payer, receipt from agent of a payer is like receipt from payer. In this case provisions of section 269ST are attracted</a:t>
            </a:r>
          </a:p>
          <a:p>
            <a:pPr marL="0" indent="0">
              <a:buNone/>
            </a:pPr>
            <a:r>
              <a:rPr lang="en-US" dirty="0" smtClean="0"/>
              <a:t> </a:t>
            </a:r>
          </a:p>
          <a:p>
            <a:pPr marL="0" indent="0">
              <a:buNone/>
            </a:pPr>
            <a:r>
              <a:rPr lang="en-US" dirty="0" smtClean="0"/>
              <a:t>Now a question arises whether the provisions of sec 269ST are applicable in the case of payment received through an </a:t>
            </a:r>
            <a:r>
              <a:rPr lang="en-US" dirty="0" err="1" smtClean="0"/>
              <a:t>agent.In</a:t>
            </a:r>
            <a:r>
              <a:rPr lang="en-US" dirty="0" smtClean="0"/>
              <a:t> this connection it is to be noted that when your agent receives from a third party on your behalf, it </a:t>
            </a:r>
            <a:r>
              <a:rPr lang="en-US" dirty="0" err="1" smtClean="0"/>
              <a:t>tantamounts</a:t>
            </a:r>
            <a:r>
              <a:rPr lang="en-US" dirty="0" smtClean="0"/>
              <a:t> to receipt by you and sec 269ST is attracted and subsequent payment by agent to you is not a receipt and hence sec 269ST is not applicable.</a:t>
            </a:r>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101</a:t>
            </a:fld>
            <a:endParaRPr 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r>
              <a:rPr lang="en-US" b="1" dirty="0"/>
              <a:t>Example:</a:t>
            </a:r>
            <a:r>
              <a:rPr lang="en-US" dirty="0"/>
              <a:t> If a person who holds a Power of Attorney ('</a:t>
            </a:r>
            <a:r>
              <a:rPr lang="en-US" dirty="0" err="1"/>
              <a:t>PoA</a:t>
            </a:r>
            <a:r>
              <a:rPr lang="en-US" dirty="0"/>
              <a:t>') of another person, pays Rs.1,50,000 in cash in his own capacity and another </a:t>
            </a:r>
            <a:r>
              <a:rPr lang="en-US" dirty="0" err="1"/>
              <a:t>Rs</a:t>
            </a:r>
            <a:r>
              <a:rPr lang="en-US" dirty="0"/>
              <a:t>. 1,50,000 in cash on behalf of the person who has issued the </a:t>
            </a:r>
            <a:r>
              <a:rPr lang="en-US" dirty="0" err="1"/>
              <a:t>PoA</a:t>
            </a:r>
            <a:r>
              <a:rPr lang="en-US" dirty="0"/>
              <a:t>, will the recipient be liable to penalty for receipt of Rs.3,00,000 in cash ?</a:t>
            </a:r>
          </a:p>
          <a:p>
            <a:r>
              <a:rPr lang="en-US" dirty="0"/>
              <a:t> a) Rule 6DD(k) provides that no disallowance under Section 40A(3) shall be made where the payment is made by any person to his agent who is required to make payment in cash for goods or services on behalf of such person b) Applying the aforesaid principle, payment made in the capacity of holder of POA is different from the payment made in his own capacity. Therefore, Section 269ST does not apply as the cash paid in each circumstance does not exceed the limit of </a:t>
            </a:r>
            <a:r>
              <a:rPr lang="en-US" dirty="0" err="1"/>
              <a:t>Rs</a:t>
            </a:r>
            <a:r>
              <a:rPr lang="en-US" dirty="0"/>
              <a:t>. 2,00,000/-.</a:t>
            </a:r>
          </a:p>
          <a:p>
            <a:r>
              <a:rPr lang="en-US" b="1" dirty="0"/>
              <a:t>5. Whether the provisions of Sec 194N applicable on </a:t>
            </a:r>
            <a:r>
              <a:rPr lang="en-US" b="1" u="sng" dirty="0"/>
              <a:t>Agriculture Produce Market Committee (APMC)</a:t>
            </a:r>
            <a:endParaRPr lang="en-US" dirty="0"/>
          </a:p>
          <a:p>
            <a:r>
              <a:rPr lang="en-US" b="1" dirty="0"/>
              <a:t>The commission agents/ traders in Agriculture Produce Market Committees withdraw cash from the bank account to make payments to farmers. </a:t>
            </a:r>
            <a:r>
              <a:rPr lang="en-US" dirty="0"/>
              <a:t>To give relief to the rural economy, the government has exempted agriculture produce marketing committees (APMCs) from the purview of the 2% tax deducted at source (TDS) on payments above ₹1 </a:t>
            </a:r>
            <a:r>
              <a:rPr lang="en-US" dirty="0" err="1"/>
              <a:t>crore</a:t>
            </a:r>
            <a:r>
              <a:rPr lang="en-US" dirty="0"/>
              <a:t>. </a:t>
            </a:r>
            <a:r>
              <a:rPr lang="en-US" b="1" dirty="0"/>
              <a:t>The government has tried to save these agents/ traders from any genuine  hardships. The copy of circular is reproduced here:</a:t>
            </a:r>
            <a:endParaRPr lang="en-US" dirty="0"/>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102</a:t>
            </a:fld>
            <a:endParaRPr lang="en-US"/>
          </a:p>
        </p:txBody>
      </p:sp>
    </p:spTree>
    <p:extLst>
      <p:ext uri="{BB962C8B-B14F-4D97-AF65-F5344CB8AC3E}">
        <p14:creationId xmlns:p14="http://schemas.microsoft.com/office/powerpoint/2010/main" val="577866989"/>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124744"/>
            <a:ext cx="8229600" cy="4519067"/>
          </a:xfrm>
        </p:spPr>
        <p:txBody>
          <a:bodyPr>
            <a:noAutofit/>
          </a:bodyPr>
          <a:lstStyle/>
          <a:p>
            <a:pPr marL="0" indent="0">
              <a:buNone/>
            </a:pPr>
            <a:r>
              <a:rPr lang="en-US" sz="1200" dirty="0" smtClean="0"/>
              <a:t>.</a:t>
            </a:r>
          </a:p>
          <a:p>
            <a:pPr marL="0" indent="0">
              <a:buNone/>
            </a:pPr>
            <a:r>
              <a:rPr lang="en-US" sz="1200" dirty="0" smtClean="0"/>
              <a:t> </a:t>
            </a:r>
          </a:p>
          <a:p>
            <a:pPr marL="0" indent="0">
              <a:buNone/>
            </a:pPr>
            <a:r>
              <a:rPr lang="en-US" sz="1200" dirty="0" smtClean="0"/>
              <a:t>In exercise of the powers conferred by clause (v) of the proviso to section 194N of the Income-tax Act, 1961 (43 of 1961), the Central Government after consultation with the Reserve Bank of India, hereby specifies the commission agent or trader, operating under Agriculture Produce Market Committee (APMC), and registered under any Law relating to Agriculture Produce Market of the concerned State, who has intimated to the banking company or co-operative society or post office his account number through which he wishes to withdraw cash in excess of rupees one </a:t>
            </a:r>
            <a:r>
              <a:rPr lang="en-US" sz="1200" dirty="0" err="1" smtClean="0"/>
              <a:t>crore</a:t>
            </a:r>
            <a:r>
              <a:rPr lang="en-US" sz="1200" dirty="0" smtClean="0"/>
              <a:t> in the previous year along with his </a:t>
            </a:r>
            <a:r>
              <a:rPr lang="en-US" sz="1200" b="1" dirty="0" smtClean="0"/>
              <a:t>Permanent Account Number (PAN) </a:t>
            </a:r>
            <a:r>
              <a:rPr lang="en-US" sz="1200" dirty="0" smtClean="0"/>
              <a:t> and the details of the previous year and has certified to the banking company or co-operative society or post office that the withdrawal of cash from the account in excess of rupees one </a:t>
            </a:r>
            <a:r>
              <a:rPr lang="en-US" sz="1200" dirty="0" err="1" smtClean="0"/>
              <a:t>crore</a:t>
            </a:r>
            <a:r>
              <a:rPr lang="en-US" sz="1200" dirty="0" smtClean="0"/>
              <a:t> during the previous year is for the purpose of making payments to the farmers on account of purchase of agriculture produce and the banking company or co-operative society or post office has ensured that the PAN quoted is correct and the commission agent or trader is registered with the APMC, and for this purpose necessary evidences have been collected and placed on record.</a:t>
            </a:r>
          </a:p>
          <a:p>
            <a:pPr marL="0" indent="0">
              <a:buNone/>
            </a:pPr>
            <a:endParaRPr lang="en-US" sz="1200"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103</a:t>
            </a:fld>
            <a:endParaRPr lang="en-US"/>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rmAutofit fontScale="90000"/>
          </a:bodyPr>
          <a:lstStyle/>
          <a:p>
            <a:pPr lvl="0"/>
            <a:r>
              <a:rPr lang="en-US" sz="2800" b="1" dirty="0"/>
              <a:t>Applicability of sec 269SS in case of Agriculturists</a:t>
            </a:r>
            <a:r>
              <a:rPr lang="en-US" sz="2800" dirty="0"/>
              <a:t/>
            </a:r>
            <a:br>
              <a:rPr lang="en-US" sz="2800" dirty="0"/>
            </a:br>
            <a:endParaRPr lang="en-US" sz="2800" dirty="0"/>
          </a:p>
        </p:txBody>
      </p:sp>
      <p:sp>
        <p:nvSpPr>
          <p:cNvPr id="3" name="Content Placeholder 2"/>
          <p:cNvSpPr>
            <a:spLocks noGrp="1"/>
          </p:cNvSpPr>
          <p:nvPr>
            <p:ph idx="1"/>
          </p:nvPr>
        </p:nvSpPr>
        <p:spPr/>
        <p:txBody>
          <a:bodyPr>
            <a:normAutofit/>
          </a:bodyPr>
          <a:lstStyle/>
          <a:p>
            <a:pPr marL="0" indent="0">
              <a:buNone/>
            </a:pPr>
            <a:endParaRPr lang="en-US" sz="1600" dirty="0" smtClean="0"/>
          </a:p>
          <a:p>
            <a:pPr marL="0" indent="0">
              <a:buNone/>
            </a:pPr>
            <a:r>
              <a:rPr lang="en-US" sz="1600" dirty="0" smtClean="0"/>
              <a:t>Sec 269SS imposes restrictions on acceptance of cash loans/ deposits/ specified sums in excess of Rs. 20,000</a:t>
            </a:r>
          </a:p>
          <a:p>
            <a:pPr marL="0" indent="0">
              <a:buNone/>
            </a:pPr>
            <a:r>
              <a:rPr lang="en-US" sz="1600" dirty="0" smtClean="0"/>
              <a:t> </a:t>
            </a:r>
          </a:p>
          <a:p>
            <a:pPr marL="0" indent="0">
              <a:buNone/>
            </a:pPr>
            <a:r>
              <a:rPr lang="en-US" sz="1600" dirty="0" smtClean="0"/>
              <a:t>The proviso to sec 269SS provides “</a:t>
            </a:r>
            <a:r>
              <a:rPr lang="en-US" sz="1600" b="1" i="1" dirty="0" smtClean="0"/>
              <a:t>Provided further </a:t>
            </a:r>
            <a:r>
              <a:rPr lang="en-US" sz="1600" i="1" dirty="0" smtClean="0"/>
              <a:t>that the provisions of this section shall not apply to any loan or deposit or specified sum, where the person from whom the loan or deposit or specified sum is taken or accepted and the person by whom the loan or deposit or specified sum is taken or accepted, are both having agricultural income and neither of them has any income chargeable to tax under this Act.”</a:t>
            </a:r>
            <a:r>
              <a:rPr lang="en-US" sz="1600" dirty="0" smtClean="0"/>
              <a:t> </a:t>
            </a:r>
          </a:p>
          <a:p>
            <a:pPr marL="0" indent="0">
              <a:buNone/>
            </a:pPr>
            <a:r>
              <a:rPr lang="en-US" sz="1600" dirty="0" smtClean="0"/>
              <a:t>It specifies that acceptance of deposit/ loan /specified sum shall not attract provisions of sec 269SS where both the parties are agriculturists and both have income below basic exemption limit</a:t>
            </a:r>
          </a:p>
          <a:p>
            <a:pPr marL="0" indent="0">
              <a:buNone/>
            </a:pPr>
            <a:endParaRPr lang="en-US" sz="1600"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104</a:t>
            </a:fld>
            <a:endParaRPr lang="en-US"/>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noAutofit/>
          </a:bodyPr>
          <a:lstStyle/>
          <a:p>
            <a:r>
              <a:rPr lang="en-US" sz="2400" b="1" dirty="0"/>
              <a:t>Applicability of sec 269T in case of Agriculturists</a:t>
            </a:r>
            <a:r>
              <a:rPr lang="en-US" sz="2400" dirty="0"/>
              <a:t/>
            </a:r>
            <a:br>
              <a:rPr lang="en-US" sz="2400" dirty="0"/>
            </a:br>
            <a:endParaRPr lang="en-US" sz="2400" dirty="0"/>
          </a:p>
        </p:txBody>
      </p:sp>
      <p:sp>
        <p:nvSpPr>
          <p:cNvPr id="3" name="Content Placeholder 2"/>
          <p:cNvSpPr>
            <a:spLocks noGrp="1"/>
          </p:cNvSpPr>
          <p:nvPr>
            <p:ph idx="1"/>
          </p:nvPr>
        </p:nvSpPr>
        <p:spPr>
          <a:xfrm>
            <a:off x="457200" y="1646237"/>
            <a:ext cx="8229600" cy="4303043"/>
          </a:xfrm>
        </p:spPr>
        <p:txBody>
          <a:bodyPr>
            <a:normAutofit fontScale="77500" lnSpcReduction="20000"/>
          </a:bodyPr>
          <a:lstStyle/>
          <a:p>
            <a:pPr marL="0" indent="0">
              <a:buNone/>
            </a:pPr>
            <a:r>
              <a:rPr lang="en-US" dirty="0" smtClean="0"/>
              <a:t> </a:t>
            </a:r>
          </a:p>
          <a:p>
            <a:pPr marL="0" indent="0">
              <a:buNone/>
            </a:pPr>
            <a:r>
              <a:rPr lang="en-US" dirty="0" smtClean="0"/>
              <a:t>Sec 269T imposes restrictions on repayment of loans/ deposits/ specified sum other than by A/c Payee cheque, bank draft/ ECS. </a:t>
            </a:r>
          </a:p>
          <a:p>
            <a:pPr marL="0" indent="0">
              <a:buNone/>
            </a:pPr>
            <a:r>
              <a:rPr lang="en-US" dirty="0" smtClean="0"/>
              <a:t> </a:t>
            </a:r>
          </a:p>
          <a:p>
            <a:pPr marL="0" indent="0">
              <a:buNone/>
            </a:pPr>
            <a:r>
              <a:rPr lang="en-US" dirty="0" smtClean="0"/>
              <a:t>The exemption provided to agriculturists u/s 269SS is not applicable in case of sec 269T. Any repayment in violation of sec 269T by agriculturists having income below basic exemption limit shall lead to imposition of penalty u/s 271E. Therefore, if any outstanding balance including interest on account of loan/ deposit/ specified sum is Rs. 20,000 or more, repayment can be made only by A/c Payee </a:t>
            </a:r>
            <a:r>
              <a:rPr lang="en-US" dirty="0" err="1" smtClean="0"/>
              <a:t>Cheque</a:t>
            </a:r>
            <a:r>
              <a:rPr lang="en-US" dirty="0" smtClean="0"/>
              <a:t>/ Bank Draft/ ECS.</a:t>
            </a:r>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105</a:t>
            </a:fld>
            <a:endParaRPr lang="en-US"/>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marL="0" indent="0">
              <a:buNone/>
            </a:pPr>
            <a:r>
              <a:rPr lang="en-US" b="1" dirty="0" smtClean="0"/>
              <a:t>Whether disallowance will be made if any cash payment made excess of Rs. 10000 to producers of animal husbandry , livestock &amp; meat?</a:t>
            </a:r>
            <a:endParaRPr lang="en-US" sz="2400" dirty="0" smtClean="0"/>
          </a:p>
          <a:p>
            <a:pPr marL="0" lvl="0" indent="0">
              <a:buNone/>
            </a:pPr>
            <a:r>
              <a:rPr lang="en-US" dirty="0" smtClean="0"/>
              <a:t>Product of animal husbandry-If payment exceeding Rs. 10,000 is made to a producer of the products of animal husbandry (including livestock, meat, hides and skins) otherwise than by an account payee </a:t>
            </a:r>
            <a:r>
              <a:rPr lang="en-US" dirty="0" err="1" smtClean="0"/>
              <a:t>cheque</a:t>
            </a:r>
            <a:r>
              <a:rPr lang="en-US" dirty="0" smtClean="0"/>
              <a:t> or draft for the purchase of such produce, no disallowance should be attracted under section 40A(3). This exception is, however, not be available on the payment for the purchase of livestock, meat, hides and skins from a person who is not proved to be the producer of these goods and is only a trader, broker or any other middleman by whatever name called-Circular No.4/2006 dated March 29, 2006.</a:t>
            </a:r>
            <a:endParaRPr lang="en-US" sz="2400" dirty="0" smtClean="0"/>
          </a:p>
          <a:p>
            <a:pPr marL="0" lvl="0" indent="0">
              <a:buNone/>
            </a:pPr>
            <a:r>
              <a:rPr lang="en-US" dirty="0" smtClean="0"/>
              <a:t>Purchase of animals - Any person, by whatever name called, who buys animals from the farmers, slaughters them and then sells the raw meat carcasses to the meat processing factories or to the traders/retail outlets would be considered as producer of livestock and meat. The exemption is subject to the following conditions</a:t>
            </a:r>
          </a:p>
          <a:p>
            <a:pPr marL="0" lvl="0" indent="0">
              <a:buNone/>
            </a:pPr>
            <a:endParaRPr lang="en-US" sz="2400" dirty="0" smtClean="0"/>
          </a:p>
          <a:p>
            <a:pPr marL="411480" lvl="1" indent="0">
              <a:buNone/>
            </a:pPr>
            <a:r>
              <a:rPr lang="en-US" sz="2800" dirty="0" smtClean="0"/>
              <a:t> A declaration from the person receiving the payment that he is a producer of meat:</a:t>
            </a:r>
            <a:endParaRPr lang="en-US" sz="2400" dirty="0" smtClean="0"/>
          </a:p>
          <a:p>
            <a:pPr marL="0" lvl="0" indent="0">
              <a:buNone/>
            </a:pPr>
            <a:r>
              <a:rPr lang="en-US" dirty="0" smtClean="0"/>
              <a:t>A confirmation that the payment, otherwise than by an account payee </a:t>
            </a:r>
            <a:r>
              <a:rPr lang="en-US" dirty="0" err="1" smtClean="0"/>
              <a:t>cheque</a:t>
            </a:r>
            <a:r>
              <a:rPr lang="en-US" dirty="0" smtClean="0"/>
              <a:t> or account payee bank draft, was made on his insistence; and</a:t>
            </a:r>
            <a:endParaRPr lang="en-US" sz="2400" dirty="0" smtClean="0"/>
          </a:p>
          <a:p>
            <a:pPr marL="0" lvl="0" indent="0">
              <a:buNone/>
            </a:pPr>
            <a:r>
              <a:rPr lang="en-US" dirty="0" smtClean="0"/>
              <a:t>A further confirmation from a veterinary doctor certifying that the person specified in the certificate is a producer of meat and that slaughtering was done under his supervision-Circular No.8/2006, dated October 6, 2006.</a:t>
            </a:r>
            <a:endParaRPr lang="en-US" sz="2400"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106</a:t>
            </a:fld>
            <a:endParaRPr lang="en-US"/>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r>
              <a:rPr lang="en-US" dirty="0" smtClean="0"/>
              <a:t>Whether the benefit of adoption of stamp duty value on date of agreement is available in case payment is received in cash by an agriculturist from an agriculturist, where both of them have income below basic exemption limit?</a:t>
            </a:r>
          </a:p>
          <a:p>
            <a:r>
              <a:rPr lang="en-US" dirty="0" smtClean="0"/>
              <a:t>It is to be noted that the provisions of sec 269SS </a:t>
            </a:r>
            <a:r>
              <a:rPr lang="en-US" dirty="0" err="1" smtClean="0"/>
              <a:t>i.e</a:t>
            </a:r>
            <a:r>
              <a:rPr lang="en-US" dirty="0" smtClean="0"/>
              <a:t> acceptance of loan/ deposits/ specified sum of Rs. 20,000 or more shall not be attracted where both the parties are agriculturists and both of them have income below basic exemption limit. Amount in cash up to Rs. 1,99,999 can be accepted for transfer of immovable property. Now a question arises, that if an </a:t>
            </a:r>
            <a:r>
              <a:rPr lang="en-US" dirty="0" err="1" smtClean="0"/>
              <a:t>abovesaid</a:t>
            </a:r>
            <a:r>
              <a:rPr lang="en-US" dirty="0" smtClean="0"/>
              <a:t> agriculturist has entered into an agreement for purchase/ sale of immovable property and earnest money less than Rs. 2,00,000 is being paid in cash, whether benefit of adoption of stamp duty value on date of agreement available? From the literal interpretation of sec 43CA, 50C and 56(2)(x), the option to adopt stamp duty value on date of agreement is not available as payment is by mode other than the specified mode. </a:t>
            </a:r>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107</a:t>
            </a:fld>
            <a:endParaRPr lang="en-US"/>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052736"/>
            <a:ext cx="8229600" cy="1143000"/>
          </a:xfrm>
        </p:spPr>
        <p:txBody>
          <a:bodyPr>
            <a:normAutofit fontScale="90000"/>
          </a:bodyPr>
          <a:lstStyle/>
          <a:p>
            <a:pPr lvl="0"/>
            <a:r>
              <a:rPr lang="en-US" sz="4800" b="1" dirty="0"/>
              <a:t>Cash Restrictions on Charitable Trusts</a:t>
            </a:r>
            <a:br>
              <a:rPr lang="en-US" sz="4800" b="1" dirty="0"/>
            </a:br>
            <a:endParaRPr lang="en-US" dirty="0"/>
          </a:p>
        </p:txBody>
      </p:sp>
      <p:sp>
        <p:nvSpPr>
          <p:cNvPr id="3" name="Content Placeholder 2"/>
          <p:cNvSpPr>
            <a:spLocks noGrp="1"/>
          </p:cNvSpPr>
          <p:nvPr>
            <p:ph idx="1"/>
          </p:nvPr>
        </p:nvSpPr>
        <p:spPr/>
        <p:txBody>
          <a:bodyPr>
            <a:normAutofit fontScale="70000" lnSpcReduction="20000"/>
          </a:bodyPr>
          <a:lstStyle/>
          <a:p>
            <a:pPr marL="0" indent="0" fontAlgn="base">
              <a:buNone/>
            </a:pPr>
            <a:r>
              <a:rPr lang="en-US" b="1" dirty="0" smtClean="0"/>
              <a:t>Introduction</a:t>
            </a:r>
          </a:p>
          <a:p>
            <a:pPr marL="0" indent="0" fontAlgn="base">
              <a:buNone/>
            </a:pPr>
            <a:endParaRPr lang="en-US" dirty="0"/>
          </a:p>
          <a:p>
            <a:pPr marL="0" indent="0" fontAlgn="base">
              <a:buNone/>
            </a:pPr>
            <a:r>
              <a:rPr lang="en-US" dirty="0"/>
              <a:t>A charitable or religious institution has substantial source of receipts in form of donations. Such donations may be corpus or voluntary. The Income Tax Law provides blanket exemption to corpus contributions (received for a particular purpose such as for construction of a building) whereas it requires application of voluntary contributions in general for charitable or religious purposes.</a:t>
            </a:r>
          </a:p>
          <a:p>
            <a:pPr marL="0" indent="0" fontAlgn="base">
              <a:buNone/>
            </a:pPr>
            <a:r>
              <a:rPr lang="en-US" dirty="0"/>
              <a:t>Donations can also be bifurcated into anonymous and non-anonymous form i.e. a donation where donor identity is available and disclosure thereof, if required by the authorities is not denied can be termed non-anonymous donation whereas the other form in which anonymity of donor particulars’ is maintained are called anonymous donation (</a:t>
            </a:r>
            <a:r>
              <a:rPr lang="en-US" i="1" dirty="0" err="1"/>
              <a:t>Gupt</a:t>
            </a:r>
            <a:r>
              <a:rPr lang="en-US" i="1" dirty="0"/>
              <a:t> </a:t>
            </a:r>
            <a:r>
              <a:rPr lang="en-US" i="1" dirty="0" err="1"/>
              <a:t>Daan</a:t>
            </a:r>
            <a:r>
              <a:rPr lang="en-US" dirty="0"/>
              <a:t>).</a:t>
            </a:r>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108</a:t>
            </a:fld>
            <a:endParaRPr lang="en-US"/>
          </a:p>
        </p:txBody>
      </p:sp>
    </p:spTree>
    <p:extLst>
      <p:ext uri="{BB962C8B-B14F-4D97-AF65-F5344CB8AC3E}">
        <p14:creationId xmlns:p14="http://schemas.microsoft.com/office/powerpoint/2010/main" val="14675547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marL="0" indent="0" fontAlgn="base">
              <a:buNone/>
            </a:pPr>
            <a:r>
              <a:rPr lang="en-US" b="1" dirty="0"/>
              <a:t>Restrictions on the Donor</a:t>
            </a:r>
            <a:endParaRPr lang="en-US" dirty="0"/>
          </a:p>
          <a:p>
            <a:pPr marL="0" indent="0" fontAlgn="base">
              <a:buNone/>
            </a:pPr>
            <a:r>
              <a:rPr lang="en-US" b="1" u="sng" dirty="0"/>
              <a:t>Section 80G </a:t>
            </a:r>
            <a:endParaRPr lang="en-US" b="1" u="sng" dirty="0" smtClean="0"/>
          </a:p>
          <a:p>
            <a:pPr marL="0" indent="0" fontAlgn="base">
              <a:buNone/>
            </a:pPr>
            <a:endParaRPr lang="en-US" dirty="0"/>
          </a:p>
          <a:p>
            <a:pPr marL="0" indent="0" fontAlgn="base">
              <a:buNone/>
            </a:pPr>
            <a:r>
              <a:rPr lang="en-US" dirty="0"/>
              <a:t>It is only a charitable trust who can get registered under section 80G and provide receipts to the donors making them eligible to claim deduction under section 80G (in computation of donor’s total income). Thus, religious trusts are not eligible for section 80G registration.</a:t>
            </a:r>
          </a:p>
          <a:p>
            <a:pPr marL="0" indent="0" fontAlgn="base">
              <a:buNone/>
            </a:pPr>
            <a:r>
              <a:rPr lang="en-US" dirty="0"/>
              <a:t>The Finance Act 2017 has amended the provisions of section 80G (5D) </a:t>
            </a:r>
            <a:r>
              <a:rPr lang="en-US" dirty="0" err="1"/>
              <a:t>wef</a:t>
            </a:r>
            <a:r>
              <a:rPr lang="en-US" dirty="0"/>
              <a:t> AY 2018-19 providing that “No deductions shall be allowed under this section in respect of donation of any sum exceeding </a:t>
            </a:r>
            <a:r>
              <a:rPr lang="en-US" b="1" u="sng" dirty="0"/>
              <a:t>two thousand rupees</a:t>
            </a:r>
            <a:r>
              <a:rPr lang="en-US" dirty="0"/>
              <a:t> unless such sum is paid by any mode other than cash.” Thus a person donating more than </a:t>
            </a:r>
            <a:r>
              <a:rPr lang="en-US" dirty="0" err="1"/>
              <a:t>Rs</a:t>
            </a:r>
            <a:r>
              <a:rPr lang="en-US" dirty="0"/>
              <a:t>. 2,000/- in cash on or after 01.04.2017 shall not be entitled to claim benefit of such deduction under section 80G. It is further to be noted that this limit is for donor and not for </a:t>
            </a:r>
            <a:r>
              <a:rPr lang="en-US" dirty="0" err="1"/>
              <a:t>donee</a:t>
            </a:r>
            <a:r>
              <a:rPr lang="en-US" dirty="0"/>
              <a:t>.</a:t>
            </a:r>
          </a:p>
          <a:p>
            <a:pPr marL="0" indent="0" fontAlgn="base">
              <a:buNone/>
            </a:pPr>
            <a:r>
              <a:rPr lang="en-US" dirty="0"/>
              <a:t>Example: If a person donates </a:t>
            </a:r>
            <a:r>
              <a:rPr lang="en-US" dirty="0" err="1"/>
              <a:t>Rs</a:t>
            </a:r>
            <a:r>
              <a:rPr lang="en-US" dirty="0"/>
              <a:t>. 1,000 each in cash to 5 trusts registered u/s 80G, he shall be eligible to claim deduction only for </a:t>
            </a:r>
            <a:r>
              <a:rPr lang="en-US" dirty="0" err="1"/>
              <a:t>Rs</a:t>
            </a:r>
            <a:r>
              <a:rPr lang="en-US" dirty="0"/>
              <a:t>. 2,000 and not for total </a:t>
            </a:r>
            <a:r>
              <a:rPr lang="en-US" dirty="0" err="1"/>
              <a:t>Rs</a:t>
            </a:r>
            <a:r>
              <a:rPr lang="en-US" dirty="0"/>
              <a:t>. 5,000. </a:t>
            </a:r>
          </a:p>
          <a:p>
            <a:pPr marL="0" indent="0">
              <a:buNone/>
            </a:pPr>
            <a:r>
              <a:rPr lang="en-US" dirty="0"/>
              <a:t>If </a:t>
            </a:r>
            <a:r>
              <a:rPr lang="en-US" dirty="0" err="1"/>
              <a:t>Rs</a:t>
            </a:r>
            <a:r>
              <a:rPr lang="en-US" dirty="0"/>
              <a:t>. 5,000 is donated in cash to 1 trust registered u/s 80G, then no deduction shall be allowed u/s 80G</a:t>
            </a:r>
          </a:p>
        </p:txBody>
      </p:sp>
      <p:sp>
        <p:nvSpPr>
          <p:cNvPr id="4" name="Slide Number Placeholder 3"/>
          <p:cNvSpPr>
            <a:spLocks noGrp="1"/>
          </p:cNvSpPr>
          <p:nvPr>
            <p:ph type="sldNum" sz="quarter" idx="12"/>
          </p:nvPr>
        </p:nvSpPr>
        <p:spPr/>
        <p:txBody>
          <a:bodyPr/>
          <a:lstStyle/>
          <a:p>
            <a:fld id="{E6F2CCAC-EDBA-4536-9007-F9123E5A879F}" type="slidenum">
              <a:rPr lang="en-US" smtClean="0"/>
              <a:pPr/>
              <a:t>109</a:t>
            </a:fld>
            <a:endParaRPr lang="en-US"/>
          </a:p>
        </p:txBody>
      </p:sp>
    </p:spTree>
    <p:extLst>
      <p:ext uri="{BB962C8B-B14F-4D97-AF65-F5344CB8AC3E}">
        <p14:creationId xmlns:p14="http://schemas.microsoft.com/office/powerpoint/2010/main" val="20145162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28670"/>
            <a:ext cx="8229600" cy="5645866"/>
          </a:xfrm>
        </p:spPr>
        <p:txBody>
          <a:bodyPr>
            <a:normAutofit/>
          </a:bodyPr>
          <a:lstStyle/>
          <a:p>
            <a:pPr>
              <a:buNone/>
            </a:pPr>
            <a:r>
              <a:rPr lang="en-US" sz="1500" b="1" dirty="0" smtClean="0"/>
              <a:t>(b) Analysis of sec 40A(3A) of the Act.</a:t>
            </a:r>
            <a:endParaRPr lang="en-US" b="1" dirty="0" smtClean="0"/>
          </a:p>
          <a:p>
            <a:pPr>
              <a:buNone/>
            </a:pPr>
            <a:endParaRPr lang="en-US" sz="1900" dirty="0" smtClean="0"/>
          </a:p>
          <a:p>
            <a:pPr>
              <a:buNone/>
            </a:pPr>
            <a:r>
              <a:rPr lang="en-US" sz="1400" dirty="0" smtClean="0"/>
              <a:t>Where </a:t>
            </a:r>
            <a:r>
              <a:rPr lang="en-US" sz="1400" i="1" dirty="0" smtClean="0"/>
              <a:t>payment </a:t>
            </a:r>
            <a:r>
              <a:rPr lang="en-US" sz="1400" dirty="0" smtClean="0"/>
              <a:t>is made in the subsequent years (after deduction has been claimed in an earlier year): where an expenditure has been allowed as a deduction in an earlier year(on due basis) and if in any subsequent year the payment in respect of such expenditure is in excess of Rs 10,000 and not by an account payee cheque, account payee bank draft or ECS – then the payment shall be deemed to be income under the head business &amp; profession for the previous year in which payment is made.</a:t>
            </a:r>
            <a:endParaRPr lang="en-US" sz="2400" dirty="0" smtClean="0"/>
          </a:p>
          <a:p>
            <a:pPr>
              <a:buNone/>
            </a:pPr>
            <a:r>
              <a:rPr lang="en-US" sz="1200" dirty="0" smtClean="0"/>
              <a:t>There are following two conditions for the applicability of this section. If both of these two conditions are satisfied ,then the provisions of this section will be applicable.</a:t>
            </a:r>
          </a:p>
          <a:p>
            <a:pPr>
              <a:buNone/>
            </a:pPr>
            <a:r>
              <a:rPr lang="en-US" sz="1200" b="1" dirty="0" smtClean="0"/>
              <a:t>Condition 1.</a:t>
            </a:r>
            <a:endParaRPr lang="en-US" sz="1200" dirty="0" smtClean="0"/>
          </a:p>
          <a:p>
            <a:pPr>
              <a:buNone/>
            </a:pPr>
            <a:r>
              <a:rPr lang="en-US" sz="1200" dirty="0" smtClean="0"/>
              <a:t>The assessee had claimed deduction in respect of an expenditure exceeding Rs.10000/- in any of the earlier years.</a:t>
            </a:r>
          </a:p>
          <a:p>
            <a:pPr>
              <a:buNone/>
            </a:pPr>
            <a:r>
              <a:rPr lang="en-US" sz="1200" b="1" dirty="0" smtClean="0"/>
              <a:t>Condition 2.</a:t>
            </a:r>
            <a:endParaRPr lang="en-US" sz="1200" dirty="0" smtClean="0"/>
          </a:p>
          <a:p>
            <a:pPr>
              <a:buNone/>
            </a:pPr>
            <a:r>
              <a:rPr lang="en-US" sz="1200" dirty="0" smtClean="0"/>
              <a:t>The assessee has made payment of the liability(condition no.1)in cash in subsequent year and payment is exceeding Rs.1 0000/-in a day</a:t>
            </a:r>
          </a:p>
          <a:p>
            <a:pPr>
              <a:buNone/>
            </a:pPr>
            <a:endParaRPr lang="en-US" sz="1100" dirty="0"/>
          </a:p>
        </p:txBody>
      </p:sp>
      <p:graphicFrame>
        <p:nvGraphicFramePr>
          <p:cNvPr id="2" name="Diagram 1"/>
          <p:cNvGraphicFramePr/>
          <p:nvPr>
            <p:extLst>
              <p:ext uri="{D42A27DB-BD31-4B8C-83A1-F6EECF244321}">
                <p14:modId xmlns:p14="http://schemas.microsoft.com/office/powerpoint/2010/main" val="3188387355"/>
              </p:ext>
            </p:extLst>
          </p:nvPr>
        </p:nvGraphicFramePr>
        <p:xfrm>
          <a:off x="1115616" y="4293096"/>
          <a:ext cx="6984776" cy="17281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E6F2CCAC-EDBA-4536-9007-F9123E5A879F}" type="slidenum">
              <a:rPr lang="en-US" smtClean="0"/>
              <a:pPr/>
              <a:t>11</a:t>
            </a:fld>
            <a:endParaRPr lang="en-US"/>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fontAlgn="base"/>
            <a:r>
              <a:rPr lang="en-US" sz="1800" dirty="0"/>
              <a:t>For a charitable trust, there is no limit per </a:t>
            </a:r>
            <a:r>
              <a:rPr lang="en-US" sz="1800" dirty="0" err="1"/>
              <a:t>donee</a:t>
            </a:r>
            <a:r>
              <a:rPr lang="en-US" sz="1800" dirty="0"/>
              <a:t> or on aggregate basis on receipt of donation in cash. The only limit is that the aggregate anonymous donation (where records of identity of donor not available) should not exceed higher of </a:t>
            </a:r>
            <a:r>
              <a:rPr lang="en-US" sz="1800" dirty="0" err="1"/>
              <a:t>Rs</a:t>
            </a:r>
            <a:r>
              <a:rPr lang="en-US" sz="1800" dirty="0"/>
              <a:t>. 1,00,000 or 5% of total donations in a financial year</a:t>
            </a:r>
            <a:r>
              <a:rPr lang="en-US" sz="1800" dirty="0" smtClean="0"/>
              <a:t>.</a:t>
            </a:r>
          </a:p>
          <a:p>
            <a:pPr fontAlgn="base"/>
            <a:endParaRPr lang="en-US" sz="1800" dirty="0"/>
          </a:p>
          <a:p>
            <a:pPr fontAlgn="base"/>
            <a:r>
              <a:rPr lang="en-US" sz="1800" dirty="0"/>
              <a:t>The taxation of such donation in the hands of recipient charitable trust would depend on this fact even that whether donor identity is available with the trust or not.</a:t>
            </a:r>
          </a:p>
          <a:p>
            <a:endParaRPr lang="en-US" sz="1800"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110</a:t>
            </a:fld>
            <a:endParaRPr lang="en-US"/>
          </a:p>
        </p:txBody>
      </p:sp>
    </p:spTree>
    <p:extLst>
      <p:ext uri="{BB962C8B-B14F-4D97-AF65-F5344CB8AC3E}">
        <p14:creationId xmlns:p14="http://schemas.microsoft.com/office/powerpoint/2010/main" val="388619143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marL="0" indent="0" fontAlgn="base">
              <a:buNone/>
            </a:pPr>
            <a:r>
              <a:rPr lang="en-US" b="1" dirty="0"/>
              <a:t>Restrictions on the </a:t>
            </a:r>
            <a:r>
              <a:rPr lang="en-US" b="1" dirty="0" err="1"/>
              <a:t>Donee</a:t>
            </a:r>
            <a:r>
              <a:rPr lang="en-US" b="1" dirty="0"/>
              <a:t>  </a:t>
            </a:r>
            <a:r>
              <a:rPr lang="en-US" b="1" dirty="0" err="1"/>
              <a:t>i.e</a:t>
            </a:r>
            <a:r>
              <a:rPr lang="en-US" b="1" dirty="0"/>
              <a:t> Trust</a:t>
            </a:r>
            <a:endParaRPr lang="en-US" dirty="0"/>
          </a:p>
          <a:p>
            <a:pPr marL="0" indent="0" fontAlgn="base">
              <a:buNone/>
            </a:pPr>
            <a:r>
              <a:rPr lang="en-US" b="1" dirty="0"/>
              <a:t>Taxation of Anonymous Donation</a:t>
            </a:r>
            <a:endParaRPr lang="en-US" dirty="0"/>
          </a:p>
          <a:p>
            <a:pPr marL="0" indent="0" fontAlgn="base">
              <a:buNone/>
            </a:pPr>
            <a:r>
              <a:rPr lang="en-US" dirty="0"/>
              <a:t>The taxability of anonymous donation is covered by the provisions of section 115BBC of the Income Tax Act 1961 attracting tax liability @ 30% depending on the status of trust being charitable or religious i.e. if a trust is a religious trust it need not pay tax per above section 115BBC whereas if it is a charitable trust the anonymous donations are taxable @30% (if anonymous donation exceeds- </a:t>
            </a:r>
            <a:r>
              <a:rPr lang="en-US" dirty="0" err="1"/>
              <a:t>Rs</a:t>
            </a:r>
            <a:r>
              <a:rPr lang="en-US" dirty="0"/>
              <a:t>. 1,00,000 or 5% of total donations whichever is higher)</a:t>
            </a:r>
          </a:p>
          <a:p>
            <a:pPr marL="0" indent="0">
              <a:buNone/>
            </a:pPr>
            <a:r>
              <a:rPr lang="en-US" dirty="0"/>
              <a:t>“Anonymous donations” are not taxable under section 115BBC if </a:t>
            </a:r>
          </a:p>
          <a:p>
            <a:pPr marL="0" indent="0">
              <a:buNone/>
            </a:pPr>
            <a:r>
              <a:rPr lang="en-US" dirty="0"/>
              <a:t>(i) Such donations are received by any trust / institution established wholly for religious purposes. Therefore, in case of a trust owning a temple, the offerings / donations made by the devotees etc. shall not be taxable under this section even if the names and addresses of donors are not available. Such donations shall be covered under section 11 and 12. </a:t>
            </a:r>
          </a:p>
          <a:p>
            <a:pPr marL="0" indent="0">
              <a:buNone/>
            </a:pPr>
            <a:r>
              <a:rPr lang="en-US" dirty="0"/>
              <a:t>(ii) Such donations are received by any trust / institution established wholly for religious and charitable purposes. However such donations shall be taxable under section 115BBC if the anonymous donation is made specifically for any university / school / educational institution OR hospital / medical institution run by such trust or institution. </a:t>
            </a:r>
          </a:p>
        </p:txBody>
      </p:sp>
      <p:sp>
        <p:nvSpPr>
          <p:cNvPr id="4" name="Slide Number Placeholder 3"/>
          <p:cNvSpPr>
            <a:spLocks noGrp="1"/>
          </p:cNvSpPr>
          <p:nvPr>
            <p:ph type="sldNum" sz="quarter" idx="12"/>
          </p:nvPr>
        </p:nvSpPr>
        <p:spPr/>
        <p:txBody>
          <a:bodyPr/>
          <a:lstStyle/>
          <a:p>
            <a:fld id="{E6F2CCAC-EDBA-4536-9007-F9123E5A879F}" type="slidenum">
              <a:rPr lang="en-US" smtClean="0"/>
              <a:pPr/>
              <a:t>111</a:t>
            </a:fld>
            <a:endParaRPr lang="en-US"/>
          </a:p>
        </p:txBody>
      </p:sp>
    </p:spTree>
    <p:extLst>
      <p:ext uri="{BB962C8B-B14F-4D97-AF65-F5344CB8AC3E}">
        <p14:creationId xmlns:p14="http://schemas.microsoft.com/office/powerpoint/2010/main" val="225775028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0000" lnSpcReduction="20000"/>
          </a:bodyPr>
          <a:lstStyle/>
          <a:p>
            <a:pPr marL="0" indent="0">
              <a:buNone/>
            </a:pPr>
            <a:r>
              <a:rPr lang="en-US" dirty="0"/>
              <a:t>Where the total income of an assessee, being the person in receipt of income on behalf of; </a:t>
            </a:r>
            <a:r>
              <a:rPr lang="en-US" dirty="0">
                <a:sym typeface="Symbol"/>
              </a:rPr>
              <a:t></a:t>
            </a:r>
            <a:r>
              <a:rPr lang="en-US" dirty="0"/>
              <a:t> any university or other educational institution or any hospital or other institution referred to in Section 10(23C) or </a:t>
            </a:r>
            <a:r>
              <a:rPr lang="en-US" dirty="0">
                <a:sym typeface="Symbol"/>
              </a:rPr>
              <a:t></a:t>
            </a:r>
            <a:r>
              <a:rPr lang="en-US" dirty="0"/>
              <a:t> any trust or institution u/s 11 includes any income by way of any anonymous donation, the income tax payable shall be aggregate of: </a:t>
            </a:r>
          </a:p>
          <a:p>
            <a:pPr marL="0" lvl="0" indent="0">
              <a:buNone/>
            </a:pPr>
            <a:r>
              <a:rPr lang="en-US" dirty="0"/>
              <a:t>the amount of income-tax calculated at the rate of 30% on the aggregate of ANONYMOUS DONATIONS received in excess of - </a:t>
            </a:r>
          </a:p>
          <a:p>
            <a:pPr marL="0" indent="0">
              <a:buNone/>
            </a:pPr>
            <a:r>
              <a:rPr lang="en-US" dirty="0"/>
              <a:t>5% of the total donations received by the assessee; OR </a:t>
            </a:r>
          </a:p>
          <a:p>
            <a:pPr marL="0" indent="0">
              <a:buNone/>
            </a:pPr>
            <a:r>
              <a:rPr lang="en-US" dirty="0" err="1"/>
              <a:t>Rs</a:t>
            </a:r>
            <a:r>
              <a:rPr lang="en-US" dirty="0"/>
              <a:t>. 1,00,000, WHICHEVER IS HIGHER, and </a:t>
            </a:r>
          </a:p>
          <a:p>
            <a:pPr marL="0" lvl="0" indent="0">
              <a:buNone/>
            </a:pPr>
            <a:r>
              <a:rPr lang="en-US" dirty="0"/>
              <a:t>the amount of income-tax with which the assessee would have been chargeable had his total income been reduced by the aggregate of the anonymous donations which is in excess of the 5% of the total donations received by the assessee or ` 1,00,000, as the case may be. </a:t>
            </a:r>
          </a:p>
          <a:p>
            <a:pPr marL="0" indent="0">
              <a:buNone/>
            </a:pPr>
            <a:r>
              <a:rPr lang="en-US" dirty="0"/>
              <a:t> </a:t>
            </a:r>
          </a:p>
          <a:p>
            <a:pPr marL="0" indent="0">
              <a:buNone/>
            </a:pPr>
            <a:r>
              <a:rPr lang="en-US" dirty="0"/>
              <a:t>NOTE:  Anonymous donations which are taxable under section 115BBC shall not be entitled to exemption under section 11 and 12 as per provision of section 13(7). </a:t>
            </a:r>
            <a:r>
              <a:rPr lang="en-US" dirty="0">
                <a:sym typeface="Symbol"/>
              </a:rPr>
              <a:t></a:t>
            </a:r>
            <a:r>
              <a:rPr lang="en-US" dirty="0"/>
              <a:t> Anonymous donations which are not taxable under section 115BBC shall be taxable under the normal provisions subject to exemption under section 11 and 12. </a:t>
            </a:r>
          </a:p>
          <a:p>
            <a:pPr marL="0" indent="0">
              <a:buNone/>
            </a:pPr>
            <a:r>
              <a:rPr lang="en-US" dirty="0"/>
              <a:t>ANALYSIS: Any donation received by trust or institution established: </a:t>
            </a:r>
            <a:r>
              <a:rPr lang="en-US" dirty="0">
                <a:sym typeface="Symbol"/>
              </a:rPr>
              <a:t></a:t>
            </a:r>
            <a:r>
              <a:rPr lang="en-US" dirty="0"/>
              <a:t> </a:t>
            </a:r>
          </a:p>
          <a:p>
            <a:pPr marL="0" lvl="0" indent="0">
              <a:buNone/>
            </a:pPr>
            <a:r>
              <a:rPr lang="en-US" dirty="0"/>
              <a:t>Wholly for RELIGIOUS purpose – 115BBC NOT applicable, Section 11 &amp; 12 shall apply. So, if any temple, </a:t>
            </a:r>
            <a:r>
              <a:rPr lang="en-US" dirty="0" err="1"/>
              <a:t>gurdwara</a:t>
            </a:r>
            <a:r>
              <a:rPr lang="en-US" dirty="0"/>
              <a:t>, mosque, Church, etc. owned by trust and donations received from devotees, without disclosing their names and address shall not be taxed under section 115BBC. </a:t>
            </a:r>
            <a:r>
              <a:rPr lang="en-US" dirty="0">
                <a:sym typeface="Symbol"/>
              </a:rPr>
              <a:t></a:t>
            </a:r>
            <a:r>
              <a:rPr lang="en-US" dirty="0"/>
              <a:t> </a:t>
            </a:r>
          </a:p>
          <a:p>
            <a:pPr marL="0" lvl="0" indent="0">
              <a:buNone/>
            </a:pPr>
            <a:r>
              <a:rPr lang="en-US" dirty="0"/>
              <a:t>Wholly for CHARITABLE purpose – 115BBC applicable </a:t>
            </a:r>
          </a:p>
          <a:p>
            <a:pPr marL="0" lvl="0" indent="0">
              <a:buNone/>
            </a:pPr>
            <a:r>
              <a:rPr lang="en-US" dirty="0"/>
              <a:t>Partly for RELIGIOUS &amp; Partly for CHARITABLE purpose - 115BBC NOT applicable. But where donation is made with specific direction that such donation is for any university / educational institutional hospital / medical institutional run by such trust / institution, then such anonymous donations is covered under section 115BBC and taxable at the rate of 30%. </a:t>
            </a:r>
          </a:p>
          <a:p>
            <a:pPr marL="0" indent="0">
              <a:buNone/>
            </a:pPr>
            <a:r>
              <a:rPr lang="en-US" dirty="0"/>
              <a:t> </a:t>
            </a:r>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112</a:t>
            </a:fld>
            <a:endParaRPr lang="en-US"/>
          </a:p>
        </p:txBody>
      </p:sp>
    </p:spTree>
    <p:extLst>
      <p:ext uri="{BB962C8B-B14F-4D97-AF65-F5344CB8AC3E}">
        <p14:creationId xmlns:p14="http://schemas.microsoft.com/office/powerpoint/2010/main" val="144559887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marL="0" indent="0" fontAlgn="base">
              <a:buNone/>
            </a:pPr>
            <a:r>
              <a:rPr lang="en-US" b="1" dirty="0"/>
              <a:t>Taxation of Non-Anonymous Donation</a:t>
            </a:r>
            <a:endParaRPr lang="en-US" dirty="0"/>
          </a:p>
          <a:p>
            <a:pPr marL="0" indent="0" fontAlgn="base">
              <a:buNone/>
            </a:pPr>
            <a:r>
              <a:rPr lang="en-US" dirty="0"/>
              <a:t>Any kind of non-anonymous donations received by a trust can be claimed exempt subject to the provisions of section 11 &amp; 12 of the Income Tax Act 1961. In other words, a trust may accumulate 15% of such donations and required to apply remaining 85% for public charitable or public religious purposes. The law further provides exemption from tax if the conditions specified for deemed application or accumulation are duly satisfied.</a:t>
            </a:r>
          </a:p>
          <a:p>
            <a:pPr marL="0" indent="0" fontAlgn="base">
              <a:buNone/>
            </a:pPr>
            <a:r>
              <a:rPr lang="en-US" dirty="0"/>
              <a:t>It’s important to note that anonymous donations received by religious trust which are not taxable as per section 115BBC are dealt at par level of non-anonymous donations for taxation of religious trusts.</a:t>
            </a:r>
          </a:p>
          <a:p>
            <a:pPr marL="0" indent="0" fontAlgn="base">
              <a:buNone/>
            </a:pPr>
            <a:r>
              <a:rPr lang="en-US" dirty="0"/>
              <a:t>Whether cash donations are anonymous donations:</a:t>
            </a:r>
          </a:p>
          <a:p>
            <a:pPr marL="0" indent="0" fontAlgn="base">
              <a:buNone/>
            </a:pPr>
            <a:r>
              <a:rPr lang="en-US" dirty="0"/>
              <a:t>Where the donor identity is available and can be disclosed, if required, even if such donation is received in cash it can’t be called as anonymous donation. Therefore, treating cash donations as anonymous is not </a:t>
            </a:r>
            <a:r>
              <a:rPr lang="en-US" i="1" dirty="0"/>
              <a:t>prima-facie</a:t>
            </a:r>
            <a:r>
              <a:rPr lang="en-US" dirty="0"/>
              <a:t> correct proposition.</a:t>
            </a:r>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113</a:t>
            </a:fld>
            <a:endParaRPr lang="en-US"/>
          </a:p>
        </p:txBody>
      </p:sp>
    </p:spTree>
    <p:extLst>
      <p:ext uri="{BB962C8B-B14F-4D97-AF65-F5344CB8AC3E}">
        <p14:creationId xmlns:p14="http://schemas.microsoft.com/office/powerpoint/2010/main" val="422828618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23528" y="1628800"/>
            <a:ext cx="8229600" cy="4526280"/>
          </a:xfrm>
        </p:spPr>
        <p:txBody>
          <a:bodyPr>
            <a:normAutofit fontScale="32500" lnSpcReduction="20000"/>
          </a:bodyPr>
          <a:lstStyle/>
          <a:p>
            <a:pPr marL="0" indent="0" fontAlgn="base">
              <a:buNone/>
            </a:pPr>
            <a:r>
              <a:rPr lang="en-US" sz="4300" b="1" dirty="0"/>
              <a:t>Restrictions on Payment of </a:t>
            </a:r>
            <a:r>
              <a:rPr lang="en-US" sz="4300" b="1" dirty="0" smtClean="0"/>
              <a:t>Expenditure</a:t>
            </a:r>
          </a:p>
          <a:p>
            <a:pPr marL="0" indent="0" fontAlgn="base">
              <a:buNone/>
            </a:pPr>
            <a:endParaRPr lang="en-US" sz="4300" b="1" dirty="0"/>
          </a:p>
          <a:p>
            <a:pPr marL="0" indent="0" fontAlgn="base">
              <a:buNone/>
            </a:pPr>
            <a:endParaRPr lang="en-US" sz="4300" dirty="0"/>
          </a:p>
          <a:p>
            <a:pPr marL="0" indent="0">
              <a:buNone/>
            </a:pPr>
            <a:r>
              <a:rPr lang="en-US" dirty="0"/>
              <a:t>The Finance Act, 2018 has inserted Explanation 3 to Section 11(1). The said Explanation 3 provides as under </a:t>
            </a:r>
          </a:p>
          <a:p>
            <a:pPr marL="0" indent="0">
              <a:buNone/>
            </a:pPr>
            <a:r>
              <a:rPr lang="en-US" dirty="0"/>
              <a:t>“For the purposes of determining the amount of application under clause (a) or clause (b), the provisions of sub-clause (</a:t>
            </a:r>
            <a:r>
              <a:rPr lang="en-US" dirty="0" err="1"/>
              <a:t>ia</a:t>
            </a:r>
            <a:r>
              <a:rPr lang="en-US" dirty="0"/>
              <a:t>) of clause (a) of section 40 and sub-sections (3) and (3A) of Expenses or payments not deductible in certain circumstances section 40A, shall, mutatis mutandis, apply as they apply in computing the income chargeable under the head "Profits and gains of business or profession". </a:t>
            </a:r>
          </a:p>
          <a:p>
            <a:pPr marL="0" indent="0">
              <a:buNone/>
            </a:pPr>
            <a:r>
              <a:rPr lang="en-US" dirty="0"/>
              <a:t>Thus, a new Explanation 3 has been inserted after section 11(1) with effect from assessment year 2019-20 to provide that for the purposes of determining the amount of application of income under section 11(1)(a)/(b), the provisions of section 40(a)(</a:t>
            </a:r>
            <a:r>
              <a:rPr lang="en-US" dirty="0" err="1"/>
              <a:t>ia</a:t>
            </a:r>
            <a:r>
              <a:rPr lang="en-US" dirty="0"/>
              <a:t>), and of section 40A(3)/(3A), shall, mutatis mutandis, apply as they apply in computing the income chargeable under the head "Profits and gains of business or profession". Section 40(a)(</a:t>
            </a:r>
            <a:r>
              <a:rPr lang="en-US" dirty="0" err="1"/>
              <a:t>ia</a:t>
            </a:r>
            <a:r>
              <a:rPr lang="en-US" dirty="0"/>
              <a:t>) provides that in computation of profits and gains of business, 30% of any sum payable to a resident on which tax is not deducted/paid in accordance with the said section is not allowable as a deduction. Section 40A(3) provides that no deduction is allowable in computation of profits and gains in respect of cash payments exceeding Rs.10,000. Section 40A(3A) provides that if a deduction is allowed in year 1 on mercantile basis and subsequently in year 2 the assessee makes cash payment, the payment so made shall be deemed to be profits and gains of business of year 2, if the payment exceeds Rs.10,000. </a:t>
            </a:r>
          </a:p>
          <a:p>
            <a:pPr marL="0" indent="0">
              <a:buNone/>
            </a:pPr>
            <a:r>
              <a:rPr lang="en-US" dirty="0"/>
              <a:t>As per the Memorandum to the Finance Bill 2018, the Explanation is inserted to encourage cash less economy and curb generation of black money. The relevant extract is as under : </a:t>
            </a:r>
          </a:p>
          <a:p>
            <a:pPr marL="0" indent="0">
              <a:buNone/>
            </a:pPr>
            <a:r>
              <a:rPr lang="en-US" dirty="0"/>
              <a:t>“At present, there are no restrictions on payments made in cash by charitable or religious trusts or institutions. There are also no checks on whether such trusts or institutions follow the provisions of deduction of tax at source under Chapter XVII-B of the Act. This has led to lack of an audit trail for verification of application of income. </a:t>
            </a:r>
          </a:p>
          <a:p>
            <a:pPr marL="0" indent="0">
              <a:buNone/>
            </a:pPr>
            <a:r>
              <a:rPr lang="en-US" dirty="0"/>
              <a:t>Prior to insertion of Explanation 3, the department were making the provisions of section 40(a)(</a:t>
            </a:r>
            <a:r>
              <a:rPr lang="en-US" dirty="0" err="1"/>
              <a:t>ia</a:t>
            </a:r>
            <a:r>
              <a:rPr lang="en-US" dirty="0"/>
              <a:t>) and 40A(3) applicable to the trust. However, in following decisions it was held that said provisions were not applicable for computing income of the trust u/s 11 : </a:t>
            </a:r>
          </a:p>
          <a:p>
            <a:pPr marL="0" indent="0">
              <a:buNone/>
            </a:pPr>
            <a:r>
              <a:rPr lang="en-US" dirty="0"/>
              <a:t>Bombay Stock Exchange Ltd. v. Dy. DIT [2015] 228 Taxman 195 (Mag.) (</a:t>
            </a:r>
            <a:r>
              <a:rPr lang="en-US" dirty="0" err="1"/>
              <a:t>Bom</a:t>
            </a:r>
            <a:r>
              <a:rPr lang="en-US" dirty="0"/>
              <a:t>); </a:t>
            </a:r>
          </a:p>
          <a:p>
            <a:pPr marL="0" indent="0">
              <a:buNone/>
            </a:pPr>
            <a:r>
              <a:rPr lang="en-US" dirty="0" err="1"/>
              <a:t>Vidya</a:t>
            </a:r>
            <a:r>
              <a:rPr lang="en-US" dirty="0"/>
              <a:t> </a:t>
            </a:r>
            <a:r>
              <a:rPr lang="en-US" dirty="0" err="1"/>
              <a:t>Pratishthan</a:t>
            </a:r>
            <a:r>
              <a:rPr lang="en-US" dirty="0"/>
              <a:t> v. Dy. CIT [2011] 44 SOT 90 (Pune) (URO); </a:t>
            </a:r>
          </a:p>
          <a:p>
            <a:pPr marL="0" indent="0">
              <a:buNone/>
            </a:pPr>
            <a:r>
              <a:rPr lang="en-US" dirty="0"/>
              <a:t>ITO v. Mother Theresa Educational Society [2016] 68 taxmann.com 320 (</a:t>
            </a:r>
            <a:r>
              <a:rPr lang="en-US" dirty="0" err="1"/>
              <a:t>Visakh</a:t>
            </a:r>
            <a:r>
              <a:rPr lang="en-US" dirty="0"/>
              <a:t>)(Trib.); </a:t>
            </a:r>
          </a:p>
          <a:p>
            <a:pPr marL="0" indent="0">
              <a:buNone/>
            </a:pPr>
            <a:r>
              <a:rPr lang="en-US" dirty="0"/>
              <a:t>ITO v. Haryana State Counseling Society [2016] 71 taxmann.com 274 (</a:t>
            </a:r>
            <a:r>
              <a:rPr lang="en-US" dirty="0" err="1"/>
              <a:t>Chd</a:t>
            </a:r>
            <a:r>
              <a:rPr lang="en-US" dirty="0"/>
              <a:t>)(</a:t>
            </a:r>
            <a:r>
              <a:rPr lang="en-US" dirty="0" err="1"/>
              <a:t>Trib</a:t>
            </a:r>
            <a:r>
              <a:rPr lang="en-US" dirty="0"/>
              <a:t>); </a:t>
            </a:r>
          </a:p>
          <a:p>
            <a:pPr marL="0" indent="0">
              <a:buNone/>
            </a:pPr>
            <a:r>
              <a:rPr lang="en-US" dirty="0" err="1"/>
              <a:t>Kendriya</a:t>
            </a:r>
            <a:r>
              <a:rPr lang="en-US" dirty="0"/>
              <a:t> Academy </a:t>
            </a:r>
            <a:r>
              <a:rPr lang="en-US" dirty="0" err="1"/>
              <a:t>Vidhyalaya</a:t>
            </a:r>
            <a:r>
              <a:rPr lang="en-US" dirty="0"/>
              <a:t> </a:t>
            </a:r>
            <a:r>
              <a:rPr lang="en-US" dirty="0" err="1"/>
              <a:t>Shiksha</a:t>
            </a:r>
            <a:r>
              <a:rPr lang="en-US" dirty="0"/>
              <a:t> </a:t>
            </a:r>
            <a:r>
              <a:rPr lang="en-US" dirty="0" err="1"/>
              <a:t>Samiti</a:t>
            </a:r>
            <a:r>
              <a:rPr lang="en-US" dirty="0"/>
              <a:t> v. </a:t>
            </a:r>
            <a:r>
              <a:rPr lang="en-US" dirty="0" err="1"/>
              <a:t>Asstt</a:t>
            </a:r>
            <a:r>
              <a:rPr lang="en-US" dirty="0"/>
              <a:t>. CIT [2016] 73 taxmann.com 391 (</a:t>
            </a:r>
            <a:r>
              <a:rPr lang="en-US" dirty="0" err="1"/>
              <a:t>Jp</a:t>
            </a:r>
            <a:r>
              <a:rPr lang="en-US" dirty="0"/>
              <a:t>)(Trib.); </a:t>
            </a:r>
          </a:p>
          <a:p>
            <a:pPr marL="0" indent="0">
              <a:buNone/>
            </a:pPr>
            <a:r>
              <a:rPr lang="en-US" dirty="0"/>
              <a:t>ITO v. </a:t>
            </a:r>
            <a:r>
              <a:rPr lang="en-US" dirty="0" err="1"/>
              <a:t>Kalinga</a:t>
            </a:r>
            <a:r>
              <a:rPr lang="en-US" dirty="0"/>
              <a:t> Cultural Trust [2018] 61 ITR (Trib.) 24 (</a:t>
            </a:r>
            <a:r>
              <a:rPr lang="en-US" dirty="0" err="1"/>
              <a:t>Hyd</a:t>
            </a:r>
            <a:r>
              <a:rPr lang="en-US" dirty="0"/>
              <a:t>) </a:t>
            </a:r>
          </a:p>
        </p:txBody>
      </p:sp>
      <p:sp>
        <p:nvSpPr>
          <p:cNvPr id="4" name="Slide Number Placeholder 3"/>
          <p:cNvSpPr>
            <a:spLocks noGrp="1"/>
          </p:cNvSpPr>
          <p:nvPr>
            <p:ph type="sldNum" sz="quarter" idx="12"/>
          </p:nvPr>
        </p:nvSpPr>
        <p:spPr/>
        <p:txBody>
          <a:bodyPr/>
          <a:lstStyle/>
          <a:p>
            <a:fld id="{E6F2CCAC-EDBA-4536-9007-F9123E5A879F}" type="slidenum">
              <a:rPr lang="en-US" smtClean="0"/>
              <a:pPr/>
              <a:t>114</a:t>
            </a:fld>
            <a:endParaRPr lang="en-US"/>
          </a:p>
        </p:txBody>
      </p:sp>
    </p:spTree>
    <p:extLst>
      <p:ext uri="{BB962C8B-B14F-4D97-AF65-F5344CB8AC3E}">
        <p14:creationId xmlns:p14="http://schemas.microsoft.com/office/powerpoint/2010/main" val="127983278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marL="0" indent="0">
              <a:buNone/>
            </a:pPr>
            <a:r>
              <a:rPr lang="en-US" sz="1100" b="1" dirty="0"/>
              <a:t>EXPLANATION 3 IS APPLICABLE PROSPECTIVELY </a:t>
            </a:r>
            <a:endParaRPr lang="en-US" sz="1100" dirty="0"/>
          </a:p>
          <a:p>
            <a:pPr marL="0" indent="0">
              <a:buNone/>
            </a:pPr>
            <a:r>
              <a:rPr lang="en-US" sz="1100" dirty="0"/>
              <a:t>The Explanation is applicable from A.Y. 2019-2020 and subsequent years. Though the provisions of Section 40(a)(</a:t>
            </a:r>
            <a:r>
              <a:rPr lang="en-US" sz="1100" dirty="0" err="1"/>
              <a:t>ia</a:t>
            </a:r>
            <a:r>
              <a:rPr lang="en-US" sz="1100" dirty="0"/>
              <a:t>) and 40A(3) are made applicable to computation of Income u/s 11 by way of an explanation, it cannot be said that the explanation will be applicable retrospectively. This is because there is a presumption under the law that the amendment is prospective unless made applicable retrospectively. The Finance Act, 2018 itself states that the Explanation is applicable prospectively. Further, Section 40(a)(</a:t>
            </a:r>
            <a:r>
              <a:rPr lang="en-US" sz="1100" dirty="0" err="1"/>
              <a:t>ia</a:t>
            </a:r>
            <a:r>
              <a:rPr lang="en-US" sz="1100" dirty="0"/>
              <a:t>) and 40A(3) are specific disallowances only applicable for computing income under the Head profit and gains of business and profession and thus it could not have been presumed to be applicable to computation of income u/s 11 prior to insertion of Explanation 3. </a:t>
            </a:r>
          </a:p>
          <a:p>
            <a:pPr marL="0" indent="0">
              <a:buNone/>
            </a:pPr>
            <a:r>
              <a:rPr lang="en-US" sz="1100" dirty="0"/>
              <a:t> </a:t>
            </a:r>
          </a:p>
          <a:p>
            <a:pPr marL="0" indent="0">
              <a:buNone/>
            </a:pPr>
            <a:r>
              <a:rPr lang="en-US" sz="1100" b="1" dirty="0"/>
              <a:t>MUTATIS-MUTANDIS </a:t>
            </a:r>
            <a:endParaRPr lang="en-US" sz="1100" dirty="0"/>
          </a:p>
          <a:p>
            <a:pPr marL="0" indent="0">
              <a:buNone/>
            </a:pPr>
            <a:r>
              <a:rPr lang="en-US" sz="1100" dirty="0"/>
              <a:t>As per </a:t>
            </a:r>
            <a:r>
              <a:rPr lang="en-US" sz="1100" dirty="0" err="1"/>
              <a:t>websters</a:t>
            </a:r>
            <a:r>
              <a:rPr lang="en-US" sz="1100" dirty="0"/>
              <a:t> dictionary the expression "mutatis mutandis" means “with the necessary changes having been made” and/or “with the respective differences having been considered” . It means "with due alteration of details". </a:t>
            </a:r>
          </a:p>
          <a:p>
            <a:pPr marL="0" indent="0">
              <a:buNone/>
            </a:pPr>
            <a:r>
              <a:rPr lang="en-US" sz="1100" dirty="0"/>
              <a:t>Thus, when a law directs that a provision made for a certain type of case shall apply mutatis mutandis in another type of case, it means that it shall apply with such changes as may be necessary, but not that even if no change be necessary, some change shall nevertheless be made. The phrase is an adverbial phrase, qualifying the verb "shall apply" and meaning "those changes being made which must be made". The phrase has its own and usual meaning, viz., that only such verbal changes are to be made in the statute as would make the principles embodied therein applicable in respect of an application for reference. [See </a:t>
            </a:r>
            <a:r>
              <a:rPr lang="en-US" sz="1100" dirty="0" err="1"/>
              <a:t>Paresh</a:t>
            </a:r>
            <a:r>
              <a:rPr lang="en-US" sz="1100" dirty="0"/>
              <a:t> Chandra </a:t>
            </a:r>
            <a:r>
              <a:rPr lang="en-US" sz="1100" dirty="0" err="1"/>
              <a:t>Chatterjee</a:t>
            </a:r>
            <a:r>
              <a:rPr lang="en-US" sz="1100" dirty="0"/>
              <a:t> v. The State of Assam AIR 1962 SC 167 &amp; </a:t>
            </a:r>
            <a:r>
              <a:rPr lang="en-US" sz="1100" dirty="0" err="1"/>
              <a:t>Aparna</a:t>
            </a:r>
            <a:r>
              <a:rPr lang="en-US" sz="1100" dirty="0"/>
              <a:t> Trading Corporation (I) Private Limited v. CCT (1982) 51 STC 199 (Cal)] </a:t>
            </a:r>
          </a:p>
          <a:p>
            <a:pPr marL="0" indent="0">
              <a:buNone/>
            </a:pPr>
            <a:r>
              <a:rPr lang="en-US" sz="1100" dirty="0"/>
              <a:t>Thus, the expression permits due alteration of changes as may be necessary. </a:t>
            </a:r>
          </a:p>
          <a:p>
            <a:pPr marL="0" indent="0">
              <a:buNone/>
            </a:pPr>
            <a:r>
              <a:rPr lang="en-US" sz="1100" dirty="0"/>
              <a:t> </a:t>
            </a:r>
          </a:p>
        </p:txBody>
      </p:sp>
      <p:sp>
        <p:nvSpPr>
          <p:cNvPr id="4" name="Slide Number Placeholder 3"/>
          <p:cNvSpPr>
            <a:spLocks noGrp="1"/>
          </p:cNvSpPr>
          <p:nvPr>
            <p:ph type="sldNum" sz="quarter" idx="12"/>
          </p:nvPr>
        </p:nvSpPr>
        <p:spPr/>
        <p:txBody>
          <a:bodyPr/>
          <a:lstStyle/>
          <a:p>
            <a:fld id="{E6F2CCAC-EDBA-4536-9007-F9123E5A879F}" type="slidenum">
              <a:rPr lang="en-US" smtClean="0"/>
              <a:pPr/>
              <a:t>115</a:t>
            </a:fld>
            <a:endParaRPr lang="en-US"/>
          </a:p>
        </p:txBody>
      </p:sp>
    </p:spTree>
    <p:extLst>
      <p:ext uri="{BB962C8B-B14F-4D97-AF65-F5344CB8AC3E}">
        <p14:creationId xmlns:p14="http://schemas.microsoft.com/office/powerpoint/2010/main" val="1744107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800" b="1" dirty="0">
                <a:solidFill>
                  <a:schemeClr val="accent3">
                    <a:lumMod val="75000"/>
                  </a:schemeClr>
                </a:solidFill>
              </a:rPr>
              <a:t>Applicability Of Explanation 3 To Capital Expenditure </a:t>
            </a:r>
            <a:br>
              <a:rPr lang="en-US" sz="1800" b="1" dirty="0">
                <a:solidFill>
                  <a:schemeClr val="accent3">
                    <a:lumMod val="75000"/>
                  </a:schemeClr>
                </a:solidFill>
              </a:rPr>
            </a:br>
            <a:endParaRPr lang="en-US" sz="1800" dirty="0"/>
          </a:p>
        </p:txBody>
      </p:sp>
      <p:sp>
        <p:nvSpPr>
          <p:cNvPr id="3" name="Content Placeholder 2"/>
          <p:cNvSpPr>
            <a:spLocks noGrp="1"/>
          </p:cNvSpPr>
          <p:nvPr>
            <p:ph idx="1"/>
          </p:nvPr>
        </p:nvSpPr>
        <p:spPr/>
        <p:txBody>
          <a:bodyPr>
            <a:normAutofit fontScale="40000" lnSpcReduction="20000"/>
          </a:bodyPr>
          <a:lstStyle/>
          <a:p>
            <a:pPr marL="0" indent="0">
              <a:buNone/>
            </a:pPr>
            <a:endParaRPr lang="en-US" sz="4000" dirty="0">
              <a:solidFill>
                <a:schemeClr val="accent3">
                  <a:lumMod val="75000"/>
                </a:schemeClr>
              </a:solidFill>
            </a:endParaRPr>
          </a:p>
          <a:p>
            <a:pPr marL="0" indent="0">
              <a:buNone/>
            </a:pPr>
            <a:r>
              <a:rPr lang="en-US" dirty="0"/>
              <a:t>The provisions of section 40(a)(</a:t>
            </a:r>
            <a:r>
              <a:rPr lang="en-US" dirty="0" err="1"/>
              <a:t>ia</a:t>
            </a:r>
            <a:r>
              <a:rPr lang="en-US" dirty="0"/>
              <a:t>) and 40A(3) are not applicable to capital expenditure as same is not claimed as a deduction while computing total income. This legal position has been laid down by several judicial precedents. As far as computation of income u/s 11 is concerned, it has been held that Capital Expenditure incurred towards the objects of the trust are allowed as application of Income. Thus, if the legal position existing u/s 40(a)(</a:t>
            </a:r>
            <a:r>
              <a:rPr lang="en-US" dirty="0" err="1"/>
              <a:t>ia</a:t>
            </a:r>
            <a:r>
              <a:rPr lang="en-US" dirty="0"/>
              <a:t>)/40A(3) is applied, then while computing income u/s 11, application of capital expenditure without deducting TDS or incurred in cash cannot be disallowed. However another view is also possible that as provisions of section 40(a)(</a:t>
            </a:r>
            <a:r>
              <a:rPr lang="en-US" dirty="0" err="1"/>
              <a:t>ia</a:t>
            </a:r>
            <a:r>
              <a:rPr lang="en-US" dirty="0"/>
              <a:t>)/40A(3) are applicable mutatis mutandis (</a:t>
            </a:r>
            <a:r>
              <a:rPr lang="en-US" dirty="0" err="1"/>
              <a:t>ie</a:t>
            </a:r>
            <a:r>
              <a:rPr lang="en-US" dirty="0"/>
              <a:t> with the necessary changes having been made and/or with the respective differences having been considered) capital expenditure incurred without complying with the provisions of Section 40(a)(</a:t>
            </a:r>
            <a:r>
              <a:rPr lang="en-US" dirty="0" err="1"/>
              <a:t>ia</a:t>
            </a:r>
            <a:r>
              <a:rPr lang="en-US" dirty="0"/>
              <a:t>) /40A(3) shall not be allowed as application of income. </a:t>
            </a:r>
          </a:p>
          <a:p>
            <a:pPr marL="0" indent="0">
              <a:buNone/>
            </a:pPr>
            <a:r>
              <a:rPr lang="en-US" dirty="0"/>
              <a:t>A similar restriction has been provided by proviso in clause (23C) of section 10 so as to provide similar restrictions on the entities covered under item (a) of the third proviso which refer to only sub-clauses (iv), (v), (vi) or (via) of said clause in respect of application of income. Even the memorandum explaining the provisions speaks only about sub clauses (iv),(V),(vi) or (via). This means the proposed amendment will not apply to other fund/ institution/trust covered under sub-clauses (i) to (</a:t>
            </a:r>
            <a:r>
              <a:rPr lang="en-US" dirty="0" err="1"/>
              <a:t>iiiae</a:t>
            </a:r>
            <a:r>
              <a:rPr lang="en-US" dirty="0"/>
              <a:t>) of clause (23C) of section 10 since the amendment will apply only to sub-clause (iv) to (via).</a:t>
            </a:r>
          </a:p>
          <a:p>
            <a:pPr marL="0" indent="0">
              <a:buNone/>
            </a:pPr>
            <a:r>
              <a:rPr lang="en-US" dirty="0"/>
              <a:t>The sub-clauses (i) to (</a:t>
            </a:r>
            <a:r>
              <a:rPr lang="en-US" dirty="0" err="1"/>
              <a:t>iiiaaaa</a:t>
            </a:r>
            <a:r>
              <a:rPr lang="en-US" dirty="0"/>
              <a:t>) are pertaining to certain funds created by the Central Government like Prime Minister, Chief Minister relief funds and such other funds. But sub-clause (</a:t>
            </a:r>
            <a:r>
              <a:rPr lang="en-US" dirty="0" err="1"/>
              <a:t>iiiab</a:t>
            </a:r>
            <a:r>
              <a:rPr lang="en-US" dirty="0"/>
              <a:t>), (</a:t>
            </a:r>
            <a:r>
              <a:rPr lang="en-US" dirty="0" err="1"/>
              <a:t>iiiac</a:t>
            </a:r>
            <a:r>
              <a:rPr lang="en-US" dirty="0"/>
              <a:t>) (</a:t>
            </a:r>
            <a:r>
              <a:rPr lang="en-US" dirty="0" err="1"/>
              <a:t>iiiad</a:t>
            </a:r>
            <a:r>
              <a:rPr lang="en-US" dirty="0"/>
              <a:t>) and (</a:t>
            </a:r>
            <a:r>
              <a:rPr lang="en-US" dirty="0" err="1"/>
              <a:t>iiiae</a:t>
            </a:r>
            <a:r>
              <a:rPr lang="en-US" dirty="0"/>
              <a:t>) are applicable to educational and medical institutions which are falling under certain criteria or within certain prescribe limits are fully exempted but these are not covered under the proposed amendment. The proposed amendment is applicable for determining the application of income which will be restricted to the extent of disallowance. The impact of these provisions will not be very effective since the whole income of the Trust even after the reduction in application of income will be exempt. </a:t>
            </a:r>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116</a:t>
            </a:fld>
            <a:endParaRPr lang="en-US"/>
          </a:p>
        </p:txBody>
      </p:sp>
    </p:spTree>
    <p:extLst>
      <p:ext uri="{BB962C8B-B14F-4D97-AF65-F5344CB8AC3E}">
        <p14:creationId xmlns:p14="http://schemas.microsoft.com/office/powerpoint/2010/main" val="237642709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Receipt of Donation by Placing Collection Boxes by Religious &amp; Charitable Trusts</a:t>
            </a:r>
            <a:r>
              <a:rPr lang="en-US" sz="2400" dirty="0"/>
              <a:t/>
            </a:r>
            <a:br>
              <a:rPr lang="en-US" sz="2400" dirty="0"/>
            </a:br>
            <a:endParaRPr lang="en-US" sz="2400" dirty="0"/>
          </a:p>
        </p:txBody>
      </p:sp>
      <p:sp>
        <p:nvSpPr>
          <p:cNvPr id="3" name="Content Placeholder 2"/>
          <p:cNvSpPr>
            <a:spLocks noGrp="1"/>
          </p:cNvSpPr>
          <p:nvPr>
            <p:ph idx="1"/>
          </p:nvPr>
        </p:nvSpPr>
        <p:spPr/>
        <p:txBody>
          <a:bodyPr>
            <a:normAutofit/>
          </a:bodyPr>
          <a:lstStyle/>
          <a:p>
            <a:r>
              <a:rPr lang="en-US" sz="1400" dirty="0" smtClean="0"/>
              <a:t>Collection </a:t>
            </a:r>
            <a:r>
              <a:rPr lang="en-US" sz="1400" dirty="0"/>
              <a:t>Boxes (</a:t>
            </a:r>
            <a:r>
              <a:rPr lang="en-US" sz="1400" dirty="0" err="1"/>
              <a:t>Golaks</a:t>
            </a:r>
            <a:r>
              <a:rPr lang="en-US" sz="1400" dirty="0"/>
              <a:t>) are generally placed at temples, </a:t>
            </a:r>
            <a:r>
              <a:rPr lang="en-US" sz="1400" dirty="0" err="1"/>
              <a:t>gurdwaras</a:t>
            </a:r>
            <a:r>
              <a:rPr lang="en-US" sz="1400" dirty="0"/>
              <a:t>, mosque, church etc. for collection of donations and contributions. Charitable Trusts owning hospitals, schools etc. also have donation boxes at these institutions. At times, some of the donation boxes have an inscription or a sign nearby stating that the donation made in that particular box would be for a particular capital purpose, or that it is for the corpus of the trust.  The issue here is whether these donations are voluntary contributions or will form part of corpus of fund and whether these receipts can be taxable as anonymous donations u/s 115BBC. </a:t>
            </a:r>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117</a:t>
            </a:fld>
            <a:endParaRPr lang="en-US"/>
          </a:p>
        </p:txBody>
      </p:sp>
      <p:pic>
        <p:nvPicPr>
          <p:cNvPr id="5" name="Picture 4" descr="C:\Users\admin\Downloads\IMG_1549.PNG"/>
          <p:cNvPicPr/>
          <p:nvPr/>
        </p:nvPicPr>
        <p:blipFill>
          <a:blip r:embed="rId2">
            <a:extLst>
              <a:ext uri="{28A0092B-C50C-407E-A947-70E740481C1C}">
                <a14:useLocalDpi xmlns:a14="http://schemas.microsoft.com/office/drawing/2010/main" val="0"/>
              </a:ext>
            </a:extLst>
          </a:blip>
          <a:srcRect/>
          <a:stretch>
            <a:fillRect/>
          </a:stretch>
        </p:blipFill>
        <p:spPr bwMode="auto">
          <a:xfrm>
            <a:off x="2555777" y="3429000"/>
            <a:ext cx="4176464" cy="2004189"/>
          </a:xfrm>
          <a:prstGeom prst="rect">
            <a:avLst/>
          </a:prstGeom>
          <a:noFill/>
          <a:ln>
            <a:noFill/>
          </a:ln>
        </p:spPr>
      </p:pic>
      <p:sp>
        <p:nvSpPr>
          <p:cNvPr id="6" name="Text Box 2"/>
          <p:cNvSpPr txBox="1">
            <a:spLocks noChangeArrowheads="1"/>
          </p:cNvSpPr>
          <p:nvPr/>
        </p:nvSpPr>
        <p:spPr bwMode="auto">
          <a:xfrm>
            <a:off x="2555777" y="5589240"/>
            <a:ext cx="3975100" cy="3016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lnSpc>
                <a:spcPct val="115000"/>
              </a:lnSpc>
              <a:spcAft>
                <a:spcPts val="1000"/>
              </a:spcAft>
            </a:pPr>
            <a:r>
              <a:rPr lang="en-US" sz="1100" dirty="0" smtClean="0">
                <a:solidFill>
                  <a:schemeClr val="bg1"/>
                </a:solidFill>
                <a:effectLst/>
                <a:latin typeface="Calibri"/>
                <a:ea typeface="Times New Roman"/>
                <a:cs typeface="Times New Roman"/>
              </a:rPr>
              <a:t>Different </a:t>
            </a:r>
            <a:r>
              <a:rPr lang="en-US" sz="1100" dirty="0">
                <a:solidFill>
                  <a:schemeClr val="bg1"/>
                </a:solidFill>
                <a:effectLst/>
                <a:latin typeface="Calibri"/>
                <a:ea typeface="Times New Roman"/>
                <a:cs typeface="Times New Roman"/>
              </a:rPr>
              <a:t>collection boxes with different inscriptions</a:t>
            </a:r>
          </a:p>
        </p:txBody>
      </p:sp>
    </p:spTree>
    <p:extLst>
      <p:ext uri="{BB962C8B-B14F-4D97-AF65-F5344CB8AC3E}">
        <p14:creationId xmlns:p14="http://schemas.microsoft.com/office/powerpoint/2010/main" val="73782498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smtClean="0"/>
              <a:t>Important Case Laws:</a:t>
            </a:r>
          </a:p>
          <a:p>
            <a:pPr marL="0" indent="0">
              <a:buNone/>
            </a:pPr>
            <a:endParaRPr lang="en-US" dirty="0" smtClean="0"/>
          </a:p>
          <a:p>
            <a:r>
              <a:rPr lang="en-US" sz="2400" i="1" dirty="0" err="1"/>
              <a:t>Gurudev</a:t>
            </a:r>
            <a:r>
              <a:rPr lang="en-US" sz="2400" i="1" dirty="0"/>
              <a:t> Siddha </a:t>
            </a:r>
            <a:r>
              <a:rPr lang="en-US" sz="2400" i="1" dirty="0" err="1"/>
              <a:t>Peeth</a:t>
            </a:r>
            <a:r>
              <a:rPr lang="en-US" sz="2400" i="1" dirty="0"/>
              <a:t> vs. ITO 59 taxmann.com </a:t>
            </a:r>
            <a:r>
              <a:rPr lang="en-US" sz="2400" i="1" dirty="0" smtClean="0"/>
              <a:t>400</a:t>
            </a:r>
          </a:p>
          <a:p>
            <a:r>
              <a:rPr lang="en-US" sz="2400" i="1" dirty="0"/>
              <a:t>DCIT vs. All India </a:t>
            </a:r>
            <a:r>
              <a:rPr lang="en-US" sz="2400" i="1" dirty="0" err="1"/>
              <a:t>Pingalwara</a:t>
            </a:r>
            <a:r>
              <a:rPr lang="en-US" sz="2400" i="1" dirty="0"/>
              <a:t> Charitable Society 67 taxmann.com </a:t>
            </a:r>
            <a:r>
              <a:rPr lang="en-US" sz="2400" i="1" dirty="0" smtClean="0"/>
              <a:t>338</a:t>
            </a:r>
          </a:p>
          <a:p>
            <a:r>
              <a:rPr lang="en-US" sz="2400" i="1" dirty="0"/>
              <a:t>Shree </a:t>
            </a:r>
            <a:r>
              <a:rPr lang="en-US" sz="2400" i="1" dirty="0" err="1"/>
              <a:t>Mahadevi</a:t>
            </a:r>
            <a:r>
              <a:rPr lang="en-US" sz="2400" i="1" dirty="0"/>
              <a:t> </a:t>
            </a:r>
            <a:r>
              <a:rPr lang="en-US" sz="2400" i="1" dirty="0" err="1"/>
              <a:t>Tirath</a:t>
            </a:r>
            <a:r>
              <a:rPr lang="en-US" sz="2400" i="1" dirty="0"/>
              <a:t> </a:t>
            </a:r>
            <a:r>
              <a:rPr lang="en-US" sz="2400" i="1" dirty="0" err="1"/>
              <a:t>Sharda</a:t>
            </a:r>
            <a:r>
              <a:rPr lang="en-US" sz="2400" i="1" dirty="0"/>
              <a:t> Ma </a:t>
            </a:r>
            <a:r>
              <a:rPr lang="en-US" sz="2400" i="1" dirty="0" err="1"/>
              <a:t>Seva</a:t>
            </a:r>
            <a:r>
              <a:rPr lang="en-US" sz="2400" i="1" dirty="0"/>
              <a:t> </a:t>
            </a:r>
            <a:r>
              <a:rPr lang="en-US" sz="2400" i="1" dirty="0" err="1"/>
              <a:t>Sangh</a:t>
            </a:r>
            <a:r>
              <a:rPr lang="en-US" sz="2400" i="1" dirty="0"/>
              <a:t> vs. ADIT 133 TTJ 57(</a:t>
            </a:r>
            <a:r>
              <a:rPr lang="en-US" sz="2400" i="1" dirty="0" err="1"/>
              <a:t>Chd</a:t>
            </a:r>
            <a:r>
              <a:rPr lang="en-US" sz="2400" i="1" dirty="0"/>
              <a:t>.) (UO</a:t>
            </a:r>
            <a:r>
              <a:rPr lang="en-US" sz="2400" i="1" dirty="0" smtClean="0"/>
              <a:t>)</a:t>
            </a:r>
            <a:r>
              <a:rPr lang="en-US" sz="2400" dirty="0" smtClean="0"/>
              <a:t>.</a:t>
            </a:r>
            <a:endParaRPr lang="en-US" sz="2400" dirty="0"/>
          </a:p>
          <a:p>
            <a:r>
              <a:rPr lang="en-US" sz="2400" i="1" dirty="0" err="1"/>
              <a:t>Prabodhan</a:t>
            </a:r>
            <a:r>
              <a:rPr lang="en-US" sz="2400" i="1" dirty="0"/>
              <a:t> </a:t>
            </a:r>
            <a:r>
              <a:rPr lang="en-US" sz="2400" i="1" dirty="0" err="1"/>
              <a:t>Prakashan</a:t>
            </a:r>
            <a:r>
              <a:rPr lang="en-US" sz="2400" i="1" dirty="0"/>
              <a:t> vs. ADIT </a:t>
            </a:r>
            <a:r>
              <a:rPr lang="en-US" i="1" dirty="0"/>
              <a:t>50 ITD 135.</a:t>
            </a:r>
            <a:endParaRPr lang="en-US" dirty="0"/>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118</a:t>
            </a:fld>
            <a:endParaRPr lang="en-US"/>
          </a:p>
        </p:txBody>
      </p:sp>
    </p:spTree>
    <p:extLst>
      <p:ext uri="{BB962C8B-B14F-4D97-AF65-F5344CB8AC3E}">
        <p14:creationId xmlns:p14="http://schemas.microsoft.com/office/powerpoint/2010/main" val="65309109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24744"/>
            <a:ext cx="8229600" cy="1143000"/>
          </a:xfrm>
        </p:spPr>
        <p:txBody>
          <a:bodyPr>
            <a:normAutofit fontScale="90000"/>
          </a:bodyPr>
          <a:lstStyle/>
          <a:p>
            <a:pPr lvl="0"/>
            <a:r>
              <a:rPr lang="en-US" b="1" dirty="0" smtClean="0"/>
              <a:t>Compulsorily Filing of Income Tax Return </a:t>
            </a:r>
            <a:br>
              <a:rPr lang="en-US" b="1" dirty="0" smtClean="0"/>
            </a:br>
            <a:endParaRPr lang="en-US" dirty="0"/>
          </a:p>
        </p:txBody>
      </p:sp>
      <p:sp>
        <p:nvSpPr>
          <p:cNvPr id="3" name="Content Placeholder 2"/>
          <p:cNvSpPr>
            <a:spLocks noGrp="1"/>
          </p:cNvSpPr>
          <p:nvPr>
            <p:ph idx="1"/>
          </p:nvPr>
        </p:nvSpPr>
        <p:spPr/>
        <p:txBody>
          <a:bodyPr>
            <a:normAutofit fontScale="47500" lnSpcReduction="20000"/>
          </a:bodyPr>
          <a:lstStyle/>
          <a:p>
            <a:pPr marL="411480" lvl="1" indent="0">
              <a:buNone/>
            </a:pPr>
            <a:r>
              <a:rPr lang="en-US" sz="2800" b="1" dirty="0" smtClean="0"/>
              <a:t>Compulsorily Filing of Income Tax Return u/s 139 </a:t>
            </a:r>
            <a:endParaRPr lang="en-US" sz="2400" dirty="0" smtClean="0"/>
          </a:p>
          <a:p>
            <a:pPr marL="0" indent="0">
              <a:buNone/>
            </a:pPr>
            <a:r>
              <a:rPr lang="en-US" b="1" dirty="0" smtClean="0"/>
              <a:t>Who all are required to file return of income under newly inserted SEVENTH proviso to Section 139(1)?</a:t>
            </a:r>
            <a:endParaRPr lang="en-US" sz="2400" dirty="0" smtClean="0"/>
          </a:p>
          <a:p>
            <a:pPr marL="0" indent="0">
              <a:buNone/>
            </a:pPr>
            <a:r>
              <a:rPr lang="en-US" dirty="0" smtClean="0"/>
              <a:t>Seventh proviso to section 139 has been inserted with effect from 1st April 2020 which is as under:</a:t>
            </a:r>
          </a:p>
          <a:p>
            <a:pPr marL="0" indent="0">
              <a:buNone/>
            </a:pPr>
            <a:endParaRPr lang="en-US" dirty="0" smtClean="0"/>
          </a:p>
          <a:p>
            <a:pPr marL="0" indent="0">
              <a:buNone/>
            </a:pPr>
            <a:r>
              <a:rPr lang="en-US" b="1" dirty="0" smtClean="0"/>
              <a:t>Provided also</a:t>
            </a:r>
            <a:r>
              <a:rPr lang="en-US" dirty="0" smtClean="0"/>
              <a:t> </a:t>
            </a:r>
            <a:r>
              <a:rPr lang="en-US" i="1" dirty="0" smtClean="0"/>
              <a:t>that a person referred to in clause (</a:t>
            </a:r>
            <a:r>
              <a:rPr lang="en-US" dirty="0" smtClean="0"/>
              <a:t>b</a:t>
            </a:r>
            <a:r>
              <a:rPr lang="en-US" i="1" dirty="0" smtClean="0"/>
              <a:t>), who is not required to furnish a return under this sub-section, and who during the previous year—</a:t>
            </a:r>
            <a:endParaRPr lang="en-US" dirty="0" smtClean="0"/>
          </a:p>
          <a:p>
            <a:pPr marL="0" indent="0">
              <a:buNone/>
            </a:pPr>
            <a:r>
              <a:rPr lang="en-US" i="1" dirty="0" smtClean="0"/>
              <a:t> (</a:t>
            </a:r>
            <a:r>
              <a:rPr lang="en-US" dirty="0" err="1" smtClean="0"/>
              <a:t>i</a:t>
            </a:r>
            <a:r>
              <a:rPr lang="en-US" i="1" dirty="0" smtClean="0"/>
              <a:t>)  has deposited an amount or aggregate of the amounts exceeding one </a:t>
            </a:r>
            <a:r>
              <a:rPr lang="en-US" i="1" dirty="0" err="1" smtClean="0"/>
              <a:t>crore</a:t>
            </a:r>
            <a:r>
              <a:rPr lang="en-US" i="1" dirty="0" smtClean="0"/>
              <a:t> rupees in one or more current accounts maintained with a banking company or a co-operative bank; or</a:t>
            </a:r>
            <a:endParaRPr lang="en-US" dirty="0" smtClean="0"/>
          </a:p>
          <a:p>
            <a:pPr marL="0" indent="0">
              <a:buNone/>
            </a:pPr>
            <a:r>
              <a:rPr lang="en-US" i="1" dirty="0" smtClean="0"/>
              <a:t>(</a:t>
            </a:r>
            <a:r>
              <a:rPr lang="en-US" dirty="0" smtClean="0"/>
              <a:t>ii</a:t>
            </a:r>
            <a:r>
              <a:rPr lang="en-US" i="1" dirty="0" smtClean="0"/>
              <a:t>)  has incurred expenditure of an amount or aggregate of the amounts exceeding two </a:t>
            </a:r>
            <a:r>
              <a:rPr lang="en-US" i="1" dirty="0" err="1" smtClean="0"/>
              <a:t>lakh</a:t>
            </a:r>
            <a:r>
              <a:rPr lang="en-US" i="1" dirty="0" smtClean="0"/>
              <a:t> rupees for himself or any other person for travel to a foreign country; or</a:t>
            </a:r>
            <a:endParaRPr lang="en-US" dirty="0" smtClean="0"/>
          </a:p>
          <a:p>
            <a:pPr marL="0" indent="0">
              <a:buNone/>
            </a:pPr>
            <a:r>
              <a:rPr lang="en-US" i="1" dirty="0" smtClean="0"/>
              <a:t>(</a:t>
            </a:r>
            <a:r>
              <a:rPr lang="en-US" dirty="0" smtClean="0"/>
              <a:t>iii</a:t>
            </a:r>
            <a:r>
              <a:rPr lang="en-US" i="1" dirty="0" smtClean="0"/>
              <a:t>)  has incurred expenditure of an amount or aggregate of the amounts exceeding one </a:t>
            </a:r>
            <a:r>
              <a:rPr lang="en-US" i="1" dirty="0" err="1" smtClean="0"/>
              <a:t>lakh</a:t>
            </a:r>
            <a:r>
              <a:rPr lang="en-US" i="1" dirty="0" smtClean="0"/>
              <a:t> rupees towards consumption of electricity; or</a:t>
            </a:r>
            <a:endParaRPr lang="en-US" dirty="0" smtClean="0"/>
          </a:p>
          <a:p>
            <a:pPr marL="0" indent="0">
              <a:buNone/>
            </a:pPr>
            <a:r>
              <a:rPr lang="en-US" i="1" dirty="0" smtClean="0"/>
              <a:t>(</a:t>
            </a:r>
            <a:r>
              <a:rPr lang="en-US" dirty="0" smtClean="0"/>
              <a:t>iv</a:t>
            </a:r>
            <a:r>
              <a:rPr lang="en-US" i="1" dirty="0" smtClean="0"/>
              <a:t>)  fulfils such other conditions as may be prescribed,</a:t>
            </a:r>
            <a:endParaRPr lang="en-US" dirty="0" smtClean="0"/>
          </a:p>
          <a:p>
            <a:pPr marL="0" indent="0">
              <a:buNone/>
            </a:pPr>
            <a:r>
              <a:rPr lang="en-US" i="1" dirty="0" smtClean="0"/>
              <a:t>shall furnish a return of his income on or before the due date in such form and verified in such manner and setting forth such other particulars, as may be prescribed.</a:t>
            </a:r>
            <a:endParaRPr lang="en-US" dirty="0" smtClean="0"/>
          </a:p>
          <a:p>
            <a:pPr marL="0" indent="0">
              <a:buNone/>
            </a:pPr>
            <a:r>
              <a:rPr lang="en-US" b="1" dirty="0" smtClean="0"/>
              <a:t> </a:t>
            </a:r>
            <a:endParaRPr lang="en-US" sz="3200" dirty="0" smtClean="0"/>
          </a:p>
        </p:txBody>
      </p:sp>
      <p:sp>
        <p:nvSpPr>
          <p:cNvPr id="4" name="Slide Number Placeholder 3"/>
          <p:cNvSpPr>
            <a:spLocks noGrp="1"/>
          </p:cNvSpPr>
          <p:nvPr>
            <p:ph type="sldNum" sz="quarter" idx="12"/>
          </p:nvPr>
        </p:nvSpPr>
        <p:spPr/>
        <p:txBody>
          <a:bodyPr/>
          <a:lstStyle/>
          <a:p>
            <a:fld id="{E6F2CCAC-EDBA-4536-9007-F9123E5A879F}" type="slidenum">
              <a:rPr lang="en-US" smtClean="0"/>
              <a:pPr/>
              <a:t>119</a:t>
            </a:fld>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484784"/>
            <a:ext cx="8229600" cy="5574428"/>
          </a:xfrm>
        </p:spPr>
        <p:txBody>
          <a:bodyPr>
            <a:normAutofit fontScale="47500" lnSpcReduction="20000"/>
          </a:bodyPr>
          <a:lstStyle/>
          <a:p>
            <a:pPr>
              <a:buFont typeface="Wingdings" pitchFamily="2" charset="2"/>
              <a:buChar char="q"/>
            </a:pPr>
            <a:endParaRPr lang="en-US" b="1" u="sng" dirty="0" smtClean="0"/>
          </a:p>
          <a:p>
            <a:pPr>
              <a:buFont typeface="Wingdings" pitchFamily="2" charset="2"/>
              <a:buChar char="q"/>
            </a:pPr>
            <a:r>
              <a:rPr lang="en-US" b="1" u="sng" dirty="0" smtClean="0"/>
              <a:t>Plan to apply flat rate of profit to avoid disallowance</a:t>
            </a:r>
            <a:r>
              <a:rPr lang="en-US" b="1" dirty="0" smtClean="0"/>
              <a:t>.-</a:t>
            </a:r>
            <a:r>
              <a:rPr lang="en-US" dirty="0" smtClean="0"/>
              <a:t> As observed in New Narayan Builder v. ITO (1992) 43 TTJ (</a:t>
            </a:r>
            <a:r>
              <a:rPr lang="en-US" dirty="0" err="1" smtClean="0"/>
              <a:t>Ahd-Trib</a:t>
            </a:r>
            <a:r>
              <a:rPr lang="en-US" dirty="0" smtClean="0"/>
              <a:t>) 508, the restriction contained in section 40A(3) relating to </a:t>
            </a:r>
            <a:r>
              <a:rPr lang="en-US" dirty="0" err="1" smtClean="0"/>
              <a:t>allowability</a:t>
            </a:r>
            <a:r>
              <a:rPr lang="en-US" dirty="0" smtClean="0"/>
              <a:t> of any expenditure would come into play and when such expenditure is otherwise treated as allowable under section 30 to 37. If the income of the assessee is determined by applying flat profit rate, the question of considering the </a:t>
            </a:r>
            <a:r>
              <a:rPr lang="en-US" dirty="0" err="1" smtClean="0"/>
              <a:t>allowability</a:t>
            </a:r>
            <a:r>
              <a:rPr lang="en-US" dirty="0" smtClean="0"/>
              <a:t> of different items expenses claimed by the assessee does not arise at all. This also affirmed by </a:t>
            </a:r>
            <a:r>
              <a:rPr lang="en-US" dirty="0" err="1" smtClean="0"/>
              <a:t>Ahmedabad</a:t>
            </a:r>
            <a:r>
              <a:rPr lang="en-US" dirty="0" smtClean="0"/>
              <a:t> Bench of Tribunal in </a:t>
            </a:r>
            <a:r>
              <a:rPr lang="en-US" dirty="0" err="1" smtClean="0"/>
              <a:t>Hynop</a:t>
            </a:r>
            <a:r>
              <a:rPr lang="en-US" dirty="0" smtClean="0"/>
              <a:t> Food &amp; Oil Industries (P) Ltd v. CIT (1994) 48 ITD 202(</a:t>
            </a:r>
            <a:r>
              <a:rPr lang="en-US" dirty="0" err="1" smtClean="0"/>
              <a:t>Ahd-Trib</a:t>
            </a:r>
            <a:r>
              <a:rPr lang="en-US" dirty="0" smtClean="0"/>
              <a:t>). But in ITO v, D.D </a:t>
            </a:r>
            <a:r>
              <a:rPr lang="en-US" dirty="0" err="1" smtClean="0"/>
              <a:t>hazare</a:t>
            </a:r>
            <a:r>
              <a:rPr lang="en-US" dirty="0" smtClean="0"/>
              <a:t> (1994) 48 ITD 595 (</a:t>
            </a:r>
            <a:r>
              <a:rPr lang="en-US" dirty="0" err="1" smtClean="0"/>
              <a:t>Bom-Trib</a:t>
            </a:r>
            <a:r>
              <a:rPr lang="en-US" dirty="0" smtClean="0"/>
              <a:t>), it was held that where profit are estimated rejecting books of account, it does not bar disallowance under section 40A(3). According to CIT v. </a:t>
            </a:r>
            <a:r>
              <a:rPr lang="en-US" dirty="0" err="1" smtClean="0"/>
              <a:t>Padam</a:t>
            </a:r>
            <a:r>
              <a:rPr lang="en-US" dirty="0" smtClean="0"/>
              <a:t> </a:t>
            </a:r>
            <a:r>
              <a:rPr lang="en-US" dirty="0" err="1" smtClean="0"/>
              <a:t>Chand</a:t>
            </a:r>
            <a:r>
              <a:rPr lang="en-US" dirty="0" smtClean="0"/>
              <a:t> </a:t>
            </a:r>
            <a:r>
              <a:rPr lang="en-US" dirty="0" err="1" smtClean="0"/>
              <a:t>Bhansali</a:t>
            </a:r>
            <a:r>
              <a:rPr lang="en-US" dirty="0" smtClean="0"/>
              <a:t> (2004) 85 TTJ (</a:t>
            </a:r>
            <a:r>
              <a:rPr lang="en-US" dirty="0" err="1" smtClean="0"/>
              <a:t>Jod-Trib</a:t>
            </a:r>
            <a:r>
              <a:rPr lang="en-US" dirty="0" smtClean="0"/>
              <a:t>) 215, no addition can be made where income has to be computed by applying net profit rate</a:t>
            </a:r>
          </a:p>
          <a:p>
            <a:pPr>
              <a:buFont typeface="Wingdings" pitchFamily="2" charset="2"/>
              <a:buChar char="q"/>
            </a:pPr>
            <a:endParaRPr lang="en-US" dirty="0"/>
          </a:p>
          <a:p>
            <a:pPr>
              <a:buFont typeface="Wingdings" pitchFamily="2" charset="2"/>
              <a:buChar char="q"/>
            </a:pPr>
            <a:r>
              <a:rPr lang="en-US" b="1" u="sng" dirty="0" smtClean="0"/>
              <a:t>Advance payment is not out of ambit of expenditure.-</a:t>
            </a:r>
            <a:r>
              <a:rPr lang="en-US" dirty="0" smtClean="0"/>
              <a:t> According to Vijay Kumar </a:t>
            </a:r>
            <a:r>
              <a:rPr lang="en-US" dirty="0" err="1" smtClean="0"/>
              <a:t>Ajit</a:t>
            </a:r>
            <a:r>
              <a:rPr lang="en-US" dirty="0" smtClean="0"/>
              <a:t> Kumar v. CIT (1991) 55 Taxman 388 (All), merely because a payment in excess of prescribed limit is made prior to delivery of goods, it cannot be argued that it constitutes an advance and not expenditure so as to invoke provisions of section 40A(3). X has given an advance to Mr. Y of Rs. 2,50,000 in cash on 15.03.2020 for supply of goods. The goods are supplied on 29.05.2020 for Rs. 2,50,000, and the advance is adjusted. Section 40A (3) will be attracted and Rs. 2,50,000 will be disallowed is Assessment Year 2021-22. Further, it is to be noted that in A.Y. 2020-21 Mr. Y has received Rs. 2,50,000 in cash in contravention of Sec 269ST. He shall be subject to penalty u/s 271 DA of the Act.</a:t>
            </a:r>
          </a:p>
          <a:p>
            <a:pPr>
              <a:buFont typeface="Wingdings" pitchFamily="2" charset="2"/>
              <a:buChar char="q"/>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12</a:t>
            </a:fld>
            <a:endParaRPr lang="en-US"/>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marL="0" indent="0">
              <a:buNone/>
            </a:pPr>
            <a:r>
              <a:rPr lang="en-US" b="1" dirty="0"/>
              <a:t>Analysis of Condition – (i)</a:t>
            </a:r>
            <a:endParaRPr lang="en-US" dirty="0"/>
          </a:p>
          <a:p>
            <a:pPr marL="0" lvl="0" indent="0">
              <a:buNone/>
            </a:pPr>
            <a:r>
              <a:rPr lang="en-US" dirty="0"/>
              <a:t>The proviso applies only if the deposit/deposits are made in a current account; it will not apply if such deposits are made in a savings account.</a:t>
            </a:r>
            <a:endParaRPr lang="en-US" sz="2400" dirty="0"/>
          </a:p>
          <a:p>
            <a:pPr marL="0" lvl="0" indent="0">
              <a:buNone/>
            </a:pPr>
            <a:r>
              <a:rPr lang="en-US" dirty="0"/>
              <a:t>The deposit may be made in cash or by cheque or by any other electronic mode. It may even be made by transfer from another bank account, including a current account. </a:t>
            </a:r>
            <a:endParaRPr lang="en-US" dirty="0" smtClean="0"/>
          </a:p>
          <a:p>
            <a:pPr marL="0" lvl="0" indent="0">
              <a:buNone/>
            </a:pPr>
            <a:endParaRPr lang="en-US" sz="2400" dirty="0"/>
          </a:p>
          <a:p>
            <a:pPr marL="0" lvl="0" indent="0">
              <a:buNone/>
            </a:pPr>
            <a:r>
              <a:rPr lang="en-US" dirty="0"/>
              <a:t>The deposit has to be made in one or more current accounts ‘maintained with a banking company or a co-operative bank’. </a:t>
            </a:r>
            <a:r>
              <a:rPr lang="en-US" b="1" dirty="0"/>
              <a:t>‘A’</a:t>
            </a:r>
            <a:r>
              <a:rPr lang="en-US" dirty="0"/>
              <a:t> is often interpreted as </a:t>
            </a:r>
            <a:r>
              <a:rPr lang="en-US" b="1" dirty="0"/>
              <a:t>‘any’</a:t>
            </a:r>
            <a:r>
              <a:rPr lang="en-US" dirty="0"/>
              <a:t> and not ‘one’ </a:t>
            </a:r>
            <a:r>
              <a:rPr lang="en-US" i="1" dirty="0"/>
              <a:t>[see CIT v. </a:t>
            </a:r>
            <a:r>
              <a:rPr lang="en-US" i="1" dirty="0" err="1"/>
              <a:t>Khoobchand</a:t>
            </a:r>
            <a:r>
              <a:rPr lang="en-US" i="1" dirty="0"/>
              <a:t> M. </a:t>
            </a:r>
            <a:r>
              <a:rPr lang="en-US" i="1" dirty="0" err="1"/>
              <a:t>Makhija</a:t>
            </a:r>
            <a:r>
              <a:rPr lang="en-US" i="1" dirty="0"/>
              <a:t> [2014]</a:t>
            </a:r>
            <a:r>
              <a:rPr lang="en-US" dirty="0"/>
              <a:t> </a:t>
            </a:r>
            <a:r>
              <a:rPr lang="en-US" i="1" dirty="0"/>
              <a:t>(</a:t>
            </a:r>
            <a:r>
              <a:rPr lang="en-US" i="1" dirty="0" err="1"/>
              <a:t>Kar</a:t>
            </a:r>
            <a:r>
              <a:rPr lang="en-US" i="1" dirty="0"/>
              <a:t>.); CIT v. D. </a:t>
            </a:r>
            <a:r>
              <a:rPr lang="en-US" i="1" dirty="0" err="1"/>
              <a:t>Ananda</a:t>
            </a:r>
            <a:r>
              <a:rPr lang="en-US" i="1" dirty="0"/>
              <a:t> </a:t>
            </a:r>
            <a:r>
              <a:rPr lang="en-US" i="1" dirty="0" err="1"/>
              <a:t>Basappa</a:t>
            </a:r>
            <a:r>
              <a:rPr lang="en-US" i="1" dirty="0"/>
              <a:t> [2009] (</a:t>
            </a:r>
            <a:r>
              <a:rPr lang="en-US" i="1" dirty="0" err="1"/>
              <a:t>Kar</a:t>
            </a:r>
            <a:r>
              <a:rPr lang="en-US" i="1" dirty="0"/>
              <a:t>.</a:t>
            </a:r>
            <a:r>
              <a:rPr lang="en-US" dirty="0"/>
              <a:t>)]. In the context, it appears that the ‘a’ banking company may be read as any banking company and the aggregate of deposits in all current accounts should be reckoned to ascertain whether the limit of </a:t>
            </a:r>
            <a:r>
              <a:rPr lang="en-US" dirty="0" err="1"/>
              <a:t>Rs</a:t>
            </a:r>
            <a:r>
              <a:rPr lang="en-US" dirty="0"/>
              <a:t>. 1 </a:t>
            </a:r>
            <a:r>
              <a:rPr lang="en-US" dirty="0" err="1"/>
              <a:t>crore</a:t>
            </a:r>
            <a:r>
              <a:rPr lang="en-US" dirty="0"/>
              <a:t> is fulfilled or not.</a:t>
            </a:r>
            <a:endParaRPr lang="en-US" sz="2400" dirty="0"/>
          </a:p>
          <a:p>
            <a:pPr marL="0" lvl="0" indent="0">
              <a:buNone/>
            </a:pPr>
            <a:endParaRPr lang="en-US" sz="2400" dirty="0"/>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120</a:t>
            </a:fld>
            <a:endParaRPr lang="en-US"/>
          </a:p>
        </p:txBody>
      </p:sp>
    </p:spTree>
    <p:extLst>
      <p:ext uri="{BB962C8B-B14F-4D97-AF65-F5344CB8AC3E}">
        <p14:creationId xmlns:p14="http://schemas.microsoft.com/office/powerpoint/2010/main" val="450960687"/>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lvl="0"/>
            <a:r>
              <a:rPr lang="en-US" dirty="0" smtClean="0"/>
              <a:t>It is the aggregate of all such deposits made by the person that is relevant during a previous year for the purpose of the condition.</a:t>
            </a:r>
          </a:p>
          <a:p>
            <a:pPr lvl="0"/>
            <a:endParaRPr lang="en-US" sz="2400" dirty="0" smtClean="0"/>
          </a:p>
          <a:p>
            <a:r>
              <a:rPr lang="en-US" dirty="0" smtClean="0"/>
              <a:t>On a literal reading, the deposit may be made in the current account maintained by the person or by any other person. To illustrate, if an individual directly deposits Rs. 1 </a:t>
            </a:r>
            <a:r>
              <a:rPr lang="en-US" dirty="0" err="1" smtClean="0"/>
              <a:t>crore</a:t>
            </a:r>
            <a:r>
              <a:rPr lang="en-US" dirty="0" smtClean="0"/>
              <a:t> in a current account maintained by another person “B”, the said deposit will be reckoned for the purpose of calculating the aggregate sum of Rs. 1 </a:t>
            </a:r>
            <a:r>
              <a:rPr lang="en-US" dirty="0" err="1" smtClean="0"/>
              <a:t>crore</a:t>
            </a:r>
            <a:r>
              <a:rPr lang="en-US" dirty="0" smtClean="0"/>
              <a:t>. However, it is to be noted that while clause (</a:t>
            </a:r>
            <a:r>
              <a:rPr lang="en-US" dirty="0" err="1" smtClean="0"/>
              <a:t>i</a:t>
            </a:r>
            <a:r>
              <a:rPr lang="en-US" dirty="0" smtClean="0"/>
              <a:t>) is silent as to who maintains the account with the bank, clause (ii) expressly refers to foreign travel expenses for himself or any other person. This suggests that clause (</a:t>
            </a:r>
            <a:r>
              <a:rPr lang="en-US" dirty="0" err="1" smtClean="0"/>
              <a:t>i</a:t>
            </a:r>
            <a:r>
              <a:rPr lang="en-US" dirty="0" smtClean="0"/>
              <a:t>) ought to be reasonably construed as an account being maintained by the </a:t>
            </a:r>
            <a:r>
              <a:rPr lang="en-US" dirty="0" err="1" smtClean="0"/>
              <a:t>assessee</a:t>
            </a:r>
            <a:r>
              <a:rPr lang="en-US" dirty="0" smtClean="0"/>
              <a:t>. Further it will be difficult to track the amount deposited by one person in another person’s account</a:t>
            </a:r>
            <a:endParaRPr lang="en-US" sz="2400" dirty="0" smtClean="0"/>
          </a:p>
        </p:txBody>
      </p:sp>
      <p:sp>
        <p:nvSpPr>
          <p:cNvPr id="4" name="Slide Number Placeholder 3"/>
          <p:cNvSpPr>
            <a:spLocks noGrp="1"/>
          </p:cNvSpPr>
          <p:nvPr>
            <p:ph type="sldNum" sz="quarter" idx="12"/>
          </p:nvPr>
        </p:nvSpPr>
        <p:spPr/>
        <p:txBody>
          <a:bodyPr/>
          <a:lstStyle/>
          <a:p>
            <a:fld id="{E6F2CCAC-EDBA-4536-9007-F9123E5A879F}" type="slidenum">
              <a:rPr lang="en-US" smtClean="0"/>
              <a:pPr/>
              <a:t>121</a:t>
            </a:fld>
            <a:endParaRPr lang="en-US"/>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2000" b="1" dirty="0"/>
              <a:t>Exemption of Income in the hands of political Parties- </a:t>
            </a:r>
            <a:r>
              <a:rPr lang="en-US" sz="1600" dirty="0"/>
              <a:t/>
            </a:r>
            <a:br>
              <a:rPr lang="en-US" sz="1600" dirty="0"/>
            </a:br>
            <a:endParaRPr lang="en-US" sz="2000" dirty="0"/>
          </a:p>
        </p:txBody>
      </p:sp>
      <p:sp>
        <p:nvSpPr>
          <p:cNvPr id="3" name="Content Placeholder 2"/>
          <p:cNvSpPr>
            <a:spLocks noGrp="1"/>
          </p:cNvSpPr>
          <p:nvPr>
            <p:ph idx="1"/>
          </p:nvPr>
        </p:nvSpPr>
        <p:spPr/>
        <p:txBody>
          <a:bodyPr>
            <a:normAutofit fontScale="70000" lnSpcReduction="20000"/>
          </a:bodyPr>
          <a:lstStyle/>
          <a:p>
            <a:pPr marL="411480" lvl="1" indent="0">
              <a:buNone/>
            </a:pPr>
            <a:r>
              <a:rPr lang="en-US" sz="2800" b="1" dirty="0" smtClean="0"/>
              <a:t>Section 13A</a:t>
            </a:r>
            <a:r>
              <a:rPr lang="en-US" sz="2800" dirty="0" smtClean="0"/>
              <a:t> </a:t>
            </a:r>
            <a:endParaRPr lang="en-US" sz="2400" dirty="0" smtClean="0"/>
          </a:p>
          <a:p>
            <a:r>
              <a:rPr lang="en-US" dirty="0" smtClean="0"/>
              <a:t>Political </a:t>
            </a:r>
            <a:r>
              <a:rPr lang="en-US" dirty="0"/>
              <a:t>parties which is registered with the Election Commissioner of India, are exempt from paying income tax. To avail exemption political parties are required to submit a report with Election Commissioner of India and furnish details of contributions received in excess of </a:t>
            </a:r>
            <a:r>
              <a:rPr lang="en-US" b="1" dirty="0" err="1"/>
              <a:t>Rs</a:t>
            </a:r>
            <a:r>
              <a:rPr lang="en-US" b="1" dirty="0"/>
              <a:t>. 20,000</a:t>
            </a:r>
            <a:r>
              <a:rPr lang="en-US" dirty="0"/>
              <a:t>/- from any person</a:t>
            </a:r>
            <a:r>
              <a:rPr lang="en-US" dirty="0" smtClean="0"/>
              <a:t>.</a:t>
            </a:r>
            <a:r>
              <a:rPr lang="en-US" dirty="0"/>
              <a:t> In order to discourage the cash transactions, additional conditions are provided for availing the benefit of the said section:</a:t>
            </a:r>
            <a:endParaRPr lang="en-US" sz="2400" dirty="0"/>
          </a:p>
          <a:p>
            <a:pPr lvl="0"/>
            <a:r>
              <a:rPr lang="en-US" dirty="0"/>
              <a:t>No donation of </a:t>
            </a:r>
            <a:r>
              <a:rPr lang="en-US" b="1" dirty="0" err="1"/>
              <a:t>Rs</a:t>
            </a:r>
            <a:r>
              <a:rPr lang="en-US" b="1" dirty="0"/>
              <a:t>. 2,000/-</a:t>
            </a:r>
            <a:r>
              <a:rPr lang="en-US" dirty="0"/>
              <a:t> or more is received otherwise than by an account payee cheque/draft/use of electronic clearing system through a bank account or through electoral bonds. With effect from assessment year 2020,21, these donations may also be accepted through    any electronic mode as may be prescribed.</a:t>
            </a:r>
            <a:endParaRPr lang="en-US" sz="2400" dirty="0"/>
          </a:p>
          <a:p>
            <a:pPr marL="0" indent="0">
              <a:buNone/>
            </a:pPr>
            <a:r>
              <a:rPr lang="en-US" dirty="0" smtClean="0"/>
              <a:t> </a:t>
            </a:r>
            <a:endParaRPr lang="en-US" sz="2400" dirty="0"/>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122</a:t>
            </a:fld>
            <a:endParaRPr lang="en-US"/>
          </a:p>
        </p:txBody>
      </p:sp>
    </p:spTree>
    <p:extLst>
      <p:ext uri="{BB962C8B-B14F-4D97-AF65-F5344CB8AC3E}">
        <p14:creationId xmlns:p14="http://schemas.microsoft.com/office/powerpoint/2010/main" val="356075297"/>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lvl="0"/>
            <a:r>
              <a:rPr lang="en-US" dirty="0" smtClean="0"/>
              <a:t>Political party furnishes a return of income for the previous year in accordance with the provisions of Sec.139(4B) on or before the due date.</a:t>
            </a:r>
            <a:endParaRPr lang="en-US" sz="2400" dirty="0" smtClean="0"/>
          </a:p>
          <a:p>
            <a:r>
              <a:rPr lang="en-US" dirty="0" smtClean="0"/>
              <a:t>Further Political parties cannot accept a cash donation  even as small as Re. 1 from a company.</a:t>
            </a:r>
            <a:endParaRPr lang="en-US" sz="2400" dirty="0" smtClean="0"/>
          </a:p>
          <a:p>
            <a:pPr marL="0" indent="0">
              <a:buNone/>
            </a:pPr>
            <a:r>
              <a:rPr lang="en-US" dirty="0" smtClean="0"/>
              <a:t> </a:t>
            </a:r>
            <a:endParaRPr lang="en-US" sz="2400" dirty="0" smtClean="0"/>
          </a:p>
          <a:p>
            <a:pPr lvl="1"/>
            <a:r>
              <a:rPr lang="en-US" sz="2800" b="1" dirty="0" smtClean="0"/>
              <a:t>Sec 13B read with Rule 17CA</a:t>
            </a:r>
            <a:endParaRPr lang="en-US" sz="2400" dirty="0" smtClean="0"/>
          </a:p>
          <a:p>
            <a:r>
              <a:rPr lang="en-US" dirty="0" smtClean="0"/>
              <a:t>For availing the benefit of exemption u/s 13B, an electoral Trust shall accept contributions only by way of an account payee </a:t>
            </a:r>
            <a:r>
              <a:rPr lang="en-US" dirty="0" err="1" smtClean="0"/>
              <a:t>cheque</a:t>
            </a:r>
            <a:r>
              <a:rPr lang="en-US" dirty="0" smtClean="0"/>
              <a:t> or account payee bank draft or by electronic transfer and shall not accept any contribution in cash.</a:t>
            </a:r>
            <a:endParaRPr lang="en-US" sz="2400" dirty="0" smtClean="0"/>
          </a:p>
          <a:p>
            <a:pPr marL="0" indent="0">
              <a:buNone/>
            </a:pPr>
            <a:r>
              <a:rPr lang="en-US" dirty="0" smtClean="0"/>
              <a:t> </a:t>
            </a:r>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123</a:t>
            </a:fld>
            <a:endParaRPr lang="en-US"/>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endParaRPr lang="en-US" sz="1800" dirty="0" smtClean="0"/>
          </a:p>
          <a:p>
            <a:pPr marL="0" indent="0">
              <a:buNone/>
            </a:pPr>
            <a:r>
              <a:rPr lang="en-US" sz="2000" dirty="0" smtClean="0"/>
              <a:t>Thank You</a:t>
            </a:r>
            <a:r>
              <a:rPr lang="en-US" sz="2000" dirty="0"/>
              <a:t> for Reading</a:t>
            </a:r>
          </a:p>
          <a:p>
            <a:pPr marL="0" indent="0">
              <a:buNone/>
            </a:pPr>
            <a:endParaRPr lang="en-US" sz="1800" dirty="0" smtClean="0"/>
          </a:p>
          <a:p>
            <a:pPr marL="0" indent="0">
              <a:buNone/>
            </a:pPr>
            <a:r>
              <a:rPr lang="en-US" sz="1800" dirty="0" smtClean="0"/>
              <a:t>In </a:t>
            </a:r>
            <a:r>
              <a:rPr lang="en-US" sz="1800" dirty="0"/>
              <a:t>case of any doubt or query, readers are requested to approach the author at ca.rskalra@yahoo.com. Author requests for the suggestion and feedback from the readers for making it better. </a:t>
            </a:r>
          </a:p>
          <a:p>
            <a:pPr marL="0" indent="0">
              <a:buNone/>
            </a:pPr>
            <a:r>
              <a:rPr lang="en-US" sz="1800" dirty="0"/>
              <a:t> </a:t>
            </a:r>
          </a:p>
          <a:p>
            <a:pPr marL="0" indent="0">
              <a:buNone/>
            </a:pPr>
            <a:r>
              <a:rPr lang="en-US" sz="1800" dirty="0"/>
              <a:t> </a:t>
            </a:r>
          </a:p>
          <a:p>
            <a:pPr marL="0" indent="0">
              <a:buNone/>
            </a:pPr>
            <a:r>
              <a:rPr lang="en-US" sz="1800" dirty="0"/>
              <a:t>CA R.S. KALRA </a:t>
            </a:r>
          </a:p>
          <a:p>
            <a:pPr marL="0" indent="0">
              <a:buNone/>
            </a:pPr>
            <a:r>
              <a:rPr lang="en-US" sz="1800" dirty="0"/>
              <a:t>98889-27000</a:t>
            </a:r>
          </a:p>
          <a:p>
            <a:pPr marL="0" indent="0">
              <a:buNone/>
            </a:pPr>
            <a:endParaRPr lang="en-US" sz="1800"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124</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28670"/>
            <a:ext cx="8229600" cy="5645866"/>
          </a:xfrm>
        </p:spPr>
        <p:txBody>
          <a:bodyPr>
            <a:normAutofit fontScale="92500" lnSpcReduction="10000"/>
          </a:bodyPr>
          <a:lstStyle/>
          <a:p>
            <a:pPr>
              <a:buNone/>
            </a:pPr>
            <a:endParaRPr lang="en-US" sz="1600" b="1" dirty="0" smtClean="0"/>
          </a:p>
          <a:p>
            <a:pPr>
              <a:buNone/>
            </a:pPr>
            <a:endParaRPr lang="en-US" sz="1600" b="1" dirty="0"/>
          </a:p>
          <a:p>
            <a:pPr>
              <a:buNone/>
            </a:pPr>
            <a:endParaRPr lang="en-US" sz="1600" b="1" dirty="0" smtClean="0"/>
          </a:p>
          <a:p>
            <a:pPr>
              <a:buNone/>
            </a:pPr>
            <a:r>
              <a:rPr lang="en-US" sz="1600" b="1" dirty="0" smtClean="0"/>
              <a:t>Illustration: </a:t>
            </a:r>
            <a:r>
              <a:rPr lang="en-US" sz="1600" dirty="0" smtClean="0"/>
              <a:t>A Ltd. purchases goods on credit from a relative of a director on June 20, 2018 for </a:t>
            </a:r>
            <a:r>
              <a:rPr lang="en-US" sz="1600" dirty="0" err="1" smtClean="0"/>
              <a:t>Rs</a:t>
            </a:r>
            <a:r>
              <a:rPr lang="en-US" sz="1600" dirty="0" smtClean="0"/>
              <a:t>. 50,000(market value: </a:t>
            </a:r>
            <a:r>
              <a:rPr lang="en-US" sz="1600" dirty="0" err="1" smtClean="0"/>
              <a:t>Rs</a:t>
            </a:r>
            <a:r>
              <a:rPr lang="en-US" sz="1600" dirty="0" smtClean="0"/>
              <a:t> 42,000). The amount is paid by a crossed cheque on June 25, 2018.</a:t>
            </a:r>
          </a:p>
          <a:p>
            <a:pPr>
              <a:buFont typeface="Wingdings"/>
              <a:buChar char="Ø"/>
            </a:pPr>
            <a:r>
              <a:rPr lang="en-US" sz="1600" dirty="0" smtClean="0"/>
              <a:t>Out of the payment of </a:t>
            </a:r>
            <a:r>
              <a:rPr lang="en-US" sz="1600" dirty="0" err="1" smtClean="0"/>
              <a:t>Rs</a:t>
            </a:r>
            <a:r>
              <a:rPr lang="en-US" sz="1600" dirty="0" smtClean="0"/>
              <a:t>. 50,000 </a:t>
            </a:r>
            <a:r>
              <a:rPr lang="en-US" sz="1600" dirty="0" err="1" smtClean="0"/>
              <a:t>Rs</a:t>
            </a:r>
            <a:r>
              <a:rPr lang="en-US" sz="1600" dirty="0" smtClean="0"/>
              <a:t>. 8,000 (being the excess payment to a relative) shall be disallowed under section 40A (2). As the payment is made by a crossed cheque and the remaining amount exceeds </a:t>
            </a:r>
            <a:r>
              <a:rPr lang="en-US" sz="1600" dirty="0" err="1" smtClean="0"/>
              <a:t>Rs</a:t>
            </a:r>
            <a:r>
              <a:rPr lang="en-US" sz="1600" dirty="0" smtClean="0"/>
              <a:t>. 10,000, 100% of the balance (i.e., </a:t>
            </a:r>
            <a:r>
              <a:rPr lang="en-US" sz="1600" dirty="0" err="1" smtClean="0"/>
              <a:t>Rs</a:t>
            </a:r>
            <a:r>
              <a:rPr lang="en-US" sz="1600" dirty="0" smtClean="0"/>
              <a:t>. 42,000) shall be disallowed under section 40A(3).</a:t>
            </a:r>
          </a:p>
          <a:p>
            <a:pPr>
              <a:buFont typeface="Wingdings"/>
              <a:buChar char="Ø"/>
            </a:pPr>
            <a:endParaRPr lang="en-US" sz="1600" dirty="0" smtClean="0"/>
          </a:p>
          <a:p>
            <a:pPr marL="624078" indent="-514350">
              <a:buAutoNum type="arabicPeriod"/>
            </a:pPr>
            <a:r>
              <a:rPr lang="en-US" sz="1600" b="1" dirty="0" smtClean="0"/>
              <a:t>Purchase of stock-in-trade, whether expenditure to be covered by section 40A(3).-</a:t>
            </a:r>
            <a:r>
              <a:rPr lang="en-US" sz="1600" dirty="0" smtClean="0"/>
              <a:t> In Attar Singh </a:t>
            </a:r>
            <a:r>
              <a:rPr lang="en-US" sz="1600" dirty="0" err="1" smtClean="0"/>
              <a:t>Gurumukh</a:t>
            </a:r>
            <a:r>
              <a:rPr lang="en-US" sz="1600" dirty="0" smtClean="0"/>
              <a:t> Singh, etc. v. ITO(1991) 191 ITR 667(SC), Supreme Court held that the word ‘expenditure‘ has got its wide import. The expenditure for purchasing stock-in-trade is one of the outgoings. The value of the stock-in-trade has to be taken into account while determining the gross profit under section 28 as per the principles of commercial accounting. The payment made for purchasing stock-in-trade would also be covered by the word expenditure and such payment can be disallowed if they are made in cash in a sum exceeding the amount specified in section 40A(3). Rule 6DD also contemplates payments made for stock-in-trade and raw material.</a:t>
            </a:r>
          </a:p>
          <a:p>
            <a:pPr marL="624078" indent="-514350">
              <a:buFont typeface="Georgia"/>
              <a:buAutoNum type="arabicPeriod"/>
            </a:pPr>
            <a:r>
              <a:rPr lang="en-US" sz="1600" b="1" dirty="0" smtClean="0"/>
              <a:t>2. Disallowance under section 40A(3) not attracted where books of accounts are rejected.-</a:t>
            </a:r>
            <a:r>
              <a:rPr lang="en-US" sz="1600" dirty="0" smtClean="0"/>
              <a:t> In ITO v. </a:t>
            </a:r>
            <a:r>
              <a:rPr lang="en-US" sz="1600" dirty="0" err="1" smtClean="0"/>
              <a:t>Sadhwani</a:t>
            </a:r>
            <a:r>
              <a:rPr lang="en-US" sz="1600" dirty="0" smtClean="0"/>
              <a:t> Brothers (2012) 44 (II) ITCL 371 (</a:t>
            </a:r>
            <a:r>
              <a:rPr lang="en-US" sz="1600" dirty="0" err="1" smtClean="0"/>
              <a:t>Jp</a:t>
            </a:r>
            <a:r>
              <a:rPr lang="en-US" sz="1600" dirty="0" smtClean="0"/>
              <a:t> ‘B‘- </a:t>
            </a:r>
            <a:r>
              <a:rPr lang="en-US" sz="1600" dirty="0" err="1" smtClean="0"/>
              <a:t>Trib</a:t>
            </a:r>
            <a:r>
              <a:rPr lang="en-US" sz="1600" dirty="0" smtClean="0"/>
              <a:t>) : (2011) 142 TTJ (</a:t>
            </a:r>
            <a:r>
              <a:rPr lang="en-US" sz="1600" dirty="0" err="1" smtClean="0"/>
              <a:t>Jp</a:t>
            </a:r>
            <a:r>
              <a:rPr lang="en-US" sz="1600" dirty="0" smtClean="0"/>
              <a:t> ‘B‘- </a:t>
            </a:r>
            <a:r>
              <a:rPr lang="en-US" sz="1600" dirty="0" err="1" smtClean="0"/>
              <a:t>Trib</a:t>
            </a:r>
            <a:r>
              <a:rPr lang="en-US" sz="1600" dirty="0" smtClean="0"/>
              <a:t>) 26, it was held that since the books of accounts were rejected therefore, provisions of section 40A(3) were not applicable.</a:t>
            </a:r>
          </a:p>
          <a:p>
            <a:pPr marL="624078" indent="-514350">
              <a:buAutoNum type="arabicPeriod"/>
            </a:pPr>
            <a:endParaRPr lang="en-US" sz="1600" dirty="0" smtClean="0"/>
          </a:p>
          <a:p>
            <a:pPr>
              <a:buNone/>
            </a:pPr>
            <a:endParaRPr lang="en-US" sz="1600"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13</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5161760"/>
          </a:xfrm>
        </p:spPr>
        <p:txBody>
          <a:bodyPr>
            <a:normAutofit fontScale="47500" lnSpcReduction="20000"/>
          </a:bodyPr>
          <a:lstStyle/>
          <a:p>
            <a:pPr>
              <a:buNone/>
            </a:pPr>
            <a:endParaRPr lang="en-US" b="1" u="sng" dirty="0" smtClean="0"/>
          </a:p>
          <a:p>
            <a:pPr>
              <a:buNone/>
            </a:pPr>
            <a:endParaRPr lang="en-US" b="1" u="sng" dirty="0"/>
          </a:p>
          <a:p>
            <a:pPr>
              <a:buNone/>
            </a:pPr>
            <a:endParaRPr lang="en-US" b="1" u="sng" dirty="0" smtClean="0"/>
          </a:p>
          <a:p>
            <a:pPr>
              <a:buNone/>
            </a:pPr>
            <a:r>
              <a:rPr lang="en-US" b="1" u="sng" dirty="0" smtClean="0"/>
              <a:t>Plan to avoid purchase of fish or fish product from any middleman.-</a:t>
            </a:r>
            <a:endParaRPr lang="en-US" dirty="0"/>
          </a:p>
          <a:p>
            <a:pPr>
              <a:buNone/>
            </a:pPr>
            <a:endParaRPr lang="en-US" dirty="0" smtClean="0"/>
          </a:p>
          <a:p>
            <a:pPr>
              <a:buNone/>
            </a:pPr>
            <a:r>
              <a:rPr lang="en-US" dirty="0" smtClean="0"/>
              <a:t>a. The expression ‘fish or fish products used in rule 6DD(e)(iii) would include other marine products such as shrimp, prawn, cuttlefish, squid, crab, lobster etc..</a:t>
            </a:r>
          </a:p>
          <a:p>
            <a:pPr>
              <a:buNone/>
            </a:pPr>
            <a:r>
              <a:rPr lang="en-US" dirty="0" smtClean="0"/>
              <a:t>b. The producers’ of ‘fish or fish products for the purpose of rule 6DD(e) would include, besides the fishermen, any headman of fishermen, who sorts the catch of fish brought by fishermen from the sea, at the sea shore itself and then sells the fish or fish products to traders, exporters etc.</a:t>
            </a:r>
          </a:p>
          <a:p>
            <a:pPr>
              <a:buNone/>
            </a:pPr>
            <a:r>
              <a:rPr lang="en-US" dirty="0" smtClean="0"/>
              <a:t>It is further clarified that the above exception will not be available on the payment for the purchase of fish or fish products from a person who is not proved to be a ‘producer‘ of these goods and is only a trader, broker or any other middleman, by whatever name called</a:t>
            </a:r>
          </a:p>
          <a:p>
            <a:pPr>
              <a:buNone/>
            </a:pPr>
            <a:r>
              <a:rPr lang="en-US" dirty="0" smtClean="0"/>
              <a:t>In Orchid Marine v. ITO 2014 </a:t>
            </a:r>
            <a:r>
              <a:rPr lang="en-US" dirty="0" err="1" smtClean="0"/>
              <a:t>TaxPub</a:t>
            </a:r>
            <a:r>
              <a:rPr lang="en-US" dirty="0" smtClean="0"/>
              <a:t>(DTI 4022 (</a:t>
            </a:r>
            <a:r>
              <a:rPr lang="en-US" dirty="0" err="1" smtClean="0"/>
              <a:t>Coch-Trib</a:t>
            </a:r>
            <a:r>
              <a:rPr lang="en-US" dirty="0" smtClean="0"/>
              <a:t>), on facts of the case, since the fish was admittedly purchased from a person other than fisherman or producer, the exact role of that middle man has to be examined in view of</a:t>
            </a:r>
            <a:r>
              <a:rPr lang="en-US" dirty="0" smtClean="0">
                <a:solidFill>
                  <a:schemeClr val="tx1">
                    <a:lumMod val="85000"/>
                  </a:schemeClr>
                </a:solidFill>
              </a:rPr>
              <a:t> </a:t>
            </a:r>
            <a:r>
              <a:rPr lang="en-US" b="1" dirty="0" smtClean="0">
                <a:solidFill>
                  <a:schemeClr val="tx1">
                    <a:lumMod val="85000"/>
                  </a:schemeClr>
                </a:solidFill>
              </a:rPr>
              <a:t>Circular No. 10/2008, </a:t>
            </a:r>
            <a:r>
              <a:rPr lang="en-US" b="1" dirty="0" err="1" smtClean="0">
                <a:solidFill>
                  <a:schemeClr val="tx1">
                    <a:lumMod val="85000"/>
                  </a:schemeClr>
                </a:solidFill>
              </a:rPr>
              <a:t>dt</a:t>
            </a:r>
            <a:r>
              <a:rPr lang="en-US" b="1" dirty="0" smtClean="0">
                <a:solidFill>
                  <a:schemeClr val="tx1">
                    <a:lumMod val="85000"/>
                  </a:schemeClr>
                </a:solidFill>
              </a:rPr>
              <a:t>. 5- 12-2008</a:t>
            </a:r>
            <a:endParaRPr lang="en-US" dirty="0" smtClean="0">
              <a:solidFill>
                <a:schemeClr val="tx1">
                  <a:lumMod val="85000"/>
                </a:schemeClr>
              </a:solidFill>
            </a:endParaRPr>
          </a:p>
          <a:p>
            <a:pPr>
              <a:buNone/>
            </a:pPr>
            <a:r>
              <a:rPr lang="en-US" dirty="0" smtClean="0"/>
              <a:t>Where assessee purchased fish from fishermen or headman of fishermen which fell under exceptional circumstances as prescribed in rule 6DD(e), Tribunal was justified in holding that section 40A(3) was not attracted to facts of the case.- Vide CIT v. Blue Water Foods &amp; Exports (P.) Ltd. 2015 </a:t>
            </a:r>
            <a:r>
              <a:rPr lang="en-US" dirty="0" err="1" smtClean="0"/>
              <a:t>TaxPub</a:t>
            </a:r>
            <a:r>
              <a:rPr lang="en-US" dirty="0" smtClean="0"/>
              <a:t>(DT) 1630 (</a:t>
            </a:r>
            <a:r>
              <a:rPr lang="en-US" dirty="0" err="1" smtClean="0"/>
              <a:t>Karn</a:t>
            </a:r>
            <a:r>
              <a:rPr lang="en-US" dirty="0" smtClean="0"/>
              <a:t>-HC).</a:t>
            </a:r>
          </a:p>
          <a:p>
            <a:pPr>
              <a:buNone/>
            </a:pPr>
            <a:r>
              <a:rPr lang="en-US" dirty="0" smtClean="0"/>
              <a:t>Thus one should plan to purchase fish or fish product from producer himself instead of any middleman.</a:t>
            </a:r>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14</a:t>
            </a:fld>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571612"/>
            <a:ext cx="8229600" cy="4037096"/>
          </a:xfrm>
        </p:spPr>
        <p:txBody>
          <a:bodyPr>
            <a:normAutofit fontScale="62500" lnSpcReduction="20000"/>
          </a:bodyPr>
          <a:lstStyle/>
          <a:p>
            <a:pPr>
              <a:buNone/>
            </a:pPr>
            <a:r>
              <a:rPr lang="en-US" dirty="0" smtClean="0"/>
              <a:t>During the year ended 31/03/20, </a:t>
            </a:r>
            <a:r>
              <a:rPr lang="en-US" dirty="0" err="1" smtClean="0"/>
              <a:t>Geojit</a:t>
            </a:r>
            <a:r>
              <a:rPr lang="en-US" dirty="0" smtClean="0"/>
              <a:t> Marine Products Ltd. has made payment in cash to the tune of ` 60,000 on a single day to local fishermen, who regularly supply to them lobsters and crabs. Will such cash payments be hit by the provisions of section 40A(3) of the Income -tax Act, 1961? Will your answer be different, if such cash payments are made to a hawker who supplies lobsters and crabs?</a:t>
            </a:r>
          </a:p>
          <a:p>
            <a:pPr>
              <a:buNone/>
            </a:pPr>
            <a:r>
              <a:rPr lang="en-US" b="1" dirty="0" smtClean="0"/>
              <a:t>CIRCULAR NO. 10/2008</a:t>
            </a:r>
            <a:r>
              <a:rPr lang="en-US" dirty="0"/>
              <a:t> </a:t>
            </a:r>
            <a:r>
              <a:rPr lang="en-US" dirty="0" smtClean="0"/>
              <a:t> fish or fish products‘ would include ‘other marine products such as shrimp, prawn, cuttlefish, squid, crab, lobster, etc.‘.</a:t>
            </a:r>
          </a:p>
          <a:p>
            <a:pPr>
              <a:buNone/>
            </a:pPr>
            <a:r>
              <a:rPr lang="en-US" dirty="0" smtClean="0"/>
              <a:t>The ‘producers‘ of ‘fish or fish products‘ would include, besides the fishermen, any headman of fishermen, who sorts the catch of fish brought by fishermen from the sea, and then sells to traders, exporters, etc.</a:t>
            </a:r>
          </a:p>
          <a:p>
            <a:pPr>
              <a:buNone/>
            </a:pPr>
            <a:r>
              <a:rPr lang="en-US" dirty="0" smtClean="0"/>
              <a:t>Circular No 6/2006: </a:t>
            </a:r>
            <a:r>
              <a:rPr lang="en-US" dirty="0" err="1" smtClean="0"/>
              <a:t>dt</a:t>
            </a:r>
            <a:r>
              <a:rPr lang="en-US" dirty="0" smtClean="0"/>
              <a:t> 06/10/2006 –exemption will not be given if (recipient) is not a producer of the goods.</a:t>
            </a:r>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15</a:t>
            </a:fld>
            <a:endParaRPr 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5161760"/>
          </a:xfrm>
        </p:spPr>
        <p:txBody>
          <a:bodyPr>
            <a:normAutofit fontScale="47500" lnSpcReduction="20000"/>
          </a:bodyPr>
          <a:lstStyle/>
          <a:p>
            <a:pPr>
              <a:buNone/>
            </a:pPr>
            <a:endParaRPr lang="en-US" b="1" dirty="0"/>
          </a:p>
          <a:p>
            <a:pPr>
              <a:buNone/>
            </a:pPr>
            <a:endParaRPr lang="en-US" b="1" dirty="0" smtClean="0"/>
          </a:p>
          <a:p>
            <a:pPr>
              <a:buNone/>
            </a:pPr>
            <a:r>
              <a:rPr lang="en-US" b="1" dirty="0" smtClean="0"/>
              <a:t> Section 40A(3) will not hit if purchase from single person and value of each invoice is less than Rs 10000</a:t>
            </a:r>
            <a:endParaRPr lang="en-US" dirty="0" smtClean="0"/>
          </a:p>
          <a:p>
            <a:pPr>
              <a:buNone/>
            </a:pPr>
            <a:r>
              <a:rPr lang="en-US" dirty="0" smtClean="0"/>
              <a:t>If purchase is effected from a single person by way of several bills/invoices and if value of each bill/invoice is less than Rs. 10,000 then payments made to settle each bill/invoice would not be hit by provisions of section 40A(3), as each bill/invoice has to be considered as a separate contract Sec 40A(3) or 40A(3A) is in nature of permanent disallowance and it applies qua each expenditure. Therefore, for each expenditure one has to look at the payment or aggregate payment made in a day. For two different expenditure, if the payment is made to same person and if the payment is made in cash does not exceed the limit as prescribed qua each expenditure though cumulatively it exceeds, then no disallowance can be made. IN THE ITAT COCHIN BENCH Raja &amp; Co. v. Deputy Commissioner of Income-tax, Central Circle, </a:t>
            </a:r>
            <a:r>
              <a:rPr lang="en-US" dirty="0" err="1" smtClean="0"/>
              <a:t>Trichur</a:t>
            </a:r>
            <a:r>
              <a:rPr lang="en-US" dirty="0" smtClean="0"/>
              <a:t> IT APPEAL NO. 534 (COCH.) OF 2011</a:t>
            </a:r>
          </a:p>
          <a:p>
            <a:pPr>
              <a:buNone/>
            </a:pPr>
            <a:endParaRPr lang="en-US" dirty="0" smtClean="0"/>
          </a:p>
          <a:p>
            <a:pPr>
              <a:buNone/>
            </a:pPr>
            <a:r>
              <a:rPr lang="en-US" dirty="0" smtClean="0"/>
              <a:t>Example: Mr. A purchases certain goods from Y Ltd. on credit on June 11, 2018 for Rs. 8,000, on June 29, 2018 for Rs. 7,000 and on July 10 2018 for Rs 9,000. The total payment of Rs. 24,000 is made by a crossed </a:t>
            </a:r>
            <a:r>
              <a:rPr lang="en-US" dirty="0" err="1" smtClean="0"/>
              <a:t>cheque</a:t>
            </a:r>
            <a:r>
              <a:rPr lang="en-US" dirty="0" smtClean="0"/>
              <a:t> on August 1, 2018.</a:t>
            </a:r>
          </a:p>
          <a:p>
            <a:pPr>
              <a:buNone/>
            </a:pPr>
            <a:r>
              <a:rPr lang="en-US" dirty="0" smtClean="0"/>
              <a:t>Though the amount of payment exceeds Rs. 10,000, nothing shall be disallowed. To attract disallowance, the amount of bill as well as the amount of payment should be more than Rs. 10,000.</a:t>
            </a:r>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16</a:t>
            </a:fld>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539552" y="404664"/>
            <a:ext cx="8229600" cy="1066800"/>
          </a:xfrm>
        </p:spPr>
        <p:txBody>
          <a:bodyPr>
            <a:normAutofit/>
          </a:bodyPr>
          <a:lstStyle/>
          <a:p>
            <a:r>
              <a:rPr lang="en-US" sz="2800" b="1" dirty="0" smtClean="0"/>
              <a:t>Disallowance of Depreciation section 43(1))</a:t>
            </a:r>
            <a:endParaRPr lang="en-US" sz="2800" b="1" dirty="0"/>
          </a:p>
        </p:txBody>
      </p:sp>
      <p:sp>
        <p:nvSpPr>
          <p:cNvPr id="3" name="Content Placeholder 2"/>
          <p:cNvSpPr>
            <a:spLocks noGrp="1"/>
          </p:cNvSpPr>
          <p:nvPr>
            <p:ph idx="1"/>
          </p:nvPr>
        </p:nvSpPr>
        <p:spPr>
          <a:xfrm>
            <a:off x="395536" y="1916832"/>
            <a:ext cx="8229600" cy="3610732"/>
          </a:xfrm>
        </p:spPr>
        <p:txBody>
          <a:bodyPr>
            <a:normAutofit lnSpcReduction="10000"/>
          </a:bodyPr>
          <a:lstStyle/>
          <a:p>
            <a:pPr>
              <a:buNone/>
            </a:pPr>
            <a:r>
              <a:rPr lang="en-US" sz="2000" dirty="0" smtClean="0"/>
              <a:t>Disallowance of Depreciation where cash payment exceeding Rs. 10,000 is made for purchase of asset (</a:t>
            </a:r>
            <a:r>
              <a:rPr lang="en-US" sz="2000" b="1" dirty="0" smtClean="0"/>
              <a:t>Amendment to section 43(1))</a:t>
            </a:r>
            <a:endParaRPr lang="en-US" sz="2000" dirty="0" smtClean="0"/>
          </a:p>
          <a:p>
            <a:pPr>
              <a:buNone/>
            </a:pPr>
            <a:r>
              <a:rPr lang="en-US" sz="2000" dirty="0" smtClean="0"/>
              <a:t>Clause (1) of section 43 defines “actual cost” for the purposes of claiming depreciation</a:t>
            </a:r>
          </a:p>
          <a:p>
            <a:pPr>
              <a:buNone/>
            </a:pPr>
            <a:r>
              <a:rPr lang="en-US" sz="2000" dirty="0" smtClean="0"/>
              <a:t>The cost in acquisition of any asset or part thereof in respect of which a payment or aggregate of payments made to a person in a day, otherwise than by an account payee </a:t>
            </a:r>
            <a:r>
              <a:rPr lang="en-US" sz="2000" dirty="0" err="1" smtClean="0"/>
              <a:t>cheque</a:t>
            </a:r>
            <a:r>
              <a:rPr lang="en-US" sz="2000" dirty="0" smtClean="0"/>
              <a:t> drawn on a bank or an account payee bank draft or use of electronic clearing system through a bank account, exceeds ten thousand rupees, such expenditure shall be ignored for the purposes of determination of actual cost</a:t>
            </a:r>
          </a:p>
          <a:p>
            <a:pPr>
              <a:buNone/>
            </a:pPr>
            <a:endParaRPr lang="en-US" sz="2000"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17</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836712"/>
            <a:ext cx="8229600" cy="1143000"/>
          </a:xfrm>
        </p:spPr>
        <p:txBody>
          <a:bodyPr>
            <a:noAutofit/>
          </a:bodyPr>
          <a:lstStyle/>
          <a:p>
            <a:r>
              <a:rPr lang="en-US" sz="3200" dirty="0" smtClean="0"/>
              <a:t>Certain Consequences because of amendment:</a:t>
            </a:r>
            <a:br>
              <a:rPr lang="en-US" sz="3200" dirty="0" smtClean="0"/>
            </a:br>
            <a:endParaRPr lang="en-US" sz="3200" dirty="0"/>
          </a:p>
        </p:txBody>
      </p:sp>
      <p:sp>
        <p:nvSpPr>
          <p:cNvPr id="3" name="Content Placeholder 2"/>
          <p:cNvSpPr>
            <a:spLocks noGrp="1"/>
          </p:cNvSpPr>
          <p:nvPr>
            <p:ph idx="1"/>
          </p:nvPr>
        </p:nvSpPr>
        <p:spPr/>
        <p:txBody>
          <a:bodyPr>
            <a:normAutofit/>
          </a:bodyPr>
          <a:lstStyle/>
          <a:p>
            <a:pPr marL="566928" indent="-457200">
              <a:buAutoNum type="arabicPeriod"/>
            </a:pPr>
            <a:r>
              <a:rPr lang="en-US" sz="2000" dirty="0" smtClean="0"/>
              <a:t>Asset or part thereof: Part may be in the nature of</a:t>
            </a:r>
          </a:p>
          <a:p>
            <a:pPr marL="566928" indent="-457200">
              <a:buAutoNum type="arabicPeriod"/>
            </a:pPr>
            <a:endParaRPr lang="en-US" sz="2000" dirty="0" smtClean="0"/>
          </a:p>
          <a:p>
            <a:pPr marL="566928" indent="-457200">
              <a:buAutoNum type="arabicPeriod"/>
            </a:pPr>
            <a:endParaRPr lang="en-US" sz="2000" dirty="0" smtClean="0"/>
          </a:p>
          <a:p>
            <a:pPr marL="566928" indent="-457200">
              <a:buAutoNum type="arabicPeriod"/>
            </a:pPr>
            <a:endParaRPr lang="en-US" sz="2000" dirty="0" smtClean="0"/>
          </a:p>
          <a:p>
            <a:pPr marL="566928" indent="-457200">
              <a:buAutoNum type="arabicPeriod"/>
            </a:pPr>
            <a:endParaRPr lang="en-US" sz="2000" dirty="0" smtClean="0"/>
          </a:p>
          <a:p>
            <a:pPr marL="566928" indent="-457200">
              <a:buAutoNum type="arabicPeriod"/>
            </a:pPr>
            <a:endParaRPr lang="en-US" sz="2000" dirty="0" smtClean="0"/>
          </a:p>
          <a:p>
            <a:pPr marL="566928" indent="-457200">
              <a:buAutoNum type="arabicPeriod"/>
            </a:pPr>
            <a:endParaRPr lang="en-US" sz="2000" dirty="0" smtClean="0"/>
          </a:p>
          <a:p>
            <a:pPr marL="566928" indent="-457200">
              <a:buAutoNum type="arabicPeriod"/>
            </a:pPr>
            <a:endParaRPr lang="en-US" sz="2000" dirty="0" smtClean="0"/>
          </a:p>
          <a:p>
            <a:pPr marL="566928" indent="-457200">
              <a:buAutoNum type="arabicPeriod"/>
            </a:pPr>
            <a:endParaRPr lang="en-US" sz="2000" dirty="0" smtClean="0"/>
          </a:p>
          <a:p>
            <a:pPr marL="566928" indent="-457200">
              <a:buAutoNum type="arabicPeriod"/>
            </a:pPr>
            <a:endParaRPr lang="en-US" sz="2000" dirty="0" smtClean="0"/>
          </a:p>
          <a:p>
            <a:pPr>
              <a:buNone/>
            </a:pPr>
            <a:r>
              <a:rPr lang="en-US" sz="2000" dirty="0" smtClean="0"/>
              <a:t>2. Land is Non Depreciable asset hence this amendment will not trigger whatsoever.</a:t>
            </a:r>
          </a:p>
          <a:p>
            <a:pPr>
              <a:buNone/>
            </a:pPr>
            <a:endParaRPr lang="en-US" sz="2000" dirty="0"/>
          </a:p>
        </p:txBody>
      </p:sp>
      <p:pic>
        <p:nvPicPr>
          <p:cNvPr id="7" name="Picture 3"/>
          <p:cNvPicPr>
            <a:picLocks noChangeAspect="1" noChangeArrowheads="1"/>
          </p:cNvPicPr>
          <p:nvPr/>
        </p:nvPicPr>
        <p:blipFill>
          <a:blip r:embed="rId2" cstate="print"/>
          <a:srcRect l="30330" t="38932" r="32203" b="17773"/>
          <a:stretch>
            <a:fillRect/>
          </a:stretch>
        </p:blipFill>
        <p:spPr bwMode="auto">
          <a:xfrm>
            <a:off x="2915816" y="2060848"/>
            <a:ext cx="4824536" cy="252028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E6F2CCAC-EDBA-4536-9007-F9123E5A879F}"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71612"/>
            <a:ext cx="8229600" cy="5002924"/>
          </a:xfrm>
        </p:spPr>
        <p:txBody>
          <a:bodyPr>
            <a:normAutofit/>
          </a:bodyPr>
          <a:lstStyle/>
          <a:p>
            <a:pPr>
              <a:buNone/>
            </a:pPr>
            <a:r>
              <a:rPr lang="en-US" sz="1600" dirty="0" smtClean="0"/>
              <a:t>3. What if the depreciable asset which was purchased in cash enters the block of the asset and only this asset remains and others are sold then, will Depreciation still be available on WDV of asset sold as asset bought in Cash still exists in block as per sec 50 of Act ?</a:t>
            </a:r>
          </a:p>
          <a:p>
            <a:pPr>
              <a:buNone/>
            </a:pPr>
            <a:r>
              <a:rPr lang="en-US" sz="1600" dirty="0" smtClean="0"/>
              <a:t>~  The value of the block will be </a:t>
            </a:r>
            <a:r>
              <a:rPr lang="en-US" sz="1600" dirty="0" smtClean="0">
                <a:solidFill>
                  <a:schemeClr val="accent3">
                    <a:lumMod val="60000"/>
                    <a:lumOff val="40000"/>
                  </a:schemeClr>
                </a:solidFill>
              </a:rPr>
              <a:t>Nil</a:t>
            </a:r>
          </a:p>
          <a:p>
            <a:pPr>
              <a:buNone/>
            </a:pPr>
            <a:r>
              <a:rPr lang="en-US" sz="1600" dirty="0" smtClean="0"/>
              <a:t>For </a:t>
            </a:r>
            <a:r>
              <a:rPr lang="en-US" sz="1600" dirty="0"/>
              <a:t>Example: </a:t>
            </a:r>
            <a:r>
              <a:rPr lang="en-US" sz="1600" dirty="0" err="1"/>
              <a:t>Mr.Joel</a:t>
            </a:r>
            <a:r>
              <a:rPr lang="en-US" sz="1600" dirty="0"/>
              <a:t> has bought a Machinery from </a:t>
            </a:r>
            <a:r>
              <a:rPr lang="en-US" sz="1600" dirty="0" err="1"/>
              <a:t>Mr.Jack</a:t>
            </a:r>
            <a:r>
              <a:rPr lang="en-US" sz="1600" dirty="0"/>
              <a:t> worth Rs.30,000 by making cash payment on 20th Nov 2017</a:t>
            </a:r>
            <a:r>
              <a:rPr lang="en-US" sz="1600" dirty="0" smtClean="0"/>
              <a:t>.</a:t>
            </a:r>
          </a:p>
          <a:p>
            <a:pPr>
              <a:buNone/>
            </a:pPr>
            <a:r>
              <a:rPr lang="en-US" sz="2000" dirty="0" smtClean="0"/>
              <a:t>         Prior to Amendment                                Post Amendment</a:t>
            </a:r>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a:p>
            <a:pPr>
              <a:buNone/>
            </a:pPr>
            <a:endParaRPr lang="en-US" sz="2400" dirty="0" smtClean="0"/>
          </a:p>
        </p:txBody>
      </p:sp>
      <p:sp>
        <p:nvSpPr>
          <p:cNvPr id="4" name="Rounded Rectangle 3"/>
          <p:cNvSpPr/>
          <p:nvPr/>
        </p:nvSpPr>
        <p:spPr>
          <a:xfrm>
            <a:off x="1115616" y="3717032"/>
            <a:ext cx="3168352" cy="28803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004048" y="3717032"/>
            <a:ext cx="3240360" cy="29523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403648" y="4077072"/>
            <a:ext cx="2664296" cy="2062103"/>
          </a:xfrm>
          <a:prstGeom prst="rect">
            <a:avLst/>
          </a:prstGeom>
          <a:noFill/>
        </p:spPr>
        <p:txBody>
          <a:bodyPr wrap="square" rtlCol="0">
            <a:spAutoFit/>
          </a:bodyPr>
          <a:lstStyle/>
          <a:p>
            <a:pPr lvl="0">
              <a:buFont typeface="Wingdings" pitchFamily="2" charset="2"/>
              <a:buChar char="v"/>
            </a:pPr>
            <a:r>
              <a:rPr lang="en-US" sz="1600" dirty="0" smtClean="0">
                <a:solidFill>
                  <a:schemeClr val="bg1"/>
                </a:solidFill>
              </a:rPr>
              <a:t>Full Amount of Rs.30,000 will be considered as Cost of the Acquisition. </a:t>
            </a:r>
          </a:p>
          <a:p>
            <a:pPr lvl="0">
              <a:buFont typeface="Wingdings" pitchFamily="2" charset="2"/>
              <a:buChar char="v"/>
            </a:pPr>
            <a:r>
              <a:rPr lang="en-US" sz="1600" dirty="0" smtClean="0">
                <a:solidFill>
                  <a:schemeClr val="bg1"/>
                </a:solidFill>
              </a:rPr>
              <a:t>Accordingly Depreciation was allowed on the cost of the acquisition paid in Cash</a:t>
            </a:r>
            <a:endParaRPr lang="en-US" sz="1600" dirty="0">
              <a:solidFill>
                <a:schemeClr val="bg1"/>
              </a:solidFill>
            </a:endParaRPr>
          </a:p>
        </p:txBody>
      </p:sp>
      <p:sp>
        <p:nvSpPr>
          <p:cNvPr id="7" name="TextBox 6"/>
          <p:cNvSpPr txBox="1"/>
          <p:nvPr/>
        </p:nvSpPr>
        <p:spPr>
          <a:xfrm>
            <a:off x="5292080" y="4077072"/>
            <a:ext cx="2520280" cy="2677656"/>
          </a:xfrm>
          <a:prstGeom prst="rect">
            <a:avLst/>
          </a:prstGeom>
          <a:noFill/>
        </p:spPr>
        <p:txBody>
          <a:bodyPr wrap="square" rtlCol="0">
            <a:spAutoFit/>
          </a:bodyPr>
          <a:lstStyle/>
          <a:p>
            <a:pPr lvl="0">
              <a:buFont typeface="Wingdings" pitchFamily="2" charset="2"/>
              <a:buChar char="v"/>
            </a:pPr>
            <a:r>
              <a:rPr lang="en-US" sz="1200" dirty="0" smtClean="0">
                <a:solidFill>
                  <a:schemeClr val="bg1"/>
                </a:solidFill>
              </a:rPr>
              <a:t>In this case the payment in a single day exceeding Rs.10,000/- for the acquisition of the Machinery in cash, Hence such payment shall not be considered as the cost of acquisition. </a:t>
            </a:r>
          </a:p>
          <a:p>
            <a:pPr lvl="0">
              <a:buFont typeface="Wingdings" pitchFamily="2" charset="2"/>
              <a:buChar char="v"/>
            </a:pPr>
            <a:r>
              <a:rPr lang="en-US" sz="1200" dirty="0" smtClean="0">
                <a:solidFill>
                  <a:schemeClr val="bg1"/>
                </a:solidFill>
              </a:rPr>
              <a:t>Accordingly no depreciation will be available on such amount paid in cash .</a:t>
            </a:r>
          </a:p>
          <a:p>
            <a:pPr lvl="0">
              <a:buFont typeface="Wingdings" pitchFamily="2" charset="2"/>
              <a:buChar char="v"/>
            </a:pPr>
            <a:r>
              <a:rPr lang="en-US" sz="1200" dirty="0" smtClean="0">
                <a:solidFill>
                  <a:schemeClr val="bg1"/>
                </a:solidFill>
              </a:rPr>
              <a:t>Further, such amount will not be considered as the cost of acquisition, when the asset is subsequently sold</a:t>
            </a:r>
          </a:p>
          <a:p>
            <a:pPr>
              <a:buFont typeface="Wingdings" pitchFamily="2" charset="2"/>
              <a:buChar char="v"/>
            </a:pPr>
            <a:endParaRPr lang="en-US" sz="1200" dirty="0">
              <a:solidFill>
                <a:schemeClr val="bg1"/>
              </a:solidFill>
            </a:endParaRPr>
          </a:p>
        </p:txBody>
      </p:sp>
      <p:sp>
        <p:nvSpPr>
          <p:cNvPr id="2" name="Slide Number Placeholder 1"/>
          <p:cNvSpPr>
            <a:spLocks noGrp="1"/>
          </p:cNvSpPr>
          <p:nvPr>
            <p:ph type="sldNum" sz="quarter" idx="12"/>
          </p:nvPr>
        </p:nvSpPr>
        <p:spPr/>
        <p:txBody>
          <a:bodyPr/>
          <a:lstStyle/>
          <a:p>
            <a:fld id="{E6F2CCAC-EDBA-4536-9007-F9123E5A879F}" type="slidenum">
              <a:rPr lang="en-US" smtClean="0"/>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normAutofit fontScale="90000"/>
          </a:bodyPr>
          <a:lstStyle/>
          <a:p>
            <a:r>
              <a:rPr lang="en-US" b="1" dirty="0" smtClean="0"/>
              <a:t>Introduction</a:t>
            </a:r>
            <a:br>
              <a:rPr lang="en-US" b="1" dirty="0" smtClean="0"/>
            </a:br>
            <a:endParaRPr lang="en-US" dirty="0"/>
          </a:p>
        </p:txBody>
      </p:sp>
      <p:sp>
        <p:nvSpPr>
          <p:cNvPr id="3" name="Content Placeholder 2"/>
          <p:cNvSpPr>
            <a:spLocks noGrp="1"/>
          </p:cNvSpPr>
          <p:nvPr>
            <p:ph idx="1"/>
          </p:nvPr>
        </p:nvSpPr>
        <p:spPr>
          <a:xfrm>
            <a:off x="457200" y="2000240"/>
            <a:ext cx="8229600" cy="3214710"/>
          </a:xfrm>
        </p:spPr>
        <p:txBody>
          <a:bodyPr>
            <a:normAutofit fontScale="77500" lnSpcReduction="20000"/>
          </a:bodyPr>
          <a:lstStyle/>
          <a:p>
            <a:r>
              <a:rPr lang="en-US" dirty="0" smtClean="0"/>
              <a:t>We </a:t>
            </a:r>
            <a:r>
              <a:rPr lang="en-US" dirty="0"/>
              <a:t>were told by history that before advent of cash there was concept of barter system though barter system where there was no currency ‘no cash’ and things were exchanged according to needs and sooner society realized that barter system having its own series of advantages and disadvantages need to be left behind with time and later on various personalities, kings and governments introduced new coins and currency made from time to time making impressions of their choice on such coins. </a:t>
            </a:r>
          </a:p>
        </p:txBody>
      </p:sp>
      <p:sp>
        <p:nvSpPr>
          <p:cNvPr id="4" name="Slide Number Placeholder 3"/>
          <p:cNvSpPr>
            <a:spLocks noGrp="1"/>
          </p:cNvSpPr>
          <p:nvPr>
            <p:ph type="sldNum" sz="quarter" idx="12"/>
          </p:nvPr>
        </p:nvSpPr>
        <p:spPr/>
        <p:txBody>
          <a:bodyPr/>
          <a:lstStyle/>
          <a:p>
            <a:fld id="{E6F2CCAC-EDBA-4536-9007-F9123E5A879F}" type="slidenum">
              <a:rPr lang="en-US" smtClean="0"/>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1772816"/>
            <a:ext cx="8075240" cy="4392488"/>
          </a:xfrm>
        </p:spPr>
        <p:txBody>
          <a:bodyPr>
            <a:normAutofit fontScale="70000" lnSpcReduction="20000"/>
          </a:bodyPr>
          <a:lstStyle/>
          <a:p>
            <a:pPr>
              <a:buNone/>
            </a:pPr>
            <a:endParaRPr lang="en-US" dirty="0" smtClean="0"/>
          </a:p>
          <a:p>
            <a:pPr>
              <a:buNone/>
            </a:pPr>
            <a:r>
              <a:rPr lang="en-US" b="1" dirty="0" smtClean="0"/>
              <a:t>EXAMPLE 1:  </a:t>
            </a:r>
            <a:r>
              <a:rPr lang="en-US" dirty="0" err="1" smtClean="0"/>
              <a:t>Assessee</a:t>
            </a:r>
            <a:r>
              <a:rPr lang="en-US" dirty="0" smtClean="0"/>
              <a:t> purchases plant and machinery of Rs. 3,50,000 on 1.04.2020 and pays the entire amount in cash.</a:t>
            </a:r>
          </a:p>
          <a:p>
            <a:pPr>
              <a:buFont typeface="Wingdings" pitchFamily="2" charset="2"/>
              <a:buChar char="Ø"/>
            </a:pPr>
            <a:r>
              <a:rPr lang="en-US" dirty="0" smtClean="0"/>
              <a:t>Since payment of Rs. 3,50,000/- is made by cash, it shall not be considered as part of actual cost of plant and machinery. The actual cost of plant and machinery shall be taken to be NIL and NIL shall be added to WDV of Block of assets. Note: As per section 269ST, the seller of machinery is liable to pay penalty of Rs. 3,50,000 for accepting cash of Rs.2,00,000 or more. The Penalty shall be under section 271DA.</a:t>
            </a:r>
          </a:p>
          <a:p>
            <a:pPr>
              <a:buFont typeface="Wingdings" pitchFamily="2" charset="2"/>
              <a:buChar char="Ø"/>
            </a:pPr>
            <a:endParaRPr lang="en-US" dirty="0" smtClean="0"/>
          </a:p>
          <a:p>
            <a:pPr>
              <a:buNone/>
            </a:pPr>
            <a:r>
              <a:rPr lang="en-US" dirty="0" smtClean="0"/>
              <a:t>EXAMPLE 2: Suppose in Example 1, </a:t>
            </a:r>
            <a:r>
              <a:rPr lang="en-US" dirty="0" err="1" smtClean="0"/>
              <a:t>assessee</a:t>
            </a:r>
            <a:r>
              <a:rPr lang="en-US" dirty="0" smtClean="0"/>
              <a:t> makes payments as under:</a:t>
            </a:r>
          </a:p>
          <a:p>
            <a:pPr>
              <a:buNone/>
            </a:pPr>
            <a:endParaRPr lang="en-US" dirty="0" smtClean="0"/>
          </a:p>
          <a:p>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1052512"/>
          <a:ext cx="8229600" cy="5184799"/>
        </p:xfrm>
        <a:graphic>
          <a:graphicData uri="http://schemas.openxmlformats.org/drawingml/2006/table">
            <a:tbl>
              <a:tblPr firstRow="1" bandRow="1">
                <a:tableStyleId>{5C22544A-7EE6-4342-B048-85BDC9FD1C3A}</a:tableStyleId>
              </a:tblPr>
              <a:tblGrid>
                <a:gridCol w="2057400"/>
                <a:gridCol w="2057400"/>
                <a:gridCol w="2057400"/>
                <a:gridCol w="2057400"/>
              </a:tblGrid>
              <a:tr h="462589">
                <a:tc>
                  <a:txBody>
                    <a:bodyPr/>
                    <a:lstStyle/>
                    <a:p>
                      <a:pPr algn="just">
                        <a:lnSpc>
                          <a:spcPct val="115000"/>
                        </a:lnSpc>
                        <a:spcAft>
                          <a:spcPts val="0"/>
                        </a:spcAft>
                      </a:pPr>
                      <a:r>
                        <a:rPr lang="en-US" sz="1200" dirty="0">
                          <a:latin typeface="Arial"/>
                          <a:ea typeface="Times New Roman"/>
                          <a:cs typeface="Times New Roman"/>
                        </a:rPr>
                        <a:t>DATES </a:t>
                      </a:r>
                      <a:endParaRPr lang="en-US" sz="1100" dirty="0">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latin typeface="Arial"/>
                          <a:ea typeface="Times New Roman"/>
                          <a:cs typeface="Times New Roman"/>
                        </a:rPr>
                        <a:t>MODE OF PAYMENT </a:t>
                      </a:r>
                      <a:endParaRPr lang="en-US" sz="11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latin typeface="Arial"/>
                          <a:ea typeface="Times New Roman"/>
                          <a:cs typeface="Times New Roman"/>
                        </a:rPr>
                        <a:t>AMOUNT</a:t>
                      </a:r>
                      <a:endParaRPr lang="en-US" sz="11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latin typeface="Arial"/>
                          <a:ea typeface="Times New Roman"/>
                          <a:cs typeface="Times New Roman"/>
                        </a:rPr>
                        <a:t>TAX TREATMENT</a:t>
                      </a:r>
                      <a:endParaRPr lang="en-US" sz="1100">
                        <a:latin typeface="Calibri"/>
                        <a:ea typeface="Times New Roman"/>
                        <a:cs typeface="Times New Roman"/>
                      </a:endParaRPr>
                    </a:p>
                  </a:txBody>
                  <a:tcPr marL="68580" marR="68580" marT="0" marB="0"/>
                </a:tc>
              </a:tr>
              <a:tr h="1836415">
                <a:tc>
                  <a:txBody>
                    <a:bodyPr/>
                    <a:lstStyle/>
                    <a:p>
                      <a:pPr algn="just">
                        <a:lnSpc>
                          <a:spcPct val="115000"/>
                        </a:lnSpc>
                        <a:spcAft>
                          <a:spcPts val="0"/>
                        </a:spcAft>
                      </a:pPr>
                      <a:r>
                        <a:rPr lang="en-US" sz="1200">
                          <a:latin typeface="Arial"/>
                          <a:ea typeface="Times New Roman"/>
                          <a:cs typeface="Times New Roman"/>
                        </a:rPr>
                        <a:t>1.04.2020</a:t>
                      </a:r>
                      <a:endParaRPr lang="en-US" sz="11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latin typeface="Arial"/>
                          <a:ea typeface="Calibri"/>
                          <a:cs typeface="Times New Roman"/>
                        </a:rPr>
                        <a:t>Cash</a:t>
                      </a:r>
                      <a:endParaRPr lang="en-US" sz="11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latin typeface="Arial"/>
                          <a:ea typeface="Calibri"/>
                          <a:cs typeface="Times New Roman"/>
                        </a:rPr>
                        <a:t>Rs. 2,500 x  10 times = Rs. 25,000</a:t>
                      </a:r>
                      <a:endParaRPr lang="en-US" sz="11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latin typeface="Arial"/>
                          <a:ea typeface="Calibri"/>
                          <a:cs typeface="Times New Roman"/>
                        </a:rPr>
                        <a:t>Payment made on 1.04.2020 of Rs. 25,000 shall not be considered for determining actual cost since aggregate payments in cash in a day exceeds Rs. 10,000.</a:t>
                      </a:r>
                      <a:endParaRPr lang="en-US" sz="1100">
                        <a:latin typeface="Calibri"/>
                        <a:ea typeface="Times New Roman"/>
                        <a:cs typeface="Times New Roman"/>
                      </a:endParaRPr>
                    </a:p>
                  </a:txBody>
                  <a:tcPr marL="68580" marR="68580" marT="0" marB="0"/>
                </a:tc>
              </a:tr>
              <a:tr h="2098760">
                <a:tc>
                  <a:txBody>
                    <a:bodyPr/>
                    <a:lstStyle/>
                    <a:p>
                      <a:pPr algn="just">
                        <a:lnSpc>
                          <a:spcPct val="115000"/>
                        </a:lnSpc>
                        <a:spcAft>
                          <a:spcPts val="0"/>
                        </a:spcAft>
                      </a:pPr>
                      <a:r>
                        <a:rPr lang="en-US" sz="1200">
                          <a:latin typeface="Arial"/>
                          <a:ea typeface="Times New Roman"/>
                          <a:cs typeface="Times New Roman"/>
                        </a:rPr>
                        <a:t>3.04.2020 TO 12.04.2020</a:t>
                      </a:r>
                      <a:endParaRPr lang="en-US" sz="11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latin typeface="Arial"/>
                          <a:ea typeface="Calibri"/>
                          <a:cs typeface="Times New Roman"/>
                        </a:rPr>
                        <a:t>Cash</a:t>
                      </a:r>
                      <a:endParaRPr lang="en-US" sz="11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latin typeface="Arial"/>
                          <a:ea typeface="Calibri"/>
                          <a:cs typeface="Times New Roman"/>
                        </a:rPr>
                        <a:t>Rs. 10,000 every day  x 10 days = Rs. 1,00,000</a:t>
                      </a:r>
                      <a:endParaRPr lang="en-US" sz="11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latin typeface="Arial"/>
                          <a:ea typeface="Calibri"/>
                          <a:cs typeface="Times New Roman"/>
                        </a:rPr>
                        <a:t>Payment of Rs. 1,00,000 made by cash from 3.04.2020 to 12.04.2020 shall be considered for determining actual cost since aggregate payments in a day do not exceed Rs. 10,000</a:t>
                      </a:r>
                      <a:endParaRPr lang="en-US" sz="1100">
                        <a:latin typeface="Calibri"/>
                        <a:ea typeface="Times New Roman"/>
                        <a:cs typeface="Times New Roman"/>
                      </a:endParaRPr>
                    </a:p>
                  </a:txBody>
                  <a:tcPr marL="68580" marR="68580" marT="0" marB="0"/>
                </a:tc>
              </a:tr>
              <a:tr h="787035">
                <a:tc>
                  <a:txBody>
                    <a:bodyPr/>
                    <a:lstStyle/>
                    <a:p>
                      <a:pPr algn="just">
                        <a:lnSpc>
                          <a:spcPct val="115000"/>
                        </a:lnSpc>
                        <a:spcAft>
                          <a:spcPts val="0"/>
                        </a:spcAft>
                      </a:pPr>
                      <a:r>
                        <a:rPr lang="en-US" sz="1200">
                          <a:latin typeface="Arial"/>
                          <a:ea typeface="Times New Roman"/>
                          <a:cs typeface="Times New Roman"/>
                        </a:rPr>
                        <a:t>22.04.2020</a:t>
                      </a:r>
                      <a:endParaRPr lang="en-US" sz="11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latin typeface="Arial"/>
                          <a:ea typeface="Calibri"/>
                          <a:cs typeface="Times New Roman"/>
                        </a:rPr>
                        <a:t>Cheque</a:t>
                      </a:r>
                      <a:endParaRPr lang="en-US" sz="11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latin typeface="Arial"/>
                          <a:ea typeface="Calibri"/>
                          <a:cs typeface="Times New Roman"/>
                        </a:rPr>
                        <a:t>Rs. 2,25,000</a:t>
                      </a:r>
                      <a:endParaRPr lang="en-US" sz="1100">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dirty="0">
                          <a:latin typeface="Arial"/>
                          <a:ea typeface="Calibri"/>
                          <a:cs typeface="Times New Roman"/>
                        </a:rPr>
                        <a:t>Payment of Rs. 2,25,000 shall be added to WDV of Block of assets.</a:t>
                      </a:r>
                      <a:endParaRPr lang="en-US" sz="1100" dirty="0">
                        <a:latin typeface="Calibri"/>
                        <a:ea typeface="Times New Roman"/>
                        <a:cs typeface="Times New Roman"/>
                      </a:endParaRPr>
                    </a:p>
                  </a:txBody>
                  <a:tcPr marL="68580" marR="68580" marT="0" marB="0"/>
                </a:tc>
              </a:tr>
            </a:tbl>
          </a:graphicData>
        </a:graphic>
      </p:graphicFrame>
      <p:sp>
        <p:nvSpPr>
          <p:cNvPr id="2" name="Slide Number Placeholder 1"/>
          <p:cNvSpPr>
            <a:spLocks noGrp="1"/>
          </p:cNvSpPr>
          <p:nvPr>
            <p:ph type="sldNum" sz="quarter" idx="12"/>
          </p:nvPr>
        </p:nvSpPr>
        <p:spPr/>
        <p:txBody>
          <a:bodyPr/>
          <a:lstStyle/>
          <a:p>
            <a:fld id="{E6F2CCAC-EDBA-4536-9007-F9123E5A879F}"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72816"/>
            <a:ext cx="8229600" cy="4801720"/>
          </a:xfrm>
        </p:spPr>
        <p:txBody>
          <a:bodyPr>
            <a:normAutofit fontScale="47500" lnSpcReduction="20000"/>
          </a:bodyPr>
          <a:lstStyle/>
          <a:p>
            <a:pPr marL="0" indent="0">
              <a:buNone/>
            </a:pPr>
            <a:r>
              <a:rPr lang="en-US" dirty="0" smtClean="0"/>
              <a:t>Therefore Rs. 3,25,000/- shall be considered as actual cost and Rs. 3,25,000/- shall be added to WDV of Block of assets.</a:t>
            </a:r>
          </a:p>
          <a:p>
            <a:pPr marL="0" indent="0">
              <a:buNone/>
            </a:pPr>
            <a:r>
              <a:rPr lang="en-US" b="1" dirty="0" smtClean="0"/>
              <a:t>Note:</a:t>
            </a:r>
            <a:r>
              <a:rPr lang="en-US" dirty="0" smtClean="0"/>
              <a:t> S. 43(1) defines original cost to mean actual cost of asset as reduced by portion of cost as met directly or indirectly by any other person or authority. FA, 2017 has inserted a second proviso to exclude expenditure incurred in acquisition of any asset or part thereof from actual cost of asset, if the payment in respect of such expenditure is made to a person in a day, exceeding Rs. 10,000 otherwise than by a specified mode.</a:t>
            </a:r>
          </a:p>
          <a:p>
            <a:pPr marL="0" indent="0">
              <a:buNone/>
            </a:pPr>
            <a:r>
              <a:rPr lang="en-US" dirty="0" smtClean="0"/>
              <a:t>Whether payments in respect of past expenditure to be included in cost? </a:t>
            </a:r>
          </a:p>
          <a:p>
            <a:pPr marL="0" indent="0">
              <a:buNone/>
            </a:pPr>
            <a:r>
              <a:rPr lang="en-US" dirty="0" smtClean="0"/>
              <a:t>The language of the second proviso is “where the assessee incurs any expenditure in respect of which payments or aggregate payments made to a person in a day exceed ten thousand rupees, such expenditure shall be ignored for the purposes of determination of actual cost.”</a:t>
            </a:r>
          </a:p>
          <a:p>
            <a:pPr marL="0" indent="0">
              <a:buNone/>
            </a:pPr>
            <a:endParaRPr lang="en-US" dirty="0" smtClean="0"/>
          </a:p>
          <a:p>
            <a:pPr marL="0" indent="0">
              <a:buNone/>
            </a:pPr>
            <a:r>
              <a:rPr lang="en-US" dirty="0" smtClean="0"/>
              <a:t>As stated above, the language employed in the amendment is "incurs", signifying present tense and implying that it would apply to any expenditure which is incurred after the amendment is made effective, as per one view. As per the other view, it may also mean that both the event of incurring the expenditure and the payment thereof should be after the date on which the amendment is made effective. As per yet another review, it may mean that the expenditure may be incurred in past, that is, prior to the effective date of amendment, but, if the payment is made after the effective date of amendment, the provision would apply. Having regard to the provision, its language and the desire to be prospective, it appears that the first view or second view is preferable. The other view would require reworking of the actual cost in respect of the past and to what extent it should be done or not may be difficult as well as impractical.</a:t>
            </a:r>
          </a:p>
          <a:p>
            <a:pPr marL="0" indent="0">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noAutofit/>
          </a:bodyPr>
          <a:lstStyle/>
          <a:p>
            <a:r>
              <a:rPr lang="en-US" sz="2800" b="1" dirty="0" smtClean="0"/>
              <a:t>Actual cost of asset in case of withdrawal of deduction in terms of section 35AD(7B) r/w 43(1):</a:t>
            </a:r>
            <a:endParaRPr lang="en-US" sz="2800" dirty="0"/>
          </a:p>
        </p:txBody>
      </p:sp>
      <p:sp>
        <p:nvSpPr>
          <p:cNvPr id="3" name="Content Placeholder 2"/>
          <p:cNvSpPr>
            <a:spLocks noGrp="1"/>
          </p:cNvSpPr>
          <p:nvPr>
            <p:ph idx="1"/>
          </p:nvPr>
        </p:nvSpPr>
        <p:spPr/>
        <p:txBody>
          <a:bodyPr>
            <a:noAutofit/>
          </a:bodyPr>
          <a:lstStyle/>
          <a:p>
            <a:pPr>
              <a:buNone/>
            </a:pPr>
            <a:endParaRPr lang="en-US" sz="1400" b="1" u="sng" dirty="0" smtClean="0"/>
          </a:p>
          <a:p>
            <a:pPr>
              <a:buNone/>
            </a:pPr>
            <a:r>
              <a:rPr lang="en-US" sz="1400" b="1" u="sng" dirty="0" smtClean="0"/>
              <a:t>Disallowance of Cash Payments under Section 35AD &amp; Restrictions on Claim of Depreciation of Disallowed Capital Expenditure</a:t>
            </a:r>
          </a:p>
          <a:p>
            <a:pPr>
              <a:buNone/>
            </a:pPr>
            <a:endParaRPr lang="en-US" sz="1400" dirty="0" smtClean="0"/>
          </a:p>
          <a:p>
            <a:pPr>
              <a:buNone/>
            </a:pPr>
            <a:endParaRPr lang="en-US" sz="1400" dirty="0" smtClean="0"/>
          </a:p>
          <a:p>
            <a:pPr>
              <a:buNone/>
            </a:pPr>
            <a:r>
              <a:rPr lang="en-US" sz="1400" dirty="0" smtClean="0"/>
              <a:t>As per the provisions of section 35AD investment linked deduction is available in respect of capital expenditure laid out for certain specified businesses. An amendment is has been made to curb the incurring of any expenditure in cash on such expenditure which is eligible for deduction under section 35AD and accordingly an expenditure of above Rs. 10,000/- in aggregate made to a person in a day shall not qualify for deduction under the provisions of the said section. It is to be noted that under the existing provisions of the Act revenue expenditure incurred in cash exceeding Rs. 10,000 is disallowed under section 40(A)(3) except in specific circumstances referred in Rule 6DD of Income Tax Rules, 1962. In order to discourage cash transactions even for capital expenditure ,the Act has been amended to clause (f) of Section 35AD(8) of Act whereby any capital expenditure in respect of which aggregate payment made to a person in a day otherwise then by account payee </a:t>
            </a:r>
            <a:r>
              <a:rPr lang="en-US" sz="1400" dirty="0" err="1" smtClean="0"/>
              <a:t>cheque</a:t>
            </a:r>
            <a:r>
              <a:rPr lang="en-US" sz="1400" dirty="0" smtClean="0"/>
              <a:t>, draft or ECS through bank account exceeding Rs. 10,000/- , same shall be disallowed. </a:t>
            </a:r>
            <a:endParaRPr lang="en-US" sz="1400"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23</a:t>
            </a:fld>
            <a:endParaRPr 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72816"/>
            <a:ext cx="8229600" cy="5288676"/>
          </a:xfrm>
        </p:spPr>
        <p:txBody>
          <a:bodyPr>
            <a:normAutofit/>
          </a:bodyPr>
          <a:lstStyle/>
          <a:p>
            <a:pPr>
              <a:buNone/>
            </a:pPr>
            <a:r>
              <a:rPr lang="en-US" sz="1600" dirty="0"/>
              <a:t>Furthermore, as per the provisions of section 35AD(7B) if any asset, in respect of which deduction has been allowed earlier, is put to use for the purpose other than the specified business, then the expenditure allowed as reduced by depreciation </a:t>
            </a:r>
            <a:r>
              <a:rPr lang="en-US" sz="1600" dirty="0" smtClean="0"/>
              <a:t> calculated in terms of section 32, shall be added back to the income of the assessee in the year in which the asset is so used for purpose other than specified business. There was no clarity as to what would be the actual cost of such asset for the purpose of section 43. Accordingly, a proviso is being sought to be inserted </a:t>
            </a:r>
            <a:r>
              <a:rPr lang="en-US" sz="1600" dirty="0" err="1" smtClean="0"/>
              <a:t>toExplanation</a:t>
            </a:r>
            <a:r>
              <a:rPr lang="en-US" sz="1600" dirty="0" smtClean="0"/>
              <a:t> 13 in the section 43 in lines with the provisions of section 35AD(7B)which will provide that the actual cost of such asset shall be the actual cost to the assessee, as reduced by depreciation that would have been allowable if the asset had been used for such purpose (</a:t>
            </a:r>
            <a:r>
              <a:rPr lang="en-US" sz="1600" dirty="0" err="1" smtClean="0"/>
              <a:t>i.e</a:t>
            </a:r>
            <a:r>
              <a:rPr lang="en-US" sz="1600" dirty="0" smtClean="0"/>
              <a:t> for other than the specified business) since the date of its acquisition.</a:t>
            </a:r>
          </a:p>
        </p:txBody>
      </p:sp>
      <p:sp>
        <p:nvSpPr>
          <p:cNvPr id="2" name="Slide Number Placeholder 1"/>
          <p:cNvSpPr>
            <a:spLocks noGrp="1"/>
          </p:cNvSpPr>
          <p:nvPr>
            <p:ph type="sldNum" sz="quarter" idx="12"/>
          </p:nvPr>
        </p:nvSpPr>
        <p:spPr/>
        <p:txBody>
          <a:bodyPr/>
          <a:lstStyle/>
          <a:p>
            <a:fld id="{E6F2CCAC-EDBA-4536-9007-F9123E5A879F}"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a:buNone/>
            </a:pPr>
            <a:r>
              <a:rPr lang="en-US" dirty="0"/>
              <a:t>The above provisions can be summarized in the following manner:</a:t>
            </a:r>
          </a:p>
          <a:p>
            <a:pPr>
              <a:buFont typeface="Wingdings" pitchFamily="2" charset="2"/>
              <a:buChar char="§"/>
            </a:pPr>
            <a:r>
              <a:rPr lang="en-US" dirty="0"/>
              <a:t>Capital Expenditure is required to be incurred in respect of which aggregate payment made to a person in a day otherwise then by account payee cheque, draft or ECS through bank account exceeding </a:t>
            </a:r>
            <a:r>
              <a:rPr lang="en-US" dirty="0" err="1"/>
              <a:t>Rs</a:t>
            </a:r>
            <a:r>
              <a:rPr lang="en-US" dirty="0"/>
              <a:t>. 10,000</a:t>
            </a:r>
          </a:p>
          <a:p>
            <a:pPr>
              <a:buFont typeface="Wingdings" pitchFamily="2" charset="2"/>
              <a:buChar char="§"/>
            </a:pPr>
            <a:r>
              <a:rPr lang="en-US" dirty="0"/>
              <a:t>It is now provided that the Actual cost where deduction was allowed under section 35AD This proviso will revive the actual cost if section 35AD(7B) is revoked and thereby previous deduction are withdrawn.</a:t>
            </a:r>
          </a:p>
          <a:p>
            <a:pPr>
              <a:buFont typeface="Wingdings" pitchFamily="2" charset="2"/>
              <a:buChar char="§"/>
            </a:pPr>
            <a:r>
              <a:rPr lang="en-US" dirty="0"/>
              <a:t>Capital asset in respect of which deduction allowed under 35AD is deemed to be the income of the assessee as per 35AD(7B)</a:t>
            </a:r>
          </a:p>
          <a:p>
            <a:pPr>
              <a:buFont typeface="Wingdings" pitchFamily="2" charset="2"/>
              <a:buChar char="§"/>
            </a:pPr>
            <a:r>
              <a:rPr lang="en-US" dirty="0"/>
              <a:t>The actual Cost of the asset to the assessee shall be the actual cost as reduced by an amount equal to the amount of depreciation calculated at the rate in force that would have been allowable had the asset been used for the purpose of business</a:t>
            </a:r>
          </a:p>
          <a:p>
            <a:pPr>
              <a:buNone/>
            </a:pPr>
            <a:endParaRPr lang="en-US" dirty="0"/>
          </a:p>
          <a:p>
            <a:pPr>
              <a:buNone/>
            </a:pPr>
            <a:endParaRPr lang="en-US" dirty="0"/>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25</a:t>
            </a:fld>
            <a:endParaRPr lang="en-US"/>
          </a:p>
        </p:txBody>
      </p:sp>
    </p:spTree>
    <p:extLst>
      <p:ext uri="{BB962C8B-B14F-4D97-AF65-F5344CB8AC3E}">
        <p14:creationId xmlns:p14="http://schemas.microsoft.com/office/powerpoint/2010/main" val="7870801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err="1" smtClean="0"/>
              <a:t>Applicabilty</a:t>
            </a:r>
            <a:r>
              <a:rPr lang="en-US" sz="2400" b="1" dirty="0" smtClean="0"/>
              <a:t> of disallowance u/s 40A of the Act in case assessee opts for presumptive taxation u/s 44AD.</a:t>
            </a:r>
            <a:endParaRPr lang="en-US" sz="2400" dirty="0"/>
          </a:p>
        </p:txBody>
      </p:sp>
      <p:sp>
        <p:nvSpPr>
          <p:cNvPr id="3" name="Content Placeholder 2"/>
          <p:cNvSpPr>
            <a:spLocks noGrp="1"/>
          </p:cNvSpPr>
          <p:nvPr>
            <p:ph idx="1"/>
          </p:nvPr>
        </p:nvSpPr>
        <p:spPr/>
        <p:txBody>
          <a:bodyPr>
            <a:normAutofit fontScale="62500" lnSpcReduction="20000"/>
          </a:bodyPr>
          <a:lstStyle/>
          <a:p>
            <a:pPr>
              <a:buNone/>
            </a:pPr>
            <a:r>
              <a:rPr lang="en-US" dirty="0" smtClean="0"/>
              <a:t>Sec 40A relates to disallowance related to excess payment of related party, cash payment to a person in excess of Rs. 10,000 in a day, payment to unapproved fund, mark to market losses etc. The comparison of sec 44AD and 40A is very interesting and different from sec 43B and sec 40. Sec 40A overrides all the other provisions of PGBP.</a:t>
            </a:r>
          </a:p>
          <a:p>
            <a:pPr>
              <a:buNone/>
            </a:pPr>
            <a:r>
              <a:rPr lang="en-US" dirty="0" smtClean="0"/>
              <a:t>The section begins with ―The provisions of this section shall have effect notwithstanding anything to the contrary contained in any other provisions of this Act relating to the computation of income under the head ―Profits and gains of business or profession‖. The non-obstante clause of this section seems to override provisions of sec 44AD. However, the </a:t>
            </a:r>
            <a:r>
              <a:rPr lang="en-US" dirty="0" err="1" smtClean="0"/>
              <a:t>Panaji</a:t>
            </a:r>
            <a:r>
              <a:rPr lang="en-US" dirty="0" smtClean="0"/>
              <a:t> Tribunal in case of Good Luck Kinetic v. ITO (2015) 58 relating to disallowance u/s 43B have considered two points:</a:t>
            </a:r>
          </a:p>
          <a:p>
            <a:pPr>
              <a:buNone/>
            </a:pPr>
            <a:r>
              <a:rPr lang="en-US" dirty="0" err="1" smtClean="0"/>
              <a:t>i</a:t>
            </a:r>
            <a:r>
              <a:rPr lang="en-US" dirty="0" smtClean="0"/>
              <a:t>. Amplitude of non-obstante clause</a:t>
            </a:r>
          </a:p>
          <a:p>
            <a:pPr>
              <a:buNone/>
            </a:pPr>
            <a:r>
              <a:rPr lang="en-US" dirty="0" smtClean="0"/>
              <a:t>ii. Payment to crown </a:t>
            </a:r>
            <a:r>
              <a:rPr lang="en-US" dirty="0" err="1" smtClean="0"/>
              <a:t>i.e</a:t>
            </a:r>
            <a:r>
              <a:rPr lang="en-US" dirty="0" smtClean="0"/>
              <a:t> statutory dues</a:t>
            </a:r>
          </a:p>
          <a:p>
            <a:pPr>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26</a:t>
            </a:fld>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1472" y="1571612"/>
            <a:ext cx="8229600" cy="4325112"/>
          </a:xfrm>
        </p:spPr>
        <p:txBody>
          <a:bodyPr>
            <a:normAutofit fontScale="62500" lnSpcReduction="20000"/>
          </a:bodyPr>
          <a:lstStyle/>
          <a:p>
            <a:r>
              <a:rPr lang="en-US" dirty="0" smtClean="0"/>
              <a:t>The provisions of sec 40A are not related to statutory dues and such other dues. It just imposes restrictions on payments and disallows amount which is not paid as per the provisions of the Act. It is also to be noted that provisions of sec 40A of the Act are with regard to </a:t>
            </a:r>
            <a:r>
              <a:rPr lang="en-US" dirty="0" err="1" smtClean="0"/>
              <a:t>allowability</a:t>
            </a:r>
            <a:r>
              <a:rPr lang="en-US" dirty="0" smtClean="0"/>
              <a:t> of expenditure which has been actually incurred and claimed by the assessee from sec 30 to 38 of the Act. Therefore, if the assessee declares income as per the provisions of sec 44AD of the Act, no disallowance shall be made u/s 40A of the Act.</a:t>
            </a:r>
          </a:p>
          <a:p>
            <a:endParaRPr lang="en-US" dirty="0" smtClean="0"/>
          </a:p>
          <a:p>
            <a:r>
              <a:rPr lang="en-US" b="1" u="sng" dirty="0" smtClean="0"/>
              <a:t>Example  </a:t>
            </a:r>
            <a:r>
              <a:rPr lang="en-US" b="1" dirty="0" smtClean="0"/>
              <a:t>:</a:t>
            </a:r>
            <a:r>
              <a:rPr lang="en-US" b="1" u="sng" dirty="0" smtClean="0"/>
              <a:t> </a:t>
            </a:r>
            <a:r>
              <a:rPr lang="en-US" dirty="0" smtClean="0"/>
              <a:t>If any person opting for </a:t>
            </a:r>
            <a:r>
              <a:rPr lang="en-US" b="1" dirty="0" smtClean="0"/>
              <a:t>sec 44AD </a:t>
            </a:r>
            <a:r>
              <a:rPr lang="en-US" dirty="0" smtClean="0"/>
              <a:t>has made cash purchases worth Rs. 15,000 no disallowance can be made u/s 40A(3), even if the cash payment to a person exceeds Rs. 10,000 in a day. Cash payment to transporter in excess of Rs. 35,000 in a day shall not be disallowed.</a:t>
            </a:r>
          </a:p>
          <a:p>
            <a:r>
              <a:rPr lang="en-US" dirty="0" smtClean="0"/>
              <a:t>Similarly, disallowance u/s 40A for excess payment to relatives cannot be made. No addition u/s 41 can be made.</a:t>
            </a:r>
          </a:p>
          <a:p>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620688"/>
            <a:ext cx="8229600" cy="1143000"/>
          </a:xfrm>
        </p:spPr>
        <p:txBody>
          <a:bodyPr>
            <a:noAutofit/>
          </a:bodyPr>
          <a:lstStyle/>
          <a:p>
            <a:pPr algn="l"/>
            <a:r>
              <a:rPr lang="en-US" sz="3600" b="1" dirty="0" smtClean="0"/>
              <a:t>Incentives to encourage cashless business transactions</a:t>
            </a:r>
            <a:br>
              <a:rPr lang="en-US" sz="3600" b="1" dirty="0" smtClean="0"/>
            </a:br>
            <a:endParaRPr lang="en-US" sz="3600" dirty="0"/>
          </a:p>
        </p:txBody>
      </p:sp>
      <p:sp>
        <p:nvSpPr>
          <p:cNvPr id="3" name="Content Placeholder 2"/>
          <p:cNvSpPr>
            <a:spLocks noGrp="1"/>
          </p:cNvSpPr>
          <p:nvPr>
            <p:ph idx="1"/>
          </p:nvPr>
        </p:nvSpPr>
        <p:spPr>
          <a:xfrm>
            <a:off x="395536" y="1628800"/>
            <a:ext cx="8229600" cy="4680520"/>
          </a:xfrm>
        </p:spPr>
        <p:txBody>
          <a:bodyPr>
            <a:normAutofit fontScale="47500" lnSpcReduction="20000"/>
          </a:bodyPr>
          <a:lstStyle/>
          <a:p>
            <a:pPr>
              <a:buNone/>
            </a:pPr>
            <a:r>
              <a:rPr lang="en-US" b="1" u="sng" dirty="0" err="1" smtClean="0"/>
              <a:t>A.Presumptive</a:t>
            </a:r>
            <a:r>
              <a:rPr lang="en-US" b="1" u="sng" dirty="0" smtClean="0"/>
              <a:t> Rate of Income:</a:t>
            </a:r>
          </a:p>
          <a:p>
            <a:pPr>
              <a:buNone/>
            </a:pPr>
            <a:endParaRPr lang="en-US" dirty="0" smtClean="0"/>
          </a:p>
          <a:p>
            <a:pPr>
              <a:buNone/>
            </a:pPr>
            <a:r>
              <a:rPr lang="en-US" b="1" dirty="0" smtClean="0"/>
              <a:t>The presumptive rate of income would be 8% of total turnover or gross receipts.</a:t>
            </a:r>
            <a:endParaRPr lang="en-US" dirty="0" smtClean="0"/>
          </a:p>
          <a:p>
            <a:pPr>
              <a:buNone/>
            </a:pPr>
            <a:r>
              <a:rPr lang="en-US" dirty="0" smtClean="0"/>
              <a:t>However, Proviso to sub-section (1) provides that the presumptive rate of 6% of total turnover or gross receipts will be applicable in respect of amount which is received</a:t>
            </a:r>
          </a:p>
          <a:p>
            <a:pPr>
              <a:buNone/>
            </a:pPr>
            <a:r>
              <a:rPr lang="en-US" dirty="0" smtClean="0"/>
              <a:t>By and account payee </a:t>
            </a:r>
            <a:r>
              <a:rPr lang="en-US" dirty="0" err="1" smtClean="0"/>
              <a:t>cheque</a:t>
            </a:r>
            <a:r>
              <a:rPr lang="en-US" dirty="0" smtClean="0"/>
              <a:t> or</a:t>
            </a:r>
          </a:p>
          <a:p>
            <a:pPr>
              <a:buNone/>
            </a:pPr>
            <a:r>
              <a:rPr lang="en-US" dirty="0" smtClean="0"/>
              <a:t>By an account payee bank draft</a:t>
            </a:r>
          </a:p>
          <a:p>
            <a:pPr>
              <a:buNone/>
            </a:pPr>
            <a:r>
              <a:rPr lang="en-US" dirty="0" smtClean="0"/>
              <a:t>By use of electronic clearing system through a bank account OR through such other electronic mode as may be prescribed.</a:t>
            </a:r>
          </a:p>
          <a:p>
            <a:pPr>
              <a:buNone/>
            </a:pPr>
            <a:r>
              <a:rPr lang="en-US" dirty="0" smtClean="0"/>
              <a:t>During the previous year or before the due date of filing of return under section 139(1) in respect of the previous year.</a:t>
            </a:r>
          </a:p>
          <a:p>
            <a:pPr>
              <a:buNone/>
            </a:pPr>
            <a:r>
              <a:rPr lang="en-US" dirty="0" smtClean="0"/>
              <a:t>However the assessee can declare in his return an amount higher than presumptive income so calculated, claimed to have been actually earned by him.</a:t>
            </a:r>
          </a:p>
          <a:p>
            <a:pPr>
              <a:buNone/>
            </a:pPr>
            <a:endParaRPr lang="en-US" dirty="0"/>
          </a:p>
          <a:p>
            <a:pPr>
              <a:buNone/>
            </a:pPr>
            <a:endParaRPr lang="en-US" dirty="0" smtClean="0"/>
          </a:p>
          <a:p>
            <a:pPr>
              <a:buNone/>
            </a:pPr>
            <a:endParaRPr lang="en-US" dirty="0" smtClean="0"/>
          </a:p>
          <a:p>
            <a:pPr>
              <a:buNone/>
            </a:pPr>
            <a:r>
              <a:rPr lang="en-US" b="1" dirty="0" smtClean="0"/>
              <a:t>√ Other Electronic Prescribed by CBDT: </a:t>
            </a:r>
            <a:r>
              <a:rPr lang="en-US" dirty="0" smtClean="0"/>
              <a:t>The Central Board of Direct Taxes has prescribed </a:t>
            </a:r>
            <a:r>
              <a:rPr lang="en-US" b="1" dirty="0" smtClean="0"/>
              <a:t>other electronic modes </a:t>
            </a:r>
            <a:r>
              <a:rPr lang="en-US" dirty="0" smtClean="0"/>
              <a:t>to provide for the followings as an acceptable electronic mode of payments-</a:t>
            </a:r>
          </a:p>
        </p:txBody>
      </p:sp>
      <p:sp>
        <p:nvSpPr>
          <p:cNvPr id="4" name="Slide Number Placeholder 3"/>
          <p:cNvSpPr>
            <a:spLocks noGrp="1"/>
          </p:cNvSpPr>
          <p:nvPr>
            <p:ph type="sldNum" sz="quarter" idx="12"/>
          </p:nvPr>
        </p:nvSpPr>
        <p:spPr/>
        <p:txBody>
          <a:bodyPr/>
          <a:lstStyle/>
          <a:p>
            <a:fld id="{E6F2CCAC-EDBA-4536-9007-F9123E5A879F}"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571612"/>
            <a:ext cx="8229600" cy="4325112"/>
          </a:xfrm>
        </p:spPr>
        <p:txBody>
          <a:bodyPr>
            <a:normAutofit fontScale="77500" lnSpcReduction="20000"/>
          </a:bodyPr>
          <a:lstStyle/>
          <a:p>
            <a:pPr>
              <a:buNone/>
            </a:pPr>
            <a:r>
              <a:rPr lang="en-US" sz="2000" dirty="0"/>
              <a:t>(a) Credit Card;</a:t>
            </a:r>
          </a:p>
          <a:p>
            <a:pPr>
              <a:buNone/>
            </a:pPr>
            <a:r>
              <a:rPr lang="en-US" sz="2000" dirty="0"/>
              <a:t>(b) Debit Card;</a:t>
            </a:r>
          </a:p>
          <a:p>
            <a:pPr>
              <a:buNone/>
            </a:pPr>
            <a:r>
              <a:rPr lang="en-US" sz="2000" dirty="0"/>
              <a:t>(c) Net Banking;</a:t>
            </a:r>
          </a:p>
          <a:p>
            <a:pPr>
              <a:buNone/>
            </a:pPr>
            <a:r>
              <a:rPr lang="en-US" sz="2000" dirty="0"/>
              <a:t>(d) IMPS (Immediate Payment Service);</a:t>
            </a:r>
          </a:p>
          <a:p>
            <a:pPr>
              <a:buNone/>
            </a:pPr>
            <a:r>
              <a:rPr lang="en-US" sz="2000" dirty="0"/>
              <a:t>(e) UPI (Unified Payment Interface);</a:t>
            </a:r>
          </a:p>
          <a:p>
            <a:pPr>
              <a:buNone/>
            </a:pPr>
            <a:r>
              <a:rPr lang="en-US" sz="2000" dirty="0"/>
              <a:t>(f) RTGS (Real Time Gross Settlement);</a:t>
            </a:r>
          </a:p>
          <a:p>
            <a:pPr>
              <a:buNone/>
            </a:pPr>
            <a:r>
              <a:rPr lang="en-US" sz="2000" dirty="0"/>
              <a:t>(g) NEFT (National Electronic Funds Transfer), and</a:t>
            </a:r>
          </a:p>
          <a:p>
            <a:pPr>
              <a:buNone/>
            </a:pPr>
            <a:r>
              <a:rPr lang="en-US" sz="2000" dirty="0"/>
              <a:t>(h) BHIM (Bharat Interface for Money) </a:t>
            </a:r>
            <a:r>
              <a:rPr lang="en-US" sz="2000" dirty="0" err="1"/>
              <a:t>Aadhaar</a:t>
            </a:r>
            <a:r>
              <a:rPr lang="en-US" sz="2000" dirty="0"/>
              <a:t> Pay</a:t>
            </a:r>
            <a:r>
              <a:rPr lang="en-US" sz="2000" baseline="30000" dirty="0"/>
              <a:t>‖</a:t>
            </a:r>
            <a:endParaRPr lang="en-US" sz="2000" dirty="0"/>
          </a:p>
          <a:p>
            <a:pPr>
              <a:buNone/>
            </a:pPr>
            <a:endParaRPr lang="en-US" sz="2000" dirty="0"/>
          </a:p>
          <a:p>
            <a:pPr>
              <a:buNone/>
            </a:pPr>
            <a:r>
              <a:rPr lang="en-US" sz="2000" b="1" dirty="0" smtClean="0"/>
              <a:t>Example: </a:t>
            </a:r>
            <a:r>
              <a:rPr lang="en-US" sz="2000" dirty="0" smtClean="0"/>
              <a:t>Mr. </a:t>
            </a:r>
            <a:r>
              <a:rPr lang="en-US" sz="2000" dirty="0" err="1" smtClean="0"/>
              <a:t>Arshdeep</a:t>
            </a:r>
            <a:r>
              <a:rPr lang="en-US" sz="2000" dirty="0" smtClean="0"/>
              <a:t> Singh, an individual carrying business of laptops has a Turnover of Rs. 80 </a:t>
            </a:r>
            <a:r>
              <a:rPr lang="en-US" sz="2000" dirty="0" err="1" smtClean="0"/>
              <a:t>Lakhs</a:t>
            </a:r>
            <a:r>
              <a:rPr lang="en-US" sz="2000" dirty="0" smtClean="0"/>
              <a:t> during the F.Y. 19-20. He has received the payments as</a:t>
            </a:r>
          </a:p>
          <a:p>
            <a:pPr>
              <a:buNone/>
            </a:pPr>
            <a:r>
              <a:rPr lang="en-US" sz="2000" dirty="0" smtClean="0"/>
              <a:t>Rs.60 </a:t>
            </a:r>
            <a:r>
              <a:rPr lang="en-US" sz="2000" dirty="0" err="1" smtClean="0"/>
              <a:t>Lakh</a:t>
            </a:r>
            <a:r>
              <a:rPr lang="en-US" sz="2000" dirty="0" smtClean="0"/>
              <a:t> in cash</a:t>
            </a:r>
          </a:p>
          <a:p>
            <a:pPr>
              <a:buNone/>
            </a:pPr>
            <a:r>
              <a:rPr lang="en-US" sz="2000" dirty="0" smtClean="0"/>
              <a:t>Rs.10 </a:t>
            </a:r>
            <a:r>
              <a:rPr lang="en-US" sz="2000" dirty="0" err="1" smtClean="0"/>
              <a:t>Lakh</a:t>
            </a:r>
            <a:r>
              <a:rPr lang="en-US" sz="2000" dirty="0" smtClean="0"/>
              <a:t> by account payee </a:t>
            </a:r>
            <a:r>
              <a:rPr lang="en-US" sz="2000" dirty="0" err="1" smtClean="0"/>
              <a:t>cheque</a:t>
            </a:r>
            <a:r>
              <a:rPr lang="en-US" sz="2000" dirty="0" smtClean="0"/>
              <a:t> during the previous year Rs. 4 </a:t>
            </a:r>
            <a:r>
              <a:rPr lang="en-US" sz="2000" dirty="0" err="1" smtClean="0"/>
              <a:t>Lakh</a:t>
            </a:r>
            <a:r>
              <a:rPr lang="en-US" sz="2000" dirty="0" smtClean="0"/>
              <a:t> by ECS through bank account </a:t>
            </a:r>
            <a:r>
              <a:rPr lang="en-US" sz="2000" dirty="0" err="1" smtClean="0"/>
              <a:t>upto</a:t>
            </a:r>
            <a:r>
              <a:rPr lang="en-US" sz="2000" dirty="0" smtClean="0"/>
              <a:t> 31</a:t>
            </a:r>
            <a:r>
              <a:rPr lang="en-US" sz="2000" baseline="30000" dirty="0" smtClean="0"/>
              <a:t>st</a:t>
            </a:r>
            <a:r>
              <a:rPr lang="en-US" sz="2000" dirty="0" smtClean="0"/>
              <a:t> July 2019 Rs. 6 </a:t>
            </a:r>
            <a:r>
              <a:rPr lang="en-US" sz="2000" dirty="0" err="1" smtClean="0"/>
              <a:t>Lakh</a:t>
            </a:r>
            <a:r>
              <a:rPr lang="en-US" sz="2000" dirty="0" smtClean="0"/>
              <a:t> has not been received yet.</a:t>
            </a:r>
          </a:p>
          <a:p>
            <a:pPr>
              <a:buNone/>
            </a:pPr>
            <a:r>
              <a:rPr lang="en-US" sz="2000" dirty="0" smtClean="0"/>
              <a:t>Now, since the TO is below Rs.2 Cr, he has the option of availing benefits of section 44AD. Mr. </a:t>
            </a:r>
            <a:r>
              <a:rPr lang="en-US" sz="2000" dirty="0" err="1" smtClean="0"/>
              <a:t>Arshdeep</a:t>
            </a:r>
            <a:r>
              <a:rPr lang="en-US" sz="2000" dirty="0" smtClean="0"/>
              <a:t> Singh can exercise this option and declare income as</a:t>
            </a:r>
          </a:p>
          <a:p>
            <a:pPr>
              <a:buNone/>
            </a:pPr>
            <a:r>
              <a:rPr lang="en-US" sz="2000" dirty="0" smtClean="0"/>
              <a:t>    8% of Rs.66,00,000 (60 Lakh + 6 Lakh)                                 5,28,000                                  6% of Rs. 14 Lakh (10 Lakh + 4 Lakh)                                     84,000                                   Total income from PGBP                                                        6,12,000</a:t>
            </a:r>
            <a:endParaRPr lang="en-US" sz="2000"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1000108"/>
            <a:ext cx="8229600" cy="1066800"/>
          </a:xfrm>
        </p:spPr>
        <p:txBody>
          <a:bodyPr>
            <a:normAutofit fontScale="90000"/>
          </a:bodyPr>
          <a:lstStyle/>
          <a:p>
            <a:r>
              <a:rPr lang="en-US" dirty="0" smtClean="0"/>
              <a:t/>
            </a:r>
            <a:br>
              <a:rPr lang="en-US" dirty="0" smtClean="0"/>
            </a:br>
            <a:r>
              <a:rPr lang="en-US" b="1" dirty="0" smtClean="0"/>
              <a:t>DIFFERENT STAGES OF EVOLUTION OF MONEY</a:t>
            </a:r>
            <a:br>
              <a:rPr lang="en-US" b="1" dirty="0" smtClean="0"/>
            </a:br>
            <a:endParaRPr lang="en-US" dirty="0"/>
          </a:p>
        </p:txBody>
      </p:sp>
      <p:graphicFrame>
        <p:nvGraphicFramePr>
          <p:cNvPr id="4" name="Content Placeholder 3"/>
          <p:cNvGraphicFramePr>
            <a:graphicFrameLocks noGrp="1"/>
          </p:cNvGraphicFramePr>
          <p:nvPr>
            <p:ph idx="1"/>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2"/>
          </p:nvPr>
        </p:nvSpPr>
        <p:spPr/>
        <p:txBody>
          <a:bodyPr/>
          <a:lstStyle/>
          <a:p>
            <a:fld id="{E6F2CCAC-EDBA-4536-9007-F9123E5A879F}" type="slidenum">
              <a:rPr lang="en-US" smtClean="0"/>
              <a:pPr/>
              <a:t>3</a:t>
            </a:fld>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124744"/>
            <a:ext cx="8229600" cy="5288676"/>
          </a:xfrm>
        </p:spPr>
        <p:txBody>
          <a:bodyPr>
            <a:normAutofit/>
          </a:bodyPr>
          <a:lstStyle/>
          <a:p>
            <a:pPr>
              <a:buNone/>
            </a:pPr>
            <a:r>
              <a:rPr lang="en-US" sz="1600" b="1" u="sng" dirty="0" smtClean="0"/>
              <a:t>B. Combined Study of Section 44AB with Section 44AD’</a:t>
            </a:r>
          </a:p>
          <a:p>
            <a:pPr>
              <a:buNone/>
            </a:pPr>
            <a:endParaRPr lang="en-US" sz="1600" dirty="0" smtClean="0"/>
          </a:p>
          <a:p>
            <a:pPr>
              <a:buNone/>
            </a:pPr>
            <a:r>
              <a:rPr lang="en-US" sz="1600" dirty="0" smtClean="0"/>
              <a:t>Currently, businesses having turnover of more than one </a:t>
            </a:r>
            <a:r>
              <a:rPr lang="en-US" sz="1600" dirty="0" err="1" smtClean="0"/>
              <a:t>crore</a:t>
            </a:r>
            <a:r>
              <a:rPr lang="en-US" sz="1600" dirty="0" smtClean="0"/>
              <a:t> rupees are required to get their books of accounts audited by an accountant. In order to reduce the compliance burden on small retailers, traders, shopkeepers who comprise the MSME sector, the Finance Act 2020 has raised the limit of audit by five times the turnover threshold for audit from the existing Rs. 1 </a:t>
            </a:r>
            <a:r>
              <a:rPr lang="en-US" sz="1600" dirty="0" err="1" smtClean="0"/>
              <a:t>crore</a:t>
            </a:r>
            <a:r>
              <a:rPr lang="en-US" sz="1600" dirty="0" smtClean="0"/>
              <a:t> to Rs. 5 </a:t>
            </a:r>
            <a:r>
              <a:rPr lang="en-US" sz="1600" dirty="0" err="1" smtClean="0"/>
              <a:t>crores</a:t>
            </a:r>
            <a:r>
              <a:rPr lang="en-US" sz="1600" dirty="0" smtClean="0"/>
              <a:t>. It is also to be noted that this amendment is applicable for F.Y. 2019-20 </a:t>
            </a:r>
            <a:r>
              <a:rPr lang="en-US" sz="1600" dirty="0" err="1" smtClean="0"/>
              <a:t>i.e</a:t>
            </a:r>
            <a:r>
              <a:rPr lang="en-US" sz="1600" dirty="0" smtClean="0"/>
              <a:t> for the A.Y. 2020-21</a:t>
            </a:r>
          </a:p>
          <a:p>
            <a:pPr>
              <a:buNone/>
            </a:pPr>
            <a:endParaRPr lang="en-US" sz="1600" dirty="0" smtClean="0"/>
          </a:p>
          <a:p>
            <a:pPr>
              <a:buNone/>
            </a:pPr>
            <a:r>
              <a:rPr lang="en-US" sz="1600" dirty="0" smtClean="0"/>
              <a:t>Further, in order to boost less cash economy, it has been provided that the increased limit for mandatory tax audit shall apply only to those businesses which carry out less than 5% of their business transactions in cash. But in this connection, following points are to be noted</a:t>
            </a:r>
          </a:p>
          <a:p>
            <a:pPr>
              <a:buNone/>
            </a:pPr>
            <a:r>
              <a:rPr lang="en-US" sz="1600" dirty="0" smtClean="0"/>
              <a:t>1. This threshold limit for the applicability of mandatory tax audits is applicable to business entity only and limit for a professional assessee shall continue to be at Rs. 50 </a:t>
            </a:r>
            <a:r>
              <a:rPr lang="en-US" sz="1600" dirty="0" err="1" smtClean="0"/>
              <a:t>lacs</a:t>
            </a:r>
            <a:r>
              <a:rPr lang="en-US" sz="1600" dirty="0" smtClean="0"/>
              <a:t> even if he receives entire consideration in non-cash mode.</a:t>
            </a:r>
          </a:p>
        </p:txBody>
      </p:sp>
      <p:sp>
        <p:nvSpPr>
          <p:cNvPr id="2" name="Slide Number Placeholder 1"/>
          <p:cNvSpPr>
            <a:spLocks noGrp="1"/>
          </p:cNvSpPr>
          <p:nvPr>
            <p:ph type="sldNum" sz="quarter" idx="12"/>
          </p:nvPr>
        </p:nvSpPr>
        <p:spPr/>
        <p:txBody>
          <a:bodyPr/>
          <a:lstStyle/>
          <a:p>
            <a:fld id="{E6F2CCAC-EDBA-4536-9007-F9123E5A879F}"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1428736"/>
            <a:ext cx="8229600" cy="4448536"/>
          </a:xfrm>
        </p:spPr>
        <p:txBody>
          <a:bodyPr>
            <a:normAutofit fontScale="62500" lnSpcReduction="20000"/>
          </a:bodyPr>
          <a:lstStyle/>
          <a:p>
            <a:pPr>
              <a:buNone/>
            </a:pPr>
            <a:r>
              <a:rPr lang="en-US" dirty="0"/>
              <a:t>2. It is not provided that who will certify the margin of transactions in cash mode of 5 It appears that the assessee is himself requiring declaring the percentage of receipt in cash mode and non-cash mode.</a:t>
            </a:r>
          </a:p>
          <a:p>
            <a:pPr>
              <a:buNone/>
            </a:pPr>
            <a:endParaRPr lang="en-US" dirty="0"/>
          </a:p>
          <a:p>
            <a:pPr>
              <a:buNone/>
            </a:pPr>
            <a:r>
              <a:rPr lang="en-US" dirty="0" smtClean="0"/>
              <a:t>3. The provision to increase the turnover limit for a mandatory tax audit is amended to benefit the MSME sector.</a:t>
            </a:r>
          </a:p>
          <a:p>
            <a:pPr>
              <a:buNone/>
            </a:pPr>
            <a:endParaRPr lang="en-US" dirty="0" smtClean="0"/>
          </a:p>
          <a:p>
            <a:pPr>
              <a:buNone/>
            </a:pPr>
            <a:r>
              <a:rPr lang="en-US" dirty="0" smtClean="0"/>
              <a:t>4. The amendment is carried out only in section 44AB. No amendment is made in section 44AD and thus the turnover limit of Rs. 2 </a:t>
            </a:r>
            <a:r>
              <a:rPr lang="en-US" dirty="0" err="1" smtClean="0"/>
              <a:t>crores</a:t>
            </a:r>
            <a:r>
              <a:rPr lang="en-US" dirty="0" smtClean="0"/>
              <a:t> shall continue. Suppose an assessee is having a turnover of 180 </a:t>
            </a:r>
            <a:r>
              <a:rPr lang="en-US" dirty="0" err="1" smtClean="0"/>
              <a:t>lacs</a:t>
            </a:r>
            <a:r>
              <a:rPr lang="en-US" dirty="0" smtClean="0"/>
              <a:t> for the financial year 2020-21 and all the transactions of business are by non-cash modes. The net profit of the assessee is Rs.7 </a:t>
            </a:r>
            <a:r>
              <a:rPr lang="en-US" dirty="0" err="1" smtClean="0"/>
              <a:t>lacs</a:t>
            </a:r>
            <a:r>
              <a:rPr lang="en-US" dirty="0" smtClean="0"/>
              <a:t> which is less than 6% of turnover of the assessee. Now as per the provisions of sec 44AD, the assessee is required to maintain books of account and get them audited u/s 44AB of the Act.</a:t>
            </a:r>
          </a:p>
          <a:p>
            <a:pPr>
              <a:buNone/>
            </a:pPr>
            <a:endParaRPr lang="en-US" dirty="0" smtClean="0"/>
          </a:p>
        </p:txBody>
      </p:sp>
      <p:sp>
        <p:nvSpPr>
          <p:cNvPr id="2" name="Slide Number Placeholder 1"/>
          <p:cNvSpPr>
            <a:spLocks noGrp="1"/>
          </p:cNvSpPr>
          <p:nvPr>
            <p:ph type="sldNum" sz="quarter" idx="12"/>
          </p:nvPr>
        </p:nvSpPr>
        <p:spPr/>
        <p:txBody>
          <a:bodyPr/>
          <a:lstStyle/>
          <a:p>
            <a:fld id="{E6F2CCAC-EDBA-4536-9007-F9123E5A879F}"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802380913"/>
              </p:ext>
            </p:extLst>
          </p:nvPr>
        </p:nvGraphicFramePr>
        <p:xfrm>
          <a:off x="1331639" y="3933058"/>
          <a:ext cx="6316745" cy="1746500"/>
        </p:xfrm>
        <a:graphic>
          <a:graphicData uri="http://schemas.openxmlformats.org/drawingml/2006/table">
            <a:tbl>
              <a:tblPr firstRow="1" firstCol="1" bandRow="1">
                <a:tableStyleId>{5C22544A-7EE6-4342-B048-85BDC9FD1C3A}</a:tableStyleId>
              </a:tblPr>
              <a:tblGrid>
                <a:gridCol w="1263217"/>
                <a:gridCol w="1263217"/>
                <a:gridCol w="1263217"/>
                <a:gridCol w="1263217"/>
                <a:gridCol w="1263877"/>
              </a:tblGrid>
              <a:tr h="673105">
                <a:tc>
                  <a:txBody>
                    <a:bodyPr/>
                    <a:lstStyle/>
                    <a:p>
                      <a:pPr algn="just">
                        <a:lnSpc>
                          <a:spcPct val="115000"/>
                        </a:lnSpc>
                        <a:spcAft>
                          <a:spcPts val="0"/>
                        </a:spcAft>
                      </a:pPr>
                      <a:r>
                        <a:rPr lang="en-US" sz="1200" dirty="0">
                          <a:effectLst/>
                        </a:rPr>
                        <a:t>Turnover</a:t>
                      </a:r>
                      <a:endParaRPr lang="en-US" sz="1100" dirty="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Cash Payments ≤ 5%</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Cash Receipts ≤ 5%</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Net Profit </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Audit u/s 44AB</a:t>
                      </a:r>
                      <a:endParaRPr lang="en-US" sz="1100">
                        <a:effectLst/>
                        <a:latin typeface="Calibri"/>
                        <a:ea typeface="Times New Roman"/>
                        <a:cs typeface="Times New Roman"/>
                      </a:endParaRPr>
                    </a:p>
                  </a:txBody>
                  <a:tcPr marL="68580" marR="68580" marT="0" marB="0"/>
                </a:tc>
              </a:tr>
              <a:tr h="214679">
                <a:tc>
                  <a:txBody>
                    <a:bodyPr/>
                    <a:lstStyle/>
                    <a:p>
                      <a:pPr algn="just">
                        <a:lnSpc>
                          <a:spcPct val="115000"/>
                        </a:lnSpc>
                        <a:spcAft>
                          <a:spcPts val="0"/>
                        </a:spcAft>
                      </a:pPr>
                      <a:r>
                        <a:rPr lang="en-US" sz="1200">
                          <a:effectLst/>
                        </a:rPr>
                        <a:t>6 crores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6%</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68580" marR="68580" marT="0" marB="0"/>
                </a:tc>
              </a:tr>
              <a:tr h="214679">
                <a:tc>
                  <a:txBody>
                    <a:bodyPr/>
                    <a:lstStyle/>
                    <a:p>
                      <a:pPr algn="just">
                        <a:lnSpc>
                          <a:spcPct val="115000"/>
                        </a:lnSpc>
                        <a:spcAft>
                          <a:spcPts val="0"/>
                        </a:spcAft>
                      </a:pPr>
                      <a:r>
                        <a:rPr lang="en-US" sz="1200">
                          <a:effectLst/>
                        </a:rPr>
                        <a:t>4.5 crores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7%</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No</a:t>
                      </a:r>
                      <a:endParaRPr lang="en-US" sz="1100">
                        <a:effectLst/>
                        <a:latin typeface="Calibri"/>
                        <a:ea typeface="Times New Roman"/>
                        <a:cs typeface="Times New Roman"/>
                      </a:endParaRPr>
                    </a:p>
                  </a:txBody>
                  <a:tcPr marL="68580" marR="68580" marT="0" marB="0"/>
                </a:tc>
              </a:tr>
              <a:tr h="214679">
                <a:tc>
                  <a:txBody>
                    <a:bodyPr/>
                    <a:lstStyle/>
                    <a:p>
                      <a:pPr algn="just">
                        <a:lnSpc>
                          <a:spcPct val="115000"/>
                        </a:lnSpc>
                        <a:spcAft>
                          <a:spcPts val="0"/>
                        </a:spcAft>
                      </a:pPr>
                      <a:r>
                        <a:rPr lang="en-US" sz="1200">
                          <a:effectLst/>
                        </a:rPr>
                        <a:t>3 crores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No</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5%</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68580" marR="68580" marT="0" marB="0"/>
                </a:tc>
              </a:tr>
              <a:tr h="214679">
                <a:tc>
                  <a:txBody>
                    <a:bodyPr/>
                    <a:lstStyle/>
                    <a:p>
                      <a:pPr algn="just">
                        <a:lnSpc>
                          <a:spcPct val="115000"/>
                        </a:lnSpc>
                        <a:spcAft>
                          <a:spcPts val="0"/>
                        </a:spcAft>
                      </a:pPr>
                      <a:r>
                        <a:rPr lang="en-US" sz="1200">
                          <a:effectLst/>
                        </a:rPr>
                        <a:t>1.8 crores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dirty="0" smtClean="0">
                          <a:effectLst/>
                        </a:rPr>
                        <a:t>5%</a:t>
                      </a:r>
                      <a:endParaRPr lang="en-US" sz="1100" dirty="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68580" marR="68580" marT="0" marB="0"/>
                </a:tc>
              </a:tr>
              <a:tr h="214679">
                <a:tc>
                  <a:txBody>
                    <a:bodyPr/>
                    <a:lstStyle/>
                    <a:p>
                      <a:pPr algn="just">
                        <a:lnSpc>
                          <a:spcPct val="115000"/>
                        </a:lnSpc>
                        <a:spcAft>
                          <a:spcPts val="0"/>
                        </a:spcAft>
                      </a:pPr>
                      <a:r>
                        <a:rPr lang="en-US" sz="1200">
                          <a:effectLst/>
                        </a:rPr>
                        <a:t>1.5 crores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dirty="0" smtClean="0">
                          <a:effectLst/>
                        </a:rPr>
                        <a:t>4%</a:t>
                      </a:r>
                      <a:endParaRPr lang="en-US" sz="1100" dirty="0">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dirty="0">
                          <a:effectLst/>
                        </a:rPr>
                        <a:t>Yes</a:t>
                      </a:r>
                      <a:endParaRPr lang="en-US" sz="1100" dirty="0">
                        <a:effectLst/>
                        <a:latin typeface="Calibri"/>
                        <a:ea typeface="Times New Roman"/>
                        <a:cs typeface="Times New Roman"/>
                      </a:endParaRPr>
                    </a:p>
                  </a:txBody>
                  <a:tcPr marL="68580" marR="68580" marT="0" marB="0"/>
                </a:tc>
              </a:tr>
            </a:tbl>
          </a:graphicData>
        </a:graphic>
      </p:graphicFrame>
      <p:sp>
        <p:nvSpPr>
          <p:cNvPr id="4" name="Slide Number Placeholder 3"/>
          <p:cNvSpPr>
            <a:spLocks noGrp="1"/>
          </p:cNvSpPr>
          <p:nvPr>
            <p:ph type="sldNum" sz="quarter" idx="12"/>
          </p:nvPr>
        </p:nvSpPr>
        <p:spPr/>
        <p:txBody>
          <a:bodyPr/>
          <a:lstStyle/>
          <a:p>
            <a:fld id="{E6F2CCAC-EDBA-4536-9007-F9123E5A879F}" type="slidenum">
              <a:rPr lang="en-US" smtClean="0"/>
              <a:pPr/>
              <a:t>32</a:t>
            </a:fld>
            <a:endParaRPr lang="en-US"/>
          </a:p>
        </p:txBody>
      </p:sp>
      <p:sp>
        <p:nvSpPr>
          <p:cNvPr id="6" name="Rectangle 5"/>
          <p:cNvSpPr/>
          <p:nvPr/>
        </p:nvSpPr>
        <p:spPr>
          <a:xfrm>
            <a:off x="539552" y="1859340"/>
            <a:ext cx="8136904" cy="2308324"/>
          </a:xfrm>
          <a:prstGeom prst="rect">
            <a:avLst/>
          </a:prstGeom>
        </p:spPr>
        <p:txBody>
          <a:bodyPr wrap="square">
            <a:spAutoFit/>
          </a:bodyPr>
          <a:lstStyle/>
          <a:p>
            <a:r>
              <a:rPr lang="en-US" dirty="0"/>
              <a:t>5. The term ‘aggregate of all receipts and aggregate of all payments‘ is very wide and covers not only the receipts and payments on account of turnover or sales but all other business transactions. Capital introduction, receipt and repayment of a loan, etc., partners‘ drawings, payment of freights, etc. Even payment of taxes made in cash will come within the purview of cash transactions</a:t>
            </a:r>
            <a:r>
              <a:rPr lang="en-US" dirty="0" smtClean="0"/>
              <a:t>. </a:t>
            </a:r>
            <a:r>
              <a:rPr lang="en-US" dirty="0"/>
              <a:t>It can be better understood with the help of following table.</a:t>
            </a:r>
          </a:p>
          <a:p>
            <a:pPr>
              <a:buNone/>
            </a:pPr>
            <a:endParaRPr lang="en-US" dirty="0"/>
          </a:p>
          <a:p>
            <a:pPr>
              <a:buNone/>
            </a:pPr>
            <a:endParaRPr lang="en-US" dirty="0"/>
          </a:p>
        </p:txBody>
      </p:sp>
    </p:spTree>
    <p:extLst>
      <p:ext uri="{BB962C8B-B14F-4D97-AF65-F5344CB8AC3E}">
        <p14:creationId xmlns:p14="http://schemas.microsoft.com/office/powerpoint/2010/main" val="10463829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204864"/>
            <a:ext cx="8229600" cy="1066800"/>
          </a:xfrm>
        </p:spPr>
        <p:txBody>
          <a:bodyPr>
            <a:normAutofit fontScale="90000"/>
          </a:bodyPr>
          <a:lstStyle/>
          <a:p>
            <a:r>
              <a:rPr lang="en-US" b="1" dirty="0" smtClean="0"/>
              <a:t>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Restrictions on Loans, Deposits &amp; Advances</a:t>
            </a:r>
            <a:br>
              <a:rPr lang="en-US" b="1" dirty="0" smtClean="0"/>
            </a:br>
            <a:r>
              <a:rPr lang="en-US" b="1" dirty="0" smtClean="0"/>
              <a:t/>
            </a:r>
            <a:br>
              <a:rPr lang="en-US" b="1" dirty="0" smtClean="0"/>
            </a:br>
            <a:r>
              <a:rPr lang="en-US" dirty="0" smtClean="0"/>
              <a:t/>
            </a:r>
            <a:br>
              <a:rPr lang="en-US" dirty="0" smtClean="0"/>
            </a:br>
            <a:endParaRPr lang="en-US" dirty="0"/>
          </a:p>
        </p:txBody>
      </p:sp>
      <p:sp>
        <p:nvSpPr>
          <p:cNvPr id="3" name="Content Placeholder 2"/>
          <p:cNvSpPr>
            <a:spLocks noGrp="1"/>
          </p:cNvSpPr>
          <p:nvPr>
            <p:ph idx="1"/>
          </p:nvPr>
        </p:nvSpPr>
        <p:spPr>
          <a:xfrm>
            <a:off x="539552" y="1628800"/>
            <a:ext cx="8229600" cy="4526280"/>
          </a:xfrm>
        </p:spPr>
        <p:txBody>
          <a:bodyPr>
            <a:normAutofit fontScale="47500" lnSpcReduction="20000"/>
          </a:bodyPr>
          <a:lstStyle/>
          <a:p>
            <a:pPr>
              <a:buNone/>
            </a:pPr>
            <a:r>
              <a:rPr lang="en-US" b="1" dirty="0" smtClean="0">
                <a:solidFill>
                  <a:schemeClr val="accent3">
                    <a:lumMod val="60000"/>
                    <a:lumOff val="40000"/>
                  </a:schemeClr>
                </a:solidFill>
              </a:rPr>
              <a:t>Analysis of Sec.269SS of the Act</a:t>
            </a:r>
          </a:p>
          <a:p>
            <a:pPr>
              <a:buNone/>
            </a:pPr>
            <a:endParaRPr lang="en-US" dirty="0" smtClean="0">
              <a:solidFill>
                <a:schemeClr val="accent3">
                  <a:lumMod val="60000"/>
                  <a:lumOff val="40000"/>
                </a:schemeClr>
              </a:solidFill>
            </a:endParaRPr>
          </a:p>
          <a:p>
            <a:pPr>
              <a:buNone/>
            </a:pPr>
            <a:r>
              <a:rPr lang="en-US" dirty="0" smtClean="0"/>
              <a:t>This section was introduced in the Act with the objective that Unaccounted cash found in the course of searches carried out by the Income-tax Department is often explained by taxpayers as representing loans taken from or deposits made by various persons. Unaccounted income is also brought into the books of account in the form of such loans and deposits and taxpayers are also able to get confirmatory letters from such persons in support of their explanation. With a view to countering this device, which enables taxpayers to explain away unaccounted cash or unaccounted deposits, the Finance Act has inserted a new section 269SS.</a:t>
            </a:r>
          </a:p>
          <a:p>
            <a:pPr>
              <a:buNone/>
            </a:pPr>
            <a:r>
              <a:rPr lang="en-US" b="1" dirty="0" smtClean="0"/>
              <a:t>Provision:</a:t>
            </a:r>
            <a:endParaRPr lang="en-US" dirty="0" smtClean="0"/>
          </a:p>
          <a:p>
            <a:pPr>
              <a:buNone/>
            </a:pPr>
            <a:r>
              <a:rPr lang="en-US" dirty="0" smtClean="0"/>
              <a:t>No person shall take or accept from any other person, any loan or deposit or any specified sum</a:t>
            </a:r>
            <a:r>
              <a:rPr lang="en-US" baseline="30000" dirty="0" smtClean="0"/>
              <a:t>1</a:t>
            </a:r>
            <a:r>
              <a:rPr lang="en-US" dirty="0" smtClean="0"/>
              <a:t> , otherwise than by an account payee </a:t>
            </a:r>
            <a:r>
              <a:rPr lang="en-US" dirty="0" err="1" smtClean="0"/>
              <a:t>cheque</a:t>
            </a:r>
            <a:r>
              <a:rPr lang="en-US" dirty="0" smtClean="0"/>
              <a:t> or account payee bank draft or use of electronic clearing system through a bank account, if</a:t>
            </a:r>
          </a:p>
          <a:p>
            <a:pPr>
              <a:buNone/>
            </a:pPr>
            <a:r>
              <a:rPr lang="en-US" dirty="0" smtClean="0"/>
              <a:t>the amount of such loan or deposit</a:t>
            </a:r>
            <a:r>
              <a:rPr lang="en-US" baseline="30000" dirty="0" smtClean="0"/>
              <a:t>2</a:t>
            </a:r>
            <a:r>
              <a:rPr lang="en-US" dirty="0" smtClean="0"/>
              <a:t>or specified sum or the aggregate of the loan or deposit or specified sum is twenty thousand rupees or more or</a:t>
            </a:r>
          </a:p>
          <a:p>
            <a:pPr>
              <a:buNone/>
            </a:pPr>
            <a:r>
              <a:rPr lang="en-US" dirty="0" smtClean="0"/>
              <a:t>On the date of taking or accepting such loan or deposit or specified sum, any loan or deposit or specified sum accepted earlier by such person from the depositor is remaining unpaid (whether repayment has fallen due or not) is Rs.20,000/- or more or</a:t>
            </a:r>
          </a:p>
          <a:p>
            <a:pPr>
              <a:buNone/>
            </a:pPr>
            <a:r>
              <a:rPr lang="en-US" dirty="0" smtClean="0"/>
              <a:t>The aggregate amount of loan or deposit or sum specified along with the amount loan or deposit or sum specified taken earlier which is outstanding on the date on which loan or deposit is to be taken is Rs. 20,000/- or more.</a:t>
            </a: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2984"/>
            <a:ext cx="8229600" cy="5357850"/>
          </a:xfrm>
        </p:spPr>
        <p:txBody>
          <a:bodyPr>
            <a:normAutofit fontScale="55000" lnSpcReduction="20000"/>
          </a:bodyPr>
          <a:lstStyle/>
          <a:p>
            <a:pPr>
              <a:buNone/>
            </a:pPr>
            <a:r>
              <a:rPr lang="en-US" b="1" dirty="0" smtClean="0"/>
              <a:t>Exemption from Sec 269SS:</a:t>
            </a:r>
          </a:p>
          <a:p>
            <a:pPr>
              <a:buNone/>
            </a:pPr>
            <a:endParaRPr lang="en-US" dirty="0" smtClean="0"/>
          </a:p>
          <a:p>
            <a:pPr>
              <a:buNone/>
            </a:pPr>
            <a:r>
              <a:rPr lang="en-US" dirty="0" smtClean="0"/>
              <a:t>This section applies to all the persons i.e. individual, HUF, Company, Partnership firm, AOP/BOI, Local authority, Co-operative society, Trust, AJP.</a:t>
            </a:r>
          </a:p>
          <a:p>
            <a:pPr>
              <a:buNone/>
            </a:pPr>
            <a:r>
              <a:rPr lang="en-US" dirty="0" smtClean="0"/>
              <a:t>The provisions of this section are not applicable in cases</a:t>
            </a:r>
          </a:p>
          <a:p>
            <a:pPr>
              <a:buNone/>
            </a:pPr>
            <a:r>
              <a:rPr lang="en-US" dirty="0" smtClean="0"/>
              <a:t>1. Where the following persons are either recipient or payer:</a:t>
            </a:r>
          </a:p>
          <a:p>
            <a:pPr>
              <a:buNone/>
            </a:pPr>
            <a:r>
              <a:rPr lang="en-US" dirty="0" smtClean="0"/>
              <a:t>a) Government ;</a:t>
            </a:r>
          </a:p>
          <a:p>
            <a:pPr>
              <a:buNone/>
            </a:pPr>
            <a:r>
              <a:rPr lang="en-US" dirty="0" smtClean="0"/>
              <a:t>b) any banking company, post office savings bank or co-operative bank ;</a:t>
            </a:r>
          </a:p>
          <a:p>
            <a:pPr>
              <a:buNone/>
            </a:pPr>
            <a:r>
              <a:rPr lang="en-US" dirty="0" smtClean="0"/>
              <a:t>c) any corporation established by a Central, State or Provincial Act ;</a:t>
            </a:r>
          </a:p>
          <a:p>
            <a:pPr>
              <a:buNone/>
            </a:pPr>
            <a:r>
              <a:rPr lang="en-US" dirty="0" smtClean="0"/>
              <a:t>d)any Government company as defined in section 617 of the Companies Act, 1956 (1 of 1956) ; e)such other institution, association or body or class of institutions, associations or bodies which the Central Government may, for reasons to be recorded in writing, notify in this behalf in the Official Gazette : {Notified by F. No.414/104/84-IT (INV)- Housing Development Finance Corporation Limited, Bombay, in respect of its Home Savings Plan Scheme, Loan Linked Deposit Scheme and Certificate of Deposit Scheme, including Cumulative Interest Scheme}</a:t>
            </a:r>
          </a:p>
          <a:p>
            <a:pPr>
              <a:buNone/>
            </a:pPr>
            <a:r>
              <a:rPr lang="en-US" dirty="0" smtClean="0"/>
              <a:t>2. Where the payer of loan or deposit and the recipient are both having agricultural income and neither of them has any income chargeable to tax under the Act.</a:t>
            </a: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340768"/>
            <a:ext cx="8229600" cy="5089752"/>
          </a:xfrm>
        </p:spPr>
        <p:txBody>
          <a:bodyPr>
            <a:normAutofit fontScale="92500" lnSpcReduction="10000"/>
          </a:bodyPr>
          <a:lstStyle/>
          <a:p>
            <a:pPr>
              <a:buNone/>
            </a:pPr>
            <a:endParaRPr lang="en-US" b="1" dirty="0" smtClean="0"/>
          </a:p>
          <a:p>
            <a:pPr>
              <a:buNone/>
            </a:pPr>
            <a:r>
              <a:rPr lang="en-US" sz="1600" b="1" dirty="0" smtClean="0"/>
              <a:t>Example (a) </a:t>
            </a:r>
            <a:r>
              <a:rPr lang="en-US" sz="1600" dirty="0" smtClean="0"/>
              <a:t>Where X had accepted a loan from XYZ on 1st of June 19 by crossed cheque for Rs 19,000. on 15th April 2020 X takes another loan from XYZ for Rs 2000 in cash (the earlier loan remaining unpaid on the date)</a:t>
            </a:r>
          </a:p>
          <a:p>
            <a:pPr>
              <a:buNone/>
            </a:pPr>
            <a:r>
              <a:rPr lang="en-US" sz="1600" i="1" dirty="0" smtClean="0"/>
              <a:t>Then since the combined loan outstanding (20,000 + 2,000) = 21,000 is more than or equal to 20,000 the provisions of Sec 269SS will be attracted if the new loan on 15th April is taken in cash.</a:t>
            </a:r>
          </a:p>
          <a:p>
            <a:pPr>
              <a:buNone/>
            </a:pPr>
            <a:endParaRPr lang="en-US" sz="1600" dirty="0" smtClean="0"/>
          </a:p>
          <a:p>
            <a:pPr>
              <a:buNone/>
            </a:pPr>
            <a:r>
              <a:rPr lang="en-US" sz="1600" b="1" dirty="0" smtClean="0"/>
              <a:t>Example (b)</a:t>
            </a:r>
            <a:r>
              <a:rPr lang="en-US" sz="1600" dirty="0" smtClean="0"/>
              <a:t> Where X had accepted a loan from XYZ on 1st of June 19 by crossed </a:t>
            </a:r>
            <a:r>
              <a:rPr lang="en-US" sz="1600" dirty="0" err="1" smtClean="0"/>
              <a:t>cheque</a:t>
            </a:r>
            <a:r>
              <a:rPr lang="en-US" sz="1600" dirty="0" smtClean="0"/>
              <a:t> for Rs 19,000. He had repaid 3,000 in cash on 3rd Aug 2019. On 15th April 2020 X takes another loan from XYZ for Rs 2000 in cash (the earlier loan remaining unpaid on the date)</a:t>
            </a:r>
          </a:p>
          <a:p>
            <a:pPr>
              <a:buNone/>
            </a:pPr>
            <a:r>
              <a:rPr lang="en-US" sz="1600" i="1" dirty="0" smtClean="0"/>
              <a:t>Then since the combined loan outstanding(19,000 – 3,000 + 2,000) = 18,000 is not more than or equal to 20,000 the provisions of Sec 269SS will not be attracted even if the new loan on 15th April is taken in cash</a:t>
            </a:r>
          </a:p>
          <a:p>
            <a:pPr>
              <a:buNone/>
            </a:pPr>
            <a:endParaRPr lang="en-US" sz="1600" dirty="0" smtClean="0"/>
          </a:p>
          <a:p>
            <a:pPr>
              <a:buNone/>
            </a:pPr>
            <a:r>
              <a:rPr lang="en-US" sz="1600" b="1" dirty="0" smtClean="0"/>
              <a:t>Example (c) </a:t>
            </a:r>
            <a:r>
              <a:rPr lang="en-US" sz="1600" dirty="0" smtClean="0"/>
              <a:t>If X accepts a loan of Rs 10,000 in cash from Y and a deposit of Rs 15,000 in cash from Z </a:t>
            </a:r>
            <a:r>
              <a:rPr lang="en-US" sz="1600" i="1" dirty="0" smtClean="0"/>
              <a:t>..</a:t>
            </a:r>
            <a:r>
              <a:rPr lang="en-US" sz="1600" dirty="0" smtClean="0"/>
              <a:t>.</a:t>
            </a:r>
            <a:r>
              <a:rPr lang="en-US" sz="1600" i="1" dirty="0" smtClean="0"/>
              <a:t>then there is no violation of the provisions of Sec 269SS as the amount does not more than or equal to 20,000 from one person </a:t>
            </a:r>
          </a:p>
          <a:p>
            <a:pPr>
              <a:buNone/>
            </a:pPr>
            <a:endParaRPr lang="en-US" sz="1600" dirty="0" smtClean="0"/>
          </a:p>
          <a:p>
            <a:pPr>
              <a:buNone/>
            </a:pPr>
            <a:r>
              <a:rPr lang="en-US" sz="1600" b="1" dirty="0" smtClean="0"/>
              <a:t>Example (d) </a:t>
            </a:r>
            <a:r>
              <a:rPr lang="en-US" sz="1600" dirty="0" smtClean="0"/>
              <a:t>if X takes a loan of Rs 12,000 in cash from Y on 12th of Dec 2019 and accepts a further loan of Rs 9,000 from Y by Account payee </a:t>
            </a:r>
            <a:r>
              <a:rPr lang="en-US" sz="1600" dirty="0" err="1" smtClean="0"/>
              <a:t>cheque</a:t>
            </a:r>
            <a:r>
              <a:rPr lang="en-US" sz="1600" dirty="0" smtClean="0"/>
              <a:t>, Since the new loan is by a mode of prescribed </a:t>
            </a:r>
            <a:r>
              <a:rPr lang="en-US" sz="1600" i="1" dirty="0" smtClean="0"/>
              <a:t>there is no violation of the provisions of Sec </a:t>
            </a:r>
            <a:r>
              <a:rPr lang="en-US" sz="1600" dirty="0" smtClean="0"/>
              <a:t>269SS</a:t>
            </a:r>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229600" cy="4610864"/>
          </a:xfrm>
        </p:spPr>
        <p:txBody>
          <a:bodyPr>
            <a:normAutofit fontScale="62500" lnSpcReduction="20000"/>
          </a:bodyPr>
          <a:lstStyle/>
          <a:p>
            <a:pPr marL="0" indent="0">
              <a:buNone/>
            </a:pPr>
            <a:r>
              <a:rPr lang="en-US" b="1" dirty="0" smtClean="0"/>
              <a:t>Example:</a:t>
            </a:r>
            <a:endParaRPr lang="en-US" dirty="0" smtClean="0"/>
          </a:p>
          <a:p>
            <a:pPr marL="0" indent="0">
              <a:buNone/>
            </a:pPr>
            <a:r>
              <a:rPr lang="en-US" dirty="0" smtClean="0"/>
              <a:t>Mr. </a:t>
            </a:r>
            <a:r>
              <a:rPr lang="en-US" dirty="0" err="1" smtClean="0"/>
              <a:t>Rohit</a:t>
            </a:r>
            <a:r>
              <a:rPr lang="en-US" dirty="0" smtClean="0"/>
              <a:t> had borrowed a loan of Rs. 14,000 from Mr. X as on 01 .09.2018 in form of account payee </a:t>
            </a:r>
            <a:r>
              <a:rPr lang="en-US" dirty="0" err="1" smtClean="0"/>
              <a:t>cheque</a:t>
            </a:r>
            <a:r>
              <a:rPr lang="en-US" dirty="0" smtClean="0"/>
              <a:t> and the same is still payable as on 20.12.2019 amounting to Rs 18,000 (Including interest). Also he has borrowed Rs. 7,000 as Deposit in cash as on 20.12.2019, whether there is any contravention to section 269SS?</a:t>
            </a:r>
          </a:p>
          <a:p>
            <a:pPr marL="0" indent="0">
              <a:buNone/>
            </a:pPr>
            <a:r>
              <a:rPr lang="en-US" b="1" dirty="0" smtClean="0"/>
              <a:t>As per Section 269SS (b), as on the date of taking or accepting loan or deposit or specified sum, if there is any loan or deposit or specified sum accepted earlier is remaining unpaid then the same should be considered for Rs 20,000/- limit. In the instant case, as the amount exceeds 20,000/- (18000 + 7,000 = 25,000/-) there is a contravention</a:t>
            </a:r>
            <a:endParaRPr lang="en-US" dirty="0" smtClean="0"/>
          </a:p>
          <a:p>
            <a:pPr marL="0" indent="0">
              <a:buNone/>
            </a:pPr>
            <a:r>
              <a:rPr lang="en-US" b="1" dirty="0" smtClean="0"/>
              <a:t>Penalty for failure to comply with section 269SS:</a:t>
            </a:r>
            <a:endParaRPr lang="en-US" dirty="0" smtClean="0"/>
          </a:p>
          <a:p>
            <a:pPr marL="0" indent="0">
              <a:buNone/>
            </a:pPr>
            <a:r>
              <a:rPr lang="en-US" dirty="0" smtClean="0"/>
              <a:t>As per Section 271 D of the Income tax act, 1961 if a person fails to comply with Section 269SS then the Joint Commissioner shall charge a sum by way of penalty equal to the amount of the loan or deposit or specified </a:t>
            </a:r>
            <a:r>
              <a:rPr lang="en-US" dirty="0" err="1" smtClean="0"/>
              <a:t>sumso</a:t>
            </a:r>
            <a:r>
              <a:rPr lang="en-US" dirty="0" smtClean="0"/>
              <a:t> taken or accepted.</a:t>
            </a:r>
          </a:p>
          <a:p>
            <a:pPr marL="0" indent="0">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5161760"/>
          </a:xfrm>
        </p:spPr>
        <p:txBody>
          <a:bodyPr>
            <a:normAutofit fontScale="55000" lnSpcReduction="20000"/>
          </a:bodyPr>
          <a:lstStyle/>
          <a:p>
            <a:pPr>
              <a:buNone/>
            </a:pPr>
            <a:r>
              <a:rPr lang="en-US" b="1" dirty="0" smtClean="0"/>
              <a:t>Meaning of specified sum</a:t>
            </a:r>
          </a:p>
          <a:p>
            <a:pPr>
              <a:buNone/>
            </a:pPr>
            <a:endParaRPr lang="en-US" dirty="0" smtClean="0"/>
          </a:p>
          <a:p>
            <a:pPr>
              <a:buNone/>
            </a:pPr>
            <a:r>
              <a:rPr lang="en-US" dirty="0" smtClean="0"/>
              <a:t>The term ‘Specified sum‘ was added by Finance Act, 2015 </a:t>
            </a:r>
            <a:r>
              <a:rPr lang="en-US" dirty="0" err="1" smtClean="0"/>
              <a:t>w.e.f</a:t>
            </a:r>
            <a:r>
              <a:rPr lang="en-US" dirty="0" smtClean="0"/>
              <a:t> 01.06.2015 by amending the provisions of section 269SS and 269T of the Act, which means any sum of money receivable, whether as advance or otherwise in relation to transfer of immovable property irrespective of whether or not the transfer has taken place. It is without any doubt that the applicability of Section 269SS of the Act is not limited to only cash transactions relating to immovable properties which have been held as capital asset but also to those immovable properties which are not capital asset, thus, definition of ‘transfer‘ as specified in Section 2(47) cannot be said to be considered for the purposes of Section 269SS. Here, the expression ‘transfer‘ will have to be understood as under the Transfer of Property Act, 1882. Also, the term ‘Immovable Property‘ has not been defined anywhere. It does not matter whether immovable property is capital asset or stock in trade or whether it is rural agricultural land or urban land. It could be any land or any property. However, as per the second proviso to Section 269SS, where both the depositor as well as the receiver are having agricultural income and are not in receipt of any other taxable income, Section 269SS will have no application.</a:t>
            </a:r>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736"/>
            <a:ext cx="8229600" cy="5145800"/>
          </a:xfrm>
        </p:spPr>
        <p:txBody>
          <a:bodyPr>
            <a:normAutofit/>
          </a:bodyPr>
          <a:lstStyle/>
          <a:p>
            <a:r>
              <a:rPr lang="en-US" sz="1600" dirty="0" smtClean="0"/>
              <a:t>Normally, as per the provisions of Section 269SS, a person cannot receive advances for sale of immovable property of Rs. 20,000 or more in cash. Any person who is found to have received advance cash of Rs. 20,000 or more in respect of consideration for sale of property would be liable to penalty under section 271 D of the Act. However, the question that arises here is whether this position would continue to apply even where the sale consideration paid as cash advance has been subjected to TDS under Section194-IA of the Act.</a:t>
            </a:r>
          </a:p>
          <a:p>
            <a:endParaRPr lang="en-US" sz="1600" dirty="0" smtClean="0"/>
          </a:p>
          <a:p>
            <a:r>
              <a:rPr lang="en-US" sz="1600" dirty="0" smtClean="0"/>
              <a:t>The proviso to sec provides </a:t>
            </a:r>
            <a:r>
              <a:rPr lang="en-US" sz="1600" baseline="30000" dirty="0" smtClean="0"/>
              <a:t>―</a:t>
            </a:r>
            <a:r>
              <a:rPr lang="en-US" sz="1600" b="1" i="1" dirty="0" smtClean="0"/>
              <a:t>Provided further </a:t>
            </a:r>
            <a:r>
              <a:rPr lang="en-US" sz="1600" i="1" dirty="0" smtClean="0"/>
              <a:t>that the provisions of this section shall not apply to any loan or deposit or specified sum, where the person from whom the loan or deposit or specified sum is taken or accepted and the person by whom the loan or deposit or specified sum is taken or accepted, are both having agricultural income and neither of them has any income chargeable to tax under this Act.</a:t>
            </a:r>
            <a:r>
              <a:rPr lang="en-US" sz="1600" i="1" baseline="30000" dirty="0" smtClean="0"/>
              <a:t>‖</a:t>
            </a:r>
            <a:r>
              <a:rPr lang="en-US" sz="1600" i="1" dirty="0" smtClean="0"/>
              <a:t> </a:t>
            </a:r>
            <a:r>
              <a:rPr lang="en-US" sz="1600" dirty="0" smtClean="0"/>
              <a:t>It specifies that acceptance of deposit/ loan /specified sum shall not attract provisions of sec 269SS where both the parties are agriculturists and both have income below basic exemption limit</a:t>
            </a:r>
          </a:p>
          <a:p>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556792"/>
            <a:ext cx="8229600" cy="4824536"/>
          </a:xfrm>
        </p:spPr>
        <p:txBody>
          <a:bodyPr>
            <a:normAutofit fontScale="47500" lnSpcReduction="20000"/>
          </a:bodyPr>
          <a:lstStyle/>
          <a:p>
            <a:pPr>
              <a:buNone/>
            </a:pPr>
            <a:r>
              <a:rPr lang="en-US" dirty="0" smtClean="0"/>
              <a:t/>
            </a:r>
            <a:br>
              <a:rPr lang="en-US" dirty="0" smtClean="0"/>
            </a:br>
            <a:endParaRPr lang="en-US" dirty="0" smtClean="0"/>
          </a:p>
          <a:p>
            <a:pPr>
              <a:buNone/>
            </a:pPr>
            <a:r>
              <a:rPr lang="en-US" sz="3400" dirty="0" smtClean="0"/>
              <a:t>Example: Mr. </a:t>
            </a:r>
            <a:r>
              <a:rPr lang="en-US" sz="3400" dirty="0" err="1" smtClean="0"/>
              <a:t>Lal</a:t>
            </a:r>
            <a:r>
              <a:rPr lang="en-US" sz="3400" dirty="0" smtClean="0"/>
              <a:t> Singh purchased an agriculture land for Rs. 1,80,000 in cash from Mr. </a:t>
            </a:r>
            <a:r>
              <a:rPr lang="en-US" sz="3400" dirty="0" err="1" smtClean="0"/>
              <a:t>Nijjar</a:t>
            </a:r>
            <a:r>
              <a:rPr lang="en-US" sz="3400" dirty="0" smtClean="0"/>
              <a:t> Singh. Both of them are agriculturists and none of them have income exceeding the basic exemption limit. Whether sec 269SS be applicable on them and whether penalty u/s 271 D will be imposed on them?</a:t>
            </a:r>
          </a:p>
          <a:p>
            <a:pPr>
              <a:buNone/>
            </a:pPr>
            <a:r>
              <a:rPr lang="en-US" sz="3400" dirty="0" smtClean="0"/>
              <a:t>Whether the answer will remain same if the land is other than agriculture land? Whether the answer will remain same if land is purchased for Rs. 5,00,000?</a:t>
            </a:r>
          </a:p>
          <a:p>
            <a:pPr>
              <a:buNone/>
            </a:pPr>
            <a:endParaRPr lang="en-US" sz="3400" dirty="0" smtClean="0"/>
          </a:p>
          <a:p>
            <a:pPr>
              <a:buNone/>
            </a:pPr>
            <a:r>
              <a:rPr lang="en-US" sz="3400" dirty="0" smtClean="0"/>
              <a:t>Answer: Sec 269SS deals with receipt of specified sum. Explanation to the section provides the meaning of specified sum” means any sum of money receivable, whether as advance or otherwise, in relation to transfer of an immovable property, whether or not the transfer takes place.</a:t>
            </a:r>
            <a:r>
              <a:rPr lang="en-US" sz="3400" baseline="30000" dirty="0" smtClean="0"/>
              <a:t>‖</a:t>
            </a:r>
            <a:r>
              <a:rPr lang="en-US" sz="3400" dirty="0" smtClean="0"/>
              <a:t> It covers not only advance related to immoveable property, but also money received at time of transfer of property.</a:t>
            </a:r>
          </a:p>
          <a:p>
            <a:pPr>
              <a:buNone/>
            </a:pPr>
            <a:r>
              <a:rPr lang="en-US" sz="3400" dirty="0" smtClean="0"/>
              <a:t>However, as both Mr. </a:t>
            </a:r>
            <a:r>
              <a:rPr lang="en-US" sz="3400" dirty="0" err="1" smtClean="0"/>
              <a:t>Lal</a:t>
            </a:r>
            <a:r>
              <a:rPr lang="en-US" sz="3400" dirty="0" smtClean="0"/>
              <a:t> Singh and Mr. </a:t>
            </a:r>
            <a:r>
              <a:rPr lang="en-US" sz="3400" dirty="0" err="1" smtClean="0"/>
              <a:t>Nijjar</a:t>
            </a:r>
            <a:r>
              <a:rPr lang="en-US" sz="3400" dirty="0" smtClean="0"/>
              <a:t> Singh are agriculturists and both have income below basic exemption limit, sec 269SS shall not be applicable on them. Mr. </a:t>
            </a:r>
            <a:r>
              <a:rPr lang="en-US" sz="3400" dirty="0" err="1" smtClean="0"/>
              <a:t>Nijjar</a:t>
            </a:r>
            <a:r>
              <a:rPr lang="en-US" sz="3400" dirty="0" smtClean="0"/>
              <a:t> Singh have received ‘specified sum‘ other than account payee </a:t>
            </a:r>
            <a:r>
              <a:rPr lang="en-US" sz="3400" dirty="0" err="1" smtClean="0"/>
              <a:t>cheque</a:t>
            </a:r>
            <a:r>
              <a:rPr lang="en-US" sz="3400" dirty="0" smtClean="0"/>
              <a:t>/ draft or ECS. But this will not amount to violation of sec 269SS and hence, penalty u/s 271 D shall not be imposed.</a:t>
            </a:r>
          </a:p>
          <a:p>
            <a:pPr>
              <a:buNone/>
            </a:pPr>
            <a:endParaRPr lang="en-US" sz="3400"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39</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340768"/>
            <a:ext cx="8229600" cy="1066800"/>
          </a:xfrm>
        </p:spPr>
        <p:txBody>
          <a:bodyPr>
            <a:normAutofit fontScale="90000"/>
          </a:bodyPr>
          <a:lstStyle/>
          <a:p>
            <a:r>
              <a:rPr lang="en-US" b="1" dirty="0" smtClean="0"/>
              <a:t/>
            </a:r>
            <a:br>
              <a:rPr lang="en-US" b="1" dirty="0" smtClean="0"/>
            </a:br>
            <a:r>
              <a:rPr lang="en-US" b="1" dirty="0"/>
              <a:t/>
            </a:r>
            <a:br>
              <a:rPr lang="en-US" b="1" dirty="0"/>
            </a:br>
            <a:r>
              <a:rPr lang="en-US" sz="3100" b="1" dirty="0" smtClean="0"/>
              <a:t>IMPACT </a:t>
            </a:r>
            <a:r>
              <a:rPr lang="en-US" sz="3100" b="1" dirty="0"/>
              <a:t>OF CASHLESS TRANSACTIONS ON CORRUPTION—</a:t>
            </a:r>
            <a:r>
              <a:rPr lang="en-US" sz="3100" dirty="0"/>
              <a:t/>
            </a:r>
            <a:br>
              <a:rPr lang="en-US" sz="3100" dirty="0"/>
            </a:br>
            <a:r>
              <a:rPr lang="en-US" dirty="0"/>
              <a:t/>
            </a:r>
            <a:br>
              <a:rPr lang="en-US" dirty="0"/>
            </a:br>
            <a:endParaRPr lang="en-US" dirty="0"/>
          </a:p>
        </p:txBody>
      </p:sp>
      <p:graphicFrame>
        <p:nvGraphicFramePr>
          <p:cNvPr id="4" name="Diagram 3"/>
          <p:cNvGraphicFramePr/>
          <p:nvPr>
            <p:extLst>
              <p:ext uri="{D42A27DB-BD31-4B8C-83A1-F6EECF244321}">
                <p14:modId xmlns:p14="http://schemas.microsoft.com/office/powerpoint/2010/main" val="731550721"/>
              </p:ext>
            </p:extLst>
          </p:nvPr>
        </p:nvGraphicFramePr>
        <p:xfrm>
          <a:off x="467544" y="1844824"/>
          <a:ext cx="8136904" cy="42484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E6F2CCAC-EDBA-4536-9007-F9123E5A879F}" type="slidenum">
              <a:rPr lang="en-US" smtClean="0"/>
              <a:pPr/>
              <a:t>4</a:t>
            </a:fld>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56792"/>
            <a:ext cx="8229600" cy="5017744"/>
          </a:xfrm>
        </p:spPr>
        <p:txBody>
          <a:bodyPr>
            <a:normAutofit fontScale="62500" lnSpcReduction="20000"/>
          </a:bodyPr>
          <a:lstStyle/>
          <a:p>
            <a:pPr marL="0" indent="0">
              <a:buNone/>
            </a:pPr>
            <a:r>
              <a:rPr lang="en-US" dirty="0" smtClean="0"/>
              <a:t>The answer would remain same even if the land is other than agriculture land because the exemption provided is not related to type of property. Rather, the exemption is for the agriculturists. Therefore, sec 269SS will not be applicable in this case.</a:t>
            </a:r>
          </a:p>
          <a:p>
            <a:pPr marL="0" indent="0">
              <a:buNone/>
            </a:pPr>
            <a:r>
              <a:rPr lang="en-US" dirty="0" smtClean="0"/>
              <a:t>If the consideration for the land is Rs. 5,00,000 the answer will still remain same. However, in this case sec 269ST will be applicable. Sec 269ST provides that</a:t>
            </a:r>
          </a:p>
          <a:p>
            <a:pPr marL="0" indent="0">
              <a:buNone/>
            </a:pPr>
            <a:r>
              <a:rPr lang="en-US" b="1" i="1" dirty="0" smtClean="0"/>
              <a:t>Provided </a:t>
            </a:r>
            <a:r>
              <a:rPr lang="en-US" i="1" dirty="0" smtClean="0"/>
              <a:t>that the provisions of this section shall not apply to—</a:t>
            </a:r>
            <a:endParaRPr lang="en-US" dirty="0" smtClean="0"/>
          </a:p>
          <a:p>
            <a:pPr marL="0" indent="0">
              <a:buNone/>
            </a:pPr>
            <a:r>
              <a:rPr lang="en-US" i="1" dirty="0" smtClean="0"/>
              <a:t>(ii) Transactions of the nature referred to in </a:t>
            </a:r>
            <a:r>
              <a:rPr lang="en-US" i="1" u="sng" dirty="0" smtClean="0"/>
              <a:t>section 269SS;</a:t>
            </a:r>
            <a:endParaRPr lang="en-US" dirty="0" smtClean="0"/>
          </a:p>
          <a:p>
            <a:pPr marL="0" indent="0">
              <a:buNone/>
            </a:pPr>
            <a:r>
              <a:rPr lang="en-US" dirty="0" smtClean="0"/>
              <a:t>Sec 269ST is not applicable on the transactions which are covered by sec 269SS. The transaction between two agriculturists who are having income below taxable limit is not covered by sec 269SS and hence sec 269ST shall be applicable on it.</a:t>
            </a:r>
          </a:p>
          <a:p>
            <a:pPr marL="0" indent="0">
              <a:buNone/>
            </a:pPr>
            <a:r>
              <a:rPr lang="en-US" dirty="0" smtClean="0"/>
              <a:t>As cash received by Mr. </a:t>
            </a:r>
            <a:r>
              <a:rPr lang="en-US" dirty="0" err="1" smtClean="0"/>
              <a:t>Nijjar</a:t>
            </a:r>
            <a:r>
              <a:rPr lang="en-US" dirty="0" smtClean="0"/>
              <a:t> </a:t>
            </a:r>
            <a:r>
              <a:rPr lang="en-US" dirty="0" err="1" smtClean="0"/>
              <a:t>singh</a:t>
            </a:r>
            <a:r>
              <a:rPr lang="en-US" dirty="0" smtClean="0"/>
              <a:t> exceeds Rs. 2,00,000, provisions of sec 269ST are violated. Penalty amounting to Rs. 5,00,000 shall be imposed u/s 271 DA.</a:t>
            </a:r>
          </a:p>
          <a:p>
            <a:pPr marL="0" indent="0">
              <a:buNone/>
            </a:pPr>
            <a:r>
              <a:rPr lang="en-US" dirty="0" smtClean="0"/>
              <a:t/>
            </a:r>
            <a:br>
              <a:rPr lang="en-US" dirty="0" smtClean="0"/>
            </a:b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066800"/>
          </a:xfrm>
        </p:spPr>
        <p:txBody>
          <a:bodyPr>
            <a:normAutofit/>
          </a:bodyPr>
          <a:lstStyle/>
          <a:p>
            <a:r>
              <a:rPr lang="en-US" sz="3600" b="1" dirty="0" smtClean="0"/>
              <a:t>Provisions of Section 269T</a:t>
            </a:r>
            <a:endParaRPr lang="en-US" sz="3600" dirty="0"/>
          </a:p>
        </p:txBody>
      </p:sp>
      <p:sp>
        <p:nvSpPr>
          <p:cNvPr id="3" name="Content Placeholder 2"/>
          <p:cNvSpPr>
            <a:spLocks noGrp="1"/>
          </p:cNvSpPr>
          <p:nvPr>
            <p:ph idx="1"/>
          </p:nvPr>
        </p:nvSpPr>
        <p:spPr>
          <a:xfrm>
            <a:off x="457200" y="1772816"/>
            <a:ext cx="8229600" cy="4801720"/>
          </a:xfrm>
        </p:spPr>
        <p:txBody>
          <a:bodyPr>
            <a:normAutofit fontScale="47500" lnSpcReduction="20000"/>
          </a:bodyPr>
          <a:lstStyle/>
          <a:p>
            <a:pPr>
              <a:buNone/>
            </a:pPr>
            <a:endParaRPr lang="en-US" b="1" dirty="0" smtClean="0"/>
          </a:p>
          <a:p>
            <a:pPr>
              <a:buNone/>
            </a:pPr>
            <a:r>
              <a:rPr lang="en-US" b="1" dirty="0" smtClean="0"/>
              <a:t>Mode of repayment of certain loans or deposits.</a:t>
            </a:r>
          </a:p>
          <a:p>
            <a:pPr>
              <a:buNone/>
            </a:pPr>
            <a:r>
              <a:rPr lang="en-US" b="1" dirty="0" smtClean="0"/>
              <a:t>Applicability:</a:t>
            </a:r>
            <a:endParaRPr lang="en-US" dirty="0" smtClean="0"/>
          </a:p>
          <a:p>
            <a:pPr>
              <a:buNone/>
            </a:pPr>
            <a:r>
              <a:rPr lang="en-US" dirty="0" smtClean="0"/>
              <a:t>This section applies to all the persons i.e. individual, HUF, Company (including branch of the banking company), Partnership firm, AOP/BOI, Local authority, Co-operative society, Trust, AJP.</a:t>
            </a:r>
          </a:p>
          <a:p>
            <a:pPr>
              <a:buNone/>
            </a:pPr>
            <a:r>
              <a:rPr lang="en-US" b="1" dirty="0" smtClean="0"/>
              <a:t>Provision:</a:t>
            </a:r>
            <a:endParaRPr lang="en-US" dirty="0" smtClean="0"/>
          </a:p>
          <a:p>
            <a:pPr>
              <a:buNone/>
            </a:pPr>
            <a:r>
              <a:rPr lang="en-US" dirty="0" smtClean="0"/>
              <a:t>The repayment, by any person, of any loan or deposit</a:t>
            </a:r>
            <a:r>
              <a:rPr lang="en-US" baseline="30000" dirty="0" smtClean="0"/>
              <a:t>3</a:t>
            </a:r>
            <a:r>
              <a:rPr lang="en-US" dirty="0" smtClean="0"/>
              <a:t> or specified advance </a:t>
            </a:r>
            <a:r>
              <a:rPr lang="en-US" baseline="30000" dirty="0" smtClean="0"/>
              <a:t>4</a:t>
            </a:r>
            <a:r>
              <a:rPr lang="en-US" dirty="0" smtClean="0"/>
              <a:t>,</a:t>
            </a:r>
            <a:r>
              <a:rPr lang="en-US" baseline="30000" dirty="0" smtClean="0"/>
              <a:t> </a:t>
            </a:r>
            <a:r>
              <a:rPr lang="en-US" dirty="0" smtClean="0"/>
              <a:t>made with it, should not be done in any mode apart from account payee </a:t>
            </a:r>
            <a:r>
              <a:rPr lang="en-US" dirty="0" err="1" smtClean="0"/>
              <a:t>cheque</a:t>
            </a:r>
            <a:r>
              <a:rPr lang="en-US" dirty="0" smtClean="0"/>
              <a:t> or account payee bank draft drawn in the name of the person or by use of electronic clearing system through a bank account who has made the loan or deposit, if:</a:t>
            </a:r>
          </a:p>
          <a:p>
            <a:pPr>
              <a:buNone/>
            </a:pPr>
            <a:r>
              <a:rPr lang="en-US" dirty="0" smtClean="0"/>
              <a:t>1. The amount of loan or deposit or specified advance along with any interest, if any payable on such loans or deposit is Rs. 20,000 or more or</a:t>
            </a:r>
          </a:p>
          <a:p>
            <a:pPr>
              <a:buNone/>
            </a:pPr>
            <a:r>
              <a:rPr lang="en-US" dirty="0" smtClean="0"/>
              <a:t>2. As on the date of repayment, if there exists any other loan or deposits held by the person either in his own name or jointly with any other person, the aggregate amount of such loans or deposit together with interest, if any payable on such loans or </a:t>
            </a:r>
            <a:r>
              <a:rPr lang="en-US" dirty="0" err="1" smtClean="0"/>
              <a:t>depositis</a:t>
            </a:r>
            <a:r>
              <a:rPr lang="en-US" dirty="0" smtClean="0"/>
              <a:t> Rs. 20,000 or more or</a:t>
            </a:r>
          </a:p>
          <a:p>
            <a:pPr>
              <a:buNone/>
            </a:pPr>
            <a:r>
              <a:rPr lang="en-US" dirty="0" smtClean="0"/>
              <a:t>3. In case of specified advances received by such person either in his own name or jointly with any other person, the aggregate of such specified advances along with any interest payable on such specified advances is Rs. 20,000 or more</a:t>
            </a:r>
          </a:p>
          <a:p>
            <a:pPr>
              <a:buNone/>
            </a:pPr>
            <a:r>
              <a:rPr lang="en-US" dirty="0" smtClean="0"/>
              <a:t>The repayment made by a branch of a banking company or co-operative bank, of such loan / deposit, can also be made by crediting the amount to the savings bank account or to the current bank account held with the branch.</a:t>
            </a:r>
          </a:p>
          <a:p>
            <a:pPr>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980728"/>
            <a:ext cx="8229600" cy="5040560"/>
          </a:xfrm>
        </p:spPr>
        <p:txBody>
          <a:bodyPr>
            <a:normAutofit fontScale="47500" lnSpcReduction="20000"/>
          </a:bodyPr>
          <a:lstStyle/>
          <a:p>
            <a:pPr>
              <a:buNone/>
            </a:pPr>
            <a:endParaRPr lang="en-US" b="1" dirty="0" smtClean="0"/>
          </a:p>
          <a:p>
            <a:pPr>
              <a:buNone/>
            </a:pPr>
            <a:endParaRPr lang="en-US" b="1" dirty="0"/>
          </a:p>
          <a:p>
            <a:pPr>
              <a:buNone/>
            </a:pPr>
            <a:endParaRPr lang="en-US" b="1" dirty="0" smtClean="0"/>
          </a:p>
          <a:p>
            <a:pPr>
              <a:buNone/>
            </a:pPr>
            <a:r>
              <a:rPr lang="en-US" b="1" dirty="0" smtClean="0"/>
              <a:t>Cases where the above provisions do not apply:</a:t>
            </a:r>
            <a:endParaRPr lang="en-US" dirty="0" smtClean="0"/>
          </a:p>
          <a:p>
            <a:pPr>
              <a:buNone/>
            </a:pPr>
            <a:r>
              <a:rPr lang="en-US" dirty="0" smtClean="0"/>
              <a:t>The provisions of this section does not apply to in case the loan / deposit has been taken / made by the following persons:</a:t>
            </a:r>
          </a:p>
          <a:p>
            <a:pPr>
              <a:buNone/>
            </a:pPr>
            <a:r>
              <a:rPr lang="en-US" dirty="0" smtClean="0"/>
              <a:t>Government;</a:t>
            </a:r>
          </a:p>
          <a:p>
            <a:pPr>
              <a:buNone/>
            </a:pPr>
            <a:r>
              <a:rPr lang="en-US" dirty="0" smtClean="0"/>
              <a:t>any banking company, post office savings bank or cooperative bank;</a:t>
            </a:r>
          </a:p>
          <a:p>
            <a:pPr>
              <a:buNone/>
            </a:pPr>
            <a:r>
              <a:rPr lang="en-US" dirty="0" smtClean="0"/>
              <a:t>any corporation established by a Central, State or Provincial Act;</a:t>
            </a:r>
          </a:p>
          <a:p>
            <a:pPr>
              <a:buNone/>
            </a:pPr>
            <a:r>
              <a:rPr lang="en-US" dirty="0" smtClean="0"/>
              <a:t>any Government company as defined in section 617 of the Companies Act, 1956 (1 of 1956) ;</a:t>
            </a:r>
          </a:p>
          <a:p>
            <a:pPr>
              <a:buNone/>
            </a:pPr>
            <a:r>
              <a:rPr lang="en-US" dirty="0" smtClean="0"/>
              <a:t>such other institution, association or body or class of institutions, associations or bodies which the Central Government may, for reasons to be recorded in writing, notify in this behalf in the Official Gazette.</a:t>
            </a:r>
          </a:p>
          <a:p>
            <a:pPr>
              <a:buNone/>
            </a:pPr>
            <a:endParaRPr lang="en-US" dirty="0" smtClean="0"/>
          </a:p>
          <a:p>
            <a:r>
              <a:rPr lang="en-US" b="1" u="sng" dirty="0" smtClean="0"/>
              <a:t>Example. </a:t>
            </a:r>
            <a:r>
              <a:rPr lang="en-US" dirty="0" smtClean="0"/>
              <a:t>XYZ Ltd. had deposited of Rs. 18,500 from Mr. </a:t>
            </a:r>
            <a:r>
              <a:rPr lang="en-US" dirty="0" err="1" smtClean="0"/>
              <a:t>Arshdeep</a:t>
            </a:r>
            <a:r>
              <a:rPr lang="en-US" dirty="0" smtClean="0"/>
              <a:t>. During the previous year 2017-1 8, such deposit has become due for repayment (Interest payable Rs. 3100). XYZ Ltd repaid such amount by way of bearer </a:t>
            </a:r>
            <a:r>
              <a:rPr lang="en-US" dirty="0" err="1" smtClean="0"/>
              <a:t>cheque</a:t>
            </a:r>
            <a:r>
              <a:rPr lang="en-US" dirty="0" smtClean="0"/>
              <a:t>.</a:t>
            </a:r>
          </a:p>
          <a:p>
            <a:r>
              <a:rPr lang="en-US" dirty="0" smtClean="0"/>
              <a:t>The provision of section 269T shall be made applicable if amount to be repaid (together with interest) exceeds Rs. 20,000. In this </a:t>
            </a:r>
            <a:r>
              <a:rPr lang="en-US" dirty="0" err="1" smtClean="0"/>
              <a:t>case,XYZ</a:t>
            </a:r>
            <a:r>
              <a:rPr lang="en-US" dirty="0" smtClean="0"/>
              <a:t> Ltd. had repaid Rs. 21,600 otherwise than by account </a:t>
            </a:r>
            <a:r>
              <a:rPr lang="en-US" dirty="0" err="1" smtClean="0"/>
              <a:t>cheque</a:t>
            </a:r>
            <a:r>
              <a:rPr lang="en-US" dirty="0" smtClean="0"/>
              <a:t> or draft or ECS, there is a clear violation of provisions of section 269T.</a:t>
            </a:r>
          </a:p>
          <a:p>
            <a:pPr>
              <a:buNone/>
            </a:pPr>
            <a:endParaRPr lang="en-US" dirty="0" smtClean="0"/>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4784"/>
            <a:ext cx="8229600" cy="5089752"/>
          </a:xfrm>
        </p:spPr>
        <p:txBody>
          <a:bodyPr>
            <a:normAutofit fontScale="55000" lnSpcReduction="20000"/>
          </a:bodyPr>
          <a:lstStyle/>
          <a:p>
            <a:pPr>
              <a:buNone/>
            </a:pPr>
            <a:r>
              <a:rPr lang="en-US" b="1" u="sng" dirty="0" smtClean="0"/>
              <a:t>Example. </a:t>
            </a:r>
            <a:r>
              <a:rPr lang="en-US" dirty="0" smtClean="0"/>
              <a:t>XYZ Ltd had accepted deposited of Rs. 12000 from Mr. Singh on 01-05-2015 for a period of two year (Rate of interest 12% p.a. payable annually). It further accepted deposit of Rs. 15,000 (Rate of interest 10% </a:t>
            </a:r>
            <a:r>
              <a:rPr lang="en-US" dirty="0" err="1" smtClean="0"/>
              <a:t>p.a</a:t>
            </a:r>
            <a:r>
              <a:rPr lang="en-US" dirty="0" smtClean="0"/>
              <a:t> payable annually). Date of second deposit was 01-06-2016. On 01-05-2017, XYZ Ltd repaid Rs.16,800 (together with interest) towards first deposit in cash. XYZ Ltd also repaid Rs. 16,500 (together with interest) toward first deposit in cash. XYZ Ltd. also repaid Rs. 16,500 towards second deposit on 03-05-2017 in cash.</a:t>
            </a:r>
          </a:p>
          <a:p>
            <a:pPr>
              <a:buNone/>
            </a:pPr>
            <a:endParaRPr lang="en-US" dirty="0" smtClean="0"/>
          </a:p>
          <a:p>
            <a:pPr>
              <a:buNone/>
            </a:pPr>
            <a:r>
              <a:rPr lang="en-US" dirty="0" smtClean="0"/>
              <a:t>Does your answer differ in point no. (b) Above, if second deposit of Rs. 15,000 was in a joint name of Mr. &amp; Mrs. Singh</a:t>
            </a:r>
          </a:p>
          <a:p>
            <a:pPr>
              <a:buNone/>
            </a:pPr>
            <a:r>
              <a:rPr lang="en-US" dirty="0" smtClean="0"/>
              <a:t>The provision of the section 269T shall be made applicable if aggregate amount of deposits held by a person together with interest exceeds Rs.20,000 . Therefore, at the time of repayment of first deposit in cash, there is a violation of provision of section 269T since aggregate deposits together with interest exceeded Rs. 20,000.</a:t>
            </a:r>
          </a:p>
          <a:p>
            <a:pPr>
              <a:buNone/>
            </a:pPr>
            <a:r>
              <a:rPr lang="en-US" dirty="0" smtClean="0"/>
              <a:t>However, there is no violation of section 269T by XYZ Ltd. at the time of repayment of second deposit in cash since neither the amount of deposit with interest nor the aggregate amount deposit held by Mr. Singh on that date together with interest exceeds the threshold limit of Rs. 20,000.</a:t>
            </a:r>
          </a:p>
          <a:p>
            <a:pPr>
              <a:buNone/>
            </a:pPr>
            <a:r>
              <a:rPr lang="en-US" dirty="0" smtClean="0"/>
              <a:t>The answer will not differ because the law mentioned under section 269Tis applicable even if deposits are held in joint name with other person.</a:t>
            </a:r>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56792"/>
            <a:ext cx="8229600" cy="5017744"/>
          </a:xfrm>
        </p:spPr>
        <p:txBody>
          <a:bodyPr>
            <a:normAutofit fontScale="62500" lnSpcReduction="20000"/>
          </a:bodyPr>
          <a:lstStyle/>
          <a:p>
            <a:pPr>
              <a:buNone/>
            </a:pPr>
            <a:r>
              <a:rPr lang="en-US" b="1" u="sng" dirty="0" smtClean="0"/>
              <a:t>Example</a:t>
            </a:r>
            <a:r>
              <a:rPr lang="en-US" u="sng" dirty="0" smtClean="0"/>
              <a:t>(</a:t>
            </a:r>
            <a:r>
              <a:rPr lang="en-US" u="sng" dirty="0" err="1" smtClean="0"/>
              <a:t>i</a:t>
            </a:r>
            <a:r>
              <a:rPr lang="en-US" u="sng" dirty="0" smtClean="0"/>
              <a:t>)</a:t>
            </a:r>
            <a:r>
              <a:rPr lang="en-US" b="1" u="sng" dirty="0" smtClean="0"/>
              <a:t> </a:t>
            </a:r>
            <a:r>
              <a:rPr lang="en-US" dirty="0" smtClean="0"/>
              <a:t>Mr. A, an individual, has deposited Rs.15,000 on 1st May, 2019 for 48 months by bearer </a:t>
            </a:r>
            <a:r>
              <a:rPr lang="en-US" dirty="0" err="1" smtClean="0"/>
              <a:t>cheque</a:t>
            </a:r>
            <a:r>
              <a:rPr lang="en-US" dirty="0" smtClean="0"/>
              <a:t> and another Rs.15,000 on 30th June, 2019 in cash to purchase a new certificate of 48 months tenure.</a:t>
            </a:r>
          </a:p>
          <a:p>
            <a:pPr>
              <a:buNone/>
            </a:pPr>
            <a:r>
              <a:rPr lang="en-US" dirty="0" smtClean="0"/>
              <a:t>(ii) Mr. A has applied for premature withdrawal against both the certificates and the company has paid him Rs.16,500, by a bearer </a:t>
            </a:r>
            <a:r>
              <a:rPr lang="en-US" dirty="0" err="1" smtClean="0"/>
              <a:t>cheque</a:t>
            </a:r>
            <a:r>
              <a:rPr lang="en-US" dirty="0" smtClean="0"/>
              <a:t>, against principal and interest on 23rd March, 2020, due against his first certificate (purchased in 2019) and Rs.15,500 in cash on 25th March, 2020, against the second certificate.</a:t>
            </a:r>
          </a:p>
          <a:p>
            <a:pPr>
              <a:buNone/>
            </a:pPr>
            <a:r>
              <a:rPr lang="en-US" dirty="0" smtClean="0"/>
              <a:t>Fearless General Finance &amp; Investment Limited, a residuary non-banking company, accepts public deposits, issues deposit certificate and repays the same after some period of time </a:t>
            </a:r>
            <a:r>
              <a:rPr lang="en-US" dirty="0" err="1" smtClean="0"/>
              <a:t>alongwith</a:t>
            </a:r>
            <a:r>
              <a:rPr lang="en-US" dirty="0" smtClean="0"/>
              <a:t> interest, under different schemes run by it.</a:t>
            </a:r>
          </a:p>
          <a:p>
            <a:pPr>
              <a:buNone/>
            </a:pPr>
            <a:r>
              <a:rPr lang="en-US" dirty="0" smtClean="0"/>
              <a:t>Following transactions were noted from their books of account:</a:t>
            </a:r>
          </a:p>
          <a:p>
            <a:pPr>
              <a:buNone/>
            </a:pPr>
            <a:r>
              <a:rPr lang="en-US" dirty="0" smtClean="0"/>
              <a:t>Discuss the violation of income tax provision, if any, and consequential penalty for each transaction. Will it make any difference if the certificates were held jointly with Mrs. A, wife of Mr. A, while repaying back in cash or bearer </a:t>
            </a:r>
            <a:r>
              <a:rPr lang="en-US" dirty="0" err="1" smtClean="0"/>
              <a:t>cheque</a:t>
            </a:r>
            <a:r>
              <a:rPr lang="en-US" dirty="0" smtClean="0"/>
              <a:t>?</a:t>
            </a:r>
          </a:p>
        </p:txBody>
      </p:sp>
      <p:sp>
        <p:nvSpPr>
          <p:cNvPr id="2" name="Slide Number Placeholder 1"/>
          <p:cNvSpPr>
            <a:spLocks noGrp="1"/>
          </p:cNvSpPr>
          <p:nvPr>
            <p:ph type="sldNum" sz="quarter" idx="12"/>
          </p:nvPr>
        </p:nvSpPr>
        <p:spPr/>
        <p:txBody>
          <a:bodyPr/>
          <a:lstStyle/>
          <a:p>
            <a:fld id="{E6F2CCAC-EDBA-4536-9007-F9123E5A879F}"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28800"/>
            <a:ext cx="8229600" cy="5229200"/>
          </a:xfrm>
        </p:spPr>
        <p:txBody>
          <a:bodyPr>
            <a:normAutofit fontScale="47500" lnSpcReduction="20000"/>
          </a:bodyPr>
          <a:lstStyle/>
          <a:p>
            <a:pPr>
              <a:buNone/>
            </a:pPr>
            <a:r>
              <a:rPr lang="en-US" dirty="0" err="1" smtClean="0"/>
              <a:t>i</a:t>
            </a:r>
            <a:r>
              <a:rPr lang="en-US" dirty="0" smtClean="0"/>
              <a:t> There is no violation of section 269SS at the time of acceptance of the first deposit</a:t>
            </a:r>
            <a:br>
              <a:rPr lang="en-US" dirty="0" smtClean="0"/>
            </a:br>
            <a:r>
              <a:rPr lang="en-US" dirty="0" smtClean="0"/>
              <a:t>of Rs.15,000 on 1.5.2019, since it is not in excess of the threshold limit of Rs.20,000. However, violation under section 269SS is attracted at the time of acceptance of the second deposit in cash on 30th June, 2019, since as on that date, there is already an outstanding deposit of Rs.15,000 and another cash deposit of Rs.15,000 would take the aggregate to Rs.30,000, which exceeds the threshold limit of Rs.20,000. Therefore, penalty under section 271 D of a sum equal to the amount of deposit taken from Mr. A is attracted for failure to comply with the provisions of section 269SS.</a:t>
            </a:r>
          </a:p>
          <a:p>
            <a:pPr>
              <a:buNone/>
            </a:pPr>
            <a:endParaRPr lang="en-US" dirty="0" smtClean="0"/>
          </a:p>
          <a:p>
            <a:pPr>
              <a:buNone/>
            </a:pPr>
            <a:r>
              <a:rPr lang="en-US" dirty="0" smtClean="0"/>
              <a:t>ii. In this case, there is a violation of the provisions of section 269T at the time of first repayment by bearer </a:t>
            </a:r>
            <a:r>
              <a:rPr lang="en-US" dirty="0" err="1" smtClean="0"/>
              <a:t>cheque</a:t>
            </a:r>
            <a:r>
              <a:rPr lang="en-US" dirty="0" smtClean="0"/>
              <a:t> on 23rd March, 2020, since on that date, the aggregate amount of deposits held by Mr. A with the non-banking company (together with interest payable on such deposits) is more than Rs.20,000. Therefore, penalty under section 271 E equal to the amount of deposit so repaid will be attracted for failure to comply with the provisions of section 269T. However, the second repayment of Rs.15,500 on 25th March, 2020 in cash cannot be considered as a violation of section 269T, since neither the amount of deposit with interest thereon nor the aggregate amount of deposits held by Mr. A on that date together with interest exceeds the threshold limit of Rs.20,000. The provisions of section 269T will be attracted even if the certificate is being held by Mr. A in joint name with his wife.</a:t>
            </a:r>
          </a:p>
          <a:p>
            <a:pPr>
              <a:buNone/>
            </a:pPr>
            <a:endParaRPr lang="en-US" dirty="0" smtClean="0"/>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72816"/>
            <a:ext cx="8229600" cy="4801720"/>
          </a:xfrm>
        </p:spPr>
        <p:txBody>
          <a:bodyPr>
            <a:normAutofit fontScale="62500" lnSpcReduction="20000"/>
          </a:bodyPr>
          <a:lstStyle/>
          <a:p>
            <a:pPr>
              <a:buNone/>
            </a:pPr>
            <a:r>
              <a:rPr lang="en-US" b="1" dirty="0" smtClean="0"/>
              <a:t>Penalty for failure to comply with section 269T:</a:t>
            </a:r>
            <a:endParaRPr lang="en-US" dirty="0" smtClean="0"/>
          </a:p>
          <a:p>
            <a:pPr>
              <a:buNone/>
            </a:pPr>
            <a:r>
              <a:rPr lang="en-US" dirty="0" smtClean="0"/>
              <a:t>As per Section 271 E of the Income tax act, 1961 if a person fails to comply with Section 269T then the Joint Commissioner shall charge a sum by way of penalty equal to the amount of the loan or deposit or specified sum so repaid.</a:t>
            </a:r>
          </a:p>
          <a:p>
            <a:pPr>
              <a:buNone/>
            </a:pPr>
            <a:endParaRPr lang="en-US" dirty="0" smtClean="0"/>
          </a:p>
          <a:p>
            <a:pPr>
              <a:buNone/>
            </a:pPr>
            <a:r>
              <a:rPr lang="en-US" dirty="0" smtClean="0"/>
              <a:t>Example:</a:t>
            </a:r>
          </a:p>
          <a:p>
            <a:pPr>
              <a:buNone/>
            </a:pPr>
            <a:r>
              <a:rPr lang="en-US" dirty="0" smtClean="0"/>
              <a:t>Mr. A holds the following accounts with ABC Ltd, a banking company:</a:t>
            </a:r>
          </a:p>
          <a:p>
            <a:pPr>
              <a:buNone/>
            </a:pPr>
            <a:r>
              <a:rPr lang="en-US" b="1" dirty="0" smtClean="0"/>
              <a:t>Account 1:</a:t>
            </a:r>
            <a:r>
              <a:rPr lang="en-US" dirty="0" smtClean="0"/>
              <a:t> FD of Rs. 10,000; interest payable Rs. 1,250</a:t>
            </a:r>
          </a:p>
          <a:p>
            <a:pPr>
              <a:buNone/>
            </a:pPr>
            <a:r>
              <a:rPr lang="en-US" b="1" dirty="0" smtClean="0"/>
              <a:t>Account 2:</a:t>
            </a:r>
            <a:r>
              <a:rPr lang="en-US" dirty="0" smtClean="0"/>
              <a:t> FD of Rs. 8,750 interest payable Rs. 1,120</a:t>
            </a:r>
          </a:p>
          <a:p>
            <a:pPr>
              <a:buNone/>
            </a:pPr>
            <a:r>
              <a:rPr lang="en-US" dirty="0" smtClean="0"/>
              <a:t>ABC Ltd repays the amount of FD along with the applicable interest payable on such FD to Mr. A, in a mode other than account payee </a:t>
            </a:r>
            <a:r>
              <a:rPr lang="en-US" dirty="0" err="1" smtClean="0"/>
              <a:t>cheque</a:t>
            </a:r>
            <a:r>
              <a:rPr lang="en-US" dirty="0" smtClean="0"/>
              <a:t> or account payee bank draft. Will there be any contravention of the provisions of section 269T?</a:t>
            </a:r>
          </a:p>
          <a:p>
            <a:pPr>
              <a:buNone/>
            </a:pPr>
            <a:r>
              <a:rPr lang="en-US" dirty="0" smtClean="0"/>
              <a:t>On a plain understanding of the section, one would assume that since only Rs. 11,250 is being paid to Mr. A,</a:t>
            </a:r>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980728"/>
            <a:ext cx="8229600" cy="1143000"/>
          </a:xfrm>
        </p:spPr>
        <p:txBody>
          <a:bodyPr>
            <a:normAutofit fontScale="90000"/>
          </a:bodyPr>
          <a:lstStyle/>
          <a:p>
            <a:r>
              <a:rPr lang="en-US" b="1" dirty="0" smtClean="0"/>
              <a:t> Restrictions on Cash Transactions in Real Estate</a:t>
            </a:r>
            <a:br>
              <a:rPr lang="en-US" b="1" dirty="0" smtClean="0"/>
            </a:br>
            <a:endParaRPr lang="en-US" dirty="0"/>
          </a:p>
        </p:txBody>
      </p:sp>
      <p:sp>
        <p:nvSpPr>
          <p:cNvPr id="3" name="Content Placeholder 2"/>
          <p:cNvSpPr>
            <a:spLocks noGrp="1"/>
          </p:cNvSpPr>
          <p:nvPr>
            <p:ph idx="1"/>
          </p:nvPr>
        </p:nvSpPr>
        <p:spPr>
          <a:xfrm>
            <a:off x="395536" y="1988840"/>
            <a:ext cx="8229600" cy="4392488"/>
          </a:xfrm>
        </p:spPr>
        <p:txBody>
          <a:bodyPr>
            <a:noAutofit/>
          </a:bodyPr>
          <a:lstStyle/>
          <a:p>
            <a:r>
              <a:rPr lang="en-US" sz="1600" dirty="0" smtClean="0"/>
              <a:t>Stakes in transactions in immovable properties are quite high and so are the tax implications. It is not only perceived but an open secret in India that sale transactions of immovable properties are undervalued leading to leakage of tax revenue causing losses to the Government and unaccounted money is not good for the health of the society in general. Therefore, the restlessness on the part of Government to plug such leakage and attempts by </a:t>
            </a:r>
            <a:r>
              <a:rPr lang="en-US" sz="1600" dirty="0" err="1" smtClean="0"/>
              <a:t>assessees</a:t>
            </a:r>
            <a:r>
              <a:rPr lang="en-US" sz="1600" dirty="0" smtClean="0"/>
              <a:t> and tax professionals to avoid hardships to genuine </a:t>
            </a:r>
            <a:r>
              <a:rPr lang="en-US" sz="1600" dirty="0" err="1" smtClean="0"/>
              <a:t>assessees</a:t>
            </a:r>
            <a:r>
              <a:rPr lang="en-US" sz="1600" dirty="0" smtClean="0"/>
              <a:t>. The provisions of Sec 50C,sec 43CA and sec 56(2)(x) of the Income Tax Act, 1961 specifically dealing with transactions in immovable properties have been inserted in the Act. As per the provisions of these sections, if any immovable property is sold below the stamp duty value (or circle rate) then such case will fall under Section 50C, Section 43CA, Section 56(2)(x) and double taxation shall apply on the difference in the stamp duty value and transfer price in the hands of seller and buyer. In the existing framework of the Income Tax Act, for the same income or rather the deeming income, both the seller and the buyer of land and/or building, are being taxed and as such the pressing of service of such deeming fiction of taxation both in the hands of the seller and/or buyer of land and/or building is resulting in </a:t>
            </a:r>
            <a:r>
              <a:rPr lang="en-US" sz="1600" baseline="30000" dirty="0" smtClean="0"/>
              <a:t>―</a:t>
            </a:r>
            <a:r>
              <a:rPr lang="en-US" sz="1600" dirty="0" smtClean="0"/>
              <a:t>Double Taxation</a:t>
            </a:r>
            <a:r>
              <a:rPr lang="en-US" sz="1600" baseline="30000" dirty="0" smtClean="0"/>
              <a:t>‖</a:t>
            </a:r>
            <a:r>
              <a:rPr lang="en-US" sz="1600" dirty="0" smtClean="0"/>
              <a:t>.</a:t>
            </a:r>
          </a:p>
          <a:p>
            <a:endParaRPr lang="en-US" sz="1600"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484784"/>
            <a:ext cx="8229600" cy="4536504"/>
          </a:xfrm>
        </p:spPr>
        <p:txBody>
          <a:bodyPr>
            <a:normAutofit fontScale="55000" lnSpcReduction="20000"/>
          </a:bodyPr>
          <a:lstStyle/>
          <a:p>
            <a:r>
              <a:rPr lang="en-US" dirty="0" smtClean="0"/>
              <a:t>Under the provisions contained in Section 50C and sec43CA, in case of transfer of a capital asset/stock in trade being land or building or both, the value adopted or assessed by the stamp valuation authority for the purpose of payment of stamp duty shall be taken as the full value of consideration for the purposes of computation of capital gains. These provisions have further been </a:t>
            </a:r>
            <a:r>
              <a:rPr lang="en-US" dirty="0" err="1" smtClean="0"/>
              <a:t>ammended</a:t>
            </a:r>
            <a:r>
              <a:rPr lang="en-US" dirty="0" smtClean="0"/>
              <a:t> to provide relief to the seller who has entered into an agreement to sell the property much before the actual date of transfer of the immovable property and the sale consideration is fixed in such agreement. The government has amended the provisions of section 50C/43CA so as to provide that where the date of the agreement fixing the amount of consideration for the transfer of immovable property and the date of registration are not the same, the stamp duty value on the date of the agreement may be taken for the purposes of computing the full value of consideration. It is further proposed to provide that this provision shall apply only in a case where the amount of consideration referred to therein, or a part thereof, has been paid by way of an account payee </a:t>
            </a:r>
            <a:r>
              <a:rPr lang="en-US" dirty="0" err="1" smtClean="0"/>
              <a:t>cheque</a:t>
            </a:r>
            <a:r>
              <a:rPr lang="en-US" dirty="0" smtClean="0"/>
              <a:t> or account payee bank draft or use of electronic clearing system through a bank account, on or before the date of the agreement for the transfer of such immovable property.</a:t>
            </a:r>
          </a:p>
          <a:p>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836712"/>
            <a:ext cx="8229600" cy="5328592"/>
          </a:xfrm>
        </p:spPr>
        <p:txBody>
          <a:bodyPr>
            <a:normAutofit fontScale="55000" lnSpcReduction="20000"/>
          </a:bodyPr>
          <a:lstStyle/>
          <a:p>
            <a:pPr>
              <a:buNone/>
            </a:pPr>
            <a:r>
              <a:rPr lang="en-US" b="1" u="sng" dirty="0" smtClean="0"/>
              <a:t>Taxability in the hand of Seller</a:t>
            </a:r>
          </a:p>
          <a:p>
            <a:pPr>
              <a:buNone/>
            </a:pPr>
            <a:endParaRPr lang="en-US" b="1" u="sng" dirty="0"/>
          </a:p>
          <a:p>
            <a:pPr>
              <a:buNone/>
            </a:pPr>
            <a:endParaRPr lang="en-US" b="1" u="sng" dirty="0" smtClean="0"/>
          </a:p>
          <a:p>
            <a:pPr>
              <a:buNone/>
            </a:pPr>
            <a:endParaRPr lang="en-US" dirty="0" smtClean="0"/>
          </a:p>
          <a:p>
            <a:pPr>
              <a:buNone/>
            </a:pPr>
            <a:r>
              <a:rPr lang="en-US" b="1" dirty="0" smtClean="0"/>
              <a:t>If the immovable property is considered as a capital asset-</a:t>
            </a:r>
            <a:endParaRPr lang="en-US" dirty="0" smtClean="0"/>
          </a:p>
          <a:p>
            <a:pPr>
              <a:buNone/>
            </a:pPr>
            <a:r>
              <a:rPr lang="en-US" dirty="0" smtClean="0"/>
              <a:t>As per Section 50C, if a capital asset, being land or building or both, is transferred for a consideration below the stamp duty value, then such stamp duty value shall be the deemed value of the consideration for the purpose of calculating </a:t>
            </a:r>
            <a:r>
              <a:rPr lang="en-US" b="1" dirty="0" smtClean="0"/>
              <a:t>capital gain</a:t>
            </a:r>
            <a:r>
              <a:rPr lang="en-US" dirty="0" smtClean="0"/>
              <a:t> under Section 48. The original consideration paid for the transfer shall not be considered for the purpose of capital gain in the hands of the seller.</a:t>
            </a:r>
          </a:p>
          <a:p>
            <a:pPr>
              <a:buNone/>
            </a:pPr>
            <a:r>
              <a:rPr lang="en-US" dirty="0" smtClean="0"/>
              <a:t>However, if the date of an agreement fixing the amount of consideration and the date of registration for the transfer of the capital asset is different then the stamp duty value as on date of agreement may be taken for the purpose of computing full value of consideration. </a:t>
            </a:r>
            <a:r>
              <a:rPr lang="en-US" b="1" dirty="0" smtClean="0"/>
              <a:t>Provided that the amount of consideration or a part thereof has been received by way of an account payee cheque or account payee draft or use of electronic clearing system through a bank account </a:t>
            </a:r>
            <a:r>
              <a:rPr lang="en-US" b="1" i="1" dirty="0" smtClean="0"/>
              <a:t>or through such other electronic mode as may be prescribed, </a:t>
            </a:r>
            <a:r>
              <a:rPr lang="en-US" b="1" dirty="0" smtClean="0"/>
              <a:t>on or before the date of the agreement for transfer.</a:t>
            </a:r>
            <a:endParaRPr lang="en-US" dirty="0" smtClean="0"/>
          </a:p>
        </p:txBody>
      </p:sp>
      <p:sp>
        <p:nvSpPr>
          <p:cNvPr id="2" name="Slide Number Placeholder 1"/>
          <p:cNvSpPr>
            <a:spLocks noGrp="1"/>
          </p:cNvSpPr>
          <p:nvPr>
            <p:ph type="sldNum" sz="quarter" idx="12"/>
          </p:nvPr>
        </p:nvSpPr>
        <p:spPr/>
        <p:txBody>
          <a:bodyPr/>
          <a:lstStyle/>
          <a:p>
            <a:fld id="{E6F2CCAC-EDBA-4536-9007-F9123E5A879F}"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836712"/>
            <a:ext cx="8401080" cy="1066800"/>
          </a:xfrm>
        </p:spPr>
        <p:txBody>
          <a:bodyPr>
            <a:normAutofit fontScale="90000"/>
          </a:bodyPr>
          <a:lstStyle/>
          <a:p>
            <a:r>
              <a:rPr lang="en-US" sz="3100" b="1" dirty="0" smtClean="0"/>
              <a:t/>
            </a:r>
            <a:br>
              <a:rPr lang="en-US" sz="3100" b="1" dirty="0" smtClean="0"/>
            </a:br>
            <a:r>
              <a:rPr lang="en-US" sz="3100" b="1" dirty="0" smtClean="0"/>
              <a:t>SOME ADVANTAGES OF CASHLESS TRANSACTIONS-</a:t>
            </a:r>
            <a:r>
              <a:rPr lang="en-US" dirty="0" smtClean="0"/>
              <a:t/>
            </a:r>
            <a:br>
              <a:rPr lang="en-US" dirty="0" smtClean="0"/>
            </a:br>
            <a:endParaRPr lang="en-US" dirty="0"/>
          </a:p>
        </p:txBody>
      </p:sp>
      <p:sp>
        <p:nvSpPr>
          <p:cNvPr id="3" name="Content Placeholder 2"/>
          <p:cNvSpPr>
            <a:spLocks noGrp="1"/>
          </p:cNvSpPr>
          <p:nvPr>
            <p:ph idx="1"/>
          </p:nvPr>
        </p:nvSpPr>
        <p:spPr>
          <a:xfrm>
            <a:off x="457200" y="2276872"/>
            <a:ext cx="8229600" cy="4297664"/>
          </a:xfrm>
        </p:spPr>
        <p:txBody>
          <a:bodyPr>
            <a:noAutofit/>
          </a:bodyPr>
          <a:lstStyle/>
          <a:p>
            <a:endParaRPr lang="en-US" sz="1200" dirty="0" smtClean="0"/>
          </a:p>
          <a:p>
            <a:pPr marL="0" indent="0">
              <a:buNone/>
            </a:pPr>
            <a:endParaRPr lang="en-US" sz="1600" dirty="0"/>
          </a:p>
          <a:p>
            <a:endParaRPr lang="en-US" sz="1200"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5</a:t>
            </a:fld>
            <a:endParaRPr lang="en-US"/>
          </a:p>
        </p:txBody>
      </p:sp>
      <p:pic>
        <p:nvPicPr>
          <p:cNvPr id="5" name="Picture 2"/>
          <p:cNvPicPr>
            <a:picLocks noChangeAspect="1" noChangeArrowheads="1"/>
          </p:cNvPicPr>
          <p:nvPr/>
        </p:nvPicPr>
        <p:blipFill>
          <a:blip r:embed="rId2" cstate="print"/>
          <a:srcRect l="25647" t="37267" r="25647" b="26099"/>
          <a:stretch>
            <a:fillRect/>
          </a:stretch>
        </p:blipFill>
        <p:spPr bwMode="auto">
          <a:xfrm>
            <a:off x="971600" y="2492896"/>
            <a:ext cx="7344816" cy="29523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62500" lnSpcReduction="20000"/>
          </a:bodyPr>
          <a:lstStyle/>
          <a:p>
            <a:pPr>
              <a:buNone/>
            </a:pPr>
            <a:r>
              <a:rPr lang="en-US" dirty="0"/>
              <a:t>Finance Act 2020 (applicable from A.Y. 2021-22) has amended the applicability of Section 50C only in those cases where the stamp duty value exceeds one hundred and ten percent (earlier 105%) of the consideration so received or accrued for the transfer of capital asset, being land or building or both.</a:t>
            </a:r>
          </a:p>
          <a:p>
            <a:pPr>
              <a:buNone/>
            </a:pPr>
            <a:r>
              <a:rPr lang="en-US" b="1" dirty="0"/>
              <a:t>If the immovable property is considered an asset other than capital asset such as stock in trade-</a:t>
            </a:r>
            <a:endParaRPr lang="en-US" dirty="0"/>
          </a:p>
          <a:p>
            <a:pPr>
              <a:buNone/>
            </a:pPr>
            <a:r>
              <a:rPr lang="en-US" dirty="0"/>
              <a:t>As per section 43CA, if an asset (other than a capital asset), being land or building or both, is sold below the stamp duty value then such stamp duty value shall be deemed value of the consideration and used for the purpose of computing profit and gains from transfer of such assets.</a:t>
            </a:r>
          </a:p>
          <a:p>
            <a:pPr>
              <a:buNone/>
            </a:pPr>
            <a:r>
              <a:rPr lang="en-US" dirty="0"/>
              <a:t>Finance Act 2020 (applicable from A.Y. 2021-22) has amended the applicability of Section 43CA only in those cases where the stamp duty value exceeds one hundred and ten percent (earlier 105%) of the consideration so received or accrued for the transfer of an asset (other than a capital asset), being land or building or both.</a:t>
            </a:r>
          </a:p>
          <a:p>
            <a:pPr>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50</a:t>
            </a:fld>
            <a:endParaRPr lang="en-US"/>
          </a:p>
        </p:txBody>
      </p:sp>
    </p:spTree>
    <p:extLst>
      <p:ext uri="{BB962C8B-B14F-4D97-AF65-F5344CB8AC3E}">
        <p14:creationId xmlns:p14="http://schemas.microsoft.com/office/powerpoint/2010/main" val="324680187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700808"/>
            <a:ext cx="8229600" cy="5157192"/>
          </a:xfrm>
        </p:spPr>
        <p:txBody>
          <a:bodyPr>
            <a:normAutofit fontScale="47500" lnSpcReduction="20000"/>
          </a:bodyPr>
          <a:lstStyle/>
          <a:p>
            <a:pPr>
              <a:buNone/>
            </a:pPr>
            <a:r>
              <a:rPr lang="en-US" dirty="0"/>
              <a:t>Also, if the date of an agreement fixing the amount of consideration and the date of registration for the transfer of an asset is different then the stamp duty value as on date of agreement may be taken for the purpose of computing full value of consideration</a:t>
            </a:r>
          </a:p>
          <a:p>
            <a:pPr>
              <a:buNone/>
            </a:pPr>
            <a:r>
              <a:rPr lang="en-US" b="1" dirty="0"/>
              <a:t>Provided that the amount of consideration or a part thereof has been received by way of an account payee cheque or an account payee bank draft or by use of electronic clearing system through a bank account </a:t>
            </a:r>
            <a:r>
              <a:rPr lang="en-US" b="1" i="1" dirty="0"/>
              <a:t>or through such other electronic mode as may be prescribed </a:t>
            </a:r>
            <a:r>
              <a:rPr lang="en-US" b="1" dirty="0"/>
              <a:t>on or before the date of agreement for transfer of the asset.</a:t>
            </a:r>
            <a:endParaRPr lang="en-US" dirty="0"/>
          </a:p>
          <a:p>
            <a:pPr>
              <a:buNone/>
            </a:pPr>
            <a:r>
              <a:rPr lang="en-US" b="1" dirty="0" smtClean="0"/>
              <a:t>Reference to the valuation officer (available to the seller in both option mentioned above)</a:t>
            </a:r>
            <a:endParaRPr lang="en-US" dirty="0" smtClean="0"/>
          </a:p>
          <a:p>
            <a:pPr>
              <a:buNone/>
            </a:pPr>
            <a:r>
              <a:rPr lang="en-US" dirty="0" smtClean="0"/>
              <a:t>Where assessee claims before any Assessing Officer that the stamp duty value exceeds the fair market value of the property as on the date of transfer and such stamp duty value has not been disputed in any appeal or revision or no reference has been made before any other authority, court or the High Court, the Assessing Officer may refer the valuation of the asset to a Valuation Officer.</a:t>
            </a:r>
          </a:p>
          <a:p>
            <a:pPr>
              <a:buNone/>
            </a:pPr>
            <a:r>
              <a:rPr lang="en-US" dirty="0" smtClean="0"/>
              <a:t>If the value assessed by Valuation officer is lower than the stamp duty value, the assessed value shall be considered as the deemed sale price.</a:t>
            </a:r>
          </a:p>
          <a:p>
            <a:pPr>
              <a:buNone/>
            </a:pPr>
            <a:r>
              <a:rPr lang="en-US" dirty="0" smtClean="0"/>
              <a:t>If the value assessed by Valuation officer is higher than the stamp duty value, the stamp duty value remains deemed sale price.</a:t>
            </a:r>
          </a:p>
          <a:p>
            <a:pPr>
              <a:buNone/>
            </a:pPr>
            <a:r>
              <a:rPr lang="en-US" dirty="0" smtClean="0"/>
              <a:t>So, if the reference is made to the Valuation officer then it may be possible that the stamp duty value may decrease but it cannot be increased on the basis of the valuation officer.</a:t>
            </a:r>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51</a:t>
            </a:fld>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80728"/>
            <a:ext cx="8229600" cy="5216098"/>
          </a:xfrm>
        </p:spPr>
        <p:txBody>
          <a:bodyPr>
            <a:noAutofit/>
          </a:bodyPr>
          <a:lstStyle/>
          <a:p>
            <a:pPr>
              <a:buNone/>
            </a:pPr>
            <a:r>
              <a:rPr lang="en-US" sz="1600" b="1" u="sng" dirty="0" smtClean="0"/>
              <a:t>Taxability in the hand of buyer</a:t>
            </a:r>
          </a:p>
          <a:p>
            <a:pPr>
              <a:buNone/>
            </a:pPr>
            <a:endParaRPr lang="en-US" sz="1600" b="1" u="sng" dirty="0"/>
          </a:p>
          <a:p>
            <a:pPr>
              <a:buNone/>
            </a:pPr>
            <a:endParaRPr lang="en-US" sz="1600" dirty="0" smtClean="0"/>
          </a:p>
          <a:p>
            <a:pPr>
              <a:buNone/>
            </a:pPr>
            <a:r>
              <a:rPr lang="en-US" sz="1600" dirty="0" smtClean="0"/>
              <a:t>As per Section 56(2)(x), if any person receives an immovable property for a consideration which is less than stamp duty value of the property and such excess is more than:-</a:t>
            </a:r>
          </a:p>
          <a:p>
            <a:pPr>
              <a:buNone/>
            </a:pPr>
            <a:r>
              <a:rPr lang="en-US" sz="1600" dirty="0" smtClean="0"/>
              <a:t>the amount of fifty thousand rupees and</a:t>
            </a:r>
          </a:p>
          <a:p>
            <a:pPr>
              <a:buNone/>
            </a:pPr>
            <a:r>
              <a:rPr lang="en-US" sz="1600" dirty="0" smtClean="0"/>
              <a:t>the amount equal to ten percent (earlier 5%) of the consideration then stamp duty value of such property as exceeds such consideration shall be taxable as income in the hands of buyer and chargeable under the head Income from Other Sources.</a:t>
            </a:r>
          </a:p>
          <a:p>
            <a:pPr>
              <a:buNone/>
            </a:pPr>
            <a:r>
              <a:rPr lang="en-US" sz="1600" dirty="0" smtClean="0"/>
              <a:t>Section 56(2)(x) shall not apply to any property received:-</a:t>
            </a:r>
          </a:p>
          <a:p>
            <a:pPr>
              <a:buNone/>
            </a:pPr>
            <a:r>
              <a:rPr lang="en-US" sz="1600" dirty="0" smtClean="0"/>
              <a:t>from any relative; or on the occasion of the marriage of the individual; or</a:t>
            </a:r>
          </a:p>
          <a:p>
            <a:pPr>
              <a:buNone/>
            </a:pPr>
            <a:r>
              <a:rPr lang="en-US" sz="1600" dirty="0" smtClean="0"/>
              <a:t>under a will or by way of inheritance</a:t>
            </a:r>
          </a:p>
          <a:p>
            <a:pPr>
              <a:buNone/>
            </a:pPr>
            <a:r>
              <a:rPr lang="en-US" sz="1600" dirty="0" smtClean="0"/>
              <a:t>Where the date of an agreement fixing the value of the consideration for the transfer of the asset and the date of registration of the transfer of the asset are not same, the stamp duty value may be taken as on the date of the agreement for transfer and not as on the date of registration for such transfer. However, this exception shall apply</a:t>
            </a:r>
            <a:endParaRPr lang="en-US" sz="1600"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52</a:t>
            </a:fld>
            <a:endParaRPr lang="en-US"/>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646237"/>
            <a:ext cx="8229600" cy="2286819"/>
          </a:xfrm>
        </p:spPr>
        <p:txBody>
          <a:bodyPr>
            <a:normAutofit fontScale="62500" lnSpcReduction="20000"/>
          </a:bodyPr>
          <a:lstStyle/>
          <a:p>
            <a:pPr>
              <a:buNone/>
            </a:pPr>
            <a:r>
              <a:rPr lang="en-US" dirty="0"/>
              <a:t>only in those cases where amount of consideration or a part thereof for the transfer has been paid by way of an account payee cheque or an account payee bank draft or by use of electronic clearing system through a bank account </a:t>
            </a:r>
            <a:r>
              <a:rPr lang="en-US" i="1" dirty="0"/>
              <a:t>or through such other electronic mode as may be prescribed, </a:t>
            </a:r>
            <a:r>
              <a:rPr lang="en-US" dirty="0"/>
              <a:t>on or before the date of the agreement for transfer of such immovable property:</a:t>
            </a:r>
          </a:p>
          <a:p>
            <a:pPr>
              <a:buNone/>
            </a:pPr>
            <a:r>
              <a:rPr lang="en-US" dirty="0"/>
              <a:t>Note:- Similar option of referencing to valuation officer (as available under Section 50CA) is also available to the assessee.</a:t>
            </a:r>
          </a:p>
          <a:p>
            <a:pPr>
              <a:buNone/>
            </a:pPr>
            <a:endParaRPr lang="en-US" dirty="0"/>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53</a:t>
            </a:fld>
            <a:endParaRPr lang="en-US"/>
          </a:p>
        </p:txBody>
      </p:sp>
    </p:spTree>
    <p:extLst>
      <p:ext uri="{BB962C8B-B14F-4D97-AF65-F5344CB8AC3E}">
        <p14:creationId xmlns:p14="http://schemas.microsoft.com/office/powerpoint/2010/main" val="354271068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1006614651"/>
              </p:ext>
            </p:extLst>
          </p:nvPr>
        </p:nvGraphicFramePr>
        <p:xfrm>
          <a:off x="395535" y="548679"/>
          <a:ext cx="8280923" cy="6140661"/>
        </p:xfrm>
        <a:graphic>
          <a:graphicData uri="http://schemas.openxmlformats.org/drawingml/2006/table">
            <a:tbl>
              <a:tblPr firstRow="1" firstCol="1" bandRow="1">
                <a:tableStyleId>{5C22544A-7EE6-4342-B048-85BDC9FD1C3A}</a:tableStyleId>
              </a:tblPr>
              <a:tblGrid>
                <a:gridCol w="1422579"/>
                <a:gridCol w="1339257"/>
                <a:gridCol w="1339257"/>
                <a:gridCol w="1263581"/>
                <a:gridCol w="1348432"/>
                <a:gridCol w="1567817"/>
              </a:tblGrid>
              <a:tr h="829574">
                <a:tc>
                  <a:txBody>
                    <a:bodyPr/>
                    <a:lstStyle/>
                    <a:p>
                      <a:pPr algn="just">
                        <a:lnSpc>
                          <a:spcPts val="2160"/>
                        </a:lnSpc>
                        <a:spcAft>
                          <a:spcPts val="0"/>
                        </a:spcAft>
                      </a:pPr>
                      <a:r>
                        <a:rPr lang="en-US" sz="1100" dirty="0">
                          <a:effectLst/>
                        </a:rPr>
                        <a:t>Original consideration</a:t>
                      </a:r>
                      <a:endParaRPr lang="en-US" sz="1050" dirty="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SDV on date of Agreement 01/04/20</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SDV on date of Registration 10/06/20</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Full Value of Consideration</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Taxable Income in case of buyer u/s 56(2)(x)</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Reason</a:t>
                      </a:r>
                      <a:endParaRPr lang="en-US" sz="1050">
                        <a:effectLst/>
                        <a:latin typeface="Calibri"/>
                        <a:ea typeface="Times New Roman"/>
                        <a:cs typeface="Times New Roman"/>
                      </a:endParaRPr>
                    </a:p>
                  </a:txBody>
                  <a:tcPr marL="38476" marR="38476" marT="0" marB="0"/>
                </a:tc>
              </a:tr>
              <a:tr h="1451757">
                <a:tc>
                  <a:txBody>
                    <a:bodyPr/>
                    <a:lstStyle/>
                    <a:p>
                      <a:pPr algn="just">
                        <a:lnSpc>
                          <a:spcPts val="2160"/>
                        </a:lnSpc>
                        <a:spcAft>
                          <a:spcPts val="0"/>
                        </a:spcAft>
                      </a:pPr>
                      <a:r>
                        <a:rPr lang="en-US" sz="1100" dirty="0">
                          <a:effectLst/>
                        </a:rPr>
                        <a:t>70,00,000</a:t>
                      </a:r>
                      <a:endParaRPr lang="en-US" sz="1050" dirty="0">
                        <a:effectLst/>
                      </a:endParaRPr>
                    </a:p>
                    <a:p>
                      <a:pPr algn="just">
                        <a:lnSpc>
                          <a:spcPts val="2160"/>
                        </a:lnSpc>
                        <a:spcAft>
                          <a:spcPts val="0"/>
                        </a:spcAft>
                      </a:pPr>
                      <a:r>
                        <a:rPr lang="en-US" sz="1100" dirty="0">
                          <a:effectLst/>
                        </a:rPr>
                        <a:t>(</a:t>
                      </a:r>
                      <a:r>
                        <a:rPr lang="en-US" sz="1100" dirty="0" err="1">
                          <a:effectLst/>
                        </a:rPr>
                        <a:t>Rs</a:t>
                      </a:r>
                      <a:r>
                        <a:rPr lang="en-US" sz="1100" dirty="0">
                          <a:effectLst/>
                        </a:rPr>
                        <a:t>. 5 Lakh received by A/c payee cheque on 01/04/20)</a:t>
                      </a:r>
                      <a:endParaRPr lang="en-US" sz="1050" dirty="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dirty="0">
                          <a:effectLst/>
                        </a:rPr>
                        <a:t>80,00,000</a:t>
                      </a:r>
                      <a:endParaRPr lang="en-US" sz="1050" dirty="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dirty="0">
                          <a:effectLst/>
                        </a:rPr>
                        <a:t>90,00,000</a:t>
                      </a:r>
                      <a:endParaRPr lang="en-US" sz="1050" dirty="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80,00,000</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10,00,000</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SDV &gt; 110% of consideration and amount received by A/c Payee cheque on date of Registration</a:t>
                      </a:r>
                      <a:endParaRPr lang="en-US" sz="1050">
                        <a:effectLst/>
                        <a:latin typeface="Calibri"/>
                        <a:ea typeface="Times New Roman"/>
                        <a:cs typeface="Times New Roman"/>
                      </a:endParaRPr>
                    </a:p>
                  </a:txBody>
                  <a:tcPr marL="38476" marR="38476" marT="0" marB="0"/>
                </a:tc>
              </a:tr>
              <a:tr h="547446">
                <a:tc>
                  <a:txBody>
                    <a:bodyPr/>
                    <a:lstStyle/>
                    <a:p>
                      <a:pPr algn="just">
                        <a:lnSpc>
                          <a:spcPts val="2160"/>
                        </a:lnSpc>
                        <a:spcAft>
                          <a:spcPts val="0"/>
                        </a:spcAft>
                      </a:pPr>
                      <a:r>
                        <a:rPr lang="en-US" sz="1100">
                          <a:effectLst/>
                        </a:rPr>
                        <a:t>70,00,000</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75,00,000</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dirty="0">
                          <a:effectLst/>
                        </a:rPr>
                        <a:t>75,00,000</a:t>
                      </a:r>
                      <a:endParaRPr lang="en-US" sz="1050" dirty="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70,00,000</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Nil</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SDV &lt; 110% of consideration</a:t>
                      </a:r>
                      <a:endParaRPr lang="en-US" sz="1050">
                        <a:effectLst/>
                        <a:latin typeface="Calibri"/>
                        <a:ea typeface="Times New Roman"/>
                        <a:cs typeface="Times New Roman"/>
                      </a:endParaRPr>
                    </a:p>
                  </a:txBody>
                  <a:tcPr marL="38476" marR="38476" marT="0" marB="0"/>
                </a:tc>
              </a:tr>
              <a:tr h="1866544">
                <a:tc>
                  <a:txBody>
                    <a:bodyPr/>
                    <a:lstStyle/>
                    <a:p>
                      <a:pPr algn="just">
                        <a:lnSpc>
                          <a:spcPts val="2160"/>
                        </a:lnSpc>
                        <a:spcAft>
                          <a:spcPts val="0"/>
                        </a:spcAft>
                      </a:pPr>
                      <a:r>
                        <a:rPr lang="en-US" sz="1100">
                          <a:effectLst/>
                        </a:rPr>
                        <a:t>70,00,000</a:t>
                      </a:r>
                      <a:endParaRPr lang="en-US" sz="1050">
                        <a:effectLst/>
                      </a:endParaRPr>
                    </a:p>
                    <a:p>
                      <a:pPr algn="just">
                        <a:lnSpc>
                          <a:spcPts val="2160"/>
                        </a:lnSpc>
                        <a:spcAft>
                          <a:spcPts val="0"/>
                        </a:spcAft>
                      </a:pPr>
                      <a:r>
                        <a:rPr lang="en-US" sz="1100">
                          <a:effectLst/>
                        </a:rPr>
                        <a:t>(Rs. 5 Lakh received by A/c payee cheque on 01/04/20)</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75,00,000</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dirty="0">
                          <a:effectLst/>
                        </a:rPr>
                        <a:t>90,00,000</a:t>
                      </a:r>
                      <a:endParaRPr lang="en-US" sz="1050" dirty="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dirty="0">
                          <a:effectLst/>
                        </a:rPr>
                        <a:t>70,00,000</a:t>
                      </a:r>
                      <a:endParaRPr lang="en-US" sz="1050" dirty="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Nil</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Amount received by A/c Payee cheque on date of Registration and SDV on date of registration&lt;110% of consideration</a:t>
                      </a:r>
                      <a:endParaRPr lang="en-US" sz="1050">
                        <a:effectLst/>
                        <a:latin typeface="Calibri"/>
                        <a:ea typeface="Times New Roman"/>
                        <a:cs typeface="Times New Roman"/>
                      </a:endParaRPr>
                    </a:p>
                  </a:txBody>
                  <a:tcPr marL="38476" marR="38476" marT="0" marB="0"/>
                </a:tc>
              </a:tr>
              <a:tr h="1425360">
                <a:tc>
                  <a:txBody>
                    <a:bodyPr/>
                    <a:lstStyle/>
                    <a:p>
                      <a:pPr algn="just">
                        <a:lnSpc>
                          <a:spcPts val="2160"/>
                        </a:lnSpc>
                        <a:spcAft>
                          <a:spcPts val="0"/>
                        </a:spcAft>
                      </a:pPr>
                      <a:r>
                        <a:rPr lang="en-US" sz="1100">
                          <a:effectLst/>
                        </a:rPr>
                        <a:t>70,00,000 (Rs. 5 Lakh received in cash on 01/04/20)</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a:effectLst/>
                        </a:rPr>
                        <a:t>75,00,000</a:t>
                      </a:r>
                      <a:endParaRPr lang="en-US" sz="105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dirty="0">
                          <a:effectLst/>
                        </a:rPr>
                        <a:t>90,00,000</a:t>
                      </a:r>
                      <a:endParaRPr lang="en-US" sz="1050" dirty="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dirty="0">
                          <a:effectLst/>
                        </a:rPr>
                        <a:t>90,00,000</a:t>
                      </a:r>
                      <a:endParaRPr lang="en-US" sz="1050" dirty="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dirty="0">
                          <a:effectLst/>
                        </a:rPr>
                        <a:t>20,00,000</a:t>
                      </a:r>
                      <a:endParaRPr lang="en-US" sz="1050" dirty="0">
                        <a:effectLst/>
                        <a:latin typeface="Calibri"/>
                        <a:ea typeface="Times New Roman"/>
                        <a:cs typeface="Times New Roman"/>
                      </a:endParaRPr>
                    </a:p>
                  </a:txBody>
                  <a:tcPr marL="38476" marR="38476" marT="0" marB="0"/>
                </a:tc>
                <a:tc>
                  <a:txBody>
                    <a:bodyPr/>
                    <a:lstStyle/>
                    <a:p>
                      <a:pPr algn="just">
                        <a:lnSpc>
                          <a:spcPts val="2160"/>
                        </a:lnSpc>
                        <a:spcAft>
                          <a:spcPts val="0"/>
                        </a:spcAft>
                      </a:pPr>
                      <a:r>
                        <a:rPr lang="en-US" sz="1100" dirty="0">
                          <a:effectLst/>
                        </a:rPr>
                        <a:t>Amount received in cash on date of registration. Hence SDV on date of transfer applicable.</a:t>
                      </a:r>
                      <a:endParaRPr lang="en-US" sz="1050" dirty="0">
                        <a:effectLst/>
                        <a:latin typeface="Calibri"/>
                        <a:ea typeface="Times New Roman"/>
                        <a:cs typeface="Times New Roman"/>
                      </a:endParaRPr>
                    </a:p>
                  </a:txBody>
                  <a:tcPr marL="38476" marR="38476" marT="0" marB="0"/>
                </a:tc>
              </a:tr>
            </a:tbl>
          </a:graphicData>
        </a:graphic>
      </p:graphicFrame>
      <p:sp>
        <p:nvSpPr>
          <p:cNvPr id="4" name="Slide Number Placeholder 3"/>
          <p:cNvSpPr>
            <a:spLocks noGrp="1"/>
          </p:cNvSpPr>
          <p:nvPr>
            <p:ph type="sldNum" sz="quarter" idx="12"/>
          </p:nvPr>
        </p:nvSpPr>
        <p:spPr/>
        <p:txBody>
          <a:bodyPr/>
          <a:lstStyle/>
          <a:p>
            <a:fld id="{E6F2CCAC-EDBA-4536-9007-F9123E5A879F}" type="slidenum">
              <a:rPr lang="en-US" smtClean="0"/>
              <a:pPr/>
              <a:t>54</a:t>
            </a:fld>
            <a:endParaRPr lang="en-US"/>
          </a:p>
        </p:txBody>
      </p:sp>
    </p:spTree>
    <p:extLst>
      <p:ext uri="{BB962C8B-B14F-4D97-AF65-F5344CB8AC3E}">
        <p14:creationId xmlns:p14="http://schemas.microsoft.com/office/powerpoint/2010/main" val="338724256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marL="0" indent="0">
              <a:buNone/>
            </a:pPr>
            <a:r>
              <a:rPr lang="en-US" sz="1600" b="1" dirty="0">
                <a:solidFill>
                  <a:schemeClr val="accent3">
                    <a:lumMod val="60000"/>
                    <a:lumOff val="40000"/>
                  </a:schemeClr>
                </a:solidFill>
              </a:rPr>
              <a:t>Where there is decrease in stamp duty value on date of registration as compared to stamp duty value on the date of </a:t>
            </a:r>
            <a:r>
              <a:rPr lang="en-US" sz="1600" b="1" dirty="0" smtClean="0">
                <a:solidFill>
                  <a:schemeClr val="accent3">
                    <a:lumMod val="60000"/>
                    <a:lumOff val="40000"/>
                  </a:schemeClr>
                </a:solidFill>
              </a:rPr>
              <a:t>agreement</a:t>
            </a:r>
          </a:p>
          <a:p>
            <a:pPr marL="0" indent="0">
              <a:buNone/>
            </a:pPr>
            <a:endParaRPr lang="en-US" sz="1600" b="1" dirty="0">
              <a:solidFill>
                <a:schemeClr val="accent3">
                  <a:lumMod val="60000"/>
                  <a:lumOff val="40000"/>
                </a:schemeClr>
              </a:solidFill>
            </a:endParaRPr>
          </a:p>
          <a:p>
            <a:pPr marL="0" indent="0">
              <a:buNone/>
            </a:pPr>
            <a:r>
              <a:rPr lang="en-US" sz="1100" dirty="0"/>
              <a:t>In case stamp duty value as on date of registration has decreased from the stamp duty value as on date of agreement, it would be beneficial to the assessee to adopt the stamp duty value as on date of registration. The word used in this section 43CA, 50C and 56(2)(x) is “may”. </a:t>
            </a:r>
          </a:p>
          <a:p>
            <a:pPr marL="0" indent="0">
              <a:buNone/>
            </a:pPr>
            <a:r>
              <a:rPr lang="en-US" sz="1100" dirty="0"/>
              <a:t>“</a:t>
            </a:r>
            <a:r>
              <a:rPr lang="en-US" sz="1100" i="1" dirty="0"/>
              <a:t>Where the date of agreement fixing the value of consideration for transfer of the asset and the date of registration of such transfer of asset are not the same, the value referred to in sub-section (1) </a:t>
            </a:r>
            <a:r>
              <a:rPr lang="en-US" sz="1100" b="1" i="1" dirty="0"/>
              <a:t>may</a:t>
            </a:r>
            <a:r>
              <a:rPr lang="en-US" sz="1100" i="1" dirty="0"/>
              <a:t> be taken as the value assessable by any authority of a State Government for the purpose of payment of stamp duty in respect of such transfer on the date of the agreement.”</a:t>
            </a:r>
            <a:endParaRPr lang="en-US" sz="1100" dirty="0"/>
          </a:p>
          <a:p>
            <a:pPr marL="0" indent="0">
              <a:buNone/>
            </a:pPr>
            <a:r>
              <a:rPr lang="en-US" sz="1100" dirty="0"/>
              <a:t>Further the Ahmedabad Bench of ITAT in case of </a:t>
            </a:r>
            <a:r>
              <a:rPr lang="en-US" sz="1100" dirty="0" err="1"/>
              <a:t>Dharamshibhai</a:t>
            </a:r>
            <a:r>
              <a:rPr lang="en-US" sz="1100" dirty="0"/>
              <a:t> </a:t>
            </a:r>
            <a:r>
              <a:rPr lang="en-US" sz="1100" dirty="0" err="1"/>
              <a:t>Somani</a:t>
            </a:r>
            <a:r>
              <a:rPr lang="en-US" sz="1100" dirty="0"/>
              <a:t> v. ACIT has made the following observations which are to the effect that the amendment is optional to the assessee – “The amendment in Section 50C was brought in to provide relief to the assessee in a situation in which the stamp duty valuation of a property has risen between the date of execution of agreement to sell and execution of sale deed, as is the norm rather than exception, but the real estate market is now traversing through a difficult phase and there can be situations in which there is a fall in the stamp duty valuation rates with the passage of time. Such a situation has actually arisen in many places in the country, such as in Gurgaon, New Delhi and even in Dehradun and some other places. It is therefore possible that, at first sight, first proviso to Section 50C may seem to work to the disadvantage of the assessee in certain situation in the event of the word `may’ being construed as mandatory in application, but then one cannot be oblivious to the fact that this proviso states that “the value adopted or assessed or assessable by the stamp valuation authority on the date of agreement may be taken for the purposes of computing full value of consideration for such transfer (emphasis supplied)” making it clearly optional to the assessee and that in any event, what has been brought by the lawmakers as a measure of relief to the taxpayers cannot be construed as resulting in a higher tax burden on the tax payers”</a:t>
            </a:r>
          </a:p>
          <a:p>
            <a:pPr marL="0" indent="0">
              <a:buNone/>
            </a:pPr>
            <a:r>
              <a:rPr lang="en-US" sz="1100" dirty="0"/>
              <a:t>Therefore, it is not mandatory for assessee to adopt stamp duty value as on date of agreement even if payment is by specified mode. The law has given option to the assessee and has not made it mandatory to take value as on date of agreement. It may be concluded that the assessee can take lower of the stamp duty values as assessable value, provided it is not lower than the actual consideration.</a:t>
            </a:r>
          </a:p>
          <a:p>
            <a:pPr marL="0" indent="0">
              <a:buNone/>
            </a:pPr>
            <a:r>
              <a:rPr lang="en-US" sz="1100" dirty="0"/>
              <a:t> </a:t>
            </a:r>
          </a:p>
          <a:p>
            <a:pPr marL="0" indent="0">
              <a:buNone/>
            </a:pPr>
            <a:r>
              <a:rPr lang="en-US" sz="1100" dirty="0"/>
              <a:t>  </a:t>
            </a:r>
          </a:p>
          <a:p>
            <a:pPr marL="0" indent="0">
              <a:buNone/>
            </a:pPr>
            <a:r>
              <a:rPr lang="en-US" sz="1100" dirty="0"/>
              <a:t> </a:t>
            </a:r>
          </a:p>
          <a:p>
            <a:pPr marL="0" indent="0">
              <a:buNone/>
            </a:pPr>
            <a:r>
              <a:rPr lang="en-US" sz="1100" dirty="0"/>
              <a:t> </a:t>
            </a:r>
          </a:p>
          <a:p>
            <a:pPr marL="0" indent="0">
              <a:buNone/>
            </a:pPr>
            <a:r>
              <a:rPr lang="en-US" sz="1100" dirty="0"/>
              <a:t> </a:t>
            </a:r>
          </a:p>
          <a:p>
            <a:pPr marL="0" indent="0">
              <a:buNone/>
            </a:pPr>
            <a:r>
              <a:rPr lang="en-US" sz="1100" dirty="0"/>
              <a:t> </a:t>
            </a:r>
          </a:p>
          <a:p>
            <a:pPr marL="0" indent="0">
              <a:buNone/>
            </a:pPr>
            <a:r>
              <a:rPr lang="en-US" sz="1100" dirty="0"/>
              <a:t> </a:t>
            </a:r>
          </a:p>
          <a:p>
            <a:pPr marL="0" indent="0">
              <a:buNone/>
            </a:pPr>
            <a:r>
              <a:rPr lang="en-US" sz="1100" dirty="0"/>
              <a:t> </a:t>
            </a:r>
          </a:p>
          <a:p>
            <a:pPr marL="0" indent="0">
              <a:buNone/>
            </a:pPr>
            <a:r>
              <a:rPr lang="en-US" sz="1100" dirty="0"/>
              <a:t> </a:t>
            </a:r>
          </a:p>
          <a:p>
            <a:pPr marL="0" indent="0">
              <a:buNone/>
            </a:pPr>
            <a:r>
              <a:rPr lang="en-US" sz="1100" dirty="0"/>
              <a:t> </a:t>
            </a:r>
          </a:p>
          <a:p>
            <a:pPr marL="0" indent="0">
              <a:buNone/>
            </a:pPr>
            <a:endParaRPr lang="en-US" sz="1100"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55</a:t>
            </a:fld>
            <a:endParaRPr lang="en-US"/>
          </a:p>
        </p:txBody>
      </p:sp>
    </p:spTree>
    <p:extLst>
      <p:ext uri="{BB962C8B-B14F-4D97-AF65-F5344CB8AC3E}">
        <p14:creationId xmlns:p14="http://schemas.microsoft.com/office/powerpoint/2010/main" val="107513528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marL="0" indent="0">
              <a:buNone/>
            </a:pPr>
            <a:endParaRPr lang="en-US" dirty="0"/>
          </a:p>
          <a:p>
            <a:pPr marL="0" indent="0">
              <a:buNone/>
            </a:pPr>
            <a:r>
              <a:rPr lang="en-US" sz="4000" b="1" dirty="0">
                <a:solidFill>
                  <a:schemeClr val="accent3">
                    <a:lumMod val="60000"/>
                    <a:lumOff val="40000"/>
                  </a:schemeClr>
                </a:solidFill>
              </a:rPr>
              <a:t>Applicability of Stamp Duty Value on the Date of Agreement, when Earnest Money is Received by Book </a:t>
            </a:r>
            <a:r>
              <a:rPr lang="en-US" sz="4000" b="1" dirty="0" smtClean="0">
                <a:solidFill>
                  <a:schemeClr val="accent3">
                    <a:lumMod val="60000"/>
                    <a:lumOff val="40000"/>
                  </a:schemeClr>
                </a:solidFill>
              </a:rPr>
              <a:t>Adjustments</a:t>
            </a:r>
          </a:p>
          <a:p>
            <a:pPr marL="0" indent="0">
              <a:buNone/>
            </a:pPr>
            <a:endParaRPr lang="en-US" sz="4000" b="1" dirty="0">
              <a:solidFill>
                <a:schemeClr val="accent3">
                  <a:lumMod val="60000"/>
                  <a:lumOff val="40000"/>
                </a:schemeClr>
              </a:solidFill>
            </a:endParaRPr>
          </a:p>
          <a:p>
            <a:pPr marL="0" indent="0">
              <a:buNone/>
            </a:pPr>
            <a:r>
              <a:rPr lang="en-US" dirty="0"/>
              <a:t>The provisions of sec 50C and sec 43CA clearly provide that if an assessee intends to adopt stamp duty value as on date of agreement, amount of consideration should be received by way of an account payee cheque or account payee bank draft or by use of electronic clearing system through a bank account or through such other electronic mode as may be prescribed, on or before the date of the agreement. The payment by book adjustment or journal entry is not as per the specified modes. Therefore, where the consideration on or before date of agreement is received by book adjustment, the benefit of adoption of stamp duty value on date of agreement cannot be availed. In case where the seller of the property receives another property in consideration and payment is not received by account payee cheque/ account payee bank draft/ ECS, the benefit of adoption of stamp duty value on date of agreement u/s 50C, 43CA and 56(2)(x) of the Act shall not be available.</a:t>
            </a:r>
          </a:p>
          <a:p>
            <a:pPr marL="0" indent="0">
              <a:buNone/>
            </a:pPr>
            <a:r>
              <a:rPr lang="en-US" dirty="0"/>
              <a:t> </a:t>
            </a:r>
          </a:p>
          <a:p>
            <a:pPr marL="0" indent="0">
              <a:buNone/>
            </a:pPr>
            <a:r>
              <a:rPr lang="en-US" dirty="0"/>
              <a:t> </a:t>
            </a:r>
          </a:p>
          <a:p>
            <a:pPr marL="0" indent="0">
              <a:buNone/>
            </a:pPr>
            <a:r>
              <a:rPr lang="en-US" dirty="0"/>
              <a:t> </a:t>
            </a:r>
          </a:p>
          <a:p>
            <a:pPr marL="0" indent="0">
              <a:buNone/>
            </a:pPr>
            <a:r>
              <a:rPr lang="en-US" dirty="0"/>
              <a:t> </a:t>
            </a:r>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56</a:t>
            </a:fld>
            <a:endParaRPr lang="en-US"/>
          </a:p>
        </p:txBody>
      </p:sp>
    </p:spTree>
    <p:extLst>
      <p:ext uri="{BB962C8B-B14F-4D97-AF65-F5344CB8AC3E}">
        <p14:creationId xmlns:p14="http://schemas.microsoft.com/office/powerpoint/2010/main" val="266268217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80728"/>
            <a:ext cx="8229600" cy="1066800"/>
          </a:xfrm>
        </p:spPr>
        <p:txBody>
          <a:bodyPr>
            <a:normAutofit fontScale="90000"/>
          </a:bodyPr>
          <a:lstStyle/>
          <a:p>
            <a:r>
              <a:rPr lang="en-US" b="1" dirty="0" smtClean="0"/>
              <a:t> Restrictions on Income Tax Deductions</a:t>
            </a:r>
            <a:br>
              <a:rPr lang="en-US" b="1" dirty="0" smtClean="0"/>
            </a:br>
            <a:endParaRPr lang="en-US" dirty="0"/>
          </a:p>
        </p:txBody>
      </p:sp>
      <p:sp>
        <p:nvSpPr>
          <p:cNvPr id="3" name="Content Placeholder 2"/>
          <p:cNvSpPr>
            <a:spLocks noGrp="1"/>
          </p:cNvSpPr>
          <p:nvPr>
            <p:ph idx="1"/>
          </p:nvPr>
        </p:nvSpPr>
        <p:spPr>
          <a:xfrm>
            <a:off x="457200" y="1988840"/>
            <a:ext cx="8229600" cy="4585696"/>
          </a:xfrm>
        </p:spPr>
        <p:txBody>
          <a:bodyPr>
            <a:normAutofit fontScale="47500" lnSpcReduction="20000"/>
          </a:bodyPr>
          <a:lstStyle/>
          <a:p>
            <a:pPr>
              <a:buNone/>
            </a:pPr>
            <a:r>
              <a:rPr lang="en-US" b="1" dirty="0" smtClean="0"/>
              <a:t>Deduction in respect of health insurance </a:t>
            </a:r>
            <a:r>
              <a:rPr lang="en-US" b="1" dirty="0" err="1" smtClean="0"/>
              <a:t>premia</a:t>
            </a:r>
            <a:r>
              <a:rPr lang="en-US" b="1" dirty="0" smtClean="0"/>
              <a:t>.</a:t>
            </a:r>
            <a:endParaRPr lang="en-US" dirty="0" smtClean="0"/>
          </a:p>
          <a:p>
            <a:pPr>
              <a:buNone/>
            </a:pPr>
            <a:r>
              <a:rPr lang="en-US" b="1" u="sng" dirty="0" smtClean="0"/>
              <a:t>Analysis of Section 80D</a:t>
            </a:r>
          </a:p>
          <a:p>
            <a:pPr>
              <a:buNone/>
            </a:pPr>
            <a:endParaRPr lang="en-US" dirty="0" smtClean="0"/>
          </a:p>
          <a:p>
            <a:pPr>
              <a:buNone/>
            </a:pPr>
            <a:r>
              <a:rPr lang="en-US" b="1" u="sng" dirty="0" smtClean="0"/>
              <a:t>In case of an Individual</a:t>
            </a:r>
            <a:endParaRPr lang="en-US" dirty="0" smtClean="0"/>
          </a:p>
          <a:p>
            <a:pPr>
              <a:buNone/>
            </a:pPr>
            <a:r>
              <a:rPr lang="en-US" dirty="0" smtClean="0"/>
              <a:t>(a) </a:t>
            </a:r>
            <a:r>
              <a:rPr lang="en-US" b="1" dirty="0" smtClean="0"/>
              <a:t>Deduction in respect of insurance premium paid for family: </a:t>
            </a:r>
            <a:r>
              <a:rPr lang="en-US" dirty="0" smtClean="0"/>
              <a:t>A deduction to the extent of ₹ 25,000 is allowed in respect of the following payments-</a:t>
            </a:r>
          </a:p>
          <a:p>
            <a:pPr>
              <a:buNone/>
            </a:pPr>
            <a:r>
              <a:rPr lang="en-US" dirty="0" smtClean="0"/>
              <a:t>(1) premium paid to effect or keep in force an insurance on the health of self, spouse and dependant children or</a:t>
            </a:r>
          </a:p>
          <a:p>
            <a:pPr>
              <a:buNone/>
            </a:pPr>
            <a:r>
              <a:rPr lang="en-US" dirty="0" smtClean="0"/>
              <a:t>(2) any contribution made to the Central Government Health Scheme or</a:t>
            </a:r>
          </a:p>
          <a:p>
            <a:pPr>
              <a:buNone/>
            </a:pPr>
            <a:r>
              <a:rPr lang="en-US" dirty="0" smtClean="0"/>
              <a:t>(3) such other health scheme as may be notified by the Central Government. Contributory Health Service Scheme of the Department of Atomic Energy has been notified by the Central Government.</a:t>
            </a:r>
          </a:p>
          <a:p>
            <a:pPr>
              <a:buNone/>
            </a:pPr>
            <a:r>
              <a:rPr lang="en-US" dirty="0" smtClean="0"/>
              <a:t>(b) </a:t>
            </a:r>
            <a:r>
              <a:rPr lang="en-US" b="1" dirty="0" smtClean="0"/>
              <a:t>Deduction in respect of insurance premium for parents: </a:t>
            </a:r>
            <a:r>
              <a:rPr lang="en-US" dirty="0" smtClean="0"/>
              <a:t>A further deduction up to ₹ 25,000 is allowable to effect or to keep in force an insurance on the health of parents of the assessee. There is no difference that parents are dependent or not.</a:t>
            </a:r>
          </a:p>
          <a:p>
            <a:pPr>
              <a:buNone/>
            </a:pPr>
            <a:r>
              <a:rPr lang="en-US" b="1" dirty="0" smtClean="0"/>
              <a:t>Quantum of deduction in case of senior citizen: </a:t>
            </a:r>
            <a:r>
              <a:rPr lang="en-US" dirty="0" smtClean="0"/>
              <a:t>An increased deduction of</a:t>
            </a:r>
          </a:p>
          <a:p>
            <a:pPr>
              <a:buNone/>
            </a:pPr>
            <a:r>
              <a:rPr lang="en-US" b="1" dirty="0" smtClean="0"/>
              <a:t>₹ 50,000 (instead of ₹ 25,000) </a:t>
            </a:r>
            <a:r>
              <a:rPr lang="en-US" dirty="0" smtClean="0"/>
              <a:t>shall be allowed in case any of the persons mentioned above is </a:t>
            </a:r>
            <a:r>
              <a:rPr lang="en-US" dirty="0" err="1" smtClean="0"/>
              <a:t>a|senior</a:t>
            </a:r>
            <a:r>
              <a:rPr lang="en-US" dirty="0" smtClean="0"/>
              <a:t> citizen| /.e., an individual resident in India of the age of 60 years or more at any time during the relevant previous year.</a:t>
            </a:r>
          </a:p>
          <a:p>
            <a:pPr>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57</a:t>
            </a:fld>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5161760"/>
          </a:xfrm>
        </p:spPr>
        <p:txBody>
          <a:bodyPr>
            <a:normAutofit fontScale="55000" lnSpcReduction="20000"/>
          </a:bodyPr>
          <a:lstStyle/>
          <a:p>
            <a:pPr>
              <a:buNone/>
            </a:pPr>
            <a:r>
              <a:rPr lang="en-US" dirty="0" smtClean="0"/>
              <a:t>(c) </a:t>
            </a:r>
            <a:r>
              <a:rPr lang="en-US" b="1" dirty="0" smtClean="0"/>
              <a:t>Deduction in respect of payment towards preventive health check-up:</a:t>
            </a:r>
            <a:endParaRPr lang="en-US" dirty="0" smtClean="0"/>
          </a:p>
          <a:p>
            <a:pPr>
              <a:buNone/>
            </a:pPr>
            <a:r>
              <a:rPr lang="en-US" dirty="0" smtClean="0"/>
              <a:t>Section 80D provides that deduction to the extent of </a:t>
            </a:r>
            <a:r>
              <a:rPr lang="en-US" b="1" dirty="0" smtClean="0"/>
              <a:t>₹ 5,000 </a:t>
            </a:r>
            <a:r>
              <a:rPr lang="en-US" dirty="0" smtClean="0"/>
              <a:t>shall be allowed in respect payment made on account of preventive health check-up of self, spouse, dependant children or parents made during the previous year. However, the said deduction of ₹ 5,000 is within the overall limit of ₹ 25,000 or 50,000), specified in (a) and (b) above.</a:t>
            </a:r>
          </a:p>
          <a:p>
            <a:pPr>
              <a:buNone/>
            </a:pPr>
            <a:r>
              <a:rPr lang="en-US" b="1" dirty="0" smtClean="0"/>
              <a:t>(d) Deduction for medical expenditure incurred on senior citizens: </a:t>
            </a:r>
            <a:r>
              <a:rPr lang="en-US" dirty="0" smtClean="0"/>
              <a:t>As a welfare measure towards i.e., person of the age of 60 years or more and resident in India, who are unable to get health insurance coverage, deduction of </a:t>
            </a:r>
            <a:r>
              <a:rPr lang="en-US" dirty="0" err="1" smtClean="0"/>
              <a:t>upto</a:t>
            </a:r>
            <a:r>
              <a:rPr lang="en-US" dirty="0" smtClean="0"/>
              <a:t> would be allowed in respect of any payment made on account of medical expenditure in respect of a such person(s), </a:t>
            </a:r>
            <a:r>
              <a:rPr lang="en-US" u="sng" dirty="0" smtClean="0"/>
              <a:t>if no payment has been made to keep in force an insurance on the health of such person(s)</a:t>
            </a:r>
          </a:p>
          <a:p>
            <a:pPr>
              <a:buNone/>
            </a:pPr>
            <a:r>
              <a:rPr lang="en-US" dirty="0" smtClean="0"/>
              <a:t>Though medical expenditure is not defined anywhere in the Act, but going by the motive, medical expenditure should cover every medical expense whether or not these expenditure are covered under any health insurance policy. Therefore, you can say that expenses such as consultation fees, medicines, hearing aids and so on can be claimed as deduction.”</a:t>
            </a:r>
          </a:p>
          <a:p>
            <a:pPr>
              <a:buNone/>
            </a:pPr>
            <a:r>
              <a:rPr lang="en-US" baseline="30000" dirty="0" smtClean="0"/>
              <a:t>‗</a:t>
            </a:r>
            <a:r>
              <a:rPr lang="en-US" dirty="0" smtClean="0"/>
              <a:t>Senior citizen‘ means an individual resident in India who is of the age of 60 years or more at any time during the relevant previous year.</a:t>
            </a:r>
          </a:p>
          <a:p>
            <a:pPr>
              <a:buNone/>
            </a:pPr>
            <a:endParaRPr lang="en-US" dirty="0" smtClean="0"/>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58</a:t>
            </a:fld>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4784"/>
            <a:ext cx="8229600" cy="5089752"/>
          </a:xfrm>
        </p:spPr>
        <p:txBody>
          <a:bodyPr>
            <a:normAutofit fontScale="55000" lnSpcReduction="20000"/>
          </a:bodyPr>
          <a:lstStyle/>
          <a:p>
            <a:pPr>
              <a:buNone/>
            </a:pPr>
            <a:r>
              <a:rPr lang="en-US" b="1" dirty="0" smtClean="0"/>
              <a:t>(e) Mode of payment: </a:t>
            </a:r>
            <a:r>
              <a:rPr lang="en-US" dirty="0" smtClean="0"/>
              <a:t>For claiming such deduction under section 80D, the payment can be made:</a:t>
            </a:r>
          </a:p>
          <a:p>
            <a:pPr>
              <a:buNone/>
            </a:pPr>
            <a:r>
              <a:rPr lang="en-US" dirty="0" smtClean="0"/>
              <a:t>(1) by any mode, including cash, in respect of any sum paid on account of preventive health check-up;</a:t>
            </a:r>
          </a:p>
          <a:p>
            <a:pPr>
              <a:buNone/>
            </a:pPr>
            <a:r>
              <a:rPr lang="en-US" b="1" dirty="0" smtClean="0"/>
              <a:t>(2) by any mode other than cash, in all other cases.</a:t>
            </a:r>
            <a:endParaRPr lang="en-US" dirty="0" smtClean="0"/>
          </a:p>
          <a:p>
            <a:pPr>
              <a:buNone/>
            </a:pPr>
            <a:r>
              <a:rPr lang="en-US" b="1" dirty="0" smtClean="0"/>
              <a:t>It is to be noted that only cash payment can be made in cash for preventive health checkup. No other cash payment is being allowed to avail deduction u/s 80D of the Act. It is further to be noted that no cash payment is allowed even in case of medical expenditure incurred for senior citizen.</a:t>
            </a:r>
          </a:p>
          <a:p>
            <a:pPr>
              <a:buNone/>
            </a:pPr>
            <a:endParaRPr lang="en-US" dirty="0" smtClean="0"/>
          </a:p>
          <a:p>
            <a:pPr>
              <a:buNone/>
            </a:pPr>
            <a:r>
              <a:rPr lang="en-US" b="1" u="sng" dirty="0" smtClean="0"/>
              <a:t>In case of a HUF</a:t>
            </a:r>
            <a:endParaRPr lang="en-US" dirty="0" smtClean="0"/>
          </a:p>
          <a:p>
            <a:pPr>
              <a:buNone/>
            </a:pPr>
            <a:r>
              <a:rPr lang="en-US" dirty="0" smtClean="0"/>
              <a:t>Deduction under section 80D is allowable in respect of premium paid to insure the health of any member of the family. The maximum deduction available to a HUF would be ₹25,000 and in case any member is a senior citizen, ₹ 50,000.</a:t>
            </a:r>
          </a:p>
          <a:p>
            <a:pPr>
              <a:buNone/>
            </a:pPr>
            <a:r>
              <a:rPr lang="en-US" dirty="0" smtClean="0"/>
              <a:t>Further, the amount paid on account of medical expenditure incurred on the health of any member(s) of a family who is a would qualify for deduction subject to a maximum of 50,000) </a:t>
            </a:r>
            <a:r>
              <a:rPr lang="en-US" u="sng" dirty="0" smtClean="0"/>
              <a:t>provided no amount has been paid to effect or keep in force any insurance on the  health of such person(s).</a:t>
            </a:r>
            <a:endParaRPr lang="en-US" dirty="0" smtClean="0"/>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59</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915816" y="571879"/>
          <a:ext cx="5925344" cy="1537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Content Placeholder 3"/>
          <p:cNvGraphicFramePr>
            <a:graphicFrameLocks/>
          </p:cNvGraphicFramePr>
          <p:nvPr/>
        </p:nvGraphicFramePr>
        <p:xfrm>
          <a:off x="2915816" y="5180117"/>
          <a:ext cx="5923384" cy="154612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6" name="Content Placeholder 3"/>
          <p:cNvGraphicFramePr>
            <a:graphicFrameLocks/>
          </p:cNvGraphicFramePr>
          <p:nvPr/>
        </p:nvGraphicFramePr>
        <p:xfrm>
          <a:off x="2915816" y="2092431"/>
          <a:ext cx="5933728" cy="153746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7" name="Content Placeholder 3"/>
          <p:cNvGraphicFramePr>
            <a:graphicFrameLocks/>
          </p:cNvGraphicFramePr>
          <p:nvPr/>
        </p:nvGraphicFramePr>
        <p:xfrm>
          <a:off x="2915816" y="3596215"/>
          <a:ext cx="5925344" cy="1537463"/>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14" name="Rounded Rectangle 13"/>
          <p:cNvSpPr/>
          <p:nvPr/>
        </p:nvSpPr>
        <p:spPr>
          <a:xfrm>
            <a:off x="1115616" y="878027"/>
            <a:ext cx="1152128" cy="550330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rot="16200000">
            <a:off x="-576572" y="3594211"/>
            <a:ext cx="4536505" cy="461665"/>
          </a:xfrm>
          <a:prstGeom prst="rect">
            <a:avLst/>
          </a:prstGeom>
          <a:noFill/>
        </p:spPr>
        <p:txBody>
          <a:bodyPr wrap="square" rtlCol="0">
            <a:spAutoFit/>
          </a:bodyPr>
          <a:lstStyle/>
          <a:p>
            <a:pPr algn="ctr"/>
            <a:r>
              <a:rPr lang="en-US" sz="2400" b="1" dirty="0" smtClean="0">
                <a:solidFill>
                  <a:schemeClr val="bg1"/>
                </a:solidFill>
              </a:rPr>
              <a:t>When to say NO to CASH </a:t>
            </a:r>
            <a:endParaRPr lang="en-US" sz="2400" dirty="0">
              <a:solidFill>
                <a:schemeClr val="bg1"/>
              </a:solidFill>
            </a:endParaRPr>
          </a:p>
        </p:txBody>
      </p:sp>
      <p:sp>
        <p:nvSpPr>
          <p:cNvPr id="2" name="Slide Number Placeholder 1"/>
          <p:cNvSpPr>
            <a:spLocks noGrp="1"/>
          </p:cNvSpPr>
          <p:nvPr>
            <p:ph type="sldNum" sz="quarter" idx="12"/>
          </p:nvPr>
        </p:nvSpPr>
        <p:spPr/>
        <p:txBody>
          <a:bodyPr/>
          <a:lstStyle/>
          <a:p>
            <a:fld id="{E6F2CCAC-EDBA-4536-9007-F9123E5A879F}" type="slidenum">
              <a:rPr lang="en-US" smtClean="0"/>
              <a:pPr/>
              <a:t>6</a:t>
            </a:fld>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4784"/>
            <a:ext cx="8229600" cy="5089752"/>
          </a:xfrm>
        </p:spPr>
        <p:txBody>
          <a:bodyPr>
            <a:normAutofit fontScale="55000" lnSpcReduction="20000"/>
          </a:bodyPr>
          <a:lstStyle/>
          <a:p>
            <a:pPr>
              <a:buNone/>
            </a:pPr>
            <a:r>
              <a:rPr lang="en-US" b="1" dirty="0" smtClean="0"/>
              <a:t>Other conditions</a:t>
            </a:r>
            <a:endParaRPr lang="en-US" dirty="0" smtClean="0"/>
          </a:p>
          <a:p>
            <a:pPr>
              <a:buNone/>
            </a:pPr>
            <a:r>
              <a:rPr lang="en-US" dirty="0" smtClean="0"/>
              <a:t>The other conditions to be fulfilled are that such premium should be paid by any mode, other than cash, in the previous year out of his income chargeable to tax. Further, the medical insurance should be in accordance with a scheme made in this behalf by –</a:t>
            </a:r>
          </a:p>
          <a:p>
            <a:pPr>
              <a:buNone/>
            </a:pPr>
            <a:r>
              <a:rPr lang="en-US" dirty="0" smtClean="0"/>
              <a:t>(a) the General Insurance Corporation of India and approved by the Central Government in this behalf; or</a:t>
            </a:r>
          </a:p>
          <a:p>
            <a:pPr>
              <a:buNone/>
            </a:pPr>
            <a:r>
              <a:rPr lang="en-US" dirty="0" smtClean="0"/>
              <a:t>(b) any other insurer and approved by the Insurance Regulatory and Development</a:t>
            </a:r>
          </a:p>
          <a:p>
            <a:pPr>
              <a:buNone/>
            </a:pPr>
            <a:endParaRPr lang="en-US" dirty="0" smtClean="0"/>
          </a:p>
          <a:p>
            <a:pPr>
              <a:buNone/>
            </a:pPr>
            <a:r>
              <a:rPr lang="en-US" b="1" dirty="0" smtClean="0"/>
              <a:t>Deduction where premium for health insurance is paid in lump sum [Section 80D(4A)]</a:t>
            </a:r>
            <a:endParaRPr lang="en-US" dirty="0" smtClean="0"/>
          </a:p>
          <a:p>
            <a:pPr>
              <a:buNone/>
            </a:pPr>
            <a:r>
              <a:rPr lang="en-US" dirty="0" smtClean="0"/>
              <a:t>(a) Appropriate fraction of lump sum premium allowable as deduction: In a case where </a:t>
            </a:r>
            <a:r>
              <a:rPr lang="en-US" dirty="0" err="1" smtClean="0"/>
              <a:t>mediclaim</a:t>
            </a:r>
            <a:r>
              <a:rPr lang="en-US" dirty="0" smtClean="0"/>
              <a:t> premium is paid in </a:t>
            </a:r>
            <a:r>
              <a:rPr lang="en-US" dirty="0" err="1" smtClean="0"/>
              <a:t>lumpsum</a:t>
            </a:r>
            <a:r>
              <a:rPr lang="en-US" dirty="0" smtClean="0"/>
              <a:t> for more than one year by:</a:t>
            </a:r>
          </a:p>
          <a:p>
            <a:pPr>
              <a:buNone/>
            </a:pPr>
            <a:r>
              <a:rPr lang="en-US" dirty="0" smtClean="0"/>
              <a:t>(1) an individual, to effect or keep in force an insurance on his health or health of his spouse, dependent children or parents; or</a:t>
            </a:r>
          </a:p>
          <a:p>
            <a:pPr>
              <a:buNone/>
            </a:pPr>
            <a:r>
              <a:rPr lang="en-US" dirty="0" smtClean="0"/>
              <a:t>(2) a HUF, to effect or keep in force an insurance on the health of any member of the family, then, the deduction allowable under this section for each of the relevant previous year would be equal to the appropriate fraction of such lump sum payment.</a:t>
            </a:r>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Autofit/>
          </a:bodyPr>
          <a:lstStyle/>
          <a:p>
            <a:pPr marL="0" indent="0">
              <a:buNone/>
            </a:pPr>
            <a:r>
              <a:rPr lang="en-US" sz="2000" b="1" u="sng" dirty="0"/>
              <a:t>Example:</a:t>
            </a:r>
            <a:endParaRPr lang="en-US" sz="2000" dirty="0"/>
          </a:p>
          <a:p>
            <a:pPr marL="0" indent="0">
              <a:buNone/>
            </a:pPr>
            <a:r>
              <a:rPr lang="en-US" sz="2000" dirty="0" err="1"/>
              <a:t>Rohan</a:t>
            </a:r>
            <a:r>
              <a:rPr lang="en-US" sz="2000" dirty="0"/>
              <a:t> is aged 45 years, and his father is aged 75 years. </a:t>
            </a:r>
            <a:r>
              <a:rPr lang="en-US" sz="2000" dirty="0" err="1"/>
              <a:t>Rohan</a:t>
            </a:r>
            <a:r>
              <a:rPr lang="en-US" sz="2000" dirty="0"/>
              <a:t> has taken a medical cover for himself and his father for which he pays insurance premium of </a:t>
            </a:r>
            <a:r>
              <a:rPr lang="en-US" sz="2000" dirty="0" err="1"/>
              <a:t>Rs</a:t>
            </a:r>
            <a:r>
              <a:rPr lang="en-US" sz="2000" dirty="0"/>
              <a:t> 30,000 and </a:t>
            </a:r>
            <a:r>
              <a:rPr lang="en-US" sz="2000" dirty="0" err="1"/>
              <a:t>Rs</a:t>
            </a:r>
            <a:r>
              <a:rPr lang="en-US" sz="2000" dirty="0"/>
              <a:t> 35,000 respectively. What would be the maximum amount he can claim by way of a deduction under Section 80D?</a:t>
            </a:r>
          </a:p>
          <a:p>
            <a:pPr marL="0" indent="0">
              <a:buNone/>
            </a:pPr>
            <a:r>
              <a:rPr lang="en-US" sz="2000" b="1" dirty="0" err="1"/>
              <a:t>Ans</a:t>
            </a:r>
            <a:r>
              <a:rPr lang="en-US" sz="2000" b="1" dirty="0"/>
              <a:t>:</a:t>
            </a:r>
            <a:r>
              <a:rPr lang="en-US" sz="2000" dirty="0"/>
              <a:t> </a:t>
            </a:r>
            <a:r>
              <a:rPr lang="en-US" sz="2000" dirty="0" err="1"/>
              <a:t>Rohan</a:t>
            </a:r>
            <a:r>
              <a:rPr lang="en-US" sz="2000" dirty="0"/>
              <a:t> can claim up to </a:t>
            </a:r>
            <a:r>
              <a:rPr lang="en-US" sz="2000" dirty="0" err="1"/>
              <a:t>Rs</a:t>
            </a:r>
            <a:r>
              <a:rPr lang="en-US" sz="2000" dirty="0"/>
              <a:t> 25,000, for the premium paid on his policy.</a:t>
            </a:r>
          </a:p>
          <a:p>
            <a:pPr marL="0" indent="0">
              <a:buNone/>
            </a:pPr>
            <a:r>
              <a:rPr lang="en-US" sz="2000" dirty="0"/>
              <a:t>As for the policy taken for his father, who is a senior citizen, </a:t>
            </a:r>
            <a:r>
              <a:rPr lang="en-US" sz="2000" dirty="0" err="1"/>
              <a:t>Rohan</a:t>
            </a:r>
            <a:r>
              <a:rPr lang="en-US" sz="2000" dirty="0"/>
              <a:t> can claim up to Rs.50,000. In the given case, the deduction is </a:t>
            </a:r>
            <a:r>
              <a:rPr lang="en-US" sz="2000" dirty="0" err="1"/>
              <a:t>Rs</a:t>
            </a:r>
            <a:r>
              <a:rPr lang="en-US" sz="2000" dirty="0"/>
              <a:t> 25,000 and </a:t>
            </a:r>
            <a:r>
              <a:rPr lang="en-US" sz="2000" dirty="0" err="1"/>
              <a:t>Rs</a:t>
            </a:r>
            <a:r>
              <a:rPr lang="en-US" sz="2000" dirty="0"/>
              <a:t> 35,000. Therefore, the total deduction that he can claim for the year is </a:t>
            </a:r>
            <a:r>
              <a:rPr lang="en-US" sz="2000" dirty="0" err="1"/>
              <a:t>Rs</a:t>
            </a:r>
            <a:r>
              <a:rPr lang="en-US" sz="2000" dirty="0"/>
              <a:t> 60,000</a:t>
            </a:r>
          </a:p>
        </p:txBody>
      </p:sp>
      <p:sp>
        <p:nvSpPr>
          <p:cNvPr id="4" name="Slide Number Placeholder 3"/>
          <p:cNvSpPr>
            <a:spLocks noGrp="1"/>
          </p:cNvSpPr>
          <p:nvPr>
            <p:ph type="sldNum" sz="quarter" idx="12"/>
          </p:nvPr>
        </p:nvSpPr>
        <p:spPr/>
        <p:txBody>
          <a:bodyPr/>
          <a:lstStyle/>
          <a:p>
            <a:fld id="{E6F2CCAC-EDBA-4536-9007-F9123E5A879F}" type="slidenum">
              <a:rPr lang="en-US" smtClean="0"/>
              <a:pPr/>
              <a:t>61</a:t>
            </a:fld>
            <a:endParaRPr lang="en-US"/>
          </a:p>
        </p:txBody>
      </p:sp>
    </p:spTree>
    <p:extLst>
      <p:ext uri="{BB962C8B-B14F-4D97-AF65-F5344CB8AC3E}">
        <p14:creationId xmlns:p14="http://schemas.microsoft.com/office/powerpoint/2010/main" val="39025463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40263875"/>
              </p:ext>
            </p:extLst>
          </p:nvPr>
        </p:nvGraphicFramePr>
        <p:xfrm>
          <a:off x="827584" y="1484784"/>
          <a:ext cx="7416825" cy="4536504"/>
        </p:xfrm>
        <a:graphic>
          <a:graphicData uri="http://schemas.openxmlformats.org/drawingml/2006/table">
            <a:tbl>
              <a:tblPr firstRow="1" firstCol="1" bandRow="1">
                <a:tableStyleId>{5C22544A-7EE6-4342-B048-85BDC9FD1C3A}</a:tableStyleId>
              </a:tblPr>
              <a:tblGrid>
                <a:gridCol w="1456102"/>
                <a:gridCol w="1013850"/>
                <a:gridCol w="992163"/>
                <a:gridCol w="990614"/>
                <a:gridCol w="990614"/>
                <a:gridCol w="984417"/>
                <a:gridCol w="989065"/>
              </a:tblGrid>
              <a:tr h="274249">
                <a:tc>
                  <a:txBody>
                    <a:bodyPr/>
                    <a:lstStyle/>
                    <a:p>
                      <a:pPr algn="just">
                        <a:lnSpc>
                          <a:spcPct val="115000"/>
                        </a:lnSpc>
                        <a:spcAft>
                          <a:spcPts val="0"/>
                        </a:spcAft>
                        <a:tabLst>
                          <a:tab pos="789940" algn="l"/>
                        </a:tabLst>
                      </a:pPr>
                      <a:r>
                        <a:rPr lang="en-US" sz="1200" dirty="0">
                          <a:effectLst/>
                        </a:rPr>
                        <a:t> </a:t>
                      </a:r>
                      <a:endParaRPr lang="en-US" sz="1100" dirty="0">
                        <a:solidFill>
                          <a:srgbClr val="31849B"/>
                        </a:solidFill>
                        <a:effectLst/>
                        <a:latin typeface="Calibri"/>
                        <a:ea typeface="Times New Roman"/>
                        <a:cs typeface="Times New Roman"/>
                      </a:endParaRPr>
                    </a:p>
                  </a:txBody>
                  <a:tcPr marL="68580" marR="68580" marT="0" marB="0"/>
                </a:tc>
                <a:tc gridSpan="4">
                  <a:txBody>
                    <a:bodyPr/>
                    <a:lstStyle/>
                    <a:p>
                      <a:pPr algn="just">
                        <a:lnSpc>
                          <a:spcPct val="115000"/>
                        </a:lnSpc>
                        <a:spcAft>
                          <a:spcPts val="0"/>
                        </a:spcAft>
                        <a:tabLst>
                          <a:tab pos="789940" algn="l"/>
                        </a:tabLst>
                      </a:pPr>
                      <a:r>
                        <a:rPr lang="en-US" sz="1200" dirty="0">
                          <a:effectLst/>
                        </a:rPr>
                        <a:t>Deduction for individuals</a:t>
                      </a:r>
                      <a:endParaRPr lang="en-US" sz="1100" dirty="0">
                        <a:solidFill>
                          <a:srgbClr val="31849B"/>
                        </a:solidFill>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just">
                        <a:lnSpc>
                          <a:spcPct val="115000"/>
                        </a:lnSpc>
                        <a:spcAft>
                          <a:spcPts val="0"/>
                        </a:spcAft>
                        <a:tabLst>
                          <a:tab pos="789940" algn="l"/>
                        </a:tabLst>
                      </a:pPr>
                      <a:r>
                        <a:rPr lang="en-US" sz="1200">
                          <a:effectLst/>
                        </a:rPr>
                        <a:t>Deduction for HUF</a:t>
                      </a:r>
                      <a:endParaRPr lang="en-US" sz="1100">
                        <a:solidFill>
                          <a:srgbClr val="31849B"/>
                        </a:solidFill>
                        <a:effectLst/>
                        <a:latin typeface="Calibri"/>
                        <a:ea typeface="Times New Roman"/>
                        <a:cs typeface="Times New Roman"/>
                      </a:endParaRPr>
                    </a:p>
                  </a:txBody>
                  <a:tcPr marL="68580" marR="68580" marT="0" marB="0"/>
                </a:tc>
                <a:tc hMerge="1">
                  <a:txBody>
                    <a:bodyPr/>
                    <a:lstStyle/>
                    <a:p>
                      <a:endParaRPr lang="en-US"/>
                    </a:p>
                  </a:txBody>
                  <a:tcPr/>
                </a:tc>
              </a:tr>
              <a:tr h="567063">
                <a:tc>
                  <a:txBody>
                    <a:bodyPr/>
                    <a:lstStyle/>
                    <a:p>
                      <a:pPr algn="just">
                        <a:lnSpc>
                          <a:spcPct val="115000"/>
                        </a:lnSpc>
                        <a:spcAft>
                          <a:spcPts val="0"/>
                        </a:spcAft>
                        <a:tabLst>
                          <a:tab pos="789940" algn="l"/>
                        </a:tabLst>
                      </a:pPr>
                      <a:r>
                        <a:rPr lang="en-US" sz="1200">
                          <a:effectLst/>
                        </a:rPr>
                        <a:t>Nature of Amount spent</a:t>
                      </a:r>
                      <a:endParaRPr lang="en-US" sz="1100">
                        <a:solidFill>
                          <a:srgbClr val="31849B"/>
                        </a:solidFill>
                        <a:effectLst/>
                        <a:latin typeface="Calibri"/>
                        <a:ea typeface="Times New Roman"/>
                        <a:cs typeface="Times New Roman"/>
                      </a:endParaRPr>
                    </a:p>
                  </a:txBody>
                  <a:tcPr marL="68580" marR="68580" marT="0" marB="0"/>
                </a:tc>
                <a:tc gridSpan="2">
                  <a:txBody>
                    <a:bodyPr/>
                    <a:lstStyle/>
                    <a:p>
                      <a:pPr algn="just">
                        <a:lnSpc>
                          <a:spcPct val="115000"/>
                        </a:lnSpc>
                        <a:spcAft>
                          <a:spcPts val="0"/>
                        </a:spcAft>
                        <a:tabLst>
                          <a:tab pos="789940" algn="l"/>
                        </a:tabLst>
                      </a:pPr>
                      <a:r>
                        <a:rPr lang="en-US" sz="1200">
                          <a:effectLst/>
                        </a:rPr>
                        <a:t>Family Member*</a:t>
                      </a:r>
                      <a:endParaRPr lang="en-US" sz="1100">
                        <a:solidFill>
                          <a:srgbClr val="31849B"/>
                        </a:solidFill>
                        <a:effectLst/>
                        <a:latin typeface="Calibri"/>
                        <a:ea typeface="Times New Roman"/>
                        <a:cs typeface="Times New Roman"/>
                      </a:endParaRPr>
                    </a:p>
                  </a:txBody>
                  <a:tcPr marL="68580" marR="68580" marT="0" marB="0"/>
                </a:tc>
                <a:tc hMerge="1">
                  <a:txBody>
                    <a:bodyPr/>
                    <a:lstStyle/>
                    <a:p>
                      <a:endParaRPr lang="en-US"/>
                    </a:p>
                  </a:txBody>
                  <a:tcPr/>
                </a:tc>
                <a:tc gridSpan="2">
                  <a:txBody>
                    <a:bodyPr/>
                    <a:lstStyle/>
                    <a:p>
                      <a:pPr algn="just">
                        <a:lnSpc>
                          <a:spcPct val="115000"/>
                        </a:lnSpc>
                        <a:spcAft>
                          <a:spcPts val="0"/>
                        </a:spcAft>
                        <a:tabLst>
                          <a:tab pos="789940" algn="l"/>
                        </a:tabLst>
                      </a:pPr>
                      <a:r>
                        <a:rPr lang="en-US" sz="1200">
                          <a:effectLst/>
                        </a:rPr>
                        <a:t>Parents</a:t>
                      </a:r>
                      <a:endParaRPr lang="en-US" sz="1100">
                        <a:solidFill>
                          <a:srgbClr val="31849B"/>
                        </a:solidFill>
                        <a:effectLst/>
                        <a:latin typeface="Calibri"/>
                        <a:ea typeface="Times New Roman"/>
                        <a:cs typeface="Times New Roman"/>
                      </a:endParaRPr>
                    </a:p>
                  </a:txBody>
                  <a:tcPr marL="68580" marR="68580" marT="0" marB="0"/>
                </a:tc>
                <a:tc hMerge="1">
                  <a:txBody>
                    <a:bodyPr/>
                    <a:lstStyle/>
                    <a:p>
                      <a:endParaRPr lang="en-US"/>
                    </a:p>
                  </a:txBody>
                  <a:tcPr/>
                </a:tc>
                <a:tc gridSpan="2">
                  <a:txBody>
                    <a:bodyPr/>
                    <a:lstStyle/>
                    <a:p>
                      <a:pPr algn="just">
                        <a:lnSpc>
                          <a:spcPct val="115000"/>
                        </a:lnSpc>
                        <a:spcAft>
                          <a:spcPts val="0"/>
                        </a:spcAft>
                        <a:tabLst>
                          <a:tab pos="789940" algn="l"/>
                        </a:tabLst>
                      </a:pPr>
                      <a:r>
                        <a:rPr lang="en-US" sz="1200">
                          <a:effectLst/>
                        </a:rPr>
                        <a:t>For any member</a:t>
                      </a:r>
                      <a:endParaRPr lang="en-US" sz="1100">
                        <a:solidFill>
                          <a:srgbClr val="31849B"/>
                        </a:solidFill>
                        <a:effectLst/>
                        <a:latin typeface="Calibri"/>
                        <a:ea typeface="Times New Roman"/>
                        <a:cs typeface="Times New Roman"/>
                      </a:endParaRPr>
                    </a:p>
                  </a:txBody>
                  <a:tcPr marL="68580" marR="68580" marT="0" marB="0"/>
                </a:tc>
                <a:tc hMerge="1">
                  <a:txBody>
                    <a:bodyPr/>
                    <a:lstStyle/>
                    <a:p>
                      <a:endParaRPr lang="en-US"/>
                    </a:p>
                  </a:txBody>
                  <a:tcPr/>
                </a:tc>
              </a:tr>
              <a:tr h="859877">
                <a:tc>
                  <a:txBody>
                    <a:bodyPr/>
                    <a:lstStyle/>
                    <a:p>
                      <a:pPr algn="just">
                        <a:lnSpc>
                          <a:spcPct val="115000"/>
                        </a:lnSpc>
                        <a:spcAft>
                          <a:spcPts val="0"/>
                        </a:spcAft>
                        <a:tabLst>
                          <a:tab pos="789940" algn="l"/>
                        </a:tabLst>
                      </a:pPr>
                      <a:r>
                        <a:rPr lang="en-US" sz="1200">
                          <a:effectLst/>
                        </a:rPr>
                        <a:t> </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Age below 60 years</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Age above 60 years</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Age below 60 years</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Age above 60 years</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Age below 60 years</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Age above 60 years</a:t>
                      </a:r>
                      <a:endParaRPr lang="en-US" sz="1100">
                        <a:solidFill>
                          <a:srgbClr val="31849B"/>
                        </a:solidFill>
                        <a:effectLst/>
                        <a:latin typeface="Calibri"/>
                        <a:ea typeface="Times New Roman"/>
                        <a:cs typeface="Times New Roman"/>
                      </a:endParaRPr>
                    </a:p>
                  </a:txBody>
                  <a:tcPr marL="68580" marR="68580" marT="0" marB="0"/>
                </a:tc>
              </a:tr>
              <a:tr h="567063">
                <a:tc>
                  <a:txBody>
                    <a:bodyPr/>
                    <a:lstStyle/>
                    <a:p>
                      <a:pPr algn="just">
                        <a:lnSpc>
                          <a:spcPct val="115000"/>
                        </a:lnSpc>
                        <a:spcAft>
                          <a:spcPts val="0"/>
                        </a:spcAft>
                        <a:tabLst>
                          <a:tab pos="789940" algn="l"/>
                        </a:tabLst>
                      </a:pPr>
                      <a:r>
                        <a:rPr lang="en-US" sz="1200">
                          <a:effectLst/>
                        </a:rPr>
                        <a:t>Medical Insurance</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25,000</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50,000</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25,000</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50,000</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25,000</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dirty="0">
                          <a:effectLst/>
                        </a:rPr>
                        <a:t>50,000</a:t>
                      </a:r>
                      <a:endParaRPr lang="en-US" sz="1100" dirty="0">
                        <a:solidFill>
                          <a:srgbClr val="31849B"/>
                        </a:solidFill>
                        <a:effectLst/>
                        <a:latin typeface="Calibri"/>
                        <a:ea typeface="Times New Roman"/>
                        <a:cs typeface="Times New Roman"/>
                      </a:endParaRPr>
                    </a:p>
                  </a:txBody>
                  <a:tcPr marL="68580" marR="68580" marT="0" marB="0"/>
                </a:tc>
              </a:tr>
              <a:tr h="274249">
                <a:tc>
                  <a:txBody>
                    <a:bodyPr/>
                    <a:lstStyle/>
                    <a:p>
                      <a:pPr algn="just">
                        <a:lnSpc>
                          <a:spcPct val="115000"/>
                        </a:lnSpc>
                        <a:spcAft>
                          <a:spcPts val="0"/>
                        </a:spcAft>
                        <a:tabLst>
                          <a:tab pos="789940" algn="l"/>
                        </a:tabLst>
                      </a:pPr>
                      <a:r>
                        <a:rPr lang="en-US" sz="1200">
                          <a:effectLst/>
                        </a:rPr>
                        <a:t>CGHS</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25,000</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25,000</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t>
                      </a:r>
                      <a:endParaRPr lang="en-US" sz="1100">
                        <a:solidFill>
                          <a:srgbClr val="31849B"/>
                        </a:solidFill>
                        <a:effectLst/>
                        <a:latin typeface="Calibri"/>
                        <a:ea typeface="Times New Roman"/>
                        <a:cs typeface="Times New Roman"/>
                      </a:endParaRPr>
                    </a:p>
                  </a:txBody>
                  <a:tcPr marL="68580" marR="68580" marT="0" marB="0"/>
                </a:tc>
              </a:tr>
              <a:tr h="567063">
                <a:tc>
                  <a:txBody>
                    <a:bodyPr/>
                    <a:lstStyle/>
                    <a:p>
                      <a:pPr algn="just">
                        <a:lnSpc>
                          <a:spcPct val="115000"/>
                        </a:lnSpc>
                        <a:spcAft>
                          <a:spcPts val="0"/>
                        </a:spcAft>
                        <a:tabLst>
                          <a:tab pos="789940" algn="l"/>
                        </a:tabLst>
                      </a:pPr>
                      <a:r>
                        <a:rPr lang="en-US" sz="1200">
                          <a:effectLst/>
                        </a:rPr>
                        <a:t>Health Check-up</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dirty="0">
                          <a:effectLst/>
                        </a:rPr>
                        <a:t>5,000</a:t>
                      </a:r>
                      <a:endParaRPr lang="en-US" sz="1100" dirty="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dirty="0">
                          <a:effectLst/>
                        </a:rPr>
                        <a:t>5,000</a:t>
                      </a:r>
                      <a:endParaRPr lang="en-US" sz="1100" dirty="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5,000</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5,000</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t>
                      </a:r>
                      <a:endParaRPr lang="en-US" sz="1100">
                        <a:solidFill>
                          <a:srgbClr val="31849B"/>
                        </a:solidFill>
                        <a:effectLst/>
                        <a:latin typeface="Calibri"/>
                        <a:ea typeface="Times New Roman"/>
                        <a:cs typeface="Times New Roman"/>
                      </a:endParaRPr>
                    </a:p>
                  </a:txBody>
                  <a:tcPr marL="68580" marR="68580" marT="0" marB="0"/>
                </a:tc>
              </a:tr>
              <a:tr h="859877">
                <a:tc>
                  <a:txBody>
                    <a:bodyPr/>
                    <a:lstStyle/>
                    <a:p>
                      <a:pPr algn="just">
                        <a:lnSpc>
                          <a:spcPct val="115000"/>
                        </a:lnSpc>
                        <a:spcAft>
                          <a:spcPts val="0"/>
                        </a:spcAft>
                        <a:tabLst>
                          <a:tab pos="789940" algn="l"/>
                        </a:tabLst>
                      </a:pPr>
                      <a:r>
                        <a:rPr lang="en-US" sz="1200">
                          <a:effectLst/>
                        </a:rPr>
                        <a:t>Medical Expenditure**</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50,000</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50,000</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a:effectLst/>
                        </a:rPr>
                        <a:t>50,000</a:t>
                      </a:r>
                      <a:endParaRPr lang="en-US" sz="1100">
                        <a:solidFill>
                          <a:srgbClr val="31849B"/>
                        </a:solidFill>
                        <a:effectLst/>
                        <a:latin typeface="Calibri"/>
                        <a:ea typeface="Times New Roman"/>
                        <a:cs typeface="Times New Roman"/>
                      </a:endParaRPr>
                    </a:p>
                  </a:txBody>
                  <a:tcPr marL="68580" marR="68580" marT="0" marB="0"/>
                </a:tc>
              </a:tr>
              <a:tr h="567063">
                <a:tc>
                  <a:txBody>
                    <a:bodyPr/>
                    <a:lstStyle/>
                    <a:p>
                      <a:pPr algn="just">
                        <a:lnSpc>
                          <a:spcPct val="115000"/>
                        </a:lnSpc>
                        <a:spcAft>
                          <a:spcPts val="0"/>
                        </a:spcAft>
                        <a:tabLst>
                          <a:tab pos="789940" algn="l"/>
                        </a:tabLst>
                      </a:pPr>
                      <a:r>
                        <a:rPr lang="en-US" sz="1200" dirty="0">
                          <a:effectLst/>
                        </a:rPr>
                        <a:t>Maximum Deduction</a:t>
                      </a:r>
                      <a:endParaRPr lang="en-US" sz="1100" dirty="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dirty="0">
                          <a:effectLst/>
                        </a:rPr>
                        <a:t>25,000</a:t>
                      </a:r>
                      <a:endParaRPr lang="en-US" sz="1100" dirty="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dirty="0">
                          <a:effectLst/>
                        </a:rPr>
                        <a:t>50,000</a:t>
                      </a:r>
                      <a:endParaRPr lang="en-US" sz="1100" dirty="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dirty="0">
                          <a:effectLst/>
                        </a:rPr>
                        <a:t>25,000</a:t>
                      </a:r>
                      <a:endParaRPr lang="en-US" sz="1100" dirty="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dirty="0">
                          <a:effectLst/>
                        </a:rPr>
                        <a:t>50,000</a:t>
                      </a:r>
                      <a:endParaRPr lang="en-US" sz="1100" dirty="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dirty="0">
                          <a:effectLst/>
                        </a:rPr>
                        <a:t>25,000</a:t>
                      </a:r>
                      <a:endParaRPr lang="en-US" sz="1100" dirty="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tabLst>
                          <a:tab pos="789940" algn="l"/>
                        </a:tabLst>
                      </a:pPr>
                      <a:r>
                        <a:rPr lang="en-US" sz="1200" dirty="0">
                          <a:effectLst/>
                        </a:rPr>
                        <a:t>50,000</a:t>
                      </a:r>
                      <a:endParaRPr lang="en-US" sz="1100" dirty="0">
                        <a:solidFill>
                          <a:srgbClr val="31849B"/>
                        </a:solidFill>
                        <a:effectLst/>
                        <a:latin typeface="Calibri"/>
                        <a:ea typeface="Times New Roman"/>
                        <a:cs typeface="Times New Roman"/>
                      </a:endParaRPr>
                    </a:p>
                  </a:txBody>
                  <a:tcPr marL="68580" marR="68580" marT="0" marB="0"/>
                </a:tc>
              </a:tr>
            </a:tbl>
          </a:graphicData>
        </a:graphic>
      </p:graphicFrame>
      <p:sp>
        <p:nvSpPr>
          <p:cNvPr id="5" name="Slide Number Placeholder 4"/>
          <p:cNvSpPr>
            <a:spLocks noGrp="1"/>
          </p:cNvSpPr>
          <p:nvPr>
            <p:ph type="sldNum" sz="quarter" idx="12"/>
          </p:nvPr>
        </p:nvSpPr>
        <p:spPr/>
        <p:txBody>
          <a:bodyPr/>
          <a:lstStyle/>
          <a:p>
            <a:fld id="{E6F2CCAC-EDBA-4536-9007-F9123E5A879F}" type="slidenum">
              <a:rPr lang="en-US" smtClean="0"/>
              <a:pPr/>
              <a:t>62</a:t>
            </a:fld>
            <a:endParaRPr lang="en-US"/>
          </a:p>
        </p:txBody>
      </p:sp>
    </p:spTree>
    <p:extLst>
      <p:ext uri="{BB962C8B-B14F-4D97-AF65-F5344CB8AC3E}">
        <p14:creationId xmlns:p14="http://schemas.microsoft.com/office/powerpoint/2010/main" val="355843918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dirty="0"/>
              <a:t>*Family members includes individual, his/her spouse and dependent children.</a:t>
            </a:r>
          </a:p>
          <a:p>
            <a:r>
              <a:rPr lang="en-US" dirty="0"/>
              <a:t>*Parents may be dependent or not. But it does not include father-in-law / mother-in-law.</a:t>
            </a:r>
          </a:p>
          <a:p>
            <a:r>
              <a:rPr lang="en-US" dirty="0"/>
              <a:t>*.In case </a:t>
            </a:r>
            <a:r>
              <a:rPr lang="en-US" b="1" dirty="0"/>
              <a:t>any</a:t>
            </a:r>
            <a:r>
              <a:rPr lang="en-US" dirty="0"/>
              <a:t> of the persons specified above (i.e. husband, wife, father, mother)  is a senior citizen (i.e. 60 years or more) and </a:t>
            </a:r>
            <a:r>
              <a:rPr lang="en-US" dirty="0" err="1"/>
              <a:t>Mediclaim</a:t>
            </a:r>
            <a:r>
              <a:rPr lang="en-US" dirty="0"/>
              <a:t>  Insurance premium is paid for such senior citizen, deduction amount is  </a:t>
            </a:r>
            <a:r>
              <a:rPr lang="en-US" dirty="0" err="1"/>
              <a:t>Rs</a:t>
            </a:r>
            <a:r>
              <a:rPr lang="en-US" dirty="0"/>
              <a:t>. 50,000. If father is of 62 years and mother is of 58 years, the benefit of senior citizen will be available.</a:t>
            </a:r>
          </a:p>
          <a:p>
            <a:r>
              <a:rPr lang="en-US" dirty="0"/>
              <a:t>* In case a non-resident  is of age 60years or above, he shall not get benefit of enhanced deduction of </a:t>
            </a:r>
            <a:r>
              <a:rPr lang="en-US" dirty="0" err="1"/>
              <a:t>Rs</a:t>
            </a:r>
            <a:r>
              <a:rPr lang="en-US" dirty="0"/>
              <a:t>. 50,000.But if father is a non- resident senior citizen and mother is a resident senior citizen, the benefit of Rs.50000/-will be allowed. Any of two must be a resident senior citizen.</a:t>
            </a:r>
          </a:p>
          <a:p>
            <a:r>
              <a:rPr lang="en-US" dirty="0"/>
              <a:t>* The aggregate payment on account of preventive health check-up of self, spouse, dependent children, father and mother cannot exceed </a:t>
            </a:r>
            <a:r>
              <a:rPr lang="en-US" dirty="0" err="1"/>
              <a:t>Rs</a:t>
            </a:r>
            <a:r>
              <a:rPr lang="en-US" dirty="0"/>
              <a:t>. 5,000.</a:t>
            </a:r>
          </a:p>
          <a:p>
            <a:r>
              <a:rPr lang="en-US" dirty="0"/>
              <a:t>** Medical Expenditure is allowed if no amount has been paid towards health insurance of such person</a:t>
            </a:r>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63</a:t>
            </a:fld>
            <a:endParaRPr lang="en-US"/>
          </a:p>
        </p:txBody>
      </p:sp>
    </p:spTree>
    <p:extLst>
      <p:ext uri="{BB962C8B-B14F-4D97-AF65-F5344CB8AC3E}">
        <p14:creationId xmlns:p14="http://schemas.microsoft.com/office/powerpoint/2010/main" val="205325541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412776"/>
            <a:ext cx="8229600" cy="4269634"/>
          </a:xfrm>
        </p:spPr>
        <p:txBody>
          <a:bodyPr>
            <a:normAutofit fontScale="55000" lnSpcReduction="20000"/>
          </a:bodyPr>
          <a:lstStyle/>
          <a:p>
            <a:pPr>
              <a:buNone/>
            </a:pPr>
            <a:r>
              <a:rPr lang="en-US" b="1" dirty="0" smtClean="0"/>
              <a:t>Can you get deduction u/s 80D of </a:t>
            </a:r>
            <a:r>
              <a:rPr lang="en-US" b="1" dirty="0" err="1" smtClean="0"/>
              <a:t>Mediclaim</a:t>
            </a:r>
            <a:r>
              <a:rPr lang="en-US" b="1" dirty="0" smtClean="0"/>
              <a:t> policy for Overseas Journey?</a:t>
            </a:r>
            <a:endParaRPr lang="en-US" dirty="0" smtClean="0"/>
          </a:p>
          <a:p>
            <a:pPr>
              <a:buNone/>
            </a:pPr>
            <a:r>
              <a:rPr lang="en-US" dirty="0" smtClean="0"/>
              <a:t>Deduction for policy for overseas travel can be taken. There is nothing in the provision u/s 80D which prohibits claim of deduction u/s 80D for medical insurance for overseas journey. The only requirement, as given in section 80D(5) is that the insurance companies issuing such overseas insurance should be one of these</a:t>
            </a:r>
          </a:p>
          <a:p>
            <a:pPr>
              <a:buNone/>
            </a:pPr>
            <a:r>
              <a:rPr lang="en-US" dirty="0" smtClean="0"/>
              <a:t>(5) The insurance referred to in this section shall be in accordance with a scheme made in this behalf by</a:t>
            </a:r>
          </a:p>
          <a:p>
            <a:pPr>
              <a:buNone/>
            </a:pPr>
            <a:r>
              <a:rPr lang="en-US" dirty="0" smtClean="0"/>
              <a:t>(a) the General Insurance Corporation of India formed under section 9 of the General Insurance Business (</a:t>
            </a:r>
            <a:r>
              <a:rPr lang="en-US" dirty="0" err="1" smtClean="0"/>
              <a:t>Nationalisation</a:t>
            </a:r>
            <a:r>
              <a:rPr lang="en-US" dirty="0" smtClean="0"/>
              <a:t>) Act, 1972 (57 of 1972) and approved by the Central Government in this behalf; or</a:t>
            </a:r>
          </a:p>
          <a:p>
            <a:pPr>
              <a:buNone/>
            </a:pPr>
            <a:r>
              <a:rPr lang="en-US" dirty="0" smtClean="0"/>
              <a:t>(b) any other insurer and approved by the Insurance Regulatory and Development Authority established under sub-section (1) of section 3 of the Insurance Regulatory and Development Authority Act, 1999 (41 of 1999).</a:t>
            </a:r>
          </a:p>
          <a:p>
            <a:pPr>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84784"/>
            <a:ext cx="8229600" cy="5089752"/>
          </a:xfrm>
        </p:spPr>
        <p:txBody>
          <a:bodyPr>
            <a:normAutofit fontScale="62500" lnSpcReduction="20000"/>
          </a:bodyPr>
          <a:lstStyle/>
          <a:p>
            <a:pPr>
              <a:buNone/>
            </a:pPr>
            <a:r>
              <a:rPr lang="en-US" b="1" u="sng" dirty="0" smtClean="0"/>
              <a:t>Section 80GGA </a:t>
            </a:r>
            <a:r>
              <a:rPr lang="en-US" b="1" dirty="0" smtClean="0"/>
              <a:t>–</a:t>
            </a:r>
            <a:endParaRPr lang="en-US" dirty="0" smtClean="0"/>
          </a:p>
          <a:p>
            <a:pPr>
              <a:buNone/>
            </a:pPr>
            <a:r>
              <a:rPr lang="en-US" dirty="0" smtClean="0"/>
              <a:t>Donations for scientific research or rural development An Assessee (other than an assessee whose Gross Total Income includes income chargeable under the head </a:t>
            </a:r>
            <a:r>
              <a:rPr lang="en-US" baseline="30000" dirty="0" smtClean="0"/>
              <a:t>―</a:t>
            </a:r>
            <a:r>
              <a:rPr lang="en-US" b="1" dirty="0" smtClean="0"/>
              <a:t>profits and gains of business or profession</a:t>
            </a:r>
            <a:r>
              <a:rPr lang="en-US" baseline="30000" dirty="0" smtClean="0"/>
              <a:t>‖</a:t>
            </a:r>
            <a:r>
              <a:rPr lang="en-US" b="1" dirty="0" smtClean="0"/>
              <a:t>) </a:t>
            </a:r>
            <a:r>
              <a:rPr lang="en-US" dirty="0" smtClean="0"/>
              <a:t>is entitled to deduction in respect of certain donations for scientific, social or statistical research or rural development </a:t>
            </a:r>
            <a:r>
              <a:rPr lang="en-US" dirty="0" err="1" smtClean="0"/>
              <a:t>programme</a:t>
            </a:r>
            <a:r>
              <a:rPr lang="en-US" dirty="0" smtClean="0"/>
              <a:t> or for carrying out an eligible project or National Urban Poverty Eradication Fund. Such donation can be given in cash, or by </a:t>
            </a:r>
            <a:r>
              <a:rPr lang="en-US" dirty="0" err="1" smtClean="0"/>
              <a:t>cheque</a:t>
            </a:r>
            <a:r>
              <a:rPr lang="en-US" dirty="0" smtClean="0"/>
              <a:t> or draft.</a:t>
            </a:r>
          </a:p>
          <a:p>
            <a:pPr>
              <a:buNone/>
            </a:pPr>
            <a:r>
              <a:rPr lang="en-US" dirty="0" smtClean="0"/>
              <a:t>However, no deduction is allowed in respect of cash transaction/contribution exceeding Rs.10,000 (Rs. 2,000 </a:t>
            </a:r>
            <a:r>
              <a:rPr lang="en-US" dirty="0" err="1" smtClean="0"/>
              <a:t>w.e.f</a:t>
            </a:r>
            <a:r>
              <a:rPr lang="en-US" dirty="0" smtClean="0"/>
              <a:t> 01/06/2020)</a:t>
            </a:r>
          </a:p>
          <a:p>
            <a:pPr>
              <a:buNone/>
            </a:pPr>
            <a:endParaRPr lang="en-US" dirty="0" smtClean="0"/>
          </a:p>
          <a:p>
            <a:pPr>
              <a:buNone/>
            </a:pPr>
            <a:endParaRPr lang="en-US" dirty="0" smtClean="0"/>
          </a:p>
          <a:p>
            <a:pPr>
              <a:buNone/>
            </a:pPr>
            <a:r>
              <a:rPr lang="en-US" b="1" u="sng" dirty="0" smtClean="0"/>
              <a:t>Section 80GGB  </a:t>
            </a:r>
            <a:r>
              <a:rPr lang="en-US" b="1" dirty="0" smtClean="0"/>
              <a:t>–</a:t>
            </a:r>
            <a:endParaRPr lang="en-US" dirty="0" smtClean="0"/>
          </a:p>
          <a:p>
            <a:pPr>
              <a:buNone/>
            </a:pPr>
            <a:r>
              <a:rPr lang="en-US" dirty="0" smtClean="0"/>
              <a:t>Donations by Indian company to political parties / electoral trust Any sum contributed by an Indian company to any political party or an electoral trust is not allowed as deduction while computing taxable income in respect of any sum contributed by way of cash.</a:t>
            </a:r>
          </a:p>
          <a:p>
            <a:pPr>
              <a:buNone/>
            </a:pPr>
            <a:endParaRPr lang="en-US" dirty="0"/>
          </a:p>
        </p:txBody>
      </p:sp>
      <p:sp>
        <p:nvSpPr>
          <p:cNvPr id="4" name="Title 1"/>
          <p:cNvSpPr>
            <a:spLocks noGrp="1"/>
          </p:cNvSpPr>
          <p:nvPr>
            <p:ph type="title"/>
          </p:nvPr>
        </p:nvSpPr>
        <p:spPr>
          <a:xfrm>
            <a:off x="539552" y="260648"/>
            <a:ext cx="8229600" cy="1066800"/>
          </a:xfrm>
        </p:spPr>
        <p:txBody>
          <a:bodyPr>
            <a:normAutofit/>
          </a:bodyPr>
          <a:lstStyle/>
          <a:p>
            <a:r>
              <a:rPr lang="en-US" sz="2400" b="1" u="sng" dirty="0" smtClean="0"/>
              <a:t>SECTION 80GGA &amp; 80GGB</a:t>
            </a:r>
            <a:endParaRPr lang="en-US" sz="2400"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484784"/>
            <a:ext cx="8229600" cy="5089752"/>
          </a:xfrm>
        </p:spPr>
        <p:txBody>
          <a:bodyPr>
            <a:normAutofit fontScale="47500" lnSpcReduction="20000"/>
          </a:bodyPr>
          <a:lstStyle/>
          <a:p>
            <a:pPr>
              <a:buNone/>
            </a:pPr>
            <a:endParaRPr lang="en-US" b="1" dirty="0" smtClean="0"/>
          </a:p>
          <a:p>
            <a:pPr>
              <a:buNone/>
            </a:pPr>
            <a:endParaRPr lang="en-US" dirty="0" smtClean="0"/>
          </a:p>
          <a:p>
            <a:pPr>
              <a:buNone/>
            </a:pPr>
            <a:r>
              <a:rPr lang="en-US" dirty="0" smtClean="0"/>
              <a:t>Section 80GGC of the Act provides for the benefit of those who make donations to political parties. There are certain conditions and criteria which have to be followed by the individual for the said benefits. Section 80GGC specifies the deduction under the Income Tax Act which is allowed from the total gross income of specified </a:t>
            </a:r>
            <a:r>
              <a:rPr lang="en-US" dirty="0" err="1" smtClean="0"/>
              <a:t>assessees</a:t>
            </a:r>
            <a:r>
              <a:rPr lang="en-US" dirty="0" smtClean="0"/>
              <a:t> for the contributions made to a political party or an electoral trust. This entire amount is eligible for tax deduction provided that it is not deposited in cash, but rather by other means.</a:t>
            </a:r>
          </a:p>
          <a:p>
            <a:pPr>
              <a:buNone/>
            </a:pPr>
            <a:r>
              <a:rPr lang="en-US" b="1" dirty="0" smtClean="0"/>
              <a:t>Analysis of sec 80GGC of the Act</a:t>
            </a:r>
            <a:endParaRPr lang="en-US" dirty="0" smtClean="0"/>
          </a:p>
          <a:p>
            <a:pPr>
              <a:buNone/>
            </a:pPr>
            <a:r>
              <a:rPr lang="en-US" dirty="0" smtClean="0"/>
              <a:t>The objective of the Section was mainly to allow for transparency in the electoral funding and therefore, trying to make it corruption-free. Moreover, it also encourages more voluntary contributions towards the political parties by taxpayers.</a:t>
            </a:r>
          </a:p>
          <a:p>
            <a:pPr>
              <a:buNone/>
            </a:pPr>
            <a:r>
              <a:rPr lang="en-US" dirty="0" smtClean="0"/>
              <a:t>The tax deductions are made only to specified </a:t>
            </a:r>
            <a:r>
              <a:rPr lang="en-US" dirty="0" err="1" smtClean="0"/>
              <a:t>assessees</a:t>
            </a:r>
            <a:endParaRPr lang="en-US" dirty="0" smtClean="0"/>
          </a:p>
          <a:p>
            <a:pPr>
              <a:buNone/>
            </a:pPr>
            <a:r>
              <a:rPr lang="en-US" dirty="0" smtClean="0"/>
              <a:t>The deduction falls </a:t>
            </a:r>
            <a:r>
              <a:rPr lang="en-US" u="sng" dirty="0" smtClean="0"/>
              <a:t>under the Chapter VI-A deductions, </a:t>
            </a:r>
            <a:r>
              <a:rPr lang="en-US" dirty="0" smtClean="0"/>
              <a:t>which implies that the total amount which can stand for the tax deduction cannot be more than the total taxable income.</a:t>
            </a:r>
          </a:p>
          <a:p>
            <a:pPr>
              <a:buNone/>
            </a:pPr>
            <a:r>
              <a:rPr lang="en-US" b="1" dirty="0" smtClean="0"/>
              <a:t>What is the eligibility criteria u/s 80GGC?</a:t>
            </a:r>
            <a:endParaRPr lang="en-US" dirty="0" smtClean="0"/>
          </a:p>
          <a:p>
            <a:pPr>
              <a:buNone/>
            </a:pPr>
            <a:r>
              <a:rPr lang="en-US" dirty="0" smtClean="0"/>
              <a:t>Section 80GGC can be claimed by any person except any local authority or artificial juridical persons who are wholly or partly funded by the government. The following groups are specified under the Section 80GGC to make the political contribution- an individual, a Hindu Undivided Family (HUF), a firm, an AOP or BOI and an Artificial Juridical Person. The last candidate in the list should not be funded by the</a:t>
            </a:r>
          </a:p>
          <a:p>
            <a:pPr>
              <a:buNone/>
            </a:pPr>
            <a:r>
              <a:rPr lang="en-US" dirty="0" smtClean="0"/>
              <a:t>The tax deduction benefits can also be availed by making donations to multiple political parties rather than only one.</a:t>
            </a:r>
          </a:p>
          <a:p>
            <a:pPr>
              <a:buNone/>
            </a:pPr>
            <a:r>
              <a:rPr lang="en-US" u="sng" dirty="0" smtClean="0"/>
              <a:t>Deduction limit- </a:t>
            </a:r>
            <a:r>
              <a:rPr lang="en-US" dirty="0" smtClean="0"/>
              <a:t>While the entire contribution is eligible for the deduction, it should be made sure that the mode for the donation should never be in cash.</a:t>
            </a:r>
          </a:p>
          <a:p>
            <a:pPr>
              <a:buNone/>
            </a:pPr>
            <a:endParaRPr lang="en-US" dirty="0"/>
          </a:p>
        </p:txBody>
      </p:sp>
      <p:sp>
        <p:nvSpPr>
          <p:cNvPr id="4" name="Title 1"/>
          <p:cNvSpPr>
            <a:spLocks noGrp="1"/>
          </p:cNvSpPr>
          <p:nvPr>
            <p:ph type="title"/>
          </p:nvPr>
        </p:nvSpPr>
        <p:spPr>
          <a:xfrm>
            <a:off x="539552" y="260648"/>
            <a:ext cx="8229600" cy="1066800"/>
          </a:xfrm>
        </p:spPr>
        <p:txBody>
          <a:bodyPr>
            <a:normAutofit/>
          </a:bodyPr>
          <a:lstStyle/>
          <a:p>
            <a:r>
              <a:rPr lang="en-US" sz="2400" b="1" u="sng" dirty="0" smtClean="0"/>
              <a:t>SECTION 80GGC</a:t>
            </a:r>
            <a:endParaRPr lang="en-US" sz="2400"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229600" cy="1066800"/>
          </a:xfrm>
        </p:spPr>
        <p:txBody>
          <a:bodyPr>
            <a:normAutofit/>
          </a:bodyPr>
          <a:lstStyle/>
          <a:p>
            <a:r>
              <a:rPr lang="en-US" sz="2400" b="1" u="sng" dirty="0" smtClean="0"/>
              <a:t>SECTION 80JJAA</a:t>
            </a:r>
            <a:endParaRPr lang="en-US" sz="2400" dirty="0"/>
          </a:p>
        </p:txBody>
      </p:sp>
      <p:sp>
        <p:nvSpPr>
          <p:cNvPr id="3" name="Content Placeholder 2"/>
          <p:cNvSpPr>
            <a:spLocks noGrp="1"/>
          </p:cNvSpPr>
          <p:nvPr>
            <p:ph idx="1"/>
          </p:nvPr>
        </p:nvSpPr>
        <p:spPr>
          <a:xfrm>
            <a:off x="395536" y="1484784"/>
            <a:ext cx="8229600" cy="4325112"/>
          </a:xfrm>
        </p:spPr>
        <p:txBody>
          <a:bodyPr>
            <a:noAutofit/>
          </a:bodyPr>
          <a:lstStyle/>
          <a:p>
            <a:r>
              <a:rPr lang="en-US" sz="1600" b="1" dirty="0" smtClean="0"/>
              <a:t>(</a:t>
            </a:r>
            <a:r>
              <a:rPr lang="en-US" sz="1600" b="1" dirty="0" err="1" smtClean="0"/>
              <a:t>i</a:t>
            </a:r>
            <a:r>
              <a:rPr lang="en-US" sz="1600" b="1" dirty="0" smtClean="0"/>
              <a:t>) Quantum and period of deduction:</a:t>
            </a:r>
            <a:endParaRPr lang="en-US" sz="1600" dirty="0" smtClean="0"/>
          </a:p>
          <a:p>
            <a:r>
              <a:rPr lang="en-US" sz="1600" dirty="0" smtClean="0"/>
              <a:t>Where the gross total income of an assessee to whom section 44AB applies, includes any profits and gains derived from business, a deduction of an amount equal to 30% of additional employee cost incurred in the course of such business in the previous year, would be allowed for three assessment years including the assessment year relevant to the previous year in which such employment is provided.</a:t>
            </a:r>
          </a:p>
          <a:p>
            <a:r>
              <a:rPr lang="en-US" sz="1600" b="1" dirty="0" smtClean="0"/>
              <a:t>(ii) Eligibility Criteria</a:t>
            </a:r>
            <a:endParaRPr lang="en-US" sz="1600" dirty="0" smtClean="0"/>
          </a:p>
          <a:p>
            <a:r>
              <a:rPr lang="en-US" sz="1600" dirty="0" smtClean="0"/>
              <a:t>The deduction would be allowed only subject to </a:t>
            </a:r>
            <a:r>
              <a:rPr lang="en-US" sz="1600" dirty="0" err="1" smtClean="0"/>
              <a:t>fullfilment</a:t>
            </a:r>
            <a:r>
              <a:rPr lang="en-US" sz="1600" dirty="0" smtClean="0"/>
              <a:t> of the following conditions:</a:t>
            </a:r>
          </a:p>
          <a:p>
            <a:endParaRPr lang="en-US" sz="1600" dirty="0"/>
          </a:p>
        </p:txBody>
      </p:sp>
      <p:graphicFrame>
        <p:nvGraphicFramePr>
          <p:cNvPr id="4" name="Diagram 3"/>
          <p:cNvGraphicFramePr/>
          <p:nvPr>
            <p:extLst>
              <p:ext uri="{D42A27DB-BD31-4B8C-83A1-F6EECF244321}">
                <p14:modId xmlns:p14="http://schemas.microsoft.com/office/powerpoint/2010/main" val="434021343"/>
              </p:ext>
            </p:extLst>
          </p:nvPr>
        </p:nvGraphicFramePr>
        <p:xfrm>
          <a:off x="1115616" y="4005064"/>
          <a:ext cx="7344815" cy="2332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E6F2CCAC-EDBA-4536-9007-F9123E5A879F}" type="slidenum">
              <a:rPr lang="en-US" smtClean="0"/>
              <a:pPr/>
              <a:t>67</a:t>
            </a:fld>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866" t="26002" r="23668" b="27553"/>
          <a:stretch/>
        </p:blipFill>
        <p:spPr bwMode="auto">
          <a:xfrm>
            <a:off x="611560" y="1628800"/>
            <a:ext cx="7992887"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E6F2CCAC-EDBA-4536-9007-F9123E5A879F}" type="slidenum">
              <a:rPr lang="en-US" smtClean="0"/>
              <a:pPr/>
              <a:t>68</a:t>
            </a:fld>
            <a:endParaRPr lang="en-US"/>
          </a:p>
        </p:txBody>
      </p:sp>
    </p:spTree>
    <p:extLst>
      <p:ext uri="{BB962C8B-B14F-4D97-AF65-F5344CB8AC3E}">
        <p14:creationId xmlns:p14="http://schemas.microsoft.com/office/powerpoint/2010/main" val="281588900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836712"/>
            <a:ext cx="8229600" cy="1143000"/>
          </a:xfrm>
        </p:spPr>
        <p:txBody>
          <a:bodyPr>
            <a:normAutofit fontScale="90000"/>
          </a:bodyPr>
          <a:lstStyle/>
          <a:p>
            <a:r>
              <a:rPr lang="en-US" b="1" dirty="0" smtClean="0"/>
              <a:t> </a:t>
            </a:r>
            <a:r>
              <a:rPr lang="en-US" sz="4000" b="1" dirty="0" smtClean="0"/>
              <a:t>Restrictions on Cash Transactions of Rs. 2 </a:t>
            </a:r>
            <a:r>
              <a:rPr lang="en-US" sz="4000" b="1" dirty="0" err="1" smtClean="0"/>
              <a:t>Lacs</a:t>
            </a:r>
            <a:r>
              <a:rPr lang="en-US" sz="4000" b="1" dirty="0" smtClean="0"/>
              <a:t> or More</a:t>
            </a:r>
            <a:br>
              <a:rPr lang="en-US" sz="4000" b="1" dirty="0" smtClean="0"/>
            </a:br>
            <a:endParaRPr lang="en-US" dirty="0"/>
          </a:p>
        </p:txBody>
      </p:sp>
      <p:sp>
        <p:nvSpPr>
          <p:cNvPr id="3" name="Content Placeholder 2"/>
          <p:cNvSpPr>
            <a:spLocks noGrp="1"/>
          </p:cNvSpPr>
          <p:nvPr>
            <p:ph idx="1"/>
          </p:nvPr>
        </p:nvSpPr>
        <p:spPr/>
        <p:txBody>
          <a:bodyPr>
            <a:noAutofit/>
          </a:bodyPr>
          <a:lstStyle/>
          <a:p>
            <a:pPr>
              <a:buNone/>
            </a:pPr>
            <a:r>
              <a:rPr lang="en-US" sz="1800" b="1" u="sng" dirty="0" smtClean="0"/>
              <a:t>Provisions of Section 269ST</a:t>
            </a:r>
          </a:p>
          <a:p>
            <a:pPr>
              <a:buNone/>
            </a:pPr>
            <a:endParaRPr lang="en-US" sz="1800" b="1" u="sng" dirty="0"/>
          </a:p>
          <a:p>
            <a:r>
              <a:rPr lang="en-US" sz="1400" dirty="0" smtClean="0"/>
              <a:t>Section 269 T </a:t>
            </a:r>
            <a:r>
              <a:rPr lang="en-US" sz="1400" dirty="0"/>
              <a:t>was inserted in the Income Tax Act, 1961 by the Finance Act, 2017. The government has aimed to curb generation of black money, to move towards less cash economy and promote digital economy. The government has attempted to target and penalize receiver instead of payer. It is applicable whether the recipient person is a seller of goods or provider of service transferor of capital assets or any other person. Further, section begins with words ‘no person’ which means this section is applicable to all whether individual, company, firm, trust or association of persons. This section is applicable to residents and non </a:t>
            </a:r>
            <a:r>
              <a:rPr lang="en-US" sz="1400" dirty="0" err="1"/>
              <a:t>residents.We</a:t>
            </a:r>
            <a:r>
              <a:rPr lang="en-US" sz="1400" dirty="0"/>
              <a:t> shall divide the section into 5 parts to understand it in a better way:</a:t>
            </a:r>
          </a:p>
          <a:p>
            <a:r>
              <a:rPr lang="en-US" sz="1400" dirty="0"/>
              <a:t> </a:t>
            </a:r>
          </a:p>
          <a:p>
            <a:pPr>
              <a:buNone/>
            </a:pPr>
            <a:endParaRPr lang="en-US" sz="1800" b="1" dirty="0" smtClean="0"/>
          </a:p>
        </p:txBody>
      </p:sp>
      <p:graphicFrame>
        <p:nvGraphicFramePr>
          <p:cNvPr id="4" name="Diagram 3"/>
          <p:cNvGraphicFramePr/>
          <p:nvPr>
            <p:extLst>
              <p:ext uri="{D42A27DB-BD31-4B8C-83A1-F6EECF244321}">
                <p14:modId xmlns:p14="http://schemas.microsoft.com/office/powerpoint/2010/main" val="288096880"/>
              </p:ext>
            </p:extLst>
          </p:nvPr>
        </p:nvGraphicFramePr>
        <p:xfrm>
          <a:off x="2051720" y="4077072"/>
          <a:ext cx="5549265" cy="24315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E6F2CCAC-EDBA-4536-9007-F9123E5A879F}" type="slidenum">
              <a:rPr lang="en-US" smtClean="0"/>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1143000"/>
          </a:xfrm>
        </p:spPr>
        <p:txBody>
          <a:bodyPr>
            <a:normAutofit fontScale="90000"/>
          </a:bodyPr>
          <a:lstStyle/>
          <a:p>
            <a:r>
              <a:rPr lang="en-US" b="1" dirty="0" smtClean="0"/>
              <a:t>Restrictions on Expenditure (Capital &amp; Revenue)</a:t>
            </a:r>
            <a:br>
              <a:rPr lang="en-US" b="1" dirty="0" smtClean="0"/>
            </a:br>
            <a:endParaRPr lang="en-US" dirty="0"/>
          </a:p>
        </p:txBody>
      </p:sp>
      <p:graphicFrame>
        <p:nvGraphicFramePr>
          <p:cNvPr id="3" name="Diagram 2"/>
          <p:cNvGraphicFramePr/>
          <p:nvPr>
            <p:extLst>
              <p:ext uri="{D42A27DB-BD31-4B8C-83A1-F6EECF244321}">
                <p14:modId xmlns:p14="http://schemas.microsoft.com/office/powerpoint/2010/main" val="1990348517"/>
              </p:ext>
            </p:extLst>
          </p:nvPr>
        </p:nvGraphicFramePr>
        <p:xfrm>
          <a:off x="1163960" y="1988840"/>
          <a:ext cx="6960096"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5" name="Straight Connector 4"/>
          <p:cNvCxnSpPr/>
          <p:nvPr/>
        </p:nvCxnSpPr>
        <p:spPr>
          <a:xfrm flipV="1">
            <a:off x="4896036" y="4221088"/>
            <a:ext cx="504056" cy="504056"/>
          </a:xfrm>
          <a:prstGeom prst="line">
            <a:avLst/>
          </a:prstGeom>
          <a:ln w="31750" cmpd="sng"/>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E6F2CCAC-EDBA-4536-9007-F9123E5A879F}" type="slidenum">
              <a:rPr lang="en-US" smtClean="0"/>
              <a:pPr/>
              <a:t>7</a:t>
            </a:fld>
            <a:endParaRPr lang="en-US"/>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628800"/>
            <a:ext cx="8229600" cy="4608512"/>
          </a:xfrm>
        </p:spPr>
        <p:txBody>
          <a:bodyPr>
            <a:normAutofit fontScale="92500" lnSpcReduction="20000"/>
          </a:bodyPr>
          <a:lstStyle/>
          <a:p>
            <a:pPr>
              <a:buNone/>
            </a:pPr>
            <a:r>
              <a:rPr lang="en-US" sz="1600" b="1" dirty="0"/>
              <a:t>A. No person shall receive an amount of two lakh rupees or more in aggregate from a person in a day</a:t>
            </a:r>
            <a:endParaRPr lang="en-US" sz="1600" dirty="0"/>
          </a:p>
          <a:p>
            <a:pPr>
              <a:buNone/>
            </a:pPr>
            <a:r>
              <a:rPr lang="en-US" sz="1600" dirty="0"/>
              <a:t>The first clause of the section has restricted any person, to not receive an amount of </a:t>
            </a:r>
            <a:r>
              <a:rPr lang="en-US" sz="1600" dirty="0" err="1"/>
              <a:t>Rs</a:t>
            </a:r>
            <a:r>
              <a:rPr lang="en-US" sz="1600" dirty="0"/>
              <a:t>. 2 Lakh or more from a person in a day otherwise than by an account payee cheque or an account payee bank draft or use of electronic clearing system through a bank account. Here purpose of the payment is irrelevant. The main focus is ‘</a:t>
            </a:r>
            <a:r>
              <a:rPr lang="en-US" sz="1600" b="1" dirty="0"/>
              <a:t>from a person’ </a:t>
            </a:r>
            <a:r>
              <a:rPr lang="en-US" sz="1600" dirty="0"/>
              <a:t>and ‘</a:t>
            </a:r>
            <a:r>
              <a:rPr lang="en-US" sz="1600" b="1" dirty="0"/>
              <a:t>in a day’. </a:t>
            </a:r>
            <a:endParaRPr lang="en-US" sz="1600" dirty="0"/>
          </a:p>
          <a:p>
            <a:pPr>
              <a:buNone/>
            </a:pPr>
            <a:r>
              <a:rPr lang="en-US" sz="1600" b="1" dirty="0"/>
              <a:t>Now a question arises what is a meaning of a day. A legal day commences at 12 o’ clock midnight and continues until the same hour the following night. {</a:t>
            </a:r>
            <a:r>
              <a:rPr lang="en-US" sz="1600" b="1" dirty="0" err="1"/>
              <a:t>Prabhu</a:t>
            </a:r>
            <a:r>
              <a:rPr lang="en-US" sz="1600" b="1" dirty="0"/>
              <a:t> </a:t>
            </a:r>
            <a:r>
              <a:rPr lang="en-US" sz="1600" b="1" dirty="0" err="1"/>
              <a:t>Dayal</a:t>
            </a:r>
            <a:r>
              <a:rPr lang="en-US" sz="1600" b="1" dirty="0"/>
              <a:t> </a:t>
            </a:r>
            <a:r>
              <a:rPr lang="en-US" sz="1600" b="1" dirty="0" err="1"/>
              <a:t>Sesma</a:t>
            </a:r>
            <a:r>
              <a:rPr lang="en-US" sz="1600" b="1" dirty="0"/>
              <a:t> </a:t>
            </a:r>
            <a:r>
              <a:rPr lang="en-US" sz="1600" b="1" dirty="0" err="1"/>
              <a:t>vs</a:t>
            </a:r>
            <a:r>
              <a:rPr lang="en-US" sz="1600" b="1" dirty="0"/>
              <a:t> State of Rajasthan, AIR 1986 SC 1948)</a:t>
            </a:r>
            <a:endParaRPr lang="en-US" sz="1600" dirty="0"/>
          </a:p>
          <a:p>
            <a:pPr>
              <a:buNone/>
            </a:pPr>
            <a:r>
              <a:rPr lang="en-US" sz="1600" dirty="0"/>
              <a:t>The restriction is applicable even if the different receipts are in relation to distinct transactions entered into on same day or different days. This section will be violated if following four pre-requisites are fulfilled:</a:t>
            </a:r>
          </a:p>
          <a:p>
            <a:pPr>
              <a:buNone/>
            </a:pPr>
            <a:endParaRPr lang="en-US" sz="1600" dirty="0"/>
          </a:p>
          <a:p>
            <a:pPr>
              <a:buNone/>
            </a:pPr>
            <a:r>
              <a:rPr lang="en-US" sz="1600" dirty="0" smtClean="0"/>
              <a:t>i) </a:t>
            </a:r>
            <a:r>
              <a:rPr lang="en-US" sz="1600" dirty="0"/>
              <a:t>There is single payer</a:t>
            </a:r>
          </a:p>
          <a:p>
            <a:pPr>
              <a:buNone/>
            </a:pPr>
            <a:r>
              <a:rPr lang="en-US" sz="1600" dirty="0"/>
              <a:t>ii) There is a single receiver.</a:t>
            </a:r>
          </a:p>
          <a:p>
            <a:pPr>
              <a:buNone/>
            </a:pPr>
            <a:r>
              <a:rPr lang="en-US" sz="1600" dirty="0"/>
              <a:t>iii) The payment is in single day.</a:t>
            </a:r>
          </a:p>
          <a:p>
            <a:pPr>
              <a:buNone/>
            </a:pPr>
            <a:r>
              <a:rPr lang="en-US" sz="1600" dirty="0"/>
              <a:t>iv) The amount received by the person in cash is </a:t>
            </a:r>
            <a:r>
              <a:rPr lang="en-US" sz="1600" dirty="0" err="1"/>
              <a:t>Rs</a:t>
            </a:r>
            <a:r>
              <a:rPr lang="en-US" sz="1600" dirty="0"/>
              <a:t>. 2 Lakhs or above</a:t>
            </a:r>
            <a:r>
              <a:rPr lang="en-US" sz="1600" dirty="0" smtClean="0"/>
              <a:t>.</a:t>
            </a:r>
          </a:p>
          <a:p>
            <a:pPr>
              <a:buNone/>
            </a:pPr>
            <a:endParaRPr lang="en-US" sz="1600" dirty="0"/>
          </a:p>
          <a:p>
            <a:r>
              <a:rPr lang="en-US" sz="1600" dirty="0" smtClean="0"/>
              <a:t>The payment may be towards two separate invoices of different dates and each invoice below Rs. 2 </a:t>
            </a:r>
            <a:r>
              <a:rPr lang="en-US" sz="1600" dirty="0" err="1" smtClean="0"/>
              <a:t>Lakh</a:t>
            </a:r>
            <a:r>
              <a:rPr lang="en-US" sz="1600" dirty="0" smtClean="0"/>
              <a:t>, but the person cannot receive Rs. 2,00,000 or more in cash from a person in aggregate in a single day. </a:t>
            </a:r>
          </a:p>
        </p:txBody>
      </p:sp>
      <p:sp>
        <p:nvSpPr>
          <p:cNvPr id="2" name="Slide Number Placeholder 1"/>
          <p:cNvSpPr>
            <a:spLocks noGrp="1"/>
          </p:cNvSpPr>
          <p:nvPr>
            <p:ph type="sldNum" sz="quarter" idx="12"/>
          </p:nvPr>
        </p:nvSpPr>
        <p:spPr/>
        <p:txBody>
          <a:bodyPr/>
          <a:lstStyle/>
          <a:p>
            <a:fld id="{E6F2CCAC-EDBA-4536-9007-F9123E5A879F}" type="slidenum">
              <a:rPr lang="en-US" smtClean="0"/>
              <a:pPr/>
              <a:t>70</a:t>
            </a:fld>
            <a:endParaRPr lang="en-US"/>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marL="0" indent="0">
              <a:buNone/>
            </a:pPr>
            <a:r>
              <a:rPr lang="en-US" b="1" dirty="0" smtClean="0"/>
              <a:t>B. In respect of a single transaction</a:t>
            </a:r>
            <a:endParaRPr lang="en-US" dirty="0" smtClean="0"/>
          </a:p>
          <a:p>
            <a:pPr marL="0" indent="0">
              <a:buNone/>
            </a:pPr>
            <a:r>
              <a:rPr lang="en-US" dirty="0" smtClean="0"/>
              <a:t>This part of the section restricts receipt of Rs. 2,00,000 or more in respect of a single transaction otherwise than by an account payee </a:t>
            </a:r>
            <a:r>
              <a:rPr lang="en-US" dirty="0" err="1" smtClean="0"/>
              <a:t>cheque</a:t>
            </a:r>
            <a:r>
              <a:rPr lang="en-US" dirty="0" smtClean="0"/>
              <a:t> or an account payee bank draft or use of electronic clearing system through a bank account. Here the major focus is on ‘</a:t>
            </a:r>
            <a:r>
              <a:rPr lang="en-US" b="1" dirty="0" smtClean="0"/>
              <a:t>single transaction’. </a:t>
            </a:r>
            <a:r>
              <a:rPr lang="en-US" dirty="0" smtClean="0"/>
              <a:t>The number of installments or parts in which payment is made is irrelevant. Further, here word ‘a person’ is not used. Therefore, the recipient cannot receive Rs.2,00,000 or more in cash in a single transaction even if different persons are making payment. However, if the each of invoice amounts are below Rs. 2 </a:t>
            </a:r>
            <a:r>
              <a:rPr lang="en-US" dirty="0" err="1" smtClean="0"/>
              <a:t>Lakh</a:t>
            </a:r>
            <a:r>
              <a:rPr lang="en-US" dirty="0" smtClean="0"/>
              <a:t>, this provision may not be contravened. The pre-requisites for section to be violated are:</a:t>
            </a:r>
          </a:p>
          <a:p>
            <a:pPr marL="0" indent="0">
              <a:buNone/>
            </a:pPr>
            <a:r>
              <a:rPr lang="en-US" dirty="0" err="1" smtClean="0"/>
              <a:t>i</a:t>
            </a:r>
            <a:r>
              <a:rPr lang="en-US" dirty="0" smtClean="0"/>
              <a:t>) Single Receiver</a:t>
            </a:r>
          </a:p>
          <a:p>
            <a:pPr marL="0" indent="0">
              <a:buNone/>
            </a:pPr>
            <a:r>
              <a:rPr lang="en-US" dirty="0" smtClean="0"/>
              <a:t>ii) The cash payment relating to a particular transaction is Rs. 2,00,000 or more.</a:t>
            </a:r>
          </a:p>
          <a:p>
            <a:pPr marL="0" indent="0">
              <a:buNone/>
            </a:pPr>
            <a:r>
              <a:rPr lang="en-US" dirty="0" smtClean="0"/>
              <a:t>If the parties try to split their payments, such that one transaction is given effect to over multiple days like making payments of Rs. 10,000 on different dates in respect of a single transaction, then obviously it will not fall under first clause as aggregate is out of question being payments received on different dates but is covered by second clause.</a:t>
            </a:r>
          </a:p>
          <a:p>
            <a:pPr marL="0" indent="0">
              <a:buNone/>
            </a:pPr>
            <a:r>
              <a:rPr lang="en-US" b="1" dirty="0" smtClean="0"/>
              <a:t>Example </a:t>
            </a:r>
          </a:p>
          <a:p>
            <a:pPr marL="0" indent="0">
              <a:buNone/>
            </a:pPr>
            <a:r>
              <a:rPr lang="en-US" b="1" dirty="0" smtClean="0"/>
              <a:t> </a:t>
            </a:r>
            <a:r>
              <a:rPr lang="en-US" dirty="0" smtClean="0"/>
              <a:t>M/s Lotus Chemicals issued invoice of Rs. 7,50,000 to their customer on 19/12/2019. The customer intends to make payment in cash in 10 weekly installments of Rs. 75,000 each. Whether M/s Lotus Chemicals can accept the above proposal?</a:t>
            </a:r>
          </a:p>
          <a:p>
            <a:pPr marL="0" indent="0">
              <a:buNone/>
            </a:pPr>
            <a:r>
              <a:rPr lang="en-US" dirty="0" smtClean="0"/>
              <a:t>M/s Lotus Chemicals cannot accept the above proposal as the cash receipts (though on different dates) are towards a single transaction and exceeds Rs. 2 </a:t>
            </a:r>
            <a:r>
              <a:rPr lang="en-US" dirty="0" err="1" smtClean="0"/>
              <a:t>Lakh</a:t>
            </a:r>
            <a:r>
              <a:rPr lang="en-US" dirty="0" smtClean="0"/>
              <a:t>.</a:t>
            </a:r>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marL="0" indent="0">
              <a:buNone/>
            </a:pPr>
            <a:r>
              <a:rPr lang="en-US" b="1" dirty="0" smtClean="0"/>
              <a:t>C. In respect of transactions relating to one event or occasion from a person</a:t>
            </a:r>
            <a:endParaRPr lang="en-US" dirty="0" smtClean="0"/>
          </a:p>
          <a:p>
            <a:pPr marL="0" indent="0">
              <a:buNone/>
            </a:pPr>
            <a:r>
              <a:rPr lang="en-US" dirty="0" smtClean="0"/>
              <a:t>This clause attempts to target transactions scattered over different days but relating to a single event or occasion. Here major focus is </a:t>
            </a:r>
            <a:r>
              <a:rPr lang="en-US" b="1" dirty="0" smtClean="0"/>
              <a:t>‘one event or occasion’ </a:t>
            </a:r>
            <a:r>
              <a:rPr lang="en-US" dirty="0" smtClean="0"/>
              <a:t>and </a:t>
            </a:r>
            <a:r>
              <a:rPr lang="en-US" b="1" dirty="0" smtClean="0"/>
              <a:t>‘a person’. </a:t>
            </a:r>
            <a:r>
              <a:rPr lang="en-US" dirty="0" smtClean="0"/>
              <a:t>Pre-requisites for attraction of this section shall be:</a:t>
            </a:r>
          </a:p>
          <a:p>
            <a:pPr marL="0" indent="0">
              <a:buNone/>
            </a:pPr>
            <a:r>
              <a:rPr lang="en-US" dirty="0" err="1" smtClean="0"/>
              <a:t>i</a:t>
            </a:r>
            <a:r>
              <a:rPr lang="en-US" dirty="0" smtClean="0"/>
              <a:t>) Single Receiver</a:t>
            </a:r>
          </a:p>
          <a:p>
            <a:pPr marL="0" indent="0">
              <a:buNone/>
            </a:pPr>
            <a:r>
              <a:rPr lang="en-US" dirty="0" smtClean="0"/>
              <a:t>ii) Single Payer</a:t>
            </a:r>
          </a:p>
          <a:p>
            <a:pPr marL="0" indent="0">
              <a:buNone/>
            </a:pPr>
            <a:r>
              <a:rPr lang="en-US" dirty="0" smtClean="0"/>
              <a:t>iii) Cash payment relating to single event/ occasion is Rs. 2 </a:t>
            </a:r>
            <a:r>
              <a:rPr lang="en-US" dirty="0" err="1" smtClean="0"/>
              <a:t>Lakhs</a:t>
            </a:r>
            <a:r>
              <a:rPr lang="en-US" dirty="0" smtClean="0"/>
              <a:t> or more.</a:t>
            </a:r>
          </a:p>
          <a:p>
            <a:pPr marL="0" indent="0">
              <a:buNone/>
            </a:pPr>
            <a:endParaRPr lang="en-US" dirty="0" smtClean="0"/>
          </a:p>
          <a:p>
            <a:pPr marL="0" indent="0">
              <a:buNone/>
            </a:pPr>
            <a:r>
              <a:rPr lang="en-US" dirty="0" smtClean="0"/>
              <a:t>From the above it is interesting to note that in clause (c) of Section 269ST of Income Tax Act the words </a:t>
            </a:r>
            <a:r>
              <a:rPr lang="en-US" b="1" dirty="0" smtClean="0"/>
              <a:t>“from a person”</a:t>
            </a:r>
            <a:r>
              <a:rPr lang="en-US" dirty="0" smtClean="0"/>
              <a:t> have been used. Due to this now the language has became that “No person shall receive an amount of Two </a:t>
            </a:r>
            <a:r>
              <a:rPr lang="en-US" dirty="0" err="1" smtClean="0"/>
              <a:t>lakh</a:t>
            </a:r>
            <a:r>
              <a:rPr lang="en-US" dirty="0" smtClean="0"/>
              <a:t> rupees or more in respect of transactions relating to one event or occasion from a person”. In cases where there are more than one transaction and they are related with one event or occasion, the entity will fell in clause (c) and in such a situation, separate limit will became available for different persons in a joint transaction.</a:t>
            </a:r>
          </a:p>
          <a:p>
            <a:pPr marL="0" indent="0">
              <a:buNone/>
            </a:pP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72</a:t>
            </a:fld>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marL="0" indent="0">
              <a:buNone/>
            </a:pPr>
            <a:r>
              <a:rPr lang="en-US" dirty="0"/>
              <a:t>For example, if for a marriage there are 3 different bills of </a:t>
            </a:r>
            <a:r>
              <a:rPr lang="en-US" dirty="0" err="1"/>
              <a:t>Rs</a:t>
            </a:r>
            <a:r>
              <a:rPr lang="en-US" dirty="0"/>
              <a:t>. 1 lakhs each (total </a:t>
            </a:r>
            <a:r>
              <a:rPr lang="en-US" dirty="0" err="1"/>
              <a:t>Rs</a:t>
            </a:r>
            <a:r>
              <a:rPr lang="en-US" dirty="0"/>
              <a:t>. 3 lakhs), and all the three bills are in the name of three different persons say one bill (garden on rent for marriage reception,) of </a:t>
            </a:r>
            <a:r>
              <a:rPr lang="en-US" dirty="0" err="1"/>
              <a:t>Rs</a:t>
            </a:r>
            <a:r>
              <a:rPr lang="en-US" dirty="0"/>
              <a:t>. 1 lakhs is in the name of the person who is being married, second bill (given tent house services)  is in the name of father of that person for </a:t>
            </a:r>
            <a:r>
              <a:rPr lang="en-US" dirty="0" err="1"/>
              <a:t>Rs</a:t>
            </a:r>
            <a:r>
              <a:rPr lang="en-US" dirty="0"/>
              <a:t>. 1 lakhs and the third bill (for decoration ) is in the name of the mother of that person for </a:t>
            </a:r>
            <a:r>
              <a:rPr lang="en-US" dirty="0" err="1"/>
              <a:t>Rs</a:t>
            </a:r>
            <a:r>
              <a:rPr lang="en-US" dirty="0"/>
              <a:t>. 1 lakhs. Then in such a situation entire </a:t>
            </a:r>
            <a:r>
              <a:rPr lang="en-US" dirty="0" err="1"/>
              <a:t>Rs</a:t>
            </a:r>
            <a:r>
              <a:rPr lang="en-US" dirty="0"/>
              <a:t>. 3 lakhs can be paid in cash etc. mode i.e., </a:t>
            </a:r>
            <a:r>
              <a:rPr lang="en-US" dirty="0" err="1"/>
              <a:t>Rs</a:t>
            </a:r>
            <a:r>
              <a:rPr lang="en-US" dirty="0"/>
              <a:t>. 1 lakh by the person being married, </a:t>
            </a:r>
            <a:r>
              <a:rPr lang="en-US" dirty="0" err="1"/>
              <a:t>Rs</a:t>
            </a:r>
            <a:r>
              <a:rPr lang="en-US" dirty="0"/>
              <a:t>. 1 lakhs by the father and </a:t>
            </a:r>
            <a:r>
              <a:rPr lang="en-US" dirty="0" err="1"/>
              <a:t>Rs</a:t>
            </a:r>
            <a:r>
              <a:rPr lang="en-US" dirty="0"/>
              <a:t>. 1 lakhs by the mother. Even if all the bills are in the joint names of three persons then also the payment can be made in the above manner</a:t>
            </a:r>
            <a:r>
              <a:rPr lang="en-US" dirty="0" smtClean="0"/>
              <a:t>.</a:t>
            </a:r>
          </a:p>
          <a:p>
            <a:pPr marL="0" indent="0">
              <a:buNone/>
            </a:pPr>
            <a:endParaRPr lang="en-US" dirty="0"/>
          </a:p>
          <a:p>
            <a:pPr marL="0" indent="0">
              <a:buNone/>
            </a:pPr>
            <a:r>
              <a:rPr lang="en-US" b="1" dirty="0"/>
              <a:t>D. Exemptions: </a:t>
            </a:r>
            <a:r>
              <a:rPr lang="en-US" dirty="0"/>
              <a:t>The above provisions are not applicable in the following cases</a:t>
            </a:r>
          </a:p>
          <a:p>
            <a:pPr marL="0" indent="0">
              <a:buNone/>
            </a:pPr>
            <a:r>
              <a:rPr lang="en-US" dirty="0"/>
              <a:t>Receipt by Government;</a:t>
            </a:r>
          </a:p>
          <a:p>
            <a:pPr marL="0" indent="0">
              <a:buNone/>
            </a:pPr>
            <a:r>
              <a:rPr lang="en-US" dirty="0"/>
              <a:t>Receipt by any banking company, post office savings bank or co-operative bank</a:t>
            </a:r>
          </a:p>
          <a:p>
            <a:pPr marL="0" indent="0">
              <a:buNone/>
            </a:pPr>
            <a:r>
              <a:rPr lang="en-US" dirty="0"/>
              <a:t>Transactions of the nature referred to in section 269SS i.e. acceptance of loans/ deposits/ specified advance.</a:t>
            </a:r>
          </a:p>
          <a:p>
            <a:pPr marL="0" indent="0">
              <a:buNone/>
            </a:pPr>
            <a:r>
              <a:rPr lang="en-US" dirty="0"/>
              <a:t>Persons/ receipts notified by government:</a:t>
            </a:r>
          </a:p>
          <a:p>
            <a:pPr marL="0" lvl="0" indent="0">
              <a:buNone/>
            </a:pPr>
            <a:r>
              <a:rPr lang="en-US" dirty="0"/>
              <a:t>Receipts (cash withdrawals) by any person from bank, cooperative bank or post office savings bank</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73</a:t>
            </a:fld>
            <a:endParaRPr lang="en-US"/>
          </a:p>
        </p:txBody>
      </p:sp>
    </p:spTree>
    <p:extLst>
      <p:ext uri="{BB962C8B-B14F-4D97-AF65-F5344CB8AC3E}">
        <p14:creationId xmlns:p14="http://schemas.microsoft.com/office/powerpoint/2010/main" val="394586193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12776"/>
            <a:ext cx="8229600" cy="5161760"/>
          </a:xfrm>
        </p:spPr>
        <p:txBody>
          <a:bodyPr>
            <a:normAutofit fontScale="55000" lnSpcReduction="20000"/>
          </a:bodyPr>
          <a:lstStyle/>
          <a:p>
            <a:pPr lvl="0">
              <a:buFont typeface="Wingdings" pitchFamily="2" charset="2"/>
              <a:buChar char="§"/>
            </a:pPr>
            <a:r>
              <a:rPr lang="en-US" dirty="0" smtClean="0"/>
              <a:t>Receipt by business correspondent on behalf of banking company or cooperative bank as per RBI guidelines.</a:t>
            </a:r>
          </a:p>
          <a:p>
            <a:pPr lvl="0">
              <a:buFont typeface="Wingdings" pitchFamily="2" charset="2"/>
              <a:buChar char="§"/>
            </a:pPr>
            <a:r>
              <a:rPr lang="en-US" dirty="0" smtClean="0"/>
              <a:t>Receipt by white label ATM operator from retail outlet sources on behalf of banking company or cooperative bank.</a:t>
            </a:r>
          </a:p>
          <a:p>
            <a:pPr lvl="0">
              <a:buFont typeface="Wingdings" pitchFamily="2" charset="2"/>
              <a:buChar char="§"/>
            </a:pPr>
            <a:r>
              <a:rPr lang="en-US" dirty="0" smtClean="0"/>
              <a:t>Receipt from an agent by an issuer of prepaid payment instruments.</a:t>
            </a:r>
          </a:p>
          <a:p>
            <a:pPr lvl="0">
              <a:buFont typeface="Wingdings" pitchFamily="2" charset="2"/>
              <a:buChar char="§"/>
            </a:pPr>
            <a:r>
              <a:rPr lang="en-US" dirty="0" smtClean="0"/>
              <a:t>Receipt by company/ institution issuing credit cards against bills raised in respect of one or more credit cards.</a:t>
            </a:r>
          </a:p>
          <a:p>
            <a:pPr lvl="0">
              <a:buFont typeface="Wingdings" pitchFamily="2" charset="2"/>
              <a:buChar char="§"/>
            </a:pPr>
            <a:r>
              <a:rPr lang="en-US" dirty="0" smtClean="0"/>
              <a:t>Receipt exempt u/s 10(17A) i.e. any award from state/central government</a:t>
            </a:r>
          </a:p>
          <a:p>
            <a:pPr lvl="0">
              <a:buFont typeface="Wingdings" pitchFamily="2" charset="2"/>
              <a:buChar char="§"/>
            </a:pPr>
            <a:endParaRPr lang="en-US" dirty="0" smtClean="0"/>
          </a:p>
          <a:p>
            <a:pPr marL="0" indent="0">
              <a:buNone/>
            </a:pPr>
            <a:r>
              <a:rPr lang="en-US" b="1" dirty="0" smtClean="0"/>
              <a:t> </a:t>
            </a:r>
            <a:endParaRPr lang="en-US" dirty="0" smtClean="0"/>
          </a:p>
          <a:p>
            <a:pPr marL="0" indent="0">
              <a:buNone/>
            </a:pPr>
            <a:r>
              <a:rPr lang="en-US" b="1" dirty="0" smtClean="0"/>
              <a:t>E. Penalty u/s 271DA:</a:t>
            </a:r>
            <a:endParaRPr lang="en-US" dirty="0" smtClean="0"/>
          </a:p>
          <a:p>
            <a:pPr marL="0" indent="0">
              <a:buNone/>
            </a:pPr>
            <a:r>
              <a:rPr lang="en-US" dirty="0" smtClean="0"/>
              <a:t>Penalty for failure to comply with provisions of section 269ST</a:t>
            </a:r>
          </a:p>
          <a:p>
            <a:pPr marL="0" indent="0">
              <a:buNone/>
            </a:pPr>
            <a:r>
              <a:rPr lang="en-US" dirty="0" smtClean="0"/>
              <a:t>(1) If a person receives any sum in contravention of the provisions of section 269ST, he shall be liable to pay, by way of penalty, a sum equal to the amount of such receipt: Provided that no penalty shall be imposable if such person proves that there were good and sufficient reasons for the contravention. (2) Any penalty imposable under sub-section (1) shall be imposed by the Joint Commissioner.</a:t>
            </a:r>
          </a:p>
          <a:p>
            <a:pPr marL="0" indent="0">
              <a:buNone/>
            </a:pPr>
            <a:r>
              <a:rPr lang="en-US" dirty="0" smtClean="0"/>
              <a:t>If any person violates sec 269ST, then penalty shall be levied @ 100% of such receipt. </a:t>
            </a:r>
          </a:p>
          <a:p>
            <a:pPr marL="0" indent="0">
              <a:buNone/>
            </a:pPr>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74</a:t>
            </a:fld>
            <a:endParaRPr lang="en-US"/>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25660038"/>
              </p:ext>
            </p:extLst>
          </p:nvPr>
        </p:nvGraphicFramePr>
        <p:xfrm>
          <a:off x="1259632" y="3890664"/>
          <a:ext cx="6840760" cy="2222848"/>
        </p:xfrm>
        <a:graphic>
          <a:graphicData uri="http://schemas.openxmlformats.org/drawingml/2006/table">
            <a:tbl>
              <a:tblPr firstRow="1" firstCol="1" bandRow="1">
                <a:tableStyleId>{5C22544A-7EE6-4342-B048-85BDC9FD1C3A}</a:tableStyleId>
              </a:tblPr>
              <a:tblGrid>
                <a:gridCol w="1710190"/>
                <a:gridCol w="1710190"/>
                <a:gridCol w="1710190"/>
                <a:gridCol w="1710190"/>
              </a:tblGrid>
              <a:tr h="222285">
                <a:tc>
                  <a:txBody>
                    <a:bodyPr/>
                    <a:lstStyle/>
                    <a:p>
                      <a:pPr algn="just">
                        <a:spcAft>
                          <a:spcPts val="855"/>
                        </a:spcAft>
                      </a:pPr>
                      <a:r>
                        <a:rPr lang="en-US" sz="1100">
                          <a:effectLst/>
                        </a:rPr>
                        <a:t>Customer</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X</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Y</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Z</a:t>
                      </a:r>
                      <a:endParaRPr lang="en-US" sz="1100">
                        <a:effectLst/>
                        <a:latin typeface="Calibri"/>
                        <a:ea typeface="Times New Roman"/>
                      </a:endParaRPr>
                    </a:p>
                  </a:txBody>
                  <a:tcPr marL="68580" marR="68580" marT="0" marB="0"/>
                </a:tc>
              </a:tr>
              <a:tr h="222285">
                <a:tc>
                  <a:txBody>
                    <a:bodyPr/>
                    <a:lstStyle/>
                    <a:p>
                      <a:pPr algn="just">
                        <a:spcAft>
                          <a:spcPts val="855"/>
                        </a:spcAft>
                      </a:pPr>
                      <a:r>
                        <a:rPr lang="en-US" sz="1100">
                          <a:effectLst/>
                        </a:rPr>
                        <a:t>Bill No. 001</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2,50,000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1,50,000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1,10,000</a:t>
                      </a:r>
                      <a:endParaRPr lang="en-US" sz="1100">
                        <a:effectLst/>
                        <a:latin typeface="Calibri"/>
                        <a:ea typeface="Times New Roman"/>
                      </a:endParaRPr>
                    </a:p>
                  </a:txBody>
                  <a:tcPr marL="68580" marR="68580" marT="0" marB="0"/>
                </a:tc>
              </a:tr>
              <a:tr h="222285">
                <a:tc>
                  <a:txBody>
                    <a:bodyPr/>
                    <a:lstStyle/>
                    <a:p>
                      <a:pPr algn="just">
                        <a:spcAft>
                          <a:spcPts val="855"/>
                        </a:spcAft>
                      </a:pPr>
                      <a:r>
                        <a:rPr lang="en-US" sz="1100">
                          <a:effectLst/>
                        </a:rPr>
                        <a:t>Bill No. 002</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   30,000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   65,000</a:t>
                      </a:r>
                      <a:endParaRPr lang="en-US" sz="1100">
                        <a:effectLst/>
                        <a:latin typeface="Calibri"/>
                        <a:ea typeface="Times New Roman"/>
                      </a:endParaRPr>
                    </a:p>
                  </a:txBody>
                  <a:tcPr marL="68580" marR="68580" marT="0" marB="0"/>
                </a:tc>
              </a:tr>
              <a:tr h="222285">
                <a:tc>
                  <a:txBody>
                    <a:bodyPr/>
                    <a:lstStyle/>
                    <a:p>
                      <a:pPr algn="just">
                        <a:spcAft>
                          <a:spcPts val="855"/>
                        </a:spcAft>
                      </a:pPr>
                      <a:r>
                        <a:rPr lang="en-US" sz="1100">
                          <a:effectLst/>
                        </a:rPr>
                        <a:t>Bill No. 003</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  45,000</a:t>
                      </a:r>
                      <a:endParaRPr lang="en-US" sz="1100">
                        <a:effectLst/>
                        <a:latin typeface="Calibri"/>
                        <a:ea typeface="Times New Roman"/>
                      </a:endParaRPr>
                    </a:p>
                  </a:txBody>
                  <a:tcPr marL="68580" marR="68580" marT="0" marB="0"/>
                </a:tc>
              </a:tr>
              <a:tr h="222285">
                <a:tc>
                  <a:txBody>
                    <a:bodyPr/>
                    <a:lstStyle/>
                    <a:p>
                      <a:pPr algn="just">
                        <a:spcAft>
                          <a:spcPts val="855"/>
                        </a:spcAft>
                      </a:pPr>
                      <a:r>
                        <a:rPr lang="en-US" sz="1100">
                          <a:effectLst/>
                        </a:rPr>
                        <a:t>Total</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2,50,000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1,80,000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2,20,000</a:t>
                      </a:r>
                      <a:endParaRPr lang="en-US" sz="1100">
                        <a:effectLst/>
                        <a:latin typeface="Calibri"/>
                        <a:ea typeface="Times New Roman"/>
                      </a:endParaRPr>
                    </a:p>
                  </a:txBody>
                  <a:tcPr marL="68580" marR="68580" marT="0" marB="0"/>
                </a:tc>
              </a:tr>
              <a:tr h="444569">
                <a:tc>
                  <a:txBody>
                    <a:bodyPr/>
                    <a:lstStyle/>
                    <a:p>
                      <a:pPr algn="just">
                        <a:spcAft>
                          <a:spcPts val="855"/>
                        </a:spcAft>
                      </a:pPr>
                      <a:r>
                        <a:rPr lang="en-US" sz="1100">
                          <a:effectLst/>
                        </a:rPr>
                        <a:t>Total receipts in a single day</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2,50,000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1,80,000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2,20,000</a:t>
                      </a:r>
                      <a:endParaRPr lang="en-US" sz="1100">
                        <a:effectLst/>
                        <a:latin typeface="Calibri"/>
                        <a:ea typeface="Times New Roman"/>
                      </a:endParaRPr>
                    </a:p>
                  </a:txBody>
                  <a:tcPr marL="68580" marR="68580" marT="0" marB="0"/>
                </a:tc>
              </a:tr>
              <a:tr h="444569">
                <a:tc>
                  <a:txBody>
                    <a:bodyPr/>
                    <a:lstStyle/>
                    <a:p>
                      <a:pPr algn="just">
                        <a:spcAft>
                          <a:spcPts val="855"/>
                        </a:spcAft>
                      </a:pPr>
                      <a:r>
                        <a:rPr lang="en-US" sz="1100">
                          <a:effectLst/>
                        </a:rPr>
                        <a:t>Whether sec 269ST violated</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Yes </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No</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Yes</a:t>
                      </a:r>
                      <a:endParaRPr lang="en-US" sz="1100">
                        <a:effectLst/>
                        <a:latin typeface="Calibri"/>
                        <a:ea typeface="Times New Roman"/>
                      </a:endParaRPr>
                    </a:p>
                  </a:txBody>
                  <a:tcPr marL="68580" marR="68580" marT="0" marB="0"/>
                </a:tc>
              </a:tr>
              <a:tr h="222285">
                <a:tc>
                  <a:txBody>
                    <a:bodyPr/>
                    <a:lstStyle/>
                    <a:p>
                      <a:pPr algn="just">
                        <a:spcAft>
                          <a:spcPts val="855"/>
                        </a:spcAft>
                      </a:pPr>
                      <a:r>
                        <a:rPr lang="en-US" sz="1100">
                          <a:effectLst/>
                        </a:rPr>
                        <a:t>Penalty Amount</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2,50,000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Nil</a:t>
                      </a:r>
                      <a:endParaRPr lang="en-US" sz="1100">
                        <a:effectLst/>
                        <a:latin typeface="Calibri"/>
                        <a:ea typeface="Times New Roman"/>
                      </a:endParaRPr>
                    </a:p>
                  </a:txBody>
                  <a:tcPr marL="68580" marR="68580" marT="0" marB="0"/>
                </a:tc>
                <a:tc>
                  <a:txBody>
                    <a:bodyPr/>
                    <a:lstStyle/>
                    <a:p>
                      <a:pPr algn="just">
                        <a:spcAft>
                          <a:spcPts val="855"/>
                        </a:spcAft>
                      </a:pPr>
                      <a:r>
                        <a:rPr lang="en-US" sz="1100" dirty="0">
                          <a:effectLst/>
                        </a:rPr>
                        <a:t>2,20,000</a:t>
                      </a:r>
                      <a:endParaRPr lang="en-US" sz="1100" dirty="0">
                        <a:effectLst/>
                        <a:latin typeface="Calibri"/>
                        <a:ea typeface="Times New Roman"/>
                      </a:endParaRPr>
                    </a:p>
                  </a:txBody>
                  <a:tcPr marL="68580" marR="68580" marT="0" marB="0"/>
                </a:tc>
              </a:tr>
            </a:tbl>
          </a:graphicData>
        </a:graphic>
      </p:graphicFrame>
      <p:sp>
        <p:nvSpPr>
          <p:cNvPr id="5" name="Rectangle 4"/>
          <p:cNvSpPr/>
          <p:nvPr/>
        </p:nvSpPr>
        <p:spPr>
          <a:xfrm>
            <a:off x="539552" y="1628800"/>
            <a:ext cx="8136904" cy="2062103"/>
          </a:xfrm>
          <a:prstGeom prst="rect">
            <a:avLst/>
          </a:prstGeom>
        </p:spPr>
        <p:txBody>
          <a:bodyPr wrap="square">
            <a:spAutoFit/>
          </a:bodyPr>
          <a:lstStyle/>
          <a:p>
            <a:r>
              <a:rPr lang="en-US" sz="1600" b="1" dirty="0"/>
              <a:t>Example 1: </a:t>
            </a:r>
            <a:r>
              <a:rPr lang="en-US" sz="1600" dirty="0"/>
              <a:t>ABC &amp; Co. issued invoice of </a:t>
            </a:r>
            <a:r>
              <a:rPr lang="en-US" sz="1600" dirty="0" err="1"/>
              <a:t>Rs</a:t>
            </a:r>
            <a:r>
              <a:rPr lang="en-US" sz="1600" dirty="0"/>
              <a:t>. 1,60,000 to Mr. </a:t>
            </a:r>
            <a:r>
              <a:rPr lang="en-US" sz="1600" dirty="0" err="1"/>
              <a:t>Bhushan</a:t>
            </a:r>
            <a:r>
              <a:rPr lang="en-US" sz="1600" dirty="0"/>
              <a:t> on 15/04/2020 and another invoice of </a:t>
            </a:r>
            <a:r>
              <a:rPr lang="en-US" sz="1600" dirty="0" err="1"/>
              <a:t>Rs</a:t>
            </a:r>
            <a:r>
              <a:rPr lang="en-US" sz="1600" dirty="0"/>
              <a:t>. 1,25,000 on 16/04/2020. Can ABC &amp; Co receive the payment of Rs.2,85,000 in cash/ bearer cheque on 17/04/2020?</a:t>
            </a:r>
          </a:p>
          <a:p>
            <a:r>
              <a:rPr lang="en-US" sz="1600" dirty="0"/>
              <a:t>No, as the aggregate of both the invoices exceeds </a:t>
            </a:r>
            <a:r>
              <a:rPr lang="en-US" sz="1600" dirty="0" err="1"/>
              <a:t>Rs</a:t>
            </a:r>
            <a:r>
              <a:rPr lang="en-US" sz="1600" dirty="0"/>
              <a:t>. 2,00,000; ABC &amp; Co. cannot receive the whole amount in cash/ bearer cheque. Only amount </a:t>
            </a:r>
            <a:r>
              <a:rPr lang="en-US" sz="1600" dirty="0" err="1"/>
              <a:t>upto</a:t>
            </a:r>
            <a:r>
              <a:rPr lang="en-US" sz="1600" dirty="0"/>
              <a:t> </a:t>
            </a:r>
            <a:r>
              <a:rPr lang="en-US" sz="1600" dirty="0" err="1"/>
              <a:t>Rs</a:t>
            </a:r>
            <a:r>
              <a:rPr lang="en-US" sz="1600" dirty="0"/>
              <a:t>. 1,99,999 can be received in cash/ bearer cheque in single day</a:t>
            </a:r>
            <a:r>
              <a:rPr lang="en-US" sz="1600" dirty="0" smtClean="0"/>
              <a:t>.</a:t>
            </a:r>
          </a:p>
          <a:p>
            <a:endParaRPr lang="en-US" sz="1600" dirty="0"/>
          </a:p>
          <a:p>
            <a:r>
              <a:rPr lang="en-US" sz="1600" b="1" dirty="0" smtClean="0"/>
              <a:t>Example 2 : </a:t>
            </a:r>
            <a:r>
              <a:rPr lang="en-US" sz="1600" dirty="0"/>
              <a:t>ABC &amp; Co. issued following invoices and received following payments:</a:t>
            </a:r>
          </a:p>
        </p:txBody>
      </p:sp>
      <p:sp>
        <p:nvSpPr>
          <p:cNvPr id="6" name="Slide Number Placeholder 5"/>
          <p:cNvSpPr>
            <a:spLocks noGrp="1"/>
          </p:cNvSpPr>
          <p:nvPr>
            <p:ph type="sldNum" sz="quarter" idx="12"/>
          </p:nvPr>
        </p:nvSpPr>
        <p:spPr/>
        <p:txBody>
          <a:bodyPr/>
          <a:lstStyle/>
          <a:p>
            <a:fld id="{E6F2CCAC-EDBA-4536-9007-F9123E5A879F}" type="slidenum">
              <a:rPr lang="en-US" smtClean="0"/>
              <a:pPr/>
              <a:t>75</a:t>
            </a:fld>
            <a:endParaRPr lang="en-US"/>
          </a:p>
        </p:txBody>
      </p:sp>
    </p:spTree>
    <p:extLst>
      <p:ext uri="{BB962C8B-B14F-4D97-AF65-F5344CB8AC3E}">
        <p14:creationId xmlns:p14="http://schemas.microsoft.com/office/powerpoint/2010/main" val="126393470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1800" b="1" dirty="0"/>
              <a:t>Example </a:t>
            </a:r>
            <a:r>
              <a:rPr lang="en-US" sz="1800" b="1" dirty="0" smtClean="0"/>
              <a:t>3:</a:t>
            </a:r>
            <a:r>
              <a:rPr lang="en-US" sz="1800" b="1" dirty="0"/>
              <a:t> </a:t>
            </a:r>
            <a:r>
              <a:rPr lang="en-US" sz="1800" dirty="0"/>
              <a:t>M/s ABC &amp; Co. sold a machinery for </a:t>
            </a:r>
            <a:r>
              <a:rPr lang="en-US" sz="1800" dirty="0" err="1"/>
              <a:t>Rs</a:t>
            </a:r>
            <a:r>
              <a:rPr lang="en-US" sz="1800" dirty="0"/>
              <a:t>. 6,00,000 to 3 different persons X, Y and </a:t>
            </a:r>
            <a:r>
              <a:rPr lang="en-US" sz="1800" dirty="0" smtClean="0"/>
              <a:t>Z</a:t>
            </a:r>
          </a:p>
          <a:p>
            <a:endParaRPr lang="en-US" sz="1800" dirty="0"/>
          </a:p>
          <a:p>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653941998"/>
              </p:ext>
            </p:extLst>
          </p:nvPr>
        </p:nvGraphicFramePr>
        <p:xfrm>
          <a:off x="1259632" y="2420888"/>
          <a:ext cx="6517640" cy="3458718"/>
        </p:xfrm>
        <a:graphic>
          <a:graphicData uri="http://schemas.openxmlformats.org/drawingml/2006/table">
            <a:tbl>
              <a:tblPr firstRow="1" firstCol="1" bandRow="1">
                <a:tableStyleId>{5C22544A-7EE6-4342-B048-85BDC9FD1C3A}</a:tableStyleId>
              </a:tblPr>
              <a:tblGrid>
                <a:gridCol w="2957195"/>
                <a:gridCol w="1242695"/>
                <a:gridCol w="1158875"/>
                <a:gridCol w="1158875"/>
              </a:tblGrid>
              <a:tr h="0">
                <a:tc>
                  <a:txBody>
                    <a:bodyPr/>
                    <a:lstStyle/>
                    <a:p>
                      <a:pPr>
                        <a:lnSpc>
                          <a:spcPct val="115000"/>
                        </a:lnSpc>
                      </a:pPr>
                      <a:endParaRPr lang="en-US" sz="1100" dirty="0">
                        <a:effectLst/>
                        <a:latin typeface="Calibri"/>
                      </a:endParaRPr>
                    </a:p>
                  </a:txBody>
                  <a:tcPr marL="86995" marR="86995" marT="86995" marB="86995"/>
                </a:tc>
                <a:tc>
                  <a:txBody>
                    <a:bodyPr/>
                    <a:lstStyle/>
                    <a:p>
                      <a:pPr algn="just">
                        <a:lnSpc>
                          <a:spcPct val="115000"/>
                        </a:lnSpc>
                        <a:spcAft>
                          <a:spcPts val="0"/>
                        </a:spcAft>
                      </a:pPr>
                      <a:r>
                        <a:rPr lang="en-US" sz="1200">
                          <a:effectLst/>
                        </a:rPr>
                        <a:t>X</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Y</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Z</a:t>
                      </a:r>
                      <a:endParaRPr lang="en-US" sz="1100">
                        <a:effectLst/>
                        <a:latin typeface="Calibri"/>
                        <a:ea typeface="Times New Roman"/>
                        <a:cs typeface="Times New Roman"/>
                      </a:endParaRPr>
                    </a:p>
                  </a:txBody>
                  <a:tcPr marL="86995" marR="86995" marT="86995" marB="86995"/>
                </a:tc>
              </a:tr>
              <a:tr h="0">
                <a:tc>
                  <a:txBody>
                    <a:bodyPr/>
                    <a:lstStyle/>
                    <a:p>
                      <a:pPr algn="just">
                        <a:lnSpc>
                          <a:spcPct val="115000"/>
                        </a:lnSpc>
                        <a:spcAft>
                          <a:spcPts val="0"/>
                        </a:spcAft>
                      </a:pPr>
                      <a:r>
                        <a:rPr lang="en-US" sz="1200">
                          <a:effectLst/>
                        </a:rPr>
                        <a:t>Sale Amount</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6,00,000</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6,00,000</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6,00,000</a:t>
                      </a:r>
                      <a:endParaRPr lang="en-US" sz="1100">
                        <a:effectLst/>
                        <a:latin typeface="Calibri"/>
                        <a:ea typeface="Times New Roman"/>
                        <a:cs typeface="Times New Roman"/>
                      </a:endParaRPr>
                    </a:p>
                  </a:txBody>
                  <a:tcPr marL="86995" marR="86995" marT="86995" marB="86995"/>
                </a:tc>
              </a:tr>
              <a:tr h="0">
                <a:tc>
                  <a:txBody>
                    <a:bodyPr/>
                    <a:lstStyle/>
                    <a:p>
                      <a:pPr algn="just">
                        <a:lnSpc>
                          <a:spcPct val="115000"/>
                        </a:lnSpc>
                        <a:spcAft>
                          <a:spcPts val="0"/>
                        </a:spcAft>
                      </a:pPr>
                      <a:r>
                        <a:rPr lang="en-US" sz="1200">
                          <a:effectLst/>
                        </a:rPr>
                        <a:t>Cash Receipt on 13/10/2019</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2,50,000</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1,90,000</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a:t>
                      </a:r>
                      <a:endParaRPr lang="en-US" sz="1100">
                        <a:effectLst/>
                        <a:latin typeface="Calibri"/>
                        <a:ea typeface="Times New Roman"/>
                        <a:cs typeface="Times New Roman"/>
                      </a:endParaRPr>
                    </a:p>
                  </a:txBody>
                  <a:tcPr marL="86995" marR="86995" marT="86995" marB="86995"/>
                </a:tc>
              </a:tr>
              <a:tr h="0">
                <a:tc>
                  <a:txBody>
                    <a:bodyPr/>
                    <a:lstStyle/>
                    <a:p>
                      <a:pPr algn="just">
                        <a:lnSpc>
                          <a:spcPct val="115000"/>
                        </a:lnSpc>
                        <a:spcAft>
                          <a:spcPts val="0"/>
                        </a:spcAft>
                      </a:pPr>
                      <a:r>
                        <a:rPr lang="en-US" sz="1200">
                          <a:effectLst/>
                        </a:rPr>
                        <a:t>Cash Receipt on 20/10/2019</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1,90,000</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1,50,000</a:t>
                      </a:r>
                      <a:endParaRPr lang="en-US" sz="1100">
                        <a:effectLst/>
                        <a:latin typeface="Calibri"/>
                        <a:ea typeface="Times New Roman"/>
                        <a:cs typeface="Times New Roman"/>
                      </a:endParaRPr>
                    </a:p>
                  </a:txBody>
                  <a:tcPr marL="86995" marR="86995" marT="86995" marB="86995"/>
                </a:tc>
              </a:tr>
              <a:tr h="0">
                <a:tc>
                  <a:txBody>
                    <a:bodyPr/>
                    <a:lstStyle/>
                    <a:p>
                      <a:pPr algn="just">
                        <a:lnSpc>
                          <a:spcPct val="115000"/>
                        </a:lnSpc>
                        <a:spcAft>
                          <a:spcPts val="0"/>
                        </a:spcAft>
                      </a:pPr>
                      <a:r>
                        <a:rPr lang="en-US" sz="1200">
                          <a:effectLst/>
                        </a:rPr>
                        <a:t>Receipt by account payee cheque</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3,00,000</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2,20,000</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2,00,000</a:t>
                      </a:r>
                      <a:endParaRPr lang="en-US" sz="1100">
                        <a:effectLst/>
                        <a:latin typeface="Calibri"/>
                        <a:ea typeface="Times New Roman"/>
                        <a:cs typeface="Times New Roman"/>
                      </a:endParaRPr>
                    </a:p>
                  </a:txBody>
                  <a:tcPr marL="86995" marR="86995" marT="86995" marB="86995"/>
                </a:tc>
              </a:tr>
              <a:tr h="0">
                <a:tc>
                  <a:txBody>
                    <a:bodyPr/>
                    <a:lstStyle/>
                    <a:p>
                      <a:pPr algn="just">
                        <a:lnSpc>
                          <a:spcPct val="115000"/>
                        </a:lnSpc>
                        <a:spcAft>
                          <a:spcPts val="0"/>
                        </a:spcAft>
                      </a:pPr>
                      <a:r>
                        <a:rPr lang="en-US" sz="1200">
                          <a:effectLst/>
                        </a:rPr>
                        <a:t>Receipt by RTGS</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   50,000</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2,50,000</a:t>
                      </a:r>
                      <a:endParaRPr lang="en-US" sz="1100">
                        <a:effectLst/>
                        <a:latin typeface="Calibri"/>
                        <a:ea typeface="Times New Roman"/>
                        <a:cs typeface="Times New Roman"/>
                      </a:endParaRPr>
                    </a:p>
                  </a:txBody>
                  <a:tcPr marL="86995" marR="86995" marT="86995" marB="86995"/>
                </a:tc>
              </a:tr>
              <a:tr h="0">
                <a:tc>
                  <a:txBody>
                    <a:bodyPr/>
                    <a:lstStyle/>
                    <a:p>
                      <a:pPr algn="just">
                        <a:lnSpc>
                          <a:spcPct val="115000"/>
                        </a:lnSpc>
                        <a:spcAft>
                          <a:spcPts val="0"/>
                        </a:spcAft>
                      </a:pPr>
                      <a:r>
                        <a:rPr lang="en-US" sz="1200">
                          <a:effectLst/>
                        </a:rPr>
                        <a:t>Total cash Receipts</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2,50,000</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3,80,000</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1,50,000</a:t>
                      </a:r>
                      <a:endParaRPr lang="en-US" sz="1100">
                        <a:effectLst/>
                        <a:latin typeface="Calibri"/>
                        <a:ea typeface="Times New Roman"/>
                        <a:cs typeface="Times New Roman"/>
                      </a:endParaRPr>
                    </a:p>
                  </a:txBody>
                  <a:tcPr marL="86995" marR="86995" marT="86995" marB="86995"/>
                </a:tc>
              </a:tr>
              <a:tr h="0">
                <a:tc>
                  <a:txBody>
                    <a:bodyPr/>
                    <a:lstStyle/>
                    <a:p>
                      <a:pPr algn="just">
                        <a:lnSpc>
                          <a:spcPct val="115000"/>
                        </a:lnSpc>
                        <a:spcAft>
                          <a:spcPts val="0"/>
                        </a:spcAft>
                      </a:pPr>
                      <a:r>
                        <a:rPr lang="en-US" sz="1200">
                          <a:effectLst/>
                        </a:rPr>
                        <a:t>Whether Sec 269ST violated</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Yes</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No</a:t>
                      </a:r>
                      <a:endParaRPr lang="en-US" sz="1100">
                        <a:effectLst/>
                        <a:latin typeface="Calibri"/>
                        <a:ea typeface="Times New Roman"/>
                        <a:cs typeface="Times New Roman"/>
                      </a:endParaRPr>
                    </a:p>
                  </a:txBody>
                  <a:tcPr marL="86995" marR="86995" marT="86995" marB="86995"/>
                </a:tc>
              </a:tr>
              <a:tr h="0">
                <a:tc>
                  <a:txBody>
                    <a:bodyPr/>
                    <a:lstStyle/>
                    <a:p>
                      <a:pPr algn="just">
                        <a:lnSpc>
                          <a:spcPct val="115000"/>
                        </a:lnSpc>
                        <a:spcAft>
                          <a:spcPts val="0"/>
                        </a:spcAft>
                      </a:pPr>
                      <a:r>
                        <a:rPr lang="en-US" sz="1200" dirty="0">
                          <a:effectLst/>
                        </a:rPr>
                        <a:t>Penalty u/s 271DA on M/s ABC &amp; Co.</a:t>
                      </a:r>
                      <a:endParaRPr lang="en-US" sz="1100" dirty="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2,50,000</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a:effectLst/>
                        </a:rPr>
                        <a:t>3,80,000</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0"/>
                        </a:spcAft>
                      </a:pPr>
                      <a:r>
                        <a:rPr lang="en-US" sz="1200" dirty="0">
                          <a:effectLst/>
                        </a:rPr>
                        <a:t>Nil</a:t>
                      </a:r>
                      <a:endParaRPr lang="en-US" sz="1100" dirty="0">
                        <a:effectLst/>
                        <a:latin typeface="Calibri"/>
                        <a:ea typeface="Times New Roman"/>
                        <a:cs typeface="Times New Roman"/>
                      </a:endParaRPr>
                    </a:p>
                  </a:txBody>
                  <a:tcPr marL="86995" marR="86995" marT="86995" marB="86995"/>
                </a:tc>
              </a:tr>
            </a:tbl>
          </a:graphicData>
        </a:graphic>
      </p:graphicFrame>
      <p:sp>
        <p:nvSpPr>
          <p:cNvPr id="5" name="Slide Number Placeholder 4"/>
          <p:cNvSpPr>
            <a:spLocks noGrp="1"/>
          </p:cNvSpPr>
          <p:nvPr>
            <p:ph type="sldNum" sz="quarter" idx="12"/>
          </p:nvPr>
        </p:nvSpPr>
        <p:spPr/>
        <p:txBody>
          <a:bodyPr/>
          <a:lstStyle/>
          <a:p>
            <a:fld id="{E6F2CCAC-EDBA-4536-9007-F9123E5A879F}" type="slidenum">
              <a:rPr lang="en-US" smtClean="0"/>
              <a:pPr/>
              <a:t>76</a:t>
            </a:fld>
            <a:endParaRPr lang="en-US"/>
          </a:p>
        </p:txBody>
      </p:sp>
    </p:spTree>
    <p:extLst>
      <p:ext uri="{BB962C8B-B14F-4D97-AF65-F5344CB8AC3E}">
        <p14:creationId xmlns:p14="http://schemas.microsoft.com/office/powerpoint/2010/main" val="136388654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000" b="1" dirty="0" smtClean="0"/>
              <a:t>Example 4.</a:t>
            </a:r>
            <a:r>
              <a:rPr lang="en-US" sz="2000" b="1" dirty="0"/>
              <a:t> </a:t>
            </a:r>
            <a:r>
              <a:rPr lang="en-US" sz="2000" dirty="0"/>
              <a:t>Mr. </a:t>
            </a:r>
            <a:r>
              <a:rPr lang="en-US" sz="2000" dirty="0" err="1"/>
              <a:t>Puneet</a:t>
            </a:r>
            <a:r>
              <a:rPr lang="en-US" sz="2000" dirty="0"/>
              <a:t> receives following gifts on his marriage</a:t>
            </a:r>
            <a:r>
              <a:rPr lang="en-US" sz="2000" dirty="0" smtClean="0"/>
              <a:t>:</a:t>
            </a:r>
          </a:p>
          <a:p>
            <a:endParaRPr lang="en-US" sz="2000" dirty="0"/>
          </a:p>
          <a:p>
            <a:endParaRPr lang="en-US" dirty="0"/>
          </a:p>
        </p:txBody>
      </p:sp>
      <p:graphicFrame>
        <p:nvGraphicFramePr>
          <p:cNvPr id="4" name="Table 3"/>
          <p:cNvGraphicFramePr>
            <a:graphicFrameLocks noGrp="1"/>
          </p:cNvGraphicFramePr>
          <p:nvPr/>
        </p:nvGraphicFramePr>
        <p:xfrm>
          <a:off x="1323657" y="2089055"/>
          <a:ext cx="6496685" cy="3640328"/>
        </p:xfrm>
        <a:graphic>
          <a:graphicData uri="http://schemas.openxmlformats.org/drawingml/2006/table">
            <a:tbl>
              <a:tblPr firstRow="1" firstCol="1" bandRow="1">
                <a:tableStyleId>{5C22544A-7EE6-4342-B048-85BDC9FD1C3A}</a:tableStyleId>
              </a:tblPr>
              <a:tblGrid>
                <a:gridCol w="736600"/>
                <a:gridCol w="2491105"/>
                <a:gridCol w="1413510"/>
                <a:gridCol w="1855470"/>
              </a:tblGrid>
              <a:tr h="516890">
                <a:tc>
                  <a:txBody>
                    <a:bodyPr/>
                    <a:lstStyle/>
                    <a:p>
                      <a:pPr algn="just">
                        <a:lnSpc>
                          <a:spcPct val="115000"/>
                        </a:lnSpc>
                        <a:spcAft>
                          <a:spcPts val="1000"/>
                        </a:spcAft>
                      </a:pPr>
                      <a:r>
                        <a:rPr lang="en-US" sz="1200">
                          <a:effectLst/>
                        </a:rPr>
                        <a:t>S.No.</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1000"/>
                        </a:spcAft>
                      </a:pPr>
                      <a:r>
                        <a:rPr lang="en-US" sz="1200">
                          <a:effectLst/>
                        </a:rPr>
                        <a:t>Particulars</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1000"/>
                        </a:spcAft>
                      </a:pPr>
                      <a:r>
                        <a:rPr lang="en-US" sz="1200">
                          <a:effectLst/>
                        </a:rPr>
                        <a:t>Whether Sec</a:t>
                      </a:r>
                      <a:br>
                        <a:rPr lang="en-US" sz="1200">
                          <a:effectLst/>
                        </a:rPr>
                      </a:br>
                      <a:r>
                        <a:rPr lang="en-US" sz="1200">
                          <a:effectLst/>
                        </a:rPr>
                        <a:t>269ST Violated</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1000"/>
                        </a:spcAft>
                      </a:pPr>
                      <a:r>
                        <a:rPr lang="en-US" sz="1200">
                          <a:effectLst/>
                        </a:rPr>
                        <a:t>Reasons</a:t>
                      </a:r>
                      <a:endParaRPr lang="en-US" sz="1100">
                        <a:effectLst/>
                        <a:latin typeface="Calibri"/>
                        <a:ea typeface="Times New Roman"/>
                        <a:cs typeface="Times New Roman"/>
                      </a:endParaRPr>
                    </a:p>
                  </a:txBody>
                  <a:tcPr marL="86995" marR="86995" marT="86995" marB="86995"/>
                </a:tc>
              </a:tr>
              <a:tr h="506095">
                <a:tc>
                  <a:txBody>
                    <a:bodyPr/>
                    <a:lstStyle/>
                    <a:p>
                      <a:pPr algn="just">
                        <a:lnSpc>
                          <a:spcPct val="115000"/>
                        </a:lnSpc>
                        <a:spcAft>
                          <a:spcPts val="1000"/>
                        </a:spcAft>
                      </a:pPr>
                      <a:r>
                        <a:rPr lang="en-US" sz="1200">
                          <a:effectLst/>
                        </a:rPr>
                        <a:t>1</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1000"/>
                        </a:spcAft>
                      </a:pPr>
                      <a:r>
                        <a:rPr lang="en-US" sz="1200">
                          <a:effectLst/>
                        </a:rPr>
                        <a:t>Receives shagun of Rs.1,000 each in cash from 220 persons</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1000"/>
                        </a:spcAft>
                      </a:pPr>
                      <a:r>
                        <a:rPr lang="en-US" sz="1200">
                          <a:effectLst/>
                        </a:rPr>
                        <a:t>No</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1000"/>
                        </a:spcAft>
                      </a:pPr>
                      <a:r>
                        <a:rPr lang="en-US" sz="1200">
                          <a:effectLst/>
                        </a:rPr>
                        <a:t>None of the person gifted Rs.2 Lakh or more in cash.</a:t>
                      </a:r>
                      <a:endParaRPr lang="en-US" sz="1100">
                        <a:effectLst/>
                        <a:latin typeface="Calibri"/>
                        <a:ea typeface="Times New Roman"/>
                        <a:cs typeface="Times New Roman"/>
                      </a:endParaRPr>
                    </a:p>
                  </a:txBody>
                  <a:tcPr marL="86995" marR="86995" marT="86995" marB="86995"/>
                </a:tc>
              </a:tr>
              <a:tr h="1066800">
                <a:tc>
                  <a:txBody>
                    <a:bodyPr/>
                    <a:lstStyle/>
                    <a:p>
                      <a:pPr algn="just">
                        <a:lnSpc>
                          <a:spcPct val="115000"/>
                        </a:lnSpc>
                        <a:spcAft>
                          <a:spcPts val="1000"/>
                        </a:spcAft>
                      </a:pPr>
                      <a:r>
                        <a:rPr lang="en-US" sz="1200">
                          <a:effectLst/>
                        </a:rPr>
                        <a:t>2</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1000"/>
                        </a:spcAft>
                      </a:pPr>
                      <a:r>
                        <a:rPr lang="en-US" sz="1200">
                          <a:effectLst/>
                        </a:rPr>
                        <a:t>Receives shagun of Rs.1,11,000 from his uncle on the marriage day and Rs.1,51,000 on the day of reception.</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1000"/>
                        </a:spcAft>
                      </a:pPr>
                      <a:r>
                        <a:rPr lang="en-US" sz="1200">
                          <a:effectLst/>
                        </a:rPr>
                        <a:t>Yes</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1000"/>
                        </a:spcAft>
                      </a:pPr>
                      <a:r>
                        <a:rPr lang="en-US" sz="1200">
                          <a:effectLst/>
                        </a:rPr>
                        <a:t>As the total cash</a:t>
                      </a:r>
                      <a:br>
                        <a:rPr lang="en-US" sz="1200">
                          <a:effectLst/>
                        </a:rPr>
                      </a:br>
                      <a:r>
                        <a:rPr lang="en-US" sz="1200">
                          <a:effectLst/>
                        </a:rPr>
                        <a:t>receipt from a personrelating to occasion‘marriage’ exceeds</a:t>
                      </a:r>
                      <a:br>
                        <a:rPr lang="en-US" sz="1200">
                          <a:effectLst/>
                        </a:rPr>
                      </a:br>
                      <a:r>
                        <a:rPr lang="en-US" sz="1200">
                          <a:effectLst/>
                        </a:rPr>
                        <a:t>Rs. 2 Lakh</a:t>
                      </a:r>
                      <a:endParaRPr lang="en-US" sz="1100">
                        <a:effectLst/>
                        <a:latin typeface="Calibri"/>
                        <a:ea typeface="Times New Roman"/>
                        <a:cs typeface="Times New Roman"/>
                      </a:endParaRPr>
                    </a:p>
                  </a:txBody>
                  <a:tcPr marL="86995" marR="86995" marT="86995" marB="86995"/>
                </a:tc>
              </a:tr>
              <a:tr h="516890">
                <a:tc>
                  <a:txBody>
                    <a:bodyPr/>
                    <a:lstStyle/>
                    <a:p>
                      <a:pPr algn="just">
                        <a:lnSpc>
                          <a:spcPct val="115000"/>
                        </a:lnSpc>
                        <a:spcAft>
                          <a:spcPts val="1000"/>
                        </a:spcAft>
                      </a:pPr>
                      <a:r>
                        <a:rPr lang="en-US" sz="1200">
                          <a:effectLst/>
                        </a:rPr>
                        <a:t>3</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1000"/>
                        </a:spcAft>
                      </a:pPr>
                      <a:r>
                        <a:rPr lang="en-US" sz="1200">
                          <a:effectLst/>
                        </a:rPr>
                        <a:t>His uncle gifted Rs. 1,70,000 to him and Rs. 81,000 to his mother in cash</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1000"/>
                        </a:spcAft>
                      </a:pPr>
                      <a:r>
                        <a:rPr lang="en-US" sz="1200">
                          <a:effectLst/>
                        </a:rPr>
                        <a:t>No</a:t>
                      </a:r>
                      <a:endParaRPr lang="en-US" sz="1100">
                        <a:effectLst/>
                        <a:latin typeface="Calibri"/>
                        <a:ea typeface="Times New Roman"/>
                        <a:cs typeface="Times New Roman"/>
                      </a:endParaRPr>
                    </a:p>
                  </a:txBody>
                  <a:tcPr marL="86995" marR="86995" marT="86995" marB="86995"/>
                </a:tc>
                <a:tc>
                  <a:txBody>
                    <a:bodyPr/>
                    <a:lstStyle/>
                    <a:p>
                      <a:pPr algn="just">
                        <a:lnSpc>
                          <a:spcPct val="115000"/>
                        </a:lnSpc>
                        <a:spcAft>
                          <a:spcPts val="1000"/>
                        </a:spcAft>
                      </a:pPr>
                      <a:r>
                        <a:rPr lang="en-US" sz="1200" dirty="0">
                          <a:effectLst/>
                        </a:rPr>
                        <a:t>No person has received Rs.2 Lakh or more in cash.</a:t>
                      </a:r>
                      <a:endParaRPr lang="en-US" sz="1100" dirty="0">
                        <a:effectLst/>
                        <a:latin typeface="Calibri"/>
                        <a:ea typeface="Times New Roman"/>
                        <a:cs typeface="Times New Roman"/>
                      </a:endParaRPr>
                    </a:p>
                  </a:txBody>
                  <a:tcPr marL="86995" marR="86995" marT="86995" marB="86995"/>
                </a:tc>
              </a:tr>
            </a:tbl>
          </a:graphicData>
        </a:graphic>
      </p:graphicFrame>
      <p:sp>
        <p:nvSpPr>
          <p:cNvPr id="5" name="Slide Number Placeholder 4"/>
          <p:cNvSpPr>
            <a:spLocks noGrp="1"/>
          </p:cNvSpPr>
          <p:nvPr>
            <p:ph type="sldNum" sz="quarter" idx="12"/>
          </p:nvPr>
        </p:nvSpPr>
        <p:spPr/>
        <p:txBody>
          <a:bodyPr/>
          <a:lstStyle/>
          <a:p>
            <a:fld id="{E6F2CCAC-EDBA-4536-9007-F9123E5A879F}" type="slidenum">
              <a:rPr lang="en-US" smtClean="0"/>
              <a:pPr/>
              <a:t>77</a:t>
            </a:fld>
            <a:endParaRPr lang="en-US"/>
          </a:p>
        </p:txBody>
      </p:sp>
    </p:spTree>
    <p:extLst>
      <p:ext uri="{BB962C8B-B14F-4D97-AF65-F5344CB8AC3E}">
        <p14:creationId xmlns:p14="http://schemas.microsoft.com/office/powerpoint/2010/main" val="201785243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55000" lnSpcReduction="20000"/>
          </a:bodyPr>
          <a:lstStyle/>
          <a:p>
            <a:pPr marL="0" indent="0">
              <a:buNone/>
            </a:pPr>
            <a:r>
              <a:rPr lang="en-US" dirty="0"/>
              <a:t>In case of 2</a:t>
            </a:r>
            <a:r>
              <a:rPr lang="en-US" baseline="30000" dirty="0"/>
              <a:t>nd</a:t>
            </a:r>
            <a:r>
              <a:rPr lang="en-US" dirty="0"/>
              <a:t> and 3</a:t>
            </a:r>
            <a:r>
              <a:rPr lang="en-US" baseline="30000" dirty="0"/>
              <a:t>rd</a:t>
            </a:r>
            <a:r>
              <a:rPr lang="en-US" dirty="0"/>
              <a:t> limb of sec 269ST the word ’transaction’ has been used </a:t>
            </a:r>
          </a:p>
          <a:p>
            <a:pPr marL="0" indent="0">
              <a:buNone/>
            </a:pPr>
            <a:r>
              <a:rPr lang="en-US" dirty="0"/>
              <a:t>(</a:t>
            </a:r>
            <a:r>
              <a:rPr lang="en-US" i="1" dirty="0"/>
              <a:t>b</a:t>
            </a:r>
            <a:r>
              <a:rPr lang="en-US" dirty="0"/>
              <a:t>) in respect of a single </a:t>
            </a:r>
            <a:r>
              <a:rPr lang="en-US" b="1" dirty="0"/>
              <a:t>transaction</a:t>
            </a:r>
            <a:r>
              <a:rPr lang="en-US" dirty="0"/>
              <a:t>; or</a:t>
            </a:r>
          </a:p>
          <a:p>
            <a:pPr marL="0" indent="0">
              <a:buNone/>
            </a:pPr>
            <a:r>
              <a:rPr lang="en-US" dirty="0"/>
              <a:t> (</a:t>
            </a:r>
            <a:r>
              <a:rPr lang="en-US" i="1" dirty="0"/>
              <a:t>c</a:t>
            </a:r>
            <a:r>
              <a:rPr lang="en-US" dirty="0"/>
              <a:t>) in respect of </a:t>
            </a:r>
            <a:r>
              <a:rPr lang="en-US" b="1" dirty="0"/>
              <a:t>transactions</a:t>
            </a:r>
            <a:r>
              <a:rPr lang="en-US" dirty="0"/>
              <a:t> relating to one event or occasion from a person</a:t>
            </a:r>
          </a:p>
          <a:p>
            <a:pPr marL="0" indent="0">
              <a:buNone/>
            </a:pPr>
            <a:r>
              <a:rPr lang="en-US" dirty="0"/>
              <a:t> </a:t>
            </a:r>
          </a:p>
          <a:p>
            <a:pPr marL="0" indent="0">
              <a:buNone/>
            </a:pPr>
            <a:r>
              <a:rPr lang="en-US" dirty="0"/>
              <a:t>However, for the purposes of section 2(xxiv) of the Gift-tax Act, 1958, it has been held that the term ‘transaction’ refers to a </a:t>
            </a:r>
            <a:r>
              <a:rPr lang="en-US" b="1" dirty="0"/>
              <a:t>bilateral transaction</a:t>
            </a:r>
            <a:r>
              <a:rPr lang="en-US" dirty="0"/>
              <a:t> but not to a </a:t>
            </a:r>
            <a:r>
              <a:rPr lang="en-US" b="1" dirty="0"/>
              <a:t>unilateral transaction</a:t>
            </a:r>
            <a:r>
              <a:rPr lang="en-US" dirty="0"/>
              <a:t>. [Dr. A. R. </a:t>
            </a:r>
            <a:r>
              <a:rPr lang="en-US" dirty="0" err="1"/>
              <a:t>Shukla</a:t>
            </a:r>
            <a:r>
              <a:rPr lang="en-US" dirty="0"/>
              <a:t> v. CGT [1969] 74 ITR 167 (</a:t>
            </a:r>
            <a:r>
              <a:rPr lang="en-US" dirty="0" err="1"/>
              <a:t>Guj</a:t>
            </a:r>
            <a:r>
              <a:rPr lang="en-US" dirty="0"/>
              <a:t>.); CGT v. </a:t>
            </a:r>
            <a:r>
              <a:rPr lang="en-US" dirty="0" err="1"/>
              <a:t>Jer</a:t>
            </a:r>
            <a:r>
              <a:rPr lang="en-US" dirty="0"/>
              <a:t> Mavis </a:t>
            </a:r>
            <a:r>
              <a:rPr lang="en-US" dirty="0" err="1"/>
              <a:t>Lubimoff</a:t>
            </a:r>
            <a:r>
              <a:rPr lang="en-US" dirty="0"/>
              <a:t> [1978] 114 ITR 90 (</a:t>
            </a:r>
            <a:r>
              <a:rPr lang="en-US" dirty="0" err="1"/>
              <a:t>Bom</a:t>
            </a:r>
            <a:r>
              <a:rPr lang="en-US" dirty="0"/>
              <a:t>.), CGT v. </a:t>
            </a:r>
            <a:r>
              <a:rPr lang="en-US" dirty="0" err="1"/>
              <a:t>Ebrahim</a:t>
            </a:r>
            <a:r>
              <a:rPr lang="en-US" dirty="0"/>
              <a:t> Haji </a:t>
            </a:r>
            <a:r>
              <a:rPr lang="en-US" dirty="0" err="1"/>
              <a:t>Usuf</a:t>
            </a:r>
            <a:r>
              <a:rPr lang="en-US" dirty="0"/>
              <a:t> </a:t>
            </a:r>
            <a:r>
              <a:rPr lang="en-US" dirty="0" err="1"/>
              <a:t>Botawala</a:t>
            </a:r>
            <a:r>
              <a:rPr lang="en-US" dirty="0"/>
              <a:t> [1980] 122 ITR 62 (</a:t>
            </a:r>
            <a:r>
              <a:rPr lang="en-US" dirty="0" err="1"/>
              <a:t>Bom</a:t>
            </a:r>
            <a:r>
              <a:rPr lang="en-US" dirty="0"/>
              <a:t>.)]. Hence, a gift may not be covered under 2</a:t>
            </a:r>
            <a:r>
              <a:rPr lang="en-US" baseline="30000" dirty="0"/>
              <a:t>nd</a:t>
            </a:r>
            <a:r>
              <a:rPr lang="en-US" dirty="0"/>
              <a:t> and 3</a:t>
            </a:r>
            <a:r>
              <a:rPr lang="en-US" baseline="30000" dirty="0"/>
              <a:t>rd</a:t>
            </a:r>
            <a:r>
              <a:rPr lang="en-US" dirty="0"/>
              <a:t> limb of sec 269ST of the Act.</a:t>
            </a:r>
          </a:p>
          <a:p>
            <a:pPr marL="0" indent="0">
              <a:buNone/>
            </a:pPr>
            <a:r>
              <a:rPr lang="en-US" dirty="0"/>
              <a:t>Following the above judgments, gift is a unilateral act and not a transaction. Therefore, in the above table, in case 2, where</a:t>
            </a:r>
            <a:r>
              <a:rPr lang="en-US" i="1" dirty="0"/>
              <a:t> </a:t>
            </a:r>
            <a:r>
              <a:rPr lang="en-US" i="1" dirty="0" err="1"/>
              <a:t>shagun</a:t>
            </a:r>
            <a:r>
              <a:rPr lang="en-US" i="1" dirty="0"/>
              <a:t> </a:t>
            </a:r>
            <a:r>
              <a:rPr lang="en-US" dirty="0"/>
              <a:t>of Rs.1,11,000 is received from his uncle on the marriage day and Rs.1,51,000 on the day of reception, there may not be violation of sec 269ST. However, the first limb i.e.  in aggregate from a person in a day shall continue to apply in case of gifts.</a:t>
            </a:r>
          </a:p>
          <a:p>
            <a:pPr marL="0" indent="0">
              <a:buNone/>
            </a:pPr>
            <a:r>
              <a:rPr lang="en-US" b="1" dirty="0"/>
              <a:t> </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78</a:t>
            </a:fld>
            <a:endParaRPr lang="en-US"/>
          </a:p>
        </p:txBody>
      </p:sp>
    </p:spTree>
    <p:extLst>
      <p:ext uri="{BB962C8B-B14F-4D97-AF65-F5344CB8AC3E}">
        <p14:creationId xmlns:p14="http://schemas.microsoft.com/office/powerpoint/2010/main" val="214191233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29356133"/>
              </p:ext>
            </p:extLst>
          </p:nvPr>
        </p:nvGraphicFramePr>
        <p:xfrm>
          <a:off x="1341619" y="2203124"/>
          <a:ext cx="6902789" cy="3998742"/>
        </p:xfrm>
        <a:graphic>
          <a:graphicData uri="http://schemas.openxmlformats.org/drawingml/2006/table">
            <a:tbl>
              <a:tblPr firstRow="1" firstCol="1" bandRow="1">
                <a:tableStyleId>{5C22544A-7EE6-4342-B048-85BDC9FD1C3A}</a:tableStyleId>
              </a:tblPr>
              <a:tblGrid>
                <a:gridCol w="991158"/>
                <a:gridCol w="2346342"/>
                <a:gridCol w="893124"/>
                <a:gridCol w="914029"/>
                <a:gridCol w="914029"/>
                <a:gridCol w="844107"/>
              </a:tblGrid>
              <a:tr h="181761">
                <a:tc>
                  <a:txBody>
                    <a:bodyPr/>
                    <a:lstStyle/>
                    <a:p>
                      <a:pPr algn="just">
                        <a:spcAft>
                          <a:spcPts val="855"/>
                        </a:spcAft>
                      </a:pPr>
                      <a:r>
                        <a:rPr lang="en-US" sz="1100" dirty="0">
                          <a:effectLst/>
                        </a:rPr>
                        <a:t>Date</a:t>
                      </a:r>
                      <a:endParaRPr lang="en-US" sz="1100" dirty="0">
                        <a:effectLst/>
                        <a:latin typeface="Calibri"/>
                        <a:ea typeface="Times New Roman"/>
                      </a:endParaRPr>
                    </a:p>
                  </a:txBody>
                  <a:tcPr marL="68580" marR="68580" marT="0" marB="0"/>
                </a:tc>
                <a:tc>
                  <a:txBody>
                    <a:bodyPr/>
                    <a:lstStyle/>
                    <a:p>
                      <a:pPr algn="just">
                        <a:spcAft>
                          <a:spcPts val="855"/>
                        </a:spcAft>
                      </a:pPr>
                      <a:r>
                        <a:rPr lang="en-US" sz="1100">
                          <a:effectLst/>
                        </a:rPr>
                        <a:t>Particulars</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Case 1</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Case-2</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Case-3</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Case-4</a:t>
                      </a:r>
                      <a:endParaRPr lang="en-US" sz="1100">
                        <a:effectLst/>
                        <a:latin typeface="Calibri"/>
                        <a:ea typeface="Times New Roman"/>
                      </a:endParaRPr>
                    </a:p>
                  </a:txBody>
                  <a:tcPr marL="68580" marR="68580" marT="0" marB="0"/>
                </a:tc>
              </a:tr>
              <a:tr h="363522">
                <a:tc>
                  <a:txBody>
                    <a:bodyPr/>
                    <a:lstStyle/>
                    <a:p>
                      <a:pPr algn="just">
                        <a:spcAft>
                          <a:spcPts val="855"/>
                        </a:spcAft>
                      </a:pPr>
                      <a:r>
                        <a:rPr lang="en-US" sz="1100">
                          <a:effectLst/>
                        </a:rPr>
                        <a:t>22/02/2020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Invoice for ‘Ring Ceremony’</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1,80,000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70,000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1,80,000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1,80,000</a:t>
                      </a:r>
                      <a:endParaRPr lang="en-US" sz="1100">
                        <a:effectLst/>
                        <a:latin typeface="Calibri"/>
                        <a:ea typeface="Times New Roman"/>
                      </a:endParaRPr>
                    </a:p>
                  </a:txBody>
                  <a:tcPr marL="68580" marR="68580" marT="0" marB="0"/>
                </a:tc>
              </a:tr>
              <a:tr h="363522">
                <a:tc>
                  <a:txBody>
                    <a:bodyPr/>
                    <a:lstStyle/>
                    <a:p>
                      <a:pPr algn="just">
                        <a:spcAft>
                          <a:spcPts val="855"/>
                        </a:spcAft>
                      </a:pPr>
                      <a:r>
                        <a:rPr lang="en-US" sz="1100">
                          <a:effectLst/>
                        </a:rPr>
                        <a:t>23/02/2020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Invoice for catering on ‘Marriage Day’</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1,90,000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60,000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1,90,000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1,90,000</a:t>
                      </a:r>
                      <a:endParaRPr lang="en-US" sz="1100">
                        <a:effectLst/>
                        <a:latin typeface="Calibri"/>
                        <a:ea typeface="Times New Roman"/>
                      </a:endParaRPr>
                    </a:p>
                  </a:txBody>
                  <a:tcPr marL="68580" marR="68580" marT="0" marB="0"/>
                </a:tc>
              </a:tr>
              <a:tr h="363522">
                <a:tc>
                  <a:txBody>
                    <a:bodyPr/>
                    <a:lstStyle/>
                    <a:p>
                      <a:pPr algn="just">
                        <a:spcAft>
                          <a:spcPts val="855"/>
                        </a:spcAft>
                      </a:pPr>
                      <a:r>
                        <a:rPr lang="en-US" sz="1100">
                          <a:effectLst/>
                        </a:rPr>
                        <a:t>23/02/2020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Invoice for decoration on ‘Marriage Day’</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45,000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45,000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45,000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45,000</a:t>
                      </a:r>
                      <a:endParaRPr lang="en-US" sz="1100">
                        <a:effectLst/>
                        <a:latin typeface="Calibri"/>
                        <a:ea typeface="Times New Roman"/>
                      </a:endParaRPr>
                    </a:p>
                  </a:txBody>
                  <a:tcPr marL="68580" marR="68580" marT="0" marB="0"/>
                </a:tc>
              </a:tr>
              <a:tr h="181761">
                <a:tc>
                  <a:txBody>
                    <a:bodyPr/>
                    <a:lstStyle/>
                    <a:p>
                      <a:pPr algn="just">
                        <a:spcAft>
                          <a:spcPts val="855"/>
                        </a:spcAft>
                      </a:pPr>
                      <a:r>
                        <a:rPr lang="en-US" sz="1100">
                          <a:effectLst/>
                        </a:rPr>
                        <a:t> </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Total of Invoices</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4,15,000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1,75,000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4,15,000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4,15,000</a:t>
                      </a:r>
                      <a:endParaRPr lang="en-US" sz="1100">
                        <a:effectLst/>
                        <a:latin typeface="Calibri"/>
                        <a:ea typeface="Times New Roman"/>
                      </a:endParaRPr>
                    </a:p>
                  </a:txBody>
                  <a:tcPr marL="68580" marR="68580" marT="0" marB="0"/>
                </a:tc>
              </a:tr>
              <a:tr h="181761">
                <a:tc>
                  <a:txBody>
                    <a:bodyPr/>
                    <a:lstStyle/>
                    <a:p>
                      <a:pPr algn="just">
                        <a:spcAft>
                          <a:spcPts val="855"/>
                        </a:spcAft>
                      </a:pPr>
                      <a:r>
                        <a:rPr lang="en-US" sz="1100">
                          <a:effectLst/>
                        </a:rPr>
                        <a:t> </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 </a:t>
                      </a:r>
                      <a:endParaRPr lang="en-US" sz="1100">
                        <a:effectLst/>
                        <a:latin typeface="Calibri"/>
                        <a:ea typeface="Times New Roman"/>
                      </a:endParaRPr>
                    </a:p>
                  </a:txBody>
                  <a:tcPr marL="68580" marR="68580" marT="0" marB="0"/>
                </a:tc>
                <a:tc>
                  <a:txBody>
                    <a:bodyPr/>
                    <a:lstStyle/>
                    <a:p>
                      <a:pPr algn="just">
                        <a:spcAft>
                          <a:spcPts val="855"/>
                        </a:spcAft>
                      </a:pPr>
                      <a:r>
                        <a:rPr lang="en-US" sz="1100" dirty="0">
                          <a:effectLst/>
                        </a:rPr>
                        <a:t> </a:t>
                      </a:r>
                      <a:endParaRPr lang="en-US" sz="1100" dirty="0">
                        <a:effectLst/>
                        <a:latin typeface="Calibri"/>
                        <a:ea typeface="Times New Roman"/>
                      </a:endParaRPr>
                    </a:p>
                  </a:txBody>
                  <a:tcPr marL="68580" marR="68580" marT="0" marB="0"/>
                </a:tc>
                <a:tc>
                  <a:txBody>
                    <a:bodyPr/>
                    <a:lstStyle/>
                    <a:p>
                      <a:pPr algn="just">
                        <a:spcAft>
                          <a:spcPts val="855"/>
                        </a:spcAft>
                      </a:pPr>
                      <a:r>
                        <a:rPr lang="en-US" sz="1100">
                          <a:effectLst/>
                        </a:rPr>
                        <a:t> </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 </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 </a:t>
                      </a:r>
                      <a:endParaRPr lang="en-US" sz="1100">
                        <a:effectLst/>
                        <a:latin typeface="Calibri"/>
                        <a:ea typeface="Times New Roman"/>
                      </a:endParaRPr>
                    </a:p>
                  </a:txBody>
                  <a:tcPr marL="68580" marR="68580" marT="0" marB="0"/>
                </a:tc>
              </a:tr>
              <a:tr h="363522">
                <a:tc>
                  <a:txBody>
                    <a:bodyPr/>
                    <a:lstStyle/>
                    <a:p>
                      <a:pPr algn="just">
                        <a:spcAft>
                          <a:spcPts val="855"/>
                        </a:spcAft>
                      </a:pPr>
                      <a:r>
                        <a:rPr lang="en-US" sz="1100">
                          <a:effectLst/>
                        </a:rPr>
                        <a:t>01/03/2020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Received cash from Bride’s father</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1,75,000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1,75,000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1,75,000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1,75,000</a:t>
                      </a:r>
                      <a:endParaRPr lang="en-US" sz="1100">
                        <a:effectLst/>
                        <a:latin typeface="Calibri"/>
                        <a:ea typeface="Times New Roman"/>
                      </a:endParaRPr>
                    </a:p>
                  </a:txBody>
                  <a:tcPr marL="68580" marR="68580" marT="0" marB="0"/>
                </a:tc>
              </a:tr>
              <a:tr h="363522">
                <a:tc>
                  <a:txBody>
                    <a:bodyPr/>
                    <a:lstStyle/>
                    <a:p>
                      <a:pPr algn="just">
                        <a:spcAft>
                          <a:spcPts val="855"/>
                        </a:spcAft>
                      </a:pPr>
                      <a:r>
                        <a:rPr lang="en-US" sz="1100">
                          <a:effectLst/>
                        </a:rPr>
                        <a:t>03/03/2020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Received cash from Bride’s father</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60,000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25,000</a:t>
                      </a:r>
                      <a:endParaRPr lang="en-US" sz="1100">
                        <a:effectLst/>
                        <a:latin typeface="Calibri"/>
                        <a:ea typeface="Times New Roman"/>
                      </a:endParaRPr>
                    </a:p>
                  </a:txBody>
                  <a:tcPr marL="68580" marR="68580" marT="0" marB="0"/>
                </a:tc>
              </a:tr>
              <a:tr h="363522">
                <a:tc>
                  <a:txBody>
                    <a:bodyPr/>
                    <a:lstStyle/>
                    <a:p>
                      <a:pPr algn="just">
                        <a:spcAft>
                          <a:spcPts val="855"/>
                        </a:spcAft>
                      </a:pPr>
                      <a:r>
                        <a:rPr lang="en-US" sz="1100">
                          <a:effectLst/>
                        </a:rPr>
                        <a:t>04/03/2020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Received cash from Bride’s brother</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65,000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a:t>
                      </a:r>
                      <a:endParaRPr lang="en-US" sz="1100">
                        <a:effectLst/>
                        <a:latin typeface="Calibri"/>
                        <a:ea typeface="Times New Roman"/>
                      </a:endParaRPr>
                    </a:p>
                  </a:txBody>
                  <a:tcPr marL="68580" marR="68580" marT="0" marB="0"/>
                </a:tc>
              </a:tr>
              <a:tr h="363522">
                <a:tc>
                  <a:txBody>
                    <a:bodyPr/>
                    <a:lstStyle/>
                    <a:p>
                      <a:pPr algn="just">
                        <a:spcAft>
                          <a:spcPts val="855"/>
                        </a:spcAft>
                      </a:pPr>
                      <a:r>
                        <a:rPr lang="en-US" sz="1100">
                          <a:effectLst/>
                        </a:rPr>
                        <a:t>05/03/2020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Received payment by credit card/ account payee cheque</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1,80,000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1,75,000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2,15,000</a:t>
                      </a:r>
                      <a:endParaRPr lang="en-US" sz="1100">
                        <a:effectLst/>
                        <a:latin typeface="Calibri"/>
                        <a:ea typeface="Times New Roman"/>
                      </a:endParaRPr>
                    </a:p>
                  </a:txBody>
                  <a:tcPr marL="68580" marR="68580" marT="0" marB="0"/>
                </a:tc>
              </a:tr>
              <a:tr h="181761">
                <a:tc>
                  <a:txBody>
                    <a:bodyPr/>
                    <a:lstStyle/>
                    <a:p>
                      <a:pPr algn="just">
                        <a:spcAft>
                          <a:spcPts val="855"/>
                        </a:spcAft>
                      </a:pPr>
                      <a:r>
                        <a:rPr lang="en-US" sz="1100">
                          <a:effectLst/>
                        </a:rPr>
                        <a:t> </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Total cash payments</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2,35,000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1,75,000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2,40,000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2,00,000</a:t>
                      </a:r>
                      <a:endParaRPr lang="en-US" sz="1100">
                        <a:effectLst/>
                        <a:latin typeface="Calibri"/>
                        <a:ea typeface="Times New Roman"/>
                      </a:endParaRPr>
                    </a:p>
                  </a:txBody>
                  <a:tcPr marL="68580" marR="68580" marT="0" marB="0"/>
                </a:tc>
              </a:tr>
              <a:tr h="181761">
                <a:tc>
                  <a:txBody>
                    <a:bodyPr/>
                    <a:lstStyle/>
                    <a:p>
                      <a:pPr algn="just">
                        <a:spcAft>
                          <a:spcPts val="855"/>
                        </a:spcAft>
                      </a:pPr>
                      <a:r>
                        <a:rPr lang="en-US" sz="1100">
                          <a:effectLst/>
                        </a:rPr>
                        <a:t> </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From Bride’s father</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2,35,000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1,75,000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1,75,000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2,00,000</a:t>
                      </a:r>
                      <a:endParaRPr lang="en-US" sz="1100">
                        <a:effectLst/>
                        <a:latin typeface="Calibri"/>
                        <a:ea typeface="Times New Roman"/>
                      </a:endParaRPr>
                    </a:p>
                  </a:txBody>
                  <a:tcPr marL="68580" marR="68580" marT="0" marB="0"/>
                </a:tc>
              </a:tr>
              <a:tr h="181761">
                <a:tc>
                  <a:txBody>
                    <a:bodyPr/>
                    <a:lstStyle/>
                    <a:p>
                      <a:pPr algn="just">
                        <a:spcAft>
                          <a:spcPts val="855"/>
                        </a:spcAft>
                      </a:pPr>
                      <a:r>
                        <a:rPr lang="en-US" sz="1100">
                          <a:effectLst/>
                        </a:rPr>
                        <a:t> </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From Bride’s brother</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65,000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a:t>
                      </a:r>
                      <a:endParaRPr lang="en-US" sz="1100">
                        <a:effectLst/>
                        <a:latin typeface="Calibri"/>
                        <a:ea typeface="Times New Roman"/>
                      </a:endParaRPr>
                    </a:p>
                  </a:txBody>
                  <a:tcPr marL="68580" marR="68580" marT="0" marB="0"/>
                </a:tc>
              </a:tr>
              <a:tr h="181761">
                <a:tc>
                  <a:txBody>
                    <a:bodyPr/>
                    <a:lstStyle/>
                    <a:p>
                      <a:pPr algn="just">
                        <a:spcAft>
                          <a:spcPts val="855"/>
                        </a:spcAft>
                      </a:pPr>
                      <a:r>
                        <a:rPr lang="en-US" sz="1100">
                          <a:effectLst/>
                        </a:rPr>
                        <a:t> </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Violation of sec 269ST</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Yes</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No</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No</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Yes</a:t>
                      </a:r>
                      <a:endParaRPr lang="en-US" sz="1100">
                        <a:effectLst/>
                        <a:latin typeface="Calibri"/>
                        <a:ea typeface="Times New Roman"/>
                      </a:endParaRPr>
                    </a:p>
                  </a:txBody>
                  <a:tcPr marL="68580" marR="68580" marT="0" marB="0"/>
                </a:tc>
              </a:tr>
              <a:tr h="181761">
                <a:tc>
                  <a:txBody>
                    <a:bodyPr/>
                    <a:lstStyle/>
                    <a:p>
                      <a:pPr algn="just">
                        <a:spcAft>
                          <a:spcPts val="855"/>
                        </a:spcAft>
                      </a:pPr>
                      <a:r>
                        <a:rPr lang="en-US" sz="1100">
                          <a:effectLst/>
                        </a:rPr>
                        <a:t> </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Penalty u/s 271DA</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2,35,000</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Nil</a:t>
                      </a:r>
                      <a:endParaRPr lang="en-US" sz="1100">
                        <a:effectLst/>
                        <a:latin typeface="Calibri"/>
                        <a:ea typeface="Times New Roman"/>
                      </a:endParaRPr>
                    </a:p>
                  </a:txBody>
                  <a:tcPr marL="68580" marR="68580" marT="0" marB="0"/>
                </a:tc>
                <a:tc>
                  <a:txBody>
                    <a:bodyPr/>
                    <a:lstStyle/>
                    <a:p>
                      <a:pPr algn="just">
                        <a:spcAft>
                          <a:spcPts val="855"/>
                        </a:spcAft>
                      </a:pPr>
                      <a:r>
                        <a:rPr lang="en-US" sz="1100">
                          <a:effectLst/>
                        </a:rPr>
                        <a:t>Nil</a:t>
                      </a:r>
                      <a:endParaRPr lang="en-US" sz="1100">
                        <a:effectLst/>
                        <a:latin typeface="Calibri"/>
                        <a:ea typeface="Times New Roman"/>
                      </a:endParaRPr>
                    </a:p>
                  </a:txBody>
                  <a:tcPr marL="68580" marR="68580" marT="0" marB="0"/>
                </a:tc>
                <a:tc>
                  <a:txBody>
                    <a:bodyPr/>
                    <a:lstStyle/>
                    <a:p>
                      <a:pPr algn="just">
                        <a:spcAft>
                          <a:spcPts val="855"/>
                        </a:spcAft>
                      </a:pPr>
                      <a:r>
                        <a:rPr lang="en-US" sz="1100" dirty="0">
                          <a:effectLst/>
                        </a:rPr>
                        <a:t>2,00,000</a:t>
                      </a:r>
                      <a:endParaRPr lang="en-US" sz="1100" dirty="0">
                        <a:effectLst/>
                        <a:latin typeface="Calibri"/>
                        <a:ea typeface="Times New Roman"/>
                      </a:endParaRPr>
                    </a:p>
                  </a:txBody>
                  <a:tcPr marL="68580" marR="68580" marT="0" marB="0"/>
                </a:tc>
              </a:tr>
            </a:tbl>
          </a:graphicData>
        </a:graphic>
      </p:graphicFrame>
      <p:sp>
        <p:nvSpPr>
          <p:cNvPr id="4" name="Slide Number Placeholder 3"/>
          <p:cNvSpPr>
            <a:spLocks noGrp="1"/>
          </p:cNvSpPr>
          <p:nvPr>
            <p:ph type="sldNum" sz="quarter" idx="12"/>
          </p:nvPr>
        </p:nvSpPr>
        <p:spPr/>
        <p:txBody>
          <a:bodyPr/>
          <a:lstStyle/>
          <a:p>
            <a:fld id="{E6F2CCAC-EDBA-4536-9007-F9123E5A879F}" type="slidenum">
              <a:rPr lang="en-US" smtClean="0"/>
              <a:pPr/>
              <a:t>79</a:t>
            </a:fld>
            <a:endParaRPr lang="en-US"/>
          </a:p>
        </p:txBody>
      </p:sp>
      <p:sp>
        <p:nvSpPr>
          <p:cNvPr id="6" name="Rectangle 5"/>
          <p:cNvSpPr/>
          <p:nvPr/>
        </p:nvSpPr>
        <p:spPr>
          <a:xfrm>
            <a:off x="467544" y="1556792"/>
            <a:ext cx="8136904" cy="646331"/>
          </a:xfrm>
          <a:prstGeom prst="rect">
            <a:avLst/>
          </a:prstGeom>
        </p:spPr>
        <p:txBody>
          <a:bodyPr wrap="square">
            <a:spAutoFit/>
          </a:bodyPr>
          <a:lstStyle/>
          <a:p>
            <a:r>
              <a:rPr lang="en-US" b="1" dirty="0" smtClean="0"/>
              <a:t>Example 5.</a:t>
            </a:r>
            <a:r>
              <a:rPr lang="en-US" b="1" dirty="0"/>
              <a:t> </a:t>
            </a:r>
            <a:r>
              <a:rPr lang="en-US" dirty="0"/>
              <a:t>M/s Tania Event Managers arranged a marriage function in February 2020. </a:t>
            </a:r>
          </a:p>
        </p:txBody>
      </p:sp>
    </p:spTree>
    <p:extLst>
      <p:ext uri="{BB962C8B-B14F-4D97-AF65-F5344CB8AC3E}">
        <p14:creationId xmlns:p14="http://schemas.microsoft.com/office/powerpoint/2010/main" val="2615535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52736"/>
            <a:ext cx="8229600" cy="5521800"/>
          </a:xfrm>
        </p:spPr>
        <p:txBody>
          <a:bodyPr>
            <a:normAutofit fontScale="55000" lnSpcReduction="20000"/>
          </a:bodyPr>
          <a:lstStyle/>
          <a:p>
            <a:pPr>
              <a:buNone/>
            </a:pPr>
            <a:r>
              <a:rPr lang="en-US" b="1" u="sng" dirty="0" smtClean="0"/>
              <a:t>Analysis of Section 40A(3) and 40A(3A)</a:t>
            </a:r>
          </a:p>
          <a:p>
            <a:pPr>
              <a:buNone/>
            </a:pPr>
            <a:endParaRPr lang="en-US" dirty="0" smtClean="0"/>
          </a:p>
          <a:p>
            <a:pPr marL="624078" indent="-514350">
              <a:buAutoNum type="alphaLcParenBoth"/>
            </a:pPr>
            <a:r>
              <a:rPr lang="en-US" b="1" dirty="0" smtClean="0"/>
              <a:t>Analysis of sec 40A(3) of the Act.</a:t>
            </a:r>
          </a:p>
          <a:p>
            <a:pPr marL="624078" indent="-514350">
              <a:buAutoNum type="alphaLcParenBoth"/>
            </a:pPr>
            <a:endParaRPr lang="en-US" b="1" dirty="0" smtClean="0"/>
          </a:p>
          <a:p>
            <a:pPr>
              <a:buNone/>
            </a:pPr>
            <a:r>
              <a:rPr lang="en-US" dirty="0" smtClean="0"/>
              <a:t>Where </a:t>
            </a:r>
            <a:r>
              <a:rPr lang="en-US" i="1" dirty="0" smtClean="0"/>
              <a:t>payment </a:t>
            </a:r>
            <a:r>
              <a:rPr lang="en-US" dirty="0" smtClean="0"/>
              <a:t>is made in the year the expenditure is incurred: 100% disallowance of payment if in excess of Rs. 10,000 and not by a/c payee </a:t>
            </a:r>
            <a:r>
              <a:rPr lang="en-US" dirty="0" err="1" smtClean="0"/>
              <a:t>cheque</a:t>
            </a:r>
            <a:r>
              <a:rPr lang="en-US" dirty="0" smtClean="0"/>
              <a:t>/draft/ECS. [Sec 40A(3)] There are following two conditions for the applicability of this section. If both of these two conditions are satisfied, then the provisions of this section will be applicable.</a:t>
            </a:r>
          </a:p>
          <a:p>
            <a:pPr>
              <a:buNone/>
            </a:pPr>
            <a:r>
              <a:rPr lang="en-US" b="1" dirty="0" smtClean="0"/>
              <a:t>Condition 1.</a:t>
            </a:r>
            <a:endParaRPr lang="en-US" dirty="0" smtClean="0"/>
          </a:p>
          <a:p>
            <a:pPr>
              <a:buNone/>
            </a:pPr>
            <a:r>
              <a:rPr lang="en-US" dirty="0" smtClean="0"/>
              <a:t>The assessee incurs any expenditure exceeding Rs.10000/- which is allowable for computing income under the head business or profession.</a:t>
            </a:r>
          </a:p>
          <a:p>
            <a:pPr>
              <a:buNone/>
            </a:pPr>
            <a:endParaRPr lang="en-US" dirty="0" smtClean="0"/>
          </a:p>
          <a:p>
            <a:pPr>
              <a:buNone/>
            </a:pPr>
            <a:r>
              <a:rPr lang="en-US" b="1" dirty="0" smtClean="0"/>
              <a:t>Condition 2.</a:t>
            </a:r>
            <a:endParaRPr lang="en-US" dirty="0" smtClean="0"/>
          </a:p>
          <a:p>
            <a:pPr>
              <a:buNone/>
            </a:pPr>
            <a:r>
              <a:rPr lang="en-US" dirty="0" smtClean="0"/>
              <a:t>The </a:t>
            </a:r>
            <a:r>
              <a:rPr lang="en-US" dirty="0" err="1" smtClean="0"/>
              <a:t>assessee</a:t>
            </a:r>
            <a:r>
              <a:rPr lang="en-US" dirty="0" smtClean="0"/>
              <a:t> has made payment or aggregate of payments in a day exceeding Rs.10000/- in cash.</a:t>
            </a:r>
          </a:p>
          <a:p>
            <a:pPr>
              <a:buNone/>
            </a:pPr>
            <a:r>
              <a:rPr lang="en-US" dirty="0" smtClean="0"/>
              <a:t>If the above two conditions are satisfied, then whole of the expenditure shall be disallowed under this section. In case where payment is made to the transporters for plying, hiring or leasing goods carriages, then amount of Rs.10000/- shall be increased to Rs.35000/ in the above two conditions.</a:t>
            </a:r>
          </a:p>
          <a:p>
            <a:pPr>
              <a:buNone/>
            </a:pPr>
            <a:endParaRPr lang="en-US" dirty="0" smtClean="0"/>
          </a:p>
        </p:txBody>
      </p:sp>
      <p:sp>
        <p:nvSpPr>
          <p:cNvPr id="2" name="Slide Number Placeholder 1"/>
          <p:cNvSpPr>
            <a:spLocks noGrp="1"/>
          </p:cNvSpPr>
          <p:nvPr>
            <p:ph type="sldNum" sz="quarter" idx="12"/>
          </p:nvPr>
        </p:nvSpPr>
        <p:spPr/>
        <p:txBody>
          <a:bodyPr/>
          <a:lstStyle/>
          <a:p>
            <a:fld id="{E6F2CCAC-EDBA-4536-9007-F9123E5A879F}" type="slidenum">
              <a:rPr lang="en-US" smtClean="0"/>
              <a:pPr/>
              <a:t>8</a:t>
            </a:fld>
            <a:endParaRPr lang="en-US"/>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86683704"/>
              </p:ext>
            </p:extLst>
          </p:nvPr>
        </p:nvGraphicFramePr>
        <p:xfrm>
          <a:off x="1259632" y="2276872"/>
          <a:ext cx="6080760" cy="2103120"/>
        </p:xfrm>
        <a:graphic>
          <a:graphicData uri="http://schemas.openxmlformats.org/drawingml/2006/table">
            <a:tbl>
              <a:tblPr firstRow="1" firstCol="1" bandRow="1">
                <a:tableStyleId>{5C22544A-7EE6-4342-B048-85BDC9FD1C3A}</a:tableStyleId>
              </a:tblPr>
              <a:tblGrid>
                <a:gridCol w="2026920"/>
                <a:gridCol w="2026920"/>
                <a:gridCol w="2026920"/>
              </a:tblGrid>
              <a:tr h="0">
                <a:tc>
                  <a:txBody>
                    <a:bodyPr/>
                    <a:lstStyle/>
                    <a:p>
                      <a:pPr algn="ctr">
                        <a:lnSpc>
                          <a:spcPct val="115000"/>
                        </a:lnSpc>
                        <a:spcAft>
                          <a:spcPts val="0"/>
                        </a:spcAft>
                      </a:pPr>
                      <a:r>
                        <a:rPr lang="en-US" sz="1200">
                          <a:effectLst/>
                        </a:rPr>
                        <a:t>CLAUSES</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Conditions</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Irrespective of</a:t>
                      </a:r>
                      <a:endParaRPr lang="en-US" sz="1100">
                        <a:solidFill>
                          <a:srgbClr val="31849B"/>
                        </a:solidFill>
                        <a:effectLst/>
                        <a:latin typeface="Calibri"/>
                        <a:ea typeface="Times New Roman"/>
                        <a:cs typeface="Times New Roman"/>
                      </a:endParaRPr>
                    </a:p>
                  </a:txBody>
                  <a:tcPr marL="68580" marR="68580" marT="0" marB="0"/>
                </a:tc>
              </a:tr>
              <a:tr h="0">
                <a:tc>
                  <a:txBody>
                    <a:bodyPr/>
                    <a:lstStyle/>
                    <a:p>
                      <a:pPr marL="342900" lvl="0" indent="-342900" algn="ctr">
                        <a:lnSpc>
                          <a:spcPct val="115000"/>
                        </a:lnSpc>
                        <a:spcAft>
                          <a:spcPts val="0"/>
                        </a:spcAft>
                        <a:buFont typeface="+mj-lt"/>
                        <a:buAutoNum type="alphaLcParenR"/>
                      </a:pPr>
                      <a:r>
                        <a:rPr lang="en-US" sz="1200">
                          <a:effectLst/>
                        </a:rPr>
                        <a:t>in aggregate from a person in a day</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Number of persons- 1</a:t>
                      </a:r>
                      <a:endParaRPr lang="en-US" sz="1100">
                        <a:effectLst/>
                      </a:endParaRPr>
                    </a:p>
                    <a:p>
                      <a:pPr algn="just">
                        <a:lnSpc>
                          <a:spcPct val="115000"/>
                        </a:lnSpc>
                        <a:spcAft>
                          <a:spcPts val="0"/>
                        </a:spcAft>
                      </a:pPr>
                      <a:r>
                        <a:rPr lang="en-US" sz="1200">
                          <a:effectLst/>
                        </a:rPr>
                        <a:t>Number of Days-1</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Number of transactions</a:t>
                      </a:r>
                      <a:endParaRPr lang="en-US" sz="1100">
                        <a:solidFill>
                          <a:srgbClr val="31849B"/>
                        </a:solidFill>
                        <a:effectLst/>
                        <a:latin typeface="Calibri"/>
                        <a:ea typeface="Times New Roman"/>
                        <a:cs typeface="Times New Roman"/>
                      </a:endParaRPr>
                    </a:p>
                  </a:txBody>
                  <a:tcPr marL="68580" marR="68580" marT="0" marB="0"/>
                </a:tc>
              </a:tr>
              <a:tr h="0">
                <a:tc>
                  <a:txBody>
                    <a:bodyPr/>
                    <a:lstStyle/>
                    <a:p>
                      <a:pPr marL="342900" lvl="0" indent="-342900" algn="ctr">
                        <a:lnSpc>
                          <a:spcPct val="115000"/>
                        </a:lnSpc>
                        <a:spcAft>
                          <a:spcPts val="0"/>
                        </a:spcAft>
                        <a:buFont typeface="+mj-lt"/>
                        <a:buAutoNum type="alphaLcParenR"/>
                      </a:pPr>
                      <a:r>
                        <a:rPr lang="en-US" sz="1200">
                          <a:effectLst/>
                        </a:rPr>
                        <a:t>in respect of a single transaction</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Number of transactions- 1</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Number of persons</a:t>
                      </a:r>
                      <a:endParaRPr lang="en-US" sz="1100">
                        <a:effectLst/>
                      </a:endParaRPr>
                    </a:p>
                    <a:p>
                      <a:pPr algn="just">
                        <a:lnSpc>
                          <a:spcPct val="115000"/>
                        </a:lnSpc>
                        <a:spcAft>
                          <a:spcPts val="0"/>
                        </a:spcAft>
                      </a:pPr>
                      <a:r>
                        <a:rPr lang="en-US" sz="1200">
                          <a:effectLst/>
                        </a:rPr>
                        <a:t>Number of days </a:t>
                      </a:r>
                      <a:endParaRPr lang="en-US" sz="1100">
                        <a:solidFill>
                          <a:srgbClr val="31849B"/>
                        </a:solidFill>
                        <a:effectLst/>
                        <a:latin typeface="Calibri"/>
                        <a:ea typeface="Times New Roman"/>
                        <a:cs typeface="Times New Roman"/>
                      </a:endParaRPr>
                    </a:p>
                  </a:txBody>
                  <a:tcPr marL="68580" marR="68580" marT="0" marB="0"/>
                </a:tc>
              </a:tr>
              <a:tr h="0">
                <a:tc>
                  <a:txBody>
                    <a:bodyPr/>
                    <a:lstStyle/>
                    <a:p>
                      <a:pPr marL="342900" lvl="0" indent="-342900" algn="ctr">
                        <a:lnSpc>
                          <a:spcPct val="115000"/>
                        </a:lnSpc>
                        <a:spcAft>
                          <a:spcPts val="0"/>
                        </a:spcAft>
                        <a:buFont typeface="+mj-lt"/>
                        <a:buAutoNum type="alphaLcParenR"/>
                      </a:pPr>
                      <a:r>
                        <a:rPr lang="en-US" sz="1200">
                          <a:effectLst/>
                        </a:rPr>
                        <a:t>in respect of transactions relating to one event or occasion from a person</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a:effectLst/>
                        </a:rPr>
                        <a:t>Number of persons-1</a:t>
                      </a:r>
                      <a:endParaRPr lang="en-US" sz="1100">
                        <a:effectLst/>
                      </a:endParaRPr>
                    </a:p>
                    <a:p>
                      <a:pPr algn="just">
                        <a:lnSpc>
                          <a:spcPct val="115000"/>
                        </a:lnSpc>
                        <a:spcAft>
                          <a:spcPts val="0"/>
                        </a:spcAft>
                      </a:pPr>
                      <a:r>
                        <a:rPr lang="en-US" sz="1200">
                          <a:effectLst/>
                        </a:rPr>
                        <a:t>Number of event/occasion- 1</a:t>
                      </a:r>
                      <a:endParaRPr lang="en-US" sz="1100">
                        <a:solidFill>
                          <a:srgbClr val="31849B"/>
                        </a:solidFill>
                        <a:effectLst/>
                        <a:latin typeface="Calibri"/>
                        <a:ea typeface="Times New Roman"/>
                        <a:cs typeface="Times New Roman"/>
                      </a:endParaRPr>
                    </a:p>
                  </a:txBody>
                  <a:tcPr marL="68580" marR="68580" marT="0" marB="0"/>
                </a:tc>
                <a:tc>
                  <a:txBody>
                    <a:bodyPr/>
                    <a:lstStyle/>
                    <a:p>
                      <a:pPr algn="just">
                        <a:lnSpc>
                          <a:spcPct val="115000"/>
                        </a:lnSpc>
                        <a:spcAft>
                          <a:spcPts val="0"/>
                        </a:spcAft>
                      </a:pPr>
                      <a:r>
                        <a:rPr lang="en-US" sz="1200" dirty="0">
                          <a:effectLst/>
                        </a:rPr>
                        <a:t>Number of days</a:t>
                      </a:r>
                      <a:endParaRPr lang="en-US" sz="1100" dirty="0">
                        <a:effectLst/>
                      </a:endParaRPr>
                    </a:p>
                    <a:p>
                      <a:pPr algn="just">
                        <a:lnSpc>
                          <a:spcPct val="115000"/>
                        </a:lnSpc>
                        <a:spcAft>
                          <a:spcPts val="0"/>
                        </a:spcAft>
                      </a:pPr>
                      <a:r>
                        <a:rPr lang="en-US" sz="1200" dirty="0">
                          <a:effectLst/>
                        </a:rPr>
                        <a:t>Number of transactions</a:t>
                      </a:r>
                      <a:endParaRPr lang="en-US" sz="1100" dirty="0">
                        <a:effectLst/>
                      </a:endParaRPr>
                    </a:p>
                    <a:p>
                      <a:pPr algn="just">
                        <a:lnSpc>
                          <a:spcPct val="115000"/>
                        </a:lnSpc>
                        <a:spcAft>
                          <a:spcPts val="0"/>
                        </a:spcAft>
                      </a:pPr>
                      <a:r>
                        <a:rPr lang="en-US" sz="1200" dirty="0">
                          <a:effectLst/>
                        </a:rPr>
                        <a:t> </a:t>
                      </a:r>
                      <a:endParaRPr lang="en-US" sz="1100" dirty="0">
                        <a:solidFill>
                          <a:srgbClr val="31849B"/>
                        </a:solidFill>
                        <a:effectLst/>
                        <a:latin typeface="Calibri"/>
                        <a:ea typeface="Times New Roman"/>
                        <a:cs typeface="Times New Roman"/>
                      </a:endParaRPr>
                    </a:p>
                  </a:txBody>
                  <a:tcPr marL="68580" marR="68580" marT="0" marB="0"/>
                </a:tc>
              </a:tr>
            </a:tbl>
          </a:graphicData>
        </a:graphic>
      </p:graphicFrame>
      <p:sp>
        <p:nvSpPr>
          <p:cNvPr id="4" name="Slide Number Placeholder 3"/>
          <p:cNvSpPr>
            <a:spLocks noGrp="1"/>
          </p:cNvSpPr>
          <p:nvPr>
            <p:ph type="sldNum" sz="quarter" idx="12"/>
          </p:nvPr>
        </p:nvSpPr>
        <p:spPr/>
        <p:txBody>
          <a:bodyPr/>
          <a:lstStyle/>
          <a:p>
            <a:fld id="{E6F2CCAC-EDBA-4536-9007-F9123E5A879F}" type="slidenum">
              <a:rPr lang="en-US" smtClean="0"/>
              <a:pPr/>
              <a:t>80</a:t>
            </a:fld>
            <a:endParaRPr lang="en-US"/>
          </a:p>
        </p:txBody>
      </p:sp>
      <p:sp>
        <p:nvSpPr>
          <p:cNvPr id="6" name="Rectangle 5"/>
          <p:cNvSpPr/>
          <p:nvPr/>
        </p:nvSpPr>
        <p:spPr>
          <a:xfrm>
            <a:off x="827584" y="1700808"/>
            <a:ext cx="2729658" cy="369332"/>
          </a:xfrm>
          <a:prstGeom prst="rect">
            <a:avLst/>
          </a:prstGeom>
        </p:spPr>
        <p:txBody>
          <a:bodyPr wrap="none">
            <a:spAutoFit/>
          </a:bodyPr>
          <a:lstStyle/>
          <a:p>
            <a:r>
              <a:rPr lang="en-US" b="1" dirty="0"/>
              <a:t>Summary of Sec 269ST</a:t>
            </a:r>
          </a:p>
        </p:txBody>
      </p:sp>
    </p:spTree>
    <p:extLst>
      <p:ext uri="{BB962C8B-B14F-4D97-AF65-F5344CB8AC3E}">
        <p14:creationId xmlns:p14="http://schemas.microsoft.com/office/powerpoint/2010/main" val="27309869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1143000"/>
          </a:xfrm>
        </p:spPr>
        <p:txBody>
          <a:bodyPr>
            <a:normAutofit fontScale="90000"/>
          </a:bodyPr>
          <a:lstStyle/>
          <a:p>
            <a:r>
              <a:rPr lang="en-US" b="1" u="sng" dirty="0"/>
              <a:t>Disallowance u/s 40A(3) </a:t>
            </a:r>
            <a:r>
              <a:rPr lang="en-US" b="1" u="sng" dirty="0" err="1"/>
              <a:t>vs</a:t>
            </a:r>
            <a:r>
              <a:rPr lang="en-US" b="1" u="sng" dirty="0"/>
              <a:t> Restrictions on cash u/s 269ST</a:t>
            </a:r>
            <a:r>
              <a:rPr lang="en-US" b="1" dirty="0"/>
              <a:t/>
            </a:r>
            <a:br>
              <a:rPr lang="en-US" b="1" dirty="0"/>
            </a:br>
            <a:endParaRPr lang="en-US" dirty="0"/>
          </a:p>
        </p:txBody>
      </p:sp>
      <p:sp>
        <p:nvSpPr>
          <p:cNvPr id="3" name="Content Placeholder 2"/>
          <p:cNvSpPr>
            <a:spLocks noGrp="1"/>
          </p:cNvSpPr>
          <p:nvPr>
            <p:ph idx="1"/>
          </p:nvPr>
        </p:nvSpPr>
        <p:spPr/>
        <p:txBody>
          <a:bodyPr>
            <a:normAutofit fontScale="47500" lnSpcReduction="20000"/>
          </a:bodyPr>
          <a:lstStyle/>
          <a:p>
            <a:pPr marL="0" indent="0">
              <a:buNone/>
            </a:pPr>
            <a:r>
              <a:rPr lang="en-US" b="1" dirty="0"/>
              <a:t> </a:t>
            </a:r>
            <a:endParaRPr lang="en-US" dirty="0"/>
          </a:p>
          <a:p>
            <a:pPr marL="0" indent="0">
              <a:buNone/>
            </a:pPr>
            <a:r>
              <a:rPr lang="en-US" b="1" dirty="0"/>
              <a:t>Example: Five separate invoices of </a:t>
            </a:r>
            <a:r>
              <a:rPr lang="en-US" b="1" dirty="0" err="1"/>
              <a:t>Rs</a:t>
            </a:r>
            <a:r>
              <a:rPr lang="en-US" b="1" dirty="0"/>
              <a:t>. 60,000 each were issued to a customer. The customer intends to make cash payment in installments of </a:t>
            </a:r>
            <a:r>
              <a:rPr lang="en-US" b="1" dirty="0" err="1"/>
              <a:t>Rs</a:t>
            </a:r>
            <a:r>
              <a:rPr lang="en-US" b="1" dirty="0"/>
              <a:t>. 10,000 each on daily basis. State the applicability of Sec 269ST and 40A(3</a:t>
            </a:r>
            <a:r>
              <a:rPr lang="en-US" b="1" dirty="0" smtClean="0"/>
              <a:t>)?</a:t>
            </a:r>
          </a:p>
          <a:p>
            <a:pPr marL="0" indent="0">
              <a:buNone/>
            </a:pPr>
            <a:endParaRPr lang="en-US" dirty="0"/>
          </a:p>
          <a:p>
            <a:pPr marL="0" indent="0">
              <a:buNone/>
            </a:pPr>
            <a:r>
              <a:rPr lang="en-US" b="1" dirty="0"/>
              <a:t> </a:t>
            </a:r>
            <a:r>
              <a:rPr lang="en-US" dirty="0"/>
              <a:t>As per sec 40A(3), if any payment is made by an assessee to a person in a day above Rs.10,000, other than by account payee cheque/ draft or ECS through bank account, then expenditure shall be disallowed </a:t>
            </a:r>
            <a:r>
              <a:rPr lang="en-US" dirty="0" err="1"/>
              <a:t>i.e</a:t>
            </a:r>
            <a:r>
              <a:rPr lang="en-US" dirty="0"/>
              <a:t> the expenditure shall not be allowed as deduction. For this reason, generally cash payments by debtors to any person are made up to Rs.10,000 only per day. But this restriction applies only to a person who is making payment for business purposes (or for any expenditure by a charitable/ religious trust). If any expenditure is incurred by assessee for personal purpose, then he can make payment above </a:t>
            </a:r>
            <a:r>
              <a:rPr lang="en-US" dirty="0" err="1"/>
              <a:t>Rs</a:t>
            </a:r>
            <a:r>
              <a:rPr lang="en-US" dirty="0"/>
              <a:t>. 10,000 in cash in a day. Further, this does not bind the recipient i.e. shopkeeper to accept only up to </a:t>
            </a:r>
            <a:r>
              <a:rPr lang="en-US" dirty="0" err="1"/>
              <a:t>Rs</a:t>
            </a:r>
            <a:r>
              <a:rPr lang="en-US" dirty="0"/>
              <a:t>. 10,000 per day from any customer. He can accept up to </a:t>
            </a:r>
            <a:r>
              <a:rPr lang="en-US" dirty="0" err="1"/>
              <a:t>Rs</a:t>
            </a:r>
            <a:r>
              <a:rPr lang="en-US" dirty="0"/>
              <a:t>. 1,99,999 in a day from any customer as per the provisions of sec 269ST of the Act.</a:t>
            </a:r>
          </a:p>
          <a:p>
            <a:pPr marL="0" indent="0">
              <a:buNone/>
            </a:pPr>
            <a:r>
              <a:rPr lang="en-US" dirty="0"/>
              <a:t>As per sec 269ST, </a:t>
            </a:r>
            <a:r>
              <a:rPr lang="en-US" dirty="0" err="1"/>
              <a:t>Rs</a:t>
            </a:r>
            <a:r>
              <a:rPr lang="en-US" dirty="0"/>
              <a:t> 2 Lakh or more cannot be respected by any mode other than account payee cheque/ draft/ ECS in respect of a single transaction. In this case the recipient can accept up to </a:t>
            </a:r>
            <a:r>
              <a:rPr lang="en-US" dirty="0" err="1"/>
              <a:t>Rs</a:t>
            </a:r>
            <a:r>
              <a:rPr lang="en-US" dirty="0"/>
              <a:t>. 1,99,999 per day from the customer as each invoice is less than </a:t>
            </a:r>
            <a:r>
              <a:rPr lang="en-US" dirty="0" err="1"/>
              <a:t>Rs</a:t>
            </a:r>
            <a:r>
              <a:rPr lang="en-US" dirty="0"/>
              <a:t>. 2 Lakh. However, the customer has to examine the applicability and impact of sec 40A (3</a:t>
            </a:r>
            <a:r>
              <a:rPr lang="en-US" dirty="0" smtClean="0"/>
              <a:t>)</a:t>
            </a:r>
          </a:p>
          <a:p>
            <a:pPr marL="0" indent="0">
              <a:buNone/>
            </a:pPr>
            <a:endParaRPr lang="en-US" dirty="0" smtClean="0"/>
          </a:p>
          <a:p>
            <a:pPr marL="0" indent="0">
              <a:buNone/>
            </a:pPr>
            <a:r>
              <a:rPr lang="en-US" dirty="0"/>
              <a:t>The provisions of second circumstance of sec 269ST of the Act envisage that no single transaction should exceed the specified limit. Although each of such receipts on daily basis are within the prohibited limit  and not covered by the first circumstance, such receipts would fall under the prohibited category as they pertain to a single transaction</a:t>
            </a:r>
            <a:r>
              <a:rPr lang="en-US" b="1" dirty="0"/>
              <a:t>.  </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81</a:t>
            </a:fld>
            <a:endParaRPr lang="en-US"/>
          </a:p>
        </p:txBody>
      </p:sp>
    </p:spTree>
    <p:extLst>
      <p:ext uri="{BB962C8B-B14F-4D97-AF65-F5344CB8AC3E}">
        <p14:creationId xmlns:p14="http://schemas.microsoft.com/office/powerpoint/2010/main" val="274693482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1400" b="1" dirty="0" smtClean="0"/>
              <a:t>This </a:t>
            </a:r>
            <a:r>
              <a:rPr lang="en-US" sz="1400" b="1" dirty="0"/>
              <a:t>is a very important condition which prevents circumventing the limit by splitting it over several days</a:t>
            </a:r>
            <a:r>
              <a:rPr lang="en-US" sz="1400" dirty="0"/>
              <a:t>. In this connection, it is important to compare these provisions with those of section 40A(3) of the Act wherein no such condition is imposed even after certain amendments in the </a:t>
            </a:r>
            <a:r>
              <a:rPr lang="en-US" sz="1400" u="sng" dirty="0"/>
              <a:t>sec 269ST</a:t>
            </a:r>
            <a:r>
              <a:rPr lang="en-US" sz="1400" dirty="0"/>
              <a:t>.  Therefore, it is a general practice to make payments of </a:t>
            </a:r>
            <a:r>
              <a:rPr lang="en-US" sz="1400" dirty="0" err="1"/>
              <a:t>Rs</a:t>
            </a:r>
            <a:r>
              <a:rPr lang="en-US" sz="1400" dirty="0"/>
              <a:t> 10000 or less on several days in relation to a single transaction so as to remain outside the purview of section 40A(3).  But in case of a buyer who is also a trader the provisions of sec 40A(3) shall be applicable and any payment above </a:t>
            </a:r>
            <a:r>
              <a:rPr lang="en-US" sz="1400" dirty="0" err="1"/>
              <a:t>Rs</a:t>
            </a:r>
            <a:r>
              <a:rPr lang="en-US" sz="1400" dirty="0"/>
              <a:t>. 10,000 in cash to a person in a day shall be disallowed. But if a trader issues invoices of </a:t>
            </a:r>
            <a:r>
              <a:rPr lang="en-US" sz="1400" dirty="0" err="1"/>
              <a:t>Rs</a:t>
            </a:r>
            <a:r>
              <a:rPr lang="en-US" sz="1400" dirty="0"/>
              <a:t>. 2,00,000 or more, the aggregate payments which can be received against these invoices is </a:t>
            </a:r>
            <a:r>
              <a:rPr lang="en-US" sz="1400" dirty="0" err="1"/>
              <a:t>Rs</a:t>
            </a:r>
            <a:r>
              <a:rPr lang="en-US" sz="1400" dirty="0"/>
              <a:t>. 1,99,999.</a:t>
            </a:r>
          </a:p>
          <a:p>
            <a:pPr marL="0" indent="0">
              <a:buNone/>
            </a:pPr>
            <a:r>
              <a:rPr lang="en-US" sz="1400" dirty="0"/>
              <a:t> </a:t>
            </a:r>
          </a:p>
          <a:p>
            <a:pPr marL="0" indent="0">
              <a:buNone/>
            </a:pPr>
            <a:r>
              <a:rPr lang="en-US" sz="1400" dirty="0"/>
              <a:t>The above provisions of sec 40A(3) and sec 269ST are very well explained in the following table.</a:t>
            </a:r>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82</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671396781"/>
              </p:ext>
            </p:extLst>
          </p:nvPr>
        </p:nvGraphicFramePr>
        <p:xfrm>
          <a:off x="1547664" y="4293096"/>
          <a:ext cx="6076950" cy="1337310"/>
        </p:xfrm>
        <a:graphic>
          <a:graphicData uri="http://schemas.openxmlformats.org/drawingml/2006/table">
            <a:tbl>
              <a:tblPr firstRow="1" firstCol="1" bandRow="1">
                <a:tableStyleId>{5C22544A-7EE6-4342-B048-85BDC9FD1C3A}</a:tableStyleId>
              </a:tblPr>
              <a:tblGrid>
                <a:gridCol w="936104"/>
                <a:gridCol w="1019061"/>
                <a:gridCol w="1350010"/>
                <a:gridCol w="1713230"/>
                <a:gridCol w="1058545"/>
              </a:tblGrid>
              <a:tr h="737235">
                <a:tc>
                  <a:txBody>
                    <a:bodyPr/>
                    <a:lstStyle/>
                    <a:p>
                      <a:pPr>
                        <a:lnSpc>
                          <a:spcPct val="115000"/>
                        </a:lnSpc>
                        <a:spcAft>
                          <a:spcPts val="0"/>
                        </a:spcAft>
                      </a:pPr>
                      <a:r>
                        <a:rPr lang="en-US" sz="1100" dirty="0">
                          <a:effectLst/>
                        </a:rPr>
                        <a:t>Invoice Date</a:t>
                      </a:r>
                      <a:endParaRPr lang="en-US" sz="1100" dirty="0">
                        <a:effectLst/>
                        <a:latin typeface="Calibri"/>
                        <a:ea typeface="Times New Roman"/>
                        <a:cs typeface="Times New Roman"/>
                      </a:endParaRPr>
                    </a:p>
                  </a:txBody>
                  <a:tcPr marL="68580" marR="68580" marT="0" marB="0"/>
                </a:tc>
                <a:tc>
                  <a:txBody>
                    <a:bodyPr/>
                    <a:lstStyle/>
                    <a:p>
                      <a:pPr>
                        <a:lnSpc>
                          <a:spcPct val="115000"/>
                        </a:lnSpc>
                        <a:spcAft>
                          <a:spcPts val="0"/>
                        </a:spcAft>
                      </a:pPr>
                      <a:r>
                        <a:rPr lang="en-US" sz="1100">
                          <a:effectLst/>
                        </a:rPr>
                        <a:t>Invoice Amount</a:t>
                      </a:r>
                      <a:endParaRPr lang="en-US" sz="1100">
                        <a:effectLst/>
                        <a:latin typeface="Calibri"/>
                        <a:ea typeface="Times New Roman"/>
                        <a:cs typeface="Times New Roman"/>
                      </a:endParaRPr>
                    </a:p>
                  </a:txBody>
                  <a:tcPr marL="68580" marR="68580" marT="0" marB="0"/>
                </a:tc>
                <a:tc>
                  <a:txBody>
                    <a:bodyPr/>
                    <a:lstStyle/>
                    <a:p>
                      <a:pPr>
                        <a:lnSpc>
                          <a:spcPct val="115000"/>
                        </a:lnSpc>
                        <a:spcAft>
                          <a:spcPts val="0"/>
                        </a:spcAft>
                      </a:pPr>
                      <a:r>
                        <a:rPr lang="en-US" sz="1100">
                          <a:effectLst/>
                        </a:rPr>
                        <a:t>Maximum Daily Cash Payment by Buyer </a:t>
                      </a:r>
                    </a:p>
                    <a:p>
                      <a:pPr>
                        <a:lnSpc>
                          <a:spcPct val="115000"/>
                        </a:lnSpc>
                        <a:spcAft>
                          <a:spcPts val="0"/>
                        </a:spcAft>
                      </a:pPr>
                      <a:r>
                        <a:rPr lang="en-US" sz="1100">
                          <a:effectLst/>
                        </a:rPr>
                        <a:t>Sec 40A(3)</a:t>
                      </a:r>
                      <a:endParaRPr lang="en-US" sz="1100">
                        <a:effectLst/>
                        <a:latin typeface="Calibri"/>
                        <a:ea typeface="Times New Roman"/>
                        <a:cs typeface="Times New Roman"/>
                      </a:endParaRPr>
                    </a:p>
                  </a:txBody>
                  <a:tcPr marL="68580" marR="68580" marT="0" marB="0"/>
                </a:tc>
                <a:tc>
                  <a:txBody>
                    <a:bodyPr/>
                    <a:lstStyle/>
                    <a:p>
                      <a:pPr>
                        <a:lnSpc>
                          <a:spcPct val="115000"/>
                        </a:lnSpc>
                        <a:spcAft>
                          <a:spcPts val="0"/>
                        </a:spcAft>
                      </a:pPr>
                      <a:r>
                        <a:rPr lang="en-US" sz="1100">
                          <a:effectLst/>
                        </a:rPr>
                        <a:t>Aggregate Maximum cash which can be Received  by seller against this Invoice</a:t>
                      </a:r>
                    </a:p>
                    <a:p>
                      <a:pPr>
                        <a:lnSpc>
                          <a:spcPct val="115000"/>
                        </a:lnSpc>
                        <a:spcAft>
                          <a:spcPts val="0"/>
                        </a:spcAft>
                      </a:pPr>
                      <a:r>
                        <a:rPr lang="en-US" sz="1100">
                          <a:effectLst/>
                        </a:rPr>
                        <a:t> (sec 269ST)</a:t>
                      </a:r>
                      <a:endParaRPr lang="en-US" sz="1100">
                        <a:effectLst/>
                        <a:latin typeface="Calibri"/>
                        <a:ea typeface="Times New Roman"/>
                        <a:cs typeface="Times New Roman"/>
                      </a:endParaRPr>
                    </a:p>
                  </a:txBody>
                  <a:tcPr marL="68580" marR="68580" marT="0" marB="0"/>
                </a:tc>
                <a:tc>
                  <a:txBody>
                    <a:bodyPr/>
                    <a:lstStyle/>
                    <a:p>
                      <a:pPr>
                        <a:lnSpc>
                          <a:spcPct val="115000"/>
                        </a:lnSpc>
                        <a:spcAft>
                          <a:spcPts val="0"/>
                        </a:spcAft>
                      </a:pPr>
                      <a:r>
                        <a:rPr lang="en-US" sz="1100">
                          <a:effectLst/>
                        </a:rPr>
                        <a:t>Balance By Cheque/ Draft/ ECS</a:t>
                      </a:r>
                      <a:endParaRPr lang="en-US" sz="1100">
                        <a:effectLst/>
                        <a:latin typeface="Calibri"/>
                        <a:ea typeface="Times New Roman"/>
                        <a:cs typeface="Times New Roman"/>
                      </a:endParaRPr>
                    </a:p>
                  </a:txBody>
                  <a:tcPr marL="68580" marR="68580" marT="0" marB="0"/>
                </a:tc>
              </a:tr>
              <a:tr h="190500">
                <a:tc>
                  <a:txBody>
                    <a:bodyPr/>
                    <a:lstStyle/>
                    <a:p>
                      <a:pPr>
                        <a:lnSpc>
                          <a:spcPct val="115000"/>
                        </a:lnSpc>
                        <a:spcAft>
                          <a:spcPts val="0"/>
                        </a:spcAft>
                      </a:pPr>
                      <a:r>
                        <a:rPr lang="en-US" sz="1100">
                          <a:effectLst/>
                        </a:rPr>
                        <a:t>01/04/2020</a:t>
                      </a:r>
                      <a:endParaRPr lang="en-US" sz="1100">
                        <a:effectLst/>
                        <a:latin typeface="Calibri"/>
                        <a:ea typeface="Times New Roman"/>
                        <a:cs typeface="Times New Roman"/>
                      </a:endParaRPr>
                    </a:p>
                  </a:txBody>
                  <a:tcPr marL="68580" marR="68580" marT="0" marB="0"/>
                </a:tc>
                <a:tc>
                  <a:txBody>
                    <a:bodyPr/>
                    <a:lstStyle/>
                    <a:p>
                      <a:pPr>
                        <a:lnSpc>
                          <a:spcPct val="115000"/>
                        </a:lnSpc>
                        <a:spcAft>
                          <a:spcPts val="0"/>
                        </a:spcAft>
                      </a:pPr>
                      <a:r>
                        <a:rPr lang="en-US" sz="1100">
                          <a:effectLst/>
                        </a:rPr>
                        <a:t>Rs 2,90,000</a:t>
                      </a:r>
                      <a:endParaRPr lang="en-US" sz="1100">
                        <a:effectLst/>
                        <a:latin typeface="Calibri"/>
                        <a:ea typeface="Times New Roman"/>
                        <a:cs typeface="Times New Roman"/>
                      </a:endParaRPr>
                    </a:p>
                  </a:txBody>
                  <a:tcPr marL="68580" marR="68580" marT="0" marB="0"/>
                </a:tc>
                <a:tc>
                  <a:txBody>
                    <a:bodyPr/>
                    <a:lstStyle/>
                    <a:p>
                      <a:pPr>
                        <a:lnSpc>
                          <a:spcPct val="115000"/>
                        </a:lnSpc>
                        <a:spcAft>
                          <a:spcPts val="0"/>
                        </a:spcAft>
                        <a:tabLst>
                          <a:tab pos="1212850" algn="r"/>
                        </a:tabLst>
                      </a:pPr>
                      <a:r>
                        <a:rPr lang="en-US" sz="1100">
                          <a:effectLst/>
                        </a:rPr>
                        <a:t>Rs. 10,000	</a:t>
                      </a:r>
                      <a:endParaRPr lang="en-US" sz="1100">
                        <a:effectLst/>
                        <a:latin typeface="Calibri"/>
                        <a:ea typeface="Times New Roman"/>
                        <a:cs typeface="Times New Roman"/>
                      </a:endParaRPr>
                    </a:p>
                  </a:txBody>
                  <a:tcPr marL="68580" marR="68580" marT="0" marB="0"/>
                </a:tc>
                <a:tc>
                  <a:txBody>
                    <a:bodyPr/>
                    <a:lstStyle/>
                    <a:p>
                      <a:pPr>
                        <a:lnSpc>
                          <a:spcPct val="115000"/>
                        </a:lnSpc>
                        <a:spcAft>
                          <a:spcPts val="0"/>
                        </a:spcAft>
                      </a:pPr>
                      <a:r>
                        <a:rPr lang="en-US" sz="1100">
                          <a:effectLst/>
                        </a:rPr>
                        <a:t>Rs. 1,99,999</a:t>
                      </a:r>
                      <a:endParaRPr lang="en-US" sz="1100">
                        <a:effectLst/>
                        <a:latin typeface="Calibri"/>
                        <a:ea typeface="Times New Roman"/>
                        <a:cs typeface="Times New Roman"/>
                      </a:endParaRPr>
                    </a:p>
                  </a:txBody>
                  <a:tcPr marL="68580" marR="68580" marT="0" marB="0"/>
                </a:tc>
                <a:tc>
                  <a:txBody>
                    <a:bodyPr/>
                    <a:lstStyle/>
                    <a:p>
                      <a:pPr>
                        <a:lnSpc>
                          <a:spcPct val="115000"/>
                        </a:lnSpc>
                        <a:spcAft>
                          <a:spcPts val="0"/>
                        </a:spcAft>
                      </a:pPr>
                      <a:r>
                        <a:rPr lang="en-US" sz="1100">
                          <a:effectLst/>
                        </a:rPr>
                        <a:t>Rs. 90,001</a:t>
                      </a:r>
                      <a:endParaRPr lang="en-US" sz="1100">
                        <a:effectLst/>
                        <a:latin typeface="Calibri"/>
                        <a:ea typeface="Times New Roman"/>
                        <a:cs typeface="Times New Roman"/>
                      </a:endParaRPr>
                    </a:p>
                  </a:txBody>
                  <a:tcPr marL="68580" marR="68580" marT="0" marB="0"/>
                </a:tc>
              </a:tr>
              <a:tr h="190500">
                <a:tc>
                  <a:txBody>
                    <a:bodyPr/>
                    <a:lstStyle/>
                    <a:p>
                      <a:pPr>
                        <a:lnSpc>
                          <a:spcPct val="115000"/>
                        </a:lnSpc>
                        <a:spcAft>
                          <a:spcPts val="0"/>
                        </a:spcAft>
                      </a:pPr>
                      <a:r>
                        <a:rPr lang="en-US" sz="1100">
                          <a:effectLst/>
                        </a:rPr>
                        <a:t>15/04/2020</a:t>
                      </a:r>
                      <a:endParaRPr lang="en-US" sz="1100">
                        <a:effectLst/>
                        <a:latin typeface="Calibri"/>
                        <a:ea typeface="Times New Roman"/>
                        <a:cs typeface="Times New Roman"/>
                      </a:endParaRPr>
                    </a:p>
                  </a:txBody>
                  <a:tcPr marL="68580" marR="68580" marT="0" marB="0"/>
                </a:tc>
                <a:tc>
                  <a:txBody>
                    <a:bodyPr/>
                    <a:lstStyle/>
                    <a:p>
                      <a:pPr>
                        <a:lnSpc>
                          <a:spcPct val="115000"/>
                        </a:lnSpc>
                        <a:spcAft>
                          <a:spcPts val="0"/>
                        </a:spcAft>
                      </a:pPr>
                      <a:r>
                        <a:rPr lang="en-US" sz="1100">
                          <a:effectLst/>
                        </a:rPr>
                        <a:t>Rs. 1,70,000</a:t>
                      </a:r>
                      <a:endParaRPr lang="en-US" sz="1100">
                        <a:effectLst/>
                        <a:latin typeface="Calibri"/>
                        <a:ea typeface="Times New Roman"/>
                        <a:cs typeface="Times New Roman"/>
                      </a:endParaRPr>
                    </a:p>
                  </a:txBody>
                  <a:tcPr marL="68580" marR="68580" marT="0" marB="0"/>
                </a:tc>
                <a:tc>
                  <a:txBody>
                    <a:bodyPr/>
                    <a:lstStyle/>
                    <a:p>
                      <a:pPr>
                        <a:lnSpc>
                          <a:spcPct val="115000"/>
                        </a:lnSpc>
                        <a:spcAft>
                          <a:spcPts val="0"/>
                        </a:spcAft>
                      </a:pPr>
                      <a:r>
                        <a:rPr lang="en-US" sz="1100">
                          <a:effectLst/>
                        </a:rPr>
                        <a:t>Rs. 10,000</a:t>
                      </a:r>
                      <a:endParaRPr lang="en-US" sz="1100">
                        <a:effectLst/>
                        <a:latin typeface="Calibri"/>
                        <a:ea typeface="Times New Roman"/>
                        <a:cs typeface="Times New Roman"/>
                      </a:endParaRPr>
                    </a:p>
                  </a:txBody>
                  <a:tcPr marL="68580" marR="68580" marT="0" marB="0"/>
                </a:tc>
                <a:tc>
                  <a:txBody>
                    <a:bodyPr/>
                    <a:lstStyle/>
                    <a:p>
                      <a:pPr>
                        <a:lnSpc>
                          <a:spcPct val="115000"/>
                        </a:lnSpc>
                        <a:spcAft>
                          <a:spcPts val="0"/>
                        </a:spcAft>
                      </a:pPr>
                      <a:r>
                        <a:rPr lang="en-US" sz="1100">
                          <a:effectLst/>
                        </a:rPr>
                        <a:t>Rs. 1,70,000</a:t>
                      </a:r>
                      <a:endParaRPr lang="en-US" sz="1100">
                        <a:effectLst/>
                        <a:latin typeface="Calibri"/>
                        <a:ea typeface="Times New Roman"/>
                        <a:cs typeface="Times New Roman"/>
                      </a:endParaRPr>
                    </a:p>
                  </a:txBody>
                  <a:tcPr marL="68580" marR="68580" marT="0" marB="0"/>
                </a:tc>
                <a:tc>
                  <a:txBody>
                    <a:bodyPr/>
                    <a:lstStyle/>
                    <a:p>
                      <a:pPr>
                        <a:lnSpc>
                          <a:spcPct val="115000"/>
                        </a:lnSpc>
                        <a:spcAft>
                          <a:spcPts val="0"/>
                        </a:spcAft>
                      </a:pPr>
                      <a:r>
                        <a:rPr lang="en-US" sz="1100" dirty="0">
                          <a:effectLst/>
                        </a:rPr>
                        <a:t>Nil</a:t>
                      </a:r>
                      <a:endParaRPr lang="en-US" sz="11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2004352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050" dirty="0"/>
              <a:t/>
            </a:r>
            <a:br>
              <a:rPr lang="en-US" sz="1050" dirty="0"/>
            </a:br>
            <a:endParaRPr lang="en-US" sz="105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60448133"/>
              </p:ext>
            </p:extLst>
          </p:nvPr>
        </p:nvGraphicFramePr>
        <p:xfrm>
          <a:off x="457200" y="16462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E6F2CCAC-EDBA-4536-9007-F9123E5A879F}" type="slidenum">
              <a:rPr lang="en-US" smtClean="0"/>
              <a:pPr/>
              <a:t>83</a:t>
            </a:fld>
            <a:endParaRPr lang="en-US"/>
          </a:p>
        </p:txBody>
      </p:sp>
    </p:spTree>
    <p:extLst>
      <p:ext uri="{BB962C8B-B14F-4D97-AF65-F5344CB8AC3E}">
        <p14:creationId xmlns:p14="http://schemas.microsoft.com/office/powerpoint/2010/main" val="179590576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1143000"/>
          </a:xfrm>
        </p:spPr>
        <p:txBody>
          <a:bodyPr>
            <a:normAutofit fontScale="90000"/>
          </a:bodyPr>
          <a:lstStyle/>
          <a:p>
            <a:pPr lvl="0"/>
            <a:r>
              <a:rPr lang="en-US" sz="3600" b="1" dirty="0" smtClean="0"/>
              <a:t>Mandating Acceptance of Payment through prescribed Electronic modes</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fontScale="47500" lnSpcReduction="20000"/>
          </a:bodyPr>
          <a:lstStyle/>
          <a:p>
            <a:pPr marL="0" indent="0">
              <a:buNone/>
            </a:pPr>
            <a:r>
              <a:rPr lang="en-US" b="1" dirty="0" smtClean="0"/>
              <a:t> </a:t>
            </a:r>
          </a:p>
          <a:p>
            <a:pPr marL="0" indent="0">
              <a:buNone/>
            </a:pPr>
            <a:r>
              <a:rPr lang="en-US" b="1" dirty="0" smtClean="0"/>
              <a:t>INTRODUCTION</a:t>
            </a:r>
            <a:endParaRPr lang="en-US" dirty="0" smtClean="0"/>
          </a:p>
          <a:p>
            <a:pPr marL="0" indent="0">
              <a:buNone/>
            </a:pPr>
            <a:r>
              <a:rPr lang="en-US" dirty="0" smtClean="0"/>
              <a:t>The Indian Government launched the Digital India campaign to make available government services to citizens electronically by online infrastructure improvement and also by enhancing internet connectivity. It also aims to empower the country digitally in the domain of technology. Prime Minister </a:t>
            </a:r>
            <a:r>
              <a:rPr lang="en-US" dirty="0" err="1" smtClean="0"/>
              <a:t>Narendra</a:t>
            </a:r>
            <a:r>
              <a:rPr lang="en-US" dirty="0" smtClean="0"/>
              <a:t> </a:t>
            </a:r>
            <a:r>
              <a:rPr lang="en-US" dirty="0" err="1" smtClean="0"/>
              <a:t>Modi</a:t>
            </a:r>
            <a:r>
              <a:rPr lang="en-US" dirty="0" smtClean="0"/>
              <a:t> launched this campaign on 1st July 2015.</a:t>
            </a:r>
          </a:p>
          <a:p>
            <a:pPr marL="0" indent="0">
              <a:buNone/>
            </a:pPr>
            <a:r>
              <a:rPr lang="en-US" dirty="0" smtClean="0"/>
              <a:t>For this very reason The government of India has introduced many new changes in the existing system of Indian Economy and the introduction of section 269SU in The Finance (No. 2) Act, 2019 which required every person with a business turnover, sales or gross receipts exceeding Rs. 50 </a:t>
            </a:r>
            <a:r>
              <a:rPr lang="en-US" dirty="0" err="1" smtClean="0"/>
              <a:t>crores</a:t>
            </a:r>
            <a:r>
              <a:rPr lang="en-US" dirty="0" smtClean="0"/>
              <a:t> to mandatorily provide facilities for accepting payments through prescribed electronic modes is one of the most effective measure to promoted </a:t>
            </a:r>
            <a:r>
              <a:rPr lang="en-US" dirty="0" err="1" smtClean="0"/>
              <a:t>digitalisation</a:t>
            </a:r>
            <a:r>
              <a:rPr lang="en-US" dirty="0" smtClean="0"/>
              <a:t> in a developing country like India.</a:t>
            </a:r>
          </a:p>
          <a:p>
            <a:pPr marL="0" indent="0">
              <a:buNone/>
            </a:pPr>
            <a:endParaRPr lang="en-US" dirty="0" smtClean="0"/>
          </a:p>
          <a:p>
            <a:pPr marL="0" indent="0">
              <a:buNone/>
            </a:pPr>
            <a:r>
              <a:rPr lang="en-US" dirty="0" smtClean="0"/>
              <a:t>Now the first question to be addressed is what are the prescribed electronic methods of payment The CBDT vide its </a:t>
            </a:r>
            <a:r>
              <a:rPr lang="en-US" b="1" dirty="0" smtClean="0"/>
              <a:t>Notification [No.105/2019/F. No. 370142/35/2019-TPL] </a:t>
            </a:r>
            <a:r>
              <a:rPr lang="en-US" dirty="0" smtClean="0"/>
              <a:t>dated </a:t>
            </a:r>
            <a:r>
              <a:rPr lang="en-US" b="1" dirty="0" smtClean="0"/>
              <a:t>30th December 2019 </a:t>
            </a:r>
            <a:r>
              <a:rPr lang="en-US" dirty="0" smtClean="0"/>
              <a:t>has prescribed such electronic modes, which needs to be provided from 1 January 2020.</a:t>
            </a:r>
          </a:p>
          <a:p>
            <a:pPr marL="0" indent="0">
              <a:buNone/>
            </a:pPr>
            <a:r>
              <a:rPr lang="en-US" dirty="0" smtClean="0"/>
              <a:t>The first option is payment through </a:t>
            </a:r>
            <a:r>
              <a:rPr lang="en-US" i="1" dirty="0" smtClean="0"/>
              <a:t>Debit Card</a:t>
            </a:r>
            <a:r>
              <a:rPr lang="en-US" dirty="0" smtClean="0"/>
              <a:t> powered by </a:t>
            </a:r>
            <a:r>
              <a:rPr lang="en-US" dirty="0" err="1" smtClean="0"/>
              <a:t>RuPay</a:t>
            </a:r>
            <a:r>
              <a:rPr lang="en-US" dirty="0" smtClean="0"/>
              <a:t> followed by Unified Payments Interface </a:t>
            </a:r>
            <a:r>
              <a:rPr lang="en-US" i="1" dirty="0" smtClean="0"/>
              <a:t>(UPI) (BHIM-UPI)</a:t>
            </a:r>
            <a:r>
              <a:rPr lang="en-US" dirty="0" smtClean="0"/>
              <a:t>; and Unified Payments Interface Quick Response Code (UPI QR Code) </a:t>
            </a:r>
            <a:r>
              <a:rPr lang="en-US" i="1" dirty="0" smtClean="0"/>
              <a:t>(BHIM-UPI QR Code).</a:t>
            </a: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80728"/>
            <a:ext cx="8229600" cy="5593808"/>
          </a:xfrm>
        </p:spPr>
        <p:txBody>
          <a:bodyPr>
            <a:normAutofit fontScale="40000" lnSpcReduction="20000"/>
          </a:bodyPr>
          <a:lstStyle/>
          <a:p>
            <a:pPr marL="0" indent="0">
              <a:buNone/>
            </a:pPr>
            <a:r>
              <a:rPr lang="en-US" b="1" dirty="0" smtClean="0"/>
              <a:t>       </a:t>
            </a:r>
            <a:r>
              <a:rPr lang="en-US" sz="4000" b="1" dirty="0" smtClean="0">
                <a:solidFill>
                  <a:schemeClr val="accent3">
                    <a:lumMod val="60000"/>
                    <a:lumOff val="40000"/>
                  </a:schemeClr>
                </a:solidFill>
              </a:rPr>
              <a:t>APPLICABILITY OF THE PROVISIONS OF SECTION 269SU</a:t>
            </a:r>
          </a:p>
          <a:p>
            <a:pPr marL="0" indent="0">
              <a:buNone/>
            </a:pPr>
            <a:endParaRPr lang="en-US" b="1" dirty="0"/>
          </a:p>
          <a:p>
            <a:pPr marL="0" indent="0">
              <a:buNone/>
            </a:pPr>
            <a:endParaRPr lang="en-US" dirty="0" smtClean="0"/>
          </a:p>
          <a:p>
            <a:r>
              <a:rPr lang="en-US" dirty="0" smtClean="0"/>
              <a:t>The </a:t>
            </a:r>
            <a:r>
              <a:rPr lang="en-US" b="1" dirty="0" smtClean="0"/>
              <a:t>applicability of the provisions of section 269SU</a:t>
            </a:r>
            <a:r>
              <a:rPr lang="en-US" dirty="0" smtClean="0"/>
              <a:t> to those business entities who do not receive payments from retail customers was always in question. This is because it is not practical to receive payments from customers by B2B enterprises since they are distant and large customers who prefer to make payment by banking channels like NEFT/RTGS rather than by debit cards or BHIM/UPI which are primarily meant for payment modes by individual and retail customers. Further, there are restrictions on amount and number of transactions on cards and UPI and other prescribed modes of payments.</a:t>
            </a:r>
          </a:p>
          <a:p>
            <a:endParaRPr lang="en-US" dirty="0" smtClean="0"/>
          </a:p>
          <a:p>
            <a:r>
              <a:rPr lang="en-US" dirty="0" smtClean="0"/>
              <a:t>Since section 269SU did not provide any exemption for any entities rather was made applicable to all, it was unnecessarily increasing the cost of compliances for B2B entities. Those entities had to compulsorily comply with the provisions of section 269SU without any purposeful use since violation of section 269SU attracts a penalty of Rs 5,000 for each day of default. Many businesses were forced to install such payment facilities, even though such facilities were never supposed to be used for such businesses, considering the nature of business or customer base.</a:t>
            </a:r>
          </a:p>
          <a:p>
            <a:pPr fontAlgn="base"/>
            <a:r>
              <a:rPr lang="en-US" dirty="0" smtClean="0"/>
              <a:t>It has also stated that this clarification is based on the representations that have been received by it, stating that the requirement of the mandatory facility for payments through the prescribed electronic modes is generally applicable in B2C (Business to Consumer) businesses, which directly deal with retail customers. Moreover, since the prescribed electronic modes have a maximum payment limit per transaction or per day they are not so relevant to B2B (Business to Business) businesses, which generally receive large payments through other electronic modes of payment such as NEFT or RTGS.</a:t>
            </a:r>
          </a:p>
          <a:p>
            <a:pPr marL="0" indent="0" fontAlgn="base">
              <a:buNone/>
            </a:pPr>
            <a:r>
              <a:rPr lang="en-US" dirty="0" smtClean="0"/>
              <a:t> </a:t>
            </a:r>
          </a:p>
          <a:p>
            <a:pPr fontAlgn="base"/>
            <a:r>
              <a:rPr lang="en-US" dirty="0" smtClean="0"/>
              <a:t>Mandating such businesses to provide the facility for accepting payments through prescribed electronic modes would cause administrative inconvenience and impose additional costs, the CBDT clarification added. </a:t>
            </a:r>
          </a:p>
          <a:p>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85</a:t>
            </a:fld>
            <a:endParaRPr lang="en-US"/>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marL="0" indent="0">
              <a:buNone/>
            </a:pPr>
            <a:r>
              <a:rPr lang="en-US" b="1" dirty="0" smtClean="0"/>
              <a:t>EXEMPTION</a:t>
            </a:r>
            <a:endParaRPr lang="en-US" dirty="0" smtClean="0"/>
          </a:p>
          <a:p>
            <a:pPr marL="0" indent="0">
              <a:buNone/>
            </a:pPr>
            <a:r>
              <a:rPr lang="en-US" dirty="0" smtClean="0"/>
              <a:t>From the above clarification, it must be borne in mind that the exemption from applicability of provisions of section 269SU is not a blanket one but conditional.</a:t>
            </a:r>
          </a:p>
          <a:p>
            <a:pPr marL="0" indent="0">
              <a:buNone/>
            </a:pPr>
            <a:r>
              <a:rPr lang="en-US" dirty="0" smtClean="0"/>
              <a:t>Exception from the applicability of installation of prescribed modes of payments from section 269SU is available in the following cases-</a:t>
            </a:r>
          </a:p>
          <a:p>
            <a:pPr marL="0" indent="0">
              <a:buNone/>
            </a:pPr>
            <a:r>
              <a:rPr lang="en-US" dirty="0" smtClean="0"/>
              <a:t/>
            </a:r>
            <a:br>
              <a:rPr lang="en-US" dirty="0" smtClean="0"/>
            </a:br>
            <a:r>
              <a:rPr lang="en-US" dirty="0" smtClean="0"/>
              <a:t>1. The exception is applicable only to a specified person having only B2B transactions.</a:t>
            </a:r>
          </a:p>
          <a:p>
            <a:pPr marL="0" indent="0">
              <a:buNone/>
            </a:pPr>
            <a:r>
              <a:rPr lang="en-US" dirty="0" smtClean="0"/>
              <a:t/>
            </a:r>
            <a:br>
              <a:rPr lang="en-US" dirty="0" smtClean="0"/>
            </a:br>
            <a:r>
              <a:rPr lang="en-US" dirty="0" smtClean="0"/>
              <a:t>2. At least 95% of the aggregate of all amounts received during the previous year, including the amount received for sales, turnover or gross receipts, are by other than cash.</a:t>
            </a:r>
          </a:p>
          <a:p>
            <a:pPr marL="0" indent="0">
              <a:buNone/>
            </a:pPr>
            <a:r>
              <a:rPr lang="en-US" dirty="0" smtClean="0"/>
              <a:t> </a:t>
            </a:r>
          </a:p>
          <a:p>
            <a:pPr marL="0" indent="0">
              <a:buNone/>
            </a:pPr>
            <a:r>
              <a:rPr lang="en-US" dirty="0" smtClean="0"/>
              <a:t>If both the conditions are satisfied then only the B2B businesses are exempt from the applicability of section 269SU.</a:t>
            </a:r>
          </a:p>
          <a:p>
            <a:pPr marL="0" indent="0">
              <a:buNone/>
            </a:pPr>
            <a:r>
              <a:rPr lang="en-US" dirty="0" smtClean="0"/>
              <a:t/>
            </a:r>
            <a:br>
              <a:rPr lang="en-US" dirty="0" smtClean="0"/>
            </a:br>
            <a:r>
              <a:rPr lang="en-US" dirty="0" smtClean="0"/>
              <a:t>B2B are those enterprises which have no transaction with retail customers/consumers. The receipt of the 95 per cent threshold is not limited to receipt from sales or turnover only. It covers all the receipts of the entity like receipt of loans, credits, capital contribution in the firm, etc. However, the restriction is limited to receipts in cash only and does not cover payments in cash. Further, in case, a B2B entity also carries on retail business, then it has to implement and install the prescribed mode of payments. However, this condition does not mean that there is a ban on cash transactions completely.</a:t>
            </a:r>
          </a:p>
          <a:p>
            <a:pPr marL="0" indent="0">
              <a:buNone/>
            </a:pPr>
            <a:r>
              <a:rPr lang="en-US" dirty="0" smtClean="0"/>
              <a:t> </a:t>
            </a:r>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86</a:t>
            </a:fld>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marL="0" indent="0">
              <a:buNone/>
            </a:pPr>
            <a:r>
              <a:rPr lang="en-US" dirty="0" smtClean="0"/>
              <a:t>Recently, CBDT has notified other electronic modes of payments under the Income Tax Act, 1961 vide Notification No. 08/2020 dated 29.01.2020</a:t>
            </a:r>
            <a:r>
              <a:rPr lang="en-US" dirty="0"/>
              <a:t> </a:t>
            </a:r>
            <a:r>
              <a:rPr lang="en-US" dirty="0" smtClean="0"/>
              <a:t>and inserted new Rule 6ABBA to prescribe for other electronic modes of payments as prescribed for certain sections of the Act as per amendments introduced by the Finance Act, 2019.</a:t>
            </a:r>
          </a:p>
          <a:p>
            <a:pPr marL="0" indent="0">
              <a:buNone/>
            </a:pPr>
            <a:r>
              <a:rPr lang="en-US" dirty="0" smtClean="0"/>
              <a:t> </a:t>
            </a:r>
          </a:p>
          <a:p>
            <a:pPr marL="0" indent="0">
              <a:buNone/>
            </a:pPr>
            <a:r>
              <a:rPr lang="en-US" b="1" dirty="0" smtClean="0"/>
              <a:t>Circular No. 12/2020 </a:t>
            </a:r>
            <a:r>
              <a:rPr lang="en-US" dirty="0" smtClean="0"/>
              <a:t>clarified that the provisions of section 269SU of the Act shall not be applicable to a specified person having only B2B transactions (i.e. no transaction with retail customer/consumer) if at least 95% of aggregate of all amounts received during the previous year, including amount received for sales, turnover or gross receipts, are by other than cash.</a:t>
            </a:r>
          </a:p>
          <a:p>
            <a:pPr marL="0" lvl="0" indent="0">
              <a:buNone/>
            </a:pPr>
            <a:r>
              <a:rPr lang="en-US" dirty="0" smtClean="0"/>
              <a:t>an </a:t>
            </a:r>
            <a:r>
              <a:rPr lang="en-US" dirty="0" err="1" smtClean="0"/>
              <a:t>assessee</a:t>
            </a:r>
            <a:r>
              <a:rPr lang="en-US" dirty="0" smtClean="0"/>
              <a:t> which is 100 percent export-oriented (i.e. no domestic sales, and therefore, all payments will always be received through normal banking channels); and</a:t>
            </a:r>
          </a:p>
          <a:p>
            <a:pPr marL="0" lvl="0" indent="0">
              <a:buNone/>
            </a:pPr>
            <a:r>
              <a:rPr lang="en-US" dirty="0" smtClean="0"/>
              <a:t>a foreign company carrying on the business through a Permanent Establishment (PE) in India.</a:t>
            </a:r>
          </a:p>
          <a:p>
            <a:pPr marL="0" indent="0">
              <a:buNone/>
            </a:pPr>
            <a:r>
              <a:rPr lang="en-US" dirty="0" smtClean="0"/>
              <a:t> </a:t>
            </a:r>
          </a:p>
          <a:p>
            <a:pPr marL="0" indent="0">
              <a:buNone/>
            </a:pPr>
            <a:r>
              <a:rPr lang="en-US" dirty="0" smtClean="0">
                <a:solidFill>
                  <a:schemeClr val="accent3">
                    <a:lumMod val="60000"/>
                    <a:lumOff val="40000"/>
                  </a:schemeClr>
                </a:solidFill>
              </a:rPr>
              <a:t> </a:t>
            </a:r>
          </a:p>
          <a:p>
            <a:pPr marL="0" indent="0">
              <a:buNone/>
            </a:pPr>
            <a:r>
              <a:rPr lang="en-US" b="1" dirty="0" smtClean="0">
                <a:solidFill>
                  <a:schemeClr val="accent3">
                    <a:lumMod val="60000"/>
                    <a:lumOff val="40000"/>
                  </a:schemeClr>
                </a:solidFill>
              </a:rPr>
              <a:t>PENALTY</a:t>
            </a:r>
            <a:endParaRPr lang="en-US" dirty="0" smtClean="0">
              <a:solidFill>
                <a:schemeClr val="accent3">
                  <a:lumMod val="60000"/>
                  <a:lumOff val="40000"/>
                </a:schemeClr>
              </a:solidFill>
            </a:endParaRPr>
          </a:p>
          <a:p>
            <a:pPr marL="0" indent="0">
              <a:buNone/>
            </a:pPr>
            <a:r>
              <a:rPr lang="en-US" dirty="0" smtClean="0"/>
              <a:t>The Penal provision for non-compliance of Section 269SU is covered by Section 271DB.</a:t>
            </a:r>
          </a:p>
          <a:p>
            <a:pPr marL="0" indent="0">
              <a:buNone/>
            </a:pPr>
            <a:r>
              <a:rPr lang="en-US" dirty="0" smtClean="0"/>
              <a:t>As per Section 271DB, if the above provision not fulfilled </a:t>
            </a:r>
            <a:r>
              <a:rPr lang="en-US" dirty="0" err="1" smtClean="0"/>
              <a:t>w.e.f</a:t>
            </a:r>
            <a:r>
              <a:rPr lang="en-US" dirty="0" smtClean="0"/>
              <a:t>. 01.02.2020 penalty of 5,000/- per day would be levied after 01st Feb 2020.</a:t>
            </a:r>
          </a:p>
          <a:p>
            <a:pPr marL="0" indent="0">
              <a:buNone/>
            </a:pPr>
            <a:r>
              <a:rPr lang="en-US" dirty="0" smtClean="0"/>
              <a:t>However, if the business fulfilled the criteria of install or </a:t>
            </a:r>
            <a:r>
              <a:rPr lang="en-US" dirty="0" err="1" smtClean="0"/>
              <a:t>operationalizes</a:t>
            </a:r>
            <a:r>
              <a:rPr lang="en-US" dirty="0" smtClean="0"/>
              <a:t> Digital payment system till 31st January 2020 so the penalty would not be levied.</a:t>
            </a:r>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87</a:t>
            </a:fld>
            <a:endParaRPr lang="en-U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173848035"/>
              </p:ext>
            </p:extLst>
          </p:nvPr>
        </p:nvGraphicFramePr>
        <p:xfrm>
          <a:off x="457200" y="836613"/>
          <a:ext cx="8229600" cy="57372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p:txBody>
          <a:bodyPr/>
          <a:lstStyle/>
          <a:p>
            <a:fld id="{E6F2CCAC-EDBA-4536-9007-F9123E5A879F}" type="slidenum">
              <a:rPr lang="en-US" smtClean="0"/>
              <a:pPr/>
              <a:t>88</a:t>
            </a:fld>
            <a:endParaRPr lang="en-US"/>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29600" cy="1143000"/>
          </a:xfrm>
        </p:spPr>
        <p:txBody>
          <a:bodyPr>
            <a:normAutofit fontScale="90000"/>
          </a:bodyPr>
          <a:lstStyle/>
          <a:p>
            <a:pPr lvl="0" algn="l"/>
            <a:r>
              <a:rPr lang="en-US" sz="4000" b="1" dirty="0" smtClean="0"/>
              <a:t>Tax Deducted At Source Provisions on Cash Transactions</a:t>
            </a:r>
            <a:r>
              <a:rPr lang="en-US" b="1" dirty="0" smtClean="0"/>
              <a:t/>
            </a:r>
            <a:br>
              <a:rPr lang="en-US" b="1" dirty="0" smtClean="0"/>
            </a:br>
            <a:endParaRPr lang="en-US" dirty="0"/>
          </a:p>
        </p:txBody>
      </p:sp>
      <p:sp>
        <p:nvSpPr>
          <p:cNvPr id="3" name="Content Placeholder 2"/>
          <p:cNvSpPr>
            <a:spLocks noGrp="1"/>
          </p:cNvSpPr>
          <p:nvPr>
            <p:ph idx="1"/>
          </p:nvPr>
        </p:nvSpPr>
        <p:spPr/>
        <p:txBody>
          <a:bodyPr>
            <a:normAutofit fontScale="47500" lnSpcReduction="20000"/>
          </a:bodyPr>
          <a:lstStyle/>
          <a:p>
            <a:pPr marL="0" indent="0">
              <a:buNone/>
            </a:pPr>
            <a:r>
              <a:rPr lang="en-US" b="1" u="sng" dirty="0" smtClean="0"/>
              <a:t>Section 194N – TDS on cash withdrawal from banks/post offices</a:t>
            </a:r>
            <a:endParaRPr lang="en-US" b="1" dirty="0" smtClean="0"/>
          </a:p>
          <a:p>
            <a:pPr marL="0" indent="0">
              <a:buNone/>
            </a:pPr>
            <a:r>
              <a:rPr lang="en-US" b="1" i="1" dirty="0" smtClean="0"/>
              <a:t>[Applicable from September 1, 2019]</a:t>
            </a:r>
          </a:p>
          <a:p>
            <a:pPr marL="0" indent="0">
              <a:buNone/>
            </a:pPr>
            <a:endParaRPr lang="en-US" dirty="0" smtClean="0"/>
          </a:p>
          <a:p>
            <a:pPr marL="0" lvl="0" indent="0">
              <a:buNone/>
            </a:pPr>
            <a:r>
              <a:rPr lang="en-US" b="1" dirty="0" smtClean="0"/>
              <a:t>Who is responsible to deduct tax u/s 194N?</a:t>
            </a:r>
            <a:endParaRPr lang="en-US" dirty="0" smtClean="0"/>
          </a:p>
          <a:p>
            <a:pPr marL="0" indent="0">
              <a:buNone/>
            </a:pPr>
            <a:r>
              <a:rPr lang="en-US" dirty="0" smtClean="0"/>
              <a:t>Every person, being,—</a:t>
            </a:r>
          </a:p>
          <a:p>
            <a:pPr marL="0" indent="0">
              <a:buNone/>
            </a:pPr>
            <a:r>
              <a:rPr lang="en-US" dirty="0" smtClean="0"/>
              <a:t>  (</a:t>
            </a:r>
            <a:r>
              <a:rPr lang="en-US" dirty="0" err="1" smtClean="0"/>
              <a:t>i</a:t>
            </a:r>
            <a:r>
              <a:rPr lang="en-US" dirty="0" smtClean="0"/>
              <a:t>) a banking company to which the Banking Regulation Act, 1949 (10 of 1949) applies (including any bank or banking institution referred to in section 51 of that Act);</a:t>
            </a:r>
          </a:p>
          <a:p>
            <a:pPr marL="0" indent="0">
              <a:buNone/>
            </a:pPr>
            <a:r>
              <a:rPr lang="en-US" dirty="0" smtClean="0"/>
              <a:t> (ii) a co-operative society engaged in carrying on the business of banking; or</a:t>
            </a:r>
          </a:p>
          <a:p>
            <a:pPr marL="0" indent="0">
              <a:buNone/>
            </a:pPr>
            <a:r>
              <a:rPr lang="en-US" dirty="0" smtClean="0"/>
              <a:t>(iii) a post office</a:t>
            </a:r>
            <a:r>
              <a:rPr lang="en-US" i="1" dirty="0" smtClean="0"/>
              <a:t>,</a:t>
            </a:r>
            <a:endParaRPr lang="en-US" dirty="0" smtClean="0"/>
          </a:p>
          <a:p>
            <a:pPr marL="0" indent="0">
              <a:buNone/>
            </a:pPr>
            <a:r>
              <a:rPr lang="en-US" dirty="0" smtClean="0"/>
              <a:t>who is responsible for paying any sum, or, as the case may be, aggregate of sums, in cash, in excess of one </a:t>
            </a:r>
            <a:r>
              <a:rPr lang="en-US" dirty="0" err="1" smtClean="0"/>
              <a:t>crore</a:t>
            </a:r>
            <a:r>
              <a:rPr lang="en-US" dirty="0" smtClean="0"/>
              <a:t> rupees during the previous year, to any person (herein referred to as the recipient) from one or more accounts maintained by the recipient with it .</a:t>
            </a:r>
          </a:p>
          <a:p>
            <a:pPr marL="0" indent="0">
              <a:buNone/>
            </a:pPr>
            <a:endParaRPr lang="en-US" dirty="0" smtClean="0"/>
          </a:p>
          <a:p>
            <a:pPr marL="0" lvl="0" indent="0">
              <a:buNone/>
            </a:pPr>
            <a:r>
              <a:rPr lang="en-US" b="1" dirty="0" smtClean="0"/>
              <a:t>Who is the Payee?</a:t>
            </a:r>
          </a:p>
          <a:p>
            <a:pPr marL="0" indent="0">
              <a:buNone/>
            </a:pPr>
            <a:r>
              <a:rPr lang="en-US" dirty="0" smtClean="0"/>
              <a:t>TDS deduction on cash withdrawal u/s 194N is applicable to all taxpayers, including</a:t>
            </a:r>
          </a:p>
          <a:p>
            <a:pPr marL="0" lvl="0" indent="0">
              <a:buNone/>
            </a:pPr>
            <a:r>
              <a:rPr lang="en-US" dirty="0" smtClean="0"/>
              <a:t>An Individual</a:t>
            </a:r>
          </a:p>
          <a:p>
            <a:pPr marL="0" lvl="0" indent="0">
              <a:buNone/>
            </a:pPr>
            <a:r>
              <a:rPr lang="en-US" dirty="0" smtClean="0"/>
              <a:t>A Hindu Undivided Family (HUF)</a:t>
            </a:r>
          </a:p>
          <a:p>
            <a:pPr marL="0" lvl="0" indent="0">
              <a:buNone/>
            </a:pPr>
            <a:r>
              <a:rPr lang="en-US" dirty="0" smtClean="0"/>
              <a:t>A Company</a:t>
            </a:r>
          </a:p>
          <a:p>
            <a:pPr marL="0" lvl="0" indent="0">
              <a:buNone/>
            </a:pPr>
            <a:r>
              <a:rPr lang="en-US" dirty="0" smtClean="0"/>
              <a:t>A partnership firm or an LLP</a:t>
            </a:r>
          </a:p>
          <a:p>
            <a:pPr marL="0" lvl="0" indent="0">
              <a:buNone/>
            </a:pPr>
            <a:r>
              <a:rPr lang="en-US" dirty="0" smtClean="0"/>
              <a:t>A local authority</a:t>
            </a:r>
          </a:p>
          <a:p>
            <a:pPr marL="0" lvl="0" indent="0">
              <a:buNone/>
            </a:pPr>
            <a:r>
              <a:rPr lang="en-US" dirty="0" smtClean="0"/>
              <a:t>An Association of Person (AOPs) or Body of Individuals (BOIs)</a:t>
            </a:r>
          </a:p>
        </p:txBody>
      </p:sp>
      <p:sp>
        <p:nvSpPr>
          <p:cNvPr id="4" name="Slide Number Placeholder 3"/>
          <p:cNvSpPr>
            <a:spLocks noGrp="1"/>
          </p:cNvSpPr>
          <p:nvPr>
            <p:ph type="sldNum" sz="quarter" idx="12"/>
          </p:nvPr>
        </p:nvSpPr>
        <p:spPr/>
        <p:txBody>
          <a:bodyPr/>
          <a:lstStyle/>
          <a:p>
            <a:fld id="{E6F2CCAC-EDBA-4536-9007-F9123E5A879F}" type="slidenum">
              <a:rPr lang="en-US" smtClean="0"/>
              <a:pPr/>
              <a:t>89</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484784"/>
            <a:ext cx="8229600" cy="5544616"/>
          </a:xfrm>
        </p:spPr>
        <p:txBody>
          <a:bodyPr>
            <a:normAutofit fontScale="47500" lnSpcReduction="20000"/>
          </a:bodyPr>
          <a:lstStyle/>
          <a:p>
            <a:pPr>
              <a:buNone/>
            </a:pPr>
            <a:r>
              <a:rPr lang="en-US" b="1" u="sng" dirty="0"/>
              <a:t>Example</a:t>
            </a:r>
            <a:r>
              <a:rPr lang="en-US" dirty="0"/>
              <a:t>: Where expenditure of shop expenses for Bill raised on 11/11/2019 is made on 03/03/2020 by cash amounting to </a:t>
            </a:r>
            <a:r>
              <a:rPr lang="en-US" dirty="0" err="1"/>
              <a:t>Rs</a:t>
            </a:r>
            <a:r>
              <a:rPr lang="en-US" dirty="0"/>
              <a:t>. 30,000, then the payment of </a:t>
            </a:r>
            <a:r>
              <a:rPr lang="en-US" dirty="0" err="1"/>
              <a:t>Rs</a:t>
            </a:r>
            <a:r>
              <a:rPr lang="en-US" dirty="0"/>
              <a:t>. 30,000 will not be allowed as a deduction for the PY 2019-20</a:t>
            </a:r>
          </a:p>
          <a:p>
            <a:pPr>
              <a:buNone/>
            </a:pPr>
            <a:r>
              <a:rPr lang="en-US" dirty="0"/>
              <a:t>Payments made on a single day: where the payment or the </a:t>
            </a:r>
            <a:r>
              <a:rPr lang="en-US" b="1" dirty="0"/>
              <a:t>aggregate </a:t>
            </a:r>
            <a:r>
              <a:rPr lang="en-US" dirty="0"/>
              <a:t>of payments made to a single person on a single day against one bill exceeds </a:t>
            </a:r>
            <a:r>
              <a:rPr lang="en-US" dirty="0" err="1"/>
              <a:t>Rs</a:t>
            </a:r>
            <a:r>
              <a:rPr lang="en-US" dirty="0"/>
              <a:t> 10,000 then the disallowance of such expenditure will be covered by Sec 40A. Thus for disallowance u/s 40A(3) the amount of the bill raised and the payment or payment(s) made to the person on a single day both exceed </a:t>
            </a:r>
            <a:r>
              <a:rPr lang="en-US" dirty="0" err="1"/>
              <a:t>Rs</a:t>
            </a:r>
            <a:r>
              <a:rPr lang="en-US" dirty="0"/>
              <a:t> 10,000.</a:t>
            </a:r>
          </a:p>
          <a:p>
            <a:endParaRPr lang="en-US" dirty="0"/>
          </a:p>
          <a:p>
            <a:pPr>
              <a:buNone/>
            </a:pPr>
            <a:endParaRPr lang="en-US" b="1" u="sng" dirty="0"/>
          </a:p>
          <a:p>
            <a:pPr>
              <a:buNone/>
            </a:pPr>
            <a:r>
              <a:rPr lang="en-US" b="1" u="sng" dirty="0" smtClean="0"/>
              <a:t>Illustrations for Sec 40A(3)</a:t>
            </a:r>
          </a:p>
          <a:p>
            <a:pPr>
              <a:buNone/>
            </a:pPr>
            <a:endParaRPr lang="en-US" dirty="0" smtClean="0"/>
          </a:p>
          <a:p>
            <a:pPr>
              <a:buNone/>
            </a:pPr>
            <a:r>
              <a:rPr lang="en-US" dirty="0" smtClean="0"/>
              <a:t>(i) An expenditure of Rs. 40,000 is incurred for purchase of stationary against Bill no 2 from M/s XYZ Ltd on 01/01/20. The assessee makes separate payments of Rs. 15,000, 16,000 and Rs. 9,000 all by cash, to the person concerned in a single day. </a:t>
            </a:r>
            <a:r>
              <a:rPr lang="en-US" i="1" dirty="0" smtClean="0"/>
              <a:t>Since the aggregate amount of payment made to a person in a day, in this case, is Rs. 40,000. Since, the aggregate payment by cash exceeds Rs. 10,000, Rs. 40,000 will not be allowed as a deduction in computing the total income of the taxpayer in accordance with the provisions of the Act.</a:t>
            </a:r>
          </a:p>
          <a:p>
            <a:pPr>
              <a:buNone/>
            </a:pPr>
            <a:endParaRPr lang="en-US" dirty="0" smtClean="0"/>
          </a:p>
          <a:p>
            <a:pPr>
              <a:buNone/>
            </a:pPr>
            <a:r>
              <a:rPr lang="en-US" dirty="0" smtClean="0"/>
              <a:t>(ii) An expenditure of Rs. 30,000 is incurred for purchase of stationary against Bill No 1, 2 &amp; 3from M/s XYZ Ltd on 01/01/20, 28/01/20 &amp; 01/02/20 for Rs 10,000 each. The assessee makes separate payments of Rs. 10,000, Rs. 6,000, Rs 5,000 and Rs. 9,000 all by cash at different times, to the person concerned on a single day. </a:t>
            </a:r>
            <a:r>
              <a:rPr lang="en-US" i="1" dirty="0" smtClean="0"/>
              <a:t>Since the aggregate amount of payment made to a person in a day, in this case, is Rs. 30,000 however since the payment is on account of three bills, none of which is in excess of Rs 10,000, </a:t>
            </a:r>
            <a:r>
              <a:rPr lang="en-US" i="1" dirty="0"/>
              <a:t>thus the entire payment will be allowed</a:t>
            </a:r>
            <a:endParaRPr lang="en-US" i="1" dirty="0" smtClean="0"/>
          </a:p>
        </p:txBody>
      </p:sp>
      <p:sp>
        <p:nvSpPr>
          <p:cNvPr id="2" name="Slide Number Placeholder 1"/>
          <p:cNvSpPr>
            <a:spLocks noGrp="1"/>
          </p:cNvSpPr>
          <p:nvPr>
            <p:ph type="sldNum" sz="quarter" idx="12"/>
          </p:nvPr>
        </p:nvSpPr>
        <p:spPr/>
        <p:txBody>
          <a:bodyPr/>
          <a:lstStyle/>
          <a:p>
            <a:fld id="{E6F2CCAC-EDBA-4536-9007-F9123E5A879F}" type="slidenum">
              <a:rPr lang="en-US" smtClean="0"/>
              <a:pPr/>
              <a:t>9</a:t>
            </a:fld>
            <a:endParaRPr lang="en-US"/>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0000" lnSpcReduction="20000"/>
          </a:bodyPr>
          <a:lstStyle/>
          <a:p>
            <a:pPr marL="0" lvl="0" indent="0">
              <a:buNone/>
            </a:pPr>
            <a:r>
              <a:rPr lang="en-US" b="1" dirty="0" smtClean="0"/>
              <a:t>Are there any exemptions to TDS on cash withdrawal u/s 194N?</a:t>
            </a:r>
          </a:p>
          <a:p>
            <a:pPr marL="0" indent="0">
              <a:buNone/>
            </a:pPr>
            <a:r>
              <a:rPr lang="en-US" dirty="0" smtClean="0"/>
              <a:t>No tax shall be deducted if amount is withdrawn from the bank or post office by following recipients:</a:t>
            </a:r>
          </a:p>
          <a:p>
            <a:pPr marL="0" lvl="0" indent="0">
              <a:buNone/>
            </a:pPr>
            <a:r>
              <a:rPr lang="en-US" dirty="0" smtClean="0"/>
              <a:t>Central or State Government</a:t>
            </a:r>
          </a:p>
          <a:p>
            <a:pPr marL="0" lvl="0" indent="0">
              <a:buNone/>
            </a:pPr>
            <a:r>
              <a:rPr lang="en-US" dirty="0" smtClean="0"/>
              <a:t>Banks</a:t>
            </a:r>
          </a:p>
          <a:p>
            <a:pPr marL="0" lvl="0" indent="0">
              <a:buNone/>
            </a:pPr>
            <a:r>
              <a:rPr lang="en-US" dirty="0" smtClean="0"/>
              <a:t>Co-op. Banks</a:t>
            </a:r>
          </a:p>
          <a:p>
            <a:pPr marL="0" lvl="0" indent="0">
              <a:buNone/>
            </a:pPr>
            <a:r>
              <a:rPr lang="en-US" dirty="0" smtClean="0"/>
              <a:t>Post Office</a:t>
            </a:r>
          </a:p>
          <a:p>
            <a:pPr marL="0" lvl="0" indent="0">
              <a:buNone/>
            </a:pPr>
            <a:r>
              <a:rPr lang="en-US" dirty="0" smtClean="0"/>
              <a:t>Banking correspondents</a:t>
            </a:r>
          </a:p>
          <a:p>
            <a:pPr marL="0" lvl="0" indent="0">
              <a:buNone/>
            </a:pPr>
            <a:r>
              <a:rPr lang="en-US" dirty="0" smtClean="0"/>
              <a:t>White label ATM operators</a:t>
            </a:r>
          </a:p>
          <a:p>
            <a:pPr marL="0" lvl="0" indent="0">
              <a:buNone/>
            </a:pPr>
            <a:r>
              <a:rPr lang="en-US" dirty="0" smtClean="0"/>
              <a:t>Other persons notified by the Govt. in consultation with the RBI</a:t>
            </a:r>
          </a:p>
          <a:p>
            <a:pPr marL="0" indent="0">
              <a:buNone/>
            </a:pPr>
            <a:r>
              <a:rPr lang="en-US" b="1" dirty="0" smtClean="0"/>
              <a:t>	</a:t>
            </a:r>
            <a:endParaRPr lang="en-US" dirty="0" smtClean="0"/>
          </a:p>
          <a:p>
            <a:pPr marL="0" lvl="0" indent="0">
              <a:buNone/>
            </a:pPr>
            <a:r>
              <a:rPr lang="en-US" b="1" dirty="0" smtClean="0"/>
              <a:t>When to Deduct TDS under Section 194N?</a:t>
            </a:r>
            <a:endParaRPr lang="en-US" dirty="0" smtClean="0"/>
          </a:p>
          <a:p>
            <a:pPr marL="0" indent="0">
              <a:buNone/>
            </a:pPr>
            <a:r>
              <a:rPr lang="en-US" dirty="0" smtClean="0"/>
              <a:t> At the time of payment of such sum</a:t>
            </a:r>
          </a:p>
          <a:p>
            <a:pPr marL="0" lvl="0" indent="0">
              <a:buNone/>
            </a:pPr>
            <a:r>
              <a:rPr lang="en-US" b="1" dirty="0" smtClean="0"/>
              <a:t>Rate &amp; Threshold limit  of TDS under Section 194N</a:t>
            </a:r>
            <a:endParaRPr lang="en-US" dirty="0" smtClean="0"/>
          </a:p>
          <a:p>
            <a:pPr marL="0" indent="0">
              <a:buNone/>
            </a:pPr>
            <a:r>
              <a:rPr lang="en-US" dirty="0" smtClean="0"/>
              <a:t>(</a:t>
            </a:r>
            <a:r>
              <a:rPr lang="en-US" dirty="0" err="1" smtClean="0"/>
              <a:t>i</a:t>
            </a:r>
            <a:r>
              <a:rPr lang="en-US" dirty="0" smtClean="0"/>
              <a:t>) If an individual receiving the money has filed income tax return for any of the three years immediately preceding the year, then TDS to be deducted is an amount equal to two per cent of withdrawal sum exceeding one </a:t>
            </a:r>
            <a:r>
              <a:rPr lang="en-US" dirty="0" err="1" smtClean="0"/>
              <a:t>crore</a:t>
            </a:r>
            <a:r>
              <a:rPr lang="en-US" dirty="0" smtClean="0"/>
              <a:t> rupees </a:t>
            </a:r>
          </a:p>
          <a:p>
            <a:pPr marL="0" indent="0">
              <a:buNone/>
            </a:pPr>
            <a:r>
              <a:rPr lang="en-US" dirty="0" smtClean="0"/>
              <a:t> (ii)</a:t>
            </a:r>
            <a:r>
              <a:rPr lang="en-US" b="1" dirty="0" smtClean="0"/>
              <a:t> </a:t>
            </a:r>
            <a:r>
              <a:rPr lang="en-US" dirty="0" smtClean="0"/>
              <a:t>If an individual receiving the money has not filed income tax return for all the three years   immediately preceding the year, then the TDS is 2% on the cash payments/withdrawals of more than Rs 20 </a:t>
            </a:r>
            <a:r>
              <a:rPr lang="en-US" dirty="0" err="1" smtClean="0"/>
              <a:t>lakh</a:t>
            </a:r>
            <a:r>
              <a:rPr lang="en-US" dirty="0" smtClean="0"/>
              <a:t> and up to Rs 1 </a:t>
            </a:r>
            <a:r>
              <a:rPr lang="en-US" dirty="0" err="1" smtClean="0"/>
              <a:t>crore</a:t>
            </a:r>
            <a:r>
              <a:rPr lang="en-US" dirty="0" smtClean="0"/>
              <a:t>, and 5% for withdrawal exceeding Rs 1 </a:t>
            </a:r>
            <a:r>
              <a:rPr lang="en-US" dirty="0" err="1" smtClean="0"/>
              <a:t>crore</a:t>
            </a:r>
            <a:r>
              <a:rPr lang="en-US" dirty="0" smtClean="0"/>
              <a:t>. (Amendment </a:t>
            </a:r>
            <a:r>
              <a:rPr lang="en-US" dirty="0" err="1" smtClean="0"/>
              <a:t>w.e.f</a:t>
            </a:r>
            <a:r>
              <a:rPr lang="en-US" dirty="0" smtClean="0"/>
              <a:t> 01.07.2020)</a:t>
            </a:r>
          </a:p>
          <a:p>
            <a:pPr marL="0" lvl="0" indent="0">
              <a:buNone/>
            </a:pPr>
            <a:r>
              <a:rPr lang="en-US" b="1" dirty="0" smtClean="0"/>
              <a:t>Is this section applicable to Non-resident?</a:t>
            </a:r>
            <a:endParaRPr lang="en-US" dirty="0" smtClean="0"/>
          </a:p>
          <a:p>
            <a:pPr marL="0" indent="0">
              <a:buNone/>
            </a:pPr>
            <a:r>
              <a:rPr lang="en-US" dirty="0" smtClean="0"/>
              <a:t>The section applies to cash withdrawals made by resident as well as Non-resident. Therefore, if a NRI withdraws an amount of ₹ 150 </a:t>
            </a:r>
            <a:r>
              <a:rPr lang="en-US" dirty="0" err="1" smtClean="0"/>
              <a:t>lakhs</a:t>
            </a:r>
            <a:r>
              <a:rPr lang="en-US" dirty="0" smtClean="0"/>
              <a:t> on 15.02.2020 from his NRE Account maintained in India, the bank shall deduct TDS of ₹1,00,000.</a:t>
            </a:r>
          </a:p>
          <a:p>
            <a:pPr marL="0" indent="0">
              <a:buNone/>
            </a:pPr>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90</a:t>
            </a:fld>
            <a:endParaRPr lang="en-US"/>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412776"/>
            <a:ext cx="8229600" cy="4752528"/>
          </a:xfrm>
        </p:spPr>
        <p:txBody>
          <a:bodyPr>
            <a:normAutofit fontScale="85000" lnSpcReduction="20000"/>
          </a:bodyPr>
          <a:lstStyle/>
          <a:p>
            <a:pPr marL="0" lvl="0" indent="0">
              <a:buNone/>
            </a:pPr>
            <a:r>
              <a:rPr lang="en-US" sz="1800" b="1" dirty="0" smtClean="0"/>
              <a:t>Applicability of section when amount is withdrawn from different branches of same bank?</a:t>
            </a:r>
            <a:endParaRPr lang="en-US" sz="1800" dirty="0" smtClean="0"/>
          </a:p>
          <a:p>
            <a:pPr marL="0" indent="0">
              <a:buNone/>
            </a:pPr>
            <a:r>
              <a:rPr lang="en-US" sz="1800" dirty="0" smtClean="0"/>
              <a:t>The limit of Rs 1 </a:t>
            </a:r>
            <a:r>
              <a:rPr lang="en-US" sz="1800" dirty="0" err="1" smtClean="0"/>
              <a:t>crore</a:t>
            </a:r>
            <a:r>
              <a:rPr lang="en-US" sz="1800" dirty="0" smtClean="0"/>
              <a:t> has to be seen for cash withdrawals made from all branches of a bank.</a:t>
            </a:r>
          </a:p>
          <a:p>
            <a:pPr marL="0" indent="0">
              <a:buNone/>
            </a:pPr>
            <a:r>
              <a:rPr lang="en-US" sz="1800" dirty="0" smtClean="0"/>
              <a:t> </a:t>
            </a:r>
            <a:r>
              <a:rPr lang="en-US" sz="1800" b="1" u="sng" dirty="0" smtClean="0"/>
              <a:t>Illustration</a:t>
            </a:r>
            <a:r>
              <a:rPr lang="en-US" sz="1800" b="1" dirty="0" smtClean="0"/>
              <a:t>-</a:t>
            </a:r>
            <a:endParaRPr lang="en-US" sz="1800" dirty="0" smtClean="0"/>
          </a:p>
          <a:p>
            <a:pPr marL="0" indent="0">
              <a:buNone/>
            </a:pPr>
            <a:r>
              <a:rPr lang="en-US" sz="1800" b="1" dirty="0" smtClean="0"/>
              <a:t> ABC LTD has withdrawn cash from following branches of Bank of India during the financial year on -</a:t>
            </a:r>
            <a:endParaRPr lang="en-US" sz="1800"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smtClean="0"/>
          </a:p>
          <a:p>
            <a:pPr marL="0" indent="0">
              <a:buNone/>
            </a:pPr>
            <a:r>
              <a:rPr lang="en-US" sz="1800" dirty="0" smtClean="0"/>
              <a:t>In this case the bank shall deduct TDS on 01.10.2019 at the rate of 2% on ₹50,00,000/- (1.50 </a:t>
            </a:r>
            <a:r>
              <a:rPr lang="en-US" sz="1800" dirty="0" err="1" smtClean="0"/>
              <a:t>crores</a:t>
            </a:r>
            <a:r>
              <a:rPr lang="en-US" sz="1800" dirty="0" smtClean="0"/>
              <a:t> –1 </a:t>
            </a:r>
            <a:r>
              <a:rPr lang="en-US" sz="1800" dirty="0" err="1" smtClean="0"/>
              <a:t>crore</a:t>
            </a:r>
            <a:r>
              <a:rPr lang="en-US" sz="1800" dirty="0" smtClean="0"/>
              <a:t>) i.e.₹1,00,000/- from the payment of ₹80,00,000/-. </a:t>
            </a:r>
          </a:p>
          <a:p>
            <a:pPr marL="0" indent="0">
              <a:buNone/>
            </a:pPr>
            <a:r>
              <a:rPr lang="en-US" sz="1800" dirty="0" smtClean="0"/>
              <a:t>Similarly bank shall deduct TDS on 01.12.2019 at the rate of 2% on ₹90,00,000/- i.e.₹1,80,000/- from the payment of ₹90,00,000/-. </a:t>
            </a:r>
          </a:p>
          <a:p>
            <a:pPr marL="0" lvl="0" indent="0">
              <a:buNone/>
            </a:pPr>
            <a:r>
              <a:rPr lang="en-US" sz="1800" dirty="0" smtClean="0"/>
              <a:t> </a:t>
            </a:r>
            <a:r>
              <a:rPr lang="en-US" sz="1600" b="1" dirty="0" smtClean="0"/>
              <a:t>Applicability of section when amount is withdrawn from different banks?</a:t>
            </a:r>
            <a:endParaRPr lang="en-US" sz="1600" dirty="0" smtClean="0"/>
          </a:p>
          <a:p>
            <a:pPr marL="0" indent="0">
              <a:buNone/>
            </a:pPr>
            <a:r>
              <a:rPr lang="en-US" sz="1600" dirty="0" smtClean="0"/>
              <a:t>The cash withdrawals from two different banks shall not be aggregated for the limit of ₹ 1 </a:t>
            </a:r>
            <a:r>
              <a:rPr lang="en-US" sz="1600" dirty="0" err="1" smtClean="0"/>
              <a:t>Crore</a:t>
            </a:r>
            <a:r>
              <a:rPr lang="en-US" sz="1600" dirty="0" smtClean="0"/>
              <a:t>.</a:t>
            </a:r>
          </a:p>
          <a:p>
            <a:pPr marL="0" indent="0">
              <a:buNone/>
            </a:pPr>
            <a:endParaRPr lang="en-US" sz="1600" dirty="0" smtClean="0"/>
          </a:p>
          <a:p>
            <a:pPr marL="0" indent="0">
              <a:buNone/>
            </a:pPr>
            <a:endParaRPr lang="en-US" sz="1800" dirty="0" smtClean="0"/>
          </a:p>
          <a:p>
            <a:pPr marL="0" indent="0">
              <a:buNone/>
            </a:pPr>
            <a:endParaRPr lang="en-US" dirty="0" smtClean="0"/>
          </a:p>
        </p:txBody>
      </p:sp>
      <p:graphicFrame>
        <p:nvGraphicFramePr>
          <p:cNvPr id="4" name="Table 3"/>
          <p:cNvGraphicFramePr>
            <a:graphicFrameLocks noGrp="1"/>
          </p:cNvGraphicFramePr>
          <p:nvPr>
            <p:extLst>
              <p:ext uri="{D42A27DB-BD31-4B8C-83A1-F6EECF244321}">
                <p14:modId xmlns:p14="http://schemas.microsoft.com/office/powerpoint/2010/main" val="2927228615"/>
              </p:ext>
            </p:extLst>
          </p:nvPr>
        </p:nvGraphicFramePr>
        <p:xfrm>
          <a:off x="1331640" y="2996952"/>
          <a:ext cx="6096000" cy="148336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pPr marL="457200" algn="just">
                        <a:lnSpc>
                          <a:spcPct val="115000"/>
                        </a:lnSpc>
                        <a:spcAft>
                          <a:spcPts val="0"/>
                        </a:spcAft>
                      </a:pPr>
                      <a:r>
                        <a:rPr lang="en-US" sz="1200" dirty="0">
                          <a:latin typeface="Arial"/>
                          <a:ea typeface="Times New Roman"/>
                          <a:cs typeface="Times New Roman"/>
                        </a:rPr>
                        <a:t>Dates</a:t>
                      </a:r>
                      <a:endParaRPr lang="en-US" sz="1100" dirty="0">
                        <a:latin typeface="Calibri"/>
                        <a:ea typeface="Times New Roman"/>
                        <a:cs typeface="Times New Roman"/>
                      </a:endParaRPr>
                    </a:p>
                  </a:txBody>
                  <a:tcPr marL="68580" marR="68580" marT="0" marB="0"/>
                </a:tc>
                <a:tc>
                  <a:txBody>
                    <a:bodyPr/>
                    <a:lstStyle/>
                    <a:p>
                      <a:pPr marL="457200" algn="just">
                        <a:lnSpc>
                          <a:spcPct val="115000"/>
                        </a:lnSpc>
                        <a:spcAft>
                          <a:spcPts val="0"/>
                        </a:spcAft>
                      </a:pPr>
                      <a:r>
                        <a:rPr lang="en-US" sz="1200" dirty="0">
                          <a:latin typeface="Arial"/>
                          <a:ea typeface="Times New Roman"/>
                          <a:cs typeface="Times New Roman"/>
                        </a:rPr>
                        <a:t>Branch</a:t>
                      </a:r>
                      <a:endParaRPr lang="en-US" sz="1100" dirty="0">
                        <a:latin typeface="Calibri"/>
                        <a:ea typeface="Times New Roman"/>
                        <a:cs typeface="Times New Roman"/>
                      </a:endParaRPr>
                    </a:p>
                  </a:txBody>
                  <a:tcPr marL="68580" marR="68580" marT="0" marB="0"/>
                </a:tc>
                <a:tc>
                  <a:txBody>
                    <a:bodyPr/>
                    <a:lstStyle/>
                    <a:p>
                      <a:pPr marL="457200" algn="just">
                        <a:lnSpc>
                          <a:spcPct val="115000"/>
                        </a:lnSpc>
                        <a:spcAft>
                          <a:spcPts val="0"/>
                        </a:spcAft>
                      </a:pPr>
                      <a:r>
                        <a:rPr lang="en-US" sz="1200">
                          <a:latin typeface="Arial"/>
                          <a:ea typeface="Times New Roman"/>
                          <a:cs typeface="Times New Roman"/>
                        </a:rPr>
                        <a:t>Amount</a:t>
                      </a:r>
                      <a:endParaRPr lang="en-US" sz="1100">
                        <a:latin typeface="Calibri"/>
                        <a:ea typeface="Times New Roman"/>
                        <a:cs typeface="Times New Roman"/>
                      </a:endParaRPr>
                    </a:p>
                  </a:txBody>
                  <a:tcPr marL="68580" marR="68580" marT="0" marB="0"/>
                </a:tc>
              </a:tr>
              <a:tr h="370840">
                <a:tc>
                  <a:txBody>
                    <a:bodyPr/>
                    <a:lstStyle/>
                    <a:p>
                      <a:pPr marL="457200" algn="just">
                        <a:lnSpc>
                          <a:spcPct val="115000"/>
                        </a:lnSpc>
                        <a:spcAft>
                          <a:spcPts val="0"/>
                        </a:spcAft>
                      </a:pPr>
                      <a:r>
                        <a:rPr lang="en-US" sz="1200">
                          <a:latin typeface="Arial"/>
                          <a:ea typeface="Times New Roman"/>
                          <a:cs typeface="Times New Roman"/>
                        </a:rPr>
                        <a:t>01.07.2019</a:t>
                      </a:r>
                      <a:endParaRPr lang="en-US" sz="1100">
                        <a:latin typeface="Calibri"/>
                        <a:ea typeface="Times New Roman"/>
                        <a:cs typeface="Times New Roman"/>
                      </a:endParaRPr>
                    </a:p>
                  </a:txBody>
                  <a:tcPr marL="68580" marR="68580" marT="0" marB="0"/>
                </a:tc>
                <a:tc>
                  <a:txBody>
                    <a:bodyPr/>
                    <a:lstStyle/>
                    <a:p>
                      <a:pPr marL="457200" algn="just">
                        <a:lnSpc>
                          <a:spcPct val="115000"/>
                        </a:lnSpc>
                        <a:spcAft>
                          <a:spcPts val="0"/>
                        </a:spcAft>
                      </a:pPr>
                      <a:r>
                        <a:rPr lang="en-US" sz="1200" dirty="0">
                          <a:latin typeface="Arial"/>
                          <a:ea typeface="Times New Roman"/>
                          <a:cs typeface="Times New Roman"/>
                        </a:rPr>
                        <a:t>Delhi Branch</a:t>
                      </a:r>
                      <a:endParaRPr lang="en-US" sz="1100" dirty="0">
                        <a:latin typeface="Calibri"/>
                        <a:ea typeface="Times New Roman"/>
                        <a:cs typeface="Times New Roman"/>
                      </a:endParaRPr>
                    </a:p>
                  </a:txBody>
                  <a:tcPr marL="68580" marR="68580" marT="0" marB="0"/>
                </a:tc>
                <a:tc>
                  <a:txBody>
                    <a:bodyPr/>
                    <a:lstStyle/>
                    <a:p>
                      <a:pPr marL="457200" algn="just">
                        <a:lnSpc>
                          <a:spcPct val="115000"/>
                        </a:lnSpc>
                        <a:spcAft>
                          <a:spcPts val="0"/>
                        </a:spcAft>
                      </a:pPr>
                      <a:r>
                        <a:rPr lang="en-US" sz="1200">
                          <a:latin typeface="Arial"/>
                          <a:ea typeface="Times New Roman"/>
                          <a:cs typeface="Times New Roman"/>
                        </a:rPr>
                        <a:t>₹70Lakhs</a:t>
                      </a:r>
                      <a:endParaRPr lang="en-US" sz="1100">
                        <a:latin typeface="Calibri"/>
                        <a:ea typeface="Times New Roman"/>
                        <a:cs typeface="Times New Roman"/>
                      </a:endParaRPr>
                    </a:p>
                  </a:txBody>
                  <a:tcPr marL="68580" marR="68580" marT="0" marB="0"/>
                </a:tc>
              </a:tr>
              <a:tr h="370840">
                <a:tc>
                  <a:txBody>
                    <a:bodyPr/>
                    <a:lstStyle/>
                    <a:p>
                      <a:pPr marL="457200" algn="just">
                        <a:lnSpc>
                          <a:spcPct val="115000"/>
                        </a:lnSpc>
                        <a:spcAft>
                          <a:spcPts val="0"/>
                        </a:spcAft>
                      </a:pPr>
                      <a:r>
                        <a:rPr lang="en-US" sz="1200">
                          <a:latin typeface="Arial"/>
                          <a:ea typeface="Times New Roman"/>
                          <a:cs typeface="Times New Roman"/>
                        </a:rPr>
                        <a:t>01.10.2019</a:t>
                      </a:r>
                      <a:endParaRPr lang="en-US" sz="1100">
                        <a:latin typeface="Calibri"/>
                        <a:ea typeface="Times New Roman"/>
                        <a:cs typeface="Times New Roman"/>
                      </a:endParaRPr>
                    </a:p>
                  </a:txBody>
                  <a:tcPr marL="68580" marR="68580" marT="0" marB="0"/>
                </a:tc>
                <a:tc>
                  <a:txBody>
                    <a:bodyPr/>
                    <a:lstStyle/>
                    <a:p>
                      <a:pPr marL="457200" algn="just">
                        <a:lnSpc>
                          <a:spcPct val="115000"/>
                        </a:lnSpc>
                        <a:spcAft>
                          <a:spcPts val="0"/>
                        </a:spcAft>
                      </a:pPr>
                      <a:r>
                        <a:rPr lang="en-US" sz="1200">
                          <a:latin typeface="Arial"/>
                          <a:ea typeface="Times New Roman"/>
                          <a:cs typeface="Times New Roman"/>
                        </a:rPr>
                        <a:t>Kolkata Branch</a:t>
                      </a:r>
                      <a:endParaRPr lang="en-US" sz="1100">
                        <a:latin typeface="Calibri"/>
                        <a:ea typeface="Times New Roman"/>
                        <a:cs typeface="Times New Roman"/>
                      </a:endParaRPr>
                    </a:p>
                  </a:txBody>
                  <a:tcPr marL="68580" marR="68580" marT="0" marB="0"/>
                </a:tc>
                <a:tc>
                  <a:txBody>
                    <a:bodyPr/>
                    <a:lstStyle/>
                    <a:p>
                      <a:pPr marL="457200" algn="just">
                        <a:lnSpc>
                          <a:spcPct val="115000"/>
                        </a:lnSpc>
                        <a:spcAft>
                          <a:spcPts val="0"/>
                        </a:spcAft>
                      </a:pPr>
                      <a:r>
                        <a:rPr lang="en-US" sz="1200">
                          <a:latin typeface="Arial"/>
                          <a:ea typeface="Times New Roman"/>
                          <a:cs typeface="Times New Roman"/>
                        </a:rPr>
                        <a:t>₹80Lakhs</a:t>
                      </a:r>
                      <a:endParaRPr lang="en-US" sz="1100">
                        <a:latin typeface="Calibri"/>
                        <a:ea typeface="Times New Roman"/>
                        <a:cs typeface="Times New Roman"/>
                      </a:endParaRPr>
                    </a:p>
                  </a:txBody>
                  <a:tcPr marL="68580" marR="68580" marT="0" marB="0"/>
                </a:tc>
              </a:tr>
              <a:tr h="370840">
                <a:tc>
                  <a:txBody>
                    <a:bodyPr/>
                    <a:lstStyle/>
                    <a:p>
                      <a:pPr marL="457200" algn="just">
                        <a:lnSpc>
                          <a:spcPct val="115000"/>
                        </a:lnSpc>
                        <a:spcAft>
                          <a:spcPts val="0"/>
                        </a:spcAft>
                      </a:pPr>
                      <a:r>
                        <a:rPr lang="en-US" sz="1200">
                          <a:latin typeface="Arial"/>
                          <a:ea typeface="Times New Roman"/>
                          <a:cs typeface="Times New Roman"/>
                        </a:rPr>
                        <a:t>01.12.2019</a:t>
                      </a:r>
                      <a:endParaRPr lang="en-US" sz="1100">
                        <a:latin typeface="Calibri"/>
                        <a:ea typeface="Times New Roman"/>
                        <a:cs typeface="Times New Roman"/>
                      </a:endParaRPr>
                    </a:p>
                  </a:txBody>
                  <a:tcPr marL="68580" marR="68580" marT="0" marB="0"/>
                </a:tc>
                <a:tc>
                  <a:txBody>
                    <a:bodyPr/>
                    <a:lstStyle/>
                    <a:p>
                      <a:pPr marL="457200" algn="just">
                        <a:lnSpc>
                          <a:spcPct val="115000"/>
                        </a:lnSpc>
                        <a:spcAft>
                          <a:spcPts val="0"/>
                        </a:spcAft>
                      </a:pPr>
                      <a:r>
                        <a:rPr lang="en-US" sz="1200">
                          <a:latin typeface="Arial"/>
                          <a:ea typeface="Times New Roman"/>
                          <a:cs typeface="Times New Roman"/>
                        </a:rPr>
                        <a:t>Chandigarh Branch</a:t>
                      </a:r>
                      <a:endParaRPr lang="en-US" sz="1100">
                        <a:latin typeface="Calibri"/>
                        <a:ea typeface="Times New Roman"/>
                        <a:cs typeface="Times New Roman"/>
                      </a:endParaRPr>
                    </a:p>
                  </a:txBody>
                  <a:tcPr marL="68580" marR="68580" marT="0" marB="0"/>
                </a:tc>
                <a:tc>
                  <a:txBody>
                    <a:bodyPr/>
                    <a:lstStyle/>
                    <a:p>
                      <a:pPr marL="457200" algn="just">
                        <a:lnSpc>
                          <a:spcPct val="115000"/>
                        </a:lnSpc>
                        <a:spcAft>
                          <a:spcPts val="0"/>
                        </a:spcAft>
                      </a:pPr>
                      <a:r>
                        <a:rPr lang="en-US" sz="1200" dirty="0">
                          <a:latin typeface="Arial"/>
                          <a:ea typeface="Times New Roman"/>
                          <a:cs typeface="Times New Roman"/>
                        </a:rPr>
                        <a:t>₹90Lakhs</a:t>
                      </a:r>
                      <a:endParaRPr lang="en-US" sz="1100" dirty="0">
                        <a:latin typeface="Calibri"/>
                        <a:ea typeface="Times New Roman"/>
                        <a:cs typeface="Times New Roman"/>
                      </a:endParaRPr>
                    </a:p>
                  </a:txBody>
                  <a:tcPr marL="68580" marR="68580" marT="0" marB="0"/>
                </a:tc>
              </a:tr>
            </a:tbl>
          </a:graphicData>
        </a:graphic>
      </p:graphicFrame>
      <p:sp>
        <p:nvSpPr>
          <p:cNvPr id="2" name="Slide Number Placeholder 1"/>
          <p:cNvSpPr>
            <a:spLocks noGrp="1"/>
          </p:cNvSpPr>
          <p:nvPr>
            <p:ph type="sldNum" sz="quarter" idx="12"/>
          </p:nvPr>
        </p:nvSpPr>
        <p:spPr/>
        <p:txBody>
          <a:bodyPr/>
          <a:lstStyle/>
          <a:p>
            <a:fld id="{E6F2CCAC-EDBA-4536-9007-F9123E5A879F}" type="slidenum">
              <a:rPr lang="en-US" smtClean="0"/>
              <a:pPr/>
              <a:t>91</a:t>
            </a:fld>
            <a:endParaRPr lang="en-US"/>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3007298692"/>
              </p:ext>
            </p:extLst>
          </p:nvPr>
        </p:nvGraphicFramePr>
        <p:xfrm>
          <a:off x="457200" y="1124744"/>
          <a:ext cx="8229600" cy="54490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ide Number Placeholder 1"/>
          <p:cNvSpPr>
            <a:spLocks noGrp="1"/>
          </p:cNvSpPr>
          <p:nvPr>
            <p:ph type="sldNum" sz="quarter" idx="12"/>
          </p:nvPr>
        </p:nvSpPr>
        <p:spPr/>
        <p:txBody>
          <a:bodyPr/>
          <a:lstStyle/>
          <a:p>
            <a:fld id="{E6F2CCAC-EDBA-4536-9007-F9123E5A879F}" type="slidenum">
              <a:rPr lang="en-US" smtClean="0"/>
              <a:pPr/>
              <a:t>92</a:t>
            </a:fld>
            <a:endParaRPr 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052736"/>
            <a:ext cx="8229600" cy="936104"/>
          </a:xfrm>
        </p:spPr>
        <p:txBody>
          <a:bodyPr>
            <a:noAutofit/>
          </a:bodyPr>
          <a:lstStyle/>
          <a:p>
            <a:pPr lvl="0" algn="l"/>
            <a:r>
              <a:rPr lang="en-US" sz="3600" b="1" dirty="0" smtClean="0"/>
              <a:t>Cash Transactions in Agriculture Sector</a:t>
            </a:r>
            <a:br>
              <a:rPr lang="en-US" sz="3600" b="1" dirty="0" smtClean="0"/>
            </a:br>
            <a:endParaRPr lang="en-US" sz="3600" dirty="0"/>
          </a:p>
        </p:txBody>
      </p:sp>
      <p:sp>
        <p:nvSpPr>
          <p:cNvPr id="3" name="Content Placeholder 2"/>
          <p:cNvSpPr>
            <a:spLocks noGrp="1"/>
          </p:cNvSpPr>
          <p:nvPr>
            <p:ph idx="1"/>
          </p:nvPr>
        </p:nvSpPr>
        <p:spPr>
          <a:xfrm>
            <a:off x="457200" y="1772815"/>
            <a:ext cx="8229600" cy="4399701"/>
          </a:xfrm>
        </p:spPr>
        <p:txBody>
          <a:bodyPr>
            <a:normAutofit fontScale="47500" lnSpcReduction="20000"/>
          </a:bodyPr>
          <a:lstStyle/>
          <a:p>
            <a:r>
              <a:rPr lang="en-US" dirty="0" smtClean="0"/>
              <a:t>In India, a large population is engaged in the agriculture sector and there are numerous transactions regarding sale and purchase of agriculture produce. The farmers sell their agriculture produce to </a:t>
            </a:r>
            <a:r>
              <a:rPr lang="en-US" dirty="0" err="1" smtClean="0"/>
              <a:t>Pacca</a:t>
            </a:r>
            <a:r>
              <a:rPr lang="en-US" dirty="0" smtClean="0"/>
              <a:t> </a:t>
            </a:r>
            <a:r>
              <a:rPr lang="en-US" dirty="0" err="1" smtClean="0"/>
              <a:t>Arahtias</a:t>
            </a:r>
            <a:r>
              <a:rPr lang="en-US" dirty="0" smtClean="0"/>
              <a:t> i.e. traders through </a:t>
            </a:r>
            <a:r>
              <a:rPr lang="en-US" dirty="0" err="1" smtClean="0"/>
              <a:t>kachha</a:t>
            </a:r>
            <a:r>
              <a:rPr lang="en-US" dirty="0" smtClean="0"/>
              <a:t> </a:t>
            </a:r>
            <a:r>
              <a:rPr lang="en-US" dirty="0" err="1" smtClean="0"/>
              <a:t>Arahtias</a:t>
            </a:r>
            <a:r>
              <a:rPr lang="en-US" dirty="0" smtClean="0"/>
              <a:t>. </a:t>
            </a:r>
            <a:r>
              <a:rPr lang="en-US" dirty="0" err="1" smtClean="0"/>
              <a:t>Kachha</a:t>
            </a:r>
            <a:r>
              <a:rPr lang="en-US" dirty="0" smtClean="0"/>
              <a:t> </a:t>
            </a:r>
            <a:r>
              <a:rPr lang="en-US" dirty="0" err="1" smtClean="0"/>
              <a:t>arahtia</a:t>
            </a:r>
            <a:r>
              <a:rPr lang="en-US" dirty="0" smtClean="0"/>
              <a:t> are commission agents and are only facilitators of auctions/sales of agricultural produce, which farmers bring to </a:t>
            </a:r>
            <a:r>
              <a:rPr lang="en-US" dirty="0" err="1" smtClean="0"/>
              <a:t>mandi</a:t>
            </a:r>
            <a:r>
              <a:rPr lang="en-US" dirty="0" smtClean="0"/>
              <a:t>  for sale. They act as an agent in between </a:t>
            </a:r>
            <a:r>
              <a:rPr lang="en-US" dirty="0" err="1" smtClean="0"/>
              <a:t>pacca</a:t>
            </a:r>
            <a:r>
              <a:rPr lang="en-US" dirty="0" smtClean="0"/>
              <a:t> </a:t>
            </a:r>
            <a:r>
              <a:rPr lang="en-US" dirty="0" err="1" smtClean="0"/>
              <a:t>arahtia</a:t>
            </a:r>
            <a:r>
              <a:rPr lang="en-US" dirty="0" smtClean="0"/>
              <a:t> and farmers and </a:t>
            </a:r>
            <a:r>
              <a:rPr lang="en-US" dirty="0" err="1" smtClean="0"/>
              <a:t>safegaurd</a:t>
            </a:r>
            <a:r>
              <a:rPr lang="en-US" dirty="0" smtClean="0"/>
              <a:t> the interests of farmers, who are otherwise illiterate, naive and thus, vulnerable to be exploited by way of cheap returns, and default/delay in recovery of sale consideration. As </a:t>
            </a:r>
            <a:r>
              <a:rPr lang="en-US" dirty="0" err="1" smtClean="0"/>
              <a:t>kachha</a:t>
            </a:r>
            <a:r>
              <a:rPr lang="en-US" dirty="0" smtClean="0"/>
              <a:t> </a:t>
            </a:r>
            <a:r>
              <a:rPr lang="en-US" dirty="0" err="1" smtClean="0"/>
              <a:t>arahtia</a:t>
            </a:r>
            <a:r>
              <a:rPr lang="en-US" dirty="0" smtClean="0"/>
              <a:t> are commission agents between farmers and </a:t>
            </a:r>
            <a:r>
              <a:rPr lang="en-US" dirty="0" err="1" smtClean="0"/>
              <a:t>pacca</a:t>
            </a:r>
            <a:r>
              <a:rPr lang="en-US" dirty="0" smtClean="0"/>
              <a:t> </a:t>
            </a:r>
            <a:r>
              <a:rPr lang="en-US" dirty="0" err="1" smtClean="0"/>
              <a:t>arahtias</a:t>
            </a:r>
            <a:r>
              <a:rPr lang="en-US" dirty="0" smtClean="0"/>
              <a:t> dealing in different commodities in different parts of country and the turnover does not include the sales effected on behalf of the principals and only the gross commission has to be considered for the purpose of section 44AB. But the position is different with regard to </a:t>
            </a:r>
            <a:r>
              <a:rPr lang="en-US" dirty="0" err="1" smtClean="0"/>
              <a:t>pacca</a:t>
            </a:r>
            <a:r>
              <a:rPr lang="en-US" dirty="0" smtClean="0"/>
              <a:t> </a:t>
            </a:r>
            <a:r>
              <a:rPr lang="en-US" dirty="0" err="1" smtClean="0"/>
              <a:t>arahtia</a:t>
            </a:r>
            <a:r>
              <a:rPr lang="en-US" dirty="0" smtClean="0"/>
              <a:t>. In case of </a:t>
            </a:r>
            <a:r>
              <a:rPr lang="en-US" dirty="0" err="1" smtClean="0"/>
              <a:t>Pacca</a:t>
            </a:r>
            <a:r>
              <a:rPr lang="en-US" dirty="0" smtClean="0"/>
              <a:t> </a:t>
            </a:r>
            <a:r>
              <a:rPr lang="en-US" dirty="0" err="1" smtClean="0"/>
              <a:t>arahtia</a:t>
            </a:r>
            <a:r>
              <a:rPr lang="en-US" dirty="0" smtClean="0"/>
              <a:t> </a:t>
            </a:r>
            <a:r>
              <a:rPr lang="en-US" dirty="0" err="1" smtClean="0"/>
              <a:t>i.e</a:t>
            </a:r>
            <a:r>
              <a:rPr lang="en-US" dirty="0" smtClean="0"/>
              <a:t> the trader, his turnover will be taken into consideration for the purposes of sec 44AB of the Act. At the same time, a </a:t>
            </a:r>
            <a:r>
              <a:rPr lang="en-US" dirty="0" err="1" smtClean="0"/>
              <a:t>Kachha</a:t>
            </a:r>
            <a:r>
              <a:rPr lang="en-US" dirty="0" smtClean="0"/>
              <a:t> </a:t>
            </a:r>
            <a:r>
              <a:rPr lang="en-US" dirty="0" err="1" smtClean="0"/>
              <a:t>Arahtia</a:t>
            </a:r>
            <a:r>
              <a:rPr lang="en-US" dirty="0" smtClean="0"/>
              <a:t> receives commission from </a:t>
            </a:r>
            <a:r>
              <a:rPr lang="en-US" dirty="0" err="1" smtClean="0"/>
              <a:t>Pacca</a:t>
            </a:r>
            <a:r>
              <a:rPr lang="en-US" dirty="0" smtClean="0"/>
              <a:t> </a:t>
            </a:r>
            <a:r>
              <a:rPr lang="en-US" dirty="0" err="1" smtClean="0"/>
              <a:t>Arahtia</a:t>
            </a:r>
            <a:r>
              <a:rPr lang="en-US" dirty="0" smtClean="0"/>
              <a:t> to ensure delivery of agricultural produce to </a:t>
            </a:r>
            <a:r>
              <a:rPr lang="en-US" dirty="0" err="1" smtClean="0"/>
              <a:t>Pacca</a:t>
            </a:r>
            <a:r>
              <a:rPr lang="en-US" dirty="0" smtClean="0"/>
              <a:t> </a:t>
            </a:r>
            <a:r>
              <a:rPr lang="en-US" dirty="0" err="1" smtClean="0"/>
              <a:t>Arahtia</a:t>
            </a:r>
            <a:r>
              <a:rPr lang="en-US" dirty="0" smtClean="0"/>
              <a:t>, and  to ensure delivery of sale consideration to the farmers, in this case commission received by the </a:t>
            </a:r>
            <a:r>
              <a:rPr lang="en-US" dirty="0" err="1" smtClean="0"/>
              <a:t>kachha</a:t>
            </a:r>
            <a:r>
              <a:rPr lang="en-US" dirty="0" smtClean="0"/>
              <a:t> </a:t>
            </a:r>
            <a:r>
              <a:rPr lang="en-US" dirty="0" err="1" smtClean="0"/>
              <a:t>arahtia</a:t>
            </a:r>
            <a:r>
              <a:rPr lang="en-US" dirty="0" smtClean="0"/>
              <a:t> is taken as turnover for the purposes of sec 44AB of the Act. </a:t>
            </a:r>
          </a:p>
        </p:txBody>
      </p:sp>
      <p:sp>
        <p:nvSpPr>
          <p:cNvPr id="4" name="Slide Number Placeholder 3"/>
          <p:cNvSpPr>
            <a:spLocks noGrp="1"/>
          </p:cNvSpPr>
          <p:nvPr>
            <p:ph type="sldNum" sz="quarter" idx="12"/>
          </p:nvPr>
        </p:nvSpPr>
        <p:spPr/>
        <p:txBody>
          <a:bodyPr/>
          <a:lstStyle/>
          <a:p>
            <a:fld id="{E6F2CCAC-EDBA-4536-9007-F9123E5A879F}" type="slidenum">
              <a:rPr lang="en-US" smtClean="0"/>
              <a:pPr/>
              <a:t>93</a:t>
            </a:fld>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55000" lnSpcReduction="20000"/>
          </a:bodyPr>
          <a:lstStyle/>
          <a:p>
            <a:r>
              <a:rPr lang="en-US" dirty="0"/>
              <a:t>Now a question arises what is difference between </a:t>
            </a:r>
            <a:r>
              <a:rPr lang="en-US" dirty="0" err="1"/>
              <a:t>kachha</a:t>
            </a:r>
            <a:r>
              <a:rPr lang="en-US" dirty="0"/>
              <a:t> </a:t>
            </a:r>
            <a:r>
              <a:rPr lang="en-US" dirty="0" err="1"/>
              <a:t>arahtias</a:t>
            </a:r>
            <a:r>
              <a:rPr lang="en-US" dirty="0"/>
              <a:t> and </a:t>
            </a:r>
            <a:r>
              <a:rPr lang="en-US" dirty="0" err="1"/>
              <a:t>pacca</a:t>
            </a:r>
            <a:r>
              <a:rPr lang="en-US" dirty="0"/>
              <a:t> </a:t>
            </a:r>
            <a:r>
              <a:rPr lang="en-US" dirty="0" err="1"/>
              <a:t>arahtias</a:t>
            </a:r>
            <a:r>
              <a:rPr lang="en-US" dirty="0"/>
              <a:t>. The difference between </a:t>
            </a:r>
            <a:r>
              <a:rPr lang="en-US" dirty="0" err="1"/>
              <a:t>kachha</a:t>
            </a:r>
            <a:r>
              <a:rPr lang="en-US" dirty="0"/>
              <a:t> &amp; </a:t>
            </a:r>
            <a:r>
              <a:rPr lang="en-US" dirty="0" err="1"/>
              <a:t>pacca</a:t>
            </a:r>
            <a:r>
              <a:rPr lang="en-US" dirty="0"/>
              <a:t> </a:t>
            </a:r>
            <a:r>
              <a:rPr lang="en-US" dirty="0" err="1"/>
              <a:t>arahtias</a:t>
            </a:r>
            <a:r>
              <a:rPr lang="en-US" dirty="0"/>
              <a:t> can be understood by</a:t>
            </a:r>
            <a:r>
              <a:rPr lang="en-US" b="1" dirty="0"/>
              <a:t> t</a:t>
            </a:r>
            <a:r>
              <a:rPr lang="en-US" dirty="0"/>
              <a:t>he circular by C.B.D.T. in Circular No.452 dated 17-03-1986. </a:t>
            </a:r>
          </a:p>
          <a:p>
            <a:r>
              <a:rPr lang="en-US" dirty="0"/>
              <a:t> (</a:t>
            </a:r>
            <a:r>
              <a:rPr lang="en-US" i="1" dirty="0"/>
              <a:t>i</a:t>
            </a:r>
            <a:r>
              <a:rPr lang="en-US" dirty="0"/>
              <a:t>) A </a:t>
            </a:r>
            <a:r>
              <a:rPr lang="en-US" dirty="0" err="1"/>
              <a:t>kachha</a:t>
            </a:r>
            <a:r>
              <a:rPr lang="en-US" dirty="0"/>
              <a:t> </a:t>
            </a:r>
            <a:r>
              <a:rPr lang="en-US" dirty="0" err="1"/>
              <a:t>arahtia</a:t>
            </a:r>
            <a:r>
              <a:rPr lang="en-US" dirty="0"/>
              <a:t> acts only as an agent to his constituent and never act as a principal. A </a:t>
            </a:r>
            <a:r>
              <a:rPr lang="en-US" dirty="0" err="1"/>
              <a:t>pacca</a:t>
            </a:r>
            <a:r>
              <a:rPr lang="en-US" dirty="0"/>
              <a:t> </a:t>
            </a:r>
            <a:r>
              <a:rPr lang="en-US" dirty="0" err="1"/>
              <a:t>arahtia</a:t>
            </a:r>
            <a:r>
              <a:rPr lang="en-US" dirty="0"/>
              <a:t>, on the other hand, is entitled to substitute his own goods on his personal accounts and thus he acts as a principal as regards his constituent;</a:t>
            </a:r>
          </a:p>
          <a:p>
            <a:r>
              <a:rPr lang="en-US" dirty="0"/>
              <a:t>(</a:t>
            </a:r>
            <a:r>
              <a:rPr lang="en-US" i="1" dirty="0"/>
              <a:t>ii</a:t>
            </a:r>
            <a:r>
              <a:rPr lang="en-US" dirty="0"/>
              <a:t>) A </a:t>
            </a:r>
            <a:r>
              <a:rPr lang="en-US" dirty="0" err="1"/>
              <a:t>kachha</a:t>
            </a:r>
            <a:r>
              <a:rPr lang="en-US" dirty="0"/>
              <a:t> </a:t>
            </a:r>
            <a:r>
              <a:rPr lang="en-US" dirty="0" err="1"/>
              <a:t>arahtia</a:t>
            </a:r>
            <a:r>
              <a:rPr lang="en-US" dirty="0"/>
              <a:t> brings a </a:t>
            </a:r>
            <a:r>
              <a:rPr lang="en-US" dirty="0" err="1"/>
              <a:t>privity</a:t>
            </a:r>
            <a:r>
              <a:rPr lang="en-US" dirty="0"/>
              <a:t> of contract between his constituent and the third party so that each becomes liable to the other. The </a:t>
            </a:r>
            <a:r>
              <a:rPr lang="en-US" dirty="0" err="1"/>
              <a:t>pacca</a:t>
            </a:r>
            <a:r>
              <a:rPr lang="en-US" dirty="0"/>
              <a:t> </a:t>
            </a:r>
            <a:r>
              <a:rPr lang="en-US" dirty="0" err="1"/>
              <a:t>arahtia</a:t>
            </a:r>
            <a:r>
              <a:rPr lang="en-US" dirty="0"/>
              <a:t>, on the other hand, makes himself liable person upon the contract not only to the third party but also to his constituent</a:t>
            </a:r>
            <a:r>
              <a:rPr lang="en-US" dirty="0" smtClean="0"/>
              <a:t>;</a:t>
            </a:r>
          </a:p>
          <a:p>
            <a:r>
              <a:rPr lang="en-US" dirty="0"/>
              <a:t>(</a:t>
            </a:r>
            <a:r>
              <a:rPr lang="en-US" i="1" dirty="0"/>
              <a:t>iii</a:t>
            </a:r>
            <a:r>
              <a:rPr lang="en-US" dirty="0"/>
              <a:t>) Though the </a:t>
            </a:r>
            <a:r>
              <a:rPr lang="en-US" dirty="0" err="1"/>
              <a:t>kachha</a:t>
            </a:r>
            <a:r>
              <a:rPr lang="en-US" dirty="0"/>
              <a:t> </a:t>
            </a:r>
            <a:r>
              <a:rPr lang="en-US" dirty="0" err="1"/>
              <a:t>arahtia</a:t>
            </a:r>
            <a:r>
              <a:rPr lang="en-US" dirty="0"/>
              <a:t> does not communicate the name of his constituent to the third party, he does communicate the name of the third party to the constituent. In other words, he is an agent for an unnamed principal. The </a:t>
            </a:r>
            <a:r>
              <a:rPr lang="en-US" dirty="0" err="1"/>
              <a:t>pacca</a:t>
            </a:r>
            <a:r>
              <a:rPr lang="en-US" dirty="0"/>
              <a:t> </a:t>
            </a:r>
            <a:r>
              <a:rPr lang="en-US" dirty="0" err="1"/>
              <a:t>arahtia</a:t>
            </a:r>
            <a:r>
              <a:rPr lang="en-US" dirty="0"/>
              <a:t>, on the other hand, does not inform his constituent as to the third party with whom he had entered into a contract on his behalf.</a:t>
            </a:r>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94</a:t>
            </a:fld>
            <a:endParaRPr lang="en-US"/>
          </a:p>
        </p:txBody>
      </p:sp>
    </p:spTree>
    <p:extLst>
      <p:ext uri="{BB962C8B-B14F-4D97-AF65-F5344CB8AC3E}">
        <p14:creationId xmlns:p14="http://schemas.microsoft.com/office/powerpoint/2010/main" val="1757244596"/>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28800"/>
            <a:ext cx="8229600" cy="4945736"/>
          </a:xfrm>
        </p:spPr>
        <p:txBody>
          <a:bodyPr>
            <a:normAutofit fontScale="62500" lnSpcReduction="20000"/>
          </a:bodyPr>
          <a:lstStyle/>
          <a:p>
            <a:r>
              <a:rPr lang="en-US" dirty="0" smtClean="0"/>
              <a:t>(</a:t>
            </a:r>
            <a:r>
              <a:rPr lang="en-US" i="1" dirty="0" smtClean="0"/>
              <a:t>iv</a:t>
            </a:r>
            <a:r>
              <a:rPr lang="en-US" dirty="0" smtClean="0"/>
              <a:t>) The remuneration of </a:t>
            </a:r>
            <a:r>
              <a:rPr lang="en-US" dirty="0" err="1" smtClean="0"/>
              <a:t>kachha</a:t>
            </a:r>
            <a:r>
              <a:rPr lang="en-US" dirty="0" smtClean="0"/>
              <a:t> </a:t>
            </a:r>
            <a:r>
              <a:rPr lang="en-US" dirty="0" err="1" smtClean="0"/>
              <a:t>arahtia</a:t>
            </a:r>
            <a:r>
              <a:rPr lang="en-US" dirty="0" smtClean="0"/>
              <a:t> consists solely of commission and he is not interested in the profits and losses made by his constituent as is not the case with the </a:t>
            </a:r>
            <a:r>
              <a:rPr lang="en-US" dirty="0" err="1" smtClean="0"/>
              <a:t>pacca</a:t>
            </a:r>
            <a:r>
              <a:rPr lang="en-US" dirty="0" smtClean="0"/>
              <a:t> </a:t>
            </a:r>
            <a:r>
              <a:rPr lang="en-US" dirty="0" err="1" smtClean="0"/>
              <a:t>arahtia</a:t>
            </a:r>
            <a:r>
              <a:rPr lang="en-US" dirty="0" smtClean="0"/>
              <a:t>;</a:t>
            </a:r>
          </a:p>
          <a:p>
            <a:r>
              <a:rPr lang="en-US" dirty="0" smtClean="0"/>
              <a:t>(</a:t>
            </a:r>
            <a:r>
              <a:rPr lang="en-US" i="1" dirty="0" smtClean="0"/>
              <a:t>v</a:t>
            </a:r>
            <a:r>
              <a:rPr lang="en-US" dirty="0" smtClean="0"/>
              <a:t>) The </a:t>
            </a:r>
            <a:r>
              <a:rPr lang="en-US" dirty="0" err="1" smtClean="0"/>
              <a:t>kachha</a:t>
            </a:r>
            <a:r>
              <a:rPr lang="en-US" dirty="0" smtClean="0"/>
              <a:t> </a:t>
            </a:r>
            <a:r>
              <a:rPr lang="en-US" dirty="0" err="1" smtClean="0"/>
              <a:t>arahtia</a:t>
            </a:r>
            <a:r>
              <a:rPr lang="en-US" dirty="0" smtClean="0"/>
              <a:t>, unlike the </a:t>
            </a:r>
            <a:r>
              <a:rPr lang="en-US" dirty="0" err="1" smtClean="0"/>
              <a:t>pacca</a:t>
            </a:r>
            <a:r>
              <a:rPr lang="en-US" dirty="0" smtClean="0"/>
              <a:t> </a:t>
            </a:r>
            <a:r>
              <a:rPr lang="en-US" dirty="0" err="1" smtClean="0"/>
              <a:t>arahtia</a:t>
            </a:r>
            <a:r>
              <a:rPr lang="en-US" dirty="0" smtClean="0"/>
              <a:t>, does not have any dominion over the goods;</a:t>
            </a:r>
          </a:p>
          <a:p>
            <a:r>
              <a:rPr lang="en-US" dirty="0" smtClean="0"/>
              <a:t>(</a:t>
            </a:r>
            <a:r>
              <a:rPr lang="en-US" i="1" dirty="0" smtClean="0"/>
              <a:t>vi</a:t>
            </a:r>
            <a:r>
              <a:rPr lang="en-US" dirty="0" smtClean="0"/>
              <a:t>) The </a:t>
            </a:r>
            <a:r>
              <a:rPr lang="en-US" dirty="0" err="1" smtClean="0"/>
              <a:t>kachha</a:t>
            </a:r>
            <a:r>
              <a:rPr lang="en-US" dirty="0" smtClean="0"/>
              <a:t> </a:t>
            </a:r>
            <a:r>
              <a:rPr lang="en-US" dirty="0" err="1" smtClean="0"/>
              <a:t>arahtia</a:t>
            </a:r>
            <a:r>
              <a:rPr lang="en-US" dirty="0" smtClean="0"/>
              <a:t> has no personal interest of his own when he enters into a transaction and his interest is limited to the commission agency’s charges and certain out of pocket expenses where as a </a:t>
            </a:r>
            <a:r>
              <a:rPr lang="en-US" dirty="0" err="1" smtClean="0"/>
              <a:t>pacca</a:t>
            </a:r>
            <a:r>
              <a:rPr lang="en-US" dirty="0" smtClean="0"/>
              <a:t> </a:t>
            </a:r>
            <a:r>
              <a:rPr lang="en-US" dirty="0" err="1" smtClean="0"/>
              <a:t>arahtia</a:t>
            </a:r>
            <a:r>
              <a:rPr lang="en-US" dirty="0" smtClean="0"/>
              <a:t> has a personal interest of his own when he enters into a transaction;</a:t>
            </a:r>
          </a:p>
          <a:p>
            <a:r>
              <a:rPr lang="en-US" dirty="0" smtClean="0"/>
              <a:t>(</a:t>
            </a:r>
            <a:r>
              <a:rPr lang="en-US" i="1" dirty="0" smtClean="0"/>
              <a:t>vii</a:t>
            </a:r>
            <a:r>
              <a:rPr lang="en-US" dirty="0" smtClean="0"/>
              <a:t>) In the event of any loss, the </a:t>
            </a:r>
            <a:r>
              <a:rPr lang="en-US" dirty="0" err="1" smtClean="0"/>
              <a:t>kachha</a:t>
            </a:r>
            <a:r>
              <a:rPr lang="en-US" dirty="0" smtClean="0"/>
              <a:t> </a:t>
            </a:r>
            <a:r>
              <a:rPr lang="en-US" dirty="0" err="1" smtClean="0"/>
              <a:t>arahtia</a:t>
            </a:r>
            <a:r>
              <a:rPr lang="en-US" dirty="0" smtClean="0"/>
              <a:t> is entitled to be indemnified by his principal as is not the case with </a:t>
            </a:r>
            <a:r>
              <a:rPr lang="en-US" dirty="0" err="1" smtClean="0"/>
              <a:t>pacca</a:t>
            </a:r>
            <a:r>
              <a:rPr lang="en-US" dirty="0" smtClean="0"/>
              <a:t> </a:t>
            </a:r>
            <a:r>
              <a:rPr lang="en-US" dirty="0" err="1" smtClean="0"/>
              <a:t>arahtia</a:t>
            </a:r>
            <a:r>
              <a:rPr lang="en-US" dirty="0" smtClean="0"/>
              <a:t>.</a:t>
            </a:r>
          </a:p>
          <a:p>
            <a:r>
              <a:rPr lang="en-US" dirty="0" smtClean="0"/>
              <a:t>Due to the restrictions on cash transactions imposed by the government, there is a confusion amongst these agriculturist people regarding the cash receipts from the sale of agriculture produce. In this write up we are discussing different situations for the cash payments for agriculture produce within the framework of law.</a:t>
            </a:r>
          </a:p>
          <a:p>
            <a:endParaRPr lang="en-US" dirty="0"/>
          </a:p>
        </p:txBody>
      </p:sp>
      <p:sp>
        <p:nvSpPr>
          <p:cNvPr id="2" name="Slide Number Placeholder 1"/>
          <p:cNvSpPr>
            <a:spLocks noGrp="1"/>
          </p:cNvSpPr>
          <p:nvPr>
            <p:ph type="sldNum" sz="quarter" idx="12"/>
          </p:nvPr>
        </p:nvSpPr>
        <p:spPr/>
        <p:txBody>
          <a:bodyPr/>
          <a:lstStyle/>
          <a:p>
            <a:fld id="{E6F2CCAC-EDBA-4536-9007-F9123E5A879F}" type="slidenum">
              <a:rPr lang="en-US" smtClean="0"/>
              <a:pPr/>
              <a:t>95</a:t>
            </a:fld>
            <a:endParaRPr lang="en-US"/>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646237"/>
            <a:ext cx="8229600" cy="4231035"/>
          </a:xfrm>
        </p:spPr>
        <p:txBody>
          <a:bodyPr>
            <a:normAutofit fontScale="47500" lnSpcReduction="20000"/>
          </a:bodyPr>
          <a:lstStyle/>
          <a:p>
            <a:pPr marL="0" lvl="0" indent="0">
              <a:buNone/>
            </a:pPr>
            <a:r>
              <a:rPr lang="en-US" b="1" dirty="0" smtClean="0"/>
              <a:t>Whether cash Payments exceeding Rs.10000/- to farmers on account of agriculture produce by </a:t>
            </a:r>
            <a:r>
              <a:rPr lang="en-US" b="1" dirty="0" err="1" smtClean="0"/>
              <a:t>Kachha</a:t>
            </a:r>
            <a:r>
              <a:rPr lang="en-US" b="1" dirty="0" smtClean="0"/>
              <a:t> </a:t>
            </a:r>
            <a:r>
              <a:rPr lang="en-US" b="1" dirty="0" err="1" smtClean="0"/>
              <a:t>Arahtia</a:t>
            </a:r>
            <a:r>
              <a:rPr lang="en-US" b="1" dirty="0" smtClean="0"/>
              <a:t> can be disallowed</a:t>
            </a:r>
            <a:r>
              <a:rPr lang="en-US" dirty="0" smtClean="0"/>
              <a:t>?</a:t>
            </a:r>
          </a:p>
          <a:p>
            <a:pPr marL="0" indent="0">
              <a:buNone/>
            </a:pPr>
            <a:r>
              <a:rPr lang="en-US" dirty="0" smtClean="0"/>
              <a:t>The provisions of section 40A(3) provide for the disallowance of expenditure exceeding Rs.10,000 made otherwise than by an account payee </a:t>
            </a:r>
            <a:r>
              <a:rPr lang="en-US" dirty="0" err="1" smtClean="0"/>
              <a:t>cheque</a:t>
            </a:r>
            <a:r>
              <a:rPr lang="en-US" dirty="0" smtClean="0"/>
              <a:t>/draft or use of electronic clearing system through a bank account. However, Rule 6DD carves out certain exceptions from application of the provisions of section 40A(3) in some specific cases and circumstances, which </a:t>
            </a:r>
            <a:r>
              <a:rPr lang="en-US" i="1" dirty="0" smtClean="0"/>
              <a:t>inter alia</a:t>
            </a:r>
            <a:r>
              <a:rPr lang="en-US" dirty="0" smtClean="0"/>
              <a:t>, include payments made for purchase of agricultural produce to the cultivators of such produce. Therefore, no disallowance under section 40A(3) can be made if the trader makes cash purchases of agricultural produce from the cultivator. </a:t>
            </a:r>
          </a:p>
          <a:p>
            <a:pPr marL="0" indent="0">
              <a:buNone/>
            </a:pPr>
            <a:endParaRPr lang="en-US" dirty="0" smtClean="0"/>
          </a:p>
          <a:p>
            <a:pPr marL="0" indent="0">
              <a:buNone/>
            </a:pPr>
            <a:r>
              <a:rPr lang="en-US" dirty="0" smtClean="0"/>
              <a:t>Further, section 269ST, subject to certain exceptions, prohibits receipt of ` 2 </a:t>
            </a:r>
            <a:r>
              <a:rPr lang="en-US" dirty="0" err="1" smtClean="0"/>
              <a:t>lakh</a:t>
            </a:r>
            <a:r>
              <a:rPr lang="en-US" dirty="0" smtClean="0"/>
              <a:t> or more, otherwise than by an account payee </a:t>
            </a:r>
            <a:r>
              <a:rPr lang="en-US" dirty="0" err="1" smtClean="0"/>
              <a:t>cheque</a:t>
            </a:r>
            <a:r>
              <a:rPr lang="en-US" dirty="0" smtClean="0"/>
              <a:t>/draft or by use of electronic clearing system through a bank account from a person in a day or in respect of a single transaction or in respect of transactions relating to an event or occasion from a person. Therefore, any cash sale of an amount of ` 2 lakh or more by a cultivator of agricultural produce is prohibited under section 269ST. </a:t>
            </a:r>
          </a:p>
        </p:txBody>
      </p:sp>
      <p:sp>
        <p:nvSpPr>
          <p:cNvPr id="4" name="Slide Number Placeholder 3"/>
          <p:cNvSpPr>
            <a:spLocks noGrp="1"/>
          </p:cNvSpPr>
          <p:nvPr>
            <p:ph type="sldNum" sz="quarter" idx="12"/>
          </p:nvPr>
        </p:nvSpPr>
        <p:spPr/>
        <p:txBody>
          <a:bodyPr/>
          <a:lstStyle/>
          <a:p>
            <a:fld id="{E6F2CCAC-EDBA-4536-9007-F9123E5A879F}" type="slidenum">
              <a:rPr lang="en-US" smtClean="0"/>
              <a:pPr/>
              <a:t>96</a:t>
            </a:fld>
            <a:endParaRPr lang="en-US"/>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marL="0" indent="0">
              <a:buNone/>
            </a:pPr>
            <a:r>
              <a:rPr lang="en-US" dirty="0"/>
              <a:t>Furthermore, the provisions relating to quoting of PAN or furnishing of Form No. 60 under Rule 114B do not apply to the sale transaction of ` 2 lakh or less. </a:t>
            </a:r>
          </a:p>
          <a:p>
            <a:pPr marL="0" indent="0">
              <a:buNone/>
            </a:pPr>
            <a:r>
              <a:rPr lang="en-US" dirty="0"/>
              <a:t>In view of the above, it is clarified by the CBDT that cash sale of the agricultural produce by its cultivator to the trader for an amount less than ` 2 lakh will not - </a:t>
            </a:r>
          </a:p>
          <a:p>
            <a:pPr marL="0" indent="0">
              <a:buNone/>
            </a:pPr>
            <a:r>
              <a:rPr lang="en-US" dirty="0"/>
              <a:t>a) result in any disallowance of expenditure under section 40A(3) in the case of trader. </a:t>
            </a:r>
          </a:p>
          <a:p>
            <a:pPr marL="0" indent="0">
              <a:buNone/>
            </a:pPr>
            <a:r>
              <a:rPr lang="en-US" dirty="0"/>
              <a:t>b) attract prohibition under section 269ST in the case of the cultivator; and </a:t>
            </a:r>
          </a:p>
          <a:p>
            <a:pPr marL="0" indent="0">
              <a:buNone/>
            </a:pPr>
            <a:r>
              <a:rPr lang="en-US" dirty="0"/>
              <a:t>c) require the cultivator to quote his PAN/ or furnish Form No. 60. </a:t>
            </a:r>
          </a:p>
          <a:p>
            <a:pPr marL="0" indent="0">
              <a:buNone/>
            </a:pPr>
            <a:r>
              <a:rPr lang="en-US" dirty="0"/>
              <a:t>The same has been held in  the following judicial </a:t>
            </a:r>
            <a:r>
              <a:rPr lang="en-US" dirty="0" err="1"/>
              <a:t>prononcements</a:t>
            </a:r>
            <a:endParaRPr lang="en-US" dirty="0"/>
          </a:p>
          <a:p>
            <a:pPr marL="0" indent="0">
              <a:buNone/>
            </a:pPr>
            <a:r>
              <a:rPr lang="en-US" dirty="0"/>
              <a:t>In </a:t>
            </a:r>
            <a:r>
              <a:rPr lang="en-US" i="1" dirty="0"/>
              <a:t>CIT v. </a:t>
            </a:r>
            <a:r>
              <a:rPr lang="en-US" i="1" dirty="0" err="1"/>
              <a:t>Pehlaj</a:t>
            </a:r>
            <a:r>
              <a:rPr lang="en-US" i="1" dirty="0"/>
              <a:t> Raj </a:t>
            </a:r>
            <a:r>
              <a:rPr lang="en-US" i="1" dirty="0" err="1"/>
              <a:t>Daryanmmal</a:t>
            </a:r>
            <a:r>
              <a:rPr lang="en-US" i="1" dirty="0"/>
              <a:t> – 190 ITR 242,</a:t>
            </a:r>
            <a:r>
              <a:rPr lang="en-US" dirty="0"/>
              <a:t> it was held that the words cultivator, grower or producer occurring at the end of Rule 6DD – Clause, qualify the word occurring all the preceding clauses. Thus, the exemption is confined to grower or producer of forest produce and not available for purchases from </a:t>
            </a:r>
            <a:r>
              <a:rPr lang="en-US" dirty="0" smtClean="0"/>
              <a:t>others</a:t>
            </a:r>
          </a:p>
          <a:p>
            <a:pPr marL="0" indent="0">
              <a:buNone/>
            </a:pPr>
            <a:endParaRPr lang="en-US" dirty="0"/>
          </a:p>
          <a:p>
            <a:pPr marL="0" indent="0">
              <a:buNone/>
            </a:pPr>
            <a:r>
              <a:rPr lang="en-US" dirty="0" err="1"/>
              <a:t>Krishnasa</a:t>
            </a:r>
            <a:r>
              <a:rPr lang="en-US" dirty="0"/>
              <a:t> </a:t>
            </a:r>
            <a:r>
              <a:rPr lang="en-US" dirty="0" err="1"/>
              <a:t>Bhute</a:t>
            </a:r>
            <a:r>
              <a:rPr lang="en-US" dirty="0"/>
              <a:t> </a:t>
            </a:r>
            <a:r>
              <a:rPr lang="en-US" dirty="0" err="1"/>
              <a:t>Vs</a:t>
            </a:r>
            <a:r>
              <a:rPr lang="en-US" dirty="0"/>
              <a:t> ITO (ITAT Bangalore) All ITAT (6826) ITAT Bangalore (357</a:t>
            </a:r>
            <a:r>
              <a:rPr lang="en-US" dirty="0" smtClean="0"/>
              <a:t>)</a:t>
            </a:r>
          </a:p>
          <a:p>
            <a:pPr marL="0" lvl="0" indent="0">
              <a:buNone/>
            </a:pPr>
            <a:r>
              <a:rPr lang="en-US" b="1" dirty="0"/>
              <a:t>Where assessee purchased agricultural produce from farmers through </a:t>
            </a:r>
            <a:r>
              <a:rPr lang="en-US" b="1" dirty="0" err="1"/>
              <a:t>kachha</a:t>
            </a:r>
            <a:r>
              <a:rPr lang="en-US" b="1" dirty="0"/>
              <a:t> </a:t>
            </a:r>
            <a:r>
              <a:rPr lang="en-US" b="1" dirty="0" err="1"/>
              <a:t>arathia</a:t>
            </a:r>
            <a:r>
              <a:rPr lang="en-US" b="1" dirty="0"/>
              <a:t>  who charged their commission for facilitating said transaction of sale and purchase, payments made to </a:t>
            </a:r>
            <a:r>
              <a:rPr lang="en-US" b="1" dirty="0" err="1"/>
              <a:t>kachha</a:t>
            </a:r>
            <a:r>
              <a:rPr lang="en-US" b="1" dirty="0"/>
              <a:t> </a:t>
            </a:r>
            <a:r>
              <a:rPr lang="en-US" b="1" dirty="0" err="1"/>
              <a:t>arahtia</a:t>
            </a:r>
            <a:r>
              <a:rPr lang="en-US" b="1" dirty="0"/>
              <a:t> exceeding </a:t>
            </a:r>
            <a:r>
              <a:rPr lang="en-US" b="1" dirty="0" err="1"/>
              <a:t>Rs</a:t>
            </a:r>
            <a:r>
              <a:rPr lang="en-US" b="1" dirty="0"/>
              <a:t>. 10,000 in cash could not be disallowed by invoking provisions of section 40A(3)</a:t>
            </a:r>
          </a:p>
          <a:p>
            <a:pPr marL="0" indent="0">
              <a:buNone/>
            </a:pPr>
            <a:endParaRPr lang="en-US" dirty="0"/>
          </a:p>
          <a:p>
            <a:pPr marL="0"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97</a:t>
            </a:fld>
            <a:endParaRPr lang="en-US"/>
          </a:p>
        </p:txBody>
      </p:sp>
    </p:spTree>
    <p:extLst>
      <p:ext uri="{BB962C8B-B14F-4D97-AF65-F5344CB8AC3E}">
        <p14:creationId xmlns:p14="http://schemas.microsoft.com/office/powerpoint/2010/main" val="115332214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pPr marL="0" indent="0">
              <a:buNone/>
            </a:pPr>
            <a:r>
              <a:rPr lang="en-US" dirty="0" smtClean="0"/>
              <a:t>It is a very interesting issue, whether cash payments exceeding Rs. 10,000 made by </a:t>
            </a:r>
            <a:r>
              <a:rPr lang="en-US" dirty="0" err="1" smtClean="0"/>
              <a:t>pacca</a:t>
            </a:r>
            <a:r>
              <a:rPr lang="en-US" dirty="0" smtClean="0"/>
              <a:t> </a:t>
            </a:r>
            <a:r>
              <a:rPr lang="en-US" dirty="0" err="1" smtClean="0"/>
              <a:t>kachha</a:t>
            </a:r>
            <a:r>
              <a:rPr lang="en-US" dirty="0" smtClean="0"/>
              <a:t> to </a:t>
            </a:r>
            <a:r>
              <a:rPr lang="en-US" dirty="0" err="1" smtClean="0"/>
              <a:t>kachha</a:t>
            </a:r>
            <a:r>
              <a:rPr lang="en-US" dirty="0" smtClean="0"/>
              <a:t> </a:t>
            </a:r>
            <a:r>
              <a:rPr lang="en-US" dirty="0" err="1" smtClean="0"/>
              <a:t>arahtia</a:t>
            </a:r>
            <a:r>
              <a:rPr lang="en-US" dirty="0" smtClean="0"/>
              <a:t> be allowed or disallowed u/s 40A(3) of the Act. In this connection ,it is to be noted that the </a:t>
            </a:r>
            <a:r>
              <a:rPr lang="en-US" dirty="0" err="1" smtClean="0"/>
              <a:t>pucca</a:t>
            </a:r>
            <a:r>
              <a:rPr lang="en-US" dirty="0" smtClean="0"/>
              <a:t> </a:t>
            </a:r>
            <a:r>
              <a:rPr lang="en-US" dirty="0" err="1" smtClean="0"/>
              <a:t>arahtia</a:t>
            </a:r>
            <a:r>
              <a:rPr lang="en-US" dirty="0" smtClean="0"/>
              <a:t> have made purchases through ‘</a:t>
            </a:r>
            <a:r>
              <a:rPr lang="en-US" dirty="0" err="1" smtClean="0"/>
              <a:t>kachcha</a:t>
            </a:r>
            <a:r>
              <a:rPr lang="en-US" dirty="0" smtClean="0"/>
              <a:t> </a:t>
            </a:r>
            <a:r>
              <a:rPr lang="en-US" dirty="0" err="1" smtClean="0"/>
              <a:t>arhatia</a:t>
            </a:r>
            <a:r>
              <a:rPr lang="en-US" dirty="0" smtClean="0"/>
              <a:t>’, who are agents for their farmers </a:t>
            </a:r>
            <a:r>
              <a:rPr lang="en-US" dirty="0" err="1" smtClean="0"/>
              <a:t>constituent.The</a:t>
            </a:r>
            <a:r>
              <a:rPr lang="en-US" dirty="0" smtClean="0"/>
              <a:t> </a:t>
            </a:r>
            <a:r>
              <a:rPr lang="en-US" dirty="0" err="1" smtClean="0"/>
              <a:t>pacca</a:t>
            </a:r>
            <a:r>
              <a:rPr lang="en-US" dirty="0" smtClean="0"/>
              <a:t> </a:t>
            </a:r>
            <a:r>
              <a:rPr lang="en-US" dirty="0" err="1" smtClean="0"/>
              <a:t>arahtia</a:t>
            </a:r>
            <a:r>
              <a:rPr lang="en-US" dirty="0" smtClean="0"/>
              <a:t> make payments for these purchases either in cash or by banking channel </a:t>
            </a:r>
            <a:r>
              <a:rPr lang="en-US" dirty="0" err="1" smtClean="0"/>
              <a:t>system.But</a:t>
            </a:r>
            <a:r>
              <a:rPr lang="en-US" dirty="0" smtClean="0"/>
              <a:t> in some cases, </a:t>
            </a:r>
            <a:r>
              <a:rPr lang="en-US" dirty="0" err="1" smtClean="0"/>
              <a:t>kachha</a:t>
            </a:r>
            <a:r>
              <a:rPr lang="en-US" dirty="0" smtClean="0"/>
              <a:t> </a:t>
            </a:r>
            <a:r>
              <a:rPr lang="en-US" dirty="0" err="1" smtClean="0"/>
              <a:t>arahtia</a:t>
            </a:r>
            <a:r>
              <a:rPr lang="en-US" dirty="0" smtClean="0"/>
              <a:t> do not accept </a:t>
            </a:r>
            <a:r>
              <a:rPr lang="en-US" dirty="0" err="1" smtClean="0"/>
              <a:t>cheques</a:t>
            </a:r>
            <a:r>
              <a:rPr lang="en-US" dirty="0" smtClean="0"/>
              <a:t> payments, as they have to deliver cash payments to the respective farmers and hence payments are made in cash under the </a:t>
            </a:r>
            <a:r>
              <a:rPr lang="en-US" dirty="0" err="1" smtClean="0"/>
              <a:t>bonafide</a:t>
            </a:r>
            <a:r>
              <a:rPr lang="en-US" dirty="0" smtClean="0"/>
              <a:t> belief that the payments were covered under sec 40A(3) read with rule 6DD. In such a </a:t>
            </a:r>
            <a:r>
              <a:rPr lang="en-US" dirty="0" err="1" smtClean="0"/>
              <a:t>situation,the</a:t>
            </a:r>
            <a:r>
              <a:rPr lang="en-US" dirty="0" smtClean="0"/>
              <a:t> issue under consideration is whether cash payments </a:t>
            </a:r>
            <a:r>
              <a:rPr lang="en-US" dirty="0" err="1" smtClean="0"/>
              <a:t>excee</a:t>
            </a:r>
            <a:endParaRPr lang="en-US" dirty="0" smtClean="0"/>
          </a:p>
          <a:p>
            <a:pPr marL="0" indent="0">
              <a:buNone/>
            </a:pPr>
            <a:r>
              <a:rPr lang="en-US" dirty="0" smtClean="0"/>
              <a:t>ding Rs.10000/-made by </a:t>
            </a:r>
            <a:r>
              <a:rPr lang="en-US" dirty="0" err="1" smtClean="0"/>
              <a:t>pucca</a:t>
            </a:r>
            <a:r>
              <a:rPr lang="en-US" dirty="0" smtClean="0"/>
              <a:t> </a:t>
            </a:r>
            <a:r>
              <a:rPr lang="en-US" dirty="0" err="1" smtClean="0"/>
              <a:t>arahtia</a:t>
            </a:r>
            <a:r>
              <a:rPr lang="en-US" dirty="0" smtClean="0"/>
              <a:t> to </a:t>
            </a:r>
            <a:r>
              <a:rPr lang="en-US" dirty="0" err="1" smtClean="0"/>
              <a:t>kachha</a:t>
            </a:r>
            <a:r>
              <a:rPr lang="en-US" dirty="0" smtClean="0"/>
              <a:t> </a:t>
            </a:r>
            <a:r>
              <a:rPr lang="en-US" dirty="0" err="1" smtClean="0"/>
              <a:t>arahtia</a:t>
            </a:r>
            <a:r>
              <a:rPr lang="en-US" dirty="0" smtClean="0"/>
              <a:t> are allowed u/s 40A(3) of the Act.?</a:t>
            </a:r>
          </a:p>
          <a:p>
            <a:pPr marL="0" indent="0">
              <a:buNone/>
            </a:pPr>
            <a:r>
              <a:rPr lang="en-US" dirty="0" smtClean="0"/>
              <a:t>Regarding the issue of applicability of provisions of section 40A (3) read with rule 6DD, following are some important points to be considered.</a:t>
            </a:r>
          </a:p>
          <a:p>
            <a:pPr marL="0" indent="0">
              <a:buNone/>
            </a:pPr>
            <a:r>
              <a:rPr lang="en-US" dirty="0" smtClean="0"/>
              <a:t>(</a:t>
            </a:r>
            <a:r>
              <a:rPr lang="en-US" i="1" dirty="0" smtClean="0"/>
              <a:t>a</a:t>
            </a:r>
            <a:r>
              <a:rPr lang="en-US" dirty="0" smtClean="0"/>
              <a:t>)  There is a world of difference between status and role of a </a:t>
            </a:r>
            <a:r>
              <a:rPr lang="en-US" dirty="0" err="1" smtClean="0"/>
              <a:t>Kachha</a:t>
            </a:r>
            <a:r>
              <a:rPr lang="en-US" dirty="0" smtClean="0"/>
              <a:t> </a:t>
            </a:r>
            <a:r>
              <a:rPr lang="en-US" dirty="0" err="1" smtClean="0"/>
              <a:t>Arahtia</a:t>
            </a:r>
            <a:r>
              <a:rPr lang="en-US" dirty="0" smtClean="0"/>
              <a:t>, and that of a </a:t>
            </a:r>
            <a:r>
              <a:rPr lang="en-US" dirty="0" err="1" smtClean="0"/>
              <a:t>Pacca</a:t>
            </a:r>
            <a:r>
              <a:rPr lang="en-US" dirty="0" smtClean="0"/>
              <a:t> </a:t>
            </a:r>
            <a:r>
              <a:rPr lang="en-US" dirty="0" err="1" smtClean="0"/>
              <a:t>Arahtia</a:t>
            </a:r>
            <a:r>
              <a:rPr lang="en-US" dirty="0" smtClean="0"/>
              <a:t>/wholesaler. Although both are called and termed </a:t>
            </a:r>
            <a:r>
              <a:rPr lang="en-US" dirty="0" err="1" smtClean="0"/>
              <a:t>Arahtia</a:t>
            </a:r>
            <a:r>
              <a:rPr lang="en-US" dirty="0" smtClean="0"/>
              <a:t>; these two cannot be equated at all.</a:t>
            </a:r>
          </a:p>
          <a:p>
            <a:pPr marL="0" indent="0">
              <a:buNone/>
            </a:pPr>
            <a:endParaRPr lang="en-US" dirty="0" smtClean="0"/>
          </a:p>
          <a:p>
            <a:pPr marL="0" indent="0">
              <a:buNone/>
            </a:pPr>
            <a:r>
              <a:rPr lang="en-US" dirty="0" err="1" smtClean="0"/>
              <a:t>Kachha</a:t>
            </a:r>
            <a:r>
              <a:rPr lang="en-US" dirty="0" smtClean="0"/>
              <a:t> </a:t>
            </a:r>
            <a:r>
              <a:rPr lang="en-US" dirty="0" err="1" smtClean="0"/>
              <a:t>Arahtias</a:t>
            </a:r>
            <a:r>
              <a:rPr lang="en-US" dirty="0" smtClean="0"/>
              <a:t> do not trade; they are only facilitators of auctions/sales of agricultural produce, which farmers bring to </a:t>
            </a:r>
            <a:r>
              <a:rPr lang="en-US" dirty="0" err="1" smtClean="0"/>
              <a:t>mandi</a:t>
            </a:r>
            <a:r>
              <a:rPr lang="en-US" dirty="0" smtClean="0"/>
              <a:t> and, thus </a:t>
            </a:r>
            <a:r>
              <a:rPr lang="en-US" dirty="0" err="1" smtClean="0"/>
              <a:t>Kachha</a:t>
            </a:r>
            <a:r>
              <a:rPr lang="en-US" dirty="0" smtClean="0"/>
              <a:t> </a:t>
            </a:r>
            <a:r>
              <a:rPr lang="en-US" dirty="0" err="1" smtClean="0"/>
              <a:t>Arahtia</a:t>
            </a:r>
            <a:r>
              <a:rPr lang="en-US" dirty="0" smtClean="0"/>
              <a:t> are only agents for farmers. </a:t>
            </a:r>
            <a:r>
              <a:rPr lang="en-US" dirty="0" err="1" smtClean="0"/>
              <a:t>Kachha</a:t>
            </a:r>
            <a:r>
              <a:rPr lang="en-US" dirty="0" smtClean="0"/>
              <a:t> </a:t>
            </a:r>
            <a:r>
              <a:rPr lang="en-US" dirty="0" err="1" smtClean="0"/>
              <a:t>Arahtia</a:t>
            </a:r>
            <a:r>
              <a:rPr lang="en-US" dirty="0" smtClean="0"/>
              <a:t> is to safeguard the interests of farmers, who are otherwise less educated, naive and thus, vulnerable to be exploited by way of cheap returns, and default/delay in recovery of sale consideration.</a:t>
            </a:r>
          </a:p>
          <a:p>
            <a:pPr marL="0" indent="0">
              <a:buNone/>
            </a:pPr>
            <a:r>
              <a:rPr lang="en-US" dirty="0" smtClean="0"/>
              <a:t> At the same time, a </a:t>
            </a:r>
            <a:r>
              <a:rPr lang="en-US" dirty="0" err="1" smtClean="0"/>
              <a:t>Kachha</a:t>
            </a:r>
            <a:r>
              <a:rPr lang="en-US" dirty="0" smtClean="0"/>
              <a:t> </a:t>
            </a:r>
            <a:r>
              <a:rPr lang="en-US" dirty="0" err="1" smtClean="0"/>
              <a:t>Arahtia</a:t>
            </a:r>
            <a:r>
              <a:rPr lang="en-US" dirty="0" smtClean="0"/>
              <a:t> receives commission from </a:t>
            </a:r>
            <a:r>
              <a:rPr lang="en-US" dirty="0" err="1" smtClean="0"/>
              <a:t>Pacca</a:t>
            </a:r>
            <a:r>
              <a:rPr lang="en-US" dirty="0" smtClean="0"/>
              <a:t> </a:t>
            </a:r>
            <a:r>
              <a:rPr lang="en-US" dirty="0" err="1" smtClean="0"/>
              <a:t>Arahtia</a:t>
            </a:r>
            <a:r>
              <a:rPr lang="en-US" dirty="0" smtClean="0"/>
              <a:t>, ensures delivery of agricultural produce to </a:t>
            </a:r>
            <a:r>
              <a:rPr lang="en-US" dirty="0" err="1" smtClean="0"/>
              <a:t>Pacca</a:t>
            </a:r>
            <a:r>
              <a:rPr lang="en-US" dirty="0" smtClean="0"/>
              <a:t> </a:t>
            </a:r>
            <a:r>
              <a:rPr lang="en-US" dirty="0" err="1" smtClean="0"/>
              <a:t>Arahtia</a:t>
            </a:r>
            <a:r>
              <a:rPr lang="en-US" dirty="0" smtClean="0"/>
              <a:t>, and ensures delivery of sale consideration to the farmers. In this way, </a:t>
            </a:r>
            <a:r>
              <a:rPr lang="en-US" dirty="0" err="1" smtClean="0"/>
              <a:t>Kachha</a:t>
            </a:r>
            <a:r>
              <a:rPr lang="en-US" dirty="0" smtClean="0"/>
              <a:t> </a:t>
            </a:r>
            <a:r>
              <a:rPr lang="en-US" dirty="0" err="1" smtClean="0"/>
              <a:t>Arahtia</a:t>
            </a:r>
            <a:r>
              <a:rPr lang="en-US" dirty="0" smtClean="0"/>
              <a:t> acts as agent for </a:t>
            </a:r>
            <a:r>
              <a:rPr lang="en-US" dirty="0" err="1" smtClean="0"/>
              <a:t>Pacca</a:t>
            </a:r>
            <a:r>
              <a:rPr lang="en-US" dirty="0" smtClean="0"/>
              <a:t> </a:t>
            </a:r>
            <a:r>
              <a:rPr lang="en-US" dirty="0" err="1" smtClean="0"/>
              <a:t>Arahtia</a:t>
            </a:r>
            <a:r>
              <a:rPr lang="en-US" dirty="0" smtClean="0"/>
              <a:t> also.</a:t>
            </a:r>
          </a:p>
          <a:p>
            <a:pPr marL="0" indent="0">
              <a:buNone/>
            </a:pPr>
            <a:endParaRPr lang="en-US" dirty="0"/>
          </a:p>
        </p:txBody>
      </p:sp>
      <p:sp>
        <p:nvSpPr>
          <p:cNvPr id="4" name="Slide Number Placeholder 3"/>
          <p:cNvSpPr>
            <a:spLocks noGrp="1"/>
          </p:cNvSpPr>
          <p:nvPr>
            <p:ph type="sldNum" sz="quarter" idx="12"/>
          </p:nvPr>
        </p:nvSpPr>
        <p:spPr/>
        <p:txBody>
          <a:bodyPr/>
          <a:lstStyle/>
          <a:p>
            <a:fld id="{E6F2CCAC-EDBA-4536-9007-F9123E5A879F}" type="slidenum">
              <a:rPr lang="en-US" smtClean="0"/>
              <a:pPr/>
              <a:t>98</a:t>
            </a:fld>
            <a:endParaRPr lang="en-US"/>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47500" lnSpcReduction="20000"/>
          </a:bodyPr>
          <a:lstStyle/>
          <a:p>
            <a:r>
              <a:rPr lang="en-US" dirty="0" smtClean="0"/>
              <a:t>(</a:t>
            </a:r>
            <a:r>
              <a:rPr lang="en-US" i="1" dirty="0" smtClean="0"/>
              <a:t>b</a:t>
            </a:r>
            <a:r>
              <a:rPr lang="en-US" dirty="0" smtClean="0"/>
              <a:t>)  The </a:t>
            </a:r>
            <a:r>
              <a:rPr lang="en-US" dirty="0" err="1" smtClean="0"/>
              <a:t>kachha</a:t>
            </a:r>
            <a:r>
              <a:rPr lang="en-US" dirty="0" smtClean="0"/>
              <a:t> </a:t>
            </a:r>
            <a:r>
              <a:rPr lang="en-US" dirty="0" err="1" smtClean="0"/>
              <a:t>arahtia</a:t>
            </a:r>
            <a:r>
              <a:rPr lang="en-US" dirty="0" smtClean="0"/>
              <a:t> receives the payment from the </a:t>
            </a:r>
            <a:r>
              <a:rPr lang="en-US" dirty="0" err="1" smtClean="0"/>
              <a:t>pucca</a:t>
            </a:r>
            <a:r>
              <a:rPr lang="en-US" dirty="0" smtClean="0"/>
              <a:t> </a:t>
            </a:r>
            <a:r>
              <a:rPr lang="en-US" dirty="0" err="1" smtClean="0"/>
              <a:t>arahtia</a:t>
            </a:r>
            <a:r>
              <a:rPr lang="en-US" dirty="0" smtClean="0"/>
              <a:t> and pass on in Toto, to the respective farmers and </a:t>
            </a:r>
            <a:r>
              <a:rPr lang="en-US" dirty="0" err="1" smtClean="0"/>
              <a:t>pucca</a:t>
            </a:r>
            <a:r>
              <a:rPr lang="en-US" dirty="0" smtClean="0"/>
              <a:t> </a:t>
            </a:r>
            <a:r>
              <a:rPr lang="en-US" dirty="0" err="1" smtClean="0"/>
              <a:t>arahtia</a:t>
            </a:r>
            <a:r>
              <a:rPr lang="en-US" dirty="0" smtClean="0"/>
              <a:t> pays commission and brokerage  to </a:t>
            </a:r>
            <a:r>
              <a:rPr lang="en-US" dirty="0" err="1" smtClean="0"/>
              <a:t>kachha</a:t>
            </a:r>
            <a:r>
              <a:rPr lang="en-US" dirty="0" smtClean="0"/>
              <a:t> </a:t>
            </a:r>
            <a:r>
              <a:rPr lang="en-US" dirty="0" err="1" smtClean="0"/>
              <a:t>arahtias</a:t>
            </a:r>
            <a:r>
              <a:rPr lang="en-US" dirty="0" smtClean="0"/>
              <a:t> as per specific guidelines and rates laid down by the government.</a:t>
            </a:r>
          </a:p>
          <a:p>
            <a:r>
              <a:rPr lang="en-US" dirty="0" smtClean="0"/>
              <a:t> </a:t>
            </a:r>
            <a:r>
              <a:rPr lang="en-US" dirty="0" err="1" smtClean="0"/>
              <a:t>Kachha</a:t>
            </a:r>
            <a:r>
              <a:rPr lang="en-US" dirty="0" smtClean="0"/>
              <a:t> </a:t>
            </a:r>
            <a:r>
              <a:rPr lang="en-US" dirty="0" err="1" smtClean="0"/>
              <a:t>arahtias</a:t>
            </a:r>
            <a:r>
              <a:rPr lang="en-US" dirty="0" smtClean="0"/>
              <a:t> receive cash payments from the </a:t>
            </a:r>
            <a:r>
              <a:rPr lang="en-US" dirty="0" err="1" smtClean="0"/>
              <a:t>assessee</a:t>
            </a:r>
            <a:r>
              <a:rPr lang="en-US" dirty="0" smtClean="0"/>
              <a:t>, on behalf of the farmers. They keep their commission and brokerage, and disburse the purchase consideration to respective </a:t>
            </a:r>
            <a:r>
              <a:rPr lang="en-US" dirty="0" err="1" smtClean="0"/>
              <a:t>farmers.The</a:t>
            </a:r>
            <a:r>
              <a:rPr lang="en-US" dirty="0" smtClean="0"/>
              <a:t> </a:t>
            </a:r>
            <a:r>
              <a:rPr lang="en-US" dirty="0" err="1" smtClean="0"/>
              <a:t>kachha</a:t>
            </a:r>
            <a:r>
              <a:rPr lang="en-US" dirty="0" smtClean="0"/>
              <a:t> </a:t>
            </a:r>
            <a:r>
              <a:rPr lang="en-US" dirty="0" err="1" smtClean="0"/>
              <a:t>arahtia</a:t>
            </a:r>
            <a:r>
              <a:rPr lang="en-US" dirty="0" smtClean="0"/>
              <a:t> to whom cash payments have been made by the </a:t>
            </a:r>
            <a:r>
              <a:rPr lang="en-US" dirty="0" err="1" smtClean="0"/>
              <a:t>assessee</a:t>
            </a:r>
            <a:r>
              <a:rPr lang="en-US" dirty="0" smtClean="0"/>
              <a:t> for the impugned purchases, are del </a:t>
            </a:r>
            <a:r>
              <a:rPr lang="en-US" dirty="0" err="1" smtClean="0"/>
              <a:t>credre</a:t>
            </a:r>
            <a:r>
              <a:rPr lang="en-US" dirty="0" smtClean="0"/>
              <a:t> agents who are acting as agent, not only for the farmers, but, also for the </a:t>
            </a:r>
            <a:r>
              <a:rPr lang="en-US" dirty="0" err="1" smtClean="0"/>
              <a:t>pacca</a:t>
            </a:r>
            <a:r>
              <a:rPr lang="en-US" dirty="0" smtClean="0"/>
              <a:t> </a:t>
            </a:r>
            <a:r>
              <a:rPr lang="en-US" dirty="0" err="1" smtClean="0"/>
              <a:t>arahtias</a:t>
            </a:r>
            <a:r>
              <a:rPr lang="en-US" dirty="0" smtClean="0"/>
              <a:t>/wholesalers like the </a:t>
            </a:r>
            <a:r>
              <a:rPr lang="en-US" dirty="0" err="1" smtClean="0"/>
              <a:t>assessee</a:t>
            </a:r>
            <a:r>
              <a:rPr lang="en-US" dirty="0" smtClean="0"/>
              <a:t>; they receive commission from the </a:t>
            </a:r>
            <a:r>
              <a:rPr lang="en-US" dirty="0" err="1" smtClean="0"/>
              <a:t>assessee</a:t>
            </a:r>
            <a:r>
              <a:rPr lang="en-US" dirty="0" smtClean="0"/>
              <a:t> for such kind of mediating services and they are bringing </a:t>
            </a:r>
            <a:r>
              <a:rPr lang="en-US" dirty="0" err="1" smtClean="0"/>
              <a:t>privity</a:t>
            </a:r>
            <a:r>
              <a:rPr lang="en-US" dirty="0" smtClean="0"/>
              <a:t> of contract between the farmers and the </a:t>
            </a:r>
            <a:r>
              <a:rPr lang="en-US" dirty="0" err="1" smtClean="0"/>
              <a:t>assessee</a:t>
            </a:r>
            <a:r>
              <a:rPr lang="en-US" dirty="0" smtClean="0"/>
              <a:t> so that each becomes liable to the other; they are communicating name of the </a:t>
            </a:r>
            <a:r>
              <a:rPr lang="en-US" dirty="0" err="1" smtClean="0"/>
              <a:t>pacca</a:t>
            </a:r>
            <a:r>
              <a:rPr lang="en-US" dirty="0" smtClean="0"/>
              <a:t> </a:t>
            </a:r>
            <a:r>
              <a:rPr lang="en-US" dirty="0" err="1" smtClean="0"/>
              <a:t>arahtia</a:t>
            </a:r>
            <a:r>
              <a:rPr lang="en-US" dirty="0" smtClean="0"/>
              <a:t> to the farmers and thus they are acting as an agent of </a:t>
            </a:r>
            <a:r>
              <a:rPr lang="en-US" dirty="0" err="1" smtClean="0"/>
              <a:t>pacca</a:t>
            </a:r>
            <a:r>
              <a:rPr lang="en-US" dirty="0" smtClean="0"/>
              <a:t> </a:t>
            </a:r>
            <a:r>
              <a:rPr lang="en-US" dirty="0" err="1" smtClean="0"/>
              <a:t>arahtia</a:t>
            </a:r>
            <a:r>
              <a:rPr lang="en-US" dirty="0" smtClean="0"/>
              <a:t> </a:t>
            </a:r>
            <a:r>
              <a:rPr lang="en-US" dirty="0" err="1" smtClean="0"/>
              <a:t>also.In</a:t>
            </a:r>
            <a:r>
              <a:rPr lang="en-US" dirty="0" smtClean="0"/>
              <a:t> this </a:t>
            </a:r>
            <a:r>
              <a:rPr lang="en-US" dirty="0" err="1" smtClean="0"/>
              <a:t>connection,firstly</a:t>
            </a:r>
            <a:r>
              <a:rPr lang="en-US" dirty="0" smtClean="0"/>
              <a:t> we must see the meaning of agent.</a:t>
            </a:r>
          </a:p>
          <a:p>
            <a:pPr marL="0" indent="0">
              <a:buNone/>
            </a:pPr>
            <a:r>
              <a:rPr lang="en-US" b="1" dirty="0" smtClean="0"/>
              <a:t> </a:t>
            </a:r>
            <a:endParaRPr lang="en-US" dirty="0" smtClean="0"/>
          </a:p>
          <a:p>
            <a:r>
              <a:rPr lang="en-US" u="sng" dirty="0" smtClean="0"/>
              <a:t>Received from an agent </a:t>
            </a:r>
            <a:endParaRPr lang="en-US" dirty="0" smtClean="0"/>
          </a:p>
          <a:p>
            <a:r>
              <a:rPr lang="en-US" dirty="0" smtClean="0"/>
              <a:t>1. Representing recipient – receipt from own agent is receipt from self. Section 269ST is not attracted </a:t>
            </a:r>
          </a:p>
          <a:p>
            <a:r>
              <a:rPr lang="en-US" dirty="0" smtClean="0"/>
              <a:t>2. Representing payer – receipt from agent of a payer is like receipt from payer. Section 269ST is attracted </a:t>
            </a:r>
          </a:p>
        </p:txBody>
      </p:sp>
      <p:sp>
        <p:nvSpPr>
          <p:cNvPr id="4" name="Slide Number Placeholder 3"/>
          <p:cNvSpPr>
            <a:spLocks noGrp="1"/>
          </p:cNvSpPr>
          <p:nvPr>
            <p:ph type="sldNum" sz="quarter" idx="12"/>
          </p:nvPr>
        </p:nvSpPr>
        <p:spPr/>
        <p:txBody>
          <a:bodyPr/>
          <a:lstStyle/>
          <a:p>
            <a:fld id="{E6F2CCAC-EDBA-4536-9007-F9123E5A879F}" type="slidenum">
              <a:rPr lang="en-US" smtClean="0"/>
              <a:pPr/>
              <a:t>99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632</TotalTime>
  <Words>13976</Words>
  <Application>Microsoft Office PowerPoint</Application>
  <PresentationFormat>On-screen Show (4:3)</PresentationFormat>
  <Paragraphs>1344</Paragraphs>
  <Slides>124</Slides>
  <Notes>0</Notes>
  <HiddenSlides>0</HiddenSlides>
  <MMClips>0</MMClips>
  <ScaleCrop>false</ScaleCrop>
  <HeadingPairs>
    <vt:vector size="4" baseType="variant">
      <vt:variant>
        <vt:lpstr>Theme</vt:lpstr>
      </vt:variant>
      <vt:variant>
        <vt:i4>1</vt:i4>
      </vt:variant>
      <vt:variant>
        <vt:lpstr>Slide Titles</vt:lpstr>
      </vt:variant>
      <vt:variant>
        <vt:i4>124</vt:i4>
      </vt:variant>
    </vt:vector>
  </HeadingPairs>
  <TitlesOfParts>
    <vt:vector size="125" baseType="lpstr">
      <vt:lpstr>Foundry</vt:lpstr>
      <vt:lpstr>KNOW WHEN TO SAY NO TO CASH TRANSACTIONS</vt:lpstr>
      <vt:lpstr>Introduction </vt:lpstr>
      <vt:lpstr> DIFFERENT STAGES OF EVOLUTION OF MONEY </vt:lpstr>
      <vt:lpstr>  IMPACT OF CASHLESS TRANSACTIONS ON CORRUPTION—  </vt:lpstr>
      <vt:lpstr> SOME ADVANTAGES OF CASHLESS TRANSACTIONS- </vt:lpstr>
      <vt:lpstr>PowerPoint Presentation</vt:lpstr>
      <vt:lpstr>Restrictions on Expenditure (Capital &amp; Revenue)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Disallowance of Depreciation section 43(1))</vt:lpstr>
      <vt:lpstr>Certain Consequences because of amendment: </vt:lpstr>
      <vt:lpstr>PowerPoint Presentation</vt:lpstr>
      <vt:lpstr>PowerPoint Presentation</vt:lpstr>
      <vt:lpstr>PowerPoint Presentation</vt:lpstr>
      <vt:lpstr>PowerPoint Presentation</vt:lpstr>
      <vt:lpstr>Actual cost of asset in case of withdrawal of deduction in terms of section 35AD(7B) r/w 43(1):</vt:lpstr>
      <vt:lpstr>PowerPoint Presentation</vt:lpstr>
      <vt:lpstr>PowerPoint Presentation</vt:lpstr>
      <vt:lpstr>Applicabilty of disallowance u/s 40A of the Act in case assessee opts for presumptive taxation u/s 44AD.</vt:lpstr>
      <vt:lpstr>PowerPoint Presentation</vt:lpstr>
      <vt:lpstr>Incentives to encourage cashless business transactions </vt:lpstr>
      <vt:lpstr>PowerPoint Presentation</vt:lpstr>
      <vt:lpstr>PowerPoint Presentation</vt:lpstr>
      <vt:lpstr>PowerPoint Presentation</vt:lpstr>
      <vt:lpstr>PowerPoint Presentation</vt:lpstr>
      <vt:lpstr>     Restrictions on Loans, Deposits &amp; Advances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Provisions of Section 269T</vt:lpstr>
      <vt:lpstr>PowerPoint Presentation</vt:lpstr>
      <vt:lpstr>PowerPoint Presentation</vt:lpstr>
      <vt:lpstr>PowerPoint Presentation</vt:lpstr>
      <vt:lpstr>PowerPoint Presentation</vt:lpstr>
      <vt:lpstr>PowerPoint Presentation</vt:lpstr>
      <vt:lpstr> Restrictions on Cash Transactions in Real Estate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Restrictions on Income Tax Deductions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SECTION 80GGA &amp; 80GGB</vt:lpstr>
      <vt:lpstr>SECTION 80GGC</vt:lpstr>
      <vt:lpstr>SECTION 80JJAA</vt:lpstr>
      <vt:lpstr>PowerPoint Presentation</vt:lpstr>
      <vt:lpstr> Restrictions on Cash Transactions of Rs. 2 Lacs or More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Disallowance u/s 40A(3) vs Restrictions on cash u/s 269ST </vt:lpstr>
      <vt:lpstr>PowerPoint Presentation</vt:lpstr>
      <vt:lpstr> </vt:lpstr>
      <vt:lpstr>Mandating Acceptance of Payment through prescribed Electronic modes </vt:lpstr>
      <vt:lpstr>PowerPoint Presentation</vt:lpstr>
      <vt:lpstr>PowerPoint Presentation</vt:lpstr>
      <vt:lpstr>PowerPoint Presentation</vt:lpstr>
      <vt:lpstr>PowerPoint Presentation</vt:lpstr>
      <vt:lpstr>Tax Deducted At Source Provisions on Cash Transactions </vt:lpstr>
      <vt:lpstr>PowerPoint Presentation</vt:lpstr>
      <vt:lpstr>PowerPoint Presentation</vt:lpstr>
      <vt:lpstr>PowerPoint Presentation</vt:lpstr>
      <vt:lpstr>Cash Transactions in Agriculture Sector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Applicability of sec 269SS in case of Agriculturists </vt:lpstr>
      <vt:lpstr>Applicability of sec 269T in case of Agriculturists </vt:lpstr>
      <vt:lpstr>PowerPoint Presentation</vt:lpstr>
      <vt:lpstr>PowerPoint Presentation</vt:lpstr>
      <vt:lpstr>Cash Restrictions on Charitable Trusts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Applicability Of Explanation 3 To Capital Expenditure  </vt:lpstr>
      <vt:lpstr>Receipt of Donation by Placing Collection Boxes by Religious &amp; Charitable Trusts </vt:lpstr>
      <vt:lpstr>PowerPoint Presentation</vt:lpstr>
      <vt:lpstr>Compulsorily Filing of Income Tax Return  </vt:lpstr>
      <vt:lpstr>PowerPoint Presentation</vt:lpstr>
      <vt:lpstr>PowerPoint Presentation</vt:lpstr>
      <vt:lpstr>Exemption of Income in the hands of political Parties-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KNOW WHEN TO SAY NO TO CASH TRANSACTIONS</dc:title>
  <dc:creator>compaq</dc:creator>
  <cp:lastModifiedBy>admin</cp:lastModifiedBy>
  <cp:revision>65</cp:revision>
  <dcterms:created xsi:type="dcterms:W3CDTF">2020-08-12T06:20:51Z</dcterms:created>
  <dcterms:modified xsi:type="dcterms:W3CDTF">2020-08-28T11:07:36Z</dcterms:modified>
</cp:coreProperties>
</file>