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F8237-166D-4BFF-A273-FC8F82500127}" type="datetimeFigureOut">
              <a:rPr lang="en-US" smtClean="0"/>
              <a:t>07/09/2011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B6D87-4E48-4D67-B1C7-6359162FDD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14BCBF-2B1F-4278-8435-1A10807CD032}" type="datetime1">
              <a:rPr lang="en-US" smtClean="0"/>
              <a:t>07/09/2011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E43544-42FE-4C70-ADBE-5F29BEC10C8D}" type="datetime1">
              <a:rPr lang="en-US" smtClean="0"/>
              <a:t>07/09/2011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2330A4-5091-40D1-B802-B9F8F00C2D88}" type="datetime1">
              <a:rPr lang="en-US" smtClean="0"/>
              <a:t>07/09/2011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A49B9F-1B7D-465C-A937-DA16C2512E96}" type="datetime1">
              <a:rPr lang="en-US" smtClean="0"/>
              <a:t>07/09/2011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354B8B-D72C-4CBF-891E-94125E53A0AA}" type="datetime1">
              <a:rPr lang="en-US" smtClean="0"/>
              <a:t>07/09/2011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4DF621-764C-49B4-AB3E-678487BE4156}" type="datetime1">
              <a:rPr lang="en-US" smtClean="0"/>
              <a:t>07/09/2011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1662A75-2601-4C02-9C72-077BE87A38A3}" type="datetime1">
              <a:rPr lang="en-US" smtClean="0"/>
              <a:t>07/09/2011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43DED0-EC73-494C-B146-28DFC14B348D}" type="datetime1">
              <a:rPr lang="en-US" smtClean="0"/>
              <a:t>07/09/2011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C44F5F-4AA4-421E-8F2C-912EE66D9091}" type="datetime1">
              <a:rPr lang="en-US" smtClean="0"/>
              <a:t>07/09/2011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6D8620-74E0-4BFD-A8AD-72C980107D9C}" type="datetime1">
              <a:rPr lang="en-US" smtClean="0"/>
              <a:t>07/09/2011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385D22E0-B020-4D9F-9E74-398B747B4A26}" type="datetime1">
              <a:rPr lang="en-US" smtClean="0"/>
              <a:t>07/09/2011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D6DE489-CC49-4CBF-A019-68E2AF4EF974}" type="datetime1">
              <a:rPr lang="en-US" smtClean="0"/>
              <a:t>07/09/2011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/>
              <a:t>-By GAURAV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6E4707E2-6BB1-4188-83CD-B5FFE2E7DE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SERVICE TAX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Levy of ST-</a:t>
            </a:r>
          </a:p>
          <a:p>
            <a:r>
              <a:rPr lang="en-US" dirty="0" smtClean="0"/>
              <a:t>Based on recommendation of Dr Raja.J.Chelliah committee in 1990</a:t>
            </a:r>
          </a:p>
          <a:p>
            <a:r>
              <a:rPr lang="en-US" dirty="0" smtClean="0"/>
              <a:t>Brought in existence in </a:t>
            </a:r>
            <a:r>
              <a:rPr lang="en-US" dirty="0" smtClean="0">
                <a:solidFill>
                  <a:srgbClr val="FF0000"/>
                </a:solidFill>
              </a:rPr>
              <a:t>1994</a:t>
            </a:r>
            <a:r>
              <a:rPr lang="en-US" dirty="0" smtClean="0"/>
              <a:t> under  the finance ministry of Dr Manmohan Singh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600" y="6356350"/>
            <a:ext cx="8686800" cy="365125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-By GAURAV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Payment of ST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For </a:t>
            </a:r>
            <a:r>
              <a:rPr lang="en-US" dirty="0" err="1" smtClean="0">
                <a:solidFill>
                  <a:srgbClr val="FFFF00"/>
                </a:solidFill>
              </a:rPr>
              <a:t>Propriters</a:t>
            </a:r>
            <a:r>
              <a:rPr lang="en-US" dirty="0" smtClean="0">
                <a:solidFill>
                  <a:srgbClr val="FFFF00"/>
                </a:solidFill>
              </a:rPr>
              <a:t> and Firms-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Quarterly basis </a:t>
            </a:r>
            <a:r>
              <a:rPr lang="en-US" dirty="0" smtClean="0"/>
              <a:t>on 5</a:t>
            </a:r>
            <a:r>
              <a:rPr lang="en-US" baseline="30000" dirty="0" smtClean="0"/>
              <a:t>th</a:t>
            </a:r>
            <a:r>
              <a:rPr lang="en-US" dirty="0" smtClean="0"/>
              <a:t> day of Completion of Each Quarter and 31</a:t>
            </a:r>
            <a:r>
              <a:rPr lang="en-US" baseline="30000" dirty="0" smtClean="0"/>
              <a:t>st</a:t>
            </a:r>
            <a:r>
              <a:rPr lang="en-US" dirty="0" smtClean="0"/>
              <a:t> March for Quarter from Jan-March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For Others</a:t>
            </a:r>
            <a:r>
              <a:rPr lang="en-US" dirty="0" smtClean="0"/>
              <a:t>-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Monthly Basis </a:t>
            </a:r>
            <a:r>
              <a:rPr lang="en-US" dirty="0" smtClean="0"/>
              <a:t>on 5</a:t>
            </a:r>
            <a:r>
              <a:rPr lang="en-US" baseline="30000" dirty="0" smtClean="0"/>
              <a:t>th</a:t>
            </a:r>
            <a:r>
              <a:rPr lang="en-US" dirty="0" smtClean="0"/>
              <a:t> Day of Next Month and 31</a:t>
            </a:r>
            <a:r>
              <a:rPr lang="en-US" baseline="30000" dirty="0" smtClean="0"/>
              <a:t>st</a:t>
            </a:r>
            <a:r>
              <a:rPr lang="en-US" dirty="0" smtClean="0"/>
              <a:t> March for the Month of March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Note</a:t>
            </a:r>
            <a:r>
              <a:rPr lang="en-US" dirty="0" smtClean="0"/>
              <a:t>-For E-filing of Return the Due date is 6</a:t>
            </a:r>
            <a:r>
              <a:rPr lang="en-US" baseline="30000" dirty="0" smtClean="0"/>
              <a:t>th</a:t>
            </a:r>
            <a:r>
              <a:rPr lang="en-US" dirty="0" smtClean="0"/>
              <a:t> rather than 5</a:t>
            </a:r>
            <a:r>
              <a:rPr lang="en-US" baseline="30000" dirty="0" smtClean="0"/>
              <a:t>th</a:t>
            </a:r>
            <a:r>
              <a:rPr lang="en-US" dirty="0" smtClean="0"/>
              <a:t> in above cases.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Discharge of Payment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 is paid Through </a:t>
            </a:r>
            <a:r>
              <a:rPr lang="en-US" dirty="0" smtClean="0">
                <a:solidFill>
                  <a:srgbClr val="FFFF00"/>
                </a:solidFill>
              </a:rPr>
              <a:t>GAR-7</a:t>
            </a:r>
            <a:r>
              <a:rPr lang="en-US" dirty="0" smtClean="0"/>
              <a:t> </a:t>
            </a:r>
            <a:r>
              <a:rPr lang="en-US" dirty="0" err="1" smtClean="0"/>
              <a:t>Challan</a:t>
            </a:r>
            <a:endParaRPr lang="en-US" dirty="0" smtClean="0"/>
          </a:p>
          <a:p>
            <a:r>
              <a:rPr lang="en-US" dirty="0" smtClean="0"/>
              <a:t>Any Delay in payment of ST attracts a Interest of </a:t>
            </a:r>
            <a:r>
              <a:rPr lang="en-US" dirty="0" smtClean="0">
                <a:solidFill>
                  <a:srgbClr val="FF0000"/>
                </a:solidFill>
              </a:rPr>
              <a:t>13% </a:t>
            </a:r>
            <a:r>
              <a:rPr lang="en-US" dirty="0" err="1" smtClean="0">
                <a:solidFill>
                  <a:srgbClr val="FF0000"/>
                </a:solidFill>
              </a:rPr>
              <a:t>p.a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from the date of default</a:t>
            </a:r>
          </a:p>
          <a:p>
            <a:r>
              <a:rPr lang="en-US" dirty="0" smtClean="0"/>
              <a:t>Note-E-Payment of ST is Mandatory if </a:t>
            </a:r>
            <a:r>
              <a:rPr lang="en-US" dirty="0" err="1" smtClean="0"/>
              <a:t>Assessee</a:t>
            </a:r>
            <a:r>
              <a:rPr lang="en-US" dirty="0" smtClean="0"/>
              <a:t> is paying an </a:t>
            </a:r>
            <a:r>
              <a:rPr lang="en-US" dirty="0" smtClean="0">
                <a:solidFill>
                  <a:srgbClr val="FF0000"/>
                </a:solidFill>
              </a:rPr>
              <a:t>amt more than Rs.10,00,000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Service Tax Return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 Return is Filled on </a:t>
            </a:r>
            <a:r>
              <a:rPr lang="en-US" dirty="0" smtClean="0">
                <a:solidFill>
                  <a:srgbClr val="FF0000"/>
                </a:solidFill>
              </a:rPr>
              <a:t>Half Yearly Basis </a:t>
            </a:r>
            <a:r>
              <a:rPr lang="en-US" dirty="0" smtClean="0"/>
              <a:t>on  25 </a:t>
            </a:r>
            <a:r>
              <a:rPr lang="en-US" dirty="0" err="1" smtClean="0"/>
              <a:t>th</a:t>
            </a:r>
            <a:r>
              <a:rPr lang="en-US" dirty="0" smtClean="0"/>
              <a:t> Day after every six months.</a:t>
            </a:r>
          </a:p>
          <a:p>
            <a:r>
              <a:rPr lang="en-US" dirty="0" err="1" smtClean="0"/>
              <a:t>i.e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25</a:t>
            </a:r>
            <a:r>
              <a:rPr lang="en-US" baseline="30000" dirty="0" smtClean="0">
                <a:solidFill>
                  <a:srgbClr val="FFFF00"/>
                </a:solidFill>
              </a:rPr>
              <a:t>th</a:t>
            </a:r>
            <a:r>
              <a:rPr lang="en-US" dirty="0" smtClean="0">
                <a:solidFill>
                  <a:srgbClr val="FFFF00"/>
                </a:solidFill>
              </a:rPr>
              <a:t> April and 25</a:t>
            </a:r>
            <a:r>
              <a:rPr lang="en-US" baseline="30000" dirty="0" smtClean="0">
                <a:solidFill>
                  <a:srgbClr val="FFFF00"/>
                </a:solidFill>
              </a:rPr>
              <a:t>th</a:t>
            </a:r>
            <a:r>
              <a:rPr lang="en-US" dirty="0" smtClean="0">
                <a:solidFill>
                  <a:srgbClr val="FFFF00"/>
                </a:solidFill>
              </a:rPr>
              <a:t> October</a:t>
            </a:r>
          </a:p>
          <a:p>
            <a:r>
              <a:rPr lang="en-US" dirty="0" smtClean="0"/>
              <a:t>ST Return can be Revised within 60 days from the date of filling of Return.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Penalty for Late Return Filling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Return is </a:t>
            </a:r>
            <a:r>
              <a:rPr lang="en-US" dirty="0" smtClean="0">
                <a:solidFill>
                  <a:srgbClr val="FFFF00"/>
                </a:solidFill>
              </a:rPr>
              <a:t>Late From Due Date-</a:t>
            </a:r>
          </a:p>
          <a:p>
            <a:r>
              <a:rPr lang="en-US" dirty="0" smtClean="0"/>
              <a:t>From 0 to 15</a:t>
            </a:r>
            <a:r>
              <a:rPr lang="en-US" baseline="30000" dirty="0" smtClean="0"/>
              <a:t>th</a:t>
            </a:r>
            <a:r>
              <a:rPr lang="en-US" dirty="0" smtClean="0"/>
              <a:t> Day-</a:t>
            </a:r>
            <a:r>
              <a:rPr lang="en-US" dirty="0" smtClean="0">
                <a:solidFill>
                  <a:srgbClr val="FF0000"/>
                </a:solidFill>
              </a:rPr>
              <a:t>Rs.500</a:t>
            </a:r>
          </a:p>
          <a:p>
            <a:r>
              <a:rPr lang="en-US" dirty="0" smtClean="0"/>
              <a:t>From 15</a:t>
            </a:r>
            <a:r>
              <a:rPr lang="en-US" baseline="30000" dirty="0" smtClean="0"/>
              <a:t>th</a:t>
            </a:r>
            <a:r>
              <a:rPr lang="en-US" dirty="0" smtClean="0"/>
              <a:t> to 30</a:t>
            </a:r>
            <a:r>
              <a:rPr lang="en-US" baseline="30000" dirty="0" smtClean="0"/>
              <a:t>th</a:t>
            </a:r>
            <a:r>
              <a:rPr lang="en-US" dirty="0" smtClean="0"/>
              <a:t> Day-</a:t>
            </a:r>
            <a:r>
              <a:rPr lang="en-US" dirty="0" smtClean="0">
                <a:solidFill>
                  <a:srgbClr val="FF0000"/>
                </a:solidFill>
              </a:rPr>
              <a:t>Rs1000</a:t>
            </a:r>
          </a:p>
          <a:p>
            <a:r>
              <a:rPr lang="en-US" dirty="0" smtClean="0"/>
              <a:t>After 30</a:t>
            </a:r>
            <a:r>
              <a:rPr lang="en-US" baseline="30000" dirty="0" smtClean="0"/>
              <a:t>th</a:t>
            </a:r>
            <a:r>
              <a:rPr lang="en-US" dirty="0" smtClean="0"/>
              <a:t> Day-</a:t>
            </a:r>
            <a:r>
              <a:rPr lang="en-US" dirty="0" smtClean="0">
                <a:solidFill>
                  <a:srgbClr val="FF0000"/>
                </a:solidFill>
              </a:rPr>
              <a:t>1000+Rs100 per Day </a:t>
            </a:r>
            <a:r>
              <a:rPr lang="en-US" dirty="0" smtClean="0"/>
              <a:t>to a Maximum of Rs 2000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Exemption For Service Provider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Provided </a:t>
            </a:r>
            <a:r>
              <a:rPr lang="en-US" dirty="0" smtClean="0">
                <a:solidFill>
                  <a:srgbClr val="FFFF00"/>
                </a:solidFill>
              </a:rPr>
              <a:t>by Following is </a:t>
            </a:r>
            <a:r>
              <a:rPr lang="en-US" dirty="0" smtClean="0">
                <a:solidFill>
                  <a:srgbClr val="FF0000"/>
                </a:solidFill>
              </a:rPr>
              <a:t>Exempt</a:t>
            </a:r>
            <a:r>
              <a:rPr lang="en-US" dirty="0" smtClean="0"/>
              <a:t> if-</a:t>
            </a:r>
          </a:p>
          <a:p>
            <a:r>
              <a:rPr lang="en-US" dirty="0" smtClean="0"/>
              <a:t>Service Provided by him to RBI</a:t>
            </a:r>
          </a:p>
          <a:p>
            <a:r>
              <a:rPr lang="en-US" dirty="0" smtClean="0"/>
              <a:t>SSP </a:t>
            </a:r>
            <a:r>
              <a:rPr lang="en-US" dirty="0" err="1" smtClean="0"/>
              <a:t>upto</a:t>
            </a:r>
            <a:r>
              <a:rPr lang="en-US" dirty="0" smtClean="0"/>
              <a:t> turnover of 10lacs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Exemption For Service Receiver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Services provided </a:t>
            </a:r>
            <a:r>
              <a:rPr lang="en-US" dirty="0" smtClean="0">
                <a:solidFill>
                  <a:srgbClr val="FFFF00"/>
                </a:solidFill>
              </a:rPr>
              <a:t>to the following are </a:t>
            </a:r>
            <a:r>
              <a:rPr lang="en-US" dirty="0" smtClean="0">
                <a:solidFill>
                  <a:srgbClr val="FF0000"/>
                </a:solidFill>
              </a:rPr>
              <a:t>exempt</a:t>
            </a:r>
            <a:r>
              <a:rPr lang="en-US" dirty="0" smtClean="0"/>
              <a:t>-</a:t>
            </a:r>
          </a:p>
          <a:p>
            <a:r>
              <a:rPr lang="en-US" dirty="0" smtClean="0"/>
              <a:t>RBI</a:t>
            </a:r>
          </a:p>
          <a:p>
            <a:r>
              <a:rPr lang="en-US" dirty="0" smtClean="0"/>
              <a:t>SEZ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U….!!!!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PLZ  FOGIVE IF ANY MISTAKE IS MADE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Basis for Recommendation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introduce value added tax as </a:t>
            </a:r>
            <a:r>
              <a:rPr lang="en-US" dirty="0" smtClean="0">
                <a:solidFill>
                  <a:srgbClr val="FF0000"/>
                </a:solidFill>
              </a:rPr>
              <a:t>indirect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taxation </a:t>
            </a:r>
            <a:r>
              <a:rPr lang="en-US" dirty="0" smtClean="0"/>
              <a:t>as a whole</a:t>
            </a:r>
          </a:p>
          <a:p>
            <a:r>
              <a:rPr lang="en-US" dirty="0" smtClean="0"/>
              <a:t>To make tax revenue neutral</a:t>
            </a:r>
          </a:p>
          <a:p>
            <a:r>
              <a:rPr lang="en-US" dirty="0" smtClean="0"/>
              <a:t>To widen tax base</a:t>
            </a:r>
          </a:p>
          <a:p>
            <a:r>
              <a:rPr lang="en-US" dirty="0" smtClean="0"/>
              <a:t>As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service sector </a:t>
            </a:r>
            <a:r>
              <a:rPr lang="en-US" dirty="0" smtClean="0">
                <a:solidFill>
                  <a:srgbClr val="FF0000"/>
                </a:solidFill>
              </a:rPr>
              <a:t>contribute a lot to GDP </a:t>
            </a:r>
            <a:r>
              <a:rPr lang="en-US" dirty="0" smtClean="0"/>
              <a:t>so to generate Tax revenue from this sector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Constitutional Authority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Entry 97 of List 1</a:t>
            </a:r>
            <a:r>
              <a:rPr lang="en-US" dirty="0" smtClean="0"/>
              <a:t> empowers the union to levy Tax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Acts Govern Service Tax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Finance Act 1994</a:t>
            </a:r>
          </a:p>
          <a:p>
            <a:r>
              <a:rPr lang="en-US" dirty="0" smtClean="0"/>
              <a:t>Service Tax Rules 1994</a:t>
            </a:r>
          </a:p>
          <a:p>
            <a:r>
              <a:rPr lang="en-US" dirty="0" smtClean="0"/>
              <a:t>Service Tax Rules 2003</a:t>
            </a:r>
          </a:p>
          <a:p>
            <a:r>
              <a:rPr lang="en-US" dirty="0" smtClean="0"/>
              <a:t>Cenvat Credit Rules 2003</a:t>
            </a:r>
          </a:p>
          <a:p>
            <a:r>
              <a:rPr lang="en-US" dirty="0" smtClean="0"/>
              <a:t>Export of Service Rules 2005</a:t>
            </a:r>
          </a:p>
          <a:p>
            <a:r>
              <a:rPr lang="en-US" dirty="0" smtClean="0"/>
              <a:t>Service Tax (attachment of property Rules 2006)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Functions of Director General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Ensure proper establishments and infrastructure facilities</a:t>
            </a:r>
          </a:p>
          <a:p>
            <a:r>
              <a:rPr lang="en-US" dirty="0" smtClean="0"/>
              <a:t>Study on staff requirement</a:t>
            </a:r>
          </a:p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</a:t>
            </a:r>
            <a:r>
              <a:rPr lang="en-US" dirty="0" smtClean="0"/>
              <a:t> has been properly implemented in the field</a:t>
            </a:r>
          </a:p>
          <a:p>
            <a:r>
              <a:rPr lang="en-US" dirty="0" smtClean="0"/>
              <a:t>Suggest proper measures to increase revenue collection</a:t>
            </a:r>
          </a:p>
          <a:p>
            <a:r>
              <a:rPr lang="en-US" dirty="0" smtClean="0"/>
              <a:t>Simplify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</a:t>
            </a:r>
            <a:r>
              <a:rPr lang="en-US" dirty="0" smtClean="0"/>
              <a:t> collection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Place to levy ST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the </a:t>
            </a:r>
            <a:r>
              <a:rPr lang="en-US" dirty="0" smtClean="0">
                <a:solidFill>
                  <a:schemeClr val="accent3"/>
                </a:solidFill>
              </a:rPr>
              <a:t>place where service is actually utilized</a:t>
            </a:r>
            <a:r>
              <a:rPr lang="en-US" dirty="0" smtClean="0"/>
              <a:t> not on place where person who provides service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Registration of ST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Form ST 1</a:t>
            </a:r>
          </a:p>
          <a:p>
            <a:r>
              <a:rPr lang="en-US" dirty="0" smtClean="0"/>
              <a:t>Get </a:t>
            </a:r>
            <a:r>
              <a:rPr lang="en-US" dirty="0" smtClean="0">
                <a:solidFill>
                  <a:srgbClr val="FFFF00"/>
                </a:solidFill>
              </a:rPr>
              <a:t>Registration Certificate </a:t>
            </a:r>
            <a:r>
              <a:rPr lang="en-US" dirty="0" smtClean="0"/>
              <a:t>within 7 days by filling </a:t>
            </a:r>
            <a:r>
              <a:rPr lang="en-US" dirty="0" smtClean="0">
                <a:solidFill>
                  <a:srgbClr val="00B050"/>
                </a:solidFill>
              </a:rPr>
              <a:t>Form ST 2</a:t>
            </a:r>
          </a:p>
          <a:p>
            <a:r>
              <a:rPr lang="en-US" dirty="0" smtClean="0"/>
              <a:t>Registration must be done within 30 days after providing of taxable services.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Registration Limit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Assessee</a:t>
            </a:r>
            <a:r>
              <a:rPr lang="en-US" dirty="0" smtClean="0"/>
              <a:t> must </a:t>
            </a:r>
            <a:r>
              <a:rPr lang="en-US" dirty="0" smtClean="0">
                <a:solidFill>
                  <a:srgbClr val="FF0000"/>
                </a:solidFill>
              </a:rPr>
              <a:t>apply</a:t>
            </a:r>
            <a:r>
              <a:rPr lang="en-US" dirty="0" smtClean="0"/>
              <a:t> for Registration when his taxable turnover </a:t>
            </a:r>
            <a:r>
              <a:rPr lang="en-US" dirty="0" smtClean="0">
                <a:solidFill>
                  <a:srgbClr val="FF0000"/>
                </a:solidFill>
              </a:rPr>
              <a:t>Exceeds Rs.8,00,000</a:t>
            </a:r>
          </a:p>
          <a:p>
            <a:r>
              <a:rPr lang="en-US" dirty="0" err="1" smtClean="0"/>
              <a:t>Also,assessee</a:t>
            </a:r>
            <a:r>
              <a:rPr lang="en-US" dirty="0" smtClean="0"/>
              <a:t> shall </a:t>
            </a:r>
            <a:r>
              <a:rPr lang="en-US" dirty="0" smtClean="0">
                <a:solidFill>
                  <a:srgbClr val="FFFF00"/>
                </a:solidFill>
              </a:rPr>
              <a:t>charge ST </a:t>
            </a:r>
            <a:r>
              <a:rPr lang="en-US" dirty="0" smtClean="0"/>
              <a:t>after crossing the turnover of </a:t>
            </a:r>
            <a:r>
              <a:rPr lang="en-US" dirty="0" smtClean="0">
                <a:solidFill>
                  <a:srgbClr val="FF0000"/>
                </a:solidFill>
              </a:rPr>
              <a:t>Rs.10,00,000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Cases in Which ST is Payable by Service Receiver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Insurance Auxiliary</a:t>
            </a:r>
          </a:p>
          <a:p>
            <a:r>
              <a:rPr lang="en-US" dirty="0" smtClean="0"/>
              <a:t>Units of Mutual Fund</a:t>
            </a:r>
          </a:p>
          <a:p>
            <a:r>
              <a:rPr lang="en-US" dirty="0" smtClean="0"/>
              <a:t>Sponsorship Services</a:t>
            </a:r>
          </a:p>
          <a:p>
            <a:r>
              <a:rPr lang="en-US" dirty="0" smtClean="0"/>
              <a:t>Service Received from a Person outside India</a:t>
            </a:r>
          </a:p>
          <a:p>
            <a:r>
              <a:rPr lang="en-US" dirty="0" smtClean="0"/>
              <a:t>Goods Transport Agency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-By GAURAV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147</TotalTime>
  <Words>512</Words>
  <Application>Microsoft Office PowerPoint</Application>
  <PresentationFormat>On-screen Show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Metro</vt:lpstr>
      <vt:lpstr>SERVICE TAX</vt:lpstr>
      <vt:lpstr> Basis for Recommendation</vt:lpstr>
      <vt:lpstr>Constitutional Authority</vt:lpstr>
      <vt:lpstr>Acts Govern Service Tax</vt:lpstr>
      <vt:lpstr>Functions of Director General</vt:lpstr>
      <vt:lpstr>Place to levy ST</vt:lpstr>
      <vt:lpstr>Registration of ST</vt:lpstr>
      <vt:lpstr>Registration Limit</vt:lpstr>
      <vt:lpstr>Cases in Which ST is Payable by Service Receiver</vt:lpstr>
      <vt:lpstr>Payment of ST</vt:lpstr>
      <vt:lpstr>Discharge of Payment</vt:lpstr>
      <vt:lpstr>Service Tax Return</vt:lpstr>
      <vt:lpstr>Penalty for Late Return Filling</vt:lpstr>
      <vt:lpstr>Exemption For Service Provider</vt:lpstr>
      <vt:lpstr>Exemption For Service Receiver</vt:lpstr>
      <vt:lpstr>THANK U….!!!!</vt:lpstr>
    </vt:vector>
  </TitlesOfParts>
  <Company>Student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TAX</dc:title>
  <dc:creator>Gaurav Heda</dc:creator>
  <cp:lastModifiedBy>Gaurav Heda</cp:lastModifiedBy>
  <cp:revision>27</cp:revision>
  <dcterms:created xsi:type="dcterms:W3CDTF">2010-08-11T16:20:16Z</dcterms:created>
  <dcterms:modified xsi:type="dcterms:W3CDTF">2011-09-07T18:30:46Z</dcterms:modified>
</cp:coreProperties>
</file>