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A23A34-CFEA-4ED0-82F1-A58A4E0171FD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9563FEE-21CB-42B3-A1E5-FE76C148FCC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dirty="0"/>
            <a:t>SPECULATIVE(5)</a:t>
          </a:r>
        </a:p>
        <a:p>
          <a:endParaRPr lang="en-US" b="1" dirty="0"/>
        </a:p>
      </dgm:t>
    </dgm:pt>
    <dgm:pt modelId="{2CF6F353-9837-4FC6-BF16-5112698616A9}" type="parTrans" cxnId="{760B1C9D-A3AC-441F-B16B-52C4CC5695AE}">
      <dgm:prSet/>
      <dgm:spPr/>
      <dgm:t>
        <a:bodyPr/>
        <a:lstStyle/>
        <a:p>
          <a:endParaRPr lang="en-US"/>
        </a:p>
      </dgm:t>
    </dgm:pt>
    <dgm:pt modelId="{36388A82-4D45-41C3-B8BC-F62D9936818A}" type="sibTrans" cxnId="{760B1C9D-A3AC-441F-B16B-52C4CC5695AE}">
      <dgm:prSet/>
      <dgm:spPr/>
      <dgm:t>
        <a:bodyPr/>
        <a:lstStyle/>
        <a:p>
          <a:endParaRPr lang="en-US"/>
        </a:p>
      </dgm:t>
    </dgm:pt>
    <dgm:pt modelId="{B94221D7-864F-48FB-B22F-F8B3AA6D687F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 dirty="0"/>
            <a:t>HIGH GROTH WITH HIGH RISK(4)</a:t>
          </a:r>
        </a:p>
      </dgm:t>
    </dgm:pt>
    <dgm:pt modelId="{3C219B0B-58E9-48F7-97C6-313116087397}" type="parTrans" cxnId="{6C2ADB87-CC9C-49C7-8C67-F206863F84BD}">
      <dgm:prSet/>
      <dgm:spPr/>
      <dgm:t>
        <a:bodyPr/>
        <a:lstStyle/>
        <a:p>
          <a:endParaRPr lang="en-US"/>
        </a:p>
      </dgm:t>
    </dgm:pt>
    <dgm:pt modelId="{BBF17152-0536-49D5-8C0C-1D81C0122B65}" type="sibTrans" cxnId="{6C2ADB87-CC9C-49C7-8C67-F206863F84BD}">
      <dgm:prSet/>
      <dgm:spPr/>
      <dgm:t>
        <a:bodyPr/>
        <a:lstStyle/>
        <a:p>
          <a:endParaRPr lang="en-US"/>
        </a:p>
      </dgm:t>
    </dgm:pt>
    <dgm:pt modelId="{B23CF844-6130-42C5-8C49-2D89F5E87CE8}">
      <dgm:prSet phldrT="[Text]"/>
      <dgm:spPr/>
      <dgm:t>
        <a:bodyPr/>
        <a:lstStyle/>
        <a:p>
          <a:r>
            <a:rPr lang="en-US" dirty="0"/>
            <a:t>GOWTH WITH RISK(3)</a:t>
          </a:r>
        </a:p>
        <a:p>
          <a:endParaRPr lang="en-US" dirty="0"/>
        </a:p>
      </dgm:t>
    </dgm:pt>
    <dgm:pt modelId="{6E24E78E-3C5F-4711-9147-14402CC544CE}" type="parTrans" cxnId="{790ECF58-C4D7-47DE-903F-2D063B5C0EB9}">
      <dgm:prSet/>
      <dgm:spPr/>
      <dgm:t>
        <a:bodyPr/>
        <a:lstStyle/>
        <a:p>
          <a:endParaRPr lang="en-US"/>
        </a:p>
      </dgm:t>
    </dgm:pt>
    <dgm:pt modelId="{FB1F9263-019A-499F-975D-128CFB82D445}" type="sibTrans" cxnId="{790ECF58-C4D7-47DE-903F-2D063B5C0EB9}">
      <dgm:prSet/>
      <dgm:spPr/>
      <dgm:t>
        <a:bodyPr/>
        <a:lstStyle/>
        <a:p>
          <a:endParaRPr lang="en-US"/>
        </a:p>
      </dgm:t>
    </dgm:pt>
    <dgm:pt modelId="{459188A1-0233-4825-89ED-67CA1BB01A2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/>
            <a:t>RISK FREE INESTMENT(2)</a:t>
          </a:r>
        </a:p>
      </dgm:t>
    </dgm:pt>
    <dgm:pt modelId="{53D6252D-357A-4F5A-B056-045975114906}" type="parTrans" cxnId="{7633806E-275E-43E2-BF35-1347EF9695F4}">
      <dgm:prSet/>
      <dgm:spPr/>
      <dgm:t>
        <a:bodyPr/>
        <a:lstStyle/>
        <a:p>
          <a:endParaRPr lang="en-US"/>
        </a:p>
      </dgm:t>
    </dgm:pt>
    <dgm:pt modelId="{B3E4EBBD-1992-47B8-8A82-862140A63C77}" type="sibTrans" cxnId="{7633806E-275E-43E2-BF35-1347EF9695F4}">
      <dgm:prSet/>
      <dgm:spPr/>
      <dgm:t>
        <a:bodyPr/>
        <a:lstStyle/>
        <a:p>
          <a:endParaRPr lang="en-US"/>
        </a:p>
      </dgm:t>
    </dgm:pt>
    <dgm:pt modelId="{50C35D65-57CD-4698-8968-F95E678D7D10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 dirty="0"/>
            <a:t>PROTECTION(1)</a:t>
          </a:r>
        </a:p>
      </dgm:t>
    </dgm:pt>
    <dgm:pt modelId="{856E2E9C-BDF7-431E-AA1C-B45A0C3BFA18}" type="parTrans" cxnId="{870911FA-49B0-4299-852E-0E63877BDA0C}">
      <dgm:prSet/>
      <dgm:spPr/>
      <dgm:t>
        <a:bodyPr/>
        <a:lstStyle/>
        <a:p>
          <a:endParaRPr lang="en-US"/>
        </a:p>
      </dgm:t>
    </dgm:pt>
    <dgm:pt modelId="{50733031-AC2A-4C7C-9F5A-C6731B13CDC8}" type="sibTrans" cxnId="{870911FA-49B0-4299-852E-0E63877BDA0C}">
      <dgm:prSet/>
      <dgm:spPr/>
      <dgm:t>
        <a:bodyPr/>
        <a:lstStyle/>
        <a:p>
          <a:endParaRPr lang="en-US"/>
        </a:p>
      </dgm:t>
    </dgm:pt>
    <dgm:pt modelId="{B46C40E5-AD90-441C-8A28-663DD2C272F9}" type="pres">
      <dgm:prSet presAssocID="{DFA23A34-CFEA-4ED0-82F1-A58A4E0171FD}" presName="Name0" presStyleCnt="0">
        <dgm:presLayoutVars>
          <dgm:dir/>
          <dgm:animLvl val="lvl"/>
          <dgm:resizeHandles val="exact"/>
        </dgm:presLayoutVars>
      </dgm:prSet>
      <dgm:spPr/>
    </dgm:pt>
    <dgm:pt modelId="{5A2BAFE0-02F8-46A0-A52C-FA9BC98BB5E7}" type="pres">
      <dgm:prSet presAssocID="{49563FEE-21CB-42B3-A1E5-FE76C148FCC6}" presName="Name8" presStyleCnt="0"/>
      <dgm:spPr/>
    </dgm:pt>
    <dgm:pt modelId="{5F0B2748-7A63-4F7D-A69B-1E6A7776BBCF}" type="pres">
      <dgm:prSet presAssocID="{49563FEE-21CB-42B3-A1E5-FE76C148FCC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2632F-F7EF-4AE9-8F17-40C7B9B60D97}" type="pres">
      <dgm:prSet presAssocID="{49563FEE-21CB-42B3-A1E5-FE76C148FCC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1CB8F-0D36-4E34-A5CE-86FBC5C810B5}" type="pres">
      <dgm:prSet presAssocID="{B94221D7-864F-48FB-B22F-F8B3AA6D687F}" presName="Name8" presStyleCnt="0"/>
      <dgm:spPr/>
    </dgm:pt>
    <dgm:pt modelId="{2A6E2751-72AB-4595-96B1-637F53F96A7E}" type="pres">
      <dgm:prSet presAssocID="{B94221D7-864F-48FB-B22F-F8B3AA6D687F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04561-9916-43CA-859A-6B53ED738AC2}" type="pres">
      <dgm:prSet presAssocID="{B94221D7-864F-48FB-B22F-F8B3AA6D687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42C83C-726D-48C5-93A9-89DDBEE99F44}" type="pres">
      <dgm:prSet presAssocID="{B23CF844-6130-42C5-8C49-2D89F5E87CE8}" presName="Name8" presStyleCnt="0"/>
      <dgm:spPr/>
    </dgm:pt>
    <dgm:pt modelId="{0DB3694F-7A15-4ECF-A34A-A8C3B6940C8E}" type="pres">
      <dgm:prSet presAssocID="{B23CF844-6130-42C5-8C49-2D89F5E87CE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604491-E03C-4E79-8139-67531C4076D3}" type="pres">
      <dgm:prSet presAssocID="{B23CF844-6130-42C5-8C49-2D89F5E87CE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69127-BA5F-4FB3-95D2-D26479CD26BD}" type="pres">
      <dgm:prSet presAssocID="{459188A1-0233-4825-89ED-67CA1BB01A2C}" presName="Name8" presStyleCnt="0"/>
      <dgm:spPr/>
    </dgm:pt>
    <dgm:pt modelId="{B1C1B6EF-20F7-4D11-89A2-5FE61B8E99B8}" type="pres">
      <dgm:prSet presAssocID="{459188A1-0233-4825-89ED-67CA1BB01A2C}" presName="level" presStyleLbl="node1" presStyleIdx="3" presStyleCnt="5" custLinFactNeighborX="-434" custLinFactNeighborY="2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D306F6-FC01-4CA6-9A62-D4C8C6E5BE24}" type="pres">
      <dgm:prSet presAssocID="{459188A1-0233-4825-89ED-67CA1BB01A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BB972B-532A-4ABA-98BA-88498B8746EC}" type="pres">
      <dgm:prSet presAssocID="{50C35D65-57CD-4698-8968-F95E678D7D10}" presName="Name8" presStyleCnt="0"/>
      <dgm:spPr/>
    </dgm:pt>
    <dgm:pt modelId="{12676678-491C-4F0F-B974-CFEFE3651B1E}" type="pres">
      <dgm:prSet presAssocID="{50C35D65-57CD-4698-8968-F95E678D7D10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6C9D5C-667C-46C6-AB56-43A2CDD439DB}" type="pres">
      <dgm:prSet presAssocID="{50C35D65-57CD-4698-8968-F95E678D7D1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0ECF58-C4D7-47DE-903F-2D063B5C0EB9}" srcId="{DFA23A34-CFEA-4ED0-82F1-A58A4E0171FD}" destId="{B23CF844-6130-42C5-8C49-2D89F5E87CE8}" srcOrd="2" destOrd="0" parTransId="{6E24E78E-3C5F-4711-9147-14402CC544CE}" sibTransId="{FB1F9263-019A-499F-975D-128CFB82D445}"/>
    <dgm:cxn modelId="{96D99BB7-E810-4383-9AFD-6F5147F195AC}" type="presOf" srcId="{49563FEE-21CB-42B3-A1E5-FE76C148FCC6}" destId="{5F0B2748-7A63-4F7D-A69B-1E6A7776BBCF}" srcOrd="0" destOrd="0" presId="urn:microsoft.com/office/officeart/2005/8/layout/pyramid1"/>
    <dgm:cxn modelId="{57441D0D-65D4-4546-8071-DB671F18D21B}" type="presOf" srcId="{50C35D65-57CD-4698-8968-F95E678D7D10}" destId="{056C9D5C-667C-46C6-AB56-43A2CDD439DB}" srcOrd="1" destOrd="0" presId="urn:microsoft.com/office/officeart/2005/8/layout/pyramid1"/>
    <dgm:cxn modelId="{6C2ADB87-CC9C-49C7-8C67-F206863F84BD}" srcId="{DFA23A34-CFEA-4ED0-82F1-A58A4E0171FD}" destId="{B94221D7-864F-48FB-B22F-F8B3AA6D687F}" srcOrd="1" destOrd="0" parTransId="{3C219B0B-58E9-48F7-97C6-313116087397}" sibTransId="{BBF17152-0536-49D5-8C0C-1D81C0122B65}"/>
    <dgm:cxn modelId="{ECD2D504-B0C4-4104-8774-DF81CC9001AC}" type="presOf" srcId="{459188A1-0233-4825-89ED-67CA1BB01A2C}" destId="{B1C1B6EF-20F7-4D11-89A2-5FE61B8E99B8}" srcOrd="0" destOrd="0" presId="urn:microsoft.com/office/officeart/2005/8/layout/pyramid1"/>
    <dgm:cxn modelId="{7633806E-275E-43E2-BF35-1347EF9695F4}" srcId="{DFA23A34-CFEA-4ED0-82F1-A58A4E0171FD}" destId="{459188A1-0233-4825-89ED-67CA1BB01A2C}" srcOrd="3" destOrd="0" parTransId="{53D6252D-357A-4F5A-B056-045975114906}" sibTransId="{B3E4EBBD-1992-47B8-8A82-862140A63C77}"/>
    <dgm:cxn modelId="{3AFEBD2E-5014-424C-AF88-422C9FEC58F7}" type="presOf" srcId="{50C35D65-57CD-4698-8968-F95E678D7D10}" destId="{12676678-491C-4F0F-B974-CFEFE3651B1E}" srcOrd="0" destOrd="0" presId="urn:microsoft.com/office/officeart/2005/8/layout/pyramid1"/>
    <dgm:cxn modelId="{BD0F415B-8121-44ED-87D4-2A0C25623814}" type="presOf" srcId="{B23CF844-6130-42C5-8C49-2D89F5E87CE8}" destId="{B4604491-E03C-4E79-8139-67531C4076D3}" srcOrd="1" destOrd="0" presId="urn:microsoft.com/office/officeart/2005/8/layout/pyramid1"/>
    <dgm:cxn modelId="{ED54CE75-EED5-4757-9B45-0DF7DB97B486}" type="presOf" srcId="{B94221D7-864F-48FB-B22F-F8B3AA6D687F}" destId="{2A6E2751-72AB-4595-96B1-637F53F96A7E}" srcOrd="0" destOrd="0" presId="urn:microsoft.com/office/officeart/2005/8/layout/pyramid1"/>
    <dgm:cxn modelId="{B38404EB-AD2A-48A8-874D-99A565643A99}" type="presOf" srcId="{B23CF844-6130-42C5-8C49-2D89F5E87CE8}" destId="{0DB3694F-7A15-4ECF-A34A-A8C3B6940C8E}" srcOrd="0" destOrd="0" presId="urn:microsoft.com/office/officeart/2005/8/layout/pyramid1"/>
    <dgm:cxn modelId="{760B1C9D-A3AC-441F-B16B-52C4CC5695AE}" srcId="{DFA23A34-CFEA-4ED0-82F1-A58A4E0171FD}" destId="{49563FEE-21CB-42B3-A1E5-FE76C148FCC6}" srcOrd="0" destOrd="0" parTransId="{2CF6F353-9837-4FC6-BF16-5112698616A9}" sibTransId="{36388A82-4D45-41C3-B8BC-F62D9936818A}"/>
    <dgm:cxn modelId="{E34AE170-99E1-4A95-96A9-2B867696F719}" type="presOf" srcId="{459188A1-0233-4825-89ED-67CA1BB01A2C}" destId="{D4D306F6-FC01-4CA6-9A62-D4C8C6E5BE24}" srcOrd="1" destOrd="0" presId="urn:microsoft.com/office/officeart/2005/8/layout/pyramid1"/>
    <dgm:cxn modelId="{1955CDBE-BE2C-4B95-A659-9D705685091C}" type="presOf" srcId="{B94221D7-864F-48FB-B22F-F8B3AA6D687F}" destId="{28B04561-9916-43CA-859A-6B53ED738AC2}" srcOrd="1" destOrd="0" presId="urn:microsoft.com/office/officeart/2005/8/layout/pyramid1"/>
    <dgm:cxn modelId="{5634BEF8-103A-4ECB-A578-30BE187C1F5D}" type="presOf" srcId="{49563FEE-21CB-42B3-A1E5-FE76C148FCC6}" destId="{5582632F-F7EF-4AE9-8F17-40C7B9B60D97}" srcOrd="1" destOrd="0" presId="urn:microsoft.com/office/officeart/2005/8/layout/pyramid1"/>
    <dgm:cxn modelId="{69DCD090-79F6-4993-8B99-76D1D651E7FF}" type="presOf" srcId="{DFA23A34-CFEA-4ED0-82F1-A58A4E0171FD}" destId="{B46C40E5-AD90-441C-8A28-663DD2C272F9}" srcOrd="0" destOrd="0" presId="urn:microsoft.com/office/officeart/2005/8/layout/pyramid1"/>
    <dgm:cxn modelId="{870911FA-49B0-4299-852E-0E63877BDA0C}" srcId="{DFA23A34-CFEA-4ED0-82F1-A58A4E0171FD}" destId="{50C35D65-57CD-4698-8968-F95E678D7D10}" srcOrd="4" destOrd="0" parTransId="{856E2E9C-BDF7-431E-AA1C-B45A0C3BFA18}" sibTransId="{50733031-AC2A-4C7C-9F5A-C6731B13CDC8}"/>
    <dgm:cxn modelId="{C6784884-077C-4FDB-8F8C-2A87943E4F59}" type="presParOf" srcId="{B46C40E5-AD90-441C-8A28-663DD2C272F9}" destId="{5A2BAFE0-02F8-46A0-A52C-FA9BC98BB5E7}" srcOrd="0" destOrd="0" presId="urn:microsoft.com/office/officeart/2005/8/layout/pyramid1"/>
    <dgm:cxn modelId="{3E72F91E-7B12-4EC8-B3F7-7E4DB903D59E}" type="presParOf" srcId="{5A2BAFE0-02F8-46A0-A52C-FA9BC98BB5E7}" destId="{5F0B2748-7A63-4F7D-A69B-1E6A7776BBCF}" srcOrd="0" destOrd="0" presId="urn:microsoft.com/office/officeart/2005/8/layout/pyramid1"/>
    <dgm:cxn modelId="{878A939B-54C6-42A8-B7B4-5F1D34727CE6}" type="presParOf" srcId="{5A2BAFE0-02F8-46A0-A52C-FA9BC98BB5E7}" destId="{5582632F-F7EF-4AE9-8F17-40C7B9B60D97}" srcOrd="1" destOrd="0" presId="urn:microsoft.com/office/officeart/2005/8/layout/pyramid1"/>
    <dgm:cxn modelId="{E34FB3A3-2CA0-4A74-A777-3F89BC164611}" type="presParOf" srcId="{B46C40E5-AD90-441C-8A28-663DD2C272F9}" destId="{2621CB8F-0D36-4E34-A5CE-86FBC5C810B5}" srcOrd="1" destOrd="0" presId="urn:microsoft.com/office/officeart/2005/8/layout/pyramid1"/>
    <dgm:cxn modelId="{9C0AE5E6-9528-4A90-93F7-9C8A6C5030E0}" type="presParOf" srcId="{2621CB8F-0D36-4E34-A5CE-86FBC5C810B5}" destId="{2A6E2751-72AB-4595-96B1-637F53F96A7E}" srcOrd="0" destOrd="0" presId="urn:microsoft.com/office/officeart/2005/8/layout/pyramid1"/>
    <dgm:cxn modelId="{AD0F8C33-88C7-4EDC-8B71-BB2D78707642}" type="presParOf" srcId="{2621CB8F-0D36-4E34-A5CE-86FBC5C810B5}" destId="{28B04561-9916-43CA-859A-6B53ED738AC2}" srcOrd="1" destOrd="0" presId="urn:microsoft.com/office/officeart/2005/8/layout/pyramid1"/>
    <dgm:cxn modelId="{310FBE15-79CD-48BC-80C9-23B5E1D53C7D}" type="presParOf" srcId="{B46C40E5-AD90-441C-8A28-663DD2C272F9}" destId="{FC42C83C-726D-48C5-93A9-89DDBEE99F44}" srcOrd="2" destOrd="0" presId="urn:microsoft.com/office/officeart/2005/8/layout/pyramid1"/>
    <dgm:cxn modelId="{82C32C86-B474-4B65-93CE-999CA4598F7C}" type="presParOf" srcId="{FC42C83C-726D-48C5-93A9-89DDBEE99F44}" destId="{0DB3694F-7A15-4ECF-A34A-A8C3B6940C8E}" srcOrd="0" destOrd="0" presId="urn:microsoft.com/office/officeart/2005/8/layout/pyramid1"/>
    <dgm:cxn modelId="{8B5828CE-C7D6-4361-8591-886C099FEE27}" type="presParOf" srcId="{FC42C83C-726D-48C5-93A9-89DDBEE99F44}" destId="{B4604491-E03C-4E79-8139-67531C4076D3}" srcOrd="1" destOrd="0" presId="urn:microsoft.com/office/officeart/2005/8/layout/pyramid1"/>
    <dgm:cxn modelId="{C0494131-23BE-4734-8C57-5A6E1160B52F}" type="presParOf" srcId="{B46C40E5-AD90-441C-8A28-663DD2C272F9}" destId="{EE769127-BA5F-4FB3-95D2-D26479CD26BD}" srcOrd="3" destOrd="0" presId="urn:microsoft.com/office/officeart/2005/8/layout/pyramid1"/>
    <dgm:cxn modelId="{84F91199-516D-4363-8160-EF5D8425BAAE}" type="presParOf" srcId="{EE769127-BA5F-4FB3-95D2-D26479CD26BD}" destId="{B1C1B6EF-20F7-4D11-89A2-5FE61B8E99B8}" srcOrd="0" destOrd="0" presId="urn:microsoft.com/office/officeart/2005/8/layout/pyramid1"/>
    <dgm:cxn modelId="{F9A62AB4-D7D3-4329-83C3-ADB4C4ACEC7E}" type="presParOf" srcId="{EE769127-BA5F-4FB3-95D2-D26479CD26BD}" destId="{D4D306F6-FC01-4CA6-9A62-D4C8C6E5BE24}" srcOrd="1" destOrd="0" presId="urn:microsoft.com/office/officeart/2005/8/layout/pyramid1"/>
    <dgm:cxn modelId="{90FBD393-311E-4192-B29E-8AD29F3B8E33}" type="presParOf" srcId="{B46C40E5-AD90-441C-8A28-663DD2C272F9}" destId="{1DBB972B-532A-4ABA-98BA-88498B8746EC}" srcOrd="4" destOrd="0" presId="urn:microsoft.com/office/officeart/2005/8/layout/pyramid1"/>
    <dgm:cxn modelId="{4F60175F-D0C5-44B2-9313-CB7A31B887B7}" type="presParOf" srcId="{1DBB972B-532A-4ABA-98BA-88498B8746EC}" destId="{12676678-491C-4F0F-B974-CFEFE3651B1E}" srcOrd="0" destOrd="0" presId="urn:microsoft.com/office/officeart/2005/8/layout/pyramid1"/>
    <dgm:cxn modelId="{3815F02A-F110-4863-90D3-7E36D49D58F0}" type="presParOf" srcId="{1DBB972B-532A-4ABA-98BA-88498B8746EC}" destId="{056C9D5C-667C-46C6-AB56-43A2CDD439D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0B2748-7A63-4F7D-A69B-1E6A7776BBCF}">
      <dsp:nvSpPr>
        <dsp:cNvPr id="0" name=""/>
        <dsp:cNvSpPr/>
      </dsp:nvSpPr>
      <dsp:spPr>
        <a:xfrm>
          <a:off x="2712719" y="0"/>
          <a:ext cx="1356359" cy="579120"/>
        </a:xfrm>
        <a:prstGeom prst="trapezoid">
          <a:avLst>
            <a:gd name="adj" fmla="val 117105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SPECULATIVE(5)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712719" y="0"/>
        <a:ext cx="1356359" cy="579120"/>
      </dsp:txXfrm>
    </dsp:sp>
    <dsp:sp modelId="{2A6E2751-72AB-4595-96B1-637F53F96A7E}">
      <dsp:nvSpPr>
        <dsp:cNvPr id="0" name=""/>
        <dsp:cNvSpPr/>
      </dsp:nvSpPr>
      <dsp:spPr>
        <a:xfrm>
          <a:off x="2034540" y="579120"/>
          <a:ext cx="2712719" cy="579120"/>
        </a:xfrm>
        <a:prstGeom prst="trapezoid">
          <a:avLst>
            <a:gd name="adj" fmla="val 117105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HIGH GROTH WITH HIGH RISK(4)</a:t>
          </a:r>
        </a:p>
      </dsp:txBody>
      <dsp:txXfrm>
        <a:off x="2509265" y="579120"/>
        <a:ext cx="1763268" cy="579120"/>
      </dsp:txXfrm>
    </dsp:sp>
    <dsp:sp modelId="{0DB3694F-7A15-4ECF-A34A-A8C3B6940C8E}">
      <dsp:nvSpPr>
        <dsp:cNvPr id="0" name=""/>
        <dsp:cNvSpPr/>
      </dsp:nvSpPr>
      <dsp:spPr>
        <a:xfrm>
          <a:off x="1356360" y="1158240"/>
          <a:ext cx="4069079" cy="579120"/>
        </a:xfrm>
        <a:prstGeom prst="trapezoid">
          <a:avLst>
            <a:gd name="adj" fmla="val 11710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GOWTH WITH RISK(3)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2068448" y="1158240"/>
        <a:ext cx="2644902" cy="579120"/>
      </dsp:txXfrm>
    </dsp:sp>
    <dsp:sp modelId="{B1C1B6EF-20F7-4D11-89A2-5FE61B8E99B8}">
      <dsp:nvSpPr>
        <dsp:cNvPr id="0" name=""/>
        <dsp:cNvSpPr/>
      </dsp:nvSpPr>
      <dsp:spPr>
        <a:xfrm>
          <a:off x="654633" y="1753447"/>
          <a:ext cx="5425439" cy="579120"/>
        </a:xfrm>
        <a:prstGeom prst="trapezoid">
          <a:avLst>
            <a:gd name="adj" fmla="val 117105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RISK FREE INESTMENT(2)</a:t>
          </a:r>
        </a:p>
      </dsp:txBody>
      <dsp:txXfrm>
        <a:off x="1604085" y="1753447"/>
        <a:ext cx="3526536" cy="579120"/>
      </dsp:txXfrm>
    </dsp:sp>
    <dsp:sp modelId="{12676678-491C-4F0F-B974-CFEFE3651B1E}">
      <dsp:nvSpPr>
        <dsp:cNvPr id="0" name=""/>
        <dsp:cNvSpPr/>
      </dsp:nvSpPr>
      <dsp:spPr>
        <a:xfrm>
          <a:off x="0" y="2316480"/>
          <a:ext cx="6781800" cy="579120"/>
        </a:xfrm>
        <a:prstGeom prst="trapezoid">
          <a:avLst>
            <a:gd name="adj" fmla="val 117105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PROTECTION(1)</a:t>
          </a:r>
        </a:p>
      </dsp:txBody>
      <dsp:txXfrm>
        <a:off x="1186814" y="2316480"/>
        <a:ext cx="4408170" cy="579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3CAA6-3807-490F-B0B1-A94ECE451810}" type="datetimeFigureOut">
              <a:rPr lang="en-US" smtClean="0"/>
              <a:pPr/>
              <a:t>1/5/2012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24558-9FC7-48FC-8501-98CD21079D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9F43C-6F61-4A98-9E91-70EA5F243999}" type="datetimeFigureOut">
              <a:rPr lang="en-US" smtClean="0"/>
              <a:pPr/>
              <a:t>1/5/2012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0059-6CDB-4477-8BE9-3C0C6CF7DD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FC0059-6CDB-4477-8BE9-3C0C6CF7DDB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FF915-C3B6-41CB-A83C-64925647C667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E4106-BDFC-416D-AD1F-B3C86C0C6802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F4B2-7C7C-4082-BFBA-C3EF9554C283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7530-8134-41EF-9852-B42AC7338B7D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96226-2A30-4D10-A85C-F0F270851594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5787-DED4-4D88-AB6D-C30DF1B63DAB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8165-7EFF-40FC-90CB-71426821AE80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B8B6D-510A-48AE-AF6E-1805E7FE89FA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F178-92E0-44B2-BC37-8074AAF326C0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675D-1E41-4218-BC2F-862C2F4E106B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5509D-DC88-47B7-AE86-9C43CEC9018C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8BBAC9-D494-4810-BD79-939D716F9CA2}" type="datetime1">
              <a:rPr lang="en-US" smtClean="0"/>
              <a:pPr/>
              <a:t>1/5/2012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10000"/>
            <a:ext cx="6400800" cy="990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FOR A PERSON HAVING AGE 30 YEARS AND SUM ASSURED 1 LAC ,TERM 25 YEARS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24600" y="6356350"/>
            <a:ext cx="2438400" cy="365125"/>
          </a:xfrm>
        </p:spPr>
        <p:txBody>
          <a:bodyPr/>
          <a:lstStyle/>
          <a:p>
            <a:r>
              <a:rPr lang="en-US" dirty="0" smtClean="0"/>
              <a:t>DHARMENDRA SONI-9930136324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219199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LIC BEST INVESTMENT PLAN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il_fi" descr="http://kuchb.com/mum_det/Financial%20Institutions/Img/LIC_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181600"/>
            <a:ext cx="5638800" cy="1371600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z="25400"/>
        </p:spPr>
      </p:pic>
      <p:pic>
        <p:nvPicPr>
          <p:cNvPr id="7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800600"/>
            <a:ext cx="1330448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533401"/>
          <a:ext cx="8610600" cy="5563515"/>
        </p:xfrm>
        <a:graphic>
          <a:graphicData uri="http://schemas.openxmlformats.org/drawingml/2006/table">
            <a:tbl>
              <a:tblPr/>
              <a:tblGrid>
                <a:gridCol w="3802651"/>
                <a:gridCol w="4807949"/>
              </a:tblGrid>
              <a:tr h="3231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BIMA BACHAT(175)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08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(A 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SINGLE INVESTMENT PLAN WITH MONEY BACK IN EVERY 3 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YEAR)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ONE YEAR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66816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3RD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6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66816+BONUS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6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100000+BONUS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"/>
            <a:ext cx="1330448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381001"/>
          <a:ext cx="8305800" cy="5567215"/>
        </p:xfrm>
        <a:graphic>
          <a:graphicData uri="http://schemas.openxmlformats.org/drawingml/2006/table">
            <a:tbl>
              <a:tblPr/>
              <a:tblGrid>
                <a:gridCol w="3709387"/>
                <a:gridCol w="4596413"/>
              </a:tblGrid>
              <a:tr h="4064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JEEVAN ANMOL(164)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099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(A TERM INSURANCE PLAN TO SECURE LIFE WITH VERY LOW COST)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23245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9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 DEATH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Down Arrow 2"/>
          <p:cNvSpPr/>
          <p:nvPr/>
        </p:nvSpPr>
        <p:spPr>
          <a:xfrm rot="16200000">
            <a:off x="10559035" y="6347841"/>
            <a:ext cx="484632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8288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11430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Additional benefits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52400" y="1600200"/>
            <a:ext cx="2438400" cy="4495800"/>
          </a:xfrm>
        </p:spPr>
        <p:txBody>
          <a:bodyPr/>
          <a:lstStyle/>
          <a:p>
            <a:endParaRPr lang="it-IT" b="1" dirty="0" smtClean="0"/>
          </a:p>
          <a:p>
            <a:endParaRPr lang="it-IT" b="1" dirty="0" smtClean="0"/>
          </a:p>
          <a:p>
            <a:r>
              <a:rPr lang="it-IT" sz="2400" b="1" dirty="0" smtClean="0"/>
              <a:t>DHARMENDRA SONI</a:t>
            </a:r>
            <a:r>
              <a:rPr lang="it-IT" sz="2400" dirty="0" smtClean="0"/>
              <a:t> </a:t>
            </a:r>
            <a:r>
              <a:rPr lang="it-IT" sz="2400" b="1" dirty="0" smtClean="0"/>
              <a:t>BRANCH-0931</a:t>
            </a:r>
            <a:r>
              <a:rPr lang="it-IT" sz="2400" dirty="0" smtClean="0"/>
              <a:t> </a:t>
            </a:r>
            <a:r>
              <a:rPr lang="it-IT" sz="2400" b="1" dirty="0" smtClean="0"/>
              <a:t>CONTACT:-9930136324</a:t>
            </a:r>
            <a:r>
              <a:rPr lang="it-IT" sz="2400" dirty="0" smtClean="0"/>
              <a:t> </a:t>
            </a:r>
            <a:r>
              <a:rPr lang="it-IT" sz="2400" dirty="0" smtClean="0"/>
              <a:t>,</a:t>
            </a:r>
            <a:r>
              <a:rPr lang="it-IT" sz="2400" b="1" dirty="0" smtClean="0"/>
              <a:t>9773901510</a:t>
            </a:r>
            <a:endParaRPr lang="en-US" sz="2400" b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8001000" cy="4572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ABOVE EXAMPLE IS ON THE AGE OF 30 WHICH CAN BE CHANGE ACORDING TO YOUR AGE AND POLICY AMOUNT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743200" y="1371600"/>
            <a:ext cx="6172200" cy="47244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</a:t>
            </a:r>
            <a:r>
              <a:rPr lang="en-US" sz="2800" dirty="0" smtClean="0"/>
              <a:t> </a:t>
            </a:r>
            <a:r>
              <a:rPr lang="en-US" sz="2800" b="1" dirty="0" smtClean="0"/>
              <a:t>Income tax benefits u/s 80c @ 10.3%,20.6%,30.9%</a:t>
            </a:r>
          </a:p>
          <a:p>
            <a:r>
              <a:rPr lang="en-US" sz="2800" dirty="0" smtClean="0"/>
              <a:t> </a:t>
            </a:r>
            <a:r>
              <a:rPr lang="en-US" sz="2800" b="1" dirty="0" smtClean="0"/>
              <a:t>2</a:t>
            </a:r>
            <a:r>
              <a:rPr lang="en-US" sz="2800" dirty="0" smtClean="0"/>
              <a:t> </a:t>
            </a:r>
            <a:r>
              <a:rPr lang="en-US" sz="2800" b="1" dirty="0" smtClean="0"/>
              <a:t>Amount received on maturity exempt u/s 10 also</a:t>
            </a:r>
            <a:r>
              <a:rPr lang="en-US" sz="2800" dirty="0" smtClean="0"/>
              <a:t> </a:t>
            </a:r>
          </a:p>
          <a:p>
            <a:r>
              <a:rPr lang="en-US" sz="2800" b="1" dirty="0" smtClean="0"/>
              <a:t>3</a:t>
            </a:r>
            <a:r>
              <a:rPr lang="en-US" sz="2800" dirty="0" smtClean="0"/>
              <a:t> </a:t>
            </a:r>
            <a:r>
              <a:rPr lang="en-US" sz="2800" b="1" dirty="0" smtClean="0"/>
              <a:t>Payment can done by ECS,online or on counter also.</a:t>
            </a:r>
          </a:p>
          <a:p>
            <a:r>
              <a:rPr lang="en-US" sz="2800" dirty="0" smtClean="0"/>
              <a:t> </a:t>
            </a:r>
            <a:r>
              <a:rPr lang="en-US" sz="2800" b="1" dirty="0" smtClean="0"/>
              <a:t>4</a:t>
            </a:r>
            <a:r>
              <a:rPr lang="en-US" sz="2800" dirty="0" smtClean="0"/>
              <a:t> </a:t>
            </a:r>
            <a:r>
              <a:rPr lang="en-US" sz="2800" b="1" dirty="0" smtClean="0"/>
              <a:t>Loan can be taken up to 90% at int rate 9% only</a:t>
            </a:r>
            <a:r>
              <a:rPr lang="en-US" sz="2800" dirty="0" smtClean="0"/>
              <a:t> </a:t>
            </a:r>
          </a:p>
          <a:p>
            <a:r>
              <a:rPr lang="en-US" sz="2800" b="1" dirty="0" smtClean="0"/>
              <a:t>5</a:t>
            </a:r>
            <a:r>
              <a:rPr lang="en-US" sz="2800" dirty="0" smtClean="0"/>
              <a:t> </a:t>
            </a:r>
            <a:r>
              <a:rPr lang="en-US" sz="2800" b="1" dirty="0" smtClean="0"/>
              <a:t>So hurry up and make plan according to your requirement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5" name="il_fi" descr="http://kuchb.com/mum_det/Financial%20Institutions/Img/LIC_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4267200"/>
            <a:ext cx="2667000" cy="1219200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z="25400"/>
        </p:spPr>
      </p:pic>
      <p:pic>
        <p:nvPicPr>
          <p:cNvPr id="8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572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81000" y="540174"/>
            <a:ext cx="7620000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CONCEPT OF INESTMENT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Everybody wants to make investment to earn a good return in a certain period but large group of people don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t know that how to make investment or what are the steps to make investment.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So I am very happy to describe concept of investment distribution as follows-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838200" y="2971800"/>
          <a:ext cx="67818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2190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1" y="838200"/>
          <a:ext cx="7543799" cy="2133600"/>
        </p:xfrm>
        <a:graphic>
          <a:graphicData uri="http://schemas.openxmlformats.org/drawingml/2006/table">
            <a:tbl>
              <a:tblPr/>
              <a:tblGrid>
                <a:gridCol w="690282"/>
                <a:gridCol w="3328147"/>
                <a:gridCol w="3525370"/>
              </a:tblGrid>
              <a:tr h="2667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/>
                          <a:ea typeface="Calibri"/>
                          <a:cs typeface="Times New Roman"/>
                        </a:rPr>
                        <a:t>STEP1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INVESTMENT FOR PROTECTION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LIC TERM PLAN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/>
                          <a:ea typeface="Calibri"/>
                          <a:cs typeface="Times New Roman"/>
                        </a:rPr>
                        <a:t>STEP2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RISK FREE INVESTMENT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NSE/PPF/RD/LIC ENDOWMENT ,WHOLE LIFE PLAN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/>
                          <a:ea typeface="Calibri"/>
                          <a:cs typeface="Times New Roman"/>
                        </a:rPr>
                        <a:t>STEP3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INVESTMENT HAVING GROWTH WITH RISK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EQUITY/MUTUAL FUND/GOLD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/>
                          <a:ea typeface="Calibri"/>
                          <a:cs typeface="Times New Roman"/>
                        </a:rPr>
                        <a:t>STEP4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INVESTMENT HAVING HIGH GROW AND HIGH RISK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REAL ESTATE/PROPERTY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/>
                          <a:ea typeface="Calibri"/>
                          <a:cs typeface="Times New Roman"/>
                        </a:rPr>
                        <a:t>STEP5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Bookman Old Style"/>
                          <a:ea typeface="Calibri"/>
                          <a:cs typeface="Times New Roman"/>
                        </a:rPr>
                        <a:t>SPECULATIVE INVESTMENT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Bookman Old Style"/>
                          <a:ea typeface="Calibri"/>
                          <a:cs typeface="Times New Roman"/>
                        </a:rPr>
                        <a:t>DERIVATIVE/OPTIONS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2190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62000" y="3276600"/>
            <a:ext cx="1958280" cy="783312"/>
            <a:chOff x="0" y="0"/>
            <a:chExt cx="1958280" cy="783312"/>
          </a:xfrm>
        </p:grpSpPr>
        <p:sp>
          <p:nvSpPr>
            <p:cNvPr id="12" name="Chevron 11"/>
            <p:cNvSpPr/>
            <p:nvPr/>
          </p:nvSpPr>
          <p:spPr>
            <a:xfrm>
              <a:off x="0" y="0"/>
              <a:ext cx="1958280" cy="783312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391656" y="0"/>
              <a:ext cx="1174968" cy="783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SAFETY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14600" y="3276600"/>
            <a:ext cx="1958280" cy="783312"/>
            <a:chOff x="0" y="0"/>
            <a:chExt cx="1958280" cy="783312"/>
          </a:xfrm>
        </p:grpSpPr>
        <p:sp>
          <p:nvSpPr>
            <p:cNvPr id="18" name="Chevron 17"/>
            <p:cNvSpPr/>
            <p:nvPr/>
          </p:nvSpPr>
          <p:spPr>
            <a:xfrm>
              <a:off x="0" y="0"/>
              <a:ext cx="1958280" cy="783312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Chevron 4"/>
            <p:cNvSpPr/>
            <p:nvPr/>
          </p:nvSpPr>
          <p:spPr>
            <a:xfrm>
              <a:off x="391656" y="0"/>
              <a:ext cx="1360944" cy="783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 smtClean="0"/>
                <a:t>LIQUIDITY</a:t>
              </a:r>
              <a:endParaRPr lang="en-US" sz="2100" kern="1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343400" y="3200400"/>
            <a:ext cx="1958280" cy="935712"/>
            <a:chOff x="0" y="0"/>
            <a:chExt cx="1958280" cy="935712"/>
          </a:xfrm>
        </p:grpSpPr>
        <p:sp>
          <p:nvSpPr>
            <p:cNvPr id="21" name="Chevron 20"/>
            <p:cNvSpPr/>
            <p:nvPr/>
          </p:nvSpPr>
          <p:spPr>
            <a:xfrm>
              <a:off x="0" y="152400"/>
              <a:ext cx="1958280" cy="783312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hevron 4"/>
            <p:cNvSpPr/>
            <p:nvPr/>
          </p:nvSpPr>
          <p:spPr>
            <a:xfrm>
              <a:off x="391656" y="0"/>
              <a:ext cx="1174968" cy="783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28004" rIns="28004" bIns="28004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 smtClean="0"/>
                <a:t>RETURN</a:t>
              </a:r>
              <a:endParaRPr lang="en-US" sz="21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596" y="1308346"/>
          <a:ext cx="8534403" cy="3720855"/>
        </p:xfrm>
        <a:graphic>
          <a:graphicData uri="http://schemas.openxmlformats.org/drawingml/2006/table">
            <a:tbl>
              <a:tblPr/>
              <a:tblGrid>
                <a:gridCol w="1269004"/>
                <a:gridCol w="1168289"/>
                <a:gridCol w="1219422"/>
                <a:gridCol w="1219422"/>
                <a:gridCol w="1219422"/>
                <a:gridCol w="1219422"/>
                <a:gridCol w="1219422"/>
              </a:tblGrid>
              <a:tr h="1078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OPTIONS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SAFETY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LIQUIDITY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RETURN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TAX BENIFITS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RISK COVER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TOTAL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EQUITY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MUTUAL FUND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2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GOLD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5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PROPERTY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4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0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11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LIC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3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Bookman Old Style"/>
                          <a:ea typeface="Calibri"/>
                          <a:cs typeface="Times New Roman"/>
                        </a:rPr>
                        <a:t>5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Bookman Old Style"/>
                          <a:ea typeface="Calibri"/>
                          <a:cs typeface="Times New Roman"/>
                        </a:rPr>
                        <a:t>21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65" marR="597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457200" y="254169"/>
            <a:ext cx="7848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COMPARISION AND  RATING OF SOME INESTMENT OPTIONS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So Only a LIC investment has all features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380997"/>
          <a:ext cx="8534400" cy="5589301"/>
        </p:xfrm>
        <a:graphic>
          <a:graphicData uri="http://schemas.openxmlformats.org/drawingml/2006/table">
            <a:tbl>
              <a:tblPr/>
              <a:tblGrid>
                <a:gridCol w="3979984"/>
                <a:gridCol w="4554416"/>
              </a:tblGrid>
              <a:tr h="4338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 LIFE PLAN(5)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63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A VERY GOOD PLAN HAVING LOW PREMIUM WITH GOOD RETURN TO MAKE LONG TERM FUND FOR FAMILY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 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7,50,000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3716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609604"/>
          <a:ext cx="8382000" cy="5420580"/>
        </p:xfrm>
        <a:graphic>
          <a:graphicData uri="http://schemas.openxmlformats.org/drawingml/2006/table">
            <a:tbl>
              <a:tblPr/>
              <a:tblGrid>
                <a:gridCol w="3900535"/>
                <a:gridCol w="4481465"/>
              </a:tblGrid>
              <a:tr h="42271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ENDOWMENT PLAN(14)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508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(TO MAKE FUTURE PLANING FOR CERTAIN AGE TO GET LUMP SUM AMOUNT)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2,53,000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DHARMENDRA SONI-9930136324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524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609604"/>
          <a:ext cx="8305800" cy="5496780"/>
        </p:xfrm>
        <a:graphic>
          <a:graphicData uri="http://schemas.openxmlformats.org/drawingml/2006/table">
            <a:tbl>
              <a:tblPr/>
              <a:tblGrid>
                <a:gridCol w="3710204"/>
                <a:gridCol w="4595596"/>
              </a:tblGrid>
              <a:tr h="42271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JEEVAN ANNAND(149)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0128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A WHOLE LIFE PLAN WITH LUMP SUM AMOUNT AND UNLIMITED DEATH COVER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2,45,500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 DEATH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1,00,000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6002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457206"/>
          <a:ext cx="8458200" cy="5513090"/>
        </p:xfrm>
        <a:graphic>
          <a:graphicData uri="http://schemas.openxmlformats.org/drawingml/2006/table">
            <a:tbl>
              <a:tblPr/>
              <a:tblGrid>
                <a:gridCol w="3735347"/>
                <a:gridCol w="4722853"/>
              </a:tblGrid>
              <a:tr h="4338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JEEVAN TARANG(178)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9015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A WHOLE LIFE PLAN WITH MONEY BANK AND  UNLIMITED DEATH COVER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SINGLE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54800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96,000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5,500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 DEATH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1,00,000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524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533397"/>
          <a:ext cx="8229600" cy="5589301"/>
        </p:xfrm>
        <a:graphic>
          <a:graphicData uri="http://schemas.openxmlformats.org/drawingml/2006/table">
            <a:tbl>
              <a:tblPr/>
              <a:tblGrid>
                <a:gridCol w="3675356"/>
                <a:gridCol w="4554244"/>
              </a:tblGrid>
              <a:tr h="4338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MONEY BANK(75)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636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(SURVIVAL BENEFIT IN A LIFE ON EVERY 5 YEARS)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1,21,000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4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3716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533392"/>
          <a:ext cx="8534400" cy="5659374"/>
        </p:xfrm>
        <a:graphic>
          <a:graphicData uri="http://schemas.openxmlformats.org/drawingml/2006/table">
            <a:tbl>
              <a:tblPr/>
              <a:tblGrid>
                <a:gridCol w="3979984"/>
                <a:gridCol w="4554416"/>
              </a:tblGrid>
              <a:tr h="3150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JEEVAN CHAYA(103)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613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(TO MAKE FUTURE PLAN OF EDUCATION AND MARRIAGE FOR CHILD WITH MONEY BANK IN LAST 4 YEARS)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08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1,78,000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08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1,00,000+BONUS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16002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533404"/>
          <a:ext cx="8382000" cy="5672336"/>
        </p:xfrm>
        <a:graphic>
          <a:graphicData uri="http://schemas.openxmlformats.org/drawingml/2006/table">
            <a:tbl>
              <a:tblPr/>
              <a:tblGrid>
                <a:gridCol w="3900534"/>
                <a:gridCol w="4481466"/>
              </a:tblGrid>
              <a:tr h="285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CHILD PLAN(184)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84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A VERY GOOD CHILD PLAN WITH FUTURE PLANNING AND MONEY BACK IN LAST 6 YEARS)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Age:  2Yrs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1,10,000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48,000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100000+BONUS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DHARMENDRA SONI-9930136324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1447800"/>
            <a:ext cx="1330448" cy="53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380997"/>
          <a:ext cx="8382000" cy="5658863"/>
        </p:xfrm>
        <a:graphic>
          <a:graphicData uri="http://schemas.openxmlformats.org/drawingml/2006/table">
            <a:tbl>
              <a:tblPr/>
              <a:tblGrid>
                <a:gridCol w="3744242"/>
                <a:gridCol w="4637758"/>
              </a:tblGrid>
              <a:tr h="31483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JEEVAN SARAL(165)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6157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(VERY GOOD MONTLY INVETMENT PLAN AS RD WITH FULL LIFE COVER 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PREMIUM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QTY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YLY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RETURN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25TH 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4,41,210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83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 DEATH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SA+ALL PAID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PREMIUM+LA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83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RISK COVER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1,25,000+BONUS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324600"/>
            <a:ext cx="3962400" cy="304800"/>
          </a:xfrm>
        </p:spPr>
        <p:txBody>
          <a:bodyPr/>
          <a:lstStyle/>
          <a:p>
            <a:r>
              <a:rPr lang="en-US" dirty="0" smtClean="0"/>
              <a:t>DHARMENDRA SONI-9930136324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il_fi" descr="http://www.moneycontrol.com/news_image_files/lic1_1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04800"/>
            <a:ext cx="1330448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</TotalTime>
  <Words>749</Words>
  <Application>Microsoft Office PowerPoint</Application>
  <PresentationFormat>On-screen Show (4:3)</PresentationFormat>
  <Paragraphs>417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Equity</vt:lpstr>
      <vt:lpstr>LIC BEST INVESTMENT PLAN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Additional benefits 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 BEST INVESTMENT PLAN</dc:title>
  <dc:creator>Soni, Dharmendra - EOL - MUM</dc:creator>
  <cp:lastModifiedBy>dsoni</cp:lastModifiedBy>
  <cp:revision>10</cp:revision>
  <dcterms:created xsi:type="dcterms:W3CDTF">2006-08-16T00:00:00Z</dcterms:created>
  <dcterms:modified xsi:type="dcterms:W3CDTF">2012-01-05T17:48:16Z</dcterms:modified>
</cp:coreProperties>
</file>