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notesSlides/notesSlide3.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diagrams/layout2.xml" ContentType="application/vnd.openxmlformats-officedocument.drawingml.diagramLayout+xml"/>
  <Default Extension="gif" ContentType="image/gif"/>
  <Override PartName="/ppt/diagrams/data3.xml" ContentType="application/vnd.openxmlformats-officedocument.drawingml.diagramData+xml"/>
  <Override PartName="/ppt/charts/chart4.xml" ContentType="application/vnd.openxmlformats-officedocument.drawingml.char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charts/chart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50"/>
  </p:notesMasterIdLst>
  <p:sldIdLst>
    <p:sldId id="256" r:id="rId2"/>
    <p:sldId id="257" r:id="rId3"/>
    <p:sldId id="264" r:id="rId4"/>
    <p:sldId id="265" r:id="rId5"/>
    <p:sldId id="260" r:id="rId6"/>
    <p:sldId id="261" r:id="rId7"/>
    <p:sldId id="262" r:id="rId8"/>
    <p:sldId id="263" r:id="rId9"/>
    <p:sldId id="269" r:id="rId10"/>
    <p:sldId id="268" r:id="rId11"/>
    <p:sldId id="267" r:id="rId12"/>
    <p:sldId id="271" r:id="rId13"/>
    <p:sldId id="266" r:id="rId14"/>
    <p:sldId id="270" r:id="rId15"/>
    <p:sldId id="272" r:id="rId16"/>
    <p:sldId id="273" r:id="rId17"/>
    <p:sldId id="285" r:id="rId18"/>
    <p:sldId id="275" r:id="rId19"/>
    <p:sldId id="277" r:id="rId20"/>
    <p:sldId id="278" r:id="rId21"/>
    <p:sldId id="280" r:id="rId22"/>
    <p:sldId id="281" r:id="rId23"/>
    <p:sldId id="283" r:id="rId24"/>
    <p:sldId id="291" r:id="rId25"/>
    <p:sldId id="274" r:id="rId26"/>
    <p:sldId id="292" r:id="rId27"/>
    <p:sldId id="284" r:id="rId28"/>
    <p:sldId id="286" r:id="rId29"/>
    <p:sldId id="293" r:id="rId30"/>
    <p:sldId id="290" r:id="rId31"/>
    <p:sldId id="287" r:id="rId32"/>
    <p:sldId id="288" r:id="rId33"/>
    <p:sldId id="258" r:id="rId34"/>
    <p:sldId id="311" r:id="rId35"/>
    <p:sldId id="294" r:id="rId36"/>
    <p:sldId id="295" r:id="rId37"/>
    <p:sldId id="296" r:id="rId38"/>
    <p:sldId id="297" r:id="rId39"/>
    <p:sldId id="298" r:id="rId40"/>
    <p:sldId id="299" r:id="rId41"/>
    <p:sldId id="300" r:id="rId42"/>
    <p:sldId id="301" r:id="rId43"/>
    <p:sldId id="302" r:id="rId44"/>
    <p:sldId id="303" r:id="rId45"/>
    <p:sldId id="304" r:id="rId46"/>
    <p:sldId id="312" r:id="rId47"/>
    <p:sldId id="313" r:id="rId48"/>
    <p:sldId id="307"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444" autoAdjust="0"/>
  </p:normalViewPr>
  <p:slideViewPr>
    <p:cSldViewPr>
      <p:cViewPr varScale="1">
        <p:scale>
          <a:sx n="70" d="100"/>
          <a:sy n="70" d="100"/>
        </p:scale>
        <p:origin x="-138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plotArea>
      <c:layout/>
      <c:barChart>
        <c:barDir val="col"/>
        <c:grouping val="clustered"/>
        <c:ser>
          <c:idx val="0"/>
          <c:order val="0"/>
          <c:tx>
            <c:strRef>
              <c:f>Sheet1!$B$1</c:f>
              <c:strCache>
                <c:ptCount val="1"/>
                <c:pt idx="0">
                  <c:v>Corruption is a deterrent and a key risk to the projected 9 percent GDP growth rate.</c:v>
                </c:pt>
              </c:strCache>
            </c:strRef>
          </c:tx>
          <c:cat>
            <c:numRef>
              <c:f>Sheet1!$A$2:$A$4</c:f>
              <c:numCache>
                <c:formatCode>General</c:formatCode>
                <c:ptCount val="3"/>
              </c:numCache>
            </c:numRef>
          </c:cat>
          <c:val>
            <c:numRef>
              <c:f>Sheet1!$B$2:$B$4</c:f>
              <c:numCache>
                <c:formatCode>General</c:formatCode>
                <c:ptCount val="3"/>
                <c:pt idx="0">
                  <c:v>31</c:v>
                </c:pt>
                <c:pt idx="1">
                  <c:v>0</c:v>
                </c:pt>
                <c:pt idx="2">
                  <c:v>0</c:v>
                </c:pt>
              </c:numCache>
            </c:numRef>
          </c:val>
        </c:ser>
        <c:ser>
          <c:idx val="1"/>
          <c:order val="1"/>
          <c:tx>
            <c:strRef>
              <c:f>Sheet1!$C$1</c:f>
              <c:strCache>
                <c:ptCount val="1"/>
                <c:pt idx="0">
                  <c:v>India can achieve more than 9 percent GDP growth if corruption is
reduced.</c:v>
                </c:pt>
              </c:strCache>
            </c:strRef>
          </c:tx>
          <c:cat>
            <c:numRef>
              <c:f>Sheet1!$A$2:$A$4</c:f>
              <c:numCache>
                <c:formatCode>General</c:formatCode>
                <c:ptCount val="3"/>
              </c:numCache>
            </c:numRef>
          </c:cat>
          <c:val>
            <c:numRef>
              <c:f>Sheet1!$C$2:$C$4</c:f>
              <c:numCache>
                <c:formatCode>General</c:formatCode>
                <c:ptCount val="3"/>
                <c:pt idx="0">
                  <c:v>0</c:v>
                </c:pt>
                <c:pt idx="1">
                  <c:v>68</c:v>
                </c:pt>
                <c:pt idx="2">
                  <c:v>0</c:v>
                </c:pt>
              </c:numCache>
            </c:numRef>
          </c:val>
        </c:ser>
        <c:ser>
          <c:idx val="2"/>
          <c:order val="2"/>
          <c:tx>
            <c:strRef>
              <c:f>Sheet1!$D$1</c:f>
              <c:strCache>
                <c:ptCount val="1"/>
                <c:pt idx="0">
                  <c:v>Corruption has no impact on India’s GDP growth rate.</c:v>
                </c:pt>
              </c:strCache>
            </c:strRef>
          </c:tx>
          <c:cat>
            <c:numRef>
              <c:f>Sheet1!$A$2:$A$4</c:f>
              <c:numCache>
                <c:formatCode>General</c:formatCode>
                <c:ptCount val="3"/>
              </c:numCache>
            </c:numRef>
          </c:cat>
          <c:val>
            <c:numRef>
              <c:f>Sheet1!$D$2:$D$4</c:f>
              <c:numCache>
                <c:formatCode>General</c:formatCode>
                <c:ptCount val="3"/>
                <c:pt idx="0">
                  <c:v>0</c:v>
                </c:pt>
                <c:pt idx="1">
                  <c:v>0</c:v>
                </c:pt>
                <c:pt idx="2">
                  <c:v>1</c:v>
                </c:pt>
              </c:numCache>
            </c:numRef>
          </c:val>
        </c:ser>
        <c:dLbls/>
        <c:axId val="93719552"/>
        <c:axId val="93725440"/>
      </c:barChart>
      <c:catAx>
        <c:axId val="93719552"/>
        <c:scaling>
          <c:orientation val="minMax"/>
        </c:scaling>
        <c:axPos val="b"/>
        <c:numFmt formatCode="General" sourceLinked="1"/>
        <c:tickLblPos val="nextTo"/>
        <c:txPr>
          <a:bodyPr/>
          <a:lstStyle/>
          <a:p>
            <a:pPr>
              <a:defRPr lang="en-US"/>
            </a:pPr>
            <a:endParaRPr lang="en-US"/>
          </a:p>
        </c:txPr>
        <c:crossAx val="93725440"/>
        <c:crosses val="autoZero"/>
        <c:auto val="1"/>
        <c:lblAlgn val="ctr"/>
        <c:lblOffset val="100"/>
      </c:catAx>
      <c:valAx>
        <c:axId val="93725440"/>
        <c:scaling>
          <c:orientation val="minMax"/>
        </c:scaling>
        <c:axPos val="l"/>
        <c:majorGridlines/>
        <c:numFmt formatCode="General" sourceLinked="1"/>
        <c:tickLblPos val="nextTo"/>
        <c:txPr>
          <a:bodyPr/>
          <a:lstStyle/>
          <a:p>
            <a:pPr>
              <a:defRPr lang="en-US"/>
            </a:pPr>
            <a:endParaRPr lang="en-US"/>
          </a:p>
        </c:txPr>
        <c:crossAx val="93719552"/>
        <c:crosses val="autoZero"/>
        <c:crossBetween val="between"/>
      </c:valAx>
    </c:plotArea>
    <c:legend>
      <c:legendPos val="r"/>
      <c:txPr>
        <a:bodyPr/>
        <a:lstStyle/>
        <a:p>
          <a:pPr>
            <a:defRPr lang="en-US"/>
          </a:pPr>
          <a:endParaRPr lang="en-US"/>
        </a:p>
      </c:txPr>
    </c:legend>
    <c:plotVisOnly val="1"/>
    <c:dispBlanksAs val="gap"/>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solidFill>
                  <a:schemeClr val="dk1"/>
                </a:solidFill>
                <a:latin typeface="+mn-lt"/>
                <a:ea typeface="+mn-ea"/>
                <a:cs typeface="+mn-cs"/>
              </a:defRPr>
            </a:pPr>
            <a:r>
              <a:rPr lang="en-US" sz="2800" b="1" cap="all" dirty="0" smtClean="0">
                <a:solidFill>
                  <a:schemeClr val="dk1"/>
                </a:solidFill>
                <a:latin typeface="+mn-lt"/>
                <a:ea typeface="+mn-ea"/>
                <a:cs typeface="+mn-cs"/>
              </a:rPr>
              <a:t>Impact of corruption on business</a:t>
            </a:r>
            <a:endParaRPr lang="en-US" sz="2800" b="1" cap="all" dirty="0">
              <a:solidFill>
                <a:schemeClr val="dk1"/>
              </a:solidFill>
              <a:latin typeface="+mn-lt"/>
              <a:ea typeface="+mn-ea"/>
              <a:cs typeface="+mn-cs"/>
            </a:endParaRPr>
          </a:p>
        </c:rich>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title>
    <c:plotArea>
      <c:layout/>
      <c:barChart>
        <c:barDir val="col"/>
        <c:grouping val="clustered"/>
        <c:ser>
          <c:idx val="0"/>
          <c:order val="0"/>
          <c:tx>
            <c:strRef>
              <c:f>Sheet1!$B$1</c:f>
              <c:strCache>
                <c:ptCount val="1"/>
                <c:pt idx="0">
                  <c:v>Corruption skews the level playing field and tends to attract organisations with
lesser capability to execute projects</c:v>
                </c:pt>
              </c:strCache>
            </c:strRef>
          </c:tx>
          <c:cat>
            <c:strRef>
              <c:f>Sheet1!$A$2:$A$3</c:f>
              <c:strCache>
                <c:ptCount val="2"/>
                <c:pt idx="0">
                  <c:v>Agree</c:v>
                </c:pt>
                <c:pt idx="1">
                  <c:v>Disagree</c:v>
                </c:pt>
              </c:strCache>
            </c:strRef>
          </c:cat>
          <c:val>
            <c:numRef>
              <c:f>Sheet1!$B$2:$B$3</c:f>
              <c:numCache>
                <c:formatCode>General</c:formatCode>
                <c:ptCount val="2"/>
                <c:pt idx="0">
                  <c:v>100</c:v>
                </c:pt>
                <c:pt idx="1">
                  <c:v>0</c:v>
                </c:pt>
              </c:numCache>
            </c:numRef>
          </c:val>
        </c:ser>
        <c:ser>
          <c:idx val="1"/>
          <c:order val="1"/>
          <c:tx>
            <c:strRef>
              <c:f>Sheet1!$C$1</c:f>
              <c:strCache>
                <c:ptCount val="1"/>
                <c:pt idx="0">
                  <c:v>Corruption creates inefficiency in the system and hence increases the cost of operations</c:v>
                </c:pt>
              </c:strCache>
            </c:strRef>
          </c:tx>
          <c:cat>
            <c:strRef>
              <c:f>Sheet1!$A$2:$A$3</c:f>
              <c:strCache>
                <c:ptCount val="2"/>
                <c:pt idx="0">
                  <c:v>Agree</c:v>
                </c:pt>
                <c:pt idx="1">
                  <c:v>Disagree</c:v>
                </c:pt>
              </c:strCache>
            </c:strRef>
          </c:cat>
          <c:val>
            <c:numRef>
              <c:f>Sheet1!$C$2:$C$3</c:f>
              <c:numCache>
                <c:formatCode>General</c:formatCode>
                <c:ptCount val="2"/>
                <c:pt idx="0">
                  <c:v>99</c:v>
                </c:pt>
                <c:pt idx="1">
                  <c:v>1</c:v>
                </c:pt>
              </c:numCache>
            </c:numRef>
          </c:val>
        </c:ser>
        <c:ser>
          <c:idx val="2"/>
          <c:order val="2"/>
          <c:tx>
            <c:strRef>
              <c:f>Sheet1!$D$1</c:f>
              <c:strCache>
                <c:ptCount val="1"/>
                <c:pt idx="0">
                  <c:v>In many cases corruption is induced
by the private sector</c:v>
                </c:pt>
              </c:strCache>
            </c:strRef>
          </c:tx>
          <c:cat>
            <c:strRef>
              <c:f>Sheet1!$A$2:$A$3</c:f>
              <c:strCache>
                <c:ptCount val="2"/>
                <c:pt idx="0">
                  <c:v>Agree</c:v>
                </c:pt>
                <c:pt idx="1">
                  <c:v>Disagree</c:v>
                </c:pt>
              </c:strCache>
            </c:strRef>
          </c:cat>
          <c:val>
            <c:numRef>
              <c:f>Sheet1!$D$2:$D$3</c:f>
              <c:numCache>
                <c:formatCode>General</c:formatCode>
                <c:ptCount val="2"/>
                <c:pt idx="0">
                  <c:v>68</c:v>
                </c:pt>
                <c:pt idx="1">
                  <c:v>32</c:v>
                </c:pt>
              </c:numCache>
            </c:numRef>
          </c:val>
        </c:ser>
        <c:ser>
          <c:idx val="3"/>
          <c:order val="3"/>
          <c:tx>
            <c:strRef>
              <c:f>Sheet1!$E$1</c:f>
              <c:strCache>
                <c:ptCount val="1"/>
                <c:pt idx="0">
                  <c:v>Corruption has had a direct impact on your business and reduced your company’s growth which it could have otherwise achieved</c:v>
                </c:pt>
              </c:strCache>
            </c:strRef>
          </c:tx>
          <c:cat>
            <c:strRef>
              <c:f>Sheet1!$A$2:$A$3</c:f>
              <c:strCache>
                <c:ptCount val="2"/>
                <c:pt idx="0">
                  <c:v>Agree</c:v>
                </c:pt>
                <c:pt idx="1">
                  <c:v>Disagree</c:v>
                </c:pt>
              </c:strCache>
            </c:strRef>
          </c:cat>
          <c:val>
            <c:numRef>
              <c:f>Sheet1!$E$2:$E$3</c:f>
              <c:numCache>
                <c:formatCode>General</c:formatCode>
                <c:ptCount val="2"/>
                <c:pt idx="0">
                  <c:v>45</c:v>
                </c:pt>
                <c:pt idx="1">
                  <c:v>55</c:v>
                </c:pt>
              </c:numCache>
            </c:numRef>
          </c:val>
        </c:ser>
        <c:ser>
          <c:idx val="4"/>
          <c:order val="4"/>
          <c:tx>
            <c:strRef>
              <c:f>Sheet1!$F$1</c:f>
              <c:strCache>
                <c:ptCount val="1"/>
                <c:pt idx="0">
                  <c:v>Corruption has reduced your ability to access
funds from domestic financial markets</c:v>
                </c:pt>
              </c:strCache>
            </c:strRef>
          </c:tx>
          <c:cat>
            <c:strRef>
              <c:f>Sheet1!$A$2:$A$3</c:f>
              <c:strCache>
                <c:ptCount val="2"/>
                <c:pt idx="0">
                  <c:v>Agree</c:v>
                </c:pt>
                <c:pt idx="1">
                  <c:v>Disagree</c:v>
                </c:pt>
              </c:strCache>
            </c:strRef>
          </c:cat>
          <c:val>
            <c:numRef>
              <c:f>Sheet1!$F$2:$F$3</c:f>
              <c:numCache>
                <c:formatCode>General</c:formatCode>
                <c:ptCount val="2"/>
                <c:pt idx="0">
                  <c:v>11</c:v>
                </c:pt>
                <c:pt idx="1">
                  <c:v>89</c:v>
                </c:pt>
              </c:numCache>
            </c:numRef>
          </c:val>
        </c:ser>
        <c:ser>
          <c:idx val="5"/>
          <c:order val="5"/>
          <c:tx>
            <c:strRef>
              <c:f>Sheet1!$G$1</c:f>
              <c:strCache>
                <c:ptCount val="1"/>
                <c:pt idx="0">
                  <c:v>Corruption has reduced your ability to access
funds from overseas financial markets</c:v>
                </c:pt>
              </c:strCache>
            </c:strRef>
          </c:tx>
          <c:cat>
            <c:strRef>
              <c:f>Sheet1!$A$2:$A$3</c:f>
              <c:strCache>
                <c:ptCount val="2"/>
                <c:pt idx="0">
                  <c:v>Agree</c:v>
                </c:pt>
                <c:pt idx="1">
                  <c:v>Disagree</c:v>
                </c:pt>
              </c:strCache>
            </c:strRef>
          </c:cat>
          <c:val>
            <c:numRef>
              <c:f>Sheet1!$G$2:$G$3</c:f>
              <c:numCache>
                <c:formatCode>General</c:formatCode>
                <c:ptCount val="2"/>
                <c:pt idx="0">
                  <c:v>16</c:v>
                </c:pt>
                <c:pt idx="1">
                  <c:v>84</c:v>
                </c:pt>
              </c:numCache>
            </c:numRef>
          </c:val>
        </c:ser>
        <c:dLbls/>
        <c:axId val="93333376"/>
        <c:axId val="93334912"/>
      </c:barChart>
      <c:catAx>
        <c:axId val="93333376"/>
        <c:scaling>
          <c:orientation val="minMax"/>
        </c:scaling>
        <c:axPos val="b"/>
        <c:tickLblPos val="nextTo"/>
        <c:txPr>
          <a:bodyPr/>
          <a:lstStyle/>
          <a:p>
            <a:pPr>
              <a:defRPr lang="en-US"/>
            </a:pPr>
            <a:endParaRPr lang="en-US"/>
          </a:p>
        </c:txPr>
        <c:crossAx val="93334912"/>
        <c:crosses val="autoZero"/>
        <c:auto val="1"/>
        <c:lblAlgn val="ctr"/>
        <c:lblOffset val="100"/>
      </c:catAx>
      <c:valAx>
        <c:axId val="93334912"/>
        <c:scaling>
          <c:orientation val="minMax"/>
        </c:scaling>
        <c:axPos val="l"/>
        <c:majorGridlines/>
        <c:numFmt formatCode="General" sourceLinked="1"/>
        <c:tickLblPos val="nextTo"/>
        <c:txPr>
          <a:bodyPr/>
          <a:lstStyle/>
          <a:p>
            <a:pPr>
              <a:defRPr lang="en-US"/>
            </a:pPr>
            <a:endParaRPr lang="en-US"/>
          </a:p>
        </c:txPr>
        <c:crossAx val="93333376"/>
        <c:crosses val="autoZero"/>
        <c:crossBetween val="between"/>
      </c:valAx>
    </c:plotArea>
    <c:legend>
      <c:legendPos val="r"/>
      <c:txPr>
        <a:bodyPr/>
        <a:lstStyle/>
        <a:p>
          <a:pPr>
            <a:defRPr lang="en-US" sz="1400"/>
          </a:pPr>
          <a:endParaRPr lang="en-US"/>
        </a:p>
      </c:txPr>
    </c:legend>
    <c:plotVisOnly val="1"/>
    <c:dispBlanksAs val="gap"/>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lang val="en-US"/>
  <c:style val="7"/>
  <c:chart>
    <c:title/>
    <c:plotArea>
      <c:layout/>
      <c:pieChart>
        <c:varyColors val="1"/>
        <c:ser>
          <c:idx val="0"/>
          <c:order val="0"/>
          <c:tx>
            <c:strRef>
              <c:f>Sheet1!$B$1</c:f>
              <c:strCache>
                <c:ptCount val="1"/>
                <c:pt idx="0">
                  <c:v>India’s track record of enforcement of bribery
and corruption laws</c:v>
                </c:pt>
              </c:strCache>
            </c:strRef>
          </c:tx>
          <c:cat>
            <c:strRef>
              <c:f>Sheet1!$A$2:$A$4</c:f>
              <c:strCache>
                <c:ptCount val="3"/>
                <c:pt idx="0">
                  <c:v>Good</c:v>
                </c:pt>
                <c:pt idx="1">
                  <c:v>Average</c:v>
                </c:pt>
                <c:pt idx="2">
                  <c:v>Poor</c:v>
                </c:pt>
              </c:strCache>
            </c:strRef>
          </c:cat>
          <c:val>
            <c:numRef>
              <c:f>Sheet1!$B$2:$B$4</c:f>
              <c:numCache>
                <c:formatCode>General</c:formatCode>
                <c:ptCount val="3"/>
                <c:pt idx="0">
                  <c:v>0</c:v>
                </c:pt>
                <c:pt idx="1">
                  <c:v>16</c:v>
                </c:pt>
                <c:pt idx="2">
                  <c:v>84</c:v>
                </c:pt>
              </c:numCache>
            </c:numRef>
          </c:val>
        </c:ser>
        <c:dLbls>
          <c:showCatName val="1"/>
          <c:showPercent val="1"/>
        </c:dLbls>
        <c:firstSliceAng val="0"/>
      </c:pieChart>
    </c:plotArea>
    <c:plotVisOnly val="1"/>
    <c:dispBlanksAs val="zero"/>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style val="26"/>
  <c:chart>
    <c:autoTitleDeleted val="1"/>
    <c:plotArea>
      <c:layout/>
      <c:pieChart>
        <c:varyColors val="1"/>
        <c:ser>
          <c:idx val="0"/>
          <c:order val="0"/>
          <c:tx>
            <c:strRef>
              <c:f>Sheet1!$B$1</c:f>
              <c:strCache>
                <c:ptCount val="1"/>
                <c:pt idx="0">
                  <c:v>Sales</c:v>
                </c:pt>
              </c:strCache>
            </c:strRef>
          </c:tx>
          <c:cat>
            <c:strRef>
              <c:f>Sheet1!$A$2:$A$7</c:f>
              <c:strCache>
                <c:ptCount val="6"/>
                <c:pt idx="0">
                  <c:v>Public Interest Disclosure and Protection of Informer (Whistle blower resolution)</c:v>
                </c:pt>
                <c:pt idx="1">
                  <c:v>Prevention of Corruption Act, 1988</c:v>
                </c:pt>
                <c:pt idx="2">
                  <c:v>Right to Information Act, 2005</c:v>
                </c:pt>
                <c:pt idx="3">
                  <c:v>CVC’s National Anti-Corruption Strategy</c:v>
                </c:pt>
                <c:pt idx="4">
                  <c:v>Hotlines instituted by the Income Tax department and other government departments</c:v>
                </c:pt>
                <c:pt idx="5">
                  <c:v>Central Vigilance Commission</c:v>
                </c:pt>
              </c:strCache>
            </c:strRef>
          </c:cat>
          <c:val>
            <c:numRef>
              <c:f>Sheet1!$B$2:$B$7</c:f>
              <c:numCache>
                <c:formatCode>General</c:formatCode>
                <c:ptCount val="6"/>
                <c:pt idx="0">
                  <c:v>12</c:v>
                </c:pt>
                <c:pt idx="1">
                  <c:v>23</c:v>
                </c:pt>
                <c:pt idx="2">
                  <c:v>16</c:v>
                </c:pt>
                <c:pt idx="3">
                  <c:v>14</c:v>
                </c:pt>
                <c:pt idx="4">
                  <c:v>16</c:v>
                </c:pt>
                <c:pt idx="5">
                  <c:v>19</c:v>
                </c:pt>
              </c:numCache>
            </c:numRef>
          </c:val>
        </c:ser>
        <c:dLbls>
          <c:showCatName val="1"/>
          <c:showPercent val="1"/>
        </c:dLbls>
        <c:firstSliceAng val="0"/>
      </c:pieChart>
    </c:plotArea>
    <c:plotVisOnly val="1"/>
    <c:dispBlanksAs val="zero"/>
  </c:chart>
  <c:txPr>
    <a:bodyPr/>
    <a:lstStyle/>
    <a:p>
      <a:pPr>
        <a:defRPr sz="1800"/>
      </a:pPr>
      <a:endParaRPr lang="en-US"/>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7917A9-B5A3-4812-83CC-96D0C6118701}" type="doc">
      <dgm:prSet loTypeId="urn:microsoft.com/office/officeart/2005/8/layout/arrow4" loCatId="process" qsTypeId="urn:microsoft.com/office/officeart/2005/8/quickstyle/simple1" qsCatId="simple" csTypeId="urn:microsoft.com/office/officeart/2005/8/colors/accent1_2" csCatId="accent1" phldr="1"/>
      <dgm:spPr/>
      <dgm:t>
        <a:bodyPr/>
        <a:lstStyle/>
        <a:p>
          <a:endParaRPr lang="en-US"/>
        </a:p>
      </dgm:t>
    </dgm:pt>
    <dgm:pt modelId="{BEE8C93B-29FD-4D86-851E-F83834B88AC5}">
      <dgm:prSet phldrT="[Text]"/>
      <dgm:spPr/>
      <dgm:t>
        <a:bodyPr/>
        <a:lstStyle/>
        <a:p>
          <a:r>
            <a:rPr lang="en-US" dirty="0" smtClean="0"/>
            <a:t>Corruption</a:t>
          </a:r>
          <a:endParaRPr lang="en-US" dirty="0"/>
        </a:p>
      </dgm:t>
    </dgm:pt>
    <dgm:pt modelId="{CBDB6A30-7F15-4B0A-B480-C8FE3CD5FADD}" type="parTrans" cxnId="{85F6D1CB-2638-49E4-9957-3C6F705FF0FB}">
      <dgm:prSet/>
      <dgm:spPr/>
      <dgm:t>
        <a:bodyPr/>
        <a:lstStyle/>
        <a:p>
          <a:endParaRPr lang="en-US"/>
        </a:p>
      </dgm:t>
    </dgm:pt>
    <dgm:pt modelId="{F017A086-739B-4840-8700-FA5855014B5F}" type="sibTrans" cxnId="{85F6D1CB-2638-49E4-9957-3C6F705FF0FB}">
      <dgm:prSet/>
      <dgm:spPr/>
      <dgm:t>
        <a:bodyPr/>
        <a:lstStyle/>
        <a:p>
          <a:endParaRPr lang="en-US"/>
        </a:p>
      </dgm:t>
    </dgm:pt>
    <dgm:pt modelId="{0B3C0DFA-0864-4A5C-B787-55654F17D78C}">
      <dgm:prSet phldrT="[Text]"/>
      <dgm:spPr/>
      <dgm:t>
        <a:bodyPr/>
        <a:lstStyle/>
        <a:p>
          <a:r>
            <a:rPr lang="en-US" dirty="0" smtClean="0"/>
            <a:t>Ethical values</a:t>
          </a:r>
          <a:endParaRPr lang="en-US" dirty="0"/>
        </a:p>
      </dgm:t>
    </dgm:pt>
    <dgm:pt modelId="{F81D42E4-B14D-4ED1-B7F4-AE0AD61648E9}" type="parTrans" cxnId="{B75F5955-5092-49F9-8606-853D0A84A80C}">
      <dgm:prSet/>
      <dgm:spPr/>
      <dgm:t>
        <a:bodyPr/>
        <a:lstStyle/>
        <a:p>
          <a:endParaRPr lang="en-US"/>
        </a:p>
      </dgm:t>
    </dgm:pt>
    <dgm:pt modelId="{663C91FA-245F-4B2A-97B6-CFC396E539B1}" type="sibTrans" cxnId="{B75F5955-5092-49F9-8606-853D0A84A80C}">
      <dgm:prSet/>
      <dgm:spPr/>
      <dgm:t>
        <a:bodyPr/>
        <a:lstStyle/>
        <a:p>
          <a:endParaRPr lang="en-US"/>
        </a:p>
      </dgm:t>
    </dgm:pt>
    <dgm:pt modelId="{12843260-7D5C-4AF6-9A90-1A424A802B99}" type="pres">
      <dgm:prSet presAssocID="{AE7917A9-B5A3-4812-83CC-96D0C6118701}" presName="compositeShape" presStyleCnt="0">
        <dgm:presLayoutVars>
          <dgm:chMax val="2"/>
          <dgm:dir/>
          <dgm:resizeHandles val="exact"/>
        </dgm:presLayoutVars>
      </dgm:prSet>
      <dgm:spPr/>
      <dgm:t>
        <a:bodyPr/>
        <a:lstStyle/>
        <a:p>
          <a:endParaRPr lang="en-US"/>
        </a:p>
      </dgm:t>
    </dgm:pt>
    <dgm:pt modelId="{924993D6-67D9-42FC-A72F-DCB99E7C7E65}" type="pres">
      <dgm:prSet presAssocID="{BEE8C93B-29FD-4D86-851E-F83834B88AC5}" presName="upArrow" presStyleLbl="node1" presStyleIdx="0" presStyleCnt="2"/>
      <dgm:spPr/>
    </dgm:pt>
    <dgm:pt modelId="{CAF5666F-BA8B-446B-9F13-CEDB93E875A9}" type="pres">
      <dgm:prSet presAssocID="{BEE8C93B-29FD-4D86-851E-F83834B88AC5}" presName="upArrowText" presStyleLbl="revTx" presStyleIdx="0" presStyleCnt="2">
        <dgm:presLayoutVars>
          <dgm:chMax val="0"/>
          <dgm:bulletEnabled val="1"/>
        </dgm:presLayoutVars>
      </dgm:prSet>
      <dgm:spPr/>
      <dgm:t>
        <a:bodyPr/>
        <a:lstStyle/>
        <a:p>
          <a:endParaRPr lang="en-US"/>
        </a:p>
      </dgm:t>
    </dgm:pt>
    <dgm:pt modelId="{E3AC67E3-EDE9-44B9-B303-53CACF6A3A4F}" type="pres">
      <dgm:prSet presAssocID="{0B3C0DFA-0864-4A5C-B787-55654F17D78C}" presName="downArrow" presStyleLbl="node1" presStyleIdx="1" presStyleCnt="2"/>
      <dgm:spPr/>
    </dgm:pt>
    <dgm:pt modelId="{E4001CF1-B700-4AB9-96CC-A20BF42F7651}" type="pres">
      <dgm:prSet presAssocID="{0B3C0DFA-0864-4A5C-B787-55654F17D78C}" presName="downArrowText" presStyleLbl="revTx" presStyleIdx="1" presStyleCnt="2">
        <dgm:presLayoutVars>
          <dgm:chMax val="0"/>
          <dgm:bulletEnabled val="1"/>
        </dgm:presLayoutVars>
      </dgm:prSet>
      <dgm:spPr/>
      <dgm:t>
        <a:bodyPr/>
        <a:lstStyle/>
        <a:p>
          <a:endParaRPr lang="en-US"/>
        </a:p>
      </dgm:t>
    </dgm:pt>
  </dgm:ptLst>
  <dgm:cxnLst>
    <dgm:cxn modelId="{235976E2-84ED-4CF5-BF36-917E40A70CFF}" type="presOf" srcId="{AE7917A9-B5A3-4812-83CC-96D0C6118701}" destId="{12843260-7D5C-4AF6-9A90-1A424A802B99}" srcOrd="0" destOrd="0" presId="urn:microsoft.com/office/officeart/2005/8/layout/arrow4"/>
    <dgm:cxn modelId="{B75F5955-5092-49F9-8606-853D0A84A80C}" srcId="{AE7917A9-B5A3-4812-83CC-96D0C6118701}" destId="{0B3C0DFA-0864-4A5C-B787-55654F17D78C}" srcOrd="1" destOrd="0" parTransId="{F81D42E4-B14D-4ED1-B7F4-AE0AD61648E9}" sibTransId="{663C91FA-245F-4B2A-97B6-CFC396E539B1}"/>
    <dgm:cxn modelId="{46F23818-6329-43ED-85DE-767F7A6FC132}" type="presOf" srcId="{0B3C0DFA-0864-4A5C-B787-55654F17D78C}" destId="{E4001CF1-B700-4AB9-96CC-A20BF42F7651}" srcOrd="0" destOrd="0" presId="urn:microsoft.com/office/officeart/2005/8/layout/arrow4"/>
    <dgm:cxn modelId="{85F6D1CB-2638-49E4-9957-3C6F705FF0FB}" srcId="{AE7917A9-B5A3-4812-83CC-96D0C6118701}" destId="{BEE8C93B-29FD-4D86-851E-F83834B88AC5}" srcOrd="0" destOrd="0" parTransId="{CBDB6A30-7F15-4B0A-B480-C8FE3CD5FADD}" sibTransId="{F017A086-739B-4840-8700-FA5855014B5F}"/>
    <dgm:cxn modelId="{C3178BFC-A49E-47D5-93BD-28FE88AAC6A2}" type="presOf" srcId="{BEE8C93B-29FD-4D86-851E-F83834B88AC5}" destId="{CAF5666F-BA8B-446B-9F13-CEDB93E875A9}" srcOrd="0" destOrd="0" presId="urn:microsoft.com/office/officeart/2005/8/layout/arrow4"/>
    <dgm:cxn modelId="{CBD96797-3BAC-40D6-8E3D-A8CFFF12FF99}" type="presParOf" srcId="{12843260-7D5C-4AF6-9A90-1A424A802B99}" destId="{924993D6-67D9-42FC-A72F-DCB99E7C7E65}" srcOrd="0" destOrd="0" presId="urn:microsoft.com/office/officeart/2005/8/layout/arrow4"/>
    <dgm:cxn modelId="{BDAF346F-90E0-4E36-BD52-744E02B0FBE2}" type="presParOf" srcId="{12843260-7D5C-4AF6-9A90-1A424A802B99}" destId="{CAF5666F-BA8B-446B-9F13-CEDB93E875A9}" srcOrd="1" destOrd="0" presId="urn:microsoft.com/office/officeart/2005/8/layout/arrow4"/>
    <dgm:cxn modelId="{AB5F336C-C282-4B77-AD1A-DC67328DBEFF}" type="presParOf" srcId="{12843260-7D5C-4AF6-9A90-1A424A802B99}" destId="{E3AC67E3-EDE9-44B9-B303-53CACF6A3A4F}" srcOrd="2" destOrd="0" presId="urn:microsoft.com/office/officeart/2005/8/layout/arrow4"/>
    <dgm:cxn modelId="{923C464A-AEBB-491C-91D8-E0E887B4575D}" type="presParOf" srcId="{12843260-7D5C-4AF6-9A90-1A424A802B99}" destId="{E4001CF1-B700-4AB9-96CC-A20BF42F7651}" srcOrd="3" destOrd="0" presId="urn:microsoft.com/office/officeart/2005/8/layout/arrow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D59628-BDFD-4A50-8B7B-B9D4B102976B}" type="doc">
      <dgm:prSet loTypeId="urn:microsoft.com/office/officeart/2005/8/layout/cycle3" loCatId="cycle" qsTypeId="urn:microsoft.com/office/officeart/2005/8/quickstyle/simple1" qsCatId="simple" csTypeId="urn:microsoft.com/office/officeart/2005/8/colors/colorful1#1" csCatId="colorful" phldr="1"/>
      <dgm:spPr/>
      <dgm:t>
        <a:bodyPr/>
        <a:lstStyle/>
        <a:p>
          <a:endParaRPr lang="en-US"/>
        </a:p>
      </dgm:t>
    </dgm:pt>
    <dgm:pt modelId="{F8F17D09-0CFE-47B8-8600-9B5A503C8E13}">
      <dgm:prSet phldrT="[Text]"/>
      <dgm:spPr/>
      <dgm:t>
        <a:bodyPr/>
        <a:lstStyle/>
        <a:p>
          <a:r>
            <a:rPr lang="en-US" dirty="0" smtClean="0"/>
            <a:t>Extortion</a:t>
          </a:r>
          <a:endParaRPr lang="en-US" dirty="0"/>
        </a:p>
      </dgm:t>
    </dgm:pt>
    <dgm:pt modelId="{4E8BD8B7-B737-4BC9-A575-A7D0F838CBD8}" type="parTrans" cxnId="{1B1D8747-155D-4691-9BF5-53772C264788}">
      <dgm:prSet/>
      <dgm:spPr/>
      <dgm:t>
        <a:bodyPr/>
        <a:lstStyle/>
        <a:p>
          <a:endParaRPr lang="en-US"/>
        </a:p>
      </dgm:t>
    </dgm:pt>
    <dgm:pt modelId="{C390C0F4-33F5-46FC-8AFC-FCD1738512C0}" type="sibTrans" cxnId="{1B1D8747-155D-4691-9BF5-53772C264788}">
      <dgm:prSet/>
      <dgm:spPr/>
      <dgm:t>
        <a:bodyPr/>
        <a:lstStyle/>
        <a:p>
          <a:endParaRPr lang="en-US" dirty="0"/>
        </a:p>
      </dgm:t>
    </dgm:pt>
    <dgm:pt modelId="{51747C46-ECAD-4399-ADCC-074019530C42}">
      <dgm:prSet phldrT="[Text]"/>
      <dgm:spPr/>
      <dgm:t>
        <a:bodyPr/>
        <a:lstStyle/>
        <a:p>
          <a:r>
            <a:rPr lang="en-US" dirty="0" smtClean="0"/>
            <a:t>Embezzlement</a:t>
          </a:r>
          <a:endParaRPr lang="en-US" dirty="0"/>
        </a:p>
      </dgm:t>
    </dgm:pt>
    <dgm:pt modelId="{615B8FCC-AAFB-4794-A065-E94F0840858A}" type="parTrans" cxnId="{B63977A1-D1C2-4595-881A-185CA57B5E29}">
      <dgm:prSet/>
      <dgm:spPr/>
      <dgm:t>
        <a:bodyPr/>
        <a:lstStyle/>
        <a:p>
          <a:endParaRPr lang="en-US"/>
        </a:p>
      </dgm:t>
    </dgm:pt>
    <dgm:pt modelId="{317000C0-794A-4227-832A-AA24F00C345E}" type="sibTrans" cxnId="{B63977A1-D1C2-4595-881A-185CA57B5E29}">
      <dgm:prSet/>
      <dgm:spPr/>
      <dgm:t>
        <a:bodyPr/>
        <a:lstStyle/>
        <a:p>
          <a:endParaRPr lang="en-US"/>
        </a:p>
      </dgm:t>
    </dgm:pt>
    <dgm:pt modelId="{98255463-1B09-444E-9C70-447F1F6687AA}">
      <dgm:prSet phldrT="[Text]"/>
      <dgm:spPr/>
      <dgm:t>
        <a:bodyPr/>
        <a:lstStyle/>
        <a:p>
          <a:r>
            <a:rPr lang="en-US" dirty="0" smtClean="0"/>
            <a:t>Scams</a:t>
          </a:r>
          <a:endParaRPr lang="en-US" dirty="0"/>
        </a:p>
      </dgm:t>
    </dgm:pt>
    <dgm:pt modelId="{EB1D270B-57B2-4C79-BA60-25146AC19C10}" type="parTrans" cxnId="{C6B16AF3-F3F1-4439-BD68-0A5931608CDF}">
      <dgm:prSet/>
      <dgm:spPr/>
      <dgm:t>
        <a:bodyPr/>
        <a:lstStyle/>
        <a:p>
          <a:endParaRPr lang="en-US"/>
        </a:p>
      </dgm:t>
    </dgm:pt>
    <dgm:pt modelId="{9DC1278F-F81B-4D84-B63B-CC51A2F1474C}" type="sibTrans" cxnId="{C6B16AF3-F3F1-4439-BD68-0A5931608CDF}">
      <dgm:prSet/>
      <dgm:spPr/>
      <dgm:t>
        <a:bodyPr/>
        <a:lstStyle/>
        <a:p>
          <a:endParaRPr lang="en-US"/>
        </a:p>
      </dgm:t>
    </dgm:pt>
    <dgm:pt modelId="{A8BFD9DC-C15D-4261-B5DF-B6BD20696BA6}">
      <dgm:prSet phldrT="[Text]"/>
      <dgm:spPr/>
      <dgm:t>
        <a:bodyPr/>
        <a:lstStyle/>
        <a:p>
          <a:r>
            <a:rPr lang="en-US" dirty="0" smtClean="0"/>
            <a:t>Fraud</a:t>
          </a:r>
          <a:endParaRPr lang="en-US" dirty="0"/>
        </a:p>
      </dgm:t>
    </dgm:pt>
    <dgm:pt modelId="{6C180515-78AA-41BE-8986-71704AA6E605}" type="parTrans" cxnId="{68205F53-D582-40D0-9506-4C81681E9C9F}">
      <dgm:prSet/>
      <dgm:spPr/>
      <dgm:t>
        <a:bodyPr/>
        <a:lstStyle/>
        <a:p>
          <a:endParaRPr lang="en-US"/>
        </a:p>
      </dgm:t>
    </dgm:pt>
    <dgm:pt modelId="{B1668B9E-E60D-4074-B670-9E9BBC191864}" type="sibTrans" cxnId="{68205F53-D582-40D0-9506-4C81681E9C9F}">
      <dgm:prSet/>
      <dgm:spPr/>
      <dgm:t>
        <a:bodyPr/>
        <a:lstStyle/>
        <a:p>
          <a:endParaRPr lang="en-US"/>
        </a:p>
      </dgm:t>
    </dgm:pt>
    <dgm:pt modelId="{3045C695-ED11-47A3-9A59-E539670452AF}">
      <dgm:prSet phldrT="[Text]"/>
      <dgm:spPr/>
      <dgm:t>
        <a:bodyPr/>
        <a:lstStyle/>
        <a:p>
          <a:r>
            <a:rPr lang="en-US" dirty="0" smtClean="0"/>
            <a:t>Bribery</a:t>
          </a:r>
          <a:endParaRPr lang="en-US" dirty="0"/>
        </a:p>
      </dgm:t>
    </dgm:pt>
    <dgm:pt modelId="{10A578DD-9CD8-4998-BC39-252EF67383B4}" type="parTrans" cxnId="{2841BC88-C07B-4BA6-80B1-C729B90A91FD}">
      <dgm:prSet/>
      <dgm:spPr/>
      <dgm:t>
        <a:bodyPr/>
        <a:lstStyle/>
        <a:p>
          <a:endParaRPr lang="en-US"/>
        </a:p>
      </dgm:t>
    </dgm:pt>
    <dgm:pt modelId="{8013E438-F697-4649-9E1D-E258BF16A63C}" type="sibTrans" cxnId="{2841BC88-C07B-4BA6-80B1-C729B90A91FD}">
      <dgm:prSet/>
      <dgm:spPr/>
      <dgm:t>
        <a:bodyPr/>
        <a:lstStyle/>
        <a:p>
          <a:endParaRPr lang="en-US"/>
        </a:p>
      </dgm:t>
    </dgm:pt>
    <dgm:pt modelId="{578C68DF-C941-4CE4-A012-2787DA7997BA}" type="pres">
      <dgm:prSet presAssocID="{55D59628-BDFD-4A50-8B7B-B9D4B102976B}" presName="Name0" presStyleCnt="0">
        <dgm:presLayoutVars>
          <dgm:dir/>
          <dgm:resizeHandles val="exact"/>
        </dgm:presLayoutVars>
      </dgm:prSet>
      <dgm:spPr/>
      <dgm:t>
        <a:bodyPr/>
        <a:lstStyle/>
        <a:p>
          <a:endParaRPr lang="en-US"/>
        </a:p>
      </dgm:t>
    </dgm:pt>
    <dgm:pt modelId="{062F805C-BE64-41F2-AADD-70B954FF57D1}" type="pres">
      <dgm:prSet presAssocID="{55D59628-BDFD-4A50-8B7B-B9D4B102976B}" presName="cycle" presStyleCnt="0"/>
      <dgm:spPr/>
    </dgm:pt>
    <dgm:pt modelId="{76602AE6-6691-40D7-B047-A73FB633F351}" type="pres">
      <dgm:prSet presAssocID="{F8F17D09-0CFE-47B8-8600-9B5A503C8E13}" presName="nodeFirstNode" presStyleLbl="node1" presStyleIdx="0" presStyleCnt="5">
        <dgm:presLayoutVars>
          <dgm:bulletEnabled val="1"/>
        </dgm:presLayoutVars>
      </dgm:prSet>
      <dgm:spPr/>
      <dgm:t>
        <a:bodyPr/>
        <a:lstStyle/>
        <a:p>
          <a:endParaRPr lang="en-US"/>
        </a:p>
      </dgm:t>
    </dgm:pt>
    <dgm:pt modelId="{89B486A9-589D-49A2-96DD-BD16AB02FB45}" type="pres">
      <dgm:prSet presAssocID="{C390C0F4-33F5-46FC-8AFC-FCD1738512C0}" presName="sibTransFirstNode" presStyleLbl="bgShp" presStyleIdx="0" presStyleCnt="1"/>
      <dgm:spPr/>
      <dgm:t>
        <a:bodyPr/>
        <a:lstStyle/>
        <a:p>
          <a:endParaRPr lang="en-US"/>
        </a:p>
      </dgm:t>
    </dgm:pt>
    <dgm:pt modelId="{DA513646-C241-491F-8CA0-89979D863CC3}" type="pres">
      <dgm:prSet presAssocID="{51747C46-ECAD-4399-ADCC-074019530C42}" presName="nodeFollowingNodes" presStyleLbl="node1" presStyleIdx="1" presStyleCnt="5">
        <dgm:presLayoutVars>
          <dgm:bulletEnabled val="1"/>
        </dgm:presLayoutVars>
      </dgm:prSet>
      <dgm:spPr/>
      <dgm:t>
        <a:bodyPr/>
        <a:lstStyle/>
        <a:p>
          <a:endParaRPr lang="en-US"/>
        </a:p>
      </dgm:t>
    </dgm:pt>
    <dgm:pt modelId="{3F34813B-99FC-44A7-9CA4-45BCBAD1A0CA}" type="pres">
      <dgm:prSet presAssocID="{98255463-1B09-444E-9C70-447F1F6687AA}" presName="nodeFollowingNodes" presStyleLbl="node1" presStyleIdx="2" presStyleCnt="5">
        <dgm:presLayoutVars>
          <dgm:bulletEnabled val="1"/>
        </dgm:presLayoutVars>
      </dgm:prSet>
      <dgm:spPr/>
      <dgm:t>
        <a:bodyPr/>
        <a:lstStyle/>
        <a:p>
          <a:endParaRPr lang="en-US"/>
        </a:p>
      </dgm:t>
    </dgm:pt>
    <dgm:pt modelId="{68518317-2FCD-4011-9DA0-9B7B24CEA061}" type="pres">
      <dgm:prSet presAssocID="{A8BFD9DC-C15D-4261-B5DF-B6BD20696BA6}" presName="nodeFollowingNodes" presStyleLbl="node1" presStyleIdx="3" presStyleCnt="5">
        <dgm:presLayoutVars>
          <dgm:bulletEnabled val="1"/>
        </dgm:presLayoutVars>
      </dgm:prSet>
      <dgm:spPr/>
      <dgm:t>
        <a:bodyPr/>
        <a:lstStyle/>
        <a:p>
          <a:endParaRPr lang="en-US"/>
        </a:p>
      </dgm:t>
    </dgm:pt>
    <dgm:pt modelId="{EDBAFBB5-62DB-4CE7-B75F-4D649B7D482B}" type="pres">
      <dgm:prSet presAssocID="{3045C695-ED11-47A3-9A59-E539670452AF}" presName="nodeFollowingNodes" presStyleLbl="node1" presStyleIdx="4" presStyleCnt="5">
        <dgm:presLayoutVars>
          <dgm:bulletEnabled val="1"/>
        </dgm:presLayoutVars>
      </dgm:prSet>
      <dgm:spPr/>
      <dgm:t>
        <a:bodyPr/>
        <a:lstStyle/>
        <a:p>
          <a:endParaRPr lang="en-US"/>
        </a:p>
      </dgm:t>
    </dgm:pt>
  </dgm:ptLst>
  <dgm:cxnLst>
    <dgm:cxn modelId="{D9F773DE-5511-42A9-A4CE-7AEFEA154A14}" type="presOf" srcId="{55D59628-BDFD-4A50-8B7B-B9D4B102976B}" destId="{578C68DF-C941-4CE4-A012-2787DA7997BA}" srcOrd="0" destOrd="0" presId="urn:microsoft.com/office/officeart/2005/8/layout/cycle3"/>
    <dgm:cxn modelId="{6B5E802D-0731-4F1B-8D15-C6DF25C4EC57}" type="presOf" srcId="{A8BFD9DC-C15D-4261-B5DF-B6BD20696BA6}" destId="{68518317-2FCD-4011-9DA0-9B7B24CEA061}" srcOrd="0" destOrd="0" presId="urn:microsoft.com/office/officeart/2005/8/layout/cycle3"/>
    <dgm:cxn modelId="{030FABC0-FC58-43B9-89A2-DF58A8D2E05D}" type="presOf" srcId="{3045C695-ED11-47A3-9A59-E539670452AF}" destId="{EDBAFBB5-62DB-4CE7-B75F-4D649B7D482B}" srcOrd="0" destOrd="0" presId="urn:microsoft.com/office/officeart/2005/8/layout/cycle3"/>
    <dgm:cxn modelId="{C6B16AF3-F3F1-4439-BD68-0A5931608CDF}" srcId="{55D59628-BDFD-4A50-8B7B-B9D4B102976B}" destId="{98255463-1B09-444E-9C70-447F1F6687AA}" srcOrd="2" destOrd="0" parTransId="{EB1D270B-57B2-4C79-BA60-25146AC19C10}" sibTransId="{9DC1278F-F81B-4D84-B63B-CC51A2F1474C}"/>
    <dgm:cxn modelId="{3CF02335-670E-424B-A875-B71BB87588AE}" type="presOf" srcId="{F8F17D09-0CFE-47B8-8600-9B5A503C8E13}" destId="{76602AE6-6691-40D7-B047-A73FB633F351}" srcOrd="0" destOrd="0" presId="urn:microsoft.com/office/officeart/2005/8/layout/cycle3"/>
    <dgm:cxn modelId="{A61AA52B-434C-47DA-AFFE-9112226A1689}" type="presOf" srcId="{C390C0F4-33F5-46FC-8AFC-FCD1738512C0}" destId="{89B486A9-589D-49A2-96DD-BD16AB02FB45}" srcOrd="0" destOrd="0" presId="urn:microsoft.com/office/officeart/2005/8/layout/cycle3"/>
    <dgm:cxn modelId="{B63977A1-D1C2-4595-881A-185CA57B5E29}" srcId="{55D59628-BDFD-4A50-8B7B-B9D4B102976B}" destId="{51747C46-ECAD-4399-ADCC-074019530C42}" srcOrd="1" destOrd="0" parTransId="{615B8FCC-AAFB-4794-A065-E94F0840858A}" sibTransId="{317000C0-794A-4227-832A-AA24F00C345E}"/>
    <dgm:cxn modelId="{102D07D3-5E2F-4769-9E71-F2CCB0C8A210}" type="presOf" srcId="{98255463-1B09-444E-9C70-447F1F6687AA}" destId="{3F34813B-99FC-44A7-9CA4-45BCBAD1A0CA}" srcOrd="0" destOrd="0" presId="urn:microsoft.com/office/officeart/2005/8/layout/cycle3"/>
    <dgm:cxn modelId="{6A643EB5-6506-4725-94CF-1BFA7A809D1B}" type="presOf" srcId="{51747C46-ECAD-4399-ADCC-074019530C42}" destId="{DA513646-C241-491F-8CA0-89979D863CC3}" srcOrd="0" destOrd="0" presId="urn:microsoft.com/office/officeart/2005/8/layout/cycle3"/>
    <dgm:cxn modelId="{68205F53-D582-40D0-9506-4C81681E9C9F}" srcId="{55D59628-BDFD-4A50-8B7B-B9D4B102976B}" destId="{A8BFD9DC-C15D-4261-B5DF-B6BD20696BA6}" srcOrd="3" destOrd="0" parTransId="{6C180515-78AA-41BE-8986-71704AA6E605}" sibTransId="{B1668B9E-E60D-4074-B670-9E9BBC191864}"/>
    <dgm:cxn modelId="{1B1D8747-155D-4691-9BF5-53772C264788}" srcId="{55D59628-BDFD-4A50-8B7B-B9D4B102976B}" destId="{F8F17D09-0CFE-47B8-8600-9B5A503C8E13}" srcOrd="0" destOrd="0" parTransId="{4E8BD8B7-B737-4BC9-A575-A7D0F838CBD8}" sibTransId="{C390C0F4-33F5-46FC-8AFC-FCD1738512C0}"/>
    <dgm:cxn modelId="{2841BC88-C07B-4BA6-80B1-C729B90A91FD}" srcId="{55D59628-BDFD-4A50-8B7B-B9D4B102976B}" destId="{3045C695-ED11-47A3-9A59-E539670452AF}" srcOrd="4" destOrd="0" parTransId="{10A578DD-9CD8-4998-BC39-252EF67383B4}" sibTransId="{8013E438-F697-4649-9E1D-E258BF16A63C}"/>
    <dgm:cxn modelId="{20F358AC-CBCC-4465-B988-D0A1CD75572E}" type="presParOf" srcId="{578C68DF-C941-4CE4-A012-2787DA7997BA}" destId="{062F805C-BE64-41F2-AADD-70B954FF57D1}" srcOrd="0" destOrd="0" presId="urn:microsoft.com/office/officeart/2005/8/layout/cycle3"/>
    <dgm:cxn modelId="{D0267416-3D9D-4F2C-8F7F-9A2FF31A192B}" type="presParOf" srcId="{062F805C-BE64-41F2-AADD-70B954FF57D1}" destId="{76602AE6-6691-40D7-B047-A73FB633F351}" srcOrd="0" destOrd="0" presId="urn:microsoft.com/office/officeart/2005/8/layout/cycle3"/>
    <dgm:cxn modelId="{C2C24A79-95DB-40BF-8566-F8787D3A4E86}" type="presParOf" srcId="{062F805C-BE64-41F2-AADD-70B954FF57D1}" destId="{89B486A9-589D-49A2-96DD-BD16AB02FB45}" srcOrd="1" destOrd="0" presId="urn:microsoft.com/office/officeart/2005/8/layout/cycle3"/>
    <dgm:cxn modelId="{780CC015-ECA8-48CE-B573-6122B31C6F24}" type="presParOf" srcId="{062F805C-BE64-41F2-AADD-70B954FF57D1}" destId="{DA513646-C241-491F-8CA0-89979D863CC3}" srcOrd="2" destOrd="0" presId="urn:microsoft.com/office/officeart/2005/8/layout/cycle3"/>
    <dgm:cxn modelId="{C55F8655-71E2-42FD-8434-A1DFD348F8AD}" type="presParOf" srcId="{062F805C-BE64-41F2-AADD-70B954FF57D1}" destId="{3F34813B-99FC-44A7-9CA4-45BCBAD1A0CA}" srcOrd="3" destOrd="0" presId="urn:microsoft.com/office/officeart/2005/8/layout/cycle3"/>
    <dgm:cxn modelId="{4784F49F-B0AA-458D-B978-5B4E718D8D9F}" type="presParOf" srcId="{062F805C-BE64-41F2-AADD-70B954FF57D1}" destId="{68518317-2FCD-4011-9DA0-9B7B24CEA061}" srcOrd="4" destOrd="0" presId="urn:microsoft.com/office/officeart/2005/8/layout/cycle3"/>
    <dgm:cxn modelId="{CC0CBF82-C7E1-4E88-98D9-E6E00CC5C1C6}" type="presParOf" srcId="{062F805C-BE64-41F2-AADD-70B954FF57D1}" destId="{EDBAFBB5-62DB-4CE7-B75F-4D649B7D482B}" srcOrd="5" destOrd="0" presId="urn:microsoft.com/office/officeart/2005/8/layout/cycle3"/>
  </dgm:cxnLst>
  <dgm:bg>
    <a:effectLst>
      <a:outerShdw blurRad="50800" dist="50800" dir="5400000" algn="ctr" rotWithShape="0">
        <a:schemeClr val="accent2">
          <a:lumMod val="40000"/>
          <a:lumOff val="60000"/>
        </a:schemeClr>
      </a:outerShdw>
    </a:effect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D979C8-3937-41CD-8B33-EF51F99A0EE3}" type="doc">
      <dgm:prSet loTypeId="urn:microsoft.com/office/officeart/2005/8/layout/radial6" loCatId="cycle" qsTypeId="urn:microsoft.com/office/officeart/2005/8/quickstyle/3d1" qsCatId="3D" csTypeId="urn:microsoft.com/office/officeart/2005/8/colors/colorful1#2" csCatId="colorful" phldr="1"/>
      <dgm:spPr/>
      <dgm:t>
        <a:bodyPr/>
        <a:lstStyle/>
        <a:p>
          <a:endParaRPr lang="en-US"/>
        </a:p>
      </dgm:t>
    </dgm:pt>
    <dgm:pt modelId="{5EEA1336-2175-46D6-AB9E-18D1E5507A46}">
      <dgm:prSet phldrT="[Text]"/>
      <dgm:spPr/>
      <dgm:t>
        <a:bodyPr/>
        <a:lstStyle/>
        <a:p>
          <a:r>
            <a:rPr lang="en-US" dirty="0" smtClean="0"/>
            <a:t>Impact</a:t>
          </a:r>
          <a:endParaRPr lang="en-US" dirty="0"/>
        </a:p>
      </dgm:t>
    </dgm:pt>
    <dgm:pt modelId="{845F4DF6-2816-42ED-946B-68BA28D54F3E}" type="parTrans" cxnId="{4065D694-6B29-49D0-B792-64B5C7FCFAAC}">
      <dgm:prSet/>
      <dgm:spPr/>
      <dgm:t>
        <a:bodyPr/>
        <a:lstStyle/>
        <a:p>
          <a:endParaRPr lang="en-US"/>
        </a:p>
      </dgm:t>
    </dgm:pt>
    <dgm:pt modelId="{B42B7AC6-A381-418D-80C5-E99024FC156D}" type="sibTrans" cxnId="{4065D694-6B29-49D0-B792-64B5C7FCFAAC}">
      <dgm:prSet/>
      <dgm:spPr/>
      <dgm:t>
        <a:bodyPr/>
        <a:lstStyle/>
        <a:p>
          <a:endParaRPr lang="en-US"/>
        </a:p>
      </dgm:t>
    </dgm:pt>
    <dgm:pt modelId="{48CD73ED-A565-4619-B817-9EA55E56DDE4}">
      <dgm:prSet phldrT="[Text]"/>
      <dgm:spPr/>
      <dgm:t>
        <a:bodyPr/>
        <a:lstStyle/>
        <a:p>
          <a:r>
            <a:rPr lang="en-US" dirty="0" smtClean="0"/>
            <a:t>Economy</a:t>
          </a:r>
          <a:endParaRPr lang="en-US" dirty="0"/>
        </a:p>
      </dgm:t>
    </dgm:pt>
    <dgm:pt modelId="{B89E0BB1-3C1A-4E66-9624-D849011C4CB5}" type="parTrans" cxnId="{D57B47EB-DAFB-46F5-B582-C8DAEF3D4E47}">
      <dgm:prSet/>
      <dgm:spPr/>
      <dgm:t>
        <a:bodyPr/>
        <a:lstStyle/>
        <a:p>
          <a:endParaRPr lang="en-US"/>
        </a:p>
      </dgm:t>
    </dgm:pt>
    <dgm:pt modelId="{3916471B-FD86-4059-BE22-EA7A68EFBA70}" type="sibTrans" cxnId="{D57B47EB-DAFB-46F5-B582-C8DAEF3D4E47}">
      <dgm:prSet/>
      <dgm:spPr/>
      <dgm:t>
        <a:bodyPr/>
        <a:lstStyle/>
        <a:p>
          <a:endParaRPr lang="en-US" dirty="0"/>
        </a:p>
      </dgm:t>
    </dgm:pt>
    <dgm:pt modelId="{6B6E3ADE-9BC9-437C-8C34-DF966FBCE2F5}">
      <dgm:prSet phldrT="[Text]"/>
      <dgm:spPr/>
      <dgm:t>
        <a:bodyPr/>
        <a:lstStyle/>
        <a:p>
          <a:r>
            <a:rPr lang="en-US" dirty="0" smtClean="0"/>
            <a:t>Corporate</a:t>
          </a:r>
          <a:endParaRPr lang="en-US" dirty="0"/>
        </a:p>
      </dgm:t>
    </dgm:pt>
    <dgm:pt modelId="{82E1B6A2-416C-41B3-8C69-DE1549DFB3DC}" type="parTrans" cxnId="{C70025CA-7421-4D97-908F-67F0EF276D2E}">
      <dgm:prSet/>
      <dgm:spPr/>
      <dgm:t>
        <a:bodyPr/>
        <a:lstStyle/>
        <a:p>
          <a:endParaRPr lang="en-US"/>
        </a:p>
      </dgm:t>
    </dgm:pt>
    <dgm:pt modelId="{CA53B805-C4EF-449F-8F9C-C80BFC23F88F}" type="sibTrans" cxnId="{C70025CA-7421-4D97-908F-67F0EF276D2E}">
      <dgm:prSet/>
      <dgm:spPr/>
      <dgm:t>
        <a:bodyPr/>
        <a:lstStyle/>
        <a:p>
          <a:endParaRPr lang="en-US" dirty="0"/>
        </a:p>
      </dgm:t>
    </dgm:pt>
    <dgm:pt modelId="{547CCA37-4DE1-4394-BCDB-DD976598B7A1}">
      <dgm:prSet phldrT="[Text]"/>
      <dgm:spPr/>
      <dgm:t>
        <a:bodyPr/>
        <a:lstStyle/>
        <a:p>
          <a:r>
            <a:rPr lang="en-US" dirty="0" smtClean="0"/>
            <a:t>Society </a:t>
          </a:r>
          <a:endParaRPr lang="en-US" dirty="0"/>
        </a:p>
      </dgm:t>
    </dgm:pt>
    <dgm:pt modelId="{A25FD6E0-68F3-4A74-9C74-4E44E49B3CBF}" type="parTrans" cxnId="{2B92508C-311E-4089-B84D-B8C77B837EFA}">
      <dgm:prSet/>
      <dgm:spPr/>
      <dgm:t>
        <a:bodyPr/>
        <a:lstStyle/>
        <a:p>
          <a:endParaRPr lang="en-US"/>
        </a:p>
      </dgm:t>
    </dgm:pt>
    <dgm:pt modelId="{3B1ABE74-D6B3-49A5-A756-6F1DBD2D12FA}" type="sibTrans" cxnId="{2B92508C-311E-4089-B84D-B8C77B837EFA}">
      <dgm:prSet/>
      <dgm:spPr/>
      <dgm:t>
        <a:bodyPr/>
        <a:lstStyle/>
        <a:p>
          <a:endParaRPr lang="en-US" dirty="0"/>
        </a:p>
      </dgm:t>
    </dgm:pt>
    <dgm:pt modelId="{913D56D1-AD29-4B37-86EF-7EE5896B2682}">
      <dgm:prSet phldrT="[Text]"/>
      <dgm:spPr/>
      <dgm:t>
        <a:bodyPr/>
        <a:lstStyle/>
        <a:p>
          <a:r>
            <a:rPr lang="en-US" dirty="0" smtClean="0"/>
            <a:t>Country as whole</a:t>
          </a:r>
          <a:endParaRPr lang="en-US" dirty="0"/>
        </a:p>
      </dgm:t>
    </dgm:pt>
    <dgm:pt modelId="{44D03BEE-B7AA-4A61-9249-0FC104F70F4F}" type="parTrans" cxnId="{7ACDFF11-03FE-415D-9EE0-BF3AB7E9B1B6}">
      <dgm:prSet/>
      <dgm:spPr/>
      <dgm:t>
        <a:bodyPr/>
        <a:lstStyle/>
        <a:p>
          <a:endParaRPr lang="en-US"/>
        </a:p>
      </dgm:t>
    </dgm:pt>
    <dgm:pt modelId="{130448A7-2E3A-4006-A03A-A4DB7201E016}" type="sibTrans" cxnId="{7ACDFF11-03FE-415D-9EE0-BF3AB7E9B1B6}">
      <dgm:prSet/>
      <dgm:spPr/>
      <dgm:t>
        <a:bodyPr/>
        <a:lstStyle/>
        <a:p>
          <a:endParaRPr lang="en-US" dirty="0"/>
        </a:p>
      </dgm:t>
    </dgm:pt>
    <dgm:pt modelId="{2D920C7C-5E75-488F-AE5B-518F2B3DDD7A}" type="pres">
      <dgm:prSet presAssocID="{51D979C8-3937-41CD-8B33-EF51F99A0EE3}" presName="Name0" presStyleCnt="0">
        <dgm:presLayoutVars>
          <dgm:chMax val="1"/>
          <dgm:dir/>
          <dgm:animLvl val="ctr"/>
          <dgm:resizeHandles val="exact"/>
        </dgm:presLayoutVars>
      </dgm:prSet>
      <dgm:spPr/>
      <dgm:t>
        <a:bodyPr/>
        <a:lstStyle/>
        <a:p>
          <a:endParaRPr lang="en-US"/>
        </a:p>
      </dgm:t>
    </dgm:pt>
    <dgm:pt modelId="{F0B43868-B19D-4F91-BD95-8D42E83042E6}" type="pres">
      <dgm:prSet presAssocID="{5EEA1336-2175-46D6-AB9E-18D1E5507A46}" presName="centerShape" presStyleLbl="node0" presStyleIdx="0" presStyleCnt="1"/>
      <dgm:spPr/>
      <dgm:t>
        <a:bodyPr/>
        <a:lstStyle/>
        <a:p>
          <a:endParaRPr lang="en-US"/>
        </a:p>
      </dgm:t>
    </dgm:pt>
    <dgm:pt modelId="{2D624C29-AA66-4521-B2C0-740954649268}" type="pres">
      <dgm:prSet presAssocID="{48CD73ED-A565-4619-B817-9EA55E56DDE4}" presName="node" presStyleLbl="node1" presStyleIdx="0" presStyleCnt="4">
        <dgm:presLayoutVars>
          <dgm:bulletEnabled val="1"/>
        </dgm:presLayoutVars>
      </dgm:prSet>
      <dgm:spPr/>
      <dgm:t>
        <a:bodyPr/>
        <a:lstStyle/>
        <a:p>
          <a:endParaRPr lang="en-US"/>
        </a:p>
      </dgm:t>
    </dgm:pt>
    <dgm:pt modelId="{C94AE024-903C-438D-8A56-C1C90DD9D107}" type="pres">
      <dgm:prSet presAssocID="{48CD73ED-A565-4619-B817-9EA55E56DDE4}" presName="dummy" presStyleCnt="0"/>
      <dgm:spPr/>
    </dgm:pt>
    <dgm:pt modelId="{7DEA955F-1AA4-4C58-9372-388DCBC92DE8}" type="pres">
      <dgm:prSet presAssocID="{3916471B-FD86-4059-BE22-EA7A68EFBA70}" presName="sibTrans" presStyleLbl="sibTrans2D1" presStyleIdx="0" presStyleCnt="4"/>
      <dgm:spPr/>
      <dgm:t>
        <a:bodyPr/>
        <a:lstStyle/>
        <a:p>
          <a:endParaRPr lang="en-US"/>
        </a:p>
      </dgm:t>
    </dgm:pt>
    <dgm:pt modelId="{257989E4-AA13-4680-879E-D234AAD7CA83}" type="pres">
      <dgm:prSet presAssocID="{6B6E3ADE-9BC9-437C-8C34-DF966FBCE2F5}" presName="node" presStyleLbl="node1" presStyleIdx="1" presStyleCnt="4">
        <dgm:presLayoutVars>
          <dgm:bulletEnabled val="1"/>
        </dgm:presLayoutVars>
      </dgm:prSet>
      <dgm:spPr/>
      <dgm:t>
        <a:bodyPr/>
        <a:lstStyle/>
        <a:p>
          <a:endParaRPr lang="en-US"/>
        </a:p>
      </dgm:t>
    </dgm:pt>
    <dgm:pt modelId="{8C3D68B1-A163-419D-BD2B-895FCA1CEEAE}" type="pres">
      <dgm:prSet presAssocID="{6B6E3ADE-9BC9-437C-8C34-DF966FBCE2F5}" presName="dummy" presStyleCnt="0"/>
      <dgm:spPr/>
    </dgm:pt>
    <dgm:pt modelId="{DF8910D7-7787-4D97-988E-6D40B845A25B}" type="pres">
      <dgm:prSet presAssocID="{CA53B805-C4EF-449F-8F9C-C80BFC23F88F}" presName="sibTrans" presStyleLbl="sibTrans2D1" presStyleIdx="1" presStyleCnt="4"/>
      <dgm:spPr/>
      <dgm:t>
        <a:bodyPr/>
        <a:lstStyle/>
        <a:p>
          <a:endParaRPr lang="en-US"/>
        </a:p>
      </dgm:t>
    </dgm:pt>
    <dgm:pt modelId="{12AA7D5D-54C5-4AEF-982E-309423C8E1AC}" type="pres">
      <dgm:prSet presAssocID="{547CCA37-4DE1-4394-BCDB-DD976598B7A1}" presName="node" presStyleLbl="node1" presStyleIdx="2" presStyleCnt="4">
        <dgm:presLayoutVars>
          <dgm:bulletEnabled val="1"/>
        </dgm:presLayoutVars>
      </dgm:prSet>
      <dgm:spPr/>
      <dgm:t>
        <a:bodyPr/>
        <a:lstStyle/>
        <a:p>
          <a:endParaRPr lang="en-US"/>
        </a:p>
      </dgm:t>
    </dgm:pt>
    <dgm:pt modelId="{9740E9D8-0C90-48EC-BFEF-5CE5DFF0028B}" type="pres">
      <dgm:prSet presAssocID="{547CCA37-4DE1-4394-BCDB-DD976598B7A1}" presName="dummy" presStyleCnt="0"/>
      <dgm:spPr/>
    </dgm:pt>
    <dgm:pt modelId="{EA1F5C31-1C27-4D9D-AA7A-2B7912BEB6D9}" type="pres">
      <dgm:prSet presAssocID="{3B1ABE74-D6B3-49A5-A756-6F1DBD2D12FA}" presName="sibTrans" presStyleLbl="sibTrans2D1" presStyleIdx="2" presStyleCnt="4"/>
      <dgm:spPr/>
      <dgm:t>
        <a:bodyPr/>
        <a:lstStyle/>
        <a:p>
          <a:endParaRPr lang="en-US"/>
        </a:p>
      </dgm:t>
    </dgm:pt>
    <dgm:pt modelId="{34452B1E-22AB-4951-85A2-DFBE7FCDFEAC}" type="pres">
      <dgm:prSet presAssocID="{913D56D1-AD29-4B37-86EF-7EE5896B2682}" presName="node" presStyleLbl="node1" presStyleIdx="3" presStyleCnt="4">
        <dgm:presLayoutVars>
          <dgm:bulletEnabled val="1"/>
        </dgm:presLayoutVars>
      </dgm:prSet>
      <dgm:spPr/>
      <dgm:t>
        <a:bodyPr/>
        <a:lstStyle/>
        <a:p>
          <a:endParaRPr lang="en-US"/>
        </a:p>
      </dgm:t>
    </dgm:pt>
    <dgm:pt modelId="{2BCDC43D-5786-4080-8946-2668A4F6AF55}" type="pres">
      <dgm:prSet presAssocID="{913D56D1-AD29-4B37-86EF-7EE5896B2682}" presName="dummy" presStyleCnt="0"/>
      <dgm:spPr/>
    </dgm:pt>
    <dgm:pt modelId="{5F86F958-9076-4CA4-996D-99C65501BAB6}" type="pres">
      <dgm:prSet presAssocID="{130448A7-2E3A-4006-A03A-A4DB7201E016}" presName="sibTrans" presStyleLbl="sibTrans2D1" presStyleIdx="3" presStyleCnt="4"/>
      <dgm:spPr/>
      <dgm:t>
        <a:bodyPr/>
        <a:lstStyle/>
        <a:p>
          <a:endParaRPr lang="en-US"/>
        </a:p>
      </dgm:t>
    </dgm:pt>
  </dgm:ptLst>
  <dgm:cxnLst>
    <dgm:cxn modelId="{4065D694-6B29-49D0-B792-64B5C7FCFAAC}" srcId="{51D979C8-3937-41CD-8B33-EF51F99A0EE3}" destId="{5EEA1336-2175-46D6-AB9E-18D1E5507A46}" srcOrd="0" destOrd="0" parTransId="{845F4DF6-2816-42ED-946B-68BA28D54F3E}" sibTransId="{B42B7AC6-A381-418D-80C5-E99024FC156D}"/>
    <dgm:cxn modelId="{2B92508C-311E-4089-B84D-B8C77B837EFA}" srcId="{5EEA1336-2175-46D6-AB9E-18D1E5507A46}" destId="{547CCA37-4DE1-4394-BCDB-DD976598B7A1}" srcOrd="2" destOrd="0" parTransId="{A25FD6E0-68F3-4A74-9C74-4E44E49B3CBF}" sibTransId="{3B1ABE74-D6B3-49A5-A756-6F1DBD2D12FA}"/>
    <dgm:cxn modelId="{EB7C622E-5E21-405F-BF8A-8B2D3991EB4C}" type="presOf" srcId="{3B1ABE74-D6B3-49A5-A756-6F1DBD2D12FA}" destId="{EA1F5C31-1C27-4D9D-AA7A-2B7912BEB6D9}" srcOrd="0" destOrd="0" presId="urn:microsoft.com/office/officeart/2005/8/layout/radial6"/>
    <dgm:cxn modelId="{CB59008C-503E-44EA-A3EC-8C40DA7BB3A4}" type="presOf" srcId="{913D56D1-AD29-4B37-86EF-7EE5896B2682}" destId="{34452B1E-22AB-4951-85A2-DFBE7FCDFEAC}" srcOrd="0" destOrd="0" presId="urn:microsoft.com/office/officeart/2005/8/layout/radial6"/>
    <dgm:cxn modelId="{C70025CA-7421-4D97-908F-67F0EF276D2E}" srcId="{5EEA1336-2175-46D6-AB9E-18D1E5507A46}" destId="{6B6E3ADE-9BC9-437C-8C34-DF966FBCE2F5}" srcOrd="1" destOrd="0" parTransId="{82E1B6A2-416C-41B3-8C69-DE1549DFB3DC}" sibTransId="{CA53B805-C4EF-449F-8F9C-C80BFC23F88F}"/>
    <dgm:cxn modelId="{BB9AAA21-93CD-4AD6-8719-A878C2F0FB22}" type="presOf" srcId="{130448A7-2E3A-4006-A03A-A4DB7201E016}" destId="{5F86F958-9076-4CA4-996D-99C65501BAB6}" srcOrd="0" destOrd="0" presId="urn:microsoft.com/office/officeart/2005/8/layout/radial6"/>
    <dgm:cxn modelId="{7ACDFF11-03FE-415D-9EE0-BF3AB7E9B1B6}" srcId="{5EEA1336-2175-46D6-AB9E-18D1E5507A46}" destId="{913D56D1-AD29-4B37-86EF-7EE5896B2682}" srcOrd="3" destOrd="0" parTransId="{44D03BEE-B7AA-4A61-9249-0FC104F70F4F}" sibTransId="{130448A7-2E3A-4006-A03A-A4DB7201E016}"/>
    <dgm:cxn modelId="{EF0C0244-69F6-4D59-98DA-8C33E78971BD}" type="presOf" srcId="{51D979C8-3937-41CD-8B33-EF51F99A0EE3}" destId="{2D920C7C-5E75-488F-AE5B-518F2B3DDD7A}" srcOrd="0" destOrd="0" presId="urn:microsoft.com/office/officeart/2005/8/layout/radial6"/>
    <dgm:cxn modelId="{220C3E57-0CA0-4BEE-95E5-B15D416ADF75}" type="presOf" srcId="{3916471B-FD86-4059-BE22-EA7A68EFBA70}" destId="{7DEA955F-1AA4-4C58-9372-388DCBC92DE8}" srcOrd="0" destOrd="0" presId="urn:microsoft.com/office/officeart/2005/8/layout/radial6"/>
    <dgm:cxn modelId="{19622237-A0A2-4E5C-8EE0-F6A4CCFDBF43}" type="presOf" srcId="{CA53B805-C4EF-449F-8F9C-C80BFC23F88F}" destId="{DF8910D7-7787-4D97-988E-6D40B845A25B}" srcOrd="0" destOrd="0" presId="urn:microsoft.com/office/officeart/2005/8/layout/radial6"/>
    <dgm:cxn modelId="{88D7E70E-19F8-4D73-BF7F-F0A4778F4FA3}" type="presOf" srcId="{48CD73ED-A565-4619-B817-9EA55E56DDE4}" destId="{2D624C29-AA66-4521-B2C0-740954649268}" srcOrd="0" destOrd="0" presId="urn:microsoft.com/office/officeart/2005/8/layout/radial6"/>
    <dgm:cxn modelId="{D57B47EB-DAFB-46F5-B582-C8DAEF3D4E47}" srcId="{5EEA1336-2175-46D6-AB9E-18D1E5507A46}" destId="{48CD73ED-A565-4619-B817-9EA55E56DDE4}" srcOrd="0" destOrd="0" parTransId="{B89E0BB1-3C1A-4E66-9624-D849011C4CB5}" sibTransId="{3916471B-FD86-4059-BE22-EA7A68EFBA70}"/>
    <dgm:cxn modelId="{B9F609E8-1846-4B51-9EA9-3ED7149EC958}" type="presOf" srcId="{547CCA37-4DE1-4394-BCDB-DD976598B7A1}" destId="{12AA7D5D-54C5-4AEF-982E-309423C8E1AC}" srcOrd="0" destOrd="0" presId="urn:microsoft.com/office/officeart/2005/8/layout/radial6"/>
    <dgm:cxn modelId="{BFD3C9CB-9A40-4AF9-B56F-0FBEA573B955}" type="presOf" srcId="{6B6E3ADE-9BC9-437C-8C34-DF966FBCE2F5}" destId="{257989E4-AA13-4680-879E-D234AAD7CA83}" srcOrd="0" destOrd="0" presId="urn:microsoft.com/office/officeart/2005/8/layout/radial6"/>
    <dgm:cxn modelId="{7143E840-C3DF-49D8-8952-6E188E822A81}" type="presOf" srcId="{5EEA1336-2175-46D6-AB9E-18D1E5507A46}" destId="{F0B43868-B19D-4F91-BD95-8D42E83042E6}" srcOrd="0" destOrd="0" presId="urn:microsoft.com/office/officeart/2005/8/layout/radial6"/>
    <dgm:cxn modelId="{F1F42F57-573A-4EA0-A5F9-EF8BB06CB06F}" type="presParOf" srcId="{2D920C7C-5E75-488F-AE5B-518F2B3DDD7A}" destId="{F0B43868-B19D-4F91-BD95-8D42E83042E6}" srcOrd="0" destOrd="0" presId="urn:microsoft.com/office/officeart/2005/8/layout/radial6"/>
    <dgm:cxn modelId="{CE2B4D71-93A1-4774-A88E-E4E1E04B1644}" type="presParOf" srcId="{2D920C7C-5E75-488F-AE5B-518F2B3DDD7A}" destId="{2D624C29-AA66-4521-B2C0-740954649268}" srcOrd="1" destOrd="0" presId="urn:microsoft.com/office/officeart/2005/8/layout/radial6"/>
    <dgm:cxn modelId="{C7AA70AA-9BEE-4FE6-8FC7-C4DF83CF66CE}" type="presParOf" srcId="{2D920C7C-5E75-488F-AE5B-518F2B3DDD7A}" destId="{C94AE024-903C-438D-8A56-C1C90DD9D107}" srcOrd="2" destOrd="0" presId="urn:microsoft.com/office/officeart/2005/8/layout/radial6"/>
    <dgm:cxn modelId="{C18F6BDC-FCC0-492F-B298-436FEFD49FC0}" type="presParOf" srcId="{2D920C7C-5E75-488F-AE5B-518F2B3DDD7A}" destId="{7DEA955F-1AA4-4C58-9372-388DCBC92DE8}" srcOrd="3" destOrd="0" presId="urn:microsoft.com/office/officeart/2005/8/layout/radial6"/>
    <dgm:cxn modelId="{4657D24B-B371-4917-A4A8-1987FF4238AD}" type="presParOf" srcId="{2D920C7C-5E75-488F-AE5B-518F2B3DDD7A}" destId="{257989E4-AA13-4680-879E-D234AAD7CA83}" srcOrd="4" destOrd="0" presId="urn:microsoft.com/office/officeart/2005/8/layout/radial6"/>
    <dgm:cxn modelId="{93E4EEAB-1805-4D4F-8E84-4DD94D64ED9D}" type="presParOf" srcId="{2D920C7C-5E75-488F-AE5B-518F2B3DDD7A}" destId="{8C3D68B1-A163-419D-BD2B-895FCA1CEEAE}" srcOrd="5" destOrd="0" presId="urn:microsoft.com/office/officeart/2005/8/layout/radial6"/>
    <dgm:cxn modelId="{E445B4D2-EFAA-4205-91EA-F0DE07AE76B8}" type="presParOf" srcId="{2D920C7C-5E75-488F-AE5B-518F2B3DDD7A}" destId="{DF8910D7-7787-4D97-988E-6D40B845A25B}" srcOrd="6" destOrd="0" presId="urn:microsoft.com/office/officeart/2005/8/layout/radial6"/>
    <dgm:cxn modelId="{590D9AF8-8D40-4C14-86A3-4048A531CED5}" type="presParOf" srcId="{2D920C7C-5E75-488F-AE5B-518F2B3DDD7A}" destId="{12AA7D5D-54C5-4AEF-982E-309423C8E1AC}" srcOrd="7" destOrd="0" presId="urn:microsoft.com/office/officeart/2005/8/layout/radial6"/>
    <dgm:cxn modelId="{C34A99F3-309C-4D94-BE5B-0A707525F7E4}" type="presParOf" srcId="{2D920C7C-5E75-488F-AE5B-518F2B3DDD7A}" destId="{9740E9D8-0C90-48EC-BFEF-5CE5DFF0028B}" srcOrd="8" destOrd="0" presId="urn:microsoft.com/office/officeart/2005/8/layout/radial6"/>
    <dgm:cxn modelId="{774F7808-51E4-423A-B9AB-2DBBD0A5AA4E}" type="presParOf" srcId="{2D920C7C-5E75-488F-AE5B-518F2B3DDD7A}" destId="{EA1F5C31-1C27-4D9D-AA7A-2B7912BEB6D9}" srcOrd="9" destOrd="0" presId="urn:microsoft.com/office/officeart/2005/8/layout/radial6"/>
    <dgm:cxn modelId="{52F957E4-69C9-4BE2-AEB5-AB889BF89574}" type="presParOf" srcId="{2D920C7C-5E75-488F-AE5B-518F2B3DDD7A}" destId="{34452B1E-22AB-4951-85A2-DFBE7FCDFEAC}" srcOrd="10" destOrd="0" presId="urn:microsoft.com/office/officeart/2005/8/layout/radial6"/>
    <dgm:cxn modelId="{3E8B96FC-1686-4009-8FC7-E4F13EC2392E}" type="presParOf" srcId="{2D920C7C-5E75-488F-AE5B-518F2B3DDD7A}" destId="{2BCDC43D-5786-4080-8946-2668A4F6AF55}" srcOrd="11" destOrd="0" presId="urn:microsoft.com/office/officeart/2005/8/layout/radial6"/>
    <dgm:cxn modelId="{6E5259EC-0D34-4E22-9171-0174180C996A}" type="presParOf" srcId="{2D920C7C-5E75-488F-AE5B-518F2B3DDD7A}" destId="{5F86F958-9076-4CA4-996D-99C65501BAB6}" srcOrd="12" destOrd="0" presId="urn:microsoft.com/office/officeart/2005/8/layout/radial6"/>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4993D6-67D9-42FC-A72F-DCB99E7C7E65}">
      <dsp:nvSpPr>
        <dsp:cNvPr id="0" name=""/>
        <dsp:cNvSpPr/>
      </dsp:nvSpPr>
      <dsp:spPr>
        <a:xfrm>
          <a:off x="443870" y="0"/>
          <a:ext cx="1349247" cy="1011936"/>
        </a:xfrm>
        <a:prstGeom prst="up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F5666F-BA8B-446B-9F13-CEDB93E875A9}">
      <dsp:nvSpPr>
        <dsp:cNvPr id="0" name=""/>
        <dsp:cNvSpPr/>
      </dsp:nvSpPr>
      <dsp:spPr>
        <a:xfrm>
          <a:off x="1833595" y="0"/>
          <a:ext cx="3413760" cy="1011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480" tIns="0" rIns="284480" bIns="284480" numCol="1" spcCol="1270" anchor="ctr" anchorCtr="0">
          <a:noAutofit/>
        </a:bodyPr>
        <a:lstStyle/>
        <a:p>
          <a:pPr lvl="0" algn="l" defTabSz="1778000">
            <a:lnSpc>
              <a:spcPct val="90000"/>
            </a:lnSpc>
            <a:spcBef>
              <a:spcPct val="0"/>
            </a:spcBef>
            <a:spcAft>
              <a:spcPct val="35000"/>
            </a:spcAft>
          </a:pPr>
          <a:r>
            <a:rPr lang="en-US" sz="4000" kern="1200" dirty="0" smtClean="0"/>
            <a:t>Corruption</a:t>
          </a:r>
          <a:endParaRPr lang="en-US" sz="4000" kern="1200" dirty="0"/>
        </a:p>
      </dsp:txBody>
      <dsp:txXfrm>
        <a:off x="1833595" y="0"/>
        <a:ext cx="3413760" cy="1011936"/>
      </dsp:txXfrm>
    </dsp:sp>
    <dsp:sp modelId="{E3AC67E3-EDE9-44B9-B303-53CACF6A3A4F}">
      <dsp:nvSpPr>
        <dsp:cNvPr id="0" name=""/>
        <dsp:cNvSpPr/>
      </dsp:nvSpPr>
      <dsp:spPr>
        <a:xfrm>
          <a:off x="848644" y="1096263"/>
          <a:ext cx="1349247" cy="1011936"/>
        </a:xfrm>
        <a:prstGeom prst="downArrow">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4001CF1-B700-4AB9-96CC-A20BF42F7651}">
      <dsp:nvSpPr>
        <dsp:cNvPr id="0" name=""/>
        <dsp:cNvSpPr/>
      </dsp:nvSpPr>
      <dsp:spPr>
        <a:xfrm>
          <a:off x="2238369" y="1096263"/>
          <a:ext cx="3413760" cy="10119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4480" tIns="0" rIns="284480" bIns="284480" numCol="1" spcCol="1270" anchor="ctr" anchorCtr="0">
          <a:noAutofit/>
        </a:bodyPr>
        <a:lstStyle/>
        <a:p>
          <a:pPr lvl="0" algn="l" defTabSz="1778000">
            <a:lnSpc>
              <a:spcPct val="90000"/>
            </a:lnSpc>
            <a:spcBef>
              <a:spcPct val="0"/>
            </a:spcBef>
            <a:spcAft>
              <a:spcPct val="35000"/>
            </a:spcAft>
          </a:pPr>
          <a:r>
            <a:rPr lang="en-US" sz="4000" kern="1200" dirty="0" smtClean="0"/>
            <a:t>Ethical values</a:t>
          </a:r>
          <a:endParaRPr lang="en-US" sz="4000" kern="1200" dirty="0"/>
        </a:p>
      </dsp:txBody>
      <dsp:txXfrm>
        <a:off x="2238369" y="1096263"/>
        <a:ext cx="3413760" cy="101193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486A9-589D-49A2-96DD-BD16AB02FB45}">
      <dsp:nvSpPr>
        <dsp:cNvPr id="0" name=""/>
        <dsp:cNvSpPr/>
      </dsp:nvSpPr>
      <dsp:spPr>
        <a:xfrm>
          <a:off x="1020730" y="-22083"/>
          <a:ext cx="4054539" cy="4054539"/>
        </a:xfrm>
        <a:prstGeom prst="circularArrow">
          <a:avLst>
            <a:gd name="adj1" fmla="val 5544"/>
            <a:gd name="adj2" fmla="val 330680"/>
            <a:gd name="adj3" fmla="val 13815233"/>
            <a:gd name="adj4" fmla="val 17362087"/>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6602AE6-6691-40D7-B047-A73FB633F351}">
      <dsp:nvSpPr>
        <dsp:cNvPr id="0" name=""/>
        <dsp:cNvSpPr/>
      </dsp:nvSpPr>
      <dsp:spPr>
        <a:xfrm>
          <a:off x="2114847" y="1515"/>
          <a:ext cx="1866304" cy="93315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Extortion</a:t>
          </a:r>
          <a:endParaRPr lang="en-US" sz="2100" kern="1200" dirty="0"/>
        </a:p>
      </dsp:txBody>
      <dsp:txXfrm>
        <a:off x="2160400" y="47068"/>
        <a:ext cx="1775198" cy="842046"/>
      </dsp:txXfrm>
    </dsp:sp>
    <dsp:sp modelId="{DA513646-C241-491F-8CA0-89979D863CC3}">
      <dsp:nvSpPr>
        <dsp:cNvPr id="0" name=""/>
        <dsp:cNvSpPr/>
      </dsp:nvSpPr>
      <dsp:spPr>
        <a:xfrm>
          <a:off x="3759238" y="1196235"/>
          <a:ext cx="1866304" cy="93315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Embezzlement</a:t>
          </a:r>
          <a:endParaRPr lang="en-US" sz="2100" kern="1200" dirty="0"/>
        </a:p>
      </dsp:txBody>
      <dsp:txXfrm>
        <a:off x="3804791" y="1241788"/>
        <a:ext cx="1775198" cy="842046"/>
      </dsp:txXfrm>
    </dsp:sp>
    <dsp:sp modelId="{3F34813B-99FC-44A7-9CA4-45BCBAD1A0CA}">
      <dsp:nvSpPr>
        <dsp:cNvPr id="0" name=""/>
        <dsp:cNvSpPr/>
      </dsp:nvSpPr>
      <dsp:spPr>
        <a:xfrm>
          <a:off x="3131137" y="3129332"/>
          <a:ext cx="1866304" cy="93315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Scams</a:t>
          </a:r>
          <a:endParaRPr lang="en-US" sz="2100" kern="1200" dirty="0"/>
        </a:p>
      </dsp:txBody>
      <dsp:txXfrm>
        <a:off x="3176690" y="3174885"/>
        <a:ext cx="1775198" cy="842046"/>
      </dsp:txXfrm>
    </dsp:sp>
    <dsp:sp modelId="{68518317-2FCD-4011-9DA0-9B7B24CEA061}">
      <dsp:nvSpPr>
        <dsp:cNvPr id="0" name=""/>
        <dsp:cNvSpPr/>
      </dsp:nvSpPr>
      <dsp:spPr>
        <a:xfrm>
          <a:off x="1098558" y="3129332"/>
          <a:ext cx="1866304" cy="93315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Fraud</a:t>
          </a:r>
          <a:endParaRPr lang="en-US" sz="2100" kern="1200" dirty="0"/>
        </a:p>
      </dsp:txBody>
      <dsp:txXfrm>
        <a:off x="1144111" y="3174885"/>
        <a:ext cx="1775198" cy="842046"/>
      </dsp:txXfrm>
    </dsp:sp>
    <dsp:sp modelId="{EDBAFBB5-62DB-4CE7-B75F-4D649B7D482B}">
      <dsp:nvSpPr>
        <dsp:cNvPr id="0" name=""/>
        <dsp:cNvSpPr/>
      </dsp:nvSpPr>
      <dsp:spPr>
        <a:xfrm>
          <a:off x="470456" y="1196235"/>
          <a:ext cx="1866304" cy="933152"/>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Bribery</a:t>
          </a:r>
          <a:endParaRPr lang="en-US" sz="2100" kern="1200" dirty="0"/>
        </a:p>
      </dsp:txBody>
      <dsp:txXfrm>
        <a:off x="516009" y="1241788"/>
        <a:ext cx="1775198" cy="8420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86F958-9076-4CA4-996D-99C65501BAB6}">
      <dsp:nvSpPr>
        <dsp:cNvPr id="0" name=""/>
        <dsp:cNvSpPr/>
      </dsp:nvSpPr>
      <dsp:spPr>
        <a:xfrm>
          <a:off x="2666162" y="570662"/>
          <a:ext cx="3811675" cy="3811675"/>
        </a:xfrm>
        <a:prstGeom prst="blockArc">
          <a:avLst>
            <a:gd name="adj1" fmla="val 10800000"/>
            <a:gd name="adj2" fmla="val 16200000"/>
            <a:gd name="adj3" fmla="val 464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EA1F5C31-1C27-4D9D-AA7A-2B7912BEB6D9}">
      <dsp:nvSpPr>
        <dsp:cNvPr id="0" name=""/>
        <dsp:cNvSpPr/>
      </dsp:nvSpPr>
      <dsp:spPr>
        <a:xfrm>
          <a:off x="2666162" y="570662"/>
          <a:ext cx="3811675" cy="3811675"/>
        </a:xfrm>
        <a:prstGeom prst="blockArc">
          <a:avLst>
            <a:gd name="adj1" fmla="val 5400000"/>
            <a:gd name="adj2" fmla="val 10800000"/>
            <a:gd name="adj3" fmla="val 464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DF8910D7-7787-4D97-988E-6D40B845A25B}">
      <dsp:nvSpPr>
        <dsp:cNvPr id="0" name=""/>
        <dsp:cNvSpPr/>
      </dsp:nvSpPr>
      <dsp:spPr>
        <a:xfrm>
          <a:off x="2666162" y="570662"/>
          <a:ext cx="3811675" cy="3811675"/>
        </a:xfrm>
        <a:prstGeom prst="blockArc">
          <a:avLst>
            <a:gd name="adj1" fmla="val 0"/>
            <a:gd name="adj2" fmla="val 5400000"/>
            <a:gd name="adj3" fmla="val 464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DEA955F-1AA4-4C58-9372-388DCBC92DE8}">
      <dsp:nvSpPr>
        <dsp:cNvPr id="0" name=""/>
        <dsp:cNvSpPr/>
      </dsp:nvSpPr>
      <dsp:spPr>
        <a:xfrm>
          <a:off x="2666162" y="570662"/>
          <a:ext cx="3811675" cy="3811675"/>
        </a:xfrm>
        <a:prstGeom prst="blockArc">
          <a:avLst>
            <a:gd name="adj1" fmla="val 16200000"/>
            <a:gd name="adj2" fmla="val 0"/>
            <a:gd name="adj3" fmla="val 464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0B43868-B19D-4F91-BD95-8D42E83042E6}">
      <dsp:nvSpPr>
        <dsp:cNvPr id="0" name=""/>
        <dsp:cNvSpPr/>
      </dsp:nvSpPr>
      <dsp:spPr>
        <a:xfrm>
          <a:off x="3694658" y="1599158"/>
          <a:ext cx="1754683" cy="1754683"/>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en-US" sz="3200" kern="1200" dirty="0" smtClean="0"/>
            <a:t>Impact</a:t>
          </a:r>
          <a:endParaRPr lang="en-US" sz="3200" kern="1200" dirty="0"/>
        </a:p>
      </dsp:txBody>
      <dsp:txXfrm>
        <a:off x="3951625" y="1856125"/>
        <a:ext cx="1240749" cy="1240749"/>
      </dsp:txXfrm>
    </dsp:sp>
    <dsp:sp modelId="{2D624C29-AA66-4521-B2C0-740954649268}">
      <dsp:nvSpPr>
        <dsp:cNvPr id="0" name=""/>
        <dsp:cNvSpPr/>
      </dsp:nvSpPr>
      <dsp:spPr>
        <a:xfrm>
          <a:off x="3957860" y="741"/>
          <a:ext cx="1228278" cy="1228278"/>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Economy</a:t>
          </a:r>
          <a:endParaRPr lang="en-US" sz="1500" kern="1200" dirty="0"/>
        </a:p>
      </dsp:txBody>
      <dsp:txXfrm>
        <a:off x="4137737" y="180618"/>
        <a:ext cx="868524" cy="868524"/>
      </dsp:txXfrm>
    </dsp:sp>
    <dsp:sp modelId="{257989E4-AA13-4680-879E-D234AAD7CA83}">
      <dsp:nvSpPr>
        <dsp:cNvPr id="0" name=""/>
        <dsp:cNvSpPr/>
      </dsp:nvSpPr>
      <dsp:spPr>
        <a:xfrm>
          <a:off x="5819480" y="1862360"/>
          <a:ext cx="1228278" cy="1228278"/>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Corporate</a:t>
          </a:r>
          <a:endParaRPr lang="en-US" sz="1500" kern="1200" dirty="0"/>
        </a:p>
      </dsp:txBody>
      <dsp:txXfrm>
        <a:off x="5999357" y="2042237"/>
        <a:ext cx="868524" cy="868524"/>
      </dsp:txXfrm>
    </dsp:sp>
    <dsp:sp modelId="{12AA7D5D-54C5-4AEF-982E-309423C8E1AC}">
      <dsp:nvSpPr>
        <dsp:cNvPr id="0" name=""/>
        <dsp:cNvSpPr/>
      </dsp:nvSpPr>
      <dsp:spPr>
        <a:xfrm>
          <a:off x="3957860" y="3723980"/>
          <a:ext cx="1228278" cy="1228278"/>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Society </a:t>
          </a:r>
          <a:endParaRPr lang="en-US" sz="1500" kern="1200" dirty="0"/>
        </a:p>
      </dsp:txBody>
      <dsp:txXfrm>
        <a:off x="4137737" y="3903857"/>
        <a:ext cx="868524" cy="868524"/>
      </dsp:txXfrm>
    </dsp:sp>
    <dsp:sp modelId="{34452B1E-22AB-4951-85A2-DFBE7FCDFEAC}">
      <dsp:nvSpPr>
        <dsp:cNvPr id="0" name=""/>
        <dsp:cNvSpPr/>
      </dsp:nvSpPr>
      <dsp:spPr>
        <a:xfrm>
          <a:off x="2096241" y="1862360"/>
          <a:ext cx="1228278" cy="1228278"/>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Country as whole</a:t>
          </a:r>
          <a:endParaRPr lang="en-US" sz="1500" kern="1200" dirty="0"/>
        </a:p>
      </dsp:txBody>
      <dsp:txXfrm>
        <a:off x="2276118" y="2042237"/>
        <a:ext cx="868524" cy="868524"/>
      </dsp:txXfrm>
    </dsp:sp>
  </dsp:spTree>
</dsp:drawing>
</file>

<file path=ppt/diagrams/layout1.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141F96A-DFF9-486D-AB70-AE1F96807D95}" type="datetimeFigureOut">
              <a:rPr lang="en-US" smtClean="0"/>
              <a:pPr/>
              <a:t>12/8/2012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6C48A1-A3B4-419D-BB0E-ECFFB1874F0F}" type="slidenum">
              <a:rPr lang="en-US" smtClean="0"/>
              <a:pPr/>
              <a:t>‹#›</a:t>
            </a:fld>
            <a:endParaRPr lang="en-US" dirty="0"/>
          </a:p>
        </p:txBody>
      </p:sp>
    </p:spTree>
    <p:extLst>
      <p:ext uri="{BB962C8B-B14F-4D97-AF65-F5344CB8AC3E}">
        <p14:creationId xmlns:p14="http://schemas.microsoft.com/office/powerpoint/2010/main" xmlns="" val="1551891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6C48A1-A3B4-419D-BB0E-ECFFB1874F0F}"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6C48A1-A3B4-419D-BB0E-ECFFB1874F0F}" type="slidenum">
              <a:rPr lang="en-US" smtClean="0"/>
              <a:pPr/>
              <a:t>25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6C48A1-A3B4-419D-BB0E-ECFFB1874F0F}" type="slidenum">
              <a:rPr lang="en-US" smtClean="0"/>
              <a:pPr/>
              <a:t>28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6C48A1-A3B4-419D-BB0E-ECFFB1874F0F}" type="slidenum">
              <a:rPr lang="en-US" smtClean="0"/>
              <a:pPr/>
              <a:t>36</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3BC0CA-33D4-4C7F-8049-8245A33C7964}" type="datetimeFigureOut">
              <a:rPr lang="en-US" smtClean="0"/>
              <a:pPr/>
              <a:t>12/8/2012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18B6839-733C-41C5-B02E-C044A277E67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3BC0CA-33D4-4C7F-8049-8245A33C7964}" type="datetimeFigureOut">
              <a:rPr lang="en-US" smtClean="0"/>
              <a:pPr/>
              <a:t>12/8/2012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8B6839-733C-41C5-B02E-C044A277E675}"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7.jpeg"/><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hyperlink" Target="http://en.wikipedia.org/wiki/License_Raj" TargetMode="External"/><Relationship Id="rId2" Type="http://schemas.openxmlformats.org/officeDocument/2006/relationships/image" Target="../media/image41.jpeg"/><Relationship Id="rId1" Type="http://schemas.openxmlformats.org/officeDocument/2006/relationships/slideLayout" Target="../slideLayouts/slideLayout2.xml"/><Relationship Id="rId6" Type="http://schemas.openxmlformats.org/officeDocument/2006/relationships/hyperlink" Target="http://en.wikipedia.org/wiki/C._Rajagopalachari" TargetMode="External"/><Relationship Id="rId5" Type="http://schemas.openxmlformats.org/officeDocument/2006/relationships/hyperlink" Target="http://en.wikipedia.org/wiki/Hindu_rate_of_growth" TargetMode="External"/><Relationship Id="rId4" Type="http://schemas.openxmlformats.org/officeDocument/2006/relationships/hyperlink" Target="http://en.wikipedia.org/wiki/Protectionism"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3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plato.stanford.edu/entries/corruption/"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Unlawful" TargetMode="External"/><Relationship Id="rId2" Type="http://schemas.openxmlformats.org/officeDocument/2006/relationships/hyperlink" Target="http://en.wikipedia.org/wiki/Crime" TargetMode="External"/><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image" Target="../media/image13.jpeg"/><Relationship Id="rId4" Type="http://schemas.openxmlformats.org/officeDocument/2006/relationships/hyperlink" Target="http://en.wikipedia.org/wiki/Coercion"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8488C4"/>
            </a:gs>
            <a:gs pos="53000">
              <a:srgbClr val="D4DEFF"/>
            </a:gs>
            <a:gs pos="83000">
              <a:srgbClr val="D4DEFF"/>
            </a:gs>
            <a:gs pos="100000">
              <a:srgbClr val="96AB94"/>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28800"/>
            <a:ext cx="9144000" cy="1393825"/>
          </a:xfrm>
        </p:spPr>
        <p:style>
          <a:lnRef idx="0">
            <a:schemeClr val="accent1"/>
          </a:lnRef>
          <a:fillRef idx="3">
            <a:schemeClr val="accent1"/>
          </a:fillRef>
          <a:effectRef idx="3">
            <a:schemeClr val="accent1"/>
          </a:effectRef>
          <a:fontRef idx="minor">
            <a:schemeClr val="lt1"/>
          </a:fontRef>
        </p:style>
        <p:txBody>
          <a:bodyPr>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a:r>
            <a:b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b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 </a:t>
            </a: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Removal </a:t>
            </a:r>
            <a: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t>of Extortionary Corruption – Key to Empowering the Indian Citizen </a:t>
            </a:r>
            <a:br>
              <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rPr>
            </a:br>
            <a:endPar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mn-lt"/>
            </a:endParaRPr>
          </a:p>
        </p:txBody>
      </p:sp>
      <p:pic>
        <p:nvPicPr>
          <p:cNvPr id="5" name="Picture 4" descr="lokpall-bill-battle-against-corruption.jpg"/>
          <p:cNvPicPr>
            <a:picLocks noChangeAspect="1"/>
          </p:cNvPicPr>
          <p:nvPr/>
        </p:nvPicPr>
        <p:blipFill>
          <a:blip r:embed="rId3"/>
          <a:stretch>
            <a:fillRect/>
          </a:stretch>
        </p:blipFill>
        <p:spPr>
          <a:xfrm>
            <a:off x="0" y="3200400"/>
            <a:ext cx="9144000" cy="3657600"/>
          </a:xfrm>
          <a:prstGeom prst="rect">
            <a:avLst/>
          </a:prstGeom>
        </p:spPr>
      </p:pic>
      <p:pic>
        <p:nvPicPr>
          <p:cNvPr id="4" name="Picture 3" descr="1.jpeg"/>
          <p:cNvPicPr>
            <a:picLocks noChangeAspect="1"/>
          </p:cNvPicPr>
          <p:nvPr/>
        </p:nvPicPr>
        <p:blipFill>
          <a:blip r:embed="rId4"/>
          <a:stretch>
            <a:fillRect/>
          </a:stretch>
        </p:blipFill>
        <p:spPr>
          <a:xfrm>
            <a:off x="0" y="0"/>
            <a:ext cx="9144000" cy="1828800"/>
          </a:xfrm>
          <a:prstGeom prst="rect">
            <a:avLst/>
          </a:prstGeom>
        </p:spPr>
      </p:pic>
      <p:sp>
        <p:nvSpPr>
          <p:cNvPr id="3" name="TextBox 2"/>
          <p:cNvSpPr txBox="1"/>
          <p:nvPr/>
        </p:nvSpPr>
        <p:spPr>
          <a:xfrm>
            <a:off x="228600" y="6019800"/>
            <a:ext cx="3429000" cy="584775"/>
          </a:xfrm>
          <a:prstGeom prst="rect">
            <a:avLst/>
          </a:prstGeom>
          <a:noFill/>
        </p:spPr>
        <p:txBody>
          <a:bodyPr wrap="square" rtlCol="0">
            <a:spAutoFit/>
          </a:bodyPr>
          <a:lstStyle/>
          <a:p>
            <a:r>
              <a:rPr lang="en-US" sz="3200" b="1" dirty="0" err="1" smtClean="0">
                <a:solidFill>
                  <a:schemeClr val="bg1"/>
                </a:solidFill>
              </a:rPr>
              <a:t>Mehul</a:t>
            </a:r>
            <a:r>
              <a:rPr lang="en-US" sz="3200" b="1" dirty="0" smtClean="0">
                <a:solidFill>
                  <a:schemeClr val="bg1"/>
                </a:solidFill>
              </a:rPr>
              <a:t> </a:t>
            </a:r>
            <a:r>
              <a:rPr lang="en-US" sz="3200" b="1" dirty="0" err="1" smtClean="0">
                <a:solidFill>
                  <a:schemeClr val="bg1"/>
                </a:solidFill>
              </a:rPr>
              <a:t>Bhanawat</a:t>
            </a:r>
            <a:endParaRPr lang="en-US" sz="32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t="-25000" b="-2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915400" cy="4525963"/>
          </a:xfrm>
        </p:spPr>
        <p:txBody>
          <a:bodyPr>
            <a:normAutofit/>
          </a:bodyPr>
          <a:lstStyle/>
          <a:p>
            <a:r>
              <a:rPr lang="en-US" dirty="0"/>
              <a:t>The classical example </a:t>
            </a:r>
            <a:r>
              <a:rPr lang="en-US" dirty="0" smtClean="0"/>
              <a:t>for </a:t>
            </a:r>
            <a:r>
              <a:rPr lang="en-US" dirty="0" err="1" smtClean="0"/>
              <a:t>extortionary</a:t>
            </a:r>
            <a:r>
              <a:rPr lang="en-US" dirty="0" smtClean="0"/>
              <a:t> </a:t>
            </a:r>
            <a:r>
              <a:rPr lang="en-US" dirty="0"/>
              <a:t>corruption is a tax bureaucrat who demands his cut, </a:t>
            </a:r>
            <a:r>
              <a:rPr lang="en-US" dirty="0" smtClean="0"/>
              <a:t>threatening to </a:t>
            </a:r>
            <a:r>
              <a:rPr lang="en-US" dirty="0"/>
              <a:t>classify the client's tax return as fraudulent and prosecute unless </a:t>
            </a:r>
            <a:r>
              <a:rPr lang="en-US" dirty="0" smtClean="0"/>
              <a:t>a bribe </a:t>
            </a:r>
            <a:r>
              <a:rPr lang="en-US" dirty="0"/>
              <a:t>is paid (Hindriks, Keen and Muthoo 1999</a:t>
            </a:r>
            <a:r>
              <a:rPr lang="en-US" dirty="0" smtClean="0"/>
              <a:t>).</a:t>
            </a:r>
          </a:p>
          <a:p>
            <a:pPr>
              <a:buNone/>
            </a:pPr>
            <a:r>
              <a:rPr lang="en-US" dirty="0"/>
              <a:t> </a:t>
            </a:r>
            <a:endParaRPr lang="en-US" dirty="0" smtClean="0"/>
          </a:p>
          <a:p>
            <a:pPr>
              <a:buNone/>
            </a:pPr>
            <a:r>
              <a:rPr lang="en-US" dirty="0"/>
              <a:t> </a:t>
            </a:r>
            <a:r>
              <a:rPr lang="en-US" dirty="0" smtClean="0"/>
              <a:t>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609600" y="990600"/>
            <a:ext cx="7696200"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Statistical analysis</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10" name="Content Placeholder 9" descr="corruption1-1.jpg"/>
          <p:cNvPicPr>
            <a:picLocks noGrp="1" noChangeAspect="1"/>
          </p:cNvPicPr>
          <p:nvPr>
            <p:ph idx="1"/>
          </p:nvPr>
        </p:nvPicPr>
        <p:blipFill>
          <a:blip r:embed="rId3"/>
          <a:stretch>
            <a:fillRect/>
          </a:stretch>
        </p:blipFill>
        <p:spPr>
          <a:xfrm>
            <a:off x="381000" y="4114800"/>
            <a:ext cx="2819400" cy="2362200"/>
          </a:xfrm>
        </p:spPr>
      </p:pic>
      <p:pic>
        <p:nvPicPr>
          <p:cNvPr id="11" name="Picture 10" descr="Corruption__sep3.jpg"/>
          <p:cNvPicPr>
            <a:picLocks noChangeAspect="1"/>
          </p:cNvPicPr>
          <p:nvPr/>
        </p:nvPicPr>
        <p:blipFill>
          <a:blip r:embed="rId4"/>
          <a:stretch>
            <a:fillRect/>
          </a:stretch>
        </p:blipFill>
        <p:spPr>
          <a:xfrm>
            <a:off x="6477000" y="4114800"/>
            <a:ext cx="2413000" cy="2413000"/>
          </a:xfrm>
          <a:prstGeom prst="rect">
            <a:avLst/>
          </a:prstGeom>
        </p:spPr>
      </p:pic>
      <p:pic>
        <p:nvPicPr>
          <p:cNvPr id="12" name="Picture 11" descr="5.jpg"/>
          <p:cNvPicPr>
            <a:picLocks noChangeAspect="1"/>
          </p:cNvPicPr>
          <p:nvPr/>
        </p:nvPicPr>
        <p:blipFill>
          <a:blip r:embed="rId5"/>
          <a:stretch>
            <a:fillRect/>
          </a:stretch>
        </p:blipFill>
        <p:spPr>
          <a:xfrm>
            <a:off x="4038600" y="4343400"/>
            <a:ext cx="1790700" cy="1866900"/>
          </a:xfrm>
          <a:prstGeom prst="rect">
            <a:avLst/>
          </a:prstGeom>
        </p:spPr>
      </p:pic>
      <p:sp>
        <p:nvSpPr>
          <p:cNvPr id="13" name="Down Arrow 12"/>
          <p:cNvSpPr/>
          <p:nvPr/>
        </p:nvSpPr>
        <p:spPr>
          <a:xfrm>
            <a:off x="4648200" y="2362200"/>
            <a:ext cx="685800" cy="144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own Arrow 13"/>
          <p:cNvSpPr/>
          <p:nvPr/>
        </p:nvSpPr>
        <p:spPr>
          <a:xfrm>
            <a:off x="1600200" y="2286000"/>
            <a:ext cx="685800" cy="144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Down Arrow 14"/>
          <p:cNvSpPr/>
          <p:nvPr/>
        </p:nvSpPr>
        <p:spPr>
          <a:xfrm>
            <a:off x="7010400" y="2362200"/>
            <a:ext cx="685800" cy="1447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India_Corruption_1.gif"/>
          <p:cNvPicPr>
            <a:picLocks noGrp="1" noChangeAspect="1"/>
          </p:cNvPicPr>
          <p:nvPr>
            <p:ph idx="1"/>
          </p:nvPr>
        </p:nvPicPr>
        <p:blipFill>
          <a:blip r:embed="rId2"/>
          <a:stretch>
            <a:fillRect/>
          </a:stretch>
        </p:blipFill>
        <p:spPr>
          <a:xfrm>
            <a:off x="-1" y="0"/>
            <a:ext cx="9301655" cy="68580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Content Placeholder 7" descr="Bribe_requestors_in_India.png"/>
          <p:cNvPicPr>
            <a:picLocks noChangeAspect="1"/>
          </p:cNvPicPr>
          <p:nvPr/>
        </p:nvPicPr>
        <p:blipFill>
          <a:blip r:embed="rId2"/>
          <a:stretch>
            <a:fillRect/>
          </a:stretch>
        </p:blipFill>
        <p:spPr>
          <a:xfrm>
            <a:off x="228600" y="304800"/>
            <a:ext cx="8915400" cy="60198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7731071212_824f2f89b5.jpg"/>
          <p:cNvPicPr>
            <a:picLocks noGrp="1" noChangeAspect="1"/>
          </p:cNvPicPr>
          <p:nvPr>
            <p:ph idx="1"/>
          </p:nvPr>
        </p:nvPicPr>
        <p:blipFill>
          <a:blip r:embed="rId2"/>
          <a:stretch>
            <a:fillRect/>
          </a:stretch>
        </p:blipFill>
        <p:spPr>
          <a:xfrm>
            <a:off x="5715000" y="0"/>
            <a:ext cx="3038644" cy="3050848"/>
          </a:xfrm>
        </p:spPr>
      </p:pic>
      <p:pic>
        <p:nvPicPr>
          <p:cNvPr id="5" name="Picture 4" descr="bribe-graph-dec27.jpg"/>
          <p:cNvPicPr>
            <a:picLocks noChangeAspect="1"/>
          </p:cNvPicPr>
          <p:nvPr/>
        </p:nvPicPr>
        <p:blipFill>
          <a:blip r:embed="rId3"/>
          <a:stretch>
            <a:fillRect/>
          </a:stretch>
        </p:blipFill>
        <p:spPr>
          <a:xfrm>
            <a:off x="762000" y="3086100"/>
            <a:ext cx="5029200" cy="3352800"/>
          </a:xfrm>
          <a:prstGeom prst="rect">
            <a:avLst/>
          </a:prstGeom>
        </p:spPr>
      </p:pic>
      <p:sp>
        <p:nvSpPr>
          <p:cNvPr id="6" name="Rectangle 5"/>
          <p:cNvSpPr/>
          <p:nvPr/>
        </p:nvSpPr>
        <p:spPr>
          <a:xfrm>
            <a:off x="1828800" y="990600"/>
            <a:ext cx="1872629" cy="923330"/>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54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BRIBE</a:t>
            </a:r>
            <a:endParaRPr lang="en-US" sz="54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7" name="Down Arrow 6"/>
          <p:cNvSpPr/>
          <p:nvPr/>
        </p:nvSpPr>
        <p:spPr>
          <a:xfrm rot="16200000">
            <a:off x="4419600" y="990600"/>
            <a:ext cx="53340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a:off x="2514600" y="1905000"/>
            <a:ext cx="533400" cy="1143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ribe39214r.jpg"/>
          <p:cNvPicPr>
            <a:picLocks noGrp="1" noChangeAspect="1"/>
          </p:cNvPicPr>
          <p:nvPr>
            <p:ph idx="1"/>
          </p:nvPr>
        </p:nvPicPr>
        <p:blipFill>
          <a:blip r:embed="rId2"/>
          <a:stretch>
            <a:fillRect/>
          </a:stretch>
        </p:blipFill>
        <p:spPr>
          <a:xfrm>
            <a:off x="0" y="1752600"/>
            <a:ext cx="9144000" cy="5105400"/>
          </a:xfrm>
        </p:spPr>
      </p:pic>
      <p:sp>
        <p:nvSpPr>
          <p:cNvPr id="5" name="Rectangle 4"/>
          <p:cNvSpPr/>
          <p:nvPr/>
        </p:nvSpPr>
        <p:spPr>
          <a:xfrm>
            <a:off x="0" y="0"/>
            <a:ext cx="9144000" cy="1754326"/>
          </a:xfrm>
          <a:prstGeom prst="rect">
            <a:avLst/>
          </a:prstGeom>
        </p:spPr>
        <p:style>
          <a:lnRef idx="0">
            <a:schemeClr val="accent3"/>
          </a:lnRef>
          <a:fillRef idx="3">
            <a:schemeClr val="accent3"/>
          </a:fillRef>
          <a:effectRef idx="3">
            <a:schemeClr val="accent3"/>
          </a:effectRef>
          <a:fontRef idx="minor">
            <a:schemeClr val="lt1"/>
          </a:fontRef>
        </p:style>
        <p:txBody>
          <a:bodyPr wrap="square" lIns="91440" tIns="45720" rIns="91440" bIns="45720">
            <a:spAutoFit/>
          </a:bodyPr>
          <a:lstStyle/>
          <a:p>
            <a:pPr algn="ctr"/>
            <a:r>
              <a:rPr lang="en-US" sz="5400" b="1" cap="none" spc="0"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PLEASE REFUSE TO GIVE &amp; TAKE BRIBE</a:t>
            </a:r>
            <a:endParaRPr lang="en-US" sz="54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download.jpg"/>
          <p:cNvPicPr>
            <a:picLocks noGrp="1" noChangeAspect="1"/>
          </p:cNvPicPr>
          <p:nvPr>
            <p:ph idx="1"/>
          </p:nvPr>
        </p:nvPicPr>
        <p:blipFill>
          <a:blip r:embed="rId2"/>
          <a:stretch>
            <a:fillRect/>
          </a:stretch>
        </p:blipFill>
        <p:spPr>
          <a:xfrm>
            <a:off x="152400" y="1600200"/>
            <a:ext cx="4324350" cy="3219450"/>
          </a:xfrm>
        </p:spPr>
      </p:pic>
      <p:sp>
        <p:nvSpPr>
          <p:cNvPr id="9" name="Rectangle 8"/>
          <p:cNvSpPr/>
          <p:nvPr/>
        </p:nvSpPr>
        <p:spPr>
          <a:xfrm>
            <a:off x="1066800" y="457200"/>
            <a:ext cx="7213321"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Who is Responsible ? </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10" name="Rectangle 9"/>
          <p:cNvSpPr/>
          <p:nvPr/>
        </p:nvSpPr>
        <p:spPr>
          <a:xfrm>
            <a:off x="2209800" y="5486400"/>
            <a:ext cx="4107086"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Think of it…</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5" name="Picture 4" descr="599322_405378186165452_1211285293_n.jpg"/>
          <p:cNvPicPr>
            <a:picLocks noChangeAspect="1"/>
          </p:cNvPicPr>
          <p:nvPr/>
        </p:nvPicPr>
        <p:blipFill>
          <a:blip r:embed="rId3"/>
          <a:stretch>
            <a:fillRect/>
          </a:stretch>
        </p:blipFill>
        <p:spPr>
          <a:xfrm>
            <a:off x="4800600" y="1600200"/>
            <a:ext cx="4191000" cy="3200399"/>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1"/>
          </a:lnRef>
          <a:fillRef idx="3">
            <a:schemeClr val="accent1"/>
          </a:fillRef>
          <a:effectRef idx="3">
            <a:schemeClr val="accent1"/>
          </a:effectRef>
          <a:fontRef idx="minor">
            <a:schemeClr val="lt1"/>
          </a:fontRef>
        </p:style>
        <p:txBody>
          <a:bodyPr>
            <a:normAutofit fontScale="90000"/>
          </a:bodyPr>
          <a:lstStyle/>
          <a:p>
            <a:r>
              <a:rPr lang="en-US" b="1" dirty="0"/>
              <a:t>Details of Bribes Paid to Various Agencies in Bangalore</a:t>
            </a:r>
            <a:endParaRPr lang="en-US" dirty="0"/>
          </a:p>
        </p:txBody>
      </p:sp>
      <p:graphicFrame>
        <p:nvGraphicFramePr>
          <p:cNvPr id="4" name="Content Placeholder 3"/>
          <p:cNvGraphicFramePr>
            <a:graphicFrameLocks noGrp="1"/>
          </p:cNvGraphicFramePr>
          <p:nvPr>
            <p:ph idx="1"/>
          </p:nvPr>
        </p:nvGraphicFramePr>
        <p:xfrm>
          <a:off x="457200" y="1600200"/>
          <a:ext cx="8229600" cy="3881120"/>
        </p:xfrm>
        <a:graphic>
          <a:graphicData uri="http://schemas.openxmlformats.org/drawingml/2006/table">
            <a:tbl>
              <a:tblPr firstRow="1" bandRow="1">
                <a:tableStyleId>{5C22544A-7EE6-4342-B048-85BDC9FD1C3A}</a:tableStyleId>
              </a:tblPr>
              <a:tblGrid>
                <a:gridCol w="2743200"/>
                <a:gridCol w="2743200"/>
                <a:gridCol w="2743200"/>
              </a:tblGrid>
              <a:tr h="370840">
                <a:tc>
                  <a:txBody>
                    <a:bodyPr/>
                    <a:lstStyle/>
                    <a:p>
                      <a:r>
                        <a:rPr lang="en-US" sz="1800" b="1" kern="1200" baseline="0" dirty="0" smtClean="0">
                          <a:solidFill>
                            <a:schemeClr val="lt1"/>
                          </a:solidFill>
                          <a:latin typeface="+mn-lt"/>
                          <a:ea typeface="+mn-ea"/>
                          <a:cs typeface="+mn-cs"/>
                        </a:rPr>
                        <a:t>Agency/Service</a:t>
                      </a:r>
                      <a:endParaRPr lang="en-US" dirty="0"/>
                    </a:p>
                  </a:txBody>
                  <a:tcPr/>
                </a:tc>
                <a:tc>
                  <a:txBody>
                    <a:bodyPr/>
                    <a:lstStyle/>
                    <a:p>
                      <a:r>
                        <a:rPr lang="en-US" sz="1800" b="1" kern="1200" baseline="0" dirty="0" smtClean="0">
                          <a:solidFill>
                            <a:schemeClr val="lt1"/>
                          </a:solidFill>
                          <a:latin typeface="+mn-lt"/>
                          <a:ea typeface="+mn-ea"/>
                          <a:cs typeface="+mn-cs"/>
                        </a:rPr>
                        <a:t>Proportion in</a:t>
                      </a:r>
                    </a:p>
                    <a:p>
                      <a:r>
                        <a:rPr lang="en-US" sz="1800" b="1" kern="1200" baseline="0" dirty="0" smtClean="0">
                          <a:solidFill>
                            <a:schemeClr val="lt1"/>
                          </a:solidFill>
                          <a:latin typeface="+mn-lt"/>
                          <a:ea typeface="+mn-ea"/>
                          <a:cs typeface="+mn-cs"/>
                        </a:rPr>
                        <a:t>sample claiming to</a:t>
                      </a:r>
                    </a:p>
                    <a:p>
                      <a:r>
                        <a:rPr lang="en-US" sz="1800" b="1" kern="1200" baseline="0" dirty="0" smtClean="0">
                          <a:solidFill>
                            <a:schemeClr val="lt1"/>
                          </a:solidFill>
                          <a:latin typeface="+mn-lt"/>
                          <a:ea typeface="+mn-ea"/>
                          <a:cs typeface="+mn-cs"/>
                        </a:rPr>
                        <a:t>have paid</a:t>
                      </a:r>
                      <a:endParaRPr lang="en-US" dirty="0"/>
                    </a:p>
                  </a:txBody>
                  <a:tcPr/>
                </a:tc>
                <a:tc>
                  <a:txBody>
                    <a:bodyPr/>
                    <a:lstStyle/>
                    <a:p>
                      <a:r>
                        <a:rPr lang="en-US" sz="1800" b="1" kern="1200" baseline="0" dirty="0" smtClean="0">
                          <a:solidFill>
                            <a:schemeClr val="lt1"/>
                          </a:solidFill>
                          <a:latin typeface="+mn-lt"/>
                          <a:ea typeface="+mn-ea"/>
                          <a:cs typeface="+mn-cs"/>
                        </a:rPr>
                        <a:t>Average payment per</a:t>
                      </a:r>
                    </a:p>
                    <a:p>
                      <a:r>
                        <a:rPr lang="en-US" sz="1800" b="1" kern="1200" baseline="0" dirty="0" smtClean="0">
                          <a:solidFill>
                            <a:schemeClr val="lt1"/>
                          </a:solidFill>
                          <a:latin typeface="+mn-lt"/>
                          <a:ea typeface="+mn-ea"/>
                          <a:cs typeface="+mn-cs"/>
                        </a:rPr>
                        <a:t>transaction (Indian</a:t>
                      </a:r>
                    </a:p>
                    <a:p>
                      <a:r>
                        <a:rPr lang="en-US" sz="1800" b="1" kern="1200" baseline="0" dirty="0" smtClean="0">
                          <a:solidFill>
                            <a:schemeClr val="lt1"/>
                          </a:solidFill>
                          <a:latin typeface="+mn-lt"/>
                          <a:ea typeface="+mn-ea"/>
                          <a:cs typeface="+mn-cs"/>
                        </a:rPr>
                        <a:t>Rupees)</a:t>
                      </a:r>
                      <a:endParaRPr lang="en-US" dirty="0"/>
                    </a:p>
                  </a:txBody>
                  <a:tcPr/>
                </a:tc>
              </a:tr>
              <a:tr h="370840">
                <a:tc>
                  <a:txBody>
                    <a:bodyPr/>
                    <a:lstStyle/>
                    <a:p>
                      <a:r>
                        <a:rPr lang="en-US" sz="1800" kern="1200" baseline="0" dirty="0" smtClean="0">
                          <a:solidFill>
                            <a:schemeClr val="dk1"/>
                          </a:solidFill>
                          <a:latin typeface="+mn-lt"/>
                          <a:ea typeface="+mn-ea"/>
                          <a:cs typeface="+mn-cs"/>
                        </a:rPr>
                        <a:t>Electricity Board</a:t>
                      </a:r>
                      <a:endParaRPr lang="en-US" dirty="0"/>
                    </a:p>
                  </a:txBody>
                  <a:tcPr/>
                </a:tc>
                <a:tc>
                  <a:txBody>
                    <a:bodyPr/>
                    <a:lstStyle/>
                    <a:p>
                      <a:r>
                        <a:rPr lang="en-US" sz="1800" kern="1200" baseline="0" dirty="0" smtClean="0">
                          <a:solidFill>
                            <a:schemeClr val="dk1"/>
                          </a:solidFill>
                          <a:latin typeface="+mn-lt"/>
                          <a:ea typeface="+mn-ea"/>
                          <a:cs typeface="+mn-cs"/>
                        </a:rPr>
                        <a:t>11%</a:t>
                      </a:r>
                      <a:endParaRPr lang="en-US" dirty="0"/>
                    </a:p>
                  </a:txBody>
                  <a:tcPr/>
                </a:tc>
                <a:tc>
                  <a:txBody>
                    <a:bodyPr/>
                    <a:lstStyle/>
                    <a:p>
                      <a:r>
                        <a:rPr lang="en-US" sz="1800" kern="1200" baseline="0" dirty="0" smtClean="0">
                          <a:solidFill>
                            <a:schemeClr val="dk1"/>
                          </a:solidFill>
                          <a:latin typeface="+mn-lt"/>
                          <a:ea typeface="+mn-ea"/>
                          <a:cs typeface="+mn-cs"/>
                        </a:rPr>
                        <a:t>206</a:t>
                      </a:r>
                      <a:endParaRPr lang="en-US" dirty="0"/>
                    </a:p>
                  </a:txBody>
                  <a:tcPr/>
                </a:tc>
              </a:tr>
              <a:tr h="370840">
                <a:tc>
                  <a:txBody>
                    <a:bodyPr/>
                    <a:lstStyle/>
                    <a:p>
                      <a:r>
                        <a:rPr lang="en-US" sz="1800" kern="1200" baseline="0" dirty="0" smtClean="0">
                          <a:solidFill>
                            <a:schemeClr val="dk1"/>
                          </a:solidFill>
                          <a:latin typeface="+mn-lt"/>
                          <a:ea typeface="+mn-ea"/>
                          <a:cs typeface="+mn-cs"/>
                        </a:rPr>
                        <a:t>Water Board</a:t>
                      </a:r>
                      <a:endParaRPr lang="en-US" dirty="0"/>
                    </a:p>
                  </a:txBody>
                  <a:tcPr/>
                </a:tc>
                <a:tc>
                  <a:txBody>
                    <a:bodyPr/>
                    <a:lstStyle/>
                    <a:p>
                      <a:r>
                        <a:rPr lang="en-US" dirty="0" smtClean="0"/>
                        <a:t>12%</a:t>
                      </a:r>
                      <a:endParaRPr lang="en-US" dirty="0"/>
                    </a:p>
                  </a:txBody>
                  <a:tcPr/>
                </a:tc>
                <a:tc>
                  <a:txBody>
                    <a:bodyPr/>
                    <a:lstStyle/>
                    <a:p>
                      <a:r>
                        <a:rPr lang="en-US" dirty="0" smtClean="0"/>
                        <a:t>275</a:t>
                      </a:r>
                      <a:endParaRPr lang="en-US" dirty="0"/>
                    </a:p>
                  </a:txBody>
                  <a:tcPr/>
                </a:tc>
              </a:tr>
              <a:tr h="370840">
                <a:tc>
                  <a:txBody>
                    <a:bodyPr/>
                    <a:lstStyle/>
                    <a:p>
                      <a:r>
                        <a:rPr lang="en-US" sz="1800" kern="1200" baseline="0" dirty="0" smtClean="0">
                          <a:solidFill>
                            <a:schemeClr val="dk1"/>
                          </a:solidFill>
                          <a:latin typeface="+mn-lt"/>
                          <a:ea typeface="+mn-ea"/>
                          <a:cs typeface="+mn-cs"/>
                        </a:rPr>
                        <a:t>City Corporation</a:t>
                      </a:r>
                      <a:endParaRPr lang="en-US" dirty="0"/>
                    </a:p>
                  </a:txBody>
                  <a:tcPr/>
                </a:tc>
                <a:tc>
                  <a:txBody>
                    <a:bodyPr/>
                    <a:lstStyle/>
                    <a:p>
                      <a:r>
                        <a:rPr lang="en-US" dirty="0" smtClean="0"/>
                        <a:t>21%</a:t>
                      </a:r>
                      <a:endParaRPr lang="en-US" dirty="0"/>
                    </a:p>
                  </a:txBody>
                  <a:tcPr/>
                </a:tc>
                <a:tc>
                  <a:txBody>
                    <a:bodyPr/>
                    <a:lstStyle/>
                    <a:p>
                      <a:r>
                        <a:rPr lang="en-US" dirty="0" smtClean="0"/>
                        <a:t>656</a:t>
                      </a:r>
                      <a:endParaRPr lang="en-US" dirty="0"/>
                    </a:p>
                  </a:txBody>
                  <a:tcPr/>
                </a:tc>
              </a:tr>
              <a:tr h="370840">
                <a:tc>
                  <a:txBody>
                    <a:bodyPr/>
                    <a:lstStyle/>
                    <a:p>
                      <a:r>
                        <a:rPr lang="en-US" sz="1800" kern="1200" baseline="0" dirty="0" smtClean="0">
                          <a:solidFill>
                            <a:schemeClr val="dk1"/>
                          </a:solidFill>
                          <a:latin typeface="+mn-lt"/>
                          <a:ea typeface="+mn-ea"/>
                          <a:cs typeface="+mn-cs"/>
                        </a:rPr>
                        <a:t>Hospitals</a:t>
                      </a:r>
                      <a:endParaRPr lang="en-US" dirty="0"/>
                    </a:p>
                  </a:txBody>
                  <a:tcPr/>
                </a:tc>
                <a:tc>
                  <a:txBody>
                    <a:bodyPr/>
                    <a:lstStyle/>
                    <a:p>
                      <a:r>
                        <a:rPr lang="en-US" dirty="0" smtClean="0"/>
                        <a:t>17%</a:t>
                      </a:r>
                      <a:endParaRPr lang="en-US" dirty="0"/>
                    </a:p>
                  </a:txBody>
                  <a:tcPr/>
                </a:tc>
                <a:tc>
                  <a:txBody>
                    <a:bodyPr/>
                    <a:lstStyle/>
                    <a:p>
                      <a:r>
                        <a:rPr lang="en-US" dirty="0" smtClean="0"/>
                        <a:t>396</a:t>
                      </a:r>
                      <a:endParaRPr lang="en-US" dirty="0"/>
                    </a:p>
                  </a:txBody>
                  <a:tcPr/>
                </a:tc>
              </a:tr>
              <a:tr h="370840">
                <a:tc>
                  <a:txBody>
                    <a:bodyPr/>
                    <a:lstStyle/>
                    <a:p>
                      <a:r>
                        <a:rPr lang="en-US" sz="1800" kern="1200" baseline="0" dirty="0" smtClean="0">
                          <a:solidFill>
                            <a:schemeClr val="dk1"/>
                          </a:solidFill>
                          <a:latin typeface="+mn-lt"/>
                          <a:ea typeface="+mn-ea"/>
                          <a:cs typeface="+mn-cs"/>
                        </a:rPr>
                        <a:t>Regional Transport Office</a:t>
                      </a:r>
                      <a:endParaRPr lang="en-US" dirty="0"/>
                    </a:p>
                  </a:txBody>
                  <a:tcPr/>
                </a:tc>
                <a:tc>
                  <a:txBody>
                    <a:bodyPr/>
                    <a:lstStyle/>
                    <a:p>
                      <a:r>
                        <a:rPr lang="en-US" dirty="0" smtClean="0"/>
                        <a:t>33%</a:t>
                      </a:r>
                      <a:endParaRPr lang="en-US" dirty="0"/>
                    </a:p>
                  </a:txBody>
                  <a:tcPr/>
                </a:tc>
                <a:tc>
                  <a:txBody>
                    <a:bodyPr/>
                    <a:lstStyle/>
                    <a:p>
                      <a:r>
                        <a:rPr lang="en-US" dirty="0" smtClean="0"/>
                        <a:t>648</a:t>
                      </a:r>
                      <a:endParaRPr lang="en-US" dirty="0"/>
                    </a:p>
                  </a:txBody>
                  <a:tcPr/>
                </a:tc>
              </a:tr>
              <a:tr h="370840">
                <a:tc>
                  <a:txBody>
                    <a:bodyPr/>
                    <a:lstStyle/>
                    <a:p>
                      <a:r>
                        <a:rPr lang="en-US" sz="1800" kern="1200" baseline="0" dirty="0" smtClean="0">
                          <a:solidFill>
                            <a:schemeClr val="dk1"/>
                          </a:solidFill>
                          <a:latin typeface="+mn-lt"/>
                          <a:ea typeface="+mn-ea"/>
                          <a:cs typeface="+mn-cs"/>
                        </a:rPr>
                        <a:t>Telephones</a:t>
                      </a:r>
                      <a:endParaRPr lang="en-US" dirty="0"/>
                    </a:p>
                  </a:txBody>
                  <a:tcPr/>
                </a:tc>
                <a:tc>
                  <a:txBody>
                    <a:bodyPr/>
                    <a:lstStyle/>
                    <a:p>
                      <a:r>
                        <a:rPr lang="en-US" dirty="0" smtClean="0"/>
                        <a:t>4%</a:t>
                      </a:r>
                      <a:endParaRPr lang="en-US" dirty="0"/>
                    </a:p>
                  </a:txBody>
                  <a:tcPr/>
                </a:tc>
                <a:tc>
                  <a:txBody>
                    <a:bodyPr/>
                    <a:lstStyle/>
                    <a:p>
                      <a:r>
                        <a:rPr lang="en-US" dirty="0" smtClean="0"/>
                        <a:t>110</a:t>
                      </a:r>
                      <a:endParaRPr lang="en-US" dirty="0"/>
                    </a:p>
                  </a:txBody>
                  <a:tcPr/>
                </a:tc>
              </a:tr>
              <a:tr h="370840">
                <a:tc>
                  <a:txBody>
                    <a:bodyPr/>
                    <a:lstStyle/>
                    <a:p>
                      <a:r>
                        <a:rPr lang="en-US" sz="1800" kern="1200" baseline="0" dirty="0" smtClean="0">
                          <a:solidFill>
                            <a:schemeClr val="dk1"/>
                          </a:solidFill>
                          <a:latin typeface="+mn-lt"/>
                          <a:ea typeface="+mn-ea"/>
                          <a:cs typeface="+mn-cs"/>
                        </a:rPr>
                        <a:t>Development Authority</a:t>
                      </a:r>
                      <a:endParaRPr lang="en-US" dirty="0"/>
                    </a:p>
                  </a:txBody>
                  <a:tcPr/>
                </a:tc>
                <a:tc>
                  <a:txBody>
                    <a:bodyPr/>
                    <a:lstStyle/>
                    <a:p>
                      <a:r>
                        <a:rPr lang="en-US" dirty="0" smtClean="0"/>
                        <a:t>33%</a:t>
                      </a:r>
                      <a:endParaRPr lang="en-US" dirty="0"/>
                    </a:p>
                  </a:txBody>
                  <a:tcPr/>
                </a:tc>
                <a:tc>
                  <a:txBody>
                    <a:bodyPr/>
                    <a:lstStyle/>
                    <a:p>
                      <a:r>
                        <a:rPr lang="en-US" dirty="0" smtClean="0"/>
                        <a:t>1850</a:t>
                      </a:r>
                      <a:endParaRPr lang="en-US" dirty="0"/>
                    </a:p>
                  </a:txBody>
                  <a:tcPr/>
                </a:tc>
              </a:tr>
              <a:tr h="370840">
                <a:tc>
                  <a:txBody>
                    <a:bodyPr/>
                    <a:lstStyle/>
                    <a:p>
                      <a:r>
                        <a:rPr lang="en-US" sz="1800" b="1" kern="1200" baseline="0" dirty="0" smtClean="0">
                          <a:solidFill>
                            <a:schemeClr val="dk1"/>
                          </a:solidFill>
                          <a:latin typeface="+mn-lt"/>
                          <a:ea typeface="+mn-ea"/>
                          <a:cs typeface="+mn-cs"/>
                        </a:rPr>
                        <a:t>Average</a:t>
                      </a:r>
                      <a:endParaRPr lang="en-US" b="1" dirty="0"/>
                    </a:p>
                  </a:txBody>
                  <a:tcPr/>
                </a:tc>
                <a:tc>
                  <a:txBody>
                    <a:bodyPr/>
                    <a:lstStyle/>
                    <a:p>
                      <a:r>
                        <a:rPr lang="en-US" b="1" dirty="0" smtClean="0"/>
                        <a:t>14%</a:t>
                      </a:r>
                      <a:endParaRPr lang="en-US" b="1" dirty="0"/>
                    </a:p>
                  </a:txBody>
                  <a:tcPr/>
                </a:tc>
                <a:tc>
                  <a:txBody>
                    <a:bodyPr/>
                    <a:lstStyle/>
                    <a:p>
                      <a:r>
                        <a:rPr lang="en-US" b="1" dirty="0" smtClean="0"/>
                        <a:t>857</a:t>
                      </a:r>
                      <a:endParaRPr lang="en-US" b="1" dirty="0"/>
                    </a:p>
                  </a:txBody>
                  <a:tcPr/>
                </a:tc>
              </a:tr>
            </a:tbl>
          </a:graphicData>
        </a:graphic>
      </p:graphicFrame>
      <p:sp>
        <p:nvSpPr>
          <p:cNvPr id="6" name="Rectangle 5"/>
          <p:cNvSpPr/>
          <p:nvPr/>
        </p:nvSpPr>
        <p:spPr>
          <a:xfrm>
            <a:off x="457200" y="5486400"/>
            <a:ext cx="8229600" cy="923330"/>
          </a:xfrm>
          <a:prstGeom prst="rect">
            <a:avLst/>
          </a:prstGeom>
        </p:spPr>
        <p:txBody>
          <a:bodyPr wrap="square">
            <a:spAutoFit/>
          </a:bodyPr>
          <a:lstStyle/>
          <a:p>
            <a:r>
              <a:rPr lang="en-US" dirty="0" smtClean="0"/>
              <a:t>Further, 50% of the cases involving payment of bribes were </a:t>
            </a:r>
            <a:r>
              <a:rPr lang="en-US" dirty="0" err="1" smtClean="0"/>
              <a:t>extortionary</a:t>
            </a:r>
            <a:r>
              <a:rPr lang="en-US" dirty="0" smtClean="0"/>
              <a:t> in nature as agency officials demanded money; in a third of the cases, citizens offered speed money, anticipating that it would be necessary anyway.</a:t>
            </a:r>
            <a:endParaRPr lang="en-US" dirty="0"/>
          </a:p>
        </p:txBody>
      </p:sp>
      <p:sp>
        <p:nvSpPr>
          <p:cNvPr id="7" name="TextBox 6"/>
          <p:cNvSpPr txBox="1"/>
          <p:nvPr/>
        </p:nvSpPr>
        <p:spPr>
          <a:xfrm>
            <a:off x="609600" y="6488668"/>
            <a:ext cx="8077200" cy="253916"/>
          </a:xfrm>
          <a:prstGeom prst="rect">
            <a:avLst/>
          </a:prstGeom>
          <a:noFill/>
        </p:spPr>
        <p:txBody>
          <a:bodyPr wrap="square" rtlCol="0">
            <a:spAutoFit/>
          </a:bodyPr>
          <a:lstStyle/>
          <a:p>
            <a:r>
              <a:rPr lang="en-US" sz="1050" u="sng" dirty="0" smtClean="0">
                <a:solidFill>
                  <a:srgbClr val="0000CC"/>
                </a:solidFill>
              </a:rPr>
              <a:t>Source:- </a:t>
            </a:r>
            <a:r>
              <a:rPr lang="en-US" sz="1050" b="1" u="sng" dirty="0" smtClean="0">
                <a:solidFill>
                  <a:srgbClr val="0000CC"/>
                </a:solidFill>
              </a:rPr>
              <a:t>Citizen Feedback Surveys report of </a:t>
            </a:r>
            <a:r>
              <a:rPr lang="en-US" sz="1050" u="sng" dirty="0" smtClean="0">
                <a:solidFill>
                  <a:srgbClr val="0000CC"/>
                </a:solidFill>
              </a:rPr>
              <a:t>Public Affairs Centre, Bangalore</a:t>
            </a:r>
            <a:endParaRPr lang="en-US" sz="1050" u="sng" dirty="0">
              <a:solidFill>
                <a:srgbClr val="0000CC"/>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L24NAMAKKAL-TPT_1216871f.jpg"/>
          <p:cNvPicPr>
            <a:picLocks noChangeAspect="1"/>
          </p:cNvPicPr>
          <p:nvPr/>
        </p:nvPicPr>
        <p:blipFill>
          <a:blip r:embed="rId2"/>
          <a:stretch>
            <a:fillRect/>
          </a:stretch>
        </p:blipFill>
        <p:spPr>
          <a:xfrm>
            <a:off x="0" y="0"/>
            <a:ext cx="9144000" cy="6858000"/>
          </a:xfrm>
          <a:prstGeom prst="rect">
            <a:avLst/>
          </a:prstGeom>
        </p:spPr>
      </p:pic>
      <p:sp>
        <p:nvSpPr>
          <p:cNvPr id="3" name="Content Placeholder 2"/>
          <p:cNvSpPr>
            <a:spLocks noGrp="1"/>
          </p:cNvSpPr>
          <p:nvPr>
            <p:ph idx="1"/>
          </p:nvPr>
        </p:nvSpPr>
        <p:spPr>
          <a:xfrm>
            <a:off x="0" y="0"/>
            <a:ext cx="9144000" cy="4525963"/>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IN"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If these estimates seem a little high, consider this there are 4 million trucks. Each truck has to pay Rs. 200 a day. Thus almost Rs. 100 crore a day or Rs. 35000 crore a year is routed through corruption only in truck sector</a:t>
            </a:r>
            <a:r>
              <a:rPr lang="en-IN"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
            </a:r>
          </a:p>
          <a:p>
            <a:pPr>
              <a:buNone/>
            </a:pP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1"/>
            <a:ext cx="5715000" cy="4572000"/>
          </a:xfrm>
        </p:spPr>
        <p:txBody>
          <a:bodyPr>
            <a:normAutofit fontScale="62500" lnSpcReduction="20000"/>
          </a:bodyPr>
          <a:lstStyle/>
          <a:p>
            <a:r>
              <a:rPr lang="en-IN" b="1" dirty="0"/>
              <a:t>Clearly politicians spending huge amount of money in election, will want to get a good rate of return. </a:t>
            </a:r>
            <a:endParaRPr lang="en-IN" b="1" dirty="0" smtClean="0"/>
          </a:p>
          <a:p>
            <a:r>
              <a:rPr lang="en-IN" sz="3800" b="1" dirty="0" smtClean="0">
                <a:solidFill>
                  <a:srgbClr val="C00000"/>
                </a:solidFill>
              </a:rPr>
              <a:t>C </a:t>
            </a:r>
            <a:r>
              <a:rPr lang="en-IN" sz="3800" b="1" dirty="0">
                <a:solidFill>
                  <a:srgbClr val="C00000"/>
                </a:solidFill>
              </a:rPr>
              <a:t>K Prahalad, the late management guru</a:t>
            </a:r>
            <a:r>
              <a:rPr lang="en-IN" b="1" dirty="0">
                <a:solidFill>
                  <a:srgbClr val="C00000"/>
                </a:solidFill>
              </a:rPr>
              <a:t> </a:t>
            </a:r>
            <a:r>
              <a:rPr lang="en-IN" b="1" dirty="0"/>
              <a:t>estimated that almost Rs. 2.5 lakh crore is earned by politicians over a 5 year term. This calculation stems from an estimate that almost Rs. 8000 crore is spent on Union Parliamentary elections by political </a:t>
            </a:r>
            <a:r>
              <a:rPr lang="en-IN" b="1" dirty="0" smtClean="0"/>
              <a:t>parties. </a:t>
            </a:r>
          </a:p>
          <a:p>
            <a:r>
              <a:rPr lang="en-IN" b="1" dirty="0" smtClean="0"/>
              <a:t>If </a:t>
            </a:r>
            <a:r>
              <a:rPr lang="en-IN" b="1" dirty="0"/>
              <a:t>assembly elections are included, the expenditure could easily exceed Rs. 25000 crore. Clearly for this kind of ‘investment’ a return of at least 10 times would be expected. Hence it is not unreasonable to estimate that almost Rs. 2.5 lakh crores is earned by politicians over 5 year period. That would mean almost Rs. 50,000 crore per annum.</a:t>
            </a:r>
            <a:endParaRPr lang="en-US" b="1" dirty="0"/>
          </a:p>
          <a:p>
            <a:endParaRPr lang="en-US" b="1" dirty="0"/>
          </a:p>
        </p:txBody>
      </p:sp>
      <p:pic>
        <p:nvPicPr>
          <p:cNvPr id="5" name="Picture 4" descr="15prahalad.jpg"/>
          <p:cNvPicPr>
            <a:picLocks noChangeAspect="1"/>
          </p:cNvPicPr>
          <p:nvPr/>
        </p:nvPicPr>
        <p:blipFill>
          <a:blip r:embed="rId3"/>
          <a:stretch>
            <a:fillRect/>
          </a:stretch>
        </p:blipFill>
        <p:spPr>
          <a:xfrm>
            <a:off x="6629400" y="304800"/>
            <a:ext cx="2381250" cy="3886200"/>
          </a:xfrm>
          <a:prstGeom prst="rect">
            <a:avLst/>
          </a:prstGeom>
        </p:spPr>
      </p:pic>
      <p:sp>
        <p:nvSpPr>
          <p:cNvPr id="6" name="Right Arrow 5"/>
          <p:cNvSpPr/>
          <p:nvPr/>
        </p:nvSpPr>
        <p:spPr>
          <a:xfrm rot="10800000">
            <a:off x="5562600" y="236220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CORRUPTION.jpg"/>
          <p:cNvPicPr>
            <a:picLocks noChangeAspect="1"/>
          </p:cNvPicPr>
          <p:nvPr/>
        </p:nvPicPr>
        <p:blipFill>
          <a:blip r:embed="rId4"/>
          <a:stretch>
            <a:fillRect/>
          </a:stretch>
        </p:blipFill>
        <p:spPr>
          <a:xfrm>
            <a:off x="0" y="4714875"/>
            <a:ext cx="9144000" cy="2143125"/>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_Id_294465_India_govt.jpg"/>
          <p:cNvPicPr>
            <a:picLocks noChangeAspect="1"/>
          </p:cNvPicPr>
          <p:nvPr/>
        </p:nvPicPr>
        <p:blipFill>
          <a:blip r:embed="rId2"/>
          <a:stretch>
            <a:fillRect/>
          </a:stretch>
        </p:blipFill>
        <p:spPr>
          <a:xfrm>
            <a:off x="0" y="0"/>
            <a:ext cx="9144000" cy="6858000"/>
          </a:xfrm>
          <a:prstGeom prst="rect">
            <a:avLst/>
          </a:prstGeom>
        </p:spPr>
      </p:pic>
      <p:sp>
        <p:nvSpPr>
          <p:cNvPr id="2" name="Content Placeholder 1"/>
          <p:cNvSpPr>
            <a:spLocks noGrp="1"/>
          </p:cNvSpPr>
          <p:nvPr>
            <p:ph idx="1"/>
          </p:nvPr>
        </p:nvSpPr>
        <p:spPr>
          <a:xfrm>
            <a:off x="0" y="0"/>
            <a:ext cx="9144000" cy="6858000"/>
          </a:xfrm>
        </p:spPr>
        <p:txBody>
          <a:bodyPr>
            <a:noAutofit/>
          </a:bodyPr>
          <a:lstStyle/>
          <a:p>
            <a:pPr>
              <a:spcBef>
                <a:spcPts val="0"/>
              </a:spcBef>
              <a:buFont typeface="Wingdings" pitchFamily="2" charset="2"/>
              <a:buChar char="Ø"/>
            </a:pPr>
            <a:r>
              <a:rPr lang="en-US" sz="2400" b="1" dirty="0" smtClean="0"/>
              <a:t>Meaning of corruption </a:t>
            </a:r>
          </a:p>
          <a:p>
            <a:pPr>
              <a:spcBef>
                <a:spcPts val="0"/>
              </a:spcBef>
              <a:buFont typeface="Wingdings" pitchFamily="2" charset="2"/>
              <a:buChar char="Ø"/>
            </a:pPr>
            <a:r>
              <a:rPr lang="en-US" sz="2400" b="1" dirty="0" smtClean="0"/>
              <a:t>Forms of corruption</a:t>
            </a:r>
          </a:p>
          <a:p>
            <a:pPr>
              <a:spcBef>
                <a:spcPts val="0"/>
              </a:spcBef>
              <a:buFont typeface="Wingdings" pitchFamily="2" charset="2"/>
              <a:buChar char="Ø"/>
            </a:pPr>
            <a:r>
              <a:rPr lang="en-US" sz="2400" b="1" dirty="0" smtClean="0"/>
              <a:t>Extortionary corruption in India.</a:t>
            </a:r>
          </a:p>
          <a:p>
            <a:pPr>
              <a:spcBef>
                <a:spcPts val="0"/>
              </a:spcBef>
              <a:buFont typeface="Wingdings" pitchFamily="2" charset="2"/>
              <a:buChar char="Ø"/>
            </a:pPr>
            <a:r>
              <a:rPr lang="en-US" sz="2400" b="1" dirty="0" smtClean="0"/>
              <a:t>Statistical Analysis </a:t>
            </a:r>
          </a:p>
          <a:p>
            <a:pPr>
              <a:spcBef>
                <a:spcPts val="0"/>
              </a:spcBef>
              <a:buNone/>
              <a:tabLst>
                <a:tab pos="1371600" algn="l"/>
              </a:tabLst>
            </a:pPr>
            <a:r>
              <a:rPr lang="en-US" sz="2400" b="1" dirty="0" smtClean="0"/>
              <a:t> 	              * Bribe </a:t>
            </a:r>
          </a:p>
          <a:p>
            <a:pPr>
              <a:spcBef>
                <a:spcPts val="0"/>
              </a:spcBef>
              <a:buNone/>
              <a:tabLst>
                <a:tab pos="1371600" algn="l"/>
              </a:tabLst>
            </a:pPr>
            <a:r>
              <a:rPr lang="en-US" sz="2400" b="1" dirty="0" smtClean="0"/>
              <a:t>     	</a:t>
            </a:r>
            <a:r>
              <a:rPr lang="en-US" sz="2400" b="1" dirty="0"/>
              <a:t> </a:t>
            </a:r>
            <a:r>
              <a:rPr lang="en-US" sz="2400" b="1" dirty="0" smtClean="0"/>
              <a:t>             * Corrupt Department </a:t>
            </a:r>
          </a:p>
          <a:p>
            <a:pPr>
              <a:spcBef>
                <a:spcPts val="0"/>
              </a:spcBef>
              <a:buNone/>
              <a:tabLst>
                <a:tab pos="1312863" algn="l"/>
              </a:tabLst>
            </a:pPr>
            <a:r>
              <a:rPr lang="en-US" sz="2400" b="1" dirty="0"/>
              <a:t> </a:t>
            </a:r>
            <a:r>
              <a:rPr lang="en-US" sz="2400" b="1" dirty="0" smtClean="0"/>
              <a:t>	</a:t>
            </a:r>
            <a:r>
              <a:rPr lang="en-US" sz="2400" b="1" dirty="0"/>
              <a:t> </a:t>
            </a:r>
            <a:r>
              <a:rPr lang="en-US" sz="2400" b="1" dirty="0" smtClean="0"/>
              <a:t>     	* Areas of corruption</a:t>
            </a:r>
          </a:p>
          <a:p>
            <a:pPr>
              <a:spcBef>
                <a:spcPts val="0"/>
              </a:spcBef>
              <a:buNone/>
              <a:tabLst>
                <a:tab pos="1312863" algn="l"/>
              </a:tabLst>
            </a:pPr>
            <a:r>
              <a:rPr lang="en-US" sz="2400" b="1" dirty="0" smtClean="0"/>
              <a:t>	</a:t>
            </a:r>
            <a:r>
              <a:rPr lang="en-US" sz="2400" b="1" dirty="0"/>
              <a:t> </a:t>
            </a:r>
            <a:r>
              <a:rPr lang="en-US" sz="2400" b="1" dirty="0" smtClean="0"/>
              <a:t>     	* Ranking of corrupt country</a:t>
            </a:r>
          </a:p>
          <a:p>
            <a:pPr>
              <a:spcBef>
                <a:spcPts val="0"/>
              </a:spcBef>
              <a:buFont typeface="Wingdings" pitchFamily="2" charset="2"/>
              <a:buChar char="Ø"/>
              <a:tabLst>
                <a:tab pos="1312863" algn="l"/>
              </a:tabLst>
            </a:pPr>
            <a:r>
              <a:rPr lang="en-US" sz="2400" b="1" dirty="0" smtClean="0"/>
              <a:t> Impact of Extortionary corruption</a:t>
            </a:r>
          </a:p>
          <a:p>
            <a:pPr>
              <a:spcBef>
                <a:spcPts val="0"/>
              </a:spcBef>
              <a:buNone/>
              <a:tabLst>
                <a:tab pos="1312863" algn="l"/>
              </a:tabLst>
            </a:pPr>
            <a:r>
              <a:rPr lang="en-US" sz="2400" b="1" dirty="0" smtClean="0"/>
              <a:t> 		* To Economy</a:t>
            </a:r>
          </a:p>
          <a:p>
            <a:pPr>
              <a:spcBef>
                <a:spcPts val="0"/>
              </a:spcBef>
              <a:buNone/>
              <a:tabLst>
                <a:tab pos="1312863" algn="l"/>
              </a:tabLst>
            </a:pPr>
            <a:r>
              <a:rPr lang="en-US" sz="2400" b="1" dirty="0" smtClean="0"/>
              <a:t>		* To Society</a:t>
            </a:r>
          </a:p>
          <a:p>
            <a:pPr>
              <a:spcBef>
                <a:spcPts val="0"/>
              </a:spcBef>
              <a:buNone/>
              <a:tabLst>
                <a:tab pos="1312863" algn="l"/>
              </a:tabLst>
            </a:pPr>
            <a:r>
              <a:rPr lang="en-US" sz="2400" b="1" dirty="0" smtClean="0"/>
              <a:t>  		* To Country as a whole</a:t>
            </a:r>
          </a:p>
          <a:p>
            <a:pPr>
              <a:spcBef>
                <a:spcPts val="0"/>
              </a:spcBef>
              <a:buFont typeface="Wingdings" pitchFamily="2" charset="2"/>
              <a:buChar char="Ø"/>
              <a:tabLst>
                <a:tab pos="1312863" algn="l"/>
              </a:tabLst>
            </a:pPr>
            <a:r>
              <a:rPr lang="en-US" sz="2400" b="1" u="sng" dirty="0" smtClean="0">
                <a:solidFill>
                  <a:srgbClr val="0000CC"/>
                </a:solidFill>
              </a:rPr>
              <a:t>Measures to combat Extortionary  corruption – Productive theory to remove Extortionary corruption</a:t>
            </a:r>
          </a:p>
          <a:p>
            <a:pPr>
              <a:spcBef>
                <a:spcPts val="0"/>
              </a:spcBef>
              <a:buFont typeface="Wingdings" pitchFamily="2" charset="2"/>
              <a:buChar char="Ø"/>
              <a:tabLst>
                <a:tab pos="1312863" algn="l"/>
              </a:tabLst>
            </a:pPr>
            <a:r>
              <a:rPr lang="en-US" sz="2400" b="1" dirty="0" smtClean="0"/>
              <a:t>Ways to empower Citizen of India</a:t>
            </a:r>
          </a:p>
          <a:p>
            <a:pPr>
              <a:spcBef>
                <a:spcPts val="0"/>
              </a:spcBef>
              <a:buFont typeface="Wingdings" pitchFamily="2" charset="2"/>
              <a:buChar char="Ø"/>
              <a:tabLst>
                <a:tab pos="1312863" algn="l"/>
              </a:tabLst>
            </a:pPr>
            <a:r>
              <a:rPr lang="en-US" sz="2400" b="1" dirty="0" smtClean="0"/>
              <a:t>Conclusion.</a:t>
            </a:r>
          </a:p>
          <a:p>
            <a:pPr>
              <a:spcBef>
                <a:spcPts val="0"/>
              </a:spcBef>
              <a:buFont typeface="Wingdings" pitchFamily="2" charset="2"/>
              <a:buChar char="Ø"/>
              <a:tabLst>
                <a:tab pos="1312863" algn="l"/>
              </a:tabLst>
            </a:pPr>
            <a:endParaRPr lang="en-US" sz="2400" b="1" dirty="0" smtClean="0"/>
          </a:p>
          <a:p>
            <a:pPr>
              <a:spcBef>
                <a:spcPts val="0"/>
              </a:spcBef>
              <a:buFont typeface="Wingdings" pitchFamily="2" charset="2"/>
              <a:buChar char="Ø"/>
              <a:tabLst>
                <a:tab pos="1312863" algn="l"/>
              </a:tabLst>
            </a:pPr>
            <a:endParaRPr lang="en-US" sz="2400" b="1" dirty="0" smtClean="0"/>
          </a:p>
          <a:p>
            <a:pPr>
              <a:spcBef>
                <a:spcPts val="0"/>
              </a:spcBef>
              <a:buFont typeface="Wingdings" pitchFamily="2" charset="2"/>
              <a:buChar char="Ø"/>
              <a:tabLst>
                <a:tab pos="1312863" algn="l"/>
              </a:tabLst>
            </a:pPr>
            <a:endParaRPr lang="en-US" sz="2400" b="1" dirty="0" smtClean="0"/>
          </a:p>
        </p:txBody>
      </p:sp>
      <p:sp>
        <p:nvSpPr>
          <p:cNvPr id="5" name="Rectangle 4"/>
          <p:cNvSpPr/>
          <p:nvPr/>
        </p:nvSpPr>
        <p:spPr>
          <a:xfrm>
            <a:off x="5410200" y="1447800"/>
            <a:ext cx="3733800" cy="1015663"/>
          </a:xfrm>
          <a:prstGeom prst="rect">
            <a:avLst/>
          </a:prstGeom>
          <a:noFill/>
        </p:spPr>
        <p:txBody>
          <a:bodyPr wrap="square" lIns="91440" tIns="45720" rIns="91440" bIns="45720">
            <a:spAutoFit/>
            <a:scene3d>
              <a:camera prst="perspectiveHeroicExtremeLeftFacing"/>
              <a:lightRig rig="soft" dir="tl">
                <a:rot lat="0" lon="0" rev="0"/>
              </a:lightRig>
            </a:scene3d>
            <a:sp3d contourW="25400" prstMaterial="matte">
              <a:bevelT w="25400" h="55880" prst="artDeco"/>
              <a:contourClr>
                <a:schemeClr val="accent2">
                  <a:tint val="20000"/>
                </a:schemeClr>
              </a:contourClr>
            </a:sp3d>
          </a:bodyPr>
          <a:lstStyle/>
          <a:p>
            <a:pPr algn="ctr"/>
            <a:r>
              <a:rPr lang="en-US" sz="6000" b="1" spc="50" dirty="0" smtClean="0">
                <a:ln w="11430"/>
                <a:gradFill>
                  <a:gsLst>
                    <a:gs pos="25000">
                      <a:schemeClr val="accent2">
                        <a:satMod val="155000"/>
                      </a:schemeClr>
                    </a:gs>
                    <a:gs pos="100000">
                      <a:schemeClr val="accent2">
                        <a:shade val="45000"/>
                        <a:satMod val="165000"/>
                      </a:schemeClr>
                    </a:gs>
                  </a:gsLst>
                  <a:lin ang="5400000"/>
                </a:gradFill>
                <a:effectLst>
                  <a:glow rad="63500">
                    <a:schemeClr val="accent1">
                      <a:satMod val="175000"/>
                      <a:alpha val="40000"/>
                    </a:schemeClr>
                  </a:glow>
                  <a:outerShdw blurRad="76200" dist="50800" dir="5400000" algn="tl" rotWithShape="0">
                    <a:srgbClr val="000000">
                      <a:alpha val="65000"/>
                    </a:srgbClr>
                  </a:outerShdw>
                  <a:reflection blurRad="6350" stA="55000" endA="300" endPos="45500" dir="5400000" sy="-100000" algn="bl" rotWithShape="0"/>
                </a:effectLst>
                <a:latin typeface="Century Gothic" pitchFamily="34" charset="0"/>
              </a:rPr>
              <a:t>CONTENT</a:t>
            </a:r>
            <a:endParaRPr lang="en-US" sz="6000" b="1" spc="50" dirty="0">
              <a:ln w="11430"/>
              <a:gradFill>
                <a:gsLst>
                  <a:gs pos="25000">
                    <a:schemeClr val="accent2">
                      <a:satMod val="155000"/>
                    </a:schemeClr>
                  </a:gs>
                  <a:gs pos="100000">
                    <a:schemeClr val="accent2">
                      <a:shade val="45000"/>
                      <a:satMod val="165000"/>
                    </a:schemeClr>
                  </a:gs>
                </a:gsLst>
                <a:lin ang="5400000"/>
              </a:gradFill>
              <a:effectLst>
                <a:glow rad="63500">
                  <a:schemeClr val="accent1">
                    <a:satMod val="175000"/>
                    <a:alpha val="40000"/>
                  </a:schemeClr>
                </a:glow>
                <a:outerShdw blurRad="76200" dist="50800" dir="5400000" algn="tl" rotWithShape="0">
                  <a:srgbClr val="000000">
                    <a:alpha val="65000"/>
                  </a:srgbClr>
                </a:outerShdw>
                <a:reflection blurRad="6350" stA="55000" endA="300" endPos="45500" dir="5400000" sy="-100000" algn="bl" rotWithShape="0"/>
              </a:effectLs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304800" y="304800"/>
            <a:ext cx="8458200" cy="3170099"/>
          </a:xfrm>
          <a:prstGeom prst="rect">
            <a:avLst/>
          </a:prstGeom>
        </p:spPr>
        <p:txBody>
          <a:bodyPr wrap="square">
            <a:spAutoFit/>
          </a:bodyPr>
          <a:lstStyle/>
          <a:p>
            <a:r>
              <a:rPr lang="en-IN" sz="2500" dirty="0" smtClean="0"/>
              <a:t>Thus out of total corruption of Rs. 3 lakh crore, anywhere between Rs. 50,000 crores to Rs. 75,000 crores(including local government corruption) is political corruption and almost 80% of corruption is retail corruption. Thus though political corruption attracts most attention, retail corruption cannot be neglected as it almost forms 70-80% of all corruption. Indeed while there are mere 5000 politicians there are almost 20 million government employees.</a:t>
            </a:r>
            <a:endParaRPr lang="en-US" sz="2500" dirty="0"/>
          </a:p>
        </p:txBody>
      </p:sp>
      <p:sp>
        <p:nvSpPr>
          <p:cNvPr id="5" name="Rectangle 4"/>
          <p:cNvSpPr/>
          <p:nvPr/>
        </p:nvSpPr>
        <p:spPr>
          <a:xfrm>
            <a:off x="228600" y="3795623"/>
            <a:ext cx="8915400" cy="3062377"/>
          </a:xfrm>
          <a:prstGeom prst="rect">
            <a:avLst/>
          </a:prstGeom>
        </p:spPr>
        <p:txBody>
          <a:bodyPr wrap="square">
            <a:spAutoFit/>
          </a:bodyPr>
          <a:lstStyle/>
          <a:p>
            <a:r>
              <a:rPr lang="en-IN" sz="2500" dirty="0" smtClean="0"/>
              <a:t>However, very few, if any people, much less politicians are punished for corruption. Indeed not a single politician has been jailed for prolonged period for corruption, though it is realistic to presume that a very large percentage of politicians are corrupt. There is also very scant and not strong enough action against retail corruption. Hence both retail corruption and political corruption continue to thrive unchecked by law.</a:t>
            </a:r>
            <a:endParaRPr lang="en-US" sz="2500"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300925_10151164014438826_780305129_n.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6" name="Content Placeholder 5" descr="State Fragility Index.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5000"/>
            <a:lum/>
          </a:blip>
          <a:srcRect/>
          <a:stretch>
            <a:fillRect l="-13000" r="-13000"/>
          </a:stretch>
        </a:blipFill>
        <a:effectLst/>
      </p:bgPr>
    </p:bg>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1905000"/>
          <a:ext cx="91440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p:cNvSpPr/>
          <p:nvPr/>
        </p:nvSpPr>
        <p:spPr>
          <a:xfrm>
            <a:off x="304800" y="0"/>
            <a:ext cx="8077200" cy="1754326"/>
          </a:xfrm>
          <a:prstGeom prst="rect">
            <a:avLst/>
          </a:prstGeom>
          <a:noFill/>
        </p:spPr>
        <p:txBody>
          <a:bodyPr wrap="squar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Impact of Extortionary corruption</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
            <a:ext cx="8305800" cy="990600"/>
          </a:xfrm>
        </p:spPr>
        <p:style>
          <a:lnRef idx="0">
            <a:schemeClr val="accent5"/>
          </a:lnRef>
          <a:fillRef idx="3">
            <a:schemeClr val="accent5"/>
          </a:fillRef>
          <a:effectRef idx="3">
            <a:schemeClr val="accent5"/>
          </a:effectRef>
          <a:fontRef idx="minor">
            <a:schemeClr val="lt1"/>
          </a:fontRef>
        </p:style>
        <p:txBody>
          <a:bodyPr/>
          <a:lstStyle/>
          <a:p>
            <a:pPr>
              <a:buNone/>
            </a:pPr>
            <a:r>
              <a:rPr lang="en-US" b="1" dirty="0" smtClean="0">
                <a:solidFill>
                  <a:srgbClr val="0000CC"/>
                </a:solidFill>
              </a:rPr>
              <a:t>	Impact of corruption on India’s GDP growth</a:t>
            </a:r>
            <a:endParaRPr lang="en-US" b="1" dirty="0">
              <a:solidFill>
                <a:srgbClr val="0000CC"/>
              </a:solidFill>
            </a:endParaRPr>
          </a:p>
        </p:txBody>
      </p:sp>
      <p:graphicFrame>
        <p:nvGraphicFramePr>
          <p:cNvPr id="9" name="Chart 8"/>
          <p:cNvGraphicFramePr/>
          <p:nvPr/>
        </p:nvGraphicFramePr>
        <p:xfrm>
          <a:off x="381000" y="1219200"/>
          <a:ext cx="83058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12" name="Rectangle 11"/>
          <p:cNvSpPr/>
          <p:nvPr/>
        </p:nvSpPr>
        <p:spPr>
          <a:xfrm>
            <a:off x="838200" y="6248400"/>
            <a:ext cx="7010400" cy="369332"/>
          </a:xfrm>
          <a:prstGeom prst="rect">
            <a:avLst/>
          </a:prstGeom>
        </p:spPr>
        <p:txBody>
          <a:bodyPr wrap="square">
            <a:spAutoFit/>
          </a:bodyPr>
          <a:lstStyle/>
          <a:p>
            <a:r>
              <a:rPr lang="en-US" b="1" u="sng" dirty="0" smtClean="0">
                <a:solidFill>
                  <a:srgbClr val="0000CC"/>
                </a:solidFill>
              </a:rPr>
              <a:t>Source: KPMG’s Bribery and Corruption Survey 2011</a:t>
            </a:r>
            <a:endParaRPr lang="en-US" u="sng" dirty="0">
              <a:solidFill>
                <a:srgbClr val="0000CC"/>
              </a:solidFill>
            </a:endParaRPr>
          </a:p>
        </p:txBody>
      </p:sp>
      <p:sp>
        <p:nvSpPr>
          <p:cNvPr id="13" name="TextBox 12"/>
          <p:cNvSpPr txBox="1"/>
          <p:nvPr/>
        </p:nvSpPr>
        <p:spPr>
          <a:xfrm rot="16200000">
            <a:off x="-805934" y="2329934"/>
            <a:ext cx="2286000" cy="369332"/>
          </a:xfrm>
          <a:prstGeom prst="rect">
            <a:avLst/>
          </a:prstGeom>
          <a:noFill/>
        </p:spPr>
        <p:txBody>
          <a:bodyPr wrap="square" rtlCol="0">
            <a:spAutoFit/>
          </a:bodyPr>
          <a:lstStyle/>
          <a:p>
            <a:r>
              <a:rPr lang="en-US" dirty="0" smtClean="0"/>
              <a:t>% of Respondents</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style>
          <a:lnRef idx="0">
            <a:schemeClr val="accent3"/>
          </a:lnRef>
          <a:fillRef idx="3">
            <a:schemeClr val="accent3"/>
          </a:fillRef>
          <a:effectRef idx="3">
            <a:schemeClr val="accent3"/>
          </a:effectRef>
          <a:fontRef idx="minor">
            <a:schemeClr val="lt1"/>
          </a:fontRef>
        </p:style>
        <p:txBody>
          <a:bodyPr>
            <a:normAutofit fontScale="90000"/>
          </a:bodyPr>
          <a:lstStyle/>
          <a:p>
            <a:r>
              <a:rPr lang="en-US"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SEE THE IMPACT OF EXTORTIONARY CORRUPTION</a:t>
            </a:r>
            <a:endParaRPr lang="en-US"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3" name="Content Placeholder 2"/>
          <p:cNvSpPr>
            <a:spLocks noGrp="1"/>
          </p:cNvSpPr>
          <p:nvPr>
            <p:ph idx="1"/>
          </p:nvPr>
        </p:nvSpPr>
        <p:spPr>
          <a:xfrm>
            <a:off x="0" y="1676400"/>
            <a:ext cx="9144000" cy="5181600"/>
          </a:xfrm>
        </p:spPr>
        <p:txBody>
          <a:bodyPr>
            <a:normAutofit lnSpcReduction="10000"/>
          </a:bodyPr>
          <a:lstStyle/>
          <a:p>
            <a:r>
              <a:rPr lang="en-IN" dirty="0"/>
              <a:t>It is difficult to estimate the quantum of corruption in India. But in a GDP of national economy of Rs. 60 lakh crores, almost 3 lakh crores – 5 lakh crores is routed through corruption. Thus almost 5% of GDP is routed through corruption</a:t>
            </a:r>
            <a:r>
              <a:rPr lang="en-IN" dirty="0" smtClean="0"/>
              <a:t>.</a:t>
            </a:r>
          </a:p>
          <a:p>
            <a:r>
              <a:rPr lang="en-US" sz="2200" b="1" i="1" u="sng" dirty="0" smtClean="0">
                <a:solidFill>
                  <a:schemeClr val="accent6">
                    <a:lumMod val="75000"/>
                  </a:schemeClr>
                </a:solidFill>
              </a:rPr>
              <a:t>New York: Rating agency Standard &amp; Poor's (S&amp;P) lowered India's GDP growth forecast to 5.5 per cent despite a slew of policy measures announced by the government last week</a:t>
            </a:r>
            <a:r>
              <a:rPr lang="en-US" sz="2200" i="1" u="sng" dirty="0" smtClean="0"/>
              <a:t>.</a:t>
            </a:r>
            <a:endParaRPr lang="en-IN" sz="2200" i="1" u="sng" dirty="0" smtClean="0"/>
          </a:p>
          <a:p>
            <a:r>
              <a:rPr lang="en-IN" dirty="0"/>
              <a:t>The World Bank estimates that almost 5% of global GDP is lost due to corruption around the world and this may be as high as 25% in some African countries.</a:t>
            </a:r>
            <a:endParaRPr lang="en-US" dirty="0"/>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0" y="0"/>
          <a:ext cx="9144000" cy="64008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838200" y="6248400"/>
            <a:ext cx="7010400" cy="338554"/>
          </a:xfrm>
          <a:prstGeom prst="rect">
            <a:avLst/>
          </a:prstGeom>
        </p:spPr>
        <p:txBody>
          <a:bodyPr wrap="square">
            <a:spAutoFit/>
          </a:bodyPr>
          <a:lstStyle/>
          <a:p>
            <a:r>
              <a:rPr lang="en-US" sz="1600" b="1" i="1" u="sng" dirty="0" smtClean="0">
                <a:solidFill>
                  <a:srgbClr val="0000CC"/>
                </a:solidFill>
              </a:rPr>
              <a:t>Source: KPMG’s Bribery and Corruption Survey 2011</a:t>
            </a:r>
            <a:endParaRPr lang="en-US" sz="1600" i="1" u="sng" dirty="0">
              <a:solidFill>
                <a:srgbClr val="0000CC"/>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afghan_corruption_diagram.jpg"/>
          <p:cNvPicPr>
            <a:picLocks noGrp="1" noChangeAspect="1"/>
          </p:cNvPicPr>
          <p:nvPr>
            <p:ph idx="1"/>
          </p:nvPr>
        </p:nvPicPr>
        <p:blipFill>
          <a:blip r:embed="rId2"/>
          <a:stretch>
            <a:fillRect/>
          </a:stretch>
        </p:blipFill>
        <p:spPr>
          <a:xfrm>
            <a:off x="0" y="1600200"/>
            <a:ext cx="9144000" cy="5257800"/>
          </a:xfrm>
        </p:spPr>
      </p:pic>
      <p:sp>
        <p:nvSpPr>
          <p:cNvPr id="5" name="Rectangle 4"/>
          <p:cNvSpPr/>
          <p:nvPr/>
        </p:nvSpPr>
        <p:spPr>
          <a:xfrm>
            <a:off x="0" y="0"/>
            <a:ext cx="9144000" cy="1446550"/>
          </a:xfrm>
          <a:prstGeom prst="rect">
            <a:avLst/>
          </a:prstGeom>
        </p:spPr>
        <p:style>
          <a:lnRef idx="0">
            <a:schemeClr val="accent3"/>
          </a:lnRef>
          <a:fillRef idx="3">
            <a:schemeClr val="accent3"/>
          </a:fillRef>
          <a:effectRef idx="3">
            <a:schemeClr val="accent3"/>
          </a:effectRef>
          <a:fontRef idx="minor">
            <a:schemeClr val="lt1"/>
          </a:fontRef>
        </p:style>
        <p:txBody>
          <a:bodyPr wrap="square" lIns="91440" tIns="45720" rIns="91440" bIns="45720">
            <a:spAutoFit/>
          </a:bodyPr>
          <a:lstStyle/>
          <a:p>
            <a:pPr algn="ctr"/>
            <a:r>
              <a:rPr lang="en-US" sz="8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Impact on society</a:t>
            </a:r>
            <a:endParaRPr lang="en-US" sz="8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Society is now afraid of </a:t>
            </a:r>
            <a:r>
              <a:rPr lang="en-US" dirty="0" err="1" smtClean="0"/>
              <a:t>extortionary</a:t>
            </a:r>
            <a:r>
              <a:rPr lang="en-US" dirty="0" smtClean="0"/>
              <a:t> corruption, </a:t>
            </a:r>
            <a:r>
              <a:rPr lang="en-US" dirty="0" err="1" smtClean="0"/>
              <a:t>Aam</a:t>
            </a:r>
            <a:r>
              <a:rPr lang="en-US" dirty="0" smtClean="0"/>
              <a:t> </a:t>
            </a:r>
            <a:r>
              <a:rPr lang="en-US" dirty="0" err="1" smtClean="0"/>
              <a:t>Admi</a:t>
            </a:r>
            <a:r>
              <a:rPr lang="en-US" dirty="0" smtClean="0"/>
              <a:t> has nothing to do with this………</a:t>
            </a:r>
            <a:endParaRPr lang="en-US" dirty="0"/>
          </a:p>
        </p:txBody>
      </p:sp>
      <p:pic>
        <p:nvPicPr>
          <p:cNvPr id="9" name="Content Placeholder 8" descr="thumbnail (1).jpg"/>
          <p:cNvPicPr>
            <a:picLocks noGrp="1" noChangeAspect="1"/>
          </p:cNvPicPr>
          <p:nvPr>
            <p:ph idx="1"/>
          </p:nvPr>
        </p:nvPicPr>
        <p:blipFill>
          <a:blip r:embed="rId3"/>
          <a:stretch>
            <a:fillRect/>
          </a:stretch>
        </p:blipFill>
        <p:spPr>
          <a:xfrm>
            <a:off x="762000" y="3733800"/>
            <a:ext cx="2057400" cy="2891631"/>
          </a:xfrm>
        </p:spPr>
      </p:pic>
      <p:pic>
        <p:nvPicPr>
          <p:cNvPr id="10" name="Picture 9" descr="thumbnail (5).jpg"/>
          <p:cNvPicPr>
            <a:picLocks noChangeAspect="1"/>
          </p:cNvPicPr>
          <p:nvPr/>
        </p:nvPicPr>
        <p:blipFill>
          <a:blip r:embed="rId4"/>
          <a:stretch>
            <a:fillRect/>
          </a:stretch>
        </p:blipFill>
        <p:spPr>
          <a:xfrm>
            <a:off x="152400" y="1981200"/>
            <a:ext cx="2438400" cy="1752600"/>
          </a:xfrm>
          <a:prstGeom prst="rect">
            <a:avLst/>
          </a:prstGeom>
        </p:spPr>
      </p:pic>
      <p:pic>
        <p:nvPicPr>
          <p:cNvPr id="11" name="Picture 10" descr="thumbnail (9).jpg"/>
          <p:cNvPicPr>
            <a:picLocks noChangeAspect="1"/>
          </p:cNvPicPr>
          <p:nvPr/>
        </p:nvPicPr>
        <p:blipFill>
          <a:blip r:embed="rId5"/>
          <a:stretch>
            <a:fillRect/>
          </a:stretch>
        </p:blipFill>
        <p:spPr>
          <a:xfrm>
            <a:off x="4114800" y="4572000"/>
            <a:ext cx="4495800" cy="1981200"/>
          </a:xfrm>
          <a:prstGeom prst="rect">
            <a:avLst/>
          </a:prstGeom>
        </p:spPr>
      </p:pic>
      <p:pic>
        <p:nvPicPr>
          <p:cNvPr id="12" name="Picture 11" descr="corruption-banner.jpg"/>
          <p:cNvPicPr>
            <a:picLocks noChangeAspect="1"/>
          </p:cNvPicPr>
          <p:nvPr/>
        </p:nvPicPr>
        <p:blipFill>
          <a:blip r:embed="rId6"/>
          <a:stretch>
            <a:fillRect/>
          </a:stretch>
        </p:blipFill>
        <p:spPr>
          <a:xfrm>
            <a:off x="2971800" y="2209800"/>
            <a:ext cx="4572000" cy="2047875"/>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00200"/>
            <a:ext cx="8229600" cy="2362200"/>
          </a:xfrm>
        </p:spPr>
        <p:txBody>
          <a:bodyPr/>
          <a:lstStyle/>
          <a:p>
            <a:pPr>
              <a:buNone/>
            </a:pPr>
            <a:r>
              <a:rPr lang="en-IN" b="1" dirty="0" smtClean="0"/>
              <a:t>	1. Lack of strict enforcement and strong       punitive action.</a:t>
            </a:r>
            <a:br>
              <a:rPr lang="en-IN" b="1" dirty="0" smtClean="0"/>
            </a:br>
            <a:r>
              <a:rPr lang="en-IN" b="1" dirty="0" smtClean="0"/>
              <a:t>2. Weak enforcement of law.</a:t>
            </a:r>
            <a:br>
              <a:rPr lang="en-IN" b="1" dirty="0" smtClean="0"/>
            </a:br>
            <a:r>
              <a:rPr lang="en-IN" b="1" dirty="0" smtClean="0"/>
              <a:t>3. Tolerance of corruption.</a:t>
            </a:r>
            <a:endParaRPr lang="en-US" dirty="0"/>
          </a:p>
        </p:txBody>
      </p:sp>
      <p:sp>
        <p:nvSpPr>
          <p:cNvPr id="4" name="Rectangle 3"/>
          <p:cNvSpPr/>
          <p:nvPr/>
        </p:nvSpPr>
        <p:spPr>
          <a:xfrm>
            <a:off x="0" y="0"/>
            <a:ext cx="9144000" cy="1015663"/>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3000" b="1" cap="all" dirty="0" smtClean="0">
                <a:ln w="0"/>
                <a:solidFill>
                  <a:schemeClr val="bg1"/>
                </a:solidFill>
                <a:effectLst>
                  <a:reflection blurRad="12700" stA="50000" endPos="50000" dist="5000" dir="5400000" sy="-100000" rotWithShape="0"/>
                </a:effectLst>
              </a:rPr>
              <a:t>There are several challenges in checking corruption such as</a:t>
            </a:r>
            <a:endParaRPr lang="en-US" sz="3000" b="1" cap="all" dirty="0">
              <a:ln w="0"/>
              <a:solidFill>
                <a:schemeClr val="bg1"/>
              </a:solidFill>
              <a:effectLst>
                <a:reflection blurRad="12700" stA="50000" endPos="50000" dist="5000" dir="5400000" sy="-100000" rotWithShape="0"/>
              </a:effectLst>
            </a:endParaRPr>
          </a:p>
        </p:txBody>
      </p:sp>
      <p:pic>
        <p:nvPicPr>
          <p:cNvPr id="5" name="Picture 4" descr="Cycle-of-Corruption.jpg"/>
          <p:cNvPicPr>
            <a:picLocks noChangeAspect="1"/>
          </p:cNvPicPr>
          <p:nvPr/>
        </p:nvPicPr>
        <p:blipFill>
          <a:blip r:embed="rId2"/>
          <a:stretch>
            <a:fillRect/>
          </a:stretch>
        </p:blipFill>
        <p:spPr>
          <a:xfrm>
            <a:off x="5097780" y="3429000"/>
            <a:ext cx="4046220" cy="3429000"/>
          </a:xfrm>
          <a:prstGeom prst="rect">
            <a:avLst/>
          </a:prstGeom>
        </p:spPr>
      </p:pic>
      <p:sp>
        <p:nvSpPr>
          <p:cNvPr id="6" name="Rectangle 5"/>
          <p:cNvSpPr/>
          <p:nvPr/>
        </p:nvSpPr>
        <p:spPr>
          <a:xfrm>
            <a:off x="0" y="5105400"/>
            <a:ext cx="4995278" cy="553998"/>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3000" b="1" cap="none" spc="0" dirty="0" smtClean="0">
                <a:ln/>
                <a:solidFill>
                  <a:schemeClr val="accent3"/>
                </a:solidFill>
                <a:effectLst/>
              </a:rPr>
              <a:t>Which make corruption to run</a:t>
            </a:r>
            <a:endParaRPr lang="en-US" sz="3000" b="1" cap="none" spc="0" dirty="0">
              <a:ln/>
              <a:solidFill>
                <a:schemeClr val="accent3"/>
              </a:solidFill>
              <a:effectLst/>
            </a:endParaRPr>
          </a:p>
        </p:txBody>
      </p:sp>
      <p:sp>
        <p:nvSpPr>
          <p:cNvPr id="7" name="Down Arrow 6"/>
          <p:cNvSpPr/>
          <p:nvPr/>
        </p:nvSpPr>
        <p:spPr>
          <a:xfrm>
            <a:off x="2362200" y="3810000"/>
            <a:ext cx="533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3000"/>
          </a:blip>
          <a:srcRect/>
          <a:tile tx="0" ty="0" sx="100000" sy="100000" flip="none" algn="tl"/>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This is the condition of the rising country India…Think about it…</a:t>
            </a:r>
            <a:endParaRPr lang="en-US" dirty="0"/>
          </a:p>
        </p:txBody>
      </p:sp>
      <p:pic>
        <p:nvPicPr>
          <p:cNvPr id="4" name="Content Placeholder 3" descr="386224_381782225225697_2075924479_n.jpg"/>
          <p:cNvPicPr>
            <a:picLocks noGrp="1" noChangeAspect="1"/>
          </p:cNvPicPr>
          <p:nvPr>
            <p:ph idx="1"/>
          </p:nvPr>
        </p:nvPicPr>
        <p:blipFill>
          <a:blip r:embed="rId3"/>
          <a:stretch>
            <a:fillRect/>
          </a:stretch>
        </p:blipFill>
        <p:spPr>
          <a:xfrm>
            <a:off x="533400" y="1676400"/>
            <a:ext cx="8029575" cy="3838575"/>
          </a:xfrm>
        </p:spPr>
      </p:pic>
      <p:pic>
        <p:nvPicPr>
          <p:cNvPr id="10" name="Content Placeholder 3" descr="0808-0710-3113-3562.jpg"/>
          <p:cNvPicPr>
            <a:picLocks noChangeAspect="1"/>
          </p:cNvPicPr>
          <p:nvPr/>
        </p:nvPicPr>
        <p:blipFill>
          <a:blip r:embed="rId4"/>
          <a:stretch>
            <a:fillRect/>
          </a:stretch>
        </p:blipFill>
        <p:spPr>
          <a:xfrm>
            <a:off x="3505200" y="5562600"/>
            <a:ext cx="1752600" cy="1295400"/>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5.jpg"/>
          <p:cNvPicPr>
            <a:picLocks noGrp="1" noChangeAspect="1"/>
          </p:cNvPicPr>
          <p:nvPr>
            <p:ph idx="1"/>
          </p:nvPr>
        </p:nvPicPr>
        <p:blipFill>
          <a:blip r:embed="rId2"/>
          <a:stretch>
            <a:fillRect/>
          </a:stretch>
        </p:blipFill>
        <p:spPr>
          <a:xfrm>
            <a:off x="6477000" y="381000"/>
            <a:ext cx="1790700" cy="1866900"/>
          </a:xfrm>
        </p:spPr>
      </p:pic>
      <p:sp>
        <p:nvSpPr>
          <p:cNvPr id="7" name="Rectangle 6"/>
          <p:cNvSpPr/>
          <p:nvPr/>
        </p:nvSpPr>
        <p:spPr>
          <a:xfrm>
            <a:off x="990600" y="762000"/>
            <a:ext cx="4694490"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No Law &amp; order</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8" name="Picture 7" descr="1.jpg"/>
          <p:cNvPicPr>
            <a:picLocks noChangeAspect="1"/>
          </p:cNvPicPr>
          <p:nvPr/>
        </p:nvPicPr>
        <p:blipFill>
          <a:blip r:embed="rId3"/>
          <a:stretch>
            <a:fillRect/>
          </a:stretch>
        </p:blipFill>
        <p:spPr>
          <a:xfrm>
            <a:off x="6477000" y="2667000"/>
            <a:ext cx="1790700" cy="1866900"/>
          </a:xfrm>
          <a:prstGeom prst="rect">
            <a:avLst/>
          </a:prstGeom>
        </p:spPr>
      </p:pic>
      <p:sp>
        <p:nvSpPr>
          <p:cNvPr id="9" name="Rectangle 8"/>
          <p:cNvSpPr/>
          <p:nvPr/>
        </p:nvSpPr>
        <p:spPr>
          <a:xfrm>
            <a:off x="0" y="3124200"/>
            <a:ext cx="6172200" cy="1446550"/>
          </a:xfrm>
          <a:prstGeom prst="rect">
            <a:avLst/>
          </a:prstGeom>
          <a:noFill/>
        </p:spPr>
        <p:txBody>
          <a:bodyPr wrap="square" lIns="91440" tIns="45720" rIns="91440" bIns="45720">
            <a:spAutoFit/>
          </a:bodyPr>
          <a:lstStyle/>
          <a:p>
            <a:pPr algn="ctr"/>
            <a:r>
              <a:rPr lang="en-US" sz="4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No work to be executed without bribe</a:t>
            </a:r>
            <a:endParaRPr lang="en-US" sz="4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pic>
        <p:nvPicPr>
          <p:cNvPr id="13" name="Picture 12" descr="corruption470791.jpg"/>
          <p:cNvPicPr>
            <a:picLocks noChangeAspect="1"/>
          </p:cNvPicPr>
          <p:nvPr/>
        </p:nvPicPr>
        <p:blipFill>
          <a:blip r:embed="rId4"/>
          <a:stretch>
            <a:fillRect/>
          </a:stretch>
        </p:blipFill>
        <p:spPr>
          <a:xfrm>
            <a:off x="838200" y="5029200"/>
            <a:ext cx="5829300" cy="1828800"/>
          </a:xfrm>
          <a:prstGeom prst="rect">
            <a:avLst/>
          </a:prstGeom>
        </p:spPr>
      </p:pic>
      <p:pic>
        <p:nvPicPr>
          <p:cNvPr id="14" name="Picture 13" descr="india_map.jpg"/>
          <p:cNvPicPr>
            <a:picLocks noChangeAspect="1"/>
          </p:cNvPicPr>
          <p:nvPr/>
        </p:nvPicPr>
        <p:blipFill>
          <a:blip r:embed="rId5"/>
          <a:stretch>
            <a:fillRect/>
          </a:stretch>
        </p:blipFill>
        <p:spPr>
          <a:xfrm>
            <a:off x="5943600" y="5029200"/>
            <a:ext cx="2952750" cy="1428750"/>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6000"/>
            <a:lum/>
          </a:blip>
          <a:srcRect/>
          <a:stretch>
            <a:fillRect t="-25000" b="-25000"/>
          </a:stretch>
        </a:blipFill>
        <a:effectLst/>
      </p:bgPr>
    </p:bg>
    <p:spTree>
      <p:nvGrpSpPr>
        <p:cNvPr id="1" name=""/>
        <p:cNvGrpSpPr/>
        <p:nvPr/>
      </p:nvGrpSpPr>
      <p:grpSpPr>
        <a:xfrm>
          <a:off x="0" y="0"/>
          <a:ext cx="0" cy="0"/>
          <a:chOff x="0" y="0"/>
          <a:chExt cx="0" cy="0"/>
        </a:xfrm>
      </p:grpSpPr>
      <p:sp>
        <p:nvSpPr>
          <p:cNvPr id="8" name="Title 7"/>
          <p:cNvSpPr>
            <a:spLocks noGrp="1"/>
          </p:cNvSpPr>
          <p:nvPr>
            <p:ph type="ctrTitle"/>
          </p:nvPr>
        </p:nvSpPr>
        <p:spPr>
          <a:xfrm>
            <a:off x="685800" y="533400"/>
            <a:ext cx="7772400" cy="3067050"/>
          </a:xfrm>
        </p:spPr>
        <p:txBody>
          <a:bodyPr>
            <a:noAutofit/>
          </a:bodyPr>
          <a:lstStyle/>
          <a:p>
            <a:pPr algn="l"/>
            <a:r>
              <a:rPr lang="en-IN" sz="2500" b="1" dirty="0" smtClean="0"/>
              <a:t>What should corporate do?</a:t>
            </a:r>
            <a:br>
              <a:rPr lang="en-IN" sz="2500" b="1" dirty="0" smtClean="0"/>
            </a:br>
            <a:r>
              <a:rPr lang="en-IN" sz="2500" b="1" dirty="0" smtClean="0"/>
              <a:t>Corporate should realize that corruption is not merely moral issue but actually an economic one. Corporate should at least pay due taxes. Corporate should use international instruments to check corruption in the nation.</a:t>
            </a:r>
            <a:r>
              <a:rPr lang="en-US" sz="2500" dirty="0" smtClean="0"/>
              <a:t/>
            </a:r>
            <a:br>
              <a:rPr lang="en-US" sz="2500" dirty="0" smtClean="0"/>
            </a:br>
            <a:endParaRPr lang="en-US" sz="2500" dirty="0"/>
          </a:p>
        </p:txBody>
      </p:sp>
      <p:sp>
        <p:nvSpPr>
          <p:cNvPr id="9" name="Subtitle 8"/>
          <p:cNvSpPr>
            <a:spLocks noGrp="1"/>
          </p:cNvSpPr>
          <p:nvPr>
            <p:ph type="subTitle" idx="1"/>
          </p:nvPr>
        </p:nvSpPr>
        <p:spPr>
          <a:xfrm>
            <a:off x="685800" y="3733800"/>
            <a:ext cx="8153400" cy="2819400"/>
          </a:xfrm>
        </p:spPr>
        <p:txBody>
          <a:bodyPr>
            <a:noAutofit/>
          </a:bodyPr>
          <a:lstStyle/>
          <a:p>
            <a:pPr algn="l"/>
            <a:r>
              <a:rPr lang="en-IN" sz="2500" b="1" dirty="0" smtClean="0">
                <a:solidFill>
                  <a:schemeClr val="tx1"/>
                </a:solidFill>
                <a:latin typeface="+mj-lt"/>
                <a:ea typeface="+mj-ea"/>
                <a:cs typeface="+mj-cs"/>
              </a:rPr>
              <a:t>What should common people do?</a:t>
            </a:r>
            <a:br>
              <a:rPr lang="en-IN" sz="2500" b="1" dirty="0" smtClean="0">
                <a:solidFill>
                  <a:schemeClr val="tx1"/>
                </a:solidFill>
                <a:latin typeface="+mj-lt"/>
                <a:ea typeface="+mj-ea"/>
                <a:cs typeface="+mj-cs"/>
              </a:rPr>
            </a:br>
            <a:r>
              <a:rPr lang="en-IN" sz="2500" b="1" dirty="0" smtClean="0">
                <a:solidFill>
                  <a:schemeClr val="tx1"/>
                </a:solidFill>
                <a:latin typeface="+mj-lt"/>
                <a:ea typeface="+mj-ea"/>
                <a:cs typeface="+mj-cs"/>
              </a:rPr>
              <a:t>Common people should use RTI to expose corruption. With informed collective assertion, common people can over years transform the extent of corruption in India. Common people should elect clean politicians.</a:t>
            </a:r>
            <a:endParaRPr lang="en-US" sz="2500" b="1" dirty="0" smtClean="0">
              <a:solidFill>
                <a:schemeClr val="tx1"/>
              </a:solidFill>
              <a:latin typeface="+mj-lt"/>
              <a:ea typeface="+mj-ea"/>
              <a:cs typeface="+mj-cs"/>
            </a:endParaRPr>
          </a:p>
          <a:p>
            <a:endParaRPr lang="en-US" sz="2500" b="1" dirty="0" smtClean="0">
              <a:solidFill>
                <a:schemeClr val="tx1"/>
              </a:solidFill>
              <a:latin typeface="+mj-lt"/>
              <a:ea typeface="+mj-ea"/>
              <a:cs typeface="+mj-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1"/>
            <a:ext cx="8229600" cy="838200"/>
          </a:xfrm>
        </p:spPr>
        <p:txBody>
          <a:bodyPr>
            <a:normAutofit fontScale="92500" lnSpcReduction="20000"/>
          </a:bodyPr>
          <a:lstStyle/>
          <a:p>
            <a:r>
              <a:rPr lang="en-US" dirty="0" smtClean="0"/>
              <a:t>Truly said by a great philosopher </a:t>
            </a:r>
            <a:r>
              <a:rPr lang="en-US" i="1" dirty="0" smtClean="0"/>
              <a:t>“JOURNEY OF THOUSANDS MILES BEGIN WITH SINGLE STEP”</a:t>
            </a:r>
            <a:endParaRPr lang="en-US" i="1" dirty="0"/>
          </a:p>
        </p:txBody>
      </p:sp>
      <p:sp>
        <p:nvSpPr>
          <p:cNvPr id="4" name="Rectangle 3"/>
          <p:cNvSpPr/>
          <p:nvPr/>
        </p:nvSpPr>
        <p:spPr>
          <a:xfrm>
            <a:off x="0" y="0"/>
            <a:ext cx="9144000" cy="1323439"/>
          </a:xfrm>
          <a:prstGeom prst="rect">
            <a:avLst/>
          </a:prstGeom>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spcBef>
                <a:spcPts val="0"/>
              </a:spcBef>
              <a:tabLst>
                <a:tab pos="1312863" algn="l"/>
              </a:tabLst>
            </a:pPr>
            <a:r>
              <a:rPr lang="en-US" sz="4000" b="1" dirty="0" smtClean="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Measures to combat Extortionary  corruption</a:t>
            </a:r>
          </a:p>
        </p:txBody>
      </p:sp>
      <p:pic>
        <p:nvPicPr>
          <p:cNvPr id="5" name="Picture 4" descr="Rajagopalachari.jpg"/>
          <p:cNvPicPr>
            <a:picLocks noChangeAspect="1"/>
          </p:cNvPicPr>
          <p:nvPr/>
        </p:nvPicPr>
        <p:blipFill>
          <a:blip r:embed="rId3"/>
          <a:stretch>
            <a:fillRect/>
          </a:stretch>
        </p:blipFill>
        <p:spPr>
          <a:xfrm>
            <a:off x="6400800" y="2819400"/>
            <a:ext cx="2162175" cy="3810000"/>
          </a:xfrm>
          <a:prstGeom prst="rect">
            <a:avLst/>
          </a:prstGeom>
        </p:spPr>
      </p:pic>
      <p:sp>
        <p:nvSpPr>
          <p:cNvPr id="6" name="TextBox 5"/>
          <p:cNvSpPr txBox="1"/>
          <p:nvPr/>
        </p:nvSpPr>
        <p:spPr>
          <a:xfrm>
            <a:off x="457200" y="2971800"/>
            <a:ext cx="4419600" cy="646331"/>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r>
              <a:rPr lang="en-US" b="1" dirty="0" smtClean="0"/>
              <a:t>First step towards  removal of extortioary corruption  was taken by C </a:t>
            </a:r>
            <a:r>
              <a:rPr lang="en-US" b="1" dirty="0" err="1" smtClean="0"/>
              <a:t>Rajgopalachari</a:t>
            </a:r>
            <a:endParaRPr lang="en-US" b="1" dirty="0"/>
          </a:p>
        </p:txBody>
      </p:sp>
      <p:sp>
        <p:nvSpPr>
          <p:cNvPr id="7" name="Rectangle 6"/>
          <p:cNvSpPr/>
          <p:nvPr/>
        </p:nvSpPr>
        <p:spPr>
          <a:xfrm>
            <a:off x="457200" y="3810000"/>
            <a:ext cx="4572000" cy="2862322"/>
          </a:xfrm>
          <a:prstGeom prst="rect">
            <a:avLst/>
          </a:prstGeom>
          <a:ln>
            <a:noFill/>
          </a:ln>
        </p:spPr>
        <p:style>
          <a:lnRef idx="0">
            <a:schemeClr val="accent1"/>
          </a:lnRef>
          <a:fillRef idx="3">
            <a:schemeClr val="accent1"/>
          </a:fillRef>
          <a:effectRef idx="3">
            <a:schemeClr val="accent1"/>
          </a:effectRef>
          <a:fontRef idx="minor">
            <a:schemeClr val="lt1"/>
          </a:fontRef>
        </p:style>
        <p:txBody>
          <a:bodyPr>
            <a:spAutoFit/>
          </a:bodyPr>
          <a:lstStyle/>
          <a:p>
            <a:r>
              <a:rPr lang="en-IN" b="1" dirty="0" smtClean="0"/>
              <a:t>The economy of India was under socialist-inspired policies for an entire generation from the 1950s until the late 1980s. The economy was characterized by extensive</a:t>
            </a:r>
            <a:r>
              <a:rPr lang="en-IN" b="1" u="sng" dirty="0" smtClean="0"/>
              <a:t> Regulation</a:t>
            </a:r>
            <a:r>
              <a:rPr lang="en-IN" b="1" dirty="0" smtClean="0"/>
              <a:t>, </a:t>
            </a:r>
            <a:r>
              <a:rPr lang="en-IN" b="1" u="sng" dirty="0" smtClean="0">
                <a:hlinkClick r:id="rId4" tooltip="Protectionism"/>
              </a:rPr>
              <a:t> </a:t>
            </a:r>
            <a:r>
              <a:rPr lang="en-IN" b="1" u="sng" dirty="0" smtClean="0">
                <a:effectLst>
                  <a:outerShdw blurRad="38100" dist="38100" dir="2700000" algn="tl">
                    <a:srgbClr val="000000">
                      <a:alpha val="43137"/>
                    </a:srgbClr>
                  </a:outerShdw>
                </a:effectLst>
                <a:hlinkClick r:id="rId4" tooltip="Protectionism"/>
              </a:rPr>
              <a:t>protectionism</a:t>
            </a:r>
            <a:r>
              <a:rPr lang="en-IN" b="1" dirty="0" smtClean="0">
                <a:effectLst>
                  <a:outerShdw blurRad="38100" dist="38100" dir="2700000" algn="tl">
                    <a:srgbClr val="000000">
                      <a:alpha val="43137"/>
                    </a:srgbClr>
                  </a:outerShdw>
                </a:effectLst>
              </a:rPr>
              <a:t>, and public ownership, policies vulnerable to pervasive corruption and </a:t>
            </a:r>
            <a:r>
              <a:rPr lang="en-IN" b="1" dirty="0" smtClean="0">
                <a:effectLst>
                  <a:outerShdw blurRad="38100" dist="38100" dir="2700000" algn="tl">
                    <a:srgbClr val="000000">
                      <a:alpha val="43137"/>
                    </a:srgbClr>
                  </a:outerShdw>
                </a:effectLst>
                <a:hlinkClick r:id="rId5" tooltip="Hindu rate of growth"/>
              </a:rPr>
              <a:t>slow growth</a:t>
            </a:r>
            <a:r>
              <a:rPr lang="en-IN" b="1" dirty="0" smtClean="0">
                <a:effectLst>
                  <a:outerShdw blurRad="38100" dist="38100" dir="2700000" algn="tl">
                    <a:srgbClr val="000000">
                      <a:alpha val="43137"/>
                    </a:srgbClr>
                  </a:outerShdw>
                </a:effectLst>
              </a:rPr>
              <a:t>.  In 1960s, </a:t>
            </a:r>
            <a:r>
              <a:rPr lang="en-IN" b="1" dirty="0" err="1" smtClean="0">
                <a:effectLst>
                  <a:outerShdw blurRad="38100" dist="38100" dir="2700000" algn="tl">
                    <a:srgbClr val="000000">
                      <a:alpha val="43137"/>
                    </a:srgbClr>
                  </a:outerShdw>
                </a:effectLst>
                <a:hlinkClick r:id="rId6" tooltip="C. Rajagopalachari"/>
              </a:rPr>
              <a:t>Chakravarthi</a:t>
            </a:r>
            <a:r>
              <a:rPr lang="en-IN" b="1" dirty="0" smtClean="0">
                <a:effectLst>
                  <a:outerShdw blurRad="38100" dist="38100" dir="2700000" algn="tl">
                    <a:srgbClr val="000000">
                      <a:alpha val="43137"/>
                    </a:srgbClr>
                  </a:outerShdw>
                </a:effectLst>
                <a:hlinkClick r:id="rId6" tooltip="C. Rajagopalachari"/>
              </a:rPr>
              <a:t> Rajagopalachari</a:t>
            </a:r>
            <a:r>
              <a:rPr lang="en-IN" b="1" dirty="0" smtClean="0">
                <a:effectLst>
                  <a:outerShdw blurRad="38100" dist="38100" dir="2700000" algn="tl">
                    <a:srgbClr val="000000">
                      <a:alpha val="43137"/>
                    </a:srgbClr>
                  </a:outerShdw>
                </a:effectLst>
              </a:rPr>
              <a:t> suggested </a:t>
            </a:r>
            <a:r>
              <a:rPr lang="en-IN" b="1" dirty="0" smtClean="0">
                <a:solidFill>
                  <a:schemeClr val="bg1"/>
                </a:solidFill>
                <a:effectLst>
                  <a:outerShdw blurRad="38100" dist="38100" dir="2700000" algn="tl">
                    <a:srgbClr val="000000">
                      <a:alpha val="43137"/>
                    </a:srgbClr>
                  </a:outerShdw>
                </a:effectLst>
                <a:hlinkClick r:id="rId7" tooltip="License Raj"/>
              </a:rPr>
              <a:t>License Raj</a:t>
            </a:r>
            <a:r>
              <a:rPr lang="en-IN" b="1" dirty="0" smtClean="0">
                <a:effectLst>
                  <a:outerShdw blurRad="38100" dist="38100" dir="2700000" algn="tl">
                    <a:srgbClr val="000000">
                      <a:alpha val="43137"/>
                    </a:srgbClr>
                  </a:outerShdw>
                </a:effectLst>
              </a:rPr>
              <a:t> was often at the core of corruption</a:t>
            </a:r>
            <a:endParaRPr lang="en-IN" b="1" dirty="0">
              <a:effectLst>
                <a:outerShdw blurRad="38100" dist="38100" dir="2700000" algn="tl">
                  <a:srgbClr val="000000">
                    <a:alpha val="43137"/>
                  </a:srgbClr>
                </a:outerShdw>
              </a:effectLst>
            </a:endParaRPr>
          </a:p>
        </p:txBody>
      </p:sp>
      <p:sp>
        <p:nvSpPr>
          <p:cNvPr id="8" name="Right Arrow 7"/>
          <p:cNvSpPr/>
          <p:nvPr/>
        </p:nvSpPr>
        <p:spPr>
          <a:xfrm>
            <a:off x="5410200" y="4800600"/>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5410200" y="3200400"/>
            <a:ext cx="6858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a:stretch>
        </a:blip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295400"/>
            <a:ext cx="5943600" cy="3200400"/>
          </a:xfrm>
        </p:spPr>
        <p:txBody>
          <a:bodyPr>
            <a:normAutofit/>
          </a:bodyPr>
          <a:lstStyle/>
          <a:p>
            <a:r>
              <a:rPr lang="en-US" sz="2000" dirty="0" smtClean="0">
                <a:latin typeface="Calibri" pitchFamily="34" charset="0"/>
                <a:cs typeface="Calibri" pitchFamily="34" charset="0"/>
              </a:rPr>
              <a:t>Corruption is not just cash changing hands it is far bigger and far dangerous and far more complex ... let us fight all forms of corruption in the society , scams is just one form, misuse of power and authority is one other in many more forms of corruption in India, One should know the war against corrupt is weak as long as other forms exists.. </a:t>
            </a:r>
            <a:r>
              <a:rPr lang="en-US" sz="2800" dirty="0" smtClean="0">
                <a:latin typeface="Calibri" pitchFamily="34" charset="0"/>
                <a:cs typeface="Calibri" pitchFamily="34" charset="0"/>
              </a:rPr>
              <a:t>think .. about this...</a:t>
            </a:r>
          </a:p>
          <a:p>
            <a:pPr>
              <a:buNone/>
            </a:pPr>
            <a:r>
              <a:rPr lang="en-US" sz="2000" dirty="0" smtClean="0">
                <a:latin typeface="Calibri" pitchFamily="34" charset="0"/>
                <a:cs typeface="Calibri" pitchFamily="34" charset="0"/>
              </a:rPr>
              <a:t>          </a:t>
            </a:r>
            <a:r>
              <a:rPr lang="en-US" sz="2400" dirty="0" smtClean="0">
                <a:latin typeface="Calibri" pitchFamily="34" charset="0"/>
                <a:cs typeface="Calibri" pitchFamily="34" charset="0"/>
              </a:rPr>
              <a:t>  </a:t>
            </a:r>
            <a:r>
              <a:rPr lang="en-US" sz="2800" dirty="0" smtClean="0">
                <a:latin typeface="Calibri" pitchFamily="34" charset="0"/>
                <a:cs typeface="Calibri" pitchFamily="34" charset="0"/>
              </a:rPr>
              <a:t>This the true picture of corruption.</a:t>
            </a:r>
            <a:endParaRPr lang="en-US" sz="2000" dirty="0" smtClean="0">
              <a:latin typeface="Calibri" pitchFamily="34" charset="0"/>
              <a:cs typeface="Calibri" pitchFamily="34" charset="0"/>
            </a:endParaRPr>
          </a:p>
          <a:p>
            <a:endParaRPr lang="en-US" sz="2000" dirty="0" smtClean="0">
              <a:latin typeface="Calibri" pitchFamily="34" charset="0"/>
              <a:cs typeface="Calibri" pitchFamily="34" charset="0"/>
            </a:endParaRPr>
          </a:p>
          <a:p>
            <a:pPr>
              <a:buNone/>
            </a:pPr>
            <a:endParaRPr lang="en-IN" sz="2000" dirty="0">
              <a:latin typeface="Calibri" pitchFamily="34" charset="0"/>
              <a:cs typeface="Calibri" pitchFamily="34" charset="0"/>
            </a:endParaRPr>
          </a:p>
        </p:txBody>
      </p:sp>
      <p:pic>
        <p:nvPicPr>
          <p:cNvPr id="3" name="Picture 2" descr="Police-abuse.png"/>
          <p:cNvPicPr>
            <a:picLocks noChangeAspect="1"/>
          </p:cNvPicPr>
          <p:nvPr/>
        </p:nvPicPr>
        <p:blipFill>
          <a:blip r:embed="rId3"/>
          <a:stretch>
            <a:fillRect/>
          </a:stretch>
        </p:blipFill>
        <p:spPr>
          <a:xfrm>
            <a:off x="5638800" y="1676400"/>
            <a:ext cx="3505200" cy="2209800"/>
          </a:xfrm>
          <a:prstGeom prst="rect">
            <a:avLst/>
          </a:prstGeom>
        </p:spPr>
      </p:pic>
      <p:pic>
        <p:nvPicPr>
          <p:cNvPr id="5" name="Picture 4" descr="Anti-Corruption-Backdro-2.jpg"/>
          <p:cNvPicPr>
            <a:picLocks noChangeAspect="1"/>
          </p:cNvPicPr>
          <p:nvPr/>
        </p:nvPicPr>
        <p:blipFill>
          <a:blip r:embed="rId4"/>
          <a:stretch>
            <a:fillRect/>
          </a:stretch>
        </p:blipFill>
        <p:spPr>
          <a:xfrm>
            <a:off x="0" y="4495800"/>
            <a:ext cx="9144000" cy="2362200"/>
          </a:xfrm>
          <a:prstGeom prst="rect">
            <a:avLst/>
          </a:prstGeom>
        </p:spPr>
      </p:pic>
      <p:pic>
        <p:nvPicPr>
          <p:cNvPr id="6" name="Picture 5" descr="header.jpg"/>
          <p:cNvPicPr>
            <a:picLocks noChangeAspect="1"/>
          </p:cNvPicPr>
          <p:nvPr/>
        </p:nvPicPr>
        <p:blipFill>
          <a:blip r:embed="rId5"/>
          <a:stretch>
            <a:fillRect/>
          </a:stretch>
        </p:blipFill>
        <p:spPr>
          <a:xfrm>
            <a:off x="0" y="0"/>
            <a:ext cx="9144000" cy="1257300"/>
          </a:xfrm>
          <a:prstGeom prst="rect">
            <a:avLst/>
          </a:prstGeom>
        </p:spPr>
        <p:style>
          <a:lnRef idx="0">
            <a:schemeClr val="accent5"/>
          </a:lnRef>
          <a:fillRef idx="3">
            <a:schemeClr val="accent5"/>
          </a:fillRef>
          <a:effectRef idx="3">
            <a:schemeClr val="accent5"/>
          </a:effectRef>
          <a:fontRef idx="minor">
            <a:schemeClr val="lt1"/>
          </a:fontRef>
        </p:style>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7998962969_f056455821_z.jpg"/>
          <p:cNvPicPr>
            <a:picLocks noChangeAspect="1"/>
          </p:cNvPicPr>
          <p:nvPr/>
        </p:nvPicPr>
        <p:blipFill>
          <a:blip r:embed="rId2"/>
          <a:stretch>
            <a:fillRect/>
          </a:stretch>
        </p:blipFill>
        <p:spPr>
          <a:xfrm>
            <a:off x="1" y="152400"/>
            <a:ext cx="9143999" cy="3733800"/>
          </a:xfrm>
          <a:prstGeom prst="rect">
            <a:avLst/>
          </a:prstGeom>
        </p:spPr>
      </p:pic>
      <p:sp>
        <p:nvSpPr>
          <p:cNvPr id="5" name="Rectangle 4"/>
          <p:cNvSpPr/>
          <p:nvPr/>
        </p:nvSpPr>
        <p:spPr>
          <a:xfrm>
            <a:off x="0" y="4057233"/>
            <a:ext cx="9144000" cy="2800767"/>
          </a:xfrm>
          <a:prstGeom prst="rect">
            <a:avLst/>
          </a:prstGeom>
        </p:spPr>
        <p:txBody>
          <a:bodyPr wrap="square">
            <a:spAutoFit/>
          </a:bodyPr>
          <a:lstStyle/>
          <a:p>
            <a:r>
              <a:rPr lang="en-US" sz="3200" b="1" dirty="0" smtClean="0">
                <a:latin typeface="Calibri" pitchFamily="34" charset="0"/>
                <a:cs typeface="Calibri" pitchFamily="34" charset="0"/>
              </a:rPr>
              <a:t>Corruption is everywhere, </a:t>
            </a:r>
            <a:r>
              <a:rPr lang="en-US" sz="2400" dirty="0" smtClean="0">
                <a:latin typeface="Calibri" pitchFamily="34" charset="0"/>
                <a:cs typeface="Calibri" pitchFamily="34" charset="0"/>
              </a:rPr>
              <a:t>if you talk about politics, business, sports, police, BMC, schools, colleges or any educational institutes and even at hospitals and media. Corruption is misuse of opportunity, power and money and we cannot blame only leaders or officials. We people are equally responsible for corruption. Corruption is like cancer, you should act when it’s at small level. If you ignore it may spread and situation can become worst.</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371600"/>
            <a:ext cx="9144000" cy="2285999"/>
          </a:xfrm>
        </p:spPr>
        <p:txBody>
          <a:bodyPr>
            <a:normAutofit/>
          </a:bodyPr>
          <a:lstStyle/>
          <a:p>
            <a:pPr algn="ctr">
              <a:buNone/>
            </a:pPr>
            <a:r>
              <a:rPr lang="en-US" dirty="0" smtClean="0">
                <a:latin typeface="Calibri" pitchFamily="34" charset="0"/>
                <a:cs typeface="Calibri" pitchFamily="34" charset="0"/>
              </a:rPr>
              <a:t>AS I have conducted survey on this I found answer from many that it is impossible to finish or make our country free from Extortionary Corruption.</a:t>
            </a:r>
          </a:p>
          <a:p>
            <a:pPr algn="ctr">
              <a:buNone/>
            </a:pPr>
            <a:r>
              <a:rPr lang="en-US" b="1" i="1" dirty="0" smtClean="0">
                <a:solidFill>
                  <a:srgbClr val="FF0000"/>
                </a:solidFill>
                <a:latin typeface="Calibri" pitchFamily="34" charset="0"/>
                <a:cs typeface="Calibri" pitchFamily="34" charset="0"/>
              </a:rPr>
              <a:t>        WHAT YOU THINK ABOUT THIS OPINION</a:t>
            </a:r>
          </a:p>
          <a:p>
            <a:pPr>
              <a:buNone/>
            </a:pPr>
            <a:endParaRPr lang="en-US" dirty="0" smtClean="0">
              <a:latin typeface="Calibri" pitchFamily="34" charset="0"/>
              <a:cs typeface="Calibri" pitchFamily="34" charset="0"/>
            </a:endParaRPr>
          </a:p>
        </p:txBody>
      </p:sp>
      <p:pic>
        <p:nvPicPr>
          <p:cNvPr id="5" name="Picture 4" descr="header.jpg"/>
          <p:cNvPicPr>
            <a:picLocks noChangeAspect="1"/>
          </p:cNvPicPr>
          <p:nvPr/>
        </p:nvPicPr>
        <p:blipFill>
          <a:blip r:embed="rId2"/>
          <a:stretch>
            <a:fillRect/>
          </a:stretch>
        </p:blipFill>
        <p:spPr>
          <a:xfrm>
            <a:off x="0" y="0"/>
            <a:ext cx="9144000" cy="1257300"/>
          </a:xfrm>
          <a:prstGeom prst="rect">
            <a:avLst/>
          </a:prstGeom>
        </p:spPr>
        <p:style>
          <a:lnRef idx="0">
            <a:schemeClr val="accent5"/>
          </a:lnRef>
          <a:fillRef idx="3">
            <a:schemeClr val="accent5"/>
          </a:fillRef>
          <a:effectRef idx="3">
            <a:schemeClr val="accent5"/>
          </a:effectRef>
          <a:fontRef idx="minor">
            <a:schemeClr val="lt1"/>
          </a:fontRef>
        </p:style>
      </p:pic>
      <p:pic>
        <p:nvPicPr>
          <p:cNvPr id="6" name="Picture 5" descr="0000001.jpg"/>
          <p:cNvPicPr>
            <a:picLocks noChangeAspect="1"/>
          </p:cNvPicPr>
          <p:nvPr/>
        </p:nvPicPr>
        <p:blipFill>
          <a:blip r:embed="rId3"/>
          <a:stretch>
            <a:fillRect/>
          </a:stretch>
        </p:blipFill>
        <p:spPr>
          <a:xfrm>
            <a:off x="4343400" y="3581400"/>
            <a:ext cx="4572000" cy="3276600"/>
          </a:xfrm>
          <a:prstGeom prst="rect">
            <a:avLst/>
          </a:prstGeom>
        </p:spPr>
      </p:pic>
      <p:sp>
        <p:nvSpPr>
          <p:cNvPr id="7" name="Rectangle 6"/>
          <p:cNvSpPr/>
          <p:nvPr/>
        </p:nvSpPr>
        <p:spPr>
          <a:xfrm>
            <a:off x="0" y="4272677"/>
            <a:ext cx="3740537" cy="2585323"/>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Kya</a:t>
            </a: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Apko</a:t>
            </a: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bhi</a:t>
            </a: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yahi</a:t>
            </a: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lagta</a:t>
            </a: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hey</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ight Arrow 7"/>
          <p:cNvSpPr/>
          <p:nvPr/>
        </p:nvSpPr>
        <p:spPr>
          <a:xfrm>
            <a:off x="3505200" y="5486400"/>
            <a:ext cx="6858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00201"/>
            <a:ext cx="7162800" cy="2362200"/>
          </a:xfrm>
        </p:spPr>
        <p:style>
          <a:lnRef idx="2">
            <a:schemeClr val="accent3">
              <a:shade val="50000"/>
            </a:schemeClr>
          </a:lnRef>
          <a:fillRef idx="1">
            <a:schemeClr val="accent3"/>
          </a:fillRef>
          <a:effectRef idx="0">
            <a:schemeClr val="accent3"/>
          </a:effectRef>
          <a:fontRef idx="minor">
            <a:schemeClr val="lt1"/>
          </a:fontRef>
        </p:style>
        <p:txBody>
          <a:bodyPr>
            <a:normAutofit fontScale="92500" lnSpcReduction="10000"/>
          </a:bodyPr>
          <a:lstStyle/>
          <a:p>
            <a:r>
              <a:rPr lang="en-US" dirty="0" smtClean="0"/>
              <a:t>If </a:t>
            </a:r>
            <a:r>
              <a:rPr lang="en-US" dirty="0" err="1" smtClean="0"/>
              <a:t>Rakesh</a:t>
            </a:r>
            <a:r>
              <a:rPr lang="en-US" dirty="0" smtClean="0"/>
              <a:t> Sharma can touch the heights of MOON and can do YOGA their….</a:t>
            </a:r>
          </a:p>
          <a:p>
            <a:pPr>
              <a:buNone/>
            </a:pPr>
            <a:r>
              <a:rPr lang="en-US" dirty="0" smtClean="0"/>
              <a:t>           who can think of it no one….</a:t>
            </a:r>
          </a:p>
          <a:p>
            <a:pPr>
              <a:buNone/>
            </a:pPr>
            <a:r>
              <a:rPr lang="en-US" dirty="0" smtClean="0"/>
              <a:t>		 But he did it….then why </a:t>
            </a:r>
            <a:r>
              <a:rPr lang="en-US" dirty="0" err="1" smtClean="0"/>
              <a:t>extortionary</a:t>
            </a:r>
            <a:r>
              <a:rPr lang="en-US" dirty="0" smtClean="0"/>
              <a:t> corruption can not came to END…..</a:t>
            </a:r>
            <a:endParaRPr lang="en-US" dirty="0"/>
          </a:p>
        </p:txBody>
      </p:sp>
      <p:pic>
        <p:nvPicPr>
          <p:cNvPr id="4" name="Picture 3" descr="header.jpg"/>
          <p:cNvPicPr>
            <a:picLocks noChangeAspect="1"/>
          </p:cNvPicPr>
          <p:nvPr/>
        </p:nvPicPr>
        <p:blipFill>
          <a:blip r:embed="rId3"/>
          <a:stretch>
            <a:fillRect/>
          </a:stretch>
        </p:blipFill>
        <p:spPr>
          <a:xfrm>
            <a:off x="0" y="0"/>
            <a:ext cx="9144000" cy="1257300"/>
          </a:xfrm>
          <a:prstGeom prst="rect">
            <a:avLst/>
          </a:prstGeom>
        </p:spPr>
        <p:style>
          <a:lnRef idx="0">
            <a:schemeClr val="accent5"/>
          </a:lnRef>
          <a:fillRef idx="3">
            <a:schemeClr val="accent5"/>
          </a:fillRef>
          <a:effectRef idx="3">
            <a:schemeClr val="accent5"/>
          </a:effectRef>
          <a:fontRef idx="minor">
            <a:schemeClr val="lt1"/>
          </a:fontRef>
        </p:style>
      </p:pic>
      <p:pic>
        <p:nvPicPr>
          <p:cNvPr id="5" name="Picture 4" descr="images (1).jpg"/>
          <p:cNvPicPr>
            <a:picLocks noChangeAspect="1"/>
          </p:cNvPicPr>
          <p:nvPr/>
        </p:nvPicPr>
        <p:blipFill>
          <a:blip r:embed="rId4"/>
          <a:stretch>
            <a:fillRect/>
          </a:stretch>
        </p:blipFill>
        <p:spPr>
          <a:xfrm>
            <a:off x="7162800" y="1600200"/>
            <a:ext cx="1752600" cy="2362200"/>
          </a:xfrm>
          <a:prstGeom prst="rect">
            <a:avLst/>
          </a:prstGeom>
        </p:spPr>
      </p:pic>
      <p:sp>
        <p:nvSpPr>
          <p:cNvPr id="6" name="Down Arrow 5"/>
          <p:cNvSpPr/>
          <p:nvPr/>
        </p:nvSpPr>
        <p:spPr>
          <a:xfrm>
            <a:off x="4038600" y="3962400"/>
            <a:ext cx="7620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362200" y="4724400"/>
            <a:ext cx="4114800"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dirty="0" smtClean="0"/>
              <a:t>The only thing required is THAT. </a:t>
            </a:r>
            <a:endParaRPr lang="en-US" dirty="0"/>
          </a:p>
        </p:txBody>
      </p:sp>
      <p:pic>
        <p:nvPicPr>
          <p:cNvPr id="8" name="Picture 7" descr="thumbnail (7).jpg"/>
          <p:cNvPicPr>
            <a:picLocks noChangeAspect="1"/>
          </p:cNvPicPr>
          <p:nvPr/>
        </p:nvPicPr>
        <p:blipFill>
          <a:blip r:embed="rId5"/>
          <a:stretch>
            <a:fillRect/>
          </a:stretch>
        </p:blipFill>
        <p:spPr>
          <a:xfrm>
            <a:off x="1447800" y="5105400"/>
            <a:ext cx="6400800" cy="819150"/>
          </a:xfrm>
          <a:prstGeom prst="rect">
            <a:avLst/>
          </a:prstGeom>
        </p:spPr>
      </p:pic>
      <p:sp>
        <p:nvSpPr>
          <p:cNvPr id="2" name="Rectangle 1"/>
          <p:cNvSpPr/>
          <p:nvPr/>
        </p:nvSpPr>
        <p:spPr>
          <a:xfrm>
            <a:off x="74884" y="5791200"/>
            <a:ext cx="8689431"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Where is will there is way</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
            <a:lum/>
          </a:blip>
          <a:srcRect/>
          <a:stretch>
            <a:fillRect l="-5000" r="-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style>
          <a:lnRef idx="1">
            <a:schemeClr val="accent2"/>
          </a:lnRef>
          <a:fillRef idx="3">
            <a:schemeClr val="accent2"/>
          </a:fillRef>
          <a:effectRef idx="2">
            <a:schemeClr val="accent2"/>
          </a:effectRef>
          <a:fontRef idx="minor">
            <a:schemeClr val="lt1"/>
          </a:fontRef>
        </p:style>
        <p:txBody>
          <a:bodyPr>
            <a:normAutofit fontScale="90000"/>
          </a:bodyPr>
          <a:lstStyle/>
          <a:p>
            <a:r>
              <a:rPr lang="en-US" b="1" dirty="0" smtClean="0"/>
              <a:t>Fighting the menace:</a:t>
            </a:r>
            <a:br>
              <a:rPr lang="en-US" b="1" dirty="0" smtClean="0"/>
            </a:br>
            <a:r>
              <a:rPr lang="en-US" b="1" dirty="0" smtClean="0"/>
              <a:t>Road under construction</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The Indian government’s track record in combating bribery and Extrotionary corruption has not been very effective. The main reason for this is political interference and delayed justice that impairs the effectiveness of the verdict, opined corporate India. Respondents also stated that corruption levels are expected to remain at the current level irrespective of the current and impending legislations.</a:t>
            </a: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xmlns="" val="3582927555"/>
              </p:ext>
            </p:extLst>
          </p:nvPr>
        </p:nvGraphicFramePr>
        <p:xfrm>
          <a:off x="5105400" y="0"/>
          <a:ext cx="35814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angle 6"/>
          <p:cNvSpPr/>
          <p:nvPr/>
        </p:nvSpPr>
        <p:spPr>
          <a:xfrm>
            <a:off x="457200" y="228600"/>
            <a:ext cx="4572000" cy="2308324"/>
          </a:xfrm>
          <a:prstGeom prst="rect">
            <a:avLst/>
          </a:prstGeom>
        </p:spPr>
        <p:txBody>
          <a:bodyPr>
            <a:spAutoFit/>
          </a:bodyPr>
          <a:lstStyle/>
          <a:p>
            <a:r>
              <a:rPr lang="en-US" dirty="0" smtClean="0"/>
              <a:t>The Prevention of Corruption Act came into force in 1988.</a:t>
            </a:r>
          </a:p>
          <a:p>
            <a:r>
              <a:rPr lang="en-US" dirty="0" smtClean="0"/>
              <a:t>However, the number of convictions under this Act are considered a abysmally low. No wonder, 84 percent of the respondents believe that the Indian government has not been very effective in enforcing anti-bribery and corruption laws.</a:t>
            </a:r>
            <a:endParaRPr lang="en-US" dirty="0"/>
          </a:p>
        </p:txBody>
      </p:sp>
      <p:sp>
        <p:nvSpPr>
          <p:cNvPr id="8" name="Rectangle 7"/>
          <p:cNvSpPr/>
          <p:nvPr/>
        </p:nvSpPr>
        <p:spPr>
          <a:xfrm>
            <a:off x="381000" y="2743200"/>
            <a:ext cx="4572000" cy="2308324"/>
          </a:xfrm>
          <a:prstGeom prst="rect">
            <a:avLst/>
          </a:prstGeom>
        </p:spPr>
        <p:txBody>
          <a:bodyPr>
            <a:spAutoFit/>
          </a:bodyPr>
          <a:lstStyle/>
          <a:p>
            <a:r>
              <a:rPr lang="en-US" dirty="0" smtClean="0"/>
              <a:t>The Right to Information Act (2005), a landmark legislation, under which one can seek specific information under the control of public authorities with the objective of promoting transparency and accountability of those holding public positions .This act in recent times has helped unearth certain prevalent malpractices in the country.</a:t>
            </a:r>
            <a:endParaRPr lang="en-US" dirty="0"/>
          </a:p>
        </p:txBody>
      </p:sp>
      <p:sp>
        <p:nvSpPr>
          <p:cNvPr id="9" name="Rectangle 8"/>
          <p:cNvSpPr/>
          <p:nvPr/>
        </p:nvSpPr>
        <p:spPr>
          <a:xfrm>
            <a:off x="152400" y="6212732"/>
            <a:ext cx="7010400" cy="338554"/>
          </a:xfrm>
          <a:prstGeom prst="rect">
            <a:avLst/>
          </a:prstGeom>
        </p:spPr>
        <p:txBody>
          <a:bodyPr wrap="square">
            <a:spAutoFit/>
          </a:bodyPr>
          <a:lstStyle/>
          <a:p>
            <a:r>
              <a:rPr lang="en-US" sz="1600" b="1" i="1" u="sng" dirty="0" smtClean="0">
                <a:solidFill>
                  <a:srgbClr val="0000CC"/>
                </a:solidFill>
              </a:rPr>
              <a:t>Source: KPMG’s Bribery and Corruption Survey 2011</a:t>
            </a:r>
            <a:endParaRPr lang="en-US" sz="1600" i="1" u="sng" dirty="0">
              <a:solidFill>
                <a:srgbClr val="0000CC"/>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1908215"/>
          </a:xfrm>
          <a:prstGeom prst="rect">
            <a:avLst/>
          </a:prstGeom>
        </p:spPr>
        <p:txBody>
          <a:bodyPr wrap="square">
            <a:spAutoFit/>
          </a:bodyPr>
          <a:lstStyle/>
          <a:p>
            <a:r>
              <a:rPr lang="en-US" dirty="0" smtClean="0"/>
              <a:t>Other anti-bribery and </a:t>
            </a:r>
            <a:r>
              <a:rPr lang="en-US" dirty="0" err="1" smtClean="0"/>
              <a:t>extortionary</a:t>
            </a:r>
            <a:r>
              <a:rPr lang="en-US" dirty="0" smtClean="0"/>
              <a:t> corruption initiatives in India include the presence of the State </a:t>
            </a:r>
            <a:r>
              <a:rPr lang="en-US" dirty="0" err="1" smtClean="0"/>
              <a:t>LokAyuktas</a:t>
            </a:r>
            <a:r>
              <a:rPr lang="en-US" dirty="0" smtClean="0"/>
              <a:t>; Central Vigilance Co0mmission; </a:t>
            </a:r>
            <a:r>
              <a:rPr lang="en-US" b="1" dirty="0" smtClean="0"/>
              <a:t>proposed</a:t>
            </a:r>
            <a:r>
              <a:rPr lang="en-US" dirty="0" smtClean="0"/>
              <a:t> National Anti-Corruption Strategy;</a:t>
            </a:r>
          </a:p>
          <a:p>
            <a:r>
              <a:rPr lang="en-US" dirty="0" smtClean="0"/>
              <a:t>Guidelines on Corporate Governance. The moot point</a:t>
            </a:r>
          </a:p>
          <a:p>
            <a:r>
              <a:rPr lang="en-US" dirty="0" smtClean="0"/>
              <a:t>however is  </a:t>
            </a:r>
            <a:r>
              <a:rPr lang="en-US" sz="3200" dirty="0" smtClean="0"/>
              <a:t>‘why enforcement of these legislations has not</a:t>
            </a:r>
          </a:p>
          <a:p>
            <a:r>
              <a:rPr lang="en-US" sz="3200" dirty="0" smtClean="0"/>
              <a:t>been effective?’</a:t>
            </a:r>
            <a:endParaRPr lang="en-US" sz="3200" dirty="0"/>
          </a:p>
        </p:txBody>
      </p:sp>
      <p:graphicFrame>
        <p:nvGraphicFramePr>
          <p:cNvPr id="2" name="Table 1"/>
          <p:cNvGraphicFramePr>
            <a:graphicFrameLocks noGrp="1"/>
          </p:cNvGraphicFramePr>
          <p:nvPr>
            <p:extLst>
              <p:ext uri="{D42A27DB-BD31-4B8C-83A1-F6EECF244321}">
                <p14:modId xmlns:p14="http://schemas.microsoft.com/office/powerpoint/2010/main" xmlns="" val="764545867"/>
              </p:ext>
            </p:extLst>
          </p:nvPr>
        </p:nvGraphicFramePr>
        <p:xfrm>
          <a:off x="0" y="2691259"/>
          <a:ext cx="8991600" cy="3480941"/>
        </p:xfrm>
        <a:graphic>
          <a:graphicData uri="http://schemas.openxmlformats.org/drawingml/2006/table">
            <a:tbl>
              <a:tblPr firstRow="1" bandRow="1">
                <a:tableStyleId>{5C22544A-7EE6-4342-B048-85BDC9FD1C3A}</a:tableStyleId>
              </a:tblPr>
              <a:tblGrid>
                <a:gridCol w="7642860"/>
                <a:gridCol w="1348740"/>
              </a:tblGrid>
              <a:tr h="294764">
                <a:tc>
                  <a:txBody>
                    <a:bodyPr/>
                    <a:lstStyle/>
                    <a:p>
                      <a:pPr algn="ctr"/>
                      <a:r>
                        <a:rPr lang="en-US" dirty="0" smtClean="0"/>
                        <a:t>REASONS</a:t>
                      </a:r>
                      <a:endParaRPr lang="en-US" dirty="0"/>
                    </a:p>
                  </a:txBody>
                  <a:tcPr/>
                </a:tc>
                <a:tc>
                  <a:txBody>
                    <a:bodyPr/>
                    <a:lstStyle/>
                    <a:p>
                      <a:pPr algn="ctr"/>
                      <a:r>
                        <a:rPr lang="en-US" dirty="0" smtClean="0"/>
                        <a:t>%</a:t>
                      </a:r>
                      <a:endParaRPr lang="en-US" dirty="0"/>
                    </a:p>
                  </a:txBody>
                  <a:tcPr/>
                </a:tc>
              </a:tr>
              <a:tr h="352134">
                <a:tc>
                  <a:txBody>
                    <a:bodyPr/>
                    <a:lstStyle/>
                    <a:p>
                      <a:r>
                        <a:rPr lang="en-US" dirty="0" smtClean="0"/>
                        <a:t> </a:t>
                      </a:r>
                      <a:r>
                        <a:rPr lang="en-US" sz="1800" b="0" i="0" u="none" strike="noStrike" kern="1200" baseline="0" dirty="0" smtClean="0">
                          <a:solidFill>
                            <a:schemeClr val="dk1"/>
                          </a:solidFill>
                          <a:latin typeface="+mn-lt"/>
                          <a:ea typeface="+mn-ea"/>
                          <a:cs typeface="+mn-cs"/>
                        </a:rPr>
                        <a:t>Belief that the laws will not change anything</a:t>
                      </a:r>
                      <a:endParaRPr lang="en-US" dirty="0"/>
                    </a:p>
                  </a:txBody>
                  <a:tcPr/>
                </a:tc>
                <a:tc>
                  <a:txBody>
                    <a:bodyPr/>
                    <a:lstStyle/>
                    <a:p>
                      <a:pPr algn="ctr"/>
                      <a:r>
                        <a:rPr lang="en-US" dirty="0" smtClean="0"/>
                        <a:t>11%</a:t>
                      </a:r>
                      <a:endParaRPr lang="en-US" dirty="0"/>
                    </a:p>
                  </a:txBody>
                  <a:tcPr/>
                </a:tc>
              </a:tr>
              <a:tr h="515837">
                <a:tc>
                  <a:txBody>
                    <a:bodyPr/>
                    <a:lstStyle/>
                    <a:p>
                      <a:r>
                        <a:rPr lang="en-US" sz="1800" b="0" i="0" u="none" strike="noStrike" kern="1200" baseline="0" dirty="0" smtClean="0">
                          <a:solidFill>
                            <a:schemeClr val="dk1"/>
                          </a:solidFill>
                          <a:latin typeface="+mn-lt"/>
                          <a:ea typeface="+mn-ea"/>
                          <a:cs typeface="+mn-cs"/>
                        </a:rPr>
                        <a:t>Lack of understanding of the law by affected parties resulting in little or no attempts to seek legal recourse</a:t>
                      </a:r>
                      <a:endParaRPr lang="en-US" dirty="0"/>
                    </a:p>
                  </a:txBody>
                  <a:tcPr/>
                </a:tc>
                <a:tc>
                  <a:txBody>
                    <a:bodyPr/>
                    <a:lstStyle/>
                    <a:p>
                      <a:pPr algn="ctr"/>
                      <a:r>
                        <a:rPr lang="en-US" dirty="0" smtClean="0"/>
                        <a:t>7%</a:t>
                      </a:r>
                      <a:endParaRPr lang="en-US" dirty="0"/>
                    </a:p>
                  </a:txBody>
                  <a:tcPr/>
                </a:tc>
              </a:tr>
              <a:tr h="323097">
                <a:tc>
                  <a:txBody>
                    <a:bodyPr/>
                    <a:lstStyle/>
                    <a:p>
                      <a:r>
                        <a:rPr lang="en-US" sz="1800" b="0" i="0" u="none" strike="noStrike" kern="1200" baseline="0" dirty="0" smtClean="0">
                          <a:solidFill>
                            <a:schemeClr val="dk1"/>
                          </a:solidFill>
                          <a:latin typeface="+mn-lt"/>
                          <a:ea typeface="+mn-ea"/>
                          <a:cs typeface="+mn-cs"/>
                        </a:rPr>
                        <a:t>Political Interference</a:t>
                      </a:r>
                      <a:endParaRPr lang="en-US" dirty="0"/>
                    </a:p>
                  </a:txBody>
                  <a:tcPr/>
                </a:tc>
                <a:tc>
                  <a:txBody>
                    <a:bodyPr/>
                    <a:lstStyle/>
                    <a:p>
                      <a:pPr algn="ctr"/>
                      <a:r>
                        <a:rPr lang="en-US" dirty="0" smtClean="0"/>
                        <a:t>20%</a:t>
                      </a:r>
                      <a:endParaRPr lang="en-US" dirty="0"/>
                    </a:p>
                  </a:txBody>
                  <a:tcPr/>
                </a:tc>
              </a:tr>
              <a:tr h="371981">
                <a:tc>
                  <a:txBody>
                    <a:bodyPr/>
                    <a:lstStyle/>
                    <a:p>
                      <a:r>
                        <a:rPr lang="en-US" sz="1800" b="0" i="0" u="none" strike="noStrike" kern="1200" baseline="0" dirty="0" smtClean="0">
                          <a:solidFill>
                            <a:schemeClr val="dk1"/>
                          </a:solidFill>
                          <a:latin typeface="+mn-lt"/>
                          <a:ea typeface="+mn-ea"/>
                          <a:cs typeface="+mn-cs"/>
                        </a:rPr>
                        <a:t>Delayed justice that impairs </a:t>
                      </a:r>
                      <a:r>
                        <a:rPr lang="en-US" sz="1800" b="0" i="0" u="none" strike="noStrike" kern="1200" baseline="0" dirty="0" err="1" smtClean="0">
                          <a:solidFill>
                            <a:schemeClr val="dk1"/>
                          </a:solidFill>
                          <a:latin typeface="+mn-lt"/>
                          <a:ea typeface="+mn-ea"/>
                          <a:cs typeface="+mn-cs"/>
                        </a:rPr>
                        <a:t>theeffectiveness</a:t>
                      </a:r>
                      <a:r>
                        <a:rPr lang="en-US" sz="1800" b="0" i="0" u="none" strike="noStrike" kern="1200" baseline="0" dirty="0" smtClean="0">
                          <a:solidFill>
                            <a:schemeClr val="dk1"/>
                          </a:solidFill>
                          <a:latin typeface="+mn-lt"/>
                          <a:ea typeface="+mn-ea"/>
                          <a:cs typeface="+mn-cs"/>
                        </a:rPr>
                        <a:t> of the verdict</a:t>
                      </a:r>
                      <a:endParaRPr lang="en-US" dirty="0"/>
                    </a:p>
                  </a:txBody>
                  <a:tcPr/>
                </a:tc>
                <a:tc>
                  <a:txBody>
                    <a:bodyPr/>
                    <a:lstStyle/>
                    <a:p>
                      <a:pPr algn="ctr"/>
                      <a:r>
                        <a:rPr lang="en-US" dirty="0" smtClean="0"/>
                        <a:t>18%</a:t>
                      </a:r>
                      <a:endParaRPr lang="en-US" dirty="0"/>
                    </a:p>
                  </a:txBody>
                  <a:tcPr/>
                </a:tc>
              </a:tr>
              <a:tr h="515837">
                <a:tc>
                  <a:txBody>
                    <a:bodyPr/>
                    <a:lstStyle/>
                    <a:p>
                      <a:r>
                        <a:rPr lang="en-US" sz="1800" b="0" i="0" u="none" strike="noStrike" kern="1200" baseline="0" dirty="0" smtClean="0">
                          <a:solidFill>
                            <a:schemeClr val="dk1"/>
                          </a:solidFill>
                          <a:latin typeface="+mn-lt"/>
                          <a:ea typeface="+mn-ea"/>
                          <a:cs typeface="+mn-cs"/>
                        </a:rPr>
                        <a:t>Involvement of multiple agencies in investigating claims charges filed, which further delays fact finding and eventually the verdict</a:t>
                      </a:r>
                      <a:endParaRPr lang="en-US" dirty="0"/>
                    </a:p>
                  </a:txBody>
                  <a:tcPr/>
                </a:tc>
                <a:tc>
                  <a:txBody>
                    <a:bodyPr/>
                    <a:lstStyle/>
                    <a:p>
                      <a:pPr algn="ctr"/>
                      <a:r>
                        <a:rPr lang="en-US" dirty="0" smtClean="0"/>
                        <a:t>14%</a:t>
                      </a:r>
                      <a:endParaRPr lang="en-US" dirty="0"/>
                    </a:p>
                  </a:txBody>
                  <a:tcPr/>
                </a:tc>
              </a:tr>
              <a:tr h="323097">
                <a:tc>
                  <a:txBody>
                    <a:bodyPr/>
                    <a:lstStyle/>
                    <a:p>
                      <a:r>
                        <a:rPr lang="en-US" sz="1800" b="0" i="0" u="none" strike="noStrike" kern="1200" baseline="0" dirty="0" smtClean="0">
                          <a:solidFill>
                            <a:schemeClr val="dk1"/>
                          </a:solidFill>
                          <a:latin typeface="+mn-lt"/>
                          <a:ea typeface="+mn-ea"/>
                          <a:cs typeface="+mn-cs"/>
                        </a:rPr>
                        <a:t>Penalties not being harsh enough to deter repetition of the crime</a:t>
                      </a:r>
                      <a:endParaRPr lang="en-US" dirty="0"/>
                    </a:p>
                  </a:txBody>
                  <a:tcPr/>
                </a:tc>
                <a:tc>
                  <a:txBody>
                    <a:bodyPr/>
                    <a:lstStyle/>
                    <a:p>
                      <a:pPr algn="ctr"/>
                      <a:r>
                        <a:rPr lang="en-US" dirty="0" smtClean="0"/>
                        <a:t>15%</a:t>
                      </a:r>
                      <a:endParaRPr lang="en-US" dirty="0"/>
                    </a:p>
                  </a:txBody>
                  <a:tcPr/>
                </a:tc>
              </a:tr>
              <a:tr h="323097">
                <a:tc>
                  <a:txBody>
                    <a:bodyPr/>
                    <a:lstStyle/>
                    <a:p>
                      <a:r>
                        <a:rPr lang="en-US" sz="1800" b="0" i="0" u="none" strike="noStrike" kern="1200" baseline="0" dirty="0" smtClean="0">
                          <a:solidFill>
                            <a:schemeClr val="dk1"/>
                          </a:solidFill>
                          <a:latin typeface="+mn-lt"/>
                          <a:ea typeface="+mn-ea"/>
                          <a:cs typeface="+mn-cs"/>
                        </a:rPr>
                        <a:t>Fear of retribution/ </a:t>
                      </a:r>
                      <a:r>
                        <a:rPr lang="en-US" sz="1800" b="0" i="0" u="none" strike="noStrike" kern="1200" baseline="0" dirty="0" err="1" smtClean="0">
                          <a:solidFill>
                            <a:schemeClr val="dk1"/>
                          </a:solidFill>
                          <a:latin typeface="+mn-lt"/>
                          <a:ea typeface="+mn-ea"/>
                          <a:cs typeface="+mn-cs"/>
                        </a:rPr>
                        <a:t>victimisation</a:t>
                      </a:r>
                      <a:r>
                        <a:rPr lang="en-US" sz="1800" b="0" i="0" u="none" strike="noStrike" kern="1200" baseline="0" dirty="0" smtClean="0">
                          <a:solidFill>
                            <a:schemeClr val="dk1"/>
                          </a:solidFill>
                          <a:latin typeface="+mn-lt"/>
                          <a:ea typeface="+mn-ea"/>
                          <a:cs typeface="+mn-cs"/>
                        </a:rPr>
                        <a:t> by affected parties</a:t>
                      </a:r>
                      <a:endParaRPr lang="en-US" dirty="0"/>
                    </a:p>
                  </a:txBody>
                  <a:tcPr/>
                </a:tc>
                <a:tc>
                  <a:txBody>
                    <a:bodyPr/>
                    <a:lstStyle/>
                    <a:p>
                      <a:pPr algn="ctr"/>
                      <a:r>
                        <a:rPr lang="en-US" dirty="0" smtClean="0"/>
                        <a:t>13%</a:t>
                      </a:r>
                      <a:endParaRPr lang="en-US" dirty="0"/>
                    </a:p>
                  </a:txBody>
                  <a:tcPr/>
                </a:tc>
              </a:tr>
            </a:tbl>
          </a:graphicData>
        </a:graphic>
      </p:graphicFrame>
      <p:sp>
        <p:nvSpPr>
          <p:cNvPr id="3" name="Rectangle 2"/>
          <p:cNvSpPr/>
          <p:nvPr/>
        </p:nvSpPr>
        <p:spPr>
          <a:xfrm>
            <a:off x="2057400" y="1908215"/>
            <a:ext cx="5251951" cy="523220"/>
          </a:xfrm>
          <a:prstGeom prst="rect">
            <a:avLst/>
          </a:prstGeom>
        </p:spPr>
        <p:style>
          <a:lnRef idx="0">
            <a:schemeClr val="accent2"/>
          </a:lnRef>
          <a:fillRef idx="3">
            <a:schemeClr val="accent2"/>
          </a:fillRef>
          <a:effectRef idx="3">
            <a:schemeClr val="accent2"/>
          </a:effectRef>
          <a:fontRef idx="minor">
            <a:schemeClr val="lt1"/>
          </a:fontRef>
        </p:style>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2800" b="1" dirty="0">
                <a:solidFill>
                  <a:schemeClr val="bg1"/>
                </a:solidFill>
              </a:rPr>
              <a:t>Key reasons for poor enforcement</a:t>
            </a:r>
            <a:endParaRPr lang="en-US" sz="2800" b="1" cap="none" spc="50" dirty="0">
              <a:ln w="11430"/>
              <a:solidFill>
                <a:schemeClr val="bg1"/>
              </a:solidFill>
              <a:effectLst>
                <a:outerShdw blurRad="76200" dist="50800" dir="5400000" algn="tl" rotWithShape="0">
                  <a:srgbClr val="000000">
                    <a:alpha val="65000"/>
                  </a:srgbClr>
                </a:outerShdw>
              </a:effectLst>
            </a:endParaRPr>
          </a:p>
        </p:txBody>
      </p:sp>
      <p:sp>
        <p:nvSpPr>
          <p:cNvPr id="6" name="Rectangle 5"/>
          <p:cNvSpPr/>
          <p:nvPr/>
        </p:nvSpPr>
        <p:spPr>
          <a:xfrm>
            <a:off x="0" y="6430647"/>
            <a:ext cx="7010400" cy="338554"/>
          </a:xfrm>
          <a:prstGeom prst="rect">
            <a:avLst/>
          </a:prstGeom>
        </p:spPr>
        <p:txBody>
          <a:bodyPr wrap="square">
            <a:spAutoFit/>
          </a:bodyPr>
          <a:lstStyle/>
          <a:p>
            <a:r>
              <a:rPr lang="en-US" sz="1600" b="1" i="1" u="sng" dirty="0" smtClean="0">
                <a:solidFill>
                  <a:srgbClr val="0000CC"/>
                </a:solidFill>
              </a:rPr>
              <a:t>Source: KPMG’s Bribery and Corruption Survey 2011</a:t>
            </a:r>
            <a:endParaRPr lang="en-US" sz="1600" i="1" u="sng" dirty="0">
              <a:solidFill>
                <a:srgbClr val="0000CC"/>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Business-Ethics.jpg"/>
          <p:cNvPicPr>
            <a:picLocks noGrp="1" noChangeAspect="1"/>
          </p:cNvPicPr>
          <p:nvPr>
            <p:ph idx="1"/>
          </p:nvPr>
        </p:nvPicPr>
        <p:blipFill>
          <a:blip r:embed="rId2"/>
          <a:stretch>
            <a:fillRect/>
          </a:stretch>
        </p:blipFill>
        <p:spPr>
          <a:xfrm>
            <a:off x="0" y="0"/>
            <a:ext cx="9144000" cy="1676400"/>
          </a:xfrm>
        </p:spPr>
      </p:pic>
      <p:sp>
        <p:nvSpPr>
          <p:cNvPr id="2" name="Title 1"/>
          <p:cNvSpPr>
            <a:spLocks noGrp="1"/>
          </p:cNvSpPr>
          <p:nvPr>
            <p:ph type="title"/>
          </p:nvPr>
        </p:nvSpPr>
        <p:spPr>
          <a:xfrm>
            <a:off x="304800" y="3932238"/>
            <a:ext cx="8686800" cy="2925762"/>
          </a:xfrm>
        </p:spPr>
        <p:txBody>
          <a:bodyPr>
            <a:noAutofit/>
          </a:bodyPr>
          <a:lstStyle/>
          <a:p>
            <a:pPr algn="l"/>
            <a:r>
              <a:rPr lang="en-US" sz="4000" dirty="0"/>
              <a:t>“Ethical values in </a:t>
            </a:r>
            <a:r>
              <a:rPr lang="en-US" sz="4000" dirty="0" smtClean="0"/>
              <a:t>general have </a:t>
            </a:r>
            <a:r>
              <a:rPr lang="en-US" sz="4000" dirty="0"/>
              <a:t>drastically come </a:t>
            </a:r>
            <a:r>
              <a:rPr lang="en-US" sz="4000" dirty="0" smtClean="0"/>
              <a:t>down and </a:t>
            </a:r>
            <a:r>
              <a:rPr lang="en-US" sz="4000" dirty="0"/>
              <a:t>society has become</a:t>
            </a:r>
            <a:br>
              <a:rPr lang="en-US" sz="4000" dirty="0"/>
            </a:br>
            <a:r>
              <a:rPr lang="en-US" sz="4000" dirty="0"/>
              <a:t>permissive and </a:t>
            </a:r>
            <a:r>
              <a:rPr lang="en-US" sz="4000" dirty="0" smtClean="0"/>
              <a:t>accepts corruption </a:t>
            </a:r>
            <a:r>
              <a:rPr lang="en-US" sz="4000" dirty="0"/>
              <a:t>as normal</a:t>
            </a:r>
            <a:r>
              <a:rPr lang="en-US" sz="4000" dirty="0" smtClean="0"/>
              <a:t>.”</a:t>
            </a:r>
            <a:br>
              <a:rPr lang="en-US" sz="4000" dirty="0" smtClean="0"/>
            </a:br>
            <a:r>
              <a:rPr lang="en-US" sz="2800" b="1" i="1" dirty="0"/>
              <a:t> - CFO of a leading pharmaceutical company</a:t>
            </a:r>
            <a:endParaRPr lang="en-US" sz="2800" i="1" dirty="0"/>
          </a:p>
        </p:txBody>
      </p:sp>
      <p:graphicFrame>
        <p:nvGraphicFramePr>
          <p:cNvPr id="8" name="Diagram 7"/>
          <p:cNvGraphicFramePr/>
          <p:nvPr/>
        </p:nvGraphicFramePr>
        <p:xfrm>
          <a:off x="1524000" y="1828800"/>
          <a:ext cx="6096000" cy="210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xmlns="" val="3753967079"/>
              </p:ext>
            </p:extLst>
          </p:nvPr>
        </p:nvGraphicFramePr>
        <p:xfrm>
          <a:off x="0" y="685800"/>
          <a:ext cx="9031666"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a:off x="-3243" y="22698"/>
            <a:ext cx="9034909" cy="553998"/>
          </a:xfrm>
          <a:prstGeom prst="rect">
            <a:avLst/>
          </a:prstGeom>
        </p:spPr>
        <p:style>
          <a:lnRef idx="0">
            <a:schemeClr val="accent6"/>
          </a:lnRef>
          <a:fillRef idx="3">
            <a:schemeClr val="accent6"/>
          </a:fillRef>
          <a:effectRef idx="3">
            <a:schemeClr val="accent6"/>
          </a:effectRef>
          <a:fontRef idx="minor">
            <a:schemeClr val="lt1"/>
          </a:fontRef>
        </p:style>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3000" b="1" dirty="0"/>
              <a:t>Most effective measures to curb bribery and corruption</a:t>
            </a:r>
            <a:endParaRPr lang="en-US" sz="30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6" name="Rectangle 5"/>
          <p:cNvSpPr/>
          <p:nvPr/>
        </p:nvSpPr>
        <p:spPr>
          <a:xfrm>
            <a:off x="0" y="6430647"/>
            <a:ext cx="7010400" cy="338554"/>
          </a:xfrm>
          <a:prstGeom prst="rect">
            <a:avLst/>
          </a:prstGeom>
        </p:spPr>
        <p:txBody>
          <a:bodyPr wrap="square">
            <a:spAutoFit/>
          </a:bodyPr>
          <a:lstStyle/>
          <a:p>
            <a:r>
              <a:rPr lang="en-US" sz="1600" b="1" i="1" u="sng" dirty="0" smtClean="0">
                <a:solidFill>
                  <a:srgbClr val="0000CC"/>
                </a:solidFill>
              </a:rPr>
              <a:t>Source: KPMG’s Bribery and Corruption Survey 2011</a:t>
            </a:r>
            <a:endParaRPr lang="en-US" sz="1600" i="1" u="sng" dirty="0">
              <a:solidFill>
                <a:srgbClr val="0000CC"/>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3000"/>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14255"/>
            <a:ext cx="8229600" cy="4525963"/>
          </a:xfrm>
        </p:spPr>
        <p:txBody>
          <a:bodyPr/>
          <a:lstStyle/>
          <a:p>
            <a:endParaRPr lang="en-US" dirty="0"/>
          </a:p>
          <a:p>
            <a:endParaRPr lang="en-US" dirty="0"/>
          </a:p>
        </p:txBody>
      </p:sp>
      <p:sp>
        <p:nvSpPr>
          <p:cNvPr id="5" name="Rectangle 4"/>
          <p:cNvSpPr/>
          <p:nvPr/>
        </p:nvSpPr>
        <p:spPr>
          <a:xfrm>
            <a:off x="0" y="-76200"/>
            <a:ext cx="9144000" cy="1015663"/>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3000" b="1" dirty="0"/>
              <a:t>Structured regulatory reforms </a:t>
            </a:r>
            <a:r>
              <a:rPr lang="en-US" sz="3000" b="1" dirty="0" smtClean="0"/>
              <a:t>and empowering </a:t>
            </a:r>
            <a:r>
              <a:rPr lang="en-US" sz="3000" b="1" dirty="0"/>
              <a:t>people: Key to </a:t>
            </a:r>
            <a:r>
              <a:rPr lang="en-US" sz="3000" b="1" dirty="0" smtClean="0"/>
              <a:t>fight </a:t>
            </a:r>
            <a:r>
              <a:rPr lang="en-US" sz="3000" b="1" dirty="0"/>
              <a:t>corruption</a:t>
            </a:r>
            <a:endParaRPr lang="en-US" sz="30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6" name="Rectangle 5"/>
          <p:cNvSpPr/>
          <p:nvPr/>
        </p:nvSpPr>
        <p:spPr>
          <a:xfrm>
            <a:off x="0" y="1143000"/>
            <a:ext cx="5562600" cy="1477328"/>
          </a:xfrm>
          <a:prstGeom prst="rect">
            <a:avLst/>
          </a:prstGeom>
        </p:spPr>
        <p:txBody>
          <a:bodyPr wrap="square">
            <a:spAutoFit/>
          </a:bodyPr>
          <a:lstStyle/>
          <a:p>
            <a:r>
              <a:rPr lang="en-US" dirty="0"/>
              <a:t>India has been featuring low on Transparency </a:t>
            </a:r>
            <a:r>
              <a:rPr lang="en-US" dirty="0" smtClean="0"/>
              <a:t>International’s Corruption </a:t>
            </a:r>
            <a:r>
              <a:rPr lang="en-US" dirty="0"/>
              <a:t>Perception Index. In fact we slipped </a:t>
            </a:r>
            <a:r>
              <a:rPr lang="en-US" dirty="0" smtClean="0"/>
              <a:t>three positions</a:t>
            </a:r>
            <a:r>
              <a:rPr lang="en-US" dirty="0"/>
              <a:t>, ranking at the 87th position in the 2010 survey (</a:t>
            </a:r>
            <a:r>
              <a:rPr lang="en-US" dirty="0" smtClean="0"/>
              <a:t>84</a:t>
            </a:r>
            <a:r>
              <a:rPr lang="en-US" baseline="30000" dirty="0" smtClean="0"/>
              <a:t>th</a:t>
            </a:r>
            <a:r>
              <a:rPr lang="en-US" dirty="0" smtClean="0"/>
              <a:t> rank </a:t>
            </a:r>
            <a:r>
              <a:rPr lang="en-US" dirty="0"/>
              <a:t>in 2009 survey) as opposed to China at 78 </a:t>
            </a:r>
            <a:r>
              <a:rPr lang="en-US" dirty="0" smtClean="0"/>
              <a:t>and Brazil at 69</a:t>
            </a:r>
            <a:r>
              <a:rPr lang="en-US" dirty="0"/>
              <a:t>.</a:t>
            </a:r>
          </a:p>
        </p:txBody>
      </p:sp>
      <p:sp>
        <p:nvSpPr>
          <p:cNvPr id="7" name="Rectangle 6"/>
          <p:cNvSpPr/>
          <p:nvPr/>
        </p:nvSpPr>
        <p:spPr>
          <a:xfrm>
            <a:off x="2895600" y="4158167"/>
            <a:ext cx="5943600" cy="2031325"/>
          </a:xfrm>
          <a:prstGeom prst="rect">
            <a:avLst/>
          </a:prstGeom>
        </p:spPr>
        <p:txBody>
          <a:bodyPr wrap="square">
            <a:spAutoFit/>
          </a:bodyPr>
          <a:lstStyle/>
          <a:p>
            <a:r>
              <a:rPr lang="en-US" dirty="0"/>
              <a:t>Stringent punishments, high penalties and zero tolerance</a:t>
            </a:r>
          </a:p>
          <a:p>
            <a:r>
              <a:rPr lang="en-US" dirty="0"/>
              <a:t>of corrupt practices are some of the measures that could</a:t>
            </a:r>
          </a:p>
          <a:p>
            <a:r>
              <a:rPr lang="en-US" dirty="0"/>
              <a:t>be adopted in order to curb bribery and corruption. China for</a:t>
            </a:r>
          </a:p>
          <a:p>
            <a:r>
              <a:rPr lang="en-US" dirty="0"/>
              <a:t>instance levies high </a:t>
            </a:r>
            <a:r>
              <a:rPr lang="en-US" dirty="0" smtClean="0"/>
              <a:t>fines </a:t>
            </a:r>
            <a:r>
              <a:rPr lang="en-US" dirty="0"/>
              <a:t>and may impose death penalty in</a:t>
            </a:r>
          </a:p>
          <a:p>
            <a:r>
              <a:rPr lang="en-US" dirty="0"/>
              <a:t>case a person is convicted of corruption.10 The laws in China</a:t>
            </a:r>
          </a:p>
          <a:p>
            <a:r>
              <a:rPr lang="en-US" dirty="0"/>
              <a:t>also stipulate that public </a:t>
            </a:r>
            <a:r>
              <a:rPr lang="en-US" dirty="0" smtClean="0"/>
              <a:t>officials </a:t>
            </a:r>
            <a:r>
              <a:rPr lang="en-US" dirty="0"/>
              <a:t>disclose their income and</a:t>
            </a:r>
          </a:p>
          <a:p>
            <a:r>
              <a:rPr lang="en-US" dirty="0"/>
              <a:t>assets</a:t>
            </a:r>
          </a:p>
        </p:txBody>
      </p:sp>
      <p:pic>
        <p:nvPicPr>
          <p:cNvPr id="9" name="Picture 8"/>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753780" y="1143000"/>
            <a:ext cx="2747963" cy="1982940"/>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50800" y="2895600"/>
            <a:ext cx="2540000" cy="254000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76200"/>
            <a:ext cx="9144000" cy="553998"/>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n-US" sz="3000" b="1" dirty="0" smtClean="0"/>
              <a:t>Key to empowering Citizen of India</a:t>
            </a:r>
            <a:endParaRPr lang="en-US" sz="30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endParaRPr>
          </a:p>
        </p:txBody>
      </p:sp>
      <p:sp>
        <p:nvSpPr>
          <p:cNvPr id="5" name="Rectangle 4"/>
          <p:cNvSpPr/>
          <p:nvPr/>
        </p:nvSpPr>
        <p:spPr>
          <a:xfrm>
            <a:off x="914400" y="849868"/>
            <a:ext cx="4774320" cy="369332"/>
          </a:xfrm>
          <a:prstGeom prst="rect">
            <a:avLst/>
          </a:prstGeom>
        </p:spPr>
        <p:txBody>
          <a:bodyPr wrap="none">
            <a:spAutoFit/>
          </a:bodyPr>
          <a:lstStyle/>
          <a:p>
            <a:pPr marL="285750" indent="-285750">
              <a:buFont typeface="Arial" pitchFamily="34" charset="0"/>
              <a:buChar char="•"/>
            </a:pPr>
            <a:r>
              <a:rPr lang="en-US" b="1" dirty="0"/>
              <a:t>Increased awareness on laws and regulations</a:t>
            </a:r>
            <a:endParaRPr lang="en-US" dirty="0"/>
          </a:p>
        </p:txBody>
      </p:sp>
      <p:sp>
        <p:nvSpPr>
          <p:cNvPr id="6" name="Rectangle 5"/>
          <p:cNvSpPr/>
          <p:nvPr/>
        </p:nvSpPr>
        <p:spPr>
          <a:xfrm>
            <a:off x="936171" y="2590800"/>
            <a:ext cx="4638706" cy="369332"/>
          </a:xfrm>
          <a:prstGeom prst="rect">
            <a:avLst/>
          </a:prstGeom>
        </p:spPr>
        <p:txBody>
          <a:bodyPr wrap="none">
            <a:spAutoFit/>
          </a:bodyPr>
          <a:lstStyle/>
          <a:p>
            <a:pPr marL="285750" indent="-285750">
              <a:buFont typeface="Arial" pitchFamily="34" charset="0"/>
              <a:buChar char="•"/>
            </a:pPr>
            <a:r>
              <a:rPr lang="en-US" b="1" dirty="0"/>
              <a:t>Increasing the sphere of current </a:t>
            </a:r>
            <a:r>
              <a:rPr lang="en-US" b="1" dirty="0" smtClean="0"/>
              <a:t>legislations</a:t>
            </a:r>
            <a:endParaRPr lang="en-US" dirty="0"/>
          </a:p>
        </p:txBody>
      </p:sp>
      <p:sp>
        <p:nvSpPr>
          <p:cNvPr id="7" name="Rectangle 6"/>
          <p:cNvSpPr/>
          <p:nvPr/>
        </p:nvSpPr>
        <p:spPr>
          <a:xfrm>
            <a:off x="936171" y="2057400"/>
            <a:ext cx="2768450" cy="369332"/>
          </a:xfrm>
          <a:prstGeom prst="rect">
            <a:avLst/>
          </a:prstGeom>
        </p:spPr>
        <p:txBody>
          <a:bodyPr wrap="none">
            <a:spAutoFit/>
          </a:bodyPr>
          <a:lstStyle/>
          <a:p>
            <a:pPr marL="285750" indent="-285750">
              <a:buFont typeface="Arial" pitchFamily="34" charset="0"/>
              <a:buChar char="•"/>
            </a:pPr>
            <a:r>
              <a:rPr lang="en-US" b="1" dirty="0"/>
              <a:t>Strong law enforcement</a:t>
            </a:r>
            <a:endParaRPr lang="en-US" dirty="0"/>
          </a:p>
        </p:txBody>
      </p:sp>
      <p:sp>
        <p:nvSpPr>
          <p:cNvPr id="8" name="Rectangle 7"/>
          <p:cNvSpPr/>
          <p:nvPr/>
        </p:nvSpPr>
        <p:spPr>
          <a:xfrm>
            <a:off x="914400" y="1459468"/>
            <a:ext cx="4016036" cy="369332"/>
          </a:xfrm>
          <a:prstGeom prst="rect">
            <a:avLst/>
          </a:prstGeom>
        </p:spPr>
        <p:txBody>
          <a:bodyPr wrap="none">
            <a:spAutoFit/>
          </a:bodyPr>
          <a:lstStyle/>
          <a:p>
            <a:pPr marL="285750" indent="-285750">
              <a:buFont typeface="Arial" pitchFamily="34" charset="0"/>
              <a:buChar char="•"/>
            </a:pPr>
            <a:r>
              <a:rPr lang="en-US" b="1" dirty="0"/>
              <a:t>Collective effort by the private sector</a:t>
            </a:r>
            <a:endParaRPr lang="en-US" dirty="0"/>
          </a:p>
        </p:txBody>
      </p:sp>
      <p:pic>
        <p:nvPicPr>
          <p:cNvPr id="9" name="Picture 8"/>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1600200" y="3956566"/>
            <a:ext cx="5753100" cy="2857500"/>
          </a:xfrm>
          <a:prstGeom prst="rect">
            <a:avLst/>
          </a:prstGeom>
        </p:spPr>
      </p:pic>
      <p:sp>
        <p:nvSpPr>
          <p:cNvPr id="11" name="TextBox 10"/>
          <p:cNvSpPr txBox="1"/>
          <p:nvPr/>
        </p:nvSpPr>
        <p:spPr>
          <a:xfrm>
            <a:off x="2628900" y="3124200"/>
            <a:ext cx="3886200" cy="369332"/>
          </a:xfrm>
          <a:prstGeom prst="rect">
            <a:avLst/>
          </a:prstGeom>
        </p:spPr>
        <p:style>
          <a:lnRef idx="0">
            <a:schemeClr val="accent5"/>
          </a:lnRef>
          <a:fillRef idx="3">
            <a:schemeClr val="accent5"/>
          </a:fillRef>
          <a:effectRef idx="3">
            <a:schemeClr val="accent5"/>
          </a:effectRef>
          <a:fontRef idx="minor">
            <a:schemeClr val="lt1"/>
          </a:fontRef>
        </p:style>
        <p:txBody>
          <a:bodyPr wrap="square" rtlCol="0">
            <a:spAutoFit/>
          </a:bodyPr>
          <a:lstStyle/>
          <a:p>
            <a:pPr algn="ctr"/>
            <a:r>
              <a:rPr lang="en-US" b="1" dirty="0" smtClean="0"/>
              <a:t>Need To Incorporate </a:t>
            </a:r>
            <a:endParaRPr lang="en-US" b="1" dirty="0"/>
          </a:p>
        </p:txBody>
      </p:sp>
      <p:sp>
        <p:nvSpPr>
          <p:cNvPr id="12" name="Down Arrow 11"/>
          <p:cNvSpPr/>
          <p:nvPr/>
        </p:nvSpPr>
        <p:spPr>
          <a:xfrm>
            <a:off x="4362450" y="3581400"/>
            <a:ext cx="43815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0"/>
            <a:ext cx="9144000" cy="6934200"/>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0" y="2667000"/>
            <a:ext cx="4981575" cy="4086225"/>
          </a:xfrm>
        </p:spPr>
      </p:pic>
      <p:pic>
        <p:nvPicPr>
          <p:cNvPr id="5" name="Picture 4"/>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953000" y="2659818"/>
            <a:ext cx="4245864" cy="4045782"/>
          </a:xfrm>
          <a:prstGeom prst="rect">
            <a:avLst/>
          </a:prstGeom>
        </p:spPr>
      </p:pic>
      <p:sp>
        <p:nvSpPr>
          <p:cNvPr id="6" name="Rectangle 5"/>
          <p:cNvSpPr/>
          <p:nvPr/>
        </p:nvSpPr>
        <p:spPr>
          <a:xfrm>
            <a:off x="0" y="6421"/>
            <a:ext cx="9144000" cy="923330"/>
          </a:xfrm>
          <a:prstGeom prst="rect">
            <a:avLst/>
          </a:prstGeom>
          <a:noFill/>
        </p:spPr>
        <p:txBody>
          <a:bodyPr wrap="squar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Respect Our nation</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7" name="Down Arrow 6"/>
          <p:cNvSpPr/>
          <p:nvPr/>
        </p:nvSpPr>
        <p:spPr>
          <a:xfrm>
            <a:off x="3810000" y="1371600"/>
            <a:ext cx="9906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8000"/>
            <a:lum/>
          </a:blip>
          <a:srcRect/>
          <a:stretch>
            <a:fillRect l="-9000" r="-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774371"/>
            <a:ext cx="8229600" cy="4525963"/>
          </a:xfrm>
        </p:spPr>
        <p:txBody>
          <a:bodyPr>
            <a:normAutofit fontScale="92500" lnSpcReduction="10000"/>
          </a:bodyPr>
          <a:lstStyle/>
          <a:p>
            <a:pPr marL="0" indent="0">
              <a:buNone/>
            </a:pPr>
            <a:r>
              <a:rPr lang="en-US" dirty="0"/>
              <a:t>It is a fact that bribery and </a:t>
            </a:r>
            <a:r>
              <a:rPr lang="en-US" dirty="0" smtClean="0"/>
              <a:t>Extortionary corruption </a:t>
            </a:r>
            <a:r>
              <a:rPr lang="en-US" dirty="0"/>
              <a:t>is </a:t>
            </a:r>
            <a:r>
              <a:rPr lang="en-US" dirty="0" smtClean="0"/>
              <a:t>a growing </a:t>
            </a:r>
            <a:r>
              <a:rPr lang="en-US" dirty="0"/>
              <a:t>menace that has the potential </a:t>
            </a:r>
            <a:r>
              <a:rPr lang="en-US" dirty="0" smtClean="0"/>
              <a:t>to adversely </a:t>
            </a:r>
            <a:r>
              <a:rPr lang="en-US" dirty="0"/>
              <a:t>impact India’s economic </a:t>
            </a:r>
            <a:r>
              <a:rPr lang="en-US" dirty="0" smtClean="0"/>
              <a:t>growth, and </a:t>
            </a:r>
            <a:r>
              <a:rPr lang="en-US" dirty="0"/>
              <a:t>image to the world. By signing the </a:t>
            </a:r>
            <a:r>
              <a:rPr lang="en-US" dirty="0" smtClean="0"/>
              <a:t>G-20 Anti-corruption </a:t>
            </a:r>
            <a:r>
              <a:rPr lang="en-US" dirty="0"/>
              <a:t>plan, India has </a:t>
            </a:r>
            <a:r>
              <a:rPr lang="en-US" dirty="0" smtClean="0"/>
              <a:t>signaled </a:t>
            </a:r>
            <a:r>
              <a:rPr lang="en-US" dirty="0"/>
              <a:t>to </a:t>
            </a:r>
            <a:r>
              <a:rPr lang="en-US" dirty="0" smtClean="0"/>
              <a:t>the world </a:t>
            </a:r>
            <a:r>
              <a:rPr lang="en-US" dirty="0"/>
              <a:t>its commitment to tackle this </a:t>
            </a:r>
            <a:r>
              <a:rPr lang="en-US" dirty="0" smtClean="0"/>
              <a:t>issue. However</a:t>
            </a:r>
            <a:r>
              <a:rPr lang="en-US" dirty="0"/>
              <a:t>, unless concrete steps are taken in </a:t>
            </a:r>
            <a:r>
              <a:rPr lang="en-US" dirty="0" smtClean="0"/>
              <a:t>the enforcement </a:t>
            </a:r>
            <a:r>
              <a:rPr lang="en-US" dirty="0"/>
              <a:t>of existing provisions under law to</a:t>
            </a:r>
          </a:p>
          <a:p>
            <a:pPr marL="0" indent="0">
              <a:buNone/>
            </a:pPr>
            <a:r>
              <a:rPr lang="en-US" dirty="0"/>
              <a:t>prevent bribery and corruption, little change can</a:t>
            </a:r>
          </a:p>
          <a:p>
            <a:pPr marL="0" indent="0">
              <a:buNone/>
            </a:pPr>
            <a:r>
              <a:rPr lang="en-US" dirty="0"/>
              <a:t>be expected.</a:t>
            </a:r>
          </a:p>
        </p:txBody>
      </p:sp>
      <p:pic>
        <p:nvPicPr>
          <p:cNvPr id="5" name="Picture 4" descr="Conclusion_Logo_-_Cool_Dots_Font"/>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76200"/>
            <a:ext cx="9067800" cy="1397000"/>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4"/>
          </a:lnRef>
          <a:fillRef idx="3">
            <a:schemeClr val="accent4"/>
          </a:fillRef>
          <a:effectRef idx="3">
            <a:schemeClr val="accent4"/>
          </a:effectRef>
          <a:fontRef idx="minor">
            <a:schemeClr val="lt1"/>
          </a:fontRef>
        </p:style>
        <p:txBody>
          <a:bodyPr>
            <a:noAutofit/>
          </a:bodyPr>
          <a:lstStyle/>
          <a:p>
            <a:r>
              <a:rPr lang="en-US" sz="3000" dirty="0"/>
              <a:t>In order to curb corruption, </a:t>
            </a:r>
            <a:r>
              <a:rPr lang="en-US" sz="3000" dirty="0" err="1" smtClean="0"/>
              <a:t>organisations</a:t>
            </a:r>
            <a:r>
              <a:rPr lang="en-US" sz="3000" dirty="0" smtClean="0"/>
              <a:t> </a:t>
            </a:r>
            <a:r>
              <a:rPr lang="en-US" sz="3000" dirty="0"/>
              <a:t>could adopt </a:t>
            </a:r>
            <a:r>
              <a:rPr lang="en-US" sz="3000" dirty="0" smtClean="0"/>
              <a:t>the following </a:t>
            </a:r>
            <a:r>
              <a:rPr lang="en-US" sz="3000" dirty="0"/>
              <a:t>preventive mechanisms:</a:t>
            </a:r>
          </a:p>
        </p:txBody>
      </p:sp>
      <p:sp>
        <p:nvSpPr>
          <p:cNvPr id="3" name="Content Placeholder 2"/>
          <p:cNvSpPr>
            <a:spLocks noGrp="1"/>
          </p:cNvSpPr>
          <p:nvPr>
            <p:ph idx="1"/>
          </p:nvPr>
        </p:nvSpPr>
        <p:spPr>
          <a:xfrm>
            <a:off x="0" y="1600200"/>
            <a:ext cx="9144000" cy="5105400"/>
          </a:xfrm>
          <a:blipFill dpi="0" rotWithShape="1">
            <a:blip r:embed="rId2">
              <a:alphaModFix amt="40000"/>
            </a:blip>
            <a:srcRect/>
            <a:stretch>
              <a:fillRect/>
            </a:stretch>
          </a:blipFill>
        </p:spPr>
        <p:txBody>
          <a:bodyPr>
            <a:normAutofit fontScale="77500" lnSpcReduction="20000"/>
          </a:bodyPr>
          <a:lstStyle/>
          <a:p>
            <a:r>
              <a:rPr lang="en-US" dirty="0"/>
              <a:t>Draw up a comprehensive code of conduct and </a:t>
            </a:r>
            <a:r>
              <a:rPr lang="en-US" dirty="0" err="1"/>
              <a:t>ensurestrict</a:t>
            </a:r>
            <a:r>
              <a:rPr lang="en-US" dirty="0"/>
              <a:t> enforcement of the code communicating zero tolerance towards corruption.</a:t>
            </a:r>
          </a:p>
          <a:p>
            <a:r>
              <a:rPr lang="en-US" dirty="0"/>
              <a:t>A regular monitoring mechanism to address issues arising out of Extortionary corruption.</a:t>
            </a:r>
          </a:p>
          <a:p>
            <a:r>
              <a:rPr lang="en-US" dirty="0"/>
              <a:t>A structured whistle blowing mechanism to report potential Extortionary corruption issues.</a:t>
            </a:r>
          </a:p>
          <a:p>
            <a:r>
              <a:rPr lang="en-US" dirty="0"/>
              <a:t>A comprehensive and periodic risk assessment mechanism, including third party audits with specific reference to corruption related risks.</a:t>
            </a:r>
          </a:p>
          <a:p>
            <a:r>
              <a:rPr lang="en-US" dirty="0"/>
              <a:t>While stringent compliance programs, upgraded controls and regular monitoring could help to prevent Extortionary corruption, social control like building an ethical culture in the </a:t>
            </a:r>
            <a:r>
              <a:rPr lang="en-US" dirty="0" err="1"/>
              <a:t>organisation</a:t>
            </a:r>
            <a:r>
              <a:rPr lang="en-US" dirty="0"/>
              <a:t> is one of the best ways to prevent any form of unethical practice including Extortionary corruption.</a:t>
            </a:r>
          </a:p>
        </p:txBody>
      </p:sp>
    </p:spTree>
    <p:extLst>
      <p:ext uri="{BB962C8B-B14F-4D97-AF65-F5344CB8AC3E}">
        <p14:creationId xmlns:p14="http://schemas.microsoft.com/office/powerpoint/2010/main" xmlns="" val="273497801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Rectangle 5"/>
          <p:cNvSpPr>
            <a:spLocks noChangeArrowheads="1"/>
          </p:cNvSpPr>
          <p:nvPr/>
        </p:nvSpPr>
        <p:spPr bwMode="auto">
          <a:xfrm>
            <a:off x="457200" y="609600"/>
            <a:ext cx="8991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p>
            <a:r>
              <a:rPr lang="en-US" sz="2500">
                <a:solidFill>
                  <a:schemeClr val="bg1"/>
                </a:solidFill>
                <a:latin typeface="Verdana" pitchFamily="34" charset="0"/>
              </a:rPr>
              <a:t>                </a:t>
            </a:r>
          </a:p>
        </p:txBody>
      </p:sp>
      <p:sp>
        <p:nvSpPr>
          <p:cNvPr id="5" name="Rectangle 8"/>
          <p:cNvSpPr txBox="1">
            <a:spLocks noChangeArrowheads="1"/>
          </p:cNvSpPr>
          <p:nvPr/>
        </p:nvSpPr>
        <p:spPr>
          <a:xfrm>
            <a:off x="0" y="2286000"/>
            <a:ext cx="8991600" cy="1143000"/>
          </a:xfrm>
          <a:prstGeom prst="rect">
            <a:avLst/>
          </a:prstGeom>
          <a:no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smtClean="0"/>
              <a:t>                                    </a:t>
            </a:r>
            <a:endParaRPr lang="en-US" sz="3400"/>
          </a:p>
        </p:txBody>
      </p:sp>
      <p:sp>
        <p:nvSpPr>
          <p:cNvPr id="6" name="Rectangle 10"/>
          <p:cNvSpPr>
            <a:spLocks noChangeArrowheads="1"/>
          </p:cNvSpPr>
          <p:nvPr/>
        </p:nvSpPr>
        <p:spPr bwMode="auto">
          <a:xfrm>
            <a:off x="0" y="2514600"/>
            <a:ext cx="9144000" cy="30469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p>
            <a:r>
              <a:rPr lang="en-US" sz="3200" dirty="0"/>
              <a:t>“ Just as it is impossible not to taste honey or poison that one may find at the tip of one’s tongue, so it is impossible for one dealing with the government funds not to taste, at least a little bit, of the King’s wealth. ”</a:t>
            </a:r>
          </a:p>
          <a:p>
            <a:endParaRPr lang="en-US" sz="3200" dirty="0"/>
          </a:p>
          <a:p>
            <a:r>
              <a:rPr lang="en-US" sz="3200" dirty="0"/>
              <a:t>                                   </a:t>
            </a:r>
            <a:r>
              <a:rPr lang="en-US" sz="3200" dirty="0" smtClean="0"/>
              <a:t>		    </a:t>
            </a:r>
            <a:r>
              <a:rPr lang="en-US" sz="3200" dirty="0">
                <a:solidFill>
                  <a:srgbClr val="FF0000"/>
                </a:solidFill>
              </a:rPr>
              <a:t>(</a:t>
            </a:r>
            <a:r>
              <a:rPr lang="en-US" sz="3200" dirty="0" err="1">
                <a:solidFill>
                  <a:srgbClr val="FF0000"/>
                </a:solidFill>
              </a:rPr>
              <a:t>Kautilya</a:t>
            </a:r>
            <a:r>
              <a:rPr lang="en-US" sz="3200" dirty="0">
                <a:solidFill>
                  <a:srgbClr val="FF0000"/>
                </a:solidFill>
              </a:rPr>
              <a:t>, </a:t>
            </a:r>
            <a:r>
              <a:rPr lang="en-US" sz="3200" dirty="0" err="1">
                <a:solidFill>
                  <a:srgbClr val="FF0000"/>
                </a:solidFill>
              </a:rPr>
              <a:t>Arthashastra</a:t>
            </a:r>
            <a:r>
              <a:rPr lang="en-US" sz="3200" dirty="0">
                <a:solidFill>
                  <a:srgbClr val="FF0000"/>
                </a:solidFill>
              </a:rPr>
              <a:t>).</a:t>
            </a:r>
          </a:p>
        </p:txBody>
      </p:sp>
      <p:pic>
        <p:nvPicPr>
          <p:cNvPr id="7" name="Picture 11" descr="india-wallpape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2209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66272319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4" descr="cacthankyou1"/>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5" name="Picture 4" descr="cacthankyou1"/>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WordArt 5"/>
          <p:cNvSpPr>
            <a:spLocks noChangeArrowheads="1" noChangeShapeType="1" noTextEdit="1"/>
          </p:cNvSpPr>
          <p:nvPr/>
        </p:nvSpPr>
        <p:spPr bwMode="auto">
          <a:xfrm>
            <a:off x="5224463" y="4648200"/>
            <a:ext cx="3309937" cy="396875"/>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latin typeface="Arial Black"/>
              </a:rPr>
              <a:t>MEHUL BHANAWAT</a:t>
            </a:r>
          </a:p>
        </p:txBody>
      </p:sp>
      <p:sp>
        <p:nvSpPr>
          <p:cNvPr id="7" name="WordArt 6"/>
          <p:cNvSpPr>
            <a:spLocks noChangeArrowheads="1" noChangeShapeType="1" noTextEdit="1"/>
          </p:cNvSpPr>
          <p:nvPr/>
        </p:nvSpPr>
        <p:spPr bwMode="auto">
          <a:xfrm>
            <a:off x="5257800" y="6096000"/>
            <a:ext cx="2667000" cy="244475"/>
          </a:xfrm>
          <a:prstGeom prst="rect">
            <a:avLst/>
          </a:prstGeom>
        </p:spPr>
        <p:txBody>
          <a:bodyPr wrap="none" fromWordArt="1">
            <a:prstTxWarp prst="textPlain">
              <a:avLst>
                <a:gd name="adj" fmla="val 50000"/>
              </a:avLst>
            </a:prstTxWarp>
          </a:bodyPr>
          <a:lstStyle/>
          <a:p>
            <a:pPr algn="ctr"/>
            <a:r>
              <a:rPr lang="en-US" sz="3600" kern="10">
                <a:ln w="12700">
                  <a:solidFill>
                    <a:srgbClr val="EAEAEA"/>
                  </a:solidFill>
                  <a:round/>
                  <a:headEnd/>
                  <a:tailEnd/>
                </a:ln>
                <a:latin typeface="Arial Black"/>
              </a:rPr>
              <a:t>08696311133</a:t>
            </a:r>
          </a:p>
        </p:txBody>
      </p:sp>
      <p:sp>
        <p:nvSpPr>
          <p:cNvPr id="8" name="WordArt 8"/>
          <p:cNvSpPr>
            <a:spLocks noChangeArrowheads="1" noChangeShapeType="1" noTextEdit="1"/>
          </p:cNvSpPr>
          <p:nvPr/>
        </p:nvSpPr>
        <p:spPr bwMode="auto">
          <a:xfrm>
            <a:off x="5105400" y="6496050"/>
            <a:ext cx="3781425" cy="361950"/>
          </a:xfrm>
          <a:prstGeom prst="rect">
            <a:avLst/>
          </a:prstGeom>
        </p:spPr>
        <p:txBody>
          <a:bodyPr wrap="none" fromWordArt="1">
            <a:prstTxWarp prst="textPlain">
              <a:avLst>
                <a:gd name="adj" fmla="val 50000"/>
              </a:avLst>
            </a:prstTxWarp>
          </a:bodyPr>
          <a:lstStyle/>
          <a:p>
            <a:pPr algn="ctr"/>
            <a:r>
              <a:rPr lang="en-US" sz="3600" kern="10" dirty="0" smtClean="0">
                <a:ln w="9525">
                  <a:solidFill>
                    <a:schemeClr val="tx1"/>
                  </a:solidFill>
                  <a:round/>
                  <a:headEnd/>
                  <a:tailEnd/>
                </a:ln>
                <a:latin typeface="Times New Roman"/>
                <a:cs typeface="Times New Roman"/>
              </a:rPr>
              <a:t>mehulbhanawat001@gmail.com</a:t>
            </a:r>
            <a:endParaRPr lang="en-US" sz="3600" kern="10" dirty="0">
              <a:ln w="9525">
                <a:solidFill>
                  <a:schemeClr val="tx1"/>
                </a:solidFill>
                <a:round/>
                <a:headEnd/>
                <a:tailEnd/>
              </a:ln>
              <a:latin typeface="Times New Roman"/>
              <a:cs typeface="Times New Roman"/>
            </a:endParaRPr>
          </a:p>
        </p:txBody>
      </p:sp>
      <p:sp>
        <p:nvSpPr>
          <p:cNvPr id="9" name="WordArt 9"/>
          <p:cNvSpPr>
            <a:spLocks noChangeArrowheads="1" noChangeShapeType="1" noTextEdit="1"/>
          </p:cNvSpPr>
          <p:nvPr/>
        </p:nvSpPr>
        <p:spPr bwMode="auto">
          <a:xfrm>
            <a:off x="5257800" y="5181600"/>
            <a:ext cx="1981200" cy="3048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latin typeface="Times New Roman"/>
                <a:cs typeface="Times New Roman"/>
              </a:rPr>
              <a:t>CA- Final Student</a:t>
            </a:r>
          </a:p>
        </p:txBody>
      </p:sp>
      <p:sp>
        <p:nvSpPr>
          <p:cNvPr id="10" name="WordArt 10"/>
          <p:cNvSpPr>
            <a:spLocks noChangeArrowheads="1" noChangeShapeType="1" noTextEdit="1"/>
          </p:cNvSpPr>
          <p:nvPr/>
        </p:nvSpPr>
        <p:spPr bwMode="auto">
          <a:xfrm>
            <a:off x="5267325" y="5715000"/>
            <a:ext cx="3571875" cy="304800"/>
          </a:xfrm>
          <a:prstGeom prst="rect">
            <a:avLst/>
          </a:prstGeom>
        </p:spPr>
        <p:txBody>
          <a:bodyPr wrap="none" fromWordArt="1">
            <a:prstTxWarp prst="textPlain">
              <a:avLst>
                <a:gd name="adj" fmla="val 50000"/>
              </a:avLst>
            </a:prstTxWarp>
          </a:bodyPr>
          <a:lstStyle/>
          <a:p>
            <a:pPr algn="ctr"/>
            <a:r>
              <a:rPr lang="en-US" sz="3600" kern="10">
                <a:ln w="9525">
                  <a:solidFill>
                    <a:schemeClr val="tx1"/>
                  </a:solidFill>
                  <a:round/>
                  <a:headEnd/>
                  <a:tailEnd/>
                </a:ln>
                <a:latin typeface="Times New Roman"/>
                <a:cs typeface="Times New Roman"/>
              </a:rPr>
              <a:t>ICAI Jaipur chapter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5000"/>
            <a:lum/>
          </a:blip>
          <a:srcRect/>
          <a:stretch>
            <a:fillRect t="-48000" b="-48000"/>
          </a:stretch>
        </a:blipFill>
        <a:effectLst/>
      </p:bgPr>
    </p:bg>
    <p:spTree>
      <p:nvGrpSpPr>
        <p:cNvPr id="1" name=""/>
        <p:cNvGrpSpPr/>
        <p:nvPr/>
      </p:nvGrpSpPr>
      <p:grpSpPr>
        <a:xfrm>
          <a:off x="0" y="0"/>
          <a:ext cx="0" cy="0"/>
          <a:chOff x="0" y="0"/>
          <a:chExt cx="0" cy="0"/>
        </a:xfrm>
      </p:grpSpPr>
      <p:sp>
        <p:nvSpPr>
          <p:cNvPr id="6" name="TextBox 5"/>
          <p:cNvSpPr txBox="1"/>
          <p:nvPr/>
        </p:nvSpPr>
        <p:spPr>
          <a:xfrm>
            <a:off x="0" y="914400"/>
            <a:ext cx="9144000" cy="2455031"/>
          </a:xfrm>
          <a:prstGeom prst="rect">
            <a:avLst/>
          </a:prstGeom>
          <a:noFill/>
        </p:spPr>
        <p:txBody>
          <a:bodyPr wrap="square" rtlCol="0">
            <a:spAutoFit/>
          </a:bodyPr>
          <a:lstStyle/>
          <a:p>
            <a:r>
              <a:rPr lang="en-US" sz="2200" b="1" dirty="0" smtClean="0">
                <a:latin typeface="Calibri" pitchFamily="34" charset="0"/>
                <a:cs typeface="Calibri" pitchFamily="34" charset="0"/>
              </a:rPr>
              <a:t>There is no one comprehensive and universally accepted definition of corruption. It can be broadly defined as:-</a:t>
            </a:r>
          </a:p>
          <a:p>
            <a:pPr>
              <a:defRPr/>
            </a:pPr>
            <a:r>
              <a:rPr lang="en-US" sz="2200" b="1" dirty="0" smtClean="0">
                <a:solidFill>
                  <a:srgbClr val="00B050"/>
                </a:solidFill>
                <a:latin typeface="Calibri" pitchFamily="34" charset="0"/>
                <a:cs typeface="Calibri" pitchFamily="34" charset="0"/>
              </a:rPr>
              <a:t>“the misuse of public office for personal gains”</a:t>
            </a:r>
            <a:endParaRPr lang="en-US" sz="2200" b="1" dirty="0" smtClean="0">
              <a:latin typeface="Calibri" pitchFamily="34" charset="0"/>
              <a:cs typeface="Calibri" pitchFamily="34" charset="0"/>
            </a:endParaRPr>
          </a:p>
          <a:p>
            <a:pPr>
              <a:lnSpc>
                <a:spcPct val="80000"/>
              </a:lnSpc>
              <a:spcBef>
                <a:spcPts val="1000"/>
              </a:spcBef>
              <a:defRPr/>
            </a:pPr>
            <a:r>
              <a:rPr lang="en-US" sz="2200" b="1" dirty="0" smtClean="0">
                <a:solidFill>
                  <a:srgbClr val="7030A0"/>
                </a:solidFill>
                <a:latin typeface="Calibri" pitchFamily="34" charset="0"/>
                <a:cs typeface="Calibri" pitchFamily="34" charset="0"/>
              </a:rPr>
              <a:t>“as an act of bribery involving a public servant and a transfer of tangible resources”</a:t>
            </a:r>
            <a:endParaRPr lang="en-US" sz="2200" b="1" dirty="0" smtClean="0">
              <a:latin typeface="Calibri" pitchFamily="34" charset="0"/>
              <a:cs typeface="Calibri" pitchFamily="34" charset="0"/>
            </a:endParaRPr>
          </a:p>
          <a:p>
            <a:pPr>
              <a:defRPr/>
            </a:pPr>
            <a:r>
              <a:rPr lang="en-US" sz="2200" b="1" dirty="0" smtClean="0">
                <a:solidFill>
                  <a:srgbClr val="FF0000"/>
                </a:solidFill>
                <a:latin typeface="Calibri" pitchFamily="34" charset="0"/>
                <a:cs typeface="Calibri" pitchFamily="34" charset="0"/>
              </a:rPr>
              <a:t>“Corruption = Monopoly + Discretion – Accountability”</a:t>
            </a:r>
          </a:p>
          <a:p>
            <a:pPr>
              <a:defRPr/>
            </a:pPr>
            <a:r>
              <a:rPr lang="en-US" sz="2200" dirty="0" smtClean="0">
                <a:latin typeface="Calibri" pitchFamily="34" charset="0"/>
                <a:cs typeface="Calibri" pitchFamily="34" charset="0"/>
              </a:rPr>
              <a:t>				</a:t>
            </a:r>
            <a:endParaRPr lang="en-IN" sz="2200" dirty="0">
              <a:latin typeface="Calibri" pitchFamily="34" charset="0"/>
              <a:cs typeface="Calibri" pitchFamily="34" charset="0"/>
            </a:endParaRPr>
          </a:p>
        </p:txBody>
      </p:sp>
      <p:sp>
        <p:nvSpPr>
          <p:cNvPr id="7" name="Rectangle 6"/>
          <p:cNvSpPr/>
          <p:nvPr/>
        </p:nvSpPr>
        <p:spPr>
          <a:xfrm>
            <a:off x="0" y="3144083"/>
            <a:ext cx="9144000" cy="4247317"/>
          </a:xfrm>
          <a:prstGeom prst="rect">
            <a:avLst/>
          </a:prstGeom>
        </p:spPr>
        <p:txBody>
          <a:bodyPr wrap="square">
            <a:spAutoFit/>
          </a:bodyPr>
          <a:lstStyle/>
          <a:p>
            <a:pPr marL="228600" indent="-228600">
              <a:defRPr/>
            </a:pPr>
            <a:r>
              <a:rPr lang="en-US" b="1" dirty="0" smtClean="0">
                <a:latin typeface="Calibri" pitchFamily="34" charset="0"/>
                <a:cs typeface="Calibri" pitchFamily="34" charset="0"/>
              </a:rPr>
              <a:t>“An act </a:t>
            </a:r>
            <a:r>
              <a:rPr lang="en-US" b="1" i="1" dirty="0" smtClean="0">
                <a:latin typeface="Calibri" pitchFamily="34" charset="0"/>
                <a:cs typeface="Calibri" pitchFamily="34" charset="0"/>
              </a:rPr>
              <a:t>x</a:t>
            </a:r>
            <a:r>
              <a:rPr lang="en-US" b="1" dirty="0" smtClean="0">
                <a:latin typeface="Calibri" pitchFamily="34" charset="0"/>
                <a:cs typeface="Calibri" pitchFamily="34" charset="0"/>
              </a:rPr>
              <a:t> performed by an agent </a:t>
            </a:r>
            <a:r>
              <a:rPr lang="en-US" b="1" i="1" dirty="0" smtClean="0">
                <a:latin typeface="Calibri" pitchFamily="34" charset="0"/>
                <a:cs typeface="Calibri" pitchFamily="34" charset="0"/>
              </a:rPr>
              <a:t>A</a:t>
            </a:r>
            <a:r>
              <a:rPr lang="en-US" b="1" dirty="0" smtClean="0">
                <a:latin typeface="Calibri" pitchFamily="34" charset="0"/>
                <a:cs typeface="Calibri" pitchFamily="34" charset="0"/>
              </a:rPr>
              <a:t> is an act of institutional corruption if and only if:</a:t>
            </a:r>
          </a:p>
          <a:p>
            <a:pPr marL="228600" indent="-228600">
              <a:buFont typeface="+mj-lt"/>
              <a:buAutoNum type="arabicPeriod"/>
              <a:defRPr/>
            </a:pPr>
            <a:r>
              <a:rPr lang="en-US" b="1" i="1" dirty="0" smtClean="0">
                <a:latin typeface="Calibri" pitchFamily="34" charset="0"/>
                <a:cs typeface="Calibri" pitchFamily="34" charset="0"/>
              </a:rPr>
              <a:t>x</a:t>
            </a:r>
            <a:r>
              <a:rPr lang="en-US" b="1" dirty="0" smtClean="0">
                <a:latin typeface="Calibri" pitchFamily="34" charset="0"/>
                <a:cs typeface="Calibri" pitchFamily="34" charset="0"/>
              </a:rPr>
              <a:t> has an effect, </a:t>
            </a:r>
            <a:r>
              <a:rPr lang="en-US" b="1" i="1" dirty="0" smtClean="0">
                <a:latin typeface="Calibri" pitchFamily="34" charset="0"/>
                <a:cs typeface="Calibri" pitchFamily="34" charset="0"/>
              </a:rPr>
              <a:t>E</a:t>
            </a:r>
            <a:r>
              <a:rPr lang="en-US" b="1" baseline="-25000" dirty="0" smtClean="0">
                <a:latin typeface="Calibri" pitchFamily="34" charset="0"/>
                <a:cs typeface="Calibri" pitchFamily="34" charset="0"/>
              </a:rPr>
              <a:t>1</a:t>
            </a:r>
            <a:r>
              <a:rPr lang="en-US" b="1" dirty="0" smtClean="0">
                <a:latin typeface="Calibri" pitchFamily="34" charset="0"/>
                <a:cs typeface="Calibri" pitchFamily="34" charset="0"/>
              </a:rPr>
              <a:t>, of undermining, or contributing to the undermining of, some institutional process and/or purpose of some institution, </a:t>
            </a:r>
            <a:r>
              <a:rPr lang="en-US" b="1" i="1" dirty="0" smtClean="0">
                <a:latin typeface="Calibri" pitchFamily="34" charset="0"/>
                <a:cs typeface="Calibri" pitchFamily="34" charset="0"/>
              </a:rPr>
              <a:t>I</a:t>
            </a:r>
            <a:r>
              <a:rPr lang="en-US" b="1" dirty="0" smtClean="0">
                <a:latin typeface="Calibri" pitchFamily="34" charset="0"/>
                <a:cs typeface="Calibri" pitchFamily="34" charset="0"/>
              </a:rPr>
              <a:t>, and/or an effect, </a:t>
            </a:r>
            <a:r>
              <a:rPr lang="en-US" b="1" i="1" dirty="0" smtClean="0">
                <a:latin typeface="Calibri" pitchFamily="34" charset="0"/>
                <a:cs typeface="Calibri" pitchFamily="34" charset="0"/>
              </a:rPr>
              <a:t>E</a:t>
            </a:r>
            <a:r>
              <a:rPr lang="en-US" b="1" i="1" baseline="-25000" dirty="0" smtClean="0">
                <a:latin typeface="Calibri" pitchFamily="34" charset="0"/>
                <a:cs typeface="Calibri" pitchFamily="34" charset="0"/>
              </a:rPr>
              <a:t>c</a:t>
            </a:r>
            <a:r>
              <a:rPr lang="en-US" b="1" dirty="0" smtClean="0">
                <a:latin typeface="Calibri" pitchFamily="34" charset="0"/>
                <a:cs typeface="Calibri" pitchFamily="34" charset="0"/>
              </a:rPr>
              <a:t>, of contributing to the despoiling of the moral character of some role occupant of</a:t>
            </a:r>
            <a:r>
              <a:rPr lang="en-US" b="1" i="1" dirty="0" smtClean="0">
                <a:latin typeface="Calibri" pitchFamily="34" charset="0"/>
                <a:cs typeface="Calibri" pitchFamily="34" charset="0"/>
              </a:rPr>
              <a:t>I</a:t>
            </a:r>
            <a:r>
              <a:rPr lang="en-US" b="1" dirty="0" smtClean="0">
                <a:latin typeface="Calibri" pitchFamily="34" charset="0"/>
                <a:cs typeface="Calibri" pitchFamily="34" charset="0"/>
              </a:rPr>
              <a:t>, agent </a:t>
            </a:r>
            <a:r>
              <a:rPr lang="en-US" b="1" i="1" dirty="0" smtClean="0">
                <a:latin typeface="Calibri" pitchFamily="34" charset="0"/>
                <a:cs typeface="Calibri" pitchFamily="34" charset="0"/>
              </a:rPr>
              <a:t>B</a:t>
            </a:r>
            <a:r>
              <a:rPr lang="en-US" b="1" dirty="0" smtClean="0">
                <a:latin typeface="Calibri" pitchFamily="34" charset="0"/>
                <a:cs typeface="Calibri" pitchFamily="34" charset="0"/>
              </a:rPr>
              <a:t>, qua role occupant of </a:t>
            </a:r>
            <a:r>
              <a:rPr lang="en-US" b="1" i="1" dirty="0" smtClean="0">
                <a:latin typeface="Calibri" pitchFamily="34" charset="0"/>
                <a:cs typeface="Calibri" pitchFamily="34" charset="0"/>
              </a:rPr>
              <a:t>I</a:t>
            </a:r>
            <a:r>
              <a:rPr lang="en-US" b="1" dirty="0" smtClean="0">
                <a:latin typeface="Calibri" pitchFamily="34" charset="0"/>
                <a:cs typeface="Calibri" pitchFamily="34" charset="0"/>
              </a:rPr>
              <a:t>;</a:t>
            </a:r>
          </a:p>
          <a:p>
            <a:pPr marL="228600" indent="-228600">
              <a:buFont typeface="+mj-lt"/>
              <a:buAutoNum type="arabicPeriod"/>
              <a:defRPr/>
            </a:pPr>
            <a:r>
              <a:rPr lang="en-US" b="1" dirty="0" smtClean="0">
                <a:latin typeface="Calibri" pitchFamily="34" charset="0"/>
                <a:cs typeface="Calibri" pitchFamily="34" charset="0"/>
              </a:rPr>
              <a:t>At least one of (a) or (b) is true:</a:t>
            </a:r>
          </a:p>
          <a:p>
            <a:pPr marL="685800" lvl="1" indent="-228600">
              <a:buFont typeface="+mj-lt"/>
              <a:buAutoNum type="alphaLcParenR"/>
              <a:defRPr/>
            </a:pPr>
            <a:r>
              <a:rPr lang="en-US" b="1" i="1" dirty="0" smtClean="0">
                <a:latin typeface="Calibri" pitchFamily="34" charset="0"/>
                <a:cs typeface="Calibri" pitchFamily="34" charset="0"/>
              </a:rPr>
              <a:t>A</a:t>
            </a:r>
            <a:r>
              <a:rPr lang="en-US" b="1" dirty="0" smtClean="0">
                <a:latin typeface="Calibri" pitchFamily="34" charset="0"/>
                <a:cs typeface="Calibri" pitchFamily="34" charset="0"/>
              </a:rPr>
              <a:t> is a role occupant of </a:t>
            </a:r>
            <a:r>
              <a:rPr lang="en-US" b="1" i="1" dirty="0" smtClean="0">
                <a:latin typeface="Calibri" pitchFamily="34" charset="0"/>
                <a:cs typeface="Calibri" pitchFamily="34" charset="0"/>
              </a:rPr>
              <a:t>I</a:t>
            </a:r>
            <a:r>
              <a:rPr lang="en-US" b="1" dirty="0" smtClean="0">
                <a:latin typeface="Calibri" pitchFamily="34" charset="0"/>
                <a:cs typeface="Calibri" pitchFamily="34" charset="0"/>
              </a:rPr>
              <a:t>, and in performing </a:t>
            </a:r>
            <a:r>
              <a:rPr lang="en-US" b="1" i="1" dirty="0" smtClean="0">
                <a:latin typeface="Calibri" pitchFamily="34" charset="0"/>
                <a:cs typeface="Calibri" pitchFamily="34" charset="0"/>
              </a:rPr>
              <a:t>x</a:t>
            </a:r>
            <a:r>
              <a:rPr lang="en-US" b="1" dirty="0" smtClean="0">
                <a:latin typeface="Calibri" pitchFamily="34" charset="0"/>
                <a:cs typeface="Calibri" pitchFamily="34" charset="0"/>
              </a:rPr>
              <a:t>, </a:t>
            </a:r>
            <a:r>
              <a:rPr lang="en-US" b="1" i="1" dirty="0" smtClean="0">
                <a:latin typeface="Calibri" pitchFamily="34" charset="0"/>
                <a:cs typeface="Calibri" pitchFamily="34" charset="0"/>
              </a:rPr>
              <a:t>A</a:t>
            </a:r>
            <a:r>
              <a:rPr lang="en-US" b="1" dirty="0" smtClean="0">
                <a:latin typeface="Calibri" pitchFamily="34" charset="0"/>
                <a:cs typeface="Calibri" pitchFamily="34" charset="0"/>
              </a:rPr>
              <a:t> intended or foresaw </a:t>
            </a:r>
            <a:r>
              <a:rPr lang="en-US" b="1" i="1" dirty="0" smtClean="0">
                <a:latin typeface="Calibri" pitchFamily="34" charset="0"/>
                <a:cs typeface="Calibri" pitchFamily="34" charset="0"/>
              </a:rPr>
              <a:t>E</a:t>
            </a:r>
            <a:r>
              <a:rPr lang="en-US" b="1" baseline="-25000" dirty="0" smtClean="0">
                <a:latin typeface="Calibri" pitchFamily="34" charset="0"/>
                <a:cs typeface="Calibri" pitchFamily="34" charset="0"/>
              </a:rPr>
              <a:t>1</a:t>
            </a:r>
            <a:r>
              <a:rPr lang="en-US" b="1" dirty="0" smtClean="0">
                <a:latin typeface="Calibri" pitchFamily="34" charset="0"/>
                <a:cs typeface="Calibri" pitchFamily="34" charset="0"/>
              </a:rPr>
              <a:t> and/or </a:t>
            </a:r>
            <a:r>
              <a:rPr lang="en-US" b="1" i="1" dirty="0" smtClean="0">
                <a:latin typeface="Calibri" pitchFamily="34" charset="0"/>
                <a:cs typeface="Calibri" pitchFamily="34" charset="0"/>
              </a:rPr>
              <a:t>E</a:t>
            </a:r>
            <a:r>
              <a:rPr lang="en-US" b="1" i="1" baseline="-25000" dirty="0" smtClean="0">
                <a:latin typeface="Calibri" pitchFamily="34" charset="0"/>
                <a:cs typeface="Calibri" pitchFamily="34" charset="0"/>
              </a:rPr>
              <a:t>c</a:t>
            </a:r>
            <a:r>
              <a:rPr lang="en-US" b="1" dirty="0" smtClean="0">
                <a:latin typeface="Calibri" pitchFamily="34" charset="0"/>
                <a:cs typeface="Calibri" pitchFamily="34" charset="0"/>
              </a:rPr>
              <a:t>, or </a:t>
            </a:r>
            <a:r>
              <a:rPr lang="en-US" b="1" i="1" dirty="0" smtClean="0">
                <a:latin typeface="Calibri" pitchFamily="34" charset="0"/>
                <a:cs typeface="Calibri" pitchFamily="34" charset="0"/>
              </a:rPr>
              <a:t>A</a:t>
            </a:r>
            <a:r>
              <a:rPr lang="en-US" b="1" dirty="0" smtClean="0">
                <a:latin typeface="Calibri" pitchFamily="34" charset="0"/>
                <a:cs typeface="Calibri" pitchFamily="34" charset="0"/>
              </a:rPr>
              <a:t> should have foreseen </a:t>
            </a:r>
            <a:r>
              <a:rPr lang="en-US" b="1" i="1" dirty="0" smtClean="0">
                <a:latin typeface="Calibri" pitchFamily="34" charset="0"/>
                <a:cs typeface="Calibri" pitchFamily="34" charset="0"/>
              </a:rPr>
              <a:t>E</a:t>
            </a:r>
            <a:r>
              <a:rPr lang="en-US" b="1" baseline="-25000" dirty="0" smtClean="0">
                <a:latin typeface="Calibri" pitchFamily="34" charset="0"/>
                <a:cs typeface="Calibri" pitchFamily="34" charset="0"/>
              </a:rPr>
              <a:t>1</a:t>
            </a:r>
            <a:r>
              <a:rPr lang="en-US" b="1" dirty="0" smtClean="0">
                <a:latin typeface="Calibri" pitchFamily="34" charset="0"/>
                <a:cs typeface="Calibri" pitchFamily="34" charset="0"/>
              </a:rPr>
              <a:t>and/or </a:t>
            </a:r>
            <a:r>
              <a:rPr lang="en-US" b="1" i="1" dirty="0" smtClean="0">
                <a:latin typeface="Calibri" pitchFamily="34" charset="0"/>
                <a:cs typeface="Calibri" pitchFamily="34" charset="0"/>
              </a:rPr>
              <a:t>E</a:t>
            </a:r>
            <a:r>
              <a:rPr lang="en-US" b="1" i="1" baseline="-25000" dirty="0" smtClean="0">
                <a:latin typeface="Calibri" pitchFamily="34" charset="0"/>
                <a:cs typeface="Calibri" pitchFamily="34" charset="0"/>
              </a:rPr>
              <a:t>c</a:t>
            </a:r>
            <a:r>
              <a:rPr lang="en-US" b="1" dirty="0" smtClean="0">
                <a:latin typeface="Calibri" pitchFamily="34" charset="0"/>
                <a:cs typeface="Calibri" pitchFamily="34" charset="0"/>
              </a:rPr>
              <a:t>;</a:t>
            </a:r>
          </a:p>
          <a:p>
            <a:pPr marL="685800" lvl="1" indent="-228600">
              <a:buFont typeface="+mj-lt"/>
              <a:buAutoNum type="alphaLcParenR"/>
              <a:defRPr/>
            </a:pPr>
            <a:r>
              <a:rPr lang="en-US" b="1" dirty="0" smtClean="0">
                <a:latin typeface="Calibri" pitchFamily="34" charset="0"/>
                <a:cs typeface="Calibri" pitchFamily="34" charset="0"/>
              </a:rPr>
              <a:t>There is a role occupant of </a:t>
            </a:r>
            <a:r>
              <a:rPr lang="en-US" b="1" i="1" dirty="0" smtClean="0">
                <a:latin typeface="Calibri" pitchFamily="34" charset="0"/>
                <a:cs typeface="Calibri" pitchFamily="34" charset="0"/>
              </a:rPr>
              <a:t>I</a:t>
            </a:r>
            <a:r>
              <a:rPr lang="en-US" b="1" dirty="0" smtClean="0">
                <a:latin typeface="Calibri" pitchFamily="34" charset="0"/>
                <a:cs typeface="Calibri" pitchFamily="34" charset="0"/>
              </a:rPr>
              <a:t>, agent </a:t>
            </a:r>
            <a:r>
              <a:rPr lang="en-US" b="1" i="1" dirty="0" smtClean="0">
                <a:latin typeface="Calibri" pitchFamily="34" charset="0"/>
                <a:cs typeface="Calibri" pitchFamily="34" charset="0"/>
              </a:rPr>
              <a:t>B</a:t>
            </a:r>
            <a:r>
              <a:rPr lang="en-US" b="1" dirty="0" smtClean="0">
                <a:latin typeface="Calibri" pitchFamily="34" charset="0"/>
                <a:cs typeface="Calibri" pitchFamily="34" charset="0"/>
              </a:rPr>
              <a:t>, and </a:t>
            </a:r>
            <a:r>
              <a:rPr lang="en-US" b="1" i="1" dirty="0" smtClean="0">
                <a:latin typeface="Calibri" pitchFamily="34" charset="0"/>
                <a:cs typeface="Calibri" pitchFamily="34" charset="0"/>
              </a:rPr>
              <a:t>B</a:t>
            </a:r>
            <a:r>
              <a:rPr lang="en-US" b="1" dirty="0" smtClean="0">
                <a:latin typeface="Calibri" pitchFamily="34" charset="0"/>
                <a:cs typeface="Calibri" pitchFamily="34" charset="0"/>
              </a:rPr>
              <a:t> could have avoided </a:t>
            </a:r>
            <a:r>
              <a:rPr lang="en-US" b="1" i="1" dirty="0" smtClean="0">
                <a:latin typeface="Calibri" pitchFamily="34" charset="0"/>
                <a:cs typeface="Calibri" pitchFamily="34" charset="0"/>
              </a:rPr>
              <a:t>E</a:t>
            </a:r>
            <a:r>
              <a:rPr lang="en-US" b="1" i="1" baseline="-25000" dirty="0" smtClean="0">
                <a:latin typeface="Calibri" pitchFamily="34" charset="0"/>
                <a:cs typeface="Calibri" pitchFamily="34" charset="0"/>
              </a:rPr>
              <a:t>c</a:t>
            </a:r>
            <a:r>
              <a:rPr lang="en-US" b="1" dirty="0" smtClean="0">
                <a:latin typeface="Calibri" pitchFamily="34" charset="0"/>
                <a:cs typeface="Calibri" pitchFamily="34" charset="0"/>
              </a:rPr>
              <a:t>, if </a:t>
            </a:r>
            <a:r>
              <a:rPr lang="en-US" b="1" i="1" dirty="0" smtClean="0">
                <a:latin typeface="Calibri" pitchFamily="34" charset="0"/>
                <a:cs typeface="Calibri" pitchFamily="34" charset="0"/>
              </a:rPr>
              <a:t>B</a:t>
            </a:r>
            <a:r>
              <a:rPr lang="en-US" b="1" dirty="0" smtClean="0">
                <a:latin typeface="Calibri" pitchFamily="34" charset="0"/>
                <a:cs typeface="Calibri" pitchFamily="34" charset="0"/>
              </a:rPr>
              <a:t> had chosen to do so.</a:t>
            </a:r>
          </a:p>
          <a:p>
            <a:pPr>
              <a:defRPr/>
            </a:pPr>
            <a:r>
              <a:rPr lang="en-US" b="1" dirty="0" smtClean="0">
                <a:latin typeface="Calibri" pitchFamily="34" charset="0"/>
                <a:cs typeface="Calibri" pitchFamily="34" charset="0"/>
              </a:rPr>
              <a:t>Note that (2)(a) tells us that </a:t>
            </a:r>
            <a:r>
              <a:rPr lang="en-US" b="1" i="1" dirty="0" smtClean="0">
                <a:latin typeface="Calibri" pitchFamily="34" charset="0"/>
                <a:cs typeface="Calibri" pitchFamily="34" charset="0"/>
              </a:rPr>
              <a:t>A</a:t>
            </a:r>
            <a:r>
              <a:rPr lang="en-US" b="1" dirty="0" smtClean="0">
                <a:latin typeface="Calibri" pitchFamily="34" charset="0"/>
                <a:cs typeface="Calibri" pitchFamily="34" charset="0"/>
              </a:rPr>
              <a:t> is a corruptor and is, therefore, either (straightforwardly) morally responsible for the corrupt action, or </a:t>
            </a:r>
            <a:r>
              <a:rPr lang="en-US" b="1" i="1" dirty="0" smtClean="0">
                <a:latin typeface="Calibri" pitchFamily="34" charset="0"/>
                <a:cs typeface="Calibri" pitchFamily="34" charset="0"/>
              </a:rPr>
              <a:t>A</a:t>
            </a:r>
            <a:r>
              <a:rPr lang="en-US" b="1" dirty="0" smtClean="0">
                <a:latin typeface="Calibri" pitchFamily="34" charset="0"/>
                <a:cs typeface="Calibri" pitchFamily="34" charset="0"/>
              </a:rPr>
              <a:t> is not morally responsible for </a:t>
            </a:r>
            <a:r>
              <a:rPr lang="en-US" b="1" i="1" dirty="0" smtClean="0">
                <a:latin typeface="Calibri" pitchFamily="34" charset="0"/>
                <a:cs typeface="Calibri" pitchFamily="34" charset="0"/>
              </a:rPr>
              <a:t>A</a:t>
            </a:r>
            <a:r>
              <a:rPr lang="en-US" b="1" dirty="0" smtClean="0">
                <a:latin typeface="Calibri" pitchFamily="34" charset="0"/>
                <a:cs typeface="Calibri" pitchFamily="34" charset="0"/>
              </a:rPr>
              <a:t>'s corrupt character and the corrupt action is an expression of </a:t>
            </a:r>
            <a:r>
              <a:rPr lang="en-US" b="1" i="1" dirty="0" smtClean="0">
                <a:latin typeface="Calibri" pitchFamily="34" charset="0"/>
                <a:cs typeface="Calibri" pitchFamily="34" charset="0"/>
              </a:rPr>
              <a:t>A</a:t>
            </a:r>
            <a:r>
              <a:rPr lang="en-US" b="1" dirty="0" smtClean="0">
                <a:latin typeface="Calibri" pitchFamily="34" charset="0"/>
                <a:cs typeface="Calibri" pitchFamily="34" charset="0"/>
              </a:rPr>
              <a:t>'s corrupt character.”</a:t>
            </a:r>
          </a:p>
          <a:p>
            <a:pPr>
              <a:defRPr/>
            </a:pPr>
            <a:r>
              <a:rPr lang="en-US" b="1" dirty="0" smtClean="0">
                <a:latin typeface="Calibri" pitchFamily="34" charset="0"/>
                <a:cs typeface="Calibri" pitchFamily="34" charset="0"/>
              </a:rPr>
              <a:t>Source: </a:t>
            </a:r>
            <a:r>
              <a:rPr lang="en-US" b="1" dirty="0" smtClean="0">
                <a:latin typeface="Calibri" pitchFamily="34" charset="0"/>
                <a:cs typeface="Calibri" pitchFamily="34" charset="0"/>
                <a:hlinkClick r:id="rId3"/>
              </a:rPr>
              <a:t>http://plato.stanford.</a:t>
            </a:r>
            <a:r>
              <a:rPr lang="en-US" b="1" dirty="0" smtClean="0">
                <a:solidFill>
                  <a:schemeClr val="bg1"/>
                </a:solidFill>
                <a:latin typeface="Calibri" pitchFamily="34" charset="0"/>
                <a:cs typeface="Calibri" pitchFamily="34" charset="0"/>
                <a:hlinkClick r:id="rId3"/>
              </a:rPr>
              <a:t>edu/entries/corruption/</a:t>
            </a:r>
            <a:endParaRPr lang="en-US" b="1" dirty="0" smtClean="0">
              <a:solidFill>
                <a:schemeClr val="bg1"/>
              </a:solidFill>
              <a:latin typeface="Calibri" pitchFamily="34" charset="0"/>
              <a:cs typeface="Calibri" pitchFamily="34" charset="0"/>
            </a:endParaRPr>
          </a:p>
          <a:p>
            <a:pPr>
              <a:defRPr/>
            </a:pPr>
            <a:endParaRPr lang="en-US" b="1" dirty="0" smtClean="0">
              <a:solidFill>
                <a:schemeClr val="bg1"/>
              </a:solidFill>
              <a:latin typeface="Calibri" pitchFamily="34" charset="0"/>
              <a:cs typeface="Calibri" pitchFamily="34" charset="0"/>
            </a:endParaRPr>
          </a:p>
          <a:p>
            <a:pPr>
              <a:defRPr/>
            </a:pPr>
            <a:endParaRPr lang="en-US" b="1" dirty="0">
              <a:solidFill>
                <a:schemeClr val="bg1"/>
              </a:solidFill>
              <a:latin typeface="Calibri" pitchFamily="34" charset="0"/>
              <a:cs typeface="Calibri" pitchFamily="34" charset="0"/>
            </a:endParaRPr>
          </a:p>
        </p:txBody>
      </p:sp>
      <p:sp>
        <p:nvSpPr>
          <p:cNvPr id="8" name="Rectangle 7"/>
          <p:cNvSpPr/>
          <p:nvPr/>
        </p:nvSpPr>
        <p:spPr>
          <a:xfrm>
            <a:off x="1295400" y="0"/>
            <a:ext cx="6553200" cy="923330"/>
          </a:xfrm>
          <a:prstGeom prst="rect">
            <a:avLst/>
          </a:prstGeom>
          <a:noFill/>
        </p:spPr>
        <p:txBody>
          <a:bodyPr wrap="squar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Calibri" pitchFamily="34" charset="0"/>
                <a:cs typeface="Calibri" pitchFamily="34" charset="0"/>
              </a:rPr>
              <a:t>Corruption </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ord_document_55988663_canonical_acfb5da652.jpg"/>
          <p:cNvPicPr>
            <a:picLocks noChangeAspect="1"/>
          </p:cNvPicPr>
          <p:nvPr/>
        </p:nvPicPr>
        <p:blipFill>
          <a:blip r:embed="rId2"/>
          <a:stretch>
            <a:fillRect/>
          </a:stretch>
        </p:blipFill>
        <p:spPr>
          <a:xfrm>
            <a:off x="0" y="0"/>
            <a:ext cx="5638800" cy="2362200"/>
          </a:xfrm>
          <a:prstGeom prst="rect">
            <a:avLst/>
          </a:prstGeom>
        </p:spPr>
      </p:pic>
      <p:sp>
        <p:nvSpPr>
          <p:cNvPr id="2" name="Content Placeholder 1"/>
          <p:cNvSpPr>
            <a:spLocks noGrp="1"/>
          </p:cNvSpPr>
          <p:nvPr>
            <p:ph idx="1"/>
          </p:nvPr>
        </p:nvSpPr>
        <p:spPr>
          <a:xfrm>
            <a:off x="0" y="1600200"/>
            <a:ext cx="9144000" cy="4800600"/>
          </a:xfrm>
        </p:spPr>
        <p:txBody>
          <a:bodyPr>
            <a:normAutofit lnSpcReduction="10000"/>
          </a:bodyPr>
          <a:lstStyle/>
          <a:p>
            <a:pPr lvl="1">
              <a:buNone/>
            </a:pPr>
            <a:endParaRPr lang="en-US" sz="2000" dirty="0" smtClean="0">
              <a:latin typeface="Calibri" pitchFamily="34" charset="0"/>
              <a:cs typeface="Calibri" pitchFamily="34" charset="0"/>
            </a:endParaRPr>
          </a:p>
          <a:p>
            <a:pPr lvl="1">
              <a:tabLst>
                <a:tab pos="2625725" algn="l"/>
              </a:tabLst>
            </a:pPr>
            <a:r>
              <a:rPr lang="en-US" sz="2000" dirty="0" smtClean="0">
                <a:latin typeface="Calibri" pitchFamily="34" charset="0"/>
                <a:cs typeface="Calibri" pitchFamily="34" charset="0"/>
              </a:rPr>
              <a:t>Corruption is a serious disease and occurs in every economy, in every corner of the world. No country is free of corruption. </a:t>
            </a:r>
          </a:p>
          <a:p>
            <a:pPr lvl="1"/>
            <a:r>
              <a:rPr lang="en-US" sz="2000" dirty="0" smtClean="0">
                <a:latin typeface="Calibri" pitchFamily="34" charset="0"/>
                <a:cs typeface="Calibri" pitchFamily="34" charset="0"/>
              </a:rPr>
              <a:t>There can be various reasons </a:t>
            </a:r>
            <a:r>
              <a:rPr lang="en-IN" sz="2000" dirty="0" smtClean="0">
                <a:latin typeface="Calibri" pitchFamily="34" charset="0"/>
                <a:cs typeface="Calibri" pitchFamily="34" charset="0"/>
              </a:rPr>
              <a:t>:-</a:t>
            </a:r>
          </a:p>
          <a:p>
            <a:pPr lvl="6" indent="0">
              <a:buNone/>
            </a:pPr>
            <a:r>
              <a:rPr lang="en-US" sz="2000" dirty="0" smtClean="0">
                <a:latin typeface="Calibri" pitchFamily="34" charset="0"/>
                <a:cs typeface="Calibri" pitchFamily="34" charset="0"/>
              </a:rPr>
              <a:t> *Competition. </a:t>
            </a:r>
          </a:p>
          <a:p>
            <a:pPr marL="1770063" lvl="7" indent="117475">
              <a:buNone/>
            </a:pPr>
            <a:r>
              <a:rPr lang="en-US" sz="2000" dirty="0" smtClean="0">
                <a:latin typeface="Calibri" pitchFamily="34" charset="0"/>
                <a:cs typeface="Calibri" pitchFamily="34" charset="0"/>
              </a:rPr>
              <a:t>	     *Inflation. </a:t>
            </a:r>
          </a:p>
          <a:p>
            <a:pPr marL="1770063" lvl="7" indent="117475">
              <a:buNone/>
            </a:pPr>
            <a:r>
              <a:rPr lang="en-US" dirty="0" smtClean="0">
                <a:latin typeface="Calibri" pitchFamily="34" charset="0"/>
                <a:cs typeface="Calibri" pitchFamily="34" charset="0"/>
              </a:rPr>
              <a:t>	    </a:t>
            </a:r>
            <a:r>
              <a:rPr lang="en-US" sz="2000" dirty="0" smtClean="0">
                <a:latin typeface="Calibri" pitchFamily="34" charset="0"/>
                <a:cs typeface="Calibri" pitchFamily="34" charset="0"/>
              </a:rPr>
              <a:t> *Desire of luxury etc.</a:t>
            </a:r>
          </a:p>
          <a:p>
            <a:pPr lvl="2">
              <a:buNone/>
            </a:pPr>
            <a:endParaRPr lang="en-US" sz="2000" dirty="0" smtClean="0">
              <a:latin typeface="Calibri" pitchFamily="34" charset="0"/>
              <a:cs typeface="Calibri" pitchFamily="34" charset="0"/>
            </a:endParaRPr>
          </a:p>
          <a:p>
            <a:pPr lvl="1"/>
            <a:r>
              <a:rPr lang="en-US" sz="2000" dirty="0" smtClean="0">
                <a:latin typeface="Calibri" pitchFamily="34" charset="0"/>
                <a:cs typeface="Calibri" pitchFamily="34" charset="0"/>
              </a:rPr>
              <a:t>Corruption has no shape. It manifest itself in a variety of ways, continuously morphing into new forms.</a:t>
            </a:r>
          </a:p>
          <a:p>
            <a:pPr lvl="1"/>
            <a:r>
              <a:rPr lang="en-US" sz="2000" dirty="0" smtClean="0">
                <a:latin typeface="Calibri" pitchFamily="34" charset="0"/>
                <a:cs typeface="Calibri" pitchFamily="34" charset="0"/>
              </a:rPr>
              <a:t>It ranges from misuse of position of trust for personal gain to bending of rules and regulations and also to turning a build eye to act which are morally and socially unacceptable to the society.</a:t>
            </a:r>
          </a:p>
          <a:p>
            <a:pPr lvl="1">
              <a:buNone/>
            </a:pPr>
            <a:r>
              <a:rPr lang="en-US" sz="2000" dirty="0" smtClean="0">
                <a:latin typeface="Calibri" pitchFamily="34" charset="0"/>
                <a:cs typeface="Calibri" pitchFamily="34" charset="0"/>
              </a:rPr>
              <a:t>  </a:t>
            </a:r>
          </a:p>
        </p:txBody>
      </p:sp>
      <p:pic>
        <p:nvPicPr>
          <p:cNvPr id="6" name="Picture 2"/>
          <p:cNvPicPr>
            <a:picLocks noChangeAspect="1" noChangeArrowheads="1"/>
          </p:cNvPicPr>
          <p:nvPr/>
        </p:nvPicPr>
        <p:blipFill>
          <a:blip r:embed="rId3"/>
          <a:srcRect/>
          <a:stretch>
            <a:fillRect/>
          </a:stretch>
        </p:blipFill>
        <p:spPr bwMode="auto">
          <a:xfrm>
            <a:off x="5410200" y="457200"/>
            <a:ext cx="3733800" cy="1447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
            <a:lum/>
          </a:blip>
          <a:srcRect/>
          <a:stretch>
            <a:fillRect t="-31000" b="-31000"/>
          </a:stretch>
        </a:blip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0"/>
            <a:ext cx="9144000" cy="6858000"/>
          </a:xfrm>
        </p:spPr>
        <p:txBody>
          <a:bodyPr/>
          <a:lstStyle/>
          <a:p>
            <a:pPr algn="ctr">
              <a:spcBef>
                <a:spcPct val="0"/>
              </a:spcBef>
              <a:buNone/>
              <a:tabLst>
                <a:tab pos="2522538" algn="l"/>
              </a:tabLst>
            </a:pPr>
            <a:r>
              <a:rPr lang="en-US" sz="3700" b="1" dirty="0" smtClean="0">
                <a:solidFill>
                  <a:schemeClr val="tx2"/>
                </a:solidFill>
                <a:effectLst>
                  <a:outerShdw blurRad="31750" dist="25400" dir="5400000" algn="tl" rotWithShape="0">
                    <a:srgbClr val="000000">
                      <a:alpha val="25000"/>
                    </a:srgbClr>
                  </a:outerShdw>
                </a:effectLst>
                <a:latin typeface="Calibri" pitchFamily="34" charset="0"/>
                <a:ea typeface="+mj-ea"/>
                <a:cs typeface="Calibri" pitchFamily="34" charset="0"/>
              </a:rPr>
              <a:t>Forms of corruption</a:t>
            </a:r>
          </a:p>
          <a:p>
            <a:pPr>
              <a:buNone/>
              <a:tabLst>
                <a:tab pos="2522538" algn="l"/>
              </a:tabLst>
            </a:pPr>
            <a:endParaRPr lang="en-US" sz="2000" dirty="0" smtClean="0">
              <a:latin typeface="Calibri" pitchFamily="34" charset="0"/>
              <a:cs typeface="Calibri" pitchFamily="34" charset="0"/>
            </a:endParaRPr>
          </a:p>
          <a:p>
            <a:pPr>
              <a:buNone/>
              <a:tabLst>
                <a:tab pos="2522538" algn="l"/>
              </a:tabLst>
            </a:pPr>
            <a:r>
              <a:rPr lang="en-US" sz="2000" dirty="0" smtClean="0">
                <a:latin typeface="Calibri" pitchFamily="34" charset="0"/>
                <a:cs typeface="Calibri" pitchFamily="34" charset="0"/>
              </a:rPr>
              <a:t>    	The main forms of corruption can be bribery, embezzlement, fraud , scams, extortion or broadly “some act that is against the law.” Is also includes severe deficiencies in corporate integrity systems, such as conflicts   </a:t>
            </a:r>
          </a:p>
          <a:p>
            <a:pPr>
              <a:buNone/>
              <a:tabLst>
                <a:tab pos="2522538" algn="l"/>
              </a:tabLst>
            </a:pPr>
            <a:endParaRPr lang="en-IN" dirty="0"/>
          </a:p>
        </p:txBody>
      </p:sp>
      <p:graphicFrame>
        <p:nvGraphicFramePr>
          <p:cNvPr id="3" name="Diagram 2"/>
          <p:cNvGraphicFramePr/>
          <p:nvPr/>
        </p:nvGraphicFramePr>
        <p:xfrm>
          <a:off x="1600200" y="2133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1066800"/>
          </a:xfrm>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en-US" b="1" dirty="0" smtClean="0">
                <a:solidFill>
                  <a:schemeClr val="accent6">
                    <a:lumMod val="75000"/>
                  </a:schemeClr>
                </a:solidFill>
              </a:rPr>
              <a:t/>
            </a:r>
            <a:br>
              <a:rPr lang="en-US" b="1" dirty="0" smtClean="0">
                <a:solidFill>
                  <a:schemeClr val="accent6">
                    <a:lumMod val="75000"/>
                  </a:schemeClr>
                </a:solidFill>
              </a:rPr>
            </a:br>
            <a:r>
              <a:rPr lang="en-US" b="1" dirty="0" smtClean="0">
                <a:solidFill>
                  <a:schemeClr val="accent6">
                    <a:lumMod val="75000"/>
                  </a:schemeClr>
                </a:solidFill>
              </a:rPr>
              <a:t>Extortionary corruption</a:t>
            </a:r>
            <a:br>
              <a:rPr lang="en-US" b="1" dirty="0" smtClean="0">
                <a:solidFill>
                  <a:schemeClr val="accent6">
                    <a:lumMod val="75000"/>
                  </a:schemeClr>
                </a:solidFill>
              </a:rPr>
            </a:br>
            <a:endParaRPr lang="en-US" b="1" dirty="0">
              <a:solidFill>
                <a:schemeClr val="accent6">
                  <a:lumMod val="75000"/>
                </a:schemeClr>
              </a:solidFill>
            </a:endParaRPr>
          </a:p>
        </p:txBody>
      </p:sp>
      <p:sp>
        <p:nvSpPr>
          <p:cNvPr id="2" name="Content Placeholder 1"/>
          <p:cNvSpPr>
            <a:spLocks noGrp="1"/>
          </p:cNvSpPr>
          <p:nvPr>
            <p:ph idx="1"/>
          </p:nvPr>
        </p:nvSpPr>
        <p:spPr>
          <a:xfrm>
            <a:off x="457200" y="990600"/>
            <a:ext cx="8229600" cy="5135563"/>
          </a:xfrm>
        </p:spPr>
        <p:txBody>
          <a:bodyPr>
            <a:normAutofit/>
          </a:bodyPr>
          <a:lstStyle/>
          <a:p>
            <a:r>
              <a:rPr lang="en-US" sz="2800" dirty="0" smtClean="0">
                <a:latin typeface="Calibri" pitchFamily="34" charset="0"/>
                <a:cs typeface="Calibri" pitchFamily="34" charset="0"/>
              </a:rPr>
              <a:t>Extortion is invariably one-sided where in the public servant extorts bribe from the beneficiary on the pretext of the threat of denial of service.</a:t>
            </a:r>
          </a:p>
          <a:p>
            <a:r>
              <a:rPr lang="en-IN" sz="2800" dirty="0"/>
              <a:t>Extortionary Corruption can be defined as corruption where money has to be paid to acquire services that are legitimately due and honestly entitled.</a:t>
            </a:r>
            <a:endParaRPr lang="en-US" sz="2800" dirty="0"/>
          </a:p>
          <a:p>
            <a:endParaRPr lang="en-US" sz="2800" dirty="0" smtClean="0">
              <a:latin typeface="Calibri" pitchFamily="34" charset="0"/>
              <a:cs typeface="Calibri" pitchFamily="34" charset="0"/>
            </a:endParaRPr>
          </a:p>
        </p:txBody>
      </p:sp>
      <p:pic>
        <p:nvPicPr>
          <p:cNvPr id="4" name="Picture 3" descr="Extortion.jpg"/>
          <p:cNvPicPr>
            <a:picLocks noChangeAspect="1"/>
          </p:cNvPicPr>
          <p:nvPr/>
        </p:nvPicPr>
        <p:blipFill>
          <a:blip r:embed="rId2"/>
          <a:stretch>
            <a:fillRect/>
          </a:stretch>
        </p:blipFill>
        <p:spPr>
          <a:xfrm>
            <a:off x="0" y="3581400"/>
            <a:ext cx="9144000" cy="32766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3810000" cy="5668963"/>
          </a:xfrm>
          <a:noFill/>
          <a:ln>
            <a:solidFill>
              <a:schemeClr val="accent1"/>
            </a:solidFill>
          </a:ln>
        </p:spPr>
        <p:txBody>
          <a:bodyPr>
            <a:normAutofit lnSpcReduction="10000"/>
          </a:bodyPr>
          <a:lstStyle/>
          <a:p>
            <a:r>
              <a:rPr lang="en-IN" b="1" dirty="0"/>
              <a:t>Extortion</a:t>
            </a:r>
            <a:r>
              <a:rPr lang="en-IN" dirty="0"/>
              <a:t> (</a:t>
            </a:r>
            <a:r>
              <a:rPr lang="en-IN" dirty="0" smtClean="0"/>
              <a:t>also called</a:t>
            </a:r>
            <a:r>
              <a:rPr lang="en-IN" dirty="0"/>
              <a:t> </a:t>
            </a:r>
            <a:r>
              <a:rPr lang="en-IN" b="1" dirty="0"/>
              <a:t>blackmail</a:t>
            </a:r>
            <a:r>
              <a:rPr lang="en-IN" dirty="0"/>
              <a:t>, </a:t>
            </a:r>
            <a:r>
              <a:rPr lang="en-IN" b="1" dirty="0"/>
              <a:t>shakedown</a:t>
            </a:r>
            <a:r>
              <a:rPr lang="en-IN" dirty="0"/>
              <a:t>, </a:t>
            </a:r>
            <a:r>
              <a:rPr lang="en-IN" b="1" dirty="0" smtClean="0"/>
              <a:t>outwresting</a:t>
            </a:r>
            <a:r>
              <a:rPr lang="en-IN" dirty="0" smtClean="0"/>
              <a:t>, </a:t>
            </a:r>
            <a:r>
              <a:rPr lang="en-IN" dirty="0"/>
              <a:t>and </a:t>
            </a:r>
            <a:r>
              <a:rPr lang="en-IN" b="1" dirty="0"/>
              <a:t>exaction</a:t>
            </a:r>
            <a:r>
              <a:rPr lang="en-IN" dirty="0"/>
              <a:t>) is a </a:t>
            </a:r>
            <a:r>
              <a:rPr lang="en-IN" b="1" dirty="0">
                <a:hlinkClick r:id="rId2" tooltip="Crime"/>
              </a:rPr>
              <a:t>criminal offence</a:t>
            </a:r>
            <a:r>
              <a:rPr lang="en-IN" b="1" dirty="0"/>
              <a:t> </a:t>
            </a:r>
            <a:r>
              <a:rPr lang="en-IN" b="1" dirty="0" smtClean="0">
                <a:hlinkClick r:id="rId3" tooltip="Unlawful"/>
              </a:rPr>
              <a:t>of unlawfully</a:t>
            </a:r>
            <a:r>
              <a:rPr lang="en-IN" dirty="0"/>
              <a:t> obtaining money, property, or services from a person, entity, or institution, through </a:t>
            </a:r>
            <a:r>
              <a:rPr lang="en-IN" dirty="0">
                <a:hlinkClick r:id="rId4" tooltip="Coercion"/>
              </a:rPr>
              <a:t>coercion</a:t>
            </a:r>
            <a:r>
              <a:rPr lang="en-IN" dirty="0"/>
              <a:t>.</a:t>
            </a:r>
            <a:endParaRPr lang="en-US" dirty="0"/>
          </a:p>
        </p:txBody>
      </p:sp>
      <p:pic>
        <p:nvPicPr>
          <p:cNvPr id="4" name="Picture 3" descr="immigration(corruption).jpg"/>
          <p:cNvPicPr>
            <a:picLocks noChangeAspect="1"/>
          </p:cNvPicPr>
          <p:nvPr/>
        </p:nvPicPr>
        <p:blipFill>
          <a:blip r:embed="rId5"/>
          <a:stretch>
            <a:fillRect/>
          </a:stretch>
        </p:blipFill>
        <p:spPr>
          <a:xfrm>
            <a:off x="4495800" y="304800"/>
            <a:ext cx="4267200" cy="2514600"/>
          </a:xfrm>
          <a:prstGeom prst="rect">
            <a:avLst/>
          </a:prstGeom>
        </p:spPr>
      </p:pic>
      <p:pic>
        <p:nvPicPr>
          <p:cNvPr id="5" name="Picture 4" descr="Highway police extortion.gif"/>
          <p:cNvPicPr>
            <a:picLocks noChangeAspect="1"/>
          </p:cNvPicPr>
          <p:nvPr/>
        </p:nvPicPr>
        <p:blipFill>
          <a:blip r:embed="rId6"/>
          <a:stretch>
            <a:fillRect/>
          </a:stretch>
        </p:blipFill>
        <p:spPr>
          <a:xfrm>
            <a:off x="5105400" y="3200400"/>
            <a:ext cx="3209925" cy="324802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1909</Words>
  <Application>Microsoft Office PowerPoint</Application>
  <PresentationFormat>On-screen Show (4:3)</PresentationFormat>
  <Paragraphs>215</Paragraphs>
  <Slides>48</Slides>
  <Notes>4</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Office Theme</vt:lpstr>
      <vt:lpstr>  Removal of Extortionary Corruption – Key to Empowering the Indian Citizen  </vt:lpstr>
      <vt:lpstr>Slide 2</vt:lpstr>
      <vt:lpstr>This is the condition of the rising country India…Think about it…</vt:lpstr>
      <vt:lpstr>“Ethical values in general have drastically come down and society has become permissive and accepts corruption as normal.”  - CFO of a leading pharmaceutical company</vt:lpstr>
      <vt:lpstr>Slide 5</vt:lpstr>
      <vt:lpstr>Slide 6</vt:lpstr>
      <vt:lpstr>Slide 7</vt:lpstr>
      <vt:lpstr> Extortionary corruption </vt:lpstr>
      <vt:lpstr>Slide 9</vt:lpstr>
      <vt:lpstr>Slide 10</vt:lpstr>
      <vt:lpstr>Slide 11</vt:lpstr>
      <vt:lpstr>Slide 12</vt:lpstr>
      <vt:lpstr>Slide 13</vt:lpstr>
      <vt:lpstr>Slide 14</vt:lpstr>
      <vt:lpstr>Slide 15</vt:lpstr>
      <vt:lpstr>Slide 16</vt:lpstr>
      <vt:lpstr>Details of Bribes Paid to Various Agencies in Bangalore</vt:lpstr>
      <vt:lpstr>Slide 18</vt:lpstr>
      <vt:lpstr>Slide 19</vt:lpstr>
      <vt:lpstr>Slide 20</vt:lpstr>
      <vt:lpstr>Slide 21</vt:lpstr>
      <vt:lpstr>Slide 22</vt:lpstr>
      <vt:lpstr>Slide 23</vt:lpstr>
      <vt:lpstr>Slide 24</vt:lpstr>
      <vt:lpstr>SEE THE IMPACT OF EXTORTIONARY CORRUPTION</vt:lpstr>
      <vt:lpstr>Slide 26</vt:lpstr>
      <vt:lpstr>Slide 27</vt:lpstr>
      <vt:lpstr>Society is now afraid of extortionary corruption, Aam Admi has nothing to do with this………</vt:lpstr>
      <vt:lpstr>Slide 29</vt:lpstr>
      <vt:lpstr>Slide 30</vt:lpstr>
      <vt:lpstr>What should corporate do? Corporate should realize that corruption is not merely moral issue but actually an economic one. Corporate should at least pay due taxes. Corporate should use international instruments to check corruption in the nation. </vt:lpstr>
      <vt:lpstr>Slide 32</vt:lpstr>
      <vt:lpstr>Slide 33</vt:lpstr>
      <vt:lpstr>Slide 34</vt:lpstr>
      <vt:lpstr>Slide 35</vt:lpstr>
      <vt:lpstr>Slide 36</vt:lpstr>
      <vt:lpstr>Fighting the menace: Road under construction</vt:lpstr>
      <vt:lpstr>Slide 38</vt:lpstr>
      <vt:lpstr>Slide 39</vt:lpstr>
      <vt:lpstr>Slide 40</vt:lpstr>
      <vt:lpstr>Slide 41</vt:lpstr>
      <vt:lpstr>Slide 42</vt:lpstr>
      <vt:lpstr>Slide 43</vt:lpstr>
      <vt:lpstr>Slide 44</vt:lpstr>
      <vt:lpstr>Slide 45</vt:lpstr>
      <vt:lpstr>In order to curb corruption, organisations could adopt the following preventive mechanisms:</vt:lpstr>
      <vt:lpstr>Slide 47</vt:lpstr>
      <vt:lpstr>Slide 48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mgrstr</cp:lastModifiedBy>
  <cp:revision>97</cp:revision>
  <dcterms:created xsi:type="dcterms:W3CDTF">2012-09-19T05:45:23Z</dcterms:created>
  <dcterms:modified xsi:type="dcterms:W3CDTF">2012-12-08T13:52:10Z</dcterms:modified>
</cp:coreProperties>
</file>