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9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6D67D7-CAE1-40F4-A3D8-EEA18ADAF7B5}" type="datetimeFigureOut">
              <a:rPr lang="en-US" smtClean="0"/>
              <a:pPr/>
              <a:t>3/21/2012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7099A8-7DEC-497D-8BC4-6271405D3A2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87099A8-7DEC-497D-8BC4-6271405D3A2E}"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3/21/2012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3/21/2012</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3/21/2012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3/21/2012</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3/21/2012</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3/21/2012</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3/21/2012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FOCUS AREAS IN SUPPLY CHAIN MANAGEMENT</a:t>
            </a:r>
            <a:br>
              <a:rPr lang="en-US" sz="2800" dirty="0" smtClean="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pic>
        <p:nvPicPr>
          <p:cNvPr id="1026" name="Picture 2"/>
          <p:cNvPicPr>
            <a:picLocks noGrp="1" noChangeAspect="1" noChangeArrowheads="1"/>
          </p:cNvPicPr>
          <p:nvPr>
            <p:ph sz="quarter" idx="1"/>
          </p:nvPr>
        </p:nvPicPr>
        <p:blipFill>
          <a:blip r:embed="rId2"/>
          <a:srcRect/>
          <a:stretch>
            <a:fillRect/>
          </a:stretch>
        </p:blipFill>
        <p:spPr bwMode="auto">
          <a:xfrm>
            <a:off x="609600" y="1592186"/>
            <a:ext cx="8077199" cy="465621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wheel(4)">
                                      <p:cBhvr>
                                        <p:cTn id="12"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normAutofit/>
          </a:bodyPr>
          <a:lstStyle/>
          <a:p>
            <a:pPr algn="just">
              <a:buNone/>
            </a:pPr>
            <a:r>
              <a:rPr lang="en-US" sz="2800" dirty="0" smtClean="0">
                <a:latin typeface="Times New Roman" pitchFamily="18" charset="0"/>
                <a:cs typeface="Times New Roman" pitchFamily="18" charset="0"/>
              </a:rPr>
              <a:t>	With the increasing focus of business expansion into the global market, companies need to have an extremely lean, efficient supply chain to achieve successful integration into new markets.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plus(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Grp="1" noChangeAspect="1" noChangeArrowheads="1"/>
          </p:cNvPicPr>
          <p:nvPr>
            <p:ph sz="quarter" idx="1"/>
          </p:nvPr>
        </p:nvPicPr>
        <p:blipFill>
          <a:blip r:embed="rId2"/>
          <a:srcRect/>
          <a:stretch>
            <a:fillRect/>
          </a:stretch>
        </p:blipFill>
        <p:spPr bwMode="auto">
          <a:xfrm>
            <a:off x="-1" y="0"/>
            <a:ext cx="6199237" cy="510063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latin typeface="Times New Roman" pitchFamily="18" charset="0"/>
                <a:cs typeface="Times New Roman" pitchFamily="18" charset="0"/>
              </a:rPr>
              <a:t>Introduction</a:t>
            </a:r>
            <a:endParaRPr lang="en-US" sz="28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dirty="0" smtClean="0">
                <a:latin typeface="Times New Roman" pitchFamily="18" charset="0"/>
                <a:cs typeface="Times New Roman" pitchFamily="18" charset="0"/>
              </a:rPr>
              <a:t>Logistics management activities generally consist of inbound and as well as outbound transportation management, warehousing, fleet management, order fulfillment, materials handling, inventory management, logistics network design, management of providers offering third party logistics services and supply/demand planning.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edg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latin typeface="Times New Roman" pitchFamily="18" charset="0"/>
                <a:cs typeface="Times New Roman" pitchFamily="18" charset="0"/>
              </a:rPr>
              <a:t>Definition</a:t>
            </a:r>
            <a:endParaRPr lang="en-US" sz="32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lgn="just">
              <a:buFont typeface="Wingdings" pitchFamily="2" charset="2"/>
              <a:buChar char="Ø"/>
            </a:pPr>
            <a:r>
              <a:rPr lang="en-US" sz="2800" dirty="0" smtClean="0">
                <a:latin typeface="Times New Roman" pitchFamily="18" charset="0"/>
                <a:cs typeface="Times New Roman" pitchFamily="18" charset="0"/>
              </a:rPr>
              <a:t>“Logistics Management is the procurement, maintenance, distribution, and replacement of personnel and material.” 							</a:t>
            </a:r>
            <a:r>
              <a:rPr lang="en-US" sz="2800" b="1" dirty="0" smtClean="0">
                <a:latin typeface="Times New Roman" pitchFamily="18" charset="0"/>
                <a:cs typeface="Times New Roman" pitchFamily="18" charset="0"/>
              </a:rPr>
              <a:t>-- Websters Dictionary</a:t>
            </a:r>
            <a:endParaRPr lang="en-US" sz="28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ChangeAspect="1" noChangeArrowheads="1"/>
          </p:cNvPicPr>
          <p:nvPr/>
        </p:nvPicPr>
        <p:blipFill>
          <a:blip r:embed="rId2"/>
          <a:srcRect/>
          <a:stretch>
            <a:fillRect/>
          </a:stretch>
        </p:blipFill>
        <p:spPr bwMode="auto">
          <a:xfrm>
            <a:off x="4191001" y="1919274"/>
            <a:ext cx="4952999" cy="4938726"/>
          </a:xfrm>
          <a:prstGeom prst="rect">
            <a:avLst/>
          </a:prstGeom>
          <a:noFill/>
          <a:ln w="9525">
            <a:noFill/>
            <a:miter lim="800000"/>
            <a:headEnd/>
            <a:tailEnd/>
          </a:ln>
          <a:effectLst/>
        </p:spPr>
      </p:pic>
      <p:sp>
        <p:nvSpPr>
          <p:cNvPr id="2" name="Title 1"/>
          <p:cNvSpPr>
            <a:spLocks noGrp="1"/>
          </p:cNvSpPr>
          <p:nvPr>
            <p:ph type="title"/>
          </p:nvPr>
        </p:nvSpPr>
        <p:spPr/>
        <p:txBody>
          <a:bodyPr>
            <a:normAutofit fontScale="90000"/>
          </a:bodyPr>
          <a:lstStyle/>
          <a:p>
            <a:r>
              <a:rPr lang="en-US" sz="3200" b="1" dirty="0" smtClean="0">
                <a:latin typeface="Times New Roman" pitchFamily="18" charset="0"/>
                <a:cs typeface="Times New Roman" pitchFamily="18" charset="0"/>
              </a:rPr>
              <a:t/>
            </a:r>
            <a:br>
              <a:rPr lang="en-US" sz="32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Objective of the Study</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lvl="0" algn="just">
              <a:buFont typeface="Wingdings" pitchFamily="2" charset="2"/>
              <a:buChar char="Ø"/>
            </a:pPr>
            <a:r>
              <a:rPr lang="en-IN" sz="2800" dirty="0" smtClean="0">
                <a:latin typeface="Times New Roman" pitchFamily="18" charset="0"/>
                <a:cs typeface="Times New Roman" pitchFamily="18" charset="0"/>
              </a:rPr>
              <a:t>To know about basic information regarding Logistics.</a:t>
            </a:r>
            <a:endParaRPr lang="en-US" sz="2800" dirty="0" smtClean="0">
              <a:latin typeface="Times New Roman" pitchFamily="18" charset="0"/>
              <a:cs typeface="Times New Roman" pitchFamily="18" charset="0"/>
            </a:endParaRPr>
          </a:p>
          <a:p>
            <a:pPr lvl="0" algn="just">
              <a:buFont typeface="Wingdings" pitchFamily="2" charset="2"/>
              <a:buChar char="Ø"/>
            </a:pPr>
            <a:r>
              <a:rPr lang="en-IN" sz="2800" dirty="0" smtClean="0">
                <a:latin typeface="Times New Roman" pitchFamily="18" charset="0"/>
                <a:cs typeface="Times New Roman" pitchFamily="18" charset="0"/>
              </a:rPr>
              <a:t>To know various essential areas in supply chain management.</a:t>
            </a:r>
            <a:endParaRPr lang="en-US" sz="2800" dirty="0" smtClean="0">
              <a:latin typeface="Times New Roman" pitchFamily="18" charset="0"/>
              <a:cs typeface="Times New Roman" pitchFamily="18" charset="0"/>
            </a:endParaRPr>
          </a:p>
          <a:p>
            <a:pPr lvl="0" algn="just">
              <a:buFont typeface="Wingdings" pitchFamily="2" charset="2"/>
              <a:buChar char="Ø"/>
            </a:pPr>
            <a:r>
              <a:rPr lang="en-IN" sz="2800" dirty="0" smtClean="0">
                <a:latin typeface="Times New Roman" pitchFamily="18" charset="0"/>
                <a:cs typeface="Times New Roman" pitchFamily="18" charset="0"/>
              </a:rPr>
              <a:t>To gain better understanding on the customer service dimensions.</a:t>
            </a:r>
            <a:endParaRPr lang="en-US" sz="2800" dirty="0" smtClean="0">
              <a:latin typeface="Times New Roman" pitchFamily="18" charset="0"/>
              <a:cs typeface="Times New Roman" pitchFamily="18" charset="0"/>
            </a:endParaRPr>
          </a:p>
          <a:p>
            <a:pPr algn="just">
              <a:buFont typeface="Wingdings" pitchFamily="2" charset="2"/>
              <a:buChar char="Ø"/>
            </a:pPr>
            <a:endParaRPr lang="en-US" sz="28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053"/>
                                        </p:tgtEl>
                                        <p:attrNameLst>
                                          <p:attrName>style.visibility</p:attrName>
                                        </p:attrNameLst>
                                      </p:cBhvr>
                                      <p:to>
                                        <p:strVal val="visible"/>
                                      </p:to>
                                    </p:set>
                                    <p:animEffect transition="in" filter="wipe(down)">
                                      <p:cBhvr>
                                        <p:cTn id="23" dur="580">
                                          <p:stCondLst>
                                            <p:cond delay="0"/>
                                          </p:stCondLst>
                                        </p:cTn>
                                        <p:tgtEl>
                                          <p:spTgt spid="2053"/>
                                        </p:tgtEl>
                                      </p:cBhvr>
                                    </p:animEffect>
                                    <p:anim calcmode="lin" valueType="num">
                                      <p:cBhvr>
                                        <p:cTn id="24" dur="1822" tmFilter="0,0; 0.14,0.36; 0.43,0.73; 0.71,0.91; 1.0,1.0">
                                          <p:stCondLst>
                                            <p:cond delay="0"/>
                                          </p:stCondLst>
                                        </p:cTn>
                                        <p:tgtEl>
                                          <p:spTgt spid="205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05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05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05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053"/>
                                        </p:tgtEl>
                                        <p:attrNameLst>
                                          <p:attrName>ppt_y</p:attrName>
                                        </p:attrNameLst>
                                      </p:cBhvr>
                                      <p:tavLst>
                                        <p:tav tm="0" fmla="#ppt_y-sin(pi*$)/81">
                                          <p:val>
                                            <p:fltVal val="0"/>
                                          </p:val>
                                        </p:tav>
                                        <p:tav tm="100000">
                                          <p:val>
                                            <p:fltVal val="1"/>
                                          </p:val>
                                        </p:tav>
                                      </p:tavLst>
                                    </p:anim>
                                    <p:animScale>
                                      <p:cBhvr>
                                        <p:cTn id="29" dur="26">
                                          <p:stCondLst>
                                            <p:cond delay="650"/>
                                          </p:stCondLst>
                                        </p:cTn>
                                        <p:tgtEl>
                                          <p:spTgt spid="2053"/>
                                        </p:tgtEl>
                                      </p:cBhvr>
                                      <p:to x="100000" y="60000"/>
                                    </p:animScale>
                                    <p:animScale>
                                      <p:cBhvr>
                                        <p:cTn id="30" dur="166" decel="50000">
                                          <p:stCondLst>
                                            <p:cond delay="676"/>
                                          </p:stCondLst>
                                        </p:cTn>
                                        <p:tgtEl>
                                          <p:spTgt spid="2053"/>
                                        </p:tgtEl>
                                      </p:cBhvr>
                                      <p:to x="100000" y="100000"/>
                                    </p:animScale>
                                    <p:animScale>
                                      <p:cBhvr>
                                        <p:cTn id="31" dur="26">
                                          <p:stCondLst>
                                            <p:cond delay="1312"/>
                                          </p:stCondLst>
                                        </p:cTn>
                                        <p:tgtEl>
                                          <p:spTgt spid="2053"/>
                                        </p:tgtEl>
                                      </p:cBhvr>
                                      <p:to x="100000" y="80000"/>
                                    </p:animScale>
                                    <p:animScale>
                                      <p:cBhvr>
                                        <p:cTn id="32" dur="166" decel="50000">
                                          <p:stCondLst>
                                            <p:cond delay="1338"/>
                                          </p:stCondLst>
                                        </p:cTn>
                                        <p:tgtEl>
                                          <p:spTgt spid="2053"/>
                                        </p:tgtEl>
                                      </p:cBhvr>
                                      <p:to x="100000" y="100000"/>
                                    </p:animScale>
                                    <p:animScale>
                                      <p:cBhvr>
                                        <p:cTn id="33" dur="26">
                                          <p:stCondLst>
                                            <p:cond delay="1642"/>
                                          </p:stCondLst>
                                        </p:cTn>
                                        <p:tgtEl>
                                          <p:spTgt spid="2053"/>
                                        </p:tgtEl>
                                      </p:cBhvr>
                                      <p:to x="100000" y="90000"/>
                                    </p:animScale>
                                    <p:animScale>
                                      <p:cBhvr>
                                        <p:cTn id="34" dur="166" decel="50000">
                                          <p:stCondLst>
                                            <p:cond delay="1668"/>
                                          </p:stCondLst>
                                        </p:cTn>
                                        <p:tgtEl>
                                          <p:spTgt spid="2053"/>
                                        </p:tgtEl>
                                      </p:cBhvr>
                                      <p:to x="100000" y="100000"/>
                                    </p:animScale>
                                    <p:animScale>
                                      <p:cBhvr>
                                        <p:cTn id="35" dur="26">
                                          <p:stCondLst>
                                            <p:cond delay="1808"/>
                                          </p:stCondLst>
                                        </p:cTn>
                                        <p:tgtEl>
                                          <p:spTgt spid="2053"/>
                                        </p:tgtEl>
                                      </p:cBhvr>
                                      <p:to x="100000" y="95000"/>
                                    </p:animScale>
                                    <p:animScale>
                                      <p:cBhvr>
                                        <p:cTn id="36" dur="166" decel="50000">
                                          <p:stCondLst>
                                            <p:cond delay="1834"/>
                                          </p:stCondLst>
                                        </p:cTn>
                                        <p:tgtEl>
                                          <p:spTgt spid="2053"/>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nodeType="click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animEffect transition="in" filter="box(in)">
                                      <p:cBhvr>
                                        <p:cTn id="41" dur="500"/>
                                        <p:tgtEl>
                                          <p:spTgt spid="3">
                                            <p:txEl>
                                              <p:pRg st="0" end="0"/>
                                            </p:txEl>
                                          </p:spTgt>
                                        </p:tgtEl>
                                      </p:cBhvr>
                                    </p:animEffect>
                                  </p:childTnLst>
                                </p:cTn>
                              </p:par>
                              <p:par>
                                <p:cTn id="42" presetID="4" presetClass="entr" presetSubtype="16" fill="hold" nodeType="withEffect">
                                  <p:stCondLst>
                                    <p:cond delay="0"/>
                                  </p:stCondLst>
                                  <p:childTnLst>
                                    <p:set>
                                      <p:cBhvr>
                                        <p:cTn id="43" dur="1" fill="hold">
                                          <p:stCondLst>
                                            <p:cond delay="0"/>
                                          </p:stCondLst>
                                        </p:cTn>
                                        <p:tgtEl>
                                          <p:spTgt spid="3">
                                            <p:txEl>
                                              <p:pRg st="1" end="1"/>
                                            </p:txEl>
                                          </p:spTgt>
                                        </p:tgtEl>
                                        <p:attrNameLst>
                                          <p:attrName>style.visibility</p:attrName>
                                        </p:attrNameLst>
                                      </p:cBhvr>
                                      <p:to>
                                        <p:strVal val="visible"/>
                                      </p:to>
                                    </p:set>
                                    <p:animEffect transition="in" filter="box(in)">
                                      <p:cBhvr>
                                        <p:cTn id="44" dur="500"/>
                                        <p:tgtEl>
                                          <p:spTgt spid="3">
                                            <p:txEl>
                                              <p:pRg st="1" end="1"/>
                                            </p:txEl>
                                          </p:spTgt>
                                        </p:tgtEl>
                                      </p:cBhvr>
                                    </p:animEffect>
                                  </p:childTnLst>
                                </p:cTn>
                              </p:par>
                              <p:par>
                                <p:cTn id="45" presetID="4" presetClass="entr" presetSubtype="16" fill="hold" nodeType="with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Effect transition="in" filter="box(in)">
                                      <p:cBhvr>
                                        <p:cTn id="4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FOCUS AREAS IN SUPPLY CHAIN MANAGEMENT</a:t>
            </a:r>
            <a:endParaRPr lang="en-US" sz="32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Autofit/>
          </a:bodyPr>
          <a:lstStyle/>
          <a:p>
            <a:pPr lvl="0" algn="just">
              <a:buFont typeface="Wingdings" pitchFamily="2" charset="2"/>
              <a:buChar char="Ø"/>
            </a:pPr>
            <a:r>
              <a:rPr lang="en-US" sz="2800" dirty="0" smtClean="0">
                <a:latin typeface="Times New Roman" pitchFamily="18" charset="0"/>
                <a:cs typeface="Times New Roman" pitchFamily="18" charset="0"/>
              </a:rPr>
              <a:t>The global supply chain management environment.</a:t>
            </a:r>
          </a:p>
          <a:p>
            <a:pPr lvl="0" algn="just">
              <a:buFont typeface="Wingdings" pitchFamily="2" charset="2"/>
              <a:buChar char="Ø"/>
            </a:pPr>
            <a:r>
              <a:rPr lang="en-US" sz="2800" dirty="0" smtClean="0">
                <a:latin typeface="Times New Roman" pitchFamily="18" charset="0"/>
                <a:cs typeface="Times New Roman" pitchFamily="18" charset="0"/>
              </a:rPr>
              <a:t>The role of marketing in SCM.</a:t>
            </a:r>
          </a:p>
          <a:p>
            <a:pPr lvl="0" algn="just">
              <a:buFont typeface="Wingdings" pitchFamily="2" charset="2"/>
              <a:buChar char="Ø"/>
            </a:pPr>
            <a:r>
              <a:rPr lang="en-US" sz="2800" dirty="0" smtClean="0">
                <a:latin typeface="Times New Roman" pitchFamily="18" charset="0"/>
                <a:cs typeface="Times New Roman" pitchFamily="18" charset="0"/>
              </a:rPr>
              <a:t>The role of sales in SCM.</a:t>
            </a:r>
          </a:p>
          <a:p>
            <a:pPr lvl="0" algn="just">
              <a:buFont typeface="Wingdings" pitchFamily="2" charset="2"/>
              <a:buChar char="Ø"/>
            </a:pPr>
            <a:r>
              <a:rPr lang="en-US" sz="2800" dirty="0" smtClean="0">
                <a:latin typeface="Times New Roman" pitchFamily="18" charset="0"/>
                <a:cs typeface="Times New Roman" pitchFamily="18" charset="0"/>
              </a:rPr>
              <a:t>The role of research and development in SCM.</a:t>
            </a:r>
          </a:p>
          <a:p>
            <a:pPr lvl="0" algn="just">
              <a:buFont typeface="Wingdings" pitchFamily="2" charset="2"/>
              <a:buChar char="Ø"/>
            </a:pPr>
            <a:r>
              <a:rPr lang="en-US" sz="2800" dirty="0" smtClean="0">
                <a:latin typeface="Times New Roman" pitchFamily="18" charset="0"/>
                <a:cs typeface="Times New Roman" pitchFamily="18" charset="0"/>
              </a:rPr>
              <a:t>The role of production in SCM.</a:t>
            </a:r>
          </a:p>
          <a:p>
            <a:pPr lvl="0" algn="just">
              <a:buFont typeface="Wingdings" pitchFamily="2" charset="2"/>
              <a:buChar char="Ø"/>
            </a:pPr>
            <a:r>
              <a:rPr lang="en-US" sz="2800" dirty="0" smtClean="0">
                <a:latin typeface="Times New Roman" pitchFamily="18" charset="0"/>
                <a:cs typeface="Times New Roman" pitchFamily="18" charset="0"/>
              </a:rPr>
              <a:t>The role of purchasing in SCM.</a:t>
            </a:r>
          </a:p>
          <a:p>
            <a:pPr lvl="0" algn="just">
              <a:buFont typeface="Wingdings" pitchFamily="2" charset="2"/>
              <a:buChar char="Ø"/>
            </a:pPr>
            <a:r>
              <a:rPr lang="en-US" sz="2800" dirty="0" smtClean="0">
                <a:latin typeface="Times New Roman" pitchFamily="18" charset="0"/>
                <a:cs typeface="Times New Roman" pitchFamily="18" charset="0"/>
              </a:rPr>
              <a:t>The role of logistics in SCM.</a:t>
            </a:r>
          </a:p>
          <a:p>
            <a:pPr lvl="0" algn="just">
              <a:buFont typeface="Wingdings" pitchFamily="2" charset="2"/>
              <a:buChar char="Ø"/>
            </a:pPr>
            <a:r>
              <a:rPr lang="en-US" sz="2800" dirty="0" smtClean="0">
                <a:latin typeface="Times New Roman" pitchFamily="18" charset="0"/>
                <a:cs typeface="Times New Roman" pitchFamily="18" charset="0"/>
              </a:rPr>
              <a:t>The role of information systems n SCM.</a:t>
            </a:r>
          </a:p>
          <a:p>
            <a:pPr lvl="0" algn="just">
              <a:buFont typeface="Wingdings" pitchFamily="2" charset="2"/>
              <a:buChar char="Ø"/>
            </a:pPr>
            <a:r>
              <a:rPr lang="en-US" sz="2800" dirty="0" smtClean="0">
                <a:latin typeface="Times New Roman" pitchFamily="18" charset="0"/>
                <a:cs typeface="Times New Roman" pitchFamily="18" charset="0"/>
              </a:rPr>
              <a:t>The role of finance in SCM.</a:t>
            </a:r>
          </a:p>
          <a:p>
            <a:pPr algn="just">
              <a:buNone/>
            </a:pPr>
            <a:endParaRPr lang="en-US" sz="2800" dirty="0" smtClean="0">
              <a:latin typeface="Times New Roman" pitchFamily="18" charset="0"/>
              <a:cs typeface="Times New Roman" pitchFamily="18" charset="0"/>
            </a:endParaRPr>
          </a:p>
          <a:p>
            <a:pPr algn="just">
              <a:buFont typeface="Wingdings" pitchFamily="2" charset="2"/>
              <a:buChar char="Ø"/>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trips(down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trips(down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trips(down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strips(downLeft)">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strips(downLeft)">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strips(downLeft)">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strips(downLeft)">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strips(downLeft)">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8" presetClass="entr" presetSubtype="12"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strips(downLeft)">
                                      <p:cBhvr>
                                        <p:cTn id="5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The customer service dimensions</a:t>
            </a:r>
            <a:br>
              <a:rPr lang="en-US" sz="36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dirty="0" smtClean="0">
                <a:latin typeface="Times New Roman" pitchFamily="18" charset="0"/>
                <a:cs typeface="Times New Roman" pitchFamily="18" charset="0"/>
              </a:rPr>
              <a:t>From the point of view of logistics function, customer’s service can be viewed as having four dimensions:</a:t>
            </a:r>
          </a:p>
          <a:p>
            <a:pPr algn="just">
              <a:buFont typeface="Wingdings" pitchFamily="2" charset="2"/>
              <a:buChar char="v"/>
            </a:pPr>
            <a:r>
              <a:rPr lang="en-US" sz="2800" dirty="0" smtClean="0">
                <a:latin typeface="Times New Roman" pitchFamily="18" charset="0"/>
                <a:cs typeface="Times New Roman" pitchFamily="18" charset="0"/>
              </a:rPr>
              <a:t>Time.</a:t>
            </a:r>
          </a:p>
          <a:p>
            <a:pPr lvl="0" algn="just">
              <a:buFont typeface="Wingdings" pitchFamily="2" charset="2"/>
              <a:buChar char="v"/>
            </a:pPr>
            <a:r>
              <a:rPr lang="en-US" sz="2800" dirty="0" smtClean="0">
                <a:latin typeface="Times New Roman" pitchFamily="18" charset="0"/>
                <a:cs typeface="Times New Roman" pitchFamily="18" charset="0"/>
              </a:rPr>
              <a:t>Dependability.</a:t>
            </a:r>
          </a:p>
          <a:p>
            <a:pPr lvl="0" algn="just">
              <a:buFont typeface="Wingdings" pitchFamily="2" charset="2"/>
              <a:buChar char="v"/>
            </a:pPr>
            <a:r>
              <a:rPr lang="en-US" sz="2800" dirty="0" smtClean="0">
                <a:latin typeface="Times New Roman" pitchFamily="18" charset="0"/>
                <a:cs typeface="Times New Roman" pitchFamily="18" charset="0"/>
              </a:rPr>
              <a:t>Communication.</a:t>
            </a:r>
          </a:p>
          <a:p>
            <a:pPr lvl="0" algn="just">
              <a:buFont typeface="Wingdings" pitchFamily="2" charset="2"/>
              <a:buChar char="v"/>
            </a:pPr>
            <a:r>
              <a:rPr lang="en-US" sz="2800" dirty="0" smtClean="0">
                <a:latin typeface="Times New Roman" pitchFamily="18" charset="0"/>
                <a:cs typeface="Times New Roman" pitchFamily="18" charset="0"/>
              </a:rPr>
              <a:t>Convenience.</a:t>
            </a:r>
          </a:p>
          <a:p>
            <a:pPr algn="just">
              <a:buNone/>
            </a:pPr>
            <a:r>
              <a:rPr lang="en-US" sz="2800" b="1" dirty="0" smtClean="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algn="just"/>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4)">
                                      <p:cBhvr>
                                        <p:cTn id="13" dur="2000"/>
                                        <p:tgtEl>
                                          <p:spTgt spid="3">
                                            <p:txEl>
                                              <p:pRg st="0" end="0"/>
                                            </p:txEl>
                                          </p:spTgt>
                                        </p:tgtEl>
                                      </p:cBhvr>
                                    </p:animEffect>
                                  </p:childTnLst>
                                </p:cTn>
                              </p:par>
                              <p:par>
                                <p:cTn id="14" presetID="21"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heel(4)">
                                      <p:cBhvr>
                                        <p:cTn id="16" dur="2000"/>
                                        <p:tgtEl>
                                          <p:spTgt spid="3">
                                            <p:txEl>
                                              <p:pRg st="1" end="1"/>
                                            </p:txEl>
                                          </p:spTgt>
                                        </p:tgtEl>
                                      </p:cBhvr>
                                    </p:animEffect>
                                  </p:childTnLst>
                                </p:cTn>
                              </p:par>
                              <p:par>
                                <p:cTn id="17" presetID="21"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4)">
                                      <p:cBhvr>
                                        <p:cTn id="19" dur="2000"/>
                                        <p:tgtEl>
                                          <p:spTgt spid="3">
                                            <p:txEl>
                                              <p:pRg st="2" end="2"/>
                                            </p:txEl>
                                          </p:spTgt>
                                        </p:tgtEl>
                                      </p:cBhvr>
                                    </p:animEffect>
                                  </p:childTnLst>
                                </p:cTn>
                              </p:par>
                              <p:par>
                                <p:cTn id="20" presetID="21" presetClass="entr" presetSubtype="4"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4)">
                                      <p:cBhvr>
                                        <p:cTn id="22" dur="2000"/>
                                        <p:tgtEl>
                                          <p:spTgt spid="3">
                                            <p:txEl>
                                              <p:pRg st="3" end="3"/>
                                            </p:txEl>
                                          </p:spTgt>
                                        </p:tgtEl>
                                      </p:cBhvr>
                                    </p:animEffect>
                                  </p:childTnLst>
                                </p:cTn>
                              </p:par>
                              <p:par>
                                <p:cTn id="23" presetID="21"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heel(4)">
                                      <p:cBhvr>
                                        <p:cTn id="25" dur="2000"/>
                                        <p:tgtEl>
                                          <p:spTgt spid="3">
                                            <p:txEl>
                                              <p:pRg st="4" end="4"/>
                                            </p:txEl>
                                          </p:spTgt>
                                        </p:tgtEl>
                                      </p:cBhvr>
                                    </p:animEffect>
                                  </p:childTnLst>
                                </p:cTn>
                              </p:par>
                              <p:par>
                                <p:cTn id="26" presetID="21" presetClass="entr" presetSubtype="4"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heel(4)">
                                      <p:cBhvr>
                                        <p:cTn id="28"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cont</a:t>
            </a:r>
            <a:endParaRPr lang="en-US" dirty="0"/>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b="1" u="sng" dirty="0" smtClean="0">
                <a:latin typeface="Times New Roman" pitchFamily="18" charset="0"/>
                <a:cs typeface="Times New Roman" pitchFamily="18" charset="0"/>
              </a:rPr>
              <a:t>Time:-</a:t>
            </a:r>
            <a:r>
              <a:rPr lang="en-US" sz="2800" dirty="0" smtClean="0">
                <a:latin typeface="Times New Roman" pitchFamily="18" charset="0"/>
                <a:cs typeface="Times New Roman" pitchFamily="18" charset="0"/>
              </a:rPr>
              <a:t>The time factor is usually order time from the perspective of seller looking at customer service. The buyer usually refers to the time dimensions anis the lead time or replenishment time.</a:t>
            </a:r>
          </a:p>
          <a:p>
            <a:pPr algn="just">
              <a:buFont typeface="Wingdings" pitchFamily="2" charset="2"/>
              <a:buChar char="Ø"/>
            </a:pPr>
            <a:r>
              <a:rPr lang="en-US" sz="2800" b="1" u="sng" dirty="0" smtClean="0">
                <a:latin typeface="Times New Roman" pitchFamily="18" charset="0"/>
                <a:cs typeface="Times New Roman" pitchFamily="18" charset="0"/>
              </a:rPr>
              <a:t>Dependability:-</a:t>
            </a:r>
            <a:r>
              <a:rPr lang="en-US" sz="2800" dirty="0" smtClean="0">
                <a:latin typeface="Times New Roman" pitchFamily="18" charset="0"/>
                <a:cs typeface="Times New Roman" pitchFamily="18" charset="0"/>
              </a:rPr>
              <a:t>Some customers think that dependability as more important than lead time. The customer firm can minimize its inventory level if lead time is fixed.</a:t>
            </a:r>
            <a:endParaRPr lang="en-US" sz="2800" b="1" u="sng"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amond(in)">
                                      <p:cBhvr>
                                        <p:cTn id="13" dur="2000"/>
                                        <p:tgtEl>
                                          <p:spTgt spid="3">
                                            <p:txEl>
                                              <p:pRg st="0" end="0"/>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diamond(in)">
                                      <p:cBhvr>
                                        <p:cTn id="16"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cont</a:t>
            </a:r>
            <a:endParaRPr lang="en-US" dirty="0"/>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b="1" u="sng" dirty="0" smtClean="0">
                <a:latin typeface="Times New Roman" pitchFamily="18" charset="0"/>
                <a:cs typeface="Times New Roman" pitchFamily="18" charset="0"/>
              </a:rPr>
              <a:t>Communication:-</a:t>
            </a:r>
            <a:r>
              <a:rPr lang="en-US" sz="2800" dirty="0" smtClean="0">
                <a:latin typeface="Times New Roman" pitchFamily="18" charset="0"/>
                <a:cs typeface="Times New Roman" pitchFamily="18" charset="0"/>
              </a:rPr>
              <a:t>Communications with customers in vital to monitoring service levels relating to dependability. Customer communication is essential to design of logistics service levels.</a:t>
            </a:r>
          </a:p>
          <a:p>
            <a:pPr algn="just">
              <a:buFont typeface="Wingdings" pitchFamily="2" charset="2"/>
              <a:buChar char="Ø"/>
            </a:pPr>
            <a:r>
              <a:rPr lang="en-US" sz="2800" b="1" u="sng" dirty="0" smtClean="0">
                <a:latin typeface="Times New Roman" pitchFamily="18" charset="0"/>
                <a:cs typeface="Times New Roman" pitchFamily="18" charset="0"/>
              </a:rPr>
              <a:t>Convenience:-</a:t>
            </a:r>
            <a:r>
              <a:rPr lang="en-US" sz="2800" dirty="0" smtClean="0">
                <a:latin typeface="Times New Roman" pitchFamily="18" charset="0"/>
                <a:cs typeface="Times New Roman" pitchFamily="18" charset="0"/>
              </a:rPr>
              <a:t>This means, logistic service levels must be flexible. From the logistic operation stand point, having one or few standard service levels that applies to all customers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amond(in)">
                                      <p:cBhvr>
                                        <p:cTn id="13" dur="2000"/>
                                        <p:tgtEl>
                                          <p:spTgt spid="3">
                                            <p:txEl>
                                              <p:pRg st="0" end="0"/>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diamond(in)">
                                      <p:cBhvr>
                                        <p:cTn id="16"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sz="quarter" idx="1"/>
          </p:nvPr>
        </p:nvSpPr>
        <p:spPr/>
        <p:txBody>
          <a:bodyPr>
            <a:normAutofit/>
          </a:bodyPr>
          <a:lstStyle/>
          <a:p>
            <a:pPr algn="just">
              <a:buNone/>
            </a:pPr>
            <a:r>
              <a:rPr lang="en-US" sz="2800" dirty="0" smtClean="0">
                <a:latin typeface="Times New Roman" pitchFamily="18" charset="0"/>
                <a:cs typeface="Times New Roman" pitchFamily="18" charset="0"/>
              </a:rPr>
              <a:t>   Even though the study was concentrated on many important factors, there are some limitations. They are,</a:t>
            </a:r>
          </a:p>
          <a:p>
            <a:pPr lvl="0" algn="just">
              <a:buFont typeface="Wingdings" pitchFamily="2" charset="2"/>
              <a:buChar char="Ø"/>
            </a:pPr>
            <a:r>
              <a:rPr lang="en-US" sz="2800" dirty="0" smtClean="0">
                <a:latin typeface="Times New Roman" pitchFamily="18" charset="0"/>
                <a:cs typeface="Times New Roman" pitchFamily="18" charset="0"/>
              </a:rPr>
              <a:t>Not concentrated on the core area of the subject.</a:t>
            </a:r>
          </a:p>
          <a:p>
            <a:pPr lvl="0" algn="just">
              <a:buFont typeface="Wingdings" pitchFamily="2" charset="2"/>
              <a:buChar char="Ø"/>
            </a:pPr>
            <a:r>
              <a:rPr lang="en-US" sz="2800" dirty="0" smtClean="0">
                <a:latin typeface="Times New Roman" pitchFamily="18" charset="0"/>
                <a:cs typeface="Times New Roman" pitchFamily="18" charset="0"/>
              </a:rPr>
              <a:t>Lack of time and lack of resources available.</a:t>
            </a:r>
          </a:p>
          <a:p>
            <a:pPr algn="just"/>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par>
                                <p:cTn id="13" presetID="21"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4)">
                                      <p:cBhvr>
                                        <p:cTn id="15" dur="2000"/>
                                        <p:tgtEl>
                                          <p:spTgt spid="3">
                                            <p:txEl>
                                              <p:pRg st="1" end="1"/>
                                            </p:txEl>
                                          </p:spTgt>
                                        </p:tgtEl>
                                      </p:cBhvr>
                                    </p:animEffect>
                                  </p:childTnLst>
                                </p:cTn>
                              </p:par>
                              <p:par>
                                <p:cTn id="16" presetID="21" presetClass="entr" presetSubtype="4"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heel(4)">
                                      <p:cBhvr>
                                        <p:cTn id="1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32</TotalTime>
  <Words>350</Words>
  <Application>Microsoft Office PowerPoint</Application>
  <PresentationFormat>On-screen Show (4:3)</PresentationFormat>
  <Paragraphs>39</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Oriel</vt:lpstr>
      <vt:lpstr>             FOCUS AREAS IN SUPPLY CHAIN MANAGEMENT </vt:lpstr>
      <vt:lpstr>Introduction</vt:lpstr>
      <vt:lpstr>Definition</vt:lpstr>
      <vt:lpstr> Objective of the Study </vt:lpstr>
      <vt:lpstr>     FOCUS AREAS IN SUPPLY CHAIN MANAGEMENT</vt:lpstr>
      <vt:lpstr> The customer service dimensions  </vt:lpstr>
      <vt:lpstr>cont</vt:lpstr>
      <vt:lpstr>cont</vt:lpstr>
      <vt:lpstr>limitations</vt:lpstr>
      <vt:lpstr>conclusion</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AREAS IN SUPPLY CHAIN MANAGEMENT</dc:title>
  <dc:creator>Office2</dc:creator>
  <cp:lastModifiedBy>Office2</cp:lastModifiedBy>
  <cp:revision>7</cp:revision>
  <dcterms:created xsi:type="dcterms:W3CDTF">2006-08-16T00:00:00Z</dcterms:created>
  <dcterms:modified xsi:type="dcterms:W3CDTF">2012-03-21T07:10:43Z</dcterms:modified>
</cp:coreProperties>
</file>