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2"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AF741D"/>
    <a:srgbClr val="D7DA58"/>
    <a:srgbClr val="CCFF99"/>
    <a:srgbClr val="CCCCFF"/>
    <a:srgbClr val="CCFFFF"/>
    <a:srgbClr val="BDF50B"/>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9795DBD-BE72-4591-ACD7-26AF2AF9519F}"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FC7BC19-91E4-43EF-864E-938C393ABD7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44B3BA0-0072-463A-920D-4132C727E60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CD2127E-D619-40E0-9B08-18314B5414A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DB66A6-6966-4B1C-8260-5CC89A0D967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6224FDD-B2B2-4AA5-9F0F-1AE5CEF3CF5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E848ACC-B418-45DC-AC79-A812FFEDCF2B}"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B40688C-F19B-4D1F-BAEB-517374D9AC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F0D570A3-15B3-4581-AD9A-BC6B33B9457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2D63CD0-FE31-4974-9399-9BD6F38C0D3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FC413A1-C52C-423D-8E6F-684B37610D2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8BADEE-0E97-4651-91F6-E8CC6C5DCEF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allindiantaxes.com/pdf/8f00028b.pdf"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a:ln>
            <a:solidFill>
              <a:schemeClr val="tx1"/>
            </a:solidFill>
          </a:ln>
        </p:spPr>
        <p:txBody>
          <a:bodyPr/>
          <a:lstStyle/>
          <a:p>
            <a:r>
              <a:rPr lang="en-US"/>
              <a:t>Service Tax on Works Contract</a:t>
            </a:r>
          </a:p>
        </p:txBody>
      </p:sp>
      <p:sp>
        <p:nvSpPr>
          <p:cNvPr id="28676" name="WordArt 4"/>
          <p:cNvSpPr>
            <a:spLocks noChangeArrowheads="1" noChangeShapeType="1" noTextEdit="1"/>
          </p:cNvSpPr>
          <p:nvPr/>
        </p:nvSpPr>
        <p:spPr bwMode="auto">
          <a:xfrm>
            <a:off x="361950" y="1811338"/>
            <a:ext cx="8420100" cy="3238500"/>
          </a:xfrm>
          <a:prstGeom prst="rect">
            <a:avLst/>
          </a:prstGeom>
        </p:spPr>
        <p:txBody>
          <a:bodyPr wrap="none" fromWordArt="1">
            <a:prstTxWarp prst="textPlain">
              <a:avLst>
                <a:gd name="adj" fmla="val 50000"/>
              </a:avLst>
            </a:prstTxWarp>
          </a:bodyPr>
          <a:lstStyle/>
          <a:p>
            <a:pPr algn="ctr"/>
            <a:r>
              <a:rPr lang="en-US" sz="3600" kern="10" spc="720">
                <a:ln w="9525">
                  <a:solidFill>
                    <a:schemeClr val="tx1"/>
                  </a:solidFill>
                  <a:round/>
                  <a:headEnd/>
                  <a:tailEnd/>
                </a:ln>
                <a:gradFill rotWithShape="0">
                  <a:gsLst>
                    <a:gs pos="0">
                      <a:srgbClr val="AAAAAA"/>
                    </a:gs>
                    <a:gs pos="100000">
                      <a:srgbClr val="FFFFFF"/>
                    </a:gs>
                  </a:gsLst>
                  <a:lin ang="5400000" scaled="1"/>
                </a:gradFill>
                <a:effectLst>
                  <a:outerShdw dist="45791" dir="3378596" algn="ctr" rotWithShape="0">
                    <a:srgbClr val="4D4D4D">
                      <a:alpha val="80000"/>
                    </a:srgbClr>
                  </a:outerShdw>
                </a:effectLst>
                <a:latin typeface="Arial Black"/>
              </a:rPr>
              <a:t>Presentation by </a:t>
            </a:r>
          </a:p>
          <a:p>
            <a:pPr algn="ctr"/>
            <a:r>
              <a:rPr lang="en-US" sz="3600" kern="10" spc="720">
                <a:ln w="9525">
                  <a:solidFill>
                    <a:schemeClr val="tx1"/>
                  </a:solidFill>
                  <a:round/>
                  <a:headEnd/>
                  <a:tailEnd/>
                </a:ln>
                <a:gradFill rotWithShape="0">
                  <a:gsLst>
                    <a:gs pos="0">
                      <a:srgbClr val="AAAAAA"/>
                    </a:gs>
                    <a:gs pos="100000">
                      <a:srgbClr val="FFFFFF"/>
                    </a:gs>
                  </a:gsLst>
                  <a:lin ang="5400000" scaled="1"/>
                </a:gradFill>
                <a:effectLst>
                  <a:outerShdw dist="45791" dir="3378596" algn="ctr" rotWithShape="0">
                    <a:srgbClr val="4D4D4D">
                      <a:alpha val="80000"/>
                    </a:srgbClr>
                  </a:outerShdw>
                </a:effectLst>
                <a:latin typeface="Arial Black"/>
              </a:rPr>
              <a:t>P. Mahalingam, </a:t>
            </a:r>
          </a:p>
          <a:p>
            <a:pPr algn="ctr"/>
            <a:r>
              <a:rPr lang="en-US" sz="3600" kern="10" spc="720">
                <a:ln w="9525">
                  <a:solidFill>
                    <a:schemeClr val="tx1"/>
                  </a:solidFill>
                  <a:round/>
                  <a:headEnd/>
                  <a:tailEnd/>
                </a:ln>
                <a:gradFill rotWithShape="0">
                  <a:gsLst>
                    <a:gs pos="0">
                      <a:srgbClr val="AAAAAA"/>
                    </a:gs>
                    <a:gs pos="100000">
                      <a:srgbClr val="FFFFFF"/>
                    </a:gs>
                  </a:gsLst>
                  <a:lin ang="5400000" scaled="1"/>
                </a:gradFill>
                <a:effectLst>
                  <a:outerShdw dist="45791" dir="3378596" algn="ctr" rotWithShape="0">
                    <a:srgbClr val="4D4D4D">
                      <a:alpha val="80000"/>
                    </a:srgbClr>
                  </a:outerShdw>
                </a:effectLst>
                <a:latin typeface="Arial Black"/>
              </a:rPr>
              <a:t>Superintendent of Central Excise,</a:t>
            </a:r>
          </a:p>
          <a:p>
            <a:pPr algn="ctr"/>
            <a:r>
              <a:rPr lang="en-US" sz="3600" kern="10" spc="720">
                <a:ln w="9525">
                  <a:solidFill>
                    <a:schemeClr val="tx1"/>
                  </a:solidFill>
                  <a:round/>
                  <a:headEnd/>
                  <a:tailEnd/>
                </a:ln>
                <a:gradFill rotWithShape="0">
                  <a:gsLst>
                    <a:gs pos="0">
                      <a:srgbClr val="AAAAAA"/>
                    </a:gs>
                    <a:gs pos="100000">
                      <a:srgbClr val="FFFFFF"/>
                    </a:gs>
                  </a:gsLst>
                  <a:lin ang="5400000" scaled="1"/>
                </a:gradFill>
                <a:effectLst>
                  <a:outerShdw dist="45791" dir="3378596" algn="ctr" rotWithShape="0">
                    <a:srgbClr val="4D4D4D">
                      <a:alpha val="80000"/>
                    </a:srgbClr>
                  </a:outerShdw>
                </a:effectLst>
                <a:latin typeface="Arial Black"/>
              </a:rPr>
              <a:t>Coimbatore I-A Range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639762"/>
          </a:xfrm>
          <a:noFill/>
          <a:ln>
            <a:solidFill>
              <a:schemeClr val="tx1"/>
            </a:solidFill>
          </a:ln>
        </p:spPr>
        <p:txBody>
          <a:bodyPr/>
          <a:lstStyle/>
          <a:p>
            <a:r>
              <a:rPr lang="en-GB" altLang="zh-CN" sz="2400" b="1">
                <a:ea typeface="宋体" pitchFamily="2" charset="-122"/>
              </a:rPr>
              <a:t>Legal provisions</a:t>
            </a:r>
            <a:endParaRPr lang="en-US" sz="2400" b="1"/>
          </a:p>
        </p:txBody>
      </p:sp>
      <p:sp>
        <p:nvSpPr>
          <p:cNvPr id="11267" name="Rectangle 3"/>
          <p:cNvSpPr>
            <a:spLocks noGrp="1" noChangeArrowheads="1"/>
          </p:cNvSpPr>
          <p:nvPr>
            <p:ph type="body" idx="1"/>
          </p:nvPr>
        </p:nvSpPr>
        <p:spPr>
          <a:xfrm>
            <a:off x="457200" y="990600"/>
            <a:ext cx="8229600" cy="5135563"/>
          </a:xfrm>
          <a:noFill/>
          <a:ln>
            <a:solidFill>
              <a:schemeClr val="tx1"/>
            </a:solidFill>
          </a:ln>
        </p:spPr>
        <p:txBody>
          <a:bodyPr/>
          <a:lstStyle/>
          <a:p>
            <a:pPr algn="just">
              <a:lnSpc>
                <a:spcPct val="80000"/>
              </a:lnSpc>
            </a:pPr>
            <a:r>
              <a:rPr lang="en-GB" altLang="zh-CN" sz="2400">
                <a:ea typeface="宋体" pitchFamily="2" charset="-122"/>
              </a:rPr>
              <a:t>Levy of service tax on </a:t>
            </a:r>
            <a:r>
              <a:rPr lang="en-GB" altLang="zh-CN" sz="2400" b="1">
                <a:ea typeface="宋体" pitchFamily="2" charset="-122"/>
              </a:rPr>
              <a:t>any service</a:t>
            </a:r>
            <a:r>
              <a:rPr lang="en-GB" altLang="zh-CN" sz="2400">
                <a:ea typeface="宋体" pitchFamily="2" charset="-122"/>
              </a:rPr>
              <a:t> provided to </a:t>
            </a:r>
            <a:r>
              <a:rPr lang="en-GB" altLang="zh-CN" sz="2400" b="1">
                <a:ea typeface="宋体" pitchFamily="2" charset="-122"/>
              </a:rPr>
              <a:t>any person</a:t>
            </a:r>
            <a:r>
              <a:rPr lang="en-GB" altLang="zh-CN" sz="2400">
                <a:ea typeface="宋体" pitchFamily="2" charset="-122"/>
              </a:rPr>
              <a:t>, by any other person </a:t>
            </a:r>
            <a:r>
              <a:rPr lang="en-GB" altLang="zh-CN" sz="2400" b="1">
                <a:ea typeface="宋体" pitchFamily="2" charset="-122"/>
              </a:rPr>
              <a:t>in relation to</a:t>
            </a:r>
            <a:r>
              <a:rPr lang="en-GB" altLang="zh-CN" sz="2400">
                <a:ea typeface="宋体" pitchFamily="2" charset="-122"/>
              </a:rPr>
              <a:t> the execution of a works contract, excluding works contract in respect of roads, airports, railways, transport, terminal, bridges, tunnels and dams was introduced in the budget 2007.</a:t>
            </a:r>
          </a:p>
          <a:p>
            <a:pPr algn="just">
              <a:lnSpc>
                <a:spcPct val="80000"/>
              </a:lnSpc>
              <a:buFontTx/>
              <a:buNone/>
            </a:pPr>
            <a:endParaRPr lang="en-GB" altLang="zh-CN" sz="2400">
              <a:ea typeface="宋体" pitchFamily="2" charset="-122"/>
            </a:endParaRPr>
          </a:p>
          <a:p>
            <a:pPr algn="just">
              <a:lnSpc>
                <a:spcPct val="80000"/>
              </a:lnSpc>
            </a:pPr>
            <a:r>
              <a:rPr lang="en-GB" altLang="zh-CN" sz="2400">
                <a:ea typeface="宋体" pitchFamily="2" charset="-122"/>
              </a:rPr>
              <a:t>Section 65(105) of the Finance Act, 1994 defines the taxable service in respect of various categories of services. The Finance Bill, 2007 introduced sub-clause (zzzza) to clause (105) .</a:t>
            </a:r>
          </a:p>
          <a:p>
            <a:pPr algn="just">
              <a:lnSpc>
                <a:spcPct val="80000"/>
              </a:lnSpc>
              <a:buFontTx/>
              <a:buNone/>
            </a:pPr>
            <a:endParaRPr lang="en-GB" altLang="zh-CN" sz="2400">
              <a:ea typeface="宋体" pitchFamily="2" charset="-122"/>
            </a:endParaRPr>
          </a:p>
          <a:p>
            <a:pPr algn="just">
              <a:lnSpc>
                <a:spcPct val="80000"/>
              </a:lnSpc>
            </a:pPr>
            <a:r>
              <a:rPr lang="en-GB" altLang="zh-CN" sz="2400">
                <a:ea typeface="宋体" pitchFamily="2" charset="-122"/>
              </a:rPr>
              <a:t>“(zzzza) to any person, by any other person in relation to the execution of a works contract ,excluding works contract in respect of roads ,air ports, railways, transport terminals, bridges ,tunnels and dams.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57200" y="457200"/>
            <a:ext cx="8229600" cy="6096000"/>
          </a:xfrm>
          <a:noFill/>
          <a:ln>
            <a:solidFill>
              <a:schemeClr val="tx1"/>
            </a:solidFill>
          </a:ln>
        </p:spPr>
        <p:txBody>
          <a:bodyPr/>
          <a:lstStyle/>
          <a:p>
            <a:pPr algn="just">
              <a:lnSpc>
                <a:spcPct val="80000"/>
              </a:lnSpc>
              <a:buFontTx/>
              <a:buNone/>
            </a:pPr>
            <a:r>
              <a:rPr lang="en-GB" altLang="zh-CN" sz="2000">
                <a:ea typeface="宋体" pitchFamily="2" charset="-122"/>
              </a:rPr>
              <a:t>Explanation — For the purposes of this sub -clause, “works contract” means a contract where in, —</a:t>
            </a:r>
          </a:p>
          <a:p>
            <a:pPr algn="just">
              <a:lnSpc>
                <a:spcPct val="80000"/>
              </a:lnSpc>
              <a:buFontTx/>
              <a:buNone/>
            </a:pPr>
            <a:r>
              <a:rPr lang="en-GB" altLang="zh-CN" sz="2000">
                <a:ea typeface="宋体" pitchFamily="2" charset="-122"/>
              </a:rPr>
              <a:t>(i) transfer of property in goods involved in the execution of such contract is leviable to tax as sale of goods, and</a:t>
            </a:r>
          </a:p>
          <a:p>
            <a:pPr algn="just">
              <a:lnSpc>
                <a:spcPct val="80000"/>
              </a:lnSpc>
              <a:buFontTx/>
              <a:buNone/>
            </a:pPr>
            <a:r>
              <a:rPr lang="en-GB" altLang="zh-CN" sz="2000">
                <a:ea typeface="宋体" pitchFamily="2" charset="-122"/>
              </a:rPr>
              <a:t>(ii) such contract is for the purposes of carrying out,—</a:t>
            </a:r>
          </a:p>
          <a:p>
            <a:pPr algn="just">
              <a:lnSpc>
                <a:spcPct val="80000"/>
              </a:lnSpc>
              <a:buFontTx/>
              <a:buNone/>
            </a:pPr>
            <a:endParaRPr lang="en-GB" altLang="zh-CN" sz="2000">
              <a:ea typeface="宋体" pitchFamily="2" charset="-122"/>
            </a:endParaRPr>
          </a:p>
          <a:p>
            <a:pPr algn="just">
              <a:lnSpc>
                <a:spcPct val="80000"/>
              </a:lnSpc>
              <a:buFontTx/>
              <a:buNone/>
            </a:pPr>
            <a:r>
              <a:rPr lang="en-GB" altLang="zh-CN" sz="2000">
                <a:ea typeface="宋体" pitchFamily="2" charset="-122"/>
              </a:rPr>
              <a:t>a) erection, commissioning or installation of plant, machinery, equipment or structures, whether pre-fabricated or otherwise installation of electrical and electronic devices , plumbing, drain laying or other installations for transport of fluids, heating, ventilation or air-conditioning including related pipe work, duct work and sheet metal work, thermal insulation, sound insulation, fire proofing or water proofing ,lift and escalator, fire escape staircases or elevators; or</a:t>
            </a:r>
          </a:p>
          <a:p>
            <a:pPr algn="just">
              <a:lnSpc>
                <a:spcPct val="80000"/>
              </a:lnSpc>
              <a:buFontTx/>
              <a:buNone/>
            </a:pPr>
            <a:r>
              <a:rPr lang="en-GB" altLang="zh-CN" sz="2000">
                <a:ea typeface="宋体" pitchFamily="2" charset="-122"/>
              </a:rPr>
              <a:t> b) construction of a new building or a civil structure or a part thereof, or of a pipe line or conduit, primarily for the purposes of commerce or industry; or</a:t>
            </a:r>
          </a:p>
          <a:p>
            <a:pPr algn="just">
              <a:lnSpc>
                <a:spcPct val="80000"/>
              </a:lnSpc>
              <a:buFontTx/>
              <a:buNone/>
            </a:pPr>
            <a:r>
              <a:rPr lang="en-GB" altLang="zh-CN" sz="2000">
                <a:ea typeface="宋体" pitchFamily="2" charset="-122"/>
              </a:rPr>
              <a:t>(c) construction of a new residential complex or a part thereof; or</a:t>
            </a:r>
          </a:p>
          <a:p>
            <a:pPr algn="just">
              <a:lnSpc>
                <a:spcPct val="80000"/>
              </a:lnSpc>
              <a:buFontTx/>
              <a:buNone/>
            </a:pPr>
            <a:r>
              <a:rPr lang="en-GB" altLang="zh-CN" sz="2000">
                <a:ea typeface="宋体" pitchFamily="2" charset="-122"/>
              </a:rPr>
              <a:t>(d) completion and finishing services, repair ,alteration, renovation or restoration of, or similar services, in relation to (b) and (c); or</a:t>
            </a:r>
          </a:p>
          <a:p>
            <a:pPr algn="just">
              <a:lnSpc>
                <a:spcPct val="80000"/>
              </a:lnSpc>
              <a:buFontTx/>
              <a:buNone/>
            </a:pPr>
            <a:r>
              <a:rPr lang="en-GB" altLang="zh-CN" sz="2000">
                <a:ea typeface="宋体" pitchFamily="2" charset="-122"/>
              </a:rPr>
              <a:t>(e) turnkey projects including engineering ,procurement and construction or commissioning (EPC) projects”</a:t>
            </a:r>
            <a:endParaRPr lang="en-US" sz="2000"/>
          </a:p>
          <a:p>
            <a:pPr algn="just">
              <a:lnSpc>
                <a:spcPct val="80000"/>
              </a:lnSpc>
            </a:pPr>
            <a:endParaRPr lang="en-US" sz="20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563562"/>
          </a:xfrm>
          <a:noFill/>
          <a:ln>
            <a:solidFill>
              <a:schemeClr val="tx1"/>
            </a:solidFill>
          </a:ln>
        </p:spPr>
        <p:txBody>
          <a:bodyPr/>
          <a:lstStyle/>
          <a:p>
            <a:r>
              <a:rPr lang="en-GB" altLang="zh-CN" sz="2400" b="1">
                <a:ea typeface="宋体" pitchFamily="2" charset="-122"/>
              </a:rPr>
              <a:t>Types of contracts covered</a:t>
            </a:r>
            <a:endParaRPr lang="en-US" sz="2400" b="1"/>
          </a:p>
        </p:txBody>
      </p:sp>
      <p:sp>
        <p:nvSpPr>
          <p:cNvPr id="13315" name="Rectangle 3"/>
          <p:cNvSpPr>
            <a:spLocks noGrp="1" noChangeArrowheads="1"/>
          </p:cNvSpPr>
          <p:nvPr>
            <p:ph type="body" idx="1"/>
          </p:nvPr>
        </p:nvSpPr>
        <p:spPr>
          <a:xfrm>
            <a:off x="457200" y="990600"/>
            <a:ext cx="8229600" cy="5135563"/>
          </a:xfrm>
          <a:noFill/>
          <a:ln>
            <a:solidFill>
              <a:schemeClr val="tx1"/>
            </a:solidFill>
          </a:ln>
        </p:spPr>
        <p:txBody>
          <a:bodyPr/>
          <a:lstStyle/>
          <a:p>
            <a:pPr algn="just">
              <a:lnSpc>
                <a:spcPct val="90000"/>
              </a:lnSpc>
              <a:buFontTx/>
              <a:buNone/>
            </a:pPr>
            <a:endParaRPr lang="en-GB" altLang="zh-CN" sz="2400">
              <a:ea typeface="宋体" pitchFamily="2" charset="-122"/>
            </a:endParaRPr>
          </a:p>
          <a:p>
            <a:pPr algn="just">
              <a:lnSpc>
                <a:spcPct val="90000"/>
              </a:lnSpc>
            </a:pPr>
            <a:r>
              <a:rPr lang="en-GB" altLang="zh-CN" sz="2400">
                <a:ea typeface="宋体" pitchFamily="2" charset="-122"/>
              </a:rPr>
              <a:t>A contract involving transfer of property in goods involved in the execution of  such contract  which is  leviable   to tax as sale of goods and being contracts of the nature specified  in clauses (a) to (e) above are covered under the definition.</a:t>
            </a:r>
          </a:p>
          <a:p>
            <a:pPr algn="just">
              <a:lnSpc>
                <a:spcPct val="90000"/>
              </a:lnSpc>
              <a:buFontTx/>
              <a:buNone/>
            </a:pPr>
            <a:endParaRPr lang="en-GB" altLang="zh-CN" sz="2400">
              <a:ea typeface="宋体" pitchFamily="2" charset="-122"/>
            </a:endParaRPr>
          </a:p>
          <a:p>
            <a:pPr algn="just">
              <a:lnSpc>
                <a:spcPct val="90000"/>
              </a:lnSpc>
            </a:pPr>
            <a:r>
              <a:rPr lang="en-GB" altLang="zh-CN" sz="2400">
                <a:ea typeface="宋体" pitchFamily="2" charset="-122"/>
              </a:rPr>
              <a:t>Therefore, all other works contracts are not subject to levy of service tax under this category.</a:t>
            </a:r>
          </a:p>
          <a:p>
            <a:pPr algn="just">
              <a:lnSpc>
                <a:spcPct val="90000"/>
              </a:lnSpc>
              <a:buFontTx/>
              <a:buNone/>
            </a:pPr>
            <a:endParaRPr lang="en-GB" altLang="zh-CN" sz="2400">
              <a:ea typeface="宋体" pitchFamily="2" charset="-122"/>
            </a:endParaRPr>
          </a:p>
          <a:p>
            <a:pPr algn="just">
              <a:lnSpc>
                <a:spcPct val="90000"/>
              </a:lnSpc>
            </a:pPr>
            <a:r>
              <a:rPr lang="en-GB" altLang="zh-CN" sz="2400">
                <a:ea typeface="宋体" pitchFamily="2" charset="-122"/>
              </a:rPr>
              <a:t>For example, printing contracts, dyeing contracts, maintenance contracts , electrical or structural contracts etc., which are not in the nature of services specified above, are not taxable under this category.</a:t>
            </a:r>
            <a:endParaRPr lang="en-US"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792162"/>
          </a:xfrm>
          <a:noFill/>
          <a:ln>
            <a:solidFill>
              <a:schemeClr val="tx1"/>
            </a:solidFill>
          </a:ln>
        </p:spPr>
        <p:txBody>
          <a:bodyPr/>
          <a:lstStyle/>
          <a:p>
            <a:r>
              <a:rPr lang="en-GB" altLang="zh-CN" sz="2400" b="1">
                <a:ea typeface="宋体" pitchFamily="2" charset="-122"/>
              </a:rPr>
              <a:t>Residential complex having less 12 units or less :</a:t>
            </a:r>
            <a:br>
              <a:rPr lang="en-GB" altLang="zh-CN" sz="2400" b="1">
                <a:ea typeface="宋体" pitchFamily="2" charset="-122"/>
              </a:rPr>
            </a:br>
            <a:endParaRPr lang="en-US" sz="2400" b="1"/>
          </a:p>
        </p:txBody>
      </p:sp>
      <p:sp>
        <p:nvSpPr>
          <p:cNvPr id="14339" name="Rectangle 3"/>
          <p:cNvSpPr>
            <a:spLocks noGrp="1" noChangeArrowheads="1"/>
          </p:cNvSpPr>
          <p:nvPr>
            <p:ph type="body" idx="1"/>
          </p:nvPr>
        </p:nvSpPr>
        <p:spPr>
          <a:noFill/>
          <a:ln>
            <a:solidFill>
              <a:schemeClr val="tx1"/>
            </a:solidFill>
          </a:ln>
        </p:spPr>
        <p:txBody>
          <a:bodyPr/>
          <a:lstStyle/>
          <a:p>
            <a:pPr algn="just">
              <a:lnSpc>
                <a:spcPct val="80000"/>
              </a:lnSpc>
            </a:pPr>
            <a:r>
              <a:rPr lang="en-GB" altLang="zh-CN" sz="1800">
                <a:ea typeface="宋体" pitchFamily="2" charset="-122"/>
              </a:rPr>
              <a:t>Clause (c) above covers construction of new residential complex or a part thereof. </a:t>
            </a:r>
          </a:p>
          <a:p>
            <a:pPr algn="just">
              <a:lnSpc>
                <a:spcPct val="80000"/>
              </a:lnSpc>
              <a:buFontTx/>
              <a:buNone/>
            </a:pPr>
            <a:endParaRPr lang="en-GB" altLang="zh-CN" sz="1800">
              <a:ea typeface="宋体" pitchFamily="2" charset="-122"/>
            </a:endParaRPr>
          </a:p>
          <a:p>
            <a:pPr algn="just">
              <a:lnSpc>
                <a:spcPct val="80000"/>
              </a:lnSpc>
            </a:pPr>
            <a:r>
              <a:rPr lang="en-GB" altLang="zh-CN" sz="1800">
                <a:ea typeface="宋体" pitchFamily="2" charset="-122"/>
              </a:rPr>
              <a:t>Under construction of complex service, construction of a residential complex consisting of more than12 residential units only is taxable. </a:t>
            </a:r>
          </a:p>
          <a:p>
            <a:pPr algn="just">
              <a:lnSpc>
                <a:spcPct val="80000"/>
              </a:lnSpc>
              <a:buFontTx/>
              <a:buNone/>
            </a:pPr>
            <a:endParaRPr lang="en-GB" altLang="zh-CN" sz="1800">
              <a:ea typeface="宋体" pitchFamily="2" charset="-122"/>
            </a:endParaRPr>
          </a:p>
          <a:p>
            <a:pPr algn="just">
              <a:lnSpc>
                <a:spcPct val="80000"/>
              </a:lnSpc>
            </a:pPr>
            <a:r>
              <a:rPr lang="en-GB" altLang="zh-CN" sz="1800">
                <a:ea typeface="宋体" pitchFamily="2" charset="-122"/>
              </a:rPr>
              <a:t>The issue arises as to whether construction of a residential complex consisting of 12 residential units or less is taxable under the category of works contract.</a:t>
            </a:r>
          </a:p>
          <a:p>
            <a:pPr algn="just">
              <a:lnSpc>
                <a:spcPct val="80000"/>
              </a:lnSpc>
              <a:buFontTx/>
              <a:buNone/>
            </a:pPr>
            <a:endParaRPr lang="en-GB" altLang="zh-CN" sz="1800">
              <a:ea typeface="宋体" pitchFamily="2" charset="-122"/>
            </a:endParaRPr>
          </a:p>
          <a:p>
            <a:pPr algn="just">
              <a:lnSpc>
                <a:spcPct val="80000"/>
              </a:lnSpc>
            </a:pPr>
            <a:r>
              <a:rPr lang="en-GB" altLang="zh-CN" sz="1800">
                <a:ea typeface="宋体" pitchFamily="2" charset="-122"/>
              </a:rPr>
              <a:t> Section 65(91a) defines “residential complex”to mean any complex comprising of —</a:t>
            </a:r>
          </a:p>
          <a:p>
            <a:pPr lvl="1" algn="just">
              <a:lnSpc>
                <a:spcPct val="80000"/>
              </a:lnSpc>
              <a:buFontTx/>
              <a:buNone/>
            </a:pPr>
            <a:r>
              <a:rPr lang="en-GB" altLang="zh-CN" sz="1600">
                <a:ea typeface="宋体" pitchFamily="2" charset="-122"/>
              </a:rPr>
              <a:t>(i) a building or buildings, having more than twelve residential units;</a:t>
            </a:r>
          </a:p>
          <a:p>
            <a:pPr lvl="1" algn="just">
              <a:lnSpc>
                <a:spcPct val="80000"/>
              </a:lnSpc>
              <a:buFontTx/>
              <a:buNone/>
            </a:pPr>
            <a:r>
              <a:rPr lang="en-GB" altLang="zh-CN" sz="1600">
                <a:ea typeface="宋体" pitchFamily="2" charset="-122"/>
              </a:rPr>
              <a:t>(ii) …………………………..</a:t>
            </a:r>
          </a:p>
          <a:p>
            <a:pPr algn="just">
              <a:lnSpc>
                <a:spcPct val="80000"/>
              </a:lnSpc>
              <a:buFontTx/>
              <a:buNone/>
            </a:pPr>
            <a:endParaRPr lang="en-GB" altLang="zh-CN" sz="1800">
              <a:ea typeface="宋体" pitchFamily="2" charset="-122"/>
            </a:endParaRPr>
          </a:p>
          <a:p>
            <a:pPr algn="just">
              <a:lnSpc>
                <a:spcPct val="80000"/>
              </a:lnSpc>
            </a:pPr>
            <a:r>
              <a:rPr lang="en-GB" altLang="zh-CN" sz="1800">
                <a:ea typeface="宋体" pitchFamily="2" charset="-122"/>
              </a:rPr>
              <a:t> Wherever the term ‘residential complex’ appears in the Finance Act, it </a:t>
            </a:r>
            <a:r>
              <a:rPr lang="en-GB" altLang="zh-CN" sz="1800" u="sng">
                <a:ea typeface="宋体" pitchFamily="2" charset="-122"/>
              </a:rPr>
              <a:t>should have more than 12 residential units</a:t>
            </a:r>
            <a:r>
              <a:rPr lang="en-GB" altLang="zh-CN" sz="1800">
                <a:ea typeface="宋体" pitchFamily="2" charset="-122"/>
              </a:rPr>
              <a:t>.</a:t>
            </a:r>
            <a:endParaRPr lang="en-US" sz="18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639762"/>
          </a:xfrm>
          <a:noFill/>
          <a:ln>
            <a:solidFill>
              <a:schemeClr val="tx1"/>
            </a:solidFill>
          </a:ln>
        </p:spPr>
        <p:txBody>
          <a:bodyPr/>
          <a:lstStyle/>
          <a:p>
            <a:r>
              <a:rPr lang="en-GB" altLang="zh-CN" sz="2400" b="1">
                <a:ea typeface="宋体" pitchFamily="2" charset="-122"/>
              </a:rPr>
              <a:t>Valuation</a:t>
            </a:r>
            <a:endParaRPr lang="en-US" sz="2400" b="1"/>
          </a:p>
        </p:txBody>
      </p:sp>
      <p:sp>
        <p:nvSpPr>
          <p:cNvPr id="15363" name="Rectangle 3"/>
          <p:cNvSpPr>
            <a:spLocks noGrp="1" noChangeArrowheads="1"/>
          </p:cNvSpPr>
          <p:nvPr>
            <p:ph type="body" idx="1"/>
          </p:nvPr>
        </p:nvSpPr>
        <p:spPr>
          <a:xfrm>
            <a:off x="457200" y="1066800"/>
            <a:ext cx="8229600" cy="5059363"/>
          </a:xfrm>
          <a:noFill/>
          <a:ln>
            <a:solidFill>
              <a:schemeClr val="tx1"/>
            </a:solidFill>
          </a:ln>
        </p:spPr>
        <p:txBody>
          <a:bodyPr/>
          <a:lstStyle/>
          <a:p>
            <a:pPr algn="just">
              <a:lnSpc>
                <a:spcPct val="90000"/>
              </a:lnSpc>
            </a:pPr>
            <a:r>
              <a:rPr lang="en-GB" altLang="zh-CN">
                <a:ea typeface="宋体" pitchFamily="2" charset="-122"/>
              </a:rPr>
              <a:t>As per rule 2A(1) of valuation rules, the value of the works contract services shall be equivalent to the gross amount charged for works contract less the value of transfer of property in goods involved in the execution of works contract.</a:t>
            </a:r>
          </a:p>
          <a:p>
            <a:pPr algn="just">
              <a:lnSpc>
                <a:spcPct val="90000"/>
              </a:lnSpc>
            </a:pPr>
            <a:endParaRPr lang="en-GB" altLang="zh-CN">
              <a:ea typeface="宋体" pitchFamily="2" charset="-122"/>
            </a:endParaRPr>
          </a:p>
          <a:p>
            <a:pPr algn="just">
              <a:lnSpc>
                <a:spcPct val="90000"/>
              </a:lnSpc>
              <a:buFontTx/>
              <a:buNone/>
            </a:pPr>
            <a:r>
              <a:rPr lang="en-GB" altLang="zh-CN">
                <a:ea typeface="宋体" pitchFamily="2" charset="-122"/>
              </a:rPr>
              <a:t>	For this purpose,-</a:t>
            </a:r>
          </a:p>
          <a:p>
            <a:pPr algn="just">
              <a:lnSpc>
                <a:spcPct val="90000"/>
              </a:lnSpc>
            </a:pPr>
            <a:r>
              <a:rPr lang="en-GB" altLang="zh-CN">
                <a:ea typeface="宋体" pitchFamily="2" charset="-122"/>
              </a:rPr>
              <a:t>Gross amount shall not include VAT or Sales Tax</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639762"/>
          </a:xfrm>
          <a:noFill/>
          <a:ln>
            <a:solidFill>
              <a:schemeClr val="tx1"/>
            </a:solidFill>
          </a:ln>
        </p:spPr>
        <p:txBody>
          <a:bodyPr/>
          <a:lstStyle/>
          <a:p>
            <a:r>
              <a:rPr lang="en-GB" altLang="zh-CN" sz="2400" b="1">
                <a:ea typeface="宋体" pitchFamily="2" charset="-122"/>
              </a:rPr>
              <a:t>Value shall include</a:t>
            </a:r>
            <a:br>
              <a:rPr lang="en-GB" altLang="zh-CN" sz="2400" b="1">
                <a:ea typeface="宋体" pitchFamily="2" charset="-122"/>
              </a:rPr>
            </a:br>
            <a:endParaRPr lang="en-US" sz="2400" b="1"/>
          </a:p>
        </p:txBody>
      </p:sp>
      <p:sp>
        <p:nvSpPr>
          <p:cNvPr id="16387" name="Rectangle 3"/>
          <p:cNvSpPr>
            <a:spLocks noGrp="1" noChangeArrowheads="1"/>
          </p:cNvSpPr>
          <p:nvPr>
            <p:ph type="body" idx="1"/>
          </p:nvPr>
        </p:nvSpPr>
        <p:spPr>
          <a:xfrm>
            <a:off x="457200" y="1066800"/>
            <a:ext cx="8229600" cy="5791200"/>
          </a:xfrm>
          <a:noFill/>
          <a:ln>
            <a:solidFill>
              <a:schemeClr val="tx1"/>
            </a:solidFill>
          </a:ln>
        </p:spPr>
        <p:txBody>
          <a:bodyPr/>
          <a:lstStyle/>
          <a:p>
            <a:pPr marL="660400" indent="-660400" algn="just">
              <a:lnSpc>
                <a:spcPct val="80000"/>
              </a:lnSpc>
            </a:pPr>
            <a:r>
              <a:rPr lang="en-GB" altLang="zh-CN" sz="2400">
                <a:ea typeface="宋体" pitchFamily="2" charset="-122"/>
              </a:rPr>
              <a:t>Labour charges for the execution of the works</a:t>
            </a:r>
          </a:p>
          <a:p>
            <a:pPr marL="660400" indent="-660400" algn="just">
              <a:lnSpc>
                <a:spcPct val="80000"/>
              </a:lnSpc>
            </a:pPr>
            <a:r>
              <a:rPr lang="en-GB" altLang="zh-CN" sz="2400">
                <a:ea typeface="宋体" pitchFamily="2" charset="-122"/>
              </a:rPr>
              <a:t>Amount paid to the sub contractors for labour and services</a:t>
            </a:r>
          </a:p>
          <a:p>
            <a:pPr marL="660400" indent="-660400" algn="just">
              <a:lnSpc>
                <a:spcPct val="80000"/>
              </a:lnSpc>
            </a:pPr>
            <a:r>
              <a:rPr lang="en-GB" altLang="zh-CN" sz="2400">
                <a:ea typeface="宋体" pitchFamily="2" charset="-122"/>
              </a:rPr>
              <a:t>Charges for planning designing and architect’s fees</a:t>
            </a:r>
          </a:p>
          <a:p>
            <a:pPr marL="660400" indent="-660400" algn="just">
              <a:lnSpc>
                <a:spcPct val="80000"/>
              </a:lnSpc>
            </a:pPr>
            <a:r>
              <a:rPr lang="en-GB" altLang="zh-CN" sz="2400">
                <a:ea typeface="宋体" pitchFamily="2" charset="-122"/>
              </a:rPr>
              <a:t>Charges for obtaining machinery tools etc whether on hire Or otherwise for the execution of the works contract</a:t>
            </a:r>
          </a:p>
          <a:p>
            <a:pPr marL="660400" indent="-660400" algn="just">
              <a:lnSpc>
                <a:spcPct val="80000"/>
              </a:lnSpc>
            </a:pPr>
            <a:r>
              <a:rPr lang="en-GB" altLang="zh-CN" sz="2400">
                <a:ea typeface="宋体" pitchFamily="2" charset="-122"/>
              </a:rPr>
              <a:t>Cost of consumables such water electricity fuel etc  used in the execution of works contract</a:t>
            </a:r>
          </a:p>
          <a:p>
            <a:pPr marL="660400" indent="-660400" algn="just">
              <a:lnSpc>
                <a:spcPct val="80000"/>
              </a:lnSpc>
            </a:pPr>
            <a:r>
              <a:rPr lang="en-US" altLang="zh-CN" sz="2400">
                <a:ea typeface="宋体" pitchFamily="2" charset="-122"/>
              </a:rPr>
              <a:t>Cost of establishment of the contractor relatable to supply of labour and services</a:t>
            </a:r>
          </a:p>
          <a:p>
            <a:pPr marL="660400" indent="-660400" algn="just">
              <a:lnSpc>
                <a:spcPct val="80000"/>
              </a:lnSpc>
            </a:pPr>
            <a:r>
              <a:rPr lang="en-US" altLang="zh-CN" sz="2400">
                <a:ea typeface="宋体" pitchFamily="2" charset="-122"/>
              </a:rPr>
              <a:t>Other similar expenses relatable to supply of labour and services and</a:t>
            </a:r>
          </a:p>
          <a:p>
            <a:pPr marL="660400" indent="-660400" algn="just">
              <a:lnSpc>
                <a:spcPct val="80000"/>
              </a:lnSpc>
            </a:pPr>
            <a:r>
              <a:rPr lang="en-US" altLang="zh-CN" sz="2400">
                <a:ea typeface="宋体" pitchFamily="2" charset="-122"/>
              </a:rPr>
              <a:t>Profit earned by the service provider relatable to supply of labour and services</a:t>
            </a:r>
            <a:endParaRPr lang="en-US" sz="24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457200" y="609600"/>
            <a:ext cx="8229600" cy="6096000"/>
          </a:xfrm>
          <a:noFill/>
          <a:ln>
            <a:solidFill>
              <a:schemeClr val="tx1"/>
            </a:solidFill>
          </a:ln>
        </p:spPr>
        <p:txBody>
          <a:bodyPr/>
          <a:lstStyle/>
          <a:p>
            <a:pPr algn="just"/>
            <a:r>
              <a:rPr lang="en-US" altLang="zh-CN" sz="2800">
                <a:ea typeface="宋体" pitchFamily="2" charset="-122"/>
              </a:rPr>
              <a:t>It is pertinent to point out that </a:t>
            </a:r>
            <a:r>
              <a:rPr lang="en-US" altLang="zh-CN" sz="2800" u="sng">
                <a:ea typeface="宋体" pitchFamily="2" charset="-122"/>
              </a:rPr>
              <a:t>whatever has been excluded</a:t>
            </a:r>
            <a:r>
              <a:rPr lang="en-US" altLang="zh-CN" sz="2800">
                <a:ea typeface="宋体" pitchFamily="2" charset="-122"/>
              </a:rPr>
              <a:t> from value for the purpose of VAT or sales tax in Gannon Dunkerley and Co Vs State of Rajasthan </a:t>
            </a:r>
            <a:r>
              <a:rPr lang="en-US" altLang="zh-CN" sz="2800" u="sng">
                <a:ea typeface="宋体" pitchFamily="2" charset="-122"/>
              </a:rPr>
              <a:t>has been included</a:t>
            </a:r>
            <a:r>
              <a:rPr lang="en-US" altLang="zh-CN" sz="2800">
                <a:ea typeface="宋体" pitchFamily="2" charset="-122"/>
              </a:rPr>
              <a:t> for the purpose of service tax</a:t>
            </a:r>
          </a:p>
          <a:p>
            <a:pPr algn="just"/>
            <a:r>
              <a:rPr lang="en-US" altLang="zh-CN" sz="2800">
                <a:ea typeface="宋体" pitchFamily="2" charset="-122"/>
              </a:rPr>
              <a:t>As per rule 2A(1)(ii) of Service tax valuation rules when VAT or sales tax is paid for the actual value of transfer of property, and the value adopted for the purpose of payment of VAT or Sales Tax can be deducted from the gross value to arrive at the service component in the works contract for the purpose of payment of service tax.</a:t>
            </a:r>
            <a:endParaRPr lang="en-US" sz="28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92162"/>
          </a:xfrm>
          <a:noFill/>
          <a:ln>
            <a:solidFill>
              <a:schemeClr val="tx1"/>
            </a:solidFill>
          </a:ln>
        </p:spPr>
        <p:txBody>
          <a:bodyPr/>
          <a:lstStyle/>
          <a:p>
            <a:r>
              <a:rPr lang="en-US" altLang="zh-CN" sz="1800">
                <a:ea typeface="宋体" pitchFamily="2" charset="-122"/>
              </a:rPr>
              <a:t>The Government in order to provide a simple mechanism has issued works Contract (Composition Scheme for Payment of Service Tax rules, 2007</a:t>
            </a:r>
            <a:br>
              <a:rPr lang="en-US" altLang="zh-CN" sz="1800">
                <a:ea typeface="宋体" pitchFamily="2" charset="-122"/>
              </a:rPr>
            </a:br>
            <a:endParaRPr lang="en-US" sz="1800"/>
          </a:p>
        </p:txBody>
      </p:sp>
      <p:sp>
        <p:nvSpPr>
          <p:cNvPr id="18435" name="Rectangle 3"/>
          <p:cNvSpPr>
            <a:spLocks noGrp="1" noChangeArrowheads="1"/>
          </p:cNvSpPr>
          <p:nvPr>
            <p:ph type="body" idx="1"/>
          </p:nvPr>
        </p:nvSpPr>
        <p:spPr>
          <a:xfrm>
            <a:off x="457200" y="990600"/>
            <a:ext cx="8229600" cy="5562600"/>
          </a:xfrm>
          <a:noFill/>
          <a:ln>
            <a:solidFill>
              <a:schemeClr val="tx1"/>
            </a:solidFill>
          </a:ln>
        </p:spPr>
        <p:txBody>
          <a:bodyPr/>
          <a:lstStyle/>
          <a:p>
            <a:pPr algn="just">
              <a:lnSpc>
                <a:spcPct val="80000"/>
              </a:lnSpc>
              <a:buFontTx/>
              <a:buNone/>
            </a:pPr>
            <a:endParaRPr lang="en-US" altLang="zh-CN" sz="900" b="1">
              <a:ea typeface="宋体" pitchFamily="2" charset="-122"/>
            </a:endParaRPr>
          </a:p>
          <a:p>
            <a:pPr algn="just">
              <a:lnSpc>
                <a:spcPct val="80000"/>
              </a:lnSpc>
            </a:pPr>
            <a:r>
              <a:rPr lang="en-US" altLang="zh-CN" sz="1600" b="1">
                <a:ea typeface="宋体" pitchFamily="2" charset="-122"/>
              </a:rPr>
              <a:t>3.(1)</a:t>
            </a:r>
            <a:r>
              <a:rPr lang="en-US" altLang="zh-CN" sz="1600">
                <a:ea typeface="宋体" pitchFamily="2" charset="-122"/>
              </a:rPr>
              <a:t>     Notwithstanding anything contained in section 67 of the Act and rule 2A of the Service (Determination of Value) Rules, 2006, the person liable to pay service tax in relation to works contract service shall have the option to discharge his service tax liability on the works contract service provided or to be provided, instead of paying service tax at the rate specified in section 66 of the Act, by paying an amount equivalent to four  per cent. of the gross amount charged for the works contract.</a:t>
            </a:r>
          </a:p>
          <a:p>
            <a:pPr algn="just">
              <a:lnSpc>
                <a:spcPct val="80000"/>
              </a:lnSpc>
            </a:pPr>
            <a:endParaRPr lang="en-US" altLang="zh-CN" sz="1600" i="1">
              <a:ea typeface="宋体" pitchFamily="2" charset="-122"/>
            </a:endParaRPr>
          </a:p>
          <a:p>
            <a:pPr algn="just">
              <a:lnSpc>
                <a:spcPct val="80000"/>
              </a:lnSpc>
              <a:buFontTx/>
              <a:buNone/>
            </a:pPr>
            <a:r>
              <a:rPr lang="en-US" altLang="zh-CN" sz="1600" i="1">
                <a:ea typeface="宋体" pitchFamily="2" charset="-122"/>
              </a:rPr>
              <a:t>	Explanation</a:t>
            </a:r>
            <a:r>
              <a:rPr lang="en-US" altLang="zh-CN" sz="1600">
                <a:ea typeface="宋体" pitchFamily="2" charset="-122"/>
              </a:rPr>
              <a:t>.- For the purposes of this rule, gross amount charged for the works contract shall not include Value Added Tax (VAT) or sales tax, as the case may be, paid on transfer of property in goods involved in the execution of the said works contract. </a:t>
            </a:r>
          </a:p>
          <a:p>
            <a:pPr algn="just">
              <a:lnSpc>
                <a:spcPct val="80000"/>
              </a:lnSpc>
            </a:pPr>
            <a:r>
              <a:rPr lang="en-US" altLang="zh-CN" sz="1600" b="1">
                <a:ea typeface="宋体" pitchFamily="2" charset="-122"/>
              </a:rPr>
              <a:t>(2)</a:t>
            </a:r>
            <a:r>
              <a:rPr lang="en-US" altLang="zh-CN" sz="1600">
                <a:ea typeface="宋体" pitchFamily="2" charset="-122"/>
              </a:rPr>
              <a:t>        The provider of taxable service shall not take CENVAT credit of duties or cess paid on any inputs, used in or in relation to the said works contract, under the provisions of CENVAT Credit Rules, 2004.  </a:t>
            </a:r>
          </a:p>
          <a:p>
            <a:pPr algn="just">
              <a:lnSpc>
                <a:spcPct val="80000"/>
              </a:lnSpc>
              <a:buFontTx/>
              <a:buNone/>
            </a:pPr>
            <a:endParaRPr lang="en-US" altLang="zh-CN" sz="1600">
              <a:ea typeface="宋体" pitchFamily="2" charset="-122"/>
            </a:endParaRPr>
          </a:p>
          <a:p>
            <a:pPr algn="just">
              <a:lnSpc>
                <a:spcPct val="80000"/>
              </a:lnSpc>
            </a:pPr>
            <a:r>
              <a:rPr lang="en-US" altLang="zh-CN" sz="1600" b="1">
                <a:ea typeface="宋体" pitchFamily="2" charset="-122"/>
              </a:rPr>
              <a:t>(3)</a:t>
            </a:r>
            <a:r>
              <a:rPr lang="en-US" altLang="zh-CN" sz="1600">
                <a:ea typeface="宋体" pitchFamily="2" charset="-122"/>
              </a:rPr>
              <a:t>        The provider of taxable service who opts to pay service tax under these rules shall exercise such option in respect of a works contract prior to payment of service tax in respect of the said works contract and the option so exercised shall be applicable for the entire works contract and shall not be withdrawn until the completion of the said works contract.</a:t>
            </a:r>
            <a:r>
              <a:rPr lang="en-US" altLang="zh-CN" sz="900">
                <a:ea typeface="宋体" pitchFamily="2" charset="-122"/>
              </a:rPr>
              <a:t> </a:t>
            </a:r>
            <a:r>
              <a:rPr lang="en-US" altLang="zh-CN" sz="900" b="1">
                <a:ea typeface="宋体" pitchFamily="2" charset="-122"/>
              </a:rPr>
              <a:t>     </a:t>
            </a:r>
            <a:endParaRPr lang="en-US" altLang="zh-CN" sz="900">
              <a:ea typeface="宋体" pitchFamily="2" charset="-122"/>
            </a:endParaRPr>
          </a:p>
          <a:p>
            <a:pPr algn="just">
              <a:lnSpc>
                <a:spcPct val="80000"/>
              </a:lnSpc>
            </a:pPr>
            <a:endParaRPr lang="en-US" altLang="zh-CN" sz="900" i="1">
              <a:ea typeface="宋体" pitchFamily="2" charset="-122"/>
            </a:endParaRPr>
          </a:p>
          <a:p>
            <a:pPr algn="just">
              <a:lnSpc>
                <a:spcPct val="80000"/>
              </a:lnSpc>
              <a:buFontTx/>
              <a:buNone/>
            </a:pPr>
            <a:r>
              <a:rPr lang="en-US" altLang="zh-CN" sz="900" i="1">
                <a:ea typeface="宋体" pitchFamily="2" charset="-122"/>
              </a:rPr>
              <a:t>	</a:t>
            </a:r>
          </a:p>
          <a:p>
            <a:pPr algn="just">
              <a:lnSpc>
                <a:spcPct val="80000"/>
              </a:lnSpc>
              <a:buFontTx/>
              <a:buNone/>
            </a:pPr>
            <a:endParaRPr lang="en-US" altLang="zh-CN" sz="900" i="1">
              <a:ea typeface="宋体" pitchFamily="2" charset="-122"/>
            </a:endParaRPr>
          </a:p>
          <a:p>
            <a:pPr algn="ctr">
              <a:lnSpc>
                <a:spcPct val="80000"/>
              </a:lnSpc>
              <a:buFontTx/>
              <a:buNone/>
            </a:pPr>
            <a:r>
              <a:rPr lang="en-US" altLang="zh-CN" sz="900" i="1">
                <a:ea typeface="宋体" pitchFamily="2" charset="-122"/>
              </a:rPr>
              <a:t>	</a:t>
            </a:r>
            <a:r>
              <a:rPr lang="en-US" altLang="zh-CN" sz="1200" b="1" i="1">
                <a:ea typeface="宋体" pitchFamily="2" charset="-122"/>
              </a:rPr>
              <a:t>(Introduced vide Notification No.32/2007-Service Tax, dated 22nd May, 2007) </a:t>
            </a:r>
            <a:endParaRPr lang="en-US" sz="1200" b="1" i="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639762"/>
          </a:xfrm>
          <a:noFill/>
          <a:ln>
            <a:solidFill>
              <a:schemeClr val="tx1"/>
            </a:solidFill>
          </a:ln>
        </p:spPr>
        <p:txBody>
          <a:bodyPr/>
          <a:lstStyle/>
          <a:p>
            <a:r>
              <a:rPr lang="en-US" sz="2400" b="1"/>
              <a:t>Revision of rate of Service Tax</a:t>
            </a:r>
          </a:p>
        </p:txBody>
      </p:sp>
      <p:sp>
        <p:nvSpPr>
          <p:cNvPr id="19459" name="Rectangle 3"/>
          <p:cNvSpPr>
            <a:spLocks noGrp="1" noChangeArrowheads="1"/>
          </p:cNvSpPr>
          <p:nvPr>
            <p:ph type="body" idx="1"/>
          </p:nvPr>
        </p:nvSpPr>
        <p:spPr>
          <a:xfrm>
            <a:off x="457200" y="1066800"/>
            <a:ext cx="8229600" cy="5486400"/>
          </a:xfrm>
          <a:noFill/>
          <a:ln>
            <a:solidFill>
              <a:schemeClr val="tx1"/>
            </a:solidFill>
          </a:ln>
        </p:spPr>
        <p:txBody>
          <a:bodyPr/>
          <a:lstStyle/>
          <a:p>
            <a:pPr algn="just"/>
            <a:r>
              <a:rPr lang="en-US" altLang="zh-CN" sz="2800">
                <a:ea typeface="宋体" pitchFamily="2" charset="-122"/>
              </a:rPr>
              <a:t>The Government has revised the rate of service tax from 2 per cent to 4 per cent under composition scheme on Works Contract vide </a:t>
            </a:r>
            <a:r>
              <a:rPr lang="en-US" altLang="zh-CN" sz="2800">
                <a:ea typeface="宋体" pitchFamily="2" charset="-122"/>
                <a:hlinkClick r:id="rId3"/>
              </a:rPr>
              <a:t>Service Tax Notification No.7/2008</a:t>
            </a:r>
            <a:r>
              <a:rPr lang="en-US" altLang="zh-CN" sz="2800">
                <a:ea typeface="宋体" pitchFamily="2" charset="-122"/>
              </a:rPr>
              <a:t> dated 1st March 2008. </a:t>
            </a:r>
          </a:p>
          <a:p>
            <a:pPr algn="just">
              <a:buFontTx/>
              <a:buNone/>
            </a:pPr>
            <a:endParaRPr lang="en-US" altLang="zh-CN" sz="2800">
              <a:ea typeface="宋体" pitchFamily="2" charset="-122"/>
            </a:endParaRPr>
          </a:p>
          <a:p>
            <a:pPr algn="just"/>
            <a:r>
              <a:rPr lang="en-US" altLang="zh-CN" sz="2800">
                <a:ea typeface="宋体" pitchFamily="2" charset="-122"/>
              </a:rPr>
              <a:t>It has been clarified by CBEC that the service tax becomes chargeable on receipt of the payment and on the amount for receipt.  Therefore, the rate of 4 per cent is applicable for the work contract where the payment of service is </a:t>
            </a:r>
            <a:r>
              <a:rPr lang="en-US" altLang="zh-CN" sz="2800" u="sng">
                <a:ea typeface="宋体" pitchFamily="2" charset="-122"/>
              </a:rPr>
              <a:t>receipt on or after 01.03.08</a:t>
            </a:r>
            <a:r>
              <a:rPr lang="en-US" altLang="zh-CN" sz="2800">
                <a:ea typeface="宋体" pitchFamily="2" charset="-122"/>
              </a:rPr>
              <a:t> </a:t>
            </a:r>
            <a:endParaRPr lang="en-US" sz="28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563562"/>
          </a:xfrm>
        </p:spPr>
        <p:txBody>
          <a:bodyPr/>
          <a:lstStyle/>
          <a:p>
            <a:r>
              <a:rPr lang="en-US" altLang="zh-CN" sz="2400" b="1">
                <a:ea typeface="宋体" pitchFamily="2" charset="-122"/>
              </a:rPr>
              <a:t>Exemption from service tax</a:t>
            </a:r>
            <a:endParaRPr lang="en-US" sz="2400" b="1"/>
          </a:p>
        </p:txBody>
      </p:sp>
      <p:sp>
        <p:nvSpPr>
          <p:cNvPr id="20483" name="Rectangle 3"/>
          <p:cNvSpPr>
            <a:spLocks noGrp="1" noChangeArrowheads="1"/>
          </p:cNvSpPr>
          <p:nvPr>
            <p:ph type="body" idx="1"/>
          </p:nvPr>
        </p:nvSpPr>
        <p:spPr>
          <a:xfrm>
            <a:off x="457200" y="990600"/>
            <a:ext cx="8229600" cy="5486400"/>
          </a:xfrm>
          <a:noFill/>
          <a:ln>
            <a:solidFill>
              <a:schemeClr val="tx1"/>
            </a:solidFill>
          </a:ln>
        </p:spPr>
        <p:txBody>
          <a:bodyPr/>
          <a:lstStyle/>
          <a:p>
            <a:pPr algn="just">
              <a:lnSpc>
                <a:spcPct val="80000"/>
              </a:lnSpc>
            </a:pPr>
            <a:r>
              <a:rPr lang="en-US" altLang="zh-CN" sz="2200">
                <a:ea typeface="宋体" pitchFamily="2" charset="-122"/>
              </a:rPr>
              <a:t>All  taxable services provided  by any person to United Nations or an internation organization  are exempted from the whole of the service tax leviable thereon  with effect from 2.08.02    Notification 16/2002 ST dated 2.8.02. </a:t>
            </a:r>
          </a:p>
          <a:p>
            <a:pPr algn="just">
              <a:lnSpc>
                <a:spcPct val="80000"/>
              </a:lnSpc>
            </a:pPr>
            <a:r>
              <a:rPr lang="en-US" altLang="zh-CN" sz="2200">
                <a:ea typeface="宋体" pitchFamily="2" charset="-122"/>
              </a:rPr>
              <a:t>International organization means  an international organization declared by the Central Government in pursuance of section 3 of the United Nations (Privileges and immunities) Act 1947.</a:t>
            </a:r>
          </a:p>
          <a:p>
            <a:pPr algn="just">
              <a:lnSpc>
                <a:spcPct val="80000"/>
              </a:lnSpc>
              <a:buFontTx/>
              <a:buNone/>
            </a:pPr>
            <a:endParaRPr lang="en-US" altLang="zh-CN" sz="2200">
              <a:ea typeface="宋体" pitchFamily="2" charset="-122"/>
            </a:endParaRPr>
          </a:p>
          <a:p>
            <a:pPr algn="just">
              <a:lnSpc>
                <a:spcPct val="80000"/>
              </a:lnSpc>
            </a:pPr>
            <a:r>
              <a:rPr lang="en-US" altLang="zh-CN" sz="2200">
                <a:ea typeface="宋体" pitchFamily="2" charset="-122"/>
              </a:rPr>
              <a:t>Full exemption is granted to any of the taxable service provided by any person to a developer of Special Economic zone or a unit (including a unit under construction) of Special economic zone for the consumption of the services within such Special Economic  Zone provided the SEZ /Units are approved by the Board of Approval and proper accounts for receipt and utilization of the services are maintained. Notification 4/2004 ST  dated 31.3.2004.</a:t>
            </a:r>
            <a:endParaRPr lang="en-US" sz="22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52" name="Rectangle 4"/>
          <p:cNvSpPr>
            <a:spLocks noChangeArrowheads="1"/>
          </p:cNvSpPr>
          <p:nvPr/>
        </p:nvSpPr>
        <p:spPr bwMode="auto">
          <a:xfrm>
            <a:off x="1371600" y="533400"/>
            <a:ext cx="6934200" cy="1143000"/>
          </a:xfrm>
          <a:prstGeom prst="rect">
            <a:avLst/>
          </a:prstGeom>
          <a:noFill/>
          <a:ln w="9525">
            <a:solidFill>
              <a:schemeClr val="tx1"/>
            </a:solidFill>
            <a:miter lim="800000"/>
            <a:headEnd/>
            <a:tailEnd/>
          </a:ln>
          <a:effectLst/>
        </p:spPr>
        <p:txBody>
          <a:bodyPr anchor="ctr"/>
          <a:lstStyle/>
          <a:p>
            <a:pPr algn="ctr"/>
            <a:r>
              <a:rPr lang="en-US" altLang="zh-CN" sz="4400">
                <a:solidFill>
                  <a:schemeClr val="tx2"/>
                </a:solidFill>
                <a:ea typeface="宋体" pitchFamily="2" charset="-122"/>
              </a:rPr>
              <a:t>TAXABLE SERVICES </a:t>
            </a:r>
            <a:endParaRPr lang="en-US" sz="4400">
              <a:solidFill>
                <a:schemeClr val="tx2"/>
              </a:solidFill>
            </a:endParaRPr>
          </a:p>
        </p:txBody>
      </p:sp>
      <p:sp>
        <p:nvSpPr>
          <p:cNvPr id="2053" name="Rectangle 5"/>
          <p:cNvSpPr>
            <a:spLocks noChangeArrowheads="1"/>
          </p:cNvSpPr>
          <p:nvPr/>
        </p:nvSpPr>
        <p:spPr bwMode="auto">
          <a:xfrm>
            <a:off x="914400" y="3200400"/>
            <a:ext cx="3352800" cy="1600200"/>
          </a:xfrm>
          <a:prstGeom prst="rect">
            <a:avLst/>
          </a:prstGeom>
          <a:noFill/>
          <a:ln w="9525">
            <a:solidFill>
              <a:schemeClr val="tx1"/>
            </a:solidFill>
            <a:miter lim="800000"/>
            <a:headEnd/>
            <a:tailEnd/>
          </a:ln>
          <a:effectLst/>
        </p:spPr>
        <p:txBody>
          <a:bodyPr/>
          <a:lstStyle/>
          <a:p>
            <a:pPr algn="ctr">
              <a:lnSpc>
                <a:spcPct val="80000"/>
              </a:lnSpc>
              <a:spcBef>
                <a:spcPct val="20000"/>
              </a:spcBef>
            </a:pPr>
            <a:r>
              <a:rPr lang="en-US" altLang="zh-CN" sz="2000">
                <a:ea typeface="宋体" pitchFamily="2" charset="-122"/>
              </a:rPr>
              <a:t>Pure services, </a:t>
            </a:r>
          </a:p>
          <a:p>
            <a:pPr algn="ctr">
              <a:lnSpc>
                <a:spcPct val="80000"/>
              </a:lnSpc>
              <a:spcBef>
                <a:spcPct val="20000"/>
              </a:spcBef>
            </a:pPr>
            <a:r>
              <a:rPr lang="en-US" altLang="zh-CN" sz="2000">
                <a:ea typeface="宋体" pitchFamily="2" charset="-122"/>
              </a:rPr>
              <a:t>for examples Consulting engineer services, market research services, rail travel agent services etc</a:t>
            </a:r>
            <a:endParaRPr lang="en-US" sz="2000"/>
          </a:p>
        </p:txBody>
      </p:sp>
      <p:sp>
        <p:nvSpPr>
          <p:cNvPr id="2054" name="Rectangle 6"/>
          <p:cNvSpPr>
            <a:spLocks noChangeArrowheads="1"/>
          </p:cNvSpPr>
          <p:nvPr/>
        </p:nvSpPr>
        <p:spPr bwMode="auto">
          <a:xfrm>
            <a:off x="4876800" y="3200400"/>
            <a:ext cx="3733800" cy="1600200"/>
          </a:xfrm>
          <a:prstGeom prst="rect">
            <a:avLst/>
          </a:prstGeom>
          <a:noFill/>
          <a:ln w="9525">
            <a:solidFill>
              <a:schemeClr val="tx1"/>
            </a:solidFill>
            <a:miter lim="800000"/>
            <a:headEnd/>
            <a:tailEnd/>
          </a:ln>
          <a:effectLst/>
        </p:spPr>
        <p:txBody>
          <a:bodyPr/>
          <a:lstStyle/>
          <a:p>
            <a:pPr algn="ctr">
              <a:lnSpc>
                <a:spcPct val="80000"/>
              </a:lnSpc>
              <a:spcBef>
                <a:spcPct val="20000"/>
              </a:spcBef>
            </a:pPr>
            <a:r>
              <a:rPr lang="en-US" altLang="zh-CN">
                <a:ea typeface="宋体" pitchFamily="2" charset="-122"/>
              </a:rPr>
              <a:t>Services which are indivisibly mixed with supply of goods-</a:t>
            </a:r>
          </a:p>
          <a:p>
            <a:pPr algn="ctr">
              <a:lnSpc>
                <a:spcPct val="80000"/>
              </a:lnSpc>
              <a:spcBef>
                <a:spcPct val="20000"/>
              </a:spcBef>
            </a:pPr>
            <a:r>
              <a:rPr lang="en-US" altLang="zh-CN">
                <a:ea typeface="宋体" pitchFamily="2" charset="-122"/>
              </a:rPr>
              <a:t>for example, photo copier services, photo studio services, services in relation to construction of Industrial  or residential buildings etc </a:t>
            </a:r>
            <a:endParaRPr lang="en-US"/>
          </a:p>
        </p:txBody>
      </p:sp>
      <p:sp>
        <p:nvSpPr>
          <p:cNvPr id="2055" name="Line 7"/>
          <p:cNvSpPr>
            <a:spLocks noChangeShapeType="1"/>
          </p:cNvSpPr>
          <p:nvPr/>
        </p:nvSpPr>
        <p:spPr bwMode="auto">
          <a:xfrm flipH="1">
            <a:off x="2743200" y="1828800"/>
            <a:ext cx="1600200" cy="1066800"/>
          </a:xfrm>
          <a:prstGeom prst="line">
            <a:avLst/>
          </a:prstGeom>
          <a:noFill/>
          <a:ln w="38100">
            <a:solidFill>
              <a:schemeClr val="tx1"/>
            </a:solidFill>
            <a:round/>
            <a:headEnd type="oval" w="med" len="med"/>
            <a:tailEnd type="triangle" w="med" len="med"/>
          </a:ln>
          <a:effectLst/>
        </p:spPr>
        <p:txBody>
          <a:bodyPr/>
          <a:lstStyle/>
          <a:p>
            <a:endParaRPr lang="en-US"/>
          </a:p>
        </p:txBody>
      </p:sp>
      <p:sp>
        <p:nvSpPr>
          <p:cNvPr id="2056" name="Line 8"/>
          <p:cNvSpPr>
            <a:spLocks noChangeShapeType="1"/>
          </p:cNvSpPr>
          <p:nvPr/>
        </p:nvSpPr>
        <p:spPr bwMode="auto">
          <a:xfrm>
            <a:off x="4876800" y="1828800"/>
            <a:ext cx="1828800" cy="1219200"/>
          </a:xfrm>
          <a:prstGeom prst="line">
            <a:avLst/>
          </a:prstGeom>
          <a:noFill/>
          <a:ln w="38100">
            <a:solidFill>
              <a:schemeClr val="tx1"/>
            </a:solidFill>
            <a:round/>
            <a:headEnd type="oval" w="med" len="me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457200"/>
            <a:ext cx="8229600" cy="5668963"/>
          </a:xfrm>
          <a:noFill/>
          <a:ln>
            <a:solidFill>
              <a:schemeClr val="tx1"/>
            </a:solidFill>
          </a:ln>
        </p:spPr>
        <p:txBody>
          <a:bodyPr/>
          <a:lstStyle/>
          <a:p>
            <a:pPr algn="just">
              <a:lnSpc>
                <a:spcPct val="80000"/>
              </a:lnSpc>
            </a:pPr>
            <a:r>
              <a:rPr lang="en-US" altLang="zh-CN" sz="2000">
                <a:ea typeface="宋体" pitchFamily="2" charset="-122"/>
              </a:rPr>
              <a:t>Value of  goods and materials sold by service provider to the receiver of the service is exempted from payment of service tax provided no credit of duty paid on such goods and materials sold has been taken under the provisions of the Cenvat credit rules 2004 or </a:t>
            </a:r>
          </a:p>
          <a:p>
            <a:pPr algn="just">
              <a:lnSpc>
                <a:spcPct val="80000"/>
              </a:lnSpc>
              <a:buFontTx/>
              <a:buNone/>
            </a:pPr>
            <a:endParaRPr lang="en-US" altLang="zh-CN" sz="2000">
              <a:ea typeface="宋体" pitchFamily="2" charset="-122"/>
            </a:endParaRPr>
          </a:p>
          <a:p>
            <a:pPr algn="just">
              <a:lnSpc>
                <a:spcPct val="80000"/>
              </a:lnSpc>
            </a:pPr>
            <a:r>
              <a:rPr lang="en-US" altLang="zh-CN" sz="2000">
                <a:ea typeface="宋体" pitchFamily="2" charset="-122"/>
              </a:rPr>
              <a:t>When such credit has been taken by the service provider on such goods and materials, such service provider  has paid the amount equal to such credit availed before the sale of such goods and materials.</a:t>
            </a:r>
          </a:p>
          <a:p>
            <a:pPr algn="just">
              <a:lnSpc>
                <a:spcPct val="80000"/>
              </a:lnSpc>
              <a:buFontTx/>
              <a:buNone/>
            </a:pPr>
            <a:endParaRPr lang="en-US" altLang="zh-CN" sz="2000">
              <a:ea typeface="宋体" pitchFamily="2" charset="-122"/>
            </a:endParaRPr>
          </a:p>
          <a:p>
            <a:pPr algn="just">
              <a:lnSpc>
                <a:spcPct val="80000"/>
              </a:lnSpc>
            </a:pPr>
            <a:r>
              <a:rPr lang="en-US" altLang="zh-CN" sz="2000">
                <a:ea typeface="宋体" pitchFamily="2" charset="-122"/>
              </a:rPr>
              <a:t>All taxable services provided or to be provided on or after 1.4.2007 by Technology Business  Incubator (TBI) or a Science and Technology Entrepreneurship Park (STEP) recognized by the National Science and Technology Entrepreneurship Development Board (NSTEDB) have been allowed full exemption from service tax leviable thereon. </a:t>
            </a:r>
          </a:p>
          <a:p>
            <a:pPr algn="just">
              <a:lnSpc>
                <a:spcPct val="80000"/>
              </a:lnSpc>
              <a:buFontTx/>
              <a:buNone/>
            </a:pPr>
            <a:endParaRPr lang="en-US" altLang="zh-CN" sz="2000">
              <a:ea typeface="宋体" pitchFamily="2" charset="-122"/>
            </a:endParaRPr>
          </a:p>
          <a:p>
            <a:pPr algn="just">
              <a:lnSpc>
                <a:spcPct val="80000"/>
              </a:lnSpc>
              <a:buFontTx/>
              <a:buNone/>
            </a:pPr>
            <a:r>
              <a:rPr lang="en-US" altLang="zh-CN" sz="2000">
                <a:ea typeface="宋体" pitchFamily="2" charset="-122"/>
              </a:rPr>
              <a:t>	Notification no 9/2007 dated 1.3.2007</a:t>
            </a:r>
            <a:endParaRPr lang="en-US" sz="20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CFF99"/>
        </a:solidFill>
        <a:effectLst/>
      </p:bgPr>
    </p:bg>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457200"/>
            <a:ext cx="8229600" cy="5943600"/>
          </a:xfrm>
          <a:noFill/>
          <a:ln>
            <a:solidFill>
              <a:schemeClr val="tx1"/>
            </a:solidFill>
          </a:ln>
        </p:spPr>
        <p:txBody>
          <a:bodyPr/>
          <a:lstStyle/>
          <a:p>
            <a:pPr algn="just">
              <a:lnSpc>
                <a:spcPct val="90000"/>
              </a:lnSpc>
            </a:pPr>
            <a:r>
              <a:rPr lang="en-US" altLang="zh-CN" sz="2400">
                <a:ea typeface="宋体" pitchFamily="2" charset="-122"/>
              </a:rPr>
              <a:t>Full exemption is also granted  to taxable services provided by an entrepreneur located within the premises of of TBI Or STEP (i.e, the incubates) </a:t>
            </a:r>
          </a:p>
          <a:p>
            <a:pPr algn="just">
              <a:lnSpc>
                <a:spcPct val="90000"/>
              </a:lnSpc>
              <a:buFontTx/>
              <a:buNone/>
            </a:pPr>
            <a:r>
              <a:rPr lang="en-US" altLang="zh-CN" sz="2400">
                <a:ea typeface="宋体" pitchFamily="2" charset="-122"/>
              </a:rPr>
              <a:t>	Notification No 10/2007 dated 1.4.2007</a:t>
            </a:r>
          </a:p>
          <a:p>
            <a:pPr algn="just">
              <a:lnSpc>
                <a:spcPct val="90000"/>
              </a:lnSpc>
              <a:buFontTx/>
              <a:buNone/>
            </a:pPr>
            <a:endParaRPr lang="en-US" altLang="zh-CN" sz="2400">
              <a:ea typeface="宋体" pitchFamily="2" charset="-122"/>
            </a:endParaRPr>
          </a:p>
          <a:p>
            <a:pPr algn="just">
              <a:lnSpc>
                <a:spcPct val="90000"/>
              </a:lnSpc>
            </a:pPr>
            <a:r>
              <a:rPr lang="en-US" altLang="zh-CN" sz="2400">
                <a:ea typeface="宋体" pitchFamily="2" charset="-122"/>
              </a:rPr>
              <a:t>Full exemption is granted to the taxable services provided or to be provided  under an agreement , by any person to any other person who has the right to authorize any person to exhibit  cinematograph film , provided the services are in relation to the delivery  of the content of the cinematograph film and the content of the film , being in digitized form, after its encryption, is transmitted directly to a cinema theatre for exhibition through the use of satellite, microwaves or terrestrial communication line and not by any physical means including CD and DVD.</a:t>
            </a:r>
            <a:endParaRPr lang="en-US" sz="2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CCCFF"/>
        </a:solidFill>
        <a:effectLst/>
      </p:bgPr>
    </p:bg>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457200" y="457200"/>
            <a:ext cx="8229600" cy="6019800"/>
          </a:xfrm>
          <a:noFill/>
          <a:ln>
            <a:solidFill>
              <a:schemeClr val="tx1"/>
            </a:solidFill>
          </a:ln>
        </p:spPr>
        <p:txBody>
          <a:bodyPr/>
          <a:lstStyle/>
          <a:p>
            <a:pPr algn="just">
              <a:lnSpc>
                <a:spcPct val="90000"/>
              </a:lnSpc>
            </a:pPr>
            <a:r>
              <a:rPr lang="en-US" altLang="zh-CN" sz="2800">
                <a:ea typeface="宋体" pitchFamily="2" charset="-122"/>
              </a:rPr>
              <a:t>All taxable services provided by any person for the official use  of a foreign diplomatic mission or consular post in India are wholly exempted from payment of service tax. subject to the observance of the procedure laid down therein </a:t>
            </a:r>
          </a:p>
          <a:p>
            <a:pPr algn="just">
              <a:lnSpc>
                <a:spcPct val="90000"/>
              </a:lnSpc>
              <a:buFontTx/>
              <a:buNone/>
            </a:pPr>
            <a:r>
              <a:rPr lang="en-US" altLang="zh-CN" sz="2800">
                <a:ea typeface="宋体" pitchFamily="2" charset="-122"/>
              </a:rPr>
              <a:t>	Notification No 33/2007 ST dated 23.5.07 </a:t>
            </a:r>
          </a:p>
          <a:p>
            <a:pPr algn="just">
              <a:lnSpc>
                <a:spcPct val="90000"/>
              </a:lnSpc>
            </a:pPr>
            <a:r>
              <a:rPr lang="en-US" altLang="zh-CN" sz="2800">
                <a:ea typeface="宋体" pitchFamily="2" charset="-122"/>
              </a:rPr>
              <a:t>All taxable services provided by any person for the official or personal use of the family members of diplomatic agents or career consular offices posted in a foreign diplomatic mission or consular post of India  is wholly exempted subject to observance of procedure laid down there in.</a:t>
            </a:r>
          </a:p>
          <a:p>
            <a:pPr algn="just">
              <a:lnSpc>
                <a:spcPct val="90000"/>
              </a:lnSpc>
              <a:buFontTx/>
              <a:buNone/>
            </a:pPr>
            <a:r>
              <a:rPr lang="en-US" altLang="zh-CN" sz="2800">
                <a:ea typeface="宋体" pitchFamily="2" charset="-122"/>
              </a:rPr>
              <a:t>	Notification  34/2007 St dated 23.5.2007</a:t>
            </a:r>
            <a:endParaRPr lang="en-US" sz="28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CDA99"/>
        </a:solidFill>
        <a:effectLst/>
      </p:bgPr>
    </p:bg>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457200" y="457200"/>
            <a:ext cx="8229600" cy="5943600"/>
          </a:xfrm>
          <a:noFill/>
          <a:ln>
            <a:solidFill>
              <a:schemeClr val="tx1"/>
            </a:solidFill>
          </a:ln>
        </p:spPr>
        <p:txBody>
          <a:bodyPr/>
          <a:lstStyle/>
          <a:p>
            <a:pPr algn="just">
              <a:lnSpc>
                <a:spcPct val="90000"/>
              </a:lnSpc>
            </a:pPr>
            <a:r>
              <a:rPr lang="en-US" altLang="zh-CN" sz="2800">
                <a:ea typeface="宋体" pitchFamily="2" charset="-122"/>
              </a:rPr>
              <a:t>Services provided in relation to construction of ports or other ports  have been exempted The exemption is available for new  ports or other ports but not for services of completion and finishing and repair alteration, renovation etc, of existing ports. </a:t>
            </a:r>
          </a:p>
          <a:p>
            <a:pPr algn="just">
              <a:lnSpc>
                <a:spcPct val="90000"/>
              </a:lnSpc>
              <a:buFontTx/>
              <a:buNone/>
            </a:pPr>
            <a:r>
              <a:rPr lang="en-US" altLang="zh-CN" sz="2800">
                <a:ea typeface="宋体" pitchFamily="2" charset="-122"/>
              </a:rPr>
              <a:t>	Notification 25/2007 dated 22.5.07. </a:t>
            </a:r>
          </a:p>
          <a:p>
            <a:pPr algn="just">
              <a:lnSpc>
                <a:spcPct val="90000"/>
              </a:lnSpc>
            </a:pPr>
            <a:r>
              <a:rPr lang="en-US" altLang="zh-CN" sz="2800">
                <a:ea typeface="宋体" pitchFamily="2" charset="-122"/>
              </a:rPr>
              <a:t>Service provided to foreign diplomatic mission or consular posts in India for the official use are also covered. </a:t>
            </a:r>
          </a:p>
          <a:p>
            <a:pPr algn="just">
              <a:lnSpc>
                <a:spcPct val="90000"/>
              </a:lnSpc>
              <a:buFontTx/>
              <a:buNone/>
            </a:pPr>
            <a:r>
              <a:rPr lang="en-US" altLang="zh-CN" sz="2800">
                <a:ea typeface="宋体" pitchFamily="2" charset="-122"/>
              </a:rPr>
              <a:t>	Notification No 33/2007 ST dated 23.5.07</a:t>
            </a:r>
          </a:p>
          <a:p>
            <a:pPr algn="just">
              <a:lnSpc>
                <a:spcPct val="90000"/>
              </a:lnSpc>
            </a:pPr>
            <a:r>
              <a:rPr lang="en-US" altLang="zh-CN" sz="2800">
                <a:ea typeface="宋体" pitchFamily="2" charset="-122"/>
              </a:rPr>
              <a:t>Exemption to small service providers up to  Rs.10 lakhs in a financial  is  available. </a:t>
            </a:r>
          </a:p>
          <a:p>
            <a:pPr algn="just">
              <a:lnSpc>
                <a:spcPct val="90000"/>
              </a:lnSpc>
              <a:buFontTx/>
              <a:buNone/>
            </a:pPr>
            <a:r>
              <a:rPr lang="en-US" altLang="zh-CN" sz="2800">
                <a:ea typeface="宋体" pitchFamily="2" charset="-122"/>
              </a:rPr>
              <a:t>	Notification 6/2005 dated 1.3.2005</a:t>
            </a:r>
            <a:endParaRPr lang="en-US" sz="28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715962"/>
          </a:xfrm>
          <a:noFill/>
          <a:ln>
            <a:solidFill>
              <a:schemeClr val="tx1"/>
            </a:solidFill>
          </a:ln>
        </p:spPr>
        <p:txBody>
          <a:bodyPr/>
          <a:lstStyle/>
          <a:p>
            <a:r>
              <a:rPr lang="en-US" altLang="zh-CN" sz="2400" b="1">
                <a:ea typeface="宋体" pitchFamily="2" charset="-122"/>
              </a:rPr>
              <a:t>Boards Important references:</a:t>
            </a:r>
            <a:endParaRPr lang="en-US" sz="2400" b="1"/>
          </a:p>
        </p:txBody>
      </p:sp>
      <p:sp>
        <p:nvSpPr>
          <p:cNvPr id="25603" name="Rectangle 3"/>
          <p:cNvSpPr>
            <a:spLocks noGrp="1" noChangeArrowheads="1"/>
          </p:cNvSpPr>
          <p:nvPr>
            <p:ph type="body" idx="1"/>
          </p:nvPr>
        </p:nvSpPr>
        <p:spPr>
          <a:xfrm>
            <a:off x="457200" y="914400"/>
            <a:ext cx="8229600" cy="5211763"/>
          </a:xfrm>
          <a:noFill/>
          <a:ln>
            <a:solidFill>
              <a:schemeClr val="tx1"/>
            </a:solidFill>
          </a:ln>
        </p:spPr>
        <p:txBody>
          <a:bodyPr/>
          <a:lstStyle/>
          <a:p>
            <a:endParaRPr lang="en-US" altLang="zh-CN">
              <a:ea typeface="宋体" pitchFamily="2" charset="-122"/>
            </a:endParaRPr>
          </a:p>
          <a:p>
            <a:r>
              <a:rPr lang="en-US" altLang="zh-CN">
                <a:ea typeface="宋体" pitchFamily="2" charset="-122"/>
              </a:rPr>
              <a:t>Scope of levy has been Explained</a:t>
            </a:r>
          </a:p>
          <a:p>
            <a:pPr>
              <a:buFontTx/>
              <a:buNone/>
            </a:pPr>
            <a:r>
              <a:rPr lang="en-US" altLang="zh-CN">
                <a:ea typeface="宋体" pitchFamily="2" charset="-122"/>
              </a:rPr>
              <a:t>	DOF NO.334/1/2007 (TRU) dt 28.2.07</a:t>
            </a:r>
          </a:p>
          <a:p>
            <a:pPr>
              <a:buFontTx/>
              <a:buNone/>
            </a:pPr>
            <a:endParaRPr lang="en-US" altLang="zh-CN">
              <a:ea typeface="宋体" pitchFamily="2" charset="-122"/>
            </a:endParaRPr>
          </a:p>
          <a:p>
            <a:r>
              <a:rPr lang="en-US" altLang="zh-CN">
                <a:ea typeface="宋体" pitchFamily="2" charset="-122"/>
              </a:rPr>
              <a:t>Scope of exemption of Notification 25/2007 dated 22.5.07, Optional composition scheme and valuation etc have been explained.</a:t>
            </a:r>
          </a:p>
          <a:p>
            <a:pPr>
              <a:buFontTx/>
              <a:buNone/>
            </a:pPr>
            <a:r>
              <a:rPr lang="en-US" altLang="zh-CN">
                <a:ea typeface="宋体" pitchFamily="2" charset="-122"/>
              </a:rPr>
              <a:t>	F.No.B1/16/2007 TRU dated 22.5.07</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0"/>
            <a:ext cx="8229600" cy="563563"/>
          </a:xfrm>
          <a:noFill/>
          <a:ln>
            <a:solidFill>
              <a:schemeClr val="tx1"/>
            </a:solidFill>
          </a:ln>
        </p:spPr>
        <p:txBody>
          <a:bodyPr/>
          <a:lstStyle/>
          <a:p>
            <a:r>
              <a:rPr lang="en-US" altLang="zh-CN" sz="2400" b="1">
                <a:ea typeface="宋体" pitchFamily="2" charset="-122"/>
              </a:rPr>
              <a:t>Important case laws</a:t>
            </a:r>
            <a:br>
              <a:rPr lang="en-US" altLang="zh-CN" sz="2400" b="1">
                <a:ea typeface="宋体" pitchFamily="2" charset="-122"/>
              </a:rPr>
            </a:br>
            <a:endParaRPr lang="en-US" sz="2400" b="1"/>
          </a:p>
        </p:txBody>
      </p:sp>
      <p:sp>
        <p:nvSpPr>
          <p:cNvPr id="26627" name="Rectangle 3"/>
          <p:cNvSpPr>
            <a:spLocks noGrp="1" noChangeArrowheads="1"/>
          </p:cNvSpPr>
          <p:nvPr>
            <p:ph type="body" idx="1"/>
          </p:nvPr>
        </p:nvSpPr>
        <p:spPr>
          <a:xfrm>
            <a:off x="457200" y="762000"/>
            <a:ext cx="8229600" cy="6096000"/>
          </a:xfrm>
          <a:noFill/>
          <a:ln>
            <a:solidFill>
              <a:schemeClr val="tx1"/>
            </a:solidFill>
          </a:ln>
        </p:spPr>
        <p:txBody>
          <a:bodyPr/>
          <a:lstStyle/>
          <a:p>
            <a:pPr marL="609600" indent="-609600">
              <a:lnSpc>
                <a:spcPct val="80000"/>
              </a:lnSpc>
              <a:buFontTx/>
              <a:buNone/>
            </a:pPr>
            <a:r>
              <a:rPr lang="en-US" altLang="zh-CN" sz="2200">
                <a:ea typeface="宋体" pitchFamily="2" charset="-122"/>
              </a:rPr>
              <a:t>The landmark cases are:</a:t>
            </a:r>
          </a:p>
          <a:p>
            <a:pPr marL="609600" indent="-609600">
              <a:lnSpc>
                <a:spcPct val="80000"/>
              </a:lnSpc>
              <a:buFontTx/>
              <a:buNone/>
            </a:pPr>
            <a:r>
              <a:rPr lang="en-US" altLang="zh-CN" sz="2200">
                <a:ea typeface="宋体" pitchFamily="2" charset="-122"/>
              </a:rPr>
              <a:t>1. </a:t>
            </a:r>
            <a:r>
              <a:rPr lang="en-US" altLang="zh-CN" sz="2200" b="1" i="1">
                <a:ea typeface="宋体" pitchFamily="2" charset="-122"/>
              </a:rPr>
              <a:t>Daelim Industrial Co. Ltd. Vs. CCE</a:t>
            </a:r>
            <a:r>
              <a:rPr lang="en-US" altLang="zh-CN" sz="2200" i="1">
                <a:ea typeface="宋体" pitchFamily="2" charset="-122"/>
              </a:rPr>
              <a:t> (155) ELT 457 (Tri-Del)</a:t>
            </a:r>
            <a:endParaRPr lang="en-US" altLang="zh-CN" sz="2200">
              <a:ea typeface="宋体" pitchFamily="2" charset="-122"/>
            </a:endParaRPr>
          </a:p>
          <a:p>
            <a:pPr marL="609600" indent="-609600">
              <a:lnSpc>
                <a:spcPct val="80000"/>
              </a:lnSpc>
              <a:buFontTx/>
              <a:buNone/>
            </a:pPr>
            <a:r>
              <a:rPr lang="en-US" altLang="zh-CN" sz="2200">
                <a:ea typeface="宋体" pitchFamily="2" charset="-122"/>
              </a:rPr>
              <a:t>2. </a:t>
            </a:r>
            <a:r>
              <a:rPr lang="en-US" altLang="zh-CN" sz="2200" b="1" i="1">
                <a:ea typeface="宋体" pitchFamily="2" charset="-122"/>
              </a:rPr>
              <a:t>CCE, Vadodara vs. M/S. Daelim Industrial Co. Ltd.</a:t>
            </a:r>
            <a:r>
              <a:rPr lang="en-US" altLang="zh-CN" sz="2200" i="1">
                <a:ea typeface="宋体" pitchFamily="2" charset="-122"/>
              </a:rPr>
              <a:t> 2004 (170) ELT A181 (SC) </a:t>
            </a:r>
            <a:r>
              <a:rPr lang="en-US" altLang="zh-CN" sz="2200">
                <a:ea typeface="宋体" pitchFamily="2" charset="-122"/>
              </a:rPr>
              <a:t>– SLP filed by department dismissed</a:t>
            </a:r>
            <a:endParaRPr lang="en-US" altLang="zh-CN" sz="2200" i="1">
              <a:ea typeface="宋体" pitchFamily="2" charset="-122"/>
            </a:endParaRPr>
          </a:p>
          <a:p>
            <a:pPr marL="609600" indent="-609600">
              <a:lnSpc>
                <a:spcPct val="80000"/>
              </a:lnSpc>
              <a:buFontTx/>
              <a:buNone/>
            </a:pPr>
            <a:r>
              <a:rPr lang="en-US" altLang="zh-CN" sz="2200" i="1">
                <a:ea typeface="宋体" pitchFamily="2" charset="-122"/>
              </a:rPr>
              <a:t>3. </a:t>
            </a:r>
            <a:r>
              <a:rPr lang="en-US" altLang="zh-CN" sz="2200" b="1" i="1">
                <a:ea typeface="宋体" pitchFamily="2" charset="-122"/>
              </a:rPr>
              <a:t>Larsen &amp; Toubro Ltd. vs. CCE</a:t>
            </a:r>
            <a:r>
              <a:rPr lang="en-US" altLang="zh-CN" sz="2200" i="1">
                <a:ea typeface="宋体" pitchFamily="2" charset="-122"/>
              </a:rPr>
              <a:t> 2004 (174) E.L.T. 322 (Tri. - Del.)</a:t>
            </a:r>
            <a:r>
              <a:rPr lang="en-US" altLang="zh-CN" sz="2200">
                <a:ea typeface="宋体" pitchFamily="2" charset="-122"/>
              </a:rPr>
              <a:t> </a:t>
            </a:r>
          </a:p>
          <a:p>
            <a:pPr marL="609600" indent="-609600">
              <a:lnSpc>
                <a:spcPct val="80000"/>
              </a:lnSpc>
              <a:buFontTx/>
              <a:buNone/>
            </a:pPr>
            <a:r>
              <a:rPr lang="en-US" altLang="zh-CN" sz="2200">
                <a:ea typeface="宋体" pitchFamily="2" charset="-122"/>
              </a:rPr>
              <a:t>4. </a:t>
            </a:r>
            <a:r>
              <a:rPr lang="en-US" altLang="zh-CN" sz="2200" b="1" i="1">
                <a:ea typeface="宋体" pitchFamily="2" charset="-122"/>
              </a:rPr>
              <a:t>Commissioner vs. Larsen &amp; Toubro Ltd</a:t>
            </a:r>
            <a:r>
              <a:rPr lang="en-US" altLang="zh-CN" sz="2200" i="1">
                <a:ea typeface="宋体" pitchFamily="2" charset="-122"/>
              </a:rPr>
              <a:t> (182) ELT A149 (SC)</a:t>
            </a:r>
            <a:r>
              <a:rPr lang="en-US" altLang="zh-CN" sz="2200">
                <a:ea typeface="宋体" pitchFamily="2" charset="-122"/>
              </a:rPr>
              <a:t>- Supreme Court admitted the appeal filed by the Commissioner of Central Excise against the decision of the Tribunal </a:t>
            </a:r>
          </a:p>
          <a:p>
            <a:pPr marL="609600" indent="-609600">
              <a:lnSpc>
                <a:spcPct val="80000"/>
              </a:lnSpc>
              <a:buFontTx/>
              <a:buNone/>
            </a:pPr>
            <a:r>
              <a:rPr lang="en-US" altLang="zh-CN" sz="2200">
                <a:ea typeface="宋体" pitchFamily="2" charset="-122"/>
              </a:rPr>
              <a:t>5. </a:t>
            </a:r>
            <a:r>
              <a:rPr lang="en-US" altLang="zh-CN" sz="2200" b="1" i="1">
                <a:ea typeface="宋体" pitchFamily="2" charset="-122"/>
              </a:rPr>
              <a:t>Emerson Process Management Power &amp; Water Solution Inc. vs. CCE</a:t>
            </a:r>
            <a:r>
              <a:rPr lang="en-US" altLang="zh-CN" sz="2200" i="1">
                <a:ea typeface="宋体" pitchFamily="2" charset="-122"/>
              </a:rPr>
              <a:t> 2006 (3) STR 508 (Tri. - Del.)</a:t>
            </a:r>
          </a:p>
          <a:p>
            <a:pPr marL="609600" indent="-609600">
              <a:lnSpc>
                <a:spcPct val="80000"/>
              </a:lnSpc>
              <a:buFontTx/>
              <a:buNone/>
            </a:pPr>
            <a:r>
              <a:rPr lang="en-US" altLang="zh-CN" sz="2200" i="1">
                <a:ea typeface="宋体" pitchFamily="2" charset="-122"/>
              </a:rPr>
              <a:t>6.</a:t>
            </a:r>
            <a:r>
              <a:rPr lang="en-US" altLang="zh-CN" sz="2200">
                <a:ea typeface="宋体" pitchFamily="2" charset="-122"/>
              </a:rPr>
              <a:t> </a:t>
            </a:r>
            <a:r>
              <a:rPr lang="en-US" altLang="zh-CN" sz="2200" b="1" i="1">
                <a:ea typeface="宋体" pitchFamily="2" charset="-122"/>
              </a:rPr>
              <a:t>CCE vs. Larsen &amp; Toubro Ltd.</a:t>
            </a:r>
            <a:r>
              <a:rPr lang="en-US" altLang="zh-CN" sz="2200" i="1">
                <a:ea typeface="宋体" pitchFamily="2" charset="-122"/>
              </a:rPr>
              <a:t> 2005 (69) RLT 62 (CESTAT-Che.)</a:t>
            </a:r>
          </a:p>
          <a:p>
            <a:pPr marL="609600" indent="-609600">
              <a:lnSpc>
                <a:spcPct val="80000"/>
              </a:lnSpc>
              <a:buFontTx/>
              <a:buNone/>
            </a:pPr>
            <a:r>
              <a:rPr lang="en-US" altLang="zh-CN" sz="2200" i="1">
                <a:ea typeface="宋体" pitchFamily="2" charset="-122"/>
              </a:rPr>
              <a:t>7. </a:t>
            </a:r>
            <a:r>
              <a:rPr lang="en-US" altLang="zh-CN" sz="2200" b="1" i="1">
                <a:ea typeface="宋体" pitchFamily="2" charset="-122"/>
              </a:rPr>
              <a:t>CCE vs. Shapoorji  Pollanji And Co. Ltd</a:t>
            </a:r>
            <a:r>
              <a:rPr lang="en-US" altLang="zh-CN" sz="2200" i="1">
                <a:ea typeface="宋体" pitchFamily="2" charset="-122"/>
              </a:rPr>
              <a:t>. 2005- TIOL-892-CESTAT-DEL</a:t>
            </a:r>
          </a:p>
          <a:p>
            <a:pPr marL="609600" indent="-609600">
              <a:lnSpc>
                <a:spcPct val="80000"/>
              </a:lnSpc>
              <a:buFontTx/>
              <a:buNone/>
            </a:pPr>
            <a:r>
              <a:rPr lang="en-US" altLang="zh-CN" sz="2200" i="1">
                <a:ea typeface="宋体" pitchFamily="2" charset="-122"/>
              </a:rPr>
              <a:t>8. </a:t>
            </a:r>
            <a:r>
              <a:rPr lang="en-US" altLang="zh-CN" sz="2200" b="1" i="1">
                <a:ea typeface="宋体" pitchFamily="2" charset="-122"/>
              </a:rPr>
              <a:t>Rolls Royce Industrial Power (I) Ltd. &amp; Anr. Vs CCE</a:t>
            </a:r>
            <a:r>
              <a:rPr lang="en-US" altLang="zh-CN" sz="2200" i="1">
                <a:ea typeface="宋体" pitchFamily="2" charset="-122"/>
              </a:rPr>
              <a:t> 2004 (95) ECC 441 (Tri-Del),</a:t>
            </a:r>
          </a:p>
          <a:p>
            <a:pPr marL="609600" indent="-609600">
              <a:lnSpc>
                <a:spcPct val="80000"/>
              </a:lnSpc>
              <a:buFontTx/>
              <a:buNone/>
            </a:pPr>
            <a:endParaRPr lang="en-US" altLang="zh-CN" sz="2200" i="1">
              <a:ea typeface="宋体"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9700" name="WordArt 4"/>
          <p:cNvSpPr>
            <a:spLocks noChangeArrowheads="1" noChangeShapeType="1" noTextEdit="1"/>
          </p:cNvSpPr>
          <p:nvPr/>
        </p:nvSpPr>
        <p:spPr bwMode="auto">
          <a:xfrm>
            <a:off x="2286000" y="2286000"/>
            <a:ext cx="4429125" cy="1076325"/>
          </a:xfrm>
          <a:prstGeom prst="rect">
            <a:avLst/>
          </a:prstGeom>
        </p:spPr>
        <p:txBody>
          <a:bodyPr wrap="none" fromWordArt="1">
            <a:prstTxWarp prst="textPlain">
              <a:avLst>
                <a:gd name="adj" fmla="val 50000"/>
              </a:avLst>
            </a:prstTxWarp>
          </a:bodyPr>
          <a:lstStyle/>
          <a:p>
            <a:pPr algn="ctr"/>
            <a:r>
              <a:rPr lang="en-US" sz="6000" i="1" kern="10">
                <a:ln w="9525">
                  <a:solidFill>
                    <a:srgbClr val="000000"/>
                  </a:solidFill>
                  <a:round/>
                  <a:headEnd/>
                  <a:tailEnd/>
                </a:ln>
                <a:solidFill>
                  <a:srgbClr val="FF9900"/>
                </a:solidFill>
                <a:latin typeface="Arial Black"/>
              </a:rPr>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457200" y="457200"/>
            <a:ext cx="8229600" cy="6019800"/>
          </a:xfrm>
          <a:noFill/>
          <a:ln>
            <a:solidFill>
              <a:schemeClr val="tx1"/>
            </a:solidFill>
          </a:ln>
        </p:spPr>
        <p:txBody>
          <a:bodyPr/>
          <a:lstStyle/>
          <a:p>
            <a:pPr algn="just">
              <a:lnSpc>
                <a:spcPct val="80000"/>
              </a:lnSpc>
            </a:pPr>
            <a:r>
              <a:rPr lang="en-US" altLang="zh-CN" sz="2800">
                <a:ea typeface="宋体" pitchFamily="2" charset="-122"/>
              </a:rPr>
              <a:t>The owner of a photocopier supplies photo copies on a piece of paper to any one who wants it. </a:t>
            </a:r>
          </a:p>
          <a:p>
            <a:pPr algn="just">
              <a:lnSpc>
                <a:spcPct val="80000"/>
              </a:lnSpc>
            </a:pPr>
            <a:r>
              <a:rPr lang="en-US" altLang="zh-CN" sz="2800">
                <a:ea typeface="宋体" pitchFamily="2" charset="-122"/>
              </a:rPr>
              <a:t>The customer wants just a Xerox copy and pays for it. </a:t>
            </a:r>
          </a:p>
          <a:p>
            <a:pPr algn="just">
              <a:lnSpc>
                <a:spcPct val="80000"/>
              </a:lnSpc>
            </a:pPr>
            <a:r>
              <a:rPr lang="en-US" altLang="zh-CN" sz="2800">
                <a:ea typeface="宋体" pitchFamily="2" charset="-122"/>
              </a:rPr>
              <a:t>The paper on which Xerox is taken is only a tool to complete the transaction. </a:t>
            </a:r>
          </a:p>
          <a:p>
            <a:pPr algn="just">
              <a:lnSpc>
                <a:spcPct val="80000"/>
              </a:lnSpc>
            </a:pPr>
            <a:r>
              <a:rPr lang="en-US" altLang="zh-CN" sz="2800">
                <a:ea typeface="宋体" pitchFamily="2" charset="-122"/>
              </a:rPr>
              <a:t>Of course the payment is for the paper and the image content. </a:t>
            </a:r>
          </a:p>
          <a:p>
            <a:pPr algn="just">
              <a:lnSpc>
                <a:spcPct val="80000"/>
              </a:lnSpc>
            </a:pPr>
            <a:r>
              <a:rPr lang="en-US" altLang="zh-CN" sz="2800">
                <a:ea typeface="宋体" pitchFamily="2" charset="-122"/>
              </a:rPr>
              <a:t>The object of payment is for the service of duplication rendered by the photo copier. The payment is not for the mere piece of paper alone. </a:t>
            </a:r>
          </a:p>
          <a:p>
            <a:pPr algn="just">
              <a:lnSpc>
                <a:spcPct val="80000"/>
              </a:lnSpc>
            </a:pPr>
            <a:r>
              <a:rPr lang="en-US" altLang="zh-CN" sz="2800">
                <a:ea typeface="宋体" pitchFamily="2" charset="-122"/>
              </a:rPr>
              <a:t>Transfer of property in goods involved in the execution of a contract. Everest copier Vs State of Tamil Nadu  (1996)103 STC 360 (SC). </a:t>
            </a:r>
            <a:endParaRPr lang="en-US" sz="28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1295400" y="457200"/>
            <a:ext cx="6477000" cy="376238"/>
          </a:xfrm>
          <a:prstGeom prst="rect">
            <a:avLst/>
          </a:prstGeom>
          <a:noFill/>
          <a:ln w="9525">
            <a:solidFill>
              <a:schemeClr val="tx1"/>
            </a:solidFill>
            <a:miter lim="800000"/>
            <a:headEnd/>
            <a:tailEnd/>
          </a:ln>
          <a:effectLst/>
        </p:spPr>
        <p:txBody>
          <a:bodyPr>
            <a:spAutoFit/>
          </a:bodyPr>
          <a:lstStyle/>
          <a:p>
            <a:pPr algn="ctr">
              <a:spcBef>
                <a:spcPct val="50000"/>
              </a:spcBef>
            </a:pPr>
            <a:r>
              <a:rPr lang="en-US" b="1">
                <a:latin typeface="Verdana" pitchFamily="34" charset="0"/>
              </a:rPr>
              <a:t>Splitting up a contract for works and labour</a:t>
            </a:r>
          </a:p>
        </p:txBody>
      </p:sp>
      <p:sp>
        <p:nvSpPr>
          <p:cNvPr id="4101" name="Text Box 5"/>
          <p:cNvSpPr txBox="1">
            <a:spLocks noChangeArrowheads="1"/>
          </p:cNvSpPr>
          <p:nvPr/>
        </p:nvSpPr>
        <p:spPr bwMode="auto">
          <a:xfrm>
            <a:off x="609600" y="1371600"/>
            <a:ext cx="8305800" cy="3752850"/>
          </a:xfrm>
          <a:prstGeom prst="rect">
            <a:avLst/>
          </a:prstGeom>
          <a:noFill/>
          <a:ln w="9525">
            <a:solidFill>
              <a:schemeClr val="tx1"/>
            </a:solidFill>
            <a:miter lim="800000"/>
            <a:headEnd/>
            <a:tailEnd/>
          </a:ln>
          <a:effectLst/>
        </p:spPr>
        <p:txBody>
          <a:bodyPr>
            <a:spAutoFit/>
          </a:bodyPr>
          <a:lstStyle/>
          <a:p>
            <a:pPr algn="just">
              <a:spcBef>
                <a:spcPct val="50000"/>
              </a:spcBef>
            </a:pPr>
            <a:r>
              <a:rPr lang="en-US" altLang="zh-CN" sz="2400" b="1">
                <a:ea typeface="宋体" pitchFamily="2" charset="-122"/>
              </a:rPr>
              <a:t>Whether meals served at a hotel to the residents can be subjected to sales tax. </a:t>
            </a:r>
          </a:p>
          <a:p>
            <a:pPr algn="just">
              <a:spcBef>
                <a:spcPct val="50000"/>
              </a:spcBef>
            </a:pPr>
            <a:r>
              <a:rPr lang="en-US" altLang="zh-CN" sz="2400" b="1">
                <a:ea typeface="宋体" pitchFamily="2" charset="-122"/>
              </a:rPr>
              <a:t>In the case of State of Punjab Vs Associated Hotels of India Limited 1977 1  STC 472, the Honourable Supreme Court of India has held  that unless there is a difference distinctly shown between the goods and services the sales tax authorities </a:t>
            </a:r>
            <a:r>
              <a:rPr lang="en-US" altLang="zh-CN" sz="2400" b="1" u="sng">
                <a:ea typeface="宋体" pitchFamily="2" charset="-122"/>
              </a:rPr>
              <a:t>cannot split up this contract which is a contract for works and labour</a:t>
            </a:r>
            <a:r>
              <a:rPr lang="en-US" altLang="zh-CN" sz="2400" b="1">
                <a:ea typeface="宋体" pitchFamily="2" charset="-122"/>
              </a:rPr>
              <a:t>. </a:t>
            </a:r>
          </a:p>
          <a:p>
            <a:pPr algn="just">
              <a:spcBef>
                <a:spcPct val="50000"/>
              </a:spcBef>
            </a:pPr>
            <a:r>
              <a:rPr lang="en-US" altLang="zh-CN" sz="2400" b="1">
                <a:ea typeface="宋体" pitchFamily="2" charset="-122"/>
              </a:rPr>
              <a:t>Supply of goods is incidental to the contract.</a:t>
            </a:r>
            <a:endParaRPr lang="en-US" sz="2400" b="1"/>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457200"/>
            <a:ext cx="8229600" cy="5668963"/>
          </a:xfrm>
          <a:noFill/>
          <a:ln>
            <a:solidFill>
              <a:schemeClr val="tx1"/>
            </a:solidFill>
          </a:ln>
        </p:spPr>
        <p:txBody>
          <a:bodyPr/>
          <a:lstStyle/>
          <a:p>
            <a:pPr>
              <a:lnSpc>
                <a:spcPct val="90000"/>
              </a:lnSpc>
            </a:pPr>
            <a:r>
              <a:rPr lang="en-US" altLang="zh-CN" sz="2800">
                <a:ea typeface="宋体" pitchFamily="2" charset="-122"/>
              </a:rPr>
              <a:t>The Apex Court in the case of</a:t>
            </a:r>
            <a:r>
              <a:rPr lang="en-US" altLang="zh-CN" sz="2800" i="1">
                <a:ea typeface="宋体" pitchFamily="2" charset="-122"/>
              </a:rPr>
              <a:t> The State Of Madras V. Gannon Dunkerley &amp; Co., (Madras) Ltd. (1958) 9 STC 353(SC)</a:t>
            </a:r>
            <a:r>
              <a:rPr lang="en-US" altLang="zh-CN" sz="2800">
                <a:ea typeface="宋体" pitchFamily="2" charset="-122"/>
              </a:rPr>
              <a:t>  has held that there is no sale as such of materials used in a building contract, and that the Provincial Legislatures had no competence to impose a tax thereon under Entry 48 List II</a:t>
            </a:r>
          </a:p>
          <a:p>
            <a:pPr>
              <a:lnSpc>
                <a:spcPct val="90000"/>
              </a:lnSpc>
            </a:pPr>
            <a:r>
              <a:rPr lang="en-US" altLang="zh-CN" sz="2800">
                <a:ea typeface="宋体" pitchFamily="2" charset="-122"/>
              </a:rPr>
              <a:t>The 46th amendment to the Constitution was made thereafter to provide for a definition of ‘tax on sale or purchase of goods’, which includes transfer of property in goods (whether as goods or in some other form) involved in the execution of a works contract </a:t>
            </a:r>
            <a:endParaRPr lang="en-US" sz="28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457200" y="533400"/>
            <a:ext cx="8229600" cy="5592763"/>
          </a:xfrm>
          <a:noFill/>
          <a:ln>
            <a:solidFill>
              <a:schemeClr val="tx1"/>
            </a:solidFill>
          </a:ln>
        </p:spPr>
        <p:txBody>
          <a:bodyPr/>
          <a:lstStyle/>
          <a:p>
            <a:pPr algn="just">
              <a:buFontTx/>
              <a:buNone/>
            </a:pPr>
            <a:r>
              <a:rPr lang="en-US" altLang="zh-CN" sz="2800">
                <a:ea typeface="宋体" pitchFamily="2" charset="-122"/>
              </a:rPr>
              <a:t>   Issues as to the nature of contract viz. </a:t>
            </a:r>
          </a:p>
          <a:p>
            <a:pPr algn="just"/>
            <a:r>
              <a:rPr lang="en-US" altLang="zh-CN" sz="2800">
                <a:ea typeface="宋体" pitchFamily="2" charset="-122"/>
              </a:rPr>
              <a:t>contract of sale vs. works contract, </a:t>
            </a:r>
          </a:p>
          <a:p>
            <a:pPr algn="just"/>
            <a:r>
              <a:rPr lang="en-US" altLang="zh-CN" sz="2800">
                <a:ea typeface="宋体" pitchFamily="2" charset="-122"/>
              </a:rPr>
              <a:t>contract for work vs. works contract, </a:t>
            </a:r>
          </a:p>
          <a:p>
            <a:pPr algn="just"/>
            <a:r>
              <a:rPr lang="en-US" altLang="zh-CN" sz="2800">
                <a:ea typeface="宋体" pitchFamily="2" charset="-122"/>
              </a:rPr>
              <a:t>indivisible contract vs. divisible contract, </a:t>
            </a:r>
          </a:p>
          <a:p>
            <a:pPr algn="just"/>
            <a:r>
              <a:rPr lang="en-US" altLang="zh-CN" sz="2800">
                <a:ea typeface="宋体" pitchFamily="2" charset="-122"/>
              </a:rPr>
              <a:t>whether sales tax can be levied on the transfer         of property in goods involved in the execution of works contract, </a:t>
            </a:r>
          </a:p>
          <a:p>
            <a:pPr algn="just"/>
            <a:r>
              <a:rPr lang="en-US" altLang="zh-CN" sz="2800">
                <a:ea typeface="宋体" pitchFamily="2" charset="-122"/>
              </a:rPr>
              <a:t>whether service tax can be levied on the service portion of an indivisible works contract etc. </a:t>
            </a:r>
          </a:p>
          <a:p>
            <a:pPr algn="just">
              <a:buFontTx/>
              <a:buNone/>
            </a:pPr>
            <a:r>
              <a:rPr lang="en-US" altLang="zh-CN" sz="2800">
                <a:ea typeface="宋体" pitchFamily="2" charset="-122"/>
              </a:rPr>
              <a:t>have been considered by the Courts and Tribunals</a:t>
            </a:r>
            <a:endParaRPr lang="en-US" sz="28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152400"/>
            <a:ext cx="8305800" cy="762000"/>
          </a:xfrm>
          <a:noFill/>
          <a:ln>
            <a:solidFill>
              <a:schemeClr val="tx1"/>
            </a:solidFill>
          </a:ln>
        </p:spPr>
        <p:txBody>
          <a:bodyPr/>
          <a:lstStyle/>
          <a:p>
            <a:r>
              <a:rPr lang="en-US" sz="2400" b="1"/>
              <a:t>Vivisection of Contract - Judicial pronouncements</a:t>
            </a:r>
          </a:p>
        </p:txBody>
      </p:sp>
      <p:sp>
        <p:nvSpPr>
          <p:cNvPr id="7171" name="Rectangle 3"/>
          <p:cNvSpPr>
            <a:spLocks noGrp="1" noChangeArrowheads="1"/>
          </p:cNvSpPr>
          <p:nvPr>
            <p:ph type="body" idx="1"/>
          </p:nvPr>
        </p:nvSpPr>
        <p:spPr>
          <a:xfrm>
            <a:off x="457200" y="1143000"/>
            <a:ext cx="8229600" cy="5334000"/>
          </a:xfrm>
          <a:noFill/>
          <a:ln>
            <a:solidFill>
              <a:schemeClr val="tx1"/>
            </a:solidFill>
          </a:ln>
        </p:spPr>
        <p:txBody>
          <a:bodyPr/>
          <a:lstStyle/>
          <a:p>
            <a:pPr algn="just">
              <a:lnSpc>
                <a:spcPct val="80000"/>
              </a:lnSpc>
            </a:pPr>
            <a:r>
              <a:rPr lang="en-GB" altLang="zh-CN" sz="2000" b="1">
                <a:ea typeface="宋体" pitchFamily="2" charset="-122"/>
              </a:rPr>
              <a:t>Issue</a:t>
            </a:r>
            <a:r>
              <a:rPr lang="en-GB" altLang="zh-CN" sz="2000">
                <a:ea typeface="宋体" pitchFamily="2" charset="-122"/>
              </a:rPr>
              <a:t>: Levy of service tax on the design and engineering portion of a turnkey contract.</a:t>
            </a:r>
          </a:p>
          <a:p>
            <a:pPr algn="just">
              <a:lnSpc>
                <a:spcPct val="80000"/>
              </a:lnSpc>
              <a:buFontTx/>
              <a:buNone/>
            </a:pPr>
            <a:endParaRPr lang="en-GB" altLang="zh-CN" sz="2000">
              <a:ea typeface="宋体" pitchFamily="2" charset="-122"/>
            </a:endParaRPr>
          </a:p>
          <a:p>
            <a:pPr algn="just">
              <a:lnSpc>
                <a:spcPct val="80000"/>
              </a:lnSpc>
            </a:pPr>
            <a:r>
              <a:rPr lang="en-GB" altLang="zh-CN" sz="2000" b="1">
                <a:ea typeface="宋体" pitchFamily="2" charset="-122"/>
              </a:rPr>
              <a:t>Decision</a:t>
            </a:r>
            <a:r>
              <a:rPr lang="en-GB" altLang="zh-CN" sz="2000">
                <a:ea typeface="宋体" pitchFamily="2" charset="-122"/>
              </a:rPr>
              <a:t>: Appellant’s contract with IOC was a works contract on turnkey basis and not a consultancy contract and that a works contract cannot be vivisected and part of it subjected to service tax .</a:t>
            </a:r>
            <a:endParaRPr lang="en-US" sz="2000"/>
          </a:p>
          <a:p>
            <a:pPr algn="just">
              <a:lnSpc>
                <a:spcPct val="80000"/>
              </a:lnSpc>
            </a:pPr>
            <a:endParaRPr lang="en-GB" altLang="zh-CN" sz="2000">
              <a:ea typeface="宋体" pitchFamily="2" charset="-122"/>
            </a:endParaRPr>
          </a:p>
          <a:p>
            <a:pPr algn="just">
              <a:lnSpc>
                <a:spcPct val="80000"/>
              </a:lnSpc>
            </a:pPr>
            <a:r>
              <a:rPr lang="en-GB" altLang="zh-CN" sz="2000" b="1">
                <a:ea typeface="宋体" pitchFamily="2" charset="-122"/>
              </a:rPr>
              <a:t>Forum</a:t>
            </a:r>
            <a:r>
              <a:rPr lang="en-GB" altLang="zh-CN" sz="2000">
                <a:ea typeface="宋体" pitchFamily="2" charset="-122"/>
              </a:rPr>
              <a:t>: Delhi Tribunal in the case of Daelim Industrial Co. Ltd. V. CCE, Vadodara - (155)ELT 457 (Tri-Del) </a:t>
            </a:r>
          </a:p>
          <a:p>
            <a:pPr algn="just">
              <a:lnSpc>
                <a:spcPct val="80000"/>
              </a:lnSpc>
            </a:pPr>
            <a:r>
              <a:rPr lang="en-GB" altLang="zh-CN" sz="2000">
                <a:ea typeface="宋体" pitchFamily="2" charset="-122"/>
              </a:rPr>
              <a:t>Similar view was held in the case of L&amp;T Ltd. vs.CCE 2004 (174) ELT 322 (Tri - Del). </a:t>
            </a:r>
          </a:p>
          <a:p>
            <a:pPr algn="just">
              <a:lnSpc>
                <a:spcPct val="80000"/>
              </a:lnSpc>
            </a:pPr>
            <a:r>
              <a:rPr lang="en-GB" altLang="zh-CN" sz="2000">
                <a:ea typeface="宋体" pitchFamily="2" charset="-122"/>
              </a:rPr>
              <a:t>The Supreme Court dismissed the Special Leave petition of the department in CCE, Vadodara vs. M/S. Daelim Industrial Co. Ltd. 2004 (170) ELT A181 (SC). The Supreme Court did not go in to the merits of the Tribunal’s order but merely stated that they saw no reason to interfere.</a:t>
            </a:r>
            <a:endParaRPr lang="en-US" sz="20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457200" y="609600"/>
            <a:ext cx="8229600" cy="5516563"/>
          </a:xfrm>
        </p:spPr>
        <p:txBody>
          <a:bodyPr/>
          <a:lstStyle/>
          <a:p>
            <a:pPr algn="just">
              <a:lnSpc>
                <a:spcPct val="80000"/>
              </a:lnSpc>
            </a:pPr>
            <a:r>
              <a:rPr lang="en-GB" altLang="zh-CN" sz="2400">
                <a:ea typeface="宋体" pitchFamily="2" charset="-122"/>
              </a:rPr>
              <a:t> However, in the case of L&amp;T Ltd., the appeal filed by the department has been admitted by the Apex Court in 2005(182)ELT A149 (S.C). </a:t>
            </a:r>
          </a:p>
          <a:p>
            <a:pPr algn="just">
              <a:lnSpc>
                <a:spcPct val="80000"/>
              </a:lnSpc>
              <a:buFontTx/>
              <a:buNone/>
            </a:pPr>
            <a:endParaRPr lang="en-GB" altLang="zh-CN" sz="2400">
              <a:ea typeface="宋体" pitchFamily="2" charset="-122"/>
            </a:endParaRPr>
          </a:p>
          <a:p>
            <a:pPr algn="just">
              <a:lnSpc>
                <a:spcPct val="80000"/>
              </a:lnSpc>
            </a:pPr>
            <a:r>
              <a:rPr lang="en-GB" altLang="zh-CN" sz="2400">
                <a:ea typeface="宋体" pitchFamily="2" charset="-122"/>
              </a:rPr>
              <a:t>A lot of works contractors are relying on the principle laid down in the Daelim case and the L&amp; T case to contend that the </a:t>
            </a:r>
            <a:r>
              <a:rPr lang="en-GB" altLang="zh-CN" sz="2400" b="1">
                <a:ea typeface="宋体" pitchFamily="2" charset="-122"/>
              </a:rPr>
              <a:t>services portion of a works contract cannot be subject to levy of service tax</a:t>
            </a:r>
            <a:r>
              <a:rPr lang="en-GB" altLang="zh-CN" sz="2400">
                <a:ea typeface="宋体" pitchFamily="2" charset="-122"/>
              </a:rPr>
              <a:t>.</a:t>
            </a:r>
          </a:p>
          <a:p>
            <a:pPr algn="just">
              <a:lnSpc>
                <a:spcPct val="80000"/>
              </a:lnSpc>
            </a:pPr>
            <a:endParaRPr lang="en-GB" altLang="zh-CN" sz="2400">
              <a:ea typeface="宋体" pitchFamily="2" charset="-122"/>
            </a:endParaRPr>
          </a:p>
          <a:p>
            <a:pPr algn="just">
              <a:lnSpc>
                <a:spcPct val="80000"/>
              </a:lnSpc>
            </a:pPr>
            <a:r>
              <a:rPr lang="en-GB" altLang="zh-CN" sz="2400">
                <a:ea typeface="宋体" pitchFamily="2" charset="-122"/>
              </a:rPr>
              <a:t>The Supreme Court in the case of BSNL has held that the Central government is </a:t>
            </a:r>
            <a:r>
              <a:rPr lang="en-GB" altLang="zh-CN" sz="2400" u="sng">
                <a:ea typeface="宋体" pitchFamily="2" charset="-122"/>
              </a:rPr>
              <a:t>empowered to tax on the service portion</a:t>
            </a:r>
            <a:r>
              <a:rPr lang="en-GB" altLang="zh-CN" sz="2400">
                <a:ea typeface="宋体" pitchFamily="2" charset="-122"/>
              </a:rPr>
              <a:t> and the state governments are empowered to tax on goods. Recently, in CCE v. BSBK (P) Ltd (CESTAT New Delhi), the Tribunal, on facts held that the </a:t>
            </a:r>
            <a:r>
              <a:rPr lang="en-GB" altLang="zh-CN" sz="2400" u="sng">
                <a:ea typeface="宋体" pitchFamily="2" charset="-122"/>
              </a:rPr>
              <a:t>contracts entered into by assessee were </a:t>
            </a:r>
            <a:r>
              <a:rPr lang="en-GB" altLang="zh-CN" sz="2400" b="1" u="sng">
                <a:ea typeface="宋体" pitchFamily="2" charset="-122"/>
              </a:rPr>
              <a:t>‘divisible</a:t>
            </a:r>
            <a:r>
              <a:rPr lang="en-GB" altLang="zh-CN" sz="2400" u="sng">
                <a:ea typeface="宋体" pitchFamily="2" charset="-122"/>
              </a:rPr>
              <a:t>’ in nature</a:t>
            </a:r>
            <a:r>
              <a:rPr lang="en-GB" altLang="zh-CN" sz="2400">
                <a:ea typeface="宋体" pitchFamily="2" charset="-122"/>
              </a:rPr>
              <a:t>.</a:t>
            </a:r>
            <a:endParaRPr lang="en-US" sz="2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457200"/>
            <a:ext cx="8229600" cy="609600"/>
          </a:xfrm>
          <a:noFill/>
          <a:ln>
            <a:solidFill>
              <a:schemeClr val="tx1"/>
            </a:solidFill>
          </a:ln>
        </p:spPr>
        <p:txBody>
          <a:bodyPr/>
          <a:lstStyle/>
          <a:p>
            <a:r>
              <a:rPr lang="en-US" sz="2400" b="1"/>
              <a:t>Introduction Service Tax levy on Works Contract </a:t>
            </a:r>
          </a:p>
        </p:txBody>
      </p:sp>
      <p:sp>
        <p:nvSpPr>
          <p:cNvPr id="10243" name="Rectangle 3"/>
          <p:cNvSpPr>
            <a:spLocks noGrp="1" noChangeArrowheads="1"/>
          </p:cNvSpPr>
          <p:nvPr>
            <p:ph type="body" idx="1"/>
          </p:nvPr>
        </p:nvSpPr>
        <p:spPr>
          <a:xfrm>
            <a:off x="457200" y="1219200"/>
            <a:ext cx="8229600" cy="4906963"/>
          </a:xfrm>
          <a:noFill/>
          <a:ln>
            <a:solidFill>
              <a:schemeClr val="tx1"/>
            </a:solidFill>
          </a:ln>
        </p:spPr>
        <p:txBody>
          <a:bodyPr/>
          <a:lstStyle/>
          <a:p>
            <a:pPr algn="just">
              <a:lnSpc>
                <a:spcPct val="80000"/>
              </a:lnSpc>
            </a:pPr>
            <a:r>
              <a:rPr lang="en-GB" altLang="zh-CN" sz="2400">
                <a:ea typeface="宋体" pitchFamily="2" charset="-122"/>
              </a:rPr>
              <a:t> In this back drop Service tax on works contract was introduced. In the Budget Speech 2007 the Honourable Finance Minister has stated as under:</a:t>
            </a:r>
          </a:p>
          <a:p>
            <a:pPr algn="just">
              <a:lnSpc>
                <a:spcPct val="80000"/>
              </a:lnSpc>
            </a:pPr>
            <a:endParaRPr lang="en-GB" altLang="zh-CN" sz="2400">
              <a:ea typeface="宋体" pitchFamily="2" charset="-122"/>
            </a:endParaRPr>
          </a:p>
          <a:p>
            <a:pPr algn="just">
              <a:lnSpc>
                <a:spcPct val="80000"/>
              </a:lnSpc>
              <a:buFontTx/>
              <a:buNone/>
            </a:pPr>
            <a:r>
              <a:rPr lang="en-GB" altLang="zh-CN" sz="2400">
                <a:ea typeface="宋体" pitchFamily="2" charset="-122"/>
              </a:rPr>
              <a:t>	</a:t>
            </a:r>
            <a:r>
              <a:rPr lang="en-GB" altLang="zh-CN" sz="2400" i="1">
                <a:ea typeface="宋体" pitchFamily="2" charset="-122"/>
              </a:rPr>
              <a:t>“State Govt levies tax on transfer of property in goods involved in execution of WCT. The value of such services in a WCT should attract service tax. Hence, I propose to levy service tax on services involved in the execution of WCT. I propose an optional composition scheme under which ST will be levied at only 2% of total value of WCT Vide clause 125 of the Finance Bill, 2007”</a:t>
            </a:r>
            <a:r>
              <a:rPr lang="en-GB" altLang="zh-CN" sz="2400">
                <a:ea typeface="宋体" pitchFamily="2" charset="-122"/>
              </a:rPr>
              <a:t>.</a:t>
            </a:r>
          </a:p>
          <a:p>
            <a:pPr algn="just">
              <a:lnSpc>
                <a:spcPct val="80000"/>
              </a:lnSpc>
              <a:buFontTx/>
              <a:buNone/>
            </a:pPr>
            <a:endParaRPr lang="en-GB" altLang="zh-CN" sz="2400">
              <a:ea typeface="宋体" pitchFamily="2" charset="-122"/>
            </a:endParaRPr>
          </a:p>
          <a:p>
            <a:pPr algn="just">
              <a:lnSpc>
                <a:spcPct val="80000"/>
              </a:lnSpc>
            </a:pPr>
            <a:r>
              <a:rPr lang="en-GB" altLang="zh-CN" sz="2400">
                <a:ea typeface="宋体" pitchFamily="2" charset="-122"/>
              </a:rPr>
              <a:t>With effect from 1.6.07 the levy was notified as operative. This strengthens the view that works contracts are not liable to service tax prior to 1.6.07</a:t>
            </a:r>
            <a:endParaRPr lang="en-US" sz="2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143</TotalTime>
  <Words>2385</Words>
  <Application>Microsoft Office PowerPoint</Application>
  <PresentationFormat>On-screen Show (4:3)</PresentationFormat>
  <Paragraphs>158</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宋体</vt:lpstr>
      <vt:lpstr>Verdana</vt:lpstr>
      <vt:lpstr>Default Design</vt:lpstr>
      <vt:lpstr>Service Tax on Works Contract</vt:lpstr>
      <vt:lpstr>Slide 2</vt:lpstr>
      <vt:lpstr>Slide 3</vt:lpstr>
      <vt:lpstr>Slide 4</vt:lpstr>
      <vt:lpstr>Slide 5</vt:lpstr>
      <vt:lpstr>Slide 6</vt:lpstr>
      <vt:lpstr>Vivisection of Contract - Judicial pronouncements</vt:lpstr>
      <vt:lpstr>Slide 8</vt:lpstr>
      <vt:lpstr>Introduction Service Tax levy on Works Contract </vt:lpstr>
      <vt:lpstr>Legal provisions</vt:lpstr>
      <vt:lpstr>Slide 11</vt:lpstr>
      <vt:lpstr>Types of contracts covered</vt:lpstr>
      <vt:lpstr>Residential complex having less 12 units or less : </vt:lpstr>
      <vt:lpstr>Valuation</vt:lpstr>
      <vt:lpstr>Value shall include </vt:lpstr>
      <vt:lpstr>Slide 16</vt:lpstr>
      <vt:lpstr>The Government in order to provide a simple mechanism has issued works Contract (Composition Scheme for Payment of Service Tax rules, 2007 </vt:lpstr>
      <vt:lpstr>Revision of rate of Service Tax</vt:lpstr>
      <vt:lpstr>Exemption from service tax</vt:lpstr>
      <vt:lpstr>Slide 20</vt:lpstr>
      <vt:lpstr>Slide 21</vt:lpstr>
      <vt:lpstr>Slide 22</vt:lpstr>
      <vt:lpstr>Slide 23</vt:lpstr>
      <vt:lpstr>Boards Important references:</vt:lpstr>
      <vt:lpstr>Important case laws </vt:lpstr>
      <vt:lpstr>Slide 26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Skypad</cp:lastModifiedBy>
  <cp:revision>31</cp:revision>
  <dcterms:created xsi:type="dcterms:W3CDTF">2008-11-04T01:38:02Z</dcterms:created>
  <dcterms:modified xsi:type="dcterms:W3CDTF">2009-05-30T11:51:32Z</dcterms:modified>
</cp:coreProperties>
</file>