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8"/>
  </p:notesMasterIdLst>
  <p:sldIdLst>
    <p:sldId id="256" r:id="rId2"/>
    <p:sldId id="257" r:id="rId3"/>
    <p:sldId id="260" r:id="rId4"/>
    <p:sldId id="262" r:id="rId5"/>
    <p:sldId id="263" r:id="rId6"/>
    <p:sldId id="282" r:id="rId7"/>
    <p:sldId id="265" r:id="rId8"/>
    <p:sldId id="264" r:id="rId9"/>
    <p:sldId id="266" r:id="rId10"/>
    <p:sldId id="261" r:id="rId11"/>
    <p:sldId id="268" r:id="rId12"/>
    <p:sldId id="267" r:id="rId13"/>
    <p:sldId id="284" r:id="rId14"/>
    <p:sldId id="270" r:id="rId15"/>
    <p:sldId id="271" r:id="rId16"/>
    <p:sldId id="272" r:id="rId17"/>
    <p:sldId id="285" r:id="rId18"/>
    <p:sldId id="273" r:id="rId19"/>
    <p:sldId id="274" r:id="rId20"/>
    <p:sldId id="275" r:id="rId21"/>
    <p:sldId id="276" r:id="rId22"/>
    <p:sldId id="286" r:id="rId23"/>
    <p:sldId id="278" r:id="rId24"/>
    <p:sldId id="279" r:id="rId25"/>
    <p:sldId id="280" r:id="rId26"/>
    <p:sldId id="281" r:id="rId27"/>
    <p:sldId id="289" r:id="rId28"/>
    <p:sldId id="290" r:id="rId29"/>
    <p:sldId id="291" r:id="rId30"/>
    <p:sldId id="292" r:id="rId31"/>
    <p:sldId id="293" r:id="rId32"/>
    <p:sldId id="295" r:id="rId33"/>
    <p:sldId id="294" r:id="rId34"/>
    <p:sldId id="296" r:id="rId35"/>
    <p:sldId id="297" r:id="rId36"/>
    <p:sldId id="287" r:id="rId3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19" autoAdjust="0"/>
  </p:normalViewPr>
  <p:slideViewPr>
    <p:cSldViewPr>
      <p:cViewPr>
        <p:scale>
          <a:sx n="70" d="100"/>
          <a:sy n="70" d="100"/>
        </p:scale>
        <p:origin x="-1374" y="-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D4DBC08D-B98A-4F1C-BC10-2A21475D5D3F}" type="datetimeFigureOut">
              <a:rPr lang="en-IN" smtClean="0"/>
              <a:pPr/>
              <a:t>15-07-2014</a:t>
            </a:fld>
            <a:endParaRPr lang="en-IN"/>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85D7A574-0ECA-4FBB-B951-B3C919D80282}"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85D7A574-0ECA-4FBB-B951-B3C919D80282}" type="slidenum">
              <a:rPr lang="en-IN" smtClean="0"/>
              <a:pPr/>
              <a:t>1</a:t>
            </a:fld>
            <a:endParaRPr lang="en-I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D7A574-0ECA-4FBB-B951-B3C919D80282}" type="slidenum">
              <a:rPr lang="en-IN" smtClean="0"/>
              <a:pPr/>
              <a:t>22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7/15/2014</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7/15/2014</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7/15/2014</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7/15/2014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7/15/2014</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7/15/2014</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duotone>
              <a:schemeClr val="accent3">
                <a:shade val="45000"/>
                <a:satMod val="135000"/>
              </a:schemeClr>
              <a:prstClr val="white"/>
            </a:duotone>
          </a:blip>
          <a:srcRect/>
          <a:tile tx="0" ty="0" sx="100000" sy="100000" flip="none" algn="tl"/>
        </a:blipFill>
        <a:effectLst/>
      </p:bgPr>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7/15/2014</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skaca.i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31000"/>
            <a:duotone>
              <a:schemeClr val="accent3">
                <a:shade val="45000"/>
                <a:satMod val="135000"/>
              </a:schemeClr>
              <a:prstClr val="white"/>
            </a:duotone>
            <a:lum/>
          </a:blip>
          <a:srcRect/>
          <a:stretch>
            <a:fillRect t="-7000" b="-10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2590800"/>
            <a:ext cx="8305800" cy="1143000"/>
          </a:xfrm>
        </p:spPr>
        <p:txBody>
          <a:bodyPr/>
          <a:lstStyle/>
          <a:p>
            <a:r>
              <a:rPr lang="en-US" sz="3600" b="1" dirty="0" smtClean="0">
                <a:solidFill>
                  <a:schemeClr val="accent1">
                    <a:lumMod val="50000"/>
                  </a:schemeClr>
                </a:solidFill>
              </a:rPr>
              <a:t>Direct Taxes</a:t>
            </a:r>
            <a:endParaRPr lang="en-US" sz="3600" b="1" dirty="0">
              <a:solidFill>
                <a:schemeClr val="accent1">
                  <a:lumMod val="50000"/>
                </a:schemeClr>
              </a:solidFill>
            </a:endParaRPr>
          </a:p>
        </p:txBody>
      </p:sp>
      <p:sp>
        <p:nvSpPr>
          <p:cNvPr id="2" name="Title 1"/>
          <p:cNvSpPr>
            <a:spLocks noGrp="1"/>
          </p:cNvSpPr>
          <p:nvPr>
            <p:ph type="ctrTitle"/>
          </p:nvPr>
        </p:nvSpPr>
        <p:spPr>
          <a:xfrm>
            <a:off x="762000" y="990600"/>
            <a:ext cx="7772400" cy="1524000"/>
          </a:xfrm>
        </p:spPr>
        <p:txBody>
          <a:bodyPr/>
          <a:lstStyle/>
          <a:p>
            <a:r>
              <a:rPr lang="en-US" dirty="0" smtClean="0">
                <a:solidFill>
                  <a:schemeClr val="tx2">
                    <a:lumMod val="75000"/>
                  </a:schemeClr>
                </a:solidFill>
                <a:latin typeface="Copperplate Gothic Bold" pitchFamily="34" charset="0"/>
              </a:rPr>
              <a:t>Budget Analysis 2014</a:t>
            </a:r>
            <a:endParaRPr lang="en-US" dirty="0">
              <a:solidFill>
                <a:schemeClr val="tx2">
                  <a:lumMod val="75000"/>
                </a:schemeClr>
              </a:solidFill>
              <a:latin typeface="Copperplate Gothic Bold" pitchFamily="34" charset="0"/>
            </a:endParaRPr>
          </a:p>
        </p:txBody>
      </p:sp>
      <p:sp>
        <p:nvSpPr>
          <p:cNvPr id="4" name="Rounded Rectangle 3"/>
          <p:cNvSpPr/>
          <p:nvPr/>
        </p:nvSpPr>
        <p:spPr>
          <a:xfrm>
            <a:off x="1905000" y="4038600"/>
            <a:ext cx="5410200" cy="213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2800" dirty="0" smtClean="0">
                <a:solidFill>
                  <a:srgbClr val="002060"/>
                </a:solidFill>
              </a:rPr>
              <a:t>Sanjeev Kavish and Associates</a:t>
            </a:r>
          </a:p>
          <a:p>
            <a:pPr algn="ctr"/>
            <a:r>
              <a:rPr lang="en-US" sz="2400" dirty="0" smtClean="0">
                <a:solidFill>
                  <a:srgbClr val="002060"/>
                </a:solidFill>
              </a:rPr>
              <a:t>Chartered Accountants</a:t>
            </a:r>
          </a:p>
          <a:p>
            <a:pPr algn="ctr"/>
            <a:r>
              <a:rPr lang="en-US" sz="2400" dirty="0" smtClean="0">
                <a:solidFill>
                  <a:srgbClr val="0070C0"/>
                </a:solidFill>
              </a:rPr>
              <a:t>1011, LGF, Sector-15-II, Gurgaon. Haryana.</a:t>
            </a:r>
          </a:p>
          <a:p>
            <a:pPr algn="ctr"/>
            <a:r>
              <a:rPr lang="en-US" dirty="0" smtClean="0">
                <a:hlinkClick r:id="rId4"/>
              </a:rPr>
              <a:t>www.skaca.in</a:t>
            </a:r>
            <a:r>
              <a:rPr lang="en-US" dirty="0" smtClean="0"/>
              <a:t>. email: sanjeev.singhal@skaca.in</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181600"/>
          </a:xfrm>
        </p:spPr>
        <p:txBody>
          <a:bodyPr>
            <a:normAutofit lnSpcReduction="10000"/>
          </a:bodyPr>
          <a:lstStyle/>
          <a:p>
            <a:pPr marL="880110" lvl="1" indent="-514350">
              <a:buNone/>
            </a:pPr>
            <a:r>
              <a:rPr lang="en-US" sz="2000" b="1" u="sng" dirty="0" smtClean="0">
                <a:solidFill>
                  <a:schemeClr val="accent4">
                    <a:lumMod val="75000"/>
                  </a:schemeClr>
                </a:solidFill>
              </a:rPr>
              <a:t>D. RELIEF AND WELFARE MEASURES </a:t>
            </a:r>
          </a:p>
          <a:p>
            <a:pPr marL="880110" lvl="1" indent="-514350">
              <a:buAutoNum type="arabicPeriod" startAt="2"/>
            </a:pPr>
            <a:endParaRPr lang="en-US" sz="2000" b="1" u="sng" dirty="0" smtClean="0">
              <a:solidFill>
                <a:schemeClr val="accent2">
                  <a:lumMod val="50000"/>
                </a:schemeClr>
              </a:solidFill>
            </a:endParaRPr>
          </a:p>
          <a:p>
            <a:pPr marL="880110" lvl="1" indent="-514350">
              <a:buNone/>
            </a:pPr>
            <a:r>
              <a:rPr lang="en-US" sz="2000" b="1" u="sng" dirty="0" smtClean="0">
                <a:solidFill>
                  <a:schemeClr val="accent2">
                    <a:lumMod val="50000"/>
                  </a:schemeClr>
                </a:solidFill>
              </a:rPr>
              <a:t>I)Investment Limit for Deduction u/s 80C increased </a:t>
            </a:r>
          </a:p>
          <a:p>
            <a:pPr marL="880110" lvl="1" indent="-514350">
              <a:buNone/>
            </a:pPr>
            <a:r>
              <a:rPr lang="en-US" sz="2000" b="1" dirty="0" smtClean="0">
                <a:solidFill>
                  <a:schemeClr val="accent2">
                    <a:lumMod val="50000"/>
                  </a:schemeClr>
                </a:solidFill>
              </a:rPr>
              <a:t>	</a:t>
            </a:r>
            <a:r>
              <a:rPr lang="en-US" sz="2000" b="1" dirty="0" smtClean="0">
                <a:solidFill>
                  <a:schemeClr val="tx1"/>
                </a:solidFill>
              </a:rPr>
              <a:t>The investment limits has been increased from Rs. 1.00 </a:t>
            </a:r>
            <a:r>
              <a:rPr lang="en-US" sz="2000" b="1" dirty="0" err="1" smtClean="0">
                <a:solidFill>
                  <a:schemeClr val="tx1"/>
                </a:solidFill>
              </a:rPr>
              <a:t>lacs</a:t>
            </a:r>
            <a:r>
              <a:rPr lang="en-US" sz="2000" b="1" dirty="0" smtClean="0">
                <a:solidFill>
                  <a:schemeClr val="tx1"/>
                </a:solidFill>
              </a:rPr>
              <a:t> to rs.1.50 </a:t>
            </a:r>
            <a:r>
              <a:rPr lang="en-US" sz="2000" b="1" dirty="0" err="1" smtClean="0">
                <a:solidFill>
                  <a:schemeClr val="tx1"/>
                </a:solidFill>
              </a:rPr>
              <a:t>lacs</a:t>
            </a:r>
            <a:r>
              <a:rPr lang="en-US" sz="2000" b="1" dirty="0" smtClean="0">
                <a:solidFill>
                  <a:schemeClr val="tx1"/>
                </a:solidFill>
              </a:rPr>
              <a:t>. (</a:t>
            </a:r>
            <a:r>
              <a:rPr lang="en-US" sz="2000" b="1" dirty="0" err="1" smtClean="0">
                <a:solidFill>
                  <a:schemeClr val="tx1"/>
                </a:solidFill>
              </a:rPr>
              <a:t>wef</a:t>
            </a:r>
            <a:r>
              <a:rPr lang="en-US" sz="2000" b="1" dirty="0" smtClean="0">
                <a:solidFill>
                  <a:schemeClr val="tx1"/>
                </a:solidFill>
              </a:rPr>
              <a:t> AY 2015-16)</a:t>
            </a:r>
          </a:p>
          <a:p>
            <a:pPr marL="880110" lvl="1" indent="-514350">
              <a:buNone/>
            </a:pPr>
            <a:endParaRPr lang="en-US" sz="2000" b="1" dirty="0" smtClean="0">
              <a:solidFill>
                <a:schemeClr val="accent2">
                  <a:lumMod val="50000"/>
                </a:schemeClr>
              </a:solidFill>
            </a:endParaRPr>
          </a:p>
          <a:p>
            <a:pPr marL="880110" lvl="1" indent="-514350">
              <a:buNone/>
            </a:pPr>
            <a:r>
              <a:rPr lang="en-US" sz="2000" b="1" u="sng" dirty="0" smtClean="0">
                <a:solidFill>
                  <a:schemeClr val="accent2">
                    <a:lumMod val="50000"/>
                  </a:schemeClr>
                </a:solidFill>
              </a:rPr>
              <a:t>II). </a:t>
            </a:r>
            <a:r>
              <a:rPr lang="en-US" sz="2000" b="1" u="sng" dirty="0" err="1" smtClean="0">
                <a:solidFill>
                  <a:schemeClr val="accent2">
                    <a:lumMod val="50000"/>
                  </a:schemeClr>
                </a:solidFill>
              </a:rPr>
              <a:t>Extention</a:t>
            </a:r>
            <a:r>
              <a:rPr lang="en-US" sz="2000" b="1" u="sng" dirty="0" smtClean="0">
                <a:solidFill>
                  <a:schemeClr val="accent2">
                    <a:lumMod val="50000"/>
                  </a:schemeClr>
                </a:solidFill>
              </a:rPr>
              <a:t> of section 80CCD deduction benefits to private sector employees (</a:t>
            </a:r>
            <a:r>
              <a:rPr lang="en-US" sz="2000" b="1" u="sng" dirty="0" err="1" smtClean="0">
                <a:solidFill>
                  <a:schemeClr val="accent2">
                    <a:lumMod val="50000"/>
                  </a:schemeClr>
                </a:solidFill>
              </a:rPr>
              <a:t>w.e.f</a:t>
            </a:r>
            <a:r>
              <a:rPr lang="en-US" sz="2000" b="1" u="sng" dirty="0" smtClean="0">
                <a:solidFill>
                  <a:schemeClr val="accent2">
                    <a:lumMod val="50000"/>
                  </a:schemeClr>
                </a:solidFill>
              </a:rPr>
              <a:t>. AY 2015-16)</a:t>
            </a:r>
          </a:p>
          <a:p>
            <a:pPr marL="880110" lvl="1" indent="-514350">
              <a:buNone/>
            </a:pPr>
            <a:r>
              <a:rPr lang="en-US" sz="1800" b="1" dirty="0" smtClean="0">
                <a:solidFill>
                  <a:schemeClr val="tx1"/>
                </a:solidFill>
              </a:rPr>
              <a:t>	Benefit extended for employees in the private sector, joining the New Pension Scheme (NPS) for deduction of amount so paid not exceeding 10% of salary</a:t>
            </a:r>
          </a:p>
          <a:p>
            <a:pPr marL="880110" lvl="1" indent="-514350">
              <a:buNone/>
            </a:pPr>
            <a:endParaRPr lang="en-US" sz="1800" b="1" dirty="0" smtClean="0">
              <a:solidFill>
                <a:schemeClr val="tx1"/>
              </a:solidFill>
            </a:endParaRPr>
          </a:p>
          <a:p>
            <a:pPr marL="880110" lvl="1" indent="-514350">
              <a:buNone/>
            </a:pPr>
            <a:r>
              <a:rPr lang="en-US" sz="1800" b="1" u="sng" dirty="0" smtClean="0">
                <a:solidFill>
                  <a:schemeClr val="accent2">
                    <a:lumMod val="50000"/>
                  </a:schemeClr>
                </a:solidFill>
              </a:rPr>
              <a:t>III). Housing Loan Interest deduction limit increased</a:t>
            </a:r>
          </a:p>
          <a:p>
            <a:pPr marL="880110" lvl="1" indent="-514350">
              <a:buNone/>
            </a:pPr>
            <a:endParaRPr lang="en-US" sz="1800" b="1" u="sng" dirty="0" smtClean="0">
              <a:solidFill>
                <a:schemeClr val="accent2">
                  <a:lumMod val="50000"/>
                </a:schemeClr>
              </a:solidFill>
            </a:endParaRPr>
          </a:p>
          <a:p>
            <a:pPr marL="880110" lvl="1" indent="-514350">
              <a:buNone/>
            </a:pPr>
            <a:r>
              <a:rPr lang="en-US" sz="1800" b="1" dirty="0" smtClean="0">
                <a:solidFill>
                  <a:schemeClr val="tx1"/>
                </a:solidFill>
              </a:rPr>
              <a:t>	The limit for claiming deduction for interest paid on housing loan for self occupied house has been raised from Rs. 1.50 </a:t>
            </a:r>
            <a:r>
              <a:rPr lang="en-US" sz="1800" b="1" dirty="0" err="1" smtClean="0">
                <a:solidFill>
                  <a:schemeClr val="tx1"/>
                </a:solidFill>
              </a:rPr>
              <a:t>lacs</a:t>
            </a:r>
            <a:r>
              <a:rPr lang="en-US" sz="1800" b="1" dirty="0" smtClean="0">
                <a:solidFill>
                  <a:schemeClr val="tx1"/>
                </a:solidFill>
              </a:rPr>
              <a:t> to Rs. 2.00 </a:t>
            </a:r>
            <a:r>
              <a:rPr lang="en-US" sz="1800" b="1" dirty="0" err="1" smtClean="0">
                <a:solidFill>
                  <a:schemeClr val="tx1"/>
                </a:solidFill>
              </a:rPr>
              <a:t>lacs</a:t>
            </a:r>
            <a:r>
              <a:rPr lang="en-US" sz="1800" b="1" dirty="0" smtClean="0">
                <a:solidFill>
                  <a:schemeClr val="tx1"/>
                </a:solidFill>
              </a:rPr>
              <a:t> (</a:t>
            </a:r>
            <a:r>
              <a:rPr lang="en-US" sz="1800" b="1" dirty="0" err="1" smtClean="0">
                <a:solidFill>
                  <a:schemeClr val="tx1"/>
                </a:solidFill>
              </a:rPr>
              <a:t>w.e.f</a:t>
            </a:r>
            <a:r>
              <a:rPr lang="en-US" sz="1800" b="1" dirty="0" smtClean="0">
                <a:solidFill>
                  <a:schemeClr val="tx1"/>
                </a:solidFill>
              </a:rPr>
              <a:t>. AY 2015-16).</a:t>
            </a:r>
          </a:p>
          <a:p>
            <a:pPr marL="880110" lvl="1" indent="-514350">
              <a:buNone/>
            </a:pPr>
            <a:endParaRPr lang="en-US" sz="1800" b="1" dirty="0" smtClean="0">
              <a:solidFill>
                <a:schemeClr val="tx1"/>
              </a:solidFill>
            </a:endParaRPr>
          </a:p>
          <a:p>
            <a:pPr marL="880110" lvl="1" indent="-514350">
              <a:buNone/>
            </a:pPr>
            <a:endParaRPr lang="en-US" sz="1800" b="1" u="sng" dirty="0" smtClean="0">
              <a:solidFill>
                <a:schemeClr val="accent2">
                  <a:lumMod val="50000"/>
                </a:schemeClr>
              </a:solidFill>
            </a:endParaRPr>
          </a:p>
          <a:p>
            <a:pPr marL="880110" lvl="1" indent="-514350">
              <a:buNone/>
            </a:pPr>
            <a:endParaRPr lang="en-US" sz="1800" b="1" dirty="0" smtClean="0">
              <a:solidFill>
                <a:schemeClr val="tx1"/>
              </a:solidFill>
            </a:endParaRPr>
          </a:p>
          <a:p>
            <a:pPr marL="880110" lvl="1" indent="-514350">
              <a:buNone/>
            </a:pPr>
            <a:endParaRPr lang="en-US" sz="2000" b="1" dirty="0" smtClean="0">
              <a:solidFill>
                <a:schemeClr val="accent2">
                  <a:lumMod val="50000"/>
                </a:schemeClr>
              </a:solidFill>
            </a:endParaRPr>
          </a:p>
          <a:p>
            <a:pPr marL="880110" lvl="1" indent="-514350">
              <a:buNone/>
            </a:pPr>
            <a:endParaRPr lang="en-US" sz="2000" b="1" u="sng" dirty="0" smtClean="0">
              <a:solidFill>
                <a:schemeClr val="accent2">
                  <a:lumMod val="50000"/>
                </a:schemeClr>
              </a:solidFill>
            </a:endParaRPr>
          </a:p>
          <a:p>
            <a:pPr marL="880110" lvl="1" indent="-514350">
              <a:buNone/>
            </a:pPr>
            <a:endParaRPr lang="en-US" sz="2000" u="sng" dirty="0" smtClean="0"/>
          </a:p>
          <a:p>
            <a:pPr marL="880110" lvl="1" indent="-514350" algn="just">
              <a:buNone/>
            </a:pPr>
            <a:endParaRPr lang="en-US" sz="2000" b="1" u="sng" dirty="0" smtClean="0">
              <a:solidFill>
                <a:schemeClr val="accent3">
                  <a:lumMod val="50000"/>
                </a:schemeClr>
              </a:solidFill>
            </a:endParaRPr>
          </a:p>
          <a:p>
            <a:pPr marL="880110" lvl="1" indent="-514350">
              <a:buNone/>
            </a:pPr>
            <a:endParaRPr lang="en-US" sz="2000" u="sng" dirty="0" smtClean="0"/>
          </a:p>
          <a:p>
            <a:pPr marL="880110" lvl="1" indent="-514350">
              <a:buFont typeface="Arial" pitchFamily="34" charset="0"/>
              <a:buChar char="•"/>
            </a:pPr>
            <a:endParaRPr lang="en-US" sz="2000" u="sng" dirty="0" smtClean="0"/>
          </a:p>
          <a:p>
            <a:pPr marL="880110" lvl="1" indent="-514350">
              <a:buFont typeface="Arial" pitchFamily="34" charset="0"/>
              <a:buChar char="•"/>
            </a:pPr>
            <a:endParaRPr lang="en-US" sz="2000" u="sng" dirty="0" smtClean="0"/>
          </a:p>
          <a:p>
            <a:pPr marL="880110" lvl="1" indent="-514350">
              <a:buFont typeface="Arial" pitchFamily="34" charset="0"/>
              <a:buChar char="•"/>
            </a:pPr>
            <a:endParaRPr lang="en-US" sz="2000" u="sng" dirty="0" smtClean="0"/>
          </a:p>
          <a:p>
            <a:pPr marL="1117854" lvl="2" indent="-514350">
              <a:buNone/>
            </a:pPr>
            <a:endParaRPr lang="en-US" u="sng" dirty="0" smtClean="0"/>
          </a:p>
          <a:p>
            <a:pPr marL="1117854" lvl="2" indent="-514350">
              <a:buNone/>
            </a:pPr>
            <a:endParaRPr lang="en-US" u="sng" dirty="0" smtClean="0"/>
          </a:p>
          <a:p>
            <a:pPr marL="1117854" lvl="2" indent="-514350">
              <a:buNone/>
            </a:pPr>
            <a:endParaRPr lang="en-US" u="sng"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8" name="Rounded Rectangle 7"/>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257800"/>
          </a:xfrm>
        </p:spPr>
        <p:txBody>
          <a:bodyPr>
            <a:noAutofit/>
          </a:bodyPr>
          <a:lstStyle/>
          <a:p>
            <a:pPr marL="514350" indent="-514350">
              <a:buNone/>
            </a:pPr>
            <a:r>
              <a:rPr lang="en-US" sz="2000" b="1" u="sng" dirty="0" smtClean="0">
                <a:solidFill>
                  <a:schemeClr val="accent4">
                    <a:lumMod val="75000"/>
                  </a:schemeClr>
                </a:solidFill>
              </a:rPr>
              <a:t>IV) Concessional rate of tax on overseas borrowing</a:t>
            </a:r>
          </a:p>
          <a:p>
            <a:pPr marL="514350" indent="-514350">
              <a:buNone/>
            </a:pPr>
            <a:r>
              <a:rPr lang="en-US" sz="2000" dirty="0" smtClean="0"/>
              <a:t>      	Concessional withholding tax rate of 5% u/s 194LC shall now also apply to any long-term bond and , not only to long term infrastructure bond only. </a:t>
            </a:r>
          </a:p>
          <a:p>
            <a:pPr marL="514350" indent="-514350">
              <a:buNone/>
            </a:pPr>
            <a:r>
              <a:rPr lang="en-US" sz="2000" dirty="0" smtClean="0"/>
              <a:t> 	It is further proposed to extend the benefit by two years the period of borrowing for which the said benefit shall be available. The concessional rate of withholding tax will now be available in respect of borrowings made before 1st day of July, 2017</a:t>
            </a:r>
          </a:p>
          <a:p>
            <a:pPr marL="514350" indent="-514350">
              <a:buNone/>
            </a:pPr>
            <a:r>
              <a:rPr lang="en-US" sz="2000" dirty="0" smtClean="0"/>
              <a:t> Section 206AA of the Act provides for levy of higher rate of withholding tax in case the recipient of  income  does  not  provide  permanent account  number  to  the  </a:t>
            </a:r>
            <a:r>
              <a:rPr lang="en-US" sz="2000" dirty="0" err="1" smtClean="0"/>
              <a:t>deductor</a:t>
            </a:r>
            <a:r>
              <a:rPr lang="en-US" sz="2000" dirty="0" smtClean="0"/>
              <a:t>.  An  exception  from applicability of  section  206AA in  respect  of  payment  of interest  on long‐term infrastructure  bonds eligible for benefit under section 194LC is currently provided in sub‐section (7) of this section. </a:t>
            </a:r>
          </a:p>
          <a:p>
            <a:pPr marL="880110" lvl="1" indent="-514350">
              <a:buNone/>
            </a:pPr>
            <a:r>
              <a:rPr lang="en-US" sz="1800" dirty="0" smtClean="0"/>
              <a:t> </a:t>
            </a: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90600"/>
            <a:ext cx="8991600" cy="5016691"/>
          </a:xfrm>
        </p:spPr>
        <p:txBody>
          <a:bodyPr>
            <a:normAutofit fontScale="92500" lnSpcReduction="10000"/>
          </a:bodyPr>
          <a:lstStyle/>
          <a:p>
            <a:pPr marL="514350" indent="-514350">
              <a:buNone/>
            </a:pPr>
            <a:r>
              <a:rPr lang="en-US" sz="2000" dirty="0" smtClean="0"/>
              <a:t>    Consequential amendment is also proposed in section 206AA to ensure that  this benefit of exemption is extended to payment of interest on any long‐term bond referred to in section 194LC. </a:t>
            </a:r>
          </a:p>
          <a:p>
            <a:pPr marL="514350" indent="-514350">
              <a:buNone/>
            </a:pPr>
            <a:r>
              <a:rPr lang="en-US" sz="1800" dirty="0" smtClean="0"/>
              <a:t> </a:t>
            </a:r>
          </a:p>
          <a:p>
            <a:pPr marL="880110" lvl="1" indent="-514350">
              <a:buNone/>
            </a:pPr>
            <a:r>
              <a:rPr lang="en-US" sz="1800" b="1" dirty="0" smtClean="0">
                <a:solidFill>
                  <a:srgbClr val="C00000"/>
                </a:solidFill>
              </a:rPr>
              <a:t>These amendments will take effect from 1st October, 2014</a:t>
            </a:r>
            <a:r>
              <a:rPr lang="en-US" sz="1800" b="1" dirty="0" smtClean="0">
                <a:solidFill>
                  <a:schemeClr val="accent4">
                    <a:lumMod val="75000"/>
                  </a:schemeClr>
                </a:solidFill>
              </a:rPr>
              <a:t>. </a:t>
            </a:r>
          </a:p>
          <a:p>
            <a:pPr marL="880110" lvl="1" indent="-514350">
              <a:buNone/>
            </a:pPr>
            <a:endParaRPr lang="en-US" sz="1800" b="1" dirty="0" smtClean="0"/>
          </a:p>
          <a:p>
            <a:pPr marL="514350" indent="-514350">
              <a:buNone/>
            </a:pPr>
            <a:r>
              <a:rPr lang="en-US" sz="2000" b="1" u="sng" dirty="0" smtClean="0">
                <a:solidFill>
                  <a:schemeClr val="accent2">
                    <a:lumMod val="50000"/>
                  </a:schemeClr>
                </a:solidFill>
              </a:rPr>
              <a:t>V) Roll back provision in Advance Pricing Agreement Scheme </a:t>
            </a:r>
          </a:p>
          <a:p>
            <a:pPr marL="514350" indent="-514350">
              <a:buNone/>
            </a:pPr>
            <a:r>
              <a:rPr lang="en-US" sz="2000" dirty="0" smtClean="0"/>
              <a:t> It is proposed to amend the Act to provide roll back mechanism in the APA scheme. The APA may, subject to such prescribed conditions, procedure and manner, provide for determining the arm’s length price  or  for specifying  the manner in which arm’s length price is  to be determined in relation  to  an  international  transaction  entered  into  by  a  person  during  any  period  not  exceeding four previous  years  preceding  the  first  of  the  previous  years  for  which  the  advance  pricing agreement applies in respect of the international transaction to be undertaken in future. </a:t>
            </a:r>
          </a:p>
          <a:p>
            <a:pPr marL="514350" indent="-514350">
              <a:buNone/>
            </a:pPr>
            <a:r>
              <a:rPr lang="en-US" sz="2000" b="1" dirty="0" smtClean="0">
                <a:solidFill>
                  <a:srgbClr val="C00000"/>
                </a:solidFill>
              </a:rPr>
              <a:t>      This Amendment will take effect from 1</a:t>
            </a:r>
            <a:r>
              <a:rPr lang="en-US" sz="2000" b="1" baseline="30000" dirty="0" smtClean="0">
                <a:solidFill>
                  <a:srgbClr val="C00000"/>
                </a:solidFill>
              </a:rPr>
              <a:t>st</a:t>
            </a:r>
            <a:r>
              <a:rPr lang="en-US" sz="2000" b="1" dirty="0" smtClean="0">
                <a:solidFill>
                  <a:srgbClr val="C00000"/>
                </a:solidFill>
              </a:rPr>
              <a:t> October, 2014.</a:t>
            </a:r>
          </a:p>
          <a:p>
            <a:pPr marL="514350" indent="-514350">
              <a:buNone/>
            </a:pPr>
            <a:endParaRPr lang="en-US" sz="2000" b="1" u="sng" dirty="0" smtClean="0"/>
          </a:p>
          <a:p>
            <a:pPr marL="514350" indent="-514350">
              <a:buNone/>
            </a:pPr>
            <a:endParaRPr lang="en-US" sz="2000" b="1" u="sng" dirty="0" smtClean="0"/>
          </a:p>
          <a:p>
            <a:pPr marL="880110" lvl="1" indent="-514350">
              <a:buNone/>
            </a:pPr>
            <a:endParaRPr lang="en-US" sz="1800" b="1" dirty="0" smtClean="0"/>
          </a:p>
          <a:p>
            <a:pPr marL="880110" lvl="1" indent="-514350">
              <a:buNone/>
            </a:pPr>
            <a:endParaRPr lang="en-US" sz="1800" b="1" dirty="0" smtClean="0"/>
          </a:p>
          <a:p>
            <a:pPr marL="880110" lvl="1" indent="-514350">
              <a:buNone/>
            </a:pPr>
            <a:endParaRPr lang="en-US" sz="1800" b="1" dirty="0" smtClean="0"/>
          </a:p>
          <a:p>
            <a:pPr marL="880110" lvl="1" indent="-514350">
              <a:buNone/>
            </a:pPr>
            <a:endParaRPr lang="en-US" sz="1800" dirty="0" smtClean="0"/>
          </a:p>
          <a:p>
            <a:endParaRPr lang="en-US" dirty="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b="1" u="sng" dirty="0" smtClean="0">
                <a:solidFill>
                  <a:schemeClr val="accent2">
                    <a:lumMod val="50000"/>
                  </a:schemeClr>
                </a:solidFill>
              </a:rPr>
              <a:t>VI)Characterization of Income in case of Foreign Institutional Investor.</a:t>
            </a:r>
          </a:p>
          <a:p>
            <a:pPr lvl="1">
              <a:buNone/>
            </a:pPr>
            <a:r>
              <a:rPr lang="en-US" dirty="0" smtClean="0"/>
              <a:t>   It  is  proposed  to  amend  the  Act  to  provide  that  any security held by foreign institutional investor which has invested in such security in accordance with the regulations made under the Securities and Exchange Board of India Act, 1992 would be treated as capital  asset  only  so  that  any income  arising  from  transfer  of such  security by  a  Foreign  Portfolio Investor (FPI) would be in the nature of capital gain.</a:t>
            </a:r>
          </a:p>
          <a:p>
            <a:pPr>
              <a:buNone/>
            </a:pPr>
            <a:r>
              <a:rPr lang="en-US" sz="2400" dirty="0" smtClean="0"/>
              <a:t>  </a:t>
            </a:r>
            <a:r>
              <a:rPr lang="en-US" sz="2400" b="1" dirty="0" smtClean="0">
                <a:solidFill>
                  <a:srgbClr val="C00000"/>
                </a:solidFill>
              </a:rPr>
              <a:t>This Amendment will take effect from 1</a:t>
            </a:r>
            <a:r>
              <a:rPr lang="en-US" sz="2400" b="1" baseline="30000" dirty="0" smtClean="0">
                <a:solidFill>
                  <a:srgbClr val="C00000"/>
                </a:solidFill>
              </a:rPr>
              <a:t>st</a:t>
            </a:r>
            <a:r>
              <a:rPr lang="en-US" sz="2400" b="1" dirty="0" smtClean="0">
                <a:solidFill>
                  <a:srgbClr val="C00000"/>
                </a:solidFill>
              </a:rPr>
              <a:t> April, 2014.</a:t>
            </a:r>
          </a:p>
          <a:p>
            <a:pPr>
              <a:buNone/>
            </a:pPr>
            <a:endParaRPr lang="en-US" dirty="0" smtClean="0"/>
          </a:p>
          <a:p>
            <a:pPr>
              <a:buNone/>
            </a:pPr>
            <a:endParaRPr lang="en-US" dirty="0" smtClean="0"/>
          </a:p>
          <a:p>
            <a:pPr>
              <a:buNone/>
            </a:pPr>
            <a:endParaRPr lang="en-IN" dirty="0"/>
          </a:p>
        </p:txBody>
      </p:sp>
      <p:sp>
        <p:nvSpPr>
          <p:cNvPr id="3" name="Title 2"/>
          <p:cNvSpPr>
            <a:spLocks noGrp="1"/>
          </p:cNvSpPr>
          <p:nvPr>
            <p:ph type="title"/>
          </p:nvPr>
        </p:nvSpPr>
        <p:spPr>
          <a:xfrm>
            <a:off x="457200" y="152400"/>
            <a:ext cx="8229600" cy="1295400"/>
          </a:xfrm>
        </p:spPr>
        <p:txBody>
          <a:bodyPr anchor="ctr">
            <a:normAutofit fontScale="90000"/>
          </a:bodyPr>
          <a:lstStyle/>
          <a:p>
            <a:pPr algn="ctr"/>
            <a:r>
              <a:rPr lang="en-US" dirty="0" smtClean="0">
                <a:solidFill>
                  <a:schemeClr val="accent4">
                    <a:lumMod val="50000"/>
                  </a:schemeClr>
                </a:solidFill>
              </a:rPr>
              <a:t/>
            </a:r>
            <a:br>
              <a:rPr lang="en-US" dirty="0" smtClean="0">
                <a:solidFill>
                  <a:schemeClr val="accent4">
                    <a:lumMod val="50000"/>
                  </a:schemeClr>
                </a:solidFill>
              </a:rPr>
            </a:br>
            <a:endParaRPr lang="en-IN" dirty="0"/>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
        <p:nvSpPr>
          <p:cNvPr id="6"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562600"/>
          </a:xfrm>
        </p:spPr>
        <p:txBody>
          <a:bodyPr>
            <a:noAutofit/>
          </a:bodyPr>
          <a:lstStyle/>
          <a:p>
            <a:pPr marL="514350" indent="-514350">
              <a:buNone/>
            </a:pPr>
            <a:r>
              <a:rPr lang="en-US" sz="2000" b="1" u="sng" dirty="0" smtClean="0">
                <a:solidFill>
                  <a:schemeClr val="accent4">
                    <a:lumMod val="75000"/>
                  </a:schemeClr>
                </a:solidFill>
              </a:rPr>
              <a:t>E.WIDENING OF TAX BASE AND ANTI TAX AVOIDANCE MEASURES</a:t>
            </a:r>
          </a:p>
          <a:p>
            <a:pPr marL="571500" indent="-571500">
              <a:buAutoNum type="romanUcParenR"/>
            </a:pPr>
            <a:r>
              <a:rPr lang="en-US" sz="2000" b="1" u="sng" dirty="0" smtClean="0">
                <a:solidFill>
                  <a:schemeClr val="accent2">
                    <a:lumMod val="50000"/>
                  </a:schemeClr>
                </a:solidFill>
              </a:rPr>
              <a:t>Alternate Minimum Tax </a:t>
            </a:r>
          </a:p>
          <a:p>
            <a:pPr marL="571500" indent="-571500" algn="just">
              <a:buNone/>
            </a:pPr>
            <a:r>
              <a:rPr lang="en-US" sz="2000" dirty="0" smtClean="0">
                <a:solidFill>
                  <a:schemeClr val="accent1">
                    <a:lumMod val="50000"/>
                  </a:schemeClr>
                </a:solidFill>
              </a:rPr>
              <a:t>	It  is  proposed  to amend  the  section  so  as  to  provide  that  total  income  shall  be increased  by  the  deduction  claimed under section 35AD for purpose of computation of adjusted total income. </a:t>
            </a:r>
          </a:p>
          <a:p>
            <a:pPr marL="571500" indent="-571500" algn="just">
              <a:buNone/>
            </a:pPr>
            <a:r>
              <a:rPr lang="en-US" sz="2000" dirty="0" smtClean="0">
                <a:solidFill>
                  <a:schemeClr val="accent1">
                    <a:lumMod val="50000"/>
                  </a:schemeClr>
                </a:solidFill>
              </a:rPr>
              <a:t>     	 Amendment applicable from 1</a:t>
            </a:r>
            <a:r>
              <a:rPr lang="en-US" sz="2000" baseline="30000" dirty="0" smtClean="0">
                <a:solidFill>
                  <a:schemeClr val="accent1">
                    <a:lumMod val="50000"/>
                  </a:schemeClr>
                </a:solidFill>
              </a:rPr>
              <a:t>st</a:t>
            </a:r>
            <a:r>
              <a:rPr lang="en-US" sz="2000" dirty="0" smtClean="0">
                <a:solidFill>
                  <a:schemeClr val="accent1">
                    <a:lumMod val="50000"/>
                  </a:schemeClr>
                </a:solidFill>
              </a:rPr>
              <a:t> </a:t>
            </a:r>
            <a:r>
              <a:rPr lang="en-US" sz="2000" dirty="0" smtClean="0">
                <a:solidFill>
                  <a:schemeClr val="accent1">
                    <a:lumMod val="50000"/>
                  </a:schemeClr>
                </a:solidFill>
              </a:rPr>
              <a:t>April,2014.</a:t>
            </a:r>
            <a:endParaRPr lang="en-US" sz="2000" dirty="0" smtClean="0">
              <a:solidFill>
                <a:schemeClr val="accent1">
                  <a:lumMod val="50000"/>
                </a:schemeClr>
              </a:solidFill>
            </a:endParaRPr>
          </a:p>
          <a:p>
            <a:pPr marL="514350" indent="-514350">
              <a:buNone/>
            </a:pPr>
            <a:r>
              <a:rPr lang="en-US" sz="2000" b="1" u="sng" dirty="0" smtClean="0">
                <a:solidFill>
                  <a:schemeClr val="accent2">
                    <a:lumMod val="50000"/>
                  </a:schemeClr>
                </a:solidFill>
              </a:rPr>
              <a:t>II) Taxability of advance for transfer of a capital asset</a:t>
            </a:r>
          </a:p>
          <a:p>
            <a:pPr marL="514350" indent="-514350" algn="just">
              <a:buNone/>
            </a:pPr>
            <a:r>
              <a:rPr lang="en-US" sz="2000" dirty="0" smtClean="0">
                <a:solidFill>
                  <a:schemeClr val="accent1">
                    <a:lumMod val="50000"/>
                  </a:schemeClr>
                </a:solidFill>
              </a:rPr>
              <a:t>	It is proposed to insert a new clause (ix) in sub‐section (2) of section 56 to provide for the taxability of any sum of money, received as an advance or otherwise in the course of negotiations for transfer of  a  capital  asset.  Such  sum  shall  be  chargeable  to income‐tax under  the head  ‘income  from  other sources’ if such sum is forfeited and the   negotiations do not result in transfer of such capital asset. A consequential amendment in clause (24) of section (2) is also being made to  include such sum in the definition of the term 'income'.</a:t>
            </a:r>
          </a:p>
          <a:p>
            <a:pPr marL="880110" lvl="1" indent="-514350" algn="just">
              <a:buNone/>
            </a:pPr>
            <a:r>
              <a:rPr lang="en-US" sz="2000" b="1" dirty="0" smtClean="0">
                <a:solidFill>
                  <a:schemeClr val="accent1">
                    <a:lumMod val="50000"/>
                  </a:schemeClr>
                </a:solidFill>
              </a:rPr>
              <a:t>	</a:t>
            </a:r>
            <a:r>
              <a:rPr lang="en-US" sz="2000" dirty="0" smtClean="0"/>
              <a:t>	</a:t>
            </a:r>
          </a:p>
          <a:p>
            <a:endParaRPr lang="en-US" sz="2000" dirty="0"/>
          </a:p>
        </p:txBody>
      </p:sp>
      <p:sp>
        <p:nvSpPr>
          <p:cNvPr id="6" name="Title 2"/>
          <p:cNvSpPr txBox="1">
            <a:spLocks/>
          </p:cNvSpPr>
          <p:nvPr/>
        </p:nvSpPr>
        <p:spPr>
          <a:xfrm>
            <a:off x="0" y="0"/>
            <a:ext cx="9144000" cy="6858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6096000"/>
            <a:ext cx="2819400" cy="7620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fontScale="85000" lnSpcReduction="10000"/>
          </a:bodyPr>
          <a:lstStyle/>
          <a:p>
            <a:pPr marL="514350" indent="-514350">
              <a:buNone/>
            </a:pPr>
            <a:r>
              <a:rPr lang="en-US" b="1" u="sng" dirty="0" smtClean="0">
                <a:solidFill>
                  <a:srgbClr val="C00000"/>
                </a:solidFill>
              </a:rPr>
              <a:t>III)Tax deduction at source from non‐exempt payments made under life insurance policy</a:t>
            </a:r>
            <a:r>
              <a:rPr lang="en-US" b="1" dirty="0" smtClean="0">
                <a:solidFill>
                  <a:srgbClr val="C00000"/>
                </a:solidFill>
              </a:rPr>
              <a:t> </a:t>
            </a:r>
          </a:p>
          <a:p>
            <a:pPr algn="just">
              <a:buNone/>
            </a:pPr>
            <a:r>
              <a:rPr lang="en-US" dirty="0" smtClean="0"/>
              <a:t> In  order  to have a mechanism  for  reporting  of  transactions and collection  of  tax in  respect  of sum paid  under  life  insurance policies  which  are  not  exempted  under  section  10(10D)  of     the  Act,  it  is proposed to insert a new section in the Act to provide for deduction of tax at the rate of 2 per cent on sum paid under a life insurance policy, including the sum allocated by way of bonus, which are not exempt under section 10(10D) of the Act. In order to reduce the compliance burden on the small tax payers,   it  has  also been  proposed  that  no  deduction  under  this        provision  shall  be  made  if  the aggregate sum paid in a financial year to an assessee is less than Rs.1,00,000/‐.  </a:t>
            </a:r>
          </a:p>
          <a:p>
            <a:pPr algn="just">
              <a:buNone/>
            </a:pPr>
            <a:r>
              <a:rPr lang="en-US" b="1" dirty="0" smtClean="0">
                <a:solidFill>
                  <a:srgbClr val="C00000"/>
                </a:solidFill>
              </a:rPr>
              <a:t>   This amendment will take effect from 1st October, 2014.</a:t>
            </a:r>
            <a:endParaRPr lang="en-US" b="1" dirty="0">
              <a:solidFill>
                <a:srgbClr val="C00000"/>
              </a:solidFill>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990600"/>
            <a:ext cx="8229600" cy="5016691"/>
          </a:xfrm>
        </p:spPr>
        <p:txBody>
          <a:bodyPr>
            <a:normAutofit/>
          </a:bodyPr>
          <a:lstStyle/>
          <a:p>
            <a:pPr>
              <a:buNone/>
            </a:pPr>
            <a:r>
              <a:rPr lang="en-US" b="1" u="sng" dirty="0" smtClean="0">
                <a:solidFill>
                  <a:schemeClr val="accent4">
                    <a:lumMod val="75000"/>
                  </a:schemeClr>
                </a:solidFill>
              </a:rPr>
              <a:t>F. RATIONALISATION MEASURES</a:t>
            </a:r>
          </a:p>
          <a:p>
            <a:pPr>
              <a:buNone/>
            </a:pPr>
            <a:r>
              <a:rPr lang="en-US" b="1" u="sng" dirty="0" smtClean="0">
                <a:solidFill>
                  <a:schemeClr val="accent3">
                    <a:lumMod val="50000"/>
                  </a:schemeClr>
                </a:solidFill>
              </a:rPr>
              <a:t>I)Rationalization of taxation regime in the case of   charitable trusts and institutions </a:t>
            </a:r>
          </a:p>
          <a:p>
            <a:pPr algn="just">
              <a:buNone/>
            </a:pPr>
            <a:r>
              <a:rPr lang="en-US" dirty="0" smtClean="0"/>
              <a:t>    It  is  also  proposed  to  amend  the  Act  to  provide that  under  section  11  and section 10(23C), income for the purposes of application shall be determined         without any deduction or allowance by way  of depreciation  or otherwise in  respect of any asset, acquisition of which has been  claimed  as  an  application  of         income under  these  sections in  the  same  or  any      other  previous year.</a:t>
            </a:r>
          </a:p>
          <a:p>
            <a:pPr>
              <a:buNone/>
            </a:pPr>
            <a:endParaRPr lang="en-US" dirty="0" smtClean="0"/>
          </a:p>
          <a:p>
            <a:pPr>
              <a:buNone/>
            </a:pPr>
            <a:endParaRPr lang="en-US" dirty="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410200"/>
          </a:xfrm>
        </p:spPr>
        <p:txBody>
          <a:bodyPr>
            <a:noAutofit/>
          </a:bodyPr>
          <a:lstStyle/>
          <a:p>
            <a:pPr>
              <a:buNone/>
            </a:pPr>
            <a:r>
              <a:rPr lang="en-US" b="1" u="sng" dirty="0" smtClean="0">
                <a:solidFill>
                  <a:schemeClr val="accent2">
                    <a:lumMod val="50000"/>
                  </a:schemeClr>
                </a:solidFill>
              </a:rPr>
              <a:t>II)Clarification in respect of section 10(23C) of the Act </a:t>
            </a:r>
          </a:p>
          <a:p>
            <a:pPr algn="just">
              <a:buNone/>
            </a:pPr>
            <a:r>
              <a:rPr lang="en-US" sz="2400" dirty="0" smtClean="0"/>
              <a:t>	It  is  proposed  to  amend  section  10(23C)  by  inserting  an  Explanation  that  if  the  Government grant to a university or other educational institution, hospital or other institution during the  relevant previous  year exceeds a percentage  (to be prescribed)of  the  total  receipts  (including any   voluntary  contributions),  of such  university  or  other      educational institution,  hospital  or  other institution, as   the case may be, then such university or other educational  institution, hospital or other institution shall be                   considered as being substantially  financed by  the Government  for  that previous</a:t>
            </a:r>
            <a:r>
              <a:rPr lang="en-US" dirty="0" smtClean="0"/>
              <a:t> year.</a:t>
            </a:r>
            <a:r>
              <a:rPr lang="en-US" dirty="0" smtClean="0">
                <a:solidFill>
                  <a:srgbClr val="FF0000"/>
                </a:solidFill>
              </a:rPr>
              <a:t>[ Applicable from 1</a:t>
            </a:r>
            <a:r>
              <a:rPr lang="en-US" baseline="30000" dirty="0" smtClean="0">
                <a:solidFill>
                  <a:srgbClr val="FF0000"/>
                </a:solidFill>
              </a:rPr>
              <a:t>st</a:t>
            </a:r>
            <a:r>
              <a:rPr lang="en-US" dirty="0" smtClean="0">
                <a:solidFill>
                  <a:srgbClr val="FF0000"/>
                </a:solidFill>
              </a:rPr>
              <a:t> </a:t>
            </a:r>
            <a:r>
              <a:rPr lang="en-US" dirty="0" smtClean="0">
                <a:solidFill>
                  <a:srgbClr val="FF0000"/>
                </a:solidFill>
              </a:rPr>
              <a:t>April,2014]</a:t>
            </a:r>
            <a:endParaRPr lang="en-IN" dirty="0" smtClean="0">
              <a:solidFill>
                <a:srgbClr val="FF0000"/>
              </a:solidFill>
            </a:endParaRPr>
          </a:p>
          <a:p>
            <a:pPr>
              <a:buFont typeface="Wingdings" pitchFamily="2" charset="2"/>
              <a:buChar char="q"/>
            </a:pPr>
            <a:endParaRPr lang="en-IN" b="1" dirty="0">
              <a:solidFill>
                <a:srgbClr val="FF0000"/>
              </a:solidFill>
            </a:endParaRPr>
          </a:p>
        </p:txBody>
      </p:sp>
      <p:sp>
        <p:nvSpPr>
          <p:cNvPr id="3" name="Title 2"/>
          <p:cNvSpPr>
            <a:spLocks noGrp="1"/>
          </p:cNvSpPr>
          <p:nvPr>
            <p:ph type="title"/>
          </p:nvPr>
        </p:nvSpPr>
        <p:spPr/>
        <p:txBody>
          <a:bodyPr>
            <a:normAutofit fontScale="90000"/>
          </a:bodyPr>
          <a:lstStyle/>
          <a:p>
            <a:pPr lvl="0" algn="ctr"/>
            <a:r>
              <a:rPr lang="en-IN" dirty="0" smtClean="0"/>
              <a:t/>
            </a:r>
            <a:br>
              <a:rPr lang="en-IN" dirty="0" smtClean="0"/>
            </a:br>
            <a:r>
              <a:rPr lang="en-IN" dirty="0" smtClean="0"/>
              <a:t/>
            </a:r>
            <a:br>
              <a:rPr lang="en-IN" dirty="0" smtClean="0"/>
            </a:br>
            <a:endParaRPr lang="en-IN" dirty="0"/>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
        <p:nvSpPr>
          <p:cNvPr id="6"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867400"/>
          </a:xfrm>
        </p:spPr>
        <p:txBody>
          <a:bodyPr>
            <a:noAutofit/>
          </a:bodyPr>
          <a:lstStyle/>
          <a:p>
            <a:pPr>
              <a:buNone/>
            </a:pPr>
            <a:r>
              <a:rPr lang="en-US" sz="1800" b="1" u="sng" dirty="0" smtClean="0">
                <a:solidFill>
                  <a:schemeClr val="accent3">
                    <a:lumMod val="50000"/>
                  </a:schemeClr>
                </a:solidFill>
              </a:rPr>
              <a:t>III)Cancellation of registration of the trust or institution in certain cases</a:t>
            </a:r>
          </a:p>
          <a:p>
            <a:pPr>
              <a:buNone/>
            </a:pPr>
            <a:r>
              <a:rPr lang="en-US" sz="1800" dirty="0" smtClean="0"/>
              <a:t> It is proposed to amend section 12AA of the Act to provide that where a trust or an institution has been granted registration, and subsequently it is noticed that its activities are being carried out in such a manner that,— </a:t>
            </a:r>
          </a:p>
          <a:p>
            <a:pPr lvl="1">
              <a:buFont typeface="Wingdings" pitchFamily="2" charset="2"/>
              <a:buChar char="Ø"/>
            </a:pPr>
            <a:r>
              <a:rPr lang="en-US" sz="1800" dirty="0" smtClean="0"/>
              <a:t> its income does not endure for the benefit of general public; </a:t>
            </a:r>
          </a:p>
          <a:p>
            <a:pPr lvl="1">
              <a:buFont typeface="Wingdings" pitchFamily="2" charset="2"/>
              <a:buChar char="Ø"/>
            </a:pPr>
            <a:r>
              <a:rPr lang="en-US" sz="1800" dirty="0" smtClean="0"/>
              <a:t>it  is  for  benefit  of  any  particular  religious  community  or  caste  (in  case  it  is  established  after commencement of the Act); </a:t>
            </a:r>
          </a:p>
          <a:p>
            <a:pPr lvl="1">
              <a:buFont typeface="Wingdings" pitchFamily="2" charset="2"/>
              <a:buChar char="Ø"/>
            </a:pPr>
            <a:r>
              <a:rPr lang="en-US" sz="1800" dirty="0" smtClean="0"/>
              <a:t>any income or property of the trust is applied for benefit of specified persons like author of trust, trustees etc.; or </a:t>
            </a:r>
          </a:p>
          <a:p>
            <a:pPr lvl="1">
              <a:buFont typeface="Wingdings" pitchFamily="2" charset="2"/>
              <a:buChar char="Ø"/>
            </a:pPr>
            <a:r>
              <a:rPr lang="en-US" sz="1800" dirty="0" smtClean="0"/>
              <a:t>its funds are invested in prohibited modes,  then  the  Principal  Commissioner  or  the  Commissioner may  cancel the  registration if  such  trust  or institution does not prove that there was a reasonable cause for the activities  to be carried out in the above manner. </a:t>
            </a:r>
          </a:p>
          <a:p>
            <a:pPr>
              <a:buNone/>
            </a:pPr>
            <a:r>
              <a:rPr lang="en-US" sz="1800" dirty="0" smtClean="0"/>
              <a:t>      </a:t>
            </a:r>
          </a:p>
          <a:p>
            <a:pPr>
              <a:buNone/>
            </a:pPr>
            <a:r>
              <a:rPr lang="en-US" sz="1800" b="1" dirty="0" smtClean="0">
                <a:solidFill>
                  <a:srgbClr val="C00000"/>
                </a:solidFill>
              </a:rPr>
              <a:t>This amendment will take effect from 1st October, 2014.</a:t>
            </a:r>
          </a:p>
          <a:p>
            <a:pPr>
              <a:buNone/>
            </a:pPr>
            <a:endParaRPr lang="en-US" sz="1800" dirty="0"/>
          </a:p>
        </p:txBody>
      </p:sp>
      <p:sp>
        <p:nvSpPr>
          <p:cNvPr id="6"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7" name="Rounded Rectangle 6"/>
          <p:cNvSpPr/>
          <p:nvPr/>
        </p:nvSpPr>
        <p:spPr>
          <a:xfrm>
            <a:off x="6324600" y="61722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fontScale="85000" lnSpcReduction="20000"/>
          </a:bodyPr>
          <a:lstStyle/>
          <a:p>
            <a:pPr marL="514350" indent="-514350">
              <a:buNone/>
            </a:pPr>
            <a:r>
              <a:rPr lang="en-US" b="1" u="sng" dirty="0" smtClean="0">
                <a:solidFill>
                  <a:schemeClr val="accent2">
                    <a:lumMod val="50000"/>
                  </a:schemeClr>
                </a:solidFill>
              </a:rPr>
              <a:t>IV)Anonymous donations under section 115BBC</a:t>
            </a:r>
          </a:p>
          <a:p>
            <a:pPr marL="514350" indent="-514350" algn="just">
              <a:buNone/>
            </a:pPr>
            <a:r>
              <a:rPr lang="en-US" dirty="0" smtClean="0">
                <a:solidFill>
                  <a:schemeClr val="accent1">
                    <a:lumMod val="50000"/>
                  </a:schemeClr>
                </a:solidFill>
              </a:rPr>
              <a:t> It is proposed  to amend section 115BBC  to provide  that  the income‐tax payable shall be the aggregate of the amount of income‐tax calculated at the rate of thirty per cent on the aggregate of donations  received  in  excess  of  five  per  cent  of  the        total  donations  received  by  the assessee  or  one  </a:t>
            </a:r>
            <a:r>
              <a:rPr lang="en-US" dirty="0" err="1" smtClean="0">
                <a:solidFill>
                  <a:schemeClr val="accent1">
                    <a:lumMod val="50000"/>
                  </a:schemeClr>
                </a:solidFill>
              </a:rPr>
              <a:t>lakh</a:t>
            </a:r>
            <a:r>
              <a:rPr lang="en-US" dirty="0" smtClean="0">
                <a:solidFill>
                  <a:schemeClr val="accent1">
                    <a:lumMod val="50000"/>
                  </a:schemeClr>
                </a:solidFill>
              </a:rPr>
              <a:t>  rupees,  whichever  is  higher,  and  the  amount  of  income‐tax        with  which  the assessee  would  have  been  chargeable  had  his  total  income  been  reduced  by  the  aggregate  of  the      anonymous donations which is in excess of  the  five per cent   of the  total donations received by  the assessee or one </a:t>
            </a:r>
            <a:r>
              <a:rPr lang="en-US" dirty="0" err="1" smtClean="0">
                <a:solidFill>
                  <a:schemeClr val="accent1">
                    <a:lumMod val="50000"/>
                  </a:schemeClr>
                </a:solidFill>
              </a:rPr>
              <a:t>lakh</a:t>
            </a:r>
            <a:r>
              <a:rPr lang="en-US" dirty="0" smtClean="0">
                <a:solidFill>
                  <a:schemeClr val="accent1">
                    <a:lumMod val="50000"/>
                  </a:schemeClr>
                </a:solidFill>
              </a:rPr>
              <a:t>      rupees, as the case may be. </a:t>
            </a:r>
          </a:p>
          <a:p>
            <a:pPr marL="514350" indent="-514350">
              <a:buNone/>
            </a:pPr>
            <a:endParaRPr lang="en-US" sz="2600" b="1" u="sng" dirty="0" smtClean="0">
              <a:solidFill>
                <a:schemeClr val="accent1">
                  <a:lumMod val="50000"/>
                </a:schemeClr>
              </a:solidFill>
            </a:endParaRPr>
          </a:p>
          <a:p>
            <a:pPr marL="880110" lvl="1" indent="-514350">
              <a:buNone/>
            </a:pPr>
            <a:r>
              <a:rPr lang="en-US" sz="2400" b="1" dirty="0" smtClean="0">
                <a:solidFill>
                  <a:srgbClr val="C00000"/>
                </a:solidFill>
              </a:rPr>
              <a:t>This amendment will take effect from 1</a:t>
            </a:r>
            <a:r>
              <a:rPr lang="en-US" sz="2400" b="1" baseline="30000" dirty="0" smtClean="0">
                <a:solidFill>
                  <a:srgbClr val="C00000"/>
                </a:solidFill>
              </a:rPr>
              <a:t>st</a:t>
            </a:r>
            <a:r>
              <a:rPr lang="en-US" sz="2400" b="1" dirty="0" smtClean="0">
                <a:solidFill>
                  <a:srgbClr val="C00000"/>
                </a:solidFill>
              </a:rPr>
              <a:t> April, </a:t>
            </a:r>
            <a:r>
              <a:rPr lang="en-US" sz="2400" b="1" dirty="0" smtClean="0">
                <a:solidFill>
                  <a:srgbClr val="C00000"/>
                </a:solidFill>
              </a:rPr>
              <a:t>2014.</a:t>
            </a:r>
            <a:endParaRPr lang="en-US" sz="2400" b="1" dirty="0" smtClean="0">
              <a:solidFill>
                <a:srgbClr val="C00000"/>
              </a:solidFill>
            </a:endParaRPr>
          </a:p>
          <a:p>
            <a:pPr marL="880110" lvl="1" indent="-514350">
              <a:buNone/>
            </a:pPr>
            <a:endParaRPr lang="en-US" sz="2400" dirty="0" smtClean="0">
              <a:solidFill>
                <a:schemeClr val="accent1">
                  <a:lumMod val="50000"/>
                </a:schemeClr>
              </a:solidFill>
            </a:endParaRPr>
          </a:p>
          <a:p>
            <a:pPr marL="880110" lvl="1" indent="-514350">
              <a:buNone/>
            </a:pPr>
            <a:r>
              <a:rPr lang="en-US" sz="2400" b="1" dirty="0" smtClean="0">
                <a:solidFill>
                  <a:schemeClr val="accent1">
                    <a:lumMod val="50000"/>
                  </a:schemeClr>
                </a:solidFill>
              </a:rPr>
              <a:t>	</a:t>
            </a:r>
            <a:r>
              <a:rPr lang="en-US" dirty="0" smtClean="0"/>
              <a:t>	</a:t>
            </a:r>
          </a:p>
          <a:p>
            <a:endParaRPr lang="en-US" dirty="0"/>
          </a:p>
        </p:txBody>
      </p:sp>
      <p:sp>
        <p:nvSpPr>
          <p:cNvPr id="7"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638800"/>
          </a:xfrm>
          <a:ln>
            <a:noFill/>
          </a:ln>
        </p:spPr>
        <p:txBody>
          <a:bodyPr/>
          <a:lstStyle/>
          <a:p>
            <a:pPr marL="624078" indent="-514350">
              <a:buNone/>
            </a:pPr>
            <a:r>
              <a:rPr lang="en-US" sz="2400" b="1" u="sng" dirty="0" smtClean="0">
                <a:solidFill>
                  <a:schemeClr val="accent4">
                    <a:lumMod val="75000"/>
                  </a:schemeClr>
                </a:solidFill>
              </a:rPr>
              <a:t>A. Rates of Income Tax</a:t>
            </a:r>
            <a:endParaRPr lang="en-US" sz="2000" b="1" u="sng" dirty="0" smtClean="0">
              <a:solidFill>
                <a:schemeClr val="accent2">
                  <a:lumMod val="50000"/>
                </a:schemeClr>
              </a:solidFill>
            </a:endParaRPr>
          </a:p>
          <a:p>
            <a:pPr marL="624078" indent="-514350">
              <a:buAutoNum type="romanLcPeriod"/>
            </a:pPr>
            <a:r>
              <a:rPr lang="en-US" sz="2000" b="1" u="sng" dirty="0" smtClean="0">
                <a:solidFill>
                  <a:schemeClr val="accent2">
                    <a:lumMod val="50000"/>
                  </a:schemeClr>
                </a:solidFill>
              </a:rPr>
              <a:t>Rates of Tax :-</a:t>
            </a:r>
          </a:p>
          <a:p>
            <a:pPr marL="624078" indent="-514350">
              <a:buNone/>
            </a:pPr>
            <a:r>
              <a:rPr lang="en-US" sz="2000" dirty="0" smtClean="0"/>
              <a:t>	There is no change in the rate of income tax, surcharge , education and SHE </a:t>
            </a:r>
            <a:r>
              <a:rPr lang="en-US" sz="2000" dirty="0" err="1" smtClean="0"/>
              <a:t>cess</a:t>
            </a:r>
            <a:r>
              <a:rPr lang="en-US" sz="2000" dirty="0" smtClean="0"/>
              <a:t>. The rates for AY 2015-16 will remain the same as in AY 2014-15.</a:t>
            </a:r>
          </a:p>
          <a:p>
            <a:pPr marL="624078" indent="-514350">
              <a:buAutoNum type="romanLcPeriod" startAt="2"/>
            </a:pPr>
            <a:r>
              <a:rPr lang="en-US" sz="2000" b="1" u="sng" dirty="0" smtClean="0">
                <a:solidFill>
                  <a:schemeClr val="accent2">
                    <a:lumMod val="50000"/>
                  </a:schemeClr>
                </a:solidFill>
              </a:rPr>
              <a:t> New Income Tax Slabs for AY 15-16 :-</a:t>
            </a:r>
          </a:p>
          <a:p>
            <a:pPr marL="880110" lvl="1" indent="-514350">
              <a:buFont typeface="Wingdings" pitchFamily="2" charset="2"/>
              <a:buChar char="q"/>
            </a:pPr>
            <a:r>
              <a:rPr lang="en-US" sz="2000" u="sng" dirty="0" smtClean="0"/>
              <a:t>Individual, Hindu Undivided family, association of persons, body of individuals, artificial  person.:- </a:t>
            </a:r>
            <a:r>
              <a:rPr lang="en-US" u="sng" dirty="0" smtClean="0"/>
              <a:t>  </a:t>
            </a:r>
          </a:p>
          <a:p>
            <a:pPr marL="1117854" lvl="2" indent="-514350">
              <a:buNone/>
            </a:pPr>
            <a:endParaRPr lang="en-US" u="sng" dirty="0" smtClean="0"/>
          </a:p>
        </p:txBody>
      </p:sp>
      <p:sp>
        <p:nvSpPr>
          <p:cNvPr id="3" name="Title 2"/>
          <p:cNvSpPr>
            <a:spLocks noGrp="1"/>
          </p:cNvSpPr>
          <p:nvPr>
            <p:ph type="title"/>
          </p:nvPr>
        </p:nvSpPr>
        <p:spPr>
          <a:xfrm>
            <a:off x="0" y="0"/>
            <a:ext cx="9144000" cy="838200"/>
          </a:xfrm>
          <a:ln>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a:normAutofit/>
          </a:bodyPr>
          <a:lstStyle/>
          <a:p>
            <a:pPr algn="ctr"/>
            <a:r>
              <a:rPr lang="en-US" dirty="0" smtClean="0">
                <a:solidFill>
                  <a:schemeClr val="accent4">
                    <a:lumMod val="50000"/>
                  </a:schemeClr>
                </a:solidFill>
              </a:rPr>
              <a:t>Highlights of Budget,2014</a:t>
            </a:r>
            <a:endParaRPr lang="en-US" dirty="0">
              <a:solidFill>
                <a:schemeClr val="accent4">
                  <a:lumMod val="50000"/>
                </a:schemeClr>
              </a:solidFill>
            </a:endParaRPr>
          </a:p>
        </p:txBody>
      </p:sp>
      <p:graphicFrame>
        <p:nvGraphicFramePr>
          <p:cNvPr id="4" name="Table 3"/>
          <p:cNvGraphicFramePr>
            <a:graphicFrameLocks noGrp="1"/>
          </p:cNvGraphicFramePr>
          <p:nvPr/>
        </p:nvGraphicFramePr>
        <p:xfrm>
          <a:off x="1295400" y="3962399"/>
          <a:ext cx="5867400" cy="2068158"/>
        </p:xfrm>
        <a:graphic>
          <a:graphicData uri="http://schemas.openxmlformats.org/drawingml/2006/table">
            <a:tbl>
              <a:tblPr firstRow="1" bandRow="1">
                <a:tableStyleId>{5C22544A-7EE6-4342-B048-85BDC9FD1C3A}</a:tableStyleId>
              </a:tblPr>
              <a:tblGrid>
                <a:gridCol w="4100112"/>
                <a:gridCol w="1767288"/>
              </a:tblGrid>
              <a:tr h="605118">
                <a:tc>
                  <a:txBody>
                    <a:bodyPr/>
                    <a:lstStyle/>
                    <a:p>
                      <a:r>
                        <a:rPr lang="en-US" dirty="0" smtClean="0"/>
                        <a:t>Taxable Income</a:t>
                      </a:r>
                      <a:endParaRPr lang="en-US" dirty="0"/>
                    </a:p>
                  </a:txBody>
                  <a:tcPr/>
                </a:tc>
                <a:tc>
                  <a:txBody>
                    <a:bodyPr/>
                    <a:lstStyle/>
                    <a:p>
                      <a:r>
                        <a:rPr lang="en-US" dirty="0" smtClean="0"/>
                        <a:t>Rate of </a:t>
                      </a:r>
                      <a:r>
                        <a:rPr lang="en-US" baseline="0" dirty="0" smtClean="0"/>
                        <a:t> Tax</a:t>
                      </a:r>
                      <a:endParaRPr lang="en-US" dirty="0"/>
                    </a:p>
                  </a:txBody>
                  <a:tcPr/>
                </a:tc>
              </a:tr>
              <a:tr h="363071">
                <a:tc>
                  <a:txBody>
                    <a:bodyPr/>
                    <a:lstStyle/>
                    <a:p>
                      <a:r>
                        <a:rPr lang="en-US" dirty="0" smtClean="0"/>
                        <a:t>Up to Rs. 250000</a:t>
                      </a:r>
                      <a:endParaRPr lang="en-US" dirty="0"/>
                    </a:p>
                  </a:txBody>
                  <a:tcPr/>
                </a:tc>
                <a:tc>
                  <a:txBody>
                    <a:bodyPr/>
                    <a:lstStyle/>
                    <a:p>
                      <a:r>
                        <a:rPr lang="en-US" dirty="0" smtClean="0"/>
                        <a:t>Nil</a:t>
                      </a:r>
                      <a:endParaRPr lang="en-US" dirty="0"/>
                    </a:p>
                  </a:txBody>
                  <a:tcPr/>
                </a:tc>
              </a:tr>
              <a:tr h="363071">
                <a:tc>
                  <a:txBody>
                    <a:bodyPr/>
                    <a:lstStyle/>
                    <a:p>
                      <a:r>
                        <a:rPr lang="en-US" dirty="0" smtClean="0"/>
                        <a:t>Rs.250001 to Rs. 500000</a:t>
                      </a:r>
                      <a:endParaRPr lang="en-US" dirty="0"/>
                    </a:p>
                  </a:txBody>
                  <a:tcPr/>
                </a:tc>
                <a:tc>
                  <a:txBody>
                    <a:bodyPr/>
                    <a:lstStyle/>
                    <a:p>
                      <a:r>
                        <a:rPr lang="en-US" dirty="0" smtClean="0"/>
                        <a:t>10%</a:t>
                      </a:r>
                      <a:endParaRPr lang="en-US" dirty="0"/>
                    </a:p>
                  </a:txBody>
                  <a:tcPr/>
                </a:tc>
              </a:tr>
              <a:tr h="363071">
                <a:tc>
                  <a:txBody>
                    <a:bodyPr/>
                    <a:lstStyle/>
                    <a:p>
                      <a:r>
                        <a:rPr lang="en-US" dirty="0" smtClean="0"/>
                        <a:t>Rs. 500001</a:t>
                      </a:r>
                      <a:r>
                        <a:rPr lang="en-US" baseline="0" dirty="0" smtClean="0"/>
                        <a:t> to Rs. 1000000</a:t>
                      </a:r>
                      <a:endParaRPr lang="en-US" dirty="0"/>
                    </a:p>
                  </a:txBody>
                  <a:tcPr/>
                </a:tc>
                <a:tc>
                  <a:txBody>
                    <a:bodyPr/>
                    <a:lstStyle/>
                    <a:p>
                      <a:r>
                        <a:rPr lang="en-US" dirty="0" smtClean="0"/>
                        <a:t>20%</a:t>
                      </a:r>
                      <a:endParaRPr lang="en-US" dirty="0"/>
                    </a:p>
                  </a:txBody>
                  <a:tcPr/>
                </a:tc>
              </a:tr>
              <a:tr h="363071">
                <a:tc>
                  <a:txBody>
                    <a:bodyPr/>
                    <a:lstStyle/>
                    <a:p>
                      <a:r>
                        <a:rPr lang="en-US" dirty="0" smtClean="0"/>
                        <a:t>Above Rs. 1000000</a:t>
                      </a:r>
                      <a:endParaRPr lang="en-US" dirty="0"/>
                    </a:p>
                  </a:txBody>
                  <a:tcPr/>
                </a:tc>
                <a:tc>
                  <a:txBody>
                    <a:bodyPr/>
                    <a:lstStyle/>
                    <a:p>
                      <a:r>
                        <a:rPr lang="en-US" dirty="0" smtClean="0"/>
                        <a:t>30%</a:t>
                      </a:r>
                      <a:endParaRPr lang="en-US" dirty="0"/>
                    </a:p>
                  </a:txBody>
                  <a:tcPr/>
                </a:tc>
              </a:tr>
            </a:tbl>
          </a:graphicData>
        </a:graphic>
      </p:graphicFrame>
      <p:sp>
        <p:nvSpPr>
          <p:cNvPr id="5" name="Rounded Rectangle 4"/>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943600"/>
          </a:xfrm>
        </p:spPr>
        <p:txBody>
          <a:bodyPr>
            <a:normAutofit/>
          </a:bodyPr>
          <a:lstStyle/>
          <a:p>
            <a:pPr marL="514350" indent="-514350">
              <a:buNone/>
            </a:pPr>
            <a:r>
              <a:rPr lang="en-US" sz="2400" b="1" u="sng" dirty="0" smtClean="0">
                <a:solidFill>
                  <a:schemeClr val="accent3">
                    <a:lumMod val="50000"/>
                  </a:schemeClr>
                </a:solidFill>
              </a:rPr>
              <a:t>V)Rationalization of the Definition of International      Transaction </a:t>
            </a:r>
          </a:p>
          <a:p>
            <a:pPr marL="514350" indent="-514350" algn="just">
              <a:buNone/>
            </a:pPr>
            <a:r>
              <a:rPr lang="en-US" dirty="0" smtClean="0"/>
              <a:t> </a:t>
            </a:r>
            <a:r>
              <a:rPr lang="en-US" sz="2000" dirty="0" smtClean="0"/>
              <a:t>      It  is  proposed  to  amend  section  92B  of  the  Act  to provide  that  where,  in  respect  of  a transaction entered into by an enterprise with a person  other  than an associated enterprise,  there exists  a  prior agreement in  relation to  the  relevant  transaction     between  the  other  person and  the associated enterprise  or, where  the  terms  of  the  relevant  transaction are  determined in                  substance between such other person and the associated enterprise, and either the enterprise or the associated enterprise  or  both  of       them  are  non‐resident,  then  such  transaction  shall  be  deemed   to  be  an international  transaction  entered  into  between  two  associated  enterprises,  whether  or  not  such other person is a non‐resident.</a:t>
            </a:r>
          </a:p>
          <a:p>
            <a:pPr marL="514350" indent="-514350" algn="just">
              <a:buNone/>
            </a:pPr>
            <a:r>
              <a:rPr lang="en-US" sz="2000" b="1" dirty="0" smtClean="0">
                <a:solidFill>
                  <a:srgbClr val="C00000"/>
                </a:solidFill>
              </a:rPr>
              <a:t>  This amendment is applicable from 1</a:t>
            </a:r>
            <a:r>
              <a:rPr lang="en-US" sz="2000" b="1" baseline="30000" dirty="0" smtClean="0">
                <a:solidFill>
                  <a:srgbClr val="C00000"/>
                </a:solidFill>
              </a:rPr>
              <a:t>st</a:t>
            </a:r>
            <a:r>
              <a:rPr lang="en-US" sz="2000" b="1" dirty="0" smtClean="0">
                <a:solidFill>
                  <a:srgbClr val="C00000"/>
                </a:solidFill>
              </a:rPr>
              <a:t> </a:t>
            </a:r>
            <a:r>
              <a:rPr lang="en-US" sz="2000" b="1" dirty="0" smtClean="0">
                <a:solidFill>
                  <a:srgbClr val="C00000"/>
                </a:solidFill>
              </a:rPr>
              <a:t>April,2014.</a:t>
            </a:r>
            <a:endParaRPr lang="en-US" sz="2000" b="1" dirty="0" smtClean="0">
              <a:solidFill>
                <a:srgbClr val="C00000"/>
              </a:solidFill>
            </a:endParaRPr>
          </a:p>
          <a:p>
            <a:pPr marL="514350" indent="-514350">
              <a:buNone/>
            </a:pPr>
            <a:endParaRPr lang="en-US" sz="2000" dirty="0" smtClean="0"/>
          </a:p>
          <a:p>
            <a:pPr marL="880110" lvl="1" indent="-514350">
              <a:buAutoNum type="arabicPlain" startAt="18"/>
            </a:pPr>
            <a:endParaRPr lang="en-US" sz="2000" dirty="0" smtClean="0"/>
          </a:p>
        </p:txBody>
      </p:sp>
      <p:sp>
        <p:nvSpPr>
          <p:cNvPr id="8"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6" name="Rounded Rectangle 5"/>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fontScale="92500" lnSpcReduction="10000"/>
          </a:bodyPr>
          <a:lstStyle/>
          <a:p>
            <a:pPr marL="514350" indent="-514350">
              <a:buNone/>
            </a:pPr>
            <a:r>
              <a:rPr lang="en-US" b="1" u="sng" dirty="0" smtClean="0">
                <a:solidFill>
                  <a:schemeClr val="accent2">
                    <a:lumMod val="50000"/>
                  </a:schemeClr>
                </a:solidFill>
              </a:rPr>
              <a:t>VI)Levy of Penalty under section 271G by Transfer Pricing Officers </a:t>
            </a:r>
          </a:p>
          <a:p>
            <a:pPr marL="514350" indent="-514350">
              <a:buNone/>
            </a:pPr>
            <a:r>
              <a:rPr lang="en-US" dirty="0" smtClean="0"/>
              <a:t> It is, therefore, proposed to amend section 271G of the    Act to include TPO, as referred to in Section 92CA, as an authority competent to levy the penalty under section 271G   in addition to the Assessing Officer and the Commissioner (Appeals). </a:t>
            </a:r>
          </a:p>
          <a:p>
            <a:pPr marL="514350" indent="-514350">
              <a:buNone/>
            </a:pPr>
            <a:r>
              <a:rPr lang="en-US" dirty="0" smtClean="0"/>
              <a:t> </a:t>
            </a:r>
          </a:p>
          <a:p>
            <a:pPr marL="514350" indent="-514350">
              <a:buNone/>
            </a:pPr>
            <a:r>
              <a:rPr lang="en-US" b="1" dirty="0" smtClean="0">
                <a:solidFill>
                  <a:srgbClr val="C00000"/>
                </a:solidFill>
              </a:rPr>
              <a:t>This amendment will take effect from 1st October,</a:t>
            </a:r>
          </a:p>
          <a:p>
            <a:pPr marL="514350" indent="-514350">
              <a:buNone/>
            </a:pPr>
            <a:r>
              <a:rPr lang="en-US" b="1" dirty="0" smtClean="0">
                <a:solidFill>
                  <a:srgbClr val="C00000"/>
                </a:solidFill>
              </a:rPr>
              <a:t> 2014</a:t>
            </a:r>
          </a:p>
          <a:p>
            <a:pPr marL="880110" lvl="1" indent="-514350">
              <a:buAutoNum type="arabicPlain" startAt="20"/>
            </a:pPr>
            <a:endParaRPr lang="en-US" sz="2400" b="1" u="sng" dirty="0" smtClean="0">
              <a:solidFill>
                <a:schemeClr val="accent1">
                  <a:lumMod val="50000"/>
                </a:schemeClr>
              </a:solidFill>
            </a:endParaRPr>
          </a:p>
          <a:p>
            <a:pPr marL="880110" lvl="1" indent="-514350">
              <a:buNone/>
            </a:pPr>
            <a:endParaRPr lang="en-US" sz="2400" dirty="0" smtClean="0">
              <a:solidFill>
                <a:schemeClr val="accent1">
                  <a:lumMod val="50000"/>
                </a:schemeClr>
              </a:solidFill>
            </a:endParaRPr>
          </a:p>
          <a:p>
            <a:pPr marL="880110" lvl="1" indent="-514350">
              <a:buNone/>
            </a:pPr>
            <a:r>
              <a:rPr lang="en-US" sz="2400" dirty="0" smtClean="0">
                <a:solidFill>
                  <a:schemeClr val="accent1">
                    <a:lumMod val="50000"/>
                  </a:schemeClr>
                </a:solidFill>
              </a:rPr>
              <a:t>	</a:t>
            </a:r>
            <a:endParaRPr lang="en-US" dirty="0" smtClean="0"/>
          </a:p>
        </p:txBody>
      </p:sp>
      <p:sp>
        <p:nvSpPr>
          <p:cNvPr id="6"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334000"/>
          </a:xfrm>
        </p:spPr>
        <p:txBody>
          <a:bodyPr>
            <a:noAutofit/>
          </a:bodyPr>
          <a:lstStyle/>
          <a:p>
            <a:pPr>
              <a:buNone/>
            </a:pPr>
            <a:r>
              <a:rPr lang="en-US" sz="1800" b="1" u="sng" dirty="0" smtClean="0">
                <a:solidFill>
                  <a:schemeClr val="accent2">
                    <a:lumMod val="50000"/>
                  </a:schemeClr>
                </a:solidFill>
              </a:rPr>
              <a:t>VII)Applicability to earlier years of the registration granted to a trust or institution</a:t>
            </a:r>
          </a:p>
          <a:p>
            <a:pPr lvl="1">
              <a:buNone/>
            </a:pPr>
            <a:r>
              <a:rPr lang="en-US" sz="1600" b="1" dirty="0" smtClean="0"/>
              <a:t> In  order  to  provide  relief  to  such  trusts  and  remove  hardship  in  genuine  cases,  it  is  proposed  to amend section 12 A of the Act to provide that in case where a trust or institution has been granted registration  under section  12AA  of  the  Act,  the  benefit  of  sections  11  and  12  shall  be  available  in respect of any income derived  from property held under trust in any assessment proceeding for an earlier  assessment  year  which  is  pending  before  the  Assessing  Officer  as  on  the  date  of  such registration, if the objects and activities of such trust or institution in the relevant earlier assessment year are the same as those on the basis of which such registration has been granted. </a:t>
            </a:r>
          </a:p>
          <a:p>
            <a:pPr lvl="1">
              <a:buNone/>
            </a:pPr>
            <a:r>
              <a:rPr lang="en-US" sz="1600" b="1" dirty="0" smtClean="0"/>
              <a:t>  </a:t>
            </a:r>
          </a:p>
          <a:p>
            <a:pPr lvl="1">
              <a:buNone/>
            </a:pPr>
            <a:r>
              <a:rPr lang="en-US" sz="1600" b="1" dirty="0" smtClean="0"/>
              <a:t>    Further,  it  is  proposed  that  no  action  for  reopening  of  an  assessment under  section  147  shall  be taken  by  the  Assessing  Officer  in  the  case  of  such  trust  or  institution  for  any  assessment  year preceding  the  first  assessment  year  for  which  the  registration applies,  merely  for  the  reason  that such trust or institution has not obtained the registration under section 12AA for the said assessment  year. </a:t>
            </a:r>
          </a:p>
          <a:p>
            <a:pPr lvl="1">
              <a:buNone/>
            </a:pPr>
            <a:r>
              <a:rPr lang="en-US" sz="1600" b="1" dirty="0" smtClean="0">
                <a:solidFill>
                  <a:srgbClr val="C00000"/>
                </a:solidFill>
              </a:rPr>
              <a:t>These amendments will take effect from 1st October, 2014.</a:t>
            </a:r>
          </a:p>
          <a:p>
            <a:pPr>
              <a:buNone/>
            </a:pPr>
            <a:endParaRPr lang="en-IN" sz="1800" b="1" dirty="0"/>
          </a:p>
        </p:txBody>
      </p:sp>
      <p:sp>
        <p:nvSpPr>
          <p:cNvPr id="3" name="Title 2"/>
          <p:cNvSpPr>
            <a:spLocks noGrp="1"/>
          </p:cNvSpPr>
          <p:nvPr>
            <p:ph type="title"/>
          </p:nvPr>
        </p:nvSpPr>
        <p:spPr/>
        <p:txBody>
          <a:bodyPr>
            <a:normAutofit fontScale="90000"/>
          </a:bodyPr>
          <a:lstStyle/>
          <a:p>
            <a:pPr lvl="0" algn="ctr"/>
            <a:r>
              <a:rPr lang="en-US" dirty="0" smtClean="0">
                <a:solidFill>
                  <a:schemeClr val="accent4">
                    <a:lumMod val="50000"/>
                  </a:schemeClr>
                </a:solidFill>
              </a:rPr>
              <a:t/>
            </a:r>
            <a:br>
              <a:rPr lang="en-US" dirty="0" smtClean="0">
                <a:solidFill>
                  <a:schemeClr val="accent4">
                    <a:lumMod val="50000"/>
                  </a:schemeClr>
                </a:solidFill>
              </a:rPr>
            </a:br>
            <a:endParaRPr lang="en-IN" dirty="0"/>
          </a:p>
        </p:txBody>
      </p:sp>
      <p:sp>
        <p:nvSpPr>
          <p:cNvPr id="4" name="Rounded Rectangle 3"/>
          <p:cNvSpPr/>
          <p:nvPr/>
        </p:nvSpPr>
        <p:spPr>
          <a:xfrm>
            <a:off x="6172200" y="60198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410200"/>
          </a:xfrm>
        </p:spPr>
        <p:txBody>
          <a:bodyPr>
            <a:normAutofit fontScale="92500" lnSpcReduction="10000"/>
          </a:bodyPr>
          <a:lstStyle/>
          <a:p>
            <a:pPr marL="571500" indent="-571500">
              <a:buAutoNum type="romanUcParenR" startAt="8"/>
            </a:pPr>
            <a:r>
              <a:rPr lang="en-US" b="1" u="sng" dirty="0" smtClean="0">
                <a:solidFill>
                  <a:schemeClr val="accent2">
                    <a:lumMod val="50000"/>
                  </a:schemeClr>
                </a:solidFill>
              </a:rPr>
              <a:t>No Income Tax deductions for expenses by companies on CSR </a:t>
            </a:r>
          </a:p>
          <a:p>
            <a:pPr marL="571500" indent="-571500">
              <a:buNone/>
            </a:pPr>
            <a:r>
              <a:rPr lang="en-US" dirty="0" smtClean="0"/>
              <a:t>       </a:t>
            </a:r>
            <a:r>
              <a:rPr lang="en-US" sz="2200" dirty="0" smtClean="0"/>
              <a:t>The deductions on only those CSR expenditure which is of the nature described in section 30 to section 36 of the Act shall be allowed.</a:t>
            </a:r>
          </a:p>
          <a:p>
            <a:pPr marL="571500" indent="-571500">
              <a:buNone/>
            </a:pPr>
            <a:r>
              <a:rPr lang="en-US" sz="2200" b="1" dirty="0" smtClean="0">
                <a:solidFill>
                  <a:schemeClr val="accent4">
                    <a:lumMod val="75000"/>
                  </a:schemeClr>
                </a:solidFill>
              </a:rPr>
              <a:t>This Amendment will take effect from 1</a:t>
            </a:r>
            <a:r>
              <a:rPr lang="en-US" sz="2200" b="1" baseline="30000" dirty="0" smtClean="0">
                <a:solidFill>
                  <a:schemeClr val="accent4">
                    <a:lumMod val="75000"/>
                  </a:schemeClr>
                </a:solidFill>
              </a:rPr>
              <a:t>st</a:t>
            </a:r>
            <a:r>
              <a:rPr lang="en-US" sz="2200" b="1" dirty="0" smtClean="0">
                <a:solidFill>
                  <a:schemeClr val="accent4">
                    <a:lumMod val="75000"/>
                  </a:schemeClr>
                </a:solidFill>
              </a:rPr>
              <a:t> April, </a:t>
            </a:r>
            <a:r>
              <a:rPr lang="en-US" sz="2200" b="1" dirty="0" smtClean="0">
                <a:solidFill>
                  <a:schemeClr val="accent4">
                    <a:lumMod val="75000"/>
                  </a:schemeClr>
                </a:solidFill>
              </a:rPr>
              <a:t>2014.</a:t>
            </a:r>
            <a:endParaRPr lang="en-US" sz="2200" b="1" dirty="0" smtClean="0">
              <a:solidFill>
                <a:schemeClr val="accent4">
                  <a:lumMod val="75000"/>
                </a:schemeClr>
              </a:solidFill>
            </a:endParaRPr>
          </a:p>
          <a:p>
            <a:pPr marL="571500" indent="-571500">
              <a:buNone/>
            </a:pPr>
            <a:r>
              <a:rPr lang="en-US" b="1" u="sng" dirty="0" smtClean="0">
                <a:solidFill>
                  <a:schemeClr val="accent2">
                    <a:lumMod val="50000"/>
                  </a:schemeClr>
                </a:solidFill>
              </a:rPr>
              <a:t>IX)Disallowance of Expenses for non deduction of tax at source </a:t>
            </a:r>
          </a:p>
          <a:p>
            <a:pPr marL="571500" indent="-571500">
              <a:buFont typeface="Wingdings" pitchFamily="2" charset="2"/>
              <a:buChar char="Ø"/>
            </a:pPr>
            <a:r>
              <a:rPr lang="en-US" sz="2200" dirty="0" smtClean="0"/>
              <a:t> For claiming deduction of payments to non-residents, time limit for payment of TDS shall be date of filing of ITR</a:t>
            </a:r>
          </a:p>
          <a:p>
            <a:pPr marL="571500" indent="-571500">
              <a:buFont typeface="Wingdings" pitchFamily="2" charset="2"/>
              <a:buChar char="Ø"/>
            </a:pPr>
            <a:r>
              <a:rPr lang="en-US" sz="2200" dirty="0" smtClean="0"/>
              <a:t> The disallowance u/s 40(a)(</a:t>
            </a:r>
            <a:r>
              <a:rPr lang="en-US" sz="2200" dirty="0" err="1" smtClean="0"/>
              <a:t>ia</a:t>
            </a:r>
            <a:r>
              <a:rPr lang="en-US" sz="2200" dirty="0" smtClean="0"/>
              <a:t>) shall be restricted to 30% of the amount of expenditure claimed</a:t>
            </a:r>
          </a:p>
          <a:p>
            <a:pPr marL="571500" indent="-571500">
              <a:buFont typeface="Wingdings" pitchFamily="2" charset="2"/>
              <a:buChar char="Ø"/>
            </a:pPr>
            <a:r>
              <a:rPr lang="en-US" sz="2200" dirty="0" smtClean="0"/>
              <a:t> The disallowance u/s 40(a)(</a:t>
            </a:r>
            <a:r>
              <a:rPr lang="en-US" sz="2200" dirty="0" err="1" smtClean="0"/>
              <a:t>ia</a:t>
            </a:r>
            <a:r>
              <a:rPr lang="en-US" sz="2200" dirty="0" smtClean="0"/>
              <a:t>) shall apply to all expenses on which tax is required to be deducted at source.</a:t>
            </a:r>
          </a:p>
          <a:p>
            <a:pPr marL="571500" indent="-571500">
              <a:buNone/>
            </a:pPr>
            <a:r>
              <a:rPr lang="en-US" sz="2200" b="1" dirty="0" smtClean="0">
                <a:solidFill>
                  <a:srgbClr val="C00000"/>
                </a:solidFill>
              </a:rPr>
              <a:t>This Amendment will take effect from 1</a:t>
            </a:r>
            <a:r>
              <a:rPr lang="en-US" sz="2200" b="1" baseline="30000" dirty="0" smtClean="0">
                <a:solidFill>
                  <a:srgbClr val="C00000"/>
                </a:solidFill>
              </a:rPr>
              <a:t>st</a:t>
            </a:r>
            <a:r>
              <a:rPr lang="en-US" sz="2200" b="1" dirty="0" smtClean="0">
                <a:solidFill>
                  <a:srgbClr val="C00000"/>
                </a:solidFill>
              </a:rPr>
              <a:t> April, </a:t>
            </a:r>
            <a:r>
              <a:rPr lang="en-US" sz="2200" b="1" dirty="0" smtClean="0">
                <a:solidFill>
                  <a:srgbClr val="C00000"/>
                </a:solidFill>
              </a:rPr>
              <a:t>2014.</a:t>
            </a:r>
            <a:endParaRPr lang="en-US" sz="2200" b="1" dirty="0" smtClean="0">
              <a:solidFill>
                <a:srgbClr val="C00000"/>
              </a:solidFill>
            </a:endParaRPr>
          </a:p>
          <a:p>
            <a:pPr marL="571500" indent="-571500">
              <a:buFont typeface="Wingdings" pitchFamily="2" charset="2"/>
              <a:buChar char="Ø"/>
            </a:pPr>
            <a:endParaRPr lang="en-US" sz="2200" dirty="0" smtClean="0"/>
          </a:p>
          <a:p>
            <a:pPr marL="571500" indent="-571500">
              <a:buFont typeface="Wingdings" pitchFamily="2" charset="2"/>
              <a:buChar char="Ø"/>
            </a:pPr>
            <a:endParaRPr lang="en-US" sz="2200" dirty="0" smtClean="0"/>
          </a:p>
          <a:p>
            <a:pPr marL="571500" indent="-571500">
              <a:buNone/>
            </a:pPr>
            <a:endParaRPr lang="en-US" dirty="0" smtClean="0"/>
          </a:p>
          <a:p>
            <a:pPr marL="571500" indent="-571500">
              <a:buNone/>
            </a:pPr>
            <a:endParaRPr lang="en-US" dirty="0" smtClean="0"/>
          </a:p>
          <a:p>
            <a:pPr marL="571500" indent="-571500">
              <a:buNone/>
            </a:pPr>
            <a:endParaRPr lang="en-US" dirty="0" smtClean="0"/>
          </a:p>
          <a:p>
            <a:pPr marL="571500" indent="-571500">
              <a:buNone/>
            </a:pPr>
            <a:endParaRPr lang="en-US" sz="2600" b="1" u="sng" dirty="0" smtClean="0">
              <a:solidFill>
                <a:schemeClr val="accent2">
                  <a:lumMod val="50000"/>
                </a:schemeClr>
              </a:solidFill>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14400"/>
            <a:ext cx="9144000" cy="5562600"/>
          </a:xfrm>
        </p:spPr>
        <p:txBody>
          <a:bodyPr>
            <a:normAutofit/>
          </a:bodyPr>
          <a:lstStyle/>
          <a:p>
            <a:pPr marL="514350" indent="-514350">
              <a:buNone/>
            </a:pPr>
            <a:r>
              <a:rPr lang="en-US" b="1" u="sng" dirty="0" smtClean="0">
                <a:solidFill>
                  <a:schemeClr val="accent2">
                    <a:lumMod val="50000"/>
                  </a:schemeClr>
                </a:solidFill>
              </a:rPr>
              <a:t>X) Tax Deduction at Source</a:t>
            </a:r>
          </a:p>
          <a:p>
            <a:pPr marL="514350" indent="-514350">
              <a:buFont typeface="Wingdings" pitchFamily="2" charset="2"/>
              <a:buChar char="Ø"/>
            </a:pPr>
            <a:r>
              <a:rPr lang="en-US" sz="2400" dirty="0" smtClean="0"/>
              <a:t>It is, proposed to omit clause (</a:t>
            </a:r>
            <a:r>
              <a:rPr lang="en-US" sz="2400" dirty="0" err="1" smtClean="0"/>
              <a:t>i</a:t>
            </a:r>
            <a:r>
              <a:rPr lang="en-US" sz="2400" dirty="0" smtClean="0"/>
              <a:t>)of sub‐section (3) of section 201 of the Act which provides time  limit  of  two  years for  passing  order  under  section  201(1) of  the  Act  for  cases  in  which  TDS statement have been filed. </a:t>
            </a:r>
          </a:p>
          <a:p>
            <a:pPr marL="514350" indent="-514350">
              <a:buFont typeface="Wingdings" pitchFamily="2" charset="2"/>
              <a:buChar char="Ø"/>
            </a:pPr>
            <a:r>
              <a:rPr lang="en-US" sz="2400" dirty="0" smtClean="0"/>
              <a:t> It is proposed that time limit provided under section 201(3)(ii)  of the Act for passing order under section 201(1) of the Act shall be extended by one more year. </a:t>
            </a:r>
          </a:p>
          <a:p>
            <a:pPr marL="514350" indent="-514350">
              <a:buFont typeface="Wingdings" pitchFamily="2" charset="2"/>
              <a:buChar char="Ø"/>
            </a:pPr>
            <a:r>
              <a:rPr lang="en-US" sz="2400" dirty="0" smtClean="0"/>
              <a:t>Provisions  of  section  271H  are proposed to be amended to provide that the penalty under section 271H of the Act shall be levied by the Assessing officer. </a:t>
            </a:r>
          </a:p>
          <a:p>
            <a:pPr marL="514350" indent="-514350">
              <a:buNone/>
            </a:pPr>
            <a:r>
              <a:rPr lang="en-US" sz="2400" b="1" dirty="0" smtClean="0">
                <a:solidFill>
                  <a:srgbClr val="C00000"/>
                </a:solidFill>
              </a:rPr>
              <a:t>This Amendment will take effect from 1</a:t>
            </a:r>
            <a:r>
              <a:rPr lang="en-US" sz="2400" b="1" baseline="30000" dirty="0" smtClean="0">
                <a:solidFill>
                  <a:srgbClr val="C00000"/>
                </a:solidFill>
              </a:rPr>
              <a:t>st</a:t>
            </a:r>
            <a:r>
              <a:rPr lang="en-US" sz="2400" b="1" dirty="0" smtClean="0">
                <a:solidFill>
                  <a:srgbClr val="C00000"/>
                </a:solidFill>
              </a:rPr>
              <a:t> october,2014.</a:t>
            </a:r>
          </a:p>
          <a:p>
            <a:pPr marL="514350" indent="-514350">
              <a:buNone/>
            </a:pPr>
            <a:endParaRPr lang="en-US" sz="2400" dirty="0" smtClean="0"/>
          </a:p>
          <a:p>
            <a:pPr marL="514350" indent="-514350">
              <a:buNone/>
            </a:pPr>
            <a:endParaRPr lang="en-US" sz="2400" dirty="0" smtClean="0"/>
          </a:p>
          <a:p>
            <a:pPr marL="880110" lvl="1" indent="-514350">
              <a:buNone/>
            </a:pPr>
            <a:endParaRPr lang="en-US" dirty="0" smtClean="0"/>
          </a:p>
          <a:p>
            <a:pPr marL="880110" lvl="1" indent="-514350">
              <a:buNone/>
            </a:pPr>
            <a:endParaRPr lang="en-US" u="sng"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410200"/>
          </a:xfrm>
        </p:spPr>
        <p:txBody>
          <a:bodyPr>
            <a:normAutofit lnSpcReduction="10000"/>
          </a:bodyPr>
          <a:lstStyle/>
          <a:p>
            <a:pPr marL="514350" indent="-514350">
              <a:buNone/>
            </a:pPr>
            <a:r>
              <a:rPr lang="en-US" b="1" u="sng" dirty="0" smtClean="0">
                <a:solidFill>
                  <a:schemeClr val="accent2">
                    <a:lumMod val="50000"/>
                  </a:schemeClr>
                </a:solidFill>
              </a:rPr>
              <a:t>XI) Uniform rates for Business of Playing Hiring and Leasing Goods Carriage u/s 44AE</a:t>
            </a:r>
          </a:p>
          <a:p>
            <a:pPr marL="514350" indent="-514350">
              <a:buNone/>
            </a:pPr>
            <a:r>
              <a:rPr lang="en-US" dirty="0" smtClean="0"/>
              <a:t>     Uniform presumptive rate of Rs.7,500/ p.m. provided for all types of goods carriage without any distinction   between Heavy Goods Vehicle and vehicle other than HGV</a:t>
            </a:r>
          </a:p>
          <a:p>
            <a:pPr marL="514350" indent="-514350">
              <a:buNone/>
            </a:pPr>
            <a:r>
              <a:rPr lang="en-US" dirty="0" smtClean="0"/>
              <a:t>    </a:t>
            </a:r>
            <a:r>
              <a:rPr lang="en-US" dirty="0" smtClean="0">
                <a:solidFill>
                  <a:srgbClr val="C00000"/>
                </a:solidFill>
              </a:rPr>
              <a:t>Applicable from AY 2015-16.</a:t>
            </a:r>
          </a:p>
          <a:p>
            <a:pPr marL="514350" indent="-514350">
              <a:buNone/>
            </a:pPr>
            <a:r>
              <a:rPr lang="en-US" b="1" u="sng" dirty="0" smtClean="0">
                <a:solidFill>
                  <a:schemeClr val="accent2">
                    <a:lumMod val="50000"/>
                  </a:schemeClr>
                </a:solidFill>
              </a:rPr>
              <a:t>XII)Accounting Standards are meant for computation</a:t>
            </a:r>
          </a:p>
          <a:p>
            <a:pPr marL="514350" indent="-514350" algn="just">
              <a:buNone/>
            </a:pPr>
            <a:r>
              <a:rPr lang="en-US" sz="2400" dirty="0" smtClean="0"/>
              <a:t>      </a:t>
            </a:r>
            <a:r>
              <a:rPr lang="en-US" sz="1800" dirty="0" smtClean="0"/>
              <a:t>Accounting Standards notified u/s 145 are not meant for maintenance of books. These computation and disclosure standards shall be used for computation of income. AO will be allowed to frame Assessment u/s 144 if standards notified  u/s 145(2) has not been followed.</a:t>
            </a:r>
          </a:p>
          <a:p>
            <a:pPr marL="514350" indent="-514350" algn="just">
              <a:buNone/>
            </a:pPr>
            <a:r>
              <a:rPr lang="en-US" sz="2400" dirty="0" smtClean="0">
                <a:solidFill>
                  <a:srgbClr val="C00000"/>
                </a:solidFill>
              </a:rPr>
              <a:t>Applicable from  AY 2015-16.</a:t>
            </a:r>
            <a:endParaRPr lang="en-US" sz="2400" dirty="0" smtClean="0"/>
          </a:p>
          <a:p>
            <a:pPr marL="514350" indent="-514350">
              <a:buNone/>
            </a:pPr>
            <a:endParaRPr lang="en-US" dirty="0" smtClean="0">
              <a:solidFill>
                <a:schemeClr val="accent2">
                  <a:lumMod val="50000"/>
                </a:schemeClr>
              </a:solidFill>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66800"/>
            <a:ext cx="9677400" cy="5562600"/>
          </a:xfrm>
        </p:spPr>
        <p:txBody>
          <a:bodyPr>
            <a:normAutofit/>
          </a:bodyPr>
          <a:lstStyle/>
          <a:p>
            <a:pPr marL="880110" lvl="1" indent="-514350">
              <a:buNone/>
            </a:pPr>
            <a:r>
              <a:rPr lang="en-US" b="1" u="sng" dirty="0" smtClean="0">
                <a:solidFill>
                  <a:schemeClr val="accent2">
                    <a:lumMod val="50000"/>
                  </a:schemeClr>
                </a:solidFill>
              </a:rPr>
              <a:t>XIII)Transfer of Government Security by one non‐resident to another non‐resident  </a:t>
            </a:r>
            <a:r>
              <a:rPr lang="en-US" sz="2400" b="1" dirty="0" smtClean="0">
                <a:solidFill>
                  <a:schemeClr val="accent2">
                    <a:lumMod val="50000"/>
                  </a:schemeClr>
                </a:solidFill>
              </a:rPr>
              <a:t>	</a:t>
            </a:r>
          </a:p>
          <a:p>
            <a:pPr marL="880110" lvl="1" indent="-514350" algn="just">
              <a:buNone/>
            </a:pPr>
            <a:r>
              <a:rPr lang="en-US" dirty="0" smtClean="0"/>
              <a:t> With a view to facilitate listing and trading of Government securities outside India, it is proposed to insert  clause  (</a:t>
            </a:r>
            <a:r>
              <a:rPr lang="en-US" dirty="0" err="1" smtClean="0"/>
              <a:t>viib</a:t>
            </a:r>
            <a:r>
              <a:rPr lang="en-US" dirty="0" smtClean="0"/>
              <a:t>)of S.47 in  the  said  section  so as  to provide  that any  transfer  of a  capital asset,  being a Government Security  carrying  a  periodic  payment  of  interest,  made    outside  India  through  an intermediary dealing in settlement of securities, by a non‐resident to another non‐resident shall not be considered as transfer for the purpose of charging capital gains</a:t>
            </a:r>
          </a:p>
          <a:p>
            <a:pPr marL="880110" lvl="1" indent="-514350" algn="just">
              <a:buNone/>
            </a:pPr>
            <a:r>
              <a:rPr lang="en-US" dirty="0" smtClean="0">
                <a:solidFill>
                  <a:srgbClr val="C00000"/>
                </a:solidFill>
              </a:rPr>
              <a:t> Applicable from 1</a:t>
            </a:r>
            <a:r>
              <a:rPr lang="en-US" baseline="30000" dirty="0" smtClean="0">
                <a:solidFill>
                  <a:srgbClr val="C00000"/>
                </a:solidFill>
              </a:rPr>
              <a:t>st</a:t>
            </a:r>
            <a:r>
              <a:rPr lang="en-US" dirty="0" smtClean="0">
                <a:solidFill>
                  <a:srgbClr val="C00000"/>
                </a:solidFill>
              </a:rPr>
              <a:t> April, </a:t>
            </a:r>
            <a:r>
              <a:rPr lang="en-US" dirty="0" smtClean="0">
                <a:solidFill>
                  <a:srgbClr val="C00000"/>
                </a:solidFill>
              </a:rPr>
              <a:t>2014</a:t>
            </a:r>
            <a:endParaRPr lang="en-US" dirty="0" smtClean="0"/>
          </a:p>
          <a:p>
            <a:pPr marL="880110" lvl="1" indent="-514350">
              <a:buNone/>
            </a:pPr>
            <a:endParaRPr lang="en-US"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fontScale="92500"/>
          </a:bodyPr>
          <a:lstStyle/>
          <a:p>
            <a:pPr marL="514350" indent="-514350">
              <a:buNone/>
            </a:pPr>
            <a:r>
              <a:rPr lang="en-US" b="1" u="sng" dirty="0" smtClean="0">
                <a:solidFill>
                  <a:schemeClr val="accent2">
                    <a:lumMod val="50000"/>
                  </a:schemeClr>
                </a:solidFill>
              </a:rPr>
              <a:t>XIV) </a:t>
            </a:r>
            <a:r>
              <a:rPr lang="en-US" b="1" u="sng" dirty="0" err="1" smtClean="0">
                <a:solidFill>
                  <a:schemeClr val="accent2">
                    <a:lumMod val="50000"/>
                  </a:schemeClr>
                </a:solidFill>
              </a:rPr>
              <a:t>SpeculativeTranzactions</a:t>
            </a:r>
            <a:r>
              <a:rPr lang="en-US" b="1" u="sng" dirty="0" smtClean="0">
                <a:solidFill>
                  <a:schemeClr val="accent2">
                    <a:lumMod val="50000"/>
                  </a:schemeClr>
                </a:solidFill>
              </a:rPr>
              <a:t> in commodity derivatives</a:t>
            </a:r>
          </a:p>
          <a:p>
            <a:pPr marL="880110" lvl="1" indent="-514350">
              <a:buNone/>
            </a:pPr>
            <a:r>
              <a:rPr lang="en-US" dirty="0" smtClean="0"/>
              <a:t>Eligible transaction in respect of trading in commodity derivatives carried out in a </a:t>
            </a:r>
            <a:r>
              <a:rPr lang="en-US" dirty="0" err="1" smtClean="0"/>
              <a:t>recognised</a:t>
            </a:r>
            <a:r>
              <a:rPr lang="en-US" dirty="0" smtClean="0"/>
              <a:t> association and</a:t>
            </a:r>
          </a:p>
          <a:p>
            <a:pPr marL="880110" lvl="1" indent="-514350">
              <a:buNone/>
            </a:pPr>
            <a:r>
              <a:rPr lang="en-US" dirty="0" smtClean="0"/>
              <a:t>chargeable to commodities transaction tax shall not be considered to be a speculative transaction.</a:t>
            </a:r>
          </a:p>
          <a:p>
            <a:pPr marL="880110" lvl="1" indent="-514350">
              <a:buNone/>
            </a:pPr>
            <a:r>
              <a:rPr lang="en-US" dirty="0" smtClean="0">
                <a:solidFill>
                  <a:srgbClr val="C00000"/>
                </a:solidFill>
              </a:rPr>
              <a:t>Applicable from 1</a:t>
            </a:r>
            <a:r>
              <a:rPr lang="en-US" baseline="30000" dirty="0" smtClean="0">
                <a:solidFill>
                  <a:srgbClr val="C00000"/>
                </a:solidFill>
              </a:rPr>
              <a:t>st</a:t>
            </a:r>
            <a:r>
              <a:rPr lang="en-US" dirty="0" smtClean="0">
                <a:solidFill>
                  <a:srgbClr val="C00000"/>
                </a:solidFill>
              </a:rPr>
              <a:t> April, 2014.</a:t>
            </a:r>
          </a:p>
          <a:p>
            <a:pPr marL="880110" lvl="1" indent="-514350">
              <a:buNone/>
            </a:pPr>
            <a:endParaRPr lang="en-US" dirty="0" smtClean="0">
              <a:solidFill>
                <a:srgbClr val="C00000"/>
              </a:solidFill>
            </a:endParaRPr>
          </a:p>
          <a:p>
            <a:pPr marL="514350" indent="-514350">
              <a:buNone/>
            </a:pPr>
            <a:r>
              <a:rPr lang="en-US" b="1" u="sng" dirty="0" smtClean="0">
                <a:solidFill>
                  <a:schemeClr val="accent2">
                    <a:lumMod val="50000"/>
                  </a:schemeClr>
                </a:solidFill>
              </a:rPr>
              <a:t>XV)Capital gains arising from transfer of an asset by way of compulsory acquisition</a:t>
            </a:r>
          </a:p>
          <a:p>
            <a:pPr marL="514350" indent="-514350">
              <a:buNone/>
            </a:pPr>
            <a:r>
              <a:rPr lang="en-US" sz="2400" dirty="0" smtClean="0"/>
              <a:t>The amount of compensation received in pursuance of an interim order of the court, Tribunal etc. shall be</a:t>
            </a:r>
          </a:p>
          <a:p>
            <a:pPr marL="514350" indent="-514350">
              <a:buNone/>
            </a:pPr>
            <a:r>
              <a:rPr lang="en-US" sz="2400" dirty="0" smtClean="0"/>
              <a:t>taxable in the previous year in which the final order of such court, Tribunal or other authority is made</a:t>
            </a:r>
          </a:p>
          <a:p>
            <a:pPr marL="514350" lvl="1" indent="-514350">
              <a:spcBef>
                <a:spcPts val="600"/>
              </a:spcBef>
              <a:buClr>
                <a:schemeClr val="accent2"/>
              </a:buClr>
              <a:buNone/>
            </a:pPr>
            <a:r>
              <a:rPr lang="en-US" dirty="0" smtClean="0">
                <a:solidFill>
                  <a:srgbClr val="C00000"/>
                </a:solidFill>
              </a:rPr>
              <a:t>Applicable from 1</a:t>
            </a:r>
            <a:r>
              <a:rPr lang="en-US" baseline="30000" dirty="0" smtClean="0">
                <a:solidFill>
                  <a:srgbClr val="C00000"/>
                </a:solidFill>
              </a:rPr>
              <a:t>st</a:t>
            </a:r>
            <a:r>
              <a:rPr lang="en-US" dirty="0" smtClean="0">
                <a:solidFill>
                  <a:srgbClr val="C00000"/>
                </a:solidFill>
              </a:rPr>
              <a:t> April, </a:t>
            </a:r>
            <a:r>
              <a:rPr lang="en-US" dirty="0" smtClean="0">
                <a:solidFill>
                  <a:srgbClr val="C00000"/>
                </a:solidFill>
              </a:rPr>
              <a:t>2014.</a:t>
            </a:r>
            <a:endParaRPr lang="en-US" dirty="0" smtClean="0">
              <a:solidFill>
                <a:srgbClr val="C00000"/>
              </a:solidFill>
            </a:endParaRPr>
          </a:p>
          <a:p>
            <a:pPr marL="514350" indent="-514350">
              <a:buNone/>
            </a:pPr>
            <a:endParaRPr lang="en-US" b="1" u="sng" dirty="0" smtClean="0">
              <a:solidFill>
                <a:schemeClr val="accent2">
                  <a:lumMod val="50000"/>
                </a:schemeClr>
              </a:solidFill>
            </a:endParaRPr>
          </a:p>
          <a:p>
            <a:pPr marL="880110" lvl="1" indent="-514350">
              <a:buNone/>
            </a:pPr>
            <a:endParaRPr lang="en-US" dirty="0" smtClean="0"/>
          </a:p>
          <a:p>
            <a:pPr marL="880110" lvl="1" indent="-514350">
              <a:buNone/>
            </a:pPr>
            <a:endParaRPr lang="en-US" dirty="0" smtClean="0"/>
          </a:p>
          <a:p>
            <a:pPr marL="880110" lvl="1" indent="-514350">
              <a:buNone/>
            </a:pPr>
            <a:endParaRPr lang="en-US"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a:bodyPr>
          <a:lstStyle/>
          <a:p>
            <a:pPr marL="514350" indent="-514350">
              <a:buNone/>
            </a:pPr>
            <a:r>
              <a:rPr lang="en-US" b="1" u="sng" dirty="0" smtClean="0">
                <a:solidFill>
                  <a:schemeClr val="accent2">
                    <a:lumMod val="50000"/>
                  </a:schemeClr>
                </a:solidFill>
              </a:rPr>
              <a:t> XVI)Capital gains exemption in case of investment in a residential house property</a:t>
            </a:r>
          </a:p>
          <a:p>
            <a:pPr marL="880110" lvl="1" indent="-514350">
              <a:buNone/>
            </a:pPr>
            <a:r>
              <a:rPr lang="en-US" dirty="0" smtClean="0"/>
              <a:t>Section 54(1) amended to provide that relief is available if the investment is made in one residential house.</a:t>
            </a:r>
          </a:p>
          <a:p>
            <a:pPr marL="880110" lvl="1" indent="-514350">
              <a:buNone/>
            </a:pPr>
            <a:r>
              <a:rPr lang="en-US" dirty="0" smtClean="0">
                <a:solidFill>
                  <a:srgbClr val="C00000"/>
                </a:solidFill>
              </a:rPr>
              <a:t> Applicable from 1</a:t>
            </a:r>
            <a:r>
              <a:rPr lang="en-US" baseline="30000" dirty="0" smtClean="0">
                <a:solidFill>
                  <a:srgbClr val="C00000"/>
                </a:solidFill>
              </a:rPr>
              <a:t>st</a:t>
            </a:r>
            <a:r>
              <a:rPr lang="en-US" dirty="0" smtClean="0">
                <a:solidFill>
                  <a:srgbClr val="C00000"/>
                </a:solidFill>
              </a:rPr>
              <a:t> April, </a:t>
            </a:r>
            <a:r>
              <a:rPr lang="en-US" dirty="0" smtClean="0">
                <a:solidFill>
                  <a:srgbClr val="C00000"/>
                </a:solidFill>
              </a:rPr>
              <a:t>2014.</a:t>
            </a:r>
            <a:endParaRPr lang="en-US" dirty="0" smtClean="0">
              <a:solidFill>
                <a:srgbClr val="C00000"/>
              </a:solidFill>
            </a:endParaRPr>
          </a:p>
          <a:p>
            <a:pPr marL="880110" lvl="1" indent="-514350">
              <a:buNone/>
            </a:pPr>
            <a:endParaRPr lang="en-US" dirty="0" smtClean="0">
              <a:solidFill>
                <a:srgbClr val="C00000"/>
              </a:solidFill>
            </a:endParaRPr>
          </a:p>
          <a:p>
            <a:pPr marL="514350" indent="-514350">
              <a:buNone/>
            </a:pPr>
            <a:r>
              <a:rPr lang="en-US" b="1" u="sng" dirty="0" smtClean="0">
                <a:solidFill>
                  <a:schemeClr val="accent2">
                    <a:lumMod val="50000"/>
                  </a:schemeClr>
                </a:solidFill>
              </a:rPr>
              <a:t>XVII)Capital gains exemption on investment in Specified Bonds</a:t>
            </a:r>
          </a:p>
          <a:p>
            <a:pPr marL="880110" lvl="1" indent="-514350">
              <a:buNone/>
            </a:pPr>
            <a:r>
              <a:rPr lang="en-US" sz="2200" dirty="0" smtClean="0"/>
              <a:t>Relief under section 54EC shall be 50 </a:t>
            </a:r>
            <a:r>
              <a:rPr lang="en-US" sz="2200" dirty="0" err="1" smtClean="0"/>
              <a:t>lacs</a:t>
            </a:r>
            <a:r>
              <a:rPr lang="en-US" sz="2200" dirty="0" smtClean="0"/>
              <a:t> including the financial year in which the original asset or assets are</a:t>
            </a:r>
          </a:p>
          <a:p>
            <a:pPr marL="880110" lvl="1" indent="-514350">
              <a:buNone/>
            </a:pPr>
            <a:r>
              <a:rPr lang="en-US" sz="2200" dirty="0" smtClean="0"/>
              <a:t>transferred and the subsequent financial year.</a:t>
            </a:r>
          </a:p>
          <a:p>
            <a:pPr marL="880110" lvl="1" indent="-514350">
              <a:buNone/>
            </a:pPr>
            <a:r>
              <a:rPr lang="en-US" dirty="0" smtClean="0">
                <a:solidFill>
                  <a:srgbClr val="C00000"/>
                </a:solidFill>
              </a:rPr>
              <a:t> Applicable from 1</a:t>
            </a:r>
            <a:r>
              <a:rPr lang="en-US" baseline="30000" dirty="0" smtClean="0">
                <a:solidFill>
                  <a:srgbClr val="C00000"/>
                </a:solidFill>
              </a:rPr>
              <a:t>st</a:t>
            </a:r>
            <a:r>
              <a:rPr lang="en-US" dirty="0" smtClean="0">
                <a:solidFill>
                  <a:srgbClr val="C00000"/>
                </a:solidFill>
              </a:rPr>
              <a:t> April, </a:t>
            </a:r>
            <a:r>
              <a:rPr lang="en-US" dirty="0" smtClean="0">
                <a:solidFill>
                  <a:srgbClr val="C00000"/>
                </a:solidFill>
              </a:rPr>
              <a:t>2014.</a:t>
            </a:r>
            <a:endParaRPr lang="en-US" dirty="0" smtClean="0">
              <a:solidFill>
                <a:srgbClr val="C00000"/>
              </a:solidFill>
            </a:endParaRPr>
          </a:p>
          <a:p>
            <a:pPr marL="880110" lvl="1" indent="-514350">
              <a:buNone/>
            </a:pPr>
            <a:endParaRPr lang="en-US"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a:bodyPr>
          <a:lstStyle/>
          <a:p>
            <a:pPr marL="880110" lvl="1" indent="-514350">
              <a:buNone/>
            </a:pPr>
            <a:r>
              <a:rPr lang="en-US" b="1" u="sng" dirty="0" smtClean="0">
                <a:solidFill>
                  <a:schemeClr val="accent2">
                    <a:lumMod val="50000"/>
                  </a:schemeClr>
                </a:solidFill>
              </a:rPr>
              <a:t>XVIII) Losses in Speculation Business </a:t>
            </a:r>
            <a:r>
              <a:rPr lang="en-US" sz="2400" b="1" dirty="0" smtClean="0">
                <a:solidFill>
                  <a:schemeClr val="accent2">
                    <a:lumMod val="50000"/>
                  </a:schemeClr>
                </a:solidFill>
              </a:rPr>
              <a:t>	</a:t>
            </a:r>
            <a:endParaRPr lang="en-US" dirty="0" smtClean="0"/>
          </a:p>
          <a:p>
            <a:pPr marL="880110" lvl="1" indent="-514350">
              <a:buNone/>
            </a:pPr>
            <a:r>
              <a:rPr lang="en-US" dirty="0" smtClean="0"/>
              <a:t>       It  is  proposed  to  amend  the  aforesaid  Explanation so as  to  provide  that  the  provision  of  the Explanation shall also not be applicable to a company the principal business of which is the business of trading in shares. </a:t>
            </a:r>
          </a:p>
          <a:p>
            <a:pPr marL="880110" lvl="1" indent="-514350">
              <a:buNone/>
            </a:pPr>
            <a:r>
              <a:rPr lang="en-US" dirty="0" smtClean="0">
                <a:solidFill>
                  <a:srgbClr val="C00000"/>
                </a:solidFill>
              </a:rPr>
              <a:t>Applicable from  AY 2015-16.</a:t>
            </a:r>
          </a:p>
          <a:p>
            <a:pPr marL="880110" lvl="1" indent="-514350">
              <a:buNone/>
            </a:pPr>
            <a:endParaRPr lang="en-US" b="1" u="sng" dirty="0" smtClean="0">
              <a:solidFill>
                <a:schemeClr val="accent2">
                  <a:lumMod val="50000"/>
                </a:schemeClr>
              </a:solidFill>
            </a:endParaRPr>
          </a:p>
          <a:p>
            <a:pPr marL="880110" lvl="1" indent="-514350">
              <a:buNone/>
            </a:pPr>
            <a:r>
              <a:rPr lang="en-US" b="1" u="sng" dirty="0" smtClean="0">
                <a:solidFill>
                  <a:schemeClr val="accent2">
                    <a:lumMod val="50000"/>
                  </a:schemeClr>
                </a:solidFill>
              </a:rPr>
              <a:t>XIX)New Income tax Authorities</a:t>
            </a:r>
          </a:p>
          <a:p>
            <a:pPr marL="880110" lvl="1" indent="-514350">
              <a:buNone/>
            </a:pPr>
            <a:r>
              <a:rPr lang="en-US" sz="2000" dirty="0" smtClean="0">
                <a:solidFill>
                  <a:schemeClr val="accent2">
                    <a:lumMod val="50000"/>
                  </a:schemeClr>
                </a:solidFill>
              </a:rPr>
              <a:t>       </a:t>
            </a:r>
            <a:r>
              <a:rPr lang="en-US" sz="2000" dirty="0" smtClean="0">
                <a:solidFill>
                  <a:schemeClr val="tx1"/>
                </a:solidFill>
              </a:rPr>
              <a:t>New Income tax Authorities (</a:t>
            </a:r>
            <a:r>
              <a:rPr lang="en-US" sz="2000" dirty="0" err="1" smtClean="0">
                <a:solidFill>
                  <a:schemeClr val="tx1"/>
                </a:solidFill>
              </a:rPr>
              <a:t>w.e.f</a:t>
            </a:r>
            <a:r>
              <a:rPr lang="en-US" sz="2000" dirty="0" smtClean="0">
                <a:solidFill>
                  <a:schemeClr val="tx1"/>
                </a:solidFill>
              </a:rPr>
              <a:t>. 01/06/2013)Principal Chief Commissioner of Income-tax”, “Principal Commissioner of Income-tax”, “Principal Director General of Income-tax” and “Principal Director of Income-Tax” to be new authorities</a:t>
            </a:r>
          </a:p>
          <a:p>
            <a:pPr marL="880110" lvl="1" indent="-514350">
              <a:buNone/>
            </a:pPr>
            <a:r>
              <a:rPr lang="en-US" dirty="0" smtClean="0">
                <a:solidFill>
                  <a:srgbClr val="C00000"/>
                </a:solidFill>
              </a:rPr>
              <a:t>Applicable from 1</a:t>
            </a:r>
            <a:r>
              <a:rPr lang="en-US" baseline="30000" dirty="0" smtClean="0">
                <a:solidFill>
                  <a:srgbClr val="C00000"/>
                </a:solidFill>
              </a:rPr>
              <a:t>st</a:t>
            </a:r>
            <a:r>
              <a:rPr lang="en-US" dirty="0" smtClean="0">
                <a:solidFill>
                  <a:srgbClr val="C00000"/>
                </a:solidFill>
              </a:rPr>
              <a:t> June,2013.</a:t>
            </a:r>
          </a:p>
          <a:p>
            <a:pPr marL="880110" lvl="1" indent="-514350">
              <a:buNone/>
            </a:pPr>
            <a:endParaRPr lang="en-US"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410200"/>
          </a:xfrm>
        </p:spPr>
        <p:txBody>
          <a:bodyPr>
            <a:normAutofit/>
          </a:bodyPr>
          <a:lstStyle/>
          <a:p>
            <a:pPr marL="880110" lvl="1" indent="-514350">
              <a:buFont typeface="Wingdings" pitchFamily="2" charset="2"/>
              <a:buChar char="q"/>
            </a:pPr>
            <a:r>
              <a:rPr lang="en-US" sz="2000" b="1" u="sng" dirty="0" smtClean="0">
                <a:solidFill>
                  <a:schemeClr val="accent2">
                    <a:lumMod val="50000"/>
                  </a:schemeClr>
                </a:solidFill>
              </a:rPr>
              <a:t>Individual , being a resident in India , who is of the age of Sixty years or more but less than eighty years :-</a:t>
            </a:r>
          </a:p>
          <a:p>
            <a:pPr marL="880110" lvl="1" indent="-514350">
              <a:buFont typeface="Arial" pitchFamily="34" charset="0"/>
              <a:buChar char="•"/>
            </a:pPr>
            <a:endParaRPr lang="en-US" sz="2000" u="sng" dirty="0" smtClean="0">
              <a:solidFill>
                <a:schemeClr val="accent2">
                  <a:lumMod val="50000"/>
                </a:schemeClr>
              </a:solidFill>
            </a:endParaRPr>
          </a:p>
          <a:p>
            <a:pPr marL="880110" lvl="1" indent="-514350">
              <a:buFont typeface="Arial" pitchFamily="34" charset="0"/>
              <a:buChar char="•"/>
            </a:pPr>
            <a:endParaRPr lang="en-US" sz="2000" u="sng" dirty="0" smtClean="0"/>
          </a:p>
          <a:p>
            <a:pPr marL="880110" lvl="1" indent="-514350">
              <a:buFont typeface="Arial" pitchFamily="34" charset="0"/>
              <a:buChar char="•"/>
            </a:pPr>
            <a:endParaRPr lang="en-US" sz="2000" u="sng" dirty="0" smtClean="0"/>
          </a:p>
          <a:p>
            <a:pPr marL="880110" lvl="1" indent="-514350">
              <a:buFont typeface="Arial" pitchFamily="34" charset="0"/>
              <a:buChar char="•"/>
            </a:pPr>
            <a:endParaRPr lang="en-US" sz="2000" u="sng" dirty="0" smtClean="0"/>
          </a:p>
          <a:p>
            <a:pPr marL="880110" lvl="1" indent="-514350">
              <a:buFont typeface="Arial" pitchFamily="34" charset="0"/>
              <a:buChar char="•"/>
            </a:pPr>
            <a:endParaRPr lang="en-US" sz="2000" u="sng" dirty="0" smtClean="0"/>
          </a:p>
          <a:p>
            <a:pPr marL="880110" lvl="1" indent="-514350">
              <a:buNone/>
            </a:pPr>
            <a:endParaRPr lang="en-US" sz="2000" u="sng" dirty="0" smtClean="0"/>
          </a:p>
          <a:p>
            <a:pPr marL="880110" lvl="1" indent="-514350">
              <a:buFont typeface="Wingdings" pitchFamily="2" charset="2"/>
              <a:buChar char="q"/>
            </a:pPr>
            <a:r>
              <a:rPr lang="en-US" sz="2000" b="1" u="sng" dirty="0" smtClean="0">
                <a:solidFill>
                  <a:schemeClr val="accent2">
                    <a:lumMod val="50000"/>
                  </a:schemeClr>
                </a:solidFill>
              </a:rPr>
              <a:t>Individual , being a resident in India , who is of the age of Eighty years or more:-</a:t>
            </a:r>
            <a:endParaRPr lang="en-US" u="sng" dirty="0" smtClean="0"/>
          </a:p>
          <a:p>
            <a:pPr marL="1117854" lvl="2" indent="-514350">
              <a:buNone/>
            </a:pPr>
            <a:endParaRPr lang="en-US" u="sng" dirty="0" smtClean="0"/>
          </a:p>
        </p:txBody>
      </p:sp>
      <p:graphicFrame>
        <p:nvGraphicFramePr>
          <p:cNvPr id="4" name="Table 3"/>
          <p:cNvGraphicFramePr>
            <a:graphicFrameLocks noGrp="1"/>
          </p:cNvGraphicFramePr>
          <p:nvPr/>
        </p:nvGraphicFramePr>
        <p:xfrm>
          <a:off x="1447800" y="1676399"/>
          <a:ext cx="6324600" cy="1828800"/>
        </p:xfrm>
        <a:graphic>
          <a:graphicData uri="http://schemas.openxmlformats.org/drawingml/2006/table">
            <a:tbl>
              <a:tblPr firstRow="1" bandRow="1">
                <a:tableStyleId>{5C22544A-7EE6-4342-B048-85BDC9FD1C3A}</a:tableStyleId>
              </a:tblPr>
              <a:tblGrid>
                <a:gridCol w="3048000"/>
                <a:gridCol w="3276600"/>
              </a:tblGrid>
              <a:tr h="137160">
                <a:tc>
                  <a:txBody>
                    <a:bodyPr/>
                    <a:lstStyle/>
                    <a:p>
                      <a:r>
                        <a:rPr lang="en-US" dirty="0" smtClean="0"/>
                        <a:t>Taxable Income</a:t>
                      </a:r>
                      <a:endParaRPr lang="en-US" dirty="0"/>
                    </a:p>
                  </a:txBody>
                  <a:tcPr/>
                </a:tc>
                <a:tc>
                  <a:txBody>
                    <a:bodyPr/>
                    <a:lstStyle/>
                    <a:p>
                      <a:r>
                        <a:rPr lang="en-US" dirty="0" smtClean="0"/>
                        <a:t>Rate of Surcharge</a:t>
                      </a:r>
                      <a:endParaRPr lang="en-US" dirty="0"/>
                    </a:p>
                  </a:txBody>
                  <a:tcPr/>
                </a:tc>
              </a:tr>
              <a:tr h="323850">
                <a:tc>
                  <a:txBody>
                    <a:bodyPr/>
                    <a:lstStyle/>
                    <a:p>
                      <a:r>
                        <a:rPr lang="en-US" dirty="0" err="1" smtClean="0"/>
                        <a:t>Upto</a:t>
                      </a:r>
                      <a:r>
                        <a:rPr lang="en-US" baseline="0" dirty="0" smtClean="0"/>
                        <a:t> Rs. 300000</a:t>
                      </a:r>
                      <a:endParaRPr lang="en-US" dirty="0"/>
                    </a:p>
                  </a:txBody>
                  <a:tcPr/>
                </a:tc>
                <a:tc>
                  <a:txBody>
                    <a:bodyPr/>
                    <a:lstStyle/>
                    <a:p>
                      <a:r>
                        <a:rPr lang="en-US" dirty="0" smtClean="0"/>
                        <a:t>Nil</a:t>
                      </a:r>
                      <a:endParaRPr lang="en-US" dirty="0"/>
                    </a:p>
                  </a:txBody>
                  <a:tcPr/>
                </a:tc>
              </a:tr>
              <a:tr h="323850">
                <a:tc>
                  <a:txBody>
                    <a:bodyPr/>
                    <a:lstStyle/>
                    <a:p>
                      <a:r>
                        <a:rPr lang="en-US" dirty="0" smtClean="0"/>
                        <a:t>Rs.</a:t>
                      </a:r>
                      <a:r>
                        <a:rPr lang="en-US" baseline="0" dirty="0" smtClean="0"/>
                        <a:t> 300001 to Rs. 500000</a:t>
                      </a:r>
                      <a:endParaRPr lang="en-US" dirty="0"/>
                    </a:p>
                  </a:txBody>
                  <a:tcPr/>
                </a:tc>
                <a:tc>
                  <a:txBody>
                    <a:bodyPr/>
                    <a:lstStyle/>
                    <a:p>
                      <a:r>
                        <a:rPr lang="en-US" dirty="0" smtClean="0"/>
                        <a:t>10%</a:t>
                      </a:r>
                      <a:endParaRPr lang="en-US" dirty="0"/>
                    </a:p>
                  </a:txBody>
                  <a:tcPr/>
                </a:tc>
              </a:tr>
              <a:tr h="323850">
                <a:tc>
                  <a:txBody>
                    <a:bodyPr/>
                    <a:lstStyle/>
                    <a:p>
                      <a:r>
                        <a:rPr lang="en-US" dirty="0" smtClean="0"/>
                        <a:t>Rs.</a:t>
                      </a:r>
                      <a:r>
                        <a:rPr lang="en-US" baseline="0" dirty="0" smtClean="0"/>
                        <a:t> 500001 to Rs. 1000000</a:t>
                      </a:r>
                      <a:endParaRPr lang="en-US" dirty="0"/>
                    </a:p>
                  </a:txBody>
                  <a:tcPr/>
                </a:tc>
                <a:tc>
                  <a:txBody>
                    <a:bodyPr/>
                    <a:lstStyle/>
                    <a:p>
                      <a:r>
                        <a:rPr lang="en-US" dirty="0" smtClean="0"/>
                        <a:t>20%</a:t>
                      </a:r>
                      <a:endParaRPr lang="en-US" dirty="0"/>
                    </a:p>
                  </a:txBody>
                  <a:tcPr/>
                </a:tc>
              </a:tr>
              <a:tr h="323850">
                <a:tc>
                  <a:txBody>
                    <a:bodyPr/>
                    <a:lstStyle/>
                    <a:p>
                      <a:r>
                        <a:rPr lang="en-US" dirty="0" smtClean="0"/>
                        <a:t>Above Rs. 1000000</a:t>
                      </a:r>
                      <a:endParaRPr lang="en-US" dirty="0"/>
                    </a:p>
                  </a:txBody>
                  <a:tcPr/>
                </a:tc>
                <a:tc>
                  <a:txBody>
                    <a:bodyPr/>
                    <a:lstStyle/>
                    <a:p>
                      <a:r>
                        <a:rPr lang="en-US" dirty="0" smtClean="0"/>
                        <a:t>30%</a:t>
                      </a:r>
                      <a:endParaRPr lang="en-US" dirty="0"/>
                    </a:p>
                  </a:txBody>
                  <a:tcPr/>
                </a:tc>
              </a:tr>
            </a:tbl>
          </a:graphicData>
        </a:graphic>
      </p:graphicFrame>
      <p:graphicFrame>
        <p:nvGraphicFramePr>
          <p:cNvPr id="5" name="Table 4"/>
          <p:cNvGraphicFramePr>
            <a:graphicFrameLocks noGrp="1"/>
          </p:cNvGraphicFramePr>
          <p:nvPr/>
        </p:nvGraphicFramePr>
        <p:xfrm>
          <a:off x="1447800" y="4343399"/>
          <a:ext cx="6324600" cy="1463040"/>
        </p:xfrm>
        <a:graphic>
          <a:graphicData uri="http://schemas.openxmlformats.org/drawingml/2006/table">
            <a:tbl>
              <a:tblPr firstRow="1" bandRow="1">
                <a:tableStyleId>{5C22544A-7EE6-4342-B048-85BDC9FD1C3A}</a:tableStyleId>
              </a:tblPr>
              <a:tblGrid>
                <a:gridCol w="2743200"/>
                <a:gridCol w="3581400"/>
              </a:tblGrid>
              <a:tr h="137160">
                <a:tc>
                  <a:txBody>
                    <a:bodyPr/>
                    <a:lstStyle/>
                    <a:p>
                      <a:r>
                        <a:rPr lang="en-US" dirty="0" smtClean="0"/>
                        <a:t>Taxable Income</a:t>
                      </a:r>
                      <a:endParaRPr lang="en-US" dirty="0"/>
                    </a:p>
                  </a:txBody>
                  <a:tcPr/>
                </a:tc>
                <a:tc>
                  <a:txBody>
                    <a:bodyPr/>
                    <a:lstStyle/>
                    <a:p>
                      <a:r>
                        <a:rPr lang="en-US" dirty="0" smtClean="0"/>
                        <a:t>Rate of Surcharge</a:t>
                      </a:r>
                      <a:endParaRPr lang="en-US" dirty="0"/>
                    </a:p>
                  </a:txBody>
                  <a:tcPr/>
                </a:tc>
              </a:tr>
              <a:tr h="226083">
                <a:tc>
                  <a:txBody>
                    <a:bodyPr/>
                    <a:lstStyle/>
                    <a:p>
                      <a:r>
                        <a:rPr lang="en-US" dirty="0" err="1" smtClean="0"/>
                        <a:t>Upto</a:t>
                      </a:r>
                      <a:r>
                        <a:rPr lang="en-US" dirty="0" smtClean="0"/>
                        <a:t> Rs. 500000</a:t>
                      </a:r>
                      <a:endParaRPr lang="en-US" dirty="0"/>
                    </a:p>
                  </a:txBody>
                  <a:tcPr/>
                </a:tc>
                <a:tc>
                  <a:txBody>
                    <a:bodyPr/>
                    <a:lstStyle/>
                    <a:p>
                      <a:r>
                        <a:rPr lang="en-US" dirty="0" smtClean="0"/>
                        <a:t>Nil</a:t>
                      </a:r>
                      <a:endParaRPr lang="en-US" dirty="0"/>
                    </a:p>
                  </a:txBody>
                  <a:tcPr/>
                </a:tc>
              </a:tr>
              <a:tr h="226083">
                <a:tc>
                  <a:txBody>
                    <a:bodyPr/>
                    <a:lstStyle/>
                    <a:p>
                      <a:r>
                        <a:rPr lang="en-US" dirty="0" smtClean="0"/>
                        <a:t>Rs.</a:t>
                      </a:r>
                      <a:r>
                        <a:rPr lang="en-US" baseline="0" dirty="0" smtClean="0"/>
                        <a:t> 500001 to Rs.100000</a:t>
                      </a:r>
                      <a:endParaRPr lang="en-US" dirty="0"/>
                    </a:p>
                  </a:txBody>
                  <a:tcPr/>
                </a:tc>
                <a:tc>
                  <a:txBody>
                    <a:bodyPr/>
                    <a:lstStyle/>
                    <a:p>
                      <a:r>
                        <a:rPr lang="en-US" dirty="0" smtClean="0"/>
                        <a:t>20%</a:t>
                      </a:r>
                      <a:endParaRPr lang="en-US" dirty="0"/>
                    </a:p>
                  </a:txBody>
                  <a:tcPr/>
                </a:tc>
              </a:tr>
              <a:tr h="226083">
                <a:tc>
                  <a:txBody>
                    <a:bodyPr/>
                    <a:lstStyle/>
                    <a:p>
                      <a:r>
                        <a:rPr lang="en-US" dirty="0" smtClean="0"/>
                        <a:t>Above</a:t>
                      </a:r>
                      <a:r>
                        <a:rPr lang="en-US" baseline="0" dirty="0" smtClean="0"/>
                        <a:t> Rs. 1000000</a:t>
                      </a:r>
                      <a:endParaRPr lang="en-US" dirty="0"/>
                    </a:p>
                  </a:txBody>
                  <a:tcPr/>
                </a:tc>
                <a:tc>
                  <a:txBody>
                    <a:bodyPr/>
                    <a:lstStyle/>
                    <a:p>
                      <a:r>
                        <a:rPr lang="en-US" dirty="0" smtClean="0"/>
                        <a:t>30%</a:t>
                      </a:r>
                      <a:endParaRPr lang="en-US" dirty="0"/>
                    </a:p>
                  </a:txBody>
                  <a:tcPr/>
                </a:tc>
              </a:tr>
            </a:tbl>
          </a:graphicData>
        </a:graphic>
      </p:graphicFrame>
      <p:sp>
        <p:nvSpPr>
          <p:cNvPr id="7"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lnSpcReduction="10000"/>
          </a:bodyPr>
          <a:lstStyle/>
          <a:p>
            <a:pPr marL="514350" indent="-514350">
              <a:buNone/>
            </a:pPr>
            <a:r>
              <a:rPr lang="en-US" b="1" u="sng" dirty="0" smtClean="0">
                <a:solidFill>
                  <a:schemeClr val="accent2">
                    <a:lumMod val="50000"/>
                  </a:schemeClr>
                </a:solidFill>
              </a:rPr>
              <a:t>XX) Power of survey</a:t>
            </a:r>
          </a:p>
          <a:p>
            <a:pPr marL="880110" lvl="1" indent="-514350">
              <a:buNone/>
            </a:pPr>
            <a:r>
              <a:rPr lang="en-US" dirty="0" smtClean="0">
                <a:solidFill>
                  <a:schemeClr val="tx1"/>
                </a:solidFill>
              </a:rPr>
              <a:t>(a) </a:t>
            </a:r>
            <a:r>
              <a:rPr lang="en-US" dirty="0" err="1" smtClean="0">
                <a:solidFill>
                  <a:schemeClr val="tx1"/>
                </a:solidFill>
              </a:rPr>
              <a:t>Periodof</a:t>
            </a:r>
            <a:r>
              <a:rPr lang="en-US" dirty="0" smtClean="0">
                <a:solidFill>
                  <a:schemeClr val="tx1"/>
                </a:solidFill>
              </a:rPr>
              <a:t> retention without approval </a:t>
            </a:r>
            <a:r>
              <a:rPr lang="en-US" dirty="0" err="1" smtClean="0">
                <a:solidFill>
                  <a:schemeClr val="tx1"/>
                </a:solidFill>
              </a:rPr>
              <a:t>extened</a:t>
            </a:r>
            <a:r>
              <a:rPr lang="en-US" dirty="0" smtClean="0">
                <a:solidFill>
                  <a:schemeClr val="tx1"/>
                </a:solidFill>
              </a:rPr>
              <a:t> to 15 days</a:t>
            </a:r>
          </a:p>
          <a:p>
            <a:pPr marL="880110" lvl="1" indent="-514350">
              <a:buNone/>
            </a:pPr>
            <a:r>
              <a:rPr lang="en-US" dirty="0" smtClean="0">
                <a:solidFill>
                  <a:schemeClr val="tx1"/>
                </a:solidFill>
              </a:rPr>
              <a:t>(b) Power to survey for verifying TDS Compliances</a:t>
            </a:r>
          </a:p>
          <a:p>
            <a:pPr marL="880110" lvl="1" indent="-514350">
              <a:buNone/>
            </a:pPr>
            <a:r>
              <a:rPr lang="en-US" dirty="0" smtClean="0">
                <a:solidFill>
                  <a:srgbClr val="C00000"/>
                </a:solidFill>
              </a:rPr>
              <a:t>Applicable from 1</a:t>
            </a:r>
            <a:r>
              <a:rPr lang="en-US" baseline="30000" dirty="0" smtClean="0">
                <a:solidFill>
                  <a:srgbClr val="C00000"/>
                </a:solidFill>
              </a:rPr>
              <a:t>st</a:t>
            </a:r>
            <a:r>
              <a:rPr lang="en-US" dirty="0" smtClean="0">
                <a:solidFill>
                  <a:srgbClr val="C00000"/>
                </a:solidFill>
              </a:rPr>
              <a:t> October, 2014.</a:t>
            </a:r>
          </a:p>
          <a:p>
            <a:pPr marL="880110" lvl="1" indent="-514350">
              <a:buNone/>
            </a:pPr>
            <a:endParaRPr lang="en-US" b="1" u="sng" dirty="0" smtClean="0">
              <a:solidFill>
                <a:schemeClr val="accent2">
                  <a:lumMod val="50000"/>
                </a:schemeClr>
              </a:solidFill>
            </a:endParaRPr>
          </a:p>
          <a:p>
            <a:pPr marL="514350" indent="-514350">
              <a:buNone/>
            </a:pPr>
            <a:r>
              <a:rPr lang="en-US" b="1" u="sng" dirty="0" smtClean="0">
                <a:solidFill>
                  <a:schemeClr val="accent2">
                    <a:lumMod val="50000"/>
                  </a:schemeClr>
                </a:solidFill>
              </a:rPr>
              <a:t>XXI)Power to call for Information – New Section 133C</a:t>
            </a:r>
          </a:p>
          <a:p>
            <a:pPr marL="514350" indent="-514350">
              <a:buNone/>
            </a:pPr>
            <a:r>
              <a:rPr lang="en-US" sz="2400" dirty="0" smtClean="0"/>
              <a:t>      For verification of information in its possession relating to any person, prescribed income-tax authority, </a:t>
            </a:r>
            <a:r>
              <a:rPr lang="en-US" sz="2400" dirty="0" err="1" smtClean="0"/>
              <a:t>may,issue</a:t>
            </a:r>
            <a:r>
              <a:rPr lang="en-US" sz="2400" dirty="0" smtClean="0"/>
              <a:t> a notice and call for information or documents.</a:t>
            </a:r>
          </a:p>
          <a:p>
            <a:pPr marL="880110" lvl="1" indent="-514350">
              <a:buNone/>
            </a:pPr>
            <a:r>
              <a:rPr lang="en-US" dirty="0" smtClean="0">
                <a:solidFill>
                  <a:srgbClr val="C00000"/>
                </a:solidFill>
              </a:rPr>
              <a:t>Applicable from 1</a:t>
            </a:r>
            <a:r>
              <a:rPr lang="en-US" baseline="30000" dirty="0" smtClean="0">
                <a:solidFill>
                  <a:srgbClr val="C00000"/>
                </a:solidFill>
              </a:rPr>
              <a:t>st</a:t>
            </a:r>
            <a:r>
              <a:rPr lang="en-US" dirty="0" smtClean="0">
                <a:solidFill>
                  <a:srgbClr val="C00000"/>
                </a:solidFill>
              </a:rPr>
              <a:t> October, 2014.</a:t>
            </a:r>
          </a:p>
          <a:p>
            <a:pPr marL="880110" lvl="1" indent="-514350">
              <a:buNone/>
            </a:pPr>
            <a:endParaRPr lang="en-US" dirty="0" smtClean="0">
              <a:solidFill>
                <a:schemeClr val="tx1"/>
              </a:solidFill>
            </a:endParaRPr>
          </a:p>
          <a:p>
            <a:pPr marL="880110" lvl="1" indent="-514350">
              <a:buNone/>
            </a:pPr>
            <a:endParaRPr lang="en-US" b="1" u="sng" dirty="0" smtClean="0">
              <a:solidFill>
                <a:schemeClr val="accent2">
                  <a:lumMod val="50000"/>
                </a:schemeClr>
              </a:solidFill>
            </a:endParaRPr>
          </a:p>
          <a:p>
            <a:pPr marL="880110" lvl="1" indent="-514350">
              <a:buNone/>
            </a:pPr>
            <a:r>
              <a:rPr lang="en-US" dirty="0" smtClean="0"/>
              <a:t> </a:t>
            </a:r>
          </a:p>
          <a:p>
            <a:pPr marL="880110" lvl="1" indent="-514350">
              <a:buNone/>
            </a:pPr>
            <a:endParaRPr lang="en-US"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Autofit/>
          </a:bodyPr>
          <a:lstStyle/>
          <a:p>
            <a:pPr marL="514350" indent="-514350">
              <a:buNone/>
            </a:pPr>
            <a:r>
              <a:rPr lang="en-US" sz="1600" b="1" u="sng" dirty="0" smtClean="0">
                <a:solidFill>
                  <a:schemeClr val="accent2">
                    <a:lumMod val="50000"/>
                  </a:schemeClr>
                </a:solidFill>
              </a:rPr>
              <a:t>XXII) Valuation of property, investments etc. u/s 142A</a:t>
            </a:r>
          </a:p>
          <a:p>
            <a:pPr marL="880110" lvl="1" indent="-514350">
              <a:buFont typeface="Wingdings" pitchFamily="2" charset="2"/>
              <a:buChar char="Ø"/>
            </a:pPr>
            <a:r>
              <a:rPr lang="en-US" sz="1600" dirty="0" smtClean="0">
                <a:solidFill>
                  <a:schemeClr val="tx1"/>
                </a:solidFill>
              </a:rPr>
              <a:t> Valuation Officer to estimate the value after taking into account the evidence produced by the </a:t>
            </a:r>
            <a:r>
              <a:rPr lang="en-US" sz="1600" dirty="0" err="1" smtClean="0">
                <a:solidFill>
                  <a:schemeClr val="tx1"/>
                </a:solidFill>
              </a:rPr>
              <a:t>assessee</a:t>
            </a:r>
            <a:r>
              <a:rPr lang="en-US" sz="1600" dirty="0" smtClean="0">
                <a:solidFill>
                  <a:schemeClr val="tx1"/>
                </a:solidFill>
              </a:rPr>
              <a:t> and any other evidence in his possession after giving an opportunity of being heard to the </a:t>
            </a:r>
            <a:r>
              <a:rPr lang="en-US" sz="1600" dirty="0" err="1" smtClean="0">
                <a:solidFill>
                  <a:schemeClr val="tx1"/>
                </a:solidFill>
              </a:rPr>
              <a:t>assessee</a:t>
            </a:r>
            <a:r>
              <a:rPr lang="en-US" sz="1600" dirty="0" smtClean="0">
                <a:solidFill>
                  <a:schemeClr val="tx1"/>
                </a:solidFill>
              </a:rPr>
              <a:t>.</a:t>
            </a:r>
          </a:p>
          <a:p>
            <a:pPr marL="880110" lvl="1" indent="-514350">
              <a:buFont typeface="Wingdings" pitchFamily="2" charset="2"/>
              <a:buChar char="Ø"/>
            </a:pPr>
            <a:r>
              <a:rPr lang="en-US" sz="1600" dirty="0" smtClean="0">
                <a:solidFill>
                  <a:schemeClr val="tx1"/>
                </a:solidFill>
              </a:rPr>
              <a:t>Time between reference to valuation officer and submission of his report to be excluded from time of </a:t>
            </a:r>
            <a:r>
              <a:rPr lang="en-US" sz="1600" dirty="0" smtClean="0">
                <a:solidFill>
                  <a:srgbClr val="00B0F0"/>
                </a:solidFill>
              </a:rPr>
              <a:t>completion of assessment.</a:t>
            </a:r>
          </a:p>
          <a:p>
            <a:pPr marL="880110" lvl="1" indent="-514350">
              <a:buNone/>
            </a:pPr>
            <a:r>
              <a:rPr lang="en-US" sz="1600" dirty="0" smtClean="0">
                <a:solidFill>
                  <a:srgbClr val="C00000"/>
                </a:solidFill>
              </a:rPr>
              <a:t>  Applicable from 1</a:t>
            </a:r>
            <a:r>
              <a:rPr lang="en-US" sz="1600" baseline="30000" dirty="0" smtClean="0">
                <a:solidFill>
                  <a:srgbClr val="C00000"/>
                </a:solidFill>
              </a:rPr>
              <a:t>st</a:t>
            </a:r>
            <a:r>
              <a:rPr lang="en-US" sz="1600" dirty="0" smtClean="0">
                <a:solidFill>
                  <a:srgbClr val="C00000"/>
                </a:solidFill>
              </a:rPr>
              <a:t> October, 2014.</a:t>
            </a:r>
          </a:p>
          <a:p>
            <a:pPr marL="514350" indent="-514350">
              <a:buNone/>
            </a:pPr>
            <a:r>
              <a:rPr lang="en-US" sz="1600" b="1" u="sng" dirty="0" smtClean="0">
                <a:solidFill>
                  <a:schemeClr val="accent2">
                    <a:lumMod val="50000"/>
                  </a:schemeClr>
                </a:solidFill>
              </a:rPr>
              <a:t> </a:t>
            </a:r>
          </a:p>
          <a:p>
            <a:pPr marL="514350" indent="-514350">
              <a:buNone/>
            </a:pPr>
            <a:r>
              <a:rPr lang="en-US" sz="1600" b="1" u="sng" dirty="0" smtClean="0">
                <a:solidFill>
                  <a:schemeClr val="accent2">
                    <a:lumMod val="50000"/>
                  </a:schemeClr>
                </a:solidFill>
              </a:rPr>
              <a:t>XXIII)Interest payable by the </a:t>
            </a:r>
            <a:r>
              <a:rPr lang="en-US" sz="1600" b="1" u="sng" dirty="0" err="1" smtClean="0">
                <a:solidFill>
                  <a:schemeClr val="accent2">
                    <a:lumMod val="50000"/>
                  </a:schemeClr>
                </a:solidFill>
              </a:rPr>
              <a:t>assessee</a:t>
            </a:r>
            <a:r>
              <a:rPr lang="en-US" sz="1600" b="1" u="sng" dirty="0" smtClean="0">
                <a:solidFill>
                  <a:schemeClr val="accent2">
                    <a:lumMod val="50000"/>
                  </a:schemeClr>
                </a:solidFill>
              </a:rPr>
              <a:t> under section 220</a:t>
            </a:r>
          </a:p>
          <a:p>
            <a:pPr marL="514350" indent="-514350">
              <a:buNone/>
            </a:pPr>
            <a:r>
              <a:rPr lang="en-US" sz="1600" dirty="0" smtClean="0"/>
              <a:t> Liability of  the </a:t>
            </a:r>
            <a:r>
              <a:rPr lang="en-US" sz="1600" dirty="0" err="1" smtClean="0"/>
              <a:t>assessee</a:t>
            </a:r>
            <a:r>
              <a:rPr lang="en-US" sz="1600" dirty="0" smtClean="0"/>
              <a:t>  to pay interest is based on  the  theory of continuity of  the proceedings and the doctrine of relation back. Accordingly, it is proposed to insert a new sub‐section in section 220 so as to provide that where any notice of demand has been served upon an </a:t>
            </a:r>
            <a:r>
              <a:rPr lang="en-US" sz="1600" dirty="0" err="1" smtClean="0"/>
              <a:t>assessee</a:t>
            </a:r>
            <a:r>
              <a:rPr lang="en-US" sz="1600" dirty="0" smtClean="0"/>
              <a:t> and any appeal or other proceeding, as the case may be, is filed or initiated in respect of the amount specified in the said notice of demand, then such demand shall be deemed to be valid till the disposal of appeal by the last appellate authority or disposal of proceedings, as  the case may be and such notice of demand shall have effect as provided in section 3 of  the Taxation Laws (Continuation and Validation of Recovery Proceedings) Act, 1964.</a:t>
            </a:r>
          </a:p>
          <a:p>
            <a:pPr marL="514350" indent="-514350">
              <a:buNone/>
            </a:pPr>
            <a:endParaRPr lang="en-US" sz="1600" dirty="0" smtClean="0"/>
          </a:p>
          <a:p>
            <a:pPr marL="880110" lvl="1" indent="-514350">
              <a:buNone/>
            </a:pPr>
            <a:endParaRPr lang="en-US" sz="1600" dirty="0" smtClean="0">
              <a:solidFill>
                <a:srgbClr val="00B0F0"/>
              </a:solidFill>
            </a:endParaRPr>
          </a:p>
          <a:p>
            <a:pPr marL="880110" lvl="1" indent="-514350">
              <a:buFont typeface="Wingdings" pitchFamily="2" charset="2"/>
              <a:buChar char="Ø"/>
            </a:pPr>
            <a:endParaRPr lang="en-US" sz="1600" dirty="0" smtClean="0">
              <a:solidFill>
                <a:srgbClr val="00B0F0"/>
              </a:solidFill>
            </a:endParaRPr>
          </a:p>
          <a:p>
            <a:pPr marL="880110" lvl="1" indent="-514350">
              <a:buNone/>
            </a:pPr>
            <a:r>
              <a:rPr lang="en-US" sz="1600" b="1" u="sng" dirty="0" smtClean="0">
                <a:solidFill>
                  <a:schemeClr val="accent2">
                    <a:lumMod val="50000"/>
                  </a:schemeClr>
                </a:solidFill>
              </a:rPr>
              <a:t> </a:t>
            </a: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305800" cy="5410200"/>
          </a:xfrm>
        </p:spPr>
        <p:txBody>
          <a:bodyPr>
            <a:normAutofit fontScale="92500"/>
          </a:bodyPr>
          <a:lstStyle/>
          <a:p>
            <a:pPr marL="880110" lvl="1" indent="-514350">
              <a:buNone/>
            </a:pPr>
            <a:r>
              <a:rPr lang="en-US" dirty="0" smtClean="0"/>
              <a:t> It is  further proposed  to provide  that where as a  result of an order under sections specified in  the first  proviso,  the  amount  on which interest was  payable  under  this  section </a:t>
            </a:r>
            <a:r>
              <a:rPr lang="en-US" dirty="0" err="1" smtClean="0"/>
              <a:t>hasbeen</a:t>
            </a:r>
            <a:r>
              <a:rPr lang="en-US" dirty="0" smtClean="0"/>
              <a:t>  reduced  and subsequently as a result of an order under said sections or section 263, the amount on which interest was payable under section 220 is increased,  the assessee shall be liable  to pay interest under sub‐section  (2) of  the  said  section  on  the  amount  payable  as  a  result  of  such  order,  from  the  day immediately  following  the end of the period mentioned in  the  first notice of demand referred  to in sub section(1) of the said section and ending with the day on which the amount is paid.  </a:t>
            </a:r>
          </a:p>
          <a:p>
            <a:pPr marL="880110" lvl="1" indent="-514350">
              <a:buNone/>
            </a:pPr>
            <a:r>
              <a:rPr lang="en-US" b="1" dirty="0" smtClean="0">
                <a:solidFill>
                  <a:srgbClr val="C00000"/>
                </a:solidFill>
              </a:rPr>
              <a:t> These amendments will take effect from the 1.10.2014</a:t>
            </a:r>
            <a:endParaRPr lang="en-US"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a:bodyPr>
          <a:lstStyle/>
          <a:p>
            <a:pPr marL="514350" indent="-514350">
              <a:buNone/>
            </a:pPr>
            <a:r>
              <a:rPr lang="en-US" b="1" u="sng" dirty="0" smtClean="0">
                <a:solidFill>
                  <a:schemeClr val="accent2">
                    <a:lumMod val="50000"/>
                  </a:schemeClr>
                </a:solidFill>
              </a:rPr>
              <a:t>XXIV)Mode of acceptance or repayment of loans and deposits u/s 269SS and 269 T</a:t>
            </a:r>
          </a:p>
          <a:p>
            <a:pPr marL="880110" lvl="1" indent="-514350">
              <a:buNone/>
            </a:pPr>
            <a:r>
              <a:rPr lang="en-US" dirty="0" smtClean="0">
                <a:solidFill>
                  <a:schemeClr val="tx1"/>
                </a:solidFill>
              </a:rPr>
              <a:t>      Any acceptance or repayment of any loan or deposit by use of electronic clearing system through a bank account shall not be prohibited under the said sections.</a:t>
            </a:r>
          </a:p>
          <a:p>
            <a:pPr marL="880110" lvl="1" indent="-514350">
              <a:buNone/>
            </a:pPr>
            <a:r>
              <a:rPr lang="en-US" dirty="0" smtClean="0">
                <a:solidFill>
                  <a:srgbClr val="C00000"/>
                </a:solidFill>
              </a:rPr>
              <a:t>Applicable from AY 2015-16.</a:t>
            </a:r>
          </a:p>
          <a:p>
            <a:pPr marL="514350" indent="-514350">
              <a:buNone/>
            </a:pPr>
            <a:r>
              <a:rPr lang="en-US" b="1" u="sng" dirty="0" smtClean="0">
                <a:solidFill>
                  <a:schemeClr val="accent2">
                    <a:lumMod val="50000"/>
                  </a:schemeClr>
                </a:solidFill>
              </a:rPr>
              <a:t>XXV) Failure to produce accounts and documents</a:t>
            </a:r>
          </a:p>
          <a:p>
            <a:pPr marL="514350" indent="-514350">
              <a:buNone/>
            </a:pPr>
            <a:r>
              <a:rPr lang="en-US" sz="2400" dirty="0" smtClean="0"/>
              <a:t>        Section 276D amended to provide for a fine as against the present rate based fine for days under default.</a:t>
            </a:r>
          </a:p>
          <a:p>
            <a:pPr marL="880110" lvl="1" indent="-514350">
              <a:buNone/>
            </a:pPr>
            <a:r>
              <a:rPr lang="en-US" dirty="0" smtClean="0">
                <a:solidFill>
                  <a:srgbClr val="C00000"/>
                </a:solidFill>
              </a:rPr>
              <a:t>Applicable from 1</a:t>
            </a:r>
            <a:r>
              <a:rPr lang="en-US" baseline="30000" dirty="0" smtClean="0">
                <a:solidFill>
                  <a:srgbClr val="C00000"/>
                </a:solidFill>
              </a:rPr>
              <a:t>st</a:t>
            </a:r>
            <a:r>
              <a:rPr lang="en-US" dirty="0" smtClean="0">
                <a:solidFill>
                  <a:srgbClr val="C00000"/>
                </a:solidFill>
              </a:rPr>
              <a:t> October , 2014.</a:t>
            </a:r>
          </a:p>
          <a:p>
            <a:pPr marL="880110" lvl="1" indent="-514350">
              <a:buNone/>
            </a:pPr>
            <a:endParaRPr lang="en-US" dirty="0" smtClean="0">
              <a:solidFill>
                <a:schemeClr val="tx1"/>
              </a:solidFill>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a:bodyPr>
          <a:lstStyle/>
          <a:p>
            <a:pPr marL="514350" indent="-514350">
              <a:buNone/>
            </a:pPr>
            <a:r>
              <a:rPr lang="en-US" b="1" u="sng" dirty="0" smtClean="0">
                <a:solidFill>
                  <a:schemeClr val="accent2">
                    <a:lumMod val="50000"/>
                  </a:schemeClr>
                </a:solidFill>
              </a:rPr>
              <a:t>XXVI) Provisional attachment under section 281B </a:t>
            </a:r>
          </a:p>
          <a:p>
            <a:pPr marL="880110" lvl="1" indent="-514350">
              <a:buNone/>
            </a:pPr>
            <a:r>
              <a:rPr lang="en-US" dirty="0" smtClean="0">
                <a:solidFill>
                  <a:schemeClr val="tx1"/>
                </a:solidFill>
              </a:rPr>
              <a:t>Chief Commissioner, Commissioner, Director General or Director may extend the period of provisional</a:t>
            </a:r>
          </a:p>
          <a:p>
            <a:pPr marL="880110" lvl="1" indent="-514350">
              <a:buNone/>
            </a:pPr>
            <a:r>
              <a:rPr lang="en-US" dirty="0" smtClean="0">
                <a:solidFill>
                  <a:schemeClr val="tx1"/>
                </a:solidFill>
              </a:rPr>
              <a:t>attachment for maximum two years or up to sixty days</a:t>
            </a:r>
          </a:p>
          <a:p>
            <a:pPr marL="880110" lvl="1" indent="-514350">
              <a:buNone/>
            </a:pPr>
            <a:r>
              <a:rPr lang="en-US" dirty="0" smtClean="0">
                <a:solidFill>
                  <a:srgbClr val="C00000"/>
                </a:solidFill>
              </a:rPr>
              <a:t>Applicable from 1</a:t>
            </a:r>
            <a:r>
              <a:rPr lang="en-US" baseline="30000" dirty="0" smtClean="0">
                <a:solidFill>
                  <a:srgbClr val="C00000"/>
                </a:solidFill>
              </a:rPr>
              <a:t>st</a:t>
            </a:r>
            <a:r>
              <a:rPr lang="en-US" dirty="0" smtClean="0">
                <a:solidFill>
                  <a:srgbClr val="C00000"/>
                </a:solidFill>
              </a:rPr>
              <a:t> October, 2014</a:t>
            </a:r>
          </a:p>
          <a:p>
            <a:pPr marL="880110" lvl="1" indent="-514350">
              <a:buNone/>
            </a:pPr>
            <a:endParaRPr lang="en-US" dirty="0" smtClean="0">
              <a:solidFill>
                <a:schemeClr val="tx1"/>
              </a:solidFill>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410200"/>
          </a:xfrm>
        </p:spPr>
        <p:txBody>
          <a:bodyPr>
            <a:normAutofit/>
          </a:bodyPr>
          <a:lstStyle/>
          <a:p>
            <a:pPr marL="514350" indent="-514350">
              <a:buNone/>
            </a:pPr>
            <a:r>
              <a:rPr lang="en-US" b="1" u="sng" dirty="0" smtClean="0">
                <a:solidFill>
                  <a:schemeClr val="accent2">
                    <a:lumMod val="50000"/>
                  </a:schemeClr>
                </a:solidFill>
              </a:rPr>
              <a:t>XXVII) Credit of Alternate Minimum Tax </a:t>
            </a:r>
          </a:p>
          <a:p>
            <a:pPr marL="514350" indent="-514350">
              <a:buNone/>
            </a:pPr>
            <a:r>
              <a:rPr lang="en-US" sz="2000" dirty="0" smtClean="0"/>
              <a:t> With a view to enable an assessee who has paid alternate minimum   tax in any earlier previous year to  claim  credit  of  the  same,  in  any subsequent  year,  it  is  proposed  to  amend  this  section  so  as  to  provide  that  the  credit  for  tax  paid  under  section  115JC  shall be  allowed  in  accordance  with  the provisions of section 115JD, notwithstanding  the conditions mentioned in sub‐section (1)or (2) of section 115JEE. </a:t>
            </a:r>
          </a:p>
          <a:p>
            <a:pPr marL="514350" indent="-514350">
              <a:buNone/>
            </a:pPr>
            <a:endParaRPr lang="en-US" sz="2000" dirty="0" smtClean="0"/>
          </a:p>
          <a:p>
            <a:pPr marL="514350" indent="-514350">
              <a:buNone/>
            </a:pPr>
            <a:endParaRPr lang="en-US" dirty="0" smtClean="0">
              <a:solidFill>
                <a:schemeClr val="tx1"/>
              </a:solidFill>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smtClean="0"/>
          </a:p>
          <a:p>
            <a:endParaRPr lang="en-US" dirty="0" smtClean="0"/>
          </a:p>
          <a:p>
            <a:endParaRPr lang="en-US" dirty="0" smtClean="0"/>
          </a:p>
          <a:p>
            <a:pPr lvl="8"/>
            <a:r>
              <a:rPr lang="en-US" sz="4800" dirty="0" smtClean="0">
                <a:solidFill>
                  <a:schemeClr val="accent1">
                    <a:lumMod val="50000"/>
                  </a:schemeClr>
                </a:solidFill>
              </a:rPr>
              <a:t>Thank you</a:t>
            </a:r>
            <a:endParaRPr lang="en-IN" sz="4800" dirty="0">
              <a:solidFill>
                <a:schemeClr val="accent1">
                  <a:lumMod val="50000"/>
                </a:schemeClr>
              </a:solidFill>
            </a:endParaRPr>
          </a:p>
        </p:txBody>
      </p:sp>
      <p:sp>
        <p:nvSpPr>
          <p:cNvPr id="3" name="Title 2"/>
          <p:cNvSpPr>
            <a:spLocks noGrp="1"/>
          </p:cNvSpPr>
          <p:nvPr>
            <p:ph type="title"/>
          </p:nvPr>
        </p:nvSpPr>
        <p:spPr/>
        <p:txBody>
          <a:bodyPr>
            <a:normAutofit fontScale="90000"/>
          </a:bodyPr>
          <a:lstStyle/>
          <a:p>
            <a:pPr lvl="0" algn="ctr"/>
            <a:r>
              <a:rPr lang="en-US" dirty="0" smtClean="0">
                <a:solidFill>
                  <a:schemeClr val="accent4">
                    <a:lumMod val="50000"/>
                  </a:schemeClr>
                </a:solidFill>
              </a:rPr>
              <a:t>Highlights of Budget,2014</a:t>
            </a:r>
            <a:br>
              <a:rPr lang="en-US" dirty="0" smtClean="0">
                <a:solidFill>
                  <a:schemeClr val="accent4">
                    <a:lumMod val="50000"/>
                  </a:schemeClr>
                </a:solidFill>
              </a:rPr>
            </a:br>
            <a:endParaRPr lang="en-IN" dirty="0"/>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fontScale="92500" lnSpcReduction="20000"/>
          </a:bodyPr>
          <a:lstStyle/>
          <a:p>
            <a:pPr marL="624078" indent="-514350">
              <a:buNone/>
            </a:pPr>
            <a:r>
              <a:rPr lang="en-US" sz="2400" b="1" u="sng" dirty="0" smtClean="0">
                <a:solidFill>
                  <a:schemeClr val="accent4">
                    <a:lumMod val="75000"/>
                  </a:schemeClr>
                </a:solidFill>
              </a:rPr>
              <a:t>B. ADDITIONAL RESOURCE MOBILISATION MEASURES</a:t>
            </a:r>
          </a:p>
          <a:p>
            <a:pPr marL="624078" indent="-514350">
              <a:buNone/>
            </a:pPr>
            <a:endParaRPr lang="en-US" sz="2400" b="1" u="sng" dirty="0" smtClean="0">
              <a:solidFill>
                <a:schemeClr val="accent2">
                  <a:lumMod val="50000"/>
                </a:schemeClr>
              </a:solidFill>
            </a:endParaRPr>
          </a:p>
          <a:p>
            <a:pPr marL="624078" indent="-514350">
              <a:buNone/>
            </a:pPr>
            <a:r>
              <a:rPr lang="en-US" sz="2400" b="1" u="sng" dirty="0" smtClean="0">
                <a:solidFill>
                  <a:schemeClr val="accent2">
                    <a:lumMod val="50000"/>
                  </a:schemeClr>
                </a:solidFill>
              </a:rPr>
              <a:t> I) Dividend &amp; Income Distribution Tax</a:t>
            </a:r>
            <a:r>
              <a:rPr lang="en-US" sz="2400" u="sng" dirty="0" smtClean="0">
                <a:solidFill>
                  <a:schemeClr val="accent2">
                    <a:lumMod val="50000"/>
                  </a:schemeClr>
                </a:solidFill>
              </a:rPr>
              <a:t> </a:t>
            </a:r>
          </a:p>
          <a:p>
            <a:pPr marL="624078" indent="-514350" algn="just">
              <a:buNone/>
            </a:pPr>
            <a:r>
              <a:rPr lang="en-US" sz="2400" dirty="0" smtClean="0">
                <a:cs typeface="Arial" pitchFamily="34" charset="0"/>
              </a:rPr>
              <a:t>       It  is  proposed  to  amend  section  115‐O  in order  to  provide that  for the purposes of determining the tax on distributed profits payable in accordance with the section 115‐O, any amount by  way  of  dividends  referred  to  in  sub‐section  (1)  of  the  said  section,  as  reduced  by  the  amount referred  to  in  sub‐section  (1A)  [referred  to  as  net  distributed  profits], shall be increased  to such amount as would, after reduction of  the  tax on such increased amount at  the rate specified in sub‐section (1), be equal to  the net distributed profits.</a:t>
            </a:r>
          </a:p>
          <a:p>
            <a:pPr marL="624078" indent="-514350" algn="just">
              <a:buNone/>
            </a:pPr>
            <a:r>
              <a:rPr lang="en-US" sz="2400" dirty="0" smtClean="0">
                <a:latin typeface="Arial" pitchFamily="34" charset="0"/>
                <a:cs typeface="Arial" pitchFamily="34" charset="0"/>
              </a:rPr>
              <a:t> </a:t>
            </a:r>
          </a:p>
          <a:p>
            <a:pPr marL="624078" indent="-514350">
              <a:buNone/>
            </a:pPr>
            <a:endParaRPr lang="en-US" sz="2400" b="1" u="sng" dirty="0" smtClean="0">
              <a:solidFill>
                <a:schemeClr val="accent2">
                  <a:lumMod val="50000"/>
                </a:schemeClr>
              </a:solidFill>
            </a:endParaRPr>
          </a:p>
          <a:p>
            <a:pPr marL="624078" indent="-514350">
              <a:buNone/>
            </a:pPr>
            <a:r>
              <a:rPr lang="en-US" sz="2400" dirty="0" smtClean="0"/>
              <a:t>	</a:t>
            </a:r>
          </a:p>
          <a:p>
            <a:pPr marL="624078" indent="-514350">
              <a:buNone/>
            </a:pPr>
            <a:endParaRPr lang="en-US" dirty="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6" name="Rounded Rectangle 5"/>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990600"/>
          <a:ext cx="8229600" cy="29413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Dividend Amount distributed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 by Rs. 15 [i.e. (85*0.15)/ (1‐0.15)]</a:t>
                      </a:r>
                    </a:p>
                    <a:p>
                      <a:endParaRPr lang="en-US" dirty="0"/>
                    </a:p>
                  </a:txBody>
                  <a:tcPr/>
                </a:tc>
                <a:tc>
                  <a:txBody>
                    <a:bodyPr/>
                    <a:lstStyle/>
                    <a:p>
                      <a:r>
                        <a:rPr lang="en-US" dirty="0" smtClean="0"/>
                        <a:t>Rs. 85</a:t>
                      </a:r>
                      <a:endParaRPr lang="en-US" dirty="0"/>
                    </a:p>
                  </a:txBody>
                  <a:tcPr/>
                </a:tc>
              </a:tr>
              <a:tr h="370840">
                <a:tc>
                  <a:txBody>
                    <a:bodyPr/>
                    <a:lstStyle/>
                    <a:p>
                      <a:r>
                        <a:rPr lang="en-US" dirty="0" smtClean="0"/>
                        <a:t>Increased amount</a:t>
                      </a:r>
                      <a:endParaRPr lang="en-US" dirty="0"/>
                    </a:p>
                  </a:txBody>
                  <a:tcPr/>
                </a:tc>
                <a:tc>
                  <a:txBody>
                    <a:bodyPr/>
                    <a:lstStyle/>
                    <a:p>
                      <a:r>
                        <a:rPr lang="en-US" dirty="0" smtClean="0"/>
                        <a:t>Rs.100</a:t>
                      </a:r>
                      <a:endParaRPr lang="en-US" dirty="0"/>
                    </a:p>
                  </a:txBody>
                  <a:tcPr/>
                </a:tc>
              </a:tr>
              <a:tr h="370840">
                <a:tc>
                  <a:txBody>
                    <a:bodyPr/>
                    <a:lstStyle/>
                    <a:p>
                      <a:r>
                        <a:rPr lang="en-US" dirty="0" smtClean="0"/>
                        <a:t>DDT @ 15% of Rs. 100</a:t>
                      </a:r>
                      <a:endParaRPr lang="en-US" dirty="0"/>
                    </a:p>
                  </a:txBody>
                  <a:tcPr/>
                </a:tc>
                <a:tc>
                  <a:txBody>
                    <a:bodyPr/>
                    <a:lstStyle/>
                    <a:p>
                      <a:r>
                        <a:rPr lang="en-US" dirty="0" smtClean="0"/>
                        <a:t>Rs. 15</a:t>
                      </a:r>
                      <a:endParaRPr lang="en-US" dirty="0"/>
                    </a:p>
                  </a:txBody>
                  <a:tcPr/>
                </a:tc>
              </a:tr>
              <a:tr h="370840">
                <a:tc>
                  <a:txBody>
                    <a:bodyPr/>
                    <a:lstStyle/>
                    <a:p>
                      <a:r>
                        <a:rPr lang="en-US" dirty="0" smtClean="0"/>
                        <a:t>Tax payable u/s 115‐O is </a:t>
                      </a:r>
                    </a:p>
                    <a:p>
                      <a:endParaRPr lang="en-US" dirty="0"/>
                    </a:p>
                  </a:txBody>
                  <a:tcPr/>
                </a:tc>
                <a:tc>
                  <a:txBody>
                    <a:bodyPr/>
                    <a:lstStyle/>
                    <a:p>
                      <a:r>
                        <a:rPr lang="en-US" dirty="0" smtClean="0"/>
                        <a:t>Rs.15</a:t>
                      </a:r>
                      <a:endParaRPr lang="en-US" dirty="0"/>
                    </a:p>
                  </a:txBody>
                  <a:tcPr/>
                </a:tc>
              </a:tr>
              <a:tr h="370840">
                <a:tc>
                  <a:txBody>
                    <a:bodyPr/>
                    <a:lstStyle/>
                    <a:p>
                      <a:r>
                        <a:rPr lang="en-US" dirty="0" smtClean="0"/>
                        <a:t>Dividend distributed to shareholders</a:t>
                      </a:r>
                      <a:endParaRPr lang="en-US" dirty="0"/>
                    </a:p>
                  </a:txBody>
                  <a:tcPr/>
                </a:tc>
                <a:tc>
                  <a:txBody>
                    <a:bodyPr/>
                    <a:lstStyle/>
                    <a:p>
                      <a:r>
                        <a:rPr lang="en-US" dirty="0" smtClean="0"/>
                        <a:t>Rs.85</a:t>
                      </a:r>
                    </a:p>
                  </a:txBody>
                  <a:tcPr/>
                </a:tc>
              </a:tr>
            </a:tbl>
          </a:graphicData>
        </a:graphic>
      </p:graphicFrame>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
        <p:nvSpPr>
          <p:cNvPr id="7" name="Rectangle 6"/>
          <p:cNvSpPr/>
          <p:nvPr/>
        </p:nvSpPr>
        <p:spPr>
          <a:xfrm>
            <a:off x="228600" y="838200"/>
            <a:ext cx="8686800" cy="4247317"/>
          </a:xfrm>
          <a:prstGeom prst="rect">
            <a:avLst/>
          </a:prstGeom>
        </p:spPr>
        <p:txBody>
          <a:bodyPr wrap="square">
            <a:spAutoFit/>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Similarly treatment is proposed for distribution of income to unit holders under section 115R. the amendment shall be applicable </a:t>
            </a:r>
            <a:r>
              <a:rPr lang="en-US" dirty="0" err="1" smtClean="0"/>
              <a:t>w.e.f</a:t>
            </a:r>
            <a:r>
              <a:rPr lang="en-US" dirty="0" smtClean="0"/>
              <a:t> 01-10-2014</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458200" cy="4572000"/>
          </a:xfrm>
        </p:spPr>
        <p:txBody>
          <a:bodyPr>
            <a:normAutofit fontScale="92500" lnSpcReduction="10000"/>
          </a:bodyPr>
          <a:lstStyle/>
          <a:p>
            <a:pPr>
              <a:buNone/>
            </a:pPr>
            <a:r>
              <a:rPr lang="en-US" sz="2400" b="1" u="sng" dirty="0" smtClean="0">
                <a:solidFill>
                  <a:schemeClr val="accent2">
                    <a:lumMod val="50000"/>
                  </a:schemeClr>
                </a:solidFill>
              </a:rPr>
              <a:t>II). Holding period qualifying for LTCA by unlisted securities and units of MF</a:t>
            </a:r>
            <a:r>
              <a:rPr lang="en-IN" sz="2400" b="1" u="sng" dirty="0" smtClean="0">
                <a:solidFill>
                  <a:schemeClr val="accent2">
                    <a:lumMod val="50000"/>
                  </a:schemeClr>
                </a:solidFill>
              </a:rPr>
              <a:t> increased</a:t>
            </a:r>
          </a:p>
          <a:p>
            <a:pPr lvl="1" algn="just">
              <a:buNone/>
            </a:pPr>
            <a:r>
              <a:rPr lang="en-US" sz="2200" dirty="0" smtClean="0"/>
              <a:t>    It is proposed to amend the provisions contained in  clause (42A) of section 2 so as to provide that an unlisted security and a unit of a mutual fund (other than an equity oriented mutual fund) shall be a short‐term capital asset if it is held for not more than thirty‐six months. </a:t>
            </a:r>
          </a:p>
          <a:p>
            <a:pPr lvl="1" algn="just">
              <a:buNone/>
            </a:pPr>
            <a:r>
              <a:rPr lang="en-US" sz="2200" b="1" dirty="0" smtClean="0">
                <a:solidFill>
                  <a:srgbClr val="C00000"/>
                </a:solidFill>
              </a:rPr>
              <a:t>These amendments will take effect from 1</a:t>
            </a:r>
            <a:r>
              <a:rPr lang="en-US" sz="2200" b="1" baseline="30000" dirty="0" smtClean="0">
                <a:solidFill>
                  <a:srgbClr val="C00000"/>
                </a:solidFill>
              </a:rPr>
              <a:t>st</a:t>
            </a:r>
            <a:r>
              <a:rPr lang="en-US" sz="2200" b="1" dirty="0" smtClean="0">
                <a:solidFill>
                  <a:srgbClr val="C00000"/>
                </a:solidFill>
              </a:rPr>
              <a:t> April </a:t>
            </a:r>
            <a:r>
              <a:rPr lang="en-US" sz="2200" b="1" dirty="0" smtClean="0">
                <a:solidFill>
                  <a:srgbClr val="C00000"/>
                </a:solidFill>
              </a:rPr>
              <a:t>2014</a:t>
            </a:r>
            <a:r>
              <a:rPr lang="en-US" sz="2200" b="1" dirty="0" smtClean="0">
                <a:solidFill>
                  <a:srgbClr val="C00000"/>
                </a:solidFill>
              </a:rPr>
              <a:t>.</a:t>
            </a:r>
            <a:endParaRPr lang="en-US" sz="2200" b="1" dirty="0" smtClean="0">
              <a:solidFill>
                <a:srgbClr val="C00000"/>
              </a:solidFill>
            </a:endParaRPr>
          </a:p>
          <a:p>
            <a:pPr lvl="1">
              <a:buNone/>
            </a:pPr>
            <a:endParaRPr lang="en-US" sz="2200" dirty="0" smtClean="0"/>
          </a:p>
          <a:p>
            <a:pPr>
              <a:buNone/>
            </a:pPr>
            <a:r>
              <a:rPr lang="en-US" b="1" u="sng" dirty="0" smtClean="0">
                <a:solidFill>
                  <a:schemeClr val="accent2">
                    <a:lumMod val="50000"/>
                  </a:schemeClr>
                </a:solidFill>
              </a:rPr>
              <a:t>III) Tax on Long Term Capital Gains on units</a:t>
            </a:r>
          </a:p>
          <a:p>
            <a:pPr lvl="1" algn="just">
              <a:buNone/>
            </a:pPr>
            <a:r>
              <a:rPr lang="en-US" sz="2200" dirty="0" smtClean="0"/>
              <a:t>	It is proposed to amend the provisions of section 112 so as to allow the concessional rate of tax of ten per cent  on long term capita gain to listed securities (other than unit) and zero coupon bonds. </a:t>
            </a:r>
          </a:p>
          <a:p>
            <a:pPr lvl="1" algn="just">
              <a:buNone/>
            </a:pPr>
            <a:r>
              <a:rPr lang="en-US" sz="2200" b="1" dirty="0" smtClean="0">
                <a:solidFill>
                  <a:srgbClr val="C00000"/>
                </a:solidFill>
              </a:rPr>
              <a:t>These amendments will take effect from 1</a:t>
            </a:r>
            <a:r>
              <a:rPr lang="en-US" sz="2200" b="1" baseline="30000" dirty="0" smtClean="0">
                <a:solidFill>
                  <a:srgbClr val="C00000"/>
                </a:solidFill>
              </a:rPr>
              <a:t>st</a:t>
            </a:r>
            <a:r>
              <a:rPr lang="en-US" sz="2200" b="1" dirty="0" smtClean="0">
                <a:solidFill>
                  <a:srgbClr val="C00000"/>
                </a:solidFill>
              </a:rPr>
              <a:t> April , </a:t>
            </a:r>
            <a:r>
              <a:rPr lang="en-US" sz="2200" b="1" dirty="0" smtClean="0">
                <a:solidFill>
                  <a:srgbClr val="C00000"/>
                </a:solidFill>
              </a:rPr>
              <a:t>2014.</a:t>
            </a:r>
            <a:endParaRPr lang="en-US" sz="2200" b="1" dirty="0" smtClean="0">
              <a:solidFill>
                <a:srgbClr val="C00000"/>
              </a:solidFill>
            </a:endParaRPr>
          </a:p>
          <a:p>
            <a:pPr lvl="1">
              <a:buNone/>
            </a:pPr>
            <a:endParaRPr lang="en-US" sz="2200" dirty="0" smtClean="0"/>
          </a:p>
          <a:p>
            <a:pPr lvl="1">
              <a:buNone/>
            </a:pPr>
            <a:endParaRPr lang="en-US" sz="2200" b="1" u="sng" dirty="0" smtClean="0"/>
          </a:p>
          <a:p>
            <a:pPr lvl="1">
              <a:buNone/>
            </a:pPr>
            <a:endParaRPr lang="en-US" sz="2200" b="1" u="sng" dirty="0" smtClean="0"/>
          </a:p>
          <a:p>
            <a:pPr lvl="1">
              <a:buNone/>
            </a:pPr>
            <a:endParaRPr lang="en-US" sz="2200" b="1" u="sng" dirty="0" smtClean="0"/>
          </a:p>
          <a:p>
            <a:pPr lvl="1">
              <a:buFont typeface="Wingdings" pitchFamily="2" charset="2"/>
              <a:buChar char="q"/>
            </a:pPr>
            <a:endParaRPr lang="en-US" sz="2200" dirty="0" smtClean="0"/>
          </a:p>
        </p:txBody>
      </p:sp>
      <p:sp>
        <p:nvSpPr>
          <p:cNvPr id="3" name="Title 2"/>
          <p:cNvSpPr>
            <a:spLocks noGrp="1"/>
          </p:cNvSpPr>
          <p:nvPr>
            <p:ph type="title"/>
          </p:nvPr>
        </p:nvSpPr>
        <p:spPr/>
        <p:txBody>
          <a:bodyPr anchor="ctr">
            <a:noAutofit/>
          </a:bodyPr>
          <a:lstStyle/>
          <a:p>
            <a:pPr lvl="0" algn="ctr"/>
            <a:r>
              <a:rPr lang="en-US" dirty="0" smtClean="0">
                <a:solidFill>
                  <a:schemeClr val="accent4">
                    <a:lumMod val="50000"/>
                  </a:schemeClr>
                </a:solidFill>
              </a:rPr>
              <a:t/>
            </a:r>
            <a:br>
              <a:rPr lang="en-US" dirty="0" smtClean="0">
                <a:solidFill>
                  <a:schemeClr val="accent4">
                    <a:lumMod val="50000"/>
                  </a:schemeClr>
                </a:solidFill>
              </a:rPr>
            </a:br>
            <a:endParaRPr lang="en-IN" dirty="0"/>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181600"/>
          </a:xfrm>
        </p:spPr>
        <p:txBody>
          <a:bodyPr>
            <a:normAutofit fontScale="92500" lnSpcReduction="10000"/>
          </a:bodyPr>
          <a:lstStyle/>
          <a:p>
            <a:pPr marL="624078" indent="-514350">
              <a:buNone/>
            </a:pPr>
            <a:r>
              <a:rPr lang="en-US" b="1" u="sng" dirty="0" smtClean="0">
                <a:solidFill>
                  <a:schemeClr val="accent4">
                    <a:lumMod val="75000"/>
                  </a:schemeClr>
                </a:solidFill>
              </a:rPr>
              <a:t>C.MEASURES TO PROMOTE SOCIO‐ECONOMIC GROWTH</a:t>
            </a:r>
          </a:p>
          <a:p>
            <a:pPr marL="624078" indent="-514350">
              <a:buNone/>
            </a:pPr>
            <a:r>
              <a:rPr lang="en-US" sz="2400" b="1" u="sng" dirty="0" smtClean="0">
                <a:solidFill>
                  <a:schemeClr val="accent2">
                    <a:lumMod val="50000"/>
                  </a:schemeClr>
                </a:solidFill>
              </a:rPr>
              <a:t>I) Investment Allowance to a Manufacturing Company</a:t>
            </a:r>
          </a:p>
          <a:p>
            <a:pPr marL="989838" lvl="1" indent="-514350" algn="just">
              <a:buFont typeface="Wingdings" pitchFamily="2" charset="2"/>
              <a:buChar char="Ø"/>
            </a:pPr>
            <a:r>
              <a:rPr lang="en-US" sz="2200" dirty="0" smtClean="0">
                <a:solidFill>
                  <a:schemeClr val="accent1">
                    <a:lumMod val="50000"/>
                  </a:schemeClr>
                </a:solidFill>
              </a:rPr>
              <a:t>It is also proposed that the deduction u/s 32AC of the Act shall be allowed if the company on or after 1</a:t>
            </a:r>
            <a:r>
              <a:rPr lang="en-US" sz="2200" baseline="30000" dirty="0" smtClean="0">
                <a:solidFill>
                  <a:schemeClr val="accent1">
                    <a:lumMod val="50000"/>
                  </a:schemeClr>
                </a:solidFill>
              </a:rPr>
              <a:t>st</a:t>
            </a:r>
            <a:r>
              <a:rPr lang="en-US" sz="2200" dirty="0" smtClean="0">
                <a:solidFill>
                  <a:schemeClr val="accent1">
                    <a:lumMod val="50000"/>
                  </a:schemeClr>
                </a:solidFill>
              </a:rPr>
              <a:t> April, 2014 invests more than Rs. 25 </a:t>
            </a:r>
            <a:r>
              <a:rPr lang="en-US" sz="2200" dirty="0" err="1" smtClean="0">
                <a:solidFill>
                  <a:schemeClr val="accent1">
                    <a:lumMod val="50000"/>
                  </a:schemeClr>
                </a:solidFill>
              </a:rPr>
              <a:t>crore</a:t>
            </a:r>
            <a:r>
              <a:rPr lang="en-US" sz="2200" dirty="0" smtClean="0">
                <a:solidFill>
                  <a:schemeClr val="accent1">
                    <a:lumMod val="50000"/>
                  </a:schemeClr>
                </a:solidFill>
              </a:rPr>
              <a:t> in plant &amp; machinery in a Previous Year.</a:t>
            </a:r>
          </a:p>
          <a:p>
            <a:pPr marL="989838" lvl="1" indent="-514350" algn="just">
              <a:buFont typeface="Wingdings" pitchFamily="2" charset="2"/>
              <a:buChar char="Ø"/>
            </a:pPr>
            <a:r>
              <a:rPr lang="en-US" sz="2200" dirty="0" smtClean="0">
                <a:solidFill>
                  <a:schemeClr val="accent1">
                    <a:lumMod val="50000"/>
                  </a:schemeClr>
                </a:solidFill>
              </a:rPr>
              <a:t> Period of investment in plant and machinery extended to 31-03-2017</a:t>
            </a:r>
          </a:p>
          <a:p>
            <a:pPr marL="989838" lvl="1" indent="-514350" algn="just">
              <a:buFont typeface="Wingdings" pitchFamily="2" charset="2"/>
              <a:buChar char="Ø"/>
            </a:pPr>
            <a:r>
              <a:rPr lang="en-US" sz="2200" dirty="0" smtClean="0">
                <a:solidFill>
                  <a:schemeClr val="accent1">
                    <a:lumMod val="50000"/>
                  </a:schemeClr>
                </a:solidFill>
              </a:rPr>
              <a:t>The </a:t>
            </a:r>
            <a:r>
              <a:rPr lang="en-US" sz="2200" dirty="0" err="1" smtClean="0">
                <a:solidFill>
                  <a:schemeClr val="accent1">
                    <a:lumMod val="50000"/>
                  </a:schemeClr>
                </a:solidFill>
              </a:rPr>
              <a:t>assessee</a:t>
            </a:r>
            <a:r>
              <a:rPr lang="en-US" sz="2200" dirty="0" smtClean="0">
                <a:solidFill>
                  <a:schemeClr val="accent1">
                    <a:lumMod val="50000"/>
                  </a:schemeClr>
                </a:solidFill>
              </a:rPr>
              <a:t> who is eligible to claim deduction under the existing combined threshold limit of Rs.100 </a:t>
            </a:r>
            <a:r>
              <a:rPr lang="en-US" sz="2200" dirty="0" err="1" smtClean="0">
                <a:solidFill>
                  <a:schemeClr val="accent1">
                    <a:lumMod val="50000"/>
                  </a:schemeClr>
                </a:solidFill>
              </a:rPr>
              <a:t>crore</a:t>
            </a:r>
            <a:r>
              <a:rPr lang="en-US" sz="2200" dirty="0" smtClean="0">
                <a:solidFill>
                  <a:schemeClr val="accent1">
                    <a:lumMod val="50000"/>
                  </a:schemeClr>
                </a:solidFill>
              </a:rPr>
              <a:t> for investment made in previous years 2013-14 and 2014-15 shall continue to be eligible to claim deduction under the existing provisions contained in sub-section (1) of section 32AC even if its investment in the year 2014-15 is below the proposed new threshold limit of investment of Rs. 25 </a:t>
            </a:r>
            <a:r>
              <a:rPr lang="en-US" sz="2200" dirty="0" err="1" smtClean="0">
                <a:solidFill>
                  <a:schemeClr val="accent1">
                    <a:lumMod val="50000"/>
                  </a:schemeClr>
                </a:solidFill>
              </a:rPr>
              <a:t>crore</a:t>
            </a:r>
            <a:r>
              <a:rPr lang="en-US" sz="2200" dirty="0" smtClean="0">
                <a:solidFill>
                  <a:schemeClr val="accent1">
                    <a:lumMod val="50000"/>
                  </a:schemeClr>
                </a:solidFill>
              </a:rPr>
              <a:t> during the previous year (</a:t>
            </a:r>
            <a:r>
              <a:rPr lang="en-US" sz="2200" dirty="0" err="1" smtClean="0">
                <a:solidFill>
                  <a:schemeClr val="accent1">
                    <a:lumMod val="50000"/>
                  </a:schemeClr>
                </a:solidFill>
              </a:rPr>
              <a:t>wef</a:t>
            </a:r>
            <a:r>
              <a:rPr lang="en-US" sz="2200" dirty="0" smtClean="0">
                <a:solidFill>
                  <a:schemeClr val="accent1">
                    <a:lumMod val="50000"/>
                  </a:schemeClr>
                </a:solidFill>
              </a:rPr>
              <a:t> AY2015-16)</a:t>
            </a:r>
          </a:p>
          <a:p>
            <a:pPr marL="624078" indent="-514350">
              <a:buFont typeface="Arial" pitchFamily="34" charset="0"/>
              <a:buChar char="•"/>
            </a:pPr>
            <a:endParaRPr lang="en-US" sz="2400" dirty="0" smtClean="0">
              <a:solidFill>
                <a:schemeClr val="accent1">
                  <a:lumMod val="50000"/>
                </a:schemeClr>
              </a:solidFill>
            </a:endParaRPr>
          </a:p>
          <a:p>
            <a:pPr marL="624078" indent="-514350">
              <a:buFont typeface="Arial" pitchFamily="34" charset="0"/>
              <a:buChar char="•"/>
            </a:pPr>
            <a:endParaRPr lang="en-US" sz="2400" dirty="0" smtClean="0">
              <a:solidFill>
                <a:schemeClr val="accent1">
                  <a:lumMod val="50000"/>
                </a:schemeClr>
              </a:solidFill>
            </a:endParaRPr>
          </a:p>
          <a:p>
            <a:pPr marL="624078" indent="-514350">
              <a:buFont typeface="Arial" pitchFamily="34" charset="0"/>
              <a:buChar char="•"/>
            </a:pPr>
            <a:endParaRPr lang="en-US" b="1" u="sng" dirty="0" smtClean="0">
              <a:solidFill>
                <a:schemeClr val="accent1">
                  <a:lumMod val="50000"/>
                </a:schemeClr>
              </a:solidFill>
            </a:endParaRPr>
          </a:p>
          <a:p>
            <a:pPr marL="624078" indent="-514350">
              <a:buFont typeface="Arial" pitchFamily="34" charset="0"/>
              <a:buChar char="•"/>
            </a:pPr>
            <a:endParaRPr lang="en-US" b="1" u="sng" dirty="0" smtClean="0">
              <a:solidFill>
                <a:schemeClr val="accent1">
                  <a:lumMod val="50000"/>
                </a:schemeClr>
              </a:solidFill>
            </a:endParaRPr>
          </a:p>
          <a:p>
            <a:pPr marL="624078" indent="-514350">
              <a:buFont typeface="Arial" pitchFamily="34" charset="0"/>
              <a:buChar char="•"/>
            </a:pPr>
            <a:endParaRPr lang="en-US" b="1" u="sng" dirty="0" smtClean="0">
              <a:solidFill>
                <a:schemeClr val="accent1">
                  <a:lumMod val="50000"/>
                </a:schemeClr>
              </a:solidFill>
            </a:endParaRPr>
          </a:p>
          <a:p>
            <a:pPr marL="624078" indent="-514350">
              <a:buNone/>
            </a:pPr>
            <a:endParaRPr lang="en-US" b="1" u="sng" dirty="0" smtClean="0">
              <a:solidFill>
                <a:schemeClr val="accent1">
                  <a:lumMod val="50000"/>
                </a:schemeClr>
              </a:solidFill>
            </a:endParaRPr>
          </a:p>
          <a:p>
            <a:pPr marL="624078" indent="-514350">
              <a:buFont typeface="Arial" pitchFamily="34" charset="0"/>
              <a:buChar char="•"/>
            </a:pPr>
            <a:endParaRPr lang="en-US" b="1" dirty="0" smtClean="0">
              <a:solidFill>
                <a:schemeClr val="accent1">
                  <a:lumMod val="50000"/>
                </a:schemeClr>
              </a:solidFill>
            </a:endParaRP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867400"/>
          </a:xfrm>
        </p:spPr>
        <p:txBody>
          <a:bodyPr>
            <a:normAutofit fontScale="25000" lnSpcReduction="20000"/>
          </a:bodyPr>
          <a:lstStyle/>
          <a:p>
            <a:pPr>
              <a:buNone/>
            </a:pPr>
            <a:r>
              <a:rPr lang="en-US" sz="8000" b="1" u="sng" dirty="0" smtClean="0">
                <a:solidFill>
                  <a:schemeClr val="accent2">
                    <a:lumMod val="50000"/>
                  </a:schemeClr>
                </a:solidFill>
              </a:rPr>
              <a:t>II)</a:t>
            </a:r>
            <a:r>
              <a:rPr lang="en-US" sz="8000" b="1" u="sng" dirty="0" err="1" smtClean="0">
                <a:solidFill>
                  <a:schemeClr val="accent2">
                    <a:lumMod val="50000"/>
                  </a:schemeClr>
                </a:solidFill>
              </a:rPr>
              <a:t>Extention</a:t>
            </a:r>
            <a:r>
              <a:rPr lang="en-US" sz="8000" b="1" u="sng" dirty="0" smtClean="0">
                <a:solidFill>
                  <a:schemeClr val="accent2">
                    <a:lumMod val="50000"/>
                  </a:schemeClr>
                </a:solidFill>
              </a:rPr>
              <a:t> of Sunset date under section 80IA for Power Sector</a:t>
            </a:r>
          </a:p>
          <a:p>
            <a:pPr lvl="1">
              <a:buNone/>
            </a:pPr>
            <a:endParaRPr lang="en-US" sz="8000" dirty="0" smtClean="0"/>
          </a:p>
          <a:p>
            <a:pPr lvl="1">
              <a:buNone/>
            </a:pPr>
            <a:r>
              <a:rPr lang="en-US" sz="8000" dirty="0" smtClean="0"/>
              <a:t>	With a view to provide further time to the undertakings to commence the eligible activity to avail the tax incentive, it is proposed to amend the above provisions to extend the terminal date for a further period up to 31st March, 2017 i.e. till the end of the 12th Five Year Plan.</a:t>
            </a:r>
          </a:p>
          <a:p>
            <a:pPr lvl="1">
              <a:buNone/>
            </a:pPr>
            <a:r>
              <a:rPr lang="en-US" sz="8000" b="1" dirty="0" smtClean="0">
                <a:solidFill>
                  <a:srgbClr val="C00000"/>
                </a:solidFill>
              </a:rPr>
              <a:t>These amendments will take effect from 1</a:t>
            </a:r>
            <a:r>
              <a:rPr lang="en-US" sz="8000" b="1" baseline="30000" dirty="0" smtClean="0">
                <a:solidFill>
                  <a:srgbClr val="C00000"/>
                </a:solidFill>
              </a:rPr>
              <a:t>st</a:t>
            </a:r>
            <a:r>
              <a:rPr lang="en-US" sz="8000" b="1" dirty="0" smtClean="0">
                <a:solidFill>
                  <a:srgbClr val="C00000"/>
                </a:solidFill>
              </a:rPr>
              <a:t> April, </a:t>
            </a:r>
            <a:r>
              <a:rPr lang="en-US" sz="8000" b="1" dirty="0" smtClean="0">
                <a:solidFill>
                  <a:srgbClr val="C00000"/>
                </a:solidFill>
              </a:rPr>
              <a:t>2014.</a:t>
            </a:r>
            <a:endParaRPr lang="en-US" sz="8000" b="1" dirty="0" smtClean="0">
              <a:solidFill>
                <a:srgbClr val="C00000"/>
              </a:solidFill>
            </a:endParaRPr>
          </a:p>
          <a:p>
            <a:pPr lvl="1">
              <a:buNone/>
            </a:pPr>
            <a:endParaRPr lang="en-US" sz="8000" dirty="0" smtClean="0"/>
          </a:p>
          <a:p>
            <a:pPr>
              <a:buNone/>
            </a:pPr>
            <a:r>
              <a:rPr lang="en-US" sz="8000" b="1" u="sng" dirty="0" smtClean="0">
                <a:solidFill>
                  <a:schemeClr val="accent2">
                    <a:lumMod val="50000"/>
                  </a:schemeClr>
                </a:solidFill>
              </a:rPr>
              <a:t>III)Deduction in respect of capital expenditure on specified business</a:t>
            </a:r>
            <a:r>
              <a:rPr lang="en-US" sz="8200" dirty="0" smtClean="0"/>
              <a:t> </a:t>
            </a:r>
          </a:p>
          <a:p>
            <a:pPr>
              <a:buFont typeface="Wingdings" pitchFamily="2" charset="2"/>
              <a:buChar char="q"/>
            </a:pPr>
            <a:r>
              <a:rPr lang="en-US" sz="8200" dirty="0" smtClean="0"/>
              <a:t>It  is  proposed  to  include  two  new  businesses  as  “specified  business”  for  the  purposes  of  the investment‐linked  deduction  under  section  35AD  so as  to  promote investment in  these  sectors, which are :‐  </a:t>
            </a:r>
          </a:p>
          <a:p>
            <a:pPr lvl="2">
              <a:buFont typeface="Wingdings" pitchFamily="2" charset="2"/>
              <a:buChar char="Ø"/>
            </a:pPr>
            <a:r>
              <a:rPr lang="en-US" sz="7700" dirty="0" smtClean="0"/>
              <a:t> laying and operating a slurry pipeline for the transportation of iron ore; </a:t>
            </a:r>
          </a:p>
          <a:p>
            <a:pPr lvl="2">
              <a:buFont typeface="Wingdings" pitchFamily="2" charset="2"/>
              <a:buChar char="Ø"/>
            </a:pPr>
            <a:r>
              <a:rPr lang="en-US" sz="7700" dirty="0" smtClean="0"/>
              <a:t> setting up and operating a semiconductor wafer  fabrication manufacturing unit, if such unit is notified by the Board in accordance with the prescribed guidelines. </a:t>
            </a:r>
          </a:p>
          <a:p>
            <a:pPr lvl="1">
              <a:buNone/>
            </a:pPr>
            <a:r>
              <a:rPr lang="en-US" sz="8000" dirty="0" smtClean="0"/>
              <a:t> </a:t>
            </a:r>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Budget,2013</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6019800"/>
            <a:ext cx="2819400" cy="6096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638800"/>
          </a:xfrm>
        </p:spPr>
        <p:txBody>
          <a:bodyPr>
            <a:normAutofit fontScale="55000" lnSpcReduction="20000"/>
          </a:bodyPr>
          <a:lstStyle/>
          <a:p>
            <a:pPr lvl="1">
              <a:buNone/>
            </a:pPr>
            <a:r>
              <a:rPr lang="en-US" sz="2200" dirty="0" smtClean="0"/>
              <a:t> </a:t>
            </a:r>
            <a:r>
              <a:rPr lang="en-US" sz="3200" dirty="0" smtClean="0"/>
              <a:t>It  is  also  proposed  to  provide  that  the  date  of  commencement  of  operations  for  availing investment linked deduction in respect of the two new specified businesses shall be on or after 1st April, 2014.</a:t>
            </a:r>
          </a:p>
          <a:p>
            <a:pPr marL="822960" lvl="1" indent="-457200">
              <a:buAutoNum type="alphaLcParenBoth" startAt="2"/>
            </a:pPr>
            <a:endParaRPr lang="en-US" sz="3200" dirty="0" smtClean="0"/>
          </a:p>
          <a:p>
            <a:pPr marL="822960" lvl="1" indent="-457200">
              <a:buNone/>
            </a:pPr>
            <a:endParaRPr lang="en-US" sz="3200" dirty="0" smtClean="0"/>
          </a:p>
          <a:p>
            <a:pPr marL="822960" lvl="1" indent="-457200">
              <a:buFont typeface="Wingdings" pitchFamily="2" charset="2"/>
              <a:buChar char="q"/>
            </a:pPr>
            <a:r>
              <a:rPr lang="en-US" sz="3200" dirty="0" smtClean="0"/>
              <a:t>  </a:t>
            </a:r>
            <a:r>
              <a:rPr lang="en-US" sz="3600" dirty="0" smtClean="0"/>
              <a:t>Capital asset to be used for minimum 8 years.</a:t>
            </a:r>
          </a:p>
          <a:p>
            <a:pPr marL="822960" lvl="1" indent="-457200">
              <a:buFont typeface="Wingdings" pitchFamily="2" charset="2"/>
              <a:buChar char="q"/>
            </a:pPr>
            <a:endParaRPr lang="en-US" sz="3600" dirty="0" smtClean="0"/>
          </a:p>
          <a:p>
            <a:pPr marL="822960" lvl="1" indent="-457200">
              <a:buFont typeface="Wingdings" pitchFamily="2" charset="2"/>
              <a:buChar char="q"/>
            </a:pPr>
            <a:r>
              <a:rPr lang="en-US" sz="3600" dirty="0" smtClean="0"/>
              <a:t> Withdrawal of exemption if asset is used for other purposes</a:t>
            </a:r>
          </a:p>
          <a:p>
            <a:pPr marL="822960" lvl="1" indent="-457200">
              <a:buFont typeface="Wingdings" pitchFamily="2" charset="2"/>
              <a:buChar char="q"/>
            </a:pPr>
            <a:endParaRPr lang="en-US" sz="3600" dirty="0" smtClean="0"/>
          </a:p>
          <a:p>
            <a:pPr marL="822960" lvl="1" indent="-457200">
              <a:buFont typeface="Wingdings" pitchFamily="2" charset="2"/>
              <a:buChar char="q"/>
            </a:pPr>
            <a:r>
              <a:rPr lang="en-US" sz="3600" dirty="0" smtClean="0"/>
              <a:t>  Deduction u/s 10AA shall not be available.</a:t>
            </a:r>
          </a:p>
          <a:p>
            <a:pPr marL="822960" lvl="1" indent="-457200">
              <a:buAutoNum type="alphaLcParenBoth" startAt="2"/>
            </a:pPr>
            <a:endParaRPr lang="en-US" sz="3200" dirty="0" smtClean="0"/>
          </a:p>
          <a:p>
            <a:pPr marL="822960" lvl="1" indent="-457200">
              <a:buNone/>
            </a:pPr>
            <a:endParaRPr lang="en-US" sz="3200" b="1" dirty="0" smtClean="0">
              <a:solidFill>
                <a:srgbClr val="C00000"/>
              </a:solidFill>
            </a:endParaRPr>
          </a:p>
          <a:p>
            <a:pPr marL="822960" lvl="1" indent="-457200">
              <a:buNone/>
            </a:pPr>
            <a:r>
              <a:rPr lang="en-US" sz="3200" b="1" dirty="0" smtClean="0">
                <a:solidFill>
                  <a:srgbClr val="C00000"/>
                </a:solidFill>
              </a:rPr>
              <a:t>        These amendments will take effect From 1</a:t>
            </a:r>
            <a:r>
              <a:rPr lang="en-US" sz="3200" b="1" baseline="30000" dirty="0" smtClean="0">
                <a:solidFill>
                  <a:srgbClr val="C00000"/>
                </a:solidFill>
              </a:rPr>
              <a:t>st</a:t>
            </a:r>
            <a:r>
              <a:rPr lang="en-US" sz="3200" b="1" dirty="0" smtClean="0">
                <a:solidFill>
                  <a:srgbClr val="C00000"/>
                </a:solidFill>
              </a:rPr>
              <a:t> April, 2015 &amp; will , accordingly , apply in relation to the assessment year 2015-16  &amp; subsequent assessment years.</a:t>
            </a:r>
          </a:p>
          <a:p>
            <a:pPr lvl="1">
              <a:buNone/>
            </a:pPr>
            <a:endParaRPr lang="en-US" sz="3200" dirty="0" smtClean="0"/>
          </a:p>
          <a:p>
            <a:pPr lvl="1">
              <a:buNone/>
            </a:pPr>
            <a:endParaRPr lang="en-US" sz="3200" dirty="0" smtClean="0"/>
          </a:p>
          <a:p>
            <a:pPr lvl="1">
              <a:buNone/>
            </a:pPr>
            <a:endParaRPr lang="en-US" sz="3200" dirty="0" smtClean="0"/>
          </a:p>
          <a:p>
            <a:pPr lvl="1">
              <a:buNone/>
            </a:pPr>
            <a:endParaRPr lang="en-US" sz="2200" dirty="0" smtClean="0"/>
          </a:p>
          <a:p>
            <a:pPr lvl="1">
              <a:buNone/>
            </a:pPr>
            <a:r>
              <a:rPr lang="en-US" dirty="0" smtClean="0"/>
              <a:t> </a:t>
            </a:r>
          </a:p>
          <a:p>
            <a:pPr lvl="1"/>
            <a:endParaRPr lang="en-US" dirty="0" smtClean="0"/>
          </a:p>
          <a:p>
            <a:endParaRPr lang="en-US" dirty="0" smtClean="0"/>
          </a:p>
          <a:p>
            <a:pPr marL="624078" indent="-514350">
              <a:buAutoNum type="arabicPeriod" startAt="7"/>
            </a:pPr>
            <a:endParaRPr lang="en-US" dirty="0" smtClean="0"/>
          </a:p>
        </p:txBody>
      </p:sp>
      <p:sp>
        <p:nvSpPr>
          <p:cNvPr id="5" name="Title 2"/>
          <p:cNvSpPr txBox="1">
            <a:spLocks/>
          </p:cNvSpPr>
          <p:nvPr/>
        </p:nvSpPr>
        <p:spPr>
          <a:xfrm>
            <a:off x="0" y="0"/>
            <a:ext cx="9144000" cy="838200"/>
          </a:xfrm>
          <a:prstGeom prst="rect">
            <a:avLst/>
          </a:prstGeom>
          <a:ln w="6350" cap="rnd">
            <a:noFill/>
          </a:ln>
          <a:effectLst>
            <a:outerShdw blurRad="50800" dist="38100" dir="2700000" algn="tl" rotWithShape="0">
              <a:prstClr val="black">
                <a:alpha val="40000"/>
              </a:prstClr>
            </a:outerShdw>
          </a:effectLst>
          <a:scene3d>
            <a:camera prst="orthographicFront">
              <a:rot lat="0" lon="0" rev="0"/>
            </a:camera>
            <a:lightRig rig="chilly" dir="t">
              <a:rot lat="0" lon="0" rev="18480000"/>
            </a:lightRig>
          </a:scene3d>
          <a:sp3d prstMaterial="clear">
            <a:bevelT h="63500"/>
          </a:sp3d>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100" normalizeH="0" baseline="0" noProof="0" dirty="0" smtClean="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rPr>
              <a:t>Highlights of Budget,2014</a:t>
            </a:r>
            <a:endParaRPr kumimoji="0" lang="en-US" sz="4200" b="0" i="0" u="none" strike="noStrike" kern="1200" cap="none" spc="-100" normalizeH="0" baseline="0" noProof="0" dirty="0">
              <a:ln w="3200">
                <a:solidFill>
                  <a:schemeClr val="bg2">
                    <a:shade val="75000"/>
                    <a:alpha val="25000"/>
                  </a:schemeClr>
                </a:solidFill>
                <a:prstDash val="solid"/>
                <a:round/>
              </a:ln>
              <a:solidFill>
                <a:schemeClr val="accent4">
                  <a:lumMod val="50000"/>
                </a:schemeClr>
              </a:solidFill>
              <a:effectLst>
                <a:innerShdw blurRad="50800" dist="25400" dir="13500000">
                  <a:prstClr val="black">
                    <a:alpha val="70000"/>
                  </a:prstClr>
                </a:innerShdw>
              </a:effectLst>
              <a:uLnTx/>
              <a:uFillTx/>
              <a:latin typeface="+mj-lt"/>
              <a:ea typeface="+mj-ea"/>
              <a:cs typeface="+mj-cs"/>
            </a:endParaRPr>
          </a:p>
        </p:txBody>
      </p:sp>
      <p:sp>
        <p:nvSpPr>
          <p:cNvPr id="4" name="Rounded Rectangle 3"/>
          <p:cNvSpPr/>
          <p:nvPr/>
        </p:nvSpPr>
        <p:spPr>
          <a:xfrm>
            <a:off x="6172200" y="5943600"/>
            <a:ext cx="2819400" cy="685800"/>
          </a:xfrm>
          <a:prstGeom prst="roundRect">
            <a:avLst/>
          </a:prstGeom>
        </p:spPr>
        <p:style>
          <a:lnRef idx="0">
            <a:schemeClr val="accent5"/>
          </a:lnRef>
          <a:fillRef idx="3">
            <a:schemeClr val="accent5"/>
          </a:fillRef>
          <a:effectRef idx="3">
            <a:schemeClr val="accent5"/>
          </a:effectRef>
          <a:fontRef idx="minor">
            <a:schemeClr val="lt1"/>
          </a:fontRef>
        </p:style>
        <p:txBody>
          <a:bodyPr lIns="0" tIns="0" rIns="0" bIns="0" numCol="1" rtlCol="0" anchor="t"/>
          <a:lstStyle/>
          <a:p>
            <a:pPr algn="ctr"/>
            <a:r>
              <a:rPr lang="en-US" sz="1600" dirty="0" smtClean="0">
                <a:solidFill>
                  <a:srgbClr val="FFC000"/>
                </a:solidFill>
                <a:effectLst>
                  <a:outerShdw blurRad="50800" dist="38100" dir="2700000" algn="tl" rotWithShape="0">
                    <a:prstClr val="black">
                      <a:alpha val="40000"/>
                    </a:prstClr>
                  </a:outerShdw>
                </a:effectLst>
              </a:rPr>
              <a:t>Sanjeev Kavish and Associates</a:t>
            </a:r>
          </a:p>
          <a:p>
            <a:pPr algn="ctr"/>
            <a:r>
              <a:rPr lang="en-US" sz="1600" dirty="0" smtClean="0">
                <a:solidFill>
                  <a:srgbClr val="FFC000"/>
                </a:solidFill>
                <a:effectLst>
                  <a:outerShdw blurRad="50800" dist="38100" dir="2700000" algn="tl" rotWithShape="0">
                    <a:prstClr val="black">
                      <a:alpha val="40000"/>
                    </a:prstClr>
                  </a:outerShdw>
                </a:effectLst>
              </a:rPr>
              <a:t>Chartered Accountants</a:t>
            </a:r>
            <a:endParaRPr lang="en-IN" sz="1600" dirty="0">
              <a:solidFill>
                <a:srgbClr val="FFC000"/>
              </a:solidFill>
              <a:effectLst>
                <a:outerShdw blurRad="50800" dist="38100" dir="2700000" algn="tl" rotWithShape="0">
                  <a:prstClr val="black">
                    <a:alpha val="40000"/>
                  </a:prstClr>
                </a:outerShdw>
              </a:effectLst>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1700</TotalTime>
  <Words>974</Words>
  <Application>Microsoft Office PowerPoint</Application>
  <PresentationFormat>On-screen Show (4:3)</PresentationFormat>
  <Paragraphs>419</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Paper</vt:lpstr>
      <vt:lpstr>Budget Analysis 2014</vt:lpstr>
      <vt:lpstr>Highlights of Budget,2014</vt:lpstr>
      <vt:lpstr>Slide 3</vt:lpstr>
      <vt:lpstr>Slide 4</vt:lpstr>
      <vt:lpstr>Slide 5</vt:lpstr>
      <vt:lpstr> </vt:lpstr>
      <vt:lpstr>Slide 7</vt:lpstr>
      <vt:lpstr>Slide 8</vt:lpstr>
      <vt:lpstr>Slide 9</vt:lpstr>
      <vt:lpstr>Slide 10</vt:lpstr>
      <vt:lpstr>Slide 11</vt:lpstr>
      <vt:lpstr>Slide 12</vt:lpstr>
      <vt:lpstr> </vt:lpstr>
      <vt:lpstr>Slide 14</vt:lpstr>
      <vt:lpstr>Slide 15</vt:lpstr>
      <vt:lpstr>Slide 16</vt:lpstr>
      <vt:lpstr>  </vt:lpstr>
      <vt:lpstr>Slide 18</vt:lpstr>
      <vt:lpstr>Slide 19</vt:lpstr>
      <vt:lpstr>Slide 20</vt:lpstr>
      <vt:lpstr>Slide 21</vt:lpstr>
      <vt:lpstr> </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Highlights of Budget,2014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Analysis 2013</dc:title>
  <dc:creator>bharti gautam</dc:creator>
  <cp:lastModifiedBy>CA. Sanjeev Singhal</cp:lastModifiedBy>
  <cp:revision>161</cp:revision>
  <dcterms:created xsi:type="dcterms:W3CDTF">2006-08-16T00:00:00Z</dcterms:created>
  <dcterms:modified xsi:type="dcterms:W3CDTF">2014-07-15T13:39:31Z</dcterms:modified>
</cp:coreProperties>
</file>