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Default Extension="bin" ContentType="application/vnd.openxmlformats-officedocument.oleObject"/>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Default Extension="vml" ContentType="application/vnd.openxmlformats-officedocument.vmlDrawing"/>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77" r:id="rId3"/>
    <p:sldId id="283" r:id="rId4"/>
    <p:sldId id="259" r:id="rId5"/>
    <p:sldId id="291" r:id="rId6"/>
    <p:sldId id="260" r:id="rId7"/>
    <p:sldId id="285" r:id="rId8"/>
    <p:sldId id="262" r:id="rId9"/>
    <p:sldId id="292" r:id="rId10"/>
    <p:sldId id="294" r:id="rId11"/>
    <p:sldId id="295" r:id="rId12"/>
    <p:sldId id="293" r:id="rId13"/>
    <p:sldId id="296" r:id="rId14"/>
    <p:sldId id="297" r:id="rId15"/>
    <p:sldId id="298" r:id="rId16"/>
    <p:sldId id="299" r:id="rId17"/>
    <p:sldId id="300" r:id="rId18"/>
    <p:sldId id="301" r:id="rId19"/>
    <p:sldId id="302" r:id="rId20"/>
    <p:sldId id="306" r:id="rId21"/>
    <p:sldId id="304" r:id="rId22"/>
    <p:sldId id="305" r:id="rId23"/>
    <p:sldId id="278" r:id="rId24"/>
    <p:sldId id="288" r:id="rId25"/>
    <p:sldId id="307" r:id="rId26"/>
    <p:sldId id="308" r:id="rId27"/>
    <p:sldId id="309" r:id="rId28"/>
    <p:sldId id="310" r:id="rId29"/>
    <p:sldId id="311" r:id="rId30"/>
    <p:sldId id="313" r:id="rId31"/>
    <p:sldId id="312" r:id="rId32"/>
    <p:sldId id="314" r:id="rId33"/>
    <p:sldId id="315" r:id="rId34"/>
    <p:sldId id="286" r:id="rId35"/>
    <p:sldId id="316" r:id="rId36"/>
    <p:sldId id="276"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4FA7FF"/>
    <a:srgbClr val="0049DA"/>
    <a:srgbClr val="9BDEFF"/>
    <a:srgbClr val="66CCFF"/>
    <a:srgbClr val="8AEECA"/>
    <a:srgbClr val="87F5F0"/>
    <a:srgbClr val="1FDB98"/>
    <a:srgbClr val="C0C0C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54" autoAdjust="0"/>
    <p:restoredTop sz="95376" autoAdjust="0"/>
  </p:normalViewPr>
  <p:slideViewPr>
    <p:cSldViewPr>
      <p:cViewPr varScale="1">
        <p:scale>
          <a:sx n="64" d="100"/>
          <a:sy n="64" d="100"/>
        </p:scale>
        <p:origin x="-1038" y="-108"/>
      </p:cViewPr>
      <p:guideLst>
        <p:guide orient="horz" pos="2160"/>
        <p:guide pos="2880"/>
      </p:guideLst>
    </p:cSldViewPr>
  </p:slideViewPr>
  <p:notesTextViewPr>
    <p:cViewPr>
      <p:scale>
        <a:sx n="100" d="100"/>
        <a:sy n="100" d="100"/>
      </p:scale>
      <p:origin x="0" y="0"/>
    </p:cViewPr>
  </p:notesTextViewPr>
  <p:notesViewPr>
    <p:cSldViewPr>
      <p:cViewPr varScale="1">
        <p:scale>
          <a:sx n="51" d="100"/>
          <a:sy n="51" d="100"/>
        </p:scale>
        <p:origin x="-235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C2E84-4906-4600-AFBF-5749DEA7C2C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13ED7E1-E678-4A00-8C8F-876E1D2E9531}">
      <dgm:prSet phldrT="[Text]"/>
      <dgm:spPr/>
      <dgm:t>
        <a:bodyPr/>
        <a:lstStyle/>
        <a:p>
          <a:r>
            <a:rPr lang="en-US" dirty="0" smtClean="0"/>
            <a:t>TIMING DIFFERENCES</a:t>
          </a:r>
          <a:endParaRPr lang="en-US" dirty="0"/>
        </a:p>
      </dgm:t>
    </dgm:pt>
    <dgm:pt modelId="{3698F6D1-22B1-4B50-A13F-3D47F6F3CA53}" type="parTrans" cxnId="{8992FD66-DFE5-4FE6-B207-E93BC76AEA21}">
      <dgm:prSet/>
      <dgm:spPr/>
      <dgm:t>
        <a:bodyPr/>
        <a:lstStyle/>
        <a:p>
          <a:endParaRPr lang="en-US"/>
        </a:p>
      </dgm:t>
    </dgm:pt>
    <dgm:pt modelId="{D931C261-BC31-4944-BA30-A7C8AEC53F71}" type="sibTrans" cxnId="{8992FD66-DFE5-4FE6-B207-E93BC76AEA21}">
      <dgm:prSet/>
      <dgm:spPr/>
      <dgm:t>
        <a:bodyPr/>
        <a:lstStyle/>
        <a:p>
          <a:endParaRPr lang="en-US"/>
        </a:p>
      </dgm:t>
    </dgm:pt>
    <dgm:pt modelId="{C2F242C9-5360-43EF-98F7-24B76DF8344C}">
      <dgm:prSet phldrT="[Text]"/>
      <dgm:spPr/>
      <dgm:t>
        <a:bodyPr/>
        <a:lstStyle/>
        <a:p>
          <a:r>
            <a:rPr lang="en-US" dirty="0" smtClean="0"/>
            <a:t>PERMANENT DIFFERENCES</a:t>
          </a:r>
          <a:endParaRPr lang="en-US" dirty="0"/>
        </a:p>
      </dgm:t>
    </dgm:pt>
    <dgm:pt modelId="{EC8770F2-CD7C-45DC-9994-630937DF107E}" type="parTrans" cxnId="{0286D205-54FC-4F04-8D56-DCBCC85AFF9D}">
      <dgm:prSet/>
      <dgm:spPr/>
      <dgm:t>
        <a:bodyPr/>
        <a:lstStyle/>
        <a:p>
          <a:endParaRPr lang="en-US"/>
        </a:p>
      </dgm:t>
    </dgm:pt>
    <dgm:pt modelId="{D5722E88-23B8-4457-B321-C2AE8D6F4212}" type="sibTrans" cxnId="{0286D205-54FC-4F04-8D56-DCBCC85AFF9D}">
      <dgm:prSet/>
      <dgm:spPr/>
      <dgm:t>
        <a:bodyPr/>
        <a:lstStyle/>
        <a:p>
          <a:endParaRPr lang="en-US"/>
        </a:p>
      </dgm:t>
    </dgm:pt>
    <dgm:pt modelId="{AAA133B6-F058-4749-AF8C-AE883EC4E30D}" type="pres">
      <dgm:prSet presAssocID="{7B6C2E84-4906-4600-AFBF-5749DEA7C2C7}" presName="linear" presStyleCnt="0">
        <dgm:presLayoutVars>
          <dgm:animLvl val="lvl"/>
          <dgm:resizeHandles val="exact"/>
        </dgm:presLayoutVars>
      </dgm:prSet>
      <dgm:spPr/>
      <dgm:t>
        <a:bodyPr/>
        <a:lstStyle/>
        <a:p>
          <a:endParaRPr lang="en-US"/>
        </a:p>
      </dgm:t>
    </dgm:pt>
    <dgm:pt modelId="{CDB4150B-28BB-42AF-9AA1-A87B49A41F7E}" type="pres">
      <dgm:prSet presAssocID="{C13ED7E1-E678-4A00-8C8F-876E1D2E9531}" presName="parentText" presStyleLbl="node1" presStyleIdx="0" presStyleCnt="2" custScaleX="87755" custLinFactY="-85845" custLinFactNeighborY="-100000">
        <dgm:presLayoutVars>
          <dgm:chMax val="0"/>
          <dgm:bulletEnabled val="1"/>
        </dgm:presLayoutVars>
      </dgm:prSet>
      <dgm:spPr/>
      <dgm:t>
        <a:bodyPr/>
        <a:lstStyle/>
        <a:p>
          <a:endParaRPr lang="en-US"/>
        </a:p>
      </dgm:t>
    </dgm:pt>
    <dgm:pt modelId="{3749A7F3-8BCA-4C8C-8AF6-AF66123FB482}" type="pres">
      <dgm:prSet presAssocID="{D931C261-BC31-4944-BA30-A7C8AEC53F71}" presName="spacer" presStyleCnt="0"/>
      <dgm:spPr/>
    </dgm:pt>
    <dgm:pt modelId="{1726BF1B-4AEC-49F8-8274-639C8BF235F9}" type="pres">
      <dgm:prSet presAssocID="{C2F242C9-5360-43EF-98F7-24B76DF8344C}" presName="parentText" presStyleLbl="node1" presStyleIdx="1" presStyleCnt="2" custScaleX="95918" custLinFactY="32291" custLinFactNeighborX="-2041" custLinFactNeighborY="100000">
        <dgm:presLayoutVars>
          <dgm:chMax val="0"/>
          <dgm:bulletEnabled val="1"/>
        </dgm:presLayoutVars>
      </dgm:prSet>
      <dgm:spPr/>
      <dgm:t>
        <a:bodyPr/>
        <a:lstStyle/>
        <a:p>
          <a:endParaRPr lang="en-US"/>
        </a:p>
      </dgm:t>
    </dgm:pt>
  </dgm:ptLst>
  <dgm:cxnLst>
    <dgm:cxn modelId="{5BE24AC6-FFEC-41C5-90EF-13630C85923C}" type="presOf" srcId="{C2F242C9-5360-43EF-98F7-24B76DF8344C}" destId="{1726BF1B-4AEC-49F8-8274-639C8BF235F9}" srcOrd="0" destOrd="0" presId="urn:microsoft.com/office/officeart/2005/8/layout/vList2"/>
    <dgm:cxn modelId="{0286D205-54FC-4F04-8D56-DCBCC85AFF9D}" srcId="{7B6C2E84-4906-4600-AFBF-5749DEA7C2C7}" destId="{C2F242C9-5360-43EF-98F7-24B76DF8344C}" srcOrd="1" destOrd="0" parTransId="{EC8770F2-CD7C-45DC-9994-630937DF107E}" sibTransId="{D5722E88-23B8-4457-B321-C2AE8D6F4212}"/>
    <dgm:cxn modelId="{8992FD66-DFE5-4FE6-B207-E93BC76AEA21}" srcId="{7B6C2E84-4906-4600-AFBF-5749DEA7C2C7}" destId="{C13ED7E1-E678-4A00-8C8F-876E1D2E9531}" srcOrd="0" destOrd="0" parTransId="{3698F6D1-22B1-4B50-A13F-3D47F6F3CA53}" sibTransId="{D931C261-BC31-4944-BA30-A7C8AEC53F71}"/>
    <dgm:cxn modelId="{49058602-3B46-4C3E-8244-095E2B834EB7}" type="presOf" srcId="{C13ED7E1-E678-4A00-8C8F-876E1D2E9531}" destId="{CDB4150B-28BB-42AF-9AA1-A87B49A41F7E}" srcOrd="0" destOrd="0" presId="urn:microsoft.com/office/officeart/2005/8/layout/vList2"/>
    <dgm:cxn modelId="{ABB0878C-1DAD-4E02-A40D-7EB8FFDA4F41}" type="presOf" srcId="{7B6C2E84-4906-4600-AFBF-5749DEA7C2C7}" destId="{AAA133B6-F058-4749-AF8C-AE883EC4E30D}" srcOrd="0" destOrd="0" presId="urn:microsoft.com/office/officeart/2005/8/layout/vList2"/>
    <dgm:cxn modelId="{A1DE74AC-D275-4752-A278-78E2C480F336}" type="presParOf" srcId="{AAA133B6-F058-4749-AF8C-AE883EC4E30D}" destId="{CDB4150B-28BB-42AF-9AA1-A87B49A41F7E}" srcOrd="0" destOrd="0" presId="urn:microsoft.com/office/officeart/2005/8/layout/vList2"/>
    <dgm:cxn modelId="{C3AA577E-05A5-46EA-A035-39DACC7CBCBF}" type="presParOf" srcId="{AAA133B6-F058-4749-AF8C-AE883EC4E30D}" destId="{3749A7F3-8BCA-4C8C-8AF6-AF66123FB482}" srcOrd="1" destOrd="0" presId="urn:microsoft.com/office/officeart/2005/8/layout/vList2"/>
    <dgm:cxn modelId="{1B24FC90-B7E5-4813-8597-3CD504BF530D}" type="presParOf" srcId="{AAA133B6-F058-4749-AF8C-AE883EC4E30D}" destId="{1726BF1B-4AEC-49F8-8274-639C8BF235F9}"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6C2E84-4906-4600-AFBF-5749DEA7C2C7}"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en-US"/>
        </a:p>
      </dgm:t>
    </dgm:pt>
    <dgm:pt modelId="{C13ED7E1-E678-4A00-8C8F-876E1D2E9531}">
      <dgm:prSet phldrT="[Text]" custT="1"/>
      <dgm:spPr/>
      <dgm:t>
        <a:bodyPr/>
        <a:lstStyle/>
        <a:p>
          <a:pPr algn="ctr"/>
          <a:r>
            <a:rPr lang="en-US" sz="1900" dirty="0" smtClean="0"/>
            <a:t>TAXABLE</a:t>
          </a:r>
          <a:endParaRPr lang="en-US" sz="1900" dirty="0"/>
        </a:p>
      </dgm:t>
    </dgm:pt>
    <dgm:pt modelId="{3698F6D1-22B1-4B50-A13F-3D47F6F3CA53}" type="parTrans" cxnId="{8992FD66-DFE5-4FE6-B207-E93BC76AEA21}">
      <dgm:prSet/>
      <dgm:spPr/>
      <dgm:t>
        <a:bodyPr/>
        <a:lstStyle/>
        <a:p>
          <a:endParaRPr lang="en-US"/>
        </a:p>
      </dgm:t>
    </dgm:pt>
    <dgm:pt modelId="{D931C261-BC31-4944-BA30-A7C8AEC53F71}" type="sibTrans" cxnId="{8992FD66-DFE5-4FE6-B207-E93BC76AEA21}">
      <dgm:prSet/>
      <dgm:spPr/>
      <dgm:t>
        <a:bodyPr/>
        <a:lstStyle/>
        <a:p>
          <a:endParaRPr lang="en-US"/>
        </a:p>
      </dgm:t>
    </dgm:pt>
    <dgm:pt modelId="{C2F242C9-5360-43EF-98F7-24B76DF8344C}">
      <dgm:prSet phldrT="[Text]" custT="1"/>
      <dgm:spPr/>
      <dgm:t>
        <a:bodyPr/>
        <a:lstStyle/>
        <a:p>
          <a:pPr algn="ctr"/>
          <a:r>
            <a:rPr lang="en-US" sz="1900" dirty="0" smtClean="0"/>
            <a:t>DEDUCTIBLE</a:t>
          </a:r>
          <a:endParaRPr lang="en-US" sz="1900" dirty="0"/>
        </a:p>
      </dgm:t>
    </dgm:pt>
    <dgm:pt modelId="{EC8770F2-CD7C-45DC-9994-630937DF107E}" type="parTrans" cxnId="{0286D205-54FC-4F04-8D56-DCBCC85AFF9D}">
      <dgm:prSet/>
      <dgm:spPr/>
      <dgm:t>
        <a:bodyPr/>
        <a:lstStyle/>
        <a:p>
          <a:endParaRPr lang="en-US"/>
        </a:p>
      </dgm:t>
    </dgm:pt>
    <dgm:pt modelId="{D5722E88-23B8-4457-B321-C2AE8D6F4212}" type="sibTrans" cxnId="{0286D205-54FC-4F04-8D56-DCBCC85AFF9D}">
      <dgm:prSet/>
      <dgm:spPr/>
      <dgm:t>
        <a:bodyPr/>
        <a:lstStyle/>
        <a:p>
          <a:endParaRPr lang="en-US"/>
        </a:p>
      </dgm:t>
    </dgm:pt>
    <dgm:pt modelId="{F4E77470-0978-45A4-AA85-803860C444CE}">
      <dgm:prSet phldrT="[Text]" custT="1"/>
      <dgm:spPr/>
      <dgm:t>
        <a:bodyPr/>
        <a:lstStyle/>
        <a:p>
          <a:pPr algn="ctr"/>
          <a:r>
            <a:rPr lang="en-US" sz="1900" dirty="0" smtClean="0"/>
            <a:t>TEMPORARY DIFFERENCES</a:t>
          </a:r>
          <a:endParaRPr lang="en-US" sz="1900" dirty="0"/>
        </a:p>
      </dgm:t>
    </dgm:pt>
    <dgm:pt modelId="{8FE8695C-2348-41B2-8473-67C66AEE74FC}" type="parTrans" cxnId="{B8F9F975-049D-4624-A7EA-FBDD0BDA0523}">
      <dgm:prSet/>
      <dgm:spPr/>
      <dgm:t>
        <a:bodyPr/>
        <a:lstStyle/>
        <a:p>
          <a:endParaRPr lang="en-US"/>
        </a:p>
      </dgm:t>
    </dgm:pt>
    <dgm:pt modelId="{DB5B19CB-3D22-4462-9FEA-9FD660268DA0}" type="sibTrans" cxnId="{B8F9F975-049D-4624-A7EA-FBDD0BDA0523}">
      <dgm:prSet/>
      <dgm:spPr/>
      <dgm:t>
        <a:bodyPr/>
        <a:lstStyle/>
        <a:p>
          <a:endParaRPr lang="en-US"/>
        </a:p>
      </dgm:t>
    </dgm:pt>
    <dgm:pt modelId="{2970A652-E673-420E-9024-29FFB3AB6B73}" type="pres">
      <dgm:prSet presAssocID="{7B6C2E84-4906-4600-AFBF-5749DEA7C2C7}" presName="linear" presStyleCnt="0">
        <dgm:presLayoutVars>
          <dgm:dir/>
          <dgm:animLvl val="lvl"/>
          <dgm:resizeHandles val="exact"/>
        </dgm:presLayoutVars>
      </dgm:prSet>
      <dgm:spPr/>
      <dgm:t>
        <a:bodyPr/>
        <a:lstStyle/>
        <a:p>
          <a:endParaRPr lang="en-US"/>
        </a:p>
      </dgm:t>
    </dgm:pt>
    <dgm:pt modelId="{CD9C9115-15FC-4138-988D-12DB79B28CE4}" type="pres">
      <dgm:prSet presAssocID="{F4E77470-0978-45A4-AA85-803860C444CE}" presName="parentLin" presStyleCnt="0"/>
      <dgm:spPr/>
    </dgm:pt>
    <dgm:pt modelId="{8F7F102D-8D8E-450C-A069-84AB8EC82AEA}" type="pres">
      <dgm:prSet presAssocID="{F4E77470-0978-45A4-AA85-803860C444CE}" presName="parentLeftMargin" presStyleLbl="node1" presStyleIdx="0" presStyleCnt="3"/>
      <dgm:spPr/>
      <dgm:t>
        <a:bodyPr/>
        <a:lstStyle/>
        <a:p>
          <a:endParaRPr lang="en-US"/>
        </a:p>
      </dgm:t>
    </dgm:pt>
    <dgm:pt modelId="{BD60F150-CAEE-4910-A376-0EC8D936B6BD}" type="pres">
      <dgm:prSet presAssocID="{F4E77470-0978-45A4-AA85-803860C444CE}" presName="parentText" presStyleLbl="node1" presStyleIdx="0" presStyleCnt="3" custScaleX="135236" custScaleY="195088" custLinFactNeighborX="-59143" custLinFactNeighborY="949">
        <dgm:presLayoutVars>
          <dgm:chMax val="0"/>
          <dgm:bulletEnabled val="1"/>
        </dgm:presLayoutVars>
      </dgm:prSet>
      <dgm:spPr/>
      <dgm:t>
        <a:bodyPr/>
        <a:lstStyle/>
        <a:p>
          <a:endParaRPr lang="en-US"/>
        </a:p>
      </dgm:t>
    </dgm:pt>
    <dgm:pt modelId="{33921DFC-D21B-45E8-85CF-C9765D1665FE}" type="pres">
      <dgm:prSet presAssocID="{F4E77470-0978-45A4-AA85-803860C444CE}" presName="negativeSpace" presStyleCnt="0"/>
      <dgm:spPr/>
    </dgm:pt>
    <dgm:pt modelId="{336AE034-8388-44A9-B9E1-FD6F557D0BEB}" type="pres">
      <dgm:prSet presAssocID="{F4E77470-0978-45A4-AA85-803860C444CE}" presName="childText" presStyleLbl="conFgAcc1" presStyleIdx="0" presStyleCnt="3">
        <dgm:presLayoutVars>
          <dgm:bulletEnabled val="1"/>
        </dgm:presLayoutVars>
      </dgm:prSet>
      <dgm:spPr/>
    </dgm:pt>
    <dgm:pt modelId="{04AF9244-8400-43C9-86DD-EB2C96D01F46}" type="pres">
      <dgm:prSet presAssocID="{DB5B19CB-3D22-4462-9FEA-9FD660268DA0}" presName="spaceBetweenRectangles" presStyleCnt="0"/>
      <dgm:spPr/>
    </dgm:pt>
    <dgm:pt modelId="{2A0283C6-4AAE-4BAD-BA8F-3BC253D38802}" type="pres">
      <dgm:prSet presAssocID="{C13ED7E1-E678-4A00-8C8F-876E1D2E9531}" presName="parentLin" presStyleCnt="0"/>
      <dgm:spPr/>
    </dgm:pt>
    <dgm:pt modelId="{432FBB6C-955D-405C-A286-2DBEAE570B04}" type="pres">
      <dgm:prSet presAssocID="{C13ED7E1-E678-4A00-8C8F-876E1D2E9531}" presName="parentLeftMargin" presStyleLbl="node1" presStyleIdx="0" presStyleCnt="3"/>
      <dgm:spPr/>
      <dgm:t>
        <a:bodyPr/>
        <a:lstStyle/>
        <a:p>
          <a:endParaRPr lang="en-US"/>
        </a:p>
      </dgm:t>
    </dgm:pt>
    <dgm:pt modelId="{F02D7BC0-ADF6-45B4-8658-868410542853}" type="pres">
      <dgm:prSet presAssocID="{C13ED7E1-E678-4A00-8C8F-876E1D2E9531}" presName="parentText" presStyleLbl="node1" presStyleIdx="1" presStyleCnt="3" custScaleY="172596" custLinFactX="6142" custLinFactNeighborX="100000" custLinFactNeighborY="10333">
        <dgm:presLayoutVars>
          <dgm:chMax val="0"/>
          <dgm:bulletEnabled val="1"/>
        </dgm:presLayoutVars>
      </dgm:prSet>
      <dgm:spPr/>
      <dgm:t>
        <a:bodyPr/>
        <a:lstStyle/>
        <a:p>
          <a:endParaRPr lang="en-US"/>
        </a:p>
      </dgm:t>
    </dgm:pt>
    <dgm:pt modelId="{5AF56D9E-726E-43F9-902F-5D2D895B1C15}" type="pres">
      <dgm:prSet presAssocID="{C13ED7E1-E678-4A00-8C8F-876E1D2E9531}" presName="negativeSpace" presStyleCnt="0"/>
      <dgm:spPr/>
    </dgm:pt>
    <dgm:pt modelId="{B690CAD1-8C4C-4118-9C68-6959E7FA475C}" type="pres">
      <dgm:prSet presAssocID="{C13ED7E1-E678-4A00-8C8F-876E1D2E9531}" presName="childText" presStyleLbl="conFgAcc1" presStyleIdx="1" presStyleCnt="3">
        <dgm:presLayoutVars>
          <dgm:bulletEnabled val="1"/>
        </dgm:presLayoutVars>
      </dgm:prSet>
      <dgm:spPr/>
    </dgm:pt>
    <dgm:pt modelId="{299D5A66-36FA-4D1C-939A-463044BA6E92}" type="pres">
      <dgm:prSet presAssocID="{D931C261-BC31-4944-BA30-A7C8AEC53F71}" presName="spaceBetweenRectangles" presStyleCnt="0"/>
      <dgm:spPr/>
    </dgm:pt>
    <dgm:pt modelId="{754A9039-1B34-4870-9768-8BAE51496D6A}" type="pres">
      <dgm:prSet presAssocID="{C2F242C9-5360-43EF-98F7-24B76DF8344C}" presName="parentLin" presStyleCnt="0"/>
      <dgm:spPr/>
    </dgm:pt>
    <dgm:pt modelId="{4A298D13-1B1D-492D-9EB2-7BA3EEA4A8AB}" type="pres">
      <dgm:prSet presAssocID="{C2F242C9-5360-43EF-98F7-24B76DF8344C}" presName="parentLeftMargin" presStyleLbl="node1" presStyleIdx="1" presStyleCnt="3"/>
      <dgm:spPr/>
      <dgm:t>
        <a:bodyPr/>
        <a:lstStyle/>
        <a:p>
          <a:endParaRPr lang="en-US"/>
        </a:p>
      </dgm:t>
    </dgm:pt>
    <dgm:pt modelId="{940CAB9B-3DF2-4ABF-9398-8EC381CFA00E}" type="pres">
      <dgm:prSet presAssocID="{C2F242C9-5360-43EF-98F7-24B76DF8344C}" presName="parentText" presStyleLbl="node1" presStyleIdx="2" presStyleCnt="3" custScaleY="162669" custLinFactX="6142" custLinFactNeighborX="100000" custLinFactNeighborY="25782">
        <dgm:presLayoutVars>
          <dgm:chMax val="0"/>
          <dgm:bulletEnabled val="1"/>
        </dgm:presLayoutVars>
      </dgm:prSet>
      <dgm:spPr/>
      <dgm:t>
        <a:bodyPr/>
        <a:lstStyle/>
        <a:p>
          <a:endParaRPr lang="en-US"/>
        </a:p>
      </dgm:t>
    </dgm:pt>
    <dgm:pt modelId="{31737140-2A0A-4EB1-9AE3-5D095467A3C5}" type="pres">
      <dgm:prSet presAssocID="{C2F242C9-5360-43EF-98F7-24B76DF8344C}" presName="negativeSpace" presStyleCnt="0"/>
      <dgm:spPr/>
    </dgm:pt>
    <dgm:pt modelId="{C10413D6-4530-4939-A9E5-7C4AA1B63323}" type="pres">
      <dgm:prSet presAssocID="{C2F242C9-5360-43EF-98F7-24B76DF8344C}" presName="childText" presStyleLbl="conFgAcc1" presStyleIdx="2" presStyleCnt="3" custLinFactY="4581" custLinFactNeighborY="100000">
        <dgm:presLayoutVars>
          <dgm:bulletEnabled val="1"/>
        </dgm:presLayoutVars>
      </dgm:prSet>
      <dgm:spPr/>
    </dgm:pt>
  </dgm:ptLst>
  <dgm:cxnLst>
    <dgm:cxn modelId="{A6CDD846-5E85-4ACE-B58D-ED015FD3FE1B}" type="presOf" srcId="{F4E77470-0978-45A4-AA85-803860C444CE}" destId="{BD60F150-CAEE-4910-A376-0EC8D936B6BD}" srcOrd="1" destOrd="0" presId="urn:microsoft.com/office/officeart/2005/8/layout/list1"/>
    <dgm:cxn modelId="{D3368971-AB54-4AC7-86BA-40F9B04D3C4A}" type="presOf" srcId="{C2F242C9-5360-43EF-98F7-24B76DF8344C}" destId="{940CAB9B-3DF2-4ABF-9398-8EC381CFA00E}" srcOrd="1" destOrd="0" presId="urn:microsoft.com/office/officeart/2005/8/layout/list1"/>
    <dgm:cxn modelId="{E54BCB18-459F-4CEF-9242-BD9D10AEA6C2}" type="presOf" srcId="{C13ED7E1-E678-4A00-8C8F-876E1D2E9531}" destId="{432FBB6C-955D-405C-A286-2DBEAE570B04}" srcOrd="0" destOrd="0" presId="urn:microsoft.com/office/officeart/2005/8/layout/list1"/>
    <dgm:cxn modelId="{6E5B5617-74EA-4709-B460-AD8622D3C12E}" type="presOf" srcId="{C2F242C9-5360-43EF-98F7-24B76DF8344C}" destId="{4A298D13-1B1D-492D-9EB2-7BA3EEA4A8AB}" srcOrd="0" destOrd="0" presId="urn:microsoft.com/office/officeart/2005/8/layout/list1"/>
    <dgm:cxn modelId="{8A60BEAC-0CED-4A87-95B8-1A8DBD3A8146}" type="presOf" srcId="{7B6C2E84-4906-4600-AFBF-5749DEA7C2C7}" destId="{2970A652-E673-420E-9024-29FFB3AB6B73}" srcOrd="0" destOrd="0" presId="urn:microsoft.com/office/officeart/2005/8/layout/list1"/>
    <dgm:cxn modelId="{6C418287-51F6-442C-AD5A-C9C89FD1FCE0}" type="presOf" srcId="{F4E77470-0978-45A4-AA85-803860C444CE}" destId="{8F7F102D-8D8E-450C-A069-84AB8EC82AEA}" srcOrd="0" destOrd="0" presId="urn:microsoft.com/office/officeart/2005/8/layout/list1"/>
    <dgm:cxn modelId="{B8F9F975-049D-4624-A7EA-FBDD0BDA0523}" srcId="{7B6C2E84-4906-4600-AFBF-5749DEA7C2C7}" destId="{F4E77470-0978-45A4-AA85-803860C444CE}" srcOrd="0" destOrd="0" parTransId="{8FE8695C-2348-41B2-8473-67C66AEE74FC}" sibTransId="{DB5B19CB-3D22-4462-9FEA-9FD660268DA0}"/>
    <dgm:cxn modelId="{8992FD66-DFE5-4FE6-B207-E93BC76AEA21}" srcId="{7B6C2E84-4906-4600-AFBF-5749DEA7C2C7}" destId="{C13ED7E1-E678-4A00-8C8F-876E1D2E9531}" srcOrd="1" destOrd="0" parTransId="{3698F6D1-22B1-4B50-A13F-3D47F6F3CA53}" sibTransId="{D931C261-BC31-4944-BA30-A7C8AEC53F71}"/>
    <dgm:cxn modelId="{CEFACB85-43DD-4AB0-A98B-7866F7701A1A}" type="presOf" srcId="{C13ED7E1-E678-4A00-8C8F-876E1D2E9531}" destId="{F02D7BC0-ADF6-45B4-8658-868410542853}" srcOrd="1" destOrd="0" presId="urn:microsoft.com/office/officeart/2005/8/layout/list1"/>
    <dgm:cxn modelId="{0286D205-54FC-4F04-8D56-DCBCC85AFF9D}" srcId="{7B6C2E84-4906-4600-AFBF-5749DEA7C2C7}" destId="{C2F242C9-5360-43EF-98F7-24B76DF8344C}" srcOrd="2" destOrd="0" parTransId="{EC8770F2-CD7C-45DC-9994-630937DF107E}" sibTransId="{D5722E88-23B8-4457-B321-C2AE8D6F4212}"/>
    <dgm:cxn modelId="{394BE8B9-4112-49AF-9C47-8B1B560C1F85}" type="presParOf" srcId="{2970A652-E673-420E-9024-29FFB3AB6B73}" destId="{CD9C9115-15FC-4138-988D-12DB79B28CE4}" srcOrd="0" destOrd="0" presId="urn:microsoft.com/office/officeart/2005/8/layout/list1"/>
    <dgm:cxn modelId="{977CF72D-6151-4D02-833F-CA6F0A075A20}" type="presParOf" srcId="{CD9C9115-15FC-4138-988D-12DB79B28CE4}" destId="{8F7F102D-8D8E-450C-A069-84AB8EC82AEA}" srcOrd="0" destOrd="0" presId="urn:microsoft.com/office/officeart/2005/8/layout/list1"/>
    <dgm:cxn modelId="{BC3EF728-767B-48D4-A49B-213158DD0FC2}" type="presParOf" srcId="{CD9C9115-15FC-4138-988D-12DB79B28CE4}" destId="{BD60F150-CAEE-4910-A376-0EC8D936B6BD}" srcOrd="1" destOrd="0" presId="urn:microsoft.com/office/officeart/2005/8/layout/list1"/>
    <dgm:cxn modelId="{D2A902C7-D70F-4F64-BF8B-C84C83787B13}" type="presParOf" srcId="{2970A652-E673-420E-9024-29FFB3AB6B73}" destId="{33921DFC-D21B-45E8-85CF-C9765D1665FE}" srcOrd="1" destOrd="0" presId="urn:microsoft.com/office/officeart/2005/8/layout/list1"/>
    <dgm:cxn modelId="{A8084B0C-2C9D-4AC4-9FD1-308F21394177}" type="presParOf" srcId="{2970A652-E673-420E-9024-29FFB3AB6B73}" destId="{336AE034-8388-44A9-B9E1-FD6F557D0BEB}" srcOrd="2" destOrd="0" presId="urn:microsoft.com/office/officeart/2005/8/layout/list1"/>
    <dgm:cxn modelId="{D6B06DD7-C69E-461F-8EFB-A22216F37E54}" type="presParOf" srcId="{2970A652-E673-420E-9024-29FFB3AB6B73}" destId="{04AF9244-8400-43C9-86DD-EB2C96D01F46}" srcOrd="3" destOrd="0" presId="urn:microsoft.com/office/officeart/2005/8/layout/list1"/>
    <dgm:cxn modelId="{6BA9C8B3-313E-42BB-900A-F7FFDBD2E464}" type="presParOf" srcId="{2970A652-E673-420E-9024-29FFB3AB6B73}" destId="{2A0283C6-4AAE-4BAD-BA8F-3BC253D38802}" srcOrd="4" destOrd="0" presId="urn:microsoft.com/office/officeart/2005/8/layout/list1"/>
    <dgm:cxn modelId="{F3C63C5F-EEDE-41F8-8FA2-40CEA1F1DE25}" type="presParOf" srcId="{2A0283C6-4AAE-4BAD-BA8F-3BC253D38802}" destId="{432FBB6C-955D-405C-A286-2DBEAE570B04}" srcOrd="0" destOrd="0" presId="urn:microsoft.com/office/officeart/2005/8/layout/list1"/>
    <dgm:cxn modelId="{5B75BA19-DBD5-4823-8B99-15BFAEE26F00}" type="presParOf" srcId="{2A0283C6-4AAE-4BAD-BA8F-3BC253D38802}" destId="{F02D7BC0-ADF6-45B4-8658-868410542853}" srcOrd="1" destOrd="0" presId="urn:microsoft.com/office/officeart/2005/8/layout/list1"/>
    <dgm:cxn modelId="{E394BB67-FAD0-402A-BEAD-E7284ADBD3C1}" type="presParOf" srcId="{2970A652-E673-420E-9024-29FFB3AB6B73}" destId="{5AF56D9E-726E-43F9-902F-5D2D895B1C15}" srcOrd="5" destOrd="0" presId="urn:microsoft.com/office/officeart/2005/8/layout/list1"/>
    <dgm:cxn modelId="{AED4DBA6-C781-4E71-A0CF-73453F3F6088}" type="presParOf" srcId="{2970A652-E673-420E-9024-29FFB3AB6B73}" destId="{B690CAD1-8C4C-4118-9C68-6959E7FA475C}" srcOrd="6" destOrd="0" presId="urn:microsoft.com/office/officeart/2005/8/layout/list1"/>
    <dgm:cxn modelId="{591760FD-1BFF-4350-B400-B3ED469526FF}" type="presParOf" srcId="{2970A652-E673-420E-9024-29FFB3AB6B73}" destId="{299D5A66-36FA-4D1C-939A-463044BA6E92}" srcOrd="7" destOrd="0" presId="urn:microsoft.com/office/officeart/2005/8/layout/list1"/>
    <dgm:cxn modelId="{17BAB183-DC0E-483B-9D5F-1302E8674251}" type="presParOf" srcId="{2970A652-E673-420E-9024-29FFB3AB6B73}" destId="{754A9039-1B34-4870-9768-8BAE51496D6A}" srcOrd="8" destOrd="0" presId="urn:microsoft.com/office/officeart/2005/8/layout/list1"/>
    <dgm:cxn modelId="{976D439E-76D0-4C75-BF2C-5D9227842164}" type="presParOf" srcId="{754A9039-1B34-4870-9768-8BAE51496D6A}" destId="{4A298D13-1B1D-492D-9EB2-7BA3EEA4A8AB}" srcOrd="0" destOrd="0" presId="urn:microsoft.com/office/officeart/2005/8/layout/list1"/>
    <dgm:cxn modelId="{B60371E6-6867-4215-8953-C5FD645D1606}" type="presParOf" srcId="{754A9039-1B34-4870-9768-8BAE51496D6A}" destId="{940CAB9B-3DF2-4ABF-9398-8EC381CFA00E}" srcOrd="1" destOrd="0" presId="urn:microsoft.com/office/officeart/2005/8/layout/list1"/>
    <dgm:cxn modelId="{5E205779-1C74-4A7E-AA04-A5BB4319C29A}" type="presParOf" srcId="{2970A652-E673-420E-9024-29FFB3AB6B73}" destId="{31737140-2A0A-4EB1-9AE3-5D095467A3C5}" srcOrd="9" destOrd="0" presId="urn:microsoft.com/office/officeart/2005/8/layout/list1"/>
    <dgm:cxn modelId="{2D853537-02A6-4382-8EC5-A048EA4C8B37}" type="presParOf" srcId="{2970A652-E673-420E-9024-29FFB3AB6B73}" destId="{C10413D6-4530-4939-A9E5-7C4AA1B63323}" srcOrd="10"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6C2E84-4906-4600-AFBF-5749DEA7C2C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2F242C9-5360-43EF-98F7-24B76DF8344C}">
      <dgm:prSet phldrT="[Text]" custT="1"/>
      <dgm:spPr/>
      <dgm:t>
        <a:bodyPr/>
        <a:lstStyle/>
        <a:p>
          <a:r>
            <a:rPr lang="en-US" sz="1400" b="1" dirty="0" smtClean="0"/>
            <a:t>PERMANENT</a:t>
          </a:r>
          <a:r>
            <a:rPr lang="en-US" sz="1400" dirty="0" smtClean="0"/>
            <a:t> </a:t>
          </a:r>
          <a:r>
            <a:rPr lang="en-US" sz="1400" b="1" dirty="0" smtClean="0"/>
            <a:t>DIFFERENCES</a:t>
          </a:r>
          <a:endParaRPr lang="en-US" sz="1400" b="1" dirty="0"/>
        </a:p>
      </dgm:t>
    </dgm:pt>
    <dgm:pt modelId="{EC8770F2-CD7C-45DC-9994-630937DF107E}" type="parTrans" cxnId="{0286D205-54FC-4F04-8D56-DCBCC85AFF9D}">
      <dgm:prSet/>
      <dgm:spPr/>
      <dgm:t>
        <a:bodyPr/>
        <a:lstStyle/>
        <a:p>
          <a:endParaRPr lang="en-US"/>
        </a:p>
      </dgm:t>
    </dgm:pt>
    <dgm:pt modelId="{D5722E88-23B8-4457-B321-C2AE8D6F4212}" type="sibTrans" cxnId="{0286D205-54FC-4F04-8D56-DCBCC85AFF9D}">
      <dgm:prSet/>
      <dgm:spPr/>
      <dgm:t>
        <a:bodyPr/>
        <a:lstStyle/>
        <a:p>
          <a:endParaRPr lang="en-US"/>
        </a:p>
      </dgm:t>
    </dgm:pt>
    <dgm:pt modelId="{AAA133B6-F058-4749-AF8C-AE883EC4E30D}" type="pres">
      <dgm:prSet presAssocID="{7B6C2E84-4906-4600-AFBF-5749DEA7C2C7}" presName="linear" presStyleCnt="0">
        <dgm:presLayoutVars>
          <dgm:animLvl val="lvl"/>
          <dgm:resizeHandles val="exact"/>
        </dgm:presLayoutVars>
      </dgm:prSet>
      <dgm:spPr/>
      <dgm:t>
        <a:bodyPr/>
        <a:lstStyle/>
        <a:p>
          <a:endParaRPr lang="en-US"/>
        </a:p>
      </dgm:t>
    </dgm:pt>
    <dgm:pt modelId="{1726BF1B-4AEC-49F8-8274-639C8BF235F9}" type="pres">
      <dgm:prSet presAssocID="{C2F242C9-5360-43EF-98F7-24B76DF8344C}" presName="parentText" presStyleLbl="node1" presStyleIdx="0" presStyleCnt="1" custScaleX="79592" custScaleY="25441" custLinFactY="-9444" custLinFactNeighborX="0" custLinFactNeighborY="-100000">
        <dgm:presLayoutVars>
          <dgm:chMax val="0"/>
          <dgm:bulletEnabled val="1"/>
        </dgm:presLayoutVars>
      </dgm:prSet>
      <dgm:spPr/>
      <dgm:t>
        <a:bodyPr/>
        <a:lstStyle/>
        <a:p>
          <a:endParaRPr lang="en-US"/>
        </a:p>
      </dgm:t>
    </dgm:pt>
  </dgm:ptLst>
  <dgm:cxnLst>
    <dgm:cxn modelId="{0286D205-54FC-4F04-8D56-DCBCC85AFF9D}" srcId="{7B6C2E84-4906-4600-AFBF-5749DEA7C2C7}" destId="{C2F242C9-5360-43EF-98F7-24B76DF8344C}" srcOrd="0" destOrd="0" parTransId="{EC8770F2-CD7C-45DC-9994-630937DF107E}" sibTransId="{D5722E88-23B8-4457-B321-C2AE8D6F4212}"/>
    <dgm:cxn modelId="{F58778CD-06E3-4C4A-9837-983AF762218A}" type="presOf" srcId="{7B6C2E84-4906-4600-AFBF-5749DEA7C2C7}" destId="{AAA133B6-F058-4749-AF8C-AE883EC4E30D}" srcOrd="0" destOrd="0" presId="urn:microsoft.com/office/officeart/2005/8/layout/vList2"/>
    <dgm:cxn modelId="{A4AD8B0B-20CF-420B-B1CB-0F1A4BD30F01}" type="presOf" srcId="{C2F242C9-5360-43EF-98F7-24B76DF8344C}" destId="{1726BF1B-4AEC-49F8-8274-639C8BF235F9}" srcOrd="0" destOrd="0" presId="urn:microsoft.com/office/officeart/2005/8/layout/vList2"/>
    <dgm:cxn modelId="{F3ACCA7C-0DE1-4C7F-AB87-84095B68426E}" type="presParOf" srcId="{AAA133B6-F058-4749-AF8C-AE883EC4E30D}" destId="{1726BF1B-4AEC-49F8-8274-639C8BF235F9}"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6C2E84-4906-4600-AFBF-5749DEA7C2C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2F242C9-5360-43EF-98F7-24B76DF8344C}">
      <dgm:prSet phldrT="[Text]" custT="1"/>
      <dgm:spPr/>
      <dgm:t>
        <a:bodyPr/>
        <a:lstStyle/>
        <a:p>
          <a:pPr algn="ctr"/>
          <a:r>
            <a:rPr lang="en-US" sz="1400" b="1" dirty="0" smtClean="0"/>
            <a:t>TIMING</a:t>
          </a:r>
          <a:r>
            <a:rPr lang="en-US" sz="1400" dirty="0" smtClean="0"/>
            <a:t> </a:t>
          </a:r>
          <a:r>
            <a:rPr lang="en-US" sz="1400" b="1" dirty="0" smtClean="0"/>
            <a:t>DIFFERENCES</a:t>
          </a:r>
          <a:endParaRPr lang="en-US" sz="1400" b="1" dirty="0"/>
        </a:p>
      </dgm:t>
    </dgm:pt>
    <dgm:pt modelId="{EC8770F2-CD7C-45DC-9994-630937DF107E}" type="parTrans" cxnId="{0286D205-54FC-4F04-8D56-DCBCC85AFF9D}">
      <dgm:prSet/>
      <dgm:spPr/>
      <dgm:t>
        <a:bodyPr/>
        <a:lstStyle/>
        <a:p>
          <a:endParaRPr lang="en-US"/>
        </a:p>
      </dgm:t>
    </dgm:pt>
    <dgm:pt modelId="{D5722E88-23B8-4457-B321-C2AE8D6F4212}" type="sibTrans" cxnId="{0286D205-54FC-4F04-8D56-DCBCC85AFF9D}">
      <dgm:prSet/>
      <dgm:spPr/>
      <dgm:t>
        <a:bodyPr/>
        <a:lstStyle/>
        <a:p>
          <a:endParaRPr lang="en-US"/>
        </a:p>
      </dgm:t>
    </dgm:pt>
    <dgm:pt modelId="{AAA133B6-F058-4749-AF8C-AE883EC4E30D}" type="pres">
      <dgm:prSet presAssocID="{7B6C2E84-4906-4600-AFBF-5749DEA7C2C7}" presName="linear" presStyleCnt="0">
        <dgm:presLayoutVars>
          <dgm:animLvl val="lvl"/>
          <dgm:resizeHandles val="exact"/>
        </dgm:presLayoutVars>
      </dgm:prSet>
      <dgm:spPr/>
      <dgm:t>
        <a:bodyPr/>
        <a:lstStyle/>
        <a:p>
          <a:endParaRPr lang="en-US"/>
        </a:p>
      </dgm:t>
    </dgm:pt>
    <dgm:pt modelId="{1726BF1B-4AEC-49F8-8274-639C8BF235F9}" type="pres">
      <dgm:prSet presAssocID="{C2F242C9-5360-43EF-98F7-24B76DF8344C}" presName="parentText" presStyleLbl="node1" presStyleIdx="0" presStyleCnt="1" custScaleX="71429" custScaleY="20678" custLinFactY="-9444" custLinFactNeighborX="0" custLinFactNeighborY="-100000">
        <dgm:presLayoutVars>
          <dgm:chMax val="0"/>
          <dgm:bulletEnabled val="1"/>
        </dgm:presLayoutVars>
      </dgm:prSet>
      <dgm:spPr/>
      <dgm:t>
        <a:bodyPr/>
        <a:lstStyle/>
        <a:p>
          <a:endParaRPr lang="en-US"/>
        </a:p>
      </dgm:t>
    </dgm:pt>
  </dgm:ptLst>
  <dgm:cxnLst>
    <dgm:cxn modelId="{0286D205-54FC-4F04-8D56-DCBCC85AFF9D}" srcId="{7B6C2E84-4906-4600-AFBF-5749DEA7C2C7}" destId="{C2F242C9-5360-43EF-98F7-24B76DF8344C}" srcOrd="0" destOrd="0" parTransId="{EC8770F2-CD7C-45DC-9994-630937DF107E}" sibTransId="{D5722E88-23B8-4457-B321-C2AE8D6F4212}"/>
    <dgm:cxn modelId="{F66D3245-FBD5-4120-BDE1-F8C287D9D287}" type="presOf" srcId="{C2F242C9-5360-43EF-98F7-24B76DF8344C}" destId="{1726BF1B-4AEC-49F8-8274-639C8BF235F9}" srcOrd="0" destOrd="0" presId="urn:microsoft.com/office/officeart/2005/8/layout/vList2"/>
    <dgm:cxn modelId="{6EEC8CAC-DD41-428E-BA2C-C14AEF2B69FD}" type="presOf" srcId="{7B6C2E84-4906-4600-AFBF-5749DEA7C2C7}" destId="{AAA133B6-F058-4749-AF8C-AE883EC4E30D}" srcOrd="0" destOrd="0" presId="urn:microsoft.com/office/officeart/2005/8/layout/vList2"/>
    <dgm:cxn modelId="{BD1EA822-4456-4988-A4C4-3496B80E99A6}" type="presParOf" srcId="{AAA133B6-F058-4749-AF8C-AE883EC4E30D}" destId="{1726BF1B-4AEC-49F8-8274-639C8BF235F9}"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50BDA6-56B1-4713-8619-564F675E9E0D}" type="doc">
      <dgm:prSet loTypeId="urn:microsoft.com/office/officeart/2005/8/layout/radial4" loCatId="relationship" qsTypeId="urn:microsoft.com/office/officeart/2005/8/quickstyle/3d2" qsCatId="3D" csTypeId="urn:microsoft.com/office/officeart/2005/8/colors/accent4_4" csCatId="accent4" phldr="1"/>
      <dgm:spPr/>
      <dgm:t>
        <a:bodyPr/>
        <a:lstStyle/>
        <a:p>
          <a:endParaRPr lang="en-US"/>
        </a:p>
      </dgm:t>
    </dgm:pt>
    <dgm:pt modelId="{078C68C4-D54C-4E1E-A454-CCCB2BAD9C7C}">
      <dgm:prSet phldrT="[Text]"/>
      <dgm:spPr/>
      <dgm:t>
        <a:bodyPr/>
        <a:lstStyle/>
        <a:p>
          <a:r>
            <a:rPr lang="en-US" dirty="0" smtClean="0"/>
            <a:t>Tax Base</a:t>
          </a:r>
          <a:endParaRPr lang="en-US" dirty="0"/>
        </a:p>
      </dgm:t>
    </dgm:pt>
    <dgm:pt modelId="{E5A85FB0-9828-4180-BF79-6C9A37D78410}" type="parTrans" cxnId="{DC20842D-61C6-41F1-AC68-8F91590D14E6}">
      <dgm:prSet/>
      <dgm:spPr/>
      <dgm:t>
        <a:bodyPr/>
        <a:lstStyle/>
        <a:p>
          <a:endParaRPr lang="en-US"/>
        </a:p>
      </dgm:t>
    </dgm:pt>
    <dgm:pt modelId="{47EF63DA-6A51-4516-AC93-DF9C66DFB197}" type="sibTrans" cxnId="{DC20842D-61C6-41F1-AC68-8F91590D14E6}">
      <dgm:prSet/>
      <dgm:spPr/>
      <dgm:t>
        <a:bodyPr/>
        <a:lstStyle/>
        <a:p>
          <a:endParaRPr lang="en-US"/>
        </a:p>
      </dgm:t>
    </dgm:pt>
    <dgm:pt modelId="{E36ABF93-1A53-44E0-894B-C292D0A3CCAB}">
      <dgm:prSet phldrT="[Text]"/>
      <dgm:spPr/>
      <dgm:t>
        <a:bodyPr/>
        <a:lstStyle/>
        <a:p>
          <a:r>
            <a:rPr lang="en-US" dirty="0" smtClean="0"/>
            <a:t>of ASSET</a:t>
          </a:r>
          <a:endParaRPr lang="en-US" dirty="0"/>
        </a:p>
      </dgm:t>
    </dgm:pt>
    <dgm:pt modelId="{1D77C8E3-778E-40A2-99A1-C6B269AA9DAA}" type="parTrans" cxnId="{3EA83F3D-F810-44A4-8CD6-201D3ABA5636}">
      <dgm:prSet/>
      <dgm:spPr/>
      <dgm:t>
        <a:bodyPr/>
        <a:lstStyle/>
        <a:p>
          <a:endParaRPr lang="en-US"/>
        </a:p>
      </dgm:t>
    </dgm:pt>
    <dgm:pt modelId="{798C1437-0DE4-48E9-8CBA-1094B2CD59B1}" type="sibTrans" cxnId="{3EA83F3D-F810-44A4-8CD6-201D3ABA5636}">
      <dgm:prSet/>
      <dgm:spPr/>
      <dgm:t>
        <a:bodyPr/>
        <a:lstStyle/>
        <a:p>
          <a:endParaRPr lang="en-US"/>
        </a:p>
      </dgm:t>
    </dgm:pt>
    <dgm:pt modelId="{827063BF-EF64-4A39-8390-BF86A3DAB295}">
      <dgm:prSet phldrT="[Text]"/>
      <dgm:spPr/>
      <dgm:t>
        <a:bodyPr/>
        <a:lstStyle/>
        <a:p>
          <a:r>
            <a:rPr lang="en-US" dirty="0" smtClean="0">
              <a:solidFill>
                <a:srgbClr val="002060"/>
              </a:solidFill>
            </a:rPr>
            <a:t>of LIABILITY</a:t>
          </a:r>
          <a:endParaRPr lang="en-US" dirty="0">
            <a:solidFill>
              <a:srgbClr val="002060"/>
            </a:solidFill>
          </a:endParaRPr>
        </a:p>
      </dgm:t>
    </dgm:pt>
    <dgm:pt modelId="{6AF29C83-31A5-4709-A7EC-18BB74EAA7B6}" type="parTrans" cxnId="{E86A6C1B-2F14-4168-99DB-547A4706753E}">
      <dgm:prSet/>
      <dgm:spPr/>
      <dgm:t>
        <a:bodyPr/>
        <a:lstStyle/>
        <a:p>
          <a:endParaRPr lang="en-US"/>
        </a:p>
      </dgm:t>
    </dgm:pt>
    <dgm:pt modelId="{E2FF16CD-51D9-412B-82B7-29955DEC25DD}" type="sibTrans" cxnId="{E86A6C1B-2F14-4168-99DB-547A4706753E}">
      <dgm:prSet/>
      <dgm:spPr/>
      <dgm:t>
        <a:bodyPr/>
        <a:lstStyle/>
        <a:p>
          <a:endParaRPr lang="en-US"/>
        </a:p>
      </dgm:t>
    </dgm:pt>
    <dgm:pt modelId="{1602FA9A-F7F9-495F-8C42-FDF9FF167B96}" type="pres">
      <dgm:prSet presAssocID="{CC50BDA6-56B1-4713-8619-564F675E9E0D}" presName="cycle" presStyleCnt="0">
        <dgm:presLayoutVars>
          <dgm:chMax val="1"/>
          <dgm:dir/>
          <dgm:animLvl val="ctr"/>
          <dgm:resizeHandles val="exact"/>
        </dgm:presLayoutVars>
      </dgm:prSet>
      <dgm:spPr/>
      <dgm:t>
        <a:bodyPr/>
        <a:lstStyle/>
        <a:p>
          <a:endParaRPr lang="en-US"/>
        </a:p>
      </dgm:t>
    </dgm:pt>
    <dgm:pt modelId="{49AD9A72-B43C-44DB-ADA8-A1B497F0971C}" type="pres">
      <dgm:prSet presAssocID="{078C68C4-D54C-4E1E-A454-CCCB2BAD9C7C}" presName="centerShape" presStyleLbl="node0" presStyleIdx="0" presStyleCnt="1" custLinFactNeighborX="-550" custLinFactNeighborY="-25859"/>
      <dgm:spPr/>
      <dgm:t>
        <a:bodyPr/>
        <a:lstStyle/>
        <a:p>
          <a:endParaRPr lang="en-US"/>
        </a:p>
      </dgm:t>
    </dgm:pt>
    <dgm:pt modelId="{366EA1CE-B734-4C8C-B7FA-241B02A764EB}" type="pres">
      <dgm:prSet presAssocID="{1D77C8E3-778E-40A2-99A1-C6B269AA9DAA}" presName="parTrans" presStyleLbl="bgSibTrans2D1" presStyleIdx="0" presStyleCnt="2"/>
      <dgm:spPr/>
      <dgm:t>
        <a:bodyPr/>
        <a:lstStyle/>
        <a:p>
          <a:endParaRPr lang="en-US"/>
        </a:p>
      </dgm:t>
    </dgm:pt>
    <dgm:pt modelId="{78384D1F-541D-4FF8-8D04-A1BC507BA905}" type="pres">
      <dgm:prSet presAssocID="{E36ABF93-1A53-44E0-894B-C292D0A3CCAB}" presName="node" presStyleLbl="node1" presStyleIdx="0" presStyleCnt="2" custRadScaleRad="87497" custRadScaleInc="-61377">
        <dgm:presLayoutVars>
          <dgm:bulletEnabled val="1"/>
        </dgm:presLayoutVars>
      </dgm:prSet>
      <dgm:spPr/>
      <dgm:t>
        <a:bodyPr/>
        <a:lstStyle/>
        <a:p>
          <a:endParaRPr lang="en-US"/>
        </a:p>
      </dgm:t>
    </dgm:pt>
    <dgm:pt modelId="{D0882181-FBB4-410B-90D3-7E9314A1B163}" type="pres">
      <dgm:prSet presAssocID="{6AF29C83-31A5-4709-A7EC-18BB74EAA7B6}" presName="parTrans" presStyleLbl="bgSibTrans2D1" presStyleIdx="1" presStyleCnt="2"/>
      <dgm:spPr/>
      <dgm:t>
        <a:bodyPr/>
        <a:lstStyle/>
        <a:p>
          <a:endParaRPr lang="en-US"/>
        </a:p>
      </dgm:t>
    </dgm:pt>
    <dgm:pt modelId="{B9E44786-F83F-418F-A327-C76E87FA4D01}" type="pres">
      <dgm:prSet presAssocID="{827063BF-EF64-4A39-8390-BF86A3DAB295}" presName="node" presStyleLbl="node1" presStyleIdx="1" presStyleCnt="2" custRadScaleRad="87095" custRadScaleInc="44087">
        <dgm:presLayoutVars>
          <dgm:bulletEnabled val="1"/>
        </dgm:presLayoutVars>
      </dgm:prSet>
      <dgm:spPr/>
      <dgm:t>
        <a:bodyPr/>
        <a:lstStyle/>
        <a:p>
          <a:endParaRPr lang="en-US"/>
        </a:p>
      </dgm:t>
    </dgm:pt>
  </dgm:ptLst>
  <dgm:cxnLst>
    <dgm:cxn modelId="{E86A6C1B-2F14-4168-99DB-547A4706753E}" srcId="{078C68C4-D54C-4E1E-A454-CCCB2BAD9C7C}" destId="{827063BF-EF64-4A39-8390-BF86A3DAB295}" srcOrd="1" destOrd="0" parTransId="{6AF29C83-31A5-4709-A7EC-18BB74EAA7B6}" sibTransId="{E2FF16CD-51D9-412B-82B7-29955DEC25DD}"/>
    <dgm:cxn modelId="{54DCA080-9579-4FF8-AF88-8BD64CBD2F5D}" type="presOf" srcId="{1D77C8E3-778E-40A2-99A1-C6B269AA9DAA}" destId="{366EA1CE-B734-4C8C-B7FA-241B02A764EB}" srcOrd="0" destOrd="0" presId="urn:microsoft.com/office/officeart/2005/8/layout/radial4"/>
    <dgm:cxn modelId="{8F8E35E3-B253-4513-9CB6-776C00AC0D9C}" type="presOf" srcId="{6AF29C83-31A5-4709-A7EC-18BB74EAA7B6}" destId="{D0882181-FBB4-410B-90D3-7E9314A1B163}" srcOrd="0" destOrd="0" presId="urn:microsoft.com/office/officeart/2005/8/layout/radial4"/>
    <dgm:cxn modelId="{7CF754BA-96AD-4E21-AFE0-F9C519BB14C7}" type="presOf" srcId="{078C68C4-D54C-4E1E-A454-CCCB2BAD9C7C}" destId="{49AD9A72-B43C-44DB-ADA8-A1B497F0971C}" srcOrd="0" destOrd="0" presId="urn:microsoft.com/office/officeart/2005/8/layout/radial4"/>
    <dgm:cxn modelId="{F666EF96-9C9E-4649-BDA6-10C8E7230C04}" type="presOf" srcId="{E36ABF93-1A53-44E0-894B-C292D0A3CCAB}" destId="{78384D1F-541D-4FF8-8D04-A1BC507BA905}" srcOrd="0" destOrd="0" presId="urn:microsoft.com/office/officeart/2005/8/layout/radial4"/>
    <dgm:cxn modelId="{3EA83F3D-F810-44A4-8CD6-201D3ABA5636}" srcId="{078C68C4-D54C-4E1E-A454-CCCB2BAD9C7C}" destId="{E36ABF93-1A53-44E0-894B-C292D0A3CCAB}" srcOrd="0" destOrd="0" parTransId="{1D77C8E3-778E-40A2-99A1-C6B269AA9DAA}" sibTransId="{798C1437-0DE4-48E9-8CBA-1094B2CD59B1}"/>
    <dgm:cxn modelId="{26032338-533C-4F89-AD76-B52AD6A8962C}" type="presOf" srcId="{827063BF-EF64-4A39-8390-BF86A3DAB295}" destId="{B9E44786-F83F-418F-A327-C76E87FA4D01}" srcOrd="0" destOrd="0" presId="urn:microsoft.com/office/officeart/2005/8/layout/radial4"/>
    <dgm:cxn modelId="{9E21BDB6-44D2-437F-B3D7-9543795395AF}" type="presOf" srcId="{CC50BDA6-56B1-4713-8619-564F675E9E0D}" destId="{1602FA9A-F7F9-495F-8C42-FDF9FF167B96}" srcOrd="0" destOrd="0" presId="urn:microsoft.com/office/officeart/2005/8/layout/radial4"/>
    <dgm:cxn modelId="{DC20842D-61C6-41F1-AC68-8F91590D14E6}" srcId="{CC50BDA6-56B1-4713-8619-564F675E9E0D}" destId="{078C68C4-D54C-4E1E-A454-CCCB2BAD9C7C}" srcOrd="0" destOrd="0" parTransId="{E5A85FB0-9828-4180-BF79-6C9A37D78410}" sibTransId="{47EF63DA-6A51-4516-AC93-DF9C66DFB197}"/>
    <dgm:cxn modelId="{C68DACF0-02A7-48E2-9B70-F2B182F0596E}" type="presParOf" srcId="{1602FA9A-F7F9-495F-8C42-FDF9FF167B96}" destId="{49AD9A72-B43C-44DB-ADA8-A1B497F0971C}" srcOrd="0" destOrd="0" presId="urn:microsoft.com/office/officeart/2005/8/layout/radial4"/>
    <dgm:cxn modelId="{C7638577-243A-4B07-9331-414D3692DC78}" type="presParOf" srcId="{1602FA9A-F7F9-495F-8C42-FDF9FF167B96}" destId="{366EA1CE-B734-4C8C-B7FA-241B02A764EB}" srcOrd="1" destOrd="0" presId="urn:microsoft.com/office/officeart/2005/8/layout/radial4"/>
    <dgm:cxn modelId="{F1B72F89-A69A-4113-93CB-971371CB93B3}" type="presParOf" srcId="{1602FA9A-F7F9-495F-8C42-FDF9FF167B96}" destId="{78384D1F-541D-4FF8-8D04-A1BC507BA905}" srcOrd="2" destOrd="0" presId="urn:microsoft.com/office/officeart/2005/8/layout/radial4"/>
    <dgm:cxn modelId="{214935A8-5904-40EB-80E3-E011CFB9E934}" type="presParOf" srcId="{1602FA9A-F7F9-495F-8C42-FDF9FF167B96}" destId="{D0882181-FBB4-410B-90D3-7E9314A1B163}" srcOrd="3" destOrd="0" presId="urn:microsoft.com/office/officeart/2005/8/layout/radial4"/>
    <dgm:cxn modelId="{215027E9-48BC-47C6-81F4-0BC4AED064B9}" type="presParOf" srcId="{1602FA9A-F7F9-495F-8C42-FDF9FF167B96}" destId="{B9E44786-F83F-418F-A327-C76E87FA4D01}" srcOrd="4"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B4150B-28BB-42AF-9AA1-A87B49A41F7E}">
      <dsp:nvSpPr>
        <dsp:cNvPr id="0" name=""/>
        <dsp:cNvSpPr/>
      </dsp:nvSpPr>
      <dsp:spPr>
        <a:xfrm>
          <a:off x="228601" y="0"/>
          <a:ext cx="3276596"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TIMING DIFFERENCES</a:t>
          </a:r>
          <a:endParaRPr lang="en-US" sz="1900" kern="1200" dirty="0"/>
        </a:p>
      </dsp:txBody>
      <dsp:txXfrm>
        <a:off x="228601" y="0"/>
        <a:ext cx="3276596" cy="479700"/>
      </dsp:txXfrm>
    </dsp:sp>
    <dsp:sp modelId="{1726BF1B-4AEC-49F8-8274-639C8BF235F9}">
      <dsp:nvSpPr>
        <dsp:cNvPr id="0" name=""/>
        <dsp:cNvSpPr/>
      </dsp:nvSpPr>
      <dsp:spPr>
        <a:xfrm>
          <a:off x="0" y="1066799"/>
          <a:ext cx="3581386"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PERMANENT DIFFERENCES</a:t>
          </a:r>
          <a:endParaRPr lang="en-US" sz="1900" kern="1200" dirty="0"/>
        </a:p>
      </dsp:txBody>
      <dsp:txXfrm>
        <a:off x="0" y="1066799"/>
        <a:ext cx="3581386" cy="4797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6AE034-8388-44A9-B9E1-FD6F557D0BEB}">
      <dsp:nvSpPr>
        <dsp:cNvPr id="0" name=""/>
        <dsp:cNvSpPr/>
      </dsp:nvSpPr>
      <dsp:spPr>
        <a:xfrm>
          <a:off x="0" y="521388"/>
          <a:ext cx="3733800" cy="277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60F150-CAEE-4910-A376-0EC8D936B6BD}">
      <dsp:nvSpPr>
        <dsp:cNvPr id="0" name=""/>
        <dsp:cNvSpPr/>
      </dsp:nvSpPr>
      <dsp:spPr>
        <a:xfrm>
          <a:off x="76201" y="53340"/>
          <a:ext cx="3531157" cy="63348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8790" tIns="0" rIns="98790" bIns="0" numCol="1" spcCol="1270" anchor="ctr" anchorCtr="0">
          <a:noAutofit/>
        </a:bodyPr>
        <a:lstStyle/>
        <a:p>
          <a:pPr lvl="0" algn="ctr" defTabSz="844550">
            <a:lnSpc>
              <a:spcPct val="90000"/>
            </a:lnSpc>
            <a:spcBef>
              <a:spcPct val="0"/>
            </a:spcBef>
            <a:spcAft>
              <a:spcPct val="35000"/>
            </a:spcAft>
          </a:pPr>
          <a:r>
            <a:rPr lang="en-US" sz="1900" kern="1200" dirty="0" smtClean="0"/>
            <a:t>TEMPORARY DIFFERENCES</a:t>
          </a:r>
          <a:endParaRPr lang="en-US" sz="1900" kern="1200" dirty="0"/>
        </a:p>
      </dsp:txBody>
      <dsp:txXfrm>
        <a:off x="76201" y="53340"/>
        <a:ext cx="3531157" cy="633489"/>
      </dsp:txXfrm>
    </dsp:sp>
    <dsp:sp modelId="{B690CAD1-8C4C-4118-9C68-6959E7FA475C}">
      <dsp:nvSpPr>
        <dsp:cNvPr id="0" name=""/>
        <dsp:cNvSpPr/>
      </dsp:nvSpPr>
      <dsp:spPr>
        <a:xfrm>
          <a:off x="0" y="1256082"/>
          <a:ext cx="3733800" cy="277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2D7BC0-ADF6-45B4-8658-868410542853}">
      <dsp:nvSpPr>
        <dsp:cNvPr id="0" name=""/>
        <dsp:cNvSpPr/>
      </dsp:nvSpPr>
      <dsp:spPr>
        <a:xfrm>
          <a:off x="533389" y="891541"/>
          <a:ext cx="2611107" cy="56045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8790" tIns="0" rIns="98790" bIns="0" numCol="1" spcCol="1270" anchor="ctr" anchorCtr="0">
          <a:noAutofit/>
        </a:bodyPr>
        <a:lstStyle/>
        <a:p>
          <a:pPr lvl="0" algn="ctr" defTabSz="844550">
            <a:lnSpc>
              <a:spcPct val="90000"/>
            </a:lnSpc>
            <a:spcBef>
              <a:spcPct val="0"/>
            </a:spcBef>
            <a:spcAft>
              <a:spcPct val="35000"/>
            </a:spcAft>
          </a:pPr>
          <a:r>
            <a:rPr lang="en-US" sz="1900" kern="1200" dirty="0" smtClean="0"/>
            <a:t>TAXABLE</a:t>
          </a:r>
          <a:endParaRPr lang="en-US" sz="1900" kern="1200" dirty="0"/>
        </a:p>
      </dsp:txBody>
      <dsp:txXfrm>
        <a:off x="533389" y="891541"/>
        <a:ext cx="2611107" cy="560453"/>
      </dsp:txXfrm>
    </dsp:sp>
    <dsp:sp modelId="{C10413D6-4530-4939-A9E5-7C4AA1B63323}">
      <dsp:nvSpPr>
        <dsp:cNvPr id="0" name=""/>
        <dsp:cNvSpPr/>
      </dsp:nvSpPr>
      <dsp:spPr>
        <a:xfrm>
          <a:off x="0" y="2008800"/>
          <a:ext cx="3733800" cy="277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0CAB9B-3DF2-4ABF-9398-8EC381CFA00E}">
      <dsp:nvSpPr>
        <dsp:cNvPr id="0" name=""/>
        <dsp:cNvSpPr/>
      </dsp:nvSpPr>
      <dsp:spPr>
        <a:xfrm>
          <a:off x="533389" y="1676401"/>
          <a:ext cx="2611107" cy="5282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8790" tIns="0" rIns="98790" bIns="0" numCol="1" spcCol="1270" anchor="ctr" anchorCtr="0">
          <a:noAutofit/>
        </a:bodyPr>
        <a:lstStyle/>
        <a:p>
          <a:pPr lvl="0" algn="ctr" defTabSz="844550">
            <a:lnSpc>
              <a:spcPct val="90000"/>
            </a:lnSpc>
            <a:spcBef>
              <a:spcPct val="0"/>
            </a:spcBef>
            <a:spcAft>
              <a:spcPct val="35000"/>
            </a:spcAft>
          </a:pPr>
          <a:r>
            <a:rPr lang="en-US" sz="1900" kern="1200" dirty="0" smtClean="0"/>
            <a:t>DEDUCTIBLE</a:t>
          </a:r>
          <a:endParaRPr lang="en-US" sz="1900" kern="1200" dirty="0"/>
        </a:p>
      </dsp:txBody>
      <dsp:txXfrm>
        <a:off x="533389" y="1676401"/>
        <a:ext cx="2611107" cy="52821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726BF1B-4AEC-49F8-8274-639C8BF235F9}">
      <dsp:nvSpPr>
        <dsp:cNvPr id="0" name=""/>
        <dsp:cNvSpPr/>
      </dsp:nvSpPr>
      <dsp:spPr>
        <a:xfrm>
          <a:off x="380996" y="0"/>
          <a:ext cx="2971806" cy="3047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t>PERMANENT</a:t>
          </a:r>
          <a:r>
            <a:rPr lang="en-US" sz="1400" kern="1200" dirty="0" smtClean="0"/>
            <a:t> </a:t>
          </a:r>
          <a:r>
            <a:rPr lang="en-US" sz="1400" b="1" kern="1200" dirty="0" smtClean="0"/>
            <a:t>DIFFERENCES</a:t>
          </a:r>
          <a:endParaRPr lang="en-US" sz="1400" b="1" kern="1200" dirty="0"/>
        </a:p>
      </dsp:txBody>
      <dsp:txXfrm>
        <a:off x="380996" y="0"/>
        <a:ext cx="2971806" cy="30478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726BF1B-4AEC-49F8-8274-639C8BF235F9}">
      <dsp:nvSpPr>
        <dsp:cNvPr id="0" name=""/>
        <dsp:cNvSpPr/>
      </dsp:nvSpPr>
      <dsp:spPr>
        <a:xfrm>
          <a:off x="533391" y="0"/>
          <a:ext cx="2667016" cy="2477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TIMING</a:t>
          </a:r>
          <a:r>
            <a:rPr lang="en-US" sz="1400" kern="1200" dirty="0" smtClean="0"/>
            <a:t> </a:t>
          </a:r>
          <a:r>
            <a:rPr lang="en-US" sz="1400" b="1" kern="1200" dirty="0" smtClean="0"/>
            <a:t>DIFFERENCES</a:t>
          </a:r>
          <a:endParaRPr lang="en-US" sz="1400" b="1" kern="1200" dirty="0"/>
        </a:p>
      </dsp:txBody>
      <dsp:txXfrm>
        <a:off x="533391" y="0"/>
        <a:ext cx="2667016" cy="24773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AD9A72-B43C-44DB-ADA8-A1B497F0971C}">
      <dsp:nvSpPr>
        <dsp:cNvPr id="0" name=""/>
        <dsp:cNvSpPr/>
      </dsp:nvSpPr>
      <dsp:spPr>
        <a:xfrm>
          <a:off x="3076079" y="0"/>
          <a:ext cx="2304288" cy="2304288"/>
        </a:xfrm>
        <a:prstGeom prst="ellipse">
          <a:avLst/>
        </a:prstGeom>
        <a:gradFill rotWithShape="0">
          <a:gsLst>
            <a:gs pos="0">
              <a:schemeClr val="accent4">
                <a:shade val="60000"/>
                <a:hueOff val="0"/>
                <a:satOff val="0"/>
                <a:lumOff val="0"/>
                <a:alphaOff val="0"/>
                <a:shade val="51000"/>
                <a:satMod val="130000"/>
              </a:schemeClr>
            </a:gs>
            <a:gs pos="80000">
              <a:schemeClr val="accent4">
                <a:shade val="60000"/>
                <a:hueOff val="0"/>
                <a:satOff val="0"/>
                <a:lumOff val="0"/>
                <a:alphaOff val="0"/>
                <a:shade val="93000"/>
                <a:satMod val="130000"/>
              </a:schemeClr>
            </a:gs>
            <a:gs pos="100000">
              <a:schemeClr val="accent4">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r>
            <a:rPr lang="en-US" sz="5100" kern="1200" dirty="0" smtClean="0"/>
            <a:t>Tax Base</a:t>
          </a:r>
          <a:endParaRPr lang="en-US" sz="5100" kern="1200" dirty="0"/>
        </a:p>
      </dsp:txBody>
      <dsp:txXfrm>
        <a:off x="3076079" y="0"/>
        <a:ext cx="2304288" cy="2304288"/>
      </dsp:txXfrm>
    </dsp:sp>
    <dsp:sp modelId="{366EA1CE-B734-4C8C-B7FA-241B02A764EB}">
      <dsp:nvSpPr>
        <dsp:cNvPr id="0" name=""/>
        <dsp:cNvSpPr/>
      </dsp:nvSpPr>
      <dsp:spPr>
        <a:xfrm rot="8678621">
          <a:off x="1152097" y="2212907"/>
          <a:ext cx="2236554" cy="656722"/>
        </a:xfrm>
        <a:prstGeom prst="leftArrow">
          <a:avLst>
            <a:gd name="adj1" fmla="val 60000"/>
            <a:gd name="adj2" fmla="val 50000"/>
          </a:avLst>
        </a:prstGeom>
        <a:solidFill>
          <a:schemeClr val="accent4">
            <a:shade val="9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8384D1F-541D-4FF8-8D04-A1BC507BA905}">
      <dsp:nvSpPr>
        <dsp:cNvPr id="0" name=""/>
        <dsp:cNvSpPr/>
      </dsp:nvSpPr>
      <dsp:spPr>
        <a:xfrm>
          <a:off x="263805" y="2312741"/>
          <a:ext cx="2189073" cy="1751258"/>
        </a:xfrm>
        <a:prstGeom prst="roundRect">
          <a:avLst>
            <a:gd name="adj" fmla="val 10000"/>
          </a:avLst>
        </a:prstGeom>
        <a:gradFill rotWithShape="0">
          <a:gsLst>
            <a:gs pos="0">
              <a:schemeClr val="accent4">
                <a:shade val="50000"/>
                <a:hueOff val="0"/>
                <a:satOff val="0"/>
                <a:lumOff val="0"/>
                <a:alphaOff val="0"/>
                <a:shade val="51000"/>
                <a:satMod val="130000"/>
              </a:schemeClr>
            </a:gs>
            <a:gs pos="80000">
              <a:schemeClr val="accent4">
                <a:shade val="50000"/>
                <a:hueOff val="0"/>
                <a:satOff val="0"/>
                <a:lumOff val="0"/>
                <a:alphaOff val="0"/>
                <a:shade val="93000"/>
                <a:satMod val="130000"/>
              </a:schemeClr>
            </a:gs>
            <a:gs pos="100000">
              <a:schemeClr val="accent4">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35000"/>
            </a:spcAft>
          </a:pPr>
          <a:r>
            <a:rPr lang="en-US" sz="3100" kern="1200" dirty="0" smtClean="0"/>
            <a:t>of ASSET</a:t>
          </a:r>
          <a:endParaRPr lang="en-US" sz="3100" kern="1200" dirty="0"/>
        </a:p>
      </dsp:txBody>
      <dsp:txXfrm>
        <a:off x="263805" y="2312741"/>
        <a:ext cx="2189073" cy="1751258"/>
      </dsp:txXfrm>
    </dsp:sp>
    <dsp:sp modelId="{D0882181-FBB4-410B-90D3-7E9314A1B163}">
      <dsp:nvSpPr>
        <dsp:cNvPr id="0" name=""/>
        <dsp:cNvSpPr/>
      </dsp:nvSpPr>
      <dsp:spPr>
        <a:xfrm rot="1969690">
          <a:off x="5121671" y="2178905"/>
          <a:ext cx="2414045" cy="656722"/>
        </a:xfrm>
        <a:prstGeom prst="leftArrow">
          <a:avLst>
            <a:gd name="adj1" fmla="val 60000"/>
            <a:gd name="adj2" fmla="val 50000"/>
          </a:avLst>
        </a:prstGeom>
        <a:solidFill>
          <a:schemeClr val="accent4">
            <a:shade val="90000"/>
            <a:hueOff val="882263"/>
            <a:satOff val="-88893"/>
            <a:lumOff val="5490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9E44786-F83F-418F-A327-C76E87FA4D01}">
      <dsp:nvSpPr>
        <dsp:cNvPr id="0" name=""/>
        <dsp:cNvSpPr/>
      </dsp:nvSpPr>
      <dsp:spPr>
        <a:xfrm>
          <a:off x="6248418" y="2285990"/>
          <a:ext cx="2189073" cy="1751258"/>
        </a:xfrm>
        <a:prstGeom prst="roundRect">
          <a:avLst>
            <a:gd name="adj" fmla="val 10000"/>
          </a:avLst>
        </a:prstGeom>
        <a:gradFill rotWithShape="0">
          <a:gsLst>
            <a:gs pos="0">
              <a:schemeClr val="accent4">
                <a:shade val="50000"/>
                <a:hueOff val="807289"/>
                <a:satOff val="-88560"/>
                <a:lumOff val="57150"/>
                <a:alphaOff val="0"/>
                <a:shade val="51000"/>
                <a:satMod val="130000"/>
              </a:schemeClr>
            </a:gs>
            <a:gs pos="80000">
              <a:schemeClr val="accent4">
                <a:shade val="50000"/>
                <a:hueOff val="807289"/>
                <a:satOff val="-88560"/>
                <a:lumOff val="57150"/>
                <a:alphaOff val="0"/>
                <a:shade val="93000"/>
                <a:satMod val="130000"/>
              </a:schemeClr>
            </a:gs>
            <a:gs pos="100000">
              <a:schemeClr val="accent4">
                <a:shade val="50000"/>
                <a:hueOff val="807289"/>
                <a:satOff val="-88560"/>
                <a:lumOff val="5715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35000"/>
            </a:spcAft>
          </a:pPr>
          <a:r>
            <a:rPr lang="en-US" sz="3100" kern="1200" dirty="0" smtClean="0">
              <a:solidFill>
                <a:srgbClr val="002060"/>
              </a:solidFill>
            </a:rPr>
            <a:t>of LIABILITY</a:t>
          </a:r>
          <a:endParaRPr lang="en-US" sz="3100" kern="1200" dirty="0">
            <a:solidFill>
              <a:srgbClr val="002060"/>
            </a:solidFill>
          </a:endParaRPr>
        </a:p>
      </dsp:txBody>
      <dsp:txXfrm>
        <a:off x="6248418" y="2285990"/>
        <a:ext cx="2189073" cy="17512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B15C95-B0D6-41C3-A661-9C5ABD61C5EE}" type="datetimeFigureOut">
              <a:rPr lang="en-US" smtClean="0"/>
              <a:pPr/>
              <a:t>20/02/2010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67A47B-958A-4C86-8F2F-03D4579D17C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67A47B-958A-4C86-8F2F-03D4579D17C1}"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89" name="Rectangle 17"/>
          <p:cNvSpPr>
            <a:spLocks noChangeArrowheads="1"/>
          </p:cNvSpPr>
          <p:nvPr/>
        </p:nvSpPr>
        <p:spPr bwMode="white">
          <a:xfrm>
            <a:off x="0" y="0"/>
            <a:ext cx="9144000" cy="4041775"/>
          </a:xfrm>
          <a:prstGeom prst="rect">
            <a:avLst/>
          </a:prstGeom>
          <a:gradFill rotWithShape="1">
            <a:gsLst>
              <a:gs pos="0">
                <a:schemeClr val="tx1"/>
              </a:gs>
              <a:gs pos="100000">
                <a:schemeClr val="tx1">
                  <a:gamma/>
                  <a:shade val="46275"/>
                  <a:invGamma/>
                </a:schemeClr>
              </a:gs>
            </a:gsLst>
            <a:lin ang="5400000" scaled="1"/>
          </a:gradFill>
          <a:ln w="9525">
            <a:noFill/>
            <a:miter lim="800000"/>
            <a:headEnd/>
            <a:tailEnd/>
          </a:ln>
          <a:effectLst/>
        </p:spPr>
        <p:txBody>
          <a:bodyPr wrap="none" anchor="ctr"/>
          <a:lstStyle/>
          <a:p>
            <a:endParaRPr lang="en-US"/>
          </a:p>
        </p:txBody>
      </p:sp>
      <p:sp>
        <p:nvSpPr>
          <p:cNvPr id="3093" name="Freeform 21"/>
          <p:cNvSpPr>
            <a:spLocks/>
          </p:cNvSpPr>
          <p:nvPr/>
        </p:nvSpPr>
        <p:spPr bwMode="gray">
          <a:xfrm>
            <a:off x="-4763" y="1936750"/>
            <a:ext cx="9148763" cy="2744788"/>
          </a:xfrm>
          <a:custGeom>
            <a:avLst/>
            <a:gdLst/>
            <a:ahLst/>
            <a:cxnLst>
              <a:cxn ang="0">
                <a:pos x="3" y="563"/>
              </a:cxn>
              <a:cxn ang="0">
                <a:pos x="2890" y="7"/>
              </a:cxn>
              <a:cxn ang="0">
                <a:pos x="5763" y="583"/>
              </a:cxn>
              <a:cxn ang="0">
                <a:pos x="5760" y="1729"/>
              </a:cxn>
              <a:cxn ang="0">
                <a:pos x="0" y="1729"/>
              </a:cxn>
              <a:cxn ang="0">
                <a:pos x="3" y="563"/>
              </a:cxn>
            </a:cxnLst>
            <a:rect l="0" t="0" r="r" b="b"/>
            <a:pathLst>
              <a:path w="5763" h="1729">
                <a:moveTo>
                  <a:pt x="3" y="563"/>
                </a:moveTo>
                <a:cubicBezTo>
                  <a:pt x="725" y="326"/>
                  <a:pt x="1498" y="14"/>
                  <a:pt x="2890" y="7"/>
                </a:cubicBezTo>
                <a:cubicBezTo>
                  <a:pt x="4282" y="0"/>
                  <a:pt x="5342" y="355"/>
                  <a:pt x="5763" y="583"/>
                </a:cubicBezTo>
                <a:lnTo>
                  <a:pt x="5760" y="1729"/>
                </a:lnTo>
                <a:lnTo>
                  <a:pt x="0" y="1729"/>
                </a:lnTo>
                <a:lnTo>
                  <a:pt x="3" y="563"/>
                </a:lnTo>
                <a:close/>
              </a:path>
            </a:pathLst>
          </a:custGeom>
          <a:gradFill rotWithShape="1">
            <a:gsLst>
              <a:gs pos="0">
                <a:schemeClr val="tx1">
                  <a:gamma/>
                  <a:tint val="75686"/>
                  <a:invGamma/>
                </a:schemeClr>
              </a:gs>
              <a:gs pos="50000">
                <a:schemeClr val="tx1"/>
              </a:gs>
              <a:gs pos="100000">
                <a:schemeClr val="tx1">
                  <a:gamma/>
                  <a:tint val="75686"/>
                  <a:invGamma/>
                </a:schemeClr>
              </a:gs>
            </a:gsLst>
            <a:lin ang="0" scaled="1"/>
          </a:gradFill>
          <a:ln w="57150" cmpd="sng">
            <a:noFill/>
            <a:round/>
            <a:headEnd/>
            <a:tailEnd/>
          </a:ln>
          <a:effectLst/>
        </p:spPr>
        <p:txBody>
          <a:bodyPr/>
          <a:lstStyle/>
          <a:p>
            <a:endParaRPr lang="en-US"/>
          </a:p>
        </p:txBody>
      </p:sp>
      <p:sp>
        <p:nvSpPr>
          <p:cNvPr id="3090" name="Rectangle 18"/>
          <p:cNvSpPr>
            <a:spLocks noChangeArrowheads="1"/>
          </p:cNvSpPr>
          <p:nvPr/>
        </p:nvSpPr>
        <p:spPr bwMode="white">
          <a:xfrm>
            <a:off x="0" y="4933950"/>
            <a:ext cx="9163050" cy="1941513"/>
          </a:xfrm>
          <a:prstGeom prst="rect">
            <a:avLst/>
          </a:prstGeom>
          <a:solidFill>
            <a:schemeClr val="accent1"/>
          </a:solidFill>
          <a:ln w="9525">
            <a:noFill/>
            <a:miter lim="800000"/>
            <a:headEnd/>
            <a:tailEnd/>
          </a:ln>
          <a:effectLst/>
        </p:spPr>
        <p:txBody>
          <a:bodyPr wrap="none" anchor="ctr"/>
          <a:lstStyle/>
          <a:p>
            <a:endParaRPr lang="en-US"/>
          </a:p>
        </p:txBody>
      </p:sp>
      <p:sp>
        <p:nvSpPr>
          <p:cNvPr id="3091" name="Rectangle 19"/>
          <p:cNvSpPr>
            <a:spLocks noChangeArrowheads="1"/>
          </p:cNvSpPr>
          <p:nvPr/>
        </p:nvSpPr>
        <p:spPr bwMode="gray">
          <a:xfrm>
            <a:off x="0" y="4826000"/>
            <a:ext cx="9156700" cy="168275"/>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endParaRPr lang="en-US"/>
          </a:p>
        </p:txBody>
      </p:sp>
      <p:sp>
        <p:nvSpPr>
          <p:cNvPr id="3092" name="Freeform 20" descr="b"/>
          <p:cNvSpPr>
            <a:spLocks/>
          </p:cNvSpPr>
          <p:nvPr/>
        </p:nvSpPr>
        <p:spPr bwMode="gray">
          <a:xfrm>
            <a:off x="-11113" y="2060575"/>
            <a:ext cx="9155113" cy="2765425"/>
          </a:xfrm>
          <a:custGeom>
            <a:avLst/>
            <a:gdLst/>
            <a:ahLst/>
            <a:cxnLst>
              <a:cxn ang="0">
                <a:pos x="0" y="569"/>
              </a:cxn>
              <a:cxn ang="0">
                <a:pos x="2818" y="21"/>
              </a:cxn>
              <a:cxn ang="0">
                <a:pos x="5767" y="583"/>
              </a:cxn>
              <a:cxn ang="0">
                <a:pos x="5764" y="1644"/>
              </a:cxn>
              <a:cxn ang="0">
                <a:pos x="4" y="1644"/>
              </a:cxn>
              <a:cxn ang="0">
                <a:pos x="0" y="569"/>
              </a:cxn>
            </a:cxnLst>
            <a:rect l="0" t="0" r="r" b="b"/>
            <a:pathLst>
              <a:path w="5767" h="1644">
                <a:moveTo>
                  <a:pt x="0" y="569"/>
                </a:moveTo>
                <a:cubicBezTo>
                  <a:pt x="722" y="332"/>
                  <a:pt x="1460" y="42"/>
                  <a:pt x="2818" y="21"/>
                </a:cubicBezTo>
                <a:cubicBezTo>
                  <a:pt x="4176" y="0"/>
                  <a:pt x="5346" y="355"/>
                  <a:pt x="5767" y="583"/>
                </a:cubicBezTo>
                <a:lnTo>
                  <a:pt x="5764" y="1644"/>
                </a:lnTo>
                <a:lnTo>
                  <a:pt x="4" y="1644"/>
                </a:lnTo>
                <a:lnTo>
                  <a:pt x="0" y="569"/>
                </a:lnTo>
                <a:close/>
              </a:path>
            </a:pathLst>
          </a:custGeom>
          <a:blipFill dpi="0" rotWithShape="1">
            <a:blip r:embed="rId2" cstate="print"/>
            <a:srcRect/>
            <a:stretch>
              <a:fillRect/>
            </a:stretch>
          </a:blipFill>
          <a:ln w="57150" cmpd="sng">
            <a:noFill/>
            <a:round/>
            <a:headEnd/>
            <a:tailEnd/>
          </a:ln>
          <a:effectLst/>
        </p:spPr>
        <p:txBody>
          <a:bodyPr/>
          <a:lstStyle/>
          <a:p>
            <a:endParaRPr lang="en-US"/>
          </a:p>
        </p:txBody>
      </p:sp>
      <p:sp>
        <p:nvSpPr>
          <p:cNvPr id="3074" name="Rectangle 2"/>
          <p:cNvSpPr>
            <a:spLocks noGrp="1" noChangeArrowheads="1"/>
          </p:cNvSpPr>
          <p:nvPr>
            <p:ph type="ctrTitle"/>
          </p:nvPr>
        </p:nvSpPr>
        <p:spPr bwMode="black">
          <a:xfrm>
            <a:off x="838200" y="990600"/>
            <a:ext cx="7467600" cy="685800"/>
          </a:xfrm>
        </p:spPr>
        <p:txBody>
          <a:bodyPr/>
          <a:lstStyle>
            <a:lvl1pPr>
              <a:defRPr sz="3200" b="1"/>
            </a:lvl1pPr>
          </a:lstStyle>
          <a:p>
            <a:r>
              <a:rPr lang="en-US" smtClean="0"/>
              <a:t>Click to edit Master title style</a:t>
            </a:r>
            <a:endParaRPr lang="en-US"/>
          </a:p>
        </p:txBody>
      </p:sp>
      <p:sp>
        <p:nvSpPr>
          <p:cNvPr id="3075" name="Rectangle 3"/>
          <p:cNvSpPr>
            <a:spLocks noGrp="1" noChangeArrowheads="1"/>
          </p:cNvSpPr>
          <p:nvPr>
            <p:ph type="subTitle" idx="1"/>
          </p:nvPr>
        </p:nvSpPr>
        <p:spPr bwMode="black">
          <a:xfrm>
            <a:off x="1004888" y="5334000"/>
            <a:ext cx="7086600" cy="381000"/>
          </a:xfrm>
        </p:spPr>
        <p:txBody>
          <a:bodyPr/>
          <a:lstStyle>
            <a:lvl1pPr marL="0" indent="0" algn="ctr">
              <a:buFont typeface="Wingdings" pitchFamily="2" charset="2"/>
              <a:buNone/>
              <a:defRPr sz="1600">
                <a:solidFill>
                  <a:schemeClr val="bg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778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371600"/>
            <a:ext cx="8229600" cy="4953000"/>
          </a:xfrm>
        </p:spPr>
        <p:txBody>
          <a:bodyPr/>
          <a:lstStyle/>
          <a:p>
            <a:r>
              <a:rPr lang="en-US" smtClean="0"/>
              <a:t>Click icon to add table</a:t>
            </a:r>
            <a:endParaRPr lang="en-US"/>
          </a:p>
        </p:txBody>
      </p:sp>
      <p:sp>
        <p:nvSpPr>
          <p:cNvPr id="4" name="Date Placeholder 3"/>
          <p:cNvSpPr>
            <a:spLocks noGrp="1"/>
          </p:cNvSpPr>
          <p:nvPr>
            <p:ph type="dt" sz="half" idx="10"/>
          </p:nvPr>
        </p:nvSpPr>
        <p:spPr>
          <a:xfrm>
            <a:off x="457200" y="6537325"/>
            <a:ext cx="2133600" cy="320675"/>
          </a:xfrm>
        </p:spPr>
        <p:txBody>
          <a:bodyPr/>
          <a:lstStyle>
            <a:lvl1pPr>
              <a:defRPr/>
            </a:lvl1pPr>
          </a:lstStyle>
          <a:p>
            <a:endParaRPr lang="en-US"/>
          </a:p>
        </p:txBody>
      </p:sp>
      <p:sp>
        <p:nvSpPr>
          <p:cNvPr id="5" name="Footer Placeholder 4"/>
          <p:cNvSpPr>
            <a:spLocks noGrp="1"/>
          </p:cNvSpPr>
          <p:nvPr>
            <p:ph type="ftr" sz="quarter" idx="11"/>
          </p:nvPr>
        </p:nvSpPr>
        <p:spPr>
          <a:xfrm>
            <a:off x="6134100" y="-14288"/>
            <a:ext cx="2895600" cy="228601"/>
          </a:xfrm>
        </p:spPr>
        <p:txBody>
          <a:bodyPr/>
          <a:lstStyle>
            <a:lvl1pPr>
              <a:defRPr/>
            </a:lvl1pPr>
          </a:lstStyle>
          <a:p>
            <a:r>
              <a:rPr lang="en-US"/>
              <a:t>www.themegallery.com</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2625" y="609600"/>
            <a:ext cx="8080375"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26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7215188" y="6442075"/>
            <a:ext cx="1905000" cy="381000"/>
          </a:xfrm>
        </p:spPr>
        <p:txBody>
          <a:bodyPr/>
          <a:lstStyle>
            <a:lvl1pPr>
              <a:defRPr/>
            </a:lvl1pPr>
          </a:lstStyle>
          <a:p>
            <a:endParaRPr lang="en-US"/>
          </a:p>
        </p:txBody>
      </p:sp>
      <p:sp>
        <p:nvSpPr>
          <p:cNvPr id="6" name="Footer Placeholder 5"/>
          <p:cNvSpPr>
            <a:spLocks noGrp="1"/>
          </p:cNvSpPr>
          <p:nvPr>
            <p:ph type="ftr" sz="quarter" idx="11"/>
          </p:nvPr>
        </p:nvSpPr>
        <p:spPr>
          <a:xfrm>
            <a:off x="682625" y="6365875"/>
            <a:ext cx="42672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199313" y="6148388"/>
            <a:ext cx="1905000" cy="381000"/>
          </a:xfrm>
          <a:prstGeom prst="rect">
            <a:avLst/>
          </a:prstGeom>
        </p:spPr>
        <p:txBody>
          <a:bodyPr/>
          <a:lstStyle>
            <a:lvl2pPr lvl="1">
              <a:defRPr/>
            </a:lvl2pPr>
          </a:lstStyle>
          <a:p>
            <a:pPr lvl="1"/>
            <a:fld id="{F92FA711-5640-40AC-B8C3-D320266F45E4}" type="slidenum">
              <a:rPr lang="en-US"/>
              <a:pPr lvl="1"/>
              <a:t>‹#›</a:t>
            </a:fld>
            <a:endParaRPr lang="en-US">
              <a:latin typeface="+mn-lt"/>
            </a:endParaRPr>
          </a:p>
        </p:txBody>
      </p:sp>
    </p:spTree>
  </p:cSld>
  <p:clrMapOvr>
    <a:masterClrMapping/>
  </p:clrMapOvr>
  <p:transition>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www.themegallery.com</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2" name="Picture 18"/>
          <p:cNvPicPr>
            <a:picLocks noChangeAspect="1" noChangeArrowheads="1"/>
          </p:cNvPicPr>
          <p:nvPr/>
        </p:nvPicPr>
        <p:blipFill>
          <a:blip r:embed="rId15" cstate="print"/>
          <a:srcRect/>
          <a:stretch>
            <a:fillRect/>
          </a:stretch>
        </p:blipFill>
        <p:spPr bwMode="auto">
          <a:xfrm>
            <a:off x="0" y="238125"/>
            <a:ext cx="9144000" cy="1174750"/>
          </a:xfrm>
          <a:prstGeom prst="rect">
            <a:avLst/>
          </a:prstGeom>
          <a:noFill/>
        </p:spPr>
      </p:pic>
      <p:sp>
        <p:nvSpPr>
          <p:cNvPr id="1041" name="Rectangle 17"/>
          <p:cNvSpPr>
            <a:spLocks noChangeArrowheads="1"/>
          </p:cNvSpPr>
          <p:nvPr/>
        </p:nvSpPr>
        <p:spPr bwMode="white">
          <a:xfrm>
            <a:off x="0" y="0"/>
            <a:ext cx="9144000" cy="241300"/>
          </a:xfrm>
          <a:prstGeom prst="rect">
            <a:avLst/>
          </a:prstGeom>
          <a:solidFill>
            <a:schemeClr val="tx1"/>
          </a:solidFill>
          <a:ln w="9525">
            <a:noFill/>
            <a:miter lim="800000"/>
            <a:headEnd/>
            <a:tailEnd/>
          </a:ln>
          <a:effectLst/>
        </p:spPr>
        <p:txBody>
          <a:bodyPr wrap="none" anchor="ctr"/>
          <a:lstStyle/>
          <a:p>
            <a:endParaRPr lang="en-US"/>
          </a:p>
        </p:txBody>
      </p:sp>
      <p:sp>
        <p:nvSpPr>
          <p:cNvPr id="1040" name="Rectangle 16"/>
          <p:cNvSpPr>
            <a:spLocks noChangeArrowheads="1"/>
          </p:cNvSpPr>
          <p:nvPr/>
        </p:nvSpPr>
        <p:spPr bwMode="ltGray">
          <a:xfrm>
            <a:off x="0" y="6524625"/>
            <a:ext cx="9144000" cy="333375"/>
          </a:xfrm>
          <a:prstGeom prst="rect">
            <a:avLst/>
          </a:prstGeom>
          <a:solidFill>
            <a:schemeClr val="accent1"/>
          </a:solidFill>
          <a:ln w="9525">
            <a:noFill/>
            <a:miter lim="800000"/>
            <a:headEnd/>
            <a:tailEnd/>
          </a:ln>
          <a:effectLst/>
        </p:spPr>
        <p:txBody>
          <a:bodyPr wrap="none" anchor="ctr"/>
          <a:lstStyle/>
          <a:p>
            <a:endParaRPr lang="en-US"/>
          </a:p>
        </p:txBody>
      </p:sp>
      <p:sp>
        <p:nvSpPr>
          <p:cNvPr id="1028" name="Rectangle 4"/>
          <p:cNvSpPr>
            <a:spLocks noGrp="1" noChangeArrowheads="1"/>
          </p:cNvSpPr>
          <p:nvPr>
            <p:ph type="dt" sz="half" idx="2"/>
          </p:nvPr>
        </p:nvSpPr>
        <p:spPr bwMode="auto">
          <a:xfrm>
            <a:off x="457200" y="65373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1029" name="Rectangle 5"/>
          <p:cNvSpPr>
            <a:spLocks noGrp="1" noChangeArrowheads="1"/>
          </p:cNvSpPr>
          <p:nvPr>
            <p:ph type="ftr" sz="quarter" idx="3"/>
          </p:nvPr>
        </p:nvSpPr>
        <p:spPr bwMode="auto">
          <a:xfrm>
            <a:off x="6134100" y="-14288"/>
            <a:ext cx="2895600" cy="2286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mn-lt"/>
              </a:defRPr>
            </a:lvl1pPr>
          </a:lstStyle>
          <a:p>
            <a:r>
              <a:rPr lang="en-US"/>
              <a:t>www.themegallery.com</a:t>
            </a:r>
          </a:p>
        </p:txBody>
      </p:sp>
      <p:sp>
        <p:nvSpPr>
          <p:cNvPr id="1026" name="Rectangle 2"/>
          <p:cNvSpPr>
            <a:spLocks noGrp="1" noChangeArrowheads="1"/>
          </p:cNvSpPr>
          <p:nvPr>
            <p:ph type="title"/>
          </p:nvPr>
        </p:nvSpPr>
        <p:spPr bwMode="white">
          <a:xfrm>
            <a:off x="4572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a:t>
            </a:r>
          </a:p>
        </p:txBody>
      </p:sp>
      <p:sp>
        <p:nvSpPr>
          <p:cNvPr id="1043" name="Freeform 19"/>
          <p:cNvSpPr>
            <a:spLocks/>
          </p:cNvSpPr>
          <p:nvPr/>
        </p:nvSpPr>
        <p:spPr bwMode="white">
          <a:xfrm>
            <a:off x="3175" y="963613"/>
            <a:ext cx="9140825" cy="461962"/>
          </a:xfrm>
          <a:custGeom>
            <a:avLst/>
            <a:gdLst/>
            <a:ahLst/>
            <a:cxnLst>
              <a:cxn ang="0">
                <a:pos x="0" y="290"/>
              </a:cxn>
              <a:cxn ang="0">
                <a:pos x="1" y="193"/>
              </a:cxn>
              <a:cxn ang="0">
                <a:pos x="1833" y="25"/>
              </a:cxn>
              <a:cxn ang="0">
                <a:pos x="3966" y="41"/>
              </a:cxn>
              <a:cxn ang="0">
                <a:pos x="5760" y="184"/>
              </a:cxn>
              <a:cxn ang="0">
                <a:pos x="5764" y="291"/>
              </a:cxn>
              <a:cxn ang="0">
                <a:pos x="0" y="290"/>
              </a:cxn>
            </a:cxnLst>
            <a:rect l="0" t="0" r="r" b="b"/>
            <a:pathLst>
              <a:path w="5764" h="291">
                <a:moveTo>
                  <a:pt x="0" y="290"/>
                </a:moveTo>
                <a:lnTo>
                  <a:pt x="1" y="193"/>
                </a:lnTo>
                <a:cubicBezTo>
                  <a:pt x="305" y="150"/>
                  <a:pt x="1172" y="50"/>
                  <a:pt x="1833" y="25"/>
                </a:cubicBezTo>
                <a:cubicBezTo>
                  <a:pt x="2494" y="0"/>
                  <a:pt x="3312" y="15"/>
                  <a:pt x="3966" y="41"/>
                </a:cubicBezTo>
                <a:cubicBezTo>
                  <a:pt x="4620" y="68"/>
                  <a:pt x="5460" y="142"/>
                  <a:pt x="5760" y="184"/>
                </a:cubicBezTo>
                <a:lnTo>
                  <a:pt x="5764" y="291"/>
                </a:lnTo>
                <a:lnTo>
                  <a:pt x="0" y="290"/>
                </a:lnTo>
                <a:close/>
              </a:path>
            </a:pathLst>
          </a:custGeom>
          <a:solidFill>
            <a:schemeClr val="bg1"/>
          </a:solidFill>
          <a:ln w="9525">
            <a:noFill/>
            <a:round/>
            <a:headEnd/>
            <a:tailEnd/>
          </a:ln>
          <a:effectLst/>
        </p:spPr>
        <p:txBody>
          <a:bodyPr/>
          <a:lstStyle/>
          <a:p>
            <a:endParaRPr lang="en-US"/>
          </a:p>
        </p:txBody>
      </p:sp>
      <p:sp>
        <p:nvSpPr>
          <p:cNvPr id="1027" name="Rectangle 3"/>
          <p:cNvSpPr>
            <a:spLocks noGrp="1" noChangeArrowheads="1"/>
          </p:cNvSpPr>
          <p:nvPr>
            <p:ph type="body" idx="1"/>
          </p:nvPr>
        </p:nvSpPr>
        <p:spPr bwMode="auto">
          <a:xfrm>
            <a:off x="457200" y="1371600"/>
            <a:ext cx="8229600" cy="495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1" fontAlgn="base" hangingPunct="1">
        <a:spcBef>
          <a:spcPct val="0"/>
        </a:spcBef>
        <a:spcAft>
          <a:spcPct val="0"/>
        </a:spcAft>
        <a:defRPr sz="2800">
          <a:solidFill>
            <a:schemeClr val="bg1"/>
          </a:solidFill>
          <a:latin typeface="+mj-lt"/>
          <a:ea typeface="+mj-ea"/>
          <a:cs typeface="+mj-cs"/>
        </a:defRPr>
      </a:lvl1pPr>
      <a:lvl2pPr algn="ctr" rtl="0" eaLnBrk="1" fontAlgn="base" hangingPunct="1">
        <a:spcBef>
          <a:spcPct val="0"/>
        </a:spcBef>
        <a:spcAft>
          <a:spcPct val="0"/>
        </a:spcAft>
        <a:defRPr sz="2800">
          <a:solidFill>
            <a:schemeClr val="bg1"/>
          </a:solidFill>
          <a:latin typeface="Verdana" pitchFamily="34" charset="0"/>
        </a:defRPr>
      </a:lvl2pPr>
      <a:lvl3pPr algn="ctr" rtl="0" eaLnBrk="1" fontAlgn="base" hangingPunct="1">
        <a:spcBef>
          <a:spcPct val="0"/>
        </a:spcBef>
        <a:spcAft>
          <a:spcPct val="0"/>
        </a:spcAft>
        <a:defRPr sz="2800">
          <a:solidFill>
            <a:schemeClr val="bg1"/>
          </a:solidFill>
          <a:latin typeface="Verdana" pitchFamily="34" charset="0"/>
        </a:defRPr>
      </a:lvl3pPr>
      <a:lvl4pPr algn="ctr" rtl="0" eaLnBrk="1" fontAlgn="base" hangingPunct="1">
        <a:spcBef>
          <a:spcPct val="0"/>
        </a:spcBef>
        <a:spcAft>
          <a:spcPct val="0"/>
        </a:spcAft>
        <a:defRPr sz="2800">
          <a:solidFill>
            <a:schemeClr val="bg1"/>
          </a:solidFill>
          <a:latin typeface="Verdana" pitchFamily="34" charset="0"/>
        </a:defRPr>
      </a:lvl4pPr>
      <a:lvl5pPr algn="ctr" rtl="0" eaLnBrk="1" fontAlgn="base" hangingPunct="1">
        <a:spcBef>
          <a:spcPct val="0"/>
        </a:spcBef>
        <a:spcAft>
          <a:spcPct val="0"/>
        </a:spcAft>
        <a:defRPr sz="2800">
          <a:solidFill>
            <a:schemeClr val="bg1"/>
          </a:solidFill>
          <a:latin typeface="Verdana" pitchFamily="34" charset="0"/>
        </a:defRPr>
      </a:lvl5pPr>
      <a:lvl6pPr marL="457200" algn="ctr" rtl="0" eaLnBrk="1" fontAlgn="base" hangingPunct="1">
        <a:spcBef>
          <a:spcPct val="0"/>
        </a:spcBef>
        <a:spcAft>
          <a:spcPct val="0"/>
        </a:spcAft>
        <a:defRPr sz="2800">
          <a:solidFill>
            <a:schemeClr val="bg1"/>
          </a:solidFill>
          <a:latin typeface="Verdana" pitchFamily="34" charset="0"/>
        </a:defRPr>
      </a:lvl6pPr>
      <a:lvl7pPr marL="914400" algn="ctr" rtl="0" eaLnBrk="1" fontAlgn="base" hangingPunct="1">
        <a:spcBef>
          <a:spcPct val="0"/>
        </a:spcBef>
        <a:spcAft>
          <a:spcPct val="0"/>
        </a:spcAft>
        <a:defRPr sz="2800">
          <a:solidFill>
            <a:schemeClr val="bg1"/>
          </a:solidFill>
          <a:latin typeface="Verdana" pitchFamily="34" charset="0"/>
        </a:defRPr>
      </a:lvl7pPr>
      <a:lvl8pPr marL="1371600" algn="ctr" rtl="0" eaLnBrk="1" fontAlgn="base" hangingPunct="1">
        <a:spcBef>
          <a:spcPct val="0"/>
        </a:spcBef>
        <a:spcAft>
          <a:spcPct val="0"/>
        </a:spcAft>
        <a:defRPr sz="2800">
          <a:solidFill>
            <a:schemeClr val="bg1"/>
          </a:solidFill>
          <a:latin typeface="Verdana" pitchFamily="34" charset="0"/>
        </a:defRPr>
      </a:lvl8pPr>
      <a:lvl9pPr marL="1828800" algn="ctr" rtl="0" eaLnBrk="1" fontAlgn="base" hangingPunct="1">
        <a:spcBef>
          <a:spcPct val="0"/>
        </a:spcBef>
        <a:spcAft>
          <a:spcPct val="0"/>
        </a:spcAft>
        <a:defRPr sz="28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b="1">
          <a:solidFill>
            <a:srgbClr val="9999FF"/>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1800" dirty="0" smtClean="0"/>
              <a:t>&amp;</a:t>
            </a:r>
            <a:br>
              <a:rPr lang="en-US" sz="1800" dirty="0" smtClean="0"/>
            </a:br>
            <a:r>
              <a:rPr lang="en-US" sz="1800" dirty="0" smtClean="0"/>
              <a:t>International  Accounting Standard -</a:t>
            </a:r>
            <a:r>
              <a:rPr lang="en-US" sz="2400" dirty="0" smtClean="0"/>
              <a:t>12</a:t>
            </a:r>
            <a:r>
              <a:rPr lang="en-US" dirty="0" smtClean="0"/>
              <a:t/>
            </a:r>
            <a:br>
              <a:rPr lang="en-US" dirty="0" smtClean="0"/>
            </a:br>
            <a:r>
              <a:rPr lang="en-US" sz="1400" dirty="0" smtClean="0"/>
              <a:t>(Income Taxes )</a:t>
            </a:r>
            <a:endParaRPr lang="en-US" dirty="0"/>
          </a:p>
        </p:txBody>
      </p:sp>
      <p:sp>
        <p:nvSpPr>
          <p:cNvPr id="2051" name="Rectangle 3"/>
          <p:cNvSpPr>
            <a:spLocks noGrp="1" noChangeArrowheads="1"/>
          </p:cNvSpPr>
          <p:nvPr>
            <p:ph type="subTitle" idx="1"/>
          </p:nvPr>
        </p:nvSpPr>
        <p:spPr>
          <a:xfrm>
            <a:off x="-990600" y="6477000"/>
            <a:ext cx="7086600" cy="381000"/>
          </a:xfrm>
        </p:spPr>
        <p:txBody>
          <a:bodyPr/>
          <a:lstStyle/>
          <a:p>
            <a:r>
              <a:rPr lang="en-US" dirty="0" smtClean="0"/>
              <a:t>CA. Deepak Jindal &amp; CA. Onkar Singh</a:t>
            </a:r>
            <a:endParaRPr lang="en-US" dirty="0"/>
          </a:p>
        </p:txBody>
      </p:sp>
      <p:sp>
        <p:nvSpPr>
          <p:cNvPr id="2052" name="Freeform 4"/>
          <p:cNvSpPr>
            <a:spLocks noEditPoints="1"/>
          </p:cNvSpPr>
          <p:nvPr/>
        </p:nvSpPr>
        <p:spPr bwMode="ltGray">
          <a:xfrm rot="621035" flipH="1" flipV="1">
            <a:off x="7493076" y="1148257"/>
            <a:ext cx="1017588" cy="1223963"/>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chemeClr val="hlink"/>
              </a:gs>
              <a:gs pos="100000">
                <a:schemeClr val="accent1"/>
              </a:gs>
            </a:gsLst>
            <a:lin ang="5400000" scaled="1"/>
          </a:gradFill>
          <a:ln w="0">
            <a:noFill/>
            <a:prstDash val="solid"/>
            <a:round/>
            <a:headEnd/>
            <a:tailEnd/>
          </a:ln>
          <a:effectLst/>
        </p:spPr>
        <p:txBody>
          <a:bodyPr/>
          <a:lstStyle/>
          <a:p>
            <a:endParaRPr lang="en-US"/>
          </a:p>
        </p:txBody>
      </p:sp>
      <p:sp>
        <p:nvSpPr>
          <p:cNvPr id="5" name="Freeform 4"/>
          <p:cNvSpPr>
            <a:spLocks noEditPoints="1"/>
          </p:cNvSpPr>
          <p:nvPr/>
        </p:nvSpPr>
        <p:spPr bwMode="ltGray">
          <a:xfrm rot="21413364" flipV="1">
            <a:off x="569102" y="1093934"/>
            <a:ext cx="1036609" cy="1343988"/>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chemeClr val="hlink"/>
              </a:gs>
              <a:gs pos="100000">
                <a:schemeClr val="accent1"/>
              </a:gs>
            </a:gsLst>
            <a:lin ang="5400000" scaled="1"/>
          </a:gradFill>
          <a:ln w="0">
            <a:noFill/>
            <a:prstDash val="solid"/>
            <a:round/>
            <a:headEnd/>
            <a:tailEnd/>
          </a:ln>
          <a:effectLst/>
        </p:spPr>
        <p:txBody>
          <a:bodyPr/>
          <a:lstStyle/>
          <a:p>
            <a:endParaRPr lang="en-US"/>
          </a:p>
        </p:txBody>
      </p:sp>
      <p:sp>
        <p:nvSpPr>
          <p:cNvPr id="6" name="Rectangle 3"/>
          <p:cNvSpPr txBox="1">
            <a:spLocks noChangeArrowheads="1"/>
          </p:cNvSpPr>
          <p:nvPr/>
        </p:nvSpPr>
        <p:spPr bwMode="black">
          <a:xfrm>
            <a:off x="3962400" y="5105400"/>
            <a:ext cx="7086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defRPr/>
            </a:pPr>
            <a:r>
              <a:rPr kumimoji="0" lang="en-US" sz="1600" b="1" i="0" u="none" strike="noStrike" kern="0" cap="none" spc="0" normalizeH="0" baseline="0" noProof="0" dirty="0" smtClean="0">
                <a:ln>
                  <a:noFill/>
                </a:ln>
                <a:solidFill>
                  <a:schemeClr val="bg1"/>
                </a:solidFill>
                <a:effectLst/>
                <a:uLnTx/>
                <a:uFillTx/>
                <a:latin typeface="+mn-lt"/>
                <a:ea typeface="+mn-ea"/>
                <a:cs typeface="+mn-cs"/>
              </a:rPr>
              <a:t>A Comparative Study</a:t>
            </a:r>
          </a:p>
        </p:txBody>
      </p:sp>
      <p:sp>
        <p:nvSpPr>
          <p:cNvPr id="7" name="Rectangle 2"/>
          <p:cNvSpPr txBox="1">
            <a:spLocks noChangeArrowheads="1"/>
          </p:cNvSpPr>
          <p:nvPr/>
        </p:nvSpPr>
        <p:spPr bwMode="black">
          <a:xfrm>
            <a:off x="990600" y="152400"/>
            <a:ext cx="74676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A</a:t>
            </a:r>
            <a:r>
              <a:rPr kumimoji="0" lang="en-US" sz="2400" b="1" i="0" u="none" strike="noStrike" kern="0" cap="none" spc="0" normalizeH="0" baseline="0" noProof="0" dirty="0" smtClean="0">
                <a:ln>
                  <a:noFill/>
                </a:ln>
                <a:solidFill>
                  <a:schemeClr val="bg1"/>
                </a:solidFill>
                <a:effectLst/>
                <a:uLnTx/>
                <a:uFillTx/>
                <a:latin typeface="+mj-lt"/>
                <a:ea typeface="+mj-ea"/>
                <a:cs typeface="+mj-cs"/>
              </a:rPr>
              <a:t>ccounting</a:t>
            </a:r>
            <a:r>
              <a:rPr kumimoji="0" lang="en-US" sz="3200" b="1" i="0" u="none" strike="noStrike" kern="0" cap="none" spc="0" normalizeH="0" baseline="0" noProof="0" dirty="0" smtClean="0">
                <a:ln>
                  <a:noFill/>
                </a:ln>
                <a:solidFill>
                  <a:schemeClr val="bg1"/>
                </a:solidFill>
                <a:effectLst/>
                <a:uLnTx/>
                <a:uFillTx/>
                <a:latin typeface="+mj-lt"/>
                <a:ea typeface="+mj-ea"/>
                <a:cs typeface="+mj-cs"/>
              </a:rPr>
              <a:t> S</a:t>
            </a:r>
            <a:r>
              <a:rPr kumimoji="0" lang="en-US" sz="2400" b="1" i="0" u="none" strike="noStrike" kern="0" cap="none" spc="0" normalizeH="0" baseline="0" noProof="0" dirty="0" smtClean="0">
                <a:ln>
                  <a:noFill/>
                </a:ln>
                <a:solidFill>
                  <a:schemeClr val="bg1"/>
                </a:solidFill>
                <a:effectLst/>
                <a:uLnTx/>
                <a:uFillTx/>
                <a:latin typeface="+mj-lt"/>
                <a:ea typeface="+mj-ea"/>
                <a:cs typeface="+mj-cs"/>
              </a:rPr>
              <a:t>tandard</a:t>
            </a:r>
            <a:r>
              <a:rPr kumimoji="0" lang="en-US" sz="3200" b="1" i="0" u="none" strike="noStrike" kern="0" cap="none" spc="0" normalizeH="0" baseline="0" noProof="0" dirty="0" smtClean="0">
                <a:ln>
                  <a:noFill/>
                </a:ln>
                <a:solidFill>
                  <a:schemeClr val="bg1"/>
                </a:solidFill>
                <a:effectLst/>
                <a:uLnTx/>
                <a:uFillTx/>
                <a:latin typeface="+mj-lt"/>
                <a:ea typeface="+mj-ea"/>
                <a:cs typeface="+mj-cs"/>
              </a:rPr>
              <a:t> -22</a:t>
            </a:r>
            <a:br>
              <a:rPr kumimoji="0" lang="en-US" sz="3200" b="1" i="0" u="none" strike="noStrike" kern="0" cap="none" spc="0" normalizeH="0" baseline="0" noProof="0" dirty="0" smtClean="0">
                <a:ln>
                  <a:noFill/>
                </a:ln>
                <a:solidFill>
                  <a:schemeClr val="bg1"/>
                </a:solidFill>
                <a:effectLst/>
                <a:uLnTx/>
                <a:uFillTx/>
                <a:latin typeface="+mj-lt"/>
                <a:ea typeface="+mj-ea"/>
                <a:cs typeface="+mj-cs"/>
              </a:rPr>
            </a:br>
            <a:r>
              <a:rPr kumimoji="0" lang="en-US" sz="1400" b="1" i="0" u="none" strike="noStrike" kern="0" cap="none" spc="0" normalizeH="0" baseline="0" noProof="0" dirty="0" smtClean="0">
                <a:ln>
                  <a:noFill/>
                </a:ln>
                <a:solidFill>
                  <a:schemeClr val="bg1"/>
                </a:solidFill>
                <a:effectLst/>
                <a:uLnTx/>
                <a:uFillTx/>
                <a:latin typeface="+mj-lt"/>
                <a:ea typeface="+mj-ea"/>
                <a:cs typeface="+mj-cs"/>
              </a:rPr>
              <a:t>(Accounting for taxes on Income )</a:t>
            </a:r>
            <a:endParaRPr kumimoji="0" lang="en-US" sz="3200" b="1" i="0" u="none" strike="noStrike" kern="0" cap="none" spc="0" normalizeH="0" baseline="0" noProof="0" dirty="0" smtClean="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grpSp>
        <p:nvGrpSpPr>
          <p:cNvPr id="2" name="Group 3"/>
          <p:cNvGrpSpPr>
            <a:grpSpLocks/>
          </p:cNvGrpSpPr>
          <p:nvPr/>
        </p:nvGrpSpPr>
        <p:grpSpPr bwMode="auto">
          <a:xfrm>
            <a:off x="152400" y="1752600"/>
            <a:ext cx="8686644" cy="4658150"/>
            <a:chOff x="585" y="613"/>
            <a:chExt cx="4455" cy="3089"/>
          </a:xfrm>
        </p:grpSpPr>
        <p:sp>
          <p:nvSpPr>
            <p:cNvPr id="70663" name="Text Box 7"/>
            <p:cNvSpPr txBox="1">
              <a:spLocks noChangeArrowheads="1"/>
            </p:cNvSpPr>
            <p:nvPr/>
          </p:nvSpPr>
          <p:spPr bwMode="gray">
            <a:xfrm>
              <a:off x="2619" y="1969"/>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4" name="Text Box 8"/>
            <p:cNvSpPr txBox="1">
              <a:spLocks noChangeArrowheads="1"/>
            </p:cNvSpPr>
            <p:nvPr/>
          </p:nvSpPr>
          <p:spPr bwMode="gray">
            <a:xfrm>
              <a:off x="2619" y="2305"/>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5" name="Text Box 9"/>
            <p:cNvSpPr txBox="1">
              <a:spLocks noChangeArrowheads="1"/>
            </p:cNvSpPr>
            <p:nvPr/>
          </p:nvSpPr>
          <p:spPr bwMode="gray">
            <a:xfrm>
              <a:off x="2619" y="2641"/>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7" name="AutoShape 11"/>
            <p:cNvSpPr>
              <a:spLocks noChangeArrowheads="1"/>
            </p:cNvSpPr>
            <p:nvPr/>
          </p:nvSpPr>
          <p:spPr bwMode="auto">
            <a:xfrm>
              <a:off x="624" y="1421"/>
              <a:ext cx="1954" cy="2173"/>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endParaRPr lang="en-US">
                <a:latin typeface="Verdana" pitchFamily="34" charset="0"/>
              </a:endParaRPr>
            </a:p>
          </p:txBody>
        </p:sp>
        <p:sp>
          <p:nvSpPr>
            <p:cNvPr id="70669" name="AutoShape 13"/>
            <p:cNvSpPr>
              <a:spLocks noChangeArrowheads="1"/>
            </p:cNvSpPr>
            <p:nvPr/>
          </p:nvSpPr>
          <p:spPr bwMode="auto">
            <a:xfrm>
              <a:off x="3008" y="1421"/>
              <a:ext cx="2032" cy="2122"/>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eaLnBrk="0" hangingPunct="0"/>
              <a:endParaRPr lang="en-US">
                <a:latin typeface="Verdana" pitchFamily="34" charset="0"/>
              </a:endParaRPr>
            </a:p>
          </p:txBody>
        </p:sp>
        <p:sp>
          <p:nvSpPr>
            <p:cNvPr id="70672" name="AutoShape 16"/>
            <p:cNvSpPr>
              <a:spLocks noChangeArrowheads="1"/>
            </p:cNvSpPr>
            <p:nvPr/>
          </p:nvSpPr>
          <p:spPr bwMode="gray">
            <a:xfrm>
              <a:off x="585" y="613"/>
              <a:ext cx="1920" cy="505"/>
            </a:xfrm>
            <a:prstGeom prst="can">
              <a:avLst>
                <a:gd name="adj" fmla="val 27866"/>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headEnd/>
              <a:tailEnd/>
            </a:ln>
            <a:effectLst/>
          </p:spPr>
          <p:txBody>
            <a:bodyPr wrap="none" anchor="ctr"/>
            <a:lstStyle/>
            <a:p>
              <a:endParaRPr lang="en-US"/>
            </a:p>
          </p:txBody>
        </p:sp>
        <p:sp>
          <p:nvSpPr>
            <p:cNvPr id="70675" name="AutoShape 19"/>
            <p:cNvSpPr>
              <a:spLocks noChangeArrowheads="1"/>
            </p:cNvSpPr>
            <p:nvPr/>
          </p:nvSpPr>
          <p:spPr bwMode="gray">
            <a:xfrm>
              <a:off x="3086" y="613"/>
              <a:ext cx="1954" cy="505"/>
            </a:xfrm>
            <a:prstGeom prst="can">
              <a:avLst>
                <a:gd name="adj" fmla="val 32032"/>
              </a:avLst>
            </a:prstGeom>
            <a:gradFill rotWithShape="1">
              <a:gsLst>
                <a:gs pos="0">
                  <a:schemeClr val="hlink">
                    <a:gamma/>
                    <a:shade val="46275"/>
                    <a:invGamma/>
                  </a:schemeClr>
                </a:gs>
                <a:gs pos="50000">
                  <a:schemeClr val="hlink"/>
                </a:gs>
                <a:gs pos="100000">
                  <a:schemeClr val="hlink">
                    <a:gamma/>
                    <a:shade val="46275"/>
                    <a:invGamma/>
                  </a:schemeClr>
                </a:gs>
              </a:gsLst>
              <a:lin ang="0" scaled="1"/>
            </a:gradFill>
            <a:ln w="9525">
              <a:noFill/>
              <a:round/>
              <a:headEnd/>
              <a:tailEnd/>
            </a:ln>
            <a:effectLst/>
          </p:spPr>
          <p:txBody>
            <a:bodyPr wrap="none" anchor="ctr"/>
            <a:lstStyle/>
            <a:p>
              <a:endParaRPr lang="en-US"/>
            </a:p>
          </p:txBody>
        </p:sp>
        <p:sp>
          <p:nvSpPr>
            <p:cNvPr id="70676" name="Text Box 20"/>
            <p:cNvSpPr txBox="1">
              <a:spLocks noChangeArrowheads="1"/>
            </p:cNvSpPr>
            <p:nvPr/>
          </p:nvSpPr>
          <p:spPr bwMode="gray">
            <a:xfrm>
              <a:off x="2604" y="3459"/>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grpSp>
      <p:sp>
        <p:nvSpPr>
          <p:cNvPr id="24" name="Rectangle 23"/>
          <p:cNvSpPr/>
          <p:nvPr/>
        </p:nvSpPr>
        <p:spPr>
          <a:xfrm>
            <a:off x="0" y="1219200"/>
            <a:ext cx="9296400" cy="369332"/>
          </a:xfrm>
          <a:prstGeom prst="rect">
            <a:avLst/>
          </a:prstGeom>
        </p:spPr>
        <p:txBody>
          <a:bodyPr wrap="square">
            <a:spAutoFit/>
          </a:bodyPr>
          <a:lstStyle/>
          <a:p>
            <a:pPr algn="ctr"/>
            <a:r>
              <a:rPr lang="en-US" b="1" i="1" dirty="0" smtClean="0"/>
              <a:t> </a:t>
            </a:r>
            <a:r>
              <a:rPr lang="en-US" b="1" i="1" dirty="0" smtClean="0">
                <a:latin typeface="+mn-lt"/>
              </a:rPr>
              <a:t>Analysis of differences between Accounting and Taxable Income.</a:t>
            </a:r>
            <a:endParaRPr lang="en-US" dirty="0">
              <a:latin typeface="+mn-lt"/>
            </a:endParaRPr>
          </a:p>
        </p:txBody>
      </p:sp>
      <p:sp>
        <p:nvSpPr>
          <p:cNvPr id="23" name="Down Arrow 22"/>
          <p:cNvSpPr/>
          <p:nvPr/>
        </p:nvSpPr>
        <p:spPr>
          <a:xfrm>
            <a:off x="1676400" y="2590800"/>
            <a:ext cx="457200" cy="3048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6" name="Down Arrow 25"/>
          <p:cNvSpPr/>
          <p:nvPr/>
        </p:nvSpPr>
        <p:spPr>
          <a:xfrm>
            <a:off x="6705600" y="2590800"/>
            <a:ext cx="457200" cy="304800"/>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7" name="TextBox 26"/>
          <p:cNvSpPr txBox="1"/>
          <p:nvPr/>
        </p:nvSpPr>
        <p:spPr>
          <a:xfrm>
            <a:off x="457200" y="2057400"/>
            <a:ext cx="2895600" cy="400110"/>
          </a:xfrm>
          <a:prstGeom prst="rect">
            <a:avLst/>
          </a:prstGeom>
          <a:noFill/>
        </p:spPr>
        <p:txBody>
          <a:bodyPr wrap="square" rtlCol="0">
            <a:spAutoFit/>
          </a:bodyPr>
          <a:lstStyle/>
          <a:p>
            <a:pPr algn="ctr"/>
            <a:r>
              <a:rPr lang="en-US" sz="2000" b="1" dirty="0" smtClean="0"/>
              <a:t>AS-22</a:t>
            </a:r>
            <a:endParaRPr lang="en-US" sz="2000" b="1" dirty="0"/>
          </a:p>
        </p:txBody>
      </p:sp>
      <p:sp>
        <p:nvSpPr>
          <p:cNvPr id="28" name="TextBox 27"/>
          <p:cNvSpPr txBox="1"/>
          <p:nvPr/>
        </p:nvSpPr>
        <p:spPr>
          <a:xfrm>
            <a:off x="5410200" y="2057400"/>
            <a:ext cx="2895600" cy="400110"/>
          </a:xfrm>
          <a:prstGeom prst="rect">
            <a:avLst/>
          </a:prstGeom>
          <a:noFill/>
        </p:spPr>
        <p:txBody>
          <a:bodyPr wrap="square" rtlCol="0">
            <a:spAutoFit/>
          </a:bodyPr>
          <a:lstStyle/>
          <a:p>
            <a:pPr algn="ctr"/>
            <a:r>
              <a:rPr lang="en-US" sz="2000" b="1" dirty="0" smtClean="0">
                <a:solidFill>
                  <a:schemeClr val="bg1"/>
                </a:solidFill>
              </a:rPr>
              <a:t>IAS-12</a:t>
            </a:r>
            <a:endParaRPr lang="en-US" sz="2000" b="1" dirty="0">
              <a:solidFill>
                <a:schemeClr val="bg1"/>
              </a:solidFill>
            </a:endParaRPr>
          </a:p>
        </p:txBody>
      </p:sp>
      <p:graphicFrame>
        <p:nvGraphicFramePr>
          <p:cNvPr id="20" name="Diagram 19"/>
          <p:cNvGraphicFramePr/>
          <p:nvPr/>
        </p:nvGraphicFramePr>
        <p:xfrm>
          <a:off x="228600" y="3048000"/>
          <a:ext cx="3733800" cy="30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 name="Rectangle 29"/>
          <p:cNvSpPr/>
          <p:nvPr/>
        </p:nvSpPr>
        <p:spPr>
          <a:xfrm>
            <a:off x="381000" y="3581400"/>
            <a:ext cx="3505200" cy="2246769"/>
          </a:xfrm>
          <a:prstGeom prst="rect">
            <a:avLst/>
          </a:prstGeom>
        </p:spPr>
        <p:txBody>
          <a:bodyPr wrap="square">
            <a:spAutoFit/>
          </a:bodyPr>
          <a:lstStyle/>
          <a:p>
            <a:pPr algn="just"/>
            <a:r>
              <a:rPr lang="en-US" sz="1400" b="1" dirty="0" smtClean="0"/>
              <a:t>Permanent differences are those differences between taxable income and accounting income which originate in one period and do not reverse subsequently. For instance, if for the purpose of computing taxable income, the tax laws allow only a part of an item of expenditure, the disallowed amount would result in a permanent difference.</a:t>
            </a:r>
            <a:endParaRPr lang="en-US" sz="1400" b="1" dirty="0"/>
          </a:p>
        </p:txBody>
      </p:sp>
      <p:sp>
        <p:nvSpPr>
          <p:cNvPr id="31" name="TextBox 30"/>
          <p:cNvSpPr txBox="1"/>
          <p:nvPr/>
        </p:nvSpPr>
        <p:spPr>
          <a:xfrm>
            <a:off x="5105400" y="3352800"/>
            <a:ext cx="3429000" cy="2585323"/>
          </a:xfrm>
          <a:prstGeom prst="rect">
            <a:avLst/>
          </a:prstGeom>
          <a:noFill/>
        </p:spPr>
        <p:txBody>
          <a:bodyPr wrap="square" rtlCol="0">
            <a:spAutoFit/>
          </a:bodyPr>
          <a:lstStyle/>
          <a:p>
            <a:pPr algn="just"/>
            <a:r>
              <a:rPr lang="en-US" b="1" dirty="0" smtClean="0">
                <a:solidFill>
                  <a:schemeClr val="accent1"/>
                </a:solidFill>
              </a:rPr>
              <a:t>No Such Definition in IAS –12 it just focuses on Taxable Temporary and Deductible </a:t>
            </a:r>
            <a:r>
              <a:rPr lang="en-US" b="1" dirty="0" smtClean="0"/>
              <a:t>Temporary differences.</a:t>
            </a:r>
          </a:p>
          <a:p>
            <a:pPr algn="just"/>
            <a:endParaRPr lang="en-US" b="1" dirty="0" smtClean="0"/>
          </a:p>
          <a:p>
            <a:pPr algn="just"/>
            <a:r>
              <a:rPr lang="en-US" b="1" dirty="0" smtClean="0"/>
              <a:t> </a:t>
            </a:r>
            <a:r>
              <a:rPr lang="en-US" dirty="0" smtClean="0"/>
              <a:t>Temporary differences are the differences between the carrying amount of an </a:t>
            </a:r>
            <a:r>
              <a:rPr lang="en-US" b="1" dirty="0" smtClean="0">
                <a:solidFill>
                  <a:srgbClr val="C00000"/>
                </a:solidFill>
              </a:rPr>
              <a:t>asset</a:t>
            </a:r>
            <a:r>
              <a:rPr lang="en-US" dirty="0" smtClean="0"/>
              <a:t> or </a:t>
            </a:r>
            <a:r>
              <a:rPr lang="en-US" b="1" dirty="0" smtClean="0">
                <a:solidFill>
                  <a:srgbClr val="C00000"/>
                </a:solidFill>
              </a:rPr>
              <a:t>liability</a:t>
            </a:r>
            <a:r>
              <a:rPr lang="en-US" dirty="0" smtClean="0"/>
              <a:t> and its </a:t>
            </a:r>
            <a:r>
              <a:rPr lang="en-US" b="1" dirty="0" smtClean="0">
                <a:solidFill>
                  <a:srgbClr val="FFFF00"/>
                </a:solidFill>
              </a:rPr>
              <a:t>TAX BASE.</a:t>
            </a:r>
            <a:endParaRPr lang="en-US" b="1"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grpSp>
        <p:nvGrpSpPr>
          <p:cNvPr id="2" name="Group 3"/>
          <p:cNvGrpSpPr>
            <a:grpSpLocks/>
          </p:cNvGrpSpPr>
          <p:nvPr/>
        </p:nvGrpSpPr>
        <p:grpSpPr bwMode="auto">
          <a:xfrm>
            <a:off x="152400" y="1752600"/>
            <a:ext cx="8764639" cy="4658150"/>
            <a:chOff x="585" y="613"/>
            <a:chExt cx="4495" cy="3089"/>
          </a:xfrm>
        </p:grpSpPr>
        <p:sp>
          <p:nvSpPr>
            <p:cNvPr id="70663" name="Text Box 7"/>
            <p:cNvSpPr txBox="1">
              <a:spLocks noChangeArrowheads="1"/>
            </p:cNvSpPr>
            <p:nvPr/>
          </p:nvSpPr>
          <p:spPr bwMode="gray">
            <a:xfrm>
              <a:off x="2619" y="1969"/>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4" name="Text Box 8"/>
            <p:cNvSpPr txBox="1">
              <a:spLocks noChangeArrowheads="1"/>
            </p:cNvSpPr>
            <p:nvPr/>
          </p:nvSpPr>
          <p:spPr bwMode="gray">
            <a:xfrm>
              <a:off x="2619" y="2305"/>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5" name="Text Box 9"/>
            <p:cNvSpPr txBox="1">
              <a:spLocks noChangeArrowheads="1"/>
            </p:cNvSpPr>
            <p:nvPr/>
          </p:nvSpPr>
          <p:spPr bwMode="gray">
            <a:xfrm>
              <a:off x="2619" y="2641"/>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7" name="AutoShape 11"/>
            <p:cNvSpPr>
              <a:spLocks noChangeArrowheads="1"/>
            </p:cNvSpPr>
            <p:nvPr/>
          </p:nvSpPr>
          <p:spPr bwMode="auto">
            <a:xfrm>
              <a:off x="624" y="1421"/>
              <a:ext cx="1954" cy="2274"/>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endParaRPr lang="en-US">
                <a:latin typeface="Verdana" pitchFamily="34" charset="0"/>
              </a:endParaRPr>
            </a:p>
          </p:txBody>
        </p:sp>
        <p:sp>
          <p:nvSpPr>
            <p:cNvPr id="70669" name="AutoShape 13"/>
            <p:cNvSpPr>
              <a:spLocks noChangeArrowheads="1"/>
            </p:cNvSpPr>
            <p:nvPr/>
          </p:nvSpPr>
          <p:spPr bwMode="auto">
            <a:xfrm>
              <a:off x="2852" y="1371"/>
              <a:ext cx="2228" cy="2324"/>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eaLnBrk="0" hangingPunct="0"/>
              <a:endParaRPr lang="en-US">
                <a:latin typeface="Verdana" pitchFamily="34" charset="0"/>
              </a:endParaRPr>
            </a:p>
          </p:txBody>
        </p:sp>
        <p:sp>
          <p:nvSpPr>
            <p:cNvPr id="70672" name="AutoShape 16"/>
            <p:cNvSpPr>
              <a:spLocks noChangeArrowheads="1"/>
            </p:cNvSpPr>
            <p:nvPr/>
          </p:nvSpPr>
          <p:spPr bwMode="gray">
            <a:xfrm>
              <a:off x="585" y="613"/>
              <a:ext cx="1920" cy="505"/>
            </a:xfrm>
            <a:prstGeom prst="can">
              <a:avLst>
                <a:gd name="adj" fmla="val 27866"/>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headEnd/>
              <a:tailEnd/>
            </a:ln>
            <a:effectLst/>
          </p:spPr>
          <p:txBody>
            <a:bodyPr wrap="none" anchor="ctr"/>
            <a:lstStyle/>
            <a:p>
              <a:endParaRPr lang="en-US"/>
            </a:p>
          </p:txBody>
        </p:sp>
        <p:sp>
          <p:nvSpPr>
            <p:cNvPr id="70675" name="AutoShape 19"/>
            <p:cNvSpPr>
              <a:spLocks noChangeArrowheads="1"/>
            </p:cNvSpPr>
            <p:nvPr/>
          </p:nvSpPr>
          <p:spPr bwMode="gray">
            <a:xfrm>
              <a:off x="3086" y="613"/>
              <a:ext cx="1954" cy="505"/>
            </a:xfrm>
            <a:prstGeom prst="can">
              <a:avLst>
                <a:gd name="adj" fmla="val 32032"/>
              </a:avLst>
            </a:prstGeom>
            <a:gradFill rotWithShape="1">
              <a:gsLst>
                <a:gs pos="0">
                  <a:schemeClr val="hlink">
                    <a:gamma/>
                    <a:shade val="46275"/>
                    <a:invGamma/>
                  </a:schemeClr>
                </a:gs>
                <a:gs pos="50000">
                  <a:schemeClr val="hlink"/>
                </a:gs>
                <a:gs pos="100000">
                  <a:schemeClr val="hlink">
                    <a:gamma/>
                    <a:shade val="46275"/>
                    <a:invGamma/>
                  </a:schemeClr>
                </a:gs>
              </a:gsLst>
              <a:lin ang="0" scaled="1"/>
            </a:gradFill>
            <a:ln w="9525">
              <a:noFill/>
              <a:round/>
              <a:headEnd/>
              <a:tailEnd/>
            </a:ln>
            <a:effectLst/>
          </p:spPr>
          <p:txBody>
            <a:bodyPr wrap="none" anchor="ctr"/>
            <a:lstStyle/>
            <a:p>
              <a:endParaRPr lang="en-US"/>
            </a:p>
          </p:txBody>
        </p:sp>
        <p:sp>
          <p:nvSpPr>
            <p:cNvPr id="70676" name="Text Box 20"/>
            <p:cNvSpPr txBox="1">
              <a:spLocks noChangeArrowheads="1"/>
            </p:cNvSpPr>
            <p:nvPr/>
          </p:nvSpPr>
          <p:spPr bwMode="gray">
            <a:xfrm>
              <a:off x="2604" y="3459"/>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grpSp>
      <p:sp>
        <p:nvSpPr>
          <p:cNvPr id="24" name="Rectangle 23"/>
          <p:cNvSpPr/>
          <p:nvPr/>
        </p:nvSpPr>
        <p:spPr>
          <a:xfrm>
            <a:off x="0" y="1219200"/>
            <a:ext cx="9296400" cy="369332"/>
          </a:xfrm>
          <a:prstGeom prst="rect">
            <a:avLst/>
          </a:prstGeom>
        </p:spPr>
        <p:txBody>
          <a:bodyPr wrap="square">
            <a:spAutoFit/>
          </a:bodyPr>
          <a:lstStyle/>
          <a:p>
            <a:pPr algn="ctr"/>
            <a:r>
              <a:rPr lang="en-US" b="1" i="1" dirty="0" smtClean="0"/>
              <a:t> </a:t>
            </a:r>
            <a:r>
              <a:rPr lang="en-US" b="1" i="1" dirty="0" smtClean="0">
                <a:latin typeface="+mn-lt"/>
              </a:rPr>
              <a:t>Analysis of differences between </a:t>
            </a:r>
            <a:r>
              <a:rPr lang="en-US" b="1" dirty="0" smtClean="0">
                <a:latin typeface="+mn-lt"/>
              </a:rPr>
              <a:t>Accounting</a:t>
            </a:r>
            <a:r>
              <a:rPr lang="en-US" b="1" i="1" dirty="0" smtClean="0">
                <a:latin typeface="+mn-lt"/>
              </a:rPr>
              <a:t> and </a:t>
            </a:r>
            <a:r>
              <a:rPr lang="en-US" b="1" dirty="0" smtClean="0">
                <a:latin typeface="+mn-lt"/>
              </a:rPr>
              <a:t>Taxable Income.</a:t>
            </a:r>
            <a:endParaRPr lang="en-US" dirty="0">
              <a:latin typeface="+mn-lt"/>
            </a:endParaRPr>
          </a:p>
        </p:txBody>
      </p:sp>
      <p:sp>
        <p:nvSpPr>
          <p:cNvPr id="23" name="Down Arrow 22"/>
          <p:cNvSpPr/>
          <p:nvPr/>
        </p:nvSpPr>
        <p:spPr>
          <a:xfrm>
            <a:off x="1676400" y="2590800"/>
            <a:ext cx="457200" cy="3048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6" name="Down Arrow 25"/>
          <p:cNvSpPr/>
          <p:nvPr/>
        </p:nvSpPr>
        <p:spPr>
          <a:xfrm>
            <a:off x="6705600" y="2590800"/>
            <a:ext cx="457200" cy="304800"/>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7" name="TextBox 26"/>
          <p:cNvSpPr txBox="1"/>
          <p:nvPr/>
        </p:nvSpPr>
        <p:spPr>
          <a:xfrm>
            <a:off x="457200" y="2057400"/>
            <a:ext cx="2895600" cy="400110"/>
          </a:xfrm>
          <a:prstGeom prst="rect">
            <a:avLst/>
          </a:prstGeom>
          <a:noFill/>
        </p:spPr>
        <p:txBody>
          <a:bodyPr wrap="square" rtlCol="0">
            <a:spAutoFit/>
          </a:bodyPr>
          <a:lstStyle/>
          <a:p>
            <a:pPr algn="ctr"/>
            <a:r>
              <a:rPr lang="en-US" sz="2000" b="1" dirty="0" smtClean="0"/>
              <a:t>AS-22</a:t>
            </a:r>
            <a:endParaRPr lang="en-US" sz="2000" b="1" dirty="0"/>
          </a:p>
        </p:txBody>
      </p:sp>
      <p:sp>
        <p:nvSpPr>
          <p:cNvPr id="28" name="TextBox 27"/>
          <p:cNvSpPr txBox="1"/>
          <p:nvPr/>
        </p:nvSpPr>
        <p:spPr>
          <a:xfrm>
            <a:off x="5410200" y="2057400"/>
            <a:ext cx="2895600" cy="400110"/>
          </a:xfrm>
          <a:prstGeom prst="rect">
            <a:avLst/>
          </a:prstGeom>
          <a:noFill/>
        </p:spPr>
        <p:txBody>
          <a:bodyPr wrap="square" rtlCol="0">
            <a:spAutoFit/>
          </a:bodyPr>
          <a:lstStyle/>
          <a:p>
            <a:pPr algn="ctr"/>
            <a:r>
              <a:rPr lang="en-US" sz="2000" b="1" dirty="0" smtClean="0">
                <a:solidFill>
                  <a:schemeClr val="bg1"/>
                </a:solidFill>
              </a:rPr>
              <a:t>IAS-12</a:t>
            </a:r>
            <a:endParaRPr lang="en-US" sz="2000" b="1" dirty="0">
              <a:solidFill>
                <a:schemeClr val="bg1"/>
              </a:solidFill>
            </a:endParaRPr>
          </a:p>
        </p:txBody>
      </p:sp>
      <p:graphicFrame>
        <p:nvGraphicFramePr>
          <p:cNvPr id="20" name="Diagram 19"/>
          <p:cNvGraphicFramePr/>
          <p:nvPr/>
        </p:nvGraphicFramePr>
        <p:xfrm>
          <a:off x="228600" y="3048000"/>
          <a:ext cx="3733800" cy="30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 name="Rectangle 29"/>
          <p:cNvSpPr/>
          <p:nvPr/>
        </p:nvSpPr>
        <p:spPr>
          <a:xfrm>
            <a:off x="381000" y="3276600"/>
            <a:ext cx="3505200" cy="3108543"/>
          </a:xfrm>
          <a:prstGeom prst="rect">
            <a:avLst/>
          </a:prstGeom>
        </p:spPr>
        <p:txBody>
          <a:bodyPr wrap="square">
            <a:spAutoFit/>
          </a:bodyPr>
          <a:lstStyle/>
          <a:p>
            <a:pPr algn="just">
              <a:lnSpc>
                <a:spcPct val="200000"/>
              </a:lnSpc>
            </a:pPr>
            <a:r>
              <a:rPr lang="en-US" sz="1400" b="1" dirty="0" smtClean="0">
                <a:latin typeface="+mn-lt"/>
              </a:rPr>
              <a:t>Timing differences are those differences between taxable income and accounting income for a period that originate in one period and are capable of reversal in one or more subsequent periods</a:t>
            </a:r>
            <a:r>
              <a:rPr lang="en-US" sz="1400" b="1" dirty="0" smtClean="0"/>
              <a:t>.</a:t>
            </a:r>
            <a:endParaRPr lang="en-US" sz="1400" b="1" dirty="0"/>
          </a:p>
        </p:txBody>
      </p:sp>
      <p:sp>
        <p:nvSpPr>
          <p:cNvPr id="31" name="TextBox 30"/>
          <p:cNvSpPr txBox="1"/>
          <p:nvPr/>
        </p:nvSpPr>
        <p:spPr>
          <a:xfrm>
            <a:off x="4648200" y="2971800"/>
            <a:ext cx="4191000" cy="3323987"/>
          </a:xfrm>
          <a:prstGeom prst="rect">
            <a:avLst/>
          </a:prstGeom>
          <a:noFill/>
        </p:spPr>
        <p:txBody>
          <a:bodyPr wrap="square" rtlCol="0">
            <a:spAutoFit/>
          </a:bodyPr>
          <a:lstStyle/>
          <a:p>
            <a:pPr algn="just"/>
            <a:r>
              <a:rPr lang="en-US" sz="1400" b="1" dirty="0" smtClean="0">
                <a:latin typeface="+mn-lt"/>
              </a:rPr>
              <a:t>(</a:t>
            </a:r>
            <a:r>
              <a:rPr lang="en-US" sz="1400" dirty="0" smtClean="0">
                <a:latin typeface="+mn-lt"/>
              </a:rPr>
              <a:t>a) </a:t>
            </a:r>
            <a:r>
              <a:rPr lang="en-US" sz="1400" b="1" dirty="0" smtClean="0">
                <a:latin typeface="+mn-lt"/>
              </a:rPr>
              <a:t>Taxable Temporary Differences</a:t>
            </a:r>
            <a:r>
              <a:rPr lang="en-US" sz="1400" i="1" dirty="0" smtClean="0">
                <a:latin typeface="+mn-lt"/>
              </a:rPr>
              <a:t>, </a:t>
            </a:r>
          </a:p>
          <a:p>
            <a:pPr algn="just"/>
            <a:r>
              <a:rPr lang="en-US" sz="1400" dirty="0" smtClean="0">
                <a:latin typeface="+mn-lt"/>
              </a:rPr>
              <a:t>are temporary differences that will result in taxable amounts in determining taxable profit (tax loss) of </a:t>
            </a:r>
            <a:r>
              <a:rPr lang="en-US" sz="1400" b="1" dirty="0" smtClean="0">
                <a:solidFill>
                  <a:srgbClr val="FF0000"/>
                </a:solidFill>
                <a:latin typeface="+mn-lt"/>
              </a:rPr>
              <a:t>future periods </a:t>
            </a:r>
            <a:r>
              <a:rPr lang="en-US" sz="1400" dirty="0" smtClean="0">
                <a:latin typeface="+mn-lt"/>
              </a:rPr>
              <a:t>when the carrying amount of the asset or liability is recovered or settled.</a:t>
            </a:r>
          </a:p>
          <a:p>
            <a:pPr algn="just"/>
            <a:endParaRPr lang="en-US" sz="1400" dirty="0" smtClean="0">
              <a:latin typeface="+mn-lt"/>
            </a:endParaRPr>
          </a:p>
          <a:p>
            <a:pPr algn="just"/>
            <a:endParaRPr lang="en-US" sz="1400" i="1" dirty="0" smtClean="0">
              <a:latin typeface="+mn-lt"/>
            </a:endParaRPr>
          </a:p>
          <a:p>
            <a:pPr algn="just"/>
            <a:endParaRPr lang="en-US" sz="1400" b="1" i="1" dirty="0" smtClean="0">
              <a:latin typeface="+mn-lt"/>
            </a:endParaRPr>
          </a:p>
          <a:p>
            <a:pPr algn="just"/>
            <a:r>
              <a:rPr lang="en-US" sz="1400" b="1" dirty="0" smtClean="0">
                <a:latin typeface="+mn-lt"/>
              </a:rPr>
              <a:t>(</a:t>
            </a:r>
            <a:r>
              <a:rPr lang="en-US" sz="1400" dirty="0" smtClean="0">
                <a:latin typeface="+mn-lt"/>
              </a:rPr>
              <a:t>b) </a:t>
            </a:r>
            <a:r>
              <a:rPr lang="en-US" sz="1400" b="1" dirty="0" smtClean="0">
                <a:latin typeface="+mn-lt"/>
              </a:rPr>
              <a:t>Deductible Temporary Differences</a:t>
            </a:r>
            <a:r>
              <a:rPr lang="en-US" sz="1400" dirty="0" smtClean="0">
                <a:latin typeface="+mn-lt"/>
              </a:rPr>
              <a:t>, are temporary differences that will result in amounts that are deductible in determining taxable profit (tax loss) of </a:t>
            </a:r>
            <a:r>
              <a:rPr lang="en-US" sz="1400" b="1" dirty="0" smtClean="0">
                <a:solidFill>
                  <a:srgbClr val="FF0000"/>
                </a:solidFill>
                <a:latin typeface="+mn-lt"/>
              </a:rPr>
              <a:t>future periods </a:t>
            </a:r>
            <a:r>
              <a:rPr lang="en-US" sz="1400" dirty="0" smtClean="0">
                <a:latin typeface="+mn-lt"/>
              </a:rPr>
              <a:t>when the carrying amount of the asset or liability is recovered or settled</a:t>
            </a:r>
            <a:endParaRPr lang="en-US" sz="1400" dirty="0">
              <a:latin typeface="+mn-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sp>
        <p:nvSpPr>
          <p:cNvPr id="24" name="Rectangle 23"/>
          <p:cNvSpPr/>
          <p:nvPr/>
        </p:nvSpPr>
        <p:spPr>
          <a:xfrm>
            <a:off x="0" y="990600"/>
            <a:ext cx="9296400" cy="369332"/>
          </a:xfrm>
          <a:prstGeom prst="rect">
            <a:avLst/>
          </a:prstGeom>
        </p:spPr>
        <p:txBody>
          <a:bodyPr wrap="square">
            <a:spAutoFit/>
          </a:bodyPr>
          <a:lstStyle/>
          <a:p>
            <a:pPr algn="ctr"/>
            <a:r>
              <a:rPr lang="en-US" b="1" i="1" dirty="0" smtClean="0">
                <a:solidFill>
                  <a:schemeClr val="tx1">
                    <a:lumMod val="60000"/>
                    <a:lumOff val="40000"/>
                  </a:schemeClr>
                </a:solidFill>
              </a:rPr>
              <a:t> </a:t>
            </a:r>
            <a:r>
              <a:rPr lang="en-US" b="1" dirty="0" smtClean="0">
                <a:solidFill>
                  <a:schemeClr val="tx1">
                    <a:lumMod val="60000"/>
                    <a:lumOff val="40000"/>
                  </a:schemeClr>
                </a:solidFill>
              </a:rPr>
              <a:t>SOME NEW TERMS EXPLAINED.</a:t>
            </a:r>
            <a:endParaRPr lang="en-US" dirty="0">
              <a:solidFill>
                <a:schemeClr val="tx1">
                  <a:lumMod val="60000"/>
                  <a:lumOff val="40000"/>
                </a:schemeClr>
              </a:solidFill>
            </a:endParaRPr>
          </a:p>
        </p:txBody>
      </p:sp>
      <p:sp>
        <p:nvSpPr>
          <p:cNvPr id="7" name="TextBox 6"/>
          <p:cNvSpPr txBox="1"/>
          <p:nvPr/>
        </p:nvSpPr>
        <p:spPr>
          <a:xfrm>
            <a:off x="1600200" y="1371600"/>
            <a:ext cx="6553200" cy="369332"/>
          </a:xfrm>
          <a:prstGeom prst="rect">
            <a:avLst/>
          </a:prstGeom>
        </p:spPr>
        <p:style>
          <a:lnRef idx="1">
            <a:schemeClr val="accent3"/>
          </a:lnRef>
          <a:fillRef idx="1003">
            <a:schemeClr val="dk1"/>
          </a:fillRef>
          <a:effectRef idx="2">
            <a:schemeClr val="accent3"/>
          </a:effectRef>
          <a:fontRef idx="minor">
            <a:schemeClr val="lt1"/>
          </a:fontRef>
        </p:style>
        <p:txBody>
          <a:bodyPr wrap="square" rtlCol="0">
            <a:spAutoFit/>
          </a:bodyPr>
          <a:lstStyle/>
          <a:p>
            <a:pPr algn="ctr"/>
            <a:r>
              <a:rPr lang="en-US" dirty="0" smtClean="0">
                <a:solidFill>
                  <a:schemeClr val="tx2"/>
                </a:solidFill>
              </a:rPr>
              <a:t>AS DEFINED BY IAS – 12</a:t>
            </a:r>
            <a:endParaRPr lang="en-US" dirty="0">
              <a:solidFill>
                <a:schemeClr val="tx2"/>
              </a:solidFill>
            </a:endParaRPr>
          </a:p>
        </p:txBody>
      </p:sp>
      <p:graphicFrame>
        <p:nvGraphicFramePr>
          <p:cNvPr id="11" name="Diagram 10"/>
          <p:cNvGraphicFramePr/>
          <p:nvPr/>
        </p:nvGraphicFramePr>
        <p:xfrm>
          <a:off x="304800" y="1905000"/>
          <a:ext cx="85344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sp>
        <p:nvSpPr>
          <p:cNvPr id="24" name="Rectangle 23"/>
          <p:cNvSpPr/>
          <p:nvPr/>
        </p:nvSpPr>
        <p:spPr>
          <a:xfrm>
            <a:off x="0" y="914400"/>
            <a:ext cx="9296400" cy="369332"/>
          </a:xfrm>
          <a:prstGeom prst="rect">
            <a:avLst/>
          </a:prstGeom>
        </p:spPr>
        <p:txBody>
          <a:bodyPr wrap="square">
            <a:spAutoFit/>
          </a:bodyPr>
          <a:lstStyle/>
          <a:p>
            <a:pPr algn="ctr"/>
            <a:r>
              <a:rPr lang="en-US" b="1" i="1" dirty="0" smtClean="0">
                <a:solidFill>
                  <a:schemeClr val="tx1">
                    <a:lumMod val="60000"/>
                    <a:lumOff val="40000"/>
                  </a:schemeClr>
                </a:solidFill>
              </a:rPr>
              <a:t> </a:t>
            </a:r>
            <a:r>
              <a:rPr lang="en-US" b="1" dirty="0" smtClean="0">
                <a:solidFill>
                  <a:schemeClr val="tx1">
                    <a:lumMod val="60000"/>
                    <a:lumOff val="40000"/>
                  </a:schemeClr>
                </a:solidFill>
              </a:rPr>
              <a:t>SOME NEW TERMS EXPLAINED.</a:t>
            </a:r>
            <a:endParaRPr lang="en-US" dirty="0">
              <a:solidFill>
                <a:schemeClr val="tx1">
                  <a:lumMod val="60000"/>
                  <a:lumOff val="40000"/>
                </a:schemeClr>
              </a:solidFill>
            </a:endParaRPr>
          </a:p>
        </p:txBody>
      </p:sp>
      <p:sp>
        <p:nvSpPr>
          <p:cNvPr id="7" name="TextBox 6"/>
          <p:cNvSpPr txBox="1"/>
          <p:nvPr/>
        </p:nvSpPr>
        <p:spPr>
          <a:xfrm>
            <a:off x="1600200" y="1219200"/>
            <a:ext cx="6553200" cy="369332"/>
          </a:xfrm>
          <a:prstGeom prst="rect">
            <a:avLst/>
          </a:prstGeom>
        </p:spPr>
        <p:style>
          <a:lnRef idx="1">
            <a:schemeClr val="accent3"/>
          </a:lnRef>
          <a:fillRef idx="1003">
            <a:schemeClr val="dk1"/>
          </a:fillRef>
          <a:effectRef idx="2">
            <a:schemeClr val="accent3"/>
          </a:effectRef>
          <a:fontRef idx="minor">
            <a:schemeClr val="lt1"/>
          </a:fontRef>
        </p:style>
        <p:txBody>
          <a:bodyPr wrap="square" rtlCol="0">
            <a:spAutoFit/>
          </a:bodyPr>
          <a:lstStyle/>
          <a:p>
            <a:pPr algn="ctr"/>
            <a:r>
              <a:rPr lang="en-US" dirty="0" smtClean="0">
                <a:solidFill>
                  <a:schemeClr val="tx2"/>
                </a:solidFill>
              </a:rPr>
              <a:t>AS DEFINED BY IAS – 12</a:t>
            </a:r>
            <a:endParaRPr lang="en-US" dirty="0">
              <a:solidFill>
                <a:schemeClr val="tx2"/>
              </a:solidFill>
            </a:endParaRPr>
          </a:p>
        </p:txBody>
      </p:sp>
      <p:sp>
        <p:nvSpPr>
          <p:cNvPr id="6" name="Round Diagonal Corner Rectangle 5"/>
          <p:cNvSpPr/>
          <p:nvPr/>
        </p:nvSpPr>
        <p:spPr>
          <a:xfrm>
            <a:off x="0" y="1676400"/>
            <a:ext cx="9144000" cy="4724400"/>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8" name="TextBox 7"/>
          <p:cNvSpPr txBox="1"/>
          <p:nvPr/>
        </p:nvSpPr>
        <p:spPr>
          <a:xfrm>
            <a:off x="152400" y="1981200"/>
            <a:ext cx="8991600" cy="4585871"/>
          </a:xfrm>
          <a:prstGeom prst="rect">
            <a:avLst/>
          </a:prstGeom>
          <a:noFill/>
        </p:spPr>
        <p:txBody>
          <a:bodyPr wrap="square" rtlCol="0">
            <a:spAutoFit/>
          </a:bodyPr>
          <a:lstStyle/>
          <a:p>
            <a:pPr algn="just"/>
            <a:r>
              <a:rPr lang="en-US" sz="1200" b="1" dirty="0" smtClean="0">
                <a:solidFill>
                  <a:schemeClr val="bg1"/>
                </a:solidFill>
                <a:latin typeface="+mn-lt"/>
              </a:rPr>
              <a:t>The tax base of an ASSET is the amount that will be deductible for tax purposes against any taxable economic benefits that will flow to an entity when it recovers the carrying amount of the asset.  If those economic benefits will not be taxable, the tax base of the asset is equal to its carrying amount. </a:t>
            </a:r>
            <a:r>
              <a:rPr lang="en-US" sz="1200" b="1" dirty="0" err="1" smtClean="0">
                <a:solidFill>
                  <a:schemeClr val="bg1"/>
                </a:solidFill>
                <a:latin typeface="+mn-lt"/>
              </a:rPr>
              <a:t>i.e</a:t>
            </a:r>
            <a:r>
              <a:rPr lang="en-US" sz="1200" b="1" dirty="0" smtClean="0">
                <a:solidFill>
                  <a:schemeClr val="bg1"/>
                </a:solidFill>
                <a:latin typeface="+mn-lt"/>
              </a:rPr>
              <a:t> the amount deductible for Tax in future period.</a:t>
            </a:r>
          </a:p>
          <a:p>
            <a:pPr algn="just"/>
            <a:endParaRPr lang="en-US" sz="1200" b="1" dirty="0" smtClean="0">
              <a:solidFill>
                <a:schemeClr val="bg1"/>
              </a:solidFill>
              <a:latin typeface="+mn-lt"/>
            </a:endParaRPr>
          </a:p>
          <a:p>
            <a:pPr algn="ctr"/>
            <a:r>
              <a:rPr lang="en-US" sz="1600" b="1" u="sng" dirty="0" smtClean="0">
                <a:solidFill>
                  <a:schemeClr val="bg1"/>
                </a:solidFill>
                <a:latin typeface="+mn-lt"/>
              </a:rPr>
              <a:t>Examples</a:t>
            </a:r>
          </a:p>
          <a:p>
            <a:pPr algn="ctr"/>
            <a:endParaRPr lang="en-US" sz="1200" b="1" dirty="0" smtClean="0">
              <a:solidFill>
                <a:schemeClr val="bg1"/>
              </a:solidFill>
              <a:latin typeface="+mn-lt"/>
            </a:endParaRPr>
          </a:p>
          <a:p>
            <a:pPr algn="just">
              <a:buFont typeface="Wingdings" pitchFamily="2" charset="2"/>
              <a:buChar char="v"/>
            </a:pPr>
            <a:r>
              <a:rPr lang="en-US" sz="1200" dirty="0" smtClean="0">
                <a:solidFill>
                  <a:schemeClr val="bg1"/>
                </a:solidFill>
                <a:latin typeface="+mn-lt"/>
              </a:rPr>
              <a:t>   A machine </a:t>
            </a:r>
            <a:r>
              <a:rPr lang="en-US" sz="1200" b="1" dirty="0" smtClean="0">
                <a:solidFill>
                  <a:schemeClr val="bg1"/>
                </a:solidFill>
                <a:latin typeface="+mn-lt"/>
              </a:rPr>
              <a:t>cost 100</a:t>
            </a:r>
            <a:r>
              <a:rPr lang="en-US" sz="1200" dirty="0" smtClean="0">
                <a:solidFill>
                  <a:schemeClr val="bg1"/>
                </a:solidFill>
                <a:latin typeface="+mn-lt"/>
              </a:rPr>
              <a:t>.  For tax purposes, depreciation of 30 has already been deducted in the current and prior periods and the remaining cost will be deductible in future periods, either as depreciation or through a deduction on disposal.  Revenue generated by using the machine is taxable, any gain on disposal of the machine will be taxable and any loss on disposal will be deductible for tax purposes.  </a:t>
            </a:r>
            <a:r>
              <a:rPr lang="en-US" sz="1200" i="1" dirty="0" smtClean="0">
                <a:solidFill>
                  <a:schemeClr val="bg1"/>
                </a:solidFill>
                <a:latin typeface="+mn-lt"/>
              </a:rPr>
              <a:t>The tax base of the machine is 70.</a:t>
            </a:r>
          </a:p>
          <a:p>
            <a:pPr algn="just">
              <a:buFont typeface="Wingdings" pitchFamily="2" charset="2"/>
              <a:buChar char="v"/>
            </a:pPr>
            <a:endParaRPr lang="en-US" sz="1200" i="1" dirty="0" smtClean="0">
              <a:solidFill>
                <a:schemeClr val="bg1"/>
              </a:solidFill>
              <a:latin typeface="+mn-lt"/>
            </a:endParaRPr>
          </a:p>
          <a:p>
            <a:pPr algn="just">
              <a:buFont typeface="Wingdings" pitchFamily="2" charset="2"/>
              <a:buChar char="v"/>
            </a:pPr>
            <a:r>
              <a:rPr lang="en-US" sz="1200" dirty="0" smtClean="0">
                <a:solidFill>
                  <a:schemeClr val="bg1"/>
                </a:solidFill>
                <a:latin typeface="+mn-lt"/>
              </a:rPr>
              <a:t>  Interest receivable has a carrying amount of 100.  The related interest revenue will be taxed on a cash basis.  </a:t>
            </a:r>
            <a:r>
              <a:rPr lang="en-US" sz="1200" i="1" dirty="0" smtClean="0">
                <a:solidFill>
                  <a:schemeClr val="bg1"/>
                </a:solidFill>
                <a:latin typeface="+mn-lt"/>
              </a:rPr>
              <a:t>The tax base of the interest receivable is nil.</a:t>
            </a:r>
          </a:p>
          <a:p>
            <a:pPr algn="just"/>
            <a:endParaRPr lang="en-US" sz="1200" i="1" dirty="0" smtClean="0">
              <a:solidFill>
                <a:schemeClr val="bg1"/>
              </a:solidFill>
              <a:latin typeface="+mn-lt"/>
            </a:endParaRPr>
          </a:p>
          <a:p>
            <a:pPr algn="just">
              <a:buFont typeface="Wingdings" pitchFamily="2" charset="2"/>
              <a:buChar char="v"/>
            </a:pPr>
            <a:r>
              <a:rPr lang="en-US" sz="1200" dirty="0" smtClean="0">
                <a:solidFill>
                  <a:schemeClr val="bg1"/>
                </a:solidFill>
                <a:latin typeface="+mn-lt"/>
              </a:rPr>
              <a:t>  Trade receivables have a carrying amount of 100.  The related revenue has already been included in taxable profit (tax loss).  </a:t>
            </a:r>
            <a:r>
              <a:rPr lang="en-US" sz="1200" i="1" dirty="0" smtClean="0">
                <a:solidFill>
                  <a:schemeClr val="bg1"/>
                </a:solidFill>
                <a:latin typeface="+mn-lt"/>
              </a:rPr>
              <a:t>The tax base of the trade receivables is 100.</a:t>
            </a:r>
          </a:p>
          <a:p>
            <a:pPr algn="just"/>
            <a:endParaRPr lang="en-US" sz="1200" i="1" dirty="0" smtClean="0">
              <a:solidFill>
                <a:schemeClr val="bg1"/>
              </a:solidFill>
              <a:latin typeface="+mn-lt"/>
            </a:endParaRPr>
          </a:p>
          <a:p>
            <a:pPr algn="just">
              <a:buFont typeface="Wingdings" pitchFamily="2" charset="2"/>
              <a:buChar char="v"/>
            </a:pPr>
            <a:r>
              <a:rPr lang="en-US" sz="1200" dirty="0" smtClean="0">
                <a:solidFill>
                  <a:schemeClr val="bg1"/>
                </a:solidFill>
                <a:latin typeface="+mn-lt"/>
              </a:rPr>
              <a:t>  Dividends receivable from a subsidiary have a carrying amount of 100.  The dividends are not taxable.  </a:t>
            </a:r>
            <a:r>
              <a:rPr lang="en-US" sz="1200" i="1" dirty="0" smtClean="0">
                <a:solidFill>
                  <a:schemeClr val="bg1"/>
                </a:solidFill>
                <a:latin typeface="+mn-lt"/>
              </a:rPr>
              <a:t>In substance, the entire carrying amount of the asset is deductible against the economic benefits.  Consequently, the tax base of the dividends receivable is 100.</a:t>
            </a:r>
          </a:p>
          <a:p>
            <a:pPr algn="just"/>
            <a:endParaRPr lang="en-US" sz="1200" i="1" dirty="0" smtClean="0">
              <a:solidFill>
                <a:schemeClr val="bg1"/>
              </a:solidFill>
              <a:latin typeface="+mn-lt"/>
            </a:endParaRPr>
          </a:p>
          <a:p>
            <a:pPr algn="just">
              <a:buFont typeface="Wingdings" pitchFamily="2" charset="2"/>
              <a:buChar char="v"/>
            </a:pPr>
            <a:r>
              <a:rPr lang="en-US" sz="1200" dirty="0" smtClean="0">
                <a:solidFill>
                  <a:schemeClr val="bg1"/>
                </a:solidFill>
                <a:latin typeface="+mn-lt"/>
              </a:rPr>
              <a:t>  A loan receivable has a carrying amount of 100.  The repayment of the loan will have no tax consequences.  </a:t>
            </a:r>
            <a:r>
              <a:rPr lang="en-US" sz="1200" i="1" dirty="0" smtClean="0">
                <a:solidFill>
                  <a:schemeClr val="bg1"/>
                </a:solidFill>
                <a:latin typeface="+mn-lt"/>
              </a:rPr>
              <a:t>The tax base of the loan is 100.</a:t>
            </a:r>
            <a:endParaRPr lang="en-US" sz="1200" b="1" dirty="0">
              <a:solidFill>
                <a:schemeClr val="bg1"/>
              </a:solidFill>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sp>
        <p:nvSpPr>
          <p:cNvPr id="24" name="Rectangle 23"/>
          <p:cNvSpPr/>
          <p:nvPr/>
        </p:nvSpPr>
        <p:spPr>
          <a:xfrm>
            <a:off x="0" y="914400"/>
            <a:ext cx="9296400" cy="369332"/>
          </a:xfrm>
          <a:prstGeom prst="rect">
            <a:avLst/>
          </a:prstGeom>
        </p:spPr>
        <p:txBody>
          <a:bodyPr wrap="square">
            <a:spAutoFit/>
          </a:bodyPr>
          <a:lstStyle/>
          <a:p>
            <a:pPr algn="ctr"/>
            <a:r>
              <a:rPr lang="en-US" b="1" i="1" dirty="0" smtClean="0">
                <a:solidFill>
                  <a:schemeClr val="tx1">
                    <a:lumMod val="60000"/>
                    <a:lumOff val="40000"/>
                  </a:schemeClr>
                </a:solidFill>
              </a:rPr>
              <a:t> </a:t>
            </a:r>
            <a:r>
              <a:rPr lang="en-US" b="1" dirty="0" smtClean="0">
                <a:solidFill>
                  <a:schemeClr val="tx1">
                    <a:lumMod val="60000"/>
                    <a:lumOff val="40000"/>
                  </a:schemeClr>
                </a:solidFill>
              </a:rPr>
              <a:t>SOME NEW TERMS EXPLAINED.</a:t>
            </a:r>
            <a:endParaRPr lang="en-US" dirty="0">
              <a:solidFill>
                <a:schemeClr val="tx1">
                  <a:lumMod val="60000"/>
                  <a:lumOff val="40000"/>
                </a:schemeClr>
              </a:solidFill>
            </a:endParaRPr>
          </a:p>
        </p:txBody>
      </p:sp>
      <p:sp>
        <p:nvSpPr>
          <p:cNvPr id="7" name="TextBox 6"/>
          <p:cNvSpPr txBox="1"/>
          <p:nvPr/>
        </p:nvSpPr>
        <p:spPr>
          <a:xfrm>
            <a:off x="1600200" y="1219200"/>
            <a:ext cx="6553200" cy="369332"/>
          </a:xfrm>
          <a:prstGeom prst="rect">
            <a:avLst/>
          </a:prstGeom>
        </p:spPr>
        <p:style>
          <a:lnRef idx="1">
            <a:schemeClr val="accent3"/>
          </a:lnRef>
          <a:fillRef idx="1003">
            <a:schemeClr val="dk1"/>
          </a:fillRef>
          <a:effectRef idx="2">
            <a:schemeClr val="accent3"/>
          </a:effectRef>
          <a:fontRef idx="minor">
            <a:schemeClr val="lt1"/>
          </a:fontRef>
        </p:style>
        <p:txBody>
          <a:bodyPr wrap="square" rtlCol="0">
            <a:spAutoFit/>
          </a:bodyPr>
          <a:lstStyle/>
          <a:p>
            <a:pPr algn="ctr"/>
            <a:r>
              <a:rPr lang="en-US" dirty="0" smtClean="0">
                <a:solidFill>
                  <a:schemeClr val="tx2"/>
                </a:solidFill>
              </a:rPr>
              <a:t>AS DEFINED BY IAS – 12</a:t>
            </a:r>
            <a:endParaRPr lang="en-US" dirty="0">
              <a:solidFill>
                <a:schemeClr val="tx2"/>
              </a:solidFill>
            </a:endParaRPr>
          </a:p>
        </p:txBody>
      </p:sp>
      <p:sp>
        <p:nvSpPr>
          <p:cNvPr id="6" name="Round Diagonal Corner Rectangle 5"/>
          <p:cNvSpPr/>
          <p:nvPr/>
        </p:nvSpPr>
        <p:spPr>
          <a:xfrm>
            <a:off x="0" y="1676400"/>
            <a:ext cx="9144000" cy="4724400"/>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8" name="TextBox 7"/>
          <p:cNvSpPr txBox="1"/>
          <p:nvPr/>
        </p:nvSpPr>
        <p:spPr>
          <a:xfrm>
            <a:off x="152400" y="1828800"/>
            <a:ext cx="8991600" cy="4693593"/>
          </a:xfrm>
          <a:prstGeom prst="rect">
            <a:avLst/>
          </a:prstGeom>
          <a:noFill/>
        </p:spPr>
        <p:txBody>
          <a:bodyPr wrap="square" rtlCol="0">
            <a:spAutoFit/>
          </a:bodyPr>
          <a:lstStyle/>
          <a:p>
            <a:pPr algn="just"/>
            <a:r>
              <a:rPr lang="en-US" sz="1200" b="1" dirty="0" smtClean="0">
                <a:solidFill>
                  <a:schemeClr val="bg1"/>
                </a:solidFill>
                <a:latin typeface="+mn-lt"/>
              </a:rPr>
              <a:t>The tax base of a LIABILITY is its carrying amount, </a:t>
            </a:r>
            <a:r>
              <a:rPr lang="en-US" sz="1200" b="1" dirty="0" smtClean="0">
                <a:solidFill>
                  <a:srgbClr val="FF0000"/>
                </a:solidFill>
                <a:latin typeface="+mn-lt"/>
              </a:rPr>
              <a:t>less</a:t>
            </a:r>
            <a:r>
              <a:rPr lang="en-US" sz="1200" b="1" dirty="0" smtClean="0">
                <a:solidFill>
                  <a:schemeClr val="bg1"/>
                </a:solidFill>
                <a:latin typeface="+mn-lt"/>
              </a:rPr>
              <a:t> any amount that will be deductible for tax purposes in respect of that liability in future periods.  In the case of revenue which is received in advance, the tax base of the resulting liability is its carrying amount, less any amount of the revenue that will not be taxable in future periods. </a:t>
            </a:r>
            <a:r>
              <a:rPr lang="en-US" sz="1200" b="1" dirty="0" err="1" smtClean="0">
                <a:solidFill>
                  <a:schemeClr val="bg1"/>
                </a:solidFill>
                <a:latin typeface="+mn-lt"/>
              </a:rPr>
              <a:t>i.e</a:t>
            </a:r>
            <a:r>
              <a:rPr lang="en-US" sz="1200" b="1" dirty="0" smtClean="0">
                <a:solidFill>
                  <a:schemeClr val="bg1"/>
                </a:solidFill>
                <a:latin typeface="+mn-lt"/>
              </a:rPr>
              <a:t> The tax base of liability will be its Taxable Amount in future period .</a:t>
            </a:r>
          </a:p>
          <a:p>
            <a:pPr algn="ctr"/>
            <a:endParaRPr lang="en-US" sz="1600" b="1" u="sng" dirty="0" smtClean="0">
              <a:solidFill>
                <a:schemeClr val="bg1"/>
              </a:solidFill>
              <a:latin typeface="+mn-lt"/>
            </a:endParaRPr>
          </a:p>
          <a:p>
            <a:pPr algn="ctr"/>
            <a:r>
              <a:rPr lang="en-US" sz="1600" b="1" u="sng" dirty="0" smtClean="0">
                <a:solidFill>
                  <a:schemeClr val="bg1"/>
                </a:solidFill>
                <a:latin typeface="+mn-lt"/>
              </a:rPr>
              <a:t>Examples</a:t>
            </a:r>
          </a:p>
          <a:p>
            <a:pPr algn="ctr"/>
            <a:endParaRPr lang="en-US" sz="1200" b="1" dirty="0" smtClean="0">
              <a:solidFill>
                <a:schemeClr val="bg1"/>
              </a:solidFill>
              <a:latin typeface="+mn-lt"/>
            </a:endParaRPr>
          </a:p>
          <a:p>
            <a:pPr algn="just">
              <a:buFont typeface="Wingdings" pitchFamily="2" charset="2"/>
              <a:buChar char="v"/>
            </a:pPr>
            <a:r>
              <a:rPr lang="en-US" sz="1200" dirty="0" smtClean="0">
                <a:solidFill>
                  <a:schemeClr val="bg1"/>
                </a:solidFill>
                <a:latin typeface="+mn-lt"/>
              </a:rPr>
              <a:t> </a:t>
            </a:r>
            <a:r>
              <a:rPr lang="en-US" sz="1300" dirty="0" smtClean="0">
                <a:solidFill>
                  <a:schemeClr val="bg1"/>
                </a:solidFill>
                <a:latin typeface="+mn-lt"/>
              </a:rPr>
              <a:t>Current liabilities include accrued expenses with a carrying amount of </a:t>
            </a:r>
            <a:r>
              <a:rPr lang="en-US" sz="1300" b="1" dirty="0" smtClean="0">
                <a:solidFill>
                  <a:schemeClr val="bg1"/>
                </a:solidFill>
                <a:latin typeface="+mn-lt"/>
              </a:rPr>
              <a:t>100</a:t>
            </a:r>
            <a:r>
              <a:rPr lang="en-US" sz="1300" dirty="0" smtClean="0">
                <a:solidFill>
                  <a:schemeClr val="bg1"/>
                </a:solidFill>
                <a:latin typeface="+mn-lt"/>
              </a:rPr>
              <a:t>.  The related expense will be deducted for tax purposes on a cash basis.  The tax base of the accrued expenses is </a:t>
            </a:r>
            <a:r>
              <a:rPr lang="en-US" sz="1300" b="1" dirty="0" smtClean="0">
                <a:solidFill>
                  <a:schemeClr val="bg1"/>
                </a:solidFill>
                <a:latin typeface="+mn-lt"/>
              </a:rPr>
              <a:t>nil.</a:t>
            </a:r>
          </a:p>
          <a:p>
            <a:pPr algn="just">
              <a:buFont typeface="Wingdings" pitchFamily="2" charset="2"/>
              <a:buChar char="v"/>
            </a:pPr>
            <a:endParaRPr lang="en-US" sz="1300" dirty="0" smtClean="0">
              <a:solidFill>
                <a:schemeClr val="bg1"/>
              </a:solidFill>
              <a:latin typeface="+mn-lt"/>
            </a:endParaRPr>
          </a:p>
          <a:p>
            <a:pPr algn="just">
              <a:buFont typeface="Wingdings" pitchFamily="2" charset="2"/>
              <a:buChar char="v"/>
            </a:pPr>
            <a:r>
              <a:rPr lang="en-US" sz="1300" dirty="0" smtClean="0">
                <a:solidFill>
                  <a:schemeClr val="bg1"/>
                </a:solidFill>
                <a:latin typeface="+mn-lt"/>
              </a:rPr>
              <a:t> Current liabilities include interest revenue received in advance, with a carrying amount of </a:t>
            </a:r>
            <a:r>
              <a:rPr lang="en-US" sz="1300" b="1" dirty="0" smtClean="0">
                <a:solidFill>
                  <a:schemeClr val="bg1"/>
                </a:solidFill>
                <a:latin typeface="+mn-lt"/>
              </a:rPr>
              <a:t>100.</a:t>
            </a:r>
            <a:r>
              <a:rPr lang="en-US" sz="1300" dirty="0" smtClean="0">
                <a:solidFill>
                  <a:schemeClr val="bg1"/>
                </a:solidFill>
                <a:latin typeface="+mn-lt"/>
              </a:rPr>
              <a:t>  The related interest revenue was taxed on a cash basis.  The tax base of the interest received in advance is </a:t>
            </a:r>
            <a:r>
              <a:rPr lang="en-US" sz="1300" b="1" dirty="0" smtClean="0">
                <a:solidFill>
                  <a:schemeClr val="bg1"/>
                </a:solidFill>
                <a:latin typeface="+mn-lt"/>
              </a:rPr>
              <a:t>nil.</a:t>
            </a:r>
          </a:p>
          <a:p>
            <a:pPr algn="just">
              <a:buFont typeface="Wingdings" pitchFamily="2" charset="2"/>
              <a:buChar char="v"/>
            </a:pPr>
            <a:endParaRPr lang="en-US" sz="1300" dirty="0" smtClean="0">
              <a:solidFill>
                <a:schemeClr val="bg1"/>
              </a:solidFill>
              <a:latin typeface="+mn-lt"/>
            </a:endParaRPr>
          </a:p>
          <a:p>
            <a:pPr algn="just">
              <a:buFont typeface="Wingdings" pitchFamily="2" charset="2"/>
              <a:buChar char="v"/>
            </a:pPr>
            <a:r>
              <a:rPr lang="en-US" sz="1300" dirty="0" smtClean="0">
                <a:solidFill>
                  <a:schemeClr val="bg1"/>
                </a:solidFill>
                <a:latin typeface="+mn-lt"/>
              </a:rPr>
              <a:t> Current liabilities include accrued expenses with a carrying amount of </a:t>
            </a:r>
            <a:r>
              <a:rPr lang="en-US" sz="1300" b="1" dirty="0" smtClean="0">
                <a:solidFill>
                  <a:schemeClr val="bg1"/>
                </a:solidFill>
                <a:latin typeface="+mn-lt"/>
              </a:rPr>
              <a:t>100.</a:t>
            </a:r>
            <a:r>
              <a:rPr lang="en-US" sz="1300" dirty="0" smtClean="0">
                <a:solidFill>
                  <a:schemeClr val="bg1"/>
                </a:solidFill>
                <a:latin typeface="+mn-lt"/>
              </a:rPr>
              <a:t>  The related expense has already been deducted for tax purposes.  The tax base of the accrued expenses is </a:t>
            </a:r>
            <a:r>
              <a:rPr lang="en-US" sz="1300" b="1" dirty="0" smtClean="0">
                <a:solidFill>
                  <a:schemeClr val="bg1"/>
                </a:solidFill>
                <a:latin typeface="+mn-lt"/>
              </a:rPr>
              <a:t>100.</a:t>
            </a:r>
          </a:p>
          <a:p>
            <a:pPr algn="just">
              <a:buFont typeface="Wingdings" pitchFamily="2" charset="2"/>
              <a:buChar char="v"/>
            </a:pPr>
            <a:endParaRPr lang="en-US" sz="1300" dirty="0" smtClean="0">
              <a:solidFill>
                <a:schemeClr val="bg1"/>
              </a:solidFill>
              <a:latin typeface="+mn-lt"/>
            </a:endParaRPr>
          </a:p>
          <a:p>
            <a:pPr algn="just">
              <a:buFont typeface="Wingdings" pitchFamily="2" charset="2"/>
              <a:buChar char="v"/>
            </a:pPr>
            <a:r>
              <a:rPr lang="en-US" sz="1300" dirty="0" smtClean="0">
                <a:solidFill>
                  <a:schemeClr val="bg1"/>
                </a:solidFill>
                <a:latin typeface="+mn-lt"/>
              </a:rPr>
              <a:t> Current liabilities include accrued fines and penalties with a carrying amount of </a:t>
            </a:r>
            <a:r>
              <a:rPr lang="en-US" sz="1300" b="1" dirty="0" smtClean="0">
                <a:solidFill>
                  <a:schemeClr val="bg1"/>
                </a:solidFill>
                <a:latin typeface="+mn-lt"/>
              </a:rPr>
              <a:t>100</a:t>
            </a:r>
            <a:r>
              <a:rPr lang="en-US" sz="1300" dirty="0" smtClean="0">
                <a:solidFill>
                  <a:schemeClr val="bg1"/>
                </a:solidFill>
                <a:latin typeface="+mn-lt"/>
              </a:rPr>
              <a:t>.  Fines and penalties are not deductible for tax purposes.  The tax base of the accrued fines and penalties is </a:t>
            </a:r>
            <a:r>
              <a:rPr lang="en-US" sz="1300" b="1" dirty="0" smtClean="0">
                <a:solidFill>
                  <a:schemeClr val="bg1"/>
                </a:solidFill>
                <a:latin typeface="+mn-lt"/>
              </a:rPr>
              <a:t>100.</a:t>
            </a:r>
          </a:p>
          <a:p>
            <a:pPr algn="just">
              <a:buFont typeface="Wingdings" pitchFamily="2" charset="2"/>
              <a:buChar char="v"/>
            </a:pPr>
            <a:endParaRPr lang="en-US" sz="1300" dirty="0" smtClean="0">
              <a:solidFill>
                <a:schemeClr val="bg1"/>
              </a:solidFill>
              <a:latin typeface="+mn-lt"/>
            </a:endParaRPr>
          </a:p>
          <a:p>
            <a:pPr algn="just">
              <a:buFont typeface="Wingdings" pitchFamily="2" charset="2"/>
              <a:buChar char="v"/>
            </a:pPr>
            <a:r>
              <a:rPr lang="en-US" sz="1300" dirty="0" smtClean="0">
                <a:solidFill>
                  <a:schemeClr val="bg1"/>
                </a:solidFill>
                <a:latin typeface="+mn-lt"/>
              </a:rPr>
              <a:t> A loan payable has a carrying amount of </a:t>
            </a:r>
            <a:r>
              <a:rPr lang="en-US" sz="1300" b="1" dirty="0" smtClean="0">
                <a:solidFill>
                  <a:schemeClr val="bg1"/>
                </a:solidFill>
                <a:latin typeface="+mn-lt"/>
              </a:rPr>
              <a:t>100</a:t>
            </a:r>
            <a:r>
              <a:rPr lang="en-US" sz="1300" dirty="0" smtClean="0">
                <a:solidFill>
                  <a:schemeClr val="bg1"/>
                </a:solidFill>
                <a:latin typeface="+mn-lt"/>
              </a:rPr>
              <a:t>.  The repayment of the loan will have no tax consequences.  The tax base of the loan is </a:t>
            </a:r>
            <a:r>
              <a:rPr lang="en-US" sz="1300" b="1" dirty="0" smtClean="0">
                <a:solidFill>
                  <a:schemeClr val="bg1"/>
                </a:solidFill>
                <a:latin typeface="+mn-lt"/>
              </a:rPr>
              <a:t>100</a:t>
            </a:r>
            <a:r>
              <a:rPr lang="en-US" sz="1300" dirty="0" smtClean="0">
                <a:solidFill>
                  <a:schemeClr val="bg1"/>
                </a:solidFill>
                <a:latin typeface="+mn-lt"/>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10668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3716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grpSp>
        <p:nvGrpSpPr>
          <p:cNvPr id="8" name="Group 3"/>
          <p:cNvGrpSpPr>
            <a:grpSpLocks/>
          </p:cNvGrpSpPr>
          <p:nvPr/>
        </p:nvGrpSpPr>
        <p:grpSpPr bwMode="auto">
          <a:xfrm>
            <a:off x="2895469" y="2514600"/>
            <a:ext cx="3123792" cy="3852153"/>
            <a:chOff x="1717" y="1248"/>
            <a:chExt cx="2169" cy="2592"/>
          </a:xfrm>
        </p:grpSpPr>
        <p:grpSp>
          <p:nvGrpSpPr>
            <p:cNvPr id="9" name="Group 4"/>
            <p:cNvGrpSpPr>
              <a:grpSpLocks/>
            </p:cNvGrpSpPr>
            <p:nvPr/>
          </p:nvGrpSpPr>
          <p:grpSpPr bwMode="auto">
            <a:xfrm>
              <a:off x="1824" y="1248"/>
              <a:ext cx="2014" cy="1615"/>
              <a:chOff x="1872" y="1824"/>
              <a:chExt cx="2014" cy="1615"/>
            </a:xfrm>
          </p:grpSpPr>
          <p:sp>
            <p:nvSpPr>
              <p:cNvPr id="24" name="AutoShape 5"/>
              <p:cNvSpPr>
                <a:spLocks noChangeArrowheads="1"/>
              </p:cNvSpPr>
              <p:nvPr/>
            </p:nvSpPr>
            <p:spPr bwMode="gray">
              <a:xfrm rot="16200000" flipH="1">
                <a:off x="1820" y="2528"/>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endParaRPr lang="en-US"/>
              </a:p>
            </p:txBody>
          </p:sp>
          <p:sp>
            <p:nvSpPr>
              <p:cNvPr id="25" name="AutoShape 6"/>
              <p:cNvSpPr>
                <a:spLocks noChangeArrowheads="1"/>
              </p:cNvSpPr>
              <p:nvPr/>
            </p:nvSpPr>
            <p:spPr bwMode="gray">
              <a:xfrm rot="5400000" flipH="1">
                <a:off x="3628" y="2494"/>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endParaRPr lang="en-US"/>
              </a:p>
            </p:txBody>
          </p:sp>
          <p:sp>
            <p:nvSpPr>
              <p:cNvPr id="27" name="Oval 8"/>
              <p:cNvSpPr>
                <a:spLocks noChangeArrowheads="1"/>
              </p:cNvSpPr>
              <p:nvPr/>
            </p:nvSpPr>
            <p:spPr bwMode="gray">
              <a:xfrm>
                <a:off x="2078" y="1824"/>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solidFill>
                  <a:schemeClr val="bg1"/>
                </a:solidFill>
                <a:round/>
                <a:headEnd/>
                <a:tailEnd/>
              </a:ln>
              <a:effectLst/>
            </p:spPr>
            <p:txBody>
              <a:bodyPr wrap="none" anchor="ctr"/>
              <a:lstStyle/>
              <a:p>
                <a:endParaRPr lang="en-US"/>
              </a:p>
            </p:txBody>
          </p:sp>
          <p:sp>
            <p:nvSpPr>
              <p:cNvPr id="28" name="Oval 9"/>
              <p:cNvSpPr>
                <a:spLocks noChangeArrowheads="1"/>
              </p:cNvSpPr>
              <p:nvPr/>
            </p:nvSpPr>
            <p:spPr bwMode="gray">
              <a:xfrm>
                <a:off x="2170" y="1915"/>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29" name="Oval 10"/>
              <p:cNvSpPr>
                <a:spLocks noChangeArrowheads="1"/>
              </p:cNvSpPr>
              <p:nvPr/>
            </p:nvSpPr>
            <p:spPr bwMode="gray">
              <a:xfrm>
                <a:off x="2254" y="2000"/>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30" name="Oval 11"/>
              <p:cNvSpPr>
                <a:spLocks noChangeArrowheads="1"/>
              </p:cNvSpPr>
              <p:nvPr/>
            </p:nvSpPr>
            <p:spPr bwMode="gray">
              <a:xfrm>
                <a:off x="2254" y="2000"/>
                <a:ext cx="1262" cy="1264"/>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endParaRPr lang="en-US"/>
              </a:p>
            </p:txBody>
          </p:sp>
          <p:sp>
            <p:nvSpPr>
              <p:cNvPr id="31" name="Oval 12"/>
              <p:cNvSpPr>
                <a:spLocks noChangeArrowheads="1"/>
              </p:cNvSpPr>
              <p:nvPr/>
            </p:nvSpPr>
            <p:spPr bwMode="gray">
              <a:xfrm>
                <a:off x="2337" y="2083"/>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32" name="Oval 13"/>
              <p:cNvSpPr>
                <a:spLocks noChangeArrowheads="1"/>
              </p:cNvSpPr>
              <p:nvPr/>
            </p:nvSpPr>
            <p:spPr bwMode="gray">
              <a:xfrm>
                <a:off x="2337" y="2083"/>
                <a:ext cx="1096" cy="1098"/>
              </a:xfrm>
              <a:prstGeom prst="ellipse">
                <a:avLst/>
              </a:prstGeom>
              <a:ln w="38100" algn="ctr">
                <a:noFill/>
                <a:round/>
                <a:headEnd/>
                <a:tailEnd/>
              </a:ln>
              <a:effectLst/>
            </p:spPr>
            <p:style>
              <a:lnRef idx="0">
                <a:scrgbClr r="0" g="0" b="0"/>
              </a:lnRef>
              <a:fillRef idx="1002">
                <a:schemeClr val="dk1"/>
              </a:fillRef>
              <a:effectRef idx="0">
                <a:scrgbClr r="0" g="0" b="0"/>
              </a:effectRef>
              <a:fontRef idx="major"/>
            </p:style>
            <p:txBody>
              <a:bodyPr anchor="ctr">
                <a:spAutoFit/>
              </a:bodyPr>
              <a:lstStyle/>
              <a:p>
                <a:endParaRPr lang="en-US"/>
              </a:p>
            </p:txBody>
          </p:sp>
        </p:grpSp>
        <p:sp>
          <p:nvSpPr>
            <p:cNvPr id="16" name="Text Box 20"/>
            <p:cNvSpPr txBox="1">
              <a:spLocks noChangeArrowheads="1"/>
            </p:cNvSpPr>
            <p:nvPr/>
          </p:nvSpPr>
          <p:spPr bwMode="gray">
            <a:xfrm>
              <a:off x="2062" y="1709"/>
              <a:ext cx="1534" cy="559"/>
            </a:xfrm>
            <a:prstGeom prst="rect">
              <a:avLst/>
            </a:prstGeom>
            <a:noFill/>
            <a:ln w="9525">
              <a:noFill/>
              <a:miter lim="800000"/>
              <a:headEnd/>
              <a:tailEnd/>
            </a:ln>
            <a:effectLst/>
          </p:spPr>
          <p:txBody>
            <a:bodyPr wrap="square">
              <a:spAutoFit/>
            </a:bodyPr>
            <a:lstStyle/>
            <a:p>
              <a:pPr algn="ctr" eaLnBrk="0" hangingPunct="0"/>
              <a:r>
                <a:rPr lang="en-US" sz="1600" b="1" dirty="0" smtClean="0">
                  <a:solidFill>
                    <a:schemeClr val="tx1">
                      <a:lumMod val="50000"/>
                    </a:schemeClr>
                  </a:solidFill>
                  <a:latin typeface="+mn-lt"/>
                </a:rPr>
                <a:t>Recognition </a:t>
              </a:r>
            </a:p>
            <a:p>
              <a:pPr algn="ctr" eaLnBrk="0" hangingPunct="0"/>
              <a:r>
                <a:rPr lang="en-US" sz="1600" b="1" dirty="0" smtClean="0">
                  <a:solidFill>
                    <a:schemeClr val="tx1">
                      <a:lumMod val="50000"/>
                    </a:schemeClr>
                  </a:solidFill>
                  <a:latin typeface="+mn-lt"/>
                </a:rPr>
                <a:t>of </a:t>
              </a:r>
            </a:p>
            <a:p>
              <a:pPr algn="ctr" eaLnBrk="0" hangingPunct="0"/>
              <a:r>
                <a:rPr lang="en-US" sz="1600" b="1" dirty="0" smtClean="0">
                  <a:solidFill>
                    <a:schemeClr val="tx1">
                      <a:lumMod val="50000"/>
                    </a:schemeClr>
                  </a:solidFill>
                  <a:latin typeface="+mn-lt"/>
                </a:rPr>
                <a:t>Current Tax</a:t>
              </a:r>
              <a:endParaRPr lang="en-US" sz="1600" b="1" dirty="0">
                <a:solidFill>
                  <a:schemeClr val="tx1">
                    <a:lumMod val="50000"/>
                  </a:schemeClr>
                </a:solidFill>
                <a:latin typeface="+mn-lt"/>
              </a:endParaRPr>
            </a:p>
          </p:txBody>
        </p:sp>
        <p:sp>
          <p:nvSpPr>
            <p:cNvPr id="17" name="AutoShape 21"/>
            <p:cNvSpPr>
              <a:spLocks noChangeArrowheads="1"/>
            </p:cNvSpPr>
            <p:nvPr/>
          </p:nvSpPr>
          <p:spPr bwMode="auto">
            <a:xfrm>
              <a:off x="1717" y="3607"/>
              <a:ext cx="2169" cy="233"/>
            </a:xfrm>
            <a:prstGeom prst="roundRect">
              <a:avLst>
                <a:gd name="adj" fmla="val 50000"/>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eaLnBrk="0" hangingPunct="0"/>
              <a:r>
                <a:rPr lang="en-US" dirty="0" smtClean="0">
                  <a:latin typeface="Verdana" pitchFamily="34" charset="0"/>
                </a:rPr>
                <a:t>Important Difference</a:t>
              </a:r>
              <a:endParaRPr lang="en-US" dirty="0">
                <a:latin typeface="Verdana" pitchFamily="34" charset="0"/>
              </a:endParaRPr>
            </a:p>
          </p:txBody>
        </p:sp>
      </p:grpSp>
      <p:sp>
        <p:nvSpPr>
          <p:cNvPr id="33" name="Can 32"/>
          <p:cNvSpPr/>
          <p:nvPr/>
        </p:nvSpPr>
        <p:spPr>
          <a:xfrm>
            <a:off x="533400" y="2362200"/>
            <a:ext cx="1905000" cy="4572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AS - 22</a:t>
            </a:r>
            <a:endParaRPr lang="en-US" dirty="0"/>
          </a:p>
        </p:txBody>
      </p:sp>
      <p:sp>
        <p:nvSpPr>
          <p:cNvPr id="34" name="Can 33"/>
          <p:cNvSpPr/>
          <p:nvPr/>
        </p:nvSpPr>
        <p:spPr>
          <a:xfrm>
            <a:off x="6705600" y="2209800"/>
            <a:ext cx="1905000" cy="457200"/>
          </a:xfrm>
          <a:prstGeom prst="ca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IAS - 12</a:t>
            </a:r>
            <a:endParaRPr lang="en-US" dirty="0"/>
          </a:p>
        </p:txBody>
      </p:sp>
      <p:sp>
        <p:nvSpPr>
          <p:cNvPr id="35" name="Folded Corner 34"/>
          <p:cNvSpPr/>
          <p:nvPr/>
        </p:nvSpPr>
        <p:spPr>
          <a:xfrm>
            <a:off x="152400" y="3048000"/>
            <a:ext cx="2667000" cy="3276600"/>
          </a:xfrm>
          <a:prstGeom prst="foldedCorner">
            <a:avLst/>
          </a:prstGeom>
          <a:ln w="76200" cmpd="tri">
            <a:solidFill>
              <a:schemeClr val="tx1"/>
            </a:solidFill>
            <a:prstDash val="sysDash"/>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38" name="TextBox 37"/>
          <p:cNvSpPr txBox="1"/>
          <p:nvPr/>
        </p:nvSpPr>
        <p:spPr>
          <a:xfrm>
            <a:off x="304800" y="3124200"/>
            <a:ext cx="2514600" cy="3139321"/>
          </a:xfrm>
          <a:prstGeom prst="rect">
            <a:avLst/>
          </a:prstGeom>
          <a:noFill/>
        </p:spPr>
        <p:txBody>
          <a:bodyPr wrap="square" rtlCol="0">
            <a:spAutoFit/>
          </a:bodyPr>
          <a:lstStyle/>
          <a:p>
            <a:r>
              <a:rPr lang="en-US" dirty="0" smtClean="0"/>
              <a:t> </a:t>
            </a:r>
            <a:r>
              <a:rPr lang="en-US" dirty="0" smtClean="0">
                <a:latin typeface="+mn-lt"/>
              </a:rPr>
              <a:t>A current tax Liability or Assets should be recognized for the estimated tax payable or refundable on tax returns for the </a:t>
            </a:r>
            <a:r>
              <a:rPr lang="en-US" b="1" dirty="0" smtClean="0">
                <a:solidFill>
                  <a:srgbClr val="C00000"/>
                </a:solidFill>
                <a:latin typeface="+mn-lt"/>
              </a:rPr>
              <a:t>CURRENT YEAR ONLY</a:t>
            </a:r>
            <a:r>
              <a:rPr lang="en-US" dirty="0" smtClean="0">
                <a:solidFill>
                  <a:srgbClr val="C00000"/>
                </a:solidFill>
                <a:latin typeface="+mn-lt"/>
              </a:rPr>
              <a:t>.</a:t>
            </a:r>
          </a:p>
          <a:p>
            <a:endParaRPr lang="en-US" dirty="0"/>
          </a:p>
        </p:txBody>
      </p:sp>
      <p:sp>
        <p:nvSpPr>
          <p:cNvPr id="39" name="Folded Corner 38"/>
          <p:cNvSpPr/>
          <p:nvPr/>
        </p:nvSpPr>
        <p:spPr>
          <a:xfrm>
            <a:off x="6248400" y="2895600"/>
            <a:ext cx="2743200" cy="3352800"/>
          </a:xfrm>
          <a:prstGeom prst="foldedCorner">
            <a:avLst/>
          </a:prstGeom>
          <a:ln w="76200" cmpd="tri">
            <a:solidFill>
              <a:schemeClr val="tx1"/>
            </a:solidFill>
            <a:prstDash val="sysDash"/>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40" name="TextBox 39"/>
          <p:cNvSpPr txBox="1"/>
          <p:nvPr/>
        </p:nvSpPr>
        <p:spPr>
          <a:xfrm>
            <a:off x="6248400" y="2819400"/>
            <a:ext cx="2895600" cy="3524042"/>
          </a:xfrm>
          <a:prstGeom prst="rect">
            <a:avLst/>
          </a:prstGeom>
          <a:noFill/>
        </p:spPr>
        <p:txBody>
          <a:bodyPr wrap="square" rtlCol="0">
            <a:spAutoFit/>
          </a:bodyPr>
          <a:lstStyle/>
          <a:p>
            <a:r>
              <a:rPr lang="en-US" dirty="0" smtClean="0">
                <a:latin typeface="+mn-lt"/>
              </a:rPr>
              <a:t>Current tax for </a:t>
            </a:r>
            <a:r>
              <a:rPr lang="en-US" b="1" dirty="0" smtClean="0">
                <a:solidFill>
                  <a:srgbClr val="C00000"/>
                </a:solidFill>
                <a:latin typeface="+mn-lt"/>
              </a:rPr>
              <a:t>CURRENT and PRIOR periods </a:t>
            </a:r>
            <a:r>
              <a:rPr lang="en-US" sz="1700" dirty="0" smtClean="0">
                <a:latin typeface="+mn-lt"/>
              </a:rPr>
              <a:t>shall, to the extent unpaid, be recognized as a liability.  If the amount already paid in </a:t>
            </a:r>
            <a:r>
              <a:rPr lang="en-US" sz="1500" dirty="0" smtClean="0">
                <a:latin typeface="+mn-lt"/>
              </a:rPr>
              <a:t>respect of </a:t>
            </a:r>
            <a:r>
              <a:rPr lang="en-US" sz="1600" b="1" dirty="0" smtClean="0">
                <a:solidFill>
                  <a:srgbClr val="C00000"/>
                </a:solidFill>
                <a:latin typeface="+mn-lt"/>
              </a:rPr>
              <a:t>CURRENT and PRIOR periods</a:t>
            </a:r>
            <a:r>
              <a:rPr lang="en-US" sz="1500" b="1" dirty="0" smtClean="0">
                <a:latin typeface="+mn-lt"/>
              </a:rPr>
              <a:t> </a:t>
            </a:r>
            <a:r>
              <a:rPr lang="en-US" sz="1700" dirty="0" smtClean="0">
                <a:latin typeface="+mn-lt"/>
              </a:rPr>
              <a:t>exceeds the amount due for those periods, the excess shall be recognized as an asset</a:t>
            </a:r>
            <a:endParaRPr lang="en-US" sz="1700" dirty="0">
              <a:latin typeface="+mn-lt"/>
            </a:endParaRPr>
          </a:p>
        </p:txBody>
      </p:sp>
      <p:sp>
        <p:nvSpPr>
          <p:cNvPr id="41" name="Notched Right Arrow 40"/>
          <p:cNvSpPr/>
          <p:nvPr/>
        </p:nvSpPr>
        <p:spPr>
          <a:xfrm rot="1884048">
            <a:off x="2359257" y="5376270"/>
            <a:ext cx="897198" cy="533400"/>
          </a:xfrm>
          <a:prstGeom prst="notch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Notched Right Arrow 41"/>
          <p:cNvSpPr/>
          <p:nvPr/>
        </p:nvSpPr>
        <p:spPr>
          <a:xfrm rot="7755080">
            <a:off x="5074041" y="5128011"/>
            <a:ext cx="1295400" cy="5334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10668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3716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grpSp>
        <p:nvGrpSpPr>
          <p:cNvPr id="2" name="Group 3"/>
          <p:cNvGrpSpPr>
            <a:grpSpLocks/>
          </p:cNvGrpSpPr>
          <p:nvPr/>
        </p:nvGrpSpPr>
        <p:grpSpPr bwMode="auto">
          <a:xfrm>
            <a:off x="2743200" y="2590800"/>
            <a:ext cx="3505200" cy="3852153"/>
            <a:chOff x="1717" y="1248"/>
            <a:chExt cx="2169" cy="2592"/>
          </a:xfrm>
        </p:grpSpPr>
        <p:grpSp>
          <p:nvGrpSpPr>
            <p:cNvPr id="3" name="Group 4"/>
            <p:cNvGrpSpPr>
              <a:grpSpLocks/>
            </p:cNvGrpSpPr>
            <p:nvPr/>
          </p:nvGrpSpPr>
          <p:grpSpPr bwMode="auto">
            <a:xfrm>
              <a:off x="1824" y="1248"/>
              <a:ext cx="2014" cy="1615"/>
              <a:chOff x="1872" y="1824"/>
              <a:chExt cx="2014" cy="1615"/>
            </a:xfrm>
          </p:grpSpPr>
          <p:sp>
            <p:nvSpPr>
              <p:cNvPr id="24" name="AutoShape 5"/>
              <p:cNvSpPr>
                <a:spLocks noChangeArrowheads="1"/>
              </p:cNvSpPr>
              <p:nvPr/>
            </p:nvSpPr>
            <p:spPr bwMode="gray">
              <a:xfrm rot="16200000" flipH="1">
                <a:off x="1820" y="2528"/>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endParaRPr lang="en-US"/>
              </a:p>
            </p:txBody>
          </p:sp>
          <p:sp>
            <p:nvSpPr>
              <p:cNvPr id="25" name="AutoShape 6"/>
              <p:cNvSpPr>
                <a:spLocks noChangeArrowheads="1"/>
              </p:cNvSpPr>
              <p:nvPr/>
            </p:nvSpPr>
            <p:spPr bwMode="gray">
              <a:xfrm rot="5400000" flipH="1">
                <a:off x="3628" y="2494"/>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endParaRPr lang="en-US"/>
              </a:p>
            </p:txBody>
          </p:sp>
          <p:sp>
            <p:nvSpPr>
              <p:cNvPr id="27" name="Oval 8"/>
              <p:cNvSpPr>
                <a:spLocks noChangeArrowheads="1"/>
              </p:cNvSpPr>
              <p:nvPr/>
            </p:nvSpPr>
            <p:spPr bwMode="gray">
              <a:xfrm>
                <a:off x="2078" y="1824"/>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solidFill>
                  <a:schemeClr val="bg1"/>
                </a:solidFill>
                <a:round/>
                <a:headEnd/>
                <a:tailEnd/>
              </a:ln>
              <a:effectLst/>
            </p:spPr>
            <p:txBody>
              <a:bodyPr wrap="none" anchor="ctr"/>
              <a:lstStyle/>
              <a:p>
                <a:endParaRPr lang="en-US"/>
              </a:p>
            </p:txBody>
          </p:sp>
          <p:sp>
            <p:nvSpPr>
              <p:cNvPr id="28" name="Oval 9"/>
              <p:cNvSpPr>
                <a:spLocks noChangeArrowheads="1"/>
              </p:cNvSpPr>
              <p:nvPr/>
            </p:nvSpPr>
            <p:spPr bwMode="gray">
              <a:xfrm>
                <a:off x="2170" y="1915"/>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29" name="Oval 10"/>
              <p:cNvSpPr>
                <a:spLocks noChangeArrowheads="1"/>
              </p:cNvSpPr>
              <p:nvPr/>
            </p:nvSpPr>
            <p:spPr bwMode="gray">
              <a:xfrm>
                <a:off x="2254" y="2000"/>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30" name="Oval 11"/>
              <p:cNvSpPr>
                <a:spLocks noChangeArrowheads="1"/>
              </p:cNvSpPr>
              <p:nvPr/>
            </p:nvSpPr>
            <p:spPr bwMode="gray">
              <a:xfrm>
                <a:off x="2254" y="2000"/>
                <a:ext cx="1262" cy="1264"/>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endParaRPr lang="en-US"/>
              </a:p>
            </p:txBody>
          </p:sp>
          <p:sp>
            <p:nvSpPr>
              <p:cNvPr id="31" name="Oval 12"/>
              <p:cNvSpPr>
                <a:spLocks noChangeArrowheads="1"/>
              </p:cNvSpPr>
              <p:nvPr/>
            </p:nvSpPr>
            <p:spPr bwMode="gray">
              <a:xfrm>
                <a:off x="2337" y="2083"/>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32" name="Oval 13"/>
              <p:cNvSpPr>
                <a:spLocks noChangeArrowheads="1"/>
              </p:cNvSpPr>
              <p:nvPr/>
            </p:nvSpPr>
            <p:spPr bwMode="gray">
              <a:xfrm>
                <a:off x="2337" y="2083"/>
                <a:ext cx="1096" cy="1098"/>
              </a:xfrm>
              <a:prstGeom prst="ellipse">
                <a:avLst/>
              </a:prstGeom>
              <a:ln w="38100" algn="ctr">
                <a:noFill/>
                <a:round/>
                <a:headEnd/>
                <a:tailEnd/>
              </a:ln>
              <a:effectLst/>
            </p:spPr>
            <p:style>
              <a:lnRef idx="0">
                <a:scrgbClr r="0" g="0" b="0"/>
              </a:lnRef>
              <a:fillRef idx="1002">
                <a:schemeClr val="dk1"/>
              </a:fillRef>
              <a:effectRef idx="0">
                <a:scrgbClr r="0" g="0" b="0"/>
              </a:effectRef>
              <a:fontRef idx="major"/>
            </p:style>
            <p:txBody>
              <a:bodyPr anchor="ctr">
                <a:spAutoFit/>
              </a:bodyPr>
              <a:lstStyle/>
              <a:p>
                <a:endParaRPr lang="en-US"/>
              </a:p>
            </p:txBody>
          </p:sp>
        </p:grpSp>
        <p:sp>
          <p:nvSpPr>
            <p:cNvPr id="16" name="Text Box 20"/>
            <p:cNvSpPr txBox="1">
              <a:spLocks noChangeArrowheads="1"/>
            </p:cNvSpPr>
            <p:nvPr/>
          </p:nvSpPr>
          <p:spPr bwMode="gray">
            <a:xfrm>
              <a:off x="2062" y="1709"/>
              <a:ext cx="1534" cy="559"/>
            </a:xfrm>
            <a:prstGeom prst="rect">
              <a:avLst/>
            </a:prstGeom>
            <a:noFill/>
            <a:ln w="9525">
              <a:noFill/>
              <a:miter lim="800000"/>
              <a:headEnd/>
              <a:tailEnd/>
            </a:ln>
            <a:effectLst/>
          </p:spPr>
          <p:txBody>
            <a:bodyPr wrap="square">
              <a:spAutoFit/>
            </a:bodyPr>
            <a:lstStyle/>
            <a:p>
              <a:pPr algn="ctr" eaLnBrk="0" hangingPunct="0"/>
              <a:r>
                <a:rPr lang="en-US" sz="1600" b="1" dirty="0" smtClean="0">
                  <a:solidFill>
                    <a:schemeClr val="tx1">
                      <a:lumMod val="50000"/>
                    </a:schemeClr>
                  </a:solidFill>
                  <a:latin typeface="+mn-lt"/>
                </a:rPr>
                <a:t>Recognition </a:t>
              </a:r>
            </a:p>
            <a:p>
              <a:pPr algn="ctr" eaLnBrk="0" hangingPunct="0"/>
              <a:r>
                <a:rPr lang="en-US" sz="1600" b="1" dirty="0" smtClean="0">
                  <a:solidFill>
                    <a:schemeClr val="tx1">
                      <a:lumMod val="50000"/>
                    </a:schemeClr>
                  </a:solidFill>
                  <a:latin typeface="+mn-lt"/>
                </a:rPr>
                <a:t>of </a:t>
              </a:r>
            </a:p>
            <a:p>
              <a:pPr algn="ctr" eaLnBrk="0" hangingPunct="0"/>
              <a:r>
                <a:rPr lang="en-US" sz="1600" b="1" dirty="0" smtClean="0">
                  <a:solidFill>
                    <a:schemeClr val="tx1">
                      <a:lumMod val="50000"/>
                    </a:schemeClr>
                  </a:solidFill>
                  <a:latin typeface="+mn-lt"/>
                </a:rPr>
                <a:t>Deferred Tax</a:t>
              </a:r>
              <a:endParaRPr lang="en-US" sz="1600" b="1" dirty="0">
                <a:solidFill>
                  <a:schemeClr val="tx1">
                    <a:lumMod val="50000"/>
                  </a:schemeClr>
                </a:solidFill>
                <a:latin typeface="+mn-lt"/>
              </a:endParaRPr>
            </a:p>
          </p:txBody>
        </p:sp>
        <p:sp>
          <p:nvSpPr>
            <p:cNvPr id="17" name="AutoShape 21"/>
            <p:cNvSpPr>
              <a:spLocks noChangeArrowheads="1"/>
            </p:cNvSpPr>
            <p:nvPr/>
          </p:nvSpPr>
          <p:spPr bwMode="auto">
            <a:xfrm>
              <a:off x="1717" y="3607"/>
              <a:ext cx="2169" cy="233"/>
            </a:xfrm>
            <a:prstGeom prst="roundRect">
              <a:avLst>
                <a:gd name="adj" fmla="val 50000"/>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eaLnBrk="0" hangingPunct="0"/>
              <a:r>
                <a:rPr lang="en-US" dirty="0" smtClean="0">
                  <a:latin typeface="Verdana" pitchFamily="34" charset="0"/>
                </a:rPr>
                <a:t>Important Difference</a:t>
              </a:r>
              <a:endParaRPr lang="en-US" dirty="0">
                <a:latin typeface="Verdana" pitchFamily="34" charset="0"/>
              </a:endParaRPr>
            </a:p>
          </p:txBody>
        </p:sp>
      </p:grpSp>
      <p:sp>
        <p:nvSpPr>
          <p:cNvPr id="33" name="Can 32"/>
          <p:cNvSpPr/>
          <p:nvPr/>
        </p:nvSpPr>
        <p:spPr>
          <a:xfrm>
            <a:off x="533400" y="2362200"/>
            <a:ext cx="1905000" cy="4572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AS - 22</a:t>
            </a:r>
            <a:endParaRPr lang="en-US" dirty="0"/>
          </a:p>
        </p:txBody>
      </p:sp>
      <p:sp>
        <p:nvSpPr>
          <p:cNvPr id="34" name="Can 33"/>
          <p:cNvSpPr/>
          <p:nvPr/>
        </p:nvSpPr>
        <p:spPr>
          <a:xfrm>
            <a:off x="6705600" y="2209800"/>
            <a:ext cx="1905000" cy="457200"/>
          </a:xfrm>
          <a:prstGeom prst="ca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IAS - 12</a:t>
            </a:r>
            <a:endParaRPr lang="en-US" dirty="0"/>
          </a:p>
        </p:txBody>
      </p:sp>
      <p:sp>
        <p:nvSpPr>
          <p:cNvPr id="35" name="Folded Corner 34"/>
          <p:cNvSpPr/>
          <p:nvPr/>
        </p:nvSpPr>
        <p:spPr>
          <a:xfrm>
            <a:off x="152400" y="3048000"/>
            <a:ext cx="2667000" cy="3276600"/>
          </a:xfrm>
          <a:prstGeom prst="foldedCorner">
            <a:avLst/>
          </a:prstGeom>
          <a:ln w="76200" cmpd="tri">
            <a:solidFill>
              <a:schemeClr val="tx1"/>
            </a:solidFill>
            <a:prstDash val="sysDash"/>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38" name="TextBox 37"/>
          <p:cNvSpPr txBox="1"/>
          <p:nvPr/>
        </p:nvSpPr>
        <p:spPr>
          <a:xfrm>
            <a:off x="304800" y="3124200"/>
            <a:ext cx="2514600" cy="3416320"/>
          </a:xfrm>
          <a:prstGeom prst="rect">
            <a:avLst/>
          </a:prstGeom>
          <a:noFill/>
        </p:spPr>
        <p:txBody>
          <a:bodyPr wrap="square" rtlCol="0">
            <a:spAutoFit/>
          </a:bodyPr>
          <a:lstStyle/>
          <a:p>
            <a:r>
              <a:rPr lang="en-US" dirty="0" smtClean="0"/>
              <a:t> </a:t>
            </a:r>
            <a:r>
              <a:rPr lang="en-US" b="1" i="1" dirty="0" smtClean="0"/>
              <a:t> </a:t>
            </a:r>
            <a:r>
              <a:rPr lang="en-US" b="1" i="1" dirty="0" smtClean="0">
                <a:latin typeface="+mn-lt"/>
              </a:rPr>
              <a:t>Deferred tax should be recognized for all the timing differences, subject to the consideration of prudence in respect of deferred tax assets</a:t>
            </a:r>
            <a:endParaRPr lang="en-US" dirty="0" smtClean="0">
              <a:solidFill>
                <a:srgbClr val="C00000"/>
              </a:solidFill>
              <a:latin typeface="+mn-lt"/>
            </a:endParaRPr>
          </a:p>
          <a:p>
            <a:endParaRPr lang="en-US" dirty="0"/>
          </a:p>
        </p:txBody>
      </p:sp>
      <p:sp>
        <p:nvSpPr>
          <p:cNvPr id="39" name="Folded Corner 38"/>
          <p:cNvSpPr/>
          <p:nvPr/>
        </p:nvSpPr>
        <p:spPr>
          <a:xfrm>
            <a:off x="6248400" y="2895600"/>
            <a:ext cx="2743200" cy="3352800"/>
          </a:xfrm>
          <a:prstGeom prst="foldedCorner">
            <a:avLst/>
          </a:prstGeom>
          <a:ln w="76200" cmpd="tri">
            <a:solidFill>
              <a:schemeClr val="tx1"/>
            </a:solidFill>
            <a:prstDash val="sysDash"/>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40" name="TextBox 39"/>
          <p:cNvSpPr txBox="1"/>
          <p:nvPr/>
        </p:nvSpPr>
        <p:spPr>
          <a:xfrm>
            <a:off x="6248400" y="2895600"/>
            <a:ext cx="2895600" cy="2308324"/>
          </a:xfrm>
          <a:prstGeom prst="rect">
            <a:avLst/>
          </a:prstGeom>
          <a:noFill/>
        </p:spPr>
        <p:txBody>
          <a:bodyPr wrap="square" rtlCol="0">
            <a:spAutoFit/>
          </a:bodyPr>
          <a:lstStyle/>
          <a:p>
            <a:r>
              <a:rPr lang="en-US" b="1" dirty="0" smtClean="0">
                <a:latin typeface="+mn-lt"/>
              </a:rPr>
              <a:t>Deferred Tax should be recognized for all taxable temporary differences and deductible temporary differences with certain exceptions </a:t>
            </a:r>
            <a:endParaRPr lang="en-US" sz="1700" b="1" dirty="0">
              <a:latin typeface="+mn-lt"/>
            </a:endParaRPr>
          </a:p>
        </p:txBody>
      </p:sp>
      <p:sp>
        <p:nvSpPr>
          <p:cNvPr id="41" name="Notched Right Arrow 40"/>
          <p:cNvSpPr/>
          <p:nvPr/>
        </p:nvSpPr>
        <p:spPr>
          <a:xfrm rot="1884048">
            <a:off x="2359257" y="5376270"/>
            <a:ext cx="897198" cy="533400"/>
          </a:xfrm>
          <a:prstGeom prst="notch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Notched Right Arrow 41"/>
          <p:cNvSpPr/>
          <p:nvPr/>
        </p:nvSpPr>
        <p:spPr>
          <a:xfrm rot="7755080">
            <a:off x="5074041" y="5128011"/>
            <a:ext cx="1295400" cy="5334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8382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2954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sp>
        <p:nvSpPr>
          <p:cNvPr id="33" name="Can 32"/>
          <p:cNvSpPr/>
          <p:nvPr/>
        </p:nvSpPr>
        <p:spPr>
          <a:xfrm>
            <a:off x="3352800" y="2057400"/>
            <a:ext cx="2590800" cy="381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AS - 22</a:t>
            </a:r>
            <a:endParaRPr lang="en-US" b="1" dirty="0"/>
          </a:p>
        </p:txBody>
      </p:sp>
      <p:sp>
        <p:nvSpPr>
          <p:cNvPr id="26" name="Rounded Rectangle 25"/>
          <p:cNvSpPr/>
          <p:nvPr/>
        </p:nvSpPr>
        <p:spPr>
          <a:xfrm>
            <a:off x="228600" y="2590800"/>
            <a:ext cx="8686800" cy="3810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endParaRPr lang="en-US" dirty="0"/>
          </a:p>
        </p:txBody>
      </p:sp>
      <p:sp>
        <p:nvSpPr>
          <p:cNvPr id="37" name="TextBox 36"/>
          <p:cNvSpPr txBox="1"/>
          <p:nvPr/>
        </p:nvSpPr>
        <p:spPr>
          <a:xfrm>
            <a:off x="457200" y="2971800"/>
            <a:ext cx="3657600" cy="369332"/>
          </a:xfrm>
          <a:prstGeom prst="rect">
            <a:avLst/>
          </a:prstGeom>
          <a:noFill/>
        </p:spPr>
        <p:txBody>
          <a:bodyPr wrap="square" rtlCol="0">
            <a:spAutoFit/>
          </a:bodyPr>
          <a:lstStyle/>
          <a:p>
            <a:endParaRPr lang="en-US" dirty="0"/>
          </a:p>
        </p:txBody>
      </p:sp>
      <p:sp>
        <p:nvSpPr>
          <p:cNvPr id="43" name="TextBox 42"/>
          <p:cNvSpPr txBox="1"/>
          <p:nvPr/>
        </p:nvSpPr>
        <p:spPr>
          <a:xfrm>
            <a:off x="762000" y="2819400"/>
            <a:ext cx="7772400" cy="369332"/>
          </a:xfrm>
          <a:prstGeom prst="rect">
            <a:avLst/>
          </a:prstGeom>
          <a:noFill/>
        </p:spPr>
        <p:txBody>
          <a:bodyPr wrap="square" rtlCol="0">
            <a:spAutoFit/>
          </a:bodyPr>
          <a:lstStyle/>
          <a:p>
            <a:endParaRPr lang="en-US" dirty="0"/>
          </a:p>
        </p:txBody>
      </p:sp>
      <p:graphicFrame>
        <p:nvGraphicFramePr>
          <p:cNvPr id="44" name="Group 31"/>
          <p:cNvGraphicFramePr>
            <a:graphicFrameLocks/>
          </p:cNvGraphicFramePr>
          <p:nvPr/>
        </p:nvGraphicFramePr>
        <p:xfrm>
          <a:off x="609600" y="3048000"/>
          <a:ext cx="7924800" cy="3108960"/>
        </p:xfrm>
        <a:graphic>
          <a:graphicData uri="http://schemas.openxmlformats.org/drawingml/2006/table">
            <a:tbl>
              <a:tblPr>
                <a:tableStyleId>{3C2FFA5D-87B4-456A-9821-1D502468CF0F}</a:tableStyleId>
              </a:tblPr>
              <a:tblGrid>
                <a:gridCol w="3352800"/>
                <a:gridCol w="4572000"/>
              </a:tblGrid>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smtClean="0">
                          <a:ln>
                            <a:noFill/>
                          </a:ln>
                          <a:effectLst/>
                          <a:latin typeface="+mj-lt"/>
                        </a:rPr>
                        <a:t>DTA Arising due to</a:t>
                      </a:r>
                      <a:endParaRPr kumimoji="0" lang="en-US" sz="2400" b="1" i="0" u="none" strike="noStrike" cap="none" normalizeH="0" baseline="0" dirty="0" smtClean="0">
                        <a:ln>
                          <a:noFill/>
                        </a:ln>
                        <a:solidFill>
                          <a:schemeClr val="bg1"/>
                        </a:solidFill>
                        <a:effectLst/>
                        <a:latin typeface="+mj-lt"/>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cell3D prstMaterial="dkEdge">
                      <a:bevel prst="relaxedInset"/>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kern="1200" cap="none" normalizeH="0" baseline="0" dirty="0" smtClean="0">
                          <a:ln>
                            <a:noFill/>
                          </a:ln>
                          <a:solidFill>
                            <a:schemeClr val="dk1"/>
                          </a:solidFill>
                          <a:effectLst/>
                          <a:latin typeface="+mj-lt"/>
                          <a:ea typeface="+mn-ea"/>
                          <a:cs typeface="+mn-cs"/>
                        </a:rPr>
                        <a:t>Basis of Recognition</a:t>
                      </a: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cell3D prstMaterial="dkEdge">
                      <a:bevel prst="relaxedInset"/>
                      <a:lightRig rig="flood" dir="t"/>
                    </a:cell3D>
                  </a:tcPr>
                </a:tc>
              </a:tr>
              <a:tr h="13408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Unabsorbed Depreciation &amp; Business Loss</a:t>
                      </a:r>
                      <a:endParaRPr kumimoji="0" lang="en-US" sz="2000" b="0" i="0" u="none" strike="noStrike" cap="none" normalizeH="0" baseline="0" dirty="0" smtClean="0">
                        <a:ln>
                          <a:noFill/>
                        </a:ln>
                        <a:solidFill>
                          <a:schemeClr val="bg1"/>
                        </a:solidFill>
                        <a:effectLst/>
                        <a:latin typeface="Times New Roman"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cell3D prstMaterial="dkEdge">
                      <a:bevel prst="relaxedInset"/>
                      <a:lightRig rig="flood" dir="t"/>
                    </a:cell3D>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u="none" strike="noStrike" kern="1200" cap="none" normalizeH="0" baseline="0" dirty="0" smtClean="0">
                          <a:ln>
                            <a:noFill/>
                          </a:ln>
                          <a:solidFill>
                            <a:schemeClr val="dk1"/>
                          </a:solidFill>
                          <a:effectLst/>
                          <a:latin typeface="+mn-lt"/>
                          <a:ea typeface="+mn-ea"/>
                          <a:cs typeface="+mn-cs"/>
                        </a:rPr>
                        <a:t>Virtual Certainty (Judgment) &amp;</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u="none" strike="noStrike" kern="1200" cap="none" normalizeH="0" baseline="0" dirty="0" smtClean="0">
                          <a:ln>
                            <a:noFill/>
                          </a:ln>
                          <a:solidFill>
                            <a:schemeClr val="dk1"/>
                          </a:solidFill>
                          <a:effectLst/>
                          <a:latin typeface="+mn-lt"/>
                          <a:ea typeface="+mn-ea"/>
                          <a:cs typeface="+mn-cs"/>
                        </a:rPr>
                        <a:t>Convincing Evidence (Fact)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u="none" strike="noStrike" kern="1200" cap="none" normalizeH="0" baseline="0" dirty="0" smtClean="0">
                          <a:ln>
                            <a:noFill/>
                          </a:ln>
                          <a:solidFill>
                            <a:schemeClr val="dk1"/>
                          </a:solidFill>
                          <a:effectLst/>
                          <a:latin typeface="+mn-lt"/>
                          <a:ea typeface="+mn-ea"/>
                          <a:cs typeface="+mn-cs"/>
                        </a:rPr>
                        <a:t>( Beyond the Doubt)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u="none" strike="noStrike" kern="1200" cap="none" normalizeH="0" baseline="0" dirty="0" smtClean="0">
                          <a:ln>
                            <a:noFill/>
                          </a:ln>
                          <a:solidFill>
                            <a:schemeClr val="dk1"/>
                          </a:solidFill>
                          <a:effectLst/>
                          <a:latin typeface="+mn-lt"/>
                          <a:ea typeface="+mn-ea"/>
                          <a:cs typeface="+mn-cs"/>
                        </a:rPr>
                        <a:t>ASI 9</a:t>
                      </a: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cell3D prstMaterial="dkEdge">
                      <a:bevel prst="relaxedInset"/>
                      <a:lightRig rig="flood" dir="t"/>
                    </a:cell3D>
                  </a:tcPr>
                </a:tc>
              </a:tr>
              <a:tr h="5001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Other than above</a:t>
                      </a:r>
                      <a:endParaRPr kumimoji="0" lang="en-US" sz="2000" b="0" i="0" u="none" strike="noStrike" cap="none" normalizeH="0" baseline="0" dirty="0" smtClean="0">
                        <a:ln>
                          <a:noFill/>
                        </a:ln>
                        <a:solidFill>
                          <a:schemeClr val="bg1"/>
                        </a:solidFill>
                        <a:effectLst/>
                        <a:latin typeface="Times New Roman"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cell3D prstMaterial="dkEdge">
                      <a:bevel prst="relaxedInset"/>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kern="1200" cap="none" normalizeH="0" baseline="0" dirty="0" smtClean="0">
                          <a:ln>
                            <a:noFill/>
                          </a:ln>
                          <a:solidFill>
                            <a:schemeClr val="dk1"/>
                          </a:solidFill>
                          <a:effectLst/>
                          <a:latin typeface="+mn-lt"/>
                          <a:ea typeface="+mn-ea"/>
                          <a:cs typeface="+mn-cs"/>
                        </a:rPr>
                        <a:t>Reasonable Certainty ( More Than 50 %)</a:t>
                      </a: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cell3D prstMaterial="dkEdge">
                      <a:bevel prst="relaxedInset"/>
                      <a:lightRig rig="flood" dir="t"/>
                    </a:cell3D>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8382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2954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sp>
        <p:nvSpPr>
          <p:cNvPr id="33" name="Can 32"/>
          <p:cNvSpPr/>
          <p:nvPr/>
        </p:nvSpPr>
        <p:spPr>
          <a:xfrm>
            <a:off x="3352800" y="1828800"/>
            <a:ext cx="2590800" cy="381000"/>
          </a:xfrm>
          <a:prstGeom prst="ca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smtClean="0"/>
              <a:t>IAS - 12</a:t>
            </a:r>
            <a:endParaRPr lang="en-US" b="1" dirty="0"/>
          </a:p>
        </p:txBody>
      </p:sp>
      <p:sp>
        <p:nvSpPr>
          <p:cNvPr id="26" name="Rounded Rectangle 25"/>
          <p:cNvSpPr/>
          <p:nvPr/>
        </p:nvSpPr>
        <p:spPr>
          <a:xfrm>
            <a:off x="0" y="2438400"/>
            <a:ext cx="4419600" cy="39624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endParaRPr lang="en-US" dirty="0"/>
          </a:p>
        </p:txBody>
      </p:sp>
      <p:sp>
        <p:nvSpPr>
          <p:cNvPr id="11" name="Rounded Rectangle 10"/>
          <p:cNvSpPr/>
          <p:nvPr/>
        </p:nvSpPr>
        <p:spPr>
          <a:xfrm>
            <a:off x="4648200" y="2514600"/>
            <a:ext cx="4495800" cy="38100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r>
              <a:rPr lang="en-US" sz="1600" dirty="0" smtClean="0"/>
              <a:t>A </a:t>
            </a:r>
            <a:r>
              <a:rPr lang="en-US" sz="1600" b="1" dirty="0" smtClean="0"/>
              <a:t>DTA</a:t>
            </a:r>
            <a:r>
              <a:rPr lang="en-US" sz="1600" dirty="0" smtClean="0"/>
              <a:t> shall be recognized for all deductible temporary differences to the extent that it is </a:t>
            </a:r>
            <a:r>
              <a:rPr lang="en-US" sz="1600" b="1" i="1" dirty="0" smtClean="0">
                <a:solidFill>
                  <a:srgbClr val="FF0000"/>
                </a:solidFill>
              </a:rPr>
              <a:t>probable</a:t>
            </a:r>
            <a:r>
              <a:rPr lang="en-US" sz="1600" dirty="0" smtClean="0"/>
              <a:t> that taxable profit will be available against which the deductible temporary difference can be utilized, unless it arises from the initial recognition of an asset or liability in a transaction that: </a:t>
            </a:r>
          </a:p>
          <a:p>
            <a:pPr marL="342900" indent="-342900">
              <a:buAutoNum type="alphaLcParenBoth"/>
            </a:pPr>
            <a:r>
              <a:rPr lang="en-US" sz="1600" dirty="0" smtClean="0"/>
              <a:t>is not a business combination; and</a:t>
            </a:r>
          </a:p>
          <a:p>
            <a:pPr marL="342900" indent="-342900">
              <a:buAutoNum type="alphaLcParenBoth"/>
            </a:pPr>
            <a:r>
              <a:rPr lang="en-US" sz="1600" dirty="0" smtClean="0"/>
              <a:t>at the time of the transaction, affects neither accounting profit nor taxable profit (tax loss).</a:t>
            </a:r>
            <a:endParaRPr lang="en-US" sz="1600" dirty="0"/>
          </a:p>
        </p:txBody>
      </p:sp>
      <p:sp>
        <p:nvSpPr>
          <p:cNvPr id="14" name="Flowchart: Terminator 13"/>
          <p:cNvSpPr/>
          <p:nvPr/>
        </p:nvSpPr>
        <p:spPr>
          <a:xfrm>
            <a:off x="533400" y="1905000"/>
            <a:ext cx="2667000" cy="4572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Taxable Temporary Differences</a:t>
            </a:r>
            <a:endParaRPr lang="en-US" sz="1600" dirty="0"/>
          </a:p>
        </p:txBody>
      </p:sp>
      <p:sp>
        <p:nvSpPr>
          <p:cNvPr id="16" name="Flowchart: Terminator 15"/>
          <p:cNvSpPr/>
          <p:nvPr/>
        </p:nvSpPr>
        <p:spPr>
          <a:xfrm>
            <a:off x="6019800" y="1981200"/>
            <a:ext cx="2743200" cy="4572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Deductible Temporary Differences</a:t>
            </a:r>
            <a:endParaRPr lang="en-US" sz="1600" dirty="0"/>
          </a:p>
        </p:txBody>
      </p:sp>
      <p:sp>
        <p:nvSpPr>
          <p:cNvPr id="17" name="TextBox 16"/>
          <p:cNvSpPr txBox="1"/>
          <p:nvPr/>
        </p:nvSpPr>
        <p:spPr>
          <a:xfrm>
            <a:off x="381000" y="2590800"/>
            <a:ext cx="3733800" cy="3785652"/>
          </a:xfrm>
          <a:prstGeom prst="rect">
            <a:avLst/>
          </a:prstGeom>
          <a:noFill/>
        </p:spPr>
        <p:txBody>
          <a:bodyPr wrap="square" rtlCol="0">
            <a:spAutoFit/>
          </a:bodyPr>
          <a:lstStyle/>
          <a:p>
            <a:r>
              <a:rPr lang="en-US" sz="1600" dirty="0" smtClean="0">
                <a:latin typeface="+mn-lt"/>
              </a:rPr>
              <a:t>A </a:t>
            </a:r>
            <a:r>
              <a:rPr lang="en-US" sz="1600" b="1" dirty="0" smtClean="0">
                <a:latin typeface="+mn-lt"/>
              </a:rPr>
              <a:t>DTL</a:t>
            </a:r>
            <a:r>
              <a:rPr lang="en-US" sz="1600" dirty="0" smtClean="0">
                <a:latin typeface="+mn-lt"/>
              </a:rPr>
              <a:t> shall be recognized for all taxable temporary differences, except to the extent that it arises from: </a:t>
            </a:r>
          </a:p>
          <a:p>
            <a:pPr marL="342900" indent="-342900">
              <a:buAutoNum type="alphaLcParenBoth"/>
            </a:pPr>
            <a:r>
              <a:rPr lang="en-US" sz="1600" dirty="0" smtClean="0">
                <a:latin typeface="+mn-lt"/>
              </a:rPr>
              <a:t> the initial recognition of goodwill; or</a:t>
            </a:r>
          </a:p>
          <a:p>
            <a:pPr marL="342900" indent="-342900">
              <a:buAutoNum type="alphaLcParenBoth"/>
            </a:pPr>
            <a:r>
              <a:rPr lang="en-US" sz="1600" dirty="0" smtClean="0">
                <a:latin typeface="+mn-lt"/>
              </a:rPr>
              <a:t> the initial recognition of an asset or liability in a transaction which:</a:t>
            </a:r>
          </a:p>
          <a:p>
            <a:pPr marL="400050" indent="-400050">
              <a:buAutoNum type="romanLcParenBoth"/>
            </a:pPr>
            <a:r>
              <a:rPr lang="en-US" sz="1600" dirty="0" smtClean="0">
                <a:latin typeface="+mn-lt"/>
              </a:rPr>
              <a:t>is not a business combination; and </a:t>
            </a:r>
          </a:p>
          <a:p>
            <a:pPr marL="400050" indent="-400050">
              <a:buAutoNum type="romanLcParenBoth"/>
            </a:pPr>
            <a:r>
              <a:rPr lang="en-US" sz="1600" dirty="0" smtClean="0">
                <a:latin typeface="+mn-lt"/>
              </a:rPr>
              <a:t>at the time of the transaction, affects neither accounting profit nor taxable profit (tax loss).</a:t>
            </a:r>
            <a:endParaRPr lang="en-US" sz="1600" dirty="0">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8382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2954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sp>
        <p:nvSpPr>
          <p:cNvPr id="33" name="Can 32"/>
          <p:cNvSpPr/>
          <p:nvPr/>
        </p:nvSpPr>
        <p:spPr>
          <a:xfrm>
            <a:off x="5867400" y="1905000"/>
            <a:ext cx="2667000" cy="381000"/>
          </a:xfrm>
          <a:prstGeom prst="ca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smtClean="0"/>
              <a:t>IAS - 12</a:t>
            </a:r>
            <a:endParaRPr lang="en-US" b="1" dirty="0"/>
          </a:p>
        </p:txBody>
      </p:sp>
      <p:sp>
        <p:nvSpPr>
          <p:cNvPr id="26" name="Rounded Rectangle 25"/>
          <p:cNvSpPr/>
          <p:nvPr/>
        </p:nvSpPr>
        <p:spPr>
          <a:xfrm>
            <a:off x="0" y="2514600"/>
            <a:ext cx="4419600" cy="3962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endParaRPr lang="en-US" dirty="0"/>
          </a:p>
        </p:txBody>
      </p:sp>
      <p:sp>
        <p:nvSpPr>
          <p:cNvPr id="11" name="Rounded Rectangle 10"/>
          <p:cNvSpPr/>
          <p:nvPr/>
        </p:nvSpPr>
        <p:spPr>
          <a:xfrm>
            <a:off x="4648200" y="2514600"/>
            <a:ext cx="4495800" cy="38100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endParaRPr lang="en-US" sz="1600" dirty="0">
              <a:solidFill>
                <a:srgbClr val="000099"/>
              </a:solidFill>
            </a:endParaRPr>
          </a:p>
        </p:txBody>
      </p:sp>
      <p:sp>
        <p:nvSpPr>
          <p:cNvPr id="16" name="Flowchart: Terminator 15"/>
          <p:cNvSpPr/>
          <p:nvPr/>
        </p:nvSpPr>
        <p:spPr>
          <a:xfrm>
            <a:off x="3962400" y="1905000"/>
            <a:ext cx="1371600" cy="3810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V/s</a:t>
            </a:r>
            <a:endParaRPr lang="en-US" sz="1600" b="1" dirty="0">
              <a:solidFill>
                <a:srgbClr val="FF0000"/>
              </a:solidFill>
            </a:endParaRPr>
          </a:p>
        </p:txBody>
      </p:sp>
      <p:sp>
        <p:nvSpPr>
          <p:cNvPr id="17" name="TextBox 16"/>
          <p:cNvSpPr txBox="1"/>
          <p:nvPr/>
        </p:nvSpPr>
        <p:spPr>
          <a:xfrm>
            <a:off x="381000" y="2667000"/>
            <a:ext cx="3733800" cy="3785652"/>
          </a:xfrm>
          <a:prstGeom prst="rect">
            <a:avLst/>
          </a:prstGeom>
          <a:noFill/>
        </p:spPr>
        <p:txBody>
          <a:bodyPr wrap="square" rtlCol="0">
            <a:spAutoFit/>
          </a:bodyPr>
          <a:lstStyle/>
          <a:p>
            <a:pPr>
              <a:buClr>
                <a:srgbClr val="FF0000"/>
              </a:buClr>
              <a:buFont typeface="Wingdings" pitchFamily="2" charset="2"/>
              <a:buChar char="ü"/>
            </a:pPr>
            <a:r>
              <a:rPr lang="en-US" sz="1600" dirty="0" smtClean="0">
                <a:solidFill>
                  <a:srgbClr val="002060"/>
                </a:solidFill>
                <a:latin typeface="+mn-lt"/>
              </a:rPr>
              <a:t> There are no specific exceptions</a:t>
            </a:r>
          </a:p>
          <a:p>
            <a:pPr>
              <a:buClr>
                <a:srgbClr val="FF0000"/>
              </a:buClr>
              <a:buFont typeface="Wingdings" pitchFamily="2" charset="2"/>
              <a:buChar char="ü"/>
            </a:pPr>
            <a:endParaRPr lang="en-US" sz="1600" dirty="0" smtClean="0">
              <a:solidFill>
                <a:srgbClr val="002060"/>
              </a:solidFill>
              <a:latin typeface="+mn-lt"/>
            </a:endParaRPr>
          </a:p>
          <a:p>
            <a:pPr>
              <a:buClr>
                <a:srgbClr val="FF0000"/>
              </a:buClr>
            </a:pPr>
            <a:endParaRPr lang="en-US" sz="1600" dirty="0" smtClean="0">
              <a:solidFill>
                <a:srgbClr val="002060"/>
              </a:solidFill>
              <a:latin typeface="+mn-lt"/>
            </a:endParaRPr>
          </a:p>
          <a:p>
            <a:pPr>
              <a:buClr>
                <a:srgbClr val="FF0000"/>
              </a:buClr>
              <a:buFont typeface="Wingdings" pitchFamily="2" charset="2"/>
              <a:buChar char="ü"/>
            </a:pPr>
            <a:r>
              <a:rPr lang="en-US" sz="1600" dirty="0" smtClean="0">
                <a:solidFill>
                  <a:srgbClr val="002060"/>
                </a:solidFill>
                <a:latin typeface="+mn-lt"/>
              </a:rPr>
              <a:t> DTA for </a:t>
            </a:r>
            <a:r>
              <a:rPr lang="en-US" sz="1600" b="1" dirty="0" smtClean="0">
                <a:solidFill>
                  <a:srgbClr val="002060"/>
                </a:solidFill>
                <a:latin typeface="+mn-lt"/>
              </a:rPr>
              <a:t>Unabsorbed Dep. And Business loss </a:t>
            </a:r>
            <a:r>
              <a:rPr lang="en-US" sz="1600" dirty="0" smtClean="0">
                <a:solidFill>
                  <a:srgbClr val="002060"/>
                </a:solidFill>
                <a:latin typeface="+mn-lt"/>
              </a:rPr>
              <a:t>to be recognized on if there is </a:t>
            </a:r>
            <a:r>
              <a:rPr lang="en-US" sz="1600" b="1" dirty="0" smtClean="0">
                <a:solidFill>
                  <a:srgbClr val="FF0000"/>
                </a:solidFill>
                <a:latin typeface="+mn-lt"/>
              </a:rPr>
              <a:t>virtual certainty </a:t>
            </a:r>
            <a:r>
              <a:rPr lang="en-US" sz="1600" dirty="0" smtClean="0">
                <a:solidFill>
                  <a:srgbClr val="002060"/>
                </a:solidFill>
                <a:latin typeface="+mn-lt"/>
              </a:rPr>
              <a:t>and </a:t>
            </a:r>
            <a:r>
              <a:rPr lang="en-US" sz="1600" b="1" dirty="0" smtClean="0">
                <a:solidFill>
                  <a:srgbClr val="FF0000"/>
                </a:solidFill>
                <a:latin typeface="+mn-lt"/>
              </a:rPr>
              <a:t>convincing evidence </a:t>
            </a:r>
            <a:r>
              <a:rPr lang="en-US" sz="1600" dirty="0" smtClean="0">
                <a:solidFill>
                  <a:srgbClr val="002060"/>
                </a:solidFill>
                <a:latin typeface="+mn-lt"/>
              </a:rPr>
              <a:t>that future taxable profits will be available.</a:t>
            </a:r>
            <a:r>
              <a:rPr lang="en-US" sz="1600" b="1" dirty="0" smtClean="0">
                <a:solidFill>
                  <a:srgbClr val="002060"/>
                </a:solidFill>
                <a:latin typeface="+mn-lt"/>
              </a:rPr>
              <a:t>( ASI -9)</a:t>
            </a:r>
          </a:p>
          <a:p>
            <a:pPr>
              <a:buClr>
                <a:srgbClr val="FF0000"/>
              </a:buClr>
            </a:pPr>
            <a:endParaRPr lang="en-US" sz="1600" dirty="0" smtClean="0">
              <a:solidFill>
                <a:srgbClr val="002060"/>
              </a:solidFill>
              <a:latin typeface="+mn-lt"/>
            </a:endParaRPr>
          </a:p>
          <a:p>
            <a:pPr>
              <a:buClr>
                <a:srgbClr val="FF0000"/>
              </a:buClr>
              <a:buFont typeface="Wingdings" pitchFamily="2" charset="2"/>
              <a:buChar char="ü"/>
            </a:pPr>
            <a:r>
              <a:rPr lang="en-US" sz="1600" dirty="0" smtClean="0">
                <a:solidFill>
                  <a:srgbClr val="002060"/>
                </a:solidFill>
                <a:latin typeface="+mn-lt"/>
              </a:rPr>
              <a:t>Other than above DTA to be recognized only if there is </a:t>
            </a:r>
            <a:r>
              <a:rPr lang="en-US" sz="1600" b="1" dirty="0" smtClean="0">
                <a:solidFill>
                  <a:srgbClr val="FF0000"/>
                </a:solidFill>
                <a:latin typeface="+mn-lt"/>
              </a:rPr>
              <a:t>reasonable certainty </a:t>
            </a:r>
            <a:r>
              <a:rPr lang="en-US" sz="1600" dirty="0" smtClean="0">
                <a:solidFill>
                  <a:srgbClr val="002060"/>
                </a:solidFill>
                <a:latin typeface="+mn-lt"/>
              </a:rPr>
              <a:t>for availability  of future taxable profits.</a:t>
            </a:r>
          </a:p>
        </p:txBody>
      </p:sp>
      <p:sp>
        <p:nvSpPr>
          <p:cNvPr id="12" name="Can 11"/>
          <p:cNvSpPr/>
          <p:nvPr/>
        </p:nvSpPr>
        <p:spPr>
          <a:xfrm>
            <a:off x="685800" y="1905000"/>
            <a:ext cx="2514600" cy="381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AS - 22</a:t>
            </a:r>
            <a:endParaRPr lang="en-US" b="1" dirty="0"/>
          </a:p>
        </p:txBody>
      </p:sp>
      <p:sp>
        <p:nvSpPr>
          <p:cNvPr id="13" name="TextBox 12"/>
          <p:cNvSpPr txBox="1"/>
          <p:nvPr/>
        </p:nvSpPr>
        <p:spPr>
          <a:xfrm>
            <a:off x="5029200" y="2743200"/>
            <a:ext cx="3733800" cy="3693319"/>
          </a:xfrm>
          <a:prstGeom prst="rect">
            <a:avLst/>
          </a:prstGeom>
          <a:noFill/>
        </p:spPr>
        <p:txBody>
          <a:bodyPr wrap="square" rtlCol="0">
            <a:spAutoFit/>
          </a:bodyPr>
          <a:lstStyle/>
          <a:p>
            <a:pPr>
              <a:buClr>
                <a:srgbClr val="C00000"/>
              </a:buClr>
              <a:buFont typeface="Wingdings" pitchFamily="2" charset="2"/>
              <a:buChar char="ü"/>
            </a:pPr>
            <a:r>
              <a:rPr lang="en-US" dirty="0" smtClean="0"/>
              <a:t> Specific Exceptions Provided as explained earlier</a:t>
            </a:r>
          </a:p>
          <a:p>
            <a:pPr>
              <a:buClr>
                <a:srgbClr val="C00000"/>
              </a:buClr>
            </a:pPr>
            <a:endParaRPr lang="en-US" dirty="0" smtClean="0"/>
          </a:p>
          <a:p>
            <a:pPr>
              <a:buClr>
                <a:srgbClr val="C00000"/>
              </a:buClr>
              <a:buFont typeface="Wingdings" pitchFamily="2" charset="2"/>
              <a:buChar char="ü"/>
            </a:pPr>
            <a:r>
              <a:rPr lang="en-US" dirty="0" smtClean="0"/>
              <a:t> DTA to be recognized (Para 27) only when it is </a:t>
            </a:r>
            <a:r>
              <a:rPr lang="en-US" b="1" dirty="0" smtClean="0">
                <a:solidFill>
                  <a:srgbClr val="FF0000"/>
                </a:solidFill>
              </a:rPr>
              <a:t>probable</a:t>
            </a:r>
            <a:r>
              <a:rPr lang="en-US" dirty="0" smtClean="0"/>
              <a:t> that taxable profit will be available against which deductible temporary differences can be utilized. </a:t>
            </a:r>
          </a:p>
          <a:p>
            <a:pPr>
              <a:buClr>
                <a:srgbClr val="C00000"/>
              </a:buClr>
              <a:buFont typeface="Wingdings" pitchFamily="2" charset="2"/>
              <a:buChar char="ü"/>
            </a:pPr>
            <a:endParaRPr lang="en-US" dirty="0" smtClean="0"/>
          </a:p>
          <a:p>
            <a:pPr>
              <a:buClr>
                <a:srgbClr val="C00000"/>
              </a:buClr>
              <a:buFont typeface="Wingdings" pitchFamily="2" charset="2"/>
              <a:buChar char="ü"/>
            </a:pPr>
            <a:r>
              <a:rPr lang="en-US" dirty="0" smtClean="0"/>
              <a:t>DTA for all differences to be recognized on above principle only.</a:t>
            </a:r>
          </a:p>
        </p:txBody>
      </p:sp>
      <p:sp>
        <p:nvSpPr>
          <p:cNvPr id="15" name="TextBox 14"/>
          <p:cNvSpPr txBox="1"/>
          <p:nvPr/>
        </p:nvSpPr>
        <p:spPr>
          <a:xfrm>
            <a:off x="7924800" y="6211669"/>
            <a:ext cx="990600" cy="369332"/>
          </a:xfrm>
          <a:prstGeom prst="rect">
            <a:avLst/>
          </a:prstGeom>
          <a:noFill/>
        </p:spPr>
        <p:txBody>
          <a:bodyPr wrap="square" rtlCol="0">
            <a:spAutoFit/>
          </a:bodyPr>
          <a:lstStyle/>
          <a:p>
            <a:r>
              <a:rPr lang="en-US" dirty="0" smtClean="0">
                <a:solidFill>
                  <a:srgbClr val="FF0000"/>
                </a:solidFill>
              </a:rPr>
              <a:t>Contd..</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b="1" dirty="0"/>
              <a:t>Contents</a:t>
            </a:r>
            <a:endParaRPr lang="en-US" b="1" dirty="0">
              <a:solidFill>
                <a:schemeClr val="accent1"/>
              </a:solidFill>
            </a:endParaRPr>
          </a:p>
        </p:txBody>
      </p:sp>
      <p:sp>
        <p:nvSpPr>
          <p:cNvPr id="86019" name="Text Box 3"/>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en-US"/>
          </a:p>
        </p:txBody>
      </p:sp>
      <p:sp>
        <p:nvSpPr>
          <p:cNvPr id="86022" name="AutoShape 6"/>
          <p:cNvSpPr>
            <a:spLocks noChangeArrowheads="1"/>
          </p:cNvSpPr>
          <p:nvPr/>
        </p:nvSpPr>
        <p:spPr bwMode="gray">
          <a:xfrm>
            <a:off x="2476500" y="4876800"/>
            <a:ext cx="4419600" cy="508000"/>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headEnd/>
            <a:tailEnd/>
          </a:ln>
          <a:effectLst/>
        </p:spPr>
        <p:txBody>
          <a:bodyPr wrap="none" anchor="ctr"/>
          <a:lstStyle/>
          <a:p>
            <a:pPr eaLnBrk="0" hangingPunct="0"/>
            <a:r>
              <a:rPr lang="en-US" b="1" dirty="0" smtClean="0">
                <a:solidFill>
                  <a:schemeClr val="tx2"/>
                </a:solidFill>
              </a:rPr>
              <a:t>DETAILED STUDY</a:t>
            </a:r>
            <a:endParaRPr lang="en-US" b="1" dirty="0">
              <a:solidFill>
                <a:schemeClr val="tx2"/>
              </a:solidFill>
            </a:endParaRPr>
          </a:p>
        </p:txBody>
      </p:sp>
      <p:sp>
        <p:nvSpPr>
          <p:cNvPr id="86023" name="AutoShape 7"/>
          <p:cNvSpPr>
            <a:spLocks noChangeArrowheads="1"/>
          </p:cNvSpPr>
          <p:nvPr/>
        </p:nvSpPr>
        <p:spPr bwMode="gray">
          <a:xfrm>
            <a:off x="2514600" y="4114800"/>
            <a:ext cx="4419600" cy="508000"/>
          </a:xfrm>
          <a:prstGeom prst="roundRect">
            <a:avLst>
              <a:gd name="adj" fmla="val 50000"/>
            </a:avLst>
          </a:prstGeom>
          <a:gradFill rotWithShape="1">
            <a:gsLst>
              <a:gs pos="0">
                <a:schemeClr val="hlink">
                  <a:gamma/>
                  <a:tint val="0"/>
                  <a:invGamma/>
                </a:schemeClr>
              </a:gs>
              <a:gs pos="100000">
                <a:schemeClr val="hlink"/>
              </a:gs>
            </a:gsLst>
            <a:lin ang="0" scaled="1"/>
          </a:gradFill>
          <a:ln w="28575" algn="ctr">
            <a:solidFill>
              <a:schemeClr val="bg2"/>
            </a:solidFill>
            <a:round/>
            <a:headEnd/>
            <a:tailEnd/>
          </a:ln>
          <a:effectLst/>
        </p:spPr>
        <p:txBody>
          <a:bodyPr wrap="none" anchor="ctr"/>
          <a:lstStyle/>
          <a:p>
            <a:pPr eaLnBrk="0" hangingPunct="0"/>
            <a:r>
              <a:rPr lang="en-US" b="1" dirty="0" smtClean="0">
                <a:solidFill>
                  <a:schemeClr val="tx2"/>
                </a:solidFill>
              </a:rPr>
              <a:t>UNDERSTANDING  THE STATEMENT</a:t>
            </a:r>
            <a:endParaRPr lang="en-US" b="1" dirty="0">
              <a:solidFill>
                <a:schemeClr val="tx2"/>
              </a:solidFill>
            </a:endParaRPr>
          </a:p>
        </p:txBody>
      </p:sp>
      <p:sp>
        <p:nvSpPr>
          <p:cNvPr id="86024" name="AutoShape 8"/>
          <p:cNvSpPr>
            <a:spLocks noChangeArrowheads="1"/>
          </p:cNvSpPr>
          <p:nvPr/>
        </p:nvSpPr>
        <p:spPr bwMode="gray">
          <a:xfrm>
            <a:off x="2482850" y="3352800"/>
            <a:ext cx="4419600" cy="508000"/>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headEnd/>
            <a:tailEnd/>
          </a:ln>
          <a:effectLst/>
        </p:spPr>
        <p:txBody>
          <a:bodyPr wrap="none" anchor="ctr"/>
          <a:lstStyle/>
          <a:p>
            <a:pPr eaLnBrk="0" hangingPunct="0"/>
            <a:r>
              <a:rPr lang="en-US" b="1" dirty="0" smtClean="0">
                <a:solidFill>
                  <a:schemeClr val="tx2"/>
                </a:solidFill>
              </a:rPr>
              <a:t>SCOPE</a:t>
            </a:r>
            <a:endParaRPr lang="en-US" b="1" dirty="0">
              <a:solidFill>
                <a:schemeClr val="tx2"/>
              </a:solidFill>
            </a:endParaRPr>
          </a:p>
        </p:txBody>
      </p:sp>
      <p:sp>
        <p:nvSpPr>
          <p:cNvPr id="86025" name="AutoShape 9"/>
          <p:cNvSpPr>
            <a:spLocks noChangeArrowheads="1"/>
          </p:cNvSpPr>
          <p:nvPr/>
        </p:nvSpPr>
        <p:spPr bwMode="gray">
          <a:xfrm>
            <a:off x="2482850" y="2590800"/>
            <a:ext cx="4419600" cy="508000"/>
          </a:xfrm>
          <a:prstGeom prst="roundRect">
            <a:avLst>
              <a:gd name="adj" fmla="val 50000"/>
            </a:avLst>
          </a:prstGeom>
          <a:gradFill rotWithShape="1">
            <a:gsLst>
              <a:gs pos="0">
                <a:schemeClr val="hlink">
                  <a:gamma/>
                  <a:tint val="0"/>
                  <a:invGamma/>
                </a:schemeClr>
              </a:gs>
              <a:gs pos="100000">
                <a:schemeClr val="hlink"/>
              </a:gs>
            </a:gsLst>
            <a:lin ang="0" scaled="1"/>
          </a:gradFill>
          <a:ln w="28575" algn="ctr">
            <a:solidFill>
              <a:schemeClr val="bg2"/>
            </a:solidFill>
            <a:round/>
            <a:headEnd/>
            <a:tailEnd/>
          </a:ln>
          <a:effectLst/>
        </p:spPr>
        <p:txBody>
          <a:bodyPr wrap="none" anchor="ctr"/>
          <a:lstStyle/>
          <a:p>
            <a:pPr eaLnBrk="0" hangingPunct="0"/>
            <a:r>
              <a:rPr lang="en-US" b="1" dirty="0" smtClean="0">
                <a:solidFill>
                  <a:schemeClr val="tx2"/>
                </a:solidFill>
              </a:rPr>
              <a:t>OBJECTIVE</a:t>
            </a:r>
            <a:endParaRPr lang="en-US" b="1" dirty="0">
              <a:solidFill>
                <a:schemeClr val="tx2"/>
              </a:solidFill>
            </a:endParaRPr>
          </a:p>
        </p:txBody>
      </p:sp>
      <p:sp>
        <p:nvSpPr>
          <p:cNvPr id="86026" name="AutoShape 10"/>
          <p:cNvSpPr>
            <a:spLocks noChangeArrowheads="1"/>
          </p:cNvSpPr>
          <p:nvPr/>
        </p:nvSpPr>
        <p:spPr bwMode="gray">
          <a:xfrm>
            <a:off x="2482850" y="1820863"/>
            <a:ext cx="4419600" cy="508000"/>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headEnd/>
            <a:tailEnd/>
          </a:ln>
          <a:effectLst/>
        </p:spPr>
        <p:txBody>
          <a:bodyPr wrap="none" anchor="ctr"/>
          <a:lstStyle/>
          <a:p>
            <a:pPr eaLnBrk="0" hangingPunct="0"/>
            <a:r>
              <a:rPr lang="en-US" b="1" dirty="0" smtClean="0">
                <a:solidFill>
                  <a:schemeClr val="tx2"/>
                </a:solidFill>
              </a:rPr>
              <a:t>APPLICABILITY</a:t>
            </a:r>
            <a:endParaRPr lang="en-US" b="1" dirty="0">
              <a:solidFill>
                <a:schemeClr val="tx2"/>
              </a:solidFill>
            </a:endParaRPr>
          </a:p>
        </p:txBody>
      </p:sp>
      <p:grpSp>
        <p:nvGrpSpPr>
          <p:cNvPr id="86027" name="Group 11"/>
          <p:cNvGrpSpPr>
            <a:grpSpLocks/>
          </p:cNvGrpSpPr>
          <p:nvPr/>
        </p:nvGrpSpPr>
        <p:grpSpPr bwMode="auto">
          <a:xfrm>
            <a:off x="2165350" y="1909763"/>
            <a:ext cx="381000" cy="381000"/>
            <a:chOff x="2078" y="1680"/>
            <a:chExt cx="1615" cy="1615"/>
          </a:xfrm>
        </p:grpSpPr>
        <p:sp>
          <p:nvSpPr>
            <p:cNvPr id="86028" name="Oval 1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en-US"/>
            </a:p>
          </p:txBody>
        </p:sp>
        <p:sp>
          <p:nvSpPr>
            <p:cNvPr id="86029" name="Oval 1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86030" name="Oval 1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86031" name="Oval 15"/>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w="38100" algn="ctr">
              <a:noFill/>
              <a:round/>
              <a:headEnd/>
              <a:tailEnd/>
            </a:ln>
            <a:effectLst/>
          </p:spPr>
          <p:txBody>
            <a:bodyPr wrap="none" anchor="ctr">
              <a:spAutoFit/>
            </a:bodyPr>
            <a:lstStyle/>
            <a:p>
              <a:endParaRPr lang="en-US"/>
            </a:p>
          </p:txBody>
        </p:sp>
        <p:sp>
          <p:nvSpPr>
            <p:cNvPr id="86032" name="Oval 1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86033" name="Oval 17"/>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w="38100" algn="ctr">
              <a:noFill/>
              <a:round/>
              <a:headEnd/>
              <a:tailEnd/>
            </a:ln>
            <a:effectLst/>
          </p:spPr>
          <p:txBody>
            <a:bodyPr anchor="ctr">
              <a:spAutoFit/>
            </a:bodyPr>
            <a:lstStyle/>
            <a:p>
              <a:endParaRPr lang="en-US"/>
            </a:p>
          </p:txBody>
        </p:sp>
      </p:grpSp>
      <p:grpSp>
        <p:nvGrpSpPr>
          <p:cNvPr id="86034" name="Group 18"/>
          <p:cNvGrpSpPr>
            <a:grpSpLocks/>
          </p:cNvGrpSpPr>
          <p:nvPr/>
        </p:nvGrpSpPr>
        <p:grpSpPr bwMode="auto">
          <a:xfrm>
            <a:off x="2178050" y="2697163"/>
            <a:ext cx="381000" cy="381000"/>
            <a:chOff x="2078" y="1680"/>
            <a:chExt cx="1615" cy="1615"/>
          </a:xfrm>
        </p:grpSpPr>
        <p:sp>
          <p:nvSpPr>
            <p:cNvPr id="86035" name="Oval 19"/>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en-US"/>
            </a:p>
          </p:txBody>
        </p:sp>
        <p:sp>
          <p:nvSpPr>
            <p:cNvPr id="86036" name="Oval 20"/>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86037" name="Oval 21"/>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86038" name="Oval 22"/>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w="38100" algn="ctr">
              <a:noFill/>
              <a:round/>
              <a:headEnd/>
              <a:tailEnd/>
            </a:ln>
            <a:effectLst/>
          </p:spPr>
          <p:txBody>
            <a:bodyPr wrap="none" anchor="ctr">
              <a:spAutoFit/>
            </a:bodyPr>
            <a:lstStyle/>
            <a:p>
              <a:endParaRPr lang="en-US"/>
            </a:p>
          </p:txBody>
        </p:sp>
        <p:sp>
          <p:nvSpPr>
            <p:cNvPr id="86039" name="Oval 23"/>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86040" name="Oval 24"/>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w="38100" algn="ctr">
              <a:noFill/>
              <a:round/>
              <a:headEnd/>
              <a:tailEnd/>
            </a:ln>
            <a:effectLst/>
          </p:spPr>
          <p:txBody>
            <a:bodyPr anchor="ctr">
              <a:spAutoFit/>
            </a:bodyPr>
            <a:lstStyle/>
            <a:p>
              <a:endParaRPr lang="en-US"/>
            </a:p>
          </p:txBody>
        </p:sp>
      </p:grpSp>
      <p:grpSp>
        <p:nvGrpSpPr>
          <p:cNvPr id="86041" name="Group 25"/>
          <p:cNvGrpSpPr>
            <a:grpSpLocks/>
          </p:cNvGrpSpPr>
          <p:nvPr/>
        </p:nvGrpSpPr>
        <p:grpSpPr bwMode="auto">
          <a:xfrm>
            <a:off x="2178050" y="3429000"/>
            <a:ext cx="381000" cy="381000"/>
            <a:chOff x="2078" y="1680"/>
            <a:chExt cx="1615" cy="1615"/>
          </a:xfrm>
        </p:grpSpPr>
        <p:sp>
          <p:nvSpPr>
            <p:cNvPr id="86042" name="Oval 26"/>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en-US"/>
            </a:p>
          </p:txBody>
        </p:sp>
        <p:sp>
          <p:nvSpPr>
            <p:cNvPr id="86043" name="Oval 27"/>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86044" name="Oval 28"/>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86045" name="Oval 29"/>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w="38100" algn="ctr">
              <a:noFill/>
              <a:round/>
              <a:headEnd/>
              <a:tailEnd/>
            </a:ln>
            <a:effectLst/>
          </p:spPr>
          <p:txBody>
            <a:bodyPr wrap="none" anchor="ctr">
              <a:spAutoFit/>
            </a:bodyPr>
            <a:lstStyle/>
            <a:p>
              <a:endParaRPr lang="en-US"/>
            </a:p>
          </p:txBody>
        </p:sp>
        <p:sp>
          <p:nvSpPr>
            <p:cNvPr id="86046" name="Oval 30"/>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86047" name="Oval 31"/>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w="38100" algn="ctr">
              <a:noFill/>
              <a:round/>
              <a:headEnd/>
              <a:tailEnd/>
            </a:ln>
            <a:effectLst/>
          </p:spPr>
          <p:txBody>
            <a:bodyPr anchor="ctr">
              <a:spAutoFit/>
            </a:bodyPr>
            <a:lstStyle/>
            <a:p>
              <a:endParaRPr lang="en-US"/>
            </a:p>
          </p:txBody>
        </p:sp>
      </p:grpSp>
      <p:grpSp>
        <p:nvGrpSpPr>
          <p:cNvPr id="86048" name="Group 32"/>
          <p:cNvGrpSpPr>
            <a:grpSpLocks/>
          </p:cNvGrpSpPr>
          <p:nvPr/>
        </p:nvGrpSpPr>
        <p:grpSpPr bwMode="auto">
          <a:xfrm>
            <a:off x="2178050" y="4216400"/>
            <a:ext cx="381000" cy="381000"/>
            <a:chOff x="2078" y="1680"/>
            <a:chExt cx="1615" cy="1615"/>
          </a:xfrm>
        </p:grpSpPr>
        <p:sp>
          <p:nvSpPr>
            <p:cNvPr id="86049" name="Oval 33"/>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en-US"/>
            </a:p>
          </p:txBody>
        </p:sp>
        <p:sp>
          <p:nvSpPr>
            <p:cNvPr id="86050" name="Oval 34"/>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86051" name="Oval 35"/>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86052" name="Oval 36"/>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w="38100" algn="ctr">
              <a:noFill/>
              <a:round/>
              <a:headEnd/>
              <a:tailEnd/>
            </a:ln>
            <a:effectLst/>
          </p:spPr>
          <p:txBody>
            <a:bodyPr wrap="none" anchor="ctr">
              <a:spAutoFit/>
            </a:bodyPr>
            <a:lstStyle/>
            <a:p>
              <a:endParaRPr lang="en-US"/>
            </a:p>
          </p:txBody>
        </p:sp>
        <p:sp>
          <p:nvSpPr>
            <p:cNvPr id="86053" name="Oval 37"/>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86054" name="Oval 38"/>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w="38100" algn="ctr">
              <a:noFill/>
              <a:round/>
              <a:headEnd/>
              <a:tailEnd/>
            </a:ln>
            <a:effectLst/>
          </p:spPr>
          <p:txBody>
            <a:bodyPr anchor="ctr">
              <a:spAutoFit/>
            </a:bodyPr>
            <a:lstStyle/>
            <a:p>
              <a:endParaRPr lang="en-US"/>
            </a:p>
          </p:txBody>
        </p:sp>
      </p:grpSp>
      <p:grpSp>
        <p:nvGrpSpPr>
          <p:cNvPr id="86055" name="Group 39"/>
          <p:cNvGrpSpPr>
            <a:grpSpLocks/>
          </p:cNvGrpSpPr>
          <p:nvPr/>
        </p:nvGrpSpPr>
        <p:grpSpPr bwMode="auto">
          <a:xfrm>
            <a:off x="2178050" y="4926013"/>
            <a:ext cx="355600" cy="381000"/>
            <a:chOff x="2078" y="1680"/>
            <a:chExt cx="1615" cy="1615"/>
          </a:xfrm>
        </p:grpSpPr>
        <p:sp>
          <p:nvSpPr>
            <p:cNvPr id="86056" name="Oval 40"/>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en-US"/>
            </a:p>
          </p:txBody>
        </p:sp>
        <p:sp>
          <p:nvSpPr>
            <p:cNvPr id="86057" name="Oval 41"/>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en-US"/>
            </a:p>
          </p:txBody>
        </p:sp>
        <p:sp>
          <p:nvSpPr>
            <p:cNvPr id="86058" name="Oval 42"/>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86059" name="Oval 43"/>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w="38100" algn="ctr">
              <a:noFill/>
              <a:round/>
              <a:headEnd/>
              <a:tailEnd/>
            </a:ln>
            <a:effectLst/>
          </p:spPr>
          <p:txBody>
            <a:bodyPr wrap="none" anchor="ctr">
              <a:spAutoFit/>
            </a:bodyPr>
            <a:lstStyle/>
            <a:p>
              <a:endParaRPr lang="en-US"/>
            </a:p>
          </p:txBody>
        </p:sp>
        <p:sp>
          <p:nvSpPr>
            <p:cNvPr id="86060" name="Oval 44"/>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86061" name="Oval 45"/>
            <p:cNvSpPr>
              <a:spLocks noChangeArrowheads="1"/>
            </p:cNvSpPr>
            <p:nvPr/>
          </p:nvSpPr>
          <p:spPr bwMode="gray">
            <a:xfrm>
              <a:off x="2337" y="1939"/>
              <a:ext cx="1096" cy="1098"/>
            </a:xfrm>
            <a:prstGeom prst="ellipse">
              <a:avLst/>
            </a:prstGeom>
            <a:gradFill rotWithShape="1">
              <a:gsLst>
                <a:gs pos="0">
                  <a:srgbClr val="E35E23"/>
                </a:gs>
                <a:gs pos="100000">
                  <a:srgbClr val="E35E23">
                    <a:gamma/>
                    <a:shade val="48627"/>
                    <a:invGamma/>
                  </a:srgbClr>
                </a:gs>
              </a:gsLst>
              <a:lin ang="2700000" scaled="1"/>
            </a:gradFill>
            <a:ln w="38100" algn="ctr">
              <a:noFill/>
              <a:round/>
              <a:headEnd/>
              <a:tailEnd/>
            </a:ln>
            <a:effectLst/>
          </p:spPr>
          <p:txBody>
            <a:bodyPr anchor="ctr">
              <a:spAutoFit/>
            </a:bodyPr>
            <a:lstStyle/>
            <a:p>
              <a:endParaRPr lang="en-US"/>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8382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2954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sp>
        <p:nvSpPr>
          <p:cNvPr id="33" name="Can 32"/>
          <p:cNvSpPr/>
          <p:nvPr/>
        </p:nvSpPr>
        <p:spPr>
          <a:xfrm>
            <a:off x="5867400" y="1905000"/>
            <a:ext cx="2667000" cy="381000"/>
          </a:xfrm>
          <a:prstGeom prst="ca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smtClean="0"/>
              <a:t>IAS - 12</a:t>
            </a:r>
            <a:endParaRPr lang="en-US" b="1" dirty="0"/>
          </a:p>
        </p:txBody>
      </p:sp>
      <p:sp>
        <p:nvSpPr>
          <p:cNvPr id="26" name="Rounded Rectangle 25"/>
          <p:cNvSpPr/>
          <p:nvPr/>
        </p:nvSpPr>
        <p:spPr>
          <a:xfrm>
            <a:off x="0" y="2514600"/>
            <a:ext cx="4419600" cy="3962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endParaRPr lang="en-US" dirty="0"/>
          </a:p>
        </p:txBody>
      </p:sp>
      <p:sp>
        <p:nvSpPr>
          <p:cNvPr id="11" name="Rounded Rectangle 10"/>
          <p:cNvSpPr/>
          <p:nvPr/>
        </p:nvSpPr>
        <p:spPr>
          <a:xfrm>
            <a:off x="4648200" y="2514600"/>
            <a:ext cx="4495800" cy="38100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endParaRPr lang="en-US" sz="1600" dirty="0">
              <a:solidFill>
                <a:srgbClr val="000099"/>
              </a:solidFill>
            </a:endParaRPr>
          </a:p>
        </p:txBody>
      </p:sp>
      <p:sp>
        <p:nvSpPr>
          <p:cNvPr id="16" name="Flowchart: Terminator 15"/>
          <p:cNvSpPr/>
          <p:nvPr/>
        </p:nvSpPr>
        <p:spPr>
          <a:xfrm>
            <a:off x="3962400" y="1905000"/>
            <a:ext cx="1371600" cy="3810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V/s</a:t>
            </a:r>
            <a:endParaRPr lang="en-US" sz="1600" b="1" dirty="0">
              <a:solidFill>
                <a:srgbClr val="FF0000"/>
              </a:solidFill>
            </a:endParaRPr>
          </a:p>
        </p:txBody>
      </p:sp>
      <p:sp>
        <p:nvSpPr>
          <p:cNvPr id="17" name="TextBox 16"/>
          <p:cNvSpPr txBox="1"/>
          <p:nvPr/>
        </p:nvSpPr>
        <p:spPr>
          <a:xfrm>
            <a:off x="381000" y="2667000"/>
            <a:ext cx="3733800" cy="1323439"/>
          </a:xfrm>
          <a:prstGeom prst="rect">
            <a:avLst/>
          </a:prstGeom>
          <a:noFill/>
        </p:spPr>
        <p:txBody>
          <a:bodyPr wrap="square" rtlCol="0">
            <a:spAutoFit/>
          </a:bodyPr>
          <a:lstStyle/>
          <a:p>
            <a:pPr>
              <a:buClr>
                <a:srgbClr val="FF0000"/>
              </a:buClr>
              <a:buFont typeface="Wingdings" pitchFamily="2" charset="2"/>
              <a:buChar char="ü"/>
            </a:pPr>
            <a:r>
              <a:rPr lang="en-US" sz="1600" dirty="0" smtClean="0">
                <a:solidFill>
                  <a:srgbClr val="002060"/>
                </a:solidFill>
                <a:latin typeface="+mn-lt"/>
              </a:rPr>
              <a:t> As It is based on Income statement approach  so both current &amp; deferred tax shall be recognized in Income statement </a:t>
            </a:r>
          </a:p>
          <a:p>
            <a:pPr>
              <a:buClr>
                <a:srgbClr val="FF0000"/>
              </a:buClr>
            </a:pPr>
            <a:r>
              <a:rPr lang="en-US" sz="1600" dirty="0" smtClean="0">
                <a:solidFill>
                  <a:srgbClr val="002060"/>
                </a:solidFill>
                <a:latin typeface="+mn-lt"/>
              </a:rPr>
              <a:t>( P/L A/c)</a:t>
            </a:r>
          </a:p>
        </p:txBody>
      </p:sp>
      <p:sp>
        <p:nvSpPr>
          <p:cNvPr id="12" name="Can 11"/>
          <p:cNvSpPr/>
          <p:nvPr/>
        </p:nvSpPr>
        <p:spPr>
          <a:xfrm>
            <a:off x="685800" y="1905000"/>
            <a:ext cx="2514600" cy="381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AS - 22</a:t>
            </a:r>
            <a:endParaRPr lang="en-US" b="1" dirty="0"/>
          </a:p>
        </p:txBody>
      </p:sp>
      <p:sp>
        <p:nvSpPr>
          <p:cNvPr id="13" name="TextBox 12"/>
          <p:cNvSpPr txBox="1"/>
          <p:nvPr/>
        </p:nvSpPr>
        <p:spPr>
          <a:xfrm>
            <a:off x="5029200" y="2743200"/>
            <a:ext cx="3733800" cy="3924151"/>
          </a:xfrm>
          <a:prstGeom prst="rect">
            <a:avLst/>
          </a:prstGeom>
          <a:noFill/>
        </p:spPr>
        <p:txBody>
          <a:bodyPr wrap="square" rtlCol="0">
            <a:spAutoFit/>
          </a:bodyPr>
          <a:lstStyle/>
          <a:p>
            <a:pPr>
              <a:buClr>
                <a:srgbClr val="C00000"/>
              </a:buClr>
              <a:buFont typeface="Wingdings" pitchFamily="2" charset="2"/>
              <a:buChar char="ü"/>
            </a:pPr>
            <a:r>
              <a:rPr lang="en-US" dirty="0" smtClean="0"/>
              <a:t> It follows Balance Sheet Liability method</a:t>
            </a:r>
          </a:p>
          <a:p>
            <a:pPr>
              <a:buClr>
                <a:srgbClr val="FF0000"/>
              </a:buClr>
              <a:buFont typeface="Wingdings" pitchFamily="2" charset="2"/>
              <a:buChar char="ü"/>
            </a:pPr>
            <a:r>
              <a:rPr lang="en-US" sz="1500" dirty="0" smtClean="0"/>
              <a:t>  Current tax and deferred tax shall be recognized outside profit or loss if the tax</a:t>
            </a:r>
          </a:p>
          <a:p>
            <a:r>
              <a:rPr lang="en-US" sz="1500" dirty="0" smtClean="0"/>
              <a:t>relates to items that are recognized, in the same or a different period, outside profit or loss.  Therefore, current tax and deferred tax that relates to items that are recognized, in the same or a different period:</a:t>
            </a:r>
          </a:p>
          <a:p>
            <a:r>
              <a:rPr lang="en-US" sz="1500" dirty="0" smtClean="0"/>
              <a:t>(a)  in other comprehensive income, shall be recognized in other comprehensive income.</a:t>
            </a:r>
          </a:p>
          <a:p>
            <a:r>
              <a:rPr lang="en-US" sz="1500" dirty="0" smtClean="0"/>
              <a:t>(b)  directly in equity, shall be recognized directly in equity.</a:t>
            </a:r>
          </a:p>
          <a:p>
            <a:pPr>
              <a:buClr>
                <a:srgbClr val="C00000"/>
              </a:buClr>
              <a:buFont typeface="Wingdings" pitchFamily="2" charset="2"/>
              <a:buChar char="ü"/>
            </a:pPr>
            <a:endParaRPr lang="en-US" dirty="0" smtClean="0"/>
          </a:p>
        </p:txBody>
      </p:sp>
      <p:sp>
        <p:nvSpPr>
          <p:cNvPr id="14" name="TextBox 13"/>
          <p:cNvSpPr txBox="1"/>
          <p:nvPr/>
        </p:nvSpPr>
        <p:spPr>
          <a:xfrm>
            <a:off x="7924800" y="6211669"/>
            <a:ext cx="990600" cy="369332"/>
          </a:xfrm>
          <a:prstGeom prst="rect">
            <a:avLst/>
          </a:prstGeom>
          <a:noFill/>
        </p:spPr>
        <p:txBody>
          <a:bodyPr wrap="square" rtlCol="0">
            <a:spAutoFit/>
          </a:bodyPr>
          <a:lstStyle/>
          <a:p>
            <a:r>
              <a:rPr lang="en-US" dirty="0" smtClean="0">
                <a:solidFill>
                  <a:srgbClr val="FF0000"/>
                </a:solidFill>
              </a:rPr>
              <a:t>Contd..</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10668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3716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grpSp>
        <p:nvGrpSpPr>
          <p:cNvPr id="2" name="Group 3"/>
          <p:cNvGrpSpPr>
            <a:grpSpLocks/>
          </p:cNvGrpSpPr>
          <p:nvPr/>
        </p:nvGrpSpPr>
        <p:grpSpPr bwMode="auto">
          <a:xfrm>
            <a:off x="2916117" y="2590800"/>
            <a:ext cx="3256083" cy="2438400"/>
            <a:chOff x="1824" y="1248"/>
            <a:chExt cx="2014" cy="1615"/>
          </a:xfrm>
        </p:grpSpPr>
        <p:grpSp>
          <p:nvGrpSpPr>
            <p:cNvPr id="3" name="Group 4"/>
            <p:cNvGrpSpPr>
              <a:grpSpLocks/>
            </p:cNvGrpSpPr>
            <p:nvPr/>
          </p:nvGrpSpPr>
          <p:grpSpPr bwMode="auto">
            <a:xfrm>
              <a:off x="1824" y="1248"/>
              <a:ext cx="2014" cy="1615"/>
              <a:chOff x="1872" y="1824"/>
              <a:chExt cx="2014" cy="1615"/>
            </a:xfrm>
          </p:grpSpPr>
          <p:sp>
            <p:nvSpPr>
              <p:cNvPr id="24" name="AutoShape 5"/>
              <p:cNvSpPr>
                <a:spLocks noChangeArrowheads="1"/>
              </p:cNvSpPr>
              <p:nvPr/>
            </p:nvSpPr>
            <p:spPr bwMode="gray">
              <a:xfrm rot="16200000" flipH="1">
                <a:off x="1820" y="2528"/>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endParaRPr lang="en-US"/>
              </a:p>
            </p:txBody>
          </p:sp>
          <p:sp>
            <p:nvSpPr>
              <p:cNvPr id="25" name="AutoShape 6"/>
              <p:cNvSpPr>
                <a:spLocks noChangeArrowheads="1"/>
              </p:cNvSpPr>
              <p:nvPr/>
            </p:nvSpPr>
            <p:spPr bwMode="gray">
              <a:xfrm rot="5400000" flipH="1">
                <a:off x="3628" y="2494"/>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endParaRPr lang="en-US"/>
              </a:p>
            </p:txBody>
          </p:sp>
          <p:sp>
            <p:nvSpPr>
              <p:cNvPr id="27" name="Oval 8"/>
              <p:cNvSpPr>
                <a:spLocks noChangeArrowheads="1"/>
              </p:cNvSpPr>
              <p:nvPr/>
            </p:nvSpPr>
            <p:spPr bwMode="gray">
              <a:xfrm>
                <a:off x="2078" y="1824"/>
                <a:ext cx="1615" cy="1615"/>
              </a:xfrm>
              <a:prstGeom prst="ellipse">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endParaRPr lang="en-US"/>
              </a:p>
            </p:txBody>
          </p:sp>
          <p:sp>
            <p:nvSpPr>
              <p:cNvPr id="28" name="Oval 9"/>
              <p:cNvSpPr>
                <a:spLocks noChangeArrowheads="1"/>
              </p:cNvSpPr>
              <p:nvPr/>
            </p:nvSpPr>
            <p:spPr bwMode="gray">
              <a:xfrm>
                <a:off x="2170" y="1915"/>
                <a:ext cx="1430" cy="1430"/>
              </a:xfrm>
              <a:prstGeom prst="ellipse">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endParaRPr lang="en-US"/>
              </a:p>
            </p:txBody>
          </p:sp>
          <p:sp>
            <p:nvSpPr>
              <p:cNvPr id="29" name="Oval 10"/>
              <p:cNvSpPr>
                <a:spLocks noChangeArrowheads="1"/>
              </p:cNvSpPr>
              <p:nvPr/>
            </p:nvSpPr>
            <p:spPr bwMode="gray">
              <a:xfrm>
                <a:off x="2254" y="2000"/>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en-US"/>
              </a:p>
            </p:txBody>
          </p:sp>
          <p:sp>
            <p:nvSpPr>
              <p:cNvPr id="30" name="Oval 11"/>
              <p:cNvSpPr>
                <a:spLocks noChangeArrowheads="1"/>
              </p:cNvSpPr>
              <p:nvPr/>
            </p:nvSpPr>
            <p:spPr bwMode="gray">
              <a:xfrm>
                <a:off x="2254" y="2000"/>
                <a:ext cx="1262" cy="1264"/>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spAutoFit/>
              </a:bodyPr>
              <a:lstStyle/>
              <a:p>
                <a:endParaRPr lang="en-US"/>
              </a:p>
            </p:txBody>
          </p:sp>
          <p:sp>
            <p:nvSpPr>
              <p:cNvPr id="31" name="Oval 12"/>
              <p:cNvSpPr>
                <a:spLocks noChangeArrowheads="1"/>
              </p:cNvSpPr>
              <p:nvPr/>
            </p:nvSpPr>
            <p:spPr bwMode="gray">
              <a:xfrm>
                <a:off x="2337" y="2083"/>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en-US"/>
              </a:p>
            </p:txBody>
          </p:sp>
          <p:sp>
            <p:nvSpPr>
              <p:cNvPr id="32" name="Oval 13"/>
              <p:cNvSpPr>
                <a:spLocks noChangeArrowheads="1"/>
              </p:cNvSpPr>
              <p:nvPr/>
            </p:nvSpPr>
            <p:spPr bwMode="gray">
              <a:xfrm>
                <a:off x="2337" y="2083"/>
                <a:ext cx="1096" cy="1098"/>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anchor="ctr">
                <a:spAutoFit/>
              </a:bodyPr>
              <a:lstStyle/>
              <a:p>
                <a:endParaRPr lang="en-US"/>
              </a:p>
            </p:txBody>
          </p:sp>
        </p:grpSp>
        <p:sp>
          <p:nvSpPr>
            <p:cNvPr id="16" name="Text Box 20"/>
            <p:cNvSpPr txBox="1">
              <a:spLocks noChangeArrowheads="1"/>
            </p:cNvSpPr>
            <p:nvPr/>
          </p:nvSpPr>
          <p:spPr bwMode="gray">
            <a:xfrm>
              <a:off x="2062" y="1709"/>
              <a:ext cx="1534" cy="559"/>
            </a:xfrm>
            <a:prstGeom prst="rect">
              <a:avLst/>
            </a:prstGeom>
            <a:noFill/>
            <a:ln w="9525">
              <a:noFill/>
              <a:miter lim="800000"/>
              <a:headEnd/>
              <a:tailEnd/>
            </a:ln>
            <a:effectLst/>
          </p:spPr>
          <p:txBody>
            <a:bodyPr wrap="square">
              <a:spAutoFit/>
            </a:bodyPr>
            <a:lstStyle/>
            <a:p>
              <a:pPr algn="ctr" eaLnBrk="0" hangingPunct="0"/>
              <a:r>
                <a:rPr lang="en-US" sz="1600" b="1" dirty="0" smtClean="0">
                  <a:solidFill>
                    <a:schemeClr val="tx1">
                      <a:lumMod val="50000"/>
                    </a:schemeClr>
                  </a:solidFill>
                  <a:latin typeface="+mn-lt"/>
                </a:rPr>
                <a:t>Measurement </a:t>
              </a:r>
            </a:p>
            <a:p>
              <a:pPr algn="ctr" eaLnBrk="0" hangingPunct="0"/>
              <a:r>
                <a:rPr lang="en-US" sz="1600" b="1" dirty="0" smtClean="0">
                  <a:solidFill>
                    <a:schemeClr val="tx1">
                      <a:lumMod val="50000"/>
                    </a:schemeClr>
                  </a:solidFill>
                  <a:latin typeface="+mn-lt"/>
                </a:rPr>
                <a:t>of  </a:t>
              </a:r>
            </a:p>
            <a:p>
              <a:pPr algn="ctr" eaLnBrk="0" hangingPunct="0"/>
              <a:r>
                <a:rPr lang="en-US" sz="1600" b="1" dirty="0" smtClean="0">
                  <a:solidFill>
                    <a:schemeClr val="tx1">
                      <a:lumMod val="50000"/>
                    </a:schemeClr>
                  </a:solidFill>
                  <a:latin typeface="+mn-lt"/>
                </a:rPr>
                <a:t> Tax Expense</a:t>
              </a:r>
              <a:endParaRPr lang="en-US" sz="1600" b="1" dirty="0">
                <a:solidFill>
                  <a:schemeClr val="tx1">
                    <a:lumMod val="50000"/>
                  </a:schemeClr>
                </a:solidFill>
                <a:latin typeface="+mn-lt"/>
              </a:endParaRPr>
            </a:p>
          </p:txBody>
        </p:sp>
      </p:grpSp>
      <p:sp>
        <p:nvSpPr>
          <p:cNvPr id="33" name="Can 32"/>
          <p:cNvSpPr/>
          <p:nvPr/>
        </p:nvSpPr>
        <p:spPr>
          <a:xfrm>
            <a:off x="533400" y="2362200"/>
            <a:ext cx="1905000" cy="457200"/>
          </a:xfrm>
          <a:prstGeom prst="can">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smtClean="0"/>
              <a:t>AS - 22</a:t>
            </a:r>
            <a:endParaRPr lang="en-US" dirty="0"/>
          </a:p>
        </p:txBody>
      </p:sp>
      <p:sp>
        <p:nvSpPr>
          <p:cNvPr id="34" name="Can 33"/>
          <p:cNvSpPr/>
          <p:nvPr/>
        </p:nvSpPr>
        <p:spPr>
          <a:xfrm>
            <a:off x="6705600" y="2209800"/>
            <a:ext cx="1905000" cy="457200"/>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IAS - 12</a:t>
            </a:r>
            <a:endParaRPr lang="en-US" dirty="0"/>
          </a:p>
        </p:txBody>
      </p:sp>
      <p:sp>
        <p:nvSpPr>
          <p:cNvPr id="35" name="Folded Corner 34"/>
          <p:cNvSpPr/>
          <p:nvPr/>
        </p:nvSpPr>
        <p:spPr>
          <a:xfrm>
            <a:off x="152400" y="3048000"/>
            <a:ext cx="2667000" cy="3429000"/>
          </a:xfrm>
          <a:prstGeom prst="foldedCorner">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38" name="TextBox 37"/>
          <p:cNvSpPr txBox="1"/>
          <p:nvPr/>
        </p:nvSpPr>
        <p:spPr>
          <a:xfrm>
            <a:off x="228600" y="3124200"/>
            <a:ext cx="2514600" cy="3385542"/>
          </a:xfrm>
          <a:prstGeom prst="rect">
            <a:avLst/>
          </a:prstGeom>
          <a:noFill/>
        </p:spPr>
        <p:txBody>
          <a:bodyPr wrap="square" rtlCol="0">
            <a:spAutoFit/>
          </a:bodyPr>
          <a:lstStyle/>
          <a:p>
            <a:pPr>
              <a:buClr>
                <a:srgbClr val="FF0000"/>
              </a:buClr>
              <a:buFont typeface="Wingdings" pitchFamily="2" charset="2"/>
              <a:buChar char="v"/>
            </a:pPr>
            <a:r>
              <a:rPr lang="en-US" dirty="0" smtClean="0"/>
              <a:t> </a:t>
            </a:r>
            <a:r>
              <a:rPr lang="en-US" b="1" i="1" dirty="0" smtClean="0"/>
              <a:t> </a:t>
            </a:r>
            <a:r>
              <a:rPr lang="en-US" sz="1400" dirty="0" smtClean="0">
                <a:latin typeface="+mn-lt"/>
              </a:rPr>
              <a:t>Current tax should be measured at the amount expected to be paid to  ( recovered from ) the taxation authorities, using the applicable tax rates and tax laws.</a:t>
            </a:r>
          </a:p>
          <a:p>
            <a:pPr>
              <a:buClr>
                <a:srgbClr val="FF0000"/>
              </a:buClr>
            </a:pPr>
            <a:endParaRPr lang="en-US" sz="1400" dirty="0" smtClean="0">
              <a:latin typeface="+mn-lt"/>
            </a:endParaRPr>
          </a:p>
          <a:p>
            <a:pPr>
              <a:buClr>
                <a:srgbClr val="FF0000"/>
              </a:buClr>
              <a:buFont typeface="Wingdings" pitchFamily="2" charset="2"/>
              <a:buChar char="v"/>
            </a:pPr>
            <a:r>
              <a:rPr lang="en-US" sz="1400" dirty="0" smtClean="0">
                <a:latin typeface="+mn-lt"/>
              </a:rPr>
              <a:t> Deferred tax should be measured using the tax rates and tax laws that have been </a:t>
            </a:r>
            <a:r>
              <a:rPr lang="en-US" sz="1400" b="1" dirty="0" smtClean="0">
                <a:solidFill>
                  <a:srgbClr val="FF0000"/>
                </a:solidFill>
                <a:latin typeface="+mn-lt"/>
              </a:rPr>
              <a:t>enacted or substantively enacted </a:t>
            </a:r>
            <a:r>
              <a:rPr lang="en-US" sz="1400" dirty="0" smtClean="0">
                <a:latin typeface="+mn-lt"/>
              </a:rPr>
              <a:t>by the </a:t>
            </a:r>
            <a:r>
              <a:rPr lang="en-US" sz="1400" b="1" dirty="0" smtClean="0">
                <a:solidFill>
                  <a:srgbClr val="FF0000"/>
                </a:solidFill>
                <a:latin typeface="+mn-lt"/>
              </a:rPr>
              <a:t>balance sheet date</a:t>
            </a:r>
            <a:r>
              <a:rPr lang="en-US" sz="1400" b="1" dirty="0" smtClean="0">
                <a:latin typeface="+mn-lt"/>
              </a:rPr>
              <a:t>.</a:t>
            </a:r>
            <a:endParaRPr lang="en-US" sz="1400" b="1" dirty="0">
              <a:latin typeface="+mn-lt"/>
            </a:endParaRPr>
          </a:p>
        </p:txBody>
      </p:sp>
      <p:sp>
        <p:nvSpPr>
          <p:cNvPr id="39" name="Folded Corner 38"/>
          <p:cNvSpPr/>
          <p:nvPr/>
        </p:nvSpPr>
        <p:spPr>
          <a:xfrm>
            <a:off x="6172200" y="2895600"/>
            <a:ext cx="2971800" cy="3505200"/>
          </a:xfrm>
          <a:prstGeom prst="foldedCorner">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40" name="TextBox 39"/>
          <p:cNvSpPr txBox="1"/>
          <p:nvPr/>
        </p:nvSpPr>
        <p:spPr>
          <a:xfrm>
            <a:off x="6248400" y="2895600"/>
            <a:ext cx="2895600" cy="2677656"/>
          </a:xfrm>
          <a:prstGeom prst="rect">
            <a:avLst/>
          </a:prstGeom>
          <a:noFill/>
        </p:spPr>
        <p:txBody>
          <a:bodyPr wrap="square" rtlCol="0">
            <a:spAutoFit/>
          </a:bodyPr>
          <a:lstStyle/>
          <a:p>
            <a:pPr>
              <a:buClr>
                <a:srgbClr val="FF0000"/>
              </a:buClr>
              <a:buFont typeface="Wingdings" pitchFamily="2" charset="2"/>
              <a:buChar char="v"/>
            </a:pPr>
            <a:r>
              <a:rPr lang="en-US" sz="1400" dirty="0" smtClean="0">
                <a:latin typeface="+mn-lt"/>
              </a:rPr>
              <a:t> Same</a:t>
            </a:r>
          </a:p>
          <a:p>
            <a:r>
              <a:rPr lang="en-US" sz="1400" dirty="0" smtClean="0">
                <a:latin typeface="+mn-lt"/>
              </a:rPr>
              <a:t> </a:t>
            </a:r>
          </a:p>
          <a:p>
            <a:pPr>
              <a:buClr>
                <a:srgbClr val="FF0000"/>
              </a:buClr>
              <a:buFont typeface="Wingdings" pitchFamily="2" charset="2"/>
              <a:buChar char="v"/>
            </a:pPr>
            <a:r>
              <a:rPr lang="en-US" sz="1400" dirty="0" smtClean="0">
                <a:latin typeface="+mn-lt"/>
              </a:rPr>
              <a:t> Deferred tax shall be measured at the tax rates that are </a:t>
            </a:r>
            <a:r>
              <a:rPr lang="en-US" sz="1400" b="1" dirty="0" smtClean="0">
                <a:solidFill>
                  <a:srgbClr val="FF0000"/>
                </a:solidFill>
                <a:latin typeface="+mn-lt"/>
              </a:rPr>
              <a:t>expected to apply</a:t>
            </a:r>
            <a:r>
              <a:rPr lang="en-US" sz="1400" dirty="0" smtClean="0">
                <a:solidFill>
                  <a:srgbClr val="FF0000"/>
                </a:solidFill>
                <a:latin typeface="+mn-lt"/>
              </a:rPr>
              <a:t> </a:t>
            </a:r>
            <a:r>
              <a:rPr lang="en-US" sz="1400" dirty="0" smtClean="0">
                <a:latin typeface="+mn-lt"/>
              </a:rPr>
              <a:t>to the period when the </a:t>
            </a:r>
            <a:r>
              <a:rPr lang="en-US" sz="1400" b="1" dirty="0" smtClean="0">
                <a:latin typeface="+mn-lt"/>
              </a:rPr>
              <a:t>asset is realized or the liability is settled</a:t>
            </a:r>
            <a:r>
              <a:rPr lang="en-US" sz="1400" dirty="0" smtClean="0">
                <a:latin typeface="+mn-lt"/>
              </a:rPr>
              <a:t>, based on tax rates (and tax laws) that have been enacted or substantively enacted by the end of </a:t>
            </a:r>
            <a:r>
              <a:rPr lang="en-US" sz="1400" b="1" dirty="0" smtClean="0">
                <a:solidFill>
                  <a:srgbClr val="FF0000"/>
                </a:solidFill>
                <a:latin typeface="+mn-lt"/>
              </a:rPr>
              <a:t>the reporting period</a:t>
            </a:r>
            <a:r>
              <a:rPr lang="en-US" sz="1400" dirty="0" smtClean="0">
                <a:latin typeface="+mn-lt"/>
              </a:rPr>
              <a:t>.</a:t>
            </a:r>
          </a:p>
        </p:txBody>
      </p:sp>
      <p:sp>
        <p:nvSpPr>
          <p:cNvPr id="26" name="Pentagon 25"/>
          <p:cNvSpPr/>
          <p:nvPr/>
        </p:nvSpPr>
        <p:spPr>
          <a:xfrm rot="16200000">
            <a:off x="3848100" y="4914900"/>
            <a:ext cx="1676400" cy="1447800"/>
          </a:xfrm>
          <a:prstGeom prst="homePlat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6" name="TextBox 35"/>
          <p:cNvSpPr txBox="1"/>
          <p:nvPr/>
        </p:nvSpPr>
        <p:spPr>
          <a:xfrm>
            <a:off x="4038600" y="5486400"/>
            <a:ext cx="1371600" cy="830997"/>
          </a:xfrm>
          <a:prstGeom prst="rect">
            <a:avLst/>
          </a:prstGeom>
          <a:noFill/>
        </p:spPr>
        <p:txBody>
          <a:bodyPr wrap="square" rtlCol="0">
            <a:spAutoFit/>
          </a:bodyPr>
          <a:lstStyle/>
          <a:p>
            <a:r>
              <a:rPr lang="en-US" sz="1600" b="1" dirty="0" smtClean="0"/>
              <a:t>Tax Exp. = Defd. Tax + Current Tax</a:t>
            </a:r>
            <a:endParaRPr lang="en-US" sz="1600" b="1" dirty="0"/>
          </a:p>
        </p:txBody>
      </p:sp>
      <p:sp>
        <p:nvSpPr>
          <p:cNvPr id="43" name="TextBox 42"/>
          <p:cNvSpPr txBox="1"/>
          <p:nvPr/>
        </p:nvSpPr>
        <p:spPr>
          <a:xfrm>
            <a:off x="7239000" y="5943600"/>
            <a:ext cx="1219200" cy="369332"/>
          </a:xfrm>
          <a:prstGeom prst="rect">
            <a:avLst/>
          </a:prstGeom>
          <a:noFill/>
        </p:spPr>
        <p:txBody>
          <a:bodyPr wrap="square" rtlCol="0">
            <a:spAutoFit/>
          </a:bodyPr>
          <a:lstStyle/>
          <a:p>
            <a:r>
              <a:rPr lang="en-US" dirty="0" smtClean="0"/>
              <a:t>Contd...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04800"/>
            <a:ext cx="8229600" cy="577850"/>
          </a:xfrm>
        </p:spPr>
        <p:txBody>
          <a:bodyPr/>
          <a:lstStyle/>
          <a:p>
            <a:r>
              <a:rPr lang="en-US" b="1" dirty="0" smtClean="0"/>
              <a:t>UNDERSTANDING THE STATEMENT</a:t>
            </a:r>
            <a:endParaRPr lang="en-US" sz="1600" b="1" dirty="0"/>
          </a:p>
        </p:txBody>
      </p:sp>
      <p:sp>
        <p:nvSpPr>
          <p:cNvPr id="6" name="Left-Right Arrow 5"/>
          <p:cNvSpPr/>
          <p:nvPr/>
        </p:nvSpPr>
        <p:spPr>
          <a:xfrm>
            <a:off x="1981200" y="1066800"/>
            <a:ext cx="5638800" cy="1066800"/>
          </a:xfrm>
          <a:prstGeom prst="leftRightArrow">
            <a:avLst/>
          </a:prstGeom>
          <a:effectLst>
            <a:glow rad="228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effectLst>
                <a:glow rad="228600">
                  <a:schemeClr val="accent4">
                    <a:satMod val="175000"/>
                    <a:alpha val="40000"/>
                  </a:schemeClr>
                </a:glow>
              </a:effectLst>
            </a:endParaRPr>
          </a:p>
        </p:txBody>
      </p:sp>
      <p:sp>
        <p:nvSpPr>
          <p:cNvPr id="7" name="TextBox 6"/>
          <p:cNvSpPr txBox="1"/>
          <p:nvPr/>
        </p:nvSpPr>
        <p:spPr>
          <a:xfrm>
            <a:off x="2438400" y="1371600"/>
            <a:ext cx="4648200" cy="400110"/>
          </a:xfrm>
          <a:prstGeom prst="rect">
            <a:avLst/>
          </a:prstGeom>
          <a:noFill/>
        </p:spPr>
        <p:txBody>
          <a:bodyPr wrap="square" rtlCol="0">
            <a:spAutoFit/>
          </a:bodyPr>
          <a:lstStyle/>
          <a:p>
            <a:pPr algn="ctr"/>
            <a:r>
              <a:rPr lang="en-US" sz="2000" dirty="0" smtClean="0">
                <a:solidFill>
                  <a:schemeClr val="bg1"/>
                </a:solidFill>
                <a:effectLst>
                  <a:glow rad="228600">
                    <a:schemeClr val="accent4">
                      <a:satMod val="175000"/>
                      <a:alpha val="40000"/>
                    </a:schemeClr>
                  </a:glow>
                </a:effectLst>
                <a:latin typeface="Britannic Bold" pitchFamily="34" charset="0"/>
              </a:rPr>
              <a:t>RECOGNITION &amp; MEASUREMENT</a:t>
            </a:r>
            <a:endParaRPr lang="en-US" sz="2000" dirty="0">
              <a:solidFill>
                <a:schemeClr val="bg1"/>
              </a:solidFill>
              <a:effectLst>
                <a:glow rad="228600">
                  <a:schemeClr val="accent4">
                    <a:satMod val="175000"/>
                    <a:alpha val="40000"/>
                  </a:schemeClr>
                </a:glow>
              </a:effectLst>
              <a:latin typeface="Britannic Bold" pitchFamily="34" charset="0"/>
            </a:endParaRPr>
          </a:p>
        </p:txBody>
      </p:sp>
      <p:sp>
        <p:nvSpPr>
          <p:cNvPr id="33" name="Can 32"/>
          <p:cNvSpPr/>
          <p:nvPr/>
        </p:nvSpPr>
        <p:spPr>
          <a:xfrm>
            <a:off x="533400" y="2362200"/>
            <a:ext cx="1905000" cy="457200"/>
          </a:xfrm>
          <a:prstGeom prst="can">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smtClean="0"/>
              <a:t>AS - 22</a:t>
            </a:r>
            <a:endParaRPr lang="en-US" dirty="0"/>
          </a:p>
        </p:txBody>
      </p:sp>
      <p:sp>
        <p:nvSpPr>
          <p:cNvPr id="34" name="Can 33"/>
          <p:cNvSpPr/>
          <p:nvPr/>
        </p:nvSpPr>
        <p:spPr>
          <a:xfrm>
            <a:off x="4191000" y="2362200"/>
            <a:ext cx="3657600" cy="457200"/>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IAS - 12</a:t>
            </a:r>
            <a:endParaRPr lang="en-US" dirty="0"/>
          </a:p>
        </p:txBody>
      </p:sp>
      <p:sp>
        <p:nvSpPr>
          <p:cNvPr id="35" name="Folded Corner 34"/>
          <p:cNvSpPr/>
          <p:nvPr/>
        </p:nvSpPr>
        <p:spPr>
          <a:xfrm>
            <a:off x="152400" y="3048000"/>
            <a:ext cx="2667000" cy="3429000"/>
          </a:xfrm>
          <a:prstGeom prst="foldedCorner">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38" name="TextBox 37"/>
          <p:cNvSpPr txBox="1"/>
          <p:nvPr/>
        </p:nvSpPr>
        <p:spPr>
          <a:xfrm>
            <a:off x="228600" y="4419600"/>
            <a:ext cx="2514600" cy="523220"/>
          </a:xfrm>
          <a:prstGeom prst="rect">
            <a:avLst/>
          </a:prstGeom>
          <a:noFill/>
        </p:spPr>
        <p:txBody>
          <a:bodyPr wrap="square" rtlCol="0">
            <a:spAutoFit/>
          </a:bodyPr>
          <a:lstStyle/>
          <a:p>
            <a:pPr>
              <a:buClr>
                <a:srgbClr val="FF0000"/>
              </a:buClr>
            </a:pPr>
            <a:r>
              <a:rPr lang="en-US" sz="2800" dirty="0" smtClean="0">
                <a:latin typeface="+mn-lt"/>
              </a:rPr>
              <a:t>Not Covered</a:t>
            </a:r>
            <a:endParaRPr lang="en-US" sz="2800" b="1" dirty="0">
              <a:latin typeface="+mn-lt"/>
            </a:endParaRPr>
          </a:p>
        </p:txBody>
      </p:sp>
      <p:sp>
        <p:nvSpPr>
          <p:cNvPr id="39" name="Folded Corner 38"/>
          <p:cNvSpPr/>
          <p:nvPr/>
        </p:nvSpPr>
        <p:spPr>
          <a:xfrm>
            <a:off x="3124200" y="2895600"/>
            <a:ext cx="5638800" cy="3505200"/>
          </a:xfrm>
          <a:prstGeom prst="foldedCorner">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40" name="TextBox 39"/>
          <p:cNvSpPr txBox="1"/>
          <p:nvPr/>
        </p:nvSpPr>
        <p:spPr>
          <a:xfrm>
            <a:off x="3200400" y="2895600"/>
            <a:ext cx="5105400" cy="3539430"/>
          </a:xfrm>
          <a:prstGeom prst="rect">
            <a:avLst/>
          </a:prstGeom>
          <a:noFill/>
        </p:spPr>
        <p:txBody>
          <a:bodyPr wrap="square" rtlCol="0">
            <a:spAutoFit/>
          </a:bodyPr>
          <a:lstStyle/>
          <a:p>
            <a:r>
              <a:rPr lang="en-US" sz="1400" dirty="0" smtClean="0">
                <a:latin typeface="+mn-lt"/>
              </a:rPr>
              <a:t> </a:t>
            </a:r>
            <a:r>
              <a:rPr lang="en-US" sz="1400" dirty="0" smtClean="0">
                <a:latin typeface="Arial" pitchFamily="34" charset="0"/>
                <a:cs typeface="Arial" pitchFamily="34" charset="0"/>
              </a:rPr>
              <a:t>The measurement of deferred tax liabilities and deferred tax assets shall reflect the tax consequences that would follow from the manner in which the entity expects, at the end of the reporting period, to recover or settle the carrying amount of its assets and liabilities.</a:t>
            </a:r>
          </a:p>
          <a:p>
            <a:r>
              <a:rPr lang="en-US" sz="1400" dirty="0" smtClean="0">
                <a:latin typeface="Arial" pitchFamily="34" charset="0"/>
                <a:cs typeface="Arial" pitchFamily="34" charset="0"/>
              </a:rPr>
              <a:t>In some jurisdictions, the manner in which an entity recovers (settles) the carrying amount of an asset (liability) may affect either or both of: </a:t>
            </a:r>
          </a:p>
          <a:p>
            <a:pPr marL="342900" indent="-342900">
              <a:buAutoNum type="alphaLcParenBoth"/>
            </a:pPr>
            <a:r>
              <a:rPr lang="en-US" sz="1400" dirty="0" smtClean="0">
                <a:latin typeface="Arial" pitchFamily="34" charset="0"/>
                <a:cs typeface="Arial" pitchFamily="34" charset="0"/>
              </a:rPr>
              <a:t>the tax rate applicable when the entity recovers (settles) the carrying amount of the asset (liability); and</a:t>
            </a:r>
          </a:p>
          <a:p>
            <a:pPr marL="342900" indent="-342900"/>
            <a:endParaRPr lang="en-US" sz="1400" dirty="0" smtClean="0">
              <a:latin typeface="Arial" pitchFamily="34" charset="0"/>
              <a:cs typeface="Arial" pitchFamily="34" charset="0"/>
            </a:endParaRPr>
          </a:p>
          <a:p>
            <a:pPr marL="342900" indent="-342900">
              <a:buAutoNum type="alphaLcParenBoth" startAt="2"/>
            </a:pPr>
            <a:r>
              <a:rPr lang="en-US" sz="1400" dirty="0" smtClean="0">
                <a:latin typeface="Arial" pitchFamily="34" charset="0"/>
                <a:cs typeface="Arial" pitchFamily="34" charset="0"/>
              </a:rPr>
              <a:t>the tax base of the asset (liability). </a:t>
            </a:r>
          </a:p>
          <a:p>
            <a:pPr marL="342900" indent="-342900"/>
            <a:r>
              <a:rPr lang="en-US" sz="1400" dirty="0" smtClean="0">
                <a:latin typeface="Arial" pitchFamily="34" charset="0"/>
                <a:cs typeface="Arial" pitchFamily="34" charset="0"/>
              </a:rPr>
              <a:t>In such cases, an entity measures deferred tax liabilities and deferred tax assets using the tax rate and the tax base that are consistent with the expected manner of recovery or settlement.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sz="3200" b="1" dirty="0" smtClean="0"/>
              <a:t>DETAILED STUDY</a:t>
            </a:r>
            <a:endParaRPr lang="en-US" sz="1800" b="1" dirty="0"/>
          </a:p>
        </p:txBody>
      </p:sp>
      <p:grpSp>
        <p:nvGrpSpPr>
          <p:cNvPr id="87043" name="Group 3"/>
          <p:cNvGrpSpPr>
            <a:grpSpLocks/>
          </p:cNvGrpSpPr>
          <p:nvPr/>
        </p:nvGrpSpPr>
        <p:grpSpPr bwMode="auto">
          <a:xfrm>
            <a:off x="228600" y="1524000"/>
            <a:ext cx="1676400" cy="4267200"/>
            <a:chOff x="960" y="1104"/>
            <a:chExt cx="1104" cy="2688"/>
          </a:xfrm>
        </p:grpSpPr>
        <p:sp>
          <p:nvSpPr>
            <p:cNvPr id="87044" name="AutoShape 4"/>
            <p:cNvSpPr>
              <a:spLocks noChangeArrowheads="1"/>
            </p:cNvSpPr>
            <p:nvPr/>
          </p:nvSpPr>
          <p:spPr bwMode="gray">
            <a:xfrm>
              <a:off x="1008" y="2112"/>
              <a:ext cx="1008" cy="1680"/>
            </a:xfrm>
            <a:prstGeom prst="roundRect">
              <a:avLst>
                <a:gd name="adj" fmla="val 7935"/>
              </a:avLst>
            </a:prstGeom>
            <a:gradFill rotWithShape="1">
              <a:gsLst>
                <a:gs pos="0">
                  <a:schemeClr val="tx1">
                    <a:gamma/>
                    <a:shade val="57647"/>
                    <a:invGamma/>
                  </a:schemeClr>
                </a:gs>
                <a:gs pos="100000">
                  <a:schemeClr val="tx1"/>
                </a:gs>
              </a:gsLst>
              <a:lin ang="5400000" scaled="1"/>
            </a:gradFill>
            <a:ln w="9525">
              <a:noFill/>
              <a:round/>
              <a:headEnd/>
              <a:tailEnd/>
            </a:ln>
            <a:effectLst>
              <a:prstShdw prst="shdw12">
                <a:srgbClr val="B2B2B2">
                  <a:alpha val="50000"/>
                </a:srgbClr>
              </a:prstShdw>
            </a:effectLst>
          </p:spPr>
          <p:txBody>
            <a:bodyPr wrap="none" anchor="ctr"/>
            <a:lstStyle/>
            <a:p>
              <a:endParaRPr lang="en-US"/>
            </a:p>
          </p:txBody>
        </p:sp>
        <p:sp>
          <p:nvSpPr>
            <p:cNvPr id="87045" name="Text Box 5"/>
            <p:cNvSpPr txBox="1">
              <a:spLocks noChangeArrowheads="1"/>
            </p:cNvSpPr>
            <p:nvPr/>
          </p:nvSpPr>
          <p:spPr bwMode="gray">
            <a:xfrm>
              <a:off x="1161" y="2640"/>
              <a:ext cx="632" cy="407"/>
            </a:xfrm>
            <a:prstGeom prst="rect">
              <a:avLst/>
            </a:prstGeom>
            <a:noFill/>
            <a:ln w="9525" algn="ctr">
              <a:noFill/>
              <a:miter lim="800000"/>
              <a:headEnd/>
              <a:tailEnd/>
            </a:ln>
            <a:effectLst/>
          </p:spPr>
          <p:txBody>
            <a:bodyPr wrap="square">
              <a:spAutoFit/>
            </a:bodyPr>
            <a:lstStyle/>
            <a:p>
              <a:pPr algn="ctr" eaLnBrk="0" hangingPunct="0"/>
              <a:r>
                <a:rPr lang="en-US" dirty="0" smtClean="0">
                  <a:solidFill>
                    <a:srgbClr val="FFFFFF"/>
                  </a:solidFill>
                </a:rPr>
                <a:t>As per </a:t>
              </a:r>
            </a:p>
            <a:p>
              <a:pPr algn="ctr" eaLnBrk="0" hangingPunct="0"/>
              <a:r>
                <a:rPr lang="en-US" dirty="0" smtClean="0">
                  <a:solidFill>
                    <a:srgbClr val="FFFFFF"/>
                  </a:solidFill>
                </a:rPr>
                <a:t>AS-22</a:t>
              </a:r>
              <a:endParaRPr lang="en-US" dirty="0">
                <a:solidFill>
                  <a:srgbClr val="FFFFFF"/>
                </a:solidFill>
              </a:endParaRPr>
            </a:p>
          </p:txBody>
        </p:sp>
        <p:sp>
          <p:nvSpPr>
            <p:cNvPr id="87046" name="AutoShape 6"/>
            <p:cNvSpPr>
              <a:spLocks noChangeArrowheads="1"/>
            </p:cNvSpPr>
            <p:nvPr/>
          </p:nvSpPr>
          <p:spPr bwMode="gray">
            <a:xfrm>
              <a:off x="960" y="1104"/>
              <a:ext cx="1104" cy="1296"/>
            </a:xfrm>
            <a:prstGeom prst="roundRect">
              <a:avLst>
                <a:gd name="adj" fmla="val 17509"/>
              </a:avLst>
            </a:prstGeom>
            <a:solidFill>
              <a:schemeClr val="tx1"/>
            </a:solidFill>
            <a:ln w="9525">
              <a:noFill/>
              <a:round/>
              <a:headEnd/>
              <a:tailEnd/>
            </a:ln>
            <a:effectLst/>
          </p:spPr>
          <p:txBody>
            <a:bodyPr wrap="none" anchor="ctr"/>
            <a:lstStyle/>
            <a:p>
              <a:endParaRPr lang="en-US"/>
            </a:p>
          </p:txBody>
        </p:sp>
        <p:sp>
          <p:nvSpPr>
            <p:cNvPr id="87047" name="AutoShape 7"/>
            <p:cNvSpPr>
              <a:spLocks noChangeArrowheads="1"/>
            </p:cNvSpPr>
            <p:nvPr/>
          </p:nvSpPr>
          <p:spPr bwMode="gray">
            <a:xfrm>
              <a:off x="986" y="2044"/>
              <a:ext cx="1056" cy="322"/>
            </a:xfrm>
            <a:prstGeom prst="roundRect">
              <a:avLst>
                <a:gd name="adj" fmla="val 50000"/>
              </a:avLst>
            </a:prstGeom>
            <a:gradFill rotWithShape="1">
              <a:gsLst>
                <a:gs pos="0">
                  <a:schemeClr val="tx1"/>
                </a:gs>
                <a:gs pos="100000">
                  <a:schemeClr val="tx1">
                    <a:gamma/>
                    <a:tint val="27451"/>
                    <a:invGamma/>
                  </a:schemeClr>
                </a:gs>
              </a:gsLst>
              <a:lin ang="5400000" scaled="1"/>
            </a:gradFill>
            <a:ln w="9525">
              <a:noFill/>
              <a:round/>
              <a:headEnd/>
              <a:tailEnd/>
            </a:ln>
            <a:effectLst/>
          </p:spPr>
          <p:txBody>
            <a:bodyPr wrap="none" anchor="ctr"/>
            <a:lstStyle/>
            <a:p>
              <a:endParaRPr lang="en-US"/>
            </a:p>
          </p:txBody>
        </p:sp>
        <p:sp>
          <p:nvSpPr>
            <p:cNvPr id="87048" name="AutoShape 8"/>
            <p:cNvSpPr>
              <a:spLocks noChangeArrowheads="1"/>
            </p:cNvSpPr>
            <p:nvPr/>
          </p:nvSpPr>
          <p:spPr bwMode="gray">
            <a:xfrm>
              <a:off x="986" y="1118"/>
              <a:ext cx="1056" cy="321"/>
            </a:xfrm>
            <a:prstGeom prst="roundRect">
              <a:avLst>
                <a:gd name="adj" fmla="val 50000"/>
              </a:avLst>
            </a:prstGeom>
            <a:gradFill rotWithShape="1">
              <a:gsLst>
                <a:gs pos="0">
                  <a:schemeClr val="tx1">
                    <a:gamma/>
                    <a:tint val="33333"/>
                    <a:invGamma/>
                  </a:schemeClr>
                </a:gs>
                <a:gs pos="100000">
                  <a:schemeClr val="tx1"/>
                </a:gs>
              </a:gsLst>
              <a:lin ang="5400000" scaled="1"/>
            </a:gradFill>
            <a:ln w="9525">
              <a:noFill/>
              <a:round/>
              <a:headEnd/>
              <a:tailEnd/>
            </a:ln>
            <a:effectLst/>
          </p:spPr>
          <p:txBody>
            <a:bodyPr wrap="none" anchor="ctr"/>
            <a:lstStyle/>
            <a:p>
              <a:endParaRPr lang="en-US"/>
            </a:p>
          </p:txBody>
        </p:sp>
        <p:sp>
          <p:nvSpPr>
            <p:cNvPr id="87049" name="Text Box 9"/>
            <p:cNvSpPr txBox="1">
              <a:spLocks noChangeArrowheads="1"/>
            </p:cNvSpPr>
            <p:nvPr/>
          </p:nvSpPr>
          <p:spPr bwMode="gray">
            <a:xfrm>
              <a:off x="1211" y="1536"/>
              <a:ext cx="590" cy="330"/>
            </a:xfrm>
            <a:prstGeom prst="rect">
              <a:avLst/>
            </a:prstGeom>
            <a:noFill/>
            <a:ln w="9525" algn="ctr">
              <a:noFill/>
              <a:miter lim="800000"/>
              <a:headEnd/>
              <a:tailEnd/>
            </a:ln>
            <a:effectLst>
              <a:outerShdw dist="35921" dir="2700000" algn="ctr" rotWithShape="0">
                <a:srgbClr val="000000"/>
              </a:outerShdw>
            </a:effectLst>
          </p:spPr>
          <p:txBody>
            <a:bodyPr wrap="none">
              <a:spAutoFit/>
            </a:bodyPr>
            <a:lstStyle/>
            <a:p>
              <a:pPr algn="ctr" eaLnBrk="0" hangingPunct="0"/>
              <a:r>
                <a:rPr lang="en-US" sz="2800" b="1" dirty="0" smtClean="0">
                  <a:solidFill>
                    <a:srgbClr val="FFFFFF"/>
                  </a:solidFill>
                  <a:effectLst>
                    <a:outerShdw blurRad="38100" dist="38100" dir="2700000" algn="tl">
                      <a:srgbClr val="C0C0C0"/>
                    </a:outerShdw>
                  </a:effectLst>
                </a:rPr>
                <a:t>MAT</a:t>
              </a:r>
              <a:endParaRPr lang="en-US" sz="2800" b="1" dirty="0">
                <a:solidFill>
                  <a:srgbClr val="FFFFFF"/>
                </a:solidFill>
                <a:effectLst>
                  <a:outerShdw blurRad="38100" dist="38100" dir="2700000" algn="tl">
                    <a:srgbClr val="C0C0C0"/>
                  </a:outerShdw>
                </a:effectLst>
              </a:endParaRPr>
            </a:p>
          </p:txBody>
        </p:sp>
        <p:sp>
          <p:nvSpPr>
            <p:cNvPr id="87050" name="AutoShape 10"/>
            <p:cNvSpPr>
              <a:spLocks noChangeArrowheads="1"/>
            </p:cNvSpPr>
            <p:nvPr/>
          </p:nvSpPr>
          <p:spPr bwMode="gray">
            <a:xfrm flipV="1">
              <a:off x="1077" y="3582"/>
              <a:ext cx="864" cy="144"/>
            </a:xfrm>
            <a:prstGeom prst="roundRect">
              <a:avLst>
                <a:gd name="adj" fmla="val 50000"/>
              </a:avLst>
            </a:prstGeom>
            <a:gradFill rotWithShape="1">
              <a:gsLst>
                <a:gs pos="0">
                  <a:schemeClr val="tx1"/>
                </a:gs>
                <a:gs pos="100000">
                  <a:schemeClr val="tx1">
                    <a:gamma/>
                    <a:tint val="54510"/>
                    <a:invGamma/>
                  </a:schemeClr>
                </a:gs>
              </a:gsLst>
              <a:lin ang="5400000" scaled="1"/>
            </a:gradFill>
            <a:ln w="9525">
              <a:noFill/>
              <a:round/>
              <a:headEnd/>
              <a:tailEnd/>
            </a:ln>
            <a:effectLst/>
          </p:spPr>
          <p:txBody>
            <a:bodyPr wrap="none" anchor="ctr"/>
            <a:lstStyle/>
            <a:p>
              <a:endParaRPr lang="en-US"/>
            </a:p>
          </p:txBody>
        </p:sp>
      </p:grpSp>
      <p:grpSp>
        <p:nvGrpSpPr>
          <p:cNvPr id="87051" name="Group 11"/>
          <p:cNvGrpSpPr>
            <a:grpSpLocks/>
          </p:cNvGrpSpPr>
          <p:nvPr/>
        </p:nvGrpSpPr>
        <p:grpSpPr bwMode="auto">
          <a:xfrm>
            <a:off x="4572001" y="2209800"/>
            <a:ext cx="1523999" cy="3581400"/>
            <a:chOff x="3817" y="1536"/>
            <a:chExt cx="1079" cy="2256"/>
          </a:xfrm>
        </p:grpSpPr>
        <p:sp>
          <p:nvSpPr>
            <p:cNvPr id="87052" name="AutoShape 12"/>
            <p:cNvSpPr>
              <a:spLocks noChangeArrowheads="1"/>
            </p:cNvSpPr>
            <p:nvPr/>
          </p:nvSpPr>
          <p:spPr bwMode="gray">
            <a:xfrm>
              <a:off x="3856" y="2400"/>
              <a:ext cx="1008" cy="1392"/>
            </a:xfrm>
            <a:prstGeom prst="roundRect">
              <a:avLst>
                <a:gd name="adj" fmla="val 7935"/>
              </a:avLst>
            </a:prstGeom>
            <a:gradFill rotWithShape="1">
              <a:gsLst>
                <a:gs pos="0">
                  <a:schemeClr val="folHlink">
                    <a:gamma/>
                    <a:shade val="46275"/>
                    <a:invGamma/>
                  </a:schemeClr>
                </a:gs>
                <a:gs pos="100000">
                  <a:schemeClr val="folHlink"/>
                </a:gs>
              </a:gsLst>
              <a:lin ang="5400000" scaled="1"/>
            </a:gradFill>
            <a:ln w="9525">
              <a:noFill/>
              <a:round/>
              <a:headEnd/>
              <a:tailEnd/>
            </a:ln>
            <a:effectLst>
              <a:prstShdw prst="shdw11">
                <a:srgbClr val="B2B2B2">
                  <a:alpha val="50000"/>
                </a:srgbClr>
              </a:prstShdw>
            </a:effectLst>
          </p:spPr>
          <p:txBody>
            <a:bodyPr wrap="none" anchor="ctr"/>
            <a:lstStyle/>
            <a:p>
              <a:endParaRPr lang="en-US"/>
            </a:p>
          </p:txBody>
        </p:sp>
        <p:sp>
          <p:nvSpPr>
            <p:cNvPr id="87053" name="Text Box 13"/>
            <p:cNvSpPr txBox="1">
              <a:spLocks noChangeArrowheads="1"/>
            </p:cNvSpPr>
            <p:nvPr/>
          </p:nvSpPr>
          <p:spPr bwMode="gray">
            <a:xfrm>
              <a:off x="4033" y="2880"/>
              <a:ext cx="676" cy="407"/>
            </a:xfrm>
            <a:prstGeom prst="rect">
              <a:avLst/>
            </a:prstGeom>
            <a:noFill/>
            <a:ln w="9525" algn="ctr">
              <a:noFill/>
              <a:miter lim="800000"/>
              <a:headEnd/>
              <a:tailEnd/>
            </a:ln>
            <a:effectLst/>
          </p:spPr>
          <p:txBody>
            <a:bodyPr wrap="none">
              <a:spAutoFit/>
            </a:bodyPr>
            <a:lstStyle/>
            <a:p>
              <a:pPr algn="ctr" eaLnBrk="0" hangingPunct="0"/>
              <a:r>
                <a:rPr lang="en-US" dirty="0" smtClean="0">
                  <a:solidFill>
                    <a:srgbClr val="FFFFFF"/>
                  </a:solidFill>
                </a:rPr>
                <a:t>As per </a:t>
              </a:r>
            </a:p>
            <a:p>
              <a:pPr algn="ctr" eaLnBrk="0" hangingPunct="0"/>
              <a:r>
                <a:rPr lang="en-US" dirty="0" smtClean="0">
                  <a:solidFill>
                    <a:srgbClr val="FFFFFF"/>
                  </a:solidFill>
                </a:rPr>
                <a:t>AS - 22</a:t>
              </a:r>
            </a:p>
          </p:txBody>
        </p:sp>
        <p:grpSp>
          <p:nvGrpSpPr>
            <p:cNvPr id="87054" name="Group 14"/>
            <p:cNvGrpSpPr>
              <a:grpSpLocks/>
            </p:cNvGrpSpPr>
            <p:nvPr/>
          </p:nvGrpSpPr>
          <p:grpSpPr bwMode="auto">
            <a:xfrm>
              <a:off x="3817" y="1536"/>
              <a:ext cx="1079" cy="1198"/>
              <a:chOff x="3696" y="1682"/>
              <a:chExt cx="1363" cy="1800"/>
            </a:xfrm>
          </p:grpSpPr>
          <p:sp>
            <p:nvSpPr>
              <p:cNvPr id="87055" name="AutoShape 15"/>
              <p:cNvSpPr>
                <a:spLocks noChangeArrowheads="1"/>
              </p:cNvSpPr>
              <p:nvPr/>
            </p:nvSpPr>
            <p:spPr bwMode="gray">
              <a:xfrm>
                <a:off x="3696" y="1682"/>
                <a:ext cx="1363" cy="1800"/>
              </a:xfrm>
              <a:prstGeom prst="roundRect">
                <a:avLst>
                  <a:gd name="adj" fmla="val 17509"/>
                </a:avLst>
              </a:prstGeom>
              <a:solidFill>
                <a:schemeClr val="folHlink"/>
              </a:solidFill>
              <a:ln w="9525">
                <a:noFill/>
                <a:round/>
                <a:headEnd/>
                <a:tailEnd/>
              </a:ln>
              <a:effectLst/>
            </p:spPr>
            <p:txBody>
              <a:bodyPr wrap="none" anchor="ctr"/>
              <a:lstStyle/>
              <a:p>
                <a:endParaRPr lang="en-US"/>
              </a:p>
            </p:txBody>
          </p:sp>
          <p:sp>
            <p:nvSpPr>
              <p:cNvPr id="87056" name="AutoShape 16"/>
              <p:cNvSpPr>
                <a:spLocks noChangeArrowheads="1"/>
              </p:cNvSpPr>
              <p:nvPr/>
            </p:nvSpPr>
            <p:spPr bwMode="gray">
              <a:xfrm>
                <a:off x="3728" y="2987"/>
                <a:ext cx="1304" cy="447"/>
              </a:xfrm>
              <a:prstGeom prst="roundRect">
                <a:avLst>
                  <a:gd name="adj" fmla="val 50000"/>
                </a:avLst>
              </a:prstGeom>
              <a:gradFill rotWithShape="1">
                <a:gsLst>
                  <a:gs pos="0">
                    <a:schemeClr val="folHlink"/>
                  </a:gs>
                  <a:gs pos="100000">
                    <a:schemeClr val="folHlink">
                      <a:gamma/>
                      <a:tint val="42353"/>
                      <a:invGamma/>
                    </a:schemeClr>
                  </a:gs>
                </a:gsLst>
                <a:lin ang="5400000" scaled="1"/>
              </a:gradFill>
              <a:ln w="9525">
                <a:noFill/>
                <a:round/>
                <a:headEnd/>
                <a:tailEnd/>
              </a:ln>
              <a:effectLst/>
            </p:spPr>
            <p:txBody>
              <a:bodyPr wrap="none" anchor="ctr"/>
              <a:lstStyle/>
              <a:p>
                <a:endParaRPr lang="en-US"/>
              </a:p>
            </p:txBody>
          </p:sp>
          <p:sp>
            <p:nvSpPr>
              <p:cNvPr id="87057" name="AutoShape 17"/>
              <p:cNvSpPr>
                <a:spLocks noChangeArrowheads="1"/>
              </p:cNvSpPr>
              <p:nvPr/>
            </p:nvSpPr>
            <p:spPr bwMode="gray">
              <a:xfrm>
                <a:off x="3728" y="1701"/>
                <a:ext cx="1304" cy="446"/>
              </a:xfrm>
              <a:prstGeom prst="roundRect">
                <a:avLst>
                  <a:gd name="adj" fmla="val 50000"/>
                </a:avLst>
              </a:prstGeom>
              <a:gradFill rotWithShape="1">
                <a:gsLst>
                  <a:gs pos="0">
                    <a:schemeClr val="folHlink">
                      <a:gamma/>
                      <a:tint val="42353"/>
                      <a:invGamma/>
                    </a:schemeClr>
                  </a:gs>
                  <a:gs pos="100000">
                    <a:schemeClr val="folHlink"/>
                  </a:gs>
                </a:gsLst>
                <a:lin ang="5400000" scaled="1"/>
              </a:gradFill>
              <a:ln w="9525">
                <a:noFill/>
                <a:round/>
                <a:headEnd/>
                <a:tailEnd/>
              </a:ln>
              <a:effectLst/>
            </p:spPr>
            <p:txBody>
              <a:bodyPr wrap="none" anchor="ctr"/>
              <a:lstStyle/>
              <a:p>
                <a:endParaRPr lang="en-US"/>
              </a:p>
            </p:txBody>
          </p:sp>
        </p:grpSp>
        <p:sp>
          <p:nvSpPr>
            <p:cNvPr id="87058" name="Text Box 18"/>
            <p:cNvSpPr txBox="1">
              <a:spLocks noChangeArrowheads="1"/>
            </p:cNvSpPr>
            <p:nvPr/>
          </p:nvSpPr>
          <p:spPr bwMode="gray">
            <a:xfrm>
              <a:off x="3979" y="1776"/>
              <a:ext cx="763" cy="523"/>
            </a:xfrm>
            <a:prstGeom prst="rect">
              <a:avLst/>
            </a:prstGeom>
            <a:noFill/>
            <a:ln w="9525" algn="ctr">
              <a:noFill/>
              <a:miter lim="800000"/>
              <a:headEnd/>
              <a:tailEnd/>
            </a:ln>
            <a:effectLst>
              <a:outerShdw dist="35921" dir="2700000" algn="ctr" rotWithShape="0">
                <a:srgbClr val="000000"/>
              </a:outerShdw>
            </a:effectLst>
          </p:spPr>
          <p:txBody>
            <a:bodyPr wrap="none">
              <a:spAutoFit/>
            </a:bodyPr>
            <a:lstStyle/>
            <a:p>
              <a:pPr algn="ctr" eaLnBrk="0" hangingPunct="0"/>
              <a:r>
                <a:rPr lang="en-US" sz="2400" b="1" dirty="0" smtClean="0">
                  <a:solidFill>
                    <a:srgbClr val="FFFFFF"/>
                  </a:solidFill>
                  <a:effectLst>
                    <a:outerShdw blurRad="38100" dist="38100" dir="2700000" algn="tl">
                      <a:srgbClr val="C0C0C0"/>
                    </a:outerShdw>
                  </a:effectLst>
                </a:rPr>
                <a:t>Capital</a:t>
              </a:r>
            </a:p>
            <a:p>
              <a:pPr algn="ctr" eaLnBrk="0" hangingPunct="0"/>
              <a:r>
                <a:rPr lang="en-US" sz="2400" b="1" dirty="0" smtClean="0">
                  <a:solidFill>
                    <a:srgbClr val="FFFFFF"/>
                  </a:solidFill>
                  <a:effectLst>
                    <a:outerShdw blurRad="38100" dist="38100" dir="2700000" algn="tl">
                      <a:srgbClr val="C0C0C0"/>
                    </a:outerShdw>
                  </a:effectLst>
                </a:rPr>
                <a:t>Gains </a:t>
              </a:r>
              <a:endParaRPr lang="en-US" sz="2400" b="1" dirty="0">
                <a:solidFill>
                  <a:srgbClr val="FFFFFF"/>
                </a:solidFill>
                <a:effectLst>
                  <a:outerShdw blurRad="38100" dist="38100" dir="2700000" algn="tl">
                    <a:srgbClr val="C0C0C0"/>
                  </a:outerShdw>
                </a:effectLst>
              </a:endParaRPr>
            </a:p>
          </p:txBody>
        </p:sp>
        <p:sp>
          <p:nvSpPr>
            <p:cNvPr id="87059" name="AutoShape 19"/>
            <p:cNvSpPr>
              <a:spLocks noChangeArrowheads="1"/>
            </p:cNvSpPr>
            <p:nvPr/>
          </p:nvSpPr>
          <p:spPr bwMode="gray">
            <a:xfrm flipV="1">
              <a:off x="3936" y="3600"/>
              <a:ext cx="864" cy="144"/>
            </a:xfrm>
            <a:prstGeom prst="roundRect">
              <a:avLst>
                <a:gd name="adj" fmla="val 50000"/>
              </a:avLst>
            </a:prstGeom>
            <a:gradFill rotWithShape="1">
              <a:gsLst>
                <a:gs pos="0">
                  <a:schemeClr val="folHlink"/>
                </a:gs>
                <a:gs pos="100000">
                  <a:schemeClr val="folHlink">
                    <a:gamma/>
                    <a:tint val="51373"/>
                    <a:invGamma/>
                  </a:schemeClr>
                </a:gs>
              </a:gsLst>
              <a:lin ang="5400000" scaled="1"/>
            </a:gradFill>
            <a:ln w="9525">
              <a:noFill/>
              <a:round/>
              <a:headEnd/>
              <a:tailEnd/>
            </a:ln>
            <a:effectLst/>
          </p:spPr>
          <p:txBody>
            <a:bodyPr wrap="none" anchor="ctr"/>
            <a:lstStyle/>
            <a:p>
              <a:endParaRPr lang="en-US"/>
            </a:p>
          </p:txBody>
        </p:sp>
      </p:grpSp>
      <p:grpSp>
        <p:nvGrpSpPr>
          <p:cNvPr id="87060" name="Group 20"/>
          <p:cNvGrpSpPr>
            <a:grpSpLocks/>
          </p:cNvGrpSpPr>
          <p:nvPr/>
        </p:nvGrpSpPr>
        <p:grpSpPr bwMode="auto">
          <a:xfrm>
            <a:off x="1905000" y="1828800"/>
            <a:ext cx="2666998" cy="3962400"/>
            <a:chOff x="2271" y="1296"/>
            <a:chExt cx="1413" cy="2496"/>
          </a:xfrm>
        </p:grpSpPr>
        <p:sp>
          <p:nvSpPr>
            <p:cNvPr id="87061" name="AutoShape 21"/>
            <p:cNvSpPr>
              <a:spLocks noChangeArrowheads="1"/>
            </p:cNvSpPr>
            <p:nvPr/>
          </p:nvSpPr>
          <p:spPr bwMode="gray">
            <a:xfrm>
              <a:off x="2464" y="2304"/>
              <a:ext cx="1008" cy="1488"/>
            </a:xfrm>
            <a:prstGeom prst="roundRect">
              <a:avLst>
                <a:gd name="adj" fmla="val 7935"/>
              </a:avLst>
            </a:prstGeom>
            <a:gradFill rotWithShape="1">
              <a:gsLst>
                <a:gs pos="0">
                  <a:schemeClr val="hlink">
                    <a:gamma/>
                    <a:shade val="60784"/>
                    <a:invGamma/>
                  </a:schemeClr>
                </a:gs>
                <a:gs pos="100000">
                  <a:schemeClr val="hlink"/>
                </a:gs>
              </a:gsLst>
              <a:lin ang="5400000" scaled="1"/>
            </a:gradFill>
            <a:ln w="9525">
              <a:noFill/>
              <a:round/>
              <a:headEnd/>
              <a:tailEnd/>
            </a:ln>
            <a:effectLst/>
          </p:spPr>
          <p:txBody>
            <a:bodyPr wrap="none" anchor="ctr"/>
            <a:lstStyle/>
            <a:p>
              <a:endParaRPr lang="en-US"/>
            </a:p>
          </p:txBody>
        </p:sp>
        <p:grpSp>
          <p:nvGrpSpPr>
            <p:cNvPr id="87062" name="Group 22"/>
            <p:cNvGrpSpPr>
              <a:grpSpLocks/>
            </p:cNvGrpSpPr>
            <p:nvPr/>
          </p:nvGrpSpPr>
          <p:grpSpPr bwMode="auto">
            <a:xfrm>
              <a:off x="2416" y="1296"/>
              <a:ext cx="1088" cy="1248"/>
              <a:chOff x="5392" y="229"/>
              <a:chExt cx="1363" cy="1800"/>
            </a:xfrm>
          </p:grpSpPr>
          <p:sp>
            <p:nvSpPr>
              <p:cNvPr id="87063" name="AutoShape 23"/>
              <p:cNvSpPr>
                <a:spLocks noChangeArrowheads="1"/>
              </p:cNvSpPr>
              <p:nvPr/>
            </p:nvSpPr>
            <p:spPr bwMode="gray">
              <a:xfrm>
                <a:off x="5392" y="229"/>
                <a:ext cx="1363" cy="1800"/>
              </a:xfrm>
              <a:prstGeom prst="roundRect">
                <a:avLst>
                  <a:gd name="adj" fmla="val 17509"/>
                </a:avLst>
              </a:prstGeom>
              <a:solidFill>
                <a:schemeClr val="hlink"/>
              </a:solidFill>
              <a:ln w="9525">
                <a:noFill/>
                <a:round/>
                <a:headEnd/>
                <a:tailEnd/>
              </a:ln>
              <a:effectLst/>
            </p:spPr>
            <p:txBody>
              <a:bodyPr wrap="none" anchor="ctr"/>
              <a:lstStyle/>
              <a:p>
                <a:endParaRPr lang="en-US"/>
              </a:p>
            </p:txBody>
          </p:sp>
          <p:sp>
            <p:nvSpPr>
              <p:cNvPr id="87064" name="AutoShape 24"/>
              <p:cNvSpPr>
                <a:spLocks noChangeArrowheads="1"/>
              </p:cNvSpPr>
              <p:nvPr/>
            </p:nvSpPr>
            <p:spPr bwMode="gray">
              <a:xfrm>
                <a:off x="5424" y="1536"/>
                <a:ext cx="1304" cy="447"/>
              </a:xfrm>
              <a:prstGeom prst="roundRect">
                <a:avLst>
                  <a:gd name="adj" fmla="val 50000"/>
                </a:avLst>
              </a:prstGeom>
              <a:gradFill rotWithShape="1">
                <a:gsLst>
                  <a:gs pos="0">
                    <a:schemeClr val="hlink"/>
                  </a:gs>
                  <a:gs pos="100000">
                    <a:schemeClr val="hlink">
                      <a:gamma/>
                      <a:tint val="54510"/>
                      <a:invGamma/>
                    </a:schemeClr>
                  </a:gs>
                </a:gsLst>
                <a:lin ang="5400000" scaled="1"/>
              </a:gradFill>
              <a:ln w="9525">
                <a:noFill/>
                <a:round/>
                <a:headEnd/>
                <a:tailEnd/>
              </a:ln>
              <a:effectLst/>
            </p:spPr>
            <p:txBody>
              <a:bodyPr wrap="none" anchor="ctr"/>
              <a:lstStyle/>
              <a:p>
                <a:endParaRPr lang="en-US"/>
              </a:p>
            </p:txBody>
          </p:sp>
          <p:sp>
            <p:nvSpPr>
              <p:cNvPr id="87065" name="AutoShape 25"/>
              <p:cNvSpPr>
                <a:spLocks noChangeArrowheads="1"/>
              </p:cNvSpPr>
              <p:nvPr/>
            </p:nvSpPr>
            <p:spPr bwMode="gray">
              <a:xfrm>
                <a:off x="5424" y="250"/>
                <a:ext cx="1304" cy="446"/>
              </a:xfrm>
              <a:prstGeom prst="roundRect">
                <a:avLst>
                  <a:gd name="adj" fmla="val 50000"/>
                </a:avLst>
              </a:prstGeom>
              <a:gradFill rotWithShape="1">
                <a:gsLst>
                  <a:gs pos="0">
                    <a:schemeClr val="hlink">
                      <a:gamma/>
                      <a:tint val="33333"/>
                      <a:invGamma/>
                    </a:schemeClr>
                  </a:gs>
                  <a:gs pos="100000">
                    <a:schemeClr val="hlink"/>
                  </a:gs>
                </a:gsLst>
                <a:lin ang="5400000" scaled="1"/>
              </a:gradFill>
              <a:ln w="9525">
                <a:noFill/>
                <a:round/>
                <a:headEnd/>
                <a:tailEnd/>
              </a:ln>
              <a:effectLst/>
            </p:spPr>
            <p:txBody>
              <a:bodyPr wrap="none" anchor="ctr"/>
              <a:lstStyle/>
              <a:p>
                <a:endParaRPr lang="en-US"/>
              </a:p>
            </p:txBody>
          </p:sp>
        </p:grpSp>
        <p:sp>
          <p:nvSpPr>
            <p:cNvPr id="87066" name="Text Box 26"/>
            <p:cNvSpPr txBox="1">
              <a:spLocks noChangeArrowheads="1"/>
            </p:cNvSpPr>
            <p:nvPr/>
          </p:nvSpPr>
          <p:spPr bwMode="gray">
            <a:xfrm>
              <a:off x="2715" y="2832"/>
              <a:ext cx="485" cy="407"/>
            </a:xfrm>
            <a:prstGeom prst="rect">
              <a:avLst/>
            </a:prstGeom>
            <a:noFill/>
            <a:ln w="9525" algn="ctr">
              <a:noFill/>
              <a:miter lim="800000"/>
              <a:headEnd/>
              <a:tailEnd/>
            </a:ln>
            <a:effectLst/>
          </p:spPr>
          <p:txBody>
            <a:bodyPr wrap="square">
              <a:spAutoFit/>
            </a:bodyPr>
            <a:lstStyle/>
            <a:p>
              <a:pPr algn="ctr" eaLnBrk="0" hangingPunct="0"/>
              <a:r>
                <a:rPr lang="en-US" dirty="0" smtClean="0">
                  <a:solidFill>
                    <a:srgbClr val="FFFFFF"/>
                  </a:solidFill>
                </a:rPr>
                <a:t>As per </a:t>
              </a:r>
            </a:p>
            <a:p>
              <a:pPr algn="ctr" eaLnBrk="0" hangingPunct="0"/>
              <a:r>
                <a:rPr lang="en-US" dirty="0" smtClean="0">
                  <a:solidFill>
                    <a:srgbClr val="FFFFFF"/>
                  </a:solidFill>
                </a:rPr>
                <a:t>AS-22</a:t>
              </a:r>
              <a:endParaRPr lang="en-US" dirty="0">
                <a:solidFill>
                  <a:srgbClr val="FFFFFF"/>
                </a:solidFill>
              </a:endParaRPr>
            </a:p>
          </p:txBody>
        </p:sp>
        <p:sp>
          <p:nvSpPr>
            <p:cNvPr id="87067" name="Text Box 27"/>
            <p:cNvSpPr txBox="1">
              <a:spLocks noChangeArrowheads="1"/>
            </p:cNvSpPr>
            <p:nvPr/>
          </p:nvSpPr>
          <p:spPr bwMode="gray">
            <a:xfrm>
              <a:off x="2271" y="1488"/>
              <a:ext cx="1413" cy="601"/>
            </a:xfrm>
            <a:prstGeom prst="rect">
              <a:avLst/>
            </a:prstGeom>
            <a:noFill/>
            <a:ln w="9525" algn="ctr">
              <a:noFill/>
              <a:miter lim="800000"/>
              <a:headEnd/>
              <a:tailEnd/>
            </a:ln>
            <a:effectLst>
              <a:outerShdw dist="35921" dir="2700000" algn="ctr" rotWithShape="0">
                <a:srgbClr val="000000"/>
              </a:outerShdw>
            </a:effectLst>
          </p:spPr>
          <p:txBody>
            <a:bodyPr wrap="none">
              <a:spAutoFit/>
            </a:bodyPr>
            <a:lstStyle/>
            <a:p>
              <a:pPr algn="ctr" eaLnBrk="0" hangingPunct="0"/>
              <a:r>
                <a:rPr lang="en-US" sz="2800" b="1" dirty="0" smtClean="0">
                  <a:solidFill>
                    <a:srgbClr val="FFFFFF"/>
                  </a:solidFill>
                  <a:effectLst>
                    <a:outerShdw blurRad="38100" dist="38100" dir="2700000" algn="tl">
                      <a:srgbClr val="C0C0C0"/>
                    </a:outerShdw>
                  </a:effectLst>
                </a:rPr>
                <a:t>Deductions </a:t>
              </a:r>
            </a:p>
            <a:p>
              <a:pPr algn="ctr" eaLnBrk="0" hangingPunct="0"/>
              <a:r>
                <a:rPr lang="en-US" sz="2800" b="1" dirty="0" smtClean="0">
                  <a:solidFill>
                    <a:srgbClr val="FFFFFF"/>
                  </a:solidFill>
                  <a:effectLst>
                    <a:outerShdw blurRad="38100" dist="38100" dir="2700000" algn="tl">
                      <a:srgbClr val="C0C0C0"/>
                    </a:outerShdw>
                  </a:effectLst>
                </a:rPr>
                <a:t>U/s 80-I</a:t>
              </a:r>
              <a:endParaRPr lang="en-US" sz="2800" b="1" dirty="0">
                <a:solidFill>
                  <a:srgbClr val="FFFFFF"/>
                </a:solidFill>
                <a:effectLst>
                  <a:outerShdw blurRad="38100" dist="38100" dir="2700000" algn="tl">
                    <a:srgbClr val="C0C0C0"/>
                  </a:outerShdw>
                </a:effectLst>
              </a:endParaRPr>
            </a:p>
          </p:txBody>
        </p:sp>
        <p:sp>
          <p:nvSpPr>
            <p:cNvPr id="87068" name="AutoShape 28"/>
            <p:cNvSpPr>
              <a:spLocks noChangeArrowheads="1"/>
            </p:cNvSpPr>
            <p:nvPr/>
          </p:nvSpPr>
          <p:spPr bwMode="gray">
            <a:xfrm flipV="1">
              <a:off x="2544" y="3600"/>
              <a:ext cx="864" cy="144"/>
            </a:xfrm>
            <a:prstGeom prst="roundRect">
              <a:avLst>
                <a:gd name="adj" fmla="val 50000"/>
              </a:avLst>
            </a:prstGeom>
            <a:gradFill rotWithShape="1">
              <a:gsLst>
                <a:gs pos="0">
                  <a:schemeClr val="hlink"/>
                </a:gs>
                <a:gs pos="100000">
                  <a:schemeClr val="hlink">
                    <a:gamma/>
                    <a:tint val="42353"/>
                    <a:invGamma/>
                  </a:schemeClr>
                </a:gs>
              </a:gsLst>
              <a:lin ang="5400000" scaled="1"/>
            </a:gradFill>
            <a:ln w="9525">
              <a:noFill/>
              <a:round/>
              <a:headEnd/>
              <a:tailEnd/>
            </a:ln>
            <a:effectLst/>
          </p:spPr>
          <p:txBody>
            <a:bodyPr wrap="none" anchor="ctr"/>
            <a:lstStyle/>
            <a:p>
              <a:endParaRPr lang="en-US"/>
            </a:p>
          </p:txBody>
        </p:sp>
      </p:grpSp>
      <p:grpSp>
        <p:nvGrpSpPr>
          <p:cNvPr id="39" name="Group 20"/>
          <p:cNvGrpSpPr>
            <a:grpSpLocks/>
          </p:cNvGrpSpPr>
          <p:nvPr/>
        </p:nvGrpSpPr>
        <p:grpSpPr bwMode="auto">
          <a:xfrm>
            <a:off x="6522085" y="2362200"/>
            <a:ext cx="2089432" cy="3962400"/>
            <a:chOff x="2416" y="1296"/>
            <a:chExt cx="1107" cy="2496"/>
          </a:xfrm>
        </p:grpSpPr>
        <p:sp>
          <p:nvSpPr>
            <p:cNvPr id="40" name="AutoShape 21"/>
            <p:cNvSpPr>
              <a:spLocks noChangeArrowheads="1"/>
            </p:cNvSpPr>
            <p:nvPr/>
          </p:nvSpPr>
          <p:spPr bwMode="gray">
            <a:xfrm>
              <a:off x="2464" y="2304"/>
              <a:ext cx="1008" cy="1488"/>
            </a:xfrm>
            <a:prstGeom prst="roundRect">
              <a:avLst>
                <a:gd name="adj" fmla="val 7935"/>
              </a:avLst>
            </a:prstGeom>
            <a:gradFill rotWithShape="1">
              <a:gsLst>
                <a:gs pos="0">
                  <a:schemeClr val="hlink">
                    <a:gamma/>
                    <a:shade val="60784"/>
                    <a:invGamma/>
                  </a:schemeClr>
                </a:gs>
                <a:gs pos="100000">
                  <a:schemeClr val="hlink"/>
                </a:gs>
              </a:gsLst>
              <a:lin ang="5400000" scaled="1"/>
            </a:gradFill>
            <a:ln w="9525">
              <a:noFill/>
              <a:round/>
              <a:headEnd/>
              <a:tailEnd/>
            </a:ln>
            <a:effectLst/>
          </p:spPr>
          <p:txBody>
            <a:bodyPr wrap="none" anchor="ctr"/>
            <a:lstStyle/>
            <a:p>
              <a:endParaRPr lang="en-US"/>
            </a:p>
          </p:txBody>
        </p:sp>
        <p:grpSp>
          <p:nvGrpSpPr>
            <p:cNvPr id="41" name="Group 22"/>
            <p:cNvGrpSpPr>
              <a:grpSpLocks/>
            </p:cNvGrpSpPr>
            <p:nvPr/>
          </p:nvGrpSpPr>
          <p:grpSpPr bwMode="auto">
            <a:xfrm>
              <a:off x="2416" y="1296"/>
              <a:ext cx="1088" cy="1248"/>
              <a:chOff x="5392" y="229"/>
              <a:chExt cx="1363" cy="1800"/>
            </a:xfrm>
          </p:grpSpPr>
          <p:sp>
            <p:nvSpPr>
              <p:cNvPr id="45" name="AutoShape 23"/>
              <p:cNvSpPr>
                <a:spLocks noChangeArrowheads="1"/>
              </p:cNvSpPr>
              <p:nvPr/>
            </p:nvSpPr>
            <p:spPr bwMode="gray">
              <a:xfrm>
                <a:off x="5392" y="229"/>
                <a:ext cx="1363" cy="1800"/>
              </a:xfrm>
              <a:prstGeom prst="roundRect">
                <a:avLst>
                  <a:gd name="adj" fmla="val 17509"/>
                </a:avLst>
              </a:prstGeom>
              <a:solidFill>
                <a:schemeClr val="hlink"/>
              </a:solidFill>
              <a:ln w="9525">
                <a:noFill/>
                <a:round/>
                <a:headEnd/>
                <a:tailEnd/>
              </a:ln>
              <a:effectLst/>
            </p:spPr>
            <p:txBody>
              <a:bodyPr wrap="none" anchor="ctr"/>
              <a:lstStyle/>
              <a:p>
                <a:endParaRPr lang="en-US"/>
              </a:p>
            </p:txBody>
          </p:sp>
          <p:sp>
            <p:nvSpPr>
              <p:cNvPr id="46" name="AutoShape 24"/>
              <p:cNvSpPr>
                <a:spLocks noChangeArrowheads="1"/>
              </p:cNvSpPr>
              <p:nvPr/>
            </p:nvSpPr>
            <p:spPr bwMode="gray">
              <a:xfrm>
                <a:off x="5424" y="1536"/>
                <a:ext cx="1304" cy="447"/>
              </a:xfrm>
              <a:prstGeom prst="roundRect">
                <a:avLst>
                  <a:gd name="adj" fmla="val 50000"/>
                </a:avLst>
              </a:prstGeom>
              <a:gradFill rotWithShape="1">
                <a:gsLst>
                  <a:gs pos="0">
                    <a:schemeClr val="hlink"/>
                  </a:gs>
                  <a:gs pos="100000">
                    <a:schemeClr val="hlink">
                      <a:gamma/>
                      <a:tint val="54510"/>
                      <a:invGamma/>
                    </a:schemeClr>
                  </a:gs>
                </a:gsLst>
                <a:lin ang="5400000" scaled="1"/>
              </a:gradFill>
              <a:ln w="9525">
                <a:noFill/>
                <a:round/>
                <a:headEnd/>
                <a:tailEnd/>
              </a:ln>
              <a:effectLst/>
            </p:spPr>
            <p:txBody>
              <a:bodyPr wrap="none" anchor="ctr"/>
              <a:lstStyle/>
              <a:p>
                <a:endParaRPr lang="en-US"/>
              </a:p>
            </p:txBody>
          </p:sp>
          <p:sp>
            <p:nvSpPr>
              <p:cNvPr id="47" name="AutoShape 25"/>
              <p:cNvSpPr>
                <a:spLocks noChangeArrowheads="1"/>
              </p:cNvSpPr>
              <p:nvPr/>
            </p:nvSpPr>
            <p:spPr bwMode="gray">
              <a:xfrm>
                <a:off x="5424" y="250"/>
                <a:ext cx="1304" cy="446"/>
              </a:xfrm>
              <a:prstGeom prst="roundRect">
                <a:avLst>
                  <a:gd name="adj" fmla="val 50000"/>
                </a:avLst>
              </a:prstGeom>
              <a:gradFill rotWithShape="1">
                <a:gsLst>
                  <a:gs pos="0">
                    <a:schemeClr val="hlink">
                      <a:gamma/>
                      <a:tint val="33333"/>
                      <a:invGamma/>
                    </a:schemeClr>
                  </a:gs>
                  <a:gs pos="100000">
                    <a:schemeClr val="hlink"/>
                  </a:gs>
                </a:gsLst>
                <a:lin ang="5400000" scaled="1"/>
              </a:gradFill>
              <a:ln w="9525">
                <a:noFill/>
                <a:round/>
                <a:headEnd/>
                <a:tailEnd/>
              </a:ln>
              <a:effectLst/>
            </p:spPr>
            <p:txBody>
              <a:bodyPr wrap="none" anchor="ctr"/>
              <a:lstStyle/>
              <a:p>
                <a:endParaRPr lang="en-US"/>
              </a:p>
            </p:txBody>
          </p:sp>
        </p:grpSp>
        <p:sp>
          <p:nvSpPr>
            <p:cNvPr id="42" name="Text Box 26"/>
            <p:cNvSpPr txBox="1">
              <a:spLocks noChangeArrowheads="1"/>
            </p:cNvSpPr>
            <p:nvPr/>
          </p:nvSpPr>
          <p:spPr bwMode="gray">
            <a:xfrm>
              <a:off x="2715" y="2832"/>
              <a:ext cx="485" cy="407"/>
            </a:xfrm>
            <a:prstGeom prst="rect">
              <a:avLst/>
            </a:prstGeom>
            <a:noFill/>
            <a:ln w="9525" algn="ctr">
              <a:noFill/>
              <a:miter lim="800000"/>
              <a:headEnd/>
              <a:tailEnd/>
            </a:ln>
            <a:effectLst/>
          </p:spPr>
          <p:txBody>
            <a:bodyPr wrap="square">
              <a:spAutoFit/>
            </a:bodyPr>
            <a:lstStyle/>
            <a:p>
              <a:pPr algn="ctr" eaLnBrk="0" hangingPunct="0"/>
              <a:r>
                <a:rPr lang="en-US" dirty="0" smtClean="0">
                  <a:solidFill>
                    <a:srgbClr val="FFFFFF"/>
                  </a:solidFill>
                </a:rPr>
                <a:t>As per </a:t>
              </a:r>
            </a:p>
            <a:p>
              <a:pPr algn="ctr" eaLnBrk="0" hangingPunct="0"/>
              <a:r>
                <a:rPr lang="en-US" dirty="0" smtClean="0">
                  <a:solidFill>
                    <a:srgbClr val="FFFFFF"/>
                  </a:solidFill>
                </a:rPr>
                <a:t>IAS-12</a:t>
              </a:r>
              <a:endParaRPr lang="en-US" dirty="0">
                <a:solidFill>
                  <a:srgbClr val="FFFFFF"/>
                </a:solidFill>
              </a:endParaRPr>
            </a:p>
          </p:txBody>
        </p:sp>
        <p:sp>
          <p:nvSpPr>
            <p:cNvPr id="43" name="Text Box 27"/>
            <p:cNvSpPr txBox="1">
              <a:spLocks noChangeArrowheads="1"/>
            </p:cNvSpPr>
            <p:nvPr/>
          </p:nvSpPr>
          <p:spPr bwMode="gray">
            <a:xfrm>
              <a:off x="2473" y="1392"/>
              <a:ext cx="1050" cy="834"/>
            </a:xfrm>
            <a:prstGeom prst="rect">
              <a:avLst/>
            </a:prstGeom>
            <a:noFill/>
            <a:ln w="9525" algn="ctr">
              <a:noFill/>
              <a:miter lim="800000"/>
              <a:headEnd/>
              <a:tailEnd/>
            </a:ln>
            <a:effectLst>
              <a:outerShdw dist="35921" dir="2700000" algn="ctr" rotWithShape="0">
                <a:srgbClr val="000000"/>
              </a:outerShdw>
            </a:effectLst>
          </p:spPr>
          <p:txBody>
            <a:bodyPr wrap="square">
              <a:spAutoFit/>
            </a:bodyPr>
            <a:lstStyle/>
            <a:p>
              <a:pPr algn="ctr" eaLnBrk="0" hangingPunct="0"/>
              <a:r>
                <a:rPr lang="en-US" sz="2000" b="1" dirty="0" smtClean="0">
                  <a:solidFill>
                    <a:srgbClr val="FFFFFF"/>
                  </a:solidFill>
                  <a:effectLst>
                    <a:outerShdw blurRad="38100" dist="38100" dir="2700000" algn="tl">
                      <a:srgbClr val="C0C0C0"/>
                    </a:outerShdw>
                  </a:effectLst>
                </a:rPr>
                <a:t>Business Combination</a:t>
              </a:r>
            </a:p>
            <a:p>
              <a:pPr algn="ctr" eaLnBrk="0" hangingPunct="0"/>
              <a:r>
                <a:rPr lang="en-US" sz="2000" b="1" dirty="0" smtClean="0">
                  <a:solidFill>
                    <a:srgbClr val="FFFFFF"/>
                  </a:solidFill>
                  <a:effectLst>
                    <a:outerShdw blurRad="38100" dist="38100" dir="2700000" algn="tl">
                      <a:srgbClr val="C0C0C0"/>
                    </a:outerShdw>
                  </a:effectLst>
                </a:rPr>
                <a:t>&amp; Share Based Payment</a:t>
              </a:r>
              <a:endParaRPr lang="en-US" sz="2000" b="1" dirty="0">
                <a:solidFill>
                  <a:srgbClr val="FFFFFF"/>
                </a:solidFill>
                <a:effectLst>
                  <a:outerShdw blurRad="38100" dist="38100" dir="2700000" algn="tl">
                    <a:srgbClr val="C0C0C0"/>
                  </a:outerShdw>
                </a:effectLst>
              </a:endParaRPr>
            </a:p>
          </p:txBody>
        </p:sp>
        <p:sp>
          <p:nvSpPr>
            <p:cNvPr id="44" name="AutoShape 28"/>
            <p:cNvSpPr>
              <a:spLocks noChangeArrowheads="1"/>
            </p:cNvSpPr>
            <p:nvPr/>
          </p:nvSpPr>
          <p:spPr bwMode="gray">
            <a:xfrm flipV="1">
              <a:off x="2544" y="3600"/>
              <a:ext cx="864" cy="144"/>
            </a:xfrm>
            <a:prstGeom prst="roundRect">
              <a:avLst>
                <a:gd name="adj" fmla="val 50000"/>
              </a:avLst>
            </a:prstGeom>
            <a:gradFill rotWithShape="1">
              <a:gsLst>
                <a:gs pos="0">
                  <a:schemeClr val="hlink"/>
                </a:gs>
                <a:gs pos="100000">
                  <a:schemeClr val="hlink">
                    <a:gamma/>
                    <a:tint val="42353"/>
                    <a:invGamma/>
                  </a:schemeClr>
                </a:gs>
              </a:gsLst>
              <a:lin ang="5400000" scaled="1"/>
            </a:gradFill>
            <a:ln w="9525">
              <a:noFill/>
              <a:round/>
              <a:headEnd/>
              <a:tailEnd/>
            </a:ln>
            <a:effectLst/>
          </p:spPr>
          <p:txBody>
            <a:bodyPr wrap="none" anchor="ctr"/>
            <a:lstStyle/>
            <a:p>
              <a:endParaRPr lang="en-US"/>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381000" y="1447800"/>
            <a:ext cx="8534400" cy="4953000"/>
          </a:xfrm>
          <a:prstGeom prst="flowChartAlternateProcess">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buFont typeface="+mj-lt"/>
              <a:buAutoNum type="arabicPeriod"/>
            </a:pPr>
            <a:r>
              <a:rPr lang="en-US" dirty="0" smtClean="0"/>
              <a:t>The payment of tax under section 115JB of the Act is a current tax for the period.</a:t>
            </a:r>
          </a:p>
          <a:p>
            <a:pPr marL="342900" indent="-342900">
              <a:buFont typeface="+mj-lt"/>
              <a:buAutoNum type="arabicPeriod"/>
            </a:pPr>
            <a:endParaRPr lang="en-US" dirty="0" smtClean="0"/>
          </a:p>
          <a:p>
            <a:pPr marL="342900" indent="-342900">
              <a:buFont typeface="+mj-lt"/>
              <a:buAutoNum type="arabicPeriod"/>
            </a:pPr>
            <a:r>
              <a:rPr lang="en-US" dirty="0" smtClean="0"/>
              <a:t>The deferred tax assets and liabilities in respect of timing differences should be measured using the regular tax rates and not the tax rate under section 115JB of the Act.</a:t>
            </a:r>
          </a:p>
          <a:p>
            <a:pPr marL="342900" indent="-342900">
              <a:buFont typeface="+mj-lt"/>
              <a:buAutoNum type="arabicPeriod"/>
            </a:pPr>
            <a:endParaRPr lang="en-US" dirty="0" smtClean="0"/>
          </a:p>
          <a:p>
            <a:pPr marL="342900" indent="-342900">
              <a:buFont typeface="+mj-lt"/>
              <a:buAutoNum type="arabicPeriod"/>
            </a:pPr>
            <a:r>
              <a:rPr lang="en-US" dirty="0" smtClean="0"/>
              <a:t>In case an enterprise expects that the timing differences arising in the current period would reverse in a period in which it may pay tax under section 115JB of the Act, the deferred tax assets and liabilities should be measured using the regular tax rates and not the tax rate under section 115JB of the Act.</a:t>
            </a:r>
            <a:endParaRPr lang="en-US" dirty="0"/>
          </a:p>
        </p:txBody>
      </p:sp>
      <p:sp>
        <p:nvSpPr>
          <p:cNvPr id="28" name="Round Diagonal Corner Rectangle 27"/>
          <p:cNvSpPr/>
          <p:nvPr/>
        </p:nvSpPr>
        <p:spPr>
          <a:xfrm>
            <a:off x="2895600" y="990600"/>
            <a:ext cx="3276600" cy="3810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MAT (ASI -6)</a:t>
            </a:r>
            <a:endParaRPr lang="en-US" sz="24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0" y="1447800"/>
            <a:ext cx="9144000" cy="5029200"/>
          </a:xfrm>
          <a:prstGeom prst="flowChartAlternateProcess">
            <a:avLst/>
          </a:prstGeom>
        </p:spPr>
        <p:style>
          <a:lnRef idx="1">
            <a:schemeClr val="dk1"/>
          </a:lnRef>
          <a:fillRef idx="2">
            <a:schemeClr val="dk1"/>
          </a:fillRef>
          <a:effectRef idx="1">
            <a:schemeClr val="dk1"/>
          </a:effectRef>
          <a:fontRef idx="minor">
            <a:schemeClr val="dk1"/>
          </a:fontRef>
        </p:style>
        <p:txBody>
          <a:bodyPr rtlCol="0" anchor="ctr"/>
          <a:lstStyle/>
          <a:p>
            <a:endParaRPr lang="en-US" dirty="0"/>
          </a:p>
        </p:txBody>
      </p:sp>
      <p:sp>
        <p:nvSpPr>
          <p:cNvPr id="28" name="Round Diagonal Corner Rectangle 27"/>
          <p:cNvSpPr/>
          <p:nvPr/>
        </p:nvSpPr>
        <p:spPr>
          <a:xfrm>
            <a:off x="2895600" y="990600"/>
            <a:ext cx="3276600" cy="3810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MAT Example</a:t>
            </a:r>
            <a:endParaRPr lang="en-US" sz="2400" b="1" dirty="0"/>
          </a:p>
        </p:txBody>
      </p:sp>
      <p:graphicFrame>
        <p:nvGraphicFramePr>
          <p:cNvPr id="5" name="Table 4"/>
          <p:cNvGraphicFramePr>
            <a:graphicFrameLocks noGrp="1"/>
          </p:cNvGraphicFramePr>
          <p:nvPr/>
        </p:nvGraphicFramePr>
        <p:xfrm>
          <a:off x="533402" y="1600201"/>
          <a:ext cx="8305798" cy="4571998"/>
        </p:xfrm>
        <a:graphic>
          <a:graphicData uri="http://schemas.openxmlformats.org/drawingml/2006/table">
            <a:tbl>
              <a:tblPr/>
              <a:tblGrid>
                <a:gridCol w="1203158"/>
                <a:gridCol w="505326"/>
                <a:gridCol w="1287378"/>
                <a:gridCol w="1082842"/>
                <a:gridCol w="160423"/>
                <a:gridCol w="1251284"/>
                <a:gridCol w="445167"/>
                <a:gridCol w="1287378"/>
                <a:gridCol w="1082842"/>
              </a:tblGrid>
              <a:tr h="300350">
                <a:tc gridSpan="4">
                  <a:txBody>
                    <a:bodyPr/>
                    <a:lstStyle/>
                    <a:p>
                      <a:pPr algn="ctr" fontAlgn="b"/>
                      <a:r>
                        <a:rPr lang="en-US" sz="1300" b="1" i="0" u="none" strike="noStrike" dirty="0">
                          <a:latin typeface="Arial"/>
                        </a:rPr>
                        <a:t>Without Timing Difference</a:t>
                      </a: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300" b="1"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b"/>
                      <a:r>
                        <a:rPr lang="en-US" sz="1300" b="1" i="0" u="none" strike="noStrike">
                          <a:latin typeface="Arial"/>
                        </a:rPr>
                        <a:t>With Timing Difference</a:t>
                      </a: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300350">
                <a:tc>
                  <a:txBody>
                    <a:bodyPr/>
                    <a:lstStyle/>
                    <a:p>
                      <a:pPr algn="ctr" fontAlgn="b"/>
                      <a:r>
                        <a:rPr lang="en-US" sz="1300" b="0" i="0" u="none" strike="noStrike" dirty="0">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300" b="0" i="0" u="none" strike="noStrike" dirty="0">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Amount in Rs.</a:t>
                      </a:r>
                    </a:p>
                  </a:txBody>
                  <a:tcPr marL="8809" marR="8809" marT="8809"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Amount in Rs.</a:t>
                      </a:r>
                    </a:p>
                  </a:txBody>
                  <a:tcPr marL="8809" marR="8809" marT="8809"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643">
                <a:tc>
                  <a:txBody>
                    <a:bodyPr/>
                    <a:lstStyle/>
                    <a:p>
                      <a:pPr algn="l" fontAlgn="b"/>
                      <a:r>
                        <a:rPr lang="en-US" sz="1300" b="0" i="0" u="none" strike="noStrike">
                          <a:latin typeface="Arial"/>
                        </a:rPr>
                        <a:t>Normal Tax Rate</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300" b="0" i="0" u="none" strike="noStrike" dirty="0">
                          <a:latin typeface="Arial"/>
                        </a:rPr>
                        <a:t>30%</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dirty="0" smtClean="0">
                          <a:latin typeface="Arial"/>
                        </a:rPr>
                        <a:t>Accounting </a:t>
                      </a:r>
                      <a:r>
                        <a:rPr lang="en-US" sz="1300" b="0" i="0" u="none" strike="noStrike" dirty="0">
                          <a:latin typeface="Arial"/>
                        </a:rPr>
                        <a:t>Profit</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100000</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Normal Tax Rate</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300" b="0" i="0" u="none" strike="noStrike">
                          <a:latin typeface="Arial"/>
                        </a:rPr>
                        <a:t>30%</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latin typeface="Arial"/>
                        </a:rPr>
                        <a:t>Accounitng Profit</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100000</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3664">
                <a:tc>
                  <a:txBody>
                    <a:bodyPr/>
                    <a:lstStyle/>
                    <a:p>
                      <a:pPr algn="l" fontAlgn="b"/>
                      <a:r>
                        <a:rPr lang="en-US" sz="1300" b="0" i="0" u="none" strike="noStrike">
                          <a:latin typeface="Arial"/>
                        </a:rPr>
                        <a:t>Mat rate</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300" b="0" i="0" u="none" strike="noStrike" dirty="0" smtClean="0">
                          <a:latin typeface="Arial"/>
                        </a:rPr>
                        <a:t>7.5%</a:t>
                      </a:r>
                      <a:endParaRPr lang="en-US" sz="1300" b="0" i="0" u="none" strike="noStrike" dirty="0">
                        <a:latin typeface="Arial"/>
                      </a:endParaRP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dirty="0">
                          <a:latin typeface="Arial"/>
                        </a:rPr>
                        <a:t>Book Profit</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500000</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Mat rate</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300" b="0" i="0" u="none" strike="noStrike" dirty="0" smtClean="0">
                          <a:latin typeface="Arial"/>
                        </a:rPr>
                        <a:t>7.5%</a:t>
                      </a:r>
                      <a:endParaRPr lang="en-US" sz="1300" b="0" i="0" u="none" strike="noStrike" dirty="0">
                        <a:latin typeface="Arial"/>
                      </a:endParaRP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latin typeface="Arial"/>
                        </a:rPr>
                        <a:t>Book Profit</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500000</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0350">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0" i="0" u="none" strike="noStrike">
                          <a:latin typeface="Arial"/>
                        </a:rPr>
                        <a:t> </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0" i="0" u="none" strike="noStrike" dirty="0">
                          <a:latin typeface="Arial"/>
                        </a:rPr>
                        <a:t>Taxable Income</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100000</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latin typeface="Arial"/>
                        </a:rPr>
                        <a:t> </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latin typeface="Arial"/>
                        </a:rPr>
                        <a:t>Taxable Income</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0" i="0" u="none" strike="noStrike">
                          <a:latin typeface="Arial"/>
                        </a:rPr>
                        <a:t>80000</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17621">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300" b="0" i="0" u="none" strike="noStrike" dirty="0">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300" b="0" i="0" u="none" strike="noStrike">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0" i="0" u="none" strike="noStrike" dirty="0">
                          <a:latin typeface="Arial"/>
                        </a:rPr>
                        <a:t> </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dirty="0" smtClean="0">
                          <a:latin typeface="Arial"/>
                        </a:rPr>
                        <a:t>( </a:t>
                      </a:r>
                      <a:r>
                        <a:rPr lang="en-US" sz="1300" b="0" i="0" u="none" strike="noStrike" dirty="0">
                          <a:latin typeface="Arial"/>
                        </a:rPr>
                        <a:t>Rs 20000 Timing Difference)</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dirty="0">
                          <a:latin typeface="Arial"/>
                        </a:rPr>
                        <a:t> </a:t>
                      </a:r>
                    </a:p>
                  </a:txBody>
                  <a:tcPr marL="8809" marR="8809" marT="88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664">
                <a:tc gridSpan="4">
                  <a:txBody>
                    <a:bodyPr/>
                    <a:lstStyle/>
                    <a:p>
                      <a:pPr algn="ctr" fontAlgn="b"/>
                      <a:r>
                        <a:rPr lang="en-US" sz="1300" b="1" i="0" u="none" strike="noStrike" dirty="0">
                          <a:latin typeface="Arial"/>
                        </a:rPr>
                        <a:t>Accounting Entry</a:t>
                      </a: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300" b="1"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b"/>
                      <a:r>
                        <a:rPr lang="en-US" sz="1300" b="1" i="0" u="none" strike="noStrike">
                          <a:latin typeface="Arial"/>
                        </a:rPr>
                        <a:t>Accounting Entry</a:t>
                      </a: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283664">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300" b="0" i="0" u="none" strike="noStrike">
                        <a:latin typeface="Arial"/>
                      </a:endParaRPr>
                    </a:p>
                  </a:txBody>
                  <a:tcPr marL="8809" marR="8809" marT="8809" marB="0" anchor="b">
                    <a:lnL>
                      <a:noFill/>
                    </a:lnL>
                    <a:lnR>
                      <a:noFill/>
                    </a:lnR>
                    <a:lnT>
                      <a:noFill/>
                    </a:lnT>
                    <a:lnB>
                      <a:noFill/>
                    </a:lnB>
                  </a:tcPr>
                </a:tc>
                <a:tc>
                  <a:txBody>
                    <a:bodyPr/>
                    <a:lstStyle/>
                    <a:p>
                      <a:pPr algn="l" fontAlgn="b"/>
                      <a:endParaRPr lang="en-US" sz="1300" b="0" i="0" u="none" strike="noStrike">
                        <a:latin typeface="Arial"/>
                      </a:endParaRPr>
                    </a:p>
                  </a:txBody>
                  <a:tcPr marL="8809" marR="8809" marT="8809" marB="0" anchor="b">
                    <a:lnL>
                      <a:noFill/>
                    </a:lnL>
                    <a:lnR>
                      <a:noFill/>
                    </a:lnR>
                    <a:lnT>
                      <a:noFill/>
                    </a:lnT>
                    <a:lnB>
                      <a:noFill/>
                    </a:lnB>
                  </a:tcPr>
                </a:tc>
                <a:tc>
                  <a:txBody>
                    <a:bodyPr/>
                    <a:lstStyle/>
                    <a:p>
                      <a:pPr algn="ctr" fontAlgn="b"/>
                      <a:r>
                        <a:rPr lang="en-US" sz="1300" b="0" i="0" u="none" strike="noStrike" dirty="0">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300" b="0" i="0" u="none" strike="noStrike">
                        <a:latin typeface="Arial"/>
                      </a:endParaRPr>
                    </a:p>
                  </a:txBody>
                  <a:tcPr marL="8809" marR="8809" marT="8809" marB="0" anchor="b">
                    <a:lnL>
                      <a:noFill/>
                    </a:lnL>
                    <a:lnR>
                      <a:noFill/>
                    </a:lnR>
                    <a:lnT>
                      <a:noFill/>
                    </a:lnT>
                    <a:lnB>
                      <a:noFill/>
                    </a:lnB>
                  </a:tcPr>
                </a:tc>
                <a:tc>
                  <a:txBody>
                    <a:bodyPr/>
                    <a:lstStyle/>
                    <a:p>
                      <a:pPr algn="l" fontAlgn="b"/>
                      <a:endParaRPr lang="en-US" sz="1300" b="0" i="0" u="none" strike="noStrike">
                        <a:latin typeface="Arial"/>
                      </a:endParaRPr>
                    </a:p>
                  </a:txBody>
                  <a:tcPr marL="8809" marR="8809" marT="8809" marB="0" anchor="b">
                    <a:lnL>
                      <a:noFill/>
                    </a:lnL>
                    <a:lnR>
                      <a:noFill/>
                    </a:lnR>
                    <a:lnT>
                      <a:noFill/>
                    </a:lnT>
                    <a:lnB>
                      <a:noFill/>
                    </a:lnB>
                  </a:tcPr>
                </a:tc>
                <a:tc>
                  <a:txBody>
                    <a:bodyPr/>
                    <a:lstStyle/>
                    <a:p>
                      <a:pPr algn="ctr" fontAlgn="b"/>
                      <a:r>
                        <a:rPr lang="en-US" sz="1300" b="0" i="0" u="none" strike="noStrike">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r>
              <a:tr h="283664">
                <a:tc>
                  <a:txBody>
                    <a:bodyPr/>
                    <a:lstStyle/>
                    <a:p>
                      <a:pPr algn="l" fontAlgn="b"/>
                      <a:r>
                        <a:rPr lang="en-US" sz="1300" b="0" i="0" u="none" strike="noStrike">
                          <a:latin typeface="Arial"/>
                        </a:rPr>
                        <a:t>P/L A/c </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300" b="0" i="0" u="none" strike="noStrike">
                          <a:latin typeface="Arial"/>
                        </a:rPr>
                        <a:t>dr.</a:t>
                      </a:r>
                    </a:p>
                  </a:txBody>
                  <a:tcPr marL="8809" marR="8809" marT="8809" marB="0" anchor="b">
                    <a:lnL>
                      <a:noFill/>
                    </a:lnL>
                    <a:lnR>
                      <a:noFill/>
                    </a:lnR>
                    <a:lnT>
                      <a:noFill/>
                    </a:lnT>
                    <a:lnB>
                      <a:noFill/>
                    </a:lnB>
                  </a:tcPr>
                </a:tc>
                <a:tc>
                  <a:txBody>
                    <a:bodyPr/>
                    <a:lstStyle/>
                    <a:p>
                      <a:pPr algn="r" fontAlgn="b"/>
                      <a:r>
                        <a:rPr lang="en-US" sz="1300" b="0" i="0" u="none" strike="noStrike">
                          <a:latin typeface="Arial"/>
                        </a:rPr>
                        <a:t>30000</a:t>
                      </a:r>
                    </a:p>
                  </a:txBody>
                  <a:tcPr marL="8809" marR="8809" marT="8809" marB="0" anchor="b">
                    <a:lnL>
                      <a:noFill/>
                    </a:lnL>
                    <a:lnR>
                      <a:noFill/>
                    </a:lnR>
                    <a:lnT>
                      <a:noFill/>
                    </a:lnT>
                    <a:lnB>
                      <a:noFill/>
                    </a:lnB>
                  </a:tcPr>
                </a:tc>
                <a:tc>
                  <a:txBody>
                    <a:bodyPr/>
                    <a:lstStyle/>
                    <a:p>
                      <a:pPr algn="ctr" fontAlgn="b"/>
                      <a:r>
                        <a:rPr lang="en-US" sz="1300" b="0" i="0" u="none" strike="noStrike" dirty="0">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P/L A/c </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300" b="0" i="0" u="none" strike="noStrike" dirty="0">
                          <a:latin typeface="Arial"/>
                        </a:rPr>
                        <a:t>dr.</a:t>
                      </a:r>
                    </a:p>
                  </a:txBody>
                  <a:tcPr marL="8809" marR="8809" marT="8809" marB="0" anchor="b">
                    <a:lnL>
                      <a:noFill/>
                    </a:lnL>
                    <a:lnR>
                      <a:noFill/>
                    </a:lnR>
                    <a:lnT>
                      <a:noFill/>
                    </a:lnT>
                    <a:lnB>
                      <a:noFill/>
                    </a:lnB>
                  </a:tcPr>
                </a:tc>
                <a:tc>
                  <a:txBody>
                    <a:bodyPr/>
                    <a:lstStyle/>
                    <a:p>
                      <a:pPr algn="r" fontAlgn="b"/>
                      <a:r>
                        <a:rPr lang="en-US" sz="1300" b="0" i="0" u="none" strike="noStrike" dirty="0">
                          <a:latin typeface="Arial"/>
                        </a:rPr>
                        <a:t>30000</a:t>
                      </a:r>
                    </a:p>
                  </a:txBody>
                  <a:tcPr marL="8809" marR="8809" marT="8809" marB="0" anchor="b">
                    <a:lnL>
                      <a:noFill/>
                    </a:lnL>
                    <a:lnR>
                      <a:noFill/>
                    </a:lnR>
                    <a:lnT>
                      <a:noFill/>
                    </a:lnT>
                    <a:lnB>
                      <a:noFill/>
                    </a:lnB>
                  </a:tcPr>
                </a:tc>
                <a:tc>
                  <a:txBody>
                    <a:bodyPr/>
                    <a:lstStyle/>
                    <a:p>
                      <a:pPr algn="ctr" fontAlgn="b"/>
                      <a:r>
                        <a:rPr lang="en-US" sz="1300" b="0" i="0" u="none" strike="noStrike">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r>
              <a:tr h="283664">
                <a:tc>
                  <a:txBody>
                    <a:bodyPr/>
                    <a:lstStyle/>
                    <a:p>
                      <a:pPr algn="l" fontAlgn="b"/>
                      <a:r>
                        <a:rPr lang="en-US" sz="1300" b="0" i="0" u="none" strike="noStrike">
                          <a:latin typeface="Arial"/>
                        </a:rPr>
                        <a:t>Mat credit A/c</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300" b="0" i="0" u="none" strike="noStrike">
                          <a:latin typeface="Arial"/>
                        </a:rPr>
                        <a:t>dr.</a:t>
                      </a:r>
                    </a:p>
                  </a:txBody>
                  <a:tcPr marL="8809" marR="8809" marT="8809" marB="0" anchor="b">
                    <a:lnL>
                      <a:noFill/>
                    </a:lnL>
                    <a:lnR>
                      <a:noFill/>
                    </a:lnR>
                    <a:lnT>
                      <a:noFill/>
                    </a:lnT>
                    <a:lnB>
                      <a:noFill/>
                    </a:lnB>
                  </a:tcPr>
                </a:tc>
                <a:tc>
                  <a:txBody>
                    <a:bodyPr/>
                    <a:lstStyle/>
                    <a:p>
                      <a:pPr algn="r" fontAlgn="b"/>
                      <a:r>
                        <a:rPr lang="en-US" sz="1300" b="0" i="0" u="none" strike="noStrike">
                          <a:latin typeface="Arial"/>
                        </a:rPr>
                        <a:t>7500</a:t>
                      </a:r>
                    </a:p>
                  </a:txBody>
                  <a:tcPr marL="8809" marR="8809" marT="8809" marB="0" anchor="b">
                    <a:lnL>
                      <a:noFill/>
                    </a:lnL>
                    <a:lnR>
                      <a:noFill/>
                    </a:lnR>
                    <a:lnT>
                      <a:noFill/>
                    </a:lnT>
                    <a:lnB>
                      <a:noFill/>
                    </a:lnB>
                  </a:tcPr>
                </a:tc>
                <a:tc>
                  <a:txBody>
                    <a:bodyPr/>
                    <a:lstStyle/>
                    <a:p>
                      <a:pPr algn="ctr" fontAlgn="b"/>
                      <a:r>
                        <a:rPr lang="en-US" sz="1300" b="0" i="0" u="none" strike="noStrike">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Mat credit A/c</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300" b="0" i="0" u="none" strike="noStrike" dirty="0">
                          <a:latin typeface="Arial"/>
                        </a:rPr>
                        <a:t>dr.</a:t>
                      </a:r>
                    </a:p>
                  </a:txBody>
                  <a:tcPr marL="8809" marR="8809" marT="8809" marB="0" anchor="b">
                    <a:lnL>
                      <a:noFill/>
                    </a:lnL>
                    <a:lnR>
                      <a:noFill/>
                    </a:lnR>
                    <a:lnT>
                      <a:noFill/>
                    </a:lnT>
                    <a:lnB>
                      <a:noFill/>
                    </a:lnB>
                  </a:tcPr>
                </a:tc>
                <a:tc>
                  <a:txBody>
                    <a:bodyPr/>
                    <a:lstStyle/>
                    <a:p>
                      <a:pPr algn="r" fontAlgn="b"/>
                      <a:r>
                        <a:rPr lang="en-US" sz="1300" b="0" i="0" u="none" strike="noStrike" dirty="0">
                          <a:latin typeface="Arial"/>
                        </a:rPr>
                        <a:t>13500</a:t>
                      </a:r>
                    </a:p>
                  </a:txBody>
                  <a:tcPr marL="8809" marR="8809" marT="8809" marB="0" anchor="b">
                    <a:lnL>
                      <a:noFill/>
                    </a:lnL>
                    <a:lnR>
                      <a:noFill/>
                    </a:lnR>
                    <a:lnT>
                      <a:noFill/>
                    </a:lnT>
                    <a:lnB>
                      <a:noFill/>
                    </a:lnB>
                  </a:tcPr>
                </a:tc>
                <a:tc>
                  <a:txBody>
                    <a:bodyPr/>
                    <a:lstStyle/>
                    <a:p>
                      <a:pPr algn="ctr" fontAlgn="b"/>
                      <a:r>
                        <a:rPr lang="en-US" sz="1300" b="0" i="0" u="none" strike="noStrike">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r>
              <a:tr h="283664">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300" b="0" i="0" u="none" strike="noStrike">
                        <a:latin typeface="Arial"/>
                      </a:endParaRPr>
                    </a:p>
                  </a:txBody>
                  <a:tcPr marL="8809" marR="8809" marT="8809" marB="0" anchor="b">
                    <a:lnL>
                      <a:noFill/>
                    </a:lnL>
                    <a:lnR>
                      <a:noFill/>
                    </a:lnR>
                    <a:lnT>
                      <a:noFill/>
                    </a:lnT>
                    <a:lnB>
                      <a:noFill/>
                    </a:lnB>
                  </a:tcPr>
                </a:tc>
                <a:tc>
                  <a:txBody>
                    <a:bodyPr/>
                    <a:lstStyle/>
                    <a:p>
                      <a:pPr algn="l" fontAlgn="b"/>
                      <a:endParaRPr lang="en-US" sz="1300" b="0" i="0" u="none" strike="noStrike">
                        <a:latin typeface="Arial"/>
                      </a:endParaRPr>
                    </a:p>
                  </a:txBody>
                  <a:tcPr marL="8809" marR="8809" marT="8809" marB="0" anchor="b">
                    <a:lnL>
                      <a:noFill/>
                    </a:lnL>
                    <a:lnR>
                      <a:noFill/>
                    </a:lnR>
                    <a:lnT>
                      <a:noFill/>
                    </a:lnT>
                    <a:lnB>
                      <a:noFill/>
                    </a:lnB>
                  </a:tcPr>
                </a:tc>
                <a:tc>
                  <a:txBody>
                    <a:bodyPr/>
                    <a:lstStyle/>
                    <a:p>
                      <a:pPr algn="ctr" fontAlgn="b"/>
                      <a:r>
                        <a:rPr lang="en-US" sz="1300" b="0" i="0" u="none" strike="noStrike">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300" b="0" i="0" u="none" strike="noStrike">
                          <a:latin typeface="Arial"/>
                        </a:rPr>
                        <a:t>     </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300" b="0" i="0" u="none" strike="noStrike" dirty="0">
                        <a:latin typeface="Arial"/>
                      </a:endParaRPr>
                    </a:p>
                  </a:txBody>
                  <a:tcPr marL="8809" marR="8809" marT="8809" marB="0" anchor="b">
                    <a:lnL>
                      <a:noFill/>
                    </a:lnL>
                    <a:lnR>
                      <a:noFill/>
                    </a:lnR>
                    <a:lnT>
                      <a:noFill/>
                    </a:lnT>
                    <a:lnB>
                      <a:noFill/>
                    </a:lnB>
                  </a:tcPr>
                </a:tc>
                <a:tc>
                  <a:txBody>
                    <a:bodyPr/>
                    <a:lstStyle/>
                    <a:p>
                      <a:pPr algn="l" fontAlgn="b"/>
                      <a:endParaRPr lang="en-US" sz="1300" b="0" i="0" u="none" strike="noStrike" dirty="0">
                        <a:latin typeface="Arial"/>
                      </a:endParaRPr>
                    </a:p>
                  </a:txBody>
                  <a:tcPr marL="8809" marR="8809" marT="8809" marB="0" anchor="b">
                    <a:lnL>
                      <a:noFill/>
                    </a:lnL>
                    <a:lnR>
                      <a:noFill/>
                    </a:lnR>
                    <a:lnT>
                      <a:noFill/>
                    </a:lnT>
                    <a:lnB>
                      <a:noFill/>
                    </a:lnB>
                  </a:tcPr>
                </a:tc>
                <a:tc>
                  <a:txBody>
                    <a:bodyPr/>
                    <a:lstStyle/>
                    <a:p>
                      <a:pPr algn="ctr" fontAlgn="b"/>
                      <a:r>
                        <a:rPr lang="en-US" sz="1300" b="0" i="0" u="none" strike="noStrike" dirty="0">
                          <a:latin typeface="Arial"/>
                        </a:rPr>
                        <a:t> </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r>
              <a:tr h="300350">
                <a:tc gridSpan="3">
                  <a:txBody>
                    <a:bodyPr/>
                    <a:lstStyle/>
                    <a:p>
                      <a:pPr algn="l" fontAlgn="b"/>
                      <a:r>
                        <a:rPr lang="en-US" sz="1300" b="0" i="0" u="none" strike="noStrike">
                          <a:latin typeface="Arial"/>
                        </a:rPr>
                        <a:t>        To Current tax ( Payable)</a:t>
                      </a:r>
                    </a:p>
                  </a:txBody>
                  <a:tcPr marL="8809" marR="8809" marT="8809"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300" b="0" i="0" u="none" strike="noStrike">
                          <a:latin typeface="Arial"/>
                        </a:rPr>
                        <a:t>37500</a:t>
                      </a:r>
                    </a:p>
                  </a:txBody>
                  <a:tcPr marL="8809" marR="8809" marT="8809"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300" b="0" i="0" u="none" strike="noStrike">
                        <a:latin typeface="Arial"/>
                      </a:endParaRPr>
                    </a:p>
                  </a:txBody>
                  <a:tcPr marL="8809" marR="8809" marT="88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3">
                  <a:txBody>
                    <a:bodyPr/>
                    <a:lstStyle/>
                    <a:p>
                      <a:pPr algn="l" fontAlgn="b"/>
                      <a:r>
                        <a:rPr lang="en-US" sz="1300" b="0" i="0" u="none" strike="noStrike" dirty="0">
                          <a:latin typeface="Arial"/>
                        </a:rPr>
                        <a:t>        To Current tax ( Payable)</a:t>
                      </a:r>
                    </a:p>
                  </a:txBody>
                  <a:tcPr marL="8809" marR="8809" marT="8809"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300" b="0" i="0" u="none" strike="noStrike">
                          <a:latin typeface="Arial"/>
                        </a:rPr>
                        <a:t>37500</a:t>
                      </a: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r>
              <a:tr h="300350">
                <a:tc>
                  <a:txBody>
                    <a:bodyPr/>
                    <a:lstStyle/>
                    <a:p>
                      <a:pPr algn="l"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300" b="0" i="0" u="none" strike="noStrike" dirty="0">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300" b="0" i="0" u="none" strike="noStrike">
                        <a:latin typeface="Arial"/>
                      </a:endParaRPr>
                    </a:p>
                  </a:txBody>
                  <a:tcPr marL="8809" marR="8809" marT="880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300" b="0" i="0" u="none" strike="noStrike">
                        <a:latin typeface="Arial"/>
                      </a:endParaRPr>
                    </a:p>
                  </a:txBody>
                  <a:tcPr marL="8809" marR="8809" marT="8809" marB="0" anchor="b">
                    <a:lnL>
                      <a:noFill/>
                    </a:lnL>
                    <a:lnR w="12700" cap="flat" cmpd="sng" algn="ctr">
                      <a:solidFill>
                        <a:srgbClr val="000000"/>
                      </a:solidFill>
                      <a:prstDash val="solid"/>
                      <a:round/>
                      <a:headEnd type="none" w="med" len="med"/>
                      <a:tailEnd type="none" w="med" len="med"/>
                    </a:lnR>
                    <a:lnT>
                      <a:noFill/>
                    </a:lnT>
                    <a:lnB>
                      <a:noFill/>
                    </a:lnB>
                  </a:tcPr>
                </a:tc>
                <a:tc gridSpan="3">
                  <a:txBody>
                    <a:bodyPr/>
                    <a:lstStyle/>
                    <a:p>
                      <a:pPr algn="l" fontAlgn="b"/>
                      <a:r>
                        <a:rPr lang="en-US" sz="1300" b="0" i="0" u="none" strike="noStrike" dirty="0">
                          <a:latin typeface="Arial"/>
                        </a:rPr>
                        <a:t>        To </a:t>
                      </a:r>
                      <a:r>
                        <a:rPr lang="en-US" sz="1300" b="0" i="0" u="none" strike="noStrike" dirty="0" smtClean="0">
                          <a:latin typeface="Arial"/>
                        </a:rPr>
                        <a:t>Deferred </a:t>
                      </a:r>
                      <a:r>
                        <a:rPr lang="en-US" sz="1300" b="0" i="0" u="none" strike="noStrike" dirty="0">
                          <a:latin typeface="Arial"/>
                        </a:rPr>
                        <a:t>Tax ( Payable)</a:t>
                      </a:r>
                    </a:p>
                  </a:txBody>
                  <a:tcPr marL="8809" marR="8809" marT="8809"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300" b="0" i="0" u="none" strike="noStrike" dirty="0">
                          <a:latin typeface="Arial"/>
                        </a:rPr>
                        <a:t>6000</a:t>
                      </a:r>
                    </a:p>
                  </a:txBody>
                  <a:tcPr marL="8809" marR="8809" marT="8809"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304800" y="1524000"/>
            <a:ext cx="8534400" cy="4953000"/>
          </a:xfrm>
          <a:prstGeom prst="flowChartAlternateProcess">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buAutoNum type="arabicPeriod"/>
            </a:pPr>
            <a:r>
              <a:rPr lang="en-US" dirty="0" smtClean="0"/>
              <a:t>The deferred tax in respect of timing differences which reverse during the tax holiday period should not be recognized to the extent the enterprise’s gross total income is subject to the deduction during the tax holiday period as per the requirements of the Act.</a:t>
            </a:r>
          </a:p>
          <a:p>
            <a:pPr marL="342900" indent="-342900">
              <a:buAutoNum type="arabicPeriod"/>
            </a:pPr>
            <a:r>
              <a:rPr lang="en-US" dirty="0" smtClean="0"/>
              <a:t>Deferred tax in respect of timing differences which reverse after the tax holiday period should be recognized in the year in which the timing differences originate. However, recognition of deferred tax assets should be subject to the consideration of prudence.</a:t>
            </a:r>
          </a:p>
          <a:p>
            <a:pPr marL="342900" indent="-342900">
              <a:buAutoNum type="arabicPeriod"/>
            </a:pPr>
            <a:r>
              <a:rPr lang="en-US" dirty="0" smtClean="0"/>
              <a:t>For the above purposes, the timing differences which originate     first should be considered to reverse first.</a:t>
            </a:r>
          </a:p>
        </p:txBody>
      </p:sp>
      <p:sp>
        <p:nvSpPr>
          <p:cNvPr id="28" name="Round Diagonal Corner Rectangle 27"/>
          <p:cNvSpPr/>
          <p:nvPr/>
        </p:nvSpPr>
        <p:spPr>
          <a:xfrm>
            <a:off x="1905000" y="1066800"/>
            <a:ext cx="5486400" cy="3810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TAX HOLIDAY ( ASI -3 &amp; 5)</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304800" y="1524000"/>
            <a:ext cx="8534400" cy="4953000"/>
          </a:xfrm>
          <a:prstGeom prst="flowChartAlternateProcess">
            <a:avLst/>
          </a:prstGeom>
        </p:spPr>
        <p:style>
          <a:lnRef idx="1">
            <a:schemeClr val="dk1"/>
          </a:lnRef>
          <a:fillRef idx="2">
            <a:schemeClr val="dk1"/>
          </a:fillRef>
          <a:effectRef idx="1">
            <a:schemeClr val="dk1"/>
          </a:effectRef>
          <a:fontRef idx="minor">
            <a:schemeClr val="dk1"/>
          </a:fontRef>
        </p:style>
        <p:txBody>
          <a:bodyPr rtlCol="0" anchor="ctr"/>
          <a:lstStyle/>
          <a:p>
            <a:r>
              <a:rPr lang="en-US" dirty="0" smtClean="0"/>
              <a:t>Where an enterprise’s statement of profit and loss includes an item</a:t>
            </a:r>
          </a:p>
          <a:p>
            <a:r>
              <a:rPr lang="en-US" dirty="0" smtClean="0"/>
              <a:t>of ‘loss’ which can be set-off in future for taxation purposes, only against the income arising under the head ‘Capital gains’ as per the requirements of the Act, that item is a timing difference to the extent it is not set-off in the current year and is allowed to be set off against the income arising under the head ‘Capital gains’ in subsequent years subject to the provisions of the Act. In respect of such ‘loss’, deferred tax asset should be recognized and carried</a:t>
            </a:r>
          </a:p>
          <a:p>
            <a:r>
              <a:rPr lang="en-US" dirty="0" smtClean="0"/>
              <a:t>forward subject to the consideration of prudence.</a:t>
            </a:r>
          </a:p>
          <a:p>
            <a:endParaRPr lang="en-US" dirty="0" smtClean="0"/>
          </a:p>
          <a:p>
            <a:r>
              <a:rPr lang="en-US" dirty="0" smtClean="0"/>
              <a:t>In cases where there is a difference between the amounts of ‘loss’</a:t>
            </a:r>
          </a:p>
          <a:p>
            <a:r>
              <a:rPr lang="en-US" dirty="0" smtClean="0"/>
              <a:t>recognized for accounting purposes and tax purposes because of cost indexation under the Act in respect of long-term capital assets, the deferred tax asset should be recognized and carried forward (subject to the consideration of prudence) on the amount which can be carried forward and set-off in future years as per the provisions of the Act.</a:t>
            </a:r>
          </a:p>
        </p:txBody>
      </p:sp>
      <p:sp>
        <p:nvSpPr>
          <p:cNvPr id="28" name="Round Diagonal Corner Rectangle 27"/>
          <p:cNvSpPr/>
          <p:nvPr/>
        </p:nvSpPr>
        <p:spPr>
          <a:xfrm>
            <a:off x="1905000" y="1066800"/>
            <a:ext cx="5486400" cy="3810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CAPITAL GAINS ( ASI -4)</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304800" y="1524000"/>
            <a:ext cx="8534400" cy="495300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smtClean="0"/>
              <a:t>Temporary differences may arise in Business combinations which results in DTA ( DTL). According to both statements the DTA that satisfies respective Prudence concepts should be recognized and it will automatically effect the amount of Goodwill( Capital reserve). However DTL arising on account of initial recognition of goodwill is prohibited to be recognized by IAS - 12</a:t>
            </a:r>
          </a:p>
        </p:txBody>
      </p:sp>
      <p:sp>
        <p:nvSpPr>
          <p:cNvPr id="28" name="Round Diagonal Corner Rectangle 27"/>
          <p:cNvSpPr/>
          <p:nvPr/>
        </p:nvSpPr>
        <p:spPr>
          <a:xfrm>
            <a:off x="1905000" y="1066800"/>
            <a:ext cx="5486400" cy="381000"/>
          </a:xfrm>
          <a:prstGeom prst="round2Diag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smtClean="0"/>
              <a:t>BUSINESS COMBINATIONS &amp; GOODWILL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304800" y="1524000"/>
            <a:ext cx="8534400" cy="495300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smtClean="0"/>
              <a:t>Where an entity receives a Tax deduction that relates to remuneration paid in form of shares, share options or other equity instruments there may be difference in amount deductible under Accounting &amp; Tax income so DTA should be recognized as per</a:t>
            </a:r>
          </a:p>
          <a:p>
            <a:r>
              <a:rPr lang="en-US" dirty="0" smtClean="0"/>
              <a:t> IAS 12 on such amount.</a:t>
            </a:r>
          </a:p>
          <a:p>
            <a:endParaRPr lang="en-US" dirty="0" smtClean="0"/>
          </a:p>
          <a:p>
            <a:r>
              <a:rPr lang="en-US" dirty="0" smtClean="0"/>
              <a:t>IF the Amount of actual deduction exceeds the amount on which DTA was provided earlier then this indicates that the Tax deduction relates not only to expenses but also to an equity item. So in such a situation the excess to be recognized in equity.</a:t>
            </a:r>
          </a:p>
          <a:p>
            <a:endParaRPr lang="en-US" dirty="0" smtClean="0"/>
          </a:p>
          <a:p>
            <a:endParaRPr lang="en-US" dirty="0" smtClean="0"/>
          </a:p>
        </p:txBody>
      </p:sp>
      <p:sp>
        <p:nvSpPr>
          <p:cNvPr id="28" name="Round Diagonal Corner Rectangle 27"/>
          <p:cNvSpPr/>
          <p:nvPr/>
        </p:nvSpPr>
        <p:spPr>
          <a:xfrm>
            <a:off x="1905000" y="1066800"/>
            <a:ext cx="5486400" cy="381000"/>
          </a:xfrm>
          <a:prstGeom prst="round2Diag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smtClean="0"/>
              <a:t>SHARE BASED PAYMENTS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sz="3200" b="1" dirty="0" smtClean="0"/>
              <a:t>APPLICABILITY</a:t>
            </a:r>
            <a:endParaRPr lang="en-US" sz="1800" b="1" dirty="0"/>
          </a:p>
        </p:txBody>
      </p:sp>
      <p:sp>
        <p:nvSpPr>
          <p:cNvPr id="94212" name="Line 4"/>
          <p:cNvSpPr>
            <a:spLocks noChangeShapeType="1"/>
          </p:cNvSpPr>
          <p:nvPr/>
        </p:nvSpPr>
        <p:spPr bwMode="gray">
          <a:xfrm flipH="1">
            <a:off x="873125" y="4783138"/>
            <a:ext cx="2438400" cy="0"/>
          </a:xfrm>
          <a:prstGeom prst="line">
            <a:avLst/>
          </a:prstGeom>
          <a:noFill/>
          <a:ln w="9525">
            <a:solidFill>
              <a:schemeClr val="tx1"/>
            </a:solidFill>
            <a:round/>
            <a:headEnd/>
            <a:tailEnd/>
          </a:ln>
          <a:effectLst/>
        </p:spPr>
        <p:txBody>
          <a:bodyPr wrap="none" anchor="ctr"/>
          <a:lstStyle/>
          <a:p>
            <a:endParaRPr lang="en-US"/>
          </a:p>
        </p:txBody>
      </p:sp>
      <p:sp>
        <p:nvSpPr>
          <p:cNvPr id="94213" name="Line 5"/>
          <p:cNvSpPr>
            <a:spLocks noChangeShapeType="1"/>
          </p:cNvSpPr>
          <p:nvPr/>
        </p:nvSpPr>
        <p:spPr bwMode="gray">
          <a:xfrm flipH="1">
            <a:off x="873125" y="3952875"/>
            <a:ext cx="3352800" cy="0"/>
          </a:xfrm>
          <a:prstGeom prst="line">
            <a:avLst/>
          </a:prstGeom>
          <a:noFill/>
          <a:ln w="9525">
            <a:solidFill>
              <a:schemeClr val="tx1"/>
            </a:solidFill>
            <a:round/>
            <a:headEnd/>
            <a:tailEnd/>
          </a:ln>
          <a:effectLst/>
        </p:spPr>
        <p:txBody>
          <a:bodyPr wrap="none" anchor="ctr"/>
          <a:lstStyle/>
          <a:p>
            <a:endParaRPr lang="en-US"/>
          </a:p>
        </p:txBody>
      </p:sp>
      <p:sp>
        <p:nvSpPr>
          <p:cNvPr id="94214" name="Line 6"/>
          <p:cNvSpPr>
            <a:spLocks noChangeShapeType="1"/>
          </p:cNvSpPr>
          <p:nvPr/>
        </p:nvSpPr>
        <p:spPr bwMode="gray">
          <a:xfrm flipH="1">
            <a:off x="873125" y="3124200"/>
            <a:ext cx="4165600" cy="0"/>
          </a:xfrm>
          <a:prstGeom prst="line">
            <a:avLst/>
          </a:prstGeom>
          <a:noFill/>
          <a:ln w="9525">
            <a:solidFill>
              <a:schemeClr val="tx1"/>
            </a:solidFill>
            <a:round/>
            <a:headEnd/>
            <a:tailEnd/>
          </a:ln>
          <a:effectLst/>
        </p:spPr>
        <p:txBody>
          <a:bodyPr wrap="none" anchor="ctr"/>
          <a:lstStyle/>
          <a:p>
            <a:endParaRPr lang="en-US"/>
          </a:p>
        </p:txBody>
      </p:sp>
      <p:sp>
        <p:nvSpPr>
          <p:cNvPr id="94215" name="Line 7"/>
          <p:cNvSpPr>
            <a:spLocks noChangeShapeType="1"/>
          </p:cNvSpPr>
          <p:nvPr/>
        </p:nvSpPr>
        <p:spPr bwMode="gray">
          <a:xfrm flipH="1" flipV="1">
            <a:off x="873125" y="2282825"/>
            <a:ext cx="5033963" cy="0"/>
          </a:xfrm>
          <a:prstGeom prst="line">
            <a:avLst/>
          </a:prstGeom>
          <a:noFill/>
          <a:ln w="9525">
            <a:solidFill>
              <a:schemeClr val="tx1"/>
            </a:solidFill>
            <a:round/>
            <a:headEnd/>
            <a:tailEnd/>
          </a:ln>
          <a:effectLst/>
        </p:spPr>
        <p:txBody>
          <a:bodyPr wrap="none" anchor="ctr"/>
          <a:lstStyle/>
          <a:p>
            <a:endParaRPr lang="en-US"/>
          </a:p>
        </p:txBody>
      </p:sp>
      <p:sp>
        <p:nvSpPr>
          <p:cNvPr id="94216" name="Line 8"/>
          <p:cNvSpPr>
            <a:spLocks noChangeShapeType="1"/>
          </p:cNvSpPr>
          <p:nvPr/>
        </p:nvSpPr>
        <p:spPr bwMode="gray">
          <a:xfrm>
            <a:off x="1025525" y="2276475"/>
            <a:ext cx="0" cy="871538"/>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94217" name="Line 9"/>
          <p:cNvSpPr>
            <a:spLocks noChangeShapeType="1"/>
          </p:cNvSpPr>
          <p:nvPr/>
        </p:nvSpPr>
        <p:spPr bwMode="gray">
          <a:xfrm>
            <a:off x="1025525" y="3148013"/>
            <a:ext cx="0" cy="817562"/>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94218" name="Line 10"/>
          <p:cNvSpPr>
            <a:spLocks noChangeShapeType="1"/>
          </p:cNvSpPr>
          <p:nvPr/>
        </p:nvSpPr>
        <p:spPr bwMode="gray">
          <a:xfrm>
            <a:off x="1025525" y="3965575"/>
            <a:ext cx="0" cy="815975"/>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94220" name="Text Box 12"/>
          <p:cNvSpPr txBox="1">
            <a:spLocks noChangeArrowheads="1"/>
          </p:cNvSpPr>
          <p:nvPr/>
        </p:nvSpPr>
        <p:spPr bwMode="gray">
          <a:xfrm>
            <a:off x="1143000" y="2590800"/>
            <a:ext cx="1782860" cy="338554"/>
          </a:xfrm>
          <a:prstGeom prst="rect">
            <a:avLst/>
          </a:prstGeom>
          <a:noFill/>
          <a:ln w="9525">
            <a:noFill/>
            <a:miter lim="800000"/>
            <a:headEnd/>
            <a:tailEnd/>
          </a:ln>
          <a:effectLst/>
        </p:spPr>
        <p:txBody>
          <a:bodyPr wrap="none">
            <a:spAutoFit/>
          </a:bodyPr>
          <a:lstStyle/>
          <a:p>
            <a:pPr eaLnBrk="0" hangingPunct="0"/>
            <a:r>
              <a:rPr lang="en-US" sz="1600" dirty="0" smtClean="0">
                <a:solidFill>
                  <a:schemeClr val="tx2"/>
                </a:solidFill>
                <a:latin typeface="Verdana" pitchFamily="34" charset="0"/>
              </a:rPr>
              <a:t>FROM 1.4.2001</a:t>
            </a:r>
            <a:endParaRPr lang="en-US" sz="1600" dirty="0">
              <a:solidFill>
                <a:schemeClr val="tx2"/>
              </a:solidFill>
              <a:latin typeface="Verdana" pitchFamily="34" charset="0"/>
            </a:endParaRPr>
          </a:p>
        </p:txBody>
      </p:sp>
      <p:sp>
        <p:nvSpPr>
          <p:cNvPr id="94221" name="Text Box 13"/>
          <p:cNvSpPr txBox="1">
            <a:spLocks noChangeArrowheads="1"/>
          </p:cNvSpPr>
          <p:nvPr/>
        </p:nvSpPr>
        <p:spPr bwMode="gray">
          <a:xfrm>
            <a:off x="1177925" y="3427413"/>
            <a:ext cx="1696298" cy="338554"/>
          </a:xfrm>
          <a:prstGeom prst="rect">
            <a:avLst/>
          </a:prstGeom>
          <a:noFill/>
          <a:ln w="9525">
            <a:noFill/>
            <a:miter lim="800000"/>
            <a:headEnd/>
            <a:tailEnd/>
          </a:ln>
          <a:effectLst/>
        </p:spPr>
        <p:txBody>
          <a:bodyPr wrap="none">
            <a:spAutoFit/>
          </a:bodyPr>
          <a:lstStyle/>
          <a:p>
            <a:pPr eaLnBrk="0" hangingPunct="0"/>
            <a:r>
              <a:rPr lang="en-US" sz="1400" dirty="0" smtClean="0">
                <a:solidFill>
                  <a:schemeClr val="tx2"/>
                </a:solidFill>
                <a:latin typeface="Verdana" pitchFamily="34" charset="0"/>
              </a:rPr>
              <a:t>FROM </a:t>
            </a:r>
            <a:r>
              <a:rPr lang="en-US" sz="1600" dirty="0" smtClean="0">
                <a:solidFill>
                  <a:schemeClr val="tx2"/>
                </a:solidFill>
                <a:latin typeface="Verdana" pitchFamily="34" charset="0"/>
              </a:rPr>
              <a:t>1.4.2002</a:t>
            </a:r>
            <a:endParaRPr lang="en-US" sz="1600" dirty="0">
              <a:solidFill>
                <a:schemeClr val="tx2"/>
              </a:solidFill>
              <a:latin typeface="Verdana" pitchFamily="34" charset="0"/>
            </a:endParaRPr>
          </a:p>
        </p:txBody>
      </p:sp>
      <p:sp>
        <p:nvSpPr>
          <p:cNvPr id="94222" name="Text Box 14"/>
          <p:cNvSpPr txBox="1">
            <a:spLocks noChangeArrowheads="1"/>
          </p:cNvSpPr>
          <p:nvPr/>
        </p:nvSpPr>
        <p:spPr bwMode="gray">
          <a:xfrm>
            <a:off x="1177925" y="4291013"/>
            <a:ext cx="1696298" cy="338554"/>
          </a:xfrm>
          <a:prstGeom prst="rect">
            <a:avLst/>
          </a:prstGeom>
          <a:noFill/>
          <a:ln w="9525">
            <a:noFill/>
            <a:miter lim="800000"/>
            <a:headEnd/>
            <a:tailEnd/>
          </a:ln>
          <a:effectLst/>
        </p:spPr>
        <p:txBody>
          <a:bodyPr wrap="none">
            <a:spAutoFit/>
          </a:bodyPr>
          <a:lstStyle/>
          <a:p>
            <a:pPr eaLnBrk="0" hangingPunct="0"/>
            <a:r>
              <a:rPr lang="en-US" sz="1400" dirty="0" smtClean="0">
                <a:solidFill>
                  <a:schemeClr val="tx2"/>
                </a:solidFill>
                <a:latin typeface="Verdana" pitchFamily="34" charset="0"/>
              </a:rPr>
              <a:t>FROM </a:t>
            </a:r>
            <a:r>
              <a:rPr lang="en-US" sz="1600" dirty="0" smtClean="0">
                <a:solidFill>
                  <a:schemeClr val="tx2"/>
                </a:solidFill>
                <a:latin typeface="Verdana" pitchFamily="34" charset="0"/>
              </a:rPr>
              <a:t>1.4.2006</a:t>
            </a:r>
          </a:p>
        </p:txBody>
      </p:sp>
      <p:grpSp>
        <p:nvGrpSpPr>
          <p:cNvPr id="94224" name="Group 16"/>
          <p:cNvGrpSpPr>
            <a:grpSpLocks/>
          </p:cNvGrpSpPr>
          <p:nvPr/>
        </p:nvGrpSpPr>
        <p:grpSpPr bwMode="auto">
          <a:xfrm>
            <a:off x="3124200" y="1676400"/>
            <a:ext cx="5232400" cy="3200400"/>
            <a:chOff x="1888" y="1062"/>
            <a:chExt cx="3296" cy="2016"/>
          </a:xfrm>
        </p:grpSpPr>
        <p:sp>
          <p:nvSpPr>
            <p:cNvPr id="94225" name="Freeform 17"/>
            <p:cNvSpPr>
              <a:spLocks/>
            </p:cNvSpPr>
            <p:nvPr/>
          </p:nvSpPr>
          <p:spPr bwMode="gray">
            <a:xfrm>
              <a:off x="4817" y="1446"/>
              <a:ext cx="363" cy="533"/>
            </a:xfrm>
            <a:custGeom>
              <a:avLst/>
              <a:gdLst/>
              <a:ahLst/>
              <a:cxnLst>
                <a:cxn ang="0">
                  <a:pos x="308" y="120"/>
                </a:cxn>
                <a:cxn ang="0">
                  <a:pos x="0" y="444"/>
                </a:cxn>
                <a:cxn ang="0">
                  <a:pos x="0" y="286"/>
                </a:cxn>
                <a:cxn ang="0">
                  <a:pos x="308" y="0"/>
                </a:cxn>
                <a:cxn ang="0">
                  <a:pos x="308" y="120"/>
                </a:cxn>
              </a:cxnLst>
              <a:rect l="0" t="0" r="r" b="b"/>
              <a:pathLst>
                <a:path w="308" h="444">
                  <a:moveTo>
                    <a:pt x="308" y="120"/>
                  </a:moveTo>
                  <a:lnTo>
                    <a:pt x="0" y="444"/>
                  </a:lnTo>
                  <a:lnTo>
                    <a:pt x="0" y="286"/>
                  </a:lnTo>
                  <a:lnTo>
                    <a:pt x="308" y="0"/>
                  </a:lnTo>
                  <a:lnTo>
                    <a:pt x="308" y="120"/>
                  </a:lnTo>
                  <a:close/>
                </a:path>
              </a:pathLst>
            </a:custGeom>
            <a:gradFill rotWithShape="1">
              <a:gsLst>
                <a:gs pos="0">
                  <a:schemeClr val="accent2">
                    <a:gamma/>
                    <a:shade val="46275"/>
                    <a:invGamma/>
                  </a:schemeClr>
                </a:gs>
                <a:gs pos="50000">
                  <a:schemeClr val="accent2"/>
                </a:gs>
                <a:gs pos="100000">
                  <a:schemeClr val="accent2">
                    <a:gamma/>
                    <a:shade val="46275"/>
                    <a:invGamma/>
                  </a:schemeClr>
                </a:gs>
              </a:gsLst>
              <a:lin ang="2700000" scaled="1"/>
            </a:gradFill>
            <a:ln w="0">
              <a:noFill/>
              <a:prstDash val="solid"/>
              <a:round/>
              <a:headEnd/>
              <a:tailEnd/>
            </a:ln>
          </p:spPr>
          <p:txBody>
            <a:bodyPr/>
            <a:lstStyle/>
            <a:p>
              <a:endParaRPr lang="en-US"/>
            </a:p>
          </p:txBody>
        </p:sp>
        <p:sp>
          <p:nvSpPr>
            <p:cNvPr id="94226" name="Freeform 18"/>
            <p:cNvSpPr>
              <a:spLocks/>
            </p:cNvSpPr>
            <p:nvPr/>
          </p:nvSpPr>
          <p:spPr bwMode="gray">
            <a:xfrm>
              <a:off x="3078" y="1446"/>
              <a:ext cx="2106" cy="341"/>
            </a:xfrm>
            <a:custGeom>
              <a:avLst/>
              <a:gdLst/>
              <a:ahLst/>
              <a:cxnLst>
                <a:cxn ang="0">
                  <a:pos x="1478" y="284"/>
                </a:cxn>
                <a:cxn ang="0">
                  <a:pos x="0" y="284"/>
                </a:cxn>
                <a:cxn ang="0">
                  <a:pos x="446" y="0"/>
                </a:cxn>
                <a:cxn ang="0">
                  <a:pos x="1786" y="0"/>
                </a:cxn>
                <a:cxn ang="0">
                  <a:pos x="1478" y="284"/>
                </a:cxn>
              </a:cxnLst>
              <a:rect l="0" t="0" r="r" b="b"/>
              <a:pathLst>
                <a:path w="1786" h="284">
                  <a:moveTo>
                    <a:pt x="1478" y="284"/>
                  </a:moveTo>
                  <a:lnTo>
                    <a:pt x="0" y="284"/>
                  </a:lnTo>
                  <a:lnTo>
                    <a:pt x="446" y="0"/>
                  </a:lnTo>
                  <a:lnTo>
                    <a:pt x="1786" y="0"/>
                  </a:lnTo>
                  <a:lnTo>
                    <a:pt x="1478" y="284"/>
                  </a:lnTo>
                  <a:close/>
                </a:path>
              </a:pathLst>
            </a:custGeom>
            <a:solidFill>
              <a:schemeClr val="accent2"/>
            </a:solidFill>
            <a:ln w="0">
              <a:noFill/>
              <a:prstDash val="solid"/>
              <a:round/>
              <a:headEnd/>
              <a:tailEnd/>
            </a:ln>
          </p:spPr>
          <p:txBody>
            <a:bodyPr/>
            <a:lstStyle/>
            <a:p>
              <a:endParaRPr lang="en-US"/>
            </a:p>
          </p:txBody>
        </p:sp>
        <p:sp>
          <p:nvSpPr>
            <p:cNvPr id="94227" name="Freeform 19"/>
            <p:cNvSpPr>
              <a:spLocks/>
            </p:cNvSpPr>
            <p:nvPr/>
          </p:nvSpPr>
          <p:spPr bwMode="gray">
            <a:xfrm>
              <a:off x="4452" y="1970"/>
              <a:ext cx="363" cy="530"/>
            </a:xfrm>
            <a:custGeom>
              <a:avLst/>
              <a:gdLst/>
              <a:ahLst/>
              <a:cxnLst>
                <a:cxn ang="0">
                  <a:pos x="308" y="120"/>
                </a:cxn>
                <a:cxn ang="0">
                  <a:pos x="0" y="442"/>
                </a:cxn>
                <a:cxn ang="0">
                  <a:pos x="0" y="286"/>
                </a:cxn>
                <a:cxn ang="0">
                  <a:pos x="308" y="0"/>
                </a:cxn>
                <a:cxn ang="0">
                  <a:pos x="308" y="120"/>
                </a:cxn>
              </a:cxnLst>
              <a:rect l="0" t="0" r="r" b="b"/>
              <a:pathLst>
                <a:path w="308" h="442">
                  <a:moveTo>
                    <a:pt x="308" y="120"/>
                  </a:moveTo>
                  <a:lnTo>
                    <a:pt x="0" y="442"/>
                  </a:lnTo>
                  <a:lnTo>
                    <a:pt x="0" y="286"/>
                  </a:lnTo>
                  <a:lnTo>
                    <a:pt x="308" y="0"/>
                  </a:lnTo>
                  <a:lnTo>
                    <a:pt x="308" y="120"/>
                  </a:lnTo>
                  <a:close/>
                </a:path>
              </a:pathLst>
            </a:custGeom>
            <a:gradFill rotWithShape="1">
              <a:gsLst>
                <a:gs pos="0">
                  <a:schemeClr val="hlink">
                    <a:gamma/>
                    <a:shade val="46275"/>
                    <a:invGamma/>
                  </a:schemeClr>
                </a:gs>
                <a:gs pos="50000">
                  <a:schemeClr val="hlink"/>
                </a:gs>
                <a:gs pos="100000">
                  <a:schemeClr val="hlink">
                    <a:gamma/>
                    <a:shade val="46275"/>
                    <a:invGamma/>
                  </a:schemeClr>
                </a:gs>
              </a:gsLst>
              <a:lin ang="2700000" scaled="1"/>
            </a:gradFill>
            <a:ln w="0">
              <a:noFill/>
              <a:prstDash val="solid"/>
              <a:round/>
              <a:headEnd/>
              <a:tailEnd/>
            </a:ln>
          </p:spPr>
          <p:txBody>
            <a:bodyPr/>
            <a:lstStyle/>
            <a:p>
              <a:endParaRPr lang="en-US"/>
            </a:p>
          </p:txBody>
        </p:sp>
        <p:sp>
          <p:nvSpPr>
            <p:cNvPr id="94228" name="Freeform 20"/>
            <p:cNvSpPr>
              <a:spLocks/>
            </p:cNvSpPr>
            <p:nvPr/>
          </p:nvSpPr>
          <p:spPr bwMode="gray">
            <a:xfrm>
              <a:off x="2555" y="1970"/>
              <a:ext cx="2264" cy="340"/>
            </a:xfrm>
            <a:custGeom>
              <a:avLst/>
              <a:gdLst/>
              <a:ahLst/>
              <a:cxnLst>
                <a:cxn ang="0">
                  <a:pos x="1612" y="284"/>
                </a:cxn>
                <a:cxn ang="0">
                  <a:pos x="0" y="284"/>
                </a:cxn>
                <a:cxn ang="0">
                  <a:pos x="446" y="0"/>
                </a:cxn>
                <a:cxn ang="0">
                  <a:pos x="1920" y="0"/>
                </a:cxn>
                <a:cxn ang="0">
                  <a:pos x="1612" y="284"/>
                </a:cxn>
              </a:cxnLst>
              <a:rect l="0" t="0" r="r" b="b"/>
              <a:pathLst>
                <a:path w="1920" h="284">
                  <a:moveTo>
                    <a:pt x="1612" y="284"/>
                  </a:moveTo>
                  <a:lnTo>
                    <a:pt x="0" y="284"/>
                  </a:lnTo>
                  <a:lnTo>
                    <a:pt x="446" y="0"/>
                  </a:lnTo>
                  <a:lnTo>
                    <a:pt x="1920" y="0"/>
                  </a:lnTo>
                  <a:lnTo>
                    <a:pt x="1612" y="284"/>
                  </a:lnTo>
                  <a:close/>
                </a:path>
              </a:pathLst>
            </a:custGeom>
            <a:solidFill>
              <a:schemeClr val="hlink"/>
            </a:solidFill>
            <a:ln w="0">
              <a:noFill/>
              <a:prstDash val="solid"/>
              <a:round/>
              <a:headEnd/>
              <a:tailEnd/>
            </a:ln>
          </p:spPr>
          <p:txBody>
            <a:bodyPr/>
            <a:lstStyle/>
            <a:p>
              <a:endParaRPr lang="en-US"/>
            </a:p>
          </p:txBody>
        </p:sp>
        <p:sp>
          <p:nvSpPr>
            <p:cNvPr id="94229" name="Freeform 21"/>
            <p:cNvSpPr>
              <a:spLocks/>
            </p:cNvSpPr>
            <p:nvPr/>
          </p:nvSpPr>
          <p:spPr bwMode="gray">
            <a:xfrm>
              <a:off x="4086" y="2494"/>
              <a:ext cx="361" cy="532"/>
            </a:xfrm>
            <a:custGeom>
              <a:avLst/>
              <a:gdLst/>
              <a:ahLst/>
              <a:cxnLst>
                <a:cxn ang="0">
                  <a:pos x="306" y="122"/>
                </a:cxn>
                <a:cxn ang="0">
                  <a:pos x="0" y="444"/>
                </a:cxn>
                <a:cxn ang="0">
                  <a:pos x="0" y="286"/>
                </a:cxn>
                <a:cxn ang="0">
                  <a:pos x="306" y="0"/>
                </a:cxn>
                <a:cxn ang="0">
                  <a:pos x="306" y="122"/>
                </a:cxn>
              </a:cxnLst>
              <a:rect l="0" t="0" r="r" b="b"/>
              <a:pathLst>
                <a:path w="306" h="444">
                  <a:moveTo>
                    <a:pt x="306" y="122"/>
                  </a:moveTo>
                  <a:lnTo>
                    <a:pt x="0" y="444"/>
                  </a:lnTo>
                  <a:lnTo>
                    <a:pt x="0" y="286"/>
                  </a:lnTo>
                  <a:lnTo>
                    <a:pt x="306" y="0"/>
                  </a:lnTo>
                  <a:lnTo>
                    <a:pt x="306" y="122"/>
                  </a:lnTo>
                  <a:close/>
                </a:path>
              </a:pathLst>
            </a:custGeom>
            <a:gradFill rotWithShape="1">
              <a:gsLst>
                <a:gs pos="0">
                  <a:schemeClr val="folHlink">
                    <a:gamma/>
                    <a:shade val="46275"/>
                    <a:invGamma/>
                  </a:schemeClr>
                </a:gs>
                <a:gs pos="50000">
                  <a:schemeClr val="folHlink"/>
                </a:gs>
                <a:gs pos="100000">
                  <a:schemeClr val="folHlink">
                    <a:gamma/>
                    <a:shade val="46275"/>
                    <a:invGamma/>
                  </a:schemeClr>
                </a:gs>
              </a:gsLst>
              <a:lin ang="2700000" scaled="1"/>
            </a:gradFill>
            <a:ln w="0">
              <a:noFill/>
              <a:prstDash val="solid"/>
              <a:round/>
              <a:headEnd/>
              <a:tailEnd/>
            </a:ln>
          </p:spPr>
          <p:txBody>
            <a:bodyPr/>
            <a:lstStyle/>
            <a:p>
              <a:endParaRPr lang="en-US"/>
            </a:p>
          </p:txBody>
        </p:sp>
        <p:sp>
          <p:nvSpPr>
            <p:cNvPr id="94232" name="Freeform 24"/>
            <p:cNvSpPr>
              <a:spLocks/>
            </p:cNvSpPr>
            <p:nvPr/>
          </p:nvSpPr>
          <p:spPr bwMode="gray">
            <a:xfrm>
              <a:off x="1888" y="1062"/>
              <a:ext cx="1440" cy="2016"/>
            </a:xfrm>
            <a:custGeom>
              <a:avLst/>
              <a:gdLst/>
              <a:ahLst/>
              <a:cxnLst>
                <a:cxn ang="0">
                  <a:pos x="12" y="2464"/>
                </a:cxn>
                <a:cxn ang="0">
                  <a:pos x="56" y="2120"/>
                </a:cxn>
                <a:cxn ang="0">
                  <a:pos x="124" y="1808"/>
                </a:cxn>
                <a:cxn ang="0">
                  <a:pos x="212" y="1524"/>
                </a:cxn>
                <a:cxn ang="0">
                  <a:pos x="316" y="1270"/>
                </a:cxn>
                <a:cxn ang="0">
                  <a:pos x="430" y="1044"/>
                </a:cxn>
                <a:cxn ang="0">
                  <a:pos x="550" y="846"/>
                </a:cxn>
                <a:cxn ang="0">
                  <a:pos x="672" y="674"/>
                </a:cxn>
                <a:cxn ang="0">
                  <a:pos x="792" y="528"/>
                </a:cxn>
                <a:cxn ang="0">
                  <a:pos x="906" y="408"/>
                </a:cxn>
                <a:cxn ang="0">
                  <a:pos x="1010" y="310"/>
                </a:cxn>
                <a:cxn ang="0">
                  <a:pos x="1096" y="236"/>
                </a:cxn>
                <a:cxn ang="0">
                  <a:pos x="1164" y="184"/>
                </a:cxn>
                <a:cxn ang="0">
                  <a:pos x="1208" y="154"/>
                </a:cxn>
                <a:cxn ang="0">
                  <a:pos x="1224" y="144"/>
                </a:cxn>
                <a:cxn ang="0">
                  <a:pos x="1728" y="56"/>
                </a:cxn>
                <a:cxn ang="0">
                  <a:pos x="1568" y="328"/>
                </a:cxn>
                <a:cxn ang="0">
                  <a:pos x="1554" y="332"/>
                </a:cxn>
                <a:cxn ang="0">
                  <a:pos x="1514" y="346"/>
                </a:cxn>
                <a:cxn ang="0">
                  <a:pos x="1452" y="370"/>
                </a:cxn>
                <a:cxn ang="0">
                  <a:pos x="1370" y="410"/>
                </a:cxn>
                <a:cxn ang="0">
                  <a:pos x="1270" y="466"/>
                </a:cxn>
                <a:cxn ang="0">
                  <a:pos x="1158" y="540"/>
                </a:cxn>
                <a:cxn ang="0">
                  <a:pos x="1034" y="636"/>
                </a:cxn>
                <a:cxn ang="0">
                  <a:pos x="904" y="756"/>
                </a:cxn>
                <a:cxn ang="0">
                  <a:pos x="770" y="900"/>
                </a:cxn>
                <a:cxn ang="0">
                  <a:pos x="632" y="1076"/>
                </a:cxn>
                <a:cxn ang="0">
                  <a:pos x="498" y="1280"/>
                </a:cxn>
                <a:cxn ang="0">
                  <a:pos x="370" y="1518"/>
                </a:cxn>
                <a:cxn ang="0">
                  <a:pos x="248" y="1792"/>
                </a:cxn>
                <a:cxn ang="0">
                  <a:pos x="138" y="2104"/>
                </a:cxn>
                <a:cxn ang="0">
                  <a:pos x="42" y="2456"/>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w="0">
              <a:noFill/>
              <a:prstDash val="solid"/>
              <a:round/>
              <a:headEnd/>
              <a:tailEnd/>
            </a:ln>
          </p:spPr>
          <p:txBody>
            <a:bodyPr/>
            <a:lstStyle/>
            <a:p>
              <a:endParaRPr lang="en-US"/>
            </a:p>
          </p:txBody>
        </p:sp>
        <p:sp>
          <p:nvSpPr>
            <p:cNvPr id="94233" name="Rectangle 25"/>
            <p:cNvSpPr>
              <a:spLocks noChangeArrowheads="1"/>
            </p:cNvSpPr>
            <p:nvPr/>
          </p:nvSpPr>
          <p:spPr bwMode="gray">
            <a:xfrm>
              <a:off x="3082" y="1787"/>
              <a:ext cx="1743" cy="192"/>
            </a:xfrm>
            <a:prstGeom prst="rect">
              <a:avLst/>
            </a:prstGeom>
            <a:gradFill rotWithShape="1">
              <a:gsLst>
                <a:gs pos="0">
                  <a:schemeClr val="accent2">
                    <a:gamma/>
                    <a:shade val="72549"/>
                    <a:invGamma/>
                  </a:schemeClr>
                </a:gs>
                <a:gs pos="50000">
                  <a:schemeClr val="accent2"/>
                </a:gs>
                <a:gs pos="100000">
                  <a:schemeClr val="accent2">
                    <a:gamma/>
                    <a:shade val="72549"/>
                    <a:invGamma/>
                  </a:schemeClr>
                </a:gs>
              </a:gsLst>
              <a:lin ang="2700000" scaled="1"/>
            </a:gradFill>
            <a:ln w="9525">
              <a:noFill/>
              <a:miter lim="800000"/>
              <a:headEnd/>
              <a:tailEnd/>
            </a:ln>
            <a:effectLst/>
          </p:spPr>
          <p:txBody>
            <a:bodyPr wrap="none" anchor="ctr"/>
            <a:lstStyle/>
            <a:p>
              <a:pPr algn="ctr" eaLnBrk="0" hangingPunct="0"/>
              <a:r>
                <a:rPr lang="en-US" sz="1600" b="1" dirty="0" smtClean="0">
                  <a:solidFill>
                    <a:srgbClr val="FFFFFF"/>
                  </a:solidFill>
                  <a:latin typeface="Verdana" pitchFamily="34" charset="0"/>
                </a:rPr>
                <a:t>LEVEL I</a:t>
              </a:r>
              <a:endParaRPr lang="en-US" sz="1600" b="1" dirty="0">
                <a:solidFill>
                  <a:srgbClr val="FFFFFF"/>
                </a:solidFill>
                <a:latin typeface="Verdana" pitchFamily="34" charset="0"/>
              </a:endParaRPr>
            </a:p>
          </p:txBody>
        </p:sp>
        <p:sp>
          <p:nvSpPr>
            <p:cNvPr id="94234" name="Rectangle 26"/>
            <p:cNvSpPr>
              <a:spLocks noChangeArrowheads="1"/>
            </p:cNvSpPr>
            <p:nvPr/>
          </p:nvSpPr>
          <p:spPr bwMode="gray">
            <a:xfrm>
              <a:off x="2556" y="2310"/>
              <a:ext cx="1900" cy="188"/>
            </a:xfrm>
            <a:prstGeom prst="rect">
              <a:avLst/>
            </a:prstGeom>
            <a:gradFill rotWithShape="1">
              <a:gsLst>
                <a:gs pos="0">
                  <a:schemeClr val="hlink">
                    <a:gamma/>
                    <a:shade val="72549"/>
                    <a:invGamma/>
                  </a:schemeClr>
                </a:gs>
                <a:gs pos="50000">
                  <a:schemeClr val="hlink"/>
                </a:gs>
                <a:gs pos="100000">
                  <a:schemeClr val="hlink">
                    <a:gamma/>
                    <a:shade val="72549"/>
                    <a:invGamma/>
                  </a:schemeClr>
                </a:gs>
              </a:gsLst>
              <a:lin ang="2700000" scaled="1"/>
            </a:gradFill>
            <a:ln w="9525">
              <a:noFill/>
              <a:miter lim="800000"/>
              <a:headEnd/>
              <a:tailEnd/>
            </a:ln>
            <a:effectLst/>
          </p:spPr>
          <p:txBody>
            <a:bodyPr wrap="none" anchor="ctr"/>
            <a:lstStyle/>
            <a:p>
              <a:pPr algn="ctr" eaLnBrk="0" hangingPunct="0"/>
              <a:r>
                <a:rPr lang="en-US" sz="1600" b="1" dirty="0" smtClean="0">
                  <a:solidFill>
                    <a:srgbClr val="FFFFFF"/>
                  </a:solidFill>
                  <a:latin typeface="Verdana" pitchFamily="34" charset="0"/>
                </a:rPr>
                <a:t>LEVEL II</a:t>
              </a:r>
              <a:endParaRPr lang="en-US" sz="1600" b="1" dirty="0">
                <a:solidFill>
                  <a:srgbClr val="FFFFFF"/>
                </a:solidFill>
                <a:latin typeface="Verdana" pitchFamily="34" charset="0"/>
              </a:endParaRPr>
            </a:p>
          </p:txBody>
        </p:sp>
        <p:sp>
          <p:nvSpPr>
            <p:cNvPr id="94235" name="Freeform 27"/>
            <p:cNvSpPr>
              <a:spLocks/>
            </p:cNvSpPr>
            <p:nvPr/>
          </p:nvSpPr>
          <p:spPr bwMode="gray">
            <a:xfrm>
              <a:off x="2036" y="2494"/>
              <a:ext cx="2415" cy="343"/>
            </a:xfrm>
            <a:custGeom>
              <a:avLst/>
              <a:gdLst/>
              <a:ahLst/>
              <a:cxnLst>
                <a:cxn ang="0">
                  <a:pos x="1742" y="286"/>
                </a:cxn>
                <a:cxn ang="0">
                  <a:pos x="0" y="286"/>
                </a:cxn>
                <a:cxn ang="0">
                  <a:pos x="446" y="0"/>
                </a:cxn>
                <a:cxn ang="0">
                  <a:pos x="2048" y="0"/>
                </a:cxn>
                <a:cxn ang="0">
                  <a:pos x="1742" y="286"/>
                </a:cxn>
              </a:cxnLst>
              <a:rect l="0" t="0" r="r" b="b"/>
              <a:pathLst>
                <a:path w="2048" h="286">
                  <a:moveTo>
                    <a:pt x="1742" y="286"/>
                  </a:moveTo>
                  <a:lnTo>
                    <a:pt x="0" y="286"/>
                  </a:lnTo>
                  <a:lnTo>
                    <a:pt x="446" y="0"/>
                  </a:lnTo>
                  <a:lnTo>
                    <a:pt x="2048" y="0"/>
                  </a:lnTo>
                  <a:lnTo>
                    <a:pt x="1742" y="286"/>
                  </a:lnTo>
                  <a:close/>
                </a:path>
              </a:pathLst>
            </a:custGeom>
            <a:solidFill>
              <a:schemeClr val="folHlink"/>
            </a:solidFill>
            <a:ln w="0">
              <a:noFill/>
              <a:prstDash val="solid"/>
              <a:round/>
              <a:headEnd/>
              <a:tailEnd/>
            </a:ln>
          </p:spPr>
          <p:txBody>
            <a:bodyPr/>
            <a:lstStyle/>
            <a:p>
              <a:endParaRPr lang="en-US"/>
            </a:p>
          </p:txBody>
        </p:sp>
        <p:sp>
          <p:nvSpPr>
            <p:cNvPr id="94236" name="Rectangle 28"/>
            <p:cNvSpPr>
              <a:spLocks noChangeArrowheads="1"/>
            </p:cNvSpPr>
            <p:nvPr/>
          </p:nvSpPr>
          <p:spPr bwMode="gray">
            <a:xfrm>
              <a:off x="2038" y="2836"/>
              <a:ext cx="2056" cy="188"/>
            </a:xfrm>
            <a:prstGeom prst="rect">
              <a:avLst/>
            </a:prstGeom>
            <a:gradFill rotWithShape="1">
              <a:gsLst>
                <a:gs pos="0">
                  <a:schemeClr val="folHlink">
                    <a:gamma/>
                    <a:shade val="72549"/>
                    <a:invGamma/>
                  </a:schemeClr>
                </a:gs>
                <a:gs pos="50000">
                  <a:schemeClr val="folHlink"/>
                </a:gs>
                <a:gs pos="100000">
                  <a:schemeClr val="folHlink">
                    <a:gamma/>
                    <a:shade val="72549"/>
                    <a:invGamma/>
                  </a:schemeClr>
                </a:gs>
              </a:gsLst>
              <a:lin ang="2700000" scaled="1"/>
            </a:gradFill>
            <a:ln w="9525">
              <a:noFill/>
              <a:miter lim="800000"/>
              <a:headEnd/>
              <a:tailEnd/>
            </a:ln>
            <a:effectLst/>
          </p:spPr>
          <p:txBody>
            <a:bodyPr wrap="none" anchor="ctr"/>
            <a:lstStyle/>
            <a:p>
              <a:pPr algn="ctr" eaLnBrk="0" hangingPunct="0"/>
              <a:r>
                <a:rPr lang="en-US" sz="1600" b="1" dirty="0" smtClean="0">
                  <a:solidFill>
                    <a:srgbClr val="FFFFFF"/>
                  </a:solidFill>
                  <a:latin typeface="Verdana" pitchFamily="34" charset="0"/>
                </a:rPr>
                <a:t>LEVEL III</a:t>
              </a:r>
              <a:endParaRPr lang="en-US" sz="1600" b="1" dirty="0">
                <a:solidFill>
                  <a:srgbClr val="FFFFFF"/>
                </a:solidFill>
                <a:latin typeface="Verdana" pitchFamily="34" charset="0"/>
              </a:endParaRP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txBox="1">
            <a:spLocks noChangeArrowheads="1"/>
          </p:cNvSpPr>
          <p:nvPr/>
        </p:nvSpPr>
        <p:spPr bwMode="white">
          <a:xfrm>
            <a:off x="609600" y="304800"/>
            <a:ext cx="8229600" cy="577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DETAILED STUDY</a:t>
            </a:r>
            <a:endParaRPr kumimoji="0" lang="en-US" sz="1800" b="1" i="0" u="none" strike="noStrike" kern="0" cap="none" spc="0" normalizeH="0" baseline="0" noProof="0" dirty="0">
              <a:ln>
                <a:noFill/>
              </a:ln>
              <a:solidFill>
                <a:schemeClr val="bg1"/>
              </a:solidFill>
              <a:effectLst/>
              <a:uLnTx/>
              <a:uFillTx/>
              <a:latin typeface="+mj-lt"/>
              <a:ea typeface="+mj-ea"/>
              <a:cs typeface="+mj-cs"/>
            </a:endParaRPr>
          </a:p>
        </p:txBody>
      </p:sp>
      <p:sp>
        <p:nvSpPr>
          <p:cNvPr id="27" name="Flowchart: Alternate Process 26"/>
          <p:cNvSpPr/>
          <p:nvPr/>
        </p:nvSpPr>
        <p:spPr>
          <a:xfrm>
            <a:off x="0" y="1600200"/>
            <a:ext cx="9144000" cy="480060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p:txBody>
      </p:sp>
      <p:sp>
        <p:nvSpPr>
          <p:cNvPr id="28" name="Round Diagonal Corner Rectangle 27"/>
          <p:cNvSpPr/>
          <p:nvPr/>
        </p:nvSpPr>
        <p:spPr>
          <a:xfrm>
            <a:off x="1905000" y="1066800"/>
            <a:ext cx="5486400" cy="381000"/>
          </a:xfrm>
          <a:prstGeom prst="round2Diag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smtClean="0"/>
              <a:t>Other Points</a:t>
            </a:r>
          </a:p>
        </p:txBody>
      </p:sp>
      <p:sp>
        <p:nvSpPr>
          <p:cNvPr id="8" name="TextBox 7"/>
          <p:cNvSpPr txBox="1"/>
          <p:nvPr/>
        </p:nvSpPr>
        <p:spPr>
          <a:xfrm>
            <a:off x="228600" y="1828800"/>
            <a:ext cx="8686800" cy="1877437"/>
          </a:xfrm>
          <a:prstGeom prst="rect">
            <a:avLst/>
          </a:prstGeom>
          <a:noFill/>
        </p:spPr>
        <p:txBody>
          <a:bodyPr wrap="square" rtlCol="0">
            <a:spAutoFit/>
          </a:bodyPr>
          <a:lstStyle/>
          <a:p>
            <a:r>
              <a:rPr lang="en-US" sz="1600" b="1" dirty="0" smtClean="0"/>
              <a:t>Review of Deferred Tax Assets</a:t>
            </a:r>
          </a:p>
          <a:p>
            <a:pPr algn="just"/>
            <a:r>
              <a:rPr lang="en-US" sz="1600" dirty="0" smtClean="0"/>
              <a:t>The carrying amount of a deferred tax asset shall be reviewed at the end of each reporting period.  An entity shall reduce the carrying amount of a deferred tax asset to the extent that it is no longer </a:t>
            </a:r>
            <a:r>
              <a:rPr lang="en-US" sz="1600" b="1" dirty="0" smtClean="0">
                <a:solidFill>
                  <a:srgbClr val="FF0000"/>
                </a:solidFill>
              </a:rPr>
              <a:t>probable*</a:t>
            </a:r>
            <a:r>
              <a:rPr lang="en-US" sz="1600" dirty="0" smtClean="0"/>
              <a:t> that sufficient taxable profit will be available to allow the benefit of part or all of that deferred tax asset to be utilized.  Any such reduction shall be reversed to the extent that it becomes probable that sufficient taxable profit will be available</a:t>
            </a:r>
            <a:r>
              <a:rPr lang="en-US" dirty="0" smtClean="0"/>
              <a:t>.</a:t>
            </a:r>
          </a:p>
          <a:p>
            <a:pPr algn="just"/>
            <a:endParaRPr lang="en-US" dirty="0"/>
          </a:p>
        </p:txBody>
      </p:sp>
      <p:sp>
        <p:nvSpPr>
          <p:cNvPr id="9" name="TextBox 8"/>
          <p:cNvSpPr txBox="1"/>
          <p:nvPr/>
        </p:nvSpPr>
        <p:spPr>
          <a:xfrm>
            <a:off x="0" y="3810000"/>
            <a:ext cx="8991600" cy="2000548"/>
          </a:xfrm>
          <a:prstGeom prst="rect">
            <a:avLst/>
          </a:prstGeom>
          <a:noFill/>
        </p:spPr>
        <p:txBody>
          <a:bodyPr wrap="square" rtlCol="0">
            <a:spAutoFit/>
          </a:bodyPr>
          <a:lstStyle/>
          <a:p>
            <a:pPr algn="ctr"/>
            <a:r>
              <a:rPr lang="en-US" sz="2800" b="1" dirty="0" smtClean="0"/>
              <a:t>Deferred tax assets and liabilities shall not be discounted</a:t>
            </a:r>
            <a:r>
              <a:rPr lang="en-US" b="1" dirty="0" smtClean="0"/>
              <a:t>.</a:t>
            </a:r>
          </a:p>
          <a:p>
            <a:endParaRPr lang="en-US" b="1" dirty="0" smtClean="0"/>
          </a:p>
          <a:p>
            <a:endParaRPr lang="en-US" b="1" dirty="0" smtClean="0"/>
          </a:p>
          <a:p>
            <a:endParaRPr lang="en-US" b="1" dirty="0" smtClean="0"/>
          </a:p>
          <a:p>
            <a:r>
              <a:rPr lang="en-US" sz="1400" b="1" dirty="0" smtClean="0">
                <a:solidFill>
                  <a:srgbClr val="FF0000"/>
                </a:solidFill>
              </a:rPr>
              <a:t>* For AS- 22 the prudence concept of virtual certainty and Convincing evidence applies</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31" name="Rectangle 251"/>
          <p:cNvSpPr>
            <a:spLocks noGrp="1" noChangeArrowheads="1"/>
          </p:cNvSpPr>
          <p:nvPr>
            <p:ph type="title"/>
          </p:nvPr>
        </p:nvSpPr>
        <p:spPr>
          <a:xfrm>
            <a:off x="685800" y="457200"/>
            <a:ext cx="8080375" cy="457200"/>
          </a:xfrm>
        </p:spPr>
        <p:txBody>
          <a:bodyPr/>
          <a:lstStyle/>
          <a:p>
            <a:pPr algn="ctr"/>
            <a:r>
              <a:rPr lang="en-US" sz="2100" b="1" dirty="0"/>
              <a:t>Presentation of Deferred </a:t>
            </a:r>
            <a:r>
              <a:rPr lang="en-US" sz="2100" b="1" dirty="0" smtClean="0"/>
              <a:t>Tax ( Income Statement)</a:t>
            </a:r>
            <a:endParaRPr lang="en-US" sz="2100" b="1" dirty="0"/>
          </a:p>
        </p:txBody>
      </p:sp>
      <p:graphicFrame>
        <p:nvGraphicFramePr>
          <p:cNvPr id="1027" name="Object 3"/>
          <p:cNvGraphicFramePr>
            <a:graphicFrameLocks noChangeAspect="1"/>
          </p:cNvGraphicFramePr>
          <p:nvPr/>
        </p:nvGraphicFramePr>
        <p:xfrm>
          <a:off x="1828801" y="1143000"/>
          <a:ext cx="7315200" cy="5486400"/>
        </p:xfrm>
        <a:graphic>
          <a:graphicData uri="http://schemas.openxmlformats.org/presentationml/2006/ole">
            <p:oleObj spid="_x0000_s1027" name="Worksheet" r:id="rId3" imgW="4453200" imgH="5365800" progId="Excel.Sheet.8">
              <p:embed/>
            </p:oleObj>
          </a:graphicData>
        </a:graphic>
      </p:graphicFrame>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228600" y="1295400"/>
          <a:ext cx="8610599" cy="5094048"/>
        </p:xfrm>
        <a:graphic>
          <a:graphicData uri="http://schemas.openxmlformats.org/drawingml/2006/table">
            <a:tbl>
              <a:tblPr>
                <a:tableStyleId>{775DCB02-9BB8-47FD-8907-85C794F793BA}</a:tableStyleId>
              </a:tblPr>
              <a:tblGrid>
                <a:gridCol w="1224618"/>
                <a:gridCol w="1932601"/>
                <a:gridCol w="1224618"/>
                <a:gridCol w="287021"/>
                <a:gridCol w="1492505"/>
                <a:gridCol w="1224618"/>
                <a:gridCol w="1224618"/>
              </a:tblGrid>
              <a:tr h="259818">
                <a:tc gridSpan="3">
                  <a:txBody>
                    <a:bodyPr/>
                    <a:lstStyle/>
                    <a:p>
                      <a:pPr algn="ctr" fontAlgn="b"/>
                      <a:r>
                        <a:rPr lang="en-US" sz="1400" b="1" u="none" strike="noStrike" dirty="0"/>
                        <a:t>AS per AS - 22</a:t>
                      </a:r>
                      <a:endParaRPr lang="en-US" sz="1400" b="1" i="0" u="none" strike="noStrike" dirty="0">
                        <a:latin typeface="Arial"/>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latin typeface="Arial"/>
                      </a:endParaRPr>
                    </a:p>
                  </a:txBody>
                  <a:tcPr marL="9525" marR="9525" marT="9525" marB="0" anchor="b"/>
                </a:tc>
                <a:tc gridSpan="3">
                  <a:txBody>
                    <a:bodyPr/>
                    <a:lstStyle/>
                    <a:p>
                      <a:pPr algn="ctr" fontAlgn="b"/>
                      <a:r>
                        <a:rPr lang="en-US" sz="1400" b="1" u="none" strike="noStrike" dirty="0"/>
                        <a:t>AS per IAS - 12</a:t>
                      </a:r>
                      <a:endParaRPr lang="en-US" sz="1400" b="1" i="0" u="none" strike="noStrike" dirty="0">
                        <a:latin typeface="Arial"/>
                      </a:endParaRPr>
                    </a:p>
                  </a:txBody>
                  <a:tcPr marL="9525" marR="9525" marT="9525" marB="0" anchor="b"/>
                </a:tc>
                <a:tc hMerge="1">
                  <a:txBody>
                    <a:bodyPr/>
                    <a:lstStyle/>
                    <a:p>
                      <a:endParaRPr lang="en-US"/>
                    </a:p>
                  </a:txBody>
                  <a:tcPr/>
                </a:tc>
                <a:tc hMerge="1">
                  <a:txBody>
                    <a:bodyPr/>
                    <a:lstStyle/>
                    <a:p>
                      <a:endParaRPr lang="en-US"/>
                    </a:p>
                  </a:txBody>
                  <a:tcPr/>
                </a:tc>
              </a:tr>
              <a:tr h="259823">
                <a:tc gridSpan="2">
                  <a:txBody>
                    <a:bodyPr/>
                    <a:lstStyle/>
                    <a:p>
                      <a:pPr algn="ctr" fontAlgn="b"/>
                      <a:r>
                        <a:rPr lang="en-US" sz="1400" u="none" strike="noStrike" dirty="0"/>
                        <a:t>Particulars</a:t>
                      </a:r>
                      <a:endParaRPr lang="en-US" sz="1400" b="1"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ctr" fontAlgn="b"/>
                      <a:r>
                        <a:rPr lang="en-US" sz="1400" u="none" strike="noStrike"/>
                        <a:t>Particulars</a:t>
                      </a:r>
                      <a:endParaRPr lang="en-US" sz="1400" b="1"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a:t> </a:t>
                      </a:r>
                      <a:endParaRPr lang="en-US" sz="1400" b="0" i="0" u="none" strike="noStrike">
                        <a:latin typeface="Arial"/>
                      </a:endParaRPr>
                    </a:p>
                  </a:txBody>
                  <a:tcPr marL="9525" marR="9525" marT="9525" marB="0" anchor="b"/>
                </a:tc>
              </a:tr>
              <a:tr h="259823">
                <a:tc>
                  <a:txBody>
                    <a:bodyPr/>
                    <a:lstStyle/>
                    <a:p>
                      <a:pPr algn="l" fontAlgn="b"/>
                      <a:r>
                        <a:rPr lang="en-US" sz="1000" u="none" strike="noStrike" dirty="0"/>
                        <a:t> </a:t>
                      </a:r>
                      <a:endParaRPr lang="en-US" sz="10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ctr" fontAlgn="b"/>
                      <a:r>
                        <a:rPr lang="en-US" sz="1400" u="none" strike="noStrike"/>
                        <a:t>Amount</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l" fontAlgn="b"/>
                      <a:r>
                        <a:rPr lang="en-US" sz="1400" u="none" strike="noStrike" dirty="0"/>
                        <a:t> </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ctr" fontAlgn="b"/>
                      <a:r>
                        <a:rPr lang="en-US" sz="1400" u="none" strike="noStrike"/>
                        <a:t>Amount</a:t>
                      </a:r>
                      <a:endParaRPr lang="en-US" sz="1400" b="0" i="0" u="none" strike="noStrike">
                        <a:latin typeface="Arial"/>
                      </a:endParaRPr>
                    </a:p>
                  </a:txBody>
                  <a:tcPr marL="9525" marR="9525" marT="9525" marB="0" anchor="b"/>
                </a:tc>
              </a:tr>
              <a:tr h="259823">
                <a:tc gridSpan="2">
                  <a:txBody>
                    <a:bodyPr/>
                    <a:lstStyle/>
                    <a:p>
                      <a:pPr algn="l" fontAlgn="b"/>
                      <a:r>
                        <a:rPr lang="en-US" sz="1400" u="none" strike="noStrike" dirty="0"/>
                        <a:t>Share </a:t>
                      </a:r>
                      <a:r>
                        <a:rPr lang="en-US" sz="1400" u="none" strike="noStrike" dirty="0" smtClean="0"/>
                        <a:t>Capital</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Current Assets</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59823">
                <a:tc gridSpan="2">
                  <a:txBody>
                    <a:bodyPr/>
                    <a:lstStyle/>
                    <a:p>
                      <a:pPr algn="l" fontAlgn="b"/>
                      <a:r>
                        <a:rPr lang="en-US" sz="1400" u="none" strike="noStrike" dirty="0"/>
                        <a:t>Secured Loans</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Non Currents Assets</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59823">
                <a:tc gridSpan="2">
                  <a:txBody>
                    <a:bodyPr/>
                    <a:lstStyle/>
                    <a:p>
                      <a:pPr algn="l" fontAlgn="b"/>
                      <a:r>
                        <a:rPr lang="en-US" sz="1400" u="none" strike="noStrike" dirty="0"/>
                        <a:t>Unsecured Loans</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 Under Various Heads</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a:t> </a:t>
                      </a:r>
                      <a:endParaRPr lang="en-US" sz="1400" b="0" i="0" u="none" strike="noStrike">
                        <a:latin typeface="Arial"/>
                      </a:endParaRPr>
                    </a:p>
                  </a:txBody>
                  <a:tcPr marL="9525" marR="9525" marT="9525" marB="0" anchor="b"/>
                </a:tc>
              </a:tr>
              <a:tr h="259823">
                <a:tc gridSpan="2">
                  <a:txBody>
                    <a:bodyPr/>
                    <a:lstStyle/>
                    <a:p>
                      <a:pPr algn="l" fontAlgn="b"/>
                      <a:r>
                        <a:rPr lang="en-US" sz="1400" b="1" u="none" strike="noStrike" dirty="0" smtClean="0">
                          <a:solidFill>
                            <a:srgbClr val="FF0000"/>
                          </a:solidFill>
                        </a:rPr>
                        <a:t>Deferred </a:t>
                      </a:r>
                      <a:r>
                        <a:rPr lang="en-US" sz="1400" b="1" u="none" strike="noStrike" dirty="0">
                          <a:solidFill>
                            <a:srgbClr val="FF0000"/>
                          </a:solidFill>
                        </a:rPr>
                        <a:t>Tax Liability</a:t>
                      </a:r>
                      <a:endParaRPr lang="en-US" sz="1400" b="1" i="0" u="none" strike="noStrike" dirty="0">
                        <a:solidFill>
                          <a:srgbClr val="FF0000"/>
                        </a:solidFill>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plant Machinery etc)</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a:t> </a:t>
                      </a:r>
                      <a:endParaRPr lang="en-US" sz="1400" b="0" i="0" u="none" strike="noStrike">
                        <a:latin typeface="Arial"/>
                      </a:endParaRPr>
                    </a:p>
                  </a:txBody>
                  <a:tcPr marL="9525" marR="9525" marT="9525" marB="0" anchor="b"/>
                </a:tc>
              </a:tr>
              <a:tr h="259823">
                <a:tc>
                  <a:txBody>
                    <a:bodyPr/>
                    <a:lstStyle/>
                    <a:p>
                      <a:pPr algn="l" fontAlgn="b"/>
                      <a:r>
                        <a:rPr lang="en-US" sz="1000" u="none" strike="noStrike"/>
                        <a:t> </a:t>
                      </a:r>
                      <a:endParaRPr lang="en-US" sz="1000" b="0" i="0" u="none" strike="noStrike">
                        <a:latin typeface="Arial"/>
                      </a:endParaRPr>
                    </a:p>
                  </a:txBody>
                  <a:tcPr marL="9525" marR="9525" marT="9525" marB="0" anchor="b"/>
                </a:tc>
                <a:tc>
                  <a:txBody>
                    <a:bodyPr/>
                    <a:lstStyle/>
                    <a:p>
                      <a:pPr algn="l" fontAlgn="b"/>
                      <a:endParaRPr lang="en-US" sz="1400" b="0" i="0" u="none" strike="noStrike" dirty="0">
                        <a:latin typeface="Arial"/>
                      </a:endParaRPr>
                    </a:p>
                  </a:txBody>
                  <a:tcPr marL="9525" marR="9525" marT="9525" marB="0" anchor="b"/>
                </a:tc>
                <a:tc>
                  <a:txBody>
                    <a:bodyPr/>
                    <a:lstStyle/>
                    <a:p>
                      <a:pPr algn="ctr"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b="1" u="none" strike="noStrike" dirty="0" smtClean="0">
                          <a:solidFill>
                            <a:srgbClr val="FF0000"/>
                          </a:solidFill>
                        </a:rPr>
                        <a:t>Deferred </a:t>
                      </a:r>
                      <a:r>
                        <a:rPr lang="en-US" sz="1400" b="1" u="none" strike="noStrike" dirty="0">
                          <a:solidFill>
                            <a:srgbClr val="FF0000"/>
                          </a:solidFill>
                        </a:rPr>
                        <a:t>Tax Assets</a:t>
                      </a:r>
                      <a:endParaRPr lang="en-US" sz="1400" b="1" i="0" u="none" strike="noStrike" dirty="0">
                        <a:solidFill>
                          <a:srgbClr val="FF0000"/>
                        </a:solidFill>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a:t> </a:t>
                      </a:r>
                      <a:endParaRPr lang="en-US" sz="1400" b="0" i="0" u="none" strike="noStrike">
                        <a:latin typeface="Arial"/>
                      </a:endParaRPr>
                    </a:p>
                  </a:txBody>
                  <a:tcPr marL="9525" marR="9525" marT="9525" marB="0" anchor="b"/>
                </a:tc>
              </a:tr>
              <a:tr h="275106">
                <a:tc gridSpan="2">
                  <a:txBody>
                    <a:bodyPr/>
                    <a:lstStyle/>
                    <a:p>
                      <a:pPr algn="ctr" fontAlgn="b"/>
                      <a:r>
                        <a:rPr lang="en-US" sz="1400" u="none" strike="noStrike" dirty="0"/>
                        <a:t>Total</a:t>
                      </a:r>
                      <a:endParaRPr lang="en-US" sz="1400" b="1"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l"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ctr" fontAlgn="b"/>
                      <a:r>
                        <a:rPr lang="en-US" sz="1400" u="none" strike="noStrike"/>
                        <a:t> </a:t>
                      </a:r>
                      <a:endParaRPr lang="en-US" sz="1400" b="0" i="0" u="none" strike="noStrike">
                        <a:latin typeface="Arial"/>
                      </a:endParaRPr>
                    </a:p>
                  </a:txBody>
                  <a:tcPr marL="9525" marR="9525" marT="9525" marB="0" anchor="b"/>
                </a:tc>
              </a:tr>
              <a:tr h="275106">
                <a:tc>
                  <a:txBody>
                    <a:bodyPr/>
                    <a:lstStyle/>
                    <a:p>
                      <a:pPr algn="l" fontAlgn="b"/>
                      <a:r>
                        <a:rPr lang="en-US" sz="1000" u="none" strike="noStrike"/>
                        <a:t> </a:t>
                      </a:r>
                      <a:endParaRPr lang="en-US" sz="1000" b="0" i="0" u="none" strike="noStrike">
                        <a:latin typeface="Arial"/>
                      </a:endParaRPr>
                    </a:p>
                  </a:txBody>
                  <a:tcPr marL="9525" marR="9525" marT="9525" marB="0" anchor="b"/>
                </a:tc>
                <a:tc>
                  <a:txBody>
                    <a:bodyPr/>
                    <a:lstStyle/>
                    <a:p>
                      <a:pPr algn="l" fontAlgn="b"/>
                      <a:endParaRPr lang="en-US" sz="1400" b="0" i="0" u="none" strike="noStrike" dirty="0">
                        <a:latin typeface="Arial"/>
                      </a:endParaRPr>
                    </a:p>
                  </a:txBody>
                  <a:tcPr marL="9525" marR="9525" marT="9525" marB="0" anchor="b"/>
                </a:tc>
                <a:tc>
                  <a:txBody>
                    <a:bodyPr/>
                    <a:lstStyle/>
                    <a:p>
                      <a:pPr algn="ctr"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l"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ctr" fontAlgn="b"/>
                      <a:r>
                        <a:rPr lang="en-US" sz="1400" u="none" strike="noStrike"/>
                        <a:t> </a:t>
                      </a:r>
                      <a:endParaRPr lang="en-US" sz="1400" b="0" i="0" u="none" strike="noStrike">
                        <a:latin typeface="Arial"/>
                      </a:endParaRPr>
                    </a:p>
                  </a:txBody>
                  <a:tcPr marL="9525" marR="9525" marT="9525" marB="0" anchor="b"/>
                </a:tc>
              </a:tr>
              <a:tr h="275106">
                <a:tc gridSpan="2">
                  <a:txBody>
                    <a:bodyPr/>
                    <a:lstStyle/>
                    <a:p>
                      <a:pPr algn="l" fontAlgn="b"/>
                      <a:r>
                        <a:rPr lang="en-US" sz="1400" u="none" strike="noStrike" dirty="0"/>
                        <a:t>Fixed Assets</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ctr" fontAlgn="b"/>
                      <a:r>
                        <a:rPr lang="en-US" sz="1400" u="none" strike="noStrike"/>
                        <a:t>Total</a:t>
                      </a:r>
                      <a:endParaRPr lang="en-US" sz="1400" b="1"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75106">
                <a:tc gridSpan="2">
                  <a:txBody>
                    <a:bodyPr/>
                    <a:lstStyle/>
                    <a:p>
                      <a:pPr algn="l" fontAlgn="b"/>
                      <a:r>
                        <a:rPr lang="en-US" sz="1400" u="none" strike="noStrike" dirty="0"/>
                        <a:t>Investments</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l"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ctr" fontAlgn="b"/>
                      <a:r>
                        <a:rPr lang="en-US" sz="1400" u="none" strike="noStrike"/>
                        <a:t> </a:t>
                      </a:r>
                      <a:endParaRPr lang="en-US" sz="1400" b="0" i="0" u="none" strike="noStrike">
                        <a:latin typeface="Arial"/>
                      </a:endParaRPr>
                    </a:p>
                  </a:txBody>
                  <a:tcPr marL="9525" marR="9525" marT="9525" marB="0" anchor="b"/>
                </a:tc>
              </a:tr>
              <a:tr h="259823">
                <a:tc gridSpan="2">
                  <a:txBody>
                    <a:bodyPr/>
                    <a:lstStyle/>
                    <a:p>
                      <a:pPr algn="l" fontAlgn="b"/>
                      <a:r>
                        <a:rPr lang="en-US" sz="1400" b="1" u="none" strike="noStrike" dirty="0" smtClean="0">
                          <a:solidFill>
                            <a:srgbClr val="FF0000"/>
                          </a:solidFill>
                        </a:rPr>
                        <a:t>Deferred </a:t>
                      </a:r>
                      <a:r>
                        <a:rPr lang="en-US" sz="1400" b="1" u="none" strike="noStrike" dirty="0">
                          <a:solidFill>
                            <a:srgbClr val="FF0000"/>
                          </a:solidFill>
                        </a:rPr>
                        <a:t>Tax Assets</a:t>
                      </a:r>
                      <a:endParaRPr lang="en-US" sz="1400" b="1" i="0" u="none" strike="noStrike" dirty="0">
                        <a:solidFill>
                          <a:srgbClr val="FF0000"/>
                        </a:solidFill>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Current Liabilities</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94975">
                <a:tc gridSpan="2">
                  <a:txBody>
                    <a:bodyPr/>
                    <a:lstStyle/>
                    <a:p>
                      <a:pPr algn="l" fontAlgn="b"/>
                      <a:r>
                        <a:rPr lang="en-US" sz="1400" u="none" strike="noStrike"/>
                        <a:t>Current Assets Loans &amp; Advances</a:t>
                      </a:r>
                      <a:endParaRPr lang="en-US" sz="1400" b="1"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dirty="0">
                        <a:latin typeface="Arial"/>
                      </a:endParaRPr>
                    </a:p>
                  </a:txBody>
                  <a:tcPr marL="9525" marR="9525" marT="9525" marB="0" anchor="b"/>
                </a:tc>
                <a:tc gridSpan="2">
                  <a:txBody>
                    <a:bodyPr/>
                    <a:lstStyle/>
                    <a:p>
                      <a:pPr algn="l" fontAlgn="b"/>
                      <a:r>
                        <a:rPr lang="en-US" sz="1400" u="none" strike="noStrike" dirty="0"/>
                        <a:t>Non current Liabilities</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59823">
                <a:tc gridSpan="2">
                  <a:txBody>
                    <a:bodyPr/>
                    <a:lstStyle/>
                    <a:p>
                      <a:pPr algn="l" fontAlgn="b"/>
                      <a:r>
                        <a:rPr lang="en-US" sz="1400" u="none" strike="noStrike"/>
                        <a:t>Misc. Expenditure</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dirty="0"/>
                        <a:t>( Excluding Equity etc.)</a:t>
                      </a:r>
                      <a:endParaRPr lang="en-US" sz="1400" b="0" i="0" u="none" strike="noStrike" dirty="0">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a:t> </a:t>
                      </a:r>
                      <a:endParaRPr lang="en-US" sz="1400" b="0" i="0" u="none" strike="noStrike">
                        <a:latin typeface="Arial"/>
                      </a:endParaRPr>
                    </a:p>
                  </a:txBody>
                  <a:tcPr marL="9525" marR="9525" marT="9525" marB="0" anchor="b"/>
                </a:tc>
              </a:tr>
              <a:tr h="259823">
                <a:tc>
                  <a:txBody>
                    <a:bodyPr/>
                    <a:lstStyle/>
                    <a:p>
                      <a:pPr algn="l" fontAlgn="b"/>
                      <a:r>
                        <a:rPr lang="en-US" sz="1000" u="none" strike="noStrike"/>
                        <a:t> </a:t>
                      </a:r>
                      <a:endParaRPr lang="en-US" sz="10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a:txBody>
                    <a:bodyPr/>
                    <a:lstStyle/>
                    <a:p>
                      <a:pPr algn="ctr" fontAlgn="b"/>
                      <a:r>
                        <a:rPr lang="en-US" sz="1400" b="1" u="none" strike="noStrike">
                          <a:solidFill>
                            <a:srgbClr val="FF0000"/>
                          </a:solidFill>
                        </a:rPr>
                        <a:t> </a:t>
                      </a:r>
                      <a:endParaRPr lang="en-US" sz="1400" b="1" i="0" u="none" strike="noStrike">
                        <a:solidFill>
                          <a:srgbClr val="FF0000"/>
                        </a:solidFill>
                        <a:latin typeface="Arial"/>
                      </a:endParaRPr>
                    </a:p>
                  </a:txBody>
                  <a:tcPr marL="9525" marR="9525" marT="9525" marB="0" anchor="b"/>
                </a:tc>
                <a:tc>
                  <a:txBody>
                    <a:bodyPr/>
                    <a:lstStyle/>
                    <a:p>
                      <a:pPr algn="l" fontAlgn="b"/>
                      <a:endParaRPr lang="en-US" sz="1400" b="1" i="0" u="none" strike="noStrike">
                        <a:solidFill>
                          <a:srgbClr val="FF0000"/>
                        </a:solidFill>
                        <a:latin typeface="Arial"/>
                      </a:endParaRPr>
                    </a:p>
                  </a:txBody>
                  <a:tcPr marL="9525" marR="9525" marT="9525" marB="0" anchor="b"/>
                </a:tc>
                <a:tc gridSpan="2">
                  <a:txBody>
                    <a:bodyPr/>
                    <a:lstStyle/>
                    <a:p>
                      <a:pPr algn="l" fontAlgn="b"/>
                      <a:r>
                        <a:rPr lang="en-US" sz="1400" b="1" u="none" strike="noStrike" dirty="0" smtClean="0">
                          <a:solidFill>
                            <a:srgbClr val="FF0000"/>
                          </a:solidFill>
                        </a:rPr>
                        <a:t>Deferred </a:t>
                      </a:r>
                      <a:r>
                        <a:rPr lang="en-US" sz="1400" b="1" u="none" strike="noStrike" dirty="0">
                          <a:solidFill>
                            <a:srgbClr val="FF0000"/>
                          </a:solidFill>
                        </a:rPr>
                        <a:t>Tax Liability</a:t>
                      </a:r>
                      <a:endParaRPr lang="en-US" sz="1400" b="1" i="0" u="none" strike="noStrike" dirty="0">
                        <a:solidFill>
                          <a:srgbClr val="FF0000"/>
                        </a:solidFill>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75106">
                <a:tc gridSpan="2">
                  <a:txBody>
                    <a:bodyPr/>
                    <a:lstStyle/>
                    <a:p>
                      <a:pPr algn="ctr" fontAlgn="b"/>
                      <a:r>
                        <a:rPr lang="en-US" sz="1400" u="none" strike="noStrike"/>
                        <a:t>Total</a:t>
                      </a:r>
                      <a:endParaRPr lang="en-US" sz="1400" b="1"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Minority Interest</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90389">
                <a:tc>
                  <a:txBody>
                    <a:bodyPr/>
                    <a:lstStyle/>
                    <a:p>
                      <a:pPr algn="l" fontAlgn="b"/>
                      <a:r>
                        <a:rPr lang="en-US" sz="1000" u="none" strike="noStrike"/>
                        <a:t> </a:t>
                      </a:r>
                      <a:endParaRPr lang="en-US" sz="1000" b="0" i="0" u="none" strike="noStrike">
                        <a:latin typeface="Arial"/>
                      </a:endParaRPr>
                    </a:p>
                  </a:txBody>
                  <a:tcPr marL="9525" marR="9525" marT="9525" marB="0" anchor="b"/>
                </a:tc>
                <a:tc>
                  <a:txBody>
                    <a:bodyPr/>
                    <a:lstStyle/>
                    <a:p>
                      <a:pPr algn="l" fontAlgn="b"/>
                      <a:r>
                        <a:rPr lang="en-US" sz="1400" u="none" strike="noStrike"/>
                        <a:t> </a:t>
                      </a:r>
                      <a:endParaRPr lang="en-US" sz="1400" b="0" i="0" u="none" strike="noStrike">
                        <a:latin typeface="Arial"/>
                      </a:endParaRPr>
                    </a:p>
                  </a:txBody>
                  <a:tcPr marL="9525" marR="9525" marT="9525" marB="0" anchor="b"/>
                </a:tc>
                <a:tc>
                  <a:txBody>
                    <a:bodyPr/>
                    <a:lstStyle/>
                    <a:p>
                      <a:pPr algn="ctr" fontAlgn="b"/>
                      <a:r>
                        <a:rPr lang="en-US" sz="1400" u="none" strike="noStrike"/>
                        <a:t> </a:t>
                      </a:r>
                      <a:endParaRPr lang="en-US" sz="1400" b="0" i="0" u="none" strike="noStrike">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l" fontAlgn="b"/>
                      <a:r>
                        <a:rPr lang="en-US" sz="1400" u="none" strike="noStrike"/>
                        <a:t>Owners Equity</a:t>
                      </a:r>
                      <a:endParaRPr lang="en-US" sz="1400" b="0"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r h="275106">
                <a:tc>
                  <a:txBody>
                    <a:bodyPr/>
                    <a:lstStyle/>
                    <a:p>
                      <a:pPr algn="l" fontAlgn="b"/>
                      <a:endParaRPr lang="en-US" sz="1000" b="0" i="0" u="none" strike="noStrike" dirty="0">
                        <a:latin typeface="Arial"/>
                      </a:endParaRPr>
                    </a:p>
                  </a:txBody>
                  <a:tcPr marL="9525" marR="9525" marT="9525" marB="0" anchor="b"/>
                </a:tc>
                <a:tc>
                  <a:txBody>
                    <a:bodyPr/>
                    <a:lstStyle/>
                    <a:p>
                      <a:pPr algn="l" fontAlgn="b"/>
                      <a:endParaRPr lang="en-US" sz="1400" b="0" i="0" u="none" strike="noStrike" dirty="0">
                        <a:latin typeface="Arial"/>
                      </a:endParaRPr>
                    </a:p>
                  </a:txBody>
                  <a:tcPr marL="9525" marR="9525" marT="9525" marB="0" anchor="b"/>
                </a:tc>
                <a:tc>
                  <a:txBody>
                    <a:bodyPr/>
                    <a:lstStyle/>
                    <a:p>
                      <a:pPr algn="ctr" fontAlgn="b"/>
                      <a:endParaRPr lang="en-US" sz="1400" b="0" i="0" u="none" strike="noStrike" dirty="0">
                        <a:latin typeface="Arial"/>
                      </a:endParaRPr>
                    </a:p>
                  </a:txBody>
                  <a:tcPr marL="9525" marR="9525" marT="9525" marB="0" anchor="b"/>
                </a:tc>
                <a:tc>
                  <a:txBody>
                    <a:bodyPr/>
                    <a:lstStyle/>
                    <a:p>
                      <a:pPr algn="l" fontAlgn="b"/>
                      <a:endParaRPr lang="en-US" sz="1400" b="0" i="0" u="none" strike="noStrike">
                        <a:latin typeface="Arial"/>
                      </a:endParaRPr>
                    </a:p>
                  </a:txBody>
                  <a:tcPr marL="9525" marR="9525" marT="9525" marB="0" anchor="b"/>
                </a:tc>
                <a:tc gridSpan="2">
                  <a:txBody>
                    <a:bodyPr/>
                    <a:lstStyle/>
                    <a:p>
                      <a:pPr algn="ctr" fontAlgn="b"/>
                      <a:r>
                        <a:rPr lang="en-US" sz="1400" u="none" strike="noStrike"/>
                        <a:t>Total</a:t>
                      </a:r>
                      <a:endParaRPr lang="en-US" sz="1400" b="1" i="0" u="none" strike="noStrike">
                        <a:latin typeface="Arial"/>
                      </a:endParaRPr>
                    </a:p>
                  </a:txBody>
                  <a:tcPr marL="9525" marR="9525" marT="9525" marB="0" anchor="b"/>
                </a:tc>
                <a:tc hMerge="1">
                  <a:txBody>
                    <a:bodyPr/>
                    <a:lstStyle/>
                    <a:p>
                      <a:endParaRPr lang="en-US"/>
                    </a:p>
                  </a:txBody>
                  <a:tcPr/>
                </a:tc>
                <a:tc>
                  <a:txBody>
                    <a:bodyPr/>
                    <a:lstStyle/>
                    <a:p>
                      <a:pPr algn="ctr" fontAlgn="b"/>
                      <a:r>
                        <a:rPr lang="en-US" sz="1400" u="none" strike="noStrike" dirty="0"/>
                        <a:t>xxxxxxxx</a:t>
                      </a:r>
                      <a:endParaRPr lang="en-US" sz="1400" b="0" i="0" u="none" strike="noStrike" dirty="0">
                        <a:latin typeface="Arial"/>
                      </a:endParaRPr>
                    </a:p>
                  </a:txBody>
                  <a:tcPr marL="9525" marR="9525" marT="9525" marB="0" anchor="b"/>
                </a:tc>
              </a:tr>
            </a:tbl>
          </a:graphicData>
        </a:graphic>
      </p:graphicFrame>
      <p:sp>
        <p:nvSpPr>
          <p:cNvPr id="14" name="Rectangle 251"/>
          <p:cNvSpPr>
            <a:spLocks noGrp="1" noChangeArrowheads="1"/>
          </p:cNvSpPr>
          <p:nvPr>
            <p:ph type="title"/>
          </p:nvPr>
        </p:nvSpPr>
        <p:spPr>
          <a:xfrm>
            <a:off x="685800" y="457200"/>
            <a:ext cx="8080375" cy="457200"/>
          </a:xfrm>
        </p:spPr>
        <p:txBody>
          <a:bodyPr/>
          <a:lstStyle/>
          <a:p>
            <a:pPr algn="ctr"/>
            <a:r>
              <a:rPr lang="en-US" sz="2100" b="1" dirty="0"/>
              <a:t>Presentation of Deferred </a:t>
            </a:r>
            <a:r>
              <a:rPr lang="en-US" sz="2100" b="1" dirty="0" smtClean="0"/>
              <a:t>Tax ( Balance Sheet)</a:t>
            </a:r>
            <a:endParaRPr lang="en-US" sz="2100" b="1" dirty="0"/>
          </a:p>
        </p:txBody>
      </p:sp>
    </p:spTree>
  </p:cSld>
  <p:clrMapOvr>
    <a:masterClrMapping/>
  </p:clrMapOvr>
  <p:transition>
    <p:check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b="1" dirty="0" smtClean="0"/>
              <a:t>DISCLOSURE REQUIREMENTS</a:t>
            </a:r>
            <a:endParaRPr lang="en-US" b="1" dirty="0"/>
          </a:p>
        </p:txBody>
      </p:sp>
      <p:sp>
        <p:nvSpPr>
          <p:cNvPr id="3" name="Rounded Rectangle 2"/>
          <p:cNvSpPr/>
          <p:nvPr/>
        </p:nvSpPr>
        <p:spPr>
          <a:xfrm>
            <a:off x="228600" y="1524000"/>
            <a:ext cx="4191000" cy="4876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4" name="Rounded Rectangle 3"/>
          <p:cNvSpPr/>
          <p:nvPr/>
        </p:nvSpPr>
        <p:spPr>
          <a:xfrm>
            <a:off x="4648200" y="1447800"/>
            <a:ext cx="4495800" cy="502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Notched Right Arrow 5"/>
          <p:cNvSpPr/>
          <p:nvPr/>
        </p:nvSpPr>
        <p:spPr>
          <a:xfrm flipH="1">
            <a:off x="1447800" y="1143000"/>
            <a:ext cx="1447800" cy="304800"/>
          </a:xfrm>
          <a:prstGeom prst="notchedRightArrow">
            <a:avLst>
              <a:gd name="adj1" fmla="val 9721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Notched Right Arrow 6"/>
          <p:cNvSpPr/>
          <p:nvPr/>
        </p:nvSpPr>
        <p:spPr>
          <a:xfrm>
            <a:off x="6019800" y="1066800"/>
            <a:ext cx="1447800" cy="304800"/>
          </a:xfrm>
          <a:prstGeom prst="notchedRightArrow">
            <a:avLst>
              <a:gd name="adj1" fmla="val 97213"/>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IAS -12</a:t>
            </a:r>
            <a:endParaRPr lang="en-US" dirty="0"/>
          </a:p>
        </p:txBody>
      </p:sp>
      <p:sp>
        <p:nvSpPr>
          <p:cNvPr id="8" name="TextBox 7"/>
          <p:cNvSpPr txBox="1"/>
          <p:nvPr/>
        </p:nvSpPr>
        <p:spPr>
          <a:xfrm>
            <a:off x="1752600" y="1066800"/>
            <a:ext cx="990600" cy="400110"/>
          </a:xfrm>
          <a:prstGeom prst="rect">
            <a:avLst/>
          </a:prstGeom>
          <a:noFill/>
        </p:spPr>
        <p:txBody>
          <a:bodyPr wrap="square" rtlCol="0">
            <a:spAutoFit/>
          </a:bodyPr>
          <a:lstStyle/>
          <a:p>
            <a:r>
              <a:rPr lang="en-US" sz="2000" b="1" dirty="0" smtClean="0"/>
              <a:t>AS -22</a:t>
            </a:r>
            <a:endParaRPr lang="en-US" sz="2000" b="1" dirty="0"/>
          </a:p>
        </p:txBody>
      </p:sp>
      <p:sp>
        <p:nvSpPr>
          <p:cNvPr id="11" name="TextBox 10"/>
          <p:cNvSpPr txBox="1"/>
          <p:nvPr/>
        </p:nvSpPr>
        <p:spPr>
          <a:xfrm>
            <a:off x="457200" y="1676400"/>
            <a:ext cx="3886200" cy="4247317"/>
          </a:xfrm>
          <a:prstGeom prst="rect">
            <a:avLst/>
          </a:prstGeom>
          <a:noFill/>
        </p:spPr>
        <p:txBody>
          <a:bodyPr wrap="square" rtlCol="0">
            <a:spAutoFit/>
          </a:bodyPr>
          <a:lstStyle/>
          <a:p>
            <a:pPr marL="342900" lvl="0" indent="-342900">
              <a:buFont typeface="+mj-lt"/>
              <a:buAutoNum type="arabicPeriod"/>
            </a:pPr>
            <a:r>
              <a:rPr lang="en-US" dirty="0" smtClean="0">
                <a:solidFill>
                  <a:schemeClr val="bg1"/>
                </a:solidFill>
              </a:rPr>
              <a:t>Break up of deferred tax asset and liabilities.</a:t>
            </a:r>
          </a:p>
          <a:p>
            <a:pPr marL="342900" lvl="0" indent="-342900">
              <a:buFont typeface="+mj-lt"/>
              <a:buAutoNum type="arabicPeriod"/>
            </a:pPr>
            <a:r>
              <a:rPr lang="en-US" dirty="0" smtClean="0">
                <a:solidFill>
                  <a:schemeClr val="bg1"/>
                </a:solidFill>
              </a:rPr>
              <a:t>Principal of offsetting the current tax asset and liabilities.</a:t>
            </a:r>
          </a:p>
          <a:p>
            <a:pPr marL="342900" lvl="0" indent="-342900">
              <a:buFont typeface="+mj-lt"/>
              <a:buAutoNum type="arabicPeriod"/>
            </a:pPr>
            <a:r>
              <a:rPr lang="en-US" dirty="0" smtClean="0">
                <a:solidFill>
                  <a:schemeClr val="bg1"/>
                </a:solidFill>
              </a:rPr>
              <a:t>Principal of offsetting the deferred tax asset and liabilities.</a:t>
            </a:r>
          </a:p>
          <a:p>
            <a:pPr marL="342900" lvl="0" indent="-342900">
              <a:buFont typeface="+mj-lt"/>
              <a:buAutoNum type="arabicPeriod"/>
            </a:pPr>
            <a:r>
              <a:rPr lang="en-US" dirty="0" smtClean="0">
                <a:solidFill>
                  <a:schemeClr val="bg1"/>
                </a:solidFill>
              </a:rPr>
              <a:t>Deferred tax asset and liabilities are distinguished from asset and      liabilities representing current tax for the period. </a:t>
            </a:r>
          </a:p>
          <a:p>
            <a:pPr marL="342900" lvl="0" indent="-342900">
              <a:buFont typeface="+mj-lt"/>
              <a:buAutoNum type="arabicPeriod"/>
            </a:pPr>
            <a:r>
              <a:rPr lang="en-US" dirty="0" smtClean="0">
                <a:solidFill>
                  <a:schemeClr val="bg1"/>
                </a:solidFill>
              </a:rPr>
              <a:t>Nature of evidence supporting the recognition of deferred tax asset.</a:t>
            </a:r>
          </a:p>
          <a:p>
            <a:pPr marL="342900" lvl="0" indent="-342900">
              <a:buFont typeface="+mj-lt"/>
              <a:buAutoNum type="arabicPeriod"/>
            </a:pPr>
            <a:r>
              <a:rPr lang="en-US" dirty="0" smtClean="0">
                <a:solidFill>
                  <a:schemeClr val="bg1"/>
                </a:solidFill>
              </a:rPr>
              <a:t>Recognition of deferred tax asset for unabsorbed depreciation</a:t>
            </a:r>
            <a:r>
              <a:rPr lang="en-US" sz="1400" dirty="0" smtClean="0">
                <a:solidFill>
                  <a:schemeClr val="bg1"/>
                </a:solidFill>
              </a:rPr>
              <a:t>.</a:t>
            </a:r>
          </a:p>
        </p:txBody>
      </p:sp>
      <p:sp>
        <p:nvSpPr>
          <p:cNvPr id="14" name="TextBox 13"/>
          <p:cNvSpPr txBox="1"/>
          <p:nvPr/>
        </p:nvSpPr>
        <p:spPr>
          <a:xfrm>
            <a:off x="5029200" y="1828800"/>
            <a:ext cx="3886200" cy="4247317"/>
          </a:xfrm>
          <a:prstGeom prst="rect">
            <a:avLst/>
          </a:prstGeom>
          <a:noFill/>
        </p:spPr>
        <p:txBody>
          <a:bodyPr wrap="square" rtlCol="0">
            <a:spAutoFit/>
          </a:bodyPr>
          <a:lstStyle/>
          <a:p>
            <a:pPr marL="342900" lvl="0" indent="-342900">
              <a:buFont typeface="+mj-lt"/>
              <a:buAutoNum type="arabicPeriod"/>
            </a:pPr>
            <a:r>
              <a:rPr lang="en-US" dirty="0" smtClean="0">
                <a:latin typeface="+mn-lt"/>
              </a:rPr>
              <a:t>Current tax asset and liabilities </a:t>
            </a:r>
          </a:p>
          <a:p>
            <a:pPr marL="342900" lvl="0" indent="-342900">
              <a:buFont typeface="+mj-lt"/>
              <a:buAutoNum type="arabicPeriod"/>
            </a:pPr>
            <a:r>
              <a:rPr lang="en-US" dirty="0" smtClean="0">
                <a:latin typeface="+mn-lt"/>
              </a:rPr>
              <a:t>Deferred tax asset and liabilities (Always classified as non current) </a:t>
            </a:r>
          </a:p>
          <a:p>
            <a:pPr marL="342900" lvl="0" indent="-342900">
              <a:buFont typeface="+mj-lt"/>
              <a:buAutoNum type="arabicPeriod"/>
            </a:pPr>
            <a:r>
              <a:rPr lang="en-US" dirty="0" smtClean="0">
                <a:latin typeface="+mn-lt"/>
              </a:rPr>
              <a:t>Changes in tax rates. </a:t>
            </a:r>
          </a:p>
          <a:p>
            <a:pPr marL="342900" lvl="0" indent="-342900">
              <a:buFont typeface="+mj-lt"/>
              <a:buAutoNum type="arabicPeriod"/>
            </a:pPr>
            <a:r>
              <a:rPr lang="en-US" dirty="0" smtClean="0">
                <a:latin typeface="+mn-lt"/>
              </a:rPr>
              <a:t>Major component of tax expense or income. </a:t>
            </a:r>
          </a:p>
          <a:p>
            <a:pPr marL="342900" lvl="0" indent="-342900">
              <a:buFont typeface="+mj-lt"/>
              <a:buAutoNum type="arabicPeriod"/>
            </a:pPr>
            <a:r>
              <a:rPr lang="en-US" dirty="0" smtClean="0">
                <a:latin typeface="+mn-lt"/>
              </a:rPr>
              <a:t>Tax expenses or income relating to ordinarily and extraordinary activities. </a:t>
            </a:r>
          </a:p>
          <a:p>
            <a:pPr marL="342900" lvl="0" indent="-342900">
              <a:buFont typeface="+mj-lt"/>
              <a:buAutoNum type="arabicPeriod"/>
            </a:pPr>
            <a:r>
              <a:rPr lang="en-US" dirty="0" smtClean="0">
                <a:latin typeface="+mn-lt"/>
              </a:rPr>
              <a:t>Details of deductible temporary differences, unused tax losses and unused tax credits</a:t>
            </a:r>
            <a:r>
              <a:rPr lang="en-US" sz="1400" dirty="0" smtClean="0">
                <a:latin typeface="+mn-lt"/>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b="1" dirty="0" smtClean="0"/>
              <a:t>DISCLOSURE REQUIREMENTS</a:t>
            </a:r>
            <a:endParaRPr lang="en-US" b="1" dirty="0"/>
          </a:p>
        </p:txBody>
      </p:sp>
      <p:sp>
        <p:nvSpPr>
          <p:cNvPr id="4" name="Rounded Rectangle 3"/>
          <p:cNvSpPr/>
          <p:nvPr/>
        </p:nvSpPr>
        <p:spPr>
          <a:xfrm>
            <a:off x="457200" y="1524000"/>
            <a:ext cx="8686800" cy="487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Notched Right Arrow 6"/>
          <p:cNvSpPr/>
          <p:nvPr/>
        </p:nvSpPr>
        <p:spPr>
          <a:xfrm>
            <a:off x="3200400" y="990600"/>
            <a:ext cx="2057400" cy="457200"/>
          </a:xfrm>
          <a:prstGeom prst="notchedRightArrow">
            <a:avLst>
              <a:gd name="adj1" fmla="val 97213"/>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IAS -12</a:t>
            </a:r>
            <a:endParaRPr lang="en-US" dirty="0"/>
          </a:p>
        </p:txBody>
      </p:sp>
      <p:sp>
        <p:nvSpPr>
          <p:cNvPr id="14" name="TextBox 13"/>
          <p:cNvSpPr txBox="1"/>
          <p:nvPr/>
        </p:nvSpPr>
        <p:spPr>
          <a:xfrm>
            <a:off x="838200" y="1676400"/>
            <a:ext cx="7772400" cy="4524315"/>
          </a:xfrm>
          <a:prstGeom prst="rect">
            <a:avLst/>
          </a:prstGeom>
          <a:noFill/>
        </p:spPr>
        <p:txBody>
          <a:bodyPr wrap="square" rtlCol="0">
            <a:spAutoFit/>
          </a:bodyPr>
          <a:lstStyle/>
          <a:p>
            <a:pPr marL="342900" lvl="0" indent="-342900">
              <a:buFont typeface="+mj-lt"/>
              <a:buAutoNum type="arabicPeriod" startAt="7"/>
            </a:pPr>
            <a:r>
              <a:rPr lang="en-US" sz="2400" dirty="0" smtClean="0"/>
              <a:t>Current and deferred tax relating to items reported directly in equity. </a:t>
            </a:r>
          </a:p>
          <a:p>
            <a:pPr marL="342900" lvl="0" indent="-342900">
              <a:buFont typeface="+mj-lt"/>
              <a:buAutoNum type="arabicPeriod" startAt="7"/>
            </a:pPr>
            <a:r>
              <a:rPr lang="en-US" sz="2400" dirty="0" smtClean="0"/>
              <a:t>Temporary differences associated with investment in subsidiaries, associates, branches and joint ventures. </a:t>
            </a:r>
          </a:p>
          <a:p>
            <a:pPr marL="342900" lvl="0" indent="-342900">
              <a:buFont typeface="+mj-lt"/>
              <a:buAutoNum type="arabicPeriod" startAt="7"/>
            </a:pPr>
            <a:r>
              <a:rPr lang="en-US" sz="2400" dirty="0" smtClean="0"/>
              <a:t>For each type of temporary difference, unused loss and unused tax credit, the amount of deferred tax income or expenses recognized in the income statement. </a:t>
            </a:r>
          </a:p>
          <a:p>
            <a:pPr marL="342900" indent="-342900">
              <a:buFont typeface="+mj-lt"/>
              <a:buAutoNum type="arabicPeriod" startAt="7"/>
            </a:pPr>
            <a:r>
              <a:rPr lang="en-US" sz="2400" dirty="0" smtClean="0"/>
              <a:t>Explanation of the relationship between tax expense or income and the tax that would be expected by applying the current tax rate to accounting profit or loss.</a:t>
            </a:r>
            <a:endParaRPr lang="en-US" sz="2400" dirty="0" smtClean="0">
              <a:latin typeface="+mn-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b="1" dirty="0" smtClean="0"/>
              <a:t>DISCLOSURE REQUIREMENTS</a:t>
            </a:r>
            <a:endParaRPr lang="en-US" b="1" dirty="0"/>
          </a:p>
        </p:txBody>
      </p:sp>
      <p:sp>
        <p:nvSpPr>
          <p:cNvPr id="4" name="Rounded Rectangle 3"/>
          <p:cNvSpPr/>
          <p:nvPr/>
        </p:nvSpPr>
        <p:spPr>
          <a:xfrm>
            <a:off x="457200" y="1524000"/>
            <a:ext cx="8382000" cy="487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Notched Right Arrow 6"/>
          <p:cNvSpPr/>
          <p:nvPr/>
        </p:nvSpPr>
        <p:spPr>
          <a:xfrm>
            <a:off x="3200400" y="990600"/>
            <a:ext cx="2057400" cy="457200"/>
          </a:xfrm>
          <a:prstGeom prst="notchedRightArrow">
            <a:avLst>
              <a:gd name="adj1" fmla="val 97213"/>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IAS -12</a:t>
            </a:r>
            <a:endParaRPr lang="en-US" dirty="0"/>
          </a:p>
        </p:txBody>
      </p:sp>
      <p:sp>
        <p:nvSpPr>
          <p:cNvPr id="14" name="TextBox 13"/>
          <p:cNvSpPr txBox="1"/>
          <p:nvPr/>
        </p:nvSpPr>
        <p:spPr>
          <a:xfrm>
            <a:off x="838200" y="2286000"/>
            <a:ext cx="7772400" cy="3693319"/>
          </a:xfrm>
          <a:prstGeom prst="rect">
            <a:avLst/>
          </a:prstGeom>
          <a:noFill/>
        </p:spPr>
        <p:txBody>
          <a:bodyPr wrap="square" rtlCol="0">
            <a:spAutoFit/>
          </a:bodyPr>
          <a:lstStyle/>
          <a:p>
            <a:pPr marL="457200" lvl="0" indent="-457200">
              <a:buFont typeface="+mj-lt"/>
              <a:buAutoNum type="arabicPeriod"/>
            </a:pPr>
            <a:r>
              <a:rPr lang="en-US" dirty="0" smtClean="0">
                <a:latin typeface="+mn-lt"/>
              </a:rPr>
              <a:t>Calculate &amp; record Current Tax Payable as per I.T. Act.</a:t>
            </a:r>
          </a:p>
          <a:p>
            <a:pPr marL="457200" lvl="0" indent="-457200">
              <a:buFont typeface="+mj-lt"/>
              <a:buAutoNum type="arabicPeriod"/>
            </a:pPr>
            <a:r>
              <a:rPr lang="en-US" dirty="0" smtClean="0">
                <a:latin typeface="+mn-lt"/>
              </a:rPr>
              <a:t>Determine the Tax Base of Assets &amp; Liabilities.</a:t>
            </a:r>
          </a:p>
          <a:p>
            <a:pPr marL="457200" lvl="0" indent="-457200">
              <a:buFont typeface="+mj-lt"/>
              <a:buAutoNum type="arabicPeriod"/>
            </a:pPr>
            <a:r>
              <a:rPr lang="en-US" dirty="0" smtClean="0">
                <a:latin typeface="+mn-lt"/>
              </a:rPr>
              <a:t>Calculate the Temporary Difference </a:t>
            </a:r>
          </a:p>
          <a:p>
            <a:pPr marL="457200" lvl="0" indent="-457200">
              <a:buFont typeface="+mj-lt"/>
              <a:buAutoNum type="arabicPeriod"/>
            </a:pPr>
            <a:r>
              <a:rPr lang="en-US" dirty="0" smtClean="0">
                <a:latin typeface="+mn-lt"/>
              </a:rPr>
              <a:t>Identify Temporary Difference that are not recorded due to specific   exception in IFRS i.e. IFRS 3 – DTL on initial recognition of goodwill, DTA on negative goodwill etc…</a:t>
            </a:r>
          </a:p>
          <a:p>
            <a:pPr marL="457200" lvl="0" indent="-457200">
              <a:buFont typeface="+mj-lt"/>
              <a:buAutoNum type="arabicPeriod"/>
            </a:pPr>
            <a:r>
              <a:rPr lang="en-US" dirty="0" smtClean="0">
                <a:latin typeface="+mn-lt"/>
              </a:rPr>
              <a:t>Calculate Net Temporary Differences</a:t>
            </a:r>
          </a:p>
          <a:p>
            <a:pPr marL="457200" lvl="0" indent="-457200">
              <a:buFont typeface="+mj-lt"/>
              <a:buAutoNum type="arabicPeriod"/>
            </a:pPr>
            <a:r>
              <a:rPr lang="en-US" dirty="0" smtClean="0">
                <a:latin typeface="+mn-lt"/>
              </a:rPr>
              <a:t>Review Net Deductible Temporary Difference and unused tax losses to decide---- if recording of DTA is correct .</a:t>
            </a:r>
          </a:p>
          <a:p>
            <a:pPr marL="457200" lvl="0" indent="-457200">
              <a:buFont typeface="+mj-lt"/>
              <a:buAutoNum type="arabicPeriod"/>
            </a:pPr>
            <a:r>
              <a:rPr lang="en-US" dirty="0" smtClean="0">
                <a:latin typeface="+mn-lt"/>
              </a:rPr>
              <a:t>Calculate DTA&amp; DTL by the appropriate Tax Rate to Temporary Differences.</a:t>
            </a:r>
          </a:p>
          <a:p>
            <a:pPr marL="457200" lvl="0" indent="-457200">
              <a:buFont typeface="+mj-lt"/>
              <a:buAutoNum type="arabicPeriod"/>
            </a:pPr>
            <a:r>
              <a:rPr lang="en-US" dirty="0" smtClean="0">
                <a:latin typeface="+mn-lt"/>
              </a:rPr>
              <a:t>Record DTA &amp;DTL with net Change recorded in income or equity as appropriate.</a:t>
            </a:r>
            <a:endParaRPr lang="en-US" dirty="0" smtClean="0">
              <a:latin typeface="+mn-lt"/>
            </a:endParaRPr>
          </a:p>
        </p:txBody>
      </p:sp>
      <p:sp>
        <p:nvSpPr>
          <p:cNvPr id="6" name="TextBox 5"/>
          <p:cNvSpPr txBox="1"/>
          <p:nvPr/>
        </p:nvSpPr>
        <p:spPr>
          <a:xfrm>
            <a:off x="1828800" y="1752600"/>
            <a:ext cx="5029200" cy="369332"/>
          </a:xfrm>
          <a:prstGeom prst="rect">
            <a:avLst/>
          </a:prstGeom>
          <a:noFill/>
        </p:spPr>
        <p:txBody>
          <a:bodyPr wrap="square" rtlCol="0">
            <a:spAutoFit/>
          </a:bodyPr>
          <a:lstStyle/>
          <a:p>
            <a:pPr algn="ctr"/>
            <a:r>
              <a:rPr lang="en-US" b="1" dirty="0" smtClean="0">
                <a:solidFill>
                  <a:srgbClr val="FF0000"/>
                </a:solidFill>
              </a:rPr>
              <a:t>TAX  ACCOUNTING – THE PROCESS</a:t>
            </a:r>
            <a:endParaRPr lang="en-US" b="1" dirty="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WordArt 3"/>
          <p:cNvSpPr>
            <a:spLocks noChangeArrowheads="1" noChangeShapeType="1" noTextEdit="1"/>
          </p:cNvSpPr>
          <p:nvPr/>
        </p:nvSpPr>
        <p:spPr bwMode="gray">
          <a:xfrm>
            <a:off x="381000" y="228600"/>
            <a:ext cx="5384800" cy="758825"/>
          </a:xfrm>
          <a:prstGeom prst="rect">
            <a:avLst/>
          </a:prstGeom>
        </p:spPr>
        <p:txBody>
          <a:bodyPr wrap="none" fromWordArt="1">
            <a:prstTxWarp prst="textDeflate">
              <a:avLst>
                <a:gd name="adj" fmla="val 0"/>
              </a:avLst>
            </a:prstTxWarp>
          </a:bodyPr>
          <a:lstStyle/>
          <a:p>
            <a:pPr algn="ctr"/>
            <a:r>
              <a:rPr lang="en-US" sz="5400" b="1" kern="10" dirty="0">
                <a:ln w="38100">
                  <a:solidFill>
                    <a:schemeClr val="bg1"/>
                  </a:solidFill>
                  <a:round/>
                  <a:headEnd/>
                  <a:tailEnd/>
                </a:ln>
                <a:gradFill rotWithShape="1">
                  <a:gsLst>
                    <a:gs pos="0">
                      <a:schemeClr val="tx1"/>
                    </a:gs>
                    <a:gs pos="100000">
                      <a:schemeClr val="hlink"/>
                    </a:gs>
                  </a:gsLst>
                  <a:lin ang="0" scaled="1"/>
                </a:gradFill>
                <a:effectLst>
                  <a:outerShdw dist="107763" dir="2700000" algn="ctr" rotWithShape="0">
                    <a:schemeClr val="tx2">
                      <a:alpha val="50000"/>
                    </a:schemeClr>
                  </a:outerShdw>
                </a:effectLst>
                <a:latin typeface="Verdana"/>
              </a:rPr>
              <a:t>Thank You !</a:t>
            </a:r>
          </a:p>
        </p:txBody>
      </p:sp>
      <p:graphicFrame>
        <p:nvGraphicFramePr>
          <p:cNvPr id="7169" name="Object 1"/>
          <p:cNvGraphicFramePr>
            <a:graphicFrameLocks noChangeAspect="1"/>
          </p:cNvGraphicFramePr>
          <p:nvPr/>
        </p:nvGraphicFramePr>
        <p:xfrm>
          <a:off x="0" y="1600200"/>
          <a:ext cx="2895600" cy="4634582"/>
        </p:xfrm>
        <a:graphic>
          <a:graphicData uri="http://schemas.openxmlformats.org/presentationml/2006/ole">
            <p:oleObj spid="_x0000_s7169" name="Clip" r:id="rId3" imgW="3848040" imgH="5478120" progId="">
              <p:embed/>
            </p:oleObj>
          </a:graphicData>
        </a:graphic>
      </p:graphicFrame>
      <p:sp>
        <p:nvSpPr>
          <p:cNvPr id="6" name="Rectangle 5"/>
          <p:cNvSpPr/>
          <p:nvPr/>
        </p:nvSpPr>
        <p:spPr>
          <a:xfrm>
            <a:off x="3581400" y="1905000"/>
            <a:ext cx="5257800" cy="1754326"/>
          </a:xfrm>
          <a:prstGeom prst="rect">
            <a:avLst/>
          </a:prstGeom>
        </p:spPr>
        <p:txBody>
          <a:bodyPr wrap="square">
            <a:spAutoFit/>
          </a:bodyPr>
          <a:lstStyle/>
          <a:p>
            <a:pPr marL="7938" indent="-7938" algn="ctr" defTabSz="795338" eaLnBrk="0" hangingPunct="0"/>
            <a:r>
              <a:rPr lang="en-US" sz="5400" b="1" kern="10" dirty="0" smtClean="0">
                <a:ln w="38100">
                  <a:solidFill>
                    <a:schemeClr val="bg1"/>
                  </a:solidFill>
                  <a:round/>
                  <a:headEnd/>
                  <a:tailEnd/>
                </a:ln>
                <a:gradFill rotWithShape="1">
                  <a:gsLst>
                    <a:gs pos="0">
                      <a:schemeClr val="tx1"/>
                    </a:gs>
                    <a:gs pos="100000">
                      <a:schemeClr val="hlink"/>
                    </a:gs>
                  </a:gsLst>
                  <a:lin ang="0" scaled="1"/>
                </a:gradFill>
                <a:effectLst>
                  <a:outerShdw dist="107763" dir="2700000" algn="ctr" rotWithShape="0">
                    <a:schemeClr val="tx2">
                      <a:alpha val="50000"/>
                    </a:schemeClr>
                  </a:outerShdw>
                </a:effectLst>
                <a:latin typeface="Verdana"/>
              </a:rPr>
              <a:t>THE BEGINNING</a:t>
            </a:r>
            <a:endParaRPr lang="en-US" sz="5400" b="1" kern="10" dirty="0">
              <a:ln w="38100">
                <a:solidFill>
                  <a:schemeClr val="bg1"/>
                </a:solidFill>
                <a:round/>
                <a:headEnd/>
                <a:tailEnd/>
              </a:ln>
              <a:gradFill rotWithShape="1">
                <a:gsLst>
                  <a:gs pos="0">
                    <a:schemeClr val="tx1"/>
                  </a:gs>
                  <a:gs pos="100000">
                    <a:schemeClr val="hlink"/>
                  </a:gs>
                </a:gsLst>
                <a:lin ang="0" scaled="1"/>
              </a:gradFill>
              <a:effectLst>
                <a:outerShdw dist="107763" dir="2700000" algn="ctr" rotWithShape="0">
                  <a:schemeClr val="tx2">
                    <a:alpha val="50000"/>
                  </a:schemeClr>
                </a:outerShdw>
              </a:effectLst>
              <a:latin typeface="Verdana"/>
            </a:endParaRPr>
          </a:p>
        </p:txBody>
      </p:sp>
      <p:sp>
        <p:nvSpPr>
          <p:cNvPr id="7" name="Rectangle 3"/>
          <p:cNvSpPr>
            <a:spLocks noGrp="1" noChangeArrowheads="1"/>
          </p:cNvSpPr>
          <p:nvPr>
            <p:ph type="subTitle" idx="1"/>
          </p:nvPr>
        </p:nvSpPr>
        <p:spPr>
          <a:xfrm>
            <a:off x="3200400" y="6477000"/>
            <a:ext cx="7086600" cy="381000"/>
          </a:xfrm>
        </p:spPr>
        <p:txBody>
          <a:bodyPr/>
          <a:lstStyle/>
          <a:p>
            <a:r>
              <a:rPr lang="en-US" dirty="0" smtClean="0"/>
              <a:t>CA. Deepak Jindal &amp; CA. Onkar Singh</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b="1" dirty="0" smtClean="0"/>
              <a:t>APPLICABILITY</a:t>
            </a:r>
            <a:endParaRPr lang="en-US" b="1" dirty="0"/>
          </a:p>
        </p:txBody>
      </p:sp>
      <p:graphicFrame>
        <p:nvGraphicFramePr>
          <p:cNvPr id="5" name="Table 4"/>
          <p:cNvGraphicFramePr>
            <a:graphicFrameLocks noGrp="1"/>
          </p:cNvGraphicFramePr>
          <p:nvPr/>
        </p:nvGraphicFramePr>
        <p:xfrm>
          <a:off x="762000" y="1295401"/>
          <a:ext cx="7772400" cy="5257800"/>
        </p:xfrm>
        <a:graphic>
          <a:graphicData uri="http://schemas.openxmlformats.org/drawingml/2006/table">
            <a:tbl>
              <a:tblPr firstRow="1" bandRow="1">
                <a:tableStyleId>{5C22544A-7EE6-4342-B048-85BDC9FD1C3A}</a:tableStyleId>
              </a:tblPr>
              <a:tblGrid>
                <a:gridCol w="3886200"/>
                <a:gridCol w="3886200"/>
              </a:tblGrid>
              <a:tr h="2317805">
                <a:tc>
                  <a:txBody>
                    <a:bodyPr/>
                    <a:lstStyle/>
                    <a:p>
                      <a:pPr algn="ctr"/>
                      <a:endParaRPr lang="en-US" dirty="0" smtClean="0"/>
                    </a:p>
                    <a:p>
                      <a:pPr algn="ctr"/>
                      <a:endParaRPr lang="en-US" dirty="0" smtClean="0"/>
                    </a:p>
                    <a:p>
                      <a:pPr algn="ctr"/>
                      <a:r>
                        <a:rPr lang="en-US" dirty="0" smtClean="0"/>
                        <a:t>LEVEL</a:t>
                      </a:r>
                      <a:r>
                        <a:rPr lang="en-US" baseline="0" dirty="0" smtClean="0"/>
                        <a:t> -I</a:t>
                      </a:r>
                      <a:endParaRPr lang="en-US" dirty="0"/>
                    </a:p>
                  </a:txBody>
                  <a:tcPr/>
                </a:tc>
                <a:tc>
                  <a:txBody>
                    <a:bodyPr/>
                    <a:lstStyle/>
                    <a:p>
                      <a:pPr marL="517525" indent="-517525" algn="just" eaLnBrk="0" hangingPunct="0">
                        <a:buFont typeface="Monotype Sorts" pitchFamily="2" charset="2"/>
                        <a:buChar char="þ"/>
                      </a:pPr>
                      <a:r>
                        <a:rPr lang="en-US" sz="1500" b="1" dirty="0" smtClean="0">
                          <a:latin typeface="+mn-lt"/>
                        </a:rPr>
                        <a:t>Listed/Proposed to be listed Cos</a:t>
                      </a:r>
                    </a:p>
                    <a:p>
                      <a:pPr marL="517525" indent="-517525" algn="just" eaLnBrk="0" hangingPunct="0">
                        <a:buFont typeface="Monotype Sorts" pitchFamily="2" charset="2"/>
                        <a:buChar char="þ"/>
                      </a:pPr>
                      <a:r>
                        <a:rPr lang="en-US" sz="1500" b="1" dirty="0" smtClean="0">
                          <a:latin typeface="+mn-lt"/>
                        </a:rPr>
                        <a:t>Banks, FIs, Insurance Cos</a:t>
                      </a:r>
                    </a:p>
                    <a:p>
                      <a:pPr marL="517525" indent="-517525" algn="just" eaLnBrk="0" hangingPunct="0">
                        <a:buFont typeface="Monotype Sorts" pitchFamily="2" charset="2"/>
                        <a:buChar char="þ"/>
                      </a:pPr>
                      <a:r>
                        <a:rPr lang="en-US" sz="1500" b="1" dirty="0" smtClean="0">
                          <a:latin typeface="+mn-lt"/>
                        </a:rPr>
                        <a:t>Enterprises with &gt; 50 </a:t>
                      </a:r>
                      <a:r>
                        <a:rPr lang="en-US" sz="1500" b="1" dirty="0" err="1" smtClean="0">
                          <a:latin typeface="+mn-lt"/>
                        </a:rPr>
                        <a:t>crores</a:t>
                      </a:r>
                      <a:r>
                        <a:rPr lang="en-US" sz="1500" b="1" dirty="0" smtClean="0">
                          <a:latin typeface="+mn-lt"/>
                        </a:rPr>
                        <a:t> Turnover in  preceding year</a:t>
                      </a:r>
                    </a:p>
                    <a:p>
                      <a:pPr marL="517525" indent="-517525" algn="just" eaLnBrk="0" hangingPunct="0">
                        <a:buFont typeface="Monotype Sorts" pitchFamily="2" charset="2"/>
                        <a:buChar char="þ"/>
                      </a:pPr>
                      <a:r>
                        <a:rPr lang="en-US" sz="1500" b="1" dirty="0" smtClean="0">
                          <a:latin typeface="+mn-lt"/>
                        </a:rPr>
                        <a:t>&gt; 10 </a:t>
                      </a:r>
                      <a:r>
                        <a:rPr lang="en-US" sz="1500" b="1" dirty="0" err="1" smtClean="0">
                          <a:latin typeface="+mn-lt"/>
                        </a:rPr>
                        <a:t>crores</a:t>
                      </a:r>
                      <a:r>
                        <a:rPr lang="en-US" sz="1500" b="1" dirty="0" smtClean="0">
                          <a:latin typeface="+mn-lt"/>
                        </a:rPr>
                        <a:t> borrowings at any time during the year</a:t>
                      </a:r>
                    </a:p>
                    <a:p>
                      <a:pPr marL="517525" indent="-517525" algn="just" eaLnBrk="0" hangingPunct="0">
                        <a:buFont typeface="Monotype Sorts" pitchFamily="2" charset="2"/>
                        <a:buChar char="þ"/>
                      </a:pPr>
                      <a:r>
                        <a:rPr lang="en-US" sz="1500" b="1" dirty="0" smtClean="0">
                          <a:latin typeface="+mn-lt"/>
                        </a:rPr>
                        <a:t>Holding &amp; subsidiary Cos of above.</a:t>
                      </a:r>
                    </a:p>
                    <a:p>
                      <a:endParaRPr lang="en-US" dirty="0"/>
                    </a:p>
                  </a:txBody>
                  <a:tcPr/>
                </a:tc>
              </a:tr>
              <a:tr h="16618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b="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LEVEL</a:t>
                      </a:r>
                      <a:r>
                        <a:rPr lang="en-US" b="1" baseline="0" dirty="0" smtClean="0">
                          <a:solidFill>
                            <a:schemeClr val="tx1"/>
                          </a:solidFill>
                        </a:rPr>
                        <a:t> -</a:t>
                      </a:r>
                      <a:r>
                        <a:rPr lang="en-US" sz="1800" b="1" kern="1200" dirty="0" smtClean="0">
                          <a:solidFill>
                            <a:schemeClr val="tx1"/>
                          </a:solidFill>
                          <a:latin typeface="+mn-lt"/>
                          <a:ea typeface="+mn-ea"/>
                          <a:cs typeface="+mn-cs"/>
                        </a:rPr>
                        <a:t>II</a:t>
                      </a:r>
                    </a:p>
                    <a:p>
                      <a:endParaRPr lang="en-US" dirty="0"/>
                    </a:p>
                  </a:txBody>
                  <a:tcPr/>
                </a:tc>
                <a:tc>
                  <a:txBody>
                    <a:bodyPr/>
                    <a:lstStyle/>
                    <a:p>
                      <a:pPr marL="517525" indent="-517525" eaLnBrk="0" hangingPunct="0">
                        <a:buFont typeface="Monotype Sorts" pitchFamily="2" charset="2"/>
                        <a:buChar char="þ"/>
                      </a:pPr>
                      <a:r>
                        <a:rPr lang="en-US" sz="1500" b="1" dirty="0" smtClean="0">
                          <a:latin typeface="+mj-lt"/>
                        </a:rPr>
                        <a:t>Enterprises with &gt; 40 Lacs but &lt; 50 </a:t>
                      </a:r>
                      <a:r>
                        <a:rPr lang="en-US" sz="1500" b="1" dirty="0" err="1" smtClean="0">
                          <a:latin typeface="+mj-lt"/>
                        </a:rPr>
                        <a:t>crores</a:t>
                      </a:r>
                      <a:r>
                        <a:rPr lang="en-US" sz="1500" b="1" dirty="0" smtClean="0">
                          <a:latin typeface="+mj-lt"/>
                        </a:rPr>
                        <a:t> Turnover.</a:t>
                      </a:r>
                    </a:p>
                    <a:p>
                      <a:pPr marL="517525" indent="-517525" eaLnBrk="0" hangingPunct="0">
                        <a:buFont typeface="Monotype Sorts" pitchFamily="2" charset="2"/>
                        <a:buChar char="þ"/>
                      </a:pPr>
                      <a:r>
                        <a:rPr lang="en-US" sz="1500" b="1" dirty="0" smtClean="0">
                          <a:latin typeface="+mj-lt"/>
                        </a:rPr>
                        <a:t>&gt; 1 </a:t>
                      </a:r>
                      <a:r>
                        <a:rPr lang="en-US" sz="1500" b="1" dirty="0" err="1" smtClean="0">
                          <a:latin typeface="+mj-lt"/>
                        </a:rPr>
                        <a:t>crore</a:t>
                      </a:r>
                      <a:r>
                        <a:rPr lang="en-US" sz="1500" b="1" dirty="0" smtClean="0">
                          <a:latin typeface="+mj-lt"/>
                        </a:rPr>
                        <a:t> but &lt; 10 </a:t>
                      </a:r>
                      <a:r>
                        <a:rPr lang="en-US" sz="1500" b="1" dirty="0" err="1" smtClean="0">
                          <a:latin typeface="+mj-lt"/>
                        </a:rPr>
                        <a:t>crores</a:t>
                      </a:r>
                      <a:r>
                        <a:rPr lang="en-US" sz="1500" b="1" dirty="0" smtClean="0">
                          <a:latin typeface="+mj-lt"/>
                        </a:rPr>
                        <a:t> borrowings </a:t>
                      </a:r>
                    </a:p>
                    <a:p>
                      <a:pPr marL="517525" indent="-517525" eaLnBrk="0" hangingPunct="0">
                        <a:buFont typeface="Monotype Sorts" pitchFamily="2" charset="2"/>
                        <a:buChar char="þ"/>
                      </a:pPr>
                      <a:r>
                        <a:rPr lang="en-US" sz="1500" b="1" dirty="0" smtClean="0">
                          <a:latin typeface="+mj-lt"/>
                        </a:rPr>
                        <a:t>Holding &amp; subsidiary </a:t>
                      </a:r>
                      <a:r>
                        <a:rPr lang="en-US" sz="1500" b="1" dirty="0" err="1" smtClean="0">
                          <a:latin typeface="+mj-lt"/>
                        </a:rPr>
                        <a:t>cos</a:t>
                      </a:r>
                      <a:r>
                        <a:rPr lang="en-US" sz="1500" b="1" dirty="0" smtClean="0">
                          <a:latin typeface="+mj-lt"/>
                        </a:rPr>
                        <a:t> of above.</a:t>
                      </a:r>
                    </a:p>
                    <a:p>
                      <a:endParaRPr lang="en-US" dirty="0">
                        <a:latin typeface="+mj-lt"/>
                      </a:endParaRPr>
                    </a:p>
                  </a:txBody>
                  <a:tcPr/>
                </a:tc>
              </a:tr>
              <a:tr h="1049572">
                <a:tc>
                  <a:txBody>
                    <a:bodyPr/>
                    <a:lstStyle/>
                    <a:p>
                      <a:pPr algn="ctr"/>
                      <a:endParaRPr lang="en-US" b="1" dirty="0" smtClean="0">
                        <a:solidFill>
                          <a:schemeClr val="tx1"/>
                        </a:solidFill>
                      </a:endParaRPr>
                    </a:p>
                    <a:p>
                      <a:pPr algn="ctr"/>
                      <a:r>
                        <a:rPr lang="en-US" b="1" dirty="0" smtClean="0">
                          <a:solidFill>
                            <a:schemeClr val="tx1"/>
                          </a:solidFill>
                        </a:rPr>
                        <a:t>LEVEL</a:t>
                      </a:r>
                      <a:r>
                        <a:rPr lang="en-US" b="1" baseline="0" dirty="0" smtClean="0">
                          <a:solidFill>
                            <a:schemeClr val="tx1"/>
                          </a:solidFill>
                        </a:rPr>
                        <a:t> -III</a:t>
                      </a:r>
                      <a:endParaRPr lang="en-US"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500" b="1" dirty="0" smtClean="0">
                          <a:latin typeface="+mj-lt"/>
                        </a:rPr>
                        <a:t>Other than Level - I &amp; Level - II cases	</a:t>
                      </a:r>
                    </a:p>
                    <a:p>
                      <a:endParaRPr lang="en-US"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OBJECTIVE</a:t>
            </a:r>
            <a:endParaRPr lang="en-US" sz="3200" b="1" dirty="0"/>
          </a:p>
        </p:txBody>
      </p:sp>
      <p:sp>
        <p:nvSpPr>
          <p:cNvPr id="5" name="Left-Up Arrow 4"/>
          <p:cNvSpPr/>
          <p:nvPr/>
        </p:nvSpPr>
        <p:spPr>
          <a:xfrm>
            <a:off x="6553200" y="4343400"/>
            <a:ext cx="2362200" cy="198120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Up Arrow 5"/>
          <p:cNvSpPr/>
          <p:nvPr/>
        </p:nvSpPr>
        <p:spPr>
          <a:xfrm flipH="1" flipV="1">
            <a:off x="533400" y="1066800"/>
            <a:ext cx="2438400" cy="213360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Up Arrow 7"/>
          <p:cNvSpPr/>
          <p:nvPr/>
        </p:nvSpPr>
        <p:spPr>
          <a:xfrm flipV="1">
            <a:off x="6324600" y="1143000"/>
            <a:ext cx="2514600" cy="205740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Up Arrow 8"/>
          <p:cNvSpPr/>
          <p:nvPr/>
        </p:nvSpPr>
        <p:spPr>
          <a:xfrm flipH="1">
            <a:off x="609600" y="4191000"/>
            <a:ext cx="2438400" cy="1981200"/>
          </a:xfrm>
          <a:prstGeom prst="leftUpArrow">
            <a:avLst>
              <a:gd name="adj1" fmla="val 25000"/>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5000" y="2514600"/>
            <a:ext cx="5791200" cy="2616101"/>
          </a:xfrm>
          <a:prstGeom prst="rect">
            <a:avLst/>
          </a:prstGeom>
          <a:noFill/>
        </p:spPr>
        <p:txBody>
          <a:bodyPr wrap="square" rtlCol="0">
            <a:spAutoFit/>
          </a:bodyPr>
          <a:lstStyle/>
          <a:p>
            <a:pPr>
              <a:buFont typeface="Wingdings" pitchFamily="2" charset="2"/>
              <a:buChar char="ü"/>
            </a:pPr>
            <a:r>
              <a:rPr lang="en-US" sz="2000" dirty="0" smtClean="0"/>
              <a:t>    The basic Objective of both IAS – 12 and AS-22 is to prescribe the accounting treatment for income taxes.</a:t>
            </a:r>
          </a:p>
          <a:p>
            <a:endParaRPr lang="en-US" sz="2000" dirty="0" smtClean="0"/>
          </a:p>
          <a:p>
            <a:pPr>
              <a:buFont typeface="Wingdings" pitchFamily="2" charset="2"/>
              <a:buChar char="ü"/>
            </a:pPr>
            <a:r>
              <a:rPr lang="en-US" sz="2000" dirty="0" smtClean="0"/>
              <a:t>     The idea behind this enactment is that TAX shall be accounted for on accrual basis not on Liability to pay basis </a:t>
            </a:r>
            <a:r>
              <a:rPr lang="en-US" sz="2000" b="1" dirty="0" smtClean="0"/>
              <a:t>( Matching Concept</a:t>
            </a:r>
            <a:r>
              <a:rPr lang="en-US" sz="2000" dirty="0" smtClean="0"/>
              <a:t>)</a:t>
            </a:r>
          </a:p>
          <a:p>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z="3200" b="1" dirty="0" smtClean="0"/>
              <a:t>OBJECTIVE</a:t>
            </a:r>
            <a:endParaRPr lang="en-US" sz="1800" b="1" dirty="0"/>
          </a:p>
        </p:txBody>
      </p:sp>
      <p:sp>
        <p:nvSpPr>
          <p:cNvPr id="68611" name="AutoShape 3"/>
          <p:cNvSpPr>
            <a:spLocks noChangeArrowheads="1"/>
          </p:cNvSpPr>
          <p:nvPr/>
        </p:nvSpPr>
        <p:spPr bwMode="auto">
          <a:xfrm>
            <a:off x="5562600" y="3352800"/>
            <a:ext cx="2514600" cy="2667000"/>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en-US">
              <a:latin typeface="Verdana" pitchFamily="34" charset="0"/>
            </a:endParaRPr>
          </a:p>
        </p:txBody>
      </p:sp>
      <p:sp>
        <p:nvSpPr>
          <p:cNvPr id="68613" name="AutoShape 5"/>
          <p:cNvSpPr>
            <a:spLocks noChangeArrowheads="1"/>
          </p:cNvSpPr>
          <p:nvPr/>
        </p:nvSpPr>
        <p:spPr bwMode="auto">
          <a:xfrm>
            <a:off x="762000" y="3352800"/>
            <a:ext cx="2667000" cy="2667000"/>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en-US">
              <a:latin typeface="Verdana" pitchFamily="34" charset="0"/>
            </a:endParaRPr>
          </a:p>
        </p:txBody>
      </p:sp>
      <p:sp>
        <p:nvSpPr>
          <p:cNvPr id="68614" name="Text Box 6"/>
          <p:cNvSpPr txBox="1">
            <a:spLocks noChangeArrowheads="1"/>
          </p:cNvSpPr>
          <p:nvPr/>
        </p:nvSpPr>
        <p:spPr bwMode="auto">
          <a:xfrm>
            <a:off x="1066800" y="3581400"/>
            <a:ext cx="2038350" cy="707886"/>
          </a:xfrm>
          <a:prstGeom prst="rect">
            <a:avLst/>
          </a:prstGeom>
          <a:noFill/>
          <a:ln w="9525">
            <a:noFill/>
            <a:miter lim="800000"/>
            <a:headEnd/>
            <a:tailEnd/>
          </a:ln>
          <a:effectLst/>
        </p:spPr>
        <p:txBody>
          <a:bodyPr>
            <a:spAutoFit/>
          </a:bodyPr>
          <a:lstStyle/>
          <a:p>
            <a:pPr eaLnBrk="0" hangingPunct="0"/>
            <a:r>
              <a:rPr lang="en-US" sz="2000" b="1" dirty="0" smtClean="0">
                <a:latin typeface="+mn-lt"/>
              </a:rPr>
              <a:t>Current Tax </a:t>
            </a:r>
            <a:r>
              <a:rPr lang="en-US" sz="2000" b="1" dirty="0" err="1" smtClean="0">
                <a:latin typeface="+mn-lt"/>
              </a:rPr>
              <a:t>Cosequences</a:t>
            </a:r>
            <a:endParaRPr lang="en-US" sz="1400" dirty="0">
              <a:latin typeface="+mn-lt"/>
            </a:endParaRPr>
          </a:p>
        </p:txBody>
      </p:sp>
      <p:sp>
        <p:nvSpPr>
          <p:cNvPr id="68615" name="Freeform 7"/>
          <p:cNvSpPr>
            <a:spLocks/>
          </p:cNvSpPr>
          <p:nvPr/>
        </p:nvSpPr>
        <p:spPr bwMode="gray">
          <a:xfrm>
            <a:off x="3222625" y="3255963"/>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endParaRPr lang="en-US"/>
          </a:p>
        </p:txBody>
      </p:sp>
      <p:sp>
        <p:nvSpPr>
          <p:cNvPr id="68616" name="AutoShape 8"/>
          <p:cNvSpPr>
            <a:spLocks noChangeAspect="1" noChangeArrowheads="1" noTextEdit="1"/>
          </p:cNvSpPr>
          <p:nvPr/>
        </p:nvSpPr>
        <p:spPr bwMode="gray">
          <a:xfrm flipH="1">
            <a:off x="4868863" y="3252788"/>
            <a:ext cx="909637" cy="1244600"/>
          </a:xfrm>
          <a:prstGeom prst="rect">
            <a:avLst/>
          </a:prstGeom>
          <a:noFill/>
          <a:ln w="9525">
            <a:noFill/>
            <a:miter lim="800000"/>
            <a:headEnd/>
            <a:tailEnd/>
          </a:ln>
        </p:spPr>
        <p:txBody>
          <a:bodyPr/>
          <a:lstStyle/>
          <a:p>
            <a:endParaRPr lang="en-US"/>
          </a:p>
        </p:txBody>
      </p:sp>
      <p:sp>
        <p:nvSpPr>
          <p:cNvPr id="68617" name="Freeform 9"/>
          <p:cNvSpPr>
            <a:spLocks/>
          </p:cNvSpPr>
          <p:nvPr/>
        </p:nvSpPr>
        <p:spPr bwMode="gray">
          <a:xfrm flipH="1">
            <a:off x="4875213" y="3255963"/>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en-US"/>
          </a:p>
        </p:txBody>
      </p:sp>
      <p:grpSp>
        <p:nvGrpSpPr>
          <p:cNvPr id="68618" name="Group 10"/>
          <p:cNvGrpSpPr>
            <a:grpSpLocks/>
          </p:cNvGrpSpPr>
          <p:nvPr/>
        </p:nvGrpSpPr>
        <p:grpSpPr bwMode="auto">
          <a:xfrm>
            <a:off x="3048000" y="1628775"/>
            <a:ext cx="2998788" cy="1601788"/>
            <a:chOff x="1997" y="1314"/>
            <a:chExt cx="1889" cy="1009"/>
          </a:xfrm>
        </p:grpSpPr>
        <p:grpSp>
          <p:nvGrpSpPr>
            <p:cNvPr id="68619" name="Group 11"/>
            <p:cNvGrpSpPr>
              <a:grpSpLocks/>
            </p:cNvGrpSpPr>
            <p:nvPr/>
          </p:nvGrpSpPr>
          <p:grpSpPr bwMode="auto">
            <a:xfrm>
              <a:off x="1997" y="1404"/>
              <a:ext cx="1889" cy="919"/>
              <a:chOff x="1973" y="1027"/>
              <a:chExt cx="1926" cy="937"/>
            </a:xfrm>
          </p:grpSpPr>
          <p:sp>
            <p:nvSpPr>
              <p:cNvPr id="68620"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en-US"/>
              </a:p>
            </p:txBody>
          </p:sp>
          <p:sp>
            <p:nvSpPr>
              <p:cNvPr id="68621"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endParaRPr lang="en-US"/>
              </a:p>
            </p:txBody>
          </p:sp>
        </p:grpSp>
        <p:sp>
          <p:nvSpPr>
            <p:cNvPr id="68622"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en-US"/>
            </a:p>
          </p:txBody>
        </p:sp>
        <p:sp>
          <p:nvSpPr>
            <p:cNvPr id="68623"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en-US"/>
            </a:p>
          </p:txBody>
        </p:sp>
        <p:sp>
          <p:nvSpPr>
            <p:cNvPr id="68624"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en-US"/>
            </a:p>
          </p:txBody>
        </p:sp>
        <p:sp>
          <p:nvSpPr>
            <p:cNvPr id="68625"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en-US"/>
            </a:p>
          </p:txBody>
        </p:sp>
      </p:grpSp>
      <p:sp>
        <p:nvSpPr>
          <p:cNvPr id="68626" name="Text Box 18"/>
          <p:cNvSpPr txBox="1">
            <a:spLocks noChangeArrowheads="1"/>
          </p:cNvSpPr>
          <p:nvPr/>
        </p:nvSpPr>
        <p:spPr bwMode="auto">
          <a:xfrm>
            <a:off x="1905000" y="1066800"/>
            <a:ext cx="5943678" cy="830997"/>
          </a:xfrm>
          <a:prstGeom prst="rect">
            <a:avLst/>
          </a:prstGeom>
          <a:noFill/>
          <a:ln w="9525" algn="ctr">
            <a:noFill/>
            <a:miter lim="800000"/>
            <a:headEnd/>
            <a:tailEnd/>
          </a:ln>
          <a:effectLst/>
        </p:spPr>
        <p:txBody>
          <a:bodyPr wrap="none">
            <a:spAutoFit/>
          </a:bodyPr>
          <a:lstStyle/>
          <a:p>
            <a:pPr algn="ctr" eaLnBrk="0" hangingPunct="0"/>
            <a:r>
              <a:rPr lang="en-US" sz="2400" b="1" dirty="0" smtClean="0">
                <a:solidFill>
                  <a:srgbClr val="000000"/>
                </a:solidFill>
              </a:rPr>
              <a:t>Issues In Accounting For Income Taxes</a:t>
            </a:r>
          </a:p>
          <a:p>
            <a:pPr algn="ctr" eaLnBrk="0" hangingPunct="0"/>
            <a:r>
              <a:rPr lang="en-US" sz="2400" b="1" dirty="0" smtClean="0">
                <a:solidFill>
                  <a:srgbClr val="000000"/>
                </a:solidFill>
              </a:rPr>
              <a:t> </a:t>
            </a:r>
            <a:endParaRPr lang="en-US" sz="1400" dirty="0">
              <a:solidFill>
                <a:srgbClr val="000000"/>
              </a:solidFill>
            </a:endParaRPr>
          </a:p>
        </p:txBody>
      </p:sp>
      <p:sp>
        <p:nvSpPr>
          <p:cNvPr id="68627" name="Text Box 19"/>
          <p:cNvSpPr txBox="1">
            <a:spLocks noChangeArrowheads="1"/>
          </p:cNvSpPr>
          <p:nvPr/>
        </p:nvSpPr>
        <p:spPr bwMode="auto">
          <a:xfrm>
            <a:off x="5867400" y="3581400"/>
            <a:ext cx="2266950" cy="707886"/>
          </a:xfrm>
          <a:prstGeom prst="rect">
            <a:avLst/>
          </a:prstGeom>
          <a:noFill/>
          <a:ln w="9525">
            <a:noFill/>
            <a:miter lim="800000"/>
            <a:headEnd/>
            <a:tailEnd/>
          </a:ln>
          <a:effectLst/>
        </p:spPr>
        <p:txBody>
          <a:bodyPr wrap="square">
            <a:spAutoFit/>
          </a:bodyPr>
          <a:lstStyle/>
          <a:p>
            <a:pPr eaLnBrk="0" hangingPunct="0"/>
            <a:r>
              <a:rPr lang="en-US" sz="2000" b="1" dirty="0" smtClean="0">
                <a:latin typeface="+mn-lt"/>
              </a:rPr>
              <a:t>Future Tax Consequences</a:t>
            </a:r>
            <a:endParaRPr lang="en-US" sz="2000" b="1" dirty="0">
              <a:latin typeface="+mn-lt"/>
            </a:endParaRPr>
          </a:p>
        </p:txBody>
      </p:sp>
      <p:sp>
        <p:nvSpPr>
          <p:cNvPr id="19" name="TextBox 18"/>
          <p:cNvSpPr txBox="1"/>
          <p:nvPr/>
        </p:nvSpPr>
        <p:spPr>
          <a:xfrm>
            <a:off x="3505200" y="1828800"/>
            <a:ext cx="2286000" cy="523220"/>
          </a:xfrm>
          <a:prstGeom prst="rect">
            <a:avLst/>
          </a:prstGeom>
          <a:noFill/>
        </p:spPr>
        <p:txBody>
          <a:bodyPr wrap="square" rtlCol="0">
            <a:spAutoFit/>
          </a:bodyPr>
          <a:lstStyle/>
          <a:p>
            <a:r>
              <a:rPr lang="en-US" sz="2800" dirty="0" smtClean="0"/>
              <a:t>Main Issues</a:t>
            </a:r>
            <a:endParaRPr lang="en-US" sz="2800" dirty="0"/>
          </a:p>
        </p:txBody>
      </p:sp>
      <p:sp>
        <p:nvSpPr>
          <p:cNvPr id="22" name="TextBox 21"/>
          <p:cNvSpPr txBox="1"/>
          <p:nvPr/>
        </p:nvSpPr>
        <p:spPr>
          <a:xfrm>
            <a:off x="5867400" y="4343400"/>
            <a:ext cx="2057400" cy="369332"/>
          </a:xfrm>
          <a:prstGeom prst="rect">
            <a:avLst/>
          </a:prstGeom>
          <a:noFill/>
        </p:spPr>
        <p:txBody>
          <a:bodyPr wrap="square" rtlCol="0">
            <a:spAutoFit/>
          </a:bodyPr>
          <a:lstStyle/>
          <a:p>
            <a:r>
              <a:rPr lang="en-US" dirty="0" smtClean="0"/>
              <a:t>(Deferred Tax)</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z="3200" b="1" dirty="0" smtClean="0"/>
              <a:t>SCOPE</a:t>
            </a:r>
            <a:endParaRPr lang="en-US" sz="1800" b="1" dirty="0"/>
          </a:p>
        </p:txBody>
      </p:sp>
      <p:grpSp>
        <p:nvGrpSpPr>
          <p:cNvPr id="97283" name="Group 3"/>
          <p:cNvGrpSpPr>
            <a:grpSpLocks/>
          </p:cNvGrpSpPr>
          <p:nvPr/>
        </p:nvGrpSpPr>
        <p:grpSpPr bwMode="auto">
          <a:xfrm>
            <a:off x="1219200" y="1831975"/>
            <a:ext cx="2170113" cy="4035425"/>
            <a:chOff x="720" y="1296"/>
            <a:chExt cx="1367" cy="2542"/>
          </a:xfrm>
        </p:grpSpPr>
        <p:sp>
          <p:nvSpPr>
            <p:cNvPr id="97284"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a:effectLst/>
          </p:spPr>
          <p:txBody>
            <a:bodyPr wrap="none" anchor="ctr"/>
            <a:lstStyle/>
            <a:p>
              <a:endParaRPr lang="en-US"/>
            </a:p>
          </p:txBody>
        </p:sp>
        <p:sp>
          <p:nvSpPr>
            <p:cNvPr id="97285" name="AutoShape 5"/>
            <p:cNvSpPr>
              <a:spLocks noChangeArrowheads="1"/>
            </p:cNvSpPr>
            <p:nvPr/>
          </p:nvSpPr>
          <p:spPr bwMode="gray">
            <a:xfrm>
              <a:off x="741" y="1495"/>
              <a:ext cx="1322" cy="1766"/>
            </a:xfrm>
            <a:prstGeom prst="roundRect">
              <a:avLst>
                <a:gd name="adj" fmla="val 16667"/>
              </a:avLst>
            </a:prstGeom>
            <a:solidFill>
              <a:srgbClr val="3CA1E6"/>
            </a:solidFill>
            <a:ln w="9525">
              <a:noFill/>
              <a:round/>
              <a:headEnd/>
              <a:tailEnd/>
            </a:ln>
            <a:effectLst/>
          </p:spPr>
          <p:txBody>
            <a:bodyPr wrap="none" anchor="ctr"/>
            <a:lstStyle/>
            <a:p>
              <a:endParaRPr lang="en-US"/>
            </a:p>
          </p:txBody>
        </p:sp>
        <p:sp>
          <p:nvSpPr>
            <p:cNvPr id="97286" name="AutoShape 6"/>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w="9525">
              <a:noFill/>
              <a:round/>
              <a:headEnd/>
              <a:tailEnd/>
            </a:ln>
            <a:effectLst/>
          </p:spPr>
          <p:txBody>
            <a:bodyPr wrap="none" anchor="ctr"/>
            <a:lstStyle/>
            <a:p>
              <a:endParaRPr lang="en-US"/>
            </a:p>
          </p:txBody>
        </p:sp>
        <p:sp>
          <p:nvSpPr>
            <p:cNvPr id="97287"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w="9525">
              <a:noFill/>
              <a:round/>
              <a:headEnd/>
              <a:tailEnd/>
            </a:ln>
            <a:effectLst/>
          </p:spPr>
          <p:txBody>
            <a:bodyPr wrap="none" anchor="ctr"/>
            <a:lstStyle/>
            <a:p>
              <a:endParaRPr lang="en-US"/>
            </a:p>
          </p:txBody>
        </p:sp>
        <p:sp>
          <p:nvSpPr>
            <p:cNvPr id="97288" name="AutoShape 8"/>
            <p:cNvSpPr>
              <a:spLocks noChangeArrowheads="1"/>
            </p:cNvSpPr>
            <p:nvPr/>
          </p:nvSpPr>
          <p:spPr bwMode="gray">
            <a:xfrm>
              <a:off x="724" y="3290"/>
              <a:ext cx="1363" cy="548"/>
            </a:xfrm>
            <a:prstGeom prst="roundRect">
              <a:avLst>
                <a:gd name="adj" fmla="val 40389"/>
              </a:avLst>
            </a:prstGeom>
            <a:gradFill rotWithShape="1">
              <a:gsLst>
                <a:gs pos="0">
                  <a:srgbClr val="729EB4"/>
                </a:gs>
                <a:gs pos="100000">
                  <a:schemeClr val="bg1"/>
                </a:gs>
              </a:gsLst>
              <a:lin ang="5400000" scaled="1"/>
            </a:gradFill>
            <a:ln w="9525">
              <a:noFill/>
              <a:round/>
              <a:headEnd/>
              <a:tailEnd/>
            </a:ln>
            <a:effectLst/>
          </p:spPr>
          <p:txBody>
            <a:bodyPr wrap="none" anchor="ctr"/>
            <a:lstStyle/>
            <a:p>
              <a:endParaRPr lang="en-US"/>
            </a:p>
          </p:txBody>
        </p:sp>
        <p:sp>
          <p:nvSpPr>
            <p:cNvPr id="97289" name="AutoShape 9"/>
            <p:cNvSpPr>
              <a:spLocks noChangeArrowheads="1"/>
            </p:cNvSpPr>
            <p:nvPr/>
          </p:nvSpPr>
          <p:spPr bwMode="gray">
            <a:xfrm>
              <a:off x="752" y="3305"/>
              <a:ext cx="1304" cy="487"/>
            </a:xfrm>
            <a:prstGeom prst="roundRect">
              <a:avLst>
                <a:gd name="adj" fmla="val 50000"/>
              </a:avLst>
            </a:prstGeom>
            <a:gradFill rotWithShape="1">
              <a:gsLst>
                <a:gs pos="0">
                  <a:srgbClr val="7DAFD4"/>
                </a:gs>
                <a:gs pos="100000">
                  <a:schemeClr val="bg1"/>
                </a:gs>
              </a:gsLst>
              <a:lin ang="5400000" scaled="1"/>
            </a:gradFill>
            <a:ln w="9525">
              <a:noFill/>
              <a:round/>
              <a:headEnd/>
              <a:tailEnd/>
            </a:ln>
            <a:effectLst/>
          </p:spPr>
          <p:txBody>
            <a:bodyPr wrap="none" anchor="ctr"/>
            <a:lstStyle/>
            <a:p>
              <a:endParaRPr lang="en-US"/>
            </a:p>
          </p:txBody>
        </p:sp>
        <p:grpSp>
          <p:nvGrpSpPr>
            <p:cNvPr id="97290" name="Group 10"/>
            <p:cNvGrpSpPr>
              <a:grpSpLocks/>
            </p:cNvGrpSpPr>
            <p:nvPr/>
          </p:nvGrpSpPr>
          <p:grpSpPr bwMode="auto">
            <a:xfrm>
              <a:off x="1189" y="1296"/>
              <a:ext cx="405" cy="405"/>
              <a:chOff x="1289" y="582"/>
              <a:chExt cx="668" cy="668"/>
            </a:xfrm>
          </p:grpSpPr>
          <p:sp>
            <p:nvSpPr>
              <p:cNvPr id="97291" name="Oval 11"/>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en-US"/>
              </a:p>
            </p:txBody>
          </p:sp>
          <p:sp>
            <p:nvSpPr>
              <p:cNvPr id="97292" name="Oval 12"/>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97293" name="Oval 13"/>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97294"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97295"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grpSp>
        <p:sp>
          <p:nvSpPr>
            <p:cNvPr id="97296" name="Text Box 16"/>
            <p:cNvSpPr txBox="1">
              <a:spLocks noChangeArrowheads="1"/>
            </p:cNvSpPr>
            <p:nvPr/>
          </p:nvSpPr>
          <p:spPr bwMode="gray">
            <a:xfrm>
              <a:off x="1276" y="1354"/>
              <a:ext cx="223" cy="288"/>
            </a:xfrm>
            <a:prstGeom prst="rect">
              <a:avLst/>
            </a:prstGeom>
            <a:noFill/>
            <a:ln w="9525" algn="ctr">
              <a:noFill/>
              <a:miter lim="800000"/>
              <a:headEnd/>
              <a:tailEnd/>
            </a:ln>
            <a:effectLst/>
          </p:spPr>
          <p:txBody>
            <a:bodyPr wrap="none">
              <a:spAutoFit/>
            </a:bodyPr>
            <a:lstStyle/>
            <a:p>
              <a:pPr algn="ctr"/>
              <a:r>
                <a:rPr lang="en-US" sz="2400">
                  <a:solidFill>
                    <a:srgbClr val="000000"/>
                  </a:solidFill>
                </a:rPr>
                <a:t>1</a:t>
              </a:r>
              <a:endParaRPr lang="en-US"/>
            </a:p>
          </p:txBody>
        </p:sp>
        <p:sp>
          <p:nvSpPr>
            <p:cNvPr id="97297" name="Text Box 17"/>
            <p:cNvSpPr txBox="1">
              <a:spLocks noChangeArrowheads="1"/>
            </p:cNvSpPr>
            <p:nvPr/>
          </p:nvSpPr>
          <p:spPr bwMode="gray">
            <a:xfrm>
              <a:off x="768" y="1776"/>
              <a:ext cx="1296" cy="1280"/>
            </a:xfrm>
            <a:prstGeom prst="rect">
              <a:avLst/>
            </a:prstGeom>
            <a:noFill/>
            <a:ln w="9525" algn="ctr">
              <a:noFill/>
              <a:miter lim="800000"/>
              <a:headEnd/>
              <a:tailEnd/>
            </a:ln>
            <a:effectLst/>
          </p:spPr>
          <p:txBody>
            <a:bodyPr>
              <a:spAutoFit/>
            </a:bodyPr>
            <a:lstStyle/>
            <a:p>
              <a:r>
                <a:rPr lang="en-US" sz="1400" dirty="0" smtClean="0">
                  <a:solidFill>
                    <a:srgbClr val="000000"/>
                  </a:solidFill>
                  <a:latin typeface="Verdana" pitchFamily="34" charset="0"/>
                </a:rPr>
                <a:t>Both AS -22 and IAS -12  prescribe treatment for taxes which are based on income.</a:t>
              </a:r>
            </a:p>
            <a:p>
              <a:endParaRPr lang="en-US" sz="1400" dirty="0" smtClean="0">
                <a:solidFill>
                  <a:srgbClr val="000000"/>
                </a:solidFill>
                <a:latin typeface="Verdana" pitchFamily="34" charset="0"/>
              </a:endParaRPr>
            </a:p>
            <a:p>
              <a:r>
                <a:rPr lang="en-US" sz="1400" dirty="0" smtClean="0">
                  <a:solidFill>
                    <a:srgbClr val="000000"/>
                  </a:solidFill>
                  <a:latin typeface="Verdana" pitchFamily="34" charset="0"/>
                </a:rPr>
                <a:t>It may be a domestic tax or Foreign Tax.</a:t>
              </a:r>
            </a:p>
          </p:txBody>
        </p:sp>
      </p:grpSp>
      <p:grpSp>
        <p:nvGrpSpPr>
          <p:cNvPr id="97298" name="Group 18"/>
          <p:cNvGrpSpPr>
            <a:grpSpLocks/>
          </p:cNvGrpSpPr>
          <p:nvPr/>
        </p:nvGrpSpPr>
        <p:grpSpPr bwMode="auto">
          <a:xfrm>
            <a:off x="3581400" y="1831975"/>
            <a:ext cx="2166938" cy="4035425"/>
            <a:chOff x="2208" y="1296"/>
            <a:chExt cx="1365" cy="2542"/>
          </a:xfrm>
        </p:grpSpPr>
        <p:sp>
          <p:nvSpPr>
            <p:cNvPr id="97299"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w="9525">
              <a:noFill/>
              <a:round/>
              <a:headEnd/>
              <a:tailEnd/>
            </a:ln>
            <a:effectLst/>
          </p:spPr>
          <p:txBody>
            <a:bodyPr wrap="none" anchor="ctr"/>
            <a:lstStyle/>
            <a:p>
              <a:endParaRPr lang="en-US"/>
            </a:p>
          </p:txBody>
        </p:sp>
        <p:sp>
          <p:nvSpPr>
            <p:cNvPr id="97300" name="AutoShape 20"/>
            <p:cNvSpPr>
              <a:spLocks noChangeArrowheads="1"/>
            </p:cNvSpPr>
            <p:nvPr/>
          </p:nvSpPr>
          <p:spPr bwMode="gray">
            <a:xfrm>
              <a:off x="2229" y="1495"/>
              <a:ext cx="1322" cy="1766"/>
            </a:xfrm>
            <a:prstGeom prst="roundRect">
              <a:avLst>
                <a:gd name="adj" fmla="val 16667"/>
              </a:avLst>
            </a:prstGeom>
            <a:solidFill>
              <a:srgbClr val="73E77E"/>
            </a:solidFill>
            <a:ln w="9525">
              <a:noFill/>
              <a:round/>
              <a:headEnd/>
              <a:tailEnd/>
            </a:ln>
            <a:effectLst/>
          </p:spPr>
          <p:txBody>
            <a:bodyPr wrap="none" anchor="ctr"/>
            <a:lstStyle/>
            <a:p>
              <a:endParaRPr lang="en-US"/>
            </a:p>
          </p:txBody>
        </p:sp>
        <p:sp>
          <p:nvSpPr>
            <p:cNvPr id="97301" name="AutoShape 21"/>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w="9525">
              <a:noFill/>
              <a:round/>
              <a:headEnd/>
              <a:tailEnd/>
            </a:ln>
            <a:effectLst/>
          </p:spPr>
          <p:txBody>
            <a:bodyPr wrap="none" anchor="ctr"/>
            <a:lstStyle/>
            <a:p>
              <a:endParaRPr lang="en-US"/>
            </a:p>
          </p:txBody>
        </p:sp>
        <p:sp>
          <p:nvSpPr>
            <p:cNvPr id="97302" name="AutoShape 22"/>
            <p:cNvSpPr>
              <a:spLocks noChangeArrowheads="1"/>
            </p:cNvSpPr>
            <p:nvPr/>
          </p:nvSpPr>
          <p:spPr bwMode="gray">
            <a:xfrm>
              <a:off x="2240" y="1509"/>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w="9525">
              <a:noFill/>
              <a:round/>
              <a:headEnd/>
              <a:tailEnd/>
            </a:ln>
            <a:effectLst/>
          </p:spPr>
          <p:txBody>
            <a:bodyPr wrap="none" anchor="ctr"/>
            <a:lstStyle/>
            <a:p>
              <a:endParaRPr lang="en-US"/>
            </a:p>
          </p:txBody>
        </p:sp>
        <p:sp>
          <p:nvSpPr>
            <p:cNvPr id="97303" name="Oval 23"/>
            <p:cNvSpPr>
              <a:spLocks noChangeArrowheads="1"/>
            </p:cNvSpPr>
            <p:nvPr/>
          </p:nvSpPr>
          <p:spPr bwMode="gray">
            <a:xfrm>
              <a:off x="2677" y="1296"/>
              <a:ext cx="405" cy="405"/>
            </a:xfrm>
            <a:prstGeom prst="ellipse">
              <a:avLst/>
            </a:prstGeom>
            <a:solidFill>
              <a:srgbClr val="333333"/>
            </a:solidFill>
            <a:ln w="38100" algn="ctr">
              <a:noFill/>
              <a:round/>
              <a:headEnd/>
              <a:tailEnd/>
            </a:ln>
            <a:effectLst/>
          </p:spPr>
          <p:txBody>
            <a:bodyPr anchor="ctr">
              <a:spAutoFit/>
            </a:bodyPr>
            <a:lstStyle/>
            <a:p>
              <a:endParaRPr lang="en-US"/>
            </a:p>
          </p:txBody>
        </p:sp>
        <p:sp>
          <p:nvSpPr>
            <p:cNvPr id="97304" name="Oval 24"/>
            <p:cNvSpPr>
              <a:spLocks noChangeArrowheads="1"/>
            </p:cNvSpPr>
            <p:nvPr/>
          </p:nvSpPr>
          <p:spPr bwMode="gray">
            <a:xfrm>
              <a:off x="2681" y="1299"/>
              <a:ext cx="392" cy="39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97305" name="Oval 25"/>
            <p:cNvSpPr>
              <a:spLocks noChangeArrowheads="1"/>
            </p:cNvSpPr>
            <p:nvPr/>
          </p:nvSpPr>
          <p:spPr bwMode="gray">
            <a:xfrm>
              <a:off x="2686" y="1301"/>
              <a:ext cx="383" cy="383"/>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97306" name="Oval 26"/>
            <p:cNvSpPr>
              <a:spLocks noChangeArrowheads="1"/>
            </p:cNvSpPr>
            <p:nvPr/>
          </p:nvSpPr>
          <p:spPr bwMode="gray">
            <a:xfrm>
              <a:off x="2690" y="1305"/>
              <a:ext cx="364" cy="357"/>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97307" name="Oval 27"/>
            <p:cNvSpPr>
              <a:spLocks noChangeArrowheads="1"/>
            </p:cNvSpPr>
            <p:nvPr/>
          </p:nvSpPr>
          <p:spPr bwMode="gray">
            <a:xfrm>
              <a:off x="2712" y="1315"/>
              <a:ext cx="323" cy="290"/>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sp>
          <p:nvSpPr>
            <p:cNvPr id="97308" name="Text Box 28"/>
            <p:cNvSpPr txBox="1">
              <a:spLocks noChangeArrowheads="1"/>
            </p:cNvSpPr>
            <p:nvPr/>
          </p:nvSpPr>
          <p:spPr bwMode="gray">
            <a:xfrm>
              <a:off x="2764" y="1354"/>
              <a:ext cx="223" cy="288"/>
            </a:xfrm>
            <a:prstGeom prst="rect">
              <a:avLst/>
            </a:prstGeom>
            <a:noFill/>
            <a:ln w="9525" algn="ctr">
              <a:noFill/>
              <a:miter lim="800000"/>
              <a:headEnd/>
              <a:tailEnd/>
            </a:ln>
            <a:effectLst/>
          </p:spPr>
          <p:txBody>
            <a:bodyPr wrap="none">
              <a:spAutoFit/>
            </a:bodyPr>
            <a:lstStyle/>
            <a:p>
              <a:pPr algn="ctr"/>
              <a:r>
                <a:rPr lang="en-US" sz="2400">
                  <a:solidFill>
                    <a:srgbClr val="000000"/>
                  </a:solidFill>
                </a:rPr>
                <a:t>2</a:t>
              </a:r>
              <a:endParaRPr lang="en-US"/>
            </a:p>
          </p:txBody>
        </p:sp>
        <p:sp>
          <p:nvSpPr>
            <p:cNvPr id="97309" name="Text Box 29"/>
            <p:cNvSpPr txBox="1">
              <a:spLocks noChangeArrowheads="1"/>
            </p:cNvSpPr>
            <p:nvPr/>
          </p:nvSpPr>
          <p:spPr bwMode="gray">
            <a:xfrm>
              <a:off x="2256" y="1776"/>
              <a:ext cx="1296" cy="872"/>
            </a:xfrm>
            <a:prstGeom prst="rect">
              <a:avLst/>
            </a:prstGeom>
            <a:noFill/>
            <a:ln w="9525" algn="ctr">
              <a:noFill/>
              <a:miter lim="800000"/>
              <a:headEnd/>
              <a:tailEnd/>
            </a:ln>
            <a:effectLst/>
          </p:spPr>
          <p:txBody>
            <a:bodyPr>
              <a:spAutoFit/>
            </a:bodyPr>
            <a:lstStyle/>
            <a:p>
              <a:r>
                <a:rPr lang="en-US" sz="1400" dirty="0" smtClean="0">
                  <a:solidFill>
                    <a:srgbClr val="000000"/>
                  </a:solidFill>
                  <a:latin typeface="Verdana" pitchFamily="34" charset="0"/>
                </a:rPr>
                <a:t>AS-22 does not specify the treatment for taxes such as dividend distribution tax, withholding tax  etc.</a:t>
              </a:r>
              <a:endParaRPr lang="en-US" dirty="0"/>
            </a:p>
          </p:txBody>
        </p:sp>
        <p:sp>
          <p:nvSpPr>
            <p:cNvPr id="97310" name="AutoShape 30"/>
            <p:cNvSpPr>
              <a:spLocks noChangeArrowheads="1"/>
            </p:cNvSpPr>
            <p:nvPr/>
          </p:nvSpPr>
          <p:spPr bwMode="gray">
            <a:xfrm>
              <a:off x="2210" y="3290"/>
              <a:ext cx="1363" cy="548"/>
            </a:xfrm>
            <a:prstGeom prst="roundRect">
              <a:avLst>
                <a:gd name="adj" fmla="val 40389"/>
              </a:avLst>
            </a:prstGeom>
            <a:gradFill rotWithShape="1">
              <a:gsLst>
                <a:gs pos="0">
                  <a:srgbClr val="58A4AE"/>
                </a:gs>
                <a:gs pos="100000">
                  <a:schemeClr val="bg1"/>
                </a:gs>
              </a:gsLst>
              <a:lin ang="5400000" scaled="1"/>
            </a:gradFill>
            <a:ln w="9525">
              <a:noFill/>
              <a:round/>
              <a:headEnd/>
              <a:tailEnd/>
            </a:ln>
            <a:effectLst/>
          </p:spPr>
          <p:txBody>
            <a:bodyPr wrap="none" anchor="ctr"/>
            <a:lstStyle/>
            <a:p>
              <a:endParaRPr lang="en-US"/>
            </a:p>
          </p:txBody>
        </p:sp>
        <p:sp>
          <p:nvSpPr>
            <p:cNvPr id="97311" name="AutoShape 31"/>
            <p:cNvSpPr>
              <a:spLocks noChangeArrowheads="1"/>
            </p:cNvSpPr>
            <p:nvPr/>
          </p:nvSpPr>
          <p:spPr bwMode="gray">
            <a:xfrm>
              <a:off x="2238" y="3305"/>
              <a:ext cx="1304" cy="487"/>
            </a:xfrm>
            <a:prstGeom prst="roundRect">
              <a:avLst>
                <a:gd name="adj" fmla="val 50000"/>
              </a:avLst>
            </a:prstGeom>
            <a:gradFill rotWithShape="1">
              <a:gsLst>
                <a:gs pos="0">
                  <a:srgbClr val="72B2BB"/>
                </a:gs>
                <a:gs pos="100000">
                  <a:schemeClr val="bg1"/>
                </a:gs>
              </a:gsLst>
              <a:lin ang="5400000" scaled="1"/>
            </a:gradFill>
            <a:ln w="9525">
              <a:noFill/>
              <a:round/>
              <a:headEnd/>
              <a:tailEnd/>
            </a:ln>
            <a:effectLst/>
          </p:spPr>
          <p:txBody>
            <a:bodyPr wrap="none" anchor="ctr"/>
            <a:lstStyle/>
            <a:p>
              <a:endParaRPr lang="en-US"/>
            </a:p>
          </p:txBody>
        </p:sp>
      </p:grpSp>
      <p:grpSp>
        <p:nvGrpSpPr>
          <p:cNvPr id="97312" name="Group 32"/>
          <p:cNvGrpSpPr>
            <a:grpSpLocks/>
          </p:cNvGrpSpPr>
          <p:nvPr/>
        </p:nvGrpSpPr>
        <p:grpSpPr bwMode="auto">
          <a:xfrm>
            <a:off x="5937250" y="1831975"/>
            <a:ext cx="2170113" cy="4035425"/>
            <a:chOff x="3692" y="1296"/>
            <a:chExt cx="1367" cy="2542"/>
          </a:xfrm>
        </p:grpSpPr>
        <p:sp>
          <p:nvSpPr>
            <p:cNvPr id="97313"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w="9525">
              <a:noFill/>
              <a:round/>
              <a:headEnd/>
              <a:tailEnd/>
            </a:ln>
            <a:effectLst/>
          </p:spPr>
          <p:txBody>
            <a:bodyPr wrap="none" anchor="ctr"/>
            <a:lstStyle/>
            <a:p>
              <a:endParaRPr lang="en-US"/>
            </a:p>
          </p:txBody>
        </p:sp>
        <p:sp>
          <p:nvSpPr>
            <p:cNvPr id="97314" name="AutoShape 34"/>
            <p:cNvSpPr>
              <a:spLocks noChangeArrowheads="1"/>
            </p:cNvSpPr>
            <p:nvPr/>
          </p:nvSpPr>
          <p:spPr bwMode="gray">
            <a:xfrm>
              <a:off x="3717" y="1495"/>
              <a:ext cx="1322" cy="1766"/>
            </a:xfrm>
            <a:prstGeom prst="roundRect">
              <a:avLst>
                <a:gd name="adj" fmla="val 16667"/>
              </a:avLst>
            </a:prstGeom>
            <a:solidFill>
              <a:srgbClr val="E9E065"/>
            </a:solidFill>
            <a:ln w="9525">
              <a:noFill/>
              <a:round/>
              <a:headEnd/>
              <a:tailEnd/>
            </a:ln>
            <a:effectLst/>
          </p:spPr>
          <p:txBody>
            <a:bodyPr wrap="none" anchor="ctr"/>
            <a:lstStyle/>
            <a:p>
              <a:endParaRPr lang="en-US"/>
            </a:p>
          </p:txBody>
        </p:sp>
        <p:sp>
          <p:nvSpPr>
            <p:cNvPr id="97315" name="AutoShape 35"/>
            <p:cNvSpPr>
              <a:spLocks noChangeArrowheads="1"/>
            </p:cNvSpPr>
            <p:nvPr/>
          </p:nvSpPr>
          <p:spPr bwMode="gray">
            <a:xfrm>
              <a:off x="3728" y="2795"/>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w="9525">
              <a:noFill/>
              <a:round/>
              <a:headEnd/>
              <a:tailEnd/>
            </a:ln>
            <a:effectLst/>
          </p:spPr>
          <p:txBody>
            <a:bodyPr wrap="none" anchor="ctr"/>
            <a:lstStyle/>
            <a:p>
              <a:endParaRPr lang="en-US"/>
            </a:p>
          </p:txBody>
        </p:sp>
        <p:sp>
          <p:nvSpPr>
            <p:cNvPr id="97316" name="AutoShape 36"/>
            <p:cNvSpPr>
              <a:spLocks noChangeArrowheads="1"/>
            </p:cNvSpPr>
            <p:nvPr/>
          </p:nvSpPr>
          <p:spPr bwMode="gray">
            <a:xfrm>
              <a:off x="3728" y="150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w="9525">
              <a:noFill/>
              <a:round/>
              <a:headEnd/>
              <a:tailEnd/>
            </a:ln>
            <a:effectLst/>
          </p:spPr>
          <p:txBody>
            <a:bodyPr wrap="none" anchor="ctr"/>
            <a:lstStyle/>
            <a:p>
              <a:endParaRPr lang="en-US"/>
            </a:p>
          </p:txBody>
        </p:sp>
        <p:grpSp>
          <p:nvGrpSpPr>
            <p:cNvPr id="97317" name="Group 37"/>
            <p:cNvGrpSpPr>
              <a:grpSpLocks/>
            </p:cNvGrpSpPr>
            <p:nvPr/>
          </p:nvGrpSpPr>
          <p:grpSpPr bwMode="auto">
            <a:xfrm>
              <a:off x="4165" y="1296"/>
              <a:ext cx="405" cy="405"/>
              <a:chOff x="1289" y="582"/>
              <a:chExt cx="668" cy="668"/>
            </a:xfrm>
          </p:grpSpPr>
          <p:sp>
            <p:nvSpPr>
              <p:cNvPr id="97318" name="Oval 38"/>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en-US"/>
              </a:p>
            </p:txBody>
          </p:sp>
          <p:sp>
            <p:nvSpPr>
              <p:cNvPr id="97319" name="Oval 39"/>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97320" name="Oval 40"/>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97321" name="Oval 41"/>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97322" name="Oval 42"/>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grpSp>
        <p:sp>
          <p:nvSpPr>
            <p:cNvPr id="97323" name="Text Box 43"/>
            <p:cNvSpPr txBox="1">
              <a:spLocks noChangeArrowheads="1"/>
            </p:cNvSpPr>
            <p:nvPr/>
          </p:nvSpPr>
          <p:spPr bwMode="gray">
            <a:xfrm>
              <a:off x="4252" y="1354"/>
              <a:ext cx="223" cy="288"/>
            </a:xfrm>
            <a:prstGeom prst="rect">
              <a:avLst/>
            </a:prstGeom>
            <a:noFill/>
            <a:ln w="9525" algn="ctr">
              <a:noFill/>
              <a:miter lim="800000"/>
              <a:headEnd/>
              <a:tailEnd/>
            </a:ln>
            <a:effectLst/>
          </p:spPr>
          <p:txBody>
            <a:bodyPr wrap="none">
              <a:spAutoFit/>
            </a:bodyPr>
            <a:lstStyle/>
            <a:p>
              <a:pPr algn="ctr"/>
              <a:r>
                <a:rPr lang="en-US" sz="2400">
                  <a:solidFill>
                    <a:srgbClr val="000000"/>
                  </a:solidFill>
                </a:rPr>
                <a:t>3</a:t>
              </a:r>
              <a:endParaRPr lang="en-US"/>
            </a:p>
          </p:txBody>
        </p:sp>
        <p:sp>
          <p:nvSpPr>
            <p:cNvPr id="97324" name="Text Box 44"/>
            <p:cNvSpPr txBox="1">
              <a:spLocks noChangeArrowheads="1"/>
            </p:cNvSpPr>
            <p:nvPr/>
          </p:nvSpPr>
          <p:spPr bwMode="gray">
            <a:xfrm>
              <a:off x="3744" y="1776"/>
              <a:ext cx="1296" cy="1318"/>
            </a:xfrm>
            <a:prstGeom prst="rect">
              <a:avLst/>
            </a:prstGeom>
            <a:noFill/>
            <a:ln w="9525" algn="ctr">
              <a:noFill/>
              <a:miter lim="800000"/>
              <a:headEnd/>
              <a:tailEnd/>
            </a:ln>
            <a:effectLst/>
          </p:spPr>
          <p:txBody>
            <a:bodyPr>
              <a:spAutoFit/>
            </a:bodyPr>
            <a:lstStyle/>
            <a:p>
              <a:r>
                <a:rPr lang="en-US" sz="1400" b="1" dirty="0" smtClean="0">
                  <a:solidFill>
                    <a:srgbClr val="C00000"/>
                  </a:solidFill>
                  <a:latin typeface="Verdana" pitchFamily="34" charset="0"/>
                </a:rPr>
                <a:t>But IAS- 12 is different on this point as definition of taxes under IAS also includes these taxes </a:t>
              </a:r>
              <a:r>
                <a:rPr lang="en-US" sz="1400" b="1" dirty="0" err="1" smtClean="0">
                  <a:solidFill>
                    <a:srgbClr val="C00000"/>
                  </a:solidFill>
                  <a:latin typeface="Verdana" pitchFamily="34" charset="0"/>
                </a:rPr>
                <a:t>i.e</a:t>
              </a:r>
              <a:r>
                <a:rPr lang="en-US" sz="1400" b="1" dirty="0" smtClean="0">
                  <a:solidFill>
                    <a:srgbClr val="C00000"/>
                  </a:solidFill>
                  <a:latin typeface="Verdana" pitchFamily="34" charset="0"/>
                </a:rPr>
                <a:t> withholding tax etc.</a:t>
              </a:r>
            </a:p>
            <a:p>
              <a:endParaRPr lang="en-US" b="1" dirty="0">
                <a:solidFill>
                  <a:srgbClr val="C00000"/>
                </a:solidFill>
              </a:endParaRPr>
            </a:p>
          </p:txBody>
        </p:sp>
        <p:sp>
          <p:nvSpPr>
            <p:cNvPr id="97325" name="AutoShape 45"/>
            <p:cNvSpPr>
              <a:spLocks noChangeArrowheads="1"/>
            </p:cNvSpPr>
            <p:nvPr/>
          </p:nvSpPr>
          <p:spPr bwMode="gray">
            <a:xfrm>
              <a:off x="3692" y="3290"/>
              <a:ext cx="1363" cy="548"/>
            </a:xfrm>
            <a:prstGeom prst="roundRect">
              <a:avLst>
                <a:gd name="adj" fmla="val 40389"/>
              </a:avLst>
            </a:prstGeom>
            <a:gradFill rotWithShape="1">
              <a:gsLst>
                <a:gs pos="0">
                  <a:srgbClr val="99BACC"/>
                </a:gs>
                <a:gs pos="100000">
                  <a:schemeClr val="bg1"/>
                </a:gs>
              </a:gsLst>
              <a:lin ang="5400000" scaled="1"/>
            </a:gradFill>
            <a:ln w="9525">
              <a:noFill/>
              <a:round/>
              <a:headEnd/>
              <a:tailEnd/>
            </a:ln>
            <a:effectLst/>
          </p:spPr>
          <p:txBody>
            <a:bodyPr wrap="none" anchor="ctr"/>
            <a:lstStyle/>
            <a:p>
              <a:endParaRPr lang="en-US"/>
            </a:p>
          </p:txBody>
        </p:sp>
        <p:sp>
          <p:nvSpPr>
            <p:cNvPr id="97326" name="AutoShape 46"/>
            <p:cNvSpPr>
              <a:spLocks noChangeArrowheads="1"/>
            </p:cNvSpPr>
            <p:nvPr/>
          </p:nvSpPr>
          <p:spPr bwMode="gray">
            <a:xfrm>
              <a:off x="3720" y="3305"/>
              <a:ext cx="1304" cy="487"/>
            </a:xfrm>
            <a:prstGeom prst="roundRect">
              <a:avLst>
                <a:gd name="adj" fmla="val 50000"/>
              </a:avLst>
            </a:prstGeom>
            <a:gradFill rotWithShape="1">
              <a:gsLst>
                <a:gs pos="0">
                  <a:srgbClr val="C8DAD4"/>
                </a:gs>
                <a:gs pos="100000">
                  <a:srgbClr val="FFFFFF"/>
                </a:gs>
              </a:gsLst>
              <a:lin ang="5400000" scaled="1"/>
            </a:gradFill>
            <a:ln w="9525">
              <a:noFill/>
              <a:round/>
              <a:headEnd/>
              <a:tailEnd/>
            </a:ln>
            <a:effectLst/>
          </p:spPr>
          <p:txBody>
            <a:bodyPr wrap="none" anchor="ctr"/>
            <a:lstStyle/>
            <a:p>
              <a:endParaRPr lang="en-US"/>
            </a:p>
          </p:txBody>
        </p:sp>
      </p:grpSp>
      <p:sp>
        <p:nvSpPr>
          <p:cNvPr id="50" name="Oval Callout 49"/>
          <p:cNvSpPr/>
          <p:nvPr/>
        </p:nvSpPr>
        <p:spPr>
          <a:xfrm>
            <a:off x="7391400" y="1219200"/>
            <a:ext cx="1524000" cy="838200"/>
          </a:xfrm>
          <a:prstGeom prst="wedgeEllipse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7620000" y="1371600"/>
            <a:ext cx="1066800" cy="523220"/>
          </a:xfrm>
          <a:prstGeom prst="rect">
            <a:avLst/>
          </a:prstGeom>
          <a:noFill/>
        </p:spPr>
        <p:txBody>
          <a:bodyPr wrap="square" rtlCol="0">
            <a:spAutoFit/>
          </a:bodyPr>
          <a:lstStyle/>
          <a:p>
            <a:r>
              <a:rPr lang="en-US" sz="1400" b="1" dirty="0" smtClean="0"/>
              <a:t>Important Difference</a:t>
            </a:r>
            <a:endParaRPr lang="en-US" sz="1400" b="1" dirty="0"/>
          </a:p>
        </p:txBody>
      </p:sp>
      <p:grpSp>
        <p:nvGrpSpPr>
          <p:cNvPr id="52" name="Group 32"/>
          <p:cNvGrpSpPr>
            <a:grpSpLocks/>
          </p:cNvGrpSpPr>
          <p:nvPr/>
        </p:nvGrpSpPr>
        <p:grpSpPr bwMode="auto">
          <a:xfrm>
            <a:off x="1012451" y="5242089"/>
            <a:ext cx="7445749" cy="1323499"/>
            <a:chOff x="3696" y="1490"/>
            <a:chExt cx="1363" cy="2240"/>
          </a:xfrm>
        </p:grpSpPr>
        <p:sp>
          <p:nvSpPr>
            <p:cNvPr id="53"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w="9525">
              <a:noFill/>
              <a:round/>
              <a:headEnd/>
              <a:tailEnd/>
            </a:ln>
            <a:effectLst/>
          </p:spPr>
          <p:txBody>
            <a:bodyPr wrap="none" anchor="ctr"/>
            <a:lstStyle/>
            <a:p>
              <a:endParaRPr lang="en-US"/>
            </a:p>
          </p:txBody>
        </p:sp>
        <p:sp>
          <p:nvSpPr>
            <p:cNvPr id="54" name="AutoShape 34"/>
            <p:cNvSpPr>
              <a:spLocks noChangeArrowheads="1"/>
            </p:cNvSpPr>
            <p:nvPr/>
          </p:nvSpPr>
          <p:spPr bwMode="gray">
            <a:xfrm>
              <a:off x="3717" y="1495"/>
              <a:ext cx="1322" cy="1766"/>
            </a:xfrm>
            <a:prstGeom prst="roundRect">
              <a:avLst>
                <a:gd name="adj" fmla="val 16667"/>
              </a:avLst>
            </a:prstGeom>
            <a:solidFill>
              <a:srgbClr val="E9E065"/>
            </a:solidFill>
            <a:ln w="9525">
              <a:noFill/>
              <a:round/>
              <a:headEnd/>
              <a:tailEnd/>
            </a:ln>
            <a:effectLst/>
          </p:spPr>
          <p:txBody>
            <a:bodyPr wrap="none" anchor="ctr"/>
            <a:lstStyle/>
            <a:p>
              <a:endParaRPr lang="en-US"/>
            </a:p>
          </p:txBody>
        </p:sp>
        <p:sp>
          <p:nvSpPr>
            <p:cNvPr id="55" name="AutoShape 35"/>
            <p:cNvSpPr>
              <a:spLocks noChangeArrowheads="1"/>
            </p:cNvSpPr>
            <p:nvPr/>
          </p:nvSpPr>
          <p:spPr bwMode="gray">
            <a:xfrm>
              <a:off x="3728" y="2795"/>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w="9525">
              <a:noFill/>
              <a:round/>
              <a:headEnd/>
              <a:tailEnd/>
            </a:ln>
            <a:effectLst/>
          </p:spPr>
          <p:txBody>
            <a:bodyPr wrap="none" anchor="ctr"/>
            <a:lstStyle/>
            <a:p>
              <a:endParaRPr lang="en-US"/>
            </a:p>
          </p:txBody>
        </p:sp>
        <p:sp>
          <p:nvSpPr>
            <p:cNvPr id="56" name="AutoShape 36"/>
            <p:cNvSpPr>
              <a:spLocks noChangeArrowheads="1"/>
            </p:cNvSpPr>
            <p:nvPr/>
          </p:nvSpPr>
          <p:spPr bwMode="gray">
            <a:xfrm>
              <a:off x="3728" y="150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w="9525">
              <a:noFill/>
              <a:round/>
              <a:headEnd/>
              <a:tailEnd/>
            </a:ln>
            <a:effectLst/>
          </p:spPr>
          <p:txBody>
            <a:bodyPr wrap="none" anchor="ctr"/>
            <a:lstStyle/>
            <a:p>
              <a:endParaRPr lang="en-US"/>
            </a:p>
          </p:txBody>
        </p:sp>
        <p:sp>
          <p:nvSpPr>
            <p:cNvPr id="59" name="Text Box 44"/>
            <p:cNvSpPr txBox="1">
              <a:spLocks noChangeArrowheads="1"/>
            </p:cNvSpPr>
            <p:nvPr/>
          </p:nvSpPr>
          <p:spPr bwMode="gray">
            <a:xfrm>
              <a:off x="3748" y="1646"/>
              <a:ext cx="1296" cy="2084"/>
            </a:xfrm>
            <a:prstGeom prst="rect">
              <a:avLst/>
            </a:prstGeom>
            <a:noFill/>
            <a:ln w="9525" algn="ctr">
              <a:noFill/>
              <a:miter lim="800000"/>
              <a:headEnd/>
              <a:tailEnd/>
            </a:ln>
            <a:effectLst/>
          </p:spPr>
          <p:txBody>
            <a:bodyPr>
              <a:spAutoFit/>
            </a:bodyPr>
            <a:lstStyle/>
            <a:p>
              <a:r>
                <a:rPr lang="en-US" sz="1400" b="1" dirty="0" smtClean="0">
                  <a:latin typeface="Rockwell" pitchFamily="18" charset="0"/>
                </a:rPr>
                <a:t>IAS -12 also specifically states that this standard does not deal  with methods of accounting for government grants or investment tax credits but says that it deals with temporary differences that arise because of these items. There is no such statement in AS-22</a:t>
              </a:r>
            </a:p>
            <a:p>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sp>
        <p:nvSpPr>
          <p:cNvPr id="24" name="Rectangle 23"/>
          <p:cNvSpPr/>
          <p:nvPr/>
        </p:nvSpPr>
        <p:spPr>
          <a:xfrm>
            <a:off x="0" y="1219200"/>
            <a:ext cx="9296400" cy="646331"/>
          </a:xfrm>
          <a:prstGeom prst="rect">
            <a:avLst/>
          </a:prstGeom>
        </p:spPr>
        <p:txBody>
          <a:bodyPr wrap="square">
            <a:spAutoFit/>
          </a:bodyPr>
          <a:lstStyle/>
          <a:p>
            <a:r>
              <a:rPr lang="en-US" b="1" i="1" dirty="0" smtClean="0"/>
              <a:t> Tax expense for the period, comprising </a:t>
            </a:r>
            <a:r>
              <a:rPr lang="en-US" b="1" dirty="0" smtClean="0">
                <a:solidFill>
                  <a:srgbClr val="C00000"/>
                </a:solidFill>
              </a:rPr>
              <a:t>CURRENT TAX</a:t>
            </a:r>
            <a:r>
              <a:rPr lang="en-US" b="1" i="1" dirty="0" smtClean="0"/>
              <a:t> and </a:t>
            </a:r>
            <a:r>
              <a:rPr lang="en-US" b="1" dirty="0" smtClean="0">
                <a:solidFill>
                  <a:srgbClr val="C00000"/>
                </a:solidFill>
              </a:rPr>
              <a:t>DEFERRED TAX</a:t>
            </a:r>
            <a:r>
              <a:rPr lang="en-US" b="1" i="1" dirty="0" smtClean="0"/>
              <a:t>, should be included in the determination of the net profit or loss for the period.</a:t>
            </a:r>
            <a:endParaRPr lang="en-US" dirty="0"/>
          </a:p>
        </p:txBody>
      </p:sp>
      <p:sp>
        <p:nvSpPr>
          <p:cNvPr id="25" name="Rounded Rectangle 24"/>
          <p:cNvSpPr/>
          <p:nvPr/>
        </p:nvSpPr>
        <p:spPr>
          <a:xfrm>
            <a:off x="381000" y="2209800"/>
            <a:ext cx="8382000" cy="419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85800" y="2438400"/>
            <a:ext cx="7696200" cy="3724096"/>
          </a:xfrm>
          <a:prstGeom prst="rect">
            <a:avLst/>
          </a:prstGeom>
          <a:noFill/>
        </p:spPr>
        <p:txBody>
          <a:bodyPr wrap="square" rtlCol="0">
            <a:spAutoFit/>
          </a:bodyPr>
          <a:lstStyle/>
          <a:p>
            <a:pPr>
              <a:lnSpc>
                <a:spcPct val="200000"/>
              </a:lnSpc>
              <a:buFont typeface="Wingdings" pitchFamily="2" charset="2"/>
              <a:buChar char="q"/>
            </a:pPr>
            <a:r>
              <a:rPr lang="en-US" sz="1600" dirty="0" smtClean="0"/>
              <a:t> </a:t>
            </a:r>
            <a:r>
              <a:rPr lang="en-US" sz="2000" b="1" dirty="0" smtClean="0">
                <a:solidFill>
                  <a:srgbClr val="C00000"/>
                </a:solidFill>
              </a:rPr>
              <a:t>Current Tax</a:t>
            </a:r>
            <a:r>
              <a:rPr lang="en-US" sz="1600" dirty="0" smtClean="0"/>
              <a:t> is tax ( payable or recoverable) calculated on </a:t>
            </a:r>
            <a:r>
              <a:rPr lang="en-US" sz="1600" b="1" dirty="0" smtClean="0">
                <a:solidFill>
                  <a:srgbClr val="FFC000"/>
                </a:solidFill>
              </a:rPr>
              <a:t>Taxable income     ( tax loss ), </a:t>
            </a:r>
            <a:r>
              <a:rPr lang="en-US" sz="1600" dirty="0" smtClean="0"/>
              <a:t>which is the amount of the income  ( loss ) for a period, determined in accordance with the tax laws</a:t>
            </a:r>
          </a:p>
          <a:p>
            <a:pPr>
              <a:lnSpc>
                <a:spcPct val="200000"/>
              </a:lnSpc>
              <a:buFont typeface="Wingdings" pitchFamily="2" charset="2"/>
              <a:buChar char="q"/>
            </a:pPr>
            <a:r>
              <a:rPr lang="en-US" dirty="0" smtClean="0"/>
              <a:t> </a:t>
            </a:r>
            <a:r>
              <a:rPr lang="en-US" sz="2000" b="1" dirty="0" smtClean="0">
                <a:solidFill>
                  <a:srgbClr val="C00000"/>
                </a:solidFill>
              </a:rPr>
              <a:t>Deferred tax </a:t>
            </a:r>
            <a:r>
              <a:rPr lang="en-US" sz="1600" i="1" dirty="0" smtClean="0"/>
              <a:t>is the tax effect of differences between accounting income and taxable income .</a:t>
            </a:r>
          </a:p>
          <a:p>
            <a:pPr>
              <a:lnSpc>
                <a:spcPct val="200000"/>
              </a:lnSpc>
            </a:pPr>
            <a:endParaRPr lang="en-US" sz="1600" i="1" dirty="0" smtClean="0"/>
          </a:p>
          <a:p>
            <a:r>
              <a:rPr lang="en-US" sz="1400" dirty="0" smtClean="0"/>
              <a:t>* </a:t>
            </a:r>
            <a:r>
              <a:rPr lang="en-US" sz="1400" b="1" dirty="0" smtClean="0">
                <a:solidFill>
                  <a:srgbClr val="FFC000"/>
                </a:solidFill>
              </a:rPr>
              <a:t>Accounting income</a:t>
            </a:r>
            <a:r>
              <a:rPr lang="en-US" sz="1400" dirty="0" smtClean="0"/>
              <a:t>  </a:t>
            </a:r>
            <a:r>
              <a:rPr lang="en-US" sz="1400" b="1" dirty="0" smtClean="0">
                <a:solidFill>
                  <a:srgbClr val="FFC000"/>
                </a:solidFill>
              </a:rPr>
              <a:t>( loss )</a:t>
            </a:r>
            <a:r>
              <a:rPr lang="en-US" sz="1400" dirty="0" smtClean="0"/>
              <a:t> is the net profit or loss for a period, as reported in the statement of profit and loss, before deducting income tax expense or adding income tax saving.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b="1" dirty="0" smtClean="0"/>
              <a:t>UNDERSTANDING THE STATEMENT</a:t>
            </a:r>
            <a:endParaRPr lang="en-US" sz="1600" b="1" dirty="0"/>
          </a:p>
        </p:txBody>
      </p:sp>
      <p:grpSp>
        <p:nvGrpSpPr>
          <p:cNvPr id="2" name="Group 3"/>
          <p:cNvGrpSpPr>
            <a:grpSpLocks/>
          </p:cNvGrpSpPr>
          <p:nvPr/>
        </p:nvGrpSpPr>
        <p:grpSpPr bwMode="auto">
          <a:xfrm>
            <a:off x="152400" y="1752600"/>
            <a:ext cx="8686644" cy="4658150"/>
            <a:chOff x="585" y="613"/>
            <a:chExt cx="4455" cy="3089"/>
          </a:xfrm>
        </p:grpSpPr>
        <p:sp>
          <p:nvSpPr>
            <p:cNvPr id="70663" name="Text Box 7"/>
            <p:cNvSpPr txBox="1">
              <a:spLocks noChangeArrowheads="1"/>
            </p:cNvSpPr>
            <p:nvPr/>
          </p:nvSpPr>
          <p:spPr bwMode="gray">
            <a:xfrm>
              <a:off x="2619" y="1969"/>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4" name="Text Box 8"/>
            <p:cNvSpPr txBox="1">
              <a:spLocks noChangeArrowheads="1"/>
            </p:cNvSpPr>
            <p:nvPr/>
          </p:nvSpPr>
          <p:spPr bwMode="gray">
            <a:xfrm>
              <a:off x="2619" y="2305"/>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5" name="Text Box 9"/>
            <p:cNvSpPr txBox="1">
              <a:spLocks noChangeArrowheads="1"/>
            </p:cNvSpPr>
            <p:nvPr/>
          </p:nvSpPr>
          <p:spPr bwMode="gray">
            <a:xfrm>
              <a:off x="2619" y="2641"/>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67" name="AutoShape 11"/>
            <p:cNvSpPr>
              <a:spLocks noChangeArrowheads="1"/>
            </p:cNvSpPr>
            <p:nvPr/>
          </p:nvSpPr>
          <p:spPr bwMode="auto">
            <a:xfrm>
              <a:off x="624" y="1421"/>
              <a:ext cx="1954" cy="2173"/>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endParaRPr lang="en-US">
                <a:latin typeface="Verdana" pitchFamily="34" charset="0"/>
              </a:endParaRPr>
            </a:p>
          </p:txBody>
        </p:sp>
        <p:sp>
          <p:nvSpPr>
            <p:cNvPr id="70669" name="AutoShape 13"/>
            <p:cNvSpPr>
              <a:spLocks noChangeArrowheads="1"/>
            </p:cNvSpPr>
            <p:nvPr/>
          </p:nvSpPr>
          <p:spPr bwMode="auto">
            <a:xfrm>
              <a:off x="3008" y="1421"/>
              <a:ext cx="2032" cy="2122"/>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eaLnBrk="0" hangingPunct="0"/>
              <a:endParaRPr lang="en-US">
                <a:latin typeface="Verdana" pitchFamily="34" charset="0"/>
              </a:endParaRPr>
            </a:p>
          </p:txBody>
        </p:sp>
        <p:sp>
          <p:nvSpPr>
            <p:cNvPr id="70672" name="AutoShape 16"/>
            <p:cNvSpPr>
              <a:spLocks noChangeArrowheads="1"/>
            </p:cNvSpPr>
            <p:nvPr/>
          </p:nvSpPr>
          <p:spPr bwMode="gray">
            <a:xfrm>
              <a:off x="585" y="613"/>
              <a:ext cx="1920" cy="505"/>
            </a:xfrm>
            <a:prstGeom prst="can">
              <a:avLst>
                <a:gd name="adj" fmla="val 27866"/>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headEnd/>
              <a:tailEnd/>
            </a:ln>
            <a:effectLst/>
          </p:spPr>
          <p:txBody>
            <a:bodyPr wrap="none" anchor="ctr"/>
            <a:lstStyle/>
            <a:p>
              <a:endParaRPr lang="en-US"/>
            </a:p>
          </p:txBody>
        </p:sp>
        <p:sp>
          <p:nvSpPr>
            <p:cNvPr id="70674" name="Text Box 18"/>
            <p:cNvSpPr txBox="1">
              <a:spLocks noChangeArrowheads="1"/>
            </p:cNvSpPr>
            <p:nvPr/>
          </p:nvSpPr>
          <p:spPr bwMode="gray">
            <a:xfrm>
              <a:off x="2604" y="1107"/>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sp>
          <p:nvSpPr>
            <p:cNvPr id="70675" name="AutoShape 19"/>
            <p:cNvSpPr>
              <a:spLocks noChangeArrowheads="1"/>
            </p:cNvSpPr>
            <p:nvPr/>
          </p:nvSpPr>
          <p:spPr bwMode="gray">
            <a:xfrm>
              <a:off x="3086" y="613"/>
              <a:ext cx="1954" cy="505"/>
            </a:xfrm>
            <a:prstGeom prst="can">
              <a:avLst>
                <a:gd name="adj" fmla="val 32032"/>
              </a:avLst>
            </a:prstGeom>
            <a:gradFill rotWithShape="1">
              <a:gsLst>
                <a:gs pos="0">
                  <a:schemeClr val="hlink">
                    <a:gamma/>
                    <a:shade val="46275"/>
                    <a:invGamma/>
                  </a:schemeClr>
                </a:gs>
                <a:gs pos="50000">
                  <a:schemeClr val="hlink"/>
                </a:gs>
                <a:gs pos="100000">
                  <a:schemeClr val="hlink">
                    <a:gamma/>
                    <a:shade val="46275"/>
                    <a:invGamma/>
                  </a:schemeClr>
                </a:gs>
              </a:gsLst>
              <a:lin ang="0" scaled="1"/>
            </a:gradFill>
            <a:ln w="9525">
              <a:noFill/>
              <a:round/>
              <a:headEnd/>
              <a:tailEnd/>
            </a:ln>
            <a:effectLst/>
          </p:spPr>
          <p:txBody>
            <a:bodyPr wrap="none" anchor="ctr"/>
            <a:lstStyle/>
            <a:p>
              <a:endParaRPr lang="en-US"/>
            </a:p>
          </p:txBody>
        </p:sp>
        <p:sp>
          <p:nvSpPr>
            <p:cNvPr id="70676" name="Text Box 20"/>
            <p:cNvSpPr txBox="1">
              <a:spLocks noChangeArrowheads="1"/>
            </p:cNvSpPr>
            <p:nvPr/>
          </p:nvSpPr>
          <p:spPr bwMode="gray">
            <a:xfrm>
              <a:off x="2604" y="3459"/>
              <a:ext cx="446" cy="243"/>
            </a:xfrm>
            <a:prstGeom prst="rect">
              <a:avLst/>
            </a:prstGeom>
            <a:noFill/>
            <a:ln w="9525">
              <a:noFill/>
              <a:miter lim="800000"/>
              <a:headEnd/>
              <a:tailEnd/>
            </a:ln>
            <a:effectLst/>
          </p:spPr>
          <p:txBody>
            <a:bodyPr wrap="none">
              <a:spAutoFit/>
            </a:bodyPr>
            <a:lstStyle/>
            <a:p>
              <a:pPr algn="ctr" eaLnBrk="0" hangingPunct="0"/>
              <a:r>
                <a:rPr lang="en-US" b="1">
                  <a:solidFill>
                    <a:schemeClr val="bg1"/>
                  </a:solidFill>
                </a:rPr>
                <a:t>Text</a:t>
              </a:r>
            </a:p>
          </p:txBody>
        </p:sp>
      </p:grpSp>
      <p:sp>
        <p:nvSpPr>
          <p:cNvPr id="24" name="Rectangle 23"/>
          <p:cNvSpPr/>
          <p:nvPr/>
        </p:nvSpPr>
        <p:spPr>
          <a:xfrm>
            <a:off x="0" y="1219200"/>
            <a:ext cx="9296400" cy="369332"/>
          </a:xfrm>
          <a:prstGeom prst="rect">
            <a:avLst/>
          </a:prstGeom>
        </p:spPr>
        <p:txBody>
          <a:bodyPr wrap="square">
            <a:spAutoFit/>
          </a:bodyPr>
          <a:lstStyle/>
          <a:p>
            <a:pPr algn="ctr"/>
            <a:r>
              <a:rPr lang="en-US" b="1" i="1" dirty="0" smtClean="0"/>
              <a:t> </a:t>
            </a:r>
            <a:r>
              <a:rPr lang="en-US" b="1" i="1" dirty="0" smtClean="0">
                <a:latin typeface="+mn-lt"/>
              </a:rPr>
              <a:t>Analysis of differences between Accounting and Taxable Income.</a:t>
            </a:r>
            <a:endParaRPr lang="en-US" dirty="0">
              <a:latin typeface="+mn-lt"/>
            </a:endParaRPr>
          </a:p>
        </p:txBody>
      </p:sp>
      <p:sp>
        <p:nvSpPr>
          <p:cNvPr id="23" name="Down Arrow 22"/>
          <p:cNvSpPr/>
          <p:nvPr/>
        </p:nvSpPr>
        <p:spPr>
          <a:xfrm>
            <a:off x="1676400" y="2590800"/>
            <a:ext cx="457200" cy="304800"/>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6" name="Down Arrow 25"/>
          <p:cNvSpPr/>
          <p:nvPr/>
        </p:nvSpPr>
        <p:spPr>
          <a:xfrm>
            <a:off x="6705600" y="2590800"/>
            <a:ext cx="457200" cy="304800"/>
          </a:xfrm>
          <a:prstGeom prst="down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27" name="TextBox 26"/>
          <p:cNvSpPr txBox="1"/>
          <p:nvPr/>
        </p:nvSpPr>
        <p:spPr>
          <a:xfrm>
            <a:off x="457200" y="2057400"/>
            <a:ext cx="2895600" cy="400110"/>
          </a:xfrm>
          <a:prstGeom prst="rect">
            <a:avLst/>
          </a:prstGeom>
          <a:noFill/>
        </p:spPr>
        <p:txBody>
          <a:bodyPr wrap="square" rtlCol="0">
            <a:spAutoFit/>
          </a:bodyPr>
          <a:lstStyle/>
          <a:p>
            <a:pPr algn="ctr"/>
            <a:r>
              <a:rPr lang="en-US" sz="2000" b="1" dirty="0" smtClean="0"/>
              <a:t>AS-22</a:t>
            </a:r>
            <a:endParaRPr lang="en-US" sz="2000" b="1" dirty="0"/>
          </a:p>
        </p:txBody>
      </p:sp>
      <p:sp>
        <p:nvSpPr>
          <p:cNvPr id="28" name="TextBox 27"/>
          <p:cNvSpPr txBox="1"/>
          <p:nvPr/>
        </p:nvSpPr>
        <p:spPr>
          <a:xfrm>
            <a:off x="5410200" y="2057400"/>
            <a:ext cx="2895600" cy="400110"/>
          </a:xfrm>
          <a:prstGeom prst="rect">
            <a:avLst/>
          </a:prstGeom>
          <a:noFill/>
        </p:spPr>
        <p:txBody>
          <a:bodyPr wrap="square" rtlCol="0">
            <a:spAutoFit/>
          </a:bodyPr>
          <a:lstStyle/>
          <a:p>
            <a:pPr algn="ctr"/>
            <a:r>
              <a:rPr lang="en-US" sz="2000" b="1" dirty="0" smtClean="0">
                <a:solidFill>
                  <a:schemeClr val="bg1"/>
                </a:solidFill>
              </a:rPr>
              <a:t>IAS-12</a:t>
            </a:r>
            <a:endParaRPr lang="en-US" sz="2000" b="1" dirty="0">
              <a:solidFill>
                <a:schemeClr val="bg1"/>
              </a:solidFill>
            </a:endParaRPr>
          </a:p>
        </p:txBody>
      </p:sp>
      <p:graphicFrame>
        <p:nvGraphicFramePr>
          <p:cNvPr id="20" name="Diagram 19"/>
          <p:cNvGraphicFramePr/>
          <p:nvPr/>
        </p:nvGraphicFramePr>
        <p:xfrm>
          <a:off x="304800" y="3733800"/>
          <a:ext cx="3733800" cy="165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2" name="Diagram 21"/>
          <p:cNvGraphicFramePr/>
          <p:nvPr/>
        </p:nvGraphicFramePr>
        <p:xfrm>
          <a:off x="5029200" y="3276600"/>
          <a:ext cx="3733800" cy="2286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db2004113l">
  <a:themeElements>
    <a:clrScheme name="sample 4">
      <a:dk1>
        <a:srgbClr val="004386"/>
      </a:dk1>
      <a:lt1>
        <a:srgbClr val="FFFFFF"/>
      </a:lt1>
      <a:dk2>
        <a:srgbClr val="000000"/>
      </a:dk2>
      <a:lt2>
        <a:srgbClr val="B2B2B2"/>
      </a:lt2>
      <a:accent1>
        <a:srgbClr val="1ABA81"/>
      </a:accent1>
      <a:accent2>
        <a:srgbClr val="E4A800"/>
      </a:accent2>
      <a:accent3>
        <a:srgbClr val="FFFFFF"/>
      </a:accent3>
      <a:accent4>
        <a:srgbClr val="003872"/>
      </a:accent4>
      <a:accent5>
        <a:srgbClr val="ABD9C1"/>
      </a:accent5>
      <a:accent6>
        <a:srgbClr val="CF9800"/>
      </a:accent6>
      <a:hlink>
        <a:srgbClr val="3191F1"/>
      </a:hlink>
      <a:folHlink>
        <a:srgbClr val="83A6A7"/>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0F349B"/>
        </a:dk1>
        <a:lt1>
          <a:srgbClr val="FFFFFF"/>
        </a:lt1>
        <a:dk2>
          <a:srgbClr val="333333"/>
        </a:dk2>
        <a:lt2>
          <a:srgbClr val="B2B2B2"/>
        </a:lt2>
        <a:accent1>
          <a:srgbClr val="57B3E1"/>
        </a:accent1>
        <a:accent2>
          <a:srgbClr val="009999"/>
        </a:accent2>
        <a:accent3>
          <a:srgbClr val="FFFFFF"/>
        </a:accent3>
        <a:accent4>
          <a:srgbClr val="0B2B84"/>
        </a:accent4>
        <a:accent5>
          <a:srgbClr val="B4D6EE"/>
        </a:accent5>
        <a:accent6>
          <a:srgbClr val="008A8A"/>
        </a:accent6>
        <a:hlink>
          <a:srgbClr val="9999FF"/>
        </a:hlink>
        <a:folHlink>
          <a:srgbClr val="0066CC"/>
        </a:folHlink>
      </a:clrScheme>
      <a:clrMap bg1="lt1" tx1="dk1" bg2="lt2" tx2="dk2" accent1="accent1" accent2="accent2" accent3="accent3" accent4="accent4" accent5="accent5" accent6="accent6" hlink="hlink" folHlink="folHlink"/>
    </a:extraClrScheme>
    <a:extraClrScheme>
      <a:clrScheme name="sample 2">
        <a:dk1>
          <a:srgbClr val="174FB5"/>
        </a:dk1>
        <a:lt1>
          <a:srgbClr val="FFFFFF"/>
        </a:lt1>
        <a:dk2>
          <a:srgbClr val="000000"/>
        </a:dk2>
        <a:lt2>
          <a:srgbClr val="B2B2B2"/>
        </a:lt2>
        <a:accent1>
          <a:srgbClr val="EAA22C"/>
        </a:accent1>
        <a:accent2>
          <a:srgbClr val="96D1E6"/>
        </a:accent2>
        <a:accent3>
          <a:srgbClr val="FFFFFF"/>
        </a:accent3>
        <a:accent4>
          <a:srgbClr val="12429A"/>
        </a:accent4>
        <a:accent5>
          <a:srgbClr val="F3CEAC"/>
        </a:accent5>
        <a:accent6>
          <a:srgbClr val="87BDD0"/>
        </a:accent6>
        <a:hlink>
          <a:srgbClr val="3197BB"/>
        </a:hlink>
        <a:folHlink>
          <a:srgbClr val="878FA5"/>
        </a:folHlink>
      </a:clrScheme>
      <a:clrMap bg1="lt1" tx1="dk1" bg2="lt2" tx2="dk2" accent1="accent1" accent2="accent2" accent3="accent3" accent4="accent4" accent5="accent5" accent6="accent6" hlink="hlink" folHlink="folHlink"/>
    </a:extraClrScheme>
    <a:extraClrScheme>
      <a:clrScheme name="sample 3">
        <a:dk1>
          <a:srgbClr val="004386"/>
        </a:dk1>
        <a:lt1>
          <a:srgbClr val="FFFFFF"/>
        </a:lt1>
        <a:dk2>
          <a:srgbClr val="003366"/>
        </a:dk2>
        <a:lt2>
          <a:srgbClr val="B2B2B2"/>
        </a:lt2>
        <a:accent1>
          <a:srgbClr val="1ABA81"/>
        </a:accent1>
        <a:accent2>
          <a:srgbClr val="E4A800"/>
        </a:accent2>
        <a:accent3>
          <a:srgbClr val="FFFFFF"/>
        </a:accent3>
        <a:accent4>
          <a:srgbClr val="003872"/>
        </a:accent4>
        <a:accent5>
          <a:srgbClr val="ABD9C1"/>
        </a:accent5>
        <a:accent6>
          <a:srgbClr val="CF9800"/>
        </a:accent6>
        <a:hlink>
          <a:srgbClr val="3191F1"/>
        </a:hlink>
        <a:folHlink>
          <a:srgbClr val="83A6A7"/>
        </a:folHlink>
      </a:clrScheme>
      <a:clrMap bg1="lt1" tx1="dk1" bg2="lt2" tx2="dk2" accent1="accent1" accent2="accent2" accent3="accent3" accent4="accent4" accent5="accent5" accent6="accent6" hlink="hlink" folHlink="folHlink"/>
    </a:extraClrScheme>
    <a:extraClrScheme>
      <a:clrScheme name="sample 4">
        <a:dk1>
          <a:srgbClr val="004386"/>
        </a:dk1>
        <a:lt1>
          <a:srgbClr val="FFFFFF"/>
        </a:lt1>
        <a:dk2>
          <a:srgbClr val="000000"/>
        </a:dk2>
        <a:lt2>
          <a:srgbClr val="B2B2B2"/>
        </a:lt2>
        <a:accent1>
          <a:srgbClr val="1ABA81"/>
        </a:accent1>
        <a:accent2>
          <a:srgbClr val="E4A800"/>
        </a:accent2>
        <a:accent3>
          <a:srgbClr val="FFFFFF"/>
        </a:accent3>
        <a:accent4>
          <a:srgbClr val="003872"/>
        </a:accent4>
        <a:accent5>
          <a:srgbClr val="ABD9C1"/>
        </a:accent5>
        <a:accent6>
          <a:srgbClr val="CF9800"/>
        </a:accent6>
        <a:hlink>
          <a:srgbClr val="3191F1"/>
        </a:hlink>
        <a:folHlink>
          <a:srgbClr val="83A6A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cdb2004113l</Template>
  <TotalTime>982</TotalTime>
  <Words>3449</Words>
  <Application>Microsoft Office PowerPoint</Application>
  <PresentationFormat>On-screen Show (4:3)</PresentationFormat>
  <Paragraphs>495</Paragraphs>
  <Slides>36</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36</vt:i4>
      </vt:variant>
    </vt:vector>
  </HeadingPairs>
  <TitlesOfParts>
    <vt:vector size="39" baseType="lpstr">
      <vt:lpstr>cdb2004113l</vt:lpstr>
      <vt:lpstr>Worksheet</vt:lpstr>
      <vt:lpstr>Clip</vt:lpstr>
      <vt:lpstr>&amp; International  Accounting Standard -12 (Income Taxes )</vt:lpstr>
      <vt:lpstr>Contents</vt:lpstr>
      <vt:lpstr>APPLICABILITY</vt:lpstr>
      <vt:lpstr>APPLICABILITY</vt:lpstr>
      <vt:lpstr>OBJECTIVE</vt:lpstr>
      <vt:lpstr>OBJECTIVE</vt:lpstr>
      <vt:lpstr>SCOPE</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UNDERSTANDING THE STATEMENT</vt:lpstr>
      <vt:lpstr>DETAILED STUDY</vt:lpstr>
      <vt:lpstr>Slide 24</vt:lpstr>
      <vt:lpstr>Slide 25</vt:lpstr>
      <vt:lpstr>Slide 26</vt:lpstr>
      <vt:lpstr>Slide 27</vt:lpstr>
      <vt:lpstr>Slide 28</vt:lpstr>
      <vt:lpstr>Slide 29</vt:lpstr>
      <vt:lpstr>Slide 30</vt:lpstr>
      <vt:lpstr>Presentation of Deferred Tax ( Income Statement)</vt:lpstr>
      <vt:lpstr>Presentation of Deferred Tax ( Balance Sheet)</vt:lpstr>
      <vt:lpstr>DISCLOSURE REQUIREMENTS</vt:lpstr>
      <vt:lpstr>DISCLOSURE REQUIREMENTS</vt:lpstr>
      <vt:lpstr>DISCLOSURE REQUIREMENTS</vt:lpstr>
      <vt:lpstr>Slide 36</vt:lpstr>
    </vt:vector>
  </TitlesOfParts>
  <Company>Anupam_Organisation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 International  Accounting Standard -12 (Income Taxes )</dc:title>
  <dc:creator>DEEPAK</dc:creator>
  <cp:lastModifiedBy>DEEPAK</cp:lastModifiedBy>
  <cp:revision>142</cp:revision>
  <dcterms:created xsi:type="dcterms:W3CDTF">2010-02-16T07:04:39Z</dcterms:created>
  <dcterms:modified xsi:type="dcterms:W3CDTF">2010-02-20T08:53:48Z</dcterms:modified>
</cp:coreProperties>
</file>