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72" r:id="rId4"/>
    <p:sldId id="258" r:id="rId5"/>
    <p:sldId id="261" r:id="rId6"/>
    <p:sldId id="266" r:id="rId7"/>
    <p:sldId id="265" r:id="rId8"/>
    <p:sldId id="262" r:id="rId9"/>
    <p:sldId id="263" r:id="rId10"/>
    <p:sldId id="264" r:id="rId11"/>
    <p:sldId id="270" r:id="rId12"/>
    <p:sldId id="267" r:id="rId13"/>
    <p:sldId id="275" r:id="rId14"/>
    <p:sldId id="274" r:id="rId15"/>
    <p:sldId id="273" r:id="rId16"/>
    <p:sldId id="282" r:id="rId17"/>
    <p:sldId id="276" r:id="rId18"/>
    <p:sldId id="277" r:id="rId19"/>
    <p:sldId id="278" r:id="rId20"/>
    <p:sldId id="279" r:id="rId21"/>
    <p:sldId id="280" r:id="rId22"/>
    <p:sldId id="281" r:id="rId23"/>
    <p:sldId id="271"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452"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A8C4651-4D71-4F93-81C8-88DF7A0F24BB}" type="datetimeFigureOut">
              <a:rPr lang="en-US" smtClean="0"/>
              <a:pPr/>
              <a:t>5/16/2013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77D77816-8F3E-4689-8530-5186B42FADE7}"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A8C4651-4D71-4F93-81C8-88DF7A0F24BB}" type="datetimeFigureOut">
              <a:rPr lang="en-US" smtClean="0"/>
              <a:pPr/>
              <a:t>5/16/2013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D77816-8F3E-4689-8530-5186B42FADE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A8C4651-4D71-4F93-81C8-88DF7A0F24BB}" type="datetimeFigureOut">
              <a:rPr lang="en-US" smtClean="0"/>
              <a:pPr/>
              <a:t>5/16/2013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D77816-8F3E-4689-8530-5186B42FADE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A8C4651-4D71-4F93-81C8-88DF7A0F24BB}" type="datetimeFigureOut">
              <a:rPr lang="en-US" smtClean="0"/>
              <a:pPr/>
              <a:t>5/16/2013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D77816-8F3E-4689-8530-5186B42FADE7}"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A8C4651-4D71-4F93-81C8-88DF7A0F24BB}" type="datetimeFigureOut">
              <a:rPr lang="en-US" smtClean="0"/>
              <a:pPr/>
              <a:t>5/16/2013</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77D77816-8F3E-4689-8530-5186B42FADE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A8C4651-4D71-4F93-81C8-88DF7A0F24BB}" type="datetimeFigureOut">
              <a:rPr lang="en-US" smtClean="0"/>
              <a:pPr/>
              <a:t>5/16/2013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D77816-8F3E-4689-8530-5186B42FADE7}"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A8C4651-4D71-4F93-81C8-88DF7A0F24BB}" type="datetimeFigureOut">
              <a:rPr lang="en-US" smtClean="0"/>
              <a:pPr/>
              <a:t>5/16/2013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D77816-8F3E-4689-8530-5186B42FADE7}"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A8C4651-4D71-4F93-81C8-88DF7A0F24BB}" type="datetimeFigureOut">
              <a:rPr lang="en-US" smtClean="0"/>
              <a:pPr/>
              <a:t>5/16/2013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D77816-8F3E-4689-8530-5186B42FADE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8C4651-4D71-4F93-81C8-88DF7A0F24BB}" type="datetimeFigureOut">
              <a:rPr lang="en-US" smtClean="0"/>
              <a:pPr/>
              <a:t>5/16/2013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D77816-8F3E-4689-8530-5186B42FADE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A8C4651-4D71-4F93-81C8-88DF7A0F24BB}" type="datetimeFigureOut">
              <a:rPr lang="en-US" smtClean="0"/>
              <a:pPr/>
              <a:t>5/16/2013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D77816-8F3E-4689-8530-5186B42FADE7}"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A8C4651-4D71-4F93-81C8-88DF7A0F24BB}" type="datetimeFigureOut">
              <a:rPr lang="en-US" smtClean="0"/>
              <a:pPr/>
              <a:t>5/16/2013</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77D77816-8F3E-4689-8530-5186B42FADE7}"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A8C4651-4D71-4F93-81C8-88DF7A0F24BB}" type="datetimeFigureOut">
              <a:rPr lang="en-US" smtClean="0"/>
              <a:pPr/>
              <a:t>5/16/2013</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7D77816-8F3E-4689-8530-5186B42FADE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3200400"/>
            <a:ext cx="8458200" cy="1676400"/>
          </a:xfrm>
        </p:spPr>
        <p:txBody>
          <a:bodyPr>
            <a:noAutofit/>
          </a:bodyPr>
          <a:lstStyle/>
          <a:p>
            <a:r>
              <a:rPr lang="en-US" sz="3600" b="1" dirty="0" smtClean="0"/>
              <a:t>Service Tax Voluntary Compliance Encouragement Scheme, 2013</a:t>
            </a:r>
          </a:p>
          <a:p>
            <a:r>
              <a:rPr lang="en-US" sz="2400" b="1" dirty="0" smtClean="0"/>
              <a:t>[Chapter VI of Finance Act, 2013]</a:t>
            </a:r>
          </a:p>
        </p:txBody>
      </p:sp>
      <p:sp>
        <p:nvSpPr>
          <p:cNvPr id="2" name="Title 1"/>
          <p:cNvSpPr>
            <a:spLocks noGrp="1"/>
          </p:cNvSpPr>
          <p:nvPr>
            <p:ph type="ctrTitle"/>
          </p:nvPr>
        </p:nvSpPr>
        <p:spPr/>
        <p:txBody>
          <a:bodyPr>
            <a:noAutofit/>
          </a:bodyPr>
          <a:lstStyle/>
          <a:p>
            <a:r>
              <a:rPr lang="en-US" sz="4800" b="1" u="sng" dirty="0" smtClean="0">
                <a:latin typeface="High Tower Text" pitchFamily="18" charset="0"/>
              </a:rPr>
              <a:t>Amnesty Scheme – Updated with Department Clarification</a:t>
            </a:r>
            <a:endParaRPr lang="en-US" sz="4800" b="1" u="sng" dirty="0">
              <a:latin typeface="High Tower Text"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1981200"/>
            <a:ext cx="8382000" cy="4038600"/>
          </a:xfrm>
        </p:spPr>
        <p:txBody>
          <a:bodyPr>
            <a:normAutofit/>
          </a:bodyPr>
          <a:lstStyle/>
          <a:p>
            <a:pPr algn="just"/>
            <a:r>
              <a:rPr lang="en-US" sz="2800" b="1" dirty="0" smtClean="0"/>
              <a:t>Step 5:</a:t>
            </a:r>
            <a:r>
              <a:rPr lang="en-US" sz="2800" dirty="0" smtClean="0"/>
              <a:t> On full payment of taxes, the designated authority will issue acknowledgement of discharge (Sub section (7) of section 97) in VCES – 3. </a:t>
            </a:r>
          </a:p>
          <a:p>
            <a:pPr algn="just">
              <a:buNone/>
            </a:pPr>
            <a:r>
              <a:rPr lang="en-US" sz="2800" dirty="0" smtClean="0"/>
              <a:t>	VCES – 3 shall be issued with 7 working days from the date of furnishing of details of tax dues in full along with interest.</a:t>
            </a:r>
          </a:p>
          <a:p>
            <a:endParaRPr lang="en-US" sz="2400" dirty="0"/>
          </a:p>
          <a:p>
            <a:endParaRPr lang="en-US" sz="2400" dirty="0"/>
          </a:p>
        </p:txBody>
      </p:sp>
      <p:sp>
        <p:nvSpPr>
          <p:cNvPr id="5" name="Title 1"/>
          <p:cNvSpPr>
            <a:spLocks noGrp="1"/>
          </p:cNvSpPr>
          <p:nvPr>
            <p:ph type="title"/>
          </p:nvPr>
        </p:nvSpPr>
        <p:spPr>
          <a:xfrm>
            <a:off x="381000" y="685800"/>
            <a:ext cx="8305800" cy="1143000"/>
          </a:xfrm>
        </p:spPr>
        <p:txBody>
          <a:bodyPr anchor="ctr">
            <a:normAutofit/>
          </a:bodyPr>
          <a:lstStyle/>
          <a:p>
            <a:pPr algn="ctr"/>
            <a:r>
              <a:rPr lang="en-US" sz="3200" b="1" u="sng" dirty="0" smtClean="0"/>
              <a:t>Section 97 - Procedure of availing the scheme</a:t>
            </a:r>
            <a:endParaRPr lang="en-US" sz="3200" b="1" u="sng" dirty="0"/>
          </a:p>
        </p:txBody>
      </p:sp>
      <p:sp>
        <p:nvSpPr>
          <p:cNvPr id="6" name="TextBox 5"/>
          <p:cNvSpPr txBox="1"/>
          <p:nvPr/>
        </p:nvSpPr>
        <p:spPr>
          <a:xfrm>
            <a:off x="7239000" y="304800"/>
            <a:ext cx="1447800" cy="400110"/>
          </a:xfrm>
          <a:prstGeom prst="rect">
            <a:avLst/>
          </a:prstGeom>
          <a:noFill/>
        </p:spPr>
        <p:txBody>
          <a:bodyPr wrap="square" rtlCol="0">
            <a:spAutoFit/>
          </a:bodyPr>
          <a:lstStyle/>
          <a:p>
            <a:r>
              <a:rPr lang="en-US" sz="2000" b="1" dirty="0" err="1" smtClean="0"/>
              <a:t>Contd</a:t>
            </a:r>
            <a:r>
              <a:rPr lang="en-US" sz="2000" b="1" dirty="0" smtClean="0"/>
              <a:t>….</a:t>
            </a:r>
            <a:endParaRPr lang="en-US" sz="20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sz="3200" b="1" u="sng" dirty="0" smtClean="0"/>
              <a:t>Section 98 - Benefit of availing the scheme</a:t>
            </a:r>
            <a:endParaRPr lang="en-US" sz="3200" b="1" u="sng" dirty="0"/>
          </a:p>
        </p:txBody>
      </p:sp>
      <p:sp>
        <p:nvSpPr>
          <p:cNvPr id="3" name="Content Placeholder 2"/>
          <p:cNvSpPr>
            <a:spLocks noGrp="1"/>
          </p:cNvSpPr>
          <p:nvPr>
            <p:ph sz="quarter" idx="1"/>
          </p:nvPr>
        </p:nvSpPr>
        <p:spPr>
          <a:xfrm>
            <a:off x="152400" y="1447800"/>
            <a:ext cx="8686800" cy="4572000"/>
          </a:xfrm>
        </p:spPr>
        <p:txBody>
          <a:bodyPr>
            <a:normAutofit/>
          </a:bodyPr>
          <a:lstStyle/>
          <a:p>
            <a:pPr marL="236538" indent="-236538" algn="just">
              <a:buFont typeface="Wingdings" pitchFamily="2" charset="2"/>
              <a:buChar char="Ø"/>
            </a:pPr>
            <a:r>
              <a:rPr lang="en-US" sz="2400" dirty="0"/>
              <a:t> </a:t>
            </a:r>
            <a:r>
              <a:rPr lang="en-US" sz="2800" dirty="0" smtClean="0"/>
              <a:t>The declarant upon payment of amount in default shall get immunity from – </a:t>
            </a:r>
            <a:r>
              <a:rPr lang="en-US" sz="2800" i="1" u="sng" dirty="0" smtClean="0"/>
              <a:t>interest, penalty, any other proceedings under Service Tax.</a:t>
            </a:r>
          </a:p>
          <a:p>
            <a:pPr algn="just">
              <a:buFont typeface="Wingdings" pitchFamily="2" charset="2"/>
              <a:buChar char="Ø"/>
            </a:pPr>
            <a:endParaRPr lang="en-US" sz="2800" dirty="0" smtClean="0"/>
          </a:p>
          <a:p>
            <a:pPr algn="just"/>
            <a:r>
              <a:rPr lang="en-US" sz="2800" b="1" dirty="0" smtClean="0"/>
              <a:t>On issuance of acknowledgement of discharge </a:t>
            </a:r>
            <a:r>
              <a:rPr lang="en-US" sz="2800" u="sng" dirty="0" smtClean="0"/>
              <a:t>no matter shall be reopened thereafter in any proceedings before any authority or court relating to the period covered by such declaration, subjected to the provisions of </a:t>
            </a:r>
            <a:r>
              <a:rPr lang="en-US" sz="2800" b="1" u="sng" dirty="0" smtClean="0"/>
              <a:t>Section 101-</a:t>
            </a:r>
            <a:r>
              <a:rPr lang="en-US" sz="2800" u="sng" dirty="0" smtClean="0"/>
              <a:t>Failure to make true declaration.</a:t>
            </a:r>
            <a:endParaRPr lang="en-US" sz="2800" u="sng" dirty="0"/>
          </a:p>
          <a:p>
            <a:pPr algn="just">
              <a:buFont typeface="Wingdings" pitchFamily="2" charset="2"/>
              <a:buChar char="Ø"/>
            </a:pPr>
            <a:endParaRPr lang="en-US" sz="2400" dirty="0"/>
          </a:p>
          <a:p>
            <a:pPr algn="just">
              <a:buFont typeface="Wingdings" pitchFamily="2" charset="2"/>
              <a:buChar char="Ø"/>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27038"/>
            <a:ext cx="8305800" cy="944562"/>
          </a:xfrm>
        </p:spPr>
        <p:txBody>
          <a:bodyPr anchor="ctr">
            <a:noAutofit/>
          </a:bodyPr>
          <a:lstStyle/>
          <a:p>
            <a:pPr algn="just">
              <a:spcBef>
                <a:spcPts val="0"/>
              </a:spcBef>
              <a:defRPr/>
            </a:pPr>
            <a:r>
              <a:rPr lang="en-US" sz="3200" b="1" u="sng" dirty="0" smtClean="0"/>
              <a:t>Section 99- No refund of amount paid under the Scheme</a:t>
            </a:r>
          </a:p>
        </p:txBody>
      </p:sp>
      <p:sp>
        <p:nvSpPr>
          <p:cNvPr id="3" name="Content Placeholder 2"/>
          <p:cNvSpPr>
            <a:spLocks noGrp="1"/>
          </p:cNvSpPr>
          <p:nvPr>
            <p:ph sz="quarter" idx="1"/>
          </p:nvPr>
        </p:nvSpPr>
        <p:spPr>
          <a:xfrm>
            <a:off x="457200" y="2514600"/>
            <a:ext cx="8077200" cy="1752600"/>
          </a:xfrm>
        </p:spPr>
        <p:txBody>
          <a:bodyPr>
            <a:noAutofit/>
          </a:bodyPr>
          <a:lstStyle/>
          <a:p>
            <a:pPr algn="just"/>
            <a:r>
              <a:rPr lang="en-US" sz="2800" dirty="0" smtClean="0"/>
              <a:t>Any amount paid in pursuance of a declaration made under sub-section (</a:t>
            </a:r>
            <a:r>
              <a:rPr lang="en-US" sz="2800" i="1" dirty="0" smtClean="0"/>
              <a:t>1) of section 97 shall </a:t>
            </a:r>
            <a:r>
              <a:rPr lang="en-US" sz="2800" dirty="0" smtClean="0"/>
              <a:t>not be refundable under any circumstances.</a:t>
            </a:r>
            <a:endParaRPr lang="en-US" sz="27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27038"/>
            <a:ext cx="8305800" cy="944562"/>
          </a:xfrm>
        </p:spPr>
        <p:txBody>
          <a:bodyPr anchor="ctr">
            <a:noAutofit/>
          </a:bodyPr>
          <a:lstStyle/>
          <a:p>
            <a:pPr algn="ctr">
              <a:spcBef>
                <a:spcPts val="0"/>
              </a:spcBef>
              <a:defRPr/>
            </a:pPr>
            <a:r>
              <a:rPr lang="en-US" sz="3200" b="1" u="sng" dirty="0" smtClean="0"/>
              <a:t>Section 100- Tax dues declared but not paid</a:t>
            </a:r>
          </a:p>
        </p:txBody>
      </p:sp>
      <p:sp>
        <p:nvSpPr>
          <p:cNvPr id="3" name="Content Placeholder 2"/>
          <p:cNvSpPr>
            <a:spLocks noGrp="1"/>
          </p:cNvSpPr>
          <p:nvPr>
            <p:ph sz="quarter" idx="1"/>
          </p:nvPr>
        </p:nvSpPr>
        <p:spPr>
          <a:xfrm>
            <a:off x="457200" y="2514600"/>
            <a:ext cx="8077200" cy="1752600"/>
          </a:xfrm>
        </p:spPr>
        <p:txBody>
          <a:bodyPr>
            <a:noAutofit/>
          </a:bodyPr>
          <a:lstStyle/>
          <a:p>
            <a:pPr algn="just"/>
            <a:r>
              <a:rPr lang="en-US" sz="2800" dirty="0" smtClean="0"/>
              <a:t>Where the declarant fails to pay the tax dues, either fully or in part, as declared by him, such dues along with interest thereon shall be recovered under the provisions of section 87 of the Chapter.</a:t>
            </a:r>
            <a:endParaRPr lang="en-US" sz="27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305800" cy="868362"/>
          </a:xfrm>
        </p:spPr>
        <p:txBody>
          <a:bodyPr anchor="ctr">
            <a:noAutofit/>
          </a:bodyPr>
          <a:lstStyle/>
          <a:p>
            <a:pPr algn="just"/>
            <a:r>
              <a:rPr lang="en-US" sz="3200" b="1" u="sng" dirty="0" smtClean="0"/>
              <a:t>Section 101-Failure to make true declaration.</a:t>
            </a:r>
          </a:p>
        </p:txBody>
      </p:sp>
      <p:sp>
        <p:nvSpPr>
          <p:cNvPr id="3" name="Content Placeholder 2"/>
          <p:cNvSpPr>
            <a:spLocks noGrp="1"/>
          </p:cNvSpPr>
          <p:nvPr>
            <p:ph sz="quarter" idx="1"/>
          </p:nvPr>
        </p:nvSpPr>
        <p:spPr>
          <a:xfrm>
            <a:off x="152400" y="1219200"/>
            <a:ext cx="8686800" cy="5562600"/>
          </a:xfrm>
        </p:spPr>
        <p:txBody>
          <a:bodyPr>
            <a:noAutofit/>
          </a:bodyPr>
          <a:lstStyle/>
          <a:p>
            <a:pPr marL="514350" indent="-514350" algn="just">
              <a:buAutoNum type="arabicParenBoth"/>
            </a:pPr>
            <a:r>
              <a:rPr lang="en-US" sz="2700" i="1" dirty="0" smtClean="0"/>
              <a:t>Where </a:t>
            </a:r>
            <a:r>
              <a:rPr lang="en-US" sz="2700" i="1" dirty="0"/>
              <a:t>the </a:t>
            </a:r>
            <a:r>
              <a:rPr lang="en-US" sz="2700" b="1" i="1" dirty="0" smtClean="0"/>
              <a:t>Commissioner of Central Excise</a:t>
            </a:r>
            <a:r>
              <a:rPr lang="en-US" sz="2700" i="1" dirty="0" smtClean="0"/>
              <a:t> </a:t>
            </a:r>
            <a:r>
              <a:rPr lang="en-US" sz="2700" i="1" dirty="0"/>
              <a:t>has </a:t>
            </a:r>
            <a:r>
              <a:rPr lang="en-US" sz="2700" b="1" i="1" dirty="0"/>
              <a:t>reasons to believe</a:t>
            </a:r>
            <a:r>
              <a:rPr lang="en-US" sz="2700" i="1" dirty="0"/>
              <a:t> that the </a:t>
            </a:r>
            <a:r>
              <a:rPr lang="en-US" sz="2700" i="1" u="sng" dirty="0" smtClean="0"/>
              <a:t>declaration </a:t>
            </a:r>
            <a:r>
              <a:rPr lang="en-US" sz="2700" u="sng" dirty="0" smtClean="0"/>
              <a:t>made </a:t>
            </a:r>
            <a:r>
              <a:rPr lang="en-US" sz="2700" u="sng" dirty="0"/>
              <a:t>by a declarant under this Scheme was substantially false</a:t>
            </a:r>
            <a:r>
              <a:rPr lang="en-US" sz="2700" dirty="0"/>
              <a:t>, he may, for reasons to be recorded </a:t>
            </a:r>
            <a:r>
              <a:rPr lang="en-US" sz="2700" dirty="0" smtClean="0"/>
              <a:t>in writing</a:t>
            </a:r>
            <a:r>
              <a:rPr lang="en-US" sz="2700" dirty="0"/>
              <a:t>, serve notice on the declarant in respect of such </a:t>
            </a:r>
            <a:r>
              <a:rPr lang="en-US" sz="2700" dirty="0" smtClean="0"/>
              <a:t>declaration requiring </a:t>
            </a:r>
            <a:r>
              <a:rPr lang="en-US" sz="2700" dirty="0"/>
              <a:t>him to show cause </a:t>
            </a:r>
            <a:r>
              <a:rPr lang="en-US" sz="2700" dirty="0" smtClean="0"/>
              <a:t>why he </a:t>
            </a:r>
            <a:r>
              <a:rPr lang="en-US" sz="2700" dirty="0"/>
              <a:t>should not pay the tax dues not paid or short-paid</a:t>
            </a:r>
            <a:r>
              <a:rPr lang="en-US" sz="2700" dirty="0" smtClean="0"/>
              <a:t>.</a:t>
            </a:r>
          </a:p>
          <a:p>
            <a:pPr marL="514350" indent="-514350" algn="just">
              <a:buAutoNum type="arabicParenBoth"/>
            </a:pPr>
            <a:r>
              <a:rPr lang="en-US" sz="2700" b="1" i="1" dirty="0" smtClean="0"/>
              <a:t>No </a:t>
            </a:r>
            <a:r>
              <a:rPr lang="en-US" sz="2700" b="1" i="1" dirty="0"/>
              <a:t>action shall be taken under sub-section (1) after the expiry of one year from the date </a:t>
            </a:r>
            <a:r>
              <a:rPr lang="en-US" sz="2700" b="1" i="1" dirty="0" smtClean="0"/>
              <a:t>of </a:t>
            </a:r>
            <a:r>
              <a:rPr lang="en-US" sz="2700" b="1" dirty="0" smtClean="0"/>
              <a:t>declaration.</a:t>
            </a:r>
          </a:p>
          <a:p>
            <a:pPr marL="514350" indent="-514350" algn="just">
              <a:buAutoNum type="arabicParenBoth"/>
            </a:pPr>
            <a:r>
              <a:rPr lang="en-US" sz="2700" i="1" dirty="0" smtClean="0"/>
              <a:t>The </a:t>
            </a:r>
            <a:r>
              <a:rPr lang="en-US" sz="2700" i="1" dirty="0"/>
              <a:t>show cause notice issued under sub-section (1) shall be </a:t>
            </a:r>
            <a:r>
              <a:rPr lang="en-US" sz="2700" i="1" dirty="0" smtClean="0"/>
              <a:t>deemed </a:t>
            </a:r>
            <a:r>
              <a:rPr lang="en-US" sz="2700" i="1" dirty="0"/>
              <a:t>to have been </a:t>
            </a:r>
            <a:r>
              <a:rPr lang="en-US" sz="2700" i="1" dirty="0" smtClean="0"/>
              <a:t>issued </a:t>
            </a:r>
            <a:r>
              <a:rPr lang="en-US" sz="2700" dirty="0" smtClean="0"/>
              <a:t>u/s 73</a:t>
            </a:r>
            <a:r>
              <a:rPr lang="en-US" sz="2700" dirty="0"/>
              <a:t>, or as the case may be, </a:t>
            </a:r>
            <a:r>
              <a:rPr lang="en-US" sz="2700" dirty="0" smtClean="0"/>
              <a:t>u/s </a:t>
            </a:r>
            <a:r>
              <a:rPr lang="en-US" sz="2700" dirty="0"/>
              <a:t>73A of the Chapter and the provisions of </a:t>
            </a:r>
            <a:r>
              <a:rPr lang="en-US" sz="2700" dirty="0" smtClean="0"/>
              <a:t>the Chapter </a:t>
            </a:r>
            <a:r>
              <a:rPr lang="en-US" sz="2700" dirty="0"/>
              <a:t>shall accordingly apply.</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ctr"/>
            <a:r>
              <a:rPr lang="en-US" sz="3200" b="1" u="sng" dirty="0" smtClean="0"/>
              <a:t>Power’s with CG (Section 103 &amp; 104)</a:t>
            </a:r>
          </a:p>
        </p:txBody>
      </p:sp>
      <p:sp>
        <p:nvSpPr>
          <p:cNvPr id="3" name="Content Placeholder 2"/>
          <p:cNvSpPr>
            <a:spLocks noGrp="1"/>
          </p:cNvSpPr>
          <p:nvPr>
            <p:ph sz="quarter" idx="1"/>
          </p:nvPr>
        </p:nvSpPr>
        <p:spPr>
          <a:xfrm>
            <a:off x="381000" y="1447800"/>
            <a:ext cx="8305800" cy="4572000"/>
          </a:xfrm>
        </p:spPr>
        <p:txBody>
          <a:bodyPr/>
          <a:lstStyle/>
          <a:p>
            <a:pPr algn="just"/>
            <a:r>
              <a:rPr lang="en-US" b="1" dirty="0" smtClean="0"/>
              <a:t>Section 103</a:t>
            </a:r>
            <a:r>
              <a:rPr lang="en-US" dirty="0" smtClean="0"/>
              <a:t> – In order to remove any inconsistency or any difficulty the Central Government is vested with power to remove such inconsistency or difficulty by issuing the required orders. </a:t>
            </a:r>
          </a:p>
          <a:p>
            <a:pPr algn="just"/>
            <a:endParaRPr lang="en-US" dirty="0" smtClean="0"/>
          </a:p>
          <a:p>
            <a:pPr algn="just"/>
            <a:r>
              <a:rPr lang="en-US" b="1" dirty="0" smtClean="0"/>
              <a:t>Section 104</a:t>
            </a:r>
            <a:r>
              <a:rPr lang="en-US" dirty="0" smtClean="0"/>
              <a:t> – Central Government is vested with the power to make rules for carrying out the provisions of this scheme.</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381000" y="3276600"/>
            <a:ext cx="8382000" cy="1600200"/>
          </a:xfrm>
        </p:spPr>
        <p:txBody>
          <a:bodyPr>
            <a:normAutofit/>
          </a:bodyPr>
          <a:lstStyle/>
          <a:p>
            <a:pPr algn="just"/>
            <a:r>
              <a:rPr lang="en-US" sz="2800" dirty="0" smtClean="0"/>
              <a:t>The department vide circular no. 169/4/2013-ST dated 13.05.2013 has provided certain clarifications in relation to Voluntary Compliance Encouragement Scheme (VCES).</a:t>
            </a:r>
          </a:p>
          <a:p>
            <a:pPr algn="just"/>
            <a:endParaRPr lang="en-US" sz="2800" dirty="0"/>
          </a:p>
        </p:txBody>
      </p:sp>
      <p:sp>
        <p:nvSpPr>
          <p:cNvPr id="4" name="Title 3"/>
          <p:cNvSpPr>
            <a:spLocks noGrp="1"/>
          </p:cNvSpPr>
          <p:nvPr>
            <p:ph type="ctrTitle"/>
          </p:nvPr>
        </p:nvSpPr>
        <p:spPr/>
        <p:txBody>
          <a:bodyPr/>
          <a:lstStyle/>
          <a:p>
            <a:r>
              <a:rPr b="1" u="sng" smtClean="0">
                <a:latin typeface="High Tower Text" pitchFamily="18" charset="0"/>
              </a:rPr>
              <a:t>Departments Clarification</a:t>
            </a:r>
            <a:endParaRPr lang="en-US" dirty="0">
              <a:latin typeface="High Tower Text"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ctr"/>
            <a:r>
              <a:rPr lang="en-US" sz="3200" b="1" u="sng" dirty="0" smtClean="0"/>
              <a:t>Issue - 1</a:t>
            </a:r>
          </a:p>
        </p:txBody>
      </p:sp>
      <p:sp>
        <p:nvSpPr>
          <p:cNvPr id="3" name="Content Placeholder 2"/>
          <p:cNvSpPr>
            <a:spLocks noGrp="1"/>
          </p:cNvSpPr>
          <p:nvPr>
            <p:ph sz="quarter" idx="1"/>
          </p:nvPr>
        </p:nvSpPr>
        <p:spPr>
          <a:xfrm>
            <a:off x="304800" y="1447800"/>
            <a:ext cx="8382000" cy="4343400"/>
          </a:xfrm>
        </p:spPr>
        <p:txBody>
          <a:bodyPr>
            <a:normAutofit/>
          </a:bodyPr>
          <a:lstStyle/>
          <a:p>
            <a:pPr algn="just"/>
            <a:endParaRPr lang="en-US" b="1" dirty="0" smtClean="0"/>
          </a:p>
          <a:p>
            <a:pPr algn="just">
              <a:buNone/>
            </a:pPr>
            <a:r>
              <a:rPr lang="en-US" b="1" dirty="0" smtClean="0"/>
              <a:t>	Whether a person who has not obtained service tax registration so far can make a declaration under VCES?</a:t>
            </a:r>
          </a:p>
          <a:p>
            <a:pPr algn="just">
              <a:buNone/>
            </a:pPr>
            <a:endParaRPr lang="en-US" dirty="0" smtClean="0"/>
          </a:p>
          <a:p>
            <a:pPr algn="just">
              <a:buNone/>
            </a:pPr>
            <a:r>
              <a:rPr lang="en-US" dirty="0" smtClean="0"/>
              <a:t>	Any person who has tax dies to declare can make a declaration in terms of the provisions of VCES. If such person does not already have a  service tax registration he will be required to take registration before making such declaration. 	</a:t>
            </a:r>
          </a:p>
          <a:p>
            <a:pPr algn="just">
              <a:buFont typeface="Wingdings" pitchFamily="2" charset="2"/>
              <a:buChar char="Ø"/>
            </a:pPr>
            <a:endParaRPr lang="en-US"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b="1" u="sng" dirty="0" smtClean="0"/>
              <a:t>Issue - 2</a:t>
            </a:r>
            <a:endParaRPr lang="en-US" dirty="0"/>
          </a:p>
        </p:txBody>
      </p:sp>
      <p:sp>
        <p:nvSpPr>
          <p:cNvPr id="3" name="Content Placeholder 2"/>
          <p:cNvSpPr>
            <a:spLocks noGrp="1"/>
          </p:cNvSpPr>
          <p:nvPr>
            <p:ph sz="quarter" idx="1"/>
          </p:nvPr>
        </p:nvSpPr>
        <p:spPr>
          <a:xfrm>
            <a:off x="381000" y="1524000"/>
            <a:ext cx="8458200" cy="4572000"/>
          </a:xfrm>
        </p:spPr>
        <p:txBody>
          <a:bodyPr/>
          <a:lstStyle/>
          <a:p>
            <a:pPr algn="just">
              <a:buNone/>
            </a:pPr>
            <a:r>
              <a:rPr lang="en-US" dirty="0" smtClean="0"/>
              <a:t>	</a:t>
            </a:r>
            <a:r>
              <a:rPr lang="en-US" b="1" dirty="0" smtClean="0"/>
              <a:t>Whether a declarant shall get immunity from payment of late fee/penalty for having not taken registration earlier or not filed the return or for delay in filing of return. </a:t>
            </a:r>
          </a:p>
          <a:p>
            <a:pPr algn="just">
              <a:buNone/>
            </a:pPr>
            <a:endParaRPr lang="en-US" dirty="0" smtClean="0"/>
          </a:p>
          <a:p>
            <a:pPr algn="just">
              <a:buNone/>
            </a:pPr>
            <a:r>
              <a:rPr lang="en-US" dirty="0" smtClean="0"/>
              <a:t>	Yes. It has been provided in VCES that, beside interest and penalty, immunity would also be available from any other proceeding under the Finance Act, 1994 and Rules made </a:t>
            </a:r>
            <a:r>
              <a:rPr lang="en-US" dirty="0" err="1" smtClean="0"/>
              <a:t>thereunder</a:t>
            </a:r>
            <a:r>
              <a:rPr lang="en-US" dirty="0" smtClean="0"/>
              <a:t>. 	</a:t>
            </a:r>
          </a:p>
          <a:p>
            <a:pPr algn="just">
              <a:buFont typeface="Wingdings" pitchFamily="2" charset="2"/>
              <a:buChar char="Ø"/>
            </a:pPr>
            <a:endParaRPr lang="en-US" dirty="0" smtClean="0"/>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295400"/>
            <a:ext cx="8610600" cy="5257800"/>
          </a:xfrm>
        </p:spPr>
        <p:txBody>
          <a:bodyPr>
            <a:normAutofit/>
          </a:bodyPr>
          <a:lstStyle/>
          <a:p>
            <a:pPr algn="just">
              <a:lnSpc>
                <a:spcPct val="110000"/>
              </a:lnSpc>
              <a:spcBef>
                <a:spcPts val="0"/>
              </a:spcBef>
              <a:buNone/>
            </a:pPr>
            <a:r>
              <a:rPr lang="en-US" sz="2400" b="1" dirty="0" smtClean="0"/>
              <a:t>	Whether an assessee to whom show cause notice or order of determination has been issued can file declaration in respect of tax dues which are not covered by such SCN or order of determination? </a:t>
            </a:r>
            <a:r>
              <a:rPr lang="en-US" sz="2400" dirty="0" smtClean="0"/>
              <a:t>	</a:t>
            </a:r>
          </a:p>
          <a:p>
            <a:pPr algn="just">
              <a:lnSpc>
                <a:spcPct val="110000"/>
              </a:lnSpc>
              <a:spcBef>
                <a:spcPts val="0"/>
              </a:spcBef>
              <a:buNone/>
            </a:pPr>
            <a:endParaRPr lang="en-US" sz="2400" dirty="0" smtClean="0"/>
          </a:p>
          <a:p>
            <a:pPr algn="just">
              <a:lnSpc>
                <a:spcPct val="110000"/>
              </a:lnSpc>
              <a:spcBef>
                <a:spcPts val="0"/>
              </a:spcBef>
              <a:buNone/>
            </a:pPr>
            <a:r>
              <a:rPr lang="en-US" sz="2400" dirty="0" smtClean="0"/>
              <a:t>	In terms of section 106 (1) of the Finance Act, 2013 and second proviso thereto, the tax dues in respect of which any show cause notice or order of determination under section 72, section 73 or section 73A has been issued or which pertains to the same issue for the subsequent period are excluded from the ambit of the Scheme. Any other tax dues could be declared under the Scheme subject to the other provisions of the Scheme. 	</a:t>
            </a:r>
          </a:p>
          <a:p>
            <a:pPr>
              <a:lnSpc>
                <a:spcPct val="110000"/>
              </a:lnSpc>
              <a:spcBef>
                <a:spcPts val="0"/>
              </a:spcBef>
            </a:pPr>
            <a:endParaRPr lang="en-US" sz="2400" b="1" dirty="0"/>
          </a:p>
        </p:txBody>
      </p:sp>
      <p:sp>
        <p:nvSpPr>
          <p:cNvPr id="4" name="Title 1"/>
          <p:cNvSpPr>
            <a:spLocks noGrp="1"/>
          </p:cNvSpPr>
          <p:nvPr>
            <p:ph type="title"/>
          </p:nvPr>
        </p:nvSpPr>
        <p:spPr/>
        <p:txBody>
          <a:bodyPr anchor="ctr"/>
          <a:lstStyle/>
          <a:p>
            <a:pPr algn="ctr"/>
            <a:r>
              <a:rPr lang="en-US" b="1" u="sng" dirty="0" smtClean="0"/>
              <a:t>Issue - 3</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7772400" cy="1143000"/>
          </a:xfrm>
        </p:spPr>
        <p:txBody>
          <a:bodyPr anchor="ctr"/>
          <a:lstStyle/>
          <a:p>
            <a:pPr algn="ctr"/>
            <a:r>
              <a:rPr lang="en-US" b="1" u="sng" dirty="0" smtClean="0"/>
              <a:t>Background</a:t>
            </a:r>
            <a:endParaRPr lang="en-US" b="1" u="sng" dirty="0"/>
          </a:p>
        </p:txBody>
      </p:sp>
      <p:sp>
        <p:nvSpPr>
          <p:cNvPr id="3" name="Content Placeholder 2"/>
          <p:cNvSpPr>
            <a:spLocks noGrp="1"/>
          </p:cNvSpPr>
          <p:nvPr>
            <p:ph sz="quarter" idx="1"/>
          </p:nvPr>
        </p:nvSpPr>
        <p:spPr>
          <a:xfrm>
            <a:off x="228600" y="1447800"/>
            <a:ext cx="8686800" cy="4953000"/>
          </a:xfrm>
        </p:spPr>
        <p:txBody>
          <a:bodyPr>
            <a:normAutofit/>
          </a:bodyPr>
          <a:lstStyle/>
          <a:p>
            <a:pPr algn="just"/>
            <a:r>
              <a:rPr lang="en-US" sz="3200" dirty="0" smtClean="0"/>
              <a:t>The Finance Act, 2013 has provided </a:t>
            </a:r>
            <a:r>
              <a:rPr lang="en-US" sz="3200" b="1" dirty="0" smtClean="0"/>
              <a:t>“Amnesty Scheme for Non Filers and Stop Filers”.</a:t>
            </a:r>
          </a:p>
          <a:p>
            <a:pPr algn="just"/>
            <a:endParaRPr lang="en-US" sz="3200" dirty="0" smtClean="0"/>
          </a:p>
          <a:p>
            <a:pPr algn="just"/>
            <a:r>
              <a:rPr lang="en-US" sz="3200" u="sng" dirty="0" smtClean="0"/>
              <a:t>Purpose of this scheme</a:t>
            </a:r>
            <a:r>
              <a:rPr lang="en-US" sz="3200" dirty="0" smtClean="0"/>
              <a:t> </a:t>
            </a:r>
            <a:endParaRPr lang="en-US" sz="3200" u="sng" dirty="0" smtClean="0"/>
          </a:p>
          <a:p>
            <a:pPr lvl="1" algn="just"/>
            <a:r>
              <a:rPr lang="en-US" sz="3000" u="sng" dirty="0" smtClean="0"/>
              <a:t>To </a:t>
            </a:r>
            <a:r>
              <a:rPr lang="en-US" sz="3000" u="sng" dirty="0"/>
              <a:t>encourage voluntary compliance and broaden the tax </a:t>
            </a:r>
            <a:r>
              <a:rPr lang="en-US" sz="3000" u="sng" dirty="0" smtClean="0"/>
              <a:t>base</a:t>
            </a:r>
            <a:r>
              <a:rPr lang="en-US" sz="3000" dirty="0" smtClean="0"/>
              <a:t>. </a:t>
            </a:r>
          </a:p>
          <a:p>
            <a:pPr algn="just"/>
            <a:endParaRPr lang="en-US" sz="3200" dirty="0" smtClean="0"/>
          </a:p>
          <a:p>
            <a:pPr algn="just"/>
            <a:r>
              <a:rPr lang="en-US" sz="3200" b="1" dirty="0" smtClean="0"/>
              <a:t>Section 94 to 104 </a:t>
            </a:r>
            <a:r>
              <a:rPr lang="en-US" sz="3200" dirty="0" smtClean="0"/>
              <a:t>of Chapter VI of Finance Act, 2013 provides legal backing to this Amnesty Scheme.</a:t>
            </a:r>
            <a:r>
              <a:rPr lang="en-US" sz="3200" dirty="0"/>
              <a:t>	</a:t>
            </a:r>
          </a:p>
          <a:p>
            <a:pPr algn="just"/>
            <a:endParaRPr lang="en-US" sz="32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81000" y="1447800"/>
            <a:ext cx="8534400" cy="5029200"/>
          </a:xfrm>
        </p:spPr>
        <p:txBody>
          <a:bodyPr>
            <a:normAutofit fontScale="92500"/>
          </a:bodyPr>
          <a:lstStyle/>
          <a:p>
            <a:pPr algn="just">
              <a:buNone/>
            </a:pPr>
            <a:r>
              <a:rPr lang="en-US" b="1" dirty="0" smtClean="0"/>
              <a:t>	What is the scope of section 106 (2)(a)(iii)? Whether a communication from department seeking general information from the declarant would lead to invoking of section 106 (2) (a)(iii) for rejection of declaration under the said section.</a:t>
            </a:r>
          </a:p>
          <a:p>
            <a:pPr algn="just"/>
            <a:endParaRPr lang="en-US" dirty="0" smtClean="0"/>
          </a:p>
          <a:p>
            <a:pPr algn="just">
              <a:buNone/>
            </a:pPr>
            <a:r>
              <a:rPr lang="en-US" dirty="0" smtClean="0"/>
              <a:t>	Section 106 (2) (a)(iii) of the Finance Act, 2013 provides for rejection of declaration if such declaration is made by a person against whom an inquiry or investigation in respect of service tax not levied or not paid or short-levied or short paid, has been initiated by way of requiring production of accounts, documents or other evidence under the chapter or the rules made there under, and such inquiry or investigation is pending as on the 1st day of March, 2013. 	</a:t>
            </a:r>
          </a:p>
          <a:p>
            <a:pPr>
              <a:buFont typeface="Wingdings" pitchFamily="2" charset="2"/>
              <a:buChar char="Ø"/>
            </a:pPr>
            <a:endParaRPr lang="en-US" b="1" u="sng" dirty="0"/>
          </a:p>
        </p:txBody>
      </p:sp>
      <p:sp>
        <p:nvSpPr>
          <p:cNvPr id="4" name="Title 1"/>
          <p:cNvSpPr>
            <a:spLocks noGrp="1"/>
          </p:cNvSpPr>
          <p:nvPr>
            <p:ph type="title"/>
          </p:nvPr>
        </p:nvSpPr>
        <p:spPr>
          <a:xfrm>
            <a:off x="914400" y="228600"/>
            <a:ext cx="7772400" cy="1143000"/>
          </a:xfrm>
        </p:spPr>
        <p:txBody>
          <a:bodyPr anchor="ctr"/>
          <a:lstStyle/>
          <a:p>
            <a:pPr algn="ctr"/>
            <a:r>
              <a:rPr lang="en-US" b="1" u="sng" dirty="0" smtClean="0"/>
              <a:t>Issue - 4</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219200"/>
            <a:ext cx="8382000" cy="5105400"/>
          </a:xfrm>
        </p:spPr>
        <p:txBody>
          <a:bodyPr>
            <a:normAutofit fontScale="70000" lnSpcReduction="20000"/>
          </a:bodyPr>
          <a:lstStyle/>
          <a:p>
            <a:pPr algn="just"/>
            <a:r>
              <a:rPr lang="en-US" sz="3700" dirty="0" smtClean="0"/>
              <a:t>The relevant provisions, beside section 14 of the Central Excise Act as made applicable to service tax vide section 83 of the Finance Act,1994, under which accounts, documents or other evidences can be requisitioned by the Central Excise Officer for the purposes of inquiry or investigation, are as follows- </a:t>
            </a:r>
          </a:p>
          <a:p>
            <a:pPr algn="just">
              <a:buNone/>
            </a:pPr>
            <a:endParaRPr lang="en-US" sz="2000" dirty="0" smtClean="0"/>
          </a:p>
          <a:p>
            <a:pPr algn="just">
              <a:buNone/>
            </a:pPr>
            <a:r>
              <a:rPr lang="en-US" sz="3700" dirty="0" smtClean="0"/>
              <a:t>(</a:t>
            </a:r>
            <a:r>
              <a:rPr lang="en-US" sz="3700" dirty="0" err="1" smtClean="0"/>
              <a:t>i</a:t>
            </a:r>
            <a:r>
              <a:rPr lang="en-US" sz="3700" dirty="0" smtClean="0"/>
              <a:t>) Section 72 of the Act envisages requisition of documents and evidences by the Central Excise Officer if any person liable to pay service tax fails to furnish the return or having made a return fails to assess the tax in accordance with the provision of the Chapter or rules made there under. </a:t>
            </a:r>
          </a:p>
          <a:p>
            <a:pPr algn="just"/>
            <a:endParaRPr lang="en-US" sz="2300" dirty="0" smtClean="0"/>
          </a:p>
          <a:p>
            <a:pPr algn="just">
              <a:buNone/>
            </a:pPr>
            <a:r>
              <a:rPr lang="en-US" sz="3700" dirty="0" smtClean="0"/>
              <a:t>(ii) Rule 5A of the Service Tax Rules, 1994 prescribes for requisition of specified documents by an officer authorized by the Commissioner for the purposes specified therein. </a:t>
            </a:r>
          </a:p>
          <a:p>
            <a:endParaRPr lang="en-US" dirty="0"/>
          </a:p>
        </p:txBody>
      </p:sp>
      <p:sp>
        <p:nvSpPr>
          <p:cNvPr id="5" name="TextBox 4"/>
          <p:cNvSpPr txBox="1"/>
          <p:nvPr/>
        </p:nvSpPr>
        <p:spPr>
          <a:xfrm>
            <a:off x="7467600" y="209490"/>
            <a:ext cx="1447800" cy="400110"/>
          </a:xfrm>
          <a:prstGeom prst="rect">
            <a:avLst/>
          </a:prstGeom>
          <a:noFill/>
        </p:spPr>
        <p:txBody>
          <a:bodyPr wrap="square" rtlCol="0">
            <a:spAutoFit/>
          </a:bodyPr>
          <a:lstStyle/>
          <a:p>
            <a:r>
              <a:rPr lang="en-US" sz="2000" b="1" dirty="0" err="1" smtClean="0"/>
              <a:t>Contd</a:t>
            </a:r>
            <a:r>
              <a:rPr lang="en-US" sz="2000" b="1" dirty="0" smtClean="0"/>
              <a:t>….</a:t>
            </a:r>
            <a:endParaRPr lang="en-US" sz="2000"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3400" y="1066800"/>
            <a:ext cx="8153400" cy="3810000"/>
          </a:xfrm>
        </p:spPr>
        <p:txBody>
          <a:bodyPr/>
          <a:lstStyle/>
          <a:p>
            <a:pPr algn="just"/>
            <a:r>
              <a:rPr lang="en-US" dirty="0" smtClean="0"/>
              <a:t>The provision of section 106 (2)(a)(iii) shall be attracted only in such cases where accounts, documents or other evidences are requisitioned by the authorized officer from the declarant under the authority of any of the above stated statutory provisions and the inquiry so initiated against the declarant is pending as on the 1st day of March, 2013. 	</a:t>
            </a:r>
          </a:p>
          <a:p>
            <a:pPr algn="just"/>
            <a:r>
              <a:rPr lang="en-US" dirty="0" smtClean="0"/>
              <a:t>No other communication from the department would attract the provisions of section 106 (2)(a)(iii) and thus would not lead to rejection of the declaration. 	</a:t>
            </a:r>
          </a:p>
          <a:p>
            <a:endParaRPr lang="en-US" dirty="0"/>
          </a:p>
        </p:txBody>
      </p:sp>
      <p:sp>
        <p:nvSpPr>
          <p:cNvPr id="5" name="Horizontal Scroll 4"/>
          <p:cNvSpPr/>
          <p:nvPr/>
        </p:nvSpPr>
        <p:spPr>
          <a:xfrm>
            <a:off x="304800" y="4648200"/>
            <a:ext cx="8610600" cy="198120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u="sng" dirty="0" smtClean="0"/>
              <a:t>CRUX</a:t>
            </a:r>
            <a:r>
              <a:rPr lang="en-US" sz="2400" b="1" dirty="0" smtClean="0"/>
              <a:t>: </a:t>
            </a:r>
            <a:r>
              <a:rPr lang="en-US" sz="2400" dirty="0" smtClean="0"/>
              <a:t>If Sec 14 of Central Excise as made applicable to service tax vide section 83 or section 72 of Finance Act or Rule 5A of the Service tax rules gets attracted then the declaration can be rejected u/s 106 (2) (a) (iii).</a:t>
            </a:r>
            <a:endParaRPr lang="en-US" sz="2400" b="1" u="sng" dirty="0"/>
          </a:p>
        </p:txBody>
      </p:sp>
      <p:sp>
        <p:nvSpPr>
          <p:cNvPr id="6" name="TextBox 5"/>
          <p:cNvSpPr txBox="1"/>
          <p:nvPr/>
        </p:nvSpPr>
        <p:spPr>
          <a:xfrm>
            <a:off x="7467600" y="228600"/>
            <a:ext cx="1447800" cy="400110"/>
          </a:xfrm>
          <a:prstGeom prst="rect">
            <a:avLst/>
          </a:prstGeom>
          <a:noFill/>
        </p:spPr>
        <p:txBody>
          <a:bodyPr wrap="square" rtlCol="0">
            <a:spAutoFit/>
          </a:bodyPr>
          <a:lstStyle/>
          <a:p>
            <a:r>
              <a:rPr lang="en-US" sz="2000" b="1" dirty="0" err="1" smtClean="0"/>
              <a:t>Contd</a:t>
            </a:r>
            <a:r>
              <a:rPr lang="en-US" sz="2000" b="1" dirty="0" smtClean="0"/>
              <a:t>….</a:t>
            </a:r>
            <a:endParaRPr lang="en-US" sz="20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ank-you.jpg"/>
          <p:cNvPicPr>
            <a:picLocks noChangeAspect="1"/>
          </p:cNvPicPr>
          <p:nvPr/>
        </p:nvPicPr>
        <p:blipFill>
          <a:blip r:embed="rId2"/>
          <a:stretch>
            <a:fillRect/>
          </a:stretch>
        </p:blipFill>
        <p:spPr>
          <a:xfrm>
            <a:off x="838200" y="152400"/>
            <a:ext cx="7391400" cy="4495800"/>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7" name="TextBox 6"/>
          <p:cNvSpPr txBox="1"/>
          <p:nvPr/>
        </p:nvSpPr>
        <p:spPr>
          <a:xfrm>
            <a:off x="1143000" y="5498068"/>
            <a:ext cx="7010400" cy="954107"/>
          </a:xfrm>
          <a:prstGeom prst="rect">
            <a:avLst/>
          </a:prstGeom>
          <a:noFill/>
        </p:spPr>
        <p:txBody>
          <a:bodyPr wrap="square" rtlCol="0">
            <a:spAutoFit/>
          </a:bodyPr>
          <a:lstStyle/>
          <a:p>
            <a:r>
              <a:rPr lang="en-US" sz="2800" b="1" dirty="0" smtClean="0"/>
              <a:t>By JAYANT BOTHRA – TEAM VOICE OF </a:t>
            </a:r>
            <a:r>
              <a:rPr lang="en-US" sz="2800" b="1" dirty="0" smtClean="0"/>
              <a:t>CA</a:t>
            </a:r>
          </a:p>
          <a:p>
            <a:pPr algn="ctr"/>
            <a:r>
              <a:rPr lang="en-US" sz="2800" b="1" dirty="0" smtClean="0"/>
              <a:t>Contact: </a:t>
            </a:r>
            <a:r>
              <a:rPr lang="en-US" sz="2800" b="1" dirty="0" smtClean="0">
                <a:solidFill>
                  <a:schemeClr val="tx1">
                    <a:lumMod val="95000"/>
                    <a:lumOff val="5000"/>
                  </a:schemeClr>
                </a:solidFill>
              </a:rPr>
              <a:t>voiceofca@gmail.com</a:t>
            </a:r>
            <a:endParaRPr lang="en-US" sz="2800" b="1" dirty="0" smtClean="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153400" cy="1143000"/>
          </a:xfrm>
        </p:spPr>
        <p:txBody>
          <a:bodyPr anchor="ctr">
            <a:normAutofit/>
          </a:bodyPr>
          <a:lstStyle/>
          <a:p>
            <a:pPr algn="ctr"/>
            <a:r>
              <a:rPr lang="en-US" b="1" u="sng" dirty="0" smtClean="0"/>
              <a:t>Chapter VI of Finance Act, 2013 </a:t>
            </a:r>
            <a:endParaRPr lang="en-US" b="1" u="sng" dirty="0"/>
          </a:p>
        </p:txBody>
      </p:sp>
      <p:graphicFrame>
        <p:nvGraphicFramePr>
          <p:cNvPr id="4" name="Content Placeholder 3"/>
          <p:cNvGraphicFramePr>
            <a:graphicFrameLocks noGrp="1"/>
          </p:cNvGraphicFramePr>
          <p:nvPr>
            <p:ph sz="quarter" idx="1"/>
          </p:nvPr>
        </p:nvGraphicFramePr>
        <p:xfrm>
          <a:off x="228601" y="878373"/>
          <a:ext cx="8686800" cy="5827227"/>
        </p:xfrm>
        <a:graphic>
          <a:graphicData uri="http://schemas.openxmlformats.org/drawingml/2006/table">
            <a:tbl>
              <a:tblPr firstRow="1" bandRow="1">
                <a:tableStyleId>{5C22544A-7EE6-4342-B048-85BDC9FD1C3A}</a:tableStyleId>
              </a:tblPr>
              <a:tblGrid>
                <a:gridCol w="707049"/>
                <a:gridCol w="1738766"/>
                <a:gridCol w="6240985"/>
              </a:tblGrid>
              <a:tr h="778776">
                <a:tc>
                  <a:txBody>
                    <a:bodyPr/>
                    <a:lstStyle/>
                    <a:p>
                      <a:r>
                        <a:rPr lang="en-US" sz="2000" b="1" dirty="0" smtClean="0"/>
                        <a:t>S. No.</a:t>
                      </a:r>
                      <a:endParaRPr lang="en-US" sz="2000" b="1" dirty="0"/>
                    </a:p>
                  </a:txBody>
                  <a:tcPr/>
                </a:tc>
                <a:tc>
                  <a:txBody>
                    <a:bodyPr/>
                    <a:lstStyle/>
                    <a:p>
                      <a:r>
                        <a:rPr lang="en-US" sz="2000" b="1" dirty="0" smtClean="0"/>
                        <a:t> Section</a:t>
                      </a:r>
                      <a:endParaRPr lang="en-US" sz="2000" b="1" dirty="0"/>
                    </a:p>
                  </a:txBody>
                  <a:tcPr/>
                </a:tc>
                <a:tc>
                  <a:txBody>
                    <a:bodyPr/>
                    <a:lstStyle/>
                    <a:p>
                      <a:r>
                        <a:rPr lang="en-US" sz="2000" b="1" dirty="0" smtClean="0"/>
                        <a:t>Brief </a:t>
                      </a:r>
                      <a:endParaRPr lang="en-US" sz="2000" b="1" dirty="0"/>
                    </a:p>
                  </a:txBody>
                  <a:tcPr/>
                </a:tc>
              </a:tr>
              <a:tr h="438061">
                <a:tc>
                  <a:txBody>
                    <a:bodyPr/>
                    <a:lstStyle/>
                    <a:p>
                      <a:pPr algn="just"/>
                      <a:r>
                        <a:rPr lang="en-US" sz="2000" b="1" dirty="0" smtClean="0"/>
                        <a:t>1.</a:t>
                      </a:r>
                      <a:endParaRPr lang="en-US" sz="2000" b="1" dirty="0"/>
                    </a:p>
                  </a:txBody>
                  <a:tcPr/>
                </a:tc>
                <a:tc>
                  <a:txBody>
                    <a:bodyPr/>
                    <a:lstStyle/>
                    <a:p>
                      <a:pPr algn="just"/>
                      <a:r>
                        <a:rPr lang="en-US" sz="2000" b="1" dirty="0" smtClean="0"/>
                        <a:t>Section 94</a:t>
                      </a:r>
                      <a:endParaRPr lang="en-US" sz="2000" b="1" dirty="0"/>
                    </a:p>
                  </a:txBody>
                  <a:tcPr/>
                </a:tc>
                <a:tc>
                  <a:txBody>
                    <a:bodyPr/>
                    <a:lstStyle/>
                    <a:p>
                      <a:pPr algn="just"/>
                      <a:r>
                        <a:rPr kumimoji="0" lang="en-US" sz="2000" b="1" kern="1200" baseline="0" dirty="0" smtClean="0">
                          <a:solidFill>
                            <a:schemeClr val="dk1"/>
                          </a:solidFill>
                          <a:latin typeface="+mn-lt"/>
                          <a:ea typeface="+mn-ea"/>
                          <a:cs typeface="+mn-cs"/>
                        </a:rPr>
                        <a:t>Short title</a:t>
                      </a:r>
                      <a:endParaRPr lang="en-US" sz="2000" b="1" dirty="0"/>
                    </a:p>
                  </a:txBody>
                  <a:tcPr/>
                </a:tc>
              </a:tr>
              <a:tr h="438061">
                <a:tc>
                  <a:txBody>
                    <a:bodyPr/>
                    <a:lstStyle/>
                    <a:p>
                      <a:pPr algn="just"/>
                      <a:r>
                        <a:rPr lang="en-US" sz="2000" b="1" dirty="0" smtClean="0"/>
                        <a:t>2.</a:t>
                      </a:r>
                      <a:endParaRPr lang="en-US" sz="2000" b="1" dirty="0"/>
                    </a:p>
                  </a:txBody>
                  <a:tcPr/>
                </a:tc>
                <a:tc>
                  <a:txBody>
                    <a:bodyPr/>
                    <a:lstStyle/>
                    <a:p>
                      <a:pPr algn="just"/>
                      <a:r>
                        <a:rPr lang="en-US" sz="2000" b="1" dirty="0" smtClean="0"/>
                        <a:t>Section 95</a:t>
                      </a:r>
                      <a:endParaRPr lang="en-US" sz="2000" b="1" dirty="0"/>
                    </a:p>
                  </a:txBody>
                  <a:tcPr/>
                </a:tc>
                <a:tc>
                  <a:txBody>
                    <a:bodyPr/>
                    <a:lstStyle/>
                    <a:p>
                      <a:pPr algn="just"/>
                      <a:r>
                        <a:rPr kumimoji="0" lang="en-US" sz="2000" b="1" kern="1200" baseline="0" dirty="0" smtClean="0">
                          <a:solidFill>
                            <a:schemeClr val="dk1"/>
                          </a:solidFill>
                          <a:latin typeface="+mn-lt"/>
                          <a:ea typeface="+mn-ea"/>
                          <a:cs typeface="+mn-cs"/>
                        </a:rPr>
                        <a:t>Definitions</a:t>
                      </a:r>
                      <a:endParaRPr lang="en-US" sz="2000" b="1" dirty="0"/>
                    </a:p>
                  </a:txBody>
                  <a:tcPr/>
                </a:tc>
              </a:tr>
              <a:tr h="438061">
                <a:tc>
                  <a:txBody>
                    <a:bodyPr/>
                    <a:lstStyle/>
                    <a:p>
                      <a:pPr algn="just"/>
                      <a:r>
                        <a:rPr lang="en-US" sz="2000" b="1" dirty="0" smtClean="0"/>
                        <a:t>3.</a:t>
                      </a:r>
                      <a:endParaRPr lang="en-US" sz="2000" b="1" dirty="0"/>
                    </a:p>
                  </a:txBody>
                  <a:tcPr/>
                </a:tc>
                <a:tc>
                  <a:txBody>
                    <a:bodyPr/>
                    <a:lstStyle/>
                    <a:p>
                      <a:pPr algn="just"/>
                      <a:r>
                        <a:rPr lang="en-US" sz="2000" b="1" dirty="0" smtClean="0"/>
                        <a:t>Section 96</a:t>
                      </a:r>
                      <a:endParaRPr lang="en-US" sz="2000" b="1"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2000" b="1" kern="1200" dirty="0" smtClean="0">
                          <a:solidFill>
                            <a:schemeClr val="dk1"/>
                          </a:solidFill>
                          <a:latin typeface="+mn-lt"/>
                          <a:ea typeface="+mn-ea"/>
                          <a:cs typeface="+mn-cs"/>
                        </a:rPr>
                        <a:t>Person who may make declaration of tax dues</a:t>
                      </a:r>
                    </a:p>
                  </a:txBody>
                  <a:tcPr/>
                </a:tc>
              </a:tr>
              <a:tr h="650238">
                <a:tc>
                  <a:txBody>
                    <a:bodyPr/>
                    <a:lstStyle/>
                    <a:p>
                      <a:pPr algn="just"/>
                      <a:r>
                        <a:rPr lang="en-US" sz="2000" b="1" dirty="0" smtClean="0"/>
                        <a:t>4.</a:t>
                      </a:r>
                      <a:endParaRPr lang="en-US" sz="2000" b="1" dirty="0"/>
                    </a:p>
                  </a:txBody>
                  <a:tcPr/>
                </a:tc>
                <a:tc>
                  <a:txBody>
                    <a:bodyPr/>
                    <a:lstStyle/>
                    <a:p>
                      <a:pPr algn="just"/>
                      <a:r>
                        <a:rPr lang="en-US" sz="2000" b="1" dirty="0" smtClean="0"/>
                        <a:t>Section 97</a:t>
                      </a:r>
                      <a:endParaRPr lang="en-US" sz="2000" b="1"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2000" b="1" kern="1200" dirty="0" smtClean="0">
                          <a:solidFill>
                            <a:schemeClr val="dk1"/>
                          </a:solidFill>
                          <a:latin typeface="+mn-lt"/>
                          <a:ea typeface="+mn-ea"/>
                          <a:cs typeface="+mn-cs"/>
                        </a:rPr>
                        <a:t>Procedure for making declaration and payment of tax dues</a:t>
                      </a:r>
                    </a:p>
                  </a:txBody>
                  <a:tcPr/>
                </a:tc>
              </a:tr>
              <a:tr h="404862">
                <a:tc>
                  <a:txBody>
                    <a:bodyPr/>
                    <a:lstStyle/>
                    <a:p>
                      <a:pPr algn="just"/>
                      <a:r>
                        <a:rPr lang="en-US" sz="2000" b="1" dirty="0" smtClean="0"/>
                        <a:t>5.</a:t>
                      </a:r>
                      <a:endParaRPr lang="en-US" sz="2000" b="1" dirty="0"/>
                    </a:p>
                  </a:txBody>
                  <a:tcPr/>
                </a:tc>
                <a:tc>
                  <a:txBody>
                    <a:bodyPr/>
                    <a:lstStyle/>
                    <a:p>
                      <a:pPr algn="just"/>
                      <a:r>
                        <a:rPr lang="en-US" sz="2000" b="1" dirty="0" smtClean="0"/>
                        <a:t>Section 98</a:t>
                      </a:r>
                      <a:endParaRPr lang="en-US" sz="2000" b="1"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2000" b="1" kern="1200" dirty="0" smtClean="0">
                          <a:solidFill>
                            <a:schemeClr val="dk1"/>
                          </a:solidFill>
                          <a:latin typeface="+mn-lt"/>
                          <a:ea typeface="+mn-ea"/>
                          <a:cs typeface="+mn-cs"/>
                        </a:rPr>
                        <a:t>Immunity from penalty, interest and other proceeding.</a:t>
                      </a:r>
                    </a:p>
                  </a:txBody>
                  <a:tcPr/>
                </a:tc>
              </a:tr>
              <a:tr h="438061">
                <a:tc>
                  <a:txBody>
                    <a:bodyPr/>
                    <a:lstStyle/>
                    <a:p>
                      <a:pPr algn="just"/>
                      <a:r>
                        <a:rPr lang="en-US" sz="2000" b="1" dirty="0" smtClean="0"/>
                        <a:t>6.</a:t>
                      </a:r>
                      <a:endParaRPr lang="en-US" sz="2000" b="1" dirty="0"/>
                    </a:p>
                  </a:txBody>
                  <a:tcPr/>
                </a:tc>
                <a:tc>
                  <a:txBody>
                    <a:bodyPr/>
                    <a:lstStyle/>
                    <a:p>
                      <a:pPr algn="just"/>
                      <a:r>
                        <a:rPr lang="en-US" sz="2000" b="1" dirty="0" smtClean="0"/>
                        <a:t>Section 99</a:t>
                      </a:r>
                      <a:endParaRPr lang="en-US" sz="2000" b="1"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2000" b="1" kern="1200" dirty="0" smtClean="0">
                          <a:solidFill>
                            <a:schemeClr val="dk1"/>
                          </a:solidFill>
                          <a:latin typeface="+mn-lt"/>
                          <a:ea typeface="+mn-ea"/>
                          <a:cs typeface="+mn-cs"/>
                        </a:rPr>
                        <a:t>No refund of amount paid under the Scheme</a:t>
                      </a:r>
                    </a:p>
                  </a:txBody>
                  <a:tcPr/>
                </a:tc>
              </a:tr>
              <a:tr h="438061">
                <a:tc>
                  <a:txBody>
                    <a:bodyPr/>
                    <a:lstStyle/>
                    <a:p>
                      <a:pPr algn="just"/>
                      <a:r>
                        <a:rPr lang="en-US" sz="2000" b="1" dirty="0" smtClean="0"/>
                        <a:t>7.</a:t>
                      </a:r>
                      <a:endParaRPr lang="en-US" sz="2000" b="1" dirty="0"/>
                    </a:p>
                  </a:txBody>
                  <a:tcPr/>
                </a:tc>
                <a:tc>
                  <a:txBody>
                    <a:bodyPr/>
                    <a:lstStyle/>
                    <a:p>
                      <a:pPr algn="just"/>
                      <a:r>
                        <a:rPr lang="en-US" sz="2000" b="1" dirty="0" smtClean="0"/>
                        <a:t>Section 100</a:t>
                      </a:r>
                      <a:endParaRPr lang="en-US" sz="2000" b="1"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2000" b="1" kern="1200" dirty="0" smtClean="0">
                          <a:solidFill>
                            <a:schemeClr val="dk1"/>
                          </a:solidFill>
                          <a:latin typeface="+mn-lt"/>
                          <a:ea typeface="+mn-ea"/>
                          <a:cs typeface="+mn-cs"/>
                        </a:rPr>
                        <a:t>Tax dues declared but not paid</a:t>
                      </a:r>
                    </a:p>
                  </a:txBody>
                  <a:tcPr/>
                </a:tc>
              </a:tr>
              <a:tr h="438061">
                <a:tc>
                  <a:txBody>
                    <a:bodyPr/>
                    <a:lstStyle/>
                    <a:p>
                      <a:pPr algn="just"/>
                      <a:r>
                        <a:rPr lang="en-US" sz="2000" b="1" dirty="0" smtClean="0"/>
                        <a:t>8.</a:t>
                      </a:r>
                      <a:endParaRPr lang="en-US" sz="2000" b="1" dirty="0"/>
                    </a:p>
                  </a:txBody>
                  <a:tcPr/>
                </a:tc>
                <a:tc>
                  <a:txBody>
                    <a:bodyPr/>
                    <a:lstStyle/>
                    <a:p>
                      <a:pPr algn="just"/>
                      <a:r>
                        <a:rPr lang="en-US" sz="2000" b="1" dirty="0" smtClean="0"/>
                        <a:t>Section 101</a:t>
                      </a:r>
                      <a:endParaRPr lang="en-US" sz="2000" b="1"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2000" b="1" kern="1200" dirty="0" smtClean="0">
                          <a:solidFill>
                            <a:schemeClr val="dk1"/>
                          </a:solidFill>
                          <a:latin typeface="+mn-lt"/>
                          <a:ea typeface="+mn-ea"/>
                          <a:cs typeface="+mn-cs"/>
                        </a:rPr>
                        <a:t>Failure to make true declaration</a:t>
                      </a:r>
                    </a:p>
                  </a:txBody>
                  <a:tcPr/>
                </a:tc>
              </a:tr>
              <a:tr h="438061">
                <a:tc>
                  <a:txBody>
                    <a:bodyPr/>
                    <a:lstStyle/>
                    <a:p>
                      <a:pPr algn="just"/>
                      <a:r>
                        <a:rPr lang="en-US" sz="2000" b="1" dirty="0" smtClean="0"/>
                        <a:t>9.</a:t>
                      </a:r>
                      <a:endParaRPr lang="en-US" sz="2000" b="1"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b="1" dirty="0" smtClean="0"/>
                        <a:t>Section 102</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2000" b="1" kern="1200" dirty="0" smtClean="0">
                          <a:solidFill>
                            <a:schemeClr val="dk1"/>
                          </a:solidFill>
                          <a:latin typeface="+mn-lt"/>
                          <a:ea typeface="+mn-ea"/>
                          <a:cs typeface="+mn-cs"/>
                        </a:rPr>
                        <a:t>Removal</a:t>
                      </a:r>
                      <a:r>
                        <a:rPr kumimoji="0" lang="en-US" sz="2000" b="1" kern="1200" baseline="0" dirty="0" smtClean="0">
                          <a:solidFill>
                            <a:schemeClr val="dk1"/>
                          </a:solidFill>
                          <a:latin typeface="+mn-lt"/>
                          <a:ea typeface="+mn-ea"/>
                          <a:cs typeface="+mn-cs"/>
                        </a:rPr>
                        <a:t> of</a:t>
                      </a:r>
                      <a:r>
                        <a:rPr kumimoji="0" lang="en-US" sz="2000" b="1" kern="1200" dirty="0" smtClean="0">
                          <a:solidFill>
                            <a:schemeClr val="dk1"/>
                          </a:solidFill>
                          <a:latin typeface="+mn-lt"/>
                          <a:ea typeface="+mn-ea"/>
                          <a:cs typeface="+mn-cs"/>
                        </a:rPr>
                        <a:t> doubt</a:t>
                      </a:r>
                    </a:p>
                  </a:txBody>
                  <a:tcPr/>
                </a:tc>
              </a:tr>
              <a:tr h="438061">
                <a:tc>
                  <a:txBody>
                    <a:bodyPr/>
                    <a:lstStyle/>
                    <a:p>
                      <a:pPr algn="just"/>
                      <a:r>
                        <a:rPr lang="en-US" sz="2000" b="1" dirty="0" smtClean="0"/>
                        <a:t>10.</a:t>
                      </a:r>
                      <a:endParaRPr lang="en-US" sz="2000" b="1"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b="1" dirty="0" smtClean="0"/>
                        <a:t>Section 103</a:t>
                      </a:r>
                    </a:p>
                  </a:txBody>
                  <a:tcPr/>
                </a:tc>
                <a:tc>
                  <a:txBody>
                    <a:bodyPr/>
                    <a:lstStyle/>
                    <a:p>
                      <a:pPr algn="just"/>
                      <a:r>
                        <a:rPr kumimoji="0" lang="en-US" sz="2000" b="1" kern="1200" baseline="0" dirty="0" smtClean="0">
                          <a:solidFill>
                            <a:schemeClr val="dk1"/>
                          </a:solidFill>
                          <a:latin typeface="+mn-lt"/>
                          <a:ea typeface="+mn-ea"/>
                          <a:cs typeface="+mn-cs"/>
                        </a:rPr>
                        <a:t>Power to remove difficulties</a:t>
                      </a:r>
                      <a:endParaRPr kumimoji="0" lang="en-US" sz="2000" b="1" kern="1200" dirty="0" smtClean="0">
                        <a:solidFill>
                          <a:schemeClr val="dk1"/>
                        </a:solidFill>
                        <a:latin typeface="+mn-lt"/>
                        <a:ea typeface="+mn-ea"/>
                        <a:cs typeface="+mn-cs"/>
                      </a:endParaRPr>
                    </a:p>
                  </a:txBody>
                  <a:tcPr/>
                </a:tc>
              </a:tr>
              <a:tr h="438061">
                <a:tc>
                  <a:txBody>
                    <a:bodyPr/>
                    <a:lstStyle/>
                    <a:p>
                      <a:pPr algn="just"/>
                      <a:r>
                        <a:rPr lang="en-US" sz="2000" b="1" dirty="0" smtClean="0"/>
                        <a:t>11.</a:t>
                      </a:r>
                      <a:endParaRPr lang="en-US" sz="2000" b="1"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b="1" dirty="0" smtClean="0"/>
                        <a:t>Section 104</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0" lang="en-US" sz="2000" b="1" kern="1200" baseline="0" dirty="0" smtClean="0">
                          <a:solidFill>
                            <a:schemeClr val="dk1"/>
                          </a:solidFill>
                          <a:latin typeface="+mn-lt"/>
                          <a:ea typeface="+mn-ea"/>
                          <a:cs typeface="+mn-cs"/>
                        </a:rPr>
                        <a:t>Power to make rules</a:t>
                      </a:r>
                      <a:endParaRPr kumimoji="0" lang="en-US" sz="2000" b="1" kern="1200" dirty="0" smtClean="0">
                        <a:solidFill>
                          <a:schemeClr val="dk1"/>
                        </a:solidFill>
                        <a:latin typeface="+mn-lt"/>
                        <a:ea typeface="+mn-ea"/>
                        <a:cs typeface="+mn-cs"/>
                      </a:endParaRPr>
                    </a:p>
                  </a:txBody>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8153400" cy="1143000"/>
          </a:xfrm>
        </p:spPr>
        <p:txBody>
          <a:bodyPr anchor="ctr">
            <a:noAutofit/>
          </a:bodyPr>
          <a:lstStyle/>
          <a:p>
            <a:pPr algn="just"/>
            <a:r>
              <a:rPr lang="en-US" sz="3200" b="1" u="sng" dirty="0" smtClean="0"/>
              <a:t>Notification no. 10/2013; dated 13.05.2013</a:t>
            </a:r>
            <a:endParaRPr lang="en-US" sz="3200" b="1" u="sng" dirty="0"/>
          </a:p>
        </p:txBody>
      </p:sp>
      <p:sp>
        <p:nvSpPr>
          <p:cNvPr id="3" name="Content Placeholder 2"/>
          <p:cNvSpPr>
            <a:spLocks noGrp="1"/>
          </p:cNvSpPr>
          <p:nvPr>
            <p:ph sz="quarter" idx="1"/>
          </p:nvPr>
        </p:nvSpPr>
        <p:spPr>
          <a:xfrm>
            <a:off x="228600" y="1295400"/>
            <a:ext cx="8458200" cy="5181600"/>
          </a:xfrm>
        </p:spPr>
        <p:txBody>
          <a:bodyPr>
            <a:noAutofit/>
          </a:bodyPr>
          <a:lstStyle/>
          <a:p>
            <a:pPr algn="just"/>
            <a:r>
              <a:rPr lang="en-US" sz="2800" dirty="0" smtClean="0"/>
              <a:t>The above notification brings into action the proposed Amnesty Scheme.</a:t>
            </a:r>
          </a:p>
          <a:p>
            <a:pPr algn="just"/>
            <a:endParaRPr lang="en-US" sz="1050" dirty="0" smtClean="0"/>
          </a:p>
          <a:p>
            <a:pPr algn="just"/>
            <a:r>
              <a:rPr lang="en-US" sz="2800" dirty="0" smtClean="0"/>
              <a:t>This scheme will now be called as “ Voluntary Compliance Encouragement Rules, 2013”.</a:t>
            </a:r>
          </a:p>
          <a:p>
            <a:pPr algn="just"/>
            <a:endParaRPr lang="en-US" sz="1100" dirty="0" smtClean="0"/>
          </a:p>
          <a:p>
            <a:pPr algn="just"/>
            <a:r>
              <a:rPr lang="en-US" sz="2800" dirty="0" smtClean="0"/>
              <a:t>These rules provides for </a:t>
            </a:r>
          </a:p>
          <a:p>
            <a:pPr marL="738188" indent="-280988" algn="just">
              <a:buFont typeface="Wingdings" pitchFamily="2" charset="2"/>
              <a:buChar char="§"/>
            </a:pPr>
            <a:r>
              <a:rPr lang="en-US" sz="2800" b="1" i="1" dirty="0" smtClean="0"/>
              <a:t>form </a:t>
            </a:r>
            <a:r>
              <a:rPr lang="en-US" sz="2800" b="1" i="1" dirty="0"/>
              <a:t>and manner of declaration</a:t>
            </a:r>
            <a:r>
              <a:rPr lang="en-US" sz="2800" b="1" i="1" dirty="0" smtClean="0"/>
              <a:t>,</a:t>
            </a:r>
          </a:p>
          <a:p>
            <a:pPr marL="738188" indent="-280988" algn="just">
              <a:buFont typeface="Wingdings" pitchFamily="2" charset="2"/>
              <a:buChar char="§"/>
            </a:pPr>
            <a:r>
              <a:rPr lang="en-US" sz="2800" b="1" i="1" dirty="0" smtClean="0"/>
              <a:t>form </a:t>
            </a:r>
            <a:r>
              <a:rPr lang="en-US" sz="2800" b="1" i="1" dirty="0"/>
              <a:t>and manner of acknowledgement of declaration</a:t>
            </a:r>
            <a:r>
              <a:rPr lang="en-US" sz="2800" b="1" i="1" dirty="0" smtClean="0"/>
              <a:t>,</a:t>
            </a:r>
          </a:p>
          <a:p>
            <a:pPr marL="738188" indent="-280988" algn="just">
              <a:buFont typeface="Wingdings" pitchFamily="2" charset="2"/>
              <a:buChar char="§"/>
            </a:pPr>
            <a:r>
              <a:rPr lang="en-US" sz="2800" b="1" i="1" dirty="0" smtClean="0"/>
              <a:t>manner </a:t>
            </a:r>
            <a:r>
              <a:rPr lang="en-US" sz="2800" b="1" i="1" dirty="0"/>
              <a:t>of payment of tax </a:t>
            </a:r>
            <a:r>
              <a:rPr lang="en-US" sz="2800" b="1" i="1" dirty="0" smtClean="0"/>
              <a:t>dues and</a:t>
            </a:r>
          </a:p>
          <a:p>
            <a:pPr marL="738188" indent="-280988" algn="just">
              <a:buFont typeface="Wingdings" pitchFamily="2" charset="2"/>
              <a:buChar char="§"/>
            </a:pPr>
            <a:r>
              <a:rPr lang="en-US" sz="2800" b="1" i="1" dirty="0" smtClean="0"/>
              <a:t>form </a:t>
            </a:r>
            <a:r>
              <a:rPr lang="en-US" sz="2800" b="1" i="1" dirty="0"/>
              <a:t>and manner of </a:t>
            </a:r>
            <a:r>
              <a:rPr lang="en-US" sz="2800" b="1" i="1" dirty="0" smtClean="0"/>
              <a:t>issuing </a:t>
            </a:r>
            <a:r>
              <a:rPr lang="en-US" sz="2800" b="1" i="1" dirty="0"/>
              <a:t>acknowledgement of discharge of tax </a:t>
            </a:r>
            <a:r>
              <a:rPr lang="en-US" sz="2800" b="1" i="1" dirty="0" smtClean="0"/>
              <a:t>dues. </a:t>
            </a:r>
            <a:endParaRPr lang="en-US" sz="2800" b="1" i="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610600" cy="1143000"/>
          </a:xfrm>
        </p:spPr>
        <p:txBody>
          <a:bodyPr anchor="ctr">
            <a:noAutofit/>
          </a:bodyPr>
          <a:lstStyle/>
          <a:p>
            <a:pPr algn="ctr"/>
            <a:r>
              <a:rPr lang="en-US" sz="3600" b="1" u="sng" dirty="0" smtClean="0"/>
              <a:t>Section 96 - Persons eligible to avail benefit of scheme?</a:t>
            </a:r>
            <a:endParaRPr lang="en-US" sz="3600" b="1" u="sng" dirty="0"/>
          </a:p>
        </p:txBody>
      </p:sp>
      <p:sp>
        <p:nvSpPr>
          <p:cNvPr id="3" name="Content Placeholder 2"/>
          <p:cNvSpPr>
            <a:spLocks noGrp="1"/>
          </p:cNvSpPr>
          <p:nvPr>
            <p:ph sz="quarter" idx="1"/>
          </p:nvPr>
        </p:nvSpPr>
        <p:spPr>
          <a:xfrm>
            <a:off x="685800" y="1600200"/>
            <a:ext cx="7772400" cy="3657600"/>
          </a:xfrm>
        </p:spPr>
        <p:txBody>
          <a:bodyPr>
            <a:normAutofit/>
          </a:bodyPr>
          <a:lstStyle/>
          <a:p>
            <a:r>
              <a:rPr lang="en-US" sz="2400" dirty="0" smtClean="0"/>
              <a:t>The following persons can take the benefit of this scheme- </a:t>
            </a:r>
          </a:p>
          <a:p>
            <a:pPr marL="855663" indent="-339725">
              <a:buFont typeface="Wingdings" pitchFamily="2" charset="2"/>
              <a:buChar char="Ø"/>
            </a:pPr>
            <a:r>
              <a:rPr lang="en-US" sz="2400" dirty="0" smtClean="0"/>
              <a:t> Stop filers</a:t>
            </a:r>
          </a:p>
          <a:p>
            <a:pPr marL="855663" indent="-339725">
              <a:buFont typeface="Wingdings" pitchFamily="2" charset="2"/>
              <a:buChar char="Ø"/>
            </a:pPr>
            <a:endParaRPr lang="en-US" sz="1400" dirty="0" smtClean="0"/>
          </a:p>
          <a:p>
            <a:pPr marL="855663" indent="-339725">
              <a:buFont typeface="Wingdings" pitchFamily="2" charset="2"/>
              <a:buChar char="Ø"/>
            </a:pPr>
            <a:r>
              <a:rPr lang="en-US" sz="2400" dirty="0" smtClean="0"/>
              <a:t> Non Filers</a:t>
            </a:r>
          </a:p>
          <a:p>
            <a:pPr marL="855663" indent="-339725">
              <a:buFont typeface="Wingdings" pitchFamily="2" charset="2"/>
              <a:buChar char="Ø"/>
            </a:pPr>
            <a:endParaRPr lang="en-US" sz="1400" dirty="0" smtClean="0"/>
          </a:p>
          <a:p>
            <a:pPr marL="855663" indent="-339725">
              <a:buFont typeface="Wingdings" pitchFamily="2" charset="2"/>
              <a:buChar char="Ø"/>
            </a:pPr>
            <a:r>
              <a:rPr lang="en-US" sz="2400" dirty="0"/>
              <a:t> </a:t>
            </a:r>
            <a:r>
              <a:rPr lang="en-US" sz="2400" dirty="0" smtClean="0"/>
              <a:t>Non registrants</a:t>
            </a:r>
          </a:p>
          <a:p>
            <a:pPr marL="855663" indent="-339725">
              <a:buFont typeface="Wingdings" pitchFamily="2" charset="2"/>
              <a:buChar char="Ø"/>
            </a:pPr>
            <a:endParaRPr lang="en-US" sz="1400" dirty="0" smtClean="0"/>
          </a:p>
          <a:p>
            <a:pPr marL="855663" indent="-339725">
              <a:buFont typeface="Wingdings" pitchFamily="2" charset="2"/>
              <a:buChar char="Ø"/>
            </a:pPr>
            <a:r>
              <a:rPr lang="en-US" sz="2400" dirty="0"/>
              <a:t> </a:t>
            </a:r>
            <a:r>
              <a:rPr lang="en-US" sz="2400" dirty="0" smtClean="0"/>
              <a:t>Service providers who have not disclosed there full liability in the return filed by them.</a:t>
            </a:r>
            <a:endParaRPr lang="en-US" sz="2400" dirty="0"/>
          </a:p>
        </p:txBody>
      </p:sp>
      <p:sp>
        <p:nvSpPr>
          <p:cNvPr id="4" name="Flowchart: Punched Tape 3"/>
          <p:cNvSpPr/>
          <p:nvPr/>
        </p:nvSpPr>
        <p:spPr>
          <a:xfrm>
            <a:off x="152400" y="5410200"/>
            <a:ext cx="8839200" cy="1295400"/>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300" dirty="0" smtClean="0"/>
              <a:t>The disclosure  period in the scheme is from October, 2007 to December, 2012</a:t>
            </a:r>
            <a:endParaRPr lang="en-US" sz="23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382000" cy="1143000"/>
          </a:xfrm>
        </p:spPr>
        <p:txBody>
          <a:bodyPr anchor="ctr">
            <a:noAutofit/>
          </a:bodyPr>
          <a:lstStyle/>
          <a:p>
            <a:pPr algn="just"/>
            <a:r>
              <a:rPr lang="en-US" sz="3600" b="1" u="sng" dirty="0" smtClean="0"/>
              <a:t>Persons not eligible to make declaration</a:t>
            </a:r>
            <a:endParaRPr lang="en-US" sz="3600" b="1" u="sng" dirty="0"/>
          </a:p>
        </p:txBody>
      </p:sp>
      <p:sp>
        <p:nvSpPr>
          <p:cNvPr id="3" name="Content Placeholder 2"/>
          <p:cNvSpPr>
            <a:spLocks noGrp="1"/>
          </p:cNvSpPr>
          <p:nvPr>
            <p:ph sz="quarter" idx="1"/>
          </p:nvPr>
        </p:nvSpPr>
        <p:spPr>
          <a:xfrm>
            <a:off x="0" y="1219200"/>
            <a:ext cx="8915400" cy="5410200"/>
          </a:xfrm>
        </p:spPr>
        <p:txBody>
          <a:bodyPr>
            <a:noAutofit/>
          </a:bodyPr>
          <a:lstStyle/>
          <a:p>
            <a:pPr algn="just"/>
            <a:r>
              <a:rPr lang="en-US" sz="2800" dirty="0" smtClean="0"/>
              <a:t>Person against whom order of determination u/s 72, 73 or 73A has been issued before 1</a:t>
            </a:r>
            <a:r>
              <a:rPr lang="en-US" sz="2800" baseline="30000" dirty="0" smtClean="0"/>
              <a:t>st</a:t>
            </a:r>
            <a:r>
              <a:rPr lang="en-US" sz="2800" dirty="0" smtClean="0"/>
              <a:t> March, 2013.</a:t>
            </a:r>
          </a:p>
          <a:p>
            <a:pPr algn="just"/>
            <a:endParaRPr lang="en-US" sz="2800" dirty="0"/>
          </a:p>
          <a:p>
            <a:pPr algn="just"/>
            <a:r>
              <a:rPr lang="en-US" sz="2800" dirty="0" smtClean="0"/>
              <a:t>Person who have filed the return u/s 70 and disclosed his true liability but has not paid the amount of service tax appropriately.</a:t>
            </a:r>
          </a:p>
          <a:p>
            <a:pPr algn="just"/>
            <a:endParaRPr lang="en-US" sz="2800" dirty="0"/>
          </a:p>
          <a:p>
            <a:pPr algn="just"/>
            <a:r>
              <a:rPr lang="en-US" sz="2800" dirty="0" smtClean="0"/>
              <a:t>Person to whom notice or order of determination has been issued in respect of </a:t>
            </a:r>
            <a:r>
              <a:rPr lang="en-US" sz="2800" b="1" u="sng" dirty="0" smtClean="0"/>
              <a:t>any period on any issue</a:t>
            </a:r>
            <a:r>
              <a:rPr lang="en-US" sz="2800" dirty="0" smtClean="0"/>
              <a:t> i.e. if a person had already been caught by the department earlier on any issue then he is not eligible to file the declaration. Period here is not specifically specified, we consider it to be Oct, 2007 to 31</a:t>
            </a:r>
            <a:r>
              <a:rPr lang="en-US" sz="2800" baseline="30000" dirty="0" smtClean="0"/>
              <a:t>st</a:t>
            </a:r>
            <a:r>
              <a:rPr lang="en-US" sz="2800" dirty="0" smtClean="0"/>
              <a:t> Dec, 2012.</a:t>
            </a:r>
            <a:endParaRPr lang="en-US"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305800" cy="1143000"/>
          </a:xfrm>
        </p:spPr>
        <p:txBody>
          <a:bodyPr anchor="ctr">
            <a:noAutofit/>
          </a:bodyPr>
          <a:lstStyle/>
          <a:p>
            <a:pPr algn="just"/>
            <a:r>
              <a:rPr lang="en-US" sz="3600" b="1" u="sng" dirty="0" smtClean="0"/>
              <a:t>Persons not eligible to make declaration</a:t>
            </a:r>
            <a:endParaRPr lang="en-US" sz="3600" b="1" u="sng" dirty="0"/>
          </a:p>
        </p:txBody>
      </p:sp>
      <p:sp>
        <p:nvSpPr>
          <p:cNvPr id="3" name="Content Placeholder 2"/>
          <p:cNvSpPr>
            <a:spLocks noGrp="1"/>
          </p:cNvSpPr>
          <p:nvPr>
            <p:ph sz="quarter" idx="1"/>
          </p:nvPr>
        </p:nvSpPr>
        <p:spPr>
          <a:xfrm>
            <a:off x="304800" y="2362200"/>
            <a:ext cx="8382000" cy="3657600"/>
          </a:xfrm>
        </p:spPr>
        <p:txBody>
          <a:bodyPr>
            <a:normAutofit/>
          </a:bodyPr>
          <a:lstStyle/>
          <a:p>
            <a:pPr algn="just"/>
            <a:r>
              <a:rPr lang="en-US" sz="3200" dirty="0" smtClean="0"/>
              <a:t>Person on whom any inquiry or investigation in respect of service tax not levied, not paid or short levied or short paid has been initiated and such inquiry, investigation or audit is pending as on 1</a:t>
            </a:r>
            <a:r>
              <a:rPr lang="en-US" sz="3200" baseline="30000" dirty="0" smtClean="0"/>
              <a:t>st</a:t>
            </a:r>
            <a:r>
              <a:rPr lang="en-US" sz="3200" dirty="0" smtClean="0"/>
              <a:t> March, 2013.</a:t>
            </a:r>
          </a:p>
          <a:p>
            <a:pPr algn="just"/>
            <a:endParaRPr lang="en-US" sz="3200" dirty="0"/>
          </a:p>
          <a:p>
            <a:pPr algn="just">
              <a:buNone/>
            </a:pPr>
            <a:endParaRPr lang="en-US" sz="3200" dirty="0"/>
          </a:p>
        </p:txBody>
      </p:sp>
      <p:sp>
        <p:nvSpPr>
          <p:cNvPr id="4" name="TextBox 3"/>
          <p:cNvSpPr txBox="1"/>
          <p:nvPr/>
        </p:nvSpPr>
        <p:spPr>
          <a:xfrm>
            <a:off x="7162800" y="228600"/>
            <a:ext cx="1828800" cy="461665"/>
          </a:xfrm>
          <a:prstGeom prst="rect">
            <a:avLst/>
          </a:prstGeom>
          <a:noFill/>
        </p:spPr>
        <p:txBody>
          <a:bodyPr wrap="square" rtlCol="0" anchor="ctr">
            <a:spAutoFit/>
          </a:bodyPr>
          <a:lstStyle/>
          <a:p>
            <a:pPr algn="r"/>
            <a:r>
              <a:rPr lang="en-US" sz="2400" b="1" dirty="0" err="1" smtClean="0"/>
              <a:t>Contd</a:t>
            </a:r>
            <a:r>
              <a:rPr lang="en-US" sz="2400" b="1" dirty="0" smtClean="0"/>
              <a:t>…</a:t>
            </a:r>
            <a:endParaRPr lang="en-US" sz="24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305800" cy="1143000"/>
          </a:xfrm>
        </p:spPr>
        <p:txBody>
          <a:bodyPr anchor="ctr">
            <a:normAutofit/>
          </a:bodyPr>
          <a:lstStyle/>
          <a:p>
            <a:pPr algn="ctr"/>
            <a:r>
              <a:rPr lang="en-US" sz="3200" b="1" u="sng" dirty="0" smtClean="0"/>
              <a:t>Section 97 - Procedure of availing the scheme</a:t>
            </a:r>
            <a:endParaRPr lang="en-US" sz="3200" b="1" u="sng" dirty="0"/>
          </a:p>
        </p:txBody>
      </p:sp>
      <p:sp>
        <p:nvSpPr>
          <p:cNvPr id="3" name="Content Placeholder 2"/>
          <p:cNvSpPr>
            <a:spLocks noGrp="1"/>
          </p:cNvSpPr>
          <p:nvPr>
            <p:ph sz="quarter" idx="1"/>
          </p:nvPr>
        </p:nvSpPr>
        <p:spPr>
          <a:xfrm>
            <a:off x="228600" y="1143000"/>
            <a:ext cx="8686800" cy="4495800"/>
          </a:xfrm>
        </p:spPr>
        <p:style>
          <a:lnRef idx="2">
            <a:schemeClr val="accent1"/>
          </a:lnRef>
          <a:fillRef idx="1">
            <a:schemeClr val="lt1"/>
          </a:fillRef>
          <a:effectRef idx="0">
            <a:schemeClr val="accent1"/>
          </a:effectRef>
          <a:fontRef idx="minor">
            <a:schemeClr val="dk1"/>
          </a:fontRef>
        </p:style>
        <p:txBody>
          <a:bodyPr>
            <a:noAutofit/>
          </a:bodyPr>
          <a:lstStyle/>
          <a:p>
            <a:pPr algn="just"/>
            <a:r>
              <a:rPr lang="en-US" sz="2800" b="1" dirty="0" smtClean="0"/>
              <a:t>Step 1:</a:t>
            </a:r>
            <a:r>
              <a:rPr lang="en-US" sz="2800" dirty="0" smtClean="0"/>
              <a:t> If the defaulter is not registered, then he is first required to get himself registered and then apply for this scheme.</a:t>
            </a:r>
          </a:p>
          <a:p>
            <a:pPr algn="just"/>
            <a:endParaRPr lang="en-US" sz="1100" b="1" dirty="0" smtClean="0"/>
          </a:p>
          <a:p>
            <a:pPr algn="just"/>
            <a:r>
              <a:rPr lang="en-US" sz="2800" b="1" dirty="0" smtClean="0"/>
              <a:t>Step 2:</a:t>
            </a:r>
            <a:r>
              <a:rPr lang="en-US" sz="2800" dirty="0" smtClean="0"/>
              <a:t> After registration, defaulter shall make a declaration (Sec 97) in Form VCES – 1.</a:t>
            </a:r>
          </a:p>
          <a:p>
            <a:pPr algn="just"/>
            <a:endParaRPr lang="en-US" sz="1050" b="1" dirty="0" smtClean="0"/>
          </a:p>
          <a:p>
            <a:pPr algn="just"/>
            <a:r>
              <a:rPr lang="en-US" sz="2800" b="1" dirty="0" smtClean="0"/>
              <a:t>Step 3:</a:t>
            </a:r>
            <a:r>
              <a:rPr lang="en-US" sz="2800" dirty="0" smtClean="0"/>
              <a:t> On receipt of VCES the </a:t>
            </a:r>
            <a:r>
              <a:rPr lang="en-US" sz="2800" b="1" dirty="0" smtClean="0"/>
              <a:t>designated authority </a:t>
            </a:r>
            <a:r>
              <a:rPr lang="en-US" sz="2800" dirty="0" smtClean="0"/>
              <a:t>will issue acknowledgement of declaration in form VCES – 2. This acknowledgment shall be issued within 7 days from the receipt of declaration.  </a:t>
            </a:r>
            <a:endParaRPr lang="en-US" sz="2800" dirty="0"/>
          </a:p>
        </p:txBody>
      </p:sp>
      <p:sp>
        <p:nvSpPr>
          <p:cNvPr id="4" name="Content Placeholder 2"/>
          <p:cNvSpPr txBox="1">
            <a:spLocks/>
          </p:cNvSpPr>
          <p:nvPr/>
        </p:nvSpPr>
        <p:spPr>
          <a:xfrm>
            <a:off x="228600" y="5715000"/>
            <a:ext cx="8686800" cy="914400"/>
          </a:xfrm>
          <a:prstGeom prst="rect">
            <a:avLst/>
          </a:prstGeom>
        </p:spPr>
        <p:style>
          <a:lnRef idx="1">
            <a:schemeClr val="accent2"/>
          </a:lnRef>
          <a:fillRef idx="2">
            <a:schemeClr val="accent2"/>
          </a:fillRef>
          <a:effectRef idx="1">
            <a:schemeClr val="accent2"/>
          </a:effectRef>
          <a:fontRef idx="minor">
            <a:schemeClr val="dk1"/>
          </a:fontRef>
        </p:style>
        <p:txBody>
          <a:bodyPr vert="horz">
            <a:noAutofit/>
          </a:bodyPr>
          <a:lstStyle/>
          <a:p>
            <a:pPr marL="0" marR="0" lvl="0" indent="0" algn="just" defTabSz="914400" rtl="0" eaLnBrk="1" fontAlgn="auto" latinLnBrk="0" hangingPunct="1">
              <a:lnSpc>
                <a:spcPct val="100000"/>
              </a:lnSpc>
              <a:spcBef>
                <a:spcPts val="580"/>
              </a:spcBef>
              <a:spcAft>
                <a:spcPts val="0"/>
              </a:spcAft>
              <a:buClr>
                <a:schemeClr val="accent1"/>
              </a:buClr>
              <a:buSzPct val="85000"/>
              <a:buFont typeface="Wingdings 2"/>
              <a:buNone/>
              <a:tabLst/>
              <a:defRPr/>
            </a:pPr>
            <a:r>
              <a:rPr kumimoji="0" lang="en-US" sz="2400" b="1" u="none" strike="noStrike" kern="1200" cap="none" spc="0" normalizeH="0" baseline="0" noProof="0" dirty="0" smtClean="0">
                <a:ln>
                  <a:noFill/>
                </a:ln>
                <a:solidFill>
                  <a:schemeClr val="tx1"/>
                </a:solidFill>
                <a:effectLst/>
                <a:uLnTx/>
                <a:uFillTx/>
                <a:latin typeface="+mn-lt"/>
                <a:ea typeface="+mn-ea"/>
                <a:cs typeface="+mn-cs"/>
              </a:rPr>
              <a:t> “designated authority” </a:t>
            </a:r>
            <a:r>
              <a:rPr kumimoji="0" lang="en-US" sz="2400" b="0" u="none" strike="noStrike" kern="1200" cap="none" spc="0" normalizeH="0" baseline="0" noProof="0" dirty="0" smtClean="0">
                <a:ln>
                  <a:noFill/>
                </a:ln>
                <a:solidFill>
                  <a:schemeClr val="tx1"/>
                </a:solidFill>
                <a:effectLst/>
                <a:uLnTx/>
                <a:uFillTx/>
                <a:latin typeface="+mn-lt"/>
                <a:ea typeface="+mn-ea"/>
                <a:cs typeface="+mn-cs"/>
              </a:rPr>
              <a:t>means an officer not below the rank of Asst. CCE as notified by the CCE for the purposes of this Scheme.</a:t>
            </a:r>
            <a:endParaRPr kumimoji="0" lang="en-US" sz="2400" b="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6200" y="1447800"/>
            <a:ext cx="8686800" cy="4572000"/>
          </a:xfrm>
        </p:spPr>
        <p:txBody>
          <a:bodyPr>
            <a:normAutofit/>
          </a:bodyPr>
          <a:lstStyle/>
          <a:p>
            <a:pPr algn="just"/>
            <a:r>
              <a:rPr lang="en-US" sz="2800" b="1" dirty="0" smtClean="0"/>
              <a:t>Step 4:</a:t>
            </a:r>
            <a:r>
              <a:rPr lang="en-US" sz="2800" dirty="0" smtClean="0"/>
              <a:t> The defaulter can pay his tax dues without interest and penalty into installments. The defaulter is required to pay 50% of tax dues by 31</a:t>
            </a:r>
            <a:r>
              <a:rPr lang="en-US" sz="2800" baseline="30000" dirty="0" smtClean="0"/>
              <a:t>st,</a:t>
            </a:r>
            <a:r>
              <a:rPr lang="en-US" sz="2800" dirty="0" smtClean="0"/>
              <a:t> December, 2013 and rest 50% by 30</a:t>
            </a:r>
            <a:r>
              <a:rPr lang="en-US" sz="2800" baseline="30000" dirty="0" smtClean="0"/>
              <a:t>th</a:t>
            </a:r>
            <a:r>
              <a:rPr lang="en-US" sz="2800" dirty="0"/>
              <a:t> </a:t>
            </a:r>
            <a:r>
              <a:rPr lang="en-US" sz="2800" dirty="0" smtClean="0"/>
              <a:t>June, 2014.  </a:t>
            </a:r>
          </a:p>
          <a:p>
            <a:pPr algn="just"/>
            <a:endParaRPr lang="en-US" sz="2800" dirty="0"/>
          </a:p>
          <a:p>
            <a:pPr algn="just">
              <a:buFont typeface="Wingdings" pitchFamily="2" charset="2"/>
              <a:buChar char="Ø"/>
            </a:pPr>
            <a:endParaRPr lang="en-US" sz="2800" dirty="0"/>
          </a:p>
        </p:txBody>
      </p:sp>
      <p:sp>
        <p:nvSpPr>
          <p:cNvPr id="5" name="Flowchart: Card 4"/>
          <p:cNvSpPr/>
          <p:nvPr/>
        </p:nvSpPr>
        <p:spPr>
          <a:xfrm>
            <a:off x="228600" y="3810000"/>
            <a:ext cx="8534400" cy="2514600"/>
          </a:xfrm>
          <a:prstGeom prst="flowChartPunchedCa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u="sng" dirty="0" smtClean="0"/>
              <a:t>On Payment after 30</a:t>
            </a:r>
            <a:r>
              <a:rPr lang="en-US" sz="2400" b="1" u="sng" baseline="30000" dirty="0" smtClean="0"/>
              <a:t>th</a:t>
            </a:r>
            <a:r>
              <a:rPr lang="en-US" sz="2400" b="1" u="sng" dirty="0" smtClean="0"/>
              <a:t> June, 2014 </a:t>
            </a:r>
            <a:r>
              <a:rPr lang="en-US" sz="2400" b="1" u="sng" dirty="0" err="1" smtClean="0"/>
              <a:t>upto</a:t>
            </a:r>
            <a:r>
              <a:rPr lang="en-US" sz="2400" b="1" u="sng" dirty="0" smtClean="0"/>
              <a:t> 31</a:t>
            </a:r>
            <a:r>
              <a:rPr lang="en-US" sz="2400" b="1" u="sng" baseline="30000" dirty="0" smtClean="0"/>
              <a:t>st</a:t>
            </a:r>
            <a:r>
              <a:rPr lang="en-US" sz="2400" b="1" u="sng" dirty="0" smtClean="0"/>
              <a:t> December, 2014</a:t>
            </a:r>
          </a:p>
          <a:p>
            <a:pPr algn="ctr"/>
            <a:endParaRPr lang="en-US" sz="2400" b="1" u="sng" dirty="0" smtClean="0"/>
          </a:p>
          <a:p>
            <a:pPr marL="236538" indent="-236538" algn="just">
              <a:buFont typeface="Wingdings" pitchFamily="2" charset="2"/>
              <a:buChar char="Ø"/>
            </a:pPr>
            <a:r>
              <a:rPr lang="en-US" sz="2400" dirty="0" smtClean="0"/>
              <a:t>No waiver of interest;</a:t>
            </a:r>
          </a:p>
          <a:p>
            <a:pPr marL="236538" indent="-236538" algn="just">
              <a:buFont typeface="Wingdings" pitchFamily="2" charset="2"/>
              <a:buChar char="Ø"/>
            </a:pPr>
            <a:endParaRPr lang="en-US" sz="2400" dirty="0" smtClean="0"/>
          </a:p>
          <a:p>
            <a:pPr marL="236538" indent="-236538" algn="just">
              <a:buFont typeface="Wingdings" pitchFamily="2" charset="2"/>
              <a:buChar char="Ø"/>
            </a:pPr>
            <a:r>
              <a:rPr lang="en-US" sz="2400" dirty="0" smtClean="0"/>
              <a:t>However, immunity from penalty &amp; prosecution still be granted up to 31</a:t>
            </a:r>
            <a:r>
              <a:rPr lang="en-US" sz="2400" baseline="30000" dirty="0" smtClean="0"/>
              <a:t>st</a:t>
            </a:r>
            <a:r>
              <a:rPr lang="en-US" sz="2400" dirty="0" smtClean="0"/>
              <a:t> December, 2014.</a:t>
            </a:r>
          </a:p>
          <a:p>
            <a:pPr algn="ctr"/>
            <a:endParaRPr lang="en-US" dirty="0"/>
          </a:p>
        </p:txBody>
      </p:sp>
      <p:sp>
        <p:nvSpPr>
          <p:cNvPr id="7" name="Title 1"/>
          <p:cNvSpPr>
            <a:spLocks noGrp="1"/>
          </p:cNvSpPr>
          <p:nvPr>
            <p:ph type="title"/>
          </p:nvPr>
        </p:nvSpPr>
        <p:spPr>
          <a:xfrm>
            <a:off x="304800" y="457200"/>
            <a:ext cx="8305800" cy="1143000"/>
          </a:xfrm>
        </p:spPr>
        <p:txBody>
          <a:bodyPr anchor="ctr">
            <a:normAutofit/>
          </a:bodyPr>
          <a:lstStyle/>
          <a:p>
            <a:pPr algn="ctr"/>
            <a:r>
              <a:rPr lang="en-US" sz="3200" b="1" u="sng" dirty="0" smtClean="0"/>
              <a:t>Section 97 - Procedure of availing the scheme</a:t>
            </a:r>
            <a:endParaRPr lang="en-US" sz="3200" b="1" u="sng" dirty="0"/>
          </a:p>
        </p:txBody>
      </p:sp>
      <p:sp>
        <p:nvSpPr>
          <p:cNvPr id="8" name="TextBox 7"/>
          <p:cNvSpPr txBox="1"/>
          <p:nvPr/>
        </p:nvSpPr>
        <p:spPr>
          <a:xfrm>
            <a:off x="7239000" y="304800"/>
            <a:ext cx="1447800" cy="400110"/>
          </a:xfrm>
          <a:prstGeom prst="rect">
            <a:avLst/>
          </a:prstGeom>
          <a:noFill/>
        </p:spPr>
        <p:txBody>
          <a:bodyPr wrap="square" rtlCol="0">
            <a:spAutoFit/>
          </a:bodyPr>
          <a:lstStyle/>
          <a:p>
            <a:r>
              <a:rPr lang="en-US" sz="2000" b="1" dirty="0" err="1" smtClean="0"/>
              <a:t>Contd</a:t>
            </a:r>
            <a:r>
              <a:rPr lang="en-US" sz="2000" b="1" dirty="0" smtClean="0"/>
              <a:t>….</a:t>
            </a:r>
            <a:endParaRPr lang="en-US" sz="2000" b="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290</TotalTime>
  <Words>1401</Words>
  <Application>Microsoft Office PowerPoint</Application>
  <PresentationFormat>On-screen Show (4:3)</PresentationFormat>
  <Paragraphs>142</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Equity</vt:lpstr>
      <vt:lpstr>Amnesty Scheme – Updated with Department Clarification</vt:lpstr>
      <vt:lpstr>Background</vt:lpstr>
      <vt:lpstr>Chapter VI of Finance Act, 2013 </vt:lpstr>
      <vt:lpstr>Notification no. 10/2013; dated 13.05.2013</vt:lpstr>
      <vt:lpstr>Section 96 - Persons eligible to avail benefit of scheme?</vt:lpstr>
      <vt:lpstr>Persons not eligible to make declaration</vt:lpstr>
      <vt:lpstr>Persons not eligible to make declaration</vt:lpstr>
      <vt:lpstr>Section 97 - Procedure of availing the scheme</vt:lpstr>
      <vt:lpstr>Section 97 - Procedure of availing the scheme</vt:lpstr>
      <vt:lpstr>Section 97 - Procedure of availing the scheme</vt:lpstr>
      <vt:lpstr>Section 98 - Benefit of availing the scheme</vt:lpstr>
      <vt:lpstr>Section 99- No refund of amount paid under the Scheme</vt:lpstr>
      <vt:lpstr>Section 100- Tax dues declared but not paid</vt:lpstr>
      <vt:lpstr>Section 101-Failure to make true declaration.</vt:lpstr>
      <vt:lpstr>Power’s with CG (Section 103 &amp; 104)</vt:lpstr>
      <vt:lpstr>Departments Clarification</vt:lpstr>
      <vt:lpstr>Issue - 1</vt:lpstr>
      <vt:lpstr>Issue - 2</vt:lpstr>
      <vt:lpstr>Issue - 3</vt:lpstr>
      <vt:lpstr>Issue - 4</vt:lpstr>
      <vt:lpstr>Slide 21</vt:lpstr>
      <vt:lpstr>Slide 22</vt:lpstr>
      <vt:lpstr>Slide 23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Amnesty Scheme</dc:title>
  <dc:creator>HP</dc:creator>
  <cp:lastModifiedBy>HP</cp:lastModifiedBy>
  <cp:revision>68</cp:revision>
  <dcterms:created xsi:type="dcterms:W3CDTF">2013-05-14T09:52:58Z</dcterms:created>
  <dcterms:modified xsi:type="dcterms:W3CDTF">2013-05-16T12:35:02Z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