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1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698B5-8A3A-4566-8E92-D851E657C68E}" type="datetimeFigureOut">
              <a:rPr lang="en-US" smtClean="0"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A9CB3-1A7F-4E4C-B66E-1CFDBA4D3A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304801"/>
            <a:ext cx="6248400" cy="28956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Goudy Stout" pitchFamily="18" charset="0"/>
              </a:rPr>
              <a:t>HOW TO SAVE TAX FROM HUF?</a:t>
            </a:r>
            <a:endParaRPr lang="en-US" dirty="0">
              <a:latin typeface="Goudy Stout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172200"/>
            <a:ext cx="8229600" cy="304800"/>
          </a:xfrm>
        </p:spPr>
        <p:txBody>
          <a:bodyPr>
            <a:normAutofit fontScale="47500" lnSpcReduction="20000"/>
          </a:bodyPr>
          <a:lstStyle/>
          <a:p>
            <a:endParaRPr lang="en-US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4038600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erlin Sans FB Demi" pitchFamily="34" charset="0"/>
              </a:rPr>
              <a:t>BY,</a:t>
            </a:r>
          </a:p>
          <a:p>
            <a:r>
              <a:rPr lang="en-US" sz="2400" dirty="0" smtClean="0">
                <a:latin typeface="Berlin Sans FB Demi" pitchFamily="34" charset="0"/>
              </a:rPr>
              <a:t>NITIN GUPTA </a:t>
            </a:r>
          </a:p>
          <a:p>
            <a:r>
              <a:rPr lang="en-US" sz="2400" dirty="0" smtClean="0">
                <a:latin typeface="Berlin Sans FB Demi" pitchFamily="34" charset="0"/>
              </a:rPr>
              <a:t>NITINGUPTA21832@GMAIL.COM  </a:t>
            </a:r>
            <a:endParaRPr lang="en-US" sz="2400" dirty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304800"/>
            <a:ext cx="8458200" cy="62484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001000" cy="1524000"/>
          </a:xfrm>
        </p:spPr>
        <p:txBody>
          <a:bodyPr/>
          <a:lstStyle/>
          <a:p>
            <a:r>
              <a:rPr lang="en-US" b="1" dirty="0" smtClean="0">
                <a:latin typeface="Aharoni" pitchFamily="2" charset="-79"/>
                <a:cs typeface="Aharoni" pitchFamily="2" charset="-79"/>
              </a:rPr>
              <a:t>A Common question from CA.</a:t>
            </a:r>
            <a:endParaRPr lang="en-US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2438399"/>
            <a:ext cx="6324600" cy="8382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     </a:t>
            </a:r>
            <a:r>
              <a:rPr lang="en-US" sz="4000" b="1" dirty="0" smtClean="0">
                <a:latin typeface="Andalus" pitchFamily="18" charset="-78"/>
                <a:cs typeface="Andalus" pitchFamily="18" charset="-78"/>
              </a:rPr>
              <a:t>Sir , how can I save my tax </a:t>
            </a:r>
            <a:endParaRPr lang="en-US" sz="40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Picture 3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124200"/>
            <a:ext cx="80772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28956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Goudy Stout" pitchFamily="18" charset="0"/>
              </a:rPr>
              <a:t>One of the legal way is creating HUF </a:t>
            </a:r>
            <a:endParaRPr lang="en-US" dirty="0">
              <a:latin typeface="Goudy Stout" pitchFamily="18" charset="0"/>
            </a:endParaRPr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2819400"/>
            <a:ext cx="8305800" cy="3276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oudy Stout" pitchFamily="18" charset="0"/>
              </a:rPr>
              <a:t>What is HUF ?</a:t>
            </a:r>
            <a:endParaRPr lang="en-US" dirty="0">
              <a:latin typeface="Goudy Stou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sz="3900" dirty="0" smtClean="0">
                <a:latin typeface="Aharoni" pitchFamily="2" charset="-79"/>
                <a:cs typeface="Aharoni" pitchFamily="2" charset="-79"/>
              </a:rPr>
              <a:t>In India there is a culture of joint families and there are many Income which arise to family as a whole and not to one specific individuals say for </a:t>
            </a:r>
            <a:r>
              <a:rPr lang="en-US" sz="3900" dirty="0" err="1" smtClean="0">
                <a:latin typeface="Aharoni" pitchFamily="2" charset="-79"/>
                <a:cs typeface="Aharoni" pitchFamily="2" charset="-79"/>
              </a:rPr>
              <a:t>eg</a:t>
            </a:r>
            <a:r>
              <a:rPr lang="en-US" sz="3900" dirty="0" smtClean="0">
                <a:latin typeface="Aharoni" pitchFamily="2" charset="-79"/>
                <a:cs typeface="Aharoni" pitchFamily="2" charset="-79"/>
              </a:rPr>
              <a:t>. Rent. If rent is received from a property which is jointly owned by all the members , that the income will be taxed in hand of whole family and in hand of one specific individual.</a:t>
            </a:r>
          </a:p>
          <a:p>
            <a:pPr>
              <a:buNone/>
            </a:pPr>
            <a:r>
              <a:rPr lang="en-US" sz="3900" dirty="0" smtClean="0"/>
              <a:t>  </a:t>
            </a:r>
            <a:endParaRPr lang="en-US" sz="3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Goudy Stout" pitchFamily="18" charset="0"/>
              </a:rPr>
              <a:t>Logic behind creating HUF .</a:t>
            </a:r>
            <a:endParaRPr lang="en-US" dirty="0">
              <a:latin typeface="Goudy Stou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As a new PAN card would be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alloted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to the whole family , it will also enjoys the benefits of Income tax slab 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76600"/>
            <a:ext cx="76200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Goudy Stout" pitchFamily="18" charset="0"/>
              </a:rPr>
              <a:t>How to create a HUF 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   No formal action is required to be taken at the time of marriage for creation of an HUF and only creation deed is to be furnished on a stamp paper.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733800"/>
            <a:ext cx="76200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Goudy Stout" pitchFamily="18" charset="0"/>
              </a:rPr>
              <a:t>HUF consist of :</a:t>
            </a:r>
            <a:endParaRPr lang="en-US" dirty="0">
              <a:latin typeface="Goudy Stou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+mj-lt"/>
                <a:cs typeface="Aharoni" pitchFamily="2" charset="-79"/>
              </a:rPr>
              <a:t>    </a:t>
            </a:r>
            <a:r>
              <a:rPr lang="en-US" b="1" dirty="0" smtClean="0">
                <a:latin typeface="Berlin Sans FB" pitchFamily="34" charset="0"/>
                <a:cs typeface="Aharoni" pitchFamily="2" charset="-79"/>
              </a:rPr>
              <a:t>Karta </a:t>
            </a:r>
            <a:r>
              <a:rPr lang="en-US" dirty="0" smtClean="0">
                <a:latin typeface="Berlin Sans FB" pitchFamily="34" charset="0"/>
                <a:cs typeface="Aharoni" pitchFamily="2" charset="-79"/>
              </a:rPr>
              <a:t>: genrally father</a:t>
            </a:r>
          </a:p>
          <a:p>
            <a:pPr>
              <a:buNone/>
            </a:pPr>
            <a:r>
              <a:rPr lang="en-US" dirty="0">
                <a:latin typeface="Berlin Sans FB" pitchFamily="34" charset="0"/>
                <a:cs typeface="Aharoni" pitchFamily="2" charset="-79"/>
              </a:rPr>
              <a:t> </a:t>
            </a:r>
            <a:r>
              <a:rPr lang="en-US" dirty="0" smtClean="0">
                <a:latin typeface="Berlin Sans FB" pitchFamily="34" charset="0"/>
                <a:cs typeface="Aharoni" pitchFamily="2" charset="-79"/>
              </a:rPr>
              <a:t>   </a:t>
            </a:r>
            <a:r>
              <a:rPr lang="en-US" b="1" dirty="0" smtClean="0">
                <a:latin typeface="Berlin Sans FB" pitchFamily="34" charset="0"/>
                <a:cs typeface="Aharoni" pitchFamily="2" charset="-79"/>
              </a:rPr>
              <a:t>Co-</a:t>
            </a:r>
            <a:r>
              <a:rPr lang="en-US" b="1" dirty="0" err="1" smtClean="0">
                <a:latin typeface="Berlin Sans FB" pitchFamily="34" charset="0"/>
                <a:cs typeface="Aharoni" pitchFamily="2" charset="-79"/>
              </a:rPr>
              <a:t>parceners</a:t>
            </a:r>
            <a:r>
              <a:rPr lang="en-US" b="1" dirty="0" smtClean="0">
                <a:latin typeface="Berlin Sans FB" pitchFamily="34" charset="0"/>
                <a:cs typeface="Aharoni" pitchFamily="2" charset="-79"/>
              </a:rPr>
              <a:t> :</a:t>
            </a:r>
            <a:r>
              <a:rPr lang="en-US" dirty="0" smtClean="0">
                <a:latin typeface="Berlin Sans FB" pitchFamily="34" charset="0"/>
                <a:cs typeface="Aharoni" pitchFamily="2" charset="-79"/>
              </a:rPr>
              <a:t> Co- parcener is the person who     has the right to demandthe share of the  property of the family if he/she want to part away with the family ,with his or her share .</a:t>
            </a:r>
            <a:endParaRPr lang="en-US" dirty="0">
              <a:latin typeface="Berlin Sans FB" pitchFamily="34" charset="0"/>
              <a:cs typeface="Aharoni" pitchFamily="2" charset="-79"/>
            </a:endParaRPr>
          </a:p>
          <a:p>
            <a:pPr>
              <a:buNone/>
            </a:pPr>
            <a:r>
              <a:rPr lang="en-US" b="1" dirty="0" smtClean="0">
                <a:latin typeface="Berlin Sans FB" pitchFamily="34" charset="0"/>
                <a:cs typeface="Aharoni" pitchFamily="2" charset="-79"/>
              </a:rPr>
              <a:t>    Note :</a:t>
            </a:r>
            <a:r>
              <a:rPr lang="en-US" dirty="0" smtClean="0">
                <a:latin typeface="Berlin Sans FB" pitchFamily="34" charset="0"/>
                <a:cs typeface="Aharoni" pitchFamily="2" charset="-79"/>
              </a:rPr>
              <a:t> All member are Co- parcener.</a:t>
            </a:r>
          </a:p>
          <a:p>
            <a:pPr>
              <a:buNone/>
            </a:pPr>
            <a:r>
              <a:rPr lang="en-US" dirty="0">
                <a:latin typeface="Berlin Sans FB" pitchFamily="34" charset="0"/>
              </a:rPr>
              <a:t> </a:t>
            </a:r>
            <a:r>
              <a:rPr lang="en-US" dirty="0" smtClean="0">
                <a:latin typeface="Berlin Sans FB" pitchFamily="34" charset="0"/>
              </a:rPr>
              <a:t>   </a:t>
            </a:r>
            <a:endParaRPr lang="en-US" dirty="0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Goudy Stout" pitchFamily="18" charset="0"/>
              </a:rPr>
              <a:t>How to put fund in HUF ?</a:t>
            </a:r>
            <a:endParaRPr lang="en-US" sz="3200" dirty="0">
              <a:latin typeface="Goudy Stou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5257800" cy="51054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There are numerous ways , some popular are  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 One can receives gift from member of bigger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huf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Parent can also gift fund to an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huf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via gift deed clearly specifying that gift is directed toward Son’s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huf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 Gift can be accepted from stranger but only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upto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</a:p>
          <a:p>
            <a:pPr>
              <a:buNone/>
            </a:pPr>
            <a:r>
              <a:rPr lang="en-US" sz="3900" b="1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900" b="1" dirty="0" smtClean="0">
                <a:latin typeface="Aharoni" pitchFamily="2" charset="-79"/>
                <a:cs typeface="Aharoni" pitchFamily="2" charset="-79"/>
              </a:rPr>
              <a:t>  50000 /-</a:t>
            </a:r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1524000"/>
            <a:ext cx="30480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Goudy Stout" pitchFamily="18" charset="0"/>
              </a:rPr>
              <a:t>Benefits of forming HUF</a:t>
            </a:r>
            <a:endParaRPr lang="en-US" dirty="0">
              <a:latin typeface="Goudy Stou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HUF is eligible for deduction under section 80D ,80G ,80C.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A HUF also enjoy exemption under section 54 and 54F in respect of capital gain .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HUF also get advantages of slab rate taxability.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also , under wealth tax act,1957. 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351</Words>
  <Application>Microsoft Office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HOW TO SAVE TAX FROM HUF?</vt:lpstr>
      <vt:lpstr>A Common question from CA.</vt:lpstr>
      <vt:lpstr>One of the legal way is creating HUF </vt:lpstr>
      <vt:lpstr>What is HUF ?</vt:lpstr>
      <vt:lpstr>Logic behind creating HUF .</vt:lpstr>
      <vt:lpstr>How to create a HUF ? </vt:lpstr>
      <vt:lpstr>HUF consist of :</vt:lpstr>
      <vt:lpstr>How to put fund in HUF ?</vt:lpstr>
      <vt:lpstr>Benefits of forming HUF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SAVE TAX FROM HUF?</dc:title>
  <dc:creator>Admin</dc:creator>
  <cp:lastModifiedBy>Admin</cp:lastModifiedBy>
  <cp:revision>18</cp:revision>
  <dcterms:created xsi:type="dcterms:W3CDTF">2013-12-09T02:12:52Z</dcterms:created>
  <dcterms:modified xsi:type="dcterms:W3CDTF">2013-12-09T03:50:38Z</dcterms:modified>
</cp:coreProperties>
</file>