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76" r:id="rId3"/>
    <p:sldId id="260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2" r:id="rId14"/>
    <p:sldId id="274" r:id="rId15"/>
    <p:sldId id="261" r:id="rId16"/>
    <p:sldId id="277" r:id="rId17"/>
    <p:sldId id="278" r:id="rId18"/>
    <p:sldId id="279" r:id="rId19"/>
    <p:sldId id="280" r:id="rId20"/>
    <p:sldId id="282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94" autoAdjust="0"/>
    <p:restoredTop sz="92294" autoAdjust="0"/>
  </p:normalViewPr>
  <p:slideViewPr>
    <p:cSldViewPr snapToGrid="0">
      <p:cViewPr>
        <p:scale>
          <a:sx n="90" d="100"/>
          <a:sy n="90" d="100"/>
        </p:scale>
        <p:origin x="-828" y="-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image" Target="../media/image18.e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image" Target="../media/image2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694CFB-DD2C-453A-A3D8-8E7F38063344}" type="datetimeFigureOut">
              <a:rPr lang="en-US" smtClean="0"/>
              <a:pPr/>
              <a:t>4/4/2016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7EC3D6-8629-4105-BA29-A12C4A70080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7EC3D6-8629-4105-BA29-A12C4A70080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7EE163-56CF-43FA-8E46-49EC1CB113D4}" type="datetime1">
              <a:rPr lang="en-US" smtClean="0"/>
              <a:pPr/>
              <a:t>4/4/2016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A6FDF94-361A-4C8C-BDAC-76F24AB355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149EEE-D03D-4F89-94AB-9F031B5D592F}" type="datetime1">
              <a:rPr lang="en-US" smtClean="0"/>
              <a:pPr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A6FDF94-361A-4C8C-BDAC-76F24AB355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40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1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2E6F761-3961-47FC-A056-0191B7C0529D}" type="datetime1">
              <a:rPr lang="en-US" smtClean="0"/>
              <a:pPr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A6FDF94-361A-4C8C-BDAC-76F24AB355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E01A56-F2C1-4039-8E4C-B6A088D526BF}" type="datetime1">
              <a:rPr lang="en-US" smtClean="0"/>
              <a:pPr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A6FDF94-361A-4C8C-BDAC-76F24AB355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1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D59B9C-E8C0-4C07-866C-E667485AFFE0}" type="datetime1">
              <a:rPr lang="en-US" smtClean="0"/>
              <a:pPr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A6FDF94-361A-4C8C-BDAC-76F24AB355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C58844-846A-441F-ACCD-7444AFCD461C}" type="datetime1">
              <a:rPr lang="en-US" smtClean="0"/>
              <a:pPr/>
              <a:t>4/4/2016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A6FDF94-361A-4C8C-BDAC-76F24AB355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94F61F-00E2-4F84-A7CF-FD3C3B84792D}" type="datetime1">
              <a:rPr lang="en-US" smtClean="0"/>
              <a:pPr/>
              <a:t>4/4/2016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A6FDF94-361A-4C8C-BDAC-76F24AB355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0F9C95-9BEE-48EC-BCFA-169A3FAE1A1B}" type="datetime1">
              <a:rPr lang="en-US" smtClean="0"/>
              <a:pPr/>
              <a:t>4/4/2016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A6FDF94-361A-4C8C-BDAC-76F24AB355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75F98B-2602-4629-9CDD-60AC28D505FE}" type="datetime1">
              <a:rPr lang="en-US" smtClean="0"/>
              <a:pPr/>
              <a:t>4/4/2016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A6FDF94-361A-4C8C-BDAC-76F24AB355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1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2512EC-40FE-4278-B7F4-0C1E1E15C864}" type="datetime1">
              <a:rPr lang="en-US" smtClean="0"/>
              <a:pPr/>
              <a:t>4/4/2016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A6FDF94-361A-4C8C-BDAC-76F24AB355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12F955-EFC9-4DBE-944E-7B7B693D6415}" type="datetime1">
              <a:rPr lang="en-US" smtClean="0"/>
              <a:pPr/>
              <a:t>4/4/2016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A6FDF94-361A-4C8C-BDAC-76F24AB355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4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2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6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8" y="21103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2" y="1055078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4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C9468F9B-A024-4F6B-87D8-84F2A183CF1F}" type="datetime1">
              <a:rPr lang="en-US" smtClean="0"/>
              <a:pPr/>
              <a:t>4/4/2016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A6FDF94-361A-4C8C-BDAC-76F24AB355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heel spokes="8"/>
  </p:transition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gif"/><Relationship Id="rId5" Type="http://schemas.openxmlformats.org/officeDocument/2006/relationships/oleObject" Target="file:///D:\PRANALI\CASE%20STUDIES\CARO%202016%20AND%20REV.%20SCHEDULE%20III%20OF%20CO%20ACT%202013\Final%20CARO%202016.pdf" TargetMode="External"/><Relationship Id="rId4" Type="http://schemas.openxmlformats.org/officeDocument/2006/relationships/oleObject" Target="file:///D:\PRANALI\CASE%20STUDIES\CARO%202016%20AND%20REV.%20SCHEDULE%20III%20OF%20CO%20ACT%202013\Final%20CARO%202015.pdf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Excel_Worksheet10.xlsx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0.vml"/><Relationship Id="rId4" Type="http://schemas.openxmlformats.org/officeDocument/2006/relationships/package" Target="../embeddings/Microsoft_Office_Excel_Worksheet11.xlsx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Excel_Worksheet12.xlsx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1.vml"/><Relationship Id="rId4" Type="http://schemas.openxmlformats.org/officeDocument/2006/relationships/package" Target="../embeddings/Microsoft_Office_Excel_Worksheet13.xlsx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Excel_Worksheet14.xlsx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2.vml"/><Relationship Id="rId4" Type="http://schemas.openxmlformats.org/officeDocument/2006/relationships/package" Target="../embeddings/Microsoft_Office_Excel_Worksheet15.xlsx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Excel_Worksheet16.xlsx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3.vml"/><Relationship Id="rId4" Type="http://schemas.openxmlformats.org/officeDocument/2006/relationships/package" Target="../embeddings/Microsoft_Office_Excel_Worksheet17.xlsx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Excel_Worksheet18.xlsx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26.png"/><Relationship Id="rId4" Type="http://schemas.openxmlformats.org/officeDocument/2006/relationships/package" Target="../embeddings/Microsoft_Office_Excel_Worksheet19.xlsx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Excel_Worksheet1.xlsx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Excel_Worksheet2.xlsx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Excel_Worksheet3.xlsx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Excel_Worksheet4.xlsx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Excel_Worksheet5.xlsx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4" Type="http://schemas.openxmlformats.org/officeDocument/2006/relationships/package" Target="../embeddings/Microsoft_Office_Excel_Worksheet6.xlsx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Excel_Worksheet7.xlsx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7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Excel_Worksheet8.xlsx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Excel_Worksheet9.xlsx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9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988982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-US" sz="3000" dirty="0" smtClean="0">
                <a:solidFill>
                  <a:schemeClr val="bg2">
                    <a:lumMod val="50000"/>
                  </a:schemeClr>
                </a:solidFill>
              </a:rPr>
              <a:t>Highlights of Changes in </a:t>
            </a:r>
            <a:br>
              <a:rPr lang="en-US" sz="30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3000" dirty="0" smtClean="0">
                <a:solidFill>
                  <a:schemeClr val="bg2">
                    <a:lumMod val="50000"/>
                  </a:schemeClr>
                </a:solidFill>
              </a:rPr>
              <a:t>CARO 2015 Vs. CARO 2016</a:t>
            </a:r>
            <a:br>
              <a:rPr lang="en-US" sz="3000" dirty="0" smtClean="0">
                <a:solidFill>
                  <a:schemeClr val="bg2">
                    <a:lumMod val="50000"/>
                  </a:schemeClr>
                </a:solidFill>
              </a:rPr>
            </a:br>
            <a:endParaRPr lang="en-US" sz="3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5656" y="4005065"/>
            <a:ext cx="7406640" cy="1896616"/>
          </a:xfrm>
          <a:ln>
            <a:solidFill>
              <a:srgbClr val="0070C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ctr">
              <a:spcBef>
                <a:spcPct val="0"/>
              </a:spcBef>
            </a:pPr>
            <a:r>
              <a:rPr lang="en-US" sz="3000" dirty="0" smtClean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MCA Order –Companies ( </a:t>
            </a:r>
            <a:r>
              <a:rPr lang="en-US" sz="3000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Auditors’s</a:t>
            </a:r>
            <a:r>
              <a:rPr lang="en-US" sz="3000" dirty="0" smtClean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 Report) Order, 2016 </a:t>
            </a:r>
          </a:p>
          <a:p>
            <a:pPr algn="ctr">
              <a:spcBef>
                <a:spcPct val="0"/>
              </a:spcBef>
            </a:pPr>
            <a:r>
              <a:rPr lang="en-US" sz="3000" dirty="0" smtClean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dated 29th March 2016</a:t>
            </a:r>
            <a:endParaRPr lang="en-US" sz="300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2843808" y="2276872"/>
          <a:ext cx="1512168" cy="1368152"/>
        </p:xfrm>
        <a:graphic>
          <a:graphicData uri="http://schemas.openxmlformats.org/presentationml/2006/ole">
            <p:oleObj spid="_x0000_s1028" name="Acrobat Document" showAsIcon="1" r:id="rId4" imgW="914400" imgH="771480" progId="AcroExch.Document.11">
              <p:link updateAutomatic="1"/>
            </p:oleObj>
          </a:graphicData>
        </a:graphic>
      </p:graphicFrame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6012160" y="2276872"/>
          <a:ext cx="1512168" cy="1296144"/>
        </p:xfrm>
        <a:graphic>
          <a:graphicData uri="http://schemas.openxmlformats.org/presentationml/2006/ole">
            <p:oleObj spid="_x0000_s1031" name="Acrobat Document" showAsIcon="1" r:id="rId5" imgW="914400" imgH="771480" progId="AcroExch.Document.11">
              <p:link updateAutomatic="1"/>
            </p:oleObj>
          </a:graphicData>
        </a:graphic>
      </p:graphicFrame>
      <p:pic>
        <p:nvPicPr>
          <p:cNvPr id="14" name="Picture 3" descr="C:\Users\pranali.dalvi\AppData\Local\Microsoft\Windows\Temporary Internet Files\Content.IE5\2TP4NNCC\animated_calculator[1]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75656" y="692696"/>
            <a:ext cx="1152128" cy="14287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5292080" y="6309321"/>
            <a:ext cx="3528392" cy="338554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bg2">
                    <a:lumMod val="25000"/>
                  </a:schemeClr>
                </a:solidFill>
                <a:latin typeface="Monotype Corsiva" pitchFamily="66" charset="0"/>
              </a:rPr>
              <a:t>                    Presentation </a:t>
            </a:r>
            <a:r>
              <a:rPr lang="en-US" sz="1600" b="1" dirty="0" smtClean="0">
                <a:solidFill>
                  <a:schemeClr val="bg2">
                    <a:lumMod val="25000"/>
                  </a:schemeClr>
                </a:solidFill>
                <a:latin typeface="Monotype Corsiva" pitchFamily="66" charset="0"/>
              </a:rPr>
              <a:t>by CA </a:t>
            </a:r>
            <a:r>
              <a:rPr lang="en-US" sz="1600" b="1" dirty="0" err="1" smtClean="0">
                <a:solidFill>
                  <a:schemeClr val="bg2">
                    <a:lumMod val="25000"/>
                  </a:schemeClr>
                </a:solidFill>
                <a:latin typeface="Monotype Corsiva" pitchFamily="66" charset="0"/>
              </a:rPr>
              <a:t>Pranali</a:t>
            </a:r>
            <a:r>
              <a:rPr lang="en-US" sz="1600" b="1" dirty="0" smtClean="0">
                <a:solidFill>
                  <a:schemeClr val="bg2">
                    <a:lumMod val="25000"/>
                  </a:schemeClr>
                </a:solidFill>
                <a:latin typeface="Monotype Corsiva" pitchFamily="66" charset="0"/>
              </a:rPr>
              <a:t> </a:t>
            </a:r>
            <a:r>
              <a:rPr lang="en-US" sz="1600" b="1" dirty="0" err="1" smtClean="0">
                <a:solidFill>
                  <a:schemeClr val="bg2">
                    <a:lumMod val="25000"/>
                  </a:schemeClr>
                </a:solidFill>
                <a:latin typeface="Monotype Corsiva" pitchFamily="66" charset="0"/>
              </a:rPr>
              <a:t>Dalvi</a:t>
            </a:r>
            <a:endParaRPr lang="en-US" sz="1600" b="1" dirty="0">
              <a:solidFill>
                <a:schemeClr val="bg2">
                  <a:lumMod val="2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FDF94-361A-4C8C-BDAC-76F24AB35580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418376"/>
          </a:xfr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en-US" sz="2000" b="1" dirty="0" smtClean="0"/>
              <a:t>DEFAULT IN REPAYMENT</a:t>
            </a:r>
            <a:endParaRPr lang="en-US" sz="20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FDF94-361A-4C8C-BDAC-76F24AB35580}" type="slidenum">
              <a:rPr lang="en-US" smtClean="0"/>
              <a:pPr/>
              <a:t>10</a:t>
            </a:fld>
            <a:endParaRPr lang="en-US"/>
          </a:p>
        </p:txBody>
      </p:sp>
      <p:graphicFrame>
        <p:nvGraphicFramePr>
          <p:cNvPr id="23555" name="Object 3"/>
          <p:cNvGraphicFramePr>
            <a:graphicFrameLocks noChangeAspect="1"/>
          </p:cNvGraphicFramePr>
          <p:nvPr/>
        </p:nvGraphicFramePr>
        <p:xfrm>
          <a:off x="1023581" y="1105471"/>
          <a:ext cx="7929349" cy="2552129"/>
        </p:xfrm>
        <a:graphic>
          <a:graphicData uri="http://schemas.openxmlformats.org/presentationml/2006/ole">
            <p:oleObj spid="_x0000_s23555" name="Worksheet" r:id="rId3" imgW="7677118" imgH="1914639" progId="Excel.Sheet.12">
              <p:embed/>
            </p:oleObj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446662" y="4067033"/>
            <a:ext cx="74243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ACCUMULATED</a:t>
            </a:r>
            <a:r>
              <a:rPr lang="en-US" sz="2000" b="1" dirty="0" smtClean="0"/>
              <a:t> </a:t>
            </a:r>
            <a:r>
              <a:rPr lang="en-US" sz="2000" b="1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LOSSES</a:t>
            </a:r>
          </a:p>
        </p:txBody>
      </p:sp>
      <p:graphicFrame>
        <p:nvGraphicFramePr>
          <p:cNvPr id="23556" name="Object 4"/>
          <p:cNvGraphicFramePr>
            <a:graphicFrameLocks noChangeAspect="1"/>
          </p:cNvGraphicFramePr>
          <p:nvPr/>
        </p:nvGraphicFramePr>
        <p:xfrm>
          <a:off x="1088266" y="4804012"/>
          <a:ext cx="7851017" cy="1719618"/>
        </p:xfrm>
        <a:graphic>
          <a:graphicData uri="http://schemas.openxmlformats.org/presentationml/2006/ole">
            <p:oleObj spid="_x0000_s23556" name="Worksheet" r:id="rId4" imgW="7677118" imgH="1400145" progId="Excel.Sheet.12">
              <p:embed/>
            </p:oleObj>
          </a:graphicData>
        </a:graphic>
      </p:graphicFrame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418376"/>
          </a:xfr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en-US" sz="2000" b="1" dirty="0" smtClean="0"/>
              <a:t>TERM LOANS</a:t>
            </a:r>
            <a:endParaRPr lang="en-US" sz="20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FDF94-361A-4C8C-BDAC-76F24AB35580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24580" name="Object 4"/>
          <p:cNvGraphicFramePr>
            <a:graphicFrameLocks noChangeAspect="1"/>
          </p:cNvGraphicFramePr>
          <p:nvPr/>
        </p:nvGraphicFramePr>
        <p:xfrm>
          <a:off x="1101915" y="894400"/>
          <a:ext cx="8042085" cy="2456596"/>
        </p:xfrm>
        <a:graphic>
          <a:graphicData uri="http://schemas.openxmlformats.org/presentationml/2006/ole">
            <p:oleObj spid="_x0000_s24580" name="Worksheet" r:id="rId3" imgW="7677118" imgH="1742961" progId="Excel.Sheet.12">
              <p:embed/>
            </p:oleObj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282889" y="3695078"/>
            <a:ext cx="67692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sz="2000" b="1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FRAUD BY COMPANY</a:t>
            </a:r>
          </a:p>
        </p:txBody>
      </p:sp>
      <p:graphicFrame>
        <p:nvGraphicFramePr>
          <p:cNvPr id="24581" name="Object 5"/>
          <p:cNvGraphicFramePr>
            <a:graphicFrameLocks noChangeAspect="1"/>
          </p:cNvGraphicFramePr>
          <p:nvPr/>
        </p:nvGraphicFramePr>
        <p:xfrm>
          <a:off x="1132763" y="4518334"/>
          <a:ext cx="8011237" cy="1827875"/>
        </p:xfrm>
        <a:graphic>
          <a:graphicData uri="http://schemas.openxmlformats.org/presentationml/2006/ole">
            <p:oleObj spid="_x0000_s24581" name="Worksheet" r:id="rId4" imgW="7677118" imgH="1533493" progId="Excel.Sheet.12">
              <p:embed/>
            </p:oleObj>
          </a:graphicData>
        </a:graphic>
      </p:graphicFrame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418376"/>
          </a:xfr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en-US" sz="2000" b="1" dirty="0" smtClean="0"/>
              <a:t>MANAGERIAL REMUNERATION</a:t>
            </a:r>
            <a:endParaRPr lang="en-US" sz="20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FDF94-361A-4C8C-BDAC-76F24AB35580}" type="slidenum">
              <a:rPr lang="en-US" smtClean="0"/>
              <a:pPr/>
              <a:t>12</a:t>
            </a:fld>
            <a:endParaRPr lang="en-US"/>
          </a:p>
        </p:txBody>
      </p:sp>
      <p:graphicFrame>
        <p:nvGraphicFramePr>
          <p:cNvPr id="25604" name="Object 4"/>
          <p:cNvGraphicFramePr>
            <a:graphicFrameLocks noChangeAspect="1"/>
          </p:cNvGraphicFramePr>
          <p:nvPr/>
        </p:nvGraphicFramePr>
        <p:xfrm>
          <a:off x="1173708" y="1016001"/>
          <a:ext cx="7709036" cy="2204872"/>
        </p:xfrm>
        <a:graphic>
          <a:graphicData uri="http://schemas.openxmlformats.org/presentationml/2006/ole">
            <p:oleObj spid="_x0000_s25604" name="Worksheet" r:id="rId3" imgW="7677118" imgH="1914639" progId="Excel.Sheet.12">
              <p:embed/>
            </p:oleObj>
          </a:graphicData>
        </a:graphic>
      </p:graphicFrame>
      <p:sp>
        <p:nvSpPr>
          <p:cNvPr id="9" name="Rectangle 8"/>
          <p:cNvSpPr/>
          <p:nvPr/>
        </p:nvSpPr>
        <p:spPr>
          <a:xfrm>
            <a:off x="1432987" y="3607190"/>
            <a:ext cx="22479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US" sz="2000" b="1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NIDHI COMPANY</a:t>
            </a:r>
          </a:p>
        </p:txBody>
      </p:sp>
      <p:graphicFrame>
        <p:nvGraphicFramePr>
          <p:cNvPr id="25605" name="Object 5"/>
          <p:cNvGraphicFramePr>
            <a:graphicFrameLocks noChangeAspect="1"/>
          </p:cNvGraphicFramePr>
          <p:nvPr/>
        </p:nvGraphicFramePr>
        <p:xfrm>
          <a:off x="1240535" y="4163559"/>
          <a:ext cx="7739062" cy="2223594"/>
        </p:xfrm>
        <a:graphic>
          <a:graphicData uri="http://schemas.openxmlformats.org/presentationml/2006/ole">
            <p:oleObj spid="_x0000_s25605" name="Worksheet" r:id="rId4" imgW="7677118" imgH="1724066" progId="Excel.Sheet.12">
              <p:embed/>
            </p:oleObj>
          </a:graphicData>
        </a:graphic>
      </p:graphicFrame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418376"/>
          </a:xfr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en-US" sz="2000" b="1" dirty="0" smtClean="0"/>
              <a:t>RELATED PARTY TRANSACTIONS</a:t>
            </a:r>
            <a:endParaRPr lang="en-US" sz="20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FDF94-361A-4C8C-BDAC-76F24AB35580}" type="slidenum">
              <a:rPr lang="en-US" smtClean="0"/>
              <a:pPr/>
              <a:t>13</a:t>
            </a:fld>
            <a:endParaRPr lang="en-US"/>
          </a:p>
        </p:txBody>
      </p:sp>
      <p:graphicFrame>
        <p:nvGraphicFramePr>
          <p:cNvPr id="27651" name="Object 3"/>
          <p:cNvGraphicFramePr>
            <a:graphicFrameLocks noChangeAspect="1"/>
          </p:cNvGraphicFramePr>
          <p:nvPr/>
        </p:nvGraphicFramePr>
        <p:xfrm>
          <a:off x="1060971" y="876706"/>
          <a:ext cx="7891960" cy="2231482"/>
        </p:xfrm>
        <a:graphic>
          <a:graphicData uri="http://schemas.openxmlformats.org/presentationml/2006/ole">
            <p:oleObj spid="_x0000_s27651" name="Worksheet" r:id="rId3" imgW="7677118" imgH="1781292" progId="Excel.Sheet.12">
              <p:embed/>
            </p:oleObj>
          </a:graphicData>
        </a:graphic>
      </p:graphicFrame>
      <p:sp>
        <p:nvSpPr>
          <p:cNvPr id="6" name="Rectangle 5"/>
          <p:cNvSpPr/>
          <p:nvPr/>
        </p:nvSpPr>
        <p:spPr>
          <a:xfrm>
            <a:off x="1328056" y="3309035"/>
            <a:ext cx="74675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sz="2000" b="1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PREFERENTIAL ALLOTMENT/PRIVATE PLACEMENT OF SHARES</a:t>
            </a:r>
          </a:p>
        </p:txBody>
      </p:sp>
      <p:graphicFrame>
        <p:nvGraphicFramePr>
          <p:cNvPr id="27652" name="Object 4"/>
          <p:cNvGraphicFramePr>
            <a:graphicFrameLocks noChangeAspect="1"/>
          </p:cNvGraphicFramePr>
          <p:nvPr/>
        </p:nvGraphicFramePr>
        <p:xfrm>
          <a:off x="1065440" y="4057877"/>
          <a:ext cx="7861300" cy="2611437"/>
        </p:xfrm>
        <a:graphic>
          <a:graphicData uri="http://schemas.openxmlformats.org/presentationml/2006/ole">
            <p:oleObj spid="_x0000_s27652" name="Worksheet" r:id="rId4" imgW="7677118" imgH="2486088" progId="Excel.Sheet.12">
              <p:embed/>
            </p:oleObj>
          </a:graphicData>
        </a:graphic>
      </p:graphicFrame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640080"/>
          </a:xfr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en-US" sz="2000" b="1" dirty="0" smtClean="0"/>
              <a:t>NON CASH TRANSACTIONS WITH DIRECTORS</a:t>
            </a:r>
            <a:endParaRPr lang="en-US" sz="20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FDF94-361A-4C8C-BDAC-76F24AB35580}" type="slidenum">
              <a:rPr lang="en-US" smtClean="0"/>
              <a:pPr/>
              <a:t>14</a:t>
            </a:fld>
            <a:endParaRPr lang="en-US"/>
          </a:p>
        </p:txBody>
      </p:sp>
      <p:graphicFrame>
        <p:nvGraphicFramePr>
          <p:cNvPr id="29699" name="Object 3"/>
          <p:cNvGraphicFramePr>
            <a:graphicFrameLocks noChangeAspect="1"/>
          </p:cNvGraphicFramePr>
          <p:nvPr/>
        </p:nvGraphicFramePr>
        <p:xfrm>
          <a:off x="1161143" y="1233714"/>
          <a:ext cx="7794172" cy="1873477"/>
        </p:xfrm>
        <a:graphic>
          <a:graphicData uri="http://schemas.openxmlformats.org/presentationml/2006/ole">
            <p:oleObj spid="_x0000_s29699" name="Worksheet" r:id="rId3" imgW="7677118" imgH="1533493" progId="Excel.Sheet.12">
              <p:embed/>
            </p:oleObj>
          </a:graphicData>
        </a:graphic>
      </p:graphicFrame>
      <p:sp>
        <p:nvSpPr>
          <p:cNvPr id="6" name="Rectangle 5"/>
          <p:cNvSpPr/>
          <p:nvPr/>
        </p:nvSpPr>
        <p:spPr>
          <a:xfrm>
            <a:off x="1400690" y="3403991"/>
            <a:ext cx="48068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US" sz="2000" b="1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REGISTRATION UNDER RBI ACT,1934</a:t>
            </a:r>
          </a:p>
        </p:txBody>
      </p:sp>
      <p:graphicFrame>
        <p:nvGraphicFramePr>
          <p:cNvPr id="29700" name="Object 4"/>
          <p:cNvGraphicFramePr>
            <a:graphicFrameLocks noChangeAspect="1"/>
          </p:cNvGraphicFramePr>
          <p:nvPr/>
        </p:nvGraphicFramePr>
        <p:xfrm>
          <a:off x="1181100" y="4221163"/>
          <a:ext cx="7759700" cy="1860323"/>
        </p:xfrm>
        <a:graphic>
          <a:graphicData uri="http://schemas.openxmlformats.org/presentationml/2006/ole">
            <p:oleObj spid="_x0000_s29700" name="Worksheet" r:id="rId4" imgW="7677118" imgH="1152616" progId="Excel.Sheet.12">
              <p:embed/>
            </p:oleObj>
          </a:graphicData>
        </a:graphic>
      </p:graphicFrame>
      <p:pic>
        <p:nvPicPr>
          <p:cNvPr id="29701" name="Picture 5" descr="C:\Users\pranali.dalvi\AppData\Local\Microsoft\Windows\Temporary Internet Files\Content.IE5\2E5TMYJ6\600px-Seal_of_the_Reserve_Bank_of_India.svg[1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65328" y="3200401"/>
            <a:ext cx="1186355" cy="930166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994922"/>
          </a:xfrm>
        </p:spPr>
        <p:txBody>
          <a:bodyPr>
            <a:normAutofit/>
          </a:bodyPr>
          <a:lstStyle/>
          <a:p>
            <a:pPr algn="ctr"/>
            <a:r>
              <a:rPr lang="en-US" sz="2000" dirty="0" smtClean="0"/>
              <a:t>Summary of CARO Highlights</a:t>
            </a:r>
            <a:endParaRPr lang="en-US" sz="20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1353721" y="1387523"/>
            <a:ext cx="7449085" cy="31844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sz="2000" b="1" dirty="0" smtClean="0"/>
              <a:t>DELETED CLAUSES</a:t>
            </a:r>
            <a:endParaRPr lang="en-US" sz="2000" b="1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1323835" y="2006221"/>
            <a:ext cx="7206016" cy="4380931"/>
          </a:xfrm>
        </p:spPr>
        <p:txBody>
          <a:bodyPr>
            <a:normAutofit fontScale="85000" lnSpcReduction="20000"/>
          </a:bodyPr>
          <a:lstStyle/>
          <a:p>
            <a:pPr marL="596646" indent="-514350">
              <a:buNone/>
            </a:pPr>
            <a:r>
              <a:rPr lang="en-US" sz="2000" dirty="0" smtClean="0"/>
              <a:t>No longer reporting is required on the following points:</a:t>
            </a:r>
          </a:p>
          <a:p>
            <a:pPr marL="596646" indent="-514350">
              <a:buNone/>
            </a:pPr>
            <a:endParaRPr lang="en-US" sz="2000" dirty="0" smtClean="0"/>
          </a:p>
          <a:p>
            <a:pPr marL="596646" indent="-514350">
              <a:buNone/>
            </a:pPr>
            <a:r>
              <a:rPr lang="en-US" sz="2000" dirty="0" smtClean="0"/>
              <a:t>1) Inventory:</a:t>
            </a:r>
          </a:p>
          <a:p>
            <a:pPr marL="596646" indent="-514350">
              <a:buNone/>
            </a:pPr>
            <a:r>
              <a:rPr lang="en-US" sz="2000" dirty="0" smtClean="0"/>
              <a:t>-Procedure of physical verification of inventory</a:t>
            </a:r>
          </a:p>
          <a:p>
            <a:pPr marL="596646" indent="-514350">
              <a:buNone/>
            </a:pPr>
            <a:r>
              <a:rPr lang="en-US" sz="2000" dirty="0" smtClean="0"/>
              <a:t>-Maintaining proper records of inventory</a:t>
            </a:r>
          </a:p>
          <a:p>
            <a:pPr marL="596646" indent="-514350">
              <a:buAutoNum type="alphaLcParenR"/>
            </a:pPr>
            <a:endParaRPr lang="en-US" sz="2000" dirty="0" smtClean="0"/>
          </a:p>
          <a:p>
            <a:pPr marL="596646" indent="-514350">
              <a:buNone/>
            </a:pPr>
            <a:r>
              <a:rPr lang="en-US" sz="2000" dirty="0" smtClean="0"/>
              <a:t>2) Internal Control system</a:t>
            </a:r>
          </a:p>
          <a:p>
            <a:pPr marL="596646" indent="-514350">
              <a:buNone/>
            </a:pPr>
            <a:endParaRPr lang="en-US" sz="2000" dirty="0" smtClean="0"/>
          </a:p>
          <a:p>
            <a:pPr marL="596646" indent="-514350">
              <a:buNone/>
            </a:pPr>
            <a:r>
              <a:rPr lang="en-US" sz="2000" dirty="0" smtClean="0"/>
              <a:t>3) Reporting amount transferred to investor education &amp; protection fund.</a:t>
            </a:r>
          </a:p>
          <a:p>
            <a:pPr marL="596646" indent="-514350">
              <a:buNone/>
            </a:pPr>
            <a:endParaRPr lang="en-US" sz="2000" dirty="0" smtClean="0"/>
          </a:p>
          <a:p>
            <a:pPr marL="596646" indent="-514350" algn="just">
              <a:buNone/>
            </a:pPr>
            <a:r>
              <a:rPr lang="en-US" sz="2000" dirty="0" smtClean="0"/>
              <a:t>4) Reporting of accumulated losses less than 50 % of its net worth and</a:t>
            </a:r>
          </a:p>
          <a:p>
            <a:pPr marL="596646" indent="-514350" algn="just">
              <a:buNone/>
            </a:pPr>
            <a:r>
              <a:rPr lang="en-US" sz="2000" dirty="0" smtClean="0"/>
              <a:t> cash losses.</a:t>
            </a:r>
          </a:p>
          <a:p>
            <a:pPr marL="596646" indent="-514350">
              <a:buNone/>
            </a:pPr>
            <a:endParaRPr lang="en-US" sz="2000" dirty="0" smtClean="0"/>
          </a:p>
          <a:p>
            <a:pPr marL="596646" indent="-514350">
              <a:buNone/>
            </a:pPr>
            <a:endParaRPr lang="en-US" sz="2000" dirty="0" smtClean="0"/>
          </a:p>
          <a:p>
            <a:pPr marL="596646" indent="-514350">
              <a:buAutoNum type="alphaLcParenR"/>
            </a:pPr>
            <a:endParaRPr lang="en-US" sz="2000" dirty="0" smtClean="0"/>
          </a:p>
          <a:p>
            <a:pPr marL="596646" indent="-514350">
              <a:buAutoNum type="alphaLcParenR"/>
            </a:pPr>
            <a:endParaRPr lang="en-US" sz="2000" dirty="0" smtClean="0"/>
          </a:p>
          <a:p>
            <a:pPr marL="596646" indent="-514350">
              <a:buAutoNum type="alphaLcParenR"/>
            </a:pPr>
            <a:endParaRPr lang="en-US" sz="2000" dirty="0" smtClean="0"/>
          </a:p>
          <a:p>
            <a:pPr marL="596646" indent="-514350">
              <a:buAutoNum type="alphaLcParenR"/>
            </a:pP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FDF94-361A-4C8C-BDAC-76F24AB35580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17413" name="Picture 5" descr="C:\Users\pranali.dalvi\AppData\Local\Microsoft\Windows\Temporary Internet Files\Content.IE5\D4S9JMVM\summary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2083" y="213815"/>
            <a:ext cx="1418585" cy="10554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5" name="Picture 7" descr="C:\Users\pranali.dalvi\AppData\Local\Microsoft\Windows\Temporary Internet Files\Content.IE5\D4S9JMVM\4433753058_2805430fcb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4134" y="267092"/>
            <a:ext cx="1274159" cy="906615"/>
          </a:xfrm>
          <a:prstGeom prst="rect">
            <a:avLst/>
          </a:prstGeom>
          <a:noFill/>
        </p:spPr>
      </p:pic>
      <p:pic>
        <p:nvPicPr>
          <p:cNvPr id="33794" name="Picture 2" descr="C:\Users\pranali.dalvi\AppData\Local\Microsoft\Windows\Temporary Internet Files\Content.IE5\D4S9JMVM\Delete-icon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6773" y="2299138"/>
            <a:ext cx="1219200" cy="12192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994922"/>
          </a:xfrm>
        </p:spPr>
        <p:txBody>
          <a:bodyPr>
            <a:normAutofit/>
          </a:bodyPr>
          <a:lstStyle/>
          <a:p>
            <a:pPr algn="ctr"/>
            <a:r>
              <a:rPr lang="en-US" sz="2000" dirty="0" smtClean="0"/>
              <a:t>Summary of CARO Highlights</a:t>
            </a:r>
            <a:endParaRPr lang="en-US" sz="20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1353721" y="1291989"/>
            <a:ext cx="7449085" cy="31844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sz="2000" b="1" dirty="0" smtClean="0"/>
              <a:t>NEW ADDITION</a:t>
            </a:r>
            <a:endParaRPr lang="en-US" sz="2000" b="1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1323834" y="1746913"/>
            <a:ext cx="7820165" cy="4531057"/>
          </a:xfrm>
        </p:spPr>
        <p:txBody>
          <a:bodyPr>
            <a:normAutofit fontScale="85000" lnSpcReduction="20000"/>
          </a:bodyPr>
          <a:lstStyle/>
          <a:p>
            <a:pPr marL="596646" indent="-514350">
              <a:buNone/>
            </a:pPr>
            <a:r>
              <a:rPr lang="en-US" sz="1600" dirty="0" smtClean="0"/>
              <a:t>1) Fixed assets :</a:t>
            </a:r>
          </a:p>
          <a:p>
            <a:pPr marL="596646" indent="-514350">
              <a:buNone/>
            </a:pPr>
            <a:r>
              <a:rPr lang="en-US" sz="1600" dirty="0" smtClean="0"/>
              <a:t>It is now required to be reported whether the title deeds of immovable property are held in the</a:t>
            </a:r>
          </a:p>
          <a:p>
            <a:pPr marL="596646" indent="-514350">
              <a:buNone/>
            </a:pPr>
            <a:r>
              <a:rPr lang="en-US" sz="1600" dirty="0" smtClean="0"/>
              <a:t>name of the Company &amp; if not , details thereof are required to be provided</a:t>
            </a:r>
          </a:p>
          <a:p>
            <a:pPr marL="596646" indent="-514350">
              <a:buNone/>
            </a:pPr>
            <a:endParaRPr lang="en-US" sz="1600" dirty="0" smtClean="0"/>
          </a:p>
          <a:p>
            <a:pPr marL="596646" indent="-514350">
              <a:buNone/>
            </a:pPr>
            <a:r>
              <a:rPr lang="en-US" sz="1600" dirty="0" smtClean="0"/>
              <a:t>2) Loans:</a:t>
            </a:r>
          </a:p>
          <a:p>
            <a:pPr marL="596646" indent="-514350">
              <a:buNone/>
            </a:pPr>
            <a:r>
              <a:rPr lang="en-US" sz="1600" dirty="0" smtClean="0"/>
              <a:t>It is now required to be reported whether the terms &amp; conditions of grant of loans are not        </a:t>
            </a:r>
          </a:p>
          <a:p>
            <a:pPr marL="596646" indent="-514350">
              <a:buNone/>
            </a:pPr>
            <a:r>
              <a:rPr lang="en-US" sz="1600" dirty="0" smtClean="0"/>
              <a:t>prejudicial to Company’s interest.  </a:t>
            </a:r>
          </a:p>
          <a:p>
            <a:pPr marL="596646" indent="-514350">
              <a:buNone/>
            </a:pPr>
            <a:endParaRPr lang="en-US" sz="1600" dirty="0" smtClean="0"/>
          </a:p>
          <a:p>
            <a:pPr marL="596646" indent="-514350">
              <a:buNone/>
            </a:pPr>
            <a:r>
              <a:rPr lang="en-US" sz="1600" dirty="0" smtClean="0"/>
              <a:t>3) Loans, Investment and Guarantee:</a:t>
            </a:r>
          </a:p>
          <a:p>
            <a:pPr marL="596646" indent="-514350">
              <a:buNone/>
            </a:pPr>
            <a:r>
              <a:rPr lang="en-US" sz="1600" dirty="0" smtClean="0"/>
              <a:t>In respect of loans, investments, guarantee , and security whether provisions of Section 185 and</a:t>
            </a:r>
          </a:p>
          <a:p>
            <a:pPr marL="596646" indent="-514350">
              <a:buNone/>
            </a:pPr>
            <a:r>
              <a:rPr lang="en-US" sz="1600" dirty="0" smtClean="0"/>
              <a:t>186 of the Companies Act, 2013 have been complied with. If not, details thereof are required to  </a:t>
            </a:r>
          </a:p>
          <a:p>
            <a:pPr marL="596646" indent="-514350">
              <a:buNone/>
            </a:pPr>
            <a:r>
              <a:rPr lang="en-US" sz="1600" dirty="0" smtClean="0"/>
              <a:t> be provided.</a:t>
            </a:r>
          </a:p>
          <a:p>
            <a:pPr marL="596646" indent="-514350">
              <a:buNone/>
            </a:pPr>
            <a:endParaRPr lang="en-US" sz="1600" dirty="0" smtClean="0"/>
          </a:p>
          <a:p>
            <a:pPr marL="596646" indent="-514350">
              <a:buNone/>
            </a:pPr>
            <a:r>
              <a:rPr lang="en-US" sz="1600" dirty="0" smtClean="0"/>
              <a:t>4) Managerial remuneration:</a:t>
            </a:r>
          </a:p>
          <a:p>
            <a:pPr marL="596646" indent="-514350">
              <a:buNone/>
            </a:pPr>
            <a:r>
              <a:rPr lang="en-US" sz="1600" dirty="0" smtClean="0"/>
              <a:t>Whether managerial remuneration has been paid or provided in accordance with the               </a:t>
            </a:r>
          </a:p>
          <a:p>
            <a:pPr marL="596646" indent="-514350">
              <a:buNone/>
            </a:pPr>
            <a:r>
              <a:rPr lang="en-US" sz="1600" dirty="0" smtClean="0"/>
              <a:t>requisite approvals mandated by the provisions of section 197 read with schedule V to the       </a:t>
            </a:r>
          </a:p>
          <a:p>
            <a:pPr marL="596646" indent="-514350">
              <a:buNone/>
            </a:pPr>
            <a:r>
              <a:rPr lang="en-US" sz="1600" dirty="0" smtClean="0"/>
              <a:t>Companies Act? If not, the amount involved and steps taken by the company for securing </a:t>
            </a:r>
          </a:p>
          <a:p>
            <a:pPr marL="596646" indent="-514350">
              <a:buNone/>
            </a:pPr>
            <a:r>
              <a:rPr lang="en-US" sz="1600" dirty="0" smtClean="0"/>
              <a:t>refund of the same has to be stated. </a:t>
            </a:r>
          </a:p>
          <a:p>
            <a:pPr marL="596646" indent="-514350">
              <a:buNone/>
            </a:pP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FDF94-361A-4C8C-BDAC-76F24AB35580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17413" name="Picture 5" descr="C:\Users\pranali.dalvi\AppData\Local\Microsoft\Windows\Temporary Internet Files\Content.IE5\D4S9JMVM\summary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2083" y="213815"/>
            <a:ext cx="1418585" cy="10554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5" name="Picture 7" descr="C:\Users\pranali.dalvi\AppData\Local\Microsoft\Windows\Temporary Internet Files\Content.IE5\D4S9JMVM\4433753058_2805430fcb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4134" y="267092"/>
            <a:ext cx="1274159" cy="906615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449256" y="-176056"/>
            <a:ext cx="7498080" cy="994922"/>
          </a:xfrm>
        </p:spPr>
        <p:txBody>
          <a:bodyPr>
            <a:normAutofit/>
          </a:bodyPr>
          <a:lstStyle/>
          <a:p>
            <a:pPr algn="ctr"/>
            <a:r>
              <a:rPr lang="en-US" sz="2000" dirty="0" smtClean="0"/>
              <a:t>Summary of CARO Highlights</a:t>
            </a:r>
            <a:endParaRPr lang="en-US" sz="2000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968992" y="818068"/>
            <a:ext cx="8175008" cy="6182436"/>
          </a:xfrm>
        </p:spPr>
        <p:txBody>
          <a:bodyPr>
            <a:noAutofit/>
          </a:bodyPr>
          <a:lstStyle/>
          <a:p>
            <a:pPr marL="596646" indent="-514350">
              <a:buNone/>
            </a:pPr>
            <a:r>
              <a:rPr lang="en-US" sz="1300" dirty="0" smtClean="0"/>
              <a:t>5) </a:t>
            </a:r>
            <a:r>
              <a:rPr lang="en-US" sz="1300" dirty="0" err="1" smtClean="0"/>
              <a:t>Nidhi</a:t>
            </a:r>
            <a:r>
              <a:rPr lang="en-US" sz="1300" dirty="0" smtClean="0"/>
              <a:t> company :</a:t>
            </a:r>
          </a:p>
          <a:p>
            <a:pPr marL="596646" indent="-514350">
              <a:lnSpc>
                <a:spcPct val="80000"/>
              </a:lnSpc>
              <a:buNone/>
            </a:pPr>
            <a:r>
              <a:rPr lang="en-US" sz="1300" dirty="0" smtClean="0"/>
              <a:t>Whether the </a:t>
            </a:r>
            <a:r>
              <a:rPr lang="en-US" sz="1300" dirty="0" err="1" smtClean="0"/>
              <a:t>Nidhi</a:t>
            </a:r>
            <a:r>
              <a:rPr lang="en-US" sz="1300" dirty="0" smtClean="0"/>
              <a:t> Company has complied with the Net Owned Fund to Deposits in the ratio of </a:t>
            </a:r>
          </a:p>
          <a:p>
            <a:pPr marL="596646" indent="-514350">
              <a:lnSpc>
                <a:spcPct val="80000"/>
              </a:lnSpc>
              <a:buNone/>
            </a:pPr>
            <a:r>
              <a:rPr lang="en-US" sz="1300" dirty="0" smtClean="0"/>
              <a:t>1: 20 to meet out  the liability and whether the </a:t>
            </a:r>
            <a:r>
              <a:rPr lang="en-US" sz="1300" dirty="0" err="1" smtClean="0"/>
              <a:t>Nidhi</a:t>
            </a:r>
            <a:r>
              <a:rPr lang="en-US" sz="1300" dirty="0" smtClean="0"/>
              <a:t> Company is maintaining 10%unencumbered</a:t>
            </a:r>
          </a:p>
          <a:p>
            <a:pPr marL="596646" indent="-514350">
              <a:lnSpc>
                <a:spcPct val="80000"/>
              </a:lnSpc>
              <a:buNone/>
            </a:pPr>
            <a:r>
              <a:rPr lang="en-US" sz="1300" dirty="0" smtClean="0"/>
              <a:t> term deposits as specified in the </a:t>
            </a:r>
            <a:r>
              <a:rPr lang="en-US" sz="1300" dirty="0" err="1" smtClean="0"/>
              <a:t>Nidhi</a:t>
            </a:r>
            <a:r>
              <a:rPr lang="en-US" sz="1300" dirty="0" smtClean="0"/>
              <a:t> rules, 2014 to meet out the liability.</a:t>
            </a:r>
          </a:p>
          <a:p>
            <a:pPr marL="596646" indent="-514350">
              <a:lnSpc>
                <a:spcPct val="80000"/>
              </a:lnSpc>
              <a:buNone/>
            </a:pPr>
            <a:endParaRPr lang="en-US" sz="1300" dirty="0" smtClean="0"/>
          </a:p>
          <a:p>
            <a:pPr marL="596646" indent="-514350">
              <a:lnSpc>
                <a:spcPct val="80000"/>
              </a:lnSpc>
              <a:buNone/>
            </a:pPr>
            <a:r>
              <a:rPr lang="en-US" sz="1300" dirty="0" smtClean="0"/>
              <a:t>6) Related party transactions :</a:t>
            </a:r>
          </a:p>
          <a:p>
            <a:pPr marL="596646" indent="-514350">
              <a:lnSpc>
                <a:spcPct val="80000"/>
              </a:lnSpc>
              <a:buNone/>
            </a:pPr>
            <a:r>
              <a:rPr lang="en-US" sz="1300" dirty="0" smtClean="0"/>
              <a:t>Whether all transactions with the related parties are in compliance with Section 177 and 188 of </a:t>
            </a:r>
          </a:p>
          <a:p>
            <a:pPr marL="596646" indent="-514350">
              <a:lnSpc>
                <a:spcPct val="80000"/>
              </a:lnSpc>
              <a:buNone/>
            </a:pPr>
            <a:r>
              <a:rPr lang="en-US" sz="1300" dirty="0" smtClean="0"/>
              <a:t>Companies Act, 2013 where applicable and the details have been disclosed in the Financial </a:t>
            </a:r>
          </a:p>
          <a:p>
            <a:pPr marL="596646" indent="-514350">
              <a:lnSpc>
                <a:spcPct val="80000"/>
              </a:lnSpc>
              <a:buNone/>
            </a:pPr>
            <a:r>
              <a:rPr lang="en-US" sz="1300" dirty="0" smtClean="0"/>
              <a:t>Statements etc as required by the applicable accounting standards.</a:t>
            </a:r>
          </a:p>
          <a:p>
            <a:pPr marL="596646" indent="-514350">
              <a:lnSpc>
                <a:spcPct val="80000"/>
              </a:lnSpc>
              <a:buNone/>
            </a:pPr>
            <a:endParaRPr lang="en-US" sz="1300" dirty="0" smtClean="0"/>
          </a:p>
          <a:p>
            <a:pPr marL="596646" indent="-514350">
              <a:lnSpc>
                <a:spcPct val="80000"/>
              </a:lnSpc>
              <a:buNone/>
            </a:pPr>
            <a:r>
              <a:rPr lang="en-US" sz="1300" dirty="0" smtClean="0"/>
              <a:t>7) Preferential allotment/private placement of shares :</a:t>
            </a:r>
          </a:p>
          <a:p>
            <a:pPr marL="596646" indent="-514350">
              <a:lnSpc>
                <a:spcPct val="80000"/>
              </a:lnSpc>
              <a:buNone/>
            </a:pPr>
            <a:r>
              <a:rPr lang="en-US" sz="1300" dirty="0" smtClean="0"/>
              <a:t>Whether the company has made any preferential allotment / private placement of shares or fully or</a:t>
            </a:r>
          </a:p>
          <a:p>
            <a:pPr marL="596646" indent="-514350">
              <a:lnSpc>
                <a:spcPct val="80000"/>
              </a:lnSpc>
              <a:buNone/>
            </a:pPr>
            <a:r>
              <a:rPr lang="en-US" sz="1300" dirty="0" smtClean="0"/>
              <a:t>partly convertible debentures during the year under review and if so, as to whether the </a:t>
            </a:r>
          </a:p>
          <a:p>
            <a:pPr marL="596646" indent="-514350">
              <a:lnSpc>
                <a:spcPct val="80000"/>
              </a:lnSpc>
              <a:buNone/>
            </a:pPr>
            <a:r>
              <a:rPr lang="en-US" sz="1300" dirty="0" smtClean="0"/>
              <a:t>requirement of Section 42 of the Companies Act, 2013 have been complied with and the amount </a:t>
            </a:r>
          </a:p>
          <a:p>
            <a:pPr marL="596646" indent="-514350">
              <a:lnSpc>
                <a:spcPct val="80000"/>
              </a:lnSpc>
              <a:buNone/>
            </a:pPr>
            <a:r>
              <a:rPr lang="en-US" sz="1300" dirty="0" smtClean="0"/>
              <a:t>raised have been used for the purposes for which the funds were raised. If not, provide the details</a:t>
            </a:r>
          </a:p>
          <a:p>
            <a:pPr marL="596646" indent="-514350">
              <a:lnSpc>
                <a:spcPct val="80000"/>
              </a:lnSpc>
              <a:buNone/>
            </a:pPr>
            <a:r>
              <a:rPr lang="en-US" sz="1300" dirty="0" smtClean="0"/>
              <a:t> in respect of amount involved and the nature of Non-compliance.</a:t>
            </a:r>
          </a:p>
          <a:p>
            <a:pPr marL="596646" indent="-514350">
              <a:lnSpc>
                <a:spcPct val="80000"/>
              </a:lnSpc>
              <a:buNone/>
            </a:pPr>
            <a:endParaRPr lang="en-US" sz="1300" dirty="0" smtClean="0"/>
          </a:p>
          <a:p>
            <a:pPr marL="596646" indent="-514350">
              <a:lnSpc>
                <a:spcPct val="80000"/>
              </a:lnSpc>
              <a:buNone/>
            </a:pPr>
            <a:r>
              <a:rPr lang="en-US" sz="1300" dirty="0" smtClean="0"/>
              <a:t>8) Non cash transactions with directors :</a:t>
            </a:r>
          </a:p>
          <a:p>
            <a:pPr marL="596646" indent="-514350">
              <a:lnSpc>
                <a:spcPct val="80000"/>
              </a:lnSpc>
              <a:buNone/>
            </a:pPr>
            <a:r>
              <a:rPr lang="en-US" sz="1300" dirty="0" smtClean="0"/>
              <a:t>Whether the company has entered into any non-cash transactions with directors or </a:t>
            </a:r>
          </a:p>
          <a:p>
            <a:pPr marL="596646" indent="-514350">
              <a:lnSpc>
                <a:spcPct val="80000"/>
              </a:lnSpc>
              <a:buNone/>
            </a:pPr>
            <a:r>
              <a:rPr lang="en-US" sz="1300" dirty="0" smtClean="0"/>
              <a:t>Persons connected with him and if so, whether provisions of Section 192 of Companies Act, 2013 </a:t>
            </a:r>
          </a:p>
          <a:p>
            <a:pPr marL="596646" indent="-514350">
              <a:lnSpc>
                <a:spcPct val="80000"/>
              </a:lnSpc>
              <a:buNone/>
            </a:pPr>
            <a:r>
              <a:rPr lang="en-US" sz="1300" dirty="0" smtClean="0"/>
              <a:t>have been complied with.</a:t>
            </a:r>
          </a:p>
          <a:p>
            <a:pPr marL="596646" indent="-514350">
              <a:lnSpc>
                <a:spcPct val="80000"/>
              </a:lnSpc>
              <a:buNone/>
            </a:pPr>
            <a:endParaRPr lang="en-US" sz="1300" dirty="0" smtClean="0"/>
          </a:p>
          <a:p>
            <a:pPr marL="596646" indent="-514350">
              <a:buNone/>
            </a:pPr>
            <a:r>
              <a:rPr lang="en-US" sz="1200" dirty="0" smtClean="0"/>
              <a:t>9)</a:t>
            </a:r>
            <a:r>
              <a:rPr lang="en-US" sz="1300" dirty="0" smtClean="0"/>
              <a:t> Registration under RBI Act,1934 :</a:t>
            </a:r>
          </a:p>
          <a:p>
            <a:pPr marL="596646" indent="-514350">
              <a:buNone/>
            </a:pPr>
            <a:r>
              <a:rPr lang="en-US" sz="1300" dirty="0" smtClean="0"/>
              <a:t>Whether the company is required to be registered under section 45-IA of the Reserve Bank of</a:t>
            </a:r>
          </a:p>
          <a:p>
            <a:pPr marL="596646" indent="-514350">
              <a:buNone/>
            </a:pPr>
            <a:r>
              <a:rPr lang="en-US" sz="1300" dirty="0" smtClean="0"/>
              <a:t>India Act, 1934 and if so, whether the registration has been obtained.</a:t>
            </a:r>
          </a:p>
          <a:p>
            <a:pPr marL="596646" indent="-514350">
              <a:lnSpc>
                <a:spcPct val="80000"/>
              </a:lnSpc>
              <a:buNone/>
            </a:pPr>
            <a:endParaRPr lang="en-US" sz="1300" dirty="0" smtClean="0"/>
          </a:p>
          <a:p>
            <a:pPr marL="596646" indent="-514350">
              <a:lnSpc>
                <a:spcPct val="80000"/>
              </a:lnSpc>
              <a:buNone/>
            </a:pPr>
            <a:endParaRPr lang="en-US" sz="1300" dirty="0" smtClean="0"/>
          </a:p>
          <a:p>
            <a:pPr marL="596646" indent="-514350">
              <a:lnSpc>
                <a:spcPct val="80000"/>
              </a:lnSpc>
              <a:buNone/>
            </a:pPr>
            <a:endParaRPr lang="en-US" sz="1300" dirty="0" smtClean="0"/>
          </a:p>
          <a:p>
            <a:pPr marL="596646" indent="-514350">
              <a:lnSpc>
                <a:spcPct val="80000"/>
              </a:lnSpc>
              <a:buNone/>
            </a:pPr>
            <a:endParaRPr lang="en-US" sz="1300" dirty="0" smtClean="0"/>
          </a:p>
          <a:p>
            <a:pPr marL="596646" indent="-514350">
              <a:buNone/>
            </a:pPr>
            <a:endParaRPr lang="en-US" sz="13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FDF94-361A-4C8C-BDAC-76F24AB35580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17413" name="Picture 5" descr="C:\Users\pranali.dalvi\AppData\Local\Microsoft\Windows\Temporary Internet Files\Content.IE5\D4S9JMVM\summary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2083" y="0"/>
            <a:ext cx="1418585" cy="10554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5" name="Picture 7" descr="C:\Users\pranali.dalvi\AppData\Local\Microsoft\Windows\Temporary Internet Files\Content.IE5\D4S9JMVM\4433753058_2805430fcb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08713" y="0"/>
            <a:ext cx="1274159" cy="906615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435608" y="301616"/>
            <a:ext cx="7498080" cy="994922"/>
          </a:xfrm>
        </p:spPr>
        <p:txBody>
          <a:bodyPr>
            <a:normAutofit/>
          </a:bodyPr>
          <a:lstStyle/>
          <a:p>
            <a:pPr algn="ctr"/>
            <a:r>
              <a:rPr lang="en-US" sz="2000" dirty="0" smtClean="0"/>
              <a:t>Summary of CARO Highlights</a:t>
            </a:r>
            <a:endParaRPr lang="en-US" sz="2000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1146412" y="1651379"/>
            <a:ext cx="7997587" cy="4626591"/>
          </a:xfrm>
        </p:spPr>
        <p:txBody>
          <a:bodyPr>
            <a:noAutofit/>
          </a:bodyPr>
          <a:lstStyle/>
          <a:p>
            <a:pPr marL="596646" indent="-514350">
              <a:buNone/>
            </a:pPr>
            <a:r>
              <a:rPr lang="en-US" sz="1400" dirty="0" smtClean="0"/>
              <a:t>1)Exemption of CARO is withdrawn for a private ltd company which is a Subsidiary or holding of a</a:t>
            </a:r>
          </a:p>
          <a:p>
            <a:pPr marL="596646" indent="-514350">
              <a:buNone/>
            </a:pPr>
            <a:r>
              <a:rPr lang="en-US" sz="1400" dirty="0" smtClean="0"/>
              <a:t> Public Company</a:t>
            </a:r>
          </a:p>
          <a:p>
            <a:pPr marL="596646" indent="-514350">
              <a:buNone/>
            </a:pPr>
            <a:endParaRPr lang="en-US" sz="1400" dirty="0" smtClean="0"/>
          </a:p>
          <a:p>
            <a:pPr marL="596646" indent="-514350">
              <a:buNone/>
            </a:pPr>
            <a:r>
              <a:rPr lang="en-US" sz="1400" dirty="0" smtClean="0"/>
              <a:t>2) Monetary limits and point of time for exemption revised to the following:</a:t>
            </a:r>
          </a:p>
          <a:p>
            <a:pPr marL="596646" indent="-514350">
              <a:buNone/>
            </a:pPr>
            <a:r>
              <a:rPr lang="en-US" sz="1400" dirty="0" err="1" smtClean="0"/>
              <a:t>i</a:t>
            </a:r>
            <a:r>
              <a:rPr lang="en-US" sz="1400" dirty="0" smtClean="0"/>
              <a:t>) Paid up capital + R&amp;S ≤ 1Cr ( As at the Balance sheet date)</a:t>
            </a:r>
          </a:p>
          <a:p>
            <a:pPr marL="596646" indent="-514350">
              <a:buNone/>
            </a:pPr>
            <a:r>
              <a:rPr lang="en-US" sz="1400" dirty="0" smtClean="0"/>
              <a:t>Ii) Total Borrowings ≤ 1 Cr. ( At any Point of time during the FY)</a:t>
            </a:r>
          </a:p>
          <a:p>
            <a:pPr marL="596646" indent="-514350">
              <a:buNone/>
            </a:pPr>
            <a:r>
              <a:rPr lang="en-US" sz="1400" dirty="0" smtClean="0"/>
              <a:t>iii) Total Revenue ≤ 10 Cr. ( During the FY as per the Financial Statement)</a:t>
            </a:r>
          </a:p>
          <a:p>
            <a:pPr marL="596646" indent="-514350">
              <a:buNone/>
            </a:pPr>
            <a:endParaRPr lang="en-US" sz="1400" dirty="0" smtClean="0"/>
          </a:p>
          <a:p>
            <a:pPr marL="596646" indent="-514350">
              <a:buNone/>
            </a:pPr>
            <a:r>
              <a:rPr lang="en-US" sz="1400" dirty="0" smtClean="0"/>
              <a:t>3) Nomenclature of  Loan is replaced by Total borrowings and turnover is replaced by Total </a:t>
            </a:r>
          </a:p>
          <a:p>
            <a:pPr marL="596646" indent="-514350">
              <a:buNone/>
            </a:pPr>
            <a:r>
              <a:rPr lang="en-US" sz="1400" dirty="0" smtClean="0"/>
              <a:t>Revenue as defined in Schedule III of the Companies act,2013 ( Including revenue from </a:t>
            </a:r>
          </a:p>
          <a:p>
            <a:pPr marL="596646" indent="-514350">
              <a:buNone/>
            </a:pPr>
            <a:r>
              <a:rPr lang="en-US" sz="1400" dirty="0" smtClean="0"/>
              <a:t>discontinuing operations) </a:t>
            </a:r>
          </a:p>
          <a:p>
            <a:pPr marL="596646" indent="-514350">
              <a:buNone/>
            </a:pPr>
            <a:endParaRPr lang="en-US" sz="1400" dirty="0" smtClean="0"/>
          </a:p>
          <a:p>
            <a:pPr marL="596646" indent="-514350">
              <a:buNone/>
            </a:pPr>
            <a:r>
              <a:rPr lang="en-US" sz="1400" dirty="0" smtClean="0"/>
              <a:t>4) It has been Specifically stated that the order shall not apply to the auditors report on</a:t>
            </a:r>
          </a:p>
          <a:p>
            <a:pPr marL="596646" indent="-514350">
              <a:buNone/>
            </a:pPr>
            <a:r>
              <a:rPr lang="en-US" sz="1400" dirty="0" smtClean="0"/>
              <a:t> Consolidated Financial statements</a:t>
            </a:r>
          </a:p>
          <a:p>
            <a:pPr marL="596646" indent="-514350">
              <a:buNone/>
            </a:pPr>
            <a:endParaRPr lang="en-US" sz="1400" dirty="0" smtClean="0"/>
          </a:p>
          <a:p>
            <a:pPr marL="596646" indent="-514350">
              <a:buNone/>
            </a:pPr>
            <a:r>
              <a:rPr lang="en-US" sz="1400" dirty="0" smtClean="0"/>
              <a:t>5) In case of fraud on or by the Company, words ‘ by its officers/ employees’ have been inserted.</a:t>
            </a:r>
          </a:p>
          <a:p>
            <a:pPr marL="596646" indent="-514350">
              <a:buNone/>
            </a:pP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FDF94-361A-4C8C-BDAC-76F24AB35580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17413" name="Picture 5" descr="C:\Users\pranali.dalvi\AppData\Local\Microsoft\Windows\Temporary Internet Files\Content.IE5\D4S9JMVM\summary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2083" y="213815"/>
            <a:ext cx="1418585" cy="10554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5" name="Picture 7" descr="C:\Users\pranali.dalvi\AppData\Local\Microsoft\Windows\Temporary Internet Files\Content.IE5\D4S9JMVM\4433753058_2805430fcb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4134" y="267092"/>
            <a:ext cx="1274159" cy="90661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105469" y="1201003"/>
            <a:ext cx="3152632" cy="382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AMENDED</a:t>
            </a:r>
            <a:endParaRPr lang="en-US" b="1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435608" y="301616"/>
            <a:ext cx="7498080" cy="994922"/>
          </a:xfrm>
        </p:spPr>
        <p:txBody>
          <a:bodyPr>
            <a:normAutofit/>
          </a:bodyPr>
          <a:lstStyle/>
          <a:p>
            <a:pPr algn="ctr"/>
            <a:r>
              <a:rPr lang="en-US" sz="2000" dirty="0" smtClean="0"/>
              <a:t>Summary of CARO Highlights</a:t>
            </a:r>
            <a:endParaRPr lang="en-US" sz="2000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1036050" y="1651379"/>
            <a:ext cx="7997587" cy="4954373"/>
          </a:xfrm>
        </p:spPr>
        <p:txBody>
          <a:bodyPr>
            <a:noAutofit/>
          </a:bodyPr>
          <a:lstStyle/>
          <a:p>
            <a:pPr marL="596646" indent="-514350">
              <a:buNone/>
            </a:pPr>
            <a:r>
              <a:rPr lang="en-US" sz="1400" dirty="0" smtClean="0"/>
              <a:t>6) Under CARO 2016,even money raised by way of public offer( including debt instruments )is</a:t>
            </a:r>
          </a:p>
          <a:p>
            <a:pPr marL="596646" indent="-514350">
              <a:buNone/>
            </a:pPr>
            <a:r>
              <a:rPr lang="en-US" sz="1400" dirty="0" smtClean="0"/>
              <a:t> covered.( Earlier only term loan was covered) In case these loans are not  applied for the purpose</a:t>
            </a:r>
          </a:p>
          <a:p>
            <a:pPr marL="596646" indent="-514350">
              <a:buNone/>
            </a:pPr>
            <a:r>
              <a:rPr lang="en-US" sz="1400" dirty="0" smtClean="0"/>
              <a:t> for which they were raised , details are now required to be given of the  delays/default and </a:t>
            </a:r>
          </a:p>
          <a:p>
            <a:pPr marL="596646" indent="-514350">
              <a:buNone/>
            </a:pPr>
            <a:r>
              <a:rPr lang="en-US" sz="1400" dirty="0" smtClean="0"/>
              <a:t>subsequent rectification.</a:t>
            </a:r>
          </a:p>
          <a:p>
            <a:pPr marL="596646" indent="-514350">
              <a:buNone/>
            </a:pPr>
            <a:endParaRPr lang="en-US" sz="1400" dirty="0" smtClean="0"/>
          </a:p>
          <a:p>
            <a:pPr marL="596646" indent="-514350">
              <a:buNone/>
            </a:pPr>
            <a:r>
              <a:rPr lang="en-US" sz="1400" dirty="0" smtClean="0"/>
              <a:t>7) Under CARO 2016, even the default in repayment of loans or borrowing to Government is </a:t>
            </a:r>
          </a:p>
          <a:p>
            <a:pPr marL="596646" indent="-514350">
              <a:buNone/>
            </a:pPr>
            <a:r>
              <a:rPr lang="en-US" sz="1400" dirty="0" smtClean="0"/>
              <a:t>covered under the clause 3 ( viii). In case of defaults to banks, financial institutions and </a:t>
            </a:r>
          </a:p>
          <a:p>
            <a:pPr marL="596646" indent="-514350">
              <a:buNone/>
            </a:pPr>
            <a:r>
              <a:rPr lang="en-US" sz="1400" dirty="0" smtClean="0"/>
              <a:t>Government, lender wise details to be provided.</a:t>
            </a:r>
          </a:p>
          <a:p>
            <a:pPr marL="596646" indent="-514350">
              <a:buNone/>
            </a:pPr>
            <a:endParaRPr lang="en-US" sz="1400" dirty="0" smtClean="0"/>
          </a:p>
          <a:p>
            <a:pPr marL="596646" indent="-514350">
              <a:buNone/>
            </a:pPr>
            <a:r>
              <a:rPr lang="en-US" sz="1400" dirty="0" smtClean="0"/>
              <a:t>8) Wealth tax is removed from the list of statutory dues.</a:t>
            </a:r>
          </a:p>
          <a:p>
            <a:pPr marL="596646" indent="-514350">
              <a:buNone/>
            </a:pPr>
            <a:endParaRPr lang="en-US" sz="1400" dirty="0" smtClean="0"/>
          </a:p>
          <a:p>
            <a:pPr marL="596646" indent="-514350">
              <a:buNone/>
            </a:pPr>
            <a:r>
              <a:rPr lang="en-US" sz="1400" dirty="0" smtClean="0"/>
              <a:t>9) Under CARO 2016, even the loan granted by the company to the LLP covered in the register</a:t>
            </a:r>
          </a:p>
          <a:p>
            <a:pPr marL="596646" indent="-514350">
              <a:buNone/>
            </a:pPr>
            <a:r>
              <a:rPr lang="en-US" sz="1400" dirty="0" smtClean="0"/>
              <a:t> maintained under section 189 is required to be reported .In case of loan granted by the company </a:t>
            </a:r>
          </a:p>
          <a:p>
            <a:pPr marL="596646" indent="-514350">
              <a:buNone/>
            </a:pPr>
            <a:r>
              <a:rPr lang="en-US" sz="1400" dirty="0" smtClean="0"/>
              <a:t>to the parties covered in the register maintained under section 189 of the act, It is now required to </a:t>
            </a:r>
          </a:p>
          <a:p>
            <a:pPr marL="596646" indent="-514350">
              <a:buNone/>
            </a:pPr>
            <a:r>
              <a:rPr lang="en-US" sz="1400" dirty="0" smtClean="0"/>
              <a:t>be reported if the schedule of Repayment of principal and payment of interest has been stipulated.</a:t>
            </a:r>
          </a:p>
          <a:p>
            <a:pPr marL="596646" indent="-514350">
              <a:buNone/>
            </a:pPr>
            <a:r>
              <a:rPr lang="en-US" sz="1400" dirty="0" smtClean="0"/>
              <a:t> Earlier reporting for overdue amount was required on the basis of amount involved ,</a:t>
            </a:r>
            <a:r>
              <a:rPr lang="en-US" sz="1400" dirty="0" err="1" smtClean="0"/>
              <a:t>i</a:t>
            </a:r>
            <a:r>
              <a:rPr lang="en-US" sz="1400" dirty="0" smtClean="0"/>
              <a:t>. e, More than </a:t>
            </a:r>
          </a:p>
          <a:p>
            <a:pPr marL="596646" indent="-514350">
              <a:buNone/>
            </a:pPr>
            <a:r>
              <a:rPr lang="en-US" sz="1400" dirty="0" smtClean="0"/>
              <a:t>1 </a:t>
            </a:r>
            <a:r>
              <a:rPr lang="en-US" sz="1400" dirty="0" err="1" smtClean="0"/>
              <a:t>Lakhs</a:t>
            </a:r>
            <a:r>
              <a:rPr lang="en-US" sz="1400" dirty="0" smtClean="0"/>
              <a:t> . Now, it is based on time ,</a:t>
            </a:r>
            <a:r>
              <a:rPr lang="en-US" sz="1400" dirty="0" err="1" smtClean="0"/>
              <a:t>i.e</a:t>
            </a:r>
            <a:r>
              <a:rPr lang="en-US" sz="1400" dirty="0" smtClean="0"/>
              <a:t>, More than 90 days. 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FDF94-361A-4C8C-BDAC-76F24AB35580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17413" name="Picture 5" descr="C:\Users\pranali.dalvi\AppData\Local\Microsoft\Windows\Temporary Internet Files\Content.IE5\D4S9JMVM\summary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2083" y="213815"/>
            <a:ext cx="1418585" cy="10554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5" name="Picture 7" descr="C:\Users\pranali.dalvi\AppData\Local\Microsoft\Windows\Temporary Internet Files\Content.IE5\D4S9JMVM\4433753058_2805430fcb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4134" y="267092"/>
            <a:ext cx="1274159" cy="90661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105469" y="1201003"/>
            <a:ext cx="3152632" cy="382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AMENDED</a:t>
            </a:r>
            <a:endParaRPr lang="en-US" b="1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418376"/>
          </a:xfr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r>
              <a:rPr lang="en-US" sz="2500" b="1" dirty="0" smtClean="0"/>
              <a:t>APPLICABILITY OF CARO 2016</a:t>
            </a:r>
            <a:endParaRPr lang="en-US" sz="25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FDF94-361A-4C8C-BDAC-76F24AB35580}" type="slidenum">
              <a:rPr lang="en-US" smtClean="0"/>
              <a:pPr/>
              <a:t>2</a:t>
            </a:fld>
            <a:endParaRPr lang="en-US"/>
          </a:p>
        </p:txBody>
      </p:sp>
      <p:graphicFrame>
        <p:nvGraphicFramePr>
          <p:cNvPr id="31748" name="Object 4"/>
          <p:cNvGraphicFramePr>
            <a:graphicFrameLocks noChangeAspect="1"/>
          </p:cNvGraphicFramePr>
          <p:nvPr/>
        </p:nvGraphicFramePr>
        <p:xfrm>
          <a:off x="1152525" y="1054100"/>
          <a:ext cx="7991475" cy="4838700"/>
        </p:xfrm>
        <a:graphic>
          <a:graphicData uri="http://schemas.openxmlformats.org/presentationml/2006/ole">
            <p:oleObj spid="_x0000_s31748" name="Worksheet" r:id="rId3" imgW="7677118" imgH="4962459" progId="Excel.Sheet.12">
              <p:embed/>
            </p:oleObj>
          </a:graphicData>
        </a:graphic>
      </p:graphicFrame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4077" y="2024292"/>
            <a:ext cx="7498080" cy="2342756"/>
          </a:xfr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algn="ctr"/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FDF94-361A-4C8C-BDAC-76F24AB35580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418376"/>
          </a:xfr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 fontScale="90000"/>
          </a:bodyPr>
          <a:lstStyle/>
          <a:p>
            <a:r>
              <a:rPr lang="en-US" sz="2800" b="1" dirty="0" smtClean="0"/>
              <a:t>FIXED ASSETS</a:t>
            </a:r>
            <a:endParaRPr lang="en-US" sz="28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FDF94-361A-4C8C-BDAC-76F24AB35580}" type="slidenum">
              <a:rPr lang="en-US" smtClean="0"/>
              <a:pPr/>
              <a:t>3</a:t>
            </a:fld>
            <a:endParaRPr lang="en-US"/>
          </a:p>
        </p:txBody>
      </p:sp>
      <p:graphicFrame>
        <p:nvGraphicFramePr>
          <p:cNvPr id="15366" name="Object 6"/>
          <p:cNvGraphicFramePr>
            <a:graphicFrameLocks noChangeAspect="1"/>
          </p:cNvGraphicFramePr>
          <p:nvPr/>
        </p:nvGraphicFramePr>
        <p:xfrm>
          <a:off x="1078173" y="1016000"/>
          <a:ext cx="8065827" cy="4818743"/>
        </p:xfrm>
        <a:graphic>
          <a:graphicData uri="http://schemas.openxmlformats.org/presentationml/2006/ole">
            <p:oleObj spid="_x0000_s15366" name="Worksheet" r:id="rId3" imgW="6658092" imgH="4010133" progId="Excel.Sheet.12">
              <p:embed/>
            </p:oleObj>
          </a:graphicData>
        </a:graphic>
      </p:graphicFrame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418376"/>
          </a:xfr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 fontScale="90000"/>
          </a:bodyPr>
          <a:lstStyle/>
          <a:p>
            <a:r>
              <a:rPr lang="en-US" sz="2800" b="1" dirty="0" smtClean="0"/>
              <a:t>INVENTORY</a:t>
            </a:r>
            <a:endParaRPr lang="en-US" sz="28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FDF94-361A-4C8C-BDAC-76F24AB35580}" type="slidenum">
              <a:rPr lang="en-US" smtClean="0"/>
              <a:pPr/>
              <a:t>4</a:t>
            </a:fld>
            <a:endParaRPr lang="en-US"/>
          </a:p>
        </p:txBody>
      </p:sp>
      <p:graphicFrame>
        <p:nvGraphicFramePr>
          <p:cNvPr id="16387" name="Object 3"/>
          <p:cNvGraphicFramePr>
            <a:graphicFrameLocks noChangeAspect="1"/>
          </p:cNvGraphicFramePr>
          <p:nvPr/>
        </p:nvGraphicFramePr>
        <p:xfrm>
          <a:off x="1037229" y="846161"/>
          <a:ext cx="7942997" cy="4930525"/>
        </p:xfrm>
        <a:graphic>
          <a:graphicData uri="http://schemas.openxmlformats.org/presentationml/2006/ole">
            <p:oleObj spid="_x0000_s16387" name="Worksheet" r:id="rId3" imgW="6658092" imgH="4857725" progId="Excel.Sheet.12">
              <p:embed/>
            </p:oleObj>
          </a:graphicData>
        </a:graphic>
      </p:graphicFrame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418376"/>
          </a:xfr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 fontScale="90000"/>
          </a:bodyPr>
          <a:lstStyle/>
          <a:p>
            <a:r>
              <a:rPr lang="en-US" sz="2800" b="1" dirty="0" smtClean="0"/>
              <a:t>LOANS</a:t>
            </a:r>
            <a:endParaRPr lang="en-US" sz="28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FDF94-361A-4C8C-BDAC-76F24AB35580}" type="slidenum">
              <a:rPr lang="en-US" smtClean="0"/>
              <a:pPr/>
              <a:t>5</a:t>
            </a:fld>
            <a:endParaRPr lang="en-US"/>
          </a:p>
        </p:txBody>
      </p:sp>
      <p:graphicFrame>
        <p:nvGraphicFramePr>
          <p:cNvPr id="18435" name="Object 3"/>
          <p:cNvGraphicFramePr>
            <a:graphicFrameLocks noChangeAspect="1"/>
          </p:cNvGraphicFramePr>
          <p:nvPr/>
        </p:nvGraphicFramePr>
        <p:xfrm>
          <a:off x="1105468" y="805218"/>
          <a:ext cx="8038531" cy="4681182"/>
        </p:xfrm>
        <a:graphic>
          <a:graphicData uri="http://schemas.openxmlformats.org/presentationml/2006/ole">
            <p:oleObj spid="_x0000_s18435" name="Worksheet" r:id="rId3" imgW="7677118" imgH="3876786" progId="Excel.Sheet.12">
              <p:embed/>
            </p:oleObj>
          </a:graphicData>
        </a:graphic>
      </p:graphicFrame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418376"/>
          </a:xfr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en-US" sz="2000" b="1" dirty="0" smtClean="0"/>
              <a:t>LOAN, INVESTMENT &amp; GUARANTEE</a:t>
            </a:r>
            <a:endParaRPr lang="en-US" sz="20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FDF94-361A-4C8C-BDAC-76F24AB35580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19459" name="Object 3"/>
          <p:cNvGraphicFramePr>
            <a:graphicFrameLocks noChangeAspect="1"/>
          </p:cNvGraphicFramePr>
          <p:nvPr/>
        </p:nvGraphicFramePr>
        <p:xfrm>
          <a:off x="1016473" y="1132763"/>
          <a:ext cx="7950105" cy="1801505"/>
        </p:xfrm>
        <a:graphic>
          <a:graphicData uri="http://schemas.openxmlformats.org/presentationml/2006/ole">
            <p:oleObj spid="_x0000_s19459" name="Worksheet" r:id="rId3" imgW="7677118" imgH="1162064" progId="Excel.Sheet.12">
              <p:embed/>
            </p:oleObj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364776" y="3521123"/>
            <a:ext cx="7233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sz="2000" b="1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INTERNAL CONTROL SYSTEM</a:t>
            </a:r>
          </a:p>
        </p:txBody>
      </p:sp>
      <p:graphicFrame>
        <p:nvGraphicFramePr>
          <p:cNvPr id="19460" name="Object 4"/>
          <p:cNvGraphicFramePr>
            <a:graphicFrameLocks noChangeAspect="1"/>
          </p:cNvGraphicFramePr>
          <p:nvPr/>
        </p:nvGraphicFramePr>
        <p:xfrm>
          <a:off x="1101914" y="4230805"/>
          <a:ext cx="8042086" cy="1869743"/>
        </p:xfrm>
        <a:graphic>
          <a:graphicData uri="http://schemas.openxmlformats.org/presentationml/2006/ole">
            <p:oleObj spid="_x0000_s19460" name="Worksheet" r:id="rId4" imgW="7677118" imgH="1209572" progId="Excel.Sheet.12">
              <p:embed/>
            </p:oleObj>
          </a:graphicData>
        </a:graphic>
      </p:graphicFrame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418376"/>
          </a:xfr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 fontScale="90000"/>
          </a:bodyPr>
          <a:lstStyle/>
          <a:p>
            <a:r>
              <a:rPr lang="en-US" sz="2800" b="1" dirty="0" smtClean="0"/>
              <a:t>ACCEPTANCE OF DEPOSITS</a:t>
            </a:r>
            <a:endParaRPr lang="en-US" sz="28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FDF94-361A-4C8C-BDAC-76F24AB35580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20485" name="Object 5"/>
          <p:cNvGraphicFramePr>
            <a:graphicFrameLocks noChangeAspect="1"/>
          </p:cNvGraphicFramePr>
          <p:nvPr/>
        </p:nvGraphicFramePr>
        <p:xfrm>
          <a:off x="1115563" y="1255595"/>
          <a:ext cx="7864664" cy="3563148"/>
        </p:xfrm>
        <a:graphic>
          <a:graphicData uri="http://schemas.openxmlformats.org/presentationml/2006/ole">
            <p:oleObj spid="_x0000_s20485" name="Worksheet" r:id="rId3" imgW="7677118" imgH="2705004" progId="Excel.Sheet.12">
              <p:embed/>
            </p:oleObj>
          </a:graphicData>
        </a:graphic>
      </p:graphicFrame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0" y="1204485"/>
            <a:ext cx="7498080" cy="418376"/>
          </a:xfr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 fontScale="90000"/>
          </a:bodyPr>
          <a:lstStyle/>
          <a:p>
            <a:r>
              <a:rPr lang="en-US" sz="2800" b="1" dirty="0" smtClean="0"/>
              <a:t>MAINTENANCE OF COST RECORDS</a:t>
            </a:r>
            <a:endParaRPr lang="en-US" sz="28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FDF94-361A-4C8C-BDAC-76F24AB35580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21507" name="Object 3"/>
          <p:cNvGraphicFramePr>
            <a:graphicFrameLocks noChangeAspect="1"/>
          </p:cNvGraphicFramePr>
          <p:nvPr/>
        </p:nvGraphicFramePr>
        <p:xfrm>
          <a:off x="1150884" y="2294238"/>
          <a:ext cx="7993116" cy="2183170"/>
        </p:xfrm>
        <a:graphic>
          <a:graphicData uri="http://schemas.openxmlformats.org/presentationml/2006/ole">
            <p:oleObj spid="_x0000_s21507" name="Worksheet" r:id="rId3" imgW="7677118" imgH="1152616" progId="Excel.Sheet.12">
              <p:embed/>
            </p:oleObj>
          </a:graphicData>
        </a:graphic>
      </p:graphicFrame>
      <p:pic>
        <p:nvPicPr>
          <p:cNvPr id="21508" name="Picture 4" descr="C:\Users\pranali.dalvi\AppData\Local\Microsoft\Windows\Temporary Internet Files\Content.IE5\2TP4NNCC\libros[1]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46768" y="788276"/>
            <a:ext cx="1497232" cy="1331529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418376"/>
          </a:xfr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 fontScale="90000"/>
          </a:bodyPr>
          <a:lstStyle/>
          <a:p>
            <a:r>
              <a:rPr lang="en-US" sz="2800" b="1" dirty="0" smtClean="0"/>
              <a:t>STATUTORY DUES</a:t>
            </a:r>
            <a:endParaRPr lang="en-US" sz="28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FDF94-361A-4C8C-BDAC-76F24AB35580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22531" name="Object 3"/>
          <p:cNvGraphicFramePr>
            <a:graphicFrameLocks noChangeAspect="1"/>
          </p:cNvGraphicFramePr>
          <p:nvPr/>
        </p:nvGraphicFramePr>
        <p:xfrm>
          <a:off x="1009933" y="846161"/>
          <a:ext cx="7956645" cy="5730852"/>
        </p:xfrm>
        <a:graphic>
          <a:graphicData uri="http://schemas.openxmlformats.org/presentationml/2006/ole">
            <p:oleObj spid="_x0000_s22531" name="Worksheet" r:id="rId3" imgW="7677118" imgH="6295931" progId="Excel.Sheet.12">
              <p:embed/>
            </p:oleObj>
          </a:graphicData>
        </a:graphic>
      </p:graphicFrame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2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278</TotalTime>
  <Words>1037</Words>
  <Application>Microsoft Office PowerPoint</Application>
  <PresentationFormat>On-screen Show (4:3)</PresentationFormat>
  <Paragraphs>149</Paragraphs>
  <Slides>20</Slides>
  <Notes>1</Notes>
  <HiddenSlides>0</HiddenSlides>
  <MMClips>0</MMClips>
  <ScaleCrop>false</ScaleCrop>
  <HeadingPairs>
    <vt:vector size="8" baseType="variant">
      <vt:variant>
        <vt:lpstr>Theme</vt:lpstr>
      </vt:variant>
      <vt:variant>
        <vt:i4>1</vt:i4>
      </vt:variant>
      <vt:variant>
        <vt:lpstr>Links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Solstice</vt:lpstr>
      <vt:lpstr>D:\PRANALI\CASE STUDIES\CARO 2016 AND REV. SCHEDULE III OF CO ACT 2013\Final CARO 2015.pdf</vt:lpstr>
      <vt:lpstr>D:\PRANALI\CASE STUDIES\CARO 2016 AND REV. SCHEDULE III OF CO ACT 2013\Final CARO 2016.pdf</vt:lpstr>
      <vt:lpstr>Worksheet</vt:lpstr>
      <vt:lpstr>Highlights of Changes in  CARO 2015 Vs. CARO 2016 </vt:lpstr>
      <vt:lpstr>APPLICABILITY OF CARO 2016</vt:lpstr>
      <vt:lpstr>FIXED ASSETS</vt:lpstr>
      <vt:lpstr>INVENTORY</vt:lpstr>
      <vt:lpstr>LOANS</vt:lpstr>
      <vt:lpstr>LOAN, INVESTMENT &amp; GUARANTEE</vt:lpstr>
      <vt:lpstr>ACCEPTANCE OF DEPOSITS</vt:lpstr>
      <vt:lpstr>MAINTENANCE OF COST RECORDS</vt:lpstr>
      <vt:lpstr>STATUTORY DUES</vt:lpstr>
      <vt:lpstr>DEFAULT IN REPAYMENT</vt:lpstr>
      <vt:lpstr>TERM LOANS</vt:lpstr>
      <vt:lpstr>MANAGERIAL REMUNERATION</vt:lpstr>
      <vt:lpstr>RELATED PARTY TRANSACTIONS</vt:lpstr>
      <vt:lpstr>NON CASH TRANSACTIONS WITH DIRECTORS</vt:lpstr>
      <vt:lpstr>Summary of CARO Highlights</vt:lpstr>
      <vt:lpstr>Summary of CARO Highlights</vt:lpstr>
      <vt:lpstr>Summary of CARO Highlights</vt:lpstr>
      <vt:lpstr>Summary of CARO Highlights</vt:lpstr>
      <vt:lpstr>Summary of CARO Highlights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pranali.dalvi</dc:creator>
  <cp:lastModifiedBy>pranali.dalvi</cp:lastModifiedBy>
  <cp:revision>64</cp:revision>
  <dcterms:created xsi:type="dcterms:W3CDTF">2016-04-01T08:37:17Z</dcterms:created>
  <dcterms:modified xsi:type="dcterms:W3CDTF">2016-04-04T05:27:09Z</dcterms:modified>
</cp:coreProperties>
</file>