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2" r:id="rId3"/>
    <p:sldId id="260" r:id="rId4"/>
    <p:sldId id="261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2FD91516-2D2C-43ED-92D2-65F6F480A9FB}" type="datetimeFigureOut">
              <a:rPr lang="en-US" smtClean="0"/>
              <a:t>15-Jan-19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E2DBEE19-B5DD-4F38-9FF7-603427DD7E0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590800"/>
            <a:ext cx="4013200" cy="599440"/>
          </a:xfrm>
        </p:spPr>
        <p:txBody>
          <a:bodyPr>
            <a:normAutofit/>
          </a:bodyPr>
          <a:lstStyle/>
          <a:p>
            <a:r>
              <a:rPr lang="en-US" dirty="0" smtClean="0"/>
              <a:t>International Financial Reporting Standards (IFRS)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29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">
        <p14:prism isContent="1" isInverted="1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79206262"/>
              </p:ext>
            </p:extLst>
          </p:nvPr>
        </p:nvGraphicFramePr>
        <p:xfrm>
          <a:off x="381000" y="2590800"/>
          <a:ext cx="8305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2900"/>
                <a:gridCol w="4152900"/>
              </a:tblGrid>
              <a:tr h="7481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GLOBAL</a:t>
                      </a:r>
                      <a:endParaRPr lang="en-US" dirty="0"/>
                    </a:p>
                  </a:txBody>
                  <a:tcPr/>
                </a:tc>
              </a:tr>
              <a:tr h="2909454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 Standards (AS) are those standards which are already in existence in India and are being used by everyone.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The Institute of Chartered Accountants of India (ICAI) has issued 32 Accounting </a:t>
                      </a:r>
                      <a:r>
                        <a:rPr lang="en-US" dirty="0" smtClean="0"/>
                        <a:t>Standards.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IFRS are standards issued by IASB, London so that company accounts are understandable internationally.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The International Accounting Standard Board (IASB) has issued 25 International Accounting Standards (IAS) &amp; 17 IFRS.</a:t>
                      </a:r>
                    </a:p>
                    <a:p>
                      <a:pPr marL="0" indent="0">
                        <a:buNone/>
                      </a:pPr>
                      <a:r>
                        <a:rPr lang="en-US" dirty="0" smtClean="0"/>
                        <a:t>Both are referred as IFRS.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NEED</a:t>
            </a:r>
            <a:br>
              <a:rPr lang="en-US" sz="40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 - </a:t>
            </a:r>
            <a:r>
              <a:rPr lang="en-US" sz="1800" dirty="0" smtClean="0"/>
              <a:t>Every company communicates it’s position through financial statements.</a:t>
            </a:r>
            <a:br>
              <a:rPr lang="en-US" sz="1800" dirty="0" smtClean="0"/>
            </a:br>
            <a:r>
              <a:rPr lang="en-US" sz="1800" dirty="0" smtClean="0"/>
              <a:t> - Accounting Standards (AS) are used for recognition, measurement, treatment, presentation and disclosure of these financial statements.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79098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5000">
        <p14:prism isContent="1" isInverted="1"/>
      </p:transition>
    </mc:Choice>
    <mc:Fallback>
      <p:transition spd="slow" advClick="0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 Economic development, FDI is applicable.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There is a need to integrate India’s accounting and financial reporting with rest of the countries.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IFRS will provide uniformity and comparability of accounting &amp; financial statements with the financial statements of other countries.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Further, there is increase in Global trade and Globalization of capital markets.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of IFRS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59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5000">
        <p14:prism isContent="1" isInverted="1"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Indian Accounting Standards (</a:t>
            </a:r>
            <a:r>
              <a:rPr lang="en-US" dirty="0" err="1" smtClean="0"/>
              <a:t>Ind</a:t>
            </a:r>
            <a:r>
              <a:rPr lang="en-US" dirty="0" smtClean="0"/>
              <a:t> </a:t>
            </a:r>
            <a:r>
              <a:rPr lang="en-US" dirty="0" smtClean="0"/>
              <a:t>ASs</a:t>
            </a:r>
            <a:r>
              <a:rPr lang="en-US" dirty="0" smtClean="0"/>
              <a:t>) are “Desi version of IFRS”.</a:t>
            </a:r>
          </a:p>
          <a:p>
            <a:pPr algn="l"/>
            <a:r>
              <a:rPr lang="en-US" dirty="0" err="1" smtClean="0"/>
              <a:t>Ind</a:t>
            </a:r>
            <a:r>
              <a:rPr lang="en-US" dirty="0" smtClean="0"/>
              <a:t> AS are named and numbered in the same way as the IFRS.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The Ministry of Corporate Affairs (MCA) has notified 41 </a:t>
            </a:r>
            <a:r>
              <a:rPr lang="en-US" dirty="0" err="1" smtClean="0"/>
              <a:t>Ind</a:t>
            </a:r>
            <a:r>
              <a:rPr lang="en-US" dirty="0" smtClean="0"/>
              <a:t> ASs as per the Companies Act, 2013.</a:t>
            </a:r>
          </a:p>
          <a:p>
            <a:pPr algn="l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98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0000">
        <p14:prism isContent="1" isInverted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49273462"/>
              </p:ext>
            </p:extLst>
          </p:nvPr>
        </p:nvGraphicFramePr>
        <p:xfrm>
          <a:off x="381000" y="1066800"/>
          <a:ext cx="8305800" cy="480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3352800"/>
              </a:tblGrid>
              <a:tr h="9057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 I</a:t>
                      </a:r>
                    </a:p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Enterprises which fall under any one or 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 II</a:t>
                      </a:r>
                    </a:p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Enterprises which fall under any one or more</a:t>
                      </a:r>
                      <a:endParaRPr lang="en-US" dirty="0"/>
                    </a:p>
                  </a:txBody>
                  <a:tcPr/>
                </a:tc>
              </a:tr>
              <a:tr h="3894827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whose securities listed in India or outside India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which are in process of listing their securities.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Banks including co-operative banks.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Financial institutions.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Enterprises carrying on insurance business.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whose turnover not including ‘other income’ for the immediately preceding accounting period (audited financial statements)  is &gt;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50 crore.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having borrowings, including public deposits, in excess of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10 crores at any time during the accounting period.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Holding &amp; subsidiary enterprises of any one of the above at any time during the accounting period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whose turnover (excluding ‘other income’) for the immediately preceding accounting period on the basis of audited financial statements is 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&gt; 40 lakhs &amp; &lt;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50 crore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having borrowings, including public deposits, is &gt;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 crore but &lt;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10 crores at any time during the accounting period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Holding &amp; subsidiary enterprises of any one of the above at any time during the accounting period.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48"/>
            <a:ext cx="8305800" cy="96695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Applicability of AS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b="1" dirty="0"/>
              <a:t>Based on this classification and the category in which they fall the Accounting standards are applicable to the enterprises </a:t>
            </a:r>
            <a:endParaRPr lang="en-US" sz="1800" b="1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726347"/>
              </p:ext>
            </p:extLst>
          </p:nvPr>
        </p:nvGraphicFramePr>
        <p:xfrm>
          <a:off x="381000" y="5870553"/>
          <a:ext cx="83058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144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</a:t>
                      </a:r>
                      <a:r>
                        <a:rPr lang="en-US" baseline="0" dirty="0" smtClean="0"/>
                        <a:t> III</a:t>
                      </a:r>
                      <a:endParaRPr lang="en-US" dirty="0"/>
                    </a:p>
                  </a:txBody>
                  <a:tcPr/>
                </a:tc>
              </a:tr>
              <a:tr h="252153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Enterprises which do not fall under Level I and Level II, are considered as Level III enterprises.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71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90000">
        <p14:prism isContent="1" isInverted="1"/>
      </p:transition>
    </mc:Choice>
    <mc:Fallback>
      <p:transition spd="slow" advClick="0" advTm="9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52641799"/>
              </p:ext>
            </p:extLst>
          </p:nvPr>
        </p:nvGraphicFramePr>
        <p:xfrm>
          <a:off x="381000" y="762000"/>
          <a:ext cx="822960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5029200"/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PHASE I Mandatory Applicable from 01/APR/2016 to </a:t>
                      </a:r>
                      <a:endParaRPr lang="en-US" sz="16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is a listed or unlisted company and its Net worth is greater than or equal to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500 crore. </a:t>
                      </a:r>
                    </a:p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en-US" sz="1600" b="0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[Net worth shall be checked for the previous three Financial Years (2013-14, 2014-15, and 2015-16)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]</a:t>
                      </a:r>
                      <a:endParaRPr lang="en-US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PHASE II Mandatory Applicable from 01/APR/2017 to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all listed companies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Unlisted Companies with Net-Worth above 250 Crores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PHASE III Mandatory Applicable from 01/APR/2018 to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Scheduled Commercial Banks (excluding RRBs)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 term lending refinancing institutions (NABARD, EXIM Bank, NHB &amp; SIDBI)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NBFC &gt; or = 500 Crores </a:t>
                      </a:r>
                      <a:endParaRPr lang="en-US" sz="1600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PHASE IV Mandatory Applicable from 01/APR/2019 to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Listed NBFCs with Net-worth &gt; or = 500 Crores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Unlisted NBFCs with Net-Worth above 250 Crores </a:t>
                      </a:r>
                      <a:endParaRPr lang="en-US" sz="1600" dirty="0"/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PHASE V Mandatory Applicable from 01/APR/2020 to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Insurers / Insurance companies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Once 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Ind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ASs are applicable, it shall be followed for all the subsequent financial statements.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If IND AS become applicable to any company, then IND AS shall automatically be made applicable to all the subsidiaries, holding companies, associated companies, and joint ventures of that company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Net Worth = Total Paid-up share Capital + all reserves out of profits and securities premium – accumulated losses – deferred expenditure and miscellaneous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expenditure not written off 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Applicability of </a:t>
            </a:r>
            <a:r>
              <a:rPr lang="en-US" sz="4000" b="1" dirty="0" err="1" smtClean="0"/>
              <a:t>Ind</a:t>
            </a:r>
            <a:r>
              <a:rPr lang="en-US" sz="4000" b="1" dirty="0" smtClean="0"/>
              <a:t> </a:t>
            </a:r>
            <a:r>
              <a:rPr lang="en-US" sz="4000" b="1" dirty="0" smtClean="0"/>
              <a:t>AS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229508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90000">
        <p14:prism isContent="1" isInverted="1"/>
      </p:transition>
    </mc:Choice>
    <mc:Fallback>
      <p:transition spd="slow" advClick="0" advTm="9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24890046"/>
              </p:ext>
            </p:extLst>
          </p:nvPr>
        </p:nvGraphicFramePr>
        <p:xfrm>
          <a:off x="304800" y="2133600"/>
          <a:ext cx="83058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37338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Accounting Standard I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Accounting Standard II </a:t>
                      </a:r>
                      <a:endParaRPr lang="en-US" sz="1600" dirty="0"/>
                    </a:p>
                  </a:txBody>
                  <a:tcPr/>
                </a:tc>
              </a:tr>
              <a:tr h="4018472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 significant 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accounting policies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adopted in the preparation and presentation of financial statements shall be disclosed.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Any 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 an accounting policy from the previous year /s shall be disclosed. Also, the impact it would have on the previous year and years earlier to that.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Accounting policies should represent true and fair business proceedings. </a:t>
                      </a: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this purpose, the major considerations governing the selection are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Prudence, Substance over form &amp; materiality.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If the fundamental accounting assumptions relating to Going Concern, Consistency and Accrual are followed in financial statements, specific disclosure in respect of such assumptions is not required. If a fundamental accounting assumption is not followed, such fact shall be disclosed.</a:t>
                      </a:r>
                      <a:endParaRPr lang="en-US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Prior period items shall be disclosed separately in P&amp;L in the previous 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change in an accounting policy shall be made only if the adoption of a different accounting policy is required by statute or if it is considered that the change would result in a more appropriate preparation or presentation of the financial statements.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Extraordinary items during the previous year shall be disclosed in the P&amp;L as part of taxable income.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change in an accounting estimate that has a material effect in the previous year shall be disclosed and quantified.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48"/>
            <a:ext cx="8229600" cy="195755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/>
            </a:r>
            <a:br>
              <a:rPr lang="en-US" sz="3100" dirty="0"/>
            </a:br>
            <a:r>
              <a:rPr lang="en-US" sz="3100" b="1" dirty="0"/>
              <a:t>Accounting Standards notified under Income </a:t>
            </a:r>
            <a:r>
              <a:rPr lang="en-US" sz="3100" b="1" dirty="0" smtClean="0"/>
              <a:t>Tax</a:t>
            </a:r>
            <a:br>
              <a:rPr lang="en-US" sz="3100" b="1" dirty="0" smtClean="0"/>
            </a:br>
            <a:r>
              <a:rPr lang="en-US" sz="1800" dirty="0" smtClean="0"/>
              <a:t>Section 145(2)These </a:t>
            </a:r>
            <a:r>
              <a:rPr lang="en-US" sz="1800" dirty="0"/>
              <a:t>accounting standards must be followed by all the </a:t>
            </a:r>
            <a:r>
              <a:rPr lang="en-US" sz="1800" dirty="0" err="1"/>
              <a:t>assessees</a:t>
            </a:r>
            <a:r>
              <a:rPr lang="en-US" sz="1800" dirty="0"/>
              <a:t> irrespective of the income slab he or she falls in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896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prism isContent="1" isInverted="1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248</TotalTime>
  <Words>842</Words>
  <Application>Microsoft Office PowerPoint</Application>
  <PresentationFormat>On-screen Show 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BlackTie</vt:lpstr>
      <vt:lpstr>International Financial Reporting Standards (IFRS)</vt:lpstr>
      <vt:lpstr> NEED   - Every company communicates it’s position through financial statements.  - Accounting Standards (AS) are used for recognition, measurement, treatment, presentation and disclosure of these financial statements.  </vt:lpstr>
      <vt:lpstr>Need of IFRS</vt:lpstr>
      <vt:lpstr>INDIA</vt:lpstr>
      <vt:lpstr>Applicability of AS  Based on this classification and the category in which they fall the Accounting standards are applicable to the enterprises </vt:lpstr>
      <vt:lpstr>Applicability of Ind AS</vt:lpstr>
      <vt:lpstr> Accounting Standards notified under Income Tax Section 145(2)These accounting standards must be followed by all the assessees irrespective of the income slab he or she falls 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Financial Reporting Standards (IFRS)</dc:title>
  <dc:creator>Windows User</dc:creator>
  <cp:lastModifiedBy>Windows User</cp:lastModifiedBy>
  <cp:revision>19</cp:revision>
  <dcterms:created xsi:type="dcterms:W3CDTF">2019-01-03T06:27:37Z</dcterms:created>
  <dcterms:modified xsi:type="dcterms:W3CDTF">2019-01-15T16:48:14Z</dcterms:modified>
</cp:coreProperties>
</file>