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51"/>
  </p:notesMasterIdLst>
  <p:handoutMasterIdLst>
    <p:handoutMasterId r:id="rId52"/>
  </p:handoutMasterIdLst>
  <p:sldIdLst>
    <p:sldId id="256" r:id="rId3"/>
    <p:sldId id="271" r:id="rId4"/>
    <p:sldId id="257" r:id="rId5"/>
    <p:sldId id="276" r:id="rId6"/>
    <p:sldId id="277" r:id="rId7"/>
    <p:sldId id="278" r:id="rId8"/>
    <p:sldId id="279" r:id="rId9"/>
    <p:sldId id="273" r:id="rId10"/>
    <p:sldId id="280" r:id="rId11"/>
    <p:sldId id="281" r:id="rId12"/>
    <p:sldId id="282" r:id="rId13"/>
    <p:sldId id="283" r:id="rId14"/>
    <p:sldId id="284" r:id="rId15"/>
    <p:sldId id="285" r:id="rId16"/>
    <p:sldId id="286" r:id="rId17"/>
    <p:sldId id="287" r:id="rId18"/>
    <p:sldId id="288" r:id="rId19"/>
    <p:sldId id="289" r:id="rId20"/>
    <p:sldId id="290" r:id="rId21"/>
    <p:sldId id="262" r:id="rId22"/>
    <p:sldId id="263" r:id="rId23"/>
    <p:sldId id="291" r:id="rId24"/>
    <p:sldId id="293" r:id="rId25"/>
    <p:sldId id="292" r:id="rId26"/>
    <p:sldId id="294" r:id="rId27"/>
    <p:sldId id="295" r:id="rId28"/>
    <p:sldId id="296" r:id="rId29"/>
    <p:sldId id="297" r:id="rId30"/>
    <p:sldId id="298" r:id="rId31"/>
    <p:sldId id="299" r:id="rId32"/>
    <p:sldId id="300" r:id="rId33"/>
    <p:sldId id="301" r:id="rId34"/>
    <p:sldId id="302" r:id="rId35"/>
    <p:sldId id="303" r:id="rId36"/>
    <p:sldId id="304" r:id="rId37"/>
    <p:sldId id="305" r:id="rId38"/>
    <p:sldId id="306" r:id="rId39"/>
    <p:sldId id="307" r:id="rId40"/>
    <p:sldId id="308" r:id="rId41"/>
    <p:sldId id="309" r:id="rId42"/>
    <p:sldId id="310" r:id="rId43"/>
    <p:sldId id="311" r:id="rId44"/>
    <p:sldId id="312" r:id="rId45"/>
    <p:sldId id="313" r:id="rId46"/>
    <p:sldId id="314" r:id="rId47"/>
    <p:sldId id="315" r:id="rId48"/>
    <p:sldId id="316" r:id="rId49"/>
    <p:sldId id="317" r:id="rId50"/>
  </p:sldIdLst>
  <p:sldSz cx="12188825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orient="horz" pos="3888">
          <p15:clr>
            <a:srgbClr val="A4A3A4"/>
          </p15:clr>
        </p15:guide>
        <p15:guide id="3" orient="horz" pos="1152">
          <p15:clr>
            <a:srgbClr val="A4A3A4"/>
          </p15:clr>
        </p15:guide>
        <p15:guide id="4" orient="horz" pos="960">
          <p15:clr>
            <a:srgbClr val="A4A3A4"/>
          </p15:clr>
        </p15:guide>
        <p15:guide id="5" orient="horz" pos="2976">
          <p15:clr>
            <a:srgbClr val="A4A3A4"/>
          </p15:clr>
        </p15:guide>
        <p15:guide id="6" orient="horz" pos="432">
          <p15:clr>
            <a:srgbClr val="A4A3A4"/>
          </p15:clr>
        </p15:guide>
        <p15:guide id="7" orient="horz" pos="3600">
          <p15:clr>
            <a:srgbClr val="A4A3A4"/>
          </p15:clr>
        </p15:guide>
        <p15:guide id="8" pos="3839">
          <p15:clr>
            <a:srgbClr val="A4A3A4"/>
          </p15:clr>
        </p15:guide>
        <p15:guide id="9" pos="815">
          <p15:clr>
            <a:srgbClr val="A4A3A4"/>
          </p15:clr>
        </p15:guide>
        <p15:guide id="10" pos="6623">
          <p15:clr>
            <a:srgbClr val="A4A3A4"/>
          </p15:clr>
        </p15:guide>
        <p15:guide id="11" pos="897">
          <p15:clr>
            <a:srgbClr val="A4A3A4"/>
          </p15:clr>
        </p15:guide>
        <p15:guide id="12" pos="6863">
          <p15:clr>
            <a:srgbClr val="A4A3A4"/>
          </p15:clr>
        </p15:guide>
        <p15:guide id="13" pos="7295">
          <p15:clr>
            <a:srgbClr val="A4A3A4"/>
          </p15:clr>
        </p15:guide>
        <p15:guide id="14" pos="3695">
          <p15:clr>
            <a:srgbClr val="A4A3A4"/>
          </p15:clr>
        </p15:guide>
        <p15:guide id="15" pos="2927">
          <p15:clr>
            <a:srgbClr val="A4A3A4"/>
          </p15:clr>
        </p15:guide>
        <p15:guide id="16" pos="383">
          <p15:clr>
            <a:srgbClr val="A4A3A4"/>
          </p15:clr>
        </p15:guide>
        <p15:guide id="17" pos="307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414" y="-96"/>
      </p:cViewPr>
      <p:guideLst>
        <p:guide orient="horz" pos="2160"/>
        <p:guide orient="horz" pos="3888"/>
        <p:guide orient="horz" pos="1152"/>
        <p:guide orient="horz" pos="960"/>
        <p:guide orient="horz" pos="2976"/>
        <p:guide orient="horz" pos="432"/>
        <p:guide orient="horz" pos="3600"/>
        <p:guide pos="3839"/>
        <p:guide pos="815"/>
        <p:guide pos="6623"/>
        <p:guide pos="897"/>
        <p:guide pos="6863"/>
        <p:guide pos="7295"/>
        <p:guide pos="3695"/>
        <p:guide pos="2927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4" d="100"/>
          <a:sy n="84" d="100"/>
        </p:scale>
        <p:origin x="1002" y="60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482589-CB2F-4003-801D-095B67490E73}" type="datetimeFigureOut">
              <a:rPr/>
              <a:pPr/>
              <a:t>12/1/2011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A4844B-5D5D-4D8E-9E71-6B297DF4019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8589861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7D4DBF-746C-4C25-853D-8A1CBE8404F4}" type="datetimeFigureOut">
              <a:rPr/>
              <a:pPr/>
              <a:t>12/1/2011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E0FDE7-FE71-46E3-9512-437B13AD5F46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5669794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E0FDE7-FE71-46E3-9512-437B13AD5F46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E0FDE7-FE71-46E3-9512-437B13AD5F46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E0FDE7-FE71-46E3-9512-437B13AD5F46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E0FDE7-FE71-46E3-9512-437B13AD5F46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E0FDE7-FE71-46E3-9512-437B13AD5F46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74812" y="1524000"/>
            <a:ext cx="8839201" cy="3200400"/>
          </a:xfrm>
        </p:spPr>
        <p:txBody>
          <a:bodyPr>
            <a:no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74813" y="4876800"/>
            <a:ext cx="7162799" cy="990600"/>
          </a:xfrm>
        </p:spPr>
        <p:txBody>
          <a:bodyPr lIns="91440">
            <a:normAutofit/>
          </a:bodyPr>
          <a:lstStyle>
            <a:lvl1pPr marL="0" indent="0" algn="l">
              <a:spcBef>
                <a:spcPts val="0"/>
              </a:spcBef>
              <a:buNone/>
              <a:defRPr sz="2000" cap="all" spc="250" baseline="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="" xmlns:p14="http://schemas.microsoft.com/office/powerpoint/2010/main" val="198870770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lternate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5393372" y="0"/>
            <a:ext cx="67954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5484812" y="0"/>
            <a:ext cx="6704012" cy="6858000"/>
          </a:xfrm>
          <a:prstGeom prst="rect">
            <a:avLst/>
          </a:prstGeom>
          <a:solidFill>
            <a:schemeClr val="bg2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13" y="685800"/>
            <a:ext cx="4267200" cy="3886200"/>
          </a:xfrm>
        </p:spPr>
        <p:txBody>
          <a:bodyPr anchor="b">
            <a:noAutofit/>
          </a:bodyPr>
          <a:lstStyle>
            <a:lvl1pPr algn="l">
              <a:defRPr sz="40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094413" y="685800"/>
            <a:ext cx="5486400" cy="5486400"/>
          </a:xfrm>
          <a:solidFill>
            <a:schemeClr val="tx2">
              <a:lumMod val="10000"/>
            </a:schemeClr>
          </a:solidFill>
          <a:ln w="50800">
            <a:solidFill>
              <a:schemeClr val="tx1"/>
            </a:solidFill>
            <a:miter lim="800000"/>
          </a:ln>
          <a:effectLst>
            <a:outerShdw blurRad="190500" algn="ctr" rotWithShape="0">
              <a:prstClr val="black">
                <a:alpha val="50000"/>
              </a:prstClr>
            </a:outerShdw>
          </a:effectLst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013" y="4724400"/>
            <a:ext cx="4267200" cy="14478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DC1F7-A9E9-4D8B-8C97-C74523B2CF2A}" type="datetimeFigureOut">
              <a:rPr/>
              <a:pPr/>
              <a:t>12/1/2011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542E4-2CCF-42F6-9D92-ED568035133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213953695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DC1F7-A9E9-4D8B-8C97-C74523B2CF2A}" type="datetimeFigureOut">
              <a:rPr/>
              <a:pPr/>
              <a:t>12/1/2011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542E4-2CCF-42F6-9D92-ED568035133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21489960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675812" y="685801"/>
            <a:ext cx="1219201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3813" y="685800"/>
            <a:ext cx="8153399" cy="5486400"/>
          </a:xfrm>
        </p:spPr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DC1F7-A9E9-4D8B-8C97-C74523B2CF2A}" type="datetimeFigureOut">
              <a:rPr/>
              <a:pPr/>
              <a:t>12/1/2011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542E4-2CCF-42F6-9D92-ED568035133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12720211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DC1F7-A9E9-4D8B-8C97-C74523B2CF2A}" type="datetimeFigureOut">
              <a:rPr/>
              <a:pPr/>
              <a:t>12/1/2011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542E4-2CCF-42F6-9D92-ED568035133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44008693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3" y="3429000"/>
            <a:ext cx="9601201" cy="2286000"/>
          </a:xfrm>
        </p:spPr>
        <p:txBody>
          <a:bodyPr anchor="b">
            <a:normAutofit/>
          </a:bodyPr>
          <a:lstStyle>
            <a:lvl1pPr algn="l">
              <a:defRPr sz="4800" b="0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3813" y="685800"/>
            <a:ext cx="7543800" cy="1066800"/>
          </a:xfrm>
        </p:spPr>
        <p:txBody>
          <a:bodyPr lIns="91440" anchor="t"/>
          <a:lstStyle>
            <a:lvl1pPr marL="0" indent="0">
              <a:spcBef>
                <a:spcPts val="0"/>
              </a:spcBef>
              <a:buNone/>
              <a:defRPr sz="2000" cap="all" spc="250" baseline="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DC1F7-A9E9-4D8B-8C97-C74523B2CF2A}" type="datetimeFigureOut">
              <a:rPr/>
              <a:pPr/>
              <a:t>12/1/2011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542E4-2CCF-42F6-9D92-ED568035133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35788911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3813" y="1828800"/>
            <a:ext cx="4648199" cy="4343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6812" y="1828801"/>
            <a:ext cx="4648202" cy="4343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DC1F7-A9E9-4D8B-8C97-C74523B2CF2A}" type="datetimeFigureOut">
              <a:rPr/>
              <a:pPr/>
              <a:t>12/1/2011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542E4-2CCF-42F6-9D92-ED568035133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141387838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3" y="381000"/>
            <a:ext cx="96012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3813" y="1676400"/>
            <a:ext cx="4646376" cy="76200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3813" y="2438400"/>
            <a:ext cx="4648199" cy="37338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46812" y="1676400"/>
            <a:ext cx="4648201" cy="76200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46812" y="2438400"/>
            <a:ext cx="4648201" cy="37338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DC1F7-A9E9-4D8B-8C97-C74523B2CF2A}" type="datetimeFigureOut">
              <a:rPr/>
              <a:pPr/>
              <a:t>12/1/2011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542E4-2CCF-42F6-9D92-ED568035133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19569202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DC1F7-A9E9-4D8B-8C97-C74523B2CF2A}" type="datetimeFigureOut">
              <a:rPr/>
              <a:pPr/>
              <a:t>12/1/2011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542E4-2CCF-42F6-9D92-ED568035133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102131120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DC1F7-A9E9-4D8B-8C97-C74523B2CF2A}" type="datetimeFigureOut">
              <a:rPr/>
              <a:pPr/>
              <a:t>12/1/2011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542E4-2CCF-42F6-9D92-ED568035133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253663127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08012" y="0"/>
            <a:ext cx="4883563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699452" y="0"/>
            <a:ext cx="4700684" cy="6858000"/>
          </a:xfrm>
          <a:prstGeom prst="rect">
            <a:avLst/>
          </a:prstGeom>
          <a:solidFill>
            <a:schemeClr val="bg2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3" y="685800"/>
            <a:ext cx="3581400" cy="3886200"/>
          </a:xfrm>
        </p:spPr>
        <p:txBody>
          <a:bodyPr anchor="b">
            <a:noAutofit/>
          </a:bodyPr>
          <a:lstStyle>
            <a:lvl1pPr algn="l">
              <a:defRPr sz="40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4413" y="685800"/>
            <a:ext cx="5484970" cy="5486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3" y="4724400"/>
            <a:ext cx="3581400" cy="1401764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DC1F7-A9E9-4D8B-8C97-C74523B2CF2A}" type="datetimeFigureOut">
              <a:rPr/>
              <a:pPr/>
              <a:t>12/1/2011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542E4-2CCF-42F6-9D92-ED568035133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121957584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608012" y="0"/>
            <a:ext cx="4883563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699452" y="0"/>
            <a:ext cx="4700684" cy="6858000"/>
          </a:xfrm>
          <a:prstGeom prst="rect">
            <a:avLst/>
          </a:prstGeom>
          <a:solidFill>
            <a:schemeClr val="bg2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3" y="685800"/>
            <a:ext cx="3581400" cy="3886200"/>
          </a:xfrm>
        </p:spPr>
        <p:txBody>
          <a:bodyPr anchor="b">
            <a:noAutofit/>
          </a:bodyPr>
          <a:lstStyle>
            <a:lvl1pPr algn="l">
              <a:defRPr sz="40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094413" y="685800"/>
            <a:ext cx="5486400" cy="5486400"/>
          </a:xfrm>
          <a:solidFill>
            <a:schemeClr val="tx2">
              <a:lumMod val="10000"/>
            </a:schemeClr>
          </a:solidFill>
          <a:ln w="50800">
            <a:solidFill>
              <a:schemeClr val="tx1"/>
            </a:solidFill>
            <a:miter lim="800000"/>
          </a:ln>
          <a:effectLst>
            <a:outerShdw blurRad="190500" algn="ctr" rotWithShape="0">
              <a:prstClr val="black">
                <a:alpha val="50000"/>
              </a:prstClr>
            </a:outerShdw>
          </a:effectLst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3" y="4724400"/>
            <a:ext cx="3581400" cy="1401764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DC1F7-A9E9-4D8B-8C97-C74523B2CF2A}" type="datetimeFigureOut">
              <a:rPr/>
              <a:pPr/>
              <a:t>12/1/2011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542E4-2CCF-42F6-9D92-ED568035133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97193409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3812" y="381000"/>
            <a:ext cx="96012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3814" y="1828800"/>
            <a:ext cx="9601200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99412" y="6400801"/>
            <a:ext cx="1320059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1DC1F7-A9E9-4D8B-8C97-C74523B2CF2A}" type="datetimeFigureOut">
              <a:rPr/>
              <a:pPr/>
              <a:t>12/1/2011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3813" y="6400801"/>
            <a:ext cx="6324599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75812" y="6400801"/>
            <a:ext cx="1219202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9542E4-2CCF-42F6-9D92-ED568035133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410820990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2" r:id="rId10"/>
    <p:sldLayoutId id="2147483658" r:id="rId11"/>
    <p:sldLayoutId id="2147483659" r:id="rId12"/>
  </p:sldLayoutIdLst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6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800"/>
        </a:spcBef>
        <a:buFont typeface="Century" pitchFamily="18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25880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91640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57400" indent="-228600" algn="l" defTabSz="914400" rtl="0" eaLnBrk="1" latinLnBrk="0" hangingPunct="1">
        <a:spcBef>
          <a:spcPts val="6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23160" indent="-228600" algn="l" defTabSz="914400" rtl="0" eaLnBrk="1" latinLnBrk="0" hangingPunct="1">
        <a:spcBef>
          <a:spcPts val="6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28600" algn="l" defTabSz="914400" rtl="0" eaLnBrk="1" latinLnBrk="0" hangingPunct="1">
        <a:spcBef>
          <a:spcPts val="6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54680" indent="-228600" algn="l" defTabSz="914400" rtl="0" eaLnBrk="1" latinLnBrk="0" hangingPunct="1">
        <a:spcBef>
          <a:spcPts val="6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32012" y="457200"/>
            <a:ext cx="8153401" cy="1219200"/>
          </a:xfrm>
        </p:spPr>
        <p:txBody>
          <a:bodyPr/>
          <a:lstStyle/>
          <a:p>
            <a:r>
              <a:rPr lang="en-US" sz="4400" b="1" dirty="0" smtClean="0"/>
              <a:t>CORPORATE ACCOUTING</a:t>
            </a:r>
            <a:endParaRPr lang="en-US" sz="44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65612" y="1828800"/>
            <a:ext cx="3276601" cy="457200"/>
          </a:xfrm>
        </p:spPr>
        <p:txBody>
          <a:bodyPr>
            <a:noAutofit/>
          </a:bodyPr>
          <a:lstStyle/>
          <a:p>
            <a:r>
              <a:rPr lang="en-US" sz="3600" dirty="0" smtClean="0">
                <a:solidFill>
                  <a:schemeClr val="tx1"/>
                </a:solidFill>
              </a:rPr>
              <a:t>	UNIT </a:t>
            </a:r>
            <a:r>
              <a:rPr lang="en-US" sz="3600" dirty="0" err="1" smtClean="0">
                <a:solidFill>
                  <a:schemeClr val="tx1"/>
                </a:solidFill>
              </a:rPr>
              <a:t>i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360612" y="2667000"/>
            <a:ext cx="8077201" cy="838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smtClean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REDEMPTION OF DEBENTURES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656012" y="4191000"/>
            <a:ext cx="4724401" cy="19050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SUBJECT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EXPERT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baseline="0" dirty="0" smtClean="0">
                <a:latin typeface="+mj-lt"/>
                <a:ea typeface="+mj-ea"/>
                <a:cs typeface="+mj-cs"/>
              </a:rPr>
              <a:t>	</a:t>
            </a:r>
            <a:endParaRPr lang="en-US" sz="3600" b="1" dirty="0" smtClean="0">
              <a:latin typeface="+mj-lt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baseline="0" dirty="0" smtClean="0">
                <a:latin typeface="+mj-lt"/>
                <a:ea typeface="+mj-ea"/>
                <a:cs typeface="+mj-cs"/>
              </a:rPr>
              <a:t>CA.</a:t>
            </a:r>
            <a:r>
              <a:rPr lang="en-US" sz="3600" b="1" dirty="0" smtClean="0">
                <a:latin typeface="+mj-lt"/>
                <a:ea typeface="+mj-ea"/>
                <a:cs typeface="+mj-cs"/>
              </a:rPr>
              <a:t> AMITA BISSA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4418012" y="3657600"/>
            <a:ext cx="3276601" cy="457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600" b="0" i="0" u="none" strike="noStrike" kern="1200" cap="all" spc="25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PART</a:t>
            </a:r>
            <a:r>
              <a:rPr kumimoji="0" lang="en-US" sz="3600" b="0" i="0" u="none" strike="noStrike" kern="1200" cap="all" spc="25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14</a:t>
            </a:r>
            <a:endParaRPr kumimoji="0" lang="en-US" sz="3600" b="0" i="0" u="none" strike="noStrike" kern="1200" cap="all" spc="25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0082013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2" y="228600"/>
            <a:ext cx="9372600" cy="762000"/>
          </a:xfrm>
        </p:spPr>
        <p:txBody>
          <a:bodyPr/>
          <a:lstStyle/>
          <a:p>
            <a:r>
              <a:rPr lang="en-US" dirty="0" smtClean="0"/>
              <a:t>	ACCOUNTING TREAMENT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989012" y="1219200"/>
            <a:ext cx="9601200" cy="12954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	SECOND AND SUBSEQUENT YEARS – (AT THE END)</a:t>
            </a:r>
          </a:p>
          <a:p>
            <a:pPr>
              <a:buNone/>
            </a:pPr>
            <a:r>
              <a:rPr lang="en-US" dirty="0" smtClean="0"/>
              <a:t> 3. On receipt of interest on Debenture Redemption Fund Investment Account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="" xmlns:p14="http://schemas.microsoft.com/office/powerpoint/2010/main" val="1329331929"/>
              </p:ext>
            </p:extLst>
          </p:nvPr>
        </p:nvGraphicFramePr>
        <p:xfrm>
          <a:off x="1674812" y="2514600"/>
          <a:ext cx="7772402" cy="357629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841821"/>
                <a:gridCol w="1146749"/>
                <a:gridCol w="1783832"/>
              </a:tblGrid>
              <a:tr h="807124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PARTICULARS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Dr.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Cr.</a:t>
                      </a:r>
                      <a:endParaRPr lang="en-US" sz="2400" dirty="0"/>
                    </a:p>
                  </a:txBody>
                  <a:tcPr anchor="ctr"/>
                </a:tc>
              </a:tr>
              <a:tr h="196204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aseline="0" dirty="0" smtClean="0"/>
                        <a:t>Bank                                           Dr.</a:t>
                      </a:r>
                      <a:endParaRPr lang="en-US" sz="2400" dirty="0" smtClean="0"/>
                    </a:p>
                    <a:p>
                      <a:r>
                        <a:rPr lang="en-US" sz="2400" dirty="0" smtClean="0"/>
                        <a:t> To Interest</a:t>
                      </a:r>
                      <a:r>
                        <a:rPr lang="en-US" sz="2400" baseline="0" dirty="0" smtClean="0"/>
                        <a:t> on </a:t>
                      </a:r>
                      <a:r>
                        <a:rPr lang="en-US" sz="2400" dirty="0" smtClean="0"/>
                        <a:t> Debenture Redemption</a:t>
                      </a:r>
                      <a:r>
                        <a:rPr lang="en-US" sz="2400" baseline="0" dirty="0" smtClean="0"/>
                        <a:t> Fund  Investment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7124">
                <a:tc gridSpan="3"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751012" y="5486400"/>
            <a:ext cx="7620000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400" dirty="0" smtClean="0"/>
              <a:t>With amount of interest received.</a:t>
            </a:r>
            <a:endParaRPr lang="en-US" sz="2400" dirty="0"/>
          </a:p>
        </p:txBody>
      </p:sp>
    </p:spTree>
    <p:extLst>
      <p:ext uri="{BB962C8B-B14F-4D97-AF65-F5344CB8AC3E}">
        <p14:creationId xmlns="" xmlns:p14="http://schemas.microsoft.com/office/powerpoint/2010/main" val="164818021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2" y="228600"/>
            <a:ext cx="9372600" cy="762000"/>
          </a:xfrm>
        </p:spPr>
        <p:txBody>
          <a:bodyPr/>
          <a:lstStyle/>
          <a:p>
            <a:r>
              <a:rPr lang="en-US" dirty="0" smtClean="0"/>
              <a:t>	ACCOUNTING TREAMENT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989012" y="1219200"/>
            <a:ext cx="9601200" cy="12954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	SECOND AND SUBSEQUENT YEARS – (AT THE END)</a:t>
            </a:r>
          </a:p>
          <a:p>
            <a:pPr>
              <a:buNone/>
            </a:pPr>
            <a:r>
              <a:rPr lang="en-US" dirty="0" smtClean="0"/>
              <a:t> 4. on Transfer of the interest to Debenture Redemption Fund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="" xmlns:p14="http://schemas.microsoft.com/office/powerpoint/2010/main" val="1329331929"/>
              </p:ext>
            </p:extLst>
          </p:nvPr>
        </p:nvGraphicFramePr>
        <p:xfrm>
          <a:off x="1674812" y="2514600"/>
          <a:ext cx="7772402" cy="357629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181600"/>
                <a:gridCol w="1066800"/>
                <a:gridCol w="1524002"/>
              </a:tblGrid>
              <a:tr h="807124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PARTICULARS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Dr.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Cr.</a:t>
                      </a:r>
                      <a:endParaRPr lang="en-US" sz="2400" dirty="0"/>
                    </a:p>
                  </a:txBody>
                  <a:tcPr anchor="ctr"/>
                </a:tc>
              </a:tr>
              <a:tr h="196204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 Interest</a:t>
                      </a:r>
                      <a:r>
                        <a:rPr lang="en-US" sz="2400" baseline="0" dirty="0" smtClean="0"/>
                        <a:t> on </a:t>
                      </a:r>
                      <a:r>
                        <a:rPr lang="en-US" sz="2400" dirty="0" smtClean="0"/>
                        <a:t> Debenture Redemption</a:t>
                      </a:r>
                      <a:r>
                        <a:rPr lang="en-US" sz="2400" baseline="0" dirty="0" smtClean="0"/>
                        <a:t> Fund  Investment  Dr.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aseline="0" dirty="0" smtClean="0"/>
                        <a:t>   To Debenture Redemption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aseline="0" dirty="0" smtClean="0"/>
                        <a:t>     Fund Account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7124">
                <a:tc gridSpan="3"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751012" y="5486400"/>
            <a:ext cx="7620000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400" dirty="0" smtClean="0"/>
              <a:t>With amount of interest received on investment</a:t>
            </a:r>
            <a:endParaRPr lang="en-US" sz="2400" dirty="0"/>
          </a:p>
        </p:txBody>
      </p:sp>
    </p:spTree>
    <p:extLst>
      <p:ext uri="{BB962C8B-B14F-4D97-AF65-F5344CB8AC3E}">
        <p14:creationId xmlns="" xmlns:p14="http://schemas.microsoft.com/office/powerpoint/2010/main" val="164818021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2" y="228600"/>
            <a:ext cx="9372600" cy="762000"/>
          </a:xfrm>
        </p:spPr>
        <p:txBody>
          <a:bodyPr/>
          <a:lstStyle/>
          <a:p>
            <a:r>
              <a:rPr lang="en-US" dirty="0" smtClean="0"/>
              <a:t>	ACCOUNTING TREAMENT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989012" y="1219200"/>
            <a:ext cx="9601200" cy="12954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	SECOND AND SUBSEQUENT YEARS – (AT THE END)</a:t>
            </a:r>
          </a:p>
          <a:p>
            <a:pPr>
              <a:buNone/>
            </a:pPr>
            <a:r>
              <a:rPr lang="en-US" dirty="0" smtClean="0"/>
              <a:t> 5. on Transfer of the Profits to Debenture Redemption Fund </a:t>
            </a:r>
            <a:r>
              <a:rPr lang="en-US" dirty="0" err="1" smtClean="0"/>
              <a:t>A.c</a:t>
            </a:r>
            <a:endParaRPr lang="en-US" dirty="0" smtClean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="" xmlns:p14="http://schemas.microsoft.com/office/powerpoint/2010/main" val="1329331929"/>
              </p:ext>
            </p:extLst>
          </p:nvPr>
        </p:nvGraphicFramePr>
        <p:xfrm>
          <a:off x="1674812" y="2514600"/>
          <a:ext cx="7772402" cy="357629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181600"/>
                <a:gridCol w="1066800"/>
                <a:gridCol w="1524002"/>
              </a:tblGrid>
              <a:tr h="807124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PARTICULARS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Dr.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Cr.</a:t>
                      </a:r>
                      <a:endParaRPr lang="en-US" sz="2400" dirty="0"/>
                    </a:p>
                  </a:txBody>
                  <a:tcPr anchor="ctr"/>
                </a:tc>
              </a:tr>
              <a:tr h="196204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aseline="0" dirty="0" smtClean="0"/>
                        <a:t>Profit and Loss Appropriation Dr.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aseline="0" dirty="0" smtClean="0"/>
                        <a:t>   To Debenture Redemption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aseline="0" dirty="0" smtClean="0"/>
                        <a:t>     Fund Account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7124">
                <a:tc gridSpan="3"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751012" y="5486400"/>
            <a:ext cx="7620000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400" dirty="0" smtClean="0"/>
              <a:t>With annual amount of profit set aside.</a:t>
            </a:r>
            <a:endParaRPr lang="en-US" sz="2400" dirty="0"/>
          </a:p>
        </p:txBody>
      </p:sp>
    </p:spTree>
    <p:extLst>
      <p:ext uri="{BB962C8B-B14F-4D97-AF65-F5344CB8AC3E}">
        <p14:creationId xmlns="" xmlns:p14="http://schemas.microsoft.com/office/powerpoint/2010/main" val="164818021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2" y="228600"/>
            <a:ext cx="9372600" cy="762000"/>
          </a:xfrm>
        </p:spPr>
        <p:txBody>
          <a:bodyPr/>
          <a:lstStyle/>
          <a:p>
            <a:r>
              <a:rPr lang="en-US" dirty="0" smtClean="0"/>
              <a:t>	ACCOUNTING TREAMENT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989012" y="1219200"/>
            <a:ext cx="9601200" cy="12954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	SECOND AND SUBSEQUENT YEARS – (AT THE END)</a:t>
            </a:r>
          </a:p>
          <a:p>
            <a:pPr>
              <a:buNone/>
            </a:pPr>
            <a:r>
              <a:rPr lang="en-US" dirty="0" smtClean="0"/>
              <a:t> 6. On investment of annual profit and interest received on investment.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="" xmlns:p14="http://schemas.microsoft.com/office/powerpoint/2010/main" val="1329331929"/>
              </p:ext>
            </p:extLst>
          </p:nvPr>
        </p:nvGraphicFramePr>
        <p:xfrm>
          <a:off x="1674812" y="2514600"/>
          <a:ext cx="7772402" cy="357629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181600"/>
                <a:gridCol w="1066800"/>
                <a:gridCol w="1524002"/>
              </a:tblGrid>
              <a:tr h="807124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PARTICULARS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Dr.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Cr.</a:t>
                      </a:r>
                      <a:endParaRPr lang="en-US" sz="2400" dirty="0"/>
                    </a:p>
                  </a:txBody>
                  <a:tcPr anchor="ctr"/>
                </a:tc>
              </a:tr>
              <a:tr h="196204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aseline="0" dirty="0" smtClean="0"/>
                        <a:t>Debenture Redemption Fund Investment account           Dr.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aseline="0" dirty="0" smtClean="0"/>
                        <a:t>  To Bank 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7124">
                <a:tc gridSpan="3"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751012" y="5334000"/>
            <a:ext cx="7620000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400" dirty="0" smtClean="0"/>
              <a:t>With the total amount of profit set aside plus interest received on investment.</a:t>
            </a:r>
            <a:endParaRPr lang="en-US" sz="2400" dirty="0"/>
          </a:p>
        </p:txBody>
      </p:sp>
    </p:spTree>
    <p:extLst>
      <p:ext uri="{BB962C8B-B14F-4D97-AF65-F5344CB8AC3E}">
        <p14:creationId xmlns="" xmlns:p14="http://schemas.microsoft.com/office/powerpoint/2010/main" val="164818021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2" y="228600"/>
            <a:ext cx="9372600" cy="762000"/>
          </a:xfrm>
        </p:spPr>
        <p:txBody>
          <a:bodyPr/>
          <a:lstStyle/>
          <a:p>
            <a:r>
              <a:rPr lang="en-US" dirty="0" smtClean="0"/>
              <a:t>	ACCOUNTING TREAMENT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989012" y="1219200"/>
            <a:ext cx="9601200" cy="12954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	in the last year, investment made in the earlier years are realized and debentures are redeemed.</a:t>
            </a:r>
          </a:p>
          <a:p>
            <a:pPr>
              <a:buNone/>
            </a:pPr>
            <a:r>
              <a:rPr lang="en-US" dirty="0" smtClean="0"/>
              <a:t>7. For sale of investment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="" xmlns:p14="http://schemas.microsoft.com/office/powerpoint/2010/main" val="1329331929"/>
              </p:ext>
            </p:extLst>
          </p:nvPr>
        </p:nvGraphicFramePr>
        <p:xfrm>
          <a:off x="1674812" y="2514600"/>
          <a:ext cx="7772402" cy="357629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181600"/>
                <a:gridCol w="1066800"/>
                <a:gridCol w="1524002"/>
              </a:tblGrid>
              <a:tr h="807124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PARTICULARS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Dr.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Cr.</a:t>
                      </a:r>
                      <a:endParaRPr lang="en-US" sz="2400" dirty="0"/>
                    </a:p>
                  </a:txBody>
                  <a:tcPr anchor="ctr"/>
                </a:tc>
              </a:tr>
              <a:tr h="196204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aseline="0" dirty="0" smtClean="0"/>
                        <a:t>Bank account             Dr.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aseline="0" dirty="0" smtClean="0"/>
                        <a:t>    To Debenture Redemption Fund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aseline="0" dirty="0" smtClean="0"/>
                        <a:t>      Investment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aseline="0" dirty="0" smtClean="0"/>
                        <a:t>    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7124">
                <a:tc gridSpan="3"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751012" y="5334000"/>
            <a:ext cx="7620000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400" dirty="0" smtClean="0"/>
              <a:t>With the realized value of  investment.</a:t>
            </a:r>
            <a:endParaRPr lang="en-US" sz="2400" dirty="0"/>
          </a:p>
        </p:txBody>
      </p:sp>
    </p:spTree>
    <p:extLst>
      <p:ext uri="{BB962C8B-B14F-4D97-AF65-F5344CB8AC3E}">
        <p14:creationId xmlns="" xmlns:p14="http://schemas.microsoft.com/office/powerpoint/2010/main" val="164818021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2" y="228600"/>
            <a:ext cx="9372600" cy="762000"/>
          </a:xfrm>
        </p:spPr>
        <p:txBody>
          <a:bodyPr/>
          <a:lstStyle/>
          <a:p>
            <a:r>
              <a:rPr lang="en-US" dirty="0" smtClean="0"/>
              <a:t>	ACCOUNTING TREAMENT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989012" y="1219200"/>
            <a:ext cx="9601200" cy="12954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	in the last year, investment made in the earlier years are realized and debentures are redeemed.</a:t>
            </a:r>
          </a:p>
          <a:p>
            <a:pPr>
              <a:buNone/>
            </a:pPr>
            <a:r>
              <a:rPr lang="en-US" dirty="0" smtClean="0"/>
              <a:t>7. For sale of investment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="" xmlns:p14="http://schemas.microsoft.com/office/powerpoint/2010/main" val="1329331929"/>
              </p:ext>
            </p:extLst>
          </p:nvPr>
        </p:nvGraphicFramePr>
        <p:xfrm>
          <a:off x="1674812" y="2514600"/>
          <a:ext cx="7772402" cy="357629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181600"/>
                <a:gridCol w="1066800"/>
                <a:gridCol w="1524002"/>
              </a:tblGrid>
              <a:tr h="807124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PARTICULARS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Dr.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Cr.</a:t>
                      </a:r>
                      <a:endParaRPr lang="en-US" sz="2400" dirty="0"/>
                    </a:p>
                  </a:txBody>
                  <a:tcPr anchor="ctr"/>
                </a:tc>
              </a:tr>
              <a:tr h="196204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aseline="0" dirty="0" smtClean="0"/>
                        <a:t>Bank account             Dr.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aseline="0" dirty="0" smtClean="0"/>
                        <a:t>    To Debenture Redemption Fund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aseline="0" dirty="0" smtClean="0"/>
                        <a:t>      Investment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aseline="0" dirty="0" smtClean="0"/>
                        <a:t>    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7124">
                <a:tc gridSpan="3"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751012" y="5334000"/>
            <a:ext cx="7620000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400" dirty="0" smtClean="0"/>
              <a:t>With the realized value of  investment.</a:t>
            </a:r>
            <a:endParaRPr lang="en-US" sz="2400" dirty="0"/>
          </a:p>
        </p:txBody>
      </p:sp>
    </p:spTree>
    <p:extLst>
      <p:ext uri="{BB962C8B-B14F-4D97-AF65-F5344CB8AC3E}">
        <p14:creationId xmlns="" xmlns:p14="http://schemas.microsoft.com/office/powerpoint/2010/main" val="164818021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Autofit/>
          </a:bodyPr>
          <a:lstStyle/>
          <a:p>
            <a:pPr algn="just"/>
            <a:r>
              <a:rPr lang="en-US" sz="2800" dirty="0" smtClean="0"/>
              <a:t>8. If there is some profit or loss on sale of investments, the same needs to be transferred to Debenture Redemption Fund Account</a:t>
            </a:r>
            <a:endParaRPr lang="en-US" sz="2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 CASE OF PROFIT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half" idx="2"/>
          </p:nvPr>
        </p:nvGraphicFramePr>
        <p:xfrm>
          <a:off x="684212" y="2286000"/>
          <a:ext cx="4876800" cy="2819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95749"/>
                <a:gridCol w="766354"/>
                <a:gridCol w="1114697"/>
              </a:tblGrid>
              <a:tr h="570128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PARTICULARS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DR.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CR.</a:t>
                      </a:r>
                      <a:endParaRPr lang="en-US" sz="2400" b="1" dirty="0"/>
                    </a:p>
                  </a:txBody>
                  <a:tcPr/>
                </a:tc>
              </a:tr>
              <a:tr h="2249272"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Debenture</a:t>
                      </a:r>
                      <a:r>
                        <a:rPr lang="en-US" sz="2000" b="1" baseline="0" dirty="0" smtClean="0"/>
                        <a:t> Redemption Fund Investment         Dr.</a:t>
                      </a:r>
                    </a:p>
                    <a:p>
                      <a:r>
                        <a:rPr lang="en-US" sz="2000" b="1" baseline="0" dirty="0" smtClean="0"/>
                        <a:t>    To Debenture redemption fund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780211" y="1676400"/>
            <a:ext cx="4648201" cy="762000"/>
          </a:xfrm>
        </p:spPr>
        <p:txBody>
          <a:bodyPr/>
          <a:lstStyle/>
          <a:p>
            <a:r>
              <a:rPr lang="en-US" dirty="0" smtClean="0"/>
              <a:t>IN CASE OF LOSS</a:t>
            </a:r>
            <a:endParaRPr lang="en-US" dirty="0"/>
          </a:p>
        </p:txBody>
      </p:sp>
      <p:graphicFrame>
        <p:nvGraphicFramePr>
          <p:cNvPr id="8" name="Content Placeholder 6"/>
          <p:cNvGraphicFramePr>
            <a:graphicFrameLocks noGrp="1"/>
          </p:cNvGraphicFramePr>
          <p:nvPr>
            <p:ph sz="half" idx="2"/>
          </p:nvPr>
        </p:nvGraphicFramePr>
        <p:xfrm>
          <a:off x="6018212" y="2286000"/>
          <a:ext cx="5181600" cy="2895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182983"/>
                <a:gridCol w="814251"/>
                <a:gridCol w="1184366"/>
              </a:tblGrid>
              <a:tr h="585537"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PARTICULARS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DR.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CR.</a:t>
                      </a:r>
                      <a:endParaRPr lang="en-US" sz="2400" b="1" dirty="0"/>
                    </a:p>
                  </a:txBody>
                  <a:tcPr/>
                </a:tc>
              </a:tr>
              <a:tr h="2310063"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Debenture</a:t>
                      </a:r>
                      <a:r>
                        <a:rPr lang="en-US" sz="2000" b="1" baseline="0" dirty="0" smtClean="0"/>
                        <a:t> Redemption Fund                             Dr.</a:t>
                      </a:r>
                    </a:p>
                    <a:p>
                      <a:r>
                        <a:rPr lang="en-US" sz="2000" b="1" baseline="0" dirty="0" smtClean="0"/>
                        <a:t>    To Debenture redemption fund Investment account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413084323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2" y="228600"/>
            <a:ext cx="9372600" cy="762000"/>
          </a:xfrm>
        </p:spPr>
        <p:txBody>
          <a:bodyPr/>
          <a:lstStyle/>
          <a:p>
            <a:r>
              <a:rPr lang="en-US" dirty="0" smtClean="0"/>
              <a:t>	ACCOUNTING TREAMENT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989012" y="1219200"/>
            <a:ext cx="9601200" cy="12954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	in the last year,.</a:t>
            </a:r>
          </a:p>
          <a:p>
            <a:pPr>
              <a:buNone/>
            </a:pPr>
            <a:r>
              <a:rPr lang="en-US" dirty="0" smtClean="0"/>
              <a:t>9. For redemption of Debentures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="" xmlns:p14="http://schemas.microsoft.com/office/powerpoint/2010/main" val="1329331929"/>
              </p:ext>
            </p:extLst>
          </p:nvPr>
        </p:nvGraphicFramePr>
        <p:xfrm>
          <a:off x="1674812" y="2514600"/>
          <a:ext cx="7772402" cy="357629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181600"/>
                <a:gridCol w="1066800"/>
                <a:gridCol w="1524002"/>
              </a:tblGrid>
              <a:tr h="807124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PARTICULARS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Dr.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Cr.</a:t>
                      </a:r>
                      <a:endParaRPr lang="en-US" sz="2400" dirty="0"/>
                    </a:p>
                  </a:txBody>
                  <a:tcPr anchor="ctr"/>
                </a:tc>
              </a:tr>
              <a:tr h="196204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aseline="0" dirty="0" smtClean="0"/>
                        <a:t>Debentures Account             Dr.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aseline="0" dirty="0" smtClean="0"/>
                        <a:t>   To Debenture Holder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7124">
                <a:tc gridSpan="3"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64818021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2" y="228600"/>
            <a:ext cx="9372600" cy="762000"/>
          </a:xfrm>
        </p:spPr>
        <p:txBody>
          <a:bodyPr/>
          <a:lstStyle/>
          <a:p>
            <a:r>
              <a:rPr lang="en-US" dirty="0" smtClean="0"/>
              <a:t>	ACCOUNTING TREAMENT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989012" y="1219200"/>
            <a:ext cx="9601200" cy="12954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	in the last year</a:t>
            </a:r>
          </a:p>
          <a:p>
            <a:pPr>
              <a:buNone/>
            </a:pPr>
            <a:r>
              <a:rPr lang="en-US" dirty="0" smtClean="0"/>
              <a:t>10. For payment to Debenture Holders</a:t>
            </a:r>
          </a:p>
          <a:p>
            <a:pPr>
              <a:buNone/>
            </a:pPr>
            <a:endParaRPr lang="en-US" dirty="0" smtClean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="" xmlns:p14="http://schemas.microsoft.com/office/powerpoint/2010/main" val="1329331929"/>
              </p:ext>
            </p:extLst>
          </p:nvPr>
        </p:nvGraphicFramePr>
        <p:xfrm>
          <a:off x="1674812" y="2514600"/>
          <a:ext cx="7772402" cy="357629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181600"/>
                <a:gridCol w="1066800"/>
                <a:gridCol w="1524002"/>
              </a:tblGrid>
              <a:tr h="807124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PARTICULARS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Dr.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Cr.</a:t>
                      </a:r>
                      <a:endParaRPr lang="en-US" sz="2400" dirty="0"/>
                    </a:p>
                  </a:txBody>
                  <a:tcPr anchor="ctr"/>
                </a:tc>
              </a:tr>
              <a:tr h="196204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aseline="0" dirty="0" smtClean="0"/>
                        <a:t>Debenture holders   A/c        Dr.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aseline="0" dirty="0" smtClean="0"/>
                        <a:t>  To Bank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7124">
                <a:tc gridSpan="3"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64818021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2" y="228600"/>
            <a:ext cx="9372600" cy="762000"/>
          </a:xfrm>
        </p:spPr>
        <p:txBody>
          <a:bodyPr/>
          <a:lstStyle/>
          <a:p>
            <a:r>
              <a:rPr lang="en-US" dirty="0" smtClean="0"/>
              <a:t>	ACCOUNTING TREAMENT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989012" y="1219200"/>
            <a:ext cx="9601200" cy="12954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	in the last year,.</a:t>
            </a:r>
          </a:p>
          <a:p>
            <a:pPr>
              <a:buNone/>
            </a:pPr>
            <a:r>
              <a:rPr lang="en-US" dirty="0" smtClean="0"/>
              <a:t>11. For transfer of balance of sinking fund to General Reserve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="" xmlns:p14="http://schemas.microsoft.com/office/powerpoint/2010/main" val="1329331929"/>
              </p:ext>
            </p:extLst>
          </p:nvPr>
        </p:nvGraphicFramePr>
        <p:xfrm>
          <a:off x="1674812" y="2514600"/>
          <a:ext cx="7772402" cy="357629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181600"/>
                <a:gridCol w="1066800"/>
                <a:gridCol w="1524002"/>
              </a:tblGrid>
              <a:tr h="807124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PARTICULARS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Dr.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Cr.</a:t>
                      </a:r>
                      <a:endParaRPr lang="en-US" sz="2400" dirty="0"/>
                    </a:p>
                  </a:txBody>
                  <a:tcPr anchor="ctr"/>
                </a:tc>
              </a:tr>
              <a:tr h="196204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aseline="0" dirty="0" smtClean="0"/>
                        <a:t>Debenture Redemption Fund  Dr.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aseline="0" dirty="0" smtClean="0"/>
                        <a:t>  To General Reserve.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7124">
                <a:tc gridSpan="3"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64818021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 OF THE LECTURE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22412" y="2133600"/>
            <a:ext cx="8305800" cy="3048000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200" dirty="0" smtClean="0"/>
              <a:t>Understanding Sinking Fund Method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 smtClean="0"/>
              <a:t>Accounting treatment of Redemption under Sinking fund Method.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 smtClean="0"/>
              <a:t>Highlighting practical approach for solving questions based on Sinking fund Method.</a:t>
            </a:r>
            <a:endParaRPr lang="en-US" sz="3200" dirty="0"/>
          </a:p>
        </p:txBody>
      </p:sp>
    </p:spTree>
    <p:extLst>
      <p:ext uri="{BB962C8B-B14F-4D97-AF65-F5344CB8AC3E}">
        <p14:creationId xmlns="" xmlns:p14="http://schemas.microsoft.com/office/powerpoint/2010/main" val="397079867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	A Company issued 5,000 debentures of Rs. 100 each at par on 1-1-1997 redeemable at par on 31-12-2001. A sinking fund was established and investment were expected to realize 5% p.a. Interest on investment was receivable on 30</a:t>
            </a:r>
            <a:r>
              <a:rPr lang="en-US" baseline="30000" dirty="0" smtClean="0"/>
              <a:t>th</a:t>
            </a:r>
            <a:r>
              <a:rPr lang="en-US" dirty="0" smtClean="0"/>
              <a:t> June and 31</a:t>
            </a:r>
            <a:r>
              <a:rPr lang="en-US" baseline="30000" dirty="0" smtClean="0"/>
              <a:t>st</a:t>
            </a:r>
            <a:r>
              <a:rPr lang="en-US" dirty="0" smtClean="0"/>
              <a:t> December of every year. Sinking Fund table shows that Re. 0.180975 annually amounts to Rs. 1 at the end of the 5 years @5% . On 31</a:t>
            </a:r>
            <a:r>
              <a:rPr lang="en-US" baseline="30000" dirty="0" smtClean="0"/>
              <a:t>st</a:t>
            </a:r>
            <a:r>
              <a:rPr lang="en-US" dirty="0" smtClean="0"/>
              <a:t> December 2001, investment were sold for Rs. 3,80,000.</a:t>
            </a:r>
          </a:p>
          <a:p>
            <a:pPr>
              <a:buNone/>
            </a:pPr>
            <a:r>
              <a:rPr lang="en-US" dirty="0" smtClean="0"/>
              <a:t>	Pass journal Entries. Annual investments were made in the nearest multiple of Rs. 10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184140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/>
              <a:t>Solution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sz="2800" dirty="0" smtClean="0"/>
              <a:t>Step 1 </a:t>
            </a:r>
          </a:p>
          <a:p>
            <a:pPr>
              <a:buNone/>
            </a:pPr>
            <a:r>
              <a:rPr lang="en-US" sz="2800" dirty="0" smtClean="0">
                <a:solidFill>
                  <a:srgbClr val="FFC000"/>
                </a:solidFill>
              </a:rPr>
              <a:t>Calculation of Annual Appropriation</a:t>
            </a:r>
          </a:p>
          <a:p>
            <a:pPr>
              <a:buNone/>
            </a:pPr>
            <a:r>
              <a:rPr lang="en-US" sz="2800" dirty="0" smtClean="0"/>
              <a:t>		</a:t>
            </a:r>
            <a:r>
              <a:rPr lang="en-US" sz="28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	= Amount payable on Redemption</a:t>
            </a:r>
          </a:p>
          <a:p>
            <a:pPr>
              <a:buNone/>
            </a:pPr>
            <a:endParaRPr lang="en-US" sz="2800" dirty="0" smtClean="0">
              <a:solidFill>
                <a:schemeClr val="accent5">
                  <a:lumMod val="20000"/>
                  <a:lumOff val="80000"/>
                </a:schemeClr>
              </a:solidFill>
            </a:endParaRPr>
          </a:p>
          <a:p>
            <a:pPr>
              <a:buNone/>
            </a:pPr>
            <a:r>
              <a:rPr lang="en-US" sz="28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			 	Relevant table value</a:t>
            </a:r>
          </a:p>
          <a:p>
            <a:pPr>
              <a:buNone/>
            </a:pPr>
            <a:r>
              <a:rPr lang="en-US" sz="2800" dirty="0" smtClean="0"/>
              <a:t> 			=	Rs,5,00,000     	0.180975</a:t>
            </a:r>
          </a:p>
          <a:p>
            <a:pPr>
              <a:buNone/>
            </a:pPr>
            <a:r>
              <a:rPr lang="en-US" sz="2800" dirty="0" smtClean="0"/>
              <a:t>			=	Rs. 90,487				</a:t>
            </a:r>
          </a:p>
          <a:p>
            <a:pPr>
              <a:buNone/>
            </a:pPr>
            <a:endParaRPr lang="en-US" sz="2800" dirty="0"/>
          </a:p>
        </p:txBody>
      </p:sp>
      <p:sp>
        <p:nvSpPr>
          <p:cNvPr id="4" name="Multiply 3"/>
          <p:cNvSpPr/>
          <p:nvPr/>
        </p:nvSpPr>
        <p:spPr>
          <a:xfrm>
            <a:off x="4951412" y="3429000"/>
            <a:ext cx="990600" cy="609600"/>
          </a:xfrm>
          <a:prstGeom prst="mathMultiply">
            <a:avLst/>
          </a:prstGeom>
          <a:gradFill flip="none" rotWithShape="1">
            <a:gsLst>
              <a:gs pos="0">
                <a:schemeClr val="lt1">
                  <a:shade val="30000"/>
                  <a:satMod val="115000"/>
                </a:schemeClr>
              </a:gs>
              <a:gs pos="50000">
                <a:schemeClr val="lt1">
                  <a:shade val="67500"/>
                  <a:satMod val="115000"/>
                </a:schemeClr>
              </a:gs>
              <a:gs pos="100000">
                <a:schemeClr val="lt1"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Multiply 4"/>
          <p:cNvSpPr/>
          <p:nvPr/>
        </p:nvSpPr>
        <p:spPr>
          <a:xfrm>
            <a:off x="6170612" y="4876800"/>
            <a:ext cx="609600" cy="304800"/>
          </a:xfrm>
          <a:prstGeom prst="mathMultiply">
            <a:avLst/>
          </a:prstGeom>
          <a:gradFill flip="none" rotWithShape="1">
            <a:gsLst>
              <a:gs pos="0">
                <a:schemeClr val="lt1">
                  <a:shade val="30000"/>
                  <a:satMod val="115000"/>
                </a:schemeClr>
              </a:gs>
              <a:gs pos="50000">
                <a:schemeClr val="lt1">
                  <a:shade val="67500"/>
                  <a:satMod val="115000"/>
                </a:schemeClr>
              </a:gs>
              <a:gs pos="100000">
                <a:schemeClr val="lt1"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5431100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2" y="76200"/>
            <a:ext cx="9372600" cy="762000"/>
          </a:xfrm>
        </p:spPr>
        <p:txBody>
          <a:bodyPr/>
          <a:lstStyle/>
          <a:p>
            <a:r>
              <a:rPr lang="en-US" dirty="0" smtClean="0"/>
              <a:t>			JOURNAL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="" xmlns:p14="http://schemas.microsoft.com/office/powerpoint/2010/main" val="1329331929"/>
              </p:ext>
            </p:extLst>
          </p:nvPr>
        </p:nvGraphicFramePr>
        <p:xfrm>
          <a:off x="1446214" y="1933391"/>
          <a:ext cx="9372598" cy="193756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25333"/>
                <a:gridCol w="3881665"/>
                <a:gridCol w="2082800"/>
                <a:gridCol w="2082800"/>
              </a:tblGrid>
              <a:tr h="402013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DATE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PARTICULARS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Dr.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Cr.</a:t>
                      </a:r>
                      <a:endParaRPr lang="en-US" sz="2800" dirty="0"/>
                    </a:p>
                  </a:txBody>
                  <a:tcPr anchor="ctr"/>
                </a:tc>
              </a:tr>
              <a:tr h="609599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1-1-97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Bank</a:t>
                      </a:r>
                      <a:r>
                        <a:rPr lang="en-US" sz="2800" baseline="0" dirty="0" smtClean="0"/>
                        <a:t> Account      Dr.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5,00,000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 anchor="ctr"/>
                </a:tc>
              </a:tr>
              <a:tr h="809810"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To Debentures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5,00,000</a:t>
                      </a:r>
                      <a:endParaRPr lang="en-US" sz="28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284412" y="4313670"/>
            <a:ext cx="7239000" cy="86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800" dirty="0" smtClean="0"/>
              <a:t>( Being issue of 5000 debentures </a:t>
            </a:r>
          </a:p>
          <a:p>
            <a:pPr>
              <a:lnSpc>
                <a:spcPct val="90000"/>
              </a:lnSpc>
            </a:pPr>
            <a:r>
              <a:rPr lang="en-US" sz="2800" dirty="0" smtClean="0"/>
              <a:t>of Rs. 100 at par.</a:t>
            </a:r>
            <a:endParaRPr lang="en-US" sz="2800" dirty="0"/>
          </a:p>
        </p:txBody>
      </p:sp>
    </p:spTree>
    <p:extLst>
      <p:ext uri="{BB962C8B-B14F-4D97-AF65-F5344CB8AC3E}">
        <p14:creationId xmlns="" xmlns:p14="http://schemas.microsoft.com/office/powerpoint/2010/main" val="164818021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2" y="76200"/>
            <a:ext cx="9372600" cy="762000"/>
          </a:xfrm>
        </p:spPr>
        <p:txBody>
          <a:bodyPr/>
          <a:lstStyle/>
          <a:p>
            <a:r>
              <a:rPr lang="en-US" dirty="0" smtClean="0"/>
              <a:t>			JOURNAL</a:t>
            </a:r>
            <a:endParaRPr lang="en-US" dirty="0"/>
          </a:p>
        </p:txBody>
      </p:sp>
      <p:graphicFrame>
        <p:nvGraphicFramePr>
          <p:cNvPr id="14" name="Content Placeholder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="" xmlns:p14="http://schemas.microsoft.com/office/powerpoint/2010/main" val="1329331929"/>
              </p:ext>
            </p:extLst>
          </p:nvPr>
        </p:nvGraphicFramePr>
        <p:xfrm>
          <a:off x="1217614" y="1905000"/>
          <a:ext cx="9601198" cy="206153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04998"/>
                <a:gridCol w="4648200"/>
                <a:gridCol w="1447800"/>
                <a:gridCol w="1600200"/>
              </a:tblGrid>
              <a:tr h="558329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DATE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PARTICULARS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Dr.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Cr.</a:t>
                      </a:r>
                      <a:endParaRPr lang="en-US" sz="2800" dirty="0"/>
                    </a:p>
                  </a:txBody>
                  <a:tcPr anchor="ctr"/>
                </a:tc>
              </a:tr>
              <a:tr h="558329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31-12-97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P&amp; L Appropriation    Dr.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90,487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 anchor="ctr"/>
                </a:tc>
              </a:tr>
              <a:tr h="864542"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To Debenture</a:t>
                      </a:r>
                      <a:r>
                        <a:rPr lang="en-US" sz="2800" baseline="0" dirty="0" smtClean="0"/>
                        <a:t> Redemption Fund A/c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90,487</a:t>
                      </a:r>
                      <a:endParaRPr lang="en-US" sz="28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2055812" y="4618470"/>
            <a:ext cx="6858000" cy="86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800" dirty="0" smtClean="0"/>
              <a:t>( Being annual appropriation for redemption.</a:t>
            </a:r>
          </a:p>
        </p:txBody>
      </p:sp>
    </p:spTree>
    <p:extLst>
      <p:ext uri="{BB962C8B-B14F-4D97-AF65-F5344CB8AC3E}">
        <p14:creationId xmlns="" xmlns:p14="http://schemas.microsoft.com/office/powerpoint/2010/main" val="164818021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2" y="76200"/>
            <a:ext cx="9372600" cy="762000"/>
          </a:xfrm>
        </p:spPr>
        <p:txBody>
          <a:bodyPr/>
          <a:lstStyle/>
          <a:p>
            <a:r>
              <a:rPr lang="en-US" dirty="0" smtClean="0"/>
              <a:t>			JOURNAL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="" xmlns:p14="http://schemas.microsoft.com/office/powerpoint/2010/main" val="1329331929"/>
              </p:ext>
            </p:extLst>
          </p:nvPr>
        </p:nvGraphicFramePr>
        <p:xfrm>
          <a:off x="1065211" y="1933391"/>
          <a:ext cx="9372598" cy="201376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81201"/>
                <a:gridCol w="4114800"/>
                <a:gridCol w="1676400"/>
                <a:gridCol w="1600197"/>
              </a:tblGrid>
              <a:tr h="402013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DATE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PARTICULARS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Dr.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Cr.</a:t>
                      </a:r>
                      <a:endParaRPr lang="en-US" sz="2800" dirty="0"/>
                    </a:p>
                  </a:txBody>
                  <a:tcPr anchor="ctr"/>
                </a:tc>
              </a:tr>
              <a:tr h="685799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31-12-97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DRF Investment</a:t>
                      </a:r>
                      <a:r>
                        <a:rPr lang="en-US" sz="2800" baseline="0" dirty="0" smtClean="0"/>
                        <a:t>       Dr.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90,490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 anchor="ctr"/>
                </a:tc>
              </a:tr>
              <a:tr h="809810"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 To Bank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90,490</a:t>
                      </a:r>
                      <a:endParaRPr lang="en-US" sz="28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284412" y="4272070"/>
            <a:ext cx="5029200" cy="86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800" dirty="0" smtClean="0"/>
              <a:t>Investment made in nearest multiple of Rs. 10</a:t>
            </a:r>
            <a:endParaRPr lang="en-US" sz="2800" dirty="0"/>
          </a:p>
        </p:txBody>
      </p:sp>
    </p:spTree>
    <p:extLst>
      <p:ext uri="{BB962C8B-B14F-4D97-AF65-F5344CB8AC3E}">
        <p14:creationId xmlns="" xmlns:p14="http://schemas.microsoft.com/office/powerpoint/2010/main" val="164818021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2" y="76200"/>
            <a:ext cx="9372600" cy="762000"/>
          </a:xfrm>
        </p:spPr>
        <p:txBody>
          <a:bodyPr/>
          <a:lstStyle/>
          <a:p>
            <a:r>
              <a:rPr lang="en-US" dirty="0" smtClean="0"/>
              <a:t>			JOURNAL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="" xmlns:p14="http://schemas.microsoft.com/office/powerpoint/2010/main" val="1329331929"/>
              </p:ext>
            </p:extLst>
          </p:nvPr>
        </p:nvGraphicFramePr>
        <p:xfrm>
          <a:off x="1065211" y="1933391"/>
          <a:ext cx="9372598" cy="201376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81201"/>
                <a:gridCol w="4114800"/>
                <a:gridCol w="1676400"/>
                <a:gridCol w="1600197"/>
              </a:tblGrid>
              <a:tr h="402013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DATE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PARTICULARS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Dr.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Cr.</a:t>
                      </a:r>
                      <a:endParaRPr lang="en-US" sz="2800" dirty="0"/>
                    </a:p>
                  </a:txBody>
                  <a:tcPr anchor="ctr"/>
                </a:tc>
              </a:tr>
              <a:tr h="685799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30-6-98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Bank account      Dr.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2,262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 anchor="ctr"/>
                </a:tc>
              </a:tr>
              <a:tr h="809810"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 To</a:t>
                      </a:r>
                      <a:r>
                        <a:rPr lang="en-US" sz="2800" baseline="0" dirty="0" smtClean="0"/>
                        <a:t> DRF Account</a:t>
                      </a:r>
                      <a:endParaRPr lang="en-US" sz="28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2,262</a:t>
                      </a:r>
                      <a:endParaRPr lang="en-US" sz="28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284412" y="4272070"/>
            <a:ext cx="5029200" cy="86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800" dirty="0" smtClean="0"/>
              <a:t>For interest received on DRF Investment </a:t>
            </a:r>
            <a:endParaRPr lang="en-US" sz="2800" dirty="0"/>
          </a:p>
        </p:txBody>
      </p:sp>
    </p:spTree>
    <p:extLst>
      <p:ext uri="{BB962C8B-B14F-4D97-AF65-F5344CB8AC3E}">
        <p14:creationId xmlns="" xmlns:p14="http://schemas.microsoft.com/office/powerpoint/2010/main" val="164818021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2" y="76200"/>
            <a:ext cx="9372600" cy="762000"/>
          </a:xfrm>
        </p:spPr>
        <p:txBody>
          <a:bodyPr/>
          <a:lstStyle/>
          <a:p>
            <a:r>
              <a:rPr lang="en-US" dirty="0" smtClean="0"/>
              <a:t>			JOURNAL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="" xmlns:p14="http://schemas.microsoft.com/office/powerpoint/2010/main" val="1329331929"/>
              </p:ext>
            </p:extLst>
          </p:nvPr>
        </p:nvGraphicFramePr>
        <p:xfrm>
          <a:off x="1065211" y="1933391"/>
          <a:ext cx="9372598" cy="201376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81201"/>
                <a:gridCol w="4114800"/>
                <a:gridCol w="1676400"/>
                <a:gridCol w="1600197"/>
              </a:tblGrid>
              <a:tr h="402013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DATE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PARTICULARS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Dr.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Cr.</a:t>
                      </a:r>
                      <a:endParaRPr lang="en-US" sz="2800" dirty="0"/>
                    </a:p>
                  </a:txBody>
                  <a:tcPr anchor="ctr"/>
                </a:tc>
              </a:tr>
              <a:tr h="685799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31-12-98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Bank account      Dr.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2,262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 anchor="ctr"/>
                </a:tc>
              </a:tr>
              <a:tr h="809810"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 To</a:t>
                      </a:r>
                      <a:r>
                        <a:rPr lang="en-US" sz="2800" baseline="0" dirty="0" smtClean="0"/>
                        <a:t> DRF Account</a:t>
                      </a:r>
                      <a:endParaRPr lang="en-US" sz="28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2,262</a:t>
                      </a:r>
                      <a:endParaRPr lang="en-US" sz="28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284412" y="4272070"/>
            <a:ext cx="5029200" cy="86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800" dirty="0" smtClean="0"/>
              <a:t>For interest received on DRF Investment </a:t>
            </a:r>
            <a:endParaRPr lang="en-US" sz="2800" dirty="0"/>
          </a:p>
        </p:txBody>
      </p:sp>
    </p:spTree>
    <p:extLst>
      <p:ext uri="{BB962C8B-B14F-4D97-AF65-F5344CB8AC3E}">
        <p14:creationId xmlns="" xmlns:p14="http://schemas.microsoft.com/office/powerpoint/2010/main" val="164818021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2" y="76200"/>
            <a:ext cx="9372600" cy="762000"/>
          </a:xfrm>
        </p:spPr>
        <p:txBody>
          <a:bodyPr/>
          <a:lstStyle/>
          <a:p>
            <a:r>
              <a:rPr lang="en-US" dirty="0" smtClean="0"/>
              <a:t>			JOURNAL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="" xmlns:p14="http://schemas.microsoft.com/office/powerpoint/2010/main" val="1329331929"/>
              </p:ext>
            </p:extLst>
          </p:nvPr>
        </p:nvGraphicFramePr>
        <p:xfrm>
          <a:off x="1065211" y="1933391"/>
          <a:ext cx="9372598" cy="201376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81201"/>
                <a:gridCol w="4114800"/>
                <a:gridCol w="1676400"/>
                <a:gridCol w="1600197"/>
              </a:tblGrid>
              <a:tr h="402013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DATE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PARTICULARS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Dr.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Cr.</a:t>
                      </a:r>
                      <a:endParaRPr lang="en-US" sz="2800" dirty="0"/>
                    </a:p>
                  </a:txBody>
                  <a:tcPr anchor="ctr"/>
                </a:tc>
              </a:tr>
              <a:tr h="685799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31-12-98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P&amp;L Appropriation   Dr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90,487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 anchor="ctr"/>
                </a:tc>
              </a:tr>
              <a:tr h="809810"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To DRF Account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90,487</a:t>
                      </a:r>
                      <a:endParaRPr lang="en-US" sz="28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284412" y="4272070"/>
            <a:ext cx="5029200" cy="86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800" dirty="0" smtClean="0"/>
              <a:t>For annual appropriation for redemption out of profits.</a:t>
            </a:r>
            <a:endParaRPr lang="en-US" sz="2800" dirty="0"/>
          </a:p>
        </p:txBody>
      </p:sp>
    </p:spTree>
    <p:extLst>
      <p:ext uri="{BB962C8B-B14F-4D97-AF65-F5344CB8AC3E}">
        <p14:creationId xmlns="" xmlns:p14="http://schemas.microsoft.com/office/powerpoint/2010/main" val="164818021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2" y="76200"/>
            <a:ext cx="9372600" cy="762000"/>
          </a:xfrm>
        </p:spPr>
        <p:txBody>
          <a:bodyPr/>
          <a:lstStyle/>
          <a:p>
            <a:r>
              <a:rPr lang="en-US" dirty="0" smtClean="0"/>
              <a:t>			JOURNAL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="" xmlns:p14="http://schemas.microsoft.com/office/powerpoint/2010/main" val="1329331929"/>
              </p:ext>
            </p:extLst>
          </p:nvPr>
        </p:nvGraphicFramePr>
        <p:xfrm>
          <a:off x="1065211" y="1933391"/>
          <a:ext cx="9372598" cy="201376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81201"/>
                <a:gridCol w="4114800"/>
                <a:gridCol w="1676400"/>
                <a:gridCol w="1600197"/>
              </a:tblGrid>
              <a:tr h="402013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DATE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PARTICULARS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Dr.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Cr.</a:t>
                      </a:r>
                      <a:endParaRPr lang="en-US" sz="2800" dirty="0"/>
                    </a:p>
                  </a:txBody>
                  <a:tcPr anchor="ctr"/>
                </a:tc>
              </a:tr>
              <a:tr h="685799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31-12-98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DRF</a:t>
                      </a:r>
                      <a:r>
                        <a:rPr lang="en-US" sz="2800" baseline="0" dirty="0" smtClean="0"/>
                        <a:t> Investment    Dr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95,010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 anchor="ctr"/>
                </a:tc>
              </a:tr>
              <a:tr h="809810"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  To Bank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95,010</a:t>
                      </a:r>
                      <a:endParaRPr lang="en-US" sz="28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284412" y="4272070"/>
            <a:ext cx="5029200" cy="12557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800" dirty="0" smtClean="0"/>
              <a:t>For investment of annual appropriation of Rs. 90,487 along with Rs.4,524 interest</a:t>
            </a:r>
            <a:endParaRPr lang="en-US" sz="2800" dirty="0"/>
          </a:p>
        </p:txBody>
      </p:sp>
    </p:spTree>
    <p:extLst>
      <p:ext uri="{BB962C8B-B14F-4D97-AF65-F5344CB8AC3E}">
        <p14:creationId xmlns="" xmlns:p14="http://schemas.microsoft.com/office/powerpoint/2010/main" val="164818021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2" y="76200"/>
            <a:ext cx="9372600" cy="762000"/>
          </a:xfrm>
        </p:spPr>
        <p:txBody>
          <a:bodyPr/>
          <a:lstStyle/>
          <a:p>
            <a:r>
              <a:rPr lang="en-US" dirty="0" smtClean="0"/>
              <a:t>			JOURNAL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="" xmlns:p14="http://schemas.microsoft.com/office/powerpoint/2010/main" val="1329331929"/>
              </p:ext>
            </p:extLst>
          </p:nvPr>
        </p:nvGraphicFramePr>
        <p:xfrm>
          <a:off x="1065211" y="1933391"/>
          <a:ext cx="9372598" cy="201376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81201"/>
                <a:gridCol w="4114800"/>
                <a:gridCol w="1676400"/>
                <a:gridCol w="1600197"/>
              </a:tblGrid>
              <a:tr h="402013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DATE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PARTICULARS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Dr.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Cr.</a:t>
                      </a:r>
                      <a:endParaRPr lang="en-US" sz="2800" dirty="0"/>
                    </a:p>
                  </a:txBody>
                  <a:tcPr anchor="ctr"/>
                </a:tc>
              </a:tr>
              <a:tr h="685799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30-6-99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Bank Account           Dr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4,638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 anchor="ctr"/>
                </a:tc>
              </a:tr>
              <a:tr h="809810"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  To DRF </a:t>
                      </a:r>
                      <a:r>
                        <a:rPr lang="en-US" sz="2800" baseline="0" dirty="0" smtClean="0"/>
                        <a:t> Account</a:t>
                      </a:r>
                      <a:endParaRPr lang="en-US" sz="28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4,638</a:t>
                      </a:r>
                      <a:endParaRPr lang="en-US" sz="28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284412" y="4272070"/>
            <a:ext cx="5029200" cy="12557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800" dirty="0" smtClean="0"/>
              <a:t>For interest received on Rs. 1,85,500 investment of debenture redemption fund.</a:t>
            </a:r>
            <a:endParaRPr lang="en-US" sz="2800" dirty="0"/>
          </a:p>
        </p:txBody>
      </p:sp>
    </p:spTree>
    <p:extLst>
      <p:ext uri="{BB962C8B-B14F-4D97-AF65-F5344CB8AC3E}">
        <p14:creationId xmlns="" xmlns:p14="http://schemas.microsoft.com/office/powerpoint/2010/main" val="164818021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0012" y="2667000"/>
            <a:ext cx="9525002" cy="1219200"/>
          </a:xfrm>
        </p:spPr>
        <p:txBody>
          <a:bodyPr/>
          <a:lstStyle/>
          <a:p>
            <a:r>
              <a:rPr lang="en-US" dirty="0" smtClean="0"/>
              <a:t>MEANING OF SINKING FUND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6411" y="1981200"/>
            <a:ext cx="5791201" cy="1066800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chemeClr val="tx1"/>
                </a:solidFill>
              </a:rPr>
              <a:t>		MODULE -1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299502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2" y="76200"/>
            <a:ext cx="9372600" cy="762000"/>
          </a:xfrm>
        </p:spPr>
        <p:txBody>
          <a:bodyPr/>
          <a:lstStyle/>
          <a:p>
            <a:r>
              <a:rPr lang="en-US" dirty="0" smtClean="0"/>
              <a:t>			JOURNAL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="" xmlns:p14="http://schemas.microsoft.com/office/powerpoint/2010/main" val="1329331929"/>
              </p:ext>
            </p:extLst>
          </p:nvPr>
        </p:nvGraphicFramePr>
        <p:xfrm>
          <a:off x="1065211" y="1933391"/>
          <a:ext cx="9372598" cy="201376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81201"/>
                <a:gridCol w="4114800"/>
                <a:gridCol w="1676400"/>
                <a:gridCol w="1600197"/>
              </a:tblGrid>
              <a:tr h="402013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DATE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PARTICULARS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Dr.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Cr.</a:t>
                      </a:r>
                      <a:endParaRPr lang="en-US" sz="2800" dirty="0"/>
                    </a:p>
                  </a:txBody>
                  <a:tcPr anchor="ctr"/>
                </a:tc>
              </a:tr>
              <a:tr h="685799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31-12-99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Bank Account           Dr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4,638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 anchor="ctr"/>
                </a:tc>
              </a:tr>
              <a:tr h="809810"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  To DRF </a:t>
                      </a:r>
                      <a:r>
                        <a:rPr lang="en-US" sz="2800" baseline="0" dirty="0" smtClean="0"/>
                        <a:t> Account</a:t>
                      </a:r>
                      <a:endParaRPr lang="en-US" sz="28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4,638</a:t>
                      </a:r>
                      <a:endParaRPr lang="en-US" sz="28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284412" y="4272070"/>
            <a:ext cx="5029200" cy="12557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800" dirty="0" smtClean="0"/>
              <a:t>For interest received on Rs. 1,85,500 investment of debenture redemption fund.</a:t>
            </a:r>
            <a:endParaRPr lang="en-US" sz="2800" dirty="0"/>
          </a:p>
        </p:txBody>
      </p:sp>
    </p:spTree>
    <p:extLst>
      <p:ext uri="{BB962C8B-B14F-4D97-AF65-F5344CB8AC3E}">
        <p14:creationId xmlns="" xmlns:p14="http://schemas.microsoft.com/office/powerpoint/2010/main" val="164818021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2" y="76200"/>
            <a:ext cx="9372600" cy="762000"/>
          </a:xfrm>
        </p:spPr>
        <p:txBody>
          <a:bodyPr/>
          <a:lstStyle/>
          <a:p>
            <a:r>
              <a:rPr lang="en-US" dirty="0" smtClean="0"/>
              <a:t>			JOURNAL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="" xmlns:p14="http://schemas.microsoft.com/office/powerpoint/2010/main" val="1329331929"/>
              </p:ext>
            </p:extLst>
          </p:nvPr>
        </p:nvGraphicFramePr>
        <p:xfrm>
          <a:off x="1065211" y="1933391"/>
          <a:ext cx="9372598" cy="201376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81201"/>
                <a:gridCol w="4114800"/>
                <a:gridCol w="1676400"/>
                <a:gridCol w="1600197"/>
              </a:tblGrid>
              <a:tr h="402013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DATE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PARTICULARS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Dr.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Cr.</a:t>
                      </a:r>
                      <a:endParaRPr lang="en-US" sz="2800" dirty="0"/>
                    </a:p>
                  </a:txBody>
                  <a:tcPr anchor="ctr"/>
                </a:tc>
              </a:tr>
              <a:tr h="685799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31-12-99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P&amp;L Appropriation Dr.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90,487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 anchor="ctr"/>
                </a:tc>
              </a:tr>
              <a:tr h="809810"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  To DRF account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90,487</a:t>
                      </a:r>
                      <a:endParaRPr lang="en-US" sz="28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970212" y="4272070"/>
            <a:ext cx="5029200" cy="86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800" dirty="0" smtClean="0"/>
              <a:t>For annual appropriation for redemption out of profits.</a:t>
            </a:r>
            <a:endParaRPr lang="en-US" sz="2800" dirty="0"/>
          </a:p>
        </p:txBody>
      </p:sp>
    </p:spTree>
    <p:extLst>
      <p:ext uri="{BB962C8B-B14F-4D97-AF65-F5344CB8AC3E}">
        <p14:creationId xmlns="" xmlns:p14="http://schemas.microsoft.com/office/powerpoint/2010/main" val="164818021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2" y="76200"/>
            <a:ext cx="9372600" cy="762000"/>
          </a:xfrm>
        </p:spPr>
        <p:txBody>
          <a:bodyPr/>
          <a:lstStyle/>
          <a:p>
            <a:r>
              <a:rPr lang="en-US" dirty="0" smtClean="0"/>
              <a:t>			JOURNAL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="" xmlns:p14="http://schemas.microsoft.com/office/powerpoint/2010/main" val="1329331929"/>
              </p:ext>
            </p:extLst>
          </p:nvPr>
        </p:nvGraphicFramePr>
        <p:xfrm>
          <a:off x="1065211" y="1933391"/>
          <a:ext cx="9372598" cy="201376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81201"/>
                <a:gridCol w="4114800"/>
                <a:gridCol w="1676400"/>
                <a:gridCol w="1600197"/>
              </a:tblGrid>
              <a:tr h="402013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DATE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PARTICULARS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Dr.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Cr.</a:t>
                      </a:r>
                      <a:endParaRPr lang="en-US" sz="2800" dirty="0"/>
                    </a:p>
                  </a:txBody>
                  <a:tcPr anchor="ctr"/>
                </a:tc>
              </a:tr>
              <a:tr h="685799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31-12-99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DRF</a:t>
                      </a:r>
                      <a:r>
                        <a:rPr lang="en-US" sz="2800" baseline="0" dirty="0" smtClean="0"/>
                        <a:t> Investment      Dr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99,760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 anchor="ctr"/>
                </a:tc>
              </a:tr>
              <a:tr h="809810"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  To Bank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99,760</a:t>
                      </a:r>
                      <a:endParaRPr lang="en-US" sz="28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970212" y="4272070"/>
            <a:ext cx="5029200" cy="1643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800" dirty="0" smtClean="0"/>
              <a:t>For investment of annual appropriation of Rs. 90,487 plus interest of Rs. 9,267 in multiple of Rs. 10/-</a:t>
            </a:r>
            <a:endParaRPr lang="en-US" sz="2800" dirty="0"/>
          </a:p>
        </p:txBody>
      </p:sp>
    </p:spTree>
    <p:extLst>
      <p:ext uri="{BB962C8B-B14F-4D97-AF65-F5344CB8AC3E}">
        <p14:creationId xmlns="" xmlns:p14="http://schemas.microsoft.com/office/powerpoint/2010/main" val="164818021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2" y="76200"/>
            <a:ext cx="9372600" cy="762000"/>
          </a:xfrm>
        </p:spPr>
        <p:txBody>
          <a:bodyPr/>
          <a:lstStyle/>
          <a:p>
            <a:r>
              <a:rPr lang="en-US" dirty="0" smtClean="0"/>
              <a:t>			JOURNAL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="" xmlns:p14="http://schemas.microsoft.com/office/powerpoint/2010/main" val="1329331929"/>
              </p:ext>
            </p:extLst>
          </p:nvPr>
        </p:nvGraphicFramePr>
        <p:xfrm>
          <a:off x="1065211" y="1933391"/>
          <a:ext cx="9372598" cy="201376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81201"/>
                <a:gridCol w="4114800"/>
                <a:gridCol w="1676400"/>
                <a:gridCol w="1600197"/>
              </a:tblGrid>
              <a:tr h="402013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DATE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PARTICULARS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Dr.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Cr.</a:t>
                      </a:r>
                      <a:endParaRPr lang="en-US" sz="2800" dirty="0"/>
                    </a:p>
                  </a:txBody>
                  <a:tcPr anchor="ctr"/>
                </a:tc>
              </a:tr>
              <a:tr h="685799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30-6-2000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Bank account     Dr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7,132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 anchor="ctr"/>
                </a:tc>
              </a:tr>
              <a:tr h="809810"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 To DRF account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7,132</a:t>
                      </a:r>
                      <a:endParaRPr lang="en-US" sz="28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589212" y="4272070"/>
            <a:ext cx="5029200" cy="86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800" dirty="0" smtClean="0"/>
              <a:t>For interest received for</a:t>
            </a:r>
          </a:p>
          <a:p>
            <a:pPr>
              <a:lnSpc>
                <a:spcPct val="90000"/>
              </a:lnSpc>
            </a:pPr>
            <a:r>
              <a:rPr lang="en-US" sz="2800" dirty="0" smtClean="0"/>
              <a:t>Six months on Rs. 2,85,260</a:t>
            </a:r>
            <a:endParaRPr lang="en-US" sz="2800" dirty="0"/>
          </a:p>
        </p:txBody>
      </p:sp>
    </p:spTree>
    <p:extLst>
      <p:ext uri="{BB962C8B-B14F-4D97-AF65-F5344CB8AC3E}">
        <p14:creationId xmlns="" xmlns:p14="http://schemas.microsoft.com/office/powerpoint/2010/main" val="164818021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2" y="76200"/>
            <a:ext cx="9372600" cy="762000"/>
          </a:xfrm>
        </p:spPr>
        <p:txBody>
          <a:bodyPr/>
          <a:lstStyle/>
          <a:p>
            <a:r>
              <a:rPr lang="en-US" dirty="0" smtClean="0"/>
              <a:t>			JOURNAL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="" xmlns:p14="http://schemas.microsoft.com/office/powerpoint/2010/main" val="1329331929"/>
              </p:ext>
            </p:extLst>
          </p:nvPr>
        </p:nvGraphicFramePr>
        <p:xfrm>
          <a:off x="1065211" y="1933391"/>
          <a:ext cx="9372598" cy="201376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33601"/>
                <a:gridCol w="3962400"/>
                <a:gridCol w="1676400"/>
                <a:gridCol w="1600197"/>
              </a:tblGrid>
              <a:tr h="402013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DATE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PARTICULARS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Dr.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Cr.</a:t>
                      </a:r>
                      <a:endParaRPr lang="en-US" sz="2800" dirty="0"/>
                    </a:p>
                  </a:txBody>
                  <a:tcPr anchor="ctr"/>
                </a:tc>
              </a:tr>
              <a:tr h="685799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31-12-2000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Bank account     Dr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7,132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 anchor="ctr"/>
                </a:tc>
              </a:tr>
              <a:tr h="809810"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 To DRF account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7,132</a:t>
                      </a:r>
                      <a:endParaRPr lang="en-US" sz="28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589212" y="4272070"/>
            <a:ext cx="5029200" cy="86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800" dirty="0" smtClean="0"/>
              <a:t>For interest received for</a:t>
            </a:r>
          </a:p>
          <a:p>
            <a:pPr>
              <a:lnSpc>
                <a:spcPct val="90000"/>
              </a:lnSpc>
            </a:pPr>
            <a:r>
              <a:rPr lang="en-US" sz="2800" dirty="0" smtClean="0"/>
              <a:t>Six months on Rs. 2,85,260</a:t>
            </a:r>
            <a:endParaRPr lang="en-US" sz="2800" dirty="0"/>
          </a:p>
        </p:txBody>
      </p:sp>
    </p:spTree>
    <p:extLst>
      <p:ext uri="{BB962C8B-B14F-4D97-AF65-F5344CB8AC3E}">
        <p14:creationId xmlns="" xmlns:p14="http://schemas.microsoft.com/office/powerpoint/2010/main" val="164818021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2" y="76200"/>
            <a:ext cx="9372600" cy="762000"/>
          </a:xfrm>
        </p:spPr>
        <p:txBody>
          <a:bodyPr/>
          <a:lstStyle/>
          <a:p>
            <a:r>
              <a:rPr lang="en-US" dirty="0" smtClean="0"/>
              <a:t>			JOURNAL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="" xmlns:p14="http://schemas.microsoft.com/office/powerpoint/2010/main" val="1329331929"/>
              </p:ext>
            </p:extLst>
          </p:nvPr>
        </p:nvGraphicFramePr>
        <p:xfrm>
          <a:off x="1065211" y="1933391"/>
          <a:ext cx="9372598" cy="201376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09801"/>
                <a:gridCol w="4191000"/>
                <a:gridCol w="1371600"/>
                <a:gridCol w="1600197"/>
              </a:tblGrid>
              <a:tr h="402013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DATE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PARTICULARS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Dr.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Cr.</a:t>
                      </a:r>
                      <a:endParaRPr lang="en-US" sz="2800" dirty="0"/>
                    </a:p>
                  </a:txBody>
                  <a:tcPr anchor="ctr"/>
                </a:tc>
              </a:tr>
              <a:tr h="685799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31-12-2000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P&amp;L Appropriation Dr.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90,487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 anchor="ctr"/>
                </a:tc>
              </a:tr>
              <a:tr h="809810"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  To DRF account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90,487</a:t>
                      </a:r>
                      <a:endParaRPr lang="en-US" sz="28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970212" y="4272070"/>
            <a:ext cx="5029200" cy="86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800" dirty="0" smtClean="0"/>
              <a:t>For annual appropriation for redemption out of profits.</a:t>
            </a:r>
            <a:endParaRPr lang="en-US" sz="2800" dirty="0"/>
          </a:p>
        </p:txBody>
      </p:sp>
    </p:spTree>
    <p:extLst>
      <p:ext uri="{BB962C8B-B14F-4D97-AF65-F5344CB8AC3E}">
        <p14:creationId xmlns="" xmlns:p14="http://schemas.microsoft.com/office/powerpoint/2010/main" val="164818021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2" y="76200"/>
            <a:ext cx="9372600" cy="762000"/>
          </a:xfrm>
        </p:spPr>
        <p:txBody>
          <a:bodyPr/>
          <a:lstStyle/>
          <a:p>
            <a:r>
              <a:rPr lang="en-US" dirty="0" smtClean="0"/>
              <a:t>			JOURNAL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="" xmlns:p14="http://schemas.microsoft.com/office/powerpoint/2010/main" val="1329331929"/>
              </p:ext>
            </p:extLst>
          </p:nvPr>
        </p:nvGraphicFramePr>
        <p:xfrm>
          <a:off x="1065211" y="1828800"/>
          <a:ext cx="9677400" cy="251251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60343"/>
                <a:gridCol w="3888058"/>
                <a:gridCol w="1752600"/>
                <a:gridCol w="1676399"/>
              </a:tblGrid>
              <a:tr h="540667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DATE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PARTICULARS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Dr.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Cr.</a:t>
                      </a:r>
                      <a:endParaRPr lang="en-US" sz="2800" dirty="0"/>
                    </a:p>
                  </a:txBody>
                  <a:tcPr anchor="ctr"/>
                </a:tc>
              </a:tr>
              <a:tr h="985922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31-12-2000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DRF</a:t>
                      </a:r>
                      <a:r>
                        <a:rPr lang="en-US" sz="2800" baseline="0" dirty="0" smtClean="0"/>
                        <a:t> Investment      Dr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1,04,750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 anchor="ctr"/>
                </a:tc>
              </a:tr>
              <a:tr h="985922"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  To Bank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1,04,750</a:t>
                      </a:r>
                      <a:endParaRPr lang="en-US" sz="28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970212" y="4272070"/>
            <a:ext cx="5029200" cy="1643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800" dirty="0" smtClean="0"/>
              <a:t>For investment of annual appropriation of Rs. 90,487 plus interest of Rs. 14,264 in multiple of Rs. 10/-</a:t>
            </a:r>
            <a:endParaRPr lang="en-US" sz="2800" dirty="0"/>
          </a:p>
        </p:txBody>
      </p:sp>
    </p:spTree>
    <p:extLst>
      <p:ext uri="{BB962C8B-B14F-4D97-AF65-F5344CB8AC3E}">
        <p14:creationId xmlns="" xmlns:p14="http://schemas.microsoft.com/office/powerpoint/2010/main" val="164818021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2" y="76200"/>
            <a:ext cx="9372600" cy="762000"/>
          </a:xfrm>
        </p:spPr>
        <p:txBody>
          <a:bodyPr/>
          <a:lstStyle/>
          <a:p>
            <a:r>
              <a:rPr lang="en-US" dirty="0" smtClean="0"/>
              <a:t>			JOURNAL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="" xmlns:p14="http://schemas.microsoft.com/office/powerpoint/2010/main" val="1329331929"/>
              </p:ext>
            </p:extLst>
          </p:nvPr>
        </p:nvGraphicFramePr>
        <p:xfrm>
          <a:off x="1065211" y="1933391"/>
          <a:ext cx="9372598" cy="201376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81201"/>
                <a:gridCol w="4114800"/>
                <a:gridCol w="1676400"/>
                <a:gridCol w="1600197"/>
              </a:tblGrid>
              <a:tr h="402013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DATE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PARTICULARS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Dr.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Cr.</a:t>
                      </a:r>
                      <a:endParaRPr lang="en-US" sz="2800" dirty="0"/>
                    </a:p>
                  </a:txBody>
                  <a:tcPr anchor="ctr"/>
                </a:tc>
              </a:tr>
              <a:tr h="685799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30-6-2001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Bank account     Dr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9,750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 anchor="ctr"/>
                </a:tc>
              </a:tr>
              <a:tr h="809810"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 To DRF account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9,750</a:t>
                      </a:r>
                      <a:endParaRPr lang="en-US" sz="28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589212" y="4272070"/>
            <a:ext cx="5029200" cy="86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800" dirty="0" smtClean="0"/>
              <a:t>For interest received for</a:t>
            </a:r>
          </a:p>
          <a:p>
            <a:pPr>
              <a:lnSpc>
                <a:spcPct val="90000"/>
              </a:lnSpc>
            </a:pPr>
            <a:r>
              <a:rPr lang="en-US" sz="2800" dirty="0" smtClean="0"/>
              <a:t>Six months on Rs. 3,90,010</a:t>
            </a:r>
            <a:endParaRPr lang="en-US" sz="2800" dirty="0"/>
          </a:p>
        </p:txBody>
      </p:sp>
    </p:spTree>
    <p:extLst>
      <p:ext uri="{BB962C8B-B14F-4D97-AF65-F5344CB8AC3E}">
        <p14:creationId xmlns="" xmlns:p14="http://schemas.microsoft.com/office/powerpoint/2010/main" val="164818021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2" y="76200"/>
            <a:ext cx="9372600" cy="762000"/>
          </a:xfrm>
        </p:spPr>
        <p:txBody>
          <a:bodyPr/>
          <a:lstStyle/>
          <a:p>
            <a:r>
              <a:rPr lang="en-US" dirty="0" smtClean="0"/>
              <a:t>			JOURNAL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="" xmlns:p14="http://schemas.microsoft.com/office/powerpoint/2010/main" val="1329331929"/>
              </p:ext>
            </p:extLst>
          </p:nvPr>
        </p:nvGraphicFramePr>
        <p:xfrm>
          <a:off x="1065211" y="1933391"/>
          <a:ext cx="9372598" cy="201376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09801"/>
                <a:gridCol w="3886200"/>
                <a:gridCol w="1676400"/>
                <a:gridCol w="1600197"/>
              </a:tblGrid>
              <a:tr h="402013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DATE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PARTICULARS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Dr.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Cr.</a:t>
                      </a:r>
                      <a:endParaRPr lang="en-US" sz="2800" dirty="0"/>
                    </a:p>
                  </a:txBody>
                  <a:tcPr anchor="ctr"/>
                </a:tc>
              </a:tr>
              <a:tr h="685799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30-12-2001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Bank account     Dr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9,750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 anchor="ctr"/>
                </a:tc>
              </a:tr>
              <a:tr h="809810"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 To DRF account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9,750</a:t>
                      </a:r>
                      <a:endParaRPr lang="en-US" sz="28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589212" y="4272070"/>
            <a:ext cx="5029200" cy="86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800" dirty="0" smtClean="0"/>
              <a:t>For interest received for</a:t>
            </a:r>
          </a:p>
          <a:p>
            <a:pPr>
              <a:lnSpc>
                <a:spcPct val="90000"/>
              </a:lnSpc>
            </a:pPr>
            <a:r>
              <a:rPr lang="en-US" sz="2800" dirty="0" smtClean="0"/>
              <a:t>Six months on Rs. 3,90,010</a:t>
            </a:r>
            <a:endParaRPr lang="en-US" sz="2800" dirty="0"/>
          </a:p>
        </p:txBody>
      </p:sp>
    </p:spTree>
    <p:extLst>
      <p:ext uri="{BB962C8B-B14F-4D97-AF65-F5344CB8AC3E}">
        <p14:creationId xmlns="" xmlns:p14="http://schemas.microsoft.com/office/powerpoint/2010/main" val="164818021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2" y="76200"/>
            <a:ext cx="9372600" cy="762000"/>
          </a:xfrm>
        </p:spPr>
        <p:txBody>
          <a:bodyPr/>
          <a:lstStyle/>
          <a:p>
            <a:r>
              <a:rPr lang="en-US" dirty="0" smtClean="0"/>
              <a:t>			JOURNAL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="" xmlns:p14="http://schemas.microsoft.com/office/powerpoint/2010/main" val="1329331929"/>
              </p:ext>
            </p:extLst>
          </p:nvPr>
        </p:nvGraphicFramePr>
        <p:xfrm>
          <a:off x="1065211" y="1933391"/>
          <a:ext cx="9372598" cy="201376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09801"/>
                <a:gridCol w="4191000"/>
                <a:gridCol w="1371600"/>
                <a:gridCol w="1600197"/>
              </a:tblGrid>
              <a:tr h="402013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DATE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PARTICULARS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Dr.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Cr.</a:t>
                      </a:r>
                      <a:endParaRPr lang="en-US" sz="2800" dirty="0"/>
                    </a:p>
                  </a:txBody>
                  <a:tcPr anchor="ctr"/>
                </a:tc>
              </a:tr>
              <a:tr h="685799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31-12-2001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P&amp;L Appropriation Dr.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90,487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 anchor="ctr"/>
                </a:tc>
              </a:tr>
              <a:tr h="809810"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  To DRF account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90,487</a:t>
                      </a:r>
                      <a:endParaRPr lang="en-US" sz="28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970212" y="4272070"/>
            <a:ext cx="5029200" cy="86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800" dirty="0" smtClean="0"/>
              <a:t>For annual appropriation for redemption out of profits.</a:t>
            </a:r>
            <a:endParaRPr lang="en-US" sz="2800" dirty="0"/>
          </a:p>
        </p:txBody>
      </p:sp>
    </p:spTree>
    <p:extLst>
      <p:ext uri="{BB962C8B-B14F-4D97-AF65-F5344CB8AC3E}">
        <p14:creationId xmlns="" xmlns:p14="http://schemas.microsoft.com/office/powerpoint/2010/main" val="164818021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/>
              <a:t>MEANING OF SINKING FUND FOR REDEMPTION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	Sinking Fund created for the redemption of debentures is similar to sinking fund for replacement of an asset ( Depreciation Fund). Like Depreciation Fund, redemption fund requires investment of annual instalment with interest to provide funds for redemption of debentures 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Purpose: To provide liquid funds for redemption of debentures.</a:t>
            </a:r>
          </a:p>
          <a:p>
            <a:pPr>
              <a:buNone/>
            </a:pPr>
            <a:r>
              <a:rPr lang="en-US" dirty="0" smtClean="0"/>
              <a:t>Nature of Annual Instalments: It is debited out of P&amp;L Appropriation and does not affect the </a:t>
            </a:r>
            <a:r>
              <a:rPr lang="en-US" dirty="0" err="1" smtClean="0"/>
              <a:t>calcuation</a:t>
            </a:r>
            <a:r>
              <a:rPr lang="en-US" dirty="0" smtClean="0"/>
              <a:t> of profits.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2" y="76200"/>
            <a:ext cx="9372600" cy="762000"/>
          </a:xfrm>
        </p:spPr>
        <p:txBody>
          <a:bodyPr/>
          <a:lstStyle/>
          <a:p>
            <a:r>
              <a:rPr lang="en-US" dirty="0" smtClean="0"/>
              <a:t>			JOURNAL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="" xmlns:p14="http://schemas.microsoft.com/office/powerpoint/2010/main" val="1329331929"/>
              </p:ext>
            </p:extLst>
          </p:nvPr>
        </p:nvGraphicFramePr>
        <p:xfrm>
          <a:off x="1065211" y="1828800"/>
          <a:ext cx="9677400" cy="235752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09801"/>
                <a:gridCol w="4038600"/>
                <a:gridCol w="1752600"/>
                <a:gridCol w="1676399"/>
              </a:tblGrid>
              <a:tr h="540667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DATE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PARTICULARS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Dr.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Cr.</a:t>
                      </a:r>
                      <a:endParaRPr lang="en-US" sz="2800" dirty="0"/>
                    </a:p>
                  </a:txBody>
                  <a:tcPr anchor="ctr"/>
                </a:tc>
              </a:tr>
              <a:tr h="830933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31-12-2001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Bank</a:t>
                      </a:r>
                      <a:r>
                        <a:rPr lang="en-US" sz="2800" baseline="0" dirty="0" smtClean="0"/>
                        <a:t> a/c       Dr.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3,80,000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 anchor="ctr"/>
                </a:tc>
              </a:tr>
              <a:tr h="985922"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To DRF Investment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3,80,000</a:t>
                      </a:r>
                      <a:endParaRPr lang="en-US" sz="28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970212" y="4343400"/>
            <a:ext cx="5029200" cy="12557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800" dirty="0" smtClean="0"/>
              <a:t>For sale of investment to make the funds available for redemption.</a:t>
            </a:r>
            <a:endParaRPr lang="en-US" sz="2800" dirty="0"/>
          </a:p>
        </p:txBody>
      </p:sp>
    </p:spTree>
    <p:extLst>
      <p:ext uri="{BB962C8B-B14F-4D97-AF65-F5344CB8AC3E}">
        <p14:creationId xmlns="" xmlns:p14="http://schemas.microsoft.com/office/powerpoint/2010/main" val="164818021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2" y="76200"/>
            <a:ext cx="9372600" cy="762000"/>
          </a:xfrm>
        </p:spPr>
        <p:txBody>
          <a:bodyPr/>
          <a:lstStyle/>
          <a:p>
            <a:r>
              <a:rPr lang="en-US" dirty="0" smtClean="0"/>
              <a:t>			JOURNAL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="" xmlns:p14="http://schemas.microsoft.com/office/powerpoint/2010/main" val="1329331929"/>
              </p:ext>
            </p:extLst>
          </p:nvPr>
        </p:nvGraphicFramePr>
        <p:xfrm>
          <a:off x="1065211" y="1828800"/>
          <a:ext cx="9677400" cy="235752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09801"/>
                <a:gridCol w="4038600"/>
                <a:gridCol w="1752600"/>
                <a:gridCol w="1676399"/>
              </a:tblGrid>
              <a:tr h="540667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DATE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PARTICULARS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Dr.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Cr.</a:t>
                      </a:r>
                      <a:endParaRPr lang="en-US" sz="2800" dirty="0"/>
                    </a:p>
                  </a:txBody>
                  <a:tcPr anchor="ctr"/>
                </a:tc>
              </a:tr>
              <a:tr h="830933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31-12-2001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800" baseline="0" dirty="0" smtClean="0"/>
                        <a:t>DRF a/c       Dr.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10,010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 anchor="ctr"/>
                </a:tc>
              </a:tr>
              <a:tr h="985922"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To DRF Investment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10,010</a:t>
                      </a:r>
                      <a:endParaRPr lang="en-US" sz="28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970212" y="4343400"/>
            <a:ext cx="5029200" cy="86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800" dirty="0" smtClean="0"/>
              <a:t>For loss on sale of investment.</a:t>
            </a:r>
            <a:endParaRPr lang="en-US" sz="2800" dirty="0"/>
          </a:p>
        </p:txBody>
      </p:sp>
    </p:spTree>
    <p:extLst>
      <p:ext uri="{BB962C8B-B14F-4D97-AF65-F5344CB8AC3E}">
        <p14:creationId xmlns="" xmlns:p14="http://schemas.microsoft.com/office/powerpoint/2010/main" val="164818021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2" y="76200"/>
            <a:ext cx="9372600" cy="762000"/>
          </a:xfrm>
        </p:spPr>
        <p:txBody>
          <a:bodyPr/>
          <a:lstStyle/>
          <a:p>
            <a:r>
              <a:rPr lang="en-US" dirty="0" smtClean="0"/>
              <a:t>			JOURNAL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="" xmlns:p14="http://schemas.microsoft.com/office/powerpoint/2010/main" val="1329331929"/>
              </p:ext>
            </p:extLst>
          </p:nvPr>
        </p:nvGraphicFramePr>
        <p:xfrm>
          <a:off x="1065211" y="1828800"/>
          <a:ext cx="9677400" cy="235752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09801"/>
                <a:gridCol w="4038600"/>
                <a:gridCol w="1752600"/>
                <a:gridCol w="1676399"/>
              </a:tblGrid>
              <a:tr h="540667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DATE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PARTICULARS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Dr.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Cr.</a:t>
                      </a:r>
                      <a:endParaRPr lang="en-US" sz="2800" dirty="0"/>
                    </a:p>
                  </a:txBody>
                  <a:tcPr anchor="ctr"/>
                </a:tc>
              </a:tr>
              <a:tr h="830933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31-12-2001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Debenture a/c</a:t>
                      </a:r>
                      <a:r>
                        <a:rPr lang="en-US" sz="2800" baseline="0" dirty="0" smtClean="0"/>
                        <a:t>  Dr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5,00,000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 anchor="ctr"/>
                </a:tc>
              </a:tr>
              <a:tr h="985922"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 To</a:t>
                      </a:r>
                      <a:r>
                        <a:rPr lang="en-US" sz="2800" baseline="0" dirty="0" smtClean="0"/>
                        <a:t> Debenture holders</a:t>
                      </a:r>
                      <a:endParaRPr lang="en-US" sz="28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5,00,000</a:t>
                      </a:r>
                      <a:endParaRPr lang="en-US" sz="28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970212" y="4343400"/>
            <a:ext cx="5029200" cy="86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800" dirty="0" smtClean="0"/>
              <a:t>For amount payable on</a:t>
            </a:r>
          </a:p>
          <a:p>
            <a:pPr>
              <a:lnSpc>
                <a:spcPct val="90000"/>
              </a:lnSpc>
            </a:pPr>
            <a:r>
              <a:rPr lang="en-US" sz="2800" dirty="0" smtClean="0"/>
              <a:t>Redemption of debentures</a:t>
            </a:r>
            <a:endParaRPr lang="en-US" sz="2800" dirty="0"/>
          </a:p>
        </p:txBody>
      </p:sp>
    </p:spTree>
    <p:extLst>
      <p:ext uri="{BB962C8B-B14F-4D97-AF65-F5344CB8AC3E}">
        <p14:creationId xmlns="" xmlns:p14="http://schemas.microsoft.com/office/powerpoint/2010/main" val="164818021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2" y="76200"/>
            <a:ext cx="9372600" cy="762000"/>
          </a:xfrm>
        </p:spPr>
        <p:txBody>
          <a:bodyPr/>
          <a:lstStyle/>
          <a:p>
            <a:r>
              <a:rPr lang="en-US" dirty="0" smtClean="0"/>
              <a:t>			JOURNAL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="" xmlns:p14="http://schemas.microsoft.com/office/powerpoint/2010/main" val="1329331929"/>
              </p:ext>
            </p:extLst>
          </p:nvPr>
        </p:nvGraphicFramePr>
        <p:xfrm>
          <a:off x="1065211" y="1828800"/>
          <a:ext cx="9677400" cy="235752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09801"/>
                <a:gridCol w="4038600"/>
                <a:gridCol w="1752600"/>
                <a:gridCol w="1676399"/>
              </a:tblGrid>
              <a:tr h="540667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DATE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PARTICULARS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Dr.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Cr.</a:t>
                      </a:r>
                      <a:endParaRPr lang="en-US" sz="2800" dirty="0"/>
                    </a:p>
                  </a:txBody>
                  <a:tcPr anchor="ctr"/>
                </a:tc>
              </a:tr>
              <a:tr h="830933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31-12-2001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Debenture holder</a:t>
                      </a:r>
                      <a:r>
                        <a:rPr lang="en-US" sz="2800" baseline="0" dirty="0" smtClean="0"/>
                        <a:t>   Dr.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5,00,000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 anchor="ctr"/>
                </a:tc>
              </a:tr>
              <a:tr h="985922"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 To</a:t>
                      </a:r>
                      <a:r>
                        <a:rPr lang="en-US" sz="2800" baseline="0" dirty="0" smtClean="0"/>
                        <a:t>  Bank</a:t>
                      </a:r>
                      <a:endParaRPr lang="en-US" sz="28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5,00,000</a:t>
                      </a:r>
                      <a:endParaRPr lang="en-US" sz="28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970212" y="4343400"/>
            <a:ext cx="5029200" cy="86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800" dirty="0" smtClean="0"/>
              <a:t>For amount paid on</a:t>
            </a:r>
          </a:p>
          <a:p>
            <a:pPr>
              <a:lnSpc>
                <a:spcPct val="90000"/>
              </a:lnSpc>
            </a:pPr>
            <a:r>
              <a:rPr lang="en-US" sz="2800" dirty="0" smtClean="0"/>
              <a:t>Redemption of debentures</a:t>
            </a:r>
            <a:endParaRPr lang="en-US" sz="2800" dirty="0"/>
          </a:p>
        </p:txBody>
      </p:sp>
    </p:spTree>
    <p:extLst>
      <p:ext uri="{BB962C8B-B14F-4D97-AF65-F5344CB8AC3E}">
        <p14:creationId xmlns="" xmlns:p14="http://schemas.microsoft.com/office/powerpoint/2010/main" val="164818021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2" y="76200"/>
            <a:ext cx="9372600" cy="762000"/>
          </a:xfrm>
        </p:spPr>
        <p:txBody>
          <a:bodyPr/>
          <a:lstStyle/>
          <a:p>
            <a:r>
              <a:rPr lang="en-US" dirty="0" smtClean="0"/>
              <a:t>			JOURNAL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="" xmlns:p14="http://schemas.microsoft.com/office/powerpoint/2010/main" val="1329331929"/>
              </p:ext>
            </p:extLst>
          </p:nvPr>
        </p:nvGraphicFramePr>
        <p:xfrm>
          <a:off x="1065211" y="1828800"/>
          <a:ext cx="9677400" cy="235752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09801"/>
                <a:gridCol w="4038600"/>
                <a:gridCol w="1752600"/>
                <a:gridCol w="1676399"/>
              </a:tblGrid>
              <a:tr h="540667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DATE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PARTICULARS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Dr.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Cr.</a:t>
                      </a:r>
                      <a:endParaRPr lang="en-US" sz="2800" dirty="0"/>
                    </a:p>
                  </a:txBody>
                  <a:tcPr anchor="ctr"/>
                </a:tc>
              </a:tr>
              <a:tr h="830933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31-12-2001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DRF</a:t>
                      </a:r>
                      <a:r>
                        <a:rPr lang="en-US" sz="2800" baseline="0" dirty="0" smtClean="0"/>
                        <a:t> account     Dr.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4,89,989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 anchor="ctr"/>
                </a:tc>
              </a:tr>
              <a:tr h="985922"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  To General Reserve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4,89,989</a:t>
                      </a:r>
                      <a:endParaRPr lang="en-US" sz="28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970212" y="4343400"/>
            <a:ext cx="5029200" cy="12557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800" dirty="0" smtClean="0"/>
              <a:t>For transfer of balance of DRF account to General Reserve.</a:t>
            </a:r>
          </a:p>
        </p:txBody>
      </p:sp>
    </p:spTree>
    <p:extLst>
      <p:ext uri="{BB962C8B-B14F-4D97-AF65-F5344CB8AC3E}">
        <p14:creationId xmlns="" xmlns:p14="http://schemas.microsoft.com/office/powerpoint/2010/main" val="164818021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370012" y="914400"/>
          <a:ext cx="8787343" cy="54843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9962"/>
                <a:gridCol w="1749153"/>
                <a:gridCol w="1261885"/>
                <a:gridCol w="990600"/>
                <a:gridCol w="2141186"/>
                <a:gridCol w="1464557"/>
              </a:tblGrid>
              <a:tr h="322456">
                <a:tc>
                  <a:txBody>
                    <a:bodyPr/>
                    <a:lstStyle/>
                    <a:p>
                      <a:r>
                        <a:rPr lang="en-US" dirty="0" smtClean="0"/>
                        <a:t>Date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Particulars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Amount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Date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Particulars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Amount</a:t>
                      </a:r>
                      <a:endParaRPr lang="en-US" dirty="0"/>
                    </a:p>
                  </a:txBody>
                  <a:tcPr/>
                </a:tc>
              </a:tr>
              <a:tr h="806139">
                <a:tc>
                  <a:txBody>
                    <a:bodyPr/>
                    <a:lstStyle/>
                    <a:p>
                      <a:r>
                        <a:rPr lang="en-US" dirty="0" smtClean="0"/>
                        <a:t>97</a:t>
                      </a:r>
                    </a:p>
                    <a:p>
                      <a:r>
                        <a:rPr lang="en-US" dirty="0" smtClean="0"/>
                        <a:t>Dec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31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To balance</a:t>
                      </a:r>
                    </a:p>
                    <a:p>
                      <a:r>
                        <a:rPr lang="en-US" dirty="0" smtClean="0"/>
                        <a:t>c/d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90,487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97</a:t>
                      </a:r>
                    </a:p>
                    <a:p>
                      <a:r>
                        <a:rPr lang="en-US" dirty="0" smtClean="0"/>
                        <a:t>Dec</a:t>
                      </a:r>
                      <a:r>
                        <a:rPr lang="en-US" baseline="0" dirty="0" smtClean="0"/>
                        <a:t> 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By P&amp;L</a:t>
                      </a:r>
                    </a:p>
                    <a:p>
                      <a:r>
                        <a:rPr lang="en-US" dirty="0" smtClean="0"/>
                        <a:t>Appropriation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90,487</a:t>
                      </a:r>
                      <a:endParaRPr lang="en-US" dirty="0"/>
                    </a:p>
                  </a:txBody>
                  <a:tcPr/>
                </a:tc>
              </a:tr>
              <a:tr h="32245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Total</a:t>
                      </a:r>
                      <a:endParaRPr lang="en-US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90,487</a:t>
                      </a:r>
                      <a:endParaRPr lang="en-US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Total</a:t>
                      </a:r>
                      <a:endParaRPr lang="en-US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90,487</a:t>
                      </a:r>
                      <a:endParaRPr lang="en-US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</a:tr>
              <a:tr h="564297">
                <a:tc>
                  <a:txBody>
                    <a:bodyPr/>
                    <a:lstStyle/>
                    <a:p>
                      <a:r>
                        <a:rPr lang="en-US" dirty="0" smtClean="0"/>
                        <a:t>98</a:t>
                      </a:r>
                    </a:p>
                    <a:p>
                      <a:r>
                        <a:rPr lang="en-US" dirty="0" smtClean="0"/>
                        <a:t>Dec</a:t>
                      </a:r>
                      <a:r>
                        <a:rPr lang="en-US" baseline="0" dirty="0" smtClean="0"/>
                        <a:t> 31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To balance </a:t>
                      </a:r>
                    </a:p>
                    <a:p>
                      <a:r>
                        <a:rPr lang="en-US" dirty="0" smtClean="0"/>
                        <a:t>c/d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1,85,498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97</a:t>
                      </a:r>
                    </a:p>
                    <a:p>
                      <a:r>
                        <a:rPr lang="en-US" dirty="0" smtClean="0"/>
                        <a:t>Jan</a:t>
                      </a:r>
                      <a:r>
                        <a:rPr lang="en-US" baseline="0" dirty="0" smtClean="0"/>
                        <a:t> 1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By balance</a:t>
                      </a:r>
                    </a:p>
                    <a:p>
                      <a:r>
                        <a:rPr lang="en-US" dirty="0" smtClean="0"/>
                        <a:t>b/d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90,487</a:t>
                      </a:r>
                      <a:endParaRPr lang="en-US" dirty="0"/>
                    </a:p>
                  </a:txBody>
                  <a:tcPr/>
                </a:tc>
              </a:tr>
              <a:tr h="806139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June 30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By Interest on DRF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Investment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2,262</a:t>
                      </a:r>
                      <a:endParaRPr lang="en-US" dirty="0"/>
                    </a:p>
                  </a:txBody>
                  <a:tcPr/>
                </a:tc>
              </a:tr>
              <a:tr h="806139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Dec 31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By P&amp;L</a:t>
                      </a:r>
                    </a:p>
                    <a:p>
                      <a:r>
                        <a:rPr lang="en-US" dirty="0" smtClean="0"/>
                        <a:t>Appropriation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90,487</a:t>
                      </a:r>
                      <a:endParaRPr lang="en-US" dirty="0"/>
                    </a:p>
                  </a:txBody>
                  <a:tcPr/>
                </a:tc>
              </a:tr>
              <a:tr h="806139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Dec</a:t>
                      </a:r>
                      <a:r>
                        <a:rPr lang="en-US" baseline="0" dirty="0" smtClean="0"/>
                        <a:t> 31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By Interest on DRF Investment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2,262</a:t>
                      </a:r>
                      <a:endParaRPr lang="en-US" dirty="0"/>
                    </a:p>
                  </a:txBody>
                  <a:tcPr/>
                </a:tc>
              </a:tr>
              <a:tr h="67163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Total</a:t>
                      </a:r>
                      <a:endParaRPr lang="en-US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1,85,498</a:t>
                      </a:r>
                      <a:endParaRPr lang="en-US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Total</a:t>
                      </a:r>
                      <a:endParaRPr lang="en-US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1,85,498</a:t>
                      </a:r>
                      <a:endParaRPr lang="en-US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055812" y="457200"/>
            <a:ext cx="8017644" cy="4801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800" dirty="0" smtClean="0">
                <a:solidFill>
                  <a:srgbClr val="FFC000"/>
                </a:solidFill>
              </a:rPr>
              <a:t>DEBENTURE REDEMPTION FUND ACCOUNT</a:t>
            </a:r>
            <a:endParaRPr lang="en-US" sz="2800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370012" y="914400"/>
          <a:ext cx="8787343" cy="42041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9962"/>
                <a:gridCol w="1749153"/>
                <a:gridCol w="1261885"/>
                <a:gridCol w="990600"/>
                <a:gridCol w="2141186"/>
                <a:gridCol w="1464557"/>
              </a:tblGrid>
              <a:tr h="322456">
                <a:tc>
                  <a:txBody>
                    <a:bodyPr/>
                    <a:lstStyle/>
                    <a:p>
                      <a:r>
                        <a:rPr lang="en-US" dirty="0" smtClean="0"/>
                        <a:t>Date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Particulars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Amount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Date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Particulars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Amount</a:t>
                      </a:r>
                      <a:endParaRPr lang="en-US" dirty="0"/>
                    </a:p>
                  </a:txBody>
                  <a:tcPr/>
                </a:tc>
              </a:tr>
              <a:tr h="564297">
                <a:tc>
                  <a:txBody>
                    <a:bodyPr/>
                    <a:lstStyle/>
                    <a:p>
                      <a:r>
                        <a:rPr lang="en-US" dirty="0" smtClean="0"/>
                        <a:t>99</a:t>
                      </a:r>
                    </a:p>
                    <a:p>
                      <a:r>
                        <a:rPr lang="en-US" dirty="0" smtClean="0"/>
                        <a:t>Dec</a:t>
                      </a:r>
                      <a:r>
                        <a:rPr lang="en-US" baseline="0" dirty="0" smtClean="0"/>
                        <a:t> 31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To balance </a:t>
                      </a:r>
                    </a:p>
                    <a:p>
                      <a:r>
                        <a:rPr lang="en-US" dirty="0" smtClean="0"/>
                        <a:t>c/d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2,85,261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98</a:t>
                      </a:r>
                    </a:p>
                    <a:p>
                      <a:r>
                        <a:rPr lang="en-US" dirty="0" smtClean="0"/>
                        <a:t>Jan</a:t>
                      </a:r>
                      <a:r>
                        <a:rPr lang="en-US" baseline="0" dirty="0" smtClean="0"/>
                        <a:t> 1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By balance</a:t>
                      </a:r>
                    </a:p>
                    <a:p>
                      <a:r>
                        <a:rPr lang="en-US" dirty="0" smtClean="0"/>
                        <a:t>b/d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1,85,498</a:t>
                      </a:r>
                      <a:endParaRPr lang="en-US" dirty="0"/>
                    </a:p>
                  </a:txBody>
                  <a:tcPr/>
                </a:tc>
              </a:tr>
              <a:tr h="806139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June 30, 98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By Interest on DRF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Investment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4,638</a:t>
                      </a:r>
                      <a:endParaRPr lang="en-US" dirty="0"/>
                    </a:p>
                  </a:txBody>
                  <a:tcPr/>
                </a:tc>
              </a:tr>
              <a:tr h="806139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Dec 31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By P&amp;L</a:t>
                      </a:r>
                    </a:p>
                    <a:p>
                      <a:r>
                        <a:rPr lang="en-US" dirty="0" smtClean="0"/>
                        <a:t>Appropriation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90,487</a:t>
                      </a:r>
                      <a:endParaRPr lang="en-US" dirty="0"/>
                    </a:p>
                  </a:txBody>
                  <a:tcPr/>
                </a:tc>
              </a:tr>
              <a:tr h="806139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Dec</a:t>
                      </a:r>
                      <a:r>
                        <a:rPr lang="en-US" baseline="0" dirty="0" smtClean="0"/>
                        <a:t> 31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By Interest on DRF Investment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4,638</a:t>
                      </a:r>
                      <a:endParaRPr lang="en-US" dirty="0"/>
                    </a:p>
                  </a:txBody>
                  <a:tcPr/>
                </a:tc>
              </a:tr>
              <a:tr h="67163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Total</a:t>
                      </a:r>
                      <a:endParaRPr lang="en-US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2,85,261</a:t>
                      </a:r>
                      <a:endParaRPr lang="en-US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Total</a:t>
                      </a:r>
                      <a:endParaRPr lang="en-US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2,85,261</a:t>
                      </a:r>
                      <a:endParaRPr lang="en-US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055812" y="457200"/>
            <a:ext cx="8017644" cy="4801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800" dirty="0" smtClean="0">
                <a:solidFill>
                  <a:srgbClr val="FFC000"/>
                </a:solidFill>
              </a:rPr>
              <a:t>DEBENTURE REDEMPTION FUND ACCOUNT</a:t>
            </a:r>
            <a:endParaRPr lang="en-US" sz="2800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370012" y="914400"/>
          <a:ext cx="8787343" cy="42041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9962"/>
                <a:gridCol w="1749153"/>
                <a:gridCol w="1261885"/>
                <a:gridCol w="990600"/>
                <a:gridCol w="2141186"/>
                <a:gridCol w="1464557"/>
              </a:tblGrid>
              <a:tr h="322456">
                <a:tc>
                  <a:txBody>
                    <a:bodyPr/>
                    <a:lstStyle/>
                    <a:p>
                      <a:r>
                        <a:rPr lang="en-US" dirty="0" smtClean="0"/>
                        <a:t>Date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Particulars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Amount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Date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Particulars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Amount</a:t>
                      </a:r>
                      <a:endParaRPr lang="en-US" dirty="0"/>
                    </a:p>
                  </a:txBody>
                  <a:tcPr/>
                </a:tc>
              </a:tr>
              <a:tr h="564297">
                <a:tc>
                  <a:txBody>
                    <a:bodyPr/>
                    <a:lstStyle/>
                    <a:p>
                      <a:r>
                        <a:rPr lang="en-US" dirty="0" smtClean="0"/>
                        <a:t>2000</a:t>
                      </a:r>
                    </a:p>
                    <a:p>
                      <a:r>
                        <a:rPr lang="en-US" dirty="0" smtClean="0"/>
                        <a:t>Dec</a:t>
                      </a:r>
                      <a:r>
                        <a:rPr lang="en-US" baseline="0" dirty="0" smtClean="0"/>
                        <a:t> 31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To balance </a:t>
                      </a:r>
                    </a:p>
                    <a:p>
                      <a:r>
                        <a:rPr lang="en-US" dirty="0" smtClean="0"/>
                        <a:t>c/d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3,90,012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99</a:t>
                      </a:r>
                    </a:p>
                    <a:p>
                      <a:r>
                        <a:rPr lang="en-US" dirty="0" smtClean="0"/>
                        <a:t>Jan</a:t>
                      </a:r>
                      <a:r>
                        <a:rPr lang="en-US" baseline="0" dirty="0" smtClean="0"/>
                        <a:t> 1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By balance</a:t>
                      </a:r>
                    </a:p>
                    <a:p>
                      <a:r>
                        <a:rPr lang="en-US" dirty="0" smtClean="0"/>
                        <a:t>b/d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2,85,261</a:t>
                      </a:r>
                      <a:endParaRPr lang="en-US" dirty="0"/>
                    </a:p>
                  </a:txBody>
                  <a:tcPr/>
                </a:tc>
              </a:tr>
              <a:tr h="806139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June 30,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By Interest on DRF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Investment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7,132</a:t>
                      </a:r>
                      <a:endParaRPr lang="en-US" dirty="0"/>
                    </a:p>
                  </a:txBody>
                  <a:tcPr/>
                </a:tc>
              </a:tr>
              <a:tr h="806139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Dec 31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By P&amp;L</a:t>
                      </a:r>
                    </a:p>
                    <a:p>
                      <a:r>
                        <a:rPr lang="en-US" dirty="0" smtClean="0"/>
                        <a:t>Appropriation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90,487</a:t>
                      </a:r>
                      <a:endParaRPr lang="en-US" dirty="0"/>
                    </a:p>
                  </a:txBody>
                  <a:tcPr/>
                </a:tc>
              </a:tr>
              <a:tr h="806139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Dec</a:t>
                      </a:r>
                      <a:r>
                        <a:rPr lang="en-US" baseline="0" dirty="0" smtClean="0"/>
                        <a:t> 31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By Interest on DRF Investment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 7,132</a:t>
                      </a:r>
                      <a:endParaRPr lang="en-US" dirty="0"/>
                    </a:p>
                  </a:txBody>
                  <a:tcPr/>
                </a:tc>
              </a:tr>
              <a:tr h="67163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Total</a:t>
                      </a:r>
                      <a:endParaRPr lang="en-US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3,90,012</a:t>
                      </a:r>
                      <a:endParaRPr lang="en-US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Total</a:t>
                      </a:r>
                      <a:endParaRPr lang="en-US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3,90,012</a:t>
                      </a:r>
                      <a:endParaRPr lang="en-US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055812" y="457200"/>
            <a:ext cx="8017644" cy="4801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800" dirty="0" smtClean="0">
                <a:solidFill>
                  <a:srgbClr val="FFC000"/>
                </a:solidFill>
              </a:rPr>
              <a:t>DEBENTURE REDEMPTION FUND ACCOUNT</a:t>
            </a:r>
            <a:endParaRPr lang="en-US" sz="2800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370012" y="914400"/>
          <a:ext cx="8787343" cy="43124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9962"/>
                <a:gridCol w="1749153"/>
                <a:gridCol w="1261885"/>
                <a:gridCol w="990600"/>
                <a:gridCol w="2141186"/>
                <a:gridCol w="1464557"/>
              </a:tblGrid>
              <a:tr h="322456">
                <a:tc>
                  <a:txBody>
                    <a:bodyPr/>
                    <a:lstStyle/>
                    <a:p>
                      <a:r>
                        <a:rPr lang="en-US" dirty="0" smtClean="0"/>
                        <a:t>Date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Particulars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Amount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Date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Particulars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Amount</a:t>
                      </a:r>
                      <a:endParaRPr lang="en-US" dirty="0"/>
                    </a:p>
                  </a:txBody>
                  <a:tcPr/>
                </a:tc>
              </a:tr>
              <a:tr h="564297">
                <a:tc>
                  <a:txBody>
                    <a:bodyPr/>
                    <a:lstStyle/>
                    <a:p>
                      <a:r>
                        <a:rPr lang="en-US" dirty="0" smtClean="0"/>
                        <a:t>2000</a:t>
                      </a:r>
                    </a:p>
                    <a:p>
                      <a:r>
                        <a:rPr lang="en-US" dirty="0" smtClean="0"/>
                        <a:t>Dec</a:t>
                      </a:r>
                      <a:r>
                        <a:rPr lang="en-US" baseline="0" dirty="0" smtClean="0"/>
                        <a:t> 31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To DRF</a:t>
                      </a:r>
                      <a:r>
                        <a:rPr lang="en-US" baseline="0" dirty="0" smtClean="0"/>
                        <a:t> Investment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10,010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2000</a:t>
                      </a:r>
                    </a:p>
                    <a:p>
                      <a:r>
                        <a:rPr lang="en-US" dirty="0" smtClean="0"/>
                        <a:t>Jan</a:t>
                      </a:r>
                      <a:r>
                        <a:rPr lang="en-US" baseline="0" dirty="0" smtClean="0"/>
                        <a:t> 1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By balance</a:t>
                      </a:r>
                    </a:p>
                    <a:p>
                      <a:r>
                        <a:rPr lang="en-US" dirty="0" smtClean="0"/>
                        <a:t>b/d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3,90,012</a:t>
                      </a:r>
                      <a:endParaRPr lang="en-US" dirty="0"/>
                    </a:p>
                  </a:txBody>
                  <a:tcPr/>
                </a:tc>
              </a:tr>
              <a:tr h="80613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To General</a:t>
                      </a:r>
                    </a:p>
                    <a:p>
                      <a:r>
                        <a:rPr lang="en-US" baseline="0" dirty="0" smtClean="0"/>
                        <a:t>  Reserve</a:t>
                      </a:r>
                    </a:p>
                    <a:p>
                      <a:r>
                        <a:rPr lang="en-US" baseline="0" dirty="0" smtClean="0"/>
                        <a:t>(B.f.)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4,89,999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June 30,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By Interest on DRF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Investment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 9,750</a:t>
                      </a:r>
                      <a:endParaRPr lang="en-US" dirty="0"/>
                    </a:p>
                  </a:txBody>
                  <a:tcPr/>
                </a:tc>
              </a:tr>
              <a:tr h="806139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Dec 31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By P&amp;L</a:t>
                      </a:r>
                    </a:p>
                    <a:p>
                      <a:r>
                        <a:rPr lang="en-US" dirty="0" smtClean="0"/>
                        <a:t>Appropriation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90,487</a:t>
                      </a:r>
                      <a:endParaRPr lang="en-US" dirty="0"/>
                    </a:p>
                  </a:txBody>
                  <a:tcPr/>
                </a:tc>
              </a:tr>
              <a:tr h="806139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Dec</a:t>
                      </a:r>
                      <a:r>
                        <a:rPr lang="en-US" baseline="0" dirty="0" smtClean="0"/>
                        <a:t> 31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By Interest on DRF Investment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 9,750</a:t>
                      </a:r>
                      <a:endParaRPr lang="en-US" dirty="0"/>
                    </a:p>
                  </a:txBody>
                  <a:tcPr/>
                </a:tc>
              </a:tr>
              <a:tr h="67163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Total</a:t>
                      </a:r>
                      <a:endParaRPr lang="en-US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4,99,999</a:t>
                      </a:r>
                      <a:endParaRPr lang="en-US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Total</a:t>
                      </a:r>
                      <a:endParaRPr lang="en-US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4,99,999</a:t>
                      </a:r>
                      <a:endParaRPr lang="en-US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055812" y="457200"/>
            <a:ext cx="8017644" cy="4801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800" dirty="0" smtClean="0">
                <a:solidFill>
                  <a:srgbClr val="FFC000"/>
                </a:solidFill>
              </a:rPr>
              <a:t>DEBENTURE REDEMPTION FUND ACCOUNT</a:t>
            </a:r>
            <a:endParaRPr lang="en-US" sz="2800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/>
              <a:t>MEANING OF SINKING FUND FOR REDEMPTION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	Nature Of Sinking Fund :</a:t>
            </a:r>
          </a:p>
          <a:p>
            <a:pPr>
              <a:buNone/>
            </a:pPr>
            <a:r>
              <a:rPr lang="en-US" dirty="0" smtClean="0"/>
              <a:t>	Sinking Fund for the redemption of debenture represents accumulated profits earmarked for a specific purpose and on redemption of debentures, nominal value of debentures redeemed is transferred from Sinking Fund To GENERAL RESERVE.</a:t>
            </a:r>
          </a:p>
          <a:p>
            <a:pPr>
              <a:buNone/>
            </a:pPr>
            <a:r>
              <a:rPr lang="en-US" dirty="0" smtClean="0"/>
              <a:t>	</a:t>
            </a:r>
          </a:p>
          <a:p>
            <a:pPr>
              <a:buNone/>
            </a:pPr>
            <a:r>
              <a:rPr lang="en-US" dirty="0" smtClean="0"/>
              <a:t>	At the time of final redemption, the balance appearing in sinking fund is transferred to General Reserve.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/>
              <a:t>CALCULATION OF THE AMOUNT OF ANNUAL APPROPRIATION 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98612" y="1752600"/>
            <a:ext cx="9144002" cy="34290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	To calculate the amount of annual appropriation required to accumulate a fixed amount at the expiry of a given period of time and at a given rate of interest, sinking fund tables are used.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ACCOUNTING TREATMENT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DURING 1</a:t>
            </a:r>
            <a:r>
              <a:rPr lang="en-US" baseline="30000" dirty="0" smtClean="0"/>
              <a:t>ST</a:t>
            </a:r>
            <a:r>
              <a:rPr lang="en-US" dirty="0" smtClean="0"/>
              <a:t> YEAR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2" y="228600"/>
            <a:ext cx="9372600" cy="762000"/>
          </a:xfrm>
        </p:spPr>
        <p:txBody>
          <a:bodyPr/>
          <a:lstStyle/>
          <a:p>
            <a:r>
              <a:rPr lang="en-US" dirty="0" smtClean="0"/>
              <a:t>	ACCOUNTING TREAMENT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989012" y="1219200"/>
            <a:ext cx="9601200" cy="12954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	First YEAR – (AT THE END)</a:t>
            </a:r>
          </a:p>
          <a:p>
            <a:pPr>
              <a:buNone/>
            </a:pPr>
            <a:r>
              <a:rPr lang="en-US" dirty="0" smtClean="0"/>
              <a:t> 1. On transfer of profits to debenture redemption fund a/c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="" xmlns:p14="http://schemas.microsoft.com/office/powerpoint/2010/main" val="1329331929"/>
              </p:ext>
            </p:extLst>
          </p:nvPr>
        </p:nvGraphicFramePr>
        <p:xfrm>
          <a:off x="1674812" y="2514600"/>
          <a:ext cx="7772402" cy="357629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841821"/>
                <a:gridCol w="1146749"/>
                <a:gridCol w="1783832"/>
              </a:tblGrid>
              <a:tr h="807124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PARTICULARS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Dr.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Cr.</a:t>
                      </a:r>
                      <a:endParaRPr lang="en-US" sz="2400" dirty="0"/>
                    </a:p>
                  </a:txBody>
                  <a:tcPr anchor="ctr"/>
                </a:tc>
              </a:tr>
              <a:tr h="1962045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Profit</a:t>
                      </a:r>
                      <a:r>
                        <a:rPr lang="en-US" sz="2400" baseline="0" dirty="0" smtClean="0"/>
                        <a:t> &amp; Loss Appropriation  Dr.</a:t>
                      </a:r>
                      <a:endParaRPr lang="en-US" sz="2400" dirty="0"/>
                    </a:p>
                    <a:p>
                      <a:r>
                        <a:rPr lang="en-US" sz="2400" dirty="0" smtClean="0"/>
                        <a:t> To Debenture Redemption</a:t>
                      </a:r>
                      <a:r>
                        <a:rPr lang="en-US" sz="2400" baseline="0" dirty="0" smtClean="0"/>
                        <a:t> Fund Account</a:t>
                      </a:r>
                      <a:endParaRPr lang="en-US" sz="2400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7124">
                <a:tc gridSpan="3"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751012" y="5486400"/>
            <a:ext cx="7620000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400" dirty="0" smtClean="0"/>
              <a:t>With annual amount set aside out of profit.</a:t>
            </a:r>
            <a:endParaRPr lang="en-US" sz="2400" dirty="0"/>
          </a:p>
        </p:txBody>
      </p:sp>
    </p:spTree>
    <p:extLst>
      <p:ext uri="{BB962C8B-B14F-4D97-AF65-F5344CB8AC3E}">
        <p14:creationId xmlns="" xmlns:p14="http://schemas.microsoft.com/office/powerpoint/2010/main" val="164818021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2" y="228600"/>
            <a:ext cx="9372600" cy="762000"/>
          </a:xfrm>
        </p:spPr>
        <p:txBody>
          <a:bodyPr/>
          <a:lstStyle/>
          <a:p>
            <a:r>
              <a:rPr lang="en-US" dirty="0" smtClean="0"/>
              <a:t>	ACCOUNTING TREAMENT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989012" y="1219200"/>
            <a:ext cx="9601200" cy="12954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	First YEAR – (AT THE END)</a:t>
            </a:r>
          </a:p>
          <a:p>
            <a:pPr>
              <a:buNone/>
            </a:pPr>
            <a:r>
              <a:rPr lang="en-US" dirty="0" smtClean="0"/>
              <a:t> 2. On investment of the amount of the profit set aside in readily marketable securities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="" xmlns:p14="http://schemas.microsoft.com/office/powerpoint/2010/main" val="1329331929"/>
              </p:ext>
            </p:extLst>
          </p:nvPr>
        </p:nvGraphicFramePr>
        <p:xfrm>
          <a:off x="1674812" y="2514600"/>
          <a:ext cx="7772402" cy="357629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841821"/>
                <a:gridCol w="1146749"/>
                <a:gridCol w="1783832"/>
              </a:tblGrid>
              <a:tr h="807124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PARTICULARS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Dr.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Cr.</a:t>
                      </a:r>
                      <a:endParaRPr lang="en-US" sz="2400" dirty="0"/>
                    </a:p>
                  </a:txBody>
                  <a:tcPr anchor="ctr"/>
                </a:tc>
              </a:tr>
              <a:tr h="1962045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 Debenture Redemption</a:t>
                      </a:r>
                      <a:r>
                        <a:rPr lang="en-US" sz="2400" baseline="0" dirty="0" smtClean="0"/>
                        <a:t> Fund Account                                  Dr.</a:t>
                      </a:r>
                    </a:p>
                    <a:p>
                      <a:r>
                        <a:rPr lang="en-US" sz="2400" baseline="0" dirty="0" smtClean="0"/>
                        <a:t>   To Bank</a:t>
                      </a:r>
                      <a:endParaRPr lang="en-US" sz="2400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7124">
                <a:tc gridSpan="3"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751012" y="5486400"/>
            <a:ext cx="7620000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400" dirty="0" smtClean="0"/>
              <a:t>With annual amount invested.</a:t>
            </a:r>
            <a:endParaRPr lang="en-US" sz="2400" dirty="0"/>
          </a:p>
        </p:txBody>
      </p:sp>
    </p:spTree>
    <p:extLst>
      <p:ext uri="{BB962C8B-B14F-4D97-AF65-F5344CB8AC3E}">
        <p14:creationId xmlns="" xmlns:p14="http://schemas.microsoft.com/office/powerpoint/2010/main" val="164818021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S102801115">
  <a:themeElements>
    <a:clrScheme name="Woodgrain_16x9">
      <a:dk1>
        <a:sysClr val="windowText" lastClr="000000"/>
      </a:dk1>
      <a:lt1>
        <a:sysClr val="window" lastClr="FFFFFF"/>
      </a:lt1>
      <a:dk2>
        <a:srgbClr val="90B365"/>
      </a:dk2>
      <a:lt2>
        <a:srgbClr val="EEECE1"/>
      </a:lt2>
      <a:accent1>
        <a:srgbClr val="4283D2"/>
      </a:accent1>
      <a:accent2>
        <a:srgbClr val="6E9D35"/>
      </a:accent2>
      <a:accent3>
        <a:srgbClr val="DE6742"/>
      </a:accent3>
      <a:accent4>
        <a:srgbClr val="8F73DF"/>
      </a:accent4>
      <a:accent5>
        <a:srgbClr val="CB991B"/>
      </a:accent5>
      <a:accent6>
        <a:srgbClr val="7F7F7F"/>
      </a:accent6>
      <a:hlink>
        <a:srgbClr val="90B365"/>
      </a:hlink>
      <a:folHlink>
        <a:srgbClr val="7F7F7F"/>
      </a:folHlink>
    </a:clrScheme>
    <a:fontScheme name="emmrc ke hisab se">
      <a:majorFont>
        <a:latin typeface="Arial Rounded MT Bold"/>
        <a:ea typeface=""/>
        <a:cs typeface=""/>
      </a:majorFont>
      <a:minorFont>
        <a:latin typeface="Arial Rounded MT Bold"/>
        <a:ea typeface=""/>
        <a:cs typeface=""/>
      </a:minorFont>
    </a:fontScheme>
    <a:fmtScheme name="Elemental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miter lim="800000"/>
        </a:ln>
        <a:ln w="19050" cap="flat" cmpd="sng" algn="ctr">
          <a:solidFill>
            <a:schemeClr val="phClr"/>
          </a:solidFill>
          <a:miter lim="800000"/>
        </a:ln>
        <a:ln w="28575" cap="flat" cmpd="sng" algn="ctr">
          <a:solidFill>
            <a:schemeClr val="phClr"/>
          </a:solidFill>
          <a:miter lim="800000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 sz="240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90000"/>
          </a:lnSpc>
          <a:defRPr sz="240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Woodgrain_16x9">
      <a:dk1>
        <a:sysClr val="windowText" lastClr="000000"/>
      </a:dk1>
      <a:lt1>
        <a:sysClr val="window" lastClr="FFFFFF"/>
      </a:lt1>
      <a:dk2>
        <a:srgbClr val="90B365"/>
      </a:dk2>
      <a:lt2>
        <a:srgbClr val="EEECE1"/>
      </a:lt2>
      <a:accent1>
        <a:srgbClr val="4283D2"/>
      </a:accent1>
      <a:accent2>
        <a:srgbClr val="6E9D35"/>
      </a:accent2>
      <a:accent3>
        <a:srgbClr val="DE6742"/>
      </a:accent3>
      <a:accent4>
        <a:srgbClr val="8F73DF"/>
      </a:accent4>
      <a:accent5>
        <a:srgbClr val="CB991B"/>
      </a:accent5>
      <a:accent6>
        <a:srgbClr val="7F7F7F"/>
      </a:accent6>
      <a:hlink>
        <a:srgbClr val="90B365"/>
      </a:hlink>
      <a:folHlink>
        <a:srgbClr val="7F7F7F"/>
      </a:folHlink>
    </a:clrScheme>
    <a:fontScheme name="Woodgrain_16x9">
      <a:majorFont>
        <a:latin typeface="Century"/>
        <a:ea typeface=""/>
        <a:cs typeface=""/>
      </a:majorFont>
      <a:minorFont>
        <a:latin typeface="Century"/>
        <a:ea typeface=""/>
        <a:cs typeface=""/>
      </a:minorFont>
    </a:fontScheme>
    <a:fmtScheme name="Elemental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miter lim="800000"/>
        </a:ln>
        <a:ln w="19050" cap="flat" cmpd="sng" algn="ctr">
          <a:solidFill>
            <a:schemeClr val="phClr"/>
          </a:solidFill>
          <a:miter lim="800000"/>
        </a:ln>
        <a:ln w="28575" cap="flat" cmpd="sng" algn="ctr">
          <a:solidFill>
            <a:schemeClr val="phClr"/>
          </a:solidFill>
          <a:miter lim="800000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Woodgrain_16x9">
      <a:dk1>
        <a:sysClr val="windowText" lastClr="000000"/>
      </a:dk1>
      <a:lt1>
        <a:sysClr val="window" lastClr="FFFFFF"/>
      </a:lt1>
      <a:dk2>
        <a:srgbClr val="90B365"/>
      </a:dk2>
      <a:lt2>
        <a:srgbClr val="EEECE1"/>
      </a:lt2>
      <a:accent1>
        <a:srgbClr val="4283D2"/>
      </a:accent1>
      <a:accent2>
        <a:srgbClr val="6E9D35"/>
      </a:accent2>
      <a:accent3>
        <a:srgbClr val="DE6742"/>
      </a:accent3>
      <a:accent4>
        <a:srgbClr val="8F73DF"/>
      </a:accent4>
      <a:accent5>
        <a:srgbClr val="CB991B"/>
      </a:accent5>
      <a:accent6>
        <a:srgbClr val="7F7F7F"/>
      </a:accent6>
      <a:hlink>
        <a:srgbClr val="90B365"/>
      </a:hlink>
      <a:folHlink>
        <a:srgbClr val="7F7F7F"/>
      </a:folHlink>
    </a:clrScheme>
    <a:fontScheme name="Woodgrain_16x9">
      <a:majorFont>
        <a:latin typeface="Century"/>
        <a:ea typeface=""/>
        <a:cs typeface=""/>
      </a:majorFont>
      <a:minorFont>
        <a:latin typeface="Century"/>
        <a:ea typeface=""/>
        <a:cs typeface=""/>
      </a:minorFont>
    </a:fontScheme>
    <a:fmtScheme name="Elemental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miter lim="800000"/>
        </a:ln>
        <a:ln w="19050" cap="flat" cmpd="sng" algn="ctr">
          <a:solidFill>
            <a:schemeClr val="phClr"/>
          </a:solidFill>
          <a:miter lim="800000"/>
        </a:ln>
        <a:ln w="28575" cap="flat" cmpd="sng" algn="ctr">
          <a:solidFill>
            <a:schemeClr val="phClr"/>
          </a:solidFill>
          <a:miter lim="800000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799D1F35-D690-462B-8ABB-6D4DC8E181D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TS102801115</Template>
  <TotalTime>0</TotalTime>
  <Words>1233</Words>
  <Application>Microsoft Office PowerPoint</Application>
  <PresentationFormat>Custom</PresentationFormat>
  <Paragraphs>559</Paragraphs>
  <Slides>48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49" baseType="lpstr">
      <vt:lpstr>TS102801115</vt:lpstr>
      <vt:lpstr>CORPORATE ACCOUTING</vt:lpstr>
      <vt:lpstr>OBJECTIVE OF THE LECTURE</vt:lpstr>
      <vt:lpstr>MEANING OF SINKING FUND</vt:lpstr>
      <vt:lpstr>MEANING OF SINKING FUND FOR REDEMPTION</vt:lpstr>
      <vt:lpstr>MEANING OF SINKING FUND FOR REDEMPTION</vt:lpstr>
      <vt:lpstr>CALCULATION OF THE AMOUNT OF ANNUAL APPROPRIATION </vt:lpstr>
      <vt:lpstr>ACCOUNTING TREATMENT</vt:lpstr>
      <vt:lpstr> ACCOUNTING TREAMENT</vt:lpstr>
      <vt:lpstr> ACCOUNTING TREAMENT</vt:lpstr>
      <vt:lpstr> ACCOUNTING TREAMENT</vt:lpstr>
      <vt:lpstr> ACCOUNTING TREAMENT</vt:lpstr>
      <vt:lpstr> ACCOUNTING TREAMENT</vt:lpstr>
      <vt:lpstr> ACCOUNTING TREAMENT</vt:lpstr>
      <vt:lpstr> ACCOUNTING TREAMENT</vt:lpstr>
      <vt:lpstr> ACCOUNTING TREAMENT</vt:lpstr>
      <vt:lpstr>8. If there is some profit or loss on sale of investments, the same needs to be transferred to Debenture Redemption Fund Account</vt:lpstr>
      <vt:lpstr> ACCOUNTING TREAMENT</vt:lpstr>
      <vt:lpstr> ACCOUNTING TREAMENT</vt:lpstr>
      <vt:lpstr> ACCOUNTING TREAMENT</vt:lpstr>
      <vt:lpstr>Example</vt:lpstr>
      <vt:lpstr>Solution</vt:lpstr>
      <vt:lpstr>   JOURNAL</vt:lpstr>
      <vt:lpstr>   JOURNAL</vt:lpstr>
      <vt:lpstr>   JOURNAL</vt:lpstr>
      <vt:lpstr>   JOURNAL</vt:lpstr>
      <vt:lpstr>   JOURNAL</vt:lpstr>
      <vt:lpstr>   JOURNAL</vt:lpstr>
      <vt:lpstr>   JOURNAL</vt:lpstr>
      <vt:lpstr>   JOURNAL</vt:lpstr>
      <vt:lpstr>   JOURNAL</vt:lpstr>
      <vt:lpstr>   JOURNAL</vt:lpstr>
      <vt:lpstr>   JOURNAL</vt:lpstr>
      <vt:lpstr>   JOURNAL</vt:lpstr>
      <vt:lpstr>   JOURNAL</vt:lpstr>
      <vt:lpstr>   JOURNAL</vt:lpstr>
      <vt:lpstr>   JOURNAL</vt:lpstr>
      <vt:lpstr>   JOURNAL</vt:lpstr>
      <vt:lpstr>   JOURNAL</vt:lpstr>
      <vt:lpstr>   JOURNAL</vt:lpstr>
      <vt:lpstr>   JOURNAL</vt:lpstr>
      <vt:lpstr>   JOURNAL</vt:lpstr>
      <vt:lpstr>   JOURNAL</vt:lpstr>
      <vt:lpstr>   JOURNAL</vt:lpstr>
      <vt:lpstr>   JOURNAL</vt:lpstr>
      <vt:lpstr>Slide 45</vt:lpstr>
      <vt:lpstr>Slide 46</vt:lpstr>
      <vt:lpstr>Slide 47</vt:lpstr>
      <vt:lpstr>Slide 48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2012-07-29T18:02:05Z</dcterms:created>
  <dcterms:modified xsi:type="dcterms:W3CDTF">2012-08-06T18:00:04Z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TC028011159991</vt:lpwstr>
  </property>
</Properties>
</file>