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8"/>
  </p:notesMasterIdLst>
  <p:sldIdLst>
    <p:sldId id="256" r:id="rId2"/>
    <p:sldId id="258" r:id="rId3"/>
    <p:sldId id="261" r:id="rId4"/>
    <p:sldId id="262" r:id="rId5"/>
    <p:sldId id="263" r:id="rId6"/>
    <p:sldId id="264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5CEE8A-9F59-445B-8DA1-089186AFC014}" type="datetimeFigureOut">
              <a:rPr lang="en-US" smtClean="0"/>
              <a:t>02-Feb-19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B01293-75D2-48A2-9749-8305320024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1039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D279-D320-4FC1-A9F6-A3E093078A6F}" type="datetimeFigureOut">
              <a:rPr lang="en-US" smtClean="0"/>
              <a:t>02-Feb-19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89302-81FB-41E4-901D-EADAD680F981}" type="slidenum">
              <a:rPr lang="en-US" smtClean="0"/>
              <a:t>‹#›</a:t>
            </a:fld>
            <a:endParaRPr lang="en-US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D279-D320-4FC1-A9F6-A3E093078A6F}" type="datetimeFigureOut">
              <a:rPr lang="en-US" smtClean="0"/>
              <a:t>02-Feb-19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89302-81FB-41E4-901D-EADAD680F9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D279-D320-4FC1-A9F6-A3E093078A6F}" type="datetimeFigureOut">
              <a:rPr lang="en-US" smtClean="0"/>
              <a:t>02-Feb-19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89302-81FB-41E4-901D-EADAD680F9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D279-D320-4FC1-A9F6-A3E093078A6F}" type="datetimeFigureOut">
              <a:rPr lang="en-US" smtClean="0"/>
              <a:t>02-Feb-19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89302-81FB-41E4-901D-EADAD680F9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D279-D320-4FC1-A9F6-A3E093078A6F}" type="datetimeFigureOut">
              <a:rPr lang="en-US" smtClean="0"/>
              <a:t>02-Feb-19</a:t>
            </a:fld>
            <a:endParaRPr lang="en-US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89302-81FB-41E4-901D-EADAD680F981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D279-D320-4FC1-A9F6-A3E093078A6F}" type="datetimeFigureOut">
              <a:rPr lang="en-US" smtClean="0"/>
              <a:t>02-Feb-19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89302-81FB-41E4-901D-EADAD680F9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D279-D320-4FC1-A9F6-A3E093078A6F}" type="datetimeFigureOut">
              <a:rPr lang="en-US" smtClean="0"/>
              <a:t>02-Feb-19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89302-81FB-41E4-901D-EADAD680F9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D279-D320-4FC1-A9F6-A3E093078A6F}" type="datetimeFigureOut">
              <a:rPr lang="en-US" smtClean="0"/>
              <a:t>02-Feb-19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89302-81FB-41E4-901D-EADAD680F9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D279-D320-4FC1-A9F6-A3E093078A6F}" type="datetimeFigureOut">
              <a:rPr lang="en-US" smtClean="0"/>
              <a:t>02-Feb-19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89302-81FB-41E4-901D-EADAD680F9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D279-D320-4FC1-A9F6-A3E093078A6F}" type="datetimeFigureOut">
              <a:rPr lang="en-US" smtClean="0"/>
              <a:t>02-Feb-19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89302-81FB-41E4-901D-EADAD680F981}" type="slidenum">
              <a:rPr lang="en-US" smtClean="0"/>
              <a:t>‹#›</a:t>
            </a:fld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D279-D320-4FC1-A9F6-A3E093078A6F}" type="datetimeFigureOut">
              <a:rPr lang="en-US" smtClean="0"/>
              <a:t>02-Feb-19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89302-81FB-41E4-901D-EADAD680F981}" type="slidenum">
              <a:rPr lang="en-US" smtClean="0"/>
              <a:t>‹#›</a:t>
            </a:fld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261AD279-D320-4FC1-A9F6-A3E093078A6F}" type="datetimeFigureOut">
              <a:rPr lang="en-US" smtClean="0"/>
              <a:t>02-Feb-19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7CC89302-81FB-41E4-901D-EADAD680F981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600200"/>
            <a:ext cx="7175351" cy="1793167"/>
          </a:xfrm>
        </p:spPr>
        <p:txBody>
          <a:bodyPr>
            <a:noAutofit/>
          </a:bodyPr>
          <a:lstStyle/>
          <a:p>
            <a:r>
              <a:rPr lang="en-US" sz="8000" dirty="0" smtClean="0"/>
              <a:t>Budget 2019</a:t>
            </a:r>
            <a:endParaRPr lang="en-US" sz="8000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752600" y="4114800"/>
            <a:ext cx="5637010" cy="882119"/>
          </a:xfrm>
        </p:spPr>
        <p:txBody>
          <a:bodyPr/>
          <a:lstStyle/>
          <a:p>
            <a:pPr algn="ctr"/>
            <a:r>
              <a:rPr lang="en-US" dirty="0" smtClean="0"/>
              <a:t>Highlights / Points to remember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937342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What is Union Budget?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76400"/>
            <a:ext cx="8001000" cy="41910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A Union Budget is an annual report prepared by the Government, whereby it lays down the plan for Government’s revenue and expenditures.</a:t>
            </a:r>
          </a:p>
          <a:p>
            <a:r>
              <a:rPr lang="en-US" dirty="0" smtClean="0"/>
              <a:t>The main source of Government’s revenue is tax collection. Therefore, in the budget, it introduces if there will be any changes in the laws and methods pertaining to tax collection.</a:t>
            </a:r>
          </a:p>
          <a:p>
            <a:r>
              <a:rPr lang="en-US" dirty="0" smtClean="0"/>
              <a:t>As for the expenditure, the Government details out the allocation of money that will be spent on the growth of various sectors such as agriculture, trading, manufacturing etc.</a:t>
            </a:r>
          </a:p>
          <a:p>
            <a:r>
              <a:rPr lang="en-US" dirty="0" smtClean="0"/>
              <a:t>It is prepared for a period beginning from 1</a:t>
            </a:r>
            <a:r>
              <a:rPr lang="en-US" baseline="30000" dirty="0" smtClean="0"/>
              <a:t>st</a:t>
            </a:r>
            <a:r>
              <a:rPr lang="en-US" dirty="0" smtClean="0"/>
              <a:t> April till 31</a:t>
            </a:r>
            <a:r>
              <a:rPr lang="en-US" baseline="30000" dirty="0" smtClean="0"/>
              <a:t>st</a:t>
            </a:r>
            <a:r>
              <a:rPr lang="en-US" dirty="0" smtClean="0"/>
              <a:t> March.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220307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/>
              <a:t>What is an Interim Budget?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76400"/>
            <a:ext cx="8001000" cy="4191000"/>
          </a:xfrm>
        </p:spPr>
        <p:txBody>
          <a:bodyPr>
            <a:normAutofit/>
          </a:bodyPr>
          <a:lstStyle/>
          <a:p>
            <a:r>
              <a:rPr lang="en-US" dirty="0"/>
              <a:t>At the end of the 5-year term of the ruling party when the central elections will be held, a budget is presented by the operating Government for the period applicable till the new Government takes over.</a:t>
            </a:r>
          </a:p>
          <a:p>
            <a:r>
              <a:rPr lang="en-US" dirty="0"/>
              <a:t>Since this budget is prepared for a short duration and it will be followed by a fresh new budget by the party who forms the Government after the elections, it is called the Interim Budget</a:t>
            </a:r>
            <a:r>
              <a:rPr lang="en-US" dirty="0" smtClean="0"/>
              <a:t>.</a:t>
            </a:r>
          </a:p>
          <a:p>
            <a:r>
              <a:rPr lang="en-US" dirty="0" smtClean="0"/>
              <a:t>After the elections, the party which wins the elections and forms the Government presents a full-fledged Budget in July.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675688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Who prepares the budget?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76400"/>
            <a:ext cx="8001000" cy="4191000"/>
          </a:xfrm>
        </p:spPr>
        <p:txBody>
          <a:bodyPr>
            <a:normAutofit/>
          </a:bodyPr>
          <a:lstStyle/>
          <a:p>
            <a:r>
              <a:rPr lang="en-US" dirty="0" smtClean="0"/>
              <a:t>The Budget is prepared by Budget Division, The Department of Economic Affairs, and the Ministry of Finance.</a:t>
            </a:r>
          </a:p>
          <a:p>
            <a:r>
              <a:rPr lang="en-US" dirty="0" smtClean="0"/>
              <a:t>The Budget Division invites the budget estimates from various Ministries &amp; Departments. The Finance Minister then examines the proposals received and makes necessary changes after consulting the Prime Minister and briefs the Union Cabinet.</a:t>
            </a:r>
          </a:p>
          <a:p>
            <a:r>
              <a:rPr lang="en-US" dirty="0" smtClean="0"/>
              <a:t>The Budget Division then consolidates all the statements and prepares the budget document.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259533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Other Points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76400"/>
            <a:ext cx="8001000" cy="4572000"/>
          </a:xfrm>
        </p:spPr>
        <p:txBody>
          <a:bodyPr>
            <a:normAutofit/>
          </a:bodyPr>
          <a:lstStyle/>
          <a:p>
            <a:r>
              <a:rPr lang="en-US" dirty="0" smtClean="0"/>
              <a:t>The Budget is usually presented by the Finance Minister of India.</a:t>
            </a:r>
          </a:p>
          <a:p>
            <a:r>
              <a:rPr lang="en-US" dirty="0" smtClean="0"/>
              <a:t>Before the Budget is announced, various autonomous bodies, economists, industrialists </a:t>
            </a:r>
            <a:r>
              <a:rPr lang="en-US" dirty="0" err="1" smtClean="0"/>
              <a:t>etc</a:t>
            </a:r>
            <a:r>
              <a:rPr lang="en-US" dirty="0" smtClean="0"/>
              <a:t> who represent the industry, trade and commerce share the mass problems and solutions in the form of pre-budget expectations.</a:t>
            </a:r>
          </a:p>
          <a:p>
            <a:r>
              <a:rPr lang="en-US" dirty="0" smtClean="0"/>
              <a:t>They bring forth the practical problems of the economy with a proposed solution that is incorporated in the budget will help the industry and individuals.</a:t>
            </a:r>
          </a:p>
        </p:txBody>
      </p:sp>
    </p:spTree>
    <p:extLst>
      <p:ext uri="{BB962C8B-B14F-4D97-AF65-F5344CB8AC3E}">
        <p14:creationId xmlns:p14="http://schemas.microsoft.com/office/powerpoint/2010/main" val="371185477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What is Rail Budget?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76400"/>
            <a:ext cx="8001000" cy="4572000"/>
          </a:xfrm>
        </p:spPr>
        <p:txBody>
          <a:bodyPr>
            <a:normAutofit/>
          </a:bodyPr>
          <a:lstStyle/>
          <a:p>
            <a:r>
              <a:rPr lang="en-US" dirty="0" smtClean="0"/>
              <a:t>A Rail Budget is the projected revenue and expenditures pertaining to railways only. Earlier, it was presently separately, but Mr. </a:t>
            </a:r>
            <a:r>
              <a:rPr lang="en-US" dirty="0" err="1" smtClean="0"/>
              <a:t>Arun</a:t>
            </a:r>
            <a:r>
              <a:rPr lang="en-US" dirty="0" smtClean="0"/>
              <a:t> </a:t>
            </a:r>
            <a:r>
              <a:rPr lang="en-US" dirty="0" err="1" smtClean="0"/>
              <a:t>Jaitley</a:t>
            </a:r>
            <a:r>
              <a:rPr lang="en-US" dirty="0" smtClean="0"/>
              <a:t> had changed this practice and now the Rail Budget is presented along with the Union Budget.</a:t>
            </a:r>
          </a:p>
          <a:p>
            <a:r>
              <a:rPr lang="en-US" dirty="0" smtClean="0"/>
              <a:t>The Rail Budget is announced by the Finance Minister of India.</a:t>
            </a:r>
          </a:p>
        </p:txBody>
      </p:sp>
    </p:spTree>
    <p:extLst>
      <p:ext uri="{BB962C8B-B14F-4D97-AF65-F5344CB8AC3E}">
        <p14:creationId xmlns:p14="http://schemas.microsoft.com/office/powerpoint/2010/main" val="18552700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Thatch">
  <a:themeElements>
    <a:clrScheme name="Thatch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hatch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210</TotalTime>
  <Words>428</Words>
  <Application>Microsoft Office PowerPoint</Application>
  <PresentationFormat>On-screen Show (4:3)</PresentationFormat>
  <Paragraphs>22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Thatch</vt:lpstr>
      <vt:lpstr>Budget 2019</vt:lpstr>
      <vt:lpstr>What is Union Budget?</vt:lpstr>
      <vt:lpstr>What is an Interim Budget?</vt:lpstr>
      <vt:lpstr>Who prepares the budget?</vt:lpstr>
      <vt:lpstr>Other Points</vt:lpstr>
      <vt:lpstr>What is Rail Budget?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Changes in Income Tax</dc:title>
  <dc:creator>Windows User</dc:creator>
  <cp:lastModifiedBy>Windows User</cp:lastModifiedBy>
  <cp:revision>13</cp:revision>
  <dcterms:created xsi:type="dcterms:W3CDTF">2019-02-02T13:16:42Z</dcterms:created>
  <dcterms:modified xsi:type="dcterms:W3CDTF">2019-02-02T18:46:40Z</dcterms:modified>
</cp:coreProperties>
</file>