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61" r:id="rId2"/>
  </p:sldMasterIdLst>
  <p:sldIdLst>
    <p:sldId id="256" r:id="rId3"/>
    <p:sldId id="258" r:id="rId4"/>
    <p:sldId id="259" r:id="rId5"/>
    <p:sldId id="261" r:id="rId6"/>
    <p:sldId id="260" r:id="rId7"/>
    <p:sldId id="262" r:id="rId8"/>
    <p:sldId id="271" r:id="rId9"/>
    <p:sldId id="272" r:id="rId10"/>
    <p:sldId id="273" r:id="rId11"/>
    <p:sldId id="274" r:id="rId12"/>
    <p:sldId id="275" r:id="rId13"/>
    <p:sldId id="263" r:id="rId14"/>
    <p:sldId id="264" r:id="rId15"/>
    <p:sldId id="266" r:id="rId16"/>
    <p:sldId id="265" r:id="rId17"/>
    <p:sldId id="267" r:id="rId18"/>
    <p:sldId id="268" r:id="rId19"/>
    <p:sldId id="269" r:id="rId20"/>
    <p:sldId id="270" r:id="rId21"/>
    <p:sldId id="276"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6" name="Rectangle 6"/>
          <p:cNvSpPr>
            <a:spLocks noGrp="1" noChangeArrowheads="1"/>
          </p:cNvSpPr>
          <p:nvPr>
            <p:ph type="sldNum" sz="quarter" idx="12"/>
          </p:nvPr>
        </p:nvSpPr>
        <p:spPr>
          <a:ln/>
        </p:spPr>
        <p:txBody>
          <a:bodyPr/>
          <a:lstStyle>
            <a:lvl1pPr>
              <a:defRPr/>
            </a:lvl1pPr>
          </a:lstStyle>
          <a:p>
            <a:pPr>
              <a:defRPr/>
            </a:pPr>
            <a:fld id="{41373E90-27D0-4658-BD00-3BA3C96BC5AE}"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6" name="Rectangle 6"/>
          <p:cNvSpPr>
            <a:spLocks noGrp="1" noChangeArrowheads="1"/>
          </p:cNvSpPr>
          <p:nvPr>
            <p:ph type="sldNum" sz="quarter" idx="12"/>
          </p:nvPr>
        </p:nvSpPr>
        <p:spPr>
          <a:ln/>
        </p:spPr>
        <p:txBody>
          <a:bodyPr/>
          <a:lstStyle>
            <a:lvl1pPr>
              <a:defRPr/>
            </a:lvl1pPr>
          </a:lstStyle>
          <a:p>
            <a:pPr>
              <a:defRPr/>
            </a:pPr>
            <a:fld id="{82F5BC37-979D-4504-8A37-108503054A9D}"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6" name="Rectangle 6"/>
          <p:cNvSpPr>
            <a:spLocks noGrp="1" noChangeArrowheads="1"/>
          </p:cNvSpPr>
          <p:nvPr>
            <p:ph type="sldNum" sz="quarter" idx="12"/>
          </p:nvPr>
        </p:nvSpPr>
        <p:spPr>
          <a:ln/>
        </p:spPr>
        <p:txBody>
          <a:bodyPr/>
          <a:lstStyle>
            <a:lvl1pPr>
              <a:defRPr/>
            </a:lvl1pPr>
          </a:lstStyle>
          <a:p>
            <a:pPr>
              <a:defRPr/>
            </a:pPr>
            <a:fld id="{D3B900D7-D257-4F72-8469-0CDD9E200136}"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Company Affairs</a:t>
            </a:r>
            <a:endParaRPr lang="en-GB"/>
          </a:p>
        </p:txBody>
      </p:sp>
      <p:sp>
        <p:nvSpPr>
          <p:cNvPr id="6" name="Slide Number Placeholder 5"/>
          <p:cNvSpPr>
            <a:spLocks noGrp="1"/>
          </p:cNvSpPr>
          <p:nvPr>
            <p:ph type="sldNum" sz="quarter" idx="12"/>
          </p:nvPr>
        </p:nvSpPr>
        <p:spPr/>
        <p:txBody>
          <a:bodyPr/>
          <a:lstStyle/>
          <a:p>
            <a:pPr>
              <a:defRPr/>
            </a:pPr>
            <a:fld id="{41373E90-27D0-4658-BD00-3BA3C96BC5AE}" type="slidenum">
              <a:rPr lang="en-GB" smtClean="0"/>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Company Affairs</a:t>
            </a:r>
            <a:endParaRPr lang="en-GB"/>
          </a:p>
        </p:txBody>
      </p:sp>
      <p:sp>
        <p:nvSpPr>
          <p:cNvPr id="6" name="Slide Number Placeholder 5"/>
          <p:cNvSpPr>
            <a:spLocks noGrp="1"/>
          </p:cNvSpPr>
          <p:nvPr>
            <p:ph type="sldNum" sz="quarter" idx="12"/>
          </p:nvPr>
        </p:nvSpPr>
        <p:spPr/>
        <p:txBody>
          <a:bodyPr/>
          <a:lstStyle/>
          <a:p>
            <a:pPr>
              <a:defRPr/>
            </a:pPr>
            <a:fld id="{F18FBBC1-357A-4B88-9D48-01589321F7DB}" type="slidenum">
              <a:rPr lang="en-GB" smtClean="0"/>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Company Affairs</a:t>
            </a:r>
            <a:endParaRPr lang="en-GB"/>
          </a:p>
        </p:txBody>
      </p:sp>
      <p:sp>
        <p:nvSpPr>
          <p:cNvPr id="6" name="Slide Number Placeholder 5"/>
          <p:cNvSpPr>
            <a:spLocks noGrp="1"/>
          </p:cNvSpPr>
          <p:nvPr>
            <p:ph type="sldNum" sz="quarter" idx="12"/>
          </p:nvPr>
        </p:nvSpPr>
        <p:spPr/>
        <p:txBody>
          <a:bodyPr/>
          <a:lstStyle/>
          <a:p>
            <a:pPr>
              <a:defRPr/>
            </a:pPr>
            <a:fld id="{69BD6D7F-B55F-4CA2-AED8-6B8933E64ECA}" type="slidenum">
              <a:rPr lang="en-GB" smtClean="0"/>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Company Affairs</a:t>
            </a:r>
            <a:endParaRPr lang="en-GB"/>
          </a:p>
        </p:txBody>
      </p:sp>
      <p:sp>
        <p:nvSpPr>
          <p:cNvPr id="7" name="Slide Number Placeholder 6"/>
          <p:cNvSpPr>
            <a:spLocks noGrp="1"/>
          </p:cNvSpPr>
          <p:nvPr>
            <p:ph type="sldNum" sz="quarter" idx="12"/>
          </p:nvPr>
        </p:nvSpPr>
        <p:spPr/>
        <p:txBody>
          <a:bodyPr/>
          <a:lstStyle/>
          <a:p>
            <a:pPr>
              <a:defRPr/>
            </a:pPr>
            <a:fld id="{8A66F21D-66EC-4D85-A023-C40579B493AA}" type="slidenum">
              <a:rPr lang="en-GB" smtClean="0"/>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r>
              <a:rPr lang="en-GB" smtClean="0"/>
              <a:t>Company Affairs</a:t>
            </a:r>
            <a:endParaRPr lang="en-GB"/>
          </a:p>
        </p:txBody>
      </p:sp>
      <p:sp>
        <p:nvSpPr>
          <p:cNvPr id="9" name="Slide Number Placeholder 8"/>
          <p:cNvSpPr>
            <a:spLocks noGrp="1"/>
          </p:cNvSpPr>
          <p:nvPr>
            <p:ph type="sldNum" sz="quarter" idx="12"/>
          </p:nvPr>
        </p:nvSpPr>
        <p:spPr/>
        <p:txBody>
          <a:bodyPr/>
          <a:lstStyle/>
          <a:p>
            <a:pPr>
              <a:defRPr/>
            </a:pPr>
            <a:fld id="{1B9117AC-984F-4E0E-8035-7CF283C9130E}" type="slidenum">
              <a:rPr lang="en-GB" smtClean="0"/>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r>
              <a:rPr lang="en-GB" smtClean="0"/>
              <a:t>Company Affairs</a:t>
            </a:r>
            <a:endParaRPr lang="en-GB"/>
          </a:p>
        </p:txBody>
      </p:sp>
      <p:sp>
        <p:nvSpPr>
          <p:cNvPr id="5" name="Slide Number Placeholder 4"/>
          <p:cNvSpPr>
            <a:spLocks noGrp="1"/>
          </p:cNvSpPr>
          <p:nvPr>
            <p:ph type="sldNum" sz="quarter" idx="12"/>
          </p:nvPr>
        </p:nvSpPr>
        <p:spPr/>
        <p:txBody>
          <a:bodyPr/>
          <a:lstStyle/>
          <a:p>
            <a:pPr>
              <a:defRPr/>
            </a:pPr>
            <a:fld id="{5AFFF4F0-A2E5-4CC5-851D-CF5D981401F6}" type="slidenum">
              <a:rPr lang="en-GB" smtClean="0"/>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r>
              <a:rPr lang="en-GB" smtClean="0"/>
              <a:t>Company Affairs</a:t>
            </a:r>
            <a:endParaRPr lang="en-GB"/>
          </a:p>
        </p:txBody>
      </p:sp>
      <p:sp>
        <p:nvSpPr>
          <p:cNvPr id="4" name="Slide Number Placeholder 3"/>
          <p:cNvSpPr>
            <a:spLocks noGrp="1"/>
          </p:cNvSpPr>
          <p:nvPr>
            <p:ph type="sldNum" sz="quarter" idx="12"/>
          </p:nvPr>
        </p:nvSpPr>
        <p:spPr/>
        <p:txBody>
          <a:bodyPr/>
          <a:lstStyle/>
          <a:p>
            <a:pPr>
              <a:defRPr/>
            </a:pPr>
            <a:fld id="{F48A0401-913D-48CE-A60C-CDA23FFE1B8D}" type="slidenum">
              <a:rPr lang="en-GB" smtClean="0"/>
              <a:pPr>
                <a:defRPr/>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Company Affairs</a:t>
            </a:r>
            <a:endParaRPr lang="en-GB"/>
          </a:p>
        </p:txBody>
      </p:sp>
      <p:sp>
        <p:nvSpPr>
          <p:cNvPr id="7" name="Slide Number Placeholder 6"/>
          <p:cNvSpPr>
            <a:spLocks noGrp="1"/>
          </p:cNvSpPr>
          <p:nvPr>
            <p:ph type="sldNum" sz="quarter" idx="12"/>
          </p:nvPr>
        </p:nvSpPr>
        <p:spPr/>
        <p:txBody>
          <a:bodyPr/>
          <a:lstStyle/>
          <a:p>
            <a:pPr>
              <a:defRPr/>
            </a:pPr>
            <a:fld id="{0FE8019E-9DFA-41F5-AA40-F2EC1D184ABC}" type="slidenum">
              <a:rPr lang="en-GB"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6" name="Rectangle 6"/>
          <p:cNvSpPr>
            <a:spLocks noGrp="1" noChangeArrowheads="1"/>
          </p:cNvSpPr>
          <p:nvPr>
            <p:ph type="sldNum" sz="quarter" idx="12"/>
          </p:nvPr>
        </p:nvSpPr>
        <p:spPr>
          <a:ln/>
        </p:spPr>
        <p:txBody>
          <a:bodyPr/>
          <a:lstStyle>
            <a:lvl1pPr>
              <a:defRPr/>
            </a:lvl1pPr>
          </a:lstStyle>
          <a:p>
            <a:pPr>
              <a:defRPr/>
            </a:pPr>
            <a:fld id="{F18FBBC1-357A-4B88-9D48-01589321F7DB}"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Company Affairs</a:t>
            </a:r>
            <a:endParaRPr lang="en-GB"/>
          </a:p>
        </p:txBody>
      </p:sp>
      <p:sp>
        <p:nvSpPr>
          <p:cNvPr id="7" name="Slide Number Placeholder 6"/>
          <p:cNvSpPr>
            <a:spLocks noGrp="1"/>
          </p:cNvSpPr>
          <p:nvPr>
            <p:ph type="sldNum" sz="quarter" idx="12"/>
          </p:nvPr>
        </p:nvSpPr>
        <p:spPr/>
        <p:txBody>
          <a:bodyPr/>
          <a:lstStyle/>
          <a:p>
            <a:pPr>
              <a:defRPr/>
            </a:pPr>
            <a:fld id="{5F1A82A0-472A-4AA7-B7C1-98DF22F0D007}" type="slidenum">
              <a:rPr lang="en-GB" smtClean="0"/>
              <a:pPr>
                <a:defRPr/>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Company Affairs</a:t>
            </a:r>
            <a:endParaRPr lang="en-GB"/>
          </a:p>
        </p:txBody>
      </p:sp>
      <p:sp>
        <p:nvSpPr>
          <p:cNvPr id="6" name="Slide Number Placeholder 5"/>
          <p:cNvSpPr>
            <a:spLocks noGrp="1"/>
          </p:cNvSpPr>
          <p:nvPr>
            <p:ph type="sldNum" sz="quarter" idx="12"/>
          </p:nvPr>
        </p:nvSpPr>
        <p:spPr/>
        <p:txBody>
          <a:bodyPr/>
          <a:lstStyle/>
          <a:p>
            <a:pPr>
              <a:defRPr/>
            </a:pPr>
            <a:fld id="{82F5BC37-979D-4504-8A37-108503054A9D}" type="slidenum">
              <a:rPr lang="en-GB" smtClean="0"/>
              <a:pPr>
                <a:defRPr/>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Company Affairs</a:t>
            </a:r>
            <a:endParaRPr lang="en-GB"/>
          </a:p>
        </p:txBody>
      </p:sp>
      <p:sp>
        <p:nvSpPr>
          <p:cNvPr id="6" name="Slide Number Placeholder 5"/>
          <p:cNvSpPr>
            <a:spLocks noGrp="1"/>
          </p:cNvSpPr>
          <p:nvPr>
            <p:ph type="sldNum" sz="quarter" idx="12"/>
          </p:nvPr>
        </p:nvSpPr>
        <p:spPr/>
        <p:txBody>
          <a:bodyPr/>
          <a:lstStyle/>
          <a:p>
            <a:pPr>
              <a:defRPr/>
            </a:pPr>
            <a:fld id="{D3B900D7-D257-4F72-8469-0CDD9E200136}" type="slidenum">
              <a:rPr lang="en-GB"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6" name="Rectangle 6"/>
          <p:cNvSpPr>
            <a:spLocks noGrp="1" noChangeArrowheads="1"/>
          </p:cNvSpPr>
          <p:nvPr>
            <p:ph type="sldNum" sz="quarter" idx="12"/>
          </p:nvPr>
        </p:nvSpPr>
        <p:spPr>
          <a:ln/>
        </p:spPr>
        <p:txBody>
          <a:bodyPr/>
          <a:lstStyle>
            <a:lvl1pPr>
              <a:defRPr/>
            </a:lvl1pPr>
          </a:lstStyle>
          <a:p>
            <a:pPr>
              <a:defRPr/>
            </a:pPr>
            <a:fld id="{69BD6D7F-B55F-4CA2-AED8-6B8933E64EC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7" name="Rectangle 6"/>
          <p:cNvSpPr>
            <a:spLocks noGrp="1" noChangeArrowheads="1"/>
          </p:cNvSpPr>
          <p:nvPr>
            <p:ph type="sldNum" sz="quarter" idx="12"/>
          </p:nvPr>
        </p:nvSpPr>
        <p:spPr>
          <a:ln/>
        </p:spPr>
        <p:txBody>
          <a:bodyPr/>
          <a:lstStyle>
            <a:lvl1pPr>
              <a:defRPr/>
            </a:lvl1pPr>
          </a:lstStyle>
          <a:p>
            <a:pPr>
              <a:defRPr/>
            </a:pPr>
            <a:fld id="{8A66F21D-66EC-4D85-A023-C40579B493A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9" name="Rectangle 6"/>
          <p:cNvSpPr>
            <a:spLocks noGrp="1" noChangeArrowheads="1"/>
          </p:cNvSpPr>
          <p:nvPr>
            <p:ph type="sldNum" sz="quarter" idx="12"/>
          </p:nvPr>
        </p:nvSpPr>
        <p:spPr>
          <a:ln/>
        </p:spPr>
        <p:txBody>
          <a:bodyPr/>
          <a:lstStyle>
            <a:lvl1pPr>
              <a:defRPr/>
            </a:lvl1pPr>
          </a:lstStyle>
          <a:p>
            <a:pPr>
              <a:defRPr/>
            </a:pPr>
            <a:fld id="{1B9117AC-984F-4E0E-8035-7CF283C9130E}"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5" name="Rectangle 6"/>
          <p:cNvSpPr>
            <a:spLocks noGrp="1" noChangeArrowheads="1"/>
          </p:cNvSpPr>
          <p:nvPr>
            <p:ph type="sldNum" sz="quarter" idx="12"/>
          </p:nvPr>
        </p:nvSpPr>
        <p:spPr>
          <a:ln/>
        </p:spPr>
        <p:txBody>
          <a:bodyPr/>
          <a:lstStyle>
            <a:lvl1pPr>
              <a:defRPr/>
            </a:lvl1pPr>
          </a:lstStyle>
          <a:p>
            <a:pPr>
              <a:defRPr/>
            </a:pPr>
            <a:fld id="{5AFFF4F0-A2E5-4CC5-851D-CF5D981401F6}"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4" name="Rectangle 6"/>
          <p:cNvSpPr>
            <a:spLocks noGrp="1" noChangeArrowheads="1"/>
          </p:cNvSpPr>
          <p:nvPr>
            <p:ph type="sldNum" sz="quarter" idx="12"/>
          </p:nvPr>
        </p:nvSpPr>
        <p:spPr>
          <a:ln/>
        </p:spPr>
        <p:txBody>
          <a:bodyPr/>
          <a:lstStyle>
            <a:lvl1pPr>
              <a:defRPr/>
            </a:lvl1pPr>
          </a:lstStyle>
          <a:p>
            <a:pPr>
              <a:defRPr/>
            </a:pPr>
            <a:fld id="{F48A0401-913D-48CE-A60C-CDA23FFE1B8D}"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7" name="Rectangle 6"/>
          <p:cNvSpPr>
            <a:spLocks noGrp="1" noChangeArrowheads="1"/>
          </p:cNvSpPr>
          <p:nvPr>
            <p:ph type="sldNum" sz="quarter" idx="12"/>
          </p:nvPr>
        </p:nvSpPr>
        <p:spPr>
          <a:ln/>
        </p:spPr>
        <p:txBody>
          <a:bodyPr/>
          <a:lstStyle>
            <a:lvl1pPr>
              <a:defRPr/>
            </a:lvl1pPr>
          </a:lstStyle>
          <a:p>
            <a:pPr>
              <a:defRPr/>
            </a:pPr>
            <a:fld id="{0FE8019E-9DFA-41F5-AA40-F2EC1D184ABC}"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Company Affairs</a:t>
            </a:r>
          </a:p>
        </p:txBody>
      </p:sp>
      <p:sp>
        <p:nvSpPr>
          <p:cNvPr id="7" name="Rectangle 6"/>
          <p:cNvSpPr>
            <a:spLocks noGrp="1" noChangeArrowheads="1"/>
          </p:cNvSpPr>
          <p:nvPr>
            <p:ph type="sldNum" sz="quarter" idx="12"/>
          </p:nvPr>
        </p:nvSpPr>
        <p:spPr>
          <a:ln/>
        </p:spPr>
        <p:txBody>
          <a:bodyPr/>
          <a:lstStyle>
            <a:lvl1pPr>
              <a:defRPr/>
            </a:lvl1pPr>
          </a:lstStyle>
          <a:p>
            <a:pPr>
              <a:defRPr/>
            </a:pPr>
            <a:fld id="{5F1A82A0-472A-4AA7-B7C1-98DF22F0D007}"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457200" y="274638"/>
            <a:ext cx="74993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22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cs typeface="+mn-cs"/>
              </a:defRPr>
            </a:lvl1pPr>
          </a:lstStyle>
          <a:p>
            <a:pPr>
              <a:defRPr/>
            </a:pPr>
            <a:endParaRPr lang="en-GB"/>
          </a:p>
        </p:txBody>
      </p:sp>
      <p:sp>
        <p:nvSpPr>
          <p:cNvPr id="122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cs typeface="+mn-cs"/>
              </a:defRPr>
            </a:lvl1pPr>
          </a:lstStyle>
          <a:p>
            <a:pPr>
              <a:defRPr/>
            </a:pPr>
            <a:r>
              <a:rPr lang="en-GB"/>
              <a:t>Company Affairs</a:t>
            </a:r>
          </a:p>
        </p:txBody>
      </p:sp>
      <p:sp>
        <p:nvSpPr>
          <p:cNvPr id="122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cs typeface="+mn-cs"/>
              </a:defRPr>
            </a:lvl1pPr>
          </a:lstStyle>
          <a:p>
            <a:pPr>
              <a:defRPr/>
            </a:pPr>
            <a:fld id="{3E4699D5-BC32-4D4A-85E9-F255F7EA8138}" type="slidenum">
              <a:rPr lang="en-GB"/>
              <a:pPr>
                <a:defRPr/>
              </a:pPr>
              <a:t>‹#›</a:t>
            </a:fld>
            <a:endParaRPr lang="en-GB"/>
          </a:p>
        </p:txBody>
      </p:sp>
      <p:sp>
        <p:nvSpPr>
          <p:cNvPr id="12295" name="Rectangle 7"/>
          <p:cNvSpPr>
            <a:spLocks noChangeArrowheads="1"/>
          </p:cNvSpPr>
          <p:nvPr/>
        </p:nvSpPr>
        <p:spPr bwMode="auto">
          <a:xfrm rot="5400000">
            <a:off x="5757863" y="3436937"/>
            <a:ext cx="107950" cy="6657975"/>
          </a:xfrm>
          <a:prstGeom prst="rect">
            <a:avLst/>
          </a:prstGeom>
          <a:solidFill>
            <a:srgbClr val="FF3300"/>
          </a:solidFill>
          <a:ln w="9525">
            <a:noFill/>
            <a:miter lim="800000"/>
            <a:headEnd/>
            <a:tailEnd/>
          </a:ln>
          <a:effectLst/>
        </p:spPr>
        <p:txBody>
          <a:bodyPr rot="10800000" vert="eaVert" wrap="none" anchor="ctr"/>
          <a:lstStyle/>
          <a:p>
            <a:pPr algn="ctr" eaLnBrk="1" hangingPunct="1">
              <a:defRPr/>
            </a:pPr>
            <a:endParaRPr lang="en-GB"/>
          </a:p>
        </p:txBody>
      </p:sp>
      <p:sp>
        <p:nvSpPr>
          <p:cNvPr id="12296" name="Rectangle 8"/>
          <p:cNvSpPr>
            <a:spLocks noChangeArrowheads="1"/>
          </p:cNvSpPr>
          <p:nvPr/>
        </p:nvSpPr>
        <p:spPr bwMode="auto">
          <a:xfrm rot="5400000">
            <a:off x="1975644" y="6406356"/>
            <a:ext cx="107950" cy="719138"/>
          </a:xfrm>
          <a:prstGeom prst="rect">
            <a:avLst/>
          </a:prstGeom>
          <a:solidFill>
            <a:srgbClr val="000066"/>
          </a:solidFill>
          <a:ln w="9525">
            <a:noFill/>
            <a:miter lim="800000"/>
            <a:headEnd/>
            <a:tailEnd/>
          </a:ln>
          <a:effectLst/>
        </p:spPr>
        <p:txBody>
          <a:bodyPr rot="10800000" vert="eaVert" wrap="none" anchor="ctr"/>
          <a:lstStyle/>
          <a:p>
            <a:pPr algn="ctr" eaLnBrk="1" hangingPunct="1">
              <a:defRPr/>
            </a:pPr>
            <a:endParaRPr lang="en-GB" sz="2400">
              <a:latin typeface="Times New Roman" pitchFamily="18" charset="0"/>
            </a:endParaRPr>
          </a:p>
        </p:txBody>
      </p:sp>
      <p:sp>
        <p:nvSpPr>
          <p:cNvPr id="12297" name="Rectangle 9"/>
          <p:cNvSpPr>
            <a:spLocks noChangeArrowheads="1"/>
          </p:cNvSpPr>
          <p:nvPr/>
        </p:nvSpPr>
        <p:spPr bwMode="auto">
          <a:xfrm rot="5400000">
            <a:off x="323057" y="6406356"/>
            <a:ext cx="107950" cy="719137"/>
          </a:xfrm>
          <a:prstGeom prst="rect">
            <a:avLst/>
          </a:prstGeom>
          <a:solidFill>
            <a:srgbClr val="FF3300"/>
          </a:solidFill>
          <a:ln w="9525">
            <a:noFill/>
            <a:miter lim="800000"/>
            <a:headEnd/>
            <a:tailEnd/>
          </a:ln>
          <a:effectLst/>
        </p:spPr>
        <p:txBody>
          <a:bodyPr rot="10800000" vert="eaVert" wrap="none" anchor="ctr"/>
          <a:lstStyle/>
          <a:p>
            <a:pPr algn="ctr" eaLnBrk="1" hangingPunct="1">
              <a:defRPr/>
            </a:pPr>
            <a:endParaRPr lang="en-GB" sz="2400">
              <a:latin typeface="Times New Roman" pitchFamily="18" charset="0"/>
            </a:endParaRPr>
          </a:p>
        </p:txBody>
      </p:sp>
      <p:sp>
        <p:nvSpPr>
          <p:cNvPr id="12298" name="Rectangle 10"/>
          <p:cNvSpPr>
            <a:spLocks noChangeArrowheads="1"/>
          </p:cNvSpPr>
          <p:nvPr/>
        </p:nvSpPr>
        <p:spPr bwMode="auto">
          <a:xfrm rot="5400000">
            <a:off x="1145382" y="6406356"/>
            <a:ext cx="107950" cy="719137"/>
          </a:xfrm>
          <a:prstGeom prst="rect">
            <a:avLst/>
          </a:prstGeom>
          <a:solidFill>
            <a:srgbClr val="000066"/>
          </a:solidFill>
          <a:ln w="9525">
            <a:noFill/>
            <a:miter lim="800000"/>
            <a:headEnd/>
            <a:tailEnd/>
          </a:ln>
          <a:effectLst/>
        </p:spPr>
        <p:txBody>
          <a:bodyPr rot="10800000" vert="eaVert" wrap="none" anchor="ctr"/>
          <a:lstStyle/>
          <a:p>
            <a:pPr algn="ctr" eaLnBrk="1" hangingPunct="1">
              <a:defRPr/>
            </a:pPr>
            <a:endParaRPr lang="en-GB" sz="2400">
              <a:latin typeface="Times New Roman" pitchFamily="18" charset="0"/>
            </a:endParaRPr>
          </a:p>
        </p:txBody>
      </p:sp>
      <p:graphicFrame>
        <p:nvGraphicFramePr>
          <p:cNvPr id="1026" name="Object 12"/>
          <p:cNvGraphicFramePr>
            <a:graphicFrameLocks noChangeAspect="1"/>
          </p:cNvGraphicFramePr>
          <p:nvPr/>
        </p:nvGraphicFramePr>
        <p:xfrm>
          <a:off x="8001000" y="381000"/>
          <a:ext cx="1003300" cy="876300"/>
        </p:xfrm>
        <a:graphic>
          <a:graphicData uri="http://schemas.openxmlformats.org/presentationml/2006/ole">
            <p:oleObj spid="_x0000_s1026" name="CorelDRAW" r:id="rId14" imgW="1232002" imgH="1075639" progId="">
              <p:embed/>
            </p:oleObj>
          </a:graphicData>
        </a:graphic>
      </p:graphicFrame>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dt="0"/>
  <p:txStyles>
    <p:titleStyle>
      <a:lvl1pPr algn="ctr" rtl="0" eaLnBrk="1" fontAlgn="base" hangingPunct="1">
        <a:spcBef>
          <a:spcPct val="0"/>
        </a:spcBef>
        <a:spcAft>
          <a:spcPct val="0"/>
        </a:spcAft>
        <a:defRPr sz="4000">
          <a:solidFill>
            <a:srgbClr val="CC3300"/>
          </a:solidFill>
          <a:latin typeface="+mj-lt"/>
          <a:ea typeface="+mj-ea"/>
          <a:cs typeface="+mj-cs"/>
        </a:defRPr>
      </a:lvl1pPr>
      <a:lvl2pPr algn="ctr" rtl="0" eaLnBrk="1" fontAlgn="base" hangingPunct="1">
        <a:spcBef>
          <a:spcPct val="0"/>
        </a:spcBef>
        <a:spcAft>
          <a:spcPct val="0"/>
        </a:spcAft>
        <a:defRPr sz="4000">
          <a:solidFill>
            <a:srgbClr val="CC3300"/>
          </a:solidFill>
          <a:latin typeface="Arial" charset="0"/>
          <a:cs typeface="Arial" charset="0"/>
        </a:defRPr>
      </a:lvl2pPr>
      <a:lvl3pPr algn="ctr" rtl="0" eaLnBrk="1" fontAlgn="base" hangingPunct="1">
        <a:spcBef>
          <a:spcPct val="0"/>
        </a:spcBef>
        <a:spcAft>
          <a:spcPct val="0"/>
        </a:spcAft>
        <a:defRPr sz="4000">
          <a:solidFill>
            <a:srgbClr val="CC3300"/>
          </a:solidFill>
          <a:latin typeface="Arial" charset="0"/>
          <a:cs typeface="Arial" charset="0"/>
        </a:defRPr>
      </a:lvl3pPr>
      <a:lvl4pPr algn="ctr" rtl="0" eaLnBrk="1" fontAlgn="base" hangingPunct="1">
        <a:spcBef>
          <a:spcPct val="0"/>
        </a:spcBef>
        <a:spcAft>
          <a:spcPct val="0"/>
        </a:spcAft>
        <a:defRPr sz="4000">
          <a:solidFill>
            <a:srgbClr val="CC3300"/>
          </a:solidFill>
          <a:latin typeface="Arial" charset="0"/>
          <a:cs typeface="Arial" charset="0"/>
        </a:defRPr>
      </a:lvl4pPr>
      <a:lvl5pPr algn="ctr" rtl="0" eaLnBrk="1" fontAlgn="base" hangingPunct="1">
        <a:spcBef>
          <a:spcPct val="0"/>
        </a:spcBef>
        <a:spcAft>
          <a:spcPct val="0"/>
        </a:spcAft>
        <a:defRPr sz="4000">
          <a:solidFill>
            <a:srgbClr val="CC3300"/>
          </a:solidFill>
          <a:latin typeface="Arial" charset="0"/>
          <a:cs typeface="Arial" charset="0"/>
        </a:defRPr>
      </a:lvl5pPr>
      <a:lvl6pPr marL="457200" algn="ctr" rtl="0" eaLnBrk="1" fontAlgn="base" hangingPunct="1">
        <a:spcBef>
          <a:spcPct val="0"/>
        </a:spcBef>
        <a:spcAft>
          <a:spcPct val="0"/>
        </a:spcAft>
        <a:defRPr sz="4000">
          <a:solidFill>
            <a:srgbClr val="CC3300"/>
          </a:solidFill>
          <a:latin typeface="Arial" charset="0"/>
          <a:cs typeface="Arial" charset="0"/>
        </a:defRPr>
      </a:lvl6pPr>
      <a:lvl7pPr marL="914400" algn="ctr" rtl="0" eaLnBrk="1" fontAlgn="base" hangingPunct="1">
        <a:spcBef>
          <a:spcPct val="0"/>
        </a:spcBef>
        <a:spcAft>
          <a:spcPct val="0"/>
        </a:spcAft>
        <a:defRPr sz="4000">
          <a:solidFill>
            <a:srgbClr val="CC3300"/>
          </a:solidFill>
          <a:latin typeface="Arial" charset="0"/>
          <a:cs typeface="Arial" charset="0"/>
        </a:defRPr>
      </a:lvl7pPr>
      <a:lvl8pPr marL="1371600" algn="ctr" rtl="0" eaLnBrk="1" fontAlgn="base" hangingPunct="1">
        <a:spcBef>
          <a:spcPct val="0"/>
        </a:spcBef>
        <a:spcAft>
          <a:spcPct val="0"/>
        </a:spcAft>
        <a:defRPr sz="4000">
          <a:solidFill>
            <a:srgbClr val="CC3300"/>
          </a:solidFill>
          <a:latin typeface="Arial" charset="0"/>
          <a:cs typeface="Arial" charset="0"/>
        </a:defRPr>
      </a:lvl8pPr>
      <a:lvl9pPr marL="1828800" algn="ctr" rtl="0" eaLnBrk="1" fontAlgn="base" hangingPunct="1">
        <a:spcBef>
          <a:spcPct val="0"/>
        </a:spcBef>
        <a:spcAft>
          <a:spcPct val="0"/>
        </a:spcAft>
        <a:defRPr sz="4000">
          <a:solidFill>
            <a:srgbClr val="CC3300"/>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accent2"/>
          </a:solidFill>
          <a:latin typeface="+mn-lt"/>
          <a:ea typeface="+mn-ea"/>
          <a:cs typeface="+mn-cs"/>
        </a:defRPr>
      </a:lvl1pPr>
      <a:lvl2pPr marL="742950" indent="-285750" algn="l" rtl="0" eaLnBrk="1" fontAlgn="base" hangingPunct="1">
        <a:spcBef>
          <a:spcPct val="20000"/>
        </a:spcBef>
        <a:spcAft>
          <a:spcPct val="0"/>
        </a:spcAft>
        <a:buChar char="–"/>
        <a:defRPr sz="2800">
          <a:solidFill>
            <a:srgbClr val="CC3300"/>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smtClean="0"/>
              <a:t>Company Affairs</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E4699D5-BC32-4D4A-85E9-F255F7EA8138}"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152400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The procedure for the amalgamation of two companies has to be viewed from the Transferor and Transferee Company. Therefore, the procedure has been divided into two parts i.e. procedure to followed by the transferor company and the transferee company respectively.</a:t>
            </a:r>
            <a:endParaRPr kumimoji="0" lang="en-US" sz="2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9. Filing Of Affidavit For The Compliance</a:t>
            </a:r>
          </a:p>
          <a:p>
            <a:pPr algn="just"/>
            <a:r>
              <a:rPr lang="en-US" sz="2400" dirty="0" smtClean="0">
                <a:latin typeface="Calibri" pitchFamily="34" charset="0"/>
              </a:rPr>
              <a:t>	An affidavit </a:t>
            </a:r>
            <a:r>
              <a:rPr lang="en-US" sz="2400" dirty="0" smtClean="0">
                <a:solidFill>
                  <a:srgbClr val="FF0000"/>
                </a:solidFill>
                <a:latin typeface="Calibri" pitchFamily="34" charset="0"/>
              </a:rPr>
              <a:t>not less than 7 days before the meeting </a:t>
            </a:r>
            <a:r>
              <a:rPr lang="en-US" sz="2400" dirty="0" smtClean="0">
                <a:latin typeface="Calibri" pitchFamily="34" charset="0"/>
              </a:rPr>
              <a:t>shall be filed 	by the Chairman of the meeting with the Court showing that the 	directions regarding the issue of notices and advt. Have been 	duly complied with.</a:t>
            </a:r>
            <a:endParaRPr lang="en-US" sz="24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dirty="0" smtClean="0">
                <a:solidFill>
                  <a:srgbClr val="0070C0"/>
                </a:solidFill>
                <a:latin typeface="Calibri" pitchFamily="34" charset="0"/>
              </a:rPr>
              <a:t>10. General Meeting</a:t>
            </a:r>
          </a:p>
          <a:p>
            <a:pPr algn="just"/>
            <a:r>
              <a:rPr lang="en-US" sz="2200" dirty="0" smtClean="0">
                <a:latin typeface="Calibri" pitchFamily="34" charset="0"/>
              </a:rPr>
              <a:t>	The General Meeting shall be held to pass the following resolutions:</a:t>
            </a:r>
          </a:p>
          <a:p>
            <a:pPr algn="just"/>
            <a:r>
              <a:rPr lang="en-US" sz="2200" dirty="0" smtClean="0">
                <a:latin typeface="Calibri" pitchFamily="34" charset="0"/>
              </a:rPr>
              <a:t>	" Approving the scheme of amalgamation by ¾th majority</a:t>
            </a:r>
          </a:p>
          <a:p>
            <a:pPr algn="just"/>
            <a:r>
              <a:rPr lang="en-US" sz="2200" dirty="0" smtClean="0">
                <a:latin typeface="Calibri" pitchFamily="34" charset="0"/>
              </a:rPr>
              <a:t>	"Special Resolution authorizing allotment of shares to persons other 	than existing shareholders or an ordinary resolution be passed subject 	to getting Central Government's approval for the allotment as per the 	provisions of Section 81(1A) of the Companies Act, 1956.</a:t>
            </a:r>
          </a:p>
          <a:p>
            <a:pPr algn="just"/>
            <a:endParaRPr lang="en-US" sz="2200" dirty="0" smtClean="0">
              <a:latin typeface="Calibri" pitchFamily="34" charset="0"/>
            </a:endParaRPr>
          </a:p>
          <a:p>
            <a:pPr algn="just"/>
            <a:r>
              <a:rPr lang="en-US" sz="2200" dirty="0" smtClean="0">
                <a:latin typeface="Calibri" pitchFamily="34" charset="0"/>
              </a:rPr>
              <a:t>	" The resolution to empower directors to dispose of the shares not 	taken up by the dissenting shareholders at their discretion.</a:t>
            </a:r>
          </a:p>
          <a:p>
            <a:pPr algn="just"/>
            <a:endParaRPr lang="en-US" sz="2200" dirty="0" smtClean="0">
              <a:latin typeface="Calibri" pitchFamily="34" charset="0"/>
            </a:endParaRPr>
          </a:p>
          <a:p>
            <a:pPr algn="just"/>
            <a:r>
              <a:rPr lang="en-US" sz="2200" dirty="0" smtClean="0">
                <a:latin typeface="Calibri" pitchFamily="34" charset="0"/>
              </a:rPr>
              <a:t>	"An ordinary/special resolution shall be passed to increase the 	</a:t>
            </a:r>
            <a:r>
              <a:rPr lang="en-US" sz="2200" dirty="0" err="1" smtClean="0">
                <a:latin typeface="Calibri" pitchFamily="34" charset="0"/>
              </a:rPr>
              <a:t>Authorised</a:t>
            </a:r>
            <a:r>
              <a:rPr lang="en-US" sz="2200" dirty="0" smtClean="0">
                <a:latin typeface="Calibri" pitchFamily="34" charset="0"/>
              </a:rPr>
              <a:t> share capital, if the proposed issue of shares exceeds the 	present </a:t>
            </a:r>
            <a:r>
              <a:rPr lang="en-US" sz="2200" dirty="0" err="1" smtClean="0">
                <a:latin typeface="Calibri" pitchFamily="34" charset="0"/>
              </a:rPr>
              <a:t>authorised</a:t>
            </a:r>
            <a:r>
              <a:rPr lang="en-US" sz="2200" dirty="0" smtClean="0">
                <a:latin typeface="Calibri" pitchFamily="34" charset="0"/>
              </a:rPr>
              <a:t> capital.</a:t>
            </a:r>
          </a:p>
          <a:p>
            <a:pPr algn="just"/>
            <a:r>
              <a:rPr lang="en-US" sz="2200" dirty="0" smtClean="0">
                <a:latin typeface="Calibri" pitchFamily="34" charset="0"/>
              </a:rPr>
              <a:t>	</a:t>
            </a:r>
          </a:p>
          <a:p>
            <a:pPr algn="just"/>
            <a:r>
              <a:rPr lang="en-US" sz="2200" dirty="0" smtClean="0">
                <a:latin typeface="Calibri" pitchFamily="34" charset="0"/>
              </a:rPr>
              <a:t>	</a:t>
            </a:r>
            <a:r>
              <a:rPr lang="en-US" sz="2200" dirty="0" smtClean="0">
                <a:solidFill>
                  <a:srgbClr val="FF0000"/>
                </a:solidFill>
                <a:latin typeface="Calibri" pitchFamily="34" charset="0"/>
              </a:rPr>
              <a:t>The decision of the meeting shall be ascertained only by taking a poll 	on resolutions.</a:t>
            </a:r>
            <a:endParaRPr lang="en-US" sz="2200" dirty="0">
              <a:solidFill>
                <a:srgbClr val="FF0000"/>
              </a:solidFill>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11. Reporting Of Result Of The Meeting</a:t>
            </a:r>
          </a:p>
          <a:p>
            <a:pPr algn="just"/>
            <a:r>
              <a:rPr lang="en-US" sz="2400" dirty="0" smtClean="0">
                <a:latin typeface="Calibri" pitchFamily="34" charset="0"/>
              </a:rPr>
              <a:t>	The Chairman of the meeting shall report the result of the 	meeting to the court within the time fixed by the judge or within 	7 days, as the case may be. A copy of proceedings of the meeting 	shall also be sent to the concerned Stock Exchange.</a:t>
            </a:r>
          </a:p>
          <a:p>
            <a:pPr algn="just"/>
            <a:r>
              <a:rPr lang="en-US" sz="2400" dirty="0" smtClean="0">
                <a:latin typeface="Calibri" pitchFamily="34" charset="0"/>
              </a:rPr>
              <a:t> </a:t>
            </a:r>
            <a:endParaRPr lang="en-US" sz="2400" dirty="0" smtClean="0">
              <a:solidFill>
                <a:srgbClr val="7030A0"/>
              </a:solidFill>
              <a:latin typeface="Calibri" pitchFamily="34" charset="0"/>
            </a:endParaRPr>
          </a:p>
          <a:p>
            <a:pPr algn="just"/>
            <a:r>
              <a:rPr lang="en-US" sz="2400" dirty="0" smtClean="0">
                <a:solidFill>
                  <a:srgbClr val="7030A0"/>
                </a:solidFill>
                <a:latin typeface="Calibri" pitchFamily="34" charset="0"/>
              </a:rPr>
              <a:t>	</a:t>
            </a:r>
            <a:r>
              <a:rPr lang="en-US" sz="2800" dirty="0" smtClean="0">
                <a:solidFill>
                  <a:srgbClr val="7030A0"/>
                </a:solidFill>
                <a:latin typeface="Calibri" pitchFamily="34" charset="0"/>
              </a:rPr>
              <a:t>Report in - Form No. 39</a:t>
            </a:r>
            <a:endParaRPr lang="en-US" sz="2800" dirty="0">
              <a:solidFill>
                <a:srgbClr val="7030A0"/>
              </a:solidFill>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12. Formalities With Roc</a:t>
            </a:r>
          </a:p>
          <a:p>
            <a:pPr algn="just"/>
            <a:r>
              <a:rPr lang="en-US" sz="2400" dirty="0" smtClean="0">
                <a:latin typeface="Calibri" pitchFamily="34" charset="0"/>
              </a:rPr>
              <a:t>	The following documents shall be filed with ROC </a:t>
            </a:r>
            <a:r>
              <a:rPr lang="en-US" sz="2400" dirty="0" err="1" smtClean="0">
                <a:latin typeface="Calibri" pitchFamily="34" charset="0"/>
              </a:rPr>
              <a:t>alongwith</a:t>
            </a:r>
            <a:r>
              <a:rPr lang="en-US" sz="2400" dirty="0" smtClean="0">
                <a:latin typeface="Calibri" pitchFamily="34" charset="0"/>
              </a:rPr>
              <a:t> the 	requisite filing fees:</a:t>
            </a:r>
          </a:p>
          <a:p>
            <a:pPr algn="just"/>
            <a:r>
              <a:rPr lang="en-US" sz="2400" dirty="0" smtClean="0">
                <a:latin typeface="Calibri" pitchFamily="34" charset="0"/>
              </a:rPr>
              <a:t> </a:t>
            </a:r>
          </a:p>
          <a:p>
            <a:pPr algn="just"/>
            <a:r>
              <a:rPr lang="en-US" sz="2400" dirty="0" smtClean="0">
                <a:latin typeface="Calibri" pitchFamily="34" charset="0"/>
              </a:rPr>
              <a:t>	" Form No. 23 of Companies General Rules &amp; Forms + copy of 	Special Resolution</a:t>
            </a:r>
          </a:p>
          <a:p>
            <a:pPr algn="just"/>
            <a:r>
              <a:rPr lang="en-US" sz="2400" dirty="0" smtClean="0">
                <a:latin typeface="Calibri" pitchFamily="34" charset="0"/>
              </a:rPr>
              <a:t>	" Resolution approving the scheme of amalgamation</a:t>
            </a:r>
          </a:p>
          <a:p>
            <a:pPr algn="just"/>
            <a:r>
              <a:rPr lang="en-US" sz="2400" dirty="0" smtClean="0">
                <a:latin typeface="Calibri" pitchFamily="34" charset="0"/>
              </a:rPr>
              <a:t>	" Special resolution passed for the issue of shares to persons 	other than existing shareholders</a:t>
            </a:r>
            <a:endParaRPr lang="en-US" sz="2800" dirty="0">
              <a:solidFill>
                <a:srgbClr val="7030A0"/>
              </a:solidFill>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13. Petition</a:t>
            </a:r>
          </a:p>
          <a:p>
            <a:pPr algn="just"/>
            <a:r>
              <a:rPr lang="en-US" sz="2400" dirty="0" smtClean="0">
                <a:latin typeface="Calibri" pitchFamily="34" charset="0"/>
              </a:rPr>
              <a:t>	For approval of the scheme of amalgamation, a petition shall be 	made to the H.C. within 7 days of the filing of report by the 	chairman.</a:t>
            </a:r>
          </a:p>
          <a:p>
            <a:pPr algn="just"/>
            <a:r>
              <a:rPr lang="en-US" sz="2400" dirty="0" smtClean="0">
                <a:latin typeface="Calibri" pitchFamily="34" charset="0"/>
              </a:rPr>
              <a:t> </a:t>
            </a:r>
          </a:p>
          <a:p>
            <a:pPr algn="just"/>
            <a:r>
              <a:rPr lang="en-US" sz="2400" dirty="0" smtClean="0">
                <a:latin typeface="Calibri" pitchFamily="34" charset="0"/>
              </a:rPr>
              <a:t>	</a:t>
            </a:r>
            <a:r>
              <a:rPr lang="en-US" sz="2800" dirty="0" smtClean="0">
                <a:solidFill>
                  <a:srgbClr val="7030A0"/>
                </a:solidFill>
                <a:latin typeface="Calibri" pitchFamily="34" charset="0"/>
              </a:rPr>
              <a:t>Petition in - Form No. 40</a:t>
            </a:r>
          </a:p>
          <a:p>
            <a:pPr algn="just"/>
            <a:endParaRPr lang="en-US" sz="2800" dirty="0" smtClean="0">
              <a:solidFill>
                <a:srgbClr val="7030A0"/>
              </a:solidFill>
              <a:latin typeface="Calibri" pitchFamily="34" charset="0"/>
            </a:endParaRPr>
          </a:p>
          <a:p>
            <a:pPr algn="just"/>
            <a:r>
              <a:rPr lang="en-US" sz="2400" dirty="0" smtClean="0">
                <a:latin typeface="Calibri" pitchFamily="34" charset="0"/>
              </a:rPr>
              <a:t>	</a:t>
            </a:r>
            <a:r>
              <a:rPr lang="en-US" sz="2400" dirty="0" smtClean="0">
                <a:solidFill>
                  <a:srgbClr val="FF0000"/>
                </a:solidFill>
                <a:latin typeface="Calibri" pitchFamily="34" charset="0"/>
              </a:rPr>
              <a:t>Note:</a:t>
            </a:r>
          </a:p>
          <a:p>
            <a:pPr algn="just"/>
            <a:r>
              <a:rPr lang="en-US" sz="2400" dirty="0" smtClean="0">
                <a:latin typeface="Calibri" pitchFamily="34" charset="0"/>
              </a:rPr>
              <a:t>	" If the Regd. Offices of the companies are in same state - then 	both the companies may move jointly to the High Court.</a:t>
            </a:r>
          </a:p>
          <a:p>
            <a:pPr algn="just"/>
            <a:r>
              <a:rPr lang="en-US" sz="2400" dirty="0" smtClean="0">
                <a:latin typeface="Calibri" pitchFamily="34" charset="0"/>
              </a:rPr>
              <a:t>	" If the Regd. Offices of the companies are in different states - 	then each company shall move the petition in respective High 	Court for directions</a:t>
            </a:r>
          </a:p>
          <a:p>
            <a:pPr algn="just"/>
            <a:endParaRPr lang="en-US" sz="2800" dirty="0">
              <a:solidFill>
                <a:srgbClr val="7030A0"/>
              </a:solidFill>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14. Sanction Of The Scheme</a:t>
            </a:r>
          </a:p>
          <a:p>
            <a:pPr algn="just"/>
            <a:r>
              <a:rPr lang="en-US" sz="2400" dirty="0" smtClean="0">
                <a:latin typeface="Calibri" pitchFamily="34" charset="0"/>
              </a:rPr>
              <a:t>	The Court shall sanction the scheme on being satisfied that:</a:t>
            </a:r>
          </a:p>
          <a:p>
            <a:pPr algn="just"/>
            <a:r>
              <a:rPr lang="en-US" sz="2400" dirty="0" smtClean="0">
                <a:latin typeface="Calibri" pitchFamily="34" charset="0"/>
              </a:rPr>
              <a:t>	" The whole scheme is annexed to the notice for convening 	meeting. This provision is mandatory in nature</a:t>
            </a:r>
          </a:p>
          <a:p>
            <a:pPr algn="just"/>
            <a:r>
              <a:rPr lang="en-US" sz="2400" dirty="0" smtClean="0">
                <a:latin typeface="Calibri" pitchFamily="34" charset="0"/>
              </a:rPr>
              <a:t>	" The scheme should have been approved by the company by 	means of ¾th majority of the members present.</a:t>
            </a:r>
          </a:p>
          <a:p>
            <a:pPr algn="just"/>
            <a:r>
              <a:rPr lang="en-US" sz="2400" dirty="0" smtClean="0">
                <a:latin typeface="Calibri" pitchFamily="34" charset="0"/>
              </a:rPr>
              <a:t>	" The scheme should be genuine and bona fide and should not 	be against the interests of the creditors, the company and the 	public interest.</a:t>
            </a:r>
          </a:p>
          <a:p>
            <a:pPr algn="just"/>
            <a:r>
              <a:rPr lang="en-US" sz="2400" dirty="0" smtClean="0">
                <a:latin typeface="Calibri" pitchFamily="34" charset="0"/>
              </a:rPr>
              <a:t>	After satisfying itself, the court shall pass orders in the requisite 	form</a:t>
            </a:r>
          </a:p>
          <a:p>
            <a:pPr algn="just"/>
            <a:r>
              <a:rPr lang="en-US" sz="2400" dirty="0" smtClean="0"/>
              <a:t>	</a:t>
            </a:r>
          </a:p>
          <a:p>
            <a:pPr algn="just"/>
            <a:r>
              <a:rPr lang="en-US" sz="2400" dirty="0" smtClean="0"/>
              <a:t>	</a:t>
            </a:r>
            <a:r>
              <a:rPr lang="en-US" sz="2800" dirty="0" smtClean="0">
                <a:solidFill>
                  <a:srgbClr val="7030A0"/>
                </a:solidFill>
                <a:latin typeface="Calibri" pitchFamily="34" charset="0"/>
              </a:rPr>
              <a:t>Orders in - Form No. 41</a:t>
            </a:r>
          </a:p>
          <a:p>
            <a:pPr algn="just"/>
            <a:endParaRPr lang="en-US" sz="2400"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15. Stamp Duty</a:t>
            </a:r>
          </a:p>
          <a:p>
            <a:pPr algn="just"/>
            <a:r>
              <a:rPr lang="en-US" sz="2400" dirty="0" smtClean="0">
                <a:latin typeface="Calibri" pitchFamily="34" charset="0"/>
              </a:rPr>
              <a:t>	A scheme sanctioned by the court is an instrument liable to 	stamp duty.</a:t>
            </a:r>
            <a:endParaRPr lang="en-US" sz="2400"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16. Filing With Roc</a:t>
            </a:r>
          </a:p>
          <a:p>
            <a:pPr algn="just"/>
            <a:r>
              <a:rPr lang="en-US" sz="2400" dirty="0" smtClean="0">
                <a:latin typeface="Calibri" pitchFamily="34" charset="0"/>
              </a:rPr>
              <a:t>	The following documents shall be filed with ROC within 30 days 	of order:</a:t>
            </a:r>
          </a:p>
          <a:p>
            <a:pPr algn="just"/>
            <a:r>
              <a:rPr lang="en-US" sz="2400" dirty="0" smtClean="0">
                <a:latin typeface="Calibri" pitchFamily="34" charset="0"/>
              </a:rPr>
              <a:t>	" A certified true copy of Court's Order</a:t>
            </a:r>
          </a:p>
          <a:p>
            <a:pPr algn="just"/>
            <a:r>
              <a:rPr lang="en-US" sz="2400" dirty="0" smtClean="0">
                <a:latin typeface="Calibri" pitchFamily="34" charset="0"/>
              </a:rPr>
              <a:t>	" Form No. 21 of Companies General Rules &amp; Forms</a:t>
            </a:r>
            <a:endParaRPr lang="en-US" sz="2400"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17. Copy Of Order To Be Annexed</a:t>
            </a:r>
          </a:p>
          <a:p>
            <a:pPr algn="just"/>
            <a:r>
              <a:rPr lang="en-US" sz="2400" dirty="0" smtClean="0">
                <a:latin typeface="Calibri" pitchFamily="34" charset="0"/>
              </a:rPr>
              <a:t>	A copy of court's order shall be annexed to every copy of the 	Memorandum of Association issued after the certified copy of 	the order has been filed with as aforesaid.</a:t>
            </a:r>
            <a:endParaRPr lang="en-US" sz="2400"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18. Allotment Of Shares</a:t>
            </a:r>
          </a:p>
          <a:p>
            <a:pPr algn="just"/>
            <a:r>
              <a:rPr lang="en-US" sz="2400" dirty="0" smtClean="0">
                <a:latin typeface="Calibri" pitchFamily="34" charset="0"/>
              </a:rPr>
              <a:t>	A Board Resolution shall be passed for the allotment of shares to 	the shareholders in exchange of shares held in the transferor-	company and to fix the record date for this purpose.</a:t>
            </a:r>
            <a:endParaRPr lang="en-US" sz="2400"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800" b="1" dirty="0" smtClean="0">
                <a:solidFill>
                  <a:srgbClr val="FF0000"/>
                </a:solidFill>
                <a:latin typeface="Calibri" pitchFamily="34" charset="0"/>
              </a:rPr>
              <a:t>Steps To Be Followed By </a:t>
            </a:r>
            <a:r>
              <a:rPr lang="en-US" sz="4000" b="1" dirty="0" smtClean="0">
                <a:solidFill>
                  <a:srgbClr val="FF0000"/>
                </a:solidFill>
                <a:latin typeface="Calibri" pitchFamily="34" charset="0"/>
              </a:rPr>
              <a:t>Transferee</a:t>
            </a:r>
            <a:r>
              <a:rPr lang="en-US" sz="2800" b="1" dirty="0" smtClean="0">
                <a:solidFill>
                  <a:srgbClr val="FF0000"/>
                </a:solidFill>
                <a:latin typeface="Calibri" pitchFamily="34" charset="0"/>
              </a:rPr>
              <a:t> Company</a:t>
            </a:r>
          </a:p>
          <a:p>
            <a:pPr algn="just"/>
            <a:endParaRPr lang="en-US" sz="2800" dirty="0" smtClean="0">
              <a:latin typeface="Calibri" pitchFamily="34" charset="0"/>
            </a:endParaRPr>
          </a:p>
          <a:p>
            <a:pPr algn="just"/>
            <a:r>
              <a:rPr lang="en-US" sz="2800" dirty="0" smtClean="0">
                <a:solidFill>
                  <a:srgbClr val="0070C0"/>
                </a:solidFill>
                <a:latin typeface="Calibri" pitchFamily="34" charset="0"/>
              </a:rPr>
              <a:t>1. Memorandum Of Association (M/A)</a:t>
            </a:r>
          </a:p>
          <a:p>
            <a:pPr algn="just"/>
            <a:r>
              <a:rPr lang="en-US" sz="2800" dirty="0" smtClean="0">
                <a:latin typeface="Calibri" pitchFamily="34" charset="0"/>
              </a:rPr>
              <a:t>	The Memorandum of Association must provide the 	power to amalgamate in its objects clause. It M/A is 	silent, amendment in M/A must take place.</a:t>
            </a:r>
            <a:endParaRPr lang="en-US" sz="2800" dirty="0">
              <a:latin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smtClean="0">
                <a:solidFill>
                  <a:srgbClr val="FF0000"/>
                </a:solidFill>
                <a:latin typeface="Calibri" pitchFamily="34" charset="0"/>
              </a:rPr>
              <a:t>Steps To Be Followed By </a:t>
            </a:r>
            <a:r>
              <a:rPr lang="en-US" sz="4000" b="1" dirty="0" smtClean="0">
                <a:solidFill>
                  <a:srgbClr val="FF0000"/>
                </a:solidFill>
                <a:latin typeface="Calibri" pitchFamily="34" charset="0"/>
              </a:rPr>
              <a:t>Transferor</a:t>
            </a:r>
            <a:r>
              <a:rPr lang="en-US" sz="2400" b="1" dirty="0" smtClean="0">
                <a:solidFill>
                  <a:srgbClr val="FF0000"/>
                </a:solidFill>
                <a:latin typeface="Calibri" pitchFamily="34" charset="0"/>
              </a:rPr>
              <a:t> Company</a:t>
            </a:r>
          </a:p>
          <a:p>
            <a:pPr algn="just"/>
            <a:r>
              <a:rPr lang="en-US" sz="2400" dirty="0" smtClean="0">
                <a:latin typeface="Calibri" pitchFamily="34" charset="0"/>
              </a:rPr>
              <a:t>	The procedure as given above shall be followed by the transferor 	company.</a:t>
            </a:r>
          </a:p>
          <a:p>
            <a:pPr algn="just"/>
            <a:r>
              <a:rPr lang="en-US" sz="2400" dirty="0" smtClean="0">
                <a:latin typeface="Calibri" pitchFamily="34" charset="0"/>
              </a:rPr>
              <a:t>	</a:t>
            </a:r>
          </a:p>
          <a:p>
            <a:pPr algn="just"/>
            <a:r>
              <a:rPr lang="en-US" sz="2400" dirty="0" smtClean="0">
                <a:latin typeface="Calibri" pitchFamily="34" charset="0"/>
              </a:rPr>
              <a:t>	The </a:t>
            </a:r>
            <a:r>
              <a:rPr lang="en-US" sz="2400" dirty="0" smtClean="0">
                <a:solidFill>
                  <a:srgbClr val="FF0000"/>
                </a:solidFill>
                <a:latin typeface="Calibri" pitchFamily="34" charset="0"/>
              </a:rPr>
              <a:t>only exception  </a:t>
            </a:r>
            <a:r>
              <a:rPr lang="en-US" sz="2400" dirty="0" smtClean="0">
                <a:latin typeface="Calibri" pitchFamily="34" charset="0"/>
              </a:rPr>
              <a:t>is that - there is no need for the transferor 	company to pass a special resolution for offering shares to the 	persons other than the existing shareholders and to file Form 	No. 23 of the Companies General Rules and Forms with the 	Registrar of Companies.</a:t>
            </a:r>
            <a:endParaRPr lang="en-US" sz="2400"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91440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800" dirty="0" smtClean="0">
                <a:solidFill>
                  <a:srgbClr val="0070C0"/>
                </a:solidFill>
                <a:latin typeface="Calibri" pitchFamily="34" charset="0"/>
              </a:rPr>
              <a:t>2. Board Meeting</a:t>
            </a:r>
          </a:p>
          <a:p>
            <a:pPr algn="just"/>
            <a:r>
              <a:rPr lang="en-US" sz="2800" dirty="0" smtClean="0">
                <a:latin typeface="Calibri" pitchFamily="34" charset="0"/>
              </a:rPr>
              <a:t>	A Board Meeting shall be convened to consider and 	pass the following requisite resolutions:</a:t>
            </a:r>
          </a:p>
          <a:p>
            <a:pPr algn="just"/>
            <a:r>
              <a:rPr lang="en-US" sz="2800" dirty="0" smtClean="0">
                <a:latin typeface="Calibri" pitchFamily="34" charset="0"/>
              </a:rPr>
              <a:t>	</a:t>
            </a:r>
            <a:r>
              <a:rPr lang="en-US" sz="2800" dirty="0" smtClean="0">
                <a:solidFill>
                  <a:schemeClr val="accent6">
                    <a:lumMod val="75000"/>
                  </a:schemeClr>
                </a:solidFill>
                <a:latin typeface="Calibri" pitchFamily="34" charset="0"/>
              </a:rPr>
              <a:t>-approve the draft scheme of amalgamation;</a:t>
            </a:r>
          </a:p>
          <a:p>
            <a:pPr algn="just"/>
            <a:r>
              <a:rPr lang="en-US" sz="2800" dirty="0" smtClean="0">
                <a:solidFill>
                  <a:schemeClr val="accent6">
                    <a:lumMod val="75000"/>
                  </a:schemeClr>
                </a:solidFill>
                <a:latin typeface="Calibri" pitchFamily="34" charset="0"/>
              </a:rPr>
              <a:t>	-to </a:t>
            </a:r>
            <a:r>
              <a:rPr lang="en-US" sz="2800" dirty="0" err="1" smtClean="0">
                <a:solidFill>
                  <a:schemeClr val="accent6">
                    <a:lumMod val="75000"/>
                  </a:schemeClr>
                </a:solidFill>
                <a:latin typeface="Calibri" pitchFamily="34" charset="0"/>
              </a:rPr>
              <a:t>authorise</a:t>
            </a:r>
            <a:r>
              <a:rPr lang="en-US" sz="2800" dirty="0" smtClean="0">
                <a:solidFill>
                  <a:schemeClr val="accent6">
                    <a:lumMod val="75000"/>
                  </a:schemeClr>
                </a:solidFill>
                <a:latin typeface="Calibri" pitchFamily="34" charset="0"/>
              </a:rPr>
              <a:t> filing of application to the court for 	directions to convene a general meeting;</a:t>
            </a:r>
          </a:p>
          <a:p>
            <a:pPr algn="just"/>
            <a:r>
              <a:rPr lang="en-US" sz="2800" dirty="0" smtClean="0">
                <a:solidFill>
                  <a:schemeClr val="accent6">
                    <a:lumMod val="75000"/>
                  </a:schemeClr>
                </a:solidFill>
                <a:latin typeface="Calibri" pitchFamily="34" charset="0"/>
              </a:rPr>
              <a:t>	-to file a petition for confirmation of scheme by the 	High Court.</a:t>
            </a:r>
          </a:p>
          <a:p>
            <a:pPr algn="just"/>
            <a:endParaRPr lang="en-US" sz="2800" dirty="0" smtClean="0">
              <a:solidFill>
                <a:schemeClr val="accent6">
                  <a:lumMod val="75000"/>
                </a:schemeClr>
              </a:solidFill>
              <a:latin typeface="Calibri" pitchFamily="34" charset="0"/>
            </a:endParaRPr>
          </a:p>
          <a:p>
            <a:pPr algn="just"/>
            <a:r>
              <a:rPr lang="en-US" sz="2800" dirty="0" smtClean="0">
                <a:solidFill>
                  <a:schemeClr val="accent6">
                    <a:lumMod val="75000"/>
                  </a:schemeClr>
                </a:solidFill>
                <a:latin typeface="Calibri" pitchFamily="34" charset="0"/>
              </a:rPr>
              <a:t>	Resolution u/s 391 </a:t>
            </a:r>
            <a:endParaRPr lang="en-US" sz="2800" dirty="0">
              <a:solidFill>
                <a:schemeClr val="accent6">
                  <a:lumMod val="75000"/>
                </a:schemeClr>
              </a:solidFill>
              <a:latin typeface="Calibri" pitchFamily="34" charset="0"/>
            </a:endParaRPr>
          </a:p>
        </p:txBody>
      </p:sp>
      <p:graphicFrame>
        <p:nvGraphicFramePr>
          <p:cNvPr id="3" name="Object 2"/>
          <p:cNvGraphicFramePr>
            <a:graphicFrameLocks noChangeAspect="1"/>
          </p:cNvGraphicFramePr>
          <p:nvPr/>
        </p:nvGraphicFramePr>
        <p:xfrm>
          <a:off x="5181600" y="4267200"/>
          <a:ext cx="3657600" cy="1857375"/>
        </p:xfrm>
        <a:graphic>
          <a:graphicData uri="http://schemas.openxmlformats.org/presentationml/2006/ole">
            <p:oleObj spid="_x0000_s2050" name="Document" showAsIcon="1" r:id="rId3" imgW="914400" imgH="714240" progId="Word.Document.12">
              <p:embed/>
            </p:oleObj>
          </a:graphicData>
        </a:graphic>
      </p:graphicFrame>
      <p:sp>
        <p:nvSpPr>
          <p:cNvPr id="4" name="Right Arrow 3"/>
          <p:cNvSpPr/>
          <p:nvPr/>
        </p:nvSpPr>
        <p:spPr bwMode="auto">
          <a:xfrm>
            <a:off x="3886200" y="4800600"/>
            <a:ext cx="1676400" cy="5334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533400"/>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3. Application To The Court</a:t>
            </a:r>
          </a:p>
          <a:p>
            <a:pPr algn="just"/>
            <a:r>
              <a:rPr lang="en-US" sz="2400" dirty="0" smtClean="0">
                <a:latin typeface="Calibri" pitchFamily="34" charset="0"/>
              </a:rPr>
              <a:t>	An application shall be made to the court for directions to 	convene a general meeting by way of Judge's summons 	supported by an affidavit. The proposed scheme of 	amalgamation must be attached to such affidavit.</a:t>
            </a:r>
          </a:p>
          <a:p>
            <a:pPr algn="just"/>
            <a:r>
              <a:rPr lang="en-US" sz="2400" dirty="0" smtClean="0">
                <a:latin typeface="Calibri" pitchFamily="34" charset="0"/>
              </a:rPr>
              <a:t> </a:t>
            </a:r>
          </a:p>
          <a:p>
            <a:pPr algn="just"/>
            <a:r>
              <a:rPr lang="en-US" sz="2400" dirty="0" smtClean="0">
                <a:latin typeface="Calibri" pitchFamily="34" charset="0"/>
              </a:rPr>
              <a:t>	</a:t>
            </a:r>
            <a:r>
              <a:rPr lang="en-US" sz="2400" dirty="0" smtClean="0">
                <a:solidFill>
                  <a:srgbClr val="7030A0"/>
                </a:solidFill>
                <a:latin typeface="Calibri" pitchFamily="34" charset="0"/>
              </a:rPr>
              <a:t>Summons - Form No. 33</a:t>
            </a:r>
          </a:p>
          <a:p>
            <a:pPr algn="just"/>
            <a:r>
              <a:rPr lang="en-US" sz="2400" dirty="0" smtClean="0">
                <a:solidFill>
                  <a:srgbClr val="7030A0"/>
                </a:solidFill>
                <a:latin typeface="Calibri" pitchFamily="34" charset="0"/>
              </a:rPr>
              <a:t>	</a:t>
            </a:r>
          </a:p>
          <a:p>
            <a:pPr algn="just"/>
            <a:r>
              <a:rPr lang="en-US" sz="2400" dirty="0" smtClean="0">
                <a:solidFill>
                  <a:srgbClr val="7030A0"/>
                </a:solidFill>
                <a:latin typeface="Calibri" pitchFamily="34" charset="0"/>
              </a:rPr>
              <a:t>	Affidavit - Form No. 34</a:t>
            </a:r>
          </a:p>
          <a:p>
            <a:pPr algn="just"/>
            <a:r>
              <a:rPr lang="en-US" sz="2400" dirty="0" smtClean="0">
                <a:latin typeface="Calibri" pitchFamily="34" charset="0"/>
              </a:rPr>
              <a:t> </a:t>
            </a:r>
          </a:p>
          <a:p>
            <a:pPr algn="just"/>
            <a:r>
              <a:rPr lang="en-US" sz="2400" dirty="0" smtClean="0">
                <a:latin typeface="Calibri" pitchFamily="34" charset="0"/>
              </a:rPr>
              <a:t>	The summons should be </a:t>
            </a:r>
            <a:r>
              <a:rPr lang="en-US" sz="2400" dirty="0" err="1" smtClean="0">
                <a:latin typeface="Calibri" pitchFamily="34" charset="0"/>
              </a:rPr>
              <a:t>accompained</a:t>
            </a:r>
            <a:r>
              <a:rPr lang="en-US" sz="2400" dirty="0" smtClean="0">
                <a:latin typeface="Calibri" pitchFamily="34" charset="0"/>
              </a:rPr>
              <a:t> by:</a:t>
            </a:r>
          </a:p>
          <a:p>
            <a:pPr algn="just"/>
            <a:r>
              <a:rPr lang="en-US" sz="2400" dirty="0" smtClean="0">
                <a:latin typeface="Calibri" pitchFamily="34" charset="0"/>
              </a:rPr>
              <a:t>	" A certified copy of the M&amp;A of both companies</a:t>
            </a:r>
          </a:p>
          <a:p>
            <a:pPr algn="just"/>
            <a:r>
              <a:rPr lang="en-US" sz="2400" dirty="0" smtClean="0">
                <a:latin typeface="Calibri" pitchFamily="34" charset="0"/>
              </a:rPr>
              <a:t>	" A certified true copy of the latest audited B/S and P&amp;L A/c 	of </a:t>
            </a:r>
            <a:r>
              <a:rPr lang="en-US" sz="2800" dirty="0" smtClean="0">
                <a:solidFill>
                  <a:srgbClr val="FF0000"/>
                </a:solidFill>
                <a:latin typeface="Calibri" pitchFamily="34" charset="0"/>
              </a:rPr>
              <a:t>transferee company</a:t>
            </a:r>
            <a:endParaRPr lang="en-US" sz="2800" dirty="0">
              <a:solidFill>
                <a:srgbClr val="FF0000"/>
              </a:solidFill>
              <a:latin typeface="Calibri" pitchFamily="34" charset="0"/>
            </a:endParaRPr>
          </a:p>
        </p:txBody>
      </p:sp>
      <p:graphicFrame>
        <p:nvGraphicFramePr>
          <p:cNvPr id="3" name="Object 2"/>
          <p:cNvGraphicFramePr>
            <a:graphicFrameLocks noChangeAspect="1"/>
          </p:cNvGraphicFramePr>
          <p:nvPr/>
        </p:nvGraphicFramePr>
        <p:xfrm>
          <a:off x="4876800" y="2590800"/>
          <a:ext cx="914400" cy="714375"/>
        </p:xfrm>
        <a:graphic>
          <a:graphicData uri="http://schemas.openxmlformats.org/presentationml/2006/ole">
            <p:oleObj spid="_x0000_s3074" name="Acrobat Document" showAsIcon="1" r:id="rId3" imgW="914400" imgH="714240" progId="AcroExch.Document.7">
              <p:embed/>
            </p:oleObj>
          </a:graphicData>
        </a:graphic>
      </p:graphicFrame>
      <p:graphicFrame>
        <p:nvGraphicFramePr>
          <p:cNvPr id="4" name="Object 3"/>
          <p:cNvGraphicFramePr>
            <a:graphicFrameLocks noChangeAspect="1"/>
          </p:cNvGraphicFramePr>
          <p:nvPr/>
        </p:nvGraphicFramePr>
        <p:xfrm>
          <a:off x="4876800" y="3352800"/>
          <a:ext cx="914400" cy="714375"/>
        </p:xfrm>
        <a:graphic>
          <a:graphicData uri="http://schemas.openxmlformats.org/presentationml/2006/ole">
            <p:oleObj spid="_x0000_s3075" name="Acrobat Document" showAsIcon="1" r:id="rId4" imgW="914400" imgH="714240" progId="AcroExch.Document.7">
              <p:embed/>
            </p:oleObj>
          </a:graphicData>
        </a:graphic>
      </p:graphicFrame>
      <p:sp>
        <p:nvSpPr>
          <p:cNvPr id="5" name="Right Arrow 4"/>
          <p:cNvSpPr/>
          <p:nvPr/>
        </p:nvSpPr>
        <p:spPr bwMode="auto">
          <a:xfrm>
            <a:off x="4191000" y="2819400"/>
            <a:ext cx="6858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6" name="Right Arrow 5"/>
          <p:cNvSpPr/>
          <p:nvPr/>
        </p:nvSpPr>
        <p:spPr bwMode="auto">
          <a:xfrm>
            <a:off x="4038600" y="3581400"/>
            <a:ext cx="7620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4. Copy To Regional Director</a:t>
            </a:r>
          </a:p>
          <a:p>
            <a:pPr algn="just"/>
            <a:r>
              <a:rPr lang="en-US" sz="2400" dirty="0" smtClean="0">
                <a:latin typeface="Calibri" pitchFamily="34" charset="0"/>
              </a:rPr>
              <a:t>	A copy of application made to concerned H.C. shall also be sent 	to the R.D. of the region. Although, such notice is supposed to be 	sent by the H.C., usually the company sends it without waiting 	for the H.C. to send it.</a:t>
            </a:r>
            <a:endParaRPr lang="en-US" sz="2400"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5. Order Of High Court</a:t>
            </a:r>
          </a:p>
          <a:p>
            <a:pPr algn="just"/>
            <a:r>
              <a:rPr lang="en-US" sz="2400" dirty="0" smtClean="0">
                <a:latin typeface="Calibri" pitchFamily="34" charset="0"/>
              </a:rPr>
              <a:t>	On hearing of the summons, the H.C. shall pass the necessary 	orders which shall include:</a:t>
            </a:r>
          </a:p>
          <a:p>
            <a:pPr algn="just"/>
            <a:r>
              <a:rPr lang="en-US" sz="2400" dirty="0" smtClean="0">
                <a:latin typeface="Calibri" pitchFamily="34" charset="0"/>
              </a:rPr>
              <a:t> </a:t>
            </a:r>
          </a:p>
          <a:p>
            <a:pPr algn="just"/>
            <a:r>
              <a:rPr lang="en-US" sz="2400" dirty="0" smtClean="0">
                <a:latin typeface="Calibri" pitchFamily="34" charset="0"/>
              </a:rPr>
              <a:t>	" Time and place of the meeting</a:t>
            </a:r>
          </a:p>
          <a:p>
            <a:pPr algn="just"/>
            <a:r>
              <a:rPr lang="en-US" sz="2400" dirty="0" smtClean="0">
                <a:latin typeface="Calibri" pitchFamily="34" charset="0"/>
              </a:rPr>
              <a:t>	" Chairman of the meeting</a:t>
            </a:r>
          </a:p>
          <a:p>
            <a:pPr algn="just"/>
            <a:r>
              <a:rPr lang="en-US" sz="2400" dirty="0" smtClean="0">
                <a:latin typeface="Calibri" pitchFamily="34" charset="0"/>
              </a:rPr>
              <a:t>	" Fixing the quorum </a:t>
            </a:r>
          </a:p>
          <a:p>
            <a:pPr algn="just"/>
            <a:r>
              <a:rPr lang="en-US" sz="2400" dirty="0" smtClean="0">
                <a:latin typeface="Calibri" pitchFamily="34" charset="0"/>
              </a:rPr>
              <a:t>	" Procedure to be followed in the meeting for voting by the 	proxy</a:t>
            </a:r>
          </a:p>
          <a:p>
            <a:pPr algn="just"/>
            <a:r>
              <a:rPr lang="en-US" sz="2400" dirty="0" smtClean="0">
                <a:latin typeface="Calibri" pitchFamily="34" charset="0"/>
              </a:rPr>
              <a:t>	" Advertisement of notice of the meeting </a:t>
            </a:r>
          </a:p>
          <a:p>
            <a:pPr algn="just"/>
            <a:r>
              <a:rPr lang="en-US" sz="2400" dirty="0" smtClean="0">
                <a:latin typeface="Calibri" pitchFamily="34" charset="0"/>
              </a:rPr>
              <a:t>	" Time limit for the chairman to submit the report to the court 	regarding the result of the meeting</a:t>
            </a:r>
          </a:p>
          <a:p>
            <a:pPr algn="just"/>
            <a:r>
              <a:rPr lang="en-US" sz="2400" dirty="0" smtClean="0">
                <a:latin typeface="Calibri" pitchFamily="34" charset="0"/>
              </a:rPr>
              <a:t> </a:t>
            </a:r>
          </a:p>
          <a:p>
            <a:pPr algn="just"/>
            <a:r>
              <a:rPr lang="en-US" sz="2400" dirty="0" smtClean="0">
                <a:latin typeface="Calibri" pitchFamily="34" charset="0"/>
              </a:rPr>
              <a:t>	</a:t>
            </a:r>
            <a:r>
              <a:rPr lang="en-US" sz="3200" dirty="0" smtClean="0">
                <a:solidFill>
                  <a:srgbClr val="7030A0"/>
                </a:solidFill>
                <a:latin typeface="Calibri" pitchFamily="34" charset="0"/>
              </a:rPr>
              <a:t>Orders in - Form No. 35</a:t>
            </a:r>
            <a:endParaRPr lang="en-US" sz="3200" dirty="0">
              <a:solidFill>
                <a:srgbClr val="7030A0"/>
              </a:solidFill>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dirty="0" smtClean="0">
                <a:solidFill>
                  <a:srgbClr val="0070C0"/>
                </a:solidFill>
                <a:latin typeface="Calibri" pitchFamily="34" charset="0"/>
              </a:rPr>
              <a:t>6. Notice Of The Meeting</a:t>
            </a:r>
          </a:p>
          <a:p>
            <a:pPr algn="just"/>
            <a:r>
              <a:rPr lang="en-US" sz="2000" dirty="0" smtClean="0">
                <a:latin typeface="Calibri" pitchFamily="34" charset="0"/>
              </a:rPr>
              <a:t>	The notice of the meeting shall be sent to the creditors and/or the 	shareholders individually by the chairman so appointed by registered post 	enclosing:</a:t>
            </a:r>
          </a:p>
          <a:p>
            <a:pPr algn="just"/>
            <a:r>
              <a:rPr lang="en-US" sz="2000" dirty="0" smtClean="0">
                <a:latin typeface="Calibri" pitchFamily="34" charset="0"/>
              </a:rPr>
              <a:t> </a:t>
            </a:r>
          </a:p>
          <a:p>
            <a:pPr algn="just"/>
            <a:r>
              <a:rPr lang="en-US" sz="2000" dirty="0" smtClean="0">
                <a:latin typeface="Calibri" pitchFamily="34" charset="0"/>
              </a:rPr>
              <a:t>	" A statement setting forth the following:</a:t>
            </a:r>
          </a:p>
          <a:p>
            <a:pPr algn="just"/>
            <a:r>
              <a:rPr lang="en-US" sz="2000" dirty="0" smtClean="0">
                <a:latin typeface="Calibri" pitchFamily="34" charset="0"/>
              </a:rPr>
              <a:t>	- Terms of amalgamation and its effects</a:t>
            </a:r>
          </a:p>
          <a:p>
            <a:pPr algn="just"/>
            <a:r>
              <a:rPr lang="en-US" sz="2000" dirty="0" smtClean="0">
                <a:latin typeface="Calibri" pitchFamily="34" charset="0"/>
              </a:rPr>
              <a:t>	- Any material interests of the director, MDs or Manager, in any capacity</a:t>
            </a:r>
          </a:p>
          <a:p>
            <a:pPr algn="just"/>
            <a:r>
              <a:rPr lang="en-US" sz="2000" dirty="0" smtClean="0">
                <a:latin typeface="Calibri" pitchFamily="34" charset="0"/>
              </a:rPr>
              <a:t>	- Effect of the arrangement on those interests. </a:t>
            </a:r>
          </a:p>
          <a:p>
            <a:pPr algn="just"/>
            <a:r>
              <a:rPr lang="en-US" sz="2000" dirty="0" smtClean="0">
                <a:latin typeface="Calibri" pitchFamily="34" charset="0"/>
              </a:rPr>
              <a:t> </a:t>
            </a:r>
          </a:p>
          <a:p>
            <a:pPr algn="just"/>
            <a:r>
              <a:rPr lang="en-US" sz="2000" dirty="0" smtClean="0">
                <a:latin typeface="Calibri" pitchFamily="34" charset="0"/>
              </a:rPr>
              <a:t>	" A copy of the proposed scheme of amalgamation</a:t>
            </a:r>
          </a:p>
          <a:p>
            <a:pPr algn="just"/>
            <a:r>
              <a:rPr lang="en-US" sz="2000" dirty="0" smtClean="0">
                <a:latin typeface="Calibri" pitchFamily="34" charset="0"/>
              </a:rPr>
              <a:t>	" A form of proxy </a:t>
            </a:r>
          </a:p>
          <a:p>
            <a:pPr algn="just"/>
            <a:r>
              <a:rPr lang="en-US" sz="2000" dirty="0" smtClean="0">
                <a:latin typeface="Calibri" pitchFamily="34" charset="0"/>
              </a:rPr>
              <a:t>	" Attendance slip</a:t>
            </a:r>
          </a:p>
          <a:p>
            <a:pPr algn="just"/>
            <a:r>
              <a:rPr lang="en-US" sz="2000" dirty="0" smtClean="0">
                <a:latin typeface="Calibri" pitchFamily="34" charset="0"/>
              </a:rPr>
              <a:t>	" Notice of the resolution for authorizing issue of shares to persons other 	than existing shareholders</a:t>
            </a:r>
          </a:p>
          <a:p>
            <a:pPr algn="just"/>
            <a:r>
              <a:rPr lang="en-US" sz="2000" dirty="0" smtClean="0">
                <a:latin typeface="Calibri" pitchFamily="34" charset="0"/>
              </a:rPr>
              <a:t> </a:t>
            </a:r>
            <a:endParaRPr lang="en-US" sz="2000" dirty="0" smtClean="0">
              <a:solidFill>
                <a:srgbClr val="7030A0"/>
              </a:solidFill>
              <a:latin typeface="Calibri" pitchFamily="34" charset="0"/>
            </a:endParaRPr>
          </a:p>
          <a:p>
            <a:pPr algn="just"/>
            <a:r>
              <a:rPr lang="en-US" sz="2000" dirty="0" smtClean="0">
                <a:solidFill>
                  <a:srgbClr val="7030A0"/>
                </a:solidFill>
                <a:latin typeface="Calibri" pitchFamily="34" charset="0"/>
              </a:rPr>
              <a:t>	Notice in - Form No. 36</a:t>
            </a:r>
          </a:p>
          <a:p>
            <a:pPr algn="just"/>
            <a:r>
              <a:rPr lang="en-US" sz="2000" dirty="0" smtClean="0">
                <a:solidFill>
                  <a:srgbClr val="7030A0"/>
                </a:solidFill>
                <a:latin typeface="Calibri" pitchFamily="34" charset="0"/>
              </a:rPr>
              <a:t>	</a:t>
            </a:r>
          </a:p>
          <a:p>
            <a:pPr algn="just"/>
            <a:r>
              <a:rPr lang="en-US" sz="2000" dirty="0" smtClean="0">
                <a:solidFill>
                  <a:srgbClr val="7030A0"/>
                </a:solidFill>
                <a:latin typeface="Calibri" pitchFamily="34" charset="0"/>
              </a:rPr>
              <a:t>	Proxy in - Form No. 37    </a:t>
            </a:r>
          </a:p>
          <a:p>
            <a:pPr algn="just"/>
            <a:endParaRPr lang="en-US" sz="2000" dirty="0">
              <a:solidFill>
                <a:srgbClr val="7030A0"/>
              </a:solidFill>
              <a:latin typeface="Calibri" pitchFamily="34" charset="0"/>
            </a:endParaRPr>
          </a:p>
        </p:txBody>
      </p:sp>
      <p:sp>
        <p:nvSpPr>
          <p:cNvPr id="3" name="Right Arrow 2"/>
          <p:cNvSpPr/>
          <p:nvPr/>
        </p:nvSpPr>
        <p:spPr bwMode="auto">
          <a:xfrm>
            <a:off x="3429000" y="6400800"/>
            <a:ext cx="10668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4" name="Object 3"/>
          <p:cNvGraphicFramePr>
            <a:graphicFrameLocks noChangeAspect="1"/>
          </p:cNvGraphicFramePr>
          <p:nvPr/>
        </p:nvGraphicFramePr>
        <p:xfrm>
          <a:off x="4572000" y="6143625"/>
          <a:ext cx="914400" cy="714375"/>
        </p:xfrm>
        <a:graphic>
          <a:graphicData uri="http://schemas.openxmlformats.org/presentationml/2006/ole">
            <p:oleObj spid="_x0000_s4098" name="Acrobat Document" showAsIcon="1" r:id="rId3" imgW="914400" imgH="714240" progId="AcroExch.Document.7">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7. Advertisement Of Notice Of Meeting</a:t>
            </a:r>
          </a:p>
          <a:p>
            <a:pPr algn="just"/>
            <a:r>
              <a:rPr lang="en-US" sz="2400" dirty="0" smtClean="0">
                <a:latin typeface="Calibri" pitchFamily="34" charset="0"/>
              </a:rPr>
              <a:t>	The notice of the meeting shall be advertised in an English and 	Hindi N/P as the court may direct.</a:t>
            </a:r>
          </a:p>
          <a:p>
            <a:pPr algn="just"/>
            <a:r>
              <a:rPr lang="en-US" sz="2400" dirty="0" smtClean="0">
                <a:latin typeface="Calibri" pitchFamily="34" charset="0"/>
              </a:rPr>
              <a:t> </a:t>
            </a:r>
            <a:endParaRPr lang="en-US" sz="2400" dirty="0" smtClean="0">
              <a:solidFill>
                <a:srgbClr val="7030A0"/>
              </a:solidFill>
              <a:latin typeface="Calibri" pitchFamily="34" charset="0"/>
            </a:endParaRPr>
          </a:p>
          <a:p>
            <a:pPr algn="just"/>
            <a:r>
              <a:rPr lang="en-US" sz="2400" dirty="0" smtClean="0">
                <a:solidFill>
                  <a:srgbClr val="7030A0"/>
                </a:solidFill>
                <a:latin typeface="Calibri" pitchFamily="34" charset="0"/>
              </a:rPr>
              <a:t>	Advertisement in - Form No. 38</a:t>
            </a:r>
          </a:p>
          <a:p>
            <a:pPr algn="just"/>
            <a:endParaRPr lang="en-US" sz="2400" dirty="0">
              <a:solidFill>
                <a:srgbClr val="7030A0"/>
              </a:solidFill>
              <a:latin typeface="Calibri" pitchFamily="34" charset="0"/>
            </a:endParaRPr>
          </a:p>
        </p:txBody>
      </p:sp>
      <p:sp>
        <p:nvSpPr>
          <p:cNvPr id="3" name="Right Arrow 2"/>
          <p:cNvSpPr/>
          <p:nvPr/>
        </p:nvSpPr>
        <p:spPr bwMode="auto">
          <a:xfrm>
            <a:off x="5029200" y="2362200"/>
            <a:ext cx="13716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4" name="Object 3"/>
          <p:cNvGraphicFramePr>
            <a:graphicFrameLocks noChangeAspect="1"/>
          </p:cNvGraphicFramePr>
          <p:nvPr/>
        </p:nvGraphicFramePr>
        <p:xfrm>
          <a:off x="6629400" y="2057400"/>
          <a:ext cx="914400" cy="714375"/>
        </p:xfrm>
        <a:graphic>
          <a:graphicData uri="http://schemas.openxmlformats.org/presentationml/2006/ole">
            <p:oleObj spid="_x0000_s5122" name="Acrobat Document" showAsIcon="1" r:id="rId3" imgW="914400" imgH="714240" progId="AcroExch.Document.7">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76200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0070C0"/>
                </a:solidFill>
                <a:latin typeface="Calibri" pitchFamily="34" charset="0"/>
              </a:rPr>
              <a:t>8. Notice To Stock Exchange</a:t>
            </a:r>
          </a:p>
          <a:p>
            <a:pPr algn="just"/>
            <a:r>
              <a:rPr lang="en-US" sz="2400" dirty="0" smtClean="0">
                <a:latin typeface="Calibri" pitchFamily="34" charset="0"/>
              </a:rPr>
              <a:t>	In case of the </a:t>
            </a:r>
            <a:r>
              <a:rPr lang="en-US" sz="2400" dirty="0" smtClean="0">
                <a:solidFill>
                  <a:srgbClr val="FF0000"/>
                </a:solidFill>
                <a:latin typeface="Calibri" pitchFamily="34" charset="0"/>
              </a:rPr>
              <a:t>listed company, </a:t>
            </a:r>
            <a:r>
              <a:rPr lang="en-US" sz="2400" dirty="0" smtClean="0">
                <a:latin typeface="Calibri" pitchFamily="34" charset="0"/>
              </a:rPr>
              <a:t>3 copies of the notice of the 	general meeting </a:t>
            </a:r>
            <a:r>
              <a:rPr lang="en-US" sz="2400" dirty="0" err="1" smtClean="0">
                <a:latin typeface="Calibri" pitchFamily="34" charset="0"/>
              </a:rPr>
              <a:t>alongwith</a:t>
            </a:r>
            <a:r>
              <a:rPr lang="en-US" sz="2400" dirty="0" smtClean="0">
                <a:latin typeface="Calibri" pitchFamily="34" charset="0"/>
              </a:rPr>
              <a:t> enclosures shall be sent to the Stock 	Exchange where the company is listed.</a:t>
            </a:r>
            <a:endParaRPr lang="en-US" sz="2400" dirty="0">
              <a:solidFill>
                <a:srgbClr val="7030A0"/>
              </a:solidFill>
              <a:latin typeface="Calibri" pitchFamily="34" charset="0"/>
            </a:endParaRPr>
          </a:p>
        </p:txBody>
      </p:sp>
    </p:spTree>
  </p:cSld>
  <p:clrMapOvr>
    <a:masterClrMapping/>
  </p:clrMapOvr>
</p:sld>
</file>

<file path=ppt/theme/theme1.xml><?xml version="1.0" encoding="utf-8"?>
<a:theme xmlns:a="http://schemas.openxmlformats.org/drawingml/2006/main" name="ANIL PPT THEAM">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ANIL PPT THEAM</Template>
  <TotalTime>103</TotalTime>
  <Words>163</Words>
  <Application>Microsoft Office PowerPoint</Application>
  <PresentationFormat>On-screen Show (4:3)</PresentationFormat>
  <Paragraphs>109</Paragraphs>
  <Slides>20</Slides>
  <Notes>0</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20</vt:i4>
      </vt:variant>
    </vt:vector>
  </HeadingPairs>
  <TitlesOfParts>
    <vt:vector size="25" baseType="lpstr">
      <vt:lpstr>ANIL PPT THEAM</vt:lpstr>
      <vt:lpstr>Office Theme</vt:lpstr>
      <vt:lpstr>CorelDRAW</vt:lpstr>
      <vt:lpstr>Document</vt:lpstr>
      <vt:lpstr>Acrobat 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mihir.doshi</dc:creator>
  <cp:lastModifiedBy>mihir.doshi</cp:lastModifiedBy>
  <cp:revision>35</cp:revision>
  <dcterms:created xsi:type="dcterms:W3CDTF">2012-09-03T09:31:23Z</dcterms:created>
  <dcterms:modified xsi:type="dcterms:W3CDTF">2012-09-06T06:45:20Z</dcterms:modified>
</cp:coreProperties>
</file>