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6" r:id="rId1"/>
  </p:sldMasterIdLst>
  <p:notesMasterIdLst>
    <p:notesMasterId r:id="rId15"/>
  </p:notesMasterIdLst>
  <p:sldIdLst>
    <p:sldId id="256" r:id="rId2"/>
    <p:sldId id="257" r:id="rId3"/>
    <p:sldId id="258" r:id="rId4"/>
    <p:sldId id="261" r:id="rId5"/>
    <p:sldId id="263" r:id="rId6"/>
    <p:sldId id="259" r:id="rId7"/>
    <p:sldId id="260" r:id="rId8"/>
    <p:sldId id="262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34A3"/>
    <a:srgbClr val="B03A9A"/>
    <a:srgbClr val="BC481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4295EF-0761-4CB9-82F6-598DD19D860C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9EB2A-0DD7-4A3D-8299-A4AEF556C96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7" r:id="rId1"/>
    <p:sldLayoutId id="2147484118" r:id="rId2"/>
    <p:sldLayoutId id="2147484119" r:id="rId3"/>
    <p:sldLayoutId id="2147484120" r:id="rId4"/>
    <p:sldLayoutId id="2147484121" r:id="rId5"/>
    <p:sldLayoutId id="2147484122" r:id="rId6"/>
    <p:sldLayoutId id="2147484123" r:id="rId7"/>
    <p:sldLayoutId id="2147484124" r:id="rId8"/>
    <p:sldLayoutId id="2147484125" r:id="rId9"/>
    <p:sldLayoutId id="2147484126" r:id="rId10"/>
    <p:sldLayoutId id="214748412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.in/imgres?imgurl=http://www.nonprofit-day.org/images/printables/thank-you.jpg&amp;imgrefurl=http://www.nonprofit-day.org/&amp;h=565&amp;w=850&amp;sz=306&amp;tbnid=aupNHb8vsc4oFM:&amp;tbnh=96&amp;tbnw=145&amp;prev=/images%3Fq%3Dpictures%2Bof%2Bthank%2Byou&amp;zoom=1&amp;q=pictures+of+thank+you&amp;hl=en&amp;usg=__qxAEkwPYPJoGQbay4RnO_McN9Ro=&amp;sa=X&amp;ei=S6qYTJ2BPNCPcfv0zfwO&amp;ved=0CBwQ9QEwAA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447800"/>
            <a:ext cx="7924800" cy="2031325"/>
          </a:xfrm>
          <a:prstGeom prst="rect">
            <a:avLst/>
          </a:prstGeom>
          <a:noFill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rgbClr val="B03A9A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FOREIGN DIRECT </a:t>
            </a:r>
            <a:r>
              <a:rPr lang="en-US" sz="54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rgbClr val="B634A3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INVESTMENT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410200" y="4495800"/>
            <a:ext cx="335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</a:rPr>
              <a:t>BY:-</a:t>
            </a:r>
          </a:p>
          <a:p>
            <a:r>
              <a:rPr lang="en-US" sz="2800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</a:rPr>
              <a:t>UTTMA SHUKLA</a:t>
            </a:r>
            <a:endParaRPr lang="en-US" sz="2800" b="1" dirty="0">
              <a:ln>
                <a:solidFill>
                  <a:schemeClr val="accent3">
                    <a:lumMod val="50000"/>
                  </a:schemeClr>
                </a:solidFill>
              </a:ln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1"/>
            <a:ext cx="8382000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</a:rPr>
              <a:t>FDI  IN  INDIA  ARE  APPROVED THROUGH  TWO  ROUTES</a:t>
            </a:r>
            <a:r>
              <a:rPr lang="en-US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</a:rPr>
              <a:t>:</a:t>
            </a: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457200" y="1371600"/>
            <a:ext cx="3998913" cy="6858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 algn="ctr">
            <a:solidFill>
              <a:srgbClr val="B2B2B2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marL="115888" algn="ctr">
              <a:lnSpc>
                <a:spcPct val="200000"/>
              </a:lnSpc>
              <a:spcBef>
                <a:spcPct val="40000"/>
              </a:spcBef>
              <a:buSzPct val="150000"/>
            </a:pPr>
            <a:r>
              <a:rPr lang="en-US" sz="2000" b="1" dirty="0"/>
              <a:t>Automatic Route      </a:t>
            </a: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4648200" y="1371600"/>
            <a:ext cx="3998913" cy="6858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 algn="ctr">
            <a:solidFill>
              <a:srgbClr val="B2B2B2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marL="115888" algn="ctr">
              <a:lnSpc>
                <a:spcPct val="200000"/>
              </a:lnSpc>
              <a:spcBef>
                <a:spcPct val="40000"/>
              </a:spcBef>
              <a:buSzPct val="150000"/>
            </a:pPr>
            <a:r>
              <a:rPr lang="en-US" sz="2000" b="1" dirty="0"/>
              <a:t>Automatic Route      </a:t>
            </a: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457200" y="2209800"/>
            <a:ext cx="3998912" cy="685800"/>
          </a:xfrm>
          <a:prstGeom prst="rect">
            <a:avLst/>
          </a:prstGeom>
          <a:solidFill>
            <a:srgbClr val="DDDDDD"/>
          </a:solidFill>
          <a:ln w="9525" algn="ctr">
            <a:solidFill>
              <a:srgbClr val="B2B2B2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marL="115888" algn="ctr">
              <a:lnSpc>
                <a:spcPct val="90000"/>
              </a:lnSpc>
              <a:spcBef>
                <a:spcPct val="75000"/>
              </a:spcBef>
              <a:buSzPct val="150000"/>
            </a:pPr>
            <a:r>
              <a:rPr lang="en-US" sz="1400" b="1" dirty="0">
                <a:solidFill>
                  <a:schemeClr val="tx2"/>
                </a:solidFill>
              </a:rPr>
              <a:t>                                                                                                   </a:t>
            </a:r>
            <a:r>
              <a:rPr lang="en-US" sz="1500" b="1" dirty="0"/>
              <a:t>No Prior Regulatory Approval but only  Post Facto Filings to RBI, through AD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57200" y="3048000"/>
            <a:ext cx="3994150" cy="3065462"/>
          </a:xfrm>
          <a:prstGeom prst="rect">
            <a:avLst/>
          </a:prstGeom>
          <a:solidFill>
            <a:schemeClr val="accent1">
              <a:lumMod val="60000"/>
              <a:lumOff val="40000"/>
              <a:alpha val="50195"/>
            </a:schemeClr>
          </a:solidFill>
          <a:ln w="9525" algn="ctr">
            <a:solidFill>
              <a:schemeClr val="accent1"/>
            </a:solidFill>
            <a:miter lim="800000"/>
            <a:headEnd/>
            <a:tailEnd/>
          </a:ln>
        </p:spPr>
        <p:txBody>
          <a:bodyPr lIns="54000" tIns="54000" rIns="54000" bIns="54000"/>
          <a:lstStyle/>
          <a:p>
            <a:pPr marL="342900" indent="-342900" eaLnBrk="0" hangingPunct="0">
              <a:lnSpc>
                <a:spcPct val="90000"/>
              </a:lnSpc>
              <a:spcAft>
                <a:spcPct val="50000"/>
              </a:spcAft>
              <a:buClr>
                <a:schemeClr val="tx2"/>
              </a:buClr>
              <a:buFont typeface="Wingdings" pitchFamily="2" charset="2"/>
              <a:buChar char="§"/>
              <a:tabLst>
                <a:tab pos="2743200" algn="r"/>
              </a:tabLst>
            </a:pPr>
            <a:r>
              <a:rPr lang="en-US" sz="1500" dirty="0"/>
              <a:t>Allowed for Most sectors</a:t>
            </a:r>
          </a:p>
          <a:p>
            <a:pPr marL="342900" indent="-342900" eaLnBrk="0" hangingPunct="0">
              <a:lnSpc>
                <a:spcPct val="90000"/>
              </a:lnSpc>
              <a:spcAft>
                <a:spcPct val="50000"/>
              </a:spcAft>
              <a:buClr>
                <a:schemeClr val="tx2"/>
              </a:buClr>
              <a:buFont typeface="Wingdings" pitchFamily="2" charset="2"/>
              <a:buChar char="§"/>
              <a:tabLst>
                <a:tab pos="2743200" algn="r"/>
              </a:tabLst>
            </a:pPr>
            <a:r>
              <a:rPr lang="en-US" sz="1500" dirty="0"/>
              <a:t>Limits : </a:t>
            </a:r>
            <a:r>
              <a:rPr lang="en-US" sz="1500" dirty="0" err="1"/>
              <a:t>Sectoral</a:t>
            </a:r>
            <a:r>
              <a:rPr lang="en-US" sz="1500" dirty="0"/>
              <a:t> caps/ stipulated sector specific guidelines</a:t>
            </a:r>
          </a:p>
          <a:p>
            <a:pPr marL="342900" indent="-342900" eaLnBrk="0" hangingPunct="0">
              <a:lnSpc>
                <a:spcPct val="90000"/>
              </a:lnSpc>
              <a:spcAft>
                <a:spcPct val="50000"/>
              </a:spcAft>
              <a:buClr>
                <a:schemeClr val="tx2"/>
              </a:buClr>
              <a:buFont typeface="Wingdings" pitchFamily="2" charset="2"/>
              <a:buChar char="§"/>
              <a:tabLst>
                <a:tab pos="2743200" algn="r"/>
              </a:tabLst>
            </a:pPr>
            <a:r>
              <a:rPr lang="en-US" sz="1500" dirty="0"/>
              <a:t>Inward remittances through proper banking channels </a:t>
            </a:r>
          </a:p>
          <a:p>
            <a:pPr marL="342900" indent="-342900" eaLnBrk="0" hangingPunct="0">
              <a:lnSpc>
                <a:spcPct val="90000"/>
              </a:lnSpc>
              <a:spcAft>
                <a:spcPct val="50000"/>
              </a:spcAft>
              <a:buClr>
                <a:schemeClr val="tx2"/>
              </a:buClr>
              <a:buFont typeface="Wingdings" pitchFamily="2" charset="2"/>
              <a:buChar char="§"/>
              <a:tabLst>
                <a:tab pos="2743200" algn="r"/>
              </a:tabLst>
            </a:pPr>
            <a:r>
              <a:rPr lang="en-US" sz="1500" dirty="0"/>
              <a:t>Pricing valuations prescribed</a:t>
            </a:r>
          </a:p>
          <a:p>
            <a:pPr marL="342900" indent="-342900" eaLnBrk="0" hangingPunct="0">
              <a:lnSpc>
                <a:spcPct val="90000"/>
              </a:lnSpc>
              <a:spcAft>
                <a:spcPct val="50000"/>
              </a:spcAft>
              <a:buClr>
                <a:schemeClr val="tx2"/>
              </a:buClr>
              <a:buFont typeface="Wingdings" pitchFamily="2" charset="2"/>
              <a:buChar char="§"/>
              <a:tabLst>
                <a:tab pos="2743200" algn="r"/>
              </a:tabLst>
            </a:pPr>
            <a:r>
              <a:rPr lang="en-US" sz="1500" dirty="0"/>
              <a:t>Post facto filing with 30 days of fund receipt</a:t>
            </a:r>
          </a:p>
          <a:p>
            <a:pPr marL="342900" indent="-342900" eaLnBrk="0" hangingPunct="0">
              <a:lnSpc>
                <a:spcPct val="90000"/>
              </a:lnSpc>
              <a:spcAft>
                <a:spcPct val="50000"/>
              </a:spcAft>
              <a:buClr>
                <a:schemeClr val="tx2"/>
              </a:buClr>
              <a:buFont typeface="Wingdings" pitchFamily="2" charset="2"/>
              <a:buChar char="§"/>
              <a:tabLst>
                <a:tab pos="2743200" algn="r"/>
              </a:tabLst>
            </a:pPr>
            <a:r>
              <a:rPr lang="en-US" sz="1500" dirty="0"/>
              <a:t>Filings within 30 days of share allotment </a:t>
            </a:r>
          </a:p>
          <a:p>
            <a:pPr marL="342900" indent="-342900" eaLnBrk="0" hangingPunct="0">
              <a:lnSpc>
                <a:spcPct val="90000"/>
              </a:lnSpc>
              <a:spcAft>
                <a:spcPct val="50000"/>
              </a:spcAft>
              <a:buClr>
                <a:schemeClr val="tx2"/>
              </a:buClr>
              <a:buFont typeface="Wingdings" pitchFamily="2" charset="2"/>
              <a:buChar char="§"/>
              <a:tabLst>
                <a:tab pos="2743200" algn="r"/>
              </a:tabLst>
            </a:pPr>
            <a:r>
              <a:rPr lang="en-US" sz="1500" dirty="0"/>
              <a:t>Includes Technical Collaboration/ Brand Name/ Royalty</a:t>
            </a: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4648200" y="2209800"/>
            <a:ext cx="3995737" cy="685800"/>
          </a:xfrm>
          <a:prstGeom prst="rect">
            <a:avLst/>
          </a:prstGeom>
          <a:solidFill>
            <a:srgbClr val="DDDDDD"/>
          </a:solidFill>
          <a:ln w="9525" algn="ctr">
            <a:solidFill>
              <a:srgbClr val="B2B2B2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115888" algn="ctr">
              <a:lnSpc>
                <a:spcPct val="90000"/>
              </a:lnSpc>
              <a:spcBef>
                <a:spcPct val="75000"/>
              </a:spcBef>
              <a:buSzPct val="150000"/>
            </a:pPr>
            <a:r>
              <a:rPr lang="en-US" sz="1500" b="1" dirty="0"/>
              <a:t>Foreign Investment Promotion Board (FIPB)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4724400" y="3048000"/>
            <a:ext cx="3995738" cy="3065462"/>
          </a:xfrm>
          <a:prstGeom prst="rect">
            <a:avLst/>
          </a:prstGeom>
          <a:solidFill>
            <a:schemeClr val="accent1">
              <a:lumMod val="60000"/>
              <a:lumOff val="40000"/>
              <a:alpha val="50195"/>
            </a:schemeClr>
          </a:solidFill>
          <a:ln w="9525" algn="ctr">
            <a:solidFill>
              <a:schemeClr val="accent1"/>
            </a:solidFill>
            <a:miter lim="800000"/>
            <a:headEnd type="none" w="sm" len="sm"/>
            <a:tailEnd type="none" w="sm" len="sm"/>
          </a:ln>
        </p:spPr>
        <p:txBody>
          <a:bodyPr lIns="54000" tIns="54000" rIns="54000" bIns="54000"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tabLst>
                <a:tab pos="2743200" algn="r"/>
              </a:tabLst>
            </a:pPr>
            <a:r>
              <a:rPr lang="en-US" sz="1500" dirty="0"/>
              <a:t>Only for cases other than Automatic Route and those mentioned in </a:t>
            </a:r>
            <a:r>
              <a:rPr lang="en-US" sz="1500" dirty="0" err="1"/>
              <a:t>sectoral</a:t>
            </a:r>
            <a:r>
              <a:rPr lang="en-US" sz="1500" dirty="0"/>
              <a:t> policy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tabLst>
                <a:tab pos="2743200" algn="r"/>
              </a:tabLst>
            </a:pPr>
            <a:endParaRPr lang="en-US" sz="1500" dirty="0"/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tabLst>
                <a:tab pos="2743200" algn="r"/>
              </a:tabLst>
            </a:pPr>
            <a:r>
              <a:rPr lang="en-US" sz="1500" dirty="0"/>
              <a:t>Applies to cases with existing venture/ tie up in ‘same filed’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AutoNum type="alphaLcParenR"/>
              <a:tabLst>
                <a:tab pos="2743200" algn="r"/>
              </a:tabLst>
            </a:pPr>
            <a:endParaRPr lang="en-US" sz="1500" dirty="0"/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tabLst>
                <a:tab pos="2743200" algn="r"/>
              </a:tabLst>
            </a:pPr>
            <a:r>
              <a:rPr lang="en-US" sz="1500" dirty="0"/>
              <a:t>Applies to investment over 24% in SSI reserved items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81000" y="381000"/>
            <a:ext cx="8229600" cy="71596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300" b="0" i="0" u="none" strike="noStrike" kern="1200" cap="none" spc="0" normalizeH="0" baseline="0" noProof="0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FDI advantages and Disadvantages</a:t>
            </a:r>
            <a:endParaRPr kumimoji="0" lang="en-US" sz="3300" b="0" i="0" u="none" strike="noStrike" kern="1200" cap="none" spc="0" normalizeH="0" baseline="0" noProof="0" dirty="0">
              <a:ln>
                <a:solidFill>
                  <a:schemeClr val="accent3">
                    <a:lumMod val="50000"/>
                  </a:schemeClr>
                </a:solidFill>
              </a:ln>
              <a:solidFill>
                <a:schemeClr val="accent3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 txBox="1">
            <a:spLocks/>
          </p:cNvSpPr>
          <p:nvPr/>
        </p:nvSpPr>
        <p:spPr>
          <a:xfrm>
            <a:off x="457200" y="1371600"/>
            <a:ext cx="3962400" cy="609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FF0000"/>
            </a:solidFill>
          </a:ln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7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Advantages</a:t>
            </a:r>
            <a:endParaRPr kumimoji="0" lang="en-US" sz="2700" b="0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Placeholder 5"/>
          <p:cNvSpPr txBox="1">
            <a:spLocks/>
          </p:cNvSpPr>
          <p:nvPr/>
        </p:nvSpPr>
        <p:spPr>
          <a:xfrm>
            <a:off x="4724400" y="1371600"/>
            <a:ext cx="3889374" cy="609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FF0000"/>
            </a:solidFill>
          </a:ln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7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Disadvantages</a:t>
            </a:r>
            <a:endParaRPr kumimoji="0" lang="en-US" sz="2700" b="0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457201" y="2174875"/>
            <a:ext cx="4040188" cy="39512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7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Inflow of equipment and technology.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7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Competitive advantage &amp; innovation.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7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Financial resources for expansion.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7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Employment generation.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7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Contribution to exports growth.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7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Improved consumer welfare through reduced cost , wider choice and improved quality.</a:t>
            </a:r>
            <a:endParaRPr kumimoji="0" lang="en-US" sz="2700" b="0" i="1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6"/>
          <p:cNvSpPr txBox="1">
            <a:spLocks/>
          </p:cNvSpPr>
          <p:nvPr/>
        </p:nvSpPr>
        <p:spPr>
          <a:xfrm>
            <a:off x="4645026" y="2174875"/>
            <a:ext cx="4041775" cy="39512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1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Crowding of local industry.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1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Conflicts of laws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1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Loss of control.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1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Effect on natural environment.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1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Effect on local culture.</a:t>
            </a:r>
            <a:endParaRPr kumimoji="0" lang="en-US" sz="2100" b="0" i="1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762000"/>
            <a:ext cx="79248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</a:rPr>
              <a:t>PENALTIES FOR CONTRAVENTION UNDER FEMA:</a:t>
            </a:r>
          </a:p>
          <a:p>
            <a:endParaRPr lang="en-US" sz="2400" b="1" dirty="0" smtClean="0">
              <a:ln>
                <a:solidFill>
                  <a:schemeClr val="accent3">
                    <a:lumMod val="50000"/>
                  </a:schemeClr>
                </a:solidFill>
              </a:ln>
              <a:solidFill>
                <a:schemeClr val="accent3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en-US" sz="2400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2400" dirty="0" smtClean="0"/>
              <a:t>The Penalty could be up to thrice the sum involved where amount is quantifiable</a:t>
            </a:r>
          </a:p>
          <a:p>
            <a:pPr>
              <a:buFont typeface="Wingdings" pitchFamily="2" charset="2"/>
              <a:buChar char="q"/>
            </a:pPr>
            <a:endParaRPr lang="en-US" sz="2400" b="1" dirty="0" smtClean="0">
              <a:ln>
                <a:solidFill>
                  <a:schemeClr val="accent3">
                    <a:lumMod val="50000"/>
                  </a:schemeClr>
                </a:solidFill>
              </a:ln>
              <a:solidFill>
                <a:schemeClr val="accent3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en-US" sz="2400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2400" dirty="0" smtClean="0"/>
              <a:t>If the Amount is not quantifiable , penalty </a:t>
            </a:r>
            <a:r>
              <a:rPr lang="en-US" sz="2400" dirty="0" smtClean="0"/>
              <a:t>up to </a:t>
            </a:r>
            <a:r>
              <a:rPr lang="en-US" sz="2400" dirty="0" smtClean="0"/>
              <a:t>Rs 2 </a:t>
            </a:r>
            <a:r>
              <a:rPr lang="en-US" sz="2400" dirty="0" err="1" smtClean="0"/>
              <a:t>lacs</a:t>
            </a:r>
            <a:r>
              <a:rPr lang="en-US" sz="2400" dirty="0" smtClean="0"/>
              <a:t> can be </a:t>
            </a:r>
            <a:r>
              <a:rPr lang="en-US" sz="2400" dirty="0" smtClean="0"/>
              <a:t>imposed</a:t>
            </a:r>
          </a:p>
          <a:p>
            <a:pPr>
              <a:buFont typeface="Wingdings" pitchFamily="2" charset="2"/>
              <a:buChar char="q"/>
            </a:pPr>
            <a:endParaRPr lang="en-US" sz="2400" dirty="0" smtClean="0"/>
          </a:p>
          <a:p>
            <a:pPr>
              <a:buFont typeface="Wingdings" pitchFamily="2" charset="2"/>
              <a:buChar char="q"/>
            </a:pPr>
            <a:r>
              <a:rPr lang="en-US" sz="2400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</a:rPr>
              <a:t>   </a:t>
            </a:r>
            <a:r>
              <a:rPr lang="en-US" sz="2400" dirty="0" smtClean="0"/>
              <a:t>If contravention is of continuing nature, further penalty up to Rs 5000 per day during which the contravention continues can be </a:t>
            </a:r>
            <a:r>
              <a:rPr lang="en-US" sz="2400" dirty="0" smtClean="0"/>
              <a:t>imposed.</a:t>
            </a:r>
            <a:endParaRPr lang="en-US" sz="2400" b="1" dirty="0" smtClean="0">
              <a:ln>
                <a:solidFill>
                  <a:schemeClr val="accent3">
                    <a:lumMod val="50000"/>
                  </a:schemeClr>
                </a:solidFill>
              </a:ln>
              <a:solidFill>
                <a:schemeClr val="accent3">
                  <a:lumMod val="75000"/>
                </a:schemeClr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4038600"/>
            <a:ext cx="7772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</a:rPr>
              <a:t>THANK YOU</a:t>
            </a:r>
            <a:endParaRPr lang="en-US" sz="6600" dirty="0">
              <a:ln>
                <a:solidFill>
                  <a:schemeClr val="accent3">
                    <a:lumMod val="50000"/>
                  </a:schemeClr>
                </a:solidFill>
              </a:ln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3" name="Picture 6" descr="thank-you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457200"/>
            <a:ext cx="4267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914400"/>
            <a:ext cx="78486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MEANING:</a:t>
            </a:r>
          </a:p>
          <a:p>
            <a:endParaRPr lang="en-US" sz="2400" dirty="0" smtClean="0"/>
          </a:p>
          <a:p>
            <a:pPr algn="just"/>
            <a:r>
              <a:rPr lang="en-US" sz="2800" b="1" dirty="0" smtClean="0"/>
              <a:t>Foreign direct investment</a:t>
            </a:r>
            <a:r>
              <a:rPr lang="en-US" sz="2800" dirty="0" smtClean="0"/>
              <a:t>, or FDI, is a type of investment that involves the injection of foreign funds into an enterprise that operates in a different country of origin from the investor.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In a simple term FDI is “</a:t>
            </a:r>
            <a:r>
              <a:rPr lang="en-US" sz="2800" i="1" dirty="0" smtClean="0"/>
              <a:t>investment by a company in a country other than that in which the company is based</a:t>
            </a:r>
            <a:r>
              <a:rPr lang="en-US" sz="2800" dirty="0" smtClean="0"/>
              <a:t>”.</a:t>
            </a:r>
          </a:p>
          <a:p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838200"/>
            <a:ext cx="83058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</a:rPr>
              <a:t>FORM OF INVESTMENT:</a:t>
            </a:r>
          </a:p>
          <a:p>
            <a:endParaRPr lang="en-US" dirty="0" smtClean="0"/>
          </a:p>
          <a:p>
            <a:r>
              <a:rPr lang="en-US" sz="2800" dirty="0" smtClean="0"/>
              <a:t>FDI is permitted as under the following forms of investments:</a:t>
            </a:r>
          </a:p>
          <a:p>
            <a:endParaRPr lang="en-US" sz="2800" dirty="0" smtClean="0"/>
          </a:p>
          <a:p>
            <a:pPr marL="514350" indent="-514350">
              <a:buAutoNum type="arabicPeriod"/>
            </a:pPr>
            <a:r>
              <a:rPr lang="en-US" sz="2800" dirty="0" smtClean="0"/>
              <a:t>Through financial collaboration.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Through joint ventures and technical collaborations.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Through capital markets via Euro issues.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Through private placement and preferential allotments.</a:t>
            </a:r>
          </a:p>
          <a:p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302359"/>
            <a:ext cx="83058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</a:rPr>
              <a:t>WHO CAN INVEST IN INDIA?</a:t>
            </a:r>
          </a:p>
          <a:p>
            <a:endParaRPr lang="en-US" sz="2800" dirty="0" smtClean="0"/>
          </a:p>
          <a:p>
            <a:pPr algn="just">
              <a:buFont typeface="Wingdings" pitchFamily="2" charset="2"/>
              <a:buChar char="§"/>
            </a:pPr>
            <a:r>
              <a:rPr lang="en-US" sz="2800" dirty="0" smtClean="0"/>
              <a:t> Person Resident outside India except of </a:t>
            </a:r>
            <a:r>
              <a:rPr lang="en-US" sz="2800" dirty="0" smtClean="0"/>
              <a:t>Pakistan.</a:t>
            </a:r>
          </a:p>
          <a:p>
            <a:pPr algn="just"/>
            <a:endParaRPr lang="en-US" sz="2800" dirty="0" smtClean="0"/>
          </a:p>
          <a:p>
            <a:pPr algn="just">
              <a:buFont typeface="Wingdings" pitchFamily="2" charset="2"/>
              <a:buChar char="§"/>
            </a:pPr>
            <a:r>
              <a:rPr lang="en-US" sz="2800" dirty="0" smtClean="0"/>
              <a:t> </a:t>
            </a:r>
            <a:r>
              <a:rPr lang="en-US" sz="2800" dirty="0" smtClean="0"/>
              <a:t>Entity incorporated outside except Pakistan &amp; </a:t>
            </a:r>
            <a:r>
              <a:rPr lang="en-US" sz="2800" dirty="0" smtClean="0"/>
              <a:t> </a:t>
            </a:r>
          </a:p>
          <a:p>
            <a:pPr algn="just"/>
            <a:r>
              <a:rPr lang="en-US" sz="2800" dirty="0" smtClean="0"/>
              <a:t>   Bangladesh.</a:t>
            </a:r>
          </a:p>
          <a:p>
            <a:pPr algn="just"/>
            <a:endParaRPr lang="en-US" sz="2800" dirty="0" smtClean="0"/>
          </a:p>
          <a:p>
            <a:pPr algn="just">
              <a:buFont typeface="Wingdings" pitchFamily="2" charset="2"/>
              <a:buChar char="§"/>
            </a:pPr>
            <a:r>
              <a:rPr lang="en-US" sz="2800" dirty="0" smtClean="0"/>
              <a:t> </a:t>
            </a:r>
            <a:r>
              <a:rPr lang="en-US" sz="2800" dirty="0" smtClean="0"/>
              <a:t>Person Resident of Bangladesh &amp; entities </a:t>
            </a:r>
            <a:r>
              <a:rPr lang="en-US" sz="2800" dirty="0" smtClean="0"/>
              <a:t> </a:t>
            </a:r>
          </a:p>
          <a:p>
            <a:pPr algn="just"/>
            <a:r>
              <a:rPr lang="en-US" sz="2800" dirty="0" smtClean="0"/>
              <a:t>   incorporated </a:t>
            </a:r>
            <a:r>
              <a:rPr lang="en-US" sz="2800" dirty="0" smtClean="0"/>
              <a:t>there can make investment in </a:t>
            </a:r>
            <a:r>
              <a:rPr lang="en-US" sz="2800" dirty="0" smtClean="0"/>
              <a:t>India</a:t>
            </a:r>
          </a:p>
          <a:p>
            <a:pPr algn="just"/>
            <a:r>
              <a:rPr lang="en-US" sz="2800" dirty="0" smtClean="0"/>
              <a:t> </a:t>
            </a:r>
            <a:r>
              <a:rPr lang="en-US" sz="2800" dirty="0" smtClean="0"/>
              <a:t>  in </a:t>
            </a:r>
            <a:r>
              <a:rPr lang="en-US" sz="2800" dirty="0" smtClean="0"/>
              <a:t>form of shares and conv. Debentures with prior </a:t>
            </a:r>
            <a:r>
              <a:rPr lang="en-US" sz="2800" dirty="0" smtClean="0"/>
              <a:t>  </a:t>
            </a:r>
          </a:p>
          <a:p>
            <a:pPr algn="just"/>
            <a:r>
              <a:rPr lang="en-US" sz="2800" dirty="0" smtClean="0"/>
              <a:t> </a:t>
            </a:r>
            <a:r>
              <a:rPr lang="en-US" sz="2800" dirty="0" smtClean="0"/>
              <a:t>  approval </a:t>
            </a:r>
            <a:r>
              <a:rPr lang="en-US" sz="2800" dirty="0" smtClean="0"/>
              <a:t>of </a:t>
            </a:r>
            <a:r>
              <a:rPr lang="en-US" sz="2800" dirty="0" smtClean="0"/>
              <a:t>RBI.</a:t>
            </a:r>
          </a:p>
          <a:p>
            <a:pPr algn="just"/>
            <a:endParaRPr lang="en-US" sz="2800" dirty="0" smtClean="0"/>
          </a:p>
          <a:p>
            <a:pPr algn="just">
              <a:buFont typeface="Wingdings" pitchFamily="2" charset="2"/>
              <a:buChar char="§"/>
            </a:pPr>
            <a:r>
              <a:rPr lang="en-US" sz="2800" dirty="0" smtClean="0"/>
              <a:t> </a:t>
            </a:r>
            <a:r>
              <a:rPr lang="en-US" sz="2800" dirty="0" smtClean="0"/>
              <a:t>SEBI registered Foreign Venture Capital Investor (FVCI).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457200"/>
            <a:ext cx="8458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 NRI citizen as well as citizen of Nepal and Bhutan on repatriation basis.</a:t>
            </a:r>
          </a:p>
          <a:p>
            <a:endParaRPr lang="en-US" sz="2400" dirty="0" smtClean="0"/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</a:t>
            </a:r>
            <a:r>
              <a:rPr lang="en-US" sz="2400" dirty="0" smtClean="0"/>
              <a:t>Erstwhile OBCs as incorporated non-resident entities.</a:t>
            </a:r>
          </a:p>
          <a:p>
            <a:endParaRPr lang="en-US" sz="2400" dirty="0" smtClean="0"/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SEBI registered FIIs or NRIs through a registered broker on recognised Indian Stock Exchange.</a:t>
            </a:r>
          </a:p>
          <a:p>
            <a:endParaRPr lang="en-US" sz="2400" dirty="0" smtClean="0"/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An FII under the Portfolio Investment Scheme.</a:t>
            </a:r>
          </a:p>
          <a:p>
            <a:pPr>
              <a:buFont typeface="Wingdings" pitchFamily="2" charset="2"/>
              <a:buChar char="§"/>
            </a:pPr>
            <a:endParaRPr lang="en-US" sz="2400" dirty="0" smtClean="0"/>
          </a:p>
          <a:p>
            <a:r>
              <a:rPr lang="en-US" sz="2400" dirty="0" smtClean="0"/>
              <a:t>(An FII may invest under the Portfolio Investment Scheme which limits the individual holding of an FII to 10% of the capital of the company and the aggregate limit for FII to 24% of the capital of the company.)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457201"/>
            <a:ext cx="83058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</a:rPr>
              <a:t>PROHIBITED SECTORS:</a:t>
            </a:r>
          </a:p>
          <a:p>
            <a:endParaRPr lang="en-US" sz="2800" dirty="0" smtClean="0"/>
          </a:p>
          <a:p>
            <a:r>
              <a:rPr lang="en-US" sz="2800" dirty="0" smtClean="0"/>
              <a:t>FDI is not permitted under the following sectors: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800" dirty="0" smtClean="0"/>
              <a:t> Arms &amp; Ammunition.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800" dirty="0" smtClean="0"/>
              <a:t> Atomic Energy.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800" dirty="0" smtClean="0"/>
              <a:t> Railway Transport.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800" dirty="0" smtClean="0"/>
              <a:t> Coal &amp; lignite.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800" dirty="0" smtClean="0"/>
              <a:t> Mining of Iron, Manganese, chrome, gypsum, sulphur, gold, diamonds, copper, zinc.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800" dirty="0" smtClean="0"/>
              <a:t> Lottery Business.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800" dirty="0" smtClean="0"/>
              <a:t> </a:t>
            </a:r>
            <a:r>
              <a:rPr lang="en-US" sz="2800" dirty="0" smtClean="0"/>
              <a:t>Gambling &amp; Betting.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800" dirty="0" smtClean="0"/>
              <a:t> Chit Fund &amp; </a:t>
            </a:r>
            <a:r>
              <a:rPr lang="en-US" sz="2800" dirty="0" err="1" smtClean="0"/>
              <a:t>Nidhi</a:t>
            </a:r>
            <a:r>
              <a:rPr lang="en-US" sz="2800" dirty="0" smtClean="0"/>
              <a:t> Company.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81000"/>
            <a:ext cx="8382000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>
              <a:ln>
                <a:solidFill>
                  <a:schemeClr val="accent3">
                    <a:lumMod val="50000"/>
                  </a:schemeClr>
                </a:solidFill>
              </a:ln>
              <a:solidFill>
                <a:schemeClr val="accent3">
                  <a:lumMod val="75000"/>
                </a:schemeClr>
              </a:solidFill>
            </a:endParaRPr>
          </a:p>
          <a:p>
            <a:pPr marL="342900" indent="-342900"/>
            <a:r>
              <a:rPr lang="en-US" sz="2800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</a:rPr>
              <a:t>PROHIBITED SECTORS:</a:t>
            </a:r>
          </a:p>
          <a:p>
            <a:pPr marL="342900" indent="-342900"/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</a:pPr>
            <a:r>
              <a:rPr lang="en-US" sz="2800" dirty="0" smtClean="0"/>
              <a:t> Retail </a:t>
            </a:r>
            <a:r>
              <a:rPr lang="en-US" sz="2800" dirty="0" smtClean="0"/>
              <a:t>Trading (except single brand retailing).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800" dirty="0" smtClean="0"/>
              <a:t> Trading </a:t>
            </a:r>
            <a:r>
              <a:rPr lang="en-US" sz="2800" dirty="0" smtClean="0"/>
              <a:t>in Transferable Development Rights.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800" dirty="0" smtClean="0"/>
              <a:t> Activity </a:t>
            </a:r>
            <a:r>
              <a:rPr lang="en-US" sz="2800" dirty="0" smtClean="0"/>
              <a:t>/sector not opened for private sector </a:t>
            </a:r>
            <a:r>
              <a:rPr lang="en-US" sz="2800" dirty="0" smtClean="0"/>
              <a:t> </a:t>
            </a:r>
          </a:p>
          <a:p>
            <a:pPr marL="342900" indent="-342900"/>
            <a:r>
              <a:rPr lang="en-US" sz="2800" dirty="0" smtClean="0"/>
              <a:t>     investment.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smtClean="0"/>
              <a:t>  Agriculture </a:t>
            </a:r>
            <a:r>
              <a:rPr lang="en-US" sz="2800" dirty="0" smtClean="0"/>
              <a:t>except few prescribed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smtClean="0"/>
              <a:t>  Plantation </a:t>
            </a:r>
            <a:r>
              <a:rPr lang="en-US" sz="2800" dirty="0" smtClean="0"/>
              <a:t>except tea plantation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smtClean="0"/>
              <a:t>  Real </a:t>
            </a:r>
            <a:r>
              <a:rPr lang="en-US" sz="2800" dirty="0" smtClean="0"/>
              <a:t>Estate Business except few prescribed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smtClean="0"/>
              <a:t>  Manufacture </a:t>
            </a:r>
            <a:r>
              <a:rPr lang="en-US" sz="2800" dirty="0" smtClean="0"/>
              <a:t>of Cigars, cigarettes etc.</a:t>
            </a:r>
          </a:p>
          <a:p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457200"/>
            <a:ext cx="7924800" cy="5681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</a:rPr>
              <a:t>ACTIVITIES  REQUIRING  GOVERNMENT APPROVAL:</a:t>
            </a:r>
          </a:p>
          <a:p>
            <a:endParaRPr lang="en-US" sz="2400" dirty="0" smtClean="0"/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800" dirty="0" smtClean="0"/>
              <a:t>  Petroleum </a:t>
            </a:r>
            <a:r>
              <a:rPr lang="en-US" sz="2800" dirty="0" smtClean="0"/>
              <a:t>Sector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800" dirty="0" smtClean="0"/>
              <a:t>  Investing </a:t>
            </a:r>
            <a:r>
              <a:rPr lang="en-US" sz="2800" dirty="0" smtClean="0"/>
              <a:t>Companies in Infrastructure and </a:t>
            </a:r>
            <a:r>
              <a:rPr lang="en-US" sz="2800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     Service </a:t>
            </a:r>
            <a:r>
              <a:rPr lang="en-US" sz="2800" dirty="0" smtClean="0"/>
              <a:t>Sector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800" dirty="0" smtClean="0"/>
              <a:t>  Defense </a:t>
            </a:r>
            <a:r>
              <a:rPr lang="en-US" sz="2800" dirty="0" smtClean="0"/>
              <a:t>&amp; Strategic Industries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800" dirty="0" smtClean="0"/>
              <a:t>  Atomic </a:t>
            </a:r>
            <a:r>
              <a:rPr lang="en-US" sz="2800" dirty="0" smtClean="0"/>
              <a:t>Minerals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800" dirty="0" smtClean="0"/>
              <a:t>  Print </a:t>
            </a:r>
            <a:r>
              <a:rPr lang="en-US" sz="2800" dirty="0" smtClean="0"/>
              <a:t>Media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800" dirty="0" smtClean="0"/>
              <a:t>  Broadcasting</a:t>
            </a:r>
            <a:endParaRPr lang="en-US" sz="2800" dirty="0" smtClean="0"/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800" dirty="0" smtClean="0"/>
              <a:t>  Postal </a:t>
            </a:r>
            <a:r>
              <a:rPr lang="en-US" sz="2800" dirty="0" smtClean="0"/>
              <a:t>Services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800" dirty="0" smtClean="0"/>
              <a:t>  Courier </a:t>
            </a:r>
            <a:r>
              <a:rPr lang="en-US" sz="2800" dirty="0" smtClean="0"/>
              <a:t>Services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800" dirty="0" smtClean="0"/>
              <a:t>  Establishment </a:t>
            </a:r>
            <a:r>
              <a:rPr lang="en-US" sz="2800" dirty="0" smtClean="0"/>
              <a:t>&amp; operation of Satellite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800" dirty="0" smtClean="0"/>
              <a:t>  Development </a:t>
            </a:r>
            <a:r>
              <a:rPr lang="en-US" sz="2800" dirty="0" smtClean="0"/>
              <a:t>of Integrated Township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800" dirty="0" smtClean="0"/>
              <a:t>  Tea </a:t>
            </a:r>
            <a:r>
              <a:rPr lang="en-US" sz="2800" dirty="0" smtClean="0"/>
              <a:t>Sector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800" dirty="0" smtClean="0"/>
              <a:t>  Asset </a:t>
            </a:r>
            <a:r>
              <a:rPr lang="en-US" sz="2800" dirty="0" smtClean="0"/>
              <a:t>Reconstruction </a:t>
            </a:r>
            <a:r>
              <a:rPr lang="en-US" sz="2800" dirty="0" smtClean="0"/>
              <a:t>Company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81000"/>
            <a:ext cx="853440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</a:rPr>
              <a:t>TYPES  OF  INSTRUMENT:</a:t>
            </a:r>
          </a:p>
          <a:p>
            <a:endParaRPr lang="en-US" sz="2400" dirty="0" smtClean="0"/>
          </a:p>
          <a:p>
            <a:r>
              <a:rPr lang="en-US" sz="2400" dirty="0" smtClean="0"/>
              <a:t>An Indian Company can arrange fund by issue of following type of instruments:</a:t>
            </a:r>
          </a:p>
          <a:p>
            <a:endParaRPr lang="en-US" sz="2400" dirty="0" smtClean="0"/>
          </a:p>
          <a:p>
            <a:pPr>
              <a:buFont typeface="Wingdings" pitchFamily="2" charset="2"/>
              <a:buChar char="ü"/>
            </a:pPr>
            <a:r>
              <a:rPr lang="en-US" sz="2400" dirty="0" smtClean="0"/>
              <a:t>  Equity Shares.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/>
              <a:t>  Preference Shares ( Fully, Compulsory &amp; Mandatory </a:t>
            </a:r>
          </a:p>
          <a:p>
            <a:r>
              <a:rPr lang="en-US" sz="2400" dirty="0" smtClean="0"/>
              <a:t> </a:t>
            </a:r>
            <a:r>
              <a:rPr lang="en-US" sz="2400" dirty="0" smtClean="0"/>
              <a:t>    Convertible).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/>
              <a:t>  Debentures </a:t>
            </a:r>
            <a:r>
              <a:rPr lang="en-US" sz="2400" dirty="0" smtClean="0"/>
              <a:t>( Fully, Compulsory &amp; Mandatory </a:t>
            </a:r>
            <a:endParaRPr lang="en-US" sz="2400" dirty="0" smtClean="0"/>
          </a:p>
          <a:p>
            <a:r>
              <a:rPr lang="en-US" sz="2400" dirty="0" smtClean="0"/>
              <a:t> </a:t>
            </a:r>
            <a:r>
              <a:rPr lang="en-US" sz="2400" dirty="0" smtClean="0"/>
              <a:t>    Convertible).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/>
              <a:t> </a:t>
            </a:r>
            <a:r>
              <a:rPr lang="en-US" sz="2400" dirty="0" smtClean="0"/>
              <a:t> Issue of Foreign Currency Convertible Bonds(FCCBs).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/>
              <a:t>  Depository Receipts  (DRs) ( American Depository  </a:t>
            </a:r>
          </a:p>
          <a:p>
            <a:r>
              <a:rPr lang="en-US" sz="2400" dirty="0" smtClean="0"/>
              <a:t> </a:t>
            </a:r>
            <a:r>
              <a:rPr lang="en-US" sz="2400" dirty="0" smtClean="0"/>
              <a:t>    Receipts (ADRs) &amp; Global Depository Receipts (GDRs)).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/>
              <a:t> </a:t>
            </a:r>
            <a:r>
              <a:rPr lang="en-US" sz="2400" dirty="0" smtClean="0"/>
              <a:t> Foreign Currency Exchangeable Bond (FCEBs).</a:t>
            </a:r>
          </a:p>
          <a:p>
            <a:pPr>
              <a:buFont typeface="Wingdings" pitchFamily="2" charset="2"/>
              <a:buChar char="ü"/>
            </a:pPr>
            <a:endParaRPr lang="en-US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263</TotalTime>
  <Words>769</Words>
  <Application>Microsoft Office PowerPoint</Application>
  <PresentationFormat>On-screen Show (4:3)</PresentationFormat>
  <Paragraphs>128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Civic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system1</dc:creator>
  <cp:lastModifiedBy>system1</cp:lastModifiedBy>
  <cp:revision>41</cp:revision>
  <dcterms:created xsi:type="dcterms:W3CDTF">2006-08-16T00:00:00Z</dcterms:created>
  <dcterms:modified xsi:type="dcterms:W3CDTF">2013-01-03T10:42:30Z</dcterms:modified>
</cp:coreProperties>
</file>