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84" r:id="rId1"/>
  </p:sldMasterIdLst>
  <p:notesMasterIdLst>
    <p:notesMasterId r:id="rId35"/>
  </p:notesMasterIdLst>
  <p:handoutMasterIdLst>
    <p:handoutMasterId r:id="rId36"/>
  </p:handoutMasterIdLst>
  <p:sldIdLst>
    <p:sldId id="288" r:id="rId2"/>
    <p:sldId id="289" r:id="rId3"/>
    <p:sldId id="290" r:id="rId4"/>
    <p:sldId id="291" r:id="rId5"/>
    <p:sldId id="262" r:id="rId6"/>
    <p:sldId id="261" r:id="rId7"/>
    <p:sldId id="263" r:id="rId8"/>
    <p:sldId id="267" r:id="rId9"/>
    <p:sldId id="268" r:id="rId10"/>
    <p:sldId id="269" r:id="rId11"/>
    <p:sldId id="272" r:id="rId12"/>
    <p:sldId id="273" r:id="rId13"/>
    <p:sldId id="277" r:id="rId14"/>
    <p:sldId id="286" r:id="rId15"/>
    <p:sldId id="270" r:id="rId16"/>
    <p:sldId id="276" r:id="rId17"/>
    <p:sldId id="303" r:id="rId18"/>
    <p:sldId id="300" r:id="rId19"/>
    <p:sldId id="304" r:id="rId20"/>
    <p:sldId id="302" r:id="rId21"/>
    <p:sldId id="294" r:id="rId22"/>
    <p:sldId id="295" r:id="rId23"/>
    <p:sldId id="296" r:id="rId24"/>
    <p:sldId id="297" r:id="rId25"/>
    <p:sldId id="278" r:id="rId26"/>
    <p:sldId id="279" r:id="rId27"/>
    <p:sldId id="293" r:id="rId28"/>
    <p:sldId id="281" r:id="rId29"/>
    <p:sldId id="280" r:id="rId30"/>
    <p:sldId id="282" r:id="rId31"/>
    <p:sldId id="283" r:id="rId32"/>
    <p:sldId id="284" r:id="rId33"/>
    <p:sldId id="298" r:id="rId34"/>
  </p:sldIdLst>
  <p:sldSz cx="9144000" cy="6858000" type="screen4x3"/>
  <p:notesSz cx="7315200" cy="12344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90" autoAdjust="0"/>
    <p:restoredTop sz="94662" autoAdjust="0"/>
  </p:normalViewPr>
  <p:slideViewPr>
    <p:cSldViewPr>
      <p:cViewPr>
        <p:scale>
          <a:sx n="66" d="100"/>
          <a:sy n="66" d="100"/>
        </p:scale>
        <p:origin x="-630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18" y="1399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3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3FF590-117B-4B0B-AD0A-9F27848D3EB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E24BA7-1212-4E6E-B267-61FCAC3B723E}">
      <dgm:prSet phldrT="[Text]" custT="1"/>
      <dgm:spPr>
        <a:solidFill>
          <a:schemeClr val="tx1">
            <a:alpha val="90000"/>
          </a:schemeClr>
        </a:solidFill>
      </dgm:spPr>
      <dgm:t>
        <a:bodyPr/>
        <a:lstStyle/>
        <a:p>
          <a:pPr algn="ctr"/>
          <a:r>
            <a:rPr lang="en-US" sz="2800" b="1" u="sng" kern="1200" cap="all" dirty="0" smtClean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ea typeface="+mn-ea"/>
              <a:cs typeface="Andalus" pitchFamily="2" charset="-78"/>
            </a:rPr>
            <a:t>MAX AMOUNT OF INTEREST</a:t>
          </a:r>
          <a:endParaRPr lang="en-US" sz="2800" b="1" u="sng" kern="1200" cap="all" dirty="0">
            <a:ln w="9000" cmpd="sng">
              <a:solidFill>
                <a:schemeClr val="accent5">
                  <a:lumMod val="20000"/>
                  <a:lumOff val="8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  <a:latin typeface="Berlin Sans FB Demi" pitchFamily="34" charset="0"/>
            <a:ea typeface="+mn-ea"/>
            <a:cs typeface="Andalus" pitchFamily="2" charset="-78"/>
          </a:endParaRPr>
        </a:p>
      </dgm:t>
    </dgm:pt>
    <dgm:pt modelId="{B3F27E1F-0424-4705-82B3-AB903D020C64}" type="parTrans" cxnId="{727C99A0-4BB2-47A2-94FB-ED97E41FD5D5}">
      <dgm:prSet/>
      <dgm:spPr/>
      <dgm:t>
        <a:bodyPr/>
        <a:lstStyle/>
        <a:p>
          <a:pPr algn="ctr"/>
          <a:endParaRPr lang="en-US" sz="2000"/>
        </a:p>
      </dgm:t>
    </dgm:pt>
    <dgm:pt modelId="{DBD01FCB-D8F5-48EB-A479-5D78ED9E9EAE}" type="sibTrans" cxnId="{727C99A0-4BB2-47A2-94FB-ED97E41FD5D5}">
      <dgm:prSet/>
      <dgm:spPr/>
      <dgm:t>
        <a:bodyPr/>
        <a:lstStyle/>
        <a:p>
          <a:pPr algn="ctr"/>
          <a:endParaRPr lang="en-US" sz="2000"/>
        </a:p>
      </dgm:t>
    </dgm:pt>
    <dgm:pt modelId="{1BC641C6-AD6C-4051-8528-7A08F6DA0FCE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algn="ctr"/>
          <a:r>
            <a:rPr lang="en-US" sz="2800" dirty="0" smtClean="0"/>
            <a:t>SELF- OCCUPIED/DEEMED TO BE</a:t>
          </a:r>
          <a:r>
            <a:rPr lang="en-US" sz="2000" dirty="0" smtClean="0"/>
            <a:t> </a:t>
          </a:r>
          <a:r>
            <a:rPr lang="en-US" sz="2800" dirty="0" smtClean="0"/>
            <a:t>SELF-OCCUPIED</a:t>
          </a:r>
          <a:endParaRPr lang="en-US" sz="2000" dirty="0"/>
        </a:p>
      </dgm:t>
    </dgm:pt>
    <dgm:pt modelId="{BAC62EEA-EB84-4CA0-9C60-02E93684F15B}" type="parTrans" cxnId="{384F6D8C-B121-4A2C-809B-C120BD98D141}">
      <dgm:prSet/>
      <dgm:spPr>
        <a:ln>
          <a:solidFill>
            <a:schemeClr val="tx1"/>
          </a:solidFill>
        </a:ln>
      </dgm:spPr>
      <dgm:t>
        <a:bodyPr/>
        <a:lstStyle/>
        <a:p>
          <a:pPr algn="ctr"/>
          <a:endParaRPr lang="en-US" sz="2000" dirty="0"/>
        </a:p>
      </dgm:t>
    </dgm:pt>
    <dgm:pt modelId="{E7E4A71F-C7AB-4CAC-AC8D-363B18E568A2}" type="sibTrans" cxnId="{384F6D8C-B121-4A2C-809B-C120BD98D141}">
      <dgm:prSet/>
      <dgm:spPr/>
      <dgm:t>
        <a:bodyPr/>
        <a:lstStyle/>
        <a:p>
          <a:pPr algn="ctr"/>
          <a:endParaRPr lang="en-US" sz="2000"/>
        </a:p>
      </dgm:t>
    </dgm:pt>
    <dgm:pt modelId="{8A2E570F-ECD5-46EF-B847-9960E4BE0132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algn="ctr"/>
          <a:r>
            <a:rPr lang="en-US" sz="2400" dirty="0" smtClean="0"/>
            <a:t>CONDITION FULFILED RS.150000</a:t>
          </a:r>
          <a:endParaRPr lang="en-US" sz="2400" dirty="0"/>
        </a:p>
      </dgm:t>
    </dgm:pt>
    <dgm:pt modelId="{89C21A13-71F8-496B-B054-2FEB7B66E9A4}" type="parTrans" cxnId="{380E5B7D-DCEE-450C-B266-4E807E52CA13}">
      <dgm:prSet/>
      <dgm:spPr>
        <a:ln>
          <a:solidFill>
            <a:schemeClr val="tx1"/>
          </a:solidFill>
        </a:ln>
      </dgm:spPr>
      <dgm:t>
        <a:bodyPr/>
        <a:lstStyle/>
        <a:p>
          <a:pPr algn="ctr"/>
          <a:endParaRPr lang="en-US" sz="2000" dirty="0"/>
        </a:p>
      </dgm:t>
    </dgm:pt>
    <dgm:pt modelId="{761B3BB6-8E49-479D-A3CF-6637EBA131DE}" type="sibTrans" cxnId="{380E5B7D-DCEE-450C-B266-4E807E52CA13}">
      <dgm:prSet/>
      <dgm:spPr/>
      <dgm:t>
        <a:bodyPr/>
        <a:lstStyle/>
        <a:p>
          <a:pPr algn="ctr"/>
          <a:endParaRPr lang="en-US" sz="2000"/>
        </a:p>
      </dgm:t>
    </dgm:pt>
    <dgm:pt modelId="{06AB5D1E-5D58-481D-9BEB-D42013D31349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algn="ctr"/>
          <a:r>
            <a:rPr lang="en-US" sz="2400" dirty="0" smtClean="0"/>
            <a:t>NOT  FULFILLED RS.30000</a:t>
          </a:r>
          <a:endParaRPr lang="en-US" sz="2400" dirty="0"/>
        </a:p>
      </dgm:t>
    </dgm:pt>
    <dgm:pt modelId="{BC45BC76-E4C0-45EF-8D45-132F7F0BB0D6}" type="parTrans" cxnId="{B2C6343F-2D79-4FD4-B647-42F1E8C7A917}">
      <dgm:prSet/>
      <dgm:spPr>
        <a:ln>
          <a:solidFill>
            <a:schemeClr val="tx1"/>
          </a:solidFill>
        </a:ln>
      </dgm:spPr>
      <dgm:t>
        <a:bodyPr/>
        <a:lstStyle/>
        <a:p>
          <a:pPr algn="ctr"/>
          <a:endParaRPr lang="en-US" sz="2000" dirty="0"/>
        </a:p>
      </dgm:t>
    </dgm:pt>
    <dgm:pt modelId="{C9645E75-8505-4EA3-AC33-45E78C7E6457}" type="sibTrans" cxnId="{B2C6343F-2D79-4FD4-B647-42F1E8C7A917}">
      <dgm:prSet/>
      <dgm:spPr/>
      <dgm:t>
        <a:bodyPr/>
        <a:lstStyle/>
        <a:p>
          <a:pPr algn="ctr"/>
          <a:endParaRPr lang="en-US" sz="2000"/>
        </a:p>
      </dgm:t>
    </dgm:pt>
    <dgm:pt modelId="{0CF1B8B9-3F8E-48F4-96E3-1667527A8A56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algn="ctr"/>
          <a:r>
            <a:rPr lang="en-US" sz="2800" dirty="0" smtClean="0"/>
            <a:t>LET OUT/DEEMED TO BE LET OUT</a:t>
          </a:r>
          <a:endParaRPr lang="en-US" sz="2800" dirty="0"/>
        </a:p>
      </dgm:t>
    </dgm:pt>
    <dgm:pt modelId="{9E3A330A-A0AB-43DB-A841-419AA20DB8B6}" type="parTrans" cxnId="{E81BFAF0-ABFF-49E0-81D4-2124B24D4F54}">
      <dgm:prSet/>
      <dgm:spPr>
        <a:ln>
          <a:solidFill>
            <a:schemeClr val="tx1"/>
          </a:solidFill>
        </a:ln>
      </dgm:spPr>
      <dgm:t>
        <a:bodyPr/>
        <a:lstStyle/>
        <a:p>
          <a:pPr algn="ctr"/>
          <a:endParaRPr lang="en-US" sz="2000" dirty="0"/>
        </a:p>
      </dgm:t>
    </dgm:pt>
    <dgm:pt modelId="{50DC5E53-95A5-4DDB-8197-773FD50EB97A}" type="sibTrans" cxnId="{E81BFAF0-ABFF-49E0-81D4-2124B24D4F54}">
      <dgm:prSet/>
      <dgm:spPr/>
      <dgm:t>
        <a:bodyPr/>
        <a:lstStyle/>
        <a:p>
          <a:pPr algn="ctr"/>
          <a:endParaRPr lang="en-US" sz="2000"/>
        </a:p>
      </dgm:t>
    </dgm:pt>
    <dgm:pt modelId="{CDEDD4B4-1F88-4A74-A633-CEF7E3E5A61C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algn="ctr"/>
          <a:r>
            <a:rPr lang="en-US" sz="2400" dirty="0" smtClean="0"/>
            <a:t>NO LIMIT</a:t>
          </a:r>
          <a:endParaRPr lang="en-US" sz="2400" dirty="0"/>
        </a:p>
      </dgm:t>
    </dgm:pt>
    <dgm:pt modelId="{ADE719EB-C08D-40E4-9307-0BF2BBC601B4}" type="parTrans" cxnId="{F95CCE79-6B58-4F98-94D6-C7AD8EC36624}">
      <dgm:prSet/>
      <dgm:spPr>
        <a:ln>
          <a:solidFill>
            <a:schemeClr val="tx1"/>
          </a:solidFill>
        </a:ln>
      </dgm:spPr>
      <dgm:t>
        <a:bodyPr/>
        <a:lstStyle/>
        <a:p>
          <a:pPr algn="ctr"/>
          <a:endParaRPr lang="en-US" sz="2000" dirty="0"/>
        </a:p>
      </dgm:t>
    </dgm:pt>
    <dgm:pt modelId="{3FD74E63-B0FD-4A3D-B01D-C9124042F988}" type="sibTrans" cxnId="{F95CCE79-6B58-4F98-94D6-C7AD8EC36624}">
      <dgm:prSet/>
      <dgm:spPr/>
      <dgm:t>
        <a:bodyPr/>
        <a:lstStyle/>
        <a:p>
          <a:pPr algn="ctr"/>
          <a:endParaRPr lang="en-US" sz="2000"/>
        </a:p>
      </dgm:t>
    </dgm:pt>
    <dgm:pt modelId="{002E467B-22D7-4717-B184-D581E5451E37}" type="pres">
      <dgm:prSet presAssocID="{D53FF590-117B-4B0B-AD0A-9F27848D3EB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AD49588-492D-432C-8768-9EF61292B880}" type="pres">
      <dgm:prSet presAssocID="{62E24BA7-1212-4E6E-B267-61FCAC3B723E}" presName="hierRoot1" presStyleCnt="0"/>
      <dgm:spPr/>
    </dgm:pt>
    <dgm:pt modelId="{BED44212-0C49-4C4B-ADAA-ED568A86D340}" type="pres">
      <dgm:prSet presAssocID="{62E24BA7-1212-4E6E-B267-61FCAC3B723E}" presName="composite" presStyleCnt="0"/>
      <dgm:spPr/>
    </dgm:pt>
    <dgm:pt modelId="{2A3D9DD6-92D7-4FBC-A871-B05BE5A39277}" type="pres">
      <dgm:prSet presAssocID="{62E24BA7-1212-4E6E-B267-61FCAC3B723E}" presName="background" presStyleLbl="node0" presStyleIdx="0" presStyleCnt="1"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EC8EEADD-5E0E-45DE-8651-285C3CBEC035}" type="pres">
      <dgm:prSet presAssocID="{62E24BA7-1212-4E6E-B267-61FCAC3B723E}" presName="text" presStyleLbl="fgAcc0" presStyleIdx="0" presStyleCnt="1" custScaleX="198642" custScaleY="107880" custLinFactNeighborX="-24529" custLinFactNeighborY="-74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500654-E6C9-48DE-9495-6A157845F698}" type="pres">
      <dgm:prSet presAssocID="{62E24BA7-1212-4E6E-B267-61FCAC3B723E}" presName="hierChild2" presStyleCnt="0"/>
      <dgm:spPr/>
    </dgm:pt>
    <dgm:pt modelId="{3FEDB4B8-04FB-4DC4-93D8-185AF3865D2B}" type="pres">
      <dgm:prSet presAssocID="{BAC62EEA-EB84-4CA0-9C60-02E93684F15B}" presName="Name10" presStyleLbl="parChTrans1D2" presStyleIdx="0" presStyleCnt="2"/>
      <dgm:spPr/>
      <dgm:t>
        <a:bodyPr/>
        <a:lstStyle/>
        <a:p>
          <a:endParaRPr lang="en-US"/>
        </a:p>
      </dgm:t>
    </dgm:pt>
    <dgm:pt modelId="{4542CC55-D824-4EA9-82D9-09C12537BDEF}" type="pres">
      <dgm:prSet presAssocID="{1BC641C6-AD6C-4051-8528-7A08F6DA0FCE}" presName="hierRoot2" presStyleCnt="0"/>
      <dgm:spPr/>
    </dgm:pt>
    <dgm:pt modelId="{751D7BD9-79BF-4DBC-9DDB-76B2AF501E07}" type="pres">
      <dgm:prSet presAssocID="{1BC641C6-AD6C-4051-8528-7A08F6DA0FCE}" presName="composite2" presStyleCnt="0"/>
      <dgm:spPr/>
    </dgm:pt>
    <dgm:pt modelId="{F4743526-F883-420C-AFFE-457D6F05C629}" type="pres">
      <dgm:prSet presAssocID="{1BC641C6-AD6C-4051-8528-7A08F6DA0FCE}" presName="background2" presStyleLbl="node2" presStyleIdx="0" presStyleCnt="2"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71C7777A-FB02-449C-BD36-2DDD99AC36E8}" type="pres">
      <dgm:prSet presAssocID="{1BC641C6-AD6C-4051-8528-7A08F6DA0FCE}" presName="text2" presStyleLbl="fgAcc2" presStyleIdx="0" presStyleCnt="2" custScaleX="274662" custScaleY="160536" custLinFactNeighborX="-15154" custLinFactNeighborY="-6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ABD4A3-6CF9-4845-8D23-909F885B9692}" type="pres">
      <dgm:prSet presAssocID="{1BC641C6-AD6C-4051-8528-7A08F6DA0FCE}" presName="hierChild3" presStyleCnt="0"/>
      <dgm:spPr/>
    </dgm:pt>
    <dgm:pt modelId="{F3EA5F3B-072C-4D58-B568-CD1EDAB97FA2}" type="pres">
      <dgm:prSet presAssocID="{89C21A13-71F8-496B-B054-2FEB7B66E9A4}" presName="Name17" presStyleLbl="parChTrans1D3" presStyleIdx="0" presStyleCnt="3"/>
      <dgm:spPr/>
      <dgm:t>
        <a:bodyPr/>
        <a:lstStyle/>
        <a:p>
          <a:endParaRPr lang="en-US"/>
        </a:p>
      </dgm:t>
    </dgm:pt>
    <dgm:pt modelId="{98C3A8C6-D483-4F3F-ADF2-CE851433CAAC}" type="pres">
      <dgm:prSet presAssocID="{8A2E570F-ECD5-46EF-B847-9960E4BE0132}" presName="hierRoot3" presStyleCnt="0"/>
      <dgm:spPr/>
    </dgm:pt>
    <dgm:pt modelId="{06E2C049-2180-4ECC-9D90-341AA506081F}" type="pres">
      <dgm:prSet presAssocID="{8A2E570F-ECD5-46EF-B847-9960E4BE0132}" presName="composite3" presStyleCnt="0"/>
      <dgm:spPr/>
    </dgm:pt>
    <dgm:pt modelId="{BCA46D6B-4820-4EFD-8983-591A6CE2322B}" type="pres">
      <dgm:prSet presAssocID="{8A2E570F-ECD5-46EF-B847-9960E4BE0132}" presName="background3" presStyleLbl="node3" presStyleIdx="0" presStyleCnt="3"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711FB028-2E56-40C7-816C-1D848708AC73}" type="pres">
      <dgm:prSet presAssocID="{8A2E570F-ECD5-46EF-B847-9960E4BE0132}" presName="text3" presStyleLbl="fgAcc3" presStyleIdx="0" presStyleCnt="3" custScaleX="208930" custScaleY="1337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A1F5AD-9EE7-416C-BF1F-5864828A43E4}" type="pres">
      <dgm:prSet presAssocID="{8A2E570F-ECD5-46EF-B847-9960E4BE0132}" presName="hierChild4" presStyleCnt="0"/>
      <dgm:spPr/>
    </dgm:pt>
    <dgm:pt modelId="{65B69B78-F626-4645-8CE9-61000B9E95F4}" type="pres">
      <dgm:prSet presAssocID="{BC45BC76-E4C0-45EF-8D45-132F7F0BB0D6}" presName="Name17" presStyleLbl="parChTrans1D3" presStyleIdx="1" presStyleCnt="3"/>
      <dgm:spPr/>
      <dgm:t>
        <a:bodyPr/>
        <a:lstStyle/>
        <a:p>
          <a:endParaRPr lang="en-US"/>
        </a:p>
      </dgm:t>
    </dgm:pt>
    <dgm:pt modelId="{D21075A7-7C32-4BB7-9D4E-1B63CBB4831C}" type="pres">
      <dgm:prSet presAssocID="{06AB5D1E-5D58-481D-9BEB-D42013D31349}" presName="hierRoot3" presStyleCnt="0"/>
      <dgm:spPr/>
    </dgm:pt>
    <dgm:pt modelId="{AA7BE37C-312D-4798-B212-810CAD878349}" type="pres">
      <dgm:prSet presAssocID="{06AB5D1E-5D58-481D-9BEB-D42013D31349}" presName="composite3" presStyleCnt="0"/>
      <dgm:spPr/>
    </dgm:pt>
    <dgm:pt modelId="{F510BBDB-1A6B-4AE3-9AE6-CFF1D679ACC5}" type="pres">
      <dgm:prSet presAssocID="{06AB5D1E-5D58-481D-9BEB-D42013D31349}" presName="background3" presStyleLbl="node3" presStyleIdx="1" presStyleCnt="3"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8F21BCDE-9562-4473-A8B9-40317FEBD21E}" type="pres">
      <dgm:prSet presAssocID="{06AB5D1E-5D58-481D-9BEB-D42013D31349}" presName="text3" presStyleLbl="fgAcc3" presStyleIdx="1" presStyleCnt="3" custLinFactNeighborX="2693" custLinFactNeighborY="21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CE5A8A-E500-4161-887F-A5CF0BAA739E}" type="pres">
      <dgm:prSet presAssocID="{06AB5D1E-5D58-481D-9BEB-D42013D31349}" presName="hierChild4" presStyleCnt="0"/>
      <dgm:spPr/>
    </dgm:pt>
    <dgm:pt modelId="{0B355984-C0A7-4974-82EF-5A6591511AF4}" type="pres">
      <dgm:prSet presAssocID="{9E3A330A-A0AB-43DB-A841-419AA20DB8B6}" presName="Name10" presStyleLbl="parChTrans1D2" presStyleIdx="1" presStyleCnt="2"/>
      <dgm:spPr/>
      <dgm:t>
        <a:bodyPr/>
        <a:lstStyle/>
        <a:p>
          <a:endParaRPr lang="en-US"/>
        </a:p>
      </dgm:t>
    </dgm:pt>
    <dgm:pt modelId="{A15176ED-68A7-44FF-9CD1-425A32DCAD93}" type="pres">
      <dgm:prSet presAssocID="{0CF1B8B9-3F8E-48F4-96E3-1667527A8A56}" presName="hierRoot2" presStyleCnt="0"/>
      <dgm:spPr/>
    </dgm:pt>
    <dgm:pt modelId="{69C9B153-DEC0-4CEF-BAA4-B9B673D3A2E4}" type="pres">
      <dgm:prSet presAssocID="{0CF1B8B9-3F8E-48F4-96E3-1667527A8A56}" presName="composite2" presStyleCnt="0"/>
      <dgm:spPr/>
    </dgm:pt>
    <dgm:pt modelId="{EDA56633-D478-4F40-841C-A186ABB925B5}" type="pres">
      <dgm:prSet presAssocID="{0CF1B8B9-3F8E-48F4-96E3-1667527A8A56}" presName="background2" presStyleLbl="node2" presStyleIdx="1" presStyleCnt="2"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E1615AC1-C902-4218-8BFB-4C645E94ED73}" type="pres">
      <dgm:prSet presAssocID="{0CF1B8B9-3F8E-48F4-96E3-1667527A8A56}" presName="text2" presStyleLbl="fgAcc2" presStyleIdx="1" presStyleCnt="2" custScaleX="217445" custScaleY="15396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F77994-CA28-4F7C-B60B-0908AA381850}" type="pres">
      <dgm:prSet presAssocID="{0CF1B8B9-3F8E-48F4-96E3-1667527A8A56}" presName="hierChild3" presStyleCnt="0"/>
      <dgm:spPr/>
    </dgm:pt>
    <dgm:pt modelId="{DD77D0FE-24E2-4DA3-B110-FEF4EE4B7DAA}" type="pres">
      <dgm:prSet presAssocID="{ADE719EB-C08D-40E4-9307-0BF2BBC601B4}" presName="Name17" presStyleLbl="parChTrans1D3" presStyleIdx="2" presStyleCnt="3"/>
      <dgm:spPr/>
      <dgm:t>
        <a:bodyPr/>
        <a:lstStyle/>
        <a:p>
          <a:endParaRPr lang="en-US"/>
        </a:p>
      </dgm:t>
    </dgm:pt>
    <dgm:pt modelId="{179FF303-A594-451B-BF42-8A7B12905907}" type="pres">
      <dgm:prSet presAssocID="{CDEDD4B4-1F88-4A74-A633-CEF7E3E5A61C}" presName="hierRoot3" presStyleCnt="0"/>
      <dgm:spPr/>
    </dgm:pt>
    <dgm:pt modelId="{3913BF9C-EBE9-42E6-A427-15608A45DEF4}" type="pres">
      <dgm:prSet presAssocID="{CDEDD4B4-1F88-4A74-A633-CEF7E3E5A61C}" presName="composite3" presStyleCnt="0"/>
      <dgm:spPr/>
    </dgm:pt>
    <dgm:pt modelId="{99EE2324-A260-4AF5-8A43-2589225D0500}" type="pres">
      <dgm:prSet presAssocID="{CDEDD4B4-1F88-4A74-A633-CEF7E3E5A61C}" presName="background3" presStyleLbl="node3" presStyleIdx="2" presStyleCnt="3"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8369734C-5F21-4F61-A26C-6C8C88AC3EB4}" type="pres">
      <dgm:prSet presAssocID="{CDEDD4B4-1F88-4A74-A633-CEF7E3E5A61C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940676-386A-4F01-9C91-FC63AA5A8EFB}" type="pres">
      <dgm:prSet presAssocID="{CDEDD4B4-1F88-4A74-A633-CEF7E3E5A61C}" presName="hierChild4" presStyleCnt="0"/>
      <dgm:spPr/>
    </dgm:pt>
  </dgm:ptLst>
  <dgm:cxnLst>
    <dgm:cxn modelId="{380E5B7D-DCEE-450C-B266-4E807E52CA13}" srcId="{1BC641C6-AD6C-4051-8528-7A08F6DA0FCE}" destId="{8A2E570F-ECD5-46EF-B847-9960E4BE0132}" srcOrd="0" destOrd="0" parTransId="{89C21A13-71F8-496B-B054-2FEB7B66E9A4}" sibTransId="{761B3BB6-8E49-479D-A3CF-6637EBA131DE}"/>
    <dgm:cxn modelId="{384F6D8C-B121-4A2C-809B-C120BD98D141}" srcId="{62E24BA7-1212-4E6E-B267-61FCAC3B723E}" destId="{1BC641C6-AD6C-4051-8528-7A08F6DA0FCE}" srcOrd="0" destOrd="0" parTransId="{BAC62EEA-EB84-4CA0-9C60-02E93684F15B}" sibTransId="{E7E4A71F-C7AB-4CAC-AC8D-363B18E568A2}"/>
    <dgm:cxn modelId="{E743E58D-575B-46A6-ACF4-F115B59E3E96}" type="presOf" srcId="{BAC62EEA-EB84-4CA0-9C60-02E93684F15B}" destId="{3FEDB4B8-04FB-4DC4-93D8-185AF3865D2B}" srcOrd="0" destOrd="0" presId="urn:microsoft.com/office/officeart/2005/8/layout/hierarchy1"/>
    <dgm:cxn modelId="{F95CCE79-6B58-4F98-94D6-C7AD8EC36624}" srcId="{0CF1B8B9-3F8E-48F4-96E3-1667527A8A56}" destId="{CDEDD4B4-1F88-4A74-A633-CEF7E3E5A61C}" srcOrd="0" destOrd="0" parTransId="{ADE719EB-C08D-40E4-9307-0BF2BBC601B4}" sibTransId="{3FD74E63-B0FD-4A3D-B01D-C9124042F988}"/>
    <dgm:cxn modelId="{27C23503-FF1A-4CCA-BF59-F4AF2E8D705C}" type="presOf" srcId="{D53FF590-117B-4B0B-AD0A-9F27848D3EB2}" destId="{002E467B-22D7-4717-B184-D581E5451E37}" srcOrd="0" destOrd="0" presId="urn:microsoft.com/office/officeart/2005/8/layout/hierarchy1"/>
    <dgm:cxn modelId="{B942760E-9A73-450E-AA4A-E7D61C553EB7}" type="presOf" srcId="{1BC641C6-AD6C-4051-8528-7A08F6DA0FCE}" destId="{71C7777A-FB02-449C-BD36-2DDD99AC36E8}" srcOrd="0" destOrd="0" presId="urn:microsoft.com/office/officeart/2005/8/layout/hierarchy1"/>
    <dgm:cxn modelId="{EEFD2A2E-A937-4630-BA89-170E56A13BBF}" type="presOf" srcId="{BC45BC76-E4C0-45EF-8D45-132F7F0BB0D6}" destId="{65B69B78-F626-4645-8CE9-61000B9E95F4}" srcOrd="0" destOrd="0" presId="urn:microsoft.com/office/officeart/2005/8/layout/hierarchy1"/>
    <dgm:cxn modelId="{E81BFAF0-ABFF-49E0-81D4-2124B24D4F54}" srcId="{62E24BA7-1212-4E6E-B267-61FCAC3B723E}" destId="{0CF1B8B9-3F8E-48F4-96E3-1667527A8A56}" srcOrd="1" destOrd="0" parTransId="{9E3A330A-A0AB-43DB-A841-419AA20DB8B6}" sibTransId="{50DC5E53-95A5-4DDB-8197-773FD50EB97A}"/>
    <dgm:cxn modelId="{44295A2A-EF4D-4BC4-846E-1AD7C10FEA11}" type="presOf" srcId="{8A2E570F-ECD5-46EF-B847-9960E4BE0132}" destId="{711FB028-2E56-40C7-816C-1D848708AC73}" srcOrd="0" destOrd="0" presId="urn:microsoft.com/office/officeart/2005/8/layout/hierarchy1"/>
    <dgm:cxn modelId="{36CB0F0A-A9E3-430A-AFFE-379F57F336DA}" type="presOf" srcId="{ADE719EB-C08D-40E4-9307-0BF2BBC601B4}" destId="{DD77D0FE-24E2-4DA3-B110-FEF4EE4B7DAA}" srcOrd="0" destOrd="0" presId="urn:microsoft.com/office/officeart/2005/8/layout/hierarchy1"/>
    <dgm:cxn modelId="{B2C6343F-2D79-4FD4-B647-42F1E8C7A917}" srcId="{1BC641C6-AD6C-4051-8528-7A08F6DA0FCE}" destId="{06AB5D1E-5D58-481D-9BEB-D42013D31349}" srcOrd="1" destOrd="0" parTransId="{BC45BC76-E4C0-45EF-8D45-132F7F0BB0D6}" sibTransId="{C9645E75-8505-4EA3-AC33-45E78C7E6457}"/>
    <dgm:cxn modelId="{12EA2418-61DF-43A7-BB22-33DC9763BB13}" type="presOf" srcId="{0CF1B8B9-3F8E-48F4-96E3-1667527A8A56}" destId="{E1615AC1-C902-4218-8BFB-4C645E94ED73}" srcOrd="0" destOrd="0" presId="urn:microsoft.com/office/officeart/2005/8/layout/hierarchy1"/>
    <dgm:cxn modelId="{73D714B8-48C9-43D7-B85B-3FF1A02F4948}" type="presOf" srcId="{89C21A13-71F8-496B-B054-2FEB7B66E9A4}" destId="{F3EA5F3B-072C-4D58-B568-CD1EDAB97FA2}" srcOrd="0" destOrd="0" presId="urn:microsoft.com/office/officeart/2005/8/layout/hierarchy1"/>
    <dgm:cxn modelId="{DF3183E6-2FCE-482E-A28E-C05DA1231D22}" type="presOf" srcId="{06AB5D1E-5D58-481D-9BEB-D42013D31349}" destId="{8F21BCDE-9562-4473-A8B9-40317FEBD21E}" srcOrd="0" destOrd="0" presId="urn:microsoft.com/office/officeart/2005/8/layout/hierarchy1"/>
    <dgm:cxn modelId="{11B95700-3AB6-41AC-B7E2-17F62E3F2BD0}" type="presOf" srcId="{62E24BA7-1212-4E6E-B267-61FCAC3B723E}" destId="{EC8EEADD-5E0E-45DE-8651-285C3CBEC035}" srcOrd="0" destOrd="0" presId="urn:microsoft.com/office/officeart/2005/8/layout/hierarchy1"/>
    <dgm:cxn modelId="{727C99A0-4BB2-47A2-94FB-ED97E41FD5D5}" srcId="{D53FF590-117B-4B0B-AD0A-9F27848D3EB2}" destId="{62E24BA7-1212-4E6E-B267-61FCAC3B723E}" srcOrd="0" destOrd="0" parTransId="{B3F27E1F-0424-4705-82B3-AB903D020C64}" sibTransId="{DBD01FCB-D8F5-48EB-A479-5D78ED9E9EAE}"/>
    <dgm:cxn modelId="{57943BAD-5294-4650-9C87-5E48F53DCF2E}" type="presOf" srcId="{CDEDD4B4-1F88-4A74-A633-CEF7E3E5A61C}" destId="{8369734C-5F21-4F61-A26C-6C8C88AC3EB4}" srcOrd="0" destOrd="0" presId="urn:microsoft.com/office/officeart/2005/8/layout/hierarchy1"/>
    <dgm:cxn modelId="{27D17C6B-50A8-4012-B90D-0BCA9FD3EC6E}" type="presOf" srcId="{9E3A330A-A0AB-43DB-A841-419AA20DB8B6}" destId="{0B355984-C0A7-4974-82EF-5A6591511AF4}" srcOrd="0" destOrd="0" presId="urn:microsoft.com/office/officeart/2005/8/layout/hierarchy1"/>
    <dgm:cxn modelId="{8EAB611F-3694-4767-A510-26E0BA9F1937}" type="presParOf" srcId="{002E467B-22D7-4717-B184-D581E5451E37}" destId="{CAD49588-492D-432C-8768-9EF61292B880}" srcOrd="0" destOrd="0" presId="urn:microsoft.com/office/officeart/2005/8/layout/hierarchy1"/>
    <dgm:cxn modelId="{685E7337-913C-4AA6-BEF5-26E831D1E9DE}" type="presParOf" srcId="{CAD49588-492D-432C-8768-9EF61292B880}" destId="{BED44212-0C49-4C4B-ADAA-ED568A86D340}" srcOrd="0" destOrd="0" presId="urn:microsoft.com/office/officeart/2005/8/layout/hierarchy1"/>
    <dgm:cxn modelId="{65EF2453-578F-4945-9279-F6D85250A34B}" type="presParOf" srcId="{BED44212-0C49-4C4B-ADAA-ED568A86D340}" destId="{2A3D9DD6-92D7-4FBC-A871-B05BE5A39277}" srcOrd="0" destOrd="0" presId="urn:microsoft.com/office/officeart/2005/8/layout/hierarchy1"/>
    <dgm:cxn modelId="{80C638AF-CCC8-4C02-BF12-3FCC17B8A8D0}" type="presParOf" srcId="{BED44212-0C49-4C4B-ADAA-ED568A86D340}" destId="{EC8EEADD-5E0E-45DE-8651-285C3CBEC035}" srcOrd="1" destOrd="0" presId="urn:microsoft.com/office/officeart/2005/8/layout/hierarchy1"/>
    <dgm:cxn modelId="{61FEFE52-B22E-4EAE-805A-7BD546E10D89}" type="presParOf" srcId="{CAD49588-492D-432C-8768-9EF61292B880}" destId="{F0500654-E6C9-48DE-9495-6A157845F698}" srcOrd="1" destOrd="0" presId="urn:microsoft.com/office/officeart/2005/8/layout/hierarchy1"/>
    <dgm:cxn modelId="{5CB486FF-7F66-4231-832B-09D4D323F6A0}" type="presParOf" srcId="{F0500654-E6C9-48DE-9495-6A157845F698}" destId="{3FEDB4B8-04FB-4DC4-93D8-185AF3865D2B}" srcOrd="0" destOrd="0" presId="urn:microsoft.com/office/officeart/2005/8/layout/hierarchy1"/>
    <dgm:cxn modelId="{F119CC61-8A69-4258-B84F-4821486995F7}" type="presParOf" srcId="{F0500654-E6C9-48DE-9495-6A157845F698}" destId="{4542CC55-D824-4EA9-82D9-09C12537BDEF}" srcOrd="1" destOrd="0" presId="urn:microsoft.com/office/officeart/2005/8/layout/hierarchy1"/>
    <dgm:cxn modelId="{733808E3-75E4-414B-A2B4-BD3426A3FB24}" type="presParOf" srcId="{4542CC55-D824-4EA9-82D9-09C12537BDEF}" destId="{751D7BD9-79BF-4DBC-9DDB-76B2AF501E07}" srcOrd="0" destOrd="0" presId="urn:microsoft.com/office/officeart/2005/8/layout/hierarchy1"/>
    <dgm:cxn modelId="{87B3194B-2544-41E9-8485-2F3FA1586CBC}" type="presParOf" srcId="{751D7BD9-79BF-4DBC-9DDB-76B2AF501E07}" destId="{F4743526-F883-420C-AFFE-457D6F05C629}" srcOrd="0" destOrd="0" presId="urn:microsoft.com/office/officeart/2005/8/layout/hierarchy1"/>
    <dgm:cxn modelId="{8340D551-A72C-4F5F-8A24-641626971E89}" type="presParOf" srcId="{751D7BD9-79BF-4DBC-9DDB-76B2AF501E07}" destId="{71C7777A-FB02-449C-BD36-2DDD99AC36E8}" srcOrd="1" destOrd="0" presId="urn:microsoft.com/office/officeart/2005/8/layout/hierarchy1"/>
    <dgm:cxn modelId="{97A208F9-CDB4-49AE-A1DB-FA01405DAD2B}" type="presParOf" srcId="{4542CC55-D824-4EA9-82D9-09C12537BDEF}" destId="{1DABD4A3-6CF9-4845-8D23-909F885B9692}" srcOrd="1" destOrd="0" presId="urn:microsoft.com/office/officeart/2005/8/layout/hierarchy1"/>
    <dgm:cxn modelId="{AC326D45-2669-4F74-A2A7-3571E645C24D}" type="presParOf" srcId="{1DABD4A3-6CF9-4845-8D23-909F885B9692}" destId="{F3EA5F3B-072C-4D58-B568-CD1EDAB97FA2}" srcOrd="0" destOrd="0" presId="urn:microsoft.com/office/officeart/2005/8/layout/hierarchy1"/>
    <dgm:cxn modelId="{9407C490-0A59-4A67-97A5-D0AAED8AAF28}" type="presParOf" srcId="{1DABD4A3-6CF9-4845-8D23-909F885B9692}" destId="{98C3A8C6-D483-4F3F-ADF2-CE851433CAAC}" srcOrd="1" destOrd="0" presId="urn:microsoft.com/office/officeart/2005/8/layout/hierarchy1"/>
    <dgm:cxn modelId="{324BDE07-6B0D-45EA-AA6F-85DDCCC9F1A6}" type="presParOf" srcId="{98C3A8C6-D483-4F3F-ADF2-CE851433CAAC}" destId="{06E2C049-2180-4ECC-9D90-341AA506081F}" srcOrd="0" destOrd="0" presId="urn:microsoft.com/office/officeart/2005/8/layout/hierarchy1"/>
    <dgm:cxn modelId="{3B4B3297-9F4A-4947-A75B-69CB85011327}" type="presParOf" srcId="{06E2C049-2180-4ECC-9D90-341AA506081F}" destId="{BCA46D6B-4820-4EFD-8983-591A6CE2322B}" srcOrd="0" destOrd="0" presId="urn:microsoft.com/office/officeart/2005/8/layout/hierarchy1"/>
    <dgm:cxn modelId="{3F454240-8125-405C-9C28-D5BFA6C25EEA}" type="presParOf" srcId="{06E2C049-2180-4ECC-9D90-341AA506081F}" destId="{711FB028-2E56-40C7-816C-1D848708AC73}" srcOrd="1" destOrd="0" presId="urn:microsoft.com/office/officeart/2005/8/layout/hierarchy1"/>
    <dgm:cxn modelId="{9E3FD46A-4A15-4160-97FF-0BB75A909CDE}" type="presParOf" srcId="{98C3A8C6-D483-4F3F-ADF2-CE851433CAAC}" destId="{11A1F5AD-9EE7-416C-BF1F-5864828A43E4}" srcOrd="1" destOrd="0" presId="urn:microsoft.com/office/officeart/2005/8/layout/hierarchy1"/>
    <dgm:cxn modelId="{E9BED081-BA12-4501-B012-6F176EE0458E}" type="presParOf" srcId="{1DABD4A3-6CF9-4845-8D23-909F885B9692}" destId="{65B69B78-F626-4645-8CE9-61000B9E95F4}" srcOrd="2" destOrd="0" presId="urn:microsoft.com/office/officeart/2005/8/layout/hierarchy1"/>
    <dgm:cxn modelId="{22A9B0D4-FE0E-4654-86D0-A781A8EA2B20}" type="presParOf" srcId="{1DABD4A3-6CF9-4845-8D23-909F885B9692}" destId="{D21075A7-7C32-4BB7-9D4E-1B63CBB4831C}" srcOrd="3" destOrd="0" presId="urn:microsoft.com/office/officeart/2005/8/layout/hierarchy1"/>
    <dgm:cxn modelId="{2C0E80C4-7BED-420D-BCA7-764E20A1EBFF}" type="presParOf" srcId="{D21075A7-7C32-4BB7-9D4E-1B63CBB4831C}" destId="{AA7BE37C-312D-4798-B212-810CAD878349}" srcOrd="0" destOrd="0" presId="urn:microsoft.com/office/officeart/2005/8/layout/hierarchy1"/>
    <dgm:cxn modelId="{B8C0C2F5-1F9B-4D0D-A925-C3115A6CEC59}" type="presParOf" srcId="{AA7BE37C-312D-4798-B212-810CAD878349}" destId="{F510BBDB-1A6B-4AE3-9AE6-CFF1D679ACC5}" srcOrd="0" destOrd="0" presId="urn:microsoft.com/office/officeart/2005/8/layout/hierarchy1"/>
    <dgm:cxn modelId="{38E807BA-3CD7-4B6D-A44D-4302BDF0B7E9}" type="presParOf" srcId="{AA7BE37C-312D-4798-B212-810CAD878349}" destId="{8F21BCDE-9562-4473-A8B9-40317FEBD21E}" srcOrd="1" destOrd="0" presId="urn:microsoft.com/office/officeart/2005/8/layout/hierarchy1"/>
    <dgm:cxn modelId="{69F263D3-5F96-424A-B4E6-E3B31435D5FD}" type="presParOf" srcId="{D21075A7-7C32-4BB7-9D4E-1B63CBB4831C}" destId="{41CE5A8A-E500-4161-887F-A5CF0BAA739E}" srcOrd="1" destOrd="0" presId="urn:microsoft.com/office/officeart/2005/8/layout/hierarchy1"/>
    <dgm:cxn modelId="{C2B0F6A2-8B51-4A76-9A59-3D9C7850A3A4}" type="presParOf" srcId="{F0500654-E6C9-48DE-9495-6A157845F698}" destId="{0B355984-C0A7-4974-82EF-5A6591511AF4}" srcOrd="2" destOrd="0" presId="urn:microsoft.com/office/officeart/2005/8/layout/hierarchy1"/>
    <dgm:cxn modelId="{8D63932B-2E98-4D8A-83BF-7561C4AF8E6A}" type="presParOf" srcId="{F0500654-E6C9-48DE-9495-6A157845F698}" destId="{A15176ED-68A7-44FF-9CD1-425A32DCAD93}" srcOrd="3" destOrd="0" presId="urn:microsoft.com/office/officeart/2005/8/layout/hierarchy1"/>
    <dgm:cxn modelId="{82C56883-E6B0-45FE-B8D6-227E9C816ABC}" type="presParOf" srcId="{A15176ED-68A7-44FF-9CD1-425A32DCAD93}" destId="{69C9B153-DEC0-4CEF-BAA4-B9B673D3A2E4}" srcOrd="0" destOrd="0" presId="urn:microsoft.com/office/officeart/2005/8/layout/hierarchy1"/>
    <dgm:cxn modelId="{11D827BD-91DA-4662-9936-00975C3E4036}" type="presParOf" srcId="{69C9B153-DEC0-4CEF-BAA4-B9B673D3A2E4}" destId="{EDA56633-D478-4F40-841C-A186ABB925B5}" srcOrd="0" destOrd="0" presId="urn:microsoft.com/office/officeart/2005/8/layout/hierarchy1"/>
    <dgm:cxn modelId="{34784095-AB55-4B8E-AC97-0E8456EBD654}" type="presParOf" srcId="{69C9B153-DEC0-4CEF-BAA4-B9B673D3A2E4}" destId="{E1615AC1-C902-4218-8BFB-4C645E94ED73}" srcOrd="1" destOrd="0" presId="urn:microsoft.com/office/officeart/2005/8/layout/hierarchy1"/>
    <dgm:cxn modelId="{052137C8-53D9-443A-9B82-8EE8FFAC977B}" type="presParOf" srcId="{A15176ED-68A7-44FF-9CD1-425A32DCAD93}" destId="{A4F77994-CA28-4F7C-B60B-0908AA381850}" srcOrd="1" destOrd="0" presId="urn:microsoft.com/office/officeart/2005/8/layout/hierarchy1"/>
    <dgm:cxn modelId="{F5D8628F-CF41-4EFE-91F8-3D1571FBC75D}" type="presParOf" srcId="{A4F77994-CA28-4F7C-B60B-0908AA381850}" destId="{DD77D0FE-24E2-4DA3-B110-FEF4EE4B7DAA}" srcOrd="0" destOrd="0" presId="urn:microsoft.com/office/officeart/2005/8/layout/hierarchy1"/>
    <dgm:cxn modelId="{F10129A0-D607-4F70-A87F-77CBA377C377}" type="presParOf" srcId="{A4F77994-CA28-4F7C-B60B-0908AA381850}" destId="{179FF303-A594-451B-BF42-8A7B12905907}" srcOrd="1" destOrd="0" presId="urn:microsoft.com/office/officeart/2005/8/layout/hierarchy1"/>
    <dgm:cxn modelId="{78C62A7D-60CB-44A5-8402-E361C71CBD9C}" type="presParOf" srcId="{179FF303-A594-451B-BF42-8A7B12905907}" destId="{3913BF9C-EBE9-42E6-A427-15608A45DEF4}" srcOrd="0" destOrd="0" presId="urn:microsoft.com/office/officeart/2005/8/layout/hierarchy1"/>
    <dgm:cxn modelId="{E3B7BCC6-D43D-48A6-B44A-CF2A971D393B}" type="presParOf" srcId="{3913BF9C-EBE9-42E6-A427-15608A45DEF4}" destId="{99EE2324-A260-4AF5-8A43-2589225D0500}" srcOrd="0" destOrd="0" presId="urn:microsoft.com/office/officeart/2005/8/layout/hierarchy1"/>
    <dgm:cxn modelId="{C642E220-FBC4-44F8-B6DF-2FA33F9E5BB7}" type="presParOf" srcId="{3913BF9C-EBE9-42E6-A427-15608A45DEF4}" destId="{8369734C-5F21-4F61-A26C-6C8C88AC3EB4}" srcOrd="1" destOrd="0" presId="urn:microsoft.com/office/officeart/2005/8/layout/hierarchy1"/>
    <dgm:cxn modelId="{DBA66075-F7B1-4A69-BC8F-3A84E3A7E70A}" type="presParOf" srcId="{179FF303-A594-451B-BF42-8A7B12905907}" destId="{C3940676-386A-4F01-9C91-FC63AA5A8EFB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617220"/>
          </a:xfrm>
          <a:prstGeom prst="rect">
            <a:avLst/>
          </a:prstGeom>
        </p:spPr>
        <p:txBody>
          <a:bodyPr vert="horz" lIns="112334" tIns="56167" rIns="112334" bIns="56167" rtlCol="0"/>
          <a:lstStyle>
            <a:lvl1pPr algn="l">
              <a:defRPr sz="15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617220"/>
          </a:xfrm>
          <a:prstGeom prst="rect">
            <a:avLst/>
          </a:prstGeom>
        </p:spPr>
        <p:txBody>
          <a:bodyPr vert="horz" lIns="112334" tIns="56167" rIns="112334" bIns="56167" rtlCol="0"/>
          <a:lstStyle>
            <a:lvl1pPr algn="r">
              <a:defRPr sz="1500"/>
            </a:lvl1pPr>
          </a:lstStyle>
          <a:p>
            <a:fld id="{4C565FC5-D7B5-4B7F-9EF9-5A90DACA2763}" type="datetimeFigureOut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1725038"/>
            <a:ext cx="3169920" cy="617220"/>
          </a:xfrm>
          <a:prstGeom prst="rect">
            <a:avLst/>
          </a:prstGeom>
        </p:spPr>
        <p:txBody>
          <a:bodyPr vert="horz" lIns="112334" tIns="56167" rIns="112334" bIns="56167" rtlCol="0" anchor="b"/>
          <a:lstStyle>
            <a:lvl1pPr algn="l">
              <a:defRPr sz="15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11725038"/>
            <a:ext cx="3169920" cy="617220"/>
          </a:xfrm>
          <a:prstGeom prst="rect">
            <a:avLst/>
          </a:prstGeom>
        </p:spPr>
        <p:txBody>
          <a:bodyPr vert="horz" lIns="112334" tIns="56167" rIns="112334" bIns="56167" rtlCol="0" anchor="b"/>
          <a:lstStyle>
            <a:lvl1pPr algn="r">
              <a:defRPr sz="1500"/>
            </a:lvl1pPr>
          </a:lstStyle>
          <a:p>
            <a:fld id="{956583CE-9F78-4EB6-948C-1BACBDFFC5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617220"/>
          </a:xfrm>
          <a:prstGeom prst="rect">
            <a:avLst/>
          </a:prstGeom>
        </p:spPr>
        <p:txBody>
          <a:bodyPr vert="horz" lIns="112334" tIns="56167" rIns="112334" bIns="56167" rtlCol="0"/>
          <a:lstStyle>
            <a:lvl1pPr algn="l">
              <a:defRPr sz="15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617220"/>
          </a:xfrm>
          <a:prstGeom prst="rect">
            <a:avLst/>
          </a:prstGeom>
        </p:spPr>
        <p:txBody>
          <a:bodyPr vert="horz" lIns="112334" tIns="56167" rIns="112334" bIns="56167" rtlCol="0"/>
          <a:lstStyle>
            <a:lvl1pPr algn="r">
              <a:defRPr sz="1500"/>
            </a:lvl1pPr>
          </a:lstStyle>
          <a:p>
            <a:fld id="{6F25EE86-7799-4AFD-9245-4C6999CD43AD}" type="datetimeFigureOut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925513"/>
            <a:ext cx="6172200" cy="4629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12334" tIns="56167" rIns="112334" bIns="5616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5863590"/>
            <a:ext cx="5852160" cy="5554980"/>
          </a:xfrm>
          <a:prstGeom prst="rect">
            <a:avLst/>
          </a:prstGeom>
        </p:spPr>
        <p:txBody>
          <a:bodyPr vert="horz" lIns="112334" tIns="56167" rIns="112334" bIns="5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725038"/>
            <a:ext cx="3169920" cy="617220"/>
          </a:xfrm>
          <a:prstGeom prst="rect">
            <a:avLst/>
          </a:prstGeom>
        </p:spPr>
        <p:txBody>
          <a:bodyPr vert="horz" lIns="112334" tIns="56167" rIns="112334" bIns="56167" rtlCol="0" anchor="b"/>
          <a:lstStyle>
            <a:lvl1pPr algn="l">
              <a:defRPr sz="15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11725038"/>
            <a:ext cx="3169920" cy="617220"/>
          </a:xfrm>
          <a:prstGeom prst="rect">
            <a:avLst/>
          </a:prstGeom>
        </p:spPr>
        <p:txBody>
          <a:bodyPr vert="horz" lIns="112334" tIns="56167" rIns="112334" bIns="56167" rtlCol="0" anchor="b"/>
          <a:lstStyle>
            <a:lvl1pPr algn="r">
              <a:defRPr sz="1500"/>
            </a:lvl1pPr>
          </a:lstStyle>
          <a:p>
            <a:fld id="{1DD90676-DCB2-4FC1-A33F-C6B3547CF7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71500" y="925513"/>
            <a:ext cx="6172200" cy="4629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71500" y="925513"/>
            <a:ext cx="6172200" cy="4629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71500" y="925513"/>
            <a:ext cx="6172200" cy="4629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0263-8CCF-442F-BC0F-AEB6F3AB1711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58AF-4584-4F7E-8D74-5AFE4615846D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68C0-F47D-4AF8-A9D7-E9EC870F56A6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79BD-06AB-46A9-B75F-168152492241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E6CE-46ED-4A5C-92B7-FBD61D09F916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289B-55AC-4FDD-ACC9-5F4C7E6231CB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9C03-FB84-444D-B347-0E783D82C789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CB091-48A5-4228-9DC5-8B3D7BF5F765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5C1C-DB8B-4630-A5C6-5ECC65FBE9AF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72BC-B5C3-4898-84FF-D5E5B8B5802E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1270-2205-4670-BC1B-D611A352E84C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CA125-4B0B-475B-B622-A68C21960A50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ERO0161104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BFC42-7478-4D41-BD0F-529ABF7B2E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286" r:id="rId2"/>
    <p:sldLayoutId id="2147484287" r:id="rId3"/>
    <p:sldLayoutId id="2147484288" r:id="rId4"/>
    <p:sldLayoutId id="2147484289" r:id="rId5"/>
    <p:sldLayoutId id="2147484290" r:id="rId6"/>
    <p:sldLayoutId id="2147484291" r:id="rId7"/>
    <p:sldLayoutId id="2147484292" r:id="rId8"/>
    <p:sldLayoutId id="2147484293" r:id="rId9"/>
    <p:sldLayoutId id="2147484294" r:id="rId10"/>
    <p:sldLayoutId id="2147484295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OUSE%20PROP.xlsx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OUSE%20PROP%20case.xls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5257800"/>
            <a:ext cx="9144000" cy="1600200"/>
          </a:xfrm>
          <a:solidFill>
            <a:schemeClr val="bg1"/>
          </a:solidFill>
          <a:scene3d>
            <a:camera prst="legacyPerspectiveBottom"/>
            <a:lightRig rig="legacyFlat3" dir="t"/>
          </a:scene3d>
          <a:sp3d extrusionH="121893000" prstMaterial="legacyMatte">
            <a:bevelT w="13500" h="13500" prst="angle"/>
            <a:bevelB w="13500" h="13500" prst="angle"/>
            <a:extrusionClr>
              <a:srgbClr val="CC3300"/>
            </a:extrusionClr>
          </a:sp3d>
        </p:spPr>
        <p:txBody>
          <a:bodyPr>
            <a:normAutofit fontScale="92500" lnSpcReduction="20000"/>
            <a:flatTx/>
          </a:bodyPr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en-US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By </a:t>
            </a:r>
            <a:r>
              <a:rPr lang="en-US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.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VINIT JAIN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ERO0161104</a:t>
            </a:r>
            <a:endParaRPr lang="en-US" sz="36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A PROJECT REPORT ON </a:t>
            </a:r>
          </a:p>
          <a:p>
            <a:pPr algn="ctr">
              <a:defRPr/>
            </a:pPr>
            <a:r>
              <a:rPr lang="en-US" sz="4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“INCOME FROM HOUSE PROPERTY”</a:t>
            </a:r>
            <a:endParaRPr lang="en-US" sz="40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pic>
        <p:nvPicPr>
          <p:cNvPr id="11" name="Picture 10" descr="semi-detached-houses-limassol-cypru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200"/>
            <a:ext cx="9144000" cy="3962400"/>
          </a:xfrm>
          <a:prstGeom prst="rect">
            <a:avLst/>
          </a:prstGeom>
        </p:spPr>
      </p:pic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1" algn="ctr"/>
            <a:r>
              <a:rPr lang="en-US" sz="48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SOME IMPORTANT TERMS</a:t>
            </a:r>
            <a:endParaRPr lang="en-US" sz="4800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295401"/>
            <a:ext cx="9144000" cy="40318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b="1" u="sng" dirty="0" err="1" smtClean="0">
                <a:solidFill>
                  <a:srgbClr val="7030A0"/>
                </a:solidFill>
              </a:rPr>
              <a:t>Muncipal</a:t>
            </a:r>
            <a:r>
              <a:rPr lang="en-US" sz="2400" b="1" u="sng" dirty="0" smtClean="0">
                <a:solidFill>
                  <a:srgbClr val="7030A0"/>
                </a:solidFill>
              </a:rPr>
              <a:t> </a:t>
            </a:r>
            <a:r>
              <a:rPr lang="en-US" sz="2800" b="1" i="1" u="sng" dirty="0" smtClean="0">
                <a:solidFill>
                  <a:srgbClr val="7030A0"/>
                </a:solidFill>
              </a:rPr>
              <a:t>Value</a:t>
            </a:r>
            <a:r>
              <a:rPr lang="en-US" sz="2800" b="1" i="1" dirty="0" smtClean="0">
                <a:solidFill>
                  <a:srgbClr val="7030A0"/>
                </a:solidFill>
              </a:rPr>
              <a:t>(MV)</a:t>
            </a:r>
            <a:r>
              <a:rPr lang="en-US" sz="2800" b="1" dirty="0" smtClean="0">
                <a:solidFill>
                  <a:srgbClr val="7030A0"/>
                </a:solidFill>
              </a:rPr>
              <a:t>:-</a:t>
            </a:r>
            <a:r>
              <a:rPr lang="en-US" sz="2400" b="1" dirty="0" smtClean="0">
                <a:solidFill>
                  <a:schemeClr val="tx1"/>
                </a:solidFill>
              </a:rPr>
              <a:t>The annual rental value determined                 by </a:t>
            </a:r>
            <a:r>
              <a:rPr lang="en-US" sz="2400" b="1" dirty="0" err="1" smtClean="0">
                <a:solidFill>
                  <a:schemeClr val="tx1"/>
                </a:solidFill>
              </a:rPr>
              <a:t>Muncipal</a:t>
            </a:r>
            <a:r>
              <a:rPr lang="en-US" sz="2400" b="1" dirty="0" smtClean="0">
                <a:solidFill>
                  <a:schemeClr val="tx1"/>
                </a:solidFill>
              </a:rPr>
              <a:t>  Corporation or local authority in their books.</a:t>
            </a:r>
          </a:p>
          <a:p>
            <a:pPr>
              <a:buFont typeface="Wingdings" pitchFamily="2" charset="2"/>
              <a:buChar char="v"/>
            </a:pPr>
            <a:r>
              <a:rPr lang="en-US" sz="2800" b="1" i="1" u="sng" dirty="0" smtClean="0">
                <a:solidFill>
                  <a:srgbClr val="7030A0"/>
                </a:solidFill>
              </a:rPr>
              <a:t>Fair Rent</a:t>
            </a:r>
            <a:r>
              <a:rPr lang="en-US" sz="2800" b="1" i="1" dirty="0" smtClean="0">
                <a:solidFill>
                  <a:srgbClr val="7030A0"/>
                </a:solidFill>
              </a:rPr>
              <a:t>(FR)</a:t>
            </a:r>
            <a:r>
              <a:rPr lang="en-US" sz="2800" b="1" dirty="0" smtClean="0">
                <a:solidFill>
                  <a:srgbClr val="7030A0"/>
                </a:solidFill>
              </a:rPr>
              <a:t>:-</a:t>
            </a:r>
            <a:r>
              <a:rPr lang="en-US" sz="2400" b="1" dirty="0" smtClean="0">
                <a:solidFill>
                  <a:schemeClr val="tx1"/>
                </a:solidFill>
              </a:rPr>
              <a:t>Fair rent means the rent which a similar property can fetch in a similar locality.</a:t>
            </a:r>
          </a:p>
          <a:p>
            <a:pPr>
              <a:buFont typeface="Wingdings" pitchFamily="2" charset="2"/>
              <a:buChar char="v"/>
            </a:pPr>
            <a:r>
              <a:rPr lang="en-US" sz="2800" b="1" i="1" u="sng" dirty="0" smtClean="0">
                <a:solidFill>
                  <a:srgbClr val="7030A0"/>
                </a:solidFill>
              </a:rPr>
              <a:t>Rent received</a:t>
            </a:r>
            <a:r>
              <a:rPr lang="en-US" sz="2800" b="1" i="1" dirty="0" smtClean="0">
                <a:solidFill>
                  <a:srgbClr val="7030A0"/>
                </a:solidFill>
              </a:rPr>
              <a:t>(RR):-</a:t>
            </a:r>
            <a:r>
              <a:rPr lang="en-US" sz="2400" b="1" i="1" dirty="0" smtClean="0">
                <a:solidFill>
                  <a:schemeClr val="tx1"/>
                </a:solidFill>
              </a:rPr>
              <a:t>A</a:t>
            </a:r>
            <a:r>
              <a:rPr lang="en-US" sz="2400" b="1" dirty="0" smtClean="0">
                <a:solidFill>
                  <a:schemeClr val="tx1"/>
                </a:solidFill>
              </a:rPr>
              <a:t>mount payable by Tenant in lieu to use of the property &amp; services.</a:t>
            </a:r>
          </a:p>
          <a:p>
            <a:pPr>
              <a:buFont typeface="Wingdings" pitchFamily="2" charset="2"/>
              <a:buChar char="v"/>
            </a:pPr>
            <a:r>
              <a:rPr lang="en-US" sz="2800" b="1" i="1" u="sng" dirty="0" smtClean="0">
                <a:solidFill>
                  <a:srgbClr val="7030A0"/>
                </a:solidFill>
              </a:rPr>
              <a:t>Standard Rent under Rent Control Act</a:t>
            </a:r>
            <a:r>
              <a:rPr lang="en-US" sz="2800" b="1" i="1" dirty="0" smtClean="0">
                <a:solidFill>
                  <a:srgbClr val="7030A0"/>
                </a:solidFill>
              </a:rPr>
              <a:t>(SR):-</a:t>
            </a:r>
            <a:r>
              <a:rPr lang="en-US" sz="2400" b="1" dirty="0" smtClean="0">
                <a:solidFill>
                  <a:schemeClr val="tx1"/>
                </a:solidFill>
              </a:rPr>
              <a:t> The Maximum rent which a person can legally recover from his tenant &amp; reasonable expected rent cannot exceed the standard rent (fixed or determinable) under rent control act. </a:t>
            </a:r>
            <a:endParaRPr 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CD4A-51A9-468F-ADD2-5E2E5FC030A3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SOME IMPORTANT TERMS (contd.)</a:t>
            </a:r>
            <a:endParaRPr lang="en-US" sz="4000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219200"/>
            <a:ext cx="9144000" cy="4462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b="1" u="sng" dirty="0" smtClean="0">
                <a:solidFill>
                  <a:srgbClr val="7030A0"/>
                </a:solidFill>
              </a:rPr>
              <a:t>Gross Annual </a:t>
            </a:r>
            <a:r>
              <a:rPr lang="en-US" sz="2800" b="1" i="1" u="sng" dirty="0" smtClean="0">
                <a:solidFill>
                  <a:srgbClr val="7030A0"/>
                </a:solidFill>
              </a:rPr>
              <a:t>Value</a:t>
            </a:r>
            <a:r>
              <a:rPr lang="en-US" sz="2800" b="1" i="1" dirty="0" smtClean="0">
                <a:solidFill>
                  <a:srgbClr val="7030A0"/>
                </a:solidFill>
              </a:rPr>
              <a:t>(GAV)</a:t>
            </a:r>
            <a:r>
              <a:rPr lang="en-US" sz="2800" b="1" dirty="0" smtClean="0">
                <a:solidFill>
                  <a:srgbClr val="7030A0"/>
                </a:solidFill>
              </a:rPr>
              <a:t>:-</a:t>
            </a:r>
            <a:r>
              <a:rPr lang="en-US" sz="2400" b="1" dirty="0" smtClean="0">
                <a:solidFill>
                  <a:schemeClr val="tx1"/>
                </a:solidFill>
              </a:rPr>
              <a:t>Sum  received from property might reasonable be expected to let out from year to year.</a:t>
            </a:r>
          </a:p>
          <a:p>
            <a:pPr>
              <a:buFont typeface="Wingdings" pitchFamily="2" charset="2"/>
              <a:buChar char="v"/>
            </a:pPr>
            <a:r>
              <a:rPr lang="en-US" sz="2800" b="1" u="sng" dirty="0" smtClean="0">
                <a:solidFill>
                  <a:srgbClr val="7030A0"/>
                </a:solidFill>
              </a:rPr>
              <a:t>Tenant:- </a:t>
            </a:r>
            <a:r>
              <a:rPr lang="en-US" sz="2400" b="1" u="sng" dirty="0" smtClean="0">
                <a:solidFill>
                  <a:schemeClr val="tx1"/>
                </a:solidFill>
              </a:rPr>
              <a:t>P</a:t>
            </a:r>
            <a:r>
              <a:rPr lang="en-US" sz="2400" b="1" dirty="0" smtClean="0">
                <a:solidFill>
                  <a:schemeClr val="tx1"/>
                </a:solidFill>
              </a:rPr>
              <a:t>erson to whom the owner had let out his property  in lieu of rent. </a:t>
            </a:r>
          </a:p>
          <a:p>
            <a:pPr>
              <a:buFont typeface="Wingdings" pitchFamily="2" charset="2"/>
              <a:buChar char="v"/>
            </a:pPr>
            <a:r>
              <a:rPr lang="en-US" sz="2800" b="1" u="sng" dirty="0" smtClean="0">
                <a:solidFill>
                  <a:srgbClr val="7030A0"/>
                </a:solidFill>
              </a:rPr>
              <a:t>Subtenant:- </a:t>
            </a:r>
            <a:r>
              <a:rPr lang="en-US" sz="2400" b="1" u="sng" dirty="0" smtClean="0">
                <a:solidFill>
                  <a:schemeClr val="tx1"/>
                </a:solidFill>
              </a:rPr>
              <a:t>W</a:t>
            </a:r>
            <a:r>
              <a:rPr lang="en-US" sz="2400" b="1" dirty="0" smtClean="0">
                <a:solidFill>
                  <a:schemeClr val="tx1"/>
                </a:solidFill>
              </a:rPr>
              <a:t>hom the owner let out his property  to a person &amp; he re-let the property to some other person .Income from that person is not taxable in this head.</a:t>
            </a:r>
          </a:p>
          <a:p>
            <a:pPr>
              <a:buFont typeface="Wingdings" pitchFamily="2" charset="2"/>
              <a:buChar char="v"/>
            </a:pPr>
            <a:r>
              <a:rPr lang="en-US" sz="2800" b="1" u="sng" dirty="0" smtClean="0">
                <a:solidFill>
                  <a:srgbClr val="7030A0"/>
                </a:solidFill>
              </a:rPr>
              <a:t>Unrealized rent:-</a:t>
            </a:r>
            <a:r>
              <a:rPr lang="en-US" sz="2400" b="1" u="sng" dirty="0" smtClean="0">
                <a:solidFill>
                  <a:schemeClr val="tx1"/>
                </a:solidFill>
              </a:rPr>
              <a:t>T</a:t>
            </a:r>
            <a:r>
              <a:rPr lang="en-US" sz="2400" b="1" dirty="0" smtClean="0">
                <a:solidFill>
                  <a:schemeClr val="tx1"/>
                </a:solidFill>
              </a:rPr>
              <a:t>he rent which has not yet receive and in future there is no </a:t>
            </a:r>
            <a:r>
              <a:rPr lang="en-US" sz="2400" b="1" dirty="0" err="1" smtClean="0">
                <a:solidFill>
                  <a:schemeClr val="tx1"/>
                </a:solidFill>
              </a:rPr>
              <a:t>gurantee</a:t>
            </a:r>
            <a:r>
              <a:rPr lang="en-US" sz="2400" b="1" dirty="0" smtClean="0">
                <a:solidFill>
                  <a:schemeClr val="tx1"/>
                </a:solidFill>
              </a:rPr>
              <a:t> to be received.</a:t>
            </a:r>
          </a:p>
          <a:p>
            <a:pPr>
              <a:buFont typeface="Wingdings" pitchFamily="2" charset="2"/>
              <a:buChar char="v"/>
            </a:pPr>
            <a:r>
              <a:rPr lang="en-US" sz="2800" b="1" u="sng" dirty="0" smtClean="0">
                <a:solidFill>
                  <a:srgbClr val="7030A0"/>
                </a:solidFill>
              </a:rPr>
              <a:t>Municipal tax:- </a:t>
            </a:r>
            <a:r>
              <a:rPr lang="en-US" sz="2400" b="1" u="sng" dirty="0" smtClean="0">
                <a:solidFill>
                  <a:schemeClr val="tx1"/>
                </a:solidFill>
              </a:rPr>
              <a:t>T</a:t>
            </a:r>
            <a:r>
              <a:rPr lang="en-US" sz="2400" b="1" dirty="0" smtClean="0">
                <a:solidFill>
                  <a:schemeClr val="tx1"/>
                </a:solidFill>
              </a:rPr>
              <a:t>axes which has to paid on property to local authorities ,taxes paid by tenant is not deductable.</a:t>
            </a:r>
            <a:endParaRPr lang="en-US" sz="3200" b="1" dirty="0" smtClean="0">
              <a:solidFill>
                <a:srgbClr val="7030A0"/>
              </a:solidFill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7354E-4FDF-4AC5-97D9-968DB7764441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orizontal Scroll 7"/>
          <p:cNvSpPr/>
          <p:nvPr/>
        </p:nvSpPr>
        <p:spPr>
          <a:xfrm>
            <a:off x="762000" y="0"/>
            <a:ext cx="7010400" cy="1143000"/>
          </a:xfrm>
          <a:prstGeom prst="horizontalScroll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TYPES OF HOUSE PROPERTIES</a:t>
            </a:r>
            <a:endParaRPr lang="en-US" sz="3600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14" name="Flowchart: Process 13"/>
          <p:cNvSpPr/>
          <p:nvPr/>
        </p:nvSpPr>
        <p:spPr>
          <a:xfrm>
            <a:off x="381000" y="2209800"/>
            <a:ext cx="3657600" cy="1524000"/>
          </a:xfrm>
          <a:prstGeom prst="flowChartProcess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FULLY LET OUT HOUSE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953000" y="2209800"/>
            <a:ext cx="3810000" cy="1524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FULLY SELF OCCUPIED PROPERTY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" y="4343400"/>
            <a:ext cx="3581400" cy="16002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PARTLY LET OUT AND PARTLY SELF OCCUPIED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029200" y="4343400"/>
            <a:ext cx="3733800" cy="16002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HOUSE PROPERTY USED IN OWN BUSINESS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48F2-94EC-49D8-8DD1-25E1C63BBE81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ave 6"/>
          <p:cNvSpPr/>
          <p:nvPr/>
        </p:nvSpPr>
        <p:spPr>
          <a:xfrm>
            <a:off x="381000" y="228600"/>
            <a:ext cx="8229600" cy="838200"/>
          </a:xfrm>
          <a:prstGeom prst="wav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FULLY SELF OCCUPIED HOUSE</a:t>
            </a:r>
            <a:endParaRPr lang="en-US" sz="4000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4400" y="1295400"/>
            <a:ext cx="411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When A Person Uses </a:t>
            </a:r>
            <a:r>
              <a:rPr lang="en-US" sz="2800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Only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Single House For His Residential Purpose  Is Treated As Self-occupied  </a:t>
            </a:r>
            <a:r>
              <a:rPr lang="en-US" sz="2800" b="1" dirty="0" smtClean="0"/>
              <a:t>And All Other Houses Will Be “</a:t>
            </a:r>
            <a:r>
              <a:rPr lang="en-US" sz="2800" b="1" u="sng" dirty="0" smtClean="0"/>
              <a:t>Deemed To Be Let Out</a:t>
            </a:r>
            <a:r>
              <a:rPr lang="en-US" sz="2800" b="1" dirty="0" smtClean="0"/>
              <a:t>”. Annual Value Of Self Occupied House Will Be Nil.</a:t>
            </a:r>
            <a:endParaRPr lang="en-US" sz="2800" b="1" dirty="0"/>
          </a:p>
        </p:txBody>
      </p:sp>
      <p:pic>
        <p:nvPicPr>
          <p:cNvPr id="12" name="Picture 11" descr="hom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295400"/>
            <a:ext cx="4524375" cy="4191000"/>
          </a:xfrm>
          <a:prstGeom prst="rect">
            <a:avLst/>
          </a:prstGeom>
        </p:spPr>
      </p:pic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EBC0-2B07-44AD-8748-ECF7197295AF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" y="304800"/>
          <a:ext cx="8458200" cy="5894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5239"/>
                <a:gridCol w="2052961"/>
              </a:tblGrid>
              <a:tr h="183197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u="sng" kern="1200" cap="all" dirty="0" smtClean="0">
                          <a:ln w="9000" cmpd="sng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erlin Sans FB Demi" pitchFamily="34" charset="0"/>
                          <a:ea typeface="+mn-ea"/>
                          <a:cs typeface="Andalus" pitchFamily="2" charset="-78"/>
                        </a:rPr>
                        <a:t>CALCULATION OF income from SELF OCCUPIED HOUSE PROPERTY</a:t>
                      </a:r>
                      <a:endParaRPr lang="en-US" sz="3600" u="sng" kern="1200" cap="all" dirty="0">
                        <a:ln w="9000" cmpd="sng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Berlin Sans FB Demi" pitchFamily="34" charset="0"/>
                        <a:ea typeface="+mn-ea"/>
                        <a:cs typeface="Andalus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4618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PARTICULARS</a:t>
                      </a:r>
                      <a:endParaRPr lang="en-US" sz="3200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AMOUNT</a:t>
                      </a:r>
                      <a:endParaRPr lang="en-US" sz="3200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000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GROSS</a:t>
                      </a:r>
                      <a:r>
                        <a:rPr lang="en-US" sz="2400" b="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ANNUAL VALUE</a:t>
                      </a:r>
                      <a:endParaRPr lang="en-US" sz="2400" b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0" dirty="0" smtClean="0"/>
                        <a:t>NIL</a:t>
                      </a:r>
                      <a:endParaRPr lang="en-US" sz="2400" b="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45543"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(-)</a:t>
                      </a:r>
                      <a:r>
                        <a:rPr lang="en-US" sz="2400" dirty="0" smtClean="0"/>
                        <a:t>   INTEREST ON BORROWED CAPTIAL        (PRE+ POST INTEREST)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(XXX)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33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INCOME/LOSS FROM INCOME PROPERTY</a:t>
                      </a:r>
                      <a:endParaRPr 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XXX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729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Minus 7"/>
          <p:cNvSpPr/>
          <p:nvPr/>
        </p:nvSpPr>
        <p:spPr>
          <a:xfrm>
            <a:off x="6400800" y="5715000"/>
            <a:ext cx="2743200" cy="76200"/>
          </a:xfrm>
          <a:prstGeom prst="mathMin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2BDA-F5D1-4A02-A420-5683E222BB75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0" y="0"/>
            <a:ext cx="9144000" cy="7620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GROSS ANNUAL VALUE</a:t>
            </a:r>
            <a:endParaRPr lang="en-US" sz="5400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28600" y="914401"/>
          <a:ext cx="8763000" cy="5430119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7832416"/>
                <a:gridCol w="930584"/>
              </a:tblGrid>
              <a:tr h="807513">
                <a:tc>
                  <a:txBody>
                    <a:bodyPr/>
                    <a:lstStyle/>
                    <a:p>
                      <a:pPr algn="l"/>
                      <a:r>
                        <a:rPr lang="en-US" sz="2400" b="1" u="none" kern="1200" cap="all" dirty="0" smtClean="0">
                          <a:ln w="9000" cmpd="sng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prstDash val="solid"/>
                          </a:ln>
                          <a:solidFill>
                            <a:srgbClr val="7030A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erlin Sans FB Demi" pitchFamily="34" charset="0"/>
                          <a:ea typeface="+mn-ea"/>
                          <a:cs typeface="Andalus" pitchFamily="2" charset="-78"/>
                        </a:rPr>
                        <a:t>CALCULATION OF GROSS ANNUAL VALUE-(LOP)</a:t>
                      </a:r>
                      <a:endParaRPr lang="en-US" sz="2400" b="1" u="none" kern="1200" cap="all" dirty="0">
                        <a:ln w="9000" cmpd="sng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  <a:prstDash val="solid"/>
                        </a:ln>
                        <a:solidFill>
                          <a:srgbClr val="7030A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Berlin Sans FB Demi" pitchFamily="34" charset="0"/>
                        <a:ea typeface="+mn-ea"/>
                        <a:cs typeface="Andalus" pitchFamily="2" charset="-78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u="none" kern="1200" cap="all" dirty="0" smtClean="0">
                          <a:ln w="9000" cmpd="sng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erlin Sans FB Demi" pitchFamily="34" charset="0"/>
                          <a:ea typeface="+mn-ea"/>
                          <a:cs typeface="Andalus" pitchFamily="2" charset="-78"/>
                        </a:rPr>
                        <a:t>Amt</a:t>
                      </a:r>
                      <a:r>
                        <a:rPr lang="en-US" sz="2000" b="1" u="none" kern="1200" cap="all" dirty="0" smtClean="0">
                          <a:ln w="9000" cmpd="sng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erlin Sans FB Demi" pitchFamily="34" charset="0"/>
                          <a:ea typeface="+mn-ea"/>
                          <a:cs typeface="Andalus" pitchFamily="2" charset="-78"/>
                        </a:rPr>
                        <a:t>.</a:t>
                      </a:r>
                      <a:endParaRPr lang="en-US" sz="2000" b="1" u="none" kern="1200" cap="all" dirty="0">
                        <a:ln w="9000" cmpd="sng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Berlin Sans FB Demi" pitchFamily="34" charset="0"/>
                        <a:ea typeface="+mn-ea"/>
                        <a:cs typeface="Andalus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35787">
                <a:tc>
                  <a:txBody>
                    <a:bodyPr/>
                    <a:lstStyle/>
                    <a:p>
                      <a:pPr algn="l"/>
                      <a:r>
                        <a:rPr lang="en-US" sz="1800" u="sng" dirty="0" smtClean="0"/>
                        <a:t>STEP 1</a:t>
                      </a:r>
                      <a:r>
                        <a:rPr lang="en-US" sz="1800" dirty="0" smtClean="0"/>
                        <a:t>:- FAIR RENT OR  MUNICIPAL VALUE </a:t>
                      </a:r>
                    </a:p>
                    <a:p>
                      <a:pPr algn="l"/>
                      <a:r>
                        <a:rPr lang="en-US" sz="1800" dirty="0" smtClean="0"/>
                        <a:t>                      WHICHEVER IS HIGHER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 (a)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35787">
                <a:tc>
                  <a:txBody>
                    <a:bodyPr/>
                    <a:lstStyle/>
                    <a:p>
                      <a:pPr algn="l"/>
                      <a:r>
                        <a:rPr lang="en-US" sz="1800" u="sng" dirty="0" smtClean="0"/>
                        <a:t>STEP 2:-</a:t>
                      </a:r>
                      <a:r>
                        <a:rPr lang="en-US" sz="1800" u="none" baseline="0" dirty="0" smtClean="0"/>
                        <a:t> (a) OR STANDARD RENT</a:t>
                      </a:r>
                    </a:p>
                    <a:p>
                      <a:pPr algn="l"/>
                      <a:r>
                        <a:rPr lang="en-US" sz="1800" u="none" baseline="0" dirty="0" smtClean="0"/>
                        <a:t>                         WHICHEVER IS LESS                                 </a:t>
                      </a:r>
                      <a:endParaRPr lang="en-US" sz="1800" b="1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 (b)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35787">
                <a:tc>
                  <a:txBody>
                    <a:bodyPr/>
                    <a:lstStyle/>
                    <a:p>
                      <a:pPr algn="l"/>
                      <a:r>
                        <a:rPr lang="en-US" sz="1800" u="sng" dirty="0" smtClean="0"/>
                        <a:t>STEP 3:</a:t>
                      </a:r>
                      <a:r>
                        <a:rPr lang="en-US" sz="1800" u="none" dirty="0" smtClean="0"/>
                        <a:t>-  (b)</a:t>
                      </a:r>
                      <a:r>
                        <a:rPr lang="en-US" sz="1800" u="none" baseline="0" dirty="0" smtClean="0"/>
                        <a:t> OR (ACTUAL RENT-UNREALIZED RENT)</a:t>
                      </a:r>
                    </a:p>
                    <a:p>
                      <a:pPr algn="l"/>
                      <a:r>
                        <a:rPr lang="en-US" sz="1800" u="none" baseline="0" dirty="0" smtClean="0"/>
                        <a:t>                            WHICHEVER IS HIGHER</a:t>
                      </a:r>
                      <a:endParaRPr lang="en-US" sz="1800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 (c)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66514">
                <a:tc>
                  <a:txBody>
                    <a:bodyPr/>
                    <a:lstStyle/>
                    <a:p>
                      <a:pPr algn="l"/>
                      <a:r>
                        <a:rPr lang="en-US" sz="1800" u="sng" dirty="0" smtClean="0"/>
                        <a:t>STEP 4:</a:t>
                      </a:r>
                      <a:r>
                        <a:rPr lang="en-US" sz="1800" u="none" dirty="0" smtClean="0"/>
                        <a:t>-                                  (c)</a:t>
                      </a:r>
                    </a:p>
                    <a:p>
                      <a:pPr algn="l"/>
                      <a:r>
                        <a:rPr lang="en-US" sz="1800" u="none" dirty="0" smtClean="0"/>
                        <a:t>                    </a:t>
                      </a:r>
                      <a:r>
                        <a:rPr lang="en-US" sz="2000" u="sng" dirty="0" smtClean="0"/>
                        <a:t>LESS</a:t>
                      </a:r>
                      <a:r>
                        <a:rPr lang="en-US" sz="1800" u="none" dirty="0" smtClean="0"/>
                        <a:t>: VACANCY ALLOWANCE</a:t>
                      </a:r>
                      <a:endParaRPr lang="en-US" sz="1800" b="0" u="none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 (d)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13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                                                                               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2400" b="1" u="none" kern="1200" cap="all" dirty="0" smtClean="0">
                          <a:ln w="9000" cmpd="sng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Berlin Sans FB Demi" pitchFamily="34" charset="0"/>
                          <a:ea typeface="+mn-ea"/>
                          <a:cs typeface="Andalus" pitchFamily="2" charset="-78"/>
                          <a:hlinkClick r:id="rId2" action="ppaction://hlinkfile"/>
                        </a:rPr>
                        <a:t>GROSS ANNUAL VALUE</a:t>
                      </a:r>
                      <a:endParaRPr lang="en-US" sz="2400" b="1" u="none" kern="1200" cap="all" dirty="0">
                        <a:ln w="9000" cmpd="sng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Berlin Sans FB Demi" pitchFamily="34" charset="0"/>
                        <a:ea typeface="+mn-ea"/>
                        <a:cs typeface="Andalus" pitchFamily="2" charset="-78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  XXX</a:t>
                      </a:r>
                      <a:endParaRPr lang="en-U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527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86527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22BA-C426-4667-9E06-605462BAC49C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7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914400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/>
            </a:r>
            <a:br>
              <a:rPr lang="en-US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</a:br>
            <a:r>
              <a:rPr lang="en-US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Deduction </a:t>
            </a:r>
            <a:r>
              <a:rPr lang="en-US" u="sng" cap="all" dirty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u/s 24</a:t>
            </a:r>
            <a:br>
              <a:rPr lang="en-US" u="sng" cap="all" dirty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</a:br>
            <a:endParaRPr lang="en-US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ea typeface="+mn-ea"/>
              <a:cs typeface="Andalus" pitchFamily="2" charset="-78"/>
            </a:endParaRPr>
          </a:p>
        </p:txBody>
      </p:sp>
      <p:sp>
        <p:nvSpPr>
          <p:cNvPr id="11267" name="Content Placeholder 8"/>
          <p:cNvSpPr>
            <a:spLocks noGrp="1"/>
          </p:cNvSpPr>
          <p:nvPr>
            <p:ph idx="1"/>
          </p:nvPr>
        </p:nvSpPr>
        <p:spPr>
          <a:xfrm>
            <a:off x="685800" y="1295400"/>
            <a:ext cx="7696200" cy="46482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None/>
            </a:pPr>
            <a:r>
              <a:rPr lang="en-US" sz="4400" u="sng" cap="all" dirty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Standard Deduction:- </a:t>
            </a:r>
          </a:p>
          <a:p>
            <a:pPr eaLnBrk="1" hangingPunct="1">
              <a:buFontTx/>
              <a:buNone/>
            </a:pPr>
            <a:r>
              <a:rPr lang="en-US" sz="2800" dirty="0" smtClean="0">
                <a:solidFill>
                  <a:srgbClr val="002060"/>
                </a:solidFill>
                <a:latin typeface="Arial Black" pitchFamily="34" charset="0"/>
                <a:cs typeface="Andalus" pitchFamily="2" charset="-78"/>
              </a:rPr>
              <a:t>  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This deduction is allowed in relation to the expenditure incurred in relation to repair , insurance premium , ground rent , land revenue etc.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30% of net annual value.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Nil in case net annual value is negative.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v"/>
            </a:pPr>
            <a:endParaRPr lang="en-US" dirty="0" smtClean="0">
              <a:latin typeface="Andalus" pitchFamily="2" charset="-78"/>
              <a:cs typeface="Andalus" pitchFamily="2" charset="-78"/>
            </a:endParaRPr>
          </a:p>
          <a:p>
            <a:pPr lvl="1">
              <a:buClr>
                <a:schemeClr val="tx1"/>
              </a:buClr>
              <a:buNone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          </a:t>
            </a:r>
            <a:r>
              <a:rPr lang="en-US" dirty="0" smtClean="0">
                <a:hlinkClick r:id="rId3" action="ppaction://hlinkfile"/>
              </a:rPr>
              <a:t>Calculation of house property</a:t>
            </a:r>
            <a:endParaRPr lang="en-US" dirty="0" smtClean="0"/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v"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Font typeface="Wingdings" pitchFamily="2" charset="2"/>
              <a:buChar char=""/>
            </a:pPr>
            <a:endParaRPr lang="en-US" dirty="0" smtClean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490A-B62F-4DAC-8934-36BA6BECBC9A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BF94-C38E-4AAA-9D53-B32F5AAAA43A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A4BD-FF40-4F3C-83AA-937B43BDC703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93C17-1C7B-4D65-B39F-BCBDFF7348A5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</a:rPr>
              <a:t>                </a:t>
            </a:r>
            <a:r>
              <a:rPr lang="en-US" sz="4400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THE </a:t>
            </a:r>
            <a:r>
              <a:rPr lang="en-US" sz="4400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INSTITUTE OF CHARTERED ACCOUNTANTS OF INDIA</a:t>
            </a:r>
            <a:endParaRPr lang="en-US" sz="3600" u="sng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               </a:t>
            </a:r>
            <a:r>
              <a:rPr lang="en-US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   (</a:t>
            </a:r>
            <a:r>
              <a:rPr lang="en-US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A STATUTORY BODY ESTABLISHED UNDER ACT OF PARLIAMENT</a:t>
            </a:r>
            <a:r>
              <a:rPr lang="en-US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65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BONAFIDE  </a:t>
            </a:r>
            <a:r>
              <a:rPr lang="en-US" sz="6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CERTIFICATE</a:t>
            </a:r>
          </a:p>
          <a:p>
            <a:pPr algn="ctr"/>
            <a:endParaRPr lang="en-US" sz="3200" b="1" dirty="0" smtClean="0"/>
          </a:p>
          <a:p>
            <a:pPr algn="ctr">
              <a:buNone/>
            </a:pPr>
            <a:endParaRPr lang="en-US" sz="3200" b="1" dirty="0" smtClean="0">
              <a:latin typeface="Constantia" pitchFamily="18" charset="0"/>
            </a:endParaRPr>
          </a:p>
          <a:p>
            <a:pPr algn="ctr">
              <a:buNone/>
            </a:pPr>
            <a:endParaRPr lang="en-US" sz="3800" u="sng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  <a:p>
            <a:pPr algn="just">
              <a:lnSpc>
                <a:spcPct val="170000"/>
              </a:lnSpc>
              <a:buNone/>
            </a:pPr>
            <a:r>
              <a:rPr lang="en-US" sz="3800" dirty="0" smtClean="0">
                <a:latin typeface="Constantia" pitchFamily="18" charset="0"/>
              </a:rPr>
              <a:t>                                                       This is to certify that the Project  report titled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3800" dirty="0" smtClean="0">
                <a:latin typeface="Constantia" pitchFamily="18" charset="0"/>
              </a:rPr>
              <a:t>       </a:t>
            </a:r>
            <a:r>
              <a:rPr lang="en-US" sz="3800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INCOME FROM HOUSE PROPERTY </a:t>
            </a:r>
            <a:r>
              <a:rPr lang="en-US" sz="3800" dirty="0" smtClean="0">
                <a:latin typeface="Constantia" pitchFamily="18" charset="0"/>
              </a:rPr>
              <a:t>at the Jabalpur Branch Of The Institute Of Chartered Accountants of India has been made by  </a:t>
            </a:r>
            <a:r>
              <a:rPr lang="en-US" sz="3800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MR. VINIT JAIN</a:t>
            </a:r>
            <a:r>
              <a:rPr lang="en-US" sz="3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 </a:t>
            </a:r>
            <a:r>
              <a:rPr lang="en-US" sz="3800" dirty="0" smtClean="0">
                <a:latin typeface="Constantia" pitchFamily="18" charset="0"/>
              </a:rPr>
              <a:t>to fulfill the requirement of </a:t>
            </a:r>
            <a:r>
              <a:rPr lang="en-US" sz="3800" dirty="0" smtClean="0">
                <a:latin typeface="Calibri" pitchFamily="34" charset="0"/>
              </a:rPr>
              <a:t>100</a:t>
            </a:r>
            <a:r>
              <a:rPr lang="en-US" sz="3800" dirty="0" smtClean="0">
                <a:latin typeface="Constantia" pitchFamily="18" charset="0"/>
              </a:rPr>
              <a:t> Hours Information Technology Training Programme</a:t>
            </a:r>
            <a:endParaRPr lang="en-US" sz="3200" dirty="0" smtClean="0">
              <a:latin typeface="Constantia" pitchFamily="18" charset="0"/>
            </a:endParaRPr>
          </a:p>
          <a:p>
            <a:pPr algn="just"/>
            <a:endParaRPr lang="en-US" sz="3800" b="1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just">
              <a:buNone/>
            </a:pPr>
            <a:endParaRPr lang="en-US" sz="3200" b="1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just">
              <a:buNone/>
            </a:pPr>
            <a:r>
              <a:rPr lang="en-US" sz="4500" b="1" dirty="0" smtClean="0">
                <a:solidFill>
                  <a:srgbClr val="0070C0"/>
                </a:solidFill>
              </a:rPr>
              <a:t>     </a:t>
            </a:r>
            <a:r>
              <a:rPr lang="en-US" sz="3800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CA  AKHILESH JAIN</a:t>
            </a:r>
          </a:p>
          <a:p>
            <a:pPr algn="just">
              <a:buNone/>
            </a:pPr>
            <a:r>
              <a:rPr lang="en-US" sz="4500" b="1" dirty="0" smtClean="0"/>
              <a:t>     (Chairman)</a:t>
            </a:r>
            <a:r>
              <a:rPr lang="en-US" sz="45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45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                                      </a:t>
            </a:r>
          </a:p>
          <a:p>
            <a:endParaRPr lang="en-US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Constantia" pitchFamily="18" charset="0"/>
            </a:endParaRPr>
          </a:p>
          <a:p>
            <a:endParaRPr lang="en-US" dirty="0"/>
          </a:p>
        </p:txBody>
      </p:sp>
      <p:pic>
        <p:nvPicPr>
          <p:cNvPr id="7" name="Picture 4" descr="ICAILogoFi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66800" cy="81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871B-4EDE-47FD-9314-C6DD7C3A7537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E9E1-0086-4BA5-8B2A-C99C40BF8C4E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200" b="1" u="sng" cap="all" dirty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Section </a:t>
            </a:r>
            <a:r>
              <a:rPr lang="en-US" sz="32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25</a:t>
            </a:r>
            <a:br>
              <a:rPr lang="en-US" sz="32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</a:br>
            <a:r>
              <a:rPr lang="en-US" sz="32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( </a:t>
            </a:r>
            <a:r>
              <a:rPr lang="en-US" sz="3200" b="1" u="sng" cap="all" dirty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amounts not deductible)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en-US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en-US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/>
              <a:t>Interest paid outside India without TDS or Without having an arrangement for TDS in India is disallowed.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566E-FEDB-4567-94B2-AB5C0E366FB5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b="1" u="sng" cap="all" dirty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Section </a:t>
            </a:r>
            <a:r>
              <a:rPr lang="en-US" sz="36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25A</a:t>
            </a:r>
            <a:br>
              <a:rPr lang="en-US" sz="36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</a:br>
            <a:r>
              <a:rPr lang="en-US" sz="36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( </a:t>
            </a:r>
            <a:r>
              <a:rPr lang="en-US" sz="3600" b="1" u="sng" cap="all" dirty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Unrealized rent recovered)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en-US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en-US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/>
              <a:t>UR recovered is taxed in the year of receipt irrespective of whether assessee is the  owner or not of such property in the year of such receipt . No deduction is allowed against this </a:t>
            </a:r>
            <a:r>
              <a:rPr lang="en-US" dirty="0" smtClean="0"/>
              <a:t>income If already claimed.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45B61-1CC0-4CAF-9A98-E0D590AC1520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b="1" u="sng" cap="all" dirty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Section </a:t>
            </a:r>
            <a:r>
              <a:rPr lang="en-US" sz="36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25B</a:t>
            </a:r>
            <a:br>
              <a:rPr lang="en-US" sz="36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</a:br>
            <a:r>
              <a:rPr lang="en-US" sz="36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( </a:t>
            </a:r>
            <a:r>
              <a:rPr lang="en-US" sz="3600" b="1" u="sng" cap="all" dirty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Arrears of rent received)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dirty="0"/>
              <a:t>It is taxable in the year of receipt irrespective of whether assessee is the owner or not of such property in the year of such receipt.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dirty="0"/>
              <a:t>Deduction = 30%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DA28-59BA-4ACC-83CF-82374F0618E9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200" b="1" u="sng" cap="all" dirty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Section </a:t>
            </a:r>
            <a:r>
              <a:rPr lang="en-US" sz="32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26</a:t>
            </a:r>
            <a:br>
              <a:rPr lang="en-US" sz="32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</a:br>
            <a:r>
              <a:rPr lang="en-US" sz="32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( </a:t>
            </a:r>
            <a:r>
              <a:rPr lang="en-US" sz="3200" b="1" u="sng" cap="all" dirty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Property owned by Co- Owners)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en-US" sz="28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dirty="0"/>
              <a:t>Share  of co-owners           </a:t>
            </a:r>
            <a:r>
              <a:rPr lang="en-US" sz="2800" dirty="0" smtClean="0"/>
              <a:t>   definite</a:t>
            </a:r>
            <a:r>
              <a:rPr lang="en-US" sz="2800" dirty="0"/>
              <a:t>, ascertainable </a:t>
            </a:r>
            <a:r>
              <a:rPr lang="en-US" sz="2800" dirty="0" smtClean="0"/>
              <a:t>;                   </a:t>
            </a:r>
            <a:r>
              <a:rPr lang="en-US" sz="2800" dirty="0"/>
              <a:t>respective share is taxable in the hands of the co owner.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dirty="0"/>
              <a:t>Share  of co-owners           not definite, </a:t>
            </a:r>
            <a:r>
              <a:rPr lang="en-US" sz="2800" dirty="0" smtClean="0"/>
              <a:t>ascertainable;                     </a:t>
            </a:r>
            <a:r>
              <a:rPr lang="en-US" sz="2800" dirty="0"/>
              <a:t>entire income is taxed as the income of AOP.</a:t>
            </a:r>
          </a:p>
        </p:txBody>
      </p:sp>
      <p:sp>
        <p:nvSpPr>
          <p:cNvPr id="215044" name="Line 4"/>
          <p:cNvSpPr>
            <a:spLocks noChangeShapeType="1"/>
          </p:cNvSpPr>
          <p:nvPr/>
        </p:nvSpPr>
        <p:spPr bwMode="auto">
          <a:xfrm>
            <a:off x="3886200" y="2362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047" name="Line 7"/>
          <p:cNvSpPr>
            <a:spLocks noChangeShapeType="1"/>
          </p:cNvSpPr>
          <p:nvPr/>
        </p:nvSpPr>
        <p:spPr bwMode="auto">
          <a:xfrm>
            <a:off x="3886200" y="3733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229F-85F0-440C-BDC8-9C93BF63382F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533400"/>
            <a:ext cx="8077200" cy="685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"/>
            </a:pPr>
            <a:endParaRPr lang="en-US" sz="3600" b="1" u="sng" cap="all" dirty="0" smtClean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  <a:p>
            <a:pPr>
              <a:buClr>
                <a:schemeClr val="tx1"/>
              </a:buClr>
            </a:pPr>
            <a:r>
              <a:rPr lang="en-US" sz="3600" b="1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   </a:t>
            </a:r>
            <a:r>
              <a:rPr lang="en-US" sz="36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Interest On Borrowed Capital:-</a:t>
            </a:r>
          </a:p>
          <a:p>
            <a:r>
              <a:rPr lang="en-US" sz="36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   </a:t>
            </a:r>
          </a:p>
          <a:p>
            <a:r>
              <a:rPr lang="en-US" sz="2400" dirty="0" smtClean="0">
                <a:latin typeface="Andalus" pitchFamily="2" charset="-78"/>
                <a:cs typeface="Andalus" pitchFamily="2" charset="-78"/>
              </a:rPr>
              <a:t>                       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The loan may be taken for purchase </a:t>
            </a:r>
            <a:r>
              <a:rPr lang="en-US" sz="3200" smtClean="0">
                <a:latin typeface="Andalus" pitchFamily="2" charset="-78"/>
                <a:cs typeface="Andalus" pitchFamily="2" charset="-78"/>
              </a:rPr>
              <a:t>,           construction, repair, renewal, 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reconstruction of             the building.</a:t>
            </a:r>
          </a:p>
          <a:p>
            <a:endParaRPr lang="en-US" sz="3200" dirty="0" smtClean="0">
              <a:latin typeface="Andalus" pitchFamily="2" charset="-78"/>
              <a:cs typeface="Andalus" pitchFamily="2" charset="-78"/>
            </a:endParaRP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Deduction Allowed on accrual basis.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endParaRPr lang="en-US" sz="3200" dirty="0" smtClean="0">
              <a:latin typeface="Andalus" pitchFamily="2" charset="-78"/>
              <a:cs typeface="Andalus" pitchFamily="2" charset="-78"/>
            </a:endParaRP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Any amount paid for commission for arrangement of the loan will not be allowed as deduction. 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endParaRPr lang="en-US" sz="3200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1FB0D-0589-4720-8C6D-6F1258FCE3E0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>
            <a:off x="0" y="0"/>
            <a:ext cx="9144000" cy="914400"/>
          </a:xfrm>
          <a:prstGeom prst="round1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Calculation of interest on borrowed capital</a:t>
            </a:r>
            <a:endParaRPr lang="en-US" sz="2800" b="1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70325"/>
            <a:ext cx="86868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(</a:t>
            </a:r>
            <a:r>
              <a:rPr lang="en-US" sz="2800" dirty="0" smtClean="0"/>
              <a:t>A) </a:t>
            </a:r>
            <a:r>
              <a:rPr lang="en-US" sz="2800" u="sng" dirty="0" smtClean="0"/>
              <a:t>CURRENT YEAR INTEREST</a:t>
            </a:r>
            <a:r>
              <a:rPr lang="en-US" sz="2800" dirty="0" smtClean="0"/>
              <a:t>                                    X </a:t>
            </a:r>
          </a:p>
          <a:p>
            <a:pPr marL="514350" indent="-514350">
              <a:buAutoNum type="alphaUcParenBoth" startAt="2"/>
            </a:pPr>
            <a:r>
              <a:rPr lang="en-US" sz="2800" u="sng" dirty="0" smtClean="0"/>
              <a:t>PRECONSTRUCTION PERIOD</a:t>
            </a:r>
            <a:r>
              <a:rPr lang="en-US" sz="2800" dirty="0" smtClean="0"/>
              <a:t>                               Y</a:t>
            </a:r>
          </a:p>
          <a:p>
            <a:pPr marL="514350" indent="-514350"/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400" dirty="0" smtClean="0"/>
              <a:t>          </a:t>
            </a:r>
          </a:p>
          <a:p>
            <a:r>
              <a:rPr lang="en-US" sz="2400" dirty="0" smtClean="0"/>
              <a:t>  </a:t>
            </a:r>
            <a:r>
              <a:rPr lang="en-US" sz="32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TOTAL INTEREST(A+B) = X+Y</a:t>
            </a:r>
          </a:p>
          <a:p>
            <a:r>
              <a:rPr lang="en-US" sz="2400" dirty="0" smtClean="0"/>
              <a:t>                       </a:t>
            </a:r>
            <a:endParaRPr lang="en-US" sz="2400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2EAA-89E2-4823-B90F-A20CA59D39F0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n-US" sz="3600" b="1" u="sng" cap="all" dirty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Pre- Construction Period Interest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None/>
            </a:pPr>
            <a:endParaRPr lang="en-US" sz="28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dirty="0"/>
              <a:t>Allowed in five equal installments commencing from the year of completion.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en-US" sz="2800" dirty="0"/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endParaRPr lang="en-US" sz="28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dirty="0"/>
              <a:t>PCP means period commencing from the date of loan or immediately preceding the March 31</a:t>
            </a:r>
            <a:r>
              <a:rPr lang="en-US" sz="2800" b="1" baseline="30000" dirty="0"/>
              <a:t>st </a:t>
            </a:r>
            <a:r>
              <a:rPr lang="en-US" sz="2800" dirty="0"/>
              <a:t>of</a:t>
            </a:r>
            <a:r>
              <a:rPr lang="en-US" sz="2800" b="1" dirty="0"/>
              <a:t> </a:t>
            </a:r>
            <a:r>
              <a:rPr lang="en-US" sz="2800" dirty="0"/>
              <a:t>the year of completion which ever is earlier.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endParaRPr lang="en-US" sz="2800" baseline="3000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895F-4A20-4A3B-B1C9-8658F0A39694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/>
        </p:nvSpPr>
        <p:spPr>
          <a:xfrm>
            <a:off x="0" y="0"/>
            <a:ext cx="9144000" cy="1066800"/>
          </a:xfrm>
          <a:prstGeom prst="homePlate">
            <a:avLst>
              <a:gd name="adj" fmla="val 4653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CONDITIONS RELATED TO INTEREST</a:t>
            </a:r>
            <a:endParaRPr lang="en-US" sz="4000" b="1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371601"/>
            <a:ext cx="8610600" cy="5011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arenBoth"/>
            </a:pPr>
            <a:endParaRPr lang="en-US" sz="3200" dirty="0" smtClean="0"/>
          </a:p>
          <a:p>
            <a:pPr marL="457200" indent="-457200">
              <a:lnSpc>
                <a:spcPct val="150000"/>
              </a:lnSpc>
              <a:buAutoNum type="arabicParenBoth"/>
            </a:pPr>
            <a:r>
              <a:rPr lang="en-US" sz="3200" dirty="0" smtClean="0"/>
              <a:t>Loan Is Taken </a:t>
            </a:r>
            <a:r>
              <a:rPr lang="en-US" sz="3200" u="sng" dirty="0" smtClean="0"/>
              <a:t>On or After     01.04.1999.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3200" dirty="0" smtClean="0"/>
              <a:t>Loan Is Taken For Construction Of House Property. However Refinance Is Allowed.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3200" dirty="0" smtClean="0"/>
              <a:t>Construction Is Completed </a:t>
            </a:r>
            <a:r>
              <a:rPr lang="en-US" sz="3200" u="sng" dirty="0" smtClean="0"/>
              <a:t>Within Three Years</a:t>
            </a:r>
            <a:r>
              <a:rPr lang="en-US" sz="3200" dirty="0" smtClean="0"/>
              <a:t>. </a:t>
            </a:r>
            <a:r>
              <a:rPr lang="en-US" sz="3200" u="sng" dirty="0" smtClean="0"/>
              <a:t> </a:t>
            </a:r>
          </a:p>
          <a:p>
            <a:pPr marL="514350" indent="-514350">
              <a:lnSpc>
                <a:spcPct val="150000"/>
              </a:lnSpc>
            </a:pPr>
            <a:endParaRPr lang="en-US" sz="2800" u="sng" dirty="0" smtClean="0"/>
          </a:p>
          <a:p>
            <a:pPr marL="514350" indent="-514350">
              <a:lnSpc>
                <a:spcPct val="150000"/>
              </a:lnSpc>
            </a:pPr>
            <a:endParaRPr lang="en-US" sz="2800" u="sng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64FB-D4C4-4561-938D-C6D47F3368F2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228600" y="228600"/>
          <a:ext cx="8610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1167-841F-4681-8324-3487C7338B1C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chemeClr val="tx1"/>
                </a:solidFill>
                <a:latin typeface="Arial Rounded MT Bold" pitchFamily="34" charset="0"/>
              </a:rPr>
              <a:t>    </a:t>
            </a:r>
            <a:r>
              <a:rPr lang="en-US" sz="4900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  <a:t>ACKNOWLEDGEMENT</a:t>
            </a:r>
            <a:br>
              <a:rPr lang="en-US" sz="4900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ea typeface="+mn-ea"/>
                <a:cs typeface="Andalus" pitchFamily="2" charset="-78"/>
              </a:rPr>
            </a:br>
            <a:endParaRPr lang="en-US" u="sng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ea typeface="+mn-ea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Autofit/>
          </a:bodyPr>
          <a:lstStyle/>
          <a:p>
            <a:pPr marL="117475" indent="0">
              <a:buFont typeface="Wingdings" pitchFamily="2" charset="2"/>
              <a:buNone/>
              <a:defRPr/>
            </a:pPr>
            <a:endParaRPr lang="en-US" sz="2400" dirty="0" smtClean="0">
              <a:latin typeface="Constantia" pitchFamily="18" charset="0"/>
              <a:cs typeface="Times New Roman" pitchFamily="18" charset="0"/>
            </a:endParaRPr>
          </a:p>
          <a:p>
            <a:pPr marL="117475" indent="0">
              <a:buFont typeface="Wingdings" pitchFamily="2" charset="2"/>
              <a:buNone/>
              <a:defRPr/>
            </a:pPr>
            <a:r>
              <a:rPr lang="en-US" sz="2400" dirty="0" smtClean="0">
                <a:latin typeface="Constantia" pitchFamily="18" charset="0"/>
                <a:cs typeface="Times New Roman" pitchFamily="18" charset="0"/>
              </a:rPr>
              <a:t>I would like to express my heartiest thanks to my  instructors </a:t>
            </a:r>
          </a:p>
          <a:p>
            <a:pPr marL="117475" indent="0">
              <a:buFont typeface="Wingdings" pitchFamily="2" charset="2"/>
              <a:buNone/>
              <a:defRPr/>
            </a:pPr>
            <a:r>
              <a:rPr lang="en-US" sz="2400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Mr. Vishal Karanjikar </a:t>
            </a:r>
            <a:r>
              <a:rPr lang="en-US" sz="2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(lecturer) </a:t>
            </a:r>
            <a:r>
              <a:rPr lang="en-US" sz="2400" dirty="0" smtClean="0"/>
              <a:t>Sir </a:t>
            </a:r>
            <a:r>
              <a:rPr lang="en-US" sz="2400" dirty="0" smtClean="0">
                <a:latin typeface="Constantia" pitchFamily="18" charset="0"/>
                <a:cs typeface="Times New Roman" pitchFamily="18" charset="0"/>
              </a:rPr>
              <a:t>for their overwhelming support  &amp; valuable guidance  towards the successful completion of my project. Sir , your painstaking  help would always form a large chunk of my cherished memory with the institute. </a:t>
            </a:r>
          </a:p>
          <a:p>
            <a:pPr marL="117475" indent="0">
              <a:buNone/>
              <a:defRPr/>
            </a:pPr>
            <a:r>
              <a:rPr lang="en-US" sz="2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Times New Roman" pitchFamily="18" charset="0"/>
              </a:rPr>
              <a:t> </a:t>
            </a:r>
            <a:r>
              <a:rPr lang="en-US" sz="2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Times New Roman" pitchFamily="18" charset="0"/>
              </a:rPr>
              <a:t>      </a:t>
            </a:r>
            <a:r>
              <a:rPr lang="en-US" sz="2400" dirty="0" smtClean="0">
                <a:latin typeface="Constantia" pitchFamily="18" charset="0"/>
                <a:cs typeface="Times New Roman" pitchFamily="18" charset="0"/>
              </a:rPr>
              <a:t>            </a:t>
            </a:r>
            <a:r>
              <a:rPr lang="en-US" sz="2400" dirty="0" smtClean="0">
                <a:latin typeface="Constantia" pitchFamily="18" charset="0"/>
              </a:rPr>
              <a:t>I would like to  express  my  sincere gratitude to</a:t>
            </a:r>
          </a:p>
          <a:p>
            <a:pPr marL="117475" indent="0">
              <a:buNone/>
              <a:defRPr/>
            </a:pPr>
            <a:r>
              <a:rPr lang="en-US" sz="2400" dirty="0" smtClean="0">
                <a:latin typeface="Constantia" pitchFamily="18" charset="0"/>
              </a:rPr>
              <a:t>  </a:t>
            </a:r>
            <a:r>
              <a:rPr lang="en-US" sz="2400" b="1" dirty="0" smtClean="0">
                <a:latin typeface="Constantia" pitchFamily="18" charset="0"/>
              </a:rPr>
              <a:t>“</a:t>
            </a:r>
            <a:r>
              <a:rPr lang="en-US" sz="2400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The </a:t>
            </a:r>
            <a:r>
              <a:rPr lang="en-US" sz="2400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Institute </a:t>
            </a:r>
            <a:r>
              <a:rPr lang="en-US" sz="2400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Of </a:t>
            </a:r>
            <a:r>
              <a:rPr lang="en-US" sz="2400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ChaRtered Accountants </a:t>
            </a:r>
            <a:r>
              <a:rPr lang="en-US" sz="2400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Of India</a:t>
            </a:r>
            <a:r>
              <a:rPr lang="en-US" sz="2400" b="1" dirty="0">
                <a:latin typeface="Constantia" pitchFamily="18" charset="0"/>
              </a:rPr>
              <a:t>” </a:t>
            </a:r>
            <a:r>
              <a:rPr lang="en-US" sz="2400" dirty="0">
                <a:latin typeface="Constantia" pitchFamily="18" charset="0"/>
              </a:rPr>
              <a:t>f</a:t>
            </a:r>
            <a:r>
              <a:rPr lang="en-US" sz="2400" dirty="0" smtClean="0">
                <a:latin typeface="Constantia" pitchFamily="18" charset="0"/>
              </a:rPr>
              <a:t>or Organizing  such training  which help me in devloping my computer skills.</a:t>
            </a:r>
          </a:p>
          <a:p>
            <a:pPr algn="just">
              <a:buNone/>
              <a:defRPr/>
            </a:pPr>
            <a:r>
              <a:rPr lang="en-US" sz="2400" dirty="0" smtClean="0">
                <a:latin typeface="Constantia" pitchFamily="18" charset="0"/>
                <a:cs typeface="Times New Roman" pitchFamily="18" charset="0"/>
              </a:rPr>
              <a:t>                               Finally , I wish to thanks my entire faculty &amp; friends for directly &amp; indirectly co-operating me to enable me to finish my project on time</a:t>
            </a:r>
          </a:p>
          <a:p>
            <a:pPr algn="just">
              <a:buNone/>
              <a:defRPr/>
            </a:pPr>
            <a:r>
              <a:rPr lang="en-US" sz="2400" dirty="0"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  <a:cs typeface="Times New Roman" pitchFamily="18" charset="0"/>
              </a:rPr>
              <a:t>                                                                                       VINIT JAIN</a:t>
            </a:r>
          </a:p>
          <a:p>
            <a:pPr algn="just">
              <a:buNone/>
              <a:defRPr/>
            </a:pPr>
            <a:r>
              <a:rPr lang="en-US" sz="2400" dirty="0"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  <a:cs typeface="Times New Roman" pitchFamily="18" charset="0"/>
              </a:rPr>
              <a:t>                                                                                     (ERO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0161104)</a:t>
            </a:r>
            <a:endParaRPr lang="en-US" sz="2400" dirty="0">
              <a:latin typeface="Constantia" pitchFamily="18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174B-0663-4832-8A15-42A56F6DE7C2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rizontal Scroll 6"/>
          <p:cNvSpPr/>
          <p:nvPr/>
        </p:nvSpPr>
        <p:spPr>
          <a:xfrm>
            <a:off x="228600" y="0"/>
            <a:ext cx="8686800" cy="1371600"/>
          </a:xfrm>
          <a:prstGeom prst="horizontalScrol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PARTLY SELF OCCUPIED &amp; PARTLY</a:t>
            </a:r>
          </a:p>
          <a:p>
            <a:pPr algn="ctr"/>
            <a:r>
              <a:rPr lang="en-US" sz="36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 LET OUTHOUSE</a:t>
            </a:r>
            <a:endParaRPr lang="en-US" sz="3600" b="1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4800" y="2743200"/>
            <a:ext cx="2743200" cy="2971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b="1" dirty="0" smtClean="0">
              <a:solidFill>
                <a:srgbClr val="002060"/>
              </a:solidFill>
            </a:endParaRPr>
          </a:p>
        </p:txBody>
      </p:sp>
      <p:sp>
        <p:nvSpPr>
          <p:cNvPr id="17" name="Minus 16"/>
          <p:cNvSpPr/>
          <p:nvPr/>
        </p:nvSpPr>
        <p:spPr>
          <a:xfrm>
            <a:off x="-152400" y="4343401"/>
            <a:ext cx="3657600" cy="4571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2819401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SELF OCCUPIED</a:t>
            </a:r>
            <a:endParaRPr lang="en-US" sz="3600" b="1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1000" y="4419601"/>
            <a:ext cx="251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>
              <a:solidFill>
                <a:srgbClr val="002060"/>
              </a:solidFill>
            </a:endParaRPr>
          </a:p>
          <a:p>
            <a:pPr algn="ctr"/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52800" y="1287244"/>
            <a:ext cx="53340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u="sng" cap="all" dirty="0" smtClean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  <a:p>
            <a:r>
              <a:rPr lang="en-US" sz="36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CONDITIONS:-</a:t>
            </a:r>
          </a:p>
          <a:p>
            <a:r>
              <a:rPr lang="en-US" sz="2800" dirty="0" smtClean="0"/>
              <a:t>(</a:t>
            </a:r>
            <a:r>
              <a:rPr lang="en-US" sz="3200" dirty="0" smtClean="0"/>
              <a:t>1) </a:t>
            </a:r>
            <a:r>
              <a:rPr lang="en-US" sz="2800" u="sng" dirty="0" smtClean="0"/>
              <a:t>Self Occupied Portion-</a:t>
            </a:r>
            <a:r>
              <a:rPr lang="en-US" sz="2800" dirty="0" smtClean="0"/>
              <a:t> According To Provisions Related To Self Occupied.</a:t>
            </a:r>
          </a:p>
          <a:p>
            <a:r>
              <a:rPr lang="en-US" sz="3200" dirty="0" smtClean="0"/>
              <a:t>(2) </a:t>
            </a:r>
            <a:r>
              <a:rPr lang="en-US" sz="2800" u="sng" dirty="0" smtClean="0"/>
              <a:t>Rental Portion- </a:t>
            </a:r>
            <a:r>
              <a:rPr lang="en-US" sz="2800" dirty="0" smtClean="0"/>
              <a:t>Computed As Let Out House And Proportionate Rental Value Will Be Taken And Municipal Taxes And Interest On Loan Will Also Be Deducted Relating To Such Part</a:t>
            </a:r>
            <a:r>
              <a:rPr lang="en-US" sz="2400" dirty="0" smtClean="0"/>
              <a:t>.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4419600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  </a:t>
            </a:r>
            <a:r>
              <a:rPr lang="en-US" sz="36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LET- OUT</a:t>
            </a:r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2676-B05F-49AB-A361-F0ECA94B9182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orizontal Scroll 7"/>
          <p:cNvSpPr/>
          <p:nvPr/>
        </p:nvSpPr>
        <p:spPr>
          <a:xfrm>
            <a:off x="0" y="0"/>
            <a:ext cx="9144000" cy="1371600"/>
          </a:xfrm>
          <a:prstGeom prst="horizontalScrol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HOUSE PROPERTY USED IN OWN BUSINESS</a:t>
            </a:r>
          </a:p>
          <a:p>
            <a:pPr algn="ctr"/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876800" y="1295400"/>
            <a:ext cx="3962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Such Property Are Taxable Under The Head Profit And Gains Under Business Or Profession:-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House To Employee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Self Property Use For Business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Paying-guest Accommodation,  Etc.</a:t>
            </a:r>
            <a:endParaRPr lang="en-US" sz="2400" b="1" dirty="0"/>
          </a:p>
        </p:txBody>
      </p:sp>
      <p:pic>
        <p:nvPicPr>
          <p:cNvPr id="11" name="Picture 10" descr="The Bungalow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219200"/>
            <a:ext cx="4724399" cy="4953000"/>
          </a:xfrm>
          <a:prstGeom prst="rect">
            <a:avLst/>
          </a:prstGeom>
        </p:spPr>
      </p:pic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C4889-9EC8-442D-8824-DD759C59D56E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8600" y="1143000"/>
            <a:ext cx="838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b="1" dirty="0" smtClean="0"/>
              <a:t>Assessee Must Be The Owner Of Property.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 smtClean="0"/>
              <a:t>Property Means Land And Attached To Land. 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 smtClean="0"/>
              <a:t>Property Should Not Be Used By Owner For Business             Or Profession.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 smtClean="0"/>
              <a:t>GAV Of Let Out Property Has To Be Comparable.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 smtClean="0"/>
              <a:t>GAV  Of Self Occupied Property Always Nil.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 smtClean="0"/>
              <a:t>Sub-letting Is Chargeable Under  Income From Other Sources.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 smtClean="0"/>
              <a:t>Disputed Ownership Income Is Chargeable In The Hands Of Recipiept Of Income.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 smtClean="0"/>
              <a:t>House Property Situated Abroad Is Taxable In  Hands If Assessee Is Ordinary Resident.</a:t>
            </a:r>
            <a:endParaRPr lang="en-US" sz="2800" b="1" dirty="0"/>
          </a:p>
        </p:txBody>
      </p:sp>
      <p:sp>
        <p:nvSpPr>
          <p:cNvPr id="9" name="Snip Single Corner Rectangle 8"/>
          <p:cNvSpPr/>
          <p:nvPr/>
        </p:nvSpPr>
        <p:spPr>
          <a:xfrm>
            <a:off x="0" y="0"/>
            <a:ext cx="9144000" cy="1066800"/>
          </a:xfrm>
          <a:prstGeom prst="snip1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54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CONCLUSION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84EA-12BE-4C6B-857D-440B8AB517A7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733800"/>
          </a:xfrm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prstMaterial="translucentPowder">
            <a:bevelT w="203200" h="50800" prst="slope"/>
          </a:sp3d>
        </p:spPr>
        <p:txBody>
          <a:bodyPr>
            <a:prstTxWarp prst="textInflate">
              <a:avLst/>
            </a:prstTxWarp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THANK YOU</a:t>
            </a:r>
            <a:r>
              <a:rPr lang="en-US" sz="1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 </a:t>
            </a:r>
            <a:br>
              <a:rPr lang="en-US" sz="1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</a:br>
            <a:r>
              <a:rPr lang="en-US" sz="1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/>
            </a:r>
            <a:br>
              <a:rPr lang="en-US" sz="1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</a:b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2667000" y="5181600"/>
            <a:ext cx="6248400" cy="990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                         </a:t>
            </a:r>
            <a:r>
              <a:rPr lang="en-US" sz="28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Vinit jain</a:t>
            </a:r>
          </a:p>
          <a:p>
            <a:pPr>
              <a:buNone/>
            </a:pPr>
            <a:r>
              <a:rPr lang="en-US" sz="2800" b="1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                        (</a:t>
            </a:r>
            <a:r>
              <a:rPr lang="en-US" sz="2800" b="1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ERO0161104)</a:t>
            </a:r>
            <a:endParaRPr lang="en-US" sz="2800" b="1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A39A-C0B5-44A4-A494-698190347508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981200"/>
            <a:ext cx="9144000" cy="212365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INCOME FROM </a:t>
            </a:r>
          </a:p>
          <a:p>
            <a:pPr algn="ctr">
              <a:defRPr/>
            </a:pPr>
            <a:r>
              <a:rPr lang="en-US" sz="66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HOUSE PROPERTY</a:t>
            </a:r>
            <a:endParaRPr lang="en-US" sz="6600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AEDF-8D7F-4713-884F-BD4011FCA9D3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4800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                 </a:t>
            </a:r>
            <a:r>
              <a:rPr lang="en-US" sz="48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contents</a:t>
            </a:r>
            <a:endParaRPr lang="en-US" sz="4800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1" y="1295401"/>
            <a:ext cx="8686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dirty="0" smtClean="0"/>
              <a:t>MEANING OF HOUSE PROPERTY AS PER [SEC.22].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dirty="0" smtClean="0"/>
              <a:t>INCOME NOT CHARGEABLE TO TAX UNDER THIS HEAD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dirty="0" smtClean="0"/>
              <a:t>SOME IMPORTANT TERMS.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dirty="0" smtClean="0"/>
              <a:t>TREATMENT OF GROSS ANNUAL VALUE.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dirty="0" smtClean="0"/>
              <a:t>TREATMENT OF LOAN.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dirty="0" smtClean="0"/>
              <a:t>CONCLUSION.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dirty="0" smtClean="0"/>
              <a:t>THANKING NOTE.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E202-BD41-4D9D-ADD1-70D5D5A733FD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-8930"/>
            <a:ext cx="9144000" cy="92333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Introduction </a:t>
            </a:r>
            <a:endParaRPr lang="en-US" sz="5400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143001"/>
            <a:ext cx="8763000" cy="424731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just"/>
            <a:r>
              <a:rPr lang="en-US" sz="1600" dirty="0" smtClean="0"/>
              <a:t>    </a:t>
            </a:r>
            <a:r>
              <a:rPr lang="en-US" sz="2000" dirty="0" smtClean="0"/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As Per Income Tax Act,1961</a:t>
            </a:r>
          </a:p>
          <a:p>
            <a:pPr algn="just"/>
            <a:r>
              <a:rPr lang="en-US" sz="3600" dirty="0" smtClean="0"/>
              <a:t>            Income from House Property’ is second head of income . Income of any building or land appurtenant thereto of which the assessee is the owner is chargeable to income tax under this head  which is defined by </a:t>
            </a:r>
            <a:r>
              <a:rPr lang="en-US" sz="3600" u="sng" dirty="0" smtClean="0">
                <a:solidFill>
                  <a:srgbClr val="002060"/>
                </a:solidFill>
              </a:rPr>
              <a:t>Section 22</a:t>
            </a:r>
            <a:r>
              <a:rPr lang="en-US" sz="3600" dirty="0" smtClean="0"/>
              <a:t>.</a:t>
            </a:r>
          </a:p>
          <a:p>
            <a:pPr algn="just"/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F82E-7DB1-42DA-8EC9-663EE6CC6BFE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MEANING OF HOUSE PROPERTY AS PER  [SECTION.22]</a:t>
            </a:r>
            <a:endParaRPr lang="en-US" sz="3600" u="sng" cap="all" dirty="0">
              <a:ln w="9000" cmpd="sng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erlin Sans FB Demi" pitchFamily="34" charset="0"/>
              <a:cs typeface="Andalus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447801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endParaRPr lang="en-US" sz="2800" b="1" u="sng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Assessee should be the owner of the property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endParaRPr lang="en-US" sz="2800" dirty="0" smtClean="0"/>
          </a:p>
          <a:p>
            <a:pPr marL="514350" indent="-514350" algn="just"/>
            <a:r>
              <a:rPr lang="en-US" sz="2800" dirty="0" smtClean="0"/>
              <a:t>2)  Property should not be used by the owner for any business profession carried by him, the profit  of which are chargeable</a:t>
            </a:r>
            <a:r>
              <a:rPr lang="en-US" sz="3200" dirty="0" smtClean="0"/>
              <a:t>.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endParaRPr lang="en-US" sz="2800" dirty="0" smtClean="0"/>
          </a:p>
          <a:p>
            <a:pPr marL="514350" indent="-514350" algn="just"/>
            <a:r>
              <a:rPr lang="en-US" sz="2800" dirty="0" smtClean="0"/>
              <a:t>3) Property should consist of any building or land appurtenant thereto.</a:t>
            </a:r>
          </a:p>
          <a:p>
            <a:pPr algn="just"/>
            <a:r>
              <a:rPr lang="en-US" sz="2800" dirty="0" smtClean="0"/>
              <a:t>    </a:t>
            </a:r>
            <a:endParaRPr lang="en-US" sz="2800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24BBD-4C67-45DA-95B1-C9E169EAB25F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1" algn="ctr"/>
            <a:r>
              <a:rPr lang="en-US" sz="36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NOT CHARGEABLE TO TAX UNDER THIS HEAD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990601"/>
            <a:ext cx="89916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u="sng" dirty="0" smtClean="0">
              <a:solidFill>
                <a:srgbClr val="002060"/>
              </a:solidFill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/>
              <a:t>Income From Farm House [Sec.2(1a)(c) &amp;Sec.10(1)];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/>
              <a:t>Property Income Of A Local Authority[sec.10(20)];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/>
              <a:t>Property Income Of An Approved Scientific Research Association[sec.10(21)];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/>
              <a:t>Property Income Of Any Educational Institution And Hospital [Sec.10(23c)]</a:t>
            </a:r>
            <a:endParaRPr lang="en-US" sz="24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D42D-F4D1-4F65-B7F1-EB943996EA3B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en-US" dirty="0" smtClean="0"/>
          </a:p>
          <a:p>
            <a:pPr>
              <a:lnSpc>
                <a:spcPct val="250000"/>
              </a:lnSpc>
            </a:pPr>
            <a:endParaRPr lang="en-US" sz="2400" b="1" dirty="0" smtClean="0"/>
          </a:p>
          <a:p>
            <a:pPr>
              <a:lnSpc>
                <a:spcPct val="250000"/>
              </a:lnSpc>
            </a:pPr>
            <a:r>
              <a:rPr lang="en-US" sz="2000" b="1" dirty="0" smtClean="0"/>
              <a:t>5.     Property Income Of A Trade Union [Sec.10(24)];</a:t>
            </a:r>
          </a:p>
          <a:p>
            <a:pPr>
              <a:lnSpc>
                <a:spcPct val="250000"/>
              </a:lnSpc>
            </a:pPr>
            <a:r>
              <a:rPr lang="en-US" sz="2000" b="1" dirty="0" smtClean="0"/>
              <a:t>6.     House Property Held For Charitable Purposes [Sec.11];</a:t>
            </a:r>
          </a:p>
          <a:p>
            <a:pPr>
              <a:lnSpc>
                <a:spcPct val="250000"/>
              </a:lnSpc>
            </a:pPr>
            <a:r>
              <a:rPr lang="en-US" sz="2000" b="1" dirty="0" smtClean="0"/>
              <a:t>7.     House Property Income Of A Political Party[sec.13a];</a:t>
            </a:r>
          </a:p>
          <a:p>
            <a:pPr marL="457200" indent="-457200">
              <a:lnSpc>
                <a:spcPct val="250000"/>
              </a:lnSpc>
            </a:pPr>
            <a:r>
              <a:rPr lang="en-US" sz="2000" b="1" dirty="0" smtClean="0"/>
              <a:t>8.     Property Used For Own Business Or Profession [Sec.22];and </a:t>
            </a:r>
          </a:p>
          <a:p>
            <a:pPr marL="457200" indent="-457200">
              <a:lnSpc>
                <a:spcPct val="250000"/>
              </a:lnSpc>
            </a:pPr>
            <a:r>
              <a:rPr lang="en-US" sz="2000" b="1" dirty="0" smtClean="0"/>
              <a:t>9</a:t>
            </a:r>
            <a:r>
              <a:rPr lang="en-US" sz="2000" b="1" smtClean="0"/>
              <a:t>.     One </a:t>
            </a:r>
            <a:r>
              <a:rPr lang="en-US" sz="2000" b="1" dirty="0" smtClean="0"/>
              <a:t>Self-occupied Property[sec.23(2).</a:t>
            </a:r>
            <a:endParaRPr lang="en-US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1" algn="ctr"/>
            <a:r>
              <a:rPr lang="en-US" sz="3600" u="sng" cap="all" dirty="0" smtClean="0">
                <a:ln w="9000" cmpd="sng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  <a:cs typeface="Andalus" pitchFamily="2" charset="-78"/>
              </a:rPr>
              <a:t>NOT CHARGEABLE TO TAX UNDER THIS HEAD (contd.)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93A3-5A2B-48AF-B687-431911CED72D}" type="datetime1">
              <a:rPr lang="en-US" smtClean="0"/>
              <a:pPr/>
              <a:t>7/31/2010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BFC42-7478-4D41-BD0F-529ABF7B2E2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ERO0161104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1517</TotalTime>
  <Words>1506</Words>
  <Application>Microsoft Office PowerPoint</Application>
  <PresentationFormat>On-screen Show (4:3)</PresentationFormat>
  <Paragraphs>286</Paragraphs>
  <Slides>33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Slide 1</vt:lpstr>
      <vt:lpstr>Slide 2</vt:lpstr>
      <vt:lpstr>    ACKNOWLEDGEMENT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 Deduction u/s 24 </vt:lpstr>
      <vt:lpstr>Slide 17</vt:lpstr>
      <vt:lpstr>Slide 18</vt:lpstr>
      <vt:lpstr>Slide 19</vt:lpstr>
      <vt:lpstr>Slide 20</vt:lpstr>
      <vt:lpstr>Section 25 ( amounts not deductible)</vt:lpstr>
      <vt:lpstr>Section 25A ( Unrealized rent recovered)</vt:lpstr>
      <vt:lpstr>Section 25B ( Arrears of rent received)</vt:lpstr>
      <vt:lpstr>Section 26 ( Property owned by Co- Owners)</vt:lpstr>
      <vt:lpstr>Slide 25</vt:lpstr>
      <vt:lpstr>Slide 26</vt:lpstr>
      <vt:lpstr>Pre- Construction Period Interest</vt:lpstr>
      <vt:lpstr>Slide 28</vt:lpstr>
      <vt:lpstr>Slide 29</vt:lpstr>
      <vt:lpstr>Slide 30</vt:lpstr>
      <vt:lpstr>Slide 31</vt:lpstr>
      <vt:lpstr>Slide 32</vt:lpstr>
      <vt:lpstr>THANK YOU   </vt:lpstr>
    </vt:vector>
  </TitlesOfParts>
  <Company>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SACHIN FCA</dc:creator>
  <cp:lastModifiedBy>DELL</cp:lastModifiedBy>
  <cp:revision>284</cp:revision>
  <dcterms:created xsi:type="dcterms:W3CDTF">2010-04-15T05:05:48Z</dcterms:created>
  <dcterms:modified xsi:type="dcterms:W3CDTF">2010-07-31T10:08:39Z</dcterms:modified>
</cp:coreProperties>
</file>