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CC1B06E-7600-4352-B807-1EC6CFD7B57E}" type="datetimeFigureOut">
              <a:rPr lang="en-US" smtClean="0"/>
              <a:t>6/11/2012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E620BFB-5DF1-47FA-AE8E-49ABC8C5CC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828800"/>
            <a:ext cx="4038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Century Gothic" pitchFamily="34" charset="0"/>
              </a:rPr>
              <a:t>Labour</a:t>
            </a:r>
            <a:r>
              <a:rPr lang="en-US" dirty="0" smtClean="0">
                <a:latin typeface="Century Gothic" pitchFamily="34" charset="0"/>
              </a:rPr>
              <a:t> turnover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High expectation of wages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Huge investment for infrastructure   facilities to be provided to laborers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Lack of good skilled laborers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Complex statutory requirements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Investments on briefing ethics behavior etc</a:t>
            </a:r>
            <a:endParaRPr lang="en-US" dirty="0" smtClean="0">
              <a:latin typeface="Century Gothic" pitchFamily="34" charset="0"/>
            </a:endParaRPr>
          </a:p>
        </p:txBody>
      </p:sp>
      <p:pic>
        <p:nvPicPr>
          <p:cNvPr id="15362" name="Picture 2" descr="agriculture,farmers,farming,farms,harvestings,harvests,hay,haystacks,laborers,laboring,men,persons,pitching,wom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609600"/>
            <a:ext cx="3095625" cy="5029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9600" y="22860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LABOUR</a:t>
            </a:r>
            <a:r>
              <a:rPr lang="en-US" dirty="0" smtClean="0"/>
              <a:t> PROBLEMS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334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LABOUR TURNOVER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295400"/>
            <a:ext cx="419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Reasons 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Inadequate wage levels leading to employees moving to competitors,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 Poor morale and low level of motivation within the workforce,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 Recruiting and seeking the wrong employees in the first place, meaning they seek more suitable employment, and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Century Gothic" pitchFamily="34" charset="0"/>
              </a:rPr>
              <a:t>A buoyant local </a:t>
            </a:r>
            <a:r>
              <a:rPr lang="en-US" dirty="0" err="1" smtClean="0">
                <a:latin typeface="Century Gothic" pitchFamily="34" charset="0"/>
              </a:rPr>
              <a:t>labour</a:t>
            </a:r>
            <a:r>
              <a:rPr lang="en-US" dirty="0" smtClean="0">
                <a:latin typeface="Century Gothic" pitchFamily="34" charset="0"/>
              </a:rPr>
              <a:t> market offering more attractive opportunities to employees. </a:t>
            </a:r>
          </a:p>
          <a:p>
            <a:endParaRPr lang="en-US" dirty="0">
              <a:latin typeface="Century Gothic" pitchFamily="34" charset="0"/>
            </a:endParaRPr>
          </a:p>
        </p:txBody>
      </p:sp>
      <p:pic>
        <p:nvPicPr>
          <p:cNvPr id="16386" name="Picture 2" descr="African American male in deep, questioning, though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524000"/>
            <a:ext cx="4267200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3810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entury Gothic" pitchFamily="34" charset="0"/>
              </a:rPr>
              <a:t>SOLUTIONS</a:t>
            </a:r>
            <a:endParaRPr lang="en-US" u="sng" dirty="0"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066800"/>
            <a:ext cx="7696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u="sng" dirty="0" err="1" smtClean="0">
                <a:latin typeface="Century Gothic" pitchFamily="34" charset="0"/>
              </a:rPr>
              <a:t>Vesion</a:t>
            </a:r>
            <a:r>
              <a:rPr lang="en-US" u="sng" dirty="0" smtClean="0">
                <a:latin typeface="Century Gothic" pitchFamily="34" charset="0"/>
              </a:rPr>
              <a:t> ,</a:t>
            </a:r>
            <a:r>
              <a:rPr lang="en-US" u="sng" dirty="0" err="1" smtClean="0">
                <a:latin typeface="Century Gothic" pitchFamily="34" charset="0"/>
              </a:rPr>
              <a:t>mision</a:t>
            </a:r>
            <a:r>
              <a:rPr lang="en-US" u="sng" dirty="0" smtClean="0">
                <a:latin typeface="Century Gothic" pitchFamily="34" charset="0"/>
              </a:rPr>
              <a:t> &amp; core values </a:t>
            </a:r>
          </a:p>
          <a:p>
            <a:r>
              <a:rPr lang="en-US" dirty="0" smtClean="0">
                <a:latin typeface="Century Gothic" pitchFamily="34" charset="0"/>
              </a:rPr>
              <a:t>   Do your employees understand  and like your vision and mission?</a:t>
            </a:r>
          </a:p>
          <a:p>
            <a:endParaRPr lang="en-US" dirty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u="sng" dirty="0" smtClean="0">
                <a:latin typeface="Century Gothic" pitchFamily="34" charset="0"/>
              </a:rPr>
              <a:t>Leadership at the top.</a:t>
            </a:r>
          </a:p>
          <a:p>
            <a:r>
              <a:rPr lang="en-US" dirty="0" smtClean="0">
                <a:latin typeface="Century Gothic" pitchFamily="34" charset="0"/>
              </a:rPr>
              <a:t>Great </a:t>
            </a:r>
            <a:r>
              <a:rPr lang="en-US" dirty="0">
                <a:latin typeface="Century Gothic" pitchFamily="34" charset="0"/>
              </a:rPr>
              <a:t>leaders will make do great things from ordinary people </a:t>
            </a:r>
            <a:r>
              <a:rPr lang="en-US" dirty="0" smtClean="0">
                <a:latin typeface="Century Gothic" pitchFamily="34" charset="0"/>
              </a:rPr>
              <a:t> </a:t>
            </a:r>
          </a:p>
          <a:p>
            <a:r>
              <a:rPr lang="en-US" dirty="0" smtClean="0">
                <a:latin typeface="Century Gothic" pitchFamily="34" charset="0"/>
              </a:rPr>
              <a:t>Employees </a:t>
            </a:r>
            <a:r>
              <a:rPr lang="en-US" dirty="0">
                <a:latin typeface="Century Gothic" pitchFamily="34" charset="0"/>
              </a:rPr>
              <a:t>like to be driven towards success, to be pushed to new boundaries that will help them grow their personal and professional life. </a:t>
            </a:r>
            <a:endParaRPr lang="en-US" dirty="0" smtClean="0">
              <a:latin typeface="Century Gothic" pitchFamily="34" charset="0"/>
            </a:endParaRPr>
          </a:p>
          <a:p>
            <a:endParaRPr lang="en-US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u="sng" dirty="0" smtClean="0">
                <a:latin typeface="Century Gothic" pitchFamily="34" charset="0"/>
              </a:rPr>
              <a:t>Weakest </a:t>
            </a:r>
            <a:r>
              <a:rPr lang="en-US" u="sng" dirty="0">
                <a:latin typeface="Century Gothic" pitchFamily="34" charset="0"/>
              </a:rPr>
              <a:t>link: middle </a:t>
            </a:r>
            <a:r>
              <a:rPr lang="en-US" u="sng" dirty="0" smtClean="0">
                <a:latin typeface="Century Gothic" pitchFamily="34" charset="0"/>
              </a:rPr>
              <a:t>management</a:t>
            </a:r>
          </a:p>
          <a:p>
            <a:r>
              <a:rPr lang="en-US" dirty="0">
                <a:latin typeface="Century Gothic" pitchFamily="34" charset="0"/>
              </a:rPr>
              <a:t>Are you investing in your managers to be with leadership development programs? </a:t>
            </a:r>
            <a:endParaRPr lang="en-US" dirty="0" smtClean="0">
              <a:latin typeface="Century Gothic" pitchFamily="34" charset="0"/>
            </a:endParaRPr>
          </a:p>
          <a:p>
            <a:r>
              <a:rPr lang="en-US" dirty="0" smtClean="0">
                <a:latin typeface="Century Gothic" pitchFamily="34" charset="0"/>
              </a:rPr>
              <a:t>Are </a:t>
            </a:r>
            <a:r>
              <a:rPr lang="en-US" dirty="0">
                <a:latin typeface="Century Gothic" pitchFamily="34" charset="0"/>
              </a:rPr>
              <a:t>you coaching and mentoring them</a:t>
            </a:r>
            <a:r>
              <a:rPr lang="en-US" dirty="0" smtClean="0">
                <a:latin typeface="Century Gothic" pitchFamily="34" charset="0"/>
              </a:rPr>
              <a:t>?</a:t>
            </a:r>
          </a:p>
          <a:p>
            <a:endParaRPr lang="en-US" dirty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u="sng" dirty="0">
                <a:latin typeface="Century Gothic" pitchFamily="34" charset="0"/>
              </a:rPr>
              <a:t>Employees are </a:t>
            </a:r>
            <a:r>
              <a:rPr lang="en-US" u="sng" dirty="0" smtClean="0">
                <a:latin typeface="Century Gothic" pitchFamily="34" charset="0"/>
              </a:rPr>
              <a:t>humans</a:t>
            </a:r>
          </a:p>
          <a:p>
            <a:r>
              <a:rPr lang="en-US" dirty="0">
                <a:latin typeface="Century Gothic" pitchFamily="34" charset="0"/>
              </a:rPr>
              <a:t>Each person in life wants to be appreciated, valued, challenged and need to feel important. No matter how many employees you manage, you need to focus on this</a:t>
            </a:r>
            <a:endParaRPr lang="en-US" dirty="0" smtClean="0">
              <a:latin typeface="Century Gothic" pitchFamily="34" charset="0"/>
            </a:endParaRPr>
          </a:p>
          <a:p>
            <a:endParaRPr lang="en-US" dirty="0">
              <a:latin typeface="Century Gothic" pitchFamily="34" charset="0"/>
            </a:endParaRPr>
          </a:p>
          <a:p>
            <a:endParaRPr lang="en-US" dirty="0">
              <a:latin typeface="Century Gothic" pitchFamily="34" charset="0"/>
            </a:endParaRPr>
          </a:p>
        </p:txBody>
      </p:sp>
      <p:pic>
        <p:nvPicPr>
          <p:cNvPr id="29698" name="Picture 2" descr="academics,answers,classrooms,iStockphoto,questions,raised hands,schools,solutions,students,teach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28600"/>
            <a:ext cx="1371600" cy="762000"/>
          </a:xfrm>
          <a:prstGeom prst="rect">
            <a:avLst/>
          </a:prstGeom>
          <a:noFill/>
        </p:spPr>
      </p:pic>
      <p:pic>
        <p:nvPicPr>
          <p:cNvPr id="29700" name="Picture 4" descr="Close-up of a soccer goal with a ball in the back of the 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838200"/>
            <a:ext cx="762000" cy="685800"/>
          </a:xfrm>
          <a:prstGeom prst="rect">
            <a:avLst/>
          </a:prstGeom>
          <a:noFill/>
        </p:spPr>
      </p:pic>
      <p:pic>
        <p:nvPicPr>
          <p:cNvPr id="29702" name="Picture 6" descr="Business man walking in archw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1600200"/>
            <a:ext cx="1066800" cy="685800"/>
          </a:xfrm>
          <a:prstGeom prst="rect">
            <a:avLst/>
          </a:prstGeom>
          <a:noFill/>
        </p:spPr>
      </p:pic>
      <p:pic>
        <p:nvPicPr>
          <p:cNvPr id="29704" name="Picture 8" descr="view detail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3200400"/>
            <a:ext cx="1828800" cy="609600"/>
          </a:xfrm>
          <a:prstGeom prst="rect">
            <a:avLst/>
          </a:prstGeom>
          <a:noFill/>
        </p:spPr>
      </p:pic>
      <p:pic>
        <p:nvPicPr>
          <p:cNvPr id="29706" name="Picture 10" descr="X-ray illustration human ches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4724400"/>
            <a:ext cx="838200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</TotalTime>
  <Words>106</Words>
  <Application>Microsoft Office PowerPoint</Application>
  <PresentationFormat>On-screen Show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Concourse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15</cp:revision>
  <dcterms:created xsi:type="dcterms:W3CDTF">2012-06-11T06:31:25Z</dcterms:created>
  <dcterms:modified xsi:type="dcterms:W3CDTF">2012-06-11T08:23:42Z</dcterms:modified>
</cp:coreProperties>
</file>