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63" r:id="rId4"/>
    <p:sldId id="269" r:id="rId5"/>
    <p:sldId id="264" r:id="rId6"/>
    <p:sldId id="265" r:id="rId7"/>
    <p:sldId id="266" r:id="rId8"/>
    <p:sldId id="267" r:id="rId9"/>
    <p:sldId id="268" r:id="rId10"/>
    <p:sldId id="296" r:id="rId11"/>
    <p:sldId id="270" r:id="rId12"/>
    <p:sldId id="271" r:id="rId13"/>
    <p:sldId id="273" r:id="rId14"/>
    <p:sldId id="275" r:id="rId15"/>
    <p:sldId id="276" r:id="rId16"/>
    <p:sldId id="277" r:id="rId17"/>
    <p:sldId id="284" r:id="rId18"/>
    <p:sldId id="278" r:id="rId19"/>
    <p:sldId id="280" r:id="rId20"/>
    <p:sldId id="289" r:id="rId21"/>
    <p:sldId id="291" r:id="rId22"/>
    <p:sldId id="293" r:id="rId23"/>
    <p:sldId id="298" r:id="rId24"/>
    <p:sldId id="300" r:id="rId25"/>
    <p:sldId id="299" r:id="rId26"/>
    <p:sldId id="301" r:id="rId27"/>
    <p:sldId id="304" r:id="rId28"/>
    <p:sldId id="305" r:id="rId29"/>
    <p:sldId id="297" r:id="rId30"/>
    <p:sldId id="281" r:id="rId31"/>
    <p:sldId id="282"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D:\ALL%20DOCUMENTS\Documents\Downloads\capstone%20neer.xls"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D:\ALL%20DOCUMENTS\Documents\Downloads\capstone%20neer(2).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ALL%20DOCUMENTS\Documents\Downloads\capstone%20neer.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ALL%20DOCUMENTS\Documents\Downloads\capstone%20neer.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D:\ALL%20DOCUMENTS\Documents\Downloads\capstone%20neer.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D:\ALL%20DOCUMENTS\Documents\Downloads\capstone%20neer.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D:\ALL%20DOCUMENTS\Documents\Downloads\capstone%20neer.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D:\ALL%20DOCUMENTS\Documents\Downloads\capstone%20neer.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D:\ALL%20DOCUMENTS\Documents\Downloads\capstone%20neer(2).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D:\ALL%20DOCUMENTS\Documents\Downloads\capstone%20neer(2).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IN"/>
              <a:t>Capital</a:t>
            </a:r>
            <a:r>
              <a:rPr lang="en-IN" baseline="0"/>
              <a:t> chart</a:t>
            </a:r>
            <a:endParaRPr lang="en-IN"/>
          </a:p>
        </c:rich>
      </c:tx>
      <c:layout/>
    </c:title>
    <c:plotArea>
      <c:layout/>
      <c:lineChart>
        <c:grouping val="stacked"/>
        <c:ser>
          <c:idx val="0"/>
          <c:order val="0"/>
          <c:marker>
            <c:symbol val="none"/>
          </c:marker>
          <c:val>
            <c:numRef>
              <c:f>Sheet2!$C$7:$M$7</c:f>
              <c:numCache>
                <c:formatCode>General</c:formatCode>
                <c:ptCount val="11"/>
                <c:pt idx="0">
                  <c:v>1380</c:v>
                </c:pt>
                <c:pt idx="1">
                  <c:v>1959</c:v>
                </c:pt>
                <c:pt idx="2">
                  <c:v>2049</c:v>
                </c:pt>
                <c:pt idx="3">
                  <c:v>2143</c:v>
                </c:pt>
                <c:pt idx="4">
                  <c:v>2141</c:v>
                </c:pt>
                <c:pt idx="5">
                  <c:v>2221</c:v>
                </c:pt>
                <c:pt idx="6">
                  <c:v>25354</c:v>
                </c:pt>
                <c:pt idx="7">
                  <c:v>48488</c:v>
                </c:pt>
                <c:pt idx="8">
                  <c:v>58990</c:v>
                </c:pt>
                <c:pt idx="9">
                  <c:v>67855</c:v>
                </c:pt>
                <c:pt idx="10">
                  <c:v>76392</c:v>
                </c:pt>
              </c:numCache>
            </c:numRef>
          </c:val>
        </c:ser>
        <c:marker val="1"/>
        <c:axId val="52632960"/>
        <c:axId val="52716672"/>
      </c:lineChart>
      <c:catAx>
        <c:axId val="52632960"/>
        <c:scaling>
          <c:orientation val="minMax"/>
        </c:scaling>
        <c:axPos val="b"/>
        <c:numFmt formatCode="General" sourceLinked="1"/>
        <c:majorTickMark val="none"/>
        <c:tickLblPos val="nextTo"/>
        <c:crossAx val="52716672"/>
        <c:crosses val="autoZero"/>
        <c:auto val="1"/>
        <c:lblAlgn val="ctr"/>
        <c:lblOffset val="100"/>
      </c:catAx>
      <c:valAx>
        <c:axId val="52716672"/>
        <c:scaling>
          <c:orientation val="minMax"/>
        </c:scaling>
        <c:axPos val="l"/>
        <c:majorGridlines/>
        <c:numFmt formatCode="General" sourceLinked="1"/>
        <c:majorTickMark val="none"/>
        <c:tickLblPos val="nextTo"/>
        <c:crossAx val="52632960"/>
        <c:crosses val="autoZero"/>
        <c:crossBetween val="between"/>
      </c:valAx>
      <c:dTable>
        <c:showHorzBorder val="1"/>
        <c:showVertBorder val="1"/>
        <c:showOutline val="1"/>
        <c:showKeys val="1"/>
      </c:dTable>
    </c:plotArea>
    <c:plotVisOnly val="1"/>
    <c:dispBlanksAs val="zero"/>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cat>
            <c:strRef>
              <c:f>[1]Sheet3!$B$40:$H$40</c:f>
              <c:strCache>
                <c:ptCount val="7"/>
                <c:pt idx="0">
                  <c:v>Deposits</c:v>
                </c:pt>
                <c:pt idx="1">
                  <c:v>Interest Earned</c:v>
                </c:pt>
                <c:pt idx="2">
                  <c:v>Other Income</c:v>
                </c:pt>
                <c:pt idx="3">
                  <c:v>Total Income</c:v>
                </c:pt>
                <c:pt idx="4">
                  <c:v>Advance</c:v>
                </c:pt>
                <c:pt idx="5">
                  <c:v>Investment</c:v>
                </c:pt>
                <c:pt idx="6">
                  <c:v>Total Assets</c:v>
                </c:pt>
              </c:strCache>
            </c:strRef>
          </c:cat>
          <c:val>
            <c:numRef>
              <c:f>[1]Sheet3!$B$41:$H$41</c:f>
              <c:numCache>
                <c:formatCode>General</c:formatCode>
                <c:ptCount val="7"/>
                <c:pt idx="0">
                  <c:v>99093</c:v>
                </c:pt>
                <c:pt idx="1">
                  <c:v>7729</c:v>
                </c:pt>
                <c:pt idx="2">
                  <c:v>873</c:v>
                </c:pt>
                <c:pt idx="3">
                  <c:v>7602</c:v>
                </c:pt>
                <c:pt idx="4">
                  <c:v>43456</c:v>
                </c:pt>
                <c:pt idx="5">
                  <c:v>48559</c:v>
                </c:pt>
                <c:pt idx="6">
                  <c:v>844982</c:v>
                </c:pt>
              </c:numCache>
            </c:numRef>
          </c:val>
        </c:ser>
        <c:ser>
          <c:idx val="1"/>
          <c:order val="1"/>
          <c:cat>
            <c:strRef>
              <c:f>[1]Sheet3!$B$40:$H$40</c:f>
              <c:strCache>
                <c:ptCount val="7"/>
                <c:pt idx="0">
                  <c:v>Deposits</c:v>
                </c:pt>
                <c:pt idx="1">
                  <c:v>Interest Earned</c:v>
                </c:pt>
                <c:pt idx="2">
                  <c:v>Other Income</c:v>
                </c:pt>
                <c:pt idx="3">
                  <c:v>Total Income</c:v>
                </c:pt>
                <c:pt idx="4">
                  <c:v>Advance</c:v>
                </c:pt>
                <c:pt idx="5">
                  <c:v>Investment</c:v>
                </c:pt>
                <c:pt idx="6">
                  <c:v>Total Assets</c:v>
                </c:pt>
              </c:strCache>
            </c:strRef>
          </c:cat>
          <c:val>
            <c:numRef>
              <c:f>[1]Sheet3!$B$42:$H$42</c:f>
              <c:numCache>
                <c:formatCode>General</c:formatCode>
                <c:ptCount val="7"/>
                <c:pt idx="0">
                  <c:v>120184</c:v>
                </c:pt>
                <c:pt idx="1">
                  <c:v>7586</c:v>
                </c:pt>
                <c:pt idx="2">
                  <c:v>853</c:v>
                </c:pt>
                <c:pt idx="3">
                  <c:v>8421</c:v>
                </c:pt>
                <c:pt idx="4">
                  <c:v>46678</c:v>
                </c:pt>
                <c:pt idx="5">
                  <c:v>62629</c:v>
                </c:pt>
                <c:pt idx="6">
                  <c:v>898760</c:v>
                </c:pt>
              </c:numCache>
            </c:numRef>
          </c:val>
        </c:ser>
        <c:ser>
          <c:idx val="2"/>
          <c:order val="2"/>
          <c:cat>
            <c:strRef>
              <c:f>[1]Sheet3!$B$40:$H$40</c:f>
              <c:strCache>
                <c:ptCount val="7"/>
                <c:pt idx="0">
                  <c:v>Deposits</c:v>
                </c:pt>
                <c:pt idx="1">
                  <c:v>Interest Earned</c:v>
                </c:pt>
                <c:pt idx="2">
                  <c:v>Other Income</c:v>
                </c:pt>
                <c:pt idx="3">
                  <c:v>Total Income</c:v>
                </c:pt>
                <c:pt idx="4">
                  <c:v>Advance</c:v>
                </c:pt>
                <c:pt idx="5">
                  <c:v>Investment</c:v>
                </c:pt>
                <c:pt idx="6">
                  <c:v>Total Assets</c:v>
                </c:pt>
              </c:strCache>
            </c:strRef>
          </c:cat>
          <c:val>
            <c:numRef>
              <c:f>[1]Sheet3!$B$43:$H$43</c:f>
              <c:numCache>
                <c:formatCode>General</c:formatCode>
                <c:ptCount val="7"/>
                <c:pt idx="0">
                  <c:v>124296</c:v>
                </c:pt>
                <c:pt idx="1">
                  <c:v>8786</c:v>
                </c:pt>
                <c:pt idx="2">
                  <c:v>1023</c:v>
                </c:pt>
                <c:pt idx="3">
                  <c:v>9809</c:v>
                </c:pt>
                <c:pt idx="4">
                  <c:v>51283</c:v>
                </c:pt>
                <c:pt idx="5">
                  <c:v>96699</c:v>
                </c:pt>
                <c:pt idx="6">
                  <c:v>984364</c:v>
                </c:pt>
              </c:numCache>
            </c:numRef>
          </c:val>
        </c:ser>
        <c:axId val="53691136"/>
        <c:axId val="53692672"/>
      </c:barChart>
      <c:catAx>
        <c:axId val="53691136"/>
        <c:scaling>
          <c:orientation val="minMax"/>
        </c:scaling>
        <c:axPos val="b"/>
        <c:numFmt formatCode="General" sourceLinked="1"/>
        <c:tickLblPos val="nextTo"/>
        <c:crossAx val="53692672"/>
        <c:crosses val="autoZero"/>
        <c:auto val="1"/>
        <c:lblAlgn val="ctr"/>
        <c:lblOffset val="100"/>
      </c:catAx>
      <c:valAx>
        <c:axId val="53692672"/>
        <c:scaling>
          <c:orientation val="minMax"/>
        </c:scaling>
        <c:axPos val="l"/>
        <c:majorGridlines/>
        <c:numFmt formatCode="General" sourceLinked="1"/>
        <c:tickLblPos val="nextTo"/>
        <c:crossAx val="53691136"/>
        <c:crosses val="autoZero"/>
        <c:crossBetween val="between"/>
      </c:valAx>
    </c:plotArea>
    <c:legend>
      <c:legendPos val="r"/>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IN"/>
              <a:t>Deposit</a:t>
            </a:r>
            <a:r>
              <a:rPr lang="en-IN" baseline="0"/>
              <a:t> chart</a:t>
            </a:r>
            <a:endParaRPr lang="en-IN"/>
          </a:p>
        </c:rich>
      </c:tx>
      <c:layout/>
    </c:title>
    <c:plotArea>
      <c:layout/>
      <c:lineChart>
        <c:grouping val="standard"/>
        <c:ser>
          <c:idx val="0"/>
          <c:order val="0"/>
          <c:marker>
            <c:symbol val="none"/>
          </c:marker>
          <c:val>
            <c:numRef>
              <c:f>Sheet2!$C$30:$M$30</c:f>
              <c:numCache>
                <c:formatCode>General</c:formatCode>
                <c:ptCount val="11"/>
                <c:pt idx="0">
                  <c:v>27059</c:v>
                </c:pt>
                <c:pt idx="1">
                  <c:v>32226</c:v>
                </c:pt>
                <c:pt idx="2">
                  <c:v>39294</c:v>
                </c:pt>
                <c:pt idx="3">
                  <c:v>44539</c:v>
                </c:pt>
                <c:pt idx="4">
                  <c:v>49582</c:v>
                </c:pt>
                <c:pt idx="5">
                  <c:v>56295</c:v>
                </c:pt>
                <c:pt idx="6">
                  <c:v>69719</c:v>
                </c:pt>
                <c:pt idx="7">
                  <c:v>83143</c:v>
                </c:pt>
                <c:pt idx="8">
                  <c:v>99093</c:v>
                </c:pt>
                <c:pt idx="9">
                  <c:v>120184</c:v>
                </c:pt>
                <c:pt idx="10">
                  <c:v>124296</c:v>
                </c:pt>
              </c:numCache>
            </c:numRef>
          </c:val>
        </c:ser>
        <c:marker val="1"/>
        <c:axId val="52726016"/>
        <c:axId val="52760576"/>
      </c:lineChart>
      <c:catAx>
        <c:axId val="52726016"/>
        <c:scaling>
          <c:orientation val="minMax"/>
        </c:scaling>
        <c:axPos val="b"/>
        <c:numFmt formatCode="General" sourceLinked="1"/>
        <c:majorTickMark val="none"/>
        <c:tickLblPos val="nextTo"/>
        <c:crossAx val="52760576"/>
        <c:crosses val="autoZero"/>
        <c:auto val="1"/>
        <c:lblAlgn val="ctr"/>
        <c:lblOffset val="100"/>
      </c:catAx>
      <c:valAx>
        <c:axId val="52760576"/>
        <c:scaling>
          <c:orientation val="minMax"/>
        </c:scaling>
        <c:axPos val="l"/>
        <c:majorGridlines/>
        <c:title>
          <c:layout/>
        </c:title>
        <c:numFmt formatCode="General" sourceLinked="1"/>
        <c:majorTickMark val="none"/>
        <c:tickLblPos val="nextTo"/>
        <c:crossAx val="52726016"/>
        <c:crosses val="autoZero"/>
        <c:crossBetween val="between"/>
      </c:valAx>
      <c:dTable>
        <c:showHorzBorder val="1"/>
        <c:showVertBorder val="1"/>
        <c:showOutline val="1"/>
        <c:showKeys val="1"/>
      </c:dTable>
    </c:plotArea>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IN"/>
              <a:t>Investment</a:t>
            </a:r>
            <a:r>
              <a:rPr lang="en-IN" baseline="0"/>
              <a:t> chart</a:t>
            </a:r>
            <a:endParaRPr lang="en-IN"/>
          </a:p>
        </c:rich>
      </c:tx>
      <c:layout/>
    </c:title>
    <c:plotArea>
      <c:layout/>
      <c:lineChart>
        <c:grouping val="standard"/>
        <c:ser>
          <c:idx val="0"/>
          <c:order val="0"/>
          <c:val>
            <c:numRef>
              <c:f>Sheet2!$C$53:$M$53</c:f>
              <c:numCache>
                <c:formatCode>General</c:formatCode>
                <c:ptCount val="11"/>
                <c:pt idx="0">
                  <c:v>6680</c:v>
                </c:pt>
                <c:pt idx="1">
                  <c:v>7760</c:v>
                </c:pt>
                <c:pt idx="2">
                  <c:v>8800</c:v>
                </c:pt>
                <c:pt idx="3">
                  <c:v>9471</c:v>
                </c:pt>
                <c:pt idx="4">
                  <c:v>17138</c:v>
                </c:pt>
                <c:pt idx="5">
                  <c:v>21286</c:v>
                </c:pt>
                <c:pt idx="6">
                  <c:v>33486</c:v>
                </c:pt>
                <c:pt idx="7">
                  <c:v>45666</c:v>
                </c:pt>
                <c:pt idx="8">
                  <c:v>48559</c:v>
                </c:pt>
                <c:pt idx="9">
                  <c:v>62629</c:v>
                </c:pt>
                <c:pt idx="10">
                  <c:v>96699</c:v>
                </c:pt>
              </c:numCache>
            </c:numRef>
          </c:val>
        </c:ser>
        <c:marker val="1"/>
        <c:axId val="52778496"/>
        <c:axId val="52780032"/>
      </c:lineChart>
      <c:catAx>
        <c:axId val="52778496"/>
        <c:scaling>
          <c:orientation val="minMax"/>
        </c:scaling>
        <c:axPos val="b"/>
        <c:numFmt formatCode="General" sourceLinked="1"/>
        <c:majorTickMark val="none"/>
        <c:tickLblPos val="nextTo"/>
        <c:crossAx val="52780032"/>
        <c:crosses val="autoZero"/>
        <c:auto val="1"/>
        <c:lblAlgn val="ctr"/>
        <c:lblOffset val="100"/>
      </c:catAx>
      <c:valAx>
        <c:axId val="52780032"/>
        <c:scaling>
          <c:orientation val="minMax"/>
        </c:scaling>
        <c:axPos val="l"/>
        <c:majorGridlines/>
        <c:title>
          <c:layout/>
        </c:title>
        <c:numFmt formatCode="General" sourceLinked="1"/>
        <c:majorTickMark val="none"/>
        <c:tickLblPos val="nextTo"/>
        <c:crossAx val="52778496"/>
        <c:crosses val="autoZero"/>
        <c:crossBetween val="between"/>
      </c:valAx>
      <c:dTable>
        <c:showHorzBorder val="1"/>
        <c:showVertBorder val="1"/>
        <c:showOutline val="1"/>
        <c:showKeys val="1"/>
      </c:dTable>
      <c:spPr>
        <a:gradFill>
          <a:gsLst>
            <a:gs pos="0">
              <a:srgbClr val="4F81BD">
                <a:tint val="66000"/>
                <a:satMod val="160000"/>
              </a:srgbClr>
            </a:gs>
            <a:gs pos="50000">
              <a:srgbClr val="4F81BD">
                <a:tint val="44500"/>
                <a:satMod val="160000"/>
              </a:srgbClr>
            </a:gs>
            <a:gs pos="50000">
              <a:srgbClr val="4F81BD">
                <a:tint val="44500"/>
                <a:satMod val="160000"/>
              </a:srgbClr>
            </a:gs>
            <a:gs pos="100000">
              <a:srgbClr val="4F81BD">
                <a:tint val="23500"/>
                <a:satMod val="160000"/>
              </a:srgbClr>
            </a:gs>
          </a:gsLst>
          <a:lin ang="5400000" scaled="0"/>
        </a:gradFill>
      </c:spPr>
    </c:plotArea>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IN"/>
              <a:t>Interest</a:t>
            </a:r>
            <a:r>
              <a:rPr lang="en-IN" baseline="0"/>
              <a:t> Earned chart</a:t>
            </a:r>
            <a:endParaRPr lang="en-IN"/>
          </a:p>
        </c:rich>
      </c:tx>
      <c:layout/>
    </c:title>
    <c:plotArea>
      <c:layout/>
      <c:lineChart>
        <c:grouping val="stacked"/>
        <c:ser>
          <c:idx val="0"/>
          <c:order val="0"/>
          <c:marker>
            <c:symbol val="none"/>
          </c:marker>
          <c:val>
            <c:numRef>
              <c:f>Sheet2!$C$74:$M$74</c:f>
              <c:numCache>
                <c:formatCode>General</c:formatCode>
                <c:ptCount val="11"/>
                <c:pt idx="0">
                  <c:v>3281</c:v>
                </c:pt>
                <c:pt idx="1">
                  <c:v>3938</c:v>
                </c:pt>
                <c:pt idx="2">
                  <c:v>4619</c:v>
                </c:pt>
                <c:pt idx="3">
                  <c:v>5191</c:v>
                </c:pt>
                <c:pt idx="4">
                  <c:v>5391</c:v>
                </c:pt>
                <c:pt idx="5">
                  <c:v>5535</c:v>
                </c:pt>
                <c:pt idx="6">
                  <c:v>6041</c:v>
                </c:pt>
                <c:pt idx="7">
                  <c:v>6547</c:v>
                </c:pt>
                <c:pt idx="8">
                  <c:v>7729</c:v>
                </c:pt>
                <c:pt idx="9">
                  <c:v>7586</c:v>
                </c:pt>
                <c:pt idx="10">
                  <c:v>8786</c:v>
                </c:pt>
              </c:numCache>
            </c:numRef>
          </c:val>
        </c:ser>
        <c:marker val="1"/>
        <c:axId val="52810496"/>
        <c:axId val="52812032"/>
      </c:lineChart>
      <c:catAx>
        <c:axId val="52810496"/>
        <c:scaling>
          <c:orientation val="minMax"/>
        </c:scaling>
        <c:axPos val="b"/>
        <c:numFmt formatCode="General" sourceLinked="1"/>
        <c:majorTickMark val="none"/>
        <c:tickLblPos val="nextTo"/>
        <c:crossAx val="52812032"/>
        <c:crosses val="autoZero"/>
        <c:auto val="1"/>
        <c:lblAlgn val="ctr"/>
        <c:lblOffset val="100"/>
      </c:catAx>
      <c:valAx>
        <c:axId val="52812032"/>
        <c:scaling>
          <c:orientation val="minMax"/>
        </c:scaling>
        <c:axPos val="l"/>
        <c:majorGridlines/>
        <c:title>
          <c:layout/>
        </c:title>
        <c:numFmt formatCode="General" sourceLinked="1"/>
        <c:majorTickMark val="none"/>
        <c:tickLblPos val="nextTo"/>
        <c:crossAx val="52810496"/>
        <c:crosses val="autoZero"/>
        <c:crossBetween val="between"/>
      </c:valAx>
      <c:dTable>
        <c:showHorzBorder val="1"/>
        <c:showVertBorder val="1"/>
        <c:showOutline val="1"/>
        <c:showKeys val="1"/>
      </c:dTable>
    </c:plotArea>
    <c:plotVisOnly val="1"/>
    <c:dispBlanksAs val="zero"/>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IN"/>
              <a:t>Interest</a:t>
            </a:r>
            <a:r>
              <a:rPr lang="en-IN" baseline="0"/>
              <a:t> expanded chart</a:t>
            </a:r>
            <a:endParaRPr lang="en-IN"/>
          </a:p>
        </c:rich>
      </c:tx>
      <c:layout/>
    </c:title>
    <c:plotArea>
      <c:layout/>
      <c:lineChart>
        <c:grouping val="stacked"/>
        <c:ser>
          <c:idx val="0"/>
          <c:order val="0"/>
          <c:marker>
            <c:symbol val="none"/>
          </c:marker>
          <c:val>
            <c:numRef>
              <c:f>Sheet2!$C$114:$M$114</c:f>
              <c:numCache>
                <c:formatCode>General</c:formatCode>
                <c:ptCount val="11"/>
                <c:pt idx="0">
                  <c:v>2131</c:v>
                </c:pt>
                <c:pt idx="1">
                  <c:v>2565</c:v>
                </c:pt>
                <c:pt idx="2">
                  <c:v>2966</c:v>
                </c:pt>
                <c:pt idx="3">
                  <c:v>3329</c:v>
                </c:pt>
                <c:pt idx="4">
                  <c:v>3340</c:v>
                </c:pt>
                <c:pt idx="5">
                  <c:v>3363</c:v>
                </c:pt>
                <c:pt idx="6">
                  <c:v>5902</c:v>
                </c:pt>
                <c:pt idx="7">
                  <c:v>8441</c:v>
                </c:pt>
                <c:pt idx="8">
                  <c:v>8860</c:v>
                </c:pt>
                <c:pt idx="9">
                  <c:v>8362</c:v>
                </c:pt>
                <c:pt idx="10">
                  <c:v>9260</c:v>
                </c:pt>
              </c:numCache>
            </c:numRef>
          </c:val>
        </c:ser>
        <c:marker val="1"/>
        <c:axId val="53366784"/>
        <c:axId val="53368320"/>
      </c:lineChart>
      <c:catAx>
        <c:axId val="53366784"/>
        <c:scaling>
          <c:orientation val="minMax"/>
        </c:scaling>
        <c:axPos val="b"/>
        <c:numFmt formatCode="General" sourceLinked="1"/>
        <c:majorTickMark val="none"/>
        <c:tickLblPos val="nextTo"/>
        <c:crossAx val="53368320"/>
        <c:crosses val="autoZero"/>
        <c:auto val="1"/>
        <c:lblAlgn val="ctr"/>
        <c:lblOffset val="100"/>
      </c:catAx>
      <c:valAx>
        <c:axId val="53368320"/>
        <c:scaling>
          <c:orientation val="minMax"/>
        </c:scaling>
        <c:axPos val="l"/>
        <c:majorGridlines/>
        <c:title>
          <c:layout/>
        </c:title>
        <c:numFmt formatCode="General" sourceLinked="1"/>
        <c:majorTickMark val="none"/>
        <c:tickLblPos val="nextTo"/>
        <c:crossAx val="53366784"/>
        <c:crosses val="autoZero"/>
        <c:crossBetween val="between"/>
      </c:valAx>
      <c:dTable>
        <c:showHorzBorder val="1"/>
        <c:showVertBorder val="1"/>
        <c:showOutline val="1"/>
        <c:showKeys val="1"/>
      </c:dTable>
    </c:plotArea>
    <c:plotVisOnly val="1"/>
    <c:dispBlanksAs val="zero"/>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IN"/>
              <a:t>Total income chart</a:t>
            </a:r>
          </a:p>
        </c:rich>
      </c:tx>
      <c:layout/>
    </c:title>
    <c:plotArea>
      <c:layout/>
      <c:lineChart>
        <c:grouping val="stacked"/>
        <c:ser>
          <c:idx val="0"/>
          <c:order val="0"/>
          <c:marker>
            <c:symbol val="none"/>
          </c:marker>
          <c:val>
            <c:numRef>
              <c:f>Sheet2!$C$93:$M$93</c:f>
              <c:numCache>
                <c:formatCode>General</c:formatCode>
                <c:ptCount val="11"/>
                <c:pt idx="0">
                  <c:v>3432</c:v>
                </c:pt>
                <c:pt idx="1">
                  <c:v>4145</c:v>
                </c:pt>
                <c:pt idx="2">
                  <c:v>4859</c:v>
                </c:pt>
                <c:pt idx="3">
                  <c:v>5561</c:v>
                </c:pt>
                <c:pt idx="4">
                  <c:v>5821</c:v>
                </c:pt>
                <c:pt idx="5">
                  <c:v>6231</c:v>
                </c:pt>
                <c:pt idx="6">
                  <c:v>6784</c:v>
                </c:pt>
                <c:pt idx="7">
                  <c:v>7337</c:v>
                </c:pt>
                <c:pt idx="8">
                  <c:v>7602</c:v>
                </c:pt>
                <c:pt idx="9">
                  <c:v>8421</c:v>
                </c:pt>
                <c:pt idx="10">
                  <c:v>9809</c:v>
                </c:pt>
              </c:numCache>
            </c:numRef>
          </c:val>
        </c:ser>
        <c:marker val="1"/>
        <c:axId val="53402624"/>
        <c:axId val="53408512"/>
      </c:lineChart>
      <c:catAx>
        <c:axId val="53402624"/>
        <c:scaling>
          <c:orientation val="minMax"/>
        </c:scaling>
        <c:axPos val="b"/>
        <c:numFmt formatCode="General" sourceLinked="1"/>
        <c:majorTickMark val="none"/>
        <c:tickLblPos val="nextTo"/>
        <c:crossAx val="53408512"/>
        <c:crosses val="autoZero"/>
        <c:auto val="1"/>
        <c:lblAlgn val="ctr"/>
        <c:lblOffset val="100"/>
      </c:catAx>
      <c:valAx>
        <c:axId val="53408512"/>
        <c:scaling>
          <c:orientation val="minMax"/>
        </c:scaling>
        <c:axPos val="l"/>
        <c:majorGridlines/>
        <c:title>
          <c:layout/>
        </c:title>
        <c:numFmt formatCode="General" sourceLinked="1"/>
        <c:majorTickMark val="none"/>
        <c:tickLblPos val="nextTo"/>
        <c:crossAx val="53402624"/>
        <c:crosses val="autoZero"/>
        <c:crossBetween val="between"/>
      </c:valAx>
      <c:dTable>
        <c:showHorzBorder val="1"/>
        <c:showVertBorder val="1"/>
        <c:showOutline val="1"/>
        <c:showKeys val="1"/>
      </c:dTable>
    </c:plotArea>
    <c:plotVisOnly val="1"/>
    <c:dispBlanksAs val="zero"/>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IN"/>
              <a:t>Opearting Profit chart</a:t>
            </a:r>
          </a:p>
        </c:rich>
      </c:tx>
      <c:layout/>
    </c:title>
    <c:plotArea>
      <c:layout/>
      <c:lineChart>
        <c:grouping val="stacked"/>
        <c:ser>
          <c:idx val="0"/>
          <c:order val="0"/>
          <c:marker>
            <c:symbol val="none"/>
          </c:marker>
          <c:val>
            <c:numRef>
              <c:f>Sheet2!$C$136:$M$136</c:f>
              <c:numCache>
                <c:formatCode>General</c:formatCode>
                <c:ptCount val="11"/>
                <c:pt idx="0">
                  <c:v>319</c:v>
                </c:pt>
                <c:pt idx="1">
                  <c:v>319</c:v>
                </c:pt>
                <c:pt idx="2">
                  <c:v>729</c:v>
                </c:pt>
                <c:pt idx="3">
                  <c:v>774</c:v>
                </c:pt>
                <c:pt idx="4">
                  <c:v>714</c:v>
                </c:pt>
                <c:pt idx="5">
                  <c:v>1044</c:v>
                </c:pt>
                <c:pt idx="6">
                  <c:v>985</c:v>
                </c:pt>
                <c:pt idx="7">
                  <c:v>926</c:v>
                </c:pt>
                <c:pt idx="8">
                  <c:v>1383</c:v>
                </c:pt>
                <c:pt idx="9">
                  <c:v>1859</c:v>
                </c:pt>
                <c:pt idx="10">
                  <c:v>1987</c:v>
                </c:pt>
              </c:numCache>
            </c:numRef>
          </c:val>
        </c:ser>
        <c:marker val="1"/>
        <c:axId val="53549312"/>
        <c:axId val="53583872"/>
      </c:lineChart>
      <c:catAx>
        <c:axId val="53549312"/>
        <c:scaling>
          <c:orientation val="minMax"/>
        </c:scaling>
        <c:axPos val="b"/>
        <c:numFmt formatCode="General" sourceLinked="1"/>
        <c:majorTickMark val="none"/>
        <c:tickLblPos val="nextTo"/>
        <c:crossAx val="53583872"/>
        <c:crosses val="autoZero"/>
        <c:auto val="1"/>
        <c:lblAlgn val="ctr"/>
        <c:lblOffset val="100"/>
      </c:catAx>
      <c:valAx>
        <c:axId val="53583872"/>
        <c:scaling>
          <c:orientation val="minMax"/>
        </c:scaling>
        <c:axPos val="l"/>
        <c:majorGridlines/>
        <c:title>
          <c:layout/>
        </c:title>
        <c:numFmt formatCode="General" sourceLinked="1"/>
        <c:majorTickMark val="none"/>
        <c:tickLblPos val="nextTo"/>
        <c:crossAx val="53549312"/>
        <c:crosses val="autoZero"/>
        <c:crossBetween val="between"/>
      </c:valAx>
      <c:dTable>
        <c:showHorzBorder val="1"/>
        <c:showVertBorder val="1"/>
        <c:showOutline val="1"/>
        <c:showKeys val="1"/>
      </c:dTable>
    </c:plotArea>
    <c:plotVisOnly val="1"/>
    <c:dispBlanksAs val="zero"/>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[1]Sheet3!$A$6</c:f>
              <c:strCache>
                <c:ptCount val="1"/>
                <c:pt idx="0">
                  <c:v>2007</c:v>
                </c:pt>
              </c:strCache>
            </c:strRef>
          </c:tx>
          <c:cat>
            <c:strRef>
              <c:f>[1]Sheet3!$B$5:$H$5</c:f>
              <c:strCache>
                <c:ptCount val="7"/>
                <c:pt idx="0">
                  <c:v>Deposits</c:v>
                </c:pt>
                <c:pt idx="1">
                  <c:v>Interest Earned</c:v>
                </c:pt>
                <c:pt idx="2">
                  <c:v>Other Income</c:v>
                </c:pt>
                <c:pt idx="3">
                  <c:v>Total Income</c:v>
                </c:pt>
                <c:pt idx="4">
                  <c:v>Advance</c:v>
                </c:pt>
                <c:pt idx="5">
                  <c:v>Investment</c:v>
                </c:pt>
                <c:pt idx="6">
                  <c:v>Total Assets</c:v>
                </c:pt>
              </c:strCache>
            </c:strRef>
          </c:cat>
          <c:val>
            <c:numRef>
              <c:f>[1]Sheet3!$B$6:$H$6</c:f>
              <c:numCache>
                <c:formatCode>General</c:formatCode>
                <c:ptCount val="7"/>
                <c:pt idx="0">
                  <c:v>435521</c:v>
                </c:pt>
                <c:pt idx="1">
                  <c:v>39491</c:v>
                </c:pt>
                <c:pt idx="2">
                  <c:v>7446</c:v>
                </c:pt>
                <c:pt idx="3">
                  <c:v>46935</c:v>
                </c:pt>
                <c:pt idx="4">
                  <c:v>337336</c:v>
                </c:pt>
                <c:pt idx="5">
                  <c:v>149148</c:v>
                </c:pt>
                <c:pt idx="6">
                  <c:v>566565</c:v>
                </c:pt>
              </c:numCache>
            </c:numRef>
          </c:val>
        </c:ser>
        <c:ser>
          <c:idx val="1"/>
          <c:order val="1"/>
          <c:tx>
            <c:strRef>
              <c:f>[1]Sheet3!$A$7</c:f>
              <c:strCache>
                <c:ptCount val="1"/>
                <c:pt idx="0">
                  <c:v>2008</c:v>
                </c:pt>
              </c:strCache>
            </c:strRef>
          </c:tx>
          <c:cat>
            <c:strRef>
              <c:f>[1]Sheet3!$B$5:$H$5</c:f>
              <c:strCache>
                <c:ptCount val="7"/>
                <c:pt idx="0">
                  <c:v>Deposits</c:v>
                </c:pt>
                <c:pt idx="1">
                  <c:v>Interest Earned</c:v>
                </c:pt>
                <c:pt idx="2">
                  <c:v>Other Income</c:v>
                </c:pt>
                <c:pt idx="3">
                  <c:v>Total Income</c:v>
                </c:pt>
                <c:pt idx="4">
                  <c:v>Advance</c:v>
                </c:pt>
                <c:pt idx="5">
                  <c:v>Investment</c:v>
                </c:pt>
                <c:pt idx="6">
                  <c:v>Total Assets</c:v>
                </c:pt>
              </c:strCache>
            </c:strRef>
          </c:cat>
          <c:val>
            <c:numRef>
              <c:f>[1]Sheet3!$B$7:$H$7</c:f>
              <c:numCache>
                <c:formatCode>General</c:formatCode>
                <c:ptCount val="7"/>
                <c:pt idx="0">
                  <c:v>537403</c:v>
                </c:pt>
                <c:pt idx="1">
                  <c:v>48950</c:v>
                </c:pt>
                <c:pt idx="2">
                  <c:v>9398</c:v>
                </c:pt>
                <c:pt idx="3">
                  <c:v>58348</c:v>
                </c:pt>
                <c:pt idx="4">
                  <c:v>416768</c:v>
                </c:pt>
                <c:pt idx="5">
                  <c:v>189501</c:v>
                </c:pt>
                <c:pt idx="6">
                  <c:v>721526</c:v>
                </c:pt>
              </c:numCache>
            </c:numRef>
          </c:val>
        </c:ser>
        <c:ser>
          <c:idx val="2"/>
          <c:order val="2"/>
          <c:tx>
            <c:strRef>
              <c:f>[1]Sheet3!$A$8</c:f>
              <c:strCache>
                <c:ptCount val="1"/>
                <c:pt idx="0">
                  <c:v>2009</c:v>
                </c:pt>
              </c:strCache>
            </c:strRef>
          </c:tx>
          <c:cat>
            <c:strRef>
              <c:f>[1]Sheet3!$B$5:$H$5</c:f>
              <c:strCache>
                <c:ptCount val="7"/>
                <c:pt idx="0">
                  <c:v>Deposits</c:v>
                </c:pt>
                <c:pt idx="1">
                  <c:v>Interest Earned</c:v>
                </c:pt>
                <c:pt idx="2">
                  <c:v>Other Income</c:v>
                </c:pt>
                <c:pt idx="3">
                  <c:v>Total Income</c:v>
                </c:pt>
                <c:pt idx="4">
                  <c:v>Advance</c:v>
                </c:pt>
                <c:pt idx="5">
                  <c:v>Investment</c:v>
                </c:pt>
                <c:pt idx="6">
                  <c:v>Total Assets</c:v>
                </c:pt>
              </c:strCache>
            </c:strRef>
          </c:cat>
          <c:val>
            <c:numRef>
              <c:f>[1]Sheet3!$B$8:$H$8</c:f>
              <c:numCache>
                <c:formatCode>General</c:formatCode>
                <c:ptCount val="7"/>
                <c:pt idx="0">
                  <c:v>742073</c:v>
                </c:pt>
                <c:pt idx="1">
                  <c:v>63788</c:v>
                </c:pt>
                <c:pt idx="2">
                  <c:v>12691</c:v>
                </c:pt>
                <c:pt idx="3">
                  <c:v>76479</c:v>
                </c:pt>
                <c:pt idx="4">
                  <c:v>542503</c:v>
                </c:pt>
                <c:pt idx="5">
                  <c:v>275953</c:v>
                </c:pt>
                <c:pt idx="6">
                  <c:v>964432</c:v>
                </c:pt>
              </c:numCache>
            </c:numRef>
          </c:val>
        </c:ser>
        <c:axId val="53616000"/>
        <c:axId val="53617792"/>
      </c:barChart>
      <c:catAx>
        <c:axId val="53616000"/>
        <c:scaling>
          <c:orientation val="minMax"/>
        </c:scaling>
        <c:axPos val="b"/>
        <c:numFmt formatCode="General" sourceLinked="1"/>
        <c:tickLblPos val="nextTo"/>
        <c:crossAx val="53617792"/>
        <c:crosses val="autoZero"/>
        <c:auto val="1"/>
        <c:lblAlgn val="ctr"/>
        <c:lblOffset val="100"/>
      </c:catAx>
      <c:valAx>
        <c:axId val="53617792"/>
        <c:scaling>
          <c:orientation val="minMax"/>
        </c:scaling>
        <c:axPos val="l"/>
        <c:majorGridlines/>
        <c:numFmt formatCode="General" sourceLinked="1"/>
        <c:tickLblPos val="nextTo"/>
        <c:crossAx val="53616000"/>
        <c:crosses val="autoZero"/>
        <c:crossBetween val="between"/>
      </c:valAx>
    </c:plotArea>
    <c:legend>
      <c:legendPos val="r"/>
    </c:legend>
    <c:plotVisOnly val="1"/>
    <c:dispBlanksAs val="gap"/>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en-US"/>
  <c:chart>
    <c:plotArea>
      <c:layout/>
      <c:barChart>
        <c:barDir val="col"/>
        <c:grouping val="clustered"/>
        <c:ser>
          <c:idx val="0"/>
          <c:order val="0"/>
          <c:cat>
            <c:strRef>
              <c:f>[1]Sheet3!$B$19:$H$19</c:f>
              <c:strCache>
                <c:ptCount val="7"/>
                <c:pt idx="0">
                  <c:v>Deposits</c:v>
                </c:pt>
                <c:pt idx="1">
                  <c:v>Interest Earned</c:v>
                </c:pt>
                <c:pt idx="2">
                  <c:v>Other Income</c:v>
                </c:pt>
                <c:pt idx="3">
                  <c:v>Total Income</c:v>
                </c:pt>
                <c:pt idx="4">
                  <c:v>Advance</c:v>
                </c:pt>
                <c:pt idx="5">
                  <c:v>Investment</c:v>
                </c:pt>
                <c:pt idx="6">
                  <c:v>Total Assets</c:v>
                </c:pt>
              </c:strCache>
            </c:strRef>
          </c:cat>
          <c:val>
            <c:numRef>
              <c:f>[1]Sheet3!$B$20:$H$20</c:f>
              <c:numCache>
                <c:formatCode>General</c:formatCode>
                <c:ptCount val="7"/>
                <c:pt idx="0">
                  <c:v>24663</c:v>
                </c:pt>
                <c:pt idx="1">
                  <c:v>22994</c:v>
                </c:pt>
                <c:pt idx="2">
                  <c:v>6962</c:v>
                </c:pt>
                <c:pt idx="3">
                  <c:v>29957</c:v>
                </c:pt>
                <c:pt idx="4">
                  <c:v>195865</c:v>
                </c:pt>
                <c:pt idx="5">
                  <c:v>97257</c:v>
                </c:pt>
                <c:pt idx="6">
                  <c:v>344658</c:v>
                </c:pt>
              </c:numCache>
            </c:numRef>
          </c:val>
        </c:ser>
        <c:ser>
          <c:idx val="1"/>
          <c:order val="1"/>
          <c:cat>
            <c:strRef>
              <c:f>[1]Sheet3!$B$19:$H$19</c:f>
              <c:strCache>
                <c:ptCount val="7"/>
                <c:pt idx="0">
                  <c:v>Deposits</c:v>
                </c:pt>
                <c:pt idx="1">
                  <c:v>Interest Earned</c:v>
                </c:pt>
                <c:pt idx="2">
                  <c:v>Other Income</c:v>
                </c:pt>
                <c:pt idx="3">
                  <c:v>Total Income</c:v>
                </c:pt>
                <c:pt idx="4">
                  <c:v>Advance</c:v>
                </c:pt>
                <c:pt idx="5">
                  <c:v>Investment</c:v>
                </c:pt>
                <c:pt idx="6">
                  <c:v>Total Assets</c:v>
                </c:pt>
              </c:strCache>
            </c:strRef>
          </c:cat>
          <c:val>
            <c:numRef>
              <c:f>[1]Sheet3!$B$21:$H$21</c:f>
              <c:numCache>
                <c:formatCode>General</c:formatCode>
                <c:ptCount val="7"/>
                <c:pt idx="0">
                  <c:v>46820</c:v>
                </c:pt>
                <c:pt idx="1">
                  <c:v>30788</c:v>
                </c:pt>
                <c:pt idx="2">
                  <c:v>8878</c:v>
                </c:pt>
                <c:pt idx="3">
                  <c:v>39667</c:v>
                </c:pt>
                <c:pt idx="4">
                  <c:v>225616</c:v>
                </c:pt>
                <c:pt idx="5">
                  <c:v>111454</c:v>
                </c:pt>
                <c:pt idx="6">
                  <c:v>399795</c:v>
                </c:pt>
              </c:numCache>
            </c:numRef>
          </c:val>
        </c:ser>
        <c:ser>
          <c:idx val="2"/>
          <c:order val="2"/>
          <c:cat>
            <c:strRef>
              <c:f>[1]Sheet3!$B$19:$H$19</c:f>
              <c:strCache>
                <c:ptCount val="7"/>
                <c:pt idx="0">
                  <c:v>Deposits</c:v>
                </c:pt>
                <c:pt idx="1">
                  <c:v>Interest Earned</c:v>
                </c:pt>
                <c:pt idx="2">
                  <c:v>Other Income</c:v>
                </c:pt>
                <c:pt idx="3">
                  <c:v>Total Income</c:v>
                </c:pt>
                <c:pt idx="4">
                  <c:v>Advance</c:v>
                </c:pt>
                <c:pt idx="5">
                  <c:v>Investment</c:v>
                </c:pt>
                <c:pt idx="6">
                  <c:v>Total Assets</c:v>
                </c:pt>
              </c:strCache>
            </c:strRef>
          </c:cat>
          <c:val>
            <c:numRef>
              <c:f>[1]Sheet3!$B$22:$H$22</c:f>
              <c:numCache>
                <c:formatCode>General</c:formatCode>
                <c:ptCount val="7"/>
                <c:pt idx="0">
                  <c:v>49883</c:v>
                </c:pt>
                <c:pt idx="1">
                  <c:v>31092</c:v>
                </c:pt>
                <c:pt idx="2">
                  <c:v>8117</c:v>
                </c:pt>
                <c:pt idx="3">
                  <c:v>39210</c:v>
                </c:pt>
                <c:pt idx="4">
                  <c:v>218310</c:v>
                </c:pt>
                <c:pt idx="5">
                  <c:v>103058</c:v>
                </c:pt>
                <c:pt idx="6">
                  <c:v>379300</c:v>
                </c:pt>
              </c:numCache>
            </c:numRef>
          </c:val>
        </c:ser>
        <c:axId val="53639040"/>
        <c:axId val="53640576"/>
      </c:barChart>
      <c:catAx>
        <c:axId val="53639040"/>
        <c:scaling>
          <c:orientation val="minMax"/>
        </c:scaling>
        <c:axPos val="b"/>
        <c:numFmt formatCode="General" sourceLinked="1"/>
        <c:tickLblPos val="nextTo"/>
        <c:crossAx val="53640576"/>
        <c:crosses val="autoZero"/>
        <c:auto val="1"/>
        <c:lblAlgn val="ctr"/>
        <c:lblOffset val="100"/>
      </c:catAx>
      <c:valAx>
        <c:axId val="53640576"/>
        <c:scaling>
          <c:orientation val="minMax"/>
        </c:scaling>
        <c:axPos val="l"/>
        <c:majorGridlines/>
        <c:numFmt formatCode="General" sourceLinked="1"/>
        <c:tickLblPos val="nextTo"/>
        <c:crossAx val="53639040"/>
        <c:crosses val="autoZero"/>
        <c:crossBetween val="between"/>
      </c:valAx>
    </c:plotArea>
    <c:legend>
      <c:legendPos val="r"/>
    </c:legend>
    <c:plotVisOnly val="1"/>
    <c:dispBlanksAs val="gap"/>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051200-AE98-49BD-8668-E9FDF94AD2EE}"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549557-47E6-4BCD-BD63-C08DD48D31C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051200-AE98-49BD-8668-E9FDF94AD2EE}"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549557-47E6-4BCD-BD63-C08DD48D31C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051200-AE98-49BD-8668-E9FDF94AD2EE}"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549557-47E6-4BCD-BD63-C08DD48D31C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051200-AE98-49BD-8668-E9FDF94AD2EE}"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549557-47E6-4BCD-BD63-C08DD48D31C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051200-AE98-49BD-8668-E9FDF94AD2EE}"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549557-47E6-4BCD-BD63-C08DD48D31C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051200-AE98-49BD-8668-E9FDF94AD2EE}" type="datetimeFigureOut">
              <a:rPr lang="en-US" smtClean="0"/>
              <a:pPr/>
              <a:t>10/10/2012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549557-47E6-4BCD-BD63-C08DD48D31C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051200-AE98-49BD-8668-E9FDF94AD2EE}" type="datetimeFigureOut">
              <a:rPr lang="en-US" smtClean="0"/>
              <a:pPr/>
              <a:t>10/10/2012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549557-47E6-4BCD-BD63-C08DD48D31C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051200-AE98-49BD-8668-E9FDF94AD2EE}" type="datetimeFigureOut">
              <a:rPr lang="en-US" smtClean="0"/>
              <a:pPr/>
              <a:t>10/10/2012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549557-47E6-4BCD-BD63-C08DD48D31C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051200-AE98-49BD-8668-E9FDF94AD2EE}" type="datetimeFigureOut">
              <a:rPr lang="en-US" smtClean="0"/>
              <a:pPr/>
              <a:t>10/10/2012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549557-47E6-4BCD-BD63-C08DD48D31C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051200-AE98-49BD-8668-E9FDF94AD2EE}" type="datetimeFigureOut">
              <a:rPr lang="en-US" smtClean="0"/>
              <a:pPr/>
              <a:t>10/10/2012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549557-47E6-4BCD-BD63-C08DD48D31C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051200-AE98-49BD-8668-E9FDF94AD2EE}" type="datetimeFigureOut">
              <a:rPr lang="en-US" smtClean="0"/>
              <a:pPr/>
              <a:t>10/10/2012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549557-47E6-4BCD-BD63-C08DD48D31C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051200-AE98-49BD-8668-E9FDF94AD2EE}" type="datetimeFigureOut">
              <a:rPr lang="en-US" smtClean="0"/>
              <a:pPr/>
              <a:t>10/10/2012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549557-47E6-4BCD-BD63-C08DD48D31C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59162"/>
          </a:xfrm>
        </p:spPr>
        <p:txBody>
          <a:bodyPr>
            <a:normAutofit/>
          </a:bodyPr>
          <a:lstStyle/>
          <a:p>
            <a:r>
              <a:rPr lang="en-US" b="1" u="sng" dirty="0"/>
              <a:t>GROWTH OF REGIONAL RURAL </a:t>
            </a:r>
            <a:r>
              <a:rPr lang="en-US" b="1" u="sng" dirty="0" smtClean="0"/>
              <a:t>BANKS </a:t>
            </a:r>
            <a:r>
              <a:rPr lang="en-US" b="1" u="sng" dirty="0"/>
              <a:t>(RRBs) </a:t>
            </a:r>
            <a:r>
              <a:rPr lang="en-US" dirty="0"/>
              <a:t/>
            </a:r>
            <a:br>
              <a:rPr lang="en-US" dirty="0"/>
            </a:br>
            <a:r>
              <a:rPr lang="en-US" b="1" u="sng" dirty="0"/>
              <a:t>IN </a:t>
            </a:r>
            <a:r>
              <a:rPr lang="en-US" dirty="0"/>
              <a:t/>
            </a:r>
            <a:br>
              <a:rPr lang="en-US" dirty="0"/>
            </a:br>
            <a:r>
              <a:rPr lang="en-US" b="1" u="sng" dirty="0"/>
              <a:t>INDIA</a:t>
            </a:r>
            <a:r>
              <a:rPr lang="en-US" dirty="0" smtClean="0"/>
              <a:t> </a:t>
            </a:r>
            <a:r>
              <a:rPr lang="en-US" dirty="0"/>
              <a:t> </a:t>
            </a:r>
            <a:br>
              <a:rPr lang="en-US" dirty="0"/>
            </a:br>
            <a:endParaRPr lang="en-US" dirty="0"/>
          </a:p>
        </p:txBody>
      </p:sp>
      <p:sp>
        <p:nvSpPr>
          <p:cNvPr id="3" name="Content Placeholder 2"/>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32311"/>
          </a:xfrm>
          <a:prstGeom prst="rect">
            <a:avLst/>
          </a:prstGeom>
        </p:spPr>
        <p:txBody>
          <a:bodyPr wrap="square">
            <a:spAutoFit/>
          </a:bodyPr>
          <a:lstStyle/>
          <a:p>
            <a:pPr algn="just">
              <a:defRPr/>
            </a:pPr>
            <a:r>
              <a:rPr lang="en-US" sz="2400" b="1" dirty="0" smtClean="0">
                <a:latin typeface="Times New Roman" pitchFamily="18" charset="0"/>
                <a:cs typeface="Times New Roman" pitchFamily="18" charset="0"/>
              </a:rPr>
              <a:t>RESEARCH DESIGN </a:t>
            </a:r>
            <a:endParaRPr lang="en-US" sz="2400" dirty="0" smtClean="0">
              <a:latin typeface="Times New Roman" pitchFamily="18" charset="0"/>
              <a:cs typeface="Times New Roman" pitchFamily="18" charset="0"/>
            </a:endParaRPr>
          </a:p>
          <a:p>
            <a:pPr algn="just">
              <a:defRPr/>
            </a:pPr>
            <a:r>
              <a:rPr lang="en-US" sz="2400" dirty="0" smtClean="0">
                <a:latin typeface="Times New Roman" pitchFamily="18" charset="0"/>
                <a:cs typeface="Times New Roman" pitchFamily="18" charset="0"/>
              </a:rPr>
              <a:t>	Research design is purely and simply the framework or plan for a study that guides the collection and analysis of the data. The research design indicates the methods of research i.e. the method of gathering information and the method or sampling. </a:t>
            </a:r>
          </a:p>
          <a:p>
            <a:pPr algn="just">
              <a:defRPr/>
            </a:pPr>
            <a:r>
              <a:rPr lang="en-US" sz="2400" b="1" dirty="0" smtClean="0">
                <a:solidFill>
                  <a:srgbClr val="FF0000"/>
                </a:solidFill>
                <a:latin typeface="Times New Roman" pitchFamily="18" charset="0"/>
                <a:cs typeface="Times New Roman" pitchFamily="18" charset="0"/>
              </a:rPr>
              <a:t>DESCRIPTIVE RESEARCH</a:t>
            </a:r>
            <a:endParaRPr lang="en-US" sz="2400" dirty="0" smtClean="0">
              <a:solidFill>
                <a:srgbClr val="FF0000"/>
              </a:solidFill>
              <a:latin typeface="Times New Roman" pitchFamily="18" charset="0"/>
              <a:cs typeface="Times New Roman" pitchFamily="18" charset="0"/>
            </a:endParaRPr>
          </a:p>
          <a:p>
            <a:pPr algn="just">
              <a:defRPr/>
            </a:pP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Descriptive research</a:t>
            </a:r>
            <a:r>
              <a:rPr lang="en-US" sz="2400" dirty="0" smtClean="0">
                <a:latin typeface="Times New Roman" pitchFamily="18" charset="0"/>
                <a:cs typeface="Times New Roman" pitchFamily="18" charset="0"/>
              </a:rPr>
              <a:t>, also known as statistical </a:t>
            </a:r>
            <a:r>
              <a:rPr lang="en-US" sz="2400" b="1" dirty="0" smtClean="0">
                <a:latin typeface="Times New Roman" pitchFamily="18" charset="0"/>
                <a:cs typeface="Times New Roman" pitchFamily="18" charset="0"/>
              </a:rPr>
              <a:t>research</a:t>
            </a:r>
            <a:r>
              <a:rPr lang="en-US" sz="2400" dirty="0" smtClean="0">
                <a:latin typeface="Times New Roman" pitchFamily="18" charset="0"/>
                <a:cs typeface="Times New Roman" pitchFamily="18" charset="0"/>
              </a:rPr>
              <a:t>, describes data and characteristics about the population or phenomenon being studied.</a:t>
            </a:r>
            <a:r>
              <a:rPr lang="en-US" sz="2400" b="1" dirty="0" smtClean="0">
                <a:latin typeface="Times New Roman" pitchFamily="18" charset="0"/>
                <a:cs typeface="Times New Roman" pitchFamily="18" charset="0"/>
              </a:rPr>
              <a:t> Descriptive research</a:t>
            </a:r>
            <a:r>
              <a:rPr lang="en-US" sz="2400" dirty="0" smtClean="0">
                <a:latin typeface="Times New Roman" pitchFamily="18" charset="0"/>
                <a:cs typeface="Times New Roman" pitchFamily="18" charset="0"/>
              </a:rPr>
              <a:t> deals with everything that can be counted and studied.</a:t>
            </a:r>
          </a:p>
          <a:p>
            <a:pPr algn="just">
              <a:defRPr/>
            </a:pPr>
            <a:r>
              <a:rPr lang="en-US" sz="2400" b="1" dirty="0" smtClean="0">
                <a:solidFill>
                  <a:srgbClr val="FF0000"/>
                </a:solidFill>
                <a:latin typeface="Times New Roman" pitchFamily="18" charset="0"/>
                <a:cs typeface="Times New Roman" pitchFamily="18" charset="0"/>
              </a:rPr>
              <a:t>DATA COLLECTION </a:t>
            </a:r>
            <a:endParaRPr lang="en-US" sz="2400" dirty="0" smtClean="0">
              <a:solidFill>
                <a:srgbClr val="FF0000"/>
              </a:solidFill>
              <a:latin typeface="Times New Roman" pitchFamily="18" charset="0"/>
              <a:cs typeface="Times New Roman" pitchFamily="18" charset="0"/>
            </a:endParaRPr>
          </a:p>
          <a:p>
            <a:pPr algn="just">
              <a:defRPr/>
            </a:pPr>
            <a:r>
              <a:rPr lang="en-US" sz="2400" dirty="0" smtClean="0">
                <a:latin typeface="Times New Roman" pitchFamily="18" charset="0"/>
                <a:cs typeface="Times New Roman" pitchFamily="18" charset="0"/>
              </a:rPr>
              <a:t>Secondary data and information have been collected from the publications of the Reserve Bank of India, annual reports &amp; other valuable publications.</a:t>
            </a:r>
          </a:p>
          <a:p>
            <a:pPr algn="just">
              <a:defRPr/>
            </a:pPr>
            <a:endParaRPr lang="en-US" sz="2400" dirty="0" smtClean="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229600" cy="1905000"/>
          </a:xfrm>
        </p:spPr>
        <p:txBody>
          <a:bodyPr>
            <a:normAutofit fontScale="90000"/>
          </a:bodyPr>
          <a:lstStyle/>
          <a:p>
            <a:r>
              <a:rPr lang="en-US" b="1" u="sng" dirty="0" smtClean="0"/>
              <a:t/>
            </a:r>
            <a:br>
              <a:rPr lang="en-US" b="1" u="sng" dirty="0" smtClean="0"/>
            </a:br>
            <a:r>
              <a:rPr lang="en-US" b="1" u="sng" dirty="0" smtClean="0"/>
              <a:t>RESEARCH </a:t>
            </a:r>
            <a:r>
              <a:rPr lang="en-US" b="1" u="sng" dirty="0"/>
              <a:t>INSTRUMENTS</a:t>
            </a:r>
            <a:r>
              <a:rPr lang="en-US" dirty="0"/>
              <a:t/>
            </a:r>
            <a:br>
              <a:rPr lang="en-US" dirty="0"/>
            </a:br>
            <a:endParaRPr lang="en-US" dirty="0"/>
          </a:p>
        </p:txBody>
      </p:sp>
      <p:sp>
        <p:nvSpPr>
          <p:cNvPr id="3" name="Content Placeholder 2"/>
          <p:cNvSpPr>
            <a:spLocks noGrp="1"/>
          </p:cNvSpPr>
          <p:nvPr>
            <p:ph idx="1"/>
          </p:nvPr>
        </p:nvSpPr>
        <p:spPr>
          <a:xfrm>
            <a:off x="0" y="1219200"/>
            <a:ext cx="9144000" cy="5867400"/>
          </a:xfrm>
        </p:spPr>
        <p:txBody>
          <a:bodyPr>
            <a:normAutofit fontScale="85000" lnSpcReduction="20000"/>
          </a:bodyPr>
          <a:lstStyle/>
          <a:p>
            <a:pPr>
              <a:buNone/>
            </a:pPr>
            <a:endParaRPr lang="en-US" sz="4800" dirty="0" smtClean="0"/>
          </a:p>
          <a:p>
            <a:pPr>
              <a:buFont typeface="Wingdings" pitchFamily="2" charset="2"/>
              <a:buChar char="Ø"/>
            </a:pPr>
            <a:r>
              <a:rPr lang="en-US" sz="4800" dirty="0" smtClean="0"/>
              <a:t>Performance </a:t>
            </a:r>
            <a:r>
              <a:rPr lang="en-US" sz="4800" dirty="0"/>
              <a:t>parameter of Regional </a:t>
            </a:r>
            <a:r>
              <a:rPr lang="en-US" sz="4800" dirty="0" smtClean="0"/>
              <a:t>    Rural </a:t>
            </a:r>
            <a:r>
              <a:rPr lang="en-US" sz="4800" dirty="0"/>
              <a:t>banks in </a:t>
            </a:r>
            <a:r>
              <a:rPr lang="en-US" sz="4800" dirty="0" smtClean="0"/>
              <a:t>   India are mentioned below.</a:t>
            </a:r>
          </a:p>
          <a:p>
            <a:pPr>
              <a:buFont typeface="Wingdings" pitchFamily="2" charset="2"/>
              <a:buChar char="Ø"/>
            </a:pPr>
            <a:r>
              <a:rPr lang="en-US" sz="4800" dirty="0" smtClean="0"/>
              <a:t>Formula to check growth:- </a:t>
            </a:r>
          </a:p>
          <a:p>
            <a:pPr algn="ctr">
              <a:buNone/>
            </a:pPr>
            <a:r>
              <a:rPr lang="en-US" sz="4800" u="sng" dirty="0" smtClean="0"/>
              <a:t>value of 2009 – value of1999</a:t>
            </a:r>
            <a:r>
              <a:rPr lang="en-US" sz="4800" dirty="0" smtClean="0"/>
              <a:t>            100</a:t>
            </a:r>
          </a:p>
          <a:p>
            <a:pPr>
              <a:buNone/>
            </a:pPr>
            <a:r>
              <a:rPr lang="en-US" sz="4800" dirty="0" smtClean="0"/>
              <a:t>                value of 1999</a:t>
            </a:r>
            <a:endParaRPr lang="en-US" sz="4800" u="sng" dirty="0" smtClean="0"/>
          </a:p>
          <a:p>
            <a:pPr>
              <a:buNone/>
            </a:pPr>
            <a:r>
              <a:rPr lang="en-US" u="sng" dirty="0"/>
              <a:t> </a:t>
            </a:r>
            <a:r>
              <a:rPr lang="en-US" u="sng" dirty="0" smtClean="0"/>
              <a:t>       </a:t>
            </a:r>
          </a:p>
          <a:p>
            <a:pPr>
              <a:buNone/>
            </a:pPr>
            <a:r>
              <a:rPr lang="en-US" u="sng" dirty="0"/>
              <a:t> </a:t>
            </a:r>
            <a:r>
              <a:rPr lang="en-US" u="sng" dirty="0" smtClean="0"/>
              <a:t>                    </a:t>
            </a:r>
          </a:p>
          <a:p>
            <a:pPr>
              <a:buNone/>
            </a:pPr>
            <a:endParaRPr lang="en-US" u="sng" dirty="0" smtClean="0"/>
          </a:p>
          <a:p>
            <a:pPr>
              <a:buNone/>
            </a:pPr>
            <a:r>
              <a:rPr lang="en-US" u="sng" dirty="0" smtClean="0"/>
              <a:t>   </a:t>
            </a:r>
            <a:endParaRPr lang="en-US" u="sng" dirty="0"/>
          </a:p>
        </p:txBody>
      </p:sp>
      <p:cxnSp>
        <p:nvCxnSpPr>
          <p:cNvPr id="5" name="Straight Connector 4"/>
          <p:cNvCxnSpPr/>
          <p:nvPr/>
        </p:nvCxnSpPr>
        <p:spPr>
          <a:xfrm rot="16200000" flipH="1">
            <a:off x="6629400" y="3733800"/>
            <a:ext cx="990600" cy="685800"/>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a:xfrm rot="5400000">
            <a:off x="6591300" y="3771900"/>
            <a:ext cx="990600" cy="60960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639762"/>
          </a:xfrm>
        </p:spPr>
        <p:txBody>
          <a:bodyPr>
            <a:normAutofit fontScale="90000"/>
          </a:bodyPr>
          <a:lstStyle/>
          <a:p>
            <a:r>
              <a:rPr lang="en-US" dirty="0" smtClean="0"/>
              <a:t>0</a:t>
            </a:r>
            <a:endParaRPr lang="en-US" dirty="0"/>
          </a:p>
        </p:txBody>
      </p:sp>
      <p:graphicFrame>
        <p:nvGraphicFramePr>
          <p:cNvPr id="5" name="Content Placeholder 4"/>
          <p:cNvGraphicFramePr>
            <a:graphicFrameLocks noGrp="1"/>
          </p:cNvGraphicFramePr>
          <p:nvPr>
            <p:ph idx="1"/>
          </p:nvPr>
        </p:nvGraphicFramePr>
        <p:xfrm>
          <a:off x="3" y="4"/>
          <a:ext cx="9143992" cy="8722993"/>
        </p:xfrm>
        <a:graphic>
          <a:graphicData uri="http://schemas.openxmlformats.org/drawingml/2006/table">
            <a:tbl>
              <a:tblPr firstRow="1" bandRow="1">
                <a:tableStyleId>{5C22544A-7EE6-4342-B048-85BDC9FD1C3A}</a:tableStyleId>
              </a:tblPr>
              <a:tblGrid>
                <a:gridCol w="703384"/>
                <a:gridCol w="703384"/>
                <a:gridCol w="703384"/>
                <a:gridCol w="703384"/>
                <a:gridCol w="703384"/>
                <a:gridCol w="703384"/>
                <a:gridCol w="703384"/>
                <a:gridCol w="703384"/>
                <a:gridCol w="703384"/>
                <a:gridCol w="703384"/>
                <a:gridCol w="703384"/>
                <a:gridCol w="703384"/>
                <a:gridCol w="703384"/>
              </a:tblGrid>
              <a:tr h="459596">
                <a:tc>
                  <a:txBody>
                    <a:bodyPr/>
                    <a:lstStyle/>
                    <a:p>
                      <a:pPr algn="l" fontAlgn="b"/>
                      <a:r>
                        <a:rPr lang="en-US" sz="1200" b="1" i="0" u="none" strike="noStrike" dirty="0">
                          <a:solidFill>
                            <a:schemeClr val="tx1"/>
                          </a:solidFill>
                          <a:latin typeface="Calibri"/>
                        </a:rPr>
                        <a:t>Parameter</a:t>
                      </a:r>
                    </a:p>
                  </a:txBody>
                  <a:tcPr marL="9525" marR="9525" marT="9525" marB="0" anchor="b"/>
                </a:tc>
                <a:tc>
                  <a:txBody>
                    <a:bodyPr/>
                    <a:lstStyle/>
                    <a:p>
                      <a:pPr algn="ctr" fontAlgn="b"/>
                      <a:r>
                        <a:rPr lang="en-US" sz="1200" b="0" i="0" u="none" strike="noStrike">
                          <a:solidFill>
                            <a:schemeClr val="tx1"/>
                          </a:solidFill>
                          <a:latin typeface="Calibri"/>
                        </a:rPr>
                        <a:t>1999</a:t>
                      </a:r>
                    </a:p>
                  </a:txBody>
                  <a:tcPr marL="9525" marR="9525" marT="9525" marB="0" anchor="b"/>
                </a:tc>
                <a:tc>
                  <a:txBody>
                    <a:bodyPr/>
                    <a:lstStyle/>
                    <a:p>
                      <a:pPr algn="ctr" fontAlgn="b"/>
                      <a:r>
                        <a:rPr lang="en-US" sz="1200" b="0" i="0" u="none" strike="noStrike">
                          <a:solidFill>
                            <a:schemeClr val="tx1"/>
                          </a:solidFill>
                          <a:latin typeface="Calibri"/>
                        </a:rPr>
                        <a:t>2000</a:t>
                      </a:r>
                    </a:p>
                  </a:txBody>
                  <a:tcPr marL="9525" marR="9525" marT="9525" marB="0" anchor="b"/>
                </a:tc>
                <a:tc>
                  <a:txBody>
                    <a:bodyPr/>
                    <a:lstStyle/>
                    <a:p>
                      <a:pPr algn="ctr" fontAlgn="b"/>
                      <a:r>
                        <a:rPr lang="en-US" sz="1200" b="0" i="0" u="none" strike="noStrike">
                          <a:solidFill>
                            <a:schemeClr val="tx1"/>
                          </a:solidFill>
                          <a:latin typeface="Calibri"/>
                        </a:rPr>
                        <a:t>2001</a:t>
                      </a:r>
                    </a:p>
                  </a:txBody>
                  <a:tcPr marL="9525" marR="9525" marT="9525" marB="0" anchor="b"/>
                </a:tc>
                <a:tc>
                  <a:txBody>
                    <a:bodyPr/>
                    <a:lstStyle/>
                    <a:p>
                      <a:pPr algn="ctr" fontAlgn="b"/>
                      <a:r>
                        <a:rPr lang="en-US" sz="1200" b="0" i="0" u="none" strike="noStrike">
                          <a:solidFill>
                            <a:schemeClr val="tx1"/>
                          </a:solidFill>
                          <a:latin typeface="Calibri"/>
                        </a:rPr>
                        <a:t>2002</a:t>
                      </a:r>
                    </a:p>
                  </a:txBody>
                  <a:tcPr marL="9525" marR="9525" marT="9525" marB="0" anchor="b"/>
                </a:tc>
                <a:tc>
                  <a:txBody>
                    <a:bodyPr/>
                    <a:lstStyle/>
                    <a:p>
                      <a:pPr algn="ctr" fontAlgn="b"/>
                      <a:r>
                        <a:rPr lang="en-US" sz="1200" b="0" i="0" u="none" strike="noStrike">
                          <a:solidFill>
                            <a:schemeClr val="tx1"/>
                          </a:solidFill>
                          <a:latin typeface="Calibri"/>
                        </a:rPr>
                        <a:t>2003</a:t>
                      </a:r>
                    </a:p>
                  </a:txBody>
                  <a:tcPr marL="9525" marR="9525" marT="9525" marB="0" anchor="b"/>
                </a:tc>
                <a:tc>
                  <a:txBody>
                    <a:bodyPr/>
                    <a:lstStyle/>
                    <a:p>
                      <a:pPr algn="ctr" fontAlgn="b"/>
                      <a:r>
                        <a:rPr lang="en-US" sz="1200" b="0" i="0" u="none" strike="noStrike">
                          <a:solidFill>
                            <a:schemeClr val="tx1"/>
                          </a:solidFill>
                          <a:latin typeface="Calibri"/>
                        </a:rPr>
                        <a:t>2004</a:t>
                      </a:r>
                    </a:p>
                  </a:txBody>
                  <a:tcPr marL="9525" marR="9525" marT="9525" marB="0" anchor="b"/>
                </a:tc>
                <a:tc>
                  <a:txBody>
                    <a:bodyPr/>
                    <a:lstStyle/>
                    <a:p>
                      <a:pPr algn="ctr" fontAlgn="b"/>
                      <a:r>
                        <a:rPr lang="en-US" sz="1200" b="0" i="0" u="none" strike="noStrike">
                          <a:solidFill>
                            <a:schemeClr val="tx1"/>
                          </a:solidFill>
                          <a:latin typeface="Calibri"/>
                        </a:rPr>
                        <a:t>2005</a:t>
                      </a:r>
                    </a:p>
                  </a:txBody>
                  <a:tcPr marL="9525" marR="9525" marT="9525" marB="0" anchor="b"/>
                </a:tc>
                <a:tc>
                  <a:txBody>
                    <a:bodyPr/>
                    <a:lstStyle/>
                    <a:p>
                      <a:pPr algn="ctr" fontAlgn="b"/>
                      <a:r>
                        <a:rPr lang="en-US" sz="1200" b="0" i="0" u="none" strike="noStrike">
                          <a:solidFill>
                            <a:schemeClr val="tx1"/>
                          </a:solidFill>
                          <a:latin typeface="Calibri"/>
                        </a:rPr>
                        <a:t>2006</a:t>
                      </a:r>
                    </a:p>
                  </a:txBody>
                  <a:tcPr marL="9525" marR="9525" marT="9525" marB="0" anchor="b"/>
                </a:tc>
                <a:tc>
                  <a:txBody>
                    <a:bodyPr/>
                    <a:lstStyle/>
                    <a:p>
                      <a:pPr algn="ctr" fontAlgn="b"/>
                      <a:r>
                        <a:rPr lang="en-US" sz="1200" b="0" i="0" u="none" strike="noStrike">
                          <a:solidFill>
                            <a:schemeClr val="tx1"/>
                          </a:solidFill>
                          <a:latin typeface="Calibri"/>
                        </a:rPr>
                        <a:t>2007</a:t>
                      </a:r>
                    </a:p>
                  </a:txBody>
                  <a:tcPr marL="9525" marR="9525" marT="9525" marB="0" anchor="b"/>
                </a:tc>
                <a:tc>
                  <a:txBody>
                    <a:bodyPr/>
                    <a:lstStyle/>
                    <a:p>
                      <a:pPr algn="ctr" fontAlgn="b"/>
                      <a:r>
                        <a:rPr lang="en-US" sz="1200" b="0" i="0" u="none" strike="noStrike">
                          <a:solidFill>
                            <a:schemeClr val="tx1"/>
                          </a:solidFill>
                          <a:latin typeface="Calibri"/>
                        </a:rPr>
                        <a:t>2008</a:t>
                      </a:r>
                    </a:p>
                  </a:txBody>
                  <a:tcPr marL="9525" marR="9525" marT="9525" marB="0" anchor="b"/>
                </a:tc>
                <a:tc>
                  <a:txBody>
                    <a:bodyPr/>
                    <a:lstStyle/>
                    <a:p>
                      <a:pPr algn="ctr" fontAlgn="b"/>
                      <a:r>
                        <a:rPr lang="en-US" sz="1200" b="0" i="0" u="none" strike="noStrike">
                          <a:solidFill>
                            <a:schemeClr val="tx1"/>
                          </a:solidFill>
                          <a:latin typeface="Calibri"/>
                        </a:rPr>
                        <a:t>2009</a:t>
                      </a:r>
                    </a:p>
                  </a:txBody>
                  <a:tcPr marL="9525" marR="9525" marT="9525" marB="0" anchor="b"/>
                </a:tc>
                <a:tc>
                  <a:txBody>
                    <a:bodyPr/>
                    <a:lstStyle/>
                    <a:p>
                      <a:pPr algn="ctr" fontAlgn="b"/>
                      <a:r>
                        <a:rPr lang="en-US" sz="1200" b="0" i="0" u="none" strike="noStrike">
                          <a:solidFill>
                            <a:schemeClr val="tx1"/>
                          </a:solidFill>
                          <a:latin typeface="Calibri"/>
                        </a:rPr>
                        <a:t>Growth(%)</a:t>
                      </a:r>
                    </a:p>
                  </a:txBody>
                  <a:tcPr marL="9525" marR="9525" marT="9525" marB="0" anchor="b"/>
                </a:tc>
              </a:tr>
              <a:tr h="534251">
                <a:tc>
                  <a:txBody>
                    <a:bodyPr/>
                    <a:lstStyle/>
                    <a:p>
                      <a:pPr algn="l" fontAlgn="ctr"/>
                      <a:r>
                        <a:rPr lang="en-US" sz="1200" b="1" i="0" u="none" strike="noStrike">
                          <a:solidFill>
                            <a:schemeClr val="tx1"/>
                          </a:solidFill>
                          <a:latin typeface="Calibri"/>
                        </a:rPr>
                        <a:t>No. Of RRBs</a:t>
                      </a:r>
                    </a:p>
                  </a:txBody>
                  <a:tcPr marL="9525" marR="9525" marT="9525" marB="0" anchor="ctr"/>
                </a:tc>
                <a:tc>
                  <a:txBody>
                    <a:bodyPr/>
                    <a:lstStyle/>
                    <a:p>
                      <a:pPr algn="r" fontAlgn="b"/>
                      <a:r>
                        <a:rPr lang="en-US" sz="1200" b="0" i="0" u="none" strike="noStrike">
                          <a:solidFill>
                            <a:schemeClr val="tx1"/>
                          </a:solidFill>
                          <a:latin typeface="Calibri"/>
                        </a:rPr>
                        <a:t>196</a:t>
                      </a:r>
                    </a:p>
                  </a:txBody>
                  <a:tcPr marL="9525" marR="9525" marT="9525" marB="0" anchor="b"/>
                </a:tc>
                <a:tc>
                  <a:txBody>
                    <a:bodyPr/>
                    <a:lstStyle/>
                    <a:p>
                      <a:pPr algn="r" fontAlgn="b"/>
                      <a:r>
                        <a:rPr lang="en-US" sz="1200" b="0" i="0" u="none" strike="noStrike" dirty="0">
                          <a:solidFill>
                            <a:schemeClr val="tx1"/>
                          </a:solidFill>
                          <a:latin typeface="Calibri"/>
                        </a:rPr>
                        <a:t>196</a:t>
                      </a:r>
                    </a:p>
                  </a:txBody>
                  <a:tcPr marL="9525" marR="9525" marT="9525" marB="0" anchor="b"/>
                </a:tc>
                <a:tc>
                  <a:txBody>
                    <a:bodyPr/>
                    <a:lstStyle/>
                    <a:p>
                      <a:pPr algn="r" fontAlgn="b"/>
                      <a:r>
                        <a:rPr lang="en-US" sz="1200" b="0" i="0" u="none" strike="noStrike" dirty="0">
                          <a:solidFill>
                            <a:schemeClr val="tx1"/>
                          </a:solidFill>
                          <a:latin typeface="Calibri"/>
                        </a:rPr>
                        <a:t>196</a:t>
                      </a:r>
                    </a:p>
                  </a:txBody>
                  <a:tcPr marL="9525" marR="9525" marT="9525" marB="0" anchor="b"/>
                </a:tc>
                <a:tc>
                  <a:txBody>
                    <a:bodyPr/>
                    <a:lstStyle/>
                    <a:p>
                      <a:pPr algn="r" fontAlgn="b"/>
                      <a:r>
                        <a:rPr lang="en-US" sz="1200" b="0" i="0" u="none" strike="noStrike">
                          <a:solidFill>
                            <a:schemeClr val="tx1"/>
                          </a:solidFill>
                          <a:latin typeface="Calibri"/>
                        </a:rPr>
                        <a:t>196</a:t>
                      </a:r>
                    </a:p>
                  </a:txBody>
                  <a:tcPr marL="9525" marR="9525" marT="9525" marB="0" anchor="b"/>
                </a:tc>
                <a:tc>
                  <a:txBody>
                    <a:bodyPr/>
                    <a:lstStyle/>
                    <a:p>
                      <a:pPr algn="r" fontAlgn="b"/>
                      <a:r>
                        <a:rPr lang="en-US" sz="1200" b="0" i="0" u="none" strike="noStrike">
                          <a:solidFill>
                            <a:schemeClr val="tx1"/>
                          </a:solidFill>
                          <a:latin typeface="Calibri"/>
                        </a:rPr>
                        <a:t>196</a:t>
                      </a:r>
                    </a:p>
                  </a:txBody>
                  <a:tcPr marL="9525" marR="9525" marT="9525" marB="0" anchor="b"/>
                </a:tc>
                <a:tc>
                  <a:txBody>
                    <a:bodyPr/>
                    <a:lstStyle/>
                    <a:p>
                      <a:pPr algn="r" fontAlgn="b"/>
                      <a:r>
                        <a:rPr lang="en-US" sz="1200" b="0" i="0" u="none" strike="noStrike">
                          <a:solidFill>
                            <a:schemeClr val="tx1"/>
                          </a:solidFill>
                          <a:latin typeface="Calibri"/>
                        </a:rPr>
                        <a:t>196</a:t>
                      </a:r>
                    </a:p>
                  </a:txBody>
                  <a:tcPr marL="9525" marR="9525" marT="9525" marB="0" anchor="b"/>
                </a:tc>
                <a:tc>
                  <a:txBody>
                    <a:bodyPr/>
                    <a:lstStyle/>
                    <a:p>
                      <a:pPr algn="r" fontAlgn="b"/>
                      <a:r>
                        <a:rPr lang="en-US" sz="1200" b="0" i="0" u="none" strike="noStrike">
                          <a:solidFill>
                            <a:schemeClr val="tx1"/>
                          </a:solidFill>
                          <a:latin typeface="Calibri"/>
                        </a:rPr>
                        <a:t>196</a:t>
                      </a:r>
                    </a:p>
                  </a:txBody>
                  <a:tcPr marL="9525" marR="9525" marT="9525" marB="0" anchor="b"/>
                </a:tc>
                <a:tc>
                  <a:txBody>
                    <a:bodyPr/>
                    <a:lstStyle/>
                    <a:p>
                      <a:pPr algn="r" fontAlgn="b"/>
                      <a:r>
                        <a:rPr lang="en-US" sz="1200" b="0" i="0" u="none" strike="noStrike">
                          <a:solidFill>
                            <a:schemeClr val="tx1"/>
                          </a:solidFill>
                          <a:latin typeface="Calibri"/>
                        </a:rPr>
                        <a:t>96</a:t>
                      </a:r>
                    </a:p>
                  </a:txBody>
                  <a:tcPr marL="9525" marR="9525" marT="9525" marB="0" anchor="b"/>
                </a:tc>
                <a:tc>
                  <a:txBody>
                    <a:bodyPr/>
                    <a:lstStyle/>
                    <a:p>
                      <a:pPr algn="r" fontAlgn="b"/>
                      <a:r>
                        <a:rPr lang="en-US" sz="1200" b="0" i="0" u="none" strike="noStrike">
                          <a:solidFill>
                            <a:schemeClr val="tx1"/>
                          </a:solidFill>
                          <a:latin typeface="Calibri"/>
                        </a:rPr>
                        <a:t>86</a:t>
                      </a:r>
                    </a:p>
                  </a:txBody>
                  <a:tcPr marL="9525" marR="9525" marT="9525" marB="0" anchor="b"/>
                </a:tc>
                <a:tc>
                  <a:txBody>
                    <a:bodyPr/>
                    <a:lstStyle/>
                    <a:p>
                      <a:pPr algn="r" fontAlgn="b"/>
                      <a:r>
                        <a:rPr lang="en-US" sz="1200" b="0" i="0" u="none" strike="noStrike">
                          <a:solidFill>
                            <a:schemeClr val="tx1"/>
                          </a:solidFill>
                          <a:latin typeface="Calibri"/>
                        </a:rPr>
                        <a:t>86</a:t>
                      </a:r>
                    </a:p>
                  </a:txBody>
                  <a:tcPr marL="9525" marR="9525" marT="9525" marB="0" anchor="b"/>
                </a:tc>
                <a:tc>
                  <a:txBody>
                    <a:bodyPr/>
                    <a:lstStyle/>
                    <a:p>
                      <a:pPr algn="r" fontAlgn="b"/>
                      <a:r>
                        <a:rPr lang="en-US" sz="1200" b="0" i="0" u="none" strike="noStrike" dirty="0">
                          <a:solidFill>
                            <a:schemeClr val="tx1"/>
                          </a:solidFill>
                          <a:latin typeface="Calibri"/>
                        </a:rPr>
                        <a:t>83</a:t>
                      </a:r>
                    </a:p>
                  </a:txBody>
                  <a:tcPr marL="9525" marR="9525" marT="9525" marB="0" anchor="b"/>
                </a:tc>
                <a:tc>
                  <a:txBody>
                    <a:bodyPr/>
                    <a:lstStyle/>
                    <a:p>
                      <a:pPr algn="l" fontAlgn="b"/>
                      <a:endParaRPr lang="en-US" sz="1200" b="0" i="0" u="none" strike="noStrike" dirty="0">
                        <a:solidFill>
                          <a:schemeClr val="tx1"/>
                        </a:solidFill>
                        <a:latin typeface="Calibri"/>
                      </a:endParaRPr>
                    </a:p>
                  </a:txBody>
                  <a:tcPr marL="9525" marR="9525" marT="9525" marB="0" anchor="b"/>
                </a:tc>
              </a:tr>
              <a:tr h="272958">
                <a:tc>
                  <a:txBody>
                    <a:bodyPr/>
                    <a:lstStyle/>
                    <a:p>
                      <a:pPr algn="l" fontAlgn="ctr"/>
                      <a:r>
                        <a:rPr lang="en-US" sz="1200" b="1" i="0" u="none" strike="noStrike">
                          <a:solidFill>
                            <a:schemeClr val="tx1"/>
                          </a:solidFill>
                          <a:latin typeface="Calibri"/>
                        </a:rPr>
                        <a:t>Capital</a:t>
                      </a:r>
                    </a:p>
                  </a:txBody>
                  <a:tcPr marL="9525" marR="9525" marT="9525" marB="0" anchor="ctr"/>
                </a:tc>
                <a:tc>
                  <a:txBody>
                    <a:bodyPr/>
                    <a:lstStyle/>
                    <a:p>
                      <a:pPr algn="r" fontAlgn="b"/>
                      <a:r>
                        <a:rPr lang="en-US" sz="1200" b="0" i="0" u="none" strike="noStrike">
                          <a:solidFill>
                            <a:schemeClr val="tx1"/>
                          </a:solidFill>
                          <a:latin typeface="Calibri"/>
                        </a:rPr>
                        <a:t>1380</a:t>
                      </a:r>
                    </a:p>
                  </a:txBody>
                  <a:tcPr marL="9525" marR="9525" marT="9525" marB="0" anchor="b"/>
                </a:tc>
                <a:tc>
                  <a:txBody>
                    <a:bodyPr/>
                    <a:lstStyle/>
                    <a:p>
                      <a:pPr algn="r" fontAlgn="b"/>
                      <a:r>
                        <a:rPr lang="en-US" sz="1200" b="0" i="0" u="none" strike="noStrike">
                          <a:solidFill>
                            <a:schemeClr val="tx1"/>
                          </a:solidFill>
                          <a:latin typeface="Calibri"/>
                        </a:rPr>
                        <a:t>1959</a:t>
                      </a:r>
                    </a:p>
                  </a:txBody>
                  <a:tcPr marL="9525" marR="9525" marT="9525" marB="0" anchor="b"/>
                </a:tc>
                <a:tc>
                  <a:txBody>
                    <a:bodyPr/>
                    <a:lstStyle/>
                    <a:p>
                      <a:pPr algn="r" fontAlgn="b"/>
                      <a:r>
                        <a:rPr lang="en-US" sz="1200" b="0" i="0" u="none" strike="noStrike">
                          <a:solidFill>
                            <a:schemeClr val="tx1"/>
                          </a:solidFill>
                          <a:latin typeface="Calibri"/>
                        </a:rPr>
                        <a:t>2049</a:t>
                      </a:r>
                    </a:p>
                  </a:txBody>
                  <a:tcPr marL="9525" marR="9525" marT="9525" marB="0" anchor="b"/>
                </a:tc>
                <a:tc>
                  <a:txBody>
                    <a:bodyPr/>
                    <a:lstStyle/>
                    <a:p>
                      <a:pPr algn="r" fontAlgn="b"/>
                      <a:r>
                        <a:rPr lang="en-US" sz="1200" b="0" i="0" u="none" strike="noStrike" dirty="0">
                          <a:solidFill>
                            <a:schemeClr val="tx1"/>
                          </a:solidFill>
                          <a:latin typeface="Calibri"/>
                        </a:rPr>
                        <a:t>2143</a:t>
                      </a:r>
                    </a:p>
                  </a:txBody>
                  <a:tcPr marL="9525" marR="9525" marT="9525" marB="0" anchor="b"/>
                </a:tc>
                <a:tc>
                  <a:txBody>
                    <a:bodyPr/>
                    <a:lstStyle/>
                    <a:p>
                      <a:pPr algn="r" fontAlgn="b"/>
                      <a:r>
                        <a:rPr lang="en-US" sz="1200" b="0" i="0" u="none" strike="noStrike">
                          <a:solidFill>
                            <a:schemeClr val="tx1"/>
                          </a:solidFill>
                          <a:latin typeface="Calibri"/>
                        </a:rPr>
                        <a:t>2141</a:t>
                      </a:r>
                    </a:p>
                  </a:txBody>
                  <a:tcPr marL="9525" marR="9525" marT="9525" marB="0" anchor="b"/>
                </a:tc>
                <a:tc>
                  <a:txBody>
                    <a:bodyPr/>
                    <a:lstStyle/>
                    <a:p>
                      <a:pPr algn="r" fontAlgn="b"/>
                      <a:r>
                        <a:rPr lang="en-US" sz="1200" b="0" i="0" u="none" strike="noStrike">
                          <a:solidFill>
                            <a:schemeClr val="tx1"/>
                          </a:solidFill>
                          <a:latin typeface="Calibri"/>
                        </a:rPr>
                        <a:t>2221</a:t>
                      </a:r>
                    </a:p>
                  </a:txBody>
                  <a:tcPr marL="9525" marR="9525" marT="9525" marB="0" anchor="b"/>
                </a:tc>
                <a:tc>
                  <a:txBody>
                    <a:bodyPr/>
                    <a:lstStyle/>
                    <a:p>
                      <a:pPr algn="r" fontAlgn="b"/>
                      <a:r>
                        <a:rPr lang="en-US" sz="1200" b="0" i="0" u="none" strike="noStrike">
                          <a:solidFill>
                            <a:schemeClr val="tx1"/>
                          </a:solidFill>
                          <a:latin typeface="Calibri"/>
                        </a:rPr>
                        <a:t>25354</a:t>
                      </a:r>
                    </a:p>
                  </a:txBody>
                  <a:tcPr marL="9525" marR="9525" marT="9525" marB="0" anchor="b"/>
                </a:tc>
                <a:tc>
                  <a:txBody>
                    <a:bodyPr/>
                    <a:lstStyle/>
                    <a:p>
                      <a:pPr algn="r" fontAlgn="b"/>
                      <a:r>
                        <a:rPr lang="en-US" sz="1200" b="0" i="0" u="none" strike="noStrike">
                          <a:solidFill>
                            <a:schemeClr val="tx1"/>
                          </a:solidFill>
                          <a:latin typeface="Calibri"/>
                        </a:rPr>
                        <a:t>48488</a:t>
                      </a:r>
                    </a:p>
                  </a:txBody>
                  <a:tcPr marL="9525" marR="9525" marT="9525" marB="0" anchor="b"/>
                </a:tc>
                <a:tc>
                  <a:txBody>
                    <a:bodyPr/>
                    <a:lstStyle/>
                    <a:p>
                      <a:pPr algn="r" fontAlgn="b"/>
                      <a:r>
                        <a:rPr lang="en-US" sz="1200" b="0" i="0" u="none" strike="noStrike">
                          <a:solidFill>
                            <a:schemeClr val="tx1"/>
                          </a:solidFill>
                          <a:latin typeface="Calibri"/>
                        </a:rPr>
                        <a:t>58990</a:t>
                      </a:r>
                    </a:p>
                  </a:txBody>
                  <a:tcPr marL="9525" marR="9525" marT="9525" marB="0" anchor="b"/>
                </a:tc>
                <a:tc>
                  <a:txBody>
                    <a:bodyPr/>
                    <a:lstStyle/>
                    <a:p>
                      <a:pPr algn="r" fontAlgn="b"/>
                      <a:r>
                        <a:rPr lang="en-US" sz="1200" b="0" i="0" u="none" strike="noStrike">
                          <a:solidFill>
                            <a:schemeClr val="tx1"/>
                          </a:solidFill>
                          <a:latin typeface="Calibri"/>
                        </a:rPr>
                        <a:t>67855</a:t>
                      </a:r>
                    </a:p>
                  </a:txBody>
                  <a:tcPr marL="9525" marR="9525" marT="9525" marB="0" anchor="b"/>
                </a:tc>
                <a:tc>
                  <a:txBody>
                    <a:bodyPr/>
                    <a:lstStyle/>
                    <a:p>
                      <a:pPr algn="r" fontAlgn="b"/>
                      <a:r>
                        <a:rPr lang="en-US" sz="1200" b="0" i="0" u="none" strike="noStrike" dirty="0">
                          <a:solidFill>
                            <a:schemeClr val="tx1"/>
                          </a:solidFill>
                          <a:latin typeface="Calibri"/>
                        </a:rPr>
                        <a:t>76392</a:t>
                      </a:r>
                    </a:p>
                  </a:txBody>
                  <a:tcPr marL="9525" marR="9525" marT="9525" marB="0" anchor="b"/>
                </a:tc>
                <a:tc>
                  <a:txBody>
                    <a:bodyPr/>
                    <a:lstStyle/>
                    <a:p>
                      <a:pPr algn="r" fontAlgn="b"/>
                      <a:r>
                        <a:rPr lang="en-US" sz="1200" b="0" i="0" u="none" strike="noStrike" dirty="0">
                          <a:solidFill>
                            <a:schemeClr val="tx1"/>
                          </a:solidFill>
                          <a:latin typeface="Calibri"/>
                        </a:rPr>
                        <a:t>5435.65</a:t>
                      </a:r>
                    </a:p>
                  </a:txBody>
                  <a:tcPr marL="9525" marR="9525" marT="9525" marB="0" anchor="b"/>
                </a:tc>
              </a:tr>
              <a:tr h="272958">
                <a:tc>
                  <a:txBody>
                    <a:bodyPr/>
                    <a:lstStyle/>
                    <a:p>
                      <a:pPr algn="l" fontAlgn="ctr"/>
                      <a:r>
                        <a:rPr lang="en-US" sz="1200" b="1" i="0" u="none" strike="noStrike">
                          <a:solidFill>
                            <a:schemeClr val="tx1"/>
                          </a:solidFill>
                          <a:latin typeface="Calibri"/>
                        </a:rPr>
                        <a:t>Deposit</a:t>
                      </a:r>
                    </a:p>
                  </a:txBody>
                  <a:tcPr marL="9525" marR="9525" marT="9525" marB="0" anchor="ctr"/>
                </a:tc>
                <a:tc>
                  <a:txBody>
                    <a:bodyPr/>
                    <a:lstStyle/>
                    <a:p>
                      <a:pPr algn="r" fontAlgn="b"/>
                      <a:r>
                        <a:rPr lang="en-US" sz="1200" b="0" i="0" u="none" strike="noStrike">
                          <a:solidFill>
                            <a:schemeClr val="tx1"/>
                          </a:solidFill>
                          <a:latin typeface="Calibri"/>
                        </a:rPr>
                        <a:t>27059</a:t>
                      </a:r>
                    </a:p>
                  </a:txBody>
                  <a:tcPr marL="9525" marR="9525" marT="9525" marB="0" anchor="b"/>
                </a:tc>
                <a:tc>
                  <a:txBody>
                    <a:bodyPr/>
                    <a:lstStyle/>
                    <a:p>
                      <a:pPr algn="r" fontAlgn="b"/>
                      <a:r>
                        <a:rPr lang="en-US" sz="1200" b="0" i="0" u="none" strike="noStrike">
                          <a:solidFill>
                            <a:schemeClr val="tx1"/>
                          </a:solidFill>
                          <a:latin typeface="Calibri"/>
                        </a:rPr>
                        <a:t>32226</a:t>
                      </a:r>
                    </a:p>
                  </a:txBody>
                  <a:tcPr marL="9525" marR="9525" marT="9525" marB="0" anchor="b"/>
                </a:tc>
                <a:tc>
                  <a:txBody>
                    <a:bodyPr/>
                    <a:lstStyle/>
                    <a:p>
                      <a:pPr algn="r" fontAlgn="b"/>
                      <a:r>
                        <a:rPr lang="en-US" sz="1200" b="0" i="0" u="none" strike="noStrike">
                          <a:solidFill>
                            <a:schemeClr val="tx1"/>
                          </a:solidFill>
                          <a:latin typeface="Calibri"/>
                        </a:rPr>
                        <a:t>39294</a:t>
                      </a:r>
                    </a:p>
                  </a:txBody>
                  <a:tcPr marL="9525" marR="9525" marT="9525" marB="0" anchor="b"/>
                </a:tc>
                <a:tc>
                  <a:txBody>
                    <a:bodyPr/>
                    <a:lstStyle/>
                    <a:p>
                      <a:pPr algn="r" fontAlgn="b"/>
                      <a:r>
                        <a:rPr lang="en-US" sz="1200" b="0" i="0" u="none" strike="noStrike">
                          <a:solidFill>
                            <a:schemeClr val="tx1"/>
                          </a:solidFill>
                          <a:latin typeface="Calibri"/>
                        </a:rPr>
                        <a:t>44539</a:t>
                      </a:r>
                    </a:p>
                  </a:txBody>
                  <a:tcPr marL="9525" marR="9525" marT="9525" marB="0" anchor="b"/>
                </a:tc>
                <a:tc>
                  <a:txBody>
                    <a:bodyPr/>
                    <a:lstStyle/>
                    <a:p>
                      <a:pPr algn="r" fontAlgn="b"/>
                      <a:r>
                        <a:rPr lang="en-US" sz="1200" b="0" i="0" u="none" strike="noStrike" dirty="0">
                          <a:solidFill>
                            <a:schemeClr val="tx1"/>
                          </a:solidFill>
                          <a:latin typeface="Calibri"/>
                        </a:rPr>
                        <a:t>49582</a:t>
                      </a:r>
                    </a:p>
                  </a:txBody>
                  <a:tcPr marL="9525" marR="9525" marT="9525" marB="0" anchor="b"/>
                </a:tc>
                <a:tc>
                  <a:txBody>
                    <a:bodyPr/>
                    <a:lstStyle/>
                    <a:p>
                      <a:pPr algn="r" fontAlgn="b"/>
                      <a:r>
                        <a:rPr lang="en-US" sz="1200" b="0" i="0" u="none" strike="noStrike">
                          <a:solidFill>
                            <a:schemeClr val="tx1"/>
                          </a:solidFill>
                          <a:latin typeface="Calibri"/>
                        </a:rPr>
                        <a:t>56295</a:t>
                      </a:r>
                    </a:p>
                  </a:txBody>
                  <a:tcPr marL="9525" marR="9525" marT="9525" marB="0" anchor="b"/>
                </a:tc>
                <a:tc>
                  <a:txBody>
                    <a:bodyPr/>
                    <a:lstStyle/>
                    <a:p>
                      <a:pPr algn="r" fontAlgn="b"/>
                      <a:r>
                        <a:rPr lang="en-US" sz="1200" b="0" i="0" u="none" strike="noStrike">
                          <a:solidFill>
                            <a:schemeClr val="tx1"/>
                          </a:solidFill>
                          <a:latin typeface="Calibri"/>
                        </a:rPr>
                        <a:t>69719</a:t>
                      </a:r>
                    </a:p>
                  </a:txBody>
                  <a:tcPr marL="9525" marR="9525" marT="9525" marB="0" anchor="b"/>
                </a:tc>
                <a:tc>
                  <a:txBody>
                    <a:bodyPr/>
                    <a:lstStyle/>
                    <a:p>
                      <a:pPr algn="r" fontAlgn="b"/>
                      <a:r>
                        <a:rPr lang="en-US" sz="1200" b="0" i="0" u="none" strike="noStrike">
                          <a:solidFill>
                            <a:schemeClr val="tx1"/>
                          </a:solidFill>
                          <a:latin typeface="Calibri"/>
                        </a:rPr>
                        <a:t>83143</a:t>
                      </a:r>
                    </a:p>
                  </a:txBody>
                  <a:tcPr marL="9525" marR="9525" marT="9525" marB="0" anchor="b"/>
                </a:tc>
                <a:tc>
                  <a:txBody>
                    <a:bodyPr/>
                    <a:lstStyle/>
                    <a:p>
                      <a:pPr algn="r" fontAlgn="b"/>
                      <a:r>
                        <a:rPr lang="en-US" sz="1200" b="0" i="0" u="none" strike="noStrike">
                          <a:solidFill>
                            <a:schemeClr val="tx1"/>
                          </a:solidFill>
                          <a:latin typeface="Calibri"/>
                        </a:rPr>
                        <a:t>99093</a:t>
                      </a:r>
                    </a:p>
                  </a:txBody>
                  <a:tcPr marL="9525" marR="9525" marT="9525" marB="0" anchor="b"/>
                </a:tc>
                <a:tc>
                  <a:txBody>
                    <a:bodyPr/>
                    <a:lstStyle/>
                    <a:p>
                      <a:pPr algn="r" fontAlgn="b"/>
                      <a:r>
                        <a:rPr lang="en-US" sz="1200" b="0" i="0" u="none" strike="noStrike">
                          <a:solidFill>
                            <a:schemeClr val="tx1"/>
                          </a:solidFill>
                          <a:latin typeface="Calibri"/>
                        </a:rPr>
                        <a:t>120184</a:t>
                      </a:r>
                    </a:p>
                  </a:txBody>
                  <a:tcPr marL="9525" marR="9525" marT="9525" marB="0" anchor="b"/>
                </a:tc>
                <a:tc>
                  <a:txBody>
                    <a:bodyPr/>
                    <a:lstStyle/>
                    <a:p>
                      <a:pPr algn="r" fontAlgn="b"/>
                      <a:r>
                        <a:rPr lang="en-US" sz="1200" b="0" i="0" u="none" strike="noStrike" dirty="0">
                          <a:solidFill>
                            <a:schemeClr val="tx1"/>
                          </a:solidFill>
                          <a:latin typeface="Calibri"/>
                        </a:rPr>
                        <a:t>124296</a:t>
                      </a:r>
                    </a:p>
                  </a:txBody>
                  <a:tcPr marL="9525" marR="9525" marT="9525" marB="0" anchor="b"/>
                </a:tc>
                <a:tc>
                  <a:txBody>
                    <a:bodyPr/>
                    <a:lstStyle/>
                    <a:p>
                      <a:pPr algn="r" fontAlgn="b"/>
                      <a:r>
                        <a:rPr lang="en-US" sz="1200" b="0" i="0" u="none" strike="noStrike">
                          <a:solidFill>
                            <a:schemeClr val="tx1"/>
                          </a:solidFill>
                          <a:latin typeface="Calibri"/>
                        </a:rPr>
                        <a:t>359.35</a:t>
                      </a:r>
                    </a:p>
                  </a:txBody>
                  <a:tcPr marL="9525" marR="9525" marT="9525" marB="0" anchor="b"/>
                </a:tc>
              </a:tr>
              <a:tr h="534251">
                <a:tc>
                  <a:txBody>
                    <a:bodyPr/>
                    <a:lstStyle/>
                    <a:p>
                      <a:pPr algn="l" fontAlgn="ctr"/>
                      <a:r>
                        <a:rPr lang="en-US" sz="1200" b="1" i="0" u="none" strike="noStrike">
                          <a:solidFill>
                            <a:schemeClr val="tx1"/>
                          </a:solidFill>
                          <a:latin typeface="Calibri"/>
                        </a:rPr>
                        <a:t>Investment</a:t>
                      </a:r>
                    </a:p>
                  </a:txBody>
                  <a:tcPr marL="9525" marR="9525" marT="9525" marB="0" anchor="ctr"/>
                </a:tc>
                <a:tc>
                  <a:txBody>
                    <a:bodyPr/>
                    <a:lstStyle/>
                    <a:p>
                      <a:pPr algn="r" fontAlgn="b"/>
                      <a:r>
                        <a:rPr lang="en-US" sz="1200" b="0" i="0" u="none" strike="noStrike">
                          <a:solidFill>
                            <a:schemeClr val="tx1"/>
                          </a:solidFill>
                          <a:latin typeface="Calibri"/>
                        </a:rPr>
                        <a:t>6680</a:t>
                      </a:r>
                    </a:p>
                  </a:txBody>
                  <a:tcPr marL="9525" marR="9525" marT="9525" marB="0" anchor="b"/>
                </a:tc>
                <a:tc>
                  <a:txBody>
                    <a:bodyPr/>
                    <a:lstStyle/>
                    <a:p>
                      <a:pPr algn="r" fontAlgn="b"/>
                      <a:r>
                        <a:rPr lang="en-US" sz="1200" b="0" i="0" u="none" strike="noStrike">
                          <a:solidFill>
                            <a:schemeClr val="tx1"/>
                          </a:solidFill>
                          <a:latin typeface="Calibri"/>
                        </a:rPr>
                        <a:t>7760</a:t>
                      </a:r>
                    </a:p>
                  </a:txBody>
                  <a:tcPr marL="9525" marR="9525" marT="9525" marB="0" anchor="b"/>
                </a:tc>
                <a:tc>
                  <a:txBody>
                    <a:bodyPr/>
                    <a:lstStyle/>
                    <a:p>
                      <a:pPr algn="r" fontAlgn="b"/>
                      <a:r>
                        <a:rPr lang="en-US" sz="1200" b="0" i="0" u="none" strike="noStrike">
                          <a:solidFill>
                            <a:schemeClr val="tx1"/>
                          </a:solidFill>
                          <a:latin typeface="Calibri"/>
                        </a:rPr>
                        <a:t>8800</a:t>
                      </a:r>
                    </a:p>
                  </a:txBody>
                  <a:tcPr marL="9525" marR="9525" marT="9525" marB="0" anchor="b"/>
                </a:tc>
                <a:tc>
                  <a:txBody>
                    <a:bodyPr/>
                    <a:lstStyle/>
                    <a:p>
                      <a:pPr algn="r" fontAlgn="b"/>
                      <a:r>
                        <a:rPr lang="en-US" sz="1200" b="0" i="0" u="none" strike="noStrike">
                          <a:solidFill>
                            <a:schemeClr val="tx1"/>
                          </a:solidFill>
                          <a:latin typeface="Calibri"/>
                        </a:rPr>
                        <a:t>9471</a:t>
                      </a:r>
                    </a:p>
                  </a:txBody>
                  <a:tcPr marL="9525" marR="9525" marT="9525" marB="0" anchor="b"/>
                </a:tc>
                <a:tc>
                  <a:txBody>
                    <a:bodyPr/>
                    <a:lstStyle/>
                    <a:p>
                      <a:pPr algn="r" fontAlgn="b"/>
                      <a:r>
                        <a:rPr lang="en-US" sz="1200" b="0" i="0" u="none" strike="noStrike">
                          <a:solidFill>
                            <a:schemeClr val="tx1"/>
                          </a:solidFill>
                          <a:latin typeface="Calibri"/>
                        </a:rPr>
                        <a:t>17138</a:t>
                      </a:r>
                    </a:p>
                  </a:txBody>
                  <a:tcPr marL="9525" marR="9525" marT="9525" marB="0" anchor="b"/>
                </a:tc>
                <a:tc>
                  <a:txBody>
                    <a:bodyPr/>
                    <a:lstStyle/>
                    <a:p>
                      <a:pPr algn="r" fontAlgn="b"/>
                      <a:r>
                        <a:rPr lang="en-US" sz="1200" b="0" i="0" u="none" strike="noStrike" dirty="0">
                          <a:solidFill>
                            <a:schemeClr val="tx1"/>
                          </a:solidFill>
                          <a:latin typeface="Calibri"/>
                        </a:rPr>
                        <a:t>21286</a:t>
                      </a:r>
                    </a:p>
                  </a:txBody>
                  <a:tcPr marL="9525" marR="9525" marT="9525" marB="0" anchor="b"/>
                </a:tc>
                <a:tc>
                  <a:txBody>
                    <a:bodyPr/>
                    <a:lstStyle/>
                    <a:p>
                      <a:pPr algn="r" fontAlgn="b"/>
                      <a:r>
                        <a:rPr lang="en-US" sz="1200" b="0" i="0" u="none" strike="noStrike">
                          <a:solidFill>
                            <a:schemeClr val="tx1"/>
                          </a:solidFill>
                          <a:latin typeface="Calibri"/>
                        </a:rPr>
                        <a:t>33486</a:t>
                      </a:r>
                    </a:p>
                  </a:txBody>
                  <a:tcPr marL="9525" marR="9525" marT="9525" marB="0" anchor="b"/>
                </a:tc>
                <a:tc>
                  <a:txBody>
                    <a:bodyPr/>
                    <a:lstStyle/>
                    <a:p>
                      <a:pPr algn="r" fontAlgn="b"/>
                      <a:r>
                        <a:rPr lang="en-US" sz="1200" b="0" i="0" u="none" strike="noStrike">
                          <a:solidFill>
                            <a:schemeClr val="tx1"/>
                          </a:solidFill>
                          <a:latin typeface="Calibri"/>
                        </a:rPr>
                        <a:t>45666</a:t>
                      </a:r>
                    </a:p>
                  </a:txBody>
                  <a:tcPr marL="9525" marR="9525" marT="9525" marB="0" anchor="b"/>
                </a:tc>
                <a:tc>
                  <a:txBody>
                    <a:bodyPr/>
                    <a:lstStyle/>
                    <a:p>
                      <a:pPr algn="r" fontAlgn="b"/>
                      <a:r>
                        <a:rPr lang="en-US" sz="1200" b="0" i="0" u="none" strike="noStrike">
                          <a:solidFill>
                            <a:schemeClr val="tx1"/>
                          </a:solidFill>
                          <a:latin typeface="Calibri"/>
                        </a:rPr>
                        <a:t>48559</a:t>
                      </a:r>
                    </a:p>
                  </a:txBody>
                  <a:tcPr marL="9525" marR="9525" marT="9525" marB="0" anchor="b"/>
                </a:tc>
                <a:tc>
                  <a:txBody>
                    <a:bodyPr/>
                    <a:lstStyle/>
                    <a:p>
                      <a:pPr algn="r" fontAlgn="b"/>
                      <a:r>
                        <a:rPr lang="en-US" sz="1200" b="0" i="0" u="none" strike="noStrike">
                          <a:solidFill>
                            <a:schemeClr val="tx1"/>
                          </a:solidFill>
                          <a:latin typeface="Calibri"/>
                        </a:rPr>
                        <a:t>62629</a:t>
                      </a:r>
                    </a:p>
                  </a:txBody>
                  <a:tcPr marL="9525" marR="9525" marT="9525" marB="0" anchor="b"/>
                </a:tc>
                <a:tc>
                  <a:txBody>
                    <a:bodyPr/>
                    <a:lstStyle/>
                    <a:p>
                      <a:pPr algn="r" fontAlgn="b"/>
                      <a:r>
                        <a:rPr lang="en-US" sz="1200" b="0" i="0" u="none" strike="noStrike" dirty="0">
                          <a:solidFill>
                            <a:schemeClr val="tx1"/>
                          </a:solidFill>
                          <a:latin typeface="Calibri"/>
                        </a:rPr>
                        <a:t>96699</a:t>
                      </a:r>
                    </a:p>
                  </a:txBody>
                  <a:tcPr marL="9525" marR="9525" marT="9525" marB="0" anchor="b"/>
                </a:tc>
                <a:tc>
                  <a:txBody>
                    <a:bodyPr/>
                    <a:lstStyle/>
                    <a:p>
                      <a:pPr algn="r" fontAlgn="b"/>
                      <a:r>
                        <a:rPr lang="en-US" sz="1200" b="0" i="0" u="none" strike="noStrike" dirty="0">
                          <a:solidFill>
                            <a:schemeClr val="tx1"/>
                          </a:solidFill>
                          <a:latin typeface="Calibri"/>
                        </a:rPr>
                        <a:t>1347.5</a:t>
                      </a:r>
                    </a:p>
                  </a:txBody>
                  <a:tcPr marL="9525" marR="9525" marT="9525" marB="0" anchor="b"/>
                </a:tc>
              </a:tr>
              <a:tr h="272958">
                <a:tc>
                  <a:txBody>
                    <a:bodyPr/>
                    <a:lstStyle/>
                    <a:p>
                      <a:pPr algn="l" fontAlgn="ctr"/>
                      <a:r>
                        <a:rPr lang="en-US" sz="1200" b="1" i="0" u="none" strike="noStrike">
                          <a:solidFill>
                            <a:schemeClr val="tx1"/>
                          </a:solidFill>
                          <a:latin typeface="Calibri"/>
                        </a:rPr>
                        <a:t>Advance</a:t>
                      </a:r>
                    </a:p>
                  </a:txBody>
                  <a:tcPr marL="9525" marR="9525" marT="9525" marB="0" anchor="ctr"/>
                </a:tc>
                <a:tc>
                  <a:txBody>
                    <a:bodyPr/>
                    <a:lstStyle/>
                    <a:p>
                      <a:pPr algn="r" fontAlgn="b"/>
                      <a:r>
                        <a:rPr lang="en-US" sz="1200" b="0" i="0" u="none" strike="noStrike">
                          <a:solidFill>
                            <a:schemeClr val="tx1"/>
                          </a:solidFill>
                          <a:latin typeface="Calibri"/>
                        </a:rPr>
                        <a:t>10559</a:t>
                      </a:r>
                    </a:p>
                  </a:txBody>
                  <a:tcPr marL="9525" marR="9525" marT="9525" marB="0" anchor="b"/>
                </a:tc>
                <a:tc>
                  <a:txBody>
                    <a:bodyPr/>
                    <a:lstStyle/>
                    <a:p>
                      <a:pPr algn="r" fontAlgn="b"/>
                      <a:r>
                        <a:rPr lang="en-US" sz="1200" b="0" i="0" u="none" strike="noStrike">
                          <a:solidFill>
                            <a:schemeClr val="tx1"/>
                          </a:solidFill>
                          <a:latin typeface="Calibri"/>
                        </a:rPr>
                        <a:t>12427</a:t>
                      </a:r>
                    </a:p>
                  </a:txBody>
                  <a:tcPr marL="9525" marR="9525" marT="9525" marB="0" anchor="b"/>
                </a:tc>
                <a:tc>
                  <a:txBody>
                    <a:bodyPr/>
                    <a:lstStyle/>
                    <a:p>
                      <a:pPr algn="r" fontAlgn="b"/>
                      <a:r>
                        <a:rPr lang="en-US" sz="1200" b="0" i="0" u="none" strike="noStrike">
                          <a:solidFill>
                            <a:schemeClr val="tx1"/>
                          </a:solidFill>
                          <a:latin typeface="Calibri"/>
                        </a:rPr>
                        <a:t>15050</a:t>
                      </a:r>
                    </a:p>
                  </a:txBody>
                  <a:tcPr marL="9525" marR="9525" marT="9525" marB="0" anchor="b"/>
                </a:tc>
                <a:tc>
                  <a:txBody>
                    <a:bodyPr/>
                    <a:lstStyle/>
                    <a:p>
                      <a:pPr algn="r" fontAlgn="b"/>
                      <a:r>
                        <a:rPr lang="en-US" sz="1200" b="0" i="0" u="none" strike="noStrike">
                          <a:solidFill>
                            <a:schemeClr val="tx1"/>
                          </a:solidFill>
                          <a:latin typeface="Calibri"/>
                        </a:rPr>
                        <a:t>17710</a:t>
                      </a:r>
                    </a:p>
                  </a:txBody>
                  <a:tcPr marL="9525" marR="9525" marT="9525" marB="0" anchor="b"/>
                </a:tc>
                <a:tc>
                  <a:txBody>
                    <a:bodyPr/>
                    <a:lstStyle/>
                    <a:p>
                      <a:pPr algn="r" fontAlgn="b"/>
                      <a:r>
                        <a:rPr lang="en-US" sz="1200" b="0" i="0" u="none" strike="noStrike">
                          <a:solidFill>
                            <a:schemeClr val="tx1"/>
                          </a:solidFill>
                          <a:latin typeface="Calibri"/>
                        </a:rPr>
                        <a:t>20934</a:t>
                      </a:r>
                    </a:p>
                  </a:txBody>
                  <a:tcPr marL="9525" marR="9525" marT="9525" marB="0" anchor="b"/>
                </a:tc>
                <a:tc>
                  <a:txBody>
                    <a:bodyPr/>
                    <a:lstStyle/>
                    <a:p>
                      <a:pPr algn="r" fontAlgn="b"/>
                      <a:r>
                        <a:rPr lang="en-US" sz="1200" b="0" i="0" u="none" strike="noStrike">
                          <a:solidFill>
                            <a:schemeClr val="tx1"/>
                          </a:solidFill>
                          <a:latin typeface="Calibri"/>
                        </a:rPr>
                        <a:t>25038</a:t>
                      </a:r>
                    </a:p>
                  </a:txBody>
                  <a:tcPr marL="9525" marR="9525" marT="9525" marB="0" anchor="b"/>
                </a:tc>
                <a:tc>
                  <a:txBody>
                    <a:bodyPr/>
                    <a:lstStyle/>
                    <a:p>
                      <a:pPr algn="r" fontAlgn="b"/>
                      <a:r>
                        <a:rPr lang="en-US" sz="1200" b="0" i="0" u="none" strike="noStrike">
                          <a:solidFill>
                            <a:schemeClr val="tx1"/>
                          </a:solidFill>
                          <a:latin typeface="Calibri"/>
                        </a:rPr>
                        <a:t>32692</a:t>
                      </a:r>
                    </a:p>
                  </a:txBody>
                  <a:tcPr marL="9525" marR="9525" marT="9525" marB="0" anchor="b"/>
                </a:tc>
                <a:tc>
                  <a:txBody>
                    <a:bodyPr/>
                    <a:lstStyle/>
                    <a:p>
                      <a:pPr algn="r" fontAlgn="b"/>
                      <a:r>
                        <a:rPr lang="en-US" sz="1200" b="0" i="0" u="none" strike="noStrike">
                          <a:solidFill>
                            <a:schemeClr val="tx1"/>
                          </a:solidFill>
                          <a:latin typeface="Calibri"/>
                        </a:rPr>
                        <a:t>40345</a:t>
                      </a:r>
                    </a:p>
                  </a:txBody>
                  <a:tcPr marL="9525" marR="9525" marT="9525" marB="0" anchor="b"/>
                </a:tc>
                <a:tc>
                  <a:txBody>
                    <a:bodyPr/>
                    <a:lstStyle/>
                    <a:p>
                      <a:pPr algn="r" fontAlgn="b"/>
                      <a:r>
                        <a:rPr lang="en-US" sz="1200" b="0" i="0" u="none" strike="noStrike">
                          <a:solidFill>
                            <a:schemeClr val="tx1"/>
                          </a:solidFill>
                          <a:latin typeface="Calibri"/>
                        </a:rPr>
                        <a:t>43456</a:t>
                      </a:r>
                    </a:p>
                  </a:txBody>
                  <a:tcPr marL="9525" marR="9525" marT="9525" marB="0" anchor="b"/>
                </a:tc>
                <a:tc>
                  <a:txBody>
                    <a:bodyPr/>
                    <a:lstStyle/>
                    <a:p>
                      <a:pPr algn="r" fontAlgn="b"/>
                      <a:r>
                        <a:rPr lang="en-US" sz="1200" b="0" i="0" u="none" strike="noStrike">
                          <a:solidFill>
                            <a:schemeClr val="tx1"/>
                          </a:solidFill>
                          <a:latin typeface="Calibri"/>
                        </a:rPr>
                        <a:t>46678</a:t>
                      </a:r>
                    </a:p>
                  </a:txBody>
                  <a:tcPr marL="9525" marR="9525" marT="9525" marB="0" anchor="b"/>
                </a:tc>
                <a:tc>
                  <a:txBody>
                    <a:bodyPr/>
                    <a:lstStyle/>
                    <a:p>
                      <a:pPr algn="r" fontAlgn="b"/>
                      <a:r>
                        <a:rPr lang="en-US" sz="1200" b="0" i="0" u="none" strike="noStrike">
                          <a:solidFill>
                            <a:schemeClr val="tx1"/>
                          </a:solidFill>
                          <a:latin typeface="Calibri"/>
                        </a:rPr>
                        <a:t>51283</a:t>
                      </a:r>
                    </a:p>
                  </a:txBody>
                  <a:tcPr marL="9525" marR="9525" marT="9525" marB="0" anchor="b"/>
                </a:tc>
                <a:tc>
                  <a:txBody>
                    <a:bodyPr/>
                    <a:lstStyle/>
                    <a:p>
                      <a:pPr algn="r" fontAlgn="b"/>
                      <a:r>
                        <a:rPr lang="en-US" sz="1200" b="0" i="0" u="none" strike="noStrike" dirty="0">
                          <a:solidFill>
                            <a:schemeClr val="tx1"/>
                          </a:solidFill>
                          <a:latin typeface="Calibri"/>
                        </a:rPr>
                        <a:t>385.62</a:t>
                      </a:r>
                    </a:p>
                  </a:txBody>
                  <a:tcPr marL="9525" marR="9525" marT="9525" marB="0" anchor="b"/>
                </a:tc>
              </a:tr>
              <a:tr h="534251">
                <a:tc>
                  <a:txBody>
                    <a:bodyPr/>
                    <a:lstStyle/>
                    <a:p>
                      <a:pPr algn="l" fontAlgn="ctr"/>
                      <a:r>
                        <a:rPr lang="en-US" sz="1200" b="1" i="0" u="none" strike="noStrike">
                          <a:solidFill>
                            <a:schemeClr val="tx1"/>
                          </a:solidFill>
                          <a:latin typeface="Calibri"/>
                        </a:rPr>
                        <a:t>Total Assets</a:t>
                      </a:r>
                    </a:p>
                  </a:txBody>
                  <a:tcPr marL="9525" marR="9525" marT="9525" marB="0" anchor="ctr"/>
                </a:tc>
                <a:tc>
                  <a:txBody>
                    <a:bodyPr/>
                    <a:lstStyle/>
                    <a:p>
                      <a:pPr algn="r" fontAlgn="b"/>
                      <a:r>
                        <a:rPr lang="en-US" sz="1200" b="0" i="0" u="none" strike="noStrike">
                          <a:solidFill>
                            <a:schemeClr val="tx1"/>
                          </a:solidFill>
                          <a:latin typeface="Calibri"/>
                        </a:rPr>
                        <a:t>35820</a:t>
                      </a:r>
                    </a:p>
                  </a:txBody>
                  <a:tcPr marL="9525" marR="9525" marT="9525" marB="0" anchor="b"/>
                </a:tc>
                <a:tc>
                  <a:txBody>
                    <a:bodyPr/>
                    <a:lstStyle/>
                    <a:p>
                      <a:pPr algn="r" fontAlgn="b"/>
                      <a:r>
                        <a:rPr lang="en-US" sz="1200" b="0" i="0" u="none" strike="noStrike">
                          <a:solidFill>
                            <a:schemeClr val="tx1"/>
                          </a:solidFill>
                          <a:latin typeface="Calibri"/>
                        </a:rPr>
                        <a:t>42236</a:t>
                      </a:r>
                    </a:p>
                  </a:txBody>
                  <a:tcPr marL="9525" marR="9525" marT="9525" marB="0" anchor="b"/>
                </a:tc>
                <a:tc>
                  <a:txBody>
                    <a:bodyPr/>
                    <a:lstStyle/>
                    <a:p>
                      <a:pPr algn="r" fontAlgn="b"/>
                      <a:r>
                        <a:rPr lang="en-US" sz="1200" b="0" i="0" u="none" strike="noStrike">
                          <a:solidFill>
                            <a:schemeClr val="tx1"/>
                          </a:solidFill>
                          <a:latin typeface="Calibri"/>
                        </a:rPr>
                        <a:t>49596</a:t>
                      </a:r>
                    </a:p>
                  </a:txBody>
                  <a:tcPr marL="9525" marR="9525" marT="9525" marB="0" anchor="b"/>
                </a:tc>
                <a:tc>
                  <a:txBody>
                    <a:bodyPr/>
                    <a:lstStyle/>
                    <a:p>
                      <a:pPr algn="r" fontAlgn="b"/>
                      <a:r>
                        <a:rPr lang="en-US" sz="1200" b="0" i="0" u="none" strike="noStrike">
                          <a:solidFill>
                            <a:schemeClr val="tx1"/>
                          </a:solidFill>
                          <a:latin typeface="Calibri"/>
                        </a:rPr>
                        <a:t>56802</a:t>
                      </a:r>
                    </a:p>
                  </a:txBody>
                  <a:tcPr marL="9525" marR="9525" marT="9525" marB="0" anchor="b"/>
                </a:tc>
                <a:tc>
                  <a:txBody>
                    <a:bodyPr/>
                    <a:lstStyle/>
                    <a:p>
                      <a:pPr algn="r" fontAlgn="b"/>
                      <a:r>
                        <a:rPr lang="en-US" sz="1200" b="0" i="0" u="none" strike="noStrike">
                          <a:solidFill>
                            <a:schemeClr val="tx1"/>
                          </a:solidFill>
                          <a:latin typeface="Calibri"/>
                        </a:rPr>
                        <a:t>62500</a:t>
                      </a:r>
                    </a:p>
                  </a:txBody>
                  <a:tcPr marL="9525" marR="9525" marT="9525" marB="0" anchor="b"/>
                </a:tc>
                <a:tc>
                  <a:txBody>
                    <a:bodyPr/>
                    <a:lstStyle/>
                    <a:p>
                      <a:pPr algn="r" fontAlgn="b"/>
                      <a:r>
                        <a:rPr lang="en-US" sz="1200" b="0" i="0" u="none" strike="noStrike">
                          <a:solidFill>
                            <a:schemeClr val="tx1"/>
                          </a:solidFill>
                          <a:latin typeface="Calibri"/>
                        </a:rPr>
                        <a:t>70195</a:t>
                      </a:r>
                    </a:p>
                  </a:txBody>
                  <a:tcPr marL="9525" marR="9525" marT="9525" marB="0" anchor="b"/>
                </a:tc>
                <a:tc>
                  <a:txBody>
                    <a:bodyPr/>
                    <a:lstStyle/>
                    <a:p>
                      <a:pPr algn="r" fontAlgn="b"/>
                      <a:r>
                        <a:rPr lang="en-US" sz="1200" b="0" i="0" u="none" strike="noStrike" dirty="0">
                          <a:solidFill>
                            <a:schemeClr val="tx1"/>
                          </a:solidFill>
                          <a:latin typeface="Calibri"/>
                        </a:rPr>
                        <a:t>436805</a:t>
                      </a:r>
                    </a:p>
                  </a:txBody>
                  <a:tcPr marL="9525" marR="9525" marT="9525" marB="0" anchor="b"/>
                </a:tc>
                <a:tc>
                  <a:txBody>
                    <a:bodyPr/>
                    <a:lstStyle/>
                    <a:p>
                      <a:pPr algn="r" fontAlgn="b"/>
                      <a:r>
                        <a:rPr lang="en-US" sz="1200" b="0" i="0" u="none" strike="noStrike">
                          <a:solidFill>
                            <a:schemeClr val="tx1"/>
                          </a:solidFill>
                          <a:latin typeface="Calibri"/>
                        </a:rPr>
                        <a:t>803416</a:t>
                      </a:r>
                    </a:p>
                  </a:txBody>
                  <a:tcPr marL="9525" marR="9525" marT="9525" marB="0" anchor="b"/>
                </a:tc>
                <a:tc>
                  <a:txBody>
                    <a:bodyPr/>
                    <a:lstStyle/>
                    <a:p>
                      <a:pPr algn="r" fontAlgn="b"/>
                      <a:r>
                        <a:rPr lang="en-US" sz="1200" b="0" i="0" u="none" strike="noStrike">
                          <a:solidFill>
                            <a:schemeClr val="tx1"/>
                          </a:solidFill>
                          <a:latin typeface="Calibri"/>
                        </a:rPr>
                        <a:t>844982</a:t>
                      </a:r>
                    </a:p>
                  </a:txBody>
                  <a:tcPr marL="9525" marR="9525" marT="9525" marB="0" anchor="b"/>
                </a:tc>
                <a:tc>
                  <a:txBody>
                    <a:bodyPr/>
                    <a:lstStyle/>
                    <a:p>
                      <a:pPr algn="r" fontAlgn="b"/>
                      <a:r>
                        <a:rPr lang="en-US" sz="1200" b="0" i="0" u="none" strike="noStrike">
                          <a:solidFill>
                            <a:schemeClr val="tx1"/>
                          </a:solidFill>
                          <a:latin typeface="Calibri"/>
                        </a:rPr>
                        <a:t>898760</a:t>
                      </a:r>
                    </a:p>
                  </a:txBody>
                  <a:tcPr marL="9525" marR="9525" marT="9525" marB="0" anchor="b"/>
                </a:tc>
                <a:tc>
                  <a:txBody>
                    <a:bodyPr/>
                    <a:lstStyle/>
                    <a:p>
                      <a:pPr algn="r" fontAlgn="b"/>
                      <a:r>
                        <a:rPr lang="en-US" sz="1200" b="0" i="0" u="none" strike="noStrike" dirty="0">
                          <a:solidFill>
                            <a:schemeClr val="tx1"/>
                          </a:solidFill>
                          <a:latin typeface="Calibri"/>
                        </a:rPr>
                        <a:t>984364</a:t>
                      </a:r>
                    </a:p>
                  </a:txBody>
                  <a:tcPr marL="9525" marR="9525" marT="9525" marB="0" anchor="b"/>
                </a:tc>
                <a:tc>
                  <a:txBody>
                    <a:bodyPr/>
                    <a:lstStyle/>
                    <a:p>
                      <a:pPr algn="r" fontAlgn="b"/>
                      <a:r>
                        <a:rPr lang="en-US" sz="1200" b="0" i="0" u="none" strike="noStrike" dirty="0">
                          <a:solidFill>
                            <a:schemeClr val="tx1"/>
                          </a:solidFill>
                          <a:latin typeface="Calibri"/>
                        </a:rPr>
                        <a:t>2648.3</a:t>
                      </a:r>
                    </a:p>
                  </a:txBody>
                  <a:tcPr marL="9525" marR="9525" marT="9525" marB="0" anchor="b"/>
                </a:tc>
              </a:tr>
              <a:tr h="534251">
                <a:tc>
                  <a:txBody>
                    <a:bodyPr/>
                    <a:lstStyle/>
                    <a:p>
                      <a:pPr algn="l" fontAlgn="ctr"/>
                      <a:r>
                        <a:rPr lang="en-US" sz="1200" b="1" i="0" u="none" strike="noStrike">
                          <a:solidFill>
                            <a:schemeClr val="tx1"/>
                          </a:solidFill>
                          <a:latin typeface="Calibri"/>
                        </a:rPr>
                        <a:t>Interest Earned</a:t>
                      </a:r>
                    </a:p>
                  </a:txBody>
                  <a:tcPr marL="9525" marR="9525" marT="9525" marB="0" anchor="ctr"/>
                </a:tc>
                <a:tc>
                  <a:txBody>
                    <a:bodyPr/>
                    <a:lstStyle/>
                    <a:p>
                      <a:pPr algn="r" fontAlgn="b"/>
                      <a:r>
                        <a:rPr lang="en-US" sz="1200" b="0" i="0" u="none" strike="noStrike">
                          <a:solidFill>
                            <a:schemeClr val="tx1"/>
                          </a:solidFill>
                          <a:latin typeface="Calibri"/>
                        </a:rPr>
                        <a:t>3281</a:t>
                      </a:r>
                    </a:p>
                  </a:txBody>
                  <a:tcPr marL="9525" marR="9525" marT="9525" marB="0" anchor="b"/>
                </a:tc>
                <a:tc>
                  <a:txBody>
                    <a:bodyPr/>
                    <a:lstStyle/>
                    <a:p>
                      <a:pPr algn="r" fontAlgn="b"/>
                      <a:r>
                        <a:rPr lang="en-US" sz="1200" b="0" i="0" u="none" strike="noStrike">
                          <a:solidFill>
                            <a:schemeClr val="tx1"/>
                          </a:solidFill>
                          <a:latin typeface="Calibri"/>
                        </a:rPr>
                        <a:t>3938</a:t>
                      </a:r>
                    </a:p>
                  </a:txBody>
                  <a:tcPr marL="9525" marR="9525" marT="9525" marB="0" anchor="b"/>
                </a:tc>
                <a:tc>
                  <a:txBody>
                    <a:bodyPr/>
                    <a:lstStyle/>
                    <a:p>
                      <a:pPr algn="r" fontAlgn="b"/>
                      <a:r>
                        <a:rPr lang="en-US" sz="1200" b="0" i="0" u="none" strike="noStrike">
                          <a:solidFill>
                            <a:schemeClr val="tx1"/>
                          </a:solidFill>
                          <a:latin typeface="Calibri"/>
                        </a:rPr>
                        <a:t>4619</a:t>
                      </a:r>
                    </a:p>
                  </a:txBody>
                  <a:tcPr marL="9525" marR="9525" marT="9525" marB="0" anchor="b"/>
                </a:tc>
                <a:tc>
                  <a:txBody>
                    <a:bodyPr/>
                    <a:lstStyle/>
                    <a:p>
                      <a:pPr algn="r" fontAlgn="b"/>
                      <a:r>
                        <a:rPr lang="en-US" sz="1200" b="0" i="0" u="none" strike="noStrike">
                          <a:solidFill>
                            <a:schemeClr val="tx1"/>
                          </a:solidFill>
                          <a:latin typeface="Calibri"/>
                        </a:rPr>
                        <a:t>5191</a:t>
                      </a:r>
                    </a:p>
                  </a:txBody>
                  <a:tcPr marL="9525" marR="9525" marT="9525" marB="0" anchor="b"/>
                </a:tc>
                <a:tc>
                  <a:txBody>
                    <a:bodyPr/>
                    <a:lstStyle/>
                    <a:p>
                      <a:pPr algn="r" fontAlgn="b"/>
                      <a:r>
                        <a:rPr lang="en-US" sz="1200" b="0" i="0" u="none" strike="noStrike">
                          <a:solidFill>
                            <a:schemeClr val="tx1"/>
                          </a:solidFill>
                          <a:latin typeface="Calibri"/>
                        </a:rPr>
                        <a:t>5391</a:t>
                      </a:r>
                    </a:p>
                  </a:txBody>
                  <a:tcPr marL="9525" marR="9525" marT="9525" marB="0" anchor="b"/>
                </a:tc>
                <a:tc>
                  <a:txBody>
                    <a:bodyPr/>
                    <a:lstStyle/>
                    <a:p>
                      <a:pPr algn="r" fontAlgn="b"/>
                      <a:r>
                        <a:rPr lang="en-US" sz="1200" b="0" i="0" u="none" strike="noStrike">
                          <a:solidFill>
                            <a:schemeClr val="tx1"/>
                          </a:solidFill>
                          <a:latin typeface="Calibri"/>
                        </a:rPr>
                        <a:t>5535</a:t>
                      </a:r>
                    </a:p>
                  </a:txBody>
                  <a:tcPr marL="9525" marR="9525" marT="9525" marB="0" anchor="b"/>
                </a:tc>
                <a:tc>
                  <a:txBody>
                    <a:bodyPr/>
                    <a:lstStyle/>
                    <a:p>
                      <a:pPr algn="r" fontAlgn="b"/>
                      <a:r>
                        <a:rPr lang="en-US" sz="1200" b="0" i="0" u="none" strike="noStrike">
                          <a:solidFill>
                            <a:schemeClr val="tx1"/>
                          </a:solidFill>
                          <a:latin typeface="Calibri"/>
                        </a:rPr>
                        <a:t>6041</a:t>
                      </a:r>
                    </a:p>
                  </a:txBody>
                  <a:tcPr marL="9525" marR="9525" marT="9525" marB="0" anchor="b"/>
                </a:tc>
                <a:tc>
                  <a:txBody>
                    <a:bodyPr/>
                    <a:lstStyle/>
                    <a:p>
                      <a:pPr algn="r" fontAlgn="b"/>
                      <a:r>
                        <a:rPr lang="en-US" sz="1200" b="0" i="0" u="none" strike="noStrike">
                          <a:solidFill>
                            <a:schemeClr val="tx1"/>
                          </a:solidFill>
                          <a:latin typeface="Calibri"/>
                        </a:rPr>
                        <a:t>6547</a:t>
                      </a:r>
                    </a:p>
                  </a:txBody>
                  <a:tcPr marL="9525" marR="9525" marT="9525" marB="0" anchor="b"/>
                </a:tc>
                <a:tc>
                  <a:txBody>
                    <a:bodyPr/>
                    <a:lstStyle/>
                    <a:p>
                      <a:pPr algn="r" fontAlgn="b"/>
                      <a:r>
                        <a:rPr lang="en-US" sz="1200" b="0" i="0" u="none" strike="noStrike" dirty="0">
                          <a:solidFill>
                            <a:schemeClr val="tx1"/>
                          </a:solidFill>
                          <a:latin typeface="Calibri"/>
                        </a:rPr>
                        <a:t>7729</a:t>
                      </a:r>
                    </a:p>
                  </a:txBody>
                  <a:tcPr marL="9525" marR="9525" marT="9525" marB="0" anchor="b"/>
                </a:tc>
                <a:tc>
                  <a:txBody>
                    <a:bodyPr/>
                    <a:lstStyle/>
                    <a:p>
                      <a:pPr algn="r" fontAlgn="b"/>
                      <a:r>
                        <a:rPr lang="en-US" sz="1200" b="0" i="0" u="none" strike="noStrike">
                          <a:solidFill>
                            <a:schemeClr val="tx1"/>
                          </a:solidFill>
                          <a:latin typeface="Calibri"/>
                        </a:rPr>
                        <a:t>7586</a:t>
                      </a:r>
                    </a:p>
                  </a:txBody>
                  <a:tcPr marL="9525" marR="9525" marT="9525" marB="0" anchor="b"/>
                </a:tc>
                <a:tc>
                  <a:txBody>
                    <a:bodyPr/>
                    <a:lstStyle/>
                    <a:p>
                      <a:pPr algn="r" fontAlgn="b"/>
                      <a:r>
                        <a:rPr lang="en-US" sz="1200" b="0" i="0" u="none" strike="noStrike" dirty="0">
                          <a:solidFill>
                            <a:schemeClr val="tx1"/>
                          </a:solidFill>
                          <a:latin typeface="Calibri"/>
                        </a:rPr>
                        <a:t>8786</a:t>
                      </a:r>
                    </a:p>
                  </a:txBody>
                  <a:tcPr marL="9525" marR="9525" marT="9525" marB="0" anchor="b"/>
                </a:tc>
                <a:tc>
                  <a:txBody>
                    <a:bodyPr/>
                    <a:lstStyle/>
                    <a:p>
                      <a:pPr algn="r" fontAlgn="b"/>
                      <a:r>
                        <a:rPr lang="en-US" sz="1200" b="0" i="0" u="none" strike="noStrike" dirty="0">
                          <a:solidFill>
                            <a:schemeClr val="tx1"/>
                          </a:solidFill>
                          <a:latin typeface="Calibri"/>
                        </a:rPr>
                        <a:t>165.94</a:t>
                      </a:r>
                    </a:p>
                  </a:txBody>
                  <a:tcPr marL="9525" marR="9525" marT="9525" marB="0" anchor="b"/>
                </a:tc>
              </a:tr>
              <a:tr h="534251">
                <a:tc>
                  <a:txBody>
                    <a:bodyPr/>
                    <a:lstStyle/>
                    <a:p>
                      <a:pPr algn="l" fontAlgn="ctr"/>
                      <a:r>
                        <a:rPr lang="en-US" sz="1200" b="1" i="0" u="none" strike="noStrike">
                          <a:solidFill>
                            <a:schemeClr val="tx1"/>
                          </a:solidFill>
                          <a:latin typeface="Calibri"/>
                        </a:rPr>
                        <a:t>Other Income</a:t>
                      </a:r>
                    </a:p>
                  </a:txBody>
                  <a:tcPr marL="9525" marR="9525" marT="9525" marB="0" anchor="ctr"/>
                </a:tc>
                <a:tc>
                  <a:txBody>
                    <a:bodyPr/>
                    <a:lstStyle/>
                    <a:p>
                      <a:pPr algn="r" fontAlgn="b"/>
                      <a:r>
                        <a:rPr lang="en-US" sz="1200" b="0" i="0" u="none" strike="noStrike">
                          <a:solidFill>
                            <a:schemeClr val="tx1"/>
                          </a:solidFill>
                          <a:latin typeface="Calibri"/>
                        </a:rPr>
                        <a:t>151</a:t>
                      </a:r>
                    </a:p>
                  </a:txBody>
                  <a:tcPr marL="9525" marR="9525" marT="9525" marB="0" anchor="b"/>
                </a:tc>
                <a:tc>
                  <a:txBody>
                    <a:bodyPr/>
                    <a:lstStyle/>
                    <a:p>
                      <a:pPr algn="r" fontAlgn="b"/>
                      <a:r>
                        <a:rPr lang="en-US" sz="1200" b="0" i="0" u="none" strike="noStrike">
                          <a:solidFill>
                            <a:schemeClr val="tx1"/>
                          </a:solidFill>
                          <a:latin typeface="Calibri"/>
                        </a:rPr>
                        <a:t>207</a:t>
                      </a:r>
                    </a:p>
                  </a:txBody>
                  <a:tcPr marL="9525" marR="9525" marT="9525" marB="0" anchor="b"/>
                </a:tc>
                <a:tc>
                  <a:txBody>
                    <a:bodyPr/>
                    <a:lstStyle/>
                    <a:p>
                      <a:pPr algn="r" fontAlgn="b"/>
                      <a:r>
                        <a:rPr lang="en-US" sz="1200" b="0" i="0" u="none" strike="noStrike">
                          <a:solidFill>
                            <a:schemeClr val="tx1"/>
                          </a:solidFill>
                          <a:latin typeface="Calibri"/>
                        </a:rPr>
                        <a:t>240</a:t>
                      </a:r>
                    </a:p>
                  </a:txBody>
                  <a:tcPr marL="9525" marR="9525" marT="9525" marB="0" anchor="b"/>
                </a:tc>
                <a:tc>
                  <a:txBody>
                    <a:bodyPr/>
                    <a:lstStyle/>
                    <a:p>
                      <a:pPr algn="r" fontAlgn="b"/>
                      <a:r>
                        <a:rPr lang="en-US" sz="1200" b="0" i="0" u="none" strike="noStrike">
                          <a:solidFill>
                            <a:schemeClr val="tx1"/>
                          </a:solidFill>
                          <a:latin typeface="Calibri"/>
                        </a:rPr>
                        <a:t>370</a:t>
                      </a:r>
                    </a:p>
                  </a:txBody>
                  <a:tcPr marL="9525" marR="9525" marT="9525" marB="0" anchor="b"/>
                </a:tc>
                <a:tc>
                  <a:txBody>
                    <a:bodyPr/>
                    <a:lstStyle/>
                    <a:p>
                      <a:pPr algn="r" fontAlgn="b"/>
                      <a:r>
                        <a:rPr lang="en-US" sz="1200" b="0" i="0" u="none" strike="noStrike">
                          <a:solidFill>
                            <a:schemeClr val="tx1"/>
                          </a:solidFill>
                          <a:latin typeface="Calibri"/>
                        </a:rPr>
                        <a:t>430</a:t>
                      </a:r>
                    </a:p>
                  </a:txBody>
                  <a:tcPr marL="9525" marR="9525" marT="9525" marB="0" anchor="b"/>
                </a:tc>
                <a:tc>
                  <a:txBody>
                    <a:bodyPr/>
                    <a:lstStyle/>
                    <a:p>
                      <a:pPr algn="r" fontAlgn="b"/>
                      <a:r>
                        <a:rPr lang="en-US" sz="1200" b="0" i="0" u="none" strike="noStrike">
                          <a:solidFill>
                            <a:schemeClr val="tx1"/>
                          </a:solidFill>
                          <a:latin typeface="Calibri"/>
                        </a:rPr>
                        <a:t>697</a:t>
                      </a:r>
                    </a:p>
                  </a:txBody>
                  <a:tcPr marL="9525" marR="9525" marT="9525" marB="0" anchor="b"/>
                </a:tc>
                <a:tc>
                  <a:txBody>
                    <a:bodyPr/>
                    <a:lstStyle/>
                    <a:p>
                      <a:pPr algn="r" fontAlgn="b"/>
                      <a:r>
                        <a:rPr lang="en-US" sz="1200" b="0" i="0" u="none" strike="noStrike">
                          <a:solidFill>
                            <a:schemeClr val="tx1"/>
                          </a:solidFill>
                          <a:latin typeface="Calibri"/>
                        </a:rPr>
                        <a:t>743</a:t>
                      </a:r>
                    </a:p>
                  </a:txBody>
                  <a:tcPr marL="9525" marR="9525" marT="9525" marB="0" anchor="b"/>
                </a:tc>
                <a:tc>
                  <a:txBody>
                    <a:bodyPr/>
                    <a:lstStyle/>
                    <a:p>
                      <a:pPr algn="r" fontAlgn="b"/>
                      <a:r>
                        <a:rPr lang="en-US" sz="1200" b="0" i="0" u="none" strike="noStrike">
                          <a:solidFill>
                            <a:schemeClr val="tx1"/>
                          </a:solidFill>
                          <a:latin typeface="Calibri"/>
                        </a:rPr>
                        <a:t>790</a:t>
                      </a:r>
                    </a:p>
                  </a:txBody>
                  <a:tcPr marL="9525" marR="9525" marT="9525" marB="0" anchor="b"/>
                </a:tc>
                <a:tc>
                  <a:txBody>
                    <a:bodyPr/>
                    <a:lstStyle/>
                    <a:p>
                      <a:pPr algn="r" fontAlgn="b"/>
                      <a:r>
                        <a:rPr lang="en-US" sz="1200" b="0" i="0" u="none" strike="noStrike">
                          <a:solidFill>
                            <a:schemeClr val="tx1"/>
                          </a:solidFill>
                          <a:latin typeface="Calibri"/>
                        </a:rPr>
                        <a:t>873</a:t>
                      </a:r>
                    </a:p>
                  </a:txBody>
                  <a:tcPr marL="9525" marR="9525" marT="9525" marB="0" anchor="b"/>
                </a:tc>
                <a:tc>
                  <a:txBody>
                    <a:bodyPr/>
                    <a:lstStyle/>
                    <a:p>
                      <a:pPr algn="r" fontAlgn="b"/>
                      <a:r>
                        <a:rPr lang="en-US" sz="1200" b="0" i="0" u="none" strike="noStrike">
                          <a:solidFill>
                            <a:schemeClr val="tx1"/>
                          </a:solidFill>
                          <a:latin typeface="Calibri"/>
                        </a:rPr>
                        <a:t>853</a:t>
                      </a:r>
                    </a:p>
                  </a:txBody>
                  <a:tcPr marL="9525" marR="9525" marT="9525" marB="0" anchor="b"/>
                </a:tc>
                <a:tc>
                  <a:txBody>
                    <a:bodyPr/>
                    <a:lstStyle/>
                    <a:p>
                      <a:pPr algn="r" fontAlgn="b"/>
                      <a:r>
                        <a:rPr lang="en-US" sz="1200" b="0" i="0" u="none" strike="noStrike">
                          <a:solidFill>
                            <a:schemeClr val="tx1"/>
                          </a:solidFill>
                          <a:latin typeface="Calibri"/>
                        </a:rPr>
                        <a:t>1023</a:t>
                      </a:r>
                    </a:p>
                  </a:txBody>
                  <a:tcPr marL="9525" marR="9525" marT="9525" marB="0" anchor="b"/>
                </a:tc>
                <a:tc>
                  <a:txBody>
                    <a:bodyPr/>
                    <a:lstStyle/>
                    <a:p>
                      <a:pPr algn="r" fontAlgn="b"/>
                      <a:r>
                        <a:rPr lang="en-US" sz="1200" b="0" i="0" u="none" strike="noStrike" dirty="0">
                          <a:solidFill>
                            <a:schemeClr val="tx1"/>
                          </a:solidFill>
                          <a:latin typeface="Calibri"/>
                        </a:rPr>
                        <a:t>577.4</a:t>
                      </a:r>
                    </a:p>
                  </a:txBody>
                  <a:tcPr marL="9525" marR="9525" marT="9525" marB="0" anchor="b"/>
                </a:tc>
              </a:tr>
              <a:tr h="534251">
                <a:tc>
                  <a:txBody>
                    <a:bodyPr/>
                    <a:lstStyle/>
                    <a:p>
                      <a:pPr algn="l" fontAlgn="ctr"/>
                      <a:r>
                        <a:rPr lang="en-US" sz="1200" b="1" i="0" u="none" strike="noStrike">
                          <a:solidFill>
                            <a:schemeClr val="tx1"/>
                          </a:solidFill>
                          <a:latin typeface="Calibri"/>
                        </a:rPr>
                        <a:t>Total Income</a:t>
                      </a:r>
                    </a:p>
                  </a:txBody>
                  <a:tcPr marL="9525" marR="9525" marT="9525" marB="0" anchor="ctr"/>
                </a:tc>
                <a:tc>
                  <a:txBody>
                    <a:bodyPr/>
                    <a:lstStyle/>
                    <a:p>
                      <a:pPr algn="r" fontAlgn="b"/>
                      <a:r>
                        <a:rPr lang="en-US" sz="1200" b="0" i="0" u="none" strike="noStrike">
                          <a:solidFill>
                            <a:schemeClr val="tx1"/>
                          </a:solidFill>
                          <a:latin typeface="Calibri"/>
                        </a:rPr>
                        <a:t>3432</a:t>
                      </a:r>
                    </a:p>
                  </a:txBody>
                  <a:tcPr marL="9525" marR="9525" marT="9525" marB="0" anchor="b"/>
                </a:tc>
                <a:tc>
                  <a:txBody>
                    <a:bodyPr/>
                    <a:lstStyle/>
                    <a:p>
                      <a:pPr algn="r" fontAlgn="b"/>
                      <a:r>
                        <a:rPr lang="en-US" sz="1200" b="0" i="0" u="none" strike="noStrike">
                          <a:solidFill>
                            <a:schemeClr val="tx1"/>
                          </a:solidFill>
                          <a:latin typeface="Calibri"/>
                        </a:rPr>
                        <a:t>4145</a:t>
                      </a:r>
                    </a:p>
                  </a:txBody>
                  <a:tcPr marL="9525" marR="9525" marT="9525" marB="0" anchor="b"/>
                </a:tc>
                <a:tc>
                  <a:txBody>
                    <a:bodyPr/>
                    <a:lstStyle/>
                    <a:p>
                      <a:pPr algn="r" fontAlgn="b"/>
                      <a:r>
                        <a:rPr lang="en-US" sz="1200" b="0" i="0" u="none" strike="noStrike">
                          <a:solidFill>
                            <a:schemeClr val="tx1"/>
                          </a:solidFill>
                          <a:latin typeface="Calibri"/>
                        </a:rPr>
                        <a:t>4859</a:t>
                      </a:r>
                    </a:p>
                  </a:txBody>
                  <a:tcPr marL="9525" marR="9525" marT="9525" marB="0" anchor="b"/>
                </a:tc>
                <a:tc>
                  <a:txBody>
                    <a:bodyPr/>
                    <a:lstStyle/>
                    <a:p>
                      <a:pPr algn="r" fontAlgn="b"/>
                      <a:r>
                        <a:rPr lang="en-US" sz="1200" b="0" i="0" u="none" strike="noStrike">
                          <a:solidFill>
                            <a:schemeClr val="tx1"/>
                          </a:solidFill>
                          <a:latin typeface="Calibri"/>
                        </a:rPr>
                        <a:t>5561</a:t>
                      </a:r>
                    </a:p>
                  </a:txBody>
                  <a:tcPr marL="9525" marR="9525" marT="9525" marB="0" anchor="b"/>
                </a:tc>
                <a:tc>
                  <a:txBody>
                    <a:bodyPr/>
                    <a:lstStyle/>
                    <a:p>
                      <a:pPr algn="r" fontAlgn="b"/>
                      <a:r>
                        <a:rPr lang="en-US" sz="1200" b="0" i="0" u="none" strike="noStrike">
                          <a:solidFill>
                            <a:schemeClr val="tx1"/>
                          </a:solidFill>
                          <a:latin typeface="Calibri"/>
                        </a:rPr>
                        <a:t>5821</a:t>
                      </a:r>
                    </a:p>
                  </a:txBody>
                  <a:tcPr marL="9525" marR="9525" marT="9525" marB="0" anchor="b"/>
                </a:tc>
                <a:tc>
                  <a:txBody>
                    <a:bodyPr/>
                    <a:lstStyle/>
                    <a:p>
                      <a:pPr algn="r" fontAlgn="b"/>
                      <a:r>
                        <a:rPr lang="en-US" sz="1200" b="0" i="0" u="none" strike="noStrike">
                          <a:solidFill>
                            <a:schemeClr val="tx1"/>
                          </a:solidFill>
                          <a:latin typeface="Calibri"/>
                        </a:rPr>
                        <a:t>6231</a:t>
                      </a:r>
                    </a:p>
                  </a:txBody>
                  <a:tcPr marL="9525" marR="9525" marT="9525" marB="0" anchor="b"/>
                </a:tc>
                <a:tc>
                  <a:txBody>
                    <a:bodyPr/>
                    <a:lstStyle/>
                    <a:p>
                      <a:pPr algn="r" fontAlgn="b"/>
                      <a:r>
                        <a:rPr lang="en-US" sz="1200" b="0" i="0" u="none" strike="noStrike">
                          <a:solidFill>
                            <a:schemeClr val="tx1"/>
                          </a:solidFill>
                          <a:latin typeface="Calibri"/>
                        </a:rPr>
                        <a:t>6784</a:t>
                      </a:r>
                    </a:p>
                  </a:txBody>
                  <a:tcPr marL="9525" marR="9525" marT="9525" marB="0" anchor="b"/>
                </a:tc>
                <a:tc>
                  <a:txBody>
                    <a:bodyPr/>
                    <a:lstStyle/>
                    <a:p>
                      <a:pPr algn="r" fontAlgn="b"/>
                      <a:r>
                        <a:rPr lang="en-US" sz="1200" b="0" i="0" u="none" strike="noStrike">
                          <a:solidFill>
                            <a:schemeClr val="tx1"/>
                          </a:solidFill>
                          <a:latin typeface="Calibri"/>
                        </a:rPr>
                        <a:t>7337</a:t>
                      </a:r>
                    </a:p>
                  </a:txBody>
                  <a:tcPr marL="9525" marR="9525" marT="9525" marB="0" anchor="b"/>
                </a:tc>
                <a:tc>
                  <a:txBody>
                    <a:bodyPr/>
                    <a:lstStyle/>
                    <a:p>
                      <a:pPr algn="r" fontAlgn="b"/>
                      <a:r>
                        <a:rPr lang="en-US" sz="1200" b="0" i="0" u="none" strike="noStrike">
                          <a:solidFill>
                            <a:schemeClr val="tx1"/>
                          </a:solidFill>
                          <a:latin typeface="Calibri"/>
                        </a:rPr>
                        <a:t>7602</a:t>
                      </a:r>
                    </a:p>
                  </a:txBody>
                  <a:tcPr marL="9525" marR="9525" marT="9525" marB="0" anchor="b"/>
                </a:tc>
                <a:tc>
                  <a:txBody>
                    <a:bodyPr/>
                    <a:lstStyle/>
                    <a:p>
                      <a:pPr algn="r" fontAlgn="b"/>
                      <a:r>
                        <a:rPr lang="en-US" sz="1200" b="0" i="0" u="none" strike="noStrike">
                          <a:solidFill>
                            <a:schemeClr val="tx1"/>
                          </a:solidFill>
                          <a:latin typeface="Calibri"/>
                        </a:rPr>
                        <a:t>8421</a:t>
                      </a:r>
                    </a:p>
                  </a:txBody>
                  <a:tcPr marL="9525" marR="9525" marT="9525" marB="0" anchor="b"/>
                </a:tc>
                <a:tc>
                  <a:txBody>
                    <a:bodyPr/>
                    <a:lstStyle/>
                    <a:p>
                      <a:pPr algn="r" fontAlgn="b"/>
                      <a:r>
                        <a:rPr lang="en-US" sz="1200" b="0" i="0" u="none" strike="noStrike">
                          <a:solidFill>
                            <a:schemeClr val="tx1"/>
                          </a:solidFill>
                          <a:latin typeface="Calibri"/>
                        </a:rPr>
                        <a:t>9809</a:t>
                      </a:r>
                    </a:p>
                  </a:txBody>
                  <a:tcPr marL="9525" marR="9525" marT="9525" marB="0" anchor="b"/>
                </a:tc>
                <a:tc>
                  <a:txBody>
                    <a:bodyPr/>
                    <a:lstStyle/>
                    <a:p>
                      <a:pPr algn="r" fontAlgn="b"/>
                      <a:r>
                        <a:rPr lang="en-US" sz="1200" b="0" i="0" u="none" strike="noStrike" dirty="0">
                          <a:solidFill>
                            <a:schemeClr val="tx1"/>
                          </a:solidFill>
                          <a:latin typeface="Calibri"/>
                        </a:rPr>
                        <a:t>185.8</a:t>
                      </a:r>
                    </a:p>
                  </a:txBody>
                  <a:tcPr marL="9525" marR="9525" marT="9525" marB="0" anchor="b"/>
                </a:tc>
              </a:tr>
              <a:tr h="795545">
                <a:tc>
                  <a:txBody>
                    <a:bodyPr/>
                    <a:lstStyle/>
                    <a:p>
                      <a:pPr algn="l" fontAlgn="ctr"/>
                      <a:r>
                        <a:rPr lang="en-US" sz="1200" b="1" i="0" u="none" strike="noStrike">
                          <a:solidFill>
                            <a:schemeClr val="tx1"/>
                          </a:solidFill>
                          <a:latin typeface="Calibri"/>
                        </a:rPr>
                        <a:t>Interest expanded</a:t>
                      </a:r>
                    </a:p>
                  </a:txBody>
                  <a:tcPr marL="9525" marR="9525" marT="9525" marB="0" anchor="ctr"/>
                </a:tc>
                <a:tc>
                  <a:txBody>
                    <a:bodyPr/>
                    <a:lstStyle/>
                    <a:p>
                      <a:pPr algn="r" fontAlgn="b"/>
                      <a:r>
                        <a:rPr lang="en-US" sz="1200" b="0" i="0" u="none" strike="noStrike">
                          <a:solidFill>
                            <a:schemeClr val="tx1"/>
                          </a:solidFill>
                          <a:latin typeface="Calibri"/>
                        </a:rPr>
                        <a:t>2131</a:t>
                      </a:r>
                    </a:p>
                  </a:txBody>
                  <a:tcPr marL="9525" marR="9525" marT="9525" marB="0" anchor="b"/>
                </a:tc>
                <a:tc>
                  <a:txBody>
                    <a:bodyPr/>
                    <a:lstStyle/>
                    <a:p>
                      <a:pPr algn="r" fontAlgn="b"/>
                      <a:r>
                        <a:rPr lang="en-US" sz="1200" b="0" i="0" u="none" strike="noStrike">
                          <a:solidFill>
                            <a:schemeClr val="tx1"/>
                          </a:solidFill>
                          <a:latin typeface="Calibri"/>
                        </a:rPr>
                        <a:t>2565</a:t>
                      </a:r>
                    </a:p>
                  </a:txBody>
                  <a:tcPr marL="9525" marR="9525" marT="9525" marB="0" anchor="b"/>
                </a:tc>
                <a:tc>
                  <a:txBody>
                    <a:bodyPr/>
                    <a:lstStyle/>
                    <a:p>
                      <a:pPr algn="r" fontAlgn="b"/>
                      <a:r>
                        <a:rPr lang="en-US" sz="1200" b="0" i="0" u="none" strike="noStrike">
                          <a:solidFill>
                            <a:schemeClr val="tx1"/>
                          </a:solidFill>
                          <a:latin typeface="Calibri"/>
                        </a:rPr>
                        <a:t>2966</a:t>
                      </a:r>
                    </a:p>
                  </a:txBody>
                  <a:tcPr marL="9525" marR="9525" marT="9525" marB="0" anchor="b"/>
                </a:tc>
                <a:tc>
                  <a:txBody>
                    <a:bodyPr/>
                    <a:lstStyle/>
                    <a:p>
                      <a:pPr algn="r" fontAlgn="b"/>
                      <a:r>
                        <a:rPr lang="en-US" sz="1200" b="0" i="0" u="none" strike="noStrike">
                          <a:solidFill>
                            <a:schemeClr val="tx1"/>
                          </a:solidFill>
                          <a:latin typeface="Calibri"/>
                        </a:rPr>
                        <a:t>3329</a:t>
                      </a:r>
                    </a:p>
                  </a:txBody>
                  <a:tcPr marL="9525" marR="9525" marT="9525" marB="0" anchor="b"/>
                </a:tc>
                <a:tc>
                  <a:txBody>
                    <a:bodyPr/>
                    <a:lstStyle/>
                    <a:p>
                      <a:pPr algn="r" fontAlgn="b"/>
                      <a:r>
                        <a:rPr lang="en-US" sz="1200" b="0" i="0" u="none" strike="noStrike">
                          <a:solidFill>
                            <a:schemeClr val="tx1"/>
                          </a:solidFill>
                          <a:latin typeface="Calibri"/>
                        </a:rPr>
                        <a:t>3340</a:t>
                      </a:r>
                    </a:p>
                  </a:txBody>
                  <a:tcPr marL="9525" marR="9525" marT="9525" marB="0" anchor="b"/>
                </a:tc>
                <a:tc>
                  <a:txBody>
                    <a:bodyPr/>
                    <a:lstStyle/>
                    <a:p>
                      <a:pPr algn="r" fontAlgn="b"/>
                      <a:r>
                        <a:rPr lang="en-US" sz="1200" b="0" i="0" u="none" strike="noStrike">
                          <a:solidFill>
                            <a:schemeClr val="tx1"/>
                          </a:solidFill>
                          <a:latin typeface="Calibri"/>
                        </a:rPr>
                        <a:t>3363</a:t>
                      </a:r>
                    </a:p>
                  </a:txBody>
                  <a:tcPr marL="9525" marR="9525" marT="9525" marB="0" anchor="b"/>
                </a:tc>
                <a:tc>
                  <a:txBody>
                    <a:bodyPr/>
                    <a:lstStyle/>
                    <a:p>
                      <a:pPr algn="r" fontAlgn="b"/>
                      <a:r>
                        <a:rPr lang="en-US" sz="1200" b="0" i="0" u="none" strike="noStrike">
                          <a:solidFill>
                            <a:schemeClr val="tx1"/>
                          </a:solidFill>
                          <a:latin typeface="Calibri"/>
                        </a:rPr>
                        <a:t>5902</a:t>
                      </a:r>
                    </a:p>
                  </a:txBody>
                  <a:tcPr marL="9525" marR="9525" marT="9525" marB="0" anchor="b"/>
                </a:tc>
                <a:tc>
                  <a:txBody>
                    <a:bodyPr/>
                    <a:lstStyle/>
                    <a:p>
                      <a:pPr algn="r" fontAlgn="b"/>
                      <a:r>
                        <a:rPr lang="en-US" sz="1200" b="0" i="0" u="none" strike="noStrike">
                          <a:solidFill>
                            <a:schemeClr val="tx1"/>
                          </a:solidFill>
                          <a:latin typeface="Calibri"/>
                        </a:rPr>
                        <a:t>8441</a:t>
                      </a:r>
                    </a:p>
                  </a:txBody>
                  <a:tcPr marL="9525" marR="9525" marT="9525" marB="0" anchor="b"/>
                </a:tc>
                <a:tc>
                  <a:txBody>
                    <a:bodyPr/>
                    <a:lstStyle/>
                    <a:p>
                      <a:pPr algn="r" fontAlgn="b"/>
                      <a:r>
                        <a:rPr lang="en-US" sz="1200" b="0" i="0" u="none" strike="noStrike">
                          <a:solidFill>
                            <a:schemeClr val="tx1"/>
                          </a:solidFill>
                          <a:latin typeface="Calibri"/>
                        </a:rPr>
                        <a:t>8860</a:t>
                      </a:r>
                    </a:p>
                  </a:txBody>
                  <a:tcPr marL="9525" marR="9525" marT="9525" marB="0" anchor="b"/>
                </a:tc>
                <a:tc>
                  <a:txBody>
                    <a:bodyPr/>
                    <a:lstStyle/>
                    <a:p>
                      <a:pPr algn="r" fontAlgn="b"/>
                      <a:r>
                        <a:rPr lang="en-US" sz="1200" b="0" i="0" u="none" strike="noStrike" dirty="0">
                          <a:solidFill>
                            <a:schemeClr val="tx1"/>
                          </a:solidFill>
                          <a:latin typeface="Calibri"/>
                        </a:rPr>
                        <a:t>8362</a:t>
                      </a:r>
                    </a:p>
                  </a:txBody>
                  <a:tcPr marL="9525" marR="9525" marT="9525" marB="0" anchor="b"/>
                </a:tc>
                <a:tc>
                  <a:txBody>
                    <a:bodyPr/>
                    <a:lstStyle/>
                    <a:p>
                      <a:pPr algn="r" fontAlgn="b"/>
                      <a:r>
                        <a:rPr lang="en-US" sz="1200" b="0" i="0" u="none" strike="noStrike" dirty="0">
                          <a:solidFill>
                            <a:schemeClr val="tx1"/>
                          </a:solidFill>
                          <a:latin typeface="Calibri"/>
                        </a:rPr>
                        <a:t>9260</a:t>
                      </a:r>
                    </a:p>
                  </a:txBody>
                  <a:tcPr marL="9525" marR="9525" marT="9525" marB="0" anchor="b"/>
                </a:tc>
                <a:tc>
                  <a:txBody>
                    <a:bodyPr/>
                    <a:lstStyle/>
                    <a:p>
                      <a:pPr algn="r" fontAlgn="b"/>
                      <a:r>
                        <a:rPr lang="en-US" sz="1200" b="0" i="0" u="none" strike="noStrike" dirty="0">
                          <a:solidFill>
                            <a:schemeClr val="tx1"/>
                          </a:solidFill>
                          <a:latin typeface="Calibri"/>
                        </a:rPr>
                        <a:t>334.5</a:t>
                      </a:r>
                    </a:p>
                  </a:txBody>
                  <a:tcPr marL="9525" marR="9525" marT="9525" marB="0" anchor="b"/>
                </a:tc>
              </a:tr>
              <a:tr h="1056838">
                <a:tc>
                  <a:txBody>
                    <a:bodyPr/>
                    <a:lstStyle/>
                    <a:p>
                      <a:pPr algn="l" fontAlgn="ctr"/>
                      <a:r>
                        <a:rPr lang="en-US" sz="1200" b="1" i="0" u="none" strike="noStrike">
                          <a:solidFill>
                            <a:schemeClr val="tx1"/>
                          </a:solidFill>
                          <a:latin typeface="Calibri"/>
                        </a:rPr>
                        <a:t>Operating Expanses</a:t>
                      </a:r>
                    </a:p>
                  </a:txBody>
                  <a:tcPr marL="9525" marR="9525" marT="9525" marB="0" anchor="ctr"/>
                </a:tc>
                <a:tc>
                  <a:txBody>
                    <a:bodyPr/>
                    <a:lstStyle/>
                    <a:p>
                      <a:pPr algn="r" fontAlgn="b"/>
                      <a:r>
                        <a:rPr lang="en-US" sz="1200" b="0" i="0" u="none" strike="noStrike">
                          <a:solidFill>
                            <a:schemeClr val="tx1"/>
                          </a:solidFill>
                          <a:latin typeface="Calibri"/>
                        </a:rPr>
                        <a:t>982</a:t>
                      </a:r>
                    </a:p>
                  </a:txBody>
                  <a:tcPr marL="9525" marR="9525" marT="9525" marB="0" anchor="b"/>
                </a:tc>
                <a:tc>
                  <a:txBody>
                    <a:bodyPr/>
                    <a:lstStyle/>
                    <a:p>
                      <a:pPr algn="r" fontAlgn="b"/>
                      <a:r>
                        <a:rPr lang="en-US" sz="1200" b="0" i="0" u="none" strike="noStrike">
                          <a:solidFill>
                            <a:schemeClr val="tx1"/>
                          </a:solidFill>
                          <a:latin typeface="Calibri"/>
                        </a:rPr>
                        <a:t>1056</a:t>
                      </a:r>
                    </a:p>
                  </a:txBody>
                  <a:tcPr marL="9525" marR="9525" marT="9525" marB="0" anchor="b"/>
                </a:tc>
                <a:tc>
                  <a:txBody>
                    <a:bodyPr/>
                    <a:lstStyle/>
                    <a:p>
                      <a:pPr algn="r" fontAlgn="b"/>
                      <a:r>
                        <a:rPr lang="en-US" sz="1200" b="0" i="0" u="none" strike="noStrike">
                          <a:solidFill>
                            <a:schemeClr val="tx1"/>
                          </a:solidFill>
                          <a:latin typeface="Calibri"/>
                        </a:rPr>
                        <a:t>1165</a:t>
                      </a:r>
                    </a:p>
                  </a:txBody>
                  <a:tcPr marL="9525" marR="9525" marT="9525" marB="0" anchor="b"/>
                </a:tc>
                <a:tc>
                  <a:txBody>
                    <a:bodyPr/>
                    <a:lstStyle/>
                    <a:p>
                      <a:pPr algn="r" fontAlgn="b"/>
                      <a:r>
                        <a:rPr lang="en-US" sz="1200" b="0" i="0" u="none" strike="noStrike">
                          <a:solidFill>
                            <a:schemeClr val="tx1"/>
                          </a:solidFill>
                          <a:latin typeface="Calibri"/>
                        </a:rPr>
                        <a:t>1459</a:t>
                      </a:r>
                    </a:p>
                  </a:txBody>
                  <a:tcPr marL="9525" marR="9525" marT="9525" marB="0" anchor="b"/>
                </a:tc>
                <a:tc>
                  <a:txBody>
                    <a:bodyPr/>
                    <a:lstStyle/>
                    <a:p>
                      <a:pPr algn="r" fontAlgn="b"/>
                      <a:r>
                        <a:rPr lang="en-US" sz="1200" b="0" i="0" u="none" strike="noStrike">
                          <a:solidFill>
                            <a:schemeClr val="tx1"/>
                          </a:solidFill>
                          <a:latin typeface="Calibri"/>
                        </a:rPr>
                        <a:t>1667</a:t>
                      </a:r>
                    </a:p>
                  </a:txBody>
                  <a:tcPr marL="9525" marR="9525" marT="9525" marB="0" anchor="b"/>
                </a:tc>
                <a:tc>
                  <a:txBody>
                    <a:bodyPr/>
                    <a:lstStyle/>
                    <a:p>
                      <a:pPr algn="r" fontAlgn="b"/>
                      <a:r>
                        <a:rPr lang="en-US" sz="1200" b="0" i="0" u="none" strike="noStrike">
                          <a:solidFill>
                            <a:schemeClr val="tx1"/>
                          </a:solidFill>
                          <a:latin typeface="Calibri"/>
                        </a:rPr>
                        <a:t>1825</a:t>
                      </a:r>
                    </a:p>
                  </a:txBody>
                  <a:tcPr marL="9525" marR="9525" marT="9525" marB="0" anchor="b"/>
                </a:tc>
                <a:tc>
                  <a:txBody>
                    <a:bodyPr/>
                    <a:lstStyle/>
                    <a:p>
                      <a:pPr algn="r" fontAlgn="b"/>
                      <a:r>
                        <a:rPr lang="en-US" sz="1200" b="0" i="0" u="none" strike="noStrike">
                          <a:solidFill>
                            <a:schemeClr val="tx1"/>
                          </a:solidFill>
                          <a:latin typeface="Calibri"/>
                        </a:rPr>
                        <a:t>1958</a:t>
                      </a:r>
                    </a:p>
                  </a:txBody>
                  <a:tcPr marL="9525" marR="9525" marT="9525" marB="0" anchor="b"/>
                </a:tc>
                <a:tc>
                  <a:txBody>
                    <a:bodyPr/>
                    <a:lstStyle/>
                    <a:p>
                      <a:pPr algn="r" fontAlgn="b"/>
                      <a:r>
                        <a:rPr lang="en-US" sz="1200" b="0" i="0" u="none" strike="noStrike">
                          <a:solidFill>
                            <a:schemeClr val="tx1"/>
                          </a:solidFill>
                          <a:latin typeface="Calibri"/>
                        </a:rPr>
                        <a:t>2092</a:t>
                      </a:r>
                    </a:p>
                  </a:txBody>
                  <a:tcPr marL="9525" marR="9525" marT="9525" marB="0" anchor="b"/>
                </a:tc>
                <a:tc>
                  <a:txBody>
                    <a:bodyPr/>
                    <a:lstStyle/>
                    <a:p>
                      <a:pPr algn="r" fontAlgn="b"/>
                      <a:r>
                        <a:rPr lang="en-US" sz="1200" b="0" i="0" u="none" strike="noStrike">
                          <a:solidFill>
                            <a:schemeClr val="tx1"/>
                          </a:solidFill>
                          <a:latin typeface="Calibri"/>
                        </a:rPr>
                        <a:t>22134</a:t>
                      </a:r>
                    </a:p>
                  </a:txBody>
                  <a:tcPr marL="9525" marR="9525" marT="9525" marB="0" anchor="b"/>
                </a:tc>
                <a:tc>
                  <a:txBody>
                    <a:bodyPr/>
                    <a:lstStyle/>
                    <a:p>
                      <a:pPr algn="r" fontAlgn="b"/>
                      <a:r>
                        <a:rPr lang="en-US" sz="1200" b="0" i="0" u="none" strike="noStrike">
                          <a:solidFill>
                            <a:schemeClr val="tx1"/>
                          </a:solidFill>
                          <a:latin typeface="Calibri"/>
                        </a:rPr>
                        <a:t>2345</a:t>
                      </a:r>
                    </a:p>
                  </a:txBody>
                  <a:tcPr marL="9525" marR="9525" marT="9525" marB="0" anchor="b"/>
                </a:tc>
                <a:tc>
                  <a:txBody>
                    <a:bodyPr/>
                    <a:lstStyle/>
                    <a:p>
                      <a:pPr algn="r" fontAlgn="b"/>
                      <a:r>
                        <a:rPr lang="en-US" sz="1200" b="0" i="0" u="none" strike="noStrike">
                          <a:solidFill>
                            <a:schemeClr val="tx1"/>
                          </a:solidFill>
                          <a:latin typeface="Calibri"/>
                        </a:rPr>
                        <a:t>2598</a:t>
                      </a:r>
                    </a:p>
                  </a:txBody>
                  <a:tcPr marL="9525" marR="9525" marT="9525" marB="0" anchor="b"/>
                </a:tc>
                <a:tc>
                  <a:txBody>
                    <a:bodyPr/>
                    <a:lstStyle/>
                    <a:p>
                      <a:pPr algn="r" fontAlgn="b"/>
                      <a:r>
                        <a:rPr lang="en-US" sz="1200" b="0" i="0" u="none" strike="noStrike" dirty="0">
                          <a:solidFill>
                            <a:schemeClr val="tx1"/>
                          </a:solidFill>
                          <a:latin typeface="Calibri"/>
                        </a:rPr>
                        <a:t>164.6</a:t>
                      </a:r>
                    </a:p>
                  </a:txBody>
                  <a:tcPr marL="9525" marR="9525" marT="9525" marB="0" anchor="b"/>
                </a:tc>
              </a:tr>
              <a:tr h="1056838">
                <a:tc>
                  <a:txBody>
                    <a:bodyPr/>
                    <a:lstStyle/>
                    <a:p>
                      <a:pPr algn="l" fontAlgn="ctr"/>
                      <a:r>
                        <a:rPr lang="en-US" sz="1200" b="1" i="0" u="none" strike="noStrike">
                          <a:solidFill>
                            <a:schemeClr val="tx1"/>
                          </a:solidFill>
                          <a:latin typeface="Calibri"/>
                        </a:rPr>
                        <a:t>Provision And Contigencies</a:t>
                      </a:r>
                    </a:p>
                  </a:txBody>
                  <a:tcPr marL="9525" marR="9525" marT="9525" marB="0" anchor="ctr"/>
                </a:tc>
                <a:tc>
                  <a:txBody>
                    <a:bodyPr/>
                    <a:lstStyle/>
                    <a:p>
                      <a:pPr algn="r" fontAlgn="b"/>
                      <a:r>
                        <a:rPr lang="en-US" sz="1200" b="0" i="0" u="none" strike="noStrike">
                          <a:solidFill>
                            <a:schemeClr val="tx1"/>
                          </a:solidFill>
                          <a:latin typeface="Calibri"/>
                        </a:rPr>
                        <a:t>99</a:t>
                      </a:r>
                    </a:p>
                  </a:txBody>
                  <a:tcPr marL="9525" marR="9525" marT="9525" marB="0" anchor="b"/>
                </a:tc>
                <a:tc>
                  <a:txBody>
                    <a:bodyPr/>
                    <a:lstStyle/>
                    <a:p>
                      <a:pPr algn="r" fontAlgn="b"/>
                      <a:r>
                        <a:rPr lang="en-US" sz="1200" b="0" i="0" u="none" strike="noStrike">
                          <a:solidFill>
                            <a:schemeClr val="tx1"/>
                          </a:solidFill>
                          <a:latin typeface="Calibri"/>
                        </a:rPr>
                        <a:t>96</a:t>
                      </a:r>
                    </a:p>
                  </a:txBody>
                  <a:tcPr marL="9525" marR="9525" marT="9525" marB="0" anchor="b"/>
                </a:tc>
                <a:tc>
                  <a:txBody>
                    <a:bodyPr/>
                    <a:lstStyle/>
                    <a:p>
                      <a:pPr algn="r" fontAlgn="b"/>
                      <a:r>
                        <a:rPr lang="en-US" sz="1200" b="0" i="0" u="none" strike="noStrike">
                          <a:solidFill>
                            <a:schemeClr val="tx1"/>
                          </a:solidFill>
                          <a:latin typeface="Calibri"/>
                        </a:rPr>
                        <a:t>128</a:t>
                      </a:r>
                    </a:p>
                  </a:txBody>
                  <a:tcPr marL="9525" marR="9525" marT="9525" marB="0" anchor="b"/>
                </a:tc>
                <a:tc>
                  <a:txBody>
                    <a:bodyPr/>
                    <a:lstStyle/>
                    <a:p>
                      <a:pPr algn="r" fontAlgn="b"/>
                      <a:r>
                        <a:rPr lang="en-US" sz="1200" b="0" i="0" u="none" strike="noStrike">
                          <a:solidFill>
                            <a:schemeClr val="tx1"/>
                          </a:solidFill>
                          <a:latin typeface="Calibri"/>
                        </a:rPr>
                        <a:t>163</a:t>
                      </a:r>
                    </a:p>
                  </a:txBody>
                  <a:tcPr marL="9525" marR="9525" marT="9525" marB="0" anchor="b"/>
                </a:tc>
                <a:tc>
                  <a:txBody>
                    <a:bodyPr/>
                    <a:lstStyle/>
                    <a:p>
                      <a:pPr algn="r" fontAlgn="b"/>
                      <a:r>
                        <a:rPr lang="en-US" sz="1200" b="0" i="0" u="none" strike="noStrike">
                          <a:solidFill>
                            <a:schemeClr val="tx1"/>
                          </a:solidFill>
                          <a:latin typeface="Calibri"/>
                        </a:rPr>
                        <a:t>132</a:t>
                      </a:r>
                    </a:p>
                  </a:txBody>
                  <a:tcPr marL="9525" marR="9525" marT="9525" marB="0" anchor="b"/>
                </a:tc>
                <a:tc>
                  <a:txBody>
                    <a:bodyPr/>
                    <a:lstStyle/>
                    <a:p>
                      <a:pPr algn="r" fontAlgn="b"/>
                      <a:r>
                        <a:rPr lang="en-US" sz="1200" b="0" i="0" u="none" strike="noStrike">
                          <a:solidFill>
                            <a:schemeClr val="tx1"/>
                          </a:solidFill>
                          <a:latin typeface="Calibri"/>
                        </a:rPr>
                        <a:t>289</a:t>
                      </a:r>
                    </a:p>
                  </a:txBody>
                  <a:tcPr marL="9525" marR="9525" marT="9525" marB="0" anchor="b"/>
                </a:tc>
                <a:tc>
                  <a:txBody>
                    <a:bodyPr/>
                    <a:lstStyle/>
                    <a:p>
                      <a:pPr algn="r" fontAlgn="b"/>
                      <a:r>
                        <a:rPr lang="en-US" sz="1200" b="0" i="0" u="none" strike="noStrike">
                          <a:solidFill>
                            <a:schemeClr val="tx1"/>
                          </a:solidFill>
                          <a:latin typeface="Calibri"/>
                        </a:rPr>
                        <a:t>329</a:t>
                      </a:r>
                    </a:p>
                  </a:txBody>
                  <a:tcPr marL="9525" marR="9525" marT="9525" marB="0" anchor="b"/>
                </a:tc>
                <a:tc>
                  <a:txBody>
                    <a:bodyPr/>
                    <a:lstStyle/>
                    <a:p>
                      <a:pPr algn="r" fontAlgn="b"/>
                      <a:r>
                        <a:rPr lang="en-US" sz="1200" b="0" i="0" u="none" strike="noStrike">
                          <a:solidFill>
                            <a:schemeClr val="tx1"/>
                          </a:solidFill>
                          <a:latin typeface="Calibri"/>
                        </a:rPr>
                        <a:t>369</a:t>
                      </a:r>
                    </a:p>
                  </a:txBody>
                  <a:tcPr marL="9525" marR="9525" marT="9525" marB="0" anchor="b"/>
                </a:tc>
                <a:tc>
                  <a:txBody>
                    <a:bodyPr/>
                    <a:lstStyle/>
                    <a:p>
                      <a:pPr algn="r" fontAlgn="b"/>
                      <a:r>
                        <a:rPr lang="en-US" sz="1200" b="0" i="0" u="none" strike="noStrike">
                          <a:solidFill>
                            <a:schemeClr val="tx1"/>
                          </a:solidFill>
                          <a:latin typeface="Calibri"/>
                        </a:rPr>
                        <a:t>434</a:t>
                      </a:r>
                    </a:p>
                  </a:txBody>
                  <a:tcPr marL="9525" marR="9525" marT="9525" marB="0" anchor="b"/>
                </a:tc>
                <a:tc>
                  <a:txBody>
                    <a:bodyPr/>
                    <a:lstStyle/>
                    <a:p>
                      <a:pPr algn="r" fontAlgn="b"/>
                      <a:r>
                        <a:rPr lang="en-US" sz="1200" b="0" i="0" u="none" strike="noStrike">
                          <a:solidFill>
                            <a:schemeClr val="tx1"/>
                          </a:solidFill>
                          <a:latin typeface="Calibri"/>
                        </a:rPr>
                        <a:t>590</a:t>
                      </a:r>
                    </a:p>
                  </a:txBody>
                  <a:tcPr marL="9525" marR="9525" marT="9525" marB="0" anchor="b"/>
                </a:tc>
                <a:tc>
                  <a:txBody>
                    <a:bodyPr/>
                    <a:lstStyle/>
                    <a:p>
                      <a:pPr algn="r" fontAlgn="b"/>
                      <a:r>
                        <a:rPr lang="en-US" sz="1200" b="0" i="0" u="none" strike="noStrike">
                          <a:solidFill>
                            <a:schemeClr val="tx1"/>
                          </a:solidFill>
                          <a:latin typeface="Calibri"/>
                        </a:rPr>
                        <a:t>699</a:t>
                      </a:r>
                    </a:p>
                  </a:txBody>
                  <a:tcPr marL="9525" marR="9525" marT="9525" marB="0" anchor="b"/>
                </a:tc>
                <a:tc>
                  <a:txBody>
                    <a:bodyPr/>
                    <a:lstStyle/>
                    <a:p>
                      <a:pPr algn="r" fontAlgn="b"/>
                      <a:r>
                        <a:rPr lang="en-US" sz="1200" b="0" i="0" u="none" strike="noStrike" dirty="0">
                          <a:solidFill>
                            <a:schemeClr val="tx1"/>
                          </a:solidFill>
                          <a:latin typeface="Calibri"/>
                        </a:rPr>
                        <a:t>606.3</a:t>
                      </a:r>
                    </a:p>
                  </a:txBody>
                  <a:tcPr marL="9525" marR="9525" marT="9525" marB="0" anchor="b"/>
                </a:tc>
              </a:tr>
              <a:tr h="795545">
                <a:tc>
                  <a:txBody>
                    <a:bodyPr/>
                    <a:lstStyle/>
                    <a:p>
                      <a:pPr algn="l" fontAlgn="ctr"/>
                      <a:r>
                        <a:rPr lang="en-US" sz="1200" b="1" i="0" u="none" strike="noStrike">
                          <a:solidFill>
                            <a:schemeClr val="tx1"/>
                          </a:solidFill>
                          <a:latin typeface="Calibri"/>
                        </a:rPr>
                        <a:t>Total Expenses</a:t>
                      </a:r>
                    </a:p>
                  </a:txBody>
                  <a:tcPr marL="9525" marR="9525" marT="9525" marB="0" anchor="ctr"/>
                </a:tc>
                <a:tc>
                  <a:txBody>
                    <a:bodyPr/>
                    <a:lstStyle/>
                    <a:p>
                      <a:pPr algn="r" fontAlgn="b"/>
                      <a:r>
                        <a:rPr lang="en-US" sz="1200" b="0" i="0" u="none" strike="noStrike">
                          <a:solidFill>
                            <a:schemeClr val="tx1"/>
                          </a:solidFill>
                          <a:latin typeface="Calibri"/>
                        </a:rPr>
                        <a:t>3113</a:t>
                      </a:r>
                    </a:p>
                  </a:txBody>
                  <a:tcPr marL="9525" marR="9525" marT="9525" marB="0" anchor="b"/>
                </a:tc>
                <a:tc>
                  <a:txBody>
                    <a:bodyPr/>
                    <a:lstStyle/>
                    <a:p>
                      <a:pPr algn="r" fontAlgn="b"/>
                      <a:r>
                        <a:rPr lang="en-US" sz="1200" b="0" i="0" u="none" strike="noStrike">
                          <a:solidFill>
                            <a:schemeClr val="tx1"/>
                          </a:solidFill>
                          <a:latin typeface="Calibri"/>
                        </a:rPr>
                        <a:t>3621</a:t>
                      </a:r>
                    </a:p>
                  </a:txBody>
                  <a:tcPr marL="9525" marR="9525" marT="9525" marB="0" anchor="b"/>
                </a:tc>
                <a:tc>
                  <a:txBody>
                    <a:bodyPr/>
                    <a:lstStyle/>
                    <a:p>
                      <a:pPr algn="r" fontAlgn="b"/>
                      <a:r>
                        <a:rPr lang="en-US" sz="1200" b="0" i="0" u="none" strike="noStrike">
                          <a:solidFill>
                            <a:schemeClr val="tx1"/>
                          </a:solidFill>
                          <a:latin typeface="Calibri"/>
                        </a:rPr>
                        <a:t>4130</a:t>
                      </a:r>
                    </a:p>
                  </a:txBody>
                  <a:tcPr marL="9525" marR="9525" marT="9525" marB="0" anchor="b"/>
                </a:tc>
                <a:tc>
                  <a:txBody>
                    <a:bodyPr/>
                    <a:lstStyle/>
                    <a:p>
                      <a:pPr algn="r" fontAlgn="b"/>
                      <a:r>
                        <a:rPr lang="en-US" sz="1200" b="0" i="0" u="none" strike="noStrike">
                          <a:solidFill>
                            <a:schemeClr val="tx1"/>
                          </a:solidFill>
                          <a:latin typeface="Calibri"/>
                        </a:rPr>
                        <a:t>4787</a:t>
                      </a:r>
                    </a:p>
                  </a:txBody>
                  <a:tcPr marL="9525" marR="9525" marT="9525" marB="0" anchor="b"/>
                </a:tc>
                <a:tc>
                  <a:txBody>
                    <a:bodyPr/>
                    <a:lstStyle/>
                    <a:p>
                      <a:pPr algn="r" fontAlgn="b"/>
                      <a:r>
                        <a:rPr lang="en-US" sz="1200" b="0" i="0" u="none" strike="noStrike">
                          <a:solidFill>
                            <a:schemeClr val="tx1"/>
                          </a:solidFill>
                          <a:latin typeface="Calibri"/>
                        </a:rPr>
                        <a:t>5107</a:t>
                      </a:r>
                    </a:p>
                  </a:txBody>
                  <a:tcPr marL="9525" marR="9525" marT="9525" marB="0" anchor="b"/>
                </a:tc>
                <a:tc>
                  <a:txBody>
                    <a:bodyPr/>
                    <a:lstStyle/>
                    <a:p>
                      <a:pPr algn="r" fontAlgn="b"/>
                      <a:r>
                        <a:rPr lang="en-US" sz="1200" b="0" i="0" u="none" strike="noStrike">
                          <a:solidFill>
                            <a:schemeClr val="tx1"/>
                          </a:solidFill>
                          <a:latin typeface="Calibri"/>
                        </a:rPr>
                        <a:t>5187</a:t>
                      </a:r>
                    </a:p>
                  </a:txBody>
                  <a:tcPr marL="9525" marR="9525" marT="9525" marB="0" anchor="b"/>
                </a:tc>
                <a:tc>
                  <a:txBody>
                    <a:bodyPr/>
                    <a:lstStyle/>
                    <a:p>
                      <a:pPr algn="r" fontAlgn="b"/>
                      <a:r>
                        <a:rPr lang="en-US" sz="1200" b="0" i="0" u="none" strike="noStrike">
                          <a:solidFill>
                            <a:schemeClr val="tx1"/>
                          </a:solidFill>
                          <a:latin typeface="Calibri"/>
                        </a:rPr>
                        <a:t>7860</a:t>
                      </a:r>
                    </a:p>
                  </a:txBody>
                  <a:tcPr marL="9525" marR="9525" marT="9525" marB="0" anchor="b"/>
                </a:tc>
                <a:tc>
                  <a:txBody>
                    <a:bodyPr/>
                    <a:lstStyle/>
                    <a:p>
                      <a:pPr algn="r" fontAlgn="b"/>
                      <a:r>
                        <a:rPr lang="en-US" sz="1200" b="0" i="0" u="none" strike="noStrike">
                          <a:solidFill>
                            <a:schemeClr val="tx1"/>
                          </a:solidFill>
                          <a:latin typeface="Calibri"/>
                        </a:rPr>
                        <a:t>10533</a:t>
                      </a:r>
                    </a:p>
                  </a:txBody>
                  <a:tcPr marL="9525" marR="9525" marT="9525" marB="0" anchor="b"/>
                </a:tc>
                <a:tc>
                  <a:txBody>
                    <a:bodyPr/>
                    <a:lstStyle/>
                    <a:p>
                      <a:pPr algn="r" fontAlgn="b"/>
                      <a:r>
                        <a:rPr lang="en-US" sz="1200" b="0" i="0" u="none" strike="noStrike">
                          <a:solidFill>
                            <a:schemeClr val="tx1"/>
                          </a:solidFill>
                          <a:latin typeface="Calibri"/>
                        </a:rPr>
                        <a:t>10994</a:t>
                      </a:r>
                    </a:p>
                  </a:txBody>
                  <a:tcPr marL="9525" marR="9525" marT="9525" marB="0" anchor="b"/>
                </a:tc>
                <a:tc>
                  <a:txBody>
                    <a:bodyPr/>
                    <a:lstStyle/>
                    <a:p>
                      <a:pPr algn="r" fontAlgn="b"/>
                      <a:r>
                        <a:rPr lang="en-US" sz="1200" b="0" i="0" u="none" strike="noStrike">
                          <a:solidFill>
                            <a:schemeClr val="tx1"/>
                          </a:solidFill>
                          <a:latin typeface="Calibri"/>
                        </a:rPr>
                        <a:t>10707</a:t>
                      </a:r>
                    </a:p>
                  </a:txBody>
                  <a:tcPr marL="9525" marR="9525" marT="9525" marB="0" anchor="b"/>
                </a:tc>
                <a:tc>
                  <a:txBody>
                    <a:bodyPr/>
                    <a:lstStyle/>
                    <a:p>
                      <a:pPr algn="r" fontAlgn="b"/>
                      <a:r>
                        <a:rPr lang="en-US" sz="1200" b="0" i="0" u="none" strike="noStrike">
                          <a:solidFill>
                            <a:schemeClr val="tx1"/>
                          </a:solidFill>
                          <a:latin typeface="Calibri"/>
                        </a:rPr>
                        <a:t>11758</a:t>
                      </a:r>
                    </a:p>
                  </a:txBody>
                  <a:tcPr marL="9525" marR="9525" marT="9525" marB="0" anchor="b"/>
                </a:tc>
                <a:tc>
                  <a:txBody>
                    <a:bodyPr/>
                    <a:lstStyle/>
                    <a:p>
                      <a:pPr algn="r" fontAlgn="b"/>
                      <a:r>
                        <a:rPr lang="en-US" sz="1200" b="0" i="0" u="none" strike="noStrike" dirty="0">
                          <a:solidFill>
                            <a:schemeClr val="tx1"/>
                          </a:solidFill>
                          <a:latin typeface="Calibri"/>
                        </a:rPr>
                        <a:t>277.7</a:t>
                      </a:r>
                    </a:p>
                  </a:txBody>
                  <a:tcPr marL="9525" marR="9525" marT="9525" marB="0" anchor="b"/>
                </a:tc>
              </a:tr>
              <a:tr h="534251">
                <a:tc>
                  <a:txBody>
                    <a:bodyPr/>
                    <a:lstStyle/>
                    <a:p>
                      <a:pPr algn="l" fontAlgn="ctr"/>
                      <a:r>
                        <a:rPr lang="en-US" sz="1200" b="1" i="0" u="none" strike="noStrike">
                          <a:solidFill>
                            <a:schemeClr val="tx1"/>
                          </a:solidFill>
                          <a:latin typeface="Calibri"/>
                        </a:rPr>
                        <a:t>Operating Profit</a:t>
                      </a:r>
                    </a:p>
                  </a:txBody>
                  <a:tcPr marL="9525" marR="9525" marT="9525" marB="0" anchor="ctr"/>
                </a:tc>
                <a:tc>
                  <a:txBody>
                    <a:bodyPr/>
                    <a:lstStyle/>
                    <a:p>
                      <a:pPr algn="r" fontAlgn="b"/>
                      <a:r>
                        <a:rPr lang="en-US" sz="1200" b="0" i="0" u="none" strike="noStrike">
                          <a:solidFill>
                            <a:schemeClr val="tx1"/>
                          </a:solidFill>
                          <a:latin typeface="Calibri"/>
                        </a:rPr>
                        <a:t>319</a:t>
                      </a:r>
                    </a:p>
                  </a:txBody>
                  <a:tcPr marL="9525" marR="9525" marT="9525" marB="0" anchor="b"/>
                </a:tc>
                <a:tc>
                  <a:txBody>
                    <a:bodyPr/>
                    <a:lstStyle/>
                    <a:p>
                      <a:pPr algn="r" fontAlgn="b"/>
                      <a:r>
                        <a:rPr lang="en-US" sz="1200" b="0" i="0" u="none" strike="noStrike">
                          <a:solidFill>
                            <a:schemeClr val="tx1"/>
                          </a:solidFill>
                          <a:latin typeface="Calibri"/>
                        </a:rPr>
                        <a:t>319</a:t>
                      </a:r>
                    </a:p>
                  </a:txBody>
                  <a:tcPr marL="9525" marR="9525" marT="9525" marB="0" anchor="b"/>
                </a:tc>
                <a:tc>
                  <a:txBody>
                    <a:bodyPr/>
                    <a:lstStyle/>
                    <a:p>
                      <a:pPr algn="r" fontAlgn="b"/>
                      <a:r>
                        <a:rPr lang="en-US" sz="1200" b="0" i="0" u="none" strike="noStrike">
                          <a:solidFill>
                            <a:schemeClr val="tx1"/>
                          </a:solidFill>
                          <a:latin typeface="Calibri"/>
                        </a:rPr>
                        <a:t>729</a:t>
                      </a:r>
                    </a:p>
                  </a:txBody>
                  <a:tcPr marL="9525" marR="9525" marT="9525" marB="0" anchor="b"/>
                </a:tc>
                <a:tc>
                  <a:txBody>
                    <a:bodyPr/>
                    <a:lstStyle/>
                    <a:p>
                      <a:pPr algn="r" fontAlgn="b"/>
                      <a:r>
                        <a:rPr lang="en-US" sz="1200" b="0" i="0" u="none" strike="noStrike">
                          <a:solidFill>
                            <a:schemeClr val="tx1"/>
                          </a:solidFill>
                          <a:latin typeface="Calibri"/>
                        </a:rPr>
                        <a:t>774</a:t>
                      </a:r>
                    </a:p>
                  </a:txBody>
                  <a:tcPr marL="9525" marR="9525" marT="9525" marB="0" anchor="b"/>
                </a:tc>
                <a:tc>
                  <a:txBody>
                    <a:bodyPr/>
                    <a:lstStyle/>
                    <a:p>
                      <a:pPr algn="r" fontAlgn="b"/>
                      <a:r>
                        <a:rPr lang="en-US" sz="1200" b="0" i="0" u="none" strike="noStrike">
                          <a:solidFill>
                            <a:schemeClr val="tx1"/>
                          </a:solidFill>
                          <a:latin typeface="Calibri"/>
                        </a:rPr>
                        <a:t>714</a:t>
                      </a:r>
                    </a:p>
                  </a:txBody>
                  <a:tcPr marL="9525" marR="9525" marT="9525" marB="0" anchor="b"/>
                </a:tc>
                <a:tc>
                  <a:txBody>
                    <a:bodyPr/>
                    <a:lstStyle/>
                    <a:p>
                      <a:pPr algn="r" fontAlgn="b"/>
                      <a:r>
                        <a:rPr lang="en-US" sz="1200" b="0" i="0" u="none" strike="noStrike">
                          <a:solidFill>
                            <a:schemeClr val="tx1"/>
                          </a:solidFill>
                          <a:latin typeface="Calibri"/>
                        </a:rPr>
                        <a:t>1044</a:t>
                      </a:r>
                    </a:p>
                  </a:txBody>
                  <a:tcPr marL="9525" marR="9525" marT="9525" marB="0" anchor="b"/>
                </a:tc>
                <a:tc>
                  <a:txBody>
                    <a:bodyPr/>
                    <a:lstStyle/>
                    <a:p>
                      <a:pPr algn="r" fontAlgn="b"/>
                      <a:r>
                        <a:rPr lang="en-US" sz="1200" b="0" i="0" u="none" strike="noStrike">
                          <a:solidFill>
                            <a:schemeClr val="tx1"/>
                          </a:solidFill>
                          <a:latin typeface="Calibri"/>
                        </a:rPr>
                        <a:t>985</a:t>
                      </a:r>
                    </a:p>
                  </a:txBody>
                  <a:tcPr marL="9525" marR="9525" marT="9525" marB="0" anchor="b"/>
                </a:tc>
                <a:tc>
                  <a:txBody>
                    <a:bodyPr/>
                    <a:lstStyle/>
                    <a:p>
                      <a:pPr algn="r" fontAlgn="b"/>
                      <a:r>
                        <a:rPr lang="en-US" sz="1200" b="0" i="0" u="none" strike="noStrike">
                          <a:solidFill>
                            <a:schemeClr val="tx1"/>
                          </a:solidFill>
                          <a:latin typeface="Calibri"/>
                        </a:rPr>
                        <a:t>926</a:t>
                      </a:r>
                    </a:p>
                  </a:txBody>
                  <a:tcPr marL="9525" marR="9525" marT="9525" marB="0" anchor="b"/>
                </a:tc>
                <a:tc>
                  <a:txBody>
                    <a:bodyPr/>
                    <a:lstStyle/>
                    <a:p>
                      <a:pPr algn="r" fontAlgn="b"/>
                      <a:r>
                        <a:rPr lang="en-US" sz="1200" b="0" i="0" u="none" strike="noStrike">
                          <a:solidFill>
                            <a:schemeClr val="tx1"/>
                          </a:solidFill>
                          <a:latin typeface="Calibri"/>
                        </a:rPr>
                        <a:t>1383</a:t>
                      </a:r>
                    </a:p>
                  </a:txBody>
                  <a:tcPr marL="9525" marR="9525" marT="9525" marB="0" anchor="b"/>
                </a:tc>
                <a:tc>
                  <a:txBody>
                    <a:bodyPr/>
                    <a:lstStyle/>
                    <a:p>
                      <a:pPr algn="r" fontAlgn="b"/>
                      <a:r>
                        <a:rPr lang="en-US" sz="1200" b="0" i="0" u="none" strike="noStrike">
                          <a:solidFill>
                            <a:schemeClr val="tx1"/>
                          </a:solidFill>
                          <a:latin typeface="Calibri"/>
                        </a:rPr>
                        <a:t>1859</a:t>
                      </a:r>
                    </a:p>
                  </a:txBody>
                  <a:tcPr marL="9525" marR="9525" marT="9525" marB="0" anchor="b"/>
                </a:tc>
                <a:tc>
                  <a:txBody>
                    <a:bodyPr/>
                    <a:lstStyle/>
                    <a:p>
                      <a:pPr algn="r" fontAlgn="b"/>
                      <a:r>
                        <a:rPr lang="en-US" sz="1200" b="0" i="0" u="none" strike="noStrike">
                          <a:solidFill>
                            <a:schemeClr val="tx1"/>
                          </a:solidFill>
                          <a:latin typeface="Calibri"/>
                        </a:rPr>
                        <a:t>1987</a:t>
                      </a:r>
                    </a:p>
                  </a:txBody>
                  <a:tcPr marL="9525" marR="9525" marT="9525" marB="0" anchor="b"/>
                </a:tc>
                <a:tc>
                  <a:txBody>
                    <a:bodyPr/>
                    <a:lstStyle/>
                    <a:p>
                      <a:pPr algn="r" fontAlgn="b"/>
                      <a:r>
                        <a:rPr lang="en-US" sz="1200" b="0" i="0" u="none" strike="noStrike" dirty="0">
                          <a:solidFill>
                            <a:schemeClr val="tx1"/>
                          </a:solidFill>
                          <a:latin typeface="Calibri"/>
                        </a:rPr>
                        <a:t>522.8</a:t>
                      </a:r>
                    </a:p>
                  </a:txBody>
                  <a:tcPr marL="9525" marR="9525" marT="9525" marB="0" anchor="b"/>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b="1" u="sng" dirty="0" smtClean="0">
                <a:latin typeface="Times New Roman" pitchFamily="18" charset="0"/>
                <a:cs typeface="Times New Roman" pitchFamily="18" charset="0"/>
              </a:rPr>
              <a:t>CAPITAL GROWTH</a:t>
            </a:r>
            <a:endParaRPr lang="en-US" sz="2000" b="1" u="sng"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DEPOSIT GROWTH</a:t>
            </a:r>
            <a:endParaRPr lang="en-US" u="sng"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INVESTMENT</a:t>
            </a:r>
            <a:endParaRPr lang="en-US" u="sng"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INTEREST EARNED</a:t>
            </a:r>
            <a:endParaRPr lang="en-US" u="sng"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INTEREST EXPANDED</a:t>
            </a:r>
            <a:endParaRPr lang="en-US" u="sng"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TOTAL INCOME</a:t>
            </a:r>
            <a:endParaRPr lang="en-US" u="sng"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OPERATING PROFIT</a:t>
            </a:r>
            <a:endParaRPr lang="en-US" u="sng"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INTRODUCTION</a:t>
            </a:r>
            <a:endParaRPr lang="en-US" u="sng" dirty="0"/>
          </a:p>
        </p:txBody>
      </p:sp>
      <p:sp>
        <p:nvSpPr>
          <p:cNvPr id="3" name="Content Placeholder 2"/>
          <p:cNvSpPr>
            <a:spLocks noGrp="1"/>
          </p:cNvSpPr>
          <p:nvPr>
            <p:ph idx="1"/>
          </p:nvPr>
        </p:nvSpPr>
        <p:spPr>
          <a:xfrm>
            <a:off x="0" y="1447800"/>
            <a:ext cx="9144000" cy="5410200"/>
          </a:xfrm>
        </p:spPr>
        <p:txBody>
          <a:bodyPr/>
          <a:lstStyle/>
          <a:p>
            <a:r>
              <a:rPr lang="en-US" dirty="0"/>
              <a:t>To echo the thoughts of C.K. </a:t>
            </a:r>
            <a:r>
              <a:rPr lang="en-US" dirty="0" err="1"/>
              <a:t>Prahlad</a:t>
            </a:r>
            <a:r>
              <a:rPr lang="en-US" dirty="0"/>
              <a:t>, the “bottom of the pyramid” segments will be the growth drivers of the future – this is certainly being borne out by the market revolution that is taking place in India’s villages. </a:t>
            </a:r>
            <a:endParaRPr lang="en-US" dirty="0" smtClean="0"/>
          </a:p>
          <a:p>
            <a:r>
              <a:rPr lang="en-US" dirty="0"/>
              <a:t>The </a:t>
            </a:r>
            <a:r>
              <a:rPr lang="en-US" dirty="0" err="1"/>
              <a:t>Narasimham</a:t>
            </a:r>
            <a:r>
              <a:rPr lang="en-US" dirty="0"/>
              <a:t> committee on rural credit recommended the establishment of Regional Rural Banks (RRBs) in meeting the needs of rural areas. </a:t>
            </a:r>
            <a:endParaRPr lang="en-US" dirty="0" smtClean="0"/>
          </a:p>
          <a:p>
            <a:pPr>
              <a:buNone/>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CURRENT POSITION OF REGIONAL RURAL BANKS IN INDIA</a:t>
            </a:r>
            <a:br>
              <a:rPr lang="en-US" u="sng" dirty="0" smtClean="0"/>
            </a:br>
            <a:r>
              <a:rPr lang="en-US" u="sng" dirty="0" smtClean="0"/>
              <a:t>(NATIONLIZED BANK)</a:t>
            </a:r>
            <a:endParaRPr lang="en-US" u="sng" dirty="0"/>
          </a:p>
        </p:txBody>
      </p:sp>
      <p:graphicFrame>
        <p:nvGraphicFramePr>
          <p:cNvPr id="4" name="Content Placeholder 3"/>
          <p:cNvGraphicFramePr>
            <a:graphicFrameLocks noGrp="1"/>
          </p:cNvGraphicFramePr>
          <p:nvPr>
            <p:ph idx="1"/>
          </p:nvPr>
        </p:nvGraphicFramePr>
        <p:xfrm>
          <a:off x="1143000" y="2362200"/>
          <a:ext cx="80010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PRIVATE BANKS</a:t>
            </a:r>
            <a:endParaRPr lang="en-US" u="sng" dirty="0"/>
          </a:p>
        </p:txBody>
      </p:sp>
      <p:graphicFrame>
        <p:nvGraphicFramePr>
          <p:cNvPr id="4" name="Content Placeholder 3"/>
          <p:cNvGraphicFramePr>
            <a:graphicFrameLocks noGrp="1"/>
          </p:cNvGraphicFramePr>
          <p:nvPr>
            <p:ph idx="1"/>
          </p:nvPr>
        </p:nvGraphicFramePr>
        <p:xfrm>
          <a:off x="0" y="1143000"/>
          <a:ext cx="9144000" cy="5715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RRBs</a:t>
            </a:r>
            <a:endParaRPr lang="en-US" dirty="0"/>
          </a:p>
        </p:txBody>
      </p:sp>
      <p:graphicFrame>
        <p:nvGraphicFramePr>
          <p:cNvPr id="4" name="Content Placeholder 3"/>
          <p:cNvGraphicFramePr>
            <a:graphicFrameLocks noGrp="1"/>
          </p:cNvGraphicFramePr>
          <p:nvPr>
            <p:ph idx="1"/>
          </p:nvPr>
        </p:nvGraphicFramePr>
        <p:xfrm>
          <a:off x="0" y="1143000"/>
          <a:ext cx="9144000" cy="5715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600200"/>
          </a:xfrm>
        </p:spPr>
        <p:txBody>
          <a:bodyPr>
            <a:normAutofit/>
          </a:bodyPr>
          <a:lstStyle/>
          <a:p>
            <a:r>
              <a:rPr lang="en-US" sz="2400" b="1" u="sng" dirty="0" smtClean="0">
                <a:latin typeface="Times New Roman" pitchFamily="18" charset="0"/>
                <a:cs typeface="Times New Roman" pitchFamily="18" charset="0"/>
              </a:rPr>
              <a:t>RRBS – IMPORTANT BANKING INDICATORS</a:t>
            </a: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pic>
        <p:nvPicPr>
          <p:cNvPr id="43010" name="Picture 2"/>
          <p:cNvPicPr>
            <a:picLocks noGrp="1" noChangeAspect="1" noChangeArrowheads="1"/>
          </p:cNvPicPr>
          <p:nvPr>
            <p:ph idx="1"/>
          </p:nvPr>
        </p:nvPicPr>
        <p:blipFill>
          <a:blip r:embed="rId2" cstate="print"/>
          <a:srcRect/>
          <a:stretch>
            <a:fillRect/>
          </a:stretch>
        </p:blipFill>
        <p:spPr bwMode="auto">
          <a:xfrm>
            <a:off x="0" y="990600"/>
            <a:ext cx="9144000" cy="58674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r>
              <a:rPr lang="en-US" u="sng" dirty="0" smtClean="0"/>
              <a:t>COORELATION ANALYSIS</a:t>
            </a:r>
            <a:endParaRPr lang="en-US" u="sng" dirty="0"/>
          </a:p>
        </p:txBody>
      </p:sp>
      <p:sp>
        <p:nvSpPr>
          <p:cNvPr id="3" name="Content Placeholder 2"/>
          <p:cNvSpPr>
            <a:spLocks noGrp="1"/>
          </p:cNvSpPr>
          <p:nvPr>
            <p:ph idx="1"/>
          </p:nvPr>
        </p:nvSpPr>
        <p:spPr>
          <a:xfrm>
            <a:off x="0" y="914400"/>
            <a:ext cx="9144000" cy="5943600"/>
          </a:xfrm>
        </p:spPr>
        <p:txBody>
          <a:bodyPr>
            <a:normAutofit fontScale="92500"/>
          </a:bodyPr>
          <a:lstStyle/>
          <a:p>
            <a:pPr>
              <a:lnSpc>
                <a:spcPct val="200000"/>
              </a:lnSpc>
              <a:buFont typeface="Wingdings" pitchFamily="2" charset="2"/>
              <a:buChar char="Ø"/>
            </a:pPr>
            <a:r>
              <a:rPr lang="en-US" dirty="0" smtClean="0"/>
              <a:t>Correlation considers two variables </a:t>
            </a:r>
            <a:r>
              <a:rPr lang="en-US" i="1" dirty="0" smtClean="0"/>
              <a:t>x </a:t>
            </a:r>
            <a:r>
              <a:rPr lang="en-US" dirty="0" smtClean="0"/>
              <a:t>and </a:t>
            </a:r>
            <a:r>
              <a:rPr lang="en-US" i="1" dirty="0" smtClean="0"/>
              <a:t>y :-</a:t>
            </a:r>
          </a:p>
          <a:p>
            <a:pPr algn="ctr">
              <a:lnSpc>
                <a:spcPct val="200000"/>
              </a:lnSpc>
              <a:buNone/>
            </a:pPr>
            <a:r>
              <a:rPr lang="en-US" b="1" dirty="0" smtClean="0"/>
              <a:t>Y = a + </a:t>
            </a:r>
            <a:r>
              <a:rPr lang="en-US" b="1" dirty="0" err="1" smtClean="0"/>
              <a:t>bX</a:t>
            </a:r>
            <a:endParaRPr lang="en-US" i="1" dirty="0" smtClean="0"/>
          </a:p>
          <a:p>
            <a:pPr>
              <a:lnSpc>
                <a:spcPct val="200000"/>
              </a:lnSpc>
            </a:pPr>
            <a:r>
              <a:rPr lang="en-US" dirty="0" smtClean="0"/>
              <a:t>If r = 1, then </a:t>
            </a:r>
            <a:r>
              <a:rPr lang="en-US" i="1" dirty="0" smtClean="0"/>
              <a:t>x </a:t>
            </a:r>
            <a:r>
              <a:rPr lang="en-US" dirty="0" smtClean="0"/>
              <a:t>and </a:t>
            </a:r>
            <a:r>
              <a:rPr lang="en-US" i="1" dirty="0" smtClean="0"/>
              <a:t>y </a:t>
            </a:r>
            <a:r>
              <a:rPr lang="en-US" dirty="0" smtClean="0"/>
              <a:t>are perfectly positively correlated.</a:t>
            </a:r>
          </a:p>
          <a:p>
            <a:pPr>
              <a:lnSpc>
                <a:spcPct val="200000"/>
              </a:lnSpc>
            </a:pPr>
            <a:r>
              <a:rPr lang="en-US" dirty="0" smtClean="0"/>
              <a:t>If r = 0, then </a:t>
            </a:r>
            <a:r>
              <a:rPr lang="en-US" i="1" dirty="0" smtClean="0"/>
              <a:t>x </a:t>
            </a:r>
            <a:r>
              <a:rPr lang="en-US" dirty="0" smtClean="0"/>
              <a:t>and </a:t>
            </a:r>
            <a:r>
              <a:rPr lang="en-US" i="1" dirty="0" smtClean="0"/>
              <a:t>y </a:t>
            </a:r>
            <a:r>
              <a:rPr lang="en-US" dirty="0" smtClean="0"/>
              <a:t>are not correlated.</a:t>
            </a:r>
          </a:p>
          <a:p>
            <a:pPr>
              <a:lnSpc>
                <a:spcPct val="200000"/>
              </a:lnSpc>
            </a:pPr>
            <a:r>
              <a:rPr lang="en-US" dirty="0" smtClean="0"/>
              <a:t>If r = -1, then </a:t>
            </a:r>
            <a:r>
              <a:rPr lang="en-US" i="1" dirty="0" smtClean="0"/>
              <a:t>x </a:t>
            </a:r>
            <a:r>
              <a:rPr lang="en-US" dirty="0" smtClean="0"/>
              <a:t>and </a:t>
            </a:r>
            <a:r>
              <a:rPr lang="en-US" i="1" dirty="0" smtClean="0"/>
              <a:t>y </a:t>
            </a:r>
            <a:r>
              <a:rPr lang="en-US" dirty="0" smtClean="0"/>
              <a:t>are perfectly negatively correlated.</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219200"/>
          </a:xfrm>
        </p:spPr>
        <p:txBody>
          <a:bodyPr/>
          <a:lstStyle/>
          <a:p>
            <a:r>
              <a:rPr lang="en-US" b="1" u="sng" dirty="0" smtClean="0"/>
              <a:t>CORRELATION ANALYSIS </a:t>
            </a:r>
            <a:endParaRPr lang="en-US" u="sng" dirty="0"/>
          </a:p>
        </p:txBody>
      </p:sp>
      <p:pic>
        <p:nvPicPr>
          <p:cNvPr id="45058" name="Picture 2"/>
          <p:cNvPicPr>
            <a:picLocks noGrp="1" noChangeAspect="1" noChangeArrowheads="1"/>
          </p:cNvPicPr>
          <p:nvPr>
            <p:ph idx="1"/>
          </p:nvPr>
        </p:nvPicPr>
        <p:blipFill>
          <a:blip r:embed="rId2" cstate="print"/>
          <a:srcRect/>
          <a:stretch>
            <a:fillRect/>
          </a:stretch>
        </p:blipFill>
        <p:spPr bwMode="auto">
          <a:xfrm>
            <a:off x="0" y="1066800"/>
            <a:ext cx="9144000" cy="563880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
          </a:xfrm>
        </p:spPr>
        <p:txBody>
          <a:bodyPr>
            <a:noAutofit/>
          </a:bodyPr>
          <a:lstStyle/>
          <a:p>
            <a:r>
              <a:rPr lang="en-US" sz="4000" b="1" u="sng" dirty="0" smtClean="0">
                <a:latin typeface="Times New Roman" pitchFamily="18" charset="0"/>
                <a:cs typeface="Times New Roman" pitchFamily="18" charset="0"/>
              </a:rPr>
              <a:t>FINDINGS</a:t>
            </a:r>
            <a:endParaRPr lang="en-US" sz="40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0" y="762000"/>
            <a:ext cx="9144000" cy="6096000"/>
          </a:xfrm>
        </p:spPr>
        <p:txBody>
          <a:bodyPr/>
          <a:lstStyle/>
          <a:p>
            <a:pPr lvl="0"/>
            <a:r>
              <a:rPr lang="en-IN" dirty="0" smtClean="0"/>
              <a:t>The investments of RRBs have significant impact on profitability. One unit change in investment causes .894 time changes in the operating profit of Regional Rural banks in India respectively.</a:t>
            </a:r>
            <a:endParaRPr lang="en-US" dirty="0" smtClean="0"/>
          </a:p>
          <a:p>
            <a:pPr lvl="0"/>
            <a:r>
              <a:rPr lang="en-IN" dirty="0" smtClean="0"/>
              <a:t> The </a:t>
            </a:r>
            <a:r>
              <a:rPr lang="en-IN" dirty="0" err="1" smtClean="0"/>
              <a:t>advances,deposits</a:t>
            </a:r>
            <a:r>
              <a:rPr lang="en-IN" dirty="0" smtClean="0"/>
              <a:t> and assets of RRBs have insignificant    impact on profitability of rural sector banks. These variables have significant impact on profitability of Regional rural banks in India. But in all cases one unit change in these variables are able to explain very little change in profitability of respective banks.</a:t>
            </a:r>
            <a:endParaRPr lang="en-US" dirty="0" smtClean="0"/>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RECOMMENDATION</a:t>
            </a:r>
            <a:endParaRPr lang="en-US" dirty="0"/>
          </a:p>
        </p:txBody>
      </p:sp>
      <p:sp>
        <p:nvSpPr>
          <p:cNvPr id="3" name="Content Placeholder 2"/>
          <p:cNvSpPr>
            <a:spLocks noGrp="1"/>
          </p:cNvSpPr>
          <p:nvPr>
            <p:ph idx="1"/>
          </p:nvPr>
        </p:nvSpPr>
        <p:spPr/>
        <p:txBody>
          <a:bodyPr>
            <a:normAutofit fontScale="77500" lnSpcReduction="20000"/>
          </a:bodyPr>
          <a:lstStyle/>
          <a:p>
            <a:pPr>
              <a:lnSpc>
                <a:spcPct val="200000"/>
              </a:lnSpc>
            </a:pPr>
            <a:r>
              <a:rPr lang="en-US" dirty="0" smtClean="0"/>
              <a:t>FICO- score has been used (credit rating ).</a:t>
            </a:r>
          </a:p>
          <a:p>
            <a:pPr>
              <a:lnSpc>
                <a:spcPct val="200000"/>
              </a:lnSpc>
            </a:pPr>
            <a:r>
              <a:rPr lang="en-US" dirty="0" smtClean="0"/>
              <a:t>A type of credit score that makes up a substantial portion of the credit report that lenders use to assess an applicant's credit risk and whether to extend a loan. </a:t>
            </a:r>
          </a:p>
          <a:p>
            <a:pPr>
              <a:lnSpc>
                <a:spcPct val="200000"/>
              </a:lnSpc>
            </a:pPr>
            <a:r>
              <a:rPr lang="en-US" dirty="0" smtClean="0"/>
              <a:t>FICO is an acronym for the </a:t>
            </a:r>
            <a:r>
              <a:rPr lang="en-US" b="1" u="sng" dirty="0" smtClean="0"/>
              <a:t>FAIR ISAAC CORPORATION</a:t>
            </a:r>
            <a:r>
              <a:rPr lang="en-US" dirty="0" smtClean="0"/>
              <a:t>, the creators of the FICO score. </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143000"/>
          </a:xfrm>
        </p:spPr>
        <p:txBody>
          <a:bodyPr/>
          <a:lstStyle/>
          <a:p>
            <a:r>
              <a:rPr lang="en-US" u="sng" dirty="0" smtClean="0"/>
              <a:t>RECOMMENDATION (</a:t>
            </a:r>
            <a:r>
              <a:rPr lang="en-US" u="sng" dirty="0" err="1" smtClean="0"/>
              <a:t>contd</a:t>
            </a:r>
            <a:r>
              <a:rPr lang="en-US" u="sng" dirty="0" smtClean="0"/>
              <a:t>…)</a:t>
            </a:r>
            <a:endParaRPr lang="en-US" dirty="0"/>
          </a:p>
        </p:txBody>
      </p:sp>
      <p:sp>
        <p:nvSpPr>
          <p:cNvPr id="3" name="Content Placeholder 2"/>
          <p:cNvSpPr>
            <a:spLocks noGrp="1"/>
          </p:cNvSpPr>
          <p:nvPr>
            <p:ph idx="1"/>
          </p:nvPr>
        </p:nvSpPr>
        <p:spPr>
          <a:xfrm>
            <a:off x="0" y="990600"/>
            <a:ext cx="9144000" cy="5867400"/>
          </a:xfrm>
        </p:spPr>
        <p:txBody>
          <a:bodyPr/>
          <a:lstStyle/>
          <a:p>
            <a:endParaRPr lang="en-US" dirty="0"/>
          </a:p>
        </p:txBody>
      </p:sp>
      <p:pic>
        <p:nvPicPr>
          <p:cNvPr id="4" name="Picture 54" descr="untitledw11 copy"/>
          <p:cNvPicPr>
            <a:picLocks noChangeAspect="1" noChangeArrowheads="1"/>
          </p:cNvPicPr>
          <p:nvPr/>
        </p:nvPicPr>
        <p:blipFill>
          <a:blip r:embed="rId2" cstate="print"/>
          <a:srcRect/>
          <a:stretch>
            <a:fillRect/>
          </a:stretch>
        </p:blipFill>
        <p:spPr bwMode="auto">
          <a:xfrm>
            <a:off x="0" y="914400"/>
            <a:ext cx="9144000" cy="57912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cstate="print"/>
          <a:srcRect/>
          <a:stretch>
            <a:fillRect/>
          </a:stretch>
        </p:blipFill>
        <p:spPr bwMode="auto">
          <a:xfrm>
            <a:off x="1" y="196106"/>
            <a:ext cx="2590800" cy="3004294"/>
          </a:xfrm>
          <a:prstGeom prst="rect">
            <a:avLst/>
          </a:prstGeom>
          <a:noFill/>
          <a:ln w="9525">
            <a:noFill/>
            <a:miter lim="800000"/>
            <a:headEnd/>
            <a:tailEnd/>
          </a:ln>
        </p:spPr>
      </p:pic>
      <p:pic>
        <p:nvPicPr>
          <p:cNvPr id="40963" name="Picture 3"/>
          <p:cNvPicPr>
            <a:picLocks noChangeAspect="1" noChangeArrowheads="1"/>
          </p:cNvPicPr>
          <p:nvPr/>
        </p:nvPicPr>
        <p:blipFill>
          <a:blip r:embed="rId3" cstate="print"/>
          <a:srcRect/>
          <a:stretch>
            <a:fillRect/>
          </a:stretch>
        </p:blipFill>
        <p:spPr bwMode="auto">
          <a:xfrm>
            <a:off x="2667001" y="113200"/>
            <a:ext cx="2971800" cy="3087200"/>
          </a:xfrm>
          <a:prstGeom prst="rect">
            <a:avLst/>
          </a:prstGeom>
          <a:noFill/>
          <a:ln w="9525">
            <a:noFill/>
            <a:miter lim="800000"/>
            <a:headEnd/>
            <a:tailEnd/>
          </a:ln>
        </p:spPr>
      </p:pic>
      <p:pic>
        <p:nvPicPr>
          <p:cNvPr id="40964" name="Picture 4"/>
          <p:cNvPicPr>
            <a:picLocks noChangeAspect="1" noChangeArrowheads="1"/>
          </p:cNvPicPr>
          <p:nvPr/>
        </p:nvPicPr>
        <p:blipFill>
          <a:blip r:embed="rId4" cstate="print"/>
          <a:srcRect/>
          <a:stretch>
            <a:fillRect/>
          </a:stretch>
        </p:blipFill>
        <p:spPr bwMode="auto">
          <a:xfrm>
            <a:off x="2971800" y="3505200"/>
            <a:ext cx="6172200" cy="3124200"/>
          </a:xfrm>
          <a:prstGeom prst="rect">
            <a:avLst/>
          </a:prstGeom>
          <a:noFill/>
          <a:ln w="9525">
            <a:noFill/>
            <a:miter lim="800000"/>
            <a:headEnd/>
            <a:tailEnd/>
          </a:ln>
        </p:spPr>
      </p:pic>
      <p:pic>
        <p:nvPicPr>
          <p:cNvPr id="40965" name="Picture 5"/>
          <p:cNvPicPr>
            <a:picLocks noChangeAspect="1" noChangeArrowheads="1"/>
          </p:cNvPicPr>
          <p:nvPr/>
        </p:nvPicPr>
        <p:blipFill>
          <a:blip r:embed="rId5" cstate="print"/>
          <a:srcRect/>
          <a:stretch>
            <a:fillRect/>
          </a:stretch>
        </p:blipFill>
        <p:spPr bwMode="auto">
          <a:xfrm>
            <a:off x="5715000" y="228600"/>
            <a:ext cx="3429000" cy="2984205"/>
          </a:xfrm>
          <a:prstGeom prst="rect">
            <a:avLst/>
          </a:prstGeom>
          <a:noFill/>
          <a:ln w="9525">
            <a:noFill/>
            <a:miter lim="800000"/>
            <a:headEnd/>
            <a:tailEnd/>
          </a:ln>
        </p:spPr>
      </p:pic>
      <p:pic>
        <p:nvPicPr>
          <p:cNvPr id="40966" name="Picture 6"/>
          <p:cNvPicPr>
            <a:picLocks noChangeAspect="1" noChangeArrowheads="1"/>
          </p:cNvPicPr>
          <p:nvPr/>
        </p:nvPicPr>
        <p:blipFill>
          <a:blip r:embed="rId6" cstate="print"/>
          <a:srcRect/>
          <a:stretch>
            <a:fillRect/>
          </a:stretch>
        </p:blipFill>
        <p:spPr bwMode="auto">
          <a:xfrm>
            <a:off x="1" y="3657600"/>
            <a:ext cx="1981200" cy="2971800"/>
          </a:xfrm>
          <a:prstGeom prst="rect">
            <a:avLst/>
          </a:prstGeom>
          <a:noFill/>
          <a:ln w="9525">
            <a:noFill/>
            <a:miter lim="800000"/>
            <a:headEnd/>
            <a:tailEnd/>
          </a:ln>
        </p:spPr>
      </p:pic>
      <p:pic>
        <p:nvPicPr>
          <p:cNvPr id="40967" name="Picture 7"/>
          <p:cNvPicPr>
            <a:picLocks noChangeAspect="1" noChangeArrowheads="1"/>
          </p:cNvPicPr>
          <p:nvPr/>
        </p:nvPicPr>
        <p:blipFill>
          <a:blip r:embed="rId7" cstate="print"/>
          <a:srcRect/>
          <a:stretch>
            <a:fillRect/>
          </a:stretch>
        </p:blipFill>
        <p:spPr bwMode="auto">
          <a:xfrm>
            <a:off x="2057400" y="3581400"/>
            <a:ext cx="914400" cy="30480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INTRODUCTION </a:t>
            </a:r>
            <a:r>
              <a:rPr lang="en-US" u="sng" dirty="0" err="1" smtClean="0"/>
              <a:t>contd</a:t>
            </a:r>
            <a:r>
              <a:rPr lang="en-US" dirty="0" smtClean="0"/>
              <a:t>…</a:t>
            </a:r>
            <a:endParaRPr lang="en-US" dirty="0"/>
          </a:p>
        </p:txBody>
      </p:sp>
      <p:sp>
        <p:nvSpPr>
          <p:cNvPr id="3" name="Content Placeholder 2"/>
          <p:cNvSpPr>
            <a:spLocks noGrp="1"/>
          </p:cNvSpPr>
          <p:nvPr>
            <p:ph idx="1"/>
          </p:nvPr>
        </p:nvSpPr>
        <p:spPr>
          <a:xfrm>
            <a:off x="0" y="1219200"/>
            <a:ext cx="9144000" cy="5638800"/>
          </a:xfrm>
        </p:spPr>
        <p:txBody>
          <a:bodyPr/>
          <a:lstStyle/>
          <a:p>
            <a:r>
              <a:rPr lang="en-US" dirty="0"/>
              <a:t>The main objective of RRBs is to provide credit and other facilities particularly to the small and marginal farmers, agricultural laborers, artisans’ and small entrepreneurs and develop agriculture, trade, commerce, industry and other productive activities in the rural areas. </a:t>
            </a:r>
            <a:endParaRPr lang="en-US" dirty="0" smtClean="0"/>
          </a:p>
          <a:p>
            <a:r>
              <a:rPr lang="en-US" dirty="0" smtClean="0"/>
              <a:t>RRBs came into existence to reduce </a:t>
            </a:r>
            <a:r>
              <a:rPr lang="en-US" dirty="0"/>
              <a:t>regional imbalances and increase rural employment generation.</a:t>
            </a:r>
            <a:endParaRPr lang="en-US" dirty="0" smtClean="0"/>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REFERENCES</a:t>
            </a:r>
            <a:endParaRPr lang="en-US" u="sng" dirty="0"/>
          </a:p>
        </p:txBody>
      </p:sp>
      <p:sp>
        <p:nvSpPr>
          <p:cNvPr id="3" name="Content Placeholder 2"/>
          <p:cNvSpPr>
            <a:spLocks noGrp="1"/>
          </p:cNvSpPr>
          <p:nvPr>
            <p:ph idx="1"/>
          </p:nvPr>
        </p:nvSpPr>
        <p:spPr>
          <a:xfrm>
            <a:off x="0" y="1295400"/>
            <a:ext cx="9144000" cy="5562600"/>
          </a:xfrm>
        </p:spPr>
        <p:txBody>
          <a:bodyPr>
            <a:normAutofit/>
          </a:bodyPr>
          <a:lstStyle/>
          <a:p>
            <a:pPr lvl="0"/>
            <a:r>
              <a:rPr lang="en-US" sz="2200" dirty="0" err="1" smtClean="0"/>
              <a:t>Sayilgan,G</a:t>
            </a:r>
            <a:r>
              <a:rPr lang="en-US" sz="2200" dirty="0" smtClean="0"/>
              <a:t>.&amp; </a:t>
            </a:r>
            <a:r>
              <a:rPr lang="en-US" sz="2200" dirty="0" err="1" smtClean="0"/>
              <a:t>Yildirim,O</a:t>
            </a:r>
            <a:r>
              <a:rPr lang="en-US" sz="2200" dirty="0" smtClean="0"/>
              <a:t>.(2009) Determinants of Profitability in Turkish Banking Sector: 2002-2007. </a:t>
            </a:r>
            <a:r>
              <a:rPr lang="en-US" sz="2200" dirty="0" err="1" smtClean="0"/>
              <a:t>EuroJournals</a:t>
            </a:r>
            <a:r>
              <a:rPr lang="en-US" sz="2200" dirty="0" smtClean="0"/>
              <a:t> </a:t>
            </a:r>
            <a:r>
              <a:rPr lang="en-US" sz="2200" dirty="0" err="1" smtClean="0"/>
              <a:t>Publishing,Issue</a:t>
            </a:r>
            <a:r>
              <a:rPr lang="en-US" sz="2200" dirty="0" smtClean="0"/>
              <a:t> 28.[http://www.eurojournals.com/finance.htm]</a:t>
            </a:r>
          </a:p>
          <a:p>
            <a:pPr lvl="0"/>
            <a:r>
              <a:rPr lang="en-US" sz="2200" dirty="0" err="1" smtClean="0"/>
              <a:t>Singh,R</a:t>
            </a:r>
            <a:r>
              <a:rPr lang="en-US" sz="2200" dirty="0" smtClean="0"/>
              <a:t>.&amp; </a:t>
            </a:r>
            <a:r>
              <a:rPr lang="en-US" sz="2200" dirty="0" err="1" smtClean="0"/>
              <a:t>Chaudhary</a:t>
            </a:r>
            <a:r>
              <a:rPr lang="en-US" sz="2200" dirty="0" smtClean="0"/>
              <a:t>, S. (2009) Profitability Determinants of Banks in India. International Journal of Global Business, 2 (1),pp. 163-180.</a:t>
            </a:r>
          </a:p>
          <a:p>
            <a:pPr lvl="0"/>
            <a:r>
              <a:rPr lang="en-US" sz="2200" dirty="0" smtClean="0"/>
              <a:t>http://papers.ssrn.com/sol3/papers.cfm?abstract_id=1630104</a:t>
            </a:r>
          </a:p>
          <a:p>
            <a:pPr lvl="0"/>
            <a:r>
              <a:rPr lang="en-US" sz="2200" dirty="0" smtClean="0"/>
              <a:t>. </a:t>
            </a:r>
            <a:r>
              <a:rPr lang="en-US" sz="2200" dirty="0" err="1" smtClean="0"/>
              <a:t>Velayudham</a:t>
            </a:r>
            <a:r>
              <a:rPr lang="en-US" sz="2200" dirty="0" smtClean="0"/>
              <a:t>, T. K., and </a:t>
            </a:r>
            <a:r>
              <a:rPr lang="en-US" sz="2200" dirty="0" err="1" smtClean="0"/>
              <a:t>Sankaranarayanan</a:t>
            </a:r>
            <a:r>
              <a:rPr lang="en-US" sz="2200" dirty="0" smtClean="0"/>
              <a:t>, V. (1990): “Regional Rural Banks and Rural Credit: Some Issues”, Economic and Political </a:t>
            </a:r>
            <a:r>
              <a:rPr lang="en-US" sz="2200" dirty="0" err="1" smtClean="0"/>
              <a:t>Weekly,September</a:t>
            </a:r>
            <a:r>
              <a:rPr lang="en-US" sz="2200" dirty="0" smtClean="0"/>
              <a:t> 22, pp.2157-2164</a:t>
            </a:r>
          </a:p>
          <a:p>
            <a:r>
              <a:rPr lang="en-US" sz="2200" dirty="0" smtClean="0"/>
              <a:t>‘Are Regional Rural Banks (RRBs) Free from </a:t>
            </a:r>
            <a:r>
              <a:rPr lang="en-US" sz="2200" dirty="0" err="1" smtClean="0"/>
              <a:t>Overdues</a:t>
            </a:r>
            <a:r>
              <a:rPr lang="en-US" sz="2200" dirty="0" smtClean="0"/>
              <a:t>? Some Experience in </a:t>
            </a:r>
            <a:r>
              <a:rPr lang="en-US" sz="2200" dirty="0" err="1" smtClean="0"/>
              <a:t>Karnataka’,In</a:t>
            </a:r>
            <a:r>
              <a:rPr lang="en-US" sz="2200" dirty="0" smtClean="0"/>
              <a:t> A </a:t>
            </a:r>
            <a:r>
              <a:rPr lang="en-US" sz="2200" dirty="0" err="1" smtClean="0"/>
              <a:t>Ranga</a:t>
            </a:r>
            <a:r>
              <a:rPr lang="en-US" sz="2200" dirty="0" smtClean="0"/>
              <a:t> Reddy (</a:t>
            </a:r>
            <a:r>
              <a:rPr lang="en-US" sz="2200" dirty="0" err="1" smtClean="0"/>
              <a:t>ed</a:t>
            </a:r>
            <a:r>
              <a:rPr lang="en-US" sz="2200" dirty="0" smtClean="0"/>
              <a:t>) Management of </a:t>
            </a:r>
            <a:r>
              <a:rPr lang="en-US" sz="2200" dirty="0" err="1" smtClean="0"/>
              <a:t>Overdues</a:t>
            </a:r>
            <a:r>
              <a:rPr lang="en-US" sz="2200" dirty="0" smtClean="0"/>
              <a:t> in Rural Banking, </a:t>
            </a:r>
            <a:r>
              <a:rPr lang="en-US" sz="2200" dirty="0" err="1" smtClean="0"/>
              <a:t>Mittal</a:t>
            </a:r>
            <a:r>
              <a:rPr lang="en-US" sz="2200" dirty="0" smtClean="0"/>
              <a:t> </a:t>
            </a:r>
            <a:r>
              <a:rPr lang="en-US" sz="2200" dirty="0" err="1" smtClean="0"/>
              <a:t>Publications,New</a:t>
            </a:r>
            <a:r>
              <a:rPr lang="en-US" sz="2200" dirty="0" smtClean="0"/>
              <a:t> Delhi, 2002 (S. </a:t>
            </a:r>
            <a:r>
              <a:rPr lang="en-US" sz="2200" dirty="0" err="1" smtClean="0"/>
              <a:t>Erappa</a:t>
            </a:r>
            <a:r>
              <a:rPr lang="en-US" sz="2200" dirty="0" smtClean="0"/>
              <a:t>).</a:t>
            </a:r>
          </a:p>
          <a:p>
            <a:r>
              <a:rPr lang="en-US" sz="2200" dirty="0" smtClean="0"/>
              <a:t>http://rspas.anu.edu.au/papers/asarc/novcon2001/MilindSathye.pdf</a:t>
            </a:r>
          </a:p>
          <a:p>
            <a:pPr lvl="0"/>
            <a:endParaRPr lang="en-US" sz="2200" dirty="0" smtClean="0"/>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REFERENCES</a:t>
            </a:r>
            <a:endParaRPr lang="en-US" u="sng" dirty="0"/>
          </a:p>
        </p:txBody>
      </p:sp>
      <p:sp>
        <p:nvSpPr>
          <p:cNvPr id="3" name="Content Placeholder 2"/>
          <p:cNvSpPr>
            <a:spLocks noGrp="1"/>
          </p:cNvSpPr>
          <p:nvPr>
            <p:ph idx="1"/>
          </p:nvPr>
        </p:nvSpPr>
        <p:spPr>
          <a:xfrm>
            <a:off x="0" y="1295400"/>
            <a:ext cx="9144000" cy="5562600"/>
          </a:xfrm>
        </p:spPr>
        <p:txBody>
          <a:bodyPr>
            <a:normAutofit/>
          </a:bodyPr>
          <a:lstStyle/>
          <a:p>
            <a:pPr lvl="0"/>
            <a:r>
              <a:rPr lang="en-US" sz="2400" dirty="0" smtClean="0"/>
              <a:t>NABARD, National bank News Review, (2004) “India’s RRBs : The Institutional Dimensions of Reform”, </a:t>
            </a:r>
            <a:r>
              <a:rPr lang="en-US" sz="2400" dirty="0" err="1" smtClean="0"/>
              <a:t>Nitin</a:t>
            </a:r>
            <a:r>
              <a:rPr lang="en-US" sz="2400" dirty="0" smtClean="0"/>
              <a:t> Bhatt &amp; </a:t>
            </a:r>
            <a:r>
              <a:rPr lang="en-US" sz="2400" dirty="0" err="1" smtClean="0"/>
              <a:t>Y.S.P.Thorat</a:t>
            </a:r>
            <a:r>
              <a:rPr lang="en-US" sz="2400" dirty="0" smtClean="0"/>
              <a:t>, April-September. Bhatt, N and Y S P </a:t>
            </a:r>
            <a:r>
              <a:rPr lang="en-US" sz="2400" dirty="0" err="1" smtClean="0"/>
              <a:t>Thorat</a:t>
            </a:r>
            <a:r>
              <a:rPr lang="en-US" sz="2400" dirty="0" smtClean="0"/>
              <a:t> (2001), “India’s Regional Rural Banks : The Institutional Dimension of Reforms”, Journal of Microfinance, 3, pp 65-88.</a:t>
            </a:r>
          </a:p>
          <a:p>
            <a:pPr lvl="0"/>
            <a:r>
              <a:rPr lang="en-US" sz="2400" dirty="0" smtClean="0"/>
              <a:t>http://rbidocs.rbi.org.in/rdocs/PublicationReport/Pdfs/63142.pdf</a:t>
            </a:r>
          </a:p>
          <a:p>
            <a:pPr lvl="0"/>
            <a:r>
              <a:rPr lang="en-US" sz="2400" dirty="0" smtClean="0"/>
              <a:t>‘Are Regional Rural Banks (RRBs) Free from </a:t>
            </a:r>
            <a:r>
              <a:rPr lang="en-US" sz="2400" dirty="0" err="1" smtClean="0"/>
              <a:t>Overdues</a:t>
            </a:r>
            <a:r>
              <a:rPr lang="en-US" sz="2400" dirty="0" smtClean="0"/>
              <a:t>? Some Experience in </a:t>
            </a:r>
            <a:r>
              <a:rPr lang="en-US" sz="2400" dirty="0" err="1" smtClean="0"/>
              <a:t>Karnataka’,In</a:t>
            </a:r>
            <a:r>
              <a:rPr lang="en-US" sz="2400" dirty="0" smtClean="0"/>
              <a:t> A </a:t>
            </a:r>
            <a:r>
              <a:rPr lang="en-US" sz="2400" dirty="0" err="1" smtClean="0"/>
              <a:t>Ranga</a:t>
            </a:r>
            <a:r>
              <a:rPr lang="en-US" sz="2400" dirty="0" smtClean="0"/>
              <a:t> Reddy (</a:t>
            </a:r>
            <a:r>
              <a:rPr lang="en-US" sz="2400" dirty="0" err="1" smtClean="0"/>
              <a:t>ed</a:t>
            </a:r>
            <a:r>
              <a:rPr lang="en-US" sz="2400" dirty="0" smtClean="0"/>
              <a:t>) Management of </a:t>
            </a:r>
            <a:r>
              <a:rPr lang="en-US" sz="2400" dirty="0" err="1" smtClean="0"/>
              <a:t>Overdues</a:t>
            </a:r>
            <a:r>
              <a:rPr lang="en-US" sz="2400" dirty="0" smtClean="0"/>
              <a:t> in Rural Banking, </a:t>
            </a:r>
            <a:r>
              <a:rPr lang="en-US" sz="2400" dirty="0" err="1" smtClean="0"/>
              <a:t>Mittal</a:t>
            </a:r>
            <a:r>
              <a:rPr lang="en-US" sz="2400" dirty="0" smtClean="0"/>
              <a:t> </a:t>
            </a:r>
            <a:r>
              <a:rPr lang="en-US" sz="2400" dirty="0" err="1" smtClean="0"/>
              <a:t>Publications,New</a:t>
            </a:r>
            <a:r>
              <a:rPr lang="en-US" sz="2400" dirty="0" smtClean="0"/>
              <a:t> Delhi, 2002 (S. </a:t>
            </a:r>
            <a:r>
              <a:rPr lang="en-US" sz="2400" dirty="0" err="1" smtClean="0"/>
              <a:t>Erappa</a:t>
            </a:r>
            <a:r>
              <a:rPr lang="en-US" sz="2400" dirty="0" smtClean="0"/>
              <a:t>).</a:t>
            </a:r>
          </a:p>
          <a:p>
            <a:r>
              <a:rPr lang="en-US" sz="2400" dirty="0" smtClean="0"/>
              <a:t>[httpwww.aus.educonferencessymp_sbmdocsaccountOlson%20and%20Zoubi%20(2010)%20MENA%20bank%20efficiency.pdf]</a:t>
            </a:r>
          </a:p>
          <a:p>
            <a:pPr lvl="0"/>
            <a:endParaRPr lang="en-US" sz="2400"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OBJECTIVES</a:t>
            </a:r>
            <a:endParaRPr lang="en-US" u="sng" dirty="0"/>
          </a:p>
        </p:txBody>
      </p:sp>
      <p:sp>
        <p:nvSpPr>
          <p:cNvPr id="3" name="Content Placeholder 2"/>
          <p:cNvSpPr>
            <a:spLocks noGrp="1"/>
          </p:cNvSpPr>
          <p:nvPr>
            <p:ph idx="1"/>
          </p:nvPr>
        </p:nvSpPr>
        <p:spPr>
          <a:xfrm>
            <a:off x="0" y="1219200"/>
            <a:ext cx="9144000" cy="4114800"/>
          </a:xfrm>
        </p:spPr>
        <p:txBody>
          <a:bodyPr/>
          <a:lstStyle/>
          <a:p>
            <a:pPr lvl="0"/>
            <a:r>
              <a:rPr lang="en-US" sz="4400" dirty="0"/>
              <a:t>To study the growth of RRB’s in </a:t>
            </a:r>
            <a:r>
              <a:rPr lang="en-US" sz="4400" dirty="0" smtClean="0"/>
              <a:t>India.</a:t>
            </a:r>
            <a:endParaRPr lang="en-US" sz="4400" dirty="0"/>
          </a:p>
          <a:p>
            <a:pPr lvl="0"/>
            <a:r>
              <a:rPr lang="en-US" sz="4400" dirty="0"/>
              <a:t>To study the present situation of RRB’s in India.</a:t>
            </a:r>
          </a:p>
          <a:p>
            <a:pPr lvl="0"/>
            <a:r>
              <a:rPr lang="en-US" sz="4400" dirty="0"/>
              <a:t>To study the factors that influences the performance of RRB’s.</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NEED</a:t>
            </a:r>
            <a:endParaRPr lang="en-US" u="sng" dirty="0"/>
          </a:p>
        </p:txBody>
      </p:sp>
      <p:sp>
        <p:nvSpPr>
          <p:cNvPr id="3" name="Content Placeholder 2"/>
          <p:cNvSpPr>
            <a:spLocks noGrp="1"/>
          </p:cNvSpPr>
          <p:nvPr>
            <p:ph idx="1"/>
          </p:nvPr>
        </p:nvSpPr>
        <p:spPr>
          <a:xfrm>
            <a:off x="0" y="1219200"/>
            <a:ext cx="9144000" cy="5638800"/>
          </a:xfrm>
        </p:spPr>
        <p:txBody>
          <a:bodyPr/>
          <a:lstStyle/>
          <a:p>
            <a:r>
              <a:rPr lang="en-US" dirty="0"/>
              <a:t>Rural development has always been an important issue in all discussions pertaining to economic development, especially of developing countries, throughout the world. </a:t>
            </a:r>
            <a:endParaRPr lang="en-US" dirty="0" smtClean="0"/>
          </a:p>
          <a:p>
            <a:r>
              <a:rPr lang="en-US" dirty="0" smtClean="0"/>
              <a:t>Rural </a:t>
            </a:r>
            <a:r>
              <a:rPr lang="en-US" dirty="0"/>
              <a:t>mass comprise a substantial majority of the population. </a:t>
            </a:r>
            <a:endParaRPr lang="en-US" dirty="0" smtClean="0"/>
          </a:p>
          <a:p>
            <a:r>
              <a:rPr lang="en-US" dirty="0" err="1" smtClean="0"/>
              <a:t>Specialised</a:t>
            </a:r>
            <a:r>
              <a:rPr lang="en-US" dirty="0" smtClean="0"/>
              <a:t> </a:t>
            </a:r>
            <a:r>
              <a:rPr lang="en-US" dirty="0"/>
              <a:t>and innovative schemes to improve rural penetration are the </a:t>
            </a:r>
            <a:r>
              <a:rPr lang="en-US" b="1" dirty="0"/>
              <a:t>new mantra</a:t>
            </a:r>
            <a:r>
              <a:rPr lang="en-US" dirty="0"/>
              <a:t>. </a:t>
            </a:r>
            <a:endParaRPr lang="en-US"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SCOPE</a:t>
            </a:r>
            <a:endParaRPr lang="en-US" u="sng" dirty="0"/>
          </a:p>
        </p:txBody>
      </p:sp>
      <p:sp>
        <p:nvSpPr>
          <p:cNvPr id="3" name="Content Placeholder 2"/>
          <p:cNvSpPr>
            <a:spLocks noGrp="1"/>
          </p:cNvSpPr>
          <p:nvPr>
            <p:ph idx="1"/>
          </p:nvPr>
        </p:nvSpPr>
        <p:spPr/>
        <p:txBody>
          <a:bodyPr>
            <a:normAutofit lnSpcReduction="10000"/>
          </a:bodyPr>
          <a:lstStyle/>
          <a:p>
            <a:r>
              <a:rPr lang="en-US" dirty="0"/>
              <a:t>The present study is based on </a:t>
            </a:r>
            <a:r>
              <a:rPr lang="en-US" dirty="0" smtClean="0"/>
              <a:t>regional </a:t>
            </a:r>
            <a:r>
              <a:rPr lang="en-US" dirty="0"/>
              <a:t>rural banks in India. </a:t>
            </a:r>
            <a:r>
              <a:rPr lang="en-US" dirty="0" smtClean="0"/>
              <a:t>In </a:t>
            </a:r>
            <a:r>
              <a:rPr lang="en-US" dirty="0"/>
              <a:t>the study an effort has been made to check the growth of regional rural banks in India. </a:t>
            </a:r>
            <a:endParaRPr lang="en-US" dirty="0" smtClean="0"/>
          </a:p>
          <a:p>
            <a:r>
              <a:rPr lang="en-US" dirty="0"/>
              <a:t>The scope of study after the research would be that the regional rural banks which adopted the effective factors for growth are in sound position today and are influencing the other RRBs also.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47800"/>
          </a:xfrm>
        </p:spPr>
        <p:txBody>
          <a:bodyPr>
            <a:normAutofit fontScale="90000"/>
          </a:bodyPr>
          <a:lstStyle/>
          <a:p>
            <a:r>
              <a:rPr lang="en-US" b="1" u="sng" dirty="0" smtClean="0"/>
              <a:t/>
            </a:r>
            <a:br>
              <a:rPr lang="en-US" b="1" u="sng" dirty="0" smtClean="0"/>
            </a:br>
            <a:r>
              <a:rPr lang="en-US" b="1" u="sng" dirty="0" smtClean="0"/>
              <a:t>LITRERATURE </a:t>
            </a:r>
            <a:r>
              <a:rPr lang="en-US" b="1" u="sng" dirty="0"/>
              <a:t>REVIEW</a:t>
            </a:r>
            <a:r>
              <a:rPr lang="en-US" dirty="0"/>
              <a:t/>
            </a:r>
            <a:br>
              <a:rPr lang="en-US" dirty="0"/>
            </a:br>
            <a:endParaRPr lang="en-US" dirty="0"/>
          </a:p>
        </p:txBody>
      </p:sp>
      <p:sp>
        <p:nvSpPr>
          <p:cNvPr id="3" name="Content Placeholder 2"/>
          <p:cNvSpPr>
            <a:spLocks noGrp="1"/>
          </p:cNvSpPr>
          <p:nvPr>
            <p:ph idx="1"/>
          </p:nvPr>
        </p:nvSpPr>
        <p:spPr>
          <a:xfrm>
            <a:off x="0" y="1066800"/>
            <a:ext cx="9144000" cy="5791200"/>
          </a:xfrm>
        </p:spPr>
        <p:txBody>
          <a:bodyPr>
            <a:normAutofit lnSpcReduction="10000"/>
          </a:bodyPr>
          <a:lstStyle/>
          <a:p>
            <a:r>
              <a:rPr lang="en-US" b="1" dirty="0" err="1"/>
              <a:t>Misra</a:t>
            </a:r>
            <a:r>
              <a:rPr lang="en-US" b="1" dirty="0"/>
              <a:t> </a:t>
            </a:r>
            <a:r>
              <a:rPr lang="en-US" dirty="0"/>
              <a:t>(2002)</a:t>
            </a:r>
            <a:r>
              <a:rPr lang="en-US" b="1" dirty="0"/>
              <a:t> </a:t>
            </a:r>
            <a:r>
              <a:rPr lang="en-US" dirty="0"/>
              <a:t>explains in</a:t>
            </a:r>
            <a:r>
              <a:rPr lang="en-US" b="1" dirty="0"/>
              <a:t> “</a:t>
            </a:r>
            <a:r>
              <a:rPr lang="en-US" dirty="0"/>
              <a:t>The Performance of Regional Rural Banks (RRBs) in </a:t>
            </a:r>
            <a:r>
              <a:rPr lang="en-US" dirty="0" smtClean="0"/>
              <a:t>India. An </a:t>
            </a:r>
            <a:r>
              <a:rPr lang="en-US" dirty="0"/>
              <a:t>attempt is made to enquire as to factors that influence the performance of the RRBs and the role-played by the sponsor banks</a:t>
            </a:r>
            <a:r>
              <a:rPr lang="en-US" dirty="0" smtClean="0"/>
              <a:t>.</a:t>
            </a:r>
          </a:p>
          <a:p>
            <a:r>
              <a:rPr lang="en-US" b="1" dirty="0" err="1"/>
              <a:t>Sathye</a:t>
            </a:r>
            <a:r>
              <a:rPr lang="en-US" b="1" dirty="0"/>
              <a:t> </a:t>
            </a:r>
            <a:r>
              <a:rPr lang="en-US" b="1" dirty="0" err="1"/>
              <a:t>Milind</a:t>
            </a:r>
            <a:r>
              <a:rPr lang="en-US" dirty="0"/>
              <a:t> (Nov 2003) examined the measures of the productive efficiency of regional rural banks in a developing country, that is, India. The study recommends that the existing policy </a:t>
            </a:r>
            <a:r>
              <a:rPr lang="en-US" dirty="0" smtClean="0"/>
              <a:t>of reducing </a:t>
            </a:r>
            <a:r>
              <a:rPr lang="en-US" dirty="0"/>
              <a:t>non-performing assets and rationalization of staff and branches may be continued to obtain efficiency </a:t>
            </a:r>
            <a:r>
              <a:rPr lang="en-US" dirty="0" smtClean="0"/>
              <a:t>gains.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
            </a:r>
            <a:br>
              <a:rPr lang="en-US" b="1" u="sng" dirty="0" smtClean="0"/>
            </a:br>
            <a:r>
              <a:rPr lang="en-US" b="1" u="sng" dirty="0" smtClean="0"/>
              <a:t>LITRERATURE REVIEW </a:t>
            </a:r>
            <a:r>
              <a:rPr lang="en-US" b="1" u="sng" dirty="0" err="1" smtClean="0"/>
              <a:t>contd</a:t>
            </a:r>
            <a:r>
              <a:rPr lang="en-US" b="1" u="sng" dirty="0" smtClean="0"/>
              <a:t>…</a:t>
            </a:r>
            <a:r>
              <a:rPr lang="en-US" dirty="0" smtClean="0"/>
              <a:t/>
            </a:r>
            <a:br>
              <a:rPr lang="en-US" dirty="0" smtClean="0"/>
            </a:br>
            <a:endParaRPr lang="en-US" dirty="0"/>
          </a:p>
        </p:txBody>
      </p:sp>
      <p:sp>
        <p:nvSpPr>
          <p:cNvPr id="3" name="Content Placeholder 2"/>
          <p:cNvSpPr>
            <a:spLocks noGrp="1"/>
          </p:cNvSpPr>
          <p:nvPr>
            <p:ph idx="1"/>
          </p:nvPr>
        </p:nvSpPr>
        <p:spPr>
          <a:xfrm>
            <a:off x="0" y="1219200"/>
            <a:ext cx="9144000" cy="5638800"/>
          </a:xfrm>
        </p:spPr>
        <p:txBody>
          <a:bodyPr>
            <a:normAutofit lnSpcReduction="10000"/>
          </a:bodyPr>
          <a:lstStyle/>
          <a:p>
            <a:r>
              <a:rPr lang="en-US" b="1" dirty="0"/>
              <a:t>Reddy </a:t>
            </a:r>
            <a:r>
              <a:rPr lang="en-US" b="1" dirty="0" err="1" smtClean="0"/>
              <a:t>A</a:t>
            </a:r>
            <a:r>
              <a:rPr lang="en-US" dirty="0" err="1" smtClean="0"/>
              <a:t>.Amarender</a:t>
            </a:r>
            <a:r>
              <a:rPr lang="en-US" dirty="0" smtClean="0"/>
              <a:t>(March </a:t>
            </a:r>
            <a:r>
              <a:rPr lang="en-US" dirty="0"/>
              <a:t>2006) examines the total factor </a:t>
            </a:r>
            <a:r>
              <a:rPr lang="en-US" dirty="0" smtClean="0"/>
              <a:t>productivity of RRBs.</a:t>
            </a:r>
            <a:r>
              <a:rPr lang="en-US" dirty="0"/>
              <a:t> </a:t>
            </a:r>
          </a:p>
          <a:p>
            <a:r>
              <a:rPr lang="en-US" dirty="0" smtClean="0"/>
              <a:t>In this Banks </a:t>
            </a:r>
            <a:r>
              <a:rPr lang="en-US" dirty="0"/>
              <a:t>located in economically developed as well as low banking density regions exhibited significantly higher productivity growth. </a:t>
            </a:r>
          </a:p>
          <a:p>
            <a:r>
              <a:rPr lang="en-US" b="1" dirty="0" err="1"/>
              <a:t>Pati</a:t>
            </a:r>
            <a:r>
              <a:rPr lang="en-US" dirty="0"/>
              <a:t> </a:t>
            </a:r>
            <a:r>
              <a:rPr lang="en-US" b="1" u="sng" dirty="0"/>
              <a:t>A.P.</a:t>
            </a:r>
            <a:r>
              <a:rPr lang="en-US" b="1" dirty="0"/>
              <a:t> </a:t>
            </a:r>
            <a:r>
              <a:rPr lang="en-US" dirty="0"/>
              <a:t>(June 2010) explains that in India an array of financial institutions are operating in the area of rural financing. Among those institutions </a:t>
            </a:r>
            <a:r>
              <a:rPr lang="en-US" b="1" u="sng" dirty="0"/>
              <a:t>Regional Rural Banks (RRBs) are prominent</a:t>
            </a:r>
            <a:r>
              <a:rPr lang="en-US" dirty="0"/>
              <a:t>. The idea was to provide efficient service to the rural sectors so that the rural economy could provide the necessary input to the overall economy.</a:t>
            </a:r>
            <a:r>
              <a:rPr lang="en-US" dirty="0" smtClean="0"/>
              <a:t>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EXECUTION OF RESEARCH METHODOLOGY</a:t>
            </a:r>
            <a:endParaRPr lang="en-US" b="1" u="sng" dirty="0"/>
          </a:p>
        </p:txBody>
      </p:sp>
      <p:sp>
        <p:nvSpPr>
          <p:cNvPr id="3" name="Content Placeholder 2"/>
          <p:cNvSpPr>
            <a:spLocks noGrp="1"/>
          </p:cNvSpPr>
          <p:nvPr>
            <p:ph idx="1"/>
          </p:nvPr>
        </p:nvSpPr>
        <p:spPr/>
        <p:txBody>
          <a:bodyPr>
            <a:normAutofit fontScale="85000" lnSpcReduction="10000"/>
          </a:bodyPr>
          <a:lstStyle/>
          <a:p>
            <a:pPr>
              <a:lnSpc>
                <a:spcPct val="200000"/>
              </a:lnSpc>
            </a:pPr>
            <a:r>
              <a:rPr lang="en-US" dirty="0"/>
              <a:t>Our research study is based on the secondary research and is descriptive in </a:t>
            </a:r>
            <a:r>
              <a:rPr lang="en-US" dirty="0" smtClean="0"/>
              <a:t>nature.</a:t>
            </a:r>
          </a:p>
          <a:p>
            <a:pPr>
              <a:lnSpc>
                <a:spcPct val="200000"/>
              </a:lnSpc>
            </a:pPr>
            <a:r>
              <a:rPr lang="en-US" dirty="0" smtClean="0"/>
              <a:t>The data and information have been collected from the publications of the Reserve Bank of India, annual reports &amp; other valuable publications.</a:t>
            </a:r>
          </a:p>
          <a:p>
            <a:pPr>
              <a:buNone/>
            </a:pPr>
            <a:endParaRPr lang="en-US" dirty="0" smtClean="0"/>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692</TotalTime>
  <Words>1165</Words>
  <Application>Microsoft Office PowerPoint</Application>
  <PresentationFormat>On-screen Show (4:3)</PresentationFormat>
  <Paragraphs>293</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GROWTH OF REGIONAL RURAL BANKS (RRBs)  IN  INDIA   </vt:lpstr>
      <vt:lpstr>INTRODUCTION</vt:lpstr>
      <vt:lpstr>INTRODUCTION contd…</vt:lpstr>
      <vt:lpstr>OBJECTIVES</vt:lpstr>
      <vt:lpstr>NEED</vt:lpstr>
      <vt:lpstr>SCOPE</vt:lpstr>
      <vt:lpstr> LITRERATURE REVIEW </vt:lpstr>
      <vt:lpstr> LITRERATURE REVIEW contd… </vt:lpstr>
      <vt:lpstr>EXECUTION OF RESEARCH METHODOLOGY</vt:lpstr>
      <vt:lpstr>Slide 10</vt:lpstr>
      <vt:lpstr> RESEARCH INSTRUMENTS </vt:lpstr>
      <vt:lpstr>0</vt:lpstr>
      <vt:lpstr>CAPITAL GROWTH</vt:lpstr>
      <vt:lpstr>DEPOSIT GROWTH</vt:lpstr>
      <vt:lpstr>INVESTMENT</vt:lpstr>
      <vt:lpstr>INTEREST EARNED</vt:lpstr>
      <vt:lpstr>INTEREST EXPANDED</vt:lpstr>
      <vt:lpstr>TOTAL INCOME</vt:lpstr>
      <vt:lpstr>OPERATING PROFIT</vt:lpstr>
      <vt:lpstr>CURRENT POSITION OF REGIONAL RURAL BANKS IN INDIA (NATIONLIZED BANK)</vt:lpstr>
      <vt:lpstr>PRIVATE BANKS</vt:lpstr>
      <vt:lpstr>RRBs</vt:lpstr>
      <vt:lpstr>RRBS – IMPORTANT BANKING INDICATORS </vt:lpstr>
      <vt:lpstr>COORELATION ANALYSIS</vt:lpstr>
      <vt:lpstr>CORRELATION ANALYSIS </vt:lpstr>
      <vt:lpstr>FINDINGS</vt:lpstr>
      <vt:lpstr>RECOMMENDATION</vt:lpstr>
      <vt:lpstr>RECOMMENDATION (contd…)</vt:lpstr>
      <vt:lpstr>Slide 29</vt:lpstr>
      <vt:lpstr>REFERENCES</vt:lpstr>
      <vt:lpstr>REFERENCES</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dc:creator>
  <cp:lastModifiedBy>ICA</cp:lastModifiedBy>
  <cp:revision>49</cp:revision>
  <dcterms:created xsi:type="dcterms:W3CDTF">2011-01-31T21:03:38Z</dcterms:created>
  <dcterms:modified xsi:type="dcterms:W3CDTF">2012-10-10T18:08:43Z</dcterms:modified>
</cp:coreProperties>
</file>