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sldIdLst>
    <p:sldId id="257" r:id="rId2"/>
    <p:sldId id="258" r:id="rId3"/>
    <p:sldId id="259" r:id="rId4"/>
  </p:sldIdLst>
  <p:sldSz cx="10972800" cy="7315200"/>
  <p:notesSz cx="6858000" cy="9144000"/>
  <p:defaultTextStyle>
    <a:defPPr>
      <a:defRPr lang="en-US"/>
    </a:defPPr>
    <a:lvl1pPr marL="0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6299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2596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18896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25193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31492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37792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44089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50388" algn="l" defTabSz="8125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00" y="-96"/>
      </p:cViewPr>
      <p:guideLst>
        <p:guide orient="horz" pos="2304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3200400" y="0"/>
            <a:ext cx="7772400" cy="73152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498" tIns="52249" rIns="104498" bIns="522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457200" y="3657600"/>
            <a:ext cx="73152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104498" tIns="52249" rIns="104498" bIns="52249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040242" y="568960"/>
            <a:ext cx="6126480" cy="3059379"/>
          </a:xfrm>
        </p:spPr>
        <p:txBody>
          <a:bodyPr lIns="52249" tIns="0" rIns="52249">
            <a:noAutofit/>
          </a:bodyPr>
          <a:lstStyle>
            <a:lvl1pPr algn="r">
              <a:defRPr sz="48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4025330" y="3775855"/>
            <a:ext cx="6137734" cy="1174665"/>
          </a:xfrm>
        </p:spPr>
        <p:txBody>
          <a:bodyPr lIns="52249" tIns="0" rIns="52249" bIns="0"/>
          <a:lstStyle>
            <a:lvl1pPr marL="0" indent="0" algn="r">
              <a:buNone/>
              <a:defRPr sz="2500">
                <a:solidFill>
                  <a:srgbClr val="FFFFFF"/>
                </a:solidFill>
                <a:effectLst/>
              </a:defRPr>
            </a:lvl1pPr>
            <a:lvl2pPr marL="522488" indent="0" algn="ctr">
              <a:buNone/>
            </a:lvl2pPr>
            <a:lvl3pPr marL="1044976" indent="0" algn="ctr">
              <a:buNone/>
            </a:lvl3pPr>
            <a:lvl4pPr marL="1567464" indent="0" algn="ctr">
              <a:buNone/>
            </a:lvl4pPr>
            <a:lvl5pPr marL="2089953" indent="0" algn="ctr">
              <a:buNone/>
            </a:lvl5pPr>
            <a:lvl6pPr marL="2612441" indent="0" algn="ctr">
              <a:buNone/>
            </a:lvl6pPr>
            <a:lvl7pPr marL="3134929" indent="0" algn="ctr">
              <a:buNone/>
            </a:lvl7pPr>
            <a:lvl8pPr marL="3657417" indent="0" algn="ctr">
              <a:buNone/>
            </a:lvl8pPr>
            <a:lvl9pPr marL="4179905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7045469" y="6995142"/>
            <a:ext cx="2402957" cy="242029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3383280" y="6995142"/>
            <a:ext cx="3513266" cy="24384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457061" y="6993331"/>
            <a:ext cx="706003" cy="24384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63840" y="293286"/>
            <a:ext cx="1828800" cy="6241627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92952"/>
            <a:ext cx="7223760" cy="624162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91379" y="6995142"/>
            <a:ext cx="2402957" cy="242029"/>
          </a:xfrm>
        </p:spPr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8640" y="6993331"/>
            <a:ext cx="4389120" cy="24384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5395" y="6990080"/>
            <a:ext cx="706003" cy="24384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3009960"/>
            <a:ext cx="7506586" cy="1452880"/>
          </a:xfrm>
        </p:spPr>
        <p:txBody>
          <a:bodyPr tIns="0" anchor="t"/>
          <a:lstStyle>
            <a:lvl1pPr algn="r">
              <a:buNone/>
              <a:defRPr sz="48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2032001"/>
            <a:ext cx="7506586" cy="793074"/>
          </a:xfrm>
        </p:spPr>
        <p:txBody>
          <a:bodyPr anchor="b"/>
          <a:lstStyle>
            <a:lvl1pPr marL="0" indent="0" algn="r">
              <a:buNone/>
              <a:defRPr sz="2300">
                <a:solidFill>
                  <a:schemeClr val="tx1"/>
                </a:solidFill>
                <a:effectLst/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69086" y="6993931"/>
            <a:ext cx="2402957" cy="242029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430" y="6993931"/>
            <a:ext cx="3474720" cy="24384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80743" y="6992119"/>
            <a:ext cx="706003" cy="243840"/>
          </a:xfrm>
        </p:spPr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341376"/>
            <a:ext cx="8690458" cy="12192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1706880"/>
            <a:ext cx="4224528" cy="4827694"/>
          </a:xfrm>
        </p:spPr>
        <p:txBody>
          <a:bodyPr anchor="t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570" y="1706880"/>
            <a:ext cx="4224528" cy="4827694"/>
          </a:xfrm>
        </p:spPr>
        <p:txBody>
          <a:bodyPr anchor="t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341376"/>
            <a:ext cx="8690458" cy="12192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6258560"/>
            <a:ext cx="4224528" cy="48768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2100" b="1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14570" y="6258560"/>
            <a:ext cx="4224528" cy="48768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2100" b="1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48640" y="1825963"/>
            <a:ext cx="4224528" cy="438912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570" y="1825963"/>
            <a:ext cx="4224528" cy="438912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341376"/>
            <a:ext cx="8690458" cy="12192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43840"/>
            <a:ext cx="7077456" cy="1251712"/>
          </a:xfrm>
        </p:spPr>
        <p:txBody>
          <a:bodyPr wrap="square" anchor="b"/>
          <a:lstStyle>
            <a:lvl1pPr algn="l">
              <a:buNone/>
              <a:defRPr lang="en-US" sz="27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48640" y="1597244"/>
            <a:ext cx="7077456" cy="642679"/>
          </a:xfrm>
        </p:spPr>
        <p:txBody>
          <a:bodyPr rot="0" spcFirstLastPara="0" vertOverflow="overflow" horzOverflow="overflow" vert="horz" wrap="square" lIns="52249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48640" y="2275840"/>
            <a:ext cx="8686800" cy="4663202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717562" y="1071646"/>
            <a:ext cx="5183432" cy="4600078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98" tIns="52249" rIns="104498" bIns="52249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716048" y="1065404"/>
            <a:ext cx="5183432" cy="4600078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98" tIns="52249" rIns="104498" bIns="52249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6918" y="1219200"/>
            <a:ext cx="4114800" cy="2194560"/>
          </a:xfrm>
        </p:spPr>
        <p:txBody>
          <a:bodyPr vert="horz" anchor="b"/>
          <a:lstStyle>
            <a:lvl1pPr algn="l">
              <a:buNone/>
              <a:defRPr sz="34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6918" y="3502543"/>
            <a:ext cx="4114800" cy="2048256"/>
          </a:xfrm>
        </p:spPr>
        <p:txBody>
          <a:bodyPr rot="0" spcFirstLastPara="0" vertOverflow="overflow" horzOverflow="overflow" vert="horz" wrap="square" lIns="94048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 baseline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796418" y="1110402"/>
            <a:ext cx="5047488" cy="4486656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7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9784080" y="0"/>
            <a:ext cx="1188720" cy="73152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498" tIns="52249" rIns="104498" bIns="52249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548640" y="341376"/>
            <a:ext cx="8686800" cy="1219200"/>
          </a:xfrm>
          <a:prstGeom prst="rect">
            <a:avLst/>
          </a:prstGeom>
        </p:spPr>
        <p:txBody>
          <a:bodyPr vert="horz" lIns="52249" tIns="0" rIns="52249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548640" y="1716710"/>
            <a:ext cx="8686800" cy="5169408"/>
          </a:xfrm>
          <a:prstGeom prst="rect">
            <a:avLst/>
          </a:prstGeom>
        </p:spPr>
        <p:txBody>
          <a:bodyPr vert="horz" lIns="104498" tIns="52249" rIns="104498" bIns="52249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5095123" y="6995142"/>
            <a:ext cx="2402957" cy="242029"/>
          </a:xfrm>
          <a:prstGeom prst="rect">
            <a:avLst/>
          </a:prstGeom>
        </p:spPr>
        <p:txBody>
          <a:bodyPr vert="horz" lIns="104498" tIns="0" rIns="104498" bIns="0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517811E-168F-41BF-B815-BC14CC31CA72}" type="datetimeFigureOut">
              <a:rPr lang="en-US" smtClean="0"/>
              <a:pPr/>
              <a:t>06/09/2012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48640" y="6995142"/>
            <a:ext cx="4389120" cy="243840"/>
          </a:xfrm>
          <a:prstGeom prst="rect">
            <a:avLst/>
          </a:prstGeom>
        </p:spPr>
        <p:txBody>
          <a:bodyPr vert="horz" lIns="104498" tIns="0" rIns="104498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7501738" y="6993331"/>
            <a:ext cx="706003" cy="24384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>
                <a:solidFill>
                  <a:schemeClr val="tx2"/>
                </a:solidFill>
              </a:defRPr>
            </a:lvl1pPr>
            <a:extLst/>
          </a:lstStyle>
          <a:p>
            <a:fld id="{E26392CC-D390-4C36-A781-C97EBFFE20A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43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313493" indent="-313493" algn="l" rtl="0" eaLnBrk="1" latinLnBrk="0" hangingPunct="1">
        <a:spcBef>
          <a:spcPts val="686"/>
        </a:spcBef>
        <a:buClr>
          <a:schemeClr val="tx2"/>
        </a:buClr>
        <a:buSzPct val="73000"/>
        <a:buFont typeface="Wingdings 2"/>
        <a:buChar char=""/>
        <a:defRPr kumimoji="0" sz="3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95637" indent="-261244" algn="l" rtl="0" eaLnBrk="1" latinLnBrk="0" hangingPunct="1">
        <a:spcBef>
          <a:spcPts val="571"/>
        </a:spcBef>
        <a:buClr>
          <a:schemeClr val="accent4"/>
        </a:buClr>
        <a:buSzPct val="80000"/>
        <a:buFont typeface="Wingdings 2"/>
        <a:buChar char=""/>
        <a:defRPr kumimoji="0" sz="26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867330" indent="-261244" algn="l" rtl="0" eaLnBrk="1" latinLnBrk="0" hangingPunct="1">
        <a:spcBef>
          <a:spcPts val="457"/>
        </a:spcBef>
        <a:buClr>
          <a:schemeClr val="accent4"/>
        </a:buClr>
        <a:buSzPct val="60000"/>
        <a:buFont typeface="Wingdings"/>
        <a:buChar char="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474" indent="-261244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462967" indent="-261244" algn="l" rtl="0" eaLnBrk="1" latinLnBrk="0" hangingPunct="1">
        <a:spcBef>
          <a:spcPts val="457"/>
        </a:spcBef>
        <a:buClr>
          <a:schemeClr val="accent4"/>
        </a:buClr>
        <a:buSzPct val="70000"/>
        <a:buFont typeface="Wingdings"/>
        <a:buChar char="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682412" indent="-208995" algn="l" rtl="0" eaLnBrk="1" latinLnBrk="0" hangingPunct="1">
        <a:spcBef>
          <a:spcPts val="457"/>
        </a:spcBef>
        <a:buClr>
          <a:schemeClr val="accent4"/>
        </a:buClr>
        <a:buSzPct val="80000"/>
        <a:buFont typeface="Wingdings 2"/>
        <a:buChar char=""/>
        <a:defRPr kumimoji="0" sz="21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912307" indent="-208995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10852" indent="-208995" algn="l" rtl="0" eaLnBrk="1" latinLnBrk="0" hangingPunct="1">
        <a:spcBef>
          <a:spcPts val="343"/>
        </a:spcBef>
        <a:buClr>
          <a:schemeClr val="accent4"/>
        </a:buClr>
        <a:buSzPct val="100000"/>
        <a:buChar char="•"/>
        <a:defRPr kumimoji="0" sz="18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351197" indent="-208995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24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497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74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349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741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99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Online Submission of Form T-2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4500" dirty="0" smtClean="0"/>
              <a:t>If you are planning to receive goods from a State other then Delhi, Now it is mandatory to file Form T-2 online with effect from 01-10-2012.</a:t>
            </a:r>
          </a:p>
          <a:p>
            <a:r>
              <a:rPr lang="en-US" sz="4500" dirty="0" smtClean="0"/>
              <a:t>This Form has </a:t>
            </a:r>
            <a:r>
              <a:rPr lang="en-US" sz="4500" dirty="0" smtClean="0"/>
              <a:t>to be filled </a:t>
            </a:r>
            <a:r>
              <a:rPr lang="en-US" sz="4500" dirty="0" smtClean="0"/>
              <a:t>for all kind of Stock transfers, Import and Purchase before goods reaches to the physical boundary of </a:t>
            </a:r>
            <a:r>
              <a:rPr lang="en-US" sz="4500" dirty="0"/>
              <a:t>D</a:t>
            </a:r>
            <a:r>
              <a:rPr lang="en-US" sz="4500" dirty="0" smtClean="0"/>
              <a:t>elhi.</a:t>
            </a:r>
          </a:p>
          <a:p>
            <a:r>
              <a:rPr lang="en-US" sz="4500" dirty="0" smtClean="0"/>
              <a:t>With effect from FY 2012-13, Form C, F, H shall be issued  online  without  help of  your  ward  officials.</a:t>
            </a:r>
          </a:p>
          <a:p>
            <a:r>
              <a:rPr lang="en-US" sz="4500" dirty="0" smtClean="0"/>
              <a:t>Online submission of Form T-2 will reduce the data entry required at the time of asking  form C, F, H.</a:t>
            </a:r>
          </a:p>
          <a:p>
            <a:r>
              <a:rPr lang="en-US" sz="4500" dirty="0" smtClean="0"/>
              <a:t>The Information shall be filled for all the Invoices and Goods Receipt Note in respect of all the goods received from outside Delhi.</a:t>
            </a:r>
          </a:p>
          <a:p>
            <a:r>
              <a:rPr lang="en-US" sz="4500" dirty="0" smtClean="0"/>
              <a:t>How to file Form T-2 :-</a:t>
            </a:r>
          </a:p>
          <a:p>
            <a:pPr>
              <a:buNone/>
            </a:pPr>
            <a:r>
              <a:rPr lang="en-US" sz="4500" dirty="0"/>
              <a:t> </a:t>
            </a:r>
            <a:r>
              <a:rPr lang="en-US" sz="4500" dirty="0" smtClean="0"/>
              <a:t>      Online Return Filing </a:t>
            </a:r>
          </a:p>
          <a:p>
            <a:pPr>
              <a:buNone/>
            </a:pPr>
            <a:r>
              <a:rPr lang="en-US" sz="4500" dirty="0"/>
              <a:t> </a:t>
            </a:r>
            <a:r>
              <a:rPr lang="en-US" sz="4500" dirty="0" smtClean="0"/>
              <a:t>      Online Login at Dealer Login  Page </a:t>
            </a:r>
          </a:p>
          <a:p>
            <a:pPr>
              <a:buNone/>
            </a:pPr>
            <a:r>
              <a:rPr lang="en-US" sz="4500" dirty="0"/>
              <a:t> </a:t>
            </a:r>
            <a:r>
              <a:rPr lang="en-US" sz="4500" dirty="0" smtClean="0"/>
              <a:t>      Goods Movement </a:t>
            </a:r>
          </a:p>
          <a:p>
            <a:pPr>
              <a:buNone/>
            </a:pPr>
            <a:r>
              <a:rPr lang="en-US" sz="4500" dirty="0"/>
              <a:t> </a:t>
            </a:r>
            <a:r>
              <a:rPr lang="en-US" sz="4500" dirty="0" smtClean="0"/>
              <a:t>      Goods movement details ( Form-2) 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9728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71800"/>
            <a:ext cx="8690458" cy="1219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Thanks for GIVING your valuable time</a:t>
            </a:r>
            <a:endParaRPr lang="en-US" sz="3200" dirty="0"/>
          </a:p>
        </p:txBody>
      </p:sp>
    </p:spTree>
  </p:cSld>
  <p:clrMapOvr>
    <a:masterClrMapping/>
  </p:clrMapOvr>
  <p:transition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</TotalTime>
  <Words>164</Words>
  <Application>Microsoft Office PowerPoint</Application>
  <PresentationFormat>Custom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Opulent</vt:lpstr>
      <vt:lpstr>Online Submission of Form T-2</vt:lpstr>
      <vt:lpstr>Slide 2</vt:lpstr>
      <vt:lpstr>Thanks for GIVING your valuable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18</cp:revision>
  <dcterms:created xsi:type="dcterms:W3CDTF">2012-09-06T03:06:04Z</dcterms:created>
  <dcterms:modified xsi:type="dcterms:W3CDTF">2012-09-06T04:48:04Z</dcterms:modified>
</cp:coreProperties>
</file>