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8" r:id="rId3"/>
    <p:sldId id="263" r:id="rId4"/>
    <p:sldId id="259" r:id="rId5"/>
    <p:sldId id="257" r:id="rId6"/>
    <p:sldId id="262" r:id="rId7"/>
    <p:sldId id="264" r:id="rId8"/>
    <p:sldId id="265" r:id="rId9"/>
    <p:sldId id="260" r:id="rId10"/>
    <p:sldId id="261" r:id="rId11"/>
    <p:sldId id="278" r:id="rId12"/>
    <p:sldId id="279" r:id="rId13"/>
    <p:sldId id="273" r:id="rId14"/>
    <p:sldId id="272" r:id="rId15"/>
    <p:sldId id="271" r:id="rId16"/>
    <p:sldId id="277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2678-5F21-4799-8476-77AB49CB3756}" type="datetimeFigureOut">
              <a:rPr lang="en-US" smtClean="0"/>
              <a:pPr/>
              <a:t>10/10/2012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4886D-005F-4369-BDE0-9A5CE1E13DE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2678-5F21-4799-8476-77AB49CB3756}" type="datetimeFigureOut">
              <a:rPr lang="en-US" smtClean="0"/>
              <a:pPr/>
              <a:t>10/10/2012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4886D-005F-4369-BDE0-9A5CE1E13DE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2678-5F21-4799-8476-77AB49CB3756}" type="datetimeFigureOut">
              <a:rPr lang="en-US" smtClean="0"/>
              <a:pPr/>
              <a:t>10/10/2012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4886D-005F-4369-BDE0-9A5CE1E13DE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2678-5F21-4799-8476-77AB49CB3756}" type="datetimeFigureOut">
              <a:rPr lang="en-US" smtClean="0"/>
              <a:pPr/>
              <a:t>10/10/2012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4886D-005F-4369-BDE0-9A5CE1E13DE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2678-5F21-4799-8476-77AB49CB3756}" type="datetimeFigureOut">
              <a:rPr lang="en-US" smtClean="0"/>
              <a:pPr/>
              <a:t>10/10/2012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4886D-005F-4369-BDE0-9A5CE1E13DE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2678-5F21-4799-8476-77AB49CB3756}" type="datetimeFigureOut">
              <a:rPr lang="en-US" smtClean="0"/>
              <a:pPr/>
              <a:t>10/10/2012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4886D-005F-4369-BDE0-9A5CE1E13DE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2678-5F21-4799-8476-77AB49CB3756}" type="datetimeFigureOut">
              <a:rPr lang="en-US" smtClean="0"/>
              <a:pPr/>
              <a:t>10/10/2012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4886D-005F-4369-BDE0-9A5CE1E13DE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2678-5F21-4799-8476-77AB49CB3756}" type="datetimeFigureOut">
              <a:rPr lang="en-US" smtClean="0"/>
              <a:pPr/>
              <a:t>10/10/2012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4886D-005F-4369-BDE0-9A5CE1E13DE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2678-5F21-4799-8476-77AB49CB3756}" type="datetimeFigureOut">
              <a:rPr lang="en-US" smtClean="0"/>
              <a:pPr/>
              <a:t>10/10/2012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4886D-005F-4369-BDE0-9A5CE1E13DE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2678-5F21-4799-8476-77AB49CB3756}" type="datetimeFigureOut">
              <a:rPr lang="en-US" smtClean="0"/>
              <a:pPr/>
              <a:t>10/10/2012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4886D-005F-4369-BDE0-9A5CE1E13DE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2678-5F21-4799-8476-77AB49CB3756}" type="datetimeFigureOut">
              <a:rPr lang="en-US" smtClean="0"/>
              <a:pPr/>
              <a:t>10/10/2012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4886D-005F-4369-BDE0-9A5CE1E13DE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D2678-5F21-4799-8476-77AB49CB3756}" type="datetimeFigureOut">
              <a:rPr lang="en-US" smtClean="0"/>
              <a:pPr/>
              <a:t>10/10/2012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4886D-005F-4369-BDE0-9A5CE1E13DEA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tate-bank-of-india-branc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71678"/>
            <a:ext cx="9144000" cy="4786322"/>
          </a:xfrm>
        </p:spPr>
      </p:pic>
      <p:pic>
        <p:nvPicPr>
          <p:cNvPr id="5" name="Picture 4" descr="sbi_logo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26431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43636" y="628652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BY CA. SAYANTAN  BASU 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services</a:t>
            </a:r>
            <a:endParaRPr lang="en-IN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IN" dirty="0" smtClean="0"/>
              <a:t>DOMESTIC TREASURY</a:t>
            </a:r>
          </a:p>
          <a:p>
            <a:pPr lvl="0"/>
            <a:r>
              <a:rPr lang="en-IN" dirty="0" smtClean="0"/>
              <a:t>SBI VISHWA YATRA FOREIGN TRAVEL CARD</a:t>
            </a:r>
          </a:p>
          <a:p>
            <a:pPr lvl="0"/>
            <a:r>
              <a:rPr lang="en-IN" dirty="0" smtClean="0"/>
              <a:t>BROKING SERVICES</a:t>
            </a:r>
          </a:p>
          <a:p>
            <a:pPr lvl="0"/>
            <a:r>
              <a:rPr lang="en-IN" dirty="0" smtClean="0"/>
              <a:t>ATM SERVICES</a:t>
            </a:r>
          </a:p>
          <a:p>
            <a:pPr lvl="0"/>
            <a:r>
              <a:rPr lang="en-IN" dirty="0" smtClean="0"/>
              <a:t>INTERNET BANKING</a:t>
            </a:r>
          </a:p>
          <a:p>
            <a:pPr lvl="0"/>
            <a:r>
              <a:rPr lang="en-IN" dirty="0" smtClean="0"/>
              <a:t>E-PAY</a:t>
            </a:r>
          </a:p>
          <a:p>
            <a:pPr lvl="0"/>
            <a:r>
              <a:rPr lang="en-IN" dirty="0" smtClean="0"/>
              <a:t>E-RAIL</a:t>
            </a:r>
          </a:p>
          <a:p>
            <a:pPr lvl="0"/>
            <a:r>
              <a:rPr lang="en-IN" dirty="0" smtClean="0"/>
              <a:t>RBIEFT</a:t>
            </a:r>
          </a:p>
          <a:p>
            <a:pPr lvl="0"/>
            <a:r>
              <a:rPr lang="en-IN" dirty="0" smtClean="0"/>
              <a:t>SAFE DEPOSIT LOCKER</a:t>
            </a:r>
          </a:p>
          <a:p>
            <a:pPr lvl="0"/>
            <a:r>
              <a:rPr lang="en-IN" dirty="0" smtClean="0"/>
              <a:t>MICR CODES</a:t>
            </a:r>
            <a:br>
              <a:rPr lang="en-IN" dirty="0" smtClean="0"/>
            </a:br>
            <a:r>
              <a:rPr lang="en-IN" dirty="0" smtClean="0"/>
              <a:t>FOREIGN INWARD REMITTANCES</a:t>
            </a:r>
          </a:p>
          <a:p>
            <a:r>
              <a:rPr lang="en-US" dirty="0" smtClean="0"/>
              <a:t>SBI E- Tax</a:t>
            </a:r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714354"/>
          <a:ext cx="9144000" cy="6349365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197707">
                <a:tc>
                  <a:txBody>
                    <a:bodyPr/>
                    <a:lstStyle/>
                    <a:p>
                      <a:r>
                        <a:rPr lang="en-US" dirty="0" smtClean="0"/>
                        <a:t>IN CRORE RUPEES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March 2006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March 2008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March 2010</a:t>
                      </a:r>
                      <a:endParaRPr lang="en-IN" dirty="0"/>
                    </a:p>
                  </a:txBody>
                  <a:tcPr/>
                </a:tc>
              </a:tr>
              <a:tr h="1558537">
                <a:tc>
                  <a:txBody>
                    <a:bodyPr/>
                    <a:lstStyle/>
                    <a:p>
                      <a:r>
                        <a:rPr lang="en-US" dirty="0" smtClean="0"/>
                        <a:t>TOTAL SHARE CAPITAL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526.30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631.47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634.88</a:t>
                      </a:r>
                      <a:endParaRPr lang="en-IN" dirty="0"/>
                    </a:p>
                  </a:txBody>
                  <a:tcPr/>
                </a:tc>
              </a:tr>
              <a:tr h="1197707">
                <a:tc>
                  <a:txBody>
                    <a:bodyPr/>
                    <a:lstStyle/>
                    <a:p>
                      <a:r>
                        <a:rPr lang="en-US" dirty="0" smtClean="0"/>
                        <a:t>TOTAL LIABILITIES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493,869.56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721,526.31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1,053,413.73</a:t>
                      </a:r>
                      <a:endParaRPr lang="en-IN" dirty="0"/>
                    </a:p>
                  </a:txBody>
                  <a:tcPr/>
                </a:tc>
              </a:tr>
              <a:tr h="1197707">
                <a:tc>
                  <a:txBody>
                    <a:bodyPr/>
                    <a:lstStyle/>
                    <a:p>
                      <a:r>
                        <a:rPr lang="en-US" dirty="0" smtClean="0"/>
                        <a:t>TOTAL ASSETS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493,869.54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721,526.32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1,053,413.74</a:t>
                      </a:r>
                      <a:endParaRPr lang="en-IN" dirty="0"/>
                    </a:p>
                  </a:txBody>
                  <a:tcPr/>
                </a:tc>
              </a:tr>
              <a:tr h="1197707">
                <a:tc>
                  <a:txBody>
                    <a:bodyPr/>
                    <a:lstStyle/>
                    <a:p>
                      <a:r>
                        <a:rPr lang="en-US" dirty="0" smtClean="0"/>
                        <a:t>BOOK VALUE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525.25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776.48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1,038.76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Algerian" pitchFamily="82" charset="0"/>
              </a:rPr>
              <a:t>BALANCE SHEET </a:t>
            </a:r>
            <a:endParaRPr lang="en-IN" sz="3600" dirty="0"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dirty="0" smtClean="0">
                <a:latin typeface="Algerian" pitchFamily="82" charset="0"/>
              </a:rPr>
              <a:t>Profit &amp; Loss account of State Bank of India</a:t>
            </a:r>
            <a:endParaRPr lang="en-IN" sz="2800" dirty="0">
              <a:latin typeface="Algerian" pitchFamily="8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571478"/>
          <a:ext cx="9144000" cy="6286524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047754">
                <a:tc>
                  <a:txBody>
                    <a:bodyPr/>
                    <a:lstStyle/>
                    <a:p>
                      <a:r>
                        <a:rPr lang="en-US" dirty="0" smtClean="0"/>
                        <a:t>IN CRORE RUPEES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MARCH 2006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MARCH 2008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MARCH 2010</a:t>
                      </a:r>
                      <a:endParaRPr lang="en-IN" dirty="0"/>
                    </a:p>
                  </a:txBody>
                  <a:tcPr/>
                </a:tc>
              </a:tr>
              <a:tr h="1047754">
                <a:tc>
                  <a:txBody>
                    <a:bodyPr/>
                    <a:lstStyle/>
                    <a:p>
                      <a:r>
                        <a:rPr lang="en-US" dirty="0" smtClean="0"/>
                        <a:t>TOTAL INCOME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43,183.62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58,348.74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85,962.07</a:t>
                      </a:r>
                      <a:endParaRPr lang="en-IN" dirty="0"/>
                    </a:p>
                  </a:txBody>
                  <a:tcPr/>
                </a:tc>
              </a:tr>
              <a:tr h="1047754">
                <a:tc>
                  <a:txBody>
                    <a:bodyPr/>
                    <a:lstStyle/>
                    <a:p>
                      <a:r>
                        <a:rPr lang="en-US" dirty="0" smtClean="0"/>
                        <a:t>TOTAL EXPENSES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38,776.93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51,619.62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76,796.02</a:t>
                      </a:r>
                      <a:endParaRPr lang="en-IN" dirty="0"/>
                    </a:p>
                  </a:txBody>
                  <a:tcPr/>
                </a:tc>
              </a:tr>
              <a:tr h="10477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NET PROFIT FOR THE YEAR</a:t>
                      </a: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4,406.67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6,729.12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9,166.05</a:t>
                      </a:r>
                      <a:endParaRPr lang="en-IN" dirty="0"/>
                    </a:p>
                  </a:txBody>
                  <a:tcPr/>
                </a:tc>
              </a:tr>
              <a:tr h="1047754">
                <a:tc>
                  <a:txBody>
                    <a:bodyPr/>
                    <a:lstStyle/>
                    <a:p>
                      <a:r>
                        <a:rPr lang="en-US" dirty="0" smtClean="0"/>
                        <a:t>TOTAL PROFIT FOR THE YEAR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4,407.01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6,729.46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9,166.39</a:t>
                      </a:r>
                      <a:endParaRPr lang="en-IN" dirty="0"/>
                    </a:p>
                  </a:txBody>
                  <a:tcPr/>
                </a:tc>
              </a:tr>
              <a:tr h="1047754">
                <a:tc>
                  <a:txBody>
                    <a:bodyPr/>
                    <a:lstStyle/>
                    <a:p>
                      <a:r>
                        <a:rPr lang="en-US" dirty="0" smtClean="0"/>
                        <a:t>EARNINGS</a:t>
                      </a:r>
                      <a:r>
                        <a:rPr lang="en-US" baseline="0" dirty="0" smtClean="0"/>
                        <a:t> PER SHARE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83.73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106.56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106.56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71538" y="1428735"/>
          <a:ext cx="6381752" cy="1737360"/>
        </p:xfrm>
        <a:graphic>
          <a:graphicData uri="http://schemas.openxmlformats.org/drawingml/2006/table">
            <a:tbl>
              <a:tblPr/>
              <a:tblGrid>
                <a:gridCol w="1786891"/>
                <a:gridCol w="1148715"/>
                <a:gridCol w="446723"/>
                <a:gridCol w="1850708"/>
                <a:gridCol w="1148715"/>
              </a:tblGrid>
              <a:tr h="330871">
                <a:tc>
                  <a:txBody>
                    <a:bodyPr/>
                    <a:lstStyle/>
                    <a:p>
                      <a:pPr algn="l"/>
                      <a:r>
                        <a:rPr lang="en-IN" dirty="0"/>
                        <a:t>Open Price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/>
                        <a:t>2660.00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/>
                        <a:t>Volume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/>
                        <a:t>414280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r>
                        <a:rPr lang="en-IN" b="1"/>
                        <a:t>High Price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/>
                        <a:t>2687.50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b="1"/>
                        <a:t>52 Wk High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/>
                        <a:t>3515.00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r>
                        <a:rPr lang="en-IN" b="1"/>
                        <a:t>Low Price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/>
                        <a:t>2636.00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b="1"/>
                        <a:t>52 Wk Low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/>
                        <a:t>1934.40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9024">
                <a:tc>
                  <a:txBody>
                    <a:bodyPr/>
                    <a:lstStyle/>
                    <a:p>
                      <a:r>
                        <a:rPr lang="en-IN" b="1"/>
                        <a:t>Prev. Close</a:t>
                      </a:r>
                      <a:br>
                        <a:rPr lang="en-IN" b="1"/>
                      </a:b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/>
                        <a:t>2646.70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IN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 flipH="1">
            <a:off x="0" y="357166"/>
            <a:ext cx="6572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 smtClean="0">
                <a:latin typeface="Algerian" pitchFamily="82" charset="0"/>
              </a:rPr>
              <a:t>BSE : Feb 07,2011</a:t>
            </a:r>
            <a:endParaRPr lang="en-IN" sz="3200" dirty="0">
              <a:latin typeface="Algerian" pitchFamily="8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285852" y="4786322"/>
          <a:ext cx="6096000" cy="1737360"/>
        </p:xfrm>
        <a:graphic>
          <a:graphicData uri="http://schemas.openxmlformats.org/drawingml/2006/table">
            <a:tbl>
              <a:tblPr/>
              <a:tblGrid>
                <a:gridCol w="1706880"/>
                <a:gridCol w="1097280"/>
                <a:gridCol w="426720"/>
                <a:gridCol w="1767840"/>
                <a:gridCol w="1097280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IN" dirty="0"/>
                        <a:t>Open Price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/>
                        <a:t>2659.70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/>
                        <a:t>Volume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/>
                        <a:t>1745804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High Price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/>
                        <a:t>2687.80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b="1"/>
                        <a:t>52 Wk High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/>
                        <a:t>3515.00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Low Price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/>
                        <a:t>2634.55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b="1"/>
                        <a:t>52 Wk Low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/>
                        <a:t>1863.10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Prev. Close</a:t>
                      </a:r>
                      <a:br>
                        <a:rPr lang="en-IN" b="1"/>
                      </a:b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/>
                        <a:t>2645.80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IN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3500438"/>
            <a:ext cx="5643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 smtClean="0">
                <a:latin typeface="Algerian" pitchFamily="82" charset="0"/>
              </a:rPr>
              <a:t>NSE : Feb 07,2011</a:t>
            </a:r>
            <a:endParaRPr lang="en-IN" sz="32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  <a:gridCol w="3048000"/>
              </a:tblGrid>
              <a:tr h="1143000">
                <a:tc>
                  <a:txBody>
                    <a:bodyPr/>
                    <a:lstStyle/>
                    <a:p>
                      <a:r>
                        <a:rPr lang="en-IN" sz="2400" dirty="0"/>
                        <a:t>Attribute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/>
                        <a:t>Value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/>
                        <a:t>Date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r>
                        <a:rPr lang="en-IN" sz="2400" dirty="0" smtClean="0"/>
                        <a:t>P/E </a:t>
                      </a:r>
                      <a:r>
                        <a:rPr lang="en-IN" sz="2400" dirty="0"/>
                        <a:t>ratio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24</a:t>
                      </a:r>
                      <a:endParaRPr lang="en-IN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dirty="0" smtClean="0"/>
                        <a:t>07/02/11</a:t>
                      </a:r>
                      <a:endParaRPr lang="en-IN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r>
                        <a:rPr lang="en-IN" sz="2400" dirty="0"/>
                        <a:t>EPS (Rs)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dirty="0" smtClean="0"/>
                        <a:t>159.22</a:t>
                      </a:r>
                      <a:endParaRPr lang="en-IN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/>
                        <a:t>Mar, 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/>
                      <a:r>
                        <a:rPr lang="en-IN" sz="2400" b="0" dirty="0">
                          <a:latin typeface="+mn-lt"/>
                        </a:rPr>
                        <a:t>Industry</a:t>
                      </a:r>
                      <a:r>
                        <a:rPr lang="en-IN" sz="2800" b="0" dirty="0">
                          <a:latin typeface="+mn-lt"/>
                        </a:rPr>
                        <a:t> P/E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2400" dirty="0"/>
                        <a:t>10.60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7/2/2011</a:t>
                      </a:r>
                      <a:endParaRPr lang="en-IN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r>
                        <a:rPr lang="en-IN" sz="2400" dirty="0"/>
                        <a:t>Net profit margin (%)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/>
                        <a:t>10.54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/>
                        <a:t>Mar, 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r>
                        <a:rPr lang="en-IN" sz="2400" dirty="0"/>
                        <a:t>Return on average equity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13.89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Mar, 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Report card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" y="-1"/>
          <a:ext cx="9144000" cy="6920827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874281">
                <a:tc>
                  <a:txBody>
                    <a:bodyPr/>
                    <a:lstStyle/>
                    <a:p>
                      <a:r>
                        <a:rPr lang="en-US" dirty="0" smtClean="0"/>
                        <a:t>In </a:t>
                      </a:r>
                      <a:r>
                        <a:rPr lang="en-US" dirty="0" err="1" smtClean="0"/>
                        <a:t>crore</a:t>
                      </a:r>
                      <a:r>
                        <a:rPr lang="en-US" baseline="0" dirty="0" smtClean="0"/>
                        <a:t> rupees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SBI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PNB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BANK</a:t>
                      </a:r>
                      <a:r>
                        <a:rPr lang="en-US" baseline="0" dirty="0" smtClean="0"/>
                        <a:t> OF BARODA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CANARA BANK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BANK OF INDIA</a:t>
                      </a:r>
                      <a:endParaRPr lang="en-IN" dirty="0"/>
                    </a:p>
                  </a:txBody>
                  <a:tcPr/>
                </a:tc>
              </a:tr>
              <a:tr h="874281">
                <a:tc>
                  <a:txBody>
                    <a:bodyPr/>
                    <a:lstStyle/>
                    <a:p>
                      <a:r>
                        <a:rPr lang="en-US" dirty="0" smtClean="0"/>
                        <a:t>Total share capital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634.88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315.30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365.53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410.00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525.91</a:t>
                      </a:r>
                      <a:endParaRPr lang="en-IN" dirty="0"/>
                    </a:p>
                  </a:txBody>
                  <a:tcPr/>
                </a:tc>
              </a:tr>
              <a:tr h="851573">
                <a:tc>
                  <a:txBody>
                    <a:bodyPr/>
                    <a:lstStyle/>
                    <a:p>
                      <a:r>
                        <a:rPr lang="en-US" dirty="0" smtClean="0"/>
                        <a:t>Total liabilities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1053413.73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296632.78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278316.71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264741.09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274966.46</a:t>
                      </a:r>
                      <a:endParaRPr lang="en-IN" dirty="0"/>
                    </a:p>
                  </a:txBody>
                  <a:tcPr/>
                </a:tc>
              </a:tr>
              <a:tr h="851573">
                <a:tc>
                  <a:txBody>
                    <a:bodyPr/>
                    <a:lstStyle/>
                    <a:p>
                      <a:r>
                        <a:rPr lang="en-US" dirty="0" smtClean="0"/>
                        <a:t>TOTAL ASSETS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1053413.74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296632.78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278316.71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264741.09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274966.46</a:t>
                      </a:r>
                      <a:endParaRPr lang="en-IN" dirty="0"/>
                    </a:p>
                  </a:txBody>
                  <a:tcPr/>
                </a:tc>
              </a:tr>
              <a:tr h="851573">
                <a:tc>
                  <a:txBody>
                    <a:bodyPr/>
                    <a:lstStyle/>
                    <a:p>
                      <a:r>
                        <a:rPr lang="en-US" dirty="0" smtClean="0"/>
                        <a:t>BOOK VALUE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1038.76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514.77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414.71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305.83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243.75</a:t>
                      </a:r>
                      <a:endParaRPr lang="en-IN" dirty="0"/>
                    </a:p>
                  </a:txBody>
                  <a:tcPr/>
                </a:tc>
              </a:tr>
              <a:tr h="851573">
                <a:tc>
                  <a:txBody>
                    <a:bodyPr/>
                    <a:lstStyle/>
                    <a:p>
                      <a:r>
                        <a:rPr lang="en-US" dirty="0" smtClean="0"/>
                        <a:t>EARNING PER SHARE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144.37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123.86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83.96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73.69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33.15</a:t>
                      </a:r>
                      <a:endParaRPr lang="en-IN" dirty="0"/>
                    </a:p>
                  </a:txBody>
                  <a:tcPr/>
                </a:tc>
              </a:tr>
              <a:tr h="851573">
                <a:tc>
                  <a:txBody>
                    <a:bodyPr/>
                    <a:lstStyle/>
                    <a:p>
                      <a:r>
                        <a:rPr lang="en-US" dirty="0" smtClean="0"/>
                        <a:t>FACE VALUE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IN" dirty="0"/>
                    </a:p>
                  </a:txBody>
                  <a:tcPr/>
                </a:tc>
              </a:tr>
              <a:tr h="851573">
                <a:tc>
                  <a:txBody>
                    <a:bodyPr/>
                    <a:lstStyle/>
                    <a:p>
                      <a:r>
                        <a:rPr lang="en-US" dirty="0" smtClean="0"/>
                        <a:t>NET PROFIT IN RUPEES CRORE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9,166.05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3,905.35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3,058.33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3,021.43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1,741.07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715040"/>
          </a:xfrm>
        </p:spPr>
        <p:txBody>
          <a:bodyPr>
            <a:normAutofit fontScale="92500" lnSpcReduction="10000"/>
          </a:bodyPr>
          <a:lstStyle/>
          <a:p>
            <a:r>
              <a:rPr lang="en-IN" i="1" dirty="0" smtClean="0"/>
              <a:t>SBI is the largest PSB in India. </a:t>
            </a:r>
          </a:p>
          <a:p>
            <a:endParaRPr lang="en-IN" i="1" dirty="0" smtClean="0"/>
          </a:p>
          <a:p>
            <a:r>
              <a:rPr lang="en-IN" i="1" dirty="0" smtClean="0"/>
              <a:t>SBI is succeeding competing vigorously in all areas of banking and are extending these services to the nook and corner of the country</a:t>
            </a:r>
          </a:p>
          <a:p>
            <a:endParaRPr lang="en-IN" i="1" dirty="0" smtClean="0"/>
          </a:p>
          <a:p>
            <a:r>
              <a:rPr lang="en-IN" i="1" dirty="0" smtClean="0"/>
              <a:t>80% of the share capital is still with the Government</a:t>
            </a:r>
          </a:p>
          <a:p>
            <a:endParaRPr lang="en-IN" i="1" dirty="0" smtClean="0"/>
          </a:p>
          <a:p>
            <a:r>
              <a:rPr lang="en-IN" i="1" dirty="0" smtClean="0"/>
              <a:t>Is currently on a low compared to 2009.</a:t>
            </a:r>
            <a:br>
              <a:rPr lang="en-IN" i="1" dirty="0" smtClean="0"/>
            </a:br>
            <a:r>
              <a:rPr lang="en-IN" i="1" dirty="0" smtClean="0"/>
              <a:t/>
            </a:r>
            <a:br>
              <a:rPr lang="en-IN" i="1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7200" dirty="0" smtClean="0">
                <a:latin typeface="Algerian" pitchFamily="82" charset="0"/>
              </a:rPr>
              <a:t>Thank you</a:t>
            </a:r>
            <a:endParaRPr lang="en-IN" sz="7200" dirty="0"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IN" sz="3400" dirty="0" smtClean="0">
                <a:cs typeface="Times New Roman" pitchFamily="18" charset="0"/>
              </a:rPr>
              <a:t>Banking in India originated in the last decades of the 18th century. </a:t>
            </a:r>
          </a:p>
          <a:p>
            <a:pPr>
              <a:buFont typeface="Wingdings" pitchFamily="2" charset="2"/>
              <a:buChar char="Ø"/>
            </a:pPr>
            <a:endParaRPr lang="en-IN" sz="3400" dirty="0" smtClean="0"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IN" sz="3400" dirty="0" smtClean="0">
                <a:cs typeface="Times New Roman" pitchFamily="18" charset="0"/>
              </a:rPr>
              <a:t>The first banks were The General Bank of India, and the Bank of Hindustan</a:t>
            </a:r>
          </a:p>
          <a:p>
            <a:pPr>
              <a:buFont typeface="Wingdings" pitchFamily="2" charset="2"/>
              <a:buChar char="Ø"/>
            </a:pPr>
            <a:endParaRPr lang="en-IN" sz="3400" dirty="0" smtClean="0"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IN" sz="3400" dirty="0" smtClean="0">
                <a:cs typeface="Times New Roman" pitchFamily="18" charset="0"/>
              </a:rPr>
              <a:t>The oldest bank in existence in India is the State Bank of India, (the Bank of Calcutta the Bank of Bengal). </a:t>
            </a:r>
          </a:p>
          <a:p>
            <a:pPr>
              <a:buFont typeface="Wingdings" pitchFamily="2" charset="2"/>
              <a:buChar char="Ø"/>
            </a:pPr>
            <a:endParaRPr lang="en-IN" sz="3400" dirty="0" smtClean="0"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IN" sz="3400" dirty="0" smtClean="0">
                <a:cs typeface="Times New Roman" pitchFamily="18" charset="0"/>
              </a:rPr>
              <a:t>The three banks merged in 1921 to form the Imperial Bank of India, which, upon India's independence, became the State Bank of India.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India Banks :</a:t>
            </a:r>
          </a:p>
          <a:p>
            <a:pPr>
              <a:buNone/>
            </a:pPr>
            <a:r>
              <a:rPr lang="en-IN" dirty="0" smtClean="0"/>
              <a:t>    </a:t>
            </a:r>
          </a:p>
          <a:p>
            <a:pPr>
              <a:buFont typeface="Wingdings" pitchFamily="2" charset="2"/>
              <a:buChar char="Ø"/>
            </a:pPr>
            <a:r>
              <a:rPr lang="en-IN" u="sng" dirty="0" smtClean="0"/>
              <a:t>Nationalized Banks</a:t>
            </a:r>
            <a:r>
              <a:rPr lang="en-IN" dirty="0" smtClean="0"/>
              <a:t>: List of 19 nationalized banks example :Allahabad Bank, Andhra Bank, Bank of Baroda, Bank of Maharashtra</a:t>
            </a:r>
          </a:p>
          <a:p>
            <a:pPr>
              <a:buFont typeface="Wingdings" pitchFamily="2" charset="2"/>
              <a:buChar char="Ø"/>
            </a:pPr>
            <a:endParaRPr lang="en-IN" dirty="0" smtClean="0"/>
          </a:p>
          <a:p>
            <a:pPr>
              <a:buFont typeface="Wingdings" pitchFamily="2" charset="2"/>
              <a:buChar char="Ø"/>
            </a:pPr>
            <a:r>
              <a:rPr lang="en-IN" u="sng" dirty="0" smtClean="0"/>
              <a:t> Private Sector </a:t>
            </a:r>
            <a:r>
              <a:rPr lang="en-IN" dirty="0" smtClean="0"/>
              <a:t>India Banks example Axis Bank, HDFC Bank, ICICI Bank, </a:t>
            </a:r>
            <a:r>
              <a:rPr lang="en-IN" dirty="0" err="1" smtClean="0"/>
              <a:t>IndusIand</a:t>
            </a:r>
            <a:r>
              <a:rPr lang="en-IN" dirty="0" smtClean="0"/>
              <a:t> Bank</a:t>
            </a:r>
          </a:p>
          <a:p>
            <a:pPr>
              <a:buFont typeface="Wingdings" pitchFamily="2" charset="2"/>
              <a:buChar char="Ø"/>
            </a:pPr>
            <a:endParaRPr lang="en-IN" dirty="0" smtClean="0"/>
          </a:p>
          <a:p>
            <a:pPr>
              <a:buFont typeface="Wingdings" pitchFamily="2" charset="2"/>
              <a:buChar char="Ø"/>
            </a:pPr>
            <a:r>
              <a:rPr lang="en-IN" u="sng" dirty="0" smtClean="0"/>
              <a:t>Foreign banks</a:t>
            </a:r>
            <a:r>
              <a:rPr lang="en-IN" dirty="0" smtClean="0"/>
              <a:t>: Some of the foreign banks with considerable operations in India are: ABN AMRO, American Express Bank, Bank of America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b="1" dirty="0" smtClean="0"/>
          </a:p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indian_banking_structure_mbakno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STATE BANK OF INDIA</a:t>
            </a:r>
            <a:endParaRPr lang="en-IN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en-IN" dirty="0" smtClean="0"/>
              <a:t>The State Bank of India, the country’s oldest Bank and a premier</a:t>
            </a:r>
          </a:p>
          <a:p>
            <a:endParaRPr lang="en-IN" dirty="0" smtClean="0"/>
          </a:p>
          <a:p>
            <a:r>
              <a:rPr lang="en-IN" dirty="0" smtClean="0"/>
              <a:t>It is the only Indian bank to feature in </a:t>
            </a:r>
            <a:r>
              <a:rPr lang="en-IN" dirty="0" smtClean="0">
                <a:latin typeface="Algerian" pitchFamily="82" charset="0"/>
              </a:rPr>
              <a:t>the Fortune 500 list.</a:t>
            </a:r>
          </a:p>
          <a:p>
            <a:endParaRPr lang="en-IN" dirty="0" smtClean="0">
              <a:latin typeface="Algerian" pitchFamily="82" charset="0"/>
            </a:endParaRPr>
          </a:p>
          <a:p>
            <a:r>
              <a:rPr lang="en-IN" dirty="0" smtClean="0"/>
              <a:t>With about 8500 of its own 10000 branches and another 5100 branches </a:t>
            </a:r>
            <a:r>
              <a:rPr lang="en-IN" dirty="0" smtClean="0">
                <a:latin typeface="Algerian" pitchFamily="82" charset="0"/>
              </a:rPr>
              <a:t>the largest banking network </a:t>
            </a:r>
            <a:r>
              <a:rPr lang="en-IN" dirty="0" smtClean="0"/>
              <a:t>to the Indian customer.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214290"/>
            <a:ext cx="8929718" cy="64294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IN" u="sng" dirty="0" smtClean="0"/>
              <a:t>SBI &amp; associates</a:t>
            </a:r>
            <a:r>
              <a:rPr lang="en-IN" dirty="0" smtClean="0"/>
              <a:t>: The State Bank Group is the largest banking institution in India. The State Bank of India is the leading entity within the group. Its six subsidiaries are:</a:t>
            </a:r>
          </a:p>
          <a:p>
            <a:pPr>
              <a:buNone/>
            </a:pPr>
            <a:endParaRPr lang="en-IN" sz="4100" dirty="0" smtClean="0"/>
          </a:p>
          <a:p>
            <a:pPr>
              <a:buFont typeface="Wingdings" pitchFamily="2" charset="2"/>
              <a:buChar char="Ø"/>
            </a:pPr>
            <a:r>
              <a:rPr lang="en-IN" sz="4100" dirty="0" smtClean="0"/>
              <a:t>State Bank of Hyderabad</a:t>
            </a:r>
          </a:p>
          <a:p>
            <a:pPr>
              <a:buFont typeface="Wingdings" pitchFamily="2" charset="2"/>
              <a:buChar char="Ø"/>
            </a:pPr>
            <a:r>
              <a:rPr lang="en-IN" sz="4100" dirty="0" smtClean="0"/>
              <a:t>State Bank of Mysore</a:t>
            </a:r>
          </a:p>
          <a:p>
            <a:pPr>
              <a:buFont typeface="Wingdings" pitchFamily="2" charset="2"/>
              <a:buChar char="Ø"/>
            </a:pPr>
            <a:r>
              <a:rPr lang="en-IN" sz="4100" dirty="0" smtClean="0"/>
              <a:t>State Bank of Indore</a:t>
            </a:r>
          </a:p>
          <a:p>
            <a:pPr>
              <a:buFont typeface="Wingdings" pitchFamily="2" charset="2"/>
              <a:buChar char="Ø"/>
            </a:pPr>
            <a:r>
              <a:rPr lang="en-IN" sz="4100" dirty="0" smtClean="0"/>
              <a:t>State Bank of Patiala</a:t>
            </a:r>
          </a:p>
          <a:p>
            <a:pPr>
              <a:buFont typeface="Wingdings" pitchFamily="2" charset="2"/>
              <a:buChar char="Ø"/>
            </a:pPr>
            <a:r>
              <a:rPr lang="en-IN" sz="4100" dirty="0" smtClean="0"/>
              <a:t>State Bank of Travancore</a:t>
            </a:r>
          </a:p>
          <a:p>
            <a:pPr>
              <a:buFont typeface="Wingdings" pitchFamily="2" charset="2"/>
              <a:buChar char="Ø"/>
            </a:pPr>
            <a:r>
              <a:rPr lang="en-IN" sz="4100" dirty="0" smtClean="0"/>
              <a:t>State Bank of Bikaner and </a:t>
            </a:r>
            <a:r>
              <a:rPr lang="en-IN" sz="4100" dirty="0" err="1" smtClean="0"/>
              <a:t>Jaipur</a:t>
            </a:r>
            <a:endParaRPr lang="en-IN" sz="4100" dirty="0" smtClean="0"/>
          </a:p>
          <a:p>
            <a:pPr>
              <a:buNone/>
            </a:pPr>
            <a:endParaRPr lang="en-IN" sz="4100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IN" b="1" dirty="0" smtClean="0">
                <a:latin typeface="Algerian" pitchFamily="82" charset="0"/>
              </a:rPr>
              <a:t>Mr O. P. Bhatt, </a:t>
            </a:r>
            <a:r>
              <a:rPr lang="en-IN" dirty="0" smtClean="0">
                <a:latin typeface="Algerian" pitchFamily="82" charset="0"/>
              </a:rPr>
              <a:t>Chairman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IN" dirty="0" smtClean="0"/>
          </a:p>
          <a:p>
            <a:pPr>
              <a:buNone/>
            </a:pPr>
            <a:r>
              <a:rPr lang="en-IN" b="1" dirty="0" smtClean="0"/>
              <a:t>                            </a:t>
            </a:r>
          </a:p>
          <a:p>
            <a:pPr>
              <a:buNone/>
            </a:pPr>
            <a:r>
              <a:rPr lang="en-IN" b="1" dirty="0" smtClean="0"/>
              <a:t>                                     Mr R. </a:t>
            </a:r>
            <a:r>
              <a:rPr lang="en-IN" b="1" dirty="0" err="1" smtClean="0"/>
              <a:t>Sridharan</a:t>
            </a:r>
            <a:r>
              <a:rPr lang="en-IN" b="1" dirty="0" smtClean="0"/>
              <a:t>, </a:t>
            </a:r>
            <a:r>
              <a:rPr lang="en-IN" dirty="0" smtClean="0"/>
              <a:t>Managing Director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IN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8 directors and 1 </a:t>
            </a:r>
            <a:r>
              <a:rPr lang="en-IN" dirty="0" smtClean="0"/>
              <a:t>Officer Employee Director</a:t>
            </a:r>
          </a:p>
          <a:p>
            <a:pPr>
              <a:buFont typeface="Wingdings" pitchFamily="2" charset="2"/>
              <a:buChar char="Ø"/>
            </a:pPr>
            <a:endParaRPr lang="en-IN" dirty="0" smtClean="0"/>
          </a:p>
        </p:txBody>
      </p:sp>
      <p:pic>
        <p:nvPicPr>
          <p:cNvPr id="4" name="Picture 3" descr="op-bhat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0"/>
            <a:ext cx="3143272" cy="2428868"/>
          </a:xfrm>
          <a:prstGeom prst="rect">
            <a:avLst/>
          </a:prstGeom>
        </p:spPr>
      </p:pic>
      <p:pic>
        <p:nvPicPr>
          <p:cNvPr id="5" name="Picture 4" descr="787992539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43182"/>
            <a:ext cx="3214678" cy="29289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IN" dirty="0" smtClean="0"/>
              <a:t>It presently has 82 foreign offices in 32 countries across the globe. It has also 7 Subsidiaries in India – SBI Capital Markets, SBICAP Securities, SBI DFHI, SBI Factors, SBI Life and SBI Cards - forming a formidable group in the Indian Banking scenario.</a:t>
            </a:r>
            <a:endParaRPr lang="en-US" dirty="0" smtClean="0"/>
          </a:p>
          <a:p>
            <a:endParaRPr lang="en-IN" dirty="0" smtClean="0"/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STATE BANK OF INDIA HAS BEEN ADJUGED THE BEST BANK 2009 BY BUSINESS INDIA GROUP August-2009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BSE: 500112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NSE: SBIN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ISIN: INE062A01012</a:t>
            </a:r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numCol="1">
            <a:normAutofit/>
          </a:bodyPr>
          <a:lstStyle/>
          <a:p>
            <a:pPr algn="ctr">
              <a:buNone/>
            </a:pPr>
            <a:r>
              <a:rPr lang="en-IN" sz="4000" dirty="0" smtClean="0">
                <a:latin typeface="Algerian" pitchFamily="82" charset="0"/>
              </a:rPr>
              <a:t>Products </a:t>
            </a:r>
          </a:p>
          <a:p>
            <a:pPr algn="just">
              <a:buNone/>
            </a:pPr>
            <a:endParaRPr lang="en-IN" dirty="0" smtClean="0"/>
          </a:p>
          <a:p>
            <a:pPr algn="just"/>
            <a:r>
              <a:rPr lang="en-US" dirty="0" smtClean="0"/>
              <a:t>Personal banking : loan schemes, personal finance, deposit schemes etc.</a:t>
            </a:r>
          </a:p>
          <a:p>
            <a:pPr algn="just"/>
            <a:r>
              <a:rPr lang="en-US" dirty="0" smtClean="0"/>
              <a:t>Agriculture : micro credit, agricultural banking, regional rural bank etc.</a:t>
            </a:r>
          </a:p>
          <a:p>
            <a:pPr algn="just"/>
            <a:r>
              <a:rPr lang="en-US" dirty="0" smtClean="0"/>
              <a:t>NRI services</a:t>
            </a:r>
          </a:p>
          <a:p>
            <a:pPr algn="just"/>
            <a:r>
              <a:rPr lang="en-US" dirty="0" smtClean="0"/>
              <a:t>International banking : trade finance, merchant banking etc</a:t>
            </a:r>
          </a:p>
          <a:p>
            <a:pPr algn="just"/>
            <a:r>
              <a:rPr lang="en-US" dirty="0" smtClean="0"/>
              <a:t>Corporate banking : corporate accounts, project financing etc.</a:t>
            </a:r>
          </a:p>
          <a:p>
            <a:pPr algn="just"/>
            <a:endParaRPr lang="en-US" dirty="0" smtClean="0"/>
          </a:p>
          <a:p>
            <a:pPr algn="just">
              <a:buNone/>
            </a:pPr>
            <a:endParaRPr lang="en-IN" dirty="0" smtClean="0"/>
          </a:p>
          <a:p>
            <a:pPr algn="just"/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686</Words>
  <Application>Microsoft Office PowerPoint</Application>
  <PresentationFormat>On-screen Show (4:3)</PresentationFormat>
  <Paragraphs>232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STATE BANK OF INDIA</vt:lpstr>
      <vt:lpstr>Slide 6</vt:lpstr>
      <vt:lpstr>Slide 7</vt:lpstr>
      <vt:lpstr>Slide 8</vt:lpstr>
      <vt:lpstr>Slide 9</vt:lpstr>
      <vt:lpstr>services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SHAILA</dc:creator>
  <cp:lastModifiedBy>ICA</cp:lastModifiedBy>
  <cp:revision>61</cp:revision>
  <dcterms:created xsi:type="dcterms:W3CDTF">2011-01-22T18:07:39Z</dcterms:created>
  <dcterms:modified xsi:type="dcterms:W3CDTF">2012-10-10T17:42:58Z</dcterms:modified>
</cp:coreProperties>
</file>