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2" r:id="rId4"/>
    <p:sldId id="259" r:id="rId5"/>
    <p:sldId id="263" r:id="rId6"/>
    <p:sldId id="260" r:id="rId7"/>
    <p:sldId id="258" r:id="rId8"/>
    <p:sldId id="265" r:id="rId9"/>
    <p:sldId id="261" r:id="rId10"/>
    <p:sldId id="264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4578" autoAdjust="0"/>
    <p:restoredTop sz="86444" autoAdjust="0"/>
  </p:normalViewPr>
  <p:slideViewPr>
    <p:cSldViewPr>
      <p:cViewPr varScale="1">
        <p:scale>
          <a:sx n="75" d="100"/>
          <a:sy n="75" d="100"/>
        </p:scale>
        <p:origin x="-84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702F1-9677-4D4D-91E1-D6C3782AF2A0}" type="datetimeFigureOut">
              <a:rPr lang="en-US" smtClean="0"/>
              <a:pPr/>
              <a:t>19-10-2010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A9D0D0-EB65-40D6-BFC1-F0F853BA72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Tx/>
              <a:buNone/>
              <a:defRPr/>
            </a:pPr>
            <a:r>
              <a:rPr lang="en-US" altLang="ja-JP" sz="1200" b="1" dirty="0" smtClean="0">
                <a:solidFill>
                  <a:schemeClr val="bg1">
                    <a:lumMod val="50000"/>
                  </a:schemeClr>
                </a:solidFill>
              </a:rPr>
              <a:t>"Technology is fueling a radical change in the way that business and individuals</a:t>
            </a:r>
          </a:p>
          <a:p>
            <a:pPr eaLnBrk="1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Tx/>
              <a:buNone/>
              <a:defRPr/>
            </a:pPr>
            <a:r>
              <a:rPr lang="en-US" altLang="ja-JP" sz="1200" b="1" dirty="0" smtClean="0">
                <a:solidFill>
                  <a:schemeClr val="bg1">
                    <a:lumMod val="50000"/>
                  </a:schemeClr>
                </a:solidFill>
              </a:rPr>
              <a:t>receive, process, and interact with data.”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9D0D0-EB65-40D6-BFC1-F0F853BA72F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ja-JP" sz="1200" b="1" dirty="0" smtClean="0"/>
              <a:t>XBRL began with the idea of a single individual - Charlie Hoffman, from a small CPA firm in Tacoma, Washington.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9D0D0-EB65-40D6-BFC1-F0F853BA72F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Tx/>
              <a:buNone/>
              <a:defRPr/>
            </a:pPr>
            <a:r>
              <a:rPr lang="en-US" sz="1200" b="0" dirty="0" smtClean="0">
                <a:solidFill>
                  <a:schemeClr val="bg1">
                    <a:lumMod val="50000"/>
                  </a:schemeClr>
                </a:solidFill>
              </a:rPr>
              <a:t>“XBRL is ..perhaps the most revolutionary change in financial reporting since the first</a:t>
            </a:r>
          </a:p>
          <a:p>
            <a:pPr eaLnBrk="1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Tx/>
              <a:buNone/>
              <a:defRPr/>
            </a:pPr>
            <a:r>
              <a:rPr lang="en-US" sz="1200" b="0" dirty="0" smtClean="0">
                <a:solidFill>
                  <a:schemeClr val="bg1">
                    <a:lumMod val="50000"/>
                  </a:schemeClr>
                </a:solidFill>
              </a:rPr>
              <a:t>general ledger”</a:t>
            </a:r>
          </a:p>
          <a:p>
            <a:pPr eaLnBrk="1" fontAlgn="auto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5F5F5F"/>
              </a:buClr>
              <a:buFontTx/>
              <a:buNone/>
              <a:defRPr/>
            </a:pPr>
            <a:r>
              <a:rPr lang="en-US" sz="1200" dirty="0" smtClean="0">
                <a:solidFill>
                  <a:schemeClr val="bg1">
                    <a:lumMod val="50000"/>
                  </a:schemeClr>
                </a:solidFill>
              </a:rPr>
              <a:t>- Accounting Today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9D0D0-EB65-40D6-BFC1-F0F853BA72F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Example on statement on financial</a:t>
            </a:r>
            <a:r>
              <a:rPr lang="en-US" b="1" baseline="0" dirty="0" smtClean="0"/>
              <a:t> position -CFS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9D0D0-EB65-40D6-BFC1-F0F853BA72F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Official Site on XBRL – www.Xbrl.org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9D0D0-EB65-40D6-BFC1-F0F853BA72F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DB0F42-9EF8-44FF-991F-0576B56AD5C2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5FD48-FB87-4C5E-BBA6-0F7F3E01834E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9473B-8C84-439D-881D-41FAC4295BE4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448F8-95A3-40EC-8A1D-97A49E694E72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715D-C776-4906-B403-668354B3FAB6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91F4D-F1B3-43C5-A4BF-ED4C113CAAC6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48597-DE3B-4E13-B7F6-F2B2C09EE4E2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A4383-48A8-4758-A0AE-0DF97F3D1B4E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678B0-3A16-4428-B074-E56921FAEBF5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FC7D4-F866-490E-B267-140BFC5E7063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273F7-C070-4201-B0C8-BB918785308D}" type="datetime1">
              <a:rPr lang="en-US" smtClean="0"/>
              <a:pPr/>
              <a:t>19-10-2010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0" lang="en-US" smtClean="0"/>
              <a:t>Torrent Pharmaceuticals Limited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78DC9B-03B8-4495-904A-8D0C8B831920}" type="datetime1">
              <a:rPr lang="en-US" smtClean="0"/>
              <a:pPr/>
              <a:t>19-10-2010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r>
              <a:rPr kumimoji="0" lang="en-US" smtClean="0">
                <a:solidFill>
                  <a:schemeClr val="tx2">
                    <a:shade val="90000"/>
                  </a:schemeClr>
                </a:solidFill>
              </a:rPr>
              <a:t>Torrent Pharmaceuticals Limited</a:t>
            </a:r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4200" y="1371600"/>
            <a:ext cx="1450848" cy="106680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Xbrl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</a:t>
            </a:r>
            <a:r>
              <a:rPr lang="en-US" u="sng" dirty="0" smtClean="0">
                <a:solidFill>
                  <a:srgbClr val="FF0000"/>
                </a:solidFill>
              </a:rPr>
              <a:t>X</a:t>
            </a:r>
            <a:r>
              <a:rPr lang="en-US" dirty="0" smtClean="0"/>
              <a:t>tensible </a:t>
            </a:r>
            <a:r>
              <a:rPr lang="en-US" u="sng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usiness </a:t>
            </a:r>
            <a:r>
              <a:rPr lang="en-US" u="sng" dirty="0" smtClean="0">
                <a:solidFill>
                  <a:srgbClr val="FF0000"/>
                </a:solidFill>
              </a:rPr>
              <a:t>R</a:t>
            </a:r>
            <a:r>
              <a:rPr lang="en-US" dirty="0" smtClean="0"/>
              <a:t>eporting </a:t>
            </a:r>
            <a:r>
              <a:rPr lang="en-US" u="sng" dirty="0" smtClean="0">
                <a:solidFill>
                  <a:srgbClr val="FF0000"/>
                </a:solidFill>
              </a:rPr>
              <a:t>L</a:t>
            </a:r>
            <a:r>
              <a:rPr lang="en-US" dirty="0" smtClean="0"/>
              <a:t>anguage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181600" y="6248400"/>
            <a:ext cx="3733800" cy="365125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kumimoji="0" lang="en-US" sz="1600" dirty="0" smtClean="0">
                <a:solidFill>
                  <a:schemeClr val="bg1"/>
                </a:solidFill>
              </a:rPr>
              <a:t>Torrent Pharmaceuticals Limited</a:t>
            </a:r>
            <a:endParaRPr kumimoji="0" lang="en-US" sz="1600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001000" y="6248400"/>
            <a:ext cx="7620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 dirty="0"/>
          </a:p>
        </p:txBody>
      </p:sp>
      <p:sp>
        <p:nvSpPr>
          <p:cNvPr id="6" name="Rectangle 5"/>
          <p:cNvSpPr/>
          <p:nvPr/>
        </p:nvSpPr>
        <p:spPr>
          <a:xfrm>
            <a:off x="4800600" y="4267200"/>
            <a:ext cx="3505200" cy="381000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Prepared by : </a:t>
            </a:r>
            <a:r>
              <a:rPr lang="en-US" dirty="0" err="1" smtClean="0">
                <a:solidFill>
                  <a:schemeClr val="tx1"/>
                </a:solidFill>
              </a:rPr>
              <a:t>Rinkesh</a:t>
            </a:r>
            <a:r>
              <a:rPr lang="en-US" dirty="0" smtClean="0">
                <a:solidFill>
                  <a:schemeClr val="tx1"/>
                </a:solidFill>
              </a:rPr>
              <a:t> shah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XBRL-Indian Initiatives(Conti..)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r>
              <a:rPr lang="en-US" altLang="ja-JP" sz="1600" dirty="0" smtClean="0">
                <a:latin typeface="+mj-lt"/>
              </a:rPr>
              <a:t>Appreciating XBRL’s role in financial reporting, ICAI, the premier accounting body and the national standard-setter constituted a Group on XBRL in January 2007.</a:t>
            </a: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altLang="ja-JP" sz="1600" dirty="0" smtClean="0">
              <a:latin typeface="+mj-lt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altLang="ja-JP" sz="1600" dirty="0" smtClean="0">
                <a:latin typeface="+mj-lt"/>
              </a:rPr>
              <a:t>Objective of the group is to establish forum for development  of </a:t>
            </a:r>
            <a:r>
              <a:rPr lang="en-US" altLang="ja-JP" sz="1600" dirty="0" err="1" smtClean="0">
                <a:latin typeface="+mj-lt"/>
              </a:rPr>
              <a:t>Xbrl</a:t>
            </a:r>
            <a:r>
              <a:rPr lang="en-US" altLang="ja-JP" sz="1600" dirty="0" smtClean="0">
                <a:latin typeface="+mj-lt"/>
              </a:rPr>
              <a:t> in India including its promotion.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en-US" altLang="ja-JP" sz="1600" dirty="0" smtClean="0">
              <a:latin typeface="+mj-lt"/>
            </a:endParaRP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US" sz="1600" dirty="0" smtClean="0">
                <a:latin typeface="+mj-lt"/>
              </a:rPr>
              <a:t>Carrying the task of XBRL in India forward, the XBRL Group established the XBRL India jurisdiction(Provisional)  of XBRL International in December 2008.</a:t>
            </a:r>
          </a:p>
          <a:p>
            <a:pPr algn="just">
              <a:buClr>
                <a:srgbClr val="C00000"/>
              </a:buClr>
              <a:buFont typeface="Wingdings" pitchFamily="2" charset="2"/>
              <a:buChar char="Ø"/>
              <a:defRPr/>
            </a:pPr>
            <a:endParaRPr lang="en-US" sz="16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r>
              <a:rPr lang="en-US" sz="1600" dirty="0" smtClean="0">
                <a:latin typeface="+mj-lt"/>
              </a:rPr>
              <a:t>To begin, the XBRL India jurisdiction has developed the general purpose taxonomy for Commercial and Industrial Companies C&amp;I taxonomy.</a:t>
            </a: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16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r>
              <a:rPr lang="en-US" sz="1600" dirty="0" smtClean="0">
                <a:latin typeface="+mj-lt"/>
              </a:rPr>
              <a:t>The </a:t>
            </a:r>
            <a:r>
              <a:rPr lang="en-US" sz="1600" b="1" dirty="0" smtClean="0">
                <a:latin typeface="+mj-lt"/>
              </a:rPr>
              <a:t>ministry of corporate affairs (MCA</a:t>
            </a:r>
            <a:r>
              <a:rPr lang="en-US" sz="1600" dirty="0" smtClean="0">
                <a:latin typeface="+mj-lt"/>
              </a:rPr>
              <a:t>), Government of India (</a:t>
            </a:r>
            <a:r>
              <a:rPr lang="en-US" sz="1600" dirty="0" err="1" smtClean="0">
                <a:latin typeface="+mj-lt"/>
              </a:rPr>
              <a:t>GoI</a:t>
            </a:r>
            <a:r>
              <a:rPr lang="en-US" sz="1600" dirty="0" smtClean="0">
                <a:latin typeface="+mj-lt"/>
              </a:rPr>
              <a:t>) has resolved to implement </a:t>
            </a:r>
            <a:r>
              <a:rPr lang="en-US" sz="1600" b="1" dirty="0" smtClean="0">
                <a:latin typeface="+mj-lt"/>
              </a:rPr>
              <a:t>Extensible Business Reporting Language (XBRL)</a:t>
            </a:r>
            <a:r>
              <a:rPr lang="en-US" sz="1600" dirty="0" smtClean="0">
                <a:latin typeface="+mj-lt"/>
              </a:rPr>
              <a:t> for all companies in India from 2011, reports Financial Express.</a:t>
            </a:r>
          </a:p>
          <a:p>
            <a:endParaRPr lang="en-US" sz="1600" dirty="0">
              <a:latin typeface="+mj-lt"/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324600"/>
            <a:ext cx="3352800" cy="365125"/>
          </a:xfrm>
        </p:spPr>
        <p:txBody>
          <a:bodyPr/>
          <a:lstStyle/>
          <a:p>
            <a:r>
              <a:rPr kumimoji="0" lang="en-US" sz="1600" dirty="0" smtClean="0"/>
              <a:t>Torrent Pharmaceuticals Limited</a:t>
            </a:r>
            <a:endParaRPr kumimoji="0"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248400"/>
            <a:ext cx="7620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10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sz="2200" dirty="0" smtClean="0"/>
              <a:t>Practical consequences of the adoption of XBRL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 smtClean="0"/>
              <a:t>Some of the challenges that preparers of financial statements and information presented using XBRL could face are:</a:t>
            </a:r>
          </a:p>
          <a:p>
            <a:pPr indent="0">
              <a:buNone/>
            </a:pPr>
            <a:endParaRPr lang="en-US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Time and effort required to learn XBRL</a:t>
            </a:r>
          </a:p>
          <a:p>
            <a:pPr>
              <a:buFont typeface="Wingdings" pitchFamily="2" charset="2"/>
              <a:buChar char="Ø"/>
            </a:pPr>
            <a:endParaRPr lang="en-US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Cost of investing in XBRL software</a:t>
            </a:r>
          </a:p>
          <a:p>
            <a:pPr>
              <a:buFont typeface="Wingdings" pitchFamily="2" charset="2"/>
              <a:buChar char="Ø"/>
            </a:pPr>
            <a:endParaRPr lang="en-US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Implementing new procedures and processes</a:t>
            </a:r>
          </a:p>
          <a:p>
            <a:pPr>
              <a:buFont typeface="Wingdings" pitchFamily="2" charset="2"/>
              <a:buChar char="Ø"/>
            </a:pPr>
            <a:endParaRPr lang="en-US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 Managing the proliferation of taxonomy elements</a:t>
            </a:r>
          </a:p>
          <a:p>
            <a:pPr>
              <a:buFont typeface="Wingdings" pitchFamily="2" charset="2"/>
              <a:buChar char="Ø"/>
            </a:pPr>
            <a:endParaRPr lang="en-US" sz="1600" dirty="0" smtClean="0"/>
          </a:p>
          <a:p>
            <a:pPr>
              <a:buFont typeface="Wingdings" pitchFamily="2" charset="2"/>
              <a:buChar char="Ø"/>
            </a:pPr>
            <a:r>
              <a:rPr lang="en-US" sz="1600" dirty="0" smtClean="0"/>
              <a:t>Moving from traditional paper based documentation to Electronic documentation.</a:t>
            </a:r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pPr>
              <a:buClr>
                <a:srgbClr val="C00000"/>
              </a:buClr>
              <a:buNone/>
            </a:pPr>
            <a:endParaRPr lang="en-US" sz="1600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324600"/>
            <a:ext cx="7620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  <a:scene3d>
              <a:camera prst="perspectiveFront"/>
              <a:lightRig rig="threePt" dir="t"/>
            </a:scene3d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en-US" sz="2600" b="1" i="0" u="none" strike="noStrike" kern="1200" cap="none" spc="0" normalizeH="0" baseline="0" noProof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Thank you</a:t>
            </a:r>
            <a:endParaRPr kumimoji="0" lang="en-US" sz="4000" b="1" i="0" u="none" strike="noStrike" kern="1200" cap="none" spc="0" normalizeH="0" baseline="0" noProof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perspectiveFront"/>
              <a:lightRig rig="threePt" dir="t"/>
            </a:scene3d>
          </a:bodyPr>
          <a:lstStyle/>
          <a:p>
            <a:endParaRPr lang="en-US" dirty="0" smtClean="0"/>
          </a:p>
          <a:p>
            <a:pPr algn="ctr">
              <a:buNone/>
            </a:pPr>
            <a:endParaRPr lang="en-US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>
              <a:buNone/>
            </a:pPr>
            <a:r>
              <a:rPr lang="en-US" sz="4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53400" y="6324600"/>
            <a:ext cx="7620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13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59131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What is XBRL ?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76800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eXtensible Business Reporting Language, is a standard means of communicating information between businesses and on internet.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 marL="274320" lvl="1" indent="-274320">
              <a:buClr>
                <a:srgbClr val="C00000"/>
              </a:buClr>
              <a:buSzPct val="95000"/>
              <a:buFont typeface="Wingdings" pitchFamily="2" charset="2"/>
              <a:buChar char="Ø"/>
            </a:pPr>
            <a:r>
              <a:rPr lang="en-US" altLang="ja-JP" sz="1600" dirty="0" smtClean="0">
                <a:latin typeface="+mj-lt"/>
              </a:rPr>
              <a:t>Provides a standardized electronic platform for financial reporting </a:t>
            </a:r>
          </a:p>
          <a:p>
            <a:pPr marL="274320" lvl="1" indent="-274320">
              <a:buClr>
                <a:srgbClr val="C00000"/>
              </a:buClr>
              <a:buSzPct val="95000"/>
              <a:buFont typeface="Wingdings" pitchFamily="2" charset="2"/>
              <a:buChar char="Ø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rgbClr val="C00000"/>
              </a:buClr>
              <a:buSzPct val="95000"/>
              <a:buFont typeface="Wingdings" pitchFamily="2" charset="2"/>
              <a:buChar char="Ø"/>
            </a:pPr>
            <a:r>
              <a:rPr lang="en-US" altLang="ja-JP" sz="1600" dirty="0" smtClean="0">
                <a:latin typeface="+mj-lt"/>
              </a:rPr>
              <a:t>Defined by </a:t>
            </a:r>
            <a:r>
              <a:rPr lang="en-US" altLang="ja-JP" sz="1600" b="1" dirty="0" smtClean="0">
                <a:latin typeface="+mj-lt"/>
              </a:rPr>
              <a:t>meta-data set out in taxonomies which capture the definition of individual reporting concepts and the relationships between them.</a:t>
            </a:r>
          </a:p>
          <a:p>
            <a:pPr marL="274320" lvl="1" indent="-274320">
              <a:buClr>
                <a:srgbClr val="C00000"/>
              </a:buClr>
              <a:buSzPct val="95000"/>
              <a:buFont typeface="Wingdings" pitchFamily="2" charset="2"/>
              <a:buChar char="Ø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rgbClr val="C00000"/>
              </a:buClr>
              <a:buSzPct val="95000"/>
              <a:buFont typeface="Wingdings" pitchFamily="2" charset="2"/>
              <a:buChar char="Ø"/>
            </a:pPr>
            <a:r>
              <a:rPr lang="en-US" altLang="ja-JP" sz="1600" dirty="0" smtClean="0">
                <a:latin typeface="+mj-lt"/>
              </a:rPr>
              <a:t>XBRL allows information modeling and the expression of semantic meaning commonly required in business reporting. XBRL is XML-based. It uses the XML syntax and related XML technologies. </a:t>
            </a:r>
          </a:p>
          <a:p>
            <a:pPr marL="274320" lvl="1" indent="-274320">
              <a:buClr>
                <a:srgbClr val="C00000"/>
              </a:buClr>
              <a:buSzPct val="95000"/>
              <a:buNone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rgbClr val="C00000"/>
              </a:buClr>
              <a:buSzPct val="95000"/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XBRL is being developed by an international non-profit consortium of approximately 450 major companies, organizations and government agencies.  It is an open standard, free of license fees. </a:t>
            </a: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  <a:buFont typeface="Wingdings" pitchFamily="2" charset="2"/>
              <a:buChar char="Ø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  <a:buNone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ja-JP" sz="1600" dirty="0" smtClean="0">
              <a:latin typeface="+mj-lt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altLang="ja-JP" sz="1600" dirty="0" smtClean="0">
              <a:latin typeface="+mj-lt"/>
            </a:endParaRPr>
          </a:p>
          <a:p>
            <a:pPr>
              <a:buNone/>
            </a:pPr>
            <a:endParaRPr lang="en-US" sz="1600" dirty="0" smtClean="0">
              <a:latin typeface="+mj-lt"/>
            </a:endParaRPr>
          </a:p>
          <a:p>
            <a:pPr>
              <a:buNone/>
            </a:pPr>
            <a:endParaRPr lang="en-US" sz="1600" dirty="0" smtClean="0">
              <a:latin typeface="+mj-lt"/>
            </a:endParaRPr>
          </a:p>
          <a:p>
            <a:pPr>
              <a:buNone/>
            </a:pPr>
            <a:endParaRPr lang="en-US" sz="1600" dirty="0" smtClean="0">
              <a:latin typeface="+mj-lt"/>
            </a:endParaRPr>
          </a:p>
          <a:p>
            <a:endParaRPr lang="en-US" sz="1600" dirty="0" smtClean="0">
              <a:latin typeface="+mj-lt"/>
            </a:endParaRPr>
          </a:p>
          <a:p>
            <a:endParaRPr lang="en-US" sz="1600" dirty="0" smtClean="0">
              <a:latin typeface="+mj-lt"/>
            </a:endParaRP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51511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What is included in </a:t>
            </a:r>
            <a:r>
              <a:rPr lang="en-US" sz="2000" b="1" dirty="0" err="1" smtClean="0"/>
              <a:t>Xbrl</a:t>
            </a:r>
            <a:endParaRPr lang="en-US" sz="2000" b="1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idx="1"/>
          </p:nvPr>
        </p:nvSpPr>
        <p:spPr>
          <a:xfrm>
            <a:off x="457200" y="1935480"/>
            <a:ext cx="3124200" cy="3931920"/>
          </a:xfrm>
        </p:spPr>
        <p:txBody>
          <a:bodyPr>
            <a:normAutofit/>
          </a:bodyPr>
          <a:lstStyle/>
          <a:p>
            <a:pPr eaLnBrk="1" fontAlgn="auto" hangingPunct="1">
              <a:lnSpc>
                <a:spcPct val="11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GB" sz="1600" dirty="0" smtClean="0">
                <a:latin typeface="+mj-lt"/>
              </a:rPr>
              <a:t>Multi dimensional financial data representations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GB" sz="1600" dirty="0" smtClean="0">
                <a:latin typeface="+mj-lt"/>
              </a:rPr>
              <a:t>Financial reporting vocabularies (taxonomies)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GB" sz="1600" dirty="0" smtClean="0">
                <a:latin typeface="+mj-lt"/>
              </a:rPr>
              <a:t>Aliases and other definition relationships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GB" sz="1600" dirty="0" smtClean="0">
                <a:latin typeface="+mj-lt"/>
              </a:rPr>
              <a:t>Mathematical relationships between concepts</a:t>
            </a:r>
          </a:p>
          <a:p>
            <a:pPr eaLnBrk="1" fontAlgn="auto" hangingPunct="1">
              <a:lnSpc>
                <a:spcPct val="110000"/>
              </a:lnSpc>
              <a:spcAft>
                <a:spcPts val="0"/>
              </a:spcAft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n-GB" sz="1600" dirty="0" smtClean="0">
                <a:latin typeface="+mj-lt"/>
              </a:rPr>
              <a:t>Structure for authoritative policies and guidance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GB" sz="18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sz="18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4190999" y="1905000"/>
            <a:ext cx="4359274" cy="3600450"/>
            <a:chOff x="4038897" y="1828800"/>
            <a:chExt cx="5031846" cy="4156075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4214810" y="4467578"/>
              <a:ext cx="1863578" cy="1172401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CA795C"/>
              </a:outerShdw>
            </a:effectLst>
          </p:spPr>
          <p:txBody>
            <a:bodyPr wrap="square" anchor="ctr">
              <a:spAutoFit/>
            </a:bodyPr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u="sng" dirty="0">
                  <a:latin typeface="+mn-lt"/>
                </a:rPr>
                <a:t>Calculations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+mn-lt"/>
                </a:rPr>
                <a:t>Cash = Currency + Deposits</a:t>
              </a:r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 flipH="1">
              <a:off x="5286380" y="4003675"/>
              <a:ext cx="1030278" cy="4968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4038897" y="2708393"/>
              <a:ext cx="1935044" cy="85265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CA795C"/>
              </a:outerShdw>
            </a:effectLst>
          </p:spPr>
          <p:txBody>
            <a:bodyPr wrap="square" anchor="ctr">
              <a:spAutoFit/>
            </a:bodyPr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u="sng" dirty="0">
                  <a:latin typeface="+mn-lt"/>
                </a:rPr>
                <a:t>Presentation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+mn-lt"/>
                </a:rPr>
                <a:t>Cash &amp; Cash Equivalents</a:t>
              </a:r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 flipH="1" flipV="1">
              <a:off x="5935658" y="3241675"/>
              <a:ext cx="3810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7802703" y="4603182"/>
              <a:ext cx="1222230" cy="558908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CA795C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u="sng" dirty="0">
                  <a:latin typeface="+mn-lt"/>
                </a:rPr>
                <a:t>Formulas</a:t>
              </a:r>
              <a:r>
                <a:rPr lang="en-US" dirty="0">
                  <a:latin typeface="+mn-lt"/>
                </a:rPr>
                <a:t/>
              </a:r>
              <a:br>
                <a:rPr lang="en-US" dirty="0">
                  <a:latin typeface="+mn-lt"/>
                </a:rPr>
              </a:br>
              <a:r>
                <a:rPr lang="en-US" sz="1200" dirty="0">
                  <a:latin typeface="+mn-lt"/>
                </a:rPr>
                <a:t>Cash ≥ 0</a:t>
              </a:r>
            </a:p>
          </p:txBody>
        </p:sp>
        <p:sp>
          <p:nvSpPr>
            <p:cNvPr id="14" name="Line 10"/>
            <p:cNvSpPr>
              <a:spLocks noChangeShapeType="1"/>
            </p:cNvSpPr>
            <p:nvPr/>
          </p:nvSpPr>
          <p:spPr bwMode="auto">
            <a:xfrm flipH="1" flipV="1">
              <a:off x="7459658" y="4079875"/>
              <a:ext cx="762000" cy="533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7645114" y="2796352"/>
              <a:ext cx="1425629" cy="742157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CA795C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u="sng" dirty="0">
                  <a:latin typeface="+mn-lt"/>
                </a:rPr>
                <a:t>References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+mn-lt"/>
                </a:rPr>
                <a:t>GAAP I.2.(a)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err="1">
                  <a:latin typeface="+mn-lt"/>
                </a:rPr>
                <a:t>CoA</a:t>
              </a:r>
              <a:r>
                <a:rPr lang="en-US" sz="1200" dirty="0">
                  <a:latin typeface="+mn-lt"/>
                </a:rPr>
                <a:t> 1100</a:t>
              </a:r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 flipV="1">
              <a:off x="7307258" y="3317875"/>
              <a:ext cx="3048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6058232" y="1828800"/>
              <a:ext cx="1703037" cy="7460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CA795C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u="sng" dirty="0">
                  <a:latin typeface="+mn-lt"/>
                </a:rPr>
                <a:t>Definitions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 smtClean="0">
                  <a:latin typeface="+mn-lt"/>
                </a:rPr>
                <a:t> </a:t>
              </a:r>
              <a:r>
                <a:rPr lang="en-US" sz="1200" dirty="0">
                  <a:latin typeface="+mn-lt"/>
                </a:rPr>
                <a:t>Liquid Assets</a:t>
              </a:r>
              <a:r>
                <a:rPr lang="en-US" dirty="0">
                  <a:latin typeface="+mn-lt"/>
                </a:rPr>
                <a:t> </a:t>
              </a:r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 flipV="1">
              <a:off x="6850058" y="2555875"/>
              <a:ext cx="0" cy="609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Rectangle 15"/>
            <p:cNvSpPr>
              <a:spLocks noChangeArrowheads="1"/>
            </p:cNvSpPr>
            <p:nvPr/>
          </p:nvSpPr>
          <p:spPr bwMode="auto">
            <a:xfrm>
              <a:off x="6287286" y="5061303"/>
              <a:ext cx="1172754" cy="923572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rgbClr val="CA795C"/>
              </a:outerShdw>
            </a:effectLst>
          </p:spPr>
          <p:txBody>
            <a:bodyPr wrap="none" anchor="ctr">
              <a:spAutoFit/>
            </a:bodyPr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u="sng" dirty="0">
                  <a:latin typeface="+mn-lt"/>
                </a:rPr>
                <a:t>Contexts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+mn-lt"/>
                </a:rPr>
                <a:t>US $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+mn-lt"/>
                </a:rPr>
                <a:t>FY2003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dirty="0">
                  <a:latin typeface="+mn-lt"/>
                </a:rPr>
                <a:t>Budgeted</a:t>
              </a:r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6850058" y="4384675"/>
              <a:ext cx="0" cy="685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AutoShape 17"/>
            <p:cNvSpPr>
              <a:spLocks noChangeArrowheads="1"/>
            </p:cNvSpPr>
            <p:nvPr/>
          </p:nvSpPr>
          <p:spPr bwMode="auto">
            <a:xfrm>
              <a:off x="5935460" y="3089549"/>
              <a:ext cx="1753633" cy="1306562"/>
            </a:xfrm>
            <a:prstGeom prst="hexagon">
              <a:avLst>
                <a:gd name="adj" fmla="val 33536"/>
                <a:gd name="vf" fmla="val 115470"/>
              </a:avLst>
            </a:prstGeom>
            <a:solidFill>
              <a:schemeClr val="bg2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  <a:effectLst>
              <a:outerShdw dist="56796" dir="3806097" algn="ctr" rotWithShape="0">
                <a:srgbClr val="CA795C"/>
              </a:outerShdw>
            </a:effectLst>
          </p:spPr>
          <p:txBody>
            <a:bodyPr wrap="none"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schemeClr val="accent2">
                      <a:lumMod val="75000"/>
                    </a:schemeClr>
                  </a:solidFill>
                  <a:latin typeface="+mn-lt"/>
                </a:rPr>
                <a:t>XBRL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schemeClr val="accent2">
                      <a:lumMod val="75000"/>
                    </a:schemeClr>
                  </a:solidFill>
                  <a:latin typeface="+mn-lt"/>
                </a:rPr>
                <a:t>Item</a:t>
              </a:r>
            </a:p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dirty="0">
                  <a:solidFill>
                    <a:schemeClr val="accent2">
                      <a:lumMod val="75000"/>
                    </a:schemeClr>
                  </a:solidFill>
                  <a:latin typeface="+mn-lt"/>
                </a:rPr>
                <a:t>“200”</a:t>
              </a:r>
            </a:p>
          </p:txBody>
        </p: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3</a:t>
            </a:fld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229600" cy="74371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What are the uses of XBRL?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buClr>
                <a:srgbClr val="C00000"/>
              </a:buClr>
              <a:buNone/>
            </a:pPr>
            <a:r>
              <a:rPr lang="en-US" sz="1600" dirty="0" smtClean="0">
                <a:latin typeface="+mj-lt"/>
              </a:rPr>
              <a:t>XBRL can be applied to a very wide range of business and financial data.  Among other things, it can handle:</a:t>
            </a:r>
          </a:p>
          <a:p>
            <a:pPr marL="0">
              <a:buClr>
                <a:srgbClr val="C00000"/>
              </a:buClr>
              <a:buNone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Company internal and external financial reporting. 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b="1" dirty="0" smtClean="0">
                <a:latin typeface="+mj-lt"/>
              </a:rPr>
              <a:t>Business reporting to all types of regulators, including tax and financial authorities, central banks and governments etc.</a:t>
            </a: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Exchange of information between government departments or between other institutions, such as central banks. 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A wide range of other financial and statistical data which needs to be stored, exchanged and analyzed.</a:t>
            </a:r>
          </a:p>
          <a:p>
            <a:pPr>
              <a:buNone/>
            </a:pPr>
            <a:endParaRPr lang="en-US" sz="16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248400"/>
            <a:ext cx="7620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4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229600" cy="667512"/>
          </a:xfrm>
        </p:spPr>
        <p:txBody>
          <a:bodyPr>
            <a:normAutofit/>
          </a:bodyPr>
          <a:lstStyle/>
          <a:p>
            <a:r>
              <a:rPr lang="en-US" sz="2000" b="1" dirty="0" err="1" smtClean="0"/>
              <a:t>Xbrl</a:t>
            </a:r>
            <a:r>
              <a:rPr lang="en-US" sz="2000" b="1" dirty="0" smtClean="0"/>
              <a:t> around the world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82000" cy="438912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It is </a:t>
            </a:r>
            <a:r>
              <a:rPr lang="en-US" sz="1600" b="1" dirty="0" smtClean="0">
                <a:latin typeface="+mj-lt"/>
              </a:rPr>
              <a:t>already being put to practical use </a:t>
            </a:r>
            <a:r>
              <a:rPr lang="en-US" sz="1600" dirty="0" smtClean="0">
                <a:latin typeface="+mj-lt"/>
              </a:rPr>
              <a:t>in a number of countries(Like </a:t>
            </a:r>
            <a:r>
              <a:rPr lang="it-IT" sz="1600" dirty="0" smtClean="0">
                <a:latin typeface="+mj-lt"/>
              </a:rPr>
              <a:t>Australia, Belgium, Canada, China, Denmark, France, Germany, Hong Kong,     </a:t>
            </a:r>
          </a:p>
          <a:p>
            <a:pPr>
              <a:buClr>
                <a:srgbClr val="C00000"/>
              </a:buClr>
              <a:buNone/>
            </a:pPr>
            <a:r>
              <a:rPr lang="en-US" sz="1600" dirty="0" smtClean="0">
                <a:latin typeface="+mj-lt"/>
              </a:rPr>
              <a:t>     India, Israel, Italy, Japan, Korea, the Netherlands, Singapore, Spain, Sweden,</a:t>
            </a:r>
          </a:p>
          <a:p>
            <a:pPr>
              <a:buClr>
                <a:srgbClr val="C00000"/>
              </a:buClr>
              <a:buNone/>
            </a:pPr>
            <a:r>
              <a:rPr lang="en-US" sz="1600" dirty="0" smtClean="0">
                <a:latin typeface="+mj-lt"/>
              </a:rPr>
              <a:t>     Thailand, the United States of America and the United Kingdom)</a:t>
            </a:r>
          </a:p>
          <a:p>
            <a:pPr>
              <a:buClr>
                <a:srgbClr val="C00000"/>
              </a:buClr>
              <a:buNone/>
            </a:pPr>
            <a:r>
              <a:rPr lang="en-US" sz="1600" dirty="0" smtClean="0">
                <a:latin typeface="+mj-lt"/>
              </a:rPr>
              <a:t>     and implementations of XBRL are growing rapidly around the world.</a:t>
            </a:r>
          </a:p>
          <a:p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Its currently being used mostly by regulatory authorities  like banking ,Tax , Stock exchanges etc.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The United States’ Capital Market  regulatory SEC has made the statutory fillings compulsory in </a:t>
            </a:r>
            <a:r>
              <a:rPr lang="en-US" sz="1600" dirty="0" err="1" smtClean="0">
                <a:latin typeface="+mj-lt"/>
              </a:rPr>
              <a:t>Xbrl</a:t>
            </a:r>
            <a:r>
              <a:rPr lang="en-US" sz="1600" dirty="0" smtClean="0">
                <a:latin typeface="+mj-lt"/>
              </a:rPr>
              <a:t>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The IASB has developed an illustrative taxonomy which reflects International Financial Reporting Standards (IFRS).  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5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8229600" cy="743712"/>
          </a:xfrm>
        </p:spPr>
        <p:txBody>
          <a:bodyPr>
            <a:normAutofit/>
          </a:bodyPr>
          <a:lstStyle/>
          <a:p>
            <a:r>
              <a:rPr lang="en-US" sz="2000" b="1" dirty="0" err="1" smtClean="0"/>
              <a:t>Xbrl</a:t>
            </a:r>
            <a:r>
              <a:rPr lang="en-US" sz="2000" b="1" dirty="0" smtClean="0"/>
              <a:t> around the world (Cont…)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National XBRL jurisdictions will extend this taxonomy to reflect their particular local implementation of IFRS.  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None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Taxonomies will thus be available to enable those reporting under IFRS in different countries to use XBRL, enhancing efficiency and comparability as adoption of IFRS expands around the world.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>
                <a:latin typeface="+mj-lt"/>
              </a:rPr>
              <a:t> This taxonomies includes every report and disclosure required which is translation of the IFRSs as issued on 1</a:t>
            </a:r>
            <a:r>
              <a:rPr lang="en-US" sz="1600" baseline="30000" dirty="0" smtClean="0">
                <a:latin typeface="+mj-lt"/>
              </a:rPr>
              <a:t>st</a:t>
            </a:r>
            <a:r>
              <a:rPr lang="en-US" sz="1600" dirty="0" smtClean="0">
                <a:latin typeface="+mj-lt"/>
              </a:rPr>
              <a:t> January 2010. </a:t>
            </a:r>
          </a:p>
          <a:p>
            <a:pPr>
              <a:buClr>
                <a:srgbClr val="C00000"/>
              </a:buClr>
              <a:buNone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None/>
            </a:pPr>
            <a:endParaRPr lang="en-US" sz="1600" dirty="0" smtClean="0">
              <a:latin typeface="+mj-lt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endParaRPr lang="en-US" sz="1600" dirty="0" smtClean="0">
              <a:latin typeface="+mj-lt"/>
            </a:endParaRPr>
          </a:p>
          <a:p>
            <a:pPr>
              <a:buNone/>
            </a:pPr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248400"/>
            <a:ext cx="7620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6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8600" y="6248400"/>
            <a:ext cx="3352800" cy="365125"/>
          </a:xfrm>
        </p:spPr>
        <p:txBody>
          <a:bodyPr/>
          <a:lstStyle/>
          <a:p>
            <a:r>
              <a:rPr kumimoji="0" lang="en-US" sz="1600" dirty="0" smtClean="0"/>
              <a:t>Torrent Pharmaceuticals Limited</a:t>
            </a:r>
            <a:endParaRPr kumimoji="0" lang="en-US" sz="1600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7696200" cy="5334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Trebuchet MS" pitchFamily="34" charset="0"/>
              </a:rPr>
              <a:t>Example of IFRS Taxonomy.</a:t>
            </a: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228600" y="1447800"/>
            <a:ext cx="8686799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77200" y="6324600"/>
            <a:ext cx="7620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7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r>
              <a:rPr lang="en-US" sz="2000" b="1" dirty="0" smtClean="0">
                <a:latin typeface="Trebuchet MS" pitchFamily="34" charset="0"/>
              </a:rPr>
              <a:t>Example of IFRS Taxonomy(Cont…)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31920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/>
              <a:t>Here we can see that every line items is tagged.</a:t>
            </a:r>
          </a:p>
          <a:p>
            <a:pPr>
              <a:buNone/>
            </a:pPr>
            <a:endParaRPr lang="en-US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/>
              <a:t>There is a standard for every line item, for e.g. in “gain or loss when the control is lost for any subsidiary” its defined that it should be “x “ i.e. number and its defined  in IAS 27 </a:t>
            </a:r>
            <a:r>
              <a:rPr lang="en-US" sz="1600" dirty="0" err="1" smtClean="0"/>
              <a:t>para</a:t>
            </a:r>
            <a:r>
              <a:rPr lang="en-US" sz="1600" dirty="0" smtClean="0"/>
              <a:t> 41 f.</a:t>
            </a:r>
          </a:p>
          <a:p>
            <a:endParaRPr lang="en-US" sz="1600" dirty="0" smtClean="0"/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sz="1600" dirty="0" smtClean="0"/>
              <a:t>Similar way every line item is tagged with its nature, mathematical relationship, presentation etc.</a:t>
            </a:r>
          </a:p>
          <a:p>
            <a:pPr>
              <a:buNone/>
            </a:pPr>
            <a:endParaRPr lang="en-US" sz="16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" y="6324600"/>
            <a:ext cx="3352800" cy="365125"/>
          </a:xfrm>
        </p:spPr>
        <p:txBody>
          <a:bodyPr/>
          <a:lstStyle/>
          <a:p>
            <a:r>
              <a:rPr kumimoji="0" lang="en-US" sz="1600" dirty="0" smtClean="0"/>
              <a:t>Torrent Pharmaceuticals Limited</a:t>
            </a:r>
            <a:endParaRPr kumimoji="0" lang="en-US" sz="1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8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/>
          </a:bodyPr>
          <a:lstStyle/>
          <a:p>
            <a:r>
              <a:rPr lang="en-US" sz="2000" b="1" dirty="0" smtClean="0"/>
              <a:t>XBRL-Indian Initiatives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en-US" sz="1600" dirty="0" smtClean="0"/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altLang="ja-JP" sz="1900" dirty="0" smtClean="0">
              <a:latin typeface="Trebuchet MS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altLang="ja-JP" sz="6400" dirty="0" smtClean="0">
              <a:latin typeface="Trebuchet MS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r>
              <a:rPr lang="en-US" sz="6400" dirty="0" smtClean="0">
                <a:latin typeface="+mj-lt"/>
              </a:rPr>
              <a:t>IRIS was awarded project to convert the historical filings of US Companies into   XBRL format in 2005.</a:t>
            </a: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r>
              <a:rPr lang="en-US" sz="6400" dirty="0" smtClean="0">
                <a:latin typeface="+mj-lt"/>
              </a:rPr>
              <a:t>ICERS –  XBRL based filing platform was developed for BSE 2006.</a:t>
            </a: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r>
              <a:rPr lang="en-US" sz="6400" dirty="0" err="1" smtClean="0">
                <a:latin typeface="+mj-lt"/>
              </a:rPr>
              <a:t>Corpfiling</a:t>
            </a:r>
            <a:r>
              <a:rPr lang="en-US" sz="6400" dirty="0" smtClean="0">
                <a:latin typeface="+mj-lt"/>
              </a:rPr>
              <a:t> – XBRL based filing platform adopted by BSE and NSE 2007</a:t>
            </a: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r>
              <a:rPr lang="en-US" sz="6400" dirty="0" err="1" smtClean="0">
                <a:latin typeface="+mj-lt"/>
              </a:rPr>
              <a:t>Corpfiling</a:t>
            </a:r>
            <a:r>
              <a:rPr lang="en-US" sz="6400" dirty="0" smtClean="0">
                <a:latin typeface="+mj-lt"/>
              </a:rPr>
              <a:t> – XBRL based filing platform is made mandatory by SEBI.</a:t>
            </a:r>
          </a:p>
          <a:p>
            <a:pPr marL="274320" lvl="1" indent="-274320" algn="just">
              <a:buClr>
                <a:srgbClr val="C00000"/>
              </a:buClr>
              <a:buSzPct val="95000"/>
              <a:buNone/>
              <a:defRPr/>
            </a:pPr>
            <a:endParaRPr lang="en-US" sz="64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dirty="0" smtClean="0">
              <a:latin typeface="+mj-lt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r>
              <a:rPr lang="en-US" sz="6400" dirty="0" smtClean="0">
                <a:latin typeface="+mj-lt"/>
              </a:rPr>
              <a:t>RBI launches  XBRL based filing platform for Capital Adequacy Returns.</a:t>
            </a: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b="1" dirty="0" smtClean="0">
              <a:latin typeface="Calibri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None/>
              <a:defRPr/>
            </a:pPr>
            <a:endParaRPr lang="en-US" sz="6400" b="1" dirty="0" smtClean="0">
              <a:latin typeface="Calibri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None/>
              <a:defRPr/>
            </a:pPr>
            <a:endParaRPr lang="en-US" sz="6400" b="1" dirty="0" smtClean="0">
              <a:latin typeface="Calibri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b="1" dirty="0" smtClean="0">
              <a:latin typeface="Calibri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b="1" dirty="0" smtClean="0">
              <a:latin typeface="Calibri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sz="6400" b="1" dirty="0" smtClean="0">
              <a:latin typeface="Calibri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altLang="ja-JP" sz="4000" dirty="0" smtClean="0">
              <a:latin typeface="Trebuchet MS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altLang="ja-JP" sz="4000" dirty="0" smtClean="0">
              <a:latin typeface="Trebuchet MS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altLang="ja-JP" sz="4000" dirty="0" smtClean="0">
              <a:latin typeface="Trebuchet MS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altLang="ja-JP" sz="4000" dirty="0" smtClean="0">
              <a:latin typeface="Trebuchet MS" pitchFamily="34" charset="0"/>
            </a:endParaRPr>
          </a:p>
          <a:p>
            <a:pPr marL="274320" lvl="1" indent="-274320" algn="just">
              <a:buClr>
                <a:srgbClr val="C00000"/>
              </a:buClr>
              <a:buSzPct val="95000"/>
              <a:buFont typeface="Wingdings" pitchFamily="2" charset="2"/>
              <a:buChar char="Ø"/>
              <a:defRPr/>
            </a:pPr>
            <a:endParaRPr lang="en-US" altLang="ja-JP" sz="4000" dirty="0" smtClean="0">
              <a:latin typeface="Trebuchet MS" pitchFamily="34" charset="0"/>
            </a:endParaRPr>
          </a:p>
          <a:p>
            <a:pPr marL="274320" lvl="1" indent="-274320" algn="just">
              <a:buClr>
                <a:schemeClr val="accent3"/>
              </a:buClr>
              <a:buSzPct val="95000"/>
              <a:buFont typeface="Wingdings" pitchFamily="2" charset="2"/>
              <a:buChar char="v"/>
              <a:defRPr/>
            </a:pPr>
            <a:endParaRPr lang="en-US" sz="4000" dirty="0" smtClean="0">
              <a:latin typeface="Trebuchet MS" pitchFamily="34" charset="0"/>
            </a:endParaRPr>
          </a:p>
          <a:p>
            <a:pPr marL="274320" lvl="1" indent="-274320" algn="just">
              <a:buClr>
                <a:schemeClr val="accent3"/>
              </a:buClr>
              <a:buSzPct val="95000"/>
              <a:buNone/>
              <a:defRPr/>
            </a:pPr>
            <a:endParaRPr lang="en-US" sz="4000" dirty="0" smtClean="0"/>
          </a:p>
          <a:p>
            <a:pPr marL="274320" lvl="1" indent="-274320" algn="just">
              <a:buClr>
                <a:schemeClr val="accent3"/>
              </a:buClr>
              <a:buSzPct val="95000"/>
              <a:buFont typeface="Wingdings" pitchFamily="2" charset="2"/>
              <a:buChar char="v"/>
              <a:defRPr/>
            </a:pPr>
            <a:endParaRPr lang="en-US" sz="4000" dirty="0" smtClean="0"/>
          </a:p>
          <a:p>
            <a:pPr algn="just">
              <a:buNone/>
              <a:defRPr/>
            </a:pPr>
            <a:endParaRPr lang="en-US" sz="4000" dirty="0" smtClean="0"/>
          </a:p>
          <a:p>
            <a:pPr algn="just">
              <a:buFont typeface="Wingdings" pitchFamily="2" charset="2"/>
              <a:buChar char="v"/>
              <a:defRPr/>
            </a:pPr>
            <a:endParaRPr lang="en-US" sz="4000" dirty="0" smtClean="0"/>
          </a:p>
          <a:p>
            <a:pPr algn="just">
              <a:buFont typeface="Wingdings" pitchFamily="2" charset="2"/>
              <a:buChar char="v"/>
              <a:defRPr/>
            </a:pPr>
            <a:endParaRPr lang="en-US" sz="1600" dirty="0" smtClean="0"/>
          </a:p>
          <a:p>
            <a:pPr algn="just">
              <a:buNone/>
              <a:defRPr/>
            </a:pPr>
            <a:r>
              <a:rPr lang="en-US" altLang="ja-JP" sz="1600" dirty="0" smtClean="0">
                <a:ea typeface="ＭＳ Ｐゴシック" pitchFamily="34" charset="-128"/>
              </a:rPr>
              <a:t> 	</a:t>
            </a:r>
          </a:p>
          <a:p>
            <a:pPr>
              <a:buNone/>
            </a:pPr>
            <a:endParaRPr lang="en-US" sz="1600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1000" y="6248400"/>
            <a:ext cx="3352800" cy="365125"/>
          </a:xfrm>
        </p:spPr>
        <p:txBody>
          <a:bodyPr/>
          <a:lstStyle/>
          <a:p>
            <a:r>
              <a:rPr kumimoji="0" lang="en-US" sz="1600" dirty="0" smtClean="0"/>
              <a:t>Torrent Pharmaceuticals Limited</a:t>
            </a:r>
            <a:endParaRPr kumimoji="0" lang="en-US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6324600"/>
            <a:ext cx="7620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9</a:t>
            </a:fld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626</TotalTime>
  <Words>780</Words>
  <Application>Microsoft Office PowerPoint</Application>
  <PresentationFormat>On-screen Show (4:3)</PresentationFormat>
  <Paragraphs>194</Paragraphs>
  <Slides>13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Xbrl</vt:lpstr>
      <vt:lpstr>What is XBRL ?</vt:lpstr>
      <vt:lpstr>What is included in Xbrl</vt:lpstr>
      <vt:lpstr>What are the uses of XBRL?</vt:lpstr>
      <vt:lpstr>Xbrl around the world</vt:lpstr>
      <vt:lpstr>Xbrl around the world (Cont…)</vt:lpstr>
      <vt:lpstr>Example of IFRS Taxonomy.</vt:lpstr>
      <vt:lpstr>Example of IFRS Taxonomy(Cont…)</vt:lpstr>
      <vt:lpstr>XBRL-Indian Initiatives</vt:lpstr>
      <vt:lpstr>XBRL-Indian Initiatives(Conti..)</vt:lpstr>
      <vt:lpstr>Practical consequences of the adoption of XBRL 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Xbrl</dc:title>
  <dc:creator>rinkeshshah</dc:creator>
  <cp:lastModifiedBy>rinkeshshah</cp:lastModifiedBy>
  <cp:revision>103</cp:revision>
  <dcterms:created xsi:type="dcterms:W3CDTF">2010-08-09T12:47:03Z</dcterms:created>
  <dcterms:modified xsi:type="dcterms:W3CDTF">2010-10-19T04:46:03Z</dcterms:modified>
</cp:coreProperties>
</file>