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1" r:id="rId1"/>
  </p:sldMasterIdLst>
  <p:notesMasterIdLst>
    <p:notesMasterId r:id="rId51"/>
  </p:notesMasterIdLst>
  <p:sldIdLst>
    <p:sldId id="256" r:id="rId2"/>
    <p:sldId id="257" r:id="rId3"/>
    <p:sldId id="258" r:id="rId4"/>
    <p:sldId id="259" r:id="rId5"/>
    <p:sldId id="312" r:id="rId6"/>
    <p:sldId id="301" r:id="rId7"/>
    <p:sldId id="260" r:id="rId8"/>
    <p:sldId id="263" r:id="rId9"/>
    <p:sldId id="308" r:id="rId10"/>
    <p:sldId id="309" r:id="rId11"/>
    <p:sldId id="310" r:id="rId12"/>
    <p:sldId id="311" r:id="rId13"/>
    <p:sldId id="261" r:id="rId14"/>
    <p:sldId id="274" r:id="rId15"/>
    <p:sldId id="313" r:id="rId16"/>
    <p:sldId id="314" r:id="rId17"/>
    <p:sldId id="303" r:id="rId18"/>
    <p:sldId id="304" r:id="rId19"/>
    <p:sldId id="305" r:id="rId20"/>
    <p:sldId id="292" r:id="rId21"/>
    <p:sldId id="293" r:id="rId22"/>
    <p:sldId id="295" r:id="rId23"/>
    <p:sldId id="296" r:id="rId24"/>
    <p:sldId id="297" r:id="rId25"/>
    <p:sldId id="298" r:id="rId26"/>
    <p:sldId id="299" r:id="rId27"/>
    <p:sldId id="300" r:id="rId28"/>
    <p:sldId id="302" r:id="rId29"/>
    <p:sldId id="306" r:id="rId30"/>
    <p:sldId id="264" r:id="rId31"/>
    <p:sldId id="269" r:id="rId32"/>
    <p:sldId id="270" r:id="rId33"/>
    <p:sldId id="271" r:id="rId34"/>
    <p:sldId id="272" r:id="rId35"/>
    <p:sldId id="273" r:id="rId36"/>
    <p:sldId id="275" r:id="rId37"/>
    <p:sldId id="277" r:id="rId38"/>
    <p:sldId id="278" r:id="rId39"/>
    <p:sldId id="307" r:id="rId40"/>
    <p:sldId id="281" r:id="rId41"/>
    <p:sldId id="283" r:id="rId42"/>
    <p:sldId id="284" r:id="rId43"/>
    <p:sldId id="285" r:id="rId44"/>
    <p:sldId id="286" r:id="rId45"/>
    <p:sldId id="287" r:id="rId46"/>
    <p:sldId id="288" r:id="rId47"/>
    <p:sldId id="289" r:id="rId48"/>
    <p:sldId id="290" r:id="rId49"/>
    <p:sldId id="291" r:id="rId50"/>
  </p:sldIdLst>
  <p:sldSz cx="9144000" cy="6858000" type="screen4x3"/>
  <p:notesSz cx="6858000" cy="9144000"/>
  <p:embeddedFontLst>
    <p:embeddedFont>
      <p:font typeface="Constantia" pitchFamily="18" charset="0"/>
      <p:regular r:id="rId52"/>
      <p:bold r:id="rId53"/>
      <p:italic r:id="rId54"/>
      <p:boldItalic r:id="rId55"/>
    </p:embeddedFont>
    <p:embeddedFont>
      <p:font typeface="-윤고딕350" charset="-127"/>
      <p:regular r:id="rId56"/>
    </p:embeddedFont>
    <p:embeddedFont>
      <p:font typeface="Aharoni" pitchFamily="2" charset="-79"/>
      <p:bold r:id="rId57"/>
    </p:embeddedFont>
    <p:embeddedFont>
      <p:font typeface="굴림" pitchFamily="34" charset="-127"/>
      <p:regular r:id="rId58"/>
    </p:embeddedFont>
    <p:embeddedFont>
      <p:font typeface="Calibri" pitchFamily="34" charset="0"/>
      <p:regular r:id="rId59"/>
      <p:bold r:id="rId60"/>
      <p:italic r:id="rId61"/>
      <p:boldItalic r:id="rId62"/>
    </p:embeddedFont>
    <p:embeddedFont>
      <p:font typeface="Wingdings 2" pitchFamily="18" charset="2"/>
      <p:regular r:id="rId63"/>
    </p:embeddedFont>
    <p:embeddedFont>
      <p:font typeface="Cambria Math" pitchFamily="18" charset="0"/>
      <p:regular r:id="rId64"/>
    </p:embeddedFont>
    <p:embeddedFont>
      <p:font typeface="Wingdings 3" pitchFamily="18" charset="2"/>
      <p:regular r:id="rId65"/>
    </p:embeddedFont>
    <p:embeddedFont>
      <p:font typeface="맑은 고딕" pitchFamily="34" charset="-127"/>
      <p:regular r:id="rId66"/>
      <p:bold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4F81BD"/>
    <a:srgbClr val="E8EDF4"/>
    <a:srgbClr val="EDE9F4"/>
    <a:srgbClr val="EDE9EA"/>
    <a:srgbClr val="D0D8E8"/>
    <a:srgbClr val="E9EDE9"/>
    <a:srgbClr val="E9F7F4"/>
    <a:srgbClr val="CC0000"/>
    <a:srgbClr val="B91F26"/>
    <a:srgbClr val="017ED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보통 스타일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스타일 없음, 표 눈금">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스타일 없음, 눈금 없음">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테마 스타일 1 - 강조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534" autoAdjust="0"/>
    <p:restoredTop sz="98456" autoAdjust="0"/>
  </p:normalViewPr>
  <p:slideViewPr>
    <p:cSldViewPr>
      <p:cViewPr>
        <p:scale>
          <a:sx n="84" d="100"/>
          <a:sy n="84" d="100"/>
        </p:scale>
        <p:origin x="-1170" y="18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4.fntdata"/><Relationship Id="rId63" Type="http://schemas.openxmlformats.org/officeDocument/2006/relationships/font" Target="fonts/font12.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61"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image" Target="../media/image15.emf"/><Relationship Id="rId5" Type="http://schemas.openxmlformats.org/officeDocument/2006/relationships/image" Target="../media/image19.emf"/><Relationship Id="rId4"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2BB45D-AD40-4B76-9052-881F29CD1734}" type="datetimeFigureOut">
              <a:rPr lang="en-US" smtClean="0"/>
              <a:pPr/>
              <a:t>6/16/2017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F31405-29DF-41C6-B6DA-F2BB5BFC214F}" type="slidenum">
              <a:rPr lang="en-US" smtClean="0"/>
              <a:pPr/>
              <a:t>‹#›</a:t>
            </a:fld>
            <a:endParaRPr lang="en-US"/>
          </a:p>
        </p:txBody>
      </p:sp>
    </p:spTree>
    <p:extLst>
      <p:ext uri="{BB962C8B-B14F-4D97-AF65-F5344CB8AC3E}">
        <p14:creationId xmlns:p14="http://schemas.microsoft.com/office/powerpoint/2010/main" xmlns="" val="3496292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B1F31405-29DF-41C6-B6DA-F2BB5BFC214F}"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8363" y="727075"/>
            <a:ext cx="4852987" cy="3640138"/>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pPr defTabSz="897031">
              <a:defRPr/>
            </a:pPr>
            <a:fld id="{DE8564C5-A146-4708-BC09-6DCA57A92904}" type="slidenum">
              <a:rPr lang="en-US" smtClean="0">
                <a:solidFill>
                  <a:prstClr val="black"/>
                </a:solidFill>
                <a:latin typeface="Calibri"/>
              </a:rPr>
              <a:pPr defTabSz="897031">
                <a:defRPr/>
              </a:pPr>
              <a:t>36</a:t>
            </a:fld>
            <a:endParaRPr lang="en-US" dirty="0">
              <a:solidFill>
                <a:prstClr val="black"/>
              </a:solidFill>
              <a:latin typeface="Calibri"/>
            </a:endParaRPr>
          </a:p>
        </p:txBody>
      </p:sp>
    </p:spTree>
    <p:extLst>
      <p:ext uri="{BB962C8B-B14F-4D97-AF65-F5344CB8AC3E}">
        <p14:creationId xmlns:p14="http://schemas.microsoft.com/office/powerpoint/2010/main" xmlns="" val="590105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71FE0E2-516A-430A-AB53-F8C3833B9960}" type="datetimeFigureOut">
              <a:rPr lang="en-US" smtClean="0"/>
              <a:pPr/>
              <a:t>6/16/2017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6614843-702E-433E-8FF2-8E4A7BBFDCE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1FE0E2-516A-430A-AB53-F8C3833B9960}" type="datetimeFigureOut">
              <a:rPr lang="en-US" smtClean="0"/>
              <a:pPr/>
              <a:t>6/16/2017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14843-702E-433E-8FF2-8E4A7BBFDCE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1FE0E2-516A-430A-AB53-F8C3833B9960}" type="datetimeFigureOut">
              <a:rPr lang="en-US" smtClean="0"/>
              <a:pPr/>
              <a:t>6/16/2017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14843-702E-433E-8FF2-8E4A7BBFDCE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722313" y="4406901"/>
            <a:ext cx="7772400" cy="1362075"/>
          </a:xfrm>
        </p:spPr>
        <p:txBody>
          <a:bodyPr anchor="t"/>
          <a:lstStyle>
            <a:lvl1pPr algn="l">
              <a:defRPr sz="4000" b="1" cap="none"/>
            </a:lvl1pPr>
          </a:lstStyle>
          <a:p>
            <a:r>
              <a:rPr lang="en-US" dirty="0"/>
              <a:t>Click To Edit Master Title Style</a:t>
            </a:r>
          </a:p>
        </p:txBody>
      </p:sp>
      <p:sp>
        <p:nvSpPr>
          <p:cNvPr id="10"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2" name="Date Placeholder 3"/>
          <p:cNvSpPr>
            <a:spLocks noGrp="1"/>
          </p:cNvSpPr>
          <p:nvPr>
            <p:ph type="dt" sz="half" idx="10"/>
          </p:nvPr>
        </p:nvSpPr>
        <p:spPr>
          <a:xfrm>
            <a:off x="457200" y="6356351"/>
            <a:ext cx="2133600" cy="365125"/>
          </a:xfrm>
        </p:spPr>
        <p:txBody>
          <a:bodyPr/>
          <a:lstStyle/>
          <a:p>
            <a:endParaRPr lang="en-US" dirty="0"/>
          </a:p>
        </p:txBody>
      </p:sp>
      <p:sp>
        <p:nvSpPr>
          <p:cNvPr id="14" name="Footer Placeholder 4"/>
          <p:cNvSpPr>
            <a:spLocks noGrp="1"/>
          </p:cNvSpPr>
          <p:nvPr>
            <p:ph type="ftr" sz="quarter" idx="11"/>
          </p:nvPr>
        </p:nvSpPr>
        <p:spPr>
          <a:xfrm>
            <a:off x="3124200" y="6356351"/>
            <a:ext cx="2895600" cy="365125"/>
          </a:xfrm>
        </p:spPr>
        <p:txBody>
          <a:bodyPr/>
          <a:lstStyle/>
          <a:p>
            <a:endParaRPr lang="en-US" dirty="0"/>
          </a:p>
        </p:txBody>
      </p:sp>
      <p:sp>
        <p:nvSpPr>
          <p:cNvPr id="16" name="Rectangle 15"/>
          <p:cNvSpPr/>
          <p:nvPr userDrawn="1"/>
        </p:nvSpPr>
        <p:spPr>
          <a:xfrm>
            <a:off x="-9526" y="6614160"/>
            <a:ext cx="9153525" cy="24384"/>
          </a:xfrm>
          <a:prstGeom prst="rect">
            <a:avLst/>
          </a:prstGeom>
          <a:solidFill>
            <a:schemeClr val="accent2">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p:cNvCxnSpPr/>
          <p:nvPr userDrawn="1"/>
        </p:nvCxnSpPr>
        <p:spPr>
          <a:xfrm>
            <a:off x="-9526" y="787400"/>
            <a:ext cx="9153526" cy="0"/>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19" name="Slide Number Placeholder 4"/>
          <p:cNvSpPr>
            <a:spLocks noGrp="1"/>
          </p:cNvSpPr>
          <p:nvPr>
            <p:ph type="sldNum" sz="quarter" idx="12"/>
          </p:nvPr>
        </p:nvSpPr>
        <p:spPr>
          <a:xfrm>
            <a:off x="6548436" y="6644640"/>
            <a:ext cx="2133600" cy="182880"/>
          </a:xfrm>
          <a:prstGeom prst="rect">
            <a:avLst/>
          </a:prstGeom>
        </p:spPr>
        <p:txBody>
          <a:bodyPr/>
          <a:lstStyle/>
          <a:p>
            <a:fld id="{08704F0A-ACA1-4F16-AD14-B658D05C70E1}" type="slidenum">
              <a:rPr lang="en-US" smtClean="0"/>
              <a:pPr/>
              <a:t>‹#›</a:t>
            </a:fld>
            <a:endParaRPr lang="en-US" dirty="0"/>
          </a:p>
        </p:txBody>
      </p:sp>
      <p:grpSp>
        <p:nvGrpSpPr>
          <p:cNvPr id="2" name="Group 19"/>
          <p:cNvGrpSpPr>
            <a:grpSpLocks noChangeAspect="1"/>
          </p:cNvGrpSpPr>
          <p:nvPr userDrawn="1"/>
        </p:nvGrpSpPr>
        <p:grpSpPr>
          <a:xfrm>
            <a:off x="7627722" y="101600"/>
            <a:ext cx="1440078" cy="609600"/>
            <a:chOff x="7086600" y="113953"/>
            <a:chExt cx="1981200" cy="628997"/>
          </a:xfrm>
        </p:grpSpPr>
        <p:sp>
          <p:nvSpPr>
            <p:cNvPr id="21" name="Rectangle 20"/>
            <p:cNvSpPr/>
            <p:nvPr/>
          </p:nvSpPr>
          <p:spPr>
            <a:xfrm>
              <a:off x="7086600" y="113953"/>
              <a:ext cx="1981200" cy="628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5"/>
            <p:cNvPicPr>
              <a:picLocks noChangeAspect="1"/>
            </p:cNvPicPr>
            <p:nvPr/>
          </p:nvPicPr>
          <p:blipFill>
            <a:blip r:embed="rId2" cstate="print"/>
            <a:srcRect/>
            <a:stretch>
              <a:fillRect/>
            </a:stretch>
          </p:blipFill>
          <p:spPr bwMode="auto">
            <a:xfrm>
              <a:off x="7315200" y="233449"/>
              <a:ext cx="1527714" cy="457200"/>
            </a:xfrm>
            <a:prstGeom prst="rect">
              <a:avLst/>
            </a:prstGeom>
            <a:noFill/>
            <a:ln w="9525">
              <a:noFill/>
              <a:miter lim="800000"/>
              <a:headEnd/>
              <a:tailEnd/>
            </a:ln>
          </p:spPr>
        </p:pic>
      </p:grpSp>
    </p:spTree>
    <p:extLst>
      <p:ext uri="{BB962C8B-B14F-4D97-AF65-F5344CB8AC3E}">
        <p14:creationId xmlns:p14="http://schemas.microsoft.com/office/powerpoint/2010/main" xmlns="" val="908933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6/16/2017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71FE0E2-516A-430A-AB53-F8C3833B9960}" type="datetimeFigureOut">
              <a:rPr lang="en-US" smtClean="0"/>
              <a:pPr/>
              <a:t>6/16/2017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14843-702E-433E-8FF2-8E4A7BBFDCE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71FE0E2-516A-430A-AB53-F8C3833B9960}" type="datetimeFigureOut">
              <a:rPr lang="en-US" smtClean="0"/>
              <a:pPr/>
              <a:t>6/16/2017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614843-702E-433E-8FF2-8E4A7BBFDCE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71FE0E2-516A-430A-AB53-F8C3833B9960}" type="datetimeFigureOut">
              <a:rPr lang="en-US" smtClean="0"/>
              <a:pPr/>
              <a:t>6/16/2017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614843-702E-433E-8FF2-8E4A7BBFDCE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71FE0E2-516A-430A-AB53-F8C3833B9960}" type="datetimeFigureOut">
              <a:rPr lang="en-US" smtClean="0"/>
              <a:pPr/>
              <a:t>6/16/2017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614843-702E-433E-8FF2-8E4A7BBFDCE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1FE0E2-516A-430A-AB53-F8C3833B9960}" type="datetimeFigureOut">
              <a:rPr lang="en-US" smtClean="0"/>
              <a:pPr/>
              <a:t>6/16/2017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614843-702E-433E-8FF2-8E4A7BBFDCE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71FE0E2-516A-430A-AB53-F8C3833B9960}" type="datetimeFigureOut">
              <a:rPr lang="en-US" smtClean="0"/>
              <a:pPr/>
              <a:t>6/16/2017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614843-702E-433E-8FF2-8E4A7BBFDCE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71FE0E2-516A-430A-AB53-F8C3833B9960}" type="datetimeFigureOut">
              <a:rPr lang="en-US" smtClean="0"/>
              <a:pPr/>
              <a:t>6/16/2017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6614843-702E-433E-8FF2-8E4A7BBFDCE4}"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71FE0E2-516A-430A-AB53-F8C3833B9960}" type="datetimeFigureOut">
              <a:rPr lang="en-US" smtClean="0"/>
              <a:pPr/>
              <a:t>6/16/2017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6614843-702E-433E-8FF2-8E4A7BBFDCE4}"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gstseva.com/logi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cleartax.in/s/gst-rates"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2.xml"/><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Goods_and_Services_Tax_(India)" TargetMode="External"/><Relationship Id="rId2" Type="http://schemas.openxmlformats.org/officeDocument/2006/relationships/hyperlink" Target="https://en.wikipedia.org/wiki/Tax_credit"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5770" y="1524000"/>
            <a:ext cx="2247900" cy="2219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048000" y="1524000"/>
            <a:ext cx="6096000" cy="2219325"/>
          </a:xfrm>
          <a:prstGeom prst="rect">
            <a:avLst/>
          </a:prstGeom>
          <a:solidFill>
            <a:srgbClr val="B9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3048000" y="2217058"/>
            <a:ext cx="6096000" cy="707886"/>
          </a:xfrm>
          <a:prstGeom prst="rect">
            <a:avLst/>
          </a:prstGeom>
          <a:noFill/>
        </p:spPr>
        <p:txBody>
          <a:bodyPr wrap="square" rtlCol="0">
            <a:spAutoFit/>
          </a:bodyPr>
          <a:lstStyle/>
          <a:p>
            <a:pPr algn="r"/>
            <a:r>
              <a:rPr lang="en-US" sz="4000" dirty="0" smtClean="0">
                <a:ln>
                  <a:solidFill>
                    <a:schemeClr val="accent1">
                      <a:alpha val="0"/>
                    </a:schemeClr>
                  </a:solidFill>
                </a:ln>
                <a:solidFill>
                  <a:schemeClr val="bg1"/>
                </a:solidFill>
                <a:latin typeface="-윤고딕350" pitchFamily="18" charset="-127"/>
                <a:ea typeface="-윤고딕350" pitchFamily="18" charset="-127"/>
                <a:cs typeface="Aharoni" pitchFamily="2" charset="-79"/>
              </a:rPr>
              <a:t>KAMAINDIA PVT. LTD.</a:t>
            </a:r>
            <a:endParaRPr lang="en-US" sz="4000" dirty="0">
              <a:ln>
                <a:solidFill>
                  <a:schemeClr val="accent1">
                    <a:alpha val="0"/>
                  </a:schemeClr>
                </a:solidFill>
              </a:ln>
              <a:solidFill>
                <a:schemeClr val="bg1"/>
              </a:solidFill>
              <a:latin typeface="-윤고딕350" pitchFamily="18" charset="-127"/>
              <a:ea typeface="-윤고딕350" pitchFamily="18" charset="-127"/>
              <a:cs typeface="Aharoni" pitchFamily="2" charset="-79"/>
            </a:endParaRPr>
          </a:p>
        </p:txBody>
      </p:sp>
      <p:sp>
        <p:nvSpPr>
          <p:cNvPr id="7" name="TextBox 6"/>
          <p:cNvSpPr txBox="1"/>
          <p:nvPr/>
        </p:nvSpPr>
        <p:spPr>
          <a:xfrm>
            <a:off x="2915816" y="3068960"/>
            <a:ext cx="6096000" cy="584775"/>
          </a:xfrm>
          <a:prstGeom prst="rect">
            <a:avLst/>
          </a:prstGeom>
          <a:noFill/>
        </p:spPr>
        <p:txBody>
          <a:bodyPr wrap="square" rtlCol="0">
            <a:spAutoFit/>
          </a:bodyPr>
          <a:lstStyle/>
          <a:p>
            <a:pPr algn="r"/>
            <a:r>
              <a:rPr lang="ko-KR" altLang="en-US" sz="3200" dirty="0" smtClean="0">
                <a:ln>
                  <a:solidFill>
                    <a:schemeClr val="accent1">
                      <a:alpha val="0"/>
                    </a:schemeClr>
                  </a:solidFill>
                </a:ln>
                <a:solidFill>
                  <a:schemeClr val="bg1"/>
                </a:solidFill>
                <a:latin typeface="-윤고딕350" pitchFamily="18" charset="-127"/>
                <a:ea typeface="-윤고딕350" pitchFamily="18" charset="-127"/>
                <a:cs typeface="Aharoni" pitchFamily="2" charset="-79"/>
              </a:rPr>
              <a:t>까마인디아</a:t>
            </a:r>
            <a:endParaRPr lang="en-US" sz="3200" dirty="0">
              <a:ln>
                <a:solidFill>
                  <a:schemeClr val="accent1">
                    <a:alpha val="0"/>
                  </a:schemeClr>
                </a:solidFill>
              </a:ln>
              <a:solidFill>
                <a:schemeClr val="bg1"/>
              </a:solidFill>
              <a:latin typeface="-윤고딕350" pitchFamily="18" charset="-127"/>
              <a:ea typeface="-윤고딕350" pitchFamily="18" charset="-127"/>
              <a:cs typeface="Aharoni" pitchFamily="2" charset="-79"/>
            </a:endParaRPr>
          </a:p>
        </p:txBody>
      </p:sp>
      <p:sp>
        <p:nvSpPr>
          <p:cNvPr id="2" name="TextBox 1"/>
          <p:cNvSpPr txBox="1"/>
          <p:nvPr/>
        </p:nvSpPr>
        <p:spPr>
          <a:xfrm>
            <a:off x="1714480" y="4071942"/>
            <a:ext cx="5715040" cy="2308324"/>
          </a:xfrm>
          <a:prstGeom prst="rect">
            <a:avLst/>
          </a:prstGeom>
          <a:noFill/>
        </p:spPr>
        <p:txBody>
          <a:bodyPr wrap="square" rtlCol="0">
            <a:spAutoFit/>
          </a:bodyPr>
          <a:lstStyle/>
          <a:p>
            <a:pPr algn="ctr"/>
            <a:r>
              <a:rPr lang="en-US" sz="2400" baseline="30000" dirty="0" smtClean="0">
                <a:latin typeface="-윤고딕350" pitchFamily="18" charset="-127"/>
                <a:ea typeface="-윤고딕350" pitchFamily="18" charset="-127"/>
              </a:rPr>
              <a:t>7th</a:t>
            </a:r>
            <a:r>
              <a:rPr lang="en-US" sz="2400" dirty="0" smtClean="0">
                <a:latin typeface="-윤고딕350" pitchFamily="18" charset="-127"/>
                <a:ea typeface="-윤고딕350" pitchFamily="18" charset="-127"/>
              </a:rPr>
              <a:t> Presentation</a:t>
            </a:r>
          </a:p>
          <a:p>
            <a:pPr algn="ctr"/>
            <a:endParaRPr lang="en-US" sz="2000" dirty="0" smtClean="0">
              <a:latin typeface="-윤고딕350" pitchFamily="18" charset="-127"/>
              <a:ea typeface="-윤고딕350" pitchFamily="18" charset="-127"/>
            </a:endParaRPr>
          </a:p>
          <a:p>
            <a:pPr algn="ctr"/>
            <a:r>
              <a:rPr lang="en-US" sz="2000" dirty="0" smtClean="0">
                <a:latin typeface="-윤고딕350" pitchFamily="18" charset="-127"/>
                <a:ea typeface="-윤고딕350" pitchFamily="18" charset="-127"/>
              </a:rPr>
              <a:t>Goods and Service tax (GST) </a:t>
            </a:r>
          </a:p>
          <a:p>
            <a:pPr algn="ctr"/>
            <a:endParaRPr lang="en-US" sz="2000" dirty="0" smtClean="0">
              <a:latin typeface="-윤고딕350" pitchFamily="18" charset="-127"/>
              <a:ea typeface="-윤고딕350" pitchFamily="18" charset="-127"/>
            </a:endParaRPr>
          </a:p>
          <a:p>
            <a:pPr algn="ctr"/>
            <a:r>
              <a:rPr lang="en-US" sz="2000" dirty="0" err="1" smtClean="0">
                <a:latin typeface="-윤고딕350" pitchFamily="18" charset="-127"/>
                <a:ea typeface="-윤고딕350" pitchFamily="18" charset="-127"/>
              </a:rPr>
              <a:t>Shashikant</a:t>
            </a:r>
            <a:r>
              <a:rPr lang="en-US" sz="2000" dirty="0" smtClean="0">
                <a:latin typeface="-윤고딕350" pitchFamily="18" charset="-127"/>
                <a:ea typeface="-윤고딕350" pitchFamily="18" charset="-127"/>
              </a:rPr>
              <a:t> </a:t>
            </a:r>
            <a:r>
              <a:rPr lang="en-US" sz="2000" dirty="0" err="1" smtClean="0">
                <a:latin typeface="-윤고딕350" pitchFamily="18" charset="-127"/>
                <a:ea typeface="-윤고딕350" pitchFamily="18" charset="-127"/>
              </a:rPr>
              <a:t>Mishra</a:t>
            </a:r>
            <a:endParaRPr lang="en-US" sz="2000" dirty="0" smtClean="0">
              <a:latin typeface="-윤고딕350" pitchFamily="18" charset="-127"/>
              <a:ea typeface="-윤고딕350" pitchFamily="18" charset="-127"/>
            </a:endParaRPr>
          </a:p>
          <a:p>
            <a:pPr algn="ctr"/>
            <a:endParaRPr lang="en-US" sz="2000" dirty="0" smtClean="0">
              <a:latin typeface="-윤고딕350" pitchFamily="18" charset="-127"/>
              <a:ea typeface="-윤고딕350" pitchFamily="18" charset="-127"/>
            </a:endParaRPr>
          </a:p>
          <a:p>
            <a:pPr algn="ctr"/>
            <a:endParaRPr lang="en-US" sz="2000" dirty="0">
              <a:latin typeface="-윤고딕350" pitchFamily="18" charset="-127"/>
              <a:ea typeface="-윤고딕350" pitchFamily="18" charset="-127"/>
            </a:endParaRPr>
          </a:p>
        </p:txBody>
      </p:sp>
    </p:spTree>
    <p:extLst>
      <p:ext uri="{BB962C8B-B14F-4D97-AF65-F5344CB8AC3E}">
        <p14:creationId xmlns="" xmlns:p14="http://schemas.microsoft.com/office/powerpoint/2010/main" val="27441644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5"/>
          <p:cNvSpPr>
            <a:spLocks noGrp="1"/>
          </p:cNvSpPr>
          <p:nvPr>
            <p:ph type="title"/>
          </p:nvPr>
        </p:nvSpPr>
        <p:spPr>
          <a:xfrm>
            <a:off x="611560" y="836712"/>
            <a:ext cx="7920880" cy="592024"/>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rmAutofit/>
          </a:bodyPr>
          <a:lstStyle/>
          <a:p>
            <a:pPr algn="ctr"/>
            <a:r>
              <a:rPr lang="en-US" sz="2000" b="1" dirty="0" smtClean="0">
                <a:latin typeface="Times New Roman" pitchFamily="18" charset="0"/>
                <a:cs typeface="Times New Roman" pitchFamily="18" charset="0"/>
              </a:rPr>
              <a:t>Migration to GST</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1600" dirty="0">
                <a:solidFill>
                  <a:schemeClr val="accent1">
                    <a:lumMod val="75000"/>
                  </a:schemeClr>
                </a:solidFill>
                <a:latin typeface="Times New Roman" pitchFamily="18" charset="0"/>
                <a:cs typeface="Times New Roman" pitchFamily="18" charset="0"/>
              </a:rPr>
              <a:t>All existing Central Excise and Service Tax </a:t>
            </a:r>
            <a:r>
              <a:rPr lang="en-US" sz="1600" dirty="0" smtClean="0">
                <a:solidFill>
                  <a:schemeClr val="accent1">
                    <a:lumMod val="75000"/>
                  </a:schemeClr>
                </a:solidFill>
                <a:latin typeface="Times New Roman" pitchFamily="18" charset="0"/>
                <a:cs typeface="Times New Roman" pitchFamily="18" charset="0"/>
              </a:rPr>
              <a:t>assesses </a:t>
            </a:r>
            <a:r>
              <a:rPr lang="en-US" sz="1600" dirty="0">
                <a:solidFill>
                  <a:schemeClr val="accent1">
                    <a:lumMod val="75000"/>
                  </a:schemeClr>
                </a:solidFill>
                <a:latin typeface="Times New Roman" pitchFamily="18" charset="0"/>
                <a:cs typeface="Times New Roman" pitchFamily="18" charset="0"/>
              </a:rPr>
              <a:t>and VAT dealers will be migrated to GST. To migrate to the new tax system, </a:t>
            </a:r>
            <a:r>
              <a:rPr lang="en-US" sz="1600" dirty="0" smtClean="0">
                <a:solidFill>
                  <a:schemeClr val="accent1">
                    <a:lumMod val="75000"/>
                  </a:schemeClr>
                </a:solidFill>
                <a:latin typeface="Times New Roman" pitchFamily="18" charset="0"/>
                <a:cs typeface="Times New Roman" pitchFamily="18" charset="0"/>
              </a:rPr>
              <a:t>assesses </a:t>
            </a:r>
            <a:r>
              <a:rPr lang="en-US" sz="1600" dirty="0">
                <a:solidFill>
                  <a:schemeClr val="accent1">
                    <a:lumMod val="75000"/>
                  </a:schemeClr>
                </a:solidFill>
                <a:latin typeface="Times New Roman" pitchFamily="18" charset="0"/>
                <a:cs typeface="Times New Roman" pitchFamily="18" charset="0"/>
              </a:rPr>
              <a:t>would be provided a Provisional ID and Password by CBEC/State Commercial Tax Departments</a:t>
            </a:r>
            <a:r>
              <a:rPr lang="en-US" sz="1600" dirty="0" smtClean="0">
                <a:solidFill>
                  <a:schemeClr val="accent1">
                    <a:lumMod val="75000"/>
                  </a:schemeClr>
                </a:solidFill>
                <a:latin typeface="Times New Roman" pitchFamily="18" charset="0"/>
                <a:cs typeface="Times New Roman" pitchFamily="18" charset="0"/>
              </a:rPr>
              <a:t>.</a:t>
            </a:r>
          </a:p>
          <a:p>
            <a:r>
              <a:rPr lang="en-US" sz="1600" b="1" dirty="0">
                <a:solidFill>
                  <a:schemeClr val="accent1">
                    <a:lumMod val="75000"/>
                  </a:schemeClr>
                </a:solidFill>
                <a:latin typeface="Times New Roman" pitchFamily="18" charset="0"/>
                <a:cs typeface="Times New Roman" pitchFamily="18" charset="0"/>
                <a:hlinkClick r:id="rId2"/>
              </a:rPr>
              <a:t>https://www.gstseva.com/login</a:t>
            </a:r>
            <a:r>
              <a:rPr lang="en-US" sz="1600" b="1" dirty="0" smtClean="0">
                <a:solidFill>
                  <a:schemeClr val="accent1">
                    <a:lumMod val="75000"/>
                  </a:schemeClr>
                </a:solidFill>
                <a:latin typeface="Times New Roman" pitchFamily="18" charset="0"/>
                <a:cs typeface="Times New Roman" pitchFamily="18" charset="0"/>
                <a:hlinkClick r:id="rId2"/>
              </a:rPr>
              <a:t>/</a:t>
            </a:r>
            <a:endParaRPr lang="en-US" sz="1600" b="1" dirty="0" smtClean="0">
              <a:solidFill>
                <a:schemeClr val="accent1">
                  <a:lumMod val="75000"/>
                </a:schemeClr>
              </a:solidFill>
              <a:latin typeface="Times New Roman" pitchFamily="18" charset="0"/>
              <a:cs typeface="Times New Roman" pitchFamily="18" charset="0"/>
            </a:endParaRPr>
          </a:p>
          <a:p>
            <a:r>
              <a:rPr lang="en-US" sz="1600" b="1" dirty="0">
                <a:solidFill>
                  <a:schemeClr val="accent1">
                    <a:lumMod val="75000"/>
                  </a:schemeClr>
                </a:solidFill>
                <a:latin typeface="Times New Roman" pitchFamily="18" charset="0"/>
                <a:cs typeface="Times New Roman" pitchFamily="18" charset="0"/>
              </a:rPr>
              <a:t>Steps to complete Provisional </a:t>
            </a:r>
            <a:r>
              <a:rPr lang="en-US" sz="1600" b="1" dirty="0" smtClean="0">
                <a:solidFill>
                  <a:schemeClr val="accent1">
                    <a:lumMod val="75000"/>
                  </a:schemeClr>
                </a:solidFill>
                <a:latin typeface="Times New Roman" pitchFamily="18" charset="0"/>
                <a:cs typeface="Times New Roman" pitchFamily="18" charset="0"/>
              </a:rPr>
              <a:t>Registration Step</a:t>
            </a:r>
            <a:r>
              <a:rPr lang="en-US" sz="1600" dirty="0" smtClean="0">
                <a:solidFill>
                  <a:schemeClr val="accent1">
                    <a:lumMod val="75000"/>
                  </a:schemeClr>
                </a:solidFill>
                <a:latin typeface="Times New Roman" pitchFamily="18" charset="0"/>
                <a:cs typeface="Times New Roman" pitchFamily="18" charset="0"/>
              </a:rPr>
              <a:t> </a:t>
            </a:r>
            <a:r>
              <a:rPr lang="en-US" sz="1600" dirty="0">
                <a:solidFill>
                  <a:schemeClr val="accent1">
                    <a:lumMod val="75000"/>
                  </a:schemeClr>
                </a:solidFill>
                <a:latin typeface="Times New Roman" pitchFamily="18" charset="0"/>
                <a:cs typeface="Times New Roman" pitchFamily="18" charset="0"/>
              </a:rPr>
              <a:t>1: Enter the Username (Provisional ID) and Password provided to you by your State VAT / Central Excise / Service Tax Authority</a:t>
            </a:r>
          </a:p>
          <a:p>
            <a:r>
              <a:rPr lang="en-US" sz="1600" dirty="0">
                <a:solidFill>
                  <a:schemeClr val="accent1">
                    <a:lumMod val="75000"/>
                  </a:schemeClr>
                </a:solidFill>
                <a:latin typeface="Times New Roman" pitchFamily="18" charset="0"/>
                <a:cs typeface="Times New Roman" pitchFamily="18" charset="0"/>
              </a:rPr>
              <a:t>Step 2: Enter Mobile Number and Email Address of the authorized signatory of the business entity All future correspondence from the GST portal will be sent on this registered Mobile Number and Email Address</a:t>
            </a:r>
          </a:p>
          <a:p>
            <a:r>
              <a:rPr lang="en-US" sz="1600" dirty="0">
                <a:solidFill>
                  <a:schemeClr val="accent1">
                    <a:lumMod val="75000"/>
                  </a:schemeClr>
                </a:solidFill>
                <a:latin typeface="Times New Roman" pitchFamily="18" charset="0"/>
                <a:cs typeface="Times New Roman" pitchFamily="18" charset="0"/>
              </a:rPr>
              <a:t>Step 3: Enter OTP sent on Mobile Number and Email Address provided by you</a:t>
            </a:r>
          </a:p>
          <a:p>
            <a:r>
              <a:rPr lang="en-US" sz="1600" dirty="0">
                <a:solidFill>
                  <a:schemeClr val="accent1">
                    <a:lumMod val="75000"/>
                  </a:schemeClr>
                </a:solidFill>
                <a:latin typeface="Times New Roman" pitchFamily="18" charset="0"/>
                <a:cs typeface="Times New Roman" pitchFamily="18" charset="0"/>
              </a:rPr>
              <a:t>Step 4: Enter information and upload scanned images as mentioned in provisional registration </a:t>
            </a:r>
            <a:r>
              <a:rPr lang="en-US" sz="1600" dirty="0" smtClean="0">
                <a:solidFill>
                  <a:schemeClr val="accent1">
                    <a:lumMod val="75000"/>
                  </a:schemeClr>
                </a:solidFill>
                <a:latin typeface="Times New Roman" pitchFamily="18" charset="0"/>
                <a:cs typeface="Times New Roman" pitchFamily="18" charset="0"/>
              </a:rPr>
              <a:t>form</a:t>
            </a:r>
          </a:p>
          <a:p>
            <a:r>
              <a:rPr lang="en-US" sz="1600" dirty="0" smtClean="0">
                <a:solidFill>
                  <a:schemeClr val="accent1">
                    <a:lumMod val="75000"/>
                  </a:schemeClr>
                </a:solidFill>
                <a:latin typeface="Times New Roman" pitchFamily="18" charset="0"/>
                <a:cs typeface="Times New Roman" pitchFamily="18" charset="0"/>
              </a:rPr>
              <a:t>The </a:t>
            </a:r>
            <a:r>
              <a:rPr lang="en-US" sz="1600" dirty="0" err="1" smtClean="0">
                <a:solidFill>
                  <a:schemeClr val="accent1">
                    <a:lumMod val="75000"/>
                  </a:schemeClr>
                </a:solidFill>
                <a:latin typeface="Times New Roman" pitchFamily="18" charset="0"/>
                <a:cs typeface="Times New Roman" pitchFamily="18" charset="0"/>
              </a:rPr>
              <a:t>assessees</a:t>
            </a:r>
            <a:r>
              <a:rPr lang="en-US" sz="1600" dirty="0" smtClean="0">
                <a:solidFill>
                  <a:schemeClr val="accent1">
                    <a:lumMod val="75000"/>
                  </a:schemeClr>
                </a:solidFill>
                <a:latin typeface="Times New Roman" pitchFamily="18" charset="0"/>
                <a:cs typeface="Times New Roman" pitchFamily="18" charset="0"/>
              </a:rPr>
              <a:t> need to use this Provisional ID and Password to login to the GST Common Portal (https://www.gst.gov.in) where they would be required to </a:t>
            </a:r>
            <a:r>
              <a:rPr lang="en-US" sz="1600" b="1" dirty="0" smtClean="0">
                <a:solidFill>
                  <a:schemeClr val="accent1">
                    <a:lumMod val="75000"/>
                  </a:schemeClr>
                </a:solidFill>
                <a:latin typeface="Times New Roman" pitchFamily="18" charset="0"/>
                <a:cs typeface="Times New Roman" pitchFamily="18" charset="0"/>
              </a:rPr>
              <a:t>fill and submit the Form 20</a:t>
            </a:r>
            <a:r>
              <a:rPr lang="en-US" sz="1600" dirty="0" smtClean="0">
                <a:solidFill>
                  <a:schemeClr val="accent1">
                    <a:lumMod val="75000"/>
                  </a:schemeClr>
                </a:solidFill>
                <a:latin typeface="Times New Roman" pitchFamily="18" charset="0"/>
                <a:cs typeface="Times New Roman" pitchFamily="18" charset="0"/>
              </a:rPr>
              <a:t> along with necessary supporting documents.</a:t>
            </a:r>
            <a:endParaRPr lang="en-US" sz="1600" dirty="0">
              <a:solidFill>
                <a:schemeClr val="accent1">
                  <a:lumMod val="75000"/>
                </a:schemeClr>
              </a:solidFill>
              <a:latin typeface="Times New Roman" pitchFamily="18" charset="0"/>
              <a:cs typeface="Times New Roman" pitchFamily="18" charset="0"/>
            </a:endParaRPr>
          </a:p>
          <a:p>
            <a:endParaRPr lang="en-US" sz="2000" b="1"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4409884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5"/>
          <p:cNvSpPr>
            <a:spLocks noGrp="1"/>
          </p:cNvSpPr>
          <p:nvPr>
            <p:ph type="title"/>
          </p:nvPr>
        </p:nvSpPr>
        <p:spPr>
          <a:xfrm>
            <a:off x="683568" y="764704"/>
            <a:ext cx="7848872" cy="504056"/>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rmAutofit/>
          </a:bodyPr>
          <a:lstStyle/>
          <a:p>
            <a:pPr algn="ctr"/>
            <a:r>
              <a:rPr lang="en-US" sz="2000" b="1" dirty="0" smtClean="0"/>
              <a:t>GST REGISTRATION DOCUMENT</a:t>
            </a:r>
            <a:endParaRPr lang="en-US" sz="2000" b="1" dirty="0"/>
          </a:p>
        </p:txBody>
      </p:sp>
      <p:sp>
        <p:nvSpPr>
          <p:cNvPr id="3" name="Content Placeholder 2"/>
          <p:cNvSpPr>
            <a:spLocks noGrp="1"/>
          </p:cNvSpPr>
          <p:nvPr>
            <p:ph idx="1"/>
          </p:nvPr>
        </p:nvSpPr>
        <p:spPr>
          <a:xfrm>
            <a:off x="457200" y="1340768"/>
            <a:ext cx="8229600" cy="4785395"/>
          </a:xfrm>
        </p:spPr>
        <p:txBody>
          <a:bodyPr>
            <a:normAutofit/>
          </a:bodyPr>
          <a:lstStyle/>
          <a:p>
            <a:endParaRPr lang="en-US" sz="1500" dirty="0" smtClean="0">
              <a:latin typeface="Times New Roman" pitchFamily="18" charset="0"/>
              <a:cs typeface="Times New Roman" pitchFamily="18" charset="0"/>
            </a:endParaRPr>
          </a:p>
          <a:p>
            <a:endParaRPr lang="en-US" sz="15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PAN </a:t>
            </a:r>
            <a:r>
              <a:rPr lang="en-US" sz="2000" dirty="0">
                <a:latin typeface="Times New Roman" pitchFamily="18" charset="0"/>
                <a:cs typeface="Times New Roman" pitchFamily="18" charset="0"/>
              </a:rPr>
              <a:t>card of the company</a:t>
            </a:r>
          </a:p>
          <a:p>
            <a:r>
              <a:rPr lang="en-US" sz="2000" dirty="0">
                <a:latin typeface="Times New Roman" pitchFamily="18" charset="0"/>
                <a:cs typeface="Times New Roman" pitchFamily="18" charset="0"/>
              </a:rPr>
              <a:t>Registration Certificate of the </a:t>
            </a:r>
            <a:r>
              <a:rPr lang="en-US" sz="2000" dirty="0" smtClean="0">
                <a:latin typeface="Times New Roman" pitchFamily="18" charset="0"/>
                <a:cs typeface="Times New Roman" pitchFamily="18" charset="0"/>
              </a:rPr>
              <a:t>company if registered in other TAX</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Memorandum of Association (MOA) /Articles of Association (AOA)</a:t>
            </a:r>
          </a:p>
          <a:p>
            <a:r>
              <a:rPr lang="en-US" sz="2000" dirty="0">
                <a:latin typeface="Times New Roman" pitchFamily="18" charset="0"/>
                <a:cs typeface="Times New Roman" pitchFamily="18" charset="0"/>
              </a:rPr>
              <a:t>Copy of Bank Statement</a:t>
            </a:r>
          </a:p>
          <a:p>
            <a:r>
              <a:rPr lang="en-US" sz="2000" dirty="0">
                <a:latin typeface="Times New Roman" pitchFamily="18" charset="0"/>
                <a:cs typeface="Times New Roman" pitchFamily="18" charset="0"/>
              </a:rPr>
              <a:t>Declaration to comply with the provisions</a:t>
            </a:r>
          </a:p>
          <a:p>
            <a:r>
              <a:rPr lang="en-US" sz="2000" dirty="0">
                <a:latin typeface="Times New Roman" pitchFamily="18" charset="0"/>
                <a:cs typeface="Times New Roman" pitchFamily="18" charset="0"/>
              </a:rPr>
              <a:t>Copy of Board resolution</a:t>
            </a:r>
          </a:p>
          <a:p>
            <a:r>
              <a:rPr lang="en-US" sz="2000" dirty="0">
                <a:latin typeface="Times New Roman" pitchFamily="18" charset="0"/>
                <a:cs typeface="Times New Roman" pitchFamily="18" charset="0"/>
              </a:rPr>
              <a:t>PAN and ID proof of directors</a:t>
            </a:r>
          </a:p>
          <a:p>
            <a:r>
              <a:rPr lang="en-US" sz="2000" dirty="0">
                <a:latin typeface="Times New Roman" pitchFamily="18" charset="0"/>
                <a:cs typeface="Times New Roman" pitchFamily="18" charset="0"/>
              </a:rPr>
              <a:t>Copy of electricity bill/landline bill,  water Bill</a:t>
            </a:r>
          </a:p>
          <a:p>
            <a:r>
              <a:rPr lang="en-US" sz="2000" dirty="0">
                <a:latin typeface="Times New Roman" pitchFamily="18" charset="0"/>
                <a:cs typeface="Times New Roman" pitchFamily="18" charset="0"/>
              </a:rPr>
              <a:t>No objection certificate of the owner</a:t>
            </a:r>
          </a:p>
          <a:p>
            <a:r>
              <a:rPr lang="en-US" sz="2000" dirty="0">
                <a:latin typeface="Times New Roman" pitchFamily="18" charset="0"/>
                <a:cs typeface="Times New Roman" pitchFamily="18" charset="0"/>
              </a:rPr>
              <a:t>Rent agreement (in case premises are rented</a:t>
            </a:r>
            <a:r>
              <a:rPr lang="en-US" sz="2000" dirty="0" smtClean="0">
                <a:latin typeface="Times New Roman" pitchFamily="18" charset="0"/>
                <a:cs typeface="Times New Roman" pitchFamily="18" charset="0"/>
              </a:rPr>
              <a:t>)</a:t>
            </a:r>
          </a:p>
          <a:p>
            <a:r>
              <a:rPr lang="en-US" sz="2000" dirty="0" smtClean="0">
                <a:latin typeface="Times New Roman" pitchFamily="18" charset="0"/>
                <a:cs typeface="Times New Roman" pitchFamily="18" charset="0"/>
              </a:rPr>
              <a:t>2 Photo of All directors</a:t>
            </a:r>
          </a:p>
          <a:p>
            <a:pPr marL="0" indent="0">
              <a:buNone/>
            </a:pPr>
            <a:endParaRPr lang="en-US" sz="1500" dirty="0" smtClean="0">
              <a:latin typeface="Times New Roman" pitchFamily="18" charset="0"/>
              <a:cs typeface="Times New Roman" pitchFamily="18" charset="0"/>
            </a:endParaRPr>
          </a:p>
          <a:p>
            <a:endParaRPr lang="en-US" sz="1500" dirty="0">
              <a:latin typeface="Times New Roman" pitchFamily="18" charset="0"/>
              <a:cs typeface="Times New Roman" pitchFamily="18" charset="0"/>
            </a:endParaRPr>
          </a:p>
          <a:p>
            <a:endParaRPr lang="en-US" dirty="0"/>
          </a:p>
        </p:txBody>
      </p:sp>
      <p:sp>
        <p:nvSpPr>
          <p:cNvPr id="6" name="모서리가 둥근 직사각형 5"/>
          <p:cNvSpPr txBox="1">
            <a:spLocks/>
          </p:cNvSpPr>
          <p:nvPr/>
        </p:nvSpPr>
        <p:spPr>
          <a:xfrm>
            <a:off x="683568" y="1323729"/>
            <a:ext cx="2736304" cy="504056"/>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b="1" dirty="0" smtClean="0"/>
              <a:t>GST REGISTRATION COMPANY</a:t>
            </a:r>
            <a:endParaRPr lang="en-US" sz="2000" b="1" dirty="0"/>
          </a:p>
        </p:txBody>
      </p:sp>
    </p:spTree>
    <p:extLst>
      <p:ext uri="{BB962C8B-B14F-4D97-AF65-F5344CB8AC3E}">
        <p14:creationId xmlns:p14="http://schemas.microsoft.com/office/powerpoint/2010/main" xmlns="" val="6036015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5"/>
          <p:cNvSpPr txBox="1">
            <a:spLocks noGrp="1"/>
          </p:cNvSpPr>
          <p:nvPr>
            <p:ph type="title"/>
          </p:nvPr>
        </p:nvSpPr>
        <p:spPr>
          <a:xfrm>
            <a:off x="492019" y="908720"/>
            <a:ext cx="3394720" cy="580926"/>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b="1" dirty="0" smtClean="0"/>
              <a:t>GST REGISTRATION INDIVIDUAL</a:t>
            </a:r>
            <a:endParaRPr lang="en-US" sz="2000" b="1" dirty="0"/>
          </a:p>
        </p:txBody>
      </p:sp>
      <p:sp>
        <p:nvSpPr>
          <p:cNvPr id="3" name="Content Placeholder 2"/>
          <p:cNvSpPr>
            <a:spLocks noGrp="1"/>
          </p:cNvSpPr>
          <p:nvPr>
            <p:ph idx="1"/>
          </p:nvPr>
        </p:nvSpPr>
        <p:spPr>
          <a:xfrm>
            <a:off x="457200" y="1524000"/>
            <a:ext cx="8229600" cy="5029200"/>
          </a:xfrm>
        </p:spPr>
        <p:txBody>
          <a:bodyPr>
            <a:normAutofit fontScale="92500" lnSpcReduction="10000"/>
          </a:bodyPr>
          <a:lstStyle/>
          <a:p>
            <a:pPr>
              <a:buFont typeface="Wingdings" pitchFamily="2" charset="2"/>
              <a:buChar char="q"/>
            </a:pPr>
            <a:r>
              <a:rPr lang="en-US" sz="1800" dirty="0">
                <a:latin typeface="Times New Roman" pitchFamily="18" charset="0"/>
                <a:cs typeface="Times New Roman" pitchFamily="18" charset="0"/>
              </a:rPr>
              <a:t>PAN card and ID proof of the individual.</a:t>
            </a:r>
          </a:p>
          <a:p>
            <a:pPr>
              <a:buFont typeface="Wingdings" pitchFamily="2" charset="2"/>
              <a:buChar char="q"/>
            </a:pPr>
            <a:r>
              <a:rPr lang="en-US" sz="1800" dirty="0">
                <a:latin typeface="Times New Roman" pitchFamily="18" charset="0"/>
                <a:cs typeface="Times New Roman" pitchFamily="18" charset="0"/>
              </a:rPr>
              <a:t>Copy of Cancelled </a:t>
            </a:r>
            <a:r>
              <a:rPr lang="en-US" sz="1800" dirty="0" err="1">
                <a:latin typeface="Times New Roman" pitchFamily="18" charset="0"/>
                <a:cs typeface="Times New Roman" pitchFamily="18" charset="0"/>
              </a:rPr>
              <a:t>cheque</a:t>
            </a:r>
            <a:r>
              <a:rPr lang="en-US" sz="1800" dirty="0">
                <a:latin typeface="Times New Roman" pitchFamily="18" charset="0"/>
                <a:cs typeface="Times New Roman" pitchFamily="18" charset="0"/>
              </a:rPr>
              <a:t> or bank statement.</a:t>
            </a:r>
          </a:p>
          <a:p>
            <a:pPr>
              <a:buFont typeface="Wingdings" pitchFamily="2" charset="2"/>
              <a:buChar char="q"/>
            </a:pPr>
            <a:r>
              <a:rPr lang="en-US" sz="1800" dirty="0">
                <a:latin typeface="Times New Roman" pitchFamily="18" charset="0"/>
                <a:cs typeface="Times New Roman" pitchFamily="18" charset="0"/>
              </a:rPr>
              <a:t>Declaration to comply with the provisions.</a:t>
            </a:r>
          </a:p>
          <a:p>
            <a:pPr>
              <a:buFont typeface="Wingdings" pitchFamily="2" charset="2"/>
              <a:buChar char="q"/>
            </a:pPr>
            <a:r>
              <a:rPr lang="en-US" sz="1800" dirty="0" smtClean="0">
                <a:latin typeface="Times New Roman" pitchFamily="18" charset="0"/>
                <a:cs typeface="Times New Roman" pitchFamily="18" charset="0"/>
              </a:rPr>
              <a:t>Copy </a:t>
            </a:r>
            <a:r>
              <a:rPr lang="en-US" sz="1800" dirty="0">
                <a:latin typeface="Times New Roman" pitchFamily="18" charset="0"/>
                <a:cs typeface="Times New Roman" pitchFamily="18" charset="0"/>
              </a:rPr>
              <a:t>of electricity bill/landline bill,  water Bill</a:t>
            </a:r>
          </a:p>
          <a:p>
            <a:pPr>
              <a:buFont typeface="Wingdings" pitchFamily="2" charset="2"/>
              <a:buChar char="q"/>
            </a:pPr>
            <a:r>
              <a:rPr lang="en-US" sz="1800" dirty="0">
                <a:latin typeface="Times New Roman" pitchFamily="18" charset="0"/>
                <a:cs typeface="Times New Roman" pitchFamily="18" charset="0"/>
              </a:rPr>
              <a:t>No objection certificate of the owner</a:t>
            </a:r>
          </a:p>
          <a:p>
            <a:pPr>
              <a:buFont typeface="Wingdings" pitchFamily="2" charset="2"/>
              <a:buChar char="q"/>
            </a:pPr>
            <a:r>
              <a:rPr lang="en-US" sz="1800" dirty="0">
                <a:latin typeface="Times New Roman" pitchFamily="18" charset="0"/>
                <a:cs typeface="Times New Roman" pitchFamily="18" charset="0"/>
              </a:rPr>
              <a:t>Rent agreement (in case premises are rented</a:t>
            </a:r>
            <a:r>
              <a:rPr lang="en-US" sz="1800" dirty="0" smtClean="0">
                <a:latin typeface="Times New Roman" pitchFamily="18" charset="0"/>
                <a:cs typeface="Times New Roman" pitchFamily="18" charset="0"/>
              </a:rPr>
              <a:t>)</a:t>
            </a:r>
            <a:endParaRPr lang="en-US" sz="1800" dirty="0">
              <a:latin typeface="Times New Roman" pitchFamily="18" charset="0"/>
              <a:cs typeface="Times New Roman" pitchFamily="18" charset="0"/>
            </a:endParaRPr>
          </a:p>
          <a:p>
            <a:pPr>
              <a:buFont typeface="Wingdings" pitchFamily="2" charset="2"/>
              <a:buChar char="q"/>
            </a:pPr>
            <a:endParaRPr lang="en-US" sz="1500" dirty="0">
              <a:latin typeface="Times New Roman" pitchFamily="18" charset="0"/>
              <a:cs typeface="Times New Roman" pitchFamily="18" charset="0"/>
            </a:endParaRPr>
          </a:p>
          <a:p>
            <a:endParaRPr lang="en-US" sz="1500" dirty="0" smtClean="0">
              <a:latin typeface="Times New Roman" pitchFamily="18" charset="0"/>
              <a:cs typeface="Times New Roman" pitchFamily="18" charset="0"/>
            </a:endParaRPr>
          </a:p>
          <a:p>
            <a:pPr>
              <a:buNone/>
            </a:pPr>
            <a:endParaRPr lang="en-US" sz="1500" dirty="0" smtClean="0">
              <a:latin typeface="Times New Roman" pitchFamily="18" charset="0"/>
              <a:cs typeface="Times New Roman" pitchFamily="18" charset="0"/>
            </a:endParaRPr>
          </a:p>
          <a:p>
            <a:pPr>
              <a:buFont typeface="Wingdings" pitchFamily="2" charset="2"/>
              <a:buChar char="q"/>
            </a:pPr>
            <a:r>
              <a:rPr lang="en-US" sz="1800" dirty="0" smtClean="0"/>
              <a:t>PAN </a:t>
            </a:r>
            <a:r>
              <a:rPr lang="en-US" sz="1800" dirty="0"/>
              <a:t>card of the Partnership</a:t>
            </a:r>
          </a:p>
          <a:p>
            <a:pPr>
              <a:buFont typeface="Wingdings" pitchFamily="2" charset="2"/>
              <a:buChar char="q"/>
            </a:pPr>
            <a:r>
              <a:rPr lang="en-US" sz="1800" dirty="0"/>
              <a:t>Partnership Deed</a:t>
            </a:r>
          </a:p>
          <a:p>
            <a:pPr>
              <a:buFont typeface="Wingdings" pitchFamily="2" charset="2"/>
              <a:buChar char="q"/>
            </a:pPr>
            <a:r>
              <a:rPr lang="en-US" sz="1800" dirty="0"/>
              <a:t>Copy of Bank Statement</a:t>
            </a:r>
          </a:p>
          <a:p>
            <a:pPr>
              <a:buFont typeface="Wingdings" pitchFamily="2" charset="2"/>
              <a:buChar char="q"/>
            </a:pPr>
            <a:r>
              <a:rPr lang="en-US" sz="1800" dirty="0"/>
              <a:t>Declaration to comply with the </a:t>
            </a:r>
            <a:r>
              <a:rPr lang="en-US" sz="1800" dirty="0" smtClean="0"/>
              <a:t>provisions</a:t>
            </a:r>
            <a:endParaRPr lang="en-US" sz="1800" dirty="0"/>
          </a:p>
          <a:p>
            <a:pPr>
              <a:buFont typeface="Wingdings" pitchFamily="2" charset="2"/>
              <a:buChar char="q"/>
            </a:pPr>
            <a:r>
              <a:rPr lang="en-US" sz="1800" dirty="0"/>
              <a:t>PAN and ID proof of designated partners</a:t>
            </a:r>
          </a:p>
          <a:p>
            <a:pPr>
              <a:buFont typeface="Wingdings" pitchFamily="2" charset="2"/>
              <a:buChar char="q"/>
            </a:pPr>
            <a:r>
              <a:rPr lang="en-US" sz="1800" dirty="0" smtClean="0"/>
              <a:t>Copy </a:t>
            </a:r>
            <a:r>
              <a:rPr lang="en-US" sz="1800" dirty="0"/>
              <a:t>of electricity bill/landline bill,  water Bill</a:t>
            </a:r>
          </a:p>
          <a:p>
            <a:pPr>
              <a:buFont typeface="Wingdings" pitchFamily="2" charset="2"/>
              <a:buChar char="q"/>
            </a:pPr>
            <a:r>
              <a:rPr lang="en-US" sz="1800" dirty="0"/>
              <a:t>No objection certificate of the owner</a:t>
            </a:r>
          </a:p>
          <a:p>
            <a:pPr>
              <a:buFont typeface="Wingdings" pitchFamily="2" charset="2"/>
              <a:buChar char="q"/>
            </a:pPr>
            <a:r>
              <a:rPr lang="en-US" sz="1800" dirty="0"/>
              <a:t>Rent agreement (in case premises are rented)</a:t>
            </a:r>
          </a:p>
          <a:p>
            <a:endParaRPr lang="en-US" sz="1500" dirty="0">
              <a:latin typeface="Times New Roman" pitchFamily="18" charset="0"/>
              <a:cs typeface="Times New Roman" pitchFamily="18" charset="0"/>
            </a:endParaRPr>
          </a:p>
        </p:txBody>
      </p:sp>
      <p:sp>
        <p:nvSpPr>
          <p:cNvPr id="5" name="모서리가 둥근 직사각형 5"/>
          <p:cNvSpPr txBox="1">
            <a:spLocks/>
          </p:cNvSpPr>
          <p:nvPr/>
        </p:nvSpPr>
        <p:spPr>
          <a:xfrm>
            <a:off x="493913" y="3356992"/>
            <a:ext cx="3394720" cy="580926"/>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b="1" dirty="0" smtClean="0"/>
              <a:t>GST REGISTRATION PARTNERSHIP</a:t>
            </a:r>
            <a:endParaRPr lang="en-US" sz="2000" b="1" dirty="0"/>
          </a:p>
        </p:txBody>
      </p:sp>
    </p:spTree>
    <p:extLst>
      <p:ext uri="{BB962C8B-B14F-4D97-AF65-F5344CB8AC3E}">
        <p14:creationId xmlns:p14="http://schemas.microsoft.com/office/powerpoint/2010/main" xmlns="" val="37779710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2712"/>
          </a:xfrm>
        </p:spPr>
        <p:txBody>
          <a:bodyPr>
            <a:normAutofit fontScale="90000"/>
          </a:bodyPr>
          <a:lstStyle/>
          <a:p>
            <a:pPr algn="ctr"/>
            <a:r>
              <a:rPr lang="en-US" sz="3200" b="1" dirty="0" smtClean="0"/>
              <a:t>CST VS GST</a:t>
            </a:r>
            <a:endParaRPr lang="en-US" sz="3200" b="1" dirty="0"/>
          </a:p>
        </p:txBody>
      </p:sp>
      <p:pic>
        <p:nvPicPr>
          <p:cNvPr id="4" name="Content Placeholder 3" descr="CST VS VAT.PNG"/>
          <p:cNvPicPr>
            <a:picLocks noGrp="1" noChangeAspect="1"/>
          </p:cNvPicPr>
          <p:nvPr>
            <p:ph idx="1"/>
          </p:nvPr>
        </p:nvPicPr>
        <p:blipFill>
          <a:blip r:embed="rId2"/>
          <a:stretch>
            <a:fillRect/>
          </a:stretch>
        </p:blipFill>
        <p:spPr>
          <a:xfrm>
            <a:off x="533400" y="1295400"/>
            <a:ext cx="8001000" cy="5257800"/>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42"/>
            <a:ext cx="8229600" cy="500066"/>
          </a:xfrm>
        </p:spPr>
        <p:txBody>
          <a:bodyPr>
            <a:normAutofit fontScale="90000"/>
          </a:bodyPr>
          <a:lstStyle/>
          <a:p>
            <a:pPr algn="ctr"/>
            <a:r>
              <a:rPr lang="en-US" sz="3600" b="1" dirty="0" smtClean="0"/>
              <a:t>RATE FOR EXAMPLE </a:t>
            </a:r>
          </a:p>
        </p:txBody>
      </p:sp>
      <p:pic>
        <p:nvPicPr>
          <p:cNvPr id="4" name="Content Placeholder 3" descr="GST RATE.PNG"/>
          <p:cNvPicPr>
            <a:picLocks noGrp="1" noChangeAspect="1"/>
          </p:cNvPicPr>
          <p:nvPr>
            <p:ph idx="1"/>
          </p:nvPr>
        </p:nvPicPr>
        <p:blipFill>
          <a:blip r:embed="rId2"/>
          <a:stretch>
            <a:fillRect/>
          </a:stretch>
        </p:blipFill>
        <p:spPr>
          <a:xfrm>
            <a:off x="214282" y="1000108"/>
            <a:ext cx="8429684" cy="5500726"/>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57166"/>
            <a:ext cx="8229600" cy="367458"/>
          </a:xfrm>
        </p:spPr>
        <p:txBody>
          <a:bodyPr>
            <a:normAutofit fontScale="90000"/>
          </a:bodyPr>
          <a:lstStyle/>
          <a:p>
            <a:pPr algn="ctr"/>
            <a:r>
              <a:rPr lang="en-US" sz="2800" b="1" dirty="0" smtClean="0">
                <a:solidFill>
                  <a:srgbClr val="FF0000"/>
                </a:solidFill>
                <a:latin typeface="Times New Roman" pitchFamily="18" charset="0"/>
                <a:cs typeface="Times New Roman" pitchFamily="18" charset="0"/>
              </a:rPr>
              <a:t>GST RATES ON GOOFDS</a:t>
            </a:r>
            <a:endParaRPr lang="en-US" sz="2800" b="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714356"/>
            <a:ext cx="8472518" cy="5929354"/>
          </a:xfrm>
        </p:spPr>
        <p:txBody>
          <a:bodyPr>
            <a:noAutofit/>
          </a:bodyPr>
          <a:lstStyle/>
          <a:p>
            <a:r>
              <a:rPr lang="en-US" sz="1500" b="1" dirty="0" smtClean="0">
                <a:latin typeface="Times New Roman" pitchFamily="18" charset="0"/>
                <a:cs typeface="Times New Roman" pitchFamily="18" charset="0"/>
              </a:rPr>
              <a:t>GST Nil rate (0</a:t>
            </a:r>
            <a:r>
              <a:rPr lang="en-US" sz="1500" b="1" dirty="0" smtClean="0">
                <a:latin typeface="Times New Roman" pitchFamily="18" charset="0"/>
                <a:cs typeface="Times New Roman" pitchFamily="18" charset="0"/>
              </a:rPr>
              <a:t>%):</a:t>
            </a:r>
            <a:endParaRPr lang="en-US" sz="1500" b="1" dirty="0" smtClean="0">
              <a:latin typeface="Times New Roman" pitchFamily="18" charset="0"/>
              <a:cs typeface="Times New Roman" pitchFamily="18" charset="0"/>
            </a:endParaRPr>
          </a:p>
          <a:p>
            <a:r>
              <a:rPr lang="en-US" sz="1500" dirty="0" smtClean="0">
                <a:latin typeface="Times New Roman" pitchFamily="18" charset="0"/>
                <a:cs typeface="Times New Roman" pitchFamily="18" charset="0"/>
              </a:rPr>
              <a:t>No tax will be imposed on items like fresh meat, fish chicken, eggs, milk, butter milk, curd, natural honey, fresh fruits and vegetables, flour, </a:t>
            </a:r>
            <a:r>
              <a:rPr lang="en-US" sz="1500" dirty="0" err="1" smtClean="0">
                <a:latin typeface="Times New Roman" pitchFamily="18" charset="0"/>
                <a:cs typeface="Times New Roman" pitchFamily="18" charset="0"/>
              </a:rPr>
              <a:t>besan</a:t>
            </a:r>
            <a:r>
              <a:rPr lang="en-US" sz="1500" dirty="0" smtClean="0">
                <a:latin typeface="Times New Roman" pitchFamily="18" charset="0"/>
                <a:cs typeface="Times New Roman" pitchFamily="18" charset="0"/>
              </a:rPr>
              <a:t>, bread, </a:t>
            </a:r>
            <a:r>
              <a:rPr lang="en-US" sz="1500" dirty="0" err="1" smtClean="0">
                <a:latin typeface="Times New Roman" pitchFamily="18" charset="0"/>
                <a:cs typeface="Times New Roman" pitchFamily="18" charset="0"/>
              </a:rPr>
              <a:t>prasad</a:t>
            </a:r>
            <a:r>
              <a:rPr lang="en-US" sz="1500" dirty="0" smtClean="0">
                <a:latin typeface="Times New Roman" pitchFamily="18" charset="0"/>
                <a:cs typeface="Times New Roman" pitchFamily="18" charset="0"/>
              </a:rPr>
              <a:t>, salt, </a:t>
            </a:r>
            <a:r>
              <a:rPr lang="en-US" sz="1500" dirty="0" err="1" smtClean="0">
                <a:latin typeface="Times New Roman" pitchFamily="18" charset="0"/>
                <a:cs typeface="Times New Roman" pitchFamily="18" charset="0"/>
              </a:rPr>
              <a:t>bindi</a:t>
            </a:r>
            <a:r>
              <a:rPr lang="en-US" sz="1500" dirty="0" smtClean="0">
                <a:latin typeface="Times New Roman" pitchFamily="18" charset="0"/>
                <a:cs typeface="Times New Roman" pitchFamily="18" charset="0"/>
              </a:rPr>
              <a:t>. </a:t>
            </a:r>
            <a:r>
              <a:rPr lang="en-US" sz="1500" dirty="0" err="1" smtClean="0">
                <a:latin typeface="Times New Roman" pitchFamily="18" charset="0"/>
                <a:cs typeface="Times New Roman" pitchFamily="18" charset="0"/>
              </a:rPr>
              <a:t>Sindoor</a:t>
            </a:r>
            <a:r>
              <a:rPr lang="en-US" sz="1500" dirty="0" smtClean="0">
                <a:latin typeface="Times New Roman" pitchFamily="18" charset="0"/>
                <a:cs typeface="Times New Roman" pitchFamily="18" charset="0"/>
              </a:rPr>
              <a:t>, stamps, judicial papers, printed books, newspapers, bangles, handloom etc</a:t>
            </a:r>
            <a:r>
              <a:rPr lang="en-US" sz="1500" dirty="0" smtClean="0">
                <a:latin typeface="Times New Roman" pitchFamily="18" charset="0"/>
                <a:cs typeface="Times New Roman" pitchFamily="18" charset="0"/>
              </a:rPr>
              <a:t>.</a:t>
            </a:r>
          </a:p>
          <a:p>
            <a:r>
              <a:rPr lang="en-US" sz="1500" b="1" dirty="0" smtClean="0">
                <a:latin typeface="Times New Roman" pitchFamily="18" charset="0"/>
                <a:cs typeface="Times New Roman" pitchFamily="18" charset="0"/>
              </a:rPr>
              <a:t>GST 5% Items List</a:t>
            </a:r>
          </a:p>
          <a:p>
            <a:pPr>
              <a:buNone/>
            </a:pPr>
            <a:r>
              <a:rPr lang="en-US" sz="1500" dirty="0" smtClean="0">
                <a:latin typeface="Times New Roman" pitchFamily="18" charset="0"/>
                <a:cs typeface="Times New Roman" pitchFamily="18" charset="0"/>
              </a:rPr>
              <a:t>      Items </a:t>
            </a:r>
            <a:r>
              <a:rPr lang="en-US" sz="1500" dirty="0" smtClean="0">
                <a:latin typeface="Times New Roman" pitchFamily="18" charset="0"/>
                <a:cs typeface="Times New Roman" pitchFamily="18" charset="0"/>
              </a:rPr>
              <a:t>such as fish fillet, cream, skimmed milk powder, branded </a:t>
            </a:r>
            <a:r>
              <a:rPr lang="en-US" sz="1500" dirty="0" err="1" smtClean="0">
                <a:latin typeface="Times New Roman" pitchFamily="18" charset="0"/>
                <a:cs typeface="Times New Roman" pitchFamily="18" charset="0"/>
              </a:rPr>
              <a:t>paneer</a:t>
            </a:r>
            <a:r>
              <a:rPr lang="en-US" sz="1500" dirty="0" smtClean="0">
                <a:latin typeface="Times New Roman" pitchFamily="18" charset="0"/>
                <a:cs typeface="Times New Roman" pitchFamily="18" charset="0"/>
              </a:rPr>
              <a:t>, frozen vegetables, coffee, tea, spices, pizza bread, </a:t>
            </a:r>
            <a:r>
              <a:rPr lang="en-US" sz="1500" dirty="0" err="1" smtClean="0">
                <a:latin typeface="Times New Roman" pitchFamily="18" charset="0"/>
                <a:cs typeface="Times New Roman" pitchFamily="18" charset="0"/>
              </a:rPr>
              <a:t>rusk</a:t>
            </a:r>
            <a:r>
              <a:rPr lang="en-US" sz="1500" dirty="0" smtClean="0">
                <a:latin typeface="Times New Roman" pitchFamily="18" charset="0"/>
                <a:cs typeface="Times New Roman" pitchFamily="18" charset="0"/>
              </a:rPr>
              <a:t>, </a:t>
            </a:r>
            <a:r>
              <a:rPr lang="en-US" sz="1500" dirty="0" err="1" smtClean="0">
                <a:latin typeface="Times New Roman" pitchFamily="18" charset="0"/>
                <a:cs typeface="Times New Roman" pitchFamily="18" charset="0"/>
              </a:rPr>
              <a:t>sabudana</a:t>
            </a:r>
            <a:r>
              <a:rPr lang="en-US" sz="1500" dirty="0" smtClean="0">
                <a:latin typeface="Times New Roman" pitchFamily="18" charset="0"/>
                <a:cs typeface="Times New Roman" pitchFamily="18" charset="0"/>
              </a:rPr>
              <a:t>, kerosene, coal, medicines, stent, lifeboats will attract tax of 5 percent</a:t>
            </a:r>
            <a:r>
              <a:rPr lang="en-US" sz="1500" dirty="0" smtClean="0">
                <a:latin typeface="Times New Roman" pitchFamily="18" charset="0"/>
                <a:cs typeface="Times New Roman" pitchFamily="18" charset="0"/>
              </a:rPr>
              <a:t>.</a:t>
            </a:r>
            <a:endParaRPr lang="en-US" sz="1500" b="1" dirty="0" smtClean="0">
              <a:latin typeface="Times New Roman" pitchFamily="18" charset="0"/>
              <a:cs typeface="Times New Roman" pitchFamily="18" charset="0"/>
            </a:endParaRPr>
          </a:p>
          <a:p>
            <a:pPr>
              <a:buNone/>
            </a:pPr>
            <a:r>
              <a:rPr lang="en-US" sz="1500" b="1" dirty="0" smtClean="0">
                <a:latin typeface="Times New Roman" pitchFamily="18" charset="0"/>
                <a:cs typeface="Times New Roman" pitchFamily="18" charset="0"/>
              </a:rPr>
              <a:t>      GST </a:t>
            </a:r>
            <a:r>
              <a:rPr lang="en-US" sz="1500" b="1" dirty="0" smtClean="0">
                <a:latin typeface="Times New Roman" pitchFamily="18" charset="0"/>
                <a:cs typeface="Times New Roman" pitchFamily="18" charset="0"/>
              </a:rPr>
              <a:t>12% Items </a:t>
            </a:r>
            <a:r>
              <a:rPr lang="en-US" sz="1500" b="1" dirty="0" smtClean="0">
                <a:latin typeface="Times New Roman" pitchFamily="18" charset="0"/>
                <a:cs typeface="Times New Roman" pitchFamily="18" charset="0"/>
              </a:rPr>
              <a:t>list</a:t>
            </a:r>
            <a:endParaRPr lang="en-US" sz="1500" b="1" dirty="0" smtClean="0">
              <a:latin typeface="Times New Roman" pitchFamily="18" charset="0"/>
              <a:cs typeface="Times New Roman" pitchFamily="18" charset="0"/>
            </a:endParaRPr>
          </a:p>
          <a:p>
            <a:pPr>
              <a:buNone/>
            </a:pPr>
            <a:r>
              <a:rPr lang="en-US" sz="1500" dirty="0" smtClean="0">
                <a:latin typeface="Times New Roman" pitchFamily="18" charset="0"/>
                <a:cs typeface="Times New Roman" pitchFamily="18" charset="0"/>
              </a:rPr>
              <a:t>      Frozen </a:t>
            </a:r>
            <a:r>
              <a:rPr lang="en-US" sz="1500" dirty="0" smtClean="0">
                <a:latin typeface="Times New Roman" pitchFamily="18" charset="0"/>
                <a:cs typeface="Times New Roman" pitchFamily="18" charset="0"/>
              </a:rPr>
              <a:t>meat products , butter, cheese, ghee, dry fruits in packaged form, animal fat, sausage, </a:t>
            </a:r>
            <a:r>
              <a:rPr lang="en-US" sz="1500" dirty="0" smtClean="0">
                <a:latin typeface="Times New Roman" pitchFamily="18" charset="0"/>
                <a:cs typeface="Times New Roman" pitchFamily="18" charset="0"/>
              </a:rPr>
              <a:t>fruit juices</a:t>
            </a:r>
            <a:r>
              <a:rPr lang="en-US" sz="1500" dirty="0" smtClean="0">
                <a:latin typeface="Times New Roman" pitchFamily="18" charset="0"/>
                <a:cs typeface="Times New Roman" pitchFamily="18" charset="0"/>
              </a:rPr>
              <a:t>, </a:t>
            </a:r>
            <a:r>
              <a:rPr lang="en-US" sz="1500" dirty="0" err="1" smtClean="0">
                <a:latin typeface="Times New Roman" pitchFamily="18" charset="0"/>
                <a:cs typeface="Times New Roman" pitchFamily="18" charset="0"/>
              </a:rPr>
              <a:t>Bhutia</a:t>
            </a:r>
            <a:r>
              <a:rPr lang="en-US" sz="1500" dirty="0" smtClean="0">
                <a:latin typeface="Times New Roman" pitchFamily="18" charset="0"/>
                <a:cs typeface="Times New Roman" pitchFamily="18" charset="0"/>
              </a:rPr>
              <a:t>, </a:t>
            </a:r>
            <a:r>
              <a:rPr lang="en-US" sz="1500" dirty="0" err="1" smtClean="0">
                <a:latin typeface="Times New Roman" pitchFamily="18" charset="0"/>
                <a:cs typeface="Times New Roman" pitchFamily="18" charset="0"/>
              </a:rPr>
              <a:t>namkeen</a:t>
            </a:r>
            <a:r>
              <a:rPr lang="en-US" sz="1500" dirty="0" smtClean="0">
                <a:latin typeface="Times New Roman" pitchFamily="18" charset="0"/>
                <a:cs typeface="Times New Roman" pitchFamily="18" charset="0"/>
              </a:rPr>
              <a:t>, </a:t>
            </a:r>
            <a:r>
              <a:rPr lang="en-US" sz="1500" dirty="0" err="1" smtClean="0">
                <a:latin typeface="Times New Roman" pitchFamily="18" charset="0"/>
                <a:cs typeface="Times New Roman" pitchFamily="18" charset="0"/>
              </a:rPr>
              <a:t>Ayurvedic</a:t>
            </a:r>
            <a:r>
              <a:rPr lang="en-US" sz="1500" dirty="0" smtClean="0">
                <a:latin typeface="Times New Roman" pitchFamily="18" charset="0"/>
                <a:cs typeface="Times New Roman" pitchFamily="18" charset="0"/>
              </a:rPr>
              <a:t> medicines, tooth powder, </a:t>
            </a:r>
            <a:r>
              <a:rPr lang="en-US" sz="1500" dirty="0" err="1" smtClean="0">
                <a:latin typeface="Times New Roman" pitchFamily="18" charset="0"/>
                <a:cs typeface="Times New Roman" pitchFamily="18" charset="0"/>
              </a:rPr>
              <a:t>agarbatti</a:t>
            </a:r>
            <a:r>
              <a:rPr lang="en-US" sz="1500" dirty="0" smtClean="0">
                <a:latin typeface="Times New Roman" pitchFamily="18" charset="0"/>
                <a:cs typeface="Times New Roman" pitchFamily="18" charset="0"/>
              </a:rPr>
              <a:t>, </a:t>
            </a:r>
            <a:r>
              <a:rPr lang="en-US" sz="1500" dirty="0" err="1" smtClean="0">
                <a:latin typeface="Times New Roman" pitchFamily="18" charset="0"/>
                <a:cs typeface="Times New Roman" pitchFamily="18" charset="0"/>
              </a:rPr>
              <a:t>colouring</a:t>
            </a:r>
            <a:r>
              <a:rPr lang="en-US" sz="1500" dirty="0" smtClean="0">
                <a:latin typeface="Times New Roman" pitchFamily="18" charset="0"/>
                <a:cs typeface="Times New Roman" pitchFamily="18" charset="0"/>
              </a:rPr>
              <a:t> books, picture books, umbrella, sewing </a:t>
            </a:r>
            <a:r>
              <a:rPr lang="en-US" sz="1500" dirty="0" smtClean="0">
                <a:latin typeface="Times New Roman" pitchFamily="18" charset="0"/>
                <a:cs typeface="Times New Roman" pitchFamily="18" charset="0"/>
              </a:rPr>
              <a:t>machine</a:t>
            </a:r>
            <a:r>
              <a:rPr lang="en-US" sz="1500" dirty="0" smtClean="0">
                <a:latin typeface="Times New Roman" pitchFamily="18" charset="0"/>
                <a:cs typeface="Times New Roman" pitchFamily="18" charset="0"/>
              </a:rPr>
              <a:t>, and </a:t>
            </a:r>
            <a:r>
              <a:rPr lang="en-US" sz="1500" dirty="0" err="1" smtClean="0">
                <a:latin typeface="Times New Roman" pitchFamily="18" charset="0"/>
                <a:cs typeface="Times New Roman" pitchFamily="18" charset="0"/>
              </a:rPr>
              <a:t>cellphones</a:t>
            </a:r>
            <a:r>
              <a:rPr lang="en-US" sz="1500" dirty="0" smtClean="0">
                <a:latin typeface="Times New Roman" pitchFamily="18" charset="0"/>
                <a:cs typeface="Times New Roman" pitchFamily="18" charset="0"/>
              </a:rPr>
              <a:t> will be under 12 per cent tax slab</a:t>
            </a:r>
            <a:r>
              <a:rPr lang="en-US" sz="1500" dirty="0" smtClean="0">
                <a:latin typeface="Times New Roman" pitchFamily="18" charset="0"/>
                <a:cs typeface="Times New Roman" pitchFamily="18" charset="0"/>
              </a:rPr>
              <a:t>.</a:t>
            </a:r>
            <a:endParaRPr lang="en-US" sz="1500" dirty="0" smtClean="0">
              <a:latin typeface="Times New Roman" pitchFamily="18" charset="0"/>
              <a:cs typeface="Times New Roman" pitchFamily="18" charset="0"/>
            </a:endParaRPr>
          </a:p>
          <a:p>
            <a:pPr>
              <a:buNone/>
            </a:pPr>
            <a:r>
              <a:rPr lang="en-US" sz="1500" dirty="0" smtClean="0">
                <a:latin typeface="Times New Roman" pitchFamily="18" charset="0"/>
                <a:cs typeface="Times New Roman" pitchFamily="18" charset="0"/>
              </a:rPr>
              <a:t>     </a:t>
            </a:r>
            <a:r>
              <a:rPr lang="en-US" sz="1500" b="1" dirty="0" smtClean="0">
                <a:latin typeface="Times New Roman" pitchFamily="18" charset="0"/>
                <a:cs typeface="Times New Roman" pitchFamily="18" charset="0"/>
              </a:rPr>
              <a:t>GST </a:t>
            </a:r>
            <a:r>
              <a:rPr lang="en-US" sz="1500" b="1" dirty="0" smtClean="0">
                <a:latin typeface="Times New Roman" pitchFamily="18" charset="0"/>
                <a:cs typeface="Times New Roman" pitchFamily="18" charset="0"/>
              </a:rPr>
              <a:t>18% Items </a:t>
            </a:r>
            <a:r>
              <a:rPr lang="en-US" sz="1500" b="1" dirty="0" smtClean="0">
                <a:latin typeface="Times New Roman" pitchFamily="18" charset="0"/>
                <a:cs typeface="Times New Roman" pitchFamily="18" charset="0"/>
              </a:rPr>
              <a:t>List</a:t>
            </a:r>
          </a:p>
          <a:p>
            <a:pPr>
              <a:buNone/>
            </a:pPr>
            <a:r>
              <a:rPr lang="en-US" sz="1500" b="1" dirty="0" smtClean="0">
                <a:latin typeface="Times New Roman" pitchFamily="18" charset="0"/>
                <a:cs typeface="Times New Roman" pitchFamily="18" charset="0"/>
              </a:rPr>
              <a:t> </a:t>
            </a:r>
            <a:r>
              <a:rPr lang="en-US" sz="1500" b="1" dirty="0" smtClean="0">
                <a:latin typeface="Times New Roman" pitchFamily="18" charset="0"/>
                <a:cs typeface="Times New Roman" pitchFamily="18" charset="0"/>
              </a:rPr>
              <a:t>     </a:t>
            </a:r>
            <a:r>
              <a:rPr lang="en-US" sz="1500" dirty="0" smtClean="0">
                <a:latin typeface="Times New Roman" pitchFamily="18" charset="0"/>
                <a:cs typeface="Times New Roman" pitchFamily="18" charset="0"/>
              </a:rPr>
              <a:t>Most </a:t>
            </a:r>
            <a:r>
              <a:rPr lang="en-US" sz="1500" dirty="0" smtClean="0">
                <a:latin typeface="Times New Roman" pitchFamily="18" charset="0"/>
                <a:cs typeface="Times New Roman" pitchFamily="18" charset="0"/>
              </a:rPr>
              <a:t>items are under this tax slab which include </a:t>
            </a:r>
            <a:r>
              <a:rPr lang="en-US" sz="1500" dirty="0" err="1" smtClean="0">
                <a:latin typeface="Times New Roman" pitchFamily="18" charset="0"/>
                <a:cs typeface="Times New Roman" pitchFamily="18" charset="0"/>
              </a:rPr>
              <a:t>flavoured</a:t>
            </a:r>
            <a:r>
              <a:rPr lang="en-US" sz="1500" dirty="0" smtClean="0">
                <a:latin typeface="Times New Roman" pitchFamily="18" charset="0"/>
                <a:cs typeface="Times New Roman" pitchFamily="18" charset="0"/>
              </a:rPr>
              <a:t> refined sugar, pasta, cornflakes, pastries and cakes, preserved vegetables, jams, sauces, soups, ice cream, instant food mixes, mineral water, tissues, envelopes, tampons, note books, steel products, printed circuits, camera, speakers and monitors</a:t>
            </a:r>
            <a:r>
              <a:rPr lang="en-US" sz="1500" dirty="0" smtClean="0">
                <a:latin typeface="Times New Roman" pitchFamily="18" charset="0"/>
                <a:cs typeface="Times New Roman" pitchFamily="18" charset="0"/>
              </a:rPr>
              <a:t>.</a:t>
            </a:r>
          </a:p>
          <a:p>
            <a:pPr>
              <a:buNone/>
            </a:pPr>
            <a:r>
              <a:rPr lang="en-US" sz="1500" dirty="0" smtClean="0">
                <a:latin typeface="Times New Roman" pitchFamily="18" charset="0"/>
                <a:cs typeface="Times New Roman" pitchFamily="18" charset="0"/>
              </a:rPr>
              <a:t>      </a:t>
            </a:r>
            <a:r>
              <a:rPr lang="en-US" sz="1500" b="1" dirty="0" smtClean="0">
                <a:latin typeface="Times New Roman" pitchFamily="18" charset="0"/>
                <a:cs typeface="Times New Roman" pitchFamily="18" charset="0"/>
              </a:rPr>
              <a:t>GST </a:t>
            </a:r>
            <a:r>
              <a:rPr lang="en-US" sz="1500" b="1" dirty="0" smtClean="0">
                <a:latin typeface="Times New Roman" pitchFamily="18" charset="0"/>
                <a:cs typeface="Times New Roman" pitchFamily="18" charset="0"/>
              </a:rPr>
              <a:t>28% Items </a:t>
            </a:r>
            <a:r>
              <a:rPr lang="en-US" sz="1500" b="1" dirty="0" smtClean="0">
                <a:latin typeface="Times New Roman" pitchFamily="18" charset="0"/>
                <a:cs typeface="Times New Roman" pitchFamily="18" charset="0"/>
              </a:rPr>
              <a:t>list</a:t>
            </a:r>
            <a:endParaRPr lang="en-US" sz="1500" b="1" dirty="0" smtClean="0">
              <a:latin typeface="Times New Roman" pitchFamily="18" charset="0"/>
              <a:cs typeface="Times New Roman" pitchFamily="18" charset="0"/>
            </a:endParaRPr>
          </a:p>
          <a:p>
            <a:pPr>
              <a:buNone/>
            </a:pPr>
            <a:r>
              <a:rPr lang="en-US" sz="1500" dirty="0" smtClean="0">
                <a:latin typeface="Times New Roman" pitchFamily="18" charset="0"/>
                <a:cs typeface="Times New Roman" pitchFamily="18" charset="0"/>
              </a:rPr>
              <a:t>      Chewing </a:t>
            </a:r>
            <a:r>
              <a:rPr lang="en-US" sz="1500" dirty="0" smtClean="0">
                <a:latin typeface="Times New Roman" pitchFamily="18" charset="0"/>
                <a:cs typeface="Times New Roman" pitchFamily="18" charset="0"/>
              </a:rPr>
              <a:t>gum, molasses, chocolate not containing cocoa, waffles and wafers coated with </a:t>
            </a:r>
            <a:r>
              <a:rPr lang="en-US" sz="1500" dirty="0" err="1" smtClean="0">
                <a:latin typeface="Times New Roman" pitchFamily="18" charset="0"/>
                <a:cs typeface="Times New Roman" pitchFamily="18" charset="0"/>
              </a:rPr>
              <a:t>choclate</a:t>
            </a:r>
            <a:r>
              <a:rPr lang="en-US" sz="1500" dirty="0" smtClean="0">
                <a:latin typeface="Times New Roman" pitchFamily="18" charset="0"/>
                <a:cs typeface="Times New Roman" pitchFamily="18" charset="0"/>
              </a:rPr>
              <a:t>, pan </a:t>
            </a:r>
            <a:r>
              <a:rPr lang="en-US" sz="1500" dirty="0" err="1" smtClean="0">
                <a:latin typeface="Times New Roman" pitchFamily="18" charset="0"/>
                <a:cs typeface="Times New Roman" pitchFamily="18" charset="0"/>
              </a:rPr>
              <a:t>masala</a:t>
            </a:r>
            <a:r>
              <a:rPr lang="en-US" sz="1500" dirty="0" smtClean="0">
                <a:latin typeface="Times New Roman" pitchFamily="18" charset="0"/>
                <a:cs typeface="Times New Roman" pitchFamily="18" charset="0"/>
              </a:rPr>
              <a:t>, aerated water, paint, deodorants, shaving creams, after shave, hair shampoo, dye, sunscreen, wallpaper, ceramic tiles, water heater, dishwasher, weighing machine, washing machine, ATM, vending machines, vacuum cleaner, shavers, hair clippers, automobiles, motorcycles, aircraft for personal use, and yachts will attract 28 per cent tax – the highest under GST system</a:t>
            </a:r>
            <a:endParaRPr lang="en-US" sz="1500" dirty="0" smtClean="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42"/>
            <a:ext cx="8229600" cy="642942"/>
          </a:xfrm>
        </p:spPr>
        <p:txBody>
          <a:bodyPr>
            <a:normAutofit/>
          </a:bodyPr>
          <a:lstStyle/>
          <a:p>
            <a:pPr algn="ctr"/>
            <a:r>
              <a:rPr lang="en-US" sz="2800" b="1" dirty="0" smtClean="0">
                <a:solidFill>
                  <a:srgbClr val="FF0000"/>
                </a:solidFill>
                <a:latin typeface="Times New Roman" pitchFamily="18" charset="0"/>
                <a:cs typeface="Times New Roman" pitchFamily="18" charset="0"/>
              </a:rPr>
              <a:t>GST RATES ON SERVICES</a:t>
            </a:r>
            <a:endParaRPr lang="en-US" sz="2800" b="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142984"/>
            <a:ext cx="8229600" cy="5181616"/>
          </a:xfrm>
        </p:spPr>
        <p:txBody>
          <a:bodyPr/>
          <a:lstStyle/>
          <a:p>
            <a:endParaRPr lang="en-US" dirty="0"/>
          </a:p>
        </p:txBody>
      </p:sp>
      <p:graphicFrame>
        <p:nvGraphicFramePr>
          <p:cNvPr id="30722" name="Object 2"/>
          <p:cNvGraphicFramePr>
            <a:graphicFrameLocks noChangeAspect="1"/>
          </p:cNvGraphicFramePr>
          <p:nvPr/>
        </p:nvGraphicFramePr>
        <p:xfrm>
          <a:off x="571472" y="1214422"/>
          <a:ext cx="8072494" cy="5072098"/>
        </p:xfrm>
        <a:graphic>
          <a:graphicData uri="http://schemas.openxmlformats.org/presentationml/2006/ole">
            <p:oleObj spid="_x0000_s30722" name="Acrobat Document" r:id="rId3" imgW="7543768" imgH="5829216" progId="AcroExch.Document.7">
              <p:embed/>
            </p:oleObj>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477001" y="2209801"/>
            <a:ext cx="2615069" cy="2521279"/>
          </a:xfrm>
          <a:prstGeom prst="rect">
            <a:avLst/>
          </a:prstGeom>
        </p:spPr>
      </p:pic>
      <p:sp>
        <p:nvSpPr>
          <p:cNvPr id="2" name="Title 1"/>
          <p:cNvSpPr>
            <a:spLocks noGrp="1"/>
          </p:cNvSpPr>
          <p:nvPr>
            <p:ph type="title"/>
          </p:nvPr>
        </p:nvSpPr>
        <p:spPr>
          <a:xfrm>
            <a:off x="152400" y="428604"/>
            <a:ext cx="8382000" cy="409376"/>
          </a:xfrm>
        </p:spPr>
        <p:txBody>
          <a:bodyPr>
            <a:normAutofit fontScale="90000"/>
          </a:bodyPr>
          <a:lstStyle/>
          <a:p>
            <a:pPr algn="ctr"/>
            <a:r>
              <a:rPr lang="en-US" sz="2800" b="1" dirty="0" smtClean="0"/>
              <a:t>INPUT TAX CREDIT</a:t>
            </a:r>
            <a:endParaRPr lang="en-US" sz="2800" b="1" dirty="0"/>
          </a:p>
        </p:txBody>
      </p:sp>
      <p:sp>
        <p:nvSpPr>
          <p:cNvPr id="3" name="Content Placeholder 2"/>
          <p:cNvSpPr>
            <a:spLocks noGrp="1"/>
          </p:cNvSpPr>
          <p:nvPr>
            <p:ph idx="1"/>
          </p:nvPr>
        </p:nvSpPr>
        <p:spPr>
          <a:xfrm>
            <a:off x="214282" y="1142983"/>
            <a:ext cx="6786934" cy="5256941"/>
          </a:xfrm>
        </p:spPr>
        <p:txBody>
          <a:bodyPr>
            <a:normAutofit/>
          </a:bodyPr>
          <a:lstStyle/>
          <a:p>
            <a:pPr algn="just"/>
            <a:r>
              <a:rPr lang="en-US" sz="2100" dirty="0">
                <a:latin typeface="+mj-lt"/>
                <a:ea typeface="Cambria Math" panose="02040503050406030204" pitchFamily="18" charset="0"/>
              </a:rPr>
              <a:t>Manner of taking input tax credit (Section 16)</a:t>
            </a:r>
          </a:p>
          <a:p>
            <a:pPr marL="457200" lvl="1" indent="0" algn="just">
              <a:buNone/>
            </a:pPr>
            <a:r>
              <a:rPr lang="en-US" sz="1800" dirty="0">
                <a:latin typeface="+mj-lt"/>
                <a:ea typeface="Cambria Math" panose="02040503050406030204" pitchFamily="18" charset="0"/>
              </a:rPr>
              <a:t>ITC as self-assessed in the return of a taxable person shall be credited to his electronic ledger to be maintained in the GST portal. </a:t>
            </a:r>
          </a:p>
          <a:p>
            <a:pPr marL="457200" lvl="1" indent="0" algn="just">
              <a:buNone/>
            </a:pPr>
            <a:endParaRPr lang="en-US" sz="1800" dirty="0">
              <a:latin typeface="+mj-lt"/>
              <a:ea typeface="Cambria Math" panose="02040503050406030204" pitchFamily="18" charset="0"/>
            </a:endParaRPr>
          </a:p>
          <a:p>
            <a:pPr algn="just"/>
            <a:r>
              <a:rPr lang="en-US" sz="2100" dirty="0">
                <a:latin typeface="+mj-lt"/>
                <a:ea typeface="Cambria Math" panose="02040503050406030204" pitchFamily="18" charset="0"/>
              </a:rPr>
              <a:t>Credit shall be utilised in the following manner:</a:t>
            </a:r>
          </a:p>
          <a:p>
            <a:pPr marL="0" indent="0" algn="just">
              <a:buNone/>
            </a:pPr>
            <a:endParaRPr lang="en-US" sz="2100" dirty="0">
              <a:latin typeface="+mj-lt"/>
              <a:ea typeface="Cambria Math" panose="020405030504060302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xmlns="" val="3128705030"/>
              </p:ext>
            </p:extLst>
          </p:nvPr>
        </p:nvGraphicFramePr>
        <p:xfrm>
          <a:off x="381000" y="3214686"/>
          <a:ext cx="5943600" cy="2453640"/>
        </p:xfrm>
        <a:graphic>
          <a:graphicData uri="http://schemas.openxmlformats.org/drawingml/2006/table">
            <a:tbl>
              <a:tblPr firstRow="1" firstCol="1" bandRow="1"/>
              <a:tblGrid>
                <a:gridCol w="2031356">
                  <a:extLst>
                    <a:ext uri="{9D8B030D-6E8A-4147-A177-3AD203B41FA5}">
                      <a16:colId xmlns:a16="http://schemas.microsoft.com/office/drawing/2014/main" xmlns="" val="3140942843"/>
                    </a:ext>
                  </a:extLst>
                </a:gridCol>
                <a:gridCol w="1956122">
                  <a:extLst>
                    <a:ext uri="{9D8B030D-6E8A-4147-A177-3AD203B41FA5}">
                      <a16:colId xmlns:a16="http://schemas.microsoft.com/office/drawing/2014/main" xmlns="" val="1288598243"/>
                    </a:ext>
                  </a:extLst>
                </a:gridCol>
                <a:gridCol w="1956122">
                  <a:extLst>
                    <a:ext uri="{9D8B030D-6E8A-4147-A177-3AD203B41FA5}">
                      <a16:colId xmlns:a16="http://schemas.microsoft.com/office/drawing/2014/main" xmlns="" val="3895262351"/>
                    </a:ext>
                  </a:extLst>
                </a:gridCol>
              </a:tblGrid>
              <a:tr h="234486">
                <a:tc>
                  <a:txBody>
                    <a:bodyPr/>
                    <a:lstStyle/>
                    <a:p>
                      <a:pPr marL="0" marR="0">
                        <a:lnSpc>
                          <a:spcPct val="115000"/>
                        </a:lnSpc>
                        <a:spcBef>
                          <a:spcPts val="0"/>
                        </a:spcBef>
                        <a:spcAft>
                          <a:spcPts val="0"/>
                        </a:spcAft>
                      </a:pPr>
                      <a:r>
                        <a:rPr lang="en-US" sz="2000" b="1" dirty="0">
                          <a:solidFill>
                            <a:schemeClr val="tx1"/>
                          </a:solidFill>
                          <a:effectLst/>
                          <a:latin typeface="+mj-lt"/>
                          <a:ea typeface="Cambria Math" panose="02040503050406030204" pitchFamily="18" charset="0"/>
                          <a:cs typeface="Times New Roman" panose="02020603050405020304" pitchFamily="18" charset="0"/>
                        </a:rPr>
                        <a:t>IGST</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2000" b="1" dirty="0">
                          <a:solidFill>
                            <a:schemeClr val="tx1"/>
                          </a:solidFill>
                          <a:effectLst/>
                          <a:latin typeface="+mj-lt"/>
                          <a:ea typeface="Cambria Math" panose="02040503050406030204" pitchFamily="18" charset="0"/>
                          <a:cs typeface="Times New Roman" panose="02020603050405020304" pitchFamily="18" charset="0"/>
                        </a:rPr>
                        <a:t>CGST</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2000" b="1" dirty="0">
                          <a:solidFill>
                            <a:schemeClr val="tx1"/>
                          </a:solidFill>
                          <a:effectLst/>
                          <a:latin typeface="+mj-lt"/>
                          <a:ea typeface="Cambria Math" panose="02040503050406030204" pitchFamily="18" charset="0"/>
                          <a:cs typeface="Times New Roman" panose="02020603050405020304" pitchFamily="18" charset="0"/>
                        </a:rPr>
                        <a:t>SGST/UTGST</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421636507"/>
                  </a:ext>
                </a:extLst>
              </a:tr>
              <a:tr h="1480026">
                <a:tc>
                  <a:txBody>
                    <a:bodyPr/>
                    <a:lstStyle/>
                    <a:p>
                      <a:pPr marL="0" marR="0">
                        <a:lnSpc>
                          <a:spcPct val="115000"/>
                        </a:lnSpc>
                        <a:spcBef>
                          <a:spcPts val="0"/>
                        </a:spcBef>
                        <a:spcAft>
                          <a:spcPts val="0"/>
                        </a:spcAft>
                      </a:pPr>
                      <a:r>
                        <a:rPr lang="en-US" sz="2000" b="1" dirty="0">
                          <a:solidFill>
                            <a:schemeClr val="tx1"/>
                          </a:solidFill>
                          <a:effectLst/>
                          <a:latin typeface="+mj-lt"/>
                          <a:ea typeface="Cambria Math" panose="02040503050406030204" pitchFamily="18" charset="0"/>
                          <a:cs typeface="Times New Roman" panose="02020603050405020304" pitchFamily="18" charset="0"/>
                        </a:rPr>
                        <a:t>IGST utilised in the priority specified</a:t>
                      </a:r>
                      <a:r>
                        <a:rPr lang="en-US" sz="2000" b="1" baseline="0" dirty="0">
                          <a:solidFill>
                            <a:schemeClr val="tx1"/>
                          </a:solidFill>
                          <a:effectLst/>
                          <a:latin typeface="+mj-lt"/>
                          <a:ea typeface="Cambria Math" panose="02040503050406030204" pitchFamily="18" charset="0"/>
                          <a:cs typeface="Times New Roman" panose="02020603050405020304" pitchFamily="18" charset="0"/>
                        </a:rPr>
                        <a:t>:</a:t>
                      </a:r>
                      <a:endParaRPr lang="en-US" sz="2000" b="1" dirty="0">
                        <a:solidFill>
                          <a:schemeClr val="tx1"/>
                        </a:solidFill>
                        <a:effectLst/>
                        <a:latin typeface="+mj-lt"/>
                        <a:ea typeface="Cambria Math" panose="02040503050406030204" pitchFamily="18" charset="0"/>
                        <a:cs typeface="Times New Roman" panose="02020603050405020304" pitchFamily="18" charset="0"/>
                      </a:endParaRPr>
                    </a:p>
                    <a:p>
                      <a:pPr marL="0" marR="0">
                        <a:lnSpc>
                          <a:spcPct val="115000"/>
                        </a:lnSpc>
                        <a:spcBef>
                          <a:spcPts val="0"/>
                        </a:spcBef>
                        <a:spcAft>
                          <a:spcPts val="0"/>
                        </a:spcAft>
                      </a:pPr>
                      <a:r>
                        <a:rPr lang="en-US" sz="2000" b="1" dirty="0">
                          <a:solidFill>
                            <a:schemeClr val="tx1"/>
                          </a:solidFill>
                          <a:effectLst/>
                          <a:latin typeface="+mj-lt"/>
                          <a:ea typeface="Cambria Math" panose="02040503050406030204" pitchFamily="18" charset="0"/>
                          <a:cs typeface="Times New Roman" panose="02020603050405020304" pitchFamily="18" charset="0"/>
                        </a:rPr>
                        <a:t>IGST</a:t>
                      </a:r>
                    </a:p>
                    <a:p>
                      <a:pPr marL="0" marR="0">
                        <a:lnSpc>
                          <a:spcPct val="115000"/>
                        </a:lnSpc>
                        <a:spcBef>
                          <a:spcPts val="0"/>
                        </a:spcBef>
                        <a:spcAft>
                          <a:spcPts val="0"/>
                        </a:spcAft>
                      </a:pPr>
                      <a:r>
                        <a:rPr lang="en-US" sz="2000" b="1" dirty="0">
                          <a:solidFill>
                            <a:schemeClr val="tx1"/>
                          </a:solidFill>
                          <a:effectLst/>
                          <a:latin typeface="+mj-lt"/>
                          <a:ea typeface="Cambria Math" panose="02040503050406030204" pitchFamily="18" charset="0"/>
                          <a:cs typeface="Times New Roman" panose="02020603050405020304" pitchFamily="18" charset="0"/>
                        </a:rPr>
                        <a:t>CGST </a:t>
                      </a:r>
                    </a:p>
                    <a:p>
                      <a:pPr marL="0" marR="0">
                        <a:lnSpc>
                          <a:spcPct val="115000"/>
                        </a:lnSpc>
                        <a:spcBef>
                          <a:spcPts val="0"/>
                        </a:spcBef>
                        <a:spcAft>
                          <a:spcPts val="0"/>
                        </a:spcAft>
                      </a:pPr>
                      <a:r>
                        <a:rPr lang="en-US" sz="2000" b="1" dirty="0">
                          <a:solidFill>
                            <a:schemeClr val="tx1"/>
                          </a:solidFill>
                          <a:effectLst/>
                          <a:latin typeface="+mj-lt"/>
                          <a:ea typeface="Cambria Math" panose="02040503050406030204" pitchFamily="18" charset="0"/>
                          <a:cs typeface="Times New Roman" panose="02020603050405020304" pitchFamily="18" charset="0"/>
                        </a:rPr>
                        <a:t>SGST/UTGST </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2000" b="1" dirty="0">
                          <a:solidFill>
                            <a:schemeClr val="tx1"/>
                          </a:solidFill>
                          <a:effectLst/>
                          <a:latin typeface="+mj-lt"/>
                          <a:ea typeface="Cambria Math" panose="02040503050406030204" pitchFamily="18" charset="0"/>
                          <a:cs typeface="Times New Roman" panose="02020603050405020304" pitchFamily="18" charset="0"/>
                        </a:rPr>
                        <a:t>CGST utilised in the priority specified</a:t>
                      </a:r>
                    </a:p>
                    <a:p>
                      <a:pPr marL="0" marR="0">
                        <a:lnSpc>
                          <a:spcPct val="115000"/>
                        </a:lnSpc>
                        <a:spcBef>
                          <a:spcPts val="0"/>
                        </a:spcBef>
                        <a:spcAft>
                          <a:spcPts val="0"/>
                        </a:spcAft>
                      </a:pPr>
                      <a:r>
                        <a:rPr lang="en-US" sz="2000" b="1" dirty="0">
                          <a:solidFill>
                            <a:schemeClr val="tx1"/>
                          </a:solidFill>
                          <a:effectLst/>
                          <a:latin typeface="+mj-lt"/>
                          <a:ea typeface="Cambria Math" panose="02040503050406030204" pitchFamily="18" charset="0"/>
                          <a:cs typeface="Times New Roman" panose="02020603050405020304" pitchFamily="18" charset="0"/>
                        </a:rPr>
                        <a:t>CGST</a:t>
                      </a:r>
                    </a:p>
                    <a:p>
                      <a:pPr marL="0" marR="0">
                        <a:lnSpc>
                          <a:spcPct val="115000"/>
                        </a:lnSpc>
                        <a:spcBef>
                          <a:spcPts val="0"/>
                        </a:spcBef>
                        <a:spcAft>
                          <a:spcPts val="0"/>
                        </a:spcAft>
                      </a:pPr>
                      <a:r>
                        <a:rPr lang="en-US" sz="2000" b="1" dirty="0">
                          <a:solidFill>
                            <a:schemeClr val="tx1"/>
                          </a:solidFill>
                          <a:effectLst/>
                          <a:latin typeface="+mj-lt"/>
                          <a:ea typeface="Cambria Math" panose="02040503050406030204" pitchFamily="18" charset="0"/>
                          <a:cs typeface="Times New Roman" panose="02020603050405020304" pitchFamily="18" charset="0"/>
                        </a:rPr>
                        <a:t>IGST</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2000" b="1" dirty="0">
                          <a:solidFill>
                            <a:schemeClr val="tx1"/>
                          </a:solidFill>
                          <a:effectLst/>
                          <a:latin typeface="+mj-lt"/>
                          <a:ea typeface="Cambria Math" panose="02040503050406030204" pitchFamily="18" charset="0"/>
                          <a:cs typeface="Times New Roman" panose="02020603050405020304" pitchFamily="18" charset="0"/>
                        </a:rPr>
                        <a:t>SGST/UTGST utilised in the priority specified</a:t>
                      </a:r>
                    </a:p>
                    <a:p>
                      <a:pPr marL="0" marR="0">
                        <a:lnSpc>
                          <a:spcPct val="115000"/>
                        </a:lnSpc>
                        <a:spcBef>
                          <a:spcPts val="0"/>
                        </a:spcBef>
                        <a:spcAft>
                          <a:spcPts val="0"/>
                        </a:spcAft>
                      </a:pPr>
                      <a:r>
                        <a:rPr lang="en-US" sz="2000" b="1" dirty="0">
                          <a:solidFill>
                            <a:schemeClr val="tx1"/>
                          </a:solidFill>
                          <a:effectLst/>
                          <a:latin typeface="+mj-lt"/>
                          <a:ea typeface="Cambria Math" panose="02040503050406030204" pitchFamily="18" charset="0"/>
                          <a:cs typeface="Times New Roman" panose="02020603050405020304" pitchFamily="18" charset="0"/>
                        </a:rPr>
                        <a:t>SGST/UTGST</a:t>
                      </a:r>
                    </a:p>
                    <a:p>
                      <a:pPr marL="0" marR="0">
                        <a:lnSpc>
                          <a:spcPct val="115000"/>
                        </a:lnSpc>
                        <a:spcBef>
                          <a:spcPts val="0"/>
                        </a:spcBef>
                        <a:spcAft>
                          <a:spcPts val="0"/>
                        </a:spcAft>
                      </a:pPr>
                      <a:r>
                        <a:rPr lang="en-US" sz="2000" b="1" dirty="0">
                          <a:solidFill>
                            <a:schemeClr val="tx1"/>
                          </a:solidFill>
                          <a:effectLst/>
                          <a:latin typeface="+mj-lt"/>
                          <a:ea typeface="Cambria Math" panose="02040503050406030204" pitchFamily="18" charset="0"/>
                          <a:cs typeface="Times New Roman" panose="02020603050405020304" pitchFamily="18" charset="0"/>
                        </a:rPr>
                        <a:t>IGST</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4390679"/>
                  </a:ext>
                </a:extLst>
              </a:tr>
            </a:tbl>
          </a:graphicData>
        </a:graphic>
      </p:graphicFrame>
    </p:spTree>
    <p:extLst>
      <p:ext uri="{BB962C8B-B14F-4D97-AF65-F5344CB8AC3E}">
        <p14:creationId xmlns:p14="http://schemas.microsoft.com/office/powerpoint/2010/main" xmlns="" val="26735459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5"/>
          <p:cNvSpPr>
            <a:spLocks noGrp="1"/>
          </p:cNvSpPr>
          <p:nvPr>
            <p:ph type="title"/>
          </p:nvPr>
        </p:nvSpPr>
        <p:spPr>
          <a:xfrm>
            <a:off x="1115616" y="764704"/>
            <a:ext cx="6840760" cy="652934"/>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rmAutofit/>
          </a:bodyPr>
          <a:lstStyle/>
          <a:p>
            <a:pPr algn="ctr"/>
            <a:r>
              <a:rPr lang="en-US" sz="2000" b="1" dirty="0" smtClean="0">
                <a:latin typeface="Times New Roman" pitchFamily="18" charset="0"/>
                <a:cs typeface="Times New Roman" pitchFamily="18" charset="0"/>
              </a:rPr>
              <a:t>HOW INPUT WORK IN GST (CGST &amp; SGST)</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q"/>
            </a:pPr>
            <a:r>
              <a:rPr lang="en-US" sz="1800" dirty="0" smtClean="0">
                <a:solidFill>
                  <a:schemeClr val="accent1">
                    <a:lumMod val="75000"/>
                  </a:schemeClr>
                </a:solidFill>
                <a:latin typeface="Times New Roman" pitchFamily="18" charset="0"/>
                <a:cs typeface="Times New Roman" pitchFamily="18" charset="0"/>
              </a:rPr>
              <a:t>You </a:t>
            </a:r>
            <a:r>
              <a:rPr lang="en-US" sz="1800" dirty="0">
                <a:solidFill>
                  <a:schemeClr val="accent1">
                    <a:lumMod val="75000"/>
                  </a:schemeClr>
                </a:solidFill>
                <a:latin typeface="Times New Roman" pitchFamily="18" charset="0"/>
                <a:cs typeface="Times New Roman" pitchFamily="18" charset="0"/>
              </a:rPr>
              <a:t>have Input tax credit of 1,20,000 each against CGST and SGST</a:t>
            </a:r>
            <a:r>
              <a:rPr lang="en-US" sz="1800" dirty="0" smtClean="0">
                <a:solidFill>
                  <a:schemeClr val="accent1">
                    <a:lumMod val="75000"/>
                  </a:schemeClr>
                </a:solidFill>
                <a:latin typeface="Times New Roman" pitchFamily="18" charset="0"/>
                <a:cs typeface="Times New Roman" pitchFamily="18" charset="0"/>
              </a:rPr>
              <a:t>.</a:t>
            </a:r>
          </a:p>
          <a:p>
            <a:pPr>
              <a:buFont typeface="Wingdings" pitchFamily="2" charset="2"/>
              <a:buChar char="q"/>
            </a:pPr>
            <a:r>
              <a:rPr lang="en-US" sz="1800" dirty="0">
                <a:solidFill>
                  <a:schemeClr val="accent1">
                    <a:lumMod val="75000"/>
                  </a:schemeClr>
                </a:solidFill>
                <a:latin typeface="Times New Roman" pitchFamily="18" charset="0"/>
                <a:cs typeface="Times New Roman" pitchFamily="18" charset="0"/>
              </a:rPr>
              <a:t>You have </a:t>
            </a:r>
            <a:r>
              <a:rPr lang="en-US" sz="1800" dirty="0" smtClean="0">
                <a:solidFill>
                  <a:schemeClr val="accent1">
                    <a:lumMod val="75000"/>
                  </a:schemeClr>
                </a:solidFill>
                <a:latin typeface="Times New Roman" pitchFamily="18" charset="0"/>
                <a:cs typeface="Times New Roman" pitchFamily="18" charset="0"/>
              </a:rPr>
              <a:t>Liability of 1,26,000 </a:t>
            </a:r>
            <a:r>
              <a:rPr lang="en-US" sz="1800" dirty="0">
                <a:solidFill>
                  <a:schemeClr val="accent1">
                    <a:lumMod val="75000"/>
                  </a:schemeClr>
                </a:solidFill>
                <a:latin typeface="Times New Roman" pitchFamily="18" charset="0"/>
                <a:cs typeface="Times New Roman" pitchFamily="18" charset="0"/>
              </a:rPr>
              <a:t>each against CGST and SGST</a:t>
            </a:r>
            <a:r>
              <a:rPr lang="en-US" sz="1800" dirty="0" smtClean="0">
                <a:solidFill>
                  <a:schemeClr val="accent1">
                    <a:lumMod val="75000"/>
                  </a:schemeClr>
                </a:solidFill>
                <a:latin typeface="Times New Roman" pitchFamily="18" charset="0"/>
                <a:cs typeface="Times New Roman" pitchFamily="18" charset="0"/>
              </a:rPr>
              <a:t>.</a:t>
            </a:r>
            <a:endParaRPr lang="en-US" sz="1800" dirty="0">
              <a:solidFill>
                <a:schemeClr val="accent1">
                  <a:lumMod val="75000"/>
                </a:schemeClr>
              </a:solidFill>
              <a:latin typeface="Times New Roman" pitchFamily="18" charset="0"/>
              <a:cs typeface="Times New Roman" pitchFamily="18" charset="0"/>
            </a:endParaRPr>
          </a:p>
          <a:p>
            <a:pPr>
              <a:buFont typeface="Wingdings" pitchFamily="2" charset="2"/>
              <a:buChar char="q"/>
            </a:pPr>
            <a:r>
              <a:rPr lang="en-US" sz="1800" dirty="0">
                <a:solidFill>
                  <a:schemeClr val="accent1">
                    <a:lumMod val="75000"/>
                  </a:schemeClr>
                </a:solidFill>
                <a:latin typeface="Times New Roman" pitchFamily="18" charset="0"/>
                <a:cs typeface="Times New Roman" pitchFamily="18" charset="0"/>
              </a:rPr>
              <a:t>As prescribed by Law, </a:t>
            </a:r>
            <a:r>
              <a:rPr lang="en-US" sz="1800" dirty="0" smtClean="0">
                <a:solidFill>
                  <a:schemeClr val="accent1">
                    <a:lumMod val="75000"/>
                  </a:schemeClr>
                </a:solidFill>
                <a:latin typeface="Times New Roman" pitchFamily="18" charset="0"/>
                <a:cs typeface="Times New Roman" pitchFamily="18" charset="0"/>
              </a:rPr>
              <a:t>Input Tax Credit of </a:t>
            </a:r>
            <a:r>
              <a:rPr lang="en-US" sz="1800" dirty="0">
                <a:solidFill>
                  <a:schemeClr val="accent1">
                    <a:lumMod val="75000"/>
                  </a:schemeClr>
                </a:solidFill>
                <a:latin typeface="Times New Roman" pitchFamily="18" charset="0"/>
                <a:cs typeface="Times New Roman" pitchFamily="18" charset="0"/>
              </a:rPr>
              <a:t>CGST 1,20,000 to set off CGST liability of </a:t>
            </a:r>
            <a:r>
              <a:rPr lang="en-US" sz="1800" dirty="0" smtClean="0">
                <a:solidFill>
                  <a:schemeClr val="accent1">
                    <a:lumMod val="75000"/>
                  </a:schemeClr>
                </a:solidFill>
                <a:latin typeface="Times New Roman" pitchFamily="18" charset="0"/>
                <a:cs typeface="Times New Roman" pitchFamily="18" charset="0"/>
              </a:rPr>
              <a:t>1,26,000. </a:t>
            </a:r>
            <a:r>
              <a:rPr lang="en-US" sz="1800" dirty="0">
                <a:solidFill>
                  <a:schemeClr val="accent1">
                    <a:lumMod val="75000"/>
                  </a:schemeClr>
                </a:solidFill>
                <a:latin typeface="Times New Roman" pitchFamily="18" charset="0"/>
                <a:cs typeface="Times New Roman" pitchFamily="18" charset="0"/>
              </a:rPr>
              <a:t>After this adjustment, CGST liability is 6,000 (1,26,000 – 1,20,000).</a:t>
            </a:r>
          </a:p>
          <a:p>
            <a:pPr>
              <a:buFont typeface="Wingdings" pitchFamily="2" charset="2"/>
              <a:buChar char="q"/>
            </a:pPr>
            <a:r>
              <a:rPr lang="en-US" sz="1800" dirty="0">
                <a:solidFill>
                  <a:schemeClr val="accent1">
                    <a:lumMod val="75000"/>
                  </a:schemeClr>
                </a:solidFill>
                <a:latin typeface="Times New Roman" pitchFamily="18" charset="0"/>
                <a:cs typeface="Times New Roman" pitchFamily="18" charset="0"/>
              </a:rPr>
              <a:t>Later, SGST input credit of 1,20,000 is set off against SGST liability of </a:t>
            </a:r>
            <a:r>
              <a:rPr lang="en-US" sz="1800" dirty="0" smtClean="0">
                <a:solidFill>
                  <a:schemeClr val="accent1">
                    <a:lumMod val="75000"/>
                  </a:schemeClr>
                </a:solidFill>
                <a:latin typeface="Times New Roman" pitchFamily="18" charset="0"/>
                <a:cs typeface="Times New Roman" pitchFamily="18" charset="0"/>
              </a:rPr>
              <a:t>1,26,000. </a:t>
            </a:r>
            <a:r>
              <a:rPr lang="en-US" sz="1800" dirty="0">
                <a:solidFill>
                  <a:schemeClr val="accent1">
                    <a:lumMod val="75000"/>
                  </a:schemeClr>
                </a:solidFill>
                <a:latin typeface="Times New Roman" pitchFamily="18" charset="0"/>
                <a:cs typeface="Times New Roman" pitchFamily="18" charset="0"/>
              </a:rPr>
              <a:t>After setting off SGST input credit, 6,000 (1,26,000 – 1,20,000) is the SGST liability.</a:t>
            </a:r>
          </a:p>
          <a:p>
            <a:pPr>
              <a:buFont typeface="Wingdings" pitchFamily="2" charset="2"/>
              <a:buChar char="q"/>
            </a:pPr>
            <a:r>
              <a:rPr lang="en-US" sz="1800" dirty="0" smtClean="0">
                <a:solidFill>
                  <a:schemeClr val="accent1">
                    <a:lumMod val="75000"/>
                  </a:schemeClr>
                </a:solidFill>
                <a:latin typeface="Times New Roman" pitchFamily="18" charset="0"/>
                <a:cs typeface="Times New Roman" pitchFamily="18" charset="0"/>
              </a:rPr>
              <a:t>Any </a:t>
            </a:r>
            <a:r>
              <a:rPr lang="en-US" sz="1800" dirty="0">
                <a:solidFill>
                  <a:schemeClr val="accent1">
                    <a:lumMod val="75000"/>
                  </a:schemeClr>
                </a:solidFill>
                <a:latin typeface="Times New Roman" pitchFamily="18" charset="0"/>
                <a:cs typeface="Times New Roman" pitchFamily="18" charset="0"/>
              </a:rPr>
              <a:t>input credit balance of CGST, after setting off tax liability towards CGST, cannot be used to set off against SGST. The balance of ITC under CGST (post set off of CGST liability) will be carried over to the next period.</a:t>
            </a:r>
          </a:p>
          <a:p>
            <a:pPr>
              <a:buFont typeface="Wingdings" pitchFamily="2" charset="2"/>
              <a:buChar char="q"/>
            </a:pPr>
            <a:r>
              <a:rPr lang="en-US" sz="1800" dirty="0">
                <a:solidFill>
                  <a:schemeClr val="accent1">
                    <a:lumMod val="75000"/>
                  </a:schemeClr>
                </a:solidFill>
                <a:latin typeface="Times New Roman" pitchFamily="18" charset="0"/>
                <a:cs typeface="Times New Roman" pitchFamily="18" charset="0"/>
              </a:rPr>
              <a:t>Similarly, the SGST balance after set off of SGST liability will be carried over to the next period</a:t>
            </a:r>
            <a:r>
              <a:rPr lang="en-US" sz="1800" dirty="0" smtClean="0">
                <a:solidFill>
                  <a:schemeClr val="accent1">
                    <a:lumMod val="75000"/>
                  </a:schemeClr>
                </a:solidFill>
                <a:latin typeface="Times New Roman" pitchFamily="18" charset="0"/>
                <a:cs typeface="Times New Roman" pitchFamily="18" charset="0"/>
              </a:rPr>
              <a:t>.</a:t>
            </a:r>
          </a:p>
          <a:p>
            <a:pPr>
              <a:buFont typeface="Wingdings" pitchFamily="2" charset="2"/>
              <a:buChar char="q"/>
            </a:pPr>
            <a:r>
              <a:rPr lang="en-US" sz="2000" b="1" dirty="0">
                <a:solidFill>
                  <a:schemeClr val="accent1">
                    <a:lumMod val="75000"/>
                  </a:schemeClr>
                </a:solidFill>
                <a:latin typeface="Times New Roman" pitchFamily="18" charset="0"/>
                <a:cs typeface="Times New Roman" pitchFamily="18" charset="0"/>
              </a:rPr>
              <a:t>CGST ITC cannot be used for SGST </a:t>
            </a:r>
            <a:r>
              <a:rPr lang="en-US" sz="2000" b="1" dirty="0" smtClean="0">
                <a:solidFill>
                  <a:schemeClr val="accent1">
                    <a:lumMod val="75000"/>
                  </a:schemeClr>
                </a:solidFill>
                <a:latin typeface="Times New Roman" pitchFamily="18" charset="0"/>
                <a:cs typeface="Times New Roman" pitchFamily="18" charset="0"/>
              </a:rPr>
              <a:t>liability</a:t>
            </a:r>
          </a:p>
          <a:p>
            <a:pPr>
              <a:buFont typeface="Wingdings" pitchFamily="2" charset="2"/>
              <a:buChar char="q"/>
            </a:pPr>
            <a:r>
              <a:rPr lang="en-US" sz="2000" b="1" dirty="0" smtClean="0">
                <a:solidFill>
                  <a:schemeClr val="accent1">
                    <a:lumMod val="75000"/>
                  </a:schemeClr>
                </a:solidFill>
                <a:latin typeface="Times New Roman" pitchFamily="18" charset="0"/>
                <a:cs typeface="Times New Roman" pitchFamily="18" charset="0"/>
              </a:rPr>
              <a:t>SGST ITC can not be utilized for payment of CGST or vice versa.</a:t>
            </a:r>
            <a:endParaRPr lang="en-US" sz="2000" b="1" dirty="0">
              <a:solidFill>
                <a:schemeClr val="accent1">
                  <a:lumMod val="75000"/>
                </a:schemeClr>
              </a:solidFill>
              <a:latin typeface="Times New Roman" pitchFamily="18" charset="0"/>
              <a:cs typeface="Times New Roman" pitchFamily="18" charset="0"/>
            </a:endParaRPr>
          </a:p>
          <a:p>
            <a:endParaRPr lang="en-US" sz="1800" dirty="0">
              <a:solidFill>
                <a:schemeClr val="accent1">
                  <a:lumMod val="75000"/>
                </a:schemeClr>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xmlns="" val="28335027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5"/>
          <p:cNvSpPr>
            <a:spLocks noGrp="1"/>
          </p:cNvSpPr>
          <p:nvPr>
            <p:ph type="title"/>
          </p:nvPr>
        </p:nvSpPr>
        <p:spPr>
          <a:xfrm>
            <a:off x="1043608" y="548680"/>
            <a:ext cx="7571184" cy="724942"/>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rmAutofit/>
          </a:bodyPr>
          <a:lstStyle/>
          <a:p>
            <a:pPr algn="ctr"/>
            <a:r>
              <a:rPr lang="en-US" sz="2000" b="1" dirty="0" smtClean="0">
                <a:latin typeface="Times New Roman" pitchFamily="18" charset="0"/>
                <a:cs typeface="Times New Roman" pitchFamily="18" charset="0"/>
              </a:rPr>
              <a:t>HOW INPUT WORK IN GST ( IGST )</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q"/>
            </a:pPr>
            <a:r>
              <a:rPr lang="en-US" sz="2000" dirty="0" smtClean="0">
                <a:solidFill>
                  <a:schemeClr val="accent1">
                    <a:lumMod val="75000"/>
                  </a:schemeClr>
                </a:solidFill>
                <a:latin typeface="Times New Roman" pitchFamily="18" charset="0"/>
                <a:cs typeface="Times New Roman" pitchFamily="18" charset="0"/>
              </a:rPr>
              <a:t>You have </a:t>
            </a:r>
            <a:r>
              <a:rPr lang="en-US" sz="2000" dirty="0" err="1" smtClean="0">
                <a:solidFill>
                  <a:schemeClr val="accent1">
                    <a:lumMod val="75000"/>
                  </a:schemeClr>
                </a:solidFill>
                <a:latin typeface="Times New Roman" pitchFamily="18" charset="0"/>
                <a:cs typeface="Times New Roman" pitchFamily="18" charset="0"/>
              </a:rPr>
              <a:t>have</a:t>
            </a:r>
            <a:r>
              <a:rPr lang="en-US" sz="2000" dirty="0">
                <a:solidFill>
                  <a:schemeClr val="accent1">
                    <a:lumMod val="75000"/>
                  </a:schemeClr>
                </a:solidFill>
                <a:latin typeface="Times New Roman" pitchFamily="18" charset="0"/>
                <a:cs typeface="Times New Roman" pitchFamily="18" charset="0"/>
              </a:rPr>
              <a:t> IGST Input tax credit of 40,000 and tax liabilities of IGST 12,000, CGST 24,000 and SGST 24,000.</a:t>
            </a:r>
          </a:p>
          <a:p>
            <a:pPr>
              <a:buFont typeface="Wingdings" pitchFamily="2" charset="2"/>
              <a:buChar char="q"/>
            </a:pPr>
            <a:r>
              <a:rPr lang="en-US" sz="2000" dirty="0">
                <a:solidFill>
                  <a:schemeClr val="accent1">
                    <a:lumMod val="75000"/>
                  </a:schemeClr>
                </a:solidFill>
                <a:latin typeface="Times New Roman" pitchFamily="18" charset="0"/>
                <a:cs typeface="Times New Roman" pitchFamily="18" charset="0"/>
              </a:rPr>
              <a:t>As prescribed by Law, IGST Input credit needs to be utilized first to set off IGST tax liability. The remaining ITC can be used to set off CGST and then against the SGST liability, in that order.</a:t>
            </a:r>
          </a:p>
          <a:p>
            <a:pPr>
              <a:buFont typeface="Wingdings" pitchFamily="2" charset="2"/>
              <a:buChar char="q"/>
            </a:pPr>
            <a:r>
              <a:rPr lang="en-US" sz="2000" dirty="0" smtClean="0">
                <a:solidFill>
                  <a:schemeClr val="accent1">
                    <a:lumMod val="75000"/>
                  </a:schemeClr>
                </a:solidFill>
                <a:latin typeface="Times New Roman" pitchFamily="18" charset="0"/>
                <a:cs typeface="Times New Roman" pitchFamily="18" charset="0"/>
              </a:rPr>
              <a:t>You first </a:t>
            </a:r>
            <a:r>
              <a:rPr lang="en-US" sz="2000" dirty="0">
                <a:solidFill>
                  <a:schemeClr val="accent1">
                    <a:lumMod val="75000"/>
                  </a:schemeClr>
                </a:solidFill>
                <a:latin typeface="Times New Roman" pitchFamily="18" charset="0"/>
                <a:cs typeface="Times New Roman" pitchFamily="18" charset="0"/>
              </a:rPr>
              <a:t>utilized IGST ITC to set off IGST liability of 12,000.</a:t>
            </a:r>
          </a:p>
          <a:p>
            <a:pPr>
              <a:buFont typeface="Wingdings" pitchFamily="2" charset="2"/>
              <a:buChar char="q"/>
            </a:pPr>
            <a:r>
              <a:rPr lang="en-US" sz="2000" dirty="0">
                <a:solidFill>
                  <a:schemeClr val="accent1">
                    <a:lumMod val="75000"/>
                  </a:schemeClr>
                </a:solidFill>
                <a:latin typeface="Times New Roman" pitchFamily="18" charset="0"/>
                <a:cs typeface="Times New Roman" pitchFamily="18" charset="0"/>
              </a:rPr>
              <a:t>Remaining IGST ITC credit 28,000 (40,000 – 12,000) is used to set off CGST liability of 24,000.</a:t>
            </a:r>
          </a:p>
          <a:p>
            <a:pPr>
              <a:buFont typeface="Wingdings" pitchFamily="2" charset="2"/>
              <a:buChar char="q"/>
            </a:pPr>
            <a:r>
              <a:rPr lang="en-US" sz="2000" dirty="0">
                <a:solidFill>
                  <a:schemeClr val="accent1">
                    <a:lumMod val="75000"/>
                  </a:schemeClr>
                </a:solidFill>
                <a:latin typeface="Times New Roman" pitchFamily="18" charset="0"/>
                <a:cs typeface="Times New Roman" pitchFamily="18" charset="0"/>
              </a:rPr>
              <a:t>Post this adjustment, the remaining IGST ITC of 4,000 is used to set off SGST liability to the extent of 4,000.</a:t>
            </a:r>
          </a:p>
          <a:p>
            <a:pPr>
              <a:buFont typeface="Wingdings" pitchFamily="2" charset="2"/>
              <a:buChar char="q"/>
            </a:pPr>
            <a:r>
              <a:rPr lang="en-US" sz="2000" dirty="0">
                <a:solidFill>
                  <a:schemeClr val="accent1">
                    <a:lumMod val="75000"/>
                  </a:schemeClr>
                </a:solidFill>
                <a:latin typeface="Times New Roman" pitchFamily="18" charset="0"/>
                <a:cs typeface="Times New Roman" pitchFamily="18" charset="0"/>
              </a:rPr>
              <a:t>Now, after utilization of Input credit available, the SGST liability of Super Cars Ltd. is 20,000.</a:t>
            </a:r>
          </a:p>
          <a:p>
            <a:endParaRPr lang="en-US" dirty="0"/>
          </a:p>
        </p:txBody>
      </p:sp>
    </p:spTree>
    <p:extLst>
      <p:ext uri="{BB962C8B-B14F-4D97-AF65-F5344CB8AC3E}">
        <p14:creationId xmlns:p14="http://schemas.microsoft.com/office/powerpoint/2010/main" xmlns="" val="25838862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jpeg;base64,/9j/4AAQSkZJRgABAQAAAQABAAD/2wCEAAkGBxQSEhUUEhQUFBUVFBQVFBUWFBcUFBQUFBQXFhQUFBQYHCggGBolHBQUITEhJSkrLi4uFx8zODMsNygtLisBCgoKDg0OGhAQGywkHCQsLCwsLCwsLCwsLCwsLCwsLCwsLCwsLCwsLCwsLCwsLCwsLCwsLCwsLCwsLCwsLCwsLP/AABEIAMIBAwMBIgACEQEDEQH/xAAcAAACAwEBAQEAAAAAAAAAAAADBAABAgUGBwj/xABEEAACAQICBQoDBQYDCQEAAAABAgADESExBBJBUWEFBiJxgZGhscHwEzLRByNScuEUQmKCkvEzssIWQ1Njc4Ois+IV/8QAGgEAAwEBAQEAAAAAAAAAAAAAAQIDAAQFBv/EACwRAAICAQMDAgUEAwAAAAAAAAABAhEDBBIhMUFRE/AicYGxwSM0YZEUMjP/2gAMAwEAAhEDEQA/APL0qccppM00jVJJ5VnuJGqSRqmkqmkZppBYUi6aRmmkqmkZppMMREjNOnLpU43SpzCszTpxmnTmkpximk1itmEpwqpCJTh0pwWK2DWnCrThVSEVJhHIGEhAkIqTYWERyBBJsJChZoLDQjkBCS9WF1ZYWGgbgWrJqw2rJqzUDcB1ZRSH1ZWrBRtwuUmSkZKzJWChlIVNOYKRsrBssWh1ITanAPTj7LBMkUopHNenF6tKdOpTi1SnMUTOYaUkcNOXMNZ81pJG6aRZKyhglxrG+F8cOE6FNY1jUbppGqaTFJY1TSaw0XTSNUqcqkkcpJDYrJTSNU0kppGEWCxGy0SMU6clNIwizCNkVIVVlqsIqwk2ylSXo7ayhhtF4tyjypS0db1HA3Lca7bgFi3NLT0q6OgVrsg1XBN2B3kkkkHfCK7qzsBZsLLAmgI1Emygsu00BLAjJCNgqzhVZjkoJPUBNgTyX2gHSCEWml6ZIJK3Z2e+qqld2K23kiO8xWr/AANWsoCqfuybhyDiQV2DFbdcF80UcPg3WehtJaEAktKUSsHaS0JaVqwUawdpRWE1ZREVxDYErMlYYiURFaGUhYrBOkbZYJliNFIyE3WL1Ej7rAOsRlosQKyRkrJAUs/Pz6BUNRijq51jjrDWuXYA234X7RPc8n65QfEADWxsbjvIE+eVKIDkDAaxt1Xn0TkmkVpICxY6oNznjj62lsvRBw9x+msbpJA0lj1BJCy7CUqcappKpLGqazbibIiRmmklNIwiw2TbLRYVVlqsKqx0SkyKs87zl5zfAJp0rGp+8xxCcLbW8p6LSKmojN+FWb+kE+k+OV65Yksbkkkk5knEmFs2OO58h62kM7FmOszG5JzJ3zeiaS1Nw6EqwxBGB6urhOeHhQ/GKdSifVebnOBdJFj0agFyuwj8S8OGydwCfHOTdMalUV1PSU3HZmDwN7ds+x6PUDKrDJgGHURcSuN2cOoxbHa6M0BNASWlgStHLZ4v7Q6T/dMKhCG66gw6QN9a+3C3VaNfZ7Tf4LlnLLrhVU46uqoJIPHWXD+GC+0M4URxqeSfWM/Z8fuHG6qfFF+kkv8Aodj/AG1++p6e0lpqXLnDZi0lpuSY1mbTJE2ZkwMKBkTJEIRMkRGhrBkQbCGImSJNjpi7LAusaZYNlk2VjIUKyQxWXEK7j80fvX4z6TyXjSp/kX/KJ8yBN8hPpHN6ozUU1l1cABje6gCzcJbU8JHRp+52aKR6ksVoR6iJxbjoaGKSxmmsHTEZpiFSISCosOgmEEQracFqrrstNVqsly4VWH7OH6V7DN/CUiyLOs7hVLMbBQSTuAFzPCnns4rFgoanrGytg+qQotrDAZXyOcPzk5ZoPT0mktdg7MrL8M3WoPh0wU+IAQBcNcAjKeCo/KMDc8ccJVGhC+p9oTlKhWo3FVAtRCOkyqRrAgggnAjGfF6g33Pl2Xh7cB3yuxe+Gx4Y9tgAo/Ce8TSrjtHH1hwPy43y4cYtWp662wO6+V9kxQ6NJ1GR7bi8+xc3NIFTRqLLlqBe1OifET4atEjX+SxHQwAtwPDKe35A5wJomi6lME1XdiwJb4aDJSFva54dsMWoslng5xSXWz6Y1QAqDmxsMNoUt2YKYQCeDoc871Vuh1S+u3SuV+6+GQg3XJa09voukCoCVIK4WINwwKhr+MtCaZwZcMoVaPFfaJpi/EpU79JFYsLHAPq6v+Uxj7OdMQipTv0rhwLH5QApPeRMfaIo1qOV9V+6629YTmCwSnXYj5dUmwubAMbYdUlf6vvwdbSel9+T2ckV5K0741MPqlb3BBBzHmI3OlNNWjzpRcXTKkkkmAVKM1KMDCZmbTczFYTBEyRCGZMnJjpgiJhhCmYMjJjpgiJJoy5Ox7Py+uc+kchN9zT/ACifMxUxyn0Lm1X1qCXUrbAXt0uI4fSW1S+FHoaXls9HRMfomcui8epPPNkzrcTp0jGaZnPpPG6bzRkc84jyGfMOez30yqCSbFDbdemmzs8J9KR58v54G+nV+Gp/61nVhdsglTOLT0pS2rt37DwjAzt1zm0BiDY4sBlx2zpbe+dLHQrpGl6uA/QQdDTzk3ePpA1EuZisbEQpIFs7abOpvKY0jSdS1gLnykojop+Uyq9MlhYXwiDjWjVdZb2tjYyl0rpWtlhfjMaKp1cRYlgbS1BucDme2Kx0dTR7XttvlwtPonMasPhFRb53Y44jo07Ybjc90+aKbFt+qZ7H7OX+9I3UT/nUekWDqaYuqjuwsZ+0I/eUvyHxb9JOZjfdaVYkfdggjAiwqYgxXn/ow/aFa7XemCRc2BBK4DZgBM81NHsmkuCSVosANYgHWBuTvsBNKX6l/P7E4wT0q+n3PXc1HLUAWZmOs2LG52bTOxOFzOJ+AbjJzbHgJ3p14JXjR5upVZpL+SpJcyZRsgSVIZkmTcwlmZkJmSZN5BqITMkyi0wWknkHSLYwbGWzQTNIymUSITJBlpcTePtPzCGxnveQ633KcB6z50tWel5K5bRVCG4ttthswwnoanG5RVHZpckYyds9xSqx2lWnjG5yUx8t28POarc5x8M/DU6+QBtbHbfhOD0JvsdzzY/J7ylXjdPSJ855D5yMBavfg2ewYWA652P9qaQyLHqU+snLTzTqhd+OSuz3FOvPnXOapfS6vWMf5B9JvlDnYWpulNaiORZWuBbeeGG7fOAmkMcXLM2rYk3Yk2tiduyXwYpR5kc83G+CUdLLNa2BNhv7Y6Rj3+c5tJSCLDJrnA5R4VxbEG+P7pyM6WIhDV6UKWAzgzTa97YW3NI9Jjb/AOuPCEx1aR6K9R8zB6VVIIC7Rn+kunWsBg1wLDDDHsgqh1jfhbI590Qcd0ZyVuc9Yf3lCu2twvl6wNByqgHfu/SWlyTfebYRWh0dLX+YcCfC07fNLlL4FTXwINOrrDIkKrVBY7CSgE88tTE8VI7TJUW4Ay7jtP1kmmVcVOLi+52+UuVm0l9djwAtYKL3sO/bO3zaqWp6T/0TljvHrPH6KCotx22noORuUNQVAR/iU2TPI/TCSlKhpYrhtivH3Pa8z6l6TDH5/MD6TvieM5D5USlRbWNiWsLC5uVnpeSNNV0zY22kWnRpNRDjHJ0eLrcMlklOuLHjMEyqlURd6spn1EU6TOSMWwpaYZ4u9aCavON5my0cbGjUmDUiprwL6TE9RlViY61SYNWc5tLgn0uBzZaOBnRatBNXnMfTOMXqabF3Fo6ZnWNeVOGdOlwWy3+Mfn0NGKZnPHXNi2/wn0bR5amdZGtnDq3pOGCPxHu/SGoKGwDN3CI4FIzvodwMN8IHwz2zkDRf4j4Qy6L/ABN3ybivJVOXg6ofDPKFDi+c5S6MPxN/UfrCDRhvP9RiOKHW46Jq2NuBxEsVcV43uffVElorCCku6LSHpnQYjfCBspzhRXcJYoLuEXgamdFXG/Z1SGpjnEBQXcJtaS7hBwGmPhuMKrbb+UQSiu733TYoru8P0iuh1FnRFTHOFVuM5q0F3eX0hkorw7ojorFMfp1BvjdGva1sTuE5iIu6M06oGyRmjogdVKhqfLY2te2Jxwna5G5WamxXFtlhjjfMCeRpV/hoxJFycDuvGuSuWGovrIbEXAOdxliNs5Z47KZIKcHFqz6CdNquLoCRvAww4xOvU0jc/YJ5qhzrqKTrJTqLj0SigXO0WHCd/ROc2htYkNTbC+BCg2x+U2tffJ7JdzzZYZYnxBP5c+/6FarVv+Z4xWoK2fT68Z7KjVp1MUdHwv0WDYb8Ivpmj1D8jov5qZbxDjyjJ0COs5pxSPD1dIfa3/mPrFqmnEfvnsYnynY07mzpDMW+JRYnO9MKew6p85wNI5u6VTP+GWttUhwf5T9J0RcX3On14PoablQ/jbvME/LB/G3eYvX0bSF+akw/7AHjqTnVtJcYEAfyKPSVUEwPIdj/APVb/id7QFTlKqcmBH5pxf2g7pbaXwt2n+0osa8E3lH25Rr7/ES5yjX4nv8A0kj7F4F9R+TxaoIRaYmFaEQz02eUkgqINw7owsXBhFbd5xGUjQ0phQYqvX5QgPvCI0WTGUbshVMAh92hVbrk2UTDATUyrTWvwiMcIsvsmA4mi8UY3eWH4wVoZEv/AHmYVYQPNoTMogh1YCTbKxRpVM2BAVNIVcyBuuQPOD/aRsIOIGGOJ2YRaY9pDmtCK0UVu6XWq2By22itDqRupW1nA2Lj3YnyPdFxpBgabdFjlh57uy8Xd8T1mMsdgllpHT/aL5/SCbSLbYmlWZqNxhWJE5Z3Q/S5RKkFWKkbQSD3idnQueek08qmuMTaoNfPj83jPJjrlMScsD5xnhiyE8m7qfSNC+0UY/GpbRY0zs24NO3oXO/RKo/xRTO6p0PHI98+KNWsbGFpaSDfjxt5SctHHsc/wn30OGAKkEHEEG4PEEZxevTBwIB6xfznxDRuVKlP5HqJb8LMAOOE7Wgc/NITBmWqP4xj3ix75GWjmugykkfRNI5HoNnRp9eoAe8Cc3SObOjH/d26nYes5Wi/aFSbCqjId6kMO0Gx850qfOnRnyqgfmBXxItISx5o+Tog4vuKNzSob6n9Q+kk6w0tTiGUjYQQRJF9TJ5ZfZHwfn8GEBghCD3jPpWeFFhAYVWEFCi3sxWUQWmwvl4w6kX9/WLrUwt78Iek/X5RGViG1OOE2EPWOu0xTYjj3AeM2GI2jst9JN2WVBlS2/shFI2+sXFX3eFVs8h14xGh00GHX2ibRB7MAtXd3n9RCfE3274rTGTQdbbJsVItrb5um972t2m0VodSGNfj2TDVIJqnsEGVffNRnIFpN21eFzj1dUmiUGGFsNa9uO+GFj/YQpAA29whcuKFUbdhdb9Yrpb6zC2Ry8r+nfLqkqp1fmOUTpZ4ZC6jvgjHuPKXYcquAtvxEEYbBh6xF6wxJ3mNcomzILfKB44kd85LY+Mpjjasnlm+gz+0i8J8YTmPlLpvbKU9NHL6js6jEbM+qb1wc4lSfCaPbEcSm4LUUbQOOGMVegM1PZ6QoffiIHV2gx48CS5AtWIwy7cZt64IAN+sGxmK9Ruzj9YozyiVkHKg7t+Ek+ci1yNh8RFjUkNQxtou4YOlH2JINSu23jJBS8Gt+RQGbVoOaBlGTiwwaGUjfFRDap2kRWVTGFf3bGEVvZgKSnZ5QpFv3h2xGVi2H1hx4TYOGOG7fAUQxOBEK1MjM+sRoonYRX3Ydg84VSD+9fsglYnIHsFh3wtiM7e+uIyiCX4YS0YDjB3LZZdU1qkYkd8WhgtwcfWYZwMsoJql8haaBtn5zUa7CLv+npLz3TII2ecIhEAaDLgMvGSmb4wBa+UrSNJCgXNr4DPPsi7bG3JGjXDXIN8x27ZnQ6d2C7yfH2YCkoW9tl++wv4+UZ0Jra7/AIVPfaw8zGapOjJ21Yppek6z45dNhwuWt6Tm03jumW1mK4ALh25ec5gl4JUceWT3BVaaU4+7wAlgx6JWPpUgzVN8O+ARoUN2RaH3GzX4yCpvwi9QY/SVVqAWtDtA5GqxirXjGtBtGQkuTC22y3pbpmaVoRQer7tJCh5JrBtQoJoTIkEckmFUwtxvi0Iq8YrRWLsIrQqpvMADCDGBjoMrHf3RgKd/nFF4YcZtREaKJjXxSuAJ97paMTFrwqm0DQ6kG/aCuAsOO/1mmdmFrk9gA8RApCfEitDfUPSWwx9IT4nZFRVO/wBYRHPDtERoomMJfMCUXPZKFYiYU3OOz3aChrDpgL++qJaV0je/y5dcYq1MIhXqY23Ynr2CGC5sWbVUN076vG5v3D9YyUIovbbbrsufiREFTpZ7QPT31xrS6tgF/gx/mN/9IgkuUNF8MRrm6seAHbf9Igg3xyseg3FgPEmJCoZ0ROPI+Uayla2MjNMmMTbCgzV4ANNBoKDYXWmS15gzBeagWEYzGvBMZkmMkI50GZgYO8xeaUw0LusuSS8kAQIMsTMu8cibBlqZgTV4CkWEBmg8EDNrFKphVhFEETIHgGsYvL+JFwZvWgoaxmlWm3rbYqph06orSHjJhKLHqjX7QPeEXS0wSN/vviNWVTpDD1L5ZzTVAoz78MYrSq2/sYvp9UMAOPpNs5oDyUrGalXuG7bFk6RPvOZc2VRvF/OEpZdcdKkTbtjeioWfV3lR3nH0hdNqXqPbICw6lw99cJyX0Qz56odz12GqIlWNr8cO8j6SXWRfpEDWbo9p84mIxpLdEdZ9YrrS8Tkm+S9XiJRmvi7xhB374xJtFgy7zAktDQEzZmLywZkmZGkyTJkvJeEm2SXKliYCLvJMyTB3A5ckkYUsTQlSQBRqaTOSSKysS3zliXJAOalySQBLU4w95JIGMg5PR/li65SSRYlJ9goygG+YdUkkKBIlTJfyDzMIcjJJMDudVcNHq23J/onP0rIdf0lSSUOr+f4R0ZOn0/LFNKyXqHmYBDYjrkkl10OGf+xljjKkkjkWQTQkkmYYlCZMkkxn0KlGSSEQksSSTBNySSQDH//Z"/>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 y="-22860"/>
            <a:ext cx="4672002" cy="3512820"/>
          </a:xfrm>
          <a:prstGeom prst="rect">
            <a:avLst/>
          </a:prstGeom>
        </p:spPr>
      </p:pic>
      <p:pic>
        <p:nvPicPr>
          <p:cNvPr id="7" name="Picture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620" y="3429000"/>
            <a:ext cx="4764322" cy="3429000"/>
          </a:xfrm>
          <a:prstGeom prst="rect">
            <a:avLst/>
          </a:prstGeom>
        </p:spPr>
      </p:pic>
      <p:sp>
        <p:nvSpPr>
          <p:cNvPr id="9" name="Rectangle 8"/>
          <p:cNvSpPr/>
          <p:nvPr/>
        </p:nvSpPr>
        <p:spPr>
          <a:xfrm>
            <a:off x="4067944" y="-22860"/>
            <a:ext cx="5076055" cy="6880860"/>
          </a:xfrm>
          <a:prstGeom prst="rect">
            <a:avLst/>
          </a:prstGeom>
          <a:solidFill>
            <a:srgbClr val="B9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4644008" y="395953"/>
            <a:ext cx="4471997" cy="584775"/>
          </a:xfrm>
          <a:prstGeom prst="rect">
            <a:avLst/>
          </a:prstGeom>
          <a:noFill/>
        </p:spPr>
        <p:txBody>
          <a:bodyPr wrap="square" rtlCol="0">
            <a:spAutoFit/>
          </a:bodyPr>
          <a:lstStyle/>
          <a:p>
            <a:pPr algn="r"/>
            <a:r>
              <a:rPr lang="en-US" sz="3200" b="1" dirty="0" smtClean="0">
                <a:solidFill>
                  <a:schemeClr val="bg1"/>
                </a:solidFill>
                <a:latin typeface="-윤고딕350" pitchFamily="18" charset="-127"/>
                <a:ea typeface="-윤고딕350" pitchFamily="18" charset="-127"/>
                <a:cs typeface="Aharoni" pitchFamily="2" charset="-79"/>
              </a:rPr>
              <a:t>INDEX</a:t>
            </a:r>
            <a:endParaRPr lang="en-US" sz="3200" b="1" dirty="0">
              <a:solidFill>
                <a:schemeClr val="bg1"/>
              </a:solidFill>
              <a:latin typeface="-윤고딕350" pitchFamily="18" charset="-127"/>
              <a:ea typeface="-윤고딕350" pitchFamily="18" charset="-127"/>
              <a:cs typeface="Aharoni" pitchFamily="2" charset="-79"/>
            </a:endParaRPr>
          </a:p>
        </p:txBody>
      </p:sp>
      <p:sp>
        <p:nvSpPr>
          <p:cNvPr id="11" name="직사각형 10"/>
          <p:cNvSpPr/>
          <p:nvPr/>
        </p:nvSpPr>
        <p:spPr>
          <a:xfrm>
            <a:off x="4211960" y="947663"/>
            <a:ext cx="3889581" cy="7017306"/>
          </a:xfrm>
          <a:prstGeom prst="rect">
            <a:avLst/>
          </a:prstGeom>
        </p:spPr>
        <p:txBody>
          <a:bodyPr wrap="square">
            <a:spAutoFit/>
          </a:bodyPr>
          <a:lstStyle/>
          <a:p>
            <a:pPr marL="457200" lvl="0" indent="-457200">
              <a:lnSpc>
                <a:spcPct val="150000"/>
              </a:lnSpc>
              <a:buFont typeface="+mj-lt"/>
              <a:buAutoNum type="arabicPeriod"/>
            </a:pPr>
            <a:r>
              <a:rPr lang="en-US" altLang="ko-KR" sz="1500" b="1" dirty="0" smtClean="0">
                <a:solidFill>
                  <a:schemeClr val="bg1"/>
                </a:solidFill>
                <a:latin typeface="Times New Roman" pitchFamily="18" charset="0"/>
                <a:cs typeface="Times New Roman" pitchFamily="18" charset="0"/>
              </a:rPr>
              <a:t>ABOUT  GST </a:t>
            </a:r>
          </a:p>
          <a:p>
            <a:pPr marL="457200" lvl="0" indent="-457200">
              <a:lnSpc>
                <a:spcPct val="150000"/>
              </a:lnSpc>
              <a:buFont typeface="+mj-lt"/>
              <a:buAutoNum type="arabicPeriod"/>
            </a:pPr>
            <a:r>
              <a:rPr lang="en-US" altLang="ko-KR" sz="1500" b="1" dirty="0" smtClean="0">
                <a:solidFill>
                  <a:schemeClr val="bg1"/>
                </a:solidFill>
                <a:latin typeface="Times New Roman" pitchFamily="18" charset="0"/>
                <a:cs typeface="Times New Roman" pitchFamily="18" charset="0"/>
              </a:rPr>
              <a:t>REPLACEMENT OF TAXES</a:t>
            </a:r>
          </a:p>
          <a:p>
            <a:pPr marL="457200" lvl="0" indent="-457200">
              <a:lnSpc>
                <a:spcPct val="150000"/>
              </a:lnSpc>
              <a:buFont typeface="+mj-lt"/>
              <a:buAutoNum type="arabicPeriod"/>
            </a:pPr>
            <a:r>
              <a:rPr lang="en-US" altLang="ko-KR" sz="1500" b="1" dirty="0" smtClean="0">
                <a:solidFill>
                  <a:schemeClr val="bg1"/>
                </a:solidFill>
                <a:latin typeface="Times New Roman" pitchFamily="18" charset="0"/>
                <a:cs typeface="Times New Roman" pitchFamily="18" charset="0"/>
              </a:rPr>
              <a:t>EXPORT &amp; IMPORT</a:t>
            </a:r>
          </a:p>
          <a:p>
            <a:pPr marL="457200" lvl="0" indent="-457200">
              <a:lnSpc>
                <a:spcPct val="150000"/>
              </a:lnSpc>
              <a:buFont typeface="+mj-lt"/>
              <a:buAutoNum type="arabicPeriod"/>
            </a:pPr>
            <a:r>
              <a:rPr lang="en-US" altLang="ko-KR" sz="1500" b="1" dirty="0" smtClean="0">
                <a:solidFill>
                  <a:schemeClr val="bg1"/>
                </a:solidFill>
                <a:latin typeface="Times New Roman" pitchFamily="18" charset="0"/>
                <a:cs typeface="Times New Roman" pitchFamily="18" charset="0"/>
              </a:rPr>
              <a:t>REGISTRATION &amp; APPLICABILITY</a:t>
            </a:r>
          </a:p>
          <a:p>
            <a:pPr marL="457200" lvl="0" indent="-457200">
              <a:lnSpc>
                <a:spcPct val="150000"/>
              </a:lnSpc>
              <a:buFont typeface="+mj-lt"/>
              <a:buAutoNum type="arabicPeriod"/>
            </a:pPr>
            <a:r>
              <a:rPr lang="en-US" altLang="ko-KR" sz="1500" b="1" smtClean="0">
                <a:solidFill>
                  <a:schemeClr val="bg1"/>
                </a:solidFill>
                <a:latin typeface="Times New Roman" pitchFamily="18" charset="0"/>
                <a:cs typeface="Times New Roman" pitchFamily="18" charset="0"/>
              </a:rPr>
              <a:t>ITC</a:t>
            </a:r>
            <a:endParaRPr lang="en-US" altLang="ko-KR" sz="1500" b="1" dirty="0" smtClean="0">
              <a:solidFill>
                <a:schemeClr val="bg1"/>
              </a:solidFill>
              <a:latin typeface="Times New Roman" pitchFamily="18" charset="0"/>
              <a:cs typeface="Times New Roman" pitchFamily="18" charset="0"/>
            </a:endParaRPr>
          </a:p>
          <a:p>
            <a:pPr marL="457200" lvl="0" indent="-457200">
              <a:lnSpc>
                <a:spcPct val="150000"/>
              </a:lnSpc>
              <a:buFont typeface="+mj-lt"/>
              <a:buAutoNum type="arabicPeriod"/>
            </a:pPr>
            <a:r>
              <a:rPr lang="en-US" altLang="ko-KR" sz="1500" b="1" dirty="0" smtClean="0">
                <a:solidFill>
                  <a:schemeClr val="bg1"/>
                </a:solidFill>
                <a:latin typeface="Times New Roman" pitchFamily="18" charset="0"/>
                <a:cs typeface="Times New Roman" pitchFamily="18" charset="0"/>
              </a:rPr>
              <a:t>TRANSITION</a:t>
            </a:r>
          </a:p>
          <a:p>
            <a:pPr marL="457200" lvl="0" indent="-457200">
              <a:lnSpc>
                <a:spcPct val="150000"/>
              </a:lnSpc>
              <a:buFont typeface="+mj-lt"/>
              <a:buAutoNum type="arabicPeriod"/>
            </a:pPr>
            <a:r>
              <a:rPr lang="en-US" altLang="ko-KR" sz="1500" b="1" dirty="0" smtClean="0">
                <a:solidFill>
                  <a:schemeClr val="bg1"/>
                </a:solidFill>
                <a:latin typeface="Times New Roman" pitchFamily="18" charset="0"/>
                <a:cs typeface="Times New Roman" pitchFamily="18" charset="0"/>
              </a:rPr>
              <a:t>REGISTRATION DOCUMENT</a:t>
            </a:r>
          </a:p>
          <a:p>
            <a:pPr marL="457200" lvl="0" indent="-457200">
              <a:lnSpc>
                <a:spcPct val="150000"/>
              </a:lnSpc>
              <a:buFont typeface="+mj-lt"/>
              <a:buAutoNum type="arabicPeriod"/>
            </a:pPr>
            <a:r>
              <a:rPr lang="en-US" altLang="ko-KR" sz="1500" b="1" dirty="0" smtClean="0">
                <a:solidFill>
                  <a:schemeClr val="bg1"/>
                </a:solidFill>
                <a:latin typeface="Times New Roman" pitchFamily="18" charset="0"/>
                <a:cs typeface="Times New Roman" pitchFamily="18" charset="0"/>
              </a:rPr>
              <a:t>PENALTY</a:t>
            </a:r>
          </a:p>
          <a:p>
            <a:pPr marL="457200" lvl="0" indent="-457200">
              <a:lnSpc>
                <a:spcPct val="150000"/>
              </a:lnSpc>
              <a:buFont typeface="+mj-lt"/>
              <a:buAutoNum type="arabicPeriod"/>
            </a:pPr>
            <a:r>
              <a:rPr lang="en-US" altLang="ko-KR" sz="1500" b="1" dirty="0" smtClean="0">
                <a:solidFill>
                  <a:schemeClr val="bg1"/>
                </a:solidFill>
                <a:latin typeface="Times New Roman" pitchFamily="18" charset="0"/>
                <a:cs typeface="Times New Roman" pitchFamily="18" charset="0"/>
              </a:rPr>
              <a:t>RATES OF TAXES </a:t>
            </a:r>
          </a:p>
          <a:p>
            <a:pPr marL="457200" lvl="0" indent="-457200">
              <a:lnSpc>
                <a:spcPct val="150000"/>
              </a:lnSpc>
              <a:buFont typeface="+mj-lt"/>
              <a:buAutoNum type="arabicPeriod"/>
            </a:pPr>
            <a:r>
              <a:rPr lang="en-US" altLang="ko-KR" sz="1500" b="1" dirty="0" smtClean="0">
                <a:solidFill>
                  <a:schemeClr val="bg1"/>
                </a:solidFill>
                <a:latin typeface="Times New Roman" pitchFamily="18" charset="0"/>
                <a:cs typeface="Times New Roman" pitchFamily="18" charset="0"/>
              </a:rPr>
              <a:t>GST RETURN</a:t>
            </a:r>
          </a:p>
          <a:p>
            <a:pPr marL="457200" lvl="0" indent="-457200">
              <a:lnSpc>
                <a:spcPct val="150000"/>
              </a:lnSpc>
              <a:buFont typeface="+mj-lt"/>
              <a:buAutoNum type="arabicPeriod"/>
            </a:pPr>
            <a:r>
              <a:rPr lang="en-US" altLang="ko-KR" sz="1500" b="1" dirty="0" smtClean="0">
                <a:solidFill>
                  <a:schemeClr val="bg1"/>
                </a:solidFill>
                <a:latin typeface="Times New Roman" pitchFamily="18" charset="0"/>
                <a:cs typeface="Times New Roman" pitchFamily="18" charset="0"/>
              </a:rPr>
              <a:t>INPUT WORKING IN GST</a:t>
            </a:r>
          </a:p>
          <a:p>
            <a:pPr marL="457200" lvl="0" indent="-457200">
              <a:lnSpc>
                <a:spcPct val="150000"/>
              </a:lnSpc>
              <a:buFont typeface="+mj-lt"/>
              <a:buAutoNum type="arabicPeriod"/>
            </a:pPr>
            <a:r>
              <a:rPr lang="en-US" altLang="ko-KR" sz="1500" b="1" dirty="0" smtClean="0">
                <a:solidFill>
                  <a:schemeClr val="bg1"/>
                </a:solidFill>
                <a:latin typeface="Times New Roman" pitchFamily="18" charset="0"/>
                <a:cs typeface="Times New Roman" pitchFamily="18" charset="0"/>
              </a:rPr>
              <a:t>DIFFERENT TAX RATES</a:t>
            </a:r>
          </a:p>
          <a:p>
            <a:pPr marL="457200" lvl="0" indent="-457200">
              <a:lnSpc>
                <a:spcPct val="150000"/>
              </a:lnSpc>
              <a:buFont typeface="+mj-lt"/>
              <a:buAutoNum type="arabicPeriod"/>
            </a:pPr>
            <a:r>
              <a:rPr lang="en-US" altLang="ko-KR" sz="1500" b="1" dirty="0" smtClean="0">
                <a:solidFill>
                  <a:schemeClr val="bg1"/>
                </a:solidFill>
                <a:latin typeface="Times New Roman" pitchFamily="18" charset="0"/>
                <a:cs typeface="Times New Roman" pitchFamily="18" charset="0"/>
              </a:rPr>
              <a:t>REFUND</a:t>
            </a:r>
          </a:p>
          <a:p>
            <a:pPr marL="457200" lvl="0" indent="-457200">
              <a:lnSpc>
                <a:spcPct val="150000"/>
              </a:lnSpc>
              <a:buFont typeface="+mj-lt"/>
              <a:buAutoNum type="arabicPeriod"/>
            </a:pPr>
            <a:r>
              <a:rPr lang="en-US" altLang="ko-KR" sz="1500" b="1" dirty="0" smtClean="0">
                <a:solidFill>
                  <a:schemeClr val="bg1"/>
                </a:solidFill>
                <a:latin typeface="Times New Roman" pitchFamily="18" charset="0"/>
                <a:cs typeface="Times New Roman" pitchFamily="18" charset="0"/>
              </a:rPr>
              <a:t>MIGRATION OF INPUT</a:t>
            </a:r>
          </a:p>
          <a:p>
            <a:pPr marL="457200" lvl="0" indent="-457200">
              <a:lnSpc>
                <a:spcPct val="150000"/>
              </a:lnSpc>
              <a:buFont typeface="+mj-lt"/>
              <a:buAutoNum type="arabicPeriod"/>
            </a:pPr>
            <a:endParaRPr lang="en-US" altLang="ko-KR" sz="1000" b="1" dirty="0" smtClean="0">
              <a:solidFill>
                <a:schemeClr val="bg1"/>
              </a:solidFill>
              <a:latin typeface="Times New Roman" pitchFamily="18" charset="0"/>
              <a:cs typeface="Times New Roman" pitchFamily="18" charset="0"/>
            </a:endParaRPr>
          </a:p>
          <a:p>
            <a:pPr marL="457200" lvl="0" indent="-457200">
              <a:lnSpc>
                <a:spcPct val="150000"/>
              </a:lnSpc>
              <a:buFont typeface="+mj-lt"/>
              <a:buAutoNum type="arabicPeriod"/>
            </a:pPr>
            <a:endParaRPr lang="en-US" altLang="ko-KR" sz="2000" b="1" dirty="0" smtClean="0">
              <a:solidFill>
                <a:schemeClr val="bg1"/>
              </a:solidFill>
              <a:latin typeface="Times New Roman" pitchFamily="18" charset="0"/>
              <a:cs typeface="Times New Roman" pitchFamily="18" charset="0"/>
            </a:endParaRPr>
          </a:p>
          <a:p>
            <a:pPr marL="457200" lvl="0" indent="-457200">
              <a:lnSpc>
                <a:spcPct val="150000"/>
              </a:lnSpc>
              <a:buFont typeface="+mj-lt"/>
              <a:buAutoNum type="arabicPeriod"/>
            </a:pPr>
            <a:endParaRPr lang="en-US" altLang="ko-KR" sz="2000" b="1" dirty="0" smtClean="0">
              <a:solidFill>
                <a:schemeClr val="bg1"/>
              </a:solidFill>
              <a:latin typeface="Times New Roman" pitchFamily="18" charset="0"/>
              <a:cs typeface="Times New Roman" pitchFamily="18" charset="0"/>
            </a:endParaRPr>
          </a:p>
          <a:p>
            <a:pPr marL="457200" lvl="0" indent="-457200">
              <a:lnSpc>
                <a:spcPct val="150000"/>
              </a:lnSpc>
              <a:buFont typeface="+mj-lt"/>
              <a:buAutoNum type="arabicPeriod"/>
            </a:pPr>
            <a:endParaRPr lang="en-US" altLang="ko-KR" sz="2000" b="1" dirty="0" smtClean="0">
              <a:solidFill>
                <a:schemeClr val="bg1"/>
              </a:solidFill>
              <a:latin typeface="Times New Roman" pitchFamily="18" charset="0"/>
              <a:cs typeface="Times New Roman" pitchFamily="18" charset="0"/>
            </a:endParaRPr>
          </a:p>
          <a:p>
            <a:pPr marL="457200" lvl="0" indent="-457200">
              <a:lnSpc>
                <a:spcPct val="150000"/>
              </a:lnSpc>
              <a:buFont typeface="+mj-lt"/>
              <a:buAutoNum type="arabicPeriod"/>
            </a:pPr>
            <a:endParaRPr lang="en-US" altLang="ko-KR" sz="2000" b="1" dirty="0" smtClean="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5828778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n-US" dirty="0" smtClean="0"/>
              <a:t/>
            </a:r>
            <a:br>
              <a:rPr lang="en-US" dirty="0" smtClean="0"/>
            </a:br>
            <a:r>
              <a:rPr lang="en-US" dirty="0" smtClean="0"/>
              <a:t>Accounting entries under GST</a:t>
            </a:r>
            <a:br>
              <a:rPr lang="en-US" dirty="0" smtClean="0"/>
            </a:br>
            <a:endParaRPr lang="en-US" dirty="0"/>
          </a:p>
        </p:txBody>
      </p:sp>
      <p:graphicFrame>
        <p:nvGraphicFramePr>
          <p:cNvPr id="9" name="Content Placeholder 8"/>
          <p:cNvGraphicFramePr>
            <a:graphicFrameLocks noGrp="1"/>
          </p:cNvGraphicFramePr>
          <p:nvPr>
            <p:ph idx="1"/>
          </p:nvPr>
        </p:nvGraphicFramePr>
        <p:xfrm>
          <a:off x="357158" y="2214554"/>
          <a:ext cx="8215434" cy="4328160"/>
        </p:xfrm>
        <a:graphic>
          <a:graphicData uri="http://schemas.openxmlformats.org/drawingml/2006/table">
            <a:tbl>
              <a:tblPr firstRow="1" bandRow="1">
                <a:tableStyleId>{5C22544A-7EE6-4342-B048-85BDC9FD1C3A}</a:tableStyleId>
              </a:tblPr>
              <a:tblGrid>
                <a:gridCol w="4107717"/>
                <a:gridCol w="4107717"/>
              </a:tblGrid>
              <a:tr h="934090">
                <a:tc>
                  <a:txBody>
                    <a:bodyPr/>
                    <a:lstStyle/>
                    <a:p>
                      <a:r>
                        <a:rPr lang="en-US" sz="1400" dirty="0" smtClean="0">
                          <a:latin typeface="Times New Roman" pitchFamily="18" charset="0"/>
                          <a:cs typeface="Times New Roman" pitchFamily="18" charset="0"/>
                        </a:rPr>
                        <a:t>Purchase A/c ………………Dr.	1,00,000	</a:t>
                      </a:r>
                    </a:p>
                    <a:p>
                      <a:r>
                        <a:rPr lang="en-US" sz="1400" dirty="0" smtClean="0">
                          <a:latin typeface="Times New Roman" pitchFamily="18" charset="0"/>
                          <a:cs typeface="Times New Roman" pitchFamily="18" charset="0"/>
                        </a:rPr>
                        <a:t>Input CGST A/c ……………Dr.	    8,000	</a:t>
                      </a:r>
                    </a:p>
                    <a:p>
                      <a:r>
                        <a:rPr lang="en-US" sz="1400" dirty="0" smtClean="0">
                          <a:latin typeface="Times New Roman" pitchFamily="18" charset="0"/>
                          <a:cs typeface="Times New Roman" pitchFamily="18" charset="0"/>
                        </a:rPr>
                        <a:t>Input SGST A/c ………    …Dr.	    8,000	</a:t>
                      </a:r>
                    </a:p>
                    <a:p>
                      <a:r>
                        <a:rPr lang="en-US" sz="1400" dirty="0" smtClean="0">
                          <a:latin typeface="Times New Roman" pitchFamily="18" charset="0"/>
                          <a:cs typeface="Times New Roman" pitchFamily="18" charset="0"/>
                        </a:rPr>
                        <a:t>            To Creditors A/c	</a:t>
                      </a:r>
                      <a:r>
                        <a:rPr lang="en-US" sz="1400" baseline="0" dirty="0" smtClean="0">
                          <a:latin typeface="Times New Roman" pitchFamily="18" charset="0"/>
                          <a:cs typeface="Times New Roman" pitchFamily="18" charset="0"/>
                        </a:rPr>
                        <a:t>         </a:t>
                      </a:r>
                      <a:r>
                        <a:rPr lang="en-US" sz="1400" dirty="0" smtClean="0">
                          <a:latin typeface="Times New Roman" pitchFamily="18" charset="0"/>
                          <a:cs typeface="Times New Roman" pitchFamily="18" charset="0"/>
                        </a:rPr>
                        <a:t>1,16,000</a:t>
                      </a:r>
                      <a:endParaRPr lang="en-US" sz="1400" dirty="0">
                        <a:latin typeface="Times New Roman" pitchFamily="18" charset="0"/>
                        <a:cs typeface="Times New Roman" pitchFamily="18" charset="0"/>
                      </a:endParaRPr>
                    </a:p>
                  </a:txBody>
                  <a:tcPr/>
                </a:tc>
                <a:tc>
                  <a:txBody>
                    <a:bodyPr/>
                    <a:lstStyle/>
                    <a:p>
                      <a:r>
                        <a:rPr lang="en-US" sz="1400" dirty="0" smtClean="0">
                          <a:latin typeface="Times New Roman" pitchFamily="18" charset="0"/>
                          <a:cs typeface="Times New Roman" pitchFamily="18" charset="0"/>
                        </a:rPr>
                        <a:t>Debtors A/c ………………Dr.	1,74,000	</a:t>
                      </a:r>
                    </a:p>
                    <a:p>
                      <a:r>
                        <a:rPr lang="en-US" sz="1400" dirty="0" smtClean="0">
                          <a:latin typeface="Times New Roman" pitchFamily="18" charset="0"/>
                          <a:cs typeface="Times New Roman" pitchFamily="18" charset="0"/>
                        </a:rPr>
                        <a:t>             To Sales A/c		1,50,000</a:t>
                      </a:r>
                    </a:p>
                    <a:p>
                      <a:r>
                        <a:rPr lang="en-US" sz="1400" dirty="0" smtClean="0">
                          <a:latin typeface="Times New Roman" pitchFamily="18" charset="0"/>
                          <a:cs typeface="Times New Roman" pitchFamily="18" charset="0"/>
                        </a:rPr>
                        <a:t>             To Output CGST A/c	12,000</a:t>
                      </a:r>
                    </a:p>
                    <a:p>
                      <a:r>
                        <a:rPr lang="en-US" sz="1400" dirty="0" smtClean="0">
                          <a:latin typeface="Times New Roman" pitchFamily="18" charset="0"/>
                          <a:cs typeface="Times New Roman" pitchFamily="18" charset="0"/>
                        </a:rPr>
                        <a:t>             To Output SGST A/c	12,000</a:t>
                      </a:r>
                      <a:endParaRPr lang="en-US" sz="1400" dirty="0">
                        <a:latin typeface="Times New Roman" pitchFamily="18" charset="0"/>
                        <a:cs typeface="Times New Roman" pitchFamily="18" charset="0"/>
                      </a:endParaRPr>
                    </a:p>
                  </a:txBody>
                  <a:tcPr/>
                </a:tc>
              </a:tr>
              <a:tr h="934090">
                <a:tc>
                  <a:txBody>
                    <a:bodyPr/>
                    <a:lstStyle/>
                    <a:p>
                      <a:r>
                        <a:rPr lang="en-US" sz="1400" dirty="0" smtClean="0">
                          <a:latin typeface="Times New Roman" pitchFamily="18" charset="0"/>
                          <a:cs typeface="Times New Roman" pitchFamily="18" charset="0"/>
                        </a:rPr>
                        <a:t>Legal fees A/c ………..……Dr.	5,000	</a:t>
                      </a:r>
                    </a:p>
                    <a:p>
                      <a:r>
                        <a:rPr lang="en-US" sz="1400" dirty="0" smtClean="0">
                          <a:latin typeface="Times New Roman" pitchFamily="18" charset="0"/>
                          <a:cs typeface="Times New Roman" pitchFamily="18" charset="0"/>
                        </a:rPr>
                        <a:t>Input CGST A/c ……………Dr.	400	</a:t>
                      </a:r>
                    </a:p>
                    <a:p>
                      <a:r>
                        <a:rPr lang="en-US" sz="1400" dirty="0" smtClean="0">
                          <a:latin typeface="Times New Roman" pitchFamily="18" charset="0"/>
                          <a:cs typeface="Times New Roman" pitchFamily="18" charset="0"/>
                        </a:rPr>
                        <a:t>Input SGST A/c ……………Dr.	400	</a:t>
                      </a:r>
                    </a:p>
                    <a:p>
                      <a:r>
                        <a:rPr lang="en-US" sz="1400" dirty="0" smtClean="0">
                          <a:latin typeface="Times New Roman" pitchFamily="18" charset="0"/>
                          <a:cs typeface="Times New Roman" pitchFamily="18" charset="0"/>
                        </a:rPr>
                        <a:t>             To Bank A/c		5,800</a:t>
                      </a:r>
                      <a:endParaRPr lang="en-US" sz="1400" dirty="0">
                        <a:latin typeface="Times New Roman" pitchFamily="18" charset="0"/>
                        <a:cs typeface="Times New Roman" pitchFamily="18" charset="0"/>
                      </a:endParaRPr>
                    </a:p>
                  </a:txBody>
                  <a:tcPr/>
                </a:tc>
                <a:tc>
                  <a:txBody>
                    <a:bodyPr/>
                    <a:lstStyle/>
                    <a:p>
                      <a:r>
                        <a:rPr lang="en-US" sz="1400" dirty="0" smtClean="0">
                          <a:latin typeface="Times New Roman" pitchFamily="18" charset="0"/>
                          <a:cs typeface="Times New Roman" pitchFamily="18" charset="0"/>
                        </a:rPr>
                        <a:t>Furniture A/c ………..……Dr.	12,000	</a:t>
                      </a:r>
                    </a:p>
                    <a:p>
                      <a:r>
                        <a:rPr lang="en-US" sz="1400" dirty="0" smtClean="0">
                          <a:latin typeface="Times New Roman" pitchFamily="18" charset="0"/>
                          <a:cs typeface="Times New Roman" pitchFamily="18" charset="0"/>
                        </a:rPr>
                        <a:t>Input CGST A/c ……………Dr.	960	</a:t>
                      </a:r>
                    </a:p>
                    <a:p>
                      <a:r>
                        <a:rPr lang="en-US" sz="1400" dirty="0" smtClean="0">
                          <a:latin typeface="Times New Roman" pitchFamily="18" charset="0"/>
                          <a:cs typeface="Times New Roman" pitchFamily="18" charset="0"/>
                        </a:rPr>
                        <a:t>Input SGST A/c ……………Dr.	960	</a:t>
                      </a:r>
                    </a:p>
                    <a:p>
                      <a:r>
                        <a:rPr lang="en-US" sz="1400" dirty="0" smtClean="0">
                          <a:latin typeface="Times New Roman" pitchFamily="18" charset="0"/>
                          <a:cs typeface="Times New Roman" pitchFamily="18" charset="0"/>
                        </a:rPr>
                        <a:t>             To ABC Furniture Shop A/c13,920</a:t>
                      </a:r>
                      <a:endParaRPr lang="en-US" sz="1400" dirty="0">
                        <a:latin typeface="Times New Roman" pitchFamily="18" charset="0"/>
                        <a:cs typeface="Times New Roman" pitchFamily="18" charset="0"/>
                      </a:endParaRPr>
                    </a:p>
                  </a:txBody>
                  <a:tcPr/>
                </a:tc>
              </a:tr>
              <a:tr h="2410555">
                <a:tc>
                  <a:txBody>
                    <a:bodyPr/>
                    <a:lstStyle/>
                    <a:p>
                      <a:r>
                        <a:rPr lang="en-US" sz="1400" dirty="0" smtClean="0">
                          <a:latin typeface="Times New Roman" pitchFamily="18" charset="0"/>
                          <a:cs typeface="Times New Roman" pitchFamily="18" charset="0"/>
                        </a:rPr>
                        <a:t>Output CGST A/c ……………Dr.	12,000	</a:t>
                      </a:r>
                    </a:p>
                    <a:p>
                      <a:r>
                        <a:rPr lang="en-US" sz="1400" dirty="0" smtClean="0">
                          <a:latin typeface="Times New Roman" pitchFamily="18" charset="0"/>
                          <a:cs typeface="Times New Roman" pitchFamily="18" charset="0"/>
                        </a:rPr>
                        <a:t>Output SGST A/c ……………Dr.	12,000	</a:t>
                      </a:r>
                    </a:p>
                    <a:p>
                      <a:r>
                        <a:rPr lang="en-US" sz="1400" dirty="0" smtClean="0">
                          <a:latin typeface="Times New Roman" pitchFamily="18" charset="0"/>
                          <a:cs typeface="Times New Roman" pitchFamily="18" charset="0"/>
                        </a:rPr>
                        <a:t>          To Input CGST A/c	9,360</a:t>
                      </a:r>
                    </a:p>
                    <a:p>
                      <a:r>
                        <a:rPr lang="en-US" sz="1400" dirty="0" smtClean="0">
                          <a:latin typeface="Times New Roman" pitchFamily="18" charset="0"/>
                          <a:cs typeface="Times New Roman" pitchFamily="18" charset="0"/>
                        </a:rPr>
                        <a:t>            To Input SGST A/c	9,360</a:t>
                      </a:r>
                    </a:p>
                    <a:p>
                      <a:r>
                        <a:rPr lang="en-US" sz="1400" dirty="0" smtClean="0">
                          <a:latin typeface="Times New Roman" pitchFamily="18" charset="0"/>
                          <a:cs typeface="Times New Roman" pitchFamily="18" charset="0"/>
                        </a:rPr>
                        <a:t>             To Electronic Cash Ledger A/c</a:t>
                      </a:r>
                      <a:r>
                        <a:rPr lang="en-US" sz="1400" baseline="0" dirty="0" smtClean="0">
                          <a:latin typeface="Times New Roman" pitchFamily="18" charset="0"/>
                          <a:cs typeface="Times New Roman" pitchFamily="18" charset="0"/>
                        </a:rPr>
                        <a:t> </a:t>
                      </a:r>
                      <a:r>
                        <a:rPr lang="en-US" sz="1400" dirty="0" smtClean="0">
                          <a:latin typeface="Times New Roman" pitchFamily="18" charset="0"/>
                          <a:cs typeface="Times New Roman" pitchFamily="18" charset="0"/>
                        </a:rPr>
                        <a:t>5,280</a:t>
                      </a:r>
                    </a:p>
                    <a:p>
                      <a:r>
                        <a:rPr lang="en-US" sz="1400" b="1" dirty="0" smtClean="0">
                          <a:latin typeface="Times New Roman" pitchFamily="18" charset="0"/>
                          <a:cs typeface="Times New Roman" pitchFamily="18" charset="0"/>
                        </a:rPr>
                        <a:t>Thus due to input tax credit, tax liability of Rs. 24,000 is reduced to only Rs.5,280. Also, GST on legal fees is also adjusted which was not possible in current tax regime.</a:t>
                      </a:r>
                    </a:p>
                    <a:p>
                      <a:r>
                        <a:rPr lang="en-US" sz="1400" b="1" dirty="0" smtClean="0">
                          <a:latin typeface="Times New Roman" pitchFamily="18" charset="0"/>
                          <a:cs typeface="Times New Roman" pitchFamily="18" charset="0"/>
                        </a:rPr>
                        <a:t>If there had been any input tax credit left it would have been carried forward to the next year.</a:t>
                      </a:r>
                    </a:p>
                  </a:txBody>
                  <a:tcPr/>
                </a:tc>
                <a:tc>
                  <a:txBody>
                    <a:bodyPr/>
                    <a:lstStyle/>
                    <a:p>
                      <a:r>
                        <a:rPr lang="en-US" sz="1400" dirty="0" smtClean="0">
                          <a:latin typeface="Times New Roman" pitchFamily="18" charset="0"/>
                          <a:cs typeface="Times New Roman" pitchFamily="18" charset="0"/>
                        </a:rPr>
                        <a:t>Total Input CGST=8,000+400+960= Rs. 9,360</a:t>
                      </a:r>
                    </a:p>
                    <a:p>
                      <a:r>
                        <a:rPr lang="en-US" sz="1400" dirty="0" smtClean="0">
                          <a:latin typeface="Times New Roman" pitchFamily="18" charset="0"/>
                          <a:cs typeface="Times New Roman" pitchFamily="18" charset="0"/>
                        </a:rPr>
                        <a:t>Total Input SGST=8,000+400+960= Rs. 9,360</a:t>
                      </a:r>
                    </a:p>
                    <a:p>
                      <a:r>
                        <a:rPr lang="en-US" sz="1400" dirty="0" smtClean="0">
                          <a:latin typeface="Times New Roman" pitchFamily="18" charset="0"/>
                          <a:cs typeface="Times New Roman" pitchFamily="18" charset="0"/>
                        </a:rPr>
                        <a:t>Total output CGST=12,000</a:t>
                      </a:r>
                    </a:p>
                    <a:p>
                      <a:r>
                        <a:rPr lang="en-US" sz="1400" dirty="0" smtClean="0">
                          <a:latin typeface="Times New Roman" pitchFamily="18" charset="0"/>
                          <a:cs typeface="Times New Roman" pitchFamily="18" charset="0"/>
                        </a:rPr>
                        <a:t>Total output SGST=12,000</a:t>
                      </a:r>
                    </a:p>
                    <a:p>
                      <a:r>
                        <a:rPr lang="en-US" sz="1400" dirty="0" smtClean="0">
                          <a:latin typeface="Times New Roman" pitchFamily="18" charset="0"/>
                          <a:cs typeface="Times New Roman" pitchFamily="18" charset="0"/>
                        </a:rPr>
                        <a:t>Therefore Net CGST payable=12,000-9,360=2,640</a:t>
                      </a:r>
                    </a:p>
                    <a:p>
                      <a:r>
                        <a:rPr lang="en-US" sz="1400" dirty="0" smtClean="0">
                          <a:latin typeface="Times New Roman" pitchFamily="18" charset="0"/>
                          <a:cs typeface="Times New Roman" pitchFamily="18" charset="0"/>
                        </a:rPr>
                        <a:t>Net SGST payable=12,000-9,360=2,640</a:t>
                      </a:r>
                    </a:p>
                  </a:txBody>
                  <a:tcPr/>
                </a:tc>
              </a:tr>
            </a:tbl>
          </a:graphicData>
        </a:graphic>
      </p:graphicFrame>
      <p:graphicFrame>
        <p:nvGraphicFramePr>
          <p:cNvPr id="7" name="Table 6"/>
          <p:cNvGraphicFramePr>
            <a:graphicFrameLocks noGrp="1"/>
          </p:cNvGraphicFramePr>
          <p:nvPr/>
        </p:nvGraphicFramePr>
        <p:xfrm>
          <a:off x="1000100" y="714356"/>
          <a:ext cx="7715304" cy="1371600"/>
        </p:xfrm>
        <a:graphic>
          <a:graphicData uri="http://schemas.openxmlformats.org/drawingml/2006/table">
            <a:tbl>
              <a:tblPr firstRow="1" bandRow="1">
                <a:tableStyleId>{5C22544A-7EE6-4342-B048-85BDC9FD1C3A}</a:tableStyleId>
              </a:tblPr>
              <a:tblGrid>
                <a:gridCol w="7715304"/>
              </a:tblGrid>
              <a:tr h="1300162">
                <a:tc>
                  <a:txBody>
                    <a:bodyPr/>
                    <a:lstStyle/>
                    <a:p>
                      <a:r>
                        <a:rPr lang="en-US" sz="1400" dirty="0" smtClean="0">
                          <a:solidFill>
                            <a:srgbClr val="FF0000"/>
                          </a:solidFill>
                          <a:latin typeface="Times New Roman" pitchFamily="18" charset="0"/>
                          <a:cs typeface="Times New Roman" pitchFamily="18" charset="0"/>
                        </a:rPr>
                        <a:t>Example 1: Intra-state</a:t>
                      </a:r>
                    </a:p>
                    <a:p>
                      <a:r>
                        <a:rPr lang="en-US" sz="1400" dirty="0" smtClean="0">
                          <a:latin typeface="Times New Roman" pitchFamily="18" charset="0"/>
                          <a:cs typeface="Times New Roman" pitchFamily="18" charset="0"/>
                        </a:rPr>
                        <a:t>Mr. X purchased goods Rs. 1,00,000 locally (intrastate)</a:t>
                      </a:r>
                    </a:p>
                    <a:p>
                      <a:r>
                        <a:rPr lang="en-US" sz="1400" dirty="0" smtClean="0">
                          <a:latin typeface="Times New Roman" pitchFamily="18" charset="0"/>
                          <a:cs typeface="Times New Roman" pitchFamily="18" charset="0"/>
                        </a:rPr>
                        <a:t>He sold them for Rs. 1,50,000 in the same state</a:t>
                      </a:r>
                    </a:p>
                    <a:p>
                      <a:r>
                        <a:rPr lang="en-US" sz="1400" dirty="0" smtClean="0">
                          <a:latin typeface="Times New Roman" pitchFamily="18" charset="0"/>
                          <a:cs typeface="Times New Roman" pitchFamily="18" charset="0"/>
                        </a:rPr>
                        <a:t>He paid legal consultation fees Rs. 5,000</a:t>
                      </a:r>
                    </a:p>
                    <a:p>
                      <a:r>
                        <a:rPr lang="en-US" sz="1400" dirty="0" smtClean="0">
                          <a:latin typeface="Times New Roman" pitchFamily="18" charset="0"/>
                          <a:cs typeface="Times New Roman" pitchFamily="18" charset="0"/>
                        </a:rPr>
                        <a:t>He purchased furniture for his office for Rs. 12,000</a:t>
                      </a:r>
                    </a:p>
                    <a:p>
                      <a:r>
                        <a:rPr lang="en-US" sz="1400" dirty="0" smtClean="0">
                          <a:latin typeface="Times New Roman" pitchFamily="18" charset="0"/>
                          <a:cs typeface="Times New Roman" pitchFamily="18" charset="0"/>
                        </a:rPr>
                        <a:t>Assuming CGST @8% and SGST@8%</a:t>
                      </a:r>
                      <a:endParaRPr lang="en-US" sz="14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n-US" dirty="0" smtClean="0"/>
              <a:t/>
            </a:r>
            <a:br>
              <a:rPr lang="en-US" dirty="0" smtClean="0"/>
            </a:br>
            <a:r>
              <a:rPr lang="en-US" dirty="0" smtClean="0"/>
              <a:t>Accounting entries under GST</a:t>
            </a:r>
            <a:br>
              <a:rPr lang="en-US" dirty="0" smtClean="0"/>
            </a:br>
            <a:endParaRPr lang="en-US" dirty="0"/>
          </a:p>
        </p:txBody>
      </p:sp>
      <p:graphicFrame>
        <p:nvGraphicFramePr>
          <p:cNvPr id="9" name="Content Placeholder 8"/>
          <p:cNvGraphicFramePr>
            <a:graphicFrameLocks noGrp="1"/>
          </p:cNvGraphicFramePr>
          <p:nvPr>
            <p:ph idx="1"/>
          </p:nvPr>
        </p:nvGraphicFramePr>
        <p:xfrm>
          <a:off x="357158" y="2214554"/>
          <a:ext cx="8215434" cy="4077227"/>
        </p:xfrm>
        <a:graphic>
          <a:graphicData uri="http://schemas.openxmlformats.org/drawingml/2006/table">
            <a:tbl>
              <a:tblPr firstRow="1" bandRow="1">
                <a:tableStyleId>{5C22544A-7EE6-4342-B048-85BDC9FD1C3A}</a:tableStyleId>
              </a:tblPr>
              <a:tblGrid>
                <a:gridCol w="4107717"/>
                <a:gridCol w="4107717"/>
              </a:tblGrid>
              <a:tr h="1048452">
                <a:tc>
                  <a:txBody>
                    <a:bodyPr/>
                    <a:lstStyle/>
                    <a:p>
                      <a:r>
                        <a:rPr lang="en-US" sz="1400" dirty="0" smtClean="0">
                          <a:latin typeface="Times New Roman" pitchFamily="18" charset="0"/>
                          <a:cs typeface="Times New Roman" pitchFamily="18" charset="0"/>
                        </a:rPr>
                        <a:t>Purchase A/c ………………Dr.	1,50,000	</a:t>
                      </a:r>
                    </a:p>
                    <a:p>
                      <a:r>
                        <a:rPr lang="en-US" sz="1400" dirty="0" smtClean="0">
                          <a:latin typeface="Times New Roman" pitchFamily="18" charset="0"/>
                          <a:cs typeface="Times New Roman" pitchFamily="18" charset="0"/>
                        </a:rPr>
                        <a:t>Input IGST A/c ……………Dr.	24,000	</a:t>
                      </a:r>
                    </a:p>
                    <a:p>
                      <a:r>
                        <a:rPr lang="en-US" sz="1400" dirty="0" smtClean="0">
                          <a:latin typeface="Times New Roman" pitchFamily="18" charset="0"/>
                          <a:cs typeface="Times New Roman" pitchFamily="18" charset="0"/>
                        </a:rPr>
                        <a:t>           To Creditors A/c		1,74,000</a:t>
                      </a:r>
                      <a:endParaRPr lang="en-US" sz="1400" dirty="0">
                        <a:latin typeface="Times New Roman" pitchFamily="18" charset="0"/>
                        <a:cs typeface="Times New Roman" pitchFamily="18" charset="0"/>
                      </a:endParaRPr>
                    </a:p>
                  </a:txBody>
                  <a:tcPr/>
                </a:tc>
                <a:tc>
                  <a:txBody>
                    <a:bodyPr/>
                    <a:lstStyle/>
                    <a:p>
                      <a:r>
                        <a:rPr lang="en-US" sz="1400" dirty="0" smtClean="0">
                          <a:latin typeface="Times New Roman" pitchFamily="18" charset="0"/>
                          <a:cs typeface="Times New Roman" pitchFamily="18" charset="0"/>
                        </a:rPr>
                        <a:t>Debtors A/c ………………Dr.	1,74,000	</a:t>
                      </a:r>
                    </a:p>
                    <a:p>
                      <a:r>
                        <a:rPr lang="en-US" sz="1400" dirty="0" smtClean="0">
                          <a:latin typeface="Times New Roman" pitchFamily="18" charset="0"/>
                          <a:cs typeface="Times New Roman" pitchFamily="18" charset="0"/>
                        </a:rPr>
                        <a:t>             To Sales A/c		1,50,000</a:t>
                      </a:r>
                    </a:p>
                    <a:p>
                      <a:r>
                        <a:rPr lang="en-US" sz="1400" dirty="0" smtClean="0">
                          <a:latin typeface="Times New Roman" pitchFamily="18" charset="0"/>
                          <a:cs typeface="Times New Roman" pitchFamily="18" charset="0"/>
                        </a:rPr>
                        <a:t>             To Output CGST A/c	12,000</a:t>
                      </a:r>
                    </a:p>
                    <a:p>
                      <a:r>
                        <a:rPr lang="en-US" sz="1400" dirty="0" smtClean="0">
                          <a:latin typeface="Times New Roman" pitchFamily="18" charset="0"/>
                          <a:cs typeface="Times New Roman" pitchFamily="18" charset="0"/>
                        </a:rPr>
                        <a:t>             To Output SGST A/c	12,000</a:t>
                      </a:r>
                    </a:p>
                    <a:p>
                      <a:endParaRPr lang="en-US" sz="1400" dirty="0">
                        <a:latin typeface="Times New Roman" pitchFamily="18" charset="0"/>
                        <a:cs typeface="Times New Roman" pitchFamily="18" charset="0"/>
                      </a:endParaRPr>
                    </a:p>
                  </a:txBody>
                  <a:tcPr/>
                </a:tc>
              </a:tr>
              <a:tr h="1048452">
                <a:tc>
                  <a:txBody>
                    <a:bodyPr/>
                    <a:lstStyle/>
                    <a:p>
                      <a:r>
                        <a:rPr lang="en-US" sz="1400" dirty="0" smtClean="0">
                          <a:latin typeface="Times New Roman" pitchFamily="18" charset="0"/>
                          <a:cs typeface="Times New Roman" pitchFamily="18" charset="0"/>
                        </a:rPr>
                        <a:t>Debtors A/c ………………Dr.	1,16,000	</a:t>
                      </a:r>
                    </a:p>
                    <a:p>
                      <a:r>
                        <a:rPr lang="en-US" sz="1400" dirty="0" smtClean="0">
                          <a:latin typeface="Times New Roman" pitchFamily="18" charset="0"/>
                          <a:cs typeface="Times New Roman" pitchFamily="18" charset="0"/>
                        </a:rPr>
                        <a:t>             To Sales A/c		1,00,000</a:t>
                      </a:r>
                    </a:p>
                    <a:p>
                      <a:r>
                        <a:rPr lang="en-US" sz="1400" dirty="0" smtClean="0">
                          <a:latin typeface="Times New Roman" pitchFamily="18" charset="0"/>
                          <a:cs typeface="Times New Roman" pitchFamily="18" charset="0"/>
                        </a:rPr>
                        <a:t>             To Output IGST A/c	16,000</a:t>
                      </a:r>
                      <a:endParaRPr lang="en-US" sz="1400" dirty="0">
                        <a:latin typeface="Times New Roman" pitchFamily="18" charset="0"/>
                        <a:cs typeface="Times New Roman" pitchFamily="18" charset="0"/>
                      </a:endParaRPr>
                    </a:p>
                  </a:txBody>
                  <a:tcPr/>
                </a:tc>
                <a:tc>
                  <a:txBody>
                    <a:bodyPr/>
                    <a:lstStyle/>
                    <a:p>
                      <a:r>
                        <a:rPr lang="en-US" sz="1400" dirty="0" smtClean="0">
                          <a:latin typeface="Times New Roman" pitchFamily="18" charset="0"/>
                          <a:cs typeface="Times New Roman" pitchFamily="18" charset="0"/>
                        </a:rPr>
                        <a:t>Telephone Expenses A/c ..…Dr.	5,000	</a:t>
                      </a:r>
                    </a:p>
                    <a:p>
                      <a:r>
                        <a:rPr lang="en-US" sz="1400" dirty="0" smtClean="0">
                          <a:latin typeface="Times New Roman" pitchFamily="18" charset="0"/>
                          <a:cs typeface="Times New Roman" pitchFamily="18" charset="0"/>
                        </a:rPr>
                        <a:t>Input CGST A/c ………………..Dr.	400	</a:t>
                      </a:r>
                    </a:p>
                    <a:p>
                      <a:r>
                        <a:rPr lang="en-US" sz="1400" dirty="0" smtClean="0">
                          <a:latin typeface="Times New Roman" pitchFamily="18" charset="0"/>
                          <a:cs typeface="Times New Roman" pitchFamily="18" charset="0"/>
                        </a:rPr>
                        <a:t>Input SGST A/c …..……………Dr.	400	</a:t>
                      </a:r>
                    </a:p>
                    <a:p>
                      <a:r>
                        <a:rPr lang="en-US" sz="1400" dirty="0" smtClean="0">
                          <a:latin typeface="Times New Roman" pitchFamily="18" charset="0"/>
                          <a:cs typeface="Times New Roman" pitchFamily="18" charset="0"/>
                        </a:rPr>
                        <a:t>             To Bank A/c		5,800</a:t>
                      </a:r>
                    </a:p>
                    <a:p>
                      <a:endParaRPr lang="en-US" sz="1400" dirty="0" smtClean="0">
                        <a:latin typeface="Times New Roman" pitchFamily="18" charset="0"/>
                        <a:cs typeface="Times New Roman" pitchFamily="18" charset="0"/>
                      </a:endParaRPr>
                    </a:p>
                  </a:txBody>
                  <a:tcPr/>
                </a:tc>
              </a:tr>
              <a:tr h="1760747">
                <a:tc>
                  <a:txBody>
                    <a:bodyPr/>
                    <a:lstStyle/>
                    <a:p>
                      <a:r>
                        <a:rPr lang="en-US" sz="1400" b="1" dirty="0" smtClean="0">
                          <a:latin typeface="Times New Roman" pitchFamily="18" charset="0"/>
                          <a:cs typeface="Times New Roman" pitchFamily="18" charset="0"/>
                        </a:rPr>
                        <a:t>Office Equipment A/c.…..Dr.	12,000	</a:t>
                      </a:r>
                    </a:p>
                    <a:p>
                      <a:r>
                        <a:rPr lang="en-US" sz="1400" b="1" dirty="0" smtClean="0">
                          <a:latin typeface="Times New Roman" pitchFamily="18" charset="0"/>
                          <a:cs typeface="Times New Roman" pitchFamily="18" charset="0"/>
                        </a:rPr>
                        <a:t>Input CGST A/c ……………Dr.	960	</a:t>
                      </a:r>
                    </a:p>
                    <a:p>
                      <a:r>
                        <a:rPr lang="en-US" sz="1400" b="1" dirty="0" smtClean="0">
                          <a:latin typeface="Times New Roman" pitchFamily="18" charset="0"/>
                          <a:cs typeface="Times New Roman" pitchFamily="18" charset="0"/>
                        </a:rPr>
                        <a:t>Input SGST A/c ……………Dr.	960	</a:t>
                      </a:r>
                    </a:p>
                    <a:p>
                      <a:r>
                        <a:rPr lang="en-US" sz="1400" b="1" dirty="0" smtClean="0">
                          <a:latin typeface="Times New Roman" pitchFamily="18" charset="0"/>
                          <a:cs typeface="Times New Roman" pitchFamily="18" charset="0"/>
                        </a:rPr>
                        <a:t>             To ABC Furniture Shop A/c	13,920</a:t>
                      </a:r>
                    </a:p>
                  </a:txBody>
                  <a:tcPr/>
                </a:tc>
                <a:tc>
                  <a:txBody>
                    <a:bodyPr/>
                    <a:lstStyle/>
                    <a:p>
                      <a:r>
                        <a:rPr lang="en-US" sz="1400" b="1" dirty="0" smtClean="0">
                          <a:latin typeface="Times New Roman" pitchFamily="18" charset="0"/>
                          <a:cs typeface="Times New Roman" pitchFamily="18" charset="0"/>
                        </a:rPr>
                        <a:t>Total CGST input =400+960=1,360</a:t>
                      </a:r>
                    </a:p>
                    <a:p>
                      <a:r>
                        <a:rPr lang="en-US" sz="1400" b="1" dirty="0" smtClean="0">
                          <a:latin typeface="Times New Roman" pitchFamily="18" charset="0"/>
                          <a:cs typeface="Times New Roman" pitchFamily="18" charset="0"/>
                        </a:rPr>
                        <a:t>Total CGST output =12,000</a:t>
                      </a:r>
                    </a:p>
                    <a:p>
                      <a:r>
                        <a:rPr lang="en-US" sz="1400" b="1" dirty="0" smtClean="0">
                          <a:latin typeface="Times New Roman" pitchFamily="18" charset="0"/>
                          <a:cs typeface="Times New Roman" pitchFamily="18" charset="0"/>
                        </a:rPr>
                        <a:t>Total SGST input =400+960=1,360</a:t>
                      </a:r>
                    </a:p>
                    <a:p>
                      <a:r>
                        <a:rPr lang="en-US" sz="1400" b="1" dirty="0" smtClean="0">
                          <a:latin typeface="Times New Roman" pitchFamily="18" charset="0"/>
                          <a:cs typeface="Times New Roman" pitchFamily="18" charset="0"/>
                        </a:rPr>
                        <a:t>Total SGST output =12,000</a:t>
                      </a:r>
                    </a:p>
                    <a:p>
                      <a:r>
                        <a:rPr lang="en-US" sz="1400" b="1" dirty="0" smtClean="0">
                          <a:latin typeface="Times New Roman" pitchFamily="18" charset="0"/>
                          <a:cs typeface="Times New Roman" pitchFamily="18" charset="0"/>
                        </a:rPr>
                        <a:t>Total IGST input =24,000           </a:t>
                      </a:r>
                    </a:p>
                    <a:p>
                      <a:r>
                        <a:rPr lang="en-US" sz="1400" b="1" dirty="0" smtClean="0">
                          <a:latin typeface="Times New Roman" pitchFamily="18" charset="0"/>
                          <a:cs typeface="Times New Roman" pitchFamily="18" charset="0"/>
                        </a:rPr>
                        <a:t>Total IGST output =16,000</a:t>
                      </a:r>
                    </a:p>
                  </a:txBody>
                  <a:tcPr/>
                </a:tc>
              </a:tr>
            </a:tbl>
          </a:graphicData>
        </a:graphic>
      </p:graphicFrame>
      <p:graphicFrame>
        <p:nvGraphicFramePr>
          <p:cNvPr id="7" name="Table 6"/>
          <p:cNvGraphicFramePr>
            <a:graphicFrameLocks noGrp="1"/>
          </p:cNvGraphicFramePr>
          <p:nvPr/>
        </p:nvGraphicFramePr>
        <p:xfrm>
          <a:off x="1000100" y="714356"/>
          <a:ext cx="7715304" cy="1371600"/>
        </p:xfrm>
        <a:graphic>
          <a:graphicData uri="http://schemas.openxmlformats.org/drawingml/2006/table">
            <a:tbl>
              <a:tblPr firstRow="1" bandRow="1">
                <a:tableStyleId>{5C22544A-7EE6-4342-B048-85BDC9FD1C3A}</a:tableStyleId>
              </a:tblPr>
              <a:tblGrid>
                <a:gridCol w="7715304"/>
              </a:tblGrid>
              <a:tr h="1300162">
                <a:tc>
                  <a:txBody>
                    <a:bodyPr/>
                    <a:lstStyle/>
                    <a:p>
                      <a:r>
                        <a:rPr lang="en-US" sz="1400" dirty="0" smtClean="0">
                          <a:latin typeface="Times New Roman" pitchFamily="18" charset="0"/>
                          <a:cs typeface="Times New Roman" pitchFamily="18" charset="0"/>
                        </a:rPr>
                        <a:t>Example 2: Inter-state -</a:t>
                      </a:r>
                      <a:r>
                        <a:rPr lang="en-US" sz="1400" b="1" dirty="0" smtClean="0">
                          <a:latin typeface="Times New Roman" pitchFamily="18" charset="0"/>
                          <a:cs typeface="Times New Roman" pitchFamily="18" charset="0"/>
                        </a:rPr>
                        <a:t>Assuming CGST @8% and SGST@8%</a:t>
                      </a:r>
                    </a:p>
                    <a:p>
                      <a:r>
                        <a:rPr lang="en-US" sz="1400" dirty="0" smtClean="0">
                          <a:latin typeface="Times New Roman" pitchFamily="18" charset="0"/>
                          <a:cs typeface="Times New Roman" pitchFamily="18" charset="0"/>
                        </a:rPr>
                        <a:t>Mr. X purchased goods Rs. 1,50,000 from outside the State</a:t>
                      </a:r>
                    </a:p>
                    <a:p>
                      <a:r>
                        <a:rPr lang="en-US" sz="1400" dirty="0" smtClean="0">
                          <a:latin typeface="Times New Roman" pitchFamily="18" charset="0"/>
                          <a:cs typeface="Times New Roman" pitchFamily="18" charset="0"/>
                        </a:rPr>
                        <a:t>He sold Rs. 1,50,000 locally</a:t>
                      </a:r>
                    </a:p>
                    <a:p>
                      <a:r>
                        <a:rPr lang="en-US" sz="1400" dirty="0" smtClean="0">
                          <a:latin typeface="Times New Roman" pitchFamily="18" charset="0"/>
                          <a:cs typeface="Times New Roman" pitchFamily="18" charset="0"/>
                        </a:rPr>
                        <a:t>He sold Rs.1,00,000 outside the state</a:t>
                      </a:r>
                    </a:p>
                    <a:p>
                      <a:r>
                        <a:rPr lang="en-US" sz="1400" dirty="0" smtClean="0">
                          <a:latin typeface="Times New Roman" pitchFamily="18" charset="0"/>
                          <a:cs typeface="Times New Roman" pitchFamily="18" charset="0"/>
                        </a:rPr>
                        <a:t>He paid telephone bill Rs. 5,000</a:t>
                      </a:r>
                    </a:p>
                    <a:p>
                      <a:r>
                        <a:rPr lang="en-US" sz="1400" dirty="0" smtClean="0">
                          <a:latin typeface="Times New Roman" pitchFamily="18" charset="0"/>
                          <a:cs typeface="Times New Roman" pitchFamily="18" charset="0"/>
                        </a:rPr>
                        <a:t>He purchased an air cooler for his office for Rs. 12,000 (locally)</a:t>
                      </a:r>
                      <a:endParaRPr lang="en-US" sz="14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n-US" dirty="0" smtClean="0"/>
              <a:t/>
            </a:r>
            <a:br>
              <a:rPr lang="en-US" dirty="0" smtClean="0"/>
            </a:br>
            <a:r>
              <a:rPr lang="en-US" dirty="0" smtClean="0"/>
              <a:t>Accounting entries under GST</a:t>
            </a:r>
            <a:br>
              <a:rPr lang="en-US" dirty="0" smtClean="0"/>
            </a:br>
            <a:endParaRPr lang="en-US" dirty="0"/>
          </a:p>
        </p:txBody>
      </p:sp>
      <p:graphicFrame>
        <p:nvGraphicFramePr>
          <p:cNvPr id="6" name="Content Placeholder 5"/>
          <p:cNvGraphicFramePr>
            <a:graphicFrameLocks noGrp="1"/>
          </p:cNvGraphicFramePr>
          <p:nvPr>
            <p:ph idx="1"/>
          </p:nvPr>
        </p:nvGraphicFramePr>
        <p:xfrm>
          <a:off x="428596" y="928670"/>
          <a:ext cx="8229600" cy="320548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r>
                        <a:rPr lang="en-US" dirty="0" smtClean="0"/>
                        <a:t>Particulars</a:t>
                      </a:r>
                      <a:endParaRPr lang="en-US" dirty="0"/>
                    </a:p>
                  </a:txBody>
                  <a:tcPr/>
                </a:tc>
                <a:tc>
                  <a:txBody>
                    <a:bodyPr/>
                    <a:lstStyle/>
                    <a:p>
                      <a:r>
                        <a:rPr lang="en-US" dirty="0" smtClean="0"/>
                        <a:t>CGST</a:t>
                      </a:r>
                      <a:endParaRPr lang="en-US" dirty="0"/>
                    </a:p>
                  </a:txBody>
                  <a:tcPr/>
                </a:tc>
                <a:tc>
                  <a:txBody>
                    <a:bodyPr/>
                    <a:lstStyle/>
                    <a:p>
                      <a:r>
                        <a:rPr lang="en-US" dirty="0" smtClean="0"/>
                        <a:t>SGST</a:t>
                      </a:r>
                      <a:endParaRPr lang="en-US" dirty="0"/>
                    </a:p>
                  </a:txBody>
                  <a:tcPr/>
                </a:tc>
                <a:tc>
                  <a:txBody>
                    <a:bodyPr/>
                    <a:lstStyle/>
                    <a:p>
                      <a:r>
                        <a:rPr lang="en-US" dirty="0" smtClean="0"/>
                        <a:t>IGST</a:t>
                      </a:r>
                      <a:endParaRPr lang="en-US" dirty="0"/>
                    </a:p>
                  </a:txBody>
                  <a:tcPr/>
                </a:tc>
              </a:tr>
              <a:tr h="370840">
                <a:tc>
                  <a:txBody>
                    <a:bodyPr/>
                    <a:lstStyle/>
                    <a:p>
                      <a:pPr fontAlgn="t"/>
                      <a:r>
                        <a:rPr lang="en-US" b="0" dirty="0"/>
                        <a:t>Output liability</a:t>
                      </a:r>
                      <a:endParaRPr lang="en-US" dirty="0"/>
                    </a:p>
                  </a:txBody>
                  <a:tcPr marL="76200" marR="76200" marT="76200" marB="76200"/>
                </a:tc>
                <a:tc>
                  <a:txBody>
                    <a:bodyPr/>
                    <a:lstStyle/>
                    <a:p>
                      <a:pPr algn="r" fontAlgn="t"/>
                      <a:r>
                        <a:rPr lang="en-US" b="0" dirty="0"/>
                        <a:t>12,000</a:t>
                      </a:r>
                      <a:endParaRPr lang="en-US" dirty="0"/>
                    </a:p>
                  </a:txBody>
                  <a:tcPr marL="76200" marR="76200" marT="76200" marB="76200"/>
                </a:tc>
                <a:tc>
                  <a:txBody>
                    <a:bodyPr/>
                    <a:lstStyle/>
                    <a:p>
                      <a:pPr fontAlgn="t"/>
                      <a:r>
                        <a:rPr lang="en-US" b="0"/>
                        <a:t>12,000</a:t>
                      </a:r>
                      <a:endParaRPr lang="en-US"/>
                    </a:p>
                  </a:txBody>
                  <a:tcPr marL="76200" marR="76200" marT="76200" marB="76200"/>
                </a:tc>
                <a:tc>
                  <a:txBody>
                    <a:bodyPr/>
                    <a:lstStyle/>
                    <a:p>
                      <a:pPr algn="r" fontAlgn="t"/>
                      <a:r>
                        <a:rPr lang="en-US" b="0"/>
                        <a:t>16,000</a:t>
                      </a:r>
                      <a:endParaRPr lang="en-US"/>
                    </a:p>
                  </a:txBody>
                  <a:tcPr marL="76200" marR="76200" marT="76200" marB="76200"/>
                </a:tc>
              </a:tr>
              <a:tr h="370840">
                <a:tc>
                  <a:txBody>
                    <a:bodyPr/>
                    <a:lstStyle/>
                    <a:p>
                      <a:pPr fontAlgn="t"/>
                      <a:r>
                        <a:rPr lang="en-US" b="1"/>
                        <a:t>Less: Input tax credit</a:t>
                      </a:r>
                      <a:endParaRPr lang="en-US"/>
                    </a:p>
                  </a:txBody>
                  <a:tcPr marL="76200" marR="76200" marT="76200" marB="76200"/>
                </a:tc>
                <a:tc>
                  <a:txBody>
                    <a:bodyPr/>
                    <a:lstStyle/>
                    <a:p>
                      <a:pPr fontAlgn="t"/>
                      <a:endParaRPr lang="en-US" dirty="0"/>
                    </a:p>
                  </a:txBody>
                  <a:tcPr marL="76200" marR="76200" marT="76200" marB="76200"/>
                </a:tc>
                <a:tc>
                  <a:txBody>
                    <a:bodyPr/>
                    <a:lstStyle/>
                    <a:p>
                      <a:pPr fontAlgn="t"/>
                      <a:endParaRPr lang="en-US"/>
                    </a:p>
                  </a:txBody>
                  <a:tcPr marL="76200" marR="76200" marT="76200" marB="76200"/>
                </a:tc>
                <a:tc>
                  <a:txBody>
                    <a:bodyPr/>
                    <a:lstStyle/>
                    <a:p>
                      <a:pPr fontAlgn="t"/>
                      <a:endParaRPr lang="en-US"/>
                    </a:p>
                  </a:txBody>
                  <a:tcPr marL="76200" marR="76200" marT="76200" marB="76200"/>
                </a:tc>
              </a:tr>
              <a:tr h="370840">
                <a:tc>
                  <a:txBody>
                    <a:bodyPr/>
                    <a:lstStyle/>
                    <a:p>
                      <a:pPr fontAlgn="t"/>
                      <a:r>
                        <a:rPr lang="en-US" b="0"/>
                        <a:t>   CGST</a:t>
                      </a:r>
                      <a:endParaRPr lang="en-US"/>
                    </a:p>
                  </a:txBody>
                  <a:tcPr marL="76200" marR="76200" marT="76200" marB="76200"/>
                </a:tc>
                <a:tc>
                  <a:txBody>
                    <a:bodyPr/>
                    <a:lstStyle/>
                    <a:p>
                      <a:pPr algn="r" fontAlgn="t"/>
                      <a:r>
                        <a:rPr lang="en-US" b="0"/>
                        <a:t>1,360</a:t>
                      </a:r>
                      <a:endParaRPr lang="en-US"/>
                    </a:p>
                  </a:txBody>
                  <a:tcPr marL="76200" marR="76200" marT="76200" marB="76200"/>
                </a:tc>
                <a:tc>
                  <a:txBody>
                    <a:bodyPr/>
                    <a:lstStyle/>
                    <a:p>
                      <a:pPr fontAlgn="t"/>
                      <a:endParaRPr lang="en-US"/>
                    </a:p>
                  </a:txBody>
                  <a:tcPr marL="76200" marR="76200" marT="76200" marB="76200"/>
                </a:tc>
                <a:tc>
                  <a:txBody>
                    <a:bodyPr/>
                    <a:lstStyle/>
                    <a:p>
                      <a:pPr fontAlgn="t"/>
                      <a:endParaRPr lang="en-US"/>
                    </a:p>
                  </a:txBody>
                  <a:tcPr marL="76200" marR="76200" marT="76200" marB="76200"/>
                </a:tc>
              </a:tr>
              <a:tr h="370840">
                <a:tc>
                  <a:txBody>
                    <a:bodyPr/>
                    <a:lstStyle/>
                    <a:p>
                      <a:pPr fontAlgn="t"/>
                      <a:r>
                        <a:rPr lang="en-US" b="0"/>
                        <a:t>   SGST</a:t>
                      </a:r>
                      <a:endParaRPr lang="en-US"/>
                    </a:p>
                  </a:txBody>
                  <a:tcPr marL="76200" marR="76200" marT="76200" marB="76200"/>
                </a:tc>
                <a:tc>
                  <a:txBody>
                    <a:bodyPr/>
                    <a:lstStyle/>
                    <a:p>
                      <a:pPr fontAlgn="t"/>
                      <a:endParaRPr lang="en-US" dirty="0"/>
                    </a:p>
                  </a:txBody>
                  <a:tcPr marL="76200" marR="76200" marT="76200" marB="76200"/>
                </a:tc>
                <a:tc>
                  <a:txBody>
                    <a:bodyPr/>
                    <a:lstStyle/>
                    <a:p>
                      <a:pPr algn="r" fontAlgn="t"/>
                      <a:r>
                        <a:rPr lang="en-US" b="0"/>
                        <a:t>1,360</a:t>
                      </a:r>
                      <a:endParaRPr lang="en-US"/>
                    </a:p>
                  </a:txBody>
                  <a:tcPr marL="76200" marR="76200" marT="76200" marB="76200"/>
                </a:tc>
                <a:tc>
                  <a:txBody>
                    <a:bodyPr/>
                    <a:lstStyle/>
                    <a:p>
                      <a:pPr fontAlgn="t"/>
                      <a:endParaRPr lang="en-US"/>
                    </a:p>
                  </a:txBody>
                  <a:tcPr marL="76200" marR="76200" marT="76200" marB="76200"/>
                </a:tc>
              </a:tr>
              <a:tr h="370840">
                <a:tc>
                  <a:txBody>
                    <a:bodyPr/>
                    <a:lstStyle/>
                    <a:p>
                      <a:pPr fontAlgn="t"/>
                      <a:r>
                        <a:rPr lang="en-US" b="0" dirty="0"/>
                        <a:t>   IGST</a:t>
                      </a:r>
                      <a:endParaRPr lang="en-US" dirty="0"/>
                    </a:p>
                  </a:txBody>
                  <a:tcPr marL="76200" marR="76200" marT="76200" marB="76200"/>
                </a:tc>
                <a:tc>
                  <a:txBody>
                    <a:bodyPr/>
                    <a:lstStyle/>
                    <a:p>
                      <a:pPr algn="r" fontAlgn="t"/>
                      <a:r>
                        <a:rPr lang="en-US" b="0" dirty="0"/>
                        <a:t>8,000</a:t>
                      </a:r>
                      <a:endParaRPr lang="en-US" dirty="0"/>
                    </a:p>
                  </a:txBody>
                  <a:tcPr marL="76200" marR="76200" marT="76200" marB="76200"/>
                </a:tc>
                <a:tc>
                  <a:txBody>
                    <a:bodyPr/>
                    <a:lstStyle/>
                    <a:p>
                      <a:pPr fontAlgn="t"/>
                      <a:endParaRPr lang="en-US"/>
                    </a:p>
                  </a:txBody>
                  <a:tcPr marL="76200" marR="76200" marT="76200" marB="76200"/>
                </a:tc>
                <a:tc>
                  <a:txBody>
                    <a:bodyPr/>
                    <a:lstStyle/>
                    <a:p>
                      <a:pPr algn="r" fontAlgn="t"/>
                      <a:r>
                        <a:rPr lang="en-US" b="0"/>
                        <a:t>16,000</a:t>
                      </a:r>
                      <a:endParaRPr lang="en-US"/>
                    </a:p>
                  </a:txBody>
                  <a:tcPr marL="76200" marR="76200" marT="76200" marB="76200"/>
                </a:tc>
              </a:tr>
              <a:tr h="370840">
                <a:tc>
                  <a:txBody>
                    <a:bodyPr/>
                    <a:lstStyle/>
                    <a:p>
                      <a:pPr fontAlgn="t"/>
                      <a:r>
                        <a:rPr lang="en-US" b="1"/>
                        <a:t>Amount payable</a:t>
                      </a:r>
                      <a:endParaRPr lang="en-US"/>
                    </a:p>
                  </a:txBody>
                  <a:tcPr marL="76200" marR="76200" marT="76200" marB="76200"/>
                </a:tc>
                <a:tc>
                  <a:txBody>
                    <a:bodyPr/>
                    <a:lstStyle/>
                    <a:p>
                      <a:pPr algn="r" fontAlgn="t"/>
                      <a:r>
                        <a:rPr lang="en-US" b="1" dirty="0"/>
                        <a:t>2,640</a:t>
                      </a:r>
                    </a:p>
                  </a:txBody>
                  <a:tcPr marL="76200" marR="76200" marT="76200" marB="76200"/>
                </a:tc>
                <a:tc>
                  <a:txBody>
                    <a:bodyPr/>
                    <a:lstStyle/>
                    <a:p>
                      <a:pPr algn="r" fontAlgn="t"/>
                      <a:r>
                        <a:rPr lang="en-US" b="1" dirty="0"/>
                        <a:t>10,640</a:t>
                      </a:r>
                    </a:p>
                  </a:txBody>
                  <a:tcPr marL="76200" marR="76200" marT="76200" marB="76200"/>
                </a:tc>
                <a:tc>
                  <a:txBody>
                    <a:bodyPr/>
                    <a:lstStyle/>
                    <a:p>
                      <a:pPr algn="r" fontAlgn="t"/>
                      <a:r>
                        <a:rPr lang="en-US" b="1" dirty="0"/>
                        <a:t>NIL</a:t>
                      </a:r>
                    </a:p>
                  </a:txBody>
                  <a:tcPr marL="76200" marR="76200" marT="76200" marB="76200"/>
                </a:tc>
              </a:tr>
            </a:tbl>
          </a:graphicData>
        </a:graphic>
      </p:graphicFrame>
      <p:graphicFrame>
        <p:nvGraphicFramePr>
          <p:cNvPr id="10" name="Table 9"/>
          <p:cNvGraphicFramePr>
            <a:graphicFrameLocks noGrp="1"/>
          </p:cNvGraphicFramePr>
          <p:nvPr/>
        </p:nvGraphicFramePr>
        <p:xfrm>
          <a:off x="642910" y="4357694"/>
          <a:ext cx="7858180" cy="1785950"/>
        </p:xfrm>
        <a:graphic>
          <a:graphicData uri="http://schemas.openxmlformats.org/drawingml/2006/table">
            <a:tbl>
              <a:tblPr firstRow="1" bandRow="1">
                <a:tableStyleId>{5C22544A-7EE6-4342-B048-85BDC9FD1C3A}</a:tableStyleId>
              </a:tblPr>
              <a:tblGrid>
                <a:gridCol w="7858180"/>
              </a:tblGrid>
              <a:tr h="1785950">
                <a:tc>
                  <a:txBody>
                    <a:bodyPr/>
                    <a:lstStyle/>
                    <a:p>
                      <a:r>
                        <a:rPr lang="en-US" dirty="0" smtClean="0"/>
                        <a:t>Any IGST credit will first be applied to set off IGST and then CGST. Balance if any will be applied to setoff SGST.</a:t>
                      </a:r>
                    </a:p>
                    <a:p>
                      <a:r>
                        <a:rPr lang="en-US" dirty="0" smtClean="0"/>
                        <a:t>So out of total input IGST of Rs. 24,000, firstly it will be completely setoff against IGST. Then balance Rs.8,000 against CGST.</a:t>
                      </a:r>
                    </a:p>
                    <a:p>
                      <a:r>
                        <a:rPr lang="en-US" dirty="0" smtClean="0"/>
                        <a:t>From the total Rs.40,000, only Rs. 13,280 is payable.</a:t>
                      </a:r>
                    </a:p>
                    <a:p>
                      <a:r>
                        <a:rPr lang="en-US" dirty="0" smtClean="0"/>
                        <a:t>So the setoff entries will be-</a:t>
                      </a:r>
                      <a:endParaRPr lang="en-US" dirty="0"/>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n-US" dirty="0" smtClean="0"/>
              <a:t>So the setoff entries will be</a:t>
            </a:r>
          </a:p>
        </p:txBody>
      </p:sp>
      <p:graphicFrame>
        <p:nvGraphicFramePr>
          <p:cNvPr id="9" name="Content Placeholder 8"/>
          <p:cNvGraphicFramePr>
            <a:graphicFrameLocks noGrp="1"/>
          </p:cNvGraphicFramePr>
          <p:nvPr>
            <p:ph idx="1"/>
          </p:nvPr>
        </p:nvGraphicFramePr>
        <p:xfrm>
          <a:off x="642910" y="1785926"/>
          <a:ext cx="8215434" cy="2103120"/>
        </p:xfrm>
        <a:graphic>
          <a:graphicData uri="http://schemas.openxmlformats.org/drawingml/2006/table">
            <a:tbl>
              <a:tblPr firstRow="1" bandRow="1">
                <a:tableStyleId>{5C22544A-7EE6-4342-B048-85BDC9FD1C3A}</a:tableStyleId>
              </a:tblPr>
              <a:tblGrid>
                <a:gridCol w="4107717"/>
                <a:gridCol w="4107717"/>
              </a:tblGrid>
              <a:tr h="934090">
                <a:tc>
                  <a:txBody>
                    <a:bodyPr/>
                    <a:lstStyle/>
                    <a:p>
                      <a:r>
                        <a:rPr lang="en-US" sz="1400" dirty="0" smtClean="0">
                          <a:solidFill>
                            <a:schemeClr val="tx1"/>
                          </a:solidFill>
                          <a:latin typeface="Times New Roman" pitchFamily="18" charset="0"/>
                          <a:cs typeface="Times New Roman" pitchFamily="18" charset="0"/>
                        </a:rPr>
                        <a:t>Setoff against CGST output</a:t>
                      </a:r>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1Output CGST ………………Dr.	9,360	</a:t>
                      </a:r>
                    </a:p>
                    <a:p>
                      <a:r>
                        <a:rPr lang="en-US" sz="1400" dirty="0" smtClean="0">
                          <a:latin typeface="Times New Roman" pitchFamily="18" charset="0"/>
                          <a:cs typeface="Times New Roman" pitchFamily="18" charset="0"/>
                        </a:rPr>
                        <a:t>           To Input CGST A/c	1,360</a:t>
                      </a:r>
                    </a:p>
                    <a:p>
                      <a:r>
                        <a:rPr lang="en-US" sz="1400" dirty="0" smtClean="0">
                          <a:latin typeface="Times New Roman" pitchFamily="18" charset="0"/>
                          <a:cs typeface="Times New Roman" pitchFamily="18" charset="0"/>
                        </a:rPr>
                        <a:t>           To Input IGST A/c	8,000</a:t>
                      </a:r>
                      <a:endParaRPr lang="en-US" sz="1400" dirty="0">
                        <a:latin typeface="Times New Roman" pitchFamily="18" charset="0"/>
                        <a:cs typeface="Times New Roman" pitchFamily="18" charset="0"/>
                      </a:endParaRPr>
                    </a:p>
                  </a:txBody>
                  <a:tcPr/>
                </a:tc>
                <a:tc>
                  <a:txBody>
                    <a:bodyPr/>
                    <a:lstStyle/>
                    <a:p>
                      <a:r>
                        <a:rPr lang="en-US" sz="1400" dirty="0" smtClean="0">
                          <a:solidFill>
                            <a:schemeClr val="tx1"/>
                          </a:solidFill>
                          <a:latin typeface="Times New Roman" pitchFamily="18" charset="0"/>
                          <a:cs typeface="Times New Roman" pitchFamily="18" charset="0"/>
                        </a:rPr>
                        <a:t>Setoff against SGST output</a:t>
                      </a:r>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Output SGST ………………Dr.	1,360	</a:t>
                      </a:r>
                    </a:p>
                    <a:p>
                      <a:r>
                        <a:rPr lang="en-US" sz="1400" dirty="0" smtClean="0">
                          <a:latin typeface="Times New Roman" pitchFamily="18" charset="0"/>
                          <a:cs typeface="Times New Roman" pitchFamily="18" charset="0"/>
                        </a:rPr>
                        <a:t>           To Input SGST A/c	1,360</a:t>
                      </a:r>
                      <a:endParaRPr lang="en-US" sz="1400" dirty="0">
                        <a:latin typeface="Times New Roman" pitchFamily="18" charset="0"/>
                        <a:cs typeface="Times New Roman" pitchFamily="18" charset="0"/>
                      </a:endParaRPr>
                    </a:p>
                  </a:txBody>
                  <a:tcPr/>
                </a:tc>
              </a:tr>
              <a:tr h="934090">
                <a:tc>
                  <a:txBody>
                    <a:bodyPr/>
                    <a:lstStyle/>
                    <a:p>
                      <a:r>
                        <a:rPr lang="en-US" sz="1400" b="1" dirty="0" smtClean="0">
                          <a:latin typeface="Times New Roman" pitchFamily="18" charset="0"/>
                          <a:cs typeface="Times New Roman" pitchFamily="18" charset="0"/>
                        </a:rPr>
                        <a:t>Setoff against IGST output</a:t>
                      </a:r>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Output IGST ………………Dr.	16,000	</a:t>
                      </a:r>
                    </a:p>
                    <a:p>
                      <a:r>
                        <a:rPr lang="en-US" sz="1400" dirty="0" smtClean="0">
                          <a:latin typeface="Times New Roman" pitchFamily="18" charset="0"/>
                          <a:cs typeface="Times New Roman" pitchFamily="18" charset="0"/>
                        </a:rPr>
                        <a:t>           To Input IGST A/c		16,000</a:t>
                      </a:r>
                      <a:endParaRPr lang="en-US" sz="1400" dirty="0">
                        <a:latin typeface="Times New Roman" pitchFamily="18" charset="0"/>
                        <a:cs typeface="Times New Roman" pitchFamily="18" charset="0"/>
                      </a:endParaRPr>
                    </a:p>
                  </a:txBody>
                  <a:tcPr/>
                </a:tc>
                <a:tc>
                  <a:txBody>
                    <a:bodyPr/>
                    <a:lstStyle/>
                    <a:p>
                      <a:r>
                        <a:rPr lang="en-US" sz="1400" b="1" dirty="0" smtClean="0">
                          <a:latin typeface="Times New Roman" pitchFamily="18" charset="0"/>
                          <a:cs typeface="Times New Roman" pitchFamily="18" charset="0"/>
                        </a:rPr>
                        <a:t>Final payment</a:t>
                      </a:r>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Output CGST A/c ……………Dr.	2,640	</a:t>
                      </a:r>
                    </a:p>
                    <a:p>
                      <a:r>
                        <a:rPr lang="en-US" sz="1400" dirty="0" smtClean="0">
                          <a:latin typeface="Times New Roman" pitchFamily="18" charset="0"/>
                          <a:cs typeface="Times New Roman" pitchFamily="18" charset="0"/>
                        </a:rPr>
                        <a:t>Output SGST A/c ……………Dr.	10,640	</a:t>
                      </a:r>
                    </a:p>
                    <a:p>
                      <a:r>
                        <a:rPr lang="en-US" sz="1400" dirty="0" smtClean="0">
                          <a:latin typeface="Times New Roman" pitchFamily="18" charset="0"/>
                          <a:cs typeface="Times New Roman" pitchFamily="18" charset="0"/>
                        </a:rPr>
                        <a:t>            To Bank</a:t>
                      </a:r>
                      <a:r>
                        <a:rPr lang="en-US" sz="1400" baseline="0" dirty="0" smtClean="0">
                          <a:latin typeface="Times New Roman" pitchFamily="18" charset="0"/>
                          <a:cs typeface="Times New Roman" pitchFamily="18" charset="0"/>
                        </a:rPr>
                        <a:t> </a:t>
                      </a:r>
                      <a:r>
                        <a:rPr lang="en-US" sz="1400" dirty="0" smtClean="0">
                          <a:latin typeface="Times New Roman" pitchFamily="18" charset="0"/>
                          <a:cs typeface="Times New Roman" pitchFamily="18" charset="0"/>
                        </a:rPr>
                        <a:t>A/c	13,280</a:t>
                      </a:r>
                    </a:p>
                    <a:p>
                      <a:endParaRPr lang="en-US" sz="14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804" y="704088"/>
            <a:ext cx="8229600" cy="653210"/>
          </a:xfrm>
        </p:spPr>
        <p:txBody>
          <a:bodyPr>
            <a:normAutofit/>
          </a:bodyPr>
          <a:lstStyle/>
          <a:p>
            <a:r>
              <a:rPr lang="en-US" sz="2400" b="1" dirty="0" smtClean="0">
                <a:solidFill>
                  <a:srgbClr val="FF0000"/>
                </a:solidFill>
              </a:rPr>
              <a:t>INPUT TAX CREDITS BE ADJUSTED BETWEEN STATES AND CENTRE</a:t>
            </a:r>
            <a:endParaRPr lang="en-US" sz="2400" b="1" dirty="0">
              <a:solidFill>
                <a:srgbClr val="FF0000"/>
              </a:solidFill>
            </a:endParaRPr>
          </a:p>
        </p:txBody>
      </p:sp>
      <p:sp>
        <p:nvSpPr>
          <p:cNvPr id="3" name="Content Placeholder 2"/>
          <p:cNvSpPr>
            <a:spLocks noGrp="1"/>
          </p:cNvSpPr>
          <p:nvPr>
            <p:ph idx="1"/>
          </p:nvPr>
        </p:nvSpPr>
        <p:spPr>
          <a:xfrm>
            <a:off x="457200" y="1571612"/>
            <a:ext cx="8229600" cy="4752988"/>
          </a:xfrm>
        </p:spPr>
        <p:txBody>
          <a:bodyPr>
            <a:normAutofit fontScale="70000" lnSpcReduction="20000"/>
          </a:bodyPr>
          <a:lstStyle/>
          <a:p>
            <a:pPr>
              <a:buNone/>
            </a:pPr>
            <a:r>
              <a:rPr lang="en-US" b="1" dirty="0" smtClean="0"/>
              <a:t>HOW WILL INPUT TAX CREDITS BE ADJUSTED BETWEEN STATES AND CENTRE?</a:t>
            </a:r>
          </a:p>
          <a:p>
            <a:pPr>
              <a:buNone/>
            </a:pPr>
            <a:endParaRPr lang="en-US" dirty="0" smtClean="0"/>
          </a:p>
          <a:p>
            <a:r>
              <a:rPr lang="en-US" dirty="0" smtClean="0"/>
              <a:t>Suppose goods worth Rs. 10,000 are sold by manufacturer A in Maharashtra to Dealer B in Maharashtra. B resells them to trader C in Rajasthan for Rs. 17,500. Trader C finally sells to End User D in Rajasthan for Rs. 30,000.</a:t>
            </a:r>
          </a:p>
          <a:p>
            <a:endParaRPr lang="en-US" dirty="0" smtClean="0"/>
          </a:p>
          <a:p>
            <a:r>
              <a:rPr lang="en-US" dirty="0" smtClean="0"/>
              <a:t>Suppose CGST= 9%, SGST=9%. Therefore, IGST=9+9=18%</a:t>
            </a:r>
          </a:p>
          <a:p>
            <a:endParaRPr lang="en-US" dirty="0" smtClean="0"/>
          </a:p>
          <a:p>
            <a:r>
              <a:rPr lang="en-US" dirty="0" smtClean="0"/>
              <a:t>Since A is selling this to B in Maharashtra itself, it is an intra-state sale and both CGST @9% and SGST@9% will apply.</a:t>
            </a:r>
          </a:p>
          <a:p>
            <a:endParaRPr lang="en-US" dirty="0" smtClean="0"/>
          </a:p>
          <a:p>
            <a:r>
              <a:rPr lang="en-US" dirty="0" smtClean="0"/>
              <a:t>B (Maharashtra) is selling to C (Rajasthan). Since it is an interstate sale, IGST@18% will apply.</a:t>
            </a:r>
          </a:p>
          <a:p>
            <a:endParaRPr lang="en-US" dirty="0" smtClean="0"/>
          </a:p>
          <a:p>
            <a:r>
              <a:rPr lang="en-US" dirty="0" smtClean="0"/>
              <a:t>C (Rajasthan) is selling to D also in Rajasthan. Once again it is an intra-state sale and both CGST @9% and SGST@9% will apply.</a:t>
            </a:r>
          </a:p>
          <a:p>
            <a:endParaRPr 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0334"/>
          </a:xfrm>
        </p:spPr>
        <p:txBody>
          <a:bodyPr>
            <a:normAutofit fontScale="90000"/>
          </a:bodyPr>
          <a:lstStyle/>
          <a:p>
            <a:pPr algn="ctr"/>
            <a:r>
              <a:rPr lang="en-US" dirty="0" smtClean="0"/>
              <a:t>Cont…</a:t>
            </a:r>
            <a:endParaRPr lang="en-US" dirty="0"/>
          </a:p>
        </p:txBody>
      </p:sp>
      <p:pic>
        <p:nvPicPr>
          <p:cNvPr id="4" name="Content Placeholder 3" descr="C:\Users\kamaconsultancy-1\Desktop\infographic-gst-11-1024x660.png"/>
          <p:cNvPicPr>
            <a:picLocks noGrp="1"/>
          </p:cNvPicPr>
          <p:nvPr>
            <p:ph idx="1"/>
          </p:nvPr>
        </p:nvPicPr>
        <p:blipFill>
          <a:blip r:embed="rId2" cstate="print"/>
          <a:stretch>
            <a:fillRect/>
          </a:stretch>
        </p:blipFill>
        <p:spPr bwMode="auto">
          <a:xfrm>
            <a:off x="785786" y="1214423"/>
            <a:ext cx="8143931" cy="51101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0334"/>
          </a:xfrm>
        </p:spPr>
        <p:txBody>
          <a:bodyPr>
            <a:normAutofit fontScale="90000"/>
          </a:bodyPr>
          <a:lstStyle/>
          <a:p>
            <a:pPr algn="ctr"/>
            <a:r>
              <a:rPr lang="en-US" dirty="0" smtClean="0"/>
              <a:t>Cont..</a:t>
            </a:r>
            <a:endParaRPr lang="en-US" dirty="0"/>
          </a:p>
        </p:txBody>
      </p:sp>
      <p:pic>
        <p:nvPicPr>
          <p:cNvPr id="4" name="Content Placeholder 3" descr="C:\Users\kamaconsultancy-1\Desktop\SGSTCGSTIGST3.png"/>
          <p:cNvPicPr>
            <a:picLocks noGrp="1"/>
          </p:cNvPicPr>
          <p:nvPr>
            <p:ph idx="1"/>
          </p:nvPr>
        </p:nvPicPr>
        <p:blipFill>
          <a:blip r:embed="rId2" cstate="print"/>
          <a:srcRect/>
          <a:stretch>
            <a:fillRect/>
          </a:stretch>
        </p:blipFill>
        <p:spPr bwMode="auto">
          <a:xfrm>
            <a:off x="642910" y="1071546"/>
            <a:ext cx="7444306" cy="51435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53210"/>
          </a:xfrm>
        </p:spPr>
        <p:txBody>
          <a:bodyPr>
            <a:normAutofit fontScale="90000"/>
          </a:bodyPr>
          <a:lstStyle/>
          <a:p>
            <a:pPr algn="ctr"/>
            <a:r>
              <a:rPr lang="en-US" dirty="0" smtClean="0"/>
              <a:t>Cont..</a:t>
            </a:r>
            <a:endParaRPr lang="en-US" dirty="0"/>
          </a:p>
        </p:txBody>
      </p:sp>
      <p:pic>
        <p:nvPicPr>
          <p:cNvPr id="4" name="Content Placeholder 3" descr="C:\Users\kamaconsultancy-1\Desktop\infographic-gst-2-1024x653.png"/>
          <p:cNvPicPr>
            <a:picLocks noGrp="1"/>
          </p:cNvPicPr>
          <p:nvPr>
            <p:ph idx="1"/>
          </p:nvPr>
        </p:nvPicPr>
        <p:blipFill>
          <a:blip r:embed="rId2" cstate="print"/>
          <a:srcRect/>
          <a:stretch>
            <a:fillRect/>
          </a:stretch>
        </p:blipFill>
        <p:spPr bwMode="auto">
          <a:xfrm>
            <a:off x="428596" y="1600200"/>
            <a:ext cx="8143932" cy="51149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txBody>
          <a:bodyPr>
            <a:normAutofit fontScale="90000"/>
          </a:bodyPr>
          <a:lstStyle/>
          <a:p>
            <a:pPr algn="ctr"/>
            <a:r>
              <a:rPr lang="en-US" sz="2800" b="1" dirty="0" smtClean="0">
                <a:solidFill>
                  <a:srgbClr val="FF0000"/>
                </a:solidFill>
              </a:rPr>
              <a:t>Items on which credit is not allowed</a:t>
            </a:r>
            <a:r>
              <a:rPr lang="en-US" sz="2800" b="1" dirty="0" smtClean="0"/>
              <a:t/>
            </a:r>
            <a:br>
              <a:rPr lang="en-US" sz="2800" b="1" dirty="0" smtClean="0"/>
            </a:br>
            <a:endParaRPr lang="en-US" sz="2800" b="1" dirty="0"/>
          </a:p>
        </p:txBody>
      </p:sp>
      <p:sp>
        <p:nvSpPr>
          <p:cNvPr id="3" name="Content Placeholder 2"/>
          <p:cNvSpPr>
            <a:spLocks noGrp="1"/>
          </p:cNvSpPr>
          <p:nvPr>
            <p:ph idx="1"/>
          </p:nvPr>
        </p:nvSpPr>
        <p:spPr>
          <a:xfrm>
            <a:off x="457200" y="928670"/>
            <a:ext cx="8229600" cy="5357850"/>
          </a:xfrm>
        </p:spPr>
        <p:txBody>
          <a:bodyPr>
            <a:normAutofit lnSpcReduction="10000"/>
          </a:bodyPr>
          <a:lstStyle/>
          <a:p>
            <a:pPr marL="514350" indent="-514350">
              <a:buFont typeface="+mj-lt"/>
              <a:buAutoNum type="arabicPeriod"/>
            </a:pPr>
            <a:r>
              <a:rPr lang="en-US" sz="1800" dirty="0" smtClean="0"/>
              <a:t>Works contract service for construction of an immovable property (except plant &amp; machinery or for providing further supply of </a:t>
            </a:r>
            <a:r>
              <a:rPr lang="en-US" sz="1800" b="1" dirty="0" smtClean="0"/>
              <a:t>works contract service</a:t>
            </a:r>
            <a:r>
              <a:rPr lang="en-US" sz="1800" dirty="0" smtClean="0"/>
              <a:t>)</a:t>
            </a:r>
          </a:p>
          <a:p>
            <a:pPr marL="514350" indent="-514350">
              <a:buFont typeface="+mj-lt"/>
              <a:buAutoNum type="arabicPeriod"/>
            </a:pPr>
            <a:r>
              <a:rPr lang="en-US" sz="1800" dirty="0" smtClean="0"/>
              <a:t>Goods and/or services for construction of an immovable property whether to be used for </a:t>
            </a:r>
            <a:r>
              <a:rPr lang="en-US" sz="1800" b="1" dirty="0" smtClean="0"/>
              <a:t>personal or business use</a:t>
            </a:r>
          </a:p>
          <a:p>
            <a:pPr marL="514350" indent="-514350">
              <a:buFont typeface="+mj-lt"/>
              <a:buAutoNum type="arabicPeriod"/>
            </a:pPr>
            <a:r>
              <a:rPr lang="en-US" sz="1800" dirty="0" smtClean="0"/>
              <a:t>Goods and/or services where tax have been paid under </a:t>
            </a:r>
            <a:r>
              <a:rPr lang="en-US" sz="1800" b="1" dirty="0" smtClean="0"/>
              <a:t>composition scheme</a:t>
            </a:r>
          </a:p>
          <a:p>
            <a:pPr marL="514350" indent="-514350">
              <a:buFont typeface="+mj-lt"/>
              <a:buAutoNum type="arabicPeriod"/>
            </a:pPr>
            <a:r>
              <a:rPr lang="en-US" sz="1800" dirty="0" smtClean="0"/>
              <a:t>Goods and/or services used for </a:t>
            </a:r>
            <a:r>
              <a:rPr lang="en-US" sz="1800" b="1" dirty="0" smtClean="0"/>
              <a:t>personal use</a:t>
            </a:r>
          </a:p>
          <a:p>
            <a:pPr marL="514350" indent="-514350">
              <a:buFont typeface="+mj-lt"/>
              <a:buAutoNum type="arabicPeriod"/>
            </a:pPr>
            <a:r>
              <a:rPr lang="en-US" sz="1800" b="1" dirty="0" smtClean="0"/>
              <a:t>Goods or services or both received </a:t>
            </a:r>
            <a:r>
              <a:rPr lang="en-US" sz="1800" dirty="0" smtClean="0"/>
              <a:t>by a non-resident taxable person except for any of the goods imported by him.</a:t>
            </a:r>
          </a:p>
          <a:p>
            <a:pPr marL="514350" indent="-514350">
              <a:buFont typeface="+mj-lt"/>
              <a:buAutoNum type="arabicPeriod"/>
            </a:pPr>
            <a:r>
              <a:rPr lang="en-US" sz="1800" b="1" dirty="0" smtClean="0"/>
              <a:t>Goods lost, stolen, destroyed, written off or disposed</a:t>
            </a:r>
            <a:r>
              <a:rPr lang="en-US" sz="1800" dirty="0" smtClean="0"/>
              <a:t> of by way of </a:t>
            </a:r>
            <a:r>
              <a:rPr lang="en-US" sz="1800" b="1" dirty="0" smtClean="0"/>
              <a:t>gift or free samples</a:t>
            </a:r>
          </a:p>
          <a:p>
            <a:pPr marL="514350" indent="-514350">
              <a:buFont typeface="+mj-lt"/>
              <a:buAutoNum type="arabicPeriod"/>
            </a:pPr>
            <a:r>
              <a:rPr lang="en-US" sz="1800" dirty="0" smtClean="0"/>
              <a:t>ITC will not be available in the case of any tax paid due to </a:t>
            </a:r>
            <a:r>
              <a:rPr lang="en-US" sz="1800" b="1" dirty="0" smtClean="0"/>
              <a:t>non payment or short tax payment, excessive refund or ITC utilized or availed by the reason of fraud </a:t>
            </a:r>
            <a:r>
              <a:rPr lang="en-US" sz="1800" dirty="0" smtClean="0"/>
              <a:t>or willful misstatements or suppression of facts or confiscation and seizure of goods.</a:t>
            </a:r>
          </a:p>
          <a:p>
            <a:pPr marL="514350" indent="-514350">
              <a:buFont typeface="+mj-lt"/>
              <a:buAutoNum type="arabicPeriod"/>
            </a:pPr>
            <a:r>
              <a:rPr lang="en-US" sz="1800" dirty="0" smtClean="0"/>
              <a:t>Sale of membership in a </a:t>
            </a:r>
            <a:r>
              <a:rPr lang="en-US" sz="1800" b="1" dirty="0" smtClean="0"/>
              <a:t>club, health, fitness centre</a:t>
            </a:r>
            <a:r>
              <a:rPr lang="en-US" sz="1800" dirty="0" smtClean="0"/>
              <a:t>.</a:t>
            </a:r>
          </a:p>
          <a:p>
            <a:pPr marL="514350" indent="-514350">
              <a:buFont typeface="+mj-lt"/>
              <a:buAutoNum type="arabicPeriod"/>
            </a:pPr>
            <a:r>
              <a:rPr lang="en-US" sz="1800" dirty="0" smtClean="0"/>
              <a:t>food and beverages, </a:t>
            </a:r>
            <a:r>
              <a:rPr lang="en-US" sz="1800" b="1" dirty="0" smtClean="0"/>
              <a:t>outdoor catering, beauty treatment, health services, cosmetic and plastic surgery</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7458"/>
          </a:xfrm>
        </p:spPr>
        <p:txBody>
          <a:bodyPr>
            <a:normAutofit fontScale="90000"/>
          </a:bodyPr>
          <a:lstStyle/>
          <a:p>
            <a:pPr algn="ctr"/>
            <a:r>
              <a:rPr lang="en-US" sz="2400" b="1" dirty="0" smtClean="0">
                <a:solidFill>
                  <a:srgbClr val="FF0000"/>
                </a:solidFill>
              </a:rPr>
              <a:t>Input Tax Credit under GST – Conditions To Claim</a:t>
            </a:r>
            <a:endParaRPr lang="en-US" sz="2400" b="1" dirty="0">
              <a:solidFill>
                <a:srgbClr val="FF0000"/>
              </a:solidFill>
            </a:endParaRPr>
          </a:p>
        </p:txBody>
      </p:sp>
      <p:sp>
        <p:nvSpPr>
          <p:cNvPr id="3" name="Content Placeholder 2"/>
          <p:cNvSpPr>
            <a:spLocks noGrp="1"/>
          </p:cNvSpPr>
          <p:nvPr>
            <p:ph idx="1"/>
          </p:nvPr>
        </p:nvSpPr>
        <p:spPr>
          <a:xfrm>
            <a:off x="457200" y="1285860"/>
            <a:ext cx="8229600" cy="5038740"/>
          </a:xfrm>
        </p:spPr>
        <p:txBody>
          <a:bodyPr>
            <a:normAutofit fontScale="62500" lnSpcReduction="20000"/>
          </a:bodyPr>
          <a:lstStyle/>
          <a:p>
            <a:pPr>
              <a:buNone/>
            </a:pPr>
            <a:r>
              <a:rPr lang="en-US" b="1" dirty="0" smtClean="0"/>
              <a:t>A registered person will be eligible to claim Input Tax Credit (ITC) on fulfillment of the following conditions:</a:t>
            </a:r>
          </a:p>
          <a:p>
            <a:endParaRPr lang="en-US" b="1" dirty="0" smtClean="0"/>
          </a:p>
          <a:p>
            <a:pPr marL="514350" indent="-514350">
              <a:buFont typeface="+mj-lt"/>
              <a:buAutoNum type="arabicPeriod"/>
            </a:pPr>
            <a:r>
              <a:rPr lang="en-US" dirty="0" smtClean="0"/>
              <a:t>Possession of a tax </a:t>
            </a:r>
            <a:r>
              <a:rPr lang="en-US" b="1" dirty="0" smtClean="0"/>
              <a:t>invoice or debit note or document evidencing payment</a:t>
            </a:r>
          </a:p>
          <a:p>
            <a:pPr marL="514350" indent="-514350">
              <a:buFont typeface="+mj-lt"/>
              <a:buAutoNum type="arabicPeriod"/>
            </a:pPr>
            <a:r>
              <a:rPr lang="en-US" dirty="0" smtClean="0"/>
              <a:t>Receipt of goods and/or services</a:t>
            </a:r>
          </a:p>
          <a:p>
            <a:pPr marL="514350" indent="-514350">
              <a:buFont typeface="+mj-lt"/>
              <a:buAutoNum type="arabicPeriod"/>
            </a:pPr>
            <a:r>
              <a:rPr lang="en-US" dirty="0" smtClean="0"/>
              <a:t>goods delivered by supplier to other person on the direction of registered person </a:t>
            </a:r>
            <a:r>
              <a:rPr lang="en-US" b="1" dirty="0" smtClean="0"/>
              <a:t>against a document of transfer of title of goods</a:t>
            </a:r>
          </a:p>
          <a:p>
            <a:pPr marL="514350" indent="-514350">
              <a:buFont typeface="+mj-lt"/>
              <a:buAutoNum type="arabicPeriod"/>
            </a:pPr>
            <a:r>
              <a:rPr lang="en-US" b="1" dirty="0" smtClean="0"/>
              <a:t>Furnishing of a return</a:t>
            </a:r>
          </a:p>
          <a:p>
            <a:pPr marL="514350" indent="-514350">
              <a:buFont typeface="+mj-lt"/>
              <a:buAutoNum type="arabicPeriod"/>
            </a:pPr>
            <a:r>
              <a:rPr lang="en-US" dirty="0" smtClean="0"/>
              <a:t>Where goods are received in </a:t>
            </a:r>
            <a:r>
              <a:rPr lang="en-US" b="1" dirty="0" smtClean="0"/>
              <a:t>lots or installments </a:t>
            </a:r>
            <a:r>
              <a:rPr lang="en-US" dirty="0" smtClean="0"/>
              <a:t>ITC will be allowed to be availed when the last lot or installment is received.</a:t>
            </a:r>
          </a:p>
          <a:p>
            <a:pPr marL="514350" indent="-514350">
              <a:buFont typeface="+mj-lt"/>
              <a:buAutoNum type="arabicPeriod"/>
            </a:pPr>
            <a:r>
              <a:rPr lang="en-US" dirty="0" smtClean="0"/>
              <a:t>Failure to the supplier towards supply of goods and/or services </a:t>
            </a:r>
            <a:r>
              <a:rPr lang="en-US" b="1" dirty="0" smtClean="0"/>
              <a:t>within 180 days from the date of invoice</a:t>
            </a:r>
            <a:r>
              <a:rPr lang="en-US" dirty="0" smtClean="0"/>
              <a:t>, ITC already claimed will be added to output tax liability and interest to paid on such tax involved. On payment to supplier, ITC will be </a:t>
            </a:r>
            <a:r>
              <a:rPr lang="en-US" b="1" dirty="0" smtClean="0"/>
              <a:t>again allowed to be claimed</a:t>
            </a:r>
          </a:p>
          <a:p>
            <a:pPr marL="514350" indent="-514350">
              <a:buFont typeface="+mj-lt"/>
              <a:buAutoNum type="arabicPeriod"/>
            </a:pPr>
            <a:r>
              <a:rPr lang="en-US" b="1" dirty="0" smtClean="0"/>
              <a:t>No ITC </a:t>
            </a:r>
            <a:r>
              <a:rPr lang="en-US" dirty="0" smtClean="0"/>
              <a:t>will be allowed if </a:t>
            </a:r>
            <a:r>
              <a:rPr lang="en-US" b="1" dirty="0" smtClean="0"/>
              <a:t>depreciation</a:t>
            </a:r>
            <a:r>
              <a:rPr lang="en-US" dirty="0" smtClean="0"/>
              <a:t> have been claimed on tax component of a capital good</a:t>
            </a:r>
          </a:p>
          <a:p>
            <a:pPr marL="514350" indent="-514350">
              <a:buFont typeface="+mj-lt"/>
              <a:buAutoNum type="arabicPeriod"/>
            </a:pPr>
            <a:r>
              <a:rPr lang="en-US" dirty="0" smtClean="0"/>
              <a:t>If </a:t>
            </a:r>
            <a:r>
              <a:rPr lang="en-US" b="1" dirty="0" smtClean="0"/>
              <a:t>invoice or debit note is received after</a:t>
            </a:r>
          </a:p>
          <a:p>
            <a:pPr marL="514350" indent="-514350">
              <a:buNone/>
            </a:pPr>
            <a:endParaRPr lang="en-US" dirty="0" smtClean="0"/>
          </a:p>
          <a:p>
            <a:pPr marL="514350" indent="-514350">
              <a:buNone/>
            </a:pPr>
            <a:r>
              <a:rPr lang="en-US" dirty="0" smtClean="0"/>
              <a:t>the due date of filing return for September of next financial year Or filing annual return whichever Is later No ITC will be allowed</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ffences and penalties under GST"/>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9552" y="1700808"/>
            <a:ext cx="8136904" cy="4032448"/>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그룹 3"/>
          <p:cNvGrpSpPr/>
          <p:nvPr/>
        </p:nvGrpSpPr>
        <p:grpSpPr>
          <a:xfrm>
            <a:off x="765855" y="764704"/>
            <a:ext cx="7910601" cy="744520"/>
            <a:chOff x="22467" y="37716"/>
            <a:chExt cx="8688306" cy="734660"/>
          </a:xfrm>
        </p:grpSpPr>
        <p:sp>
          <p:nvSpPr>
            <p:cNvPr id="6" name="모서리가 둥근 직사각형 5"/>
            <p:cNvSpPr/>
            <p:nvPr/>
          </p:nvSpPr>
          <p:spPr>
            <a:xfrm>
              <a:off x="22467" y="52652"/>
              <a:ext cx="8439755" cy="719724"/>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en-US" sz="3800" b="1" dirty="0" smtClean="0"/>
                <a:t>GST : ONE NATION ONE TAX</a:t>
              </a:r>
              <a:endParaRPr lang="en-US" sz="3800" b="1" dirty="0"/>
            </a:p>
          </p:txBody>
        </p:sp>
        <p:sp>
          <p:nvSpPr>
            <p:cNvPr id="7" name="모서리가 둥근 직사각형 4"/>
            <p:cNvSpPr/>
            <p:nvPr/>
          </p:nvSpPr>
          <p:spPr>
            <a:xfrm>
              <a:off x="346410" y="37716"/>
              <a:ext cx="8364363" cy="6968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defTabSz="1422400" latinLnBrk="1">
                <a:lnSpc>
                  <a:spcPct val="90000"/>
                </a:lnSpc>
                <a:spcBef>
                  <a:spcPct val="0"/>
                </a:spcBef>
                <a:spcAft>
                  <a:spcPct val="35000"/>
                </a:spcAft>
              </a:pPr>
              <a:endParaRPr lang="ko-KR" altLang="en-US" sz="6600" b="1" kern="1200" dirty="0"/>
            </a:p>
          </p:txBody>
        </p:sp>
      </p:grpSp>
    </p:spTree>
    <p:extLst>
      <p:ext uri="{BB962C8B-B14F-4D97-AF65-F5344CB8AC3E}">
        <p14:creationId xmlns:p14="http://schemas.microsoft.com/office/powerpoint/2010/main" xmlns="" val="2825023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Font typeface="Wingdings" pitchFamily="2" charset="2"/>
              <a:buChar char="q"/>
            </a:pPr>
            <a:r>
              <a:rPr lang="en-US" sz="2200" dirty="0">
                <a:solidFill>
                  <a:schemeClr val="accent1">
                    <a:lumMod val="75000"/>
                  </a:schemeClr>
                </a:solidFill>
                <a:latin typeface="Times New Roman" pitchFamily="18" charset="0"/>
                <a:cs typeface="Times New Roman" pitchFamily="18" charset="0"/>
              </a:rPr>
              <a:t>Under the GST Law, export of goods or services are treated as Zero rated supplies, therefore, GST will not be charged on the export of goods or services. The credit on inputs used for making export supplies will be available to the exporter. The exporters have two options either to export goods under Bond and claim refund of input credit or to export goods under rebate claim and claim the refund of output tax</a:t>
            </a:r>
            <a:r>
              <a:rPr lang="en-US" sz="2200" dirty="0" smtClean="0">
                <a:solidFill>
                  <a:schemeClr val="accent1">
                    <a:lumMod val="75000"/>
                  </a:schemeClr>
                </a:solidFill>
                <a:latin typeface="Times New Roman" pitchFamily="18" charset="0"/>
                <a:cs typeface="Times New Roman" pitchFamily="18" charset="0"/>
              </a:rPr>
              <a:t>.</a:t>
            </a:r>
          </a:p>
          <a:p>
            <a:pPr fontAlgn="base">
              <a:buFont typeface="Wingdings" pitchFamily="2" charset="2"/>
              <a:buChar char="q"/>
            </a:pPr>
            <a:r>
              <a:rPr lang="en-US" sz="2200" b="1" dirty="0">
                <a:solidFill>
                  <a:schemeClr val="accent1">
                    <a:lumMod val="75000"/>
                  </a:schemeClr>
                </a:solidFill>
                <a:latin typeface="Times New Roman" pitchFamily="18" charset="0"/>
                <a:cs typeface="Times New Roman" pitchFamily="18" charset="0"/>
              </a:rPr>
              <a:t>Import of Goods</a:t>
            </a:r>
            <a:endParaRPr lang="en-US" sz="2200" dirty="0">
              <a:solidFill>
                <a:schemeClr val="accent1">
                  <a:lumMod val="75000"/>
                </a:schemeClr>
              </a:solidFill>
              <a:latin typeface="Times New Roman" pitchFamily="18" charset="0"/>
              <a:cs typeface="Times New Roman" pitchFamily="18" charset="0"/>
            </a:endParaRPr>
          </a:p>
          <a:p>
            <a:pPr fontAlgn="base">
              <a:buFont typeface="Wingdings" pitchFamily="2" charset="2"/>
              <a:buChar char="q"/>
            </a:pPr>
            <a:r>
              <a:rPr lang="en-US" sz="2200" dirty="0">
                <a:solidFill>
                  <a:schemeClr val="accent1">
                    <a:lumMod val="75000"/>
                  </a:schemeClr>
                </a:solidFill>
                <a:latin typeface="Times New Roman" pitchFamily="18" charset="0"/>
                <a:cs typeface="Times New Roman" pitchFamily="18" charset="0"/>
              </a:rPr>
              <a:t>Basic Custom Duty and IGST will be applicable. As discussed above, the Basic Custom Duty is not going to end. This is also necessary to protect the interest of domestic industries. So in case of import of goods, the Basic Custom Duty and IGST will be charged</a:t>
            </a:r>
            <a:r>
              <a:rPr lang="en-US" sz="2400" dirty="0">
                <a:solidFill>
                  <a:schemeClr val="accent1">
                    <a:lumMod val="75000"/>
                  </a:schemeClr>
                </a:solidFill>
              </a:rPr>
              <a:t>.</a:t>
            </a:r>
          </a:p>
          <a:p>
            <a:endParaRPr lang="en-US" sz="2200" dirty="0">
              <a:solidFill>
                <a:schemeClr val="accent1">
                  <a:lumMod val="75000"/>
                </a:schemeClr>
              </a:solidFill>
              <a:latin typeface="Times New Roman" pitchFamily="18" charset="0"/>
              <a:cs typeface="Times New Roman" pitchFamily="18" charset="0"/>
            </a:endParaRPr>
          </a:p>
        </p:txBody>
      </p:sp>
      <p:grpSp>
        <p:nvGrpSpPr>
          <p:cNvPr id="2" name="그룹 3"/>
          <p:cNvGrpSpPr/>
          <p:nvPr/>
        </p:nvGrpSpPr>
        <p:grpSpPr>
          <a:xfrm>
            <a:off x="615341" y="764704"/>
            <a:ext cx="7989107" cy="744520"/>
            <a:chOff x="248439" y="37716"/>
            <a:chExt cx="8462334" cy="734660"/>
          </a:xfrm>
        </p:grpSpPr>
        <p:sp>
          <p:nvSpPr>
            <p:cNvPr id="5" name="모서리가 둥근 직사각형 5"/>
            <p:cNvSpPr/>
            <p:nvPr/>
          </p:nvSpPr>
          <p:spPr>
            <a:xfrm>
              <a:off x="248439" y="52652"/>
              <a:ext cx="8439755" cy="719724"/>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en-US" sz="3800" b="1" dirty="0" smtClean="0"/>
                <a:t>GST ON EXPORT &amp; IMPORT</a:t>
              </a:r>
              <a:endParaRPr lang="en-US" sz="3800" b="1" dirty="0"/>
            </a:p>
          </p:txBody>
        </p:sp>
        <p:sp>
          <p:nvSpPr>
            <p:cNvPr id="6" name="모서리가 둥근 직사각형 4"/>
            <p:cNvSpPr/>
            <p:nvPr/>
          </p:nvSpPr>
          <p:spPr>
            <a:xfrm>
              <a:off x="346410" y="37716"/>
              <a:ext cx="8364363" cy="6968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defTabSz="1422400" latinLnBrk="1">
                <a:lnSpc>
                  <a:spcPct val="90000"/>
                </a:lnSpc>
                <a:spcBef>
                  <a:spcPct val="0"/>
                </a:spcBef>
                <a:spcAft>
                  <a:spcPct val="35000"/>
                </a:spcAft>
              </a:pPr>
              <a:endParaRPr lang="ko-KR" altLang="en-US" sz="6600" b="1" kern="1200" dirty="0"/>
            </a:p>
          </p:txBody>
        </p:sp>
      </p:grpSp>
    </p:spTree>
    <p:extLst>
      <p:ext uri="{BB962C8B-B14F-4D97-AF65-F5344CB8AC3E}">
        <p14:creationId xmlns:p14="http://schemas.microsoft.com/office/powerpoint/2010/main" xmlns="" val="5335095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5"/>
          <p:cNvSpPr>
            <a:spLocks noGrp="1"/>
          </p:cNvSpPr>
          <p:nvPr>
            <p:ph type="title"/>
          </p:nvPr>
        </p:nvSpPr>
        <p:spPr>
          <a:xfrm>
            <a:off x="1115616" y="692696"/>
            <a:ext cx="7272808" cy="724942"/>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rmAutofit/>
          </a:bodyPr>
          <a:lstStyle/>
          <a:p>
            <a:pPr algn="ctr"/>
            <a:r>
              <a:rPr lang="en-US" sz="2000" b="1" dirty="0" smtClean="0">
                <a:latin typeface="Times New Roman" pitchFamily="18" charset="0"/>
                <a:cs typeface="Times New Roman" pitchFamily="18" charset="0"/>
              </a:rPr>
              <a:t>PENALTIES UNDER GST</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900634"/>
          </a:xfrm>
        </p:spPr>
        <p:txBody>
          <a:bodyPr>
            <a:normAutofit/>
          </a:bodyPr>
          <a:lstStyle/>
          <a:p>
            <a:pPr>
              <a:buNone/>
            </a:pPr>
            <a:r>
              <a:rPr lang="en-US" sz="1500" b="1" dirty="0" smtClean="0">
                <a:latin typeface="Times New Roman" pitchFamily="18" charset="0"/>
                <a:cs typeface="Times New Roman" pitchFamily="18" charset="0"/>
              </a:rPr>
              <a:t>	For cases with no intention of fraud or tax evasion</a:t>
            </a:r>
            <a:endParaRPr lang="en-US" sz="1500" dirty="0" smtClean="0">
              <a:latin typeface="Times New Roman" pitchFamily="18" charset="0"/>
              <a:cs typeface="Times New Roman" pitchFamily="18" charset="0"/>
            </a:endParaRPr>
          </a:p>
          <a:p>
            <a:pPr>
              <a:buFont typeface="Wingdings" pitchFamily="2" charset="2"/>
              <a:buChar char="q"/>
            </a:pPr>
            <a:r>
              <a:rPr lang="en-US" sz="1500" dirty="0" smtClean="0">
                <a:latin typeface="Times New Roman" pitchFamily="18" charset="0"/>
                <a:cs typeface="Times New Roman" pitchFamily="18" charset="0"/>
              </a:rPr>
              <a:t>An offender not paying tax or making short payments has to pay a penalty of 10% of the tax amount due subject to a minimum of Rs. 10,000.</a:t>
            </a:r>
          </a:p>
          <a:p>
            <a:pPr>
              <a:buNone/>
            </a:pPr>
            <a:r>
              <a:rPr lang="en-US" sz="1500" b="1" dirty="0" smtClean="0">
                <a:latin typeface="Times New Roman" pitchFamily="18" charset="0"/>
                <a:cs typeface="Times New Roman" pitchFamily="18" charset="0"/>
              </a:rPr>
              <a:t>	For cases of fraud</a:t>
            </a:r>
            <a:endParaRPr lang="en-US" sz="1500" dirty="0" smtClean="0">
              <a:latin typeface="Times New Roman" pitchFamily="18" charset="0"/>
              <a:cs typeface="Times New Roman" pitchFamily="18" charset="0"/>
            </a:endParaRPr>
          </a:p>
          <a:p>
            <a:pPr>
              <a:buFont typeface="Wingdings" pitchFamily="2" charset="2"/>
              <a:buChar char="q"/>
            </a:pPr>
            <a:r>
              <a:rPr lang="en-US" sz="1500" dirty="0" smtClean="0">
                <a:latin typeface="Times New Roman" pitchFamily="18" charset="0"/>
                <a:cs typeface="Times New Roman" pitchFamily="18" charset="0"/>
              </a:rPr>
              <a:t>An offender has to pay a penalty amount of tax evaded/short deducted etc., i.e., 100% penalty, subject to a minimum of Rs. 10,000.</a:t>
            </a:r>
          </a:p>
          <a:p>
            <a:pPr>
              <a:buNone/>
            </a:pPr>
            <a:r>
              <a:rPr lang="en-US" sz="1500" b="1" i="1" dirty="0" smtClean="0">
                <a:latin typeface="Times New Roman" pitchFamily="18" charset="0"/>
                <a:cs typeface="Times New Roman" pitchFamily="18" charset="0"/>
              </a:rPr>
              <a:t>      Not </a:t>
            </a:r>
            <a:r>
              <a:rPr lang="en-US" sz="1500" b="1" i="1" dirty="0">
                <a:latin typeface="Times New Roman" pitchFamily="18" charset="0"/>
                <a:cs typeface="Times New Roman" pitchFamily="18" charset="0"/>
              </a:rPr>
              <a:t>only the taxable person but any person who-</a:t>
            </a:r>
            <a:endParaRPr lang="en-US" sz="1500" b="1" dirty="0">
              <a:latin typeface="Times New Roman" pitchFamily="18" charset="0"/>
              <a:cs typeface="Times New Roman" pitchFamily="18" charset="0"/>
            </a:endParaRPr>
          </a:p>
          <a:p>
            <a:pPr>
              <a:buFont typeface="Wingdings" pitchFamily="2" charset="2"/>
              <a:buChar char="q"/>
            </a:pPr>
            <a:r>
              <a:rPr lang="en-US" sz="1500" dirty="0">
                <a:latin typeface="Times New Roman" pitchFamily="18" charset="0"/>
                <a:cs typeface="Times New Roman" pitchFamily="18" charset="0"/>
              </a:rPr>
              <a:t>Helps any person to commit fraud under GST</a:t>
            </a:r>
          </a:p>
          <a:p>
            <a:pPr>
              <a:buFont typeface="Wingdings" pitchFamily="2" charset="2"/>
              <a:buChar char="q"/>
            </a:pPr>
            <a:r>
              <a:rPr lang="en-US" sz="1500" dirty="0">
                <a:latin typeface="Times New Roman" pitchFamily="18" charset="0"/>
                <a:cs typeface="Times New Roman" pitchFamily="18" charset="0"/>
              </a:rPr>
              <a:t>Acquires/receives any goods/services with full knowledge that it is in violation of GST rules</a:t>
            </a:r>
          </a:p>
          <a:p>
            <a:pPr>
              <a:buFont typeface="Wingdings" pitchFamily="2" charset="2"/>
              <a:buChar char="q"/>
            </a:pPr>
            <a:r>
              <a:rPr lang="en-US" sz="1500" dirty="0">
                <a:latin typeface="Times New Roman" pitchFamily="18" charset="0"/>
                <a:cs typeface="Times New Roman" pitchFamily="18" charset="0"/>
              </a:rPr>
              <a:t>Fails to appear before the tax authority on receiving a summons</a:t>
            </a:r>
          </a:p>
          <a:p>
            <a:pPr>
              <a:buFont typeface="Wingdings" pitchFamily="2" charset="2"/>
              <a:buChar char="q"/>
            </a:pPr>
            <a:r>
              <a:rPr lang="en-US" sz="1500" dirty="0">
                <a:latin typeface="Times New Roman" pitchFamily="18" charset="0"/>
                <a:cs typeface="Times New Roman" pitchFamily="18" charset="0"/>
              </a:rPr>
              <a:t>Fails to issue an invoice according to GST rules</a:t>
            </a:r>
          </a:p>
          <a:p>
            <a:pPr>
              <a:buFont typeface="Wingdings" pitchFamily="2" charset="2"/>
              <a:buChar char="q"/>
            </a:pPr>
            <a:r>
              <a:rPr lang="en-US" sz="1500" dirty="0">
                <a:latin typeface="Times New Roman" pitchFamily="18" charset="0"/>
                <a:cs typeface="Times New Roman" pitchFamily="18" charset="0"/>
              </a:rPr>
              <a:t>Fails to account/vouch any invoice appearing in the books</a:t>
            </a:r>
          </a:p>
          <a:p>
            <a:pPr>
              <a:buFont typeface="Wingdings" pitchFamily="2" charset="2"/>
              <a:buChar char="q"/>
            </a:pPr>
            <a:r>
              <a:rPr lang="en-US" sz="1500" b="1" dirty="0" smtClean="0">
                <a:latin typeface="Times New Roman" pitchFamily="18" charset="0"/>
                <a:cs typeface="Times New Roman" pitchFamily="18" charset="0"/>
              </a:rPr>
              <a:t>or </a:t>
            </a:r>
            <a:r>
              <a:rPr lang="en-US" sz="1500" b="1" dirty="0">
                <a:latin typeface="Times New Roman" pitchFamily="18" charset="0"/>
                <a:cs typeface="Times New Roman" pitchFamily="18" charset="0"/>
              </a:rPr>
              <a:t>cases of fraud, additional penalties as </a:t>
            </a:r>
            <a:r>
              <a:rPr lang="en-US" sz="1500" b="1" dirty="0" smtClean="0">
                <a:latin typeface="Times New Roman" pitchFamily="18" charset="0"/>
                <a:cs typeface="Times New Roman" pitchFamily="18" charset="0"/>
              </a:rPr>
              <a:t>follows-</a:t>
            </a:r>
          </a:p>
          <a:p>
            <a:pPr>
              <a:buFont typeface="Wingdings" pitchFamily="2" charset="2"/>
              <a:buChar char="q"/>
            </a:pPr>
            <a:endParaRPr lang="en-US" sz="1600" dirty="0" smtClean="0">
              <a:solidFill>
                <a:schemeClr val="accent1">
                  <a:lumMod val="75000"/>
                </a:schemeClr>
              </a:solidFill>
              <a:latin typeface="Times New Roman" pitchFamily="18" charset="0"/>
              <a:cs typeface="Times New Roman" pitchFamily="18" charset="0"/>
            </a:endParaRPr>
          </a:p>
          <a:p>
            <a:pPr>
              <a:buFont typeface="Wingdings" pitchFamily="2" charset="2"/>
              <a:buChar char="q"/>
            </a:pPr>
            <a:endParaRPr lang="en-US" sz="1600" dirty="0">
              <a:solidFill>
                <a:schemeClr val="accent1">
                  <a:lumMod val="75000"/>
                </a:schemeClr>
              </a:solidFill>
              <a:latin typeface="Times New Roman" pitchFamily="18" charset="0"/>
              <a:cs typeface="Times New Roman" pitchFamily="18" charset="0"/>
            </a:endParaRPr>
          </a:p>
          <a:p>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3966375381"/>
              </p:ext>
            </p:extLst>
          </p:nvPr>
        </p:nvGraphicFramePr>
        <p:xfrm>
          <a:off x="827584" y="5214949"/>
          <a:ext cx="7316316" cy="1558296"/>
        </p:xfrm>
        <a:graphic>
          <a:graphicData uri="http://schemas.openxmlformats.org/drawingml/2006/table">
            <a:tbl>
              <a:tblPr/>
              <a:tblGrid>
                <a:gridCol w="2237932"/>
                <a:gridCol w="1463263"/>
                <a:gridCol w="1721486"/>
                <a:gridCol w="1893635"/>
              </a:tblGrid>
              <a:tr h="428628">
                <a:tc>
                  <a:txBody>
                    <a:bodyPr/>
                    <a:lstStyle/>
                    <a:p>
                      <a:pPr fontAlgn="t"/>
                      <a:r>
                        <a:rPr lang="en-US" dirty="0">
                          <a:effectLst/>
                        </a:rPr>
                        <a:t>Tax amount involved</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dirty="0">
                          <a:effectLst/>
                        </a:rPr>
                        <a:t>100-200 </a:t>
                      </a:r>
                      <a:r>
                        <a:rPr lang="en-US" dirty="0" err="1">
                          <a:effectLst/>
                        </a:rPr>
                        <a:t>lakhs</a:t>
                      </a:r>
                      <a:endParaRPr lang="en-US" dirty="0">
                        <a:effectLst/>
                      </a:endParaRP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a:effectLst/>
                        </a:rPr>
                        <a:t>200-500 lakhs</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a:effectLst/>
                        </a:rPr>
                        <a:t>Above 500 lakhs</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428628">
                <a:tc>
                  <a:txBody>
                    <a:bodyPr/>
                    <a:lstStyle/>
                    <a:p>
                      <a:pPr fontAlgn="t"/>
                      <a:r>
                        <a:rPr lang="en-US">
                          <a:effectLst/>
                        </a:rPr>
                        <a:t>Jail term</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a:effectLst/>
                        </a:rPr>
                        <a:t>Upto 1 year</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a:effectLst/>
                        </a:rPr>
                        <a:t>Upto 3 years</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a:effectLst/>
                        </a:rPr>
                        <a:t>Upto 5 year</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428628">
                <a:tc>
                  <a:txBody>
                    <a:bodyPr/>
                    <a:lstStyle/>
                    <a:p>
                      <a:pPr fontAlgn="t"/>
                      <a:r>
                        <a:rPr lang="en-US">
                          <a:effectLst/>
                        </a:rPr>
                        <a:t>Fine</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gridSpan="3">
                  <a:txBody>
                    <a:bodyPr/>
                    <a:lstStyle/>
                    <a:p>
                      <a:pPr fontAlgn="t"/>
                      <a:r>
                        <a:rPr lang="en-US" dirty="0">
                          <a:effectLst/>
                        </a:rPr>
                        <a:t>In all three cases</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xmlns="" val="5716846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5"/>
          <p:cNvSpPr>
            <a:spLocks noGrp="1"/>
          </p:cNvSpPr>
          <p:nvPr>
            <p:ph type="title"/>
          </p:nvPr>
        </p:nvSpPr>
        <p:spPr>
          <a:xfrm>
            <a:off x="683568" y="620688"/>
            <a:ext cx="7776864" cy="796950"/>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rmAutofit/>
          </a:bodyPr>
          <a:lstStyle/>
          <a:p>
            <a:pPr algn="ctr"/>
            <a:r>
              <a:rPr lang="en-US" sz="2000" b="1" dirty="0" smtClean="0">
                <a:latin typeface="Times New Roman" pitchFamily="18" charset="0"/>
                <a:cs typeface="Times New Roman" pitchFamily="18" charset="0"/>
              </a:rPr>
              <a:t>TAXES UNDER GST</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q"/>
            </a:pPr>
            <a:r>
              <a:rPr lang="en-US" sz="1500" b="1" dirty="0" smtClean="0">
                <a:solidFill>
                  <a:schemeClr val="accent1">
                    <a:lumMod val="75000"/>
                  </a:schemeClr>
                </a:solidFill>
                <a:latin typeface="Times New Roman" pitchFamily="18" charset="0"/>
                <a:cs typeface="Times New Roman" pitchFamily="18" charset="0"/>
              </a:rPr>
              <a:t>CGST : </a:t>
            </a:r>
            <a:r>
              <a:rPr lang="en-US" sz="1500" b="1" dirty="0">
                <a:solidFill>
                  <a:schemeClr val="accent1">
                    <a:lumMod val="75000"/>
                  </a:schemeClr>
                </a:solidFill>
                <a:latin typeface="Times New Roman" pitchFamily="18" charset="0"/>
                <a:cs typeface="Times New Roman" pitchFamily="18" charset="0"/>
              </a:rPr>
              <a:t> Central GST </a:t>
            </a:r>
            <a:endParaRPr lang="en-US" sz="1500" b="1" dirty="0" smtClean="0">
              <a:solidFill>
                <a:schemeClr val="accent1">
                  <a:lumMod val="75000"/>
                </a:schemeClr>
              </a:solidFill>
              <a:latin typeface="Times New Roman" pitchFamily="18" charset="0"/>
              <a:cs typeface="Times New Roman" pitchFamily="18" charset="0"/>
            </a:endParaRPr>
          </a:p>
          <a:p>
            <a:pPr>
              <a:buFont typeface="Wingdings" pitchFamily="2" charset="2"/>
              <a:buChar char="q"/>
            </a:pPr>
            <a:r>
              <a:rPr lang="en-US" sz="1500" b="1" dirty="0" smtClean="0">
                <a:solidFill>
                  <a:schemeClr val="accent1">
                    <a:lumMod val="75000"/>
                  </a:schemeClr>
                </a:solidFill>
                <a:latin typeface="Times New Roman" pitchFamily="18" charset="0"/>
                <a:cs typeface="Times New Roman" pitchFamily="18" charset="0"/>
              </a:rPr>
              <a:t>SGST :   State GST</a:t>
            </a:r>
          </a:p>
          <a:p>
            <a:pPr>
              <a:buFont typeface="Wingdings" pitchFamily="2" charset="2"/>
              <a:buChar char="q"/>
            </a:pPr>
            <a:r>
              <a:rPr lang="en-US" sz="1500" b="1" dirty="0" smtClean="0">
                <a:solidFill>
                  <a:schemeClr val="accent1">
                    <a:lumMod val="75000"/>
                  </a:schemeClr>
                </a:solidFill>
                <a:latin typeface="Times New Roman" pitchFamily="18" charset="0"/>
                <a:cs typeface="Times New Roman" pitchFamily="18" charset="0"/>
              </a:rPr>
              <a:t>IGST  :  </a:t>
            </a:r>
            <a:r>
              <a:rPr lang="en-US" sz="1500" b="1" dirty="0">
                <a:solidFill>
                  <a:schemeClr val="accent1">
                    <a:lumMod val="75000"/>
                  </a:schemeClr>
                </a:solidFill>
                <a:latin typeface="Times New Roman" pitchFamily="18" charset="0"/>
                <a:cs typeface="Times New Roman" pitchFamily="18" charset="0"/>
              </a:rPr>
              <a:t>Integrated </a:t>
            </a:r>
            <a:r>
              <a:rPr lang="en-US" sz="1500" b="1" dirty="0" smtClean="0">
                <a:solidFill>
                  <a:schemeClr val="accent1">
                    <a:lumMod val="75000"/>
                  </a:schemeClr>
                </a:solidFill>
                <a:latin typeface="Times New Roman" pitchFamily="18" charset="0"/>
                <a:cs typeface="Times New Roman" pitchFamily="18" charset="0"/>
              </a:rPr>
              <a:t>GST</a:t>
            </a:r>
          </a:p>
          <a:p>
            <a:pPr>
              <a:buFont typeface="Wingdings" pitchFamily="2" charset="2"/>
              <a:buChar char="q"/>
            </a:pPr>
            <a:r>
              <a:rPr lang="en-US" sz="1500" b="1" dirty="0" smtClean="0">
                <a:solidFill>
                  <a:schemeClr val="accent1">
                    <a:lumMod val="75000"/>
                  </a:schemeClr>
                </a:solidFill>
                <a:latin typeface="Times New Roman" pitchFamily="18" charset="0"/>
                <a:cs typeface="Times New Roman" pitchFamily="18" charset="0"/>
              </a:rPr>
              <a:t>UGST : Union Territory GST</a:t>
            </a:r>
          </a:p>
          <a:p>
            <a:pPr>
              <a:buFont typeface="Wingdings" pitchFamily="2" charset="2"/>
              <a:buChar char="q"/>
            </a:pPr>
            <a:r>
              <a:rPr lang="en-US" sz="1700" dirty="0">
                <a:solidFill>
                  <a:schemeClr val="accent1">
                    <a:lumMod val="75000"/>
                  </a:schemeClr>
                </a:solidFill>
                <a:latin typeface="Times New Roman" pitchFamily="18" charset="0"/>
                <a:cs typeface="Times New Roman" pitchFamily="18" charset="0"/>
              </a:rPr>
              <a:t>For e.g.: – A dealer in Maharashtra sold goods to the consumer in Maharashtra worth </a:t>
            </a:r>
            <a:r>
              <a:rPr lang="en-US" sz="1700" dirty="0" err="1">
                <a:solidFill>
                  <a:schemeClr val="accent1">
                    <a:lumMod val="75000"/>
                  </a:schemeClr>
                </a:solidFill>
                <a:latin typeface="Times New Roman" pitchFamily="18" charset="0"/>
                <a:cs typeface="Times New Roman" pitchFamily="18" charset="0"/>
              </a:rPr>
              <a:t>Rs</a:t>
            </a:r>
            <a:r>
              <a:rPr lang="en-US" sz="1700" dirty="0">
                <a:solidFill>
                  <a:schemeClr val="accent1">
                    <a:lumMod val="75000"/>
                  </a:schemeClr>
                </a:solidFill>
                <a:latin typeface="Times New Roman" pitchFamily="18" charset="0"/>
                <a:cs typeface="Times New Roman" pitchFamily="18" charset="0"/>
              </a:rPr>
              <a:t>. 10,000. The </a:t>
            </a:r>
            <a:r>
              <a:rPr lang="en-US" sz="1700" dirty="0">
                <a:solidFill>
                  <a:schemeClr val="accent1">
                    <a:lumMod val="75000"/>
                  </a:schemeClr>
                </a:solidFill>
                <a:latin typeface="Times New Roman" pitchFamily="18" charset="0"/>
                <a:cs typeface="Times New Roman" pitchFamily="18" charset="0"/>
                <a:hlinkClick r:id="rId2"/>
              </a:rPr>
              <a:t>GST rate</a:t>
            </a:r>
            <a:r>
              <a:rPr lang="en-US" sz="1700" dirty="0">
                <a:solidFill>
                  <a:schemeClr val="accent1">
                    <a:lumMod val="75000"/>
                  </a:schemeClr>
                </a:solidFill>
                <a:latin typeface="Times New Roman" pitchFamily="18" charset="0"/>
                <a:cs typeface="Times New Roman" pitchFamily="18" charset="0"/>
              </a:rPr>
              <a:t> is 18% comprising of CGST rate of 9% and SGST rate of 9%, in such case the dealer collects </a:t>
            </a:r>
            <a:r>
              <a:rPr lang="en-US" sz="1700" dirty="0" err="1">
                <a:solidFill>
                  <a:schemeClr val="accent1">
                    <a:lumMod val="75000"/>
                  </a:schemeClr>
                </a:solidFill>
                <a:latin typeface="Times New Roman" pitchFamily="18" charset="0"/>
                <a:cs typeface="Times New Roman" pitchFamily="18" charset="0"/>
              </a:rPr>
              <a:t>Rs</a:t>
            </a:r>
            <a:r>
              <a:rPr lang="en-US" sz="1700" dirty="0">
                <a:solidFill>
                  <a:schemeClr val="accent1">
                    <a:lumMod val="75000"/>
                  </a:schemeClr>
                </a:solidFill>
                <a:latin typeface="Times New Roman" pitchFamily="18" charset="0"/>
                <a:cs typeface="Times New Roman" pitchFamily="18" charset="0"/>
              </a:rPr>
              <a:t>. 1800 and </a:t>
            </a:r>
            <a:r>
              <a:rPr lang="en-US" sz="1700" dirty="0" err="1">
                <a:solidFill>
                  <a:schemeClr val="accent1">
                    <a:lumMod val="75000"/>
                  </a:schemeClr>
                </a:solidFill>
                <a:latin typeface="Times New Roman" pitchFamily="18" charset="0"/>
                <a:cs typeface="Times New Roman" pitchFamily="18" charset="0"/>
              </a:rPr>
              <a:t>Rs</a:t>
            </a:r>
            <a:r>
              <a:rPr lang="en-US" sz="1700" dirty="0">
                <a:solidFill>
                  <a:schemeClr val="accent1">
                    <a:lumMod val="75000"/>
                  </a:schemeClr>
                </a:solidFill>
                <a:latin typeface="Times New Roman" pitchFamily="18" charset="0"/>
                <a:cs typeface="Times New Roman" pitchFamily="18" charset="0"/>
              </a:rPr>
              <a:t>. 900 will go to the central government and </a:t>
            </a:r>
            <a:r>
              <a:rPr lang="en-US" sz="1700" dirty="0" err="1">
                <a:solidFill>
                  <a:schemeClr val="accent1">
                    <a:lumMod val="75000"/>
                  </a:schemeClr>
                </a:solidFill>
                <a:latin typeface="Times New Roman" pitchFamily="18" charset="0"/>
                <a:cs typeface="Times New Roman" pitchFamily="18" charset="0"/>
              </a:rPr>
              <a:t>Rs</a:t>
            </a:r>
            <a:r>
              <a:rPr lang="en-US" sz="1700" dirty="0">
                <a:solidFill>
                  <a:schemeClr val="accent1">
                    <a:lumMod val="75000"/>
                  </a:schemeClr>
                </a:solidFill>
                <a:latin typeface="Times New Roman" pitchFamily="18" charset="0"/>
                <a:cs typeface="Times New Roman" pitchFamily="18" charset="0"/>
              </a:rPr>
              <a:t>. 900 will go to the Maharashtra government</a:t>
            </a:r>
            <a:r>
              <a:rPr lang="en-US" sz="1700" dirty="0" smtClean="0">
                <a:solidFill>
                  <a:schemeClr val="accent1">
                    <a:lumMod val="75000"/>
                  </a:schemeClr>
                </a:solidFill>
                <a:latin typeface="Times New Roman" pitchFamily="18" charset="0"/>
                <a:cs typeface="Times New Roman" pitchFamily="18" charset="0"/>
              </a:rPr>
              <a:t>.</a:t>
            </a:r>
          </a:p>
          <a:p>
            <a:pPr marL="0" indent="0">
              <a:buNone/>
            </a:pPr>
            <a:endParaRPr lang="en-US" sz="1700" dirty="0" smtClean="0">
              <a:solidFill>
                <a:schemeClr val="accent1">
                  <a:lumMod val="75000"/>
                </a:schemeClr>
              </a:solidFill>
              <a:latin typeface="Times New Roman" pitchFamily="18" charset="0"/>
              <a:cs typeface="Times New Roman" pitchFamily="18" charset="0"/>
            </a:endParaRPr>
          </a:p>
          <a:p>
            <a:pPr>
              <a:buFont typeface="Wingdings" pitchFamily="2" charset="2"/>
              <a:buChar char="q"/>
            </a:pPr>
            <a:r>
              <a:rPr lang="en-US" sz="1700" dirty="0">
                <a:solidFill>
                  <a:schemeClr val="accent1">
                    <a:lumMod val="75000"/>
                  </a:schemeClr>
                </a:solidFill>
                <a:latin typeface="Times New Roman" pitchFamily="18" charset="0"/>
                <a:cs typeface="Times New Roman" pitchFamily="18" charset="0"/>
              </a:rPr>
              <a:t>Now, if the dealer in Maharashtra had sold goods to a dealer in Gujarat worth </a:t>
            </a:r>
            <a:r>
              <a:rPr lang="en-US" sz="1700" dirty="0" err="1">
                <a:solidFill>
                  <a:schemeClr val="accent1">
                    <a:lumMod val="75000"/>
                  </a:schemeClr>
                </a:solidFill>
                <a:latin typeface="Times New Roman" pitchFamily="18" charset="0"/>
                <a:cs typeface="Times New Roman" pitchFamily="18" charset="0"/>
              </a:rPr>
              <a:t>Rs</a:t>
            </a:r>
            <a:r>
              <a:rPr lang="en-US" sz="1700" dirty="0">
                <a:solidFill>
                  <a:schemeClr val="accent1">
                    <a:lumMod val="75000"/>
                  </a:schemeClr>
                </a:solidFill>
                <a:latin typeface="Times New Roman" pitchFamily="18" charset="0"/>
                <a:cs typeface="Times New Roman" pitchFamily="18" charset="0"/>
              </a:rPr>
              <a:t>. </a:t>
            </a:r>
            <a:r>
              <a:rPr lang="en-US" sz="1700" dirty="0" smtClean="0">
                <a:solidFill>
                  <a:schemeClr val="accent1">
                    <a:lumMod val="75000"/>
                  </a:schemeClr>
                </a:solidFill>
                <a:latin typeface="Times New Roman" pitchFamily="18" charset="0"/>
                <a:cs typeface="Times New Roman" pitchFamily="18" charset="0"/>
              </a:rPr>
              <a:t>10,000. </a:t>
            </a:r>
            <a:r>
              <a:rPr lang="en-US" sz="1700" dirty="0">
                <a:solidFill>
                  <a:schemeClr val="accent1">
                    <a:lumMod val="75000"/>
                  </a:schemeClr>
                </a:solidFill>
                <a:latin typeface="Times New Roman" pitchFamily="18" charset="0"/>
                <a:cs typeface="Times New Roman" pitchFamily="18" charset="0"/>
              </a:rPr>
              <a:t>The GST rate is 18% comprising of CGST rate of 9% and SGST rate of 9%. In such case the dealer has to charge </a:t>
            </a:r>
            <a:r>
              <a:rPr lang="en-US" sz="1700" dirty="0" err="1">
                <a:solidFill>
                  <a:schemeClr val="accent1">
                    <a:lumMod val="75000"/>
                  </a:schemeClr>
                </a:solidFill>
                <a:latin typeface="Times New Roman" pitchFamily="18" charset="0"/>
                <a:cs typeface="Times New Roman" pitchFamily="18" charset="0"/>
              </a:rPr>
              <a:t>Rs</a:t>
            </a:r>
            <a:r>
              <a:rPr lang="en-US" sz="1700" dirty="0">
                <a:solidFill>
                  <a:schemeClr val="accent1">
                    <a:lumMod val="75000"/>
                  </a:schemeClr>
                </a:solidFill>
                <a:latin typeface="Times New Roman" pitchFamily="18" charset="0"/>
                <a:cs typeface="Times New Roman" pitchFamily="18" charset="0"/>
              </a:rPr>
              <a:t>. </a:t>
            </a:r>
            <a:r>
              <a:rPr lang="en-US" sz="1700" dirty="0" smtClean="0">
                <a:solidFill>
                  <a:schemeClr val="accent1">
                    <a:lumMod val="75000"/>
                  </a:schemeClr>
                </a:solidFill>
                <a:latin typeface="Times New Roman" pitchFamily="18" charset="0"/>
                <a:cs typeface="Times New Roman" pitchFamily="18" charset="0"/>
              </a:rPr>
              <a:t>1800 </a:t>
            </a:r>
            <a:r>
              <a:rPr lang="en-US" sz="1700" dirty="0">
                <a:solidFill>
                  <a:schemeClr val="accent1">
                    <a:lumMod val="75000"/>
                  </a:schemeClr>
                </a:solidFill>
                <a:latin typeface="Times New Roman" pitchFamily="18" charset="0"/>
                <a:cs typeface="Times New Roman" pitchFamily="18" charset="0"/>
              </a:rPr>
              <a:t>as IGST. This IGST will go to the </a:t>
            </a:r>
            <a:r>
              <a:rPr lang="en-US" sz="1700" dirty="0" smtClean="0">
                <a:solidFill>
                  <a:schemeClr val="accent1">
                    <a:lumMod val="75000"/>
                  </a:schemeClr>
                </a:solidFill>
                <a:latin typeface="Times New Roman" pitchFamily="18" charset="0"/>
                <a:cs typeface="Times New Roman" pitchFamily="18" charset="0"/>
              </a:rPr>
              <a:t>Centre Govt.</a:t>
            </a:r>
            <a:endParaRPr lang="en-US" sz="1700"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000438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5"/>
          <p:cNvSpPr>
            <a:spLocks noGrp="1"/>
          </p:cNvSpPr>
          <p:nvPr>
            <p:ph type="title"/>
          </p:nvPr>
        </p:nvSpPr>
        <p:spPr>
          <a:xfrm>
            <a:off x="899592" y="692696"/>
            <a:ext cx="7416824" cy="724942"/>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rmAutofit/>
          </a:bodyPr>
          <a:lstStyle/>
          <a:p>
            <a:pPr algn="ctr"/>
            <a:r>
              <a:rPr lang="en-US" sz="2000" b="1" dirty="0" smtClean="0">
                <a:latin typeface="Times New Roman" pitchFamily="18" charset="0"/>
                <a:cs typeface="Times New Roman" pitchFamily="18" charset="0"/>
              </a:rPr>
              <a:t>GST RETURN</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pPr>
              <a:buNone/>
            </a:pPr>
            <a:r>
              <a:rPr lang="en-US" sz="1800" dirty="0">
                <a:solidFill>
                  <a:schemeClr val="accent1">
                    <a:lumMod val="75000"/>
                  </a:schemeClr>
                </a:solidFill>
                <a:latin typeface="Times New Roman" pitchFamily="18" charset="0"/>
                <a:cs typeface="Times New Roman" pitchFamily="18" charset="0"/>
              </a:rPr>
              <a:t>A return is a document that a taxpayer is required to file as per the law with the tax administrative authorities. Under the Goods &amp; Services Tax law, a normal taxpayer will be required to furnish three returns monthly and one annual return. Similarly, there are separate returns for a taxpayer registered under the composition scheme, taxpayer registered as an Input Service Distributor, a person liable to deduct or collect the tax (TDS/TCS). </a:t>
            </a:r>
            <a:endParaRPr lang="en-US" sz="1800" dirty="0" smtClean="0">
              <a:solidFill>
                <a:schemeClr val="accent1">
                  <a:lumMod val="75000"/>
                </a:schemeClr>
              </a:solidFill>
              <a:latin typeface="Times New Roman" pitchFamily="18" charset="0"/>
              <a:cs typeface="Times New Roman" pitchFamily="18" charset="0"/>
            </a:endParaRPr>
          </a:p>
          <a:p>
            <a:pPr>
              <a:buNone/>
            </a:pPr>
            <a:endParaRPr lang="en-US" sz="1800" b="1" dirty="0" smtClean="0">
              <a:solidFill>
                <a:schemeClr val="accent1">
                  <a:lumMod val="75000"/>
                </a:schemeClr>
              </a:solidFill>
              <a:latin typeface="Times New Roman" pitchFamily="18" charset="0"/>
              <a:cs typeface="Times New Roman" pitchFamily="18" charset="0"/>
            </a:endParaRPr>
          </a:p>
          <a:p>
            <a:pPr>
              <a:buNone/>
            </a:pPr>
            <a:r>
              <a:rPr lang="en-US" sz="1800" b="1" dirty="0" smtClean="0">
                <a:solidFill>
                  <a:schemeClr val="accent1">
                    <a:lumMod val="75000"/>
                  </a:schemeClr>
                </a:solidFill>
                <a:latin typeface="Times New Roman" pitchFamily="18" charset="0"/>
                <a:cs typeface="Times New Roman" pitchFamily="18" charset="0"/>
              </a:rPr>
              <a:t>HSN </a:t>
            </a:r>
            <a:r>
              <a:rPr lang="en-US" sz="1800" b="1" dirty="0" smtClean="0">
                <a:latin typeface="Times New Roman" pitchFamily="18" charset="0"/>
                <a:cs typeface="Times New Roman" pitchFamily="18" charset="0"/>
              </a:rPr>
              <a:t>(</a:t>
            </a:r>
            <a:r>
              <a:rPr lang="en-US" sz="1800" b="1" dirty="0" smtClean="0"/>
              <a:t>Harmonized System of Nomenclature code</a:t>
            </a:r>
            <a:endParaRPr lang="en-US" sz="1800" dirty="0">
              <a:solidFill>
                <a:schemeClr val="accent1">
                  <a:lumMod val="75000"/>
                </a:schemeClr>
              </a:solidFill>
              <a:latin typeface="Times New Roman" pitchFamily="18" charset="0"/>
              <a:cs typeface="Times New Roman" pitchFamily="18" charset="0"/>
            </a:endParaRPr>
          </a:p>
          <a:p>
            <a:pPr>
              <a:buNone/>
            </a:pPr>
            <a:endParaRPr lang="en-US" sz="1800" dirty="0" smtClean="0">
              <a:solidFill>
                <a:schemeClr val="accent1">
                  <a:lumMod val="75000"/>
                </a:schemeClr>
              </a:solidFill>
              <a:latin typeface="Times New Roman" pitchFamily="18" charset="0"/>
              <a:cs typeface="Times New Roman" pitchFamily="18" charset="0"/>
            </a:endParaRPr>
          </a:p>
          <a:p>
            <a:pPr>
              <a:buNone/>
            </a:pPr>
            <a:r>
              <a:rPr lang="en-US" sz="1800" b="1" dirty="0" smtClean="0">
                <a:solidFill>
                  <a:schemeClr val="accent1">
                    <a:lumMod val="75000"/>
                  </a:schemeClr>
                </a:solidFill>
                <a:latin typeface="Times New Roman" pitchFamily="18" charset="0"/>
                <a:cs typeface="Times New Roman" pitchFamily="18" charset="0"/>
              </a:rPr>
              <a:t>With GST taking control most of the business owners will have to take up two to four or eight digits HSN </a:t>
            </a:r>
            <a:r>
              <a:rPr lang="en-US" sz="1800" b="1" dirty="0" smtClean="0">
                <a:latin typeface="Times New Roman" pitchFamily="18" charset="0"/>
                <a:cs typeface="Times New Roman" pitchFamily="18" charset="0"/>
              </a:rPr>
              <a:t>(</a:t>
            </a:r>
            <a:r>
              <a:rPr lang="en-US" sz="1800" b="1" dirty="0" smtClean="0"/>
              <a:t>Harmonized System of Nomenclature code)</a:t>
            </a:r>
            <a:r>
              <a:rPr lang="en-US" sz="1800" b="1" dirty="0" smtClean="0">
                <a:solidFill>
                  <a:schemeClr val="accent1">
                    <a:lumMod val="75000"/>
                  </a:schemeClr>
                </a:solidFill>
                <a:latin typeface="Times New Roman" pitchFamily="18" charset="0"/>
                <a:cs typeface="Times New Roman" pitchFamily="18" charset="0"/>
              </a:rPr>
              <a:t> codes for their goods and services depending on their turnover for a year.</a:t>
            </a:r>
          </a:p>
          <a:p>
            <a:pPr>
              <a:buNone/>
            </a:pPr>
            <a:endParaRPr lang="en-US" sz="1800" dirty="0" smtClean="0">
              <a:solidFill>
                <a:schemeClr val="accent1">
                  <a:lumMod val="75000"/>
                </a:schemeClr>
              </a:solidFill>
              <a:latin typeface="Times New Roman" pitchFamily="18" charset="0"/>
              <a:cs typeface="Times New Roman" pitchFamily="18" charset="0"/>
            </a:endParaRPr>
          </a:p>
          <a:p>
            <a:pPr marL="342900" indent="-342900">
              <a:buFont typeface="+mj-lt"/>
              <a:buAutoNum type="arabicPeriod"/>
            </a:pPr>
            <a:r>
              <a:rPr lang="en-US" sz="1800" dirty="0" smtClean="0">
                <a:solidFill>
                  <a:schemeClr val="accent1">
                    <a:lumMod val="75000"/>
                  </a:schemeClr>
                </a:solidFill>
                <a:latin typeface="Times New Roman" pitchFamily="18" charset="0"/>
                <a:cs typeface="Times New Roman" pitchFamily="18" charset="0"/>
              </a:rPr>
              <a:t>Dealers with turnover less than 1.5crores will not have to use it.</a:t>
            </a:r>
          </a:p>
          <a:p>
            <a:pPr marL="342900" indent="-342900">
              <a:buFont typeface="+mj-lt"/>
              <a:buAutoNum type="arabicPeriod"/>
            </a:pPr>
            <a:r>
              <a:rPr lang="en-US" sz="1800" dirty="0" smtClean="0">
                <a:solidFill>
                  <a:schemeClr val="accent1">
                    <a:lumMod val="75000"/>
                  </a:schemeClr>
                </a:solidFill>
                <a:latin typeface="Times New Roman" pitchFamily="18" charset="0"/>
                <a:cs typeface="Times New Roman" pitchFamily="18" charset="0"/>
              </a:rPr>
              <a:t>Dealers who have a turnover of Rs 1.5 </a:t>
            </a:r>
            <a:r>
              <a:rPr lang="en-US" sz="1800" dirty="0" err="1" smtClean="0">
                <a:solidFill>
                  <a:schemeClr val="accent1">
                    <a:lumMod val="75000"/>
                  </a:schemeClr>
                </a:solidFill>
                <a:latin typeface="Times New Roman" pitchFamily="18" charset="0"/>
                <a:cs typeface="Times New Roman" pitchFamily="18" charset="0"/>
              </a:rPr>
              <a:t>crores</a:t>
            </a:r>
            <a:r>
              <a:rPr lang="en-US" sz="1800" dirty="0" smtClean="0">
                <a:solidFill>
                  <a:schemeClr val="accent1">
                    <a:lumMod val="75000"/>
                  </a:schemeClr>
                </a:solidFill>
                <a:latin typeface="Times New Roman" pitchFamily="18" charset="0"/>
                <a:cs typeface="Times New Roman" pitchFamily="18" charset="0"/>
              </a:rPr>
              <a:t> up to 5 </a:t>
            </a:r>
            <a:r>
              <a:rPr lang="en-US" sz="1800" dirty="0" err="1" smtClean="0">
                <a:solidFill>
                  <a:schemeClr val="accent1">
                    <a:lumMod val="75000"/>
                  </a:schemeClr>
                </a:solidFill>
                <a:latin typeface="Times New Roman" pitchFamily="18" charset="0"/>
                <a:cs typeface="Times New Roman" pitchFamily="18" charset="0"/>
              </a:rPr>
              <a:t>crores</a:t>
            </a:r>
            <a:r>
              <a:rPr lang="en-US" sz="1800" dirty="0" smtClean="0">
                <a:solidFill>
                  <a:schemeClr val="accent1">
                    <a:lumMod val="75000"/>
                  </a:schemeClr>
                </a:solidFill>
                <a:latin typeface="Times New Roman" pitchFamily="18" charset="0"/>
                <a:cs typeface="Times New Roman" pitchFamily="18" charset="0"/>
              </a:rPr>
              <a:t> will have to use two digit HSN code.</a:t>
            </a:r>
          </a:p>
          <a:p>
            <a:pPr marL="342900" indent="-342900">
              <a:buFont typeface="+mj-lt"/>
              <a:buAutoNum type="arabicPeriod"/>
            </a:pPr>
            <a:r>
              <a:rPr lang="en-US" sz="1800" dirty="0" smtClean="0">
                <a:solidFill>
                  <a:schemeClr val="accent1">
                    <a:lumMod val="75000"/>
                  </a:schemeClr>
                </a:solidFill>
                <a:latin typeface="Times New Roman" pitchFamily="18" charset="0"/>
                <a:cs typeface="Times New Roman" pitchFamily="18" charset="0"/>
              </a:rPr>
              <a:t>The dealers who crosses the 5 </a:t>
            </a:r>
            <a:r>
              <a:rPr lang="en-US" sz="1800" dirty="0" err="1" smtClean="0">
                <a:solidFill>
                  <a:schemeClr val="accent1">
                    <a:lumMod val="75000"/>
                  </a:schemeClr>
                </a:solidFill>
                <a:latin typeface="Times New Roman" pitchFamily="18" charset="0"/>
                <a:cs typeface="Times New Roman" pitchFamily="18" charset="0"/>
              </a:rPr>
              <a:t>crores</a:t>
            </a:r>
            <a:r>
              <a:rPr lang="en-US" sz="1800" dirty="0" smtClean="0">
                <a:solidFill>
                  <a:schemeClr val="accent1">
                    <a:lumMod val="75000"/>
                  </a:schemeClr>
                </a:solidFill>
                <a:latin typeface="Times New Roman" pitchFamily="18" charset="0"/>
                <a:cs typeface="Times New Roman" pitchFamily="18" charset="0"/>
              </a:rPr>
              <a:t> margin will have to use 4 digit HSN codes.</a:t>
            </a:r>
          </a:p>
          <a:p>
            <a:pPr marL="342900" indent="-342900">
              <a:buFont typeface="+mj-lt"/>
              <a:buAutoNum type="arabicPeriod"/>
            </a:pPr>
            <a:r>
              <a:rPr lang="en-US" sz="1800" dirty="0" smtClean="0">
                <a:solidFill>
                  <a:schemeClr val="accent1">
                    <a:lumMod val="75000"/>
                  </a:schemeClr>
                </a:solidFill>
                <a:latin typeface="Times New Roman" pitchFamily="18" charset="0"/>
                <a:cs typeface="Times New Roman" pitchFamily="18" charset="0"/>
              </a:rPr>
              <a:t>In case of business that deals </a:t>
            </a:r>
            <a:r>
              <a:rPr lang="en-US" sz="1800" b="1" dirty="0" smtClean="0">
                <a:solidFill>
                  <a:schemeClr val="accent1">
                    <a:lumMod val="75000"/>
                  </a:schemeClr>
                </a:solidFill>
                <a:latin typeface="Times New Roman" pitchFamily="18" charset="0"/>
                <a:cs typeface="Times New Roman" pitchFamily="18" charset="0"/>
              </a:rPr>
              <a:t>with import and export</a:t>
            </a:r>
            <a:r>
              <a:rPr lang="en-US" sz="1800" dirty="0" smtClean="0">
                <a:solidFill>
                  <a:schemeClr val="accent1">
                    <a:lumMod val="75000"/>
                  </a:schemeClr>
                </a:solidFill>
                <a:latin typeface="Times New Roman" pitchFamily="18" charset="0"/>
                <a:cs typeface="Times New Roman" pitchFamily="18" charset="0"/>
              </a:rPr>
              <a:t> they will have to use 8 digit code which will be compulsory.</a:t>
            </a:r>
          </a:p>
          <a:p>
            <a:endParaRPr lang="en-US" sz="1800"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1147748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pPr algn="ctr"/>
            <a:r>
              <a:rPr lang="en-US" sz="3200" b="1" dirty="0" smtClean="0">
                <a:latin typeface="Times"/>
              </a:rPr>
              <a:t>SAN(SERVICE ACCOUNTING CODE)</a:t>
            </a:r>
          </a:p>
        </p:txBody>
      </p:sp>
      <p:sp>
        <p:nvSpPr>
          <p:cNvPr id="3" name="Content Placeholder 2"/>
          <p:cNvSpPr>
            <a:spLocks noGrp="1"/>
          </p:cNvSpPr>
          <p:nvPr>
            <p:ph idx="1"/>
          </p:nvPr>
        </p:nvSpPr>
        <p:spPr/>
        <p:txBody>
          <a:bodyPr>
            <a:normAutofit fontScale="70000" lnSpcReduction="20000"/>
          </a:bodyPr>
          <a:lstStyle/>
          <a:p>
            <a:pPr>
              <a:buNone/>
            </a:pPr>
            <a:r>
              <a:rPr lang="en-US" dirty="0" smtClean="0"/>
              <a:t>When it comes to being under GST the majority of the dealers will need to adopt two- four or eight digit HSN codes for their commodities, depending on their turnover the previous year.</a:t>
            </a:r>
          </a:p>
          <a:p>
            <a:endParaRPr lang="en-US" dirty="0" smtClean="0"/>
          </a:p>
          <a:p>
            <a:pPr marL="514350" indent="-514350">
              <a:buFont typeface="+mj-lt"/>
              <a:buAutoNum type="arabicPeriod"/>
            </a:pPr>
            <a:r>
              <a:rPr lang="en-US" dirty="0" smtClean="0"/>
              <a:t>Business with turnover less than 1.5 </a:t>
            </a:r>
            <a:r>
              <a:rPr lang="en-US" dirty="0" err="1" smtClean="0"/>
              <a:t>crores</a:t>
            </a:r>
            <a:r>
              <a:rPr lang="en-US" dirty="0" smtClean="0"/>
              <a:t> will </a:t>
            </a:r>
            <a:r>
              <a:rPr lang="en-US" b="1" dirty="0" smtClean="0"/>
              <a:t>not require </a:t>
            </a:r>
            <a:r>
              <a:rPr lang="en-US" dirty="0" smtClean="0"/>
              <a:t>SAC codes for their goods and commodities.</a:t>
            </a:r>
          </a:p>
          <a:p>
            <a:pPr marL="514350" indent="-514350">
              <a:buFont typeface="+mj-lt"/>
              <a:buAutoNum type="arabicPeriod"/>
            </a:pPr>
            <a:r>
              <a:rPr lang="en-US" dirty="0" smtClean="0"/>
              <a:t>Businesses with turnover between Rs. 1.5 </a:t>
            </a:r>
            <a:r>
              <a:rPr lang="en-US" dirty="0" err="1" smtClean="0"/>
              <a:t>crores</a:t>
            </a:r>
            <a:r>
              <a:rPr lang="en-US" dirty="0" smtClean="0"/>
              <a:t> and Rs 5 </a:t>
            </a:r>
            <a:r>
              <a:rPr lang="en-US" dirty="0" err="1" smtClean="0"/>
              <a:t>crores</a:t>
            </a:r>
            <a:r>
              <a:rPr lang="en-US" dirty="0" smtClean="0"/>
              <a:t> shall be required to use </a:t>
            </a:r>
            <a:r>
              <a:rPr lang="en-US" b="1" dirty="0" smtClean="0"/>
              <a:t>two digit </a:t>
            </a:r>
            <a:r>
              <a:rPr lang="en-US" dirty="0" smtClean="0"/>
              <a:t>SAC codes for their commodities.</a:t>
            </a:r>
          </a:p>
          <a:p>
            <a:pPr marL="514350" indent="-514350">
              <a:buFont typeface="+mj-lt"/>
              <a:buAutoNum type="arabicPeriod"/>
            </a:pPr>
            <a:r>
              <a:rPr lang="en-US" dirty="0" smtClean="0"/>
              <a:t>Business that have a turnover of 5 </a:t>
            </a:r>
            <a:r>
              <a:rPr lang="en-US" dirty="0" err="1" smtClean="0"/>
              <a:t>crores</a:t>
            </a:r>
            <a:r>
              <a:rPr lang="en-US" dirty="0" smtClean="0"/>
              <a:t> and above will require to </a:t>
            </a:r>
            <a:r>
              <a:rPr lang="en-US" b="1" dirty="0" smtClean="0"/>
              <a:t>use 4 digit </a:t>
            </a:r>
            <a:r>
              <a:rPr lang="en-US" dirty="0" smtClean="0"/>
              <a:t>SAC codes.</a:t>
            </a:r>
          </a:p>
          <a:p>
            <a:pPr marL="514350" indent="-514350">
              <a:buFont typeface="+mj-lt"/>
              <a:buAutoNum type="arabicPeriod"/>
            </a:pPr>
            <a:r>
              <a:rPr lang="en-US" dirty="0" smtClean="0"/>
              <a:t>In case of imports and exports the SAC codes will </a:t>
            </a:r>
            <a:r>
              <a:rPr lang="en-US" b="1" dirty="0" smtClean="0"/>
              <a:t>be 8digits.</a:t>
            </a:r>
          </a:p>
          <a:p>
            <a:pPr marL="514350" indent="-514350">
              <a:buFont typeface="+mj-lt"/>
              <a:buAutoNum type="arabicPeriod"/>
            </a:pPr>
            <a:r>
              <a:rPr lang="en-US" dirty="0" smtClean="0"/>
              <a:t>The small dealers under composition scheme will </a:t>
            </a:r>
            <a:r>
              <a:rPr lang="en-US" b="1" dirty="0" smtClean="0"/>
              <a:t>not require to mention </a:t>
            </a:r>
            <a:r>
              <a:rPr lang="en-US" dirty="0" smtClean="0"/>
              <a:t>SAC codes in their invoices. </a:t>
            </a:r>
          </a:p>
          <a:p>
            <a:pPr marL="514350" indent="-514350">
              <a:buFont typeface="+mj-lt"/>
              <a:buAutoNum type="arabicPeriod"/>
            </a:pPr>
            <a:r>
              <a:rPr lang="en-US" dirty="0" smtClean="0"/>
              <a:t>The codes will be mentioned in invoice and in the GST tax return details which will be uploaded on the GST portal.</a:t>
            </a:r>
          </a:p>
          <a:p>
            <a:pPr marL="514350" indent="-514350">
              <a:buFont typeface="+mj-lt"/>
              <a:buAutoNum type="arabicPeriod"/>
            </a:pPr>
            <a:r>
              <a:rPr lang="en-US" dirty="0" smtClean="0"/>
              <a:t> The small business under composition scheme will not be required to mention SAC codes in their invoice.</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3978173853"/>
              </p:ext>
            </p:extLst>
          </p:nvPr>
        </p:nvGraphicFramePr>
        <p:xfrm>
          <a:off x="683568" y="984482"/>
          <a:ext cx="7848876" cy="5870797"/>
        </p:xfrm>
        <a:graphic>
          <a:graphicData uri="http://schemas.openxmlformats.org/drawingml/2006/table">
            <a:tbl>
              <a:tblPr/>
              <a:tblGrid>
                <a:gridCol w="1962219"/>
                <a:gridCol w="1962219"/>
                <a:gridCol w="1962219"/>
                <a:gridCol w="1962219"/>
              </a:tblGrid>
              <a:tr h="170906">
                <a:tc>
                  <a:txBody>
                    <a:bodyPr/>
                    <a:lstStyle/>
                    <a:p>
                      <a:pPr fontAlgn="t"/>
                      <a:r>
                        <a:rPr lang="en-US" sz="1000" b="1" dirty="0">
                          <a:effectLst/>
                        </a:rPr>
                        <a:t>Return Form</a:t>
                      </a:r>
                      <a:endParaRPr lang="en-US" sz="1000" dirty="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1">
                          <a:effectLst/>
                        </a:rPr>
                        <a:t>What to file?</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1">
                          <a:effectLst/>
                        </a:rPr>
                        <a:t>By Whom?</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1">
                          <a:effectLst/>
                        </a:rPr>
                        <a:t>By When?</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504919">
                <a:tc>
                  <a:txBody>
                    <a:bodyPr/>
                    <a:lstStyle/>
                    <a:p>
                      <a:pPr fontAlgn="t"/>
                      <a:r>
                        <a:rPr lang="en-US" sz="1000" b="0">
                          <a:effectLst/>
                        </a:rPr>
                        <a:t>GSTR-1</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Details of outward supplies of taxable goods and/or services effected</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dirty="0">
                          <a:effectLst/>
                        </a:rPr>
                        <a:t>Registered Taxable Supplier</a:t>
                      </a:r>
                      <a:endParaRPr lang="en-US" sz="1000" dirty="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dirty="0">
                          <a:effectLst/>
                        </a:rPr>
                        <a:t>10th of the next month</a:t>
                      </a:r>
                      <a:endParaRPr lang="en-US" sz="1000" dirty="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658962">
                <a:tc>
                  <a:txBody>
                    <a:bodyPr/>
                    <a:lstStyle/>
                    <a:p>
                      <a:pPr fontAlgn="t"/>
                      <a:r>
                        <a:rPr lang="en-US" sz="1000" b="0">
                          <a:effectLst/>
                        </a:rPr>
                        <a:t>GSTR-2</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Details of inward supplies of taxable goods and/or services effected claiming input tax credit.</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Registered Taxable Recipient</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15th of the next month</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813006">
                <a:tc>
                  <a:txBody>
                    <a:bodyPr/>
                    <a:lstStyle/>
                    <a:p>
                      <a:pPr fontAlgn="t"/>
                      <a:r>
                        <a:rPr lang="en-US" sz="1000" b="0">
                          <a:effectLst/>
                        </a:rPr>
                        <a:t>GSTR-3</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Monthly return on the basis of finalization of details of outward supplies and inward supplies along with the payment of amount of tax.</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dirty="0">
                          <a:effectLst/>
                        </a:rPr>
                        <a:t>Registered Taxable Person</a:t>
                      </a:r>
                      <a:endParaRPr lang="en-US" sz="1000" dirty="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dirty="0">
                          <a:effectLst/>
                        </a:rPr>
                        <a:t>20th of the next month</a:t>
                      </a:r>
                      <a:endParaRPr lang="en-US" sz="1000" dirty="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350876">
                <a:tc>
                  <a:txBody>
                    <a:bodyPr/>
                    <a:lstStyle/>
                    <a:p>
                      <a:pPr fontAlgn="t"/>
                      <a:r>
                        <a:rPr lang="en-US" sz="1000" b="0">
                          <a:effectLst/>
                        </a:rPr>
                        <a:t>GSTR-4</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Quarterly return for compounding taxable person.</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Composition Supplier</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18th of the month succeeding quarter</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350876">
                <a:tc>
                  <a:txBody>
                    <a:bodyPr/>
                    <a:lstStyle/>
                    <a:p>
                      <a:pPr fontAlgn="t"/>
                      <a:r>
                        <a:rPr lang="en-US" sz="1000" b="0">
                          <a:effectLst/>
                        </a:rPr>
                        <a:t>GSTR-5</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Return for Non-Resident foreign taxable person</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Non-Resident Taxable Person</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20th of the next month</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273855">
                <a:tc>
                  <a:txBody>
                    <a:bodyPr/>
                    <a:lstStyle/>
                    <a:p>
                      <a:pPr fontAlgn="t"/>
                      <a:r>
                        <a:rPr lang="en-US" sz="1000" b="0">
                          <a:effectLst/>
                        </a:rPr>
                        <a:t>GSTR-6</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Return for Input Service Distributor</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Input Service Distributor</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13th of the next month</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350876">
                <a:tc>
                  <a:txBody>
                    <a:bodyPr/>
                    <a:lstStyle/>
                    <a:p>
                      <a:pPr fontAlgn="t"/>
                      <a:r>
                        <a:rPr lang="en-US" sz="1000" b="0">
                          <a:effectLst/>
                        </a:rPr>
                        <a:t>GSTR-7</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Return for authorities deducting tax at source.</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Tax Deductor</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10th of the next month</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658962">
                <a:tc>
                  <a:txBody>
                    <a:bodyPr/>
                    <a:lstStyle/>
                    <a:p>
                      <a:pPr fontAlgn="t"/>
                      <a:r>
                        <a:rPr lang="en-US" sz="1000" b="0">
                          <a:effectLst/>
                        </a:rPr>
                        <a:t>GSTR-8</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Details of supplies effected through e-commerce operator and the amount of tax collected</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E-commerce Operator/Tax Collector</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10th of the next month</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273855">
                <a:tc>
                  <a:txBody>
                    <a:bodyPr/>
                    <a:lstStyle/>
                    <a:p>
                      <a:pPr fontAlgn="t"/>
                      <a:r>
                        <a:rPr lang="en-US" sz="1000" b="0">
                          <a:effectLst/>
                        </a:rPr>
                        <a:t>GSTR-9</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Annual Return</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Registered Taxable Person</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31st December of next financial year</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735984">
                <a:tc>
                  <a:txBody>
                    <a:bodyPr/>
                    <a:lstStyle/>
                    <a:p>
                      <a:pPr fontAlgn="t"/>
                      <a:r>
                        <a:rPr lang="en-US" sz="1000" b="0">
                          <a:effectLst/>
                        </a:rPr>
                        <a:t>GSTR-10</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Final Return</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Taxable person whose registration has been surrendered or cancelled.</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Within three months of the date of cancellation or date of cancellation order, whichever is later.</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581940">
                <a:tc>
                  <a:txBody>
                    <a:bodyPr/>
                    <a:lstStyle/>
                    <a:p>
                      <a:pPr fontAlgn="t"/>
                      <a:r>
                        <a:rPr lang="en-US" sz="1000" b="0">
                          <a:effectLst/>
                        </a:rPr>
                        <a:t>GSTR-11</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dirty="0">
                          <a:effectLst/>
                        </a:rPr>
                        <a:t>Details of inward supplies to be furnished by a person having UIN</a:t>
                      </a:r>
                      <a:endParaRPr lang="en-US" sz="1000" dirty="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a:effectLst/>
                        </a:rPr>
                        <a:t>Person having UIN and claiming refund</a:t>
                      </a:r>
                      <a:endParaRPr lang="en-US" sz="100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000" b="0" dirty="0">
                          <a:effectLst/>
                        </a:rPr>
                        <a:t>28th of the month following the month for which statement is filed</a:t>
                      </a:r>
                      <a:endParaRPr lang="en-US" sz="1000" dirty="0">
                        <a:effectLst/>
                      </a:endParaRPr>
                    </a:p>
                  </a:txBody>
                  <a:tcPr marL="17066" marR="17066" marT="17066" marB="1706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xmlns="" val="30248518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428603"/>
            <a:ext cx="8072494" cy="571505"/>
          </a:xfrm>
        </p:spPr>
        <p:txBody>
          <a:bodyPr vert="horz" lIns="91390" tIns="45695" rIns="91390" bIns="45695" rtlCol="0" anchor="ctr">
            <a:noAutofit/>
          </a:bodyPr>
          <a:lstStyle/>
          <a:p>
            <a:pPr algn="ctr"/>
            <a:r>
              <a:rPr lang="en-IN" sz="2800" b="1" spc="-75" dirty="0" smtClean="0">
                <a:ln w="3175">
                  <a:noFill/>
                </a:ln>
                <a:solidFill>
                  <a:srgbClr val="FF0000"/>
                </a:solidFill>
                <a:cs typeface="Calibri" panose="020F0502020204030204" pitchFamily="34" charset="0"/>
              </a:rPr>
              <a:t>GSTR </a:t>
            </a:r>
            <a:endParaRPr lang="en-IN" sz="2800" b="1" spc="-75" dirty="0">
              <a:ln w="3175">
                <a:noFill/>
              </a:ln>
              <a:solidFill>
                <a:srgbClr val="FF0000"/>
              </a:solidFill>
              <a:cs typeface="Calibri" panose="020F0502020204030204" pitchFamily="34" charset="0"/>
            </a:endParaRPr>
          </a:p>
        </p:txBody>
      </p:sp>
      <p:sp>
        <p:nvSpPr>
          <p:cNvPr id="3" name="Content Placeholder 2"/>
          <p:cNvSpPr>
            <a:spLocks noGrp="1"/>
          </p:cNvSpPr>
          <p:nvPr>
            <p:ph idx="1"/>
          </p:nvPr>
        </p:nvSpPr>
        <p:spPr>
          <a:xfrm>
            <a:off x="25588" y="928669"/>
            <a:ext cx="8904130" cy="5715041"/>
          </a:xfrm>
        </p:spPr>
        <p:txBody>
          <a:bodyPr/>
          <a:lstStyle/>
          <a:p>
            <a:endParaRPr lang="en-IN" sz="1875" dirty="0" smtClean="0">
              <a:latin typeface="Calibri" panose="020F0502020204030204" pitchFamily="34" charset="0"/>
              <a:ea typeface="Cambria Math" pitchFamily="18" charset="0"/>
              <a:cs typeface="Calibri" panose="020F0502020204030204" pitchFamily="34" charset="0"/>
            </a:endParaRPr>
          </a:p>
          <a:p>
            <a:pPr lvl="1"/>
            <a:r>
              <a:rPr lang="en-IN" sz="1499" dirty="0" smtClean="0">
                <a:latin typeface="Times New Roman" pitchFamily="18" charset="0"/>
                <a:ea typeface="Cambria Math" panose="02040503050406030204" pitchFamily="18" charset="0"/>
                <a:cs typeface="Times New Roman" pitchFamily="18" charset="0"/>
              </a:rPr>
              <a:t>GSTIN </a:t>
            </a:r>
            <a:r>
              <a:rPr lang="en-IN" sz="1499" dirty="0">
                <a:latin typeface="Times New Roman" pitchFamily="18" charset="0"/>
                <a:ea typeface="Cambria Math" panose="02040503050406030204" pitchFamily="18" charset="0"/>
                <a:cs typeface="Times New Roman" pitchFamily="18" charset="0"/>
              </a:rPr>
              <a:t>of customer– Local sale or Intra state sale (CGST +SGST/UTGST or IGST)</a:t>
            </a:r>
          </a:p>
          <a:p>
            <a:pPr lvl="1"/>
            <a:r>
              <a:rPr lang="en-IN" sz="1499" dirty="0">
                <a:latin typeface="Times New Roman" pitchFamily="18" charset="0"/>
                <a:ea typeface="Cambria Math" panose="02040503050406030204" pitchFamily="18" charset="0"/>
                <a:cs typeface="Times New Roman" pitchFamily="18" charset="0"/>
              </a:rPr>
              <a:t>POS  / Reverse Charge for each supply required to be identified for purpose of filing returns</a:t>
            </a:r>
          </a:p>
          <a:p>
            <a:pPr lvl="1"/>
            <a:r>
              <a:rPr lang="en-IN" sz="1499" dirty="0">
                <a:latin typeface="Times New Roman" pitchFamily="18" charset="0"/>
                <a:ea typeface="Cambria Math" panose="02040503050406030204" pitchFamily="18" charset="0"/>
                <a:cs typeface="Times New Roman" pitchFamily="18" charset="0"/>
              </a:rPr>
              <a:t>HSN and line item wise reporting for each Tax Rate also a </a:t>
            </a:r>
            <a:r>
              <a:rPr lang="en-IN" sz="1499" dirty="0" smtClean="0">
                <a:latin typeface="Times New Roman" pitchFamily="18" charset="0"/>
                <a:ea typeface="Cambria Math" panose="02040503050406030204" pitchFamily="18" charset="0"/>
                <a:cs typeface="Times New Roman" pitchFamily="18" charset="0"/>
              </a:rPr>
              <a:t>requirement</a:t>
            </a:r>
          </a:p>
          <a:p>
            <a:pPr lvl="1"/>
            <a:r>
              <a:rPr lang="en-US" sz="1600" dirty="0" smtClean="0">
                <a:latin typeface="Times New Roman" pitchFamily="18" charset="0"/>
                <a:cs typeface="Times New Roman" pitchFamily="18" charset="0"/>
              </a:rPr>
              <a:t>HSN </a:t>
            </a:r>
            <a:r>
              <a:rPr lang="en-US" sz="1600" b="1" dirty="0" smtClean="0">
                <a:latin typeface="Times New Roman" pitchFamily="18" charset="0"/>
                <a:cs typeface="Times New Roman" pitchFamily="18" charset="0"/>
              </a:rPr>
              <a:t>means Harmonized System of Nomenclature code </a:t>
            </a:r>
            <a:r>
              <a:rPr lang="en-US" sz="1600" dirty="0" smtClean="0">
                <a:latin typeface="Times New Roman" pitchFamily="18" charset="0"/>
                <a:cs typeface="Times New Roman" pitchFamily="18" charset="0"/>
              </a:rPr>
              <a:t>used for classifying the goods under the GST, Goods and Service Tax.</a:t>
            </a:r>
          </a:p>
          <a:p>
            <a:pPr lvl="1"/>
            <a:r>
              <a:rPr lang="en-US" sz="1600" dirty="0" smtClean="0">
                <a:latin typeface="Times New Roman" pitchFamily="18" charset="0"/>
                <a:cs typeface="Times New Roman" pitchFamily="18" charset="0"/>
              </a:rPr>
              <a:t>The SAC </a:t>
            </a:r>
            <a:r>
              <a:rPr lang="en-US" sz="1600" b="1" dirty="0" smtClean="0">
                <a:latin typeface="Times New Roman" pitchFamily="18" charset="0"/>
                <a:cs typeface="Times New Roman" pitchFamily="18" charset="0"/>
              </a:rPr>
              <a:t>code means Services Accounting Code</a:t>
            </a:r>
            <a:r>
              <a:rPr lang="en-US" sz="1600" dirty="0" smtClean="0">
                <a:latin typeface="Times New Roman" pitchFamily="18" charset="0"/>
                <a:cs typeface="Times New Roman" pitchFamily="18" charset="0"/>
              </a:rPr>
              <a:t> under which services fall under GST are classified</a:t>
            </a:r>
            <a:r>
              <a:rPr lang="en-US" sz="1600" dirty="0" smtClean="0">
                <a:latin typeface="Times New Roman" pitchFamily="18" charset="0"/>
                <a:cs typeface="Times New Roman" pitchFamily="18" charset="0"/>
              </a:rPr>
              <a:t>.</a:t>
            </a:r>
            <a:endParaRPr lang="en-US" sz="1600" dirty="0" smtClean="0">
              <a:latin typeface="Times New Roman" pitchFamily="18" charset="0"/>
              <a:cs typeface="Times New Roman" pitchFamily="18" charset="0"/>
            </a:endParaRPr>
          </a:p>
          <a:p>
            <a:pPr lvl="1"/>
            <a:r>
              <a:rPr lang="en-US" sz="1600" b="1" dirty="0" smtClean="0">
                <a:latin typeface="Times New Roman" pitchFamily="18" charset="0"/>
                <a:cs typeface="Times New Roman" pitchFamily="18" charset="0"/>
              </a:rPr>
              <a:t>GSTR 3,2,1,4 or 9</a:t>
            </a:r>
            <a:endParaRPr lang="en-US" sz="1600" b="1" dirty="0" smtClean="0">
              <a:latin typeface="Times New Roman" pitchFamily="18" charset="0"/>
              <a:cs typeface="Times New Roman" pitchFamily="18" charset="0"/>
            </a:endParaRPr>
          </a:p>
        </p:txBody>
      </p:sp>
      <p:graphicFrame>
        <p:nvGraphicFramePr>
          <p:cNvPr id="29698" name="Object 2"/>
          <p:cNvGraphicFramePr>
            <a:graphicFrameLocks noChangeAspect="1"/>
          </p:cNvGraphicFramePr>
          <p:nvPr/>
        </p:nvGraphicFramePr>
        <p:xfrm>
          <a:off x="428597" y="4357694"/>
          <a:ext cx="2214578" cy="928694"/>
        </p:xfrm>
        <a:graphic>
          <a:graphicData uri="http://schemas.openxmlformats.org/presentationml/2006/ole">
            <p:oleObj spid="_x0000_s29698" name="Acrobat Document" r:id="rId4" imgW="5667139" imgH="8019997" progId="AcroExch.Document.7">
              <p:embed/>
            </p:oleObj>
          </a:graphicData>
        </a:graphic>
      </p:graphicFrame>
      <p:graphicFrame>
        <p:nvGraphicFramePr>
          <p:cNvPr id="29699" name="Object 3"/>
          <p:cNvGraphicFramePr>
            <a:graphicFrameLocks noChangeAspect="1"/>
          </p:cNvGraphicFramePr>
          <p:nvPr/>
        </p:nvGraphicFramePr>
        <p:xfrm>
          <a:off x="2786050" y="4286256"/>
          <a:ext cx="1857387" cy="928694"/>
        </p:xfrm>
        <a:graphic>
          <a:graphicData uri="http://schemas.openxmlformats.org/presentationml/2006/ole">
            <p:oleObj spid="_x0000_s29699" name="Acrobat Document" r:id="rId5" imgW="5667139" imgH="8019997" progId="AcroExch.Document.7">
              <p:embed/>
            </p:oleObj>
          </a:graphicData>
        </a:graphic>
      </p:graphicFrame>
      <p:graphicFrame>
        <p:nvGraphicFramePr>
          <p:cNvPr id="29700" name="Object 4"/>
          <p:cNvGraphicFramePr>
            <a:graphicFrameLocks noChangeAspect="1"/>
          </p:cNvGraphicFramePr>
          <p:nvPr/>
        </p:nvGraphicFramePr>
        <p:xfrm>
          <a:off x="4786314" y="4357694"/>
          <a:ext cx="1357322" cy="777890"/>
        </p:xfrm>
        <a:graphic>
          <a:graphicData uri="http://schemas.openxmlformats.org/presentationml/2006/ole">
            <p:oleObj spid="_x0000_s29700" name="Acrobat Document" r:id="rId6" imgW="5667139" imgH="8019997" progId="AcroExch.Document.7">
              <p:embed/>
            </p:oleObj>
          </a:graphicData>
        </a:graphic>
      </p:graphicFrame>
      <p:graphicFrame>
        <p:nvGraphicFramePr>
          <p:cNvPr id="29701" name="Object 5"/>
          <p:cNvGraphicFramePr>
            <a:graphicFrameLocks noChangeAspect="1"/>
          </p:cNvGraphicFramePr>
          <p:nvPr/>
        </p:nvGraphicFramePr>
        <p:xfrm>
          <a:off x="6357950" y="4357694"/>
          <a:ext cx="1500198" cy="642942"/>
        </p:xfrm>
        <a:graphic>
          <a:graphicData uri="http://schemas.openxmlformats.org/presentationml/2006/ole">
            <p:oleObj spid="_x0000_s29701" name="Acrobat Document" r:id="rId7" imgW="5667139" imgH="8019997" progId="AcroExch.Document.7">
              <p:embed/>
            </p:oleObj>
          </a:graphicData>
        </a:graphic>
      </p:graphicFrame>
      <p:graphicFrame>
        <p:nvGraphicFramePr>
          <p:cNvPr id="29702" name="Object 6"/>
          <p:cNvGraphicFramePr>
            <a:graphicFrameLocks noChangeAspect="1"/>
          </p:cNvGraphicFramePr>
          <p:nvPr/>
        </p:nvGraphicFramePr>
        <p:xfrm>
          <a:off x="571472" y="5357826"/>
          <a:ext cx="2000264" cy="1143008"/>
        </p:xfrm>
        <a:graphic>
          <a:graphicData uri="http://schemas.openxmlformats.org/presentationml/2006/ole">
            <p:oleObj spid="_x0000_s29702" name="Acrobat Document" r:id="rId8" imgW="7543768" imgH="5829216" progId="AcroExch.Document.7">
              <p:embed/>
            </p:oleObj>
          </a:graphicData>
        </a:graphic>
      </p:graphicFrame>
    </p:spTree>
    <p:extLst>
      <p:ext uri="{BB962C8B-B14F-4D97-AF65-F5344CB8AC3E}">
        <p14:creationId xmlns:p14="http://schemas.microsoft.com/office/powerpoint/2010/main" xmlns="" val="12750792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86512"/>
          </a:xfrm>
        </p:spPr>
        <p:txBody>
          <a:bodyPr>
            <a:normAutofit fontScale="90000"/>
          </a:bodyPr>
          <a:lstStyle/>
          <a:p>
            <a:pPr algn="ctr"/>
            <a:r>
              <a:rPr lang="en-US" sz="2800" b="1" dirty="0" smtClean="0"/>
              <a:t>INVOICE FORMAT</a:t>
            </a:r>
            <a:endParaRPr lang="en-US" sz="2800" b="1" dirty="0"/>
          </a:p>
        </p:txBody>
      </p:sp>
      <p:pic>
        <p:nvPicPr>
          <p:cNvPr id="4" name="Content Placeholder 3" descr="INV 1.PNG"/>
          <p:cNvPicPr>
            <a:picLocks noGrp="1" noChangeAspect="1"/>
          </p:cNvPicPr>
          <p:nvPr>
            <p:ph idx="1"/>
          </p:nvPr>
        </p:nvPicPr>
        <p:blipFill>
          <a:blip r:embed="rId2"/>
          <a:stretch>
            <a:fillRect/>
          </a:stretch>
        </p:blipFill>
        <p:spPr>
          <a:xfrm>
            <a:off x="685800" y="990600"/>
            <a:ext cx="7848600" cy="5638800"/>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381000"/>
          </a:xfrm>
        </p:spPr>
        <p:txBody>
          <a:bodyPr>
            <a:normAutofit fontScale="90000"/>
          </a:bodyPr>
          <a:lstStyle/>
          <a:p>
            <a:pPr algn="ctr"/>
            <a:r>
              <a:rPr lang="en-US" sz="2800" b="1" dirty="0" smtClean="0"/>
              <a:t>INVOICE FORMAT</a:t>
            </a:r>
            <a:endParaRPr lang="en-US" sz="2800" b="1" dirty="0"/>
          </a:p>
        </p:txBody>
      </p:sp>
      <p:pic>
        <p:nvPicPr>
          <p:cNvPr id="6" name="Content Placeholder 5" descr="INV 2.PNG"/>
          <p:cNvPicPr>
            <a:picLocks noGrp="1" noChangeAspect="1"/>
          </p:cNvPicPr>
          <p:nvPr>
            <p:ph idx="1"/>
          </p:nvPr>
        </p:nvPicPr>
        <p:blipFill>
          <a:blip r:embed="rId2"/>
          <a:stretch>
            <a:fillRect/>
          </a:stretch>
        </p:blipFill>
        <p:spPr>
          <a:xfrm>
            <a:off x="304800" y="762000"/>
            <a:ext cx="8610601" cy="5867400"/>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7458"/>
          </a:xfrm>
        </p:spPr>
        <p:txBody>
          <a:bodyPr>
            <a:normAutofit fontScale="90000"/>
          </a:bodyPr>
          <a:lstStyle/>
          <a:p>
            <a:pPr algn="ctr"/>
            <a:r>
              <a:rPr lang="en-US" sz="2800" b="1" dirty="0" smtClean="0">
                <a:solidFill>
                  <a:srgbClr val="FF0000"/>
                </a:solidFill>
              </a:rPr>
              <a:t>How many copies of Tax Invoices are to be issued?</a:t>
            </a:r>
            <a:endParaRPr lang="en-US" sz="2800" b="1" dirty="0">
              <a:solidFill>
                <a:srgbClr val="FF0000"/>
              </a:solidFill>
            </a:endParaRPr>
          </a:p>
        </p:txBody>
      </p:sp>
      <p:sp>
        <p:nvSpPr>
          <p:cNvPr id="3" name="Content Placeholder 2"/>
          <p:cNvSpPr>
            <a:spLocks noGrp="1"/>
          </p:cNvSpPr>
          <p:nvPr>
            <p:ph idx="1"/>
          </p:nvPr>
        </p:nvSpPr>
        <p:spPr>
          <a:xfrm>
            <a:off x="457200" y="1214422"/>
            <a:ext cx="8229600" cy="5286412"/>
          </a:xfrm>
        </p:spPr>
        <p:txBody>
          <a:bodyPr>
            <a:normAutofit fontScale="70000" lnSpcReduction="20000"/>
          </a:bodyPr>
          <a:lstStyle/>
          <a:p>
            <a:r>
              <a:rPr lang="en-US" dirty="0" smtClean="0"/>
              <a:t>When goods are supplied, the supplier is required to </a:t>
            </a:r>
            <a:r>
              <a:rPr lang="en-US" b="1" dirty="0" smtClean="0"/>
              <a:t>issue three copies of the invoice</a:t>
            </a:r>
            <a:r>
              <a:rPr lang="en-US" dirty="0" smtClean="0"/>
              <a:t>– Original, Duplicate, and Triplicate invoice.</a:t>
            </a:r>
          </a:p>
          <a:p>
            <a:endParaRPr lang="en-US" dirty="0" smtClean="0"/>
          </a:p>
          <a:p>
            <a:r>
              <a:rPr lang="en-US" b="1" dirty="0" smtClean="0"/>
              <a:t>Original invoice</a:t>
            </a:r>
            <a:r>
              <a:rPr lang="en-US" dirty="0" smtClean="0"/>
              <a:t>: When a </a:t>
            </a:r>
            <a:r>
              <a:rPr lang="en-US" b="1" dirty="0" smtClean="0"/>
              <a:t>buyer</a:t>
            </a:r>
            <a:r>
              <a:rPr lang="en-US" dirty="0" smtClean="0"/>
              <a:t> makes the purchase he gets the first copy of invoice, marked as ‘Original for recipient’.</a:t>
            </a:r>
          </a:p>
          <a:p>
            <a:endParaRPr lang="en-US" dirty="0" smtClean="0"/>
          </a:p>
          <a:p>
            <a:r>
              <a:rPr lang="en-US" b="1" dirty="0" smtClean="0"/>
              <a:t>Duplicate copy</a:t>
            </a:r>
            <a:r>
              <a:rPr lang="en-US" dirty="0" smtClean="0"/>
              <a:t>:  The duplicate copy is issued to the </a:t>
            </a:r>
            <a:r>
              <a:rPr lang="en-US" b="1" dirty="0" smtClean="0"/>
              <a:t>transporter</a:t>
            </a:r>
            <a:r>
              <a:rPr lang="en-US" dirty="0" smtClean="0"/>
              <a:t>( carrier of goods) to present as evidence as and when required, and is marked as ‘Duplicate for transporter’. The transporter doesn’t need to carry the invoice if the supplier has obtained an invoice reference number.</a:t>
            </a:r>
          </a:p>
          <a:p>
            <a:endParaRPr lang="en-US" dirty="0" smtClean="0"/>
          </a:p>
          <a:p>
            <a:r>
              <a:rPr lang="en-US" dirty="0" smtClean="0"/>
              <a:t>Note:  How to generate “Invoice Reference Number”?</a:t>
            </a:r>
          </a:p>
          <a:p>
            <a:endParaRPr lang="en-US" dirty="0" smtClean="0"/>
          </a:p>
          <a:p>
            <a:r>
              <a:rPr lang="en-US" dirty="0" smtClean="0"/>
              <a:t>The supplier can obtain an Invoice reference number from the </a:t>
            </a:r>
            <a:r>
              <a:rPr lang="en-US" b="1" dirty="0" smtClean="0"/>
              <a:t>common portal (GSTN) by uploading </a:t>
            </a:r>
            <a:r>
              <a:rPr lang="en-US" dirty="0" smtClean="0"/>
              <a:t>a tax invoice issued by him. The invoice reference number will be valid </a:t>
            </a:r>
            <a:r>
              <a:rPr lang="en-US" b="1" dirty="0" smtClean="0"/>
              <a:t>for 30 days from the date of uploading.</a:t>
            </a:r>
          </a:p>
          <a:p>
            <a:r>
              <a:rPr lang="en-US" b="1" dirty="0" smtClean="0"/>
              <a:t>Triplicate copy: </a:t>
            </a:r>
            <a:r>
              <a:rPr lang="en-US" dirty="0" smtClean="0"/>
              <a:t>This copy is retained by the </a:t>
            </a:r>
            <a:r>
              <a:rPr lang="en-US" b="1" dirty="0" smtClean="0"/>
              <a:t>supplier</a:t>
            </a:r>
            <a:r>
              <a:rPr lang="en-US" dirty="0" smtClean="0"/>
              <a:t> for his own record.</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3"/>
          <p:cNvGrpSpPr/>
          <p:nvPr/>
        </p:nvGrpSpPr>
        <p:grpSpPr>
          <a:xfrm>
            <a:off x="615341" y="764704"/>
            <a:ext cx="8205131" cy="744520"/>
            <a:chOff x="248439" y="37716"/>
            <a:chExt cx="8462334" cy="734660"/>
          </a:xfrm>
        </p:grpSpPr>
        <p:sp>
          <p:nvSpPr>
            <p:cNvPr id="15" name="모서리가 둥근 직사각형 5"/>
            <p:cNvSpPr/>
            <p:nvPr/>
          </p:nvSpPr>
          <p:spPr>
            <a:xfrm>
              <a:off x="248439" y="52652"/>
              <a:ext cx="8439755" cy="719724"/>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en-US" sz="3800" b="1" dirty="0" smtClean="0"/>
                <a:t>GST</a:t>
              </a:r>
              <a:endParaRPr lang="en-US" sz="3800" b="1" dirty="0"/>
            </a:p>
          </p:txBody>
        </p:sp>
        <p:sp>
          <p:nvSpPr>
            <p:cNvPr id="16" name="모서리가 둥근 직사각형 4"/>
            <p:cNvSpPr/>
            <p:nvPr/>
          </p:nvSpPr>
          <p:spPr>
            <a:xfrm>
              <a:off x="346410" y="37716"/>
              <a:ext cx="8364363" cy="6968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defTabSz="1422400" latinLnBrk="1">
                <a:lnSpc>
                  <a:spcPct val="90000"/>
                </a:lnSpc>
                <a:spcBef>
                  <a:spcPct val="0"/>
                </a:spcBef>
                <a:spcAft>
                  <a:spcPct val="35000"/>
                </a:spcAft>
              </a:pPr>
              <a:endParaRPr lang="ko-KR" altLang="en-US" sz="6600" b="1" kern="1200" dirty="0"/>
            </a:p>
          </p:txBody>
        </p:sp>
      </p:grpSp>
      <p:sp>
        <p:nvSpPr>
          <p:cNvPr id="19" name="Rectangle 18"/>
          <p:cNvSpPr/>
          <p:nvPr/>
        </p:nvSpPr>
        <p:spPr>
          <a:xfrm>
            <a:off x="500034" y="1714489"/>
            <a:ext cx="8392446" cy="5004447"/>
          </a:xfrm>
          <a:prstGeom prst="rect">
            <a:avLst/>
          </a:prstGeom>
        </p:spPr>
        <p:txBody>
          <a:bodyPr wrap="square">
            <a:spAutoFit/>
          </a:bodyPr>
          <a:lstStyle/>
          <a:p>
            <a:pPr algn="just">
              <a:lnSpc>
                <a:spcPct val="80000"/>
              </a:lnSpc>
              <a:buClr>
                <a:schemeClr val="tx1"/>
              </a:buClr>
            </a:pPr>
            <a:r>
              <a:rPr lang="en-US" altLang="ko-KR" sz="3000" b="1" dirty="0" smtClean="0">
                <a:latin typeface="Times New Roman" pitchFamily="18" charset="0"/>
                <a:ea typeface="굴림" charset="-127"/>
                <a:cs typeface="Times New Roman" pitchFamily="18" charset="0"/>
              </a:rPr>
              <a:t>GST  :-  WHAT IS GST</a:t>
            </a:r>
            <a:r>
              <a:rPr lang="en-US" altLang="ko-KR" b="1" dirty="0" smtClean="0">
                <a:latin typeface="Times New Roman" pitchFamily="18" charset="0"/>
                <a:ea typeface="굴림" charset="-127"/>
                <a:cs typeface="Times New Roman" pitchFamily="18" charset="0"/>
              </a:rPr>
              <a:t> </a:t>
            </a:r>
          </a:p>
          <a:p>
            <a:pPr algn="just">
              <a:lnSpc>
                <a:spcPct val="80000"/>
              </a:lnSpc>
              <a:buClr>
                <a:schemeClr val="tx1"/>
              </a:buClr>
            </a:pPr>
            <a:endParaRPr lang="en-US" altLang="ko-KR" sz="1900" b="1" dirty="0" smtClean="0">
              <a:solidFill>
                <a:schemeClr val="accent1">
                  <a:lumMod val="75000"/>
                </a:schemeClr>
              </a:solidFill>
              <a:latin typeface="Times New Roman" pitchFamily="18" charset="0"/>
              <a:ea typeface="굴림" charset="-127"/>
              <a:cs typeface="Times New Roman" pitchFamily="18" charset="0"/>
            </a:endParaRPr>
          </a:p>
          <a:p>
            <a:pPr algn="just">
              <a:lnSpc>
                <a:spcPct val="80000"/>
              </a:lnSpc>
              <a:buClr>
                <a:schemeClr val="tx1"/>
              </a:buClr>
              <a:buFont typeface="Wingdings" pitchFamily="2" charset="2"/>
              <a:buChar char="q"/>
            </a:pPr>
            <a:r>
              <a:rPr lang="en-US" sz="1900" dirty="0">
                <a:solidFill>
                  <a:schemeClr val="accent1">
                    <a:lumMod val="75000"/>
                  </a:schemeClr>
                </a:solidFill>
                <a:latin typeface="Times New Roman" pitchFamily="18" charset="0"/>
                <a:cs typeface="Times New Roman" pitchFamily="18" charset="0"/>
              </a:rPr>
              <a:t>Goods and Services Tax (</a:t>
            </a:r>
            <a:r>
              <a:rPr lang="en-US" sz="1900" b="1" dirty="0">
                <a:solidFill>
                  <a:schemeClr val="accent1">
                    <a:lumMod val="75000"/>
                  </a:schemeClr>
                </a:solidFill>
                <a:latin typeface="Times New Roman" pitchFamily="18" charset="0"/>
                <a:cs typeface="Times New Roman" pitchFamily="18" charset="0"/>
              </a:rPr>
              <a:t>GST</a:t>
            </a:r>
            <a:r>
              <a:rPr lang="en-US" sz="1900" dirty="0">
                <a:solidFill>
                  <a:schemeClr val="accent1">
                    <a:lumMod val="75000"/>
                  </a:schemeClr>
                </a:solidFill>
                <a:latin typeface="Times New Roman" pitchFamily="18" charset="0"/>
                <a:cs typeface="Times New Roman" pitchFamily="18" charset="0"/>
              </a:rPr>
              <a:t>) is a comprehensive </a:t>
            </a:r>
            <a:r>
              <a:rPr lang="en-US" sz="1900" dirty="0" smtClean="0">
                <a:solidFill>
                  <a:schemeClr val="accent1">
                    <a:lumMod val="75000"/>
                  </a:schemeClr>
                </a:solidFill>
                <a:latin typeface="Times New Roman" pitchFamily="18" charset="0"/>
                <a:cs typeface="Times New Roman" pitchFamily="18" charset="0"/>
              </a:rPr>
              <a:t>indirect tax on </a:t>
            </a:r>
            <a:r>
              <a:rPr lang="en-US" sz="1900" dirty="0">
                <a:solidFill>
                  <a:schemeClr val="accent1">
                    <a:lumMod val="75000"/>
                  </a:schemeClr>
                </a:solidFill>
                <a:latin typeface="Times New Roman" pitchFamily="18" charset="0"/>
                <a:cs typeface="Times New Roman" pitchFamily="18" charset="0"/>
              </a:rPr>
              <a:t>manufacture, sale and consumption of goods and services throughout </a:t>
            </a:r>
            <a:r>
              <a:rPr lang="en-US" sz="1900" b="1" dirty="0">
                <a:solidFill>
                  <a:schemeClr val="accent1">
                    <a:lumMod val="75000"/>
                  </a:schemeClr>
                </a:solidFill>
                <a:latin typeface="Times New Roman" pitchFamily="18" charset="0"/>
                <a:cs typeface="Times New Roman" pitchFamily="18" charset="0"/>
              </a:rPr>
              <a:t>India</a:t>
            </a:r>
            <a:r>
              <a:rPr lang="en-US" sz="1900" dirty="0">
                <a:solidFill>
                  <a:schemeClr val="accent1">
                    <a:lumMod val="75000"/>
                  </a:schemeClr>
                </a:solidFill>
                <a:latin typeface="Times New Roman" pitchFamily="18" charset="0"/>
                <a:cs typeface="Times New Roman" pitchFamily="18" charset="0"/>
              </a:rPr>
              <a:t> to replace taxes levied by the central and state </a:t>
            </a:r>
            <a:r>
              <a:rPr lang="en-US" sz="1900" dirty="0" smtClean="0">
                <a:solidFill>
                  <a:schemeClr val="accent1">
                    <a:lumMod val="75000"/>
                  </a:schemeClr>
                </a:solidFill>
                <a:latin typeface="Times New Roman" pitchFamily="18" charset="0"/>
                <a:cs typeface="Times New Roman" pitchFamily="18" charset="0"/>
              </a:rPr>
              <a:t>governments. The cost of GST will be borne by last consumer. </a:t>
            </a:r>
          </a:p>
          <a:p>
            <a:pPr algn="just">
              <a:lnSpc>
                <a:spcPct val="80000"/>
              </a:lnSpc>
              <a:buClr>
                <a:schemeClr val="tx1"/>
              </a:buClr>
            </a:pPr>
            <a:endParaRPr lang="en-US" sz="1900" dirty="0" smtClean="0">
              <a:solidFill>
                <a:schemeClr val="accent1">
                  <a:lumMod val="75000"/>
                </a:schemeClr>
              </a:solidFill>
              <a:latin typeface="Times New Roman" pitchFamily="18" charset="0"/>
              <a:cs typeface="Times New Roman" pitchFamily="18" charset="0"/>
            </a:endParaRPr>
          </a:p>
          <a:p>
            <a:pPr algn="just">
              <a:lnSpc>
                <a:spcPct val="80000"/>
              </a:lnSpc>
              <a:buClr>
                <a:schemeClr val="tx1"/>
              </a:buClr>
              <a:buFont typeface="Wingdings" pitchFamily="2" charset="2"/>
              <a:buChar char="q"/>
            </a:pPr>
            <a:r>
              <a:rPr lang="en-US" sz="1900" dirty="0">
                <a:solidFill>
                  <a:schemeClr val="accent1">
                    <a:lumMod val="75000"/>
                  </a:schemeClr>
                </a:solidFill>
                <a:latin typeface="Times New Roman" pitchFamily="18" charset="0"/>
                <a:cs typeface="Times New Roman" pitchFamily="18" charset="0"/>
              </a:rPr>
              <a:t>This method allows GST-registered businesses to claim </a:t>
            </a:r>
            <a:r>
              <a:rPr lang="en-US" sz="1900" dirty="0">
                <a:solidFill>
                  <a:schemeClr val="accent1">
                    <a:lumMod val="75000"/>
                  </a:schemeClr>
                </a:solidFill>
                <a:latin typeface="Times New Roman" pitchFamily="18" charset="0"/>
                <a:cs typeface="Times New Roman" pitchFamily="18" charset="0"/>
                <a:hlinkClick r:id="rId2" tooltip="Tax credit"/>
              </a:rPr>
              <a:t>tax credit</a:t>
            </a:r>
            <a:r>
              <a:rPr lang="en-US" sz="1900" dirty="0">
                <a:solidFill>
                  <a:schemeClr val="accent1">
                    <a:lumMod val="75000"/>
                  </a:schemeClr>
                </a:solidFill>
                <a:latin typeface="Times New Roman" pitchFamily="18" charset="0"/>
                <a:cs typeface="Times New Roman" pitchFamily="18" charset="0"/>
              </a:rPr>
              <a:t> to the value of GST they paid on purchase of goods or services as part of their normal commercial activity. Administrative responsibility would generally rest with a single authority to levy tax on goods and services.</a:t>
            </a:r>
            <a:r>
              <a:rPr lang="en-US" sz="1900" baseline="30000" dirty="0">
                <a:solidFill>
                  <a:schemeClr val="accent1">
                    <a:lumMod val="75000"/>
                  </a:schemeClr>
                </a:solidFill>
                <a:latin typeface="Times New Roman" pitchFamily="18" charset="0"/>
                <a:cs typeface="Times New Roman" pitchFamily="18" charset="0"/>
                <a:hlinkClick r:id="rId3"/>
              </a:rPr>
              <a:t>[1]</a:t>
            </a:r>
            <a:r>
              <a:rPr lang="en-US" sz="1900" dirty="0">
                <a:solidFill>
                  <a:schemeClr val="accent1">
                    <a:lumMod val="75000"/>
                  </a:schemeClr>
                </a:solidFill>
                <a:latin typeface="Times New Roman" pitchFamily="18" charset="0"/>
                <a:cs typeface="Times New Roman" pitchFamily="18" charset="0"/>
              </a:rPr>
              <a:t> </a:t>
            </a:r>
            <a:r>
              <a:rPr lang="en-US" dirty="0">
                <a:solidFill>
                  <a:schemeClr val="accent1">
                    <a:lumMod val="75000"/>
                  </a:schemeClr>
                </a:solidFill>
                <a:latin typeface="Times New Roman" pitchFamily="18" charset="0"/>
                <a:cs typeface="Times New Roman" pitchFamily="18" charset="0"/>
              </a:rPr>
              <a:t>GST is a consumption based tax i.e. the tax should be received by the state in which the goods or services are consumed and not by the state in which such goods are manufactured</a:t>
            </a:r>
            <a:endParaRPr lang="en-US" dirty="0" smtClean="0">
              <a:solidFill>
                <a:schemeClr val="accent1">
                  <a:lumMod val="75000"/>
                </a:schemeClr>
              </a:solidFill>
              <a:latin typeface="Times New Roman" pitchFamily="18" charset="0"/>
              <a:cs typeface="Times New Roman" pitchFamily="18" charset="0"/>
            </a:endParaRPr>
          </a:p>
          <a:p>
            <a:pPr algn="just">
              <a:lnSpc>
                <a:spcPct val="80000"/>
              </a:lnSpc>
              <a:buClr>
                <a:schemeClr val="tx1"/>
              </a:buClr>
            </a:pPr>
            <a:endParaRPr lang="en-US" sz="1900" dirty="0" smtClean="0">
              <a:solidFill>
                <a:schemeClr val="accent1">
                  <a:lumMod val="75000"/>
                </a:schemeClr>
              </a:solidFill>
              <a:latin typeface="Times New Roman" pitchFamily="18" charset="0"/>
              <a:cs typeface="Times New Roman" pitchFamily="18" charset="0"/>
            </a:endParaRPr>
          </a:p>
          <a:p>
            <a:pPr algn="just">
              <a:lnSpc>
                <a:spcPct val="80000"/>
              </a:lnSpc>
              <a:buClr>
                <a:schemeClr val="tx1"/>
              </a:buClr>
              <a:buFont typeface="Wingdings" pitchFamily="2" charset="2"/>
              <a:buChar char="q"/>
            </a:pPr>
            <a:r>
              <a:rPr lang="en-US" sz="1900" dirty="0">
                <a:latin typeface="Times New Roman" pitchFamily="18" charset="0"/>
                <a:cs typeface="Times New Roman" pitchFamily="18" charset="0"/>
              </a:rPr>
              <a:t> </a:t>
            </a:r>
            <a:r>
              <a:rPr lang="en-US" sz="1900" dirty="0" smtClean="0">
                <a:solidFill>
                  <a:schemeClr val="accent1">
                    <a:lumMod val="75000"/>
                  </a:schemeClr>
                </a:solidFill>
                <a:latin typeface="Times New Roman" pitchFamily="18" charset="0"/>
                <a:cs typeface="Times New Roman" pitchFamily="18" charset="0"/>
              </a:rPr>
              <a:t>the biggest advantage would be in terms of a reduction in the overall tax burden on goods, which is currently estimated at 25%-30%, free movement of goods from one state to another without stopping at state borders for hours for payment of state tax or entry tax and reduction in paperwork to a large extent</a:t>
            </a:r>
            <a:r>
              <a:rPr lang="en-US" sz="1900" dirty="0" smtClean="0">
                <a:latin typeface="Times New Roman" pitchFamily="18" charset="0"/>
                <a:cs typeface="Times New Roman" pitchFamily="18" charset="0"/>
              </a:rPr>
              <a:t>.</a:t>
            </a:r>
            <a:endParaRPr lang="en-US" altLang="ko-KR" sz="1900" dirty="0" smtClean="0">
              <a:solidFill>
                <a:schemeClr val="accent1">
                  <a:lumMod val="75000"/>
                </a:schemeClr>
              </a:solidFill>
              <a:latin typeface="Times New Roman" pitchFamily="18" charset="0"/>
              <a:ea typeface="굴림" charset="-127"/>
              <a:cs typeface="Times New Roman" pitchFamily="18" charset="0"/>
            </a:endParaRPr>
          </a:p>
          <a:p>
            <a:pPr lvl="1" algn="just">
              <a:lnSpc>
                <a:spcPct val="80000"/>
              </a:lnSpc>
              <a:buClr>
                <a:schemeClr val="tx1"/>
              </a:buClr>
              <a:buFont typeface="Arial" pitchFamily="34" charset="0"/>
              <a:buChar char="•"/>
            </a:pPr>
            <a:endParaRPr lang="en-US" altLang="ko-KR" sz="2400" dirty="0">
              <a:solidFill>
                <a:schemeClr val="accent1">
                  <a:lumMod val="75000"/>
                </a:schemeClr>
              </a:solidFill>
              <a:latin typeface="Times New Roman" pitchFamily="18" charset="0"/>
              <a:ea typeface="굴림" charset="-127"/>
              <a:cs typeface="Times New Roman" pitchFamily="18" charset="0"/>
            </a:endParaRPr>
          </a:p>
          <a:p>
            <a:pPr lvl="1" algn="just">
              <a:lnSpc>
                <a:spcPct val="80000"/>
              </a:lnSpc>
              <a:buClr>
                <a:schemeClr val="tx1"/>
              </a:buClr>
            </a:pPr>
            <a:endParaRPr lang="en-US" altLang="ko-KR" sz="2400" dirty="0" smtClean="0">
              <a:solidFill>
                <a:schemeClr val="accent1">
                  <a:lumMod val="75000"/>
                </a:schemeClr>
              </a:solidFill>
              <a:latin typeface="Times New Roman" pitchFamily="18" charset="0"/>
              <a:ea typeface="굴림" charset="-127"/>
              <a:cs typeface="Times New Roman" pitchFamily="18" charset="0"/>
            </a:endParaRPr>
          </a:p>
        </p:txBody>
      </p:sp>
    </p:spTree>
    <p:extLst>
      <p:ext uri="{BB962C8B-B14F-4D97-AF65-F5344CB8AC3E}">
        <p14:creationId xmlns:p14="http://schemas.microsoft.com/office/powerpoint/2010/main" xmlns="" val="4108948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5"/>
          <p:cNvSpPr>
            <a:spLocks noGrp="1"/>
          </p:cNvSpPr>
          <p:nvPr>
            <p:ph type="title"/>
          </p:nvPr>
        </p:nvSpPr>
        <p:spPr>
          <a:xfrm>
            <a:off x="755576" y="692696"/>
            <a:ext cx="7931224" cy="432048"/>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rmAutofit/>
          </a:bodyPr>
          <a:lstStyle/>
          <a:p>
            <a:pPr algn="ctr"/>
            <a:r>
              <a:rPr lang="en-US" sz="2000" b="1" dirty="0" smtClean="0">
                <a:latin typeface="Times New Roman" pitchFamily="18" charset="0"/>
                <a:cs typeface="Times New Roman" pitchFamily="18" charset="0"/>
              </a:rPr>
              <a:t>GST : INVOICE </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96752"/>
            <a:ext cx="8229600" cy="4929411"/>
          </a:xfrm>
        </p:spPr>
        <p:txBody>
          <a:bodyPr>
            <a:normAutofit fontScale="92500" lnSpcReduction="10000"/>
          </a:bodyPr>
          <a:lstStyle/>
          <a:p>
            <a:r>
              <a:rPr lang="en-US" sz="1800" dirty="0">
                <a:solidFill>
                  <a:schemeClr val="accent1">
                    <a:lumMod val="75000"/>
                  </a:schemeClr>
                </a:solidFill>
                <a:latin typeface="Times New Roman" pitchFamily="18" charset="0"/>
                <a:cs typeface="Times New Roman" pitchFamily="18" charset="0"/>
              </a:rPr>
              <a:t>Based on GST Invoice Rules (Rule 5), 2016 issued by the Central Government, two kinds of invoices can be issued under GST namely tax invoice and bill of </a:t>
            </a:r>
            <a:r>
              <a:rPr lang="en-US" sz="1800" dirty="0" smtClean="0">
                <a:solidFill>
                  <a:schemeClr val="accent1">
                    <a:lumMod val="75000"/>
                  </a:schemeClr>
                </a:solidFill>
                <a:latin typeface="Times New Roman" pitchFamily="18" charset="0"/>
                <a:cs typeface="Times New Roman" pitchFamily="18" charset="0"/>
              </a:rPr>
              <a:t>supply</a:t>
            </a:r>
          </a:p>
          <a:p>
            <a:endParaRPr lang="en-US" sz="1800" dirty="0" smtClean="0">
              <a:solidFill>
                <a:schemeClr val="accent1">
                  <a:lumMod val="75000"/>
                </a:schemeClr>
              </a:solidFill>
              <a:latin typeface="Times New Roman" pitchFamily="18" charset="0"/>
              <a:cs typeface="Times New Roman" pitchFamily="18" charset="0"/>
            </a:endParaRPr>
          </a:p>
          <a:p>
            <a:endParaRPr lang="en-US" sz="1800" dirty="0" smtClean="0">
              <a:solidFill>
                <a:schemeClr val="accent1">
                  <a:lumMod val="75000"/>
                </a:schemeClr>
              </a:solidFill>
              <a:latin typeface="Times New Roman" pitchFamily="18" charset="0"/>
              <a:cs typeface="Times New Roman" pitchFamily="18" charset="0"/>
            </a:endParaRPr>
          </a:p>
          <a:p>
            <a:r>
              <a:rPr lang="en-US" sz="1800" dirty="0" smtClean="0">
                <a:solidFill>
                  <a:schemeClr val="accent1">
                    <a:lumMod val="75000"/>
                  </a:schemeClr>
                </a:solidFill>
                <a:latin typeface="Times New Roman" pitchFamily="18" charset="0"/>
                <a:cs typeface="Times New Roman" pitchFamily="18" charset="0"/>
              </a:rPr>
              <a:t>In </a:t>
            </a:r>
            <a:r>
              <a:rPr lang="en-US" sz="1800" dirty="0">
                <a:solidFill>
                  <a:schemeClr val="accent1">
                    <a:lumMod val="75000"/>
                  </a:schemeClr>
                </a:solidFill>
                <a:latin typeface="Times New Roman" pitchFamily="18" charset="0"/>
                <a:cs typeface="Times New Roman" pitchFamily="18" charset="0"/>
              </a:rPr>
              <a:t>case of supply of services the invoice has to be issued </a:t>
            </a:r>
            <a:r>
              <a:rPr lang="en-US" sz="1800" dirty="0" err="1">
                <a:solidFill>
                  <a:schemeClr val="accent1">
                    <a:lumMod val="75000"/>
                  </a:schemeClr>
                </a:solidFill>
                <a:latin typeface="Times New Roman" pitchFamily="18" charset="0"/>
                <a:cs typeface="Times New Roman" pitchFamily="18" charset="0"/>
              </a:rPr>
              <a:t>issued</a:t>
            </a:r>
            <a:r>
              <a:rPr lang="en-US" sz="1800" dirty="0">
                <a:solidFill>
                  <a:schemeClr val="accent1">
                    <a:lumMod val="75000"/>
                  </a:schemeClr>
                </a:solidFill>
                <a:latin typeface="Times New Roman" pitchFamily="18" charset="0"/>
                <a:cs typeface="Times New Roman" pitchFamily="18" charset="0"/>
              </a:rPr>
              <a:t> within 30 days(45 days in case of banks and NBFCs) of supply of services</a:t>
            </a:r>
            <a:r>
              <a:rPr lang="en-US" sz="1800" dirty="0" smtClean="0">
                <a:solidFill>
                  <a:schemeClr val="accent1">
                    <a:lumMod val="75000"/>
                  </a:schemeClr>
                </a:solidFill>
                <a:latin typeface="Times New Roman" pitchFamily="18" charset="0"/>
                <a:cs typeface="Times New Roman" pitchFamily="18" charset="0"/>
              </a:rPr>
              <a:t>.</a:t>
            </a:r>
          </a:p>
          <a:p>
            <a:endParaRPr lang="en-US" sz="1800" dirty="0" smtClean="0">
              <a:solidFill>
                <a:schemeClr val="accent1">
                  <a:lumMod val="75000"/>
                </a:schemeClr>
              </a:solidFill>
              <a:latin typeface="Times New Roman" pitchFamily="18" charset="0"/>
              <a:cs typeface="Times New Roman" pitchFamily="18" charset="0"/>
            </a:endParaRPr>
          </a:p>
          <a:p>
            <a:pPr marL="0" indent="0">
              <a:buNone/>
            </a:pPr>
            <a:endParaRPr lang="en-US" sz="1800" dirty="0">
              <a:solidFill>
                <a:schemeClr val="accent1">
                  <a:lumMod val="75000"/>
                </a:schemeClr>
              </a:solidFill>
              <a:latin typeface="Times New Roman" pitchFamily="18" charset="0"/>
              <a:cs typeface="Times New Roman" pitchFamily="18" charset="0"/>
            </a:endParaRPr>
          </a:p>
          <a:p>
            <a:pPr marL="0" indent="0">
              <a:buNone/>
            </a:pPr>
            <a:endParaRPr lang="en-US" sz="1800" dirty="0">
              <a:solidFill>
                <a:schemeClr val="accent1">
                  <a:lumMod val="75000"/>
                </a:schemeClr>
              </a:solidFill>
              <a:latin typeface="Times New Roman" pitchFamily="18" charset="0"/>
              <a:cs typeface="Times New Roman" pitchFamily="18" charset="0"/>
            </a:endParaRPr>
          </a:p>
          <a:p>
            <a:r>
              <a:rPr lang="en-US" sz="1800" dirty="0">
                <a:solidFill>
                  <a:schemeClr val="accent1">
                    <a:lumMod val="75000"/>
                  </a:schemeClr>
                </a:solidFill>
                <a:latin typeface="Times New Roman" pitchFamily="18" charset="0"/>
                <a:cs typeface="Times New Roman" pitchFamily="18" charset="0"/>
              </a:rPr>
              <a:t>As per the revised GST Model Law section 28(3a) revised tax invoices can be issued by </a:t>
            </a:r>
            <a:r>
              <a:rPr lang="en-US" sz="1800" dirty="0" smtClean="0">
                <a:solidFill>
                  <a:schemeClr val="accent1">
                    <a:lumMod val="75000"/>
                  </a:schemeClr>
                </a:solidFill>
                <a:latin typeface="Times New Roman" pitchFamily="18" charset="0"/>
                <a:cs typeface="Times New Roman" pitchFamily="18" charset="0"/>
              </a:rPr>
              <a:t> </a:t>
            </a:r>
            <a:r>
              <a:rPr lang="en-US" sz="1800" dirty="0">
                <a:solidFill>
                  <a:schemeClr val="accent1">
                    <a:lumMod val="75000"/>
                  </a:schemeClr>
                </a:solidFill>
                <a:latin typeface="Times New Roman" pitchFamily="18" charset="0"/>
                <a:cs typeface="Times New Roman" pitchFamily="18" charset="0"/>
              </a:rPr>
              <a:t>registered taxable person within one month </a:t>
            </a:r>
            <a:endParaRPr lang="en-US" sz="1800" dirty="0" smtClean="0">
              <a:solidFill>
                <a:schemeClr val="accent1">
                  <a:lumMod val="75000"/>
                </a:schemeClr>
              </a:solidFill>
              <a:latin typeface="Times New Roman" pitchFamily="18" charset="0"/>
              <a:cs typeface="Times New Roman" pitchFamily="18" charset="0"/>
            </a:endParaRPr>
          </a:p>
          <a:p>
            <a:endParaRPr lang="en-US" sz="1800" dirty="0">
              <a:solidFill>
                <a:schemeClr val="accent1">
                  <a:lumMod val="75000"/>
                </a:schemeClr>
              </a:solidFill>
              <a:latin typeface="Times New Roman" pitchFamily="18" charset="0"/>
              <a:cs typeface="Times New Roman" pitchFamily="18" charset="0"/>
            </a:endParaRPr>
          </a:p>
          <a:p>
            <a:endParaRPr lang="en-US" sz="1800" dirty="0" smtClean="0">
              <a:solidFill>
                <a:schemeClr val="accent1">
                  <a:lumMod val="75000"/>
                </a:schemeClr>
              </a:solidFill>
              <a:latin typeface="Times New Roman" pitchFamily="18" charset="0"/>
              <a:cs typeface="Times New Roman" pitchFamily="18" charset="0"/>
            </a:endParaRPr>
          </a:p>
          <a:p>
            <a:endParaRPr lang="en-US" sz="1800" dirty="0">
              <a:solidFill>
                <a:schemeClr val="accent1">
                  <a:lumMod val="75000"/>
                </a:schemeClr>
              </a:solidFill>
              <a:latin typeface="Times New Roman" pitchFamily="18" charset="0"/>
              <a:cs typeface="Times New Roman" pitchFamily="18" charset="0"/>
            </a:endParaRPr>
          </a:p>
          <a:p>
            <a:r>
              <a:rPr lang="en-US" sz="1800" dirty="0">
                <a:solidFill>
                  <a:schemeClr val="accent1">
                    <a:lumMod val="75000"/>
                  </a:schemeClr>
                </a:solidFill>
                <a:latin typeface="Times New Roman" pitchFamily="18" charset="0"/>
                <a:cs typeface="Times New Roman" pitchFamily="18" charset="0"/>
              </a:rPr>
              <a:t>It is very important to understand the term ‘place of supply’ for determining the right charge of tax on ‘supply’. The model GST Law lays down the criteria to determine the place of supply. Based on these criteria, you can treat the supply of goods or services as either Intra-State (within the State) or Inter-State (Outside the State).</a:t>
            </a:r>
            <a:endParaRPr lang="en-US" sz="1800" dirty="0" smtClean="0">
              <a:solidFill>
                <a:schemeClr val="accent1">
                  <a:lumMod val="75000"/>
                </a:schemeClr>
              </a:solidFill>
              <a:latin typeface="Times New Roman" pitchFamily="18" charset="0"/>
              <a:cs typeface="Times New Roman" pitchFamily="18" charset="0"/>
            </a:endParaRPr>
          </a:p>
          <a:p>
            <a:endParaRPr lang="en-US" sz="1800" dirty="0" smtClean="0"/>
          </a:p>
          <a:p>
            <a:endParaRPr lang="en-US" sz="1800" dirty="0">
              <a:solidFill>
                <a:schemeClr val="accent1">
                  <a:lumMod val="75000"/>
                </a:schemeClr>
              </a:solidFill>
              <a:latin typeface="Times New Roman" pitchFamily="18" charset="0"/>
              <a:cs typeface="Times New Roman" pitchFamily="18" charset="0"/>
            </a:endParaRPr>
          </a:p>
        </p:txBody>
      </p:sp>
      <p:sp>
        <p:nvSpPr>
          <p:cNvPr id="5" name="모서리가 둥근 직사각형 5"/>
          <p:cNvSpPr txBox="1">
            <a:spLocks/>
          </p:cNvSpPr>
          <p:nvPr/>
        </p:nvSpPr>
        <p:spPr>
          <a:xfrm>
            <a:off x="755576" y="1768083"/>
            <a:ext cx="4392488" cy="432048"/>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b="1" dirty="0" smtClean="0">
                <a:latin typeface="Times New Roman" pitchFamily="18" charset="0"/>
                <a:cs typeface="Times New Roman" pitchFamily="18" charset="0"/>
              </a:rPr>
              <a:t>GST : TIME LIMIT OF ISSUE OF INVOICE </a:t>
            </a:r>
            <a:endParaRPr lang="en-US" sz="2000" b="1" dirty="0">
              <a:latin typeface="Times New Roman" pitchFamily="18" charset="0"/>
              <a:cs typeface="Times New Roman" pitchFamily="18" charset="0"/>
            </a:endParaRPr>
          </a:p>
        </p:txBody>
      </p:sp>
      <p:sp>
        <p:nvSpPr>
          <p:cNvPr id="6" name="모서리가 둥근 직사각형 5"/>
          <p:cNvSpPr txBox="1">
            <a:spLocks/>
          </p:cNvSpPr>
          <p:nvPr/>
        </p:nvSpPr>
        <p:spPr>
          <a:xfrm>
            <a:off x="740093" y="3133192"/>
            <a:ext cx="4392488" cy="432048"/>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b="1" dirty="0" smtClean="0">
                <a:latin typeface="Times New Roman" pitchFamily="18" charset="0"/>
                <a:cs typeface="Times New Roman" pitchFamily="18" charset="0"/>
              </a:rPr>
              <a:t>GST : REVISE </a:t>
            </a:r>
            <a:r>
              <a:rPr lang="en-US" sz="2000" b="1" dirty="0">
                <a:latin typeface="Times New Roman" pitchFamily="18" charset="0"/>
                <a:cs typeface="Times New Roman" pitchFamily="18" charset="0"/>
              </a:rPr>
              <a:t>O</a:t>
            </a:r>
            <a:r>
              <a:rPr lang="en-US" sz="2000" b="1" dirty="0" smtClean="0">
                <a:latin typeface="Times New Roman" pitchFamily="18" charset="0"/>
                <a:cs typeface="Times New Roman" pitchFamily="18" charset="0"/>
              </a:rPr>
              <a:t>F INVOICE </a:t>
            </a:r>
            <a:endParaRPr lang="en-US" sz="2000" b="1" dirty="0">
              <a:latin typeface="Times New Roman" pitchFamily="18" charset="0"/>
              <a:cs typeface="Times New Roman" pitchFamily="18" charset="0"/>
            </a:endParaRPr>
          </a:p>
        </p:txBody>
      </p:sp>
      <p:sp>
        <p:nvSpPr>
          <p:cNvPr id="7" name="모서리가 둥근 직사각형 5"/>
          <p:cNvSpPr txBox="1">
            <a:spLocks/>
          </p:cNvSpPr>
          <p:nvPr/>
        </p:nvSpPr>
        <p:spPr>
          <a:xfrm>
            <a:off x="827584" y="4581128"/>
            <a:ext cx="4392488" cy="432048"/>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b="1" dirty="0" smtClean="0">
                <a:latin typeface="Times New Roman" pitchFamily="18" charset="0"/>
                <a:cs typeface="Times New Roman" pitchFamily="18" charset="0"/>
              </a:rPr>
              <a:t>GST : PLACE OF SUPPLY</a:t>
            </a:r>
            <a:endParaRPr lang="en-US" sz="20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41201325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413" y="357166"/>
            <a:ext cx="7000925" cy="571504"/>
          </a:xfrm>
        </p:spPr>
        <p:txBody>
          <a:bodyPr>
            <a:normAutofit/>
          </a:bodyPr>
          <a:lstStyle/>
          <a:p>
            <a:pPr algn="ctr"/>
            <a:r>
              <a:rPr lang="en-US" sz="2800" dirty="0" smtClean="0">
                <a:latin typeface="Calibri" panose="020F0502020204030204" pitchFamily="34" charset="0"/>
              </a:rPr>
              <a:t>CONDITIONS FOR AVAILING CREDIT</a:t>
            </a:r>
            <a:endParaRPr lang="en-US" sz="2800" dirty="0">
              <a:latin typeface="Calibri" panose="020F0502020204030204" pitchFamily="34" charset="0"/>
            </a:endParaRPr>
          </a:p>
        </p:txBody>
      </p:sp>
      <p:grpSp>
        <p:nvGrpSpPr>
          <p:cNvPr id="3" name="Group 60"/>
          <p:cNvGrpSpPr/>
          <p:nvPr/>
        </p:nvGrpSpPr>
        <p:grpSpPr>
          <a:xfrm>
            <a:off x="2093536" y="1142984"/>
            <a:ext cx="4688265" cy="5334017"/>
            <a:chOff x="1828800" y="1219200"/>
            <a:chExt cx="5486400" cy="4953000"/>
          </a:xfrm>
        </p:grpSpPr>
        <p:sp>
          <p:nvSpPr>
            <p:cNvPr id="4" name="Freeform 37"/>
            <p:cNvSpPr>
              <a:spLocks/>
            </p:cNvSpPr>
            <p:nvPr/>
          </p:nvSpPr>
          <p:spPr bwMode="gray">
            <a:xfrm>
              <a:off x="4573588" y="1219200"/>
              <a:ext cx="1931987" cy="2373313"/>
            </a:xfrm>
            <a:custGeom>
              <a:avLst/>
              <a:gdLst>
                <a:gd name="T0" fmla="*/ 128 w 128"/>
                <a:gd name="T1" fmla="*/ 61 h 166"/>
                <a:gd name="T2" fmla="*/ 0 w 128"/>
                <a:gd name="T3" fmla="*/ 1 h 166"/>
                <a:gd name="T4" fmla="*/ 0 w 128"/>
                <a:gd name="T5" fmla="*/ 1 h 166"/>
                <a:gd name="T6" fmla="*/ 0 w 128"/>
                <a:gd name="T7" fmla="*/ 166 h 166"/>
                <a:gd name="T8" fmla="*/ 128 w 128"/>
                <a:gd name="T9" fmla="*/ 61 h 166"/>
                <a:gd name="T10" fmla="*/ 0 60000 65536"/>
                <a:gd name="T11" fmla="*/ 0 60000 65536"/>
                <a:gd name="T12" fmla="*/ 0 60000 65536"/>
                <a:gd name="T13" fmla="*/ 0 60000 65536"/>
                <a:gd name="T14" fmla="*/ 0 60000 65536"/>
                <a:gd name="T15" fmla="*/ 0 w 128"/>
                <a:gd name="T16" fmla="*/ 0 h 166"/>
                <a:gd name="T17" fmla="*/ 128 w 128"/>
                <a:gd name="T18" fmla="*/ 166 h 166"/>
              </a:gdLst>
              <a:ahLst/>
              <a:cxnLst>
                <a:cxn ang="T10">
                  <a:pos x="T0" y="T1"/>
                </a:cxn>
                <a:cxn ang="T11">
                  <a:pos x="T2" y="T3"/>
                </a:cxn>
                <a:cxn ang="T12">
                  <a:pos x="T4" y="T5"/>
                </a:cxn>
                <a:cxn ang="T13">
                  <a:pos x="T6" y="T7"/>
                </a:cxn>
                <a:cxn ang="T14">
                  <a:pos x="T8" y="T9"/>
                </a:cxn>
              </a:cxnLst>
              <a:rect l="T15" t="T16" r="T17" b="T18"/>
              <a:pathLst>
                <a:path w="128" h="166">
                  <a:moveTo>
                    <a:pt x="128" y="61"/>
                  </a:moveTo>
                  <a:cubicBezTo>
                    <a:pt x="97" y="23"/>
                    <a:pt x="50" y="1"/>
                    <a:pt x="0" y="1"/>
                  </a:cubicBezTo>
                  <a:cubicBezTo>
                    <a:pt x="0" y="0"/>
                    <a:pt x="0" y="1"/>
                    <a:pt x="0" y="1"/>
                  </a:cubicBezTo>
                  <a:lnTo>
                    <a:pt x="0" y="166"/>
                  </a:lnTo>
                  <a:lnTo>
                    <a:pt x="128" y="61"/>
                  </a:lnTo>
                  <a:close/>
                </a:path>
              </a:pathLst>
            </a:custGeom>
            <a:solidFill>
              <a:schemeClr val="tx2">
                <a:lumMod val="40000"/>
                <a:lumOff val="60000"/>
                <a:alpha val="70195"/>
              </a:schemeClr>
            </a:solidFill>
            <a:ln w="28575" cap="flat" cmpd="sng">
              <a:solidFill>
                <a:schemeClr val="bg1"/>
              </a:solidFill>
              <a:prstDash val="solid"/>
              <a:round/>
              <a:headEnd type="none" w="med" len="med"/>
              <a:tailEnd type="none" w="med" len="med"/>
            </a:ln>
          </p:spPr>
          <p:txBody>
            <a:bodyPr/>
            <a:lstStyle/>
            <a:p>
              <a:endParaRPr lang="en-US" dirty="0">
                <a:latin typeface="Calibri" panose="020F0502020204030204" pitchFamily="34" charset="0"/>
              </a:endParaRPr>
            </a:p>
          </p:txBody>
        </p:sp>
        <p:sp>
          <p:nvSpPr>
            <p:cNvPr id="5" name="Freeform 38"/>
            <p:cNvSpPr>
              <a:spLocks/>
            </p:cNvSpPr>
            <p:nvPr/>
          </p:nvSpPr>
          <p:spPr bwMode="gray">
            <a:xfrm>
              <a:off x="4573588" y="2090738"/>
              <a:ext cx="2508250" cy="2030412"/>
            </a:xfrm>
            <a:custGeom>
              <a:avLst/>
              <a:gdLst>
                <a:gd name="T0" fmla="*/ 161 w 166"/>
                <a:gd name="T1" fmla="*/ 142 h 142"/>
                <a:gd name="T2" fmla="*/ 166 w 166"/>
                <a:gd name="T3" fmla="*/ 105 h 142"/>
                <a:gd name="T4" fmla="*/ 128 w 166"/>
                <a:gd name="T5" fmla="*/ 0 h 142"/>
                <a:gd name="T6" fmla="*/ 0 w 166"/>
                <a:gd name="T7" fmla="*/ 105 h 142"/>
                <a:gd name="T8" fmla="*/ 161 w 166"/>
                <a:gd name="T9" fmla="*/ 142 h 142"/>
                <a:gd name="T10" fmla="*/ 0 60000 65536"/>
                <a:gd name="T11" fmla="*/ 0 60000 65536"/>
                <a:gd name="T12" fmla="*/ 0 60000 65536"/>
                <a:gd name="T13" fmla="*/ 0 60000 65536"/>
                <a:gd name="T14" fmla="*/ 0 60000 65536"/>
                <a:gd name="T15" fmla="*/ 0 w 166"/>
                <a:gd name="T16" fmla="*/ 0 h 142"/>
                <a:gd name="T17" fmla="*/ 166 w 166"/>
                <a:gd name="T18" fmla="*/ 142 h 142"/>
              </a:gdLst>
              <a:ahLst/>
              <a:cxnLst>
                <a:cxn ang="T10">
                  <a:pos x="T0" y="T1"/>
                </a:cxn>
                <a:cxn ang="T11">
                  <a:pos x="T2" y="T3"/>
                </a:cxn>
                <a:cxn ang="T12">
                  <a:pos x="T4" y="T5"/>
                </a:cxn>
                <a:cxn ang="T13">
                  <a:pos x="T6" y="T7"/>
                </a:cxn>
                <a:cxn ang="T14">
                  <a:pos x="T8" y="T9"/>
                </a:cxn>
              </a:cxnLst>
              <a:rect l="T15" t="T16" r="T17" b="T18"/>
              <a:pathLst>
                <a:path w="166" h="142">
                  <a:moveTo>
                    <a:pt x="161" y="142"/>
                  </a:moveTo>
                  <a:cubicBezTo>
                    <a:pt x="164" y="130"/>
                    <a:pt x="166" y="117"/>
                    <a:pt x="166" y="105"/>
                  </a:cubicBezTo>
                  <a:cubicBezTo>
                    <a:pt x="166" y="67"/>
                    <a:pt x="152" y="30"/>
                    <a:pt x="128" y="0"/>
                  </a:cubicBezTo>
                  <a:lnTo>
                    <a:pt x="0" y="105"/>
                  </a:lnTo>
                  <a:lnTo>
                    <a:pt x="161" y="142"/>
                  </a:lnTo>
                  <a:close/>
                </a:path>
              </a:pathLst>
            </a:custGeom>
            <a:solidFill>
              <a:schemeClr val="accent1">
                <a:lumMod val="40000"/>
                <a:lumOff val="60000"/>
                <a:alpha val="70195"/>
              </a:schemeClr>
            </a:solidFill>
            <a:ln w="28575" cap="flat" cmpd="sng">
              <a:solidFill>
                <a:schemeClr val="bg1"/>
              </a:solidFill>
              <a:prstDash val="solid"/>
              <a:round/>
              <a:headEnd type="none" w="med" len="med"/>
              <a:tailEnd type="none" w="med" len="med"/>
            </a:ln>
          </p:spPr>
          <p:txBody>
            <a:bodyPr/>
            <a:lstStyle/>
            <a:p>
              <a:endParaRPr lang="en-US" dirty="0">
                <a:latin typeface="Calibri" panose="020F0502020204030204" pitchFamily="34" charset="0"/>
              </a:endParaRPr>
            </a:p>
          </p:txBody>
        </p:sp>
        <p:sp>
          <p:nvSpPr>
            <p:cNvPr id="6" name="Freeform 39"/>
            <p:cNvSpPr>
              <a:spLocks/>
            </p:cNvSpPr>
            <p:nvPr/>
          </p:nvSpPr>
          <p:spPr bwMode="gray">
            <a:xfrm>
              <a:off x="4573588" y="3592513"/>
              <a:ext cx="2430462" cy="2132012"/>
            </a:xfrm>
            <a:custGeom>
              <a:avLst/>
              <a:gdLst>
                <a:gd name="T0" fmla="*/ 72 w 161"/>
                <a:gd name="T1" fmla="*/ 149 h 149"/>
                <a:gd name="T2" fmla="*/ 161 w 161"/>
                <a:gd name="T3" fmla="*/ 37 h 149"/>
                <a:gd name="T4" fmla="*/ 0 w 161"/>
                <a:gd name="T5" fmla="*/ 0 h 149"/>
                <a:gd name="T6" fmla="*/ 72 w 161"/>
                <a:gd name="T7" fmla="*/ 149 h 149"/>
                <a:gd name="T8" fmla="*/ 0 60000 65536"/>
                <a:gd name="T9" fmla="*/ 0 60000 65536"/>
                <a:gd name="T10" fmla="*/ 0 60000 65536"/>
                <a:gd name="T11" fmla="*/ 0 60000 65536"/>
                <a:gd name="T12" fmla="*/ 0 w 161"/>
                <a:gd name="T13" fmla="*/ 0 h 149"/>
                <a:gd name="T14" fmla="*/ 161 w 161"/>
                <a:gd name="T15" fmla="*/ 149 h 149"/>
              </a:gdLst>
              <a:ahLst/>
              <a:cxnLst>
                <a:cxn ang="T8">
                  <a:pos x="T0" y="T1"/>
                </a:cxn>
                <a:cxn ang="T9">
                  <a:pos x="T2" y="T3"/>
                </a:cxn>
                <a:cxn ang="T10">
                  <a:pos x="T4" y="T5"/>
                </a:cxn>
                <a:cxn ang="T11">
                  <a:pos x="T6" y="T7"/>
                </a:cxn>
              </a:cxnLst>
              <a:rect l="T12" t="T13" r="T14" b="T15"/>
              <a:pathLst>
                <a:path w="161" h="149">
                  <a:moveTo>
                    <a:pt x="72" y="149"/>
                  </a:moveTo>
                  <a:cubicBezTo>
                    <a:pt x="117" y="127"/>
                    <a:pt x="150" y="86"/>
                    <a:pt x="161" y="37"/>
                  </a:cubicBezTo>
                  <a:lnTo>
                    <a:pt x="0" y="0"/>
                  </a:lnTo>
                  <a:lnTo>
                    <a:pt x="72" y="149"/>
                  </a:lnTo>
                  <a:close/>
                </a:path>
              </a:pathLst>
            </a:custGeom>
            <a:solidFill>
              <a:schemeClr val="accent2">
                <a:lumMod val="40000"/>
                <a:lumOff val="60000"/>
                <a:alpha val="70195"/>
              </a:schemeClr>
            </a:solidFill>
            <a:ln w="28575" cap="flat" cmpd="sng">
              <a:solidFill>
                <a:schemeClr val="bg1"/>
              </a:solidFill>
              <a:prstDash val="solid"/>
              <a:round/>
              <a:headEnd type="none" w="med" len="med"/>
              <a:tailEnd type="none" w="med" len="med"/>
            </a:ln>
          </p:spPr>
          <p:txBody>
            <a:bodyPr/>
            <a:lstStyle/>
            <a:p>
              <a:endParaRPr lang="en-US" dirty="0">
                <a:latin typeface="Calibri" panose="020F0502020204030204" pitchFamily="34" charset="0"/>
              </a:endParaRPr>
            </a:p>
          </p:txBody>
        </p:sp>
        <p:sp>
          <p:nvSpPr>
            <p:cNvPr id="7" name="Freeform 40"/>
            <p:cNvSpPr>
              <a:spLocks/>
            </p:cNvSpPr>
            <p:nvPr/>
          </p:nvSpPr>
          <p:spPr bwMode="gray">
            <a:xfrm>
              <a:off x="3468688" y="3579453"/>
              <a:ext cx="2190750" cy="2359022"/>
            </a:xfrm>
            <a:custGeom>
              <a:avLst/>
              <a:gdLst>
                <a:gd name="T0" fmla="*/ 0 w 145"/>
                <a:gd name="T1" fmla="*/ 149 h 165"/>
                <a:gd name="T2" fmla="*/ 73 w 145"/>
                <a:gd name="T3" fmla="*/ 165 h 165"/>
                <a:gd name="T4" fmla="*/ 145 w 145"/>
                <a:gd name="T5" fmla="*/ 149 h 165"/>
                <a:gd name="T6" fmla="*/ 73 w 145"/>
                <a:gd name="T7" fmla="*/ 0 h 165"/>
                <a:gd name="T8" fmla="*/ 0 w 145"/>
                <a:gd name="T9" fmla="*/ 149 h 165"/>
                <a:gd name="T10" fmla="*/ 0 60000 65536"/>
                <a:gd name="T11" fmla="*/ 0 60000 65536"/>
                <a:gd name="T12" fmla="*/ 0 60000 65536"/>
                <a:gd name="T13" fmla="*/ 0 60000 65536"/>
                <a:gd name="T14" fmla="*/ 0 60000 65536"/>
                <a:gd name="T15" fmla="*/ 0 w 145"/>
                <a:gd name="T16" fmla="*/ 0 h 165"/>
                <a:gd name="T17" fmla="*/ 145 w 145"/>
                <a:gd name="T18" fmla="*/ 165 h 165"/>
              </a:gdLst>
              <a:ahLst/>
              <a:cxnLst>
                <a:cxn ang="T10">
                  <a:pos x="T0" y="T1"/>
                </a:cxn>
                <a:cxn ang="T11">
                  <a:pos x="T2" y="T3"/>
                </a:cxn>
                <a:cxn ang="T12">
                  <a:pos x="T4" y="T5"/>
                </a:cxn>
                <a:cxn ang="T13">
                  <a:pos x="T6" y="T7"/>
                </a:cxn>
                <a:cxn ang="T14">
                  <a:pos x="T8" y="T9"/>
                </a:cxn>
              </a:cxnLst>
              <a:rect l="T15" t="T16" r="T17" b="T18"/>
              <a:pathLst>
                <a:path w="145" h="165">
                  <a:moveTo>
                    <a:pt x="0" y="149"/>
                  </a:moveTo>
                  <a:cubicBezTo>
                    <a:pt x="23" y="160"/>
                    <a:pt x="48" y="165"/>
                    <a:pt x="73" y="165"/>
                  </a:cubicBezTo>
                  <a:cubicBezTo>
                    <a:pt x="98" y="165"/>
                    <a:pt x="123" y="160"/>
                    <a:pt x="145" y="149"/>
                  </a:cubicBezTo>
                  <a:lnTo>
                    <a:pt x="73" y="0"/>
                  </a:lnTo>
                  <a:lnTo>
                    <a:pt x="0" y="149"/>
                  </a:lnTo>
                  <a:close/>
                </a:path>
              </a:pathLst>
            </a:custGeom>
            <a:solidFill>
              <a:schemeClr val="accent3">
                <a:lumMod val="40000"/>
                <a:lumOff val="60000"/>
                <a:alpha val="70195"/>
              </a:schemeClr>
            </a:solidFill>
            <a:ln w="28575" cap="flat" cmpd="sng">
              <a:solidFill>
                <a:schemeClr val="bg1"/>
              </a:solidFill>
              <a:prstDash val="solid"/>
              <a:round/>
              <a:headEnd type="none" w="med" len="med"/>
              <a:tailEnd type="none" w="med" len="med"/>
            </a:ln>
          </p:spPr>
          <p:txBody>
            <a:bodyPr/>
            <a:lstStyle/>
            <a:p>
              <a:endParaRPr lang="en-US" dirty="0">
                <a:latin typeface="Calibri" panose="020F0502020204030204" pitchFamily="34" charset="0"/>
              </a:endParaRPr>
            </a:p>
          </p:txBody>
        </p:sp>
        <p:sp>
          <p:nvSpPr>
            <p:cNvPr id="8" name="Freeform 41"/>
            <p:cNvSpPr>
              <a:spLocks/>
            </p:cNvSpPr>
            <p:nvPr/>
          </p:nvSpPr>
          <p:spPr bwMode="gray">
            <a:xfrm>
              <a:off x="2139950" y="3592513"/>
              <a:ext cx="2433638" cy="2132012"/>
            </a:xfrm>
            <a:custGeom>
              <a:avLst/>
              <a:gdLst>
                <a:gd name="T0" fmla="*/ 0 w 161"/>
                <a:gd name="T1" fmla="*/ 36 h 149"/>
                <a:gd name="T2" fmla="*/ 88 w 161"/>
                <a:gd name="T3" fmla="*/ 149 h 149"/>
                <a:gd name="T4" fmla="*/ 161 w 161"/>
                <a:gd name="T5" fmla="*/ 0 h 149"/>
                <a:gd name="T6" fmla="*/ 0 w 161"/>
                <a:gd name="T7" fmla="*/ 36 h 149"/>
                <a:gd name="T8" fmla="*/ 0 60000 65536"/>
                <a:gd name="T9" fmla="*/ 0 60000 65536"/>
                <a:gd name="T10" fmla="*/ 0 60000 65536"/>
                <a:gd name="T11" fmla="*/ 0 60000 65536"/>
                <a:gd name="T12" fmla="*/ 0 w 161"/>
                <a:gd name="T13" fmla="*/ 0 h 149"/>
                <a:gd name="T14" fmla="*/ 161 w 161"/>
                <a:gd name="T15" fmla="*/ 149 h 149"/>
              </a:gdLst>
              <a:ahLst/>
              <a:cxnLst>
                <a:cxn ang="T8">
                  <a:pos x="T0" y="T1"/>
                </a:cxn>
                <a:cxn ang="T9">
                  <a:pos x="T2" y="T3"/>
                </a:cxn>
                <a:cxn ang="T10">
                  <a:pos x="T4" y="T5"/>
                </a:cxn>
                <a:cxn ang="T11">
                  <a:pos x="T6" y="T7"/>
                </a:cxn>
              </a:cxnLst>
              <a:rect l="T12" t="T13" r="T14" b="T15"/>
              <a:pathLst>
                <a:path w="161" h="149">
                  <a:moveTo>
                    <a:pt x="0" y="36"/>
                  </a:moveTo>
                  <a:cubicBezTo>
                    <a:pt x="11" y="85"/>
                    <a:pt x="43" y="126"/>
                    <a:pt x="88" y="149"/>
                  </a:cubicBezTo>
                  <a:lnTo>
                    <a:pt x="161" y="0"/>
                  </a:lnTo>
                  <a:lnTo>
                    <a:pt x="0" y="36"/>
                  </a:lnTo>
                  <a:close/>
                </a:path>
              </a:pathLst>
            </a:custGeom>
            <a:solidFill>
              <a:schemeClr val="accent4">
                <a:lumMod val="40000"/>
                <a:lumOff val="60000"/>
                <a:alpha val="70195"/>
              </a:schemeClr>
            </a:solidFill>
            <a:ln w="28575" cap="flat" cmpd="sng">
              <a:solidFill>
                <a:schemeClr val="bg1"/>
              </a:solidFill>
              <a:prstDash val="solid"/>
              <a:round/>
              <a:headEnd type="none" w="med" len="med"/>
              <a:tailEnd type="none" w="med" len="med"/>
            </a:ln>
          </p:spPr>
          <p:txBody>
            <a:bodyPr/>
            <a:lstStyle/>
            <a:p>
              <a:endParaRPr lang="en-US" dirty="0">
                <a:latin typeface="Calibri" panose="020F0502020204030204" pitchFamily="34" charset="0"/>
              </a:endParaRPr>
            </a:p>
          </p:txBody>
        </p:sp>
        <p:sp>
          <p:nvSpPr>
            <p:cNvPr id="9" name="Freeform 42"/>
            <p:cNvSpPr>
              <a:spLocks/>
            </p:cNvSpPr>
            <p:nvPr/>
          </p:nvSpPr>
          <p:spPr bwMode="gray">
            <a:xfrm>
              <a:off x="2060575" y="2106613"/>
              <a:ext cx="2513013" cy="2001837"/>
            </a:xfrm>
            <a:custGeom>
              <a:avLst/>
              <a:gdLst>
                <a:gd name="T0" fmla="*/ 38 w 166"/>
                <a:gd name="T1" fmla="*/ 0 h 140"/>
                <a:gd name="T2" fmla="*/ 1 w 166"/>
                <a:gd name="T3" fmla="*/ 104 h 140"/>
                <a:gd name="T4" fmla="*/ 5 w 166"/>
                <a:gd name="T5" fmla="*/ 140 h 140"/>
                <a:gd name="T6" fmla="*/ 166 w 166"/>
                <a:gd name="T7" fmla="*/ 104 h 140"/>
                <a:gd name="T8" fmla="*/ 38 w 166"/>
                <a:gd name="T9" fmla="*/ 0 h 140"/>
                <a:gd name="T10" fmla="*/ 0 60000 65536"/>
                <a:gd name="T11" fmla="*/ 0 60000 65536"/>
                <a:gd name="T12" fmla="*/ 0 60000 65536"/>
                <a:gd name="T13" fmla="*/ 0 60000 65536"/>
                <a:gd name="T14" fmla="*/ 0 60000 65536"/>
                <a:gd name="T15" fmla="*/ 0 w 166"/>
                <a:gd name="T16" fmla="*/ 0 h 140"/>
                <a:gd name="T17" fmla="*/ 166 w 166"/>
                <a:gd name="T18" fmla="*/ 140 h 140"/>
              </a:gdLst>
              <a:ahLst/>
              <a:cxnLst>
                <a:cxn ang="T10">
                  <a:pos x="T0" y="T1"/>
                </a:cxn>
                <a:cxn ang="T11">
                  <a:pos x="T2" y="T3"/>
                </a:cxn>
                <a:cxn ang="T12">
                  <a:pos x="T4" y="T5"/>
                </a:cxn>
                <a:cxn ang="T13">
                  <a:pos x="T6" y="T7"/>
                </a:cxn>
                <a:cxn ang="T14">
                  <a:pos x="T8" y="T9"/>
                </a:cxn>
              </a:cxnLst>
              <a:rect l="T15" t="T16" r="T17" b="T18"/>
              <a:pathLst>
                <a:path w="166" h="140">
                  <a:moveTo>
                    <a:pt x="38" y="0"/>
                  </a:moveTo>
                  <a:cubicBezTo>
                    <a:pt x="14" y="29"/>
                    <a:pt x="1" y="66"/>
                    <a:pt x="1" y="104"/>
                  </a:cubicBezTo>
                  <a:cubicBezTo>
                    <a:pt x="0" y="116"/>
                    <a:pt x="2" y="129"/>
                    <a:pt x="5" y="140"/>
                  </a:cubicBezTo>
                  <a:lnTo>
                    <a:pt x="166" y="104"/>
                  </a:lnTo>
                  <a:lnTo>
                    <a:pt x="38" y="0"/>
                  </a:lnTo>
                  <a:close/>
                </a:path>
              </a:pathLst>
            </a:custGeom>
            <a:solidFill>
              <a:schemeClr val="accent5">
                <a:lumMod val="40000"/>
                <a:lumOff val="60000"/>
                <a:alpha val="70195"/>
              </a:schemeClr>
            </a:solidFill>
            <a:ln w="28575" cap="flat" cmpd="sng">
              <a:solidFill>
                <a:schemeClr val="bg1"/>
              </a:solidFill>
              <a:prstDash val="solid"/>
              <a:round/>
              <a:headEnd type="none" w="med" len="med"/>
              <a:tailEnd type="none" w="med" len="med"/>
            </a:ln>
          </p:spPr>
          <p:txBody>
            <a:bodyPr/>
            <a:lstStyle/>
            <a:p>
              <a:endParaRPr lang="en-US" dirty="0">
                <a:latin typeface="Calibri" panose="020F0502020204030204" pitchFamily="34" charset="0"/>
              </a:endParaRPr>
            </a:p>
          </p:txBody>
        </p:sp>
        <p:sp>
          <p:nvSpPr>
            <p:cNvPr id="10" name="Freeform 43"/>
            <p:cNvSpPr>
              <a:spLocks/>
            </p:cNvSpPr>
            <p:nvPr/>
          </p:nvSpPr>
          <p:spPr bwMode="gray">
            <a:xfrm>
              <a:off x="2635250" y="1233488"/>
              <a:ext cx="1938338" cy="2359025"/>
            </a:xfrm>
            <a:custGeom>
              <a:avLst/>
              <a:gdLst>
                <a:gd name="T0" fmla="*/ 128 w 128"/>
                <a:gd name="T1" fmla="*/ 0 h 165"/>
                <a:gd name="T2" fmla="*/ 0 w 128"/>
                <a:gd name="T3" fmla="*/ 61 h 165"/>
                <a:gd name="T4" fmla="*/ 128 w 128"/>
                <a:gd name="T5" fmla="*/ 165 h 165"/>
                <a:gd name="T6" fmla="*/ 128 w 128"/>
                <a:gd name="T7" fmla="*/ 0 h 165"/>
                <a:gd name="T8" fmla="*/ 0 60000 65536"/>
                <a:gd name="T9" fmla="*/ 0 60000 65536"/>
                <a:gd name="T10" fmla="*/ 0 60000 65536"/>
                <a:gd name="T11" fmla="*/ 0 60000 65536"/>
                <a:gd name="T12" fmla="*/ 0 w 128"/>
                <a:gd name="T13" fmla="*/ 0 h 165"/>
                <a:gd name="T14" fmla="*/ 128 w 128"/>
                <a:gd name="T15" fmla="*/ 165 h 165"/>
              </a:gdLst>
              <a:ahLst/>
              <a:cxnLst>
                <a:cxn ang="T8">
                  <a:pos x="T0" y="T1"/>
                </a:cxn>
                <a:cxn ang="T9">
                  <a:pos x="T2" y="T3"/>
                </a:cxn>
                <a:cxn ang="T10">
                  <a:pos x="T4" y="T5"/>
                </a:cxn>
                <a:cxn ang="T11">
                  <a:pos x="T6" y="T7"/>
                </a:cxn>
              </a:cxnLst>
              <a:rect l="T12" t="T13" r="T14" b="T15"/>
              <a:pathLst>
                <a:path w="128" h="165">
                  <a:moveTo>
                    <a:pt x="128" y="0"/>
                  </a:moveTo>
                  <a:cubicBezTo>
                    <a:pt x="78" y="0"/>
                    <a:pt x="31" y="22"/>
                    <a:pt x="0" y="61"/>
                  </a:cubicBezTo>
                  <a:lnTo>
                    <a:pt x="128" y="165"/>
                  </a:lnTo>
                  <a:lnTo>
                    <a:pt x="128" y="0"/>
                  </a:lnTo>
                  <a:close/>
                </a:path>
              </a:pathLst>
            </a:custGeom>
            <a:solidFill>
              <a:schemeClr val="accent6">
                <a:lumMod val="40000"/>
                <a:lumOff val="60000"/>
                <a:alpha val="70195"/>
              </a:schemeClr>
            </a:solidFill>
            <a:ln w="28575" cap="flat" cmpd="sng">
              <a:solidFill>
                <a:schemeClr val="bg1"/>
              </a:solidFill>
              <a:prstDash val="solid"/>
              <a:round/>
              <a:headEnd type="none" w="med" len="med"/>
              <a:tailEnd type="none" w="med" len="med"/>
            </a:ln>
          </p:spPr>
          <p:txBody>
            <a:bodyPr/>
            <a:lstStyle/>
            <a:p>
              <a:endParaRPr lang="en-US" dirty="0">
                <a:latin typeface="Calibri" panose="020F0502020204030204" pitchFamily="34" charset="0"/>
              </a:endParaRPr>
            </a:p>
          </p:txBody>
        </p:sp>
        <p:sp>
          <p:nvSpPr>
            <p:cNvPr id="11" name="Oval 44"/>
            <p:cNvSpPr>
              <a:spLocks noChangeArrowheads="1"/>
            </p:cNvSpPr>
            <p:nvPr/>
          </p:nvSpPr>
          <p:spPr bwMode="gray">
            <a:xfrm>
              <a:off x="3994322" y="2977608"/>
              <a:ext cx="1149351" cy="1064836"/>
            </a:xfrm>
            <a:prstGeom prst="ellipse">
              <a:avLst/>
            </a:prstGeom>
            <a:solidFill>
              <a:schemeClr val="bg1">
                <a:lumMod val="95000"/>
              </a:schemeClr>
            </a:solidFill>
            <a:ln>
              <a:headEnd/>
              <a:tailEnd/>
            </a:ln>
          </p:spPr>
          <p:style>
            <a:lnRef idx="2">
              <a:schemeClr val="accent1"/>
            </a:lnRef>
            <a:fillRef idx="1">
              <a:schemeClr val="lt1"/>
            </a:fillRef>
            <a:effectRef idx="0">
              <a:schemeClr val="accent1"/>
            </a:effectRef>
            <a:fontRef idx="minor">
              <a:schemeClr val="dk1"/>
            </a:fontRef>
          </p:style>
          <p:txBody>
            <a:bodyPr wrap="none" lIns="78885" tIns="41020" rIns="78885" bIns="41020" anchor="ctr"/>
            <a:lstStyle/>
            <a:p>
              <a:pPr algn="ctr" eaLnBrk="0" hangingPunct="0">
                <a:buClr>
                  <a:srgbClr val="00A28A"/>
                </a:buClr>
                <a:buFont typeface="Times" pitchFamily="18" charset="0"/>
                <a:buNone/>
              </a:pPr>
              <a:r>
                <a:rPr lang="en-US" sz="1600" b="1" dirty="0">
                  <a:solidFill>
                    <a:sysClr val="windowText" lastClr="000000"/>
                  </a:solidFill>
                  <a:latin typeface="Calibri" panose="020F0502020204030204" pitchFamily="34" charset="0"/>
                </a:rPr>
                <a:t>Limiting </a:t>
              </a:r>
            </a:p>
            <a:p>
              <a:pPr algn="ctr" eaLnBrk="0" hangingPunct="0">
                <a:buClr>
                  <a:srgbClr val="00A28A"/>
                </a:buClr>
                <a:buFont typeface="Times" pitchFamily="18" charset="0"/>
                <a:buNone/>
              </a:pPr>
              <a:r>
                <a:rPr lang="en-US" sz="1600" b="1" dirty="0">
                  <a:solidFill>
                    <a:sysClr val="windowText" lastClr="000000"/>
                  </a:solidFill>
                  <a:latin typeface="Calibri" panose="020F0502020204030204" pitchFamily="34" charset="0"/>
                </a:rPr>
                <a:t>factors</a:t>
              </a:r>
            </a:p>
          </p:txBody>
        </p:sp>
        <p:sp>
          <p:nvSpPr>
            <p:cNvPr id="12" name="Oval 52"/>
            <p:cNvSpPr>
              <a:spLocks noChangeArrowheads="1"/>
            </p:cNvSpPr>
            <p:nvPr/>
          </p:nvSpPr>
          <p:spPr bwMode="gray">
            <a:xfrm>
              <a:off x="5432425" y="1219200"/>
              <a:ext cx="549275" cy="517525"/>
            </a:xfrm>
            <a:prstGeom prst="ellipse">
              <a:avLst/>
            </a:prstGeom>
            <a:solidFill>
              <a:schemeClr val="bg1"/>
            </a:solidFill>
            <a:ln w="9525" algn="ctr">
              <a:noFill/>
              <a:round/>
              <a:headEnd/>
              <a:tailEnd/>
            </a:ln>
          </p:spPr>
          <p:txBody>
            <a:bodyPr wrap="none" lIns="90000" tIns="46038" rIns="90000" bIns="46038" anchor="ctr"/>
            <a:lstStyle/>
            <a:p>
              <a:endParaRPr lang="en-US" dirty="0">
                <a:latin typeface="Calibri" panose="020F0502020204030204" pitchFamily="34" charset="0"/>
              </a:endParaRPr>
            </a:p>
          </p:txBody>
        </p:sp>
        <p:sp>
          <p:nvSpPr>
            <p:cNvPr id="13" name="Oval 53"/>
            <p:cNvSpPr>
              <a:spLocks noChangeArrowheads="1"/>
            </p:cNvSpPr>
            <p:nvPr/>
          </p:nvSpPr>
          <p:spPr bwMode="gray">
            <a:xfrm>
              <a:off x="5508625" y="1293813"/>
              <a:ext cx="393700" cy="369887"/>
            </a:xfrm>
            <a:prstGeom prst="ellipse">
              <a:avLst/>
            </a:prstGeom>
            <a:solidFill>
              <a:schemeClr val="bg1">
                <a:lumMod val="95000"/>
              </a:schemeClr>
            </a:solidFill>
            <a:ln>
              <a:headEnd/>
              <a:tailEnd/>
            </a:ln>
          </p:spPr>
          <p:style>
            <a:lnRef idx="2">
              <a:schemeClr val="accent1"/>
            </a:lnRef>
            <a:fillRef idx="1">
              <a:schemeClr val="lt1"/>
            </a:fillRef>
            <a:effectRef idx="0">
              <a:schemeClr val="accent1"/>
            </a:effectRef>
            <a:fontRef idx="minor">
              <a:schemeClr val="dk1"/>
            </a:fontRef>
          </p:style>
          <p:txBody>
            <a:bodyPr wrap="none" lIns="78885" tIns="41020" rIns="78885" bIns="41020" anchor="ctr"/>
            <a:lstStyle/>
            <a:p>
              <a:pPr algn="ctr" eaLnBrk="0" hangingPunct="0">
                <a:buClr>
                  <a:srgbClr val="00A28A"/>
                </a:buClr>
                <a:buFont typeface="Times" pitchFamily="18" charset="0"/>
                <a:buNone/>
              </a:pPr>
              <a:r>
                <a:rPr lang="en-US" sz="1600" b="1" dirty="0">
                  <a:solidFill>
                    <a:sysClr val="windowText" lastClr="000000"/>
                  </a:solidFill>
                  <a:latin typeface="Calibri" panose="020F0502020204030204" pitchFamily="34" charset="0"/>
                </a:rPr>
                <a:t>1</a:t>
              </a:r>
            </a:p>
          </p:txBody>
        </p:sp>
        <p:sp>
          <p:nvSpPr>
            <p:cNvPr id="14" name="Oval 54"/>
            <p:cNvSpPr>
              <a:spLocks noChangeArrowheads="1"/>
            </p:cNvSpPr>
            <p:nvPr/>
          </p:nvSpPr>
          <p:spPr bwMode="gray">
            <a:xfrm>
              <a:off x="3160713" y="1219200"/>
              <a:ext cx="549275" cy="487075"/>
            </a:xfrm>
            <a:prstGeom prst="ellipse">
              <a:avLst/>
            </a:prstGeom>
            <a:solidFill>
              <a:schemeClr val="bg1"/>
            </a:solidFill>
            <a:ln w="9525" algn="ctr">
              <a:noFill/>
              <a:round/>
              <a:headEnd/>
              <a:tailEnd/>
            </a:ln>
          </p:spPr>
          <p:txBody>
            <a:bodyPr wrap="none" lIns="90000" tIns="46038" rIns="90000" bIns="46038" anchor="ctr"/>
            <a:lstStyle/>
            <a:p>
              <a:endParaRPr lang="en-US" dirty="0">
                <a:latin typeface="Calibri" panose="020F0502020204030204" pitchFamily="34" charset="0"/>
              </a:endParaRPr>
            </a:p>
          </p:txBody>
        </p:sp>
        <p:sp>
          <p:nvSpPr>
            <p:cNvPr id="15" name="Oval 55"/>
            <p:cNvSpPr>
              <a:spLocks noChangeArrowheads="1"/>
            </p:cNvSpPr>
            <p:nvPr/>
          </p:nvSpPr>
          <p:spPr bwMode="gray">
            <a:xfrm>
              <a:off x="3236914" y="1264500"/>
              <a:ext cx="393700" cy="369887"/>
            </a:xfrm>
            <a:prstGeom prst="ellipse">
              <a:avLst/>
            </a:prstGeom>
            <a:solidFill>
              <a:schemeClr val="bg1">
                <a:lumMod val="95000"/>
              </a:schemeClr>
            </a:solidFill>
            <a:ln>
              <a:headEnd/>
              <a:tailEnd/>
            </a:ln>
          </p:spPr>
          <p:style>
            <a:lnRef idx="2">
              <a:schemeClr val="accent1"/>
            </a:lnRef>
            <a:fillRef idx="1">
              <a:schemeClr val="lt1"/>
            </a:fillRef>
            <a:effectRef idx="0">
              <a:schemeClr val="accent1"/>
            </a:effectRef>
            <a:fontRef idx="minor">
              <a:schemeClr val="dk1"/>
            </a:fontRef>
          </p:style>
          <p:txBody>
            <a:bodyPr wrap="none" lIns="78885" tIns="41020" rIns="78885" bIns="41020" anchor="ctr"/>
            <a:lstStyle/>
            <a:p>
              <a:pPr algn="ctr" eaLnBrk="0" hangingPunct="0">
                <a:buClr>
                  <a:srgbClr val="00A28A"/>
                </a:buClr>
                <a:buFont typeface="Times" pitchFamily="18" charset="0"/>
                <a:buNone/>
              </a:pPr>
              <a:r>
                <a:rPr lang="en-US" sz="1600" b="1" dirty="0">
                  <a:solidFill>
                    <a:sysClr val="windowText" lastClr="000000"/>
                  </a:solidFill>
                  <a:latin typeface="Calibri" panose="020F0502020204030204" pitchFamily="34" charset="0"/>
                </a:rPr>
                <a:t>7</a:t>
              </a:r>
            </a:p>
          </p:txBody>
        </p:sp>
        <p:sp>
          <p:nvSpPr>
            <p:cNvPr id="16" name="Oval 56"/>
            <p:cNvSpPr>
              <a:spLocks noChangeArrowheads="1"/>
            </p:cNvSpPr>
            <p:nvPr/>
          </p:nvSpPr>
          <p:spPr bwMode="gray">
            <a:xfrm>
              <a:off x="6767513" y="2847975"/>
              <a:ext cx="547687" cy="514350"/>
            </a:xfrm>
            <a:prstGeom prst="ellipse">
              <a:avLst/>
            </a:prstGeom>
            <a:solidFill>
              <a:schemeClr val="bg1"/>
            </a:solidFill>
            <a:ln w="9525" algn="ctr">
              <a:noFill/>
              <a:round/>
              <a:headEnd/>
              <a:tailEnd/>
            </a:ln>
          </p:spPr>
          <p:txBody>
            <a:bodyPr wrap="none" lIns="90000" tIns="46038" rIns="90000" bIns="46038" anchor="ctr"/>
            <a:lstStyle/>
            <a:p>
              <a:endParaRPr lang="en-US" dirty="0">
                <a:latin typeface="Calibri" panose="020F0502020204030204" pitchFamily="34" charset="0"/>
              </a:endParaRPr>
            </a:p>
          </p:txBody>
        </p:sp>
        <p:sp>
          <p:nvSpPr>
            <p:cNvPr id="17" name="Oval 57"/>
            <p:cNvSpPr>
              <a:spLocks noChangeArrowheads="1"/>
            </p:cNvSpPr>
            <p:nvPr/>
          </p:nvSpPr>
          <p:spPr bwMode="gray">
            <a:xfrm>
              <a:off x="6842125" y="2919413"/>
              <a:ext cx="395288" cy="366712"/>
            </a:xfrm>
            <a:prstGeom prst="ellipse">
              <a:avLst/>
            </a:prstGeom>
            <a:solidFill>
              <a:schemeClr val="bg1">
                <a:lumMod val="95000"/>
              </a:schemeClr>
            </a:solidFill>
            <a:ln>
              <a:headEnd/>
              <a:tailEnd/>
            </a:ln>
          </p:spPr>
          <p:style>
            <a:lnRef idx="2">
              <a:schemeClr val="accent1"/>
            </a:lnRef>
            <a:fillRef idx="1">
              <a:schemeClr val="lt1"/>
            </a:fillRef>
            <a:effectRef idx="0">
              <a:schemeClr val="accent1"/>
            </a:effectRef>
            <a:fontRef idx="minor">
              <a:schemeClr val="dk1"/>
            </a:fontRef>
          </p:style>
          <p:txBody>
            <a:bodyPr wrap="none" lIns="78885" tIns="41020" rIns="78885" bIns="41020" anchor="ctr"/>
            <a:lstStyle/>
            <a:p>
              <a:pPr algn="ctr" eaLnBrk="0" hangingPunct="0">
                <a:buClr>
                  <a:srgbClr val="00A28A"/>
                </a:buClr>
                <a:buFont typeface="Times" pitchFamily="18" charset="0"/>
                <a:buNone/>
              </a:pPr>
              <a:r>
                <a:rPr lang="en-US" sz="1600" b="1" dirty="0">
                  <a:solidFill>
                    <a:sysClr val="windowText" lastClr="000000"/>
                  </a:solidFill>
                  <a:latin typeface="Calibri" panose="020F0502020204030204" pitchFamily="34" charset="0"/>
                </a:rPr>
                <a:t>2</a:t>
              </a:r>
            </a:p>
          </p:txBody>
        </p:sp>
        <p:sp>
          <p:nvSpPr>
            <p:cNvPr id="18" name="Oval 58"/>
            <p:cNvSpPr>
              <a:spLocks noChangeArrowheads="1"/>
            </p:cNvSpPr>
            <p:nvPr/>
          </p:nvSpPr>
          <p:spPr bwMode="gray">
            <a:xfrm>
              <a:off x="1828800" y="2847974"/>
              <a:ext cx="546100" cy="514350"/>
            </a:xfrm>
            <a:prstGeom prst="ellipse">
              <a:avLst/>
            </a:prstGeom>
            <a:solidFill>
              <a:schemeClr val="bg1"/>
            </a:solidFill>
            <a:ln w="9525" algn="ctr">
              <a:noFill/>
              <a:round/>
              <a:headEnd/>
              <a:tailEnd/>
            </a:ln>
          </p:spPr>
          <p:txBody>
            <a:bodyPr wrap="none" lIns="90000" tIns="46038" rIns="90000" bIns="46038" anchor="ctr"/>
            <a:lstStyle/>
            <a:p>
              <a:endParaRPr lang="en-US" dirty="0">
                <a:latin typeface="Calibri" panose="020F0502020204030204" pitchFamily="34" charset="0"/>
              </a:endParaRPr>
            </a:p>
          </p:txBody>
        </p:sp>
        <p:sp>
          <p:nvSpPr>
            <p:cNvPr id="19" name="Oval 59"/>
            <p:cNvSpPr>
              <a:spLocks noChangeArrowheads="1"/>
            </p:cNvSpPr>
            <p:nvPr/>
          </p:nvSpPr>
          <p:spPr bwMode="gray">
            <a:xfrm>
              <a:off x="1903413" y="2919414"/>
              <a:ext cx="396876" cy="366712"/>
            </a:xfrm>
            <a:prstGeom prst="ellipse">
              <a:avLst/>
            </a:prstGeom>
            <a:solidFill>
              <a:schemeClr val="bg1">
                <a:lumMod val="95000"/>
              </a:schemeClr>
            </a:solidFill>
            <a:ln>
              <a:headEnd/>
              <a:tailEnd/>
            </a:ln>
          </p:spPr>
          <p:style>
            <a:lnRef idx="2">
              <a:schemeClr val="accent1"/>
            </a:lnRef>
            <a:fillRef idx="1">
              <a:schemeClr val="lt1"/>
            </a:fillRef>
            <a:effectRef idx="0">
              <a:schemeClr val="accent1"/>
            </a:effectRef>
            <a:fontRef idx="minor">
              <a:schemeClr val="dk1"/>
            </a:fontRef>
          </p:style>
          <p:txBody>
            <a:bodyPr wrap="none" lIns="78885" tIns="41020" rIns="78885" bIns="41020" anchor="ctr"/>
            <a:lstStyle/>
            <a:p>
              <a:pPr algn="ctr" eaLnBrk="0" hangingPunct="0">
                <a:buClr>
                  <a:srgbClr val="00A28A"/>
                </a:buClr>
                <a:buFont typeface="Times" pitchFamily="18" charset="0"/>
                <a:buNone/>
              </a:pPr>
              <a:r>
                <a:rPr lang="en-US" sz="1600" b="1" dirty="0">
                  <a:solidFill>
                    <a:sysClr val="windowText" lastClr="000000"/>
                  </a:solidFill>
                  <a:latin typeface="Calibri" panose="020F0502020204030204" pitchFamily="34" charset="0"/>
                </a:rPr>
                <a:t>6</a:t>
              </a:r>
            </a:p>
          </p:txBody>
        </p:sp>
        <p:sp>
          <p:nvSpPr>
            <p:cNvPr id="20" name="Oval 60"/>
            <p:cNvSpPr>
              <a:spLocks noChangeArrowheads="1"/>
            </p:cNvSpPr>
            <p:nvPr/>
          </p:nvSpPr>
          <p:spPr bwMode="gray">
            <a:xfrm>
              <a:off x="2300288" y="4768850"/>
              <a:ext cx="547687" cy="515938"/>
            </a:xfrm>
            <a:prstGeom prst="ellipse">
              <a:avLst/>
            </a:prstGeom>
            <a:solidFill>
              <a:schemeClr val="bg1"/>
            </a:solidFill>
            <a:ln w="9525" algn="ctr">
              <a:noFill/>
              <a:round/>
              <a:headEnd/>
              <a:tailEnd/>
            </a:ln>
          </p:spPr>
          <p:txBody>
            <a:bodyPr wrap="none" lIns="90000" tIns="46038" rIns="90000" bIns="46038" anchor="ctr"/>
            <a:lstStyle/>
            <a:p>
              <a:endParaRPr lang="en-US" dirty="0">
                <a:latin typeface="Calibri" panose="020F0502020204030204" pitchFamily="34" charset="0"/>
              </a:endParaRPr>
            </a:p>
          </p:txBody>
        </p:sp>
        <p:sp>
          <p:nvSpPr>
            <p:cNvPr id="21" name="Oval 61"/>
            <p:cNvSpPr>
              <a:spLocks noChangeArrowheads="1"/>
            </p:cNvSpPr>
            <p:nvPr/>
          </p:nvSpPr>
          <p:spPr bwMode="gray">
            <a:xfrm>
              <a:off x="2374900" y="4841875"/>
              <a:ext cx="392113" cy="366713"/>
            </a:xfrm>
            <a:prstGeom prst="ellipse">
              <a:avLst/>
            </a:prstGeom>
            <a:solidFill>
              <a:schemeClr val="bg1">
                <a:lumMod val="95000"/>
              </a:schemeClr>
            </a:solidFill>
            <a:ln>
              <a:headEnd/>
              <a:tailEnd/>
            </a:ln>
          </p:spPr>
          <p:style>
            <a:lnRef idx="2">
              <a:schemeClr val="accent1"/>
            </a:lnRef>
            <a:fillRef idx="1">
              <a:schemeClr val="lt1"/>
            </a:fillRef>
            <a:effectRef idx="0">
              <a:schemeClr val="accent1"/>
            </a:effectRef>
            <a:fontRef idx="minor">
              <a:schemeClr val="dk1"/>
            </a:fontRef>
          </p:style>
          <p:txBody>
            <a:bodyPr wrap="none" lIns="78885" tIns="41020" rIns="78885" bIns="41020" anchor="ctr"/>
            <a:lstStyle/>
            <a:p>
              <a:pPr algn="ctr" eaLnBrk="0" hangingPunct="0">
                <a:buClr>
                  <a:srgbClr val="00A28A"/>
                </a:buClr>
                <a:buFont typeface="Times" pitchFamily="18" charset="0"/>
                <a:buNone/>
              </a:pPr>
              <a:r>
                <a:rPr lang="en-US" sz="1600" b="1" dirty="0">
                  <a:solidFill>
                    <a:sysClr val="windowText" lastClr="000000"/>
                  </a:solidFill>
                  <a:latin typeface="Calibri" panose="020F0502020204030204" pitchFamily="34" charset="0"/>
                </a:rPr>
                <a:t>5</a:t>
              </a:r>
            </a:p>
          </p:txBody>
        </p:sp>
        <p:sp>
          <p:nvSpPr>
            <p:cNvPr id="22" name="Oval 62"/>
            <p:cNvSpPr>
              <a:spLocks noChangeArrowheads="1"/>
            </p:cNvSpPr>
            <p:nvPr/>
          </p:nvSpPr>
          <p:spPr bwMode="gray">
            <a:xfrm>
              <a:off x="6296025" y="4768850"/>
              <a:ext cx="547688" cy="515938"/>
            </a:xfrm>
            <a:prstGeom prst="ellipse">
              <a:avLst/>
            </a:prstGeom>
            <a:solidFill>
              <a:schemeClr val="bg1"/>
            </a:solidFill>
            <a:ln w="9525" algn="ctr">
              <a:noFill/>
              <a:round/>
              <a:headEnd/>
              <a:tailEnd/>
            </a:ln>
          </p:spPr>
          <p:txBody>
            <a:bodyPr wrap="none" lIns="90000" tIns="46038" rIns="90000" bIns="46038" anchor="ctr"/>
            <a:lstStyle/>
            <a:p>
              <a:endParaRPr lang="en-US" dirty="0">
                <a:latin typeface="Calibri" panose="020F0502020204030204" pitchFamily="34" charset="0"/>
              </a:endParaRPr>
            </a:p>
          </p:txBody>
        </p:sp>
        <p:sp>
          <p:nvSpPr>
            <p:cNvPr id="23" name="Oval 63"/>
            <p:cNvSpPr>
              <a:spLocks noChangeArrowheads="1"/>
            </p:cNvSpPr>
            <p:nvPr/>
          </p:nvSpPr>
          <p:spPr bwMode="gray">
            <a:xfrm>
              <a:off x="6372225" y="4841875"/>
              <a:ext cx="395288" cy="366713"/>
            </a:xfrm>
            <a:prstGeom prst="ellipse">
              <a:avLst/>
            </a:prstGeom>
            <a:solidFill>
              <a:schemeClr val="bg1">
                <a:lumMod val="95000"/>
              </a:schemeClr>
            </a:solidFill>
            <a:ln>
              <a:headEnd/>
              <a:tailEnd/>
            </a:ln>
          </p:spPr>
          <p:style>
            <a:lnRef idx="2">
              <a:schemeClr val="accent1"/>
            </a:lnRef>
            <a:fillRef idx="1">
              <a:schemeClr val="lt1"/>
            </a:fillRef>
            <a:effectRef idx="0">
              <a:schemeClr val="accent1"/>
            </a:effectRef>
            <a:fontRef idx="minor">
              <a:schemeClr val="dk1"/>
            </a:fontRef>
          </p:style>
          <p:txBody>
            <a:bodyPr wrap="none" lIns="78885" tIns="41020" rIns="78885" bIns="41020" anchor="ctr"/>
            <a:lstStyle/>
            <a:p>
              <a:pPr algn="ctr" eaLnBrk="0" hangingPunct="0">
                <a:buClr>
                  <a:srgbClr val="00A28A"/>
                </a:buClr>
                <a:buFont typeface="Times" pitchFamily="18" charset="0"/>
                <a:buNone/>
              </a:pPr>
              <a:r>
                <a:rPr lang="en-US" sz="1600" b="1" dirty="0">
                  <a:solidFill>
                    <a:sysClr val="windowText" lastClr="000000"/>
                  </a:solidFill>
                  <a:latin typeface="Calibri" panose="020F0502020204030204" pitchFamily="34" charset="0"/>
                </a:rPr>
                <a:t>3</a:t>
              </a:r>
            </a:p>
          </p:txBody>
        </p:sp>
        <p:sp>
          <p:nvSpPr>
            <p:cNvPr id="24" name="Oval 64"/>
            <p:cNvSpPr>
              <a:spLocks noChangeArrowheads="1"/>
            </p:cNvSpPr>
            <p:nvPr/>
          </p:nvSpPr>
          <p:spPr bwMode="gray">
            <a:xfrm>
              <a:off x="4287838" y="5654675"/>
              <a:ext cx="549275" cy="517525"/>
            </a:xfrm>
            <a:prstGeom prst="ellipse">
              <a:avLst/>
            </a:prstGeom>
            <a:solidFill>
              <a:schemeClr val="bg1"/>
            </a:solidFill>
            <a:ln w="9525" algn="ctr">
              <a:noFill/>
              <a:round/>
              <a:headEnd/>
              <a:tailEnd/>
            </a:ln>
          </p:spPr>
          <p:txBody>
            <a:bodyPr wrap="none" lIns="90000" tIns="46038" rIns="90000" bIns="46038" anchor="ctr"/>
            <a:lstStyle/>
            <a:p>
              <a:endParaRPr lang="en-US" dirty="0">
                <a:latin typeface="Calibri" panose="020F0502020204030204" pitchFamily="34" charset="0"/>
              </a:endParaRPr>
            </a:p>
          </p:txBody>
        </p:sp>
        <p:sp>
          <p:nvSpPr>
            <p:cNvPr id="25" name="Oval 65"/>
            <p:cNvSpPr>
              <a:spLocks noChangeArrowheads="1"/>
            </p:cNvSpPr>
            <p:nvPr/>
          </p:nvSpPr>
          <p:spPr bwMode="gray">
            <a:xfrm>
              <a:off x="4372512" y="5709209"/>
              <a:ext cx="393700" cy="366713"/>
            </a:xfrm>
            <a:prstGeom prst="ellipse">
              <a:avLst/>
            </a:prstGeom>
            <a:solidFill>
              <a:schemeClr val="bg1">
                <a:lumMod val="95000"/>
              </a:schemeClr>
            </a:solidFill>
            <a:ln>
              <a:headEnd/>
              <a:tailEnd/>
            </a:ln>
          </p:spPr>
          <p:style>
            <a:lnRef idx="2">
              <a:schemeClr val="accent1"/>
            </a:lnRef>
            <a:fillRef idx="1">
              <a:schemeClr val="lt1"/>
            </a:fillRef>
            <a:effectRef idx="0">
              <a:schemeClr val="accent1"/>
            </a:effectRef>
            <a:fontRef idx="minor">
              <a:schemeClr val="dk1"/>
            </a:fontRef>
          </p:style>
          <p:txBody>
            <a:bodyPr wrap="none" lIns="78885" tIns="41020" rIns="78885" bIns="41020" anchor="ctr"/>
            <a:lstStyle/>
            <a:p>
              <a:pPr algn="ctr" eaLnBrk="0" hangingPunct="0">
                <a:buClr>
                  <a:srgbClr val="00A28A"/>
                </a:buClr>
                <a:buFont typeface="Times" pitchFamily="18" charset="0"/>
                <a:buNone/>
              </a:pPr>
              <a:r>
                <a:rPr lang="en-US" sz="1600" b="1" dirty="0">
                  <a:solidFill>
                    <a:sysClr val="windowText" lastClr="000000"/>
                  </a:solidFill>
                  <a:latin typeface="Calibri" panose="020F0502020204030204" pitchFamily="34" charset="0"/>
                </a:rPr>
                <a:t>4</a:t>
              </a:r>
            </a:p>
          </p:txBody>
        </p:sp>
        <p:sp>
          <p:nvSpPr>
            <p:cNvPr id="26" name="Rectangle 12"/>
            <p:cNvSpPr>
              <a:spLocks noChangeArrowheads="1"/>
            </p:cNvSpPr>
            <p:nvPr/>
          </p:nvSpPr>
          <p:spPr bwMode="gray">
            <a:xfrm>
              <a:off x="4527550" y="1852613"/>
              <a:ext cx="1797050" cy="762000"/>
            </a:xfrm>
            <a:prstGeom prst="rect">
              <a:avLst/>
            </a:prstGeom>
            <a:noFill/>
            <a:ln w="28575" algn="ctr">
              <a:noFill/>
              <a:miter lim="800000"/>
              <a:headEnd/>
              <a:tailEnd/>
            </a:ln>
          </p:spPr>
          <p:txBody>
            <a:bodyPr lIns="78885" tIns="41020" rIns="78885" bIns="41020" anchor="ctr"/>
            <a:lstStyle/>
            <a:p>
              <a:pPr algn="ctr" eaLnBrk="0" hangingPunct="0">
                <a:buClr>
                  <a:srgbClr val="00A28A"/>
                </a:buClr>
                <a:buFont typeface="Times" pitchFamily="18" charset="0"/>
                <a:buNone/>
              </a:pPr>
              <a:r>
                <a:rPr lang="en-US" sz="1400" dirty="0">
                  <a:solidFill>
                    <a:srgbClr val="000000"/>
                  </a:solidFill>
                  <a:latin typeface="Calibri" panose="020F0502020204030204" pitchFamily="34" charset="0"/>
                  <a:cs typeface="Arial" pitchFamily="34" charset="0"/>
                </a:rPr>
                <a:t>Valid document</a:t>
              </a:r>
            </a:p>
          </p:txBody>
        </p:sp>
        <p:sp>
          <p:nvSpPr>
            <p:cNvPr id="27" name="Rectangle 13"/>
            <p:cNvSpPr>
              <a:spLocks noChangeArrowheads="1"/>
            </p:cNvSpPr>
            <p:nvPr/>
          </p:nvSpPr>
          <p:spPr bwMode="gray">
            <a:xfrm>
              <a:off x="2856582" y="1891471"/>
              <a:ext cx="1800225" cy="762000"/>
            </a:xfrm>
            <a:prstGeom prst="rect">
              <a:avLst/>
            </a:prstGeom>
            <a:noFill/>
            <a:ln w="28575" algn="ctr">
              <a:noFill/>
              <a:miter lim="800000"/>
              <a:headEnd/>
              <a:tailEnd/>
            </a:ln>
          </p:spPr>
          <p:txBody>
            <a:bodyPr lIns="78885" tIns="41020" rIns="78885" bIns="41020" anchor="ctr"/>
            <a:lstStyle/>
            <a:p>
              <a:pPr algn="ctr" eaLnBrk="0" hangingPunct="0">
                <a:buClr>
                  <a:srgbClr val="00A28A"/>
                </a:buClr>
                <a:buFont typeface="Times" pitchFamily="18" charset="0"/>
                <a:buNone/>
              </a:pPr>
              <a:r>
                <a:rPr lang="en-US" sz="1400" dirty="0">
                  <a:solidFill>
                    <a:srgbClr val="000000"/>
                  </a:solidFill>
                  <a:latin typeface="Calibri" panose="020F0502020204030204" pitchFamily="34" charset="0"/>
                  <a:cs typeface="Arial" pitchFamily="34" charset="0"/>
                </a:rPr>
                <a:t>No Credit beyond specified period ***</a:t>
              </a:r>
            </a:p>
          </p:txBody>
        </p:sp>
        <p:sp>
          <p:nvSpPr>
            <p:cNvPr id="28" name="Rectangle 14"/>
            <p:cNvSpPr>
              <a:spLocks noChangeArrowheads="1"/>
            </p:cNvSpPr>
            <p:nvPr/>
          </p:nvSpPr>
          <p:spPr bwMode="gray">
            <a:xfrm>
              <a:off x="4935538" y="4092575"/>
              <a:ext cx="2052637" cy="763588"/>
            </a:xfrm>
            <a:prstGeom prst="rect">
              <a:avLst/>
            </a:prstGeom>
            <a:noFill/>
            <a:ln w="28575" algn="ctr">
              <a:noFill/>
              <a:miter lim="800000"/>
              <a:headEnd/>
              <a:tailEnd/>
            </a:ln>
          </p:spPr>
          <p:txBody>
            <a:bodyPr lIns="78885" tIns="41020" rIns="78885" bIns="41020" anchor="ctr"/>
            <a:lstStyle/>
            <a:p>
              <a:pPr algn="ctr" eaLnBrk="0" hangingPunct="0">
                <a:buClr>
                  <a:srgbClr val="00A28A"/>
                </a:buClr>
                <a:buFont typeface="Times" pitchFamily="18" charset="0"/>
                <a:buNone/>
              </a:pPr>
              <a:r>
                <a:rPr lang="en-US" sz="1400" dirty="0">
                  <a:solidFill>
                    <a:srgbClr val="000000"/>
                  </a:solidFill>
                  <a:latin typeface="Calibri" panose="020F0502020204030204" pitchFamily="34" charset="0"/>
                  <a:cs typeface="Arial" pitchFamily="34" charset="0"/>
                </a:rPr>
                <a:t>ITC on last Lot/ Installment</a:t>
              </a:r>
            </a:p>
          </p:txBody>
        </p:sp>
        <p:sp>
          <p:nvSpPr>
            <p:cNvPr id="29" name="Rectangle 15"/>
            <p:cNvSpPr>
              <a:spLocks noChangeArrowheads="1"/>
            </p:cNvSpPr>
            <p:nvPr/>
          </p:nvSpPr>
          <p:spPr bwMode="gray">
            <a:xfrm>
              <a:off x="2248437" y="4110651"/>
              <a:ext cx="1913444" cy="777134"/>
            </a:xfrm>
            <a:prstGeom prst="rect">
              <a:avLst/>
            </a:prstGeom>
            <a:noFill/>
            <a:ln w="28575" algn="ctr">
              <a:noFill/>
              <a:miter lim="800000"/>
              <a:headEnd/>
              <a:tailEnd/>
            </a:ln>
          </p:spPr>
          <p:txBody>
            <a:bodyPr lIns="78885" tIns="41020" rIns="78885" bIns="41020" anchor="ctr"/>
            <a:lstStyle/>
            <a:p>
              <a:pPr algn="ctr" eaLnBrk="0" hangingPunct="0">
                <a:buClr>
                  <a:srgbClr val="00A28A"/>
                </a:buClr>
                <a:buFont typeface="Times" pitchFamily="18" charset="0"/>
                <a:buNone/>
              </a:pPr>
              <a:r>
                <a:rPr lang="en-US" sz="1400" dirty="0">
                  <a:solidFill>
                    <a:srgbClr val="000000"/>
                  </a:solidFill>
                  <a:latin typeface="Calibri" panose="020F0502020204030204" pitchFamily="34" charset="0"/>
                  <a:cs typeface="Arial" pitchFamily="34" charset="0"/>
                </a:rPr>
                <a:t>Buyer has paid supplier of  goods &amp;</a:t>
              </a:r>
            </a:p>
            <a:p>
              <a:pPr algn="ctr" eaLnBrk="0" hangingPunct="0">
                <a:buClr>
                  <a:srgbClr val="00A28A"/>
                </a:buClr>
                <a:buFont typeface="Times" pitchFamily="18" charset="0"/>
                <a:buNone/>
              </a:pPr>
              <a:r>
                <a:rPr lang="en-US" sz="1400" dirty="0">
                  <a:solidFill>
                    <a:srgbClr val="000000"/>
                  </a:solidFill>
                  <a:latin typeface="Calibri" panose="020F0502020204030204" pitchFamily="34" charset="0"/>
                  <a:cs typeface="Arial" pitchFamily="34" charset="0"/>
                </a:rPr>
                <a:t>services**</a:t>
              </a:r>
            </a:p>
          </p:txBody>
        </p:sp>
        <p:sp>
          <p:nvSpPr>
            <p:cNvPr id="30" name="Rectangle 17"/>
            <p:cNvSpPr>
              <a:spLocks noChangeArrowheads="1"/>
            </p:cNvSpPr>
            <p:nvPr/>
          </p:nvSpPr>
          <p:spPr bwMode="gray">
            <a:xfrm>
              <a:off x="5085891" y="3001061"/>
              <a:ext cx="1728787" cy="763587"/>
            </a:xfrm>
            <a:prstGeom prst="rect">
              <a:avLst/>
            </a:prstGeom>
            <a:noFill/>
            <a:ln w="28575" algn="ctr">
              <a:noFill/>
              <a:miter lim="800000"/>
              <a:headEnd/>
              <a:tailEnd/>
            </a:ln>
          </p:spPr>
          <p:txBody>
            <a:bodyPr lIns="78885" tIns="41020" rIns="78885" bIns="41020" anchor="ctr"/>
            <a:lstStyle/>
            <a:p>
              <a:pPr algn="ctr" eaLnBrk="0" hangingPunct="0">
                <a:buClr>
                  <a:srgbClr val="00A28A"/>
                </a:buClr>
                <a:buFont typeface="Times" pitchFamily="18" charset="0"/>
                <a:buNone/>
              </a:pPr>
              <a:r>
                <a:rPr lang="en-US" sz="1400" dirty="0">
                  <a:solidFill>
                    <a:srgbClr val="000000"/>
                  </a:solidFill>
                  <a:latin typeface="Calibri" panose="020F0502020204030204" pitchFamily="34" charset="0"/>
                  <a:cs typeface="Arial" pitchFamily="34" charset="0"/>
                </a:rPr>
                <a:t>Receipt of Goods/ Services*</a:t>
              </a:r>
            </a:p>
          </p:txBody>
        </p:sp>
        <p:sp>
          <p:nvSpPr>
            <p:cNvPr id="31" name="Rectangle 18"/>
            <p:cNvSpPr>
              <a:spLocks noChangeArrowheads="1"/>
            </p:cNvSpPr>
            <p:nvPr/>
          </p:nvSpPr>
          <p:spPr bwMode="gray">
            <a:xfrm>
              <a:off x="2232375" y="2919414"/>
              <a:ext cx="1852612" cy="763587"/>
            </a:xfrm>
            <a:prstGeom prst="rect">
              <a:avLst/>
            </a:prstGeom>
            <a:noFill/>
            <a:ln w="28575" algn="ctr">
              <a:noFill/>
              <a:miter lim="800000"/>
              <a:headEnd/>
              <a:tailEnd/>
            </a:ln>
          </p:spPr>
          <p:txBody>
            <a:bodyPr lIns="78885" tIns="41020" rIns="78885" bIns="41020" anchor="ctr"/>
            <a:lstStyle/>
            <a:p>
              <a:pPr algn="ctr" eaLnBrk="0" hangingPunct="0">
                <a:buClr>
                  <a:srgbClr val="00A28A"/>
                </a:buClr>
                <a:buFont typeface="Times" pitchFamily="18" charset="0"/>
                <a:buNone/>
              </a:pPr>
              <a:r>
                <a:rPr lang="en-US" sz="1400" dirty="0">
                  <a:solidFill>
                    <a:srgbClr val="000000"/>
                  </a:solidFill>
                  <a:latin typeface="Calibri" panose="020F0502020204030204" pitchFamily="34" charset="0"/>
                  <a:cs typeface="Arial" pitchFamily="34" charset="0"/>
                </a:rPr>
                <a:t>Buyer has filed </a:t>
              </a:r>
            </a:p>
            <a:p>
              <a:pPr algn="ctr" eaLnBrk="0" hangingPunct="0">
                <a:buClr>
                  <a:srgbClr val="00A28A"/>
                </a:buClr>
                <a:buFont typeface="Times" pitchFamily="18" charset="0"/>
                <a:buNone/>
              </a:pPr>
              <a:r>
                <a:rPr lang="en-US" sz="1400" dirty="0">
                  <a:solidFill>
                    <a:srgbClr val="000000"/>
                  </a:solidFill>
                  <a:latin typeface="Calibri" panose="020F0502020204030204" pitchFamily="34" charset="0"/>
                  <a:cs typeface="Arial" pitchFamily="34" charset="0"/>
                </a:rPr>
                <a:t>his returns </a:t>
              </a:r>
            </a:p>
          </p:txBody>
        </p:sp>
        <p:sp>
          <p:nvSpPr>
            <p:cNvPr id="32" name="Rectangle 66"/>
            <p:cNvSpPr>
              <a:spLocks noChangeArrowheads="1"/>
            </p:cNvSpPr>
            <p:nvPr/>
          </p:nvSpPr>
          <p:spPr bwMode="gray">
            <a:xfrm>
              <a:off x="3795713" y="4800600"/>
              <a:ext cx="1557696" cy="763588"/>
            </a:xfrm>
            <a:prstGeom prst="rect">
              <a:avLst/>
            </a:prstGeom>
            <a:noFill/>
            <a:ln w="28575" algn="ctr">
              <a:noFill/>
              <a:miter lim="800000"/>
              <a:headEnd/>
              <a:tailEnd/>
            </a:ln>
          </p:spPr>
          <p:txBody>
            <a:bodyPr lIns="78885" tIns="41020" rIns="78885" bIns="41020" anchor="ctr"/>
            <a:lstStyle/>
            <a:p>
              <a:pPr algn="ctr" eaLnBrk="0" hangingPunct="0">
                <a:buClr>
                  <a:srgbClr val="00A28A"/>
                </a:buClr>
                <a:buFont typeface="Times" pitchFamily="18" charset="0"/>
                <a:buNone/>
              </a:pPr>
              <a:r>
                <a:rPr lang="en-US" sz="1400" dirty="0">
                  <a:solidFill>
                    <a:srgbClr val="000000"/>
                  </a:solidFill>
                  <a:latin typeface="Calibri" panose="020F0502020204030204" pitchFamily="34" charset="0"/>
                  <a:cs typeface="Arial" pitchFamily="34" charset="0"/>
                </a:rPr>
                <a:t>Supplier has paid tax</a:t>
              </a:r>
            </a:p>
          </p:txBody>
        </p:sp>
      </p:grpSp>
      <p:sp>
        <p:nvSpPr>
          <p:cNvPr id="33" name="Rectangle 32"/>
          <p:cNvSpPr/>
          <p:nvPr/>
        </p:nvSpPr>
        <p:spPr>
          <a:xfrm>
            <a:off x="192466" y="1621305"/>
            <a:ext cx="1864935" cy="1815882"/>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1400" dirty="0">
                <a:latin typeface="Calibri" panose="020F0502020204030204" pitchFamily="34" charset="0"/>
              </a:rPr>
              <a:t>*** ITC to be availed on any invoice prior to filing of return for the month of September following end of FY or filing relevant annual return, whichever is earlier.</a:t>
            </a:r>
          </a:p>
        </p:txBody>
      </p:sp>
      <p:cxnSp>
        <p:nvCxnSpPr>
          <p:cNvPr id="34" name="Elbow Connector 33"/>
          <p:cNvCxnSpPr>
            <a:stCxn id="14" idx="2"/>
            <a:endCxn id="33" idx="0"/>
          </p:cNvCxnSpPr>
          <p:nvPr/>
        </p:nvCxnSpPr>
        <p:spPr>
          <a:xfrm rot="10800000" flipV="1">
            <a:off x="1124935" y="1405255"/>
            <a:ext cx="2106755" cy="216049"/>
          </a:xfrm>
          <a:prstGeom prst="bentConnector2">
            <a:avLst/>
          </a:prstGeom>
          <a:ln>
            <a:tailEnd type="arrow"/>
          </a:ln>
        </p:spPr>
        <p:style>
          <a:lnRef idx="2">
            <a:schemeClr val="dk1"/>
          </a:lnRef>
          <a:fillRef idx="0">
            <a:schemeClr val="dk1"/>
          </a:fillRef>
          <a:effectRef idx="1">
            <a:schemeClr val="dk1"/>
          </a:effectRef>
          <a:fontRef idx="minor">
            <a:schemeClr val="tx1"/>
          </a:fontRef>
        </p:style>
      </p:cxnSp>
      <p:sp>
        <p:nvSpPr>
          <p:cNvPr id="35" name="Rectangle 34"/>
          <p:cNvSpPr/>
          <p:nvPr/>
        </p:nvSpPr>
        <p:spPr>
          <a:xfrm>
            <a:off x="6934201" y="3547825"/>
            <a:ext cx="1864935" cy="954107"/>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1400" dirty="0">
                <a:latin typeface="Calibri" panose="020F0502020204030204" pitchFamily="34" charset="0"/>
              </a:rPr>
              <a:t>* Except in cases involving Bill to Ship to (BTST) model of delivery.</a:t>
            </a:r>
          </a:p>
        </p:txBody>
      </p:sp>
      <p:cxnSp>
        <p:nvCxnSpPr>
          <p:cNvPr id="36" name="Elbow Connector 35"/>
          <p:cNvCxnSpPr>
            <a:stCxn id="16" idx="6"/>
            <a:endCxn id="35" idx="0"/>
          </p:cNvCxnSpPr>
          <p:nvPr/>
        </p:nvCxnSpPr>
        <p:spPr>
          <a:xfrm>
            <a:off x="6781801" y="3174014"/>
            <a:ext cx="1084868" cy="373811"/>
          </a:xfrm>
          <a:prstGeom prst="bentConnector2">
            <a:avLst/>
          </a:prstGeom>
          <a:ln>
            <a:tailEnd type="arrow"/>
          </a:ln>
        </p:spPr>
        <p:style>
          <a:lnRef idx="2">
            <a:schemeClr val="dk1"/>
          </a:lnRef>
          <a:fillRef idx="0">
            <a:schemeClr val="dk1"/>
          </a:fillRef>
          <a:effectRef idx="1">
            <a:schemeClr val="dk1"/>
          </a:effectRef>
          <a:fontRef idx="minor">
            <a:schemeClr val="tx1"/>
          </a:fontRef>
        </p:style>
      </p:cxnSp>
      <p:sp>
        <p:nvSpPr>
          <p:cNvPr id="37" name="Rectangle 36"/>
          <p:cNvSpPr/>
          <p:nvPr/>
        </p:nvSpPr>
        <p:spPr>
          <a:xfrm>
            <a:off x="6959549" y="1175344"/>
            <a:ext cx="2032051" cy="82341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IN" sz="1400" b="1" dirty="0">
                <a:latin typeface="Calibri" panose="020F0502020204030204" pitchFamily="34" charset="0"/>
              </a:rPr>
              <a:t>GST under RCM to be paid on purchases from unregistered suppliers</a:t>
            </a:r>
          </a:p>
        </p:txBody>
      </p:sp>
      <p:sp>
        <p:nvSpPr>
          <p:cNvPr id="38" name="Rectangle 37"/>
          <p:cNvSpPr/>
          <p:nvPr/>
        </p:nvSpPr>
        <p:spPr>
          <a:xfrm>
            <a:off x="192466" y="4237446"/>
            <a:ext cx="2030235" cy="1600438"/>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1400" dirty="0">
                <a:latin typeface="Calibri" panose="020F0502020204030204" pitchFamily="34" charset="0"/>
              </a:rPr>
              <a:t>** If recipient fails to pay supplier of goods / services within 6m of date of invoice, credit availed should be reversed along with interest from first day</a:t>
            </a:r>
          </a:p>
        </p:txBody>
      </p:sp>
      <p:cxnSp>
        <p:nvCxnSpPr>
          <p:cNvPr id="39" name="Elbow Connector 38"/>
          <p:cNvCxnSpPr>
            <a:stCxn id="21" idx="2"/>
            <a:endCxn id="38" idx="3"/>
          </p:cNvCxnSpPr>
          <p:nvPr/>
        </p:nvCxnSpPr>
        <p:spPr>
          <a:xfrm rot="10800000">
            <a:off x="2222702" y="5037665"/>
            <a:ext cx="337491" cy="204136"/>
          </a:xfrm>
          <a:prstGeom prst="bentConnector3">
            <a:avLst>
              <a:gd name="adj1" fmla="val 50000"/>
            </a:avLst>
          </a:prstGeom>
          <a:ln>
            <a:tailEnd type="triangle"/>
          </a:ln>
        </p:spPr>
        <p:style>
          <a:lnRef idx="2">
            <a:schemeClr val="dk1"/>
          </a:lnRef>
          <a:fillRef idx="0">
            <a:schemeClr val="dk1"/>
          </a:fillRef>
          <a:effectRef idx="1">
            <a:schemeClr val="dk1"/>
          </a:effectRef>
          <a:fontRef idx="minor">
            <a:schemeClr val="tx1"/>
          </a:fontRef>
        </p:style>
      </p:cxnSp>
      <p:sp>
        <p:nvSpPr>
          <p:cNvPr id="40" name="Rectangle 39"/>
          <p:cNvSpPr/>
          <p:nvPr/>
        </p:nvSpPr>
        <p:spPr>
          <a:xfrm>
            <a:off x="6581028" y="5199034"/>
            <a:ext cx="2218107" cy="1172329"/>
          </a:xfrm>
          <a:prstGeom prst="rect">
            <a:avLst/>
          </a:prstGeom>
          <a:solidFill>
            <a:schemeClr val="accent4">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ctr"/>
          <a:lstStyle/>
          <a:p>
            <a:r>
              <a:rPr lang="en-IN" sz="1400" b="1" dirty="0">
                <a:latin typeface="Calibri" panose="020F0502020204030204" pitchFamily="34" charset="0"/>
              </a:rPr>
              <a:t>No depreciation on the tax component is being claimed on capital goods under Income Tax Act, 1961 </a:t>
            </a:r>
          </a:p>
        </p:txBody>
      </p:sp>
    </p:spTree>
    <p:extLst>
      <p:ext uri="{BB962C8B-B14F-4D97-AF65-F5344CB8AC3E}">
        <p14:creationId xmlns:p14="http://schemas.microsoft.com/office/powerpoint/2010/main" xmlns="" val="41262742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5"/>
          <p:cNvSpPr>
            <a:spLocks noGrp="1"/>
          </p:cNvSpPr>
          <p:nvPr>
            <p:ph type="title"/>
          </p:nvPr>
        </p:nvSpPr>
        <p:spPr>
          <a:xfrm>
            <a:off x="1259632" y="620688"/>
            <a:ext cx="7427168" cy="379420"/>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rmAutofit fontScale="90000"/>
          </a:bodyPr>
          <a:lstStyle/>
          <a:p>
            <a:pPr algn="ctr"/>
            <a:r>
              <a:rPr lang="en-US" sz="2000" b="1" dirty="0" smtClean="0">
                <a:latin typeface="Times New Roman" pitchFamily="18" charset="0"/>
                <a:cs typeface="Times New Roman" pitchFamily="18" charset="0"/>
              </a:rPr>
              <a:t>GST : COMPOSITION SCHEME </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2984"/>
            <a:ext cx="8229600" cy="5429288"/>
          </a:xfrm>
        </p:spPr>
        <p:txBody>
          <a:bodyPr>
            <a:normAutofit/>
          </a:bodyPr>
          <a:lstStyle/>
          <a:p>
            <a:r>
              <a:rPr lang="en-US" sz="1600" dirty="0">
                <a:solidFill>
                  <a:schemeClr val="accent1">
                    <a:lumMod val="75000"/>
                  </a:schemeClr>
                </a:solidFill>
                <a:latin typeface="Times New Roman" pitchFamily="18" charset="0"/>
                <a:cs typeface="Times New Roman" pitchFamily="18" charset="0"/>
              </a:rPr>
              <a:t>Composition scheme is available for tax payers whose turnover is </a:t>
            </a:r>
            <a:r>
              <a:rPr lang="en-US" sz="1600" b="1" dirty="0">
                <a:solidFill>
                  <a:schemeClr val="accent1">
                    <a:lumMod val="75000"/>
                  </a:schemeClr>
                </a:solidFill>
                <a:latin typeface="Times New Roman" pitchFamily="18" charset="0"/>
                <a:cs typeface="Times New Roman" pitchFamily="18" charset="0"/>
              </a:rPr>
              <a:t>not more than 50 </a:t>
            </a:r>
            <a:r>
              <a:rPr lang="en-US" sz="1600" b="1" dirty="0" err="1" smtClean="0">
                <a:solidFill>
                  <a:schemeClr val="accent1">
                    <a:lumMod val="75000"/>
                  </a:schemeClr>
                </a:solidFill>
                <a:latin typeface="Times New Roman" pitchFamily="18" charset="0"/>
                <a:cs typeface="Times New Roman" pitchFamily="18" charset="0"/>
              </a:rPr>
              <a:t>Lakhs</a:t>
            </a:r>
            <a:r>
              <a:rPr lang="en-US" sz="1600" b="1" dirty="0" smtClean="0">
                <a:solidFill>
                  <a:schemeClr val="accent1">
                    <a:lumMod val="75000"/>
                  </a:schemeClr>
                </a:solidFill>
                <a:latin typeface="Times New Roman" pitchFamily="18" charset="0"/>
                <a:cs typeface="Times New Roman" pitchFamily="18" charset="0"/>
              </a:rPr>
              <a:t> in </a:t>
            </a:r>
            <a:r>
              <a:rPr lang="en-US" sz="1600" b="1" dirty="0">
                <a:solidFill>
                  <a:schemeClr val="accent1">
                    <a:lumMod val="75000"/>
                  </a:schemeClr>
                </a:solidFill>
                <a:latin typeface="Times New Roman" pitchFamily="18" charset="0"/>
                <a:cs typeface="Times New Roman" pitchFamily="18" charset="0"/>
              </a:rPr>
              <a:t>the preceding financial year</a:t>
            </a:r>
            <a:r>
              <a:rPr lang="en-US" sz="1600" dirty="0">
                <a:solidFill>
                  <a:schemeClr val="accent1">
                    <a:lumMod val="75000"/>
                  </a:schemeClr>
                </a:solidFill>
                <a:latin typeface="Times New Roman" pitchFamily="18" charset="0"/>
                <a:cs typeface="Times New Roman" pitchFamily="18" charset="0"/>
              </a:rPr>
              <a:t> pay tax at a rate</a:t>
            </a:r>
            <a:r>
              <a:rPr lang="en-US" sz="1600" b="1" dirty="0">
                <a:solidFill>
                  <a:schemeClr val="accent1">
                    <a:lumMod val="75000"/>
                  </a:schemeClr>
                </a:solidFill>
                <a:latin typeface="Times New Roman" pitchFamily="18" charset="0"/>
                <a:cs typeface="Times New Roman" pitchFamily="18" charset="0"/>
              </a:rPr>
              <a:t> not less than 2.5</a:t>
            </a:r>
            <a:r>
              <a:rPr lang="en-US" sz="1600" dirty="0">
                <a:solidFill>
                  <a:schemeClr val="accent1">
                    <a:lumMod val="75000"/>
                  </a:schemeClr>
                </a:solidFill>
                <a:latin typeface="Times New Roman" pitchFamily="18" charset="0"/>
                <a:cs typeface="Times New Roman" pitchFamily="18" charset="0"/>
              </a:rPr>
              <a:t>% </a:t>
            </a:r>
            <a:r>
              <a:rPr lang="en-US" sz="1600" dirty="0" err="1">
                <a:solidFill>
                  <a:schemeClr val="accent1">
                    <a:lumMod val="75000"/>
                  </a:schemeClr>
                </a:solidFill>
                <a:latin typeface="Times New Roman" pitchFamily="18" charset="0"/>
                <a:cs typeface="Times New Roman" pitchFamily="18" charset="0"/>
              </a:rPr>
              <a:t>fo</a:t>
            </a:r>
            <a:r>
              <a:rPr lang="en-US" sz="1600" dirty="0">
                <a:solidFill>
                  <a:schemeClr val="accent1">
                    <a:lumMod val="75000"/>
                  </a:schemeClr>
                </a:solidFill>
                <a:latin typeface="Times New Roman" pitchFamily="18" charset="0"/>
                <a:cs typeface="Times New Roman" pitchFamily="18" charset="0"/>
              </a:rPr>
              <a:t> a manufacturer and 1% for </a:t>
            </a:r>
            <a:r>
              <a:rPr lang="en-US" sz="1600" dirty="0" smtClean="0">
                <a:solidFill>
                  <a:schemeClr val="accent1">
                    <a:lumMod val="75000"/>
                  </a:schemeClr>
                </a:solidFill>
                <a:latin typeface="Times New Roman" pitchFamily="18" charset="0"/>
                <a:cs typeface="Times New Roman" pitchFamily="18" charset="0"/>
              </a:rPr>
              <a:t>others.</a:t>
            </a:r>
          </a:p>
          <a:p>
            <a:pPr>
              <a:buNone/>
            </a:pPr>
            <a:r>
              <a:rPr lang="en-US" sz="1600" b="1" dirty="0" smtClean="0">
                <a:solidFill>
                  <a:schemeClr val="accent1">
                    <a:lumMod val="75000"/>
                  </a:schemeClr>
                </a:solidFill>
                <a:latin typeface="Times New Roman" pitchFamily="18" charset="0"/>
                <a:cs typeface="Times New Roman" pitchFamily="18" charset="0"/>
              </a:rPr>
              <a:t>       Merits of the Scheme:-</a:t>
            </a:r>
            <a:endParaRPr lang="en-US" sz="1600" dirty="0" smtClean="0">
              <a:solidFill>
                <a:schemeClr val="accent1">
                  <a:lumMod val="75000"/>
                </a:schemeClr>
              </a:solidFill>
              <a:latin typeface="Times New Roman" pitchFamily="18" charset="0"/>
              <a:cs typeface="Times New Roman" pitchFamily="18" charset="0"/>
            </a:endParaRPr>
          </a:p>
          <a:p>
            <a:pPr>
              <a:buFont typeface="+mj-lt"/>
              <a:buAutoNum type="arabicPeriod"/>
            </a:pPr>
            <a:r>
              <a:rPr lang="en-US" sz="1600" b="1" dirty="0" smtClean="0">
                <a:solidFill>
                  <a:schemeClr val="accent1">
                    <a:lumMod val="75000"/>
                  </a:schemeClr>
                </a:solidFill>
                <a:latin typeface="Times New Roman" pitchFamily="18" charset="0"/>
                <a:cs typeface="Times New Roman" pitchFamily="18" charset="0"/>
              </a:rPr>
              <a:t>Limited Compliance:</a:t>
            </a:r>
            <a:r>
              <a:rPr lang="en-US" sz="1600" dirty="0" smtClean="0">
                <a:solidFill>
                  <a:schemeClr val="accent1">
                    <a:lumMod val="75000"/>
                  </a:schemeClr>
                </a:solidFill>
                <a:latin typeface="Times New Roman" pitchFamily="18" charset="0"/>
                <a:cs typeface="Times New Roman" pitchFamily="18" charset="0"/>
              </a:rPr>
              <a:t> Lesser compliance </a:t>
            </a:r>
            <a:r>
              <a:rPr lang="en-US" sz="1600" dirty="0" err="1" smtClean="0">
                <a:solidFill>
                  <a:schemeClr val="accent1">
                    <a:lumMod val="75000"/>
                  </a:schemeClr>
                </a:solidFill>
                <a:latin typeface="Times New Roman" pitchFamily="18" charset="0"/>
                <a:cs typeface="Times New Roman" pitchFamily="18" charset="0"/>
              </a:rPr>
              <a:t>w.r.t</a:t>
            </a:r>
            <a:r>
              <a:rPr lang="en-US" sz="1600" dirty="0" smtClean="0">
                <a:solidFill>
                  <a:schemeClr val="accent1">
                    <a:lumMod val="75000"/>
                  </a:schemeClr>
                </a:solidFill>
                <a:latin typeface="Times New Roman" pitchFamily="18" charset="0"/>
                <a:cs typeface="Times New Roman" pitchFamily="18" charset="0"/>
              </a:rPr>
              <a:t>. furnishing of returns, maintenance of books of records, issuance of invoices more focus on business.</a:t>
            </a:r>
          </a:p>
          <a:p>
            <a:pPr>
              <a:buFont typeface="+mj-lt"/>
              <a:buAutoNum type="arabicPeriod"/>
            </a:pPr>
            <a:r>
              <a:rPr lang="en-US" sz="1600" b="1" dirty="0" smtClean="0">
                <a:solidFill>
                  <a:schemeClr val="accent1">
                    <a:lumMod val="75000"/>
                  </a:schemeClr>
                </a:solidFill>
                <a:latin typeface="Times New Roman" pitchFamily="18" charset="0"/>
                <a:cs typeface="Times New Roman" pitchFamily="18" charset="0"/>
              </a:rPr>
              <a:t>Limited Tax Liability:</a:t>
            </a:r>
            <a:r>
              <a:rPr lang="en-US" sz="1600" dirty="0" smtClean="0">
                <a:solidFill>
                  <a:schemeClr val="accent1">
                    <a:lumMod val="75000"/>
                  </a:schemeClr>
                </a:solidFill>
                <a:latin typeface="Times New Roman" pitchFamily="18" charset="0"/>
                <a:cs typeface="Times New Roman" pitchFamily="18" charset="0"/>
              </a:rPr>
              <a:t> on comparison with regular taxpayers, person taxed under Composite Scheme will be liable to pay tax at a rate not less than 2.5% for manufacturer and 1% in any other cases instead of a standard rate of 18%</a:t>
            </a:r>
          </a:p>
          <a:p>
            <a:pPr>
              <a:buFont typeface="+mj-lt"/>
              <a:buAutoNum type="arabicPeriod"/>
            </a:pPr>
            <a:r>
              <a:rPr lang="en-US" sz="1600" b="1" dirty="0" smtClean="0">
                <a:solidFill>
                  <a:schemeClr val="accent1">
                    <a:lumMod val="75000"/>
                  </a:schemeClr>
                </a:solidFill>
                <a:latin typeface="Times New Roman" pitchFamily="18" charset="0"/>
                <a:cs typeface="Times New Roman" pitchFamily="18" charset="0"/>
              </a:rPr>
              <a:t>High Liquidity: </a:t>
            </a:r>
            <a:r>
              <a:rPr lang="en-US" sz="1600" dirty="0" smtClean="0">
                <a:solidFill>
                  <a:schemeClr val="accent1">
                    <a:lumMod val="75000"/>
                  </a:schemeClr>
                </a:solidFill>
                <a:latin typeface="Times New Roman" pitchFamily="18" charset="0"/>
                <a:cs typeface="Times New Roman" pitchFamily="18" charset="0"/>
              </a:rPr>
              <a:t>Unlike normal tax payers, tax payers under Composite Scheme will be liable to pay taxes at a lower rate resulting in lesser chunk on his working capital</a:t>
            </a:r>
          </a:p>
          <a:p>
            <a:r>
              <a:rPr lang="en-US" sz="1600" b="1" dirty="0" smtClean="0">
                <a:solidFill>
                  <a:schemeClr val="accent1">
                    <a:lumMod val="75000"/>
                  </a:schemeClr>
                </a:solidFill>
                <a:latin typeface="Times New Roman" pitchFamily="18" charset="0"/>
                <a:cs typeface="Times New Roman" pitchFamily="18" charset="0"/>
              </a:rPr>
              <a:t>Demerits of the Scheme:-</a:t>
            </a:r>
          </a:p>
          <a:p>
            <a:pPr>
              <a:buFont typeface="+mj-lt"/>
              <a:buAutoNum type="arabicPeriod"/>
            </a:pPr>
            <a:r>
              <a:rPr lang="en-US" sz="1600" dirty="0" smtClean="0">
                <a:solidFill>
                  <a:schemeClr val="accent1">
                    <a:lumMod val="75000"/>
                  </a:schemeClr>
                </a:solidFill>
                <a:latin typeface="Times New Roman" pitchFamily="18" charset="0"/>
                <a:cs typeface="Times New Roman" pitchFamily="18" charset="0"/>
              </a:rPr>
              <a:t>No Credit of Input Tax</a:t>
            </a:r>
          </a:p>
          <a:p>
            <a:pPr>
              <a:buFont typeface="+mj-lt"/>
              <a:buAutoNum type="arabicPeriod"/>
            </a:pPr>
            <a:r>
              <a:rPr lang="en-US" sz="1600" dirty="0" smtClean="0">
                <a:solidFill>
                  <a:schemeClr val="accent1">
                    <a:lumMod val="75000"/>
                  </a:schemeClr>
                </a:solidFill>
                <a:latin typeface="Times New Roman" pitchFamily="18" charset="0"/>
                <a:cs typeface="Times New Roman" pitchFamily="18" charset="0"/>
              </a:rPr>
              <a:t>No Collection of Tax:</a:t>
            </a:r>
          </a:p>
          <a:p>
            <a:pPr>
              <a:buFont typeface="+mj-lt"/>
              <a:buAutoNum type="arabicPeriod"/>
            </a:pPr>
            <a:r>
              <a:rPr lang="en-US" sz="1600" b="1" dirty="0" smtClean="0">
                <a:solidFill>
                  <a:schemeClr val="accent1">
                    <a:lumMod val="75000"/>
                  </a:schemeClr>
                </a:solidFill>
                <a:latin typeface="Times New Roman" pitchFamily="18" charset="0"/>
                <a:cs typeface="Times New Roman" pitchFamily="18" charset="0"/>
              </a:rPr>
              <a:t>Not applicable</a:t>
            </a:r>
            <a:r>
              <a:rPr lang="en-US" sz="1600" dirty="0" smtClean="0">
                <a:solidFill>
                  <a:schemeClr val="accent1">
                    <a:lumMod val="75000"/>
                  </a:schemeClr>
                </a:solidFill>
                <a:latin typeface="Times New Roman" pitchFamily="18" charset="0"/>
                <a:cs typeface="Times New Roman" pitchFamily="18" charset="0"/>
              </a:rPr>
              <a:t> to the supplier supplying goods through E-commerce</a:t>
            </a:r>
          </a:p>
          <a:p>
            <a:pPr>
              <a:buFont typeface="+mj-lt"/>
              <a:buAutoNum type="arabicPeriod"/>
            </a:pPr>
            <a:r>
              <a:rPr lang="en-US" sz="1600" b="1" dirty="0" smtClean="0">
                <a:solidFill>
                  <a:schemeClr val="accent1">
                    <a:lumMod val="75000"/>
                  </a:schemeClr>
                </a:solidFill>
                <a:latin typeface="Times New Roman" pitchFamily="18" charset="0"/>
                <a:cs typeface="Times New Roman" pitchFamily="18" charset="0"/>
              </a:rPr>
              <a:t>Penal Provision:  </a:t>
            </a:r>
            <a:r>
              <a:rPr lang="en-US" sz="1600" dirty="0" smtClean="0">
                <a:solidFill>
                  <a:schemeClr val="accent1">
                    <a:lumMod val="75000"/>
                  </a:schemeClr>
                </a:solidFill>
                <a:latin typeface="Times New Roman" pitchFamily="18" charset="0"/>
                <a:cs typeface="Times New Roman" pitchFamily="18" charset="0"/>
              </a:rPr>
              <a:t>As per the Model GST Law, if the taxpayer who has previously been given registration under composition scheme is found to be not eligible to the composition scheme or if the permission granted earlier was incorrectly granted, then such taxpayer will be liable to pay the differential tax along with a penalty</a:t>
            </a:r>
          </a:p>
          <a:p>
            <a:endParaRPr lang="en-US" sz="1600" b="1" dirty="0" smtClean="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6429965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5"/>
          <p:cNvSpPr>
            <a:spLocks noGrp="1"/>
          </p:cNvSpPr>
          <p:nvPr>
            <p:ph type="title"/>
          </p:nvPr>
        </p:nvSpPr>
        <p:spPr>
          <a:xfrm>
            <a:off x="1115616" y="620688"/>
            <a:ext cx="7056784" cy="720080"/>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rmAutofit/>
          </a:bodyPr>
          <a:lstStyle/>
          <a:p>
            <a:pPr algn="ctr"/>
            <a:r>
              <a:rPr lang="en-US" sz="2000" b="1" dirty="0" smtClean="0">
                <a:latin typeface="Times New Roman" pitchFamily="18" charset="0"/>
                <a:cs typeface="Times New Roman" pitchFamily="18" charset="0"/>
              </a:rPr>
              <a:t>GST : TAX RATES</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q"/>
            </a:pPr>
            <a:r>
              <a:rPr lang="en-US" sz="2500" dirty="0">
                <a:solidFill>
                  <a:schemeClr val="accent1">
                    <a:lumMod val="75000"/>
                  </a:schemeClr>
                </a:solidFill>
                <a:latin typeface="Times New Roman" pitchFamily="18" charset="0"/>
                <a:cs typeface="Times New Roman" pitchFamily="18" charset="0"/>
              </a:rPr>
              <a:t>The GST Council, appointed by the government of </a:t>
            </a:r>
            <a:r>
              <a:rPr lang="en-US" sz="2500" dirty="0" smtClean="0">
                <a:solidFill>
                  <a:schemeClr val="accent1">
                    <a:lumMod val="75000"/>
                  </a:schemeClr>
                </a:solidFill>
                <a:latin typeface="Times New Roman" pitchFamily="18" charset="0"/>
                <a:cs typeface="Times New Roman" pitchFamily="18" charset="0"/>
              </a:rPr>
              <a:t>India has </a:t>
            </a:r>
            <a:r>
              <a:rPr lang="en-US" sz="2500" dirty="0">
                <a:solidFill>
                  <a:schemeClr val="accent1">
                    <a:lumMod val="75000"/>
                  </a:schemeClr>
                </a:solidFill>
                <a:latin typeface="Times New Roman" pitchFamily="18" charset="0"/>
                <a:cs typeface="Times New Roman" pitchFamily="18" charset="0"/>
              </a:rPr>
              <a:t> decoding the rates under </a:t>
            </a:r>
            <a:r>
              <a:rPr lang="en-US" sz="2500" dirty="0" smtClean="0">
                <a:solidFill>
                  <a:schemeClr val="accent1">
                    <a:lumMod val="75000"/>
                  </a:schemeClr>
                </a:solidFill>
                <a:latin typeface="Times New Roman" pitchFamily="18" charset="0"/>
                <a:cs typeface="Times New Roman" pitchFamily="18" charset="0"/>
              </a:rPr>
              <a:t>GST.</a:t>
            </a:r>
          </a:p>
          <a:p>
            <a:pPr>
              <a:buFont typeface="Wingdings" pitchFamily="2" charset="2"/>
              <a:buChar char="q"/>
            </a:pPr>
            <a:r>
              <a:rPr lang="en-US" sz="2500" dirty="0">
                <a:solidFill>
                  <a:schemeClr val="accent1">
                    <a:lumMod val="75000"/>
                  </a:schemeClr>
                </a:solidFill>
                <a:latin typeface="Times New Roman" pitchFamily="18" charset="0"/>
                <a:cs typeface="Times New Roman" pitchFamily="18" charset="0"/>
              </a:rPr>
              <a:t> According to the latest recommendation from the </a:t>
            </a:r>
            <a:r>
              <a:rPr lang="en-US" sz="2500" dirty="0" smtClean="0">
                <a:solidFill>
                  <a:schemeClr val="accent1">
                    <a:lumMod val="75000"/>
                  </a:schemeClr>
                </a:solidFill>
                <a:latin typeface="Times New Roman" pitchFamily="18" charset="0"/>
                <a:cs typeface="Times New Roman" pitchFamily="18" charset="0"/>
              </a:rPr>
              <a:t>committee</a:t>
            </a:r>
            <a:r>
              <a:rPr lang="en-US" sz="2500" dirty="0">
                <a:solidFill>
                  <a:schemeClr val="accent1">
                    <a:lumMod val="75000"/>
                  </a:schemeClr>
                </a:solidFill>
                <a:latin typeface="Times New Roman" pitchFamily="18" charset="0"/>
                <a:cs typeface="Times New Roman" pitchFamily="18" charset="0"/>
              </a:rPr>
              <a:t>, </a:t>
            </a:r>
            <a:r>
              <a:rPr lang="en-US" sz="2500" dirty="0" smtClean="0">
                <a:solidFill>
                  <a:schemeClr val="accent1">
                    <a:lumMod val="75000"/>
                  </a:schemeClr>
                </a:solidFill>
                <a:latin typeface="Times New Roman" pitchFamily="18" charset="0"/>
                <a:cs typeface="Times New Roman" pitchFamily="18" charset="0"/>
              </a:rPr>
              <a:t>the rate </a:t>
            </a:r>
            <a:r>
              <a:rPr lang="en-US" sz="2500" dirty="0">
                <a:solidFill>
                  <a:schemeClr val="accent1">
                    <a:lumMod val="75000"/>
                  </a:schemeClr>
                </a:solidFill>
                <a:latin typeface="Times New Roman" pitchFamily="18" charset="0"/>
                <a:cs typeface="Times New Roman" pitchFamily="18" charset="0"/>
              </a:rPr>
              <a:t>should be fixed around 18%. Currently, there are four different tax rates expected under GST depending on the type of good/service. </a:t>
            </a:r>
            <a:endParaRPr lang="en-US" sz="2500" dirty="0" smtClean="0">
              <a:solidFill>
                <a:schemeClr val="accent1">
                  <a:lumMod val="75000"/>
                </a:schemeClr>
              </a:solidFill>
              <a:latin typeface="Times New Roman" pitchFamily="18" charset="0"/>
              <a:cs typeface="Times New Roman" pitchFamily="18" charset="0"/>
            </a:endParaRPr>
          </a:p>
          <a:p>
            <a:pPr>
              <a:buFont typeface="Wingdings" pitchFamily="2" charset="2"/>
              <a:buChar char="q"/>
            </a:pPr>
            <a:r>
              <a:rPr lang="en-US" sz="2500" dirty="0" smtClean="0">
                <a:solidFill>
                  <a:schemeClr val="accent1">
                    <a:lumMod val="75000"/>
                  </a:schemeClr>
                </a:solidFill>
                <a:latin typeface="Times New Roman" pitchFamily="18" charset="0"/>
                <a:cs typeface="Times New Roman" pitchFamily="18" charset="0"/>
              </a:rPr>
              <a:t>The </a:t>
            </a:r>
            <a:r>
              <a:rPr lang="en-US" sz="2500" dirty="0">
                <a:solidFill>
                  <a:schemeClr val="accent1">
                    <a:lumMod val="75000"/>
                  </a:schemeClr>
                </a:solidFill>
                <a:latin typeface="Times New Roman" pitchFamily="18" charset="0"/>
                <a:cs typeface="Times New Roman" pitchFamily="18" charset="0"/>
              </a:rPr>
              <a:t>four rates </a:t>
            </a:r>
            <a:r>
              <a:rPr lang="en-US" sz="2500" dirty="0" smtClean="0">
                <a:solidFill>
                  <a:schemeClr val="accent1">
                    <a:lumMod val="75000"/>
                  </a:schemeClr>
                </a:solidFill>
                <a:latin typeface="Times New Roman" pitchFamily="18" charset="0"/>
                <a:cs typeface="Times New Roman" pitchFamily="18" charset="0"/>
              </a:rPr>
              <a:t>are</a:t>
            </a:r>
          </a:p>
          <a:p>
            <a:pPr>
              <a:buFont typeface="Wingdings" pitchFamily="2" charset="2"/>
              <a:buChar char="q"/>
            </a:pPr>
            <a:r>
              <a:rPr lang="en-US" sz="2500" dirty="0" smtClean="0">
                <a:solidFill>
                  <a:schemeClr val="accent1">
                    <a:lumMod val="75000"/>
                  </a:schemeClr>
                </a:solidFill>
                <a:latin typeface="Times New Roman" pitchFamily="18" charset="0"/>
                <a:cs typeface="Times New Roman" pitchFamily="18" charset="0"/>
              </a:rPr>
              <a:t> </a:t>
            </a:r>
            <a:r>
              <a:rPr lang="en-US" sz="2500" dirty="0">
                <a:solidFill>
                  <a:schemeClr val="accent1">
                    <a:lumMod val="75000"/>
                  </a:schemeClr>
                </a:solidFill>
                <a:latin typeface="Times New Roman" pitchFamily="18" charset="0"/>
                <a:cs typeface="Times New Roman" pitchFamily="18" charset="0"/>
              </a:rPr>
              <a:t>5%,12%,18%, and 28%.</a:t>
            </a:r>
          </a:p>
        </p:txBody>
      </p:sp>
    </p:spTree>
    <p:extLst>
      <p:ext uri="{BB962C8B-B14F-4D97-AF65-F5344CB8AC3E}">
        <p14:creationId xmlns:p14="http://schemas.microsoft.com/office/powerpoint/2010/main" xmlns="" val="84504155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5"/>
          <p:cNvSpPr>
            <a:spLocks noGrp="1"/>
          </p:cNvSpPr>
          <p:nvPr>
            <p:ph type="title"/>
          </p:nvPr>
        </p:nvSpPr>
        <p:spPr>
          <a:xfrm>
            <a:off x="1043608" y="620688"/>
            <a:ext cx="6480720" cy="796950"/>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rmAutofit/>
          </a:bodyPr>
          <a:lstStyle/>
          <a:p>
            <a:pPr algn="ctr"/>
            <a:r>
              <a:rPr lang="en-US" sz="2000" b="1" dirty="0" smtClean="0">
                <a:latin typeface="Times New Roman" pitchFamily="18" charset="0"/>
                <a:cs typeface="Times New Roman" pitchFamily="18" charset="0"/>
              </a:rPr>
              <a:t>GST : REFUND</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pPr>
              <a:buFont typeface="Wingdings" pitchFamily="2" charset="2"/>
              <a:buChar char="q"/>
            </a:pPr>
            <a:r>
              <a:rPr lang="en-US" dirty="0">
                <a:solidFill>
                  <a:srgbClr val="4F81BD"/>
                </a:solidFill>
                <a:latin typeface="Times New Roman" pitchFamily="18" charset="0"/>
                <a:cs typeface="Times New Roman" pitchFamily="18" charset="0"/>
              </a:rPr>
              <a:t>Currently, the refund for the excess of VAT/CST paid is claimed annually. Refund on the excess of excise duty paid is paid through the duty drawback scheme. There are a lot of delays under the current system in providing the refund for excise/VAT/CST.</a:t>
            </a:r>
          </a:p>
          <a:p>
            <a:pPr>
              <a:buFont typeface="Wingdings" pitchFamily="2" charset="2"/>
              <a:buChar char="q"/>
            </a:pPr>
            <a:r>
              <a:rPr lang="en-US" dirty="0">
                <a:solidFill>
                  <a:srgbClr val="4F81BD"/>
                </a:solidFill>
                <a:latin typeface="Times New Roman" pitchFamily="18" charset="0"/>
                <a:cs typeface="Times New Roman" pitchFamily="18" charset="0"/>
              </a:rPr>
              <a:t>GST would improve the system of calculation, application, and processing of the refund. Refunds would be calculated for each major head (CGST, SGST, IGST) separately. An application form has to be filed on the GSTN portal for claiming the refund. Since all the data will be uploaded electronically, calculation of refunds would become automated.</a:t>
            </a:r>
          </a:p>
          <a:p>
            <a:pPr>
              <a:buFont typeface="Wingdings" pitchFamily="2" charset="2"/>
              <a:buChar char="q"/>
            </a:pPr>
            <a:r>
              <a:rPr lang="en-US" dirty="0">
                <a:solidFill>
                  <a:srgbClr val="4F81BD"/>
                </a:solidFill>
                <a:latin typeface="Times New Roman" pitchFamily="18" charset="0"/>
                <a:cs typeface="Times New Roman" pitchFamily="18" charset="0"/>
              </a:rPr>
              <a:t>As stated in the GST Model Law, “If any tax ordered to be refunded under section 48 to any applicant is not refunded within sixty days from the date of receipt of application under sub-section (1) of that section, interest at such rate as may be specified in the notification issued by the Central or a State Government on the recommendation of the Council shall be payable in respect of such refund from the date immediately after the expiry of sixty days from the date of receipt of application under the said subsection till the date of refund of such tax”. The processing time for a refund application has been kept as sixty days under GST model law but it could be as early as two weeks.</a:t>
            </a:r>
          </a:p>
          <a:p>
            <a:endParaRPr lang="en-US" dirty="0"/>
          </a:p>
        </p:txBody>
      </p:sp>
    </p:spTree>
    <p:extLst>
      <p:ext uri="{BB962C8B-B14F-4D97-AF65-F5344CB8AC3E}">
        <p14:creationId xmlns:p14="http://schemas.microsoft.com/office/powerpoint/2010/main" xmlns="" val="10842032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sz="2000" dirty="0" smtClean="0">
                <a:solidFill>
                  <a:srgbClr val="4F81BD"/>
                </a:solidFill>
                <a:latin typeface="Times New Roman" pitchFamily="18" charset="0"/>
                <a:cs typeface="Times New Roman" pitchFamily="18" charset="0"/>
              </a:rPr>
              <a:t>As per the </a:t>
            </a:r>
            <a:r>
              <a:rPr lang="en-US" sz="2000" dirty="0">
                <a:solidFill>
                  <a:srgbClr val="4F81BD"/>
                </a:solidFill>
                <a:latin typeface="Times New Roman" pitchFamily="18" charset="0"/>
                <a:cs typeface="Times New Roman" pitchFamily="18" charset="0"/>
              </a:rPr>
              <a:t>recent forum organized by the Institute of Chartered Accountants of India and have to do with how input credits will be transferred from one VAT or Service Tax to GST</a:t>
            </a:r>
            <a:r>
              <a:rPr lang="en-US" sz="2000" dirty="0" smtClean="0">
                <a:solidFill>
                  <a:srgbClr val="4F81BD"/>
                </a:solidFill>
                <a:latin typeface="Times New Roman" pitchFamily="18" charset="0"/>
                <a:cs typeface="Times New Roman" pitchFamily="18" charset="0"/>
              </a:rPr>
              <a:t>.</a:t>
            </a:r>
          </a:p>
          <a:p>
            <a:r>
              <a:rPr lang="en-US" sz="1900" dirty="0" smtClean="0">
                <a:solidFill>
                  <a:srgbClr val="4F81BD"/>
                </a:solidFill>
                <a:latin typeface="Times New Roman" pitchFamily="18" charset="0"/>
                <a:cs typeface="Times New Roman" pitchFamily="18" charset="0"/>
              </a:rPr>
              <a:t>According </a:t>
            </a:r>
            <a:r>
              <a:rPr lang="en-US" sz="1900" dirty="0">
                <a:solidFill>
                  <a:srgbClr val="4F81BD"/>
                </a:solidFill>
                <a:latin typeface="Times New Roman" pitchFamily="18" charset="0"/>
                <a:cs typeface="Times New Roman" pitchFamily="18" charset="0"/>
              </a:rPr>
              <a:t>to the model GST Law, a taxable person can accumulate credits of taxes paid and carry them forward in a return. With the introduction of the GST, the last set of credits will have to be transferred. To do this, you must furnish proof of his/her last return filed under the old regime. You will, therefore, need to make sure that all input taxes paid are included in it; by doing so, you will be claiming </a:t>
            </a:r>
            <a:r>
              <a:rPr lang="en-US" sz="1900" dirty="0" err="1" smtClean="0">
                <a:solidFill>
                  <a:srgbClr val="4F81BD"/>
                </a:solidFill>
                <a:latin typeface="Times New Roman" pitchFamily="18" charset="0"/>
                <a:cs typeface="Times New Roman" pitchFamily="18" charset="0"/>
              </a:rPr>
              <a:t>th</a:t>
            </a:r>
            <a:endParaRPr lang="en-US" sz="1900" dirty="0" smtClean="0">
              <a:solidFill>
                <a:srgbClr val="4F81BD"/>
              </a:solidFill>
              <a:latin typeface="Times New Roman" pitchFamily="18" charset="0"/>
              <a:cs typeface="Times New Roman" pitchFamily="18" charset="0"/>
            </a:endParaRPr>
          </a:p>
          <a:p>
            <a:r>
              <a:rPr lang="en-US" sz="1800" dirty="0">
                <a:solidFill>
                  <a:srgbClr val="4F81BD"/>
                </a:solidFill>
                <a:latin typeface="Times New Roman" pitchFamily="18" charset="0"/>
                <a:cs typeface="Times New Roman" pitchFamily="18" charset="0"/>
              </a:rPr>
              <a:t>For example, let’s consider </a:t>
            </a:r>
            <a:r>
              <a:rPr lang="en-US" sz="1800" dirty="0" smtClean="0">
                <a:solidFill>
                  <a:srgbClr val="4F81BD"/>
                </a:solidFill>
                <a:latin typeface="Times New Roman" pitchFamily="18" charset="0"/>
                <a:cs typeface="Times New Roman" pitchFamily="18" charset="0"/>
              </a:rPr>
              <a:t>Sep </a:t>
            </a:r>
            <a:r>
              <a:rPr lang="en-US" sz="1800" dirty="0">
                <a:solidFill>
                  <a:srgbClr val="4F81BD"/>
                </a:solidFill>
                <a:latin typeface="Times New Roman" pitchFamily="18" charset="0"/>
                <a:cs typeface="Times New Roman" pitchFamily="18" charset="0"/>
              </a:rPr>
              <a:t>1, 2017 as the appointed day for the GST rollout. The taxpayer must make sure that he/she has taken into account all the stock lying on </a:t>
            </a:r>
            <a:r>
              <a:rPr lang="en-US" sz="1800" dirty="0" smtClean="0">
                <a:solidFill>
                  <a:srgbClr val="4F81BD"/>
                </a:solidFill>
                <a:latin typeface="Times New Roman" pitchFamily="18" charset="0"/>
                <a:cs typeface="Times New Roman" pitchFamily="18" charset="0"/>
              </a:rPr>
              <a:t>Oct 31, </a:t>
            </a:r>
            <a:r>
              <a:rPr lang="en-US" sz="1800" dirty="0">
                <a:solidFill>
                  <a:srgbClr val="4F81BD"/>
                </a:solidFill>
                <a:latin typeface="Times New Roman" pitchFamily="18" charset="0"/>
                <a:cs typeface="Times New Roman" pitchFamily="18" charset="0"/>
              </a:rPr>
              <a:t>2017 and claim input credit during the filing of returns for the period ending </a:t>
            </a:r>
            <a:r>
              <a:rPr lang="en-US" sz="1800" dirty="0" smtClean="0">
                <a:solidFill>
                  <a:srgbClr val="4F81BD"/>
                </a:solidFill>
                <a:latin typeface="Times New Roman" pitchFamily="18" charset="0"/>
                <a:cs typeface="Times New Roman" pitchFamily="18" charset="0"/>
              </a:rPr>
              <a:t>Oct 30</a:t>
            </a:r>
            <a:r>
              <a:rPr lang="en-US" sz="1800" dirty="0">
                <a:solidFill>
                  <a:srgbClr val="4F81BD"/>
                </a:solidFill>
                <a:latin typeface="Times New Roman" pitchFamily="18" charset="0"/>
                <a:cs typeface="Times New Roman" pitchFamily="18" charset="0"/>
              </a:rPr>
              <a:t>, 2017. The taxpayer, thus, must ensure that all such goods and services are eligible for such a credit under the new GST </a:t>
            </a:r>
            <a:r>
              <a:rPr lang="en-US" sz="1800" dirty="0" smtClean="0">
                <a:solidFill>
                  <a:srgbClr val="4F81BD"/>
                </a:solidFill>
                <a:latin typeface="Times New Roman" pitchFamily="18" charset="0"/>
                <a:cs typeface="Times New Roman" pitchFamily="18" charset="0"/>
              </a:rPr>
              <a:t>law . </a:t>
            </a:r>
            <a:r>
              <a:rPr lang="en-US" sz="1800" dirty="0">
                <a:solidFill>
                  <a:srgbClr val="4F81BD"/>
                </a:solidFill>
                <a:latin typeface="Times New Roman" pitchFamily="18" charset="0"/>
                <a:cs typeface="Times New Roman" pitchFamily="18" charset="0"/>
              </a:rPr>
              <a:t>credit of the same under the new regime.</a:t>
            </a:r>
          </a:p>
        </p:txBody>
      </p:sp>
      <p:sp>
        <p:nvSpPr>
          <p:cNvPr id="4" name="모서리가 둥근 직사각형 5"/>
          <p:cNvSpPr txBox="1">
            <a:spLocks/>
          </p:cNvSpPr>
          <p:nvPr/>
        </p:nvSpPr>
        <p:spPr>
          <a:xfrm>
            <a:off x="1043608" y="620688"/>
            <a:ext cx="6480720" cy="576064"/>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b="1" dirty="0" smtClean="0">
                <a:latin typeface="Times New Roman" pitchFamily="18" charset="0"/>
                <a:cs typeface="Times New Roman" pitchFamily="18" charset="0"/>
              </a:rPr>
              <a:t>GST : HOW TO MIGRATE EXISTING INPUT CREDITS</a:t>
            </a:r>
          </a:p>
        </p:txBody>
      </p:sp>
    </p:spTree>
    <p:extLst>
      <p:ext uri="{BB962C8B-B14F-4D97-AF65-F5344CB8AC3E}">
        <p14:creationId xmlns:p14="http://schemas.microsoft.com/office/powerpoint/2010/main" xmlns="" val="414876919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80728"/>
            <a:ext cx="8229600" cy="5184576"/>
          </a:xfrm>
        </p:spPr>
        <p:txBody>
          <a:bodyPr>
            <a:noAutofit/>
          </a:bodyPr>
          <a:lstStyle/>
          <a:p>
            <a:pPr>
              <a:buFont typeface="Wingdings" pitchFamily="2" charset="2"/>
              <a:buChar char="q"/>
            </a:pPr>
            <a:r>
              <a:rPr lang="en-US" sz="2500" b="1" dirty="0">
                <a:solidFill>
                  <a:srgbClr val="4F81BD"/>
                </a:solidFill>
                <a:latin typeface="Times New Roman" pitchFamily="18" charset="0"/>
                <a:cs typeface="Times New Roman" pitchFamily="18" charset="0"/>
              </a:rPr>
              <a:t>Service Tax</a:t>
            </a:r>
          </a:p>
          <a:p>
            <a:pPr>
              <a:buFont typeface="Wingdings" pitchFamily="2" charset="2"/>
              <a:buChar char="q"/>
            </a:pPr>
            <a:r>
              <a:rPr lang="en-US" sz="1800" dirty="0">
                <a:solidFill>
                  <a:srgbClr val="4F81BD"/>
                </a:solidFill>
                <a:latin typeface="Times New Roman" pitchFamily="18" charset="0"/>
                <a:cs typeface="Times New Roman" pitchFamily="18" charset="0"/>
              </a:rPr>
              <a:t>As of today, a service provider is liable for registration if his/her aggregate value of taxable services crosses </a:t>
            </a:r>
            <a:r>
              <a:rPr lang="en-US" sz="1800" dirty="0" err="1">
                <a:solidFill>
                  <a:srgbClr val="4F81BD"/>
                </a:solidFill>
                <a:latin typeface="Times New Roman" pitchFamily="18" charset="0"/>
                <a:cs typeface="Times New Roman" pitchFamily="18" charset="0"/>
              </a:rPr>
              <a:t>Rs</a:t>
            </a:r>
            <a:r>
              <a:rPr lang="en-US" sz="1800" dirty="0">
                <a:solidFill>
                  <a:srgbClr val="4F81BD"/>
                </a:solidFill>
                <a:latin typeface="Times New Roman" pitchFamily="18" charset="0"/>
                <a:cs typeface="Times New Roman" pitchFamily="18" charset="0"/>
              </a:rPr>
              <a:t>. 10 lakh. Mentioned below are the type of service tax levied on various services:</a:t>
            </a:r>
          </a:p>
          <a:p>
            <a:pPr>
              <a:buFont typeface="Wingdings" pitchFamily="2" charset="2"/>
              <a:buChar char="q"/>
            </a:pPr>
            <a:r>
              <a:rPr lang="en-US" sz="1800" dirty="0">
                <a:solidFill>
                  <a:srgbClr val="4F81BD"/>
                </a:solidFill>
                <a:latin typeface="Times New Roman" pitchFamily="18" charset="0"/>
                <a:cs typeface="Times New Roman" pitchFamily="18" charset="0"/>
              </a:rPr>
              <a:t>1. Service tax at the rate of 14% is set off against service tax and excise liability.</a:t>
            </a:r>
            <a:br>
              <a:rPr lang="en-US" sz="1800" dirty="0">
                <a:solidFill>
                  <a:srgbClr val="4F81BD"/>
                </a:solidFill>
                <a:latin typeface="Times New Roman" pitchFamily="18" charset="0"/>
                <a:cs typeface="Times New Roman" pitchFamily="18" charset="0"/>
              </a:rPr>
            </a:br>
            <a:r>
              <a:rPr lang="en-US" sz="1800" dirty="0">
                <a:solidFill>
                  <a:srgbClr val="4F81BD"/>
                </a:solidFill>
                <a:latin typeface="Times New Roman" pitchFamily="18" charset="0"/>
                <a:cs typeface="Times New Roman" pitchFamily="18" charset="0"/>
              </a:rPr>
              <a:t>2. </a:t>
            </a:r>
            <a:r>
              <a:rPr lang="en-US" sz="1800" dirty="0" err="1">
                <a:solidFill>
                  <a:srgbClr val="4F81BD"/>
                </a:solidFill>
                <a:latin typeface="Times New Roman" pitchFamily="18" charset="0"/>
                <a:cs typeface="Times New Roman" pitchFamily="18" charset="0"/>
              </a:rPr>
              <a:t>Swachh</a:t>
            </a:r>
            <a:r>
              <a:rPr lang="en-US" sz="1800" dirty="0">
                <a:solidFill>
                  <a:srgbClr val="4F81BD"/>
                </a:solidFill>
                <a:latin typeface="Times New Roman" pitchFamily="18" charset="0"/>
                <a:cs typeface="Times New Roman" pitchFamily="18" charset="0"/>
              </a:rPr>
              <a:t> Bharat </a:t>
            </a:r>
            <a:r>
              <a:rPr lang="en-US" sz="1800" dirty="0" err="1">
                <a:solidFill>
                  <a:srgbClr val="4F81BD"/>
                </a:solidFill>
                <a:latin typeface="Times New Roman" pitchFamily="18" charset="0"/>
                <a:cs typeface="Times New Roman" pitchFamily="18" charset="0"/>
              </a:rPr>
              <a:t>cess</a:t>
            </a:r>
            <a:r>
              <a:rPr lang="en-US" sz="1800" dirty="0">
                <a:solidFill>
                  <a:srgbClr val="4F81BD"/>
                </a:solidFill>
                <a:latin typeface="Times New Roman" pitchFamily="18" charset="0"/>
                <a:cs typeface="Times New Roman" pitchFamily="18" charset="0"/>
              </a:rPr>
              <a:t> at the rate of 0.5%</a:t>
            </a:r>
            <a:br>
              <a:rPr lang="en-US" sz="1800" dirty="0">
                <a:solidFill>
                  <a:srgbClr val="4F81BD"/>
                </a:solidFill>
                <a:latin typeface="Times New Roman" pitchFamily="18" charset="0"/>
                <a:cs typeface="Times New Roman" pitchFamily="18" charset="0"/>
              </a:rPr>
            </a:br>
            <a:r>
              <a:rPr lang="en-US" sz="1800" dirty="0">
                <a:solidFill>
                  <a:srgbClr val="4F81BD"/>
                </a:solidFill>
                <a:latin typeface="Times New Roman" pitchFamily="18" charset="0"/>
                <a:cs typeface="Times New Roman" pitchFamily="18" charset="0"/>
              </a:rPr>
              <a:t>3. </a:t>
            </a:r>
            <a:r>
              <a:rPr lang="en-US" sz="1800" dirty="0" err="1">
                <a:solidFill>
                  <a:srgbClr val="4F81BD"/>
                </a:solidFill>
                <a:latin typeface="Times New Roman" pitchFamily="18" charset="0"/>
                <a:cs typeface="Times New Roman" pitchFamily="18" charset="0"/>
              </a:rPr>
              <a:t>Krishi</a:t>
            </a:r>
            <a:r>
              <a:rPr lang="en-US" sz="1800" dirty="0">
                <a:solidFill>
                  <a:srgbClr val="4F81BD"/>
                </a:solidFill>
                <a:latin typeface="Times New Roman" pitchFamily="18" charset="0"/>
                <a:cs typeface="Times New Roman" pitchFamily="18" charset="0"/>
              </a:rPr>
              <a:t> </a:t>
            </a:r>
            <a:r>
              <a:rPr lang="en-US" sz="1800" dirty="0" err="1">
                <a:solidFill>
                  <a:srgbClr val="4F81BD"/>
                </a:solidFill>
                <a:latin typeface="Times New Roman" pitchFamily="18" charset="0"/>
                <a:cs typeface="Times New Roman" pitchFamily="18" charset="0"/>
              </a:rPr>
              <a:t>Kalyan</a:t>
            </a:r>
            <a:r>
              <a:rPr lang="en-US" sz="1800" dirty="0">
                <a:solidFill>
                  <a:srgbClr val="4F81BD"/>
                </a:solidFill>
                <a:latin typeface="Times New Roman" pitchFamily="18" charset="0"/>
                <a:cs typeface="Times New Roman" pitchFamily="18" charset="0"/>
              </a:rPr>
              <a:t> </a:t>
            </a:r>
            <a:r>
              <a:rPr lang="en-US" sz="1800" dirty="0" err="1">
                <a:solidFill>
                  <a:srgbClr val="4F81BD"/>
                </a:solidFill>
                <a:latin typeface="Times New Roman" pitchFamily="18" charset="0"/>
                <a:cs typeface="Times New Roman" pitchFamily="18" charset="0"/>
              </a:rPr>
              <a:t>Cess</a:t>
            </a:r>
            <a:r>
              <a:rPr lang="en-US" sz="1800" dirty="0">
                <a:solidFill>
                  <a:srgbClr val="4F81BD"/>
                </a:solidFill>
                <a:latin typeface="Times New Roman" pitchFamily="18" charset="0"/>
                <a:cs typeface="Times New Roman" pitchFamily="18" charset="0"/>
              </a:rPr>
              <a:t> at the rate of 0.5%; set off against </a:t>
            </a:r>
            <a:r>
              <a:rPr lang="en-US" sz="1800" dirty="0" err="1">
                <a:solidFill>
                  <a:srgbClr val="4F81BD"/>
                </a:solidFill>
                <a:latin typeface="Times New Roman" pitchFamily="18" charset="0"/>
                <a:cs typeface="Times New Roman" pitchFamily="18" charset="0"/>
              </a:rPr>
              <a:t>Krishi</a:t>
            </a:r>
            <a:r>
              <a:rPr lang="en-US" sz="1800" dirty="0">
                <a:solidFill>
                  <a:srgbClr val="4F81BD"/>
                </a:solidFill>
                <a:latin typeface="Times New Roman" pitchFamily="18" charset="0"/>
                <a:cs typeface="Times New Roman" pitchFamily="18" charset="0"/>
              </a:rPr>
              <a:t> </a:t>
            </a:r>
            <a:r>
              <a:rPr lang="en-US" sz="1800" dirty="0" err="1">
                <a:solidFill>
                  <a:srgbClr val="4F81BD"/>
                </a:solidFill>
                <a:latin typeface="Times New Roman" pitchFamily="18" charset="0"/>
                <a:cs typeface="Times New Roman" pitchFamily="18" charset="0"/>
              </a:rPr>
              <a:t>Kalyan</a:t>
            </a:r>
            <a:r>
              <a:rPr lang="en-US" sz="1800" dirty="0">
                <a:solidFill>
                  <a:srgbClr val="4F81BD"/>
                </a:solidFill>
                <a:latin typeface="Times New Roman" pitchFamily="18" charset="0"/>
                <a:cs typeface="Times New Roman" pitchFamily="18" charset="0"/>
              </a:rPr>
              <a:t> </a:t>
            </a:r>
            <a:r>
              <a:rPr lang="en-US" sz="1800" dirty="0" err="1">
                <a:solidFill>
                  <a:srgbClr val="4F81BD"/>
                </a:solidFill>
                <a:latin typeface="Times New Roman" pitchFamily="18" charset="0"/>
                <a:cs typeface="Times New Roman" pitchFamily="18" charset="0"/>
              </a:rPr>
              <a:t>Cess</a:t>
            </a:r>
            <a:r>
              <a:rPr lang="en-US" sz="1800" dirty="0">
                <a:solidFill>
                  <a:srgbClr val="4F81BD"/>
                </a:solidFill>
                <a:latin typeface="Times New Roman" pitchFamily="18" charset="0"/>
                <a:cs typeface="Times New Roman" pitchFamily="18" charset="0"/>
              </a:rPr>
              <a:t> liability.</a:t>
            </a:r>
          </a:p>
          <a:p>
            <a:pPr>
              <a:buFont typeface="Wingdings" pitchFamily="2" charset="2"/>
              <a:buChar char="q"/>
            </a:pPr>
            <a:r>
              <a:rPr lang="en-US" sz="1800" dirty="0">
                <a:solidFill>
                  <a:srgbClr val="4F81BD"/>
                </a:solidFill>
                <a:latin typeface="Times New Roman" pitchFamily="18" charset="0"/>
                <a:cs typeface="Times New Roman" pitchFamily="18" charset="0"/>
              </a:rPr>
              <a:t>Now, an input tax credit is available on service tax and on </a:t>
            </a:r>
            <a:r>
              <a:rPr lang="en-US" sz="1800" dirty="0" err="1">
                <a:solidFill>
                  <a:srgbClr val="4F81BD"/>
                </a:solidFill>
                <a:latin typeface="Times New Roman" pitchFamily="18" charset="0"/>
                <a:cs typeface="Times New Roman" pitchFamily="18" charset="0"/>
              </a:rPr>
              <a:t>Krishi</a:t>
            </a:r>
            <a:r>
              <a:rPr lang="en-US" sz="1800" dirty="0">
                <a:solidFill>
                  <a:srgbClr val="4F81BD"/>
                </a:solidFill>
                <a:latin typeface="Times New Roman" pitchFamily="18" charset="0"/>
                <a:cs typeface="Times New Roman" pitchFamily="18" charset="0"/>
              </a:rPr>
              <a:t> </a:t>
            </a:r>
            <a:r>
              <a:rPr lang="en-US" sz="1800" dirty="0" err="1">
                <a:solidFill>
                  <a:srgbClr val="4F81BD"/>
                </a:solidFill>
                <a:latin typeface="Times New Roman" pitchFamily="18" charset="0"/>
                <a:cs typeface="Times New Roman" pitchFamily="18" charset="0"/>
              </a:rPr>
              <a:t>kalyan</a:t>
            </a:r>
            <a:r>
              <a:rPr lang="en-US" sz="1800" dirty="0">
                <a:solidFill>
                  <a:srgbClr val="4F81BD"/>
                </a:solidFill>
                <a:latin typeface="Times New Roman" pitchFamily="18" charset="0"/>
                <a:cs typeface="Times New Roman" pitchFamily="18" charset="0"/>
              </a:rPr>
              <a:t> </a:t>
            </a:r>
            <a:r>
              <a:rPr lang="en-US" sz="1800" dirty="0" err="1">
                <a:solidFill>
                  <a:srgbClr val="4F81BD"/>
                </a:solidFill>
                <a:latin typeface="Times New Roman" pitchFamily="18" charset="0"/>
                <a:cs typeface="Times New Roman" pitchFamily="18" charset="0"/>
              </a:rPr>
              <a:t>cess</a:t>
            </a:r>
            <a:r>
              <a:rPr lang="en-US" sz="1800" dirty="0">
                <a:solidFill>
                  <a:srgbClr val="4F81BD"/>
                </a:solidFill>
                <a:latin typeface="Times New Roman" pitchFamily="18" charset="0"/>
                <a:cs typeface="Times New Roman" pitchFamily="18" charset="0"/>
              </a:rPr>
              <a:t>. Such a credit is not available on </a:t>
            </a:r>
            <a:r>
              <a:rPr lang="en-US" sz="1800" dirty="0" err="1">
                <a:solidFill>
                  <a:srgbClr val="4F81BD"/>
                </a:solidFill>
                <a:latin typeface="Times New Roman" pitchFamily="18" charset="0"/>
                <a:cs typeface="Times New Roman" pitchFamily="18" charset="0"/>
              </a:rPr>
              <a:t>Swachh</a:t>
            </a:r>
            <a:r>
              <a:rPr lang="en-US" sz="1800" dirty="0">
                <a:solidFill>
                  <a:srgbClr val="4F81BD"/>
                </a:solidFill>
                <a:latin typeface="Times New Roman" pitchFamily="18" charset="0"/>
                <a:cs typeface="Times New Roman" pitchFamily="18" charset="0"/>
              </a:rPr>
              <a:t> Bharat </a:t>
            </a:r>
            <a:r>
              <a:rPr lang="en-US" sz="1800" dirty="0" err="1">
                <a:solidFill>
                  <a:srgbClr val="4F81BD"/>
                </a:solidFill>
                <a:latin typeface="Times New Roman" pitchFamily="18" charset="0"/>
                <a:cs typeface="Times New Roman" pitchFamily="18" charset="0"/>
              </a:rPr>
              <a:t>cess</a:t>
            </a:r>
            <a:r>
              <a:rPr lang="en-US" sz="1800" dirty="0">
                <a:solidFill>
                  <a:srgbClr val="4F81BD"/>
                </a:solidFill>
                <a:latin typeface="Times New Roman" pitchFamily="18" charset="0"/>
                <a:cs typeface="Times New Roman" pitchFamily="18" charset="0"/>
              </a:rPr>
              <a:t>.</a:t>
            </a:r>
          </a:p>
          <a:p>
            <a:pPr>
              <a:buFont typeface="Wingdings" pitchFamily="2" charset="2"/>
              <a:buChar char="q"/>
            </a:pPr>
            <a:r>
              <a:rPr lang="en-US" sz="1800" dirty="0">
                <a:solidFill>
                  <a:srgbClr val="4F81BD"/>
                </a:solidFill>
                <a:latin typeface="Times New Roman" pitchFamily="18" charset="0"/>
                <a:cs typeface="Times New Roman" pitchFamily="18" charset="0"/>
              </a:rPr>
              <a:t>A service provider needs to file his/her half yearly return in Form ST-3. The closing balance of service tax input credit will be carried forward as CGST input tax credit.</a:t>
            </a:r>
          </a:p>
          <a:p>
            <a:pPr>
              <a:buFont typeface="Wingdings" pitchFamily="2" charset="2"/>
              <a:buChar char="q"/>
            </a:pPr>
            <a:r>
              <a:rPr lang="en-US" sz="1800" dirty="0">
                <a:solidFill>
                  <a:srgbClr val="4F81BD"/>
                </a:solidFill>
                <a:latin typeface="Times New Roman" pitchFamily="18" charset="0"/>
                <a:cs typeface="Times New Roman" pitchFamily="18" charset="0"/>
              </a:rPr>
              <a:t>Again, taking XYZ </a:t>
            </a:r>
            <a:r>
              <a:rPr lang="en-US" sz="1800" dirty="0" err="1">
                <a:solidFill>
                  <a:srgbClr val="4F81BD"/>
                </a:solidFill>
                <a:latin typeface="Times New Roman" pitchFamily="18" charset="0"/>
                <a:cs typeface="Times New Roman" pitchFamily="18" charset="0"/>
              </a:rPr>
              <a:t>Pvt</a:t>
            </a:r>
            <a:r>
              <a:rPr lang="en-US" sz="1800" dirty="0">
                <a:solidFill>
                  <a:srgbClr val="4F81BD"/>
                </a:solidFill>
                <a:latin typeface="Times New Roman" pitchFamily="18" charset="0"/>
                <a:cs typeface="Times New Roman" pitchFamily="18" charset="0"/>
              </a:rPr>
              <a:t> Ltd as an example, let us assume that the company, under ST-3, has disclosed the CENVAT closing balance to be </a:t>
            </a:r>
            <a:r>
              <a:rPr lang="en-US" sz="1800" dirty="0" err="1">
                <a:solidFill>
                  <a:srgbClr val="4F81BD"/>
                </a:solidFill>
                <a:latin typeface="Times New Roman" pitchFamily="18" charset="0"/>
                <a:cs typeface="Times New Roman" pitchFamily="18" charset="0"/>
              </a:rPr>
              <a:t>Rs</a:t>
            </a:r>
            <a:r>
              <a:rPr lang="en-US" sz="1800" dirty="0">
                <a:solidFill>
                  <a:srgbClr val="4F81BD"/>
                </a:solidFill>
                <a:latin typeface="Times New Roman" pitchFamily="18" charset="0"/>
                <a:cs typeface="Times New Roman" pitchFamily="18" charset="0"/>
              </a:rPr>
              <a:t> 35,000. Yes, this can be carried forward by the firm if XYZ lets the CENVAT closing balance reflect in its return, and also makes sure that the same is eligible under GST.</a:t>
            </a:r>
          </a:p>
          <a:p>
            <a:endParaRPr lang="en-US" sz="1800" dirty="0">
              <a:solidFill>
                <a:srgbClr val="4F81BD"/>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8337764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229600" cy="5073427"/>
          </a:xfrm>
        </p:spPr>
        <p:txBody>
          <a:bodyPr>
            <a:noAutofit/>
          </a:bodyPr>
          <a:lstStyle/>
          <a:p>
            <a:pPr>
              <a:buFont typeface="Wingdings" pitchFamily="2" charset="2"/>
              <a:buChar char="q"/>
            </a:pPr>
            <a:r>
              <a:rPr lang="en-US" sz="2000" b="1" dirty="0">
                <a:solidFill>
                  <a:srgbClr val="4F81BD"/>
                </a:solidFill>
                <a:latin typeface="Times New Roman" pitchFamily="18" charset="0"/>
                <a:cs typeface="Times New Roman" pitchFamily="18" charset="0"/>
              </a:rPr>
              <a:t>VAT</a:t>
            </a:r>
          </a:p>
          <a:p>
            <a:pPr>
              <a:buFont typeface="Wingdings" pitchFamily="2" charset="2"/>
              <a:buChar char="q"/>
            </a:pPr>
            <a:r>
              <a:rPr lang="en-US" sz="2000" dirty="0">
                <a:solidFill>
                  <a:srgbClr val="4F81BD"/>
                </a:solidFill>
                <a:latin typeface="Times New Roman" pitchFamily="18" charset="0"/>
                <a:cs typeface="Times New Roman" pitchFamily="18" charset="0"/>
              </a:rPr>
              <a:t>A business entity registered under VAT needs to file its returns on a monthly and quarterly basis, depending on the state they work out of. The input VAT credit in the return forms is carried forward as SGST input tax credit.</a:t>
            </a:r>
          </a:p>
          <a:p>
            <a:pPr>
              <a:buFont typeface="Wingdings" pitchFamily="2" charset="2"/>
              <a:buChar char="q"/>
            </a:pPr>
            <a:r>
              <a:rPr lang="en-US" sz="2000" dirty="0">
                <a:solidFill>
                  <a:srgbClr val="4F81BD"/>
                </a:solidFill>
                <a:latin typeface="Times New Roman" pitchFamily="18" charset="0"/>
                <a:cs typeface="Times New Roman" pitchFamily="18" charset="0"/>
              </a:rPr>
              <a:t>Let’s again take XYZ </a:t>
            </a:r>
            <a:r>
              <a:rPr lang="en-US" sz="2000" dirty="0" err="1">
                <a:solidFill>
                  <a:srgbClr val="4F81BD"/>
                </a:solidFill>
                <a:latin typeface="Times New Roman" pitchFamily="18" charset="0"/>
                <a:cs typeface="Times New Roman" pitchFamily="18" charset="0"/>
              </a:rPr>
              <a:t>Pvt</a:t>
            </a:r>
            <a:r>
              <a:rPr lang="en-US" sz="2000" dirty="0">
                <a:solidFill>
                  <a:srgbClr val="4F81BD"/>
                </a:solidFill>
                <a:latin typeface="Times New Roman" pitchFamily="18" charset="0"/>
                <a:cs typeface="Times New Roman" pitchFamily="18" charset="0"/>
              </a:rPr>
              <a:t> Ltd as an example. Their VAT Form 100 shows credit/excess amount carried forward (as on 31st March, 2017) to be </a:t>
            </a:r>
            <a:r>
              <a:rPr lang="en-US" sz="2000" dirty="0" err="1">
                <a:solidFill>
                  <a:srgbClr val="4F81BD"/>
                </a:solidFill>
                <a:latin typeface="Times New Roman" pitchFamily="18" charset="0"/>
                <a:cs typeface="Times New Roman" pitchFamily="18" charset="0"/>
              </a:rPr>
              <a:t>Rs</a:t>
            </a:r>
            <a:r>
              <a:rPr lang="en-US" sz="2000" dirty="0">
                <a:solidFill>
                  <a:srgbClr val="4F81BD"/>
                </a:solidFill>
                <a:latin typeface="Times New Roman" pitchFamily="18" charset="0"/>
                <a:cs typeface="Times New Roman" pitchFamily="18" charset="0"/>
              </a:rPr>
              <a:t> 5,000. This implies that XYZ </a:t>
            </a:r>
            <a:r>
              <a:rPr lang="en-US" sz="2000" dirty="0" err="1">
                <a:solidFill>
                  <a:srgbClr val="4F81BD"/>
                </a:solidFill>
                <a:latin typeface="Times New Roman" pitchFamily="18" charset="0"/>
                <a:cs typeface="Times New Roman" pitchFamily="18" charset="0"/>
              </a:rPr>
              <a:t>Pvt</a:t>
            </a:r>
            <a:r>
              <a:rPr lang="en-US" sz="2000" dirty="0">
                <a:solidFill>
                  <a:srgbClr val="4F81BD"/>
                </a:solidFill>
                <a:latin typeface="Times New Roman" pitchFamily="18" charset="0"/>
                <a:cs typeface="Times New Roman" pitchFamily="18" charset="0"/>
              </a:rPr>
              <a:t> </a:t>
            </a:r>
            <a:r>
              <a:rPr lang="en-US" sz="2000" dirty="0" err="1">
                <a:solidFill>
                  <a:srgbClr val="4F81BD"/>
                </a:solidFill>
                <a:latin typeface="Times New Roman" pitchFamily="18" charset="0"/>
                <a:cs typeface="Times New Roman" pitchFamily="18" charset="0"/>
              </a:rPr>
              <a:t>Ltd’s</a:t>
            </a:r>
            <a:r>
              <a:rPr lang="en-US" sz="2000" dirty="0">
                <a:solidFill>
                  <a:srgbClr val="4F81BD"/>
                </a:solidFill>
                <a:latin typeface="Times New Roman" pitchFamily="18" charset="0"/>
                <a:cs typeface="Times New Roman" pitchFamily="18" charset="0"/>
              </a:rPr>
              <a:t> input VAT credit balance stands at </a:t>
            </a:r>
            <a:r>
              <a:rPr lang="en-US" sz="2000" dirty="0" err="1">
                <a:solidFill>
                  <a:srgbClr val="4F81BD"/>
                </a:solidFill>
                <a:latin typeface="Times New Roman" pitchFamily="18" charset="0"/>
                <a:cs typeface="Times New Roman" pitchFamily="18" charset="0"/>
              </a:rPr>
              <a:t>Rs</a:t>
            </a:r>
            <a:r>
              <a:rPr lang="en-US" sz="2000" dirty="0">
                <a:solidFill>
                  <a:srgbClr val="4F81BD"/>
                </a:solidFill>
                <a:latin typeface="Times New Roman" pitchFamily="18" charset="0"/>
                <a:cs typeface="Times New Roman" pitchFamily="18" charset="0"/>
              </a:rPr>
              <a:t> 5,000.</a:t>
            </a:r>
          </a:p>
          <a:p>
            <a:pPr>
              <a:buFont typeface="Wingdings" pitchFamily="2" charset="2"/>
              <a:buChar char="q"/>
            </a:pPr>
            <a:r>
              <a:rPr lang="en-US" sz="2000" dirty="0">
                <a:solidFill>
                  <a:srgbClr val="4F81BD"/>
                </a:solidFill>
                <a:latin typeface="Times New Roman" pitchFamily="18" charset="0"/>
                <a:cs typeface="Times New Roman" pitchFamily="18" charset="0"/>
              </a:rPr>
              <a:t>Now, can this be carried forward? The answer is yes, if XYZ </a:t>
            </a:r>
            <a:r>
              <a:rPr lang="en-US" sz="2000" dirty="0" err="1">
                <a:solidFill>
                  <a:srgbClr val="4F81BD"/>
                </a:solidFill>
                <a:latin typeface="Times New Roman" pitchFamily="18" charset="0"/>
                <a:cs typeface="Times New Roman" pitchFamily="18" charset="0"/>
              </a:rPr>
              <a:t>Pvt</a:t>
            </a:r>
            <a:r>
              <a:rPr lang="en-US" sz="2000" dirty="0">
                <a:solidFill>
                  <a:srgbClr val="4F81BD"/>
                </a:solidFill>
                <a:latin typeface="Times New Roman" pitchFamily="18" charset="0"/>
                <a:cs typeface="Times New Roman" pitchFamily="18" charset="0"/>
              </a:rPr>
              <a:t> Ltd </a:t>
            </a:r>
            <a:r>
              <a:rPr lang="en-US" sz="2000" dirty="0" err="1">
                <a:solidFill>
                  <a:srgbClr val="4F81BD"/>
                </a:solidFill>
                <a:latin typeface="Times New Roman" pitchFamily="18" charset="0"/>
                <a:cs typeface="Times New Roman" pitchFamily="18" charset="0"/>
              </a:rPr>
              <a:t>fulfils</a:t>
            </a:r>
            <a:r>
              <a:rPr lang="en-US" sz="2000" dirty="0">
                <a:solidFill>
                  <a:srgbClr val="4F81BD"/>
                </a:solidFill>
                <a:latin typeface="Times New Roman" pitchFamily="18" charset="0"/>
                <a:cs typeface="Times New Roman" pitchFamily="18" charset="0"/>
              </a:rPr>
              <a:t> some conditions. First that input VAT of </a:t>
            </a:r>
            <a:r>
              <a:rPr lang="en-US" sz="2000" dirty="0" err="1">
                <a:solidFill>
                  <a:srgbClr val="4F81BD"/>
                </a:solidFill>
                <a:latin typeface="Times New Roman" pitchFamily="18" charset="0"/>
                <a:cs typeface="Times New Roman" pitchFamily="18" charset="0"/>
              </a:rPr>
              <a:t>Rs</a:t>
            </a:r>
            <a:r>
              <a:rPr lang="en-US" sz="2000" dirty="0">
                <a:solidFill>
                  <a:srgbClr val="4F81BD"/>
                </a:solidFill>
                <a:latin typeface="Times New Roman" pitchFamily="18" charset="0"/>
                <a:cs typeface="Times New Roman" pitchFamily="18" charset="0"/>
              </a:rPr>
              <a:t> 5,000 must be shown in the returns and secondly GST approves of the same as input tax credit. If the above are satisfied, the input VAT will be carried forward as SGST credit.</a:t>
            </a:r>
          </a:p>
          <a:p>
            <a:endParaRPr lang="en-US" sz="2000" dirty="0"/>
          </a:p>
        </p:txBody>
      </p:sp>
    </p:spTree>
    <p:extLst>
      <p:ext uri="{BB962C8B-B14F-4D97-AF65-F5344CB8AC3E}">
        <p14:creationId xmlns:p14="http://schemas.microsoft.com/office/powerpoint/2010/main" xmlns="" val="11893023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14480" y="2348880"/>
            <a:ext cx="5715040" cy="2062103"/>
          </a:xfrm>
          <a:prstGeom prst="rect">
            <a:avLst/>
          </a:prstGeom>
          <a:noFill/>
        </p:spPr>
        <p:txBody>
          <a:bodyPr wrap="square" rtlCol="0">
            <a:spAutoFit/>
          </a:bodyPr>
          <a:lstStyle/>
          <a:p>
            <a:pPr algn="ctr"/>
            <a:endParaRPr lang="en-US" sz="4000" dirty="0" smtClean="0">
              <a:latin typeface="-윤고딕350" pitchFamily="18" charset="-127"/>
              <a:ea typeface="-윤고딕350" pitchFamily="18" charset="-127"/>
            </a:endParaRPr>
          </a:p>
          <a:p>
            <a:pPr algn="ctr"/>
            <a:r>
              <a:rPr lang="en-US" sz="4800" dirty="0" smtClean="0">
                <a:latin typeface="-윤고딕350" pitchFamily="18" charset="-127"/>
                <a:ea typeface="-윤고딕350" pitchFamily="18" charset="-127"/>
              </a:rPr>
              <a:t>Thank you</a:t>
            </a:r>
          </a:p>
          <a:p>
            <a:pPr algn="ctr"/>
            <a:endParaRPr lang="en-US" sz="4000" dirty="0" smtClean="0">
              <a:latin typeface="-윤고딕350" pitchFamily="18" charset="-127"/>
              <a:ea typeface="-윤고딕350" pitchFamily="18" charset="-127"/>
            </a:endParaRPr>
          </a:p>
        </p:txBody>
      </p:sp>
    </p:spTree>
    <p:extLst>
      <p:ext uri="{BB962C8B-B14F-4D97-AF65-F5344CB8AC3E}">
        <p14:creationId xmlns="" xmlns:p14="http://schemas.microsoft.com/office/powerpoint/2010/main" val="41089486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5770" y="1524000"/>
            <a:ext cx="2247900" cy="2219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048000" y="1524000"/>
            <a:ext cx="6096000" cy="2219325"/>
          </a:xfrm>
          <a:prstGeom prst="rect">
            <a:avLst/>
          </a:prstGeom>
          <a:solidFill>
            <a:srgbClr val="B9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3048000" y="2447925"/>
            <a:ext cx="6096000" cy="523220"/>
          </a:xfrm>
          <a:prstGeom prst="rect">
            <a:avLst/>
          </a:prstGeom>
          <a:noFill/>
        </p:spPr>
        <p:txBody>
          <a:bodyPr wrap="square" rtlCol="0">
            <a:spAutoFit/>
          </a:bodyPr>
          <a:lstStyle/>
          <a:p>
            <a:pPr algn="r"/>
            <a:r>
              <a:rPr lang="en-US" sz="2800" dirty="0" smtClean="0">
                <a:ln>
                  <a:solidFill>
                    <a:schemeClr val="accent1">
                      <a:alpha val="0"/>
                    </a:schemeClr>
                  </a:solidFill>
                </a:ln>
                <a:solidFill>
                  <a:schemeClr val="bg1"/>
                </a:solidFill>
                <a:latin typeface="-윤고딕350" pitchFamily="18" charset="-127"/>
                <a:ea typeface="-윤고딕350" pitchFamily="18" charset="-127"/>
                <a:cs typeface="Aharoni" pitchFamily="2" charset="-79"/>
              </a:rPr>
              <a:t>KAMAINDIA PVT. LTD.</a:t>
            </a:r>
            <a:endParaRPr lang="en-US" sz="2800" dirty="0">
              <a:ln>
                <a:solidFill>
                  <a:schemeClr val="accent1">
                    <a:alpha val="0"/>
                  </a:schemeClr>
                </a:solidFill>
              </a:ln>
              <a:solidFill>
                <a:schemeClr val="bg1"/>
              </a:solidFill>
              <a:latin typeface="-윤고딕350" pitchFamily="18" charset="-127"/>
              <a:ea typeface="-윤고딕350" pitchFamily="18" charset="-127"/>
              <a:cs typeface="Aharoni" pitchFamily="2" charset="-79"/>
            </a:endParaRPr>
          </a:p>
        </p:txBody>
      </p:sp>
      <p:sp>
        <p:nvSpPr>
          <p:cNvPr id="7" name="TextBox 6"/>
          <p:cNvSpPr txBox="1"/>
          <p:nvPr/>
        </p:nvSpPr>
        <p:spPr>
          <a:xfrm>
            <a:off x="3048000" y="3229630"/>
            <a:ext cx="6096000" cy="523220"/>
          </a:xfrm>
          <a:prstGeom prst="rect">
            <a:avLst/>
          </a:prstGeom>
          <a:noFill/>
        </p:spPr>
        <p:txBody>
          <a:bodyPr wrap="square" rtlCol="0">
            <a:spAutoFit/>
          </a:bodyPr>
          <a:lstStyle/>
          <a:p>
            <a:pPr algn="r"/>
            <a:r>
              <a:rPr lang="ko-KR" altLang="en-US" sz="2800" dirty="0" smtClean="0">
                <a:ln>
                  <a:solidFill>
                    <a:schemeClr val="accent1">
                      <a:alpha val="0"/>
                    </a:schemeClr>
                  </a:solidFill>
                </a:ln>
                <a:solidFill>
                  <a:schemeClr val="bg1"/>
                </a:solidFill>
                <a:latin typeface="-윤고딕350" pitchFamily="18" charset="-127"/>
                <a:ea typeface="-윤고딕350" pitchFamily="18" charset="-127"/>
                <a:cs typeface="Aharoni" pitchFamily="2" charset="-79"/>
              </a:rPr>
              <a:t>까마인디아</a:t>
            </a:r>
            <a:endParaRPr lang="en-US" sz="2800" dirty="0">
              <a:ln>
                <a:solidFill>
                  <a:schemeClr val="accent1">
                    <a:alpha val="0"/>
                  </a:schemeClr>
                </a:solidFill>
              </a:ln>
              <a:solidFill>
                <a:schemeClr val="bg1"/>
              </a:solidFill>
              <a:latin typeface="-윤고딕350" pitchFamily="18" charset="-127"/>
              <a:ea typeface="-윤고딕350" pitchFamily="18" charset="-127"/>
              <a:cs typeface="Aharoni" pitchFamily="2" charset="-79"/>
            </a:endParaRPr>
          </a:p>
        </p:txBody>
      </p:sp>
      <p:sp>
        <p:nvSpPr>
          <p:cNvPr id="2" name="TextBox 1"/>
          <p:cNvSpPr txBox="1"/>
          <p:nvPr/>
        </p:nvSpPr>
        <p:spPr>
          <a:xfrm>
            <a:off x="3593528" y="3940021"/>
            <a:ext cx="5486400" cy="2308324"/>
          </a:xfrm>
          <a:prstGeom prst="rect">
            <a:avLst/>
          </a:prstGeom>
          <a:noFill/>
        </p:spPr>
        <p:txBody>
          <a:bodyPr wrap="square" rtlCol="0">
            <a:spAutoFit/>
          </a:bodyPr>
          <a:lstStyle/>
          <a:p>
            <a:pPr algn="r"/>
            <a:r>
              <a:rPr lang="ko-KR" altLang="en-US" dirty="0" smtClean="0">
                <a:ln>
                  <a:solidFill>
                    <a:schemeClr val="accent1">
                      <a:alpha val="0"/>
                    </a:schemeClr>
                  </a:solidFill>
                </a:ln>
                <a:latin typeface="-윤고딕350" pitchFamily="18" charset="-127"/>
                <a:ea typeface="-윤고딕350" pitchFamily="18" charset="-127"/>
              </a:rPr>
              <a:t>대표자</a:t>
            </a:r>
            <a:r>
              <a:rPr lang="en-US" altLang="ko-KR" dirty="0" smtClean="0">
                <a:ln>
                  <a:solidFill>
                    <a:schemeClr val="accent1">
                      <a:alpha val="0"/>
                    </a:schemeClr>
                  </a:solidFill>
                </a:ln>
                <a:latin typeface="-윤고딕350" pitchFamily="18" charset="-127"/>
                <a:ea typeface="-윤고딕350" pitchFamily="18" charset="-127"/>
              </a:rPr>
              <a:t>: </a:t>
            </a:r>
            <a:r>
              <a:rPr lang="ko-KR" altLang="en-US" dirty="0" smtClean="0">
                <a:ln>
                  <a:solidFill>
                    <a:schemeClr val="accent1">
                      <a:alpha val="0"/>
                    </a:schemeClr>
                  </a:solidFill>
                </a:ln>
                <a:latin typeface="-윤고딕350" pitchFamily="18" charset="-127"/>
                <a:ea typeface="-윤고딕350" pitchFamily="18" charset="-127"/>
              </a:rPr>
              <a:t>노 영 진 </a:t>
            </a:r>
            <a:endParaRPr lang="en-US" altLang="ko-KR" dirty="0" smtClean="0">
              <a:ln>
                <a:solidFill>
                  <a:schemeClr val="accent1">
                    <a:alpha val="0"/>
                  </a:schemeClr>
                </a:solidFill>
              </a:ln>
              <a:latin typeface="-윤고딕350" pitchFamily="18" charset="-127"/>
              <a:ea typeface="-윤고딕350" pitchFamily="18" charset="-127"/>
            </a:endParaRPr>
          </a:p>
          <a:p>
            <a:pPr algn="r"/>
            <a:r>
              <a:rPr lang="ko-KR" altLang="en-US" dirty="0" smtClean="0">
                <a:ln>
                  <a:solidFill>
                    <a:schemeClr val="accent1">
                      <a:alpha val="0"/>
                    </a:schemeClr>
                  </a:solidFill>
                </a:ln>
                <a:latin typeface="-윤고딕350" pitchFamily="18" charset="-127"/>
                <a:ea typeface="-윤고딕350" pitchFamily="18" charset="-127"/>
              </a:rPr>
              <a:t>국내연결</a:t>
            </a:r>
            <a:r>
              <a:rPr lang="en-US" altLang="ko-KR" dirty="0" smtClean="0">
                <a:ln>
                  <a:solidFill>
                    <a:schemeClr val="accent1">
                      <a:alpha val="0"/>
                    </a:schemeClr>
                  </a:solidFill>
                </a:ln>
                <a:latin typeface="-윤고딕350" pitchFamily="18" charset="-127"/>
                <a:ea typeface="-윤고딕350" pitchFamily="18" charset="-127"/>
              </a:rPr>
              <a:t>:  070-4067-9911, 070-7518-9435</a:t>
            </a:r>
          </a:p>
          <a:p>
            <a:pPr algn="r"/>
            <a:r>
              <a:rPr lang="ko-KR" altLang="en-US" dirty="0" smtClean="0">
                <a:ln>
                  <a:solidFill>
                    <a:schemeClr val="accent1">
                      <a:alpha val="0"/>
                    </a:schemeClr>
                  </a:solidFill>
                </a:ln>
                <a:latin typeface="-윤고딕350" pitchFamily="18" charset="-127"/>
                <a:ea typeface="-윤고딕350" pitchFamily="18" charset="-127"/>
              </a:rPr>
              <a:t>본사</a:t>
            </a:r>
            <a:r>
              <a:rPr lang="en-US" altLang="ko-KR" dirty="0" smtClean="0">
                <a:ln>
                  <a:solidFill>
                    <a:schemeClr val="accent1">
                      <a:alpha val="0"/>
                    </a:schemeClr>
                  </a:solidFill>
                </a:ln>
                <a:latin typeface="-윤고딕350" pitchFamily="18" charset="-127"/>
                <a:ea typeface="-윤고딕350" pitchFamily="18" charset="-127"/>
              </a:rPr>
              <a:t>:  546A, 3</a:t>
            </a:r>
            <a:r>
              <a:rPr lang="en-US" altLang="ko-KR" baseline="30000" dirty="0" smtClean="0">
                <a:ln>
                  <a:solidFill>
                    <a:schemeClr val="accent1">
                      <a:alpha val="0"/>
                    </a:schemeClr>
                  </a:solidFill>
                </a:ln>
                <a:latin typeface="-윤고딕350" pitchFamily="18" charset="-127"/>
                <a:ea typeface="-윤고딕350" pitchFamily="18" charset="-127"/>
              </a:rPr>
              <a:t>rd</a:t>
            </a:r>
            <a:r>
              <a:rPr lang="en-US" altLang="ko-KR" dirty="0" smtClean="0">
                <a:ln>
                  <a:solidFill>
                    <a:schemeClr val="accent1">
                      <a:alpha val="0"/>
                    </a:schemeClr>
                  </a:solidFill>
                </a:ln>
                <a:latin typeface="-윤고딕350" pitchFamily="18" charset="-127"/>
                <a:ea typeface="-윤고딕350" pitchFamily="18" charset="-127"/>
              </a:rPr>
              <a:t> Floor, Hanuman </a:t>
            </a:r>
            <a:r>
              <a:rPr lang="en-US" altLang="ko-KR" dirty="0" err="1" smtClean="0">
                <a:ln>
                  <a:solidFill>
                    <a:schemeClr val="accent1">
                      <a:alpha val="0"/>
                    </a:schemeClr>
                  </a:solidFill>
                </a:ln>
                <a:latin typeface="-윤고딕350" pitchFamily="18" charset="-127"/>
                <a:ea typeface="-윤고딕350" pitchFamily="18" charset="-127"/>
              </a:rPr>
              <a:t>Mandir</a:t>
            </a:r>
            <a:r>
              <a:rPr lang="en-US" altLang="ko-KR" dirty="0" smtClean="0">
                <a:ln>
                  <a:solidFill>
                    <a:schemeClr val="accent1">
                      <a:alpha val="0"/>
                    </a:schemeClr>
                  </a:solidFill>
                </a:ln>
                <a:latin typeface="-윤고딕350" pitchFamily="18" charset="-127"/>
                <a:ea typeface="-윤고딕350" pitchFamily="18" charset="-127"/>
              </a:rPr>
              <a:t> Road, Chirag Delhi, New Delhi-110017, India</a:t>
            </a:r>
          </a:p>
          <a:p>
            <a:pPr algn="r"/>
            <a:r>
              <a:rPr lang="ko-KR" altLang="en-US" dirty="0" smtClean="0">
                <a:ln>
                  <a:solidFill>
                    <a:schemeClr val="accent1">
                      <a:alpha val="0"/>
                    </a:schemeClr>
                  </a:solidFill>
                </a:ln>
                <a:latin typeface="-윤고딕350" pitchFamily="18" charset="-127"/>
                <a:ea typeface="-윤고딕350" pitchFamily="18" charset="-127"/>
              </a:rPr>
              <a:t>지점</a:t>
            </a:r>
            <a:r>
              <a:rPr lang="en-US" altLang="ko-KR" dirty="0" smtClean="0">
                <a:ln>
                  <a:solidFill>
                    <a:schemeClr val="accent1">
                      <a:alpha val="0"/>
                    </a:schemeClr>
                  </a:solidFill>
                </a:ln>
                <a:latin typeface="-윤고딕350" pitchFamily="18" charset="-127"/>
                <a:ea typeface="-윤고딕350" pitchFamily="18" charset="-127"/>
              </a:rPr>
              <a:t>: G-45, 1st Floor, Green Park, opp. Main market, New Delhi-110016, India</a:t>
            </a:r>
          </a:p>
          <a:p>
            <a:pPr algn="r"/>
            <a:r>
              <a:rPr lang="ko-KR" altLang="en-US" dirty="0" smtClean="0">
                <a:ln>
                  <a:solidFill>
                    <a:schemeClr val="accent1">
                      <a:alpha val="0"/>
                    </a:schemeClr>
                  </a:solidFill>
                </a:ln>
                <a:latin typeface="-윤고딕350" pitchFamily="18" charset="-127"/>
                <a:ea typeface="-윤고딕350" pitchFamily="18" charset="-127"/>
              </a:rPr>
              <a:t>휴대폰</a:t>
            </a:r>
            <a:r>
              <a:rPr lang="en-US" altLang="ko-KR" dirty="0" smtClean="0">
                <a:ln>
                  <a:solidFill>
                    <a:schemeClr val="accent1">
                      <a:alpha val="0"/>
                    </a:schemeClr>
                  </a:solidFill>
                </a:ln>
                <a:latin typeface="-윤고딕350" pitchFamily="18" charset="-127"/>
                <a:ea typeface="-윤고딕350" pitchFamily="18" charset="-127"/>
              </a:rPr>
              <a:t>: +91-9810760090</a:t>
            </a:r>
          </a:p>
          <a:p>
            <a:pPr algn="r"/>
            <a:r>
              <a:rPr lang="ko-KR" altLang="en-US" dirty="0" smtClean="0">
                <a:ln>
                  <a:solidFill>
                    <a:schemeClr val="accent1">
                      <a:alpha val="0"/>
                    </a:schemeClr>
                  </a:solidFill>
                </a:ln>
                <a:latin typeface="-윤고딕350" pitchFamily="18" charset="-127"/>
                <a:ea typeface="-윤고딕350" pitchFamily="18" charset="-127"/>
              </a:rPr>
              <a:t>홈페이지</a:t>
            </a:r>
            <a:r>
              <a:rPr lang="en-US" altLang="ko-KR" dirty="0" smtClean="0">
                <a:ln>
                  <a:solidFill>
                    <a:schemeClr val="accent1">
                      <a:alpha val="0"/>
                    </a:schemeClr>
                  </a:solidFill>
                </a:ln>
                <a:latin typeface="-윤고딕350" pitchFamily="18" charset="-127"/>
                <a:ea typeface="-윤고딕350" pitchFamily="18" charset="-127"/>
              </a:rPr>
              <a:t>: www.kamaindia.net</a:t>
            </a:r>
            <a:r>
              <a:rPr lang="ko-KR" altLang="en-US" dirty="0" smtClean="0">
                <a:ln>
                  <a:solidFill>
                    <a:schemeClr val="accent1">
                      <a:alpha val="0"/>
                    </a:schemeClr>
                  </a:solidFill>
                </a:ln>
                <a:latin typeface="-윤고딕350" pitchFamily="18" charset="-127"/>
                <a:ea typeface="-윤고딕350" pitchFamily="18" charset="-127"/>
              </a:rPr>
              <a:t> </a:t>
            </a:r>
            <a:r>
              <a:rPr lang="ko-KR" altLang="en-US" dirty="0" smtClean="0">
                <a:latin typeface="-윤고딕350" pitchFamily="18" charset="-127"/>
                <a:ea typeface="-윤고딕350" pitchFamily="18" charset="-127"/>
              </a:rPr>
              <a:t> </a:t>
            </a:r>
            <a:endParaRPr lang="en-US" dirty="0">
              <a:latin typeface="-윤고딕350" pitchFamily="18" charset="-127"/>
              <a:ea typeface="-윤고딕350" pitchFamily="18" charset="-127"/>
            </a:endParaRPr>
          </a:p>
        </p:txBody>
      </p:sp>
    </p:spTree>
    <p:extLst>
      <p:ext uri="{BB962C8B-B14F-4D97-AF65-F5344CB8AC3E}">
        <p14:creationId xmlns="" xmlns:p14="http://schemas.microsoft.com/office/powerpoint/2010/main" val="27441644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53210"/>
          </a:xfrm>
        </p:spPr>
        <p:txBody>
          <a:bodyPr>
            <a:normAutofit fontScale="90000"/>
          </a:bodyPr>
          <a:lstStyle/>
          <a:p>
            <a:r>
              <a:rPr lang="en-US" sz="2800" dirty="0" smtClean="0">
                <a:solidFill>
                  <a:srgbClr val="FF0000"/>
                </a:solidFill>
                <a:latin typeface="Times New Roman" pitchFamily="18" charset="0"/>
                <a:cs typeface="Times New Roman" pitchFamily="18" charset="0"/>
              </a:rPr>
              <a:t>What is Goods and Services Identification number (GSTIN)?</a:t>
            </a:r>
            <a:endParaRPr lang="en-US" sz="2800" dirty="0">
              <a:solidFill>
                <a:srgbClr val="FF0000"/>
              </a:solidFill>
              <a:latin typeface="Times New Roman" pitchFamily="18" charset="0"/>
              <a:cs typeface="Times New Roman" pitchFamily="18" charset="0"/>
            </a:endParaRPr>
          </a:p>
        </p:txBody>
      </p:sp>
      <p:pic>
        <p:nvPicPr>
          <p:cNvPr id="4" name="Content Placeholder 3" descr="GSTIN-1.jpg"/>
          <p:cNvPicPr>
            <a:picLocks noGrp="1" noChangeAspect="1"/>
          </p:cNvPicPr>
          <p:nvPr>
            <p:ph idx="1"/>
          </p:nvPr>
        </p:nvPicPr>
        <p:blipFill>
          <a:blip r:embed="rId2"/>
          <a:stretch>
            <a:fillRect/>
          </a:stretch>
        </p:blipFill>
        <p:spPr>
          <a:xfrm>
            <a:off x="785786" y="1504095"/>
            <a:ext cx="7715304" cy="1996343"/>
          </a:xfrm>
        </p:spPr>
      </p:pic>
      <p:sp>
        <p:nvSpPr>
          <p:cNvPr id="6" name="TextBox 5"/>
          <p:cNvSpPr txBox="1"/>
          <p:nvPr/>
        </p:nvSpPr>
        <p:spPr>
          <a:xfrm>
            <a:off x="285720" y="3500437"/>
            <a:ext cx="8715436" cy="3416320"/>
          </a:xfrm>
          <a:prstGeom prst="rect">
            <a:avLst/>
          </a:prstGeom>
          <a:noFill/>
        </p:spPr>
        <p:txBody>
          <a:bodyPr wrap="square" rtlCol="0">
            <a:spAutoFit/>
          </a:bodyPr>
          <a:lstStyle/>
          <a:p>
            <a:r>
              <a:rPr lang="en-US" dirty="0" smtClean="0"/>
              <a:t>As we can see from the image </a:t>
            </a:r>
            <a:r>
              <a:rPr lang="en-US" dirty="0" smtClean="0"/>
              <a:t>above</a:t>
            </a:r>
            <a:endParaRPr lang="en-US" dirty="0" smtClean="0"/>
          </a:p>
          <a:p>
            <a:pPr marL="342900" indent="-342900">
              <a:buFont typeface="+mj-lt"/>
              <a:buAutoNum type="arabicPeriod"/>
            </a:pPr>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first 2 digits of the 15 digit GSTIN will represent the state code.</a:t>
            </a:r>
          </a:p>
          <a:p>
            <a:pPr marL="342900" indent="-342900">
              <a:buFont typeface="+mj-lt"/>
              <a:buAutoNum type="arabicPeriod"/>
            </a:pPr>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next 10 digits will be the PAN number of person or firm engaged in Business.</a:t>
            </a:r>
          </a:p>
          <a:p>
            <a:pPr marL="342900" indent="-342900">
              <a:buFont typeface="+mj-lt"/>
              <a:buAutoNum type="arabicPeriod"/>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As </a:t>
            </a:r>
            <a:r>
              <a:rPr lang="en-US" dirty="0" smtClean="0">
                <a:latin typeface="Times New Roman" pitchFamily="18" charset="0"/>
                <a:cs typeface="Times New Roman" pitchFamily="18" charset="0"/>
              </a:rPr>
              <a:t>proposed the State Code as defined under the Indian Census 2011 would be adopted In the GSTIN. As per the terms of the Indian Census 2011, every State has been allotted a unique two digit code. For 01 for Jammu and Kashmir, 02 for Himachal Pradesh, 03 for Punjab.</a:t>
            </a:r>
          </a:p>
          <a:p>
            <a:pPr marL="342900" indent="-342900">
              <a:buFont typeface="+mj-lt"/>
              <a:buAutoNum type="arabicPeriod"/>
            </a:pPr>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13th would represent the number of registrations an entity has with in a state under the same PAN. It will be an alpha-numeric number (first 1-9 and then A-Z) and will be assigned on the basis of a number of registrations a legal entity (having the same PAN) in the same state.</a:t>
            </a:r>
          </a:p>
          <a:p>
            <a:pPr marL="342900" indent="-342900">
              <a:buFont typeface="+mj-lt"/>
              <a:buAutoNum type="arabicPeriod"/>
            </a:pPr>
            <a:endParaRPr lang="en-US"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WHY GST CAME INTO FORCE</a:t>
            </a:r>
            <a:endParaRPr lang="en-US" sz="2800" b="1" dirty="0"/>
          </a:p>
        </p:txBody>
      </p:sp>
      <p:sp>
        <p:nvSpPr>
          <p:cNvPr id="3" name="Content Placeholder 2"/>
          <p:cNvSpPr>
            <a:spLocks noGrp="1"/>
          </p:cNvSpPr>
          <p:nvPr>
            <p:ph idx="1"/>
          </p:nvPr>
        </p:nvSpPr>
        <p:spPr/>
        <p:txBody>
          <a:bodyPr>
            <a:normAutofit fontScale="70000" lnSpcReduction="20000"/>
          </a:bodyPr>
          <a:lstStyle/>
          <a:p>
            <a:r>
              <a:rPr lang="en-US" b="1" dirty="0" smtClean="0"/>
              <a:t>A) To Traders </a:t>
            </a:r>
          </a:p>
          <a:p>
            <a:r>
              <a:rPr lang="en-US" dirty="0" smtClean="0"/>
              <a:t>Reduction in multiplicity of taxes</a:t>
            </a:r>
          </a:p>
          <a:p>
            <a:r>
              <a:rPr lang="en-US" dirty="0" smtClean="0"/>
              <a:t>Mitigation of cascading/ double taxation</a:t>
            </a:r>
          </a:p>
          <a:p>
            <a:r>
              <a:rPr lang="en-US" dirty="0" smtClean="0"/>
              <a:t>More efficient neutralization of taxes especially for exports</a:t>
            </a:r>
          </a:p>
          <a:p>
            <a:r>
              <a:rPr lang="en-US" dirty="0" smtClean="0"/>
              <a:t>Development of common national market</a:t>
            </a:r>
          </a:p>
          <a:p>
            <a:r>
              <a:rPr lang="en-US" dirty="0" smtClean="0"/>
              <a:t>Simpler tax regime</a:t>
            </a:r>
          </a:p>
          <a:p>
            <a:r>
              <a:rPr lang="en-US" dirty="0" smtClean="0"/>
              <a:t>       I)	Fewer rates and exemptions</a:t>
            </a:r>
          </a:p>
          <a:p>
            <a:r>
              <a:rPr lang="en-US" dirty="0" smtClean="0"/>
              <a:t>      II)	 Distinction between Goods &amp; Services no loner required</a:t>
            </a:r>
          </a:p>
          <a:p>
            <a:endParaRPr lang="en-US" dirty="0" smtClean="0"/>
          </a:p>
          <a:p>
            <a:r>
              <a:rPr lang="en-US" b="1" dirty="0" smtClean="0"/>
              <a:t>B) To Consumers</a:t>
            </a:r>
          </a:p>
          <a:p>
            <a:r>
              <a:rPr lang="en-US" dirty="0" smtClean="0"/>
              <a:t>Simpler Tax system</a:t>
            </a:r>
          </a:p>
          <a:p>
            <a:r>
              <a:rPr lang="en-US" dirty="0" smtClean="0"/>
              <a:t>Reduction in prices of goods &amp; services due to elimination of cascading of taxes</a:t>
            </a:r>
          </a:p>
          <a:p>
            <a:r>
              <a:rPr lang="en-US" dirty="0" smtClean="0"/>
              <a:t>Uniform prices throughout the country</a:t>
            </a:r>
          </a:p>
          <a:p>
            <a:r>
              <a:rPr lang="en-US" dirty="0" smtClean="0"/>
              <a:t>Transparency in taxation system</a:t>
            </a:r>
          </a:p>
          <a:p>
            <a:r>
              <a:rPr lang="en-US" dirty="0" smtClean="0"/>
              <a:t>Increase in employment opportunities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28"/>
            <a:ext cx="7315200" cy="642941"/>
          </a:xfrm>
        </p:spPr>
        <p:txBody>
          <a:bodyPr>
            <a:noAutofit/>
          </a:bodyPr>
          <a:lstStyle/>
          <a:p>
            <a:pPr algn="ctr"/>
            <a:r>
              <a:rPr lang="en-US" sz="3200" b="1" dirty="0" smtClean="0">
                <a:ea typeface="Cambria Math" panose="02040503050406030204" pitchFamily="18" charset="0"/>
              </a:rPr>
              <a:t>TAXES TO BE SUBSUMED UNDER GST</a:t>
            </a:r>
            <a:endParaRPr lang="en-US" sz="3200" b="1" dirty="0">
              <a:ea typeface="Cambria Math" panose="02040503050406030204" pitchFamily="18" charset="0"/>
            </a:endParaRPr>
          </a:p>
        </p:txBody>
      </p:sp>
      <p:sp>
        <p:nvSpPr>
          <p:cNvPr id="6" name="TextBox 5"/>
          <p:cNvSpPr txBox="1"/>
          <p:nvPr/>
        </p:nvSpPr>
        <p:spPr>
          <a:xfrm>
            <a:off x="279020" y="1359828"/>
            <a:ext cx="3083838" cy="4474141"/>
          </a:xfrm>
          <a:prstGeom prst="rect">
            <a:avLst/>
          </a:prstGeom>
        </p:spPr>
        <p:style>
          <a:lnRef idx="2">
            <a:schemeClr val="accent1"/>
          </a:lnRef>
          <a:fillRef idx="1">
            <a:schemeClr val="lt1"/>
          </a:fillRef>
          <a:effectRef idx="0">
            <a:schemeClr val="accent1"/>
          </a:effectRef>
          <a:fontRef idx="minor">
            <a:schemeClr val="dk1"/>
          </a:fontRef>
        </p:style>
        <p:txBody>
          <a:bodyPr wrap="square" lIns="85565" tIns="42783" rIns="85565" bIns="42783" rtlCol="0">
            <a:spAutoFit/>
          </a:bodyPr>
          <a:lstStyle/>
          <a:p>
            <a:pPr marL="0" marR="0" lvl="0" indent="0" algn="ctr" defTabSz="855649" eaLnBrk="1" fontAlgn="auto" latinLnBrk="0" hangingPunct="1">
              <a:lnSpc>
                <a:spcPct val="150000"/>
              </a:lnSpc>
              <a:spcBef>
                <a:spcPts val="0"/>
              </a:spcBef>
              <a:spcAft>
                <a:spcPts val="0"/>
              </a:spcAft>
              <a:buClrTx/>
              <a:buSzTx/>
              <a:buFontTx/>
              <a:buNone/>
              <a:tabLst/>
              <a:defRPr/>
            </a:pPr>
            <a:r>
              <a:rPr kumimoji="0" lang="en-US" sz="1600" b="1" i="0" u="sng" strike="noStrike" kern="0" cap="none" spc="0" normalizeH="0" baseline="0" noProof="0" dirty="0">
                <a:ln>
                  <a:noFill/>
                </a:ln>
                <a:solidFill>
                  <a:prstClr val="black"/>
                </a:solidFill>
                <a:effectLst/>
                <a:uLnTx/>
                <a:uFillTx/>
                <a:latin typeface="Times New Roman" pitchFamily="18" charset="0"/>
                <a:ea typeface="Cambria Math" panose="02040503050406030204" pitchFamily="18" charset="0"/>
                <a:cs typeface="Times New Roman" pitchFamily="18" charset="0"/>
              </a:rPr>
              <a:t>Central Levies</a:t>
            </a:r>
          </a:p>
          <a:p>
            <a:pPr marL="267390" marR="0" lvl="0" indent="-267390" defTabSz="855649"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Times New Roman" pitchFamily="18" charset="0"/>
                <a:ea typeface="Cambria Math" panose="02040503050406030204" pitchFamily="18" charset="0"/>
                <a:cs typeface="Times New Roman" pitchFamily="18" charset="0"/>
              </a:rPr>
              <a:t>Central excise duty</a:t>
            </a:r>
          </a:p>
          <a:p>
            <a:pPr marL="267390" marR="0" lvl="0" indent="-267390" defTabSz="855649"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Times New Roman" pitchFamily="18" charset="0"/>
                <a:ea typeface="Cambria Math" panose="02040503050406030204" pitchFamily="18" charset="0"/>
                <a:cs typeface="Times New Roman" pitchFamily="18" charset="0"/>
              </a:rPr>
              <a:t>Additional excise duties</a:t>
            </a:r>
          </a:p>
          <a:p>
            <a:pPr marL="267390" indent="-267390" defTabSz="855649">
              <a:lnSpc>
                <a:spcPct val="150000"/>
              </a:lnSpc>
              <a:buFont typeface="Wingdings" panose="05000000000000000000" pitchFamily="2" charset="2"/>
              <a:buChar char="Ø"/>
              <a:defRPr/>
            </a:pPr>
            <a:r>
              <a:rPr lang="en-US" sz="1600" kern="0" dirty="0">
                <a:solidFill>
                  <a:prstClr val="black"/>
                </a:solidFill>
                <a:latin typeface="Times New Roman" pitchFamily="18" charset="0"/>
                <a:ea typeface="Cambria Math" panose="02040503050406030204" pitchFamily="18" charset="0"/>
                <a:cs typeface="Times New Roman" pitchFamily="18" charset="0"/>
              </a:rPr>
              <a:t>Central Sales Tax (CST)</a:t>
            </a:r>
          </a:p>
          <a:p>
            <a:pPr marL="267390" marR="0" lvl="0" indent="-267390" defTabSz="855649"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Times New Roman" pitchFamily="18" charset="0"/>
                <a:ea typeface="Cambria Math" panose="02040503050406030204" pitchFamily="18" charset="0"/>
                <a:cs typeface="Times New Roman" pitchFamily="18" charset="0"/>
              </a:rPr>
              <a:t>ED under the Medicinal &amp; Toiletries Preparation Act</a:t>
            </a:r>
          </a:p>
          <a:p>
            <a:pPr marL="267390" marR="0" lvl="0" indent="-267390" defTabSz="855649"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Times New Roman" pitchFamily="18" charset="0"/>
                <a:ea typeface="Cambria Math" panose="02040503050406030204" pitchFamily="18" charset="0"/>
                <a:cs typeface="Times New Roman" pitchFamily="18" charset="0"/>
              </a:rPr>
              <a:t>Service tax</a:t>
            </a:r>
          </a:p>
          <a:p>
            <a:pPr marL="267390" marR="0" lvl="0" indent="-267390" defTabSz="855649"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Times New Roman" pitchFamily="18" charset="0"/>
                <a:ea typeface="Cambria Math" panose="02040503050406030204" pitchFamily="18" charset="0"/>
                <a:cs typeface="Times New Roman" pitchFamily="18" charset="0"/>
              </a:rPr>
              <a:t>Additional Customs Duty s(CVD)</a:t>
            </a:r>
          </a:p>
          <a:p>
            <a:pPr marL="267390" marR="0" lvl="0" indent="-267390" defTabSz="855649"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Times New Roman" pitchFamily="18" charset="0"/>
                <a:ea typeface="Cambria Math" panose="02040503050406030204" pitchFamily="18" charset="0"/>
                <a:cs typeface="Times New Roman" pitchFamily="18" charset="0"/>
              </a:rPr>
              <a:t>Special additional duty (SAD)</a:t>
            </a:r>
          </a:p>
          <a:p>
            <a:pPr marL="267390" marR="0" lvl="0" indent="-267390" defTabSz="855649"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Times New Roman" pitchFamily="18" charset="0"/>
                <a:ea typeface="Cambria Math" panose="02040503050406030204" pitchFamily="18" charset="0"/>
                <a:cs typeface="Times New Roman" pitchFamily="18" charset="0"/>
              </a:rPr>
              <a:t>Surcharges and cesses relating to supply of goods and services. </a:t>
            </a:r>
          </a:p>
        </p:txBody>
      </p:sp>
      <p:sp>
        <p:nvSpPr>
          <p:cNvPr id="7" name="TextBox 6"/>
          <p:cNvSpPr txBox="1"/>
          <p:nvPr/>
        </p:nvSpPr>
        <p:spPr>
          <a:xfrm>
            <a:off x="5414990" y="1223326"/>
            <a:ext cx="3514728" cy="3779720"/>
          </a:xfrm>
          <a:prstGeom prst="rect">
            <a:avLst/>
          </a:prstGeom>
        </p:spPr>
        <p:style>
          <a:lnRef idx="2">
            <a:schemeClr val="accent1"/>
          </a:lnRef>
          <a:fillRef idx="1">
            <a:schemeClr val="lt1"/>
          </a:fillRef>
          <a:effectRef idx="0">
            <a:schemeClr val="accent1"/>
          </a:effectRef>
          <a:fontRef idx="minor">
            <a:schemeClr val="dk1"/>
          </a:fontRef>
        </p:style>
        <p:txBody>
          <a:bodyPr wrap="square" lIns="85565" tIns="42783" rIns="85565" bIns="42783" rtlCol="0">
            <a:spAutoFit/>
          </a:bodyPr>
          <a:lstStyle/>
          <a:p>
            <a:pPr marL="0" marR="0" lvl="0" indent="0" algn="ctr" defTabSz="855649" eaLnBrk="1" fontAlgn="auto" latinLnBrk="0" hangingPunct="1">
              <a:lnSpc>
                <a:spcPct val="150000"/>
              </a:lnSpc>
              <a:spcBef>
                <a:spcPts val="0"/>
              </a:spcBef>
              <a:spcAft>
                <a:spcPts val="0"/>
              </a:spcAft>
              <a:buClrTx/>
              <a:buSzTx/>
              <a:buFontTx/>
              <a:buNone/>
              <a:tabLst/>
              <a:defRPr/>
            </a:pPr>
            <a:r>
              <a:rPr kumimoji="0" lang="en-US" sz="1600" b="1" i="0" u="sng"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rPr>
              <a:t>State Levies</a:t>
            </a:r>
          </a:p>
          <a:p>
            <a:pPr marL="328295" marR="0" lvl="0" indent="-328295" defTabSz="855649"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rPr>
              <a:t>VAT/Sales tax</a:t>
            </a:r>
          </a:p>
          <a:p>
            <a:pPr marL="328295" marR="0" lvl="0" indent="-328295" defTabSz="855649"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rPr>
              <a:t>Entertainment tax (other than levied by local bodies)</a:t>
            </a:r>
          </a:p>
          <a:p>
            <a:pPr marL="328295" marR="0" lvl="0" indent="-328295" defTabSz="855649"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rPr>
              <a:t>Octroi and Entry tax</a:t>
            </a:r>
          </a:p>
          <a:p>
            <a:pPr marL="328295" marR="0" lvl="0" indent="-328295" defTabSz="855649"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rPr>
              <a:t>Purchase tax</a:t>
            </a:r>
          </a:p>
          <a:p>
            <a:pPr marL="328295" marR="0" lvl="0" indent="-328295" defTabSz="855649"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rPr>
              <a:t>Luxury tax</a:t>
            </a:r>
          </a:p>
          <a:p>
            <a:pPr marL="328295" marR="0" lvl="0" indent="-328295" defTabSz="855649"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rPr>
              <a:t>Taxes on lottery, betting, gambling</a:t>
            </a:r>
          </a:p>
          <a:p>
            <a:pPr marL="328295" marR="0" lvl="0" indent="-328295" defTabSz="855649"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rPr>
              <a:t>State surcharges, cesses relating to supply of goods and services</a:t>
            </a:r>
          </a:p>
        </p:txBody>
      </p:sp>
      <p:sp>
        <p:nvSpPr>
          <p:cNvPr id="8" name="Oval 7"/>
          <p:cNvSpPr/>
          <p:nvPr/>
        </p:nvSpPr>
        <p:spPr>
          <a:xfrm>
            <a:off x="3856548" y="2456343"/>
            <a:ext cx="1051560" cy="2336800"/>
          </a:xfrm>
          <a:prstGeom prst="ellipse">
            <a:avLst/>
          </a:prstGeom>
          <a:solidFill>
            <a:srgbClr val="FFC000"/>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85565" tIns="42783" rIns="85565" bIns="42783" rtlCol="0" anchor="ctr"/>
          <a:lstStyle/>
          <a:p>
            <a:pPr marL="0" marR="0" lvl="0" indent="0" algn="ctr" defTabSz="855649"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dirty="0">
              <a:ln>
                <a:noFill/>
              </a:ln>
              <a:solidFill>
                <a:prstClr val="white"/>
              </a:solidFill>
              <a:effectLst/>
              <a:uLnTx/>
              <a:uFillTx/>
              <a:latin typeface="Cambria Math" panose="02040503050406030204" pitchFamily="18" charset="0"/>
              <a:ea typeface="Cambria Math" panose="02040503050406030204" pitchFamily="18" charset="0"/>
            </a:endParaRPr>
          </a:p>
        </p:txBody>
      </p:sp>
      <p:sp>
        <p:nvSpPr>
          <p:cNvPr id="9" name="TextBox 8"/>
          <p:cNvSpPr txBox="1"/>
          <p:nvPr/>
        </p:nvSpPr>
        <p:spPr>
          <a:xfrm>
            <a:off x="3987993" y="2747613"/>
            <a:ext cx="788670" cy="455733"/>
          </a:xfrm>
          <a:prstGeom prst="rect">
            <a:avLst/>
          </a:prstGeom>
          <a:noFill/>
        </p:spPr>
        <p:txBody>
          <a:bodyPr wrap="square" lIns="85565" tIns="42783" rIns="85565" bIns="42783" rtlCol="0">
            <a:spAutoFit/>
          </a:bodyPr>
          <a:lstStyle/>
          <a:p>
            <a:pPr marL="0" marR="0" lvl="0" indent="0" algn="ctr" defTabSz="85564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rPr>
              <a:t>GST</a:t>
            </a:r>
          </a:p>
        </p:txBody>
      </p:sp>
      <p:sp>
        <p:nvSpPr>
          <p:cNvPr id="10" name="Chevron 9"/>
          <p:cNvSpPr/>
          <p:nvPr/>
        </p:nvSpPr>
        <p:spPr>
          <a:xfrm>
            <a:off x="3451051" y="3169163"/>
            <a:ext cx="417995" cy="668652"/>
          </a:xfrm>
          <a:prstGeom prst="chevr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85565" tIns="42783" rIns="85565" bIns="42783" rtlCol="0" anchor="ctr"/>
          <a:lstStyle/>
          <a:p>
            <a:pPr marL="0" marR="0" lvl="0" indent="0" algn="ctr" defTabSz="855649"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endParaRPr>
          </a:p>
        </p:txBody>
      </p:sp>
      <p:sp>
        <p:nvSpPr>
          <p:cNvPr id="11" name="Chevron 10"/>
          <p:cNvSpPr/>
          <p:nvPr/>
        </p:nvSpPr>
        <p:spPr>
          <a:xfrm rot="10800000">
            <a:off x="4923835" y="3169163"/>
            <a:ext cx="460058" cy="646176"/>
          </a:xfrm>
          <a:prstGeom prst="chevr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85565" tIns="42783" rIns="85565" bIns="42783" rtlCol="0" anchor="ctr"/>
          <a:lstStyle/>
          <a:p>
            <a:pPr marL="0" marR="0" lvl="0" indent="0" algn="ctr" defTabSz="855649"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endParaRPr>
          </a:p>
        </p:txBody>
      </p:sp>
      <p:cxnSp>
        <p:nvCxnSpPr>
          <p:cNvPr id="13" name="Straight Connector 12"/>
          <p:cNvCxnSpPr/>
          <p:nvPr/>
        </p:nvCxnSpPr>
        <p:spPr>
          <a:xfrm>
            <a:off x="3870960" y="3492251"/>
            <a:ext cx="1051560"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xmlns="" val="5135973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228600" y="571480"/>
            <a:ext cx="8534399" cy="571504"/>
          </a:xfrm>
          <a:prstGeom prst="rect">
            <a:avLst/>
          </a:prstGeom>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defRPr/>
            </a:pPr>
            <a:r>
              <a:rPr lang="en-US" b="1" dirty="0" smtClean="0">
                <a:latin typeface="Calibri" panose="020F0502020204030204" pitchFamily="34" charset="0"/>
              </a:rPr>
              <a:t>TAXES - NOT SUBSUMED UNDER GST</a:t>
            </a:r>
            <a:endParaRPr lang="en-US" b="1" dirty="0">
              <a:latin typeface="Calibri" panose="020F0502020204030204" pitchFamily="34" charset="0"/>
            </a:endParaRPr>
          </a:p>
        </p:txBody>
      </p:sp>
      <p:sp>
        <p:nvSpPr>
          <p:cNvPr id="16" name="Content Placeholder 2"/>
          <p:cNvSpPr txBox="1">
            <a:spLocks/>
          </p:cNvSpPr>
          <p:nvPr/>
        </p:nvSpPr>
        <p:spPr>
          <a:xfrm>
            <a:off x="333500" y="1241303"/>
            <a:ext cx="8429500" cy="5134100"/>
          </a:xfrm>
          <a:prstGeom prst="rect">
            <a:avLst/>
          </a:prstGeom>
        </p:spPr>
        <p:txBody>
          <a:bodyPr vert="horz" lIns="91432" tIns="45716" rIns="91432" bIns="45716">
            <a:normAutofit/>
          </a:bodyPr>
          <a:lstStyle/>
          <a:p>
            <a:pPr marL="274297" marR="0" lvl="0" indent="-274297" algn="just" defTabSz="914400" rtl="0" eaLnBrk="1" fontAlgn="auto" latinLnBrk="0" hangingPunct="1">
              <a:lnSpc>
                <a:spcPct val="100000"/>
              </a:lnSpc>
              <a:spcBef>
                <a:spcPts val="1200"/>
              </a:spcBef>
              <a:spcAft>
                <a:spcPts val="0"/>
              </a:spcAft>
              <a:buClr>
                <a:schemeClr val="accent1"/>
              </a:buClr>
              <a:buSzPct val="76000"/>
              <a:buFont typeface="Wingdings 3"/>
              <a:buChar char=""/>
              <a:tabLst/>
              <a:defRPr/>
            </a:pPr>
            <a:endParaRPr kumimoji="0" lang="en-US" sz="2000" b="0" i="0" u="none" strike="noStrike" kern="1200" cap="none" spc="0" normalizeH="0" baseline="0" noProof="0" dirty="0">
              <a:ln>
                <a:noFill/>
              </a:ln>
              <a:solidFill>
                <a:schemeClr val="tx1"/>
              </a:solidFill>
              <a:effectLst/>
              <a:uLnTx/>
              <a:uFillTx/>
              <a:latin typeface="Calibri" panose="020F0502020204030204" pitchFamily="34" charset="0"/>
            </a:endParaRPr>
          </a:p>
        </p:txBody>
      </p:sp>
      <p:sp>
        <p:nvSpPr>
          <p:cNvPr id="17" name="Content Placeholder 2"/>
          <p:cNvSpPr txBox="1">
            <a:spLocks/>
          </p:cNvSpPr>
          <p:nvPr/>
        </p:nvSpPr>
        <p:spPr>
          <a:xfrm>
            <a:off x="152400" y="990600"/>
            <a:ext cx="7696200" cy="5486400"/>
          </a:xfrm>
          <a:prstGeom prst="rect">
            <a:avLst/>
          </a:prstGeom>
        </p:spPr>
        <p:txBody>
          <a:bodyPr vert="horz" lIns="91432" tIns="45716" rIns="91432" bIns="45716">
            <a:normAutofit/>
          </a:bodyPr>
          <a:lstStyle/>
          <a:p>
            <a:pPr marL="274297" marR="0" lvl="0" indent="-274297" algn="just" defTabSz="914400" eaLnBrk="1" fontAlgn="auto" latinLnBrk="0" hangingPunct="1">
              <a:lnSpc>
                <a:spcPct val="100000"/>
              </a:lnSpc>
              <a:spcBef>
                <a:spcPts val="1200"/>
              </a:spcBef>
              <a:spcAft>
                <a:spcPts val="0"/>
              </a:spcAft>
              <a:buClr>
                <a:schemeClr val="accent1"/>
              </a:buClr>
              <a:buSzPct val="76000"/>
              <a:buFont typeface="Wingdings 3"/>
              <a:buChar char=""/>
              <a:tabLst/>
              <a:defRPr/>
            </a:pPr>
            <a:endParaRPr kumimoji="0" lang="en-US" altLang="en-US" sz="1700" b="0" i="0" u="none" strike="noStrike" kern="0" cap="none" spc="0" normalizeH="0" baseline="0" noProof="0" dirty="0">
              <a:ln>
                <a:noFill/>
              </a:ln>
              <a:solidFill>
                <a:sysClr val="windowText" lastClr="000000"/>
              </a:solidFill>
              <a:effectLst/>
              <a:uLnTx/>
              <a:uFillTx/>
              <a:latin typeface="Calibri" panose="020F0502020204030204" pitchFamily="34" charset="0"/>
              <a:ea typeface="Cambria Math" pitchFamily="18" charset="0"/>
            </a:endParaRPr>
          </a:p>
          <a:p>
            <a:pPr marL="274297" marR="0" lvl="0" indent="-274297" algn="just" defTabSz="914400" eaLnBrk="1" fontAlgn="auto" latinLnBrk="0" hangingPunct="1">
              <a:lnSpc>
                <a:spcPct val="100000"/>
              </a:lnSpc>
              <a:spcBef>
                <a:spcPts val="1200"/>
              </a:spcBef>
              <a:spcAft>
                <a:spcPts val="0"/>
              </a:spcAft>
              <a:buClr>
                <a:schemeClr val="accent1"/>
              </a:buClr>
              <a:buSzPct val="76000"/>
              <a:buFont typeface="Wingdings 3"/>
              <a:buChar char=""/>
              <a:tabLst/>
              <a:defRPr/>
            </a:pPr>
            <a:r>
              <a:rPr kumimoji="0" lang="en-US" altLang="en-US" sz="1700" b="0" i="0" u="none" strike="noStrike" kern="0" cap="none" spc="0" normalizeH="0" baseline="0" noProof="0" dirty="0">
                <a:ln>
                  <a:noFill/>
                </a:ln>
                <a:solidFill>
                  <a:sysClr val="windowText" lastClr="000000"/>
                </a:solidFill>
                <a:effectLst/>
                <a:uLnTx/>
                <a:uFillTx/>
                <a:latin typeface="Calibri" panose="020F0502020204030204" pitchFamily="34" charset="0"/>
                <a:ea typeface="Cambria Math" pitchFamily="18" charset="0"/>
              </a:rPr>
              <a:t>Basic Customs Duty</a:t>
            </a:r>
          </a:p>
          <a:p>
            <a:pPr marL="274297" marR="0" lvl="0" indent="-274297" algn="just" defTabSz="914400" eaLnBrk="1" fontAlgn="auto" latinLnBrk="0" hangingPunct="1">
              <a:lnSpc>
                <a:spcPct val="100000"/>
              </a:lnSpc>
              <a:spcBef>
                <a:spcPts val="1200"/>
              </a:spcBef>
              <a:spcAft>
                <a:spcPts val="0"/>
              </a:spcAft>
              <a:buClr>
                <a:schemeClr val="accent1"/>
              </a:buClr>
              <a:buSzPct val="76000"/>
              <a:buFont typeface="Wingdings 3"/>
              <a:buChar char=""/>
              <a:tabLst/>
              <a:defRPr/>
            </a:pPr>
            <a:r>
              <a:rPr kumimoji="0" lang="en-US" altLang="en-US" sz="1700" b="0" i="0" u="none" strike="noStrike" kern="0" cap="none" spc="0" normalizeH="0" baseline="0" noProof="0" dirty="0">
                <a:ln>
                  <a:noFill/>
                </a:ln>
                <a:solidFill>
                  <a:sysClr val="windowText" lastClr="000000"/>
                </a:solidFill>
                <a:effectLst/>
                <a:uLnTx/>
                <a:uFillTx/>
                <a:latin typeface="Calibri" panose="020F0502020204030204" pitchFamily="34" charset="0"/>
                <a:ea typeface="Cambria Math" pitchFamily="18" charset="0"/>
              </a:rPr>
              <a:t>Excise Duty / VAT on Petroleum Products for five years </a:t>
            </a:r>
          </a:p>
          <a:p>
            <a:pPr marL="274297" marR="0" lvl="0" indent="-274297" algn="just" defTabSz="914400" eaLnBrk="1" fontAlgn="auto" latinLnBrk="0" hangingPunct="1">
              <a:lnSpc>
                <a:spcPct val="100000"/>
              </a:lnSpc>
              <a:spcBef>
                <a:spcPts val="1200"/>
              </a:spcBef>
              <a:spcAft>
                <a:spcPts val="0"/>
              </a:spcAft>
              <a:buClr>
                <a:schemeClr val="accent1"/>
              </a:buClr>
              <a:buSzPct val="76000"/>
              <a:buFont typeface="Wingdings 3"/>
              <a:buChar char=""/>
              <a:tabLst/>
              <a:defRPr/>
            </a:pPr>
            <a:r>
              <a:rPr kumimoji="0" lang="en-US" altLang="en-US" sz="1700" b="0" i="0" u="none" strike="noStrike" kern="0" cap="none" spc="0" normalizeH="0" baseline="0" noProof="0" dirty="0">
                <a:ln>
                  <a:noFill/>
                </a:ln>
                <a:solidFill>
                  <a:sysClr val="windowText" lastClr="000000"/>
                </a:solidFill>
                <a:effectLst/>
                <a:uLnTx/>
                <a:uFillTx/>
                <a:latin typeface="Calibri" panose="020F0502020204030204" pitchFamily="34" charset="0"/>
                <a:ea typeface="Cambria Math" pitchFamily="18" charset="0"/>
              </a:rPr>
              <a:t>Excise Duty on Tobacco Products </a:t>
            </a:r>
          </a:p>
          <a:p>
            <a:pPr marL="274297" marR="0" lvl="0" indent="-274297" algn="just" defTabSz="914400" eaLnBrk="1" fontAlgn="auto" latinLnBrk="0" hangingPunct="1">
              <a:lnSpc>
                <a:spcPct val="100000"/>
              </a:lnSpc>
              <a:spcBef>
                <a:spcPts val="1200"/>
              </a:spcBef>
              <a:spcAft>
                <a:spcPts val="0"/>
              </a:spcAft>
              <a:buClr>
                <a:schemeClr val="accent1"/>
              </a:buClr>
              <a:buSzPct val="76000"/>
              <a:buFont typeface="Wingdings 3"/>
              <a:buChar char=""/>
              <a:tabLst/>
              <a:defRPr/>
            </a:pPr>
            <a:r>
              <a:rPr kumimoji="0" lang="en-US" altLang="en-US" sz="1700" b="0" i="0" u="none" strike="noStrike" kern="0" cap="none" spc="0" normalizeH="0" baseline="0" noProof="0" dirty="0">
                <a:ln>
                  <a:noFill/>
                </a:ln>
                <a:solidFill>
                  <a:sysClr val="windowText" lastClr="000000"/>
                </a:solidFill>
                <a:effectLst/>
                <a:uLnTx/>
                <a:uFillTx/>
                <a:latin typeface="Calibri" panose="020F0502020204030204" pitchFamily="34" charset="0"/>
                <a:ea typeface="Cambria Math" pitchFamily="18" charset="0"/>
              </a:rPr>
              <a:t>Electricity Duty by state </a:t>
            </a:r>
            <a:r>
              <a:rPr kumimoji="0" lang="en-US" altLang="en-US" sz="1700" b="0" i="0" u="none" strike="noStrike" kern="0" cap="none" spc="0" normalizeH="0" baseline="0" noProof="0" dirty="0">
                <a:ln>
                  <a:noFill/>
                </a:ln>
                <a:solidFill>
                  <a:prstClr val="black"/>
                </a:solidFill>
                <a:effectLst/>
                <a:uLnTx/>
                <a:uFillTx/>
                <a:latin typeface="Calibri" panose="020F0502020204030204" pitchFamily="34" charset="0"/>
                <a:ea typeface="Cambria Math" pitchFamily="18" charset="0"/>
              </a:rPr>
              <a:t> </a:t>
            </a:r>
          </a:p>
          <a:p>
            <a:pPr marL="274297" marR="0" lvl="1" indent="-274297" algn="just" defTabSz="914400" eaLnBrk="1" fontAlgn="auto" latinLnBrk="0" hangingPunct="1">
              <a:lnSpc>
                <a:spcPct val="100000"/>
              </a:lnSpc>
              <a:spcBef>
                <a:spcPts val="1200"/>
              </a:spcBef>
              <a:spcAft>
                <a:spcPts val="0"/>
              </a:spcAft>
              <a:buClr>
                <a:schemeClr val="accent1"/>
              </a:buClr>
              <a:buSzPct val="76000"/>
              <a:buFont typeface="Wingdings 3"/>
              <a:buChar char=""/>
              <a:tabLst/>
              <a:defRPr/>
            </a:pPr>
            <a:r>
              <a:rPr kumimoji="0" lang="en-US" altLang="en-US" sz="1700" b="0" i="0" u="none" strike="noStrike" kern="0" cap="none" spc="0" normalizeH="0" baseline="0" noProof="0" dirty="0">
                <a:ln>
                  <a:noFill/>
                </a:ln>
                <a:solidFill>
                  <a:sysClr val="windowText" lastClr="000000"/>
                </a:solidFill>
                <a:effectLst/>
                <a:uLnTx/>
                <a:uFillTx/>
                <a:latin typeface="Calibri" panose="020F0502020204030204" pitchFamily="34" charset="0"/>
                <a:ea typeface="Cambria Math" pitchFamily="18" charset="0"/>
              </a:rPr>
              <a:t>Entertainment tax levied by local bodies </a:t>
            </a:r>
          </a:p>
          <a:p>
            <a:pPr marL="274297" marR="0" lvl="1" indent="-274297" algn="just" defTabSz="914400" eaLnBrk="1" fontAlgn="auto" latinLnBrk="0" hangingPunct="1">
              <a:lnSpc>
                <a:spcPct val="100000"/>
              </a:lnSpc>
              <a:spcBef>
                <a:spcPts val="1200"/>
              </a:spcBef>
              <a:spcAft>
                <a:spcPts val="0"/>
              </a:spcAft>
              <a:buClr>
                <a:schemeClr val="accent1"/>
              </a:buClr>
              <a:buSzPct val="76000"/>
              <a:buFont typeface="Wingdings 3"/>
              <a:buChar char=""/>
              <a:tabLst/>
              <a:defRPr/>
            </a:pPr>
            <a:r>
              <a:rPr kumimoji="0" lang="en-US" altLang="en-US" sz="1700" b="0" i="0" u="none" strike="noStrike" kern="0" cap="none" spc="0" normalizeH="0" baseline="0" noProof="0" dirty="0">
                <a:ln>
                  <a:noFill/>
                </a:ln>
                <a:solidFill>
                  <a:sysClr val="windowText" lastClr="000000"/>
                </a:solidFill>
                <a:effectLst/>
                <a:uLnTx/>
                <a:uFillTx/>
                <a:latin typeface="Calibri" panose="020F0502020204030204" pitchFamily="34" charset="0"/>
                <a:ea typeface="Cambria Math" pitchFamily="18" charset="0"/>
              </a:rPr>
              <a:t>State excise on Alcoholic Beverages </a:t>
            </a:r>
            <a:r>
              <a:rPr kumimoji="0" lang="en-US" altLang="en-US" sz="1700" b="0" i="0" u="none" strike="noStrike" kern="0" cap="none" spc="0" normalizeH="0" baseline="0" noProof="0" dirty="0">
                <a:ln>
                  <a:noFill/>
                </a:ln>
                <a:solidFill>
                  <a:prstClr val="black"/>
                </a:solidFill>
                <a:effectLst/>
                <a:uLnTx/>
                <a:uFillTx/>
                <a:latin typeface="Calibri" panose="020F0502020204030204" pitchFamily="34" charset="0"/>
                <a:ea typeface="Cambria Math" pitchFamily="18" charset="0"/>
              </a:rPr>
              <a:t> </a:t>
            </a:r>
            <a:endParaRPr kumimoji="0" lang="en-US" altLang="en-US" sz="1700" b="0" i="0" u="none" strike="noStrike" kern="0" cap="none" spc="0" normalizeH="0" baseline="0" noProof="0" dirty="0">
              <a:ln>
                <a:noFill/>
              </a:ln>
              <a:solidFill>
                <a:sysClr val="windowText" lastClr="000000"/>
              </a:solidFill>
              <a:effectLst/>
              <a:uLnTx/>
              <a:uFillTx/>
              <a:latin typeface="Calibri" panose="020F0502020204030204" pitchFamily="34" charset="0"/>
              <a:ea typeface="Cambria Math" pitchFamily="18" charset="0"/>
            </a:endParaRPr>
          </a:p>
          <a:p>
            <a:pPr marL="274297" marR="0" lvl="1" indent="-274297" algn="just" defTabSz="914400" eaLnBrk="1" fontAlgn="auto" latinLnBrk="0" hangingPunct="1">
              <a:lnSpc>
                <a:spcPct val="100000"/>
              </a:lnSpc>
              <a:spcBef>
                <a:spcPts val="1200"/>
              </a:spcBef>
              <a:spcAft>
                <a:spcPts val="0"/>
              </a:spcAft>
              <a:buClr>
                <a:schemeClr val="accent1"/>
              </a:buClr>
              <a:buSzPct val="76000"/>
              <a:buFont typeface="Wingdings 3"/>
              <a:buChar char=""/>
              <a:tabLst/>
              <a:defRPr/>
            </a:pPr>
            <a:r>
              <a:rPr kumimoji="0" lang="en-US" altLang="en-US" sz="1700" b="0" i="0" u="none" strike="noStrike" kern="0" cap="none" spc="0" normalizeH="0" baseline="0" noProof="0" dirty="0">
                <a:ln>
                  <a:noFill/>
                </a:ln>
                <a:solidFill>
                  <a:sysClr val="windowText" lastClr="000000"/>
                </a:solidFill>
                <a:effectLst/>
                <a:uLnTx/>
                <a:uFillTx/>
                <a:latin typeface="Calibri" panose="020F0502020204030204" pitchFamily="34" charset="0"/>
                <a:ea typeface="Cambria Math" pitchFamily="18" charset="0"/>
              </a:rPr>
              <a:t>Property tax, Stamp Duty  and taxes on immovable properties</a:t>
            </a:r>
            <a:endParaRPr kumimoji="0" lang="en-US" altLang="en-US" sz="1700" b="0" i="0" u="none" strike="noStrike" kern="0" cap="none" spc="0" normalizeH="0" baseline="0" noProof="0" dirty="0">
              <a:ln>
                <a:noFill/>
              </a:ln>
              <a:solidFill>
                <a:srgbClr val="FF0000"/>
              </a:solidFill>
              <a:effectLst/>
              <a:uLnTx/>
              <a:uFillTx/>
              <a:latin typeface="Calibri" panose="020F0502020204030204" pitchFamily="34" charset="0"/>
              <a:ea typeface="Cambria Math" pitchFamily="18" charset="0"/>
            </a:endParaRPr>
          </a:p>
          <a:p>
            <a:pPr marL="274297" marR="0" lvl="1" indent="-274297" algn="just" defTabSz="914400" eaLnBrk="1" fontAlgn="auto" latinLnBrk="0" hangingPunct="1">
              <a:lnSpc>
                <a:spcPct val="100000"/>
              </a:lnSpc>
              <a:spcBef>
                <a:spcPts val="1200"/>
              </a:spcBef>
              <a:spcAft>
                <a:spcPts val="0"/>
              </a:spcAft>
              <a:buClr>
                <a:schemeClr val="accent1"/>
              </a:buClr>
              <a:buSzPct val="76000"/>
              <a:buFont typeface="Wingdings 3"/>
              <a:buChar char=""/>
              <a:tabLst/>
              <a:defRPr/>
            </a:pPr>
            <a:r>
              <a:rPr kumimoji="0" lang="en-US" altLang="en-US" sz="1700" b="0" i="0" u="none" strike="noStrike" kern="0" cap="none" spc="0" normalizeH="0" baseline="0" noProof="0" dirty="0">
                <a:ln>
                  <a:noFill/>
                </a:ln>
                <a:solidFill>
                  <a:sysClr val="windowText" lastClr="000000"/>
                </a:solidFill>
                <a:effectLst/>
                <a:uLnTx/>
                <a:uFillTx/>
                <a:latin typeface="Calibri" panose="020F0502020204030204" pitchFamily="34" charset="0"/>
                <a:ea typeface="Cambria Math" pitchFamily="18" charset="0"/>
              </a:rPr>
              <a:t>Royalty on minerals, Environmental / regulatory taxes- e.g. vehicles tax</a:t>
            </a:r>
            <a:endParaRPr kumimoji="0" lang="en-US" sz="1800" b="0" i="0" u="none" strike="noStrike" kern="0" cap="none" spc="0" normalizeH="0" baseline="0" noProof="0" dirty="0">
              <a:ln>
                <a:noFill/>
              </a:ln>
              <a:solidFill>
                <a:sysClr val="windowText" lastClr="000000"/>
              </a:solidFill>
              <a:effectLst/>
              <a:uLnTx/>
              <a:uFillTx/>
              <a:latin typeface="Calibri" panose="020F0502020204030204" pitchFamily="34" charset="0"/>
            </a:endParaRPr>
          </a:p>
          <a:p>
            <a:pPr marL="0" marR="0" lvl="0" indent="0" algn="just" defTabSz="914400" eaLnBrk="1" fontAlgn="auto" latinLnBrk="0" hangingPunct="1">
              <a:lnSpc>
                <a:spcPct val="100000"/>
              </a:lnSpc>
              <a:spcBef>
                <a:spcPts val="1200"/>
              </a:spcBef>
              <a:spcAft>
                <a:spcPts val="0"/>
              </a:spcAft>
              <a:buClr>
                <a:schemeClr val="accent1"/>
              </a:buClr>
              <a:buSzPct val="76000"/>
              <a:buFontTx/>
              <a:buNone/>
              <a:tabLst/>
              <a:defRPr/>
            </a:pPr>
            <a:endParaRPr kumimoji="0" lang="en-US" sz="2000" b="0" i="0" u="none" strike="noStrike" kern="1200" cap="none" spc="0" normalizeH="0" baseline="0" noProof="0" dirty="0">
              <a:ln>
                <a:noFill/>
              </a:ln>
              <a:solidFill>
                <a:schemeClr val="tx1"/>
              </a:solidFill>
              <a:effectLst/>
              <a:uLnTx/>
              <a:uFillTx/>
              <a:latin typeface="Calibri" panose="020F0502020204030204" pitchFamily="34" charset="0"/>
            </a:endParaRPr>
          </a:p>
        </p:txBody>
      </p:sp>
      <p:sp>
        <p:nvSpPr>
          <p:cNvPr id="18" name="Multiply 17"/>
          <p:cNvSpPr/>
          <p:nvPr/>
        </p:nvSpPr>
        <p:spPr>
          <a:xfrm>
            <a:off x="6747237" y="2290588"/>
            <a:ext cx="1295400" cy="1828800"/>
          </a:xfrm>
          <a:prstGeom prst="mathMultiply">
            <a:avLst>
              <a:gd name="adj1" fmla="val 15958"/>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19" name="Rectangle 18"/>
          <p:cNvSpPr/>
          <p:nvPr/>
        </p:nvSpPr>
        <p:spPr>
          <a:xfrm>
            <a:off x="6096000" y="2604293"/>
            <a:ext cx="2514600" cy="923330"/>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all" spc="0"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rPr>
              <a:t>GST</a:t>
            </a:r>
          </a:p>
        </p:txBody>
      </p:sp>
    </p:spTree>
    <p:extLst>
      <p:ext uri="{BB962C8B-B14F-4D97-AF65-F5344CB8AC3E}">
        <p14:creationId xmlns:p14="http://schemas.microsoft.com/office/powerpoint/2010/main" xmlns="" val="15249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5"/>
          <p:cNvSpPr>
            <a:spLocks noGrp="1"/>
          </p:cNvSpPr>
          <p:nvPr>
            <p:ph type="title"/>
          </p:nvPr>
        </p:nvSpPr>
        <p:spPr>
          <a:xfrm>
            <a:off x="683568" y="692696"/>
            <a:ext cx="4680520" cy="504056"/>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rmAutofit/>
          </a:bodyPr>
          <a:lstStyle/>
          <a:p>
            <a:pPr algn="ctr"/>
            <a:r>
              <a:rPr lang="en-US" sz="2000" b="1" dirty="0" smtClean="0"/>
              <a:t>GST REGISTRATION DATE</a:t>
            </a:r>
            <a:endParaRPr lang="en-US" sz="2000" b="1" dirty="0"/>
          </a:p>
        </p:txBody>
      </p:sp>
      <p:sp>
        <p:nvSpPr>
          <p:cNvPr id="3" name="Content Placeholder 2"/>
          <p:cNvSpPr>
            <a:spLocks noGrp="1"/>
          </p:cNvSpPr>
          <p:nvPr>
            <p:ph idx="1"/>
          </p:nvPr>
        </p:nvSpPr>
        <p:spPr>
          <a:xfrm>
            <a:off x="457200" y="1196752"/>
            <a:ext cx="8229600" cy="4929411"/>
          </a:xfrm>
        </p:spPr>
        <p:txBody>
          <a:bodyPr>
            <a:normAutofit/>
          </a:bodyPr>
          <a:lstStyle/>
          <a:p>
            <a:pPr>
              <a:buFont typeface="Wingdings" pitchFamily="2" charset="2"/>
              <a:buChar char="q"/>
            </a:pPr>
            <a:r>
              <a:rPr lang="en-US" sz="2000" dirty="0">
                <a:solidFill>
                  <a:schemeClr val="accent1">
                    <a:lumMod val="75000"/>
                  </a:schemeClr>
                </a:solidFill>
                <a:latin typeface="Times New Roman" pitchFamily="18" charset="0"/>
                <a:cs typeface="Times New Roman" pitchFamily="18" charset="0"/>
              </a:rPr>
              <a:t>From 1st July, 2017 Goods and Services Tax will replace Central and State level indirect taxes like VAT, Service tax, Excise etc. Businesses that are registered under VAT or Service Tax need to migrate to Goods &amp; Services tax as per the enrolment plan of State Governments</a:t>
            </a:r>
            <a:r>
              <a:rPr lang="en-US" sz="2000" dirty="0" smtClean="0">
                <a:solidFill>
                  <a:schemeClr val="accent1">
                    <a:lumMod val="75000"/>
                  </a:schemeClr>
                </a:solidFill>
                <a:latin typeface="Times New Roman" pitchFamily="18" charset="0"/>
                <a:cs typeface="Times New Roman" pitchFamily="18" charset="0"/>
              </a:rPr>
              <a:t>.</a:t>
            </a:r>
          </a:p>
          <a:p>
            <a:pPr>
              <a:buFont typeface="Wingdings" pitchFamily="2" charset="2"/>
              <a:buChar char="q"/>
            </a:pPr>
            <a:endParaRPr lang="en-US" sz="2000" dirty="0">
              <a:solidFill>
                <a:schemeClr val="accent1">
                  <a:lumMod val="75000"/>
                </a:schemeClr>
              </a:solidFill>
              <a:latin typeface="Times New Roman" pitchFamily="18" charset="0"/>
              <a:cs typeface="Times New Roman" pitchFamily="18" charset="0"/>
            </a:endParaRPr>
          </a:p>
          <a:p>
            <a:pPr marL="0" indent="0">
              <a:buNone/>
            </a:pPr>
            <a:endParaRPr lang="en-US" sz="2000" dirty="0" smtClean="0">
              <a:solidFill>
                <a:schemeClr val="accent1">
                  <a:lumMod val="75000"/>
                </a:schemeClr>
              </a:solidFill>
              <a:latin typeface="Times New Roman" pitchFamily="18" charset="0"/>
              <a:cs typeface="Times New Roman" pitchFamily="18" charset="0"/>
            </a:endParaRPr>
          </a:p>
          <a:p>
            <a:pPr>
              <a:buFont typeface="Wingdings" pitchFamily="2" charset="2"/>
              <a:buChar char="q"/>
            </a:pPr>
            <a:endParaRPr lang="en-US" sz="2000" dirty="0">
              <a:solidFill>
                <a:schemeClr val="accent1">
                  <a:lumMod val="75000"/>
                </a:schemeClr>
              </a:solidFill>
              <a:latin typeface="Times New Roman" pitchFamily="18" charset="0"/>
              <a:cs typeface="Times New Roman" pitchFamily="18" charset="0"/>
            </a:endParaRPr>
          </a:p>
          <a:p>
            <a:endParaRPr lang="en-US" sz="2000" dirty="0" smtClean="0">
              <a:solidFill>
                <a:schemeClr val="accent1">
                  <a:lumMod val="75000"/>
                </a:schemeClr>
              </a:solidFill>
              <a:latin typeface="Times New Roman" pitchFamily="18" charset="0"/>
              <a:cs typeface="Times New Roman" pitchFamily="18" charset="0"/>
            </a:endParaRPr>
          </a:p>
          <a:p>
            <a:pPr>
              <a:buFont typeface="Wingdings" pitchFamily="2" charset="2"/>
              <a:buChar char="q"/>
            </a:pPr>
            <a:r>
              <a:rPr lang="en-US" sz="2000" dirty="0" smtClean="0">
                <a:solidFill>
                  <a:schemeClr val="accent1">
                    <a:lumMod val="75000"/>
                  </a:schemeClr>
                </a:solidFill>
                <a:latin typeface="Times New Roman" pitchFamily="18" charset="0"/>
                <a:cs typeface="Times New Roman" pitchFamily="18" charset="0"/>
              </a:rPr>
              <a:t>It </a:t>
            </a:r>
            <a:r>
              <a:rPr lang="en-US" sz="2000" dirty="0">
                <a:solidFill>
                  <a:schemeClr val="accent1">
                    <a:lumMod val="75000"/>
                  </a:schemeClr>
                </a:solidFill>
                <a:latin typeface="Times New Roman" pitchFamily="18" charset="0"/>
                <a:cs typeface="Times New Roman" pitchFamily="18" charset="0"/>
              </a:rPr>
              <a:t>is applicable to you if your annual turnover is </a:t>
            </a:r>
            <a:r>
              <a:rPr lang="en-US" sz="2000" dirty="0" err="1">
                <a:solidFill>
                  <a:schemeClr val="accent1">
                    <a:lumMod val="75000"/>
                  </a:schemeClr>
                </a:solidFill>
                <a:latin typeface="Times New Roman" pitchFamily="18" charset="0"/>
                <a:cs typeface="Times New Roman" pitchFamily="18" charset="0"/>
              </a:rPr>
              <a:t>Rs</a:t>
            </a:r>
            <a:r>
              <a:rPr lang="en-US" sz="2000" dirty="0">
                <a:solidFill>
                  <a:schemeClr val="accent1">
                    <a:lumMod val="75000"/>
                  </a:schemeClr>
                </a:solidFill>
                <a:latin typeface="Times New Roman" pitchFamily="18" charset="0"/>
                <a:cs typeface="Times New Roman" pitchFamily="18" charset="0"/>
              </a:rPr>
              <a:t>. 20 lakh or above. In case of North Eastern states (Arunachal Pradesh, Assam, Manipur, Meghalaya, Mizoram, Nagaland, and Tripura) and hilly regions i.e. Himachal Pradesh, </a:t>
            </a:r>
            <a:r>
              <a:rPr lang="en-US" sz="2000" dirty="0" err="1">
                <a:solidFill>
                  <a:schemeClr val="accent1">
                    <a:lumMod val="75000"/>
                  </a:schemeClr>
                </a:solidFill>
                <a:latin typeface="Times New Roman" pitchFamily="18" charset="0"/>
                <a:cs typeface="Times New Roman" pitchFamily="18" charset="0"/>
              </a:rPr>
              <a:t>Uttarakhand</a:t>
            </a:r>
            <a:r>
              <a:rPr lang="en-US" sz="2000" dirty="0">
                <a:solidFill>
                  <a:schemeClr val="accent1">
                    <a:lumMod val="75000"/>
                  </a:schemeClr>
                </a:solidFill>
                <a:latin typeface="Times New Roman" pitchFamily="18" charset="0"/>
                <a:cs typeface="Times New Roman" pitchFamily="18" charset="0"/>
              </a:rPr>
              <a:t>, Jammu &amp; Kashmir and Sikkim, the threshold limit is </a:t>
            </a:r>
            <a:r>
              <a:rPr lang="en-US" sz="2000" dirty="0" err="1">
                <a:solidFill>
                  <a:schemeClr val="accent1">
                    <a:lumMod val="75000"/>
                  </a:schemeClr>
                </a:solidFill>
                <a:latin typeface="Times New Roman" pitchFamily="18" charset="0"/>
                <a:cs typeface="Times New Roman" pitchFamily="18" charset="0"/>
              </a:rPr>
              <a:t>Rs</a:t>
            </a:r>
            <a:r>
              <a:rPr lang="en-US" sz="2000" dirty="0">
                <a:solidFill>
                  <a:schemeClr val="accent1">
                    <a:lumMod val="75000"/>
                  </a:schemeClr>
                </a:solidFill>
                <a:latin typeface="Times New Roman" pitchFamily="18" charset="0"/>
                <a:cs typeface="Times New Roman" pitchFamily="18" charset="0"/>
              </a:rPr>
              <a:t>. 10 lakh. </a:t>
            </a:r>
          </a:p>
        </p:txBody>
      </p:sp>
      <p:sp>
        <p:nvSpPr>
          <p:cNvPr id="5" name="모서리가 둥근 직사각형 5"/>
          <p:cNvSpPr txBox="1">
            <a:spLocks/>
          </p:cNvSpPr>
          <p:nvPr/>
        </p:nvSpPr>
        <p:spPr>
          <a:xfrm>
            <a:off x="683568" y="3356992"/>
            <a:ext cx="4680520" cy="504056"/>
          </a:xfrm>
          <a:prstGeom prst="roundRect">
            <a:avLst/>
          </a:pr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b="1" dirty="0" smtClean="0"/>
              <a:t>GST APPLICABILITY</a:t>
            </a:r>
            <a:endParaRPr lang="en-US" sz="2000" b="1" dirty="0"/>
          </a:p>
        </p:txBody>
      </p:sp>
    </p:spTree>
    <p:extLst>
      <p:ext uri="{BB962C8B-B14F-4D97-AF65-F5344CB8AC3E}">
        <p14:creationId xmlns:p14="http://schemas.microsoft.com/office/powerpoint/2010/main" xmlns="" val="15544583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21037</TotalTime>
  <Words>4314</Words>
  <Application>Microsoft Office PowerPoint</Application>
  <PresentationFormat>On-screen Show (4:3)</PresentationFormat>
  <Paragraphs>541</Paragraphs>
  <Slides>49</Slides>
  <Notes>2</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65" baseType="lpstr">
      <vt:lpstr>Arial</vt:lpstr>
      <vt:lpstr>Constantia</vt:lpstr>
      <vt:lpstr>-윤고딕350</vt:lpstr>
      <vt:lpstr>Aharoni</vt:lpstr>
      <vt:lpstr>Times New Roman</vt:lpstr>
      <vt:lpstr>HY신명조</vt:lpstr>
      <vt:lpstr>굴림</vt:lpstr>
      <vt:lpstr>Wingdings</vt:lpstr>
      <vt:lpstr>Calibri</vt:lpstr>
      <vt:lpstr>Wingdings 2</vt:lpstr>
      <vt:lpstr>Cambria Math</vt:lpstr>
      <vt:lpstr>Wingdings 3</vt:lpstr>
      <vt:lpstr>Times</vt:lpstr>
      <vt:lpstr>맑은 고딕</vt:lpstr>
      <vt:lpstr>Flow</vt:lpstr>
      <vt:lpstr>Adobe Acrobat Document</vt:lpstr>
      <vt:lpstr>Slide 1</vt:lpstr>
      <vt:lpstr>Slide 2</vt:lpstr>
      <vt:lpstr>Slide 3</vt:lpstr>
      <vt:lpstr>Slide 4</vt:lpstr>
      <vt:lpstr>What is Goods and Services Identification number (GSTIN)?</vt:lpstr>
      <vt:lpstr>WHY GST CAME INTO FORCE</vt:lpstr>
      <vt:lpstr>TAXES TO BE SUBSUMED UNDER GST</vt:lpstr>
      <vt:lpstr>Slide 8</vt:lpstr>
      <vt:lpstr>GST REGISTRATION DATE</vt:lpstr>
      <vt:lpstr>Migration to GST</vt:lpstr>
      <vt:lpstr>GST REGISTRATION DOCUMENT</vt:lpstr>
      <vt:lpstr>GST REGISTRATION INDIVIDUAL</vt:lpstr>
      <vt:lpstr>CST VS GST</vt:lpstr>
      <vt:lpstr>RATE FOR EXAMPLE </vt:lpstr>
      <vt:lpstr>GST RATES ON GOOFDS</vt:lpstr>
      <vt:lpstr>GST RATES ON SERVICES</vt:lpstr>
      <vt:lpstr>INPUT TAX CREDIT</vt:lpstr>
      <vt:lpstr>HOW INPUT WORK IN GST (CGST &amp; SGST)</vt:lpstr>
      <vt:lpstr>HOW INPUT WORK IN GST ( IGST )</vt:lpstr>
      <vt:lpstr> Accounting entries under GST </vt:lpstr>
      <vt:lpstr> Accounting entries under GST </vt:lpstr>
      <vt:lpstr> Accounting entries under GST </vt:lpstr>
      <vt:lpstr>So the setoff entries will be</vt:lpstr>
      <vt:lpstr>INPUT TAX CREDITS BE ADJUSTED BETWEEN STATES AND CENTRE</vt:lpstr>
      <vt:lpstr>Cont…</vt:lpstr>
      <vt:lpstr>Cont..</vt:lpstr>
      <vt:lpstr>Cont..</vt:lpstr>
      <vt:lpstr>Items on which credit is not allowed </vt:lpstr>
      <vt:lpstr>Input Tax Credit under GST – Conditions To Claim</vt:lpstr>
      <vt:lpstr>Slide 30</vt:lpstr>
      <vt:lpstr>PENALTIES UNDER GST</vt:lpstr>
      <vt:lpstr>TAXES UNDER GST</vt:lpstr>
      <vt:lpstr>GST RETURN</vt:lpstr>
      <vt:lpstr>SAN(SERVICE ACCOUNTING CODE)</vt:lpstr>
      <vt:lpstr>Slide 35</vt:lpstr>
      <vt:lpstr>GSTR </vt:lpstr>
      <vt:lpstr>INVOICE FORMAT</vt:lpstr>
      <vt:lpstr>INVOICE FORMAT</vt:lpstr>
      <vt:lpstr>How many copies of Tax Invoices are to be issued?</vt:lpstr>
      <vt:lpstr>GST : INVOICE </vt:lpstr>
      <vt:lpstr>CONDITIONS FOR AVAILING CREDIT</vt:lpstr>
      <vt:lpstr>GST : COMPOSITION SCHEME </vt:lpstr>
      <vt:lpstr>GST : TAX RATES</vt:lpstr>
      <vt:lpstr>GST : REFUND</vt:lpstr>
      <vt:lpstr>Slide 45</vt:lpstr>
      <vt:lpstr>Slide 46</vt:lpstr>
      <vt:lpstr>Slide 47</vt:lpstr>
      <vt:lpstr>Slide 48</vt:lpstr>
      <vt:lpstr>Slide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Kamainia17</dc:creator>
  <cp:lastModifiedBy>kamaconsultancy-19</cp:lastModifiedBy>
  <cp:revision>1292</cp:revision>
  <dcterms:created xsi:type="dcterms:W3CDTF">2014-12-15T04:56:34Z</dcterms:created>
  <dcterms:modified xsi:type="dcterms:W3CDTF">2017-06-16T10:17:51Z</dcterms:modified>
</cp:coreProperties>
</file>