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diagrams/layout1.xml" ContentType="application/vnd.openxmlformats-officedocument.drawingml.diagramLayou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Default Extension="gif" ContentType="image/gif"/>
  <Override PartName="/ppt/slideMasters/slideMaster7.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08" r:id="rId3"/>
    <p:sldMasterId id="2147483732" r:id="rId4"/>
    <p:sldMasterId id="2147483744" r:id="rId5"/>
    <p:sldMasterId id="2147483756" r:id="rId6"/>
    <p:sldMasterId id="2147483768" r:id="rId7"/>
    <p:sldMasterId id="2147483780" r:id="rId8"/>
    <p:sldMasterId id="2147483792" r:id="rId9"/>
  </p:sldMasterIdLst>
  <p:notesMasterIdLst>
    <p:notesMasterId r:id="rId26"/>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A462C9-C7AE-427E-A805-431D8D0AA52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8093A993-836F-424C-BE22-ED665FC07DD5}">
      <dgm:prSet custT="1">
        <dgm:style>
          <a:lnRef idx="0">
            <a:schemeClr val="accent6"/>
          </a:lnRef>
          <a:fillRef idx="3">
            <a:schemeClr val="accent6"/>
          </a:fillRef>
          <a:effectRef idx="3">
            <a:schemeClr val="accent6"/>
          </a:effectRef>
          <a:fontRef idx="minor">
            <a:schemeClr val="lt1"/>
          </a:fontRef>
        </dgm:style>
      </dgm:prSet>
      <dgm:spPr/>
      <dgm:t>
        <a:bodyPr/>
        <a:lstStyle/>
        <a:p>
          <a:pPr rtl="0"/>
          <a:r>
            <a:rPr lang="en-US" sz="3200" dirty="0" smtClean="0">
              <a:solidFill>
                <a:schemeClr val="tx2">
                  <a:lumMod val="50000"/>
                </a:schemeClr>
              </a:solidFill>
            </a:rPr>
            <a:t>HISTORY</a:t>
          </a:r>
          <a:endParaRPr lang="en-IN" sz="3200" dirty="0">
            <a:solidFill>
              <a:schemeClr val="tx2">
                <a:lumMod val="50000"/>
              </a:schemeClr>
            </a:solidFill>
          </a:endParaRPr>
        </a:p>
      </dgm:t>
    </dgm:pt>
    <dgm:pt modelId="{E01FB0D4-CA35-4AF0-B2C1-A8E1AF1AE2E9}" type="parTrans" cxnId="{8AC9953E-9D10-4AC0-A0CB-2BBE2EF28560}">
      <dgm:prSet/>
      <dgm:spPr/>
      <dgm:t>
        <a:bodyPr/>
        <a:lstStyle/>
        <a:p>
          <a:endParaRPr lang="en-IN"/>
        </a:p>
      </dgm:t>
    </dgm:pt>
    <dgm:pt modelId="{22558DBB-62DC-47F9-A7DC-1C48FBF00ABE}" type="sibTrans" cxnId="{8AC9953E-9D10-4AC0-A0CB-2BBE2EF28560}">
      <dgm:prSet/>
      <dgm:spPr/>
      <dgm:t>
        <a:bodyPr/>
        <a:lstStyle/>
        <a:p>
          <a:endParaRPr lang="en-IN"/>
        </a:p>
      </dgm:t>
    </dgm:pt>
    <dgm:pt modelId="{F4F713C8-32F8-48D8-90C2-DD4C4E3B9FBF}" type="pres">
      <dgm:prSet presAssocID="{B3A462C9-C7AE-427E-A805-431D8D0AA528}" presName="linear" presStyleCnt="0">
        <dgm:presLayoutVars>
          <dgm:animLvl val="lvl"/>
          <dgm:resizeHandles val="exact"/>
        </dgm:presLayoutVars>
      </dgm:prSet>
      <dgm:spPr/>
      <dgm:t>
        <a:bodyPr/>
        <a:lstStyle/>
        <a:p>
          <a:endParaRPr lang="en-US"/>
        </a:p>
      </dgm:t>
    </dgm:pt>
    <dgm:pt modelId="{F3EEA53E-2CDD-4867-B6B1-694A3C61F065}" type="pres">
      <dgm:prSet presAssocID="{8093A993-836F-424C-BE22-ED665FC07DD5}" presName="parentText" presStyleLbl="node1" presStyleIdx="0" presStyleCnt="1">
        <dgm:presLayoutVars>
          <dgm:chMax val="0"/>
          <dgm:bulletEnabled val="1"/>
        </dgm:presLayoutVars>
      </dgm:prSet>
      <dgm:spPr/>
      <dgm:t>
        <a:bodyPr/>
        <a:lstStyle/>
        <a:p>
          <a:endParaRPr lang="en-US"/>
        </a:p>
      </dgm:t>
    </dgm:pt>
  </dgm:ptLst>
  <dgm:cxnLst>
    <dgm:cxn modelId="{F3A59F02-28ED-4FBC-A554-6E442347487C}" type="presOf" srcId="{B3A462C9-C7AE-427E-A805-431D8D0AA528}" destId="{F4F713C8-32F8-48D8-90C2-DD4C4E3B9FBF}" srcOrd="0" destOrd="0" presId="urn:microsoft.com/office/officeart/2005/8/layout/vList2"/>
    <dgm:cxn modelId="{8AC9953E-9D10-4AC0-A0CB-2BBE2EF28560}" srcId="{B3A462C9-C7AE-427E-A805-431D8D0AA528}" destId="{8093A993-836F-424C-BE22-ED665FC07DD5}" srcOrd="0" destOrd="0" parTransId="{E01FB0D4-CA35-4AF0-B2C1-A8E1AF1AE2E9}" sibTransId="{22558DBB-62DC-47F9-A7DC-1C48FBF00ABE}"/>
    <dgm:cxn modelId="{B0F03B4D-E2CF-46BF-A5F8-D98CA988A5C6}" type="presOf" srcId="{8093A993-836F-424C-BE22-ED665FC07DD5}" destId="{F3EEA53E-2CDD-4867-B6B1-694A3C61F065}" srcOrd="0" destOrd="0" presId="urn:microsoft.com/office/officeart/2005/8/layout/vList2"/>
    <dgm:cxn modelId="{408BB9F4-D204-4307-8A8B-424C909661A0}" type="presParOf" srcId="{F4F713C8-32F8-48D8-90C2-DD4C4E3B9FBF}" destId="{F3EEA53E-2CDD-4867-B6B1-694A3C61F065}" srcOrd="0"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77A75C-07AD-4550-81B0-6D7F1B668D16}" type="datetimeFigureOut">
              <a:rPr lang="en-US" smtClean="0"/>
              <a:pPr/>
              <a:t>12/8/2012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F89B46-3E2A-4765-9A4B-426EB2C04312}"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4F89B46-3E2A-4765-9A4B-426EB2C04312}" type="slidenum">
              <a:rPr lang="en-IN" smtClean="0"/>
              <a:pPr/>
              <a:t>4</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24F89B46-3E2A-4765-9A4B-426EB2C04312}" type="slidenum">
              <a:rPr lang="en-IN" smtClean="0"/>
              <a:pPr/>
              <a:t>6</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dirty="0" smtClean="0"/>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dirty="0" smtClean="0"/>
              <a:t>Click to edit Master subtitle style</a:t>
            </a:r>
            <a:endParaRPr kumimoji="0" lang="en-US" dirty="0"/>
          </a:p>
        </p:txBody>
      </p:sp>
      <p:sp>
        <p:nvSpPr>
          <p:cNvPr id="4" name="Date Placeholder 3"/>
          <p:cNvSpPr>
            <a:spLocks noGrp="1"/>
          </p:cNvSpPr>
          <p:nvPr>
            <p:ph type="dt" sz="half" idx="10"/>
          </p:nvPr>
        </p:nvSpPr>
        <p:spPr/>
        <p:txBody>
          <a:bodyPr/>
          <a:lstStyle/>
          <a:p>
            <a:fld id="{50520AD1-A180-44C9-8BF8-D835D1B3FFA8}"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AA2E7B-333D-40A9-B7DD-EF252E7CE402}"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A3813F-33B7-4E23-8BF2-FCDD90A51B86}" type="datetime1">
              <a:rPr lang="en-US" smtClean="0"/>
              <a:pPr/>
              <a:t>12/8/2012</a:t>
            </a:fld>
            <a:endParaRPr lang="en-US"/>
          </a:p>
        </p:txBody>
      </p:sp>
      <p:sp>
        <p:nvSpPr>
          <p:cNvPr id="5" name="Footer Placeholder 4"/>
          <p:cNvSpPr>
            <a:spLocks noGrp="1"/>
          </p:cNvSpPr>
          <p:nvPr>
            <p:ph type="ftr" sz="quarter" idx="11"/>
          </p:nvPr>
        </p:nvSpPr>
        <p:spPr>
          <a:xfrm>
            <a:off x="2640597" y="6377459"/>
            <a:ext cx="3836404" cy="365125"/>
          </a:xfrm>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4DEBE25-6D1F-4BEE-B0AF-0601952535A9}" type="datetime1">
              <a:rPr lang="en-US" smtClean="0"/>
              <a:pPr/>
              <a:t>12/8/2012</a:t>
            </a:fld>
            <a:endParaRPr lang="en-US"/>
          </a:p>
        </p:txBody>
      </p:sp>
      <p:sp>
        <p:nvSpPr>
          <p:cNvPr id="20" name="Footer Placeholder 19"/>
          <p:cNvSpPr>
            <a:spLocks noGrp="1"/>
          </p:cNvSpPr>
          <p:nvPr>
            <p:ph type="ftr" sz="quarter" idx="11"/>
          </p:nvPr>
        </p:nvSpPr>
        <p:spPr/>
        <p:txBody>
          <a:bodyPr/>
          <a:lstStyle>
            <a:extLst/>
          </a:lstStyle>
          <a:p>
            <a:r>
              <a:rPr lang="en-US" smtClean="0"/>
              <a:t>DHARMENDRA SHARMA</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68913C-BFCD-4AED-9E52-F541099CA72D}"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3F859D-5837-47BB-B49B-39CB73D6FEF9}"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05E1C78-13C6-429E-AD63-9E1F7EDE5516}" type="datetime1">
              <a:rPr lang="en-US" smtClean="0"/>
              <a:pPr/>
              <a:t>12/8/2012</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9718F1C-FD70-4466-A99E-1E9A77B83D4C}" type="datetime1">
              <a:rPr lang="en-US" smtClean="0"/>
              <a:pPr/>
              <a:t>12/8/2012</a:t>
            </a:fld>
            <a:endParaRPr lang="en-US"/>
          </a:p>
        </p:txBody>
      </p:sp>
      <p:sp>
        <p:nvSpPr>
          <p:cNvPr id="8" name="Footer Placeholder 7"/>
          <p:cNvSpPr>
            <a:spLocks noGrp="1"/>
          </p:cNvSpPr>
          <p:nvPr>
            <p:ph type="ftr" sz="quarter" idx="11"/>
          </p:nvPr>
        </p:nvSpPr>
        <p:spPr/>
        <p:txBody>
          <a:bodyPr/>
          <a:lstStyle>
            <a:extLst/>
          </a:lstStyle>
          <a:p>
            <a:r>
              <a:rPr lang="en-US" smtClean="0"/>
              <a:t>DHARMENDRA SHARMA</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F6ECE35-699A-46F7-870C-1B6DFA9D68E8}" type="datetime1">
              <a:rPr lang="en-US" smtClean="0"/>
              <a:pPr/>
              <a:t>12/8/2012</a:t>
            </a:fld>
            <a:endParaRPr lang="en-US"/>
          </a:p>
        </p:txBody>
      </p:sp>
      <p:sp>
        <p:nvSpPr>
          <p:cNvPr id="4" name="Footer Placeholder 3"/>
          <p:cNvSpPr>
            <a:spLocks noGrp="1"/>
          </p:cNvSpPr>
          <p:nvPr>
            <p:ph type="ftr" sz="quarter" idx="11"/>
          </p:nvPr>
        </p:nvSpPr>
        <p:spPr/>
        <p:txBody>
          <a:bodyPr/>
          <a:lstStyle>
            <a:extLst/>
          </a:lstStyle>
          <a:p>
            <a:r>
              <a:rPr lang="en-US" smtClean="0"/>
              <a:t>DHARMENDRA SHARMA</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A244BDE-AEE8-4F9F-84A0-5AC9D82289A9}" type="datetime1">
              <a:rPr lang="en-US" smtClean="0"/>
              <a:pPr/>
              <a:t>12/8/2012</a:t>
            </a:fld>
            <a:endParaRPr lang="en-US"/>
          </a:p>
        </p:txBody>
      </p:sp>
      <p:sp>
        <p:nvSpPr>
          <p:cNvPr id="3" name="Footer Placeholder 2"/>
          <p:cNvSpPr>
            <a:spLocks noGrp="1"/>
          </p:cNvSpPr>
          <p:nvPr>
            <p:ph type="ftr" sz="quarter" idx="11"/>
          </p:nvPr>
        </p:nvSpPr>
        <p:spPr/>
        <p:txBody>
          <a:bodyPr/>
          <a:lstStyle>
            <a:extLst/>
          </a:lstStyle>
          <a:p>
            <a:r>
              <a:rPr lang="en-US" smtClean="0"/>
              <a:t>DHARMENDRA SHARMA</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F2CB05-04D2-4EC8-910F-44056C6F4A5A}" type="datetime1">
              <a:rPr lang="en-US" smtClean="0"/>
              <a:pPr/>
              <a:t>12/8/2012</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9229FA-9A48-4A4F-985A-AA638BCB6EDF}"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693C108D-0A90-4246-A17B-53B105D270CE}" type="datetime1">
              <a:rPr lang="en-US" smtClean="0"/>
              <a:pPr/>
              <a:t>12/8/2012</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7BD669-9277-475E-AE66-EDD61D51D304}"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088281-87DC-444A-A6CD-9974D7171BD8}"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E32044E-E71A-4B6C-84A4-FF4FD3F97F9D}" type="datetime1">
              <a:rPr lang="en-US" smtClean="0"/>
              <a:pPr/>
              <a:t>12/8/2012</a:t>
            </a:fld>
            <a:endParaRPr lang="en-US"/>
          </a:p>
        </p:txBody>
      </p:sp>
      <p:sp>
        <p:nvSpPr>
          <p:cNvPr id="19" name="Footer Placeholder 18"/>
          <p:cNvSpPr>
            <a:spLocks noGrp="1"/>
          </p:cNvSpPr>
          <p:nvPr>
            <p:ph type="ftr" sz="quarter" idx="11"/>
          </p:nvPr>
        </p:nvSpPr>
        <p:spPr/>
        <p:txBody>
          <a:bodyPr/>
          <a:lstStyle/>
          <a:p>
            <a:r>
              <a:rPr lang="en-US" smtClean="0"/>
              <a:t>DHARMENDRA SHARMA</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4BE0181-4073-4889-A67D-91FD6213DA47}"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B46E58B-2A62-4A67-9F5C-B11999997B5C}"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AD28C75-A10B-477E-9ED8-63E73DA3FE1F}" type="datetime1">
              <a:rPr lang="en-US" smtClean="0"/>
              <a:pPr/>
              <a:t>12/8/2012</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dirty="0" smtClean="0"/>
              <a:t>Click to edit Master text styles</a:t>
            </a:r>
          </a:p>
        </p:txBody>
      </p:sp>
      <p:sp>
        <p:nvSpPr>
          <p:cNvPr id="4" name="Date Placeholder 3"/>
          <p:cNvSpPr>
            <a:spLocks noGrp="1"/>
          </p:cNvSpPr>
          <p:nvPr>
            <p:ph type="dt" sz="half" idx="10"/>
          </p:nvPr>
        </p:nvSpPr>
        <p:spPr/>
        <p:txBody>
          <a:bodyPr/>
          <a:lstStyle/>
          <a:p>
            <a:fld id="{7E15A55A-65B1-4335-A2A2-0B6A4EB62100}"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B7C1A6-3B08-4198-A791-D98266756160}"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E00E120-4199-4354-B8B7-A1F8BEC3E031}"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E32044E-E71A-4B6C-84A4-FF4FD3F97F9D}" type="datetime1">
              <a:rPr lang="en-US" smtClean="0"/>
              <a:pPr/>
              <a:t>12/8/2012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DHARMENDRA SHARMA</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4BE0181-4073-4889-A67D-91FD6213DA47}"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46E58B-2A62-4A67-9F5C-B11999997B5C}" type="datetime1">
              <a:rPr lang="en-US" smtClean="0"/>
              <a:pPr/>
              <a:t>12/8/2012</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AD28C75-A10B-477E-9ED8-63E73DA3FE1F}" type="datetime1">
              <a:rPr lang="en-US" smtClean="0"/>
              <a:pPr/>
              <a:t>12/8/2012</a:t>
            </a:fld>
            <a:endParaRPr lang="en-US"/>
          </a:p>
        </p:txBody>
      </p:sp>
      <p:sp>
        <p:nvSpPr>
          <p:cNvPr id="8" name="Footer Placeholder 7"/>
          <p:cNvSpPr>
            <a:spLocks noGrp="1"/>
          </p:cNvSpPr>
          <p:nvPr>
            <p:ph type="ftr" sz="quarter" idx="11"/>
          </p:nvPr>
        </p:nvSpPr>
        <p:spPr/>
        <p:txBody>
          <a:bodyPr/>
          <a:lstStyle>
            <a:extLst/>
          </a:lstStyle>
          <a:p>
            <a:r>
              <a:rPr lang="en-US" smtClean="0"/>
              <a:t>DHARMENDRA SHARMA</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extLst/>
          </a:lstStyle>
          <a:p>
            <a:r>
              <a:rPr lang="en-US" smtClean="0"/>
              <a:t>DHARMENDRA SHARMA</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D38420-7DC6-462B-AD48-F797079483F9}"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extLst/>
          </a:lstStyle>
          <a:p>
            <a:r>
              <a:rPr lang="en-US" smtClean="0"/>
              <a:t>DHARMENDRA SHARMA</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0B7C1A6-3B08-4198-A791-D98266756160}" type="datetime1">
              <a:rPr lang="en-US" smtClean="0"/>
              <a:pPr/>
              <a:t>12/8/2012</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E00E120-4199-4354-B8B7-A1F8BEC3E031}" type="datetime1">
              <a:rPr lang="en-US" smtClean="0"/>
              <a:pPr/>
              <a:t>12/8/2012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EE32044E-E71A-4B6C-84A4-FF4FD3F97F9D}" type="datetime1">
              <a:rPr lang="en-US" smtClean="0"/>
              <a:pPr/>
              <a:t>12/8/2012</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r>
              <a:rPr lang="en-US" smtClean="0"/>
              <a:t>DHARMENDRA SHARMA</a:t>
            </a: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A4BE0181-4073-4889-A67D-91FD6213DA47}" type="datetime1">
              <a:rPr lang="en-US" smtClean="0"/>
              <a:pPr/>
              <a:t>12/8/2012</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r>
              <a:rPr lang="en-US" smtClean="0"/>
              <a:t>DHARMENDRA SHARMA</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46E58B-2A62-4A67-9F5C-B11999997B5C}" type="datetime1">
              <a:rPr lang="en-US" smtClean="0"/>
              <a:pPr/>
              <a:t>12/8/2012</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B6F15528-21DE-4FAA-801E-634DDDAF4B2B}"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AD28C75-A10B-477E-9ED8-63E73DA3FE1F}" type="datetime1">
              <a:rPr lang="en-US" smtClean="0"/>
              <a:pPr/>
              <a:t>12/8/2012</a:t>
            </a:fld>
            <a:endParaRPr lang="en-US"/>
          </a:p>
        </p:txBody>
      </p:sp>
      <p:sp>
        <p:nvSpPr>
          <p:cNvPr id="8" name="Footer Placeholder 7"/>
          <p:cNvSpPr>
            <a:spLocks noGrp="1"/>
          </p:cNvSpPr>
          <p:nvPr>
            <p:ph type="ftr" sz="quarter" idx="11"/>
          </p:nvPr>
        </p:nvSpPr>
        <p:spPr/>
        <p:txBody>
          <a:bodyPr/>
          <a:lstStyle>
            <a:extLst/>
          </a:lstStyle>
          <a:p>
            <a:r>
              <a:rPr lang="en-US" smtClean="0"/>
              <a:t>DHARMENDRA SHARMA</a:t>
            </a: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79418D4-3158-465A-8FE8-101EEF35C8C1}" type="datetime1">
              <a:rPr lang="en-US" smtClean="0"/>
              <a:pPr/>
              <a:t>12/8/2012</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extLst/>
          </a:lstStyle>
          <a:p>
            <a:r>
              <a:rPr lang="en-US" smtClean="0"/>
              <a:t>DHARMENDRA SHARMA</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extLst/>
          </a:lstStyle>
          <a:p>
            <a:r>
              <a:rPr lang="en-US" smtClean="0"/>
              <a:t>DHARMENDRA SHARMA</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70B7C1A6-3B08-4198-A791-D98266756160}" type="datetime1">
              <a:rPr lang="en-US" smtClean="0"/>
              <a:pPr/>
              <a:t>12/8/2012</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r>
              <a:rPr lang="en-US" smtClean="0"/>
              <a:t>DHARMENDRA SHARMA</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1E00E120-4199-4354-B8B7-A1F8BEC3E031}" type="datetime1">
              <a:rPr lang="en-US" smtClean="0"/>
              <a:pPr/>
              <a:t>12/8/2012</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r>
              <a:rPr lang="en-US" smtClean="0"/>
              <a:t>DHARMENDRA SHARMA</a:t>
            </a:r>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E32044E-E71A-4B6C-84A4-FF4FD3F97F9D}" type="datetime1">
              <a:rPr lang="en-US" smtClean="0"/>
              <a:pPr/>
              <a:t>12/8/2012</a:t>
            </a:fld>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DHARMENDRA SHARMA</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4BE0181-4073-4889-A67D-91FD6213DA47}" type="datetime1">
              <a:rPr lang="en-US" smtClean="0"/>
              <a:pPr/>
              <a:t>12/8/2012</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DHARMENDRA SHARMA</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B46E58B-2A62-4A67-9F5C-B11999997B5C}"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dirty="0" smtClean="0"/>
              <a:t>Click to edit Master title style</a:t>
            </a:r>
            <a:endParaRPr kumimoji="0" lang="en-US" dirty="0"/>
          </a:p>
        </p:txBody>
      </p:sp>
      <p:sp>
        <p:nvSpPr>
          <p:cNvPr id="3" name="Date Placeholder 2"/>
          <p:cNvSpPr>
            <a:spLocks noGrp="1"/>
          </p:cNvSpPr>
          <p:nvPr>
            <p:ph type="dt" sz="half" idx="10"/>
          </p:nvPr>
        </p:nvSpPr>
        <p:spPr/>
        <p:txBody>
          <a:bodyPr/>
          <a:lstStyle/>
          <a:p>
            <a:fld id="{E260CE32-4201-4996-A162-E602F2985838}" type="datetime1">
              <a:rPr lang="en-US" smtClean="0"/>
              <a:pPr/>
              <a:t>12/8/2012</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extBox 5"/>
          <p:cNvSpPr txBox="1"/>
          <p:nvPr userDrawn="1"/>
        </p:nvSpPr>
        <p:spPr>
          <a:xfrm>
            <a:off x="1295400" y="2819400"/>
            <a:ext cx="5791200" cy="369332"/>
          </a:xfrm>
          <a:prstGeom prst="rect">
            <a:avLst/>
          </a:prstGeom>
          <a:noFill/>
        </p:spPr>
        <p:txBody>
          <a:bodyPr wrap="square" rtlCol="0">
            <a:spAutoFit/>
          </a:bodyPr>
          <a:lstStyle/>
          <a:p>
            <a:r>
              <a:rPr lang="en-US" dirty="0" smtClean="0"/>
              <a:t>DHARMENDRA</a:t>
            </a:r>
            <a:r>
              <a:rPr lang="en-US" baseline="0" dirty="0" smtClean="0"/>
              <a:t> SHARMA</a:t>
            </a:r>
            <a:endParaRPr lang="en-IN"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AD28C75-A10B-477E-9ED8-63E73DA3FE1F}" type="datetime1">
              <a:rPr lang="en-US" smtClean="0"/>
              <a:pPr/>
              <a:t>12/8/2012</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B7C1A6-3B08-4198-A791-D98266756160}"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E00E120-4199-4354-B8B7-A1F8BEC3E031}"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E32044E-E71A-4B6C-84A4-FF4FD3F97F9D}" type="datetime1">
              <a:rPr lang="en-US" smtClean="0"/>
              <a:pPr/>
              <a:t>12/8/2012</a:t>
            </a:fld>
            <a:endParaRPr lang="en-US"/>
          </a:p>
        </p:txBody>
      </p:sp>
      <p:sp>
        <p:nvSpPr>
          <p:cNvPr id="17" name="Footer Placeholder 16"/>
          <p:cNvSpPr>
            <a:spLocks noGrp="1"/>
          </p:cNvSpPr>
          <p:nvPr>
            <p:ph type="ftr" sz="quarter" idx="11"/>
          </p:nvPr>
        </p:nvSpPr>
        <p:spPr/>
        <p:txBody>
          <a:bodyPr/>
          <a:lstStyle/>
          <a:p>
            <a:r>
              <a:rPr lang="en-US" smtClean="0"/>
              <a:t>DHARMENDRA SHARMA</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4" name="Date Placeholder 3"/>
          <p:cNvSpPr>
            <a:spLocks noGrp="1"/>
          </p:cNvSpPr>
          <p:nvPr>
            <p:ph type="dt" sz="half" idx="10"/>
          </p:nvPr>
        </p:nvSpPr>
        <p:spPr/>
        <p:txBody>
          <a:bodyPr/>
          <a:lstStyle/>
          <a:p>
            <a:fld id="{A4BE0181-4073-4889-A67D-91FD6213DA47}" type="datetime1">
              <a:rPr lang="en-US" smtClean="0"/>
              <a:pPr/>
              <a:t>12/8/2012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464BD6-2F69-4689-9B1F-31A53BAE9F4C}" type="datetime1">
              <a:rPr lang="en-US" smtClean="0"/>
              <a:pPr/>
              <a:t>12/8/2012</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B46E58B-2A62-4A67-9F5C-B11999997B5C}"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AD28C75-A10B-477E-9ED8-63E73DA3FE1F}" type="datetime1">
              <a:rPr lang="en-US" smtClean="0"/>
              <a:pPr/>
              <a:t>12/8/2012</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DHARMENDRA SHARMA</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0B7C1A6-3B08-4198-A791-D98266756160}" type="datetime1">
              <a:rPr lang="en-US" smtClean="0"/>
              <a:pPr/>
              <a:t>12/8/2012</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DHARMENDRA SHARMA</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E00E120-4199-4354-B8B7-A1F8BEC3E031}" type="datetime1">
              <a:rPr lang="en-US" smtClean="0"/>
              <a:pPr/>
              <a:t>12/8/2012</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DHARMENDRA SHARMA</a:t>
            </a:r>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E32044E-E71A-4B6C-84A4-FF4FD3F97F9D}" type="datetime1">
              <a:rPr lang="en-US" smtClean="0"/>
              <a:pPr/>
              <a:t>12/8/2012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DHARMENDRA SHARMA</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2965FA-21F7-4C25-9571-2B9973DCB110}"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4BE0181-4073-4889-A67D-91FD6213DA47}" type="datetime1">
              <a:rPr lang="en-US" smtClean="0"/>
              <a:pPr/>
              <a:t>12/8/2012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DHARMENDRA SHARMA</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6B46E58B-2A62-4A67-9F5C-B11999997B5C}" type="datetime1">
              <a:rPr lang="en-US" smtClean="0"/>
              <a:pPr/>
              <a:t>12/8/2012</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DHARMENDRA SHARMA</a:t>
            </a:r>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EAD28C75-A10B-477E-9ED8-63E73DA3FE1F}" type="datetime1">
              <a:rPr lang="en-US" smtClean="0"/>
              <a:pPr/>
              <a:t>12/8/2012</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DHARMENDRA SHARMA</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B7C1A6-3B08-4198-A791-D98266756160}"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E00E120-4199-4354-B8B7-A1F8BEC3E031}" type="datetime1">
              <a:rPr lang="en-US" smtClean="0"/>
              <a:pPr/>
              <a:t>12/8/2012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DHARMENDRA SHARMA</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DHARMENDRA SHARMA</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E32044E-E71A-4B6C-84A4-FF4FD3F97F9D}" type="datetime1">
              <a:rPr lang="en-US" smtClean="0"/>
              <a:pPr/>
              <a:t>12/8/2012</a:t>
            </a:fld>
            <a:endParaRPr lang="en-US"/>
          </a:p>
        </p:txBody>
      </p:sp>
      <p:sp>
        <p:nvSpPr>
          <p:cNvPr id="17" name="Footer Placeholder 16"/>
          <p:cNvSpPr>
            <a:spLocks noGrp="1"/>
          </p:cNvSpPr>
          <p:nvPr>
            <p:ph type="ftr" sz="quarter" idx="11"/>
          </p:nvPr>
        </p:nvSpPr>
        <p:spPr/>
        <p:txBody>
          <a:bodyPr/>
          <a:lstStyle/>
          <a:p>
            <a:r>
              <a:rPr lang="en-US" smtClean="0"/>
              <a:t>DHARMENDRA SHARMA</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8ADB8C86-82EE-41A9-9E2B-9EF25A4640C1}" type="datetime1">
              <a:rPr lang="en-US" smtClean="0"/>
              <a:pPr/>
              <a:t>12/8/2012</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smtClean="0"/>
              <a:t>DHARMENDRA SHARMA</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C168C23-B3DF-4829-A5A3-93C5FBFA89E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4BE0181-4073-4889-A67D-91FD6213DA47}" type="datetime1">
              <a:rPr lang="en-US" smtClean="0"/>
              <a:pPr/>
              <a:t>12/8/2012</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DHARMENDRA SHARMA</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B46E58B-2A62-4A67-9F5C-B11999997B5C}"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AD28C75-A10B-477E-9ED8-63E73DA3FE1F}" type="datetime1">
              <a:rPr lang="en-US" smtClean="0"/>
              <a:pPr/>
              <a:t>12/8/2012</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ED123A-78ED-4518-8BF4-6CE3FBA66938}" type="datetime1">
              <a:rPr lang="en-US" smtClean="0"/>
              <a:pPr/>
              <a:t>12/8/2012</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272E2-BAD7-4567-B9D1-70C137B58E70}" type="datetime1">
              <a:rPr lang="en-US" smtClean="0"/>
              <a:pPr/>
              <a:t>12/8/2012</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B7C1A6-3B08-4198-A791-D98266756160}" type="datetime1">
              <a:rPr lang="en-US" smtClean="0"/>
              <a:pPr/>
              <a:t>12/8/2012</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E00E120-4199-4354-B8B7-A1F8BEC3E031}" type="datetime1">
              <a:rPr lang="en-US" smtClean="0"/>
              <a:pPr/>
              <a:t>12/8/2012</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DHARMENDRA SHARMA</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7F9C46-B913-4589-995E-CC9C7DDC2679}"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BBFC02-CDBA-4752-B5FF-81250180A6AC}" type="datetime1">
              <a:rPr lang="en-US" smtClean="0"/>
              <a:pPr/>
              <a:t>12/8/2012</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BBFB907-3588-4989-92D9-A9D5EAF4510C}" type="datetime1">
              <a:rPr lang="en-US" smtClean="0"/>
              <a:pPr/>
              <a:t>12/8/2012</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US" smtClean="0"/>
              <a:t>DHARMENDRA SHARMA</a:t>
            </a: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D856B5D-E279-42A6-AECD-4FAF490E638C}" type="datetime1">
              <a:rPr lang="en-US" smtClean="0"/>
              <a:pPr/>
              <a:t>12/8/2012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DHARMENDRA SHARMA</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059334-EA49-43F3-9606-B71D66259FFF}" type="datetime1">
              <a:rPr lang="en-US" smtClean="0"/>
              <a:pPr/>
              <a:t>12/8/2012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DHARMENDRA SHARMA</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BBFB907-3588-4989-92D9-A9D5EAF4510C}" type="datetime1">
              <a:rPr lang="en-US" smtClean="0"/>
              <a:pPr/>
              <a:t>12/8/2012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DHARMENDRA SHARMA</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r>
              <a:rPr lang="en-US" smtClean="0"/>
              <a:t>DHARMENDRA SHARMA</a:t>
            </a:r>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BBFB907-3588-4989-92D9-A9D5EAF4510C}" type="datetime1">
              <a:rPr lang="en-US" smtClean="0"/>
              <a:pPr/>
              <a:t>12/8/2012</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6F15528-21DE-4FAA-801E-634DDDAF4B2B}"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BBFB907-3588-4989-92D9-A9D5EAF4510C}" type="datetime1">
              <a:rPr lang="en-US" smtClean="0"/>
              <a:pPr/>
              <a:t>12/8/2012</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DHARMENDRA SHARMA</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BBFB907-3588-4989-92D9-A9D5EAF4510C}" type="datetime1">
              <a:rPr lang="en-US" smtClean="0"/>
              <a:pPr/>
              <a:t>12/8/2012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DHARMENDRA SHARMA</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BBFB907-3588-4989-92D9-A9D5EAF4510C}" type="datetime1">
              <a:rPr lang="en-US" smtClean="0"/>
              <a:pPr/>
              <a:t>12/8/2012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DHARMENDRA SHARMA</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BBFB907-3588-4989-92D9-A9D5EAF4510C}" type="datetime1">
              <a:rPr lang="en-US" smtClean="0"/>
              <a:pPr/>
              <a:t>12/8/2012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DHARMENDRA SHARMA</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8077200" cy="1295400"/>
          </a:xfrm>
        </p:spPr>
        <p:txBody>
          <a:bodyPr>
            <a:normAutofit fontScale="90000"/>
          </a:bodyPr>
          <a:lstStyle/>
          <a:p>
            <a:r>
              <a:rPr lang="en-US" sz="6000" dirty="0" smtClean="0">
                <a:solidFill>
                  <a:schemeClr val="accent2">
                    <a:lumMod val="50000"/>
                  </a:schemeClr>
                </a:solidFill>
                <a:effectLst>
                  <a:outerShdw blurRad="38100" dist="38100" dir="2700000" algn="tl">
                    <a:srgbClr val="000000">
                      <a:alpha val="43137"/>
                    </a:srgbClr>
                  </a:outerShdw>
                </a:effectLst>
              </a:rPr>
              <a:t>BUYBACK OF SHARES</a:t>
            </a:r>
            <a:r>
              <a:rPr lang="en-US" dirty="0" smtClean="0"/>
              <a:t/>
            </a:r>
            <a:br>
              <a:rPr lang="en-US" dirty="0" smtClean="0"/>
            </a:br>
            <a:endParaRPr lang="en-IN" dirty="0"/>
          </a:p>
        </p:txBody>
      </p:sp>
      <p:pic>
        <p:nvPicPr>
          <p:cNvPr id="4" name="Picture 3" descr="Buyback.gif"/>
          <p:cNvPicPr>
            <a:picLocks noChangeAspect="1"/>
          </p:cNvPicPr>
          <p:nvPr/>
        </p:nvPicPr>
        <p:blipFill>
          <a:blip r:embed="rId2"/>
          <a:stretch>
            <a:fillRect/>
          </a:stretch>
        </p:blipFill>
        <p:spPr>
          <a:xfrm rot="20840992">
            <a:off x="2221601" y="2129980"/>
            <a:ext cx="3657600" cy="1905000"/>
          </a:xfrm>
          <a:prstGeom prst="rect">
            <a:avLst/>
          </a:prstGeom>
        </p:spPr>
      </p:pic>
      <p:sp>
        <p:nvSpPr>
          <p:cNvPr id="5" name="TextBox 4"/>
          <p:cNvSpPr txBox="1"/>
          <p:nvPr/>
        </p:nvSpPr>
        <p:spPr>
          <a:xfrm>
            <a:off x="1219200" y="5638800"/>
            <a:ext cx="7315200" cy="830997"/>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4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DHARMENDRA SHARMA</a:t>
            </a:r>
            <a:endParaRPr lang="en-IN" sz="4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28600"/>
            <a:ext cx="7391400" cy="1167618"/>
          </a:xfrm>
        </p:spPr>
        <p:txBody>
          <a:bodyPr>
            <a:normAutofit fontScale="90000"/>
          </a:bodyPr>
          <a:lstStyle/>
          <a:p>
            <a:r>
              <a:rPr lang="en-IN" u="sng" dirty="0" smtClean="0"/>
              <a:t>MODES </a:t>
            </a:r>
            <a:r>
              <a:rPr lang="en-IN" u="sng" dirty="0" smtClean="0"/>
              <a:t>OF BUY BACK</a:t>
            </a:r>
            <a:r>
              <a:rPr lang="en-IN" dirty="0" smtClean="0"/>
              <a:t> </a:t>
            </a:r>
            <a:r>
              <a:rPr lang="en-US" dirty="0" smtClean="0"/>
              <a:t/>
            </a:r>
            <a:br>
              <a:rPr lang="en-US" dirty="0" smtClean="0"/>
            </a:br>
            <a:endParaRPr lang="en-US" dirty="0"/>
          </a:p>
        </p:txBody>
      </p:sp>
      <p:sp>
        <p:nvSpPr>
          <p:cNvPr id="2" name="Footer Placeholder 1"/>
          <p:cNvSpPr>
            <a:spLocks noGrp="1"/>
          </p:cNvSpPr>
          <p:nvPr>
            <p:ph type="ftr" sz="quarter" idx="11"/>
          </p:nvPr>
        </p:nvSpPr>
        <p:spPr/>
        <p:txBody>
          <a:bodyPr/>
          <a:lstStyle/>
          <a:p>
            <a:r>
              <a:rPr lang="en-US" smtClean="0"/>
              <a:t>DHARMENDRA SHARMA</a:t>
            </a:r>
            <a:endParaRPr lang="en-US"/>
          </a:p>
        </p:txBody>
      </p:sp>
      <p:sp>
        <p:nvSpPr>
          <p:cNvPr id="4" name="TextBox 3"/>
          <p:cNvSpPr txBox="1"/>
          <p:nvPr/>
        </p:nvSpPr>
        <p:spPr>
          <a:xfrm>
            <a:off x="304800" y="914400"/>
            <a:ext cx="8610600" cy="6740307"/>
          </a:xfrm>
          <a:prstGeom prst="rect">
            <a:avLst/>
          </a:prstGeom>
          <a:noFill/>
        </p:spPr>
        <p:txBody>
          <a:bodyPr wrap="square" rtlCol="0">
            <a:spAutoFit/>
          </a:bodyPr>
          <a:lstStyle/>
          <a:p>
            <a:pPr algn="just"/>
            <a:r>
              <a:rPr lang="en-IN" sz="2400" dirty="0" smtClean="0"/>
              <a:t>Buy back of shares or other specified securities can be done through various sources which have been illustrated under sub section 5 of section 77A, they are as follows:-</a:t>
            </a:r>
            <a:endParaRPr lang="en-US" sz="2400" dirty="0" smtClean="0"/>
          </a:p>
          <a:p>
            <a:pPr algn="just"/>
            <a:r>
              <a:rPr lang="en-IN" sz="2400" dirty="0" smtClean="0"/>
              <a:t> a) From the existing security holders on a proportionate basis or</a:t>
            </a:r>
            <a:endParaRPr lang="en-US" sz="2400" dirty="0" smtClean="0"/>
          </a:p>
          <a:p>
            <a:pPr algn="just"/>
            <a:r>
              <a:rPr lang="en-IN" sz="2400" dirty="0" smtClean="0"/>
              <a:t>b) From the open market, through;</a:t>
            </a:r>
            <a:endParaRPr lang="en-US" sz="2400" dirty="0" smtClean="0"/>
          </a:p>
          <a:p>
            <a:pPr marL="514350" indent="-514350" algn="just">
              <a:buAutoNum type="romanLcParenR"/>
            </a:pPr>
            <a:r>
              <a:rPr lang="en-IN" sz="2400" dirty="0" smtClean="0"/>
              <a:t>Stock market</a:t>
            </a:r>
          </a:p>
          <a:p>
            <a:pPr marL="514350" indent="-514350" algn="just">
              <a:buAutoNum type="romanLcParenR"/>
            </a:pPr>
            <a:r>
              <a:rPr lang="en-IN" sz="2400" dirty="0" smtClean="0"/>
              <a:t> Book building process</a:t>
            </a:r>
            <a:endParaRPr lang="en-US" sz="2400" dirty="0" smtClean="0"/>
          </a:p>
          <a:p>
            <a:pPr algn="just"/>
            <a:r>
              <a:rPr lang="en-IN" sz="2400" dirty="0" smtClean="0"/>
              <a:t>c) From odd lots, that is to say where the lot of securities of a public company, whose Shares are listed on a recognised stock exchange, is smaller than such marketable Lot, as may be specified by the stock exchange; or</a:t>
            </a:r>
            <a:endParaRPr lang="en-US" sz="2400" dirty="0" smtClean="0"/>
          </a:p>
          <a:p>
            <a:pPr algn="just"/>
            <a:r>
              <a:rPr lang="en-IN" sz="2400" dirty="0" smtClean="0"/>
              <a:t>d) by purchasing the securities issued to employees of the company under a scheme Of stock option or sweat equity. </a:t>
            </a:r>
            <a:endParaRPr lang="en-US" sz="2400" dirty="0" smtClean="0"/>
          </a:p>
          <a:p>
            <a:endParaRPr lang="en-US" sz="2400" dirty="0"/>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229600" cy="737382"/>
          </a:xfrm>
        </p:spPr>
        <p:txBody>
          <a:bodyPr>
            <a:normAutofit fontScale="90000"/>
          </a:bodyPr>
          <a:lstStyle/>
          <a:p>
            <a:r>
              <a:rPr lang="en-US" sz="4800" b="1" dirty="0" smtClean="0">
                <a:solidFill>
                  <a:schemeClr val="tx1"/>
                </a:solidFill>
                <a:effectLst/>
                <a:latin typeface="Calibri" pitchFamily="34" charset="0"/>
                <a:ea typeface="Times New Roman" pitchFamily="18" charset="0"/>
                <a:cs typeface="Times New Roman" pitchFamily="18" charset="0"/>
              </a:rPr>
              <a:t>       </a:t>
            </a:r>
            <a:r>
              <a:rPr lang="en-US" sz="4800" b="1" u="sng" dirty="0" smtClean="0">
                <a:solidFill>
                  <a:schemeClr val="tx1"/>
                </a:solidFill>
                <a:effectLst/>
                <a:latin typeface="Calibri" pitchFamily="34" charset="0"/>
                <a:ea typeface="Times New Roman" pitchFamily="18" charset="0"/>
                <a:cs typeface="Times New Roman" pitchFamily="18" charset="0"/>
              </a:rPr>
              <a:t>DECLARATION OF SOLVENCY</a:t>
            </a:r>
            <a:endParaRPr lang="en-US" dirty="0"/>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1025" name="Rectangle 1"/>
          <p:cNvSpPr>
            <a:spLocks noChangeArrowheads="1"/>
          </p:cNvSpPr>
          <p:nvPr/>
        </p:nvSpPr>
        <p:spPr bwMode="auto">
          <a:xfrm>
            <a:off x="0" y="0"/>
            <a:ext cx="226344"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5" name="TextBox 4"/>
          <p:cNvSpPr txBox="1"/>
          <p:nvPr/>
        </p:nvSpPr>
        <p:spPr>
          <a:xfrm>
            <a:off x="457200" y="856357"/>
            <a:ext cx="8229600" cy="6001643"/>
          </a:xfrm>
          <a:prstGeom prst="rect">
            <a:avLst/>
          </a:prstGeom>
          <a:noFill/>
        </p:spPr>
        <p:txBody>
          <a:bodyPr wrap="square" rtlCol="0">
            <a:spAutoFit/>
          </a:bodyPr>
          <a:lstStyle/>
          <a:p>
            <a:r>
              <a:rPr lang="en-IN" sz="2400" dirty="0" smtClean="0"/>
              <a:t>Where a company has passed a special resolution under clause b of sub-section (2) or a board resolution has been passed under some circumstances to buy back its own shares or other specified securities, under  the section, it shall before making such buy back ,file with the registrar and the securities and exchange board of India a declaration of solvency in the form as may be prescribed and verified by an affidavit to the effect that the board has made a full enquiry into the affairs of the company as a result of which they have formed an opinion that it is capable of meeting its liabilities and will not be rendered insolvent within a period one year of the date of declaration adopted by the board, and signed by at least two directors of the company, one of whom shall be the managing director, if any.</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457200"/>
            <a:ext cx="8229600" cy="533400"/>
          </a:xfrm>
        </p:spPr>
        <p:txBody>
          <a:bodyPr>
            <a:normAutofit fontScale="90000"/>
          </a:bodyPr>
          <a:lstStyle/>
          <a:p>
            <a:r>
              <a:rPr lang="en-IN" sz="2800" b="1" u="sng" dirty="0" smtClean="0"/>
              <a:t>REGISTER OF SECURITIES BOUGHT BACK</a:t>
            </a:r>
            <a:endParaRPr lang="en-US" sz="2800" dirty="0"/>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TextBox 3"/>
          <p:cNvSpPr txBox="1"/>
          <p:nvPr/>
        </p:nvSpPr>
        <p:spPr>
          <a:xfrm>
            <a:off x="304800" y="1981200"/>
            <a:ext cx="8458200" cy="4154984"/>
          </a:xfrm>
          <a:prstGeom prst="rect">
            <a:avLst/>
          </a:prstGeom>
          <a:noFill/>
        </p:spPr>
        <p:txBody>
          <a:bodyPr wrap="square" rtlCol="0">
            <a:spAutoFit/>
          </a:bodyPr>
          <a:lstStyle/>
          <a:p>
            <a:pPr algn="just"/>
            <a:r>
              <a:rPr lang="en-IN" sz="2400" dirty="0" smtClean="0">
                <a:solidFill>
                  <a:srgbClr val="FF0000"/>
                </a:solidFill>
              </a:rPr>
              <a:t>Section 77A (9) prescribes for the manner in which a register shall be maintained a register of shares so bought back and enter therein the following particulars:-</a:t>
            </a:r>
            <a:endParaRPr lang="en-US" sz="2400" dirty="0" smtClean="0">
              <a:solidFill>
                <a:srgbClr val="FF0000"/>
              </a:solidFill>
            </a:endParaRPr>
          </a:p>
          <a:p>
            <a:pPr marL="514350" indent="-514350" algn="just">
              <a:buAutoNum type="romanLcParenR"/>
            </a:pPr>
            <a:r>
              <a:rPr lang="en-IN" sz="2400" dirty="0" smtClean="0">
                <a:solidFill>
                  <a:srgbClr val="FF0000"/>
                </a:solidFill>
              </a:rPr>
              <a:t>The consideration paid for the securities bought back.</a:t>
            </a:r>
            <a:endParaRPr lang="en-US" sz="2400" dirty="0" smtClean="0">
              <a:solidFill>
                <a:srgbClr val="FF0000"/>
              </a:solidFill>
            </a:endParaRPr>
          </a:p>
          <a:p>
            <a:pPr marL="514350" indent="-514350" algn="just">
              <a:buAutoNum type="romanLcParenR" startAt="2"/>
            </a:pPr>
            <a:r>
              <a:rPr lang="en-IN" sz="2400" dirty="0" smtClean="0">
                <a:solidFill>
                  <a:srgbClr val="FF0000"/>
                </a:solidFill>
              </a:rPr>
              <a:t>The date of cancellation of securities</a:t>
            </a:r>
            <a:endParaRPr lang="en-US" sz="2400" dirty="0" smtClean="0">
              <a:solidFill>
                <a:srgbClr val="FF0000"/>
              </a:solidFill>
            </a:endParaRPr>
          </a:p>
          <a:p>
            <a:pPr marL="514350" indent="-514350" algn="just">
              <a:buAutoNum type="romanLcParenR" startAt="3"/>
            </a:pPr>
            <a:r>
              <a:rPr lang="en-IN" sz="2400" dirty="0" smtClean="0">
                <a:solidFill>
                  <a:srgbClr val="FF0000"/>
                </a:solidFill>
              </a:rPr>
              <a:t>The date of extinguishing and physically destroying of securities.</a:t>
            </a:r>
            <a:endParaRPr lang="en-US" sz="2400" dirty="0" smtClean="0">
              <a:solidFill>
                <a:srgbClr val="FF0000"/>
              </a:solidFill>
            </a:endParaRPr>
          </a:p>
          <a:p>
            <a:pPr marL="514350" indent="-514350" algn="just"/>
            <a:r>
              <a:rPr lang="en-IN" sz="2400" dirty="0" smtClean="0">
                <a:solidFill>
                  <a:srgbClr val="FF0000"/>
                </a:solidFill>
              </a:rPr>
              <a:t>iv)   Other particulars as may be prescribed.</a:t>
            </a:r>
            <a:endParaRPr lang="en-US" sz="2400" dirty="0" smtClean="0">
              <a:solidFill>
                <a:srgbClr val="FF0000"/>
              </a:solidFill>
            </a:endParaRPr>
          </a:p>
          <a:p>
            <a:pPr algn="just"/>
            <a:r>
              <a:rPr lang="en-IN" sz="2400" dirty="0" smtClean="0">
                <a:solidFill>
                  <a:srgbClr val="FF0000"/>
                </a:solidFill>
              </a:rPr>
              <a:t>The shares or the securities so bought back shall be physically destroyed within seven days from the last date of completion of such buy back.</a:t>
            </a:r>
            <a:endParaRPr lang="en-US" sz="2400" dirty="0">
              <a:solidFill>
                <a:srgbClr val="FF0000"/>
              </a:solidFill>
            </a:endParaRPr>
          </a:p>
        </p:txBody>
      </p:sp>
    </p:spTree>
  </p:cSld>
  <p:clrMapOvr>
    <a:masterClrMapping/>
  </p:clrMapOvr>
  <p:transition>
    <p:strips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763000" cy="762000"/>
          </a:xfrm>
        </p:spPr>
        <p:txBody>
          <a:bodyPr>
            <a:normAutofit fontScale="90000"/>
          </a:bodyPr>
          <a:lstStyle/>
          <a:p>
            <a:r>
              <a:rPr lang="en-IN"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PROHIBITION ON FURTHER ISSUE OF SHARES AFTER BUY BACK </a:t>
            </a:r>
            <a:r>
              <a:rPr lang="en-IN"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r>
              <a:rPr lang="en-US" dirty="0" smtClean="0"/>
              <a:t/>
            </a:r>
            <a:br>
              <a:rPr lang="en-US" dirty="0" smtClean="0"/>
            </a:br>
            <a:endParaRPr lang="en-US" dirty="0"/>
          </a:p>
        </p:txBody>
      </p:sp>
      <p:sp>
        <p:nvSpPr>
          <p:cNvPr id="3" name="Footer Placeholder 2"/>
          <p:cNvSpPr>
            <a:spLocks noGrp="1"/>
          </p:cNvSpPr>
          <p:nvPr>
            <p:ph type="ftr" sz="quarter" idx="11"/>
          </p:nvPr>
        </p:nvSpPr>
        <p:spPr>
          <a:xfrm>
            <a:off x="5334000" y="6248206"/>
            <a:ext cx="3124200" cy="365125"/>
          </a:xfrm>
        </p:spPr>
        <p:txBody>
          <a:bodyPr/>
          <a:lstStyle/>
          <a:p>
            <a:r>
              <a:rPr lang="en-US" sz="1800" dirty="0" smtClean="0">
                <a:solidFill>
                  <a:srgbClr val="00B050"/>
                </a:solidFill>
              </a:rPr>
              <a:t>DHARMENDRA SHARMA</a:t>
            </a:r>
            <a:endParaRPr lang="en-US" sz="1800" dirty="0">
              <a:solidFill>
                <a:srgbClr val="00B050"/>
              </a:solidFill>
            </a:endParaRPr>
          </a:p>
        </p:txBody>
      </p:sp>
      <p:sp>
        <p:nvSpPr>
          <p:cNvPr id="5" name="TextBox 4"/>
          <p:cNvSpPr txBox="1"/>
          <p:nvPr/>
        </p:nvSpPr>
        <p:spPr>
          <a:xfrm>
            <a:off x="457200" y="1600200"/>
            <a:ext cx="8458200" cy="4832092"/>
          </a:xfrm>
          <a:prstGeom prst="rect">
            <a:avLst/>
          </a:prstGeom>
          <a:noFill/>
        </p:spPr>
        <p:txBody>
          <a:bodyPr wrap="square" rtlCol="0">
            <a:spAutoFit/>
          </a:bodyPr>
          <a:lstStyle/>
          <a:p>
            <a:r>
              <a:rPr lang="en-IN" sz="2800" dirty="0" smtClean="0">
                <a:solidFill>
                  <a:srgbClr val="FF0000"/>
                </a:solidFill>
              </a:rPr>
              <a:t>Every buy back shall be completed within twelve months from the date of passing the special resolution or the board resolution as the case may be. After the buy back is completed the company is not allowed  to issue the bought back shares for the period of  six months by any means including further issue of shares under section 81(1)(a) of the companies act 1956. It may however issue bonus shares or discharge its subsisting obligation of converting preference shares or other specified securities into equity shares.</a:t>
            </a:r>
            <a:endParaRPr lang="en-US" sz="2800" dirty="0" smtClean="0">
              <a:solidFill>
                <a:srgbClr val="FF0000"/>
              </a:solidFill>
            </a:endParaRPr>
          </a:p>
          <a:p>
            <a:endParaRPr lang="en-US" sz="2800" dirty="0">
              <a:solidFill>
                <a:srgbClr val="FF0000"/>
              </a:solidFill>
            </a:endParaRPr>
          </a:p>
        </p:txBody>
      </p:sp>
    </p:spTree>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6248400" cy="990600"/>
          </a:xfrm>
        </p:spPr>
        <p:txBody>
          <a:bodyPr>
            <a:normAutofit fontScale="90000"/>
          </a:bodyPr>
          <a:lstStyle/>
          <a:p>
            <a:r>
              <a:rPr lang="en-IN" sz="3200" b="1" dirty="0" smtClean="0"/>
              <a:t>PROCEDURE </a:t>
            </a:r>
            <a:r>
              <a:rPr lang="en-IN" sz="3200" b="1" dirty="0" smtClean="0"/>
              <a:t>FOR BUY BACK</a:t>
            </a:r>
            <a:r>
              <a:rPr lang="en-US" sz="3200" dirty="0" smtClean="0"/>
              <a:t/>
            </a:r>
            <a:br>
              <a:rPr lang="en-US" sz="3200" dirty="0" smtClean="0"/>
            </a:br>
            <a:endParaRPr lang="en-US" sz="3200" dirty="0"/>
          </a:p>
        </p:txBody>
      </p:sp>
      <p:sp>
        <p:nvSpPr>
          <p:cNvPr id="3" name="Footer Placeholder 2"/>
          <p:cNvSpPr>
            <a:spLocks noGrp="1"/>
          </p:cNvSpPr>
          <p:nvPr>
            <p:ph type="ftr" sz="quarter" idx="11"/>
          </p:nvPr>
        </p:nvSpPr>
        <p:spPr>
          <a:xfrm>
            <a:off x="4876800" y="6172200"/>
            <a:ext cx="3962400" cy="457200"/>
          </a:xfrm>
        </p:spPr>
        <p:txBody>
          <a:bodyPr/>
          <a:lstStyle/>
          <a:p>
            <a:r>
              <a:rPr lang="en-US" smtClean="0"/>
              <a:t>DHARMENDRA SHARMA</a:t>
            </a:r>
            <a:endParaRPr lang="en-US"/>
          </a:p>
        </p:txBody>
      </p:sp>
      <p:sp>
        <p:nvSpPr>
          <p:cNvPr id="4" name="TextBox 3"/>
          <p:cNvSpPr txBox="1"/>
          <p:nvPr/>
        </p:nvSpPr>
        <p:spPr>
          <a:xfrm>
            <a:off x="152400" y="609600"/>
            <a:ext cx="8991600" cy="5940088"/>
          </a:xfrm>
          <a:prstGeom prst="rect">
            <a:avLst/>
          </a:prstGeom>
          <a:noFill/>
        </p:spPr>
        <p:txBody>
          <a:bodyPr wrap="square" rtlCol="0">
            <a:spAutoFit/>
          </a:bodyPr>
          <a:lstStyle/>
          <a:p>
            <a:pPr lvl="0"/>
            <a:r>
              <a:rPr lang="en-IN" sz="2000" dirty="0" smtClean="0">
                <a:solidFill>
                  <a:srgbClr val="FF0000"/>
                </a:solidFill>
              </a:rPr>
              <a:t>a) Where a company proposes to buy back its shares, it shall, after passing of the special/Board resolution make a public announcement at least one English National Daily, one Hindi National daily and Regional Language Daily at the place where the registered office of the company is situated. </a:t>
            </a:r>
            <a:endParaRPr lang="en-US" sz="2000" dirty="0" smtClean="0">
              <a:solidFill>
                <a:srgbClr val="FF0000"/>
              </a:solidFill>
            </a:endParaRPr>
          </a:p>
          <a:p>
            <a:pPr lvl="0"/>
            <a:r>
              <a:rPr lang="en-IN" sz="2000" dirty="0" smtClean="0">
                <a:solidFill>
                  <a:srgbClr val="0070C0"/>
                </a:solidFill>
              </a:rPr>
              <a:t>b) The public announcement shall specify a date, which shall be "specified date" for the purpose of determining the names of shareholders to whom the letter of offer has to be sent.</a:t>
            </a:r>
            <a:endParaRPr lang="en-US" sz="2000" dirty="0" smtClean="0">
              <a:solidFill>
                <a:srgbClr val="0070C0"/>
              </a:solidFill>
            </a:endParaRPr>
          </a:p>
          <a:p>
            <a:pPr lvl="0"/>
            <a:r>
              <a:rPr lang="en-IN" sz="2000" dirty="0" smtClean="0">
                <a:solidFill>
                  <a:srgbClr val="FF0000"/>
                </a:solidFill>
              </a:rPr>
              <a:t>c) A public notice shall be given containing disclosures as specified in Schedule I of the SEBI regulations.</a:t>
            </a:r>
            <a:endParaRPr lang="en-US" sz="2000" dirty="0" smtClean="0">
              <a:solidFill>
                <a:srgbClr val="FF0000"/>
              </a:solidFill>
            </a:endParaRPr>
          </a:p>
          <a:p>
            <a:pPr lvl="0"/>
            <a:r>
              <a:rPr lang="en-IN" sz="2000" dirty="0" smtClean="0">
                <a:solidFill>
                  <a:srgbClr val="0070C0"/>
                </a:solidFill>
              </a:rPr>
              <a:t>d) A draft letter of offer shall be filed with SEBI through a merchant Banker. The letter of offer shall then be dispatched to the members of the company.</a:t>
            </a:r>
            <a:endParaRPr lang="en-US" sz="2000" dirty="0" smtClean="0">
              <a:solidFill>
                <a:srgbClr val="0070C0"/>
              </a:solidFill>
            </a:endParaRPr>
          </a:p>
          <a:p>
            <a:pPr lvl="0"/>
            <a:r>
              <a:rPr lang="en-IN" sz="2000" dirty="0" smtClean="0">
                <a:solidFill>
                  <a:srgbClr val="FF0000"/>
                </a:solidFill>
              </a:rPr>
              <a:t>e) A copy of the Board resolution authorising the buy back shall be filed with the SEBI and stock exchanges.</a:t>
            </a:r>
            <a:endParaRPr lang="en-US" sz="2000" dirty="0" smtClean="0">
              <a:solidFill>
                <a:srgbClr val="FF0000"/>
              </a:solidFill>
            </a:endParaRPr>
          </a:p>
          <a:p>
            <a:pPr lvl="0"/>
            <a:r>
              <a:rPr lang="en-IN" sz="2000" dirty="0" smtClean="0">
                <a:solidFill>
                  <a:srgbClr val="0070C0"/>
                </a:solidFill>
              </a:rPr>
              <a:t>f) The date of opening of the offer shall not be earlier than seven days or later than 30 days after the specified date.</a:t>
            </a:r>
            <a:endParaRPr lang="en-US" sz="2000" dirty="0" smtClean="0">
              <a:solidFill>
                <a:srgbClr val="0070C0"/>
              </a:solidFill>
            </a:endParaRPr>
          </a:p>
          <a:p>
            <a:pPr lvl="0"/>
            <a:r>
              <a:rPr lang="en-IN" sz="2000" dirty="0" smtClean="0">
                <a:solidFill>
                  <a:srgbClr val="FF0000"/>
                </a:solidFill>
              </a:rPr>
              <a:t>g) The buy back offer shall remain open for a period of not less than 15 days and not more than 30 days.</a:t>
            </a:r>
            <a:endParaRPr lang="en-US" sz="2000" dirty="0" smtClean="0">
              <a:solidFill>
                <a:srgbClr val="FF0000"/>
              </a:solidFill>
            </a:endParaRPr>
          </a:p>
          <a:p>
            <a:pPr lvl="0"/>
            <a:r>
              <a:rPr lang="en-IN" sz="2000" dirty="0" smtClean="0">
                <a:solidFill>
                  <a:srgbClr val="0070C0"/>
                </a:solidFill>
              </a:rPr>
              <a:t>h) A company opting for buy back through the public offer or tender offer shall open an escrow Account.</a:t>
            </a:r>
            <a:endParaRPr lang="en-US" sz="2000" dirty="0" smtClean="0">
              <a:solidFill>
                <a:srgbClr val="0070C0"/>
              </a:solidFill>
            </a:endParaRPr>
          </a:p>
          <a:p>
            <a:endParaRPr lang="en-US" sz="2000" dirty="0"/>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15962"/>
          </a:xfrm>
        </p:spPr>
        <p:txBody>
          <a:bodyPr>
            <a:normAutofit fontScale="90000"/>
          </a:bodyPr>
          <a:lstStyle/>
          <a:p>
            <a:r>
              <a:rPr lang="en-IN" sz="2400" b="1" dirty="0" smtClean="0"/>
              <a:t>        </a:t>
            </a:r>
            <a:r>
              <a:rPr lang="en-IN" sz="2400" b="1" u="sng" dirty="0" smtClean="0"/>
              <a:t>PROHIBITION OF BUY BACK IN CERTAIN CIRCUMSTANCES</a:t>
            </a:r>
            <a:endParaRPr lang="en-US" sz="2400" dirty="0"/>
          </a:p>
        </p:txBody>
      </p:sp>
      <p:sp>
        <p:nvSpPr>
          <p:cNvPr id="3" name="Footer Placeholder 2"/>
          <p:cNvSpPr>
            <a:spLocks noGrp="1"/>
          </p:cNvSpPr>
          <p:nvPr>
            <p:ph type="ftr" sz="quarter" idx="11"/>
          </p:nvPr>
        </p:nvSpPr>
        <p:spPr>
          <a:xfrm>
            <a:off x="5029200" y="6400800"/>
            <a:ext cx="3962400" cy="457200"/>
          </a:xfrm>
        </p:spPr>
        <p:txBody>
          <a:bodyPr/>
          <a:lstStyle/>
          <a:p>
            <a:r>
              <a:rPr lang="en-US" sz="2000" dirty="0" smtClean="0">
                <a:solidFill>
                  <a:srgbClr val="FF0000"/>
                </a:solidFill>
              </a:rPr>
              <a:t>DHARMENDRA SHARMA</a:t>
            </a:r>
            <a:endParaRPr lang="en-US" sz="2000" dirty="0">
              <a:solidFill>
                <a:srgbClr val="FF0000"/>
              </a:solidFill>
            </a:endParaRPr>
          </a:p>
        </p:txBody>
      </p:sp>
      <p:sp>
        <p:nvSpPr>
          <p:cNvPr id="4" name="Content Placeholder 3"/>
          <p:cNvSpPr>
            <a:spLocks noGrp="1"/>
          </p:cNvSpPr>
          <p:nvPr>
            <p:ph sz="quarter" idx="1"/>
          </p:nvPr>
        </p:nvSpPr>
        <p:spPr>
          <a:xfrm>
            <a:off x="228600" y="1447800"/>
            <a:ext cx="8458200" cy="4724400"/>
          </a:xfrm>
        </p:spPr>
        <p:txBody>
          <a:bodyPr>
            <a:normAutofit/>
          </a:bodyPr>
          <a:lstStyle/>
          <a:p>
            <a:r>
              <a:rPr lang="en-IN" sz="3600" dirty="0" smtClean="0"/>
              <a:t>Section 77B holds the restrictions on the companies to buy back its shares. No company shall buy its own shares or other specified securities –</a:t>
            </a:r>
            <a:endParaRPr lang="en-US" sz="3600" dirty="0" smtClean="0"/>
          </a:p>
          <a:p>
            <a:r>
              <a:rPr lang="en-IN" sz="3600" dirty="0" smtClean="0"/>
              <a:t>A) through any subsidiary company including its own subsidiary company.</a:t>
            </a:r>
            <a:endParaRPr lang="en-US" sz="3600" dirty="0" smtClean="0"/>
          </a:p>
          <a:p>
            <a:r>
              <a:rPr lang="en-IN" sz="3600" dirty="0" smtClean="0"/>
              <a:t>B) Through any investment companies or group of investment companies.</a:t>
            </a:r>
            <a:endParaRPr lang="en-US" sz="3600" dirty="0" smtClean="0"/>
          </a:p>
          <a:p>
            <a:endParaRPr lang="en-US" sz="3600" dirty="0"/>
          </a:p>
        </p:txBody>
      </p:sp>
    </p:spTree>
  </p:cSld>
  <p:clrMapOvr>
    <a:masterClrMapping/>
  </p:clrMapOvr>
  <p:transition>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                      </a:t>
            </a:r>
            <a:r>
              <a:rPr lang="en-IN" b="1" u="sng" dirty="0" smtClean="0"/>
              <a:t>PENALTY</a:t>
            </a:r>
            <a:r>
              <a:rPr lang="en-US" dirty="0" smtClean="0"/>
              <a:t/>
            </a:r>
            <a:br>
              <a:rPr lang="en-US" dirty="0" smtClean="0"/>
            </a:br>
            <a:endParaRPr lang="en-US" dirty="0"/>
          </a:p>
        </p:txBody>
      </p:sp>
      <p:sp>
        <p:nvSpPr>
          <p:cNvPr id="3" name="Footer Placeholder 2"/>
          <p:cNvSpPr>
            <a:spLocks noGrp="1"/>
          </p:cNvSpPr>
          <p:nvPr>
            <p:ph type="ftr" sz="quarter" idx="11"/>
          </p:nvPr>
        </p:nvSpPr>
        <p:spPr>
          <a:xfrm>
            <a:off x="3352800" y="6324600"/>
            <a:ext cx="5421083" cy="365125"/>
          </a:xfrm>
        </p:spPr>
        <p:txBody>
          <a:bodyPr/>
          <a:lstStyle/>
          <a:p>
            <a:r>
              <a:rPr lang="en-US" sz="2400" dirty="0" smtClean="0"/>
              <a:t>DHARMENDRA SHARMA</a:t>
            </a:r>
            <a:endParaRPr lang="en-US" sz="2400" dirty="0"/>
          </a:p>
        </p:txBody>
      </p:sp>
      <p:sp>
        <p:nvSpPr>
          <p:cNvPr id="4" name="TextBox 3"/>
          <p:cNvSpPr txBox="1"/>
          <p:nvPr/>
        </p:nvSpPr>
        <p:spPr>
          <a:xfrm>
            <a:off x="381000" y="1295400"/>
            <a:ext cx="8763000" cy="5632311"/>
          </a:xfrm>
          <a:prstGeom prst="rect">
            <a:avLst/>
          </a:prstGeom>
          <a:noFill/>
        </p:spPr>
        <p:txBody>
          <a:bodyPr wrap="square" rtlCol="0">
            <a:spAutoFit/>
          </a:bodyPr>
          <a:lstStyle/>
          <a:p>
            <a:r>
              <a:rPr lang="en-IN" sz="3600" dirty="0" smtClean="0"/>
              <a:t>If a company makes default in complying with the provisions the company or any officer of the company who is in default shall be punishable with imprisonment for a term which may extend to two years, or with fine which may extend to fifty thousand rupees, or with both. The offences are, of course compoundable under Section 621A of the Companies Act, 1956.</a:t>
            </a:r>
            <a:endParaRPr lang="en-US" sz="3600" dirty="0" smtClean="0"/>
          </a:p>
          <a:p>
            <a:endParaRPr lang="en-US" sz="3600"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smtClean="0"/>
              <a:t>  INTRODUCTION</a:t>
            </a:r>
            <a:endParaRPr lang="en-IN" sz="6600" dirty="0"/>
          </a:p>
        </p:txBody>
      </p:sp>
      <p:pic>
        <p:nvPicPr>
          <p:cNvPr id="6" name="Content Placeholder 5" descr="url.jpg"/>
          <p:cNvPicPr>
            <a:picLocks noGrp="1" noChangeAspect="1"/>
          </p:cNvPicPr>
          <p:nvPr>
            <p:ph idx="1"/>
          </p:nvPr>
        </p:nvPicPr>
        <p:blipFill>
          <a:blip r:embed="rId2"/>
          <a:stretch>
            <a:fillRect/>
          </a:stretch>
        </p:blipFill>
        <p:spPr>
          <a:xfrm>
            <a:off x="5791200" y="1600200"/>
            <a:ext cx="3160241" cy="2362200"/>
          </a:xfrm>
        </p:spPr>
      </p:pic>
      <p:sp>
        <p:nvSpPr>
          <p:cNvPr id="7" name="TextBox 6"/>
          <p:cNvSpPr txBox="1"/>
          <p:nvPr/>
        </p:nvSpPr>
        <p:spPr>
          <a:xfrm>
            <a:off x="457200" y="1828800"/>
            <a:ext cx="5105400" cy="4524315"/>
          </a:xfrm>
          <a:prstGeom prst="rect">
            <a:avLst/>
          </a:prstGeom>
          <a:noFill/>
        </p:spPr>
        <p:txBody>
          <a:bodyPr wrap="square" rtlCol="0">
            <a:spAutoFit/>
          </a:bodyPr>
          <a:lstStyle/>
          <a:p>
            <a:r>
              <a:rPr lang="en-IN" dirty="0" smtClean="0"/>
              <a:t>Share capital is a very essential part of a company, listed or unlisted. Share capital can be of two types i.e. equity share capital or preferential share capital. The share capital of a company has to be subscribed by one or more persons. After the share of a company has been allotted to the subscribing members, the subscribers have no right over the money gone as proceeds of the shares subscribed. All that the shareholder has is the right to vote at the general meetings of the company or the right to receive dividends or right to such other benefits which may have been prescribed. The only option left with the shareholder in order to realise the price of the share is to transfer the share to some other person</a:t>
            </a:r>
            <a:endParaRPr lang="en-IN" dirty="0"/>
          </a:p>
        </p:txBody>
      </p:sp>
      <p:sp>
        <p:nvSpPr>
          <p:cNvPr id="8" name="Footer Placeholder 7"/>
          <p:cNvSpPr>
            <a:spLocks noGrp="1"/>
          </p:cNvSpPr>
          <p:nvPr>
            <p:ph type="ftr" sz="quarter" idx="11"/>
          </p:nvPr>
        </p:nvSpPr>
        <p:spPr>
          <a:xfrm>
            <a:off x="4648200" y="6324600"/>
            <a:ext cx="4038600" cy="426719"/>
          </a:xfrm>
        </p:spPr>
        <p:txBody>
          <a:bodyPr/>
          <a:lstStyle/>
          <a:p>
            <a:r>
              <a:rPr lang="en-US" sz="2400" dirty="0" smtClean="0">
                <a:solidFill>
                  <a:srgbClr val="00B050"/>
                </a:solidFill>
              </a:rPr>
              <a:t>DHARMENDRA SHARMA</a:t>
            </a:r>
            <a:endParaRPr lang="en-US" sz="2400" dirty="0">
              <a:solidFill>
                <a:srgbClr val="00B050"/>
              </a:solidFill>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dirty="0" smtClean="0"/>
              <a:t>Continue……</a:t>
            </a:r>
            <a:endParaRPr lang="en-IN" sz="8000" dirty="0"/>
          </a:p>
        </p:txBody>
      </p:sp>
      <p:pic>
        <p:nvPicPr>
          <p:cNvPr id="4" name="Content Placeholder 3" descr="url.jpg"/>
          <p:cNvPicPr>
            <a:picLocks noGrp="1" noChangeAspect="1"/>
          </p:cNvPicPr>
          <p:nvPr>
            <p:ph idx="1"/>
          </p:nvPr>
        </p:nvPicPr>
        <p:blipFill>
          <a:blip r:embed="rId2"/>
          <a:stretch>
            <a:fillRect/>
          </a:stretch>
        </p:blipFill>
        <p:spPr>
          <a:xfrm>
            <a:off x="5257800" y="2362200"/>
            <a:ext cx="3886200" cy="2514600"/>
          </a:xfrm>
        </p:spPr>
      </p:pic>
      <p:sp>
        <p:nvSpPr>
          <p:cNvPr id="7" name="TextBox 6"/>
          <p:cNvSpPr txBox="1"/>
          <p:nvPr/>
        </p:nvSpPr>
        <p:spPr>
          <a:xfrm>
            <a:off x="381000" y="2362200"/>
            <a:ext cx="5791200" cy="4185761"/>
          </a:xfrm>
          <a:prstGeom prst="rect">
            <a:avLst/>
          </a:prstGeom>
          <a:noFill/>
        </p:spPr>
        <p:txBody>
          <a:bodyPr wrap="square" rtlCol="0">
            <a:spAutoFit/>
          </a:bodyPr>
          <a:lstStyle/>
          <a:p>
            <a:r>
              <a:rPr lang="en-IN" sz="2400" dirty="0" smtClean="0"/>
              <a:t>But there are certain provisions in the companies act which allow the shareholders to sell their shares directly to the company and such provisions are termed as buy back of shares. </a:t>
            </a:r>
            <a:r>
              <a:rPr lang="en-IN" sz="2800" dirty="0" smtClean="0">
                <a:solidFill>
                  <a:srgbClr val="FF0000"/>
                </a:solidFill>
              </a:rPr>
              <a:t>Buy back of shares</a:t>
            </a:r>
            <a:r>
              <a:rPr lang="en-IN" sz="2000" dirty="0" smtClean="0"/>
              <a:t> </a:t>
            </a:r>
            <a:r>
              <a:rPr lang="en-IN" sz="2400" dirty="0" smtClean="0"/>
              <a:t>can be understood as the process by which a company buys its share back from its shareholder or a resort a shareholder can take in order to sell the share back to the company.</a:t>
            </a:r>
          </a:p>
          <a:p>
            <a:endParaRPr lang="en-IN" dirty="0"/>
          </a:p>
        </p:txBody>
      </p:sp>
      <p:sp>
        <p:nvSpPr>
          <p:cNvPr id="8" name="Footer Placeholder 7"/>
          <p:cNvSpPr>
            <a:spLocks noGrp="1"/>
          </p:cNvSpPr>
          <p:nvPr>
            <p:ph type="ftr" sz="quarter" idx="11"/>
          </p:nvPr>
        </p:nvSpPr>
        <p:spPr>
          <a:xfrm>
            <a:off x="4953000" y="6096000"/>
            <a:ext cx="3607803" cy="579119"/>
          </a:xfrm>
        </p:spPr>
        <p:txBody>
          <a:bodyPr/>
          <a:lstStyle/>
          <a:p>
            <a:r>
              <a:rPr lang="en-US" sz="2400" dirty="0" smtClean="0">
                <a:solidFill>
                  <a:srgbClr val="00B050"/>
                </a:solidFill>
              </a:rPr>
              <a:t>DHARMENDRA SHARMA</a:t>
            </a:r>
            <a:endParaRPr lang="en-US" sz="2400" dirty="0">
              <a:solidFill>
                <a:srgbClr val="00B050"/>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09600"/>
            <a:ext cx="7848600" cy="5632311"/>
          </a:xfrm>
          <a:prstGeom prst="rect">
            <a:avLst/>
          </a:prstGeom>
          <a:noFill/>
        </p:spPr>
        <p:txBody>
          <a:bodyPr wrap="square" rtlCol="0">
            <a:spAutoFit/>
          </a:bodyPr>
          <a:lstStyle/>
          <a:p>
            <a:r>
              <a:rPr lang="en-IN" dirty="0" smtClean="0"/>
              <a:t>Prior to the amendment of the 1999 of the companies act there was no way a company could buy its shares back from the shareholders without a prior sanction of the court (except for the preferential shares). The laws as to the buying of its share by the companies were very stringent. Some of the ways by which a company could buy its shares back were as follows:-</a:t>
            </a:r>
          </a:p>
          <a:p>
            <a:r>
              <a:rPr lang="en-IN" dirty="0" smtClean="0"/>
              <a:t> </a:t>
            </a:r>
          </a:p>
          <a:p>
            <a:r>
              <a:rPr lang="en-IN" dirty="0" smtClean="0"/>
              <a:t>(</a:t>
            </a:r>
            <a:r>
              <a:rPr lang="en-IN" dirty="0" err="1" smtClean="0"/>
              <a:t>i</a:t>
            </a:r>
            <a:r>
              <a:rPr lang="en-IN" dirty="0" smtClean="0"/>
              <a:t>) Reduction of share capital as given in sections 100 to 104.</a:t>
            </a:r>
          </a:p>
          <a:p>
            <a:r>
              <a:rPr lang="en-IN" dirty="0" smtClean="0"/>
              <a:t>(ii) Redemption of redeemable preferential shares under section 80.</a:t>
            </a:r>
          </a:p>
          <a:p>
            <a:r>
              <a:rPr lang="en-IN" dirty="0" smtClean="0"/>
              <a:t>(iii) Purchase of shares under an order of the court for scheme of arrangement under section 391 in compliance with the provisions of sections 100 to 104.</a:t>
            </a:r>
          </a:p>
          <a:p>
            <a:r>
              <a:rPr lang="en-IN" dirty="0" smtClean="0"/>
              <a:t>(iv) Purchase of shares of minority shareholders under the order of the company law board under section 402(b).</a:t>
            </a:r>
          </a:p>
          <a:p>
            <a:r>
              <a:rPr lang="en-IN" dirty="0" smtClean="0"/>
              <a:t> </a:t>
            </a:r>
          </a:p>
          <a:p>
            <a:r>
              <a:rPr lang="en-IN" dirty="0" smtClean="0"/>
              <a:t>Though there were ways by which a company could buy its shares back from the shareholders but it could not be done without the sanction of the court. This was done to protect the rights of the creditors as well as the shareholders. But the need of less complex ways of buying its shares back by the company was always felt. The much needed change in the companies act was brought about by the companies’ amendment act 1999.Sections 77A, 77AA and 77B were inserted in the companies act by this amendment.</a:t>
            </a:r>
            <a:endParaRPr lang="en-IN" dirty="0"/>
          </a:p>
        </p:txBody>
      </p:sp>
      <p:graphicFrame>
        <p:nvGraphicFramePr>
          <p:cNvPr id="4" name="Diagram 3"/>
          <p:cNvGraphicFramePr/>
          <p:nvPr/>
        </p:nvGraphicFramePr>
        <p:xfrm>
          <a:off x="2667000" y="152400"/>
          <a:ext cx="4038600" cy="53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a:xfrm>
            <a:off x="4800600" y="6324600"/>
            <a:ext cx="3809999" cy="426719"/>
          </a:xfrm>
        </p:spPr>
        <p:txBody>
          <a:bodyPr/>
          <a:lstStyle/>
          <a:p>
            <a:r>
              <a:rPr lang="en-US" sz="2400" dirty="0" smtClean="0">
                <a:solidFill>
                  <a:srgbClr val="00B050"/>
                </a:solidFill>
              </a:rPr>
              <a:t>DHARMENDRA SHARMA</a:t>
            </a:r>
            <a:endParaRPr lang="en-US" sz="2400" dirty="0">
              <a:solidFill>
                <a:srgbClr val="00B050"/>
              </a:solidFill>
            </a:endParaRP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BUYBACK</a:t>
            </a:r>
            <a:endParaRPr lang="en-IN" dirty="0"/>
          </a:p>
        </p:txBody>
      </p:sp>
      <p:pic>
        <p:nvPicPr>
          <p:cNvPr id="4" name="Content Placeholder 3" descr="index.jpg"/>
          <p:cNvPicPr>
            <a:picLocks noGrp="1" noChangeAspect="1"/>
          </p:cNvPicPr>
          <p:nvPr>
            <p:ph idx="1"/>
          </p:nvPr>
        </p:nvPicPr>
        <p:blipFill>
          <a:blip r:embed="rId2"/>
          <a:stretch>
            <a:fillRect/>
          </a:stretch>
        </p:blipFill>
        <p:spPr>
          <a:xfrm>
            <a:off x="5029200" y="2057400"/>
            <a:ext cx="3762375" cy="3733800"/>
          </a:xfrm>
        </p:spPr>
      </p:pic>
      <p:sp>
        <p:nvSpPr>
          <p:cNvPr id="5" name="TextBox 4"/>
          <p:cNvSpPr txBox="1"/>
          <p:nvPr/>
        </p:nvSpPr>
        <p:spPr>
          <a:xfrm>
            <a:off x="152400" y="1828800"/>
            <a:ext cx="5105400" cy="4247317"/>
          </a:xfrm>
          <a:prstGeom prst="rect">
            <a:avLst/>
          </a:prstGeom>
          <a:noFill/>
        </p:spPr>
        <p:txBody>
          <a:bodyPr wrap="square" rtlCol="0">
            <a:spAutoFit/>
          </a:bodyPr>
          <a:lstStyle/>
          <a:p>
            <a:r>
              <a:rPr lang="en-IN" dirty="0" smtClean="0"/>
              <a:t>In the words of the working group which recommended the introduction of buy back in the companies act:</a:t>
            </a:r>
          </a:p>
          <a:p>
            <a:r>
              <a:rPr lang="en-IN" dirty="0" smtClean="0"/>
              <a:t>“It is an erroneous belief that the sole reason for buy back is to block hostile take-overs. In this connection it is pertinent to list five reasons why the bank of England favoured the making of law to allow companies to repurchase their shares of which blocking take-over was only one:</a:t>
            </a:r>
          </a:p>
          <a:p>
            <a:r>
              <a:rPr lang="en-IN" dirty="0" smtClean="0"/>
              <a:t>(</a:t>
            </a:r>
            <a:r>
              <a:rPr lang="en-IN" dirty="0" err="1" smtClean="0"/>
              <a:t>i</a:t>
            </a:r>
            <a:r>
              <a:rPr lang="en-IN" dirty="0" smtClean="0"/>
              <a:t>)   To return surplus cash to shareholders</a:t>
            </a:r>
          </a:p>
          <a:p>
            <a:r>
              <a:rPr lang="en-IN" dirty="0" smtClean="0"/>
              <a:t>(ii) To increase the underlying share value</a:t>
            </a:r>
          </a:p>
          <a:p>
            <a:r>
              <a:rPr lang="en-IN" dirty="0" smtClean="0"/>
              <a:t>(iii) To support the share prices during temporary    weakness.</a:t>
            </a:r>
          </a:p>
          <a:p>
            <a:r>
              <a:rPr lang="en-IN" dirty="0" smtClean="0"/>
              <a:t>(iv) To achieve or maintain a target capital structure.</a:t>
            </a:r>
          </a:p>
          <a:p>
            <a:r>
              <a:rPr lang="en-IN" dirty="0" smtClean="0"/>
              <a:t>(v) To prevent or inhibit unwelcome take-over bids</a:t>
            </a:r>
            <a:endParaRPr lang="en-IN" dirty="0"/>
          </a:p>
        </p:txBody>
      </p:sp>
      <p:sp>
        <p:nvSpPr>
          <p:cNvPr id="6" name="Footer Placeholder 5"/>
          <p:cNvSpPr>
            <a:spLocks noGrp="1"/>
          </p:cNvSpPr>
          <p:nvPr>
            <p:ph type="ftr" sz="quarter" idx="11"/>
          </p:nvPr>
        </p:nvSpPr>
        <p:spPr/>
        <p:txBody>
          <a:bodyPr/>
          <a:lstStyle/>
          <a:p>
            <a:r>
              <a:rPr lang="en-US" sz="1800" dirty="0" smtClean="0">
                <a:solidFill>
                  <a:srgbClr val="00B050"/>
                </a:solidFill>
              </a:rPr>
              <a:t>DHARMENDRA SHARMA</a:t>
            </a:r>
            <a:endParaRPr lang="en-US" sz="1800" dirty="0">
              <a:solidFill>
                <a:srgbClr val="00B050"/>
              </a:solidFill>
            </a:endParaRP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90600" y="228600"/>
            <a:ext cx="7498080" cy="762000"/>
          </a:xfrm>
        </p:spPr>
        <p:txBody>
          <a:bodyPr>
            <a:normAutofit fontScale="90000"/>
          </a:bodyPr>
          <a:lstStyle/>
          <a:p>
            <a:r>
              <a:rPr lang="en-US" dirty="0" smtClean="0"/>
              <a:t>REASONS FOR BUYBACK</a:t>
            </a:r>
            <a:endParaRPr lang="en-IN" dirty="0"/>
          </a:p>
        </p:txBody>
      </p:sp>
      <p:sp>
        <p:nvSpPr>
          <p:cNvPr id="4" name="Content Placeholder 3"/>
          <p:cNvSpPr>
            <a:spLocks noGrp="1"/>
          </p:cNvSpPr>
          <p:nvPr>
            <p:ph sz="half" idx="4294967295"/>
          </p:nvPr>
        </p:nvSpPr>
        <p:spPr>
          <a:xfrm>
            <a:off x="685800" y="1143000"/>
            <a:ext cx="8458200" cy="5105400"/>
          </a:xfrm>
        </p:spPr>
        <p:txBody>
          <a:bodyPr>
            <a:noAutofit/>
          </a:bodyPr>
          <a:lstStyle/>
          <a:p>
            <a:r>
              <a:rPr lang="en-IN" sz="1800" dirty="0" smtClean="0"/>
              <a:t>Briefly a company resorting to the buyback may have surplus cash, and it may not have found the right avenue to invest such surplus cash, during such period of dilemma the company may decide to return the surplus cash by buying back its shares, with a hope that at a later time when the company brings on an expansion the investors do not lose their faith in the company. Secondly the company might as well think of buying its shares with a view to increase the value of the shares which after the process of buy back still remain in the market. For after the shares are bought back the number of marketable shares become less and thus the prices increase. Thirdly, at times there is a slump in the share market due to no fault of the company. Though the slouch may be temporary but may have continued far too long .The management then may decide to give value to the shareholders and buy back there shares at a price higher than the market price. This is generally done to </a:t>
            </a:r>
            <a:r>
              <a:rPr lang="en-IN" sz="1800" dirty="0" err="1" smtClean="0"/>
              <a:t>instill</a:t>
            </a:r>
            <a:r>
              <a:rPr lang="en-IN" sz="1800" dirty="0" smtClean="0"/>
              <a:t> faith in the minds of the shareholders. Saving a company from hostile take-over has always been seen as a major force behind bringing about this amendment, the company may use the surplus cash available in buying back its shares and bringing the number of  floating shares down, resulting in the suitor not finding it a worthy investment or a profitable acquisition. These could be certain reasons why a company may resort to buy back of its shares. </a:t>
            </a:r>
          </a:p>
          <a:p>
            <a:endParaRPr lang="en-IN" sz="1800" dirty="0"/>
          </a:p>
        </p:txBody>
      </p:sp>
      <p:sp>
        <p:nvSpPr>
          <p:cNvPr id="6" name="Footer Placeholder 5"/>
          <p:cNvSpPr>
            <a:spLocks noGrp="1"/>
          </p:cNvSpPr>
          <p:nvPr>
            <p:ph type="ftr" sz="quarter" idx="11"/>
          </p:nvPr>
        </p:nvSpPr>
        <p:spPr>
          <a:xfrm>
            <a:off x="5486400" y="6356350"/>
            <a:ext cx="3276600" cy="365125"/>
          </a:xfrm>
        </p:spPr>
        <p:txBody>
          <a:bodyPr/>
          <a:lstStyle/>
          <a:p>
            <a:r>
              <a:rPr lang="en-US" sz="2000" dirty="0" smtClean="0">
                <a:solidFill>
                  <a:schemeClr val="accent1"/>
                </a:solidFill>
              </a:rPr>
              <a:t>DHARMENDRA SHARMA</a:t>
            </a:r>
            <a:endParaRPr lang="en-US" sz="2000" dirty="0">
              <a:solidFill>
                <a:schemeClr val="accent1"/>
              </a:solidFill>
            </a:endParaRPr>
          </a:p>
        </p:txBody>
      </p:sp>
    </p:spTree>
  </p:cSld>
  <p:clrMapOvr>
    <a:masterClrMapping/>
  </p:clrMapOvr>
  <p:transition>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u="sng" dirty="0" smtClean="0"/>
              <a:t/>
            </a:r>
            <a:br>
              <a:rPr lang="en-IN" b="1" u="sng" dirty="0" smtClean="0"/>
            </a:br>
            <a:r>
              <a:rPr lang="en-IN" b="1" u="sng" dirty="0" smtClean="0"/>
              <a:t>RESOURCES OF BUY BACK:</a:t>
            </a:r>
            <a:r>
              <a:rPr lang="en-IN" dirty="0" smtClean="0"/>
              <a:t/>
            </a:r>
            <a:br>
              <a:rPr lang="en-IN" dirty="0" smtClean="0"/>
            </a:br>
            <a:endParaRPr lang="en-IN" dirty="0"/>
          </a:p>
        </p:txBody>
      </p:sp>
      <p:sp>
        <p:nvSpPr>
          <p:cNvPr id="4" name="Footer Placeholder 3"/>
          <p:cNvSpPr>
            <a:spLocks noGrp="1"/>
          </p:cNvSpPr>
          <p:nvPr>
            <p:ph type="ftr" sz="quarter" idx="11"/>
          </p:nvPr>
        </p:nvSpPr>
        <p:spPr>
          <a:xfrm>
            <a:off x="5943600" y="6248206"/>
            <a:ext cx="2819400" cy="365125"/>
          </a:xfrm>
        </p:spPr>
        <p:txBody>
          <a:bodyPr/>
          <a:lstStyle/>
          <a:p>
            <a:r>
              <a:rPr lang="en-US" sz="1600" dirty="0" smtClean="0">
                <a:solidFill>
                  <a:srgbClr val="00B050"/>
                </a:solidFill>
              </a:rPr>
              <a:t>DHARMENDRA SHARMA</a:t>
            </a:r>
            <a:endParaRPr lang="en-US" sz="1600" dirty="0">
              <a:solidFill>
                <a:srgbClr val="00B050"/>
              </a:solidFill>
            </a:endParaRPr>
          </a:p>
        </p:txBody>
      </p:sp>
      <p:pic>
        <p:nvPicPr>
          <p:cNvPr id="5" name="Content Placeholder 4" descr="url.jpg"/>
          <p:cNvPicPr>
            <a:picLocks noGrp="1" noChangeAspect="1"/>
          </p:cNvPicPr>
          <p:nvPr>
            <p:ph sz="quarter" idx="1"/>
          </p:nvPr>
        </p:nvPicPr>
        <p:blipFill>
          <a:blip r:embed="rId2"/>
          <a:stretch>
            <a:fillRect/>
          </a:stretch>
        </p:blipFill>
        <p:spPr>
          <a:xfrm>
            <a:off x="3143250" y="2735262"/>
            <a:ext cx="2857500" cy="1905000"/>
          </a:xfrm>
        </p:spPr>
      </p:pic>
      <p:sp>
        <p:nvSpPr>
          <p:cNvPr id="6" name="TextBox 5"/>
          <p:cNvSpPr txBox="1"/>
          <p:nvPr/>
        </p:nvSpPr>
        <p:spPr>
          <a:xfrm>
            <a:off x="228600" y="1502688"/>
            <a:ext cx="5029200" cy="5078313"/>
          </a:xfrm>
          <a:prstGeom prst="rect">
            <a:avLst/>
          </a:prstGeom>
          <a:noFill/>
        </p:spPr>
        <p:txBody>
          <a:bodyPr wrap="square" rtlCol="0">
            <a:spAutoFit/>
          </a:bodyPr>
          <a:lstStyle/>
          <a:p>
            <a:r>
              <a:rPr lang="en-IN" dirty="0" smtClean="0"/>
              <a:t>The companies’ amendment act 1999 under section 77A prescribes for the sources of buying back of shares or other specified securities by a company, which are as follows-:</a:t>
            </a:r>
          </a:p>
          <a:p>
            <a:r>
              <a:rPr lang="en-IN" dirty="0" smtClean="0"/>
              <a:t> </a:t>
            </a:r>
          </a:p>
          <a:p>
            <a:r>
              <a:rPr lang="en-IN" dirty="0" err="1" smtClean="0"/>
              <a:t>i</a:t>
            </a:r>
            <a:r>
              <a:rPr lang="en-IN" dirty="0" smtClean="0"/>
              <a:t>)  Free reserves- a company may buy back out of its free reserves but a sum equal to the   nominal value of the shares so purchased must be deposited in the capital redemption reserves account.</a:t>
            </a:r>
          </a:p>
          <a:p>
            <a:r>
              <a:rPr lang="en-IN" dirty="0" smtClean="0"/>
              <a:t>ii) Securities premium account.</a:t>
            </a:r>
          </a:p>
          <a:p>
            <a:r>
              <a:rPr lang="en-IN" dirty="0" smtClean="0"/>
              <a:t>iii) The proceeds of any shares or specified   securities.</a:t>
            </a:r>
          </a:p>
          <a:p>
            <a:r>
              <a:rPr lang="en-IN" dirty="0" smtClean="0"/>
              <a:t> </a:t>
            </a:r>
          </a:p>
          <a:p>
            <a:r>
              <a:rPr lang="en-IN" dirty="0" smtClean="0"/>
              <a:t>No buy back of any shares or securities shall be made out of the proceeds of an earlier issue of the same kind of shares of same kind of securities</a:t>
            </a:r>
            <a:endParaRPr lang="en-IN"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609600"/>
          </a:xfrm>
        </p:spPr>
        <p:txBody>
          <a:bodyPr>
            <a:normAutofit fontScale="90000"/>
          </a:bodyPr>
          <a:lstStyle/>
          <a:p>
            <a:r>
              <a:rPr lang="en-US" dirty="0" smtClean="0"/>
              <a:t>Conditions for a Buyback</a:t>
            </a:r>
            <a:endParaRPr lang="en-IN" dirty="0"/>
          </a:p>
        </p:txBody>
      </p:sp>
      <p:sp>
        <p:nvSpPr>
          <p:cNvPr id="4" name="TextBox 3"/>
          <p:cNvSpPr txBox="1"/>
          <p:nvPr/>
        </p:nvSpPr>
        <p:spPr>
          <a:xfrm>
            <a:off x="0" y="948690"/>
            <a:ext cx="8915400" cy="5909310"/>
          </a:xfrm>
          <a:prstGeom prst="rect">
            <a:avLst/>
          </a:prstGeom>
          <a:noFill/>
        </p:spPr>
        <p:txBody>
          <a:bodyPr wrap="square" rtlCol="0">
            <a:spAutoFit/>
          </a:bodyPr>
          <a:lstStyle/>
          <a:p>
            <a:r>
              <a:rPr lang="en-IN" dirty="0" smtClean="0"/>
              <a:t>Sub clause (2) of section 77A enshrines the conditions for a buy back, which are as follows :</a:t>
            </a:r>
          </a:p>
          <a:p>
            <a:r>
              <a:rPr lang="en-IN" dirty="0" smtClean="0"/>
              <a:t> </a:t>
            </a:r>
          </a:p>
          <a:p>
            <a:r>
              <a:rPr lang="en-IN" dirty="0" smtClean="0"/>
              <a:t>a)  It should be authorised by the articles of association of the company.</a:t>
            </a:r>
          </a:p>
          <a:p>
            <a:r>
              <a:rPr lang="en-IN" dirty="0" smtClean="0"/>
              <a:t>b) A special resolution has been passed at the general meeting of the company authorising the buy back.</a:t>
            </a:r>
          </a:p>
          <a:p>
            <a:r>
              <a:rPr lang="en-IN" dirty="0" smtClean="0"/>
              <a:t>If the buy back is or less than 10 percent of the total paid up equity share capital, a resolution at the general meeting is not needed to be passed rather a simple board resolution is enough.</a:t>
            </a:r>
          </a:p>
          <a:p>
            <a:r>
              <a:rPr lang="en-IN" dirty="0" smtClean="0"/>
              <a:t>Provided that no offer of buy back shall be made within three sixty five days reckoned from the date of proceeding offer of buy back.</a:t>
            </a:r>
          </a:p>
          <a:p>
            <a:r>
              <a:rPr lang="en-IN" dirty="0" smtClean="0"/>
              <a:t>c) The buy back is or less than 25 percent of the total paid up equity share\ capital and free reserves</a:t>
            </a:r>
          </a:p>
          <a:p>
            <a:r>
              <a:rPr lang="en-IN" dirty="0" smtClean="0"/>
              <a:t>d) The ratio of debt owned by the company is not more than twice the capital and its free reserves after such buy back.</a:t>
            </a:r>
          </a:p>
          <a:p>
            <a:r>
              <a:rPr lang="en-IN" dirty="0" smtClean="0"/>
              <a:t>e) All the shares or other specified securities for buy back are fully paid up.</a:t>
            </a:r>
          </a:p>
          <a:p>
            <a:r>
              <a:rPr lang="en-IN" dirty="0" smtClean="0"/>
              <a:t>f) The buyback of shares or other specified securities listed on any recognised stock exchange is in accordance with the regulations made by the securities and exchange board of India in this behalf:</a:t>
            </a:r>
          </a:p>
          <a:p>
            <a:r>
              <a:rPr lang="en-IN" dirty="0" smtClean="0"/>
              <a:t>g) The buy back in respect of shares and other specified securities other than those specified in the aforesaid clause is in accordance with the guidelines specified.</a:t>
            </a:r>
            <a:endParaRPr lang="en-IN" dirty="0"/>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z="1400" dirty="0" smtClean="0"/>
              <a:t>DHARMENDRA SHARMA</a:t>
            </a:r>
            <a:endParaRPr lang="en-US" sz="1400" dirty="0"/>
          </a:p>
        </p:txBody>
      </p:sp>
      <p:sp>
        <p:nvSpPr>
          <p:cNvPr id="2" name="Title 1"/>
          <p:cNvSpPr>
            <a:spLocks noGrp="1"/>
          </p:cNvSpPr>
          <p:nvPr>
            <p:ph type="title"/>
          </p:nvPr>
        </p:nvSpPr>
        <p:spPr/>
        <p:txBody>
          <a:bodyPr>
            <a:normAutofit fontScale="90000"/>
          </a:bodyPr>
          <a:lstStyle/>
          <a:p>
            <a:r>
              <a:rPr lang="en-IN" sz="3600" b="1" u="sng" dirty="0" smtClean="0"/>
              <a:t>DISCLOSURE IN THE EXPLANATORY STATEMENT</a:t>
            </a:r>
            <a:r>
              <a:rPr lang="en-IN" sz="3600" b="1" dirty="0" smtClean="0"/>
              <a:t>:</a:t>
            </a:r>
            <a:r>
              <a:rPr lang="en-US" dirty="0" smtClean="0"/>
              <a:t/>
            </a:r>
            <a:br>
              <a:rPr lang="en-US" dirty="0" smtClean="0"/>
            </a:br>
            <a:endParaRPr lang="en-US" dirty="0"/>
          </a:p>
        </p:txBody>
      </p:sp>
      <p:sp>
        <p:nvSpPr>
          <p:cNvPr id="4" name="TextBox 3"/>
          <p:cNvSpPr txBox="1"/>
          <p:nvPr/>
        </p:nvSpPr>
        <p:spPr>
          <a:xfrm>
            <a:off x="609600" y="1219200"/>
            <a:ext cx="8001000" cy="5262979"/>
          </a:xfrm>
          <a:prstGeom prst="rect">
            <a:avLst/>
          </a:prstGeom>
          <a:noFill/>
        </p:spPr>
        <p:txBody>
          <a:bodyPr wrap="square" rtlCol="0">
            <a:spAutoFit/>
          </a:bodyPr>
          <a:lstStyle/>
          <a:p>
            <a:pPr algn="just"/>
            <a:r>
              <a:rPr lang="en-IN" sz="2800" dirty="0" smtClean="0">
                <a:solidFill>
                  <a:schemeClr val="accent3">
                    <a:lumMod val="60000"/>
                    <a:lumOff val="40000"/>
                  </a:schemeClr>
                </a:solidFill>
              </a:rPr>
              <a:t>Notice of the meeting at which a resolution for buy back is proposed to be passed has to be accompanied by an explanatory statement stating </a:t>
            </a:r>
            <a:endParaRPr lang="en-US" sz="2800" dirty="0" smtClean="0">
              <a:solidFill>
                <a:schemeClr val="accent3">
                  <a:lumMod val="60000"/>
                  <a:lumOff val="40000"/>
                </a:schemeClr>
              </a:solidFill>
            </a:endParaRPr>
          </a:p>
          <a:p>
            <a:r>
              <a:rPr lang="en-IN" sz="2800" dirty="0" smtClean="0">
                <a:solidFill>
                  <a:schemeClr val="accent3">
                    <a:lumMod val="60000"/>
                    <a:lumOff val="40000"/>
                  </a:schemeClr>
                </a:solidFill>
              </a:rPr>
              <a:t>a) A full and complete disclosure of all material facts</a:t>
            </a:r>
            <a:endParaRPr lang="en-US" sz="2800" dirty="0" smtClean="0">
              <a:solidFill>
                <a:schemeClr val="accent3">
                  <a:lumMod val="60000"/>
                  <a:lumOff val="40000"/>
                </a:schemeClr>
              </a:solidFill>
            </a:endParaRPr>
          </a:p>
          <a:p>
            <a:r>
              <a:rPr lang="en-IN" sz="2800" dirty="0" smtClean="0">
                <a:solidFill>
                  <a:schemeClr val="accent3">
                    <a:lumMod val="60000"/>
                    <a:lumOff val="40000"/>
                  </a:schemeClr>
                </a:solidFill>
              </a:rPr>
              <a:t>b) The necessity for buy back</a:t>
            </a:r>
            <a:endParaRPr lang="en-US" sz="2800" dirty="0" smtClean="0">
              <a:solidFill>
                <a:schemeClr val="accent3">
                  <a:lumMod val="60000"/>
                  <a:lumOff val="40000"/>
                </a:schemeClr>
              </a:solidFill>
            </a:endParaRPr>
          </a:p>
          <a:p>
            <a:r>
              <a:rPr lang="en-IN" sz="2800" dirty="0" smtClean="0">
                <a:solidFill>
                  <a:schemeClr val="accent3">
                    <a:lumMod val="60000"/>
                    <a:lumOff val="40000"/>
                  </a:schemeClr>
                </a:solidFill>
              </a:rPr>
              <a:t>c) Class of securities intended to be bought back under the buy back</a:t>
            </a:r>
            <a:endParaRPr lang="en-US" sz="2800" dirty="0" smtClean="0">
              <a:solidFill>
                <a:schemeClr val="accent3">
                  <a:lumMod val="60000"/>
                  <a:lumOff val="40000"/>
                </a:schemeClr>
              </a:solidFill>
            </a:endParaRPr>
          </a:p>
          <a:p>
            <a:r>
              <a:rPr lang="en-IN" sz="2800" dirty="0" smtClean="0">
                <a:solidFill>
                  <a:schemeClr val="accent3">
                    <a:lumMod val="60000"/>
                    <a:lumOff val="40000"/>
                  </a:schemeClr>
                </a:solidFill>
              </a:rPr>
              <a:t>d) The amount to be invested under buy back.</a:t>
            </a:r>
            <a:endParaRPr lang="en-US" sz="2800" dirty="0" smtClean="0">
              <a:solidFill>
                <a:schemeClr val="accent3">
                  <a:lumMod val="60000"/>
                  <a:lumOff val="40000"/>
                </a:schemeClr>
              </a:solidFill>
            </a:endParaRPr>
          </a:p>
          <a:p>
            <a:endParaRPr lang="en-US" sz="2800" dirty="0">
              <a:solidFill>
                <a:schemeClr val="accent3">
                  <a:lumMod val="60000"/>
                  <a:lumOff val="40000"/>
                </a:schemeClr>
              </a:solidFill>
            </a:endParaRPr>
          </a:p>
        </p:txBody>
      </p:sp>
    </p:spTree>
  </p:cSld>
  <p:clrMapOvr>
    <a:masterClrMapping/>
  </p:clrMapOvr>
  <p:transition>
    <p:pull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_rels/theme5.xml.rels><?xml version="1.0" encoding="UTF-8" standalone="yes"?>
<Relationships xmlns="http://schemas.openxmlformats.org/package/2006/relationships"><Relationship Id="rId1" Type="http://schemas.openxmlformats.org/officeDocument/2006/relationships/image" Target="../media/image5.jpeg"/></Relationships>
</file>

<file path=ppt/theme/_rels/theme6.xml.rels><?xml version="1.0" encoding="UTF-8" standalone="yes"?>
<Relationships xmlns="http://schemas.openxmlformats.org/package/2006/relationships"><Relationship Id="rId1" Type="http://schemas.openxmlformats.org/officeDocument/2006/relationships/image" Target="../media/image6.jpeg"/></Relationships>
</file>

<file path=ppt/theme/_rels/them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image" Target="../media/image7.jpeg"/></Relationships>
</file>

<file path=ppt/theme/_rels/them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9.xml.rels><?xml version="1.0" encoding="UTF-8" standalone="yes"?>
<Relationships xmlns="http://schemas.openxmlformats.org/package/2006/relationships"><Relationship Id="rId1" Type="http://schemas.openxmlformats.org/officeDocument/2006/relationships/image" Target="../media/image1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7.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9.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153</TotalTime>
  <Words>1570</Words>
  <Application>Microsoft Office PowerPoint</Application>
  <PresentationFormat>On-screen Show (4:3)</PresentationFormat>
  <Paragraphs>102</Paragraphs>
  <Slides>16</Slides>
  <Notes>2</Notes>
  <HiddenSlides>0</HiddenSlides>
  <MMClips>0</MMClips>
  <ScaleCrop>false</ScaleCrop>
  <HeadingPairs>
    <vt:vector size="4" baseType="variant">
      <vt:variant>
        <vt:lpstr>Theme</vt:lpstr>
      </vt:variant>
      <vt:variant>
        <vt:i4>9</vt:i4>
      </vt:variant>
      <vt:variant>
        <vt:lpstr>Slide Titles</vt:lpstr>
      </vt:variant>
      <vt:variant>
        <vt:i4>16</vt:i4>
      </vt:variant>
    </vt:vector>
  </HeadingPairs>
  <TitlesOfParts>
    <vt:vector size="25" baseType="lpstr">
      <vt:lpstr>Module</vt:lpstr>
      <vt:lpstr>Solstice</vt:lpstr>
      <vt:lpstr>Flow</vt:lpstr>
      <vt:lpstr>Concourse</vt:lpstr>
      <vt:lpstr>Foundry</vt:lpstr>
      <vt:lpstr>Origin</vt:lpstr>
      <vt:lpstr>Civic</vt:lpstr>
      <vt:lpstr>Median</vt:lpstr>
      <vt:lpstr>Equity</vt:lpstr>
      <vt:lpstr>BUYBACK OF SHARES </vt:lpstr>
      <vt:lpstr>  INTRODUCTION</vt:lpstr>
      <vt:lpstr>Continue……</vt:lpstr>
      <vt:lpstr>Slide 4</vt:lpstr>
      <vt:lpstr>REASONS FOR BUYBACK</vt:lpstr>
      <vt:lpstr>REASONS FOR BUYBACK</vt:lpstr>
      <vt:lpstr> RESOURCES OF BUY BACK: </vt:lpstr>
      <vt:lpstr>Conditions for a Buyback</vt:lpstr>
      <vt:lpstr>DISCLOSURE IN THE EXPLANATORY STATEMENT: </vt:lpstr>
      <vt:lpstr>MODES OF BUY BACK  </vt:lpstr>
      <vt:lpstr>       DECLARATION OF SOLVENCY</vt:lpstr>
      <vt:lpstr>REGISTER OF SECURITIES BOUGHT BACK</vt:lpstr>
      <vt:lpstr>PROHIBITION ON FURTHER ISSUE OF SHARES AFTER BUY BACK : </vt:lpstr>
      <vt:lpstr>PROCEDURE FOR BUY BACK </vt:lpstr>
      <vt:lpstr>        PROHIBITION OF BUY BACK IN CERTAIN CIRCUMSTANCES</vt:lpstr>
      <vt:lpstr>                      PENALTY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BUYBACK OF SHARES </dc:title>
  <dc:creator>lcd</dc:creator>
  <cp:lastModifiedBy>rose</cp:lastModifiedBy>
  <cp:revision>50</cp:revision>
  <dcterms:created xsi:type="dcterms:W3CDTF">2006-08-16T00:00:00Z</dcterms:created>
  <dcterms:modified xsi:type="dcterms:W3CDTF">2012-12-08T08:32:46Z</dcterms:modified>
</cp:coreProperties>
</file>