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8" r:id="rId3"/>
    <p:sldId id="260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3" r:id="rId15"/>
    <p:sldId id="274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354" y="11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7D2D5-0E58-49A7-974B-EAABC070CAED}" type="datetimeFigureOut">
              <a:rPr lang="en-US"/>
              <a:pPr>
                <a:defRPr/>
              </a:pPr>
              <a:t>10/10/2012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324A9-B50D-4BD6-B248-8E6D33EABB4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randomBar dir="vert"/>
    <p:sndAc>
      <p:stSnd>
        <p:snd r:embed="rId1" name="arrow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08040-84CD-4AB9-9A33-9934CC4D9F42}" type="datetimeFigureOut">
              <a:rPr lang="en-US"/>
              <a:pPr>
                <a:defRPr/>
              </a:pPr>
              <a:t>10/10/2012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1F260C-4FEE-41BB-A8AB-0ED7F9C348A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randomBar dir="vert"/>
    <p:sndAc>
      <p:stSnd>
        <p:snd r:embed="rId1" name="arrow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179350-E505-4CD5-9E9C-31C6610D75EA}" type="datetimeFigureOut">
              <a:rPr lang="en-US"/>
              <a:pPr>
                <a:defRPr/>
              </a:pPr>
              <a:t>10/10/2012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E2D50-B347-41C3-9EA2-1290B1F94C2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randomBar dir="vert"/>
    <p:sndAc>
      <p:stSnd>
        <p:snd r:embed="rId1" name="arrow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2C0287-C766-426F-8B2A-1FB2686D52D2}" type="datetimeFigureOut">
              <a:rPr lang="en-US"/>
              <a:pPr>
                <a:defRPr/>
              </a:pPr>
              <a:t>10/10/2012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7988A-F5F7-40A4-8877-4745580CF7C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randomBar dir="vert"/>
    <p:sndAc>
      <p:stSnd>
        <p:snd r:embed="rId1" name="arrow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3A353-89A4-4BC8-86FD-0CF902599C43}" type="datetimeFigureOut">
              <a:rPr lang="en-US"/>
              <a:pPr>
                <a:defRPr/>
              </a:pPr>
              <a:t>10/10/2012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E0B2B-AED9-4F44-AD06-221E9DF2D12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randomBar dir="vert"/>
    <p:sndAc>
      <p:stSnd>
        <p:snd r:embed="rId1" name="arrow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FFA89-E31E-4777-8E19-B80C9A0576DC}" type="datetimeFigureOut">
              <a:rPr lang="en-US"/>
              <a:pPr>
                <a:defRPr/>
              </a:pPr>
              <a:t>10/10/2012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11179-F71B-471A-B99D-D7DF23F743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randomBar dir="vert"/>
    <p:sndAc>
      <p:stSnd>
        <p:snd r:embed="rId1" name="arrow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B1D3F-F67A-42D1-8134-4A1CBAB58747}" type="datetimeFigureOut">
              <a:rPr lang="en-US"/>
              <a:pPr>
                <a:defRPr/>
              </a:pPr>
              <a:t>10/10/2012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6121C7-F397-4A9D-8854-B5FF8E293BD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randomBar dir="vert"/>
    <p:sndAc>
      <p:stSnd>
        <p:snd r:embed="rId1" name="arrow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FB74B-F96C-42DE-B7C9-0643AAB3FCE1}" type="datetimeFigureOut">
              <a:rPr lang="en-US"/>
              <a:pPr>
                <a:defRPr/>
              </a:pPr>
              <a:t>10/10/2012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50547-5089-48D6-BFFA-4F7E910531A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randomBar dir="vert"/>
    <p:sndAc>
      <p:stSnd>
        <p:snd r:embed="rId1" name="arrow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E9EB0-C6D9-42C6-BA2B-11D2E7FCA1B5}" type="datetimeFigureOut">
              <a:rPr lang="en-US"/>
              <a:pPr>
                <a:defRPr/>
              </a:pPr>
              <a:t>10/10/2012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CFD7E-2C9F-47C3-9888-23C1C207AB6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randomBar dir="vert"/>
    <p:sndAc>
      <p:stSnd>
        <p:snd r:embed="rId1" name="arrow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59A65A-EC19-45B3-B7FA-A468DF1BC765}" type="datetimeFigureOut">
              <a:rPr lang="en-US"/>
              <a:pPr>
                <a:defRPr/>
              </a:pPr>
              <a:t>10/10/2012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3FF8B-7EC7-4FC3-8EB5-FE363BC4276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randomBar dir="vert"/>
    <p:sndAc>
      <p:stSnd>
        <p:snd r:embed="rId1" name="arrow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15B9E-489C-4D60-8202-CAD6449B9AF5}" type="datetimeFigureOut">
              <a:rPr lang="en-US"/>
              <a:pPr>
                <a:defRPr/>
              </a:pPr>
              <a:t>10/10/2012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34783-1FB1-488F-BE42-808BA2130E6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randomBar dir="vert"/>
    <p:sndAc>
      <p:stSnd>
        <p:snd r:embed="rId1" name="arrow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D6C0CD4-7138-4C92-8866-7AD0587EEAF0}" type="datetimeFigureOut">
              <a:rPr lang="en-US"/>
              <a:pPr>
                <a:defRPr/>
              </a:pPr>
              <a:t>10/10/2012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94758E4-2509-46B5-962D-609D8824A0D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randomBar dir="vert"/>
    <p:sndAc>
      <p:stSnd>
        <p:snd r:embed="rId13" name="arrow.wav" builtIn="1"/>
      </p:stSnd>
    </p:sndAc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0" descr="Reserve-Bank-of-India.jpg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lum bright="-30000"/>
          </a:blip>
          <a:srcRect/>
          <a:stretch>
            <a:fillRect/>
          </a:stretch>
        </p:blipFill>
        <p:spPr bwMode="auto">
          <a:xfrm>
            <a:off x="0" y="-22225"/>
            <a:ext cx="9144000" cy="690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685800" y="3200400"/>
            <a:ext cx="7620000" cy="143116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3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Reserve Bank of India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India’s </a:t>
            </a:r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Central </a:t>
            </a:r>
            <a:r>
              <a:rPr 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Bank</a:t>
            </a:r>
            <a:endParaRPr lang="en-US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+mn-lt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533400" y="608013"/>
            <a:ext cx="8153400" cy="1587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57200" y="6400800"/>
            <a:ext cx="7620000" cy="1588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400300" y="2967038"/>
            <a:ext cx="184150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9000" y="696455"/>
            <a:ext cx="1948845" cy="18943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>
            <a:lum bright="-10000"/>
          </a:blip>
          <a:srcRect/>
          <a:stretch>
            <a:fillRect/>
          </a:stretch>
        </p:blipFill>
        <p:spPr bwMode="auto">
          <a:xfrm>
            <a:off x="8075008" y="5943601"/>
            <a:ext cx="862314" cy="8381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ectangle 13"/>
          <p:cNvSpPr/>
          <p:nvPr/>
        </p:nvSpPr>
        <p:spPr>
          <a:xfrm>
            <a:off x="609600" y="6000690"/>
            <a:ext cx="21371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Presentation By</a:t>
            </a:r>
            <a:endParaRPr lang="en-US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262527" y="6457890"/>
            <a:ext cx="366228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BY CA. SAYANTAN BASU </a:t>
            </a:r>
            <a:endParaRPr lang="en-US" sz="2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>
    <p:randomBar dir="vert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0" descr="Reserve-Bank-of-India.jpg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lum bright="-30000"/>
          </a:blip>
          <a:srcRect/>
          <a:stretch>
            <a:fillRect/>
          </a:stretch>
        </p:blipFill>
        <p:spPr bwMode="auto">
          <a:xfrm>
            <a:off x="0" y="-22225"/>
            <a:ext cx="9144000" cy="690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Connector 8"/>
          <p:cNvCxnSpPr/>
          <p:nvPr/>
        </p:nvCxnSpPr>
        <p:spPr>
          <a:xfrm>
            <a:off x="533400" y="684213"/>
            <a:ext cx="8153400" cy="1587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57200" y="6400800"/>
            <a:ext cx="7620000" cy="1588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400300" y="2967038"/>
            <a:ext cx="184150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>
            <a:off x="8075008" y="5943601"/>
            <a:ext cx="862314" cy="8381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Rectangle 22"/>
          <p:cNvSpPr/>
          <p:nvPr/>
        </p:nvSpPr>
        <p:spPr>
          <a:xfrm>
            <a:off x="-639763" y="2967038"/>
            <a:ext cx="185738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3400" y="39469"/>
            <a:ext cx="6629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spc="200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Main Functions (Act, 1934)  </a:t>
            </a:r>
            <a:r>
              <a:rPr lang="en-US" sz="2400" b="1" spc="200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 </a:t>
            </a:r>
            <a:endParaRPr lang="en-US" sz="2400" b="1" spc="200" dirty="0">
              <a:ln w="10541" cmpd="sng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+mn-lt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9600" y="1143000"/>
            <a:ext cx="7467600" cy="3624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Custodian of Foreign Reserves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150" b="1" spc="-1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RBI responsible to maintain official rate of exchange </a:t>
            </a:r>
          </a:p>
          <a:p>
            <a:pPr lvl="1">
              <a:lnSpc>
                <a:spcPct val="150000"/>
              </a:lnSpc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  as according terms of I.M.F.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150" b="1" spc="-1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RBI reserves the international currency.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RBI observes relationship of Indian Currency with </a:t>
            </a:r>
          </a:p>
          <a:p>
            <a:pPr lvl="1">
              <a:lnSpc>
                <a:spcPct val="150000"/>
              </a:lnSpc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  other  International currency.</a:t>
            </a:r>
          </a:p>
          <a:p>
            <a:pPr lvl="1">
              <a:lnSpc>
                <a:spcPct val="150000"/>
              </a:lnSpc>
            </a:pPr>
            <a:r>
              <a:rPr lang="en-US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   </a:t>
            </a:r>
          </a:p>
        </p:txBody>
      </p:sp>
    </p:spTree>
  </p:cSld>
  <p:clrMapOvr>
    <a:masterClrMapping/>
  </p:clrMapOvr>
  <p:transition spd="slow">
    <p:randomBar dir="vert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0" descr="Reserve-Bank-of-India.jpg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lum bright="-30000"/>
          </a:blip>
          <a:srcRect/>
          <a:stretch>
            <a:fillRect/>
          </a:stretch>
        </p:blipFill>
        <p:spPr bwMode="auto">
          <a:xfrm>
            <a:off x="0" y="-22225"/>
            <a:ext cx="9144000" cy="690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Connector 8"/>
          <p:cNvCxnSpPr/>
          <p:nvPr/>
        </p:nvCxnSpPr>
        <p:spPr>
          <a:xfrm>
            <a:off x="533400" y="684213"/>
            <a:ext cx="8153400" cy="1587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57200" y="6400800"/>
            <a:ext cx="7620000" cy="1588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400300" y="2967038"/>
            <a:ext cx="184150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>
            <a:off x="8075008" y="5943601"/>
            <a:ext cx="862314" cy="8381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Rectangle 22"/>
          <p:cNvSpPr/>
          <p:nvPr/>
        </p:nvSpPr>
        <p:spPr>
          <a:xfrm>
            <a:off x="-639763" y="2967038"/>
            <a:ext cx="185738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3400" y="39469"/>
            <a:ext cx="6629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spc="200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Main Functions (Act, 1934)  </a:t>
            </a:r>
            <a:r>
              <a:rPr lang="en-US" sz="2400" b="1" spc="200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 </a:t>
            </a:r>
            <a:endParaRPr lang="en-US" sz="2400" b="1" spc="200" dirty="0">
              <a:ln w="10541" cmpd="sng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+mn-lt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9600" y="1143000"/>
            <a:ext cx="7673896" cy="50413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   </a:t>
            </a: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Promotional Functions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RBI ask banks  and financing agencies to promote rural </a:t>
            </a:r>
          </a:p>
          <a:p>
            <a:pPr lvl="1">
              <a:lnSpc>
                <a:spcPct val="150000"/>
              </a:lnSpc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  and semi-urban areas by financing (funding ).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RBI setup directly or indirectly some institutions like :</a:t>
            </a:r>
          </a:p>
          <a:p>
            <a:pPr lvl="2">
              <a:lnSpc>
                <a:spcPts val="3000"/>
              </a:lnSpc>
              <a:buFont typeface="Arial" pitchFamily="34" charset="0"/>
              <a:buChar char="•"/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Deposit Insurance Corporation ( 1962 )</a:t>
            </a:r>
          </a:p>
          <a:p>
            <a:pPr lvl="2">
              <a:lnSpc>
                <a:spcPts val="3000"/>
              </a:lnSpc>
              <a:buFont typeface="Arial" pitchFamily="34" charset="0"/>
              <a:buChar char="•"/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 Industrial Development Bank ( 1964 )</a:t>
            </a:r>
          </a:p>
          <a:p>
            <a:pPr lvl="2">
              <a:lnSpc>
                <a:spcPts val="3000"/>
              </a:lnSpc>
              <a:buFont typeface="Arial" pitchFamily="34" charset="0"/>
              <a:buChar char="•"/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 Unit Trust of India ( 1964 )</a:t>
            </a:r>
          </a:p>
          <a:p>
            <a:pPr lvl="2">
              <a:lnSpc>
                <a:spcPts val="3200"/>
              </a:lnSpc>
              <a:buFont typeface="Arial" pitchFamily="34" charset="0"/>
              <a:buChar char="•"/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 Industrial Reconstruction Corp. of India ( 1972 ) </a:t>
            </a:r>
          </a:p>
          <a:p>
            <a:pPr lvl="2">
              <a:lnSpc>
                <a:spcPts val="3200"/>
              </a:lnSpc>
              <a:buFont typeface="Arial" pitchFamily="34" charset="0"/>
              <a:buChar char="•"/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 Agricultural Refinance Corporation ( 1963 )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RBI promotes villagers for saving and route this money</a:t>
            </a:r>
          </a:p>
          <a:p>
            <a:pPr lvl="1">
              <a:lnSpc>
                <a:spcPct val="150000"/>
              </a:lnSpc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  as short term credit to agriculture. </a:t>
            </a:r>
          </a:p>
        </p:txBody>
      </p:sp>
    </p:spTree>
  </p:cSld>
  <p:clrMapOvr>
    <a:masterClrMapping/>
  </p:clrMapOvr>
  <p:transition spd="slow">
    <p:randomBar dir="vert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0" descr="Reserve-Bank-of-India.jpg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lum bright="-30000"/>
          </a:blip>
          <a:srcRect/>
          <a:stretch>
            <a:fillRect/>
          </a:stretch>
        </p:blipFill>
        <p:spPr bwMode="auto">
          <a:xfrm>
            <a:off x="0" y="-22225"/>
            <a:ext cx="9144000" cy="690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Connector 8"/>
          <p:cNvCxnSpPr/>
          <p:nvPr/>
        </p:nvCxnSpPr>
        <p:spPr>
          <a:xfrm>
            <a:off x="533400" y="684213"/>
            <a:ext cx="8153400" cy="1587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57200" y="6400800"/>
            <a:ext cx="7620000" cy="1588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400300" y="2967038"/>
            <a:ext cx="184150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>
            <a:off x="8075008" y="5943601"/>
            <a:ext cx="862314" cy="8381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Rectangle 22"/>
          <p:cNvSpPr/>
          <p:nvPr/>
        </p:nvSpPr>
        <p:spPr>
          <a:xfrm>
            <a:off x="-639763" y="2967038"/>
            <a:ext cx="185738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3400" y="39469"/>
            <a:ext cx="6629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spc="200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List of Executives</a:t>
            </a:r>
            <a:endParaRPr lang="en-US" sz="2400" b="1" spc="200" dirty="0">
              <a:ln w="10541" cmpd="sng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+mn-lt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9600" y="1143000"/>
            <a:ext cx="76200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Governor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150" b="1" spc="-1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Dr. D Subbarao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 Deputy Governors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 Dr. Rakesh Mohan, Smt. S. Gopinath, Smt. Usha Thorat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  Executive Directors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  Sh. V.K. Sharma, Sh. C. Krishnan, Sh. Anand Sinha,</a:t>
            </a:r>
          </a:p>
          <a:p>
            <a:pPr lvl="1">
              <a:lnSpc>
                <a:spcPct val="150000"/>
              </a:lnSpc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    Sh. V.S. Das, Sh. G. Gopalkrishna, Sh. H.R. Khan, </a:t>
            </a:r>
          </a:p>
          <a:p>
            <a:pPr lvl="1">
              <a:lnSpc>
                <a:spcPct val="150000"/>
              </a:lnSpc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    Sh. D.K. Mohanty</a:t>
            </a:r>
          </a:p>
          <a:p>
            <a:pPr lvl="1">
              <a:lnSpc>
                <a:spcPct val="150000"/>
              </a:lnSpc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</a:p>
        </p:txBody>
      </p:sp>
    </p:spTree>
  </p:cSld>
  <p:clrMapOvr>
    <a:masterClrMapping/>
  </p:clrMapOvr>
  <p:transition spd="slow">
    <p:randomBar dir="vert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0" descr="Reserve-Bank-of-India.jpg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lum bright="-30000"/>
          </a:blip>
          <a:srcRect/>
          <a:stretch>
            <a:fillRect/>
          </a:stretch>
        </p:blipFill>
        <p:spPr bwMode="auto">
          <a:xfrm>
            <a:off x="0" y="-22225"/>
            <a:ext cx="9144000" cy="690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Connector 8"/>
          <p:cNvCxnSpPr/>
          <p:nvPr/>
        </p:nvCxnSpPr>
        <p:spPr>
          <a:xfrm>
            <a:off x="533400" y="684213"/>
            <a:ext cx="8153400" cy="1587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57200" y="6400800"/>
            <a:ext cx="7620000" cy="1588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400300" y="2967038"/>
            <a:ext cx="184150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>
            <a:off x="8075008" y="5943601"/>
            <a:ext cx="862314" cy="8381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Rectangle 22"/>
          <p:cNvSpPr/>
          <p:nvPr/>
        </p:nvSpPr>
        <p:spPr>
          <a:xfrm>
            <a:off x="-639763" y="2967038"/>
            <a:ext cx="185738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3400" y="39469"/>
            <a:ext cx="6629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spc="200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Address of RBI	</a:t>
            </a:r>
            <a:endParaRPr lang="en-US" sz="2400" b="1" spc="200" dirty="0">
              <a:ln w="10541" cmpd="sng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+mn-lt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9600" y="1143000"/>
            <a:ext cx="7467600" cy="3127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Reserve Bank of India,</a:t>
            </a:r>
          </a:p>
          <a:p>
            <a:pPr>
              <a:lnSpc>
                <a:spcPct val="150000"/>
              </a:lnSpc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  Central Office, </a:t>
            </a:r>
          </a:p>
          <a:p>
            <a:pPr>
              <a:lnSpc>
                <a:spcPct val="150000"/>
              </a:lnSpc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  Shaheed Bhagat Singh Road,</a:t>
            </a:r>
          </a:p>
          <a:p>
            <a:pPr>
              <a:lnSpc>
                <a:spcPct val="150000"/>
              </a:lnSpc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  Mumbai – 400 001</a:t>
            </a:r>
          </a:p>
          <a:p>
            <a:pPr>
              <a:lnSpc>
                <a:spcPct val="150000"/>
              </a:lnSpc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  Ph.No. 22660868, Web : www.rbi.org.in</a:t>
            </a:r>
          </a:p>
          <a:p>
            <a:pPr lvl="1">
              <a:lnSpc>
                <a:spcPct val="150000"/>
              </a:lnSpc>
            </a:pPr>
            <a:r>
              <a:rPr lang="en-US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   </a:t>
            </a:r>
          </a:p>
        </p:txBody>
      </p:sp>
    </p:spTree>
  </p:cSld>
  <p:clrMapOvr>
    <a:masterClrMapping/>
  </p:clrMapOvr>
  <p:transition spd="slow">
    <p:randomBar dir="vert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0" descr="Reserve-Bank-of-India.jpg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lum bright="-30000"/>
          </a:blip>
          <a:srcRect/>
          <a:stretch>
            <a:fillRect/>
          </a:stretch>
        </p:blipFill>
        <p:spPr bwMode="auto">
          <a:xfrm>
            <a:off x="0" y="-22225"/>
            <a:ext cx="9144000" cy="690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Connector 8"/>
          <p:cNvCxnSpPr/>
          <p:nvPr/>
        </p:nvCxnSpPr>
        <p:spPr>
          <a:xfrm>
            <a:off x="533400" y="684213"/>
            <a:ext cx="8153400" cy="1587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57200" y="6400800"/>
            <a:ext cx="7620000" cy="1588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400300" y="2967038"/>
            <a:ext cx="184150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>
            <a:off x="8075008" y="5943601"/>
            <a:ext cx="862314" cy="8381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Rectangle 22"/>
          <p:cNvSpPr/>
          <p:nvPr/>
        </p:nvSpPr>
        <p:spPr>
          <a:xfrm>
            <a:off x="-639763" y="2967038"/>
            <a:ext cx="185738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66800" y="1371600"/>
            <a:ext cx="6553200" cy="3978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ts val="101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600" b="1" spc="200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</a:rPr>
              <a:t>?</a:t>
            </a:r>
          </a:p>
          <a:p>
            <a:pPr algn="ctr" fontAlgn="auto">
              <a:lnSpc>
                <a:spcPts val="101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800" b="1" spc="200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</a:rPr>
              <a:t>Any Question</a:t>
            </a:r>
            <a:endParaRPr lang="en-US" sz="8800" b="1" spc="200" dirty="0">
              <a:ln w="10541" cmpd="sng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+mn-lt"/>
            </a:endParaRPr>
          </a:p>
        </p:txBody>
      </p:sp>
    </p:spTree>
  </p:cSld>
  <p:clrMapOvr>
    <a:masterClrMapping/>
  </p:clrMapOvr>
  <p:transition spd="slow">
    <p:randomBar dir="vert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0" descr="Reserve-Bank-of-India.jpg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lum bright="-30000"/>
          </a:blip>
          <a:srcRect/>
          <a:stretch>
            <a:fillRect/>
          </a:stretch>
        </p:blipFill>
        <p:spPr bwMode="auto">
          <a:xfrm>
            <a:off x="0" y="-22225"/>
            <a:ext cx="9144000" cy="690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Connector 8"/>
          <p:cNvCxnSpPr/>
          <p:nvPr/>
        </p:nvCxnSpPr>
        <p:spPr>
          <a:xfrm>
            <a:off x="533400" y="684213"/>
            <a:ext cx="8153400" cy="1587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57200" y="6400800"/>
            <a:ext cx="7620000" cy="1588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400300" y="2967038"/>
            <a:ext cx="184150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>
            <a:off x="8075008" y="5943601"/>
            <a:ext cx="862314" cy="8381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Rectangle 22"/>
          <p:cNvSpPr/>
          <p:nvPr/>
        </p:nvSpPr>
        <p:spPr>
          <a:xfrm>
            <a:off x="-639763" y="2967038"/>
            <a:ext cx="185738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66800" y="1905000"/>
            <a:ext cx="65532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800" b="1" spc="200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</a:rPr>
              <a:t>Thank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800" b="1" spc="200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</a:rPr>
              <a:t>You</a:t>
            </a:r>
            <a:endParaRPr lang="en-US" sz="8800" b="1" spc="200" dirty="0">
              <a:ln w="10541" cmpd="sng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+mn-lt"/>
            </a:endParaRPr>
          </a:p>
        </p:txBody>
      </p:sp>
    </p:spTree>
  </p:cSld>
  <p:clrMapOvr>
    <a:masterClrMapping/>
  </p:clrMapOvr>
  <p:transition spd="slow">
    <p:randomBar dir="vert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0" descr="Reserve-Bank-of-India.jpg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lum bright="-30000"/>
          </a:blip>
          <a:srcRect/>
          <a:stretch>
            <a:fillRect/>
          </a:stretch>
        </p:blipFill>
        <p:spPr bwMode="auto">
          <a:xfrm>
            <a:off x="0" y="-22225"/>
            <a:ext cx="9144000" cy="690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Connector 8"/>
          <p:cNvCxnSpPr/>
          <p:nvPr/>
        </p:nvCxnSpPr>
        <p:spPr>
          <a:xfrm>
            <a:off x="533400" y="684213"/>
            <a:ext cx="8153400" cy="1587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57200" y="6400800"/>
            <a:ext cx="7620000" cy="1588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400300" y="2967038"/>
            <a:ext cx="184150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>
            <a:off x="8075008" y="5943601"/>
            <a:ext cx="862314" cy="8381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Rectangle 22"/>
          <p:cNvSpPr/>
          <p:nvPr/>
        </p:nvSpPr>
        <p:spPr>
          <a:xfrm>
            <a:off x="-639763" y="2967038"/>
            <a:ext cx="185738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3400" y="39469"/>
            <a:ext cx="4220964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kern="1500" spc="200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Establishment</a:t>
            </a:r>
            <a:r>
              <a:rPr lang="en-US" sz="2400" b="1" kern="1500" spc="200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 </a:t>
            </a:r>
            <a:endParaRPr lang="en-US" sz="2400" b="1" kern="1500" spc="200" dirty="0">
              <a:ln w="10541" cmpd="sng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+mn-lt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9600" y="1143000"/>
            <a:ext cx="7467600" cy="3127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</a:t>
            </a:r>
            <a:r>
              <a:rPr lang="en-US" sz="2150" b="1" kern="1500" spc="-100" dirty="0" smtClean="0">
                <a:solidFill>
                  <a:schemeClr val="tx2">
                    <a:lumMod val="50000"/>
                  </a:schemeClr>
                </a:solidFill>
              </a:rPr>
              <a:t>Established on April 1, 1935 with share capital of  Five </a:t>
            </a:r>
          </a:p>
          <a:p>
            <a:pPr>
              <a:lnSpc>
                <a:spcPct val="150000"/>
              </a:lnSpc>
            </a:pPr>
            <a:r>
              <a:rPr lang="en-US" sz="2150" b="1" kern="1500" spc="-100" dirty="0" smtClean="0">
                <a:solidFill>
                  <a:schemeClr val="tx2">
                    <a:lumMod val="50000"/>
                  </a:schemeClr>
                </a:solidFill>
              </a:rPr>
              <a:t>       Crores  on recommendation of Hilton  Young </a:t>
            </a:r>
          </a:p>
          <a:p>
            <a:pPr>
              <a:lnSpc>
                <a:spcPct val="150000"/>
              </a:lnSpc>
            </a:pPr>
            <a:r>
              <a:rPr lang="en-US" sz="2150" b="1" kern="1500" spc="-100" dirty="0" smtClean="0">
                <a:solidFill>
                  <a:schemeClr val="tx2">
                    <a:lumMod val="50000"/>
                  </a:schemeClr>
                </a:solidFill>
              </a:rPr>
              <a:t>       Commission.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150" b="1" kern="1500" spc="-100" dirty="0" smtClean="0">
                <a:solidFill>
                  <a:schemeClr val="tx2">
                    <a:lumMod val="50000"/>
                  </a:schemeClr>
                </a:solidFill>
              </a:rPr>
              <a:t>     RBI was Nationalised in Year 1949.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150" b="1" kern="1500" spc="-1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150" b="1" kern="1500" spc="-100" dirty="0" smtClean="0">
                <a:solidFill>
                  <a:schemeClr val="tx2">
                    <a:lumMod val="50000"/>
                  </a:schemeClr>
                </a:solidFill>
              </a:rPr>
              <a:t>    Central Office was initially established in Calcutta and </a:t>
            </a:r>
          </a:p>
          <a:p>
            <a:pPr>
              <a:lnSpc>
                <a:spcPct val="150000"/>
              </a:lnSpc>
            </a:pPr>
            <a:r>
              <a:rPr lang="en-US" sz="2150" b="1" kern="1500" spc="-100" dirty="0" smtClean="0">
                <a:solidFill>
                  <a:schemeClr val="tx2">
                    <a:lumMod val="50000"/>
                  </a:schemeClr>
                </a:solidFill>
              </a:rPr>
              <a:t>       moved to Mumbai in 1937</a:t>
            </a:r>
            <a:endParaRPr lang="en-US" sz="2150" b="1" kern="1500" spc="-1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randomBar dir="vert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0" descr="Reserve-Bank-of-India.jpg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lum bright="-30000"/>
          </a:blip>
          <a:srcRect/>
          <a:stretch>
            <a:fillRect/>
          </a:stretch>
        </p:blipFill>
        <p:spPr bwMode="auto">
          <a:xfrm>
            <a:off x="0" y="-22225"/>
            <a:ext cx="9144000" cy="690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Connector 8"/>
          <p:cNvCxnSpPr/>
          <p:nvPr/>
        </p:nvCxnSpPr>
        <p:spPr>
          <a:xfrm>
            <a:off x="533400" y="684213"/>
            <a:ext cx="8153400" cy="1587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57200" y="6400800"/>
            <a:ext cx="7620000" cy="1588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400300" y="2967038"/>
            <a:ext cx="184150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>
            <a:off x="8075008" y="5943601"/>
            <a:ext cx="862314" cy="8381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Rectangle 22"/>
          <p:cNvSpPr/>
          <p:nvPr/>
        </p:nvSpPr>
        <p:spPr>
          <a:xfrm>
            <a:off x="-639763" y="2967038"/>
            <a:ext cx="185738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3400" y="39469"/>
            <a:ext cx="4220964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spc="200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Structure</a:t>
            </a:r>
            <a:r>
              <a:rPr lang="en-US" sz="2400" b="1" spc="200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 </a:t>
            </a:r>
            <a:endParaRPr lang="en-US" sz="2400" b="1" spc="200" dirty="0">
              <a:ln w="10541" cmpd="sng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+mn-lt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9600" y="1143000"/>
            <a:ext cx="7619999" cy="4059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   </a:t>
            </a: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RBI Have 20 Directors :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150" b="1" spc="-1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The Governor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150" b="1" spc="-1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Four Deputy Governor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150" b="1" spc="-1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One Govt. Official from Ministry of Finance.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150" b="1" spc="-1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Ten Nominate Director, nominated by Govt.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150" b="1" spc="-1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Four Directors to represent Headquarters at  Mumbai, </a:t>
            </a:r>
          </a:p>
          <a:p>
            <a:pPr lvl="1">
              <a:lnSpc>
                <a:spcPct val="150000"/>
              </a:lnSpc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  Kolkata, Chennai &amp; New Delhi.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Appointed/ Nominated for period of Four Years.</a:t>
            </a:r>
          </a:p>
        </p:txBody>
      </p:sp>
    </p:spTree>
  </p:cSld>
  <p:clrMapOvr>
    <a:masterClrMapping/>
  </p:clrMapOvr>
  <p:transition spd="slow">
    <p:randomBar dir="vert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0" descr="Reserve-Bank-of-India.jpg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lum bright="-30000"/>
          </a:blip>
          <a:srcRect/>
          <a:stretch>
            <a:fillRect/>
          </a:stretch>
        </p:blipFill>
        <p:spPr bwMode="auto">
          <a:xfrm>
            <a:off x="0" y="-22225"/>
            <a:ext cx="9144000" cy="690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Connector 8"/>
          <p:cNvCxnSpPr/>
          <p:nvPr/>
        </p:nvCxnSpPr>
        <p:spPr>
          <a:xfrm>
            <a:off x="533400" y="684213"/>
            <a:ext cx="8153400" cy="1587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57200" y="6400800"/>
            <a:ext cx="7620000" cy="1588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400300" y="2967038"/>
            <a:ext cx="184150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>
            <a:off x="8075008" y="5943601"/>
            <a:ext cx="862314" cy="8381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Rectangle 22"/>
          <p:cNvSpPr/>
          <p:nvPr/>
        </p:nvSpPr>
        <p:spPr>
          <a:xfrm>
            <a:off x="-639763" y="2967038"/>
            <a:ext cx="185738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</p:txBody>
      </p:sp>
      <p:pic>
        <p:nvPicPr>
          <p:cNvPr id="11" name="Picture 10" descr="rbi-location-india.gif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495800" y="1219200"/>
            <a:ext cx="3719728" cy="4814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Rectangle 11"/>
          <p:cNvSpPr/>
          <p:nvPr/>
        </p:nvSpPr>
        <p:spPr>
          <a:xfrm>
            <a:off x="533400" y="39469"/>
            <a:ext cx="4220964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spc="200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</a:rPr>
              <a:t>RBI </a:t>
            </a:r>
            <a:r>
              <a:rPr lang="en-US" sz="3600" b="1" spc="200" dirty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</a:rPr>
              <a:t>Offices</a:t>
            </a:r>
            <a:r>
              <a:rPr lang="en-US" sz="3600" b="1" spc="200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 </a:t>
            </a:r>
            <a:endParaRPr lang="en-US" sz="3600" b="1" spc="200" dirty="0">
              <a:ln w="10541" cmpd="sng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+mn-lt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9600" y="1143000"/>
            <a:ext cx="3704860" cy="21929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   </a:t>
            </a: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Head office in Mumbai.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150" b="1" spc="-1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 24 Regional offices, most</a:t>
            </a:r>
          </a:p>
          <a:p>
            <a:pPr>
              <a:lnSpc>
                <a:spcPct val="150000"/>
              </a:lnSpc>
            </a:pPr>
            <a:r>
              <a:rPr lang="en-US" sz="2150" b="1" spc="-1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   of them in State Capital.</a:t>
            </a:r>
          </a:p>
          <a:p>
            <a:pPr>
              <a:lnSpc>
                <a:spcPct val="150000"/>
              </a:lnSpc>
            </a:pPr>
            <a:endParaRPr lang="en-US" sz="2400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randomBar dir="vert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0" descr="Reserve-Bank-of-India.jpg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lum bright="-30000"/>
          </a:blip>
          <a:srcRect/>
          <a:stretch>
            <a:fillRect/>
          </a:stretch>
        </p:blipFill>
        <p:spPr bwMode="auto">
          <a:xfrm>
            <a:off x="0" y="-22225"/>
            <a:ext cx="9144000" cy="690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Connector 8"/>
          <p:cNvCxnSpPr/>
          <p:nvPr/>
        </p:nvCxnSpPr>
        <p:spPr>
          <a:xfrm>
            <a:off x="533400" y="684213"/>
            <a:ext cx="8153400" cy="1587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57200" y="6400800"/>
            <a:ext cx="7620000" cy="1588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400300" y="2967038"/>
            <a:ext cx="184150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>
            <a:off x="8075008" y="5943601"/>
            <a:ext cx="862314" cy="8381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Rectangle 22"/>
          <p:cNvSpPr/>
          <p:nvPr/>
        </p:nvSpPr>
        <p:spPr>
          <a:xfrm>
            <a:off x="-639763" y="2967038"/>
            <a:ext cx="185738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3400" y="39469"/>
            <a:ext cx="4220964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kern="1500" spc="200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Preamble </a:t>
            </a:r>
            <a:r>
              <a:rPr lang="en-US" sz="2400" b="1" kern="1500" spc="200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 </a:t>
            </a:r>
            <a:endParaRPr lang="en-US" sz="2400" b="1" kern="1500" spc="200" dirty="0">
              <a:ln w="10541" cmpd="sng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+mn-lt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9600" y="1143000"/>
            <a:ext cx="7467600" cy="2135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  </a:t>
            </a: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“… to regulate the issue of Bank Notes and keeping  of </a:t>
            </a:r>
          </a:p>
          <a:p>
            <a:pPr>
              <a:lnSpc>
                <a:spcPct val="150000"/>
              </a:lnSpc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  reserves with a view to securing monetary stability in India </a:t>
            </a:r>
          </a:p>
          <a:p>
            <a:pPr>
              <a:lnSpc>
                <a:spcPct val="150000"/>
              </a:lnSpc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  and generally to  operate the currency and credit system   </a:t>
            </a:r>
          </a:p>
          <a:p>
            <a:pPr>
              <a:lnSpc>
                <a:spcPct val="150000"/>
              </a:lnSpc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  of the country to its advantage." </a:t>
            </a:r>
          </a:p>
        </p:txBody>
      </p:sp>
    </p:spTree>
  </p:cSld>
  <p:clrMapOvr>
    <a:masterClrMapping/>
  </p:clrMapOvr>
  <p:transition spd="slow">
    <p:randomBar dir="vert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0" descr="Reserve-Bank-of-India.jpg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lum bright="-30000"/>
          </a:blip>
          <a:srcRect/>
          <a:stretch>
            <a:fillRect/>
          </a:stretch>
        </p:blipFill>
        <p:spPr bwMode="auto">
          <a:xfrm>
            <a:off x="0" y="-22225"/>
            <a:ext cx="9144000" cy="690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Connector 8"/>
          <p:cNvCxnSpPr/>
          <p:nvPr/>
        </p:nvCxnSpPr>
        <p:spPr>
          <a:xfrm>
            <a:off x="533400" y="684213"/>
            <a:ext cx="8153400" cy="1587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57200" y="6400800"/>
            <a:ext cx="7620000" cy="1588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400300" y="2967038"/>
            <a:ext cx="184150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>
            <a:off x="8075008" y="5943601"/>
            <a:ext cx="862314" cy="8381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Rectangle 22"/>
          <p:cNvSpPr/>
          <p:nvPr/>
        </p:nvSpPr>
        <p:spPr>
          <a:xfrm>
            <a:off x="-639763" y="2967038"/>
            <a:ext cx="185738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3400" y="39469"/>
            <a:ext cx="6553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spc="200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Main Functions (Act, 1934)  </a:t>
            </a:r>
            <a:r>
              <a:rPr lang="en-US" sz="2400" b="1" spc="200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 </a:t>
            </a:r>
            <a:endParaRPr lang="en-US" sz="2400" b="1" spc="200" dirty="0">
              <a:ln w="10541" cmpd="sng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+mn-lt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9600" y="1143000"/>
            <a:ext cx="7543800" cy="4120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   </a:t>
            </a: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Bank of Issue (Under Sec 22)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150" b="1" spc="-1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RBI has sole right to issue One Rupees Notes and   </a:t>
            </a:r>
          </a:p>
          <a:p>
            <a:pPr lvl="1">
              <a:lnSpc>
                <a:spcPct val="150000"/>
              </a:lnSpc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  small coins in country as agent of Government.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RBI has separate Issue Department to issue currency </a:t>
            </a:r>
          </a:p>
          <a:p>
            <a:pPr lvl="1">
              <a:lnSpc>
                <a:spcPct val="150000"/>
              </a:lnSpc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  notes.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150" b="1" spc="-1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RBI maintain Minimum Reserve in form of Gold and </a:t>
            </a:r>
          </a:p>
          <a:p>
            <a:pPr lvl="1">
              <a:lnSpc>
                <a:spcPct val="150000"/>
              </a:lnSpc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  Foreign Exchange Reserve of  which almost 55% </a:t>
            </a:r>
          </a:p>
          <a:p>
            <a:pPr lvl="1">
              <a:lnSpc>
                <a:spcPct val="150000"/>
              </a:lnSpc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  should be in Gold.</a:t>
            </a:r>
          </a:p>
        </p:txBody>
      </p:sp>
    </p:spTree>
  </p:cSld>
  <p:clrMapOvr>
    <a:masterClrMapping/>
  </p:clrMapOvr>
  <p:transition spd="slow">
    <p:randomBar dir="vert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0" descr="Reserve-Bank-of-India.jpg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lum bright="-30000"/>
          </a:blip>
          <a:srcRect/>
          <a:stretch>
            <a:fillRect/>
          </a:stretch>
        </p:blipFill>
        <p:spPr bwMode="auto">
          <a:xfrm>
            <a:off x="0" y="-22225"/>
            <a:ext cx="9144000" cy="690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Connector 8"/>
          <p:cNvCxnSpPr/>
          <p:nvPr/>
        </p:nvCxnSpPr>
        <p:spPr>
          <a:xfrm>
            <a:off x="533400" y="684213"/>
            <a:ext cx="8153400" cy="1587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57200" y="6400800"/>
            <a:ext cx="7620000" cy="1588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400300" y="2967038"/>
            <a:ext cx="184150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>
            <a:off x="8075008" y="5943601"/>
            <a:ext cx="862314" cy="8381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Rectangle 22"/>
          <p:cNvSpPr/>
          <p:nvPr/>
        </p:nvSpPr>
        <p:spPr>
          <a:xfrm>
            <a:off x="-639763" y="2967038"/>
            <a:ext cx="185738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3400" y="39469"/>
            <a:ext cx="6934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spc="200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Main Functions (Act, 1934)  </a:t>
            </a:r>
            <a:r>
              <a:rPr lang="en-US" sz="2400" b="1" spc="200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 </a:t>
            </a:r>
            <a:endParaRPr lang="en-US" sz="2400" b="1" spc="200" dirty="0">
              <a:ln w="10541" cmpd="sng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+mn-lt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9600" y="1143000"/>
            <a:ext cx="7703584" cy="41095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   </a:t>
            </a: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Banker to Government 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150" b="1" spc="-1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RBI is banker, agent and advisor of Central Government </a:t>
            </a:r>
          </a:p>
          <a:p>
            <a:pPr lvl="1">
              <a:lnSpc>
                <a:spcPct val="150000"/>
              </a:lnSpc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  and all State Government in India.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150" b="1" spc="-1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RBI helps the Government to float new loans and to </a:t>
            </a:r>
          </a:p>
          <a:p>
            <a:pPr lvl="1">
              <a:lnSpc>
                <a:spcPct val="150000"/>
              </a:lnSpc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  manage public debt.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150" b="1" spc="-1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RBI makes loans and advances to the States and local </a:t>
            </a:r>
          </a:p>
          <a:p>
            <a:pPr lvl="1">
              <a:lnSpc>
                <a:spcPct val="150000"/>
              </a:lnSpc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  authorities.  </a:t>
            </a:r>
          </a:p>
          <a:p>
            <a:pPr lvl="1">
              <a:lnSpc>
                <a:spcPct val="150000"/>
              </a:lnSpc>
            </a:pPr>
            <a:endParaRPr lang="en-US" sz="2400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randomBar dir="vert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0" descr="Reserve-Bank-of-India.jpg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lum bright="-30000"/>
          </a:blip>
          <a:srcRect/>
          <a:stretch>
            <a:fillRect/>
          </a:stretch>
        </p:blipFill>
        <p:spPr bwMode="auto">
          <a:xfrm>
            <a:off x="0" y="-22225"/>
            <a:ext cx="9144000" cy="690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Connector 8"/>
          <p:cNvCxnSpPr/>
          <p:nvPr/>
        </p:nvCxnSpPr>
        <p:spPr>
          <a:xfrm>
            <a:off x="533400" y="684213"/>
            <a:ext cx="8153400" cy="1587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57200" y="6400800"/>
            <a:ext cx="7620000" cy="1588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400300" y="2967038"/>
            <a:ext cx="184150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>
            <a:off x="8075008" y="5943601"/>
            <a:ext cx="862314" cy="8381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Rectangle 22"/>
          <p:cNvSpPr/>
          <p:nvPr/>
        </p:nvSpPr>
        <p:spPr>
          <a:xfrm>
            <a:off x="-639763" y="2967038"/>
            <a:ext cx="185738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3400" y="39469"/>
            <a:ext cx="7086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spc="200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Main Functions (Act, 1934)  </a:t>
            </a:r>
            <a:r>
              <a:rPr lang="en-US" sz="2400" b="1" spc="200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 </a:t>
            </a:r>
            <a:endParaRPr lang="en-US" sz="2400" b="1" spc="200" dirty="0">
              <a:ln w="10541" cmpd="sng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+mn-lt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9600" y="1143000"/>
            <a:ext cx="7467600" cy="4178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   </a:t>
            </a: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Banker’s Bank &amp; Lender of Last Resort 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150" b="1" spc="-1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RBI maintains banking accounts of all schedule </a:t>
            </a:r>
          </a:p>
          <a:p>
            <a:pPr lvl="1">
              <a:lnSpc>
                <a:spcPct val="150000"/>
              </a:lnSpc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  banks.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150" b="1" spc="-1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Every schedule bank have to keep cash reserve a fix </a:t>
            </a:r>
          </a:p>
          <a:p>
            <a:pPr lvl="1">
              <a:lnSpc>
                <a:spcPct val="150000"/>
              </a:lnSpc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  percentage of their aggregate deposit liabilities .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150" b="1" spc="-1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Banks always expect for help from RBI in time of </a:t>
            </a:r>
          </a:p>
          <a:p>
            <a:pPr lvl="1">
              <a:lnSpc>
                <a:spcPct val="150000"/>
              </a:lnSpc>
            </a:pPr>
            <a:r>
              <a:rPr lang="en-US" sz="2150" b="1" spc="-100" dirty="0" smtClean="0">
                <a:solidFill>
                  <a:schemeClr val="tx2">
                    <a:lumMod val="50000"/>
                  </a:schemeClr>
                </a:solidFill>
              </a:rPr>
              <a:t>      banking crisis.  </a:t>
            </a:r>
          </a:p>
          <a:p>
            <a:pPr lvl="1">
              <a:lnSpc>
                <a:spcPct val="150000"/>
              </a:lnSpc>
            </a:pPr>
            <a:endParaRPr lang="en-US" sz="2400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randomBar dir="vert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0" descr="Reserve-Bank-of-India.jpg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lum bright="-30000"/>
          </a:blip>
          <a:srcRect/>
          <a:stretch>
            <a:fillRect/>
          </a:stretch>
        </p:blipFill>
        <p:spPr bwMode="auto">
          <a:xfrm>
            <a:off x="0" y="-22225"/>
            <a:ext cx="9144000" cy="690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Connector 8"/>
          <p:cNvCxnSpPr/>
          <p:nvPr/>
        </p:nvCxnSpPr>
        <p:spPr>
          <a:xfrm>
            <a:off x="533400" y="684213"/>
            <a:ext cx="8153400" cy="1587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57200" y="6400800"/>
            <a:ext cx="7620000" cy="1588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400300" y="2967038"/>
            <a:ext cx="184150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>
            <a:off x="8075008" y="5943601"/>
            <a:ext cx="862314" cy="8381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Rectangle 22"/>
          <p:cNvSpPr/>
          <p:nvPr/>
        </p:nvSpPr>
        <p:spPr>
          <a:xfrm>
            <a:off x="-639763" y="2967038"/>
            <a:ext cx="185738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3400" y="39469"/>
            <a:ext cx="6400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spc="200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Main Functions (Act, 1934)  </a:t>
            </a:r>
            <a:r>
              <a:rPr lang="en-US" sz="2400" b="1" spc="200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 </a:t>
            </a:r>
            <a:endParaRPr lang="en-US" sz="2400" b="1" spc="200" dirty="0">
              <a:ln w="10541" cmpd="sng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+mn-lt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9600" y="1143000"/>
            <a:ext cx="7380547" cy="56669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150" b="1" kern="0" spc="-100" dirty="0" smtClean="0">
                <a:solidFill>
                  <a:schemeClr val="tx2">
                    <a:lumMod val="50000"/>
                  </a:schemeClr>
                </a:solidFill>
              </a:rPr>
              <a:t>    Controller of Credit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150" b="1" kern="0" spc="-1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150" b="1" kern="0" spc="-100" dirty="0" smtClean="0">
                <a:solidFill>
                  <a:schemeClr val="tx2">
                    <a:lumMod val="50000"/>
                  </a:schemeClr>
                </a:solidFill>
              </a:rPr>
              <a:t>   RBI holds the cash reserves of all schedule banks.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150" b="1" kern="0" spc="-100" dirty="0" smtClean="0">
                <a:solidFill>
                  <a:schemeClr val="tx2">
                    <a:lumMod val="50000"/>
                  </a:schemeClr>
                </a:solidFill>
              </a:rPr>
              <a:t>    It holds credit operations of banks through quantities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150" b="1" kern="0" spc="-100" dirty="0" smtClean="0">
                <a:solidFill>
                  <a:schemeClr val="tx2">
                    <a:lumMod val="50000"/>
                  </a:schemeClr>
                </a:solidFill>
              </a:rPr>
              <a:t>    RBI has power to ask bank or whole banking system </a:t>
            </a:r>
          </a:p>
          <a:p>
            <a:pPr lvl="1">
              <a:lnSpc>
                <a:spcPct val="150000"/>
              </a:lnSpc>
            </a:pPr>
            <a:r>
              <a:rPr lang="en-US" sz="2150" b="1" kern="0" spc="-100" dirty="0" smtClean="0">
                <a:solidFill>
                  <a:schemeClr val="tx2">
                    <a:lumMod val="50000"/>
                  </a:schemeClr>
                </a:solidFill>
              </a:rPr>
              <a:t>      not  to lend particular group or person.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150" b="1" kern="0" spc="-1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150" b="1" kern="0" spc="-100" dirty="0" smtClean="0">
                <a:solidFill>
                  <a:schemeClr val="tx2">
                    <a:lumMod val="50000"/>
                  </a:schemeClr>
                </a:solidFill>
              </a:rPr>
              <a:t>    Every bank have to get license from RBI for banking  </a:t>
            </a:r>
          </a:p>
          <a:p>
            <a:pPr lvl="1">
              <a:lnSpc>
                <a:spcPct val="150000"/>
              </a:lnSpc>
            </a:pPr>
            <a:r>
              <a:rPr lang="en-US" sz="2150" b="1" kern="0" spc="-100" dirty="0" smtClean="0">
                <a:solidFill>
                  <a:schemeClr val="tx2">
                    <a:lumMod val="50000"/>
                  </a:schemeClr>
                </a:solidFill>
              </a:rPr>
              <a:t>      operation. RBI can also cancel this license.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150" b="1" kern="0" spc="-100" dirty="0" smtClean="0">
                <a:solidFill>
                  <a:schemeClr val="tx2">
                    <a:lumMod val="50000"/>
                  </a:schemeClr>
                </a:solidFill>
              </a:rPr>
              <a:t>     Every bank gives  weekly return showing assets and</a:t>
            </a:r>
          </a:p>
          <a:p>
            <a:pPr lvl="1">
              <a:lnSpc>
                <a:spcPct val="150000"/>
              </a:lnSpc>
            </a:pPr>
            <a:r>
              <a:rPr lang="en-US" sz="2150" b="1" kern="0" spc="-100" dirty="0" smtClean="0">
                <a:solidFill>
                  <a:schemeClr val="tx2">
                    <a:lumMod val="50000"/>
                  </a:schemeClr>
                </a:solidFill>
              </a:rPr>
              <a:t>      liabilities in details .</a:t>
            </a:r>
          </a:p>
          <a:p>
            <a:pPr lvl="1">
              <a:lnSpc>
                <a:spcPct val="150000"/>
              </a:lnSpc>
            </a:pPr>
            <a:endParaRPr lang="en-US" sz="2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endParaRPr lang="en-US" sz="2400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randomBar dir="vert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619</TotalTime>
  <Words>722</Words>
  <Application>Microsoft Office PowerPoint</Application>
  <PresentationFormat>On-screen Show (4:3)</PresentationFormat>
  <Paragraphs>105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ICA</cp:lastModifiedBy>
  <cp:revision>70</cp:revision>
  <dcterms:created xsi:type="dcterms:W3CDTF">2009-01-28T10:56:45Z</dcterms:created>
  <dcterms:modified xsi:type="dcterms:W3CDTF">2012-10-10T17:31:49Z</dcterms:modified>
</cp:coreProperties>
</file>