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71" r:id="rId9"/>
    <p:sldId id="275" r:id="rId10"/>
    <p:sldId id="265" r:id="rId11"/>
    <p:sldId id="273" r:id="rId12"/>
    <p:sldId id="272" r:id="rId13"/>
    <p:sldId id="274" r:id="rId14"/>
    <p:sldId id="266" r:id="rId15"/>
    <p:sldId id="267" r:id="rId16"/>
    <p:sldId id="260" r:id="rId17"/>
    <p:sldId id="290" r:id="rId18"/>
    <p:sldId id="268" r:id="rId19"/>
    <p:sldId id="276" r:id="rId20"/>
    <p:sldId id="277" r:id="rId21"/>
    <p:sldId id="269" r:id="rId22"/>
    <p:sldId id="280" r:id="rId23"/>
    <p:sldId id="282" r:id="rId24"/>
    <p:sldId id="281" r:id="rId25"/>
    <p:sldId id="270" r:id="rId26"/>
    <p:sldId id="287" r:id="rId27"/>
    <p:sldId id="286" r:id="rId28"/>
    <p:sldId id="288" r:id="rId29"/>
    <p:sldId id="289" r:id="rId3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aXMQMSIy68zyoihj3S2MuQ" hashData="tpo2GlzhyztAHmFdZo/C/kUp8TI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721"/>
    <a:srgbClr val="E4A805"/>
    <a:srgbClr val="DBA005"/>
    <a:srgbClr val="E44405"/>
    <a:srgbClr val="715609"/>
    <a:srgbClr val="EDB21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784" autoAdjust="0"/>
    <p:restoredTop sz="94660"/>
  </p:normalViewPr>
  <p:slideViewPr>
    <p:cSldViewPr>
      <p:cViewPr varScale="1">
        <p:scale>
          <a:sx n="74" d="100"/>
          <a:sy n="74" d="100"/>
        </p:scale>
        <p:origin x="-11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8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9AAEDC-57B0-45EA-BA57-DBCF8FD71308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CA" noProof="0" dirty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CA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5E45B7A-4C6D-48E6-B8F1-CEA3F4D23CB1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E45B7A-4C6D-48E6-B8F1-CEA3F4D23CB1}" type="slidenum">
              <a:rPr lang="fr-CA" smtClean="0"/>
              <a:pPr>
                <a:defRPr/>
              </a:pPr>
              <a:t>2</a:t>
            </a:fld>
            <a:endParaRPr lang="fr-CA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E45B7A-4C6D-48E6-B8F1-CEA3F4D23CB1}" type="slidenum">
              <a:rPr lang="fr-CA" smtClean="0"/>
              <a:pPr>
                <a:defRPr/>
              </a:pPr>
              <a:t>28</a:t>
            </a:fld>
            <a:endParaRPr lang="fr-CA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dirty="0" smtClean="0"/>
          </a:p>
        </p:txBody>
      </p:sp>
      <p:sp>
        <p:nvSpPr>
          <p:cNvPr id="81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98C3DB-B72E-4B6F-8145-F0CA40058DCE}" type="slidenum">
              <a:rPr lang="fr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fr-C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8CB3E9-94BA-4485-9057-BDFB5649AD00}" type="slidenum">
              <a:rPr lang="fr-CA" smtClean="0"/>
              <a:pPr>
                <a:defRPr/>
              </a:pPr>
              <a:t>7</a:t>
            </a:fld>
            <a:endParaRPr lang="fr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DB47A0-2023-482B-A324-DA6E0A4F8FD9}" type="slidenum">
              <a:rPr lang="fr-CA" smtClean="0"/>
              <a:pPr>
                <a:defRPr/>
              </a:pPr>
              <a:t>8</a:t>
            </a:fld>
            <a:endParaRPr lang="fr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4396AF-50C9-4A36-8D60-94499A540E72}" type="slidenum">
              <a:rPr lang="fr-CA" smtClean="0"/>
              <a:pPr>
                <a:defRPr/>
              </a:pPr>
              <a:t>9</a:t>
            </a:fld>
            <a:endParaRPr lang="fr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91749D5-EC32-4BC1-9D1B-4C9766DF6E38}" type="slidenum">
              <a:rPr lang="fr-CA" smtClean="0"/>
              <a:pPr>
                <a:defRPr/>
              </a:pPr>
              <a:t>11</a:t>
            </a:fld>
            <a:endParaRPr lang="fr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BBAF05-9EDD-4374-A75E-A5B1F3FF0995}" type="slidenum">
              <a:rPr lang="fr-CA" smtClean="0"/>
              <a:pPr>
                <a:defRPr/>
              </a:pPr>
              <a:t>12</a:t>
            </a:fld>
            <a:endParaRPr lang="fr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5FB78F-DB01-4072-ABE4-D86B3D71DF8C}" type="slidenum">
              <a:rPr lang="fr-CA" smtClean="0"/>
              <a:pPr>
                <a:defRPr/>
              </a:pPr>
              <a:t>13</a:t>
            </a:fld>
            <a:endParaRPr lang="fr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81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98C3DB-B72E-4B6F-8145-F0CA40058DCE}" type="slidenum">
              <a:rPr lang="fr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fr-CA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E45B7A-4C6D-48E6-B8F1-CEA3F4D23CB1}" type="slidenum">
              <a:rPr lang="fr-CA" smtClean="0"/>
              <a:pPr>
                <a:defRPr/>
              </a:pPr>
              <a:t>27</a:t>
            </a:fld>
            <a:endParaRPr lang="fr-C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BE4B1-D033-4BEB-B63A-9E2569527BB6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D08B3-F782-424F-A3E5-EE9E3D86BA58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C3B9-72C8-43C8-9835-923DEC760183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BE822-CB37-4705-9186-D927FCACD701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43BB2-2DF3-4A70-B097-E675EB2BB0F1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F752C-9EE5-44B2-977B-FF4E5CF02B56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98484-5256-43E2-9A14-163CD26CFED6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34738-F7E9-424E-970D-1E2008706BBD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14E56-07ED-4A36-820F-F7F794778197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44571-18B5-4B45-AF66-29011085B921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5ED8-A232-48E2-852F-074AFBDD63A6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A2CC5-DFD4-4AE4-889E-B534255F025E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AC685-4726-4E81-B3F5-EC23FCA4E16A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671A4-22AD-4800-939A-C3CBCF2F516D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EEB1F-4868-496D-8220-150E4752B970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C212C-790B-4E3D-8C9C-458D85994551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FAA40-4A24-4A4E-9507-E74D1A487A42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22388-8406-4E67-B02C-26F8845D305E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E1792-F5A2-417A-AA11-D7CB1C38E9DC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D147B-7930-481A-A6F2-715F09B5B68C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83AB4-4A7E-4591-BEB9-7DE058B3F6E9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894A0-42C0-426A-BE9B-308034E90B3F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D018762C-B5C3-4AB2-B310-FAFD2E3C1ABB}" type="datetimeFigureOut">
              <a:rPr lang="fr-FR"/>
              <a:pPr>
                <a:defRPr/>
              </a:pPr>
              <a:t>09/06/2010</a:t>
            </a:fld>
            <a:endParaRPr lang="fr-CA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2255A26-EB91-4E81-B4B2-1E4819B7C68A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31" r:id="rId2"/>
    <p:sldLayoutId id="2147483740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41" r:id="rId9"/>
    <p:sldLayoutId id="2147483737" r:id="rId10"/>
    <p:sldLayoutId id="2147483738" r:id="rId11"/>
  </p:sldLayoutIdLst>
  <p:transition spd="slow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D092A7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3786188"/>
            <a:ext cx="7772400" cy="857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>
                <a:solidFill>
                  <a:srgbClr val="996721"/>
                </a:solidFill>
                <a:latin typeface="Baskerville Old Face" pitchFamily="18" charset="0"/>
              </a:rPr>
              <a:t>Option Dérivatives</a:t>
            </a:r>
          </a:p>
        </p:txBody>
      </p:sp>
      <p:sp>
        <p:nvSpPr>
          <p:cNvPr id="5123" name="Sous-titre 2"/>
          <p:cNvSpPr>
            <a:spLocks noGrp="1"/>
          </p:cNvSpPr>
          <p:nvPr>
            <p:ph type="subTitle" idx="1"/>
          </p:nvPr>
        </p:nvSpPr>
        <p:spPr>
          <a:xfrm>
            <a:off x="1371600" y="4429125"/>
            <a:ext cx="6400800" cy="1752600"/>
          </a:xfrm>
        </p:spPr>
        <p:txBody>
          <a:bodyPr/>
          <a:lstStyle/>
          <a:p>
            <a:pPr marR="0" eaLnBrk="1" hangingPunct="1"/>
            <a:r>
              <a:rPr lang="fr-CA" dirty="0" smtClean="0">
                <a:solidFill>
                  <a:srgbClr val="996721"/>
                </a:solidFill>
                <a:latin typeface="Baskerville Old Face" pitchFamily="18" charset="0"/>
              </a:rPr>
              <a:t>Rajesh </a:t>
            </a:r>
            <a:r>
              <a:rPr lang="fr-CA" dirty="0" err="1" smtClean="0">
                <a:solidFill>
                  <a:srgbClr val="996721"/>
                </a:solidFill>
                <a:latin typeface="Baskerville Old Face" pitchFamily="18" charset="0"/>
              </a:rPr>
              <a:t>kr</a:t>
            </a:r>
            <a:r>
              <a:rPr lang="fr-CA" dirty="0" smtClean="0">
                <a:solidFill>
                  <a:srgbClr val="996721"/>
                </a:solidFill>
                <a:latin typeface="Baskerville Old Face" pitchFamily="18" charset="0"/>
              </a:rPr>
              <a:t>. Paul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3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389438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Gives a right not an obligation to sell underlying at a certain price on or before a specified time.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The buyer has unlimited profit if price falls below strike price.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Maximum loss one buyer can suffer is premium paid  if any.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Seller or writer has obligation if  buyer agrees to execute.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Used as mitigate downward risk if bearish trend is seen.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Buyer enters into put option with perception that price will go down.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Seller enters into put option with perception that price will go up.</a:t>
            </a:r>
          </a:p>
          <a:p>
            <a:pPr eaLnBrk="1" hangingPunct="1"/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Title 4"/>
          <p:cNvSpPr>
            <a:spLocks noGrp="1"/>
          </p:cNvSpPr>
          <p:nvPr>
            <p:ph type="title"/>
          </p:nvPr>
        </p:nvSpPr>
        <p:spPr>
          <a:xfrm>
            <a:off x="762000" y="228600"/>
            <a:ext cx="3962400" cy="1143000"/>
          </a:xfrm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Put option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838200" y="228600"/>
            <a:ext cx="4876800" cy="1143000"/>
          </a:xfrm>
        </p:spPr>
        <p:txBody>
          <a:bodyPr tIns="0" rIns="18288"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Pay off diagram 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-38099" y="4076700"/>
            <a:ext cx="4191000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410200" y="4722813"/>
            <a:ext cx="205740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65" name="Rectangle 14"/>
          <p:cNvSpPr>
            <a:spLocks noChangeArrowheads="1"/>
          </p:cNvSpPr>
          <p:nvPr/>
        </p:nvSpPr>
        <p:spPr bwMode="auto">
          <a:xfrm>
            <a:off x="1752600" y="2133600"/>
            <a:ext cx="2857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Profit</a:t>
            </a:r>
          </a:p>
        </p:txBody>
      </p:sp>
      <p:sp>
        <p:nvSpPr>
          <p:cNvPr id="15366" name="Rectangle 15"/>
          <p:cNvSpPr>
            <a:spLocks noChangeArrowheads="1"/>
          </p:cNvSpPr>
          <p:nvPr/>
        </p:nvSpPr>
        <p:spPr bwMode="auto">
          <a:xfrm>
            <a:off x="1752600" y="4362450"/>
            <a:ext cx="2206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Loss</a:t>
            </a:r>
          </a:p>
        </p:txBody>
      </p:sp>
      <p:sp>
        <p:nvSpPr>
          <p:cNvPr id="15367" name="Rectangle 18"/>
          <p:cNvSpPr>
            <a:spLocks noChangeArrowheads="1"/>
          </p:cNvSpPr>
          <p:nvPr/>
        </p:nvSpPr>
        <p:spPr bwMode="auto">
          <a:xfrm>
            <a:off x="4300538" y="2906713"/>
            <a:ext cx="1338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Strike price</a:t>
            </a:r>
          </a:p>
        </p:txBody>
      </p:sp>
      <p:sp>
        <p:nvSpPr>
          <p:cNvPr id="15368" name="Rectangle 19"/>
          <p:cNvSpPr>
            <a:spLocks noChangeArrowheads="1"/>
          </p:cNvSpPr>
          <p:nvPr/>
        </p:nvSpPr>
        <p:spPr bwMode="auto">
          <a:xfrm>
            <a:off x="4872038" y="4049713"/>
            <a:ext cx="1223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Spot price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057400" y="3962400"/>
            <a:ext cx="5486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70" name="Rectangle 22"/>
          <p:cNvSpPr>
            <a:spLocks noChangeArrowheads="1"/>
          </p:cNvSpPr>
          <p:nvPr/>
        </p:nvSpPr>
        <p:spPr bwMode="auto">
          <a:xfrm>
            <a:off x="4017963" y="5649913"/>
            <a:ext cx="1108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Long Put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10800000">
            <a:off x="3276600" y="2895600"/>
            <a:ext cx="2133600" cy="1828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4419600" y="3429000"/>
            <a:ext cx="6096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838200" y="228600"/>
            <a:ext cx="4876800" cy="1143000"/>
          </a:xfrm>
        </p:spPr>
        <p:txBody>
          <a:bodyPr tIns="0" rIns="18288"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Pay off diagram 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-38099" y="4076700"/>
            <a:ext cx="4191000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181600" y="3200400"/>
            <a:ext cx="2057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89" name="Rectangle 14"/>
          <p:cNvSpPr>
            <a:spLocks noChangeArrowheads="1"/>
          </p:cNvSpPr>
          <p:nvPr/>
        </p:nvSpPr>
        <p:spPr bwMode="auto">
          <a:xfrm>
            <a:off x="1752600" y="2133600"/>
            <a:ext cx="2857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Profit</a:t>
            </a:r>
          </a:p>
        </p:txBody>
      </p:sp>
      <p:sp>
        <p:nvSpPr>
          <p:cNvPr id="16390" name="Rectangle 15"/>
          <p:cNvSpPr>
            <a:spLocks noChangeArrowheads="1"/>
          </p:cNvSpPr>
          <p:nvPr/>
        </p:nvSpPr>
        <p:spPr bwMode="auto">
          <a:xfrm>
            <a:off x="1752600" y="4362450"/>
            <a:ext cx="2206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Loss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3771900" y="3390900"/>
            <a:ext cx="609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2" name="Rectangle 18"/>
          <p:cNvSpPr>
            <a:spLocks noChangeArrowheads="1"/>
          </p:cNvSpPr>
          <p:nvPr/>
        </p:nvSpPr>
        <p:spPr bwMode="auto">
          <a:xfrm>
            <a:off x="3124200" y="2906713"/>
            <a:ext cx="1338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Strike price</a:t>
            </a:r>
          </a:p>
        </p:txBody>
      </p:sp>
      <p:sp>
        <p:nvSpPr>
          <p:cNvPr id="16393" name="Rectangle 19"/>
          <p:cNvSpPr>
            <a:spLocks noChangeArrowheads="1"/>
          </p:cNvSpPr>
          <p:nvPr/>
        </p:nvSpPr>
        <p:spPr bwMode="auto">
          <a:xfrm>
            <a:off x="4872038" y="4049713"/>
            <a:ext cx="1223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Spot price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057400" y="3962400"/>
            <a:ext cx="5486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5" name="Rectangle 22"/>
          <p:cNvSpPr>
            <a:spLocks noChangeArrowheads="1"/>
          </p:cNvSpPr>
          <p:nvPr/>
        </p:nvSpPr>
        <p:spPr bwMode="auto">
          <a:xfrm>
            <a:off x="4017963" y="5649913"/>
            <a:ext cx="1146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Short Put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10800000" flipV="1">
            <a:off x="3048000" y="3200400"/>
            <a:ext cx="2133600" cy="1981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838200" y="228600"/>
            <a:ext cx="4876800" cy="1143000"/>
          </a:xfrm>
        </p:spPr>
        <p:txBody>
          <a:bodyPr tIns="0" rIns="18288"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Pay off diagram 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-38099" y="4076700"/>
            <a:ext cx="4191000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181600" y="3200400"/>
            <a:ext cx="2057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3" name="Rectangle 14"/>
          <p:cNvSpPr>
            <a:spLocks noChangeArrowheads="1"/>
          </p:cNvSpPr>
          <p:nvPr/>
        </p:nvSpPr>
        <p:spPr bwMode="auto">
          <a:xfrm>
            <a:off x="1752600" y="2133600"/>
            <a:ext cx="2857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Profit</a:t>
            </a:r>
          </a:p>
        </p:txBody>
      </p:sp>
      <p:sp>
        <p:nvSpPr>
          <p:cNvPr id="17414" name="Rectangle 15"/>
          <p:cNvSpPr>
            <a:spLocks noChangeArrowheads="1"/>
          </p:cNvSpPr>
          <p:nvPr/>
        </p:nvSpPr>
        <p:spPr bwMode="auto">
          <a:xfrm>
            <a:off x="1752600" y="4362450"/>
            <a:ext cx="2206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Loss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657600" y="3429000"/>
            <a:ext cx="685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6" name="Rectangle 18"/>
          <p:cNvSpPr>
            <a:spLocks noChangeArrowheads="1"/>
          </p:cNvSpPr>
          <p:nvPr/>
        </p:nvSpPr>
        <p:spPr bwMode="auto">
          <a:xfrm>
            <a:off x="2514600" y="3135313"/>
            <a:ext cx="1338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Strike price</a:t>
            </a:r>
          </a:p>
        </p:txBody>
      </p:sp>
      <p:sp>
        <p:nvSpPr>
          <p:cNvPr id="17417" name="Rectangle 19"/>
          <p:cNvSpPr>
            <a:spLocks noChangeArrowheads="1"/>
          </p:cNvSpPr>
          <p:nvPr/>
        </p:nvSpPr>
        <p:spPr bwMode="auto">
          <a:xfrm>
            <a:off x="4872038" y="4049713"/>
            <a:ext cx="1223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Spot price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057400" y="3962400"/>
            <a:ext cx="5486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 flipV="1">
            <a:off x="3048000" y="3200400"/>
            <a:ext cx="2133600" cy="1981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410200" y="4799013"/>
            <a:ext cx="205740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>
            <a:off x="3276600" y="3048000"/>
            <a:ext cx="2133600" cy="1752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52578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Types of Option</a:t>
            </a:r>
          </a:p>
        </p:txBody>
      </p:sp>
      <p:sp>
        <p:nvSpPr>
          <p:cNvPr id="1843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89437"/>
          </a:xfrm>
        </p:spPr>
        <p:txBody>
          <a:bodyPr/>
          <a:lstStyle/>
          <a:p>
            <a:pPr eaLnBrk="1" hangingPunct="1"/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American Option: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option that matures any time before maturity. All the stock options traded in NSE are American option in nature.</a:t>
            </a:r>
          </a:p>
          <a:p>
            <a:pPr eaLnBrk="1" hangingPunct="1"/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European Option: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option that mature only on the date of maturity. All Index options traded in NSE are European option in nature.</a:t>
            </a:r>
          </a:p>
          <a:p>
            <a:pPr eaLnBrk="1" hangingPunct="1"/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In the money option: (ITM):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option that gives positive cash inflow if the option matures at the time of contract.</a:t>
            </a:r>
          </a:p>
          <a:p>
            <a:pPr eaLnBrk="1" hangingPunct="1"/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Out of the money option : (OTM):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option that gives negative cash flow if it matures at the time of contract.</a:t>
            </a:r>
          </a:p>
          <a:p>
            <a:pPr eaLnBrk="1" hangingPunct="1"/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At the money contract: (ATM):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option that gives no cash inflow if matures at the time of contract.</a:t>
            </a:r>
            <a:endParaRPr lang="en-US" sz="24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402840"/>
          <a:ext cx="8229600" cy="22910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Option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Call option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Put option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 the money option(ITM)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 price&gt;strike 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 price&lt;strike</a:t>
                      </a:r>
                      <a:r>
                        <a:rPr lang="en-US" baseline="0" dirty="0" smtClean="0"/>
                        <a:t> price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Out of money option(OTM)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</a:t>
                      </a:r>
                      <a:r>
                        <a:rPr lang="en-US" baseline="0" dirty="0" smtClean="0"/>
                        <a:t> price&lt;strike 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 price&gt;</a:t>
                      </a:r>
                      <a:r>
                        <a:rPr lang="en-US" baseline="0" dirty="0" smtClean="0"/>
                        <a:t> strike price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At the money option(ATM)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 price=strike</a:t>
                      </a:r>
                      <a:r>
                        <a:rPr lang="en-US" baseline="0" dirty="0" smtClean="0"/>
                        <a:t> 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 price=strike</a:t>
                      </a:r>
                      <a:r>
                        <a:rPr lang="en-US" baseline="0" dirty="0" smtClean="0"/>
                        <a:t> price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200" y="2362200"/>
            <a:ext cx="7851648" cy="18288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Strategies of option</a:t>
            </a:r>
            <a:endParaRPr lang="en-US" dirty="0">
              <a:solidFill>
                <a:srgbClr val="9967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609600" y="2374359"/>
          <a:ext cx="7924800" cy="314457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283406"/>
                <a:gridCol w="1612194"/>
                <a:gridCol w="2057400"/>
                <a:gridCol w="1371600"/>
                <a:gridCol w="1600200"/>
              </a:tblGrid>
              <a:tr h="5212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                               Call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                         Put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173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Long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Short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Long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Short</a:t>
                      </a:r>
                      <a:endParaRPr lang="en-US" dirty="0"/>
                    </a:p>
                  </a:txBody>
                  <a:tcPr/>
                </a:tc>
              </a:tr>
              <a:tr h="717307">
                <a:tc>
                  <a:txBody>
                    <a:bodyPr/>
                    <a:lstStyle/>
                    <a:p>
                      <a:r>
                        <a:rPr lang="en-US" dirty="0" smtClean="0"/>
                        <a:t>Profit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unlimited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limited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Unlimited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limited </a:t>
                      </a:r>
                      <a:endParaRPr lang="en-US" dirty="0"/>
                    </a:p>
                  </a:txBody>
                  <a:tcPr/>
                </a:tc>
              </a:tr>
              <a:tr h="1094198">
                <a:tc>
                  <a:txBody>
                    <a:bodyPr/>
                    <a:lstStyle/>
                    <a:p>
                      <a:r>
                        <a:rPr lang="en-US" dirty="0" smtClean="0"/>
                        <a:t>Sentiment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extremely  bullish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short term neutral to moderately</a:t>
                      </a:r>
                      <a:r>
                        <a:rPr lang="en-US" baseline="0" dirty="0" smtClean="0"/>
                        <a:t>  bullish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Extremely</a:t>
                      </a:r>
                      <a:r>
                        <a:rPr lang="en-US" baseline="0" dirty="0" smtClean="0"/>
                        <a:t> bearish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 term neutral to moderately bearish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>
          <a:xfrm>
            <a:off x="228600" y="609600"/>
            <a:ext cx="53340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Synthetic long call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4648200" y="2707480"/>
            <a:ext cx="4040188" cy="3845720"/>
          </a:xfrm>
        </p:spPr>
        <p:txBody>
          <a:bodyPr/>
          <a:lstStyle/>
          <a:p>
            <a:r>
              <a:rPr lang="en-US" dirty="0" smtClean="0"/>
              <a:t>Buy stock + long put </a:t>
            </a:r>
          </a:p>
          <a:p>
            <a:r>
              <a:rPr lang="en-US" dirty="0" smtClean="0"/>
              <a:t>Bullish strategy.</a:t>
            </a:r>
          </a:p>
          <a:p>
            <a:r>
              <a:rPr lang="en-US" dirty="0" smtClean="0"/>
              <a:t>Break even: stock price + put premium</a:t>
            </a:r>
          </a:p>
          <a:p>
            <a:r>
              <a:rPr lang="en-US" dirty="0" smtClean="0"/>
              <a:t>Maximum loss= stock price + put premium – strike price</a:t>
            </a:r>
          </a:p>
          <a:p>
            <a:r>
              <a:rPr lang="en-US" dirty="0" smtClean="0"/>
              <a:t>Maximum profit: unlimited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685800" y="2133600"/>
            <a:ext cx="2133600" cy="990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>
            <a:off x="1295404" y="4419601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6200000" flipV="1">
            <a:off x="571502" y="3695699"/>
            <a:ext cx="990601" cy="4572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Plus 30"/>
          <p:cNvSpPr/>
          <p:nvPr/>
        </p:nvSpPr>
        <p:spPr>
          <a:xfrm>
            <a:off x="1447800" y="3048000"/>
            <a:ext cx="381000" cy="381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Equal 33"/>
          <p:cNvSpPr/>
          <p:nvPr/>
        </p:nvSpPr>
        <p:spPr>
          <a:xfrm>
            <a:off x="1600200" y="4572000"/>
            <a:ext cx="457200" cy="304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rot="10800000">
            <a:off x="914400" y="5789612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 flipH="1" flipV="1">
            <a:off x="2286000" y="5029200"/>
            <a:ext cx="914400" cy="609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533400"/>
            <a:ext cx="35052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Covered call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2000" y="2133600"/>
            <a:ext cx="4267199" cy="3845720"/>
          </a:xfrm>
        </p:spPr>
        <p:txBody>
          <a:bodyPr/>
          <a:lstStyle/>
          <a:p>
            <a:r>
              <a:rPr lang="en-US" dirty="0" smtClean="0"/>
              <a:t>Buy stock + short call </a:t>
            </a:r>
          </a:p>
          <a:p>
            <a:r>
              <a:rPr lang="en-US" dirty="0" smtClean="0"/>
              <a:t>Short term neutral to moderately bullish strategy</a:t>
            </a:r>
          </a:p>
          <a:p>
            <a:r>
              <a:rPr lang="en-US" dirty="0" smtClean="0"/>
              <a:t>Break even: stock price - premium  </a:t>
            </a:r>
          </a:p>
          <a:p>
            <a:r>
              <a:rPr lang="en-US" dirty="0" smtClean="0"/>
              <a:t>Maximum loss: stock price- premium </a:t>
            </a:r>
          </a:p>
          <a:p>
            <a:r>
              <a:rPr lang="en-US" dirty="0" smtClean="0"/>
              <a:t>Reward: premium+ (call strike – stock price paid)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685800" y="2133600"/>
            <a:ext cx="2133600" cy="990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lus 9"/>
          <p:cNvSpPr/>
          <p:nvPr/>
        </p:nvSpPr>
        <p:spPr>
          <a:xfrm>
            <a:off x="1447800" y="3048000"/>
            <a:ext cx="381000" cy="381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914400" y="3810000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V="1">
            <a:off x="2285997" y="3962396"/>
            <a:ext cx="762000" cy="4572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Equal 13"/>
          <p:cNvSpPr/>
          <p:nvPr/>
        </p:nvSpPr>
        <p:spPr>
          <a:xfrm>
            <a:off x="1524000" y="4495799"/>
            <a:ext cx="457200" cy="304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10800000">
            <a:off x="1447800" y="5180011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685799" y="5334001"/>
            <a:ext cx="914400" cy="6095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jesh274\Documents\web resource\holder.p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tretch>
            <a:fillRect/>
          </a:stretch>
        </p:blipFill>
        <p:spPr bwMode="auto">
          <a:xfrm>
            <a:off x="762000" y="2590800"/>
            <a:ext cx="2209800" cy="3352800"/>
          </a:xfrm>
          <a:prstGeom prst="rect">
            <a:avLst/>
          </a:prstGeom>
          <a:noFill/>
        </p:spPr>
      </p:pic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810000" y="1905000"/>
            <a:ext cx="4041775" cy="3845720"/>
          </a:xfrm>
        </p:spPr>
        <p:txBody>
          <a:bodyPr/>
          <a:lstStyle/>
          <a:p>
            <a:r>
              <a:rPr lang="en-US" dirty="0" smtClean="0"/>
              <a:t>Options</a:t>
            </a:r>
          </a:p>
          <a:p>
            <a:r>
              <a:rPr lang="en-US" dirty="0" smtClean="0"/>
              <a:t>Features</a:t>
            </a:r>
          </a:p>
          <a:p>
            <a:r>
              <a:rPr lang="en-US" dirty="0" smtClean="0"/>
              <a:t>Importance</a:t>
            </a:r>
          </a:p>
          <a:p>
            <a:r>
              <a:rPr lang="en-US" dirty="0" smtClean="0"/>
              <a:t>Call option</a:t>
            </a:r>
          </a:p>
          <a:p>
            <a:r>
              <a:rPr lang="en-US" dirty="0" smtClean="0"/>
              <a:t>Pay off diagram</a:t>
            </a:r>
          </a:p>
          <a:p>
            <a:r>
              <a:rPr lang="en-US" dirty="0" smtClean="0"/>
              <a:t>Put option</a:t>
            </a:r>
          </a:p>
          <a:p>
            <a:r>
              <a:rPr lang="en-US" dirty="0" smtClean="0"/>
              <a:t>Pay off diagram</a:t>
            </a:r>
          </a:p>
          <a:p>
            <a:r>
              <a:rPr lang="en-US" dirty="0" smtClean="0"/>
              <a:t>Types of option</a:t>
            </a:r>
          </a:p>
          <a:p>
            <a:r>
              <a:rPr lang="en-US" dirty="0" smtClean="0"/>
              <a:t>Option strategy</a:t>
            </a:r>
          </a:p>
          <a:p>
            <a:r>
              <a:rPr lang="en-US" dirty="0" smtClean="0"/>
              <a:t>Option @ NSE</a:t>
            </a:r>
          </a:p>
          <a:p>
            <a:r>
              <a:rPr lang="en-US" dirty="0" smtClean="0"/>
              <a:t>The Binomial pricing model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itle 4"/>
          <p:cNvSpPr txBox="1">
            <a:spLocks/>
          </p:cNvSpPr>
          <p:nvPr/>
        </p:nvSpPr>
        <p:spPr bwMode="auto">
          <a:xfrm rot="20598351">
            <a:off x="534256" y="3903450"/>
            <a:ext cx="2209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672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>Today’s Topics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381000"/>
            <a:ext cx="38100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Long combo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Buy call + sell put</a:t>
            </a:r>
          </a:p>
          <a:p>
            <a:r>
              <a:rPr lang="en-US" dirty="0" smtClean="0"/>
              <a:t>Extremely bullish strategy</a:t>
            </a:r>
          </a:p>
          <a:p>
            <a:r>
              <a:rPr lang="en-US" dirty="0" smtClean="0"/>
              <a:t>Break even: higher strike + net debit.</a:t>
            </a:r>
          </a:p>
          <a:p>
            <a:r>
              <a:rPr lang="en-US" dirty="0" smtClean="0"/>
              <a:t>Risk : unlimited</a:t>
            </a:r>
          </a:p>
          <a:p>
            <a:r>
              <a:rPr lang="en-US" dirty="0" smtClean="0"/>
              <a:t>Return : unlimited 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10800000">
            <a:off x="914400" y="2817811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86000" y="2057399"/>
            <a:ext cx="914400" cy="609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lus 9"/>
          <p:cNvSpPr/>
          <p:nvPr/>
        </p:nvSpPr>
        <p:spPr>
          <a:xfrm>
            <a:off x="1447800" y="3048000"/>
            <a:ext cx="381000" cy="381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1066800" y="3810000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304799" y="3963990"/>
            <a:ext cx="914400" cy="6095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1219200" y="5637211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457199" y="5791201"/>
            <a:ext cx="914400" cy="6095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Equal 14"/>
          <p:cNvSpPr/>
          <p:nvPr/>
        </p:nvSpPr>
        <p:spPr>
          <a:xfrm>
            <a:off x="1524000" y="4495799"/>
            <a:ext cx="457200" cy="304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 flipH="1" flipV="1">
            <a:off x="2590800" y="4876800"/>
            <a:ext cx="914400" cy="609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04800"/>
            <a:ext cx="58674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Synthetic long put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Sell stock + buy call </a:t>
            </a:r>
          </a:p>
          <a:p>
            <a:r>
              <a:rPr lang="en-US" dirty="0" smtClean="0"/>
              <a:t>Bearish strategy</a:t>
            </a:r>
          </a:p>
          <a:p>
            <a:r>
              <a:rPr lang="en-US" dirty="0" smtClean="0"/>
              <a:t>Break even : stock price – call premium.</a:t>
            </a:r>
          </a:p>
          <a:p>
            <a:r>
              <a:rPr lang="en-US" dirty="0" smtClean="0"/>
              <a:t>Risk: strike price – stock price + call premium.</a:t>
            </a:r>
          </a:p>
          <a:p>
            <a:r>
              <a:rPr lang="en-US" dirty="0" smtClean="0"/>
              <a:t>Return: stock price – call premium.</a:t>
            </a:r>
          </a:p>
          <a:p>
            <a:endParaRPr lang="en-US" dirty="0" smtClean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143000" y="1905000"/>
            <a:ext cx="1447800" cy="990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lus 9"/>
          <p:cNvSpPr/>
          <p:nvPr/>
        </p:nvSpPr>
        <p:spPr>
          <a:xfrm>
            <a:off x="1447800" y="3048000"/>
            <a:ext cx="381000" cy="381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 flipV="1">
            <a:off x="838200" y="4190998"/>
            <a:ext cx="12954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Equal 11"/>
          <p:cNvSpPr/>
          <p:nvPr/>
        </p:nvSpPr>
        <p:spPr>
          <a:xfrm>
            <a:off x="1371600" y="4495799"/>
            <a:ext cx="457200" cy="304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rot="5400000">
            <a:off x="1981201" y="3505199"/>
            <a:ext cx="838199" cy="533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0800000">
            <a:off x="1143004" y="5789612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V="1">
            <a:off x="419102" y="5065710"/>
            <a:ext cx="990601" cy="4572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845720"/>
          </a:xfrm>
        </p:spPr>
        <p:txBody>
          <a:bodyPr/>
          <a:lstStyle/>
          <a:p>
            <a:r>
              <a:rPr lang="en-US" dirty="0" smtClean="0"/>
              <a:t>Sell stock + short put</a:t>
            </a:r>
          </a:p>
          <a:p>
            <a:r>
              <a:rPr lang="en-US" dirty="0" smtClean="0"/>
              <a:t>Bearish strategy</a:t>
            </a:r>
          </a:p>
          <a:p>
            <a:r>
              <a:rPr lang="en-US" dirty="0" smtClean="0"/>
              <a:t>Break even: stock price + put premium received</a:t>
            </a:r>
          </a:p>
          <a:p>
            <a:r>
              <a:rPr lang="en-US" dirty="0" smtClean="0"/>
              <a:t>Risk: unlimited if stock price rises</a:t>
            </a:r>
          </a:p>
          <a:p>
            <a:r>
              <a:rPr lang="en-US" dirty="0" smtClean="0"/>
              <a:t>Reward:  max ( sale price – strike price) + put premium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762000" y="457200"/>
            <a:ext cx="39624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Covered put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143000" y="1905000"/>
            <a:ext cx="1447800" cy="990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lus 10"/>
          <p:cNvSpPr/>
          <p:nvPr/>
        </p:nvSpPr>
        <p:spPr>
          <a:xfrm>
            <a:off x="1447800" y="3048000"/>
            <a:ext cx="381000" cy="381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rot="10800000" flipV="1">
            <a:off x="1143000" y="3810000"/>
            <a:ext cx="12954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Equal 12"/>
          <p:cNvSpPr/>
          <p:nvPr/>
        </p:nvSpPr>
        <p:spPr>
          <a:xfrm>
            <a:off x="1371600" y="4495799"/>
            <a:ext cx="457200" cy="304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609603" y="3886202"/>
            <a:ext cx="609596" cy="4571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0800000">
            <a:off x="533396" y="5259387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V="1">
            <a:off x="1943891" y="5372891"/>
            <a:ext cx="836612" cy="6096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457200"/>
            <a:ext cx="38100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Long </a:t>
            </a:r>
            <a:r>
              <a:rPr lang="en-US" sz="5600" dirty="0" err="1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sraddle</a:t>
            </a:r>
            <a:endParaRPr lang="en-US" sz="5600" dirty="0" smtClean="0">
              <a:solidFill>
                <a:srgbClr val="9967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3845720"/>
          </a:xfrm>
        </p:spPr>
        <p:txBody>
          <a:bodyPr/>
          <a:lstStyle/>
          <a:p>
            <a:r>
              <a:rPr lang="en-US" dirty="0" smtClean="0"/>
              <a:t>Buy call + buy put</a:t>
            </a:r>
          </a:p>
          <a:p>
            <a:r>
              <a:rPr lang="en-US" dirty="0" smtClean="0"/>
              <a:t>Strategy for  volatile market</a:t>
            </a:r>
          </a:p>
          <a:p>
            <a:r>
              <a:rPr lang="en-US" dirty="0" smtClean="0"/>
              <a:t>Long call &amp; put position with same underlying, same time &amp; same strike price.</a:t>
            </a:r>
          </a:p>
          <a:p>
            <a:r>
              <a:rPr lang="en-US" dirty="0" smtClean="0"/>
              <a:t>Unlimited reward</a:t>
            </a:r>
          </a:p>
          <a:p>
            <a:r>
              <a:rPr lang="en-US" dirty="0" smtClean="0"/>
              <a:t>Risk : limited to total premium.</a:t>
            </a:r>
          </a:p>
          <a:p>
            <a:r>
              <a:rPr lang="en-US" dirty="0" smtClean="0"/>
              <a:t>Break even: upper: (strike price – total premium), lower: (strike price – total premium)</a:t>
            </a:r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10800000">
            <a:off x="914400" y="2817811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2286000" y="2057399"/>
            <a:ext cx="914400" cy="609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lus 10"/>
          <p:cNvSpPr/>
          <p:nvPr/>
        </p:nvSpPr>
        <p:spPr>
          <a:xfrm>
            <a:off x="1447800" y="3048000"/>
            <a:ext cx="381000" cy="381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qual 11"/>
          <p:cNvSpPr/>
          <p:nvPr/>
        </p:nvSpPr>
        <p:spPr>
          <a:xfrm>
            <a:off x="1371600" y="4800600"/>
            <a:ext cx="457200" cy="304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rot="10800000">
            <a:off x="1143000" y="4189411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V="1">
            <a:off x="419102" y="3465509"/>
            <a:ext cx="990601" cy="4572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1447800" y="5486400"/>
            <a:ext cx="1371600" cy="76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647700" y="5448300"/>
            <a:ext cx="1219200" cy="990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828800" y="6412468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/>
          <p:cNvSpPr>
            <a:spLocks noGrp="1"/>
          </p:cNvSpPr>
          <p:nvPr>
            <p:ph type="title"/>
          </p:nvPr>
        </p:nvSpPr>
        <p:spPr>
          <a:xfrm>
            <a:off x="609600" y="304800"/>
            <a:ext cx="441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Short straddle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581400"/>
          </a:xfrm>
        </p:spPr>
        <p:txBody>
          <a:bodyPr/>
          <a:lstStyle/>
          <a:p>
            <a:r>
              <a:rPr lang="en-US" dirty="0" smtClean="0"/>
              <a:t>Sell call + sell put</a:t>
            </a:r>
          </a:p>
          <a:p>
            <a:r>
              <a:rPr lang="en-US" dirty="0" smtClean="0"/>
              <a:t>Stagnate market strategy </a:t>
            </a:r>
          </a:p>
          <a:p>
            <a:r>
              <a:rPr lang="en-US" dirty="0" smtClean="0"/>
              <a:t>Break even: lower: (strike price – total premium); upper: (strike price +total premium)</a:t>
            </a:r>
          </a:p>
          <a:p>
            <a:r>
              <a:rPr lang="en-US" dirty="0" smtClean="0"/>
              <a:t>Reward: total premium received.</a:t>
            </a:r>
          </a:p>
          <a:p>
            <a:r>
              <a:rPr lang="en-US" dirty="0" smtClean="0"/>
              <a:t>Risk: total  premium.  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10800000" flipV="1">
            <a:off x="1143000" y="1905000"/>
            <a:ext cx="12954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609603" y="1981202"/>
            <a:ext cx="609596" cy="4571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533396" y="3354387"/>
            <a:ext cx="1524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V="1">
            <a:off x="1943891" y="3467891"/>
            <a:ext cx="836612" cy="6096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lus 11"/>
          <p:cNvSpPr/>
          <p:nvPr/>
        </p:nvSpPr>
        <p:spPr>
          <a:xfrm>
            <a:off x="1447800" y="2667000"/>
            <a:ext cx="381000" cy="381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qual 12"/>
          <p:cNvSpPr/>
          <p:nvPr/>
        </p:nvSpPr>
        <p:spPr>
          <a:xfrm>
            <a:off x="1371600" y="4114799"/>
            <a:ext cx="457200" cy="304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rot="16200000" flipH="1">
            <a:off x="1409700" y="4838700"/>
            <a:ext cx="838200" cy="609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762000" y="4800600"/>
            <a:ext cx="838200" cy="685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>
          <a:xfrm>
            <a:off x="685800" y="381000"/>
            <a:ext cx="47244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Option @ NSE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14475"/>
            <a:ext cx="914400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>
          <a:xfrm>
            <a:off x="685800" y="381000"/>
            <a:ext cx="47244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Option @ NSE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1"/>
            <a:ext cx="9143999" cy="495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The Binomial pricing model</a:t>
            </a:r>
          </a:p>
        </p:txBody>
      </p:sp>
      <p:sp>
        <p:nvSpPr>
          <p:cNvPr id="22531" name="Content Placeholder 4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89437"/>
          </a:xfrm>
        </p:spPr>
        <p:txBody>
          <a:bodyPr/>
          <a:lstStyle/>
          <a:p>
            <a:pPr eaLnBrk="1" hangingPunct="1"/>
            <a:r>
              <a:rPr lang="en-US" sz="2200" dirty="0" smtClean="0"/>
              <a:t>Based on assets price process, in which at any point of time asset price can move two possible price.</a:t>
            </a:r>
          </a:p>
          <a:p>
            <a:pPr eaLnBrk="1" hangingPunct="1">
              <a:buNone/>
            </a:pPr>
            <a:endParaRPr lang="en-US" sz="2200" dirty="0" smtClean="0"/>
          </a:p>
          <a:p>
            <a:pPr eaLnBrk="1" hangingPunct="1">
              <a:buNone/>
            </a:pPr>
            <a:endParaRPr lang="en-US" sz="2200" dirty="0" smtClean="0"/>
          </a:p>
          <a:p>
            <a:pPr eaLnBrk="1" hangingPunct="1">
              <a:buNone/>
            </a:pPr>
            <a:r>
              <a:rPr lang="en-US" sz="2200" dirty="0" smtClean="0"/>
              <a:t>		</a:t>
            </a:r>
          </a:p>
          <a:p>
            <a:pPr eaLnBrk="1" hangingPunct="1">
              <a:buNone/>
            </a:pPr>
            <a:r>
              <a:rPr lang="en-US" sz="2200" dirty="0" smtClean="0"/>
              <a:t>           50	</a:t>
            </a:r>
          </a:p>
          <a:p>
            <a:pPr eaLnBrk="1" hangingPunct="1">
              <a:buNone/>
            </a:pPr>
            <a:endParaRPr lang="en-US" sz="2200" dirty="0" smtClean="0"/>
          </a:p>
          <a:p>
            <a:pPr eaLnBrk="1" hangingPunct="1"/>
            <a:r>
              <a:rPr lang="en-US" sz="2200" dirty="0" smtClean="0"/>
              <a:t>S is current price with p, (1-p) probability to increase price @ su &amp; down @ sd.</a:t>
            </a:r>
          </a:p>
          <a:p>
            <a:pPr eaLnBrk="1" hangingPunct="1"/>
            <a:r>
              <a:rPr lang="en-US" sz="2200" dirty="0" smtClean="0"/>
              <a:t>Cerate  a “ Replicating portfolio” that has same cash flow as option being  valued with underlying assets &amp; risk free borrowing , lending interest rate . 		</a:t>
            </a:r>
          </a:p>
          <a:p>
            <a:pPr eaLnBrk="1" hangingPunct="1">
              <a:buNone/>
            </a:pPr>
            <a:endParaRPr lang="en-US" sz="2200" dirty="0" smtClean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676400" y="3581400"/>
            <a:ext cx="1066800" cy="381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76400" y="3962400"/>
            <a:ext cx="1066800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743200" y="336446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70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743200" y="405026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35</a:t>
            </a:r>
            <a:endParaRPr lang="en-US" dirty="0"/>
          </a:p>
        </p:txBody>
      </p:sp>
      <p:cxnSp>
        <p:nvCxnSpPr>
          <p:cNvPr id="12" name="Straight Connector 11"/>
          <p:cNvCxnSpPr>
            <a:endCxn id="14" idx="1"/>
          </p:cNvCxnSpPr>
          <p:nvPr/>
        </p:nvCxnSpPr>
        <p:spPr>
          <a:xfrm flipV="1">
            <a:off x="3200400" y="3080266"/>
            <a:ext cx="904806" cy="3487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276600" y="4267200"/>
            <a:ext cx="1066800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105206" y="2895600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257606" y="427886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25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3200400" y="3429000"/>
            <a:ext cx="1295400" cy="3048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276600" y="3733800"/>
            <a:ext cx="1219200" cy="533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410006" y="351686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724400" y="1981200"/>
            <a:ext cx="137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en-US" dirty="0" smtClean="0"/>
              <a:t>		 Call price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45254" y="28194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50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181600" y="336446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181600" y="420266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219200" y="3440668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t=0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612521" y="3048000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t=1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36521" y="2590800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t=2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389437"/>
          </a:xfrm>
        </p:spPr>
        <p:txBody>
          <a:bodyPr/>
          <a:lstStyle/>
          <a:p>
            <a:pPr eaLnBrk="1" hangingPunct="1"/>
            <a:r>
              <a:rPr lang="en-US" sz="2200" dirty="0" smtClean="0"/>
              <a:t>Value of call= current value of underlying* option delta – borrowing needed to replicate the option.</a:t>
            </a:r>
          </a:p>
          <a:p>
            <a:pPr eaLnBrk="1" hangingPunct="1"/>
            <a:r>
              <a:rPr lang="en-US" sz="2200" dirty="0" smtClean="0"/>
              <a:t>Value of put= current value of underlying * option delta- lending needed to replicate the option.</a:t>
            </a:r>
          </a:p>
          <a:p>
            <a:pPr eaLnBrk="1" hangingPunct="1">
              <a:buNone/>
            </a:pPr>
            <a:endParaRPr lang="en-US" sz="2200" dirty="0" smtClean="0"/>
          </a:p>
          <a:p>
            <a:pPr eaLnBrk="1" hangingPunct="1"/>
            <a:endParaRPr lang="en-US" sz="2200" dirty="0" smtClean="0"/>
          </a:p>
          <a:p>
            <a:pPr eaLnBrk="1" hangingPunct="1"/>
            <a:endParaRPr lang="en-US" sz="2200" dirty="0" smtClean="0"/>
          </a:p>
          <a:p>
            <a:pPr eaLnBrk="1" hangingPunct="1"/>
            <a:endParaRPr lang="en-US" sz="2200" dirty="0" smtClean="0"/>
          </a:p>
          <a:p>
            <a:pPr eaLnBrk="1" hangingPunct="1"/>
            <a:r>
              <a:rPr lang="en-US" sz="2200" dirty="0" smtClean="0"/>
              <a:t>Price of call option @ t=1</a:t>
            </a:r>
          </a:p>
          <a:p>
            <a:pPr lvl="1" eaLnBrk="1" hangingPunct="1"/>
            <a:r>
              <a:rPr lang="en-US" sz="2000" dirty="0" smtClean="0"/>
              <a:t>(70*1 – 45)=  Rs.  25</a:t>
            </a:r>
          </a:p>
        </p:txBody>
      </p:sp>
      <p:sp>
        <p:nvSpPr>
          <p:cNvPr id="4" name="Rectangle 3"/>
          <p:cNvSpPr/>
          <p:nvPr/>
        </p:nvSpPr>
        <p:spPr>
          <a:xfrm>
            <a:off x="1730879" y="35814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70</a:t>
            </a:r>
            <a:endParaRPr lang="en-US" dirty="0"/>
          </a:p>
        </p:txBody>
      </p:sp>
      <p:cxnSp>
        <p:nvCxnSpPr>
          <p:cNvPr id="5" name="Straight Connector 4"/>
          <p:cNvCxnSpPr>
            <a:endCxn id="6" idx="1"/>
          </p:cNvCxnSpPr>
          <p:nvPr/>
        </p:nvCxnSpPr>
        <p:spPr>
          <a:xfrm flipV="1">
            <a:off x="2188079" y="3461266"/>
            <a:ext cx="904806" cy="3487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092885" y="3276600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188079" y="3810000"/>
            <a:ext cx="1012321" cy="3048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276600" y="389786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712079" y="2362200"/>
            <a:ext cx="137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en-US" dirty="0" smtClean="0"/>
              <a:t>		 Call price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32933" y="32004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50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69279" y="374546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00200" y="3352800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t=1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24200" y="2971800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dirty="0" smtClean="0"/>
              <a:t>t=2</a:t>
            </a:r>
          </a:p>
        </p:txBody>
      </p:sp>
      <p:cxnSp>
        <p:nvCxnSpPr>
          <p:cNvPr id="17" name="Straight Connector 16"/>
          <p:cNvCxnSpPr/>
          <p:nvPr/>
        </p:nvCxnSpPr>
        <p:spPr>
          <a:xfrm rot="5400000">
            <a:off x="4876800" y="3505200"/>
            <a:ext cx="1828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018738" y="2602468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Replicating portfolio</a:t>
            </a:r>
            <a:endParaRPr lang="en-US" u="sng" dirty="0"/>
          </a:p>
        </p:txBody>
      </p:sp>
      <p:sp>
        <p:nvSpPr>
          <p:cNvPr id="19" name="Rectangle 18"/>
          <p:cNvSpPr/>
          <p:nvPr/>
        </p:nvSpPr>
        <p:spPr>
          <a:xfrm>
            <a:off x="5907613" y="3048000"/>
            <a:ext cx="28135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100 * D – (1.11* B)=50</a:t>
            </a:r>
          </a:p>
          <a:p>
            <a:r>
              <a:rPr lang="en-US" dirty="0" smtClean="0"/>
              <a:t>50* D – ( 1.11* B ) = 0</a:t>
            </a:r>
          </a:p>
          <a:p>
            <a:r>
              <a:rPr lang="en-US" dirty="0" smtClean="0"/>
              <a:t>Now: D &amp; B is 1 &amp; Rs. 45.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00200" y="2362200"/>
            <a:ext cx="3660648" cy="18288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Thank you!</a:t>
            </a:r>
            <a:endParaRPr lang="en-US" dirty="0">
              <a:solidFill>
                <a:srgbClr val="9967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4"/>
          <p:cNvSpPr>
            <a:spLocks noGrp="1"/>
          </p:cNvSpPr>
          <p:nvPr>
            <p:ph type="title"/>
          </p:nvPr>
        </p:nvSpPr>
        <p:spPr>
          <a:xfrm>
            <a:off x="-228600" y="152400"/>
            <a:ext cx="4038600" cy="1143000"/>
          </a:xfrm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Options</a:t>
            </a:r>
          </a:p>
        </p:txBody>
      </p:sp>
      <p:sp>
        <p:nvSpPr>
          <p:cNvPr id="7171" name="Content Placeholder 3"/>
          <p:cNvSpPr>
            <a:spLocks noGrp="1"/>
          </p:cNvSpPr>
          <p:nvPr>
            <p:ph idx="1"/>
          </p:nvPr>
        </p:nvSpPr>
        <p:spPr>
          <a:xfrm>
            <a:off x="304800" y="1447800"/>
            <a:ext cx="8229600" cy="4389438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A contract that gives a buyer </a:t>
            </a:r>
            <a:r>
              <a:rPr lang="en-US" sz="2400" u="sng" smtClean="0">
                <a:latin typeface="Times New Roman" pitchFamily="18" charset="0"/>
                <a:cs typeface="Times New Roman" pitchFamily="18" charset="0"/>
              </a:rPr>
              <a:t>a right not an obligation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to buy or sell certain </a:t>
            </a:r>
            <a:r>
              <a:rPr lang="en-US" sz="2400" u="sng" smtClean="0">
                <a:latin typeface="Times New Roman" pitchFamily="18" charset="0"/>
                <a:cs typeface="Times New Roman" pitchFamily="18" charset="0"/>
              </a:rPr>
              <a:t>underlying assets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after certain period of time at certain price.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Underlying assets can be stocks, indices, commodities etc.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All options are standardized in nature, as they are exchange traded.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Option can be exercised at the time of maturity( European option), or any time before maturity (American option).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Maximum loss a buyer can suffer is his premium amount with unlimited profit opportunity.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With unlimited loss probability seller only has limited profit (only premium amount)  opportunity.</a:t>
            </a:r>
          </a:p>
          <a:p>
            <a:pPr eaLnBrk="1" hangingPunct="1"/>
            <a:endParaRPr lang="en-US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4"/>
          <p:cNvSpPr>
            <a:spLocks noGrp="1"/>
          </p:cNvSpPr>
          <p:nvPr>
            <p:ph type="title"/>
          </p:nvPr>
        </p:nvSpPr>
        <p:spPr>
          <a:xfrm>
            <a:off x="-2514600" y="609600"/>
            <a:ext cx="6553200" cy="1295400"/>
          </a:xfrm>
        </p:spPr>
        <p:txBody>
          <a:bodyPr tIns="0" rIns="18288"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Features</a:t>
            </a:r>
            <a:b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endParaRPr lang="en-US" sz="5600" dirty="0" smtClean="0">
              <a:solidFill>
                <a:srgbClr val="9967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</p:txBody>
      </p:sp>
      <p:sp>
        <p:nvSpPr>
          <p:cNvPr id="8195" name="Content Placeholder 3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48200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No mandatory execution.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Standardized in nature.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Buyers buy the right of execution from seller.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Long position has limited risk with unlimited profit earning opportunity.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Short position has limited profit opportunity with unlimited risk of loss.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Seller or writers charges premium to buyer at the time of entering into a option contract.</a:t>
            </a:r>
          </a:p>
          <a:p>
            <a:pPr eaLnBrk="1" hangingPunct="1"/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3"/>
          <p:cNvSpPr>
            <a:spLocks noGrp="1"/>
          </p:cNvSpPr>
          <p:nvPr>
            <p:ph idx="1"/>
          </p:nvPr>
        </p:nvSpPr>
        <p:spPr>
          <a:xfrm>
            <a:off x="228600" y="2011363"/>
            <a:ext cx="8458200" cy="4389437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Execution at the convenient of buyer.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Used to hedge risk.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To take advantage of price difference.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Used as instruments of speculation.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Opportunity of earning unlimited profit.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Its profitable in bull as well as bear market.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Buyer has limited loss if any.</a:t>
            </a:r>
          </a:p>
          <a:p>
            <a:pPr eaLnBrk="1" hangingPunct="1"/>
            <a:endParaRPr lang="en-US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28600"/>
            <a:ext cx="4648200" cy="1143000"/>
          </a:xfrm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Importance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89438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A contract that gives a right not an obligation to buy the underlying at a certain price after certain period of time.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Buyer has unlimited profit potential if price rises above strike price.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The maximum loss, one buyer can suffer is the premium amount, if paid any.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Buyer has the right to buy, but seller has obligation to sell.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The buyer’s position is known as long position &amp; seller’s position is known as short position.</a:t>
            </a:r>
          </a:p>
          <a:p>
            <a:pPr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Buyer of call has to pay premium to seller.</a:t>
            </a:r>
          </a:p>
          <a:p>
            <a:pPr eaLnBrk="1" hangingPunct="1"/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152400"/>
            <a:ext cx="4267200" cy="1143000"/>
          </a:xfrm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Call option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838200" y="228600"/>
            <a:ext cx="4876800" cy="1143000"/>
          </a:xfrm>
        </p:spPr>
        <p:txBody>
          <a:bodyPr tIns="0" rIns="18288"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Pay off diagram 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-38099" y="4076700"/>
            <a:ext cx="4191000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57400" y="4724400"/>
            <a:ext cx="2057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114800" y="2514600"/>
            <a:ext cx="228600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70" name="Rectangle 14"/>
          <p:cNvSpPr>
            <a:spLocks noChangeArrowheads="1"/>
          </p:cNvSpPr>
          <p:nvPr/>
        </p:nvSpPr>
        <p:spPr bwMode="auto">
          <a:xfrm>
            <a:off x="1752600" y="2133600"/>
            <a:ext cx="2857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Profit</a:t>
            </a:r>
          </a:p>
        </p:txBody>
      </p:sp>
      <p:sp>
        <p:nvSpPr>
          <p:cNvPr id="11271" name="Rectangle 15"/>
          <p:cNvSpPr>
            <a:spLocks noChangeArrowheads="1"/>
          </p:cNvSpPr>
          <p:nvPr/>
        </p:nvSpPr>
        <p:spPr bwMode="auto">
          <a:xfrm>
            <a:off x="1752600" y="4362450"/>
            <a:ext cx="2206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Loss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V="1">
            <a:off x="4343400" y="34290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73" name="Rectangle 18"/>
          <p:cNvSpPr>
            <a:spLocks noChangeArrowheads="1"/>
          </p:cNvSpPr>
          <p:nvPr/>
        </p:nvSpPr>
        <p:spPr bwMode="auto">
          <a:xfrm>
            <a:off x="3657600" y="3048000"/>
            <a:ext cx="1338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Strike price</a:t>
            </a:r>
          </a:p>
        </p:txBody>
      </p:sp>
      <p:sp>
        <p:nvSpPr>
          <p:cNvPr id="11274" name="Rectangle 19"/>
          <p:cNvSpPr>
            <a:spLocks noChangeArrowheads="1"/>
          </p:cNvSpPr>
          <p:nvPr/>
        </p:nvSpPr>
        <p:spPr bwMode="auto">
          <a:xfrm>
            <a:off x="4872038" y="4049713"/>
            <a:ext cx="1223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Spot price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057400" y="3962400"/>
            <a:ext cx="5486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76" name="Rectangle 22"/>
          <p:cNvSpPr>
            <a:spLocks noChangeArrowheads="1"/>
          </p:cNvSpPr>
          <p:nvPr/>
        </p:nvSpPr>
        <p:spPr bwMode="auto">
          <a:xfrm>
            <a:off x="4017963" y="5649913"/>
            <a:ext cx="1108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Long call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838200" y="228600"/>
            <a:ext cx="4876800" cy="1143000"/>
          </a:xfrm>
        </p:spPr>
        <p:txBody>
          <a:bodyPr tIns="0" rIns="18288"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Pay off diagram 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-38099" y="4076700"/>
            <a:ext cx="4191000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57400" y="3352800"/>
            <a:ext cx="2057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293" name="Rectangle 14"/>
          <p:cNvSpPr>
            <a:spLocks noChangeArrowheads="1"/>
          </p:cNvSpPr>
          <p:nvPr/>
        </p:nvSpPr>
        <p:spPr bwMode="auto">
          <a:xfrm>
            <a:off x="1752600" y="2133600"/>
            <a:ext cx="2857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Profit</a:t>
            </a:r>
          </a:p>
        </p:txBody>
      </p:sp>
      <p:sp>
        <p:nvSpPr>
          <p:cNvPr id="12294" name="Rectangle 15"/>
          <p:cNvSpPr>
            <a:spLocks noChangeArrowheads="1"/>
          </p:cNvSpPr>
          <p:nvPr/>
        </p:nvSpPr>
        <p:spPr bwMode="auto">
          <a:xfrm>
            <a:off x="1752600" y="4362450"/>
            <a:ext cx="2206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Loss</a:t>
            </a:r>
          </a:p>
        </p:txBody>
      </p:sp>
      <p:sp>
        <p:nvSpPr>
          <p:cNvPr id="12295" name="Rectangle 18"/>
          <p:cNvSpPr>
            <a:spLocks noChangeArrowheads="1"/>
          </p:cNvSpPr>
          <p:nvPr/>
        </p:nvSpPr>
        <p:spPr bwMode="auto">
          <a:xfrm>
            <a:off x="4114800" y="2982913"/>
            <a:ext cx="1338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Strike price</a:t>
            </a:r>
          </a:p>
        </p:txBody>
      </p:sp>
      <p:sp>
        <p:nvSpPr>
          <p:cNvPr id="12296" name="Rectangle 19"/>
          <p:cNvSpPr>
            <a:spLocks noChangeArrowheads="1"/>
          </p:cNvSpPr>
          <p:nvPr/>
        </p:nvSpPr>
        <p:spPr bwMode="auto">
          <a:xfrm>
            <a:off x="5329238" y="4049713"/>
            <a:ext cx="1223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Spot price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057400" y="3962400"/>
            <a:ext cx="5486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298" name="Rectangle 22"/>
          <p:cNvSpPr>
            <a:spLocks noChangeArrowheads="1"/>
          </p:cNvSpPr>
          <p:nvPr/>
        </p:nvSpPr>
        <p:spPr bwMode="auto">
          <a:xfrm>
            <a:off x="4017963" y="5649913"/>
            <a:ext cx="1146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Short call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4114800" y="3352800"/>
            <a:ext cx="2286000" cy="1905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4419600" y="3505200"/>
            <a:ext cx="685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838200" y="228600"/>
            <a:ext cx="4876800" cy="1143000"/>
          </a:xfrm>
        </p:spPr>
        <p:txBody>
          <a:bodyPr tIns="0" rIns="18288"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5600" dirty="0" smtClean="0">
                <a:solidFill>
                  <a:srgbClr val="9967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Pay off diagram 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-38099" y="4076700"/>
            <a:ext cx="4191000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16" name="Rectangle 14"/>
          <p:cNvSpPr>
            <a:spLocks noChangeArrowheads="1"/>
          </p:cNvSpPr>
          <p:nvPr/>
        </p:nvSpPr>
        <p:spPr bwMode="auto">
          <a:xfrm>
            <a:off x="1752600" y="2133600"/>
            <a:ext cx="2857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Profit</a:t>
            </a:r>
          </a:p>
        </p:txBody>
      </p:sp>
      <p:sp>
        <p:nvSpPr>
          <p:cNvPr id="13317" name="Rectangle 15"/>
          <p:cNvSpPr>
            <a:spLocks noChangeArrowheads="1"/>
          </p:cNvSpPr>
          <p:nvPr/>
        </p:nvSpPr>
        <p:spPr bwMode="auto">
          <a:xfrm>
            <a:off x="1752600" y="4362450"/>
            <a:ext cx="2206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Loss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4648200" y="3733800"/>
            <a:ext cx="304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19" name="Rectangle 18"/>
          <p:cNvSpPr>
            <a:spLocks noChangeArrowheads="1"/>
          </p:cNvSpPr>
          <p:nvPr/>
        </p:nvSpPr>
        <p:spPr bwMode="auto">
          <a:xfrm>
            <a:off x="4148138" y="3211513"/>
            <a:ext cx="1338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Strike price</a:t>
            </a:r>
          </a:p>
        </p:txBody>
      </p:sp>
      <p:sp>
        <p:nvSpPr>
          <p:cNvPr id="13320" name="Rectangle 19"/>
          <p:cNvSpPr>
            <a:spLocks noChangeArrowheads="1"/>
          </p:cNvSpPr>
          <p:nvPr/>
        </p:nvSpPr>
        <p:spPr bwMode="auto">
          <a:xfrm>
            <a:off x="4872038" y="4049713"/>
            <a:ext cx="1223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Spot price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057400" y="3962400"/>
            <a:ext cx="5486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057400" y="4724400"/>
            <a:ext cx="2057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4114800" y="2438400"/>
            <a:ext cx="2286000" cy="228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057400" y="3352800"/>
            <a:ext cx="20574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114800" y="3352800"/>
            <a:ext cx="2286000" cy="1905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828800" y="6400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996721"/>
                </a:solidFill>
                <a:latin typeface="Bell MT" pitchFamily="18" charset="0"/>
              </a:rPr>
              <a:t>International Institute For Learning In Management</a:t>
            </a:r>
            <a:endParaRPr lang="en-US" dirty="0">
              <a:solidFill>
                <a:srgbClr val="99672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per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.xml><?xml version="1.0" encoding="utf-8"?>
<a:themeOverride xmlns:a="http://schemas.openxmlformats.org/drawingml/2006/main">
  <a:clrScheme name="Paper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913</TotalTime>
  <Words>1298</Words>
  <Application>Microsoft Office PowerPoint</Application>
  <PresentationFormat>On-screen Show (4:3)</PresentationFormat>
  <Paragraphs>253</Paragraphs>
  <Slides>29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Flow</vt:lpstr>
      <vt:lpstr>Option Dérivatives</vt:lpstr>
      <vt:lpstr>Slide 2</vt:lpstr>
      <vt:lpstr>Options</vt:lpstr>
      <vt:lpstr>Features </vt:lpstr>
      <vt:lpstr>Importance</vt:lpstr>
      <vt:lpstr>Call option</vt:lpstr>
      <vt:lpstr>Pay off diagram </vt:lpstr>
      <vt:lpstr>Pay off diagram </vt:lpstr>
      <vt:lpstr>Pay off diagram </vt:lpstr>
      <vt:lpstr>Put option</vt:lpstr>
      <vt:lpstr>Pay off diagram </vt:lpstr>
      <vt:lpstr>Pay off diagram </vt:lpstr>
      <vt:lpstr>Pay off diagram </vt:lpstr>
      <vt:lpstr>Types of Option</vt:lpstr>
      <vt:lpstr>Slide 15</vt:lpstr>
      <vt:lpstr>Strategies of option</vt:lpstr>
      <vt:lpstr>Slide 17</vt:lpstr>
      <vt:lpstr>Synthetic long call</vt:lpstr>
      <vt:lpstr>Covered call</vt:lpstr>
      <vt:lpstr>Long combo</vt:lpstr>
      <vt:lpstr>Synthetic long put</vt:lpstr>
      <vt:lpstr>Covered put</vt:lpstr>
      <vt:lpstr>Long sraddle</vt:lpstr>
      <vt:lpstr>Short straddle</vt:lpstr>
      <vt:lpstr>Option @ NSE</vt:lpstr>
      <vt:lpstr>Option @ NSE</vt:lpstr>
      <vt:lpstr>The Binomial pricing model</vt:lpstr>
      <vt:lpstr>Slide 28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Option Dérivatives</dc:title>
  <dc:creator>Rajesh274</dc:creator>
  <cp:lastModifiedBy>Rajesh274</cp:lastModifiedBy>
  <cp:revision>98</cp:revision>
  <dcterms:created xsi:type="dcterms:W3CDTF">2010-05-31T16:00:25Z</dcterms:created>
  <dcterms:modified xsi:type="dcterms:W3CDTF">2010-06-09T07:13:49Z</dcterms:modified>
</cp:coreProperties>
</file>