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0"/>
  </p:notesMasterIdLst>
  <p:handoutMasterIdLst>
    <p:handoutMasterId r:id="rId6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24" autoAdjust="0"/>
  </p:normalViewPr>
  <p:slideViewPr>
    <p:cSldViewPr>
      <p:cViewPr varScale="1">
        <p:scale>
          <a:sx n="69" d="100"/>
          <a:sy n="69" d="100"/>
        </p:scale>
        <p:origin x="-5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17DB0C7-BF40-466B-B00E-FE71FBE0F66D}" type="datetimeFigureOut">
              <a:rPr lang="en-US" smtClean="0"/>
              <a:pPr/>
              <a:t>3/17/2012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SVA &amp; Associates</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1B3C7E-53B3-4411-BD57-4041256D7878}" type="slidenum">
              <a:rPr lang="en-US" smtClean="0"/>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FF48D8-AEDC-475F-878F-060DBD4F10C6}" type="datetimeFigureOut">
              <a:rPr lang="en-US" smtClean="0"/>
              <a:pPr/>
              <a:t>3/17/2012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SVA &amp; Associates</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0FBCA7-0E2A-44FD-A3F6-BD19A57FEDBE}"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70FBCA7-0E2A-44FD-A3F6-BD19A57FEDBE}"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SVA &amp; Associates</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r>
              <a:rPr lang="en-US" smtClean="0"/>
              <a:t>SVA &amp; Associates</a:t>
            </a:r>
            <a:endParaRPr lang="en-US"/>
          </a:p>
        </p:txBody>
      </p:sp>
      <p:sp>
        <p:nvSpPr>
          <p:cNvPr id="5" name="Slide Number Placeholder 4"/>
          <p:cNvSpPr>
            <a:spLocks noGrp="1"/>
          </p:cNvSpPr>
          <p:nvPr>
            <p:ph type="sldNum" sz="quarter" idx="11"/>
          </p:nvPr>
        </p:nvSpPr>
        <p:spPr/>
        <p:txBody>
          <a:bodyPr/>
          <a:lstStyle/>
          <a:p>
            <a:fld id="{470FBCA7-0E2A-44FD-A3F6-BD19A57FEDBE}"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6560598-5B6F-45A4-BAA0-27C0B417A152}" type="datetime1">
              <a:rPr lang="en-US" smtClean="0"/>
              <a:pPr/>
              <a:t>3/17/2012</a:t>
            </a:fld>
            <a:endParaRPr lang="en-US"/>
          </a:p>
        </p:txBody>
      </p:sp>
      <p:sp>
        <p:nvSpPr>
          <p:cNvPr id="19" name="Footer Placeholder 18"/>
          <p:cNvSpPr>
            <a:spLocks noGrp="1"/>
          </p:cNvSpPr>
          <p:nvPr>
            <p:ph type="ftr" sz="quarter" idx="11"/>
          </p:nvPr>
        </p:nvSpPr>
        <p:spPr/>
        <p:txBody>
          <a:bodyPr/>
          <a:lstStyle/>
          <a:p>
            <a:r>
              <a:rPr lang="en-US" smtClean="0"/>
              <a:t>ANKIT TOTLA, B'COM, A.C.A. - SVA &amp; ASSOCIATES</a:t>
            </a:r>
            <a:endParaRPr lang="en-US"/>
          </a:p>
        </p:txBody>
      </p:sp>
      <p:sp>
        <p:nvSpPr>
          <p:cNvPr id="27" name="Slide Number Placeholder 26"/>
          <p:cNvSpPr>
            <a:spLocks noGrp="1"/>
          </p:cNvSpPr>
          <p:nvPr>
            <p:ph type="sldNum" sz="quarter" idx="12"/>
          </p:nvPr>
        </p:nvSpPr>
        <p:spPr/>
        <p:txBody>
          <a:bodyPr/>
          <a:lstStyle/>
          <a:p>
            <a:fld id="{2F3DD9AE-AC5E-428F-8FB6-02D98D167FE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69F882-C0AE-470A-81C1-647232E4BB2E}" type="datetime1">
              <a:rPr lang="en-US" smtClean="0"/>
              <a:pPr/>
              <a:t>3/17/2012</a:t>
            </a:fld>
            <a:endParaRPr lang="en-US"/>
          </a:p>
        </p:txBody>
      </p:sp>
      <p:sp>
        <p:nvSpPr>
          <p:cNvPr id="5" name="Footer Placeholder 4"/>
          <p:cNvSpPr>
            <a:spLocks noGrp="1"/>
          </p:cNvSpPr>
          <p:nvPr>
            <p:ph type="ftr" sz="quarter" idx="11"/>
          </p:nvPr>
        </p:nvSpPr>
        <p:spPr/>
        <p:txBody>
          <a:bodyPr/>
          <a:lstStyle/>
          <a:p>
            <a:r>
              <a:rPr lang="en-US" smtClean="0"/>
              <a:t>ANKIT TOTLA, B'COM, A.C.A. - SVA &amp; ASSOCIATES</a:t>
            </a:r>
            <a:endParaRPr lang="en-US"/>
          </a:p>
        </p:txBody>
      </p:sp>
      <p:sp>
        <p:nvSpPr>
          <p:cNvPr id="6" name="Slide Number Placeholder 5"/>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5070CA-2C00-4517-9645-B32B3193B4EF}" type="datetime1">
              <a:rPr lang="en-US" smtClean="0"/>
              <a:pPr/>
              <a:t>3/17/2012</a:t>
            </a:fld>
            <a:endParaRPr lang="en-US"/>
          </a:p>
        </p:txBody>
      </p:sp>
      <p:sp>
        <p:nvSpPr>
          <p:cNvPr id="5" name="Footer Placeholder 4"/>
          <p:cNvSpPr>
            <a:spLocks noGrp="1"/>
          </p:cNvSpPr>
          <p:nvPr>
            <p:ph type="ftr" sz="quarter" idx="11"/>
          </p:nvPr>
        </p:nvSpPr>
        <p:spPr/>
        <p:txBody>
          <a:bodyPr/>
          <a:lstStyle/>
          <a:p>
            <a:r>
              <a:rPr lang="en-US" smtClean="0"/>
              <a:t>ANKIT TOTLA, B'COM, A.C.A. - SVA &amp; ASSOCIATES</a:t>
            </a:r>
            <a:endParaRPr lang="en-US"/>
          </a:p>
        </p:txBody>
      </p:sp>
      <p:sp>
        <p:nvSpPr>
          <p:cNvPr id="6" name="Slide Number Placeholder 5"/>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7853A1-7057-4340-890F-D2596EE51A0A}" type="datetime1">
              <a:rPr lang="en-US" smtClean="0"/>
              <a:pPr/>
              <a:t>3/17/2012</a:t>
            </a:fld>
            <a:endParaRPr lang="en-US"/>
          </a:p>
        </p:txBody>
      </p:sp>
      <p:sp>
        <p:nvSpPr>
          <p:cNvPr id="5" name="Footer Placeholder 4"/>
          <p:cNvSpPr>
            <a:spLocks noGrp="1"/>
          </p:cNvSpPr>
          <p:nvPr>
            <p:ph type="ftr" sz="quarter" idx="11"/>
          </p:nvPr>
        </p:nvSpPr>
        <p:spPr/>
        <p:txBody>
          <a:bodyPr/>
          <a:lstStyle/>
          <a:p>
            <a:r>
              <a:rPr lang="en-US" smtClean="0"/>
              <a:t>ANKIT TOTLA, B'COM, A.C.A. - SVA &amp; ASSOCIATES</a:t>
            </a:r>
            <a:endParaRPr lang="en-US"/>
          </a:p>
        </p:txBody>
      </p:sp>
      <p:sp>
        <p:nvSpPr>
          <p:cNvPr id="6" name="Slide Number Placeholder 5"/>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A7FD979-5DF2-45B5-A135-29F0D23AF117}" type="datetime1">
              <a:rPr lang="en-US" smtClean="0"/>
              <a:pPr/>
              <a:t>3/17/2012</a:t>
            </a:fld>
            <a:endParaRPr lang="en-US"/>
          </a:p>
        </p:txBody>
      </p:sp>
      <p:sp>
        <p:nvSpPr>
          <p:cNvPr id="5" name="Footer Placeholder 4"/>
          <p:cNvSpPr>
            <a:spLocks noGrp="1"/>
          </p:cNvSpPr>
          <p:nvPr>
            <p:ph type="ftr" sz="quarter" idx="11"/>
          </p:nvPr>
        </p:nvSpPr>
        <p:spPr/>
        <p:txBody>
          <a:bodyPr/>
          <a:lstStyle/>
          <a:p>
            <a:r>
              <a:rPr lang="en-US" smtClean="0"/>
              <a:t>ANKIT TOTLA, B'COM, A.C.A. - SVA &amp; ASSOCIATES</a:t>
            </a:r>
            <a:endParaRPr lang="en-US"/>
          </a:p>
        </p:txBody>
      </p:sp>
      <p:sp>
        <p:nvSpPr>
          <p:cNvPr id="6" name="Slide Number Placeholder 5"/>
          <p:cNvSpPr>
            <a:spLocks noGrp="1"/>
          </p:cNvSpPr>
          <p:nvPr>
            <p:ph type="sldNum" sz="quarter" idx="12"/>
          </p:nvPr>
        </p:nvSpPr>
        <p:spPr/>
        <p:txBody>
          <a:bodyPr/>
          <a:lstStyle/>
          <a:p>
            <a:fld id="{2F3DD9AE-AC5E-428F-8FB6-02D98D167FE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419950D-B378-4B19-AC91-45D6F9E535B7}" type="datetime1">
              <a:rPr lang="en-US" smtClean="0"/>
              <a:pPr/>
              <a:t>3/17/2012</a:t>
            </a:fld>
            <a:endParaRPr lang="en-US"/>
          </a:p>
        </p:txBody>
      </p:sp>
      <p:sp>
        <p:nvSpPr>
          <p:cNvPr id="6" name="Footer Placeholder 5"/>
          <p:cNvSpPr>
            <a:spLocks noGrp="1"/>
          </p:cNvSpPr>
          <p:nvPr>
            <p:ph type="ftr" sz="quarter" idx="11"/>
          </p:nvPr>
        </p:nvSpPr>
        <p:spPr/>
        <p:txBody>
          <a:bodyPr/>
          <a:lstStyle/>
          <a:p>
            <a:r>
              <a:rPr lang="en-US" smtClean="0"/>
              <a:t>ANKIT TOTLA, B'COM, A.C.A. - SVA &amp; ASSOCIATES</a:t>
            </a:r>
            <a:endParaRPr lang="en-US"/>
          </a:p>
        </p:txBody>
      </p:sp>
      <p:sp>
        <p:nvSpPr>
          <p:cNvPr id="7" name="Slide Number Placeholder 6"/>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CE12DD5-5A47-422C-971F-D5410136A296}" type="datetime1">
              <a:rPr lang="en-US" smtClean="0"/>
              <a:pPr/>
              <a:t>3/17/2012</a:t>
            </a:fld>
            <a:endParaRPr lang="en-US"/>
          </a:p>
        </p:txBody>
      </p:sp>
      <p:sp>
        <p:nvSpPr>
          <p:cNvPr id="8" name="Footer Placeholder 7"/>
          <p:cNvSpPr>
            <a:spLocks noGrp="1"/>
          </p:cNvSpPr>
          <p:nvPr>
            <p:ph type="ftr" sz="quarter" idx="11"/>
          </p:nvPr>
        </p:nvSpPr>
        <p:spPr/>
        <p:txBody>
          <a:bodyPr/>
          <a:lstStyle/>
          <a:p>
            <a:r>
              <a:rPr lang="en-US" smtClean="0"/>
              <a:t>ANKIT TOTLA, B'COM, A.C.A. - SVA &amp; ASSOCIATES</a:t>
            </a:r>
            <a:endParaRPr lang="en-US"/>
          </a:p>
        </p:txBody>
      </p:sp>
      <p:sp>
        <p:nvSpPr>
          <p:cNvPr id="9" name="Slide Number Placeholder 8"/>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01A43239-68FE-46A5-8D40-658868CF2A19}" type="datetime1">
              <a:rPr lang="en-US" smtClean="0"/>
              <a:pPr/>
              <a:t>3/17/2012</a:t>
            </a:fld>
            <a:endParaRPr lang="en-US"/>
          </a:p>
        </p:txBody>
      </p:sp>
      <p:sp>
        <p:nvSpPr>
          <p:cNvPr id="8" name="Slide Number Placeholder 7"/>
          <p:cNvSpPr>
            <a:spLocks noGrp="1"/>
          </p:cNvSpPr>
          <p:nvPr>
            <p:ph type="sldNum" sz="quarter" idx="11"/>
          </p:nvPr>
        </p:nvSpPr>
        <p:spPr/>
        <p:txBody>
          <a:bodyPr/>
          <a:lstStyle/>
          <a:p>
            <a:fld id="{2F3DD9AE-AC5E-428F-8FB6-02D98D167FE5}" type="slidenum">
              <a:rPr lang="en-US" smtClean="0"/>
              <a:pPr/>
              <a:t>‹#›</a:t>
            </a:fld>
            <a:endParaRPr lang="en-US"/>
          </a:p>
        </p:txBody>
      </p:sp>
      <p:sp>
        <p:nvSpPr>
          <p:cNvPr id="9" name="Footer Placeholder 8"/>
          <p:cNvSpPr>
            <a:spLocks noGrp="1"/>
          </p:cNvSpPr>
          <p:nvPr>
            <p:ph type="ftr" sz="quarter" idx="12"/>
          </p:nvPr>
        </p:nvSpPr>
        <p:spPr/>
        <p:txBody>
          <a:bodyPr/>
          <a:lstStyle/>
          <a:p>
            <a:r>
              <a:rPr lang="en-US" smtClean="0"/>
              <a:t>ANKIT TOTLA, B'COM, A.C.A. - SVA &amp; ASSOCIATES</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95B018-458E-4AEA-909C-66D79557D1BE}" type="datetime1">
              <a:rPr lang="en-US" smtClean="0"/>
              <a:pPr/>
              <a:t>3/17/2012</a:t>
            </a:fld>
            <a:endParaRPr lang="en-US"/>
          </a:p>
        </p:txBody>
      </p:sp>
      <p:sp>
        <p:nvSpPr>
          <p:cNvPr id="3" name="Footer Placeholder 2"/>
          <p:cNvSpPr>
            <a:spLocks noGrp="1"/>
          </p:cNvSpPr>
          <p:nvPr>
            <p:ph type="ftr" sz="quarter" idx="11"/>
          </p:nvPr>
        </p:nvSpPr>
        <p:spPr/>
        <p:txBody>
          <a:bodyPr/>
          <a:lstStyle/>
          <a:p>
            <a:r>
              <a:rPr lang="en-US" smtClean="0"/>
              <a:t>ANKIT TOTLA, B'COM, A.C.A. - SVA &amp; ASSOCIATES</a:t>
            </a:r>
            <a:endParaRPr lang="en-US"/>
          </a:p>
        </p:txBody>
      </p:sp>
      <p:sp>
        <p:nvSpPr>
          <p:cNvPr id="4" name="Slide Number Placeholder 3"/>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EC40543-99D5-44B9-9541-2BED5690614A}" type="datetime1">
              <a:rPr lang="en-US" smtClean="0"/>
              <a:pPr/>
              <a:t>3/17/2012</a:t>
            </a:fld>
            <a:endParaRPr lang="en-US"/>
          </a:p>
        </p:txBody>
      </p:sp>
      <p:sp>
        <p:nvSpPr>
          <p:cNvPr id="6" name="Footer Placeholder 5"/>
          <p:cNvSpPr>
            <a:spLocks noGrp="1"/>
          </p:cNvSpPr>
          <p:nvPr>
            <p:ph type="ftr" sz="quarter" idx="11"/>
          </p:nvPr>
        </p:nvSpPr>
        <p:spPr/>
        <p:txBody>
          <a:bodyPr/>
          <a:lstStyle/>
          <a:p>
            <a:r>
              <a:rPr lang="en-US" smtClean="0"/>
              <a:t>ANKIT TOTLA, B'COM, A.C.A. - SVA &amp; ASSOCIATES</a:t>
            </a:r>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2F3DD9AE-AC5E-428F-8FB6-02D98D167F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6DBFA599-EFD9-45EC-9E11-EC73DBA7EE7B}" type="datetime1">
              <a:rPr lang="en-US" smtClean="0"/>
              <a:pPr/>
              <a:t>3/17/2012</a:t>
            </a:fld>
            <a:endParaRPr lang="en-US"/>
          </a:p>
        </p:txBody>
      </p:sp>
      <p:sp>
        <p:nvSpPr>
          <p:cNvPr id="6" name="Footer Placeholder 5"/>
          <p:cNvSpPr>
            <a:spLocks noGrp="1"/>
          </p:cNvSpPr>
          <p:nvPr>
            <p:ph type="ftr" sz="quarter" idx="11"/>
          </p:nvPr>
        </p:nvSpPr>
        <p:spPr/>
        <p:txBody>
          <a:bodyPr/>
          <a:lstStyle/>
          <a:p>
            <a:r>
              <a:rPr lang="en-US" smtClean="0"/>
              <a:t>ANKIT TOTLA, B'COM, A.C.A. - SVA &amp; ASSOCIATES</a:t>
            </a:r>
            <a:endParaRPr lang="en-US"/>
          </a:p>
        </p:txBody>
      </p:sp>
      <p:sp>
        <p:nvSpPr>
          <p:cNvPr id="7" name="Slide Number Placeholder 6"/>
          <p:cNvSpPr>
            <a:spLocks noGrp="1"/>
          </p:cNvSpPr>
          <p:nvPr>
            <p:ph type="sldNum" sz="quarter" idx="12"/>
          </p:nvPr>
        </p:nvSpPr>
        <p:spPr/>
        <p:txBody>
          <a:bodyPr/>
          <a:lstStyle/>
          <a:p>
            <a:fld id="{2F3DD9AE-AC5E-428F-8FB6-02D98D167F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F0902C7-F281-4757-AF39-BF30BA2B577B}" type="datetime1">
              <a:rPr lang="en-US" smtClean="0"/>
              <a:pPr/>
              <a:t>3/17/2012</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r>
              <a:rPr lang="en-US" smtClean="0"/>
              <a:t>ANKIT TOTLA, B'COM, A.C.A. - SVA &amp; ASSOCIATES</a:t>
            </a:r>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2F3DD9AE-AC5E-428F-8FB6-02D98D167FE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0"/>
            <a:ext cx="6480048" cy="1005840"/>
          </a:xfrm>
        </p:spPr>
        <p:txBody>
          <a:bodyPr/>
          <a:lstStyle/>
          <a:p>
            <a:pPr algn="ctr"/>
            <a:r>
              <a:rPr lang="en-US" dirty="0" smtClean="0">
                <a:latin typeface="Book Antiqua" pitchFamily="18" charset="0"/>
              </a:rPr>
              <a:t>BUDGET 2012 - 13</a:t>
            </a:r>
            <a:endParaRPr lang="en-US" dirty="0">
              <a:latin typeface="Book Antiqua" pitchFamily="18" charset="0"/>
            </a:endParaRPr>
          </a:p>
        </p:txBody>
      </p:sp>
      <p:sp>
        <p:nvSpPr>
          <p:cNvPr id="3" name="Subtitle 2"/>
          <p:cNvSpPr>
            <a:spLocks noGrp="1"/>
          </p:cNvSpPr>
          <p:nvPr>
            <p:ph type="subTitle" idx="1"/>
          </p:nvPr>
        </p:nvSpPr>
        <p:spPr>
          <a:xfrm>
            <a:off x="4800600" y="1371600"/>
            <a:ext cx="4343400" cy="1316212"/>
          </a:xfrm>
        </p:spPr>
        <p:txBody>
          <a:bodyPr>
            <a:normAutofit/>
          </a:bodyPr>
          <a:lstStyle/>
          <a:p>
            <a:r>
              <a:rPr lang="en-US" dirty="0" smtClean="0">
                <a:latin typeface="Book Antiqua" pitchFamily="18" charset="0"/>
              </a:rPr>
              <a:t>Announced on 16</a:t>
            </a:r>
            <a:r>
              <a:rPr lang="en-US" baseline="30000" dirty="0" smtClean="0">
                <a:latin typeface="Book Antiqua" pitchFamily="18" charset="0"/>
              </a:rPr>
              <a:t>th</a:t>
            </a:r>
            <a:r>
              <a:rPr lang="en-US" dirty="0" smtClean="0">
                <a:latin typeface="Book Antiqua" pitchFamily="18" charset="0"/>
              </a:rPr>
              <a:t> March, 2012</a:t>
            </a:r>
          </a:p>
          <a:p>
            <a:r>
              <a:rPr lang="en-US" dirty="0" smtClean="0">
                <a:latin typeface="Book Antiqua" pitchFamily="18" charset="0"/>
              </a:rPr>
              <a:t>By the Honorable Finance Minister</a:t>
            </a:r>
          </a:p>
          <a:p>
            <a:r>
              <a:rPr lang="en-US" dirty="0" smtClean="0">
                <a:latin typeface="Book Antiqua" pitchFamily="18" charset="0"/>
              </a:rPr>
              <a:t>SHRI. PRANAB MUKHARJEE</a:t>
            </a:r>
            <a:endParaRPr lang="en-US" dirty="0">
              <a:latin typeface="Book Antiqua" pitchFamily="18" charset="0"/>
            </a:endParaRPr>
          </a:p>
        </p:txBody>
      </p:sp>
      <p:sp>
        <p:nvSpPr>
          <p:cNvPr id="5"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
        <p:nvSpPr>
          <p:cNvPr id="4" name="Slide Number Placeholder 3"/>
          <p:cNvSpPr>
            <a:spLocks noGrp="1"/>
          </p:cNvSpPr>
          <p:nvPr>
            <p:ph type="sldNum" sz="quarter" idx="12"/>
          </p:nvPr>
        </p:nvSpPr>
        <p:spPr/>
        <p:txBody>
          <a:bodyPr/>
          <a:lstStyle/>
          <a:p>
            <a:fld id="{2F3DD9AE-AC5E-428F-8FB6-02D98D167FE5}" type="slidenum">
              <a:rPr lang="en-US" smtClean="0"/>
              <a:pPr/>
              <a:t>1</a:t>
            </a:fld>
            <a:endParaRPr lang="en-US"/>
          </a:p>
        </p:txBody>
      </p:sp>
      <p:pic>
        <p:nvPicPr>
          <p:cNvPr id="6" name="Picture 5" descr="23223_S_budget-2012-13.jpg"/>
          <p:cNvPicPr>
            <a:picLocks noChangeAspect="1"/>
          </p:cNvPicPr>
          <p:nvPr/>
        </p:nvPicPr>
        <p:blipFill>
          <a:blip r:embed="rId3"/>
          <a:stretch>
            <a:fillRect/>
          </a:stretch>
        </p:blipFill>
        <p:spPr>
          <a:xfrm>
            <a:off x="304800" y="1143000"/>
            <a:ext cx="4648200" cy="3714750"/>
          </a:xfrm>
          <a:prstGeom prst="rect">
            <a:avLst/>
          </a:prstGeom>
        </p:spPr>
      </p:pic>
      <p:sp>
        <p:nvSpPr>
          <p:cNvPr id="7" name="TextBox 6"/>
          <p:cNvSpPr txBox="1"/>
          <p:nvPr/>
        </p:nvSpPr>
        <p:spPr>
          <a:xfrm>
            <a:off x="533400" y="5181600"/>
            <a:ext cx="8077200" cy="954107"/>
          </a:xfrm>
          <a:prstGeom prst="rect">
            <a:avLst/>
          </a:prstGeom>
          <a:noFill/>
        </p:spPr>
        <p:txBody>
          <a:bodyPr wrap="square" rtlCol="0">
            <a:spAutoFit/>
          </a:bodyPr>
          <a:lstStyle/>
          <a:p>
            <a:r>
              <a:rPr lang="en-US" sz="1400" dirty="0" smtClean="0">
                <a:solidFill>
                  <a:srgbClr val="FF0000"/>
                </a:solidFill>
              </a:rPr>
              <a:t>This presentation is not an offer, invitation or solicitation of any kind and is meant for use of </a:t>
            </a:r>
            <a:r>
              <a:rPr lang="en-US" sz="1400" b="1" dirty="0" smtClean="0">
                <a:solidFill>
                  <a:srgbClr val="FF0000"/>
                </a:solidFill>
              </a:rPr>
              <a:t>clients and internal use only. All reasonable care has been taken in preparation of this presentation. It is recommended that professional advice </a:t>
            </a:r>
            <a:r>
              <a:rPr lang="en-US" sz="1400" dirty="0" smtClean="0">
                <a:solidFill>
                  <a:srgbClr val="FF0000"/>
                </a:solidFill>
              </a:rPr>
              <a:t>be taken based on the specific facts and circumstances.</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lnSpcReduction="10000"/>
          </a:bodyPr>
          <a:lstStyle/>
          <a:p>
            <a:endParaRPr lang="en-US" sz="1600" dirty="0" smtClean="0"/>
          </a:p>
          <a:p>
            <a:r>
              <a:rPr lang="en-US" sz="1600" dirty="0" smtClean="0"/>
              <a:t>Interest earned on savings bank account to be exempted </a:t>
            </a:r>
            <a:r>
              <a:rPr lang="en-US" sz="1600" dirty="0" err="1" smtClean="0"/>
              <a:t>upto</a:t>
            </a:r>
            <a:r>
              <a:rPr lang="en-US" sz="1600" dirty="0" smtClean="0"/>
              <a:t> Rs. 10,000.</a:t>
            </a:r>
          </a:p>
          <a:p>
            <a:endParaRPr lang="en-US" sz="1600" dirty="0" smtClean="0"/>
          </a:p>
          <a:p>
            <a:r>
              <a:rPr lang="en-US" sz="1600" dirty="0" smtClean="0"/>
              <a:t>Existing limits for health insurance deduction enhanced by Rs. 5,000 for preventive health check up.</a:t>
            </a:r>
          </a:p>
          <a:p>
            <a:endParaRPr lang="en-US" sz="1600" dirty="0" smtClean="0"/>
          </a:p>
          <a:p>
            <a:r>
              <a:rPr lang="en-US" sz="1600" dirty="0" smtClean="0"/>
              <a:t>Withholding tax rates on External Commercial Borrowings (ECB) reduced from 20% to 5% for </a:t>
            </a:r>
            <a:r>
              <a:rPr lang="en-US" sz="1600" b="1" dirty="0" smtClean="0"/>
              <a:t>Power, Airlines, Roads &amp; bridges, Ports &amp; Shipyards, Affordable Housing, Fertilizers and Dams</a:t>
            </a:r>
            <a:r>
              <a:rPr lang="en-US" sz="1600" dirty="0" smtClean="0"/>
              <a:t> thus providing low cost funds to the stressed infrastructure sectors.</a:t>
            </a:r>
          </a:p>
          <a:p>
            <a:endParaRPr lang="en-US" sz="1600" dirty="0" smtClean="0"/>
          </a:p>
          <a:p>
            <a:r>
              <a:rPr lang="en-US" sz="1600" dirty="0" smtClean="0"/>
              <a:t>Cascading effect of Dividend distribution taxes removed thus benefiting the Indian MNC’s.</a:t>
            </a:r>
          </a:p>
          <a:p>
            <a:endParaRPr lang="en-US" sz="1600" dirty="0" smtClean="0"/>
          </a:p>
          <a:p>
            <a:r>
              <a:rPr lang="en-US" sz="1600" dirty="0" smtClean="0"/>
              <a:t>Investment linked deduction on capital expenditure incurred u/s 35AD enhanced to 150% from the existing 100% for </a:t>
            </a:r>
            <a:r>
              <a:rPr lang="en-US" sz="1600" b="1" dirty="0" smtClean="0"/>
              <a:t>Cold Chain Facilities, Warehouses for Storage of food </a:t>
            </a:r>
            <a:r>
              <a:rPr lang="en-US" sz="1600" b="1" dirty="0" err="1" smtClean="0"/>
              <a:t>garins</a:t>
            </a:r>
            <a:r>
              <a:rPr lang="en-US" sz="1600" b="1" dirty="0" smtClean="0"/>
              <a:t>, Hospitals, Fertilizers and Affordable Housing.</a:t>
            </a:r>
          </a:p>
          <a:p>
            <a:endParaRPr lang="en-US" sz="1600" b="1" dirty="0" smtClean="0"/>
          </a:p>
          <a:p>
            <a:r>
              <a:rPr lang="en-US" sz="1600" dirty="0" smtClean="0"/>
              <a:t>Also new sectors added u/s 35AD viz. </a:t>
            </a:r>
            <a:r>
              <a:rPr lang="en-US" sz="1600" b="1" dirty="0" smtClean="0"/>
              <a:t>Bee Keeping and production of honey and beeswax, container freight station and inland container depots and warehousing for storage of sugar.</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10</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endParaRPr lang="en-US" sz="1600" dirty="0" smtClean="0"/>
          </a:p>
          <a:p>
            <a:r>
              <a:rPr lang="en-US" sz="1600" dirty="0" smtClean="0"/>
              <a:t>Weighted deduction of 200% for R &amp; D expenditure in in-house facilities beyond 31</a:t>
            </a:r>
            <a:r>
              <a:rPr lang="en-US" sz="1600" baseline="30000" dirty="0" smtClean="0"/>
              <a:t>st</a:t>
            </a:r>
            <a:r>
              <a:rPr lang="en-US" sz="1600" dirty="0" smtClean="0"/>
              <a:t> march, 2012 for a further period of five years.</a:t>
            </a:r>
          </a:p>
          <a:p>
            <a:endParaRPr lang="en-US" sz="1600" dirty="0" smtClean="0"/>
          </a:p>
          <a:p>
            <a:r>
              <a:rPr lang="en-US" sz="1600" dirty="0" smtClean="0"/>
              <a:t>Weighted deduction of 150% on expenditure for agro – extension services.</a:t>
            </a:r>
          </a:p>
          <a:p>
            <a:endParaRPr lang="en-US" sz="1600" dirty="0" smtClean="0"/>
          </a:p>
          <a:p>
            <a:r>
              <a:rPr lang="en-US" sz="1600" dirty="0" smtClean="0"/>
              <a:t>Weighted deduction of 150% of expenditure incurred on skill development in manufacturing sectors.</a:t>
            </a:r>
          </a:p>
          <a:p>
            <a:endParaRPr lang="en-US" sz="1600" dirty="0" smtClean="0"/>
          </a:p>
          <a:p>
            <a:r>
              <a:rPr lang="en-US" sz="1600" dirty="0" smtClean="0"/>
              <a:t>Security Transaction Tax (STT) reduced by 20% from 0.125% to 0.10% on delivery based transactions.</a:t>
            </a:r>
          </a:p>
          <a:p>
            <a:endParaRPr lang="en-US" sz="1600" dirty="0" smtClean="0"/>
          </a:p>
          <a:p>
            <a:endParaRPr lang="en-US" sz="1600" dirty="0" smtClean="0"/>
          </a:p>
          <a:p>
            <a:pPr>
              <a:buNone/>
            </a:pPr>
            <a:r>
              <a:rPr lang="en-US" sz="1600" b="1" dirty="0" smtClean="0"/>
              <a:t>	THE DIRECT TAXES PROPOSALS ARE ESTIMATED TO RESULT A LOSS TO THE REVENUE OF RS. 4,500 CRORES FOR THE YEAR.</a:t>
            </a:r>
            <a:endParaRPr lang="en-US" sz="1600" b="1"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11</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INDIRECT TAXES</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r>
              <a:rPr lang="en-US" sz="1600" dirty="0" smtClean="0"/>
              <a:t>Service Tax rates increased from 10% to 12%.</a:t>
            </a:r>
          </a:p>
          <a:p>
            <a:endParaRPr lang="en-US" sz="1600" dirty="0" smtClean="0"/>
          </a:p>
          <a:p>
            <a:r>
              <a:rPr lang="en-US" sz="1600" dirty="0" smtClean="0"/>
              <a:t>Scope of service tax widened to include most sectors except the services mentioned in the negative list which comprises of government services, pre-school and high school education, entertainment services renting of residential dwellings, and public transport including inland waterways, urban railways and metered cabs.</a:t>
            </a:r>
          </a:p>
          <a:p>
            <a:endParaRPr lang="en-US" sz="1600" dirty="0" smtClean="0"/>
          </a:p>
          <a:p>
            <a:r>
              <a:rPr lang="en-US" sz="1600" dirty="0" smtClean="0"/>
              <a:t>Standard rate of excise duty also hiked from 10% to 12%.</a:t>
            </a:r>
          </a:p>
          <a:p>
            <a:endParaRPr lang="en-US" sz="1600" dirty="0" smtClean="0"/>
          </a:p>
          <a:p>
            <a:r>
              <a:rPr lang="en-US" sz="1600" dirty="0" smtClean="0"/>
              <a:t>Peak rate of custom duty on non – agricultural goods to remain unchanged at 10%.</a:t>
            </a:r>
          </a:p>
          <a:p>
            <a:endParaRPr lang="en-US" sz="1600" dirty="0" smtClean="0"/>
          </a:p>
          <a:p>
            <a:r>
              <a:rPr lang="en-US" sz="1600" dirty="0" smtClean="0"/>
              <a:t>GST network to roll out from August 2012.</a:t>
            </a:r>
          </a:p>
          <a:p>
            <a:endParaRPr lang="en-US" sz="1600" dirty="0" smtClean="0"/>
          </a:p>
          <a:p>
            <a:pPr>
              <a:buNone/>
            </a:pPr>
            <a:r>
              <a:rPr lang="en-US" sz="1600" b="1" dirty="0" smtClean="0"/>
              <a:t>	THE INDIRECT TAXES PROPOSAL IS ESTIMATED TO RESULT IN A GAIN OF Rs. 45,940 CRORES.</a:t>
            </a:r>
          </a:p>
          <a:p>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12</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OTHERS</a:t>
            </a:r>
            <a:endParaRPr lang="en-US" sz="2400" dirty="0"/>
          </a:p>
        </p:txBody>
      </p:sp>
      <p:sp>
        <p:nvSpPr>
          <p:cNvPr id="3" name="Content Placeholder 2"/>
          <p:cNvSpPr>
            <a:spLocks noGrp="1"/>
          </p:cNvSpPr>
          <p:nvPr>
            <p:ph idx="1"/>
          </p:nvPr>
        </p:nvSpPr>
        <p:spPr>
          <a:xfrm>
            <a:off x="457200" y="685800"/>
            <a:ext cx="7467600" cy="5440363"/>
          </a:xfrm>
        </p:spPr>
        <p:txBody>
          <a:bodyPr>
            <a:normAutofit lnSpcReduction="10000"/>
          </a:bodyPr>
          <a:lstStyle/>
          <a:p>
            <a:r>
              <a:rPr lang="en-US" sz="1600" dirty="0" smtClean="0"/>
              <a:t>Fiscal deficit seen at 5.1% of GDP in Financial year 2012 – 13 against 5.9% of revised estimates for FY 2011 – 12.</a:t>
            </a:r>
          </a:p>
          <a:p>
            <a:endParaRPr lang="en-US" sz="1600" dirty="0" smtClean="0"/>
          </a:p>
          <a:p>
            <a:r>
              <a:rPr lang="en-US" sz="1600" dirty="0" smtClean="0"/>
              <a:t>Government to provide Rs. 160 Billion capital infusion to state run banks.</a:t>
            </a:r>
          </a:p>
          <a:p>
            <a:endParaRPr lang="en-US" sz="1600" dirty="0" smtClean="0"/>
          </a:p>
          <a:p>
            <a:r>
              <a:rPr lang="en-US" sz="1600" dirty="0" smtClean="0"/>
              <a:t>IPO norms amended in order to increase participations in small towns.</a:t>
            </a:r>
          </a:p>
          <a:p>
            <a:endParaRPr lang="en-US" sz="1600" dirty="0" smtClean="0"/>
          </a:p>
          <a:p>
            <a:r>
              <a:rPr lang="en-US" sz="1600" dirty="0" smtClean="0"/>
              <a:t>Subsidies level down to 1.7% of GDP over next three years.</a:t>
            </a:r>
          </a:p>
          <a:p>
            <a:endParaRPr lang="en-US" sz="1600" dirty="0" smtClean="0"/>
          </a:p>
          <a:p>
            <a:r>
              <a:rPr lang="en-US" sz="1600" dirty="0" smtClean="0"/>
              <a:t>Divestment target for the fiscal year estimated at Rs. 30,000 </a:t>
            </a:r>
            <a:r>
              <a:rPr lang="en-US" sz="1600" dirty="0" err="1" smtClean="0"/>
              <a:t>crores</a:t>
            </a:r>
            <a:r>
              <a:rPr lang="en-US" sz="1600" dirty="0" smtClean="0"/>
              <a:t>.</a:t>
            </a:r>
          </a:p>
          <a:p>
            <a:endParaRPr lang="en-US" sz="1600" dirty="0" smtClean="0"/>
          </a:p>
          <a:p>
            <a:r>
              <a:rPr lang="en-US" sz="1600" dirty="0" smtClean="0"/>
              <a:t>GDP growth expected at 7.6% (+/- 0.25%) during FY 2012 – 13.</a:t>
            </a:r>
          </a:p>
          <a:p>
            <a:endParaRPr lang="en-US" sz="1600" dirty="0" smtClean="0"/>
          </a:p>
          <a:p>
            <a:r>
              <a:rPr lang="en-US" sz="1600" dirty="0" smtClean="0"/>
              <a:t>Women SHG can avail additional 3% subvention for prompt repayments of loans.</a:t>
            </a:r>
          </a:p>
          <a:p>
            <a:endParaRPr lang="en-US" sz="1600" dirty="0" smtClean="0"/>
          </a:p>
          <a:p>
            <a:r>
              <a:rPr lang="en-US" sz="1600" dirty="0" smtClean="0"/>
              <a:t>Proposal of setting up 6000 new schools in the twelfth Five Year Plan.</a:t>
            </a:r>
          </a:p>
          <a:p>
            <a:endParaRPr lang="en-US" sz="1600" dirty="0" smtClean="0"/>
          </a:p>
          <a:p>
            <a:r>
              <a:rPr lang="en-US" sz="1600" dirty="0" smtClean="0"/>
              <a:t>NHDP covering 8800kms against 7300 km during FY 2011 – 12.</a:t>
            </a:r>
          </a:p>
          <a:p>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13</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ECONOMIC SURVERY</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pPr>
              <a:buNone/>
            </a:pPr>
            <a:endParaRPr lang="en-US" sz="1600" b="1" dirty="0" smtClean="0"/>
          </a:p>
          <a:p>
            <a:pPr>
              <a:buNone/>
            </a:pPr>
            <a:r>
              <a:rPr lang="en-US" sz="1600" dirty="0" smtClean="0"/>
              <a:t>	The Economic Survey for the Financial year 2012 – 13 features sustained growth and steady fiscal consolidation.</a:t>
            </a:r>
          </a:p>
          <a:p>
            <a:pPr>
              <a:buNone/>
            </a:pPr>
            <a:endParaRPr lang="en-US" sz="1600" dirty="0" smtClean="0"/>
          </a:p>
          <a:p>
            <a:pPr>
              <a:buNone/>
            </a:pPr>
            <a:r>
              <a:rPr lang="en-US" sz="1600" dirty="0" smtClean="0"/>
              <a:t>	The growth rate of the Indian Economy is expected to be around 7.6% as against 6.9% in the Financial Year 2011 – 12.</a:t>
            </a:r>
          </a:p>
          <a:p>
            <a:pPr>
              <a:buNone/>
            </a:pPr>
            <a:endParaRPr lang="en-US" sz="1600" dirty="0" smtClean="0"/>
          </a:p>
          <a:p>
            <a:pPr>
              <a:buNone/>
            </a:pPr>
            <a:r>
              <a:rPr lang="en-US" sz="1600" dirty="0" smtClean="0"/>
              <a:t>	The broad based growth estimates expected to rebound the agricultural, manufacturing and the service sectors.</a:t>
            </a:r>
          </a:p>
          <a:p>
            <a:pPr>
              <a:buNone/>
            </a:pPr>
            <a:endParaRPr lang="en-US" sz="1600" dirty="0" smtClean="0"/>
          </a:p>
          <a:p>
            <a:pPr>
              <a:buNone/>
            </a:pPr>
            <a:r>
              <a:rPr lang="en-US" sz="1600" dirty="0" smtClean="0"/>
              <a:t>	Savings, Investments and exports expected to have an upward trend.</a:t>
            </a:r>
          </a:p>
          <a:p>
            <a:pPr>
              <a:buNone/>
            </a:pPr>
            <a:endParaRPr lang="en-US" sz="1600" dirty="0" smtClean="0"/>
          </a:p>
          <a:p>
            <a:pPr>
              <a:buNone/>
            </a:pPr>
            <a:r>
              <a:rPr lang="en-US" sz="1600" dirty="0" smtClean="0"/>
              <a:t>	However, slowdown of the Economy, high fiscal deficit, food inflation, unemployment has been a cause of concern underscoring the need of fiscal consolidation and stronger reserves.</a:t>
            </a:r>
          </a:p>
        </p:txBody>
      </p:sp>
      <p:sp>
        <p:nvSpPr>
          <p:cNvPr id="5" name="Slide Number Placeholder 4"/>
          <p:cNvSpPr>
            <a:spLocks noGrp="1"/>
          </p:cNvSpPr>
          <p:nvPr>
            <p:ph type="sldNum" sz="quarter" idx="12"/>
          </p:nvPr>
        </p:nvSpPr>
        <p:spPr/>
        <p:txBody>
          <a:bodyPr/>
          <a:lstStyle/>
          <a:p>
            <a:fld id="{2F3DD9AE-AC5E-428F-8FB6-02D98D167FE5}" type="slidenum">
              <a:rPr lang="en-US" smtClean="0"/>
              <a:pPr/>
              <a:t>14</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HIGHLIGHTS OF ECONOMIC SURVEY 2012</a:t>
            </a:r>
            <a:endParaRPr lang="en-US" sz="2400" dirty="0"/>
          </a:p>
        </p:txBody>
      </p:sp>
      <p:sp>
        <p:nvSpPr>
          <p:cNvPr id="3" name="Content Placeholder 2"/>
          <p:cNvSpPr>
            <a:spLocks noGrp="1"/>
          </p:cNvSpPr>
          <p:nvPr>
            <p:ph idx="1"/>
          </p:nvPr>
        </p:nvSpPr>
        <p:spPr>
          <a:xfrm>
            <a:off x="457200" y="914400"/>
            <a:ext cx="7467600" cy="5211763"/>
          </a:xfrm>
        </p:spPr>
        <p:txBody>
          <a:bodyPr>
            <a:normAutofit/>
          </a:bodyPr>
          <a:lstStyle/>
          <a:p>
            <a:pPr>
              <a:buNone/>
            </a:pPr>
            <a:r>
              <a:rPr lang="en-US" sz="1600" b="1" dirty="0" smtClean="0"/>
              <a:t>	</a:t>
            </a:r>
            <a:r>
              <a:rPr lang="en-US" sz="1600" b="1" u="sng" dirty="0" smtClean="0"/>
              <a:t>GROWTH AND INFLATION</a:t>
            </a:r>
          </a:p>
          <a:p>
            <a:pPr lvl="1"/>
            <a:r>
              <a:rPr lang="en-US" sz="1400" dirty="0" smtClean="0"/>
              <a:t>Growth estimated at 6.9%, 7.6% and 8.6% in FY 2012, 2013 and 2014 respectively.</a:t>
            </a:r>
          </a:p>
          <a:p>
            <a:pPr lvl="1"/>
            <a:r>
              <a:rPr lang="en-US" sz="1400" dirty="0" smtClean="0"/>
              <a:t>Agriculture to grow at 2.5% in FY 12.</a:t>
            </a:r>
          </a:p>
          <a:p>
            <a:pPr lvl="1"/>
            <a:r>
              <a:rPr lang="en-US" sz="1400" dirty="0" smtClean="0"/>
              <a:t>Services to grow at 9.4% in FY 12 with a 59% share in GDP.</a:t>
            </a:r>
          </a:p>
          <a:p>
            <a:pPr lvl="1"/>
            <a:r>
              <a:rPr lang="en-US" sz="1400" dirty="0" smtClean="0"/>
              <a:t>Industrial growth estimates at 4-5% in FY 13.</a:t>
            </a:r>
          </a:p>
          <a:p>
            <a:pPr lvl="1"/>
            <a:r>
              <a:rPr lang="en-US" sz="1400" dirty="0" smtClean="0"/>
              <a:t>India’s sovereign credit rating rises by 2.98% in 2007 – 12.</a:t>
            </a:r>
          </a:p>
          <a:p>
            <a:pPr lvl="1"/>
            <a:r>
              <a:rPr lang="en-US" sz="1400" dirty="0" smtClean="0"/>
              <a:t>Inflation expected to moderate at 6.5-7% by March end.</a:t>
            </a:r>
          </a:p>
          <a:p>
            <a:pPr lvl="1"/>
            <a:r>
              <a:rPr lang="en-US" sz="1400" dirty="0" err="1" smtClean="0"/>
              <a:t>Forex</a:t>
            </a:r>
            <a:r>
              <a:rPr lang="en-US" sz="1400" dirty="0" smtClean="0"/>
              <a:t> reserves </a:t>
            </a:r>
            <a:r>
              <a:rPr lang="en-US" sz="1400" dirty="0" err="1" smtClean="0"/>
              <a:t>upto</a:t>
            </a:r>
            <a:r>
              <a:rPr lang="en-US" sz="1400" dirty="0" smtClean="0"/>
              <a:t> USD 305 </a:t>
            </a:r>
            <a:r>
              <a:rPr lang="en-US" sz="1400" dirty="0" err="1" smtClean="0"/>
              <a:t>bn</a:t>
            </a:r>
            <a:r>
              <a:rPr lang="en-US" sz="1400" dirty="0" smtClean="0"/>
              <a:t> in March 11 as against USD 279 </a:t>
            </a:r>
            <a:r>
              <a:rPr lang="en-US" sz="1400" dirty="0" err="1" smtClean="0"/>
              <a:t>bn</a:t>
            </a:r>
            <a:r>
              <a:rPr lang="en-US" sz="1400" dirty="0" smtClean="0"/>
              <a:t> in March 10.</a:t>
            </a:r>
          </a:p>
          <a:p>
            <a:pPr lvl="1"/>
            <a:r>
              <a:rPr lang="en-US" sz="1400" dirty="0" smtClean="0"/>
              <a:t>Exports grew at 40.5% and imports by 30.4%.</a:t>
            </a:r>
          </a:p>
          <a:p>
            <a:pPr lvl="1">
              <a:buNone/>
            </a:pPr>
            <a:endParaRPr lang="en-US" sz="1400" dirty="0" smtClean="0"/>
          </a:p>
          <a:p>
            <a:pPr lvl="1">
              <a:buNone/>
            </a:pPr>
            <a:r>
              <a:rPr lang="en-US" sz="1400" b="1" u="sng" smtClean="0"/>
              <a:t>SERVICE SECTOR</a:t>
            </a:r>
            <a:endParaRPr lang="en-US" sz="1400" b="1" u="sng" dirty="0" smtClean="0"/>
          </a:p>
          <a:p>
            <a:pPr lvl="1"/>
            <a:r>
              <a:rPr lang="en-US" sz="1400" dirty="0" smtClean="0"/>
              <a:t>Services Grow by 9.4% despite of slow GDP rate.</a:t>
            </a:r>
          </a:p>
          <a:p>
            <a:pPr lvl="1"/>
            <a:r>
              <a:rPr lang="en-US" sz="1400" dirty="0" smtClean="0"/>
              <a:t>Share of services in GDP increased from 55.1% in FY 12 to 56.3% in FY 13.</a:t>
            </a:r>
          </a:p>
          <a:p>
            <a:pPr lvl="1"/>
            <a:r>
              <a:rPr lang="en-US" sz="1400" dirty="0" smtClean="0"/>
              <a:t>Financial &amp; Non – Financial services, IT, Telecom and real estate constitute of 41.9% of total FDI equity inflow.</a:t>
            </a:r>
          </a:p>
          <a:p>
            <a:pPr lvl="1"/>
            <a:r>
              <a:rPr lang="en-US" sz="1400" dirty="0" smtClean="0"/>
              <a:t>Growth in trade, hotels and restaurants at 11.20%</a:t>
            </a:r>
          </a:p>
          <a:p>
            <a:pPr lvl="1"/>
            <a:r>
              <a:rPr lang="en-US" sz="1400" dirty="0" smtClean="0"/>
              <a:t>Software exports steady but faces threat from Euro Zones.</a:t>
            </a:r>
          </a:p>
          <a:p>
            <a:pPr lvl="1">
              <a:buNone/>
            </a:pPr>
            <a:endParaRPr lang="en-US" sz="1400" b="1" u="sng"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15</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endParaRPr lang="en-US" sz="1600" b="1" u="sng" dirty="0" smtClean="0"/>
          </a:p>
          <a:p>
            <a:pPr>
              <a:buNone/>
            </a:pPr>
            <a:r>
              <a:rPr lang="en-US" sz="1600" b="1" dirty="0" smtClean="0"/>
              <a:t>	</a:t>
            </a:r>
            <a:r>
              <a:rPr lang="en-US" sz="1600" b="1" u="sng" dirty="0" smtClean="0"/>
              <a:t>AGRICULTURE AND INDUSTRIES</a:t>
            </a:r>
          </a:p>
          <a:p>
            <a:pPr lvl="1">
              <a:buFont typeface="Wingdings" pitchFamily="2" charset="2"/>
              <a:buChar char="§"/>
            </a:pPr>
            <a:r>
              <a:rPr lang="en-US" sz="1400" dirty="0" smtClean="0"/>
              <a:t>FDI in multi-brand retail recommended.</a:t>
            </a:r>
          </a:p>
          <a:p>
            <a:pPr lvl="1"/>
            <a:r>
              <a:rPr lang="en-US" sz="1400" dirty="0" smtClean="0"/>
              <a:t> Agriculture grows at 2.5% Vs target of 4% in five yr plan.</a:t>
            </a:r>
          </a:p>
          <a:p>
            <a:pPr lvl="1"/>
            <a:r>
              <a:rPr lang="en-US" sz="1400" dirty="0" smtClean="0"/>
              <a:t>Agriculture, allied activities account for 13.9 % of GDP in FY 12.</a:t>
            </a:r>
          </a:p>
          <a:p>
            <a:pPr lvl="1"/>
            <a:r>
              <a:rPr lang="en-US" sz="1400" dirty="0" smtClean="0"/>
              <a:t> Industrial growth pegged at 4-5% in FY 12.</a:t>
            </a:r>
          </a:p>
          <a:p>
            <a:pPr lvl="1"/>
            <a:r>
              <a:rPr lang="en-US" sz="1400" dirty="0" smtClean="0"/>
              <a:t> Basic goods and non-durables goods grew at 6.1%.</a:t>
            </a:r>
          </a:p>
          <a:p>
            <a:pPr lvl="1"/>
            <a:r>
              <a:rPr lang="en-US" sz="1400" dirty="0" smtClean="0"/>
              <a:t>Negative growth observed in capital goods and intermediates segments.</a:t>
            </a:r>
          </a:p>
          <a:p>
            <a:pPr lvl="1"/>
            <a:r>
              <a:rPr lang="en-US" sz="1400" dirty="0" smtClean="0"/>
              <a:t>Manufacturing GCF growth rate declined to 7% in FY 11 Vs 42% in FY 10.</a:t>
            </a:r>
          </a:p>
          <a:p>
            <a:pPr lvl="1"/>
            <a:r>
              <a:rPr lang="en-US" sz="1400" dirty="0" smtClean="0"/>
              <a:t>Need to address land acquisition and infra issue on priority.</a:t>
            </a:r>
          </a:p>
          <a:p>
            <a:pPr lvl="1"/>
            <a:endParaRPr lang="en-US" sz="1400" dirty="0" smtClean="0"/>
          </a:p>
          <a:p>
            <a:pPr lvl="1">
              <a:buNone/>
            </a:pPr>
            <a:r>
              <a:rPr lang="en-US" sz="1400" b="1" u="sng" dirty="0" smtClean="0"/>
              <a:t>TRADE </a:t>
            </a:r>
            <a:endParaRPr lang="en-US" sz="1400" dirty="0" smtClean="0"/>
          </a:p>
          <a:p>
            <a:pPr lvl="1"/>
            <a:r>
              <a:rPr lang="en-US" sz="1400" dirty="0" smtClean="0"/>
              <a:t>Exports decelerated in Oct-Nov due to global downturn; recovered in Dec-Jan.</a:t>
            </a:r>
          </a:p>
          <a:p>
            <a:pPr lvl="1"/>
            <a:r>
              <a:rPr lang="en-US" sz="1400" dirty="0" smtClean="0"/>
              <a:t>Key performers in export - petroleum and oil products, gems and </a:t>
            </a:r>
            <a:r>
              <a:rPr lang="en-US" sz="1400" dirty="0" err="1" smtClean="0"/>
              <a:t>jewellery</a:t>
            </a:r>
            <a:r>
              <a:rPr lang="en-US" sz="1400" dirty="0" smtClean="0"/>
              <a:t>, engineering, cotton fabrics, electronics, readymade garments, drugs.</a:t>
            </a:r>
          </a:p>
          <a:p>
            <a:pPr lvl="1"/>
            <a:r>
              <a:rPr lang="en-US" sz="1400" dirty="0" smtClean="0"/>
              <a:t>Key import areas -POL (petroleum, oil and lubricant), gold and silver.</a:t>
            </a:r>
          </a:p>
          <a:p>
            <a:pPr lvl="1"/>
            <a:r>
              <a:rPr lang="en-US" sz="1400" dirty="0" smtClean="0"/>
              <a:t>Growth in export of services moderated in H1 FY 12 to 17.1%.</a:t>
            </a:r>
          </a:p>
          <a:p>
            <a:pPr lvl="1"/>
            <a:r>
              <a:rPr lang="en-US" sz="1400" dirty="0" smtClean="0"/>
              <a:t>Total investment in SEZs till 31 Dec 2011 at ` 2,49,630.80 </a:t>
            </a:r>
            <a:r>
              <a:rPr lang="en-US" sz="1400" dirty="0" err="1" smtClean="0"/>
              <a:t>crore</a:t>
            </a:r>
            <a:r>
              <a:rPr lang="en-US" sz="1400" dirty="0" smtClean="0"/>
              <a:t>.</a:t>
            </a:r>
          </a:p>
          <a:p>
            <a:pPr lvl="1"/>
            <a:r>
              <a:rPr lang="en-US" sz="1400" dirty="0" smtClean="0"/>
              <a:t>Formal approvals granted for setting up of 583 SEZs of which 380 notified.</a:t>
            </a:r>
          </a:p>
          <a:p>
            <a:pPr lvl="1"/>
            <a:r>
              <a:rPr lang="en-US" sz="1400" dirty="0" smtClean="0"/>
              <a:t>Trade deficit more than 8 % of GDP and current account deficit more than 3 % sign of growing imbalance in BOP.</a:t>
            </a:r>
            <a:endParaRPr lang="en-US" sz="1400" b="1" u="sng"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16</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endParaRPr lang="en-US" sz="1600" dirty="0" smtClean="0"/>
          </a:p>
          <a:p>
            <a:pPr>
              <a:buNone/>
            </a:pPr>
            <a:r>
              <a:rPr lang="en-US" sz="1600" dirty="0" smtClean="0"/>
              <a:t>	</a:t>
            </a:r>
            <a:r>
              <a:rPr lang="en-US" sz="1600" b="1" u="sng" dirty="0" smtClean="0"/>
              <a:t>RUPEE</a:t>
            </a:r>
            <a:endParaRPr lang="en-US" sz="1400" b="1" u="sng" dirty="0" smtClean="0"/>
          </a:p>
          <a:p>
            <a:pPr lvl="1">
              <a:buFont typeface="Wingdings" pitchFamily="2" charset="2"/>
              <a:buChar char="§"/>
            </a:pPr>
            <a:r>
              <a:rPr lang="en-US" sz="1400" dirty="0" smtClean="0"/>
              <a:t>Rupee falls by 12.4 % against USD</a:t>
            </a:r>
            <a:r>
              <a:rPr lang="en-US" sz="1200" dirty="0" smtClean="0"/>
              <a:t>.</a:t>
            </a:r>
          </a:p>
          <a:p>
            <a:pPr lvl="1">
              <a:buFont typeface="Wingdings" pitchFamily="2" charset="2"/>
              <a:buChar char="§"/>
            </a:pPr>
            <a:r>
              <a:rPr lang="en-US" sz="1400" dirty="0" smtClean="0"/>
              <a:t>Rupee falls from 44.97 per USD in March 2011 to 51.34 per USD in January 2012.</a:t>
            </a:r>
          </a:p>
          <a:p>
            <a:pPr lvl="1">
              <a:buFont typeface="Wingdings" pitchFamily="2" charset="2"/>
              <a:buChar char="§"/>
            </a:pPr>
            <a:r>
              <a:rPr lang="en-US" sz="1400" dirty="0" smtClean="0"/>
              <a:t>Rupee’s high volatility impairs investor confidence.</a:t>
            </a:r>
          </a:p>
          <a:p>
            <a:pPr lvl="1">
              <a:buFont typeface="Wingdings" pitchFamily="2" charset="2"/>
              <a:buChar char="§"/>
            </a:pPr>
            <a:r>
              <a:rPr lang="en-US" sz="1400" dirty="0" smtClean="0"/>
              <a:t>Aggressive stand to check Rupee volatility recommended.</a:t>
            </a:r>
          </a:p>
          <a:p>
            <a:pPr lvl="1">
              <a:buFont typeface="Wingdings" pitchFamily="2" charset="2"/>
              <a:buChar char="§"/>
            </a:pPr>
            <a:endParaRPr lang="en-US" sz="1400" dirty="0" smtClean="0"/>
          </a:p>
          <a:p>
            <a:pPr lvl="1">
              <a:buNone/>
            </a:pPr>
            <a:endParaRPr lang="en-US" sz="1400" b="1" u="sng" dirty="0" smtClean="0"/>
          </a:p>
          <a:p>
            <a:pPr lvl="1">
              <a:buNone/>
            </a:pPr>
            <a:r>
              <a:rPr lang="en-US" sz="1400" b="1" u="sng" dirty="0" smtClean="0"/>
              <a:t>BANKING AND MACRO ECONOMICS</a:t>
            </a:r>
          </a:p>
          <a:p>
            <a:pPr lvl="1"/>
            <a:r>
              <a:rPr lang="en-US" sz="1400" dirty="0" smtClean="0"/>
              <a:t>Public sector banks show 19 % growth in priority sector lending.</a:t>
            </a:r>
          </a:p>
          <a:p>
            <a:pPr lvl="1"/>
            <a:r>
              <a:rPr lang="en-US" sz="1400" dirty="0" smtClean="0"/>
              <a:t>Credit Disbursement to agricultural sector exceeded target by 19%.</a:t>
            </a:r>
          </a:p>
          <a:p>
            <a:pPr lvl="1"/>
            <a:r>
              <a:rPr lang="en-US" sz="1400" dirty="0" smtClean="0"/>
              <a:t>Credit Disbursement helped over 12.7 million new farmers.</a:t>
            </a:r>
          </a:p>
          <a:p>
            <a:pPr lvl="1"/>
            <a:r>
              <a:rPr lang="en-US" sz="1400" dirty="0" smtClean="0"/>
              <a:t>98 % public sector bank branches fully computerized.</a:t>
            </a:r>
          </a:p>
          <a:p>
            <a:pPr lvl="1"/>
            <a:r>
              <a:rPr lang="en-US" sz="1400" dirty="0" smtClean="0"/>
              <a:t>Self Help Group- bank linkage program major success.</a:t>
            </a:r>
          </a:p>
          <a:p>
            <a:pPr lvl="1"/>
            <a:r>
              <a:rPr lang="en-US" sz="1400" dirty="0" smtClean="0"/>
              <a:t>Capital in banks essential for balance sheet expansion.</a:t>
            </a:r>
          </a:p>
          <a:p>
            <a:pPr lvl="1"/>
            <a:r>
              <a:rPr lang="en-US" sz="1400" dirty="0" smtClean="0"/>
              <a:t>Growth in bank credit extended by Scheduled Commercial Banks grew at 17.1%.</a:t>
            </a:r>
          </a:p>
          <a:p>
            <a:pPr lvl="1"/>
            <a:r>
              <a:rPr lang="en-US" sz="1400" dirty="0" smtClean="0"/>
              <a:t>Flow of agricultural credit impressive.</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17</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467600" cy="5821363"/>
          </a:xfrm>
        </p:spPr>
        <p:txBody>
          <a:bodyPr>
            <a:normAutofit/>
          </a:bodyPr>
          <a:lstStyle/>
          <a:p>
            <a:pPr>
              <a:buNone/>
            </a:pPr>
            <a:endParaRPr lang="en-US" sz="1600" dirty="0" smtClean="0"/>
          </a:p>
          <a:p>
            <a:pPr>
              <a:buNone/>
            </a:pPr>
            <a:r>
              <a:rPr lang="en-US" sz="1600" dirty="0" smtClean="0"/>
              <a:t>	</a:t>
            </a:r>
            <a:r>
              <a:rPr lang="en-US" sz="1600" b="1" u="sng" dirty="0" smtClean="0"/>
              <a:t>EDUCATION AND EMPLOYMENT</a:t>
            </a:r>
          </a:p>
          <a:p>
            <a:pPr lvl="1">
              <a:buFont typeface="Wingdings" pitchFamily="2" charset="2"/>
              <a:buChar char="§"/>
            </a:pPr>
            <a:r>
              <a:rPr lang="en-US" sz="1400" dirty="0" smtClean="0"/>
              <a:t>Reform process in education continued in FY 12.</a:t>
            </a:r>
          </a:p>
          <a:p>
            <a:pPr lvl="1">
              <a:buFont typeface="Wingdings" pitchFamily="2" charset="2"/>
              <a:buChar char="§"/>
            </a:pPr>
            <a:r>
              <a:rPr lang="en-US" sz="1400" dirty="0" err="1" smtClean="0"/>
              <a:t>Aakash</a:t>
            </a:r>
            <a:r>
              <a:rPr lang="en-US" sz="1400" dirty="0" smtClean="0"/>
              <a:t>, low cost computing device launched.</a:t>
            </a:r>
          </a:p>
          <a:p>
            <a:pPr lvl="1">
              <a:buFont typeface="Wingdings" pitchFamily="2" charset="2"/>
              <a:buChar char="§"/>
            </a:pPr>
            <a:r>
              <a:rPr lang="en-US" sz="1400" dirty="0" err="1" smtClean="0"/>
              <a:t>Sarva</a:t>
            </a:r>
            <a:r>
              <a:rPr lang="en-US" sz="1400" dirty="0" smtClean="0"/>
              <a:t> </a:t>
            </a:r>
            <a:r>
              <a:rPr lang="en-US" sz="1400" dirty="0" err="1" smtClean="0"/>
              <a:t>Shiksha</a:t>
            </a:r>
            <a:r>
              <a:rPr lang="en-US" sz="1400" dirty="0" smtClean="0"/>
              <a:t> </a:t>
            </a:r>
            <a:r>
              <a:rPr lang="en-US" sz="1400" dirty="0" err="1" smtClean="0"/>
              <a:t>Abhiyan</a:t>
            </a:r>
            <a:r>
              <a:rPr lang="en-US" sz="1400" dirty="0" smtClean="0"/>
              <a:t> norms revised to correspond with the provisions of the RTE Act.</a:t>
            </a:r>
          </a:p>
          <a:p>
            <a:pPr lvl="1">
              <a:buFont typeface="Wingdings" pitchFamily="2" charset="2"/>
              <a:buChar char="§"/>
            </a:pPr>
            <a:r>
              <a:rPr lang="en-US" sz="1400" dirty="0" smtClean="0"/>
              <a:t>National Council for Teacher Education notified as the academic authority for teacher qualifications.</a:t>
            </a:r>
          </a:p>
          <a:p>
            <a:pPr lvl="1">
              <a:buFont typeface="Wingdings" pitchFamily="2" charset="2"/>
              <a:buChar char="§"/>
            </a:pPr>
            <a:r>
              <a:rPr lang="en-US" sz="1400" dirty="0" smtClean="0"/>
              <a:t>Need to scale up the successful </a:t>
            </a:r>
            <a:r>
              <a:rPr lang="en-US" sz="1400" dirty="0" err="1" smtClean="0"/>
              <a:t>centres</a:t>
            </a:r>
            <a:r>
              <a:rPr lang="en-US" sz="1400" dirty="0" smtClean="0"/>
              <a:t> of innovations, create higher technical institutions.</a:t>
            </a:r>
          </a:p>
          <a:p>
            <a:pPr lvl="1">
              <a:buFont typeface="Wingdings" pitchFamily="2" charset="2"/>
              <a:buChar char="§"/>
            </a:pPr>
            <a:r>
              <a:rPr lang="en-US" sz="1400" dirty="0" err="1" smtClean="0"/>
              <a:t>Labour</a:t>
            </a:r>
            <a:r>
              <a:rPr lang="en-US" sz="1400" dirty="0" smtClean="0"/>
              <a:t> Bureau Survey indicates upward trend in employment since July 2009 maintained.</a:t>
            </a:r>
          </a:p>
          <a:p>
            <a:pPr lvl="1">
              <a:buFont typeface="Wingdings" pitchFamily="2" charset="2"/>
              <a:buChar char="§"/>
            </a:pPr>
            <a:r>
              <a:rPr lang="en-US" sz="1400" dirty="0" smtClean="0"/>
              <a:t>Employment in organized sector increased by 1.9 % in 2010.</a:t>
            </a:r>
          </a:p>
          <a:p>
            <a:pPr lvl="1">
              <a:buFont typeface="Wingdings" pitchFamily="2" charset="2"/>
              <a:buChar char="§"/>
            </a:pPr>
            <a:r>
              <a:rPr lang="en-US" sz="1400" dirty="0" smtClean="0"/>
              <a:t>Share of women in organized-sector employment at 20.4% in 2010 March end.</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18</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PART B – FINANCE BILL, 2012</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pPr>
              <a:buNone/>
            </a:pPr>
            <a:r>
              <a:rPr lang="en-US" sz="1600" dirty="0" smtClean="0"/>
              <a:t>	Coming to the Part B of the Budget, the Finance minister </a:t>
            </a:r>
            <a:r>
              <a:rPr lang="en-US" sz="1600" dirty="0" err="1" smtClean="0"/>
              <a:t>Shri</a:t>
            </a:r>
            <a:r>
              <a:rPr lang="en-US" sz="1600" dirty="0" smtClean="0"/>
              <a:t>. </a:t>
            </a:r>
            <a:r>
              <a:rPr lang="en-US" sz="1600" dirty="0" err="1" smtClean="0"/>
              <a:t>Pranab</a:t>
            </a:r>
            <a:r>
              <a:rPr lang="en-US" sz="1600" dirty="0" smtClean="0"/>
              <a:t> </a:t>
            </a:r>
            <a:r>
              <a:rPr lang="en-US" sz="1600" dirty="0" err="1" smtClean="0"/>
              <a:t>Mukharjee</a:t>
            </a:r>
            <a:r>
              <a:rPr lang="en-US" sz="1600" dirty="0" smtClean="0"/>
              <a:t> begun his speech saying, </a:t>
            </a:r>
            <a:r>
              <a:rPr lang="en-US" sz="1600" b="1" i="1" dirty="0" smtClean="0"/>
              <a:t>“The life of a Finance Minister is not easy. Various players, including policy makers, politicians, agriculturists and business houses, participate in the making of the economy. When everything goes well with the economy, we all share in the joy. However, when things go wrong, it is the Finance Minister who is called upon to administer the medicine. Economic policy, as in medical treatment, often requires us to do something, which, in the short run, may be painful, but is good for us in the long run. As Hamlet, the Prince of Denmark, had said in Shakespeare’s immortal words, “I must be cruel only to be kind.</a:t>
            </a:r>
          </a:p>
          <a:p>
            <a:pPr>
              <a:buNone/>
            </a:pPr>
            <a:endParaRPr lang="en-US" sz="1600" b="1" i="1" dirty="0" smtClean="0"/>
          </a:p>
          <a:p>
            <a:pPr>
              <a:buNone/>
            </a:pPr>
            <a:r>
              <a:rPr lang="en-US" sz="1600" b="1" i="1" dirty="0" smtClean="0"/>
              <a:t>	Last year, I had set the compass for movement towards the DTC in Direct Taxes and GST in Indirect Taxes. My tax proposals for fiscal year 2012-13 mark further progress in that direction.”</a:t>
            </a:r>
            <a:endParaRPr lang="en-US" sz="1600" b="1" i="1"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19</a:t>
            </a:fld>
            <a:endParaRPr lang="en-US"/>
          </a:p>
        </p:txBody>
      </p:sp>
      <p:sp>
        <p:nvSpPr>
          <p:cNvPr id="6" name="Footer Placeholder 4"/>
          <p:cNvSpPr>
            <a:spLocks noGrp="1"/>
          </p:cNvSpPr>
          <p:nvPr>
            <p:ph type="ftr" sz="quarter" idx="11"/>
          </p:nvPr>
        </p:nvSpPr>
        <p:spPr>
          <a:xfrm>
            <a:off x="14478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INTRODUCTARY APPROACH TO THE BUDGET</a:t>
            </a:r>
            <a:endParaRPr lang="en-US" sz="2000" dirty="0"/>
          </a:p>
        </p:txBody>
      </p:sp>
      <p:sp>
        <p:nvSpPr>
          <p:cNvPr id="3" name="Content Placeholder 2"/>
          <p:cNvSpPr>
            <a:spLocks noGrp="1"/>
          </p:cNvSpPr>
          <p:nvPr>
            <p:ph idx="1"/>
          </p:nvPr>
        </p:nvSpPr>
        <p:spPr>
          <a:xfrm>
            <a:off x="457200" y="990600"/>
            <a:ext cx="8153400" cy="5105400"/>
          </a:xfrm>
        </p:spPr>
        <p:txBody>
          <a:bodyPr>
            <a:normAutofit/>
          </a:bodyPr>
          <a:lstStyle/>
          <a:p>
            <a:r>
              <a:rPr lang="en-US" sz="1600" dirty="0" smtClean="0"/>
              <a:t>On 16</a:t>
            </a:r>
            <a:r>
              <a:rPr lang="en-US" sz="1600" baseline="30000" dirty="0" smtClean="0"/>
              <a:t>th</a:t>
            </a:r>
            <a:r>
              <a:rPr lang="en-US" sz="1600" dirty="0" smtClean="0"/>
              <a:t> March, 2012, the Finance Minister of the UPA Government, </a:t>
            </a:r>
            <a:r>
              <a:rPr lang="en-US" sz="1600" dirty="0" err="1" smtClean="0"/>
              <a:t>Shri</a:t>
            </a:r>
            <a:r>
              <a:rPr lang="en-US" sz="1600" dirty="0" smtClean="0"/>
              <a:t>. </a:t>
            </a:r>
            <a:r>
              <a:rPr lang="en-US" sz="1600" dirty="0" err="1" smtClean="0"/>
              <a:t>Pranab</a:t>
            </a:r>
            <a:r>
              <a:rPr lang="en-US" sz="1600" dirty="0" smtClean="0"/>
              <a:t> </a:t>
            </a:r>
            <a:r>
              <a:rPr lang="en-US" sz="1600" dirty="0" err="1" smtClean="0"/>
              <a:t>Mukharjee</a:t>
            </a:r>
            <a:r>
              <a:rPr lang="en-US" sz="1600" dirty="0" smtClean="0"/>
              <a:t> opened his speech as under :</a:t>
            </a:r>
          </a:p>
          <a:p>
            <a:endParaRPr lang="en-US" sz="1600" dirty="0" smtClean="0"/>
          </a:p>
          <a:p>
            <a:r>
              <a:rPr lang="en-US" sz="1600" i="1" dirty="0" smtClean="0"/>
              <a:t>“ For Indian Economy, recovery was interrupted due to intensification of debt crisis in Euro Zones, political turmoil in Middle East, rise in crude oil prices and earthquake in </a:t>
            </a:r>
            <a:r>
              <a:rPr lang="en-US" sz="1600" i="1" dirty="0" err="1" smtClean="0"/>
              <a:t>japan</a:t>
            </a:r>
            <a:r>
              <a:rPr lang="en-US" sz="1600" i="1" dirty="0" smtClean="0"/>
              <a:t>, the GDP is estimated to grow at 6.9 per cent in 2011 – 12, after having grown at 8.4 per cent in </a:t>
            </a:r>
            <a:r>
              <a:rPr lang="en-US" sz="1600" i="1" dirty="0" err="1" smtClean="0"/>
              <a:t>preceeding</a:t>
            </a:r>
            <a:r>
              <a:rPr lang="en-US" sz="1600" i="1" dirty="0" smtClean="0"/>
              <a:t> two years.</a:t>
            </a:r>
          </a:p>
          <a:p>
            <a:endParaRPr lang="en-US" sz="1600" i="1" dirty="0" smtClean="0"/>
          </a:p>
          <a:p>
            <a:r>
              <a:rPr lang="en-US" sz="1600" i="1" dirty="0" smtClean="0"/>
              <a:t>India however remains front runner in economic growth in any cross – country </a:t>
            </a:r>
            <a:r>
              <a:rPr lang="en-US" sz="1600" i="1" dirty="0" err="1" smtClean="0"/>
              <a:t>comparision</a:t>
            </a:r>
            <a:r>
              <a:rPr lang="en-US" sz="1600" i="1" dirty="0" smtClean="0"/>
              <a:t>.</a:t>
            </a:r>
          </a:p>
          <a:p>
            <a:endParaRPr lang="en-US" sz="1600" i="1" dirty="0" smtClean="0"/>
          </a:p>
          <a:p>
            <a:r>
              <a:rPr lang="en-US" sz="1600" i="1" dirty="0" smtClean="0"/>
              <a:t>Monetary and Fiscal for better part of past two years aimed at taming domestic inflationary pressure.</a:t>
            </a:r>
          </a:p>
          <a:p>
            <a:endParaRPr lang="en-US" sz="1600" i="1" dirty="0" smtClean="0"/>
          </a:p>
          <a:p>
            <a:r>
              <a:rPr lang="en-US" sz="1600" i="1" dirty="0" smtClean="0"/>
              <a:t>Growth moderated and fiscal balance deteriorated due to tight monetary policy and expanded outlays.</a:t>
            </a:r>
          </a:p>
          <a:p>
            <a:endParaRPr lang="en-US" sz="1600" i="1" dirty="0" smtClean="0"/>
          </a:p>
          <a:p>
            <a:pPr>
              <a:buNone/>
            </a:pPr>
            <a:endParaRPr lang="en-US" sz="1600" i="1"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2</a:t>
            </a:fld>
            <a:endParaRPr lang="en-US"/>
          </a:p>
        </p:txBody>
      </p:sp>
      <p:sp>
        <p:nvSpPr>
          <p:cNvPr id="6" name="Footer Placeholder 4"/>
          <p:cNvSpPr txBox="1">
            <a:spLocks/>
          </p:cNvSpPr>
          <p:nvPr/>
        </p:nvSpPr>
        <p:spPr>
          <a:xfrm>
            <a:off x="1447800" y="6492875"/>
            <a:ext cx="6172200" cy="365125"/>
          </a:xfrm>
          <a:prstGeom prst="rect">
            <a:avLst/>
          </a:prstGeom>
        </p:spPr>
        <p:txBody>
          <a:bodyPr vert="horz" l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tx1"/>
                </a:solidFill>
                <a:effectLst/>
                <a:uLnTx/>
                <a:uFillTx/>
                <a:latin typeface="Book Antiqua" pitchFamily="18" charset="0"/>
                <a:ea typeface="+mn-ea"/>
                <a:cs typeface="+mn-cs"/>
              </a:rPr>
              <a:t>ANKIT TOTLA, B'COM, A.C.A. - SVA &amp; ASSOCIATES</a:t>
            </a:r>
            <a:endParaRPr kumimoji="0" lang="en-US" sz="1600" b="1" i="0" u="none" strike="noStrike" kern="1200" cap="all" spc="0" normalizeH="0" baseline="0" noProof="0" dirty="0">
              <a:ln>
                <a:noFill/>
              </a:ln>
              <a:solidFill>
                <a:schemeClr val="tx1"/>
              </a:solidFill>
              <a:effectLst/>
              <a:uLnTx/>
              <a:uFillTx/>
              <a:latin typeface="Book Antiqua" pitchFamily="18" charset="0"/>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BASIC TAX RATES</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r>
              <a:rPr lang="en-US" sz="1600" dirty="0" smtClean="0"/>
              <a:t>The threshold limit of the basic exemption has been raised in case of</a:t>
            </a:r>
          </a:p>
          <a:p>
            <a:pPr>
              <a:buNone/>
            </a:pPr>
            <a:r>
              <a:rPr lang="en-US" sz="1600" dirty="0" smtClean="0"/>
              <a:t>	Individual, HUF and Senior citizens.</a:t>
            </a:r>
          </a:p>
          <a:p>
            <a:pPr>
              <a:buNone/>
            </a:pPr>
            <a:r>
              <a:rPr lang="en-US" sz="1600" dirty="0" smtClean="0"/>
              <a:t>	</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20</a:t>
            </a:fld>
            <a:endParaRPr lang="en-US"/>
          </a:p>
        </p:txBody>
      </p:sp>
      <p:pic>
        <p:nvPicPr>
          <p:cNvPr id="6" name="Picture 5" descr="tax-rates-budget-2012-13.jpg"/>
          <p:cNvPicPr>
            <a:picLocks noChangeAspect="1"/>
          </p:cNvPicPr>
          <p:nvPr/>
        </p:nvPicPr>
        <p:blipFill>
          <a:blip r:embed="rId2"/>
          <a:stretch>
            <a:fillRect/>
          </a:stretch>
        </p:blipFill>
        <p:spPr>
          <a:xfrm>
            <a:off x="533400" y="1523999"/>
            <a:ext cx="7696200" cy="4648201"/>
          </a:xfrm>
          <a:prstGeom prst="rect">
            <a:avLst/>
          </a:prstGeom>
        </p:spPr>
      </p:pic>
      <p:sp>
        <p:nvSpPr>
          <p:cNvPr id="7" name="Footer Placeholder 4"/>
          <p:cNvSpPr>
            <a:spLocks noGrp="1"/>
          </p:cNvSpPr>
          <p:nvPr>
            <p:ph type="ftr" sz="quarter" idx="11"/>
          </p:nvPr>
        </p:nvSpPr>
        <p:spPr>
          <a:xfrm>
            <a:off x="12954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r>
              <a:rPr lang="en-US" sz="1600" dirty="0" smtClean="0"/>
              <a:t>No change in Tax Rates of Domestic Company and Firms which are chargeable to Tax at 30%. Similarly no change in Tax Rates of Foreign companies which are chargeable to Tax at 40%.</a:t>
            </a:r>
          </a:p>
          <a:p>
            <a:endParaRPr lang="en-US" sz="1600" dirty="0" smtClean="0"/>
          </a:p>
          <a:p>
            <a:r>
              <a:rPr lang="en-US" sz="1600" dirty="0" smtClean="0"/>
              <a:t>Surcharge continues to be applicable only to Domestic Companies and Foreign Companies where the total income exceeds Rs. 1 </a:t>
            </a:r>
            <a:r>
              <a:rPr lang="en-US" sz="1600" dirty="0" err="1" smtClean="0"/>
              <a:t>Crore</a:t>
            </a:r>
            <a:r>
              <a:rPr lang="en-US" sz="1600" dirty="0" smtClean="0"/>
              <a:t> @ 5% and 2% respectively.</a:t>
            </a:r>
          </a:p>
          <a:p>
            <a:endParaRPr lang="en-US" sz="1600" dirty="0" smtClean="0"/>
          </a:p>
          <a:p>
            <a:r>
              <a:rPr lang="en-US" sz="1600" dirty="0" smtClean="0"/>
              <a:t>The marginal relief continues to be available in cases where taxable income is exceeding Rs. 1 </a:t>
            </a:r>
            <a:r>
              <a:rPr lang="en-US" sz="1600" dirty="0" err="1" smtClean="0"/>
              <a:t>crore</a:t>
            </a:r>
            <a:r>
              <a:rPr lang="en-US" sz="1600" dirty="0" smtClean="0"/>
              <a:t>, so that additional tax payable does not exceed additional income over Rs. 1 </a:t>
            </a:r>
            <a:r>
              <a:rPr lang="en-US" sz="1600" dirty="0" err="1" smtClean="0"/>
              <a:t>crore</a:t>
            </a:r>
            <a:r>
              <a:rPr lang="en-US" sz="1600" dirty="0" smtClean="0"/>
              <a:t>.</a:t>
            </a:r>
          </a:p>
          <a:p>
            <a:endParaRPr lang="en-US" sz="1600" dirty="0" smtClean="0"/>
          </a:p>
          <a:p>
            <a:r>
              <a:rPr lang="en-US" sz="1600" dirty="0" smtClean="0"/>
              <a:t>The tax is to be further increased by Education </a:t>
            </a:r>
            <a:r>
              <a:rPr lang="en-US" sz="1600" dirty="0" err="1" smtClean="0"/>
              <a:t>Cess</a:t>
            </a:r>
            <a:r>
              <a:rPr lang="en-US" sz="1600" dirty="0" smtClean="0"/>
              <a:t> of 2% and SHEC of 1% in all cases.</a:t>
            </a:r>
          </a:p>
          <a:p>
            <a:endParaRPr lang="en-US" sz="1600" dirty="0" smtClean="0"/>
          </a:p>
          <a:p>
            <a:r>
              <a:rPr lang="en-US" sz="1600" dirty="0" smtClean="0"/>
              <a:t>Effective rate of 32.445% continues to be applicable in case of Domestic companies having taxable income of more than 1 </a:t>
            </a:r>
            <a:r>
              <a:rPr lang="en-US" sz="1600" dirty="0" err="1" smtClean="0"/>
              <a:t>crore</a:t>
            </a:r>
            <a:r>
              <a:rPr lang="en-US" sz="1600" dirty="0" smtClean="0"/>
              <a:t> &amp; 30.90% in other case. In case of Foreign Companies effective rate of 42.024% is applicable where taxable income is more than 1 </a:t>
            </a:r>
            <a:r>
              <a:rPr lang="en-US" sz="1600" dirty="0" err="1" smtClean="0"/>
              <a:t>crore</a:t>
            </a:r>
            <a:r>
              <a:rPr lang="en-US" sz="1600" dirty="0" smtClean="0"/>
              <a:t> &amp; 41.20% in other case.</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21</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INCOME FROM BUSINESS OR PROFESSION</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pPr>
              <a:buNone/>
            </a:pPr>
            <a:r>
              <a:rPr lang="en-US" sz="1600" dirty="0" smtClean="0"/>
              <a:t>	</a:t>
            </a:r>
            <a:r>
              <a:rPr lang="en-US" sz="1600" b="1" u="sng" dirty="0" smtClean="0"/>
              <a:t>DEPRECIATION</a:t>
            </a:r>
          </a:p>
          <a:p>
            <a:pPr lvl="1">
              <a:buFont typeface="Wingdings" pitchFamily="2" charset="2"/>
              <a:buChar char="§"/>
            </a:pPr>
            <a:r>
              <a:rPr lang="en-US" sz="1400" dirty="0" smtClean="0"/>
              <a:t>Section 32(1)(</a:t>
            </a:r>
            <a:r>
              <a:rPr lang="en-US" sz="1400" dirty="0" err="1" smtClean="0"/>
              <a:t>iia</a:t>
            </a:r>
            <a:r>
              <a:rPr lang="en-US" sz="1400" dirty="0" smtClean="0"/>
              <a:t>): It is proposed to allow initial depreciation of 20% on new machinery or plant acquired and installed in a previous year and used in the business of generation or generation and distribution of power. Hitherto this allowance was restricted to manufacturing or production of any article or thing.</a:t>
            </a:r>
          </a:p>
          <a:p>
            <a:pPr lvl="1">
              <a:buNone/>
            </a:pPr>
            <a:endParaRPr lang="en-US" sz="1400" dirty="0" smtClean="0"/>
          </a:p>
          <a:p>
            <a:pPr lvl="1">
              <a:buNone/>
            </a:pPr>
            <a:r>
              <a:rPr lang="en-US" sz="1400" b="1" u="sng" dirty="0" smtClean="0"/>
              <a:t>EXPENDITURE ON SCIENTIFIC AND OTHER RESEARCH</a:t>
            </a:r>
          </a:p>
          <a:p>
            <a:pPr lvl="1"/>
            <a:r>
              <a:rPr lang="en-US" sz="1400" dirty="0" smtClean="0"/>
              <a:t>Section 35: This section allows weighted deduction @ 200% for expenditure incurred on approved in house research and development facilities up to 31</a:t>
            </a:r>
            <a:r>
              <a:rPr lang="en-US" sz="1400" baseline="30000" dirty="0" smtClean="0"/>
              <a:t>st</a:t>
            </a:r>
            <a:r>
              <a:rPr lang="en-US" sz="1400" dirty="0" smtClean="0"/>
              <a:t> March 2012. The </a:t>
            </a:r>
            <a:r>
              <a:rPr lang="en-US" sz="1400" dirty="0" err="1" smtClean="0"/>
              <a:t>allowability</a:t>
            </a:r>
            <a:r>
              <a:rPr lang="en-US" sz="1400" dirty="0" smtClean="0"/>
              <a:t> of weighted deduction under this section has been extended for a further period of 5 years i.e. up to 31st March 2017.</a:t>
            </a:r>
          </a:p>
          <a:p>
            <a:pPr lvl="1"/>
            <a:endParaRPr lang="en-US" sz="1400" dirty="0" smtClean="0"/>
          </a:p>
          <a:p>
            <a:pPr lvl="1">
              <a:buNone/>
            </a:pPr>
            <a:r>
              <a:rPr lang="en-US" sz="1400" b="1" u="sng" dirty="0" smtClean="0"/>
              <a:t>INVESTMENT LINKED DEDUCTION IN RESPECT OF SPECIFIED BUSINESS</a:t>
            </a:r>
          </a:p>
          <a:p>
            <a:pPr lvl="1"/>
            <a:r>
              <a:rPr lang="en-US" sz="1400" dirty="0" smtClean="0"/>
              <a:t>Under Section 35AD, an </a:t>
            </a:r>
            <a:r>
              <a:rPr lang="en-US" sz="1400" dirty="0" err="1" smtClean="0"/>
              <a:t>assessee</a:t>
            </a:r>
            <a:r>
              <a:rPr lang="en-US" sz="1400" dirty="0" smtClean="0"/>
              <a:t> is entitled to deduction @ 100% of Capital Expenditure (other than Land, Goodwill and Financial Instrument) incurred on specified business. The definition of specified business has been widen to include the following businesses also:-</a:t>
            </a:r>
          </a:p>
          <a:p>
            <a:pPr lvl="2"/>
            <a:r>
              <a:rPr lang="en-US" sz="1300" dirty="0" smtClean="0"/>
              <a:t>Setting up and operating an inland depot or a container freight station notified or approved under the Customs Act, 1962;</a:t>
            </a:r>
          </a:p>
          <a:p>
            <a:pPr lvl="2"/>
            <a:r>
              <a:rPr lang="en-US" sz="1300" dirty="0" smtClean="0"/>
              <a:t>Bee Keeping and production of honey and beeswax; and</a:t>
            </a:r>
          </a:p>
          <a:p>
            <a:pPr lvl="2"/>
            <a:r>
              <a:rPr lang="en-US" sz="1300" dirty="0" smtClean="0"/>
              <a:t>Setting up and operating a warehouse facility for storage of sugar.</a:t>
            </a:r>
          </a:p>
        </p:txBody>
      </p:sp>
      <p:sp>
        <p:nvSpPr>
          <p:cNvPr id="5" name="Slide Number Placeholder 4"/>
          <p:cNvSpPr>
            <a:spLocks noGrp="1"/>
          </p:cNvSpPr>
          <p:nvPr>
            <p:ph type="sldNum" sz="quarter" idx="12"/>
          </p:nvPr>
        </p:nvSpPr>
        <p:spPr/>
        <p:txBody>
          <a:bodyPr/>
          <a:lstStyle/>
          <a:p>
            <a:fld id="{2F3DD9AE-AC5E-428F-8FB6-02D98D167FE5}" type="slidenum">
              <a:rPr lang="en-US" smtClean="0"/>
              <a:pPr/>
              <a:t>22</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pPr lvl="1">
              <a:buFont typeface="Wingdings" pitchFamily="2" charset="2"/>
              <a:buChar char="§"/>
            </a:pPr>
            <a:r>
              <a:rPr lang="en-US" sz="1400" dirty="0" smtClean="0"/>
              <a:t>The date of commencement of the above business operations shall be on or after 1</a:t>
            </a:r>
            <a:r>
              <a:rPr lang="en-US" sz="1400" baseline="30000" dirty="0" smtClean="0"/>
              <a:t>st</a:t>
            </a:r>
            <a:r>
              <a:rPr lang="en-US" sz="1400" dirty="0" smtClean="0"/>
              <a:t> April 2012 to be eligible for deduction subject to conditions.</a:t>
            </a:r>
          </a:p>
          <a:p>
            <a:pPr lvl="1">
              <a:buFont typeface="Wingdings" pitchFamily="2" charset="2"/>
              <a:buChar char="§"/>
            </a:pPr>
            <a:r>
              <a:rPr lang="en-US" sz="1400" dirty="0" smtClean="0"/>
              <a:t>However, the </a:t>
            </a:r>
            <a:r>
              <a:rPr lang="en-US" sz="1400" dirty="0" err="1" smtClean="0"/>
              <a:t>assessee</a:t>
            </a:r>
            <a:r>
              <a:rPr lang="en-US" sz="1400" dirty="0" smtClean="0"/>
              <a:t> engaged in the following specified business shall be allowed deduction @ 150% of Capital Expenditure (other than Land, Goodwill and Financial Instrument) incurred:-</a:t>
            </a:r>
          </a:p>
          <a:p>
            <a:pPr lvl="2">
              <a:buFont typeface="Wingdings" pitchFamily="2" charset="2"/>
              <a:buChar char="§"/>
            </a:pPr>
            <a:r>
              <a:rPr lang="en-US" sz="1300" dirty="0" smtClean="0"/>
              <a:t>Setting up and operating a cold chain facility;</a:t>
            </a:r>
          </a:p>
          <a:p>
            <a:pPr lvl="2">
              <a:buFont typeface="Wingdings" pitchFamily="2" charset="2"/>
              <a:buChar char="§"/>
            </a:pPr>
            <a:r>
              <a:rPr lang="en-US" sz="1300" dirty="0" smtClean="0"/>
              <a:t>Setting up and operating a warehousing facility for storage of agricultural produce;</a:t>
            </a:r>
          </a:p>
          <a:p>
            <a:pPr lvl="2">
              <a:buFont typeface="Wingdings" pitchFamily="2" charset="2"/>
              <a:buChar char="§"/>
            </a:pPr>
            <a:r>
              <a:rPr lang="en-US" sz="1300" dirty="0" smtClean="0"/>
              <a:t>Building and operating, anywhere in India, a hospital with at least one hundred beds for patients;</a:t>
            </a:r>
          </a:p>
          <a:p>
            <a:pPr lvl="2">
              <a:buFont typeface="Wingdings" pitchFamily="2" charset="2"/>
              <a:buChar char="§"/>
            </a:pPr>
            <a:r>
              <a:rPr lang="en-US" sz="1300" dirty="0" smtClean="0"/>
              <a:t>Developing and building a housing project under a scheme for affordable housing framed by the Central Government or a State Government, as the case may be, and notified by the Board in this behalf in accordance with the guidelines as may be prescribed; and</a:t>
            </a:r>
          </a:p>
          <a:p>
            <a:pPr lvl="2">
              <a:buFont typeface="Wingdings" pitchFamily="2" charset="2"/>
              <a:buChar char="§"/>
            </a:pPr>
            <a:r>
              <a:rPr lang="en-US" sz="1300" dirty="0" smtClean="0"/>
              <a:t>Production of fertilizer in India.</a:t>
            </a:r>
          </a:p>
          <a:p>
            <a:pPr lvl="2">
              <a:buNone/>
            </a:pPr>
            <a:endParaRPr lang="en-US" sz="1300" b="1" dirty="0" smtClean="0"/>
          </a:p>
          <a:p>
            <a:pPr lvl="1">
              <a:buFont typeface="Wingdings" pitchFamily="2" charset="2"/>
              <a:buChar char="§"/>
            </a:pPr>
            <a:r>
              <a:rPr lang="en-US" sz="1400" dirty="0" smtClean="0"/>
              <a:t>An </a:t>
            </a:r>
            <a:r>
              <a:rPr lang="en-US" sz="1400" dirty="0" err="1" smtClean="0"/>
              <a:t>assessee</a:t>
            </a:r>
            <a:r>
              <a:rPr lang="en-US" sz="1400" dirty="0" smtClean="0"/>
              <a:t> who builds a hotel of two-star or above category as classified by the Central Government and subsequently, while continuing to own the hotel, transfers the operation thereof to another person shall be deemed to be carrying on the specified business of building and operating hotel.</a:t>
            </a:r>
          </a:p>
          <a:p>
            <a:pPr lvl="1">
              <a:buFont typeface="Wingdings" pitchFamily="2" charset="2"/>
              <a:buChar char="§"/>
            </a:pPr>
            <a:endParaRPr lang="en-US" sz="1400" b="1" dirty="0" smtClean="0"/>
          </a:p>
          <a:p>
            <a:pPr lvl="1">
              <a:buFont typeface="Wingdings" pitchFamily="2" charset="2"/>
              <a:buChar char="§"/>
            </a:pPr>
            <a:endParaRPr lang="en-US" sz="1400" b="1"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23</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dirty="0" smtClean="0"/>
              <a:t>	</a:t>
            </a:r>
            <a:r>
              <a:rPr lang="en-US" sz="1600" b="1" u="sng" dirty="0" smtClean="0"/>
              <a:t>EXPENDITURE ON AGRICULTURAL EXTENTION PROGRAM</a:t>
            </a:r>
          </a:p>
          <a:p>
            <a:pPr lvl="1">
              <a:buFont typeface="Wingdings" pitchFamily="2" charset="2"/>
              <a:buChar char="§"/>
            </a:pPr>
            <a:r>
              <a:rPr lang="en-US" sz="1400" dirty="0" smtClean="0"/>
              <a:t>It is proposed to insert a new section i.e. Sec 35CCC to allow the benefit of weighted deduction @ 150% on expenditure incurred by the </a:t>
            </a:r>
            <a:r>
              <a:rPr lang="en-US" sz="1400" dirty="0" err="1" smtClean="0"/>
              <a:t>assessee</a:t>
            </a:r>
            <a:r>
              <a:rPr lang="en-US" sz="1400" dirty="0" smtClean="0"/>
              <a:t> on approved agricultural extension project notified by the Board.</a:t>
            </a:r>
          </a:p>
          <a:p>
            <a:pPr lvl="1">
              <a:buFont typeface="Wingdings" pitchFamily="2" charset="2"/>
              <a:buChar char="§"/>
            </a:pPr>
            <a:endParaRPr lang="en-US" sz="1400" dirty="0" smtClean="0"/>
          </a:p>
          <a:p>
            <a:pPr lvl="1">
              <a:buNone/>
            </a:pPr>
            <a:r>
              <a:rPr lang="en-US" sz="1400" b="1" u="sng" dirty="0" smtClean="0"/>
              <a:t>EXPENDITURE ON SKILL DEVELOPMENT EXPENDITURE</a:t>
            </a:r>
          </a:p>
          <a:p>
            <a:pPr lvl="1"/>
            <a:r>
              <a:rPr lang="en-US" sz="1400" dirty="0" smtClean="0"/>
              <a:t>It is proposed to insert a new section i.e. Sec 35CCD to allow the benefit of weighted deduction @ 150% on expenditure incurred by the </a:t>
            </a:r>
            <a:r>
              <a:rPr lang="en-US" sz="1400" dirty="0" err="1" smtClean="0"/>
              <a:t>assessee</a:t>
            </a:r>
            <a:r>
              <a:rPr lang="en-US" sz="1400" dirty="0" smtClean="0"/>
              <a:t> (not being expenditure in the nature of cost of any land or building) on approved skill development project notified by the Board.</a:t>
            </a:r>
          </a:p>
          <a:p>
            <a:pPr lvl="1"/>
            <a:endParaRPr lang="en-US" sz="1400" b="1" u="sng" dirty="0" smtClean="0"/>
          </a:p>
          <a:p>
            <a:pPr lvl="1">
              <a:buNone/>
            </a:pPr>
            <a:r>
              <a:rPr lang="en-US" sz="1400" b="1" u="sng" dirty="0" smtClean="0"/>
              <a:t>APPLICABILITY OF TAX AUDIT</a:t>
            </a:r>
          </a:p>
          <a:p>
            <a:pPr lvl="1"/>
            <a:r>
              <a:rPr lang="en-US" sz="1400" dirty="0" smtClean="0"/>
              <a:t>Section 44AB: Every person carrying on business is required to get his accounts audited under section44AB if his total sales, turnover or gross receipts in business exceed Rs. 60 </a:t>
            </a:r>
            <a:r>
              <a:rPr lang="en-US" sz="1400" dirty="0" err="1" smtClean="0"/>
              <a:t>Lacs</a:t>
            </a:r>
            <a:r>
              <a:rPr lang="en-US" sz="1400" dirty="0" smtClean="0"/>
              <a:t> in the previous year. In case of professionals, the said limit is ` 15 </a:t>
            </a:r>
            <a:r>
              <a:rPr lang="en-US" sz="1400" dirty="0" err="1" smtClean="0"/>
              <a:t>Lacs</a:t>
            </a:r>
            <a:r>
              <a:rPr lang="en-US" sz="1400" dirty="0" smtClean="0"/>
              <a:t>. It is proposed to increase the said turnover/receipt ceiling to Rs. 1 </a:t>
            </a:r>
            <a:r>
              <a:rPr lang="en-US" sz="1400" dirty="0" err="1" smtClean="0"/>
              <a:t>Crore</a:t>
            </a:r>
            <a:r>
              <a:rPr lang="en-US" sz="1400" dirty="0" smtClean="0"/>
              <a:t> and Rs. 25 </a:t>
            </a:r>
            <a:r>
              <a:rPr lang="en-US" sz="1400" dirty="0" err="1" smtClean="0"/>
              <a:t>Lacs</a:t>
            </a:r>
            <a:r>
              <a:rPr lang="en-US" sz="1400" dirty="0" smtClean="0"/>
              <a:t> respectively.</a:t>
            </a:r>
          </a:p>
          <a:p>
            <a:pPr lvl="1"/>
            <a:r>
              <a:rPr lang="en-US" sz="1400" dirty="0" smtClean="0"/>
              <a:t>For the purposes of presumptive taxation under section44AD for computing profits and Gains of business of civil construction, etc, the threshold limit is proposed to be increased to Rs. 1 </a:t>
            </a:r>
            <a:r>
              <a:rPr lang="en-US" sz="1400" dirty="0" err="1" smtClean="0"/>
              <a:t>Crore</a:t>
            </a:r>
            <a:r>
              <a:rPr lang="en-US" sz="1400" dirty="0" smtClean="0"/>
              <a:t> from Rs. 60 </a:t>
            </a:r>
            <a:r>
              <a:rPr lang="en-US" sz="1400" dirty="0" err="1" smtClean="0"/>
              <a:t>Lacs</a:t>
            </a:r>
            <a:r>
              <a:rPr lang="en-US" sz="1400" dirty="0" smtClean="0"/>
              <a:t>.</a:t>
            </a:r>
            <a:endParaRPr lang="en-US" sz="1400" b="1" u="sng"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24</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endParaRPr lang="en-US" sz="1600" dirty="0" smtClean="0"/>
          </a:p>
          <a:p>
            <a:pPr>
              <a:buNone/>
            </a:pPr>
            <a:r>
              <a:rPr lang="en-US" sz="1600" dirty="0" smtClean="0"/>
              <a:t>	</a:t>
            </a:r>
            <a:r>
              <a:rPr lang="en-US" sz="1600" b="1" u="sng" dirty="0" smtClean="0"/>
              <a:t>SEC 40A : TRANSACTIONS WITH RELATED PARTIES</a:t>
            </a:r>
          </a:p>
          <a:p>
            <a:pPr lvl="1">
              <a:buFont typeface="Wingdings" pitchFamily="2" charset="2"/>
              <a:buChar char="§"/>
            </a:pPr>
            <a:r>
              <a:rPr lang="en-US" sz="1400" dirty="0" smtClean="0"/>
              <a:t>Section 40A(2) specifies disallowance of certain expenditure, where payments are made to related parties defined therein. It is proposed to amend Sec 40A(2) by enlarging the definition of relatives to include the transactions by a company, firm, association of persons or Hindu undivided family having a substantial interest in the business or profession of any other company within its ambit.</a:t>
            </a:r>
          </a:p>
          <a:p>
            <a:pPr lvl="1">
              <a:buFont typeface="Wingdings" pitchFamily="2" charset="2"/>
              <a:buChar char="§"/>
            </a:pPr>
            <a:r>
              <a:rPr lang="en-US" sz="1400" dirty="0" smtClean="0"/>
              <a:t>Further, no disallowance shall be made with respect to any expenditure being excessive or unreasonable having regard to the fair market value in respect of a specified domestic transaction under section92BA if such transaction is at ALP.</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25</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INCOME FROM CAPITAL GAINS</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pPr>
              <a:buNone/>
            </a:pPr>
            <a:r>
              <a:rPr lang="en-US" sz="1600" dirty="0" smtClean="0"/>
              <a:t>	</a:t>
            </a:r>
            <a:r>
              <a:rPr lang="en-US" sz="1600" b="1" u="sng" dirty="0" smtClean="0"/>
              <a:t>EXEMPTIONS UNDER SECTION 54B ON SALE OF AGRICULTURAL LAND BY HUF</a:t>
            </a:r>
          </a:p>
          <a:p>
            <a:pPr lvl="1">
              <a:buFont typeface="Wingdings" pitchFamily="2" charset="2"/>
              <a:buChar char="§"/>
            </a:pPr>
            <a:r>
              <a:rPr lang="en-US" sz="1400" dirty="0" smtClean="0"/>
              <a:t>It is proposed to extend the exemption under section54B to HUF on capital gains derived from sale of agricultural land if the said land has been used by the HUF for agricultural purposes for 2 years preceding the year in which it is sold and the capital gains is reinvested in purchase of agricultural land in the next 2 years of sale.</a:t>
            </a:r>
          </a:p>
          <a:p>
            <a:pPr lvl="1">
              <a:buFont typeface="Wingdings" pitchFamily="2" charset="2"/>
              <a:buChar char="§"/>
            </a:pPr>
            <a:endParaRPr lang="en-US" sz="1400" dirty="0" smtClean="0"/>
          </a:p>
          <a:p>
            <a:pPr lvl="1">
              <a:buNone/>
            </a:pPr>
            <a:r>
              <a:rPr lang="en-US" sz="1400" b="1" u="sng" dirty="0" smtClean="0"/>
              <a:t>EXEMPTIONS UNDER SECTION 54GB ON SALE OF RESIDENTIAL PROPERTY</a:t>
            </a:r>
          </a:p>
          <a:p>
            <a:pPr lvl="1"/>
            <a:r>
              <a:rPr lang="en-US" sz="1400" dirty="0" smtClean="0"/>
              <a:t>It is proposed to insert a new section 54GB so as to provide relief from long term capital gains tax to an individual or an HUF on sale of a residential property (house or plot of land) in case of re-investment of sale consideration in the equity of a new start-up SME company in the manufacturing sector which is utilized by the company for the purchase of new plant and machinery.</a:t>
            </a:r>
          </a:p>
          <a:p>
            <a:pPr lvl="1"/>
            <a:r>
              <a:rPr lang="en-US" sz="1400" dirty="0" smtClean="0"/>
              <a:t>This relief would be subject to the conditions that :-</a:t>
            </a:r>
          </a:p>
          <a:p>
            <a:pPr lvl="2"/>
            <a:r>
              <a:rPr lang="en-US" sz="1400" dirty="0" smtClean="0"/>
              <a:t>the amount of net consideration is used by the individual or HUF before the due date of furnishing of return of income under sub-section (1) of section 139, for subscription in equity shares in the SME company in which he holds more than 50% share capital or more than 50% voting rights.</a:t>
            </a:r>
          </a:p>
          <a:p>
            <a:pPr lvl="2"/>
            <a:r>
              <a:rPr lang="en-US" sz="1400" dirty="0" smtClean="0"/>
              <a:t>The amount of subscription as share capital is to be utilized by the SME company for the purchase of new plant and machinery within a period of one year from the date of subscription in the equity shares.</a:t>
            </a:r>
            <a:endParaRPr lang="en-US" sz="13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26</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lvl="2">
              <a:buFont typeface="Wingdings" pitchFamily="2" charset="2"/>
              <a:buChar char="§"/>
            </a:pPr>
            <a:r>
              <a:rPr lang="en-US" sz="1300" dirty="0" smtClean="0"/>
              <a:t>If the amount of net consideration subscribed as equity shares in the SME </a:t>
            </a:r>
            <a:r>
              <a:rPr lang="en-US" sz="1400" dirty="0" smtClean="0"/>
              <a:t>company is not utilized by the SME company for the purchase of plant and machinery before the due date of filing of return by the individual or HUF, the unutilized amount shall be deposited under a deposit scheme to be prescribed in this behalf.</a:t>
            </a:r>
          </a:p>
          <a:p>
            <a:pPr lvl="2">
              <a:buFont typeface="Wingdings" pitchFamily="2" charset="2"/>
              <a:buChar char="§"/>
            </a:pPr>
            <a:r>
              <a:rPr lang="en-US" sz="1400" dirty="0" smtClean="0"/>
              <a:t>Suitable safeguards so as to restrict the transfer of the shares of the company, and of the plant and machinery for a period of 5 years are proposed to be provided to prevent diversion of these funds. Further, capital gains would be subject to taxation in case any of the conditions are violated.</a:t>
            </a:r>
          </a:p>
          <a:p>
            <a:pPr lvl="2">
              <a:buFont typeface="Wingdings" pitchFamily="2" charset="2"/>
              <a:buChar char="§"/>
            </a:pPr>
            <a:r>
              <a:rPr lang="en-US" sz="1400" dirty="0" smtClean="0"/>
              <a:t>The relief would be available in case of any transfer of residential property made on or before 31st March, 2017.</a:t>
            </a:r>
            <a:endParaRPr lang="en-US" sz="13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27</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INCOME FROM OTHER SOURCES</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pPr>
              <a:buNone/>
            </a:pPr>
            <a:r>
              <a:rPr lang="en-US" sz="1600" dirty="0" smtClean="0"/>
              <a:t>	</a:t>
            </a:r>
            <a:r>
              <a:rPr lang="en-US" sz="1600" b="1" u="sng" dirty="0" smtClean="0"/>
              <a:t>TRANSFER OF ASSETS WITHOUT ADEQUATE CONSIDERATION</a:t>
            </a:r>
          </a:p>
          <a:p>
            <a:pPr lvl="1">
              <a:buFont typeface="Wingdings" pitchFamily="2" charset="2"/>
              <a:buChar char="§"/>
            </a:pPr>
            <a:r>
              <a:rPr lang="en-US" sz="1400" dirty="0" smtClean="0"/>
              <a:t>Under Section 56(2)(vii), any sum of money exceeding Rs. 50000 or immovable property valuing exceeding Rs. 50000 received by an individual or HUF without any consideration shall be taxable under the head income from other sources. However, if the said income is received from relative, the income shall not be taxable. The definition of relative has been widened to include the members of HUF also.</a:t>
            </a:r>
          </a:p>
          <a:p>
            <a:pPr lvl="1">
              <a:buFont typeface="Wingdings" pitchFamily="2" charset="2"/>
              <a:buChar char="§"/>
            </a:pPr>
            <a:endParaRPr lang="en-US" sz="1400" dirty="0" smtClean="0"/>
          </a:p>
          <a:p>
            <a:pPr lvl="1">
              <a:buNone/>
            </a:pPr>
            <a:r>
              <a:rPr lang="en-US" sz="1400" b="1" u="sng" dirty="0" smtClean="0"/>
              <a:t>SHARE PREMIUM IN EXCESS OF FAIR MARKET VALUE OF THE SHARES</a:t>
            </a:r>
          </a:p>
          <a:p>
            <a:pPr lvl="1"/>
            <a:r>
              <a:rPr lang="en-US" sz="1400" dirty="0" smtClean="0"/>
              <a:t>The issue of shares by a closely held company to any person or persons being a resident will be taxable to the closely held Company under section56 if the consideration on issue of such shares exceeds the face value of the shares.</a:t>
            </a:r>
          </a:p>
          <a:p>
            <a:pPr lvl="1">
              <a:buNone/>
            </a:pPr>
            <a:endParaRPr lang="en-US" sz="1400" dirty="0" smtClean="0"/>
          </a:p>
          <a:p>
            <a:pPr lvl="1">
              <a:buNone/>
            </a:pPr>
            <a:r>
              <a:rPr lang="en-US" sz="1400" dirty="0" smtClean="0"/>
              <a:t>	Amount taxable     	= Consideration – 	Fair Market Value</a:t>
            </a:r>
          </a:p>
          <a:p>
            <a:pPr lvl="1">
              <a:buNone/>
            </a:pPr>
            <a:r>
              <a:rPr lang="en-US" sz="1400" dirty="0" smtClean="0"/>
              <a:t>	under section56(2)(</a:t>
            </a:r>
            <a:r>
              <a:rPr lang="en-US" sz="1400" dirty="0" err="1" smtClean="0"/>
              <a:t>viib</a:t>
            </a:r>
            <a:r>
              <a:rPr lang="en-US" sz="1400" dirty="0" smtClean="0"/>
              <a:t>) 			received of the shares</a:t>
            </a:r>
          </a:p>
          <a:p>
            <a:pPr lvl="1"/>
            <a:r>
              <a:rPr lang="en-US" sz="1400" dirty="0" smtClean="0"/>
              <a:t>However, the said provision will not apply where the consideration for issue of shares is received by a venture capital undertaking from a venture capital company or a venture capital fund.</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28</a:t>
            </a:fld>
            <a:endParaRPr lang="en-US"/>
          </a:p>
        </p:txBody>
      </p:sp>
      <p:sp>
        <p:nvSpPr>
          <p:cNvPr id="6" name="Footer Placeholder 4"/>
          <p:cNvSpPr>
            <a:spLocks noGrp="1"/>
          </p:cNvSpPr>
          <p:nvPr>
            <p:ph type="ftr" sz="quarter" idx="11"/>
          </p:nvPr>
        </p:nvSpPr>
        <p:spPr>
          <a:xfrm>
            <a:off x="12954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DEDUCTIONS</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pPr>
              <a:buNone/>
            </a:pPr>
            <a:r>
              <a:rPr lang="en-US" sz="1600" dirty="0" smtClean="0"/>
              <a:t>	</a:t>
            </a:r>
            <a:r>
              <a:rPr lang="en-US" sz="1600" b="1" u="sng" dirty="0" smtClean="0"/>
              <a:t>DEDUCTION UNDER SECTION 80C</a:t>
            </a:r>
          </a:p>
          <a:p>
            <a:pPr lvl="1"/>
            <a:r>
              <a:rPr lang="en-US" sz="1300" dirty="0" smtClean="0"/>
              <a:t>Section 80C provides that in computing the total income of individual and HUF, a deduction up to Rs. 1 Lac is allowed for life insurance premium, contribution to PPF, tuition fees, etc. The deduction for LIC premium was allowed only to the extent of 20% of actual capital sum insured. The said constraint of 20% has been further reduced to 10% of actual capital sum insured in respect of insurance policies issued on or after 1st April 2012.</a:t>
            </a:r>
          </a:p>
          <a:p>
            <a:pPr lvl="1"/>
            <a:endParaRPr lang="en-US" sz="1300" dirty="0" smtClean="0"/>
          </a:p>
          <a:p>
            <a:pPr lvl="1">
              <a:buNone/>
            </a:pPr>
            <a:r>
              <a:rPr lang="en-US" sz="1300" b="1" u="sng" dirty="0" smtClean="0"/>
              <a:t>DEDUCTIONS UNDER SECTION 80D AND 80DDB</a:t>
            </a:r>
          </a:p>
          <a:p>
            <a:pPr lvl="1"/>
            <a:r>
              <a:rPr lang="en-US" sz="1400" dirty="0" smtClean="0"/>
              <a:t>Section 80D is proposed to be amended to allow deduction of Rs. 5000 on payment made by the </a:t>
            </a:r>
            <a:r>
              <a:rPr lang="en-US" sz="1400" dirty="0" err="1" smtClean="0"/>
              <a:t>assessee</a:t>
            </a:r>
            <a:r>
              <a:rPr lang="en-US" sz="1400" dirty="0" smtClean="0"/>
              <a:t> on account of preventive health checkup of self, spouse, dependent children or parents during the previous year. However, the said limit is within the existing overall </a:t>
            </a:r>
            <a:r>
              <a:rPr lang="en-US" sz="1400" dirty="0" err="1" smtClean="0"/>
              <a:t>allowability</a:t>
            </a:r>
            <a:r>
              <a:rPr lang="en-US" sz="1400" dirty="0" smtClean="0"/>
              <a:t> limits prescribed under section 80D.</a:t>
            </a:r>
          </a:p>
          <a:p>
            <a:pPr lvl="1"/>
            <a:r>
              <a:rPr lang="en-US" sz="1400" dirty="0" smtClean="0"/>
              <a:t>For the purposes of availing deduction under section80D, payment will have to be made in the following modes :-</a:t>
            </a:r>
          </a:p>
          <a:p>
            <a:pPr lvl="2"/>
            <a:r>
              <a:rPr lang="en-US" sz="1300" dirty="0" smtClean="0"/>
              <a:t>On account of Preventive Health checkup =&gt; Any Mode of Payment including Cash.</a:t>
            </a:r>
          </a:p>
          <a:p>
            <a:pPr lvl="2"/>
            <a:r>
              <a:rPr lang="en-US" sz="1300" dirty="0" smtClean="0"/>
              <a:t>In other Cases like health insurance, contribution to Central Government Health Scheme  =&gt; </a:t>
            </a:r>
            <a:r>
              <a:rPr lang="en-US" sz="1400" dirty="0" smtClean="0"/>
              <a:t>Any Mode of Payment other than Cash.</a:t>
            </a:r>
          </a:p>
          <a:p>
            <a:pPr lvl="1"/>
            <a:r>
              <a:rPr lang="en-US" sz="1400" dirty="0" smtClean="0"/>
              <a:t>For the purposes of deduction under section80D and 80DDB, the definition of senior citizens has been amended to be age of 60 years instead of 65 years erstwhile</a:t>
            </a:r>
            <a:r>
              <a:rPr lang="en-US" sz="1600" dirty="0" smtClean="0"/>
              <a:t>.</a:t>
            </a:r>
            <a:endParaRPr lang="en-US" sz="1500"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29</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7467600" cy="5867400"/>
          </a:xfrm>
        </p:spPr>
        <p:txBody>
          <a:bodyPr>
            <a:normAutofit/>
          </a:bodyPr>
          <a:lstStyle/>
          <a:p>
            <a:endParaRPr lang="en-US" sz="1600" i="1" dirty="0" smtClean="0"/>
          </a:p>
          <a:p>
            <a:r>
              <a:rPr lang="en-US" sz="1600" i="1" dirty="0" smtClean="0"/>
              <a:t>Indicators suggest that economy is turning around as core sectors and manufacturing shows signs of recovery in coal, fertilizers, cement and electricity sectors.</a:t>
            </a:r>
          </a:p>
          <a:p>
            <a:endParaRPr lang="en-US" sz="1600" i="1" dirty="0" smtClean="0"/>
          </a:p>
          <a:p>
            <a:r>
              <a:rPr lang="en-US" sz="1600" i="1" dirty="0" smtClean="0"/>
              <a:t>At this juncture, it is necessary to take hard decision to improve macroeconomic environment and strengthen domestic growth drivers.</a:t>
            </a:r>
          </a:p>
          <a:p>
            <a:endParaRPr lang="en-US" sz="1600" i="1" dirty="0" smtClean="0"/>
          </a:p>
          <a:p>
            <a:r>
              <a:rPr lang="en-US" sz="1600" i="1" dirty="0" smtClean="0"/>
              <a:t>Twelfth Five Year Plan to be launched with the aim of </a:t>
            </a:r>
            <a:r>
              <a:rPr lang="en-US" sz="1600" b="1" i="1" dirty="0" smtClean="0"/>
              <a:t>“FASTER, SUSTAINABLE AND MORE INCLUSIVE GROWTH.” </a:t>
            </a:r>
            <a:r>
              <a:rPr lang="en-US" sz="1600" i="1" dirty="0" smtClean="0"/>
              <a:t>thus identifying five objectives to be addressed as under :</a:t>
            </a:r>
          </a:p>
          <a:p>
            <a:pPr lvl="1"/>
            <a:r>
              <a:rPr lang="en-US" sz="1400" b="1" i="1" dirty="0" smtClean="0"/>
              <a:t>Focus on Domestic demand driven growth recovery.</a:t>
            </a:r>
          </a:p>
          <a:p>
            <a:pPr lvl="1"/>
            <a:r>
              <a:rPr lang="en-US" sz="1400" b="1" i="1" dirty="0" smtClean="0"/>
              <a:t>Create Conditions for rapid revival of high growth in private investments.</a:t>
            </a:r>
          </a:p>
          <a:p>
            <a:pPr lvl="1"/>
            <a:r>
              <a:rPr lang="en-US" sz="1400" b="1" i="1" dirty="0" smtClean="0"/>
              <a:t>Address supply bottlenecks in agriculture, energy and transport sectors, particularly in coal, power, national highways, railways and civil aviation.</a:t>
            </a:r>
          </a:p>
          <a:p>
            <a:pPr lvl="1"/>
            <a:r>
              <a:rPr lang="en-US" sz="1400" b="1" i="1" dirty="0" smtClean="0"/>
              <a:t>Intervene decisively to address the problem of malnutrition especially in the 200 high – burden districts.</a:t>
            </a:r>
          </a:p>
          <a:p>
            <a:pPr lvl="1"/>
            <a:r>
              <a:rPr lang="en-US" sz="1400" b="1" i="1" dirty="0" smtClean="0"/>
              <a:t>Expedite coordinated implementation of decisions being taken to improve delivery systems, governance, and transparency and address the problems of black money and corruption in public life.</a:t>
            </a:r>
          </a:p>
        </p:txBody>
      </p:sp>
      <p:sp>
        <p:nvSpPr>
          <p:cNvPr id="5" name="Slide Number Placeholder 4"/>
          <p:cNvSpPr>
            <a:spLocks noGrp="1"/>
          </p:cNvSpPr>
          <p:nvPr>
            <p:ph type="sldNum" sz="quarter" idx="12"/>
          </p:nvPr>
        </p:nvSpPr>
        <p:spPr/>
        <p:txBody>
          <a:bodyPr/>
          <a:lstStyle/>
          <a:p>
            <a:fld id="{2F3DD9AE-AC5E-428F-8FB6-02D98D167FE5}" type="slidenum">
              <a:rPr lang="en-US" smtClean="0"/>
              <a:pPr/>
              <a:t>3</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b="1" dirty="0" smtClean="0"/>
              <a:t>	</a:t>
            </a:r>
            <a:r>
              <a:rPr lang="en-US" sz="1600" b="1" u="sng" dirty="0" smtClean="0"/>
              <a:t>DONATIONS UNDER SECTION 80G AND 80GGA</a:t>
            </a:r>
          </a:p>
          <a:p>
            <a:pPr lvl="1"/>
            <a:r>
              <a:rPr lang="en-US" sz="1400" dirty="0" smtClean="0"/>
              <a:t>For the purposes of deduction under section80G and 80GGA, the payment of donation will have to be in the following modes:-</a:t>
            </a:r>
          </a:p>
          <a:p>
            <a:pPr lvl="2"/>
            <a:r>
              <a:rPr lang="en-US" sz="1300" dirty="0" smtClean="0"/>
              <a:t>Donation less than or equal to Rs. 10,000 =&gt; Any Mode of Payment including Cash.</a:t>
            </a:r>
          </a:p>
          <a:p>
            <a:pPr lvl="2"/>
            <a:r>
              <a:rPr lang="en-US" sz="1300" dirty="0" smtClean="0"/>
              <a:t>Donation exceeding Rs. 10000/- =&gt; Any Mode of Payment other than Cash.</a:t>
            </a:r>
          </a:p>
          <a:p>
            <a:endParaRPr lang="en-US" sz="1900" dirty="0" smtClean="0"/>
          </a:p>
          <a:p>
            <a:pPr>
              <a:buNone/>
            </a:pPr>
            <a:r>
              <a:rPr lang="en-US" sz="1900" dirty="0" smtClean="0"/>
              <a:t>	</a:t>
            </a:r>
            <a:r>
              <a:rPr lang="en-US" sz="1600" b="1" u="sng" dirty="0" smtClean="0"/>
              <a:t>DEDUCTIONS IN RESPECT OF INTEREST ON DEPOSITS IN SAVINGS BANK ACCOUNTS</a:t>
            </a:r>
          </a:p>
          <a:p>
            <a:pPr lvl="1"/>
            <a:r>
              <a:rPr lang="en-US" sz="1400" dirty="0" smtClean="0"/>
              <a:t>As per the newly inserted section 80TTA, deduction to the extent of maximum Rs.  10000/- will be allowable from the income of an Individual or HUF in respect of income by way of interest on deposits (not being time deposits) in a savings account with Banking Company / Cooperative Society / Post Office.</a:t>
            </a:r>
          </a:p>
          <a:p>
            <a:pPr lvl="1"/>
            <a:r>
              <a:rPr lang="en-US" sz="1400" dirty="0" smtClean="0"/>
              <a:t>The said deduction shall not be allowed in computing the income of a partner or member, if the savings account is held by or on behalf of a firm, AOP, BOI.</a:t>
            </a:r>
          </a:p>
          <a:p>
            <a:pPr lvl="1"/>
            <a:endParaRPr lang="en-US" sz="1400" dirty="0" smtClean="0"/>
          </a:p>
          <a:p>
            <a:pPr lvl="1">
              <a:buNone/>
            </a:pPr>
            <a:r>
              <a:rPr lang="en-US" sz="1400" b="1" u="sng" dirty="0" smtClean="0"/>
              <a:t>DEDUCTION FOR INFRASTRUCTURAL DEVELOPMENT, ETC</a:t>
            </a:r>
          </a:p>
          <a:p>
            <a:pPr lvl="1"/>
            <a:r>
              <a:rPr lang="en-US" sz="1400" dirty="0" smtClean="0"/>
              <a:t>It is proposed to extend time limit for a further period of 1 year up to 31</a:t>
            </a:r>
            <a:r>
              <a:rPr lang="en-US" sz="1400" baseline="30000" dirty="0" smtClean="0"/>
              <a:t>st</a:t>
            </a:r>
            <a:r>
              <a:rPr lang="en-US" sz="1400" dirty="0" smtClean="0"/>
              <a:t> March 2013 for availing deduction under Section 80 IA(4)(iv) in respect of specified projects.</a:t>
            </a:r>
          </a:p>
        </p:txBody>
      </p:sp>
      <p:sp>
        <p:nvSpPr>
          <p:cNvPr id="5" name="Slide Number Placeholder 4"/>
          <p:cNvSpPr>
            <a:spLocks noGrp="1"/>
          </p:cNvSpPr>
          <p:nvPr>
            <p:ph type="sldNum" sz="quarter" idx="12"/>
          </p:nvPr>
        </p:nvSpPr>
        <p:spPr/>
        <p:txBody>
          <a:bodyPr/>
          <a:lstStyle/>
          <a:p>
            <a:fld id="{2F3DD9AE-AC5E-428F-8FB6-02D98D167FE5}" type="slidenum">
              <a:rPr lang="en-US" smtClean="0"/>
              <a:pPr/>
              <a:t>30</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MINIMUM ALTERNATIVE TAX (MAT)</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pPr lvl="1"/>
            <a:r>
              <a:rPr lang="en-US" sz="1600" dirty="0" smtClean="0"/>
              <a:t>Section 115JB has been amended to include in Book Profit, the amount standing in revaluation reserve relating to revalued asset on the retirement or disposal of such asset if it is not credited to profit and loss account.</a:t>
            </a:r>
          </a:p>
          <a:p>
            <a:pPr lvl="1"/>
            <a:endParaRPr lang="en-US" sz="1600" dirty="0" smtClean="0"/>
          </a:p>
          <a:p>
            <a:pPr lvl="1"/>
            <a:r>
              <a:rPr lang="en-US" sz="1600" dirty="0" smtClean="0"/>
              <a:t>The said section has allowed companies to prepare its Profit &amp; loss account in accordance with the provisions of the Act governing such companies instead of mandatory preparation of profit and loss account as per part II of Schedule VI of Companies Act, 1956.</a:t>
            </a:r>
          </a:p>
          <a:p>
            <a:pPr lvl="1"/>
            <a:endParaRPr lang="en-US" sz="1600" dirty="0" smtClean="0"/>
          </a:p>
          <a:p>
            <a:pPr lvl="1"/>
            <a:r>
              <a:rPr lang="en-US" sz="1600" dirty="0" smtClean="0"/>
              <a:t>Also the reference to Part III of Schedule VI of the Companies Act, 1956 is proposed to be omitted.</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31</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TRANSFER PRICING</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r>
              <a:rPr lang="en-US" sz="1600" dirty="0" smtClean="0"/>
              <a:t>Hitherto the provisions of Transfer Pricing (Section 92A to 92F) were applicable only to International Transaction. As per the proposed amendment to the said section the said provisions are also made applicable to certain Domestic Transactions as follows:-</a:t>
            </a:r>
          </a:p>
          <a:p>
            <a:pPr lvl="1"/>
            <a:r>
              <a:rPr lang="en-US" sz="1400" dirty="0" smtClean="0"/>
              <a:t>Payment made to person referred under section 40A(2)(b)</a:t>
            </a:r>
          </a:p>
          <a:p>
            <a:pPr lvl="1"/>
            <a:r>
              <a:rPr lang="en-US" sz="1400" dirty="0" smtClean="0"/>
              <a:t>Transaction under section 80A</a:t>
            </a:r>
          </a:p>
          <a:p>
            <a:pPr lvl="1"/>
            <a:r>
              <a:rPr lang="en-US" sz="1400" dirty="0" smtClean="0"/>
              <a:t>Transaction under section 80(IA)(8) and 80(IA)(10)</a:t>
            </a:r>
          </a:p>
          <a:p>
            <a:pPr lvl="1"/>
            <a:r>
              <a:rPr lang="en-US" sz="1400" dirty="0" smtClean="0"/>
              <a:t>Transaction under chapter VIA or under section 10AA to which section  80(IA)(8) or 80(IA)(10) are applicable</a:t>
            </a:r>
          </a:p>
          <a:p>
            <a:pPr lvl="1"/>
            <a:r>
              <a:rPr lang="en-US" sz="1400" dirty="0" smtClean="0"/>
              <a:t>Others as may be prescribed</a:t>
            </a:r>
          </a:p>
          <a:p>
            <a:pPr lvl="1">
              <a:buNone/>
            </a:pPr>
            <a:endParaRPr lang="en-US" sz="1400" dirty="0" smtClean="0"/>
          </a:p>
          <a:p>
            <a:pPr lvl="1">
              <a:buNone/>
            </a:pPr>
            <a:r>
              <a:rPr lang="en-US" sz="1400" dirty="0" smtClean="0"/>
              <a:t>	</a:t>
            </a:r>
            <a:r>
              <a:rPr lang="en-US" sz="1600" dirty="0" smtClean="0"/>
              <a:t>The above provision is applicable only if the aggregate amount of all such domestic transactions exceeds Rs. 5 </a:t>
            </a:r>
            <a:r>
              <a:rPr lang="en-US" sz="1600" dirty="0" err="1" smtClean="0"/>
              <a:t>crores</a:t>
            </a:r>
            <a:r>
              <a:rPr lang="en-US" sz="1600" dirty="0" smtClean="0"/>
              <a:t> in a year.</a:t>
            </a:r>
          </a:p>
          <a:p>
            <a:r>
              <a:rPr lang="en-US" sz="1600" dirty="0" smtClean="0"/>
              <a:t>As per the proposed amendment, the variation rate for determination of the Arms Length Price (ALP) while comparing the actual price of the international transaction with the arithmetical mean of the prices determined under the appropriate methods can be notified by the Central Govt. up to 3%.</a:t>
            </a:r>
          </a:p>
        </p:txBody>
      </p:sp>
      <p:sp>
        <p:nvSpPr>
          <p:cNvPr id="5" name="Slide Number Placeholder 4"/>
          <p:cNvSpPr>
            <a:spLocks noGrp="1"/>
          </p:cNvSpPr>
          <p:nvPr>
            <p:ph type="sldNum" sz="quarter" idx="12"/>
          </p:nvPr>
        </p:nvSpPr>
        <p:spPr/>
        <p:txBody>
          <a:bodyPr/>
          <a:lstStyle/>
          <a:p>
            <a:fld id="{2F3DD9AE-AC5E-428F-8FB6-02D98D167FE5}" type="slidenum">
              <a:rPr lang="en-US" smtClean="0"/>
              <a:pPr/>
              <a:t>32</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r>
              <a:rPr lang="en-US" sz="1600" dirty="0" smtClean="0"/>
              <a:t>In respect of Non Corporate </a:t>
            </a:r>
            <a:r>
              <a:rPr lang="en-US" sz="1600" dirty="0" err="1" smtClean="0"/>
              <a:t>Assessee</a:t>
            </a:r>
            <a:r>
              <a:rPr lang="en-US" sz="1600" dirty="0" smtClean="0"/>
              <a:t> also, who are required to file report under Section 92E, the due date for filing the return of Income under Section 139 will be 30</a:t>
            </a:r>
            <a:r>
              <a:rPr lang="en-US" sz="1600" baseline="30000" dirty="0" smtClean="0"/>
              <a:t>th</a:t>
            </a:r>
            <a:r>
              <a:rPr lang="en-US" sz="1600" dirty="0" smtClean="0"/>
              <a:t> November of the Assessment Year. Consequently, the due date for furnishing a report under Section 92E is also extended to 30</a:t>
            </a:r>
            <a:r>
              <a:rPr lang="en-US" sz="1600" baseline="30000" dirty="0" smtClean="0"/>
              <a:t>th</a:t>
            </a:r>
            <a:r>
              <a:rPr lang="en-US" sz="1600" dirty="0" smtClean="0"/>
              <a:t> November of the Assessment Year retrospectively from A.Y. 2012-13.</a:t>
            </a:r>
          </a:p>
          <a:p>
            <a:r>
              <a:rPr lang="en-US" sz="1600" dirty="0" smtClean="0"/>
              <a:t>For the purpose of removal of doubts regarding the ambit of international transaction, an inclusive list of transactions has been inserted through explanation, with retrospective effect from A.Y.2002-03, which would be treated as International Transaction. It consists of :</a:t>
            </a:r>
          </a:p>
          <a:p>
            <a:pPr lvl="1"/>
            <a:r>
              <a:rPr lang="en-US" sz="1400" dirty="0" smtClean="0"/>
              <a:t>Purchase, sale, transfer, lease or use of tangible or intangible </a:t>
            </a:r>
            <a:r>
              <a:rPr lang="en-US" sz="1400" dirty="0" err="1" smtClean="0"/>
              <a:t>propertY</a:t>
            </a:r>
            <a:endParaRPr lang="en-US" sz="1400" dirty="0" smtClean="0"/>
          </a:p>
          <a:p>
            <a:pPr lvl="1"/>
            <a:r>
              <a:rPr lang="en-US" sz="1400" dirty="0" smtClean="0"/>
              <a:t>Capital financing</a:t>
            </a:r>
          </a:p>
          <a:p>
            <a:pPr lvl="1"/>
            <a:r>
              <a:rPr lang="en-US" sz="1400" dirty="0" smtClean="0"/>
              <a:t>Provision of services</a:t>
            </a:r>
          </a:p>
          <a:p>
            <a:pPr lvl="1"/>
            <a:r>
              <a:rPr lang="en-US" sz="1400" dirty="0" smtClean="0"/>
              <a:t>Business restructuring or reorganization irrespective of the fact that it has bearing on the profit, income, losses or assets of enterprise.</a:t>
            </a:r>
            <a:endParaRPr lang="en-US" sz="1800" dirty="0" smtClean="0"/>
          </a:p>
          <a:p>
            <a:r>
              <a:rPr lang="en-US" sz="1600" dirty="0" smtClean="0"/>
              <a:t>An inclusive list for the expression ‘intangible property’ is also proposed to be inserted.</a:t>
            </a:r>
          </a:p>
          <a:p>
            <a:r>
              <a:rPr lang="en-US" sz="1600" dirty="0" smtClean="0"/>
              <a:t>The penalty of 2% of each international transaction under section 271AA for failure to maintain information and document has been extended to failure to report any international transaction and maintains or furnishes incorrect information or document </a:t>
            </a:r>
            <a:r>
              <a:rPr lang="en-US" sz="1600" dirty="0" err="1" smtClean="0"/>
              <a:t>w.e.f</a:t>
            </a:r>
            <a:r>
              <a:rPr lang="en-US" sz="1600" dirty="0" smtClean="0"/>
              <a:t> 1</a:t>
            </a:r>
            <a:r>
              <a:rPr lang="en-US" sz="1600" baseline="30000" dirty="0" smtClean="0"/>
              <a:t>st</a:t>
            </a:r>
            <a:r>
              <a:rPr lang="en-US" sz="1600" dirty="0" smtClean="0"/>
              <a:t> July, 2012.</a:t>
            </a:r>
          </a:p>
        </p:txBody>
      </p:sp>
      <p:sp>
        <p:nvSpPr>
          <p:cNvPr id="5" name="Slide Number Placeholder 4"/>
          <p:cNvSpPr>
            <a:spLocks noGrp="1"/>
          </p:cNvSpPr>
          <p:nvPr>
            <p:ph type="sldNum" sz="quarter" idx="12"/>
          </p:nvPr>
        </p:nvSpPr>
        <p:spPr/>
        <p:txBody>
          <a:bodyPr/>
          <a:lstStyle/>
          <a:p>
            <a:fld id="{2F3DD9AE-AC5E-428F-8FB6-02D98D167FE5}" type="slidenum">
              <a:rPr lang="en-US" smtClean="0"/>
              <a:pPr/>
              <a:t>33</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r>
              <a:rPr lang="en-US" sz="1600" dirty="0" smtClean="0"/>
              <a:t>If any international transaction is not reported either by non filing or by not including it in the report, it will be deemed to escapement of income and such a case can be reopened under section147 of the act </a:t>
            </a:r>
            <a:r>
              <a:rPr lang="en-US" sz="1600" dirty="0" err="1" smtClean="0"/>
              <a:t>w.e.f</a:t>
            </a:r>
            <a:r>
              <a:rPr lang="en-US" sz="1600" dirty="0" smtClean="0"/>
              <a:t> 1</a:t>
            </a:r>
            <a:r>
              <a:rPr lang="en-US" sz="1600" baseline="30000" dirty="0" smtClean="0"/>
              <a:t>st</a:t>
            </a:r>
            <a:r>
              <a:rPr lang="en-US" sz="1600" dirty="0" smtClean="0"/>
              <a:t> July 2012. However, in relation to assessment years, proceedings of which have been competed before 1st July, 2012 cannot be reopened in either case.</a:t>
            </a:r>
          </a:p>
          <a:p>
            <a:r>
              <a:rPr lang="en-US" sz="1600" dirty="0" smtClean="0"/>
              <a:t>Advance Pricing Agreement (APA) (</a:t>
            </a:r>
            <a:r>
              <a:rPr lang="en-US" sz="1600" dirty="0" err="1" smtClean="0"/>
              <a:t>W.e.f</a:t>
            </a:r>
            <a:r>
              <a:rPr lang="en-US" sz="1600" dirty="0" smtClean="0"/>
              <a:t> 1st July, 2012) :-</a:t>
            </a:r>
          </a:p>
          <a:p>
            <a:pPr lvl="1"/>
            <a:r>
              <a:rPr lang="en-US" sz="1400" dirty="0" smtClean="0"/>
              <a:t>It is proposed to insert new sections namely 92CC and 92CD whereby the Board, with the approval of Central Govt. may enter into an advance pricing agreement with any person undertaking an international transaction.</a:t>
            </a:r>
          </a:p>
          <a:p>
            <a:pPr lvl="1"/>
            <a:r>
              <a:rPr lang="en-US" sz="1400" dirty="0" smtClean="0"/>
              <a:t>Notwithstanding sec 92C or sec 92CA, the APA shall include determination or specify the manner in which arm’s length price shall be determined any method including those provided in sec 92C(1), with necessary adjustments or variations.</a:t>
            </a:r>
          </a:p>
          <a:p>
            <a:pPr lvl="1"/>
            <a:r>
              <a:rPr lang="en-US" sz="1400" dirty="0" smtClean="0"/>
              <a:t>The APA shall be valid for such previous years as specified in the agreement which in no case shall exceed five consecutive previous years.</a:t>
            </a:r>
          </a:p>
          <a:p>
            <a:pPr lvl="1"/>
            <a:r>
              <a:rPr lang="en-US" sz="1400" dirty="0" smtClean="0"/>
              <a:t>The APA shall be binding only on the person and the Commissioner (including income-tax authorities subordinate to him) in respect of the transaction in relation to which the agreement has been entered into. The APA shall not be binding if there is any change in law or facts having bearing on such APA.</a:t>
            </a:r>
          </a:p>
          <a:p>
            <a:pPr lvl="1"/>
            <a:r>
              <a:rPr lang="en-US" sz="1400" dirty="0" smtClean="0"/>
              <a:t>The Board is empowered to declare, with the approval of Central Government, any such agreement to be </a:t>
            </a:r>
            <a:r>
              <a:rPr lang="en-US" sz="1400" i="1" dirty="0" smtClean="0"/>
              <a:t>void </a:t>
            </a:r>
            <a:r>
              <a:rPr lang="en-US" sz="1400" i="1" dirty="0" err="1" smtClean="0"/>
              <a:t>ab</a:t>
            </a:r>
            <a:r>
              <a:rPr lang="en-US" sz="1400" i="1" dirty="0" smtClean="0"/>
              <a:t> initio</a:t>
            </a:r>
            <a:r>
              <a:rPr lang="en-US" sz="1400" dirty="0" smtClean="0"/>
              <a:t>, if it finds that the agreement has been obtained by the person by fraud or misrepresentation of facts. In such a case all the provisions of the Act shall apply to the person as if such APA had never been entered into.</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34</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lvl="1"/>
            <a:r>
              <a:rPr lang="en-US" sz="1400" dirty="0" smtClean="0"/>
              <a:t>Where an application is made by a person for entering into such an APA, proceedings shall be deemed to be pending in the case of the person for the purposes of the Act.</a:t>
            </a:r>
          </a:p>
          <a:p>
            <a:pPr lvl="1"/>
            <a:r>
              <a:rPr lang="en-US" sz="1400" dirty="0" smtClean="0"/>
              <a:t>The person entering in to such APA shall necessarily have to furnish a modified return within a period of three months from the end of the month in which the said APA was entered in respect of the return of income already filed for a previous year to which the APA applies. The modified return has to reflect modification to the income only in respect of the issues arising from the APA and in accordance with it.</a:t>
            </a:r>
          </a:p>
          <a:p>
            <a:pPr lvl="1"/>
            <a:r>
              <a:rPr lang="en-US" sz="1400" dirty="0" smtClean="0"/>
              <a:t>Where the assessment or reassessment proceedings for an assessment year relevant to the previous year to which the agreement applies are pending on the date of filing of modified return, the Assessing Officer shall proceed to complete the assessment or reassessment proceedings in accordance with the agreement taking into consideration the modified return so filed and normal period of limitation of completion of proceedings shall be extended by one year.</a:t>
            </a:r>
          </a:p>
          <a:p>
            <a:pPr lvl="1"/>
            <a:r>
              <a:rPr lang="en-US" sz="1400" dirty="0" smtClean="0"/>
              <a:t>If the assessment or reassessment proceedings for an assessment year relevant to a previous year to which the agreement applies has been completed before the expiry of period allowed for furnishing of modified return, the Assessing Officer shall, in a case where modified return is filed, proceed to assess or reassess or </a:t>
            </a:r>
            <a:r>
              <a:rPr lang="en-US" sz="1400" dirty="0" err="1" smtClean="0"/>
              <a:t>recompute</a:t>
            </a:r>
            <a:r>
              <a:rPr lang="en-US" sz="1400" dirty="0" smtClean="0"/>
              <a:t> the total income of the relevant assessment year having regard to and in accordance with the APA and to such assessment, all the provisions relating to assessment shall apply as if the modified return is a return furnished under section 139 of the Act. The period of limitation for completion of such assessment or reassessment is one year from the end of the financial year in which the modified return is furnished. All the other provisions of this Act shall apply accordingly as if the modified return is a return furnished under section 139.</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35</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TAXATION IN SPECIAL CASES</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pPr>
              <a:buNone/>
            </a:pPr>
            <a:r>
              <a:rPr lang="en-US" sz="1600" dirty="0" smtClean="0"/>
              <a:t>	</a:t>
            </a:r>
            <a:r>
              <a:rPr lang="en-US" sz="1600" b="1" u="sng" dirty="0" smtClean="0"/>
              <a:t>TONNAGE INCOME – SECTION 115VG</a:t>
            </a:r>
          </a:p>
          <a:p>
            <a:pPr lvl="1"/>
            <a:r>
              <a:rPr lang="en-US" sz="1400" dirty="0" smtClean="0"/>
              <a:t>The daily tonnage income of a qualifying ship is proposed to be calculated as per the following table:</a:t>
            </a:r>
          </a:p>
          <a:p>
            <a:pPr lvl="1">
              <a:buNone/>
            </a:pP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36</a:t>
            </a:fld>
            <a:endParaRPr lang="en-US"/>
          </a:p>
        </p:txBody>
      </p:sp>
      <p:pic>
        <p:nvPicPr>
          <p:cNvPr id="7" name="Picture 6" descr="budget.jpg"/>
          <p:cNvPicPr>
            <a:picLocks noChangeAspect="1"/>
          </p:cNvPicPr>
          <p:nvPr/>
        </p:nvPicPr>
        <p:blipFill>
          <a:blip r:embed="rId2"/>
          <a:stretch>
            <a:fillRect/>
          </a:stretch>
        </p:blipFill>
        <p:spPr>
          <a:xfrm>
            <a:off x="1295400" y="1523999"/>
            <a:ext cx="7086600" cy="2667001"/>
          </a:xfrm>
          <a:prstGeom prst="rect">
            <a:avLst/>
          </a:prstGeom>
        </p:spPr>
      </p:pic>
      <p:sp>
        <p:nvSpPr>
          <p:cNvPr id="8"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b="1" dirty="0" smtClean="0"/>
              <a:t>	</a:t>
            </a:r>
            <a:r>
              <a:rPr lang="en-US" sz="1600" b="1" u="sng" dirty="0" smtClean="0"/>
              <a:t>TAXABILITY OF DIVIDEND FROM FOREIGN SUBSIDIARY COMPANY</a:t>
            </a:r>
          </a:p>
          <a:p>
            <a:pPr lvl="1"/>
            <a:r>
              <a:rPr lang="en-US" sz="1400" dirty="0" smtClean="0"/>
              <a:t>It is proposed to continue Section 115BBD, whereby the dividends received by the Indian Company from its Foreign Subsidiary Company shall be taxable at the rate of 15%.</a:t>
            </a:r>
          </a:p>
          <a:p>
            <a:pPr lvl="1"/>
            <a:endParaRPr lang="en-US" sz="1400" dirty="0" smtClean="0"/>
          </a:p>
          <a:p>
            <a:pPr lvl="1">
              <a:buNone/>
            </a:pPr>
            <a:r>
              <a:rPr lang="en-US" sz="1400" b="1" u="sng" dirty="0" smtClean="0"/>
              <a:t>VENTURE CAPITAL FUND (VCF) OR VENTURE CAPITAL COMPANY (VCC) –SECTION 115 U</a:t>
            </a:r>
            <a:r>
              <a:rPr lang="en-US" sz="1400" b="1" dirty="0" smtClean="0"/>
              <a:t>	</a:t>
            </a:r>
          </a:p>
          <a:p>
            <a:pPr lvl="1"/>
            <a:r>
              <a:rPr lang="en-US" sz="1400" dirty="0" smtClean="0"/>
              <a:t>Income accruing to VCF / VCC shall be taxable in the hands of investor on accrual basis.</a:t>
            </a:r>
          </a:p>
          <a:p>
            <a:pPr lvl="1"/>
            <a:r>
              <a:rPr lang="en-US" sz="1400" dirty="0" smtClean="0"/>
              <a:t>The exemption from applicability of TDS provisions on income credited or paid by VCF/ VCC to investors shall be withdrawn.</a:t>
            </a:r>
          </a:p>
        </p:txBody>
      </p:sp>
      <p:sp>
        <p:nvSpPr>
          <p:cNvPr id="5" name="Slide Number Placeholder 4"/>
          <p:cNvSpPr>
            <a:spLocks noGrp="1"/>
          </p:cNvSpPr>
          <p:nvPr>
            <p:ph type="sldNum" sz="quarter" idx="12"/>
          </p:nvPr>
        </p:nvSpPr>
        <p:spPr/>
        <p:txBody>
          <a:bodyPr/>
          <a:lstStyle/>
          <a:p>
            <a:fld id="{2F3DD9AE-AC5E-428F-8FB6-02D98D167FE5}" type="slidenum">
              <a:rPr lang="en-US" smtClean="0"/>
              <a:pPr/>
              <a:t>37</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ALTERNATE MINIMUM TAX (AMT) CHAPTER XII-BA</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r>
              <a:rPr lang="en-US" sz="1600" dirty="0" smtClean="0"/>
              <a:t>Hitherto the AMT was applicable only to LLP. It is now proposed to apply all the provisions of AMT to all persons other than companies, who have claimed deduction under chapter VIA (except sec 80P) or sec 10AA.</a:t>
            </a:r>
          </a:p>
          <a:p>
            <a:endParaRPr lang="en-US" sz="1600" dirty="0" smtClean="0"/>
          </a:p>
          <a:p>
            <a:r>
              <a:rPr lang="en-US" sz="1600" dirty="0" smtClean="0"/>
              <a:t>However, the above provisions would not apply to individual, HUF, AOP or BOI (whether incorporated or not) or artificial juridical person if the adjusted total income of such person does not exceed Rs. 20 </a:t>
            </a:r>
            <a:r>
              <a:rPr lang="en-US" sz="1600" dirty="0" err="1" smtClean="0"/>
              <a:t>lacs</a:t>
            </a:r>
            <a:r>
              <a:rPr lang="en-US" sz="1600" dirty="0" smtClean="0"/>
              <a:t>.</a:t>
            </a:r>
          </a:p>
          <a:p>
            <a:endParaRPr lang="en-US" sz="1600" dirty="0" smtClean="0"/>
          </a:p>
          <a:p>
            <a:r>
              <a:rPr lang="en-US" sz="1600" dirty="0" smtClean="0"/>
              <a:t>Consequential amendments have been proposed to sec 140A relating to self assessment, section 234A relating to interest for defaults in furnishing return of income, section 234B relating to interest for defaults in payment of advance tax and section 234C relating to interest for deferment of advance tax.</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38</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a:bodyPr>
          <a:lstStyle/>
          <a:p>
            <a:r>
              <a:rPr lang="en-US" sz="2400" dirty="0" smtClean="0"/>
              <a:t>TDS AND TCS (W.E.F. 1</a:t>
            </a:r>
            <a:r>
              <a:rPr lang="en-US" sz="2400" baseline="30000" dirty="0" smtClean="0"/>
              <a:t>ST</a:t>
            </a:r>
            <a:r>
              <a:rPr lang="en-US" sz="2400" dirty="0" smtClean="0"/>
              <a:t> JULY, 2012)</a:t>
            </a:r>
            <a:endParaRPr lang="en-US" sz="2400" dirty="0"/>
          </a:p>
        </p:txBody>
      </p:sp>
      <p:sp>
        <p:nvSpPr>
          <p:cNvPr id="3" name="Content Placeholder 2"/>
          <p:cNvSpPr>
            <a:spLocks noGrp="1"/>
          </p:cNvSpPr>
          <p:nvPr>
            <p:ph idx="1"/>
          </p:nvPr>
        </p:nvSpPr>
        <p:spPr>
          <a:xfrm>
            <a:off x="457200" y="685800"/>
            <a:ext cx="7467600" cy="5440363"/>
          </a:xfrm>
        </p:spPr>
        <p:txBody>
          <a:bodyPr>
            <a:normAutofit lnSpcReduction="10000"/>
          </a:bodyPr>
          <a:lstStyle/>
          <a:p>
            <a:pPr>
              <a:buNone/>
            </a:pPr>
            <a:r>
              <a:rPr lang="en-US" sz="1600" dirty="0" smtClean="0"/>
              <a:t>	</a:t>
            </a:r>
            <a:r>
              <a:rPr lang="en-US" sz="1600" b="1" u="sng" dirty="0" smtClean="0"/>
              <a:t>SECTION 194E AND 115BBA</a:t>
            </a:r>
          </a:p>
          <a:p>
            <a:pPr lvl="1"/>
            <a:r>
              <a:rPr lang="en-US" sz="1400" dirty="0" smtClean="0"/>
              <a:t>Income arising to an Entertainer, who is non resident and non citizen of India, through its performance in India has also been included under section115BBA. Also, tax rate applicable to persons covered under this section has been increased from 10% to 20%. Accordingly the rate of TDS are also increased to 20%.</a:t>
            </a:r>
            <a:endParaRPr lang="en-US" sz="1200" dirty="0" smtClean="0"/>
          </a:p>
          <a:p>
            <a:pPr lvl="1"/>
            <a:endParaRPr lang="en-US" sz="1200" dirty="0" smtClean="0"/>
          </a:p>
          <a:p>
            <a:pPr lvl="1">
              <a:buNone/>
            </a:pPr>
            <a:r>
              <a:rPr lang="en-US" sz="1600" b="1" u="sng" dirty="0" smtClean="0"/>
              <a:t>SECTION 193</a:t>
            </a:r>
          </a:p>
          <a:p>
            <a:pPr lvl="1"/>
            <a:r>
              <a:rPr lang="en-US" sz="1600" dirty="0" smtClean="0"/>
              <a:t>The TDS non deduction limit for interest payable on debenture (whether listed or not) paid by company in which public is substantially interested has been raised from Rs. 2,500 to Rs. 5,000 if the payment is made by account payee </a:t>
            </a:r>
            <a:r>
              <a:rPr lang="en-US" sz="1600" dirty="0" err="1" smtClean="0"/>
              <a:t>cheque</a:t>
            </a:r>
            <a:r>
              <a:rPr lang="en-US" sz="1600" dirty="0" smtClean="0"/>
              <a:t>.</a:t>
            </a:r>
          </a:p>
          <a:p>
            <a:pPr lvl="1"/>
            <a:endParaRPr lang="en-US" sz="1600" dirty="0" smtClean="0"/>
          </a:p>
          <a:p>
            <a:pPr lvl="1">
              <a:buNone/>
            </a:pPr>
            <a:r>
              <a:rPr lang="en-US" sz="1600" b="1" u="sng" dirty="0" smtClean="0"/>
              <a:t>SECTION 194J</a:t>
            </a:r>
          </a:p>
          <a:p>
            <a:pPr lvl="1"/>
            <a:r>
              <a:rPr lang="en-US" sz="1600" dirty="0" smtClean="0"/>
              <a:t>Remuneration or fees or Commission which is not in the nature of Salary paid by a company to its director is now covered under section194J. Accordingly, TDS is required to be deducted at the rate of 10%.</a:t>
            </a:r>
          </a:p>
          <a:p>
            <a:pPr lvl="1"/>
            <a:endParaRPr lang="en-US" sz="1600" dirty="0" smtClean="0"/>
          </a:p>
          <a:p>
            <a:pPr lvl="1">
              <a:buNone/>
            </a:pPr>
            <a:r>
              <a:rPr lang="en-US" sz="1600" b="1" u="sng" dirty="0" smtClean="0"/>
              <a:t>SECTION 194LA</a:t>
            </a:r>
          </a:p>
          <a:p>
            <a:pPr lvl="1"/>
            <a:r>
              <a:rPr lang="en-US" sz="1600" dirty="0" smtClean="0"/>
              <a:t>The TDS non deduction limit on compulsory acquisition of immovable property (other than agricultural land) has been raised from Rs. 1 </a:t>
            </a:r>
            <a:r>
              <a:rPr lang="en-US" sz="1600" dirty="0" err="1" smtClean="0"/>
              <a:t>lac</a:t>
            </a:r>
            <a:r>
              <a:rPr lang="en-US" sz="1600" dirty="0" smtClean="0"/>
              <a:t> to Rs. 2 </a:t>
            </a:r>
            <a:r>
              <a:rPr lang="en-US" sz="1600" dirty="0" err="1" smtClean="0"/>
              <a:t>lacs</a:t>
            </a:r>
            <a:r>
              <a:rPr lang="en-US" sz="1600" dirty="0" smtClean="0"/>
              <a:t>.</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39</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OVERVIEW OF THE ECONOMY</a:t>
            </a:r>
            <a:endParaRPr lang="en-US" sz="2400" dirty="0"/>
          </a:p>
        </p:txBody>
      </p:sp>
      <p:sp>
        <p:nvSpPr>
          <p:cNvPr id="3" name="Content Placeholder 2"/>
          <p:cNvSpPr>
            <a:spLocks noGrp="1"/>
          </p:cNvSpPr>
          <p:nvPr>
            <p:ph idx="1"/>
          </p:nvPr>
        </p:nvSpPr>
        <p:spPr>
          <a:xfrm>
            <a:off x="457200" y="838200"/>
            <a:ext cx="7467600" cy="5287963"/>
          </a:xfrm>
        </p:spPr>
        <p:txBody>
          <a:bodyPr>
            <a:normAutofit/>
          </a:bodyPr>
          <a:lstStyle/>
          <a:p>
            <a:r>
              <a:rPr lang="en-US" sz="1600" dirty="0" smtClean="0"/>
              <a:t>India’s GDP is estimated to grow at 6.9 per cent in real terms in 2011-12 to be divided as 2.5 per cent in agriculture, 3.9 per cent in industry and 9.4 per cent in services.</a:t>
            </a:r>
          </a:p>
          <a:p>
            <a:endParaRPr lang="en-US" sz="1600" dirty="0" smtClean="0"/>
          </a:p>
          <a:p>
            <a:r>
              <a:rPr lang="en-US" sz="1600" dirty="0" smtClean="0"/>
              <a:t>It is expected that the headline inflation is to moderate further in the next few months and remain stable thereafter.</a:t>
            </a:r>
          </a:p>
          <a:p>
            <a:endParaRPr lang="en-US" sz="1600" dirty="0" smtClean="0"/>
          </a:p>
          <a:p>
            <a:r>
              <a:rPr lang="en-US" sz="1600" dirty="0" smtClean="0"/>
              <a:t>Steps taken to bridge gaps in distribution, storage and marketing systems to strengthen food supply chains have helped us in a more effective management of inflation and led to a decline in food inflation.</a:t>
            </a:r>
          </a:p>
          <a:p>
            <a:endParaRPr lang="en-US" sz="1600" dirty="0" smtClean="0"/>
          </a:p>
          <a:p>
            <a:r>
              <a:rPr lang="en-US" sz="1600" dirty="0" smtClean="0"/>
              <a:t>During April-January 2011-12, exports grew by 23 per cent to reach US Dollar 243 billion, while imports at US Dollar 391 billion recorded a growth of over 29 per cent. </a:t>
            </a:r>
          </a:p>
          <a:p>
            <a:endParaRPr lang="en-US" sz="1600" dirty="0" smtClean="0"/>
          </a:p>
          <a:p>
            <a:r>
              <a:rPr lang="en-US" sz="1600" dirty="0" smtClean="0"/>
              <a:t>The current account deficit as a proportion of GDP for 2011-12 is likely to be around 3.6 per cent thus putting pressure on the exchange rates along with the net capital inflows of second and third quarters.</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dirty="0" smtClean="0"/>
              <a:t>	</a:t>
            </a:r>
            <a:r>
              <a:rPr lang="en-US" sz="1600" b="1" u="sng" dirty="0" smtClean="0"/>
              <a:t>SECTION 194LAA (NEWLY INSERTED) (W.E.F. 1</a:t>
            </a:r>
            <a:r>
              <a:rPr lang="en-US" sz="1600" b="1" u="sng" baseline="30000" dirty="0" smtClean="0"/>
              <a:t>ST</a:t>
            </a:r>
            <a:r>
              <a:rPr lang="en-US" sz="1600" b="1" u="sng" dirty="0" smtClean="0"/>
              <a:t> OCTOBER, 2012)</a:t>
            </a:r>
          </a:p>
          <a:p>
            <a:pPr lvl="1"/>
            <a:r>
              <a:rPr lang="en-US" sz="1400" dirty="0" smtClean="0"/>
              <a:t>Any person acquiring (other than to whom sec 194LA applies) an immovable property (other than agricultural land) from a resident transferor shall deduct TDS @ 1%.</a:t>
            </a:r>
          </a:p>
          <a:p>
            <a:pPr lvl="1"/>
            <a:r>
              <a:rPr lang="en-US" sz="1400" dirty="0" smtClean="0"/>
              <a:t>TDS is to be deducted at the time of credit or payment whichever is earlier on Consideration paid or value adopted by Stamp Authority whichever is higher.</a:t>
            </a:r>
          </a:p>
          <a:p>
            <a:pPr lvl="1"/>
            <a:r>
              <a:rPr lang="en-US" sz="1400" dirty="0" smtClean="0"/>
              <a:t>TDS is required to be deducted only if the consideration value is equal to or more than Rs. 50 </a:t>
            </a:r>
            <a:r>
              <a:rPr lang="en-US" sz="1400" dirty="0" err="1" smtClean="0"/>
              <a:t>lacs</a:t>
            </a:r>
            <a:r>
              <a:rPr lang="en-US" sz="1400" dirty="0" smtClean="0"/>
              <a:t> for property situated in urban specified areas and Rs. 20 </a:t>
            </a:r>
            <a:r>
              <a:rPr lang="en-US" sz="1400" dirty="0" err="1" smtClean="0"/>
              <a:t>lacs</a:t>
            </a:r>
            <a:r>
              <a:rPr lang="en-US" sz="1400" dirty="0" smtClean="0"/>
              <a:t> for other areas.</a:t>
            </a:r>
          </a:p>
          <a:p>
            <a:pPr lvl="1"/>
            <a:r>
              <a:rPr lang="en-US" sz="1400" dirty="0" smtClean="0"/>
              <a:t>The immovable property will be registered in the name of acquirer only if he furnishes the proof of TDS deduction.</a:t>
            </a:r>
          </a:p>
          <a:p>
            <a:pPr lvl="1"/>
            <a:r>
              <a:rPr lang="en-US" sz="1400" dirty="0" smtClean="0"/>
              <a:t>However, the provisions of sec 203A relating to attainment of Tax deduction Account Number are not applicable to the Acquirer of Immovable Property.</a:t>
            </a:r>
          </a:p>
          <a:p>
            <a:pPr lvl="1">
              <a:buNone/>
            </a:pPr>
            <a:endParaRPr lang="en-US" sz="1400" b="1" u="sng" dirty="0" smtClean="0"/>
          </a:p>
          <a:p>
            <a:pPr lvl="1">
              <a:buNone/>
            </a:pPr>
            <a:r>
              <a:rPr lang="en-US" sz="1400" b="1" u="sng" dirty="0" smtClean="0"/>
              <a:t>SECTION 194LC (NEWLY INSERTED) AND SECTION 115A</a:t>
            </a:r>
          </a:p>
          <a:p>
            <a:pPr lvl="1"/>
            <a:r>
              <a:rPr lang="en-US" sz="1400" dirty="0" smtClean="0"/>
              <a:t>It is proposed to amend Section 115A of the Income Tax Act to provide that any interest paid by a specified company to a non-resident in respect of borrowing made in foreign currency from sources outside India between 1</a:t>
            </a:r>
            <a:r>
              <a:rPr lang="en-US" sz="1400" baseline="30000" dirty="0" smtClean="0"/>
              <a:t>st</a:t>
            </a:r>
            <a:r>
              <a:rPr lang="en-US" sz="1400" dirty="0" smtClean="0"/>
              <a:t> July, 2012 and 1st July, 2015 shall be taxable @ 5% as against 20% erstwhile.</a:t>
            </a:r>
          </a:p>
          <a:p>
            <a:pPr lvl="1"/>
            <a:r>
              <a:rPr lang="en-US" sz="1400" dirty="0" smtClean="0"/>
              <a:t>The payment of interest has to be under an agreement and rate of the interest payable should be approved by the Central Government.</a:t>
            </a:r>
          </a:p>
          <a:p>
            <a:pPr lvl="1"/>
            <a:r>
              <a:rPr lang="en-US" sz="1400" dirty="0" smtClean="0"/>
              <a:t>Accordingly, TDS will be deducted @ 5% under section194LC.</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40</a:t>
            </a:fld>
            <a:endParaRPr lang="en-US"/>
          </a:p>
        </p:txBody>
      </p:sp>
      <p:sp>
        <p:nvSpPr>
          <p:cNvPr id="6" name="Footer Placeholder 4"/>
          <p:cNvSpPr txBox="1">
            <a:spLocks/>
          </p:cNvSpPr>
          <p:nvPr/>
        </p:nvSpPr>
        <p:spPr>
          <a:xfrm>
            <a:off x="1371600" y="6324600"/>
            <a:ext cx="6172200" cy="365125"/>
          </a:xfrm>
          <a:prstGeom prst="rect">
            <a:avLst/>
          </a:prstGeom>
        </p:spPr>
        <p:txBody>
          <a:bodyPr vert="horz" l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smtClean="0">
                <a:ln>
                  <a:noFill/>
                </a:ln>
                <a:solidFill>
                  <a:schemeClr val="tx1"/>
                </a:solidFill>
                <a:effectLst/>
                <a:uLnTx/>
                <a:uFillTx/>
                <a:latin typeface="Book Antiqua" pitchFamily="18" charset="0"/>
                <a:ea typeface="+mn-ea"/>
                <a:cs typeface="+mn-cs"/>
              </a:rPr>
              <a:t>ANKIT TOTLA, B'COM, A.C.A. - SVA &amp; ASSOCIATES</a:t>
            </a:r>
            <a:endParaRPr kumimoji="0" lang="en-US" sz="1600" b="1" i="0" u="none" strike="noStrike" kern="1200" cap="all" spc="0" normalizeH="0" baseline="0" noProof="0" dirty="0">
              <a:ln>
                <a:noFill/>
              </a:ln>
              <a:solidFill>
                <a:schemeClr val="tx1"/>
              </a:solidFill>
              <a:effectLst/>
              <a:uLnTx/>
              <a:uFillTx/>
              <a:latin typeface="Book Antiqua" pitchFamily="18" charset="0"/>
              <a:ea typeface="+mn-ea"/>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dirty="0" smtClean="0"/>
              <a:t>	</a:t>
            </a:r>
            <a:r>
              <a:rPr lang="en-US" sz="1600" b="1" u="sng" dirty="0" smtClean="0"/>
              <a:t>SECTION 195</a:t>
            </a:r>
          </a:p>
          <a:p>
            <a:pPr lvl="1"/>
            <a:r>
              <a:rPr lang="en-US" sz="1400" dirty="0" smtClean="0"/>
              <a:t>The interest meaning has been changed from ‘any interest’ to ‘any interest (not being interest under section194LB or 194LC)’.</a:t>
            </a:r>
          </a:p>
          <a:p>
            <a:pPr lvl="1"/>
            <a:r>
              <a:rPr lang="en-US" sz="1400" dirty="0" smtClean="0"/>
              <a:t>Section 195(1) has been amended to clarify that obligation to comply with sub section (1) and to make deduction there under applies and shall be deemed to have always applied and extends and shall be deemed to have always extended to all persons, resident or non-resident, whether or not the non - resident has:-</a:t>
            </a:r>
          </a:p>
          <a:p>
            <a:pPr lvl="2"/>
            <a:r>
              <a:rPr lang="en-US" sz="1400" dirty="0" smtClean="0"/>
              <a:t>a residence or place of business or business connection in India; or</a:t>
            </a:r>
          </a:p>
          <a:p>
            <a:pPr lvl="2"/>
            <a:r>
              <a:rPr lang="en-US" sz="1400" dirty="0" smtClean="0"/>
              <a:t>Any other presence in any manner whatsoever in India.</a:t>
            </a:r>
          </a:p>
          <a:p>
            <a:pPr lvl="2">
              <a:buNone/>
            </a:pPr>
            <a:r>
              <a:rPr lang="en-US" sz="1400" dirty="0" smtClean="0"/>
              <a:t>	These amendments will take effect retrospectively from 1st April, 1962 and will accordingly apply in relation to the assessment year 1962-63 and subsequent assessment years.</a:t>
            </a:r>
          </a:p>
          <a:p>
            <a:pPr lvl="2">
              <a:buNone/>
            </a:pPr>
            <a:endParaRPr lang="en-US" sz="1300" dirty="0" smtClean="0"/>
          </a:p>
          <a:p>
            <a:pPr lvl="2">
              <a:buNone/>
            </a:pPr>
            <a:r>
              <a:rPr lang="en-US" sz="1600" b="1" u="sng" dirty="0" smtClean="0"/>
              <a:t>SECTION 197A</a:t>
            </a:r>
          </a:p>
          <a:p>
            <a:pPr lvl="1"/>
            <a:r>
              <a:rPr lang="en-US" sz="1400" dirty="0" smtClean="0"/>
              <a:t>For filing Form 15H for non deduction of TDS under section 193, 194, 194A, 194EE and 194K, the age of senior citizens is proposed to be reduced from 65 years to 60 years.</a:t>
            </a:r>
          </a:p>
          <a:p>
            <a:pPr lvl="1"/>
            <a:endParaRPr lang="en-US" sz="1400" b="1" u="sng" dirty="0" smtClean="0"/>
          </a:p>
          <a:p>
            <a:pPr lvl="1">
              <a:buNone/>
            </a:pPr>
            <a:r>
              <a:rPr lang="en-US" sz="1400" b="1" u="sng" dirty="0" smtClean="0"/>
              <a:t>SECTION 201</a:t>
            </a:r>
          </a:p>
          <a:p>
            <a:pPr lvl="1"/>
            <a:r>
              <a:rPr lang="en-US" sz="1400" dirty="0" smtClean="0"/>
              <a:t>As per proposed amendments in Section 201, Payer who fails to deduct the whole or any part of the tax on the payment made to a resident payee shall not be deemed to be an </a:t>
            </a:r>
            <a:r>
              <a:rPr lang="en-US" sz="1400" dirty="0" err="1" smtClean="0"/>
              <a:t>assessee</a:t>
            </a:r>
            <a:r>
              <a:rPr lang="en-US" sz="1400" dirty="0" smtClean="0"/>
              <a:t> in default in respect of such tax if such resident payee –</a:t>
            </a:r>
          </a:p>
          <a:p>
            <a:pPr lvl="2"/>
            <a:r>
              <a:rPr lang="en-US" sz="1400" dirty="0" smtClean="0"/>
              <a:t>has furnished his return of income under section 139;</a:t>
            </a:r>
            <a:endParaRPr lang="en-US" sz="1300"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41</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pPr lvl="2"/>
            <a:r>
              <a:rPr lang="en-US" sz="1400" dirty="0" smtClean="0"/>
              <a:t>has taken into account such sum for computing income in such return of income; and</a:t>
            </a:r>
          </a:p>
          <a:p>
            <a:pPr lvl="2"/>
            <a:r>
              <a:rPr lang="en-US" sz="1400" dirty="0" smtClean="0"/>
              <a:t>has paid the tax due on the income declared by him in such return of income,</a:t>
            </a:r>
          </a:p>
          <a:p>
            <a:pPr lvl="2"/>
            <a:r>
              <a:rPr lang="en-US" sz="1400" dirty="0" smtClean="0"/>
              <a:t>the payer furnishes a certificate to this effect from an accountant in such form as may be prescribed.</a:t>
            </a:r>
          </a:p>
          <a:p>
            <a:pPr lvl="2"/>
            <a:endParaRPr lang="en-US" sz="1400" dirty="0" smtClean="0"/>
          </a:p>
          <a:p>
            <a:pPr lvl="1"/>
            <a:r>
              <a:rPr lang="en-US" sz="1400" dirty="0" smtClean="0"/>
              <a:t>The date of payment of taxes by the resident payee shall be deemed to be the date on which return has been furnished by the payer.</a:t>
            </a:r>
          </a:p>
          <a:p>
            <a:pPr lvl="1"/>
            <a:endParaRPr lang="en-US" sz="1400" dirty="0" smtClean="0"/>
          </a:p>
          <a:p>
            <a:pPr lvl="1"/>
            <a:r>
              <a:rPr lang="en-US" sz="1400" dirty="0" smtClean="0"/>
              <a:t>It is also proposed to provide that where the payer fails to deduct the whole or any part of the tax on the payment made to a resident and is not deemed to be an </a:t>
            </a:r>
            <a:r>
              <a:rPr lang="en-US" sz="1400" dirty="0" err="1" smtClean="0"/>
              <a:t>assessee</a:t>
            </a:r>
            <a:r>
              <a:rPr lang="en-US" sz="1400" dirty="0" smtClean="0"/>
              <a:t> in default under section 201(1) on account of payment of taxes by the such resident, the interest under section 201(1A)(</a:t>
            </a:r>
            <a:r>
              <a:rPr lang="en-US" sz="1400" dirty="0" err="1" smtClean="0"/>
              <a:t>i</a:t>
            </a:r>
            <a:r>
              <a:rPr lang="en-US" sz="1400" dirty="0" smtClean="0"/>
              <a:t>) shall be </a:t>
            </a:r>
            <a:r>
              <a:rPr lang="en-US" sz="1400" dirty="0" err="1" smtClean="0"/>
              <a:t>payablefrom</a:t>
            </a:r>
            <a:r>
              <a:rPr lang="en-US" sz="1400" dirty="0" smtClean="0"/>
              <a:t> the date on which such tax was deductible to the date of furnishing of return of income by such resident payee.</a:t>
            </a:r>
          </a:p>
          <a:p>
            <a:pPr lvl="1"/>
            <a:endParaRPr lang="en-US" sz="1400" dirty="0" smtClean="0"/>
          </a:p>
          <a:p>
            <a:pPr lvl="1">
              <a:buNone/>
            </a:pPr>
            <a:r>
              <a:rPr lang="en-US" sz="1400" b="1" u="sng" dirty="0" smtClean="0"/>
              <a:t>SECTION 204</a:t>
            </a:r>
          </a:p>
          <a:p>
            <a:pPr lvl="1"/>
            <a:r>
              <a:rPr lang="en-US" sz="1400" dirty="0" smtClean="0"/>
              <a:t>For the purpose of providing clarity to the meaning of “person responsible for paying” in case of payment by Central Government or a State Government, it is proposed to provide that in the case of payment by Central Government or a State Government, the Drawing and Disbursing Officer or any other person (by whatever name called) responsible for making payment shall be the “person responsible for paying” within the meaning of section 204.</a:t>
            </a:r>
            <a:endParaRPr lang="en-US" sz="1400" b="1" u="sng"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42</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endParaRPr lang="en-US" sz="1600" dirty="0" smtClean="0"/>
          </a:p>
          <a:p>
            <a:pPr>
              <a:buNone/>
            </a:pPr>
            <a:r>
              <a:rPr lang="en-US" sz="1600" dirty="0" smtClean="0"/>
              <a:t>	</a:t>
            </a:r>
            <a:r>
              <a:rPr lang="en-US" sz="1600" b="1" u="sng" dirty="0" smtClean="0"/>
              <a:t>SECTION 206C</a:t>
            </a:r>
          </a:p>
          <a:p>
            <a:pPr>
              <a:buNone/>
            </a:pPr>
            <a:endParaRPr lang="en-US" sz="1600" b="1" u="sng" dirty="0" smtClean="0"/>
          </a:p>
          <a:p>
            <a:pPr lvl="1"/>
            <a:r>
              <a:rPr lang="en-US" sz="1400" dirty="0" smtClean="0"/>
              <a:t>Minerals (being coal, lignite or iron ore) have been brought under the ambit of TCS which is to be collected @ 1%.</a:t>
            </a:r>
          </a:p>
          <a:p>
            <a:pPr lvl="1"/>
            <a:endParaRPr lang="en-US" sz="1400" dirty="0" smtClean="0"/>
          </a:p>
          <a:p>
            <a:pPr lvl="1"/>
            <a:r>
              <a:rPr lang="en-US" sz="1400" dirty="0" smtClean="0"/>
              <a:t>Also, the seller of bullion and </a:t>
            </a:r>
            <a:r>
              <a:rPr lang="en-US" sz="1400" dirty="0" err="1" smtClean="0"/>
              <a:t>jewellery</a:t>
            </a:r>
            <a:r>
              <a:rPr lang="en-US" sz="1400" dirty="0" smtClean="0"/>
              <a:t> shall at the time of receipt of consideration (in cash only) collect TCS @ 1% as income tax from the buyer if the sale consideration exceeds Rs. 2 </a:t>
            </a:r>
            <a:r>
              <a:rPr lang="en-US" sz="1400" dirty="0" err="1" smtClean="0"/>
              <a:t>lacs</a:t>
            </a:r>
            <a:r>
              <a:rPr lang="en-US" sz="1400" dirty="0" smtClean="0"/>
              <a:t>.</a:t>
            </a:r>
          </a:p>
          <a:p>
            <a:pPr lvl="1"/>
            <a:endParaRPr lang="en-US" sz="1400" dirty="0" smtClean="0"/>
          </a:p>
          <a:p>
            <a:pPr lvl="1"/>
            <a:r>
              <a:rPr lang="en-US" sz="1400" dirty="0" smtClean="0"/>
              <a:t>Provisions relating to TCS for clarifying the deemed date of discharge of tax liability by the buyer or licensee or lessee are on line with the amendments proposed under section 201.</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43</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sz="2400" dirty="0" smtClean="0"/>
              <a:t>OTHER TAX PROVISIONS</a:t>
            </a:r>
            <a:endParaRPr lang="en-US" sz="2400" dirty="0"/>
          </a:p>
        </p:txBody>
      </p:sp>
      <p:sp>
        <p:nvSpPr>
          <p:cNvPr id="3" name="Content Placeholder 2"/>
          <p:cNvSpPr>
            <a:spLocks noGrp="1"/>
          </p:cNvSpPr>
          <p:nvPr>
            <p:ph idx="1"/>
          </p:nvPr>
        </p:nvSpPr>
        <p:spPr>
          <a:xfrm>
            <a:off x="457200" y="685800"/>
            <a:ext cx="7467600" cy="5440363"/>
          </a:xfrm>
        </p:spPr>
        <p:txBody>
          <a:bodyPr>
            <a:normAutofit/>
          </a:bodyPr>
          <a:lstStyle/>
          <a:p>
            <a:pPr>
              <a:buNone/>
            </a:pPr>
            <a:r>
              <a:rPr lang="en-US" sz="1600" dirty="0" smtClean="0"/>
              <a:t>	</a:t>
            </a:r>
            <a:r>
              <a:rPr lang="en-US" sz="1600" b="1" u="sng" dirty="0" smtClean="0"/>
              <a:t>PRESUMPTIVE SCHEME</a:t>
            </a:r>
          </a:p>
          <a:p>
            <a:pPr lvl="1"/>
            <a:r>
              <a:rPr lang="en-US" sz="1400" dirty="0" smtClean="0"/>
              <a:t>The Presumptive scheme of income under section 44AD shall not be applicable to the following business:- </a:t>
            </a:r>
          </a:p>
          <a:p>
            <a:pPr lvl="2"/>
            <a:r>
              <a:rPr lang="en-US" sz="1400" dirty="0" smtClean="0"/>
              <a:t>a person carrying on profession as referred to in sec 44AA(1); </a:t>
            </a:r>
          </a:p>
          <a:p>
            <a:pPr lvl="2"/>
            <a:r>
              <a:rPr lang="en-US" sz="1400" dirty="0" smtClean="0"/>
              <a:t>persons earning income in the nature of commission or brokerage income; or</a:t>
            </a:r>
          </a:p>
          <a:p>
            <a:pPr lvl="2"/>
            <a:r>
              <a:rPr lang="en-US" sz="1400" dirty="0" smtClean="0"/>
              <a:t>a person carrying on any agency business.</a:t>
            </a:r>
          </a:p>
          <a:p>
            <a:pPr lvl="2"/>
            <a:endParaRPr lang="en-US" sz="1300" dirty="0" smtClean="0"/>
          </a:p>
          <a:p>
            <a:pPr>
              <a:buNone/>
            </a:pPr>
            <a:r>
              <a:rPr lang="en-US" sz="2000" dirty="0" smtClean="0"/>
              <a:t>	</a:t>
            </a:r>
            <a:r>
              <a:rPr lang="en-US" sz="1600" b="1" u="sng" dirty="0" smtClean="0"/>
              <a:t>TAX ON UNEXPLAINED MONEY, CASH CREDITS, INVESTMENTS, EXPENDITURE, ETC.</a:t>
            </a:r>
          </a:p>
          <a:p>
            <a:pPr lvl="1"/>
            <a:r>
              <a:rPr lang="en-US" sz="1400" dirty="0" smtClean="0"/>
              <a:t>It is proposed to insert a new sec 115BBE wherein all the unexplained money, cash credits, investments, expenditure, etc shall be deemed to be the income and taxable at a flat rate of 30% irrespective of the slab rates. No deduction in respect of any expenditure or allowance shall be allowed under any provisions in computing the said deemed income. The other income of </a:t>
            </a:r>
            <a:r>
              <a:rPr lang="en-US" sz="1400" dirty="0" err="1" smtClean="0"/>
              <a:t>assessee</a:t>
            </a:r>
            <a:r>
              <a:rPr lang="en-US" sz="1400" dirty="0" smtClean="0"/>
              <a:t> shall be chargeable as per the other applicable provisions of the act.</a:t>
            </a:r>
          </a:p>
          <a:p>
            <a:pPr lvl="1"/>
            <a:endParaRPr lang="en-US" sz="1400" dirty="0" smtClean="0"/>
          </a:p>
          <a:p>
            <a:pPr lvl="1">
              <a:buNone/>
            </a:pPr>
            <a:r>
              <a:rPr lang="en-US" sz="1600" b="1" u="sng" dirty="0" smtClean="0"/>
              <a:t>SENIOR CITIZEN EXEMPT FROM PAYING ADVANCE TAX – SEC 207</a:t>
            </a:r>
          </a:p>
          <a:p>
            <a:pPr lvl="1"/>
            <a:r>
              <a:rPr lang="en-US" sz="1400" dirty="0" smtClean="0"/>
              <a:t>A resident senior citizen (Age 60yrs or more) shall not be liable to pay advance tax if he does not have any income chargeable under the head “Profits and gains of business or profession”.</a:t>
            </a:r>
          </a:p>
        </p:txBody>
      </p:sp>
      <p:sp>
        <p:nvSpPr>
          <p:cNvPr id="5" name="Slide Number Placeholder 4"/>
          <p:cNvSpPr>
            <a:spLocks noGrp="1"/>
          </p:cNvSpPr>
          <p:nvPr>
            <p:ph type="sldNum" sz="quarter" idx="12"/>
          </p:nvPr>
        </p:nvSpPr>
        <p:spPr/>
        <p:txBody>
          <a:bodyPr/>
          <a:lstStyle/>
          <a:p>
            <a:fld id="{2F3DD9AE-AC5E-428F-8FB6-02D98D167FE5}" type="slidenum">
              <a:rPr lang="en-US" smtClean="0"/>
              <a:pPr/>
              <a:t>44</a:t>
            </a:fld>
            <a:endParaRPr lang="en-US"/>
          </a:p>
        </p:txBody>
      </p:sp>
      <p:sp>
        <p:nvSpPr>
          <p:cNvPr id="6" name="Footer Placeholder 4"/>
          <p:cNvSpPr txBox="1">
            <a:spLocks/>
          </p:cNvSpPr>
          <p:nvPr/>
        </p:nvSpPr>
        <p:spPr>
          <a:xfrm>
            <a:off x="1371600" y="6324600"/>
            <a:ext cx="6172200" cy="365125"/>
          </a:xfrm>
          <a:prstGeom prst="rect">
            <a:avLst/>
          </a:prstGeom>
        </p:spPr>
        <p:txBody>
          <a:bodyPr vert="horz" l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smtClean="0">
                <a:ln>
                  <a:noFill/>
                </a:ln>
                <a:solidFill>
                  <a:schemeClr val="tx1"/>
                </a:solidFill>
                <a:effectLst/>
                <a:uLnTx/>
                <a:uFillTx/>
                <a:latin typeface="Book Antiqua" pitchFamily="18" charset="0"/>
                <a:ea typeface="+mn-ea"/>
                <a:cs typeface="+mn-cs"/>
              </a:rPr>
              <a:t>ANKIT TOTLA, B'COM, A.C.A. - SVA &amp; ASSOCIATES</a:t>
            </a:r>
            <a:endParaRPr kumimoji="0" lang="en-US" sz="1600" b="1" i="0" u="none" strike="noStrike" kern="1200" cap="all" spc="0" normalizeH="0" baseline="0" noProof="0" dirty="0">
              <a:ln>
                <a:noFill/>
              </a:ln>
              <a:solidFill>
                <a:schemeClr val="tx1"/>
              </a:solidFill>
              <a:effectLst/>
              <a:uLnTx/>
              <a:uFillTx/>
              <a:latin typeface="Book Antiqua" pitchFamily="18" charset="0"/>
              <a:ea typeface="+mn-ea"/>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dirty="0" smtClean="0"/>
              <a:t>	</a:t>
            </a:r>
            <a:r>
              <a:rPr lang="en-US" sz="1600" b="1" u="sng" dirty="0" smtClean="0"/>
              <a:t>COMPULSORY FILING OF IT RETURN IF ASSETS LOCATED OUTSIDE INDIA – SECTION 139</a:t>
            </a:r>
          </a:p>
          <a:p>
            <a:pPr lvl="1"/>
            <a:r>
              <a:rPr lang="en-US" sz="1400" dirty="0" smtClean="0"/>
              <a:t>It is proposed to amend the provisions of section 139 by making it mandatory for every resident having any asset (including financial interest in any entity) located outside India or signing authority in any account located outside India to file Income Tax Return. Furnishing of return by such a resident would be mandatory irrespective of the fact whether the resident taxpayer has taxable income or not.</a:t>
            </a:r>
          </a:p>
          <a:p>
            <a:pPr lvl="1"/>
            <a:endParaRPr lang="en-US" sz="1400" dirty="0" smtClean="0"/>
          </a:p>
          <a:p>
            <a:pPr lvl="1">
              <a:buNone/>
            </a:pPr>
            <a:r>
              <a:rPr lang="en-US" sz="1600" b="1" u="sng" dirty="0" smtClean="0"/>
              <a:t>REDUCTION IN STT</a:t>
            </a:r>
          </a:p>
          <a:p>
            <a:pPr lvl="1"/>
            <a:r>
              <a:rPr lang="en-US" sz="1600" dirty="0" smtClean="0"/>
              <a:t>It is proposed to reduce the STT rates from 0.125% to 0.1% in cash delivery segment on purchase and sale of equity shares in a company / units of an equity oriented fund entered into through a recognized stock exchange in India.</a:t>
            </a:r>
          </a:p>
          <a:p>
            <a:pPr lvl="1"/>
            <a:endParaRPr lang="en-US" sz="1600" dirty="0" smtClean="0"/>
          </a:p>
          <a:p>
            <a:pPr lvl="1">
              <a:buNone/>
            </a:pPr>
            <a:r>
              <a:rPr lang="en-US" sz="1600" b="1" u="sng" dirty="0" smtClean="0"/>
              <a:t>DIVIDEND DISTRIBUTION TAX (DDT) – SECTION 115-O</a:t>
            </a:r>
          </a:p>
          <a:p>
            <a:pPr lvl="1"/>
            <a:r>
              <a:rPr lang="en-US" sz="1400" dirty="0" smtClean="0"/>
              <a:t>The cascading effect of DDT in multi-tier corporate structure has been removed. </a:t>
            </a:r>
            <a:r>
              <a:rPr lang="en-US" sz="1400" dirty="0" err="1" smtClean="0"/>
              <a:t>W.e.f</a:t>
            </a:r>
            <a:r>
              <a:rPr lang="en-US" sz="1400" dirty="0" smtClean="0"/>
              <a:t> 1st July, 2012, every holding company (irrespective whether it is subsidiary of another company) will be liable to pay DDT on the dividend distributed by it as reduced by the amount of dividend received by it from its subsidiary company.</a:t>
            </a:r>
          </a:p>
          <a:p>
            <a:pPr lvl="1"/>
            <a:r>
              <a:rPr lang="en-US" sz="1400" dirty="0" smtClean="0"/>
              <a:t>However, the Subsidiary Company should have paid DDT while distributing dividend.</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45</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pPr>
              <a:buNone/>
            </a:pPr>
            <a:r>
              <a:rPr lang="en-US" sz="1600" dirty="0" smtClean="0"/>
              <a:t>	</a:t>
            </a:r>
            <a:r>
              <a:rPr lang="en-US" sz="1600" b="1" u="sng" dirty="0" smtClean="0"/>
              <a:t>WEALTH TAX – EXCLUSION OF RESIDENTIAL HOUSE ALLOTTED TO EMPLOYEES</a:t>
            </a:r>
          </a:p>
          <a:p>
            <a:pPr lvl="1"/>
            <a:r>
              <a:rPr lang="en-US" sz="1400" dirty="0" smtClean="0"/>
              <a:t>If a residential house property is allotted by a Company to an employee or an officer or a director who is in whole-time employment, having a gross annual salary of less than five </a:t>
            </a:r>
            <a:r>
              <a:rPr lang="en-US" sz="1400" dirty="0" err="1" smtClean="0"/>
              <a:t>lacs</a:t>
            </a:r>
            <a:r>
              <a:rPr lang="en-US" sz="1400" dirty="0" smtClean="0"/>
              <a:t> rupees, then the said property is excluded from the definition of asset chargeable to wealth tax. It is proposed to revise the limit of salary from 5 </a:t>
            </a:r>
            <a:r>
              <a:rPr lang="en-US" sz="1400" dirty="0" err="1" smtClean="0"/>
              <a:t>Lacs</a:t>
            </a:r>
            <a:r>
              <a:rPr lang="en-US" sz="1400" dirty="0" smtClean="0"/>
              <a:t> to 10 </a:t>
            </a:r>
            <a:r>
              <a:rPr lang="en-US" sz="1400" dirty="0" err="1" smtClean="0"/>
              <a:t>Lacs</a:t>
            </a:r>
            <a:r>
              <a:rPr lang="en-US" sz="1400" dirty="0" smtClean="0"/>
              <a:t>.</a:t>
            </a:r>
          </a:p>
          <a:p>
            <a:pPr lvl="1"/>
            <a:endParaRPr lang="en-US" sz="1400" dirty="0" smtClean="0"/>
          </a:p>
          <a:p>
            <a:pPr lvl="1">
              <a:buNone/>
            </a:pPr>
            <a:r>
              <a:rPr lang="en-US" sz="1600" b="1" u="sng" dirty="0" smtClean="0"/>
              <a:t>EXEMPTION TO FOREIGN COMPANIES ON SALE OF CRUDE OIL</a:t>
            </a:r>
          </a:p>
          <a:p>
            <a:pPr lvl="1"/>
            <a:r>
              <a:rPr lang="en-US" sz="1600" dirty="0" smtClean="0"/>
              <a:t>It is proposed to insert a new clause (48) in section 10 of the Income-tax Act to provide for exemption in respect of any income of a foreign company received in India in Indian currency on account of sale of crude oil to any person in India subject to the following conditions:</a:t>
            </a:r>
          </a:p>
          <a:p>
            <a:pPr lvl="2"/>
            <a:r>
              <a:rPr lang="en-US" sz="1400" dirty="0" smtClean="0"/>
              <a:t>The receipt of money is under an agreement or an arrangement which is either entered into by the Central Government or approved by it.</a:t>
            </a:r>
          </a:p>
          <a:p>
            <a:pPr lvl="2"/>
            <a:r>
              <a:rPr lang="en-US" sz="1400" dirty="0" smtClean="0"/>
              <a:t>The foreign company, and the arrangement or agreement has been notified by the Central Government having regard to the national interest in this behalf.</a:t>
            </a:r>
          </a:p>
          <a:p>
            <a:pPr lvl="2"/>
            <a:r>
              <a:rPr lang="en-US" sz="1400" dirty="0" smtClean="0"/>
              <a:t>The receipt of the money is the only activity carried out by the foreign company in India.</a:t>
            </a:r>
            <a:endParaRPr lang="en-US" sz="1300" dirty="0" smtClean="0"/>
          </a:p>
          <a:p>
            <a:pPr>
              <a:buNone/>
            </a:pPr>
            <a:r>
              <a:rPr lang="en-US" sz="1600" b="1" dirty="0" smtClean="0"/>
              <a:t>	</a:t>
            </a:r>
            <a:r>
              <a:rPr lang="en-US" sz="1600" b="1" u="sng" dirty="0" smtClean="0"/>
              <a:t>GENERAL ANTI – AVOIDANCE RULE</a:t>
            </a:r>
          </a:p>
          <a:p>
            <a:pPr lvl="1"/>
            <a:r>
              <a:rPr lang="en-US" sz="1400" dirty="0" smtClean="0"/>
              <a:t>It is proposed to provide General Anti – Avoidance Rule in the Income Tax Act to deal with aggressive tax planning and in order to determine as to whether the arrangement is an impermissible avoidance arrangement.</a:t>
            </a:r>
          </a:p>
        </p:txBody>
      </p:sp>
      <p:sp>
        <p:nvSpPr>
          <p:cNvPr id="5" name="Slide Number Placeholder 4"/>
          <p:cNvSpPr>
            <a:spLocks noGrp="1"/>
          </p:cNvSpPr>
          <p:nvPr>
            <p:ph type="sldNum" sz="quarter" idx="12"/>
          </p:nvPr>
        </p:nvSpPr>
        <p:spPr/>
        <p:txBody>
          <a:bodyPr/>
          <a:lstStyle/>
          <a:p>
            <a:fld id="{2F3DD9AE-AC5E-428F-8FB6-02D98D167FE5}" type="slidenum">
              <a:rPr lang="en-US" smtClean="0"/>
              <a:pPr/>
              <a:t>46</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pPr>
              <a:buNone/>
            </a:pPr>
            <a:endParaRPr lang="en-US" sz="1600" dirty="0" smtClean="0"/>
          </a:p>
          <a:p>
            <a:pPr>
              <a:buNone/>
            </a:pPr>
            <a:r>
              <a:rPr lang="en-US" sz="1600" dirty="0" smtClean="0"/>
              <a:t>	</a:t>
            </a:r>
          </a:p>
          <a:p>
            <a:pPr>
              <a:buNone/>
            </a:pPr>
            <a:r>
              <a:rPr lang="en-US" sz="1600" b="1" dirty="0" smtClean="0"/>
              <a:t>	</a:t>
            </a:r>
            <a:r>
              <a:rPr lang="en-US" sz="1600" b="1" u="sng" dirty="0" smtClean="0"/>
              <a:t>UNEXPLAINED CASH CREDITS</a:t>
            </a:r>
          </a:p>
          <a:p>
            <a:pPr>
              <a:buNone/>
            </a:pPr>
            <a:endParaRPr lang="en-US" sz="1600" b="1" u="sng" dirty="0" smtClean="0"/>
          </a:p>
          <a:p>
            <a:pPr lvl="1"/>
            <a:r>
              <a:rPr lang="en-US" sz="1400" dirty="0" smtClean="0"/>
              <a:t>It is proposed to amend sec 68 to provide that amount credited by the closely held company in the nature and source of share capital, share premium, share application money shall be treated to be explained only if the source of funds is also explained by the </a:t>
            </a:r>
            <a:r>
              <a:rPr lang="en-US" sz="1400" dirty="0" err="1" smtClean="0"/>
              <a:t>assessee</a:t>
            </a:r>
            <a:r>
              <a:rPr lang="en-US" sz="1400" dirty="0" smtClean="0"/>
              <a:t> company in the hands of the resident share holder.</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47</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sz="2400" dirty="0" smtClean="0"/>
              <a:t>CENTRAL EXCISE</a:t>
            </a:r>
            <a:endParaRPr lang="en-US" sz="2400" dirty="0"/>
          </a:p>
        </p:txBody>
      </p:sp>
      <p:sp>
        <p:nvSpPr>
          <p:cNvPr id="3" name="Content Placeholder 2"/>
          <p:cNvSpPr>
            <a:spLocks noGrp="1"/>
          </p:cNvSpPr>
          <p:nvPr>
            <p:ph idx="1"/>
          </p:nvPr>
        </p:nvSpPr>
        <p:spPr>
          <a:xfrm>
            <a:off x="457200" y="609600"/>
            <a:ext cx="7467600" cy="5516563"/>
          </a:xfrm>
        </p:spPr>
        <p:txBody>
          <a:bodyPr>
            <a:normAutofit/>
          </a:bodyPr>
          <a:lstStyle/>
          <a:p>
            <a:pPr>
              <a:buNone/>
            </a:pPr>
            <a:r>
              <a:rPr lang="en-US" sz="1600" b="1" dirty="0" smtClean="0"/>
              <a:t>	</a:t>
            </a:r>
            <a:r>
              <a:rPr lang="en-US" sz="1600" b="1" u="sng" dirty="0" smtClean="0"/>
              <a:t>MAJOR CHANGES</a:t>
            </a:r>
          </a:p>
          <a:p>
            <a:pPr lvl="1"/>
            <a:r>
              <a:rPr lang="en-US" sz="1400" dirty="0" smtClean="0"/>
              <a:t>The effective rate of Excise Duty of 10% on non-petroleum products increased to 12% with few exceptions where exemptions / concessions have been given. </a:t>
            </a:r>
          </a:p>
          <a:p>
            <a:pPr lvl="1"/>
            <a:r>
              <a:rPr lang="en-US" sz="1400" dirty="0" smtClean="0"/>
              <a:t>Concessional rate of Excise Duty of 5% on non-petroleum products increased to 6%. </a:t>
            </a:r>
          </a:p>
          <a:p>
            <a:pPr lvl="1"/>
            <a:r>
              <a:rPr lang="en-US" sz="1400" dirty="0" smtClean="0"/>
              <a:t>The lower rate of Excise Duty of 1% on non-petroleum products increased to 2% except precious metal </a:t>
            </a:r>
            <a:r>
              <a:rPr lang="en-US" sz="1400" dirty="0" err="1" smtClean="0"/>
              <a:t>jewellery</a:t>
            </a:r>
            <a:r>
              <a:rPr lang="en-US" sz="1400" dirty="0" smtClean="0"/>
              <a:t>, coal and fertilizers which would remain at 1%.</a:t>
            </a:r>
          </a:p>
          <a:p>
            <a:pPr lvl="1"/>
            <a:endParaRPr lang="en-US" sz="1400" dirty="0" smtClean="0"/>
          </a:p>
          <a:p>
            <a:pPr lvl="1">
              <a:buNone/>
            </a:pPr>
            <a:r>
              <a:rPr lang="en-US" sz="1600" b="1" u="sng" dirty="0" smtClean="0"/>
              <a:t>OTHER CHANGES</a:t>
            </a:r>
          </a:p>
          <a:p>
            <a:pPr lvl="1"/>
            <a:r>
              <a:rPr lang="en-US" sz="1400" dirty="0" smtClean="0"/>
              <a:t>Full exemption from excise duty on –</a:t>
            </a:r>
          </a:p>
          <a:p>
            <a:pPr lvl="2"/>
            <a:r>
              <a:rPr lang="en-US" sz="1400" dirty="0" smtClean="0"/>
              <a:t>Branded silver </a:t>
            </a:r>
            <a:r>
              <a:rPr lang="en-US" sz="1400" dirty="0" err="1" smtClean="0"/>
              <a:t>jewellery</a:t>
            </a:r>
            <a:endParaRPr lang="en-US" sz="1400" dirty="0" smtClean="0"/>
          </a:p>
          <a:p>
            <a:pPr lvl="2"/>
            <a:r>
              <a:rPr lang="en-US" sz="1400" dirty="0" smtClean="0"/>
              <a:t>Articles of goldsmith and silversmith wares of precious metals or of metals coated with precious metals, not bearing a brand name</a:t>
            </a:r>
          </a:p>
          <a:p>
            <a:pPr lvl="2"/>
            <a:r>
              <a:rPr lang="en-US" sz="1400" dirty="0" smtClean="0"/>
              <a:t>Gold and Silver coins of purity 99.5% and above</a:t>
            </a:r>
          </a:p>
          <a:p>
            <a:pPr lvl="2"/>
            <a:r>
              <a:rPr lang="en-US" sz="1400" dirty="0" smtClean="0"/>
              <a:t>Refills and inks used for the manufacture of writing instruments of value not exceeding Rs. 200 per piece subject to actual user condition.</a:t>
            </a:r>
          </a:p>
          <a:p>
            <a:pPr lvl="2"/>
            <a:r>
              <a:rPr lang="en-US" sz="1400" dirty="0" smtClean="0"/>
              <a:t>Exemption limit on footwear enhanced from Rs. 250 per pair to Rs. 500 per pair.</a:t>
            </a:r>
          </a:p>
          <a:p>
            <a:pPr lvl="2"/>
            <a:r>
              <a:rPr lang="en-US" sz="1400" dirty="0" smtClean="0"/>
              <a:t>Food preparations containing fruits and vegetables which are prepared in a hotel, restaurant or retail outlet.</a:t>
            </a:r>
          </a:p>
          <a:p>
            <a:pPr lvl="2"/>
            <a:r>
              <a:rPr lang="en-US" sz="1400" dirty="0" smtClean="0"/>
              <a:t>Intra ocular lens.</a:t>
            </a:r>
          </a:p>
          <a:p>
            <a:pPr lvl="2"/>
            <a:r>
              <a:rPr lang="en-US" sz="1400" dirty="0" smtClean="0"/>
              <a:t>Specified life saving drugs / vaccines and bulk drugs.</a:t>
            </a:r>
            <a:endParaRPr lang="en-US" sz="13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48</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lvl="1"/>
            <a:r>
              <a:rPr lang="en-US" sz="1400" dirty="0" smtClean="0"/>
              <a:t>The rates of duty applicable to pan </a:t>
            </a:r>
            <a:r>
              <a:rPr lang="en-US" sz="1400" dirty="0" err="1" smtClean="0"/>
              <a:t>masala</a:t>
            </a:r>
            <a:r>
              <a:rPr lang="en-US" sz="1400" dirty="0" smtClean="0"/>
              <a:t>, </a:t>
            </a:r>
            <a:r>
              <a:rPr lang="en-US" sz="1400" dirty="0" err="1" smtClean="0"/>
              <a:t>gutkha</a:t>
            </a:r>
            <a:r>
              <a:rPr lang="en-US" sz="1400" dirty="0" smtClean="0"/>
              <a:t>, chewing tobacco, </a:t>
            </a:r>
            <a:r>
              <a:rPr lang="en-US" sz="1400" dirty="0" err="1" smtClean="0"/>
              <a:t>zarda</a:t>
            </a:r>
            <a:r>
              <a:rPr lang="en-US" sz="1400" dirty="0" smtClean="0"/>
              <a:t> scented tobacco and unmanufactured tobacco under the compounded levy are being increased.</a:t>
            </a:r>
          </a:p>
          <a:p>
            <a:pPr lvl="1"/>
            <a:r>
              <a:rPr lang="en-US" sz="1400" dirty="0" smtClean="0"/>
              <a:t>The rate of </a:t>
            </a:r>
            <a:r>
              <a:rPr lang="en-US" sz="1400" dirty="0" err="1" smtClean="0"/>
              <a:t>Cess</a:t>
            </a:r>
            <a:r>
              <a:rPr lang="en-US" sz="1400" dirty="0" smtClean="0"/>
              <a:t> </a:t>
            </a:r>
            <a:r>
              <a:rPr lang="en-US" sz="1400" dirty="0" err="1" smtClean="0"/>
              <a:t>leviable</a:t>
            </a:r>
            <a:r>
              <a:rPr lang="en-US" sz="1400" dirty="0" smtClean="0"/>
              <a:t> on indigenous petroleum crude oil increased from Rs. </a:t>
            </a:r>
            <a:r>
              <a:rPr lang="it-IT" sz="1400" dirty="0" smtClean="0"/>
              <a:t>2500 per MT to 4500 per MT.</a:t>
            </a:r>
          </a:p>
          <a:p>
            <a:pPr lvl="1"/>
            <a:r>
              <a:rPr lang="en-US" sz="1400" dirty="0" smtClean="0"/>
              <a:t>The concessional excise duty rate 2% without </a:t>
            </a:r>
            <a:r>
              <a:rPr lang="en-US" sz="1400" dirty="0" err="1" smtClean="0"/>
              <a:t>cenvat</a:t>
            </a:r>
            <a:r>
              <a:rPr lang="en-US" sz="1400" dirty="0" smtClean="0"/>
              <a:t> credit being extended to parts, components and specified accessories viz. battery chargers, PC Connectivity Cables, Memory Cards and hands-free headphones of mobile phones.</a:t>
            </a:r>
          </a:p>
          <a:p>
            <a:pPr lvl="1"/>
            <a:endParaRPr lang="en-US" sz="1400" dirty="0" smtClean="0"/>
          </a:p>
          <a:p>
            <a:pPr lvl="1">
              <a:buNone/>
            </a:pPr>
            <a:r>
              <a:rPr lang="en-US" sz="1600" b="1" dirty="0" smtClean="0"/>
              <a:t>	</a:t>
            </a:r>
            <a:r>
              <a:rPr lang="en-US" sz="1600" b="1" u="sng" dirty="0" smtClean="0"/>
              <a:t>PRODUCTS COVERED UNDER THE RETAIL SALE PRICE (RSP) ASSESSMENT :</a:t>
            </a:r>
          </a:p>
          <a:p>
            <a:pPr lvl="1"/>
            <a:r>
              <a:rPr lang="en-US" sz="1600" dirty="0" smtClean="0"/>
              <a:t>Cement with an abatement of 30% from RSP.</a:t>
            </a:r>
          </a:p>
          <a:p>
            <a:pPr lvl="1"/>
            <a:r>
              <a:rPr lang="en-US" sz="1600" dirty="0" smtClean="0"/>
              <a:t>Cigarettes with an abatement of 50% from RSP.</a:t>
            </a:r>
          </a:p>
          <a:p>
            <a:pPr lvl="1"/>
            <a:endParaRPr lang="en-US" sz="1600" dirty="0" smtClean="0"/>
          </a:p>
          <a:p>
            <a:pPr lvl="1">
              <a:buNone/>
            </a:pPr>
            <a:r>
              <a:rPr lang="en-US" sz="1600" b="1" u="sng" dirty="0" smtClean="0"/>
              <a:t>GARMENTS INDUSTRY</a:t>
            </a:r>
          </a:p>
          <a:p>
            <a:pPr lvl="1"/>
            <a:r>
              <a:rPr lang="en-US" sz="1400" dirty="0" smtClean="0"/>
              <a:t>The excise duty is being enhanced to 12% on readymade garments bearing a brand name or sold under a brand name. The rate of abatement on such readymade garments and made-ups is being increased from 55% to 70%. Hence, the tariff value for purposes of charging duty would be 30% of the retail sale price.</a:t>
            </a:r>
          </a:p>
          <a:p>
            <a:pPr lvl="1"/>
            <a:r>
              <a:rPr lang="en-US" sz="1400" dirty="0" smtClean="0"/>
              <a:t>Affixing or embossing trade name or brand name on articles of </a:t>
            </a:r>
            <a:r>
              <a:rPr lang="en-US" sz="1400" dirty="0" err="1" smtClean="0"/>
              <a:t>jewellery</a:t>
            </a:r>
            <a:r>
              <a:rPr lang="en-US" sz="1400" dirty="0" smtClean="0"/>
              <a:t> or on articles of goldsmiths or silversmiths wares of precious metal or of metal clad with precious metal, shall amount to manufacture and liable for Excise duty.</a:t>
            </a:r>
          </a:p>
          <a:p>
            <a:pPr lvl="1"/>
            <a:r>
              <a:rPr lang="en-US" sz="1400" dirty="0" smtClean="0"/>
              <a:t>Process of oiling and pickling in respect of flat rolled products of iron or non – alloy steel (chapter heading 7208) shall amount to manufacture.</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49</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endParaRPr lang="en-US" sz="1600" dirty="0" smtClean="0"/>
          </a:p>
          <a:p>
            <a:r>
              <a:rPr lang="en-US" sz="1600" dirty="0" smtClean="0"/>
              <a:t>India’s GDP growth in 2012-13 is expected to be 7.6 per cent, +/- 0.25 per cent. </a:t>
            </a:r>
          </a:p>
          <a:p>
            <a:endParaRPr lang="en-US" sz="1600" dirty="0" smtClean="0"/>
          </a:p>
          <a:p>
            <a:r>
              <a:rPr lang="en-US" sz="1600" dirty="0" smtClean="0"/>
              <a:t>Average Inflation to be lower in next year.</a:t>
            </a:r>
          </a:p>
          <a:p>
            <a:endParaRPr lang="en-US" sz="1600" dirty="0" smtClean="0"/>
          </a:p>
          <a:p>
            <a:r>
              <a:rPr lang="en-US" sz="1600" dirty="0" smtClean="0"/>
              <a:t>The current account deficits are also expected to be smaller, aided by improvements in domestic financial savings.</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lvl="1"/>
            <a:endParaRPr lang="en-US" sz="1400" dirty="0" smtClean="0"/>
          </a:p>
          <a:p>
            <a:pPr lvl="1"/>
            <a:endParaRPr lang="en-US" sz="1400" dirty="0" smtClean="0"/>
          </a:p>
          <a:p>
            <a:pPr lvl="1"/>
            <a:r>
              <a:rPr lang="en-US" sz="1400" dirty="0" smtClean="0"/>
              <a:t>Process of cutting, slitting and printing of aluminum foils (chapter 76) shall amount to manufacture.</a:t>
            </a:r>
          </a:p>
          <a:p>
            <a:pPr lvl="1"/>
            <a:endParaRPr lang="en-US" sz="1400" dirty="0" smtClean="0"/>
          </a:p>
          <a:p>
            <a:pPr lvl="1"/>
            <a:r>
              <a:rPr lang="en-US" sz="1400" dirty="0" smtClean="0"/>
              <a:t>Process of matching, batching and charging of Lithium Ion batteries or the making of battery packs shall amount to manufacture.</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50</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sz="2400" dirty="0" smtClean="0"/>
              <a:t>SERVICE TAX</a:t>
            </a:r>
            <a:endParaRPr lang="en-US" sz="2400" dirty="0"/>
          </a:p>
        </p:txBody>
      </p:sp>
      <p:sp>
        <p:nvSpPr>
          <p:cNvPr id="3" name="Content Placeholder 2"/>
          <p:cNvSpPr>
            <a:spLocks noGrp="1"/>
          </p:cNvSpPr>
          <p:nvPr>
            <p:ph idx="1"/>
          </p:nvPr>
        </p:nvSpPr>
        <p:spPr>
          <a:xfrm>
            <a:off x="457200" y="609600"/>
            <a:ext cx="7467600" cy="5516563"/>
          </a:xfrm>
        </p:spPr>
        <p:txBody>
          <a:bodyPr>
            <a:normAutofit/>
          </a:bodyPr>
          <a:lstStyle/>
          <a:p>
            <a:pPr>
              <a:buNone/>
            </a:pPr>
            <a:r>
              <a:rPr lang="en-US" sz="1600" dirty="0" smtClean="0"/>
              <a:t>	</a:t>
            </a:r>
            <a:r>
              <a:rPr lang="en-US" sz="1600" b="1" u="sng" dirty="0" smtClean="0"/>
              <a:t>RATE OF SERVICE TAX</a:t>
            </a:r>
          </a:p>
          <a:p>
            <a:pPr lvl="1"/>
            <a:r>
              <a:rPr lang="en-US" sz="1400" dirty="0" smtClean="0"/>
              <a:t>The rate of service tax is being increased from 10% to 12%. Consequent to  change in the rate of service tax, changes are also being made in specific and compounding rates of tax for the services relating to purchase and sale of foreign currency including money changing, promotion, marketing, organizing or in any manner assisting in organizing lottery, works contract service and reversal of </a:t>
            </a:r>
            <a:r>
              <a:rPr lang="en-US" sz="1400" dirty="0" err="1" smtClean="0"/>
              <a:t>cenvat</a:t>
            </a:r>
            <a:r>
              <a:rPr lang="en-US" sz="1400" dirty="0" smtClean="0"/>
              <a:t> credit under rule 6(3)(</a:t>
            </a:r>
            <a:r>
              <a:rPr lang="en-US" sz="1400" dirty="0" err="1" smtClean="0"/>
              <a:t>i</a:t>
            </a:r>
            <a:r>
              <a:rPr lang="en-US" sz="1400" dirty="0" smtClean="0"/>
              <a:t>).</a:t>
            </a:r>
          </a:p>
          <a:p>
            <a:pPr lvl="1"/>
            <a:endParaRPr lang="en-US" sz="1400" dirty="0" smtClean="0"/>
          </a:p>
          <a:p>
            <a:pPr lvl="1">
              <a:buNone/>
            </a:pPr>
            <a:r>
              <a:rPr lang="en-US" sz="1600" b="1" u="sng" dirty="0" smtClean="0"/>
              <a:t>INTRODUCTION OF NEGETIVE APPROACH</a:t>
            </a:r>
          </a:p>
          <a:p>
            <a:pPr lvl="1"/>
            <a:r>
              <a:rPr lang="en-US" sz="1400" dirty="0" smtClean="0"/>
              <a:t>A negative list approach to taxation of services is being introduced vide </a:t>
            </a:r>
            <a:r>
              <a:rPr lang="en-US" sz="1400" dirty="0" err="1" smtClean="0"/>
              <a:t>variousnew</a:t>
            </a:r>
            <a:r>
              <a:rPr lang="en-US" sz="1400" dirty="0" smtClean="0"/>
              <a:t> sections proposed in Chapter V of the Finance Act, 1994.</a:t>
            </a:r>
          </a:p>
          <a:p>
            <a:pPr lvl="1"/>
            <a:r>
              <a:rPr lang="en-US" sz="1400" dirty="0" smtClean="0"/>
              <a:t>The services specified in the ‘Negative List’ shall remain outside the tax net.</a:t>
            </a:r>
          </a:p>
          <a:p>
            <a:pPr lvl="1"/>
            <a:r>
              <a:rPr lang="en-US" sz="1400" dirty="0" smtClean="0"/>
              <a:t>All other services, except those specifically exempted, would thus be chargeable to service tax.</a:t>
            </a:r>
          </a:p>
          <a:p>
            <a:pPr lvl="1"/>
            <a:r>
              <a:rPr lang="en-US" sz="1400" dirty="0" smtClean="0"/>
              <a:t>Negative list approach to taxation of services shall come into effect from a date to be notified, after the Finance Bill, 2012 receives the assent of the President.</a:t>
            </a:r>
          </a:p>
          <a:p>
            <a:pPr lvl="1"/>
            <a:r>
              <a:rPr lang="en-US" sz="1400" dirty="0" smtClean="0"/>
              <a:t>To support the negative list approach to taxation of services, draft Place of Provision of Services Rules, 2012 is being proposed.	</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51</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dirty="0" smtClean="0"/>
              <a:t>	</a:t>
            </a:r>
            <a:r>
              <a:rPr lang="en-US" sz="1600" b="1" u="sng" dirty="0" smtClean="0"/>
              <a:t>AMENDMENT IN SCOPE OF CERTAIN SPECIFIED SERVICE</a:t>
            </a:r>
          </a:p>
          <a:p>
            <a:pPr lvl="1"/>
            <a:r>
              <a:rPr lang="en-US" sz="1400" dirty="0" smtClean="0"/>
              <a:t>In case of life insurance service, where the entire premium is not towards the risk cover, the first year’s premium shall be taxed at the rate of three percent while subsequent premium shall attract tax at the rate of 1.5 percent with </a:t>
            </a:r>
            <a:r>
              <a:rPr lang="en-US" sz="1400" dirty="0" err="1" smtClean="0"/>
              <a:t>allowability</a:t>
            </a:r>
            <a:r>
              <a:rPr lang="en-US" sz="1400" dirty="0" smtClean="0"/>
              <a:t> of full </a:t>
            </a:r>
            <a:r>
              <a:rPr lang="en-US" sz="1400" dirty="0" err="1" smtClean="0"/>
              <a:t>availment</a:t>
            </a:r>
            <a:r>
              <a:rPr lang="en-US" sz="1400" dirty="0" smtClean="0"/>
              <a:t> of </a:t>
            </a:r>
            <a:r>
              <a:rPr lang="en-US" sz="1400" dirty="0" err="1" smtClean="0"/>
              <a:t>cenvat</a:t>
            </a:r>
            <a:r>
              <a:rPr lang="en-US" sz="1400" dirty="0" smtClean="0"/>
              <a:t> credit.</a:t>
            </a:r>
          </a:p>
          <a:p>
            <a:pPr lvl="1"/>
            <a:r>
              <a:rPr lang="en-US" sz="1400" dirty="0" smtClean="0"/>
              <a:t>In case of transport of passengers embarking in India for domestic and international journey by air, the dual rate structure of maximum service tax of rupees 150 and rupees 750 in case of economy class travel replaced by an ad valorem rate of 12% with abatement of 60% subject to the condition that no credit on inputs and capital goods is taken.</a:t>
            </a:r>
          </a:p>
          <a:p>
            <a:pPr lvl="1"/>
            <a:r>
              <a:rPr lang="en-US" sz="1400" dirty="0" smtClean="0"/>
              <a:t>Proposition of new reverse charge mechanism on three specific services viz. hiring of means of transport, construction and manpower supply.</a:t>
            </a:r>
          </a:p>
          <a:p>
            <a:pPr lvl="1"/>
            <a:r>
              <a:rPr lang="en-US" sz="1400" dirty="0" smtClean="0"/>
              <a:t>In case of renting of immovable property service, the government has decided to waive the penalty for those tax payers who pay the service tax due in full along with interest. This will be open only for a period of six months from the date of enactment of the Finance Bill, 2012.</a:t>
            </a:r>
          </a:p>
          <a:p>
            <a:pPr lvl="1"/>
            <a:endParaRPr lang="en-US" sz="1400" dirty="0" smtClean="0"/>
          </a:p>
          <a:p>
            <a:pPr lvl="1">
              <a:buNone/>
            </a:pPr>
            <a:r>
              <a:rPr lang="en-US" sz="1600" b="1" u="sng" dirty="0" smtClean="0"/>
              <a:t>OTHERS</a:t>
            </a:r>
          </a:p>
          <a:p>
            <a:pPr lvl="1"/>
            <a:r>
              <a:rPr lang="en-US" sz="1400" dirty="0" smtClean="0"/>
              <a:t>Introduction of provisions relating to special audit in the service tax law on the lines of the Central Excise Act, 1944.</a:t>
            </a:r>
          </a:p>
          <a:p>
            <a:pPr lvl="1"/>
            <a:r>
              <a:rPr lang="en-US" sz="1400" dirty="0" smtClean="0"/>
              <a:t>One year time limit for issuance of notice for specified category of offences increased to eighteen months.</a:t>
            </a:r>
          </a:p>
          <a:p>
            <a:pPr lvl="1"/>
            <a:r>
              <a:rPr lang="en-US" sz="1400" dirty="0" smtClean="0"/>
              <a:t>Settlement Commission, revision mechanism and compounding of offence provisions applicable to service tax in line with the similar provisions contained in the Central Excise Act, 1944.</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52</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pPr lvl="1"/>
            <a:r>
              <a:rPr lang="en-US" sz="1400" dirty="0" smtClean="0"/>
              <a:t>Harmonization of the service tax and excise provisions relating to limitation of filing appeals before the Commissioner (Appeals) and Tribunal. </a:t>
            </a:r>
          </a:p>
          <a:p>
            <a:pPr lvl="1"/>
            <a:r>
              <a:rPr lang="en-US" sz="1400" dirty="0" smtClean="0"/>
              <a:t>Replacement of the existing rule with a new one to simplify the procedure for refund of unutilized credit on the account of exports.</a:t>
            </a:r>
          </a:p>
          <a:p>
            <a:pPr lvl="1"/>
            <a:r>
              <a:rPr lang="en-US" sz="1400" dirty="0" smtClean="0"/>
              <a:t>The credit of tax paid on the supply of motor vehicles on rent, insurance and repair shall be allowed.</a:t>
            </a:r>
          </a:p>
          <a:p>
            <a:pPr lvl="1"/>
            <a:r>
              <a:rPr lang="en-US" sz="1400" dirty="0" smtClean="0"/>
              <a:t>Credit of insurance and service station service allowed to insurance companies in respect of motor vehicles insured and re-insured by them and manufacturers in respect of motor vehicles manufactured by them.</a:t>
            </a:r>
          </a:p>
          <a:p>
            <a:pPr lvl="1"/>
            <a:r>
              <a:rPr lang="en-US" sz="1400" dirty="0" smtClean="0"/>
              <a:t>Provision for allowing a service provider to take credit of inputs or capital goods whenever the goods are delivered to him, subject to specified conditions.</a:t>
            </a:r>
          </a:p>
          <a:p>
            <a:pPr lvl="1"/>
            <a:r>
              <a:rPr lang="en-US" sz="1400" dirty="0" smtClean="0"/>
              <a:t>In case of input service distributor, the credit of service tax attributable to service used wholly in a unit shall be distributed only to that unit and if credit attributable to service used in more than one unit, it shall be distributed </a:t>
            </a:r>
            <a:r>
              <a:rPr lang="en-US" sz="1400" dirty="0" err="1" smtClean="0"/>
              <a:t>prorata</a:t>
            </a:r>
            <a:r>
              <a:rPr lang="en-US" sz="1400" dirty="0" smtClean="0"/>
              <a:t> on the basis of turnover of the concerned unit.</a:t>
            </a:r>
          </a:p>
          <a:p>
            <a:pPr lvl="1"/>
            <a:r>
              <a:rPr lang="en-US" sz="1400" dirty="0" err="1" smtClean="0"/>
              <a:t>Availment</a:t>
            </a:r>
            <a:r>
              <a:rPr lang="en-US" sz="1400" dirty="0" smtClean="0"/>
              <a:t> of credit on the tax payment </a:t>
            </a:r>
            <a:r>
              <a:rPr lang="en-US" sz="1400" dirty="0" err="1" smtClean="0"/>
              <a:t>challan</a:t>
            </a:r>
            <a:r>
              <a:rPr lang="en-US" sz="1400" dirty="0" smtClean="0"/>
              <a:t> in case of payment of service tax by the service receiver on reverse charge basis.</a:t>
            </a:r>
          </a:p>
          <a:p>
            <a:pPr lvl="1"/>
            <a:r>
              <a:rPr lang="en-US" sz="1400" dirty="0" smtClean="0"/>
              <a:t>Time period for issuance of invoices under Rule 4A increased from 14 to 30 days. In case of banks and financial institutions, the period shall be 45 days.</a:t>
            </a:r>
          </a:p>
          <a:p>
            <a:pPr lvl="1"/>
            <a:r>
              <a:rPr lang="en-US" sz="1400" dirty="0" smtClean="0"/>
              <a:t>Change in the definition of continuous supply of service wherein the scope has been expanded.</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53</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sz="2400" dirty="0" smtClean="0"/>
              <a:t>CUSTOM DUTY</a:t>
            </a:r>
            <a:endParaRPr lang="en-US" sz="2400" dirty="0"/>
          </a:p>
        </p:txBody>
      </p:sp>
      <p:sp>
        <p:nvSpPr>
          <p:cNvPr id="3" name="Content Placeholder 2"/>
          <p:cNvSpPr>
            <a:spLocks noGrp="1"/>
          </p:cNvSpPr>
          <p:nvPr>
            <p:ph idx="1"/>
          </p:nvPr>
        </p:nvSpPr>
        <p:spPr>
          <a:xfrm>
            <a:off x="457200" y="609600"/>
            <a:ext cx="7467600" cy="5516563"/>
          </a:xfrm>
        </p:spPr>
        <p:txBody>
          <a:bodyPr>
            <a:normAutofit/>
          </a:bodyPr>
          <a:lstStyle/>
          <a:p>
            <a:pPr>
              <a:buNone/>
            </a:pPr>
            <a:r>
              <a:rPr lang="en-US" sz="1600" dirty="0" smtClean="0"/>
              <a:t>	</a:t>
            </a:r>
            <a:r>
              <a:rPr lang="en-US" sz="1600" b="1" u="sng" dirty="0" smtClean="0"/>
              <a:t>MAJOR CHANGES</a:t>
            </a:r>
          </a:p>
          <a:p>
            <a:pPr lvl="1"/>
            <a:r>
              <a:rPr lang="en-US" sz="1400" dirty="0" smtClean="0"/>
              <a:t>Peak rate of Custom duty remains the same at 10%.</a:t>
            </a:r>
          </a:p>
          <a:p>
            <a:pPr lvl="1"/>
            <a:r>
              <a:rPr lang="en-US" sz="1400" dirty="0" smtClean="0"/>
              <a:t>Portion of </a:t>
            </a:r>
            <a:r>
              <a:rPr lang="en-US" sz="1400" dirty="0" err="1" smtClean="0"/>
              <a:t>Cess</a:t>
            </a:r>
            <a:r>
              <a:rPr lang="en-US" sz="1400" dirty="0" smtClean="0"/>
              <a:t> </a:t>
            </a:r>
            <a:r>
              <a:rPr lang="en-US" sz="1400" dirty="0" err="1" smtClean="0"/>
              <a:t>leviable</a:t>
            </a:r>
            <a:r>
              <a:rPr lang="en-US" sz="1400" dirty="0" smtClean="0"/>
              <a:t> on the CVD portion of customs duty is being exempted so as to avoid computation of such </a:t>
            </a:r>
            <a:r>
              <a:rPr lang="en-US" sz="1400" dirty="0" err="1" smtClean="0"/>
              <a:t>Cess</a:t>
            </a:r>
            <a:r>
              <a:rPr lang="en-US" sz="1400" dirty="0" smtClean="0"/>
              <a:t> twice.</a:t>
            </a:r>
          </a:p>
          <a:p>
            <a:pPr lvl="1"/>
            <a:r>
              <a:rPr lang="en-US" sz="1400" dirty="0" smtClean="0"/>
              <a:t>Duty free allowance under the baggage rules increased from Rs. 25000 to 35000 for adult passengers of Indian origin and from Rs. 10000 to Rs. 15000 for children </a:t>
            </a:r>
            <a:r>
              <a:rPr lang="en-US" sz="1400" dirty="0" err="1" smtClean="0"/>
              <a:t>upto</a:t>
            </a:r>
            <a:r>
              <a:rPr lang="en-US" sz="1400" dirty="0" smtClean="0"/>
              <a:t> 10 years of age.</a:t>
            </a:r>
          </a:p>
          <a:p>
            <a:pPr lvl="1"/>
            <a:endParaRPr lang="en-US" sz="1400" dirty="0" smtClean="0"/>
          </a:p>
          <a:p>
            <a:pPr lvl="1">
              <a:buNone/>
            </a:pPr>
            <a:r>
              <a:rPr lang="en-US" sz="1600" b="1" u="sng" dirty="0" smtClean="0"/>
              <a:t>FULL EXEMPTION FROM BASIC CUSTOM DUTY FOR</a:t>
            </a:r>
          </a:p>
          <a:p>
            <a:pPr lvl="1"/>
            <a:r>
              <a:rPr lang="en-US" sz="1400" dirty="0" smtClean="0"/>
              <a:t>Nickel oxide/ hydroxide and nickel ore/ concentrate.</a:t>
            </a:r>
          </a:p>
          <a:p>
            <a:pPr lvl="1"/>
            <a:r>
              <a:rPr lang="en-US" sz="1400" dirty="0" smtClean="0"/>
              <a:t>Initial setting up and substantial expansion of fertilizer projects.</a:t>
            </a:r>
          </a:p>
          <a:p>
            <a:pPr lvl="1"/>
            <a:r>
              <a:rPr lang="en-US" sz="1400" dirty="0" smtClean="0"/>
              <a:t>Steam coal (also CVD reduced from 5% to 1%).</a:t>
            </a:r>
          </a:p>
          <a:p>
            <a:pPr lvl="1"/>
            <a:r>
              <a:rPr lang="en-US" sz="1400" dirty="0" smtClean="0"/>
              <a:t>Natural gas / liquefied natural gas imported by a power generation company.</a:t>
            </a:r>
          </a:p>
          <a:p>
            <a:pPr lvl="1"/>
            <a:r>
              <a:rPr lang="en-US" sz="1400" dirty="0" smtClean="0"/>
              <a:t>Uranium concentrate, sintered natural uranium dioxide, sintered uranium dioxide pellets for generation of nuclear power.</a:t>
            </a:r>
          </a:p>
          <a:p>
            <a:pPr lvl="1"/>
            <a:r>
              <a:rPr lang="en-US" sz="1400" dirty="0" smtClean="0"/>
              <a:t>Equipment imported for road construction projects awarded by Metropolitan Development Authorities (CVD &amp; SAD also exempt).</a:t>
            </a:r>
          </a:p>
          <a:p>
            <a:pPr lvl="1"/>
            <a:r>
              <a:rPr lang="en-US" sz="1400" dirty="0" smtClean="0"/>
              <a:t>Tunnel and boring machines for infrastructure projects (CVD also exempt).</a:t>
            </a:r>
          </a:p>
          <a:p>
            <a:pPr lvl="1"/>
            <a:r>
              <a:rPr lang="en-US" sz="1400" dirty="0" smtClean="0"/>
              <a:t>Tunnel excavation and specified line equipment for road construction (CVD also exempt).</a:t>
            </a:r>
          </a:p>
          <a:p>
            <a:pPr lvl="1"/>
            <a:r>
              <a:rPr lang="en-US" sz="1400" dirty="0" smtClean="0"/>
              <a:t>Coal mining projects.</a:t>
            </a:r>
          </a:p>
          <a:p>
            <a:pPr lvl="1"/>
            <a:r>
              <a:rPr lang="en-US" sz="1400" dirty="0" smtClean="0"/>
              <a:t>New and retreaded aircraft </a:t>
            </a:r>
            <a:r>
              <a:rPr lang="en-US" sz="1400" dirty="0" err="1" smtClean="0"/>
              <a:t>tyres</a:t>
            </a:r>
            <a:r>
              <a:rPr lang="en-US" sz="1400" dirty="0" smtClean="0"/>
              <a:t> (CVD also exempt).</a:t>
            </a: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54</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lvl="1"/>
            <a:endParaRPr lang="en-US" sz="1400" dirty="0" smtClean="0"/>
          </a:p>
          <a:p>
            <a:pPr lvl="1"/>
            <a:r>
              <a:rPr lang="en-US" sz="1400" dirty="0" smtClean="0"/>
              <a:t>Parts of aircraft and testing equipment for maintenance and repair of aircraft imported by third party maintenance, repair and overhaul (MRO) units (CVD also exempt).</a:t>
            </a:r>
          </a:p>
          <a:p>
            <a:pPr lvl="1"/>
            <a:r>
              <a:rPr lang="en-US" sz="1400" dirty="0" smtClean="0"/>
              <a:t>Tri band phosphor for manufacture of Compact Fluorescent Lamps.</a:t>
            </a:r>
          </a:p>
          <a:p>
            <a:pPr lvl="1"/>
            <a:r>
              <a:rPr lang="en-US" sz="1400" dirty="0" smtClean="0"/>
              <a:t>Specified parts of hybrid vehicles (SAD exempt with 6% CVD).</a:t>
            </a:r>
          </a:p>
          <a:p>
            <a:pPr lvl="1"/>
            <a:r>
              <a:rPr lang="en-US" sz="1400" dirty="0" smtClean="0"/>
              <a:t>Lithium Ion batteries (SAD exempt with 6% CVD).</a:t>
            </a:r>
          </a:p>
          <a:p>
            <a:pPr lvl="1"/>
            <a:r>
              <a:rPr lang="en-US" sz="1400" dirty="0" smtClean="0"/>
              <a:t>Steel tube and wire, cobalt chromium tube, </a:t>
            </a:r>
            <a:r>
              <a:rPr lang="en-US" sz="1400" dirty="0" err="1" smtClean="0"/>
              <a:t>hayness</a:t>
            </a:r>
            <a:r>
              <a:rPr lang="en-US" sz="1400" dirty="0" smtClean="0"/>
              <a:t> alloy-25 and polypropylene mesh for the manufacture of coronary stents/coronary stent systems and artificial heart valves.</a:t>
            </a:r>
          </a:p>
          <a:p>
            <a:pPr lvl="1"/>
            <a:r>
              <a:rPr lang="en-US" sz="1400" dirty="0" err="1" smtClean="0"/>
              <a:t>Aramid</a:t>
            </a:r>
            <a:r>
              <a:rPr lang="en-US" sz="1400" dirty="0" smtClean="0"/>
              <a:t> yarn and fabric used in the manufacture of bullet proof helmets for supply of </a:t>
            </a:r>
            <a:r>
              <a:rPr lang="en-US" sz="1400" dirty="0" err="1" smtClean="0"/>
              <a:t>defence</a:t>
            </a:r>
            <a:r>
              <a:rPr lang="en-US" sz="1400" dirty="0" smtClean="0"/>
              <a:t> and police.</a:t>
            </a:r>
          </a:p>
          <a:p>
            <a:pPr lvl="1"/>
            <a:r>
              <a:rPr lang="en-US" sz="1400" dirty="0" smtClean="0"/>
              <a:t>LCD and LED TV panels of 20 inches and above.</a:t>
            </a:r>
          </a:p>
          <a:p>
            <a:pPr lvl="1"/>
            <a:r>
              <a:rPr lang="en-US" sz="1400" dirty="0" smtClean="0"/>
              <a:t>Parts of memory cards for manufacture of mobile handsets including cellular phones ((CVD &amp; SAD also exempt).</a:t>
            </a:r>
          </a:p>
          <a:p>
            <a:pPr lvl="1"/>
            <a:r>
              <a:rPr lang="en-US" sz="1400" dirty="0" smtClean="0"/>
              <a:t>CRGO steel prime quality.</a:t>
            </a:r>
          </a:p>
          <a:p>
            <a:pPr lvl="1"/>
            <a:r>
              <a:rPr lang="en-US" sz="1400" dirty="0" smtClean="0"/>
              <a:t>Equipments for setting up of solar thermal projects.</a:t>
            </a:r>
          </a:p>
          <a:p>
            <a:pPr lvl="1"/>
            <a:r>
              <a:rPr lang="en-US" sz="1400" dirty="0" smtClean="0"/>
              <a:t>Brass scrap, timber logs and dredgers.</a:t>
            </a:r>
          </a:p>
          <a:p>
            <a:pPr lvl="1"/>
            <a:r>
              <a:rPr lang="en-US" sz="1400" dirty="0" smtClean="0"/>
              <a:t>LEDs required for the manufacture of LED lamps.</a:t>
            </a:r>
          </a:p>
          <a:p>
            <a:pPr lvl="1">
              <a:buNone/>
            </a:pPr>
            <a:endParaRPr lang="en-US" sz="14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55</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pPr>
              <a:buNone/>
            </a:pPr>
            <a:r>
              <a:rPr lang="en-US" sz="1600" dirty="0" smtClean="0"/>
              <a:t>	</a:t>
            </a:r>
            <a:r>
              <a:rPr lang="en-US" sz="1600" b="1" u="sng" dirty="0" smtClean="0"/>
              <a:t>FULL EXEMPTION FROM SPECIAL ADDITIONAL DUTY OF CUSTOMS (SAD) FOR :</a:t>
            </a:r>
          </a:p>
          <a:p>
            <a:pPr lvl="1"/>
            <a:r>
              <a:rPr lang="en-US" sz="1400" dirty="0" smtClean="0"/>
              <a:t>Imposition of Customs Duty for :-</a:t>
            </a:r>
          </a:p>
          <a:p>
            <a:pPr lvl="2"/>
            <a:r>
              <a:rPr lang="en-US" sz="1400" dirty="0" smtClean="0"/>
              <a:t>2% on cut and polished </a:t>
            </a:r>
            <a:r>
              <a:rPr lang="en-US" sz="1400" dirty="0" err="1" smtClean="0"/>
              <a:t>coloured</a:t>
            </a:r>
            <a:r>
              <a:rPr lang="en-US" sz="1400" dirty="0" smtClean="0"/>
              <a:t> gemstones.</a:t>
            </a:r>
          </a:p>
          <a:p>
            <a:pPr lvl="2"/>
            <a:r>
              <a:rPr lang="en-US" sz="1400" dirty="0" smtClean="0"/>
              <a:t>10% on Digital still cameras of certain specifications.</a:t>
            </a:r>
          </a:p>
          <a:p>
            <a:pPr lvl="2"/>
            <a:r>
              <a:rPr lang="en-US" sz="1400" dirty="0" smtClean="0"/>
              <a:t>Full exemption from customs duty withdrawn for copper, brass and phosphor bronze strips for connectors, poly laminated </a:t>
            </a:r>
            <a:r>
              <a:rPr lang="en-US" sz="1400" dirty="0" err="1" smtClean="0"/>
              <a:t>aluminium</a:t>
            </a:r>
            <a:r>
              <a:rPr lang="en-US" sz="1400" dirty="0" smtClean="0"/>
              <a:t> tape and poly laminated steel tape for cables and conductors for telecom use.</a:t>
            </a:r>
          </a:p>
          <a:p>
            <a:pPr lvl="2"/>
            <a:endParaRPr lang="en-US" sz="1300" dirty="0" smtClean="0"/>
          </a:p>
          <a:p>
            <a:pPr lvl="1">
              <a:buFont typeface="Wingdings" pitchFamily="2" charset="2"/>
              <a:buChar char="§"/>
            </a:pPr>
            <a:r>
              <a:rPr lang="en-US" sz="1400" dirty="0" smtClean="0"/>
              <a:t>Agriculture / Agro processing / </a:t>
            </a:r>
            <a:r>
              <a:rPr lang="en-US" sz="1400" dirty="0" err="1" smtClean="0"/>
              <a:t>Planation</a:t>
            </a:r>
            <a:r>
              <a:rPr lang="en-US" sz="1400" dirty="0" smtClean="0"/>
              <a:t> Sector</a:t>
            </a:r>
          </a:p>
          <a:p>
            <a:pPr lvl="2">
              <a:buFont typeface="Wingdings" pitchFamily="2" charset="2"/>
              <a:buChar char="§"/>
            </a:pPr>
            <a:r>
              <a:rPr lang="en-US" sz="1400" dirty="0" smtClean="0"/>
              <a:t>Accordance of project import status to installation of mechanized handling systems and pallet racking systems for horticultural produce with 5% BCD plus </a:t>
            </a:r>
            <a:r>
              <a:rPr lang="fr-FR" sz="1400" dirty="0" err="1" smtClean="0"/>
              <a:t>nil</a:t>
            </a:r>
            <a:r>
              <a:rPr lang="fr-FR" sz="1400" dirty="0" smtClean="0"/>
              <a:t> CVD plus </a:t>
            </a:r>
            <a:r>
              <a:rPr lang="fr-FR" sz="1400" dirty="0" err="1" smtClean="0"/>
              <a:t>nil</a:t>
            </a:r>
            <a:r>
              <a:rPr lang="fr-FR" sz="1400" dirty="0" smtClean="0"/>
              <a:t> SAD.</a:t>
            </a:r>
          </a:p>
          <a:p>
            <a:pPr lvl="2">
              <a:buFont typeface="Wingdings" pitchFamily="2" charset="2"/>
              <a:buChar char="§"/>
            </a:pPr>
            <a:r>
              <a:rPr lang="en-US" sz="1400" dirty="0" smtClean="0"/>
              <a:t>Accordance of project import status to the green houses set up for protected cultivation of horticulture and floriculture produce with concessional rate of BCD at 5%.</a:t>
            </a:r>
          </a:p>
          <a:p>
            <a:pPr lvl="2">
              <a:buFont typeface="Wingdings" pitchFamily="2" charset="2"/>
              <a:buChar char="§"/>
            </a:pPr>
            <a:r>
              <a:rPr lang="en-US" sz="1400" dirty="0" smtClean="0"/>
              <a:t>BCD reduced from 10%/7.5% to 5% on specified coffee plantation and processing machinery. The concessional duty would be available </a:t>
            </a:r>
            <a:r>
              <a:rPr lang="en-US" sz="1400" dirty="0" err="1" smtClean="0"/>
              <a:t>upto</a:t>
            </a:r>
            <a:r>
              <a:rPr lang="en-US" sz="1400" dirty="0" smtClean="0"/>
              <a:t> 31.3.2014.</a:t>
            </a:r>
          </a:p>
          <a:p>
            <a:pPr lvl="1">
              <a:buFont typeface="Wingdings" pitchFamily="2" charset="2"/>
              <a:buChar char="§"/>
            </a:pPr>
            <a:r>
              <a:rPr lang="en-US" sz="1500" dirty="0" smtClean="0"/>
              <a:t>Automobiles :</a:t>
            </a:r>
          </a:p>
          <a:p>
            <a:pPr lvl="2">
              <a:buFont typeface="Wingdings" pitchFamily="2" charset="2"/>
              <a:buChar char="§"/>
            </a:pPr>
            <a:r>
              <a:rPr lang="en-US" sz="1300" dirty="0" smtClean="0"/>
              <a:t>BCD on completely built units (CBUs) of large cars/ MUVs/ SUVs with value exceeding US$40000 and engine capacity exceeding 3000cc for petrol and 2500cc for diesel increased from 60% to 75%.</a:t>
            </a:r>
          </a:p>
        </p:txBody>
      </p:sp>
      <p:sp>
        <p:nvSpPr>
          <p:cNvPr id="5" name="Slide Number Placeholder 4"/>
          <p:cNvSpPr>
            <a:spLocks noGrp="1"/>
          </p:cNvSpPr>
          <p:nvPr>
            <p:ph type="sldNum" sz="quarter" idx="12"/>
          </p:nvPr>
        </p:nvSpPr>
        <p:spPr/>
        <p:txBody>
          <a:bodyPr/>
          <a:lstStyle/>
          <a:p>
            <a:fld id="{2F3DD9AE-AC5E-428F-8FB6-02D98D167FE5}" type="slidenum">
              <a:rPr lang="en-US" smtClean="0"/>
              <a:pPr/>
              <a:t>56</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467600" cy="5973763"/>
          </a:xfrm>
        </p:spPr>
        <p:txBody>
          <a:bodyPr>
            <a:normAutofit/>
          </a:bodyPr>
          <a:lstStyle/>
          <a:p>
            <a:pPr lvl="1"/>
            <a:r>
              <a:rPr lang="en-US" sz="1400" dirty="0" smtClean="0"/>
              <a:t>Capital Goods / Infrastructure / Health :</a:t>
            </a:r>
          </a:p>
          <a:p>
            <a:pPr lvl="2"/>
            <a:r>
              <a:rPr lang="en-US" sz="1300" dirty="0" smtClean="0"/>
              <a:t>BCD rates unified at 2.5% from 10% and 7.5% in case of machinery and instruments for surveying and prospecting of mines.</a:t>
            </a:r>
          </a:p>
          <a:p>
            <a:pPr lvl="2"/>
            <a:r>
              <a:rPr lang="en-US" sz="1300" dirty="0" smtClean="0"/>
              <a:t>BCD on railway safety (train protection and warning system) equipment and railway track laying machines reduced from 10% to 7.5%.</a:t>
            </a:r>
          </a:p>
          <a:p>
            <a:pPr lvl="2"/>
            <a:r>
              <a:rPr lang="en-US" sz="1300" dirty="0" smtClean="0"/>
              <a:t>A concessional import duty regime of 2.5% BCD with 6% CVD and Nil SAD prescribed for specified raw materials for the manufacture of syringes, needles, catheters, </a:t>
            </a:r>
            <a:r>
              <a:rPr lang="en-US" sz="1300" dirty="0" err="1" smtClean="0"/>
              <a:t>cannulae</a:t>
            </a:r>
            <a:r>
              <a:rPr lang="en-US" sz="1300" dirty="0" smtClean="0"/>
              <a:t>, parts and components for the manufacture of blood pressure monitors and blood glucose monitoring systems (</a:t>
            </a:r>
            <a:r>
              <a:rPr lang="en-US" sz="1300" dirty="0" err="1" smtClean="0"/>
              <a:t>Gluco</a:t>
            </a:r>
            <a:r>
              <a:rPr lang="en-US" sz="1300" dirty="0" smtClean="0"/>
              <a:t>-meters).</a:t>
            </a:r>
            <a:endParaRPr lang="en-US" sz="13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57</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lnSpcReduction="10000"/>
          </a:bodyPr>
          <a:lstStyle/>
          <a:p>
            <a:pPr>
              <a:buNone/>
            </a:pPr>
            <a:endParaRPr lang="en-US" dirty="0" smtClean="0"/>
          </a:p>
          <a:p>
            <a:pPr>
              <a:buNone/>
            </a:pPr>
            <a:endParaRPr lang="en-US" sz="2000" dirty="0" smtClean="0"/>
          </a:p>
          <a:p>
            <a:pPr>
              <a:buNone/>
            </a:pPr>
            <a:endParaRPr lang="en-US" sz="2000" dirty="0" smtClean="0"/>
          </a:p>
          <a:p>
            <a:pPr algn="ctr">
              <a:buNone/>
            </a:pPr>
            <a:endParaRPr lang="en-US" sz="2000" dirty="0" smtClean="0"/>
          </a:p>
          <a:p>
            <a:pPr algn="ctr">
              <a:buNone/>
            </a:pPr>
            <a:endParaRPr lang="en-US" sz="2000" dirty="0" smtClean="0"/>
          </a:p>
          <a:p>
            <a:pPr algn="ctr">
              <a:buNone/>
            </a:pPr>
            <a:endParaRPr lang="en-US" sz="2000" dirty="0" smtClean="0"/>
          </a:p>
          <a:p>
            <a:pPr algn="ctr">
              <a:buNone/>
            </a:pPr>
            <a:endParaRPr lang="en-US" sz="2000" dirty="0" smtClean="0"/>
          </a:p>
          <a:p>
            <a:pPr algn="ctr">
              <a:buNone/>
            </a:pPr>
            <a:endParaRPr lang="en-US" sz="2000" dirty="0" smtClean="0"/>
          </a:p>
          <a:p>
            <a:pPr algn="r">
              <a:buNone/>
            </a:pPr>
            <a:r>
              <a:rPr lang="en-US" sz="2000" dirty="0" smtClean="0"/>
              <a:t>SVA &amp; ASSOCIATES</a:t>
            </a:r>
          </a:p>
          <a:p>
            <a:pPr algn="r">
              <a:buNone/>
            </a:pPr>
            <a:r>
              <a:rPr lang="en-US" sz="2000" dirty="0" smtClean="0"/>
              <a:t>(CHARTERED ACCOUNTANTS)</a:t>
            </a:r>
          </a:p>
          <a:p>
            <a:pPr algn="r">
              <a:buNone/>
            </a:pPr>
            <a:endParaRPr lang="en-US" sz="2000" dirty="0" smtClean="0"/>
          </a:p>
          <a:p>
            <a:pPr algn="r">
              <a:buNone/>
            </a:pPr>
            <a:r>
              <a:rPr lang="en-US" sz="2000" dirty="0" smtClean="0"/>
              <a:t>ANKIT NARESH TOTLA</a:t>
            </a:r>
          </a:p>
          <a:p>
            <a:pPr algn="r">
              <a:buNone/>
            </a:pPr>
            <a:r>
              <a:rPr lang="en-US" sz="2000" dirty="0" smtClean="0"/>
              <a:t>B’COM, A.C.A.</a:t>
            </a:r>
          </a:p>
          <a:p>
            <a:pPr algn="r">
              <a:buNone/>
            </a:pPr>
            <a:r>
              <a:rPr lang="en-US" sz="2000" dirty="0" smtClean="0"/>
              <a:t>TEL : (022) 2879 2449</a:t>
            </a:r>
          </a:p>
          <a:p>
            <a:pPr algn="r">
              <a:buNone/>
            </a:pPr>
            <a:r>
              <a:rPr lang="en-US" sz="2000" dirty="0" smtClean="0"/>
              <a:t>MOB : (+91) 98200 49041</a:t>
            </a:r>
          </a:p>
          <a:p>
            <a:pPr algn="r">
              <a:buNone/>
            </a:pPr>
            <a:r>
              <a:rPr lang="en-US" sz="2000" dirty="0" smtClean="0"/>
              <a:t>EMAIL ID : ankit.n.totla@gmail.com</a:t>
            </a:r>
          </a:p>
          <a:p>
            <a:pPr algn="r">
              <a:buNone/>
            </a:pPr>
            <a:endParaRPr lang="en-US" sz="2000" dirty="0" smtClean="0"/>
          </a:p>
        </p:txBody>
      </p:sp>
      <p:sp>
        <p:nvSpPr>
          <p:cNvPr id="5" name="Slide Number Placeholder 4"/>
          <p:cNvSpPr>
            <a:spLocks noGrp="1"/>
          </p:cNvSpPr>
          <p:nvPr>
            <p:ph type="sldNum" sz="quarter" idx="12"/>
          </p:nvPr>
        </p:nvSpPr>
        <p:spPr/>
        <p:txBody>
          <a:bodyPr/>
          <a:lstStyle/>
          <a:p>
            <a:fld id="{2F3DD9AE-AC5E-428F-8FB6-02D98D167FE5}" type="slidenum">
              <a:rPr lang="en-US" smtClean="0"/>
              <a:pPr/>
              <a:t>58</a:t>
            </a:fld>
            <a:endParaRPr lang="en-US"/>
          </a:p>
        </p:txBody>
      </p:sp>
      <p:sp>
        <p:nvSpPr>
          <p:cNvPr id="6" name="Footer Placeholder 4"/>
          <p:cNvSpPr>
            <a:spLocks noGrp="1"/>
          </p:cNvSpPr>
          <p:nvPr>
            <p:ph type="ftr" sz="quarter" idx="11"/>
          </p:nvPr>
        </p:nvSpPr>
        <p:spPr>
          <a:xfrm>
            <a:off x="1371600" y="6324600"/>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
        <p:nvSpPr>
          <p:cNvPr id="8" name="TextBox 7"/>
          <p:cNvSpPr txBox="1"/>
          <p:nvPr/>
        </p:nvSpPr>
        <p:spPr>
          <a:xfrm>
            <a:off x="914400" y="685800"/>
            <a:ext cx="7239000" cy="1569660"/>
          </a:xfrm>
          <a:prstGeom prst="rect">
            <a:avLst/>
          </a:prstGeom>
          <a:noFill/>
        </p:spPr>
        <p:txBody>
          <a:bodyPr wrap="square" rtlCol="0">
            <a:spAutoFit/>
          </a:bodyPr>
          <a:lstStyle/>
          <a:p>
            <a:r>
              <a:rPr lang="en-US" sz="3200" dirty="0" smtClean="0"/>
              <a:t>THANKS </a:t>
            </a:r>
          </a:p>
          <a:p>
            <a:r>
              <a:rPr lang="en-US" sz="3200" dirty="0" smtClean="0"/>
              <a:t>		&amp;</a:t>
            </a:r>
          </a:p>
          <a:p>
            <a:r>
              <a:rPr lang="en-US" sz="3200" dirty="0" smtClean="0"/>
              <a:t>			REGARDS</a:t>
            </a:r>
            <a:endParaRPr lang="en-US"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sz="2000" dirty="0" smtClean="0"/>
              <a:t>FISCAL RESPONSIBILTY AND BUDGET MANAGEMENT ACT</a:t>
            </a:r>
            <a:endParaRPr lang="en-US" sz="2000" dirty="0"/>
          </a:p>
        </p:txBody>
      </p:sp>
      <p:sp>
        <p:nvSpPr>
          <p:cNvPr id="3" name="Content Placeholder 2"/>
          <p:cNvSpPr>
            <a:spLocks noGrp="1"/>
          </p:cNvSpPr>
          <p:nvPr>
            <p:ph idx="1"/>
          </p:nvPr>
        </p:nvSpPr>
        <p:spPr>
          <a:xfrm>
            <a:off x="457200" y="914400"/>
            <a:ext cx="7467600" cy="5211763"/>
          </a:xfrm>
        </p:spPr>
        <p:txBody>
          <a:bodyPr>
            <a:normAutofit/>
          </a:bodyPr>
          <a:lstStyle/>
          <a:p>
            <a:r>
              <a:rPr lang="en-US" sz="1600" dirty="0" smtClean="0"/>
              <a:t>The FRBM Act is introduced as a part of the Finance Bill, 2012.</a:t>
            </a:r>
          </a:p>
          <a:p>
            <a:endParaRPr lang="en-US" sz="1600" dirty="0" smtClean="0"/>
          </a:p>
          <a:p>
            <a:r>
              <a:rPr lang="en-US" sz="1600" b="1" dirty="0" smtClean="0"/>
              <a:t>EFFECTIVE REVENUE DEFECIT </a:t>
            </a:r>
            <a:r>
              <a:rPr lang="en-US" sz="1600" dirty="0" smtClean="0"/>
              <a:t>and </a:t>
            </a:r>
            <a:r>
              <a:rPr lang="en-US" sz="1600" b="1" dirty="0" smtClean="0"/>
              <a:t>MEDIUM TERM EXPENDITURE FRAMEWORK STATEMENT </a:t>
            </a:r>
            <a:r>
              <a:rPr lang="en-US" sz="1600" dirty="0" smtClean="0"/>
              <a:t>forms important features of amendments to FRBM Act in the direction of expenditure reforms.</a:t>
            </a:r>
          </a:p>
          <a:p>
            <a:endParaRPr lang="en-US" sz="1600" b="1" dirty="0" smtClean="0"/>
          </a:p>
          <a:p>
            <a:r>
              <a:rPr lang="en-US" sz="1600" dirty="0" smtClean="0"/>
              <a:t>Effective Revenue Deficit is the difference between revenue deficit and grants for creation of capital assets. Focusing on this will help in reducing the consumptive component of revenue deficit and create space for increased capital spending. </a:t>
            </a:r>
          </a:p>
          <a:p>
            <a:endParaRPr lang="en-US" sz="1600" b="1" dirty="0" smtClean="0"/>
          </a:p>
          <a:p>
            <a:r>
              <a:rPr lang="en-US" sz="1600" dirty="0" smtClean="0"/>
              <a:t>“Medium-term Expenditure Framework Statement” shall set forth a three-year rolling target for expenditure indicators.</a:t>
            </a:r>
          </a:p>
          <a:p>
            <a:endParaRPr lang="en-US" sz="1600" b="1" dirty="0" smtClean="0"/>
          </a:p>
          <a:p>
            <a:r>
              <a:rPr lang="en-US" sz="1600" dirty="0" smtClean="0"/>
              <a:t>The Central Plan Scheme Monitoring System would be expanded to facilitate better tracking and </a:t>
            </a:r>
            <a:r>
              <a:rPr lang="en-US" sz="1600" dirty="0" err="1" smtClean="0"/>
              <a:t>utilisation</a:t>
            </a:r>
            <a:r>
              <a:rPr lang="en-US" sz="1600" dirty="0" smtClean="0"/>
              <a:t> of funds released by the Central Government.</a:t>
            </a:r>
            <a:endParaRPr lang="en-US" sz="1600" b="1"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6</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SUBSIDIES</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r>
              <a:rPr lang="en-US" sz="1600" dirty="0" smtClean="0"/>
              <a:t>Fiscal consolidation calls for efforts both to raise the tax-GDP ratio and to lower the expenditure. </a:t>
            </a:r>
          </a:p>
          <a:p>
            <a:endParaRPr lang="en-US" sz="1600" dirty="0" smtClean="0"/>
          </a:p>
          <a:p>
            <a:r>
              <a:rPr lang="en-US" sz="1600" dirty="0" smtClean="0"/>
              <a:t>The major subsidies at the Centre are for food, </a:t>
            </a:r>
            <a:r>
              <a:rPr lang="en-US" sz="1600" dirty="0" err="1" smtClean="0"/>
              <a:t>fertilisers</a:t>
            </a:r>
            <a:r>
              <a:rPr lang="en-US" sz="1600" dirty="0" smtClean="0"/>
              <a:t> and petroleum products.</a:t>
            </a:r>
          </a:p>
          <a:p>
            <a:endParaRPr lang="en-US" sz="1600" dirty="0" smtClean="0"/>
          </a:p>
          <a:p>
            <a:r>
              <a:rPr lang="en-US" sz="1600" dirty="0" smtClean="0"/>
              <a:t>Some subsidies at this juncture in our development are inevitable. But they become undesirable if they compromise the macroeconomic fundamentals of the economy, more so, when they don’t reach the intended beneficiaries. </a:t>
            </a:r>
          </a:p>
          <a:p>
            <a:endParaRPr lang="en-US" sz="1600" dirty="0" smtClean="0"/>
          </a:p>
          <a:p>
            <a:r>
              <a:rPr lang="en-US" sz="1600" dirty="0" smtClean="0"/>
              <a:t>The Government has decided that from 2012-13 subsidies related to food and for administering the Food Security Act will be fully provided for. </a:t>
            </a:r>
          </a:p>
          <a:p>
            <a:endParaRPr lang="en-US" sz="1600" dirty="0" smtClean="0"/>
          </a:p>
          <a:p>
            <a:r>
              <a:rPr lang="en-US" sz="1600" dirty="0" smtClean="0"/>
              <a:t>On the recommendations of the task force headed by </a:t>
            </a:r>
            <a:r>
              <a:rPr lang="en-US" sz="1600" dirty="0" err="1" smtClean="0"/>
              <a:t>Shri</a:t>
            </a:r>
            <a:r>
              <a:rPr lang="en-US" sz="1600" dirty="0" smtClean="0"/>
              <a:t> </a:t>
            </a:r>
            <a:r>
              <a:rPr lang="en-US" sz="1600" dirty="0" err="1" smtClean="0"/>
              <a:t>Nandan</a:t>
            </a:r>
            <a:r>
              <a:rPr lang="en-US" sz="1600" dirty="0" smtClean="0"/>
              <a:t> </a:t>
            </a:r>
            <a:r>
              <a:rPr lang="en-US" sz="1600" dirty="0" err="1" smtClean="0"/>
              <a:t>Nilekani</a:t>
            </a:r>
            <a:r>
              <a:rPr lang="en-US" sz="1600" dirty="0" smtClean="0"/>
              <a:t>, a mobile- based </a:t>
            </a:r>
            <a:r>
              <a:rPr lang="en-US" sz="1600" dirty="0" err="1" smtClean="0"/>
              <a:t>Fertiliser</a:t>
            </a:r>
            <a:r>
              <a:rPr lang="en-US" sz="1600" dirty="0" smtClean="0"/>
              <a:t> Management System (</a:t>
            </a:r>
            <a:r>
              <a:rPr lang="en-US" sz="1600" dirty="0" err="1" smtClean="0"/>
              <a:t>mFMS</a:t>
            </a:r>
            <a:r>
              <a:rPr lang="en-US" sz="1600" dirty="0" smtClean="0"/>
              <a:t>) has been designed to provide end-to-end information on the movement of </a:t>
            </a:r>
            <a:r>
              <a:rPr lang="en-US" sz="1600" dirty="0" err="1" smtClean="0"/>
              <a:t>fertilisers</a:t>
            </a:r>
            <a:r>
              <a:rPr lang="en-US" sz="1600" dirty="0" smtClean="0"/>
              <a:t> and subsidies, from the manufacturer to the retail level.</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7</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467600" cy="5897563"/>
          </a:xfrm>
        </p:spPr>
        <p:txBody>
          <a:bodyPr>
            <a:normAutofit/>
          </a:bodyPr>
          <a:lstStyle/>
          <a:p>
            <a:endParaRPr lang="en-US" sz="1600" dirty="0" smtClean="0"/>
          </a:p>
          <a:p>
            <a:r>
              <a:rPr lang="en-US" sz="1600" dirty="0" smtClean="0"/>
              <a:t>All the three public sector Oil Marketing Companies have launched LPG transparency portals to improve customer service and reduce leakage. </a:t>
            </a:r>
          </a:p>
          <a:p>
            <a:endParaRPr lang="en-US" sz="1600" dirty="0" smtClean="0"/>
          </a:p>
          <a:p>
            <a:r>
              <a:rPr lang="en-US" sz="1600" smtClean="0"/>
              <a:t>Endeavour </a:t>
            </a:r>
            <a:r>
              <a:rPr lang="en-US" sz="1600" dirty="0" smtClean="0"/>
              <a:t>to scale up and roll out these </a:t>
            </a:r>
            <a:r>
              <a:rPr lang="en-US" sz="1600" dirty="0" err="1" smtClean="0"/>
              <a:t>Aadhaar</a:t>
            </a:r>
            <a:r>
              <a:rPr lang="en-US" sz="1600" dirty="0" smtClean="0"/>
              <a:t> enabled payments for various government schemes in at least 50 selected districts within the next six months.</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8</a:t>
            </a:fld>
            <a:endParaRPr lang="en-US"/>
          </a:p>
        </p:txBody>
      </p:sp>
      <p:sp>
        <p:nvSpPr>
          <p:cNvPr id="6" name="Footer Placeholder 4"/>
          <p:cNvSpPr>
            <a:spLocks noGrp="1"/>
          </p:cNvSpPr>
          <p:nvPr>
            <p:ph type="ftr" sz="quarter" idx="11"/>
          </p:nvPr>
        </p:nvSpPr>
        <p:spPr>
          <a:xfrm>
            <a:off x="14478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r>
              <a:rPr lang="en-US" sz="2400" dirty="0" smtClean="0"/>
              <a:t>DIRECT TAXES</a:t>
            </a:r>
            <a:endParaRPr lang="en-US" sz="2400" dirty="0"/>
          </a:p>
        </p:txBody>
      </p:sp>
      <p:sp>
        <p:nvSpPr>
          <p:cNvPr id="3" name="Content Placeholder 2"/>
          <p:cNvSpPr>
            <a:spLocks noGrp="1"/>
          </p:cNvSpPr>
          <p:nvPr>
            <p:ph idx="1"/>
          </p:nvPr>
        </p:nvSpPr>
        <p:spPr>
          <a:xfrm>
            <a:off x="457200" y="762000"/>
            <a:ext cx="7467600" cy="5364163"/>
          </a:xfrm>
        </p:spPr>
        <p:txBody>
          <a:bodyPr>
            <a:normAutofit/>
          </a:bodyPr>
          <a:lstStyle/>
          <a:p>
            <a:r>
              <a:rPr lang="en-US" sz="1600" dirty="0" smtClean="0"/>
              <a:t>Income Tax Exemptions for tax payers increased from 1.80 </a:t>
            </a:r>
            <a:r>
              <a:rPr lang="en-US" sz="1600" dirty="0" err="1" smtClean="0"/>
              <a:t>Lacs</a:t>
            </a:r>
            <a:r>
              <a:rPr lang="en-US" sz="1600" dirty="0" smtClean="0"/>
              <a:t> to 2.00 </a:t>
            </a:r>
            <a:r>
              <a:rPr lang="en-US" sz="1600" dirty="0" err="1" smtClean="0"/>
              <a:t>Lacs</a:t>
            </a:r>
            <a:r>
              <a:rPr lang="en-US" sz="1600" dirty="0" smtClean="0"/>
              <a:t>. Also the applicable slab rate of 30% in excess of 8.00 </a:t>
            </a:r>
            <a:r>
              <a:rPr lang="en-US" sz="1600" dirty="0" err="1" smtClean="0"/>
              <a:t>Lacs</a:t>
            </a:r>
            <a:r>
              <a:rPr lang="en-US" sz="1600" dirty="0" smtClean="0"/>
              <a:t> increased to 10.00 </a:t>
            </a:r>
            <a:r>
              <a:rPr lang="en-US" sz="1600" dirty="0" err="1" smtClean="0"/>
              <a:t>Lacs</a:t>
            </a:r>
            <a:r>
              <a:rPr lang="en-US" sz="1600" dirty="0" smtClean="0"/>
              <a:t>.</a:t>
            </a:r>
          </a:p>
          <a:p>
            <a:endParaRPr lang="en-US" sz="1600" dirty="0" smtClean="0"/>
          </a:p>
          <a:p>
            <a:r>
              <a:rPr lang="en-US" sz="1600" dirty="0" smtClean="0"/>
              <a:t>Relief to senior citizens from advance taxes.</a:t>
            </a:r>
          </a:p>
          <a:p>
            <a:endParaRPr lang="en-US" sz="1600" dirty="0" smtClean="0"/>
          </a:p>
          <a:p>
            <a:r>
              <a:rPr lang="en-US" sz="1600" dirty="0" smtClean="0"/>
              <a:t>No changes made to the corporate taxation rates.</a:t>
            </a:r>
          </a:p>
          <a:p>
            <a:endParaRPr lang="en-US" sz="1600" dirty="0" smtClean="0"/>
          </a:p>
          <a:p>
            <a:r>
              <a:rPr lang="en-US" sz="1600" dirty="0" smtClean="0"/>
              <a:t>Sale of residential property exempted from capital gains if invested in equity or equipments of an SME.</a:t>
            </a:r>
          </a:p>
          <a:p>
            <a:endParaRPr lang="en-US" sz="1600" dirty="0" smtClean="0"/>
          </a:p>
          <a:p>
            <a:r>
              <a:rPr lang="en-US" sz="1600" dirty="0" smtClean="0"/>
              <a:t>Sunset clause on tax holidays for power sector is extended by one year </a:t>
            </a:r>
            <a:r>
              <a:rPr lang="en-US" sz="1600" dirty="0" err="1" smtClean="0"/>
              <a:t>upto</a:t>
            </a:r>
            <a:r>
              <a:rPr lang="en-US" sz="1600" dirty="0" smtClean="0"/>
              <a:t> 31</a:t>
            </a:r>
            <a:r>
              <a:rPr lang="en-US" sz="1600" baseline="30000" dirty="0" smtClean="0"/>
              <a:t>st</a:t>
            </a:r>
            <a:r>
              <a:rPr lang="en-US" sz="1600" dirty="0" smtClean="0"/>
              <a:t> March, 2013.</a:t>
            </a:r>
          </a:p>
          <a:p>
            <a:endParaRPr lang="en-US" sz="1600" dirty="0" smtClean="0"/>
          </a:p>
          <a:p>
            <a:r>
              <a:rPr lang="en-US" sz="1600" dirty="0" smtClean="0"/>
              <a:t>Limits for Presumptive Taxation u/s and Tax Audit U/s 44AB has been enhanced to Rs. 1 Cr from Rs. 60 </a:t>
            </a:r>
            <a:r>
              <a:rPr lang="en-US" sz="1600" dirty="0" err="1" smtClean="0"/>
              <a:t>Lacs</a:t>
            </a:r>
            <a:r>
              <a:rPr lang="en-US" sz="1600" dirty="0" smtClean="0"/>
              <a:t>.</a:t>
            </a:r>
          </a:p>
          <a:p>
            <a:endParaRPr lang="en-US" sz="1600" dirty="0" smtClean="0"/>
          </a:p>
          <a:p>
            <a:r>
              <a:rPr lang="en-US" sz="1600" dirty="0" smtClean="0"/>
              <a:t>New Equity Linked savings schemes to be launched.</a:t>
            </a:r>
            <a:endParaRPr lang="en-US" sz="1600" dirty="0"/>
          </a:p>
        </p:txBody>
      </p:sp>
      <p:sp>
        <p:nvSpPr>
          <p:cNvPr id="5" name="Slide Number Placeholder 4"/>
          <p:cNvSpPr>
            <a:spLocks noGrp="1"/>
          </p:cNvSpPr>
          <p:nvPr>
            <p:ph type="sldNum" sz="quarter" idx="12"/>
          </p:nvPr>
        </p:nvSpPr>
        <p:spPr/>
        <p:txBody>
          <a:bodyPr/>
          <a:lstStyle/>
          <a:p>
            <a:fld id="{2F3DD9AE-AC5E-428F-8FB6-02D98D167FE5}" type="slidenum">
              <a:rPr lang="en-US" smtClean="0"/>
              <a:pPr/>
              <a:t>9</a:t>
            </a:fld>
            <a:endParaRPr lang="en-US"/>
          </a:p>
        </p:txBody>
      </p:sp>
      <p:sp>
        <p:nvSpPr>
          <p:cNvPr id="6" name="Footer Placeholder 4"/>
          <p:cNvSpPr>
            <a:spLocks noGrp="1"/>
          </p:cNvSpPr>
          <p:nvPr>
            <p:ph type="ftr" sz="quarter" idx="11"/>
          </p:nvPr>
        </p:nvSpPr>
        <p:spPr>
          <a:xfrm>
            <a:off x="1371600" y="6492875"/>
            <a:ext cx="6172200" cy="365125"/>
          </a:xfrm>
        </p:spPr>
        <p:txBody>
          <a:bodyPr/>
          <a:lstStyle/>
          <a:p>
            <a:r>
              <a:rPr lang="en-US" sz="1600" b="1" dirty="0" smtClean="0">
                <a:solidFill>
                  <a:schemeClr val="tx1"/>
                </a:solidFill>
                <a:latin typeface="Book Antiqua" pitchFamily="18" charset="0"/>
              </a:rPr>
              <a:t>ANKIT TOTLA, B'COM, A.C.A. - SVA &amp; ASSOCIATES</a:t>
            </a:r>
            <a:endParaRPr lang="en-US" sz="1600" b="1" cap="all" dirty="0">
              <a:solidFill>
                <a:schemeClr val="tx1"/>
              </a:solidFill>
              <a:latin typeface="Book Antiqua"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510</TotalTime>
  <Words>4936</Words>
  <Application>Microsoft Office PowerPoint</Application>
  <PresentationFormat>On-screen Show (4:3)</PresentationFormat>
  <Paragraphs>688</Paragraphs>
  <Slides>58</Slides>
  <Notes>2</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Technic</vt:lpstr>
      <vt:lpstr>BUDGET 2012 - 13</vt:lpstr>
      <vt:lpstr>INTRODUCTARY APPROACH TO THE BUDGET</vt:lpstr>
      <vt:lpstr>Slide 3</vt:lpstr>
      <vt:lpstr>OVERVIEW OF THE ECONOMY</vt:lpstr>
      <vt:lpstr>Slide 5</vt:lpstr>
      <vt:lpstr>FISCAL RESPONSIBILTY AND BUDGET MANAGEMENT ACT</vt:lpstr>
      <vt:lpstr>SUBSIDIES</vt:lpstr>
      <vt:lpstr>Slide 8</vt:lpstr>
      <vt:lpstr>DIRECT TAXES</vt:lpstr>
      <vt:lpstr>Slide 10</vt:lpstr>
      <vt:lpstr>Slide 11</vt:lpstr>
      <vt:lpstr>INDIRECT TAXES</vt:lpstr>
      <vt:lpstr>OTHERS</vt:lpstr>
      <vt:lpstr>ECONOMIC SURVERY</vt:lpstr>
      <vt:lpstr>HIGHLIGHTS OF ECONOMIC SURVEY 2012</vt:lpstr>
      <vt:lpstr>Slide 16</vt:lpstr>
      <vt:lpstr>Slide 17</vt:lpstr>
      <vt:lpstr>Slide 18</vt:lpstr>
      <vt:lpstr>PART B – FINANCE BILL, 2012</vt:lpstr>
      <vt:lpstr>BASIC TAX RATES</vt:lpstr>
      <vt:lpstr>Slide 21</vt:lpstr>
      <vt:lpstr>INCOME FROM BUSINESS OR PROFESSION</vt:lpstr>
      <vt:lpstr>Slide 23</vt:lpstr>
      <vt:lpstr>Slide 24</vt:lpstr>
      <vt:lpstr>Slide 25</vt:lpstr>
      <vt:lpstr>INCOME FROM CAPITAL GAINS</vt:lpstr>
      <vt:lpstr>Slide 27</vt:lpstr>
      <vt:lpstr>INCOME FROM OTHER SOURCES</vt:lpstr>
      <vt:lpstr>DEDUCTIONS</vt:lpstr>
      <vt:lpstr>Slide 30</vt:lpstr>
      <vt:lpstr>MINIMUM ALTERNATIVE TAX (MAT)</vt:lpstr>
      <vt:lpstr>TRANSFER PRICING</vt:lpstr>
      <vt:lpstr>Slide 33</vt:lpstr>
      <vt:lpstr>Slide 34</vt:lpstr>
      <vt:lpstr>Slide 35</vt:lpstr>
      <vt:lpstr>TAXATION IN SPECIAL CASES</vt:lpstr>
      <vt:lpstr>Slide 37</vt:lpstr>
      <vt:lpstr>ALTERNATE MINIMUM TAX (AMT) CHAPTER XII-BA</vt:lpstr>
      <vt:lpstr>TDS AND TCS (W.E.F. 1ST JULY, 2012)</vt:lpstr>
      <vt:lpstr>Slide 40</vt:lpstr>
      <vt:lpstr>Slide 41</vt:lpstr>
      <vt:lpstr>Slide 42</vt:lpstr>
      <vt:lpstr>Slide 43</vt:lpstr>
      <vt:lpstr>OTHER TAX PROVISIONS</vt:lpstr>
      <vt:lpstr>Slide 45</vt:lpstr>
      <vt:lpstr>Slide 46</vt:lpstr>
      <vt:lpstr>Slide 47</vt:lpstr>
      <vt:lpstr>CENTRAL EXCISE</vt:lpstr>
      <vt:lpstr>Slide 49</vt:lpstr>
      <vt:lpstr>Slide 50</vt:lpstr>
      <vt:lpstr>SERVICE TAX</vt:lpstr>
      <vt:lpstr>Slide 52</vt:lpstr>
      <vt:lpstr>Slide 53</vt:lpstr>
      <vt:lpstr>CUSTOM DUTY</vt:lpstr>
      <vt:lpstr>Slide 55</vt:lpstr>
      <vt:lpstr>Slide 56</vt:lpstr>
      <vt:lpstr>Slide 57</vt:lpstr>
      <vt:lpstr>Slide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2012 - 13</dc:title>
  <dc:creator>ANKIT</dc:creator>
  <cp:lastModifiedBy>ANKIT</cp:lastModifiedBy>
  <cp:revision>55</cp:revision>
  <dcterms:created xsi:type="dcterms:W3CDTF">2012-03-16T18:21:30Z</dcterms:created>
  <dcterms:modified xsi:type="dcterms:W3CDTF">2012-03-17T14:11:00Z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