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61"/>
  </p:handoutMasterIdLst>
  <p:sldIdLst>
    <p:sldId id="256" r:id="rId2"/>
    <p:sldId id="322" r:id="rId3"/>
    <p:sldId id="264" r:id="rId4"/>
    <p:sldId id="266" r:id="rId5"/>
    <p:sldId id="265" r:id="rId6"/>
    <p:sldId id="267" r:id="rId7"/>
    <p:sldId id="268" r:id="rId8"/>
    <p:sldId id="269" r:id="rId9"/>
    <p:sldId id="323" r:id="rId10"/>
    <p:sldId id="272" r:id="rId11"/>
    <p:sldId id="273"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2" r:id="rId48"/>
    <p:sldId id="310" r:id="rId49"/>
    <p:sldId id="311" r:id="rId50"/>
    <p:sldId id="313" r:id="rId51"/>
    <p:sldId id="314" r:id="rId52"/>
    <p:sldId id="315" r:id="rId53"/>
    <p:sldId id="316" r:id="rId54"/>
    <p:sldId id="317" r:id="rId55"/>
    <p:sldId id="318" r:id="rId56"/>
    <p:sldId id="324" r:id="rId57"/>
    <p:sldId id="320" r:id="rId58"/>
    <p:sldId id="321" r:id="rId59"/>
    <p:sldId id="319" r:id="rId6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45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GB"/>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D7DE462E-8CC4-4151-86B6-B623A00185F2}" type="datetimeFigureOut">
              <a:rPr lang="en-US" smtClean="0"/>
              <a:pPr/>
              <a:t>3/23/2011</a:t>
            </a:fld>
            <a:endParaRPr lang="en-GB"/>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GB"/>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5C8EBFE9-5DCC-485F-B0C6-470EB95553BC}"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3/23/2011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3/23/2011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057400"/>
            <a:ext cx="7772400" cy="1470025"/>
          </a:xfrm>
        </p:spPr>
        <p:txBody>
          <a:bodyPr>
            <a:normAutofit fontScale="90000"/>
          </a:bodyPr>
          <a:lstStyle/>
          <a:p>
            <a:r>
              <a:rPr lang="en-GB" sz="7300" dirty="0" smtClean="0"/>
              <a:t>Schedule VI (Revised)</a:t>
            </a:r>
            <a:r>
              <a:rPr lang="en-GB" dirty="0" smtClean="0"/>
              <a:t/>
            </a:r>
            <a:br>
              <a:rPr lang="en-GB" dirty="0" smtClean="0"/>
            </a:br>
            <a:r>
              <a:rPr lang="en-GB" dirty="0" smtClean="0"/>
              <a:t/>
            </a:r>
            <a:br>
              <a:rPr lang="en-GB" dirty="0" smtClean="0"/>
            </a:br>
            <a:endParaRPr lang="en-GB" dirty="0"/>
          </a:p>
        </p:txBody>
      </p:sp>
      <p:sp>
        <p:nvSpPr>
          <p:cNvPr id="3" name="Subtitle 2"/>
          <p:cNvSpPr>
            <a:spLocks noGrp="1"/>
          </p:cNvSpPr>
          <p:nvPr>
            <p:ph type="subTitle" idx="1"/>
          </p:nvPr>
        </p:nvSpPr>
        <p:spPr>
          <a:xfrm>
            <a:off x="1371600" y="4953000"/>
            <a:ext cx="6400800" cy="1752600"/>
          </a:xfrm>
        </p:spPr>
        <p:txBody>
          <a:bodyPr/>
          <a:lstStyle/>
          <a:p>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Comparitives</a:t>
            </a:r>
            <a:endParaRPr lang="en-GB" dirty="0"/>
          </a:p>
        </p:txBody>
      </p:sp>
      <p:sp>
        <p:nvSpPr>
          <p:cNvPr id="3" name="Content Placeholder 2"/>
          <p:cNvSpPr>
            <a:spLocks noGrp="1"/>
          </p:cNvSpPr>
          <p:nvPr>
            <p:ph idx="1"/>
          </p:nvPr>
        </p:nvSpPr>
        <p:spPr/>
        <p:txBody>
          <a:bodyPr/>
          <a:lstStyle/>
          <a:p>
            <a:r>
              <a:rPr lang="en-US" dirty="0" smtClean="0"/>
              <a:t>The  corresponding  amounts  (comparatives)  for  the  </a:t>
            </a:r>
            <a:r>
              <a:rPr lang="en-US" dirty="0" smtClean="0">
                <a:solidFill>
                  <a:srgbClr val="FFC000"/>
                </a:solidFill>
              </a:rPr>
              <a:t>immediately preceding</a:t>
            </a:r>
            <a:r>
              <a:rPr lang="en-US" dirty="0" smtClean="0"/>
              <a:t> reporting period for all items shown in the Financial Statements including</a:t>
            </a:r>
            <a:r>
              <a:rPr lang="en-GB" dirty="0" smtClean="0"/>
              <a:t> </a:t>
            </a:r>
            <a:r>
              <a:rPr lang="en-US" dirty="0" smtClean="0">
                <a:solidFill>
                  <a:srgbClr val="FFC000"/>
                </a:solidFill>
              </a:rPr>
              <a:t>notes</a:t>
            </a:r>
            <a:r>
              <a:rPr lang="en-US" dirty="0" smtClean="0"/>
              <a:t> shall also be given.</a:t>
            </a:r>
          </a:p>
          <a:p>
            <a:r>
              <a:rPr lang="en-US" dirty="0" smtClean="0"/>
              <a:t>Not applicable in the case of the </a:t>
            </a:r>
            <a:r>
              <a:rPr lang="en-US" dirty="0" smtClean="0">
                <a:solidFill>
                  <a:srgbClr val="FFC000"/>
                </a:solidFill>
              </a:rPr>
              <a:t>first Financial Statements</a:t>
            </a:r>
            <a:r>
              <a:rPr lang="en-US" dirty="0" smtClean="0"/>
              <a:t> (after its incorporation)</a:t>
            </a:r>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noAutofit/>
          </a:bodyPr>
          <a:lstStyle/>
          <a:p>
            <a:r>
              <a:rPr lang="en-GB" sz="2600" dirty="0" smtClean="0"/>
              <a:t>Format of the Balance Sheet</a:t>
            </a:r>
            <a:br>
              <a:rPr lang="en-GB" sz="2600" dirty="0" smtClean="0"/>
            </a:br>
            <a:r>
              <a:rPr lang="en-GB" sz="2600" dirty="0" smtClean="0"/>
              <a:t>Balance Sheet as at 31</a:t>
            </a:r>
            <a:r>
              <a:rPr lang="en-GB" sz="2600" baseline="30000" dirty="0" smtClean="0"/>
              <a:t>st</a:t>
            </a:r>
            <a:r>
              <a:rPr lang="en-GB" sz="2600" dirty="0" smtClean="0"/>
              <a:t> March 20XX</a:t>
            </a:r>
            <a:endParaRPr lang="en-GB" sz="2600" dirty="0"/>
          </a:p>
        </p:txBody>
      </p:sp>
      <p:graphicFrame>
        <p:nvGraphicFramePr>
          <p:cNvPr id="4" name="Content Placeholder 3"/>
          <p:cNvGraphicFramePr>
            <a:graphicFrameLocks noGrp="1"/>
          </p:cNvGraphicFramePr>
          <p:nvPr>
            <p:ph idx="1"/>
          </p:nvPr>
        </p:nvGraphicFramePr>
        <p:xfrm>
          <a:off x="533400" y="1066800"/>
          <a:ext cx="8229600" cy="5598160"/>
        </p:xfrm>
        <a:graphic>
          <a:graphicData uri="http://schemas.openxmlformats.org/drawingml/2006/table">
            <a:tbl>
              <a:tblPr firstRow="1" bandRow="1">
                <a:tableStyleId>{5940675A-B579-460E-94D1-54222C63F5DA}</a:tableStyleId>
              </a:tblPr>
              <a:tblGrid>
                <a:gridCol w="4724400"/>
                <a:gridCol w="1143000"/>
                <a:gridCol w="1219200"/>
                <a:gridCol w="1143000"/>
              </a:tblGrid>
              <a:tr h="370840">
                <a:tc>
                  <a:txBody>
                    <a:bodyPr/>
                    <a:lstStyle/>
                    <a:p>
                      <a:pPr algn="ctr"/>
                      <a:r>
                        <a:rPr lang="en-US" sz="1800" b="1" kern="1200" dirty="0" smtClean="0">
                          <a:solidFill>
                            <a:schemeClr val="tx1"/>
                          </a:solidFill>
                          <a:latin typeface="+mn-lt"/>
                          <a:ea typeface="+mn-ea"/>
                          <a:cs typeface="+mn-cs"/>
                        </a:rPr>
                        <a:t>Particulars</a:t>
                      </a:r>
                      <a:endParaRPr lang="en-GB" b="1" dirty="0"/>
                    </a:p>
                  </a:txBody>
                  <a:tcPr/>
                </a:tc>
                <a:tc>
                  <a:txBody>
                    <a:bodyPr/>
                    <a:lstStyle/>
                    <a:p>
                      <a:pPr algn="ctr"/>
                      <a:r>
                        <a:rPr lang="en-US" sz="1800" b="1" kern="1200" dirty="0" smtClean="0">
                          <a:solidFill>
                            <a:schemeClr val="tx1"/>
                          </a:solidFill>
                          <a:latin typeface="+mn-lt"/>
                          <a:ea typeface="+mn-ea"/>
                          <a:cs typeface="+mn-cs"/>
                        </a:rPr>
                        <a:t>Note No.</a:t>
                      </a:r>
                      <a:endParaRPr lang="en-GB" sz="1800" b="1" dirty="0"/>
                    </a:p>
                  </a:txBody>
                  <a:tcPr/>
                </a:tc>
                <a:tc>
                  <a:txBody>
                    <a:bodyPr/>
                    <a:lstStyle/>
                    <a:p>
                      <a:pPr algn="ctr"/>
                      <a:r>
                        <a:rPr lang="en-GB" b="1" dirty="0" smtClean="0"/>
                        <a:t>CY</a:t>
                      </a:r>
                      <a:endParaRPr lang="en-GB" b="1" dirty="0"/>
                    </a:p>
                  </a:txBody>
                  <a:tcPr/>
                </a:tc>
                <a:tc>
                  <a:txBody>
                    <a:bodyPr/>
                    <a:lstStyle/>
                    <a:p>
                      <a:pPr algn="ctr"/>
                      <a:r>
                        <a:rPr lang="en-GB" b="1" dirty="0" smtClean="0"/>
                        <a:t>PY</a:t>
                      </a:r>
                      <a:endParaRPr lang="en-GB" b="1" dirty="0"/>
                    </a:p>
                  </a:txBody>
                  <a:tcPr/>
                </a:tc>
              </a:tr>
              <a:tr h="370840">
                <a:tc>
                  <a:txBody>
                    <a:bodyPr/>
                    <a:lstStyle/>
                    <a:p>
                      <a:r>
                        <a:rPr lang="en-US" sz="1800" b="1" kern="1200" dirty="0" smtClean="0">
                          <a:solidFill>
                            <a:schemeClr val="tx1"/>
                          </a:solidFill>
                          <a:latin typeface="+mn-lt"/>
                          <a:ea typeface="+mn-ea"/>
                          <a:cs typeface="+mn-cs"/>
                        </a:rPr>
                        <a:t>EQUITY AND LIABILITIES</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r>
                        <a:rPr lang="en-US" sz="1800" b="1" kern="1200" dirty="0" smtClean="0">
                          <a:solidFill>
                            <a:schemeClr val="tx1"/>
                          </a:solidFill>
                          <a:latin typeface="+mn-lt"/>
                          <a:ea typeface="+mn-ea"/>
                          <a:cs typeface="+mn-cs"/>
                        </a:rPr>
                        <a:t>Shareholders’ funds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(a) Share capital</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(b) Reserves and surplus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(c) Money received against share warrants</a:t>
                      </a:r>
                      <a:endParaRPr lang="en-GB" sz="1800" kern="1200" dirty="0" smtClean="0">
                        <a:solidFill>
                          <a:schemeClr val="tx1"/>
                        </a:solidFill>
                        <a:latin typeface="+mn-lt"/>
                        <a:ea typeface="+mn-ea"/>
                        <a:cs typeface="+mn-cs"/>
                      </a:endParaRPr>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r>
                        <a:rPr lang="en-US" sz="1800" b="1" kern="1200" dirty="0" smtClean="0">
                          <a:solidFill>
                            <a:schemeClr val="tx1"/>
                          </a:solidFill>
                          <a:latin typeface="+mn-lt"/>
                          <a:ea typeface="+mn-ea"/>
                          <a:cs typeface="+mn-cs"/>
                        </a:rPr>
                        <a:t>Share application money pending allotment</a:t>
                      </a:r>
                      <a:endParaRPr lang="en-GB" sz="1800" kern="1200" dirty="0" smtClean="0">
                        <a:solidFill>
                          <a:schemeClr val="tx1"/>
                        </a:solidFill>
                        <a:latin typeface="+mn-lt"/>
                        <a:ea typeface="+mn-ea"/>
                        <a:cs typeface="+mn-cs"/>
                      </a:endParaRPr>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r>
                        <a:rPr lang="en-US" sz="1800" b="1" kern="1200" dirty="0" smtClean="0">
                          <a:solidFill>
                            <a:schemeClr val="tx1"/>
                          </a:solidFill>
                          <a:latin typeface="+mn-lt"/>
                          <a:ea typeface="+mn-ea"/>
                          <a:cs typeface="+mn-cs"/>
                        </a:rPr>
                        <a:t>Non-current liabilities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(a) Long-term borrowings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(b) Deferred tax liabilities (Net) </a:t>
                      </a:r>
                    </a:p>
                    <a:p>
                      <a:r>
                        <a:rPr lang="en-US" sz="1800" kern="1200" dirty="0" smtClean="0">
                          <a:solidFill>
                            <a:schemeClr val="tx1"/>
                          </a:solidFill>
                          <a:latin typeface="+mn-lt"/>
                          <a:ea typeface="+mn-ea"/>
                          <a:cs typeface="+mn-cs"/>
                        </a:rPr>
                        <a:t>(c) Other Long term liabilities </a:t>
                      </a:r>
                    </a:p>
                    <a:p>
                      <a:r>
                        <a:rPr lang="en-US" sz="1800" kern="1200" dirty="0" smtClean="0">
                          <a:solidFill>
                            <a:schemeClr val="tx1"/>
                          </a:solidFill>
                          <a:latin typeface="+mn-lt"/>
                          <a:ea typeface="+mn-ea"/>
                          <a:cs typeface="+mn-cs"/>
                        </a:rPr>
                        <a:t>(d) Long-term provisions</a:t>
                      </a:r>
                      <a:endParaRPr lang="en-GB" sz="1800" kern="1200" dirty="0" smtClean="0">
                        <a:solidFill>
                          <a:schemeClr val="tx1"/>
                        </a:solidFill>
                        <a:latin typeface="+mn-lt"/>
                        <a:ea typeface="+mn-ea"/>
                        <a:cs typeface="+mn-cs"/>
                      </a:endParaRPr>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r>
                        <a:rPr lang="en-US" sz="1800" b="1" kern="1200" dirty="0" smtClean="0">
                          <a:solidFill>
                            <a:schemeClr val="tx1"/>
                          </a:solidFill>
                          <a:latin typeface="+mn-lt"/>
                          <a:ea typeface="+mn-ea"/>
                          <a:cs typeface="+mn-cs"/>
                        </a:rPr>
                        <a:t>Current liabilities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(a) Short-term borrowings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(b) Trade payables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(c) Other current liabilities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(d) Short-term provisions</a:t>
                      </a:r>
                      <a:endParaRPr lang="en-GB" sz="1800" kern="1200" dirty="0" smtClean="0">
                        <a:solidFill>
                          <a:schemeClr val="tx1"/>
                        </a:solidFill>
                        <a:latin typeface="+mn-lt"/>
                        <a:ea typeface="+mn-ea"/>
                        <a:cs typeface="+mn-cs"/>
                      </a:endParaRPr>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r>
                        <a:rPr lang="en-GB" sz="1800" b="1" kern="1200" dirty="0" smtClean="0">
                          <a:solidFill>
                            <a:schemeClr val="tx1"/>
                          </a:solidFill>
                          <a:latin typeface="+mn-lt"/>
                          <a:ea typeface="+mn-ea"/>
                          <a:cs typeface="+mn-cs"/>
                        </a:rPr>
                        <a:t>TOTAL</a:t>
                      </a: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92162"/>
          </a:xfrm>
        </p:spPr>
        <p:txBody>
          <a:bodyPr>
            <a:noAutofit/>
          </a:bodyPr>
          <a:lstStyle/>
          <a:p>
            <a:r>
              <a:rPr lang="en-GB" sz="2600" dirty="0" smtClean="0"/>
              <a:t>Format of the Balance Sheet – Contd.</a:t>
            </a:r>
            <a:br>
              <a:rPr lang="en-GB" sz="2600" dirty="0" smtClean="0"/>
            </a:br>
            <a:r>
              <a:rPr lang="en-GB" sz="2600" dirty="0" smtClean="0"/>
              <a:t>Balance Sheet as at 31</a:t>
            </a:r>
            <a:r>
              <a:rPr lang="en-GB" sz="2600" baseline="30000" dirty="0" smtClean="0"/>
              <a:t>st</a:t>
            </a:r>
            <a:r>
              <a:rPr lang="en-GB" sz="2600" dirty="0" smtClean="0"/>
              <a:t> March 20XX</a:t>
            </a:r>
            <a:endParaRPr lang="en-GB" sz="2600" dirty="0"/>
          </a:p>
        </p:txBody>
      </p:sp>
      <p:graphicFrame>
        <p:nvGraphicFramePr>
          <p:cNvPr id="4" name="Content Placeholder 3"/>
          <p:cNvGraphicFramePr>
            <a:graphicFrameLocks noGrp="1"/>
          </p:cNvGraphicFramePr>
          <p:nvPr>
            <p:ph idx="1"/>
          </p:nvPr>
        </p:nvGraphicFramePr>
        <p:xfrm>
          <a:off x="533400" y="762000"/>
          <a:ext cx="8229600" cy="5953760"/>
        </p:xfrm>
        <a:graphic>
          <a:graphicData uri="http://schemas.openxmlformats.org/drawingml/2006/table">
            <a:tbl>
              <a:tblPr firstRow="1" bandRow="1">
                <a:tableStyleId>{5940675A-B579-460E-94D1-54222C63F5DA}</a:tableStyleId>
              </a:tblPr>
              <a:tblGrid>
                <a:gridCol w="4724400"/>
                <a:gridCol w="1143000"/>
                <a:gridCol w="1219200"/>
                <a:gridCol w="1143000"/>
              </a:tblGrid>
              <a:tr h="370840">
                <a:tc>
                  <a:txBody>
                    <a:bodyPr/>
                    <a:lstStyle/>
                    <a:p>
                      <a:pPr algn="ctr"/>
                      <a:r>
                        <a:rPr lang="en-US" sz="1800" b="1" kern="1200" dirty="0" smtClean="0">
                          <a:solidFill>
                            <a:schemeClr val="tx1"/>
                          </a:solidFill>
                          <a:latin typeface="+mn-lt"/>
                          <a:ea typeface="+mn-ea"/>
                          <a:cs typeface="+mn-cs"/>
                        </a:rPr>
                        <a:t>Particulars</a:t>
                      </a:r>
                      <a:endParaRPr lang="en-GB" b="1" dirty="0"/>
                    </a:p>
                  </a:txBody>
                  <a:tcPr/>
                </a:tc>
                <a:tc>
                  <a:txBody>
                    <a:bodyPr/>
                    <a:lstStyle/>
                    <a:p>
                      <a:pPr algn="ctr"/>
                      <a:r>
                        <a:rPr lang="en-US" sz="1800" b="1" kern="1200" dirty="0" smtClean="0">
                          <a:solidFill>
                            <a:schemeClr val="tx1"/>
                          </a:solidFill>
                          <a:latin typeface="+mn-lt"/>
                          <a:ea typeface="+mn-ea"/>
                          <a:cs typeface="+mn-cs"/>
                        </a:rPr>
                        <a:t>Note No.</a:t>
                      </a:r>
                      <a:endParaRPr lang="en-GB" sz="1800" b="1" dirty="0"/>
                    </a:p>
                  </a:txBody>
                  <a:tcPr/>
                </a:tc>
                <a:tc>
                  <a:txBody>
                    <a:bodyPr/>
                    <a:lstStyle/>
                    <a:p>
                      <a:pPr algn="ctr"/>
                      <a:r>
                        <a:rPr lang="en-GB" b="1" dirty="0" smtClean="0"/>
                        <a:t>CY</a:t>
                      </a:r>
                      <a:endParaRPr lang="en-GB" b="1" dirty="0"/>
                    </a:p>
                  </a:txBody>
                  <a:tcPr/>
                </a:tc>
                <a:tc>
                  <a:txBody>
                    <a:bodyPr/>
                    <a:lstStyle/>
                    <a:p>
                      <a:pPr algn="ctr"/>
                      <a:r>
                        <a:rPr lang="en-GB" b="1" dirty="0" smtClean="0"/>
                        <a:t>PY</a:t>
                      </a:r>
                      <a:endParaRPr lang="en-GB" b="1" dirty="0"/>
                    </a:p>
                  </a:txBody>
                  <a:tcPr/>
                </a:tc>
              </a:tr>
              <a:tr h="238760">
                <a:tc>
                  <a:txBody>
                    <a:bodyPr/>
                    <a:lstStyle/>
                    <a:p>
                      <a:r>
                        <a:rPr lang="en-US" sz="1800" b="1" kern="1200" dirty="0" smtClean="0">
                          <a:solidFill>
                            <a:schemeClr val="tx1"/>
                          </a:solidFill>
                          <a:latin typeface="+mn-lt"/>
                          <a:ea typeface="+mn-ea"/>
                          <a:cs typeface="+mn-cs"/>
                        </a:rPr>
                        <a:t>ASSETS</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r>
                        <a:rPr lang="en-US" sz="1800" b="1" kern="1200" dirty="0" smtClean="0">
                          <a:solidFill>
                            <a:schemeClr val="tx1"/>
                          </a:solidFill>
                          <a:latin typeface="+mn-lt"/>
                          <a:ea typeface="+mn-ea"/>
                          <a:cs typeface="+mn-cs"/>
                        </a:rPr>
                        <a:t>Non-current assets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(a) Fixed assets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a:t>
                      </a:r>
                      <a:r>
                        <a:rPr lang="en-US" sz="1800" kern="1200" dirty="0" err="1" smtClean="0">
                          <a:solidFill>
                            <a:schemeClr val="tx1"/>
                          </a:solidFill>
                          <a:latin typeface="+mn-lt"/>
                          <a:ea typeface="+mn-ea"/>
                          <a:cs typeface="+mn-cs"/>
                        </a:rPr>
                        <a:t>i</a:t>
                      </a:r>
                      <a:r>
                        <a:rPr lang="en-US" sz="1800" kern="1200" dirty="0" smtClean="0">
                          <a:solidFill>
                            <a:schemeClr val="tx1"/>
                          </a:solidFill>
                          <a:latin typeface="+mn-lt"/>
                          <a:ea typeface="+mn-ea"/>
                          <a:cs typeface="+mn-cs"/>
                        </a:rPr>
                        <a:t>)  Tangible assets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(ii) Intangible assets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(iii) Capital work-in-progress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(iv) Intangible assets under development</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(b) Non-current investments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(c) Deferred tax assets (net)</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(d) Long-term loans and advances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(e) Other non-current assets</a:t>
                      </a:r>
                      <a:endParaRPr lang="en-GB" sz="1800" kern="1200" dirty="0" smtClean="0">
                        <a:solidFill>
                          <a:schemeClr val="tx1"/>
                        </a:solidFill>
                        <a:latin typeface="+mn-lt"/>
                        <a:ea typeface="+mn-ea"/>
                        <a:cs typeface="+mn-cs"/>
                      </a:endParaRPr>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r>
                        <a:rPr lang="en-US" sz="1800" b="1" kern="1200" dirty="0" smtClean="0">
                          <a:solidFill>
                            <a:schemeClr val="tx1"/>
                          </a:solidFill>
                          <a:latin typeface="+mn-lt"/>
                          <a:ea typeface="+mn-ea"/>
                          <a:cs typeface="+mn-cs"/>
                        </a:rPr>
                        <a:t>Current assets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(a) Current investments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(b) Inventories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(c) Trade receivables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(d) Cash and cash equivalents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(e) Short-term loans and advances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(f) Other current assets</a:t>
                      </a:r>
                      <a:endParaRPr lang="en-GB" sz="1800" kern="1200" dirty="0" smtClean="0">
                        <a:solidFill>
                          <a:schemeClr val="tx1"/>
                        </a:solidFill>
                        <a:latin typeface="+mn-lt"/>
                        <a:ea typeface="+mn-ea"/>
                        <a:cs typeface="+mn-cs"/>
                      </a:endParaRPr>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r>
                        <a:rPr lang="en-GB" sz="1800" b="1" kern="1200" dirty="0" smtClean="0">
                          <a:solidFill>
                            <a:schemeClr val="tx1"/>
                          </a:solidFill>
                          <a:latin typeface="+mn-lt"/>
                          <a:ea typeface="+mn-ea"/>
                          <a:cs typeface="+mn-cs"/>
                        </a:rPr>
                        <a:t>TOTAL</a:t>
                      </a: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92162"/>
          </a:xfrm>
        </p:spPr>
        <p:txBody>
          <a:bodyPr>
            <a:noAutofit/>
          </a:bodyPr>
          <a:lstStyle/>
          <a:p>
            <a:r>
              <a:rPr lang="en-GB" sz="2500" dirty="0" smtClean="0"/>
              <a:t>Format of Statement of Profit &amp; Loss</a:t>
            </a:r>
            <a:br>
              <a:rPr lang="en-GB" sz="2500" dirty="0" smtClean="0"/>
            </a:br>
            <a:r>
              <a:rPr lang="en-GB" sz="2500" dirty="0" smtClean="0"/>
              <a:t>Profit &amp; Loss Statement for the year ended 31</a:t>
            </a:r>
            <a:r>
              <a:rPr lang="en-GB" sz="2500" baseline="30000" dirty="0" smtClean="0"/>
              <a:t>st</a:t>
            </a:r>
            <a:r>
              <a:rPr lang="en-GB" sz="2500" dirty="0" smtClean="0"/>
              <a:t> March 20XX</a:t>
            </a:r>
            <a:endParaRPr lang="en-GB" sz="2500" dirty="0"/>
          </a:p>
        </p:txBody>
      </p:sp>
      <p:graphicFrame>
        <p:nvGraphicFramePr>
          <p:cNvPr id="4" name="Content Placeholder 3"/>
          <p:cNvGraphicFramePr>
            <a:graphicFrameLocks noGrp="1"/>
          </p:cNvGraphicFramePr>
          <p:nvPr>
            <p:ph idx="1"/>
          </p:nvPr>
        </p:nvGraphicFramePr>
        <p:xfrm>
          <a:off x="533400" y="904240"/>
          <a:ext cx="8229601" cy="5791200"/>
        </p:xfrm>
        <a:graphic>
          <a:graphicData uri="http://schemas.openxmlformats.org/drawingml/2006/table">
            <a:tbl>
              <a:tblPr firstRow="1" bandRow="1">
                <a:tableStyleId>{5940675A-B579-460E-94D1-54222C63F5DA}</a:tableStyleId>
              </a:tblPr>
              <a:tblGrid>
                <a:gridCol w="533400"/>
                <a:gridCol w="4724400"/>
                <a:gridCol w="1143000"/>
                <a:gridCol w="914400"/>
                <a:gridCol w="914401"/>
              </a:tblGrid>
              <a:tr h="370840">
                <a:tc>
                  <a:txBody>
                    <a:bodyPr/>
                    <a:lstStyle/>
                    <a:p>
                      <a:pPr algn="ctr"/>
                      <a:endParaRPr lang="en-GB" b="1" dirty="0"/>
                    </a:p>
                  </a:txBody>
                  <a:tcPr/>
                </a:tc>
                <a:tc>
                  <a:txBody>
                    <a:bodyPr/>
                    <a:lstStyle/>
                    <a:p>
                      <a:pPr algn="ctr"/>
                      <a:r>
                        <a:rPr lang="en-US" sz="1800" b="1" kern="1200" dirty="0" smtClean="0">
                          <a:solidFill>
                            <a:schemeClr val="tx1"/>
                          </a:solidFill>
                          <a:latin typeface="+mn-lt"/>
                          <a:ea typeface="+mn-ea"/>
                          <a:cs typeface="+mn-cs"/>
                        </a:rPr>
                        <a:t>Particulars</a:t>
                      </a:r>
                      <a:endParaRPr lang="en-GB" b="1" dirty="0"/>
                    </a:p>
                  </a:txBody>
                  <a:tcPr/>
                </a:tc>
                <a:tc>
                  <a:txBody>
                    <a:bodyPr/>
                    <a:lstStyle/>
                    <a:p>
                      <a:pPr algn="ctr"/>
                      <a:r>
                        <a:rPr lang="en-US" sz="1800" b="1" kern="1200" dirty="0" smtClean="0">
                          <a:solidFill>
                            <a:schemeClr val="tx1"/>
                          </a:solidFill>
                          <a:latin typeface="+mn-lt"/>
                          <a:ea typeface="+mn-ea"/>
                          <a:cs typeface="+mn-cs"/>
                        </a:rPr>
                        <a:t>Note No.</a:t>
                      </a:r>
                      <a:endParaRPr lang="en-GB" sz="1800" b="1" dirty="0"/>
                    </a:p>
                  </a:txBody>
                  <a:tcPr/>
                </a:tc>
                <a:tc>
                  <a:txBody>
                    <a:bodyPr/>
                    <a:lstStyle/>
                    <a:p>
                      <a:pPr algn="ctr"/>
                      <a:r>
                        <a:rPr lang="en-GB" b="1" dirty="0" smtClean="0"/>
                        <a:t>CY</a:t>
                      </a:r>
                      <a:endParaRPr lang="en-GB" b="1" dirty="0"/>
                    </a:p>
                  </a:txBody>
                  <a:tcPr/>
                </a:tc>
                <a:tc>
                  <a:txBody>
                    <a:bodyPr/>
                    <a:lstStyle/>
                    <a:p>
                      <a:pPr algn="ctr"/>
                      <a:r>
                        <a:rPr lang="en-GB" b="1" dirty="0" smtClean="0"/>
                        <a:t>PY</a:t>
                      </a:r>
                      <a:endParaRPr lang="en-GB" b="1" dirty="0"/>
                    </a:p>
                  </a:txBody>
                  <a:tcPr/>
                </a:tc>
              </a:tr>
              <a:tr h="238760">
                <a:tc>
                  <a:txBody>
                    <a:bodyPr/>
                    <a:lstStyle/>
                    <a:p>
                      <a:pPr algn="ctr"/>
                      <a:r>
                        <a:rPr lang="en-GB" dirty="0" smtClean="0"/>
                        <a:t>I</a:t>
                      </a:r>
                      <a:endParaRPr lang="en-GB" dirty="0"/>
                    </a:p>
                  </a:txBody>
                  <a:tcPr/>
                </a:tc>
                <a:tc>
                  <a:txBody>
                    <a:bodyPr/>
                    <a:lstStyle/>
                    <a:p>
                      <a:r>
                        <a:rPr lang="en-US" sz="1800" kern="1200" dirty="0" smtClean="0">
                          <a:solidFill>
                            <a:schemeClr val="tx1"/>
                          </a:solidFill>
                          <a:latin typeface="+mn-lt"/>
                          <a:ea typeface="+mn-ea"/>
                          <a:cs typeface="+mn-cs"/>
                        </a:rPr>
                        <a:t>Revenue from operations</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pPr algn="ctr"/>
                      <a:r>
                        <a:rPr lang="en-GB" sz="1800" kern="1200" dirty="0" smtClean="0">
                          <a:solidFill>
                            <a:schemeClr val="tx1"/>
                          </a:solidFill>
                          <a:latin typeface="+mn-lt"/>
                          <a:ea typeface="+mn-ea"/>
                          <a:cs typeface="+mn-cs"/>
                        </a:rPr>
                        <a:t>II</a:t>
                      </a:r>
                    </a:p>
                  </a:txBody>
                  <a:tcPr/>
                </a:tc>
                <a:tc>
                  <a:txBody>
                    <a:bodyPr/>
                    <a:lstStyle/>
                    <a:p>
                      <a:r>
                        <a:rPr lang="en-US" sz="1800" kern="1200" dirty="0" smtClean="0">
                          <a:solidFill>
                            <a:schemeClr val="tx1"/>
                          </a:solidFill>
                          <a:latin typeface="+mn-lt"/>
                          <a:ea typeface="+mn-ea"/>
                          <a:cs typeface="+mn-cs"/>
                        </a:rPr>
                        <a:t>Other income</a:t>
                      </a:r>
                      <a:endParaRPr lang="en-GB" sz="1800" kern="1200" dirty="0" smtClean="0">
                        <a:solidFill>
                          <a:schemeClr val="tx1"/>
                        </a:solidFill>
                        <a:latin typeface="+mn-lt"/>
                        <a:ea typeface="+mn-ea"/>
                        <a:cs typeface="+mn-cs"/>
                      </a:endParaRPr>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pPr algn="ctr"/>
                      <a:r>
                        <a:rPr lang="en-GB" sz="1800" kern="1200" dirty="0" smtClean="0">
                          <a:solidFill>
                            <a:schemeClr val="tx1"/>
                          </a:solidFill>
                          <a:latin typeface="+mn-lt"/>
                          <a:ea typeface="+mn-ea"/>
                          <a:cs typeface="+mn-cs"/>
                        </a:rPr>
                        <a:t>III</a:t>
                      </a:r>
                    </a:p>
                  </a:txBody>
                  <a:tcPr/>
                </a:tc>
                <a:tc>
                  <a:txBody>
                    <a:bodyPr/>
                    <a:lstStyle/>
                    <a:p>
                      <a:r>
                        <a:rPr lang="en-US" sz="1800" kern="1200" dirty="0" smtClean="0">
                          <a:solidFill>
                            <a:schemeClr val="tx1"/>
                          </a:solidFill>
                          <a:latin typeface="+mn-lt"/>
                          <a:ea typeface="+mn-ea"/>
                          <a:cs typeface="+mn-cs"/>
                        </a:rPr>
                        <a:t>Total Revenue (I + II)</a:t>
                      </a:r>
                      <a:endParaRPr lang="en-GB" sz="1800" kern="1200" dirty="0" smtClean="0">
                        <a:solidFill>
                          <a:schemeClr val="tx1"/>
                        </a:solidFill>
                        <a:latin typeface="+mn-lt"/>
                        <a:ea typeface="+mn-ea"/>
                        <a:cs typeface="+mn-cs"/>
                      </a:endParaRPr>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pPr algn="ctr"/>
                      <a:r>
                        <a:rPr lang="en-US" sz="1800" kern="1200" dirty="0" smtClean="0">
                          <a:solidFill>
                            <a:schemeClr val="tx1"/>
                          </a:solidFill>
                          <a:latin typeface="+mn-lt"/>
                          <a:ea typeface="+mn-ea"/>
                          <a:cs typeface="+mn-cs"/>
                        </a:rPr>
                        <a:t>IV</a:t>
                      </a: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Expenses: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Cost of materials consumed</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Purchases of Stock-in-Trade</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Changes in inventories of finished goods work-in-progress and Stock-in-Trade</a:t>
                      </a:r>
                    </a:p>
                    <a:p>
                      <a:r>
                        <a:rPr lang="en-US" sz="1800" kern="1200" dirty="0" smtClean="0">
                          <a:solidFill>
                            <a:schemeClr val="tx1"/>
                          </a:solidFill>
                          <a:latin typeface="+mn-lt"/>
                          <a:ea typeface="+mn-ea"/>
                          <a:cs typeface="+mn-cs"/>
                        </a:rPr>
                        <a:t>Employee benefits expense</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Finance costs</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Depreciation and amortization expense</a:t>
                      </a:r>
                      <a:endParaRPr lang="en-GB" sz="1800" kern="1200" dirty="0" smtClean="0">
                        <a:solidFill>
                          <a:schemeClr val="tx1"/>
                        </a:solidFill>
                        <a:latin typeface="+mn-lt"/>
                        <a:ea typeface="+mn-ea"/>
                        <a:cs typeface="+mn-cs"/>
                      </a:endParaRPr>
                    </a:p>
                    <a:p>
                      <a:r>
                        <a:rPr lang="en-US" sz="1800" kern="1200" dirty="0" smtClean="0">
                          <a:solidFill>
                            <a:schemeClr val="tx1"/>
                          </a:solidFill>
                          <a:latin typeface="+mn-lt"/>
                          <a:ea typeface="+mn-ea"/>
                          <a:cs typeface="+mn-cs"/>
                        </a:rPr>
                        <a:t>Other expenses</a:t>
                      </a:r>
                      <a:endParaRPr lang="en-GB" sz="1800" b="1"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smtClean="0"/>
                    </a:p>
                    <a:p>
                      <a:endParaRPr lang="en-GB" b="1" dirty="0"/>
                    </a:p>
                  </a:txBody>
                  <a:tcPr/>
                </a:tc>
              </a:tr>
              <a:tr h="370840">
                <a:tc>
                  <a:txBody>
                    <a:bodyPr/>
                    <a:lstStyle/>
                    <a:p>
                      <a:pPr algn="ct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Total expenses</a:t>
                      </a:r>
                      <a:endParaRPr lang="en-GB" sz="1800" b="1"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r h="370840">
                <a:tc>
                  <a:txBody>
                    <a:bodyPr/>
                    <a:lstStyle/>
                    <a:p>
                      <a:pPr algn="ctr"/>
                      <a:r>
                        <a:rPr lang="en-US" sz="1800" kern="1200" dirty="0" smtClean="0">
                          <a:solidFill>
                            <a:schemeClr val="tx1"/>
                          </a:solidFill>
                          <a:latin typeface="+mn-lt"/>
                          <a:ea typeface="+mn-ea"/>
                          <a:cs typeface="+mn-cs"/>
                        </a:rPr>
                        <a:t>V</a:t>
                      </a: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Profit before exceptional and extraordinary items and tax (III-IV)</a:t>
                      </a:r>
                      <a:endParaRPr lang="en-GB" sz="1800" b="1"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r h="370840">
                <a:tc>
                  <a:txBody>
                    <a:bodyPr/>
                    <a:lstStyle/>
                    <a:p>
                      <a:pPr algn="ctr"/>
                      <a:r>
                        <a:rPr lang="en-US" sz="1800" kern="1200" dirty="0" smtClean="0">
                          <a:solidFill>
                            <a:schemeClr val="tx1"/>
                          </a:solidFill>
                          <a:latin typeface="+mn-lt"/>
                          <a:ea typeface="+mn-ea"/>
                          <a:cs typeface="+mn-cs"/>
                        </a:rPr>
                        <a:t>VI</a:t>
                      </a: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Exceptional items</a:t>
                      </a:r>
                      <a:endParaRPr lang="en-GB" sz="1800" b="1"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r h="370840">
                <a:tc>
                  <a:txBody>
                    <a:bodyPr/>
                    <a:lstStyle/>
                    <a:p>
                      <a:pPr algn="ctr"/>
                      <a:r>
                        <a:rPr lang="en-US" sz="1800" kern="1200" dirty="0" smtClean="0">
                          <a:solidFill>
                            <a:schemeClr val="tx1"/>
                          </a:solidFill>
                          <a:latin typeface="+mn-lt"/>
                          <a:ea typeface="+mn-ea"/>
                          <a:cs typeface="+mn-cs"/>
                        </a:rPr>
                        <a:t>VII</a:t>
                      </a: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Profit before extraordinary items and tax (V - VI)</a:t>
                      </a:r>
                      <a:endParaRPr lang="en-GB" sz="1800" b="1"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92162"/>
          </a:xfrm>
        </p:spPr>
        <p:txBody>
          <a:bodyPr>
            <a:noAutofit/>
          </a:bodyPr>
          <a:lstStyle/>
          <a:p>
            <a:r>
              <a:rPr lang="en-GB" sz="2600" dirty="0" smtClean="0"/>
              <a:t>Format of Statement of Profit &amp; Loss</a:t>
            </a:r>
            <a:br>
              <a:rPr lang="en-GB" sz="2600" dirty="0" smtClean="0"/>
            </a:br>
            <a:r>
              <a:rPr lang="en-GB" sz="2600" dirty="0" smtClean="0"/>
              <a:t>Profit &amp; Loss Statement for the year ended 31</a:t>
            </a:r>
            <a:r>
              <a:rPr lang="en-GB" sz="2600" baseline="30000" dirty="0" smtClean="0"/>
              <a:t>st</a:t>
            </a:r>
            <a:r>
              <a:rPr lang="en-GB" sz="2600" dirty="0" smtClean="0"/>
              <a:t> March 20XX</a:t>
            </a:r>
            <a:endParaRPr lang="en-GB" sz="2600" dirty="0"/>
          </a:p>
        </p:txBody>
      </p:sp>
      <p:graphicFrame>
        <p:nvGraphicFramePr>
          <p:cNvPr id="4" name="Content Placeholder 3"/>
          <p:cNvGraphicFramePr>
            <a:graphicFrameLocks noGrp="1"/>
          </p:cNvGraphicFramePr>
          <p:nvPr>
            <p:ph idx="1"/>
          </p:nvPr>
        </p:nvGraphicFramePr>
        <p:xfrm>
          <a:off x="533400" y="904240"/>
          <a:ext cx="8229601" cy="5328920"/>
        </p:xfrm>
        <a:graphic>
          <a:graphicData uri="http://schemas.openxmlformats.org/drawingml/2006/table">
            <a:tbl>
              <a:tblPr firstRow="1" bandRow="1">
                <a:tableStyleId>{5940675A-B579-460E-94D1-54222C63F5DA}</a:tableStyleId>
              </a:tblPr>
              <a:tblGrid>
                <a:gridCol w="533400"/>
                <a:gridCol w="4724400"/>
                <a:gridCol w="1143000"/>
                <a:gridCol w="914400"/>
                <a:gridCol w="914401"/>
              </a:tblGrid>
              <a:tr h="370840">
                <a:tc>
                  <a:txBody>
                    <a:bodyPr/>
                    <a:lstStyle/>
                    <a:p>
                      <a:pPr algn="ctr"/>
                      <a:endParaRPr lang="en-GB" b="1" dirty="0"/>
                    </a:p>
                  </a:txBody>
                  <a:tcPr/>
                </a:tc>
                <a:tc>
                  <a:txBody>
                    <a:bodyPr/>
                    <a:lstStyle/>
                    <a:p>
                      <a:pPr algn="ctr"/>
                      <a:r>
                        <a:rPr lang="en-US" sz="1800" b="1" kern="1200" dirty="0" smtClean="0">
                          <a:solidFill>
                            <a:schemeClr val="tx1"/>
                          </a:solidFill>
                          <a:latin typeface="+mn-lt"/>
                          <a:ea typeface="+mn-ea"/>
                          <a:cs typeface="+mn-cs"/>
                        </a:rPr>
                        <a:t>Particulars</a:t>
                      </a:r>
                      <a:endParaRPr lang="en-GB" b="1" dirty="0"/>
                    </a:p>
                  </a:txBody>
                  <a:tcPr/>
                </a:tc>
                <a:tc>
                  <a:txBody>
                    <a:bodyPr/>
                    <a:lstStyle/>
                    <a:p>
                      <a:pPr algn="ctr"/>
                      <a:r>
                        <a:rPr lang="en-US" sz="1800" b="1" kern="1200" dirty="0" smtClean="0">
                          <a:solidFill>
                            <a:schemeClr val="tx1"/>
                          </a:solidFill>
                          <a:latin typeface="+mn-lt"/>
                          <a:ea typeface="+mn-ea"/>
                          <a:cs typeface="+mn-cs"/>
                        </a:rPr>
                        <a:t>Note No.</a:t>
                      </a:r>
                      <a:endParaRPr lang="en-GB" sz="1800" b="1" dirty="0"/>
                    </a:p>
                  </a:txBody>
                  <a:tcPr/>
                </a:tc>
                <a:tc>
                  <a:txBody>
                    <a:bodyPr/>
                    <a:lstStyle/>
                    <a:p>
                      <a:pPr algn="ctr"/>
                      <a:r>
                        <a:rPr lang="en-GB" b="1" dirty="0" smtClean="0"/>
                        <a:t>CY</a:t>
                      </a:r>
                      <a:endParaRPr lang="en-GB" b="1" dirty="0"/>
                    </a:p>
                  </a:txBody>
                  <a:tcPr/>
                </a:tc>
                <a:tc>
                  <a:txBody>
                    <a:bodyPr/>
                    <a:lstStyle/>
                    <a:p>
                      <a:pPr algn="ctr"/>
                      <a:r>
                        <a:rPr lang="en-GB" b="1" dirty="0" smtClean="0"/>
                        <a:t>PY</a:t>
                      </a:r>
                      <a:endParaRPr lang="en-GB" b="1" dirty="0"/>
                    </a:p>
                  </a:txBody>
                  <a:tcPr/>
                </a:tc>
              </a:tr>
              <a:tr h="238760">
                <a:tc>
                  <a:txBody>
                    <a:bodyPr/>
                    <a:lstStyle/>
                    <a:p>
                      <a:pPr algn="ctr"/>
                      <a:r>
                        <a:rPr lang="en-US" sz="1800" kern="1200" dirty="0" smtClean="0">
                          <a:solidFill>
                            <a:schemeClr val="tx1"/>
                          </a:solidFill>
                          <a:latin typeface="+mn-lt"/>
                          <a:ea typeface="+mn-ea"/>
                          <a:cs typeface="+mn-cs"/>
                        </a:rPr>
                        <a:t>VIII</a:t>
                      </a:r>
                      <a:endParaRPr lang="en-GB" dirty="0"/>
                    </a:p>
                  </a:txBody>
                  <a:tcPr/>
                </a:tc>
                <a:tc>
                  <a:txBody>
                    <a:bodyPr/>
                    <a:lstStyle/>
                    <a:p>
                      <a:r>
                        <a:rPr lang="en-US" sz="1800" kern="1200" dirty="0" smtClean="0">
                          <a:solidFill>
                            <a:schemeClr val="tx1"/>
                          </a:solidFill>
                          <a:latin typeface="+mn-lt"/>
                          <a:ea typeface="+mn-ea"/>
                          <a:cs typeface="+mn-cs"/>
                        </a:rPr>
                        <a:t>Extraordinary Items</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pPr algn="ctr"/>
                      <a:r>
                        <a:rPr lang="en-US" sz="1800" kern="1200" dirty="0" smtClean="0">
                          <a:solidFill>
                            <a:schemeClr val="tx1"/>
                          </a:solidFill>
                          <a:latin typeface="+mn-lt"/>
                          <a:ea typeface="+mn-ea"/>
                          <a:cs typeface="+mn-cs"/>
                        </a:rPr>
                        <a:t>IX</a:t>
                      </a:r>
                      <a:endParaRPr lang="en-GB" sz="1800"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Profit before tax (VII- VIII)</a:t>
                      </a:r>
                      <a:endParaRPr lang="en-GB" sz="1800" kern="1200" dirty="0" smtClean="0">
                        <a:solidFill>
                          <a:schemeClr val="tx1"/>
                        </a:solidFill>
                        <a:latin typeface="+mn-lt"/>
                        <a:ea typeface="+mn-ea"/>
                        <a:cs typeface="+mn-cs"/>
                      </a:endParaRPr>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pPr algn="ctr"/>
                      <a:r>
                        <a:rPr lang="en-US" sz="1800" kern="1200" dirty="0" smtClean="0">
                          <a:solidFill>
                            <a:schemeClr val="tx1"/>
                          </a:solidFill>
                          <a:latin typeface="+mn-lt"/>
                          <a:ea typeface="+mn-ea"/>
                          <a:cs typeface="+mn-cs"/>
                        </a:rPr>
                        <a:t>X</a:t>
                      </a:r>
                      <a:endParaRPr lang="en-GB" sz="1800"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Tax expense: </a:t>
                      </a:r>
                    </a:p>
                    <a:p>
                      <a:pPr marL="342900" indent="-342900">
                        <a:buAutoNum type="arabicParenBoth"/>
                      </a:pPr>
                      <a:r>
                        <a:rPr lang="en-US" sz="1800" kern="1200" dirty="0" smtClean="0">
                          <a:solidFill>
                            <a:schemeClr val="tx1"/>
                          </a:solidFill>
                          <a:latin typeface="+mn-lt"/>
                          <a:ea typeface="+mn-ea"/>
                          <a:cs typeface="+mn-cs"/>
                        </a:rPr>
                        <a:t>Current tax</a:t>
                      </a:r>
                    </a:p>
                    <a:p>
                      <a:pPr marL="342900" indent="-342900">
                        <a:buAutoNum type="arabicParenBoth"/>
                      </a:pPr>
                      <a:r>
                        <a:rPr lang="en-US" sz="1800" kern="1200" dirty="0" smtClean="0">
                          <a:solidFill>
                            <a:schemeClr val="tx1"/>
                          </a:solidFill>
                          <a:latin typeface="+mn-lt"/>
                          <a:ea typeface="+mn-ea"/>
                          <a:cs typeface="+mn-cs"/>
                        </a:rPr>
                        <a:t>Deferred tax</a:t>
                      </a:r>
                      <a:endParaRPr lang="en-GB" sz="1800" kern="1200" dirty="0" smtClean="0">
                        <a:solidFill>
                          <a:schemeClr val="tx1"/>
                        </a:solidFill>
                        <a:latin typeface="+mn-lt"/>
                        <a:ea typeface="+mn-ea"/>
                        <a:cs typeface="+mn-cs"/>
                      </a:endParaRPr>
                    </a:p>
                  </a:txBody>
                  <a:tcPr/>
                </a:tc>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pPr algn="ctr"/>
                      <a:r>
                        <a:rPr lang="en-US" sz="1800" kern="1200" dirty="0" smtClean="0">
                          <a:solidFill>
                            <a:schemeClr val="tx1"/>
                          </a:solidFill>
                          <a:latin typeface="+mn-lt"/>
                          <a:ea typeface="+mn-ea"/>
                          <a:cs typeface="+mn-cs"/>
                        </a:rPr>
                        <a:t>XI</a:t>
                      </a: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Profit (Loss) for the period from continuing operations (VII-VIII)</a:t>
                      </a:r>
                      <a:endParaRPr lang="en-GB" sz="1800" b="1"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smtClean="0"/>
                    </a:p>
                    <a:p>
                      <a:endParaRPr lang="en-GB" b="1" dirty="0"/>
                    </a:p>
                  </a:txBody>
                  <a:tcPr/>
                </a:tc>
              </a:tr>
              <a:tr h="370840">
                <a:tc>
                  <a:txBody>
                    <a:bodyPr/>
                    <a:lstStyle/>
                    <a:p>
                      <a:pPr algn="ctr"/>
                      <a:r>
                        <a:rPr lang="en-US" sz="1800" kern="1200" dirty="0" smtClean="0">
                          <a:solidFill>
                            <a:schemeClr val="tx1"/>
                          </a:solidFill>
                          <a:latin typeface="+mn-lt"/>
                          <a:ea typeface="+mn-ea"/>
                          <a:cs typeface="+mn-cs"/>
                        </a:rPr>
                        <a:t>XII</a:t>
                      </a: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Profit/(loss) from discontinuing operations</a:t>
                      </a:r>
                      <a:endParaRPr lang="en-GB" sz="1800" b="1"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r h="370840">
                <a:tc>
                  <a:txBody>
                    <a:bodyPr/>
                    <a:lstStyle/>
                    <a:p>
                      <a:pPr algn="ctr"/>
                      <a:r>
                        <a:rPr lang="en-US" sz="1800" kern="1200" dirty="0" smtClean="0">
                          <a:solidFill>
                            <a:schemeClr val="tx1"/>
                          </a:solidFill>
                          <a:latin typeface="+mn-lt"/>
                          <a:ea typeface="+mn-ea"/>
                          <a:cs typeface="+mn-cs"/>
                        </a:rPr>
                        <a:t>XIII</a:t>
                      </a: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Tax expense of discontinuing operations</a:t>
                      </a:r>
                      <a:endParaRPr lang="en-GB" sz="1800" b="1"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r h="370840">
                <a:tc>
                  <a:txBody>
                    <a:bodyPr/>
                    <a:lstStyle/>
                    <a:p>
                      <a:pPr algn="ctr"/>
                      <a:r>
                        <a:rPr lang="en-US" sz="1800" kern="1200" dirty="0" smtClean="0">
                          <a:solidFill>
                            <a:schemeClr val="tx1"/>
                          </a:solidFill>
                          <a:latin typeface="+mn-lt"/>
                          <a:ea typeface="+mn-ea"/>
                          <a:cs typeface="+mn-cs"/>
                        </a:rPr>
                        <a:t>XIV</a:t>
                      </a: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Profit/(loss) from Discontinuing operations (after tax) (XII-XIII)</a:t>
                      </a:r>
                      <a:endParaRPr lang="en-GB" sz="1800" b="1"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r h="370840">
                <a:tc>
                  <a:txBody>
                    <a:bodyPr/>
                    <a:lstStyle/>
                    <a:p>
                      <a:pPr algn="ctr"/>
                      <a:r>
                        <a:rPr lang="en-US" sz="1800" kern="1200" dirty="0" smtClean="0">
                          <a:solidFill>
                            <a:schemeClr val="tx1"/>
                          </a:solidFill>
                          <a:latin typeface="+mn-lt"/>
                          <a:ea typeface="+mn-ea"/>
                          <a:cs typeface="+mn-cs"/>
                        </a:rPr>
                        <a:t>XV</a:t>
                      </a: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Profit (Loss) for the period (XI + XIV)</a:t>
                      </a:r>
                      <a:endParaRPr lang="en-GB" sz="1800" b="1"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r h="370840">
                <a:tc>
                  <a:txBody>
                    <a:bodyPr/>
                    <a:lstStyle/>
                    <a:p>
                      <a:pPr algn="ctr"/>
                      <a:r>
                        <a:rPr lang="en-US" sz="1800" kern="1200" dirty="0" smtClean="0">
                          <a:solidFill>
                            <a:schemeClr val="tx1"/>
                          </a:solidFill>
                          <a:latin typeface="+mn-lt"/>
                          <a:ea typeface="+mn-ea"/>
                          <a:cs typeface="+mn-cs"/>
                        </a:rPr>
                        <a:t>XVI</a:t>
                      </a:r>
                      <a:endParaRPr lang="en-GB" sz="1800" b="1" kern="1200" dirty="0" smtClean="0">
                        <a:solidFill>
                          <a:schemeClr val="tx1"/>
                        </a:solidFill>
                        <a:latin typeface="+mn-lt"/>
                        <a:ea typeface="+mn-ea"/>
                        <a:cs typeface="+mn-cs"/>
                      </a:endParaRPr>
                    </a:p>
                  </a:txBody>
                  <a:tcPr/>
                </a:tc>
                <a:tc>
                  <a:txBody>
                    <a:bodyPr/>
                    <a:lstStyle/>
                    <a:p>
                      <a:r>
                        <a:rPr lang="en-US" sz="1800" kern="1200" dirty="0" smtClean="0">
                          <a:solidFill>
                            <a:schemeClr val="tx1"/>
                          </a:solidFill>
                          <a:latin typeface="+mn-lt"/>
                          <a:ea typeface="+mn-ea"/>
                          <a:cs typeface="+mn-cs"/>
                        </a:rPr>
                        <a:t>Earnings per equity share:</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(1) Basic</a:t>
                      </a:r>
                      <a:endParaRPr lang="en-GB" sz="18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(2) Diluted</a:t>
                      </a:r>
                      <a:endParaRPr lang="en-GB" sz="1800" kern="1200" dirty="0" smtClean="0">
                        <a:solidFill>
                          <a:schemeClr val="tx1"/>
                        </a:solidFill>
                        <a:latin typeface="+mn-lt"/>
                        <a:ea typeface="+mn-ea"/>
                        <a:cs typeface="+mn-cs"/>
                      </a:endParaRPr>
                    </a:p>
                  </a:txBody>
                  <a:tcPr/>
                </a:tc>
                <a:tc>
                  <a:txBody>
                    <a:bodyPr/>
                    <a:lstStyle/>
                    <a:p>
                      <a:endParaRPr lang="en-GB" b="1" dirty="0"/>
                    </a:p>
                  </a:txBody>
                  <a:tcPr/>
                </a:tc>
                <a:tc>
                  <a:txBody>
                    <a:bodyPr/>
                    <a:lstStyle/>
                    <a:p>
                      <a:endParaRPr lang="en-GB" b="1" dirty="0"/>
                    </a:p>
                  </a:txBody>
                  <a:tcPr/>
                </a:tc>
                <a:tc>
                  <a:txBody>
                    <a:bodyPr/>
                    <a:lstStyle/>
                    <a:p>
                      <a:endParaRPr lang="en-GB" b="1"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 Capital</a:t>
            </a:r>
            <a:endParaRPr lang="en-GB" dirty="0"/>
          </a:p>
        </p:txBody>
      </p:sp>
      <p:sp>
        <p:nvSpPr>
          <p:cNvPr id="3" name="Content Placeholder 2"/>
          <p:cNvSpPr>
            <a:spLocks noGrp="1"/>
          </p:cNvSpPr>
          <p:nvPr>
            <p:ph idx="1"/>
          </p:nvPr>
        </p:nvSpPr>
        <p:spPr/>
        <p:txBody>
          <a:bodyPr>
            <a:noAutofit/>
          </a:bodyPr>
          <a:lstStyle/>
          <a:p>
            <a:pPr>
              <a:buNone/>
            </a:pPr>
            <a:r>
              <a:rPr lang="en-US" sz="2400" dirty="0" smtClean="0"/>
              <a:t>For each </a:t>
            </a:r>
            <a:r>
              <a:rPr lang="en-US" sz="2400" dirty="0" smtClean="0">
                <a:solidFill>
                  <a:srgbClr val="FFC000"/>
                </a:solidFill>
              </a:rPr>
              <a:t>class</a:t>
            </a:r>
            <a:r>
              <a:rPr lang="en-US" sz="2400" dirty="0" smtClean="0"/>
              <a:t> of share capital (different classes of preference shares to be treated separately):</a:t>
            </a:r>
            <a:endParaRPr lang="en-GB" sz="2400" dirty="0" smtClean="0"/>
          </a:p>
          <a:p>
            <a:r>
              <a:rPr lang="en-US" sz="2000" dirty="0" smtClean="0"/>
              <a:t>(a)	the number and amount of shares </a:t>
            </a:r>
            <a:r>
              <a:rPr lang="en-US" sz="2000" dirty="0" smtClean="0">
                <a:solidFill>
                  <a:srgbClr val="FFC000"/>
                </a:solidFill>
              </a:rPr>
              <a:t>authorized</a:t>
            </a:r>
            <a:r>
              <a:rPr lang="en-US" sz="2000" dirty="0" smtClean="0"/>
              <a:t>;</a:t>
            </a:r>
            <a:endParaRPr lang="en-GB" sz="2000" dirty="0" smtClean="0"/>
          </a:p>
          <a:p>
            <a:r>
              <a:rPr lang="en-US" sz="2000" dirty="0" smtClean="0"/>
              <a:t>(b)	the  number  of  shares  </a:t>
            </a:r>
            <a:r>
              <a:rPr lang="en-US" sz="2000" dirty="0" smtClean="0">
                <a:solidFill>
                  <a:srgbClr val="FFC000"/>
                </a:solidFill>
              </a:rPr>
              <a:t>issued,  subscribed  and  fully  paid,  and subscribed but not fully paid</a:t>
            </a:r>
            <a:r>
              <a:rPr lang="en-US" sz="2000" dirty="0" smtClean="0"/>
              <a:t>;</a:t>
            </a:r>
            <a:endParaRPr lang="en-GB" sz="2000" dirty="0" smtClean="0"/>
          </a:p>
          <a:p>
            <a:r>
              <a:rPr lang="en-US" sz="2000" dirty="0" smtClean="0"/>
              <a:t>(c)	</a:t>
            </a:r>
            <a:r>
              <a:rPr lang="en-US" sz="2000" dirty="0" smtClean="0">
                <a:solidFill>
                  <a:srgbClr val="FFC000"/>
                </a:solidFill>
              </a:rPr>
              <a:t>par</a:t>
            </a:r>
            <a:r>
              <a:rPr lang="en-US" sz="2000" dirty="0" smtClean="0"/>
              <a:t> value per share;</a:t>
            </a:r>
            <a:endParaRPr lang="en-GB" sz="2000" dirty="0" smtClean="0"/>
          </a:p>
          <a:p>
            <a:r>
              <a:rPr lang="en-US" sz="2000" dirty="0" smtClean="0"/>
              <a:t>(d)	a  </a:t>
            </a:r>
            <a:r>
              <a:rPr lang="en-US" sz="2000" dirty="0" smtClean="0">
                <a:solidFill>
                  <a:srgbClr val="FFC000"/>
                </a:solidFill>
              </a:rPr>
              <a:t>reconciliation</a:t>
            </a:r>
            <a:r>
              <a:rPr lang="en-US" sz="2000" dirty="0" smtClean="0"/>
              <a:t>  of  the  number  of  shares  outstanding  at  the beginning and at the end of the reporting period;</a:t>
            </a:r>
            <a:endParaRPr lang="en-GB" sz="2000" dirty="0" smtClean="0"/>
          </a:p>
          <a:p>
            <a:r>
              <a:rPr lang="en-US" sz="2000" dirty="0" smtClean="0"/>
              <a:t>(e)   the </a:t>
            </a:r>
            <a:r>
              <a:rPr lang="en-US" sz="2000" dirty="0" smtClean="0">
                <a:solidFill>
                  <a:srgbClr val="FFC000"/>
                </a:solidFill>
              </a:rPr>
              <a:t>rights, preferences and restrictions</a:t>
            </a:r>
            <a:r>
              <a:rPr lang="en-US" sz="2000" dirty="0" smtClean="0"/>
              <a:t> attaching to each class of shares including restrictions on the distribution of dividends and the repayment of capital;</a:t>
            </a:r>
            <a:endParaRPr lang="en-GB" sz="2000" dirty="0" smtClean="0"/>
          </a:p>
          <a:p>
            <a:r>
              <a:rPr lang="en-US" sz="2000" dirty="0" smtClean="0"/>
              <a:t>(f)	shares in respect of each class in the company held by its </a:t>
            </a:r>
            <a:r>
              <a:rPr lang="en-US" sz="2000" dirty="0" smtClean="0">
                <a:solidFill>
                  <a:srgbClr val="FFC000"/>
                </a:solidFill>
              </a:rPr>
              <a:t>holding company or its ultimate holding company</a:t>
            </a:r>
            <a:r>
              <a:rPr lang="en-US" sz="2000" dirty="0" smtClean="0"/>
              <a:t> including shares held by or by subsidiaries or associates of the holding company or the ultimate holding company in aggregate;</a:t>
            </a:r>
            <a:endParaRPr lang="en-GB" sz="20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 Capital – Contd.</a:t>
            </a:r>
            <a:endParaRPr lang="en-GB" dirty="0"/>
          </a:p>
        </p:txBody>
      </p:sp>
      <p:sp>
        <p:nvSpPr>
          <p:cNvPr id="3" name="Content Placeholder 2"/>
          <p:cNvSpPr>
            <a:spLocks noGrp="1"/>
          </p:cNvSpPr>
          <p:nvPr>
            <p:ph idx="1"/>
          </p:nvPr>
        </p:nvSpPr>
        <p:spPr/>
        <p:txBody>
          <a:bodyPr>
            <a:noAutofit/>
          </a:bodyPr>
          <a:lstStyle/>
          <a:p>
            <a:r>
              <a:rPr lang="en-US" sz="2000" dirty="0" smtClean="0"/>
              <a:t>(g) shares in the company held by each shareholder holding more than </a:t>
            </a:r>
            <a:r>
              <a:rPr lang="en-US" sz="2000" dirty="0" smtClean="0">
                <a:solidFill>
                  <a:srgbClr val="FFC000"/>
                </a:solidFill>
              </a:rPr>
              <a:t>5 percent</a:t>
            </a:r>
            <a:r>
              <a:rPr lang="en-US" sz="2000" dirty="0" smtClean="0"/>
              <a:t> shares specifying the number of shares held;</a:t>
            </a:r>
            <a:endParaRPr lang="en-GB" sz="2000" dirty="0" smtClean="0"/>
          </a:p>
          <a:p>
            <a:r>
              <a:rPr lang="en-US" sz="2000" dirty="0" smtClean="0"/>
              <a:t>(h) shares </a:t>
            </a:r>
            <a:r>
              <a:rPr lang="en-US" sz="2000" dirty="0" smtClean="0">
                <a:solidFill>
                  <a:srgbClr val="FFC000"/>
                </a:solidFill>
              </a:rPr>
              <a:t>reserved</a:t>
            </a:r>
            <a:r>
              <a:rPr lang="en-US" sz="2000" dirty="0" smtClean="0"/>
              <a:t> for issue under options and </a:t>
            </a:r>
            <a:r>
              <a:rPr lang="en-US" sz="2000" dirty="0" smtClean="0">
                <a:solidFill>
                  <a:srgbClr val="FFC000"/>
                </a:solidFill>
              </a:rPr>
              <a:t>contracts/commitments</a:t>
            </a:r>
            <a:r>
              <a:rPr lang="en-US" sz="2000" dirty="0" smtClean="0"/>
              <a:t> for the sale of shares/disinvestment, including the terms and amounts;</a:t>
            </a:r>
            <a:endParaRPr lang="en-GB" sz="2000" dirty="0" smtClean="0"/>
          </a:p>
          <a:p>
            <a:r>
              <a:rPr lang="en-US" sz="2000" dirty="0" smtClean="0"/>
              <a:t>(</a:t>
            </a:r>
            <a:r>
              <a:rPr lang="en-US" sz="2000" dirty="0" err="1" smtClean="0"/>
              <a:t>i</a:t>
            </a:r>
            <a:r>
              <a:rPr lang="en-US" sz="2000" dirty="0" smtClean="0"/>
              <a:t>) For the period of </a:t>
            </a:r>
            <a:r>
              <a:rPr lang="en-US" sz="2000" dirty="0" smtClean="0">
                <a:solidFill>
                  <a:srgbClr val="FFC000"/>
                </a:solidFill>
              </a:rPr>
              <a:t>five</a:t>
            </a:r>
            <a:r>
              <a:rPr lang="en-US" sz="2000" dirty="0" smtClean="0"/>
              <a:t> years immediately preceding the date as at which the Balance Sheet is prepared: Aggregate number and class of shares allotted as fully paid  up pursuant to contract(s) </a:t>
            </a:r>
            <a:r>
              <a:rPr lang="en-US" sz="2000" dirty="0" smtClean="0">
                <a:solidFill>
                  <a:srgbClr val="FFC000"/>
                </a:solidFill>
              </a:rPr>
              <a:t>without payment being received in cash, </a:t>
            </a:r>
            <a:r>
              <a:rPr lang="en-US" sz="2000" dirty="0" smtClean="0"/>
              <a:t> Aggregate number and class of shares allotted as fully paid up by way of </a:t>
            </a:r>
            <a:r>
              <a:rPr lang="en-US" sz="2000" dirty="0" smtClean="0">
                <a:solidFill>
                  <a:srgbClr val="FFC000"/>
                </a:solidFill>
              </a:rPr>
              <a:t>bonus shares and </a:t>
            </a:r>
            <a:r>
              <a:rPr lang="en-US" sz="2000" dirty="0" smtClean="0"/>
              <a:t>Aggregate number and class of shares </a:t>
            </a:r>
            <a:r>
              <a:rPr lang="en-US" sz="2000" dirty="0" smtClean="0">
                <a:solidFill>
                  <a:srgbClr val="FFC000"/>
                </a:solidFill>
              </a:rPr>
              <a:t>bought back</a:t>
            </a:r>
            <a:r>
              <a:rPr lang="en-US" sz="2000" dirty="0" smtClean="0"/>
              <a:t>.</a:t>
            </a:r>
            <a:endParaRPr lang="en-GB" sz="2000" dirty="0" smtClean="0"/>
          </a:p>
          <a:p>
            <a:r>
              <a:rPr lang="en-US" sz="2000" dirty="0" smtClean="0"/>
              <a:t> (j)Terms of any securities </a:t>
            </a:r>
            <a:r>
              <a:rPr lang="en-US" sz="2000" dirty="0" smtClean="0">
                <a:solidFill>
                  <a:srgbClr val="FFC000"/>
                </a:solidFill>
              </a:rPr>
              <a:t>convertible</a:t>
            </a:r>
            <a:r>
              <a:rPr lang="en-US" sz="2000" dirty="0" smtClean="0"/>
              <a:t> into equity/preference shares issued along with the earliest date of conversion in descending order starting from the farthest such date. </a:t>
            </a:r>
            <a:endParaRPr lang="en-GB" sz="2000" dirty="0" smtClean="0"/>
          </a:p>
          <a:p>
            <a:r>
              <a:rPr lang="en-US" sz="2000" dirty="0" smtClean="0"/>
              <a:t>(k) </a:t>
            </a:r>
            <a:r>
              <a:rPr lang="en-US" sz="2000" dirty="0" smtClean="0">
                <a:solidFill>
                  <a:srgbClr val="FFC000"/>
                </a:solidFill>
              </a:rPr>
              <a:t>Calls unpaid</a:t>
            </a:r>
            <a:r>
              <a:rPr lang="en-US" sz="2000" dirty="0" smtClean="0"/>
              <a:t> (showing aggregate value of calls unpaid by  directors and officers)</a:t>
            </a:r>
            <a:endParaRPr lang="en-GB" sz="2000" dirty="0" smtClean="0"/>
          </a:p>
          <a:p>
            <a:r>
              <a:rPr lang="en-US" sz="2000" dirty="0" smtClean="0"/>
              <a:t> (l) </a:t>
            </a:r>
            <a:r>
              <a:rPr lang="en-US" sz="2000" dirty="0" smtClean="0">
                <a:solidFill>
                  <a:srgbClr val="FFC000"/>
                </a:solidFill>
              </a:rPr>
              <a:t>Forfeited</a:t>
            </a:r>
            <a:r>
              <a:rPr lang="en-US" sz="2000" dirty="0" smtClean="0"/>
              <a:t> shares (amount originally paid up)</a:t>
            </a:r>
            <a:endParaRPr lang="en-GB"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Reserves and Surplus</a:t>
            </a:r>
            <a:endParaRPr lang="en-GB"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Reserves and Surplus shall be classified as: </a:t>
            </a:r>
          </a:p>
          <a:p>
            <a:r>
              <a:rPr lang="en-US" dirty="0" smtClean="0"/>
              <a:t>(a)	Capital Reserves ;</a:t>
            </a:r>
            <a:endParaRPr lang="en-GB" dirty="0" smtClean="0"/>
          </a:p>
          <a:p>
            <a:r>
              <a:rPr lang="en-US" dirty="0" smtClean="0"/>
              <a:t>(b)	Capital Redemption Reserve; </a:t>
            </a:r>
          </a:p>
          <a:p>
            <a:r>
              <a:rPr lang="en-US" dirty="0" smtClean="0"/>
              <a:t>(c)	Securities Premium Reserve;</a:t>
            </a:r>
            <a:endParaRPr lang="en-GB" dirty="0" smtClean="0"/>
          </a:p>
          <a:p>
            <a:r>
              <a:rPr lang="en-US" dirty="0" smtClean="0"/>
              <a:t>(d)	Debenture Redemption Reserve; </a:t>
            </a:r>
          </a:p>
          <a:p>
            <a:r>
              <a:rPr lang="en-US" dirty="0" smtClean="0"/>
              <a:t>(e)	Revaluation Reserve;</a:t>
            </a:r>
            <a:endParaRPr lang="en-GB" dirty="0" smtClean="0"/>
          </a:p>
          <a:p>
            <a:r>
              <a:rPr lang="en-US" dirty="0" smtClean="0"/>
              <a:t>(f)	Share Options Outstanding Account;</a:t>
            </a:r>
            <a:endParaRPr lang="en-GB" dirty="0" smtClean="0"/>
          </a:p>
          <a:p>
            <a:r>
              <a:rPr lang="en-US" dirty="0" smtClean="0"/>
              <a:t>(g)	Other Reserves – (specify the nature and purpose of each reserve and the amount in respect thereof);</a:t>
            </a:r>
            <a:endParaRPr lang="en-GB" dirty="0" smtClean="0"/>
          </a:p>
          <a:p>
            <a:r>
              <a:rPr lang="en-US" dirty="0" smtClean="0"/>
              <a:t>(h)      Surplus  i.e.  balance  in  Statement  of  Profit  &amp;  Loss </a:t>
            </a:r>
            <a:r>
              <a:rPr lang="en-US" dirty="0" smtClean="0">
                <a:solidFill>
                  <a:srgbClr val="FFC000"/>
                </a:solidFill>
              </a:rPr>
              <a:t>disclosing allocations and appropriations such as dividend, bonus shares and transfer to/from reserves etc</a:t>
            </a:r>
            <a:r>
              <a:rPr lang="en-US" dirty="0" smtClean="0"/>
              <a:t>.</a:t>
            </a:r>
            <a:endParaRPr lang="en-GB" dirty="0" smtClean="0"/>
          </a:p>
          <a:p>
            <a:r>
              <a:rPr lang="en-US" dirty="0" smtClean="0"/>
              <a:t>(</a:t>
            </a:r>
            <a:r>
              <a:rPr lang="en-US" dirty="0" smtClean="0">
                <a:solidFill>
                  <a:srgbClr val="FFC000"/>
                </a:solidFill>
              </a:rPr>
              <a:t>Additions</a:t>
            </a:r>
            <a:r>
              <a:rPr lang="en-US" dirty="0" smtClean="0"/>
              <a:t> and </a:t>
            </a:r>
            <a:r>
              <a:rPr lang="en-US" dirty="0" smtClean="0">
                <a:solidFill>
                  <a:srgbClr val="FFC000"/>
                </a:solidFill>
              </a:rPr>
              <a:t>deductions</a:t>
            </a:r>
            <a:r>
              <a:rPr lang="en-US" dirty="0" smtClean="0"/>
              <a:t> since last balance sheet to be shown under each of the specified heads)</a:t>
            </a:r>
            <a:endParaRPr lang="en-GB" dirty="0" smtClean="0"/>
          </a:p>
          <a:p>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Reserves and Surplus – Contd.</a:t>
            </a:r>
            <a:endParaRPr lang="en-GB" dirty="0"/>
          </a:p>
        </p:txBody>
      </p:sp>
      <p:sp>
        <p:nvSpPr>
          <p:cNvPr id="3" name="Content Placeholder 2"/>
          <p:cNvSpPr>
            <a:spLocks noGrp="1"/>
          </p:cNvSpPr>
          <p:nvPr>
            <p:ph idx="1"/>
          </p:nvPr>
        </p:nvSpPr>
        <p:spPr/>
        <p:txBody>
          <a:bodyPr>
            <a:normAutofit fontScale="92500"/>
          </a:bodyPr>
          <a:lstStyle/>
          <a:p>
            <a:r>
              <a:rPr lang="en-US" dirty="0" smtClean="0"/>
              <a:t>A reserve specifically represented by earmarked investments shall be termed as a ‘</a:t>
            </a:r>
            <a:r>
              <a:rPr lang="en-US" dirty="0" smtClean="0">
                <a:solidFill>
                  <a:srgbClr val="FFC000"/>
                </a:solidFill>
              </a:rPr>
              <a:t>fund’</a:t>
            </a:r>
            <a:r>
              <a:rPr lang="en-US" dirty="0" smtClean="0"/>
              <a:t>.</a:t>
            </a:r>
            <a:endParaRPr lang="en-GB" dirty="0" smtClean="0"/>
          </a:p>
          <a:p>
            <a:r>
              <a:rPr lang="en-US" dirty="0" smtClean="0"/>
              <a:t>Debit balance of statement of profit and loss shall be shown as a </a:t>
            </a:r>
            <a:r>
              <a:rPr lang="en-US" dirty="0" smtClean="0">
                <a:solidFill>
                  <a:srgbClr val="FFC000"/>
                </a:solidFill>
              </a:rPr>
              <a:t>negative</a:t>
            </a:r>
            <a:r>
              <a:rPr lang="en-US" dirty="0" smtClean="0"/>
              <a:t> figure under the head ‘Surplus’. Similarly, the balance of ‘Reserves  and  Surplus’,  after  adjusting  negative  balance  of surplus, if any, shall be shown under the head ‘Reserves and Surplus’ even if the resulting figure is in the </a:t>
            </a:r>
            <a:r>
              <a:rPr lang="en-US" dirty="0" smtClean="0">
                <a:solidFill>
                  <a:srgbClr val="FFC000"/>
                </a:solidFill>
              </a:rPr>
              <a:t>negative</a:t>
            </a:r>
            <a:r>
              <a:rPr lang="en-US" dirty="0" smtClean="0"/>
              <a:t>.</a:t>
            </a:r>
            <a:endParaRPr lang="en-GB" dirty="0" smtClean="0"/>
          </a:p>
          <a:p>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Long-Term Borrowings</a:t>
            </a:r>
            <a:endParaRPr lang="en-GB" dirty="0"/>
          </a:p>
        </p:txBody>
      </p:sp>
      <p:sp>
        <p:nvSpPr>
          <p:cNvPr id="3" name="Content Placeholder 2"/>
          <p:cNvSpPr>
            <a:spLocks noGrp="1"/>
          </p:cNvSpPr>
          <p:nvPr>
            <p:ph idx="1"/>
          </p:nvPr>
        </p:nvSpPr>
        <p:spPr/>
        <p:txBody>
          <a:bodyPr>
            <a:normAutofit fontScale="85000" lnSpcReduction="10000"/>
          </a:bodyPr>
          <a:lstStyle/>
          <a:p>
            <a:pPr>
              <a:buNone/>
            </a:pPr>
            <a:r>
              <a:rPr lang="en-US" dirty="0" smtClean="0"/>
              <a:t>Long-term borrowings shall be classified as:</a:t>
            </a:r>
            <a:endParaRPr lang="en-GB" dirty="0" smtClean="0"/>
          </a:p>
          <a:p>
            <a:r>
              <a:rPr lang="en-US" dirty="0" smtClean="0"/>
              <a:t>(a) Bonds/debentures.</a:t>
            </a:r>
            <a:endParaRPr lang="en-GB" dirty="0" smtClean="0"/>
          </a:p>
          <a:p>
            <a:r>
              <a:rPr lang="en-US" dirty="0" smtClean="0"/>
              <a:t>(b) Term loans</a:t>
            </a:r>
            <a:endParaRPr lang="en-GB" dirty="0" smtClean="0"/>
          </a:p>
          <a:p>
            <a:pPr lvl="1"/>
            <a:r>
              <a:rPr lang="en-US" dirty="0" smtClean="0"/>
              <a:t>from banks</a:t>
            </a:r>
            <a:endParaRPr lang="en-GB" dirty="0" smtClean="0"/>
          </a:p>
          <a:p>
            <a:pPr lvl="1"/>
            <a:r>
              <a:rPr lang="en-US" dirty="0" smtClean="0"/>
              <a:t>from other parties</a:t>
            </a:r>
            <a:endParaRPr lang="en-GB" dirty="0" smtClean="0"/>
          </a:p>
          <a:p>
            <a:r>
              <a:rPr lang="en-US" dirty="0" smtClean="0"/>
              <a:t>(c) Deferred payment liabilities</a:t>
            </a:r>
            <a:endParaRPr lang="en-GB" dirty="0" smtClean="0"/>
          </a:p>
          <a:p>
            <a:r>
              <a:rPr lang="en-US" dirty="0" smtClean="0"/>
              <a:t>(d) Deposits</a:t>
            </a:r>
            <a:endParaRPr lang="en-GB" dirty="0" smtClean="0"/>
          </a:p>
          <a:p>
            <a:r>
              <a:rPr lang="en-US" dirty="0" smtClean="0"/>
              <a:t>(e) Loans and advances from related parties</a:t>
            </a:r>
            <a:endParaRPr lang="en-GB" dirty="0" smtClean="0"/>
          </a:p>
          <a:p>
            <a:r>
              <a:rPr lang="en-US" dirty="0" smtClean="0"/>
              <a:t>(f) Long term maturities of finance lease obligations</a:t>
            </a:r>
            <a:endParaRPr lang="en-GB" dirty="0" smtClean="0"/>
          </a:p>
          <a:p>
            <a:r>
              <a:rPr lang="en-US" dirty="0" smtClean="0"/>
              <a:t>(g) Other loans and advances (specify nature)</a:t>
            </a: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sp>
        <p:nvSpPr>
          <p:cNvPr id="3" name="Content Placeholder 2"/>
          <p:cNvSpPr>
            <a:spLocks noGrp="1"/>
          </p:cNvSpPr>
          <p:nvPr>
            <p:ph idx="1"/>
          </p:nvPr>
        </p:nvSpPr>
        <p:spPr/>
        <p:txBody>
          <a:bodyPr/>
          <a:lstStyle/>
          <a:p>
            <a:r>
              <a:rPr lang="en-GB" dirty="0" smtClean="0"/>
              <a:t>Basics and Key Concepts</a:t>
            </a:r>
          </a:p>
          <a:p>
            <a:r>
              <a:rPr lang="en-GB" dirty="0" smtClean="0"/>
              <a:t>Format of Balance Sheet and Statement of Profit and Loss</a:t>
            </a:r>
          </a:p>
          <a:p>
            <a:r>
              <a:rPr lang="en-GB" dirty="0" smtClean="0"/>
              <a:t>Sub-classifications, disclosure and additional information</a:t>
            </a:r>
          </a:p>
          <a:p>
            <a:r>
              <a:rPr lang="en-GB" dirty="0" smtClean="0"/>
              <a:t>Comparison with the earlier Schedule VI</a:t>
            </a:r>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Long Term Borrowings – Contd.</a:t>
            </a:r>
            <a:endParaRPr lang="en-GB" dirty="0"/>
          </a:p>
        </p:txBody>
      </p:sp>
      <p:sp>
        <p:nvSpPr>
          <p:cNvPr id="3" name="Content Placeholder 2"/>
          <p:cNvSpPr>
            <a:spLocks noGrp="1"/>
          </p:cNvSpPr>
          <p:nvPr>
            <p:ph idx="1"/>
          </p:nvPr>
        </p:nvSpPr>
        <p:spPr>
          <a:xfrm>
            <a:off x="457200" y="1219200"/>
            <a:ext cx="8229600" cy="4525963"/>
          </a:xfrm>
        </p:spPr>
        <p:txBody>
          <a:bodyPr>
            <a:noAutofit/>
          </a:bodyPr>
          <a:lstStyle/>
          <a:p>
            <a:r>
              <a:rPr lang="en-US" sz="2000" dirty="0" smtClean="0"/>
              <a:t>Borrowings shall further be sub-classified as </a:t>
            </a:r>
            <a:r>
              <a:rPr lang="en-US" sz="2000" dirty="0" smtClean="0">
                <a:solidFill>
                  <a:srgbClr val="FFC000"/>
                </a:solidFill>
              </a:rPr>
              <a:t>secured</a:t>
            </a:r>
            <a:r>
              <a:rPr lang="en-US" sz="2000" dirty="0" smtClean="0"/>
              <a:t> and </a:t>
            </a:r>
            <a:r>
              <a:rPr lang="en-US" sz="2000" dirty="0" smtClean="0">
                <a:solidFill>
                  <a:srgbClr val="FFC000"/>
                </a:solidFill>
              </a:rPr>
              <a:t>unsecured</a:t>
            </a:r>
            <a:r>
              <a:rPr lang="en-US" sz="2000" dirty="0" smtClean="0"/>
              <a:t>.</a:t>
            </a:r>
            <a:endParaRPr lang="en-GB" sz="2000" dirty="0" smtClean="0"/>
          </a:p>
          <a:p>
            <a:r>
              <a:rPr lang="en-US" sz="2000" dirty="0" smtClean="0"/>
              <a:t>Nature of </a:t>
            </a:r>
            <a:r>
              <a:rPr lang="en-US" sz="2000" dirty="0" smtClean="0">
                <a:solidFill>
                  <a:srgbClr val="FFC000"/>
                </a:solidFill>
              </a:rPr>
              <a:t>security</a:t>
            </a:r>
            <a:r>
              <a:rPr lang="en-US" sz="2000" dirty="0" smtClean="0"/>
              <a:t> shall be specified separately in each case.</a:t>
            </a:r>
            <a:endParaRPr lang="en-GB" sz="2000" dirty="0" smtClean="0"/>
          </a:p>
          <a:p>
            <a:r>
              <a:rPr lang="en-US" sz="2000" dirty="0" smtClean="0"/>
              <a:t> Where loans have been </a:t>
            </a:r>
            <a:r>
              <a:rPr lang="en-US" sz="2000" dirty="0" smtClean="0">
                <a:solidFill>
                  <a:srgbClr val="FFC000"/>
                </a:solidFill>
              </a:rPr>
              <a:t>guaranteed</a:t>
            </a:r>
            <a:r>
              <a:rPr lang="en-US" sz="2000" dirty="0" smtClean="0"/>
              <a:t> by directors or others, the aggregate amount of such loans under each head shall be disclosed.</a:t>
            </a:r>
            <a:endParaRPr lang="en-GB" sz="2000" dirty="0" smtClean="0"/>
          </a:p>
          <a:p>
            <a:r>
              <a:rPr lang="en-US" sz="2000" dirty="0" smtClean="0"/>
              <a:t>Bonds/debentures (along with the rate of interest and particulars of redemption or conversion, as the case may be) shall be stated in </a:t>
            </a:r>
            <a:r>
              <a:rPr lang="en-US" sz="2000" dirty="0" smtClean="0">
                <a:solidFill>
                  <a:srgbClr val="FFC000"/>
                </a:solidFill>
              </a:rPr>
              <a:t>descending</a:t>
            </a:r>
            <a:r>
              <a:rPr lang="en-US" sz="2000" dirty="0" smtClean="0"/>
              <a:t> order of maturity or conversion, starting from farthest redemption or conversion date, as the case may be.   Where bonds/debentures are redeemable by installments, the date of maturity for this purpose must be reckoned as the date on which the first installment becomes due.</a:t>
            </a:r>
            <a:endParaRPr lang="en-GB" sz="2000" dirty="0" smtClean="0"/>
          </a:p>
          <a:p>
            <a:r>
              <a:rPr lang="en-US" sz="2000" dirty="0" smtClean="0"/>
              <a:t>Particulars of any redeemed bonds/ debentures which the company has power to </a:t>
            </a:r>
            <a:r>
              <a:rPr lang="en-US" sz="2000" dirty="0" smtClean="0">
                <a:solidFill>
                  <a:srgbClr val="FFC000"/>
                </a:solidFill>
              </a:rPr>
              <a:t>reissue</a:t>
            </a:r>
            <a:r>
              <a:rPr lang="en-US" sz="2000" dirty="0" smtClean="0"/>
              <a:t> shall be disclosed.</a:t>
            </a:r>
            <a:endParaRPr lang="en-GB" sz="2000" dirty="0" smtClean="0"/>
          </a:p>
          <a:p>
            <a:r>
              <a:rPr lang="en-GB" sz="2000" dirty="0" smtClean="0"/>
              <a:t>T</a:t>
            </a:r>
            <a:r>
              <a:rPr lang="en-US" sz="2000" dirty="0" err="1" smtClean="0"/>
              <a:t>erms</a:t>
            </a:r>
            <a:r>
              <a:rPr lang="en-US" sz="2000" dirty="0" smtClean="0"/>
              <a:t> of </a:t>
            </a:r>
            <a:r>
              <a:rPr lang="en-US" sz="2000" dirty="0" smtClean="0">
                <a:solidFill>
                  <a:srgbClr val="FFC000"/>
                </a:solidFill>
              </a:rPr>
              <a:t>repayment</a:t>
            </a:r>
            <a:r>
              <a:rPr lang="en-US" sz="2000" dirty="0" smtClean="0"/>
              <a:t> of term loans and other loans shall be stated.</a:t>
            </a:r>
            <a:endParaRPr lang="en-GB" sz="2000" dirty="0" smtClean="0"/>
          </a:p>
          <a:p>
            <a:r>
              <a:rPr lang="en-US" sz="2000" dirty="0" smtClean="0"/>
              <a:t>Period and amount of continuing </a:t>
            </a:r>
            <a:r>
              <a:rPr lang="en-US" sz="2000" dirty="0" smtClean="0">
                <a:solidFill>
                  <a:srgbClr val="FFC000"/>
                </a:solidFill>
              </a:rPr>
              <a:t>default</a:t>
            </a:r>
            <a:r>
              <a:rPr lang="en-US" sz="2000" dirty="0" smtClean="0"/>
              <a:t> as on the balance sheet date  in  repayment  of loans &amp; interest,  shall  be  specified separately in each case.</a:t>
            </a:r>
            <a:endParaRPr lang="en-GB"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Long Term Liabilities</a:t>
            </a:r>
            <a:endParaRPr lang="en-GB" dirty="0"/>
          </a:p>
        </p:txBody>
      </p:sp>
      <p:sp>
        <p:nvSpPr>
          <p:cNvPr id="3" name="Content Placeholder 2"/>
          <p:cNvSpPr>
            <a:spLocks noGrp="1"/>
          </p:cNvSpPr>
          <p:nvPr>
            <p:ph idx="1"/>
          </p:nvPr>
        </p:nvSpPr>
        <p:spPr/>
        <p:txBody>
          <a:bodyPr/>
          <a:lstStyle/>
          <a:p>
            <a:pPr>
              <a:buNone/>
            </a:pPr>
            <a:r>
              <a:rPr lang="en-US" dirty="0" smtClean="0"/>
              <a:t>Other Long term Liabilities shall be classified as: </a:t>
            </a:r>
          </a:p>
          <a:p>
            <a:r>
              <a:rPr lang="en-US" dirty="0" smtClean="0"/>
              <a:t>(a)	Trade payables</a:t>
            </a:r>
            <a:endParaRPr lang="en-GB" dirty="0" smtClean="0"/>
          </a:p>
          <a:p>
            <a:r>
              <a:rPr lang="en-US" dirty="0" smtClean="0"/>
              <a:t>(b)	Others</a:t>
            </a:r>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Long-term provisions</a:t>
            </a:r>
            <a:endParaRPr lang="en-GB" dirty="0"/>
          </a:p>
        </p:txBody>
      </p:sp>
      <p:sp>
        <p:nvSpPr>
          <p:cNvPr id="3" name="Content Placeholder 2"/>
          <p:cNvSpPr>
            <a:spLocks noGrp="1"/>
          </p:cNvSpPr>
          <p:nvPr>
            <p:ph idx="1"/>
          </p:nvPr>
        </p:nvSpPr>
        <p:spPr/>
        <p:txBody>
          <a:bodyPr/>
          <a:lstStyle/>
          <a:p>
            <a:pPr>
              <a:buNone/>
            </a:pPr>
            <a:r>
              <a:rPr lang="en-US" dirty="0" smtClean="0"/>
              <a:t>The amounts shall be classified as:</a:t>
            </a:r>
            <a:endParaRPr lang="en-GB" dirty="0" smtClean="0"/>
          </a:p>
          <a:p>
            <a:r>
              <a:rPr lang="en-US" dirty="0" smtClean="0"/>
              <a:t>(a)	Provision for employee benefits.</a:t>
            </a:r>
            <a:endParaRPr lang="en-GB" dirty="0" smtClean="0"/>
          </a:p>
          <a:p>
            <a:r>
              <a:rPr lang="en-US" dirty="0" smtClean="0"/>
              <a:t>(b)	Others (specify nature).</a:t>
            </a:r>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Short-term borrowings</a:t>
            </a:r>
            <a:endParaRPr lang="en-GB" dirty="0"/>
          </a:p>
        </p:txBody>
      </p:sp>
      <p:sp>
        <p:nvSpPr>
          <p:cNvPr id="3" name="Content Placeholder 2"/>
          <p:cNvSpPr>
            <a:spLocks noGrp="1"/>
          </p:cNvSpPr>
          <p:nvPr>
            <p:ph idx="1"/>
          </p:nvPr>
        </p:nvSpPr>
        <p:spPr/>
        <p:txBody>
          <a:bodyPr>
            <a:normAutofit/>
          </a:bodyPr>
          <a:lstStyle/>
          <a:p>
            <a:r>
              <a:rPr lang="en-US" dirty="0" smtClean="0"/>
              <a:t>Short-term borrowings shall be classified as:</a:t>
            </a:r>
            <a:endParaRPr lang="en-GB" dirty="0" smtClean="0"/>
          </a:p>
          <a:p>
            <a:r>
              <a:rPr lang="en-US" dirty="0" smtClean="0"/>
              <a:t>(a) Loans repayable on demand</a:t>
            </a:r>
            <a:endParaRPr lang="en-GB" dirty="0" smtClean="0"/>
          </a:p>
          <a:p>
            <a:pPr lvl="1"/>
            <a:r>
              <a:rPr lang="en-US" dirty="0" smtClean="0"/>
              <a:t>from banks</a:t>
            </a:r>
            <a:endParaRPr lang="en-GB" dirty="0" smtClean="0"/>
          </a:p>
          <a:p>
            <a:pPr lvl="1"/>
            <a:r>
              <a:rPr lang="en-US" dirty="0" smtClean="0"/>
              <a:t>from other parties</a:t>
            </a:r>
            <a:endParaRPr lang="en-GB" dirty="0" smtClean="0"/>
          </a:p>
          <a:p>
            <a:r>
              <a:rPr lang="en-US" dirty="0" smtClean="0"/>
              <a:t>(b) Loans and advances from related parties</a:t>
            </a:r>
            <a:endParaRPr lang="en-GB" dirty="0" smtClean="0"/>
          </a:p>
          <a:p>
            <a:r>
              <a:rPr lang="en-US" dirty="0" smtClean="0"/>
              <a:t>(c) Deposits</a:t>
            </a:r>
            <a:endParaRPr lang="en-GB" dirty="0" smtClean="0"/>
          </a:p>
          <a:p>
            <a:r>
              <a:rPr lang="en-US" dirty="0" smtClean="0"/>
              <a:t>(d) Other loans and advances (specify nature)</a:t>
            </a:r>
            <a:endParaRPr lang="en-GB"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Short-term borrowings – Contd.</a:t>
            </a:r>
            <a:endParaRPr lang="en-GB" dirty="0"/>
          </a:p>
        </p:txBody>
      </p:sp>
      <p:sp>
        <p:nvSpPr>
          <p:cNvPr id="3" name="Content Placeholder 2"/>
          <p:cNvSpPr>
            <a:spLocks noGrp="1"/>
          </p:cNvSpPr>
          <p:nvPr>
            <p:ph idx="1"/>
          </p:nvPr>
        </p:nvSpPr>
        <p:spPr/>
        <p:txBody>
          <a:bodyPr>
            <a:normAutofit fontScale="92500" lnSpcReduction="10000"/>
          </a:bodyPr>
          <a:lstStyle/>
          <a:p>
            <a:r>
              <a:rPr lang="en-US" dirty="0" smtClean="0"/>
              <a:t>Borrowings shall further be sub-classified as </a:t>
            </a:r>
            <a:r>
              <a:rPr lang="en-US" dirty="0" smtClean="0">
                <a:solidFill>
                  <a:srgbClr val="FFC000"/>
                </a:solidFill>
              </a:rPr>
              <a:t>secured and unsecured</a:t>
            </a:r>
            <a:r>
              <a:rPr lang="en-US" dirty="0" smtClean="0"/>
              <a:t>.  </a:t>
            </a:r>
          </a:p>
          <a:p>
            <a:r>
              <a:rPr lang="en-US" dirty="0" smtClean="0"/>
              <a:t>Nature of </a:t>
            </a:r>
            <a:r>
              <a:rPr lang="en-US" dirty="0" smtClean="0">
                <a:solidFill>
                  <a:srgbClr val="FFC000"/>
                </a:solidFill>
              </a:rPr>
              <a:t>security</a:t>
            </a:r>
            <a:r>
              <a:rPr lang="en-US" dirty="0" smtClean="0"/>
              <a:t> shall be specified separately in each case.</a:t>
            </a:r>
            <a:endParaRPr lang="en-GB" dirty="0" smtClean="0"/>
          </a:p>
          <a:p>
            <a:r>
              <a:rPr lang="en-US" dirty="0" smtClean="0"/>
              <a:t>Where loans have been </a:t>
            </a:r>
            <a:r>
              <a:rPr lang="en-US" dirty="0" smtClean="0">
                <a:solidFill>
                  <a:srgbClr val="FFC000"/>
                </a:solidFill>
              </a:rPr>
              <a:t>guaranteed</a:t>
            </a:r>
            <a:r>
              <a:rPr lang="en-US" dirty="0" smtClean="0"/>
              <a:t> by directors or others, the aggregate amount of such loans under each head shall be disclosed.</a:t>
            </a:r>
            <a:endParaRPr lang="en-GB" dirty="0" smtClean="0"/>
          </a:p>
          <a:p>
            <a:r>
              <a:rPr lang="en-US" dirty="0" smtClean="0"/>
              <a:t>Period and amount of </a:t>
            </a:r>
            <a:r>
              <a:rPr lang="en-US" dirty="0" smtClean="0">
                <a:solidFill>
                  <a:srgbClr val="FFC000"/>
                </a:solidFill>
              </a:rPr>
              <a:t>default</a:t>
            </a:r>
            <a:r>
              <a:rPr lang="en-US" dirty="0" smtClean="0"/>
              <a:t> as on the balance sheet date in repayment of loans and interest, shall be specified separately in each case.</a:t>
            </a:r>
            <a:endParaRPr lang="en-GB"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current liabilities</a:t>
            </a:r>
            <a:endParaRPr lang="en-GB"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The amounts shall be classified as:</a:t>
            </a:r>
          </a:p>
          <a:p>
            <a:r>
              <a:rPr lang="en-US" dirty="0" smtClean="0"/>
              <a:t>(a)	Current maturities of long-term debt;</a:t>
            </a:r>
            <a:endParaRPr lang="en-GB" dirty="0" smtClean="0"/>
          </a:p>
          <a:p>
            <a:r>
              <a:rPr lang="en-US" dirty="0" smtClean="0"/>
              <a:t>(b)	Current maturities of finance lease obligations; </a:t>
            </a:r>
          </a:p>
          <a:p>
            <a:r>
              <a:rPr lang="en-US" dirty="0" smtClean="0"/>
              <a:t>(c)	Interest accrued but not due on borrowings; </a:t>
            </a:r>
          </a:p>
          <a:p>
            <a:r>
              <a:rPr lang="en-US" dirty="0" smtClean="0"/>
              <a:t>(d)	Interest accrued and due on borrowings;</a:t>
            </a:r>
            <a:endParaRPr lang="en-GB" dirty="0" smtClean="0"/>
          </a:p>
          <a:p>
            <a:r>
              <a:rPr lang="en-US" dirty="0" smtClean="0"/>
              <a:t>(e)	Income received in advance; </a:t>
            </a:r>
          </a:p>
          <a:p>
            <a:r>
              <a:rPr lang="en-US" dirty="0" smtClean="0"/>
              <a:t>(f)	Unpaid dividends</a:t>
            </a:r>
            <a:endParaRPr lang="en-GB" dirty="0" smtClean="0"/>
          </a:p>
          <a:p>
            <a:r>
              <a:rPr lang="en-US" dirty="0" smtClean="0"/>
              <a:t>(g)	Application money received for allotment of securities and due for refund and interest accrued thereon. Share application money includes advances towards allotment of share capital. </a:t>
            </a:r>
            <a:endParaRPr lang="en-GB" dirty="0" smtClean="0"/>
          </a:p>
          <a:p>
            <a:r>
              <a:rPr lang="en-US" dirty="0" smtClean="0"/>
              <a:t>(h)	Unpaid matured deposits and interest accrued thereon</a:t>
            </a:r>
            <a:endParaRPr lang="en-GB" dirty="0" smtClean="0"/>
          </a:p>
          <a:p>
            <a:r>
              <a:rPr lang="en-US" dirty="0" smtClean="0"/>
              <a:t>(</a:t>
            </a:r>
            <a:r>
              <a:rPr lang="en-US" dirty="0" err="1" smtClean="0"/>
              <a:t>i</a:t>
            </a:r>
            <a:r>
              <a:rPr lang="en-US" dirty="0" smtClean="0"/>
              <a:t>)	Unpaid matured debentures and interest accrued thereon</a:t>
            </a:r>
            <a:endParaRPr lang="en-GB" dirty="0" smtClean="0"/>
          </a:p>
          <a:p>
            <a:r>
              <a:rPr lang="en-US" dirty="0" smtClean="0"/>
              <a:t>(j)	Other payables (specify nature);</a:t>
            </a:r>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current liabilities – Contd.</a:t>
            </a:r>
            <a:endParaRPr lang="en-GB" dirty="0"/>
          </a:p>
        </p:txBody>
      </p:sp>
      <p:sp>
        <p:nvSpPr>
          <p:cNvPr id="3" name="Content Placeholder 2"/>
          <p:cNvSpPr>
            <a:spLocks noGrp="1"/>
          </p:cNvSpPr>
          <p:nvPr>
            <p:ph idx="1"/>
          </p:nvPr>
        </p:nvSpPr>
        <p:spPr>
          <a:xfrm>
            <a:off x="457200" y="1295400"/>
            <a:ext cx="8229600" cy="4525963"/>
          </a:xfrm>
        </p:spPr>
        <p:txBody>
          <a:bodyPr>
            <a:noAutofit/>
          </a:bodyPr>
          <a:lstStyle/>
          <a:p>
            <a:pPr>
              <a:buNone/>
            </a:pPr>
            <a:r>
              <a:rPr lang="en-US" sz="2000" dirty="0" smtClean="0"/>
              <a:t>Disclosures for share application money</a:t>
            </a:r>
          </a:p>
          <a:p>
            <a:r>
              <a:rPr lang="en-US" sz="2000" dirty="0" smtClean="0"/>
              <a:t>The </a:t>
            </a:r>
            <a:r>
              <a:rPr lang="en-US" sz="2000" dirty="0" smtClean="0">
                <a:solidFill>
                  <a:srgbClr val="FFC000"/>
                </a:solidFill>
              </a:rPr>
              <a:t>terms and conditions</a:t>
            </a:r>
            <a:r>
              <a:rPr lang="en-US" sz="2000" dirty="0" smtClean="0"/>
              <a:t> including the number of shares proposed to be issued, the amount of premium ,if any, and the period before which shares shall be allotted shall be disclosed. </a:t>
            </a:r>
          </a:p>
          <a:p>
            <a:r>
              <a:rPr lang="en-US" sz="2000" dirty="0" smtClean="0"/>
              <a:t>It shall also be disclosed whether the company has </a:t>
            </a:r>
            <a:r>
              <a:rPr lang="en-US" sz="2000" dirty="0" smtClean="0">
                <a:solidFill>
                  <a:srgbClr val="FFC000"/>
                </a:solidFill>
              </a:rPr>
              <a:t>sufficient authorized capital</a:t>
            </a:r>
            <a:r>
              <a:rPr lang="en-US" sz="2000" dirty="0" smtClean="0"/>
              <a:t> to cover the share capital amount resulting from allotment of shares out of such share application money. </a:t>
            </a:r>
          </a:p>
          <a:p>
            <a:r>
              <a:rPr lang="en-US" sz="2000" dirty="0" smtClean="0"/>
              <a:t>The </a:t>
            </a:r>
            <a:r>
              <a:rPr lang="en-US" sz="2000" dirty="0" smtClean="0">
                <a:solidFill>
                  <a:srgbClr val="FFC000"/>
                </a:solidFill>
              </a:rPr>
              <a:t>period</a:t>
            </a:r>
            <a:r>
              <a:rPr lang="en-US" sz="2000" dirty="0" smtClean="0"/>
              <a:t> for which the share application money has been pending beyond the period for allotment as mentioned in the document inviting application for shares along with the reason for such share application money being pending shall be disclosed. </a:t>
            </a:r>
          </a:p>
          <a:p>
            <a:r>
              <a:rPr lang="en-US" sz="2000" dirty="0" smtClean="0"/>
              <a:t>Share application money </a:t>
            </a:r>
            <a:r>
              <a:rPr lang="en-US" sz="2000" dirty="0" smtClean="0">
                <a:solidFill>
                  <a:srgbClr val="FFC000"/>
                </a:solidFill>
              </a:rPr>
              <a:t>not exceeding</a:t>
            </a:r>
            <a:r>
              <a:rPr lang="en-US" sz="2000" dirty="0" smtClean="0"/>
              <a:t> the issued capital and to the extent not refundable shall be shown under the head Equity and share application money to the extent refundable i.e., the amount in excess of subscription or in case the requirements of </a:t>
            </a:r>
            <a:r>
              <a:rPr lang="en-US" sz="2000" dirty="0" smtClean="0">
                <a:solidFill>
                  <a:srgbClr val="FFC000"/>
                </a:solidFill>
              </a:rPr>
              <a:t>minimum subscription</a:t>
            </a:r>
            <a:r>
              <a:rPr lang="en-US" sz="2000" dirty="0" smtClean="0"/>
              <a:t> are not met, shall be separately shown under ‘Other current liabilities’</a:t>
            </a:r>
            <a:endParaRPr lang="en-GB"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Short-term provisions</a:t>
            </a:r>
            <a:endParaRPr lang="en-GB" dirty="0"/>
          </a:p>
        </p:txBody>
      </p:sp>
      <p:sp>
        <p:nvSpPr>
          <p:cNvPr id="3" name="Content Placeholder 2"/>
          <p:cNvSpPr>
            <a:spLocks noGrp="1"/>
          </p:cNvSpPr>
          <p:nvPr>
            <p:ph idx="1"/>
          </p:nvPr>
        </p:nvSpPr>
        <p:spPr/>
        <p:txBody>
          <a:bodyPr/>
          <a:lstStyle/>
          <a:p>
            <a:pPr>
              <a:buNone/>
            </a:pPr>
            <a:r>
              <a:rPr lang="en-US" dirty="0" smtClean="0"/>
              <a:t>The amounts shall be classified as:</a:t>
            </a:r>
            <a:endParaRPr lang="en-GB" dirty="0" smtClean="0"/>
          </a:p>
          <a:p>
            <a:r>
              <a:rPr lang="en-US" dirty="0" smtClean="0"/>
              <a:t>(a) Provision for employee benefits.</a:t>
            </a:r>
            <a:endParaRPr lang="en-GB" dirty="0" smtClean="0"/>
          </a:p>
          <a:p>
            <a:r>
              <a:rPr lang="en-US" dirty="0" smtClean="0"/>
              <a:t>(b) Others (specify nature).</a:t>
            </a:r>
            <a:endParaRPr lang="en-GB"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Tangible assets</a:t>
            </a:r>
            <a:endParaRPr lang="en-GB" dirty="0"/>
          </a:p>
        </p:txBody>
      </p:sp>
      <p:sp>
        <p:nvSpPr>
          <p:cNvPr id="3" name="Content Placeholder 2"/>
          <p:cNvSpPr>
            <a:spLocks noGrp="1"/>
          </p:cNvSpPr>
          <p:nvPr>
            <p:ph idx="1"/>
          </p:nvPr>
        </p:nvSpPr>
        <p:spPr/>
        <p:txBody>
          <a:bodyPr>
            <a:normAutofit lnSpcReduction="10000"/>
          </a:bodyPr>
          <a:lstStyle/>
          <a:p>
            <a:pPr>
              <a:buNone/>
            </a:pPr>
            <a:r>
              <a:rPr lang="en-US" dirty="0" smtClean="0"/>
              <a:t>Classification shall be given as:</a:t>
            </a:r>
            <a:endParaRPr lang="en-GB" dirty="0" smtClean="0"/>
          </a:p>
          <a:p>
            <a:r>
              <a:rPr lang="en-US" dirty="0" smtClean="0"/>
              <a:t>(a) Land</a:t>
            </a:r>
          </a:p>
          <a:p>
            <a:r>
              <a:rPr lang="en-US" dirty="0" smtClean="0"/>
              <a:t>(b)	Buildings.</a:t>
            </a:r>
            <a:endParaRPr lang="en-GB" dirty="0" smtClean="0"/>
          </a:p>
          <a:p>
            <a:r>
              <a:rPr lang="en-US" dirty="0" smtClean="0"/>
              <a:t>(c)	Plant and Equipment. </a:t>
            </a:r>
          </a:p>
          <a:p>
            <a:r>
              <a:rPr lang="en-US" dirty="0" smtClean="0"/>
              <a:t>(d)	Furniture and Fixtures. </a:t>
            </a:r>
          </a:p>
          <a:p>
            <a:r>
              <a:rPr lang="en-US" dirty="0" smtClean="0"/>
              <a:t>(e)	Vehicles.</a:t>
            </a:r>
            <a:endParaRPr lang="en-GB" dirty="0" smtClean="0"/>
          </a:p>
          <a:p>
            <a:r>
              <a:rPr lang="en-US" dirty="0" smtClean="0"/>
              <a:t>(f)	Office equipment.</a:t>
            </a:r>
            <a:endParaRPr lang="en-GB" dirty="0" smtClean="0"/>
          </a:p>
          <a:p>
            <a:r>
              <a:rPr lang="en-US" dirty="0" smtClean="0"/>
              <a:t>(g)	Others (specify nature).</a:t>
            </a:r>
            <a:endParaRPr lang="en-GB"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Tangible assets – Contd.</a:t>
            </a:r>
            <a:endParaRPr lang="en-GB" dirty="0"/>
          </a:p>
        </p:txBody>
      </p:sp>
      <p:sp>
        <p:nvSpPr>
          <p:cNvPr id="3" name="Content Placeholder 2"/>
          <p:cNvSpPr>
            <a:spLocks noGrp="1"/>
          </p:cNvSpPr>
          <p:nvPr>
            <p:ph idx="1"/>
          </p:nvPr>
        </p:nvSpPr>
        <p:spPr/>
        <p:txBody>
          <a:bodyPr>
            <a:normAutofit/>
          </a:bodyPr>
          <a:lstStyle/>
          <a:p>
            <a:r>
              <a:rPr lang="en-US" sz="2000" dirty="0" smtClean="0"/>
              <a:t>Assets under </a:t>
            </a:r>
            <a:r>
              <a:rPr lang="en-US" sz="2000" dirty="0" smtClean="0">
                <a:solidFill>
                  <a:srgbClr val="FFC000"/>
                </a:solidFill>
              </a:rPr>
              <a:t>lease</a:t>
            </a:r>
            <a:r>
              <a:rPr lang="en-US" sz="2000" dirty="0" smtClean="0"/>
              <a:t> shall be separately specified under each class of asset.</a:t>
            </a:r>
            <a:endParaRPr lang="en-GB" sz="2000" dirty="0" smtClean="0"/>
          </a:p>
          <a:p>
            <a:r>
              <a:rPr lang="en-US" sz="2000" dirty="0" smtClean="0"/>
              <a:t>A </a:t>
            </a:r>
            <a:r>
              <a:rPr lang="en-US" sz="2000" dirty="0" smtClean="0">
                <a:solidFill>
                  <a:srgbClr val="FFC000"/>
                </a:solidFill>
              </a:rPr>
              <a:t>reconciliation</a:t>
            </a:r>
            <a:r>
              <a:rPr lang="en-US" sz="2000" dirty="0" smtClean="0"/>
              <a:t> of the gross and net carrying amounts of each class of assets at the beginning and end of the reporting period showing </a:t>
            </a:r>
            <a:r>
              <a:rPr lang="en-US" sz="2000" dirty="0" smtClean="0">
                <a:solidFill>
                  <a:srgbClr val="FFC000"/>
                </a:solidFill>
              </a:rPr>
              <a:t>additions, disposals, acquisitions through business combinations and other adjustments</a:t>
            </a:r>
            <a:r>
              <a:rPr lang="en-US" sz="2000" dirty="0" smtClean="0"/>
              <a:t> and the related depreciation and impairment losses/reversals shall be disclosed separately.</a:t>
            </a:r>
            <a:endParaRPr lang="en-GB" sz="2000" dirty="0" smtClean="0"/>
          </a:p>
          <a:p>
            <a:r>
              <a:rPr lang="en-US" sz="2000" dirty="0" smtClean="0"/>
              <a:t>Where sums have been </a:t>
            </a:r>
            <a:r>
              <a:rPr lang="en-US" sz="2000" dirty="0" smtClean="0">
                <a:solidFill>
                  <a:srgbClr val="FFC000"/>
                </a:solidFill>
              </a:rPr>
              <a:t>written off</a:t>
            </a:r>
            <a:r>
              <a:rPr lang="en-US" sz="2000" dirty="0" smtClean="0"/>
              <a:t> on a reduction of capital or revaluation of assets or where sums have been added on revaluation of assets, every balance sheet subsequent to date of such write-off, or addition shall show the reduced or increased figures as applicable and shall by way of a note also show the amount of the reduction or increase as applicable together with the date thereof for the </a:t>
            </a:r>
            <a:r>
              <a:rPr lang="en-US" sz="2000" dirty="0" smtClean="0">
                <a:solidFill>
                  <a:srgbClr val="FFC000"/>
                </a:solidFill>
              </a:rPr>
              <a:t>first five years subsequent</a:t>
            </a:r>
            <a:r>
              <a:rPr lang="en-US" sz="2000" dirty="0" smtClean="0"/>
              <a:t> to the date of such reduction or increase.</a:t>
            </a:r>
            <a:endParaRPr lang="en-GB"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Basics</a:t>
            </a:r>
            <a:endParaRPr lang="en-GB" dirty="0"/>
          </a:p>
        </p:txBody>
      </p:sp>
      <p:sp>
        <p:nvSpPr>
          <p:cNvPr id="3" name="Content Placeholder 2"/>
          <p:cNvSpPr>
            <a:spLocks noGrp="1"/>
          </p:cNvSpPr>
          <p:nvPr>
            <p:ph idx="1"/>
          </p:nvPr>
        </p:nvSpPr>
        <p:spPr>
          <a:xfrm>
            <a:off x="685800" y="1143000"/>
            <a:ext cx="8229600" cy="4525963"/>
          </a:xfrm>
        </p:spPr>
        <p:txBody>
          <a:bodyPr>
            <a:noAutofit/>
          </a:bodyPr>
          <a:lstStyle/>
          <a:p>
            <a:r>
              <a:rPr lang="en-GB" sz="2400" dirty="0" smtClean="0"/>
              <a:t>Accounting Standards will </a:t>
            </a:r>
            <a:r>
              <a:rPr lang="en-GB" sz="2400" dirty="0" smtClean="0">
                <a:solidFill>
                  <a:srgbClr val="FFC000"/>
                </a:solidFill>
              </a:rPr>
              <a:t>prevail</a:t>
            </a:r>
            <a:r>
              <a:rPr lang="en-GB" sz="2400" dirty="0" smtClean="0"/>
              <a:t> over Schedule VI</a:t>
            </a:r>
          </a:p>
          <a:p>
            <a:r>
              <a:rPr lang="en-GB" sz="2400" dirty="0" smtClean="0">
                <a:solidFill>
                  <a:srgbClr val="FFC000"/>
                </a:solidFill>
              </a:rPr>
              <a:t>Terms</a:t>
            </a:r>
            <a:r>
              <a:rPr lang="en-GB" sz="2400" dirty="0" smtClean="0"/>
              <a:t> used shall be as per Applicable Accounting Standards</a:t>
            </a:r>
          </a:p>
          <a:p>
            <a:r>
              <a:rPr lang="en-GB" sz="2400" dirty="0" smtClean="0"/>
              <a:t>Requirements are in </a:t>
            </a:r>
            <a:r>
              <a:rPr lang="en-GB" sz="2400" dirty="0" smtClean="0">
                <a:solidFill>
                  <a:srgbClr val="FFC000"/>
                </a:solidFill>
              </a:rPr>
              <a:t>addition</a:t>
            </a:r>
            <a:r>
              <a:rPr lang="en-GB" sz="2400" dirty="0" smtClean="0"/>
              <a:t> to the Accounting Standards</a:t>
            </a:r>
          </a:p>
          <a:p>
            <a:r>
              <a:rPr lang="en-US" sz="2400" dirty="0" smtClean="0"/>
              <a:t>Balance to be maintained between providing </a:t>
            </a:r>
            <a:r>
              <a:rPr lang="en-US" sz="2400" dirty="0" smtClean="0">
                <a:solidFill>
                  <a:srgbClr val="FFC000"/>
                </a:solidFill>
              </a:rPr>
              <a:t>excessive</a:t>
            </a:r>
            <a:r>
              <a:rPr lang="en-US" sz="2400" dirty="0" smtClean="0"/>
              <a:t> detail and not providing </a:t>
            </a:r>
            <a:r>
              <a:rPr lang="en-US" sz="2400" dirty="0" smtClean="0">
                <a:solidFill>
                  <a:srgbClr val="FFC000"/>
                </a:solidFill>
              </a:rPr>
              <a:t>important</a:t>
            </a:r>
            <a:r>
              <a:rPr lang="en-US" sz="2400" dirty="0" smtClean="0"/>
              <a:t> information</a:t>
            </a:r>
          </a:p>
          <a:p>
            <a:r>
              <a:rPr lang="en-US" sz="2400" dirty="0" smtClean="0"/>
              <a:t>Broad heads shall be decided taking into account the concept of </a:t>
            </a:r>
            <a:r>
              <a:rPr lang="en-US" sz="2400" dirty="0" smtClean="0">
                <a:solidFill>
                  <a:srgbClr val="FFC000"/>
                </a:solidFill>
              </a:rPr>
              <a:t>materiality</a:t>
            </a:r>
            <a:r>
              <a:rPr lang="en-US" sz="2400" dirty="0" smtClean="0"/>
              <a:t> and presentation of </a:t>
            </a:r>
            <a:r>
              <a:rPr lang="en-US" sz="2400" dirty="0" smtClean="0">
                <a:solidFill>
                  <a:srgbClr val="FFC000"/>
                </a:solidFill>
              </a:rPr>
              <a:t>true and fair view</a:t>
            </a:r>
            <a:r>
              <a:rPr lang="en-US" sz="2400" dirty="0" smtClean="0"/>
              <a:t> of financial statements</a:t>
            </a:r>
          </a:p>
          <a:p>
            <a:r>
              <a:rPr lang="en-US" sz="2400" dirty="0" smtClean="0"/>
              <a:t>Disclosure of items of income or expenditure which exceeds </a:t>
            </a:r>
            <a:r>
              <a:rPr lang="en-US" sz="2400" dirty="0" smtClean="0">
                <a:solidFill>
                  <a:srgbClr val="FFC000"/>
                </a:solidFill>
              </a:rPr>
              <a:t>one per cent of the revenue from operations or Rs.1,00,000, whichever is higher</a:t>
            </a:r>
            <a:endParaRPr lang="en-GB" sz="2400" dirty="0" smtClean="0"/>
          </a:p>
          <a:p>
            <a:r>
              <a:rPr lang="en-GB" sz="2400" dirty="0" smtClean="0"/>
              <a:t>Segregation of Assets and Liabilities into </a:t>
            </a:r>
            <a:r>
              <a:rPr lang="en-GB" sz="2400" dirty="0" smtClean="0">
                <a:solidFill>
                  <a:srgbClr val="FFC000"/>
                </a:solidFill>
              </a:rPr>
              <a:t>Current</a:t>
            </a:r>
            <a:r>
              <a:rPr lang="en-GB" sz="2400" dirty="0" smtClean="0"/>
              <a:t> and </a:t>
            </a:r>
            <a:r>
              <a:rPr lang="en-GB" sz="2400" dirty="0" smtClean="0">
                <a:solidFill>
                  <a:srgbClr val="FFC000"/>
                </a:solidFill>
              </a:rPr>
              <a:t>Non-current</a:t>
            </a:r>
          </a:p>
          <a:p>
            <a:r>
              <a:rPr lang="en-GB" sz="2400" dirty="0" smtClean="0"/>
              <a:t>Effective from Financial Year </a:t>
            </a:r>
            <a:r>
              <a:rPr lang="en-GB" sz="2400" dirty="0" smtClean="0">
                <a:solidFill>
                  <a:srgbClr val="FFC000"/>
                </a:solidFill>
              </a:rPr>
              <a:t>2010-11</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Intangible assets</a:t>
            </a:r>
            <a:endParaRPr lang="en-GB" dirty="0"/>
          </a:p>
        </p:txBody>
      </p:sp>
      <p:sp>
        <p:nvSpPr>
          <p:cNvPr id="3" name="Content Placeholder 2"/>
          <p:cNvSpPr>
            <a:spLocks noGrp="1"/>
          </p:cNvSpPr>
          <p:nvPr>
            <p:ph idx="1"/>
          </p:nvPr>
        </p:nvSpPr>
        <p:spPr/>
        <p:txBody>
          <a:bodyPr>
            <a:normAutofit/>
          </a:bodyPr>
          <a:lstStyle/>
          <a:p>
            <a:pPr>
              <a:buNone/>
            </a:pPr>
            <a:r>
              <a:rPr lang="en-US" sz="2200" dirty="0" smtClean="0"/>
              <a:t>Classification shall be given as: </a:t>
            </a:r>
          </a:p>
          <a:p>
            <a:r>
              <a:rPr lang="en-US" sz="2200" dirty="0" smtClean="0"/>
              <a:t>(a)	Goodwill.</a:t>
            </a:r>
            <a:endParaRPr lang="en-GB" sz="2200" dirty="0" smtClean="0"/>
          </a:p>
          <a:p>
            <a:r>
              <a:rPr lang="en-US" sz="2200" dirty="0" smtClean="0"/>
              <a:t>(b)	Brands /trademarks. </a:t>
            </a:r>
          </a:p>
          <a:p>
            <a:r>
              <a:rPr lang="en-US" sz="2200" dirty="0" smtClean="0"/>
              <a:t>(c)	Computer software.</a:t>
            </a:r>
            <a:endParaRPr lang="en-GB" sz="2200" dirty="0" smtClean="0"/>
          </a:p>
          <a:p>
            <a:r>
              <a:rPr lang="en-US" sz="2200" dirty="0" smtClean="0"/>
              <a:t>(d)	Mastheads and publishing titles. </a:t>
            </a:r>
          </a:p>
          <a:p>
            <a:r>
              <a:rPr lang="en-US" sz="2200" dirty="0" smtClean="0"/>
              <a:t>(e)	Mining rights.</a:t>
            </a:r>
            <a:endParaRPr lang="en-GB" sz="2200" dirty="0" smtClean="0"/>
          </a:p>
          <a:p>
            <a:r>
              <a:rPr lang="en-US" sz="2200" dirty="0" smtClean="0"/>
              <a:t>(f)	Copyrights, and patents and other intellectual property rights, services and operating rights.</a:t>
            </a:r>
            <a:endParaRPr lang="en-GB" sz="2200" dirty="0" smtClean="0"/>
          </a:p>
          <a:p>
            <a:r>
              <a:rPr lang="en-US" sz="2200" dirty="0" smtClean="0"/>
              <a:t>(g)	Recipes, formulae, models, designs and prototypes. </a:t>
            </a:r>
          </a:p>
          <a:p>
            <a:r>
              <a:rPr lang="en-US" sz="2200" dirty="0" smtClean="0"/>
              <a:t>(h)	Licenses and franchise.</a:t>
            </a:r>
            <a:endParaRPr lang="en-GB" sz="2200" dirty="0" smtClean="0"/>
          </a:p>
          <a:p>
            <a:r>
              <a:rPr lang="en-US" sz="2200" dirty="0" smtClean="0"/>
              <a:t>(</a:t>
            </a:r>
            <a:r>
              <a:rPr lang="en-US" sz="2200" dirty="0" err="1" smtClean="0"/>
              <a:t>i</a:t>
            </a:r>
            <a:r>
              <a:rPr lang="en-US" sz="2200" dirty="0" smtClean="0"/>
              <a:t>)	Others (specify nature).</a:t>
            </a:r>
            <a:endParaRPr lang="en-GB" sz="22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Intangible assets – Contd.</a:t>
            </a:r>
            <a:endParaRPr lang="en-GB" dirty="0"/>
          </a:p>
        </p:txBody>
      </p:sp>
      <p:sp>
        <p:nvSpPr>
          <p:cNvPr id="3" name="Content Placeholder 2"/>
          <p:cNvSpPr>
            <a:spLocks noGrp="1"/>
          </p:cNvSpPr>
          <p:nvPr>
            <p:ph idx="1"/>
          </p:nvPr>
        </p:nvSpPr>
        <p:spPr/>
        <p:txBody>
          <a:bodyPr>
            <a:noAutofit/>
          </a:bodyPr>
          <a:lstStyle/>
          <a:p>
            <a:r>
              <a:rPr lang="en-US" sz="2200" dirty="0" smtClean="0"/>
              <a:t>A </a:t>
            </a:r>
            <a:r>
              <a:rPr lang="en-US" sz="2200" dirty="0" smtClean="0">
                <a:solidFill>
                  <a:srgbClr val="FFC000"/>
                </a:solidFill>
              </a:rPr>
              <a:t>reconciliation</a:t>
            </a:r>
            <a:r>
              <a:rPr lang="en-US" sz="2200" dirty="0" smtClean="0"/>
              <a:t> of the gross and net carrying amounts of each class of assets at the beginning and end of the reporting period showing </a:t>
            </a:r>
            <a:r>
              <a:rPr lang="en-US" sz="2200" dirty="0" smtClean="0">
                <a:solidFill>
                  <a:srgbClr val="FFC000"/>
                </a:solidFill>
              </a:rPr>
              <a:t>additions, disposals, acquisitions through business combinations and other adjustments</a:t>
            </a:r>
            <a:r>
              <a:rPr lang="en-US" sz="2200" dirty="0" smtClean="0"/>
              <a:t> and the related amortization and impairment losses/reversals shall be disclosed separately.</a:t>
            </a:r>
            <a:endParaRPr lang="en-GB" sz="2200" dirty="0" smtClean="0"/>
          </a:p>
          <a:p>
            <a:r>
              <a:rPr lang="en-US" sz="2200" dirty="0" smtClean="0"/>
              <a:t>Where sums have been </a:t>
            </a:r>
            <a:r>
              <a:rPr lang="en-US" sz="2200" dirty="0" smtClean="0">
                <a:solidFill>
                  <a:srgbClr val="FFC000"/>
                </a:solidFill>
              </a:rPr>
              <a:t>written off</a:t>
            </a:r>
            <a:r>
              <a:rPr lang="en-US" sz="2200" dirty="0" smtClean="0"/>
              <a:t> on a </a:t>
            </a:r>
            <a:r>
              <a:rPr lang="en-US" sz="2200" dirty="0" smtClean="0">
                <a:solidFill>
                  <a:srgbClr val="FFC000"/>
                </a:solidFill>
              </a:rPr>
              <a:t>reduction</a:t>
            </a:r>
            <a:r>
              <a:rPr lang="en-US" sz="2200" dirty="0" smtClean="0"/>
              <a:t> of capital or </a:t>
            </a:r>
            <a:r>
              <a:rPr lang="en-US" sz="2200" dirty="0" smtClean="0">
                <a:solidFill>
                  <a:srgbClr val="FFC000"/>
                </a:solidFill>
              </a:rPr>
              <a:t>revaluation</a:t>
            </a:r>
            <a:r>
              <a:rPr lang="en-US" sz="2200" dirty="0" smtClean="0"/>
              <a:t> of assets or where sums have been added on revaluation of assets, every balance sheet subsequent to date of such write-off, or addition shall show the reduced or increased figures as applicable and shall by way of a note also show the amount of the reduction or increase as applicable together with the date thereof for the </a:t>
            </a:r>
            <a:r>
              <a:rPr lang="en-US" sz="2200" dirty="0" smtClean="0">
                <a:solidFill>
                  <a:srgbClr val="FFC000"/>
                </a:solidFill>
              </a:rPr>
              <a:t>first five years</a:t>
            </a:r>
            <a:r>
              <a:rPr lang="en-US" sz="2200" dirty="0" smtClean="0"/>
              <a:t> subsequent to the date of such reduction or increase.</a:t>
            </a:r>
            <a:endParaRPr lang="en-GB" sz="22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Non-current investments</a:t>
            </a:r>
            <a:endParaRPr lang="en-GB" dirty="0"/>
          </a:p>
        </p:txBody>
      </p:sp>
      <p:sp>
        <p:nvSpPr>
          <p:cNvPr id="3" name="Content Placeholder 2"/>
          <p:cNvSpPr>
            <a:spLocks noGrp="1"/>
          </p:cNvSpPr>
          <p:nvPr>
            <p:ph idx="1"/>
          </p:nvPr>
        </p:nvSpPr>
        <p:spPr/>
        <p:txBody>
          <a:bodyPr>
            <a:noAutofit/>
          </a:bodyPr>
          <a:lstStyle/>
          <a:p>
            <a:pPr>
              <a:buNone/>
            </a:pPr>
            <a:r>
              <a:rPr lang="en-US" sz="2200" dirty="0" smtClean="0"/>
              <a:t>Non-current investments shall be classified as </a:t>
            </a:r>
          </a:p>
          <a:p>
            <a:r>
              <a:rPr lang="en-US" sz="2200" dirty="0" smtClean="0"/>
              <a:t>Trade investments; and </a:t>
            </a:r>
          </a:p>
          <a:p>
            <a:r>
              <a:rPr lang="en-US" sz="2200" dirty="0" smtClean="0"/>
              <a:t>Other investments </a:t>
            </a:r>
          </a:p>
          <a:p>
            <a:pPr>
              <a:buNone/>
            </a:pPr>
            <a:r>
              <a:rPr lang="en-US" sz="2200" dirty="0" smtClean="0"/>
              <a:t>Further classified as:</a:t>
            </a:r>
            <a:endParaRPr lang="en-GB" sz="2200" dirty="0" smtClean="0"/>
          </a:p>
          <a:p>
            <a:r>
              <a:rPr lang="en-US" sz="2200" dirty="0" smtClean="0"/>
              <a:t>(a)	Investment property</a:t>
            </a:r>
            <a:endParaRPr lang="en-GB" sz="2200" dirty="0" smtClean="0"/>
          </a:p>
          <a:p>
            <a:r>
              <a:rPr lang="en-US" sz="2200" dirty="0" smtClean="0"/>
              <a:t>(b)	Investments in Equity Instruments</a:t>
            </a:r>
          </a:p>
          <a:p>
            <a:r>
              <a:rPr lang="en-US" sz="2200" dirty="0" smtClean="0"/>
              <a:t>(c)	Investments in preference shares</a:t>
            </a:r>
            <a:endParaRPr lang="en-GB" sz="2200" dirty="0" smtClean="0"/>
          </a:p>
          <a:p>
            <a:r>
              <a:rPr lang="en-US" sz="2200" dirty="0" smtClean="0"/>
              <a:t>(d)	Investments in Government or trust securities</a:t>
            </a:r>
          </a:p>
          <a:p>
            <a:r>
              <a:rPr lang="en-US" sz="2200" dirty="0" smtClean="0"/>
              <a:t>(e)	Investments in debentures or bonds</a:t>
            </a:r>
            <a:endParaRPr lang="en-GB" sz="2200" dirty="0" smtClean="0"/>
          </a:p>
          <a:p>
            <a:r>
              <a:rPr lang="en-US" sz="2200" dirty="0" smtClean="0"/>
              <a:t>(f)	Investments in Mutual Funds</a:t>
            </a:r>
            <a:endParaRPr lang="en-GB" sz="2200" dirty="0" smtClean="0"/>
          </a:p>
          <a:p>
            <a:r>
              <a:rPr lang="en-US" sz="2200" dirty="0" smtClean="0"/>
              <a:t>(g)	Investments in partnership firms</a:t>
            </a:r>
            <a:endParaRPr lang="en-GB" sz="2200" dirty="0" smtClean="0"/>
          </a:p>
          <a:p>
            <a:r>
              <a:rPr lang="en-US" sz="2200" dirty="0" smtClean="0"/>
              <a:t>(h)	Other non-current investments (specify nature)</a:t>
            </a:r>
            <a:endParaRPr lang="en-GB" sz="2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Non-current investments – Contd.</a:t>
            </a:r>
            <a:endParaRPr lang="en-GB" dirty="0"/>
          </a:p>
        </p:txBody>
      </p:sp>
      <p:sp>
        <p:nvSpPr>
          <p:cNvPr id="3" name="Content Placeholder 2"/>
          <p:cNvSpPr>
            <a:spLocks noGrp="1"/>
          </p:cNvSpPr>
          <p:nvPr>
            <p:ph idx="1"/>
          </p:nvPr>
        </p:nvSpPr>
        <p:spPr/>
        <p:txBody>
          <a:bodyPr>
            <a:noAutofit/>
          </a:bodyPr>
          <a:lstStyle/>
          <a:p>
            <a:r>
              <a:rPr lang="en-US" sz="2000" dirty="0" smtClean="0"/>
              <a:t>Under each classification, details shall be given of names of the bodies corporate (indicating separately whether such bodies are (</a:t>
            </a:r>
            <a:r>
              <a:rPr lang="en-US" sz="2000" dirty="0" err="1" smtClean="0"/>
              <a:t>i</a:t>
            </a:r>
            <a:r>
              <a:rPr lang="en-US" sz="2000" dirty="0" smtClean="0"/>
              <a:t>) </a:t>
            </a:r>
            <a:r>
              <a:rPr lang="en-US" sz="2000" dirty="0" smtClean="0">
                <a:solidFill>
                  <a:srgbClr val="FFC000"/>
                </a:solidFill>
              </a:rPr>
              <a:t>subsidiaries</a:t>
            </a:r>
            <a:r>
              <a:rPr lang="en-US" sz="2000" dirty="0" smtClean="0"/>
              <a:t>, (ii) </a:t>
            </a:r>
            <a:r>
              <a:rPr lang="en-US" sz="2000" dirty="0" smtClean="0">
                <a:solidFill>
                  <a:srgbClr val="FFC000"/>
                </a:solidFill>
              </a:rPr>
              <a:t>associates</a:t>
            </a:r>
            <a:r>
              <a:rPr lang="en-US" sz="2000" dirty="0" smtClean="0"/>
              <a:t>, (iii) j</a:t>
            </a:r>
            <a:r>
              <a:rPr lang="en-US" sz="2000" dirty="0" smtClean="0">
                <a:solidFill>
                  <a:srgbClr val="FFC000"/>
                </a:solidFill>
              </a:rPr>
              <a:t>oint ventures</a:t>
            </a:r>
            <a:r>
              <a:rPr lang="en-US" sz="2000" dirty="0" smtClean="0"/>
              <a:t>, or (iv) </a:t>
            </a:r>
            <a:r>
              <a:rPr lang="en-US" sz="2000" dirty="0" smtClean="0">
                <a:solidFill>
                  <a:srgbClr val="FFC000"/>
                </a:solidFill>
              </a:rPr>
              <a:t>controlled special purpose entities</a:t>
            </a:r>
            <a:r>
              <a:rPr lang="en-US" sz="2000" dirty="0" smtClean="0"/>
              <a:t>) in whom investments have been made and the nature and extent of the investment so made in each such body corporate (showing separately investments which are </a:t>
            </a:r>
            <a:r>
              <a:rPr lang="en-US" sz="2000" dirty="0" smtClean="0">
                <a:solidFill>
                  <a:srgbClr val="FFC000"/>
                </a:solidFill>
              </a:rPr>
              <a:t>partly-paid</a:t>
            </a:r>
            <a:r>
              <a:rPr lang="en-US" sz="2000" dirty="0" smtClean="0"/>
              <a:t>).</a:t>
            </a:r>
          </a:p>
          <a:p>
            <a:r>
              <a:rPr lang="en-US" sz="2000" dirty="0" smtClean="0"/>
              <a:t>In regard to investments in the capital of partnership firms, </a:t>
            </a:r>
            <a:r>
              <a:rPr lang="en-US" sz="2000" dirty="0" smtClean="0">
                <a:solidFill>
                  <a:srgbClr val="FFC000"/>
                </a:solidFill>
              </a:rPr>
              <a:t>the names of the firms</a:t>
            </a:r>
            <a:r>
              <a:rPr lang="en-US" sz="2000" dirty="0" smtClean="0"/>
              <a:t> (with the </a:t>
            </a:r>
            <a:r>
              <a:rPr lang="en-US" sz="2000" dirty="0" smtClean="0">
                <a:solidFill>
                  <a:srgbClr val="FFC000"/>
                </a:solidFill>
              </a:rPr>
              <a:t>names of all their partners, total capital and the shares</a:t>
            </a:r>
            <a:r>
              <a:rPr lang="en-US" sz="2000" dirty="0" smtClean="0"/>
              <a:t> of each partner) shall be given.</a:t>
            </a:r>
            <a:endParaRPr lang="en-GB" sz="2000" dirty="0" smtClean="0"/>
          </a:p>
          <a:p>
            <a:r>
              <a:rPr lang="en-US" sz="2000" dirty="0" smtClean="0"/>
              <a:t>Investments carried at </a:t>
            </a:r>
            <a:r>
              <a:rPr lang="en-US" sz="2000" dirty="0" smtClean="0">
                <a:solidFill>
                  <a:srgbClr val="FFC000"/>
                </a:solidFill>
              </a:rPr>
              <a:t>other than at cost</a:t>
            </a:r>
            <a:r>
              <a:rPr lang="en-US" sz="2000" dirty="0" smtClean="0"/>
              <a:t> should be separately stated specifying the </a:t>
            </a:r>
            <a:r>
              <a:rPr lang="en-US" sz="2000" dirty="0" smtClean="0">
                <a:solidFill>
                  <a:srgbClr val="FFC000"/>
                </a:solidFill>
              </a:rPr>
              <a:t>basis for valuation</a:t>
            </a:r>
            <a:r>
              <a:rPr lang="en-US" sz="2000" dirty="0" smtClean="0"/>
              <a:t> thereof.</a:t>
            </a:r>
            <a:endParaRPr lang="en-GB" sz="2000" dirty="0" smtClean="0"/>
          </a:p>
          <a:p>
            <a:r>
              <a:rPr lang="en-US" sz="2000" dirty="0" smtClean="0"/>
              <a:t> The following shall also be disclosed:</a:t>
            </a:r>
            <a:endParaRPr lang="en-GB" sz="2000" dirty="0" smtClean="0"/>
          </a:p>
          <a:p>
            <a:pPr lvl="1"/>
            <a:r>
              <a:rPr lang="en-US" sz="2000" dirty="0" smtClean="0"/>
              <a:t>Aggregate amount of </a:t>
            </a:r>
            <a:r>
              <a:rPr lang="en-US" sz="2000" dirty="0" smtClean="0">
                <a:solidFill>
                  <a:srgbClr val="FFC000"/>
                </a:solidFill>
              </a:rPr>
              <a:t>quoted</a:t>
            </a:r>
            <a:r>
              <a:rPr lang="en-US" sz="2000" dirty="0" smtClean="0"/>
              <a:t> investments and </a:t>
            </a:r>
            <a:r>
              <a:rPr lang="en-US" sz="2000" dirty="0" smtClean="0">
                <a:solidFill>
                  <a:srgbClr val="FFC000"/>
                </a:solidFill>
              </a:rPr>
              <a:t>market value</a:t>
            </a:r>
            <a:r>
              <a:rPr lang="en-US" sz="2000" dirty="0" smtClean="0"/>
              <a:t> thereof</a:t>
            </a:r>
          </a:p>
          <a:p>
            <a:pPr lvl="1"/>
            <a:r>
              <a:rPr lang="en-US" sz="2000" dirty="0" smtClean="0"/>
              <a:t>Aggregate amount of </a:t>
            </a:r>
            <a:r>
              <a:rPr lang="en-US" sz="2000" dirty="0" smtClean="0">
                <a:solidFill>
                  <a:srgbClr val="FFC000"/>
                </a:solidFill>
              </a:rPr>
              <a:t>unquoted</a:t>
            </a:r>
            <a:r>
              <a:rPr lang="en-US" sz="2000" dirty="0" smtClean="0"/>
              <a:t> investments</a:t>
            </a:r>
            <a:endParaRPr lang="en-GB" sz="2000" dirty="0" smtClean="0"/>
          </a:p>
          <a:p>
            <a:pPr lvl="1"/>
            <a:r>
              <a:rPr lang="en-US" sz="2000" dirty="0" smtClean="0"/>
              <a:t>Aggregate provision for </a:t>
            </a:r>
            <a:r>
              <a:rPr lang="en-US" sz="2000" dirty="0" smtClean="0">
                <a:solidFill>
                  <a:srgbClr val="FFC000"/>
                </a:solidFill>
              </a:rPr>
              <a:t>diminution</a:t>
            </a:r>
            <a:r>
              <a:rPr lang="en-US" sz="2000" dirty="0" smtClean="0"/>
              <a:t> in value of investments</a:t>
            </a:r>
            <a:endParaRPr lang="en-GB"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Long-term loans and advances</a:t>
            </a:r>
            <a:endParaRPr lang="en-GB"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Long-term loans and advances shall be classified as:</a:t>
            </a:r>
            <a:endParaRPr lang="en-GB" dirty="0" smtClean="0"/>
          </a:p>
          <a:p>
            <a:r>
              <a:rPr lang="en-US" dirty="0" smtClean="0"/>
              <a:t>(a) Capital Advances</a:t>
            </a:r>
            <a:endParaRPr lang="en-GB" dirty="0" smtClean="0"/>
          </a:p>
          <a:p>
            <a:r>
              <a:rPr lang="en-US" dirty="0" smtClean="0"/>
              <a:t>(b) Security Deposits</a:t>
            </a:r>
            <a:endParaRPr lang="en-GB" dirty="0" smtClean="0"/>
          </a:p>
          <a:p>
            <a:r>
              <a:rPr lang="en-US" dirty="0" smtClean="0"/>
              <a:t>(c) Loans  and  advances  to  </a:t>
            </a:r>
            <a:r>
              <a:rPr lang="en-US" dirty="0" smtClean="0">
                <a:solidFill>
                  <a:srgbClr val="FFC000"/>
                </a:solidFill>
              </a:rPr>
              <a:t>related  parties  </a:t>
            </a:r>
            <a:r>
              <a:rPr lang="en-US" dirty="0" smtClean="0"/>
              <a:t>(giving details thereof)</a:t>
            </a:r>
            <a:endParaRPr lang="en-GB" dirty="0" smtClean="0"/>
          </a:p>
          <a:p>
            <a:r>
              <a:rPr lang="en-US" dirty="0" smtClean="0"/>
              <a:t>(d) Other loans and advances (specify nature)</a:t>
            </a:r>
            <a:endParaRPr lang="en-GB" dirty="0" smtClean="0"/>
          </a:p>
          <a:p>
            <a:pPr>
              <a:buNone/>
            </a:pPr>
            <a:r>
              <a:rPr lang="en-US" dirty="0" smtClean="0"/>
              <a:t>The above shall also be separately sub-classified as: </a:t>
            </a:r>
          </a:p>
          <a:p>
            <a:r>
              <a:rPr lang="en-US" dirty="0" smtClean="0"/>
              <a:t>(a) Secured, considered good</a:t>
            </a:r>
          </a:p>
          <a:p>
            <a:r>
              <a:rPr lang="en-US" dirty="0" smtClean="0"/>
              <a:t>(b)	Unsecured, considered good</a:t>
            </a:r>
          </a:p>
          <a:p>
            <a:r>
              <a:rPr lang="en-US" dirty="0" smtClean="0"/>
              <a:t>(c)	Doubtful</a:t>
            </a:r>
            <a:endParaRPr lang="en-GB"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00" dirty="0" smtClean="0"/>
              <a:t>Long-term loans and advances – Contd.</a:t>
            </a:r>
            <a:endParaRPr lang="en-GB" sz="3500" dirty="0"/>
          </a:p>
        </p:txBody>
      </p:sp>
      <p:sp>
        <p:nvSpPr>
          <p:cNvPr id="3" name="Content Placeholder 2"/>
          <p:cNvSpPr>
            <a:spLocks noGrp="1"/>
          </p:cNvSpPr>
          <p:nvPr>
            <p:ph idx="1"/>
          </p:nvPr>
        </p:nvSpPr>
        <p:spPr/>
        <p:txBody>
          <a:bodyPr>
            <a:normAutofit fontScale="92500" lnSpcReduction="10000"/>
          </a:bodyPr>
          <a:lstStyle/>
          <a:p>
            <a:r>
              <a:rPr lang="en-US" dirty="0" smtClean="0"/>
              <a:t>Allowance for  </a:t>
            </a:r>
            <a:r>
              <a:rPr lang="en-US" dirty="0" smtClean="0">
                <a:solidFill>
                  <a:srgbClr val="FFC000"/>
                </a:solidFill>
              </a:rPr>
              <a:t>bad  and  doubtful</a:t>
            </a:r>
            <a:r>
              <a:rPr lang="en-US" dirty="0" smtClean="0"/>
              <a:t> loans  and  advances  shall  be disclosed under the relevant heads separately</a:t>
            </a:r>
            <a:endParaRPr lang="en-GB" dirty="0" smtClean="0"/>
          </a:p>
          <a:p>
            <a:r>
              <a:rPr lang="en-US" dirty="0" smtClean="0"/>
              <a:t>Loans and advances due by </a:t>
            </a:r>
            <a:r>
              <a:rPr lang="en-US" dirty="0" smtClean="0">
                <a:solidFill>
                  <a:srgbClr val="FFC000"/>
                </a:solidFill>
              </a:rPr>
              <a:t>directors</a:t>
            </a:r>
            <a:r>
              <a:rPr lang="en-US" dirty="0" smtClean="0"/>
              <a:t> or other </a:t>
            </a:r>
            <a:r>
              <a:rPr lang="en-US" dirty="0" smtClean="0">
                <a:solidFill>
                  <a:srgbClr val="FFC000"/>
                </a:solidFill>
              </a:rPr>
              <a:t>officers</a:t>
            </a:r>
            <a:r>
              <a:rPr lang="en-US" dirty="0" smtClean="0"/>
              <a:t> of the company or any of them either severally or jointly with any other persons or   amounts due by </a:t>
            </a:r>
            <a:r>
              <a:rPr lang="en-US" dirty="0" smtClean="0">
                <a:solidFill>
                  <a:srgbClr val="FFC000"/>
                </a:solidFill>
              </a:rPr>
              <a:t>firms</a:t>
            </a:r>
            <a:r>
              <a:rPr lang="en-US" dirty="0" smtClean="0"/>
              <a:t> or </a:t>
            </a:r>
            <a:r>
              <a:rPr lang="en-US" dirty="0" smtClean="0">
                <a:solidFill>
                  <a:srgbClr val="FFC000"/>
                </a:solidFill>
              </a:rPr>
              <a:t>private companies</a:t>
            </a:r>
            <a:r>
              <a:rPr lang="en-US" dirty="0" smtClean="0"/>
              <a:t> respectively in which any director is a partner or a director or a member should be separately stated.</a:t>
            </a:r>
            <a:endParaRPr lang="en-GB"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non-current assets</a:t>
            </a:r>
            <a:endParaRPr lang="en-GB"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Other non-current assets shall be classified as:</a:t>
            </a:r>
            <a:endParaRPr lang="en-GB" dirty="0" smtClean="0"/>
          </a:p>
          <a:p>
            <a:r>
              <a:rPr lang="en-US" dirty="0" smtClean="0"/>
              <a:t>(</a:t>
            </a:r>
            <a:r>
              <a:rPr lang="en-US" dirty="0" err="1" smtClean="0"/>
              <a:t>i</a:t>
            </a:r>
            <a:r>
              <a:rPr lang="en-US" dirty="0" smtClean="0"/>
              <a:t>)  Long Term Trade Receivables (including trade receivables on deferred credit terms)</a:t>
            </a:r>
            <a:endParaRPr lang="en-GB" dirty="0" smtClean="0"/>
          </a:p>
          <a:p>
            <a:r>
              <a:rPr lang="en-US" dirty="0" smtClean="0"/>
              <a:t>(ii) Others (specify nature)</a:t>
            </a:r>
            <a:endParaRPr lang="en-GB" dirty="0" smtClean="0"/>
          </a:p>
          <a:p>
            <a:pPr>
              <a:buNone/>
            </a:pPr>
            <a:r>
              <a:rPr lang="en-US" dirty="0" smtClean="0"/>
              <a:t>Long term Trade Receivables, shall be sub-classified as: </a:t>
            </a:r>
          </a:p>
          <a:p>
            <a:r>
              <a:rPr lang="en-US" dirty="0" smtClean="0"/>
              <a:t>(a) Secured, considered good</a:t>
            </a:r>
            <a:endParaRPr lang="en-GB" dirty="0" smtClean="0"/>
          </a:p>
          <a:p>
            <a:r>
              <a:rPr lang="en-US" dirty="0" smtClean="0"/>
              <a:t>(b) Unsecured considered good</a:t>
            </a:r>
          </a:p>
          <a:p>
            <a:r>
              <a:rPr lang="en-US" dirty="0" smtClean="0"/>
              <a:t>(c) Doubtful</a:t>
            </a:r>
            <a:endParaRPr lang="en-GB" dirty="0" smtClean="0"/>
          </a:p>
          <a:p>
            <a:pPr>
              <a:buNone/>
            </a:pPr>
            <a:r>
              <a:rPr lang="en-US" dirty="0" smtClean="0"/>
              <a:t>Allowance for </a:t>
            </a:r>
            <a:r>
              <a:rPr lang="en-US" dirty="0" smtClean="0">
                <a:solidFill>
                  <a:srgbClr val="FFC000"/>
                </a:solidFill>
              </a:rPr>
              <a:t>bad and doubtful debts</a:t>
            </a:r>
            <a:r>
              <a:rPr lang="en-US" dirty="0" smtClean="0"/>
              <a:t> shall be disclosed under the relevant heads separately.</a:t>
            </a:r>
            <a:endParaRPr lang="en-GB" dirty="0" smtClean="0"/>
          </a:p>
          <a:p>
            <a:pPr>
              <a:buNone/>
            </a:pPr>
            <a:r>
              <a:rPr lang="en-US" dirty="0" smtClean="0"/>
              <a:t>Debts due by </a:t>
            </a:r>
            <a:r>
              <a:rPr lang="en-US" dirty="0" smtClean="0">
                <a:solidFill>
                  <a:srgbClr val="FFC000"/>
                </a:solidFill>
              </a:rPr>
              <a:t>directors</a:t>
            </a:r>
            <a:r>
              <a:rPr lang="en-US" dirty="0" smtClean="0"/>
              <a:t> or other </a:t>
            </a:r>
            <a:r>
              <a:rPr lang="en-US" dirty="0" smtClean="0">
                <a:solidFill>
                  <a:srgbClr val="FFC000"/>
                </a:solidFill>
              </a:rPr>
              <a:t>officers</a:t>
            </a:r>
            <a:r>
              <a:rPr lang="en-US" dirty="0" smtClean="0"/>
              <a:t> of the company or any of them either severally or jointly with any other person or debts due by</a:t>
            </a:r>
            <a:r>
              <a:rPr lang="en-US" u="sng" dirty="0" smtClean="0"/>
              <a:t> </a:t>
            </a:r>
            <a:r>
              <a:rPr lang="en-US" dirty="0" smtClean="0">
                <a:solidFill>
                  <a:srgbClr val="FFC000"/>
                </a:solidFill>
              </a:rPr>
              <a:t>firms</a:t>
            </a:r>
            <a:r>
              <a:rPr lang="en-US" dirty="0" smtClean="0"/>
              <a:t> or </a:t>
            </a:r>
            <a:r>
              <a:rPr lang="en-US" dirty="0" smtClean="0">
                <a:solidFill>
                  <a:srgbClr val="FFC000"/>
                </a:solidFill>
              </a:rPr>
              <a:t>private companies</a:t>
            </a:r>
            <a:r>
              <a:rPr lang="en-US" dirty="0" smtClean="0"/>
              <a:t> respectively in  which any director  is  a  partner  or  a  director  or  a  member  should  be separately stated.</a:t>
            </a:r>
            <a:endParaRPr lang="en-GB"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Investments</a:t>
            </a:r>
            <a:endParaRPr lang="en-GB" dirty="0"/>
          </a:p>
        </p:txBody>
      </p:sp>
      <p:sp>
        <p:nvSpPr>
          <p:cNvPr id="3" name="Content Placeholder 2"/>
          <p:cNvSpPr>
            <a:spLocks noGrp="1"/>
          </p:cNvSpPr>
          <p:nvPr>
            <p:ph idx="1"/>
          </p:nvPr>
        </p:nvSpPr>
        <p:spPr/>
        <p:txBody>
          <a:bodyPr>
            <a:normAutofit fontScale="92500"/>
          </a:bodyPr>
          <a:lstStyle/>
          <a:p>
            <a:pPr>
              <a:buNone/>
            </a:pPr>
            <a:r>
              <a:rPr lang="en-US" dirty="0" smtClean="0"/>
              <a:t>Current investments shall be classified as:</a:t>
            </a:r>
          </a:p>
          <a:p>
            <a:r>
              <a:rPr lang="en-US" dirty="0" smtClean="0"/>
              <a:t>(a)	Investments in Equity Instruments</a:t>
            </a:r>
            <a:endParaRPr lang="en-GB" dirty="0" smtClean="0"/>
          </a:p>
          <a:p>
            <a:r>
              <a:rPr lang="en-US" dirty="0" smtClean="0"/>
              <a:t>(b)	Investment in Preference Shares</a:t>
            </a:r>
            <a:endParaRPr lang="en-GB" dirty="0" smtClean="0"/>
          </a:p>
          <a:p>
            <a:r>
              <a:rPr lang="en-US" dirty="0" smtClean="0"/>
              <a:t>(c)	Investments in government or trust securities</a:t>
            </a:r>
          </a:p>
          <a:p>
            <a:r>
              <a:rPr lang="en-US" dirty="0" smtClean="0"/>
              <a:t>(d)	Investments in debentures or bonds</a:t>
            </a:r>
            <a:endParaRPr lang="en-GB" dirty="0" smtClean="0"/>
          </a:p>
          <a:p>
            <a:r>
              <a:rPr lang="en-US" dirty="0" smtClean="0"/>
              <a:t>(e)	Investments in Mutual Funds</a:t>
            </a:r>
            <a:endParaRPr lang="en-GB" dirty="0" smtClean="0"/>
          </a:p>
          <a:p>
            <a:r>
              <a:rPr lang="en-US" dirty="0" smtClean="0"/>
              <a:t>(f)	Investments in partnership firms</a:t>
            </a:r>
            <a:endParaRPr lang="en-GB" dirty="0" smtClean="0"/>
          </a:p>
          <a:p>
            <a:r>
              <a:rPr lang="en-US" dirty="0" smtClean="0"/>
              <a:t>(g)	Other investments (specify nature)</a:t>
            </a:r>
            <a:endParaRPr lang="en-GB"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Investments – Contd.</a:t>
            </a:r>
            <a:endParaRPr lang="en-GB" dirty="0"/>
          </a:p>
        </p:txBody>
      </p:sp>
      <p:sp>
        <p:nvSpPr>
          <p:cNvPr id="3" name="Content Placeholder 2"/>
          <p:cNvSpPr>
            <a:spLocks noGrp="1"/>
          </p:cNvSpPr>
          <p:nvPr>
            <p:ph idx="1"/>
          </p:nvPr>
        </p:nvSpPr>
        <p:spPr/>
        <p:txBody>
          <a:bodyPr>
            <a:noAutofit/>
          </a:bodyPr>
          <a:lstStyle/>
          <a:p>
            <a:r>
              <a:rPr lang="en-US" sz="2200" dirty="0" smtClean="0"/>
              <a:t>Under each classification, details shall be given of names of the bodies corporate (indicating separately whether such bodies are (</a:t>
            </a:r>
            <a:r>
              <a:rPr lang="en-US" sz="2200" dirty="0" err="1" smtClean="0"/>
              <a:t>i</a:t>
            </a:r>
            <a:r>
              <a:rPr lang="en-US" sz="2200" dirty="0" smtClean="0"/>
              <a:t>) </a:t>
            </a:r>
            <a:r>
              <a:rPr lang="en-US" sz="2200" dirty="0" smtClean="0">
                <a:solidFill>
                  <a:srgbClr val="FFC000"/>
                </a:solidFill>
              </a:rPr>
              <a:t>subsidiaries</a:t>
            </a:r>
            <a:r>
              <a:rPr lang="en-US" sz="2200" dirty="0" smtClean="0"/>
              <a:t>, (ii) </a:t>
            </a:r>
            <a:r>
              <a:rPr lang="en-US" sz="2200" dirty="0" smtClean="0">
                <a:solidFill>
                  <a:srgbClr val="FFC000"/>
                </a:solidFill>
              </a:rPr>
              <a:t>associates</a:t>
            </a:r>
            <a:r>
              <a:rPr lang="en-US" sz="2200" dirty="0" smtClean="0"/>
              <a:t>, (iii) </a:t>
            </a:r>
            <a:r>
              <a:rPr lang="en-US" sz="2200" dirty="0" smtClean="0">
                <a:solidFill>
                  <a:srgbClr val="FFC000"/>
                </a:solidFill>
              </a:rPr>
              <a:t>joint ventures</a:t>
            </a:r>
            <a:r>
              <a:rPr lang="en-US" sz="2200" dirty="0" smtClean="0"/>
              <a:t>, or (iv) </a:t>
            </a:r>
            <a:r>
              <a:rPr lang="en-US" sz="2200" dirty="0" smtClean="0">
                <a:solidFill>
                  <a:srgbClr val="FFC000"/>
                </a:solidFill>
              </a:rPr>
              <a:t>controlled special purpose entities</a:t>
            </a:r>
            <a:r>
              <a:rPr lang="en-US" sz="2200" dirty="0" smtClean="0"/>
              <a:t>) in whom investments have been made  and the nature and  extent  of  the  investment  so  made  in  each  such  body corporate (showing separately investments which are </a:t>
            </a:r>
            <a:r>
              <a:rPr lang="en-US" sz="2200" dirty="0" smtClean="0">
                <a:solidFill>
                  <a:srgbClr val="FFC000"/>
                </a:solidFill>
              </a:rPr>
              <a:t>partly-paid</a:t>
            </a:r>
            <a:r>
              <a:rPr lang="en-US" sz="2200" dirty="0" smtClean="0"/>
              <a:t>).</a:t>
            </a:r>
          </a:p>
          <a:p>
            <a:r>
              <a:rPr lang="en-US" sz="2200" dirty="0" smtClean="0"/>
              <a:t>In regard to investments in the capital of partnership firms, the </a:t>
            </a:r>
            <a:r>
              <a:rPr lang="en-US" sz="2200" dirty="0" smtClean="0">
                <a:solidFill>
                  <a:srgbClr val="FFC000"/>
                </a:solidFill>
              </a:rPr>
              <a:t>names of the firms</a:t>
            </a:r>
            <a:r>
              <a:rPr lang="en-US" sz="2200" dirty="0" smtClean="0"/>
              <a:t> (with the names of all their </a:t>
            </a:r>
            <a:r>
              <a:rPr lang="en-US" sz="2200" dirty="0" smtClean="0">
                <a:solidFill>
                  <a:srgbClr val="FFC000"/>
                </a:solidFill>
              </a:rPr>
              <a:t>partners, total capital and the shares</a:t>
            </a:r>
            <a:r>
              <a:rPr lang="en-US" sz="2200" dirty="0" smtClean="0"/>
              <a:t> of each partner) shall be given.</a:t>
            </a:r>
            <a:endParaRPr lang="en-GB" sz="2200" dirty="0" smtClean="0"/>
          </a:p>
          <a:p>
            <a:r>
              <a:rPr lang="en-US" sz="2200" dirty="0" smtClean="0"/>
              <a:t>The basis of </a:t>
            </a:r>
            <a:r>
              <a:rPr lang="en-US" sz="2200" dirty="0" smtClean="0">
                <a:solidFill>
                  <a:srgbClr val="FFC000"/>
                </a:solidFill>
              </a:rPr>
              <a:t>valuation</a:t>
            </a:r>
            <a:r>
              <a:rPr lang="en-US" sz="2200" dirty="0" smtClean="0"/>
              <a:t> of individual investments</a:t>
            </a:r>
            <a:endParaRPr lang="en-GB" sz="2200" dirty="0" smtClean="0"/>
          </a:p>
          <a:p>
            <a:r>
              <a:rPr lang="en-US" sz="2200" dirty="0" smtClean="0"/>
              <a:t>Aggregate amount of </a:t>
            </a:r>
            <a:r>
              <a:rPr lang="en-US" sz="2200" dirty="0" smtClean="0">
                <a:solidFill>
                  <a:srgbClr val="FFC000"/>
                </a:solidFill>
              </a:rPr>
              <a:t>quoted</a:t>
            </a:r>
            <a:r>
              <a:rPr lang="en-US" sz="2200" dirty="0" smtClean="0"/>
              <a:t> investments and </a:t>
            </a:r>
            <a:r>
              <a:rPr lang="en-US" sz="2200" dirty="0" smtClean="0">
                <a:solidFill>
                  <a:srgbClr val="FFC000"/>
                </a:solidFill>
              </a:rPr>
              <a:t>market</a:t>
            </a:r>
            <a:r>
              <a:rPr lang="en-US" sz="2200" dirty="0" smtClean="0"/>
              <a:t> value thereof</a:t>
            </a:r>
            <a:endParaRPr lang="en-GB" sz="2200" dirty="0" smtClean="0"/>
          </a:p>
          <a:p>
            <a:r>
              <a:rPr lang="en-US" sz="2200" dirty="0" smtClean="0"/>
              <a:t>Aggregate amount of </a:t>
            </a:r>
            <a:r>
              <a:rPr lang="en-US" sz="2200" dirty="0" smtClean="0">
                <a:solidFill>
                  <a:srgbClr val="FFC000"/>
                </a:solidFill>
              </a:rPr>
              <a:t>unquoted</a:t>
            </a:r>
            <a:r>
              <a:rPr lang="en-US" sz="2200" dirty="0" smtClean="0"/>
              <a:t> investments</a:t>
            </a:r>
            <a:endParaRPr lang="en-GB" sz="2200" dirty="0" smtClean="0"/>
          </a:p>
          <a:p>
            <a:r>
              <a:rPr lang="en-US" sz="2200" dirty="0" smtClean="0"/>
              <a:t>Aggregate provision made for </a:t>
            </a:r>
            <a:r>
              <a:rPr lang="en-US" sz="2200" dirty="0" smtClean="0">
                <a:solidFill>
                  <a:srgbClr val="FFC000"/>
                </a:solidFill>
              </a:rPr>
              <a:t>diminution</a:t>
            </a:r>
            <a:r>
              <a:rPr lang="en-US" sz="2200" dirty="0" smtClean="0"/>
              <a:t> in value of investments.</a:t>
            </a:r>
            <a:endParaRPr lang="en-GB" sz="22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Inventories</a:t>
            </a:r>
            <a:endParaRPr lang="en-GB"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Inventories shall be classified as:</a:t>
            </a:r>
          </a:p>
          <a:p>
            <a:r>
              <a:rPr lang="en-US" dirty="0" smtClean="0"/>
              <a:t>(a)	Raw materials</a:t>
            </a:r>
            <a:endParaRPr lang="en-GB" dirty="0" smtClean="0"/>
          </a:p>
          <a:p>
            <a:r>
              <a:rPr lang="en-US" dirty="0" smtClean="0"/>
              <a:t>(b)	Work-in-progress</a:t>
            </a:r>
          </a:p>
          <a:p>
            <a:r>
              <a:rPr lang="en-US" dirty="0" smtClean="0"/>
              <a:t>(c)	Finished goods</a:t>
            </a:r>
            <a:endParaRPr lang="en-GB" dirty="0" smtClean="0"/>
          </a:p>
          <a:p>
            <a:r>
              <a:rPr lang="en-US" dirty="0" smtClean="0"/>
              <a:t>(d)	Stock-in-trade (in respect of goods acquired for trading)</a:t>
            </a:r>
          </a:p>
          <a:p>
            <a:r>
              <a:rPr lang="en-US" dirty="0" smtClean="0"/>
              <a:t>(e)	Stores and spares</a:t>
            </a:r>
            <a:endParaRPr lang="en-GB" dirty="0" smtClean="0"/>
          </a:p>
          <a:p>
            <a:r>
              <a:rPr lang="en-US" dirty="0" smtClean="0"/>
              <a:t>(f)	Loose tools</a:t>
            </a:r>
            <a:endParaRPr lang="en-GB" dirty="0" smtClean="0"/>
          </a:p>
          <a:p>
            <a:r>
              <a:rPr lang="en-US" dirty="0" smtClean="0"/>
              <a:t>(g)	Others (specify nature).</a:t>
            </a:r>
            <a:endParaRPr lang="en-GB" dirty="0" smtClean="0"/>
          </a:p>
          <a:p>
            <a:endParaRPr lang="en-US" dirty="0" smtClean="0"/>
          </a:p>
          <a:p>
            <a:r>
              <a:rPr lang="en-US" dirty="0" smtClean="0">
                <a:solidFill>
                  <a:srgbClr val="FFC000"/>
                </a:solidFill>
              </a:rPr>
              <a:t>Goods-in-transit</a:t>
            </a:r>
            <a:r>
              <a:rPr lang="en-US" dirty="0" smtClean="0"/>
              <a:t> shall be disclosed under the relevant sub-head of inventories.</a:t>
            </a:r>
            <a:endParaRPr lang="en-GB" dirty="0" smtClean="0"/>
          </a:p>
          <a:p>
            <a:endParaRPr lang="en-US" dirty="0" smtClean="0"/>
          </a:p>
          <a:p>
            <a:r>
              <a:rPr lang="en-US" dirty="0" smtClean="0"/>
              <a:t>Mode of </a:t>
            </a:r>
            <a:r>
              <a:rPr lang="en-US" dirty="0" smtClean="0">
                <a:solidFill>
                  <a:srgbClr val="FFC000"/>
                </a:solidFill>
              </a:rPr>
              <a:t>valuation</a:t>
            </a:r>
            <a:r>
              <a:rPr lang="en-US" dirty="0" smtClean="0"/>
              <a:t> shall be stated.</a:t>
            </a:r>
            <a:endParaRPr lang="en-GB" dirty="0" smtClean="0"/>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Operating Cycle</a:t>
            </a:r>
            <a:endParaRPr lang="en-GB" dirty="0"/>
          </a:p>
        </p:txBody>
      </p:sp>
      <p:sp>
        <p:nvSpPr>
          <p:cNvPr id="3" name="Content Placeholder 2"/>
          <p:cNvSpPr>
            <a:spLocks noGrp="1"/>
          </p:cNvSpPr>
          <p:nvPr>
            <p:ph idx="1"/>
          </p:nvPr>
        </p:nvSpPr>
        <p:spPr/>
        <p:txBody>
          <a:bodyPr/>
          <a:lstStyle/>
          <a:p>
            <a:r>
              <a:rPr lang="en-US" dirty="0" smtClean="0"/>
              <a:t>An operating cycle is the time between the acquisition of assets for processing and their </a:t>
            </a:r>
            <a:r>
              <a:rPr lang="en-US" dirty="0" smtClean="0">
                <a:solidFill>
                  <a:srgbClr val="FFC000"/>
                </a:solidFill>
              </a:rPr>
              <a:t>realization</a:t>
            </a:r>
            <a:r>
              <a:rPr lang="en-US" dirty="0" smtClean="0"/>
              <a:t> in cash or cash equivalents.</a:t>
            </a:r>
          </a:p>
          <a:p>
            <a:r>
              <a:rPr lang="en-US" dirty="0" smtClean="0"/>
              <a:t>Where the normal operating cycle cannot be identified, it is assumed to have a duration of </a:t>
            </a:r>
            <a:r>
              <a:rPr lang="en-US" dirty="0" smtClean="0">
                <a:solidFill>
                  <a:srgbClr val="FFC000"/>
                </a:solidFill>
              </a:rPr>
              <a:t>12 months</a:t>
            </a:r>
            <a:r>
              <a:rPr lang="en-US" dirty="0" smtClean="0"/>
              <a:t>.</a:t>
            </a:r>
            <a:endParaRPr lang="en-GB"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Trade Receivables</a:t>
            </a:r>
            <a:endParaRPr lang="en-GB" dirty="0"/>
          </a:p>
        </p:txBody>
      </p:sp>
      <p:sp>
        <p:nvSpPr>
          <p:cNvPr id="3" name="Content Placeholder 2"/>
          <p:cNvSpPr>
            <a:spLocks noGrp="1"/>
          </p:cNvSpPr>
          <p:nvPr>
            <p:ph idx="1"/>
          </p:nvPr>
        </p:nvSpPr>
        <p:spPr/>
        <p:txBody>
          <a:bodyPr>
            <a:noAutofit/>
          </a:bodyPr>
          <a:lstStyle/>
          <a:p>
            <a:r>
              <a:rPr lang="en-US" sz="2200" dirty="0" smtClean="0"/>
              <a:t>Aggregate amount of Trade Receivables outstanding for a period exceeding six months from the date they are </a:t>
            </a:r>
            <a:r>
              <a:rPr lang="en-US" sz="2200" dirty="0" smtClean="0">
                <a:solidFill>
                  <a:srgbClr val="FFC000"/>
                </a:solidFill>
              </a:rPr>
              <a:t>due</a:t>
            </a:r>
            <a:r>
              <a:rPr lang="en-US" sz="2200" dirty="0" smtClean="0"/>
              <a:t> for payment should be separately stated.</a:t>
            </a:r>
            <a:endParaRPr lang="en-GB" sz="2200" dirty="0" smtClean="0"/>
          </a:p>
          <a:p>
            <a:r>
              <a:rPr lang="en-US" sz="2200" dirty="0" smtClean="0"/>
              <a:t>Trade receivables shall be sub-classified as:</a:t>
            </a:r>
            <a:endParaRPr lang="en-GB" sz="2200" dirty="0" smtClean="0"/>
          </a:p>
          <a:p>
            <a:r>
              <a:rPr lang="en-US" sz="2200" dirty="0" smtClean="0"/>
              <a:t>(a)	Secured, considered good</a:t>
            </a:r>
          </a:p>
          <a:p>
            <a:r>
              <a:rPr lang="en-US" sz="2200" dirty="0" smtClean="0"/>
              <a:t>(b)	Unsecured considered good</a:t>
            </a:r>
          </a:p>
          <a:p>
            <a:r>
              <a:rPr lang="en-US" sz="2200" dirty="0" smtClean="0"/>
              <a:t>(c)	Doubtful</a:t>
            </a:r>
            <a:endParaRPr lang="en-GB" sz="2200" dirty="0" smtClean="0"/>
          </a:p>
          <a:p>
            <a:r>
              <a:rPr lang="en-US" sz="2200" dirty="0" smtClean="0">
                <a:solidFill>
                  <a:srgbClr val="FFC000"/>
                </a:solidFill>
              </a:rPr>
              <a:t>Allowance</a:t>
            </a:r>
            <a:r>
              <a:rPr lang="en-US" sz="2200" dirty="0" smtClean="0"/>
              <a:t> for bad and doubtful debts shall be disclosed under the</a:t>
            </a:r>
            <a:endParaRPr lang="en-GB" sz="2200" dirty="0" smtClean="0"/>
          </a:p>
          <a:p>
            <a:r>
              <a:rPr lang="en-US" sz="2200" dirty="0" smtClean="0"/>
              <a:t>relevant heads separately.</a:t>
            </a:r>
            <a:endParaRPr lang="en-GB" sz="2200" dirty="0" smtClean="0"/>
          </a:p>
          <a:p>
            <a:r>
              <a:rPr lang="en-US" sz="2200" dirty="0" smtClean="0"/>
              <a:t>Debts due by </a:t>
            </a:r>
            <a:r>
              <a:rPr lang="en-US" sz="2200" dirty="0" smtClean="0">
                <a:solidFill>
                  <a:srgbClr val="FFC000"/>
                </a:solidFill>
              </a:rPr>
              <a:t>directors</a:t>
            </a:r>
            <a:r>
              <a:rPr lang="en-US" sz="2200" dirty="0" smtClean="0"/>
              <a:t> or </a:t>
            </a:r>
            <a:r>
              <a:rPr lang="en-US" sz="2200" dirty="0" smtClean="0">
                <a:solidFill>
                  <a:srgbClr val="FFC000"/>
                </a:solidFill>
              </a:rPr>
              <a:t>other officers</a:t>
            </a:r>
            <a:r>
              <a:rPr lang="en-US" sz="2200" dirty="0" smtClean="0"/>
              <a:t> of the company or any of them either severally or jointly with any other person or debts due by </a:t>
            </a:r>
            <a:r>
              <a:rPr lang="en-US" sz="2200" dirty="0" smtClean="0">
                <a:solidFill>
                  <a:srgbClr val="FFC000"/>
                </a:solidFill>
              </a:rPr>
              <a:t>firms</a:t>
            </a:r>
            <a:r>
              <a:rPr lang="en-US" sz="2200" dirty="0" smtClean="0"/>
              <a:t> or </a:t>
            </a:r>
            <a:r>
              <a:rPr lang="en-US" sz="2200" dirty="0" smtClean="0">
                <a:solidFill>
                  <a:srgbClr val="FFC000"/>
                </a:solidFill>
              </a:rPr>
              <a:t>private companies</a:t>
            </a:r>
            <a:r>
              <a:rPr lang="en-US" sz="2200" dirty="0" smtClean="0"/>
              <a:t> respectively in  which any director is a partner or a director or a member should be separately stated.</a:t>
            </a:r>
            <a:endParaRPr lang="en-GB" sz="22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Cash and cash equivalents</a:t>
            </a:r>
            <a:endParaRPr lang="en-GB" dirty="0"/>
          </a:p>
        </p:txBody>
      </p:sp>
      <p:sp>
        <p:nvSpPr>
          <p:cNvPr id="3" name="Content Placeholder 2"/>
          <p:cNvSpPr>
            <a:spLocks noGrp="1"/>
          </p:cNvSpPr>
          <p:nvPr>
            <p:ph idx="1"/>
          </p:nvPr>
        </p:nvSpPr>
        <p:spPr/>
        <p:txBody>
          <a:bodyPr>
            <a:normAutofit fontScale="70000" lnSpcReduction="20000"/>
          </a:bodyPr>
          <a:lstStyle/>
          <a:p>
            <a:r>
              <a:rPr lang="en-US" dirty="0" smtClean="0"/>
              <a:t>Cash and cash equivalents shall be classified as: </a:t>
            </a:r>
          </a:p>
          <a:p>
            <a:r>
              <a:rPr lang="en-US" dirty="0" smtClean="0"/>
              <a:t>(a)	Balances with banks</a:t>
            </a:r>
            <a:endParaRPr lang="en-GB" dirty="0" smtClean="0"/>
          </a:p>
          <a:p>
            <a:r>
              <a:rPr lang="en-US" dirty="0" smtClean="0"/>
              <a:t>(b)	</a:t>
            </a:r>
            <a:r>
              <a:rPr lang="en-US" dirty="0" err="1" smtClean="0"/>
              <a:t>Cheques</a:t>
            </a:r>
            <a:r>
              <a:rPr lang="en-US" dirty="0" smtClean="0"/>
              <a:t>, drafts on hand</a:t>
            </a:r>
          </a:p>
          <a:p>
            <a:r>
              <a:rPr lang="en-US" dirty="0" smtClean="0"/>
              <a:t>(c)	Cash on hand</a:t>
            </a:r>
            <a:endParaRPr lang="en-GB" dirty="0" smtClean="0"/>
          </a:p>
          <a:p>
            <a:r>
              <a:rPr lang="en-US" dirty="0" smtClean="0"/>
              <a:t>(d)	Others (specify nature)</a:t>
            </a:r>
            <a:endParaRPr lang="en-GB" dirty="0" smtClean="0"/>
          </a:p>
          <a:p>
            <a:r>
              <a:rPr lang="en-US" dirty="0" smtClean="0">
                <a:solidFill>
                  <a:srgbClr val="FFC000"/>
                </a:solidFill>
              </a:rPr>
              <a:t>Earmarked</a:t>
            </a:r>
            <a:r>
              <a:rPr lang="en-US" dirty="0" smtClean="0"/>
              <a:t>  balances  with  banks  (for  example, for  unpaid dividend) shall be separately stated.</a:t>
            </a:r>
            <a:endParaRPr lang="en-GB" dirty="0" smtClean="0"/>
          </a:p>
          <a:p>
            <a:r>
              <a:rPr lang="en-US" dirty="0" smtClean="0"/>
              <a:t>Balances with  banks to the  extent held  as </a:t>
            </a:r>
            <a:r>
              <a:rPr lang="en-US" dirty="0" smtClean="0">
                <a:solidFill>
                  <a:srgbClr val="FFC000"/>
                </a:solidFill>
              </a:rPr>
              <a:t>margin money or security</a:t>
            </a:r>
            <a:r>
              <a:rPr lang="en-US" dirty="0" smtClean="0"/>
              <a:t> against the borrowings, guarantees, other commitments shall be disclosed separately.</a:t>
            </a:r>
            <a:endParaRPr lang="en-GB" dirty="0" smtClean="0"/>
          </a:p>
          <a:p>
            <a:r>
              <a:rPr lang="en-US" dirty="0" smtClean="0"/>
              <a:t> Repatriation  </a:t>
            </a:r>
            <a:r>
              <a:rPr lang="en-US" dirty="0" smtClean="0">
                <a:solidFill>
                  <a:srgbClr val="FFC000"/>
                </a:solidFill>
              </a:rPr>
              <a:t>restrictions</a:t>
            </a:r>
            <a:r>
              <a:rPr lang="en-US" dirty="0" smtClean="0"/>
              <a:t>,  if  any,  in  respect  of  cash  and  bank balances shall be separately stated.</a:t>
            </a:r>
            <a:endParaRPr lang="en-GB" dirty="0" smtClean="0"/>
          </a:p>
          <a:p>
            <a:r>
              <a:rPr lang="en-US" dirty="0" smtClean="0"/>
              <a:t> Bank  deposits  with  more  than  </a:t>
            </a:r>
            <a:r>
              <a:rPr lang="en-US" dirty="0" smtClean="0">
                <a:solidFill>
                  <a:srgbClr val="FFC000"/>
                </a:solidFill>
              </a:rPr>
              <a:t>12  months  maturity</a:t>
            </a:r>
            <a:r>
              <a:rPr lang="en-US" dirty="0" smtClean="0"/>
              <a:t>  shall  be disclosed separately.</a:t>
            </a:r>
            <a:endParaRPr lang="en-GB"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Short-term loans and advances</a:t>
            </a:r>
            <a:endParaRPr lang="en-GB" dirty="0"/>
          </a:p>
        </p:txBody>
      </p:sp>
      <p:sp>
        <p:nvSpPr>
          <p:cNvPr id="3" name="Content Placeholder 2"/>
          <p:cNvSpPr>
            <a:spLocks noGrp="1"/>
          </p:cNvSpPr>
          <p:nvPr>
            <p:ph idx="1"/>
          </p:nvPr>
        </p:nvSpPr>
        <p:spPr>
          <a:xfrm>
            <a:off x="533400" y="1219200"/>
            <a:ext cx="8229600" cy="4525963"/>
          </a:xfrm>
        </p:spPr>
        <p:txBody>
          <a:bodyPr>
            <a:noAutofit/>
          </a:bodyPr>
          <a:lstStyle/>
          <a:p>
            <a:pPr>
              <a:buNone/>
            </a:pPr>
            <a:r>
              <a:rPr lang="en-US" sz="2200" dirty="0" smtClean="0"/>
              <a:t>Short-term loans and advances shall be classified as:</a:t>
            </a:r>
            <a:endParaRPr lang="en-GB" sz="2200" dirty="0" smtClean="0"/>
          </a:p>
          <a:p>
            <a:r>
              <a:rPr lang="en-US" sz="2200" dirty="0" smtClean="0"/>
              <a:t> (a) Loans and advances to </a:t>
            </a:r>
            <a:r>
              <a:rPr lang="en-US" sz="2200" dirty="0" smtClean="0">
                <a:solidFill>
                  <a:srgbClr val="FFC000"/>
                </a:solidFill>
              </a:rPr>
              <a:t>related parties</a:t>
            </a:r>
            <a:r>
              <a:rPr lang="en-US" sz="2200" dirty="0" smtClean="0"/>
              <a:t> (giving details thereof)</a:t>
            </a:r>
            <a:endParaRPr lang="en-GB" sz="2200" dirty="0" smtClean="0"/>
          </a:p>
          <a:p>
            <a:r>
              <a:rPr lang="en-US" sz="2200" dirty="0" smtClean="0"/>
              <a:t>(b) Others (specify nature)</a:t>
            </a:r>
          </a:p>
          <a:p>
            <a:r>
              <a:rPr lang="en-US" sz="2200" dirty="0" smtClean="0"/>
              <a:t>The above shall also be sub-classified as:</a:t>
            </a:r>
            <a:endParaRPr lang="en-GB" sz="2200" dirty="0" smtClean="0"/>
          </a:p>
          <a:p>
            <a:r>
              <a:rPr lang="en-US" sz="2200" dirty="0" smtClean="0"/>
              <a:t>(a)	Secured, considered good</a:t>
            </a:r>
          </a:p>
          <a:p>
            <a:r>
              <a:rPr lang="en-US" sz="2200" dirty="0" smtClean="0"/>
              <a:t>(b)	Unsecured, considered good</a:t>
            </a:r>
          </a:p>
          <a:p>
            <a:r>
              <a:rPr lang="en-US" sz="2200" dirty="0" smtClean="0"/>
              <a:t>(c)	Doubtful.</a:t>
            </a:r>
            <a:endParaRPr lang="en-GB" sz="2200" dirty="0" smtClean="0"/>
          </a:p>
          <a:p>
            <a:r>
              <a:rPr lang="en-US" sz="2200" dirty="0" smtClean="0"/>
              <a:t>Allowance for  </a:t>
            </a:r>
            <a:r>
              <a:rPr lang="en-US" sz="2200" dirty="0" smtClean="0">
                <a:solidFill>
                  <a:srgbClr val="FFC000"/>
                </a:solidFill>
              </a:rPr>
              <a:t>bad  and  doubtful</a:t>
            </a:r>
            <a:r>
              <a:rPr lang="en-US" sz="2200" dirty="0" smtClean="0"/>
              <a:t> loans  and  advances  shall  be disclosed under the relevant heads separately.</a:t>
            </a:r>
            <a:endParaRPr lang="en-GB" sz="2200" dirty="0" smtClean="0"/>
          </a:p>
          <a:p>
            <a:r>
              <a:rPr lang="en-US" sz="2200" dirty="0" smtClean="0"/>
              <a:t>Loans and advances due by </a:t>
            </a:r>
            <a:r>
              <a:rPr lang="en-US" sz="2200" dirty="0" smtClean="0">
                <a:solidFill>
                  <a:srgbClr val="FFC000"/>
                </a:solidFill>
              </a:rPr>
              <a:t>directors</a:t>
            </a:r>
            <a:r>
              <a:rPr lang="en-US" sz="2200" dirty="0" smtClean="0"/>
              <a:t> or other </a:t>
            </a:r>
            <a:r>
              <a:rPr lang="en-US" sz="2200" dirty="0" smtClean="0">
                <a:solidFill>
                  <a:srgbClr val="FFC000"/>
                </a:solidFill>
              </a:rPr>
              <a:t>officers</a:t>
            </a:r>
            <a:r>
              <a:rPr lang="en-US" sz="2200" dirty="0" smtClean="0"/>
              <a:t> of the company or any of them either severally or jointly with any other person  or  amounts due  by  </a:t>
            </a:r>
            <a:r>
              <a:rPr lang="en-US" sz="2200" dirty="0" smtClean="0">
                <a:solidFill>
                  <a:srgbClr val="FFC000"/>
                </a:solidFill>
              </a:rPr>
              <a:t>firms  or  private</a:t>
            </a:r>
            <a:r>
              <a:rPr lang="en-US" sz="2200" dirty="0" smtClean="0"/>
              <a:t>  companies respectively in which any director is a partner or a director or a member shall be separately stated.</a:t>
            </a:r>
            <a:endParaRPr lang="en-GB" sz="22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current assets</a:t>
            </a:r>
            <a:endParaRPr lang="en-GB" dirty="0"/>
          </a:p>
        </p:txBody>
      </p:sp>
      <p:sp>
        <p:nvSpPr>
          <p:cNvPr id="3" name="Content Placeholder 2"/>
          <p:cNvSpPr>
            <a:spLocks noGrp="1"/>
          </p:cNvSpPr>
          <p:nvPr>
            <p:ph idx="1"/>
          </p:nvPr>
        </p:nvSpPr>
        <p:spPr/>
        <p:txBody>
          <a:bodyPr/>
          <a:lstStyle/>
          <a:p>
            <a:r>
              <a:rPr lang="en-US" dirty="0" smtClean="0"/>
              <a:t>Specify nature</a:t>
            </a:r>
          </a:p>
          <a:p>
            <a:r>
              <a:rPr lang="en-US" dirty="0" smtClean="0"/>
              <a:t>This is an all-inclusive heading, which incorporates current assets that do </a:t>
            </a:r>
            <a:r>
              <a:rPr lang="en-US" dirty="0" smtClean="0">
                <a:solidFill>
                  <a:srgbClr val="FFC000"/>
                </a:solidFill>
              </a:rPr>
              <a:t>not fit into any other asset categories</a:t>
            </a:r>
            <a:endParaRPr lang="en-GB" dirty="0">
              <a:solidFill>
                <a:srgbClr val="FFC00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Contingent liabilities and commitments</a:t>
            </a:r>
            <a:r>
              <a:rPr lang="en-GB" sz="3000" dirty="0" smtClean="0"/>
              <a:t/>
            </a:r>
            <a:br>
              <a:rPr lang="en-GB" sz="3000" dirty="0" smtClean="0"/>
            </a:br>
            <a:r>
              <a:rPr lang="en-US" sz="3000" dirty="0" smtClean="0"/>
              <a:t>(to the extent not provided for)</a:t>
            </a:r>
            <a:endParaRPr lang="en-GB" sz="3000" dirty="0"/>
          </a:p>
        </p:txBody>
      </p:sp>
      <p:sp>
        <p:nvSpPr>
          <p:cNvPr id="3" name="Content Placeholder 2"/>
          <p:cNvSpPr>
            <a:spLocks noGrp="1"/>
          </p:cNvSpPr>
          <p:nvPr>
            <p:ph idx="1"/>
          </p:nvPr>
        </p:nvSpPr>
        <p:spPr/>
        <p:txBody>
          <a:bodyPr>
            <a:noAutofit/>
          </a:bodyPr>
          <a:lstStyle/>
          <a:p>
            <a:pPr>
              <a:buNone/>
            </a:pPr>
            <a:r>
              <a:rPr lang="en-US" sz="2500" dirty="0" smtClean="0"/>
              <a:t>Contingent liabilities shall be classified as:</a:t>
            </a:r>
            <a:endParaRPr lang="en-GB" sz="2500" dirty="0" smtClean="0"/>
          </a:p>
          <a:p>
            <a:r>
              <a:rPr lang="en-US" sz="2500" dirty="0" smtClean="0"/>
              <a:t>(a)	 Claims against the company </a:t>
            </a:r>
            <a:r>
              <a:rPr lang="en-US" sz="2500" dirty="0" smtClean="0">
                <a:solidFill>
                  <a:srgbClr val="FFC000"/>
                </a:solidFill>
              </a:rPr>
              <a:t>not acknowledged as debt</a:t>
            </a:r>
          </a:p>
          <a:p>
            <a:r>
              <a:rPr lang="en-US" sz="2500" dirty="0" smtClean="0"/>
              <a:t>(b)	</a:t>
            </a:r>
            <a:r>
              <a:rPr lang="en-US" sz="2500" dirty="0" smtClean="0">
                <a:solidFill>
                  <a:srgbClr val="FFC000"/>
                </a:solidFill>
              </a:rPr>
              <a:t>Guarantees</a:t>
            </a:r>
            <a:endParaRPr lang="en-GB" sz="2500" dirty="0" smtClean="0">
              <a:solidFill>
                <a:srgbClr val="FFC000"/>
              </a:solidFill>
            </a:endParaRPr>
          </a:p>
          <a:p>
            <a:r>
              <a:rPr lang="en-US" sz="2500" dirty="0" smtClean="0"/>
              <a:t>(c)	Other money for which the company is </a:t>
            </a:r>
            <a:r>
              <a:rPr lang="en-US" sz="2500" dirty="0" smtClean="0">
                <a:solidFill>
                  <a:srgbClr val="FFC000"/>
                </a:solidFill>
              </a:rPr>
              <a:t>contingently liable</a:t>
            </a:r>
            <a:endParaRPr lang="en-GB" sz="2500" dirty="0" smtClean="0">
              <a:solidFill>
                <a:srgbClr val="FFC000"/>
              </a:solidFill>
            </a:endParaRPr>
          </a:p>
          <a:p>
            <a:pPr>
              <a:buNone/>
            </a:pPr>
            <a:r>
              <a:rPr lang="en-US" sz="2500" dirty="0" smtClean="0"/>
              <a:t>Commitments shall be classified as:</a:t>
            </a:r>
            <a:endParaRPr lang="en-GB" sz="2500" dirty="0" smtClean="0"/>
          </a:p>
          <a:p>
            <a:r>
              <a:rPr lang="en-US" sz="2500" dirty="0" smtClean="0"/>
              <a:t>(a) Estimated amount of contracts remaining to be executed on </a:t>
            </a:r>
            <a:r>
              <a:rPr lang="en-US" sz="2500" dirty="0" smtClean="0">
                <a:solidFill>
                  <a:srgbClr val="FFC000"/>
                </a:solidFill>
              </a:rPr>
              <a:t>capital account</a:t>
            </a:r>
            <a:r>
              <a:rPr lang="en-US" sz="2500" dirty="0" smtClean="0"/>
              <a:t> and not provided for </a:t>
            </a:r>
            <a:endParaRPr lang="en-GB" sz="2500" dirty="0" smtClean="0"/>
          </a:p>
          <a:p>
            <a:r>
              <a:rPr lang="en-US" sz="2500" dirty="0" smtClean="0"/>
              <a:t>(b) </a:t>
            </a:r>
            <a:r>
              <a:rPr lang="en-US" sz="2500" dirty="0" smtClean="0">
                <a:solidFill>
                  <a:srgbClr val="FFC000"/>
                </a:solidFill>
              </a:rPr>
              <a:t>Uncalled</a:t>
            </a:r>
            <a:r>
              <a:rPr lang="en-US" sz="2500" dirty="0" smtClean="0"/>
              <a:t> liability on shares and other investments partly paid</a:t>
            </a:r>
            <a:endParaRPr lang="en-GB" sz="2500" dirty="0" smtClean="0"/>
          </a:p>
          <a:p>
            <a:r>
              <a:rPr lang="en-US" sz="2500" dirty="0" smtClean="0"/>
              <a:t>(c) </a:t>
            </a:r>
            <a:r>
              <a:rPr lang="en-US" sz="2500" dirty="0" smtClean="0">
                <a:solidFill>
                  <a:srgbClr val="FFC000"/>
                </a:solidFill>
              </a:rPr>
              <a:t>Other</a:t>
            </a:r>
            <a:r>
              <a:rPr lang="en-US" sz="2500" dirty="0" smtClean="0"/>
              <a:t> commitments (specify nature).</a:t>
            </a:r>
            <a:endParaRPr lang="en-GB" sz="25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disclosures</a:t>
            </a:r>
            <a:endParaRPr lang="en-GB" dirty="0"/>
          </a:p>
        </p:txBody>
      </p:sp>
      <p:sp>
        <p:nvSpPr>
          <p:cNvPr id="3" name="Content Placeholder 2"/>
          <p:cNvSpPr>
            <a:spLocks noGrp="1"/>
          </p:cNvSpPr>
          <p:nvPr>
            <p:ph idx="1"/>
          </p:nvPr>
        </p:nvSpPr>
        <p:spPr/>
        <p:txBody>
          <a:bodyPr>
            <a:noAutofit/>
          </a:bodyPr>
          <a:lstStyle/>
          <a:p>
            <a:r>
              <a:rPr lang="en-US" sz="2200" dirty="0" smtClean="0"/>
              <a:t>The amount of </a:t>
            </a:r>
            <a:r>
              <a:rPr lang="en-US" sz="2200" dirty="0" smtClean="0">
                <a:solidFill>
                  <a:srgbClr val="FFC000"/>
                </a:solidFill>
              </a:rPr>
              <a:t>dividends proposed</a:t>
            </a:r>
            <a:r>
              <a:rPr lang="en-US" sz="2200" dirty="0" smtClean="0"/>
              <a:t> to be distributed to equity and preference shareholders for the period and the related </a:t>
            </a:r>
            <a:r>
              <a:rPr lang="en-US" sz="2200" dirty="0" smtClean="0">
                <a:solidFill>
                  <a:srgbClr val="FFC000"/>
                </a:solidFill>
              </a:rPr>
              <a:t>amount per share</a:t>
            </a:r>
            <a:r>
              <a:rPr lang="en-US" sz="2200" dirty="0" smtClean="0"/>
              <a:t> shall be disclosed separately. </a:t>
            </a:r>
            <a:r>
              <a:rPr lang="en-US" sz="2200" dirty="0" smtClean="0">
                <a:solidFill>
                  <a:srgbClr val="FFC000"/>
                </a:solidFill>
              </a:rPr>
              <a:t>Arrears</a:t>
            </a:r>
            <a:r>
              <a:rPr lang="en-US" sz="2200" dirty="0" smtClean="0"/>
              <a:t> of fixed cumulative dividends on preference shares shall also be disclosed separately.</a:t>
            </a:r>
            <a:endParaRPr lang="en-GB" sz="2200" dirty="0" smtClean="0"/>
          </a:p>
          <a:p>
            <a:r>
              <a:rPr lang="en-US" sz="2200" dirty="0" smtClean="0"/>
              <a:t>Where in respect of an issue of securities made for a specific purpose, the whole or part of the amount has not been used for the specific purpose at the balance sheet date, there shall be indicated by way of note how such </a:t>
            </a:r>
            <a:r>
              <a:rPr lang="en-US" sz="2200" dirty="0" smtClean="0">
                <a:solidFill>
                  <a:srgbClr val="FFC000"/>
                </a:solidFill>
              </a:rPr>
              <a:t>unutilized amounts have been used or invested</a:t>
            </a:r>
            <a:r>
              <a:rPr lang="en-US" sz="2200" dirty="0" smtClean="0"/>
              <a:t>.</a:t>
            </a:r>
            <a:endParaRPr lang="en-GB" sz="2200" dirty="0" smtClean="0"/>
          </a:p>
          <a:p>
            <a:r>
              <a:rPr lang="en-US" sz="2200" dirty="0" smtClean="0"/>
              <a:t>If, in the </a:t>
            </a:r>
            <a:r>
              <a:rPr lang="en-US" sz="2200" dirty="0" smtClean="0">
                <a:solidFill>
                  <a:srgbClr val="FFC000"/>
                </a:solidFill>
              </a:rPr>
              <a:t>opinion of the Board</a:t>
            </a:r>
            <a:r>
              <a:rPr lang="en-US" sz="2200" dirty="0" smtClean="0"/>
              <a:t>, any of the assets other than fixed assets and non-current  investments  do  not  have  a  value  on  realization  in  the ordinary course of business at least equal to the amount at which they are stated, the fact that the Board is of that opinion, shall be stated.</a:t>
            </a:r>
            <a:endParaRPr lang="en-GB" sz="22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Revenue from operations</a:t>
            </a:r>
            <a:endParaRPr lang="en-GB" dirty="0"/>
          </a:p>
        </p:txBody>
      </p:sp>
      <p:sp>
        <p:nvSpPr>
          <p:cNvPr id="3" name="Content Placeholder 2"/>
          <p:cNvSpPr>
            <a:spLocks noGrp="1"/>
          </p:cNvSpPr>
          <p:nvPr>
            <p:ph idx="1"/>
          </p:nvPr>
        </p:nvSpPr>
        <p:spPr/>
        <p:txBody>
          <a:bodyPr>
            <a:normAutofit fontScale="77500" lnSpcReduction="20000"/>
          </a:bodyPr>
          <a:lstStyle/>
          <a:p>
            <a:pPr>
              <a:buNone/>
            </a:pPr>
            <a:r>
              <a:rPr lang="en-US" dirty="0" smtClean="0">
                <a:solidFill>
                  <a:srgbClr val="FFC000"/>
                </a:solidFill>
              </a:rPr>
              <a:t>Other  than a  finance</a:t>
            </a:r>
            <a:r>
              <a:rPr lang="en-US" dirty="0" smtClean="0"/>
              <a:t> company</a:t>
            </a:r>
            <a:endParaRPr lang="en-GB" dirty="0" smtClean="0"/>
          </a:p>
          <a:p>
            <a:r>
              <a:rPr lang="en-US" dirty="0" smtClean="0"/>
              <a:t>(a) sale of products</a:t>
            </a:r>
          </a:p>
          <a:p>
            <a:r>
              <a:rPr lang="en-US" dirty="0" smtClean="0"/>
              <a:t>(b) sale of services</a:t>
            </a:r>
            <a:endParaRPr lang="en-GB" dirty="0" smtClean="0"/>
          </a:p>
          <a:p>
            <a:r>
              <a:rPr lang="en-US" dirty="0" smtClean="0"/>
              <a:t>(c) other operating revenues</a:t>
            </a:r>
          </a:p>
          <a:p>
            <a:r>
              <a:rPr lang="en-US" dirty="0" smtClean="0"/>
              <a:t>Less:</a:t>
            </a:r>
            <a:r>
              <a:rPr lang="en-GB" dirty="0" smtClean="0"/>
              <a:t> </a:t>
            </a:r>
          </a:p>
          <a:p>
            <a:r>
              <a:rPr lang="en-US" dirty="0" smtClean="0"/>
              <a:t>(d) Excise duty.</a:t>
            </a:r>
          </a:p>
          <a:p>
            <a:pPr>
              <a:buNone/>
            </a:pPr>
            <a:r>
              <a:rPr lang="en-US" dirty="0" smtClean="0">
                <a:solidFill>
                  <a:srgbClr val="FFC000"/>
                </a:solidFill>
              </a:rPr>
              <a:t>Finance</a:t>
            </a:r>
            <a:r>
              <a:rPr lang="en-US" dirty="0" smtClean="0"/>
              <a:t> company</a:t>
            </a:r>
            <a:endParaRPr lang="en-GB" dirty="0" smtClean="0"/>
          </a:p>
          <a:p>
            <a:r>
              <a:rPr lang="en-US" dirty="0" smtClean="0"/>
              <a:t>(a) Interest; and</a:t>
            </a:r>
            <a:endParaRPr lang="en-GB" dirty="0" smtClean="0"/>
          </a:p>
          <a:p>
            <a:r>
              <a:rPr lang="en-US" dirty="0" smtClean="0"/>
              <a:t>(b) Other financial services</a:t>
            </a:r>
            <a:endParaRPr lang="en-GB" dirty="0" smtClean="0"/>
          </a:p>
          <a:p>
            <a:pPr>
              <a:buNone/>
            </a:pPr>
            <a:r>
              <a:rPr lang="en-US" dirty="0" smtClean="0"/>
              <a:t>Revenue under each of the above heads shall be disclosed separately by way of notes to accounts to the </a:t>
            </a:r>
            <a:r>
              <a:rPr lang="en-US" dirty="0" smtClean="0">
                <a:solidFill>
                  <a:srgbClr val="FFC000"/>
                </a:solidFill>
              </a:rPr>
              <a:t>extent applicable</a:t>
            </a:r>
            <a:r>
              <a:rPr lang="en-US" dirty="0" smtClean="0"/>
              <a:t>.</a:t>
            </a:r>
            <a:endParaRPr lang="en-GB"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Income</a:t>
            </a:r>
            <a:endParaRPr lang="en-GB" dirty="0"/>
          </a:p>
        </p:txBody>
      </p:sp>
      <p:sp>
        <p:nvSpPr>
          <p:cNvPr id="3" name="Content Placeholder 2"/>
          <p:cNvSpPr>
            <a:spLocks noGrp="1"/>
          </p:cNvSpPr>
          <p:nvPr>
            <p:ph idx="1"/>
          </p:nvPr>
        </p:nvSpPr>
        <p:spPr/>
        <p:txBody>
          <a:bodyPr/>
          <a:lstStyle/>
          <a:p>
            <a:r>
              <a:rPr lang="en-US" dirty="0" smtClean="0"/>
              <a:t>Other income shall be classified as:</a:t>
            </a:r>
            <a:endParaRPr lang="en-GB" dirty="0" smtClean="0"/>
          </a:p>
          <a:p>
            <a:r>
              <a:rPr lang="en-US" dirty="0" smtClean="0"/>
              <a:t>(a) Interest Income (in case of a company other than a finance company);</a:t>
            </a:r>
            <a:endParaRPr lang="en-GB" dirty="0" smtClean="0"/>
          </a:p>
          <a:p>
            <a:r>
              <a:rPr lang="en-US" dirty="0" smtClean="0"/>
              <a:t>(b) Dividend Income;</a:t>
            </a:r>
            <a:endParaRPr lang="en-GB" dirty="0" smtClean="0"/>
          </a:p>
          <a:p>
            <a:r>
              <a:rPr lang="en-US" dirty="0" smtClean="0"/>
              <a:t>(c) Net gain/loss on sale of investments</a:t>
            </a:r>
            <a:endParaRPr lang="en-GB" dirty="0" smtClean="0"/>
          </a:p>
          <a:p>
            <a:r>
              <a:rPr lang="en-US" dirty="0" smtClean="0"/>
              <a:t>(d) Other non-operating income (</a:t>
            </a:r>
            <a:r>
              <a:rPr lang="en-US" dirty="0" smtClean="0">
                <a:solidFill>
                  <a:srgbClr val="FFC000"/>
                </a:solidFill>
              </a:rPr>
              <a:t>net of expenses</a:t>
            </a:r>
            <a:r>
              <a:rPr lang="en-US" dirty="0" smtClean="0"/>
              <a:t> directly attributable to such income).</a:t>
            </a:r>
            <a:endParaRPr lang="en-GB"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Finance Costs</a:t>
            </a:r>
            <a:endParaRPr lang="en-GB" dirty="0"/>
          </a:p>
        </p:txBody>
      </p:sp>
      <p:sp>
        <p:nvSpPr>
          <p:cNvPr id="3" name="Content Placeholder 2"/>
          <p:cNvSpPr>
            <a:spLocks noGrp="1"/>
          </p:cNvSpPr>
          <p:nvPr>
            <p:ph idx="1"/>
          </p:nvPr>
        </p:nvSpPr>
        <p:spPr/>
        <p:txBody>
          <a:bodyPr/>
          <a:lstStyle/>
          <a:p>
            <a:r>
              <a:rPr lang="en-US" dirty="0" smtClean="0"/>
              <a:t>Finance costs shall be classified as: </a:t>
            </a:r>
          </a:p>
          <a:p>
            <a:r>
              <a:rPr lang="en-US" dirty="0" smtClean="0"/>
              <a:t>(a) Interest expense</a:t>
            </a:r>
            <a:endParaRPr lang="en-GB" dirty="0" smtClean="0"/>
          </a:p>
          <a:p>
            <a:r>
              <a:rPr lang="en-US" dirty="0" smtClean="0"/>
              <a:t>(b) Other borrowing costs</a:t>
            </a:r>
            <a:endParaRPr lang="en-GB" dirty="0" smtClean="0"/>
          </a:p>
          <a:p>
            <a:r>
              <a:rPr lang="en-US" dirty="0" smtClean="0"/>
              <a:t>(c) Applicable net gain/loss on foreign currency transactions and translation.</a:t>
            </a:r>
            <a:endParaRPr lang="en-GB"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Additional Information (</a:t>
            </a:r>
            <a:r>
              <a:rPr lang="en-GB" dirty="0" err="1" smtClean="0"/>
              <a:t>i</a:t>
            </a:r>
            <a:r>
              <a:rPr lang="en-GB" dirty="0" smtClean="0"/>
              <a:t>)</a:t>
            </a:r>
            <a:endParaRPr lang="en-GB" dirty="0"/>
          </a:p>
        </p:txBody>
      </p:sp>
      <p:sp>
        <p:nvSpPr>
          <p:cNvPr id="3" name="Content Placeholder 2"/>
          <p:cNvSpPr>
            <a:spLocks noGrp="1"/>
          </p:cNvSpPr>
          <p:nvPr>
            <p:ph idx="1"/>
          </p:nvPr>
        </p:nvSpPr>
        <p:spPr>
          <a:xfrm>
            <a:off x="533400" y="1219200"/>
            <a:ext cx="8229600" cy="4525963"/>
          </a:xfrm>
        </p:spPr>
        <p:txBody>
          <a:bodyPr>
            <a:noAutofit/>
          </a:bodyPr>
          <a:lstStyle/>
          <a:p>
            <a:r>
              <a:rPr lang="en-US" sz="2200" dirty="0" smtClean="0"/>
              <a:t>(a) </a:t>
            </a:r>
            <a:r>
              <a:rPr lang="en-US" sz="2200" dirty="0" smtClean="0">
                <a:solidFill>
                  <a:srgbClr val="FFC000"/>
                </a:solidFill>
              </a:rPr>
              <a:t>Employee Benefits</a:t>
            </a:r>
            <a:r>
              <a:rPr lang="en-US" sz="2200" dirty="0" smtClean="0"/>
              <a:t> Expense showing separately </a:t>
            </a:r>
          </a:p>
          <a:p>
            <a:pPr lvl="1"/>
            <a:r>
              <a:rPr lang="en-US" sz="2200" dirty="0" smtClean="0"/>
              <a:t>salaries and wages</a:t>
            </a:r>
          </a:p>
          <a:p>
            <a:pPr lvl="1"/>
            <a:r>
              <a:rPr lang="en-US" sz="2200" dirty="0" smtClean="0"/>
              <a:t>contribution to provident and other funds</a:t>
            </a:r>
          </a:p>
          <a:p>
            <a:pPr lvl="1"/>
            <a:r>
              <a:rPr lang="en-US" sz="2200" dirty="0" smtClean="0"/>
              <a:t>expense on </a:t>
            </a:r>
            <a:r>
              <a:rPr lang="en-US" sz="2200" dirty="0" smtClean="0">
                <a:solidFill>
                  <a:srgbClr val="FFC000"/>
                </a:solidFill>
              </a:rPr>
              <a:t>ESOP</a:t>
            </a:r>
            <a:r>
              <a:rPr lang="en-US" sz="2200" dirty="0" smtClean="0"/>
              <a:t> and </a:t>
            </a:r>
            <a:r>
              <a:rPr lang="en-US" sz="2200" dirty="0" smtClean="0">
                <a:solidFill>
                  <a:srgbClr val="FFC000"/>
                </a:solidFill>
              </a:rPr>
              <a:t>ESPP</a:t>
            </a:r>
            <a:endParaRPr lang="en-US" sz="2200" dirty="0" smtClean="0"/>
          </a:p>
          <a:p>
            <a:pPr lvl="1"/>
            <a:r>
              <a:rPr lang="en-US" sz="2200" dirty="0" smtClean="0"/>
              <a:t>staff </a:t>
            </a:r>
            <a:r>
              <a:rPr lang="en-US" sz="2200" dirty="0" smtClean="0">
                <a:solidFill>
                  <a:srgbClr val="FFC000"/>
                </a:solidFill>
              </a:rPr>
              <a:t>welfare</a:t>
            </a:r>
            <a:r>
              <a:rPr lang="en-US" sz="2200" dirty="0" smtClean="0"/>
              <a:t> expenses.</a:t>
            </a:r>
            <a:endParaRPr lang="en-GB" sz="2200" dirty="0" smtClean="0"/>
          </a:p>
          <a:p>
            <a:r>
              <a:rPr lang="en-US" sz="2200" dirty="0" smtClean="0"/>
              <a:t>(b) Depreciation and amortization expense</a:t>
            </a:r>
            <a:endParaRPr lang="en-GB" sz="2200" dirty="0" smtClean="0"/>
          </a:p>
          <a:p>
            <a:r>
              <a:rPr lang="en-US" sz="2200" dirty="0" smtClean="0"/>
              <a:t>(c) Any item of income or expenditure which exceeds </a:t>
            </a:r>
            <a:r>
              <a:rPr lang="en-US" sz="2200" dirty="0" smtClean="0">
                <a:solidFill>
                  <a:srgbClr val="FFC000"/>
                </a:solidFill>
              </a:rPr>
              <a:t>one per cent of the revenue from operations or Rs.1,00,000, whichever is higher</a:t>
            </a:r>
            <a:r>
              <a:rPr lang="en-US" sz="2200" dirty="0" smtClean="0"/>
              <a:t>;</a:t>
            </a:r>
            <a:endParaRPr lang="en-GB" sz="2200" dirty="0" smtClean="0"/>
          </a:p>
          <a:p>
            <a:r>
              <a:rPr lang="en-US" sz="2200" dirty="0" smtClean="0"/>
              <a:t>(d) Interest Income</a:t>
            </a:r>
          </a:p>
          <a:p>
            <a:r>
              <a:rPr lang="en-US" sz="2200" dirty="0" smtClean="0"/>
              <a:t>(e)  Interest Expense</a:t>
            </a:r>
          </a:p>
          <a:p>
            <a:r>
              <a:rPr lang="en-US" sz="2200" dirty="0" smtClean="0"/>
              <a:t>(f) Dividend Income</a:t>
            </a:r>
            <a:endParaRPr lang="en-GB" sz="2200" dirty="0" smtClean="0"/>
          </a:p>
          <a:p>
            <a:endParaRPr lang="en-GB" sz="2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Classification of Assets</a:t>
            </a:r>
            <a:endParaRPr lang="en-GB" dirty="0"/>
          </a:p>
        </p:txBody>
      </p:sp>
      <p:sp>
        <p:nvSpPr>
          <p:cNvPr id="3" name="Content Placeholder 2"/>
          <p:cNvSpPr>
            <a:spLocks noGrp="1"/>
          </p:cNvSpPr>
          <p:nvPr>
            <p:ph idx="1"/>
          </p:nvPr>
        </p:nvSpPr>
        <p:spPr/>
        <p:txBody>
          <a:bodyPr>
            <a:normAutofit fontScale="62500" lnSpcReduction="20000"/>
          </a:bodyPr>
          <a:lstStyle/>
          <a:p>
            <a:r>
              <a:rPr lang="en-US" sz="5200" dirty="0" smtClean="0"/>
              <a:t>An  asset  shall  be  classified  as  </a:t>
            </a:r>
            <a:r>
              <a:rPr lang="en-US" sz="5200" dirty="0" smtClean="0">
                <a:solidFill>
                  <a:srgbClr val="FFC000"/>
                </a:solidFill>
              </a:rPr>
              <a:t>current</a:t>
            </a:r>
            <a:r>
              <a:rPr lang="en-US" sz="5200" dirty="0" smtClean="0"/>
              <a:t>  when  it  satisfies  any  of  the following criteria:</a:t>
            </a:r>
            <a:endParaRPr lang="en-GB" sz="5200" dirty="0" smtClean="0"/>
          </a:p>
          <a:p>
            <a:r>
              <a:rPr lang="en-US" dirty="0" smtClean="0"/>
              <a:t>(a) it is expected to be realized in, or is intended for sale or consumption in, the company’s normal </a:t>
            </a:r>
            <a:r>
              <a:rPr lang="en-US" dirty="0" smtClean="0">
                <a:solidFill>
                  <a:srgbClr val="FFC000"/>
                </a:solidFill>
              </a:rPr>
              <a:t>operating cycle</a:t>
            </a:r>
            <a:r>
              <a:rPr lang="en-US" dirty="0" smtClean="0"/>
              <a:t>;</a:t>
            </a:r>
            <a:endParaRPr lang="en-GB" dirty="0" smtClean="0"/>
          </a:p>
          <a:p>
            <a:r>
              <a:rPr lang="en-US" dirty="0" smtClean="0"/>
              <a:t>(b) it is held primarily for the purpose of being </a:t>
            </a:r>
            <a:r>
              <a:rPr lang="en-US" dirty="0" smtClean="0">
                <a:solidFill>
                  <a:srgbClr val="FFC000"/>
                </a:solidFill>
              </a:rPr>
              <a:t>traded</a:t>
            </a:r>
            <a:r>
              <a:rPr lang="en-US" dirty="0" smtClean="0"/>
              <a:t>;</a:t>
            </a:r>
            <a:endParaRPr lang="en-GB" dirty="0" smtClean="0"/>
          </a:p>
          <a:p>
            <a:r>
              <a:rPr lang="en-US" dirty="0" smtClean="0"/>
              <a:t>(c) it is expected to be realized within </a:t>
            </a:r>
            <a:r>
              <a:rPr lang="en-US" dirty="0" smtClean="0">
                <a:solidFill>
                  <a:srgbClr val="FFC000"/>
                </a:solidFill>
              </a:rPr>
              <a:t>twelve months</a:t>
            </a:r>
            <a:r>
              <a:rPr lang="en-US" dirty="0" smtClean="0"/>
              <a:t> after the reporting date; or </a:t>
            </a:r>
          </a:p>
          <a:p>
            <a:r>
              <a:rPr lang="en-US" dirty="0" smtClean="0"/>
              <a:t>(d) it is </a:t>
            </a:r>
            <a:r>
              <a:rPr lang="en-US" dirty="0" smtClean="0">
                <a:solidFill>
                  <a:srgbClr val="FFC000"/>
                </a:solidFill>
              </a:rPr>
              <a:t>cash or cash equivalent</a:t>
            </a:r>
            <a:r>
              <a:rPr lang="en-US" dirty="0" smtClean="0"/>
              <a:t> unless it is restricted from being exchanged or used to settle a liability for at least twelve months after the reporting date. </a:t>
            </a:r>
            <a:endParaRPr lang="en-GB" dirty="0" smtClean="0"/>
          </a:p>
          <a:p>
            <a:r>
              <a:rPr lang="en-US" sz="5700" dirty="0" smtClean="0"/>
              <a:t>All other assets shall be classified as </a:t>
            </a:r>
            <a:r>
              <a:rPr lang="en-US" sz="5700" dirty="0" smtClean="0">
                <a:solidFill>
                  <a:srgbClr val="FFC000"/>
                </a:solidFill>
              </a:rPr>
              <a:t>non-current</a:t>
            </a:r>
            <a:r>
              <a:rPr lang="en-US" sz="5700" dirty="0" smtClean="0"/>
              <a:t>.</a:t>
            </a:r>
            <a:endParaRPr lang="en-GB" sz="57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Additional Information (</a:t>
            </a:r>
            <a:r>
              <a:rPr lang="en-GB" dirty="0" err="1" smtClean="0"/>
              <a:t>i</a:t>
            </a:r>
            <a:r>
              <a:rPr lang="en-GB" dirty="0" smtClean="0"/>
              <a:t>) - Contd.</a:t>
            </a:r>
            <a:endParaRPr lang="en-GB" dirty="0"/>
          </a:p>
        </p:txBody>
      </p:sp>
      <p:sp>
        <p:nvSpPr>
          <p:cNvPr id="3" name="Content Placeholder 2"/>
          <p:cNvSpPr>
            <a:spLocks noGrp="1"/>
          </p:cNvSpPr>
          <p:nvPr>
            <p:ph idx="1"/>
          </p:nvPr>
        </p:nvSpPr>
        <p:spPr/>
        <p:txBody>
          <a:bodyPr>
            <a:noAutofit/>
          </a:bodyPr>
          <a:lstStyle/>
          <a:p>
            <a:r>
              <a:rPr lang="en-US" sz="2200" dirty="0" smtClean="0"/>
              <a:t>(g)  Net gain/ loss on </a:t>
            </a:r>
            <a:r>
              <a:rPr lang="en-US" sz="2200" dirty="0" smtClean="0">
                <a:solidFill>
                  <a:srgbClr val="FFC000"/>
                </a:solidFill>
              </a:rPr>
              <a:t>sale of investments</a:t>
            </a:r>
            <a:endParaRPr lang="en-GB" sz="2200" dirty="0" smtClean="0">
              <a:solidFill>
                <a:srgbClr val="FFC000"/>
              </a:solidFill>
            </a:endParaRPr>
          </a:p>
          <a:p>
            <a:r>
              <a:rPr lang="en-US" sz="2200" dirty="0" smtClean="0"/>
              <a:t>(h) Adjustments to the </a:t>
            </a:r>
            <a:r>
              <a:rPr lang="en-US" sz="2200" dirty="0" smtClean="0">
                <a:solidFill>
                  <a:srgbClr val="FFC000"/>
                </a:solidFill>
              </a:rPr>
              <a:t>carrying amount of investments</a:t>
            </a:r>
            <a:endParaRPr lang="en-GB" sz="2200" dirty="0" smtClean="0">
              <a:solidFill>
                <a:srgbClr val="FFC000"/>
              </a:solidFill>
            </a:endParaRPr>
          </a:p>
          <a:p>
            <a:r>
              <a:rPr lang="en-US" sz="2200" dirty="0" smtClean="0"/>
              <a:t>(</a:t>
            </a:r>
            <a:r>
              <a:rPr lang="en-US" sz="2200" dirty="0" err="1" smtClean="0"/>
              <a:t>i</a:t>
            </a:r>
            <a:r>
              <a:rPr lang="en-US" sz="2200" dirty="0" smtClean="0"/>
              <a:t>) Net gain or loss on foreign currency transaction and translation (</a:t>
            </a:r>
            <a:r>
              <a:rPr lang="en-US" sz="2200" dirty="0" smtClean="0">
                <a:solidFill>
                  <a:srgbClr val="FFC000"/>
                </a:solidFill>
              </a:rPr>
              <a:t>other than considered as finance cost</a:t>
            </a:r>
            <a:r>
              <a:rPr lang="en-US" sz="2200" dirty="0" smtClean="0"/>
              <a:t>)</a:t>
            </a:r>
          </a:p>
          <a:p>
            <a:r>
              <a:rPr lang="en-US" sz="2200" dirty="0" smtClean="0"/>
              <a:t>(j) Payments  to  the  auditor  as  </a:t>
            </a:r>
          </a:p>
          <a:p>
            <a:pPr lvl="1"/>
            <a:r>
              <a:rPr lang="en-US" sz="2200" dirty="0" smtClean="0"/>
              <a:t>Auditor</a:t>
            </a:r>
          </a:p>
          <a:p>
            <a:pPr lvl="1"/>
            <a:r>
              <a:rPr lang="en-US" sz="2200" dirty="0" smtClean="0"/>
              <a:t>for  taxation  matters</a:t>
            </a:r>
          </a:p>
          <a:p>
            <a:pPr lvl="1"/>
            <a:r>
              <a:rPr lang="en-US" sz="2200" dirty="0" smtClean="0"/>
              <a:t>for company law matters</a:t>
            </a:r>
          </a:p>
          <a:p>
            <a:pPr lvl="1"/>
            <a:r>
              <a:rPr lang="en-US" sz="2200" dirty="0" smtClean="0"/>
              <a:t>for management services</a:t>
            </a:r>
          </a:p>
          <a:p>
            <a:pPr lvl="1"/>
            <a:r>
              <a:rPr lang="en-US" sz="2200" dirty="0" smtClean="0"/>
              <a:t>for other services</a:t>
            </a:r>
          </a:p>
          <a:p>
            <a:pPr lvl="1"/>
            <a:r>
              <a:rPr lang="en-US" sz="2200" dirty="0" smtClean="0"/>
              <a:t>for reimbursement of expenses;</a:t>
            </a:r>
            <a:endParaRPr lang="en-GB" sz="2200" dirty="0" smtClean="0"/>
          </a:p>
          <a:p>
            <a:r>
              <a:rPr lang="en-US" sz="2200" dirty="0" smtClean="0"/>
              <a:t>(k) Details of items of exceptional and extraordinary nature;</a:t>
            </a:r>
            <a:endParaRPr lang="en-GB" sz="2200" dirty="0" smtClean="0"/>
          </a:p>
          <a:p>
            <a:r>
              <a:rPr lang="en-US" sz="2200" dirty="0" smtClean="0"/>
              <a:t> (l) Prior period items;</a:t>
            </a:r>
            <a:endParaRPr lang="en-GB" sz="22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Additional Information (ii)</a:t>
            </a:r>
            <a:endParaRPr lang="en-GB" dirty="0"/>
          </a:p>
        </p:txBody>
      </p:sp>
      <p:sp>
        <p:nvSpPr>
          <p:cNvPr id="3" name="Content Placeholder 2"/>
          <p:cNvSpPr>
            <a:spLocks noGrp="1"/>
          </p:cNvSpPr>
          <p:nvPr>
            <p:ph idx="1"/>
          </p:nvPr>
        </p:nvSpPr>
        <p:spPr/>
        <p:txBody>
          <a:bodyPr>
            <a:noAutofit/>
          </a:bodyPr>
          <a:lstStyle/>
          <a:p>
            <a:r>
              <a:rPr lang="en-US" sz="2000" dirty="0" smtClean="0"/>
              <a:t>(a) Manufacturing companies</a:t>
            </a:r>
            <a:endParaRPr lang="en-GB" sz="2000" dirty="0" smtClean="0"/>
          </a:p>
          <a:p>
            <a:pPr lvl="1"/>
            <a:r>
              <a:rPr lang="en-US" sz="2000" dirty="0" smtClean="0"/>
              <a:t>Raw materials under broad heads.</a:t>
            </a:r>
            <a:endParaRPr lang="en-GB" sz="2000" dirty="0" smtClean="0"/>
          </a:p>
          <a:p>
            <a:pPr lvl="1"/>
            <a:r>
              <a:rPr lang="en-US" sz="2000" dirty="0" smtClean="0">
                <a:solidFill>
                  <a:srgbClr val="FFC000"/>
                </a:solidFill>
              </a:rPr>
              <a:t>Goods purchased</a:t>
            </a:r>
            <a:r>
              <a:rPr lang="en-US" sz="2000" dirty="0" smtClean="0"/>
              <a:t> under broad heads.</a:t>
            </a:r>
            <a:endParaRPr lang="en-GB" sz="2000" dirty="0" smtClean="0"/>
          </a:p>
          <a:p>
            <a:r>
              <a:rPr lang="en-US" sz="2000" dirty="0" smtClean="0"/>
              <a:t> (b)Trading companies</a:t>
            </a:r>
          </a:p>
          <a:p>
            <a:pPr lvl="1"/>
            <a:r>
              <a:rPr lang="en-US" sz="2000" dirty="0" smtClean="0">
                <a:solidFill>
                  <a:srgbClr val="FFC000"/>
                </a:solidFill>
              </a:rPr>
              <a:t>Purchases</a:t>
            </a:r>
            <a:r>
              <a:rPr lang="en-US" sz="2000" dirty="0" smtClean="0"/>
              <a:t> in respect of goods traded under broad heads.</a:t>
            </a:r>
            <a:endParaRPr lang="en-GB" sz="2000" dirty="0" smtClean="0"/>
          </a:p>
          <a:p>
            <a:r>
              <a:rPr lang="en-US" sz="2000" dirty="0" smtClean="0"/>
              <a:t>(c)Companies  rendering  or  supplying  services</a:t>
            </a:r>
          </a:p>
          <a:p>
            <a:pPr lvl="1"/>
            <a:r>
              <a:rPr lang="en-US" sz="2000" dirty="0" smtClean="0">
                <a:solidFill>
                  <a:srgbClr val="FFC000"/>
                </a:solidFill>
              </a:rPr>
              <a:t>Gross</a:t>
            </a:r>
            <a:r>
              <a:rPr lang="en-GB" sz="2000" dirty="0" smtClean="0">
                <a:solidFill>
                  <a:srgbClr val="FFC000"/>
                </a:solidFill>
              </a:rPr>
              <a:t> </a:t>
            </a:r>
            <a:r>
              <a:rPr lang="en-US" sz="2000" dirty="0" smtClean="0">
                <a:solidFill>
                  <a:srgbClr val="FFC000"/>
                </a:solidFill>
              </a:rPr>
              <a:t>income</a:t>
            </a:r>
            <a:r>
              <a:rPr lang="en-US" sz="2000" dirty="0" smtClean="0"/>
              <a:t> derived form services rendered or supplied under broad heads.</a:t>
            </a:r>
            <a:endParaRPr lang="en-GB" sz="2000" dirty="0" smtClean="0"/>
          </a:p>
          <a:p>
            <a:r>
              <a:rPr lang="en-US" sz="2000" dirty="0" smtClean="0"/>
              <a:t>(d) Company, which falls under more than one of (a), (b) and (c) above</a:t>
            </a:r>
          </a:p>
          <a:p>
            <a:pPr lvl="1"/>
            <a:r>
              <a:rPr lang="en-US" sz="2000" dirty="0" smtClean="0"/>
              <a:t>Purchases, sales and consumption of raw material and the gross income from services rendered is shown under broad heads.</a:t>
            </a:r>
            <a:endParaRPr lang="en-GB" sz="2000" dirty="0" smtClean="0"/>
          </a:p>
          <a:p>
            <a:r>
              <a:rPr lang="en-US" sz="2000" dirty="0" smtClean="0"/>
              <a:t>(e) Other companies, gross income derived under broad heads.</a:t>
            </a:r>
            <a:endParaRPr lang="en-GB" sz="20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Additional Information (iii), (iv) and (v)</a:t>
            </a:r>
            <a:endParaRPr lang="en-GB" dirty="0"/>
          </a:p>
        </p:txBody>
      </p:sp>
      <p:sp>
        <p:nvSpPr>
          <p:cNvPr id="3" name="Content Placeholder 2"/>
          <p:cNvSpPr>
            <a:spLocks noGrp="1"/>
          </p:cNvSpPr>
          <p:nvPr>
            <p:ph idx="1"/>
          </p:nvPr>
        </p:nvSpPr>
        <p:spPr/>
        <p:txBody>
          <a:bodyPr>
            <a:noAutofit/>
          </a:bodyPr>
          <a:lstStyle/>
          <a:p>
            <a:r>
              <a:rPr lang="en-US" sz="2000" dirty="0" smtClean="0"/>
              <a:t>Concerns having works in progress, </a:t>
            </a:r>
            <a:r>
              <a:rPr lang="en-US" sz="2000" dirty="0" smtClean="0">
                <a:solidFill>
                  <a:srgbClr val="FFC000"/>
                </a:solidFill>
              </a:rPr>
              <a:t>works-in-progress under broad heads</a:t>
            </a:r>
            <a:r>
              <a:rPr lang="en-US" sz="2000" dirty="0" smtClean="0"/>
              <a:t>.</a:t>
            </a:r>
          </a:p>
          <a:p>
            <a:endParaRPr lang="en-GB" sz="2000" dirty="0" smtClean="0"/>
          </a:p>
          <a:p>
            <a:r>
              <a:rPr lang="en-US" sz="2000" dirty="0" smtClean="0"/>
              <a:t>(a) The aggregate, if material, of any amounts set aside or proposed to be </a:t>
            </a:r>
            <a:r>
              <a:rPr lang="en-US" sz="2000" dirty="0" smtClean="0">
                <a:solidFill>
                  <a:srgbClr val="FFC000"/>
                </a:solidFill>
              </a:rPr>
              <a:t>set aside, to reserve</a:t>
            </a:r>
            <a:r>
              <a:rPr lang="en-US" sz="2000" dirty="0" smtClean="0"/>
              <a:t>, but </a:t>
            </a:r>
            <a:r>
              <a:rPr lang="en-US" sz="2000" dirty="0" smtClean="0">
                <a:solidFill>
                  <a:srgbClr val="FFC000"/>
                </a:solidFill>
              </a:rPr>
              <a:t>not including  provisions made to meet any specific liability, contingency or commitment</a:t>
            </a:r>
            <a:r>
              <a:rPr lang="en-US" sz="2000" dirty="0" smtClean="0"/>
              <a:t> known to exist at the date as to which the balance-sheet is made up.</a:t>
            </a:r>
            <a:endParaRPr lang="en-GB" sz="2000" dirty="0" smtClean="0"/>
          </a:p>
          <a:p>
            <a:r>
              <a:rPr lang="en-US" sz="2000" dirty="0" smtClean="0"/>
              <a:t>(b) The aggregate, if material, of any amounts </a:t>
            </a:r>
            <a:r>
              <a:rPr lang="en-US" sz="2000" dirty="0" smtClean="0">
                <a:solidFill>
                  <a:srgbClr val="FFC000"/>
                </a:solidFill>
              </a:rPr>
              <a:t>withdrawn</a:t>
            </a:r>
            <a:r>
              <a:rPr lang="en-US" sz="2000" dirty="0" smtClean="0"/>
              <a:t> from such reserves.</a:t>
            </a:r>
            <a:endParaRPr lang="en-GB" sz="2000" dirty="0" smtClean="0"/>
          </a:p>
          <a:p>
            <a:endParaRPr lang="en-US" sz="2000" dirty="0" smtClean="0"/>
          </a:p>
          <a:p>
            <a:r>
              <a:rPr lang="en-US" sz="2000" dirty="0" smtClean="0"/>
              <a:t>(a) The aggregate, if material, of the amounts </a:t>
            </a:r>
            <a:r>
              <a:rPr lang="en-US" sz="2000" dirty="0" smtClean="0">
                <a:solidFill>
                  <a:srgbClr val="FFC000"/>
                </a:solidFill>
              </a:rPr>
              <a:t>set aside to provisions made for meeting specific liabilities, contingencies or commitments</a:t>
            </a:r>
            <a:r>
              <a:rPr lang="en-US" sz="2000" dirty="0" smtClean="0"/>
              <a:t>.</a:t>
            </a:r>
            <a:endParaRPr lang="en-GB" sz="2000" dirty="0" smtClean="0"/>
          </a:p>
          <a:p>
            <a:r>
              <a:rPr lang="en-US" sz="2000" dirty="0" smtClean="0"/>
              <a:t>(b) The aggregate, if material, of the amounts </a:t>
            </a:r>
            <a:r>
              <a:rPr lang="en-US" sz="2000" dirty="0" smtClean="0">
                <a:solidFill>
                  <a:srgbClr val="FFC000"/>
                </a:solidFill>
              </a:rPr>
              <a:t>withdrawn</a:t>
            </a:r>
            <a:r>
              <a:rPr lang="en-US" sz="2000" dirty="0" smtClean="0"/>
              <a:t> from such provisions, as no longer required.</a:t>
            </a:r>
            <a:endParaRPr lang="en-GB" sz="20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Additional Information (vi) and (vii)</a:t>
            </a:r>
            <a:endParaRPr lang="en-GB" dirty="0"/>
          </a:p>
        </p:txBody>
      </p:sp>
      <p:sp>
        <p:nvSpPr>
          <p:cNvPr id="3" name="Content Placeholder 2"/>
          <p:cNvSpPr>
            <a:spLocks noGrp="1"/>
          </p:cNvSpPr>
          <p:nvPr>
            <p:ph idx="1"/>
          </p:nvPr>
        </p:nvSpPr>
        <p:spPr/>
        <p:txBody>
          <a:bodyPr>
            <a:noAutofit/>
          </a:bodyPr>
          <a:lstStyle/>
          <a:p>
            <a:r>
              <a:rPr lang="en-US" sz="2000" dirty="0" smtClean="0"/>
              <a:t>Expenditure incurred on each of the following items, separately for</a:t>
            </a:r>
            <a:r>
              <a:rPr lang="en-GB" sz="2000" dirty="0" smtClean="0"/>
              <a:t> </a:t>
            </a:r>
            <a:r>
              <a:rPr lang="en-US" sz="2000" dirty="0" smtClean="0"/>
              <a:t>each item:-</a:t>
            </a:r>
          </a:p>
          <a:p>
            <a:r>
              <a:rPr lang="en-US" sz="2000" dirty="0" smtClean="0"/>
              <a:t>(a) Consumption of stores and spare parts</a:t>
            </a:r>
          </a:p>
          <a:p>
            <a:r>
              <a:rPr lang="en-US" sz="2000" dirty="0" smtClean="0"/>
              <a:t>(b) Power and fuel</a:t>
            </a:r>
            <a:endParaRPr lang="en-GB" sz="2000" dirty="0" smtClean="0"/>
          </a:p>
          <a:p>
            <a:r>
              <a:rPr lang="en-US" sz="2000" dirty="0" smtClean="0"/>
              <a:t>(c) Rent</a:t>
            </a:r>
            <a:endParaRPr lang="en-GB" sz="2000" dirty="0" smtClean="0"/>
          </a:p>
          <a:p>
            <a:r>
              <a:rPr lang="en-US" sz="2000" dirty="0" smtClean="0"/>
              <a:t>(d) Repairs to buildings</a:t>
            </a:r>
          </a:p>
          <a:p>
            <a:r>
              <a:rPr lang="en-US" sz="2000" dirty="0" smtClean="0"/>
              <a:t>(e) Repairs to machinery</a:t>
            </a:r>
          </a:p>
          <a:p>
            <a:r>
              <a:rPr lang="en-US" sz="2000" dirty="0" smtClean="0">
                <a:solidFill>
                  <a:srgbClr val="FFC000"/>
                </a:solidFill>
              </a:rPr>
              <a:t>(f)</a:t>
            </a:r>
          </a:p>
          <a:p>
            <a:r>
              <a:rPr lang="en-US" sz="2000" dirty="0" smtClean="0"/>
              <a:t>(g) Insurance</a:t>
            </a:r>
            <a:endParaRPr lang="en-GB" sz="2000" dirty="0" smtClean="0"/>
          </a:p>
          <a:p>
            <a:r>
              <a:rPr lang="en-US" sz="2000" dirty="0" smtClean="0"/>
              <a:t>(h) Rates and taxes, excluding, taxes on income</a:t>
            </a:r>
          </a:p>
          <a:p>
            <a:r>
              <a:rPr lang="en-US" sz="2000" dirty="0" smtClean="0"/>
              <a:t>(</a:t>
            </a:r>
            <a:r>
              <a:rPr lang="en-US" sz="2000" dirty="0" err="1" smtClean="0"/>
              <a:t>i</a:t>
            </a:r>
            <a:r>
              <a:rPr lang="en-US" sz="2000" dirty="0" smtClean="0"/>
              <a:t>) Miscellaneous expenses,</a:t>
            </a:r>
            <a:endParaRPr lang="en-GB" sz="2000" dirty="0" smtClean="0"/>
          </a:p>
          <a:p>
            <a:pPr>
              <a:buNone/>
            </a:pPr>
            <a:r>
              <a:rPr lang="en-US" sz="2000" dirty="0" smtClean="0"/>
              <a:t> </a:t>
            </a:r>
            <a:endParaRPr lang="en-GB" sz="2000" dirty="0" smtClean="0"/>
          </a:p>
          <a:p>
            <a:r>
              <a:rPr lang="en-US" sz="2000" dirty="0" smtClean="0"/>
              <a:t>(a) Dividends from subsidiary companies</a:t>
            </a:r>
            <a:endParaRPr lang="en-GB" sz="2000" dirty="0" smtClean="0"/>
          </a:p>
          <a:p>
            <a:r>
              <a:rPr lang="en-US" sz="2000" dirty="0" smtClean="0"/>
              <a:t>(b) Provisions for losses of subsidiary companies</a:t>
            </a:r>
            <a:endParaRPr lang="en-GB" sz="20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Additional Information (viii)</a:t>
            </a:r>
            <a:endParaRPr lang="en-GB" dirty="0"/>
          </a:p>
        </p:txBody>
      </p:sp>
      <p:sp>
        <p:nvSpPr>
          <p:cNvPr id="3" name="Content Placeholder 2"/>
          <p:cNvSpPr>
            <a:spLocks noGrp="1"/>
          </p:cNvSpPr>
          <p:nvPr>
            <p:ph idx="1"/>
          </p:nvPr>
        </p:nvSpPr>
        <p:spPr/>
        <p:txBody>
          <a:bodyPr>
            <a:noAutofit/>
          </a:bodyPr>
          <a:lstStyle/>
          <a:p>
            <a:r>
              <a:rPr lang="en-US" sz="2000" dirty="0" smtClean="0"/>
              <a:t>The profit and loss account shall also contain by way of a note the following information, namely:-</a:t>
            </a:r>
            <a:endParaRPr lang="en-GB" sz="2000" dirty="0" smtClean="0"/>
          </a:p>
          <a:p>
            <a:r>
              <a:rPr lang="en-US" sz="2000" dirty="0" smtClean="0"/>
              <a:t>a)  Value of </a:t>
            </a:r>
            <a:r>
              <a:rPr lang="en-US" sz="2000" dirty="0" smtClean="0">
                <a:solidFill>
                  <a:srgbClr val="FFC000"/>
                </a:solidFill>
              </a:rPr>
              <a:t>imports</a:t>
            </a:r>
            <a:r>
              <a:rPr lang="en-US" sz="2000" dirty="0" smtClean="0"/>
              <a:t> calculated on </a:t>
            </a:r>
            <a:r>
              <a:rPr lang="en-US" sz="2000" dirty="0" smtClean="0">
                <a:solidFill>
                  <a:srgbClr val="FFC000"/>
                </a:solidFill>
              </a:rPr>
              <a:t>C.I.F</a:t>
            </a:r>
            <a:r>
              <a:rPr lang="en-US" sz="2000" dirty="0" smtClean="0"/>
              <a:t> basis by the company during the financial year in respect of </a:t>
            </a:r>
            <a:endParaRPr lang="en-GB" sz="2000" dirty="0" smtClean="0"/>
          </a:p>
          <a:p>
            <a:pPr lvl="1"/>
            <a:r>
              <a:rPr lang="en-US" sz="2000" dirty="0" smtClean="0"/>
              <a:t>Raw materials</a:t>
            </a:r>
          </a:p>
          <a:p>
            <a:pPr lvl="1"/>
            <a:r>
              <a:rPr lang="en-US" sz="2000" dirty="0" smtClean="0"/>
              <a:t>Components and spare parts</a:t>
            </a:r>
          </a:p>
          <a:p>
            <a:pPr lvl="1"/>
            <a:r>
              <a:rPr lang="en-US" sz="2000" dirty="0" smtClean="0"/>
              <a:t>Capital goods</a:t>
            </a:r>
            <a:endParaRPr lang="en-GB" sz="2000" dirty="0" smtClean="0"/>
          </a:p>
          <a:p>
            <a:r>
              <a:rPr lang="en-US" sz="2000" dirty="0" smtClean="0"/>
              <a:t> b)  Expenditure in foreign currency during the financial year on account of </a:t>
            </a:r>
            <a:r>
              <a:rPr lang="en-US" sz="2000" dirty="0" smtClean="0">
                <a:solidFill>
                  <a:srgbClr val="FFC000"/>
                </a:solidFill>
              </a:rPr>
              <a:t>royalty, know-how, professional and consultation fees, Interest other matters</a:t>
            </a:r>
            <a:endParaRPr lang="en-GB" sz="2000" dirty="0" smtClean="0">
              <a:solidFill>
                <a:srgbClr val="FFC000"/>
              </a:solidFill>
            </a:endParaRPr>
          </a:p>
          <a:p>
            <a:r>
              <a:rPr lang="en-US" sz="2000" dirty="0" smtClean="0"/>
              <a:t>c)  Total value if all imported raw materials, spare parts and components consumed during the financial year and the total value of all indigenous raw materials, spare parts and components similarly consumed and the </a:t>
            </a:r>
            <a:r>
              <a:rPr lang="en-US" sz="2000" dirty="0" smtClean="0">
                <a:solidFill>
                  <a:srgbClr val="FFC000"/>
                </a:solidFill>
              </a:rPr>
              <a:t>percentage of each</a:t>
            </a:r>
            <a:r>
              <a:rPr lang="en-US" sz="2000" dirty="0" smtClean="0"/>
              <a:t> to the total consumption</a:t>
            </a:r>
            <a:endParaRPr lang="en-GB" sz="2000"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Additional Information (viii) – Contd.</a:t>
            </a:r>
            <a:endParaRPr lang="en-GB" dirty="0"/>
          </a:p>
        </p:txBody>
      </p:sp>
      <p:sp>
        <p:nvSpPr>
          <p:cNvPr id="3" name="Content Placeholder 2"/>
          <p:cNvSpPr>
            <a:spLocks noGrp="1"/>
          </p:cNvSpPr>
          <p:nvPr>
            <p:ph idx="1"/>
          </p:nvPr>
        </p:nvSpPr>
        <p:spPr/>
        <p:txBody>
          <a:bodyPr>
            <a:normAutofit/>
          </a:bodyPr>
          <a:lstStyle/>
          <a:p>
            <a:r>
              <a:rPr lang="en-US" sz="2000" dirty="0" smtClean="0"/>
              <a:t>d)  The  amount  remitted  during  the  year  in  foreign  currencies  on  account  of </a:t>
            </a:r>
          </a:p>
          <a:p>
            <a:pPr lvl="1"/>
            <a:r>
              <a:rPr lang="en-US" sz="2000" dirty="0" smtClean="0">
                <a:solidFill>
                  <a:srgbClr val="FFC000"/>
                </a:solidFill>
              </a:rPr>
              <a:t>dividends</a:t>
            </a:r>
            <a:r>
              <a:rPr lang="en-US" sz="2000" dirty="0" smtClean="0"/>
              <a:t> with a specific mention of the total number of non-resident shareholders, the total number of shares held by them on which the dividends were due and the year to which the dividends related</a:t>
            </a:r>
            <a:endParaRPr lang="en-GB" sz="2000" dirty="0" smtClean="0"/>
          </a:p>
          <a:p>
            <a:r>
              <a:rPr lang="en-US" sz="2000" dirty="0" smtClean="0"/>
              <a:t>e)  Earnings in foreign exchange classified under the following heads, namely </a:t>
            </a:r>
            <a:endParaRPr lang="en-GB" sz="2000" dirty="0" smtClean="0"/>
          </a:p>
          <a:p>
            <a:pPr lvl="1"/>
            <a:r>
              <a:rPr lang="en-US" sz="2000" dirty="0" smtClean="0">
                <a:solidFill>
                  <a:srgbClr val="FFC000"/>
                </a:solidFill>
              </a:rPr>
              <a:t>Export</a:t>
            </a:r>
            <a:r>
              <a:rPr lang="en-US" sz="2000" dirty="0" smtClean="0"/>
              <a:t> of goods calculated on </a:t>
            </a:r>
            <a:r>
              <a:rPr lang="en-US" sz="2000" dirty="0" smtClean="0">
                <a:solidFill>
                  <a:srgbClr val="FFC000"/>
                </a:solidFill>
              </a:rPr>
              <a:t>F.O.B</a:t>
            </a:r>
            <a:r>
              <a:rPr lang="en-US" sz="2000" dirty="0" smtClean="0"/>
              <a:t>. basis;</a:t>
            </a:r>
            <a:endParaRPr lang="en-GB" sz="2000" dirty="0" smtClean="0"/>
          </a:p>
          <a:p>
            <a:pPr lvl="1"/>
            <a:r>
              <a:rPr lang="en-US" sz="2000" dirty="0" smtClean="0"/>
              <a:t>Royalty, know-how ,professional and consultation fees;</a:t>
            </a:r>
            <a:endParaRPr lang="en-GB" sz="2000" dirty="0" smtClean="0"/>
          </a:p>
          <a:p>
            <a:pPr lvl="1"/>
            <a:r>
              <a:rPr lang="en-US" sz="2000" dirty="0" smtClean="0"/>
              <a:t>Interest and dividend;</a:t>
            </a:r>
            <a:endParaRPr lang="en-GB" sz="2000" dirty="0" smtClean="0"/>
          </a:p>
          <a:p>
            <a:pPr lvl="1"/>
            <a:r>
              <a:rPr lang="en-US" sz="2000" dirty="0" smtClean="0"/>
              <a:t>Other income, indicating the nature thereof</a:t>
            </a:r>
            <a:endParaRPr lang="en-GB" sz="20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Balance Sheet items for which no requirements / additional disclosures specified</a:t>
            </a:r>
            <a:endParaRPr lang="en-GB" sz="3200" dirty="0"/>
          </a:p>
        </p:txBody>
      </p:sp>
      <p:sp>
        <p:nvSpPr>
          <p:cNvPr id="3" name="Content Placeholder 2"/>
          <p:cNvSpPr>
            <a:spLocks noGrp="1"/>
          </p:cNvSpPr>
          <p:nvPr>
            <p:ph idx="1"/>
          </p:nvPr>
        </p:nvSpPr>
        <p:spPr/>
        <p:txBody>
          <a:bodyPr/>
          <a:lstStyle/>
          <a:p>
            <a:r>
              <a:rPr lang="en-GB" dirty="0" smtClean="0"/>
              <a:t>Money received against share warrants</a:t>
            </a:r>
          </a:p>
          <a:p>
            <a:r>
              <a:rPr lang="en-GB" dirty="0" smtClean="0"/>
              <a:t>Share application money pending allotment</a:t>
            </a:r>
          </a:p>
          <a:p>
            <a:r>
              <a:rPr lang="en-GB" dirty="0" smtClean="0"/>
              <a:t>Deferred tax liabilities (net)</a:t>
            </a:r>
          </a:p>
          <a:p>
            <a:r>
              <a:rPr lang="en-GB" dirty="0" smtClean="0"/>
              <a:t>Trade payables</a:t>
            </a:r>
          </a:p>
          <a:p>
            <a:r>
              <a:rPr lang="en-GB" dirty="0" smtClean="0"/>
              <a:t>Capital work-in-progress</a:t>
            </a:r>
          </a:p>
          <a:p>
            <a:r>
              <a:rPr lang="en-GB" dirty="0" smtClean="0"/>
              <a:t>Intangible assets under development</a:t>
            </a:r>
          </a:p>
          <a:p>
            <a:r>
              <a:rPr lang="en-GB" dirty="0" smtClean="0"/>
              <a:t>Deferred tax assets (net)</a:t>
            </a:r>
            <a:endParaRPr lang="en-GB"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500" dirty="0" smtClean="0"/>
              <a:t>Comparison with the earlier Schedule VI</a:t>
            </a:r>
            <a:endParaRPr lang="en-GB" sz="3500" dirty="0"/>
          </a:p>
        </p:txBody>
      </p:sp>
      <p:sp>
        <p:nvSpPr>
          <p:cNvPr id="3" name="Content Placeholder 2"/>
          <p:cNvSpPr>
            <a:spLocks noGrp="1"/>
          </p:cNvSpPr>
          <p:nvPr>
            <p:ph idx="1"/>
          </p:nvPr>
        </p:nvSpPr>
        <p:spPr/>
        <p:txBody>
          <a:bodyPr>
            <a:noAutofit/>
          </a:bodyPr>
          <a:lstStyle/>
          <a:p>
            <a:r>
              <a:rPr lang="en-GB" sz="2400" dirty="0" smtClean="0"/>
              <a:t>Preparation of balance sheet under </a:t>
            </a:r>
            <a:r>
              <a:rPr lang="en-GB" sz="2400" dirty="0" smtClean="0">
                <a:solidFill>
                  <a:srgbClr val="FFC000"/>
                </a:solidFill>
              </a:rPr>
              <a:t>Horizontal or Vertical Format</a:t>
            </a:r>
            <a:r>
              <a:rPr lang="en-GB" sz="2400" dirty="0" smtClean="0"/>
              <a:t> – Revised Schedule VI provides only Vertical Format</a:t>
            </a:r>
          </a:p>
          <a:p>
            <a:r>
              <a:rPr lang="en-GB" sz="2400" dirty="0" smtClean="0"/>
              <a:t>Reference to ‘</a:t>
            </a:r>
            <a:r>
              <a:rPr lang="en-GB" sz="2400" dirty="0" smtClean="0">
                <a:solidFill>
                  <a:srgbClr val="FFC000"/>
                </a:solidFill>
              </a:rPr>
              <a:t>Schedule</a:t>
            </a:r>
            <a:r>
              <a:rPr lang="en-GB" sz="2400" dirty="0" smtClean="0"/>
              <a:t>’ (for details and breakups) - Reference is to ‘Note’ in the Revised Schedule VI</a:t>
            </a:r>
          </a:p>
          <a:p>
            <a:r>
              <a:rPr lang="en-GB" sz="2400" dirty="0" smtClean="0">
                <a:solidFill>
                  <a:srgbClr val="FFC000"/>
                </a:solidFill>
              </a:rPr>
              <a:t>Balance Sheet Abstract</a:t>
            </a:r>
            <a:r>
              <a:rPr lang="en-GB" sz="2400" dirty="0" smtClean="0"/>
              <a:t> – Removed in the Revised Schedule VI</a:t>
            </a:r>
          </a:p>
          <a:p>
            <a:r>
              <a:rPr lang="en-GB" sz="2400" dirty="0" smtClean="0"/>
              <a:t>Details  to be furnished if balances were with banks which were </a:t>
            </a:r>
            <a:r>
              <a:rPr lang="en-GB" sz="2400" dirty="0" smtClean="0">
                <a:solidFill>
                  <a:srgbClr val="FFC000"/>
                </a:solidFill>
              </a:rPr>
              <a:t>not scheduled banks</a:t>
            </a:r>
            <a:r>
              <a:rPr lang="en-GB" sz="2400" dirty="0" smtClean="0"/>
              <a:t> – No such distinction for banks in the Revised Schedule VI</a:t>
            </a:r>
          </a:p>
          <a:p>
            <a:r>
              <a:rPr lang="en-GB" sz="2400" dirty="0" smtClean="0"/>
              <a:t>Detailed </a:t>
            </a:r>
            <a:r>
              <a:rPr lang="en-GB" sz="2400" dirty="0" smtClean="0">
                <a:solidFill>
                  <a:srgbClr val="FFC000"/>
                </a:solidFill>
              </a:rPr>
              <a:t>quantitative</a:t>
            </a:r>
            <a:r>
              <a:rPr lang="en-GB" sz="2400" dirty="0" smtClean="0"/>
              <a:t> information on closing stock, production, consumption, </a:t>
            </a:r>
            <a:r>
              <a:rPr lang="en-GB" sz="2400" dirty="0" smtClean="0">
                <a:solidFill>
                  <a:srgbClr val="FFC000"/>
                </a:solidFill>
              </a:rPr>
              <a:t>capacity</a:t>
            </a:r>
            <a:r>
              <a:rPr lang="en-GB" sz="2400" dirty="0" smtClean="0"/>
              <a:t> etc. – No such requirement in the Revised Schedule VI</a:t>
            </a:r>
          </a:p>
          <a:p>
            <a:r>
              <a:rPr lang="en-GB" sz="2400" dirty="0" smtClean="0"/>
              <a:t>Asset Category ‘</a:t>
            </a:r>
            <a:r>
              <a:rPr lang="en-GB" sz="2400" dirty="0" smtClean="0">
                <a:solidFill>
                  <a:srgbClr val="FFC000"/>
                </a:solidFill>
              </a:rPr>
              <a:t>Miscellaneous Expenditure</a:t>
            </a:r>
            <a:r>
              <a:rPr lang="en-GB" sz="2400" dirty="0" smtClean="0"/>
              <a:t>’ does not exist in revised Schedule VI</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000" dirty="0" smtClean="0"/>
              <a:t>Comparison with the earlier Schedule VI – Contd.</a:t>
            </a:r>
            <a:endParaRPr lang="en-GB" sz="3000" dirty="0"/>
          </a:p>
        </p:txBody>
      </p:sp>
      <p:sp>
        <p:nvSpPr>
          <p:cNvPr id="3" name="Content Placeholder 2"/>
          <p:cNvSpPr>
            <a:spLocks noGrp="1"/>
          </p:cNvSpPr>
          <p:nvPr>
            <p:ph idx="1"/>
          </p:nvPr>
        </p:nvSpPr>
        <p:spPr>
          <a:xfrm>
            <a:off x="457200" y="1143000"/>
            <a:ext cx="8229600" cy="4525963"/>
          </a:xfrm>
        </p:spPr>
        <p:txBody>
          <a:bodyPr>
            <a:noAutofit/>
          </a:bodyPr>
          <a:lstStyle/>
          <a:p>
            <a:r>
              <a:rPr lang="en-GB" sz="2200" dirty="0" smtClean="0"/>
              <a:t>Terms such as </a:t>
            </a:r>
            <a:r>
              <a:rPr lang="en-GB" sz="2200" dirty="0" smtClean="0">
                <a:solidFill>
                  <a:srgbClr val="FFC000"/>
                </a:solidFill>
              </a:rPr>
              <a:t>Sundry Creditors, Sundry Debtors, Acceptances, Bills of Exchange</a:t>
            </a:r>
            <a:r>
              <a:rPr lang="en-GB" sz="2200" dirty="0" smtClean="0"/>
              <a:t> does not exist in the revised Schedule VI</a:t>
            </a:r>
          </a:p>
          <a:p>
            <a:r>
              <a:rPr lang="en-GB" sz="2200" dirty="0" smtClean="0"/>
              <a:t>No references to </a:t>
            </a:r>
            <a:r>
              <a:rPr lang="en-GB" sz="2200" dirty="0" smtClean="0">
                <a:solidFill>
                  <a:srgbClr val="FFC000"/>
                </a:solidFill>
              </a:rPr>
              <a:t>companies under same management</a:t>
            </a:r>
            <a:r>
              <a:rPr lang="en-GB" sz="2200" dirty="0" smtClean="0"/>
              <a:t> in the revised Schedule VI</a:t>
            </a:r>
          </a:p>
          <a:p>
            <a:r>
              <a:rPr lang="en-GB" sz="2200" dirty="0" smtClean="0"/>
              <a:t>No requirement to disclose details of </a:t>
            </a:r>
            <a:r>
              <a:rPr lang="en-GB" sz="2200" dirty="0" smtClean="0">
                <a:solidFill>
                  <a:srgbClr val="FFC000"/>
                </a:solidFill>
              </a:rPr>
              <a:t>Investments made  during the year but which does not exist at the balance sheet date</a:t>
            </a:r>
            <a:r>
              <a:rPr lang="en-GB" sz="2200" dirty="0" smtClean="0"/>
              <a:t> in the revised Schedule VI</a:t>
            </a:r>
          </a:p>
          <a:p>
            <a:r>
              <a:rPr lang="en-GB" sz="2200" dirty="0" smtClean="0"/>
              <a:t>Computations and disclosures relating to </a:t>
            </a:r>
            <a:r>
              <a:rPr lang="en-GB" sz="2200" dirty="0" smtClean="0">
                <a:solidFill>
                  <a:srgbClr val="FFC000"/>
                </a:solidFill>
              </a:rPr>
              <a:t>Managerial / Directors remuneration</a:t>
            </a:r>
            <a:r>
              <a:rPr lang="en-GB" sz="2200" dirty="0" smtClean="0"/>
              <a:t> does not appear in the revised Schedule VI</a:t>
            </a:r>
          </a:p>
          <a:p>
            <a:r>
              <a:rPr lang="en-GB" sz="2200" dirty="0" smtClean="0"/>
              <a:t>No requirement to disclose </a:t>
            </a:r>
            <a:r>
              <a:rPr lang="en-GB" sz="2200" dirty="0" smtClean="0">
                <a:solidFill>
                  <a:srgbClr val="FFC000"/>
                </a:solidFill>
              </a:rPr>
              <a:t>maximum</a:t>
            </a:r>
            <a:r>
              <a:rPr lang="en-GB" sz="2200" dirty="0" smtClean="0"/>
              <a:t> amount due during the year in respect of dues from Directors etc. in the revised Schedule VI</a:t>
            </a:r>
          </a:p>
          <a:p>
            <a:r>
              <a:rPr lang="en-GB" sz="2200" dirty="0" smtClean="0">
                <a:solidFill>
                  <a:srgbClr val="FFC000"/>
                </a:solidFill>
              </a:rPr>
              <a:t>MSME</a:t>
            </a:r>
            <a:r>
              <a:rPr lang="en-GB" sz="2200" dirty="0" smtClean="0"/>
              <a:t> disclosure requirements does not appear in the revised Schedule VI.</a:t>
            </a:r>
          </a:p>
          <a:p>
            <a:r>
              <a:rPr lang="en-GB" sz="2200" dirty="0" smtClean="0">
                <a:solidFill>
                  <a:srgbClr val="FFC000"/>
                </a:solidFill>
              </a:rPr>
              <a:t>TDS</a:t>
            </a:r>
            <a:r>
              <a:rPr lang="en-GB" sz="2200" dirty="0" smtClean="0"/>
              <a:t> on Interest / Income on Investment not a specified requirement in the revised Schedule VI  </a:t>
            </a:r>
            <a:endParaRPr lang="en-GB" sz="22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endParaRPr lang="en-GB" sz="4000" dirty="0" smtClean="0"/>
          </a:p>
          <a:p>
            <a:pPr algn="ctr"/>
            <a:endParaRPr lang="en-GB" sz="4000" dirty="0" smtClean="0"/>
          </a:p>
          <a:p>
            <a:pPr algn="ctr">
              <a:buNone/>
            </a:pPr>
            <a:endParaRPr lang="en-GB" sz="4000" dirty="0" smtClean="0"/>
          </a:p>
          <a:p>
            <a:pPr algn="ctr">
              <a:buNone/>
            </a:pPr>
            <a:endParaRPr lang="en-GB" sz="4000" dirty="0" smtClean="0"/>
          </a:p>
          <a:p>
            <a:pPr algn="r">
              <a:buNone/>
            </a:pPr>
            <a:r>
              <a:rPr lang="en-GB" sz="4000" dirty="0" smtClean="0"/>
              <a:t>Questions ?</a:t>
            </a:r>
            <a:endParaRPr lang="en-GB" sz="4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Classification of Liabilities</a:t>
            </a:r>
            <a:endParaRPr lang="en-GB" dirty="0"/>
          </a:p>
        </p:txBody>
      </p:sp>
      <p:sp>
        <p:nvSpPr>
          <p:cNvPr id="3" name="Content Placeholder 2"/>
          <p:cNvSpPr>
            <a:spLocks noGrp="1"/>
          </p:cNvSpPr>
          <p:nvPr>
            <p:ph idx="1"/>
          </p:nvPr>
        </p:nvSpPr>
        <p:spPr/>
        <p:txBody>
          <a:bodyPr>
            <a:normAutofit fontScale="62500" lnSpcReduction="20000"/>
          </a:bodyPr>
          <a:lstStyle/>
          <a:p>
            <a:r>
              <a:rPr lang="en-US" sz="5500" dirty="0" smtClean="0"/>
              <a:t>A  liability shall  be  classified  as  </a:t>
            </a:r>
            <a:r>
              <a:rPr lang="en-US" sz="5500" dirty="0" smtClean="0">
                <a:solidFill>
                  <a:srgbClr val="FFC000"/>
                </a:solidFill>
              </a:rPr>
              <a:t>current</a:t>
            </a:r>
            <a:r>
              <a:rPr lang="en-US" sz="5500" dirty="0" smtClean="0"/>
              <a:t>  when it  satisfies any  of  the following criteria:</a:t>
            </a:r>
            <a:endParaRPr lang="en-GB" sz="5500" dirty="0" smtClean="0"/>
          </a:p>
          <a:p>
            <a:r>
              <a:rPr lang="en-US" dirty="0" smtClean="0"/>
              <a:t>(a) it is expected to be settled in the company’s normal </a:t>
            </a:r>
            <a:r>
              <a:rPr lang="en-US" dirty="0" smtClean="0">
                <a:solidFill>
                  <a:srgbClr val="FFC000"/>
                </a:solidFill>
              </a:rPr>
              <a:t>operating cycle</a:t>
            </a:r>
            <a:r>
              <a:rPr lang="en-US" dirty="0" smtClean="0"/>
              <a:t>;</a:t>
            </a:r>
            <a:endParaRPr lang="en-GB" dirty="0" smtClean="0"/>
          </a:p>
          <a:p>
            <a:r>
              <a:rPr lang="en-US" dirty="0" smtClean="0"/>
              <a:t>(b) it is held primarily for the purpose of being </a:t>
            </a:r>
            <a:r>
              <a:rPr lang="en-US" dirty="0" smtClean="0">
                <a:solidFill>
                  <a:srgbClr val="FFC000"/>
                </a:solidFill>
              </a:rPr>
              <a:t>traded</a:t>
            </a:r>
            <a:r>
              <a:rPr lang="en-US" dirty="0" smtClean="0"/>
              <a:t>;</a:t>
            </a:r>
            <a:endParaRPr lang="en-GB" dirty="0" smtClean="0"/>
          </a:p>
          <a:p>
            <a:r>
              <a:rPr lang="en-US" dirty="0" smtClean="0"/>
              <a:t>(c) it is due to be settled within </a:t>
            </a:r>
            <a:r>
              <a:rPr lang="en-US" dirty="0" smtClean="0">
                <a:solidFill>
                  <a:srgbClr val="FFC000"/>
                </a:solidFill>
              </a:rPr>
              <a:t>twelve months</a:t>
            </a:r>
            <a:r>
              <a:rPr lang="en-US" dirty="0" smtClean="0"/>
              <a:t> after the reporting date; or</a:t>
            </a:r>
            <a:endParaRPr lang="en-GB" dirty="0" smtClean="0"/>
          </a:p>
          <a:p>
            <a:r>
              <a:rPr lang="en-US" dirty="0" smtClean="0"/>
              <a:t>(d) the company does not have an </a:t>
            </a:r>
            <a:r>
              <a:rPr lang="en-US" dirty="0" smtClean="0">
                <a:solidFill>
                  <a:srgbClr val="FFC000"/>
                </a:solidFill>
              </a:rPr>
              <a:t>unconditional right to defer settlement of the liability</a:t>
            </a:r>
            <a:r>
              <a:rPr lang="en-US" dirty="0" smtClean="0"/>
              <a:t> for at least twelve months after the reporting date. Terms of a liability that could, at the option of the counterparty, result in its settlement by the issue of </a:t>
            </a:r>
            <a:r>
              <a:rPr lang="en-US" dirty="0" smtClean="0">
                <a:solidFill>
                  <a:srgbClr val="FFC000"/>
                </a:solidFill>
              </a:rPr>
              <a:t>equity instruments do not affect</a:t>
            </a:r>
            <a:r>
              <a:rPr lang="en-US" dirty="0" smtClean="0"/>
              <a:t> its classification.</a:t>
            </a:r>
            <a:endParaRPr lang="en-GB" dirty="0" smtClean="0"/>
          </a:p>
          <a:p>
            <a:r>
              <a:rPr lang="en-US" sz="5700" dirty="0" smtClean="0"/>
              <a:t>All other liabilities shall be classified as </a:t>
            </a:r>
            <a:r>
              <a:rPr lang="en-US" sz="5700" dirty="0" smtClean="0">
                <a:solidFill>
                  <a:srgbClr val="FFC000"/>
                </a:solidFill>
              </a:rPr>
              <a:t>non-current</a:t>
            </a:r>
            <a:r>
              <a:rPr lang="en-US" sz="5700" dirty="0" smtClean="0"/>
              <a:t>.</a:t>
            </a:r>
            <a:endParaRPr lang="en-GB" sz="57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Trade Receivable</a:t>
            </a:r>
            <a:endParaRPr lang="en-GB" dirty="0"/>
          </a:p>
        </p:txBody>
      </p:sp>
      <p:sp>
        <p:nvSpPr>
          <p:cNvPr id="3" name="Content Placeholder 2"/>
          <p:cNvSpPr>
            <a:spLocks noGrp="1"/>
          </p:cNvSpPr>
          <p:nvPr>
            <p:ph idx="1"/>
          </p:nvPr>
        </p:nvSpPr>
        <p:spPr/>
        <p:txBody>
          <a:bodyPr/>
          <a:lstStyle/>
          <a:p>
            <a:r>
              <a:rPr lang="en-US" dirty="0" smtClean="0"/>
              <a:t>A receivable shall be classified as a ‘</a:t>
            </a:r>
            <a:r>
              <a:rPr lang="en-US" dirty="0" smtClean="0">
                <a:solidFill>
                  <a:srgbClr val="FFC000"/>
                </a:solidFill>
              </a:rPr>
              <a:t>trade receivable</a:t>
            </a:r>
            <a:r>
              <a:rPr lang="en-US" dirty="0" smtClean="0"/>
              <a:t>’ if it is in respect of the amount due on account of goods sold or services rendered in the normal course of business</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Trade payable</a:t>
            </a:r>
            <a:endParaRPr lang="en-GB" dirty="0"/>
          </a:p>
        </p:txBody>
      </p:sp>
      <p:sp>
        <p:nvSpPr>
          <p:cNvPr id="3" name="Content Placeholder 2"/>
          <p:cNvSpPr>
            <a:spLocks noGrp="1"/>
          </p:cNvSpPr>
          <p:nvPr>
            <p:ph idx="1"/>
          </p:nvPr>
        </p:nvSpPr>
        <p:spPr/>
        <p:txBody>
          <a:bodyPr/>
          <a:lstStyle/>
          <a:p>
            <a:r>
              <a:rPr lang="en-US" dirty="0" smtClean="0"/>
              <a:t>A payable shall be classified as a ‘</a:t>
            </a:r>
            <a:r>
              <a:rPr lang="en-US" dirty="0" smtClean="0">
                <a:solidFill>
                  <a:srgbClr val="FFC000"/>
                </a:solidFill>
              </a:rPr>
              <a:t>trade payable</a:t>
            </a:r>
            <a:r>
              <a:rPr lang="en-US" dirty="0" smtClean="0"/>
              <a:t>’ if it is in respect of the amount due on account of goods purchased or services received in the normal course of business.</a:t>
            </a:r>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Rounding Off</a:t>
            </a:r>
            <a:endParaRPr lang="en-GB" dirty="0"/>
          </a:p>
        </p:txBody>
      </p:sp>
      <p:graphicFrame>
        <p:nvGraphicFramePr>
          <p:cNvPr id="4" name="Content Placeholder 3"/>
          <p:cNvGraphicFramePr>
            <a:graphicFrameLocks noGrp="1"/>
          </p:cNvGraphicFramePr>
          <p:nvPr>
            <p:ph idx="1"/>
          </p:nvPr>
        </p:nvGraphicFramePr>
        <p:xfrm>
          <a:off x="457200" y="1600200"/>
          <a:ext cx="8229600" cy="2468880"/>
        </p:xfrm>
        <a:graphic>
          <a:graphicData uri="http://schemas.openxmlformats.org/drawingml/2006/table">
            <a:tbl>
              <a:tblPr firstRow="1" bandRow="1">
                <a:tableStyleId>{5940675A-B579-460E-94D1-54222C63F5DA}</a:tableStyleId>
              </a:tblPr>
              <a:tblGrid>
                <a:gridCol w="4114800"/>
                <a:gridCol w="4114800"/>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dirty="0" smtClean="0"/>
                        <a:t>Turnover</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dirty="0" smtClean="0"/>
                        <a:t>Rounding off</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Less  than  one  hundred  </a:t>
                      </a:r>
                      <a:r>
                        <a:rPr lang="en-US" sz="2400" dirty="0" err="1" smtClean="0"/>
                        <a:t>crore</a:t>
                      </a:r>
                      <a:r>
                        <a:rPr lang="en-US" sz="2400" dirty="0" smtClean="0"/>
                        <a:t> rupees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Nearest  hundreds,  thousands, </a:t>
                      </a:r>
                      <a:r>
                        <a:rPr lang="en-US" sz="2400" dirty="0" err="1" smtClean="0"/>
                        <a:t>lakhs</a:t>
                      </a:r>
                      <a:r>
                        <a:rPr lang="en-US" sz="2400" dirty="0" smtClean="0"/>
                        <a:t> or millions, or decimals thereof</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One hundred </a:t>
                      </a:r>
                      <a:r>
                        <a:rPr lang="en-US" sz="2400" dirty="0" err="1" smtClean="0"/>
                        <a:t>crore</a:t>
                      </a:r>
                      <a:r>
                        <a:rPr lang="en-US" sz="2400" dirty="0" smtClean="0"/>
                        <a:t> rupees or more</a:t>
                      </a:r>
                      <a:endParaRPr lang="en-GB" sz="2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Nearest, </a:t>
                      </a:r>
                      <a:r>
                        <a:rPr lang="en-US" sz="2400" dirty="0" err="1" smtClean="0"/>
                        <a:t>lakhs</a:t>
                      </a:r>
                      <a:r>
                        <a:rPr lang="en-US" sz="2400" dirty="0" smtClean="0"/>
                        <a:t>, millions or </a:t>
                      </a:r>
                      <a:r>
                        <a:rPr lang="en-US" sz="2400" dirty="0" err="1" smtClean="0"/>
                        <a:t>crores</a:t>
                      </a:r>
                      <a:r>
                        <a:rPr lang="en-US" sz="2400" dirty="0" smtClean="0"/>
                        <a:t>, or decimals thereof</a:t>
                      </a:r>
                      <a:endParaRPr lang="en-GB" sz="2400" dirty="0" smtClean="0"/>
                    </a:p>
                  </a:txBody>
                  <a:tcPr/>
                </a:tc>
              </a:tr>
            </a:tbl>
          </a:graphicData>
        </a:graphic>
      </p:graphicFrame>
      <p:sp>
        <p:nvSpPr>
          <p:cNvPr id="5" name="Title 1"/>
          <p:cNvSpPr txBox="1">
            <a:spLocks/>
          </p:cNvSpPr>
          <p:nvPr/>
        </p:nvSpPr>
        <p:spPr>
          <a:xfrm>
            <a:off x="533400" y="4648200"/>
            <a:ext cx="8229600" cy="1143000"/>
          </a:xfrm>
          <a:prstGeom prst="rect">
            <a:avLst/>
          </a:prstGeom>
        </p:spPr>
        <p:txBody>
          <a:bodyPr vert="horz" lIns="91440" tIns="45720" rIns="91440" bIns="45720" rtlCol="0" anchor="ctr">
            <a:normAutofit fontScale="77500" lnSpcReduction="20000"/>
          </a:bodyPr>
          <a:lstStyle/>
          <a:p>
            <a:r>
              <a:rPr lang="en-US" sz="4400" dirty="0" smtClean="0"/>
              <a:t>Once a unit of measurement is used, it should be used </a:t>
            </a:r>
            <a:r>
              <a:rPr lang="en-US" sz="4400" dirty="0" smtClean="0">
                <a:solidFill>
                  <a:srgbClr val="FFC000"/>
                </a:solidFill>
              </a:rPr>
              <a:t>uniformly</a:t>
            </a:r>
            <a:r>
              <a:rPr lang="en-US" sz="4400" dirty="0" smtClean="0"/>
              <a:t> in the Financial</a:t>
            </a:r>
            <a:r>
              <a:rPr lang="en-GB" sz="4400" dirty="0" smtClean="0"/>
              <a:t> </a:t>
            </a:r>
            <a:r>
              <a:rPr lang="en-US" sz="4400" dirty="0" smtClean="0"/>
              <a:t>Statements</a:t>
            </a:r>
            <a:endParaRPr kumimoji="0" lang="en-GB"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261</TotalTime>
  <Words>3826</Words>
  <Application>Microsoft Office PowerPoint</Application>
  <PresentationFormat>On-screen Show (4:3)</PresentationFormat>
  <Paragraphs>506</Paragraphs>
  <Slides>59</Slides>
  <Notes>0</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Schedule VI (Revised)  </vt:lpstr>
      <vt:lpstr>Contents</vt:lpstr>
      <vt:lpstr>Basics</vt:lpstr>
      <vt:lpstr>Operating Cycle</vt:lpstr>
      <vt:lpstr>Classification of Assets</vt:lpstr>
      <vt:lpstr>Classification of Liabilities</vt:lpstr>
      <vt:lpstr>Trade Receivable</vt:lpstr>
      <vt:lpstr>Trade payable</vt:lpstr>
      <vt:lpstr>Rounding Off</vt:lpstr>
      <vt:lpstr>Comparitives</vt:lpstr>
      <vt:lpstr>Format of the Balance Sheet Balance Sheet as at 31st March 20XX</vt:lpstr>
      <vt:lpstr>Format of the Balance Sheet – Contd. Balance Sheet as at 31st March 20XX</vt:lpstr>
      <vt:lpstr>Format of Statement of Profit &amp; Loss Profit &amp; Loss Statement for the year ended 31st March 20XX</vt:lpstr>
      <vt:lpstr>Format of Statement of Profit &amp; Loss Profit &amp; Loss Statement for the year ended 31st March 20XX</vt:lpstr>
      <vt:lpstr>Share Capital</vt:lpstr>
      <vt:lpstr>Share Capital – Contd.</vt:lpstr>
      <vt:lpstr>Reserves and Surplus</vt:lpstr>
      <vt:lpstr>Reserves and Surplus – Contd.</vt:lpstr>
      <vt:lpstr>Long-Term Borrowings</vt:lpstr>
      <vt:lpstr>Long Term Borrowings – Contd.</vt:lpstr>
      <vt:lpstr>Other Long Term Liabilities</vt:lpstr>
      <vt:lpstr>Long-term provisions</vt:lpstr>
      <vt:lpstr>Short-term borrowings</vt:lpstr>
      <vt:lpstr>Short-term borrowings – Contd.</vt:lpstr>
      <vt:lpstr>Other current liabilities</vt:lpstr>
      <vt:lpstr>Other current liabilities – Contd.</vt:lpstr>
      <vt:lpstr>Short-term provisions</vt:lpstr>
      <vt:lpstr>Tangible assets</vt:lpstr>
      <vt:lpstr>Tangible assets – Contd.</vt:lpstr>
      <vt:lpstr>Intangible assets</vt:lpstr>
      <vt:lpstr>Intangible assets – Contd.</vt:lpstr>
      <vt:lpstr>Non-current investments</vt:lpstr>
      <vt:lpstr>Non-current investments – Contd.</vt:lpstr>
      <vt:lpstr>Long-term loans and advances</vt:lpstr>
      <vt:lpstr>Long-term loans and advances – Contd.</vt:lpstr>
      <vt:lpstr>Other non-current assets</vt:lpstr>
      <vt:lpstr>Current Investments</vt:lpstr>
      <vt:lpstr>Current Investments – Contd.</vt:lpstr>
      <vt:lpstr>Inventories</vt:lpstr>
      <vt:lpstr>Trade Receivables</vt:lpstr>
      <vt:lpstr>Cash and cash equivalents</vt:lpstr>
      <vt:lpstr>Short-term loans and advances</vt:lpstr>
      <vt:lpstr>Other current assets</vt:lpstr>
      <vt:lpstr>Contingent liabilities and commitments (to the extent not provided for)</vt:lpstr>
      <vt:lpstr>Other disclosures</vt:lpstr>
      <vt:lpstr>Revenue from operations</vt:lpstr>
      <vt:lpstr>Other Income</vt:lpstr>
      <vt:lpstr>Finance Costs</vt:lpstr>
      <vt:lpstr>Additional Information (i)</vt:lpstr>
      <vt:lpstr>Additional Information (i) - Contd.</vt:lpstr>
      <vt:lpstr>Additional Information (ii)</vt:lpstr>
      <vt:lpstr>Additional Information (iii), (iv) and (v)</vt:lpstr>
      <vt:lpstr>Additional Information (vi) and (vii)</vt:lpstr>
      <vt:lpstr>Additional Information (viii)</vt:lpstr>
      <vt:lpstr>Additional Information (viii) – Contd.</vt:lpstr>
      <vt:lpstr>Balance Sheet items for which no requirements / additional disclosures specified</vt:lpstr>
      <vt:lpstr>Comparison with the earlier Schedule VI</vt:lpstr>
      <vt:lpstr>Comparison with the earlier Schedule VI – Contd.</vt:lpstr>
      <vt:lpstr>Slide 59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Schedule VI (Revised)  Training 19th March 2011 </dc:title>
  <dc:creator>Srinivas</dc:creator>
  <cp:lastModifiedBy>tuser</cp:lastModifiedBy>
  <cp:revision>68</cp:revision>
  <dcterms:created xsi:type="dcterms:W3CDTF">2006-08-16T00:00:00Z</dcterms:created>
  <dcterms:modified xsi:type="dcterms:W3CDTF">2011-03-23T10:48:58Z</dcterms:modified>
</cp:coreProperties>
</file>