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9" autoAdjust="0"/>
    <p:restoredTop sz="94624" autoAdjust="0"/>
  </p:normalViewPr>
  <p:slideViewPr>
    <p:cSldViewPr>
      <p:cViewPr varScale="1">
        <p:scale>
          <a:sx n="69" d="100"/>
          <a:sy n="69" d="100"/>
        </p:scale>
        <p:origin x="-546" y="1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77414-8974-4AC0-9482-4BFE1D862806}" type="datetimeFigureOut">
              <a:rPr lang="en-US" smtClean="0"/>
              <a:pPr/>
              <a:t>1/18/2015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AB4FE-94AF-4BEA-A6A8-DD513CF7E2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77414-8974-4AC0-9482-4BFE1D862806}" type="datetimeFigureOut">
              <a:rPr lang="en-US" smtClean="0"/>
              <a:pPr/>
              <a:t>1/18/2015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AB4FE-94AF-4BEA-A6A8-DD513CF7E2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77414-8974-4AC0-9482-4BFE1D862806}" type="datetimeFigureOut">
              <a:rPr lang="en-US" smtClean="0"/>
              <a:pPr/>
              <a:t>1/18/2015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AB4FE-94AF-4BEA-A6A8-DD513CF7E2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77414-8974-4AC0-9482-4BFE1D862806}" type="datetimeFigureOut">
              <a:rPr lang="en-US" smtClean="0"/>
              <a:pPr/>
              <a:t>1/18/2015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AB4FE-94AF-4BEA-A6A8-DD513CF7E2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77414-8974-4AC0-9482-4BFE1D862806}" type="datetimeFigureOut">
              <a:rPr lang="en-US" smtClean="0"/>
              <a:pPr/>
              <a:t>1/18/2015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AB4FE-94AF-4BEA-A6A8-DD513CF7E2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77414-8974-4AC0-9482-4BFE1D862806}" type="datetimeFigureOut">
              <a:rPr lang="en-US" smtClean="0"/>
              <a:pPr/>
              <a:t>1/18/2015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AB4FE-94AF-4BEA-A6A8-DD513CF7E2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77414-8974-4AC0-9482-4BFE1D862806}" type="datetimeFigureOut">
              <a:rPr lang="en-US" smtClean="0"/>
              <a:pPr/>
              <a:t>1/18/2015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AB4FE-94AF-4BEA-A6A8-DD513CF7E2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77414-8974-4AC0-9482-4BFE1D862806}" type="datetimeFigureOut">
              <a:rPr lang="en-US" smtClean="0"/>
              <a:pPr/>
              <a:t>1/18/2015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AB4FE-94AF-4BEA-A6A8-DD513CF7E2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77414-8974-4AC0-9482-4BFE1D862806}" type="datetimeFigureOut">
              <a:rPr lang="en-US" smtClean="0"/>
              <a:pPr/>
              <a:t>1/18/2015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AB4FE-94AF-4BEA-A6A8-DD513CF7E2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77414-8974-4AC0-9482-4BFE1D862806}" type="datetimeFigureOut">
              <a:rPr lang="en-US" smtClean="0"/>
              <a:pPr/>
              <a:t>1/18/2015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AB4FE-94AF-4BEA-A6A8-DD513CF7E2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77414-8974-4AC0-9482-4BFE1D862806}" type="datetimeFigureOut">
              <a:rPr lang="en-US" smtClean="0"/>
              <a:pPr/>
              <a:t>1/18/2015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5AAB4FE-94AF-4BEA-A6A8-DD513CF7E23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F577414-8974-4AC0-9482-4BFE1D862806}" type="datetimeFigureOut">
              <a:rPr lang="en-US" smtClean="0"/>
              <a:pPr/>
              <a:t>1/18/2015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5AAB4FE-94AF-4BEA-A6A8-DD513CF7E236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seindia.com/downloads1/Annexure_1_issue_details.xls" TargetMode="External"/><Relationship Id="rId2" Type="http://schemas.openxmlformats.org/officeDocument/2006/relationships/hyperlink" Target="http://www.bseindia.com/downloads1/Listing_Appl_Form_New_comp.doc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bseindia.com/downloads1/Listagree.zip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MUTUAL FUNDS </a:t>
            </a:r>
            <a:r>
              <a:rPr lang="en-US" dirty="0"/>
              <a:t> </a:t>
            </a:r>
            <a:r>
              <a:rPr lang="en-US" dirty="0" smtClean="0"/>
              <a:t>LISTING TERMS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514350" indent="-514350">
              <a:buFont typeface="Arial" pitchFamily="34" charset="0"/>
              <a:buChar char="•"/>
            </a:pPr>
            <a:r>
              <a:rPr lang="en-US" dirty="0" smtClean="0"/>
              <a:t>LIST OF DOCUMENTS FOR PRINCIPAL AND APPROVAL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TERMS&amp;CONDITIONS</a:t>
            </a:r>
            <a:endParaRPr lang="en-US" dirty="0"/>
          </a:p>
        </p:txBody>
      </p:sp>
      <p:sp>
        <p:nvSpPr>
          <p:cNvPr id="4" name="Rectangle 8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>
            <a:extLst/>
          </a:lstStyle>
          <a:p>
            <a:pPr>
              <a:buNone/>
            </a:pPr>
            <a:endParaRPr lang="en-US" dirty="0"/>
          </a:p>
          <a:p>
            <a:pPr marL="457200" indent="-457200">
              <a:buFont typeface="+mj-lt"/>
              <a:buAutoNum type="alphaUcPeriod"/>
            </a:pPr>
            <a:r>
              <a:rPr lang="en-US" b="1" dirty="0" smtClean="0"/>
              <a:t>. </a:t>
            </a:r>
            <a:r>
              <a:rPr lang="en-US" b="1" dirty="0" smtClean="0"/>
              <a:t>Certified true copy of the following Agreements / documents: </a:t>
            </a:r>
            <a:endParaRPr lang="en-US" dirty="0" smtClean="0"/>
          </a:p>
          <a:p>
            <a:pPr lvl="0"/>
            <a:r>
              <a:rPr lang="en-US" dirty="0" smtClean="0"/>
              <a:t>Draft Scheme Information Document (SID). Hard as well as soft copy.</a:t>
            </a:r>
          </a:p>
          <a:p>
            <a:pPr lvl="0"/>
            <a:r>
              <a:rPr lang="en-US" dirty="0" smtClean="0"/>
              <a:t>Statement of Additional Information (SAI).</a:t>
            </a:r>
          </a:p>
          <a:p>
            <a:pPr lvl="0"/>
            <a:r>
              <a:rPr lang="en-US" dirty="0" smtClean="0"/>
              <a:t>Investment Management Agreement. </a:t>
            </a:r>
            <a:r>
              <a:rPr lang="en-US" b="1" dirty="0" smtClean="0"/>
              <a:t>(In case of 1st Listing)</a:t>
            </a:r>
            <a:endParaRPr lang="en-US" dirty="0" smtClean="0"/>
          </a:p>
          <a:p>
            <a:pPr lvl="0"/>
            <a:r>
              <a:rPr lang="en-US" dirty="0" smtClean="0"/>
              <a:t>Certification of registration of Mutual Fund issued by SEBI. </a:t>
            </a:r>
            <a:r>
              <a:rPr lang="en-US" b="1" dirty="0" smtClean="0"/>
              <a:t>(In case of 1st Listing)</a:t>
            </a:r>
            <a:endParaRPr lang="en-US" dirty="0" smtClean="0"/>
          </a:p>
          <a:p>
            <a:pPr lvl="0"/>
            <a:r>
              <a:rPr lang="en-US" dirty="0" smtClean="0"/>
              <a:t>Custodian Agreement. </a:t>
            </a:r>
            <a:r>
              <a:rPr lang="en-US" b="1" dirty="0" smtClean="0"/>
              <a:t>(In case of 1st Listing)</a:t>
            </a:r>
            <a:endParaRPr lang="en-US" dirty="0" smtClean="0"/>
          </a:p>
          <a:p>
            <a:pPr lvl="0"/>
            <a:r>
              <a:rPr lang="en-US" dirty="0" smtClean="0"/>
              <a:t>R &amp; T Agreement. </a:t>
            </a:r>
            <a:r>
              <a:rPr lang="en-US" b="1" dirty="0" smtClean="0"/>
              <a:t>(In case of 1st Listing)</a:t>
            </a:r>
            <a:endParaRPr lang="en-US" dirty="0" smtClean="0"/>
          </a:p>
          <a:p>
            <a:r>
              <a:rPr lang="en-US" dirty="0" smtClean="0"/>
              <a:t>Resolution passed by trustee at their meeting approving listing of units of Mutual Fund Scheme on the Bombay Stock Exchange.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Exchange reserves the right to ask for documents other than those mentioned above.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Particulars                                                       Processing fees per single Scheme information Document  (SID)  -Processing fees Rs10000/-</a:t>
            </a:r>
          </a:p>
          <a:p>
            <a:r>
              <a:rPr lang="en-US" sz="1800" dirty="0" smtClean="0"/>
              <a:t>  Service tax is  payable on processing fees at the applicable rate</a:t>
            </a:r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2400" b="1" dirty="0" smtClean="0"/>
              <a:t>B.</a:t>
            </a:r>
            <a:r>
              <a:rPr lang="en-US" sz="2400" dirty="0" smtClean="0"/>
              <a:t> </a:t>
            </a:r>
            <a:r>
              <a:rPr lang="en-US" sz="2400" b="1" dirty="0" smtClean="0"/>
              <a:t>List of documents / details to be submitted for Listing of units of Mutual Fund Schemes (Post allotment of units)</a:t>
            </a: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0" y="0"/>
            <a:ext cx="20150196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  <a:hlinkClick r:id="rId2"/>
              </a:rPr>
              <a:t>Letter of Application for listing of units of Mutual Fund Scheme.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Details of the applicant (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In case of 1st Issue/Listing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) and Issue Details. (enclosed as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  <a:hlinkClick r:id="rId3"/>
              </a:rPr>
              <a:t>Annexure 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Certified True Copy of the Due Diligence Certificate submitted to SEBI.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Certified True Copy of observations / comments received from SEBI on the Scheme Information Document (SID)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Certified true copy of the Final Scheme Information Document (SID) (soft copy also required)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Unitholding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pattern of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Unitholders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of the Scheme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Confirmation from the CEO / Compliance officer regarding allotment of units and the actual no. of units allotted.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Statement of Collection details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  <a:hlinkClick r:id="rId4"/>
              </a:rPr>
              <a:t>Listing Agreement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(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In case of 1st Listing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Confirmation regarding compliance with SEBI (Mutual Funds) Regulations, 1996 from the AMC and all the subsequent circulars of the Regulator/s in this respect.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Confirmation from NSDL and CDSL (ISIN activation)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Confirmation from RTA on the final number of units to be allotted with NSDL, to be allotted with CDSL and to be issued under physical form.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Undertaking from the RTA on the units considered under switches that they have debited the units from the respective schemes and credited the applicable units in this scheme(if applicable).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Confirmation received from NSDL / CDSL for credit.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Confirmation from RTA regarding dispatch of Certificates / Account statement/refund order.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Annual listing fees plus Service Tax (As mentioned below)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752600" y="1397000"/>
          <a:ext cx="6172201" cy="59551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3118"/>
                <a:gridCol w="2031683"/>
                <a:gridCol w="2057400"/>
              </a:tblGrid>
              <a:tr h="403729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 smtClean="0"/>
                        <a:t>Sl</a:t>
                      </a:r>
                      <a:r>
                        <a:rPr lang="en-US" sz="1800" dirty="0" smtClean="0"/>
                        <a:t> no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Particulars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Norms</a:t>
                      </a:r>
                      <a:endParaRPr lang="en-US" sz="1800" dirty="0"/>
                    </a:p>
                  </a:txBody>
                  <a:tcPr/>
                </a:tc>
              </a:tr>
              <a:tr h="40372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Times New Roman"/>
                          <a:cs typeface="Times New Roman"/>
                        </a:rPr>
                        <a:t>1 </a:t>
                      </a:r>
                      <a:endParaRPr lang="en-US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Times New Roman"/>
                          <a:cs typeface="Times New Roman"/>
                        </a:rPr>
                        <a:t>Initial Listing Fees </a:t>
                      </a:r>
                      <a:endParaRPr lang="en-US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Times New Roman"/>
                          <a:cs typeface="Times New Roman"/>
                        </a:rPr>
                        <a:t>NIL</a:t>
                      </a:r>
                      <a:endParaRPr lang="en-US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610571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                   2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Times New Roman"/>
                          <a:cs typeface="Times New Roman"/>
                        </a:rPr>
                        <a:t>Annual Listing Fee- for tenure of the scheme</a:t>
                      </a:r>
                      <a:endParaRPr lang="en-US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Times New Roman"/>
                          <a:cs typeface="Times New Roman"/>
                        </a:rPr>
                        <a:t>Payable per month or part there of</a:t>
                      </a:r>
                      <a:endParaRPr lang="en-US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61057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en-US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Times New Roman"/>
                          <a:cs typeface="Times New Roman"/>
                        </a:rPr>
                        <a:t>Issue size up to Rs.50 </a:t>
                      </a:r>
                      <a:r>
                        <a:rPr lang="en-US" sz="1800" dirty="0" err="1">
                          <a:latin typeface="Times New Roman"/>
                          <a:ea typeface="Times New Roman"/>
                          <a:cs typeface="Times New Roman"/>
                        </a:rPr>
                        <a:t>Crs</a:t>
                      </a:r>
                      <a:r>
                        <a:rPr lang="en-US" sz="1800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en-US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Times New Roman"/>
                          <a:cs typeface="Times New Roman"/>
                        </a:rPr>
                        <a:t>Rs.1,000/-</a:t>
                      </a:r>
                      <a:endParaRPr lang="en-US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53425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en-US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Times New Roman"/>
                          <a:cs typeface="Times New Roman"/>
                        </a:rPr>
                        <a:t>Above Rs.50 </a:t>
                      </a:r>
                      <a:r>
                        <a:rPr lang="en-US" sz="1800" dirty="0" err="1">
                          <a:latin typeface="Times New Roman"/>
                          <a:ea typeface="Times New Roman"/>
                          <a:cs typeface="Times New Roman"/>
                        </a:rPr>
                        <a:t>Crs</a:t>
                      </a:r>
                      <a:r>
                        <a:rPr lang="en-US" sz="1800" dirty="0">
                          <a:latin typeface="Times New Roman"/>
                          <a:ea typeface="Times New Roman"/>
                          <a:cs typeface="Times New Roman"/>
                        </a:rPr>
                        <a:t>. and up to Rs.100 </a:t>
                      </a:r>
                      <a:r>
                        <a:rPr lang="en-US" sz="1800" dirty="0" err="1">
                          <a:latin typeface="Times New Roman"/>
                          <a:ea typeface="Times New Roman"/>
                          <a:cs typeface="Times New Roman"/>
                        </a:rPr>
                        <a:t>Crs</a:t>
                      </a:r>
                      <a:r>
                        <a:rPr lang="en-US" sz="1800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en-US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Times New Roman"/>
                          <a:cs typeface="Times New Roman"/>
                        </a:rPr>
                        <a:t>Rs.1,300/-</a:t>
                      </a:r>
                      <a:endParaRPr lang="en-US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53425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en-US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Times New Roman"/>
                          <a:cs typeface="Times New Roman"/>
                        </a:rPr>
                        <a:t>Above Rs.100 Crs. and up to Rs.300 Crs,</a:t>
                      </a:r>
                      <a:endParaRPr lang="en-US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Times New Roman"/>
                          <a:cs typeface="Times New Roman"/>
                        </a:rPr>
                        <a:t>Rs.2,800/-</a:t>
                      </a:r>
                      <a:endParaRPr lang="en-US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53425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en-US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Times New Roman"/>
                          <a:cs typeface="Times New Roman"/>
                        </a:rPr>
                        <a:t>Above Rs.300 Crs. and up to Rs.500 Crs.</a:t>
                      </a:r>
                      <a:endParaRPr lang="en-US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Times New Roman"/>
                          <a:cs typeface="Times New Roman"/>
                        </a:rPr>
                        <a:t>Rs.5,300/-</a:t>
                      </a:r>
                      <a:endParaRPr lang="en-US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53425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en-US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Times New Roman"/>
                          <a:cs typeface="Times New Roman"/>
                        </a:rPr>
                        <a:t>Above Rs.500 Crs. and up to Rs.1000 Crs.</a:t>
                      </a:r>
                      <a:endParaRPr lang="en-US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Times New Roman"/>
                          <a:cs typeface="Times New Roman"/>
                        </a:rPr>
                        <a:t>Rs.9,300</a:t>
                      </a:r>
                      <a:r>
                        <a:rPr lang="en-US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/-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53425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en-US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Times New Roman"/>
                          <a:cs typeface="Times New Roman"/>
                        </a:rPr>
                        <a:t>Above 1000 Crs. </a:t>
                      </a:r>
                      <a:endParaRPr lang="en-US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Times New Roman"/>
                          <a:cs typeface="Times New Roman"/>
                        </a:rPr>
                        <a:t>Rs.14,800/-</a:t>
                      </a:r>
                      <a:endParaRPr lang="en-US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Note:</a:t>
            </a:r>
            <a:br>
              <a:rPr lang="en-US" sz="2000" dirty="0" smtClean="0"/>
            </a:br>
            <a:r>
              <a:rPr lang="en-US" sz="2000" dirty="0" smtClean="0"/>
              <a:t>For tenure beyond One month, fees are payable for one month or any part thereof</a:t>
            </a:r>
            <a:br>
              <a:rPr lang="en-US" sz="2000" dirty="0" smtClean="0"/>
            </a:br>
            <a:endParaRPr lang="en-US" sz="2000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DEVELOPED – GIRI  CS PRACTISING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74</TotalTime>
  <Words>531</Words>
  <Application>Microsoft Office PowerPoint</Application>
  <PresentationFormat>On-screen Show (4:3)</PresentationFormat>
  <Paragraphs>64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Flow</vt:lpstr>
      <vt:lpstr>MUTUAL FUNDS  LISTING TERMS</vt:lpstr>
      <vt:lpstr>TERMS&amp;CONDITIONS</vt:lpstr>
      <vt:lpstr>The Exchange reserves the right to ask for documents other than those mentioned above.  </vt:lpstr>
      <vt:lpstr>B. List of documents / details to be submitted for Listing of units of Mutual Fund Schemes (Post allotment of units) </vt:lpstr>
      <vt:lpstr>Slide 5</vt:lpstr>
      <vt:lpstr>Slide 6</vt:lpstr>
      <vt:lpstr>Note: For tenure beyond One month, fees are payable for one month or any part thereof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MUTUAL FUNDS  LISTING TERMS</dc:title>
  <dc:creator>GOD</dc:creator>
  <cp:lastModifiedBy>GOD</cp:lastModifiedBy>
  <cp:revision>9</cp:revision>
  <dcterms:created xsi:type="dcterms:W3CDTF">2015-01-18T09:53:04Z</dcterms:created>
  <dcterms:modified xsi:type="dcterms:W3CDTF">2015-01-18T13:56:30Z</dcterms:modified>
</cp:coreProperties>
</file>