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53" r:id="rId3"/>
  </p:sldMasterIdLst>
  <p:notesMasterIdLst>
    <p:notesMasterId r:id="rId31"/>
  </p:notesMasterIdLst>
  <p:sldIdLst>
    <p:sldId id="256" r:id="rId4"/>
    <p:sldId id="261" r:id="rId5"/>
    <p:sldId id="298" r:id="rId6"/>
    <p:sldId id="299" r:id="rId7"/>
    <p:sldId id="268" r:id="rId8"/>
    <p:sldId id="265" r:id="rId9"/>
    <p:sldId id="309" r:id="rId10"/>
    <p:sldId id="306" r:id="rId11"/>
    <p:sldId id="300" r:id="rId12"/>
    <p:sldId id="301" r:id="rId13"/>
    <p:sldId id="310" r:id="rId14"/>
    <p:sldId id="264" r:id="rId15"/>
    <p:sldId id="311" r:id="rId16"/>
    <p:sldId id="273" r:id="rId17"/>
    <p:sldId id="303" r:id="rId18"/>
    <p:sldId id="307" r:id="rId19"/>
    <p:sldId id="308" r:id="rId20"/>
    <p:sldId id="304" r:id="rId21"/>
    <p:sldId id="305" r:id="rId22"/>
    <p:sldId id="276" r:id="rId23"/>
    <p:sldId id="269" r:id="rId24"/>
    <p:sldId id="288" r:id="rId25"/>
    <p:sldId id="282" r:id="rId26"/>
    <p:sldId id="312" r:id="rId27"/>
    <p:sldId id="302" r:id="rId28"/>
    <p:sldId id="272" r:id="rId29"/>
    <p:sldId id="262" r:id="rId30"/>
  </p:sldIdLst>
  <p:sldSz cx="9144000" cy="5143500" type="screen16x9"/>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93">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nkaj" initials="P" lastIdx="1" clrIdx="0">
    <p:extLst>
      <p:ext uri="{19B8F6BF-5375-455C-9EA6-DF929625EA0E}">
        <p15:presenceInfo xmlns:p15="http://schemas.microsoft.com/office/powerpoint/2012/main" userId="Pankaj"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2A40D"/>
    <a:srgbClr val="32A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926" autoAdjust="0"/>
    <p:restoredTop sz="94628" autoAdjust="0"/>
  </p:normalViewPr>
  <p:slideViewPr>
    <p:cSldViewPr>
      <p:cViewPr varScale="1">
        <p:scale>
          <a:sx n="85" d="100"/>
          <a:sy n="85" d="100"/>
        </p:scale>
        <p:origin x="954" y="66"/>
      </p:cViewPr>
      <p:guideLst>
        <p:guide orient="horz" pos="1393"/>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commentAuthors" Target="commentAuthor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7AEEC9-D900-465F-9520-B695516B01FB}" type="datetimeFigureOut">
              <a:rPr lang="en-US" smtClean="0"/>
              <a:t>03/07/2018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101551-EFDB-4B6B-8C09-1947B87A412E}" type="slidenum">
              <a:rPr lang="en-US" smtClean="0"/>
              <a:t>‹#›</a:t>
            </a:fld>
            <a:endParaRPr lang="en-US"/>
          </a:p>
        </p:txBody>
      </p:sp>
    </p:spTree>
    <p:extLst>
      <p:ext uri="{BB962C8B-B14F-4D97-AF65-F5344CB8AC3E}">
        <p14:creationId xmlns:p14="http://schemas.microsoft.com/office/powerpoint/2010/main" val="32898648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tx1">
                    <a:lumMod val="65000"/>
                    <a:lumOff val="35000"/>
                  </a:schemeClr>
                </a:solidFill>
              </a:rPr>
              <a:t>CAG comments on Anti-profiteering</a:t>
            </a:r>
            <a:endParaRPr lang="ko-KR" altLang="en-US" dirty="0">
              <a:solidFill>
                <a:schemeClr val="tx1">
                  <a:lumMod val="65000"/>
                  <a:lumOff val="35000"/>
                </a:schemeClr>
              </a:solidFill>
            </a:endParaRPr>
          </a:p>
        </p:txBody>
      </p:sp>
      <p:sp>
        <p:nvSpPr>
          <p:cNvPr id="4" name="Slide Number Placeholder 3"/>
          <p:cNvSpPr>
            <a:spLocks noGrp="1"/>
          </p:cNvSpPr>
          <p:nvPr>
            <p:ph type="sldNum" sz="quarter" idx="10"/>
          </p:nvPr>
        </p:nvSpPr>
        <p:spPr/>
        <p:txBody>
          <a:bodyPr/>
          <a:lstStyle/>
          <a:p>
            <a:fld id="{2A101551-EFDB-4B6B-8C09-1947B87A412E}" type="slidenum">
              <a:rPr lang="en-US" smtClean="0"/>
              <a:t>5</a:t>
            </a:fld>
            <a:endParaRPr lang="en-US"/>
          </a:p>
        </p:txBody>
      </p:sp>
    </p:spTree>
    <p:extLst>
      <p:ext uri="{BB962C8B-B14F-4D97-AF65-F5344CB8AC3E}">
        <p14:creationId xmlns:p14="http://schemas.microsoft.com/office/powerpoint/2010/main" val="15801788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solidFill>
          <a:schemeClr val="accent1"/>
        </a:solid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3851920" y="1794902"/>
            <a:ext cx="5292080" cy="1080121"/>
          </a:xfrm>
          <a:prstGeom prst="rect">
            <a:avLst/>
          </a:prstGeom>
        </p:spPr>
        <p:txBody>
          <a:bodyPr anchor="ctr"/>
          <a:lstStyle>
            <a:lvl1pPr marL="0" indent="0" algn="l">
              <a:lnSpc>
                <a:spcPct val="100000"/>
              </a:lnSpc>
              <a:buNone/>
              <a:defRPr b="0" baseline="0">
                <a:solidFill>
                  <a:schemeClr val="bg1"/>
                </a:solidFill>
                <a:latin typeface="+mj-lt"/>
                <a:cs typeface="Arial" pitchFamily="34" charset="0"/>
              </a:defRPr>
            </a:lvl1pPr>
          </a:lstStyle>
          <a:p>
            <a:r>
              <a:rPr lang="en-US" altLang="ko-KR" dirty="0">
                <a:ea typeface="맑은 고딕" pitchFamily="50" charset="-127"/>
              </a:rPr>
              <a:t>FREE </a:t>
            </a:r>
          </a:p>
          <a:p>
            <a:r>
              <a:rPr lang="en-US" altLang="ko-KR" dirty="0">
                <a:ea typeface="맑은 고딕" pitchFamily="50" charset="-127"/>
              </a:rPr>
              <a:t>PPT TEMPLATES</a:t>
            </a:r>
            <a:endParaRPr lang="en-US" altLang="ko-KR" dirty="0"/>
          </a:p>
        </p:txBody>
      </p:sp>
      <p:sp>
        <p:nvSpPr>
          <p:cNvPr id="11" name="Text Placeholder 9"/>
          <p:cNvSpPr>
            <a:spLocks noGrp="1"/>
          </p:cNvSpPr>
          <p:nvPr>
            <p:ph type="body" sz="quarter" idx="11" hasCustomPrompt="1"/>
          </p:nvPr>
        </p:nvSpPr>
        <p:spPr>
          <a:xfrm>
            <a:off x="3851772" y="2947030"/>
            <a:ext cx="5292080" cy="488816"/>
          </a:xfrm>
          <a:prstGeom prst="rect">
            <a:avLst/>
          </a:prstGeom>
        </p:spPr>
        <p:txBody>
          <a:bodyPr anchor="ctr"/>
          <a:lstStyle>
            <a:lvl1pPr marL="0" indent="0" algn="l">
              <a:buNone/>
              <a:defRPr sz="1400" b="0" baseline="0">
                <a:solidFill>
                  <a:schemeClr val="bg1"/>
                </a:solidFill>
                <a:latin typeface="+mn-lt"/>
                <a:cs typeface="Arial" pitchFamily="34" charset="0"/>
              </a:defRPr>
            </a:lvl1pPr>
          </a:lstStyle>
          <a:p>
            <a:pPr>
              <a:spcBef>
                <a:spcPts val="0"/>
              </a:spcBef>
              <a:defRPr/>
            </a:pPr>
            <a:r>
              <a:rPr lang="en-US" altLang="ko-KR" b="1" dirty="0"/>
              <a:t>INSERT THE TITLE </a:t>
            </a:r>
          </a:p>
          <a:p>
            <a:pPr>
              <a:spcBef>
                <a:spcPts val="0"/>
              </a:spcBef>
              <a:defRPr/>
            </a:pPr>
            <a:r>
              <a:rPr lang="en-US" altLang="ko-KR" b="1" dirty="0"/>
              <a:t>OF YOUR PRESENTATION HERE</a:t>
            </a:r>
            <a:endParaRPr lang="en-US" altLang="ko-KR" dirty="0"/>
          </a:p>
        </p:txBody>
      </p:sp>
      <p:pic>
        <p:nvPicPr>
          <p:cNvPr id="1026" name="Picture 2" descr="E:\002-KIMS BUSINESS\007-02-Fullslidesppt-Contents\20161228\02-edu\bulb-item.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52640" y="657349"/>
            <a:ext cx="1765300" cy="3917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2736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Images and Conten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5" name="Rectangle 4"/>
          <p:cNvSpPr/>
          <p:nvPr userDrawn="1"/>
        </p:nvSpPr>
        <p:spPr>
          <a:xfrm>
            <a:off x="0" y="1759754"/>
            <a:ext cx="9144000" cy="22113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pic>
        <p:nvPicPr>
          <p:cNvPr id="6" name="Picture 2" descr="D:\Fullppt\PNG이미지\핸드폰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23208" y="1042230"/>
            <a:ext cx="2869272" cy="3474631"/>
          </a:xfrm>
          <a:prstGeom prst="rect">
            <a:avLst/>
          </a:prstGeom>
          <a:noFill/>
          <a:extLst>
            <a:ext uri="{909E8E84-426E-40DD-AFC4-6F175D3DCCD1}">
              <a14:hiddenFill xmlns:a14="http://schemas.microsoft.com/office/drawing/2010/main">
                <a:solidFill>
                  <a:srgbClr val="FFFFFF"/>
                </a:solidFill>
              </a14:hiddenFill>
            </a:ext>
          </a:extLst>
        </p:spPr>
      </p:pic>
      <p:sp>
        <p:nvSpPr>
          <p:cNvPr id="7" name="Picture Placeholder 2"/>
          <p:cNvSpPr>
            <a:spLocks noGrp="1"/>
          </p:cNvSpPr>
          <p:nvPr>
            <p:ph type="pic" idx="1" hasCustomPrompt="1"/>
          </p:nvPr>
        </p:nvSpPr>
        <p:spPr>
          <a:xfrm>
            <a:off x="7380312" y="1175233"/>
            <a:ext cx="1008112" cy="2556104"/>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9" name="Picture Placeholder 2"/>
          <p:cNvSpPr>
            <a:spLocks noGrp="1"/>
          </p:cNvSpPr>
          <p:nvPr>
            <p:ph type="pic" idx="12" hasCustomPrompt="1"/>
          </p:nvPr>
        </p:nvSpPr>
        <p:spPr>
          <a:xfrm>
            <a:off x="5643269" y="1261134"/>
            <a:ext cx="1654766" cy="2556104"/>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7001373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Images and Contents Layout">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0" y="-1"/>
            <a:ext cx="3059832" cy="5143501"/>
          </a:xfrm>
          <a:prstGeom prst="rect">
            <a:avLst/>
          </a:prstGeom>
          <a:solidFill>
            <a:schemeClr val="bg1">
              <a:lumMod val="95000"/>
            </a:schemeClr>
          </a:solidFill>
        </p:spPr>
        <p:txBody>
          <a:bodyPr anchor="ctr"/>
          <a:lstStyle>
            <a:lvl1pPr marL="0" indent="0" algn="ctr">
              <a:buNone/>
              <a:defRPr sz="16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2" name="Rectangle 1"/>
          <p:cNvSpPr/>
          <p:nvPr userDrawn="1"/>
        </p:nvSpPr>
        <p:spPr>
          <a:xfrm>
            <a:off x="4860032" y="0"/>
            <a:ext cx="36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 name="Rectangle 2"/>
          <p:cNvSpPr/>
          <p:nvPr userDrawn="1"/>
        </p:nvSpPr>
        <p:spPr>
          <a:xfrm>
            <a:off x="4896032" y="1311750"/>
            <a:ext cx="180000" cy="252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934402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Images and Contents Layout">
    <p:bg>
      <p:bgPr>
        <a:solidFill>
          <a:schemeClr val="accent1"/>
        </a:solidFill>
        <a:effectLst/>
      </p:bgPr>
    </p:bg>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0" y="-1"/>
            <a:ext cx="9144000" cy="3076575"/>
          </a:xfrm>
          <a:prstGeom prst="rect">
            <a:avLst/>
          </a:prstGeom>
          <a:solidFill>
            <a:schemeClr val="bg1">
              <a:lumMod val="95000"/>
            </a:schemeClr>
          </a:solidFill>
        </p:spPr>
        <p:txBody>
          <a:bodyPr anchor="ctr"/>
          <a:lstStyle>
            <a:lvl1pPr marL="0" indent="0" algn="ctr">
              <a:buNone/>
              <a:defRPr sz="16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3950635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Images and Conten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3131840" y="181632"/>
            <a:ext cx="6012160" cy="576064"/>
          </a:xfrm>
          <a:prstGeom prst="rect">
            <a:avLst/>
          </a:prstGeom>
        </p:spPr>
        <p:txBody>
          <a:bodyPr anchor="ctr"/>
          <a:lstStyle>
            <a:lvl1pPr marL="0" indent="0" algn="l">
              <a:buNone/>
              <a:defRPr sz="3600" b="0" baseline="0">
                <a:solidFill>
                  <a:schemeClr val="tx1">
                    <a:lumMod val="75000"/>
                    <a:lumOff val="25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3131840" y="757696"/>
            <a:ext cx="6012160" cy="288032"/>
          </a:xfrm>
          <a:prstGeom prst="rect">
            <a:avLst/>
          </a:prstGeom>
        </p:spPr>
        <p:txBody>
          <a:bodyPr anchor="ctr"/>
          <a:lstStyle>
            <a:lvl1pPr marL="0" indent="0" algn="l">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5" name="Picture Placeholder 2"/>
          <p:cNvSpPr>
            <a:spLocks noGrp="1"/>
          </p:cNvSpPr>
          <p:nvPr>
            <p:ph type="pic" idx="1" hasCustomPrompt="1"/>
          </p:nvPr>
        </p:nvSpPr>
        <p:spPr>
          <a:xfrm>
            <a:off x="0" y="-1"/>
            <a:ext cx="3059832" cy="514350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2" hasCustomPrompt="1"/>
          </p:nvPr>
        </p:nvSpPr>
        <p:spPr>
          <a:xfrm>
            <a:off x="3146470" y="1131590"/>
            <a:ext cx="3059832" cy="401191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29888771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Images and Contents Layout">
    <p:spTree>
      <p:nvGrpSpPr>
        <p:cNvPr id="1" name=""/>
        <p:cNvGrpSpPr/>
        <p:nvPr/>
      </p:nvGrpSpPr>
      <p:grpSpPr>
        <a:xfrm>
          <a:off x="0" y="0"/>
          <a:ext cx="0" cy="0"/>
          <a:chOff x="0" y="0"/>
          <a:chExt cx="0" cy="0"/>
        </a:xfrm>
      </p:grpSpPr>
      <p:sp>
        <p:nvSpPr>
          <p:cNvPr id="5" name="Rectangle 4"/>
          <p:cNvSpPr/>
          <p:nvPr userDrawn="1"/>
        </p:nvSpPr>
        <p:spPr>
          <a:xfrm>
            <a:off x="0" y="411510"/>
            <a:ext cx="6444208" cy="43204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 name="Picture Placeholder 2"/>
          <p:cNvSpPr>
            <a:spLocks noGrp="1"/>
          </p:cNvSpPr>
          <p:nvPr>
            <p:ph type="pic" idx="1" hasCustomPrompt="1"/>
          </p:nvPr>
        </p:nvSpPr>
        <p:spPr>
          <a:xfrm>
            <a:off x="135622" y="195487"/>
            <a:ext cx="1944216" cy="475252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0" hasCustomPrompt="1"/>
          </p:nvPr>
        </p:nvSpPr>
        <p:spPr>
          <a:xfrm>
            <a:off x="2223854" y="195487"/>
            <a:ext cx="1944216" cy="475252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p:cNvSpPr>
            <a:spLocks noGrp="1"/>
          </p:cNvSpPr>
          <p:nvPr>
            <p:ph type="pic" idx="11" hasCustomPrompt="1"/>
          </p:nvPr>
        </p:nvSpPr>
        <p:spPr>
          <a:xfrm>
            <a:off x="4312086" y="195487"/>
            <a:ext cx="1944216" cy="475252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7421378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Images and Contents Layout">
    <p:bg>
      <p:bgPr>
        <a:solidFill>
          <a:schemeClr val="accent1"/>
        </a:solidFill>
        <a:effectLst/>
      </p:bgPr>
    </p:bg>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6444208" y="267494"/>
            <a:ext cx="2160000" cy="2160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0" hasCustomPrompt="1"/>
          </p:nvPr>
        </p:nvSpPr>
        <p:spPr>
          <a:xfrm>
            <a:off x="6444208" y="2715766"/>
            <a:ext cx="2160000" cy="2160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1" hasCustomPrompt="1"/>
          </p:nvPr>
        </p:nvSpPr>
        <p:spPr>
          <a:xfrm>
            <a:off x="3986213" y="267494"/>
            <a:ext cx="2160000" cy="2160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p:cNvSpPr>
            <a:spLocks noGrp="1"/>
          </p:cNvSpPr>
          <p:nvPr>
            <p:ph type="pic" idx="12" hasCustomPrompt="1"/>
          </p:nvPr>
        </p:nvSpPr>
        <p:spPr>
          <a:xfrm>
            <a:off x="3986213" y="2715766"/>
            <a:ext cx="2160000" cy="2160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2093977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Images and Conten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395536" y="3291830"/>
            <a:ext cx="8748464" cy="576064"/>
          </a:xfrm>
          <a:prstGeom prst="rect">
            <a:avLst/>
          </a:prstGeom>
        </p:spPr>
        <p:txBody>
          <a:bodyPr anchor="ctr"/>
          <a:lstStyle>
            <a:lvl1pPr marL="0" indent="0" algn="l">
              <a:buNone/>
              <a:defRPr sz="3600" b="0" baseline="0">
                <a:solidFill>
                  <a:schemeClr val="tx1">
                    <a:lumMod val="75000"/>
                    <a:lumOff val="25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395536" y="3867894"/>
            <a:ext cx="8748464" cy="288032"/>
          </a:xfrm>
          <a:prstGeom prst="rect">
            <a:avLst/>
          </a:prstGeom>
        </p:spPr>
        <p:txBody>
          <a:bodyPr anchor="ctr"/>
          <a:lstStyle>
            <a:lvl1pPr marL="0" indent="0" algn="l">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5" name="Rectangle 4"/>
          <p:cNvSpPr/>
          <p:nvPr userDrawn="1"/>
        </p:nvSpPr>
        <p:spPr>
          <a:xfrm>
            <a:off x="0" y="4963500"/>
            <a:ext cx="9144000" cy="1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Rectangle 5"/>
          <p:cNvSpPr/>
          <p:nvPr userDrawn="1"/>
        </p:nvSpPr>
        <p:spPr>
          <a:xfrm>
            <a:off x="0" y="0"/>
            <a:ext cx="9144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Picture Placeholder 2"/>
          <p:cNvSpPr>
            <a:spLocks noGrp="1"/>
          </p:cNvSpPr>
          <p:nvPr>
            <p:ph type="pic" idx="12" hasCustomPrompt="1"/>
          </p:nvPr>
        </p:nvSpPr>
        <p:spPr>
          <a:xfrm>
            <a:off x="467544" y="339502"/>
            <a:ext cx="3312128" cy="2808072"/>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p:cNvSpPr>
            <a:spLocks noGrp="1"/>
          </p:cNvSpPr>
          <p:nvPr>
            <p:ph type="pic" idx="13" hasCustomPrompt="1"/>
          </p:nvPr>
        </p:nvSpPr>
        <p:spPr>
          <a:xfrm>
            <a:off x="3995936" y="339502"/>
            <a:ext cx="4680520" cy="1332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9" name="Picture Placeholder 2"/>
          <p:cNvSpPr>
            <a:spLocks noGrp="1"/>
          </p:cNvSpPr>
          <p:nvPr>
            <p:ph type="pic" idx="14" hasCustomPrompt="1"/>
          </p:nvPr>
        </p:nvSpPr>
        <p:spPr>
          <a:xfrm>
            <a:off x="3995936" y="1815574"/>
            <a:ext cx="1440000" cy="1332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2" name="Picture Placeholder 2"/>
          <p:cNvSpPr>
            <a:spLocks noGrp="1"/>
          </p:cNvSpPr>
          <p:nvPr>
            <p:ph type="pic" idx="15" hasCustomPrompt="1"/>
          </p:nvPr>
        </p:nvSpPr>
        <p:spPr>
          <a:xfrm>
            <a:off x="5616196" y="1815574"/>
            <a:ext cx="1440000" cy="1332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3" name="Picture Placeholder 2"/>
          <p:cNvSpPr>
            <a:spLocks noGrp="1"/>
          </p:cNvSpPr>
          <p:nvPr>
            <p:ph type="pic" idx="16" hasCustomPrompt="1"/>
          </p:nvPr>
        </p:nvSpPr>
        <p:spPr>
          <a:xfrm>
            <a:off x="7236456" y="1815574"/>
            <a:ext cx="1440000" cy="1332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6524261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con se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ICON SETS LAYOUT</a:t>
            </a:r>
          </a:p>
        </p:txBody>
      </p:sp>
      <p:sp>
        <p:nvSpPr>
          <p:cNvPr id="11" name="Rounded Rectangle 10"/>
          <p:cNvSpPr/>
          <p:nvPr userDrawn="1"/>
        </p:nvSpPr>
        <p:spPr>
          <a:xfrm>
            <a:off x="354008" y="1131589"/>
            <a:ext cx="2849840" cy="364917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7" name="Rounded Rectangle 16"/>
          <p:cNvSpPr/>
          <p:nvPr userDrawn="1"/>
        </p:nvSpPr>
        <p:spPr>
          <a:xfrm>
            <a:off x="531932" y="1347500"/>
            <a:ext cx="108520" cy="3240473"/>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bg1"/>
              </a:solidFill>
            </a:endParaRPr>
          </a:p>
        </p:txBody>
      </p:sp>
      <p:sp>
        <p:nvSpPr>
          <p:cNvPr id="18" name="Half Frame 17"/>
          <p:cNvSpPr/>
          <p:nvPr userDrawn="1"/>
        </p:nvSpPr>
        <p:spPr>
          <a:xfrm rot="5400000">
            <a:off x="2592642" y="1238201"/>
            <a:ext cx="502331" cy="502331"/>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Tree>
    <p:extLst>
      <p:ext uri="{BB962C8B-B14F-4D97-AF65-F5344CB8AC3E}">
        <p14:creationId xmlns:p14="http://schemas.microsoft.com/office/powerpoint/2010/main" val="7381822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Break Layout">
    <p:spTree>
      <p:nvGrpSpPr>
        <p:cNvPr id="1" name=""/>
        <p:cNvGrpSpPr/>
        <p:nvPr/>
      </p:nvGrpSpPr>
      <p:grpSpPr>
        <a:xfrm>
          <a:off x="0" y="0"/>
          <a:ext cx="0" cy="0"/>
          <a:chOff x="0" y="0"/>
          <a:chExt cx="0" cy="0"/>
        </a:xfrm>
      </p:grpSpPr>
      <p:sp>
        <p:nvSpPr>
          <p:cNvPr id="3" name="Rectangle 2"/>
          <p:cNvSpPr/>
          <p:nvPr userDrawn="1"/>
        </p:nvSpPr>
        <p:spPr>
          <a:xfrm>
            <a:off x="0" y="2571750"/>
            <a:ext cx="9144000" cy="25717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Rectangle 1"/>
          <p:cNvSpPr/>
          <p:nvPr userDrawn="1"/>
        </p:nvSpPr>
        <p:spPr>
          <a:xfrm>
            <a:off x="2116108" y="843558"/>
            <a:ext cx="4896544" cy="34563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5" name="Rectangle 4"/>
          <p:cNvSpPr/>
          <p:nvPr userDrawn="1"/>
        </p:nvSpPr>
        <p:spPr>
          <a:xfrm>
            <a:off x="2116108" y="0"/>
            <a:ext cx="4896544" cy="1954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Rectangle 5"/>
          <p:cNvSpPr/>
          <p:nvPr userDrawn="1"/>
        </p:nvSpPr>
        <p:spPr>
          <a:xfrm>
            <a:off x="2116108" y="4948014"/>
            <a:ext cx="4896544" cy="1954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Text Placeholder 9"/>
          <p:cNvSpPr>
            <a:spLocks noGrp="1"/>
          </p:cNvSpPr>
          <p:nvPr>
            <p:ph type="body" sz="quarter" idx="10" hasCustomPrompt="1"/>
          </p:nvPr>
        </p:nvSpPr>
        <p:spPr>
          <a:xfrm>
            <a:off x="2116108" y="3049518"/>
            <a:ext cx="4896544" cy="576064"/>
          </a:xfrm>
          <a:prstGeom prst="rect">
            <a:avLst/>
          </a:prstGeom>
        </p:spPr>
        <p:txBody>
          <a:bodyPr anchor="ctr"/>
          <a:lstStyle>
            <a:lvl1pPr marL="0" indent="0" algn="ctr">
              <a:buNone/>
              <a:defRPr sz="3600" b="0" baseline="0">
                <a:solidFill>
                  <a:schemeClr val="bg1"/>
                </a:solidFill>
                <a:latin typeface="+mj-lt"/>
                <a:cs typeface="Arial" pitchFamily="34" charset="0"/>
              </a:defRPr>
            </a:lvl1pPr>
          </a:lstStyle>
          <a:p>
            <a:pPr lvl="0"/>
            <a:r>
              <a:rPr lang="en-US" altLang="ko-KR" dirty="0"/>
              <a:t>SECTION BREAK</a:t>
            </a:r>
          </a:p>
        </p:txBody>
      </p:sp>
      <p:sp>
        <p:nvSpPr>
          <p:cNvPr id="11" name="Text Placeholder 9"/>
          <p:cNvSpPr>
            <a:spLocks noGrp="1"/>
          </p:cNvSpPr>
          <p:nvPr>
            <p:ph type="body" sz="quarter" idx="11" hasCustomPrompt="1"/>
          </p:nvPr>
        </p:nvSpPr>
        <p:spPr>
          <a:xfrm>
            <a:off x="2116108" y="3625582"/>
            <a:ext cx="4896544" cy="288032"/>
          </a:xfrm>
          <a:prstGeom prst="rect">
            <a:avLst/>
          </a:prstGeom>
        </p:spPr>
        <p:txBody>
          <a:bodyPr anchor="ctr"/>
          <a:lstStyle>
            <a:lvl1pPr marL="0" indent="0" algn="ctr">
              <a:buNone/>
              <a:defRPr sz="1400" b="0" baseline="0">
                <a:solidFill>
                  <a:schemeClr val="bg1"/>
                </a:solidFill>
                <a:latin typeface="+mn-lt"/>
                <a:cs typeface="Arial" pitchFamily="34" charset="0"/>
              </a:defRPr>
            </a:lvl1pPr>
          </a:lstStyle>
          <a:p>
            <a:pPr lvl="0"/>
            <a:r>
              <a:rPr lang="en-US" altLang="ko-KR" dirty="0"/>
              <a:t>Insert the title of your subtitle Here</a:t>
            </a:r>
          </a:p>
        </p:txBody>
      </p:sp>
      <p:pic>
        <p:nvPicPr>
          <p:cNvPr id="2050" name="Picture 2" descr="E:\002-KIMS BUSINESS\007-02-Fullslidesppt-Contents\20161228\02-edu\bulb-item.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flipH="1">
            <a:off x="4155985" y="1156325"/>
            <a:ext cx="816788" cy="1812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8235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3572242"/>
            <a:ext cx="9144000" cy="576063"/>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Thank you</a:t>
            </a:r>
          </a:p>
        </p:txBody>
      </p:sp>
      <p:sp>
        <p:nvSpPr>
          <p:cNvPr id="11" name="Text Placeholder 9"/>
          <p:cNvSpPr>
            <a:spLocks noGrp="1"/>
          </p:cNvSpPr>
          <p:nvPr>
            <p:ph type="body" sz="quarter" idx="11" hasCustomPrompt="1"/>
          </p:nvPr>
        </p:nvSpPr>
        <p:spPr>
          <a:xfrm>
            <a:off x="-148" y="4148306"/>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4" name="Oval 3"/>
          <p:cNvSpPr/>
          <p:nvPr userDrawn="1"/>
        </p:nvSpPr>
        <p:spPr>
          <a:xfrm>
            <a:off x="3311860" y="737642"/>
            <a:ext cx="2520280" cy="25202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5" name="Picture 2" descr="E:\002-KIMS BUSINESS\007-02-Fullslidesppt-Contents\20161228\02-edu\bulb-item.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162351" y="1139211"/>
            <a:ext cx="819298" cy="1818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2477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Layout">
    <p:spTree>
      <p:nvGrpSpPr>
        <p:cNvPr id="1" name=""/>
        <p:cNvGrpSpPr/>
        <p:nvPr/>
      </p:nvGrpSpPr>
      <p:grpSpPr>
        <a:xfrm>
          <a:off x="0" y="0"/>
          <a:ext cx="0" cy="0"/>
          <a:chOff x="0" y="0"/>
          <a:chExt cx="0" cy="0"/>
        </a:xfrm>
      </p:grpSpPr>
      <p:sp>
        <p:nvSpPr>
          <p:cNvPr id="6" name="Rectangle 5"/>
          <p:cNvSpPr/>
          <p:nvPr userDrawn="1"/>
        </p:nvSpPr>
        <p:spPr>
          <a:xfrm>
            <a:off x="-2604" y="0"/>
            <a:ext cx="158417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3074" name="Picture 2" descr="E:\002-KIMS BUSINESS\007-02-Fullslidesppt-Contents\20161228\02-edu\bulb-item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9484" y="938231"/>
            <a:ext cx="1584176" cy="3515958"/>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E:\002-KIMS BUSINESS\007-02-Fullslidesppt-Contents\20161228\02-edu\bulb-item.png"/>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r="50000"/>
          <a:stretch/>
        </p:blipFill>
        <p:spPr bwMode="auto">
          <a:xfrm>
            <a:off x="789484" y="938231"/>
            <a:ext cx="792088" cy="3515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5712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Agenda Layout">
    <p:spTree>
      <p:nvGrpSpPr>
        <p:cNvPr id="1" name=""/>
        <p:cNvGrpSpPr/>
        <p:nvPr/>
      </p:nvGrpSpPr>
      <p:grpSpPr>
        <a:xfrm>
          <a:off x="0" y="0"/>
          <a:ext cx="0" cy="0"/>
          <a:chOff x="0" y="0"/>
          <a:chExt cx="0" cy="0"/>
        </a:xfrm>
      </p:grpSpPr>
      <p:sp>
        <p:nvSpPr>
          <p:cNvPr id="6" name="Rectangle 5"/>
          <p:cNvSpPr/>
          <p:nvPr userDrawn="1"/>
        </p:nvSpPr>
        <p:spPr>
          <a:xfrm>
            <a:off x="-2604" y="0"/>
            <a:ext cx="158417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3074" name="Picture 2" descr="E:\002-KIMS BUSINESS\007-02-Fullslidesppt-Contents\20161228\02-edu\bulb-item2.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16735" y="2931790"/>
            <a:ext cx="945499" cy="2098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5998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Basic Layout">
    <p:spTree>
      <p:nvGrpSpPr>
        <p:cNvPr id="1" name=""/>
        <p:cNvGrpSpPr/>
        <p:nvPr/>
      </p:nvGrpSpPr>
      <p:grpSpPr>
        <a:xfrm>
          <a:off x="0" y="0"/>
          <a:ext cx="0" cy="0"/>
          <a:chOff x="0" y="0"/>
          <a:chExt cx="0" cy="0"/>
        </a:xfrm>
      </p:grpSpPr>
      <p:sp>
        <p:nvSpPr>
          <p:cNvPr id="2" name="Rectangle 1"/>
          <p:cNvSpPr/>
          <p:nvPr userDrawn="1"/>
        </p:nvSpPr>
        <p:spPr>
          <a:xfrm>
            <a:off x="0" y="3399842"/>
            <a:ext cx="9144000" cy="174365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4" name="Oval 3"/>
          <p:cNvSpPr/>
          <p:nvPr userDrawn="1"/>
        </p:nvSpPr>
        <p:spPr>
          <a:xfrm>
            <a:off x="4043561" y="2859782"/>
            <a:ext cx="1080120" cy="1080120"/>
          </a:xfrm>
          <a:prstGeom prst="ellipse">
            <a:avLst/>
          </a:prstGeom>
          <a:solidFill>
            <a:schemeClr val="accent1"/>
          </a:solidFill>
          <a:ln w="63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5" name="Picture 2" descr="E:\002-KIMS BUSINESS\007-02-Fullslidesppt-Contents\20161228\02-edu\bulb-item.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408057" y="3010192"/>
            <a:ext cx="351128" cy="779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6867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asic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4" name="Rectangle 3"/>
          <p:cNvSpPr/>
          <p:nvPr userDrawn="1"/>
        </p:nvSpPr>
        <p:spPr>
          <a:xfrm>
            <a:off x="0" y="4963500"/>
            <a:ext cx="9144000" cy="1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Rectangle 4"/>
          <p:cNvSpPr/>
          <p:nvPr userDrawn="1"/>
        </p:nvSpPr>
        <p:spPr>
          <a:xfrm>
            <a:off x="0" y="0"/>
            <a:ext cx="9144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3129044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Basic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1960850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s and Contents Layout">
    <p:bg>
      <p:bgPr>
        <a:solidFill>
          <a:schemeClr val="bg1"/>
        </a:solidFill>
        <a:effectLst/>
      </p:bgPr>
    </p:bg>
    <p:spTree>
      <p:nvGrpSpPr>
        <p:cNvPr id="1" name=""/>
        <p:cNvGrpSpPr/>
        <p:nvPr/>
      </p:nvGrpSpPr>
      <p:grpSpPr>
        <a:xfrm>
          <a:off x="0" y="0"/>
          <a:ext cx="0" cy="0"/>
          <a:chOff x="0" y="0"/>
          <a:chExt cx="0" cy="0"/>
        </a:xfrm>
      </p:grpSpPr>
      <p:sp>
        <p:nvSpPr>
          <p:cNvPr id="2" name="Rectangle 1"/>
          <p:cNvSpPr/>
          <p:nvPr userDrawn="1"/>
        </p:nvSpPr>
        <p:spPr>
          <a:xfrm>
            <a:off x="143508" y="92609"/>
            <a:ext cx="8856984" cy="49582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solidFill>
                  <a:schemeClr val="bg1"/>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400" b="0" baseline="0">
                <a:solidFill>
                  <a:schemeClr val="bg1"/>
                </a:solidFill>
                <a:latin typeface="+mn-lt"/>
                <a:cs typeface="Arial" pitchFamily="34" charset="0"/>
              </a:defRPr>
            </a:lvl1pPr>
          </a:lstStyle>
          <a:p>
            <a:pPr lvl="0"/>
            <a:r>
              <a:rPr lang="en-US" altLang="ko-KR" dirty="0"/>
              <a:t>Insert the title of your subtitle Here</a:t>
            </a:r>
          </a:p>
        </p:txBody>
      </p:sp>
      <p:sp>
        <p:nvSpPr>
          <p:cNvPr id="6" name="Picture Placeholder 2"/>
          <p:cNvSpPr>
            <a:spLocks noGrp="1"/>
          </p:cNvSpPr>
          <p:nvPr>
            <p:ph type="pic" idx="12" hasCustomPrompt="1"/>
          </p:nvPr>
        </p:nvSpPr>
        <p:spPr>
          <a:xfrm>
            <a:off x="0" y="1347774"/>
            <a:ext cx="2160240" cy="187204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3" hasCustomPrompt="1"/>
          </p:nvPr>
        </p:nvSpPr>
        <p:spPr>
          <a:xfrm>
            <a:off x="2327920" y="1347774"/>
            <a:ext cx="2160240" cy="187204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p:cNvSpPr>
            <a:spLocks noGrp="1"/>
          </p:cNvSpPr>
          <p:nvPr>
            <p:ph type="pic" idx="14" hasCustomPrompt="1"/>
          </p:nvPr>
        </p:nvSpPr>
        <p:spPr>
          <a:xfrm>
            <a:off x="4655840" y="1347774"/>
            <a:ext cx="2160240" cy="187204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9" name="Picture Placeholder 2"/>
          <p:cNvSpPr>
            <a:spLocks noGrp="1"/>
          </p:cNvSpPr>
          <p:nvPr>
            <p:ph type="pic" idx="15" hasCustomPrompt="1"/>
          </p:nvPr>
        </p:nvSpPr>
        <p:spPr>
          <a:xfrm>
            <a:off x="6983760" y="1347774"/>
            <a:ext cx="2160240" cy="187204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3" name="Rectangle 2"/>
          <p:cNvSpPr/>
          <p:nvPr userDrawn="1"/>
        </p:nvSpPr>
        <p:spPr>
          <a:xfrm>
            <a:off x="0" y="3219822"/>
            <a:ext cx="2160000" cy="1584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Rectangle 11"/>
          <p:cNvSpPr/>
          <p:nvPr userDrawn="1"/>
        </p:nvSpPr>
        <p:spPr>
          <a:xfrm>
            <a:off x="2328000" y="3219822"/>
            <a:ext cx="2160000" cy="1584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Rectangle 12"/>
          <p:cNvSpPr/>
          <p:nvPr userDrawn="1"/>
        </p:nvSpPr>
        <p:spPr>
          <a:xfrm>
            <a:off x="4656000" y="3219822"/>
            <a:ext cx="2160000" cy="1584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Rectangle 13"/>
          <p:cNvSpPr/>
          <p:nvPr userDrawn="1"/>
        </p:nvSpPr>
        <p:spPr>
          <a:xfrm>
            <a:off x="6984000" y="3219822"/>
            <a:ext cx="2160000" cy="1584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615967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Images and Contents Layout">
    <p:spTree>
      <p:nvGrpSpPr>
        <p:cNvPr id="1" name=""/>
        <p:cNvGrpSpPr/>
        <p:nvPr/>
      </p:nvGrpSpPr>
      <p:grpSpPr>
        <a:xfrm>
          <a:off x="0" y="0"/>
          <a:ext cx="0" cy="0"/>
          <a:chOff x="0" y="0"/>
          <a:chExt cx="0" cy="0"/>
        </a:xfrm>
      </p:grpSpPr>
      <p:sp>
        <p:nvSpPr>
          <p:cNvPr id="7" name="Rectangle 6"/>
          <p:cNvSpPr/>
          <p:nvPr userDrawn="1"/>
        </p:nvSpPr>
        <p:spPr>
          <a:xfrm>
            <a:off x="0" y="2932113"/>
            <a:ext cx="9144000" cy="22113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0"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pic>
        <p:nvPicPr>
          <p:cNvPr id="5" name="Picture 3" descr="D:\Fullppt\005-PNG이미지\노트북.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55776" y="1131590"/>
            <a:ext cx="7230270" cy="3677432"/>
          </a:xfrm>
          <a:prstGeom prst="rect">
            <a:avLst/>
          </a:prstGeom>
          <a:noFill/>
          <a:extLst>
            <a:ext uri="{909E8E84-426E-40DD-AFC4-6F175D3DCCD1}">
              <a14:hiddenFill xmlns:a14="http://schemas.microsoft.com/office/drawing/2010/main">
                <a:solidFill>
                  <a:srgbClr val="FFFFFF"/>
                </a:solidFill>
              </a14:hiddenFill>
            </a:ext>
          </a:extLst>
        </p:spPr>
      </p:pic>
      <p:sp>
        <p:nvSpPr>
          <p:cNvPr id="6" name="Picture Placeholder 2"/>
          <p:cNvSpPr>
            <a:spLocks noGrp="1"/>
          </p:cNvSpPr>
          <p:nvPr>
            <p:ph type="pic" idx="1" hasCustomPrompt="1"/>
          </p:nvPr>
        </p:nvSpPr>
        <p:spPr>
          <a:xfrm>
            <a:off x="4513480" y="1626257"/>
            <a:ext cx="3465217" cy="2562605"/>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3" name="Rectangle 2"/>
          <p:cNvSpPr/>
          <p:nvPr userDrawn="1"/>
        </p:nvSpPr>
        <p:spPr>
          <a:xfrm>
            <a:off x="467544" y="3363838"/>
            <a:ext cx="3024336"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32605888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6" Type="http://schemas.openxmlformats.org/officeDocument/2006/relationships/theme" Target="../theme/theme2.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6683050"/>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7555548"/>
      </p:ext>
    </p:extLst>
  </p:cSld>
  <p:clrMap bg1="lt1" tx1="dk1" bg2="lt2" tx2="dk2" accent1="accent1" accent2="accent2" accent3="accent3" accent4="accent4" accent5="accent5" accent6="accent6" hlink="hlink" folHlink="folHlink"/>
  <p:sldLayoutIdLst>
    <p:sldLayoutId id="2147483659" r:id="rId1"/>
    <p:sldLayoutId id="2147483672" r:id="rId2"/>
    <p:sldLayoutId id="2147483670" r:id="rId3"/>
    <p:sldLayoutId id="2147483652" r:id="rId4"/>
    <p:sldLayoutId id="2147483671" r:id="rId5"/>
    <p:sldLayoutId id="2147483655" r:id="rId6"/>
    <p:sldLayoutId id="2147483662" r:id="rId7"/>
    <p:sldLayoutId id="2147483663" r:id="rId8"/>
    <p:sldLayoutId id="2147483665" r:id="rId9"/>
    <p:sldLayoutId id="2147483666" r:id="rId10"/>
    <p:sldLayoutId id="2147483667" r:id="rId11"/>
    <p:sldLayoutId id="2147483664" r:id="rId12"/>
    <p:sldLayoutId id="2147483668" r:id="rId13"/>
    <p:sldLayoutId id="2147483669" r:id="rId14"/>
    <p:sldLayoutId id="2147483656" r:id="rId15"/>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4710703"/>
      </p:ext>
    </p:extLst>
  </p:cSld>
  <p:clrMap bg1="lt1" tx1="dk1" bg2="lt2" tx2="dk2" accent1="accent1" accent2="accent2" accent3="accent3" accent4="accent4" accent5="accent5" accent6="accent6" hlink="hlink" folHlink="folHlink"/>
  <p:sldLayoutIdLst>
    <p:sldLayoutId id="2147483654" r:id="rId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6.xml"/><Relationship Id="rId4" Type="http://schemas.openxmlformats.org/officeDocument/2006/relationships/image" Target="../media/image1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8.xml"/><Relationship Id="rId5" Type="http://schemas.openxmlformats.org/officeDocument/2006/relationships/image" Target="../media/image23.jpg"/><Relationship Id="rId4" Type="http://schemas.openxmlformats.org/officeDocument/2006/relationships/image" Target="../media/image22.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xml"/><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915816" y="843558"/>
            <a:ext cx="6228036" cy="1352912"/>
          </a:xfrm>
        </p:spPr>
        <p:txBody>
          <a:bodyPr/>
          <a:lstStyle/>
          <a:p>
            <a:pPr algn="ctr"/>
            <a:r>
              <a:rPr lang="en-US" b="1" cap="small" dirty="0"/>
              <a:t>ANTI-PROFITEERING </a:t>
            </a:r>
          </a:p>
          <a:p>
            <a:pPr algn="ctr"/>
            <a:r>
              <a:rPr lang="en-US" b="1" cap="small" dirty="0"/>
              <a:t>MECHANISM UNDER GST</a:t>
            </a:r>
            <a:endParaRPr lang="en-US" altLang="ko-KR" sz="3600" cap="small" dirty="0"/>
          </a:p>
        </p:txBody>
      </p:sp>
      <p:sp>
        <p:nvSpPr>
          <p:cNvPr id="4" name="Text Placeholder 3"/>
          <p:cNvSpPr>
            <a:spLocks noGrp="1"/>
          </p:cNvSpPr>
          <p:nvPr>
            <p:ph type="body" sz="quarter" idx="11"/>
          </p:nvPr>
        </p:nvSpPr>
        <p:spPr>
          <a:xfrm>
            <a:off x="2843808" y="3959021"/>
            <a:ext cx="6228036" cy="844977"/>
          </a:xfrm>
        </p:spPr>
        <p:txBody>
          <a:bodyPr/>
          <a:lstStyle/>
          <a:p>
            <a:pPr>
              <a:spcBef>
                <a:spcPts val="0"/>
              </a:spcBef>
              <a:defRPr/>
            </a:pPr>
            <a:r>
              <a:rPr lang="en-US" altLang="ko-KR" sz="3200" b="1" dirty="0">
                <a:latin typeface="Trebuchet MS" panose="020B0603020202020204" pitchFamily="34" charset="0"/>
              </a:rPr>
              <a:t>Critical analysis </a:t>
            </a:r>
          </a:p>
          <a:p>
            <a:pPr>
              <a:spcBef>
                <a:spcPts val="0"/>
              </a:spcBef>
              <a:defRPr/>
            </a:pPr>
            <a:endParaRPr lang="en-US" altLang="ko-KR" sz="2000" b="1" dirty="0">
              <a:latin typeface="Trebuchet MS" panose="020B0603020202020204" pitchFamily="34" charset="0"/>
            </a:endParaRPr>
          </a:p>
          <a:p>
            <a:pPr>
              <a:spcBef>
                <a:spcPts val="0"/>
              </a:spcBef>
              <a:defRPr/>
            </a:pPr>
            <a:r>
              <a:rPr lang="en-US" altLang="ko-KR" sz="2000" b="1" dirty="0">
                <a:latin typeface="Trebuchet MS" panose="020B0603020202020204" pitchFamily="34" charset="0"/>
              </a:rPr>
              <a:t>			By Pankaj Kumar</a:t>
            </a:r>
          </a:p>
          <a:p>
            <a:pPr>
              <a:spcBef>
                <a:spcPts val="0"/>
              </a:spcBef>
              <a:defRPr/>
            </a:pPr>
            <a:r>
              <a:rPr lang="en-US" altLang="ko-KR" sz="2000" b="1" dirty="0">
                <a:latin typeface="Trebuchet MS" panose="020B0603020202020204" pitchFamily="34" charset="0"/>
              </a:rPr>
              <a:t>			pkjca999@gmail.com</a:t>
            </a:r>
          </a:p>
          <a:p>
            <a:pPr>
              <a:spcBef>
                <a:spcPts val="0"/>
              </a:spcBef>
              <a:defRPr/>
            </a:pPr>
            <a:r>
              <a:rPr lang="en-US" altLang="ko-KR" sz="2000" b="1" dirty="0">
                <a:latin typeface="Trebuchet MS" panose="020B0603020202020204" pitchFamily="34" charset="0"/>
              </a:rPr>
              <a:t>			8178369350</a:t>
            </a:r>
          </a:p>
          <a:p>
            <a:pPr>
              <a:spcBef>
                <a:spcPts val="0"/>
              </a:spcBef>
              <a:defRPr/>
            </a:pPr>
            <a:r>
              <a:rPr lang="en-US" altLang="ko-KR" sz="2000" b="1" dirty="0">
                <a:latin typeface="Trebuchet MS" panose="020B0603020202020204" pitchFamily="34" charset="0"/>
              </a:rPr>
              <a:t>		</a:t>
            </a:r>
          </a:p>
        </p:txBody>
      </p:sp>
      <p:sp>
        <p:nvSpPr>
          <p:cNvPr id="2" name="TextBox 1">
            <a:extLst>
              <a:ext uri="{FF2B5EF4-FFF2-40B4-BE49-F238E27FC236}">
                <a16:creationId xmlns:a16="http://schemas.microsoft.com/office/drawing/2014/main" id="{C6B86D37-2F71-4EC2-A2C7-84B1596ED42F}"/>
              </a:ext>
            </a:extLst>
          </p:cNvPr>
          <p:cNvSpPr txBox="1"/>
          <p:nvPr/>
        </p:nvSpPr>
        <p:spPr>
          <a:xfrm>
            <a:off x="2843808" y="2665027"/>
            <a:ext cx="5688632" cy="523220"/>
          </a:xfrm>
          <a:prstGeom prst="rect">
            <a:avLst/>
          </a:prstGeom>
          <a:noFill/>
        </p:spPr>
        <p:txBody>
          <a:bodyPr wrap="square" rtlCol="0">
            <a:spAutoFit/>
          </a:bodyPr>
          <a:lstStyle/>
          <a:p>
            <a:r>
              <a:rPr lang="en-US" sz="2800" b="1" dirty="0">
                <a:solidFill>
                  <a:schemeClr val="tx1">
                    <a:lumMod val="75000"/>
                    <a:lumOff val="25000"/>
                  </a:schemeClr>
                </a:solidFill>
                <a:latin typeface="Trebuchet MS" panose="020B0603020202020204" pitchFamily="34" charset="0"/>
                <a:cs typeface="Arial" pitchFamily="34" charset="0"/>
              </a:rPr>
              <a:t>A LAW TO CURB UNJUST PROFIT</a:t>
            </a:r>
          </a:p>
        </p:txBody>
      </p:sp>
      <p:cxnSp>
        <p:nvCxnSpPr>
          <p:cNvPr id="6" name="Straight Connector 5">
            <a:extLst>
              <a:ext uri="{FF2B5EF4-FFF2-40B4-BE49-F238E27FC236}">
                <a16:creationId xmlns:a16="http://schemas.microsoft.com/office/drawing/2014/main" id="{9DC89704-CD49-4EE9-8929-577EBFCC42D5}"/>
              </a:ext>
            </a:extLst>
          </p:cNvPr>
          <p:cNvCxnSpPr>
            <a:cxnSpLocks/>
          </p:cNvCxnSpPr>
          <p:nvPr/>
        </p:nvCxnSpPr>
        <p:spPr>
          <a:xfrm>
            <a:off x="2915816" y="3219822"/>
            <a:ext cx="5400600"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9718413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2195736" y="339502"/>
            <a:ext cx="6588224" cy="576064"/>
          </a:xfrm>
          <a:prstGeom prst="rect">
            <a:avLst/>
          </a:prstGeom>
        </p:spPr>
        <p:txBody>
          <a:bodyPr anchor="ctr"/>
          <a:lstStyle>
            <a:lvl1pPr algn="ctr" defTabSz="914400" rtl="0" eaLnBrk="1" latinLnBrk="1" hangingPunct="1">
              <a:spcBef>
                <a:spcPct val="0"/>
              </a:spcBef>
              <a:buNone/>
              <a:defRPr sz="4400" kern="1200">
                <a:solidFill>
                  <a:schemeClr val="tx1"/>
                </a:solidFill>
                <a:latin typeface="+mj-lt"/>
                <a:ea typeface="+mj-ea"/>
                <a:cs typeface="+mj-cs"/>
              </a:defRPr>
            </a:lvl1pPr>
          </a:lstStyle>
          <a:p>
            <a:r>
              <a:rPr lang="en-US" sz="4000" b="1" dirty="0">
                <a:solidFill>
                  <a:schemeClr val="tx1">
                    <a:lumMod val="65000"/>
                    <a:lumOff val="35000"/>
                  </a:schemeClr>
                </a:solidFill>
              </a:rPr>
              <a:t>Benefit of Input Tax Credit</a:t>
            </a:r>
            <a:endParaRPr lang="en-US" sz="4000" dirty="0">
              <a:solidFill>
                <a:schemeClr val="tx1">
                  <a:lumMod val="65000"/>
                  <a:lumOff val="35000"/>
                </a:schemeClr>
              </a:solidFill>
            </a:endParaRPr>
          </a:p>
        </p:txBody>
      </p:sp>
      <p:sp>
        <p:nvSpPr>
          <p:cNvPr id="4" name="Rectangle 3">
            <a:extLst>
              <a:ext uri="{FF2B5EF4-FFF2-40B4-BE49-F238E27FC236}">
                <a16:creationId xmlns:a16="http://schemas.microsoft.com/office/drawing/2014/main" id="{133C9EAA-A960-4D0D-90D4-CB00CEC04BA3}"/>
              </a:ext>
            </a:extLst>
          </p:cNvPr>
          <p:cNvSpPr/>
          <p:nvPr/>
        </p:nvSpPr>
        <p:spPr>
          <a:xfrm>
            <a:off x="2339752" y="2196609"/>
            <a:ext cx="6497960" cy="2031325"/>
          </a:xfrm>
          <a:prstGeom prst="rect">
            <a:avLst/>
          </a:prstGeom>
        </p:spPr>
        <p:txBody>
          <a:bodyPr wrap="square">
            <a:spAutoFit/>
          </a:bodyPr>
          <a:lstStyle/>
          <a:p>
            <a:pPr algn="just"/>
            <a:r>
              <a:rPr lang="en-US" dirty="0">
                <a:ea typeface="Calibri" panose="020F0502020204030204" pitchFamily="34" charset="0"/>
                <a:cs typeface="Calibri Light" panose="020F0302020204030204" pitchFamily="34" charset="0"/>
              </a:rPr>
              <a:t>Almost all industries will be affected with respect to passing    of benefit due to better credit chain. In most places, be it         service sector, manufacturing, trading, or any specific              industry, all are going to get advantage of better flow of input   tax credit except sectors having zero-rated output supply. So  overall the expectations of anti-profiteering provisions are       commensurate reduction in prices of supplies.</a:t>
            </a:r>
            <a:endParaRPr lang="en-US" dirty="0"/>
          </a:p>
        </p:txBody>
      </p:sp>
    </p:spTree>
    <p:extLst>
      <p:ext uri="{BB962C8B-B14F-4D97-AF65-F5344CB8AC3E}">
        <p14:creationId xmlns:p14="http://schemas.microsoft.com/office/powerpoint/2010/main" val="13354431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554000" y="1653798"/>
            <a:ext cx="36000" cy="27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 name="Rectangle 8">
            <a:extLst>
              <a:ext uri="{FF2B5EF4-FFF2-40B4-BE49-F238E27FC236}">
                <a16:creationId xmlns:a16="http://schemas.microsoft.com/office/drawing/2014/main" id="{C4E8A919-5B04-422E-9A62-D4128862A80F}"/>
              </a:ext>
            </a:extLst>
          </p:cNvPr>
          <p:cNvSpPr/>
          <p:nvPr/>
        </p:nvSpPr>
        <p:spPr>
          <a:xfrm>
            <a:off x="0" y="3651870"/>
            <a:ext cx="9144000" cy="923330"/>
          </a:xfrm>
          <a:prstGeom prst="rect">
            <a:avLst/>
          </a:prstGeom>
        </p:spPr>
        <p:txBody>
          <a:bodyPr wrap="square">
            <a:spAutoFit/>
          </a:bodyPr>
          <a:lstStyle/>
          <a:p>
            <a:pPr algn="just"/>
            <a:r>
              <a:rPr lang="en-US" dirty="0">
                <a:ea typeface="Calibri" panose="020F0502020204030204" pitchFamily="34" charset="0"/>
                <a:cs typeface="Calibri Light" panose="020F0302020204030204" pitchFamily="34" charset="0"/>
              </a:rPr>
              <a:t>For example, CA firms earlier could not adjust the input VAT   on office supplies with the output service tax payable. Now, ITC on all inputs can be adjusted against output tax.    These benefits must be passed on by them.</a:t>
            </a:r>
            <a:endParaRPr lang="en-US" dirty="0"/>
          </a:p>
        </p:txBody>
      </p:sp>
      <p:pic>
        <p:nvPicPr>
          <p:cNvPr id="3" name="Picture 2">
            <a:extLst>
              <a:ext uri="{FF2B5EF4-FFF2-40B4-BE49-F238E27FC236}">
                <a16:creationId xmlns:a16="http://schemas.microsoft.com/office/drawing/2014/main" id="{DDB1A974-0A05-4CC1-863D-8E8B4A90ACBC}"/>
              </a:ext>
            </a:extLst>
          </p:cNvPr>
          <p:cNvPicPr>
            <a:picLocks noChangeAspect="1"/>
          </p:cNvPicPr>
          <p:nvPr/>
        </p:nvPicPr>
        <p:blipFill rotWithShape="1">
          <a:blip r:embed="rId2">
            <a:extLst>
              <a:ext uri="{28A0092B-C50C-407E-A947-70E740481C1C}">
                <a14:useLocalDpi xmlns:a14="http://schemas.microsoft.com/office/drawing/2010/main" val="0"/>
              </a:ext>
            </a:extLst>
          </a:blip>
          <a:srcRect t="20316" b="13266"/>
          <a:stretch/>
        </p:blipFill>
        <p:spPr>
          <a:xfrm>
            <a:off x="107504" y="1059582"/>
            <a:ext cx="3789291" cy="2160240"/>
          </a:xfrm>
          <a:prstGeom prst="rect">
            <a:avLst/>
          </a:prstGeom>
        </p:spPr>
      </p:pic>
      <p:pic>
        <p:nvPicPr>
          <p:cNvPr id="5" name="Picture 4">
            <a:extLst>
              <a:ext uri="{FF2B5EF4-FFF2-40B4-BE49-F238E27FC236}">
                <a16:creationId xmlns:a16="http://schemas.microsoft.com/office/drawing/2014/main" id="{5591D877-01F2-4058-BDB7-FF0C928BCC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96795" y="1059582"/>
            <a:ext cx="2619375" cy="2160240"/>
          </a:xfrm>
          <a:prstGeom prst="rect">
            <a:avLst/>
          </a:prstGeom>
        </p:spPr>
      </p:pic>
      <p:pic>
        <p:nvPicPr>
          <p:cNvPr id="7" name="Picture 6">
            <a:extLst>
              <a:ext uri="{FF2B5EF4-FFF2-40B4-BE49-F238E27FC236}">
                <a16:creationId xmlns:a16="http://schemas.microsoft.com/office/drawing/2014/main" id="{1CB7D1C5-6AE3-4540-A8D5-AAF771D0B0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16216" y="1059582"/>
            <a:ext cx="2619374" cy="2160240"/>
          </a:xfrm>
          <a:prstGeom prst="rect">
            <a:avLst/>
          </a:prstGeom>
        </p:spPr>
      </p:pic>
    </p:spTree>
    <p:extLst>
      <p:ext uri="{BB962C8B-B14F-4D97-AF65-F5344CB8AC3E}">
        <p14:creationId xmlns:p14="http://schemas.microsoft.com/office/powerpoint/2010/main" val="2450365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116108" y="771550"/>
            <a:ext cx="4896544" cy="3456384"/>
          </a:xfrm>
        </p:spPr>
        <p:txBody>
          <a:bodyPr/>
          <a:lstStyle/>
          <a:p>
            <a:r>
              <a:rPr lang="en-US" sz="1200" i="1" dirty="0"/>
              <a:t>Thus the crux of the anti-profiteering rules is-</a:t>
            </a:r>
            <a:endParaRPr lang="en-US" sz="1200" dirty="0"/>
          </a:p>
          <a:p>
            <a:r>
              <a:rPr lang="en-US" sz="1200" i="1" dirty="0"/>
              <a:t> </a:t>
            </a:r>
          </a:p>
          <a:p>
            <a:endParaRPr lang="en-US" sz="1200" i="1" dirty="0"/>
          </a:p>
          <a:p>
            <a:endParaRPr lang="en-US" sz="1200" i="1" dirty="0"/>
          </a:p>
          <a:p>
            <a:endParaRPr lang="en-US" sz="1200" i="1" dirty="0"/>
          </a:p>
          <a:p>
            <a:endParaRPr lang="en-US" sz="1200" i="1" dirty="0"/>
          </a:p>
          <a:p>
            <a:endParaRPr lang="en-US" sz="1200" i="1" dirty="0"/>
          </a:p>
          <a:p>
            <a:endParaRPr lang="en-US" sz="1200" i="1" dirty="0"/>
          </a:p>
          <a:p>
            <a:endParaRPr lang="en-US" sz="1200" dirty="0"/>
          </a:p>
          <a:p>
            <a:pPr marL="171450" lvl="0" indent="-171450">
              <a:buFont typeface="Arial" panose="020B0604020202020204" pitchFamily="34" charset="0"/>
              <a:buChar char="•"/>
            </a:pPr>
            <a:r>
              <a:rPr lang="en-US" sz="1200" i="1" dirty="0"/>
              <a:t>If there is reduction in rate of tax on the supply of goods or services </a:t>
            </a:r>
          </a:p>
          <a:p>
            <a:pPr lvl="0"/>
            <a:r>
              <a:rPr lang="en-US" sz="1200" i="1" dirty="0"/>
              <a:t>or </a:t>
            </a:r>
            <a:endParaRPr lang="en-US" sz="1200" dirty="0"/>
          </a:p>
          <a:p>
            <a:pPr marL="171450" lvl="0" indent="-171450">
              <a:buFont typeface="Arial" panose="020B0604020202020204" pitchFamily="34" charset="0"/>
              <a:buChar char="•"/>
            </a:pPr>
            <a:r>
              <a:rPr lang="en-US" sz="1200" i="1" dirty="0"/>
              <a:t>Benefit of input tax credit is now available under GST</a:t>
            </a:r>
          </a:p>
          <a:p>
            <a:pPr lvl="0"/>
            <a:r>
              <a:rPr lang="en-US" sz="1200" dirty="0"/>
              <a:t>  </a:t>
            </a:r>
          </a:p>
          <a:p>
            <a:r>
              <a:rPr lang="en-US" sz="1200" i="1" dirty="0"/>
              <a:t>Then a registered person must pass on the benefit by reduction in     prices.</a:t>
            </a:r>
            <a:endParaRPr lang="en-US" sz="1200" dirty="0"/>
          </a:p>
        </p:txBody>
      </p:sp>
    </p:spTree>
    <p:extLst>
      <p:ext uri="{BB962C8B-B14F-4D97-AF65-F5344CB8AC3E}">
        <p14:creationId xmlns:p14="http://schemas.microsoft.com/office/powerpoint/2010/main" val="31012342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936C684-AFA1-4756-95FE-99CCE596CB79}"/>
              </a:ext>
            </a:extLst>
          </p:cNvPr>
          <p:cNvSpPr>
            <a:spLocks noGrp="1"/>
          </p:cNvSpPr>
          <p:nvPr>
            <p:ph type="body" sz="quarter" idx="10"/>
          </p:nvPr>
        </p:nvSpPr>
        <p:spPr/>
        <p:txBody>
          <a:bodyPr/>
          <a:lstStyle/>
          <a:p>
            <a:r>
              <a:rPr lang="en-US" b="1" dirty="0"/>
              <a:t>Illustration</a:t>
            </a:r>
          </a:p>
        </p:txBody>
      </p:sp>
      <p:pic>
        <p:nvPicPr>
          <p:cNvPr id="35" name="Picture 34">
            <a:extLst>
              <a:ext uri="{FF2B5EF4-FFF2-40B4-BE49-F238E27FC236}">
                <a16:creationId xmlns:a16="http://schemas.microsoft.com/office/drawing/2014/main" id="{0C2DB641-2060-49EA-8935-688D29E8B9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688624"/>
            <a:ext cx="5763429" cy="4115374"/>
          </a:xfrm>
          <a:prstGeom prst="rect">
            <a:avLst/>
          </a:prstGeom>
        </p:spPr>
      </p:pic>
      <p:pic>
        <p:nvPicPr>
          <p:cNvPr id="37" name="Picture 36">
            <a:extLst>
              <a:ext uri="{FF2B5EF4-FFF2-40B4-BE49-F238E27FC236}">
                <a16:creationId xmlns:a16="http://schemas.microsoft.com/office/drawing/2014/main" id="{6D8B0EE0-F5A1-40C3-8FD6-BE6E681746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11541" y="686938"/>
            <a:ext cx="1124107" cy="4143953"/>
          </a:xfrm>
          <a:prstGeom prst="rect">
            <a:avLst/>
          </a:prstGeom>
        </p:spPr>
      </p:pic>
      <p:pic>
        <p:nvPicPr>
          <p:cNvPr id="39" name="Picture 38">
            <a:extLst>
              <a:ext uri="{FF2B5EF4-FFF2-40B4-BE49-F238E27FC236}">
                <a16:creationId xmlns:a16="http://schemas.microsoft.com/office/drawing/2014/main" id="{E411309D-A7C2-44D6-A18A-BB4F558005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76256" y="674334"/>
            <a:ext cx="1800476" cy="4143953"/>
          </a:xfrm>
          <a:prstGeom prst="rect">
            <a:avLst/>
          </a:prstGeom>
        </p:spPr>
      </p:pic>
    </p:spTree>
    <p:extLst>
      <p:ext uri="{BB962C8B-B14F-4D97-AF65-F5344CB8AC3E}">
        <p14:creationId xmlns:p14="http://schemas.microsoft.com/office/powerpoint/2010/main" val="3009145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12" y="195486"/>
            <a:ext cx="9144000" cy="576064"/>
          </a:xfrm>
        </p:spPr>
        <p:txBody>
          <a:bodyPr/>
          <a:lstStyle/>
          <a:p>
            <a:r>
              <a:rPr lang="en-US" b="1" dirty="0">
                <a:solidFill>
                  <a:schemeClr val="tx1">
                    <a:lumMod val="65000"/>
                    <a:lumOff val="35000"/>
                  </a:schemeClr>
                </a:solidFill>
              </a:rPr>
              <a:t>Anti-Profiteering Structural Framework</a:t>
            </a:r>
            <a:endParaRPr lang="en-US" dirty="0">
              <a:solidFill>
                <a:schemeClr val="tx1">
                  <a:lumMod val="65000"/>
                  <a:lumOff val="35000"/>
                </a:schemeClr>
              </a:solidFill>
            </a:endParaRPr>
          </a:p>
        </p:txBody>
      </p:sp>
      <p:sp>
        <p:nvSpPr>
          <p:cNvPr id="3" name="Text Placeholder 2"/>
          <p:cNvSpPr>
            <a:spLocks noGrp="1"/>
          </p:cNvSpPr>
          <p:nvPr>
            <p:ph type="body" sz="quarter" idx="11"/>
          </p:nvPr>
        </p:nvSpPr>
        <p:spPr>
          <a:xfrm>
            <a:off x="36512" y="915566"/>
            <a:ext cx="9144000" cy="288032"/>
          </a:xfrm>
        </p:spPr>
        <p:txBody>
          <a:bodyPr/>
          <a:lstStyle/>
          <a:p>
            <a:r>
              <a:rPr lang="en-US" sz="1600" dirty="0">
                <a:latin typeface="Georgia" panose="02040502050405020303" pitchFamily="18" charset="0"/>
              </a:rPr>
              <a:t>Various authorities under GST law for anti-profiteering shall comprise of the following:</a:t>
            </a:r>
          </a:p>
        </p:txBody>
      </p:sp>
      <p:grpSp>
        <p:nvGrpSpPr>
          <p:cNvPr id="15" name="Group 14"/>
          <p:cNvGrpSpPr/>
          <p:nvPr/>
        </p:nvGrpSpPr>
        <p:grpSpPr>
          <a:xfrm>
            <a:off x="5427012" y="1251685"/>
            <a:ext cx="1052368" cy="3696329"/>
            <a:chOff x="4058860" y="987781"/>
            <a:chExt cx="1052368" cy="3696329"/>
          </a:xfrm>
        </p:grpSpPr>
        <p:sp>
          <p:nvSpPr>
            <p:cNvPr id="6" name="Rectangle 8"/>
            <p:cNvSpPr/>
            <p:nvPr/>
          </p:nvSpPr>
          <p:spPr>
            <a:xfrm rot="36931">
              <a:off x="4276045" y="3801165"/>
              <a:ext cx="592195" cy="863021"/>
            </a:xfrm>
            <a:custGeom>
              <a:avLst/>
              <a:gdLst/>
              <a:ahLst/>
              <a:cxnLst/>
              <a:rect l="l" t="t" r="r" b="b"/>
              <a:pathLst>
                <a:path w="1802378" h="1800199">
                  <a:moveTo>
                    <a:pt x="0" y="0"/>
                  </a:moveTo>
                  <a:lnTo>
                    <a:pt x="1802378" y="0"/>
                  </a:lnTo>
                  <a:lnTo>
                    <a:pt x="1802378" y="289727"/>
                  </a:lnTo>
                  <a:lnTo>
                    <a:pt x="1801366" y="289727"/>
                  </a:lnTo>
                  <a:lnTo>
                    <a:pt x="901188" y="1800199"/>
                  </a:lnTo>
                  <a:lnTo>
                    <a:pt x="1012" y="289727"/>
                  </a:lnTo>
                  <a:lnTo>
                    <a:pt x="0" y="289727"/>
                  </a:lnTo>
                  <a:lnTo>
                    <a:pt x="0" y="288030"/>
                  </a:lnTo>
                  <a:close/>
                </a:path>
              </a:pathLst>
            </a:custGeom>
            <a:gradFill>
              <a:gsLst>
                <a:gs pos="0">
                  <a:schemeClr val="accent2">
                    <a:lumMod val="70000"/>
                    <a:lumOff val="30000"/>
                  </a:schemeClr>
                </a:gs>
                <a:gs pos="100000">
                  <a:schemeClr val="accent2">
                    <a:lumMod val="70000"/>
                    <a:lumOff val="30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7" name="Rectangle 8"/>
            <p:cNvSpPr/>
            <p:nvPr/>
          </p:nvSpPr>
          <p:spPr>
            <a:xfrm>
              <a:off x="4468857" y="3793500"/>
              <a:ext cx="200342" cy="872829"/>
            </a:xfrm>
            <a:custGeom>
              <a:avLst/>
              <a:gdLst>
                <a:gd name="connsiteX0" fmla="*/ 0 w 1359043"/>
                <a:gd name="connsiteY0" fmla="*/ 0 h 1813992"/>
                <a:gd name="connsiteX1" fmla="*/ 1359043 w 1359043"/>
                <a:gd name="connsiteY1" fmla="*/ 0 h 1813992"/>
                <a:gd name="connsiteX2" fmla="*/ 1359043 w 1359043"/>
                <a:gd name="connsiteY2" fmla="*/ 212596 h 1813992"/>
                <a:gd name="connsiteX3" fmla="*/ 806822 w 1359043"/>
                <a:gd name="connsiteY3" fmla="*/ 1813992 h 1813992"/>
                <a:gd name="connsiteX4" fmla="*/ 1012 w 1359043"/>
                <a:gd name="connsiteY4" fmla="*/ 289727 h 1813992"/>
                <a:gd name="connsiteX5" fmla="*/ 0 w 1359043"/>
                <a:gd name="connsiteY5" fmla="*/ 289727 h 1813992"/>
                <a:gd name="connsiteX6" fmla="*/ 0 w 1359043"/>
                <a:gd name="connsiteY6" fmla="*/ 288030 h 1813992"/>
                <a:gd name="connsiteX7" fmla="*/ 0 w 1359043"/>
                <a:gd name="connsiteY7" fmla="*/ 0 h 1813992"/>
                <a:gd name="connsiteX0" fmla="*/ 0 w 1359043"/>
                <a:gd name="connsiteY0" fmla="*/ 0 h 1820658"/>
                <a:gd name="connsiteX1" fmla="*/ 1359043 w 1359043"/>
                <a:gd name="connsiteY1" fmla="*/ 0 h 1820658"/>
                <a:gd name="connsiteX2" fmla="*/ 1359043 w 1359043"/>
                <a:gd name="connsiteY2" fmla="*/ 212596 h 1820658"/>
                <a:gd name="connsiteX3" fmla="*/ 720119 w 1359043"/>
                <a:gd name="connsiteY3" fmla="*/ 1820658 h 1820658"/>
                <a:gd name="connsiteX4" fmla="*/ 1012 w 1359043"/>
                <a:gd name="connsiteY4" fmla="*/ 289727 h 1820658"/>
                <a:gd name="connsiteX5" fmla="*/ 0 w 1359043"/>
                <a:gd name="connsiteY5" fmla="*/ 289727 h 1820658"/>
                <a:gd name="connsiteX6" fmla="*/ 0 w 1359043"/>
                <a:gd name="connsiteY6" fmla="*/ 288030 h 1820658"/>
                <a:gd name="connsiteX7" fmla="*/ 0 w 1359043"/>
                <a:gd name="connsiteY7" fmla="*/ 0 h 1820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9043" h="1820658">
                  <a:moveTo>
                    <a:pt x="0" y="0"/>
                  </a:moveTo>
                  <a:lnTo>
                    <a:pt x="1359043" y="0"/>
                  </a:lnTo>
                  <a:lnTo>
                    <a:pt x="1359043" y="212596"/>
                  </a:lnTo>
                  <a:lnTo>
                    <a:pt x="720119" y="1820658"/>
                  </a:lnTo>
                  <a:lnTo>
                    <a:pt x="1012" y="289727"/>
                  </a:lnTo>
                  <a:lnTo>
                    <a:pt x="0" y="289727"/>
                  </a:lnTo>
                  <a:lnTo>
                    <a:pt x="0" y="288030"/>
                  </a:lnTo>
                  <a:lnTo>
                    <a:pt x="0" y="0"/>
                  </a:lnTo>
                  <a:close/>
                </a:path>
              </a:pathLst>
            </a:custGeom>
            <a:gradFill>
              <a:gsLst>
                <a:gs pos="0">
                  <a:schemeClr val="accent2">
                    <a:lumMod val="50000"/>
                    <a:lumOff val="50000"/>
                  </a:schemeClr>
                </a:gs>
                <a:gs pos="100000">
                  <a:schemeClr val="accent2">
                    <a:lumMod val="50000"/>
                    <a:lumOff val="50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Rectangle 2"/>
            <p:cNvSpPr/>
            <p:nvPr/>
          </p:nvSpPr>
          <p:spPr>
            <a:xfrm>
              <a:off x="4291066" y="1891296"/>
              <a:ext cx="196906" cy="2011393"/>
            </a:xfrm>
            <a:custGeom>
              <a:avLst/>
              <a:gdLst/>
              <a:ahLst/>
              <a:cxnLst/>
              <a:rect l="l" t="t" r="r" b="b"/>
              <a:pathLst>
                <a:path w="196906" h="2011393">
                  <a:moveTo>
                    <a:pt x="0" y="0"/>
                  </a:moveTo>
                  <a:lnTo>
                    <a:pt x="99616" y="0"/>
                  </a:lnTo>
                  <a:lnTo>
                    <a:pt x="196906" y="63491"/>
                  </a:lnTo>
                  <a:lnTo>
                    <a:pt x="196906" y="2011393"/>
                  </a:lnTo>
                  <a:lnTo>
                    <a:pt x="193201" y="2011393"/>
                  </a:lnTo>
                  <a:cubicBezTo>
                    <a:pt x="183184" y="1954476"/>
                    <a:pt x="144512" y="1912472"/>
                    <a:pt x="98453" y="1912472"/>
                  </a:cubicBezTo>
                  <a:cubicBezTo>
                    <a:pt x="52394" y="1912472"/>
                    <a:pt x="13723" y="1954476"/>
                    <a:pt x="3706" y="2011393"/>
                  </a:cubicBezTo>
                  <a:lnTo>
                    <a:pt x="0" y="2011393"/>
                  </a:lnTo>
                  <a:close/>
                </a:path>
              </a:pathLst>
            </a:custGeom>
            <a:gradFill>
              <a:gsLst>
                <a:gs pos="0">
                  <a:schemeClr val="accent1">
                    <a:lumMod val="30000"/>
                    <a:lumOff val="70000"/>
                  </a:schemeClr>
                </a:gs>
                <a:gs pos="100000">
                  <a:schemeClr val="accent1">
                    <a:lumMod val="30000"/>
                    <a:lumOff val="70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Rectangle 2"/>
            <p:cNvSpPr/>
            <p:nvPr/>
          </p:nvSpPr>
          <p:spPr>
            <a:xfrm>
              <a:off x="4486591" y="1953886"/>
              <a:ext cx="196906" cy="1950905"/>
            </a:xfrm>
            <a:custGeom>
              <a:avLst/>
              <a:gdLst/>
              <a:ahLst/>
              <a:cxnLst/>
              <a:rect l="l" t="t" r="r" b="b"/>
              <a:pathLst>
                <a:path w="196906" h="1950905">
                  <a:moveTo>
                    <a:pt x="0" y="0"/>
                  </a:moveTo>
                  <a:lnTo>
                    <a:pt x="101941" y="66527"/>
                  </a:lnTo>
                  <a:lnTo>
                    <a:pt x="196906" y="4552"/>
                  </a:lnTo>
                  <a:lnTo>
                    <a:pt x="196906" y="1950905"/>
                  </a:lnTo>
                  <a:lnTo>
                    <a:pt x="193201" y="1950905"/>
                  </a:lnTo>
                  <a:cubicBezTo>
                    <a:pt x="183184" y="1893988"/>
                    <a:pt x="144512" y="1851984"/>
                    <a:pt x="98453" y="1851984"/>
                  </a:cubicBezTo>
                  <a:cubicBezTo>
                    <a:pt x="52394" y="1851984"/>
                    <a:pt x="13723" y="1893988"/>
                    <a:pt x="3706" y="1950905"/>
                  </a:cubicBezTo>
                  <a:lnTo>
                    <a:pt x="0" y="1950905"/>
                  </a:lnTo>
                  <a:close/>
                </a:path>
              </a:pathLst>
            </a:custGeom>
            <a:gradFill>
              <a:gsLst>
                <a:gs pos="0">
                  <a:schemeClr val="accent1">
                    <a:lumMod val="50000"/>
                    <a:lumOff val="50000"/>
                  </a:schemeClr>
                </a:gs>
                <a:gs pos="100000">
                  <a:schemeClr val="accent1">
                    <a:lumMod val="50000"/>
                    <a:lumOff val="50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Rectangle 2"/>
            <p:cNvSpPr/>
            <p:nvPr/>
          </p:nvSpPr>
          <p:spPr>
            <a:xfrm>
              <a:off x="4683483" y="1895514"/>
              <a:ext cx="196906" cy="2011393"/>
            </a:xfrm>
            <a:custGeom>
              <a:avLst/>
              <a:gdLst/>
              <a:ahLst/>
              <a:cxnLst/>
              <a:rect l="l" t="t" r="r" b="b"/>
              <a:pathLst>
                <a:path w="196906" h="2011393">
                  <a:moveTo>
                    <a:pt x="96435" y="0"/>
                  </a:moveTo>
                  <a:lnTo>
                    <a:pt x="196906" y="0"/>
                  </a:lnTo>
                  <a:lnTo>
                    <a:pt x="196906" y="2011393"/>
                  </a:lnTo>
                  <a:lnTo>
                    <a:pt x="193201" y="2011393"/>
                  </a:lnTo>
                  <a:cubicBezTo>
                    <a:pt x="183184" y="1954476"/>
                    <a:pt x="144512" y="1912472"/>
                    <a:pt x="98453" y="1912472"/>
                  </a:cubicBezTo>
                  <a:cubicBezTo>
                    <a:pt x="52394" y="1912472"/>
                    <a:pt x="13723" y="1954476"/>
                    <a:pt x="3706" y="2011393"/>
                  </a:cubicBezTo>
                  <a:lnTo>
                    <a:pt x="0" y="2011393"/>
                  </a:lnTo>
                  <a:lnTo>
                    <a:pt x="0" y="6293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1" name="Isosceles Triangle 10"/>
            <p:cNvSpPr/>
            <p:nvPr/>
          </p:nvSpPr>
          <p:spPr>
            <a:xfrm rot="10800000">
              <a:off x="4468813" y="4423239"/>
              <a:ext cx="196906" cy="260871"/>
            </a:xfrm>
            <a:prstGeom prst="triangl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9" name="Parallelogram 15"/>
            <p:cNvSpPr/>
            <p:nvPr/>
          </p:nvSpPr>
          <p:spPr>
            <a:xfrm rot="16200000">
              <a:off x="4098945" y="947696"/>
              <a:ext cx="972197" cy="1052368"/>
            </a:xfrm>
            <a:custGeom>
              <a:avLst/>
              <a:gdLst/>
              <a:ahLst/>
              <a:cxnLst/>
              <a:rect l="l" t="t" r="r" b="b"/>
              <a:pathLst>
                <a:path w="2993176" h="3240001">
                  <a:moveTo>
                    <a:pt x="1299907" y="647892"/>
                  </a:moveTo>
                  <a:lnTo>
                    <a:pt x="665509" y="1620000"/>
                  </a:lnTo>
                  <a:lnTo>
                    <a:pt x="1299907" y="2592108"/>
                  </a:lnTo>
                  <a:lnTo>
                    <a:pt x="634398" y="2592108"/>
                  </a:lnTo>
                  <a:lnTo>
                    <a:pt x="0" y="1620000"/>
                  </a:lnTo>
                  <a:lnTo>
                    <a:pt x="634398" y="647892"/>
                  </a:lnTo>
                  <a:close/>
                  <a:moveTo>
                    <a:pt x="2993176" y="1620001"/>
                  </a:moveTo>
                  <a:lnTo>
                    <a:pt x="1913056" y="3240001"/>
                  </a:lnTo>
                  <a:lnTo>
                    <a:pt x="1782206" y="3043749"/>
                  </a:lnTo>
                  <a:lnTo>
                    <a:pt x="1110064" y="3043749"/>
                  </a:lnTo>
                  <a:cubicBezTo>
                    <a:pt x="1089036" y="3096599"/>
                    <a:pt x="1037333" y="3133759"/>
                    <a:pt x="976952" y="3133759"/>
                  </a:cubicBezTo>
                  <a:cubicBezTo>
                    <a:pt x="923853" y="3133759"/>
                    <a:pt x="877466" y="3105022"/>
                    <a:pt x="854540" y="3061058"/>
                  </a:cubicBezTo>
                  <a:lnTo>
                    <a:pt x="302383" y="3169763"/>
                  </a:lnTo>
                  <a:lnTo>
                    <a:pt x="302383" y="2809723"/>
                  </a:lnTo>
                  <a:lnTo>
                    <a:pt x="854540" y="2918427"/>
                  </a:lnTo>
                  <a:cubicBezTo>
                    <a:pt x="877466" y="2874463"/>
                    <a:pt x="923853" y="2845727"/>
                    <a:pt x="976952" y="2845727"/>
                  </a:cubicBezTo>
                  <a:cubicBezTo>
                    <a:pt x="1037333" y="2845727"/>
                    <a:pt x="1089036" y="2882887"/>
                    <a:pt x="1110064" y="2935737"/>
                  </a:cubicBezTo>
                  <a:lnTo>
                    <a:pt x="1710190" y="2935737"/>
                  </a:lnTo>
                  <a:lnTo>
                    <a:pt x="832936" y="1620001"/>
                  </a:lnTo>
                  <a:lnTo>
                    <a:pt x="1913056" y="0"/>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sp>
        <p:nvSpPr>
          <p:cNvPr id="20" name="Rectangle 19"/>
          <p:cNvSpPr/>
          <p:nvPr/>
        </p:nvSpPr>
        <p:spPr>
          <a:xfrm>
            <a:off x="1403648" y="2277727"/>
            <a:ext cx="4354023"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2" name="Rectangle 21"/>
          <p:cNvSpPr/>
          <p:nvPr/>
        </p:nvSpPr>
        <p:spPr>
          <a:xfrm>
            <a:off x="1403648" y="3016017"/>
            <a:ext cx="4354023"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3" name="Rectangle 22"/>
          <p:cNvSpPr/>
          <p:nvPr/>
        </p:nvSpPr>
        <p:spPr>
          <a:xfrm>
            <a:off x="1403648" y="3754307"/>
            <a:ext cx="4354023"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8" name="TextBox 27"/>
          <p:cNvSpPr txBox="1"/>
          <p:nvPr/>
        </p:nvSpPr>
        <p:spPr>
          <a:xfrm>
            <a:off x="6917371" y="2815111"/>
            <a:ext cx="2371794" cy="307777"/>
          </a:xfrm>
          <a:prstGeom prst="rect">
            <a:avLst/>
          </a:prstGeom>
          <a:noFill/>
        </p:spPr>
        <p:txBody>
          <a:bodyPr wrap="square" rtlCol="0">
            <a:spAutoFit/>
          </a:bodyPr>
          <a:lstStyle/>
          <a:p>
            <a:r>
              <a:rPr lang="en-US" altLang="ko-KR" sz="1400" b="1" dirty="0">
                <a:solidFill>
                  <a:schemeClr val="bg1"/>
                </a:solidFill>
                <a:cs typeface="Arial" pitchFamily="34" charset="0"/>
              </a:rPr>
              <a:t>Add Contents Title</a:t>
            </a:r>
            <a:endParaRPr lang="ko-KR" altLang="en-US" sz="1400" b="1" dirty="0">
              <a:solidFill>
                <a:schemeClr val="bg1"/>
              </a:solidFill>
              <a:cs typeface="Arial" pitchFamily="34" charset="0"/>
            </a:endParaRPr>
          </a:p>
        </p:txBody>
      </p:sp>
      <p:sp>
        <p:nvSpPr>
          <p:cNvPr id="30" name="TextBox 29"/>
          <p:cNvSpPr txBox="1"/>
          <p:nvPr/>
        </p:nvSpPr>
        <p:spPr>
          <a:xfrm>
            <a:off x="1283813" y="2283718"/>
            <a:ext cx="4008267" cy="369332"/>
          </a:xfrm>
          <a:prstGeom prst="rect">
            <a:avLst/>
          </a:prstGeom>
          <a:noFill/>
        </p:spPr>
        <p:txBody>
          <a:bodyPr wrap="square" rtlCol="0">
            <a:spAutoFit/>
          </a:bodyPr>
          <a:lstStyle/>
          <a:p>
            <a:pPr algn="r"/>
            <a:r>
              <a:rPr lang="en-US" dirty="0"/>
              <a:t>3. National Anti-Profiteering Authority</a:t>
            </a:r>
            <a:endParaRPr lang="ko-KR" altLang="en-US" sz="1400" b="1" dirty="0">
              <a:solidFill>
                <a:schemeClr val="bg1"/>
              </a:solidFill>
              <a:cs typeface="Arial" pitchFamily="34" charset="0"/>
            </a:endParaRPr>
          </a:p>
        </p:txBody>
      </p:sp>
      <p:sp>
        <p:nvSpPr>
          <p:cNvPr id="31" name="TextBox 30"/>
          <p:cNvSpPr txBox="1"/>
          <p:nvPr/>
        </p:nvSpPr>
        <p:spPr>
          <a:xfrm>
            <a:off x="1115616" y="2994506"/>
            <a:ext cx="4735774" cy="369332"/>
          </a:xfrm>
          <a:prstGeom prst="rect">
            <a:avLst/>
          </a:prstGeom>
          <a:noFill/>
        </p:spPr>
        <p:txBody>
          <a:bodyPr wrap="square" rtlCol="0">
            <a:spAutoFit/>
          </a:bodyPr>
          <a:lstStyle/>
          <a:p>
            <a:pPr algn="r"/>
            <a:r>
              <a:rPr lang="en-US" dirty="0"/>
              <a:t>2. Standing Committee on Anti-Profiteering</a:t>
            </a:r>
            <a:endParaRPr lang="ko-KR" altLang="en-US" sz="1400" b="1" dirty="0">
              <a:solidFill>
                <a:schemeClr val="bg1"/>
              </a:solidFill>
              <a:cs typeface="Arial" pitchFamily="34" charset="0"/>
            </a:endParaRPr>
          </a:p>
        </p:txBody>
      </p:sp>
      <p:sp>
        <p:nvSpPr>
          <p:cNvPr id="32" name="TextBox 31"/>
          <p:cNvSpPr txBox="1"/>
          <p:nvPr/>
        </p:nvSpPr>
        <p:spPr>
          <a:xfrm>
            <a:off x="1331640" y="3723878"/>
            <a:ext cx="4176464" cy="369332"/>
          </a:xfrm>
          <a:prstGeom prst="rect">
            <a:avLst/>
          </a:prstGeom>
          <a:noFill/>
        </p:spPr>
        <p:txBody>
          <a:bodyPr wrap="square" rtlCol="0">
            <a:spAutoFit/>
          </a:bodyPr>
          <a:lstStyle/>
          <a:p>
            <a:r>
              <a:rPr lang="en-US" dirty="0"/>
              <a:t>1. State level Screening Committee</a:t>
            </a:r>
          </a:p>
        </p:txBody>
      </p:sp>
    </p:spTree>
    <p:extLst>
      <p:ext uri="{BB962C8B-B14F-4D97-AF65-F5344CB8AC3E}">
        <p14:creationId xmlns:p14="http://schemas.microsoft.com/office/powerpoint/2010/main" val="146227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15F2495-F7D9-48F2-9801-4AC56560903C}"/>
              </a:ext>
            </a:extLst>
          </p:cNvPr>
          <p:cNvSpPr/>
          <p:nvPr/>
        </p:nvSpPr>
        <p:spPr>
          <a:xfrm>
            <a:off x="611560" y="269235"/>
            <a:ext cx="8136904" cy="646331"/>
          </a:xfrm>
          <a:prstGeom prst="rect">
            <a:avLst/>
          </a:prstGeom>
        </p:spPr>
        <p:txBody>
          <a:bodyPr wrap="square">
            <a:spAutoFit/>
          </a:bodyPr>
          <a:lstStyle/>
          <a:p>
            <a:r>
              <a:rPr lang="en-US" sz="3600" b="1" dirty="0">
                <a:solidFill>
                  <a:schemeClr val="tx1">
                    <a:lumMod val="65000"/>
                    <a:lumOff val="35000"/>
                  </a:schemeClr>
                </a:solidFill>
                <a:latin typeface="+mj-lt"/>
                <a:ea typeface="Calibri" panose="020F0502020204030204" pitchFamily="34" charset="0"/>
                <a:cs typeface="Times New Roman" panose="02020603050405020304" pitchFamily="18" charset="0"/>
              </a:rPr>
              <a:t>Procedure under Anti-Profiteering</a:t>
            </a:r>
            <a:endParaRPr lang="en-US" sz="3600" dirty="0">
              <a:solidFill>
                <a:schemeClr val="tx1">
                  <a:lumMod val="65000"/>
                  <a:lumOff val="35000"/>
                </a:schemeClr>
              </a:solidFill>
              <a:latin typeface="+mj-lt"/>
            </a:endParaRPr>
          </a:p>
        </p:txBody>
      </p:sp>
      <p:sp>
        <p:nvSpPr>
          <p:cNvPr id="3" name="Rectangle 2">
            <a:extLst>
              <a:ext uri="{FF2B5EF4-FFF2-40B4-BE49-F238E27FC236}">
                <a16:creationId xmlns:a16="http://schemas.microsoft.com/office/drawing/2014/main" id="{ECACE172-A48C-464F-B987-DFBECA220B68}"/>
              </a:ext>
            </a:extLst>
          </p:cNvPr>
          <p:cNvSpPr/>
          <p:nvPr/>
        </p:nvSpPr>
        <p:spPr>
          <a:xfrm>
            <a:off x="4427984" y="2152476"/>
            <a:ext cx="4464496" cy="923330"/>
          </a:xfrm>
          <a:prstGeom prst="rect">
            <a:avLst/>
          </a:prstGeom>
        </p:spPr>
        <p:txBody>
          <a:bodyPr wrap="square">
            <a:spAutoFit/>
          </a:bodyPr>
          <a:lstStyle/>
          <a:p>
            <a:pPr algn="just"/>
            <a:r>
              <a:rPr lang="en-US" dirty="0">
                <a:latin typeface="Calibri" panose="020F0502020204030204" pitchFamily="34" charset="0"/>
                <a:ea typeface="Calibri" panose="020F0502020204030204" pitchFamily="34" charset="0"/>
                <a:cs typeface="Times New Roman" panose="02020603050405020304" pitchFamily="18" charset="0"/>
              </a:rPr>
              <a:t>All applications from interested parties on       issues of local nature shall first be examined   by the State level Screening Committee</a:t>
            </a:r>
            <a:endParaRPr lang="en-US" dirty="0"/>
          </a:p>
        </p:txBody>
      </p:sp>
      <p:pic>
        <p:nvPicPr>
          <p:cNvPr id="5" name="Picture 4">
            <a:extLst>
              <a:ext uri="{FF2B5EF4-FFF2-40B4-BE49-F238E27FC236}">
                <a16:creationId xmlns:a16="http://schemas.microsoft.com/office/drawing/2014/main" id="{7815F3A2-2EB7-4EDD-88A4-5CEB4EAA2D3A}"/>
              </a:ext>
            </a:extLst>
          </p:cNvPr>
          <p:cNvPicPr>
            <a:picLocks noChangeAspect="1"/>
          </p:cNvPicPr>
          <p:nvPr/>
        </p:nvPicPr>
        <p:blipFill rotWithShape="1">
          <a:blip r:embed="rId2">
            <a:extLst>
              <a:ext uri="{28A0092B-C50C-407E-A947-70E740481C1C}">
                <a14:useLocalDpi xmlns:a14="http://schemas.microsoft.com/office/drawing/2010/main" val="0"/>
              </a:ext>
            </a:extLst>
          </a:blip>
          <a:srcRect l="15135" t="18435" r="16055" b="7387"/>
          <a:stretch/>
        </p:blipFill>
        <p:spPr>
          <a:xfrm>
            <a:off x="107504" y="1059582"/>
            <a:ext cx="4320480" cy="3384376"/>
          </a:xfrm>
          <a:prstGeom prst="rect">
            <a:avLst/>
          </a:prstGeom>
        </p:spPr>
      </p:pic>
    </p:spTree>
    <p:extLst>
      <p:ext uri="{BB962C8B-B14F-4D97-AF65-F5344CB8AC3E}">
        <p14:creationId xmlns:p14="http://schemas.microsoft.com/office/powerpoint/2010/main" val="8860354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CACE172-A48C-464F-B987-DFBECA220B68}"/>
              </a:ext>
            </a:extLst>
          </p:cNvPr>
          <p:cNvSpPr/>
          <p:nvPr/>
        </p:nvSpPr>
        <p:spPr>
          <a:xfrm>
            <a:off x="179512" y="2916689"/>
            <a:ext cx="8784976" cy="2031325"/>
          </a:xfrm>
          <a:prstGeom prst="rect">
            <a:avLst/>
          </a:prstGeom>
        </p:spPr>
        <p:txBody>
          <a:bodyPr wrap="square">
            <a:spAutoFit/>
          </a:bodyPr>
          <a:lstStyle/>
          <a:p>
            <a:pPr algn="just"/>
            <a:r>
              <a:rPr lang="en-US" dirty="0">
                <a:latin typeface="Calibri" panose="020F0502020204030204" pitchFamily="34" charset="0"/>
                <a:ea typeface="Calibri" panose="020F0502020204030204" pitchFamily="34" charset="0"/>
                <a:cs typeface="Times New Roman" panose="02020603050405020304" pitchFamily="18" charset="0"/>
              </a:rPr>
              <a:t>The </a:t>
            </a:r>
            <a:r>
              <a:rPr lang="en-US" dirty="0">
                <a:solidFill>
                  <a:srgbClr val="FF0000"/>
                </a:solidFill>
                <a:latin typeface="Calibri" panose="020F0502020204030204" pitchFamily="34" charset="0"/>
                <a:ea typeface="Calibri" panose="020F0502020204030204" pitchFamily="34" charset="0"/>
                <a:cs typeface="Times New Roman" panose="02020603050405020304" pitchFamily="18" charset="0"/>
              </a:rPr>
              <a:t>Screening Committee </a:t>
            </a:r>
            <a:r>
              <a:rPr lang="en-US" dirty="0">
                <a:latin typeface="Calibri" panose="020F0502020204030204" pitchFamily="34" charset="0"/>
                <a:ea typeface="Calibri" panose="020F0502020204030204" pitchFamily="34" charset="0"/>
                <a:cs typeface="Times New Roman" panose="02020603050405020304" pitchFamily="18" charset="0"/>
              </a:rPr>
              <a:t>on being satisfied that the supplier </a:t>
            </a:r>
            <a:r>
              <a:rPr lang="en-US" b="1" dirty="0">
                <a:latin typeface="Calibri" panose="020F0502020204030204" pitchFamily="34" charset="0"/>
                <a:ea typeface="Calibri" panose="020F0502020204030204" pitchFamily="34" charset="0"/>
                <a:cs typeface="Times New Roman" panose="02020603050405020304" pitchFamily="18" charset="0"/>
              </a:rPr>
              <a:t>has not passed </a:t>
            </a:r>
            <a:r>
              <a:rPr lang="en-US" dirty="0">
                <a:latin typeface="Calibri" panose="020F0502020204030204" pitchFamily="34" charset="0"/>
                <a:ea typeface="Calibri" panose="020F0502020204030204" pitchFamily="34" charset="0"/>
                <a:cs typeface="Times New Roman" panose="02020603050405020304" pitchFamily="18" charset="0"/>
              </a:rPr>
              <a:t>on the</a:t>
            </a:r>
          </a:p>
          <a:p>
            <a:pPr algn="just"/>
            <a:endParaRPr lang="en-US"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reduction in rate of tax on any supply of goods or services or </a:t>
            </a:r>
          </a:p>
          <a:p>
            <a:pPr marL="285750" indent="-285750" algn="just">
              <a:buFont typeface="Arial" panose="020B060402020202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the benefit of input tax credit </a:t>
            </a:r>
          </a:p>
          <a:p>
            <a:pPr marL="285750" indent="-285750" algn="just">
              <a:buFont typeface="Arial" panose="020B0604020202020204" pitchFamily="34" charset="0"/>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r>
              <a:rPr lang="en-US" dirty="0">
                <a:latin typeface="Calibri" panose="020F0502020204030204" pitchFamily="34" charset="0"/>
                <a:ea typeface="Calibri" panose="020F0502020204030204" pitchFamily="34" charset="0"/>
                <a:cs typeface="Times New Roman" panose="02020603050405020304" pitchFamily="18" charset="0"/>
              </a:rPr>
              <a:t>on to the recipient by way of commensurate reduction in prices, will forward the application with its recommendations to the Standing Committee on Anti-profiteering.</a:t>
            </a:r>
            <a:endParaRPr lang="en-US" dirty="0"/>
          </a:p>
        </p:txBody>
      </p:sp>
      <p:pic>
        <p:nvPicPr>
          <p:cNvPr id="4" name="Picture 3">
            <a:extLst>
              <a:ext uri="{FF2B5EF4-FFF2-40B4-BE49-F238E27FC236}">
                <a16:creationId xmlns:a16="http://schemas.microsoft.com/office/drawing/2014/main" id="{A585B5D5-5A10-4812-993C-51592C22D0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3478"/>
            <a:ext cx="9144000" cy="2793211"/>
          </a:xfrm>
          <a:prstGeom prst="rect">
            <a:avLst/>
          </a:prstGeom>
        </p:spPr>
      </p:pic>
    </p:spTree>
    <p:extLst>
      <p:ext uri="{BB962C8B-B14F-4D97-AF65-F5344CB8AC3E}">
        <p14:creationId xmlns:p14="http://schemas.microsoft.com/office/powerpoint/2010/main" val="22131962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97756B6-E517-4A46-90BF-B1E5F35F7A2D}"/>
              </a:ext>
            </a:extLst>
          </p:cNvPr>
          <p:cNvSpPr/>
          <p:nvPr/>
        </p:nvSpPr>
        <p:spPr>
          <a:xfrm>
            <a:off x="107504" y="3867894"/>
            <a:ext cx="8784976" cy="646331"/>
          </a:xfrm>
          <a:prstGeom prst="rect">
            <a:avLst/>
          </a:prstGeom>
        </p:spPr>
        <p:txBody>
          <a:bodyPr wrap="square">
            <a:spAutoFit/>
          </a:bodyPr>
          <a:lstStyle/>
          <a:p>
            <a:pPr algn="just"/>
            <a:r>
              <a:rPr lang="en-US" dirty="0">
                <a:latin typeface="Calibri" panose="020F0502020204030204" pitchFamily="34" charset="0"/>
                <a:ea typeface="Calibri" panose="020F0502020204030204" pitchFamily="34" charset="0"/>
                <a:cs typeface="Times New Roman" panose="02020603050405020304" pitchFamily="18" charset="0"/>
              </a:rPr>
              <a:t> If the Standing Committee is satisfied it shall refer the matter to the Director General of       Safeguards for a detailed investigation.</a:t>
            </a:r>
            <a:endParaRPr lang="en-US" dirty="0"/>
          </a:p>
        </p:txBody>
      </p:sp>
      <p:pic>
        <p:nvPicPr>
          <p:cNvPr id="5" name="Picture 4">
            <a:extLst>
              <a:ext uri="{FF2B5EF4-FFF2-40B4-BE49-F238E27FC236}">
                <a16:creationId xmlns:a16="http://schemas.microsoft.com/office/drawing/2014/main" id="{96F6810F-4177-4716-9452-AF530BC0C08C}"/>
              </a:ext>
            </a:extLst>
          </p:cNvPr>
          <p:cNvPicPr>
            <a:picLocks noChangeAspect="1"/>
          </p:cNvPicPr>
          <p:nvPr/>
        </p:nvPicPr>
        <p:blipFill rotWithShape="1">
          <a:blip r:embed="rId2">
            <a:extLst>
              <a:ext uri="{28A0092B-C50C-407E-A947-70E740481C1C}">
                <a14:useLocalDpi xmlns:a14="http://schemas.microsoft.com/office/drawing/2010/main" val="0"/>
              </a:ext>
            </a:extLst>
          </a:blip>
          <a:srcRect r="9051"/>
          <a:stretch/>
        </p:blipFill>
        <p:spPr>
          <a:xfrm>
            <a:off x="0" y="195486"/>
            <a:ext cx="9144000" cy="3240360"/>
          </a:xfrm>
          <a:prstGeom prst="rect">
            <a:avLst/>
          </a:prstGeom>
        </p:spPr>
      </p:pic>
    </p:spTree>
    <p:extLst>
      <p:ext uri="{BB962C8B-B14F-4D97-AF65-F5344CB8AC3E}">
        <p14:creationId xmlns:p14="http://schemas.microsoft.com/office/powerpoint/2010/main" val="27304319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2ECC8E1-9CC2-480C-94F0-45985074A3D3}"/>
              </a:ext>
            </a:extLst>
          </p:cNvPr>
          <p:cNvSpPr/>
          <p:nvPr/>
        </p:nvSpPr>
        <p:spPr>
          <a:xfrm>
            <a:off x="2339752" y="1088613"/>
            <a:ext cx="6606480" cy="3416320"/>
          </a:xfrm>
          <a:prstGeom prst="rect">
            <a:avLst/>
          </a:prstGeom>
        </p:spPr>
        <p:txBody>
          <a:bodyPr wrap="square">
            <a:spAutoFit/>
          </a:bodyPr>
          <a:lstStyle/>
          <a:p>
            <a:pPr algn="just"/>
            <a:r>
              <a:rPr lang="en-US" dirty="0">
                <a:latin typeface="Calibri" panose="020F0502020204030204" pitchFamily="34" charset="0"/>
                <a:ea typeface="Calibri" panose="020F0502020204030204" pitchFamily="34" charset="0"/>
                <a:cs typeface="Times New Roman" panose="02020603050405020304" pitchFamily="18" charset="0"/>
              </a:rPr>
              <a:t>The Director General of Safeguards will complete the investigation   within a period of</a:t>
            </a:r>
          </a:p>
          <a:p>
            <a:pPr algn="just"/>
            <a:endParaRPr lang="en-US"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r>
              <a:rPr lang="en-US" b="1" dirty="0">
                <a:latin typeface="Calibri" panose="020F0502020204030204" pitchFamily="34" charset="0"/>
                <a:ea typeface="Calibri" panose="020F0502020204030204" pitchFamily="34" charset="0"/>
                <a:cs typeface="Times New Roman" panose="02020603050405020304" pitchFamily="18" charset="0"/>
              </a:rPr>
              <a:t>three months </a:t>
            </a:r>
            <a:r>
              <a:rPr lang="en-US" dirty="0">
                <a:latin typeface="Calibri" panose="020F0502020204030204" pitchFamily="34" charset="0"/>
                <a:ea typeface="Calibri" panose="020F0502020204030204" pitchFamily="34" charset="0"/>
                <a:cs typeface="Times New Roman" panose="02020603050405020304" pitchFamily="18" charset="0"/>
              </a:rPr>
              <a:t>or </a:t>
            </a:r>
          </a:p>
          <a:p>
            <a:pPr marL="285750" indent="-285750" algn="just">
              <a:buFont typeface="Arial" panose="020B0604020202020204" pitchFamily="34" charset="0"/>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within such extended period</a:t>
            </a:r>
          </a:p>
          <a:p>
            <a:pPr marL="285750" indent="-285750" algn="just">
              <a:buFont typeface="Arial" panose="020B0604020202020204" pitchFamily="34" charset="0"/>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r>
              <a:rPr lang="en-US" dirty="0">
                <a:latin typeface="Calibri" panose="020F0502020204030204" pitchFamily="34" charset="0"/>
                <a:ea typeface="Calibri" panose="020F0502020204030204" pitchFamily="34" charset="0"/>
                <a:cs typeface="Times New Roman" panose="02020603050405020304" pitchFamily="18" charset="0"/>
              </a:rPr>
              <a:t>The reasons for the same shall be recorded in writing as allowed by   the Standing Committee.</a:t>
            </a:r>
          </a:p>
          <a:p>
            <a:pPr algn="just"/>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r>
              <a:rPr lang="en-US" dirty="0">
                <a:latin typeface="Calibri" panose="020F0502020204030204" pitchFamily="34" charset="0"/>
                <a:ea typeface="Calibri" panose="020F0502020204030204" pitchFamily="34" charset="0"/>
                <a:cs typeface="Times New Roman" panose="02020603050405020304" pitchFamily="18" charset="0"/>
              </a:rPr>
              <a:t>And upon completion of the investigation, furnish to the Authority, a report of  its findings along with the relevant records.</a:t>
            </a:r>
            <a:endParaRPr lang="en-US" dirty="0"/>
          </a:p>
        </p:txBody>
      </p:sp>
    </p:spTree>
    <p:extLst>
      <p:ext uri="{BB962C8B-B14F-4D97-AF65-F5344CB8AC3E}">
        <p14:creationId xmlns:p14="http://schemas.microsoft.com/office/powerpoint/2010/main" val="41130244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7280808-7D92-42BA-A821-C4E618D82FFE}"/>
              </a:ext>
            </a:extLst>
          </p:cNvPr>
          <p:cNvSpPr/>
          <p:nvPr/>
        </p:nvSpPr>
        <p:spPr>
          <a:xfrm>
            <a:off x="2051720" y="392346"/>
            <a:ext cx="6656309" cy="523220"/>
          </a:xfrm>
          <a:prstGeom prst="rect">
            <a:avLst/>
          </a:prstGeom>
        </p:spPr>
        <p:txBody>
          <a:bodyPr wrap="none">
            <a:spAutoFit/>
          </a:bodyPr>
          <a:lstStyle/>
          <a:p>
            <a:r>
              <a:rPr lang="en-US" sz="2800" b="1" dirty="0">
                <a:solidFill>
                  <a:schemeClr val="tx1">
                    <a:lumMod val="65000"/>
                    <a:lumOff val="35000"/>
                  </a:schemeClr>
                </a:solidFill>
                <a:latin typeface="Calibri" panose="020F0502020204030204" pitchFamily="34" charset="0"/>
                <a:ea typeface="Calibri" panose="020F0502020204030204" pitchFamily="34" charset="0"/>
                <a:cs typeface="Times New Roman" panose="02020603050405020304" pitchFamily="18" charset="0"/>
              </a:rPr>
              <a:t>National Anti-Profiteering Authority in GST </a:t>
            </a:r>
            <a:endParaRPr lang="en-US" sz="2800" dirty="0">
              <a:solidFill>
                <a:schemeClr val="tx1">
                  <a:lumMod val="65000"/>
                  <a:lumOff val="35000"/>
                </a:schemeClr>
              </a:solidFill>
            </a:endParaRPr>
          </a:p>
        </p:txBody>
      </p:sp>
      <p:sp>
        <p:nvSpPr>
          <p:cNvPr id="3" name="Rectangle 2">
            <a:extLst>
              <a:ext uri="{FF2B5EF4-FFF2-40B4-BE49-F238E27FC236}">
                <a16:creationId xmlns:a16="http://schemas.microsoft.com/office/drawing/2014/main" id="{6E782E5C-1216-47D2-B02E-28C926020467}"/>
              </a:ext>
            </a:extLst>
          </p:cNvPr>
          <p:cNvSpPr/>
          <p:nvPr/>
        </p:nvSpPr>
        <p:spPr>
          <a:xfrm>
            <a:off x="2123728" y="2211710"/>
            <a:ext cx="6656308" cy="1561005"/>
          </a:xfrm>
          <a:prstGeom prst="rect">
            <a:avLst/>
          </a:prstGeom>
        </p:spPr>
        <p:txBody>
          <a:bodyPr wrap="square">
            <a:spAutoFit/>
          </a:bodyPr>
          <a:lstStyle/>
          <a:p>
            <a:pPr marL="342900" marR="0" lvl="0" indent="-342900" algn="just">
              <a:lnSpc>
                <a:spcPct val="107000"/>
              </a:lnSpc>
              <a:spcBef>
                <a:spcPts val="0"/>
              </a:spcBef>
              <a:spcAft>
                <a:spcPts val="800"/>
              </a:spcAft>
              <a:buFont typeface="Wingdings" panose="05000000000000000000" pitchFamily="2" charset="2"/>
              <a:buChar char=""/>
              <a:tabLst>
                <a:tab pos="457200" algn="l"/>
              </a:tabLst>
            </a:pPr>
            <a:r>
              <a:rPr lang="en-US" dirty="0">
                <a:latin typeface="Calibri" panose="020F0502020204030204" pitchFamily="34" charset="0"/>
                <a:ea typeface="Calibri" panose="020F0502020204030204" pitchFamily="34" charset="0"/>
                <a:cs typeface="Times New Roman" panose="02020603050405020304" pitchFamily="18" charset="0"/>
              </a:rPr>
              <a:t>National Anti-Profiteering Authority is a mechanism devised to    ensure that prices remain under check and to ensure that             businesses do not pocket all the gains from GST because profit is  fine, but undue profiteering at the expense of the common man   is not.</a:t>
            </a:r>
          </a:p>
        </p:txBody>
      </p:sp>
    </p:spTree>
    <p:extLst>
      <p:ext uri="{BB962C8B-B14F-4D97-AF65-F5344CB8AC3E}">
        <p14:creationId xmlns:p14="http://schemas.microsoft.com/office/powerpoint/2010/main" val="14456119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2555776" y="843558"/>
            <a:ext cx="6588224" cy="576064"/>
          </a:xfrm>
          <a:prstGeom prst="rect">
            <a:avLst/>
          </a:prstGeom>
        </p:spPr>
        <p:txBody>
          <a:bodyPr anchor="ct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a:r>
              <a:rPr lang="en-US" dirty="0">
                <a:solidFill>
                  <a:schemeClr val="tx1">
                    <a:lumMod val="65000"/>
                    <a:lumOff val="35000"/>
                  </a:schemeClr>
                </a:solidFill>
              </a:rPr>
              <a:t>Profiteering</a:t>
            </a:r>
            <a:r>
              <a:rPr lang="en-US" dirty="0"/>
              <a:t> </a:t>
            </a:r>
          </a:p>
        </p:txBody>
      </p:sp>
      <p:grpSp>
        <p:nvGrpSpPr>
          <p:cNvPr id="6" name="Group 5"/>
          <p:cNvGrpSpPr/>
          <p:nvPr/>
        </p:nvGrpSpPr>
        <p:grpSpPr>
          <a:xfrm>
            <a:off x="2555776" y="2571750"/>
            <a:ext cx="6264696" cy="1440160"/>
            <a:chOff x="3131840" y="1491630"/>
            <a:chExt cx="5256584" cy="576064"/>
          </a:xfrm>
        </p:grpSpPr>
        <p:sp>
          <p:nvSpPr>
            <p:cNvPr id="2" name="Rectangle 1"/>
            <p:cNvSpPr/>
            <p:nvPr/>
          </p:nvSpPr>
          <p:spPr>
            <a:xfrm>
              <a:off x="3131840" y="1491630"/>
              <a:ext cx="5256584" cy="576064"/>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 name="Right Triangle 4"/>
            <p:cNvSpPr/>
            <p:nvPr/>
          </p:nvSpPr>
          <p:spPr>
            <a:xfrm rot="5400000">
              <a:off x="3203840" y="1419630"/>
              <a:ext cx="576000" cy="720000"/>
            </a:xfrm>
            <a:prstGeom prst="rtTriangle">
              <a:avLst/>
            </a:prstGeom>
            <a:solidFill>
              <a:schemeClr val="accent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sp>
        <p:nvSpPr>
          <p:cNvPr id="31" name="TextBox 30"/>
          <p:cNvSpPr txBox="1"/>
          <p:nvPr/>
        </p:nvSpPr>
        <p:spPr>
          <a:xfrm>
            <a:off x="3347864" y="2571750"/>
            <a:ext cx="5472608" cy="1287532"/>
          </a:xfrm>
          <a:prstGeom prst="rect">
            <a:avLst/>
          </a:prstGeom>
          <a:noFill/>
        </p:spPr>
        <p:txBody>
          <a:bodyPr wrap="square" rtlCol="0">
            <a:spAutoFit/>
          </a:bodyPr>
          <a:lstStyle/>
          <a:p>
            <a:pPr>
              <a:lnSpc>
                <a:spcPct val="150000"/>
              </a:lnSpc>
            </a:pPr>
            <a:r>
              <a:rPr lang="en-US" dirty="0"/>
              <a:t>Profiteering is a pejorative term for the act of </a:t>
            </a:r>
          </a:p>
          <a:p>
            <a:pPr>
              <a:lnSpc>
                <a:spcPct val="150000"/>
              </a:lnSpc>
            </a:pPr>
            <a:r>
              <a:rPr lang="en-US" dirty="0"/>
              <a:t>making a profit by methods considered</a:t>
            </a:r>
          </a:p>
          <a:p>
            <a:pPr>
              <a:lnSpc>
                <a:spcPct val="150000"/>
              </a:lnSpc>
            </a:pPr>
            <a:r>
              <a:rPr lang="en-US" dirty="0"/>
              <a:t> </a:t>
            </a:r>
            <a:r>
              <a:rPr lang="en-US" b="1" dirty="0"/>
              <a:t>UNETHICAL</a:t>
            </a:r>
            <a:r>
              <a:rPr lang="en-US" dirty="0"/>
              <a:t>.</a:t>
            </a:r>
          </a:p>
        </p:txBody>
      </p:sp>
    </p:spTree>
    <p:extLst>
      <p:ext uri="{BB962C8B-B14F-4D97-AF65-F5344CB8AC3E}">
        <p14:creationId xmlns:p14="http://schemas.microsoft.com/office/powerpoint/2010/main" val="10950559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0" y="267494"/>
            <a:ext cx="9144000" cy="576064"/>
          </a:xfrm>
        </p:spPr>
        <p:txBody>
          <a:bodyPr/>
          <a:lstStyle/>
          <a:p>
            <a:r>
              <a:rPr lang="en-US" b="1" dirty="0">
                <a:solidFill>
                  <a:schemeClr val="tx1">
                    <a:lumMod val="65000"/>
                    <a:lumOff val="35000"/>
                  </a:schemeClr>
                </a:solidFill>
                <a:latin typeface="Calibri" panose="020F0502020204030204" pitchFamily="34" charset="0"/>
                <a:ea typeface="Calibri" panose="020F0502020204030204" pitchFamily="34" charset="0"/>
                <a:cs typeface="Times New Roman" panose="02020603050405020304" pitchFamily="18" charset="0"/>
              </a:rPr>
              <a:t>Duties of National Anti-Profiteering Authority</a:t>
            </a:r>
            <a:endParaRPr lang="ko-KR" altLang="en-US" dirty="0"/>
          </a:p>
        </p:txBody>
      </p:sp>
      <p:grpSp>
        <p:nvGrpSpPr>
          <p:cNvPr id="5" name="Group 4"/>
          <p:cNvGrpSpPr/>
          <p:nvPr/>
        </p:nvGrpSpPr>
        <p:grpSpPr>
          <a:xfrm>
            <a:off x="1737740" y="1573354"/>
            <a:ext cx="5642572" cy="2726588"/>
            <a:chOff x="1521716" y="1275606"/>
            <a:chExt cx="5642572" cy="2726588"/>
          </a:xfrm>
          <a:solidFill>
            <a:schemeClr val="accent1"/>
          </a:solidFill>
        </p:grpSpPr>
        <p:grpSp>
          <p:nvGrpSpPr>
            <p:cNvPr id="12" name="Group 11"/>
            <p:cNvGrpSpPr/>
            <p:nvPr/>
          </p:nvGrpSpPr>
          <p:grpSpPr>
            <a:xfrm>
              <a:off x="1521716" y="1596158"/>
              <a:ext cx="3168352" cy="2406036"/>
              <a:chOff x="1691680" y="-1532706"/>
              <a:chExt cx="7101775" cy="5393065"/>
            </a:xfrm>
            <a:grpFill/>
          </p:grpSpPr>
          <p:sp>
            <p:nvSpPr>
              <p:cNvPr id="14" name="Donut 13"/>
              <p:cNvSpPr/>
              <p:nvPr/>
            </p:nvSpPr>
            <p:spPr>
              <a:xfrm>
                <a:off x="1691680" y="-1532706"/>
                <a:ext cx="4896544" cy="4896544"/>
              </a:xfrm>
              <a:prstGeom prst="donut">
                <a:avLst>
                  <a:gd name="adj" fmla="val 1752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15" name="Right Arrow 14"/>
              <p:cNvSpPr/>
              <p:nvPr/>
            </p:nvSpPr>
            <p:spPr>
              <a:xfrm>
                <a:off x="4355976" y="2009174"/>
                <a:ext cx="4437479" cy="1851185"/>
              </a:xfrm>
              <a:prstGeom prst="rightArrow">
                <a:avLst>
                  <a:gd name="adj1" fmla="val 45464"/>
                  <a:gd name="adj2"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8" name="Group 7"/>
            <p:cNvGrpSpPr/>
            <p:nvPr/>
          </p:nvGrpSpPr>
          <p:grpSpPr>
            <a:xfrm rot="10800000">
              <a:off x="3995936" y="1275606"/>
              <a:ext cx="3168352" cy="2406036"/>
              <a:chOff x="1691680" y="-1532706"/>
              <a:chExt cx="7101775" cy="5393065"/>
            </a:xfrm>
            <a:grpFill/>
          </p:grpSpPr>
          <p:sp>
            <p:nvSpPr>
              <p:cNvPr id="10" name="Donut 9"/>
              <p:cNvSpPr/>
              <p:nvPr/>
            </p:nvSpPr>
            <p:spPr>
              <a:xfrm>
                <a:off x="1691680" y="-1532706"/>
                <a:ext cx="4896544" cy="4896544"/>
              </a:xfrm>
              <a:prstGeom prst="donut">
                <a:avLst>
                  <a:gd name="adj" fmla="val 1752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11" name="Right Arrow 10"/>
              <p:cNvSpPr/>
              <p:nvPr/>
            </p:nvSpPr>
            <p:spPr>
              <a:xfrm>
                <a:off x="4355976" y="2009174"/>
                <a:ext cx="4437479" cy="1851185"/>
              </a:xfrm>
              <a:prstGeom prst="rightArrow">
                <a:avLst>
                  <a:gd name="adj1" fmla="val 45464"/>
                  <a:gd name="adj2"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sp>
        <p:nvSpPr>
          <p:cNvPr id="16" name="Isosceles Triangle 15"/>
          <p:cNvSpPr/>
          <p:nvPr/>
        </p:nvSpPr>
        <p:spPr>
          <a:xfrm>
            <a:off x="4051070" y="2498755"/>
            <a:ext cx="1015912" cy="875786"/>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nvGrpSpPr>
          <p:cNvPr id="18" name="Group 17"/>
          <p:cNvGrpSpPr/>
          <p:nvPr/>
        </p:nvGrpSpPr>
        <p:grpSpPr>
          <a:xfrm>
            <a:off x="2655368" y="2787967"/>
            <a:ext cx="349262" cy="396501"/>
            <a:chOff x="1308754" y="3454361"/>
            <a:chExt cx="2889328" cy="3280121"/>
          </a:xfrm>
          <a:solidFill>
            <a:schemeClr val="bg1"/>
          </a:solidFill>
        </p:grpSpPr>
        <p:sp>
          <p:nvSpPr>
            <p:cNvPr id="19" name="Donut 18"/>
            <p:cNvSpPr/>
            <p:nvPr/>
          </p:nvSpPr>
          <p:spPr>
            <a:xfrm>
              <a:off x="1308754" y="4335332"/>
              <a:ext cx="2399150" cy="2399150"/>
            </a:xfrm>
            <a:prstGeom prst="donut">
              <a:avLst>
                <a:gd name="adj" fmla="val 1575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20" name="Up Arrow 19"/>
            <p:cNvSpPr/>
            <p:nvPr/>
          </p:nvSpPr>
          <p:spPr>
            <a:xfrm rot="2632973">
              <a:off x="3193286" y="3454361"/>
              <a:ext cx="1004796" cy="1639484"/>
            </a:xfrm>
            <a:prstGeom prst="up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21" name="Group 20"/>
          <p:cNvGrpSpPr/>
          <p:nvPr/>
        </p:nvGrpSpPr>
        <p:grpSpPr>
          <a:xfrm>
            <a:off x="6091456" y="2675549"/>
            <a:ext cx="409092" cy="394981"/>
            <a:chOff x="4462674" y="3512626"/>
            <a:chExt cx="3384287" cy="3267549"/>
          </a:xfrm>
          <a:solidFill>
            <a:schemeClr val="bg1"/>
          </a:solidFill>
        </p:grpSpPr>
        <p:sp>
          <p:nvSpPr>
            <p:cNvPr id="22" name="Donut 21"/>
            <p:cNvSpPr/>
            <p:nvPr/>
          </p:nvSpPr>
          <p:spPr>
            <a:xfrm>
              <a:off x="5447811" y="3512626"/>
              <a:ext cx="2399150" cy="2399150"/>
            </a:xfrm>
            <a:prstGeom prst="donut">
              <a:avLst>
                <a:gd name="adj" fmla="val 1575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23" name="Rounded Rectangle 22"/>
            <p:cNvSpPr/>
            <p:nvPr/>
          </p:nvSpPr>
          <p:spPr>
            <a:xfrm rot="2700000">
              <a:off x="5162501" y="5103870"/>
              <a:ext cx="461837" cy="1861491"/>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4" name="Rounded Rectangle 23"/>
            <p:cNvSpPr/>
            <p:nvPr/>
          </p:nvSpPr>
          <p:spPr>
            <a:xfrm rot="8100000">
              <a:off x="5238958" y="5083288"/>
              <a:ext cx="461837" cy="169688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25" name="TextBox 24"/>
          <p:cNvSpPr txBox="1"/>
          <p:nvPr/>
        </p:nvSpPr>
        <p:spPr>
          <a:xfrm>
            <a:off x="4644561" y="1131590"/>
            <a:ext cx="4031895" cy="646331"/>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Determine whether the reduction in tax or the benefit of ITC has been passed by the seller to the buyer by reducing the prices.</a:t>
            </a:r>
          </a:p>
        </p:txBody>
      </p:sp>
      <p:sp>
        <p:nvSpPr>
          <p:cNvPr id="26" name="TextBox 25"/>
          <p:cNvSpPr txBox="1"/>
          <p:nvPr/>
        </p:nvSpPr>
        <p:spPr>
          <a:xfrm>
            <a:off x="0" y="4155926"/>
            <a:ext cx="4393111"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Identify the taxpayers who has not passed on the benefit</a:t>
            </a:r>
          </a:p>
        </p:txBody>
      </p:sp>
      <p:sp>
        <p:nvSpPr>
          <p:cNvPr id="30" name="TextBox 29">
            <a:extLst>
              <a:ext uri="{FF2B5EF4-FFF2-40B4-BE49-F238E27FC236}">
                <a16:creationId xmlns:a16="http://schemas.microsoft.com/office/drawing/2014/main" id="{2936424F-CD08-4633-ACE1-716BD8FAD7D7}"/>
              </a:ext>
            </a:extLst>
          </p:cNvPr>
          <p:cNvSpPr txBox="1"/>
          <p:nvPr/>
        </p:nvSpPr>
        <p:spPr>
          <a:xfrm>
            <a:off x="4139952" y="3003798"/>
            <a:ext cx="929284" cy="369332"/>
          </a:xfrm>
          <a:prstGeom prst="rect">
            <a:avLst/>
          </a:prstGeom>
          <a:noFill/>
        </p:spPr>
        <p:txBody>
          <a:bodyPr wrap="square" rtlCol="0">
            <a:spAutoFit/>
          </a:bodyPr>
          <a:lstStyle/>
          <a:p>
            <a:r>
              <a:rPr lang="en-US" b="1" dirty="0">
                <a:solidFill>
                  <a:schemeClr val="bg1"/>
                </a:solidFill>
              </a:rPr>
              <a:t>Duties</a:t>
            </a:r>
          </a:p>
        </p:txBody>
      </p:sp>
    </p:spTree>
    <p:extLst>
      <p:ext uri="{BB962C8B-B14F-4D97-AF65-F5344CB8AC3E}">
        <p14:creationId xmlns:p14="http://schemas.microsoft.com/office/powerpoint/2010/main" val="188476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12" y="181632"/>
            <a:ext cx="9144000" cy="576064"/>
          </a:xfrm>
        </p:spPr>
        <p:txBody>
          <a:bodyPr/>
          <a:lstStyle/>
          <a:p>
            <a:r>
              <a:rPr lang="en-US" b="1" dirty="0">
                <a:solidFill>
                  <a:schemeClr val="tx1">
                    <a:lumMod val="65000"/>
                    <a:lumOff val="35000"/>
                  </a:schemeClr>
                </a:solidFill>
                <a:latin typeface="Calibri" panose="020F0502020204030204" pitchFamily="34" charset="0"/>
                <a:ea typeface="Calibri" panose="020F0502020204030204" pitchFamily="34" charset="0"/>
                <a:cs typeface="Times New Roman" panose="02020603050405020304" pitchFamily="18" charset="0"/>
              </a:rPr>
              <a:t>Powers of National Anti-Profiteering Authority</a:t>
            </a:r>
            <a:endParaRPr lang="ko-KR" altLang="en-US" dirty="0"/>
          </a:p>
        </p:txBody>
      </p:sp>
      <p:sp>
        <p:nvSpPr>
          <p:cNvPr id="14" name="Text Placeholder 18"/>
          <p:cNvSpPr txBox="1">
            <a:spLocks/>
          </p:cNvSpPr>
          <p:nvPr/>
        </p:nvSpPr>
        <p:spPr>
          <a:xfrm>
            <a:off x="251521" y="3435846"/>
            <a:ext cx="1656183" cy="1113676"/>
          </a:xfrm>
          <a:prstGeom prst="rect">
            <a:avLst/>
          </a:prstGeom>
          <a:no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000" b="1" dirty="0">
                <a:solidFill>
                  <a:schemeClr val="accent1"/>
                </a:solidFill>
                <a:cs typeface="Arial" pitchFamily="34" charset="0"/>
              </a:rPr>
              <a:t>Reduction </a:t>
            </a:r>
          </a:p>
          <a:p>
            <a:pPr marL="0" indent="0" algn="ctr">
              <a:buNone/>
            </a:pPr>
            <a:r>
              <a:rPr lang="en-US" sz="2000" b="1" dirty="0">
                <a:solidFill>
                  <a:schemeClr val="accent1"/>
                </a:solidFill>
                <a:cs typeface="Arial" pitchFamily="34" charset="0"/>
              </a:rPr>
              <a:t> in </a:t>
            </a:r>
          </a:p>
          <a:p>
            <a:pPr marL="0" indent="0" algn="ctr">
              <a:buNone/>
            </a:pPr>
            <a:r>
              <a:rPr lang="en-US" sz="2000" b="1" dirty="0">
                <a:solidFill>
                  <a:schemeClr val="accent1"/>
                </a:solidFill>
                <a:cs typeface="Arial" pitchFamily="34" charset="0"/>
              </a:rPr>
              <a:t>prices</a:t>
            </a:r>
          </a:p>
        </p:txBody>
      </p:sp>
      <p:sp>
        <p:nvSpPr>
          <p:cNvPr id="21" name="Text Placeholder 18"/>
          <p:cNvSpPr txBox="1">
            <a:spLocks/>
          </p:cNvSpPr>
          <p:nvPr/>
        </p:nvSpPr>
        <p:spPr>
          <a:xfrm>
            <a:off x="2327920" y="3291830"/>
            <a:ext cx="2160240" cy="1512168"/>
          </a:xfrm>
          <a:prstGeom prst="rect">
            <a:avLst/>
          </a:prstGeom>
          <a:no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2000" b="1" dirty="0">
                <a:solidFill>
                  <a:schemeClr val="accent1"/>
                </a:solidFill>
                <a:cs typeface="Arial" pitchFamily="34" charset="0"/>
              </a:rPr>
              <a:t>Passes on         benefit   to  the buyer   along   with  18%           interest</a:t>
            </a:r>
          </a:p>
        </p:txBody>
      </p:sp>
      <p:sp>
        <p:nvSpPr>
          <p:cNvPr id="26" name="Text Placeholder 18"/>
          <p:cNvSpPr txBox="1">
            <a:spLocks/>
          </p:cNvSpPr>
          <p:nvPr/>
        </p:nvSpPr>
        <p:spPr>
          <a:xfrm>
            <a:off x="4907699" y="3435846"/>
            <a:ext cx="1752533" cy="1296144"/>
          </a:xfrm>
          <a:prstGeom prst="rect">
            <a:avLst/>
          </a:prstGeom>
          <a:no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000" b="1" dirty="0">
                <a:solidFill>
                  <a:schemeClr val="accent1"/>
                </a:solidFill>
                <a:cs typeface="Arial" pitchFamily="34" charset="0"/>
              </a:rPr>
              <a:t>Imposition</a:t>
            </a:r>
          </a:p>
          <a:p>
            <a:pPr marL="0" indent="0" algn="ctr">
              <a:buNone/>
            </a:pPr>
            <a:r>
              <a:rPr lang="en-US" sz="2000" b="1" dirty="0">
                <a:solidFill>
                  <a:schemeClr val="accent1"/>
                </a:solidFill>
                <a:cs typeface="Arial" pitchFamily="34" charset="0"/>
              </a:rPr>
              <a:t> of </a:t>
            </a:r>
          </a:p>
          <a:p>
            <a:pPr marL="0" indent="0" algn="ctr">
              <a:buNone/>
            </a:pPr>
            <a:r>
              <a:rPr lang="en-US" sz="2000" b="1" dirty="0">
                <a:solidFill>
                  <a:schemeClr val="accent1"/>
                </a:solidFill>
                <a:cs typeface="Arial" pitchFamily="34" charset="0"/>
              </a:rPr>
              <a:t>penalty</a:t>
            </a:r>
          </a:p>
        </p:txBody>
      </p:sp>
      <p:sp>
        <p:nvSpPr>
          <p:cNvPr id="31" name="Text Placeholder 18"/>
          <p:cNvSpPr txBox="1">
            <a:spLocks/>
          </p:cNvSpPr>
          <p:nvPr/>
        </p:nvSpPr>
        <p:spPr>
          <a:xfrm>
            <a:off x="6983760" y="3291830"/>
            <a:ext cx="2123727" cy="1440160"/>
          </a:xfrm>
          <a:prstGeom prst="rect">
            <a:avLst/>
          </a:prstGeom>
          <a:no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000" b="1" dirty="0">
                <a:solidFill>
                  <a:schemeClr val="accent1"/>
                </a:solidFill>
                <a:cs typeface="Arial" pitchFamily="34" charset="0"/>
              </a:rPr>
              <a:t>Cancellation </a:t>
            </a:r>
          </a:p>
          <a:p>
            <a:pPr marL="0" indent="0" algn="ctr">
              <a:buNone/>
            </a:pPr>
            <a:r>
              <a:rPr lang="en-US" sz="2000" b="1" dirty="0">
                <a:solidFill>
                  <a:schemeClr val="accent1"/>
                </a:solidFill>
                <a:cs typeface="Arial" pitchFamily="34" charset="0"/>
              </a:rPr>
              <a:t>of        </a:t>
            </a:r>
          </a:p>
          <a:p>
            <a:pPr marL="0" indent="0" algn="ctr">
              <a:buNone/>
            </a:pPr>
            <a:r>
              <a:rPr lang="en-US" sz="2000" b="1" dirty="0">
                <a:solidFill>
                  <a:schemeClr val="accent1"/>
                </a:solidFill>
                <a:cs typeface="Arial" pitchFamily="34" charset="0"/>
              </a:rPr>
              <a:t>registration</a:t>
            </a:r>
          </a:p>
        </p:txBody>
      </p:sp>
      <p:pic>
        <p:nvPicPr>
          <p:cNvPr id="9" name="Picture Placeholder 8">
            <a:extLst>
              <a:ext uri="{FF2B5EF4-FFF2-40B4-BE49-F238E27FC236}">
                <a16:creationId xmlns:a16="http://schemas.microsoft.com/office/drawing/2014/main" id="{F90ECB1E-5348-4A25-96B5-C6FEE78511BF}"/>
              </a:ext>
            </a:extLst>
          </p:cNvPr>
          <p:cNvPicPr>
            <a:picLocks noGrp="1" noChangeAspect="1"/>
          </p:cNvPicPr>
          <p:nvPr>
            <p:ph type="pic" idx="12"/>
          </p:nvPr>
        </p:nvPicPr>
        <p:blipFill>
          <a:blip r:embed="rId2">
            <a:extLst>
              <a:ext uri="{28A0092B-C50C-407E-A947-70E740481C1C}">
                <a14:useLocalDpi xmlns:a14="http://schemas.microsoft.com/office/drawing/2010/main" val="0"/>
              </a:ext>
            </a:extLst>
          </a:blip>
          <a:srcRect l="11552" r="11552"/>
          <a:stretch>
            <a:fillRect/>
          </a:stretch>
        </p:blipFill>
        <p:spPr>
          <a:xfrm>
            <a:off x="0" y="1347774"/>
            <a:ext cx="2160240" cy="1872048"/>
          </a:xfrm>
        </p:spPr>
      </p:pic>
      <p:pic>
        <p:nvPicPr>
          <p:cNvPr id="36" name="Picture Placeholder 35">
            <a:extLst>
              <a:ext uri="{FF2B5EF4-FFF2-40B4-BE49-F238E27FC236}">
                <a16:creationId xmlns:a16="http://schemas.microsoft.com/office/drawing/2014/main" id="{B2FB47A8-A8C4-486F-8587-2DD4C950B66F}"/>
              </a:ext>
            </a:extLst>
          </p:cNvPr>
          <p:cNvPicPr>
            <a:picLocks noGrp="1" noChangeAspect="1"/>
          </p:cNvPicPr>
          <p:nvPr>
            <p:ph type="pic" idx="13"/>
          </p:nvPr>
        </p:nvPicPr>
        <p:blipFill>
          <a:blip r:embed="rId3">
            <a:extLst>
              <a:ext uri="{28A0092B-C50C-407E-A947-70E740481C1C}">
                <a14:useLocalDpi xmlns:a14="http://schemas.microsoft.com/office/drawing/2010/main" val="0"/>
              </a:ext>
            </a:extLst>
          </a:blip>
          <a:srcRect l="527" r="527"/>
          <a:stretch>
            <a:fillRect/>
          </a:stretch>
        </p:blipFill>
        <p:spPr>
          <a:xfrm>
            <a:off x="6983760" y="1347774"/>
            <a:ext cx="2160240" cy="1872048"/>
          </a:xfrm>
        </p:spPr>
      </p:pic>
      <p:pic>
        <p:nvPicPr>
          <p:cNvPr id="1026" name="Picture 2" descr="Image result for tax penalty">
            <a:extLst>
              <a:ext uri="{FF2B5EF4-FFF2-40B4-BE49-F238E27FC236}">
                <a16:creationId xmlns:a16="http://schemas.microsoft.com/office/drawing/2014/main" id="{AA9A0992-1A4B-40E6-B544-8054F949131A}"/>
              </a:ext>
            </a:extLst>
          </p:cNvPr>
          <p:cNvPicPr>
            <a:picLocks noGrp="1" noChangeAspect="1" noChangeArrowheads="1"/>
          </p:cNvPicPr>
          <p:nvPr>
            <p:ph type="pic" idx="14"/>
          </p:nvPr>
        </p:nvPicPr>
        <p:blipFill>
          <a:blip r:embed="rId4" cstate="print">
            <a:extLst>
              <a:ext uri="{28A0092B-C50C-407E-A947-70E740481C1C}">
                <a14:useLocalDpi xmlns:a14="http://schemas.microsoft.com/office/drawing/2010/main" val="0"/>
              </a:ext>
            </a:extLst>
          </a:blip>
          <a:srcRect l="16812" r="1681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38" name="Picture 37">
            <a:extLst>
              <a:ext uri="{FF2B5EF4-FFF2-40B4-BE49-F238E27FC236}">
                <a16:creationId xmlns:a16="http://schemas.microsoft.com/office/drawing/2014/main" id="{78869154-87B4-4032-9B56-396A3AE692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39752" y="1362075"/>
            <a:ext cx="2148408" cy="1857747"/>
          </a:xfrm>
          <a:prstGeom prst="rect">
            <a:avLst/>
          </a:prstGeom>
        </p:spPr>
      </p:pic>
    </p:spTree>
    <p:extLst>
      <p:ext uri="{BB962C8B-B14F-4D97-AF65-F5344CB8AC3E}">
        <p14:creationId xmlns:p14="http://schemas.microsoft.com/office/powerpoint/2010/main" val="3860310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1" grpId="0"/>
      <p:bldP spid="26" grpId="0"/>
      <p:bldP spid="3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87824" y="0"/>
            <a:ext cx="2376264" cy="5143500"/>
          </a:xfrm>
          <a:prstGeom prst="rect">
            <a:avLst/>
          </a:prstGeom>
          <a:solidFill>
            <a:schemeClr val="accent3">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TextBox 6"/>
          <p:cNvSpPr txBox="1"/>
          <p:nvPr/>
        </p:nvSpPr>
        <p:spPr>
          <a:xfrm>
            <a:off x="139216" y="1520661"/>
            <a:ext cx="9004784" cy="3139321"/>
          </a:xfrm>
          <a:prstGeom prst="rect">
            <a:avLst/>
          </a:prstGeom>
          <a:noFill/>
        </p:spPr>
        <p:txBody>
          <a:bodyPr wrap="square" rtlCol="0">
            <a:spAutoFit/>
          </a:bodyPr>
          <a:lstStyle/>
          <a:p>
            <a:pPr algn="just"/>
            <a:r>
              <a:rPr lang="en-US" dirty="0"/>
              <a:t>Many countries that have adopted GST such as </a:t>
            </a:r>
            <a:r>
              <a:rPr lang="en-US" b="1" dirty="0"/>
              <a:t>Singapore</a:t>
            </a:r>
            <a:r>
              <a:rPr lang="en-US" dirty="0"/>
              <a:t> and </a:t>
            </a:r>
            <a:r>
              <a:rPr lang="en-US" b="1" dirty="0"/>
              <a:t>Australia </a:t>
            </a:r>
            <a:r>
              <a:rPr lang="en-US" dirty="0"/>
              <a:t>witnessed a spurt in inflation after implementation. Retail inflation in Australia, for instance, spurted  from 1.9 per cent in the year before GST to 5.8 per cent in the year when the tax was   rolled out. Initially Malaysia was able to avoid a similar surge in inflation by effectively               implementing anti-profiteering rules. </a:t>
            </a:r>
          </a:p>
          <a:p>
            <a:pPr algn="just"/>
            <a:endParaRPr lang="en-US" dirty="0"/>
          </a:p>
          <a:p>
            <a:pPr algn="just"/>
            <a:endParaRPr lang="en-US" dirty="0"/>
          </a:p>
          <a:p>
            <a:pPr algn="just"/>
            <a:r>
              <a:rPr lang="en-US" dirty="0"/>
              <a:t>A formula was laid down wherein the net profit margin in the period preceding GST was compared to the post-GST margins to see if inordinate gains had gone to the bottom-   line. Gains were determined after taking in to account the supplier’s cost, costs             incurred for furthering business, market conditions and other relevant issues.</a:t>
            </a:r>
          </a:p>
        </p:txBody>
      </p:sp>
      <p:sp>
        <p:nvSpPr>
          <p:cNvPr id="8" name="TextBox 7"/>
          <p:cNvSpPr txBox="1"/>
          <p:nvPr/>
        </p:nvSpPr>
        <p:spPr>
          <a:xfrm>
            <a:off x="395536" y="627535"/>
            <a:ext cx="5400600" cy="584775"/>
          </a:xfrm>
          <a:prstGeom prst="rect">
            <a:avLst/>
          </a:prstGeom>
          <a:noFill/>
        </p:spPr>
        <p:txBody>
          <a:bodyPr wrap="square" rtlCol="0">
            <a:spAutoFit/>
          </a:bodyPr>
          <a:lstStyle/>
          <a:p>
            <a:r>
              <a:rPr lang="en-US" sz="3200" b="1" dirty="0">
                <a:solidFill>
                  <a:schemeClr val="tx1">
                    <a:lumMod val="65000"/>
                    <a:lumOff val="35000"/>
                  </a:schemeClr>
                </a:solidFill>
              </a:rPr>
              <a:t>International </a:t>
            </a:r>
            <a:r>
              <a:rPr lang="en-US" sz="3200" b="1" dirty="0">
                <a:solidFill>
                  <a:schemeClr val="bg1"/>
                </a:solidFill>
              </a:rPr>
              <a:t>perspective</a:t>
            </a:r>
            <a:endParaRPr lang="en-US" sz="3200" dirty="0">
              <a:solidFill>
                <a:schemeClr val="bg1"/>
              </a:solidFill>
            </a:endParaRPr>
          </a:p>
        </p:txBody>
      </p:sp>
      <p:sp>
        <p:nvSpPr>
          <p:cNvPr id="9" name="Freeform 15"/>
          <p:cNvSpPr>
            <a:spLocks noEditPoints="1"/>
          </p:cNvSpPr>
          <p:nvPr/>
        </p:nvSpPr>
        <p:spPr bwMode="auto">
          <a:xfrm>
            <a:off x="5615608" y="869104"/>
            <a:ext cx="3389176" cy="3746362"/>
          </a:xfrm>
          <a:custGeom>
            <a:avLst/>
            <a:gdLst>
              <a:gd name="T0" fmla="*/ 2685 w 3729"/>
              <a:gd name="T1" fmla="*/ 507 h 4122"/>
              <a:gd name="T2" fmla="*/ 2661 w 3729"/>
              <a:gd name="T3" fmla="*/ 456 h 4122"/>
              <a:gd name="T4" fmla="*/ 1523 w 3729"/>
              <a:gd name="T5" fmla="*/ 69 h 4122"/>
              <a:gd name="T6" fmla="*/ 1572 w 3729"/>
              <a:gd name="T7" fmla="*/ 238 h 4122"/>
              <a:gd name="T8" fmla="*/ 1783 w 3729"/>
              <a:gd name="T9" fmla="*/ 335 h 4122"/>
              <a:gd name="T10" fmla="*/ 1951 w 3729"/>
              <a:gd name="T11" fmla="*/ 400 h 4122"/>
              <a:gd name="T12" fmla="*/ 2009 w 3729"/>
              <a:gd name="T13" fmla="*/ 278 h 4122"/>
              <a:gd name="T14" fmla="*/ 2176 w 3729"/>
              <a:gd name="T15" fmla="*/ 295 h 4122"/>
              <a:gd name="T16" fmla="*/ 2416 w 3729"/>
              <a:gd name="T17" fmla="*/ 362 h 4122"/>
              <a:gd name="T18" fmla="*/ 2612 w 3729"/>
              <a:gd name="T19" fmla="*/ 347 h 4122"/>
              <a:gd name="T20" fmla="*/ 2780 w 3729"/>
              <a:gd name="T21" fmla="*/ 509 h 4122"/>
              <a:gd name="T22" fmla="*/ 2772 w 3729"/>
              <a:gd name="T23" fmla="*/ 662 h 4122"/>
              <a:gd name="T24" fmla="*/ 2863 w 3729"/>
              <a:gd name="T25" fmla="*/ 831 h 4122"/>
              <a:gd name="T26" fmla="*/ 2949 w 3729"/>
              <a:gd name="T27" fmla="*/ 1031 h 4122"/>
              <a:gd name="T28" fmla="*/ 3078 w 3729"/>
              <a:gd name="T29" fmla="*/ 1226 h 4122"/>
              <a:gd name="T30" fmla="*/ 3289 w 3729"/>
              <a:gd name="T31" fmla="*/ 1406 h 4122"/>
              <a:gd name="T32" fmla="*/ 3320 w 3729"/>
              <a:gd name="T33" fmla="*/ 1506 h 4122"/>
              <a:gd name="T34" fmla="*/ 3552 w 3729"/>
              <a:gd name="T35" fmla="*/ 1486 h 4122"/>
              <a:gd name="T36" fmla="*/ 3725 w 3729"/>
              <a:gd name="T37" fmla="*/ 1511 h 4122"/>
              <a:gd name="T38" fmla="*/ 3672 w 3729"/>
              <a:gd name="T39" fmla="*/ 1675 h 4122"/>
              <a:gd name="T40" fmla="*/ 3612 w 3729"/>
              <a:gd name="T41" fmla="*/ 1811 h 4122"/>
              <a:gd name="T42" fmla="*/ 3460 w 3729"/>
              <a:gd name="T43" fmla="*/ 1998 h 4122"/>
              <a:gd name="T44" fmla="*/ 3252 w 3729"/>
              <a:gd name="T45" fmla="*/ 2178 h 4122"/>
              <a:gd name="T46" fmla="*/ 3083 w 3729"/>
              <a:gd name="T47" fmla="*/ 2411 h 4122"/>
              <a:gd name="T48" fmla="*/ 3154 w 3729"/>
              <a:gd name="T49" fmla="*/ 2731 h 4122"/>
              <a:gd name="T50" fmla="*/ 3152 w 3729"/>
              <a:gd name="T51" fmla="*/ 3018 h 4122"/>
              <a:gd name="T52" fmla="*/ 2923 w 3729"/>
              <a:gd name="T53" fmla="*/ 3191 h 4122"/>
              <a:gd name="T54" fmla="*/ 2840 w 3729"/>
              <a:gd name="T55" fmla="*/ 3315 h 4122"/>
              <a:gd name="T56" fmla="*/ 2849 w 3729"/>
              <a:gd name="T57" fmla="*/ 3515 h 4122"/>
              <a:gd name="T58" fmla="*/ 2712 w 3729"/>
              <a:gd name="T59" fmla="*/ 3622 h 4122"/>
              <a:gd name="T60" fmla="*/ 2623 w 3729"/>
              <a:gd name="T61" fmla="*/ 3811 h 4122"/>
              <a:gd name="T62" fmla="*/ 2440 w 3729"/>
              <a:gd name="T63" fmla="*/ 4009 h 4122"/>
              <a:gd name="T64" fmla="*/ 2203 w 3729"/>
              <a:gd name="T65" fmla="*/ 4073 h 4122"/>
              <a:gd name="T66" fmla="*/ 1967 w 3729"/>
              <a:gd name="T67" fmla="*/ 4102 h 4122"/>
              <a:gd name="T68" fmla="*/ 1892 w 3729"/>
              <a:gd name="T69" fmla="*/ 3989 h 4122"/>
              <a:gd name="T70" fmla="*/ 1849 w 3729"/>
              <a:gd name="T71" fmla="*/ 3802 h 4122"/>
              <a:gd name="T72" fmla="*/ 1740 w 3729"/>
              <a:gd name="T73" fmla="*/ 3606 h 4122"/>
              <a:gd name="T74" fmla="*/ 1689 w 3729"/>
              <a:gd name="T75" fmla="*/ 3366 h 4122"/>
              <a:gd name="T76" fmla="*/ 1583 w 3729"/>
              <a:gd name="T77" fmla="*/ 3175 h 4122"/>
              <a:gd name="T78" fmla="*/ 1609 w 3729"/>
              <a:gd name="T79" fmla="*/ 2911 h 4122"/>
              <a:gd name="T80" fmla="*/ 1656 w 3729"/>
              <a:gd name="T81" fmla="*/ 2706 h 4122"/>
              <a:gd name="T82" fmla="*/ 1589 w 3729"/>
              <a:gd name="T83" fmla="*/ 2426 h 4122"/>
              <a:gd name="T84" fmla="*/ 1429 w 3729"/>
              <a:gd name="T85" fmla="*/ 2218 h 4122"/>
              <a:gd name="T86" fmla="*/ 1463 w 3729"/>
              <a:gd name="T87" fmla="*/ 1969 h 4122"/>
              <a:gd name="T88" fmla="*/ 1256 w 3729"/>
              <a:gd name="T89" fmla="*/ 1898 h 4122"/>
              <a:gd name="T90" fmla="*/ 1003 w 3729"/>
              <a:gd name="T91" fmla="*/ 1809 h 4122"/>
              <a:gd name="T92" fmla="*/ 736 w 3729"/>
              <a:gd name="T93" fmla="*/ 1842 h 4122"/>
              <a:gd name="T94" fmla="*/ 509 w 3729"/>
              <a:gd name="T95" fmla="*/ 1889 h 4122"/>
              <a:gd name="T96" fmla="*/ 300 w 3729"/>
              <a:gd name="T97" fmla="*/ 1742 h 4122"/>
              <a:gd name="T98" fmla="*/ 209 w 3729"/>
              <a:gd name="T99" fmla="*/ 1615 h 4122"/>
              <a:gd name="T100" fmla="*/ 105 w 3729"/>
              <a:gd name="T101" fmla="*/ 1475 h 4122"/>
              <a:gd name="T102" fmla="*/ 34 w 3729"/>
              <a:gd name="T103" fmla="*/ 1347 h 4122"/>
              <a:gd name="T104" fmla="*/ 72 w 3729"/>
              <a:gd name="T105" fmla="*/ 1066 h 4122"/>
              <a:gd name="T106" fmla="*/ 69 w 3729"/>
              <a:gd name="T107" fmla="*/ 831 h 4122"/>
              <a:gd name="T108" fmla="*/ 180 w 3729"/>
              <a:gd name="T109" fmla="*/ 629 h 4122"/>
              <a:gd name="T110" fmla="*/ 280 w 3729"/>
              <a:gd name="T111" fmla="*/ 531 h 4122"/>
              <a:gd name="T112" fmla="*/ 529 w 3729"/>
              <a:gd name="T113" fmla="*/ 222 h 4122"/>
              <a:gd name="T114" fmla="*/ 643 w 3729"/>
              <a:gd name="T115" fmla="*/ 122 h 4122"/>
              <a:gd name="T116" fmla="*/ 829 w 3729"/>
              <a:gd name="T117" fmla="*/ 111 h 4122"/>
              <a:gd name="T118" fmla="*/ 1023 w 3729"/>
              <a:gd name="T119" fmla="*/ 51 h 4122"/>
              <a:gd name="T120" fmla="*/ 1380 w 3729"/>
              <a:gd name="T121" fmla="*/ 26 h 4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729" h="4122">
                <a:moveTo>
                  <a:pt x="2732" y="555"/>
                </a:moveTo>
                <a:lnTo>
                  <a:pt x="2736" y="558"/>
                </a:lnTo>
                <a:lnTo>
                  <a:pt x="2738" y="560"/>
                </a:lnTo>
                <a:lnTo>
                  <a:pt x="2740" y="562"/>
                </a:lnTo>
                <a:lnTo>
                  <a:pt x="2740" y="562"/>
                </a:lnTo>
                <a:lnTo>
                  <a:pt x="2740" y="562"/>
                </a:lnTo>
                <a:lnTo>
                  <a:pt x="2740" y="560"/>
                </a:lnTo>
                <a:lnTo>
                  <a:pt x="2740" y="558"/>
                </a:lnTo>
                <a:lnTo>
                  <a:pt x="2736" y="556"/>
                </a:lnTo>
                <a:lnTo>
                  <a:pt x="2734" y="555"/>
                </a:lnTo>
                <a:lnTo>
                  <a:pt x="2732" y="555"/>
                </a:lnTo>
                <a:close/>
                <a:moveTo>
                  <a:pt x="2703" y="531"/>
                </a:moveTo>
                <a:lnTo>
                  <a:pt x="2723" y="555"/>
                </a:lnTo>
                <a:lnTo>
                  <a:pt x="2729" y="555"/>
                </a:lnTo>
                <a:lnTo>
                  <a:pt x="2723" y="547"/>
                </a:lnTo>
                <a:lnTo>
                  <a:pt x="2718" y="540"/>
                </a:lnTo>
                <a:lnTo>
                  <a:pt x="2711" y="535"/>
                </a:lnTo>
                <a:lnTo>
                  <a:pt x="2703" y="531"/>
                </a:lnTo>
                <a:close/>
                <a:moveTo>
                  <a:pt x="2672" y="478"/>
                </a:moveTo>
                <a:lnTo>
                  <a:pt x="2672" y="495"/>
                </a:lnTo>
                <a:lnTo>
                  <a:pt x="2680" y="495"/>
                </a:lnTo>
                <a:lnTo>
                  <a:pt x="2681" y="502"/>
                </a:lnTo>
                <a:lnTo>
                  <a:pt x="2685" y="507"/>
                </a:lnTo>
                <a:lnTo>
                  <a:pt x="2689" y="513"/>
                </a:lnTo>
                <a:lnTo>
                  <a:pt x="2692" y="518"/>
                </a:lnTo>
                <a:lnTo>
                  <a:pt x="2696" y="518"/>
                </a:lnTo>
                <a:lnTo>
                  <a:pt x="2696" y="502"/>
                </a:lnTo>
                <a:lnTo>
                  <a:pt x="2692" y="500"/>
                </a:lnTo>
                <a:lnTo>
                  <a:pt x="2689" y="498"/>
                </a:lnTo>
                <a:lnTo>
                  <a:pt x="2687" y="495"/>
                </a:lnTo>
                <a:lnTo>
                  <a:pt x="2685" y="491"/>
                </a:lnTo>
                <a:lnTo>
                  <a:pt x="2683" y="486"/>
                </a:lnTo>
                <a:lnTo>
                  <a:pt x="2676" y="486"/>
                </a:lnTo>
                <a:lnTo>
                  <a:pt x="2676" y="478"/>
                </a:lnTo>
                <a:lnTo>
                  <a:pt x="2672" y="478"/>
                </a:lnTo>
                <a:close/>
                <a:moveTo>
                  <a:pt x="2656" y="455"/>
                </a:moveTo>
                <a:lnTo>
                  <a:pt x="2660" y="458"/>
                </a:lnTo>
                <a:lnTo>
                  <a:pt x="2661" y="462"/>
                </a:lnTo>
                <a:lnTo>
                  <a:pt x="2663" y="464"/>
                </a:lnTo>
                <a:lnTo>
                  <a:pt x="2667" y="469"/>
                </a:lnTo>
                <a:lnTo>
                  <a:pt x="2669" y="475"/>
                </a:lnTo>
                <a:lnTo>
                  <a:pt x="2672" y="475"/>
                </a:lnTo>
                <a:lnTo>
                  <a:pt x="2671" y="467"/>
                </a:lnTo>
                <a:lnTo>
                  <a:pt x="2669" y="462"/>
                </a:lnTo>
                <a:lnTo>
                  <a:pt x="2667" y="458"/>
                </a:lnTo>
                <a:lnTo>
                  <a:pt x="2661" y="456"/>
                </a:lnTo>
                <a:lnTo>
                  <a:pt x="2656" y="455"/>
                </a:lnTo>
                <a:close/>
                <a:moveTo>
                  <a:pt x="1469" y="0"/>
                </a:moveTo>
                <a:lnTo>
                  <a:pt x="1480" y="2"/>
                </a:lnTo>
                <a:lnTo>
                  <a:pt x="1480" y="6"/>
                </a:lnTo>
                <a:lnTo>
                  <a:pt x="1485" y="7"/>
                </a:lnTo>
                <a:lnTo>
                  <a:pt x="1489" y="9"/>
                </a:lnTo>
                <a:lnTo>
                  <a:pt x="1494" y="9"/>
                </a:lnTo>
                <a:lnTo>
                  <a:pt x="1500" y="9"/>
                </a:lnTo>
                <a:lnTo>
                  <a:pt x="1500" y="29"/>
                </a:lnTo>
                <a:lnTo>
                  <a:pt x="1511" y="27"/>
                </a:lnTo>
                <a:lnTo>
                  <a:pt x="1518" y="24"/>
                </a:lnTo>
                <a:lnTo>
                  <a:pt x="1527" y="20"/>
                </a:lnTo>
                <a:lnTo>
                  <a:pt x="1540" y="18"/>
                </a:lnTo>
                <a:lnTo>
                  <a:pt x="1543" y="27"/>
                </a:lnTo>
                <a:lnTo>
                  <a:pt x="1545" y="42"/>
                </a:lnTo>
                <a:lnTo>
                  <a:pt x="1543" y="55"/>
                </a:lnTo>
                <a:lnTo>
                  <a:pt x="1540" y="55"/>
                </a:lnTo>
                <a:lnTo>
                  <a:pt x="1538" y="58"/>
                </a:lnTo>
                <a:lnTo>
                  <a:pt x="1536" y="60"/>
                </a:lnTo>
                <a:lnTo>
                  <a:pt x="1534" y="62"/>
                </a:lnTo>
                <a:lnTo>
                  <a:pt x="1534" y="66"/>
                </a:lnTo>
                <a:lnTo>
                  <a:pt x="1532" y="69"/>
                </a:lnTo>
                <a:lnTo>
                  <a:pt x="1523" y="69"/>
                </a:lnTo>
                <a:lnTo>
                  <a:pt x="1523" y="75"/>
                </a:lnTo>
                <a:lnTo>
                  <a:pt x="1521" y="76"/>
                </a:lnTo>
                <a:lnTo>
                  <a:pt x="1521" y="80"/>
                </a:lnTo>
                <a:lnTo>
                  <a:pt x="1520" y="86"/>
                </a:lnTo>
                <a:lnTo>
                  <a:pt x="1534" y="96"/>
                </a:lnTo>
                <a:lnTo>
                  <a:pt x="1541" y="111"/>
                </a:lnTo>
                <a:lnTo>
                  <a:pt x="1545" y="129"/>
                </a:lnTo>
                <a:lnTo>
                  <a:pt x="1543" y="155"/>
                </a:lnTo>
                <a:lnTo>
                  <a:pt x="1516" y="178"/>
                </a:lnTo>
                <a:lnTo>
                  <a:pt x="1512" y="186"/>
                </a:lnTo>
                <a:lnTo>
                  <a:pt x="1503" y="186"/>
                </a:lnTo>
                <a:lnTo>
                  <a:pt x="1503" y="191"/>
                </a:lnTo>
                <a:lnTo>
                  <a:pt x="1492" y="195"/>
                </a:lnTo>
                <a:lnTo>
                  <a:pt x="1496" y="202"/>
                </a:lnTo>
                <a:lnTo>
                  <a:pt x="1509" y="206"/>
                </a:lnTo>
                <a:lnTo>
                  <a:pt x="1514" y="200"/>
                </a:lnTo>
                <a:lnTo>
                  <a:pt x="1523" y="198"/>
                </a:lnTo>
                <a:lnTo>
                  <a:pt x="1532" y="200"/>
                </a:lnTo>
                <a:lnTo>
                  <a:pt x="1543" y="202"/>
                </a:lnTo>
                <a:lnTo>
                  <a:pt x="1549" y="229"/>
                </a:lnTo>
                <a:lnTo>
                  <a:pt x="1560" y="235"/>
                </a:lnTo>
                <a:lnTo>
                  <a:pt x="1560" y="238"/>
                </a:lnTo>
                <a:lnTo>
                  <a:pt x="1572" y="238"/>
                </a:lnTo>
                <a:lnTo>
                  <a:pt x="1572" y="242"/>
                </a:lnTo>
                <a:lnTo>
                  <a:pt x="1589" y="242"/>
                </a:lnTo>
                <a:lnTo>
                  <a:pt x="1592" y="251"/>
                </a:lnTo>
                <a:lnTo>
                  <a:pt x="1600" y="251"/>
                </a:lnTo>
                <a:lnTo>
                  <a:pt x="1600" y="255"/>
                </a:lnTo>
                <a:lnTo>
                  <a:pt x="1609" y="255"/>
                </a:lnTo>
                <a:lnTo>
                  <a:pt x="1609" y="258"/>
                </a:lnTo>
                <a:lnTo>
                  <a:pt x="1660" y="255"/>
                </a:lnTo>
                <a:lnTo>
                  <a:pt x="1660" y="258"/>
                </a:lnTo>
                <a:lnTo>
                  <a:pt x="1680" y="258"/>
                </a:lnTo>
                <a:lnTo>
                  <a:pt x="1680" y="262"/>
                </a:lnTo>
                <a:lnTo>
                  <a:pt x="1700" y="262"/>
                </a:lnTo>
                <a:lnTo>
                  <a:pt x="1700" y="266"/>
                </a:lnTo>
                <a:lnTo>
                  <a:pt x="1709" y="266"/>
                </a:lnTo>
                <a:lnTo>
                  <a:pt x="1712" y="275"/>
                </a:lnTo>
                <a:lnTo>
                  <a:pt x="1720" y="275"/>
                </a:lnTo>
                <a:lnTo>
                  <a:pt x="1720" y="278"/>
                </a:lnTo>
                <a:lnTo>
                  <a:pt x="1752" y="278"/>
                </a:lnTo>
                <a:lnTo>
                  <a:pt x="1756" y="286"/>
                </a:lnTo>
                <a:lnTo>
                  <a:pt x="1763" y="286"/>
                </a:lnTo>
                <a:lnTo>
                  <a:pt x="1769" y="322"/>
                </a:lnTo>
                <a:lnTo>
                  <a:pt x="1778" y="329"/>
                </a:lnTo>
                <a:lnTo>
                  <a:pt x="1783" y="335"/>
                </a:lnTo>
                <a:lnTo>
                  <a:pt x="1789" y="340"/>
                </a:lnTo>
                <a:lnTo>
                  <a:pt x="1796" y="344"/>
                </a:lnTo>
                <a:lnTo>
                  <a:pt x="1807" y="346"/>
                </a:lnTo>
                <a:lnTo>
                  <a:pt x="1823" y="346"/>
                </a:lnTo>
                <a:lnTo>
                  <a:pt x="1836" y="351"/>
                </a:lnTo>
                <a:lnTo>
                  <a:pt x="1849" y="351"/>
                </a:lnTo>
                <a:lnTo>
                  <a:pt x="1863" y="355"/>
                </a:lnTo>
                <a:lnTo>
                  <a:pt x="1863" y="358"/>
                </a:lnTo>
                <a:lnTo>
                  <a:pt x="1880" y="358"/>
                </a:lnTo>
                <a:lnTo>
                  <a:pt x="1883" y="366"/>
                </a:lnTo>
                <a:lnTo>
                  <a:pt x="1896" y="366"/>
                </a:lnTo>
                <a:lnTo>
                  <a:pt x="1896" y="369"/>
                </a:lnTo>
                <a:lnTo>
                  <a:pt x="1903" y="369"/>
                </a:lnTo>
                <a:lnTo>
                  <a:pt x="1903" y="375"/>
                </a:lnTo>
                <a:lnTo>
                  <a:pt x="1916" y="375"/>
                </a:lnTo>
                <a:lnTo>
                  <a:pt x="1920" y="382"/>
                </a:lnTo>
                <a:lnTo>
                  <a:pt x="1929" y="382"/>
                </a:lnTo>
                <a:lnTo>
                  <a:pt x="1932" y="391"/>
                </a:lnTo>
                <a:lnTo>
                  <a:pt x="1934" y="391"/>
                </a:lnTo>
                <a:lnTo>
                  <a:pt x="1938" y="393"/>
                </a:lnTo>
                <a:lnTo>
                  <a:pt x="1941" y="396"/>
                </a:lnTo>
                <a:lnTo>
                  <a:pt x="1945" y="398"/>
                </a:lnTo>
                <a:lnTo>
                  <a:pt x="1951" y="400"/>
                </a:lnTo>
                <a:lnTo>
                  <a:pt x="1954" y="402"/>
                </a:lnTo>
                <a:lnTo>
                  <a:pt x="1956" y="402"/>
                </a:lnTo>
                <a:lnTo>
                  <a:pt x="1956" y="398"/>
                </a:lnTo>
                <a:lnTo>
                  <a:pt x="1969" y="398"/>
                </a:lnTo>
                <a:lnTo>
                  <a:pt x="1972" y="393"/>
                </a:lnTo>
                <a:lnTo>
                  <a:pt x="1976" y="389"/>
                </a:lnTo>
                <a:lnTo>
                  <a:pt x="1980" y="386"/>
                </a:lnTo>
                <a:lnTo>
                  <a:pt x="1983" y="382"/>
                </a:lnTo>
                <a:lnTo>
                  <a:pt x="1985" y="376"/>
                </a:lnTo>
                <a:lnTo>
                  <a:pt x="1989" y="369"/>
                </a:lnTo>
                <a:lnTo>
                  <a:pt x="1989" y="369"/>
                </a:lnTo>
                <a:lnTo>
                  <a:pt x="1991" y="367"/>
                </a:lnTo>
                <a:lnTo>
                  <a:pt x="1992" y="367"/>
                </a:lnTo>
                <a:lnTo>
                  <a:pt x="1992" y="366"/>
                </a:lnTo>
                <a:lnTo>
                  <a:pt x="1992" y="362"/>
                </a:lnTo>
                <a:lnTo>
                  <a:pt x="1992" y="358"/>
                </a:lnTo>
                <a:lnTo>
                  <a:pt x="1989" y="358"/>
                </a:lnTo>
                <a:lnTo>
                  <a:pt x="1989" y="349"/>
                </a:lnTo>
                <a:lnTo>
                  <a:pt x="1983" y="349"/>
                </a:lnTo>
                <a:lnTo>
                  <a:pt x="1981" y="331"/>
                </a:lnTo>
                <a:lnTo>
                  <a:pt x="1985" y="311"/>
                </a:lnTo>
                <a:lnTo>
                  <a:pt x="1989" y="295"/>
                </a:lnTo>
                <a:lnTo>
                  <a:pt x="2009" y="278"/>
                </a:lnTo>
                <a:lnTo>
                  <a:pt x="2009" y="275"/>
                </a:lnTo>
                <a:lnTo>
                  <a:pt x="2023" y="271"/>
                </a:lnTo>
                <a:lnTo>
                  <a:pt x="2029" y="262"/>
                </a:lnTo>
                <a:lnTo>
                  <a:pt x="2056" y="262"/>
                </a:lnTo>
                <a:lnTo>
                  <a:pt x="2063" y="251"/>
                </a:lnTo>
                <a:lnTo>
                  <a:pt x="2112" y="251"/>
                </a:lnTo>
                <a:lnTo>
                  <a:pt x="2112" y="255"/>
                </a:lnTo>
                <a:lnTo>
                  <a:pt x="2123" y="255"/>
                </a:lnTo>
                <a:lnTo>
                  <a:pt x="2123" y="258"/>
                </a:lnTo>
                <a:lnTo>
                  <a:pt x="2132" y="258"/>
                </a:lnTo>
                <a:lnTo>
                  <a:pt x="2132" y="262"/>
                </a:lnTo>
                <a:lnTo>
                  <a:pt x="2160" y="262"/>
                </a:lnTo>
                <a:lnTo>
                  <a:pt x="2160" y="266"/>
                </a:lnTo>
                <a:lnTo>
                  <a:pt x="2163" y="271"/>
                </a:lnTo>
                <a:lnTo>
                  <a:pt x="2163" y="273"/>
                </a:lnTo>
                <a:lnTo>
                  <a:pt x="2165" y="276"/>
                </a:lnTo>
                <a:lnTo>
                  <a:pt x="2163" y="280"/>
                </a:lnTo>
                <a:lnTo>
                  <a:pt x="2163" y="282"/>
                </a:lnTo>
                <a:lnTo>
                  <a:pt x="2165" y="284"/>
                </a:lnTo>
                <a:lnTo>
                  <a:pt x="2167" y="286"/>
                </a:lnTo>
                <a:lnTo>
                  <a:pt x="2171" y="287"/>
                </a:lnTo>
                <a:lnTo>
                  <a:pt x="2176" y="289"/>
                </a:lnTo>
                <a:lnTo>
                  <a:pt x="2176" y="295"/>
                </a:lnTo>
                <a:lnTo>
                  <a:pt x="2203" y="295"/>
                </a:lnTo>
                <a:lnTo>
                  <a:pt x="2203" y="298"/>
                </a:lnTo>
                <a:lnTo>
                  <a:pt x="2220" y="302"/>
                </a:lnTo>
                <a:lnTo>
                  <a:pt x="2220" y="306"/>
                </a:lnTo>
                <a:lnTo>
                  <a:pt x="2223" y="306"/>
                </a:lnTo>
                <a:lnTo>
                  <a:pt x="2225" y="306"/>
                </a:lnTo>
                <a:lnTo>
                  <a:pt x="2227" y="304"/>
                </a:lnTo>
                <a:lnTo>
                  <a:pt x="2227" y="302"/>
                </a:lnTo>
                <a:lnTo>
                  <a:pt x="2229" y="302"/>
                </a:lnTo>
                <a:lnTo>
                  <a:pt x="2243" y="302"/>
                </a:lnTo>
                <a:lnTo>
                  <a:pt x="2256" y="306"/>
                </a:lnTo>
                <a:lnTo>
                  <a:pt x="2269" y="309"/>
                </a:lnTo>
                <a:lnTo>
                  <a:pt x="2272" y="342"/>
                </a:lnTo>
                <a:lnTo>
                  <a:pt x="2296" y="346"/>
                </a:lnTo>
                <a:lnTo>
                  <a:pt x="2305" y="344"/>
                </a:lnTo>
                <a:lnTo>
                  <a:pt x="2318" y="342"/>
                </a:lnTo>
                <a:lnTo>
                  <a:pt x="2332" y="342"/>
                </a:lnTo>
                <a:lnTo>
                  <a:pt x="2332" y="346"/>
                </a:lnTo>
                <a:lnTo>
                  <a:pt x="2369" y="349"/>
                </a:lnTo>
                <a:lnTo>
                  <a:pt x="2369" y="355"/>
                </a:lnTo>
                <a:lnTo>
                  <a:pt x="2389" y="355"/>
                </a:lnTo>
                <a:lnTo>
                  <a:pt x="2392" y="362"/>
                </a:lnTo>
                <a:lnTo>
                  <a:pt x="2416" y="362"/>
                </a:lnTo>
                <a:lnTo>
                  <a:pt x="2416" y="366"/>
                </a:lnTo>
                <a:lnTo>
                  <a:pt x="2429" y="369"/>
                </a:lnTo>
                <a:lnTo>
                  <a:pt x="2449" y="369"/>
                </a:lnTo>
                <a:lnTo>
                  <a:pt x="2456" y="375"/>
                </a:lnTo>
                <a:lnTo>
                  <a:pt x="2467" y="380"/>
                </a:lnTo>
                <a:lnTo>
                  <a:pt x="2480" y="384"/>
                </a:lnTo>
                <a:lnTo>
                  <a:pt x="2492" y="382"/>
                </a:lnTo>
                <a:lnTo>
                  <a:pt x="2503" y="366"/>
                </a:lnTo>
                <a:lnTo>
                  <a:pt x="2536" y="358"/>
                </a:lnTo>
                <a:lnTo>
                  <a:pt x="2536" y="349"/>
                </a:lnTo>
                <a:lnTo>
                  <a:pt x="2563" y="346"/>
                </a:lnTo>
                <a:lnTo>
                  <a:pt x="2569" y="338"/>
                </a:lnTo>
                <a:lnTo>
                  <a:pt x="2572" y="336"/>
                </a:lnTo>
                <a:lnTo>
                  <a:pt x="2578" y="338"/>
                </a:lnTo>
                <a:lnTo>
                  <a:pt x="2583" y="338"/>
                </a:lnTo>
                <a:lnTo>
                  <a:pt x="2589" y="340"/>
                </a:lnTo>
                <a:lnTo>
                  <a:pt x="2592" y="340"/>
                </a:lnTo>
                <a:lnTo>
                  <a:pt x="2596" y="342"/>
                </a:lnTo>
                <a:lnTo>
                  <a:pt x="2600" y="349"/>
                </a:lnTo>
                <a:lnTo>
                  <a:pt x="2603" y="351"/>
                </a:lnTo>
                <a:lnTo>
                  <a:pt x="2607" y="349"/>
                </a:lnTo>
                <a:lnTo>
                  <a:pt x="2611" y="349"/>
                </a:lnTo>
                <a:lnTo>
                  <a:pt x="2612" y="347"/>
                </a:lnTo>
                <a:lnTo>
                  <a:pt x="2612" y="346"/>
                </a:lnTo>
                <a:lnTo>
                  <a:pt x="2616" y="346"/>
                </a:lnTo>
                <a:lnTo>
                  <a:pt x="2620" y="346"/>
                </a:lnTo>
                <a:lnTo>
                  <a:pt x="2623" y="347"/>
                </a:lnTo>
                <a:lnTo>
                  <a:pt x="2625" y="349"/>
                </a:lnTo>
                <a:lnTo>
                  <a:pt x="2629" y="349"/>
                </a:lnTo>
                <a:lnTo>
                  <a:pt x="2629" y="362"/>
                </a:lnTo>
                <a:lnTo>
                  <a:pt x="2641" y="364"/>
                </a:lnTo>
                <a:lnTo>
                  <a:pt x="2660" y="367"/>
                </a:lnTo>
                <a:lnTo>
                  <a:pt x="2681" y="369"/>
                </a:lnTo>
                <a:lnTo>
                  <a:pt x="2701" y="369"/>
                </a:lnTo>
                <a:lnTo>
                  <a:pt x="2716" y="366"/>
                </a:lnTo>
                <a:lnTo>
                  <a:pt x="2716" y="362"/>
                </a:lnTo>
                <a:lnTo>
                  <a:pt x="2743" y="358"/>
                </a:lnTo>
                <a:lnTo>
                  <a:pt x="2756" y="395"/>
                </a:lnTo>
                <a:lnTo>
                  <a:pt x="2769" y="402"/>
                </a:lnTo>
                <a:lnTo>
                  <a:pt x="2769" y="426"/>
                </a:lnTo>
                <a:lnTo>
                  <a:pt x="2776" y="429"/>
                </a:lnTo>
                <a:lnTo>
                  <a:pt x="2776" y="438"/>
                </a:lnTo>
                <a:lnTo>
                  <a:pt x="2780" y="438"/>
                </a:lnTo>
                <a:lnTo>
                  <a:pt x="2780" y="446"/>
                </a:lnTo>
                <a:lnTo>
                  <a:pt x="2783" y="446"/>
                </a:lnTo>
                <a:lnTo>
                  <a:pt x="2780" y="509"/>
                </a:lnTo>
                <a:lnTo>
                  <a:pt x="2776" y="509"/>
                </a:lnTo>
                <a:lnTo>
                  <a:pt x="2776" y="518"/>
                </a:lnTo>
                <a:lnTo>
                  <a:pt x="2772" y="518"/>
                </a:lnTo>
                <a:lnTo>
                  <a:pt x="2772" y="531"/>
                </a:lnTo>
                <a:lnTo>
                  <a:pt x="2769" y="531"/>
                </a:lnTo>
                <a:lnTo>
                  <a:pt x="2769" y="535"/>
                </a:lnTo>
                <a:lnTo>
                  <a:pt x="2772" y="535"/>
                </a:lnTo>
                <a:lnTo>
                  <a:pt x="2772" y="558"/>
                </a:lnTo>
                <a:lnTo>
                  <a:pt x="2763" y="564"/>
                </a:lnTo>
                <a:lnTo>
                  <a:pt x="2758" y="567"/>
                </a:lnTo>
                <a:lnTo>
                  <a:pt x="2752" y="569"/>
                </a:lnTo>
                <a:lnTo>
                  <a:pt x="2740" y="566"/>
                </a:lnTo>
                <a:lnTo>
                  <a:pt x="2740" y="578"/>
                </a:lnTo>
                <a:lnTo>
                  <a:pt x="2736" y="578"/>
                </a:lnTo>
                <a:lnTo>
                  <a:pt x="2736" y="582"/>
                </a:lnTo>
                <a:lnTo>
                  <a:pt x="2740" y="582"/>
                </a:lnTo>
                <a:lnTo>
                  <a:pt x="2743" y="602"/>
                </a:lnTo>
                <a:lnTo>
                  <a:pt x="2749" y="602"/>
                </a:lnTo>
                <a:lnTo>
                  <a:pt x="2749" y="615"/>
                </a:lnTo>
                <a:lnTo>
                  <a:pt x="2752" y="615"/>
                </a:lnTo>
                <a:lnTo>
                  <a:pt x="2756" y="635"/>
                </a:lnTo>
                <a:lnTo>
                  <a:pt x="2763" y="638"/>
                </a:lnTo>
                <a:lnTo>
                  <a:pt x="2772" y="662"/>
                </a:lnTo>
                <a:lnTo>
                  <a:pt x="2780" y="666"/>
                </a:lnTo>
                <a:lnTo>
                  <a:pt x="2780" y="678"/>
                </a:lnTo>
                <a:lnTo>
                  <a:pt x="2783" y="678"/>
                </a:lnTo>
                <a:lnTo>
                  <a:pt x="2783" y="686"/>
                </a:lnTo>
                <a:lnTo>
                  <a:pt x="2792" y="691"/>
                </a:lnTo>
                <a:lnTo>
                  <a:pt x="2796" y="706"/>
                </a:lnTo>
                <a:lnTo>
                  <a:pt x="2809" y="715"/>
                </a:lnTo>
                <a:lnTo>
                  <a:pt x="2816" y="738"/>
                </a:lnTo>
                <a:lnTo>
                  <a:pt x="2820" y="738"/>
                </a:lnTo>
                <a:lnTo>
                  <a:pt x="2820" y="746"/>
                </a:lnTo>
                <a:lnTo>
                  <a:pt x="2829" y="751"/>
                </a:lnTo>
                <a:lnTo>
                  <a:pt x="2849" y="775"/>
                </a:lnTo>
                <a:lnTo>
                  <a:pt x="2845" y="782"/>
                </a:lnTo>
                <a:lnTo>
                  <a:pt x="2841" y="789"/>
                </a:lnTo>
                <a:lnTo>
                  <a:pt x="2840" y="796"/>
                </a:lnTo>
                <a:lnTo>
                  <a:pt x="2840" y="806"/>
                </a:lnTo>
                <a:lnTo>
                  <a:pt x="2843" y="806"/>
                </a:lnTo>
                <a:lnTo>
                  <a:pt x="2843" y="818"/>
                </a:lnTo>
                <a:lnTo>
                  <a:pt x="2849" y="818"/>
                </a:lnTo>
                <a:lnTo>
                  <a:pt x="2852" y="822"/>
                </a:lnTo>
                <a:lnTo>
                  <a:pt x="2856" y="824"/>
                </a:lnTo>
                <a:lnTo>
                  <a:pt x="2860" y="827"/>
                </a:lnTo>
                <a:lnTo>
                  <a:pt x="2863" y="831"/>
                </a:lnTo>
                <a:lnTo>
                  <a:pt x="2869" y="838"/>
                </a:lnTo>
                <a:lnTo>
                  <a:pt x="2876" y="838"/>
                </a:lnTo>
                <a:lnTo>
                  <a:pt x="2876" y="842"/>
                </a:lnTo>
                <a:lnTo>
                  <a:pt x="2889" y="842"/>
                </a:lnTo>
                <a:lnTo>
                  <a:pt x="2889" y="844"/>
                </a:lnTo>
                <a:lnTo>
                  <a:pt x="2891" y="847"/>
                </a:lnTo>
                <a:lnTo>
                  <a:pt x="2894" y="851"/>
                </a:lnTo>
                <a:lnTo>
                  <a:pt x="2896" y="856"/>
                </a:lnTo>
                <a:lnTo>
                  <a:pt x="2900" y="860"/>
                </a:lnTo>
                <a:lnTo>
                  <a:pt x="2901" y="864"/>
                </a:lnTo>
                <a:lnTo>
                  <a:pt x="2903" y="866"/>
                </a:lnTo>
                <a:lnTo>
                  <a:pt x="2912" y="866"/>
                </a:lnTo>
                <a:lnTo>
                  <a:pt x="2916" y="875"/>
                </a:lnTo>
                <a:lnTo>
                  <a:pt x="2920" y="875"/>
                </a:lnTo>
                <a:lnTo>
                  <a:pt x="2920" y="895"/>
                </a:lnTo>
                <a:lnTo>
                  <a:pt x="2923" y="895"/>
                </a:lnTo>
                <a:lnTo>
                  <a:pt x="2932" y="918"/>
                </a:lnTo>
                <a:lnTo>
                  <a:pt x="2936" y="918"/>
                </a:lnTo>
                <a:lnTo>
                  <a:pt x="2936" y="951"/>
                </a:lnTo>
                <a:lnTo>
                  <a:pt x="2940" y="951"/>
                </a:lnTo>
                <a:lnTo>
                  <a:pt x="2940" y="958"/>
                </a:lnTo>
                <a:lnTo>
                  <a:pt x="2943" y="958"/>
                </a:lnTo>
                <a:lnTo>
                  <a:pt x="2949" y="1031"/>
                </a:lnTo>
                <a:lnTo>
                  <a:pt x="2956" y="1035"/>
                </a:lnTo>
                <a:lnTo>
                  <a:pt x="2960" y="1062"/>
                </a:lnTo>
                <a:lnTo>
                  <a:pt x="2976" y="1062"/>
                </a:lnTo>
                <a:lnTo>
                  <a:pt x="2987" y="1076"/>
                </a:lnTo>
                <a:lnTo>
                  <a:pt x="3003" y="1091"/>
                </a:lnTo>
                <a:lnTo>
                  <a:pt x="3020" y="1098"/>
                </a:lnTo>
                <a:lnTo>
                  <a:pt x="3020" y="1106"/>
                </a:lnTo>
                <a:lnTo>
                  <a:pt x="3029" y="1106"/>
                </a:lnTo>
                <a:lnTo>
                  <a:pt x="3032" y="1118"/>
                </a:lnTo>
                <a:lnTo>
                  <a:pt x="3040" y="1122"/>
                </a:lnTo>
                <a:lnTo>
                  <a:pt x="3056" y="1171"/>
                </a:lnTo>
                <a:lnTo>
                  <a:pt x="3060" y="1171"/>
                </a:lnTo>
                <a:lnTo>
                  <a:pt x="3060" y="1195"/>
                </a:lnTo>
                <a:lnTo>
                  <a:pt x="3063" y="1195"/>
                </a:lnTo>
                <a:lnTo>
                  <a:pt x="3063" y="1202"/>
                </a:lnTo>
                <a:lnTo>
                  <a:pt x="3069" y="1202"/>
                </a:lnTo>
                <a:lnTo>
                  <a:pt x="3069" y="1222"/>
                </a:lnTo>
                <a:lnTo>
                  <a:pt x="3072" y="1222"/>
                </a:lnTo>
                <a:lnTo>
                  <a:pt x="3074" y="1224"/>
                </a:lnTo>
                <a:lnTo>
                  <a:pt x="3074" y="1224"/>
                </a:lnTo>
                <a:lnTo>
                  <a:pt x="3074" y="1226"/>
                </a:lnTo>
                <a:lnTo>
                  <a:pt x="3076" y="1226"/>
                </a:lnTo>
                <a:lnTo>
                  <a:pt x="3078" y="1226"/>
                </a:lnTo>
                <a:lnTo>
                  <a:pt x="3080" y="1226"/>
                </a:lnTo>
                <a:lnTo>
                  <a:pt x="3089" y="1251"/>
                </a:lnTo>
                <a:lnTo>
                  <a:pt x="3112" y="1251"/>
                </a:lnTo>
                <a:lnTo>
                  <a:pt x="3116" y="1275"/>
                </a:lnTo>
                <a:lnTo>
                  <a:pt x="3120" y="1275"/>
                </a:lnTo>
                <a:lnTo>
                  <a:pt x="3120" y="1278"/>
                </a:lnTo>
                <a:lnTo>
                  <a:pt x="3143" y="1278"/>
                </a:lnTo>
                <a:lnTo>
                  <a:pt x="3156" y="1295"/>
                </a:lnTo>
                <a:lnTo>
                  <a:pt x="3172" y="1295"/>
                </a:lnTo>
                <a:lnTo>
                  <a:pt x="3172" y="1298"/>
                </a:lnTo>
                <a:lnTo>
                  <a:pt x="3183" y="1306"/>
                </a:lnTo>
                <a:lnTo>
                  <a:pt x="3183" y="1315"/>
                </a:lnTo>
                <a:lnTo>
                  <a:pt x="3203" y="1329"/>
                </a:lnTo>
                <a:lnTo>
                  <a:pt x="3209" y="1338"/>
                </a:lnTo>
                <a:lnTo>
                  <a:pt x="3216" y="1338"/>
                </a:lnTo>
                <a:lnTo>
                  <a:pt x="3220" y="1346"/>
                </a:lnTo>
                <a:lnTo>
                  <a:pt x="3243" y="1366"/>
                </a:lnTo>
                <a:lnTo>
                  <a:pt x="3243" y="1378"/>
                </a:lnTo>
                <a:lnTo>
                  <a:pt x="3256" y="1382"/>
                </a:lnTo>
                <a:lnTo>
                  <a:pt x="3269" y="1398"/>
                </a:lnTo>
                <a:lnTo>
                  <a:pt x="3276" y="1398"/>
                </a:lnTo>
                <a:lnTo>
                  <a:pt x="3276" y="1406"/>
                </a:lnTo>
                <a:lnTo>
                  <a:pt x="3289" y="1406"/>
                </a:lnTo>
                <a:lnTo>
                  <a:pt x="3289" y="1409"/>
                </a:lnTo>
                <a:lnTo>
                  <a:pt x="3292" y="1415"/>
                </a:lnTo>
                <a:lnTo>
                  <a:pt x="3296" y="1420"/>
                </a:lnTo>
                <a:lnTo>
                  <a:pt x="3300" y="1426"/>
                </a:lnTo>
                <a:lnTo>
                  <a:pt x="3303" y="1431"/>
                </a:lnTo>
                <a:lnTo>
                  <a:pt x="3303" y="1455"/>
                </a:lnTo>
                <a:lnTo>
                  <a:pt x="3296" y="1458"/>
                </a:lnTo>
                <a:lnTo>
                  <a:pt x="3296" y="1466"/>
                </a:lnTo>
                <a:lnTo>
                  <a:pt x="3292" y="1466"/>
                </a:lnTo>
                <a:lnTo>
                  <a:pt x="3292" y="1469"/>
                </a:lnTo>
                <a:lnTo>
                  <a:pt x="3294" y="1471"/>
                </a:lnTo>
                <a:lnTo>
                  <a:pt x="3294" y="1473"/>
                </a:lnTo>
                <a:lnTo>
                  <a:pt x="3296" y="1476"/>
                </a:lnTo>
                <a:lnTo>
                  <a:pt x="3296" y="1482"/>
                </a:lnTo>
                <a:lnTo>
                  <a:pt x="3301" y="1484"/>
                </a:lnTo>
                <a:lnTo>
                  <a:pt x="3307" y="1486"/>
                </a:lnTo>
                <a:lnTo>
                  <a:pt x="3309" y="1489"/>
                </a:lnTo>
                <a:lnTo>
                  <a:pt x="3311" y="1491"/>
                </a:lnTo>
                <a:lnTo>
                  <a:pt x="3311" y="1495"/>
                </a:lnTo>
                <a:lnTo>
                  <a:pt x="3312" y="1498"/>
                </a:lnTo>
                <a:lnTo>
                  <a:pt x="3312" y="1502"/>
                </a:lnTo>
                <a:lnTo>
                  <a:pt x="3316" y="1506"/>
                </a:lnTo>
                <a:lnTo>
                  <a:pt x="3320" y="1506"/>
                </a:lnTo>
                <a:lnTo>
                  <a:pt x="3323" y="1515"/>
                </a:lnTo>
                <a:lnTo>
                  <a:pt x="3332" y="1515"/>
                </a:lnTo>
                <a:lnTo>
                  <a:pt x="3336" y="1522"/>
                </a:lnTo>
                <a:lnTo>
                  <a:pt x="3347" y="1529"/>
                </a:lnTo>
                <a:lnTo>
                  <a:pt x="3361" y="1533"/>
                </a:lnTo>
                <a:lnTo>
                  <a:pt x="3380" y="1535"/>
                </a:lnTo>
                <a:lnTo>
                  <a:pt x="3383" y="1531"/>
                </a:lnTo>
                <a:lnTo>
                  <a:pt x="3385" y="1529"/>
                </a:lnTo>
                <a:lnTo>
                  <a:pt x="3389" y="1527"/>
                </a:lnTo>
                <a:lnTo>
                  <a:pt x="3392" y="1526"/>
                </a:lnTo>
                <a:lnTo>
                  <a:pt x="3392" y="1522"/>
                </a:lnTo>
                <a:lnTo>
                  <a:pt x="3400" y="1522"/>
                </a:lnTo>
                <a:lnTo>
                  <a:pt x="3409" y="1511"/>
                </a:lnTo>
                <a:lnTo>
                  <a:pt x="3469" y="1515"/>
                </a:lnTo>
                <a:lnTo>
                  <a:pt x="3469" y="1511"/>
                </a:lnTo>
                <a:lnTo>
                  <a:pt x="3476" y="1511"/>
                </a:lnTo>
                <a:lnTo>
                  <a:pt x="3480" y="1502"/>
                </a:lnTo>
                <a:lnTo>
                  <a:pt x="3500" y="1498"/>
                </a:lnTo>
                <a:lnTo>
                  <a:pt x="3500" y="1495"/>
                </a:lnTo>
                <a:lnTo>
                  <a:pt x="3536" y="1498"/>
                </a:lnTo>
                <a:lnTo>
                  <a:pt x="3536" y="1495"/>
                </a:lnTo>
                <a:lnTo>
                  <a:pt x="3549" y="1495"/>
                </a:lnTo>
                <a:lnTo>
                  <a:pt x="3552" y="1486"/>
                </a:lnTo>
                <a:lnTo>
                  <a:pt x="3567" y="1484"/>
                </a:lnTo>
                <a:lnTo>
                  <a:pt x="3581" y="1486"/>
                </a:lnTo>
                <a:lnTo>
                  <a:pt x="3598" y="1487"/>
                </a:lnTo>
                <a:lnTo>
                  <a:pt x="3612" y="1486"/>
                </a:lnTo>
                <a:lnTo>
                  <a:pt x="3612" y="1482"/>
                </a:lnTo>
                <a:lnTo>
                  <a:pt x="3623" y="1482"/>
                </a:lnTo>
                <a:lnTo>
                  <a:pt x="3623" y="1478"/>
                </a:lnTo>
                <a:lnTo>
                  <a:pt x="3636" y="1478"/>
                </a:lnTo>
                <a:lnTo>
                  <a:pt x="3636" y="1475"/>
                </a:lnTo>
                <a:lnTo>
                  <a:pt x="3660" y="1469"/>
                </a:lnTo>
                <a:lnTo>
                  <a:pt x="3663" y="1462"/>
                </a:lnTo>
                <a:lnTo>
                  <a:pt x="3674" y="1453"/>
                </a:lnTo>
                <a:lnTo>
                  <a:pt x="3687" y="1447"/>
                </a:lnTo>
                <a:lnTo>
                  <a:pt x="3703" y="1446"/>
                </a:lnTo>
                <a:lnTo>
                  <a:pt x="3709" y="1451"/>
                </a:lnTo>
                <a:lnTo>
                  <a:pt x="3714" y="1455"/>
                </a:lnTo>
                <a:lnTo>
                  <a:pt x="3720" y="1456"/>
                </a:lnTo>
                <a:lnTo>
                  <a:pt x="3729" y="1458"/>
                </a:lnTo>
                <a:lnTo>
                  <a:pt x="3729" y="1486"/>
                </a:lnTo>
                <a:lnTo>
                  <a:pt x="3723" y="1486"/>
                </a:lnTo>
                <a:lnTo>
                  <a:pt x="3720" y="1498"/>
                </a:lnTo>
                <a:lnTo>
                  <a:pt x="3723" y="1498"/>
                </a:lnTo>
                <a:lnTo>
                  <a:pt x="3725" y="1511"/>
                </a:lnTo>
                <a:lnTo>
                  <a:pt x="3725" y="1529"/>
                </a:lnTo>
                <a:lnTo>
                  <a:pt x="3723" y="1544"/>
                </a:lnTo>
                <a:lnTo>
                  <a:pt x="3720" y="1555"/>
                </a:lnTo>
                <a:lnTo>
                  <a:pt x="3718" y="1556"/>
                </a:lnTo>
                <a:lnTo>
                  <a:pt x="3718" y="1556"/>
                </a:lnTo>
                <a:lnTo>
                  <a:pt x="3718" y="1556"/>
                </a:lnTo>
                <a:lnTo>
                  <a:pt x="3716" y="1556"/>
                </a:lnTo>
                <a:lnTo>
                  <a:pt x="3714" y="1556"/>
                </a:lnTo>
                <a:lnTo>
                  <a:pt x="3712" y="1558"/>
                </a:lnTo>
                <a:lnTo>
                  <a:pt x="3711" y="1589"/>
                </a:lnTo>
                <a:lnTo>
                  <a:pt x="3703" y="1615"/>
                </a:lnTo>
                <a:lnTo>
                  <a:pt x="3703" y="1626"/>
                </a:lnTo>
                <a:lnTo>
                  <a:pt x="3692" y="1635"/>
                </a:lnTo>
                <a:lnTo>
                  <a:pt x="3692" y="1642"/>
                </a:lnTo>
                <a:lnTo>
                  <a:pt x="3689" y="1642"/>
                </a:lnTo>
                <a:lnTo>
                  <a:pt x="3689" y="1651"/>
                </a:lnTo>
                <a:lnTo>
                  <a:pt x="3683" y="1651"/>
                </a:lnTo>
                <a:lnTo>
                  <a:pt x="3683" y="1658"/>
                </a:lnTo>
                <a:lnTo>
                  <a:pt x="3680" y="1658"/>
                </a:lnTo>
                <a:lnTo>
                  <a:pt x="3680" y="1666"/>
                </a:lnTo>
                <a:lnTo>
                  <a:pt x="3676" y="1666"/>
                </a:lnTo>
                <a:lnTo>
                  <a:pt x="3676" y="1675"/>
                </a:lnTo>
                <a:lnTo>
                  <a:pt x="3672" y="1675"/>
                </a:lnTo>
                <a:lnTo>
                  <a:pt x="3672" y="1682"/>
                </a:lnTo>
                <a:lnTo>
                  <a:pt x="3660" y="1689"/>
                </a:lnTo>
                <a:lnTo>
                  <a:pt x="3660" y="1698"/>
                </a:lnTo>
                <a:lnTo>
                  <a:pt x="3656" y="1698"/>
                </a:lnTo>
                <a:lnTo>
                  <a:pt x="3656" y="1715"/>
                </a:lnTo>
                <a:lnTo>
                  <a:pt x="3652" y="1715"/>
                </a:lnTo>
                <a:lnTo>
                  <a:pt x="3652" y="1722"/>
                </a:lnTo>
                <a:lnTo>
                  <a:pt x="3649" y="1722"/>
                </a:lnTo>
                <a:lnTo>
                  <a:pt x="3649" y="1731"/>
                </a:lnTo>
                <a:lnTo>
                  <a:pt x="3640" y="1735"/>
                </a:lnTo>
                <a:lnTo>
                  <a:pt x="3640" y="1742"/>
                </a:lnTo>
                <a:lnTo>
                  <a:pt x="3636" y="1742"/>
                </a:lnTo>
                <a:lnTo>
                  <a:pt x="3636" y="1749"/>
                </a:lnTo>
                <a:lnTo>
                  <a:pt x="3632" y="1749"/>
                </a:lnTo>
                <a:lnTo>
                  <a:pt x="3632" y="1758"/>
                </a:lnTo>
                <a:lnTo>
                  <a:pt x="3629" y="1758"/>
                </a:lnTo>
                <a:lnTo>
                  <a:pt x="3629" y="1766"/>
                </a:lnTo>
                <a:lnTo>
                  <a:pt x="3620" y="1769"/>
                </a:lnTo>
                <a:lnTo>
                  <a:pt x="3620" y="1795"/>
                </a:lnTo>
                <a:lnTo>
                  <a:pt x="3616" y="1795"/>
                </a:lnTo>
                <a:lnTo>
                  <a:pt x="3616" y="1802"/>
                </a:lnTo>
                <a:lnTo>
                  <a:pt x="3612" y="1802"/>
                </a:lnTo>
                <a:lnTo>
                  <a:pt x="3612" y="1811"/>
                </a:lnTo>
                <a:lnTo>
                  <a:pt x="3609" y="1811"/>
                </a:lnTo>
                <a:lnTo>
                  <a:pt x="3603" y="1822"/>
                </a:lnTo>
                <a:lnTo>
                  <a:pt x="3592" y="1829"/>
                </a:lnTo>
                <a:lnTo>
                  <a:pt x="3592" y="1842"/>
                </a:lnTo>
                <a:lnTo>
                  <a:pt x="3589" y="1842"/>
                </a:lnTo>
                <a:lnTo>
                  <a:pt x="3589" y="1851"/>
                </a:lnTo>
                <a:lnTo>
                  <a:pt x="3580" y="1855"/>
                </a:lnTo>
                <a:lnTo>
                  <a:pt x="3580" y="1862"/>
                </a:lnTo>
                <a:lnTo>
                  <a:pt x="3576" y="1862"/>
                </a:lnTo>
                <a:lnTo>
                  <a:pt x="3576" y="1875"/>
                </a:lnTo>
                <a:lnTo>
                  <a:pt x="3560" y="1886"/>
                </a:lnTo>
                <a:lnTo>
                  <a:pt x="3556" y="1902"/>
                </a:lnTo>
                <a:lnTo>
                  <a:pt x="3543" y="1909"/>
                </a:lnTo>
                <a:lnTo>
                  <a:pt x="3543" y="1918"/>
                </a:lnTo>
                <a:lnTo>
                  <a:pt x="3529" y="1931"/>
                </a:lnTo>
                <a:lnTo>
                  <a:pt x="3523" y="1938"/>
                </a:lnTo>
                <a:lnTo>
                  <a:pt x="3516" y="1938"/>
                </a:lnTo>
                <a:lnTo>
                  <a:pt x="3516" y="1942"/>
                </a:lnTo>
                <a:lnTo>
                  <a:pt x="3509" y="1946"/>
                </a:lnTo>
                <a:lnTo>
                  <a:pt x="3509" y="1955"/>
                </a:lnTo>
                <a:lnTo>
                  <a:pt x="3472" y="1986"/>
                </a:lnTo>
                <a:lnTo>
                  <a:pt x="3469" y="1998"/>
                </a:lnTo>
                <a:lnTo>
                  <a:pt x="3460" y="1998"/>
                </a:lnTo>
                <a:lnTo>
                  <a:pt x="3449" y="2015"/>
                </a:lnTo>
                <a:lnTo>
                  <a:pt x="3436" y="2015"/>
                </a:lnTo>
                <a:lnTo>
                  <a:pt x="3436" y="2018"/>
                </a:lnTo>
                <a:lnTo>
                  <a:pt x="3429" y="2018"/>
                </a:lnTo>
                <a:lnTo>
                  <a:pt x="3420" y="2029"/>
                </a:lnTo>
                <a:lnTo>
                  <a:pt x="3403" y="2035"/>
                </a:lnTo>
                <a:lnTo>
                  <a:pt x="3396" y="2046"/>
                </a:lnTo>
                <a:lnTo>
                  <a:pt x="3389" y="2046"/>
                </a:lnTo>
                <a:lnTo>
                  <a:pt x="3383" y="2055"/>
                </a:lnTo>
                <a:lnTo>
                  <a:pt x="3376" y="2055"/>
                </a:lnTo>
                <a:lnTo>
                  <a:pt x="3356" y="2078"/>
                </a:lnTo>
                <a:lnTo>
                  <a:pt x="3349" y="2078"/>
                </a:lnTo>
                <a:lnTo>
                  <a:pt x="3343" y="2086"/>
                </a:lnTo>
                <a:lnTo>
                  <a:pt x="3332" y="2091"/>
                </a:lnTo>
                <a:lnTo>
                  <a:pt x="3332" y="2098"/>
                </a:lnTo>
                <a:lnTo>
                  <a:pt x="3303" y="2122"/>
                </a:lnTo>
                <a:lnTo>
                  <a:pt x="3303" y="2126"/>
                </a:lnTo>
                <a:lnTo>
                  <a:pt x="3296" y="2126"/>
                </a:lnTo>
                <a:lnTo>
                  <a:pt x="3291" y="2138"/>
                </a:lnTo>
                <a:lnTo>
                  <a:pt x="3280" y="2151"/>
                </a:lnTo>
                <a:lnTo>
                  <a:pt x="3269" y="2164"/>
                </a:lnTo>
                <a:lnTo>
                  <a:pt x="3260" y="2175"/>
                </a:lnTo>
                <a:lnTo>
                  <a:pt x="3252" y="2178"/>
                </a:lnTo>
                <a:lnTo>
                  <a:pt x="3252" y="2186"/>
                </a:lnTo>
                <a:lnTo>
                  <a:pt x="3236" y="2198"/>
                </a:lnTo>
                <a:lnTo>
                  <a:pt x="3232" y="2215"/>
                </a:lnTo>
                <a:lnTo>
                  <a:pt x="3223" y="2218"/>
                </a:lnTo>
                <a:lnTo>
                  <a:pt x="3203" y="2255"/>
                </a:lnTo>
                <a:lnTo>
                  <a:pt x="3180" y="2258"/>
                </a:lnTo>
                <a:lnTo>
                  <a:pt x="3180" y="2264"/>
                </a:lnTo>
                <a:lnTo>
                  <a:pt x="3178" y="2269"/>
                </a:lnTo>
                <a:lnTo>
                  <a:pt x="3176" y="2273"/>
                </a:lnTo>
                <a:lnTo>
                  <a:pt x="3174" y="2276"/>
                </a:lnTo>
                <a:lnTo>
                  <a:pt x="3174" y="2280"/>
                </a:lnTo>
                <a:lnTo>
                  <a:pt x="3172" y="2286"/>
                </a:lnTo>
                <a:lnTo>
                  <a:pt x="3143" y="2295"/>
                </a:lnTo>
                <a:lnTo>
                  <a:pt x="3136" y="2329"/>
                </a:lnTo>
                <a:lnTo>
                  <a:pt x="3123" y="2338"/>
                </a:lnTo>
                <a:lnTo>
                  <a:pt x="3123" y="2355"/>
                </a:lnTo>
                <a:lnTo>
                  <a:pt x="3120" y="2355"/>
                </a:lnTo>
                <a:lnTo>
                  <a:pt x="3112" y="2378"/>
                </a:lnTo>
                <a:lnTo>
                  <a:pt x="3109" y="2378"/>
                </a:lnTo>
                <a:lnTo>
                  <a:pt x="3109" y="2386"/>
                </a:lnTo>
                <a:lnTo>
                  <a:pt x="3103" y="2386"/>
                </a:lnTo>
                <a:lnTo>
                  <a:pt x="3100" y="2402"/>
                </a:lnTo>
                <a:lnTo>
                  <a:pt x="3083" y="2411"/>
                </a:lnTo>
                <a:lnTo>
                  <a:pt x="3063" y="2486"/>
                </a:lnTo>
                <a:lnTo>
                  <a:pt x="3081" y="2498"/>
                </a:lnTo>
                <a:lnTo>
                  <a:pt x="3096" y="2515"/>
                </a:lnTo>
                <a:lnTo>
                  <a:pt x="3100" y="2515"/>
                </a:lnTo>
                <a:lnTo>
                  <a:pt x="3100" y="2555"/>
                </a:lnTo>
                <a:lnTo>
                  <a:pt x="3094" y="2564"/>
                </a:lnTo>
                <a:lnTo>
                  <a:pt x="3094" y="2575"/>
                </a:lnTo>
                <a:lnTo>
                  <a:pt x="3096" y="2589"/>
                </a:lnTo>
                <a:lnTo>
                  <a:pt x="3096" y="2606"/>
                </a:lnTo>
                <a:lnTo>
                  <a:pt x="3092" y="2606"/>
                </a:lnTo>
                <a:lnTo>
                  <a:pt x="3092" y="2616"/>
                </a:lnTo>
                <a:lnTo>
                  <a:pt x="3096" y="2635"/>
                </a:lnTo>
                <a:lnTo>
                  <a:pt x="3103" y="2655"/>
                </a:lnTo>
                <a:lnTo>
                  <a:pt x="3111" y="2675"/>
                </a:lnTo>
                <a:lnTo>
                  <a:pt x="3116" y="2691"/>
                </a:lnTo>
                <a:lnTo>
                  <a:pt x="3120" y="2702"/>
                </a:lnTo>
                <a:lnTo>
                  <a:pt x="3127" y="2704"/>
                </a:lnTo>
                <a:lnTo>
                  <a:pt x="3132" y="2706"/>
                </a:lnTo>
                <a:lnTo>
                  <a:pt x="3138" y="2707"/>
                </a:lnTo>
                <a:lnTo>
                  <a:pt x="3141" y="2711"/>
                </a:lnTo>
                <a:lnTo>
                  <a:pt x="3145" y="2716"/>
                </a:lnTo>
                <a:lnTo>
                  <a:pt x="3149" y="2722"/>
                </a:lnTo>
                <a:lnTo>
                  <a:pt x="3154" y="2731"/>
                </a:lnTo>
                <a:lnTo>
                  <a:pt x="3158" y="2746"/>
                </a:lnTo>
                <a:lnTo>
                  <a:pt x="3156" y="2762"/>
                </a:lnTo>
                <a:lnTo>
                  <a:pt x="3152" y="2762"/>
                </a:lnTo>
                <a:lnTo>
                  <a:pt x="3152" y="2782"/>
                </a:lnTo>
                <a:lnTo>
                  <a:pt x="3149" y="2782"/>
                </a:lnTo>
                <a:lnTo>
                  <a:pt x="3149" y="2809"/>
                </a:lnTo>
                <a:lnTo>
                  <a:pt x="3147" y="2811"/>
                </a:lnTo>
                <a:lnTo>
                  <a:pt x="3147" y="2811"/>
                </a:lnTo>
                <a:lnTo>
                  <a:pt x="3145" y="2813"/>
                </a:lnTo>
                <a:lnTo>
                  <a:pt x="3143" y="2815"/>
                </a:lnTo>
                <a:lnTo>
                  <a:pt x="3143" y="2818"/>
                </a:lnTo>
                <a:lnTo>
                  <a:pt x="3149" y="2818"/>
                </a:lnTo>
                <a:lnTo>
                  <a:pt x="3149" y="2831"/>
                </a:lnTo>
                <a:lnTo>
                  <a:pt x="3152" y="2831"/>
                </a:lnTo>
                <a:lnTo>
                  <a:pt x="3152" y="2935"/>
                </a:lnTo>
                <a:lnTo>
                  <a:pt x="3160" y="2938"/>
                </a:lnTo>
                <a:lnTo>
                  <a:pt x="3163" y="2949"/>
                </a:lnTo>
                <a:lnTo>
                  <a:pt x="3165" y="2967"/>
                </a:lnTo>
                <a:lnTo>
                  <a:pt x="3163" y="2982"/>
                </a:lnTo>
                <a:lnTo>
                  <a:pt x="3160" y="2982"/>
                </a:lnTo>
                <a:lnTo>
                  <a:pt x="3160" y="2995"/>
                </a:lnTo>
                <a:lnTo>
                  <a:pt x="3152" y="2998"/>
                </a:lnTo>
                <a:lnTo>
                  <a:pt x="3152" y="3018"/>
                </a:lnTo>
                <a:lnTo>
                  <a:pt x="3140" y="3026"/>
                </a:lnTo>
                <a:lnTo>
                  <a:pt x="3140" y="3035"/>
                </a:lnTo>
                <a:lnTo>
                  <a:pt x="3116" y="3055"/>
                </a:lnTo>
                <a:lnTo>
                  <a:pt x="3116" y="3062"/>
                </a:lnTo>
                <a:lnTo>
                  <a:pt x="3100" y="3075"/>
                </a:lnTo>
                <a:lnTo>
                  <a:pt x="3096" y="3086"/>
                </a:lnTo>
                <a:lnTo>
                  <a:pt x="3080" y="3089"/>
                </a:lnTo>
                <a:lnTo>
                  <a:pt x="3072" y="3102"/>
                </a:lnTo>
                <a:lnTo>
                  <a:pt x="3063" y="3102"/>
                </a:lnTo>
                <a:lnTo>
                  <a:pt x="3063" y="3106"/>
                </a:lnTo>
                <a:lnTo>
                  <a:pt x="3056" y="3106"/>
                </a:lnTo>
                <a:lnTo>
                  <a:pt x="3056" y="3109"/>
                </a:lnTo>
                <a:lnTo>
                  <a:pt x="3036" y="3109"/>
                </a:lnTo>
                <a:lnTo>
                  <a:pt x="3036" y="3115"/>
                </a:lnTo>
                <a:lnTo>
                  <a:pt x="3020" y="3118"/>
                </a:lnTo>
                <a:lnTo>
                  <a:pt x="3020" y="3122"/>
                </a:lnTo>
                <a:lnTo>
                  <a:pt x="2972" y="3138"/>
                </a:lnTo>
                <a:lnTo>
                  <a:pt x="2949" y="3166"/>
                </a:lnTo>
                <a:lnTo>
                  <a:pt x="2943" y="3166"/>
                </a:lnTo>
                <a:lnTo>
                  <a:pt x="2943" y="3178"/>
                </a:lnTo>
                <a:lnTo>
                  <a:pt x="2932" y="3186"/>
                </a:lnTo>
                <a:lnTo>
                  <a:pt x="2932" y="3191"/>
                </a:lnTo>
                <a:lnTo>
                  <a:pt x="2923" y="3191"/>
                </a:lnTo>
                <a:lnTo>
                  <a:pt x="2920" y="3198"/>
                </a:lnTo>
                <a:lnTo>
                  <a:pt x="2916" y="3198"/>
                </a:lnTo>
                <a:lnTo>
                  <a:pt x="2914" y="3202"/>
                </a:lnTo>
                <a:lnTo>
                  <a:pt x="2914" y="3204"/>
                </a:lnTo>
                <a:lnTo>
                  <a:pt x="2914" y="3204"/>
                </a:lnTo>
                <a:lnTo>
                  <a:pt x="2914" y="3206"/>
                </a:lnTo>
                <a:lnTo>
                  <a:pt x="2914" y="3207"/>
                </a:lnTo>
                <a:lnTo>
                  <a:pt x="2914" y="3207"/>
                </a:lnTo>
                <a:lnTo>
                  <a:pt x="2914" y="3209"/>
                </a:lnTo>
                <a:lnTo>
                  <a:pt x="2912" y="3211"/>
                </a:lnTo>
                <a:lnTo>
                  <a:pt x="2909" y="3215"/>
                </a:lnTo>
                <a:lnTo>
                  <a:pt x="2909" y="3218"/>
                </a:lnTo>
                <a:lnTo>
                  <a:pt x="2889" y="3218"/>
                </a:lnTo>
                <a:lnTo>
                  <a:pt x="2852" y="3258"/>
                </a:lnTo>
                <a:lnTo>
                  <a:pt x="2843" y="3258"/>
                </a:lnTo>
                <a:lnTo>
                  <a:pt x="2840" y="3266"/>
                </a:lnTo>
                <a:lnTo>
                  <a:pt x="2832" y="3266"/>
                </a:lnTo>
                <a:lnTo>
                  <a:pt x="2820" y="3289"/>
                </a:lnTo>
                <a:lnTo>
                  <a:pt x="2823" y="3289"/>
                </a:lnTo>
                <a:lnTo>
                  <a:pt x="2829" y="3296"/>
                </a:lnTo>
                <a:lnTo>
                  <a:pt x="2832" y="3302"/>
                </a:lnTo>
                <a:lnTo>
                  <a:pt x="2836" y="3307"/>
                </a:lnTo>
                <a:lnTo>
                  <a:pt x="2840" y="3315"/>
                </a:lnTo>
                <a:lnTo>
                  <a:pt x="2840" y="3346"/>
                </a:lnTo>
                <a:lnTo>
                  <a:pt x="2849" y="3351"/>
                </a:lnTo>
                <a:lnTo>
                  <a:pt x="2851" y="3362"/>
                </a:lnTo>
                <a:lnTo>
                  <a:pt x="2851" y="3373"/>
                </a:lnTo>
                <a:lnTo>
                  <a:pt x="2856" y="3382"/>
                </a:lnTo>
                <a:lnTo>
                  <a:pt x="2858" y="3384"/>
                </a:lnTo>
                <a:lnTo>
                  <a:pt x="2858" y="3384"/>
                </a:lnTo>
                <a:lnTo>
                  <a:pt x="2858" y="3386"/>
                </a:lnTo>
                <a:lnTo>
                  <a:pt x="2860" y="3386"/>
                </a:lnTo>
                <a:lnTo>
                  <a:pt x="2861" y="3386"/>
                </a:lnTo>
                <a:lnTo>
                  <a:pt x="2863" y="3386"/>
                </a:lnTo>
                <a:lnTo>
                  <a:pt x="2860" y="3455"/>
                </a:lnTo>
                <a:lnTo>
                  <a:pt x="2856" y="3455"/>
                </a:lnTo>
                <a:lnTo>
                  <a:pt x="2856" y="3471"/>
                </a:lnTo>
                <a:lnTo>
                  <a:pt x="2852" y="3471"/>
                </a:lnTo>
                <a:lnTo>
                  <a:pt x="2852" y="3473"/>
                </a:lnTo>
                <a:lnTo>
                  <a:pt x="2852" y="3475"/>
                </a:lnTo>
                <a:lnTo>
                  <a:pt x="2854" y="3476"/>
                </a:lnTo>
                <a:lnTo>
                  <a:pt x="2856" y="3478"/>
                </a:lnTo>
                <a:lnTo>
                  <a:pt x="2856" y="3478"/>
                </a:lnTo>
                <a:lnTo>
                  <a:pt x="2858" y="3493"/>
                </a:lnTo>
                <a:lnTo>
                  <a:pt x="2854" y="3504"/>
                </a:lnTo>
                <a:lnTo>
                  <a:pt x="2849" y="3515"/>
                </a:lnTo>
                <a:lnTo>
                  <a:pt x="2843" y="3522"/>
                </a:lnTo>
                <a:lnTo>
                  <a:pt x="2843" y="3531"/>
                </a:lnTo>
                <a:lnTo>
                  <a:pt x="2816" y="3551"/>
                </a:lnTo>
                <a:lnTo>
                  <a:pt x="2800" y="3551"/>
                </a:lnTo>
                <a:lnTo>
                  <a:pt x="2800" y="3555"/>
                </a:lnTo>
                <a:lnTo>
                  <a:pt x="2789" y="3555"/>
                </a:lnTo>
                <a:lnTo>
                  <a:pt x="2783" y="3562"/>
                </a:lnTo>
                <a:lnTo>
                  <a:pt x="2772" y="3562"/>
                </a:lnTo>
                <a:lnTo>
                  <a:pt x="2772" y="3566"/>
                </a:lnTo>
                <a:lnTo>
                  <a:pt x="2756" y="3569"/>
                </a:lnTo>
                <a:lnTo>
                  <a:pt x="2756" y="3575"/>
                </a:lnTo>
                <a:lnTo>
                  <a:pt x="2736" y="3575"/>
                </a:lnTo>
                <a:lnTo>
                  <a:pt x="2732" y="3582"/>
                </a:lnTo>
                <a:lnTo>
                  <a:pt x="2716" y="3586"/>
                </a:lnTo>
                <a:lnTo>
                  <a:pt x="2716" y="3589"/>
                </a:lnTo>
                <a:lnTo>
                  <a:pt x="2709" y="3595"/>
                </a:lnTo>
                <a:lnTo>
                  <a:pt x="2703" y="3606"/>
                </a:lnTo>
                <a:lnTo>
                  <a:pt x="2700" y="3606"/>
                </a:lnTo>
                <a:lnTo>
                  <a:pt x="2703" y="3609"/>
                </a:lnTo>
                <a:lnTo>
                  <a:pt x="2707" y="3613"/>
                </a:lnTo>
                <a:lnTo>
                  <a:pt x="2709" y="3615"/>
                </a:lnTo>
                <a:lnTo>
                  <a:pt x="2709" y="3622"/>
                </a:lnTo>
                <a:lnTo>
                  <a:pt x="2712" y="3622"/>
                </a:lnTo>
                <a:lnTo>
                  <a:pt x="2712" y="3655"/>
                </a:lnTo>
                <a:lnTo>
                  <a:pt x="2709" y="3655"/>
                </a:lnTo>
                <a:lnTo>
                  <a:pt x="2709" y="3682"/>
                </a:lnTo>
                <a:lnTo>
                  <a:pt x="2703" y="3682"/>
                </a:lnTo>
                <a:lnTo>
                  <a:pt x="2703" y="3695"/>
                </a:lnTo>
                <a:lnTo>
                  <a:pt x="2700" y="3695"/>
                </a:lnTo>
                <a:lnTo>
                  <a:pt x="2700" y="3702"/>
                </a:lnTo>
                <a:lnTo>
                  <a:pt x="2696" y="3702"/>
                </a:lnTo>
                <a:lnTo>
                  <a:pt x="2696" y="3718"/>
                </a:lnTo>
                <a:lnTo>
                  <a:pt x="2692" y="3718"/>
                </a:lnTo>
                <a:lnTo>
                  <a:pt x="2692" y="3726"/>
                </a:lnTo>
                <a:lnTo>
                  <a:pt x="2689" y="3726"/>
                </a:lnTo>
                <a:lnTo>
                  <a:pt x="2683" y="3762"/>
                </a:lnTo>
                <a:lnTo>
                  <a:pt x="2669" y="3775"/>
                </a:lnTo>
                <a:lnTo>
                  <a:pt x="2669" y="3778"/>
                </a:lnTo>
                <a:lnTo>
                  <a:pt x="2660" y="3778"/>
                </a:lnTo>
                <a:lnTo>
                  <a:pt x="2652" y="3789"/>
                </a:lnTo>
                <a:lnTo>
                  <a:pt x="2643" y="3789"/>
                </a:lnTo>
                <a:lnTo>
                  <a:pt x="2643" y="3795"/>
                </a:lnTo>
                <a:lnTo>
                  <a:pt x="2640" y="3798"/>
                </a:lnTo>
                <a:lnTo>
                  <a:pt x="2634" y="3804"/>
                </a:lnTo>
                <a:lnTo>
                  <a:pt x="2629" y="3807"/>
                </a:lnTo>
                <a:lnTo>
                  <a:pt x="2623" y="3811"/>
                </a:lnTo>
                <a:lnTo>
                  <a:pt x="2616" y="3815"/>
                </a:lnTo>
                <a:lnTo>
                  <a:pt x="2612" y="3826"/>
                </a:lnTo>
                <a:lnTo>
                  <a:pt x="2609" y="3826"/>
                </a:lnTo>
                <a:lnTo>
                  <a:pt x="2609" y="3835"/>
                </a:lnTo>
                <a:lnTo>
                  <a:pt x="2600" y="3838"/>
                </a:lnTo>
                <a:lnTo>
                  <a:pt x="2596" y="3858"/>
                </a:lnTo>
                <a:lnTo>
                  <a:pt x="2583" y="3866"/>
                </a:lnTo>
                <a:lnTo>
                  <a:pt x="2583" y="3875"/>
                </a:lnTo>
                <a:lnTo>
                  <a:pt x="2576" y="3878"/>
                </a:lnTo>
                <a:lnTo>
                  <a:pt x="2576" y="3886"/>
                </a:lnTo>
                <a:lnTo>
                  <a:pt x="2560" y="3898"/>
                </a:lnTo>
                <a:lnTo>
                  <a:pt x="2560" y="3906"/>
                </a:lnTo>
                <a:lnTo>
                  <a:pt x="2532" y="3929"/>
                </a:lnTo>
                <a:lnTo>
                  <a:pt x="2529" y="3938"/>
                </a:lnTo>
                <a:lnTo>
                  <a:pt x="2512" y="3942"/>
                </a:lnTo>
                <a:lnTo>
                  <a:pt x="2509" y="3955"/>
                </a:lnTo>
                <a:lnTo>
                  <a:pt x="2489" y="3966"/>
                </a:lnTo>
                <a:lnTo>
                  <a:pt x="2489" y="3975"/>
                </a:lnTo>
                <a:lnTo>
                  <a:pt x="2483" y="3975"/>
                </a:lnTo>
                <a:lnTo>
                  <a:pt x="2480" y="3982"/>
                </a:lnTo>
                <a:lnTo>
                  <a:pt x="2472" y="3982"/>
                </a:lnTo>
                <a:lnTo>
                  <a:pt x="2449" y="4009"/>
                </a:lnTo>
                <a:lnTo>
                  <a:pt x="2440" y="4009"/>
                </a:lnTo>
                <a:lnTo>
                  <a:pt x="2432" y="4022"/>
                </a:lnTo>
                <a:lnTo>
                  <a:pt x="2409" y="4031"/>
                </a:lnTo>
                <a:lnTo>
                  <a:pt x="2400" y="4042"/>
                </a:lnTo>
                <a:lnTo>
                  <a:pt x="2383" y="4046"/>
                </a:lnTo>
                <a:lnTo>
                  <a:pt x="2380" y="4055"/>
                </a:lnTo>
                <a:lnTo>
                  <a:pt x="2340" y="4058"/>
                </a:lnTo>
                <a:lnTo>
                  <a:pt x="2340" y="4058"/>
                </a:lnTo>
                <a:lnTo>
                  <a:pt x="2340" y="4056"/>
                </a:lnTo>
                <a:lnTo>
                  <a:pt x="2338" y="4055"/>
                </a:lnTo>
                <a:lnTo>
                  <a:pt x="2336" y="4055"/>
                </a:lnTo>
                <a:lnTo>
                  <a:pt x="2332" y="4055"/>
                </a:lnTo>
                <a:lnTo>
                  <a:pt x="2332" y="4058"/>
                </a:lnTo>
                <a:lnTo>
                  <a:pt x="2323" y="4058"/>
                </a:lnTo>
                <a:lnTo>
                  <a:pt x="2312" y="4075"/>
                </a:lnTo>
                <a:lnTo>
                  <a:pt x="2276" y="4075"/>
                </a:lnTo>
                <a:lnTo>
                  <a:pt x="2272" y="4082"/>
                </a:lnTo>
                <a:lnTo>
                  <a:pt x="2263" y="4082"/>
                </a:lnTo>
                <a:lnTo>
                  <a:pt x="2263" y="4086"/>
                </a:lnTo>
                <a:lnTo>
                  <a:pt x="2216" y="4082"/>
                </a:lnTo>
                <a:lnTo>
                  <a:pt x="2216" y="4078"/>
                </a:lnTo>
                <a:lnTo>
                  <a:pt x="2209" y="4078"/>
                </a:lnTo>
                <a:lnTo>
                  <a:pt x="2209" y="4075"/>
                </a:lnTo>
                <a:lnTo>
                  <a:pt x="2203" y="4073"/>
                </a:lnTo>
                <a:lnTo>
                  <a:pt x="2200" y="4073"/>
                </a:lnTo>
                <a:lnTo>
                  <a:pt x="2198" y="4075"/>
                </a:lnTo>
                <a:lnTo>
                  <a:pt x="2196" y="4076"/>
                </a:lnTo>
                <a:lnTo>
                  <a:pt x="2194" y="4078"/>
                </a:lnTo>
                <a:lnTo>
                  <a:pt x="2194" y="4080"/>
                </a:lnTo>
                <a:lnTo>
                  <a:pt x="2192" y="4082"/>
                </a:lnTo>
                <a:lnTo>
                  <a:pt x="2192" y="4082"/>
                </a:lnTo>
                <a:lnTo>
                  <a:pt x="2140" y="4078"/>
                </a:lnTo>
                <a:lnTo>
                  <a:pt x="2140" y="4082"/>
                </a:lnTo>
                <a:lnTo>
                  <a:pt x="2129" y="4082"/>
                </a:lnTo>
                <a:lnTo>
                  <a:pt x="2116" y="4098"/>
                </a:lnTo>
                <a:lnTo>
                  <a:pt x="2052" y="4098"/>
                </a:lnTo>
                <a:lnTo>
                  <a:pt x="2052" y="4102"/>
                </a:lnTo>
                <a:lnTo>
                  <a:pt x="2036" y="4106"/>
                </a:lnTo>
                <a:lnTo>
                  <a:pt x="2023" y="4122"/>
                </a:lnTo>
                <a:lnTo>
                  <a:pt x="1983" y="4122"/>
                </a:lnTo>
                <a:lnTo>
                  <a:pt x="1981" y="4120"/>
                </a:lnTo>
                <a:lnTo>
                  <a:pt x="1978" y="4118"/>
                </a:lnTo>
                <a:lnTo>
                  <a:pt x="1974" y="4116"/>
                </a:lnTo>
                <a:lnTo>
                  <a:pt x="1972" y="4115"/>
                </a:lnTo>
                <a:lnTo>
                  <a:pt x="1972" y="4106"/>
                </a:lnTo>
                <a:lnTo>
                  <a:pt x="1971" y="4104"/>
                </a:lnTo>
                <a:lnTo>
                  <a:pt x="1967" y="4102"/>
                </a:lnTo>
                <a:lnTo>
                  <a:pt x="1961" y="4098"/>
                </a:lnTo>
                <a:lnTo>
                  <a:pt x="1956" y="4096"/>
                </a:lnTo>
                <a:lnTo>
                  <a:pt x="1951" y="4093"/>
                </a:lnTo>
                <a:lnTo>
                  <a:pt x="1947" y="4091"/>
                </a:lnTo>
                <a:lnTo>
                  <a:pt x="1943" y="4091"/>
                </a:lnTo>
                <a:lnTo>
                  <a:pt x="1941" y="4089"/>
                </a:lnTo>
                <a:lnTo>
                  <a:pt x="1941" y="4091"/>
                </a:lnTo>
                <a:lnTo>
                  <a:pt x="1941" y="4091"/>
                </a:lnTo>
                <a:lnTo>
                  <a:pt x="1941" y="4093"/>
                </a:lnTo>
                <a:lnTo>
                  <a:pt x="1941" y="4093"/>
                </a:lnTo>
                <a:lnTo>
                  <a:pt x="1940" y="4095"/>
                </a:lnTo>
                <a:lnTo>
                  <a:pt x="1920" y="4095"/>
                </a:lnTo>
                <a:lnTo>
                  <a:pt x="1916" y="4055"/>
                </a:lnTo>
                <a:lnTo>
                  <a:pt x="1920" y="4055"/>
                </a:lnTo>
                <a:lnTo>
                  <a:pt x="1920" y="4051"/>
                </a:lnTo>
                <a:lnTo>
                  <a:pt x="1916" y="4051"/>
                </a:lnTo>
                <a:lnTo>
                  <a:pt x="1912" y="4038"/>
                </a:lnTo>
                <a:lnTo>
                  <a:pt x="1909" y="4038"/>
                </a:lnTo>
                <a:lnTo>
                  <a:pt x="1909" y="4031"/>
                </a:lnTo>
                <a:lnTo>
                  <a:pt x="1900" y="4026"/>
                </a:lnTo>
                <a:lnTo>
                  <a:pt x="1900" y="4015"/>
                </a:lnTo>
                <a:lnTo>
                  <a:pt x="1892" y="4009"/>
                </a:lnTo>
                <a:lnTo>
                  <a:pt x="1892" y="3989"/>
                </a:lnTo>
                <a:lnTo>
                  <a:pt x="1896" y="3989"/>
                </a:lnTo>
                <a:lnTo>
                  <a:pt x="1896" y="3986"/>
                </a:lnTo>
                <a:lnTo>
                  <a:pt x="1912" y="3986"/>
                </a:lnTo>
                <a:lnTo>
                  <a:pt x="1916" y="3978"/>
                </a:lnTo>
                <a:lnTo>
                  <a:pt x="1916" y="3967"/>
                </a:lnTo>
                <a:lnTo>
                  <a:pt x="1916" y="3953"/>
                </a:lnTo>
                <a:lnTo>
                  <a:pt x="1916" y="3942"/>
                </a:lnTo>
                <a:lnTo>
                  <a:pt x="1903" y="3935"/>
                </a:lnTo>
                <a:lnTo>
                  <a:pt x="1903" y="3926"/>
                </a:lnTo>
                <a:lnTo>
                  <a:pt x="1892" y="3918"/>
                </a:lnTo>
                <a:lnTo>
                  <a:pt x="1892" y="3911"/>
                </a:lnTo>
                <a:lnTo>
                  <a:pt x="1889" y="3911"/>
                </a:lnTo>
                <a:lnTo>
                  <a:pt x="1880" y="3886"/>
                </a:lnTo>
                <a:lnTo>
                  <a:pt x="1876" y="3886"/>
                </a:lnTo>
                <a:lnTo>
                  <a:pt x="1872" y="3866"/>
                </a:lnTo>
                <a:lnTo>
                  <a:pt x="1863" y="3862"/>
                </a:lnTo>
                <a:lnTo>
                  <a:pt x="1863" y="3855"/>
                </a:lnTo>
                <a:lnTo>
                  <a:pt x="1860" y="3855"/>
                </a:lnTo>
                <a:lnTo>
                  <a:pt x="1860" y="3835"/>
                </a:lnTo>
                <a:lnTo>
                  <a:pt x="1856" y="3835"/>
                </a:lnTo>
                <a:lnTo>
                  <a:pt x="1856" y="3826"/>
                </a:lnTo>
                <a:lnTo>
                  <a:pt x="1852" y="3826"/>
                </a:lnTo>
                <a:lnTo>
                  <a:pt x="1849" y="3802"/>
                </a:lnTo>
                <a:lnTo>
                  <a:pt x="1843" y="3802"/>
                </a:lnTo>
                <a:lnTo>
                  <a:pt x="1836" y="3778"/>
                </a:lnTo>
                <a:lnTo>
                  <a:pt x="1832" y="3778"/>
                </a:lnTo>
                <a:lnTo>
                  <a:pt x="1829" y="3775"/>
                </a:lnTo>
                <a:lnTo>
                  <a:pt x="1827" y="3771"/>
                </a:lnTo>
                <a:lnTo>
                  <a:pt x="1825" y="3767"/>
                </a:lnTo>
                <a:lnTo>
                  <a:pt x="1823" y="3762"/>
                </a:lnTo>
                <a:lnTo>
                  <a:pt x="1812" y="3762"/>
                </a:lnTo>
                <a:lnTo>
                  <a:pt x="1789" y="3735"/>
                </a:lnTo>
                <a:lnTo>
                  <a:pt x="1780" y="3729"/>
                </a:lnTo>
                <a:lnTo>
                  <a:pt x="1780" y="3722"/>
                </a:lnTo>
                <a:lnTo>
                  <a:pt x="1776" y="3722"/>
                </a:lnTo>
                <a:lnTo>
                  <a:pt x="1776" y="3715"/>
                </a:lnTo>
                <a:lnTo>
                  <a:pt x="1772" y="3715"/>
                </a:lnTo>
                <a:lnTo>
                  <a:pt x="1772" y="3706"/>
                </a:lnTo>
                <a:lnTo>
                  <a:pt x="1763" y="3702"/>
                </a:lnTo>
                <a:lnTo>
                  <a:pt x="1763" y="3695"/>
                </a:lnTo>
                <a:lnTo>
                  <a:pt x="1756" y="3691"/>
                </a:lnTo>
                <a:lnTo>
                  <a:pt x="1752" y="3642"/>
                </a:lnTo>
                <a:lnTo>
                  <a:pt x="1743" y="3638"/>
                </a:lnTo>
                <a:lnTo>
                  <a:pt x="1743" y="3618"/>
                </a:lnTo>
                <a:lnTo>
                  <a:pt x="1740" y="3618"/>
                </a:lnTo>
                <a:lnTo>
                  <a:pt x="1740" y="3606"/>
                </a:lnTo>
                <a:lnTo>
                  <a:pt x="1736" y="3606"/>
                </a:lnTo>
                <a:lnTo>
                  <a:pt x="1736" y="3555"/>
                </a:lnTo>
                <a:lnTo>
                  <a:pt x="1732" y="3555"/>
                </a:lnTo>
                <a:lnTo>
                  <a:pt x="1729" y="3538"/>
                </a:lnTo>
                <a:lnTo>
                  <a:pt x="1723" y="3538"/>
                </a:lnTo>
                <a:lnTo>
                  <a:pt x="1723" y="3522"/>
                </a:lnTo>
                <a:lnTo>
                  <a:pt x="1720" y="3522"/>
                </a:lnTo>
                <a:lnTo>
                  <a:pt x="1720" y="3509"/>
                </a:lnTo>
                <a:lnTo>
                  <a:pt x="1716" y="3509"/>
                </a:lnTo>
                <a:lnTo>
                  <a:pt x="1716" y="3491"/>
                </a:lnTo>
                <a:lnTo>
                  <a:pt x="1720" y="3491"/>
                </a:lnTo>
                <a:lnTo>
                  <a:pt x="1716" y="3442"/>
                </a:lnTo>
                <a:lnTo>
                  <a:pt x="1716" y="3436"/>
                </a:lnTo>
                <a:lnTo>
                  <a:pt x="1718" y="3431"/>
                </a:lnTo>
                <a:lnTo>
                  <a:pt x="1718" y="3426"/>
                </a:lnTo>
                <a:lnTo>
                  <a:pt x="1720" y="3420"/>
                </a:lnTo>
                <a:lnTo>
                  <a:pt x="1720" y="3416"/>
                </a:lnTo>
                <a:lnTo>
                  <a:pt x="1720" y="3415"/>
                </a:lnTo>
                <a:lnTo>
                  <a:pt x="1716" y="3415"/>
                </a:lnTo>
                <a:lnTo>
                  <a:pt x="1709" y="3391"/>
                </a:lnTo>
                <a:lnTo>
                  <a:pt x="1692" y="3378"/>
                </a:lnTo>
                <a:lnTo>
                  <a:pt x="1692" y="3366"/>
                </a:lnTo>
                <a:lnTo>
                  <a:pt x="1689" y="3366"/>
                </a:lnTo>
                <a:lnTo>
                  <a:pt x="1689" y="3358"/>
                </a:lnTo>
                <a:lnTo>
                  <a:pt x="1683" y="3358"/>
                </a:lnTo>
                <a:lnTo>
                  <a:pt x="1683" y="3351"/>
                </a:lnTo>
                <a:lnTo>
                  <a:pt x="1669" y="3338"/>
                </a:lnTo>
                <a:lnTo>
                  <a:pt x="1669" y="3331"/>
                </a:lnTo>
                <a:lnTo>
                  <a:pt x="1660" y="3326"/>
                </a:lnTo>
                <a:lnTo>
                  <a:pt x="1660" y="3318"/>
                </a:lnTo>
                <a:lnTo>
                  <a:pt x="1656" y="3318"/>
                </a:lnTo>
                <a:lnTo>
                  <a:pt x="1656" y="3298"/>
                </a:lnTo>
                <a:lnTo>
                  <a:pt x="1652" y="3298"/>
                </a:lnTo>
                <a:lnTo>
                  <a:pt x="1652" y="3289"/>
                </a:lnTo>
                <a:lnTo>
                  <a:pt x="1643" y="3286"/>
                </a:lnTo>
                <a:lnTo>
                  <a:pt x="1643" y="3278"/>
                </a:lnTo>
                <a:lnTo>
                  <a:pt x="1640" y="3278"/>
                </a:lnTo>
                <a:lnTo>
                  <a:pt x="1640" y="3262"/>
                </a:lnTo>
                <a:lnTo>
                  <a:pt x="1629" y="3255"/>
                </a:lnTo>
                <a:lnTo>
                  <a:pt x="1629" y="3242"/>
                </a:lnTo>
                <a:lnTo>
                  <a:pt x="1620" y="3238"/>
                </a:lnTo>
                <a:lnTo>
                  <a:pt x="1612" y="3215"/>
                </a:lnTo>
                <a:lnTo>
                  <a:pt x="1603" y="3211"/>
                </a:lnTo>
                <a:lnTo>
                  <a:pt x="1603" y="3202"/>
                </a:lnTo>
                <a:lnTo>
                  <a:pt x="1589" y="3191"/>
                </a:lnTo>
                <a:lnTo>
                  <a:pt x="1583" y="3175"/>
                </a:lnTo>
                <a:lnTo>
                  <a:pt x="1576" y="3169"/>
                </a:lnTo>
                <a:lnTo>
                  <a:pt x="1576" y="3162"/>
                </a:lnTo>
                <a:lnTo>
                  <a:pt x="1572" y="3162"/>
                </a:lnTo>
                <a:lnTo>
                  <a:pt x="1571" y="3149"/>
                </a:lnTo>
                <a:lnTo>
                  <a:pt x="1571" y="3131"/>
                </a:lnTo>
                <a:lnTo>
                  <a:pt x="1572" y="3111"/>
                </a:lnTo>
                <a:lnTo>
                  <a:pt x="1574" y="3093"/>
                </a:lnTo>
                <a:lnTo>
                  <a:pt x="1576" y="3082"/>
                </a:lnTo>
                <a:lnTo>
                  <a:pt x="1572" y="3022"/>
                </a:lnTo>
                <a:lnTo>
                  <a:pt x="1576" y="3022"/>
                </a:lnTo>
                <a:lnTo>
                  <a:pt x="1576" y="3015"/>
                </a:lnTo>
                <a:lnTo>
                  <a:pt x="1589" y="3006"/>
                </a:lnTo>
                <a:lnTo>
                  <a:pt x="1589" y="2986"/>
                </a:lnTo>
                <a:lnTo>
                  <a:pt x="1592" y="2986"/>
                </a:lnTo>
                <a:lnTo>
                  <a:pt x="1592" y="2975"/>
                </a:lnTo>
                <a:lnTo>
                  <a:pt x="1596" y="2975"/>
                </a:lnTo>
                <a:lnTo>
                  <a:pt x="1596" y="2966"/>
                </a:lnTo>
                <a:lnTo>
                  <a:pt x="1600" y="2966"/>
                </a:lnTo>
                <a:lnTo>
                  <a:pt x="1600" y="2942"/>
                </a:lnTo>
                <a:lnTo>
                  <a:pt x="1603" y="2942"/>
                </a:lnTo>
                <a:lnTo>
                  <a:pt x="1603" y="2918"/>
                </a:lnTo>
                <a:lnTo>
                  <a:pt x="1609" y="2918"/>
                </a:lnTo>
                <a:lnTo>
                  <a:pt x="1609" y="2911"/>
                </a:lnTo>
                <a:lnTo>
                  <a:pt x="1612" y="2911"/>
                </a:lnTo>
                <a:lnTo>
                  <a:pt x="1612" y="2886"/>
                </a:lnTo>
                <a:lnTo>
                  <a:pt x="1618" y="2876"/>
                </a:lnTo>
                <a:lnTo>
                  <a:pt x="1623" y="2871"/>
                </a:lnTo>
                <a:lnTo>
                  <a:pt x="1631" y="2866"/>
                </a:lnTo>
                <a:lnTo>
                  <a:pt x="1636" y="2856"/>
                </a:lnTo>
                <a:lnTo>
                  <a:pt x="1640" y="2842"/>
                </a:lnTo>
                <a:lnTo>
                  <a:pt x="1652" y="2842"/>
                </a:lnTo>
                <a:lnTo>
                  <a:pt x="1660" y="2831"/>
                </a:lnTo>
                <a:lnTo>
                  <a:pt x="1667" y="2824"/>
                </a:lnTo>
                <a:lnTo>
                  <a:pt x="1672" y="2818"/>
                </a:lnTo>
                <a:lnTo>
                  <a:pt x="1676" y="2809"/>
                </a:lnTo>
                <a:lnTo>
                  <a:pt x="1680" y="2796"/>
                </a:lnTo>
                <a:lnTo>
                  <a:pt x="1680" y="2778"/>
                </a:lnTo>
                <a:lnTo>
                  <a:pt x="1681" y="2773"/>
                </a:lnTo>
                <a:lnTo>
                  <a:pt x="1683" y="2762"/>
                </a:lnTo>
                <a:lnTo>
                  <a:pt x="1681" y="2751"/>
                </a:lnTo>
                <a:lnTo>
                  <a:pt x="1680" y="2742"/>
                </a:lnTo>
                <a:lnTo>
                  <a:pt x="1669" y="2735"/>
                </a:lnTo>
                <a:lnTo>
                  <a:pt x="1669" y="2722"/>
                </a:lnTo>
                <a:lnTo>
                  <a:pt x="1663" y="2722"/>
                </a:lnTo>
                <a:lnTo>
                  <a:pt x="1660" y="2706"/>
                </a:lnTo>
                <a:lnTo>
                  <a:pt x="1656" y="2706"/>
                </a:lnTo>
                <a:lnTo>
                  <a:pt x="1656" y="2695"/>
                </a:lnTo>
                <a:lnTo>
                  <a:pt x="1652" y="2695"/>
                </a:lnTo>
                <a:lnTo>
                  <a:pt x="1652" y="2678"/>
                </a:lnTo>
                <a:lnTo>
                  <a:pt x="1643" y="2675"/>
                </a:lnTo>
                <a:lnTo>
                  <a:pt x="1640" y="2635"/>
                </a:lnTo>
                <a:lnTo>
                  <a:pt x="1651" y="2627"/>
                </a:lnTo>
                <a:lnTo>
                  <a:pt x="1654" y="2618"/>
                </a:lnTo>
                <a:lnTo>
                  <a:pt x="1656" y="2602"/>
                </a:lnTo>
                <a:lnTo>
                  <a:pt x="1649" y="2593"/>
                </a:lnTo>
                <a:lnTo>
                  <a:pt x="1645" y="2586"/>
                </a:lnTo>
                <a:lnTo>
                  <a:pt x="1643" y="2576"/>
                </a:lnTo>
                <a:lnTo>
                  <a:pt x="1640" y="2566"/>
                </a:lnTo>
                <a:lnTo>
                  <a:pt x="1636" y="2566"/>
                </a:lnTo>
                <a:lnTo>
                  <a:pt x="1632" y="2551"/>
                </a:lnTo>
                <a:lnTo>
                  <a:pt x="1629" y="2551"/>
                </a:lnTo>
                <a:lnTo>
                  <a:pt x="1629" y="2529"/>
                </a:lnTo>
                <a:lnTo>
                  <a:pt x="1616" y="2522"/>
                </a:lnTo>
                <a:lnTo>
                  <a:pt x="1612" y="2502"/>
                </a:lnTo>
                <a:lnTo>
                  <a:pt x="1603" y="2498"/>
                </a:lnTo>
                <a:lnTo>
                  <a:pt x="1603" y="2491"/>
                </a:lnTo>
                <a:lnTo>
                  <a:pt x="1600" y="2491"/>
                </a:lnTo>
                <a:lnTo>
                  <a:pt x="1600" y="2462"/>
                </a:lnTo>
                <a:lnTo>
                  <a:pt x="1589" y="2426"/>
                </a:lnTo>
                <a:lnTo>
                  <a:pt x="1580" y="2426"/>
                </a:lnTo>
                <a:lnTo>
                  <a:pt x="1576" y="2411"/>
                </a:lnTo>
                <a:lnTo>
                  <a:pt x="1572" y="2411"/>
                </a:lnTo>
                <a:lnTo>
                  <a:pt x="1572" y="2398"/>
                </a:lnTo>
                <a:lnTo>
                  <a:pt x="1563" y="2395"/>
                </a:lnTo>
                <a:lnTo>
                  <a:pt x="1556" y="2384"/>
                </a:lnTo>
                <a:lnTo>
                  <a:pt x="1549" y="2373"/>
                </a:lnTo>
                <a:lnTo>
                  <a:pt x="1543" y="2358"/>
                </a:lnTo>
                <a:lnTo>
                  <a:pt x="1532" y="2358"/>
                </a:lnTo>
                <a:lnTo>
                  <a:pt x="1532" y="2351"/>
                </a:lnTo>
                <a:lnTo>
                  <a:pt x="1518" y="2338"/>
                </a:lnTo>
                <a:lnTo>
                  <a:pt x="1507" y="2324"/>
                </a:lnTo>
                <a:lnTo>
                  <a:pt x="1496" y="2309"/>
                </a:lnTo>
                <a:lnTo>
                  <a:pt x="1476" y="2295"/>
                </a:lnTo>
                <a:lnTo>
                  <a:pt x="1476" y="2282"/>
                </a:lnTo>
                <a:lnTo>
                  <a:pt x="1465" y="2278"/>
                </a:lnTo>
                <a:lnTo>
                  <a:pt x="1458" y="2273"/>
                </a:lnTo>
                <a:lnTo>
                  <a:pt x="1452" y="2264"/>
                </a:lnTo>
                <a:lnTo>
                  <a:pt x="1452" y="2249"/>
                </a:lnTo>
                <a:lnTo>
                  <a:pt x="1440" y="2244"/>
                </a:lnTo>
                <a:lnTo>
                  <a:pt x="1436" y="2235"/>
                </a:lnTo>
                <a:lnTo>
                  <a:pt x="1436" y="2218"/>
                </a:lnTo>
                <a:lnTo>
                  <a:pt x="1429" y="2218"/>
                </a:lnTo>
                <a:lnTo>
                  <a:pt x="1423" y="2206"/>
                </a:lnTo>
                <a:lnTo>
                  <a:pt x="1420" y="2196"/>
                </a:lnTo>
                <a:lnTo>
                  <a:pt x="1414" y="2187"/>
                </a:lnTo>
                <a:lnTo>
                  <a:pt x="1411" y="2175"/>
                </a:lnTo>
                <a:lnTo>
                  <a:pt x="1409" y="2158"/>
                </a:lnTo>
                <a:lnTo>
                  <a:pt x="1432" y="2158"/>
                </a:lnTo>
                <a:lnTo>
                  <a:pt x="1432" y="2151"/>
                </a:lnTo>
                <a:lnTo>
                  <a:pt x="1440" y="2146"/>
                </a:lnTo>
                <a:lnTo>
                  <a:pt x="1440" y="2086"/>
                </a:lnTo>
                <a:lnTo>
                  <a:pt x="1449" y="2086"/>
                </a:lnTo>
                <a:lnTo>
                  <a:pt x="1443" y="2075"/>
                </a:lnTo>
                <a:lnTo>
                  <a:pt x="1440" y="2075"/>
                </a:lnTo>
                <a:lnTo>
                  <a:pt x="1438" y="2060"/>
                </a:lnTo>
                <a:lnTo>
                  <a:pt x="1441" y="2047"/>
                </a:lnTo>
                <a:lnTo>
                  <a:pt x="1447" y="2035"/>
                </a:lnTo>
                <a:lnTo>
                  <a:pt x="1452" y="2026"/>
                </a:lnTo>
                <a:lnTo>
                  <a:pt x="1460" y="2022"/>
                </a:lnTo>
                <a:lnTo>
                  <a:pt x="1460" y="1998"/>
                </a:lnTo>
                <a:lnTo>
                  <a:pt x="1469" y="1998"/>
                </a:lnTo>
                <a:lnTo>
                  <a:pt x="1467" y="1993"/>
                </a:lnTo>
                <a:lnTo>
                  <a:pt x="1463" y="1986"/>
                </a:lnTo>
                <a:lnTo>
                  <a:pt x="1463" y="1978"/>
                </a:lnTo>
                <a:lnTo>
                  <a:pt x="1463" y="1969"/>
                </a:lnTo>
                <a:lnTo>
                  <a:pt x="1469" y="1969"/>
                </a:lnTo>
                <a:lnTo>
                  <a:pt x="1469" y="1955"/>
                </a:lnTo>
                <a:lnTo>
                  <a:pt x="1460" y="1951"/>
                </a:lnTo>
                <a:lnTo>
                  <a:pt x="1460" y="1942"/>
                </a:lnTo>
                <a:lnTo>
                  <a:pt x="1456" y="1942"/>
                </a:lnTo>
                <a:lnTo>
                  <a:pt x="1452" y="1922"/>
                </a:lnTo>
                <a:lnTo>
                  <a:pt x="1432" y="1918"/>
                </a:lnTo>
                <a:lnTo>
                  <a:pt x="1429" y="1915"/>
                </a:lnTo>
                <a:lnTo>
                  <a:pt x="1427" y="1911"/>
                </a:lnTo>
                <a:lnTo>
                  <a:pt x="1423" y="1907"/>
                </a:lnTo>
                <a:lnTo>
                  <a:pt x="1421" y="1904"/>
                </a:lnTo>
                <a:lnTo>
                  <a:pt x="1420" y="1898"/>
                </a:lnTo>
                <a:lnTo>
                  <a:pt x="1416" y="1898"/>
                </a:lnTo>
                <a:lnTo>
                  <a:pt x="1416" y="1886"/>
                </a:lnTo>
                <a:lnTo>
                  <a:pt x="1396" y="1886"/>
                </a:lnTo>
                <a:lnTo>
                  <a:pt x="1396" y="1882"/>
                </a:lnTo>
                <a:lnTo>
                  <a:pt x="1372" y="1882"/>
                </a:lnTo>
                <a:lnTo>
                  <a:pt x="1372" y="1886"/>
                </a:lnTo>
                <a:lnTo>
                  <a:pt x="1343" y="1886"/>
                </a:lnTo>
                <a:lnTo>
                  <a:pt x="1343" y="1882"/>
                </a:lnTo>
                <a:lnTo>
                  <a:pt x="1340" y="1882"/>
                </a:lnTo>
                <a:lnTo>
                  <a:pt x="1332" y="1895"/>
                </a:lnTo>
                <a:lnTo>
                  <a:pt x="1256" y="1898"/>
                </a:lnTo>
                <a:lnTo>
                  <a:pt x="1252" y="1893"/>
                </a:lnTo>
                <a:lnTo>
                  <a:pt x="1249" y="1891"/>
                </a:lnTo>
                <a:lnTo>
                  <a:pt x="1245" y="1889"/>
                </a:lnTo>
                <a:lnTo>
                  <a:pt x="1243" y="1889"/>
                </a:lnTo>
                <a:lnTo>
                  <a:pt x="1240" y="1886"/>
                </a:lnTo>
                <a:lnTo>
                  <a:pt x="1240" y="1878"/>
                </a:lnTo>
                <a:lnTo>
                  <a:pt x="1232" y="1875"/>
                </a:lnTo>
                <a:lnTo>
                  <a:pt x="1223" y="1835"/>
                </a:lnTo>
                <a:lnTo>
                  <a:pt x="1216" y="1829"/>
                </a:lnTo>
                <a:lnTo>
                  <a:pt x="1216" y="1822"/>
                </a:lnTo>
                <a:lnTo>
                  <a:pt x="1209" y="1818"/>
                </a:lnTo>
                <a:lnTo>
                  <a:pt x="1209" y="1811"/>
                </a:lnTo>
                <a:lnTo>
                  <a:pt x="1203" y="1811"/>
                </a:lnTo>
                <a:lnTo>
                  <a:pt x="1203" y="1802"/>
                </a:lnTo>
                <a:lnTo>
                  <a:pt x="1176" y="1778"/>
                </a:lnTo>
                <a:lnTo>
                  <a:pt x="1100" y="1775"/>
                </a:lnTo>
                <a:lnTo>
                  <a:pt x="1100" y="1778"/>
                </a:lnTo>
                <a:lnTo>
                  <a:pt x="1016" y="1791"/>
                </a:lnTo>
                <a:lnTo>
                  <a:pt x="1016" y="1802"/>
                </a:lnTo>
                <a:lnTo>
                  <a:pt x="1012" y="1804"/>
                </a:lnTo>
                <a:lnTo>
                  <a:pt x="1009" y="1807"/>
                </a:lnTo>
                <a:lnTo>
                  <a:pt x="1007" y="1807"/>
                </a:lnTo>
                <a:lnTo>
                  <a:pt x="1003" y="1809"/>
                </a:lnTo>
                <a:lnTo>
                  <a:pt x="1000" y="1809"/>
                </a:lnTo>
                <a:lnTo>
                  <a:pt x="996" y="1809"/>
                </a:lnTo>
                <a:lnTo>
                  <a:pt x="989" y="1811"/>
                </a:lnTo>
                <a:lnTo>
                  <a:pt x="989" y="1815"/>
                </a:lnTo>
                <a:lnTo>
                  <a:pt x="943" y="1818"/>
                </a:lnTo>
                <a:lnTo>
                  <a:pt x="940" y="1826"/>
                </a:lnTo>
                <a:lnTo>
                  <a:pt x="923" y="1829"/>
                </a:lnTo>
                <a:lnTo>
                  <a:pt x="920" y="1838"/>
                </a:lnTo>
                <a:lnTo>
                  <a:pt x="903" y="1842"/>
                </a:lnTo>
                <a:lnTo>
                  <a:pt x="903" y="1846"/>
                </a:lnTo>
                <a:lnTo>
                  <a:pt x="869" y="1851"/>
                </a:lnTo>
                <a:lnTo>
                  <a:pt x="869" y="1855"/>
                </a:lnTo>
                <a:lnTo>
                  <a:pt x="860" y="1855"/>
                </a:lnTo>
                <a:lnTo>
                  <a:pt x="856" y="1862"/>
                </a:lnTo>
                <a:lnTo>
                  <a:pt x="841" y="1869"/>
                </a:lnTo>
                <a:lnTo>
                  <a:pt x="820" y="1871"/>
                </a:lnTo>
                <a:lnTo>
                  <a:pt x="809" y="1858"/>
                </a:lnTo>
                <a:lnTo>
                  <a:pt x="796" y="1856"/>
                </a:lnTo>
                <a:lnTo>
                  <a:pt x="781" y="1856"/>
                </a:lnTo>
                <a:lnTo>
                  <a:pt x="763" y="1855"/>
                </a:lnTo>
                <a:lnTo>
                  <a:pt x="763" y="1851"/>
                </a:lnTo>
                <a:lnTo>
                  <a:pt x="740" y="1851"/>
                </a:lnTo>
                <a:lnTo>
                  <a:pt x="736" y="1842"/>
                </a:lnTo>
                <a:lnTo>
                  <a:pt x="729" y="1840"/>
                </a:lnTo>
                <a:lnTo>
                  <a:pt x="714" y="1840"/>
                </a:lnTo>
                <a:lnTo>
                  <a:pt x="701" y="1840"/>
                </a:lnTo>
                <a:lnTo>
                  <a:pt x="692" y="1842"/>
                </a:lnTo>
                <a:lnTo>
                  <a:pt x="689" y="1851"/>
                </a:lnTo>
                <a:lnTo>
                  <a:pt x="663" y="1851"/>
                </a:lnTo>
                <a:lnTo>
                  <a:pt x="663" y="1846"/>
                </a:lnTo>
                <a:lnTo>
                  <a:pt x="652" y="1851"/>
                </a:lnTo>
                <a:lnTo>
                  <a:pt x="652" y="1855"/>
                </a:lnTo>
                <a:lnTo>
                  <a:pt x="629" y="1855"/>
                </a:lnTo>
                <a:lnTo>
                  <a:pt x="629" y="1858"/>
                </a:lnTo>
                <a:lnTo>
                  <a:pt x="620" y="1858"/>
                </a:lnTo>
                <a:lnTo>
                  <a:pt x="616" y="1866"/>
                </a:lnTo>
                <a:lnTo>
                  <a:pt x="609" y="1866"/>
                </a:lnTo>
                <a:lnTo>
                  <a:pt x="609" y="1871"/>
                </a:lnTo>
                <a:lnTo>
                  <a:pt x="576" y="1875"/>
                </a:lnTo>
                <a:lnTo>
                  <a:pt x="576" y="1878"/>
                </a:lnTo>
                <a:lnTo>
                  <a:pt x="563" y="1878"/>
                </a:lnTo>
                <a:lnTo>
                  <a:pt x="560" y="1886"/>
                </a:lnTo>
                <a:lnTo>
                  <a:pt x="549" y="1886"/>
                </a:lnTo>
                <a:lnTo>
                  <a:pt x="549" y="1889"/>
                </a:lnTo>
                <a:lnTo>
                  <a:pt x="509" y="1895"/>
                </a:lnTo>
                <a:lnTo>
                  <a:pt x="509" y="1889"/>
                </a:lnTo>
                <a:lnTo>
                  <a:pt x="500" y="1889"/>
                </a:lnTo>
                <a:lnTo>
                  <a:pt x="496" y="1882"/>
                </a:lnTo>
                <a:lnTo>
                  <a:pt x="483" y="1882"/>
                </a:lnTo>
                <a:lnTo>
                  <a:pt x="480" y="1875"/>
                </a:lnTo>
                <a:lnTo>
                  <a:pt x="472" y="1875"/>
                </a:lnTo>
                <a:lnTo>
                  <a:pt x="469" y="1866"/>
                </a:lnTo>
                <a:lnTo>
                  <a:pt x="460" y="1866"/>
                </a:lnTo>
                <a:lnTo>
                  <a:pt x="456" y="1858"/>
                </a:lnTo>
                <a:lnTo>
                  <a:pt x="449" y="1858"/>
                </a:lnTo>
                <a:lnTo>
                  <a:pt x="443" y="1851"/>
                </a:lnTo>
                <a:lnTo>
                  <a:pt x="429" y="1846"/>
                </a:lnTo>
                <a:lnTo>
                  <a:pt x="420" y="1835"/>
                </a:lnTo>
                <a:lnTo>
                  <a:pt x="412" y="1835"/>
                </a:lnTo>
                <a:lnTo>
                  <a:pt x="372" y="1791"/>
                </a:lnTo>
                <a:lnTo>
                  <a:pt x="363" y="1791"/>
                </a:lnTo>
                <a:lnTo>
                  <a:pt x="360" y="1782"/>
                </a:lnTo>
                <a:lnTo>
                  <a:pt x="349" y="1778"/>
                </a:lnTo>
                <a:lnTo>
                  <a:pt x="349" y="1775"/>
                </a:lnTo>
                <a:lnTo>
                  <a:pt x="332" y="1769"/>
                </a:lnTo>
                <a:lnTo>
                  <a:pt x="329" y="1762"/>
                </a:lnTo>
                <a:lnTo>
                  <a:pt x="316" y="1762"/>
                </a:lnTo>
                <a:lnTo>
                  <a:pt x="309" y="1742"/>
                </a:lnTo>
                <a:lnTo>
                  <a:pt x="300" y="1742"/>
                </a:lnTo>
                <a:lnTo>
                  <a:pt x="300" y="1738"/>
                </a:lnTo>
                <a:lnTo>
                  <a:pt x="292" y="1738"/>
                </a:lnTo>
                <a:lnTo>
                  <a:pt x="289" y="1731"/>
                </a:lnTo>
                <a:lnTo>
                  <a:pt x="276" y="1731"/>
                </a:lnTo>
                <a:lnTo>
                  <a:pt x="269" y="1718"/>
                </a:lnTo>
                <a:lnTo>
                  <a:pt x="265" y="1716"/>
                </a:lnTo>
                <a:lnTo>
                  <a:pt x="261" y="1716"/>
                </a:lnTo>
                <a:lnTo>
                  <a:pt x="260" y="1716"/>
                </a:lnTo>
                <a:lnTo>
                  <a:pt x="258" y="1716"/>
                </a:lnTo>
                <a:lnTo>
                  <a:pt x="258" y="1716"/>
                </a:lnTo>
                <a:lnTo>
                  <a:pt x="256" y="1716"/>
                </a:lnTo>
                <a:lnTo>
                  <a:pt x="254" y="1715"/>
                </a:lnTo>
                <a:lnTo>
                  <a:pt x="254" y="1711"/>
                </a:lnTo>
                <a:lnTo>
                  <a:pt x="252" y="1706"/>
                </a:lnTo>
                <a:lnTo>
                  <a:pt x="240" y="1706"/>
                </a:lnTo>
                <a:lnTo>
                  <a:pt x="236" y="1689"/>
                </a:lnTo>
                <a:lnTo>
                  <a:pt x="232" y="1689"/>
                </a:lnTo>
                <a:lnTo>
                  <a:pt x="232" y="1678"/>
                </a:lnTo>
                <a:lnTo>
                  <a:pt x="216" y="1671"/>
                </a:lnTo>
                <a:lnTo>
                  <a:pt x="212" y="1622"/>
                </a:lnTo>
                <a:lnTo>
                  <a:pt x="216" y="1622"/>
                </a:lnTo>
                <a:lnTo>
                  <a:pt x="216" y="1618"/>
                </a:lnTo>
                <a:lnTo>
                  <a:pt x="209" y="1615"/>
                </a:lnTo>
                <a:lnTo>
                  <a:pt x="203" y="1602"/>
                </a:lnTo>
                <a:lnTo>
                  <a:pt x="192" y="1595"/>
                </a:lnTo>
                <a:lnTo>
                  <a:pt x="192" y="1582"/>
                </a:lnTo>
                <a:lnTo>
                  <a:pt x="189" y="1582"/>
                </a:lnTo>
                <a:lnTo>
                  <a:pt x="189" y="1578"/>
                </a:lnTo>
                <a:lnTo>
                  <a:pt x="185" y="1576"/>
                </a:lnTo>
                <a:lnTo>
                  <a:pt x="180" y="1575"/>
                </a:lnTo>
                <a:lnTo>
                  <a:pt x="176" y="1575"/>
                </a:lnTo>
                <a:lnTo>
                  <a:pt x="171" y="1573"/>
                </a:lnTo>
                <a:lnTo>
                  <a:pt x="169" y="1569"/>
                </a:lnTo>
                <a:lnTo>
                  <a:pt x="169" y="1562"/>
                </a:lnTo>
                <a:lnTo>
                  <a:pt x="149" y="1558"/>
                </a:lnTo>
                <a:lnTo>
                  <a:pt x="143" y="1547"/>
                </a:lnTo>
                <a:lnTo>
                  <a:pt x="140" y="1540"/>
                </a:lnTo>
                <a:lnTo>
                  <a:pt x="134" y="1531"/>
                </a:lnTo>
                <a:lnTo>
                  <a:pt x="132" y="1518"/>
                </a:lnTo>
                <a:lnTo>
                  <a:pt x="118" y="1511"/>
                </a:lnTo>
                <a:lnTo>
                  <a:pt x="111" y="1498"/>
                </a:lnTo>
                <a:lnTo>
                  <a:pt x="109" y="1478"/>
                </a:lnTo>
                <a:lnTo>
                  <a:pt x="107" y="1476"/>
                </a:lnTo>
                <a:lnTo>
                  <a:pt x="105" y="1476"/>
                </a:lnTo>
                <a:lnTo>
                  <a:pt x="105" y="1475"/>
                </a:lnTo>
                <a:lnTo>
                  <a:pt x="105" y="1475"/>
                </a:lnTo>
                <a:lnTo>
                  <a:pt x="105" y="1473"/>
                </a:lnTo>
                <a:lnTo>
                  <a:pt x="103" y="1469"/>
                </a:lnTo>
                <a:lnTo>
                  <a:pt x="92" y="1469"/>
                </a:lnTo>
                <a:lnTo>
                  <a:pt x="92" y="1478"/>
                </a:lnTo>
                <a:lnTo>
                  <a:pt x="72" y="1478"/>
                </a:lnTo>
                <a:lnTo>
                  <a:pt x="69" y="1462"/>
                </a:lnTo>
                <a:lnTo>
                  <a:pt x="56" y="1458"/>
                </a:lnTo>
                <a:lnTo>
                  <a:pt x="54" y="1453"/>
                </a:lnTo>
                <a:lnTo>
                  <a:pt x="52" y="1449"/>
                </a:lnTo>
                <a:lnTo>
                  <a:pt x="51" y="1446"/>
                </a:lnTo>
                <a:lnTo>
                  <a:pt x="49" y="1444"/>
                </a:lnTo>
                <a:lnTo>
                  <a:pt x="45" y="1440"/>
                </a:lnTo>
                <a:lnTo>
                  <a:pt x="43" y="1435"/>
                </a:lnTo>
                <a:lnTo>
                  <a:pt x="29" y="1435"/>
                </a:lnTo>
                <a:lnTo>
                  <a:pt x="25" y="1416"/>
                </a:lnTo>
                <a:lnTo>
                  <a:pt x="23" y="1395"/>
                </a:lnTo>
                <a:lnTo>
                  <a:pt x="27" y="1386"/>
                </a:lnTo>
                <a:lnTo>
                  <a:pt x="27" y="1376"/>
                </a:lnTo>
                <a:lnTo>
                  <a:pt x="27" y="1366"/>
                </a:lnTo>
                <a:lnTo>
                  <a:pt x="29" y="1355"/>
                </a:lnTo>
                <a:lnTo>
                  <a:pt x="32" y="1355"/>
                </a:lnTo>
                <a:lnTo>
                  <a:pt x="34" y="1351"/>
                </a:lnTo>
                <a:lnTo>
                  <a:pt x="34" y="1347"/>
                </a:lnTo>
                <a:lnTo>
                  <a:pt x="36" y="1344"/>
                </a:lnTo>
                <a:lnTo>
                  <a:pt x="36" y="1338"/>
                </a:lnTo>
                <a:lnTo>
                  <a:pt x="23" y="1335"/>
                </a:lnTo>
                <a:lnTo>
                  <a:pt x="20" y="1322"/>
                </a:lnTo>
                <a:lnTo>
                  <a:pt x="14" y="1311"/>
                </a:lnTo>
                <a:lnTo>
                  <a:pt x="7" y="1302"/>
                </a:lnTo>
                <a:lnTo>
                  <a:pt x="3" y="1291"/>
                </a:lnTo>
                <a:lnTo>
                  <a:pt x="0" y="1275"/>
                </a:lnTo>
                <a:lnTo>
                  <a:pt x="14" y="1264"/>
                </a:lnTo>
                <a:lnTo>
                  <a:pt x="27" y="1251"/>
                </a:lnTo>
                <a:lnTo>
                  <a:pt x="36" y="1235"/>
                </a:lnTo>
                <a:lnTo>
                  <a:pt x="40" y="1235"/>
                </a:lnTo>
                <a:lnTo>
                  <a:pt x="43" y="1209"/>
                </a:lnTo>
                <a:lnTo>
                  <a:pt x="49" y="1209"/>
                </a:lnTo>
                <a:lnTo>
                  <a:pt x="52" y="1166"/>
                </a:lnTo>
                <a:lnTo>
                  <a:pt x="60" y="1162"/>
                </a:lnTo>
                <a:lnTo>
                  <a:pt x="63" y="1142"/>
                </a:lnTo>
                <a:lnTo>
                  <a:pt x="69" y="1142"/>
                </a:lnTo>
                <a:lnTo>
                  <a:pt x="69" y="1135"/>
                </a:lnTo>
                <a:lnTo>
                  <a:pt x="72" y="1135"/>
                </a:lnTo>
                <a:lnTo>
                  <a:pt x="78" y="1113"/>
                </a:lnTo>
                <a:lnTo>
                  <a:pt x="76" y="1089"/>
                </a:lnTo>
                <a:lnTo>
                  <a:pt x="72" y="1066"/>
                </a:lnTo>
                <a:lnTo>
                  <a:pt x="72" y="1049"/>
                </a:lnTo>
                <a:lnTo>
                  <a:pt x="56" y="1038"/>
                </a:lnTo>
                <a:lnTo>
                  <a:pt x="60" y="1002"/>
                </a:lnTo>
                <a:lnTo>
                  <a:pt x="63" y="1002"/>
                </a:lnTo>
                <a:lnTo>
                  <a:pt x="63" y="995"/>
                </a:lnTo>
                <a:lnTo>
                  <a:pt x="69" y="995"/>
                </a:lnTo>
                <a:lnTo>
                  <a:pt x="69" y="982"/>
                </a:lnTo>
                <a:lnTo>
                  <a:pt x="67" y="971"/>
                </a:lnTo>
                <a:lnTo>
                  <a:pt x="63" y="962"/>
                </a:lnTo>
                <a:lnTo>
                  <a:pt x="52" y="962"/>
                </a:lnTo>
                <a:lnTo>
                  <a:pt x="52" y="955"/>
                </a:lnTo>
                <a:lnTo>
                  <a:pt x="51" y="956"/>
                </a:lnTo>
                <a:lnTo>
                  <a:pt x="49" y="956"/>
                </a:lnTo>
                <a:lnTo>
                  <a:pt x="49" y="956"/>
                </a:lnTo>
                <a:lnTo>
                  <a:pt x="49" y="958"/>
                </a:lnTo>
                <a:lnTo>
                  <a:pt x="49" y="958"/>
                </a:lnTo>
                <a:lnTo>
                  <a:pt x="49" y="962"/>
                </a:lnTo>
                <a:lnTo>
                  <a:pt x="23" y="962"/>
                </a:lnTo>
                <a:lnTo>
                  <a:pt x="29" y="902"/>
                </a:lnTo>
                <a:lnTo>
                  <a:pt x="36" y="902"/>
                </a:lnTo>
                <a:lnTo>
                  <a:pt x="36" y="871"/>
                </a:lnTo>
                <a:lnTo>
                  <a:pt x="63" y="849"/>
                </a:lnTo>
                <a:lnTo>
                  <a:pt x="69" y="831"/>
                </a:lnTo>
                <a:lnTo>
                  <a:pt x="72" y="831"/>
                </a:lnTo>
                <a:lnTo>
                  <a:pt x="76" y="815"/>
                </a:lnTo>
                <a:lnTo>
                  <a:pt x="80" y="815"/>
                </a:lnTo>
                <a:lnTo>
                  <a:pt x="80" y="802"/>
                </a:lnTo>
                <a:lnTo>
                  <a:pt x="89" y="798"/>
                </a:lnTo>
                <a:lnTo>
                  <a:pt x="92" y="769"/>
                </a:lnTo>
                <a:lnTo>
                  <a:pt x="92" y="769"/>
                </a:lnTo>
                <a:lnTo>
                  <a:pt x="94" y="767"/>
                </a:lnTo>
                <a:lnTo>
                  <a:pt x="96" y="767"/>
                </a:lnTo>
                <a:lnTo>
                  <a:pt x="98" y="766"/>
                </a:lnTo>
                <a:lnTo>
                  <a:pt x="98" y="764"/>
                </a:lnTo>
                <a:lnTo>
                  <a:pt x="100" y="758"/>
                </a:lnTo>
                <a:lnTo>
                  <a:pt x="109" y="758"/>
                </a:lnTo>
                <a:lnTo>
                  <a:pt x="149" y="715"/>
                </a:lnTo>
                <a:lnTo>
                  <a:pt x="156" y="709"/>
                </a:lnTo>
                <a:lnTo>
                  <a:pt x="156" y="675"/>
                </a:lnTo>
                <a:lnTo>
                  <a:pt x="160" y="675"/>
                </a:lnTo>
                <a:lnTo>
                  <a:pt x="163" y="658"/>
                </a:lnTo>
                <a:lnTo>
                  <a:pt x="172" y="655"/>
                </a:lnTo>
                <a:lnTo>
                  <a:pt x="172" y="646"/>
                </a:lnTo>
                <a:lnTo>
                  <a:pt x="176" y="646"/>
                </a:lnTo>
                <a:lnTo>
                  <a:pt x="176" y="629"/>
                </a:lnTo>
                <a:lnTo>
                  <a:pt x="180" y="629"/>
                </a:lnTo>
                <a:lnTo>
                  <a:pt x="183" y="626"/>
                </a:lnTo>
                <a:lnTo>
                  <a:pt x="187" y="624"/>
                </a:lnTo>
                <a:lnTo>
                  <a:pt x="191" y="624"/>
                </a:lnTo>
                <a:lnTo>
                  <a:pt x="194" y="624"/>
                </a:lnTo>
                <a:lnTo>
                  <a:pt x="196" y="624"/>
                </a:lnTo>
                <a:lnTo>
                  <a:pt x="200" y="624"/>
                </a:lnTo>
                <a:lnTo>
                  <a:pt x="203" y="622"/>
                </a:lnTo>
                <a:lnTo>
                  <a:pt x="212" y="611"/>
                </a:lnTo>
                <a:lnTo>
                  <a:pt x="220" y="611"/>
                </a:lnTo>
                <a:lnTo>
                  <a:pt x="223" y="602"/>
                </a:lnTo>
                <a:lnTo>
                  <a:pt x="229" y="602"/>
                </a:lnTo>
                <a:lnTo>
                  <a:pt x="229" y="595"/>
                </a:lnTo>
                <a:lnTo>
                  <a:pt x="236" y="589"/>
                </a:lnTo>
                <a:lnTo>
                  <a:pt x="236" y="582"/>
                </a:lnTo>
                <a:lnTo>
                  <a:pt x="243" y="578"/>
                </a:lnTo>
                <a:lnTo>
                  <a:pt x="243" y="558"/>
                </a:lnTo>
                <a:lnTo>
                  <a:pt x="249" y="558"/>
                </a:lnTo>
                <a:lnTo>
                  <a:pt x="251" y="555"/>
                </a:lnTo>
                <a:lnTo>
                  <a:pt x="252" y="551"/>
                </a:lnTo>
                <a:lnTo>
                  <a:pt x="254" y="549"/>
                </a:lnTo>
                <a:lnTo>
                  <a:pt x="254" y="544"/>
                </a:lnTo>
                <a:lnTo>
                  <a:pt x="256" y="538"/>
                </a:lnTo>
                <a:lnTo>
                  <a:pt x="280" y="531"/>
                </a:lnTo>
                <a:lnTo>
                  <a:pt x="280" y="526"/>
                </a:lnTo>
                <a:lnTo>
                  <a:pt x="320" y="522"/>
                </a:lnTo>
                <a:lnTo>
                  <a:pt x="320" y="518"/>
                </a:lnTo>
                <a:lnTo>
                  <a:pt x="329" y="518"/>
                </a:lnTo>
                <a:lnTo>
                  <a:pt x="329" y="515"/>
                </a:lnTo>
                <a:lnTo>
                  <a:pt x="349" y="509"/>
                </a:lnTo>
                <a:lnTo>
                  <a:pt x="372" y="482"/>
                </a:lnTo>
                <a:lnTo>
                  <a:pt x="389" y="478"/>
                </a:lnTo>
                <a:lnTo>
                  <a:pt x="443" y="415"/>
                </a:lnTo>
                <a:lnTo>
                  <a:pt x="441" y="398"/>
                </a:lnTo>
                <a:lnTo>
                  <a:pt x="436" y="380"/>
                </a:lnTo>
                <a:lnTo>
                  <a:pt x="434" y="362"/>
                </a:lnTo>
                <a:lnTo>
                  <a:pt x="436" y="342"/>
                </a:lnTo>
                <a:lnTo>
                  <a:pt x="445" y="320"/>
                </a:lnTo>
                <a:lnTo>
                  <a:pt x="460" y="302"/>
                </a:lnTo>
                <a:lnTo>
                  <a:pt x="472" y="295"/>
                </a:lnTo>
                <a:lnTo>
                  <a:pt x="472" y="271"/>
                </a:lnTo>
                <a:lnTo>
                  <a:pt x="476" y="271"/>
                </a:lnTo>
                <a:lnTo>
                  <a:pt x="496" y="246"/>
                </a:lnTo>
                <a:lnTo>
                  <a:pt x="503" y="246"/>
                </a:lnTo>
                <a:lnTo>
                  <a:pt x="520" y="226"/>
                </a:lnTo>
                <a:lnTo>
                  <a:pt x="529" y="226"/>
                </a:lnTo>
                <a:lnTo>
                  <a:pt x="529" y="222"/>
                </a:lnTo>
                <a:lnTo>
                  <a:pt x="536" y="222"/>
                </a:lnTo>
                <a:lnTo>
                  <a:pt x="536" y="218"/>
                </a:lnTo>
                <a:lnTo>
                  <a:pt x="549" y="218"/>
                </a:lnTo>
                <a:lnTo>
                  <a:pt x="549" y="215"/>
                </a:lnTo>
                <a:lnTo>
                  <a:pt x="563" y="209"/>
                </a:lnTo>
                <a:lnTo>
                  <a:pt x="563" y="206"/>
                </a:lnTo>
                <a:lnTo>
                  <a:pt x="583" y="202"/>
                </a:lnTo>
                <a:lnTo>
                  <a:pt x="589" y="195"/>
                </a:lnTo>
                <a:lnTo>
                  <a:pt x="596" y="195"/>
                </a:lnTo>
                <a:lnTo>
                  <a:pt x="603" y="182"/>
                </a:lnTo>
                <a:lnTo>
                  <a:pt x="609" y="182"/>
                </a:lnTo>
                <a:lnTo>
                  <a:pt x="609" y="175"/>
                </a:lnTo>
                <a:lnTo>
                  <a:pt x="620" y="166"/>
                </a:lnTo>
                <a:lnTo>
                  <a:pt x="620" y="158"/>
                </a:lnTo>
                <a:lnTo>
                  <a:pt x="623" y="158"/>
                </a:lnTo>
                <a:lnTo>
                  <a:pt x="623" y="149"/>
                </a:lnTo>
                <a:lnTo>
                  <a:pt x="629" y="149"/>
                </a:lnTo>
                <a:lnTo>
                  <a:pt x="629" y="142"/>
                </a:lnTo>
                <a:lnTo>
                  <a:pt x="632" y="142"/>
                </a:lnTo>
                <a:lnTo>
                  <a:pt x="632" y="135"/>
                </a:lnTo>
                <a:lnTo>
                  <a:pt x="640" y="131"/>
                </a:lnTo>
                <a:lnTo>
                  <a:pt x="640" y="122"/>
                </a:lnTo>
                <a:lnTo>
                  <a:pt x="643" y="122"/>
                </a:lnTo>
                <a:lnTo>
                  <a:pt x="643" y="115"/>
                </a:lnTo>
                <a:lnTo>
                  <a:pt x="649" y="115"/>
                </a:lnTo>
                <a:lnTo>
                  <a:pt x="649" y="106"/>
                </a:lnTo>
                <a:lnTo>
                  <a:pt x="652" y="106"/>
                </a:lnTo>
                <a:lnTo>
                  <a:pt x="652" y="98"/>
                </a:lnTo>
                <a:lnTo>
                  <a:pt x="656" y="98"/>
                </a:lnTo>
                <a:lnTo>
                  <a:pt x="660" y="86"/>
                </a:lnTo>
                <a:lnTo>
                  <a:pt x="700" y="82"/>
                </a:lnTo>
                <a:lnTo>
                  <a:pt x="705" y="93"/>
                </a:lnTo>
                <a:lnTo>
                  <a:pt x="712" y="106"/>
                </a:lnTo>
                <a:lnTo>
                  <a:pt x="720" y="115"/>
                </a:lnTo>
                <a:lnTo>
                  <a:pt x="723" y="116"/>
                </a:lnTo>
                <a:lnTo>
                  <a:pt x="725" y="116"/>
                </a:lnTo>
                <a:lnTo>
                  <a:pt x="729" y="116"/>
                </a:lnTo>
                <a:lnTo>
                  <a:pt x="731" y="118"/>
                </a:lnTo>
                <a:lnTo>
                  <a:pt x="732" y="118"/>
                </a:lnTo>
                <a:lnTo>
                  <a:pt x="736" y="122"/>
                </a:lnTo>
                <a:lnTo>
                  <a:pt x="776" y="118"/>
                </a:lnTo>
                <a:lnTo>
                  <a:pt x="776" y="122"/>
                </a:lnTo>
                <a:lnTo>
                  <a:pt x="792" y="122"/>
                </a:lnTo>
                <a:lnTo>
                  <a:pt x="796" y="115"/>
                </a:lnTo>
                <a:lnTo>
                  <a:pt x="811" y="111"/>
                </a:lnTo>
                <a:lnTo>
                  <a:pt x="829" y="111"/>
                </a:lnTo>
                <a:lnTo>
                  <a:pt x="831" y="113"/>
                </a:lnTo>
                <a:lnTo>
                  <a:pt x="832" y="116"/>
                </a:lnTo>
                <a:lnTo>
                  <a:pt x="832" y="118"/>
                </a:lnTo>
                <a:lnTo>
                  <a:pt x="834" y="122"/>
                </a:lnTo>
                <a:lnTo>
                  <a:pt x="836" y="126"/>
                </a:lnTo>
                <a:lnTo>
                  <a:pt x="856" y="124"/>
                </a:lnTo>
                <a:lnTo>
                  <a:pt x="872" y="120"/>
                </a:lnTo>
                <a:lnTo>
                  <a:pt x="889" y="115"/>
                </a:lnTo>
                <a:lnTo>
                  <a:pt x="891" y="109"/>
                </a:lnTo>
                <a:lnTo>
                  <a:pt x="894" y="107"/>
                </a:lnTo>
                <a:lnTo>
                  <a:pt x="896" y="104"/>
                </a:lnTo>
                <a:lnTo>
                  <a:pt x="898" y="100"/>
                </a:lnTo>
                <a:lnTo>
                  <a:pt x="900" y="95"/>
                </a:lnTo>
                <a:lnTo>
                  <a:pt x="916" y="91"/>
                </a:lnTo>
                <a:lnTo>
                  <a:pt x="932" y="86"/>
                </a:lnTo>
                <a:lnTo>
                  <a:pt x="932" y="82"/>
                </a:lnTo>
                <a:lnTo>
                  <a:pt x="960" y="82"/>
                </a:lnTo>
                <a:lnTo>
                  <a:pt x="972" y="66"/>
                </a:lnTo>
                <a:lnTo>
                  <a:pt x="983" y="66"/>
                </a:lnTo>
                <a:lnTo>
                  <a:pt x="992" y="55"/>
                </a:lnTo>
                <a:lnTo>
                  <a:pt x="1012" y="55"/>
                </a:lnTo>
                <a:lnTo>
                  <a:pt x="1012" y="51"/>
                </a:lnTo>
                <a:lnTo>
                  <a:pt x="1023" y="51"/>
                </a:lnTo>
                <a:lnTo>
                  <a:pt x="1023" y="46"/>
                </a:lnTo>
                <a:lnTo>
                  <a:pt x="1032" y="46"/>
                </a:lnTo>
                <a:lnTo>
                  <a:pt x="1032" y="42"/>
                </a:lnTo>
                <a:lnTo>
                  <a:pt x="1096" y="42"/>
                </a:lnTo>
                <a:lnTo>
                  <a:pt x="1103" y="29"/>
                </a:lnTo>
                <a:lnTo>
                  <a:pt x="1209" y="26"/>
                </a:lnTo>
                <a:lnTo>
                  <a:pt x="1249" y="35"/>
                </a:lnTo>
                <a:lnTo>
                  <a:pt x="1249" y="29"/>
                </a:lnTo>
                <a:lnTo>
                  <a:pt x="1269" y="29"/>
                </a:lnTo>
                <a:lnTo>
                  <a:pt x="1272" y="22"/>
                </a:lnTo>
                <a:lnTo>
                  <a:pt x="1289" y="16"/>
                </a:lnTo>
                <a:lnTo>
                  <a:pt x="1312" y="15"/>
                </a:lnTo>
                <a:lnTo>
                  <a:pt x="1316" y="26"/>
                </a:lnTo>
                <a:lnTo>
                  <a:pt x="1320" y="26"/>
                </a:lnTo>
                <a:lnTo>
                  <a:pt x="1323" y="24"/>
                </a:lnTo>
                <a:lnTo>
                  <a:pt x="1325" y="24"/>
                </a:lnTo>
                <a:lnTo>
                  <a:pt x="1325" y="22"/>
                </a:lnTo>
                <a:lnTo>
                  <a:pt x="1327" y="18"/>
                </a:lnTo>
                <a:lnTo>
                  <a:pt x="1329" y="15"/>
                </a:lnTo>
                <a:lnTo>
                  <a:pt x="1356" y="15"/>
                </a:lnTo>
                <a:lnTo>
                  <a:pt x="1356" y="18"/>
                </a:lnTo>
                <a:lnTo>
                  <a:pt x="1365" y="22"/>
                </a:lnTo>
                <a:lnTo>
                  <a:pt x="1380" y="26"/>
                </a:lnTo>
                <a:lnTo>
                  <a:pt x="1394" y="27"/>
                </a:lnTo>
                <a:lnTo>
                  <a:pt x="1409" y="26"/>
                </a:lnTo>
                <a:lnTo>
                  <a:pt x="1412" y="18"/>
                </a:lnTo>
                <a:lnTo>
                  <a:pt x="1436" y="15"/>
                </a:lnTo>
                <a:lnTo>
                  <a:pt x="1436" y="9"/>
                </a:lnTo>
                <a:lnTo>
                  <a:pt x="1443" y="7"/>
                </a:lnTo>
                <a:lnTo>
                  <a:pt x="1456" y="4"/>
                </a:lnTo>
                <a:lnTo>
                  <a:pt x="1469" y="0"/>
                </a:lnTo>
                <a:close/>
              </a:path>
            </a:pathLst>
          </a:custGeom>
          <a:solidFill>
            <a:schemeClr val="accent3">
              <a:alpha val="60000"/>
            </a:schemeClr>
          </a:solidFill>
          <a:ln w="3175">
            <a:noFill/>
          </a:ln>
          <a:extLst/>
        </p:spPr>
        <p:txBody>
          <a:bodyPr vert="horz" wrap="square" lIns="91440" tIns="45720" rIns="91440" bIns="45720" numCol="1" anchor="t" anchorCtr="0" compatLnSpc="1">
            <a:prstTxWarp prst="textNoShape">
              <a:avLst/>
            </a:prstTxWarp>
          </a:bodyPr>
          <a:lstStyle/>
          <a:p>
            <a:endParaRPr lang="ko-KR" altLang="en-US" dirty="0"/>
          </a:p>
        </p:txBody>
      </p:sp>
      <p:sp>
        <p:nvSpPr>
          <p:cNvPr id="6" name="Rectangle 5"/>
          <p:cNvSpPr/>
          <p:nvPr/>
        </p:nvSpPr>
        <p:spPr>
          <a:xfrm>
            <a:off x="0" y="267494"/>
            <a:ext cx="899592" cy="216024"/>
          </a:xfrm>
          <a:prstGeom prst="rect">
            <a:avLst/>
          </a:prstGeom>
          <a:solidFill>
            <a:schemeClr val="accent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1447535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A65498B-6798-414F-8A39-EA72D791AE9F}"/>
              </a:ext>
            </a:extLst>
          </p:cNvPr>
          <p:cNvSpPr>
            <a:spLocks noGrp="1"/>
          </p:cNvSpPr>
          <p:nvPr>
            <p:ph type="body" sz="quarter" idx="10"/>
          </p:nvPr>
        </p:nvSpPr>
        <p:spPr>
          <a:xfrm>
            <a:off x="0" y="195486"/>
            <a:ext cx="9144000" cy="576064"/>
          </a:xfrm>
        </p:spPr>
        <p:txBody>
          <a:bodyPr/>
          <a:lstStyle/>
          <a:p>
            <a:r>
              <a:rPr lang="en-US" sz="3200" dirty="0">
                <a:solidFill>
                  <a:schemeClr val="tx1">
                    <a:lumMod val="65000"/>
                    <a:lumOff val="35000"/>
                  </a:schemeClr>
                </a:solidFill>
                <a:latin typeface="+mn-lt"/>
                <a:cs typeface="+mn-cs"/>
              </a:rPr>
              <a:t>Lesson</a:t>
            </a:r>
            <a:r>
              <a:rPr lang="en-US" dirty="0"/>
              <a:t> from Malaysia : GST scrapped</a:t>
            </a:r>
          </a:p>
        </p:txBody>
      </p:sp>
      <p:sp>
        <p:nvSpPr>
          <p:cNvPr id="4" name="Rectangle 3">
            <a:extLst>
              <a:ext uri="{FF2B5EF4-FFF2-40B4-BE49-F238E27FC236}">
                <a16:creationId xmlns:a16="http://schemas.microsoft.com/office/drawing/2014/main" id="{0F5A9D34-D3BA-49CD-AF45-16C9D5E5800A}"/>
              </a:ext>
            </a:extLst>
          </p:cNvPr>
          <p:cNvSpPr/>
          <p:nvPr/>
        </p:nvSpPr>
        <p:spPr>
          <a:xfrm>
            <a:off x="3419872" y="1072743"/>
            <a:ext cx="5400600" cy="1066959"/>
          </a:xfrm>
          <a:prstGeom prst="rect">
            <a:avLst/>
          </a:prstGeom>
        </p:spPr>
        <p:txBody>
          <a:bodyPr wrap="square">
            <a:spAutoFit/>
          </a:bodyPr>
          <a:lstStyle/>
          <a:p>
            <a:pPr algn="just">
              <a:lnSpc>
                <a:spcPts val="1875"/>
              </a:lnSpc>
            </a:pPr>
            <a:r>
              <a:rPr lang="en-US" dirty="0">
                <a:ea typeface="Calibri" panose="020F0502020204030204" pitchFamily="34" charset="0"/>
                <a:cs typeface="Times New Roman" panose="02020603050405020304" pitchFamily="18" charset="0"/>
              </a:rPr>
              <a:t>Malaysia implemented the Goods and Services     Tax (</a:t>
            </a:r>
            <a:r>
              <a:rPr lang="en-US" dirty="0"/>
              <a:t>GST</a:t>
            </a:r>
            <a:r>
              <a:rPr lang="en-US" dirty="0">
                <a:ea typeface="Calibri" panose="020F0502020204030204" pitchFamily="34" charset="0"/>
                <a:cs typeface="Times New Roman" panose="02020603050405020304" pitchFamily="18" charset="0"/>
              </a:rPr>
              <a:t>) from April 1, 2015 around 2 years before India. But due to rising inflation Malaysia scrapped GST on May 16, 2018.</a:t>
            </a:r>
          </a:p>
        </p:txBody>
      </p:sp>
      <p:sp>
        <p:nvSpPr>
          <p:cNvPr id="6" name="Rectangle 5">
            <a:extLst>
              <a:ext uri="{FF2B5EF4-FFF2-40B4-BE49-F238E27FC236}">
                <a16:creationId xmlns:a16="http://schemas.microsoft.com/office/drawing/2014/main" id="{8908B0F2-A8C8-4BEA-A1D7-F134730C02BE}"/>
              </a:ext>
            </a:extLst>
          </p:cNvPr>
          <p:cNvSpPr/>
          <p:nvPr/>
        </p:nvSpPr>
        <p:spPr>
          <a:xfrm>
            <a:off x="3275856" y="2787774"/>
            <a:ext cx="5616624" cy="1200329"/>
          </a:xfrm>
          <a:prstGeom prst="rect">
            <a:avLst/>
          </a:prstGeom>
        </p:spPr>
        <p:txBody>
          <a:bodyPr wrap="square">
            <a:spAutoFit/>
          </a:bodyPr>
          <a:lstStyle/>
          <a:p>
            <a:pPr algn="just"/>
            <a:r>
              <a:rPr lang="en-US" dirty="0">
                <a:cs typeface="Times New Roman" panose="02020603050405020304" pitchFamily="18" charset="0"/>
              </a:rPr>
              <a:t>Despite 18% of Government's revenue accruing from GST, Malaysia scraped the consumption tax   to curb the rising inflation. This concerns Indian GST for       effective implementation of Anti-profiteering.</a:t>
            </a:r>
          </a:p>
        </p:txBody>
      </p:sp>
      <p:sp>
        <p:nvSpPr>
          <p:cNvPr id="7" name="AutoShape 2" descr="Image result for malaysia flaG">
            <a:extLst>
              <a:ext uri="{FF2B5EF4-FFF2-40B4-BE49-F238E27FC236}">
                <a16:creationId xmlns:a16="http://schemas.microsoft.com/office/drawing/2014/main" id="{060F131F-46CF-498B-B279-3F0619C8D364}"/>
              </a:ext>
            </a:extLst>
          </p:cNvPr>
          <p:cNvSpPr>
            <a:spLocks noChangeAspect="1" noChangeArrowheads="1"/>
          </p:cNvSpPr>
          <p:nvPr/>
        </p:nvSpPr>
        <p:spPr bwMode="auto">
          <a:xfrm>
            <a:off x="4355976"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4" name="Picture 13">
            <a:extLst>
              <a:ext uri="{FF2B5EF4-FFF2-40B4-BE49-F238E27FC236}">
                <a16:creationId xmlns:a16="http://schemas.microsoft.com/office/drawing/2014/main" id="{EBC373FB-C951-46EA-A5CD-9A4BDCEF6860}"/>
              </a:ext>
            </a:extLst>
          </p:cNvPr>
          <p:cNvPicPr>
            <a:picLocks noChangeAspect="1"/>
          </p:cNvPicPr>
          <p:nvPr/>
        </p:nvPicPr>
        <p:blipFill rotWithShape="1">
          <a:blip r:embed="rId2">
            <a:extLst>
              <a:ext uri="{28A0092B-C50C-407E-A947-70E740481C1C}">
                <a14:useLocalDpi xmlns:a14="http://schemas.microsoft.com/office/drawing/2010/main" val="0"/>
              </a:ext>
            </a:extLst>
          </a:blip>
          <a:srcRect t="9733" r="2633" b="13103"/>
          <a:stretch/>
        </p:blipFill>
        <p:spPr>
          <a:xfrm>
            <a:off x="539552" y="1419622"/>
            <a:ext cx="2664295" cy="1477328"/>
          </a:xfrm>
          <a:prstGeom prst="rect">
            <a:avLst/>
          </a:prstGeom>
        </p:spPr>
      </p:pic>
    </p:spTree>
    <p:extLst>
      <p:ext uri="{BB962C8B-B14F-4D97-AF65-F5344CB8AC3E}">
        <p14:creationId xmlns:p14="http://schemas.microsoft.com/office/powerpoint/2010/main" val="33691352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1275606"/>
            <a:ext cx="9144000" cy="34563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0" name="Text Placeholder 39">
            <a:extLst>
              <a:ext uri="{FF2B5EF4-FFF2-40B4-BE49-F238E27FC236}">
                <a16:creationId xmlns:a16="http://schemas.microsoft.com/office/drawing/2014/main" id="{EE6F901D-F3E1-4F32-B707-F317E283AB70}"/>
              </a:ext>
            </a:extLst>
          </p:cNvPr>
          <p:cNvSpPr>
            <a:spLocks noGrp="1"/>
          </p:cNvSpPr>
          <p:nvPr>
            <p:ph type="body" sz="quarter" idx="10"/>
          </p:nvPr>
        </p:nvSpPr>
        <p:spPr>
          <a:xfrm>
            <a:off x="1286490" y="88345"/>
            <a:ext cx="6571030" cy="646331"/>
          </a:xfrm>
          <a:prstGeom prst="rect">
            <a:avLst/>
          </a:prstGeom>
        </p:spPr>
        <p:txBody>
          <a:bodyPr wrap="none">
            <a:spAutoFit/>
          </a:bodyPr>
          <a:lstStyle/>
          <a:p>
            <a:r>
              <a:rPr lang="en-US" b="1" dirty="0">
                <a:solidFill>
                  <a:schemeClr val="tx1">
                    <a:lumMod val="65000"/>
                    <a:lumOff val="35000"/>
                  </a:schemeClr>
                </a:solidFill>
              </a:rPr>
              <a:t>Actions taken by Department</a:t>
            </a:r>
            <a:endParaRPr lang="en-US" dirty="0">
              <a:solidFill>
                <a:schemeClr val="tx1">
                  <a:lumMod val="65000"/>
                  <a:lumOff val="35000"/>
                </a:schemeClr>
              </a:solidFill>
            </a:endParaRPr>
          </a:p>
        </p:txBody>
      </p:sp>
      <p:sp>
        <p:nvSpPr>
          <p:cNvPr id="2" name="Rectangle 1">
            <a:extLst>
              <a:ext uri="{FF2B5EF4-FFF2-40B4-BE49-F238E27FC236}">
                <a16:creationId xmlns:a16="http://schemas.microsoft.com/office/drawing/2014/main" id="{B3414EB4-83D2-4AE9-8F72-17F363D3FA43}"/>
              </a:ext>
            </a:extLst>
          </p:cNvPr>
          <p:cNvSpPr/>
          <p:nvPr/>
        </p:nvSpPr>
        <p:spPr>
          <a:xfrm>
            <a:off x="0" y="1474749"/>
            <a:ext cx="9144000" cy="1256306"/>
          </a:xfrm>
          <a:prstGeom prst="rect">
            <a:avLst/>
          </a:prstGeom>
        </p:spPr>
        <p:txBody>
          <a:bodyPr wrap="square">
            <a:spAutoFit/>
          </a:bodyPr>
          <a:lstStyle/>
          <a:p>
            <a:pPr algn="just">
              <a:lnSpc>
                <a:spcPct val="107000"/>
              </a:lnSpc>
            </a:pPr>
            <a:r>
              <a:rPr lang="en-US" dirty="0">
                <a:solidFill>
                  <a:schemeClr val="bg1"/>
                </a:solidFill>
                <a:ea typeface="Calibri" panose="020F0502020204030204" pitchFamily="34" charset="0"/>
                <a:cs typeface="Calibri Light" panose="020F0302020204030204" pitchFamily="34" charset="0"/>
              </a:rPr>
              <a:t>Out of the total number of 354 anti-profiteering applications, DG Safeguards sends          investigation notices for GST profiteering in 53 cases including </a:t>
            </a:r>
            <a:r>
              <a:rPr lang="en-US" b="1" dirty="0">
                <a:solidFill>
                  <a:schemeClr val="bg1"/>
                </a:solidFill>
                <a:ea typeface="Calibri" panose="020F0502020204030204" pitchFamily="34" charset="0"/>
                <a:cs typeface="Calibri Light" panose="020F0302020204030204" pitchFamily="34" charset="0"/>
              </a:rPr>
              <a:t>McDonald's</a:t>
            </a:r>
            <a:r>
              <a:rPr lang="en-US" dirty="0">
                <a:solidFill>
                  <a:schemeClr val="bg1"/>
                </a:solidFill>
                <a:ea typeface="Calibri" panose="020F0502020204030204" pitchFamily="34" charset="0"/>
                <a:cs typeface="Calibri Light" panose="020F0302020204030204" pitchFamily="34" charset="0"/>
              </a:rPr>
              <a:t>, </a:t>
            </a:r>
            <a:r>
              <a:rPr lang="en-US" b="1" dirty="0">
                <a:solidFill>
                  <a:schemeClr val="bg1"/>
                </a:solidFill>
                <a:ea typeface="Calibri" panose="020F0502020204030204" pitchFamily="34" charset="0"/>
                <a:cs typeface="Calibri Light" panose="020F0302020204030204" pitchFamily="34" charset="0"/>
              </a:rPr>
              <a:t>Honda</a:t>
            </a:r>
            <a:r>
              <a:rPr lang="en-US" dirty="0">
                <a:solidFill>
                  <a:schemeClr val="bg1"/>
                </a:solidFill>
                <a:ea typeface="Calibri" panose="020F0502020204030204" pitchFamily="34" charset="0"/>
                <a:cs typeface="Calibri Light" panose="020F0302020204030204" pitchFamily="34" charset="0"/>
              </a:rPr>
              <a:t> and </a:t>
            </a:r>
            <a:r>
              <a:rPr lang="en-US" b="1" dirty="0">
                <a:solidFill>
                  <a:schemeClr val="bg1"/>
                </a:solidFill>
                <a:ea typeface="Calibri" panose="020F0502020204030204" pitchFamily="34" charset="0"/>
                <a:cs typeface="Calibri Light" panose="020F0302020204030204" pitchFamily="34" charset="0"/>
              </a:rPr>
              <a:t>Hindustan Unilever Limited</a:t>
            </a:r>
            <a:r>
              <a:rPr lang="en-US" dirty="0">
                <a:solidFill>
                  <a:schemeClr val="bg1"/>
                </a:solidFill>
                <a:ea typeface="Calibri" panose="020F0502020204030204" pitchFamily="34" charset="0"/>
                <a:cs typeface="Calibri Light" panose="020F0302020204030204" pitchFamily="34" charset="0"/>
              </a:rPr>
              <a:t>.</a:t>
            </a:r>
            <a:endParaRPr lang="en-US" sz="1600" dirty="0">
              <a:solidFill>
                <a:schemeClr val="bg1"/>
              </a:solidFill>
              <a:ea typeface="Calibri" panose="020F0502020204030204" pitchFamily="34" charset="0"/>
              <a:cs typeface="Times New Roman" panose="02020603050405020304" pitchFamily="18" charset="0"/>
            </a:endParaRPr>
          </a:p>
          <a:p>
            <a:pPr marL="457200" marR="0" algn="just">
              <a:lnSpc>
                <a:spcPct val="107000"/>
              </a:lnSpc>
              <a:spcBef>
                <a:spcPts val="0"/>
              </a:spcBef>
              <a:spcAft>
                <a:spcPts val="0"/>
              </a:spcAft>
            </a:pPr>
            <a:r>
              <a:rPr lang="en-US" dirty="0">
                <a:solidFill>
                  <a:schemeClr val="bg1"/>
                </a:solidFill>
                <a:ea typeface="Calibri" panose="020F0502020204030204" pitchFamily="34" charset="0"/>
                <a:cs typeface="Calibri Light" panose="020F0302020204030204" pitchFamily="34" charset="0"/>
              </a:rPr>
              <a:t> </a:t>
            </a:r>
            <a:endParaRPr lang="en-US" sz="1600" dirty="0">
              <a:solidFill>
                <a:schemeClr val="bg1"/>
              </a:solidFill>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11245B17-05A7-400F-9A62-14FC3C12B6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2658591"/>
            <a:ext cx="2457450" cy="1857375"/>
          </a:xfrm>
          <a:prstGeom prst="rect">
            <a:avLst/>
          </a:prstGeom>
        </p:spPr>
      </p:pic>
      <p:pic>
        <p:nvPicPr>
          <p:cNvPr id="7" name="Picture 6">
            <a:extLst>
              <a:ext uri="{FF2B5EF4-FFF2-40B4-BE49-F238E27FC236}">
                <a16:creationId xmlns:a16="http://schemas.microsoft.com/office/drawing/2014/main" id="{FA67BA34-EA7A-44CF-AD32-7F02DB64F7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57289" y="2643759"/>
            <a:ext cx="2390775" cy="1857376"/>
          </a:xfrm>
          <a:prstGeom prst="rect">
            <a:avLst/>
          </a:prstGeom>
        </p:spPr>
      </p:pic>
      <p:pic>
        <p:nvPicPr>
          <p:cNvPr id="9" name="Picture 8">
            <a:extLst>
              <a:ext uri="{FF2B5EF4-FFF2-40B4-BE49-F238E27FC236}">
                <a16:creationId xmlns:a16="http://schemas.microsoft.com/office/drawing/2014/main" id="{F4407AB2-3572-4DAF-91A1-2E0C8CEA657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08104" y="2643758"/>
            <a:ext cx="3024336" cy="1872208"/>
          </a:xfrm>
          <a:prstGeom prst="rect">
            <a:avLst/>
          </a:prstGeom>
          <a:solidFill>
            <a:schemeClr val="bg1"/>
          </a:solidFill>
        </p:spPr>
      </p:pic>
    </p:spTree>
    <p:extLst>
      <p:ext uri="{BB962C8B-B14F-4D97-AF65-F5344CB8AC3E}">
        <p14:creationId xmlns:p14="http://schemas.microsoft.com/office/powerpoint/2010/main" val="2590806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1275606"/>
            <a:ext cx="9144000" cy="34563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0" name="Text Placeholder 39">
            <a:extLst>
              <a:ext uri="{FF2B5EF4-FFF2-40B4-BE49-F238E27FC236}">
                <a16:creationId xmlns:a16="http://schemas.microsoft.com/office/drawing/2014/main" id="{EE6F901D-F3E1-4F32-B707-F317E283AB70}"/>
              </a:ext>
            </a:extLst>
          </p:cNvPr>
          <p:cNvSpPr>
            <a:spLocks noGrp="1"/>
          </p:cNvSpPr>
          <p:nvPr>
            <p:ph type="body" sz="quarter" idx="10"/>
          </p:nvPr>
        </p:nvSpPr>
        <p:spPr>
          <a:xfrm>
            <a:off x="3748703" y="195486"/>
            <a:ext cx="1646606" cy="646331"/>
          </a:xfrm>
          <a:prstGeom prst="rect">
            <a:avLst/>
          </a:prstGeom>
        </p:spPr>
        <p:txBody>
          <a:bodyPr wrap="none">
            <a:spAutoFit/>
          </a:bodyPr>
          <a:lstStyle/>
          <a:p>
            <a:r>
              <a:rPr lang="en-US" b="1" dirty="0">
                <a:solidFill>
                  <a:schemeClr val="tx1">
                    <a:lumMod val="65000"/>
                    <a:lumOff val="35000"/>
                  </a:schemeClr>
                </a:solidFill>
              </a:rPr>
              <a:t>Contd.</a:t>
            </a:r>
            <a:endParaRPr lang="en-US" dirty="0">
              <a:solidFill>
                <a:schemeClr val="tx1">
                  <a:lumMod val="65000"/>
                  <a:lumOff val="35000"/>
                </a:schemeClr>
              </a:solidFill>
            </a:endParaRPr>
          </a:p>
        </p:txBody>
      </p:sp>
      <p:sp>
        <p:nvSpPr>
          <p:cNvPr id="2" name="Rectangle 1">
            <a:extLst>
              <a:ext uri="{FF2B5EF4-FFF2-40B4-BE49-F238E27FC236}">
                <a16:creationId xmlns:a16="http://schemas.microsoft.com/office/drawing/2014/main" id="{B3414EB4-83D2-4AE9-8F72-17F363D3FA43}"/>
              </a:ext>
            </a:extLst>
          </p:cNvPr>
          <p:cNvSpPr/>
          <p:nvPr/>
        </p:nvSpPr>
        <p:spPr>
          <a:xfrm>
            <a:off x="0" y="1722498"/>
            <a:ext cx="9144000" cy="2145396"/>
          </a:xfrm>
          <a:prstGeom prst="rect">
            <a:avLst/>
          </a:prstGeom>
        </p:spPr>
        <p:txBody>
          <a:bodyPr wrap="square">
            <a:spAutoFit/>
          </a:bodyPr>
          <a:lstStyle/>
          <a:p>
            <a:pPr marL="457200" marR="0" algn="just">
              <a:lnSpc>
                <a:spcPct val="107000"/>
              </a:lnSpc>
              <a:spcBef>
                <a:spcPts val="0"/>
              </a:spcBef>
              <a:spcAft>
                <a:spcPts val="0"/>
              </a:spcAft>
            </a:pPr>
            <a:r>
              <a:rPr lang="en-US" dirty="0">
                <a:solidFill>
                  <a:schemeClr val="bg1"/>
                </a:solidFill>
                <a:ea typeface="Calibri" panose="020F0502020204030204" pitchFamily="34" charset="0"/>
                <a:cs typeface="Calibri Light" panose="020F0302020204030204" pitchFamily="34" charset="0"/>
              </a:rPr>
              <a:t> </a:t>
            </a:r>
            <a:endParaRPr lang="en-US" sz="1600" dirty="0">
              <a:solidFill>
                <a:schemeClr val="bg1"/>
              </a:solidFill>
              <a:ea typeface="Calibri" panose="020F0502020204030204" pitchFamily="34" charset="0"/>
              <a:cs typeface="Times New Roman" panose="02020603050405020304" pitchFamily="18" charset="0"/>
            </a:endParaRPr>
          </a:p>
          <a:p>
            <a:pPr algn="just">
              <a:lnSpc>
                <a:spcPct val="107000"/>
              </a:lnSpc>
            </a:pPr>
            <a:r>
              <a:rPr lang="en-US" dirty="0">
                <a:solidFill>
                  <a:schemeClr val="bg1"/>
                </a:solidFill>
                <a:ea typeface="Calibri" panose="020F0502020204030204" pitchFamily="34" charset="0"/>
                <a:cs typeface="Calibri Light" panose="020F0302020204030204" pitchFamily="34" charset="0"/>
              </a:rPr>
              <a:t>HUL has earmarked </a:t>
            </a:r>
            <a:r>
              <a:rPr lang="en-US" b="1" dirty="0">
                <a:solidFill>
                  <a:schemeClr val="bg1"/>
                </a:solidFill>
                <a:ea typeface="Calibri" panose="020F0502020204030204" pitchFamily="34" charset="0"/>
                <a:cs typeface="Calibri Light" panose="020F0302020204030204" pitchFamily="34" charset="0"/>
              </a:rPr>
              <a:t>Rs 119 crore </a:t>
            </a:r>
            <a:r>
              <a:rPr lang="en-US" dirty="0">
                <a:solidFill>
                  <a:schemeClr val="bg1"/>
                </a:solidFill>
                <a:ea typeface="Calibri" panose="020F0502020204030204" pitchFamily="34" charset="0"/>
                <a:cs typeface="Calibri Light" panose="020F0302020204030204" pitchFamily="34" charset="0"/>
              </a:rPr>
              <a:t>in the December quarter to be paid to the government because it could not immediately lower prices after GST on several products. The          company has offered to release the money to the Consumer Welfare Fund, run by the   department of consumer affairs. In response, the authority has sought clarifications from HUL on the methodology used to arrive at Rs. 119 crore that the company offered to the government.</a:t>
            </a:r>
            <a:endParaRPr lang="en-US" sz="1600" dirty="0">
              <a:solidFill>
                <a:schemeClr val="bg1"/>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247898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0" y="555526"/>
            <a:ext cx="9144000" cy="576064"/>
          </a:xfrm>
        </p:spPr>
        <p:txBody>
          <a:bodyPr/>
          <a:lstStyle/>
          <a:p>
            <a:r>
              <a:rPr lang="en-US" sz="4800" b="1" dirty="0">
                <a:solidFill>
                  <a:schemeClr val="tx1">
                    <a:lumMod val="65000"/>
                    <a:lumOff val="35000"/>
                  </a:schemeClr>
                </a:solidFill>
              </a:rPr>
              <a:t>Conclusion</a:t>
            </a:r>
            <a:endParaRPr lang="en-US" sz="4800" dirty="0">
              <a:solidFill>
                <a:schemeClr val="tx1">
                  <a:lumMod val="65000"/>
                  <a:lumOff val="35000"/>
                </a:schemeClr>
              </a:solidFill>
            </a:endParaRPr>
          </a:p>
        </p:txBody>
      </p:sp>
      <p:grpSp>
        <p:nvGrpSpPr>
          <p:cNvPr id="13319" name="Group 13318"/>
          <p:cNvGrpSpPr/>
          <p:nvPr/>
        </p:nvGrpSpPr>
        <p:grpSpPr>
          <a:xfrm rot="19917947">
            <a:off x="1469388" y="1353546"/>
            <a:ext cx="1665869" cy="3558872"/>
            <a:chOff x="1359132" y="345882"/>
            <a:chExt cx="1966239" cy="4200564"/>
          </a:xfrm>
        </p:grpSpPr>
        <p:grpSp>
          <p:nvGrpSpPr>
            <p:cNvPr id="24" name="Group 23"/>
            <p:cNvGrpSpPr/>
            <p:nvPr/>
          </p:nvGrpSpPr>
          <p:grpSpPr>
            <a:xfrm>
              <a:off x="2073901" y="2186669"/>
              <a:ext cx="501313" cy="2359777"/>
              <a:chOff x="2810055" y="1677194"/>
              <a:chExt cx="535258" cy="2519562"/>
            </a:xfrm>
          </p:grpSpPr>
          <p:sp>
            <p:nvSpPr>
              <p:cNvPr id="7" name="Rectangle 8"/>
              <p:cNvSpPr/>
              <p:nvPr/>
            </p:nvSpPr>
            <p:spPr>
              <a:xfrm>
                <a:off x="2810675" y="3399597"/>
                <a:ext cx="534638" cy="779141"/>
              </a:xfrm>
              <a:custGeom>
                <a:avLst/>
                <a:gdLst/>
                <a:ahLst/>
                <a:cxnLst/>
                <a:rect l="l" t="t" r="r" b="b"/>
                <a:pathLst>
                  <a:path w="1802378" h="1800199">
                    <a:moveTo>
                      <a:pt x="0" y="0"/>
                    </a:moveTo>
                    <a:lnTo>
                      <a:pt x="1802378" y="0"/>
                    </a:lnTo>
                    <a:lnTo>
                      <a:pt x="1802378" y="289727"/>
                    </a:lnTo>
                    <a:lnTo>
                      <a:pt x="1801366" y="289727"/>
                    </a:lnTo>
                    <a:lnTo>
                      <a:pt x="901188" y="1800199"/>
                    </a:lnTo>
                    <a:lnTo>
                      <a:pt x="1012" y="289727"/>
                    </a:lnTo>
                    <a:lnTo>
                      <a:pt x="0" y="289727"/>
                    </a:lnTo>
                    <a:lnTo>
                      <a:pt x="0" y="288030"/>
                    </a:lnTo>
                    <a:close/>
                  </a:path>
                </a:pathLst>
              </a:custGeom>
              <a:gradFill>
                <a:gsLst>
                  <a:gs pos="0">
                    <a:schemeClr val="accent2">
                      <a:lumMod val="70000"/>
                      <a:lumOff val="30000"/>
                    </a:schemeClr>
                  </a:gs>
                  <a:gs pos="100000">
                    <a:schemeClr val="accent2">
                      <a:lumMod val="70000"/>
                      <a:lumOff val="30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Rectangle 8"/>
              <p:cNvSpPr/>
              <p:nvPr/>
            </p:nvSpPr>
            <p:spPr>
              <a:xfrm>
                <a:off x="2984722" y="3392706"/>
                <a:ext cx="180870" cy="787996"/>
              </a:xfrm>
              <a:custGeom>
                <a:avLst/>
                <a:gdLst>
                  <a:gd name="connsiteX0" fmla="*/ 0 w 1359043"/>
                  <a:gd name="connsiteY0" fmla="*/ 0 h 1813992"/>
                  <a:gd name="connsiteX1" fmla="*/ 1359043 w 1359043"/>
                  <a:gd name="connsiteY1" fmla="*/ 0 h 1813992"/>
                  <a:gd name="connsiteX2" fmla="*/ 1359043 w 1359043"/>
                  <a:gd name="connsiteY2" fmla="*/ 212596 h 1813992"/>
                  <a:gd name="connsiteX3" fmla="*/ 806822 w 1359043"/>
                  <a:gd name="connsiteY3" fmla="*/ 1813992 h 1813992"/>
                  <a:gd name="connsiteX4" fmla="*/ 1012 w 1359043"/>
                  <a:gd name="connsiteY4" fmla="*/ 289727 h 1813992"/>
                  <a:gd name="connsiteX5" fmla="*/ 0 w 1359043"/>
                  <a:gd name="connsiteY5" fmla="*/ 289727 h 1813992"/>
                  <a:gd name="connsiteX6" fmla="*/ 0 w 1359043"/>
                  <a:gd name="connsiteY6" fmla="*/ 288030 h 1813992"/>
                  <a:gd name="connsiteX7" fmla="*/ 0 w 1359043"/>
                  <a:gd name="connsiteY7" fmla="*/ 0 h 1813992"/>
                  <a:gd name="connsiteX0" fmla="*/ 0 w 1359043"/>
                  <a:gd name="connsiteY0" fmla="*/ 0 h 1820658"/>
                  <a:gd name="connsiteX1" fmla="*/ 1359043 w 1359043"/>
                  <a:gd name="connsiteY1" fmla="*/ 0 h 1820658"/>
                  <a:gd name="connsiteX2" fmla="*/ 1359043 w 1359043"/>
                  <a:gd name="connsiteY2" fmla="*/ 212596 h 1820658"/>
                  <a:gd name="connsiteX3" fmla="*/ 720119 w 1359043"/>
                  <a:gd name="connsiteY3" fmla="*/ 1820658 h 1820658"/>
                  <a:gd name="connsiteX4" fmla="*/ 1012 w 1359043"/>
                  <a:gd name="connsiteY4" fmla="*/ 289727 h 1820658"/>
                  <a:gd name="connsiteX5" fmla="*/ 0 w 1359043"/>
                  <a:gd name="connsiteY5" fmla="*/ 289727 h 1820658"/>
                  <a:gd name="connsiteX6" fmla="*/ 0 w 1359043"/>
                  <a:gd name="connsiteY6" fmla="*/ 288030 h 1820658"/>
                  <a:gd name="connsiteX7" fmla="*/ 0 w 1359043"/>
                  <a:gd name="connsiteY7" fmla="*/ 0 h 1820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9043" h="1820658">
                    <a:moveTo>
                      <a:pt x="0" y="0"/>
                    </a:moveTo>
                    <a:lnTo>
                      <a:pt x="1359043" y="0"/>
                    </a:lnTo>
                    <a:lnTo>
                      <a:pt x="1359043" y="212596"/>
                    </a:lnTo>
                    <a:lnTo>
                      <a:pt x="720119" y="1820658"/>
                    </a:lnTo>
                    <a:lnTo>
                      <a:pt x="1012" y="289727"/>
                    </a:lnTo>
                    <a:lnTo>
                      <a:pt x="0" y="289727"/>
                    </a:lnTo>
                    <a:lnTo>
                      <a:pt x="0" y="288030"/>
                    </a:lnTo>
                    <a:lnTo>
                      <a:pt x="0" y="0"/>
                    </a:lnTo>
                    <a:close/>
                  </a:path>
                </a:pathLst>
              </a:custGeom>
              <a:gradFill>
                <a:gsLst>
                  <a:gs pos="0">
                    <a:schemeClr val="accent2">
                      <a:lumMod val="50000"/>
                      <a:lumOff val="50000"/>
                    </a:schemeClr>
                  </a:gs>
                  <a:gs pos="100000">
                    <a:schemeClr val="accent2">
                      <a:lumMod val="50000"/>
                      <a:lumOff val="50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Rectangle 8"/>
              <p:cNvSpPr/>
              <p:nvPr/>
            </p:nvSpPr>
            <p:spPr>
              <a:xfrm>
                <a:off x="2810055" y="3399597"/>
                <a:ext cx="264192" cy="763141"/>
              </a:xfrm>
              <a:custGeom>
                <a:avLst/>
                <a:gdLst>
                  <a:gd name="connsiteX0" fmla="*/ 0 w 1345558"/>
                  <a:gd name="connsiteY0" fmla="*/ 0 h 1783227"/>
                  <a:gd name="connsiteX1" fmla="*/ 897414 w 1345558"/>
                  <a:gd name="connsiteY1" fmla="*/ 0 h 1783227"/>
                  <a:gd name="connsiteX2" fmla="*/ 901843 w 1345558"/>
                  <a:gd name="connsiteY2" fmla="*/ 212596 h 1783227"/>
                  <a:gd name="connsiteX3" fmla="*/ 1345558 w 1345558"/>
                  <a:gd name="connsiteY3" fmla="*/ 1783227 h 1783227"/>
                  <a:gd name="connsiteX4" fmla="*/ 1012 w 1345558"/>
                  <a:gd name="connsiteY4" fmla="*/ 289727 h 1783227"/>
                  <a:gd name="connsiteX5" fmla="*/ 0 w 1345558"/>
                  <a:gd name="connsiteY5" fmla="*/ 289727 h 1783227"/>
                  <a:gd name="connsiteX6" fmla="*/ 0 w 1345558"/>
                  <a:gd name="connsiteY6" fmla="*/ 288030 h 1783227"/>
                  <a:gd name="connsiteX7" fmla="*/ 0 w 1345558"/>
                  <a:gd name="connsiteY7" fmla="*/ 0 h 1783227"/>
                  <a:gd name="connsiteX0" fmla="*/ 0 w 1331023"/>
                  <a:gd name="connsiteY0" fmla="*/ 0 h 1763232"/>
                  <a:gd name="connsiteX1" fmla="*/ 897414 w 1331023"/>
                  <a:gd name="connsiteY1" fmla="*/ 0 h 1763232"/>
                  <a:gd name="connsiteX2" fmla="*/ 901843 w 1331023"/>
                  <a:gd name="connsiteY2" fmla="*/ 212596 h 1763232"/>
                  <a:gd name="connsiteX3" fmla="*/ 1331023 w 1331023"/>
                  <a:gd name="connsiteY3" fmla="*/ 1763232 h 1763232"/>
                  <a:gd name="connsiteX4" fmla="*/ 1012 w 1331023"/>
                  <a:gd name="connsiteY4" fmla="*/ 289727 h 1763232"/>
                  <a:gd name="connsiteX5" fmla="*/ 0 w 1331023"/>
                  <a:gd name="connsiteY5" fmla="*/ 289727 h 1763232"/>
                  <a:gd name="connsiteX6" fmla="*/ 0 w 1331023"/>
                  <a:gd name="connsiteY6" fmla="*/ 288030 h 1763232"/>
                  <a:gd name="connsiteX7" fmla="*/ 0 w 1331023"/>
                  <a:gd name="connsiteY7" fmla="*/ 0 h 1763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31023" h="1763232">
                    <a:moveTo>
                      <a:pt x="0" y="0"/>
                    </a:moveTo>
                    <a:lnTo>
                      <a:pt x="897414" y="0"/>
                    </a:lnTo>
                    <a:cubicBezTo>
                      <a:pt x="898890" y="70865"/>
                      <a:pt x="900367" y="141731"/>
                      <a:pt x="901843" y="212596"/>
                    </a:cubicBezTo>
                    <a:lnTo>
                      <a:pt x="1331023" y="1763232"/>
                    </a:lnTo>
                    <a:lnTo>
                      <a:pt x="1012" y="289727"/>
                    </a:lnTo>
                    <a:lnTo>
                      <a:pt x="0" y="289727"/>
                    </a:lnTo>
                    <a:lnTo>
                      <a:pt x="0" y="288030"/>
                    </a:lnTo>
                    <a:lnTo>
                      <a:pt x="0" y="0"/>
                    </a:lnTo>
                    <a:close/>
                  </a:path>
                </a:pathLst>
              </a:custGeom>
              <a:gradFill>
                <a:gsLst>
                  <a:gs pos="0">
                    <a:schemeClr val="accent2">
                      <a:lumMod val="30000"/>
                      <a:lumOff val="70000"/>
                    </a:schemeClr>
                  </a:gs>
                  <a:gs pos="100000">
                    <a:schemeClr val="accent2">
                      <a:lumMod val="30000"/>
                      <a:lumOff val="70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Rectangle 2"/>
              <p:cNvSpPr/>
              <p:nvPr/>
            </p:nvSpPr>
            <p:spPr>
              <a:xfrm>
                <a:off x="2811292" y="1677194"/>
                <a:ext cx="177768" cy="1815900"/>
              </a:xfrm>
              <a:custGeom>
                <a:avLst/>
                <a:gdLst/>
                <a:ahLst/>
                <a:cxnLst/>
                <a:rect l="l" t="t" r="r" b="b"/>
                <a:pathLst>
                  <a:path w="571061" h="4392488">
                    <a:moveTo>
                      <a:pt x="0" y="0"/>
                    </a:moveTo>
                    <a:lnTo>
                      <a:pt x="571061" y="0"/>
                    </a:lnTo>
                    <a:lnTo>
                      <a:pt x="571061" y="4392488"/>
                    </a:lnTo>
                    <a:lnTo>
                      <a:pt x="560315" y="4392488"/>
                    </a:lnTo>
                    <a:cubicBezTo>
                      <a:pt x="531263" y="4268191"/>
                      <a:pt x="419108" y="4176464"/>
                      <a:pt x="285530" y="4176464"/>
                    </a:cubicBezTo>
                    <a:cubicBezTo>
                      <a:pt x="151952" y="4176464"/>
                      <a:pt x="39798" y="4268191"/>
                      <a:pt x="10747" y="4392488"/>
                    </a:cubicBezTo>
                    <a:lnTo>
                      <a:pt x="0" y="4392488"/>
                    </a:lnTo>
                    <a:close/>
                  </a:path>
                </a:pathLst>
              </a:custGeom>
              <a:gradFill>
                <a:gsLst>
                  <a:gs pos="0">
                    <a:schemeClr val="accent1">
                      <a:lumMod val="30000"/>
                      <a:lumOff val="70000"/>
                    </a:schemeClr>
                  </a:gs>
                  <a:gs pos="100000">
                    <a:schemeClr val="accent1">
                      <a:lumMod val="30000"/>
                      <a:lumOff val="70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Rectangle 2"/>
              <p:cNvSpPr/>
              <p:nvPr/>
            </p:nvSpPr>
            <p:spPr>
              <a:xfrm>
                <a:off x="2987824" y="1677195"/>
                <a:ext cx="177768" cy="1815900"/>
              </a:xfrm>
              <a:custGeom>
                <a:avLst/>
                <a:gdLst/>
                <a:ahLst/>
                <a:cxnLst/>
                <a:rect l="l" t="t" r="r" b="b"/>
                <a:pathLst>
                  <a:path w="571061" h="4392488">
                    <a:moveTo>
                      <a:pt x="0" y="0"/>
                    </a:moveTo>
                    <a:lnTo>
                      <a:pt x="571061" y="0"/>
                    </a:lnTo>
                    <a:lnTo>
                      <a:pt x="571061" y="4392488"/>
                    </a:lnTo>
                    <a:lnTo>
                      <a:pt x="560315" y="4392488"/>
                    </a:lnTo>
                    <a:cubicBezTo>
                      <a:pt x="531263" y="4268191"/>
                      <a:pt x="419108" y="4176464"/>
                      <a:pt x="285530" y="4176464"/>
                    </a:cubicBezTo>
                    <a:cubicBezTo>
                      <a:pt x="151952" y="4176464"/>
                      <a:pt x="39798" y="4268191"/>
                      <a:pt x="10747" y="4392488"/>
                    </a:cubicBezTo>
                    <a:lnTo>
                      <a:pt x="0" y="4392488"/>
                    </a:lnTo>
                    <a:close/>
                  </a:path>
                </a:pathLst>
              </a:custGeom>
              <a:gradFill>
                <a:gsLst>
                  <a:gs pos="0">
                    <a:schemeClr val="accent1">
                      <a:lumMod val="50000"/>
                      <a:lumOff val="50000"/>
                    </a:schemeClr>
                  </a:gs>
                  <a:gs pos="100000">
                    <a:schemeClr val="accent1">
                      <a:lumMod val="50000"/>
                      <a:lumOff val="50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Rectangle 2"/>
              <p:cNvSpPr/>
              <p:nvPr/>
            </p:nvSpPr>
            <p:spPr>
              <a:xfrm>
                <a:off x="3165590" y="1677196"/>
                <a:ext cx="177768" cy="1815899"/>
              </a:xfrm>
              <a:custGeom>
                <a:avLst/>
                <a:gdLst/>
                <a:ahLst/>
                <a:cxnLst/>
                <a:rect l="l" t="t" r="r" b="b"/>
                <a:pathLst>
                  <a:path w="571061" h="4392488">
                    <a:moveTo>
                      <a:pt x="0" y="0"/>
                    </a:moveTo>
                    <a:lnTo>
                      <a:pt x="571061" y="0"/>
                    </a:lnTo>
                    <a:lnTo>
                      <a:pt x="571061" y="4392488"/>
                    </a:lnTo>
                    <a:lnTo>
                      <a:pt x="560315" y="4392488"/>
                    </a:lnTo>
                    <a:cubicBezTo>
                      <a:pt x="531263" y="4268191"/>
                      <a:pt x="419108" y="4176464"/>
                      <a:pt x="285530" y="4176464"/>
                    </a:cubicBezTo>
                    <a:cubicBezTo>
                      <a:pt x="151952" y="4176464"/>
                      <a:pt x="39798" y="4268191"/>
                      <a:pt x="10747" y="4392488"/>
                    </a:cubicBezTo>
                    <a:lnTo>
                      <a:pt x="0" y="439248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Isosceles Triangle 4"/>
              <p:cNvSpPr/>
              <p:nvPr/>
            </p:nvSpPr>
            <p:spPr>
              <a:xfrm rot="10800000">
                <a:off x="2987823" y="3961239"/>
                <a:ext cx="177768" cy="235517"/>
              </a:xfrm>
              <a:prstGeom prst="triangl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grpSp>
          <p:nvGrpSpPr>
            <p:cNvPr id="27" name="Group 26"/>
            <p:cNvGrpSpPr/>
            <p:nvPr/>
          </p:nvGrpSpPr>
          <p:grpSpPr>
            <a:xfrm>
              <a:off x="1359132" y="345882"/>
              <a:ext cx="1966239" cy="1811155"/>
              <a:chOff x="1888981" y="1110787"/>
              <a:chExt cx="2254374" cy="2076562"/>
            </a:xfrm>
          </p:grpSpPr>
          <p:sp>
            <p:nvSpPr>
              <p:cNvPr id="18" name="Teardrop 30"/>
              <p:cNvSpPr/>
              <p:nvPr/>
            </p:nvSpPr>
            <p:spPr>
              <a:xfrm rot="8100000">
                <a:off x="2322441" y="1563466"/>
                <a:ext cx="1333455" cy="1333457"/>
              </a:xfrm>
              <a:custGeom>
                <a:avLst/>
                <a:gdLst>
                  <a:gd name="connsiteX0" fmla="*/ 293361 w 2192670"/>
                  <a:gd name="connsiteY0" fmla="*/ 1899310 h 2192671"/>
                  <a:gd name="connsiteX1" fmla="*/ 0 w 2192670"/>
                  <a:gd name="connsiteY1" fmla="*/ 1191074 h 2192671"/>
                  <a:gd name="connsiteX2" fmla="*/ 1001597 w 2192670"/>
                  <a:gd name="connsiteY2" fmla="*/ 189477 h 2192671"/>
                  <a:gd name="connsiteX3" fmla="*/ 1341342 w 2192670"/>
                  <a:gd name="connsiteY3" fmla="*/ 189477 h 2192671"/>
                  <a:gd name="connsiteX4" fmla="*/ 1530818 w 2192670"/>
                  <a:gd name="connsiteY4" fmla="*/ 0 h 2192671"/>
                  <a:gd name="connsiteX5" fmla="*/ 1806586 w 2192670"/>
                  <a:gd name="connsiteY5" fmla="*/ 0 h 2192671"/>
                  <a:gd name="connsiteX6" fmla="*/ 1996062 w 2192670"/>
                  <a:gd name="connsiteY6" fmla="*/ 189477 h 2192671"/>
                  <a:gd name="connsiteX7" fmla="*/ 2003194 w 2192670"/>
                  <a:gd name="connsiteY7" fmla="*/ 189477 h 2192671"/>
                  <a:gd name="connsiteX8" fmla="*/ 2003194 w 2192670"/>
                  <a:gd name="connsiteY8" fmla="*/ 196609 h 2192671"/>
                  <a:gd name="connsiteX9" fmla="*/ 2192670 w 2192670"/>
                  <a:gd name="connsiteY9" fmla="*/ 386085 h 2192671"/>
                  <a:gd name="connsiteX10" fmla="*/ 2192670 w 2192670"/>
                  <a:gd name="connsiteY10" fmla="*/ 661852 h 2192671"/>
                  <a:gd name="connsiteX11" fmla="*/ 2003193 w 2192670"/>
                  <a:gd name="connsiteY11" fmla="*/ 851329 h 2192671"/>
                  <a:gd name="connsiteX12" fmla="*/ 2003194 w 2192670"/>
                  <a:gd name="connsiteY12" fmla="*/ 1191074 h 2192671"/>
                  <a:gd name="connsiteX13" fmla="*/ 1001597 w 2192670"/>
                  <a:gd name="connsiteY13" fmla="*/ 2192671 h 2192671"/>
                  <a:gd name="connsiteX14" fmla="*/ 293361 w 2192670"/>
                  <a:gd name="connsiteY14" fmla="*/ 1899310 h 2192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92670" h="2192671">
                    <a:moveTo>
                      <a:pt x="293361" y="1899310"/>
                    </a:moveTo>
                    <a:cubicBezTo>
                      <a:pt x="112107" y="1718057"/>
                      <a:pt x="0" y="1467657"/>
                      <a:pt x="0" y="1191074"/>
                    </a:cubicBezTo>
                    <a:cubicBezTo>
                      <a:pt x="0" y="637907"/>
                      <a:pt x="448430" y="189477"/>
                      <a:pt x="1001597" y="189477"/>
                    </a:cubicBezTo>
                    <a:lnTo>
                      <a:pt x="1341342" y="189477"/>
                    </a:lnTo>
                    <a:lnTo>
                      <a:pt x="1530818" y="0"/>
                    </a:lnTo>
                    <a:cubicBezTo>
                      <a:pt x="1606970" y="-76151"/>
                      <a:pt x="1730435" y="-76151"/>
                      <a:pt x="1806586" y="0"/>
                    </a:cubicBezTo>
                    <a:lnTo>
                      <a:pt x="1996062" y="189477"/>
                    </a:lnTo>
                    <a:lnTo>
                      <a:pt x="2003194" y="189477"/>
                    </a:lnTo>
                    <a:lnTo>
                      <a:pt x="2003194" y="196609"/>
                    </a:lnTo>
                    <a:lnTo>
                      <a:pt x="2192670" y="386085"/>
                    </a:lnTo>
                    <a:cubicBezTo>
                      <a:pt x="2268822" y="462236"/>
                      <a:pt x="2268822" y="585701"/>
                      <a:pt x="2192670" y="661852"/>
                    </a:cubicBezTo>
                    <a:lnTo>
                      <a:pt x="2003193" y="851329"/>
                    </a:lnTo>
                    <a:cubicBezTo>
                      <a:pt x="2003193" y="964577"/>
                      <a:pt x="2003194" y="1077826"/>
                      <a:pt x="2003194" y="1191074"/>
                    </a:cubicBezTo>
                    <a:cubicBezTo>
                      <a:pt x="2003194" y="1744241"/>
                      <a:pt x="1554764" y="2192671"/>
                      <a:pt x="1001597" y="2192671"/>
                    </a:cubicBezTo>
                    <a:cubicBezTo>
                      <a:pt x="725014" y="2192671"/>
                      <a:pt x="474614" y="2080563"/>
                      <a:pt x="293361" y="1899310"/>
                    </a:cubicBezTo>
                    <a:close/>
                  </a:path>
                </a:pathLst>
              </a:custGeom>
              <a:solidFill>
                <a:schemeClr val="bg1"/>
              </a:solid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5" name="Trapezoid 24"/>
              <p:cNvSpPr/>
              <p:nvPr/>
            </p:nvSpPr>
            <p:spPr>
              <a:xfrm rot="10800000">
                <a:off x="2751763" y="2230194"/>
                <a:ext cx="457200" cy="783671"/>
              </a:xfrm>
              <a:prstGeom prst="trapezoid">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9" name="Rounded Rectangle 18"/>
              <p:cNvSpPr/>
              <p:nvPr/>
            </p:nvSpPr>
            <p:spPr>
              <a:xfrm rot="2700000">
                <a:off x="3710962" y="1407964"/>
                <a:ext cx="119821" cy="299553"/>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0" name="Rounded Rectangle 19"/>
              <p:cNvSpPr/>
              <p:nvPr/>
            </p:nvSpPr>
            <p:spPr>
              <a:xfrm rot="18900000" flipH="1">
                <a:off x="2156327" y="1407964"/>
                <a:ext cx="119821" cy="299553"/>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1" name="Rounded Rectangle 20"/>
              <p:cNvSpPr/>
              <p:nvPr/>
            </p:nvSpPr>
            <p:spPr>
              <a:xfrm>
                <a:off x="2935970" y="1110787"/>
                <a:ext cx="119821" cy="299553"/>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2" name="Rounded Rectangle 21"/>
              <p:cNvSpPr/>
              <p:nvPr/>
            </p:nvSpPr>
            <p:spPr>
              <a:xfrm rot="5400000">
                <a:off x="3933668" y="1996109"/>
                <a:ext cx="119821" cy="299553"/>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3" name="Rounded Rectangle 22"/>
              <p:cNvSpPr/>
              <p:nvPr/>
            </p:nvSpPr>
            <p:spPr>
              <a:xfrm rot="16200000" flipH="1">
                <a:off x="1978847" y="1919902"/>
                <a:ext cx="119821" cy="299553"/>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6" name="Rounded Rectangle 25"/>
              <p:cNvSpPr/>
              <p:nvPr/>
            </p:nvSpPr>
            <p:spPr>
              <a:xfrm>
                <a:off x="2692290" y="3074683"/>
                <a:ext cx="612000" cy="112666"/>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28" name="Rounded Rectangle 27"/>
              <p:cNvSpPr/>
              <p:nvPr/>
            </p:nvSpPr>
            <p:spPr>
              <a:xfrm>
                <a:off x="2833284" y="2139702"/>
                <a:ext cx="71867" cy="179668"/>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9" name="Rounded Rectangle 28"/>
              <p:cNvSpPr/>
              <p:nvPr/>
            </p:nvSpPr>
            <p:spPr>
              <a:xfrm>
                <a:off x="2957504" y="2139702"/>
                <a:ext cx="71867" cy="179668"/>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0" name="Rounded Rectangle 29"/>
              <p:cNvSpPr/>
              <p:nvPr/>
            </p:nvSpPr>
            <p:spPr>
              <a:xfrm>
                <a:off x="3081724" y="2139702"/>
                <a:ext cx="71867" cy="179668"/>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sp>
        <p:nvSpPr>
          <p:cNvPr id="13313" name="Freeform 13312"/>
          <p:cNvSpPr/>
          <p:nvPr/>
        </p:nvSpPr>
        <p:spPr>
          <a:xfrm>
            <a:off x="-15861" y="2530131"/>
            <a:ext cx="3091680" cy="1938501"/>
          </a:xfrm>
          <a:custGeom>
            <a:avLst/>
            <a:gdLst>
              <a:gd name="connsiteX0" fmla="*/ 2514265 w 2896332"/>
              <a:gd name="connsiteY0" fmla="*/ 466772 h 1875813"/>
              <a:gd name="connsiteX1" fmla="*/ 2655476 w 2896332"/>
              <a:gd name="connsiteY1" fmla="*/ 584615 h 1875813"/>
              <a:gd name="connsiteX2" fmla="*/ 2828170 w 2896332"/>
              <a:gd name="connsiteY2" fmla="*/ 1010501 h 1875813"/>
              <a:gd name="connsiteX3" fmla="*/ 2883834 w 2896332"/>
              <a:gd name="connsiteY3" fmla="*/ 1308835 h 1875813"/>
              <a:gd name="connsiteX4" fmla="*/ 2799743 w 2896332"/>
              <a:gd name="connsiteY4" fmla="*/ 1672098 h 1875813"/>
              <a:gd name="connsiteX5" fmla="*/ 2521033 w 2896332"/>
              <a:gd name="connsiteY5" fmla="*/ 1160421 h 1875813"/>
              <a:gd name="connsiteX6" fmla="*/ 2514265 w 2896332"/>
              <a:gd name="connsiteY6" fmla="*/ 466772 h 1875813"/>
              <a:gd name="connsiteX7" fmla="*/ 1898646 w 2896332"/>
              <a:gd name="connsiteY7" fmla="*/ 46 h 1875813"/>
              <a:gd name="connsiteX8" fmla="*/ 1969811 w 2896332"/>
              <a:gd name="connsiteY8" fmla="*/ 83938 h 1875813"/>
              <a:gd name="connsiteX9" fmla="*/ 1970003 w 2896332"/>
              <a:gd name="connsiteY9" fmla="*/ 120627 h 1875813"/>
              <a:gd name="connsiteX10" fmla="*/ 1962950 w 2896332"/>
              <a:gd name="connsiteY10" fmla="*/ 120627 h 1875813"/>
              <a:gd name="connsiteX11" fmla="*/ 1906617 w 2896332"/>
              <a:gd name="connsiteY11" fmla="*/ 176960 h 1875813"/>
              <a:gd name="connsiteX12" fmla="*/ 1962950 w 2896332"/>
              <a:gd name="connsiteY12" fmla="*/ 233293 h 1875813"/>
              <a:gd name="connsiteX13" fmla="*/ 1970591 w 2896332"/>
              <a:gd name="connsiteY13" fmla="*/ 233293 h 1875813"/>
              <a:gd name="connsiteX14" fmla="*/ 1973469 w 2896332"/>
              <a:gd name="connsiteY14" fmla="*/ 784519 h 1875813"/>
              <a:gd name="connsiteX15" fmla="*/ 1866010 w 2896332"/>
              <a:gd name="connsiteY15" fmla="*/ 878218 h 1875813"/>
              <a:gd name="connsiteX16" fmla="*/ 2733769 w 2896332"/>
              <a:gd name="connsiteY16" fmla="*/ 1387129 h 1875813"/>
              <a:gd name="connsiteX17" fmla="*/ 2694623 w 2896332"/>
              <a:gd name="connsiteY17" fmla="*/ 1674208 h 1875813"/>
              <a:gd name="connsiteX18" fmla="*/ 2394496 w 2896332"/>
              <a:gd name="connsiteY18" fmla="*/ 1654634 h 1875813"/>
              <a:gd name="connsiteX19" fmla="*/ 2069239 w 2896332"/>
              <a:gd name="connsiteY19" fmla="*/ 1875813 h 1875813"/>
              <a:gd name="connsiteX20" fmla="*/ 2023060 w 2896332"/>
              <a:gd name="connsiteY20" fmla="*/ 1634793 h 1875813"/>
              <a:gd name="connsiteX21" fmla="*/ 1739085 w 2896332"/>
              <a:gd name="connsiteY21" fmla="*/ 1871397 h 1875813"/>
              <a:gd name="connsiteX22" fmla="*/ 1648664 w 2896332"/>
              <a:gd name="connsiteY22" fmla="*/ 1582137 h 1875813"/>
              <a:gd name="connsiteX23" fmla="*/ 1376671 w 2896332"/>
              <a:gd name="connsiteY23" fmla="*/ 1700306 h 1875813"/>
              <a:gd name="connsiteX24" fmla="*/ 1415819 w 2896332"/>
              <a:gd name="connsiteY24" fmla="*/ 1334933 h 1875813"/>
              <a:gd name="connsiteX25" fmla="*/ 665501 w 2896332"/>
              <a:gd name="connsiteY25" fmla="*/ 1276212 h 1875813"/>
              <a:gd name="connsiteX26" fmla="*/ 0 w 2896332"/>
              <a:gd name="connsiteY26" fmla="*/ 1126148 h 1875813"/>
              <a:gd name="connsiteX27" fmla="*/ 13050 w 2896332"/>
              <a:gd name="connsiteY27" fmla="*/ 284488 h 1875813"/>
              <a:gd name="connsiteX28" fmla="*/ 1898646 w 2896332"/>
              <a:gd name="connsiteY28" fmla="*/ 46 h 1875813"/>
              <a:gd name="connsiteX0" fmla="*/ 2514265 w 2896332"/>
              <a:gd name="connsiteY0" fmla="*/ 466772 h 1875813"/>
              <a:gd name="connsiteX1" fmla="*/ 2655476 w 2896332"/>
              <a:gd name="connsiteY1" fmla="*/ 584615 h 1875813"/>
              <a:gd name="connsiteX2" fmla="*/ 2828170 w 2896332"/>
              <a:gd name="connsiteY2" fmla="*/ 1010501 h 1875813"/>
              <a:gd name="connsiteX3" fmla="*/ 2883834 w 2896332"/>
              <a:gd name="connsiteY3" fmla="*/ 1308835 h 1875813"/>
              <a:gd name="connsiteX4" fmla="*/ 2799743 w 2896332"/>
              <a:gd name="connsiteY4" fmla="*/ 1672098 h 1875813"/>
              <a:gd name="connsiteX5" fmla="*/ 2521033 w 2896332"/>
              <a:gd name="connsiteY5" fmla="*/ 1160421 h 1875813"/>
              <a:gd name="connsiteX6" fmla="*/ 2514265 w 2896332"/>
              <a:gd name="connsiteY6" fmla="*/ 466772 h 1875813"/>
              <a:gd name="connsiteX7" fmla="*/ 1898646 w 2896332"/>
              <a:gd name="connsiteY7" fmla="*/ 46 h 1875813"/>
              <a:gd name="connsiteX8" fmla="*/ 1969811 w 2896332"/>
              <a:gd name="connsiteY8" fmla="*/ 83938 h 1875813"/>
              <a:gd name="connsiteX9" fmla="*/ 1970003 w 2896332"/>
              <a:gd name="connsiteY9" fmla="*/ 120627 h 1875813"/>
              <a:gd name="connsiteX10" fmla="*/ 1962950 w 2896332"/>
              <a:gd name="connsiteY10" fmla="*/ 120627 h 1875813"/>
              <a:gd name="connsiteX11" fmla="*/ 1906617 w 2896332"/>
              <a:gd name="connsiteY11" fmla="*/ 176960 h 1875813"/>
              <a:gd name="connsiteX12" fmla="*/ 1962950 w 2896332"/>
              <a:gd name="connsiteY12" fmla="*/ 233293 h 1875813"/>
              <a:gd name="connsiteX13" fmla="*/ 1970591 w 2896332"/>
              <a:gd name="connsiteY13" fmla="*/ 233293 h 1875813"/>
              <a:gd name="connsiteX14" fmla="*/ 1973469 w 2896332"/>
              <a:gd name="connsiteY14" fmla="*/ 784519 h 1875813"/>
              <a:gd name="connsiteX15" fmla="*/ 1866010 w 2896332"/>
              <a:gd name="connsiteY15" fmla="*/ 878218 h 1875813"/>
              <a:gd name="connsiteX16" fmla="*/ 2733769 w 2896332"/>
              <a:gd name="connsiteY16" fmla="*/ 1387129 h 1875813"/>
              <a:gd name="connsiteX17" fmla="*/ 2694623 w 2896332"/>
              <a:gd name="connsiteY17" fmla="*/ 1674208 h 1875813"/>
              <a:gd name="connsiteX18" fmla="*/ 2394496 w 2896332"/>
              <a:gd name="connsiteY18" fmla="*/ 1654634 h 1875813"/>
              <a:gd name="connsiteX19" fmla="*/ 2069239 w 2896332"/>
              <a:gd name="connsiteY19" fmla="*/ 1875813 h 1875813"/>
              <a:gd name="connsiteX20" fmla="*/ 2023060 w 2896332"/>
              <a:gd name="connsiteY20" fmla="*/ 1634793 h 1875813"/>
              <a:gd name="connsiteX21" fmla="*/ 1739085 w 2896332"/>
              <a:gd name="connsiteY21" fmla="*/ 1871397 h 1875813"/>
              <a:gd name="connsiteX22" fmla="*/ 1648664 w 2896332"/>
              <a:gd name="connsiteY22" fmla="*/ 1582137 h 1875813"/>
              <a:gd name="connsiteX23" fmla="*/ 1376671 w 2896332"/>
              <a:gd name="connsiteY23" fmla="*/ 1700306 h 1875813"/>
              <a:gd name="connsiteX24" fmla="*/ 1415819 w 2896332"/>
              <a:gd name="connsiteY24" fmla="*/ 1334933 h 1875813"/>
              <a:gd name="connsiteX25" fmla="*/ 665501 w 2896332"/>
              <a:gd name="connsiteY25" fmla="*/ 1276212 h 1875813"/>
              <a:gd name="connsiteX26" fmla="*/ 0 w 2896332"/>
              <a:gd name="connsiteY26" fmla="*/ 1126148 h 1875813"/>
              <a:gd name="connsiteX27" fmla="*/ 13050 w 2896332"/>
              <a:gd name="connsiteY27" fmla="*/ 284488 h 1875813"/>
              <a:gd name="connsiteX28" fmla="*/ 1898646 w 2896332"/>
              <a:gd name="connsiteY28" fmla="*/ 46 h 1875813"/>
              <a:gd name="connsiteX0" fmla="*/ 2514265 w 2896332"/>
              <a:gd name="connsiteY0" fmla="*/ 466772 h 1871397"/>
              <a:gd name="connsiteX1" fmla="*/ 2655476 w 2896332"/>
              <a:gd name="connsiteY1" fmla="*/ 584615 h 1871397"/>
              <a:gd name="connsiteX2" fmla="*/ 2828170 w 2896332"/>
              <a:gd name="connsiteY2" fmla="*/ 1010501 h 1871397"/>
              <a:gd name="connsiteX3" fmla="*/ 2883834 w 2896332"/>
              <a:gd name="connsiteY3" fmla="*/ 1308835 h 1871397"/>
              <a:gd name="connsiteX4" fmla="*/ 2799743 w 2896332"/>
              <a:gd name="connsiteY4" fmla="*/ 1672098 h 1871397"/>
              <a:gd name="connsiteX5" fmla="*/ 2521033 w 2896332"/>
              <a:gd name="connsiteY5" fmla="*/ 1160421 h 1871397"/>
              <a:gd name="connsiteX6" fmla="*/ 2514265 w 2896332"/>
              <a:gd name="connsiteY6" fmla="*/ 466772 h 1871397"/>
              <a:gd name="connsiteX7" fmla="*/ 1898646 w 2896332"/>
              <a:gd name="connsiteY7" fmla="*/ 46 h 1871397"/>
              <a:gd name="connsiteX8" fmla="*/ 1969811 w 2896332"/>
              <a:gd name="connsiteY8" fmla="*/ 83938 h 1871397"/>
              <a:gd name="connsiteX9" fmla="*/ 1970003 w 2896332"/>
              <a:gd name="connsiteY9" fmla="*/ 120627 h 1871397"/>
              <a:gd name="connsiteX10" fmla="*/ 1962950 w 2896332"/>
              <a:gd name="connsiteY10" fmla="*/ 120627 h 1871397"/>
              <a:gd name="connsiteX11" fmla="*/ 1906617 w 2896332"/>
              <a:gd name="connsiteY11" fmla="*/ 176960 h 1871397"/>
              <a:gd name="connsiteX12" fmla="*/ 1962950 w 2896332"/>
              <a:gd name="connsiteY12" fmla="*/ 233293 h 1871397"/>
              <a:gd name="connsiteX13" fmla="*/ 1970591 w 2896332"/>
              <a:gd name="connsiteY13" fmla="*/ 233293 h 1871397"/>
              <a:gd name="connsiteX14" fmla="*/ 1973469 w 2896332"/>
              <a:gd name="connsiteY14" fmla="*/ 784519 h 1871397"/>
              <a:gd name="connsiteX15" fmla="*/ 1866010 w 2896332"/>
              <a:gd name="connsiteY15" fmla="*/ 878218 h 1871397"/>
              <a:gd name="connsiteX16" fmla="*/ 2733769 w 2896332"/>
              <a:gd name="connsiteY16" fmla="*/ 1387129 h 1871397"/>
              <a:gd name="connsiteX17" fmla="*/ 2694623 w 2896332"/>
              <a:gd name="connsiteY17" fmla="*/ 1674208 h 1871397"/>
              <a:gd name="connsiteX18" fmla="*/ 2394496 w 2896332"/>
              <a:gd name="connsiteY18" fmla="*/ 1654634 h 1871397"/>
              <a:gd name="connsiteX19" fmla="*/ 2023060 w 2896332"/>
              <a:gd name="connsiteY19" fmla="*/ 1634793 h 1871397"/>
              <a:gd name="connsiteX20" fmla="*/ 1739085 w 2896332"/>
              <a:gd name="connsiteY20" fmla="*/ 1871397 h 1871397"/>
              <a:gd name="connsiteX21" fmla="*/ 1648664 w 2896332"/>
              <a:gd name="connsiteY21" fmla="*/ 1582137 h 1871397"/>
              <a:gd name="connsiteX22" fmla="*/ 1376671 w 2896332"/>
              <a:gd name="connsiteY22" fmla="*/ 1700306 h 1871397"/>
              <a:gd name="connsiteX23" fmla="*/ 1415819 w 2896332"/>
              <a:gd name="connsiteY23" fmla="*/ 1334933 h 1871397"/>
              <a:gd name="connsiteX24" fmla="*/ 665501 w 2896332"/>
              <a:gd name="connsiteY24" fmla="*/ 1276212 h 1871397"/>
              <a:gd name="connsiteX25" fmla="*/ 0 w 2896332"/>
              <a:gd name="connsiteY25" fmla="*/ 1126148 h 1871397"/>
              <a:gd name="connsiteX26" fmla="*/ 13050 w 2896332"/>
              <a:gd name="connsiteY26" fmla="*/ 284488 h 1871397"/>
              <a:gd name="connsiteX27" fmla="*/ 1898646 w 2896332"/>
              <a:gd name="connsiteY27" fmla="*/ 46 h 1871397"/>
              <a:gd name="connsiteX0" fmla="*/ 2514265 w 2896332"/>
              <a:gd name="connsiteY0" fmla="*/ 466772 h 1871397"/>
              <a:gd name="connsiteX1" fmla="*/ 2655476 w 2896332"/>
              <a:gd name="connsiteY1" fmla="*/ 584615 h 1871397"/>
              <a:gd name="connsiteX2" fmla="*/ 2828170 w 2896332"/>
              <a:gd name="connsiteY2" fmla="*/ 1010501 h 1871397"/>
              <a:gd name="connsiteX3" fmla="*/ 2883834 w 2896332"/>
              <a:gd name="connsiteY3" fmla="*/ 1308835 h 1871397"/>
              <a:gd name="connsiteX4" fmla="*/ 2799743 w 2896332"/>
              <a:gd name="connsiteY4" fmla="*/ 1672098 h 1871397"/>
              <a:gd name="connsiteX5" fmla="*/ 2521033 w 2896332"/>
              <a:gd name="connsiteY5" fmla="*/ 1160421 h 1871397"/>
              <a:gd name="connsiteX6" fmla="*/ 2514265 w 2896332"/>
              <a:gd name="connsiteY6" fmla="*/ 466772 h 1871397"/>
              <a:gd name="connsiteX7" fmla="*/ 1898646 w 2896332"/>
              <a:gd name="connsiteY7" fmla="*/ 46 h 1871397"/>
              <a:gd name="connsiteX8" fmla="*/ 1969811 w 2896332"/>
              <a:gd name="connsiteY8" fmla="*/ 83938 h 1871397"/>
              <a:gd name="connsiteX9" fmla="*/ 1970003 w 2896332"/>
              <a:gd name="connsiteY9" fmla="*/ 120627 h 1871397"/>
              <a:gd name="connsiteX10" fmla="*/ 1962950 w 2896332"/>
              <a:gd name="connsiteY10" fmla="*/ 120627 h 1871397"/>
              <a:gd name="connsiteX11" fmla="*/ 1906617 w 2896332"/>
              <a:gd name="connsiteY11" fmla="*/ 176960 h 1871397"/>
              <a:gd name="connsiteX12" fmla="*/ 1962950 w 2896332"/>
              <a:gd name="connsiteY12" fmla="*/ 233293 h 1871397"/>
              <a:gd name="connsiteX13" fmla="*/ 1962971 w 2896332"/>
              <a:gd name="connsiteY13" fmla="*/ 267583 h 1871397"/>
              <a:gd name="connsiteX14" fmla="*/ 1973469 w 2896332"/>
              <a:gd name="connsiteY14" fmla="*/ 784519 h 1871397"/>
              <a:gd name="connsiteX15" fmla="*/ 1866010 w 2896332"/>
              <a:gd name="connsiteY15" fmla="*/ 878218 h 1871397"/>
              <a:gd name="connsiteX16" fmla="*/ 2733769 w 2896332"/>
              <a:gd name="connsiteY16" fmla="*/ 1387129 h 1871397"/>
              <a:gd name="connsiteX17" fmla="*/ 2694623 w 2896332"/>
              <a:gd name="connsiteY17" fmla="*/ 1674208 h 1871397"/>
              <a:gd name="connsiteX18" fmla="*/ 2394496 w 2896332"/>
              <a:gd name="connsiteY18" fmla="*/ 1654634 h 1871397"/>
              <a:gd name="connsiteX19" fmla="*/ 2023060 w 2896332"/>
              <a:gd name="connsiteY19" fmla="*/ 1634793 h 1871397"/>
              <a:gd name="connsiteX20" fmla="*/ 1739085 w 2896332"/>
              <a:gd name="connsiteY20" fmla="*/ 1871397 h 1871397"/>
              <a:gd name="connsiteX21" fmla="*/ 1648664 w 2896332"/>
              <a:gd name="connsiteY21" fmla="*/ 1582137 h 1871397"/>
              <a:gd name="connsiteX22" fmla="*/ 1376671 w 2896332"/>
              <a:gd name="connsiteY22" fmla="*/ 1700306 h 1871397"/>
              <a:gd name="connsiteX23" fmla="*/ 1415819 w 2896332"/>
              <a:gd name="connsiteY23" fmla="*/ 1334933 h 1871397"/>
              <a:gd name="connsiteX24" fmla="*/ 665501 w 2896332"/>
              <a:gd name="connsiteY24" fmla="*/ 1276212 h 1871397"/>
              <a:gd name="connsiteX25" fmla="*/ 0 w 2896332"/>
              <a:gd name="connsiteY25" fmla="*/ 1126148 h 1871397"/>
              <a:gd name="connsiteX26" fmla="*/ 13050 w 2896332"/>
              <a:gd name="connsiteY26" fmla="*/ 284488 h 1871397"/>
              <a:gd name="connsiteX27" fmla="*/ 1898646 w 2896332"/>
              <a:gd name="connsiteY27" fmla="*/ 46 h 1871397"/>
              <a:gd name="connsiteX0" fmla="*/ 2514265 w 2896332"/>
              <a:gd name="connsiteY0" fmla="*/ 466772 h 1871397"/>
              <a:gd name="connsiteX1" fmla="*/ 2655476 w 2896332"/>
              <a:gd name="connsiteY1" fmla="*/ 584615 h 1871397"/>
              <a:gd name="connsiteX2" fmla="*/ 2828170 w 2896332"/>
              <a:gd name="connsiteY2" fmla="*/ 1010501 h 1871397"/>
              <a:gd name="connsiteX3" fmla="*/ 2883834 w 2896332"/>
              <a:gd name="connsiteY3" fmla="*/ 1308835 h 1871397"/>
              <a:gd name="connsiteX4" fmla="*/ 2799743 w 2896332"/>
              <a:gd name="connsiteY4" fmla="*/ 1672098 h 1871397"/>
              <a:gd name="connsiteX5" fmla="*/ 2521033 w 2896332"/>
              <a:gd name="connsiteY5" fmla="*/ 1160421 h 1871397"/>
              <a:gd name="connsiteX6" fmla="*/ 2514265 w 2896332"/>
              <a:gd name="connsiteY6" fmla="*/ 466772 h 1871397"/>
              <a:gd name="connsiteX7" fmla="*/ 1898646 w 2896332"/>
              <a:gd name="connsiteY7" fmla="*/ 46 h 1871397"/>
              <a:gd name="connsiteX8" fmla="*/ 1969811 w 2896332"/>
              <a:gd name="connsiteY8" fmla="*/ 83938 h 1871397"/>
              <a:gd name="connsiteX9" fmla="*/ 1970003 w 2896332"/>
              <a:gd name="connsiteY9" fmla="*/ 120627 h 1871397"/>
              <a:gd name="connsiteX10" fmla="*/ 1962950 w 2896332"/>
              <a:gd name="connsiteY10" fmla="*/ 120627 h 1871397"/>
              <a:gd name="connsiteX11" fmla="*/ 1906617 w 2896332"/>
              <a:gd name="connsiteY11" fmla="*/ 176960 h 1871397"/>
              <a:gd name="connsiteX12" fmla="*/ 1962971 w 2896332"/>
              <a:gd name="connsiteY12" fmla="*/ 267583 h 1871397"/>
              <a:gd name="connsiteX13" fmla="*/ 1973469 w 2896332"/>
              <a:gd name="connsiteY13" fmla="*/ 784519 h 1871397"/>
              <a:gd name="connsiteX14" fmla="*/ 1866010 w 2896332"/>
              <a:gd name="connsiteY14" fmla="*/ 878218 h 1871397"/>
              <a:gd name="connsiteX15" fmla="*/ 2733769 w 2896332"/>
              <a:gd name="connsiteY15" fmla="*/ 1387129 h 1871397"/>
              <a:gd name="connsiteX16" fmla="*/ 2694623 w 2896332"/>
              <a:gd name="connsiteY16" fmla="*/ 1674208 h 1871397"/>
              <a:gd name="connsiteX17" fmla="*/ 2394496 w 2896332"/>
              <a:gd name="connsiteY17" fmla="*/ 1654634 h 1871397"/>
              <a:gd name="connsiteX18" fmla="*/ 2023060 w 2896332"/>
              <a:gd name="connsiteY18" fmla="*/ 1634793 h 1871397"/>
              <a:gd name="connsiteX19" fmla="*/ 1739085 w 2896332"/>
              <a:gd name="connsiteY19" fmla="*/ 1871397 h 1871397"/>
              <a:gd name="connsiteX20" fmla="*/ 1648664 w 2896332"/>
              <a:gd name="connsiteY20" fmla="*/ 1582137 h 1871397"/>
              <a:gd name="connsiteX21" fmla="*/ 1376671 w 2896332"/>
              <a:gd name="connsiteY21" fmla="*/ 1700306 h 1871397"/>
              <a:gd name="connsiteX22" fmla="*/ 1415819 w 2896332"/>
              <a:gd name="connsiteY22" fmla="*/ 1334933 h 1871397"/>
              <a:gd name="connsiteX23" fmla="*/ 665501 w 2896332"/>
              <a:gd name="connsiteY23" fmla="*/ 1276212 h 1871397"/>
              <a:gd name="connsiteX24" fmla="*/ 0 w 2896332"/>
              <a:gd name="connsiteY24" fmla="*/ 1126148 h 1871397"/>
              <a:gd name="connsiteX25" fmla="*/ 13050 w 2896332"/>
              <a:gd name="connsiteY25" fmla="*/ 284488 h 1871397"/>
              <a:gd name="connsiteX26" fmla="*/ 1898646 w 2896332"/>
              <a:gd name="connsiteY26" fmla="*/ 46 h 1871397"/>
              <a:gd name="connsiteX0" fmla="*/ 2514265 w 2896332"/>
              <a:gd name="connsiteY0" fmla="*/ 466772 h 1871397"/>
              <a:gd name="connsiteX1" fmla="*/ 2655476 w 2896332"/>
              <a:gd name="connsiteY1" fmla="*/ 584615 h 1871397"/>
              <a:gd name="connsiteX2" fmla="*/ 2828170 w 2896332"/>
              <a:gd name="connsiteY2" fmla="*/ 1010501 h 1871397"/>
              <a:gd name="connsiteX3" fmla="*/ 2883834 w 2896332"/>
              <a:gd name="connsiteY3" fmla="*/ 1308835 h 1871397"/>
              <a:gd name="connsiteX4" fmla="*/ 2799743 w 2896332"/>
              <a:gd name="connsiteY4" fmla="*/ 1672098 h 1871397"/>
              <a:gd name="connsiteX5" fmla="*/ 2521033 w 2896332"/>
              <a:gd name="connsiteY5" fmla="*/ 1160421 h 1871397"/>
              <a:gd name="connsiteX6" fmla="*/ 2514265 w 2896332"/>
              <a:gd name="connsiteY6" fmla="*/ 466772 h 1871397"/>
              <a:gd name="connsiteX7" fmla="*/ 1898646 w 2896332"/>
              <a:gd name="connsiteY7" fmla="*/ 46 h 1871397"/>
              <a:gd name="connsiteX8" fmla="*/ 1969811 w 2896332"/>
              <a:gd name="connsiteY8" fmla="*/ 83938 h 1871397"/>
              <a:gd name="connsiteX9" fmla="*/ 1970003 w 2896332"/>
              <a:gd name="connsiteY9" fmla="*/ 120627 h 1871397"/>
              <a:gd name="connsiteX10" fmla="*/ 1962950 w 2896332"/>
              <a:gd name="connsiteY10" fmla="*/ 120627 h 1871397"/>
              <a:gd name="connsiteX11" fmla="*/ 1906617 w 2896332"/>
              <a:gd name="connsiteY11" fmla="*/ 176960 h 1871397"/>
              <a:gd name="connsiteX12" fmla="*/ 1962971 w 2896332"/>
              <a:gd name="connsiteY12" fmla="*/ 267583 h 1871397"/>
              <a:gd name="connsiteX13" fmla="*/ 1973469 w 2896332"/>
              <a:gd name="connsiteY13" fmla="*/ 784519 h 1871397"/>
              <a:gd name="connsiteX14" fmla="*/ 1866010 w 2896332"/>
              <a:gd name="connsiteY14" fmla="*/ 878218 h 1871397"/>
              <a:gd name="connsiteX15" fmla="*/ 2733769 w 2896332"/>
              <a:gd name="connsiteY15" fmla="*/ 1387129 h 1871397"/>
              <a:gd name="connsiteX16" fmla="*/ 2694623 w 2896332"/>
              <a:gd name="connsiteY16" fmla="*/ 1674208 h 1871397"/>
              <a:gd name="connsiteX17" fmla="*/ 2394496 w 2896332"/>
              <a:gd name="connsiteY17" fmla="*/ 1654634 h 1871397"/>
              <a:gd name="connsiteX18" fmla="*/ 2023060 w 2896332"/>
              <a:gd name="connsiteY18" fmla="*/ 1634793 h 1871397"/>
              <a:gd name="connsiteX19" fmla="*/ 1739085 w 2896332"/>
              <a:gd name="connsiteY19" fmla="*/ 1871397 h 1871397"/>
              <a:gd name="connsiteX20" fmla="*/ 1648664 w 2896332"/>
              <a:gd name="connsiteY20" fmla="*/ 1582137 h 1871397"/>
              <a:gd name="connsiteX21" fmla="*/ 1376671 w 2896332"/>
              <a:gd name="connsiteY21" fmla="*/ 1700306 h 1871397"/>
              <a:gd name="connsiteX22" fmla="*/ 1415819 w 2896332"/>
              <a:gd name="connsiteY22" fmla="*/ 1334933 h 1871397"/>
              <a:gd name="connsiteX23" fmla="*/ 665501 w 2896332"/>
              <a:gd name="connsiteY23" fmla="*/ 1276212 h 1871397"/>
              <a:gd name="connsiteX24" fmla="*/ 0 w 2896332"/>
              <a:gd name="connsiteY24" fmla="*/ 1126148 h 1871397"/>
              <a:gd name="connsiteX25" fmla="*/ 13050 w 2896332"/>
              <a:gd name="connsiteY25" fmla="*/ 284488 h 1871397"/>
              <a:gd name="connsiteX26" fmla="*/ 1898646 w 2896332"/>
              <a:gd name="connsiteY26" fmla="*/ 46 h 1871397"/>
              <a:gd name="connsiteX0" fmla="*/ 2514265 w 2896332"/>
              <a:gd name="connsiteY0" fmla="*/ 466772 h 1871397"/>
              <a:gd name="connsiteX1" fmla="*/ 2655476 w 2896332"/>
              <a:gd name="connsiteY1" fmla="*/ 584615 h 1871397"/>
              <a:gd name="connsiteX2" fmla="*/ 2828170 w 2896332"/>
              <a:gd name="connsiteY2" fmla="*/ 1010501 h 1871397"/>
              <a:gd name="connsiteX3" fmla="*/ 2883834 w 2896332"/>
              <a:gd name="connsiteY3" fmla="*/ 1308835 h 1871397"/>
              <a:gd name="connsiteX4" fmla="*/ 2799743 w 2896332"/>
              <a:gd name="connsiteY4" fmla="*/ 1672098 h 1871397"/>
              <a:gd name="connsiteX5" fmla="*/ 2521033 w 2896332"/>
              <a:gd name="connsiteY5" fmla="*/ 1160421 h 1871397"/>
              <a:gd name="connsiteX6" fmla="*/ 2514265 w 2896332"/>
              <a:gd name="connsiteY6" fmla="*/ 466772 h 1871397"/>
              <a:gd name="connsiteX7" fmla="*/ 1898646 w 2896332"/>
              <a:gd name="connsiteY7" fmla="*/ 46 h 1871397"/>
              <a:gd name="connsiteX8" fmla="*/ 1969811 w 2896332"/>
              <a:gd name="connsiteY8" fmla="*/ 83938 h 1871397"/>
              <a:gd name="connsiteX9" fmla="*/ 1970003 w 2896332"/>
              <a:gd name="connsiteY9" fmla="*/ 120627 h 1871397"/>
              <a:gd name="connsiteX10" fmla="*/ 1906617 w 2896332"/>
              <a:gd name="connsiteY10" fmla="*/ 176960 h 1871397"/>
              <a:gd name="connsiteX11" fmla="*/ 1962971 w 2896332"/>
              <a:gd name="connsiteY11" fmla="*/ 267583 h 1871397"/>
              <a:gd name="connsiteX12" fmla="*/ 1973469 w 2896332"/>
              <a:gd name="connsiteY12" fmla="*/ 784519 h 1871397"/>
              <a:gd name="connsiteX13" fmla="*/ 1866010 w 2896332"/>
              <a:gd name="connsiteY13" fmla="*/ 878218 h 1871397"/>
              <a:gd name="connsiteX14" fmla="*/ 2733769 w 2896332"/>
              <a:gd name="connsiteY14" fmla="*/ 1387129 h 1871397"/>
              <a:gd name="connsiteX15" fmla="*/ 2694623 w 2896332"/>
              <a:gd name="connsiteY15" fmla="*/ 1674208 h 1871397"/>
              <a:gd name="connsiteX16" fmla="*/ 2394496 w 2896332"/>
              <a:gd name="connsiteY16" fmla="*/ 1654634 h 1871397"/>
              <a:gd name="connsiteX17" fmla="*/ 2023060 w 2896332"/>
              <a:gd name="connsiteY17" fmla="*/ 1634793 h 1871397"/>
              <a:gd name="connsiteX18" fmla="*/ 1739085 w 2896332"/>
              <a:gd name="connsiteY18" fmla="*/ 1871397 h 1871397"/>
              <a:gd name="connsiteX19" fmla="*/ 1648664 w 2896332"/>
              <a:gd name="connsiteY19" fmla="*/ 1582137 h 1871397"/>
              <a:gd name="connsiteX20" fmla="*/ 1376671 w 2896332"/>
              <a:gd name="connsiteY20" fmla="*/ 1700306 h 1871397"/>
              <a:gd name="connsiteX21" fmla="*/ 1415819 w 2896332"/>
              <a:gd name="connsiteY21" fmla="*/ 1334933 h 1871397"/>
              <a:gd name="connsiteX22" fmla="*/ 665501 w 2896332"/>
              <a:gd name="connsiteY22" fmla="*/ 1276212 h 1871397"/>
              <a:gd name="connsiteX23" fmla="*/ 0 w 2896332"/>
              <a:gd name="connsiteY23" fmla="*/ 1126148 h 1871397"/>
              <a:gd name="connsiteX24" fmla="*/ 13050 w 2896332"/>
              <a:gd name="connsiteY24" fmla="*/ 284488 h 1871397"/>
              <a:gd name="connsiteX25" fmla="*/ 1898646 w 2896332"/>
              <a:gd name="connsiteY25" fmla="*/ 46 h 1871397"/>
              <a:gd name="connsiteX0" fmla="*/ 2514265 w 2896332"/>
              <a:gd name="connsiteY0" fmla="*/ 466772 h 1871397"/>
              <a:gd name="connsiteX1" fmla="*/ 2655476 w 2896332"/>
              <a:gd name="connsiteY1" fmla="*/ 584615 h 1871397"/>
              <a:gd name="connsiteX2" fmla="*/ 2828170 w 2896332"/>
              <a:gd name="connsiteY2" fmla="*/ 1010501 h 1871397"/>
              <a:gd name="connsiteX3" fmla="*/ 2883834 w 2896332"/>
              <a:gd name="connsiteY3" fmla="*/ 1308835 h 1871397"/>
              <a:gd name="connsiteX4" fmla="*/ 2799743 w 2896332"/>
              <a:gd name="connsiteY4" fmla="*/ 1672098 h 1871397"/>
              <a:gd name="connsiteX5" fmla="*/ 2521033 w 2896332"/>
              <a:gd name="connsiteY5" fmla="*/ 1160421 h 1871397"/>
              <a:gd name="connsiteX6" fmla="*/ 2514265 w 2896332"/>
              <a:gd name="connsiteY6" fmla="*/ 466772 h 1871397"/>
              <a:gd name="connsiteX7" fmla="*/ 1898646 w 2896332"/>
              <a:gd name="connsiteY7" fmla="*/ 46 h 1871397"/>
              <a:gd name="connsiteX8" fmla="*/ 1969811 w 2896332"/>
              <a:gd name="connsiteY8" fmla="*/ 83938 h 1871397"/>
              <a:gd name="connsiteX9" fmla="*/ 1906617 w 2896332"/>
              <a:gd name="connsiteY9" fmla="*/ 176960 h 1871397"/>
              <a:gd name="connsiteX10" fmla="*/ 1962971 w 2896332"/>
              <a:gd name="connsiteY10" fmla="*/ 267583 h 1871397"/>
              <a:gd name="connsiteX11" fmla="*/ 1973469 w 2896332"/>
              <a:gd name="connsiteY11" fmla="*/ 784519 h 1871397"/>
              <a:gd name="connsiteX12" fmla="*/ 1866010 w 2896332"/>
              <a:gd name="connsiteY12" fmla="*/ 878218 h 1871397"/>
              <a:gd name="connsiteX13" fmla="*/ 2733769 w 2896332"/>
              <a:gd name="connsiteY13" fmla="*/ 1387129 h 1871397"/>
              <a:gd name="connsiteX14" fmla="*/ 2694623 w 2896332"/>
              <a:gd name="connsiteY14" fmla="*/ 1674208 h 1871397"/>
              <a:gd name="connsiteX15" fmla="*/ 2394496 w 2896332"/>
              <a:gd name="connsiteY15" fmla="*/ 1654634 h 1871397"/>
              <a:gd name="connsiteX16" fmla="*/ 2023060 w 2896332"/>
              <a:gd name="connsiteY16" fmla="*/ 1634793 h 1871397"/>
              <a:gd name="connsiteX17" fmla="*/ 1739085 w 2896332"/>
              <a:gd name="connsiteY17" fmla="*/ 1871397 h 1871397"/>
              <a:gd name="connsiteX18" fmla="*/ 1648664 w 2896332"/>
              <a:gd name="connsiteY18" fmla="*/ 1582137 h 1871397"/>
              <a:gd name="connsiteX19" fmla="*/ 1376671 w 2896332"/>
              <a:gd name="connsiteY19" fmla="*/ 1700306 h 1871397"/>
              <a:gd name="connsiteX20" fmla="*/ 1415819 w 2896332"/>
              <a:gd name="connsiteY20" fmla="*/ 1334933 h 1871397"/>
              <a:gd name="connsiteX21" fmla="*/ 665501 w 2896332"/>
              <a:gd name="connsiteY21" fmla="*/ 1276212 h 1871397"/>
              <a:gd name="connsiteX22" fmla="*/ 0 w 2896332"/>
              <a:gd name="connsiteY22" fmla="*/ 1126148 h 1871397"/>
              <a:gd name="connsiteX23" fmla="*/ 13050 w 2896332"/>
              <a:gd name="connsiteY23" fmla="*/ 284488 h 1871397"/>
              <a:gd name="connsiteX24" fmla="*/ 1898646 w 2896332"/>
              <a:gd name="connsiteY24" fmla="*/ 46 h 1871397"/>
              <a:gd name="connsiteX0" fmla="*/ 2514265 w 2896332"/>
              <a:gd name="connsiteY0" fmla="*/ 466772 h 1871397"/>
              <a:gd name="connsiteX1" fmla="*/ 2655476 w 2896332"/>
              <a:gd name="connsiteY1" fmla="*/ 584615 h 1871397"/>
              <a:gd name="connsiteX2" fmla="*/ 2828170 w 2896332"/>
              <a:gd name="connsiteY2" fmla="*/ 1010501 h 1871397"/>
              <a:gd name="connsiteX3" fmla="*/ 2883834 w 2896332"/>
              <a:gd name="connsiteY3" fmla="*/ 1308835 h 1871397"/>
              <a:gd name="connsiteX4" fmla="*/ 2799743 w 2896332"/>
              <a:gd name="connsiteY4" fmla="*/ 1672098 h 1871397"/>
              <a:gd name="connsiteX5" fmla="*/ 2521033 w 2896332"/>
              <a:gd name="connsiteY5" fmla="*/ 1160421 h 1871397"/>
              <a:gd name="connsiteX6" fmla="*/ 2514265 w 2896332"/>
              <a:gd name="connsiteY6" fmla="*/ 466772 h 1871397"/>
              <a:gd name="connsiteX7" fmla="*/ 1898646 w 2896332"/>
              <a:gd name="connsiteY7" fmla="*/ 46 h 1871397"/>
              <a:gd name="connsiteX8" fmla="*/ 1969811 w 2896332"/>
              <a:gd name="connsiteY8" fmla="*/ 83938 h 1871397"/>
              <a:gd name="connsiteX9" fmla="*/ 1906617 w 2896332"/>
              <a:gd name="connsiteY9" fmla="*/ 176960 h 1871397"/>
              <a:gd name="connsiteX10" fmla="*/ 1962971 w 2896332"/>
              <a:gd name="connsiteY10" fmla="*/ 267583 h 1871397"/>
              <a:gd name="connsiteX11" fmla="*/ 1973469 w 2896332"/>
              <a:gd name="connsiteY11" fmla="*/ 784519 h 1871397"/>
              <a:gd name="connsiteX12" fmla="*/ 1866010 w 2896332"/>
              <a:gd name="connsiteY12" fmla="*/ 878218 h 1871397"/>
              <a:gd name="connsiteX13" fmla="*/ 2733769 w 2896332"/>
              <a:gd name="connsiteY13" fmla="*/ 1387129 h 1871397"/>
              <a:gd name="connsiteX14" fmla="*/ 2694623 w 2896332"/>
              <a:gd name="connsiteY14" fmla="*/ 1674208 h 1871397"/>
              <a:gd name="connsiteX15" fmla="*/ 2394496 w 2896332"/>
              <a:gd name="connsiteY15" fmla="*/ 1654634 h 1871397"/>
              <a:gd name="connsiteX16" fmla="*/ 2023060 w 2896332"/>
              <a:gd name="connsiteY16" fmla="*/ 1634793 h 1871397"/>
              <a:gd name="connsiteX17" fmla="*/ 1739085 w 2896332"/>
              <a:gd name="connsiteY17" fmla="*/ 1871397 h 1871397"/>
              <a:gd name="connsiteX18" fmla="*/ 1648664 w 2896332"/>
              <a:gd name="connsiteY18" fmla="*/ 1582137 h 1871397"/>
              <a:gd name="connsiteX19" fmla="*/ 1376671 w 2896332"/>
              <a:gd name="connsiteY19" fmla="*/ 1700306 h 1871397"/>
              <a:gd name="connsiteX20" fmla="*/ 1415819 w 2896332"/>
              <a:gd name="connsiteY20" fmla="*/ 1334933 h 1871397"/>
              <a:gd name="connsiteX21" fmla="*/ 665501 w 2896332"/>
              <a:gd name="connsiteY21" fmla="*/ 1276212 h 1871397"/>
              <a:gd name="connsiteX22" fmla="*/ 0 w 2896332"/>
              <a:gd name="connsiteY22" fmla="*/ 1126148 h 1871397"/>
              <a:gd name="connsiteX23" fmla="*/ 13050 w 2896332"/>
              <a:gd name="connsiteY23" fmla="*/ 284488 h 1871397"/>
              <a:gd name="connsiteX24" fmla="*/ 1898646 w 2896332"/>
              <a:gd name="connsiteY24" fmla="*/ 46 h 1871397"/>
              <a:gd name="connsiteX0" fmla="*/ 2514265 w 2896332"/>
              <a:gd name="connsiteY0" fmla="*/ 466772 h 1871397"/>
              <a:gd name="connsiteX1" fmla="*/ 2655476 w 2896332"/>
              <a:gd name="connsiteY1" fmla="*/ 584615 h 1871397"/>
              <a:gd name="connsiteX2" fmla="*/ 2828170 w 2896332"/>
              <a:gd name="connsiteY2" fmla="*/ 1010501 h 1871397"/>
              <a:gd name="connsiteX3" fmla="*/ 2883834 w 2896332"/>
              <a:gd name="connsiteY3" fmla="*/ 1308835 h 1871397"/>
              <a:gd name="connsiteX4" fmla="*/ 2799743 w 2896332"/>
              <a:gd name="connsiteY4" fmla="*/ 1672098 h 1871397"/>
              <a:gd name="connsiteX5" fmla="*/ 2521033 w 2896332"/>
              <a:gd name="connsiteY5" fmla="*/ 1160421 h 1871397"/>
              <a:gd name="connsiteX6" fmla="*/ 2514265 w 2896332"/>
              <a:gd name="connsiteY6" fmla="*/ 466772 h 1871397"/>
              <a:gd name="connsiteX7" fmla="*/ 1898646 w 2896332"/>
              <a:gd name="connsiteY7" fmla="*/ 46 h 1871397"/>
              <a:gd name="connsiteX8" fmla="*/ 1969811 w 2896332"/>
              <a:gd name="connsiteY8" fmla="*/ 83938 h 1871397"/>
              <a:gd name="connsiteX9" fmla="*/ 1906617 w 2896332"/>
              <a:gd name="connsiteY9" fmla="*/ 176960 h 1871397"/>
              <a:gd name="connsiteX10" fmla="*/ 1962971 w 2896332"/>
              <a:gd name="connsiteY10" fmla="*/ 267583 h 1871397"/>
              <a:gd name="connsiteX11" fmla="*/ 1973469 w 2896332"/>
              <a:gd name="connsiteY11" fmla="*/ 784519 h 1871397"/>
              <a:gd name="connsiteX12" fmla="*/ 1866010 w 2896332"/>
              <a:gd name="connsiteY12" fmla="*/ 878218 h 1871397"/>
              <a:gd name="connsiteX13" fmla="*/ 2733769 w 2896332"/>
              <a:gd name="connsiteY13" fmla="*/ 1387129 h 1871397"/>
              <a:gd name="connsiteX14" fmla="*/ 2694623 w 2896332"/>
              <a:gd name="connsiteY14" fmla="*/ 1674208 h 1871397"/>
              <a:gd name="connsiteX15" fmla="*/ 2394496 w 2896332"/>
              <a:gd name="connsiteY15" fmla="*/ 1654634 h 1871397"/>
              <a:gd name="connsiteX16" fmla="*/ 2023060 w 2896332"/>
              <a:gd name="connsiteY16" fmla="*/ 1634793 h 1871397"/>
              <a:gd name="connsiteX17" fmla="*/ 1739085 w 2896332"/>
              <a:gd name="connsiteY17" fmla="*/ 1871397 h 1871397"/>
              <a:gd name="connsiteX18" fmla="*/ 1648664 w 2896332"/>
              <a:gd name="connsiteY18" fmla="*/ 1582137 h 1871397"/>
              <a:gd name="connsiteX19" fmla="*/ 1376671 w 2896332"/>
              <a:gd name="connsiteY19" fmla="*/ 1700306 h 1871397"/>
              <a:gd name="connsiteX20" fmla="*/ 1415819 w 2896332"/>
              <a:gd name="connsiteY20" fmla="*/ 1334933 h 1871397"/>
              <a:gd name="connsiteX21" fmla="*/ 665501 w 2896332"/>
              <a:gd name="connsiteY21" fmla="*/ 1276212 h 1871397"/>
              <a:gd name="connsiteX22" fmla="*/ 0 w 2896332"/>
              <a:gd name="connsiteY22" fmla="*/ 1126148 h 1871397"/>
              <a:gd name="connsiteX23" fmla="*/ 13050 w 2896332"/>
              <a:gd name="connsiteY23" fmla="*/ 284488 h 1871397"/>
              <a:gd name="connsiteX24" fmla="*/ 1898646 w 2896332"/>
              <a:gd name="connsiteY24" fmla="*/ 46 h 1871397"/>
              <a:gd name="connsiteX0" fmla="*/ 2514265 w 2896332"/>
              <a:gd name="connsiteY0" fmla="*/ 466772 h 1871397"/>
              <a:gd name="connsiteX1" fmla="*/ 2655476 w 2896332"/>
              <a:gd name="connsiteY1" fmla="*/ 584615 h 1871397"/>
              <a:gd name="connsiteX2" fmla="*/ 2828170 w 2896332"/>
              <a:gd name="connsiteY2" fmla="*/ 1010501 h 1871397"/>
              <a:gd name="connsiteX3" fmla="*/ 2883834 w 2896332"/>
              <a:gd name="connsiteY3" fmla="*/ 1308835 h 1871397"/>
              <a:gd name="connsiteX4" fmla="*/ 2799743 w 2896332"/>
              <a:gd name="connsiteY4" fmla="*/ 1672098 h 1871397"/>
              <a:gd name="connsiteX5" fmla="*/ 2521033 w 2896332"/>
              <a:gd name="connsiteY5" fmla="*/ 1160421 h 1871397"/>
              <a:gd name="connsiteX6" fmla="*/ 2514265 w 2896332"/>
              <a:gd name="connsiteY6" fmla="*/ 466772 h 1871397"/>
              <a:gd name="connsiteX7" fmla="*/ 1898646 w 2896332"/>
              <a:gd name="connsiteY7" fmla="*/ 46 h 1871397"/>
              <a:gd name="connsiteX8" fmla="*/ 1969811 w 2896332"/>
              <a:gd name="connsiteY8" fmla="*/ 83938 h 1871397"/>
              <a:gd name="connsiteX9" fmla="*/ 1906617 w 2896332"/>
              <a:gd name="connsiteY9" fmla="*/ 176960 h 1871397"/>
              <a:gd name="connsiteX10" fmla="*/ 1962971 w 2896332"/>
              <a:gd name="connsiteY10" fmla="*/ 267583 h 1871397"/>
              <a:gd name="connsiteX11" fmla="*/ 1973469 w 2896332"/>
              <a:gd name="connsiteY11" fmla="*/ 784519 h 1871397"/>
              <a:gd name="connsiteX12" fmla="*/ 1866010 w 2896332"/>
              <a:gd name="connsiteY12" fmla="*/ 878218 h 1871397"/>
              <a:gd name="connsiteX13" fmla="*/ 2733769 w 2896332"/>
              <a:gd name="connsiteY13" fmla="*/ 1387129 h 1871397"/>
              <a:gd name="connsiteX14" fmla="*/ 2694623 w 2896332"/>
              <a:gd name="connsiteY14" fmla="*/ 1639703 h 1871397"/>
              <a:gd name="connsiteX15" fmla="*/ 2394496 w 2896332"/>
              <a:gd name="connsiteY15" fmla="*/ 1654634 h 1871397"/>
              <a:gd name="connsiteX16" fmla="*/ 2023060 w 2896332"/>
              <a:gd name="connsiteY16" fmla="*/ 1634793 h 1871397"/>
              <a:gd name="connsiteX17" fmla="*/ 1739085 w 2896332"/>
              <a:gd name="connsiteY17" fmla="*/ 1871397 h 1871397"/>
              <a:gd name="connsiteX18" fmla="*/ 1648664 w 2896332"/>
              <a:gd name="connsiteY18" fmla="*/ 1582137 h 1871397"/>
              <a:gd name="connsiteX19" fmla="*/ 1376671 w 2896332"/>
              <a:gd name="connsiteY19" fmla="*/ 1700306 h 1871397"/>
              <a:gd name="connsiteX20" fmla="*/ 1415819 w 2896332"/>
              <a:gd name="connsiteY20" fmla="*/ 1334933 h 1871397"/>
              <a:gd name="connsiteX21" fmla="*/ 665501 w 2896332"/>
              <a:gd name="connsiteY21" fmla="*/ 1276212 h 1871397"/>
              <a:gd name="connsiteX22" fmla="*/ 0 w 2896332"/>
              <a:gd name="connsiteY22" fmla="*/ 1126148 h 1871397"/>
              <a:gd name="connsiteX23" fmla="*/ 13050 w 2896332"/>
              <a:gd name="connsiteY23" fmla="*/ 284488 h 1871397"/>
              <a:gd name="connsiteX24" fmla="*/ 1898646 w 2896332"/>
              <a:gd name="connsiteY24" fmla="*/ 46 h 1871397"/>
              <a:gd name="connsiteX0" fmla="*/ 2514265 w 2896332"/>
              <a:gd name="connsiteY0" fmla="*/ 466772 h 1871397"/>
              <a:gd name="connsiteX1" fmla="*/ 2655476 w 2896332"/>
              <a:gd name="connsiteY1" fmla="*/ 584615 h 1871397"/>
              <a:gd name="connsiteX2" fmla="*/ 2828170 w 2896332"/>
              <a:gd name="connsiteY2" fmla="*/ 1010501 h 1871397"/>
              <a:gd name="connsiteX3" fmla="*/ 2883834 w 2896332"/>
              <a:gd name="connsiteY3" fmla="*/ 1308835 h 1871397"/>
              <a:gd name="connsiteX4" fmla="*/ 2799743 w 2896332"/>
              <a:gd name="connsiteY4" fmla="*/ 1672098 h 1871397"/>
              <a:gd name="connsiteX5" fmla="*/ 2521033 w 2896332"/>
              <a:gd name="connsiteY5" fmla="*/ 1160421 h 1871397"/>
              <a:gd name="connsiteX6" fmla="*/ 2514265 w 2896332"/>
              <a:gd name="connsiteY6" fmla="*/ 466772 h 1871397"/>
              <a:gd name="connsiteX7" fmla="*/ 1898646 w 2896332"/>
              <a:gd name="connsiteY7" fmla="*/ 46 h 1871397"/>
              <a:gd name="connsiteX8" fmla="*/ 1969811 w 2896332"/>
              <a:gd name="connsiteY8" fmla="*/ 83938 h 1871397"/>
              <a:gd name="connsiteX9" fmla="*/ 1906617 w 2896332"/>
              <a:gd name="connsiteY9" fmla="*/ 176960 h 1871397"/>
              <a:gd name="connsiteX10" fmla="*/ 1962971 w 2896332"/>
              <a:gd name="connsiteY10" fmla="*/ 267583 h 1871397"/>
              <a:gd name="connsiteX11" fmla="*/ 1973469 w 2896332"/>
              <a:gd name="connsiteY11" fmla="*/ 784519 h 1871397"/>
              <a:gd name="connsiteX12" fmla="*/ 1866010 w 2896332"/>
              <a:gd name="connsiteY12" fmla="*/ 878218 h 1871397"/>
              <a:gd name="connsiteX13" fmla="*/ 2733769 w 2896332"/>
              <a:gd name="connsiteY13" fmla="*/ 1387129 h 1871397"/>
              <a:gd name="connsiteX14" fmla="*/ 2694623 w 2896332"/>
              <a:gd name="connsiteY14" fmla="*/ 1639703 h 1871397"/>
              <a:gd name="connsiteX15" fmla="*/ 2385869 w 2896332"/>
              <a:gd name="connsiteY15" fmla="*/ 1585623 h 1871397"/>
              <a:gd name="connsiteX16" fmla="*/ 2023060 w 2896332"/>
              <a:gd name="connsiteY16" fmla="*/ 1634793 h 1871397"/>
              <a:gd name="connsiteX17" fmla="*/ 1739085 w 2896332"/>
              <a:gd name="connsiteY17" fmla="*/ 1871397 h 1871397"/>
              <a:gd name="connsiteX18" fmla="*/ 1648664 w 2896332"/>
              <a:gd name="connsiteY18" fmla="*/ 1582137 h 1871397"/>
              <a:gd name="connsiteX19" fmla="*/ 1376671 w 2896332"/>
              <a:gd name="connsiteY19" fmla="*/ 1700306 h 1871397"/>
              <a:gd name="connsiteX20" fmla="*/ 1415819 w 2896332"/>
              <a:gd name="connsiteY20" fmla="*/ 1334933 h 1871397"/>
              <a:gd name="connsiteX21" fmla="*/ 665501 w 2896332"/>
              <a:gd name="connsiteY21" fmla="*/ 1276212 h 1871397"/>
              <a:gd name="connsiteX22" fmla="*/ 0 w 2896332"/>
              <a:gd name="connsiteY22" fmla="*/ 1126148 h 1871397"/>
              <a:gd name="connsiteX23" fmla="*/ 13050 w 2896332"/>
              <a:gd name="connsiteY23" fmla="*/ 284488 h 1871397"/>
              <a:gd name="connsiteX24" fmla="*/ 1898646 w 2896332"/>
              <a:gd name="connsiteY24" fmla="*/ 46 h 1871397"/>
              <a:gd name="connsiteX0" fmla="*/ 2514265 w 2896332"/>
              <a:gd name="connsiteY0" fmla="*/ 466772 h 1871397"/>
              <a:gd name="connsiteX1" fmla="*/ 2655476 w 2896332"/>
              <a:gd name="connsiteY1" fmla="*/ 584615 h 1871397"/>
              <a:gd name="connsiteX2" fmla="*/ 2828170 w 2896332"/>
              <a:gd name="connsiteY2" fmla="*/ 1010501 h 1871397"/>
              <a:gd name="connsiteX3" fmla="*/ 2883834 w 2896332"/>
              <a:gd name="connsiteY3" fmla="*/ 1308835 h 1871397"/>
              <a:gd name="connsiteX4" fmla="*/ 2799743 w 2896332"/>
              <a:gd name="connsiteY4" fmla="*/ 1672098 h 1871397"/>
              <a:gd name="connsiteX5" fmla="*/ 2521033 w 2896332"/>
              <a:gd name="connsiteY5" fmla="*/ 1160421 h 1871397"/>
              <a:gd name="connsiteX6" fmla="*/ 2514265 w 2896332"/>
              <a:gd name="connsiteY6" fmla="*/ 466772 h 1871397"/>
              <a:gd name="connsiteX7" fmla="*/ 1898646 w 2896332"/>
              <a:gd name="connsiteY7" fmla="*/ 46 h 1871397"/>
              <a:gd name="connsiteX8" fmla="*/ 1969811 w 2896332"/>
              <a:gd name="connsiteY8" fmla="*/ 83938 h 1871397"/>
              <a:gd name="connsiteX9" fmla="*/ 1906617 w 2896332"/>
              <a:gd name="connsiteY9" fmla="*/ 176960 h 1871397"/>
              <a:gd name="connsiteX10" fmla="*/ 1962971 w 2896332"/>
              <a:gd name="connsiteY10" fmla="*/ 267583 h 1871397"/>
              <a:gd name="connsiteX11" fmla="*/ 1973469 w 2896332"/>
              <a:gd name="connsiteY11" fmla="*/ 784519 h 1871397"/>
              <a:gd name="connsiteX12" fmla="*/ 1866010 w 2896332"/>
              <a:gd name="connsiteY12" fmla="*/ 878218 h 1871397"/>
              <a:gd name="connsiteX13" fmla="*/ 2733769 w 2896332"/>
              <a:gd name="connsiteY13" fmla="*/ 1387129 h 1871397"/>
              <a:gd name="connsiteX14" fmla="*/ 2694623 w 2896332"/>
              <a:gd name="connsiteY14" fmla="*/ 1639703 h 1871397"/>
              <a:gd name="connsiteX15" fmla="*/ 2385869 w 2896332"/>
              <a:gd name="connsiteY15" fmla="*/ 1585623 h 1871397"/>
              <a:gd name="connsiteX16" fmla="*/ 2074819 w 2896332"/>
              <a:gd name="connsiteY16" fmla="*/ 1565782 h 1871397"/>
              <a:gd name="connsiteX17" fmla="*/ 1739085 w 2896332"/>
              <a:gd name="connsiteY17" fmla="*/ 1871397 h 1871397"/>
              <a:gd name="connsiteX18" fmla="*/ 1648664 w 2896332"/>
              <a:gd name="connsiteY18" fmla="*/ 1582137 h 1871397"/>
              <a:gd name="connsiteX19" fmla="*/ 1376671 w 2896332"/>
              <a:gd name="connsiteY19" fmla="*/ 1700306 h 1871397"/>
              <a:gd name="connsiteX20" fmla="*/ 1415819 w 2896332"/>
              <a:gd name="connsiteY20" fmla="*/ 1334933 h 1871397"/>
              <a:gd name="connsiteX21" fmla="*/ 665501 w 2896332"/>
              <a:gd name="connsiteY21" fmla="*/ 1276212 h 1871397"/>
              <a:gd name="connsiteX22" fmla="*/ 0 w 2896332"/>
              <a:gd name="connsiteY22" fmla="*/ 1126148 h 1871397"/>
              <a:gd name="connsiteX23" fmla="*/ 13050 w 2896332"/>
              <a:gd name="connsiteY23" fmla="*/ 284488 h 1871397"/>
              <a:gd name="connsiteX24" fmla="*/ 1898646 w 2896332"/>
              <a:gd name="connsiteY24" fmla="*/ 46 h 1871397"/>
              <a:gd name="connsiteX0" fmla="*/ 2514265 w 2896332"/>
              <a:gd name="connsiteY0" fmla="*/ 468202 h 1872827"/>
              <a:gd name="connsiteX1" fmla="*/ 2655476 w 2896332"/>
              <a:gd name="connsiteY1" fmla="*/ 586045 h 1872827"/>
              <a:gd name="connsiteX2" fmla="*/ 2828170 w 2896332"/>
              <a:gd name="connsiteY2" fmla="*/ 1011931 h 1872827"/>
              <a:gd name="connsiteX3" fmla="*/ 2883834 w 2896332"/>
              <a:gd name="connsiteY3" fmla="*/ 1310265 h 1872827"/>
              <a:gd name="connsiteX4" fmla="*/ 2799743 w 2896332"/>
              <a:gd name="connsiteY4" fmla="*/ 1673528 h 1872827"/>
              <a:gd name="connsiteX5" fmla="*/ 2521033 w 2896332"/>
              <a:gd name="connsiteY5" fmla="*/ 1161851 h 1872827"/>
              <a:gd name="connsiteX6" fmla="*/ 2514265 w 2896332"/>
              <a:gd name="connsiteY6" fmla="*/ 468202 h 1872827"/>
              <a:gd name="connsiteX7" fmla="*/ 1898646 w 2896332"/>
              <a:gd name="connsiteY7" fmla="*/ 1476 h 1872827"/>
              <a:gd name="connsiteX8" fmla="*/ 1906617 w 2896332"/>
              <a:gd name="connsiteY8" fmla="*/ 178390 h 1872827"/>
              <a:gd name="connsiteX9" fmla="*/ 1962971 w 2896332"/>
              <a:gd name="connsiteY9" fmla="*/ 269013 h 1872827"/>
              <a:gd name="connsiteX10" fmla="*/ 1973469 w 2896332"/>
              <a:gd name="connsiteY10" fmla="*/ 785949 h 1872827"/>
              <a:gd name="connsiteX11" fmla="*/ 1866010 w 2896332"/>
              <a:gd name="connsiteY11" fmla="*/ 879648 h 1872827"/>
              <a:gd name="connsiteX12" fmla="*/ 2733769 w 2896332"/>
              <a:gd name="connsiteY12" fmla="*/ 1388559 h 1872827"/>
              <a:gd name="connsiteX13" fmla="*/ 2694623 w 2896332"/>
              <a:gd name="connsiteY13" fmla="*/ 1641133 h 1872827"/>
              <a:gd name="connsiteX14" fmla="*/ 2385869 w 2896332"/>
              <a:gd name="connsiteY14" fmla="*/ 1587053 h 1872827"/>
              <a:gd name="connsiteX15" fmla="*/ 2074819 w 2896332"/>
              <a:gd name="connsiteY15" fmla="*/ 1567212 h 1872827"/>
              <a:gd name="connsiteX16" fmla="*/ 1739085 w 2896332"/>
              <a:gd name="connsiteY16" fmla="*/ 1872827 h 1872827"/>
              <a:gd name="connsiteX17" fmla="*/ 1648664 w 2896332"/>
              <a:gd name="connsiteY17" fmla="*/ 1583567 h 1872827"/>
              <a:gd name="connsiteX18" fmla="*/ 1376671 w 2896332"/>
              <a:gd name="connsiteY18" fmla="*/ 1701736 h 1872827"/>
              <a:gd name="connsiteX19" fmla="*/ 1415819 w 2896332"/>
              <a:gd name="connsiteY19" fmla="*/ 1336363 h 1872827"/>
              <a:gd name="connsiteX20" fmla="*/ 665501 w 2896332"/>
              <a:gd name="connsiteY20" fmla="*/ 1277642 h 1872827"/>
              <a:gd name="connsiteX21" fmla="*/ 0 w 2896332"/>
              <a:gd name="connsiteY21" fmla="*/ 1127578 h 1872827"/>
              <a:gd name="connsiteX22" fmla="*/ 13050 w 2896332"/>
              <a:gd name="connsiteY22" fmla="*/ 285918 h 1872827"/>
              <a:gd name="connsiteX23" fmla="*/ 1898646 w 2896332"/>
              <a:gd name="connsiteY23" fmla="*/ 1476 h 1872827"/>
              <a:gd name="connsiteX0" fmla="*/ 2514265 w 2896332"/>
              <a:gd name="connsiteY0" fmla="*/ 466772 h 1871397"/>
              <a:gd name="connsiteX1" fmla="*/ 2655476 w 2896332"/>
              <a:gd name="connsiteY1" fmla="*/ 584615 h 1871397"/>
              <a:gd name="connsiteX2" fmla="*/ 2828170 w 2896332"/>
              <a:gd name="connsiteY2" fmla="*/ 1010501 h 1871397"/>
              <a:gd name="connsiteX3" fmla="*/ 2883834 w 2896332"/>
              <a:gd name="connsiteY3" fmla="*/ 1308835 h 1871397"/>
              <a:gd name="connsiteX4" fmla="*/ 2799743 w 2896332"/>
              <a:gd name="connsiteY4" fmla="*/ 1672098 h 1871397"/>
              <a:gd name="connsiteX5" fmla="*/ 2521033 w 2896332"/>
              <a:gd name="connsiteY5" fmla="*/ 1160421 h 1871397"/>
              <a:gd name="connsiteX6" fmla="*/ 2514265 w 2896332"/>
              <a:gd name="connsiteY6" fmla="*/ 466772 h 1871397"/>
              <a:gd name="connsiteX7" fmla="*/ 1898646 w 2896332"/>
              <a:gd name="connsiteY7" fmla="*/ 46 h 1871397"/>
              <a:gd name="connsiteX8" fmla="*/ 1962971 w 2896332"/>
              <a:gd name="connsiteY8" fmla="*/ 267583 h 1871397"/>
              <a:gd name="connsiteX9" fmla="*/ 1973469 w 2896332"/>
              <a:gd name="connsiteY9" fmla="*/ 784519 h 1871397"/>
              <a:gd name="connsiteX10" fmla="*/ 1866010 w 2896332"/>
              <a:gd name="connsiteY10" fmla="*/ 878218 h 1871397"/>
              <a:gd name="connsiteX11" fmla="*/ 2733769 w 2896332"/>
              <a:gd name="connsiteY11" fmla="*/ 1387129 h 1871397"/>
              <a:gd name="connsiteX12" fmla="*/ 2694623 w 2896332"/>
              <a:gd name="connsiteY12" fmla="*/ 1639703 h 1871397"/>
              <a:gd name="connsiteX13" fmla="*/ 2385869 w 2896332"/>
              <a:gd name="connsiteY13" fmla="*/ 1585623 h 1871397"/>
              <a:gd name="connsiteX14" fmla="*/ 2074819 w 2896332"/>
              <a:gd name="connsiteY14" fmla="*/ 1565782 h 1871397"/>
              <a:gd name="connsiteX15" fmla="*/ 1739085 w 2896332"/>
              <a:gd name="connsiteY15" fmla="*/ 1871397 h 1871397"/>
              <a:gd name="connsiteX16" fmla="*/ 1648664 w 2896332"/>
              <a:gd name="connsiteY16" fmla="*/ 1582137 h 1871397"/>
              <a:gd name="connsiteX17" fmla="*/ 1376671 w 2896332"/>
              <a:gd name="connsiteY17" fmla="*/ 1700306 h 1871397"/>
              <a:gd name="connsiteX18" fmla="*/ 1415819 w 2896332"/>
              <a:gd name="connsiteY18" fmla="*/ 1334933 h 1871397"/>
              <a:gd name="connsiteX19" fmla="*/ 665501 w 2896332"/>
              <a:gd name="connsiteY19" fmla="*/ 1276212 h 1871397"/>
              <a:gd name="connsiteX20" fmla="*/ 0 w 2896332"/>
              <a:gd name="connsiteY20" fmla="*/ 1126148 h 1871397"/>
              <a:gd name="connsiteX21" fmla="*/ 13050 w 2896332"/>
              <a:gd name="connsiteY21" fmla="*/ 284488 h 1871397"/>
              <a:gd name="connsiteX22" fmla="*/ 1898646 w 2896332"/>
              <a:gd name="connsiteY22" fmla="*/ 46 h 1871397"/>
              <a:gd name="connsiteX0" fmla="*/ 2514265 w 2896332"/>
              <a:gd name="connsiteY0" fmla="*/ 466772 h 1871397"/>
              <a:gd name="connsiteX1" fmla="*/ 2655476 w 2896332"/>
              <a:gd name="connsiteY1" fmla="*/ 584615 h 1871397"/>
              <a:gd name="connsiteX2" fmla="*/ 2828170 w 2896332"/>
              <a:gd name="connsiteY2" fmla="*/ 1010501 h 1871397"/>
              <a:gd name="connsiteX3" fmla="*/ 2883834 w 2896332"/>
              <a:gd name="connsiteY3" fmla="*/ 1308835 h 1871397"/>
              <a:gd name="connsiteX4" fmla="*/ 2799743 w 2896332"/>
              <a:gd name="connsiteY4" fmla="*/ 1672098 h 1871397"/>
              <a:gd name="connsiteX5" fmla="*/ 2521033 w 2896332"/>
              <a:gd name="connsiteY5" fmla="*/ 1160421 h 1871397"/>
              <a:gd name="connsiteX6" fmla="*/ 2514265 w 2896332"/>
              <a:gd name="connsiteY6" fmla="*/ 466772 h 1871397"/>
              <a:gd name="connsiteX7" fmla="*/ 1898646 w 2896332"/>
              <a:gd name="connsiteY7" fmla="*/ 46 h 1871397"/>
              <a:gd name="connsiteX8" fmla="*/ 1962971 w 2896332"/>
              <a:gd name="connsiteY8" fmla="*/ 267583 h 1871397"/>
              <a:gd name="connsiteX9" fmla="*/ 1973469 w 2896332"/>
              <a:gd name="connsiteY9" fmla="*/ 784519 h 1871397"/>
              <a:gd name="connsiteX10" fmla="*/ 1866010 w 2896332"/>
              <a:gd name="connsiteY10" fmla="*/ 878218 h 1871397"/>
              <a:gd name="connsiteX11" fmla="*/ 2733769 w 2896332"/>
              <a:gd name="connsiteY11" fmla="*/ 1387129 h 1871397"/>
              <a:gd name="connsiteX12" fmla="*/ 2694623 w 2896332"/>
              <a:gd name="connsiteY12" fmla="*/ 1639703 h 1871397"/>
              <a:gd name="connsiteX13" fmla="*/ 2385869 w 2896332"/>
              <a:gd name="connsiteY13" fmla="*/ 1585623 h 1871397"/>
              <a:gd name="connsiteX14" fmla="*/ 2074819 w 2896332"/>
              <a:gd name="connsiteY14" fmla="*/ 1565782 h 1871397"/>
              <a:gd name="connsiteX15" fmla="*/ 1739085 w 2896332"/>
              <a:gd name="connsiteY15" fmla="*/ 1871397 h 1871397"/>
              <a:gd name="connsiteX16" fmla="*/ 1648664 w 2896332"/>
              <a:gd name="connsiteY16" fmla="*/ 1582137 h 1871397"/>
              <a:gd name="connsiteX17" fmla="*/ 1376671 w 2896332"/>
              <a:gd name="connsiteY17" fmla="*/ 1700306 h 1871397"/>
              <a:gd name="connsiteX18" fmla="*/ 1415819 w 2896332"/>
              <a:gd name="connsiteY18" fmla="*/ 1334933 h 1871397"/>
              <a:gd name="connsiteX19" fmla="*/ 665501 w 2896332"/>
              <a:gd name="connsiteY19" fmla="*/ 1276212 h 1871397"/>
              <a:gd name="connsiteX20" fmla="*/ 0 w 2896332"/>
              <a:gd name="connsiteY20" fmla="*/ 1126148 h 1871397"/>
              <a:gd name="connsiteX21" fmla="*/ 13050 w 2896332"/>
              <a:gd name="connsiteY21" fmla="*/ 284488 h 1871397"/>
              <a:gd name="connsiteX22" fmla="*/ 1898646 w 2896332"/>
              <a:gd name="connsiteY22" fmla="*/ 46 h 1871397"/>
              <a:gd name="connsiteX0" fmla="*/ 2514265 w 2896332"/>
              <a:gd name="connsiteY0" fmla="*/ 466772 h 1871397"/>
              <a:gd name="connsiteX1" fmla="*/ 2655476 w 2896332"/>
              <a:gd name="connsiteY1" fmla="*/ 584615 h 1871397"/>
              <a:gd name="connsiteX2" fmla="*/ 2828170 w 2896332"/>
              <a:gd name="connsiteY2" fmla="*/ 1010501 h 1871397"/>
              <a:gd name="connsiteX3" fmla="*/ 2883834 w 2896332"/>
              <a:gd name="connsiteY3" fmla="*/ 1308835 h 1871397"/>
              <a:gd name="connsiteX4" fmla="*/ 2799743 w 2896332"/>
              <a:gd name="connsiteY4" fmla="*/ 1672098 h 1871397"/>
              <a:gd name="connsiteX5" fmla="*/ 2521033 w 2896332"/>
              <a:gd name="connsiteY5" fmla="*/ 1160421 h 1871397"/>
              <a:gd name="connsiteX6" fmla="*/ 2514265 w 2896332"/>
              <a:gd name="connsiteY6" fmla="*/ 466772 h 1871397"/>
              <a:gd name="connsiteX7" fmla="*/ 1898646 w 2896332"/>
              <a:gd name="connsiteY7" fmla="*/ 46 h 1871397"/>
              <a:gd name="connsiteX8" fmla="*/ 1941303 w 2896332"/>
              <a:gd name="connsiteY8" fmla="*/ 293585 h 1871397"/>
              <a:gd name="connsiteX9" fmla="*/ 1973469 w 2896332"/>
              <a:gd name="connsiteY9" fmla="*/ 784519 h 1871397"/>
              <a:gd name="connsiteX10" fmla="*/ 1866010 w 2896332"/>
              <a:gd name="connsiteY10" fmla="*/ 878218 h 1871397"/>
              <a:gd name="connsiteX11" fmla="*/ 2733769 w 2896332"/>
              <a:gd name="connsiteY11" fmla="*/ 1387129 h 1871397"/>
              <a:gd name="connsiteX12" fmla="*/ 2694623 w 2896332"/>
              <a:gd name="connsiteY12" fmla="*/ 1639703 h 1871397"/>
              <a:gd name="connsiteX13" fmla="*/ 2385869 w 2896332"/>
              <a:gd name="connsiteY13" fmla="*/ 1585623 h 1871397"/>
              <a:gd name="connsiteX14" fmla="*/ 2074819 w 2896332"/>
              <a:gd name="connsiteY14" fmla="*/ 1565782 h 1871397"/>
              <a:gd name="connsiteX15" fmla="*/ 1739085 w 2896332"/>
              <a:gd name="connsiteY15" fmla="*/ 1871397 h 1871397"/>
              <a:gd name="connsiteX16" fmla="*/ 1648664 w 2896332"/>
              <a:gd name="connsiteY16" fmla="*/ 1582137 h 1871397"/>
              <a:gd name="connsiteX17" fmla="*/ 1376671 w 2896332"/>
              <a:gd name="connsiteY17" fmla="*/ 1700306 h 1871397"/>
              <a:gd name="connsiteX18" fmla="*/ 1415819 w 2896332"/>
              <a:gd name="connsiteY18" fmla="*/ 1334933 h 1871397"/>
              <a:gd name="connsiteX19" fmla="*/ 665501 w 2896332"/>
              <a:gd name="connsiteY19" fmla="*/ 1276212 h 1871397"/>
              <a:gd name="connsiteX20" fmla="*/ 0 w 2896332"/>
              <a:gd name="connsiteY20" fmla="*/ 1126148 h 1871397"/>
              <a:gd name="connsiteX21" fmla="*/ 13050 w 2896332"/>
              <a:gd name="connsiteY21" fmla="*/ 284488 h 1871397"/>
              <a:gd name="connsiteX22" fmla="*/ 1898646 w 2896332"/>
              <a:gd name="connsiteY22" fmla="*/ 46 h 1871397"/>
              <a:gd name="connsiteX0" fmla="*/ 2514265 w 2896332"/>
              <a:gd name="connsiteY0" fmla="*/ 466772 h 1871397"/>
              <a:gd name="connsiteX1" fmla="*/ 2655476 w 2896332"/>
              <a:gd name="connsiteY1" fmla="*/ 584615 h 1871397"/>
              <a:gd name="connsiteX2" fmla="*/ 2828170 w 2896332"/>
              <a:gd name="connsiteY2" fmla="*/ 1010501 h 1871397"/>
              <a:gd name="connsiteX3" fmla="*/ 2883834 w 2896332"/>
              <a:gd name="connsiteY3" fmla="*/ 1308835 h 1871397"/>
              <a:gd name="connsiteX4" fmla="*/ 2799743 w 2896332"/>
              <a:gd name="connsiteY4" fmla="*/ 1672098 h 1871397"/>
              <a:gd name="connsiteX5" fmla="*/ 2521033 w 2896332"/>
              <a:gd name="connsiteY5" fmla="*/ 1160421 h 1871397"/>
              <a:gd name="connsiteX6" fmla="*/ 2514265 w 2896332"/>
              <a:gd name="connsiteY6" fmla="*/ 466772 h 1871397"/>
              <a:gd name="connsiteX7" fmla="*/ 1898646 w 2896332"/>
              <a:gd name="connsiteY7" fmla="*/ 46 h 1871397"/>
              <a:gd name="connsiteX8" fmla="*/ 1941303 w 2896332"/>
              <a:gd name="connsiteY8" fmla="*/ 293585 h 1871397"/>
              <a:gd name="connsiteX9" fmla="*/ 1973469 w 2896332"/>
              <a:gd name="connsiteY9" fmla="*/ 784519 h 1871397"/>
              <a:gd name="connsiteX10" fmla="*/ 1866010 w 2896332"/>
              <a:gd name="connsiteY10" fmla="*/ 878218 h 1871397"/>
              <a:gd name="connsiteX11" fmla="*/ 2733769 w 2896332"/>
              <a:gd name="connsiteY11" fmla="*/ 1387129 h 1871397"/>
              <a:gd name="connsiteX12" fmla="*/ 2694623 w 2896332"/>
              <a:gd name="connsiteY12" fmla="*/ 1639703 h 1871397"/>
              <a:gd name="connsiteX13" fmla="*/ 2385869 w 2896332"/>
              <a:gd name="connsiteY13" fmla="*/ 1585623 h 1871397"/>
              <a:gd name="connsiteX14" fmla="*/ 2074819 w 2896332"/>
              <a:gd name="connsiteY14" fmla="*/ 1565782 h 1871397"/>
              <a:gd name="connsiteX15" fmla="*/ 1739085 w 2896332"/>
              <a:gd name="connsiteY15" fmla="*/ 1871397 h 1871397"/>
              <a:gd name="connsiteX16" fmla="*/ 1648664 w 2896332"/>
              <a:gd name="connsiteY16" fmla="*/ 1582137 h 1871397"/>
              <a:gd name="connsiteX17" fmla="*/ 1376671 w 2896332"/>
              <a:gd name="connsiteY17" fmla="*/ 1700306 h 1871397"/>
              <a:gd name="connsiteX18" fmla="*/ 1415819 w 2896332"/>
              <a:gd name="connsiteY18" fmla="*/ 1334933 h 1871397"/>
              <a:gd name="connsiteX19" fmla="*/ 665501 w 2896332"/>
              <a:gd name="connsiteY19" fmla="*/ 1276212 h 1871397"/>
              <a:gd name="connsiteX20" fmla="*/ 0 w 2896332"/>
              <a:gd name="connsiteY20" fmla="*/ 1126148 h 1871397"/>
              <a:gd name="connsiteX21" fmla="*/ 13050 w 2896332"/>
              <a:gd name="connsiteY21" fmla="*/ 284488 h 1871397"/>
              <a:gd name="connsiteX22" fmla="*/ 1898646 w 2896332"/>
              <a:gd name="connsiteY22" fmla="*/ 46 h 1871397"/>
              <a:gd name="connsiteX0" fmla="*/ 2514265 w 2896332"/>
              <a:gd name="connsiteY0" fmla="*/ 466772 h 1871397"/>
              <a:gd name="connsiteX1" fmla="*/ 2655476 w 2896332"/>
              <a:gd name="connsiteY1" fmla="*/ 584615 h 1871397"/>
              <a:gd name="connsiteX2" fmla="*/ 2828170 w 2896332"/>
              <a:gd name="connsiteY2" fmla="*/ 1010501 h 1871397"/>
              <a:gd name="connsiteX3" fmla="*/ 2883834 w 2896332"/>
              <a:gd name="connsiteY3" fmla="*/ 1308835 h 1871397"/>
              <a:gd name="connsiteX4" fmla="*/ 2799743 w 2896332"/>
              <a:gd name="connsiteY4" fmla="*/ 1672098 h 1871397"/>
              <a:gd name="connsiteX5" fmla="*/ 2521033 w 2896332"/>
              <a:gd name="connsiteY5" fmla="*/ 1160421 h 1871397"/>
              <a:gd name="connsiteX6" fmla="*/ 2514265 w 2896332"/>
              <a:gd name="connsiteY6" fmla="*/ 466772 h 1871397"/>
              <a:gd name="connsiteX7" fmla="*/ 1898646 w 2896332"/>
              <a:gd name="connsiteY7" fmla="*/ 46 h 1871397"/>
              <a:gd name="connsiteX8" fmla="*/ 1941303 w 2896332"/>
              <a:gd name="connsiteY8" fmla="*/ 293585 h 1871397"/>
              <a:gd name="connsiteX9" fmla="*/ 1973469 w 2896332"/>
              <a:gd name="connsiteY9" fmla="*/ 784519 h 1871397"/>
              <a:gd name="connsiteX10" fmla="*/ 1866010 w 2896332"/>
              <a:gd name="connsiteY10" fmla="*/ 878218 h 1871397"/>
              <a:gd name="connsiteX11" fmla="*/ 2733769 w 2896332"/>
              <a:gd name="connsiteY11" fmla="*/ 1387129 h 1871397"/>
              <a:gd name="connsiteX12" fmla="*/ 2694623 w 2896332"/>
              <a:gd name="connsiteY12" fmla="*/ 1639703 h 1871397"/>
              <a:gd name="connsiteX13" fmla="*/ 2385869 w 2896332"/>
              <a:gd name="connsiteY13" fmla="*/ 1585623 h 1871397"/>
              <a:gd name="connsiteX14" fmla="*/ 2074819 w 2896332"/>
              <a:gd name="connsiteY14" fmla="*/ 1565782 h 1871397"/>
              <a:gd name="connsiteX15" fmla="*/ 1739085 w 2896332"/>
              <a:gd name="connsiteY15" fmla="*/ 1871397 h 1871397"/>
              <a:gd name="connsiteX16" fmla="*/ 1648664 w 2896332"/>
              <a:gd name="connsiteY16" fmla="*/ 1582137 h 1871397"/>
              <a:gd name="connsiteX17" fmla="*/ 1376671 w 2896332"/>
              <a:gd name="connsiteY17" fmla="*/ 1700306 h 1871397"/>
              <a:gd name="connsiteX18" fmla="*/ 1415819 w 2896332"/>
              <a:gd name="connsiteY18" fmla="*/ 1334933 h 1871397"/>
              <a:gd name="connsiteX19" fmla="*/ 665501 w 2896332"/>
              <a:gd name="connsiteY19" fmla="*/ 1276212 h 1871397"/>
              <a:gd name="connsiteX20" fmla="*/ 0 w 2896332"/>
              <a:gd name="connsiteY20" fmla="*/ 1126148 h 1871397"/>
              <a:gd name="connsiteX21" fmla="*/ 13050 w 2896332"/>
              <a:gd name="connsiteY21" fmla="*/ 284488 h 1871397"/>
              <a:gd name="connsiteX22" fmla="*/ 1898646 w 2896332"/>
              <a:gd name="connsiteY22" fmla="*/ 46 h 1871397"/>
              <a:gd name="connsiteX0" fmla="*/ 2514265 w 2896332"/>
              <a:gd name="connsiteY0" fmla="*/ 466772 h 1871397"/>
              <a:gd name="connsiteX1" fmla="*/ 2655476 w 2896332"/>
              <a:gd name="connsiteY1" fmla="*/ 584615 h 1871397"/>
              <a:gd name="connsiteX2" fmla="*/ 2828170 w 2896332"/>
              <a:gd name="connsiteY2" fmla="*/ 1010501 h 1871397"/>
              <a:gd name="connsiteX3" fmla="*/ 2883834 w 2896332"/>
              <a:gd name="connsiteY3" fmla="*/ 1308835 h 1871397"/>
              <a:gd name="connsiteX4" fmla="*/ 2799743 w 2896332"/>
              <a:gd name="connsiteY4" fmla="*/ 1672098 h 1871397"/>
              <a:gd name="connsiteX5" fmla="*/ 2521033 w 2896332"/>
              <a:gd name="connsiteY5" fmla="*/ 1160421 h 1871397"/>
              <a:gd name="connsiteX6" fmla="*/ 2514265 w 2896332"/>
              <a:gd name="connsiteY6" fmla="*/ 466772 h 1871397"/>
              <a:gd name="connsiteX7" fmla="*/ 1898646 w 2896332"/>
              <a:gd name="connsiteY7" fmla="*/ 46 h 1871397"/>
              <a:gd name="connsiteX8" fmla="*/ 1941303 w 2896332"/>
              <a:gd name="connsiteY8" fmla="*/ 293585 h 1871397"/>
              <a:gd name="connsiteX9" fmla="*/ 1973469 w 2896332"/>
              <a:gd name="connsiteY9" fmla="*/ 784519 h 1871397"/>
              <a:gd name="connsiteX10" fmla="*/ 1866010 w 2896332"/>
              <a:gd name="connsiteY10" fmla="*/ 878218 h 1871397"/>
              <a:gd name="connsiteX11" fmla="*/ 2733769 w 2896332"/>
              <a:gd name="connsiteY11" fmla="*/ 1387129 h 1871397"/>
              <a:gd name="connsiteX12" fmla="*/ 2694623 w 2896332"/>
              <a:gd name="connsiteY12" fmla="*/ 1639703 h 1871397"/>
              <a:gd name="connsiteX13" fmla="*/ 2385869 w 2896332"/>
              <a:gd name="connsiteY13" fmla="*/ 1585623 h 1871397"/>
              <a:gd name="connsiteX14" fmla="*/ 2074819 w 2896332"/>
              <a:gd name="connsiteY14" fmla="*/ 1565782 h 1871397"/>
              <a:gd name="connsiteX15" fmla="*/ 1739085 w 2896332"/>
              <a:gd name="connsiteY15" fmla="*/ 1871397 h 1871397"/>
              <a:gd name="connsiteX16" fmla="*/ 1648664 w 2896332"/>
              <a:gd name="connsiteY16" fmla="*/ 1582137 h 1871397"/>
              <a:gd name="connsiteX17" fmla="*/ 1376671 w 2896332"/>
              <a:gd name="connsiteY17" fmla="*/ 1700306 h 1871397"/>
              <a:gd name="connsiteX18" fmla="*/ 1415819 w 2896332"/>
              <a:gd name="connsiteY18" fmla="*/ 1334933 h 1871397"/>
              <a:gd name="connsiteX19" fmla="*/ 665501 w 2896332"/>
              <a:gd name="connsiteY19" fmla="*/ 1276212 h 1871397"/>
              <a:gd name="connsiteX20" fmla="*/ 0 w 2896332"/>
              <a:gd name="connsiteY20" fmla="*/ 1126148 h 1871397"/>
              <a:gd name="connsiteX21" fmla="*/ 13050 w 2896332"/>
              <a:gd name="connsiteY21" fmla="*/ 284488 h 1871397"/>
              <a:gd name="connsiteX22" fmla="*/ 1898646 w 2896332"/>
              <a:gd name="connsiteY22" fmla="*/ 46 h 1871397"/>
              <a:gd name="connsiteX0" fmla="*/ 2514265 w 2896332"/>
              <a:gd name="connsiteY0" fmla="*/ 466772 h 1871397"/>
              <a:gd name="connsiteX1" fmla="*/ 2655476 w 2896332"/>
              <a:gd name="connsiteY1" fmla="*/ 584615 h 1871397"/>
              <a:gd name="connsiteX2" fmla="*/ 2828170 w 2896332"/>
              <a:gd name="connsiteY2" fmla="*/ 1010501 h 1871397"/>
              <a:gd name="connsiteX3" fmla="*/ 2883834 w 2896332"/>
              <a:gd name="connsiteY3" fmla="*/ 1308835 h 1871397"/>
              <a:gd name="connsiteX4" fmla="*/ 2799743 w 2896332"/>
              <a:gd name="connsiteY4" fmla="*/ 1672098 h 1871397"/>
              <a:gd name="connsiteX5" fmla="*/ 2521033 w 2896332"/>
              <a:gd name="connsiteY5" fmla="*/ 1160421 h 1871397"/>
              <a:gd name="connsiteX6" fmla="*/ 2514265 w 2896332"/>
              <a:gd name="connsiteY6" fmla="*/ 466772 h 1871397"/>
              <a:gd name="connsiteX7" fmla="*/ 1898646 w 2896332"/>
              <a:gd name="connsiteY7" fmla="*/ 46 h 1871397"/>
              <a:gd name="connsiteX8" fmla="*/ 1941303 w 2896332"/>
              <a:gd name="connsiteY8" fmla="*/ 293585 h 1871397"/>
              <a:gd name="connsiteX9" fmla="*/ 1974640 w 2896332"/>
              <a:gd name="connsiteY9" fmla="*/ 533402 h 1871397"/>
              <a:gd name="connsiteX10" fmla="*/ 1973469 w 2896332"/>
              <a:gd name="connsiteY10" fmla="*/ 784519 h 1871397"/>
              <a:gd name="connsiteX11" fmla="*/ 1866010 w 2896332"/>
              <a:gd name="connsiteY11" fmla="*/ 878218 h 1871397"/>
              <a:gd name="connsiteX12" fmla="*/ 2733769 w 2896332"/>
              <a:gd name="connsiteY12" fmla="*/ 1387129 h 1871397"/>
              <a:gd name="connsiteX13" fmla="*/ 2694623 w 2896332"/>
              <a:gd name="connsiteY13" fmla="*/ 1639703 h 1871397"/>
              <a:gd name="connsiteX14" fmla="*/ 2385869 w 2896332"/>
              <a:gd name="connsiteY14" fmla="*/ 1585623 h 1871397"/>
              <a:gd name="connsiteX15" fmla="*/ 2074819 w 2896332"/>
              <a:gd name="connsiteY15" fmla="*/ 1565782 h 1871397"/>
              <a:gd name="connsiteX16" fmla="*/ 1739085 w 2896332"/>
              <a:gd name="connsiteY16" fmla="*/ 1871397 h 1871397"/>
              <a:gd name="connsiteX17" fmla="*/ 1648664 w 2896332"/>
              <a:gd name="connsiteY17" fmla="*/ 1582137 h 1871397"/>
              <a:gd name="connsiteX18" fmla="*/ 1376671 w 2896332"/>
              <a:gd name="connsiteY18" fmla="*/ 1700306 h 1871397"/>
              <a:gd name="connsiteX19" fmla="*/ 1415819 w 2896332"/>
              <a:gd name="connsiteY19" fmla="*/ 1334933 h 1871397"/>
              <a:gd name="connsiteX20" fmla="*/ 665501 w 2896332"/>
              <a:gd name="connsiteY20" fmla="*/ 1276212 h 1871397"/>
              <a:gd name="connsiteX21" fmla="*/ 0 w 2896332"/>
              <a:gd name="connsiteY21" fmla="*/ 1126148 h 1871397"/>
              <a:gd name="connsiteX22" fmla="*/ 13050 w 2896332"/>
              <a:gd name="connsiteY22" fmla="*/ 284488 h 1871397"/>
              <a:gd name="connsiteX23" fmla="*/ 1898646 w 2896332"/>
              <a:gd name="connsiteY23" fmla="*/ 46 h 1871397"/>
              <a:gd name="connsiteX0" fmla="*/ 2514265 w 2896332"/>
              <a:gd name="connsiteY0" fmla="*/ 466772 h 1871397"/>
              <a:gd name="connsiteX1" fmla="*/ 2655476 w 2896332"/>
              <a:gd name="connsiteY1" fmla="*/ 584615 h 1871397"/>
              <a:gd name="connsiteX2" fmla="*/ 2828170 w 2896332"/>
              <a:gd name="connsiteY2" fmla="*/ 1010501 h 1871397"/>
              <a:gd name="connsiteX3" fmla="*/ 2883834 w 2896332"/>
              <a:gd name="connsiteY3" fmla="*/ 1308835 h 1871397"/>
              <a:gd name="connsiteX4" fmla="*/ 2799743 w 2896332"/>
              <a:gd name="connsiteY4" fmla="*/ 1672098 h 1871397"/>
              <a:gd name="connsiteX5" fmla="*/ 2521033 w 2896332"/>
              <a:gd name="connsiteY5" fmla="*/ 1160421 h 1871397"/>
              <a:gd name="connsiteX6" fmla="*/ 2514265 w 2896332"/>
              <a:gd name="connsiteY6" fmla="*/ 466772 h 1871397"/>
              <a:gd name="connsiteX7" fmla="*/ 1898646 w 2896332"/>
              <a:gd name="connsiteY7" fmla="*/ 46 h 1871397"/>
              <a:gd name="connsiteX8" fmla="*/ 1941303 w 2896332"/>
              <a:gd name="connsiteY8" fmla="*/ 293585 h 1871397"/>
              <a:gd name="connsiteX9" fmla="*/ 1974640 w 2896332"/>
              <a:gd name="connsiteY9" fmla="*/ 533402 h 1871397"/>
              <a:gd name="connsiteX10" fmla="*/ 1973469 w 2896332"/>
              <a:gd name="connsiteY10" fmla="*/ 784519 h 1871397"/>
              <a:gd name="connsiteX11" fmla="*/ 1866010 w 2896332"/>
              <a:gd name="connsiteY11" fmla="*/ 878218 h 1871397"/>
              <a:gd name="connsiteX12" fmla="*/ 2733769 w 2896332"/>
              <a:gd name="connsiteY12" fmla="*/ 1387129 h 1871397"/>
              <a:gd name="connsiteX13" fmla="*/ 2694623 w 2896332"/>
              <a:gd name="connsiteY13" fmla="*/ 1639703 h 1871397"/>
              <a:gd name="connsiteX14" fmla="*/ 2385869 w 2896332"/>
              <a:gd name="connsiteY14" fmla="*/ 1585623 h 1871397"/>
              <a:gd name="connsiteX15" fmla="*/ 2074819 w 2896332"/>
              <a:gd name="connsiteY15" fmla="*/ 1565782 h 1871397"/>
              <a:gd name="connsiteX16" fmla="*/ 1739085 w 2896332"/>
              <a:gd name="connsiteY16" fmla="*/ 1871397 h 1871397"/>
              <a:gd name="connsiteX17" fmla="*/ 1648664 w 2896332"/>
              <a:gd name="connsiteY17" fmla="*/ 1582137 h 1871397"/>
              <a:gd name="connsiteX18" fmla="*/ 1376671 w 2896332"/>
              <a:gd name="connsiteY18" fmla="*/ 1700306 h 1871397"/>
              <a:gd name="connsiteX19" fmla="*/ 1415819 w 2896332"/>
              <a:gd name="connsiteY19" fmla="*/ 1334933 h 1871397"/>
              <a:gd name="connsiteX20" fmla="*/ 665501 w 2896332"/>
              <a:gd name="connsiteY20" fmla="*/ 1276212 h 1871397"/>
              <a:gd name="connsiteX21" fmla="*/ 0 w 2896332"/>
              <a:gd name="connsiteY21" fmla="*/ 1126148 h 1871397"/>
              <a:gd name="connsiteX22" fmla="*/ 13050 w 2896332"/>
              <a:gd name="connsiteY22" fmla="*/ 284488 h 1871397"/>
              <a:gd name="connsiteX23" fmla="*/ 1898646 w 2896332"/>
              <a:gd name="connsiteY23" fmla="*/ 46 h 1871397"/>
              <a:gd name="connsiteX0" fmla="*/ 2243048 w 2896332"/>
              <a:gd name="connsiteY0" fmla="*/ 269861 h 1871397"/>
              <a:gd name="connsiteX1" fmla="*/ 2655476 w 2896332"/>
              <a:gd name="connsiteY1" fmla="*/ 584615 h 1871397"/>
              <a:gd name="connsiteX2" fmla="*/ 2828170 w 2896332"/>
              <a:gd name="connsiteY2" fmla="*/ 1010501 h 1871397"/>
              <a:gd name="connsiteX3" fmla="*/ 2883834 w 2896332"/>
              <a:gd name="connsiteY3" fmla="*/ 1308835 h 1871397"/>
              <a:gd name="connsiteX4" fmla="*/ 2799743 w 2896332"/>
              <a:gd name="connsiteY4" fmla="*/ 1672098 h 1871397"/>
              <a:gd name="connsiteX5" fmla="*/ 2521033 w 2896332"/>
              <a:gd name="connsiteY5" fmla="*/ 1160421 h 1871397"/>
              <a:gd name="connsiteX6" fmla="*/ 2243048 w 2896332"/>
              <a:gd name="connsiteY6" fmla="*/ 269861 h 1871397"/>
              <a:gd name="connsiteX7" fmla="*/ 1898646 w 2896332"/>
              <a:gd name="connsiteY7" fmla="*/ 46 h 1871397"/>
              <a:gd name="connsiteX8" fmla="*/ 1941303 w 2896332"/>
              <a:gd name="connsiteY8" fmla="*/ 293585 h 1871397"/>
              <a:gd name="connsiteX9" fmla="*/ 1974640 w 2896332"/>
              <a:gd name="connsiteY9" fmla="*/ 533402 h 1871397"/>
              <a:gd name="connsiteX10" fmla="*/ 1973469 w 2896332"/>
              <a:gd name="connsiteY10" fmla="*/ 784519 h 1871397"/>
              <a:gd name="connsiteX11" fmla="*/ 1866010 w 2896332"/>
              <a:gd name="connsiteY11" fmla="*/ 878218 h 1871397"/>
              <a:gd name="connsiteX12" fmla="*/ 2733769 w 2896332"/>
              <a:gd name="connsiteY12" fmla="*/ 1387129 h 1871397"/>
              <a:gd name="connsiteX13" fmla="*/ 2694623 w 2896332"/>
              <a:gd name="connsiteY13" fmla="*/ 1639703 h 1871397"/>
              <a:gd name="connsiteX14" fmla="*/ 2385869 w 2896332"/>
              <a:gd name="connsiteY14" fmla="*/ 1585623 h 1871397"/>
              <a:gd name="connsiteX15" fmla="*/ 2074819 w 2896332"/>
              <a:gd name="connsiteY15" fmla="*/ 1565782 h 1871397"/>
              <a:gd name="connsiteX16" fmla="*/ 1739085 w 2896332"/>
              <a:gd name="connsiteY16" fmla="*/ 1871397 h 1871397"/>
              <a:gd name="connsiteX17" fmla="*/ 1648664 w 2896332"/>
              <a:gd name="connsiteY17" fmla="*/ 1582137 h 1871397"/>
              <a:gd name="connsiteX18" fmla="*/ 1376671 w 2896332"/>
              <a:gd name="connsiteY18" fmla="*/ 1700306 h 1871397"/>
              <a:gd name="connsiteX19" fmla="*/ 1415819 w 2896332"/>
              <a:gd name="connsiteY19" fmla="*/ 1334933 h 1871397"/>
              <a:gd name="connsiteX20" fmla="*/ 665501 w 2896332"/>
              <a:gd name="connsiteY20" fmla="*/ 1276212 h 1871397"/>
              <a:gd name="connsiteX21" fmla="*/ 0 w 2896332"/>
              <a:gd name="connsiteY21" fmla="*/ 1126148 h 1871397"/>
              <a:gd name="connsiteX22" fmla="*/ 13050 w 2896332"/>
              <a:gd name="connsiteY22" fmla="*/ 284488 h 1871397"/>
              <a:gd name="connsiteX23" fmla="*/ 1898646 w 2896332"/>
              <a:gd name="connsiteY23" fmla="*/ 46 h 1871397"/>
              <a:gd name="connsiteX0" fmla="*/ 2243048 w 2896332"/>
              <a:gd name="connsiteY0" fmla="*/ 269861 h 1871397"/>
              <a:gd name="connsiteX1" fmla="*/ 2655476 w 2896332"/>
              <a:gd name="connsiteY1" fmla="*/ 584615 h 1871397"/>
              <a:gd name="connsiteX2" fmla="*/ 2828170 w 2896332"/>
              <a:gd name="connsiteY2" fmla="*/ 1010501 h 1871397"/>
              <a:gd name="connsiteX3" fmla="*/ 2883834 w 2896332"/>
              <a:gd name="connsiteY3" fmla="*/ 1308835 h 1871397"/>
              <a:gd name="connsiteX4" fmla="*/ 2799743 w 2896332"/>
              <a:gd name="connsiteY4" fmla="*/ 1672098 h 1871397"/>
              <a:gd name="connsiteX5" fmla="*/ 2521033 w 2896332"/>
              <a:gd name="connsiteY5" fmla="*/ 1160421 h 1871397"/>
              <a:gd name="connsiteX6" fmla="*/ 2243048 w 2896332"/>
              <a:gd name="connsiteY6" fmla="*/ 269861 h 1871397"/>
              <a:gd name="connsiteX7" fmla="*/ 1898646 w 2896332"/>
              <a:gd name="connsiteY7" fmla="*/ 46 h 1871397"/>
              <a:gd name="connsiteX8" fmla="*/ 1941303 w 2896332"/>
              <a:gd name="connsiteY8" fmla="*/ 293585 h 1871397"/>
              <a:gd name="connsiteX9" fmla="*/ 1974640 w 2896332"/>
              <a:gd name="connsiteY9" fmla="*/ 533402 h 1871397"/>
              <a:gd name="connsiteX10" fmla="*/ 1973469 w 2896332"/>
              <a:gd name="connsiteY10" fmla="*/ 784519 h 1871397"/>
              <a:gd name="connsiteX11" fmla="*/ 1866010 w 2896332"/>
              <a:gd name="connsiteY11" fmla="*/ 878218 h 1871397"/>
              <a:gd name="connsiteX12" fmla="*/ 2733769 w 2896332"/>
              <a:gd name="connsiteY12" fmla="*/ 1387129 h 1871397"/>
              <a:gd name="connsiteX13" fmla="*/ 2694623 w 2896332"/>
              <a:gd name="connsiteY13" fmla="*/ 1639703 h 1871397"/>
              <a:gd name="connsiteX14" fmla="*/ 2385869 w 2896332"/>
              <a:gd name="connsiteY14" fmla="*/ 1585623 h 1871397"/>
              <a:gd name="connsiteX15" fmla="*/ 2074819 w 2896332"/>
              <a:gd name="connsiteY15" fmla="*/ 1565782 h 1871397"/>
              <a:gd name="connsiteX16" fmla="*/ 1739085 w 2896332"/>
              <a:gd name="connsiteY16" fmla="*/ 1871397 h 1871397"/>
              <a:gd name="connsiteX17" fmla="*/ 1648664 w 2896332"/>
              <a:gd name="connsiteY17" fmla="*/ 1582137 h 1871397"/>
              <a:gd name="connsiteX18" fmla="*/ 1376671 w 2896332"/>
              <a:gd name="connsiteY18" fmla="*/ 1700306 h 1871397"/>
              <a:gd name="connsiteX19" fmla="*/ 1415819 w 2896332"/>
              <a:gd name="connsiteY19" fmla="*/ 1334933 h 1871397"/>
              <a:gd name="connsiteX20" fmla="*/ 665501 w 2896332"/>
              <a:gd name="connsiteY20" fmla="*/ 1276212 h 1871397"/>
              <a:gd name="connsiteX21" fmla="*/ 0 w 2896332"/>
              <a:gd name="connsiteY21" fmla="*/ 1126148 h 1871397"/>
              <a:gd name="connsiteX22" fmla="*/ 13050 w 2896332"/>
              <a:gd name="connsiteY22" fmla="*/ 284488 h 1871397"/>
              <a:gd name="connsiteX23" fmla="*/ 1898646 w 2896332"/>
              <a:gd name="connsiteY23" fmla="*/ 46 h 1871397"/>
              <a:gd name="connsiteX0" fmla="*/ 2243048 w 2896332"/>
              <a:gd name="connsiteY0" fmla="*/ 269861 h 1871397"/>
              <a:gd name="connsiteX1" fmla="*/ 2655476 w 2896332"/>
              <a:gd name="connsiteY1" fmla="*/ 584615 h 1871397"/>
              <a:gd name="connsiteX2" fmla="*/ 2828170 w 2896332"/>
              <a:gd name="connsiteY2" fmla="*/ 1010501 h 1871397"/>
              <a:gd name="connsiteX3" fmla="*/ 2883834 w 2896332"/>
              <a:gd name="connsiteY3" fmla="*/ 1308835 h 1871397"/>
              <a:gd name="connsiteX4" fmla="*/ 2799743 w 2896332"/>
              <a:gd name="connsiteY4" fmla="*/ 1672098 h 1871397"/>
              <a:gd name="connsiteX5" fmla="*/ 2587909 w 2896332"/>
              <a:gd name="connsiteY5" fmla="*/ 1152990 h 1871397"/>
              <a:gd name="connsiteX6" fmla="*/ 2243048 w 2896332"/>
              <a:gd name="connsiteY6" fmla="*/ 269861 h 1871397"/>
              <a:gd name="connsiteX7" fmla="*/ 1898646 w 2896332"/>
              <a:gd name="connsiteY7" fmla="*/ 46 h 1871397"/>
              <a:gd name="connsiteX8" fmla="*/ 1941303 w 2896332"/>
              <a:gd name="connsiteY8" fmla="*/ 293585 h 1871397"/>
              <a:gd name="connsiteX9" fmla="*/ 1974640 w 2896332"/>
              <a:gd name="connsiteY9" fmla="*/ 533402 h 1871397"/>
              <a:gd name="connsiteX10" fmla="*/ 1973469 w 2896332"/>
              <a:gd name="connsiteY10" fmla="*/ 784519 h 1871397"/>
              <a:gd name="connsiteX11" fmla="*/ 1866010 w 2896332"/>
              <a:gd name="connsiteY11" fmla="*/ 878218 h 1871397"/>
              <a:gd name="connsiteX12" fmla="*/ 2733769 w 2896332"/>
              <a:gd name="connsiteY12" fmla="*/ 1387129 h 1871397"/>
              <a:gd name="connsiteX13" fmla="*/ 2694623 w 2896332"/>
              <a:gd name="connsiteY13" fmla="*/ 1639703 h 1871397"/>
              <a:gd name="connsiteX14" fmla="*/ 2385869 w 2896332"/>
              <a:gd name="connsiteY14" fmla="*/ 1585623 h 1871397"/>
              <a:gd name="connsiteX15" fmla="*/ 2074819 w 2896332"/>
              <a:gd name="connsiteY15" fmla="*/ 1565782 h 1871397"/>
              <a:gd name="connsiteX16" fmla="*/ 1739085 w 2896332"/>
              <a:gd name="connsiteY16" fmla="*/ 1871397 h 1871397"/>
              <a:gd name="connsiteX17" fmla="*/ 1648664 w 2896332"/>
              <a:gd name="connsiteY17" fmla="*/ 1582137 h 1871397"/>
              <a:gd name="connsiteX18" fmla="*/ 1376671 w 2896332"/>
              <a:gd name="connsiteY18" fmla="*/ 1700306 h 1871397"/>
              <a:gd name="connsiteX19" fmla="*/ 1415819 w 2896332"/>
              <a:gd name="connsiteY19" fmla="*/ 1334933 h 1871397"/>
              <a:gd name="connsiteX20" fmla="*/ 665501 w 2896332"/>
              <a:gd name="connsiteY20" fmla="*/ 1276212 h 1871397"/>
              <a:gd name="connsiteX21" fmla="*/ 0 w 2896332"/>
              <a:gd name="connsiteY21" fmla="*/ 1126148 h 1871397"/>
              <a:gd name="connsiteX22" fmla="*/ 13050 w 2896332"/>
              <a:gd name="connsiteY22" fmla="*/ 284488 h 1871397"/>
              <a:gd name="connsiteX23" fmla="*/ 1898646 w 2896332"/>
              <a:gd name="connsiteY23" fmla="*/ 46 h 1871397"/>
              <a:gd name="connsiteX0" fmla="*/ 2243048 w 2896332"/>
              <a:gd name="connsiteY0" fmla="*/ 269861 h 1871397"/>
              <a:gd name="connsiteX1" fmla="*/ 2655476 w 2896332"/>
              <a:gd name="connsiteY1" fmla="*/ 584615 h 1871397"/>
              <a:gd name="connsiteX2" fmla="*/ 2828170 w 2896332"/>
              <a:gd name="connsiteY2" fmla="*/ 1010501 h 1871397"/>
              <a:gd name="connsiteX3" fmla="*/ 2883834 w 2896332"/>
              <a:gd name="connsiteY3" fmla="*/ 1308835 h 1871397"/>
              <a:gd name="connsiteX4" fmla="*/ 2799743 w 2896332"/>
              <a:gd name="connsiteY4" fmla="*/ 1672098 h 1871397"/>
              <a:gd name="connsiteX5" fmla="*/ 2639923 w 2896332"/>
              <a:gd name="connsiteY5" fmla="*/ 1156706 h 1871397"/>
              <a:gd name="connsiteX6" fmla="*/ 2243048 w 2896332"/>
              <a:gd name="connsiteY6" fmla="*/ 269861 h 1871397"/>
              <a:gd name="connsiteX7" fmla="*/ 1898646 w 2896332"/>
              <a:gd name="connsiteY7" fmla="*/ 46 h 1871397"/>
              <a:gd name="connsiteX8" fmla="*/ 1941303 w 2896332"/>
              <a:gd name="connsiteY8" fmla="*/ 293585 h 1871397"/>
              <a:gd name="connsiteX9" fmla="*/ 1974640 w 2896332"/>
              <a:gd name="connsiteY9" fmla="*/ 533402 h 1871397"/>
              <a:gd name="connsiteX10" fmla="*/ 1973469 w 2896332"/>
              <a:gd name="connsiteY10" fmla="*/ 784519 h 1871397"/>
              <a:gd name="connsiteX11" fmla="*/ 1866010 w 2896332"/>
              <a:gd name="connsiteY11" fmla="*/ 878218 h 1871397"/>
              <a:gd name="connsiteX12" fmla="*/ 2733769 w 2896332"/>
              <a:gd name="connsiteY12" fmla="*/ 1387129 h 1871397"/>
              <a:gd name="connsiteX13" fmla="*/ 2694623 w 2896332"/>
              <a:gd name="connsiteY13" fmla="*/ 1639703 h 1871397"/>
              <a:gd name="connsiteX14" fmla="*/ 2385869 w 2896332"/>
              <a:gd name="connsiteY14" fmla="*/ 1585623 h 1871397"/>
              <a:gd name="connsiteX15" fmla="*/ 2074819 w 2896332"/>
              <a:gd name="connsiteY15" fmla="*/ 1565782 h 1871397"/>
              <a:gd name="connsiteX16" fmla="*/ 1739085 w 2896332"/>
              <a:gd name="connsiteY16" fmla="*/ 1871397 h 1871397"/>
              <a:gd name="connsiteX17" fmla="*/ 1648664 w 2896332"/>
              <a:gd name="connsiteY17" fmla="*/ 1582137 h 1871397"/>
              <a:gd name="connsiteX18" fmla="*/ 1376671 w 2896332"/>
              <a:gd name="connsiteY18" fmla="*/ 1700306 h 1871397"/>
              <a:gd name="connsiteX19" fmla="*/ 1415819 w 2896332"/>
              <a:gd name="connsiteY19" fmla="*/ 1334933 h 1871397"/>
              <a:gd name="connsiteX20" fmla="*/ 665501 w 2896332"/>
              <a:gd name="connsiteY20" fmla="*/ 1276212 h 1871397"/>
              <a:gd name="connsiteX21" fmla="*/ 0 w 2896332"/>
              <a:gd name="connsiteY21" fmla="*/ 1126148 h 1871397"/>
              <a:gd name="connsiteX22" fmla="*/ 13050 w 2896332"/>
              <a:gd name="connsiteY22" fmla="*/ 284488 h 1871397"/>
              <a:gd name="connsiteX23" fmla="*/ 1898646 w 2896332"/>
              <a:gd name="connsiteY23" fmla="*/ 46 h 1871397"/>
              <a:gd name="connsiteX0" fmla="*/ 2243048 w 2896332"/>
              <a:gd name="connsiteY0" fmla="*/ 269861 h 1871397"/>
              <a:gd name="connsiteX1" fmla="*/ 2655476 w 2896332"/>
              <a:gd name="connsiteY1" fmla="*/ 584615 h 1871397"/>
              <a:gd name="connsiteX2" fmla="*/ 2828170 w 2896332"/>
              <a:gd name="connsiteY2" fmla="*/ 1010501 h 1871397"/>
              <a:gd name="connsiteX3" fmla="*/ 2883834 w 2896332"/>
              <a:gd name="connsiteY3" fmla="*/ 1308835 h 1871397"/>
              <a:gd name="connsiteX4" fmla="*/ 2799743 w 2896332"/>
              <a:gd name="connsiteY4" fmla="*/ 1672098 h 1871397"/>
              <a:gd name="connsiteX5" fmla="*/ 2639923 w 2896332"/>
              <a:gd name="connsiteY5" fmla="*/ 1156706 h 1871397"/>
              <a:gd name="connsiteX6" fmla="*/ 2243048 w 2896332"/>
              <a:gd name="connsiteY6" fmla="*/ 269861 h 1871397"/>
              <a:gd name="connsiteX7" fmla="*/ 1898646 w 2896332"/>
              <a:gd name="connsiteY7" fmla="*/ 46 h 1871397"/>
              <a:gd name="connsiteX8" fmla="*/ 1941303 w 2896332"/>
              <a:gd name="connsiteY8" fmla="*/ 293585 h 1871397"/>
              <a:gd name="connsiteX9" fmla="*/ 1974640 w 2896332"/>
              <a:gd name="connsiteY9" fmla="*/ 533402 h 1871397"/>
              <a:gd name="connsiteX10" fmla="*/ 1973469 w 2896332"/>
              <a:gd name="connsiteY10" fmla="*/ 784519 h 1871397"/>
              <a:gd name="connsiteX11" fmla="*/ 1866010 w 2896332"/>
              <a:gd name="connsiteY11" fmla="*/ 878218 h 1871397"/>
              <a:gd name="connsiteX12" fmla="*/ 2733769 w 2896332"/>
              <a:gd name="connsiteY12" fmla="*/ 1387129 h 1871397"/>
              <a:gd name="connsiteX13" fmla="*/ 2694623 w 2896332"/>
              <a:gd name="connsiteY13" fmla="*/ 1639703 h 1871397"/>
              <a:gd name="connsiteX14" fmla="*/ 2385869 w 2896332"/>
              <a:gd name="connsiteY14" fmla="*/ 1585623 h 1871397"/>
              <a:gd name="connsiteX15" fmla="*/ 2074819 w 2896332"/>
              <a:gd name="connsiteY15" fmla="*/ 1565782 h 1871397"/>
              <a:gd name="connsiteX16" fmla="*/ 1739085 w 2896332"/>
              <a:gd name="connsiteY16" fmla="*/ 1871397 h 1871397"/>
              <a:gd name="connsiteX17" fmla="*/ 1648664 w 2896332"/>
              <a:gd name="connsiteY17" fmla="*/ 1582137 h 1871397"/>
              <a:gd name="connsiteX18" fmla="*/ 1376671 w 2896332"/>
              <a:gd name="connsiteY18" fmla="*/ 1700306 h 1871397"/>
              <a:gd name="connsiteX19" fmla="*/ 1415819 w 2896332"/>
              <a:gd name="connsiteY19" fmla="*/ 1334933 h 1871397"/>
              <a:gd name="connsiteX20" fmla="*/ 665501 w 2896332"/>
              <a:gd name="connsiteY20" fmla="*/ 1276212 h 1871397"/>
              <a:gd name="connsiteX21" fmla="*/ 0 w 2896332"/>
              <a:gd name="connsiteY21" fmla="*/ 1126148 h 1871397"/>
              <a:gd name="connsiteX22" fmla="*/ 13050 w 2896332"/>
              <a:gd name="connsiteY22" fmla="*/ 284488 h 1871397"/>
              <a:gd name="connsiteX23" fmla="*/ 1898646 w 2896332"/>
              <a:gd name="connsiteY23" fmla="*/ 46 h 1871397"/>
              <a:gd name="connsiteX0" fmla="*/ 2243048 w 2896332"/>
              <a:gd name="connsiteY0" fmla="*/ 269861 h 1871397"/>
              <a:gd name="connsiteX1" fmla="*/ 2655476 w 2896332"/>
              <a:gd name="connsiteY1" fmla="*/ 584615 h 1871397"/>
              <a:gd name="connsiteX2" fmla="*/ 2828170 w 2896332"/>
              <a:gd name="connsiteY2" fmla="*/ 1010501 h 1871397"/>
              <a:gd name="connsiteX3" fmla="*/ 2883834 w 2896332"/>
              <a:gd name="connsiteY3" fmla="*/ 1308835 h 1871397"/>
              <a:gd name="connsiteX4" fmla="*/ 2799743 w 2896332"/>
              <a:gd name="connsiteY4" fmla="*/ 1672098 h 1871397"/>
              <a:gd name="connsiteX5" fmla="*/ 2639923 w 2896332"/>
              <a:gd name="connsiteY5" fmla="*/ 1156706 h 1871397"/>
              <a:gd name="connsiteX6" fmla="*/ 2243048 w 2896332"/>
              <a:gd name="connsiteY6" fmla="*/ 269861 h 1871397"/>
              <a:gd name="connsiteX7" fmla="*/ 1898646 w 2896332"/>
              <a:gd name="connsiteY7" fmla="*/ 46 h 1871397"/>
              <a:gd name="connsiteX8" fmla="*/ 1941303 w 2896332"/>
              <a:gd name="connsiteY8" fmla="*/ 293585 h 1871397"/>
              <a:gd name="connsiteX9" fmla="*/ 1974640 w 2896332"/>
              <a:gd name="connsiteY9" fmla="*/ 533402 h 1871397"/>
              <a:gd name="connsiteX10" fmla="*/ 1973469 w 2896332"/>
              <a:gd name="connsiteY10" fmla="*/ 784519 h 1871397"/>
              <a:gd name="connsiteX11" fmla="*/ 1866010 w 2896332"/>
              <a:gd name="connsiteY11" fmla="*/ 878218 h 1871397"/>
              <a:gd name="connsiteX12" fmla="*/ 2733769 w 2896332"/>
              <a:gd name="connsiteY12" fmla="*/ 1387129 h 1871397"/>
              <a:gd name="connsiteX13" fmla="*/ 2694623 w 2896332"/>
              <a:gd name="connsiteY13" fmla="*/ 1639703 h 1871397"/>
              <a:gd name="connsiteX14" fmla="*/ 2385869 w 2896332"/>
              <a:gd name="connsiteY14" fmla="*/ 1585623 h 1871397"/>
              <a:gd name="connsiteX15" fmla="*/ 2074819 w 2896332"/>
              <a:gd name="connsiteY15" fmla="*/ 1565782 h 1871397"/>
              <a:gd name="connsiteX16" fmla="*/ 1739085 w 2896332"/>
              <a:gd name="connsiteY16" fmla="*/ 1871397 h 1871397"/>
              <a:gd name="connsiteX17" fmla="*/ 1648664 w 2896332"/>
              <a:gd name="connsiteY17" fmla="*/ 1582137 h 1871397"/>
              <a:gd name="connsiteX18" fmla="*/ 1376671 w 2896332"/>
              <a:gd name="connsiteY18" fmla="*/ 1700306 h 1871397"/>
              <a:gd name="connsiteX19" fmla="*/ 1415819 w 2896332"/>
              <a:gd name="connsiteY19" fmla="*/ 1334933 h 1871397"/>
              <a:gd name="connsiteX20" fmla="*/ 665501 w 2896332"/>
              <a:gd name="connsiteY20" fmla="*/ 1276212 h 1871397"/>
              <a:gd name="connsiteX21" fmla="*/ 0 w 2896332"/>
              <a:gd name="connsiteY21" fmla="*/ 1126148 h 1871397"/>
              <a:gd name="connsiteX22" fmla="*/ 13050 w 2896332"/>
              <a:gd name="connsiteY22" fmla="*/ 284488 h 1871397"/>
              <a:gd name="connsiteX23" fmla="*/ 1898646 w 2896332"/>
              <a:gd name="connsiteY23" fmla="*/ 46 h 1871397"/>
              <a:gd name="connsiteX0" fmla="*/ 2228186 w 2896332"/>
              <a:gd name="connsiteY0" fmla="*/ 269861 h 1871397"/>
              <a:gd name="connsiteX1" fmla="*/ 2655476 w 2896332"/>
              <a:gd name="connsiteY1" fmla="*/ 584615 h 1871397"/>
              <a:gd name="connsiteX2" fmla="*/ 2828170 w 2896332"/>
              <a:gd name="connsiteY2" fmla="*/ 1010501 h 1871397"/>
              <a:gd name="connsiteX3" fmla="*/ 2883834 w 2896332"/>
              <a:gd name="connsiteY3" fmla="*/ 1308835 h 1871397"/>
              <a:gd name="connsiteX4" fmla="*/ 2799743 w 2896332"/>
              <a:gd name="connsiteY4" fmla="*/ 1672098 h 1871397"/>
              <a:gd name="connsiteX5" fmla="*/ 2639923 w 2896332"/>
              <a:gd name="connsiteY5" fmla="*/ 1156706 h 1871397"/>
              <a:gd name="connsiteX6" fmla="*/ 2228186 w 2896332"/>
              <a:gd name="connsiteY6" fmla="*/ 269861 h 1871397"/>
              <a:gd name="connsiteX7" fmla="*/ 1898646 w 2896332"/>
              <a:gd name="connsiteY7" fmla="*/ 46 h 1871397"/>
              <a:gd name="connsiteX8" fmla="*/ 1941303 w 2896332"/>
              <a:gd name="connsiteY8" fmla="*/ 293585 h 1871397"/>
              <a:gd name="connsiteX9" fmla="*/ 1974640 w 2896332"/>
              <a:gd name="connsiteY9" fmla="*/ 533402 h 1871397"/>
              <a:gd name="connsiteX10" fmla="*/ 1973469 w 2896332"/>
              <a:gd name="connsiteY10" fmla="*/ 784519 h 1871397"/>
              <a:gd name="connsiteX11" fmla="*/ 1866010 w 2896332"/>
              <a:gd name="connsiteY11" fmla="*/ 878218 h 1871397"/>
              <a:gd name="connsiteX12" fmla="*/ 2733769 w 2896332"/>
              <a:gd name="connsiteY12" fmla="*/ 1387129 h 1871397"/>
              <a:gd name="connsiteX13" fmla="*/ 2694623 w 2896332"/>
              <a:gd name="connsiteY13" fmla="*/ 1639703 h 1871397"/>
              <a:gd name="connsiteX14" fmla="*/ 2385869 w 2896332"/>
              <a:gd name="connsiteY14" fmla="*/ 1585623 h 1871397"/>
              <a:gd name="connsiteX15" fmla="*/ 2074819 w 2896332"/>
              <a:gd name="connsiteY15" fmla="*/ 1565782 h 1871397"/>
              <a:gd name="connsiteX16" fmla="*/ 1739085 w 2896332"/>
              <a:gd name="connsiteY16" fmla="*/ 1871397 h 1871397"/>
              <a:gd name="connsiteX17" fmla="*/ 1648664 w 2896332"/>
              <a:gd name="connsiteY17" fmla="*/ 1582137 h 1871397"/>
              <a:gd name="connsiteX18" fmla="*/ 1376671 w 2896332"/>
              <a:gd name="connsiteY18" fmla="*/ 1700306 h 1871397"/>
              <a:gd name="connsiteX19" fmla="*/ 1415819 w 2896332"/>
              <a:gd name="connsiteY19" fmla="*/ 1334933 h 1871397"/>
              <a:gd name="connsiteX20" fmla="*/ 665501 w 2896332"/>
              <a:gd name="connsiteY20" fmla="*/ 1276212 h 1871397"/>
              <a:gd name="connsiteX21" fmla="*/ 0 w 2896332"/>
              <a:gd name="connsiteY21" fmla="*/ 1126148 h 1871397"/>
              <a:gd name="connsiteX22" fmla="*/ 13050 w 2896332"/>
              <a:gd name="connsiteY22" fmla="*/ 284488 h 1871397"/>
              <a:gd name="connsiteX23" fmla="*/ 1898646 w 2896332"/>
              <a:gd name="connsiteY23" fmla="*/ 46 h 1871397"/>
              <a:gd name="connsiteX0" fmla="*/ 2228186 w 2896332"/>
              <a:gd name="connsiteY0" fmla="*/ 269861 h 1871397"/>
              <a:gd name="connsiteX1" fmla="*/ 2655476 w 2896332"/>
              <a:gd name="connsiteY1" fmla="*/ 584615 h 1871397"/>
              <a:gd name="connsiteX2" fmla="*/ 2828170 w 2896332"/>
              <a:gd name="connsiteY2" fmla="*/ 1010501 h 1871397"/>
              <a:gd name="connsiteX3" fmla="*/ 2883834 w 2896332"/>
              <a:gd name="connsiteY3" fmla="*/ 1308835 h 1871397"/>
              <a:gd name="connsiteX4" fmla="*/ 2799743 w 2896332"/>
              <a:gd name="connsiteY4" fmla="*/ 1672098 h 1871397"/>
              <a:gd name="connsiteX5" fmla="*/ 2639923 w 2896332"/>
              <a:gd name="connsiteY5" fmla="*/ 1156706 h 1871397"/>
              <a:gd name="connsiteX6" fmla="*/ 2228186 w 2896332"/>
              <a:gd name="connsiteY6" fmla="*/ 269861 h 1871397"/>
              <a:gd name="connsiteX7" fmla="*/ 1898646 w 2896332"/>
              <a:gd name="connsiteY7" fmla="*/ 46 h 1871397"/>
              <a:gd name="connsiteX8" fmla="*/ 1941303 w 2896332"/>
              <a:gd name="connsiteY8" fmla="*/ 293585 h 1871397"/>
              <a:gd name="connsiteX9" fmla="*/ 1974640 w 2896332"/>
              <a:gd name="connsiteY9" fmla="*/ 533402 h 1871397"/>
              <a:gd name="connsiteX10" fmla="*/ 1973469 w 2896332"/>
              <a:gd name="connsiteY10" fmla="*/ 784519 h 1871397"/>
              <a:gd name="connsiteX11" fmla="*/ 1866010 w 2896332"/>
              <a:gd name="connsiteY11" fmla="*/ 878218 h 1871397"/>
              <a:gd name="connsiteX12" fmla="*/ 2733769 w 2896332"/>
              <a:gd name="connsiteY12" fmla="*/ 1387129 h 1871397"/>
              <a:gd name="connsiteX13" fmla="*/ 2694623 w 2896332"/>
              <a:gd name="connsiteY13" fmla="*/ 1639703 h 1871397"/>
              <a:gd name="connsiteX14" fmla="*/ 2385869 w 2896332"/>
              <a:gd name="connsiteY14" fmla="*/ 1585623 h 1871397"/>
              <a:gd name="connsiteX15" fmla="*/ 2074819 w 2896332"/>
              <a:gd name="connsiteY15" fmla="*/ 1565782 h 1871397"/>
              <a:gd name="connsiteX16" fmla="*/ 1739085 w 2896332"/>
              <a:gd name="connsiteY16" fmla="*/ 1871397 h 1871397"/>
              <a:gd name="connsiteX17" fmla="*/ 1648664 w 2896332"/>
              <a:gd name="connsiteY17" fmla="*/ 1582137 h 1871397"/>
              <a:gd name="connsiteX18" fmla="*/ 1376671 w 2896332"/>
              <a:gd name="connsiteY18" fmla="*/ 1700306 h 1871397"/>
              <a:gd name="connsiteX19" fmla="*/ 1415819 w 2896332"/>
              <a:gd name="connsiteY19" fmla="*/ 1334933 h 1871397"/>
              <a:gd name="connsiteX20" fmla="*/ 665501 w 2896332"/>
              <a:gd name="connsiteY20" fmla="*/ 1276212 h 1871397"/>
              <a:gd name="connsiteX21" fmla="*/ 0 w 2896332"/>
              <a:gd name="connsiteY21" fmla="*/ 1126148 h 1871397"/>
              <a:gd name="connsiteX22" fmla="*/ 13050 w 2896332"/>
              <a:gd name="connsiteY22" fmla="*/ 284488 h 1871397"/>
              <a:gd name="connsiteX23" fmla="*/ 1898646 w 2896332"/>
              <a:gd name="connsiteY23" fmla="*/ 46 h 1871397"/>
              <a:gd name="connsiteX0" fmla="*/ 2228186 w 2896332"/>
              <a:gd name="connsiteY0" fmla="*/ 269861 h 1871397"/>
              <a:gd name="connsiteX1" fmla="*/ 2655476 w 2896332"/>
              <a:gd name="connsiteY1" fmla="*/ 584615 h 1871397"/>
              <a:gd name="connsiteX2" fmla="*/ 2828170 w 2896332"/>
              <a:gd name="connsiteY2" fmla="*/ 1010501 h 1871397"/>
              <a:gd name="connsiteX3" fmla="*/ 2883834 w 2896332"/>
              <a:gd name="connsiteY3" fmla="*/ 1308835 h 1871397"/>
              <a:gd name="connsiteX4" fmla="*/ 2799743 w 2896332"/>
              <a:gd name="connsiteY4" fmla="*/ 1672098 h 1871397"/>
              <a:gd name="connsiteX5" fmla="*/ 2651069 w 2896332"/>
              <a:gd name="connsiteY5" fmla="*/ 1156706 h 1871397"/>
              <a:gd name="connsiteX6" fmla="*/ 2228186 w 2896332"/>
              <a:gd name="connsiteY6" fmla="*/ 269861 h 1871397"/>
              <a:gd name="connsiteX7" fmla="*/ 1898646 w 2896332"/>
              <a:gd name="connsiteY7" fmla="*/ 46 h 1871397"/>
              <a:gd name="connsiteX8" fmla="*/ 1941303 w 2896332"/>
              <a:gd name="connsiteY8" fmla="*/ 293585 h 1871397"/>
              <a:gd name="connsiteX9" fmla="*/ 1974640 w 2896332"/>
              <a:gd name="connsiteY9" fmla="*/ 533402 h 1871397"/>
              <a:gd name="connsiteX10" fmla="*/ 1973469 w 2896332"/>
              <a:gd name="connsiteY10" fmla="*/ 784519 h 1871397"/>
              <a:gd name="connsiteX11" fmla="*/ 1866010 w 2896332"/>
              <a:gd name="connsiteY11" fmla="*/ 878218 h 1871397"/>
              <a:gd name="connsiteX12" fmla="*/ 2733769 w 2896332"/>
              <a:gd name="connsiteY12" fmla="*/ 1387129 h 1871397"/>
              <a:gd name="connsiteX13" fmla="*/ 2694623 w 2896332"/>
              <a:gd name="connsiteY13" fmla="*/ 1639703 h 1871397"/>
              <a:gd name="connsiteX14" fmla="*/ 2385869 w 2896332"/>
              <a:gd name="connsiteY14" fmla="*/ 1585623 h 1871397"/>
              <a:gd name="connsiteX15" fmla="*/ 2074819 w 2896332"/>
              <a:gd name="connsiteY15" fmla="*/ 1565782 h 1871397"/>
              <a:gd name="connsiteX16" fmla="*/ 1739085 w 2896332"/>
              <a:gd name="connsiteY16" fmla="*/ 1871397 h 1871397"/>
              <a:gd name="connsiteX17" fmla="*/ 1648664 w 2896332"/>
              <a:gd name="connsiteY17" fmla="*/ 1582137 h 1871397"/>
              <a:gd name="connsiteX18" fmla="*/ 1376671 w 2896332"/>
              <a:gd name="connsiteY18" fmla="*/ 1700306 h 1871397"/>
              <a:gd name="connsiteX19" fmla="*/ 1415819 w 2896332"/>
              <a:gd name="connsiteY19" fmla="*/ 1334933 h 1871397"/>
              <a:gd name="connsiteX20" fmla="*/ 665501 w 2896332"/>
              <a:gd name="connsiteY20" fmla="*/ 1276212 h 1871397"/>
              <a:gd name="connsiteX21" fmla="*/ 0 w 2896332"/>
              <a:gd name="connsiteY21" fmla="*/ 1126148 h 1871397"/>
              <a:gd name="connsiteX22" fmla="*/ 13050 w 2896332"/>
              <a:gd name="connsiteY22" fmla="*/ 284488 h 1871397"/>
              <a:gd name="connsiteX23" fmla="*/ 1898646 w 2896332"/>
              <a:gd name="connsiteY23" fmla="*/ 46 h 1871397"/>
              <a:gd name="connsiteX0" fmla="*/ 2228186 w 2896332"/>
              <a:gd name="connsiteY0" fmla="*/ 269861 h 1871397"/>
              <a:gd name="connsiteX1" fmla="*/ 2655476 w 2896332"/>
              <a:gd name="connsiteY1" fmla="*/ 584615 h 1871397"/>
              <a:gd name="connsiteX2" fmla="*/ 2828170 w 2896332"/>
              <a:gd name="connsiteY2" fmla="*/ 1010501 h 1871397"/>
              <a:gd name="connsiteX3" fmla="*/ 2883834 w 2896332"/>
              <a:gd name="connsiteY3" fmla="*/ 1308835 h 1871397"/>
              <a:gd name="connsiteX4" fmla="*/ 2799743 w 2896332"/>
              <a:gd name="connsiteY4" fmla="*/ 1672098 h 1871397"/>
              <a:gd name="connsiteX5" fmla="*/ 2651069 w 2896332"/>
              <a:gd name="connsiteY5" fmla="*/ 1156706 h 1871397"/>
              <a:gd name="connsiteX6" fmla="*/ 2228186 w 2896332"/>
              <a:gd name="connsiteY6" fmla="*/ 269861 h 1871397"/>
              <a:gd name="connsiteX7" fmla="*/ 1898646 w 2896332"/>
              <a:gd name="connsiteY7" fmla="*/ 46 h 1871397"/>
              <a:gd name="connsiteX8" fmla="*/ 1941303 w 2896332"/>
              <a:gd name="connsiteY8" fmla="*/ 293585 h 1871397"/>
              <a:gd name="connsiteX9" fmla="*/ 1974640 w 2896332"/>
              <a:gd name="connsiteY9" fmla="*/ 533402 h 1871397"/>
              <a:gd name="connsiteX10" fmla="*/ 1973469 w 2896332"/>
              <a:gd name="connsiteY10" fmla="*/ 784519 h 1871397"/>
              <a:gd name="connsiteX11" fmla="*/ 1866010 w 2896332"/>
              <a:gd name="connsiteY11" fmla="*/ 878218 h 1871397"/>
              <a:gd name="connsiteX12" fmla="*/ 2733769 w 2896332"/>
              <a:gd name="connsiteY12" fmla="*/ 1387129 h 1871397"/>
              <a:gd name="connsiteX13" fmla="*/ 2694623 w 2896332"/>
              <a:gd name="connsiteY13" fmla="*/ 1639703 h 1871397"/>
              <a:gd name="connsiteX14" fmla="*/ 2385869 w 2896332"/>
              <a:gd name="connsiteY14" fmla="*/ 1585623 h 1871397"/>
              <a:gd name="connsiteX15" fmla="*/ 2074819 w 2896332"/>
              <a:gd name="connsiteY15" fmla="*/ 1565782 h 1871397"/>
              <a:gd name="connsiteX16" fmla="*/ 1739085 w 2896332"/>
              <a:gd name="connsiteY16" fmla="*/ 1871397 h 1871397"/>
              <a:gd name="connsiteX17" fmla="*/ 1648664 w 2896332"/>
              <a:gd name="connsiteY17" fmla="*/ 1582137 h 1871397"/>
              <a:gd name="connsiteX18" fmla="*/ 1376671 w 2896332"/>
              <a:gd name="connsiteY18" fmla="*/ 1700306 h 1871397"/>
              <a:gd name="connsiteX19" fmla="*/ 1415819 w 2896332"/>
              <a:gd name="connsiteY19" fmla="*/ 1334933 h 1871397"/>
              <a:gd name="connsiteX20" fmla="*/ 665501 w 2896332"/>
              <a:gd name="connsiteY20" fmla="*/ 1276212 h 1871397"/>
              <a:gd name="connsiteX21" fmla="*/ 0 w 2896332"/>
              <a:gd name="connsiteY21" fmla="*/ 1126148 h 1871397"/>
              <a:gd name="connsiteX22" fmla="*/ 13050 w 2896332"/>
              <a:gd name="connsiteY22" fmla="*/ 284488 h 1871397"/>
              <a:gd name="connsiteX23" fmla="*/ 1898646 w 2896332"/>
              <a:gd name="connsiteY23" fmla="*/ 46 h 1871397"/>
              <a:gd name="connsiteX0" fmla="*/ 2209609 w 2896332"/>
              <a:gd name="connsiteY0" fmla="*/ 251285 h 1871397"/>
              <a:gd name="connsiteX1" fmla="*/ 2655476 w 2896332"/>
              <a:gd name="connsiteY1" fmla="*/ 584615 h 1871397"/>
              <a:gd name="connsiteX2" fmla="*/ 2828170 w 2896332"/>
              <a:gd name="connsiteY2" fmla="*/ 1010501 h 1871397"/>
              <a:gd name="connsiteX3" fmla="*/ 2883834 w 2896332"/>
              <a:gd name="connsiteY3" fmla="*/ 1308835 h 1871397"/>
              <a:gd name="connsiteX4" fmla="*/ 2799743 w 2896332"/>
              <a:gd name="connsiteY4" fmla="*/ 1672098 h 1871397"/>
              <a:gd name="connsiteX5" fmla="*/ 2651069 w 2896332"/>
              <a:gd name="connsiteY5" fmla="*/ 1156706 h 1871397"/>
              <a:gd name="connsiteX6" fmla="*/ 2209609 w 2896332"/>
              <a:gd name="connsiteY6" fmla="*/ 251285 h 1871397"/>
              <a:gd name="connsiteX7" fmla="*/ 1898646 w 2896332"/>
              <a:gd name="connsiteY7" fmla="*/ 46 h 1871397"/>
              <a:gd name="connsiteX8" fmla="*/ 1941303 w 2896332"/>
              <a:gd name="connsiteY8" fmla="*/ 293585 h 1871397"/>
              <a:gd name="connsiteX9" fmla="*/ 1974640 w 2896332"/>
              <a:gd name="connsiteY9" fmla="*/ 533402 h 1871397"/>
              <a:gd name="connsiteX10" fmla="*/ 1973469 w 2896332"/>
              <a:gd name="connsiteY10" fmla="*/ 784519 h 1871397"/>
              <a:gd name="connsiteX11" fmla="*/ 1866010 w 2896332"/>
              <a:gd name="connsiteY11" fmla="*/ 878218 h 1871397"/>
              <a:gd name="connsiteX12" fmla="*/ 2733769 w 2896332"/>
              <a:gd name="connsiteY12" fmla="*/ 1387129 h 1871397"/>
              <a:gd name="connsiteX13" fmla="*/ 2694623 w 2896332"/>
              <a:gd name="connsiteY13" fmla="*/ 1639703 h 1871397"/>
              <a:gd name="connsiteX14" fmla="*/ 2385869 w 2896332"/>
              <a:gd name="connsiteY14" fmla="*/ 1585623 h 1871397"/>
              <a:gd name="connsiteX15" fmla="*/ 2074819 w 2896332"/>
              <a:gd name="connsiteY15" fmla="*/ 1565782 h 1871397"/>
              <a:gd name="connsiteX16" fmla="*/ 1739085 w 2896332"/>
              <a:gd name="connsiteY16" fmla="*/ 1871397 h 1871397"/>
              <a:gd name="connsiteX17" fmla="*/ 1648664 w 2896332"/>
              <a:gd name="connsiteY17" fmla="*/ 1582137 h 1871397"/>
              <a:gd name="connsiteX18" fmla="*/ 1376671 w 2896332"/>
              <a:gd name="connsiteY18" fmla="*/ 1700306 h 1871397"/>
              <a:gd name="connsiteX19" fmla="*/ 1415819 w 2896332"/>
              <a:gd name="connsiteY19" fmla="*/ 1334933 h 1871397"/>
              <a:gd name="connsiteX20" fmla="*/ 665501 w 2896332"/>
              <a:gd name="connsiteY20" fmla="*/ 1276212 h 1871397"/>
              <a:gd name="connsiteX21" fmla="*/ 0 w 2896332"/>
              <a:gd name="connsiteY21" fmla="*/ 1126148 h 1871397"/>
              <a:gd name="connsiteX22" fmla="*/ 13050 w 2896332"/>
              <a:gd name="connsiteY22" fmla="*/ 284488 h 1871397"/>
              <a:gd name="connsiteX23" fmla="*/ 1898646 w 2896332"/>
              <a:gd name="connsiteY23" fmla="*/ 46 h 1871397"/>
              <a:gd name="connsiteX0" fmla="*/ 2209609 w 2894163"/>
              <a:gd name="connsiteY0" fmla="*/ 251285 h 1871397"/>
              <a:gd name="connsiteX1" fmla="*/ 2655476 w 2894163"/>
              <a:gd name="connsiteY1" fmla="*/ 584615 h 1871397"/>
              <a:gd name="connsiteX2" fmla="*/ 2828170 w 2894163"/>
              <a:gd name="connsiteY2" fmla="*/ 1010501 h 1871397"/>
              <a:gd name="connsiteX3" fmla="*/ 2883834 w 2894163"/>
              <a:gd name="connsiteY3" fmla="*/ 1308835 h 1871397"/>
              <a:gd name="connsiteX4" fmla="*/ 2792313 w 2894163"/>
              <a:gd name="connsiteY4" fmla="*/ 1690675 h 1871397"/>
              <a:gd name="connsiteX5" fmla="*/ 2651069 w 2894163"/>
              <a:gd name="connsiteY5" fmla="*/ 1156706 h 1871397"/>
              <a:gd name="connsiteX6" fmla="*/ 2209609 w 2894163"/>
              <a:gd name="connsiteY6" fmla="*/ 251285 h 1871397"/>
              <a:gd name="connsiteX7" fmla="*/ 1898646 w 2894163"/>
              <a:gd name="connsiteY7" fmla="*/ 46 h 1871397"/>
              <a:gd name="connsiteX8" fmla="*/ 1941303 w 2894163"/>
              <a:gd name="connsiteY8" fmla="*/ 293585 h 1871397"/>
              <a:gd name="connsiteX9" fmla="*/ 1974640 w 2894163"/>
              <a:gd name="connsiteY9" fmla="*/ 533402 h 1871397"/>
              <a:gd name="connsiteX10" fmla="*/ 1973469 w 2894163"/>
              <a:gd name="connsiteY10" fmla="*/ 784519 h 1871397"/>
              <a:gd name="connsiteX11" fmla="*/ 1866010 w 2894163"/>
              <a:gd name="connsiteY11" fmla="*/ 878218 h 1871397"/>
              <a:gd name="connsiteX12" fmla="*/ 2733769 w 2894163"/>
              <a:gd name="connsiteY12" fmla="*/ 1387129 h 1871397"/>
              <a:gd name="connsiteX13" fmla="*/ 2694623 w 2894163"/>
              <a:gd name="connsiteY13" fmla="*/ 1639703 h 1871397"/>
              <a:gd name="connsiteX14" fmla="*/ 2385869 w 2894163"/>
              <a:gd name="connsiteY14" fmla="*/ 1585623 h 1871397"/>
              <a:gd name="connsiteX15" fmla="*/ 2074819 w 2894163"/>
              <a:gd name="connsiteY15" fmla="*/ 1565782 h 1871397"/>
              <a:gd name="connsiteX16" fmla="*/ 1739085 w 2894163"/>
              <a:gd name="connsiteY16" fmla="*/ 1871397 h 1871397"/>
              <a:gd name="connsiteX17" fmla="*/ 1648664 w 2894163"/>
              <a:gd name="connsiteY17" fmla="*/ 1582137 h 1871397"/>
              <a:gd name="connsiteX18" fmla="*/ 1376671 w 2894163"/>
              <a:gd name="connsiteY18" fmla="*/ 1700306 h 1871397"/>
              <a:gd name="connsiteX19" fmla="*/ 1415819 w 2894163"/>
              <a:gd name="connsiteY19" fmla="*/ 1334933 h 1871397"/>
              <a:gd name="connsiteX20" fmla="*/ 665501 w 2894163"/>
              <a:gd name="connsiteY20" fmla="*/ 1276212 h 1871397"/>
              <a:gd name="connsiteX21" fmla="*/ 0 w 2894163"/>
              <a:gd name="connsiteY21" fmla="*/ 1126148 h 1871397"/>
              <a:gd name="connsiteX22" fmla="*/ 13050 w 2894163"/>
              <a:gd name="connsiteY22" fmla="*/ 284488 h 1871397"/>
              <a:gd name="connsiteX23" fmla="*/ 1898646 w 2894163"/>
              <a:gd name="connsiteY23" fmla="*/ 46 h 1871397"/>
              <a:gd name="connsiteX0" fmla="*/ 2209609 w 2914477"/>
              <a:gd name="connsiteY0" fmla="*/ 251285 h 1871397"/>
              <a:gd name="connsiteX1" fmla="*/ 2655476 w 2914477"/>
              <a:gd name="connsiteY1" fmla="*/ 584615 h 1871397"/>
              <a:gd name="connsiteX2" fmla="*/ 2828170 w 2914477"/>
              <a:gd name="connsiteY2" fmla="*/ 1010501 h 1871397"/>
              <a:gd name="connsiteX3" fmla="*/ 2883834 w 2914477"/>
              <a:gd name="connsiteY3" fmla="*/ 1308835 h 1871397"/>
              <a:gd name="connsiteX4" fmla="*/ 2840612 w 2914477"/>
              <a:gd name="connsiteY4" fmla="*/ 1564355 h 1871397"/>
              <a:gd name="connsiteX5" fmla="*/ 2651069 w 2914477"/>
              <a:gd name="connsiteY5" fmla="*/ 1156706 h 1871397"/>
              <a:gd name="connsiteX6" fmla="*/ 2209609 w 2914477"/>
              <a:gd name="connsiteY6" fmla="*/ 251285 h 1871397"/>
              <a:gd name="connsiteX7" fmla="*/ 1898646 w 2914477"/>
              <a:gd name="connsiteY7" fmla="*/ 46 h 1871397"/>
              <a:gd name="connsiteX8" fmla="*/ 1941303 w 2914477"/>
              <a:gd name="connsiteY8" fmla="*/ 293585 h 1871397"/>
              <a:gd name="connsiteX9" fmla="*/ 1974640 w 2914477"/>
              <a:gd name="connsiteY9" fmla="*/ 533402 h 1871397"/>
              <a:gd name="connsiteX10" fmla="*/ 1973469 w 2914477"/>
              <a:gd name="connsiteY10" fmla="*/ 784519 h 1871397"/>
              <a:gd name="connsiteX11" fmla="*/ 1866010 w 2914477"/>
              <a:gd name="connsiteY11" fmla="*/ 878218 h 1871397"/>
              <a:gd name="connsiteX12" fmla="*/ 2733769 w 2914477"/>
              <a:gd name="connsiteY12" fmla="*/ 1387129 h 1871397"/>
              <a:gd name="connsiteX13" fmla="*/ 2694623 w 2914477"/>
              <a:gd name="connsiteY13" fmla="*/ 1639703 h 1871397"/>
              <a:gd name="connsiteX14" fmla="*/ 2385869 w 2914477"/>
              <a:gd name="connsiteY14" fmla="*/ 1585623 h 1871397"/>
              <a:gd name="connsiteX15" fmla="*/ 2074819 w 2914477"/>
              <a:gd name="connsiteY15" fmla="*/ 1565782 h 1871397"/>
              <a:gd name="connsiteX16" fmla="*/ 1739085 w 2914477"/>
              <a:gd name="connsiteY16" fmla="*/ 1871397 h 1871397"/>
              <a:gd name="connsiteX17" fmla="*/ 1648664 w 2914477"/>
              <a:gd name="connsiteY17" fmla="*/ 1582137 h 1871397"/>
              <a:gd name="connsiteX18" fmla="*/ 1376671 w 2914477"/>
              <a:gd name="connsiteY18" fmla="*/ 1700306 h 1871397"/>
              <a:gd name="connsiteX19" fmla="*/ 1415819 w 2914477"/>
              <a:gd name="connsiteY19" fmla="*/ 1334933 h 1871397"/>
              <a:gd name="connsiteX20" fmla="*/ 665501 w 2914477"/>
              <a:gd name="connsiteY20" fmla="*/ 1276212 h 1871397"/>
              <a:gd name="connsiteX21" fmla="*/ 0 w 2914477"/>
              <a:gd name="connsiteY21" fmla="*/ 1126148 h 1871397"/>
              <a:gd name="connsiteX22" fmla="*/ 13050 w 2914477"/>
              <a:gd name="connsiteY22" fmla="*/ 284488 h 1871397"/>
              <a:gd name="connsiteX23" fmla="*/ 1898646 w 2914477"/>
              <a:gd name="connsiteY23" fmla="*/ 46 h 1871397"/>
              <a:gd name="connsiteX0" fmla="*/ 2209609 w 2914477"/>
              <a:gd name="connsiteY0" fmla="*/ 251285 h 1871397"/>
              <a:gd name="connsiteX1" fmla="*/ 2655476 w 2914477"/>
              <a:gd name="connsiteY1" fmla="*/ 584615 h 1871397"/>
              <a:gd name="connsiteX2" fmla="*/ 2828170 w 2914477"/>
              <a:gd name="connsiteY2" fmla="*/ 1010501 h 1871397"/>
              <a:gd name="connsiteX3" fmla="*/ 2883834 w 2914477"/>
              <a:gd name="connsiteY3" fmla="*/ 1308835 h 1871397"/>
              <a:gd name="connsiteX4" fmla="*/ 2840612 w 2914477"/>
              <a:gd name="connsiteY4" fmla="*/ 1564355 h 1871397"/>
              <a:gd name="connsiteX5" fmla="*/ 2651069 w 2914477"/>
              <a:gd name="connsiteY5" fmla="*/ 1156706 h 1871397"/>
              <a:gd name="connsiteX6" fmla="*/ 2209609 w 2914477"/>
              <a:gd name="connsiteY6" fmla="*/ 251285 h 1871397"/>
              <a:gd name="connsiteX7" fmla="*/ 1898646 w 2914477"/>
              <a:gd name="connsiteY7" fmla="*/ 46 h 1871397"/>
              <a:gd name="connsiteX8" fmla="*/ 1941303 w 2914477"/>
              <a:gd name="connsiteY8" fmla="*/ 293585 h 1871397"/>
              <a:gd name="connsiteX9" fmla="*/ 1974640 w 2914477"/>
              <a:gd name="connsiteY9" fmla="*/ 533402 h 1871397"/>
              <a:gd name="connsiteX10" fmla="*/ 1973469 w 2914477"/>
              <a:gd name="connsiteY10" fmla="*/ 784519 h 1871397"/>
              <a:gd name="connsiteX11" fmla="*/ 1866010 w 2914477"/>
              <a:gd name="connsiteY11" fmla="*/ 878218 h 1871397"/>
              <a:gd name="connsiteX12" fmla="*/ 2733769 w 2914477"/>
              <a:gd name="connsiteY12" fmla="*/ 1387129 h 1871397"/>
              <a:gd name="connsiteX13" fmla="*/ 2694623 w 2914477"/>
              <a:gd name="connsiteY13" fmla="*/ 1639703 h 1871397"/>
              <a:gd name="connsiteX14" fmla="*/ 2385869 w 2914477"/>
              <a:gd name="connsiteY14" fmla="*/ 1585623 h 1871397"/>
              <a:gd name="connsiteX15" fmla="*/ 2074819 w 2914477"/>
              <a:gd name="connsiteY15" fmla="*/ 1565782 h 1871397"/>
              <a:gd name="connsiteX16" fmla="*/ 1739085 w 2914477"/>
              <a:gd name="connsiteY16" fmla="*/ 1871397 h 1871397"/>
              <a:gd name="connsiteX17" fmla="*/ 1648664 w 2914477"/>
              <a:gd name="connsiteY17" fmla="*/ 1582137 h 1871397"/>
              <a:gd name="connsiteX18" fmla="*/ 1376671 w 2914477"/>
              <a:gd name="connsiteY18" fmla="*/ 1700306 h 1871397"/>
              <a:gd name="connsiteX19" fmla="*/ 1415819 w 2914477"/>
              <a:gd name="connsiteY19" fmla="*/ 1334933 h 1871397"/>
              <a:gd name="connsiteX20" fmla="*/ 665501 w 2914477"/>
              <a:gd name="connsiteY20" fmla="*/ 1276212 h 1871397"/>
              <a:gd name="connsiteX21" fmla="*/ 0 w 2914477"/>
              <a:gd name="connsiteY21" fmla="*/ 1126148 h 1871397"/>
              <a:gd name="connsiteX22" fmla="*/ 13050 w 2914477"/>
              <a:gd name="connsiteY22" fmla="*/ 284488 h 1871397"/>
              <a:gd name="connsiteX23" fmla="*/ 1898646 w 2914477"/>
              <a:gd name="connsiteY23" fmla="*/ 46 h 1871397"/>
              <a:gd name="connsiteX0" fmla="*/ 2209609 w 2889213"/>
              <a:gd name="connsiteY0" fmla="*/ 251285 h 1871397"/>
              <a:gd name="connsiteX1" fmla="*/ 2655476 w 2889213"/>
              <a:gd name="connsiteY1" fmla="*/ 584615 h 1871397"/>
              <a:gd name="connsiteX2" fmla="*/ 2828170 w 2889213"/>
              <a:gd name="connsiteY2" fmla="*/ 1010501 h 1871397"/>
              <a:gd name="connsiteX3" fmla="*/ 2883834 w 2889213"/>
              <a:gd name="connsiteY3" fmla="*/ 1308835 h 1871397"/>
              <a:gd name="connsiteX4" fmla="*/ 2840612 w 2889213"/>
              <a:gd name="connsiteY4" fmla="*/ 1564355 h 1871397"/>
              <a:gd name="connsiteX5" fmla="*/ 2651069 w 2889213"/>
              <a:gd name="connsiteY5" fmla="*/ 1156706 h 1871397"/>
              <a:gd name="connsiteX6" fmla="*/ 2209609 w 2889213"/>
              <a:gd name="connsiteY6" fmla="*/ 251285 h 1871397"/>
              <a:gd name="connsiteX7" fmla="*/ 1898646 w 2889213"/>
              <a:gd name="connsiteY7" fmla="*/ 46 h 1871397"/>
              <a:gd name="connsiteX8" fmla="*/ 1941303 w 2889213"/>
              <a:gd name="connsiteY8" fmla="*/ 293585 h 1871397"/>
              <a:gd name="connsiteX9" fmla="*/ 1974640 w 2889213"/>
              <a:gd name="connsiteY9" fmla="*/ 533402 h 1871397"/>
              <a:gd name="connsiteX10" fmla="*/ 1973469 w 2889213"/>
              <a:gd name="connsiteY10" fmla="*/ 784519 h 1871397"/>
              <a:gd name="connsiteX11" fmla="*/ 1866010 w 2889213"/>
              <a:gd name="connsiteY11" fmla="*/ 878218 h 1871397"/>
              <a:gd name="connsiteX12" fmla="*/ 2733769 w 2889213"/>
              <a:gd name="connsiteY12" fmla="*/ 1387129 h 1871397"/>
              <a:gd name="connsiteX13" fmla="*/ 2694623 w 2889213"/>
              <a:gd name="connsiteY13" fmla="*/ 1639703 h 1871397"/>
              <a:gd name="connsiteX14" fmla="*/ 2385869 w 2889213"/>
              <a:gd name="connsiteY14" fmla="*/ 1585623 h 1871397"/>
              <a:gd name="connsiteX15" fmla="*/ 2074819 w 2889213"/>
              <a:gd name="connsiteY15" fmla="*/ 1565782 h 1871397"/>
              <a:gd name="connsiteX16" fmla="*/ 1739085 w 2889213"/>
              <a:gd name="connsiteY16" fmla="*/ 1871397 h 1871397"/>
              <a:gd name="connsiteX17" fmla="*/ 1648664 w 2889213"/>
              <a:gd name="connsiteY17" fmla="*/ 1582137 h 1871397"/>
              <a:gd name="connsiteX18" fmla="*/ 1376671 w 2889213"/>
              <a:gd name="connsiteY18" fmla="*/ 1700306 h 1871397"/>
              <a:gd name="connsiteX19" fmla="*/ 1415819 w 2889213"/>
              <a:gd name="connsiteY19" fmla="*/ 1334933 h 1871397"/>
              <a:gd name="connsiteX20" fmla="*/ 665501 w 2889213"/>
              <a:gd name="connsiteY20" fmla="*/ 1276212 h 1871397"/>
              <a:gd name="connsiteX21" fmla="*/ 0 w 2889213"/>
              <a:gd name="connsiteY21" fmla="*/ 1126148 h 1871397"/>
              <a:gd name="connsiteX22" fmla="*/ 13050 w 2889213"/>
              <a:gd name="connsiteY22" fmla="*/ 284488 h 1871397"/>
              <a:gd name="connsiteX23" fmla="*/ 1898646 w 2889213"/>
              <a:gd name="connsiteY23" fmla="*/ 46 h 1871397"/>
              <a:gd name="connsiteX0" fmla="*/ 2209609 w 2889213"/>
              <a:gd name="connsiteY0" fmla="*/ 251285 h 1871397"/>
              <a:gd name="connsiteX1" fmla="*/ 2655476 w 2889213"/>
              <a:gd name="connsiteY1" fmla="*/ 584615 h 1871397"/>
              <a:gd name="connsiteX2" fmla="*/ 2828170 w 2889213"/>
              <a:gd name="connsiteY2" fmla="*/ 1010501 h 1871397"/>
              <a:gd name="connsiteX3" fmla="*/ 2883834 w 2889213"/>
              <a:gd name="connsiteY3" fmla="*/ 1308835 h 1871397"/>
              <a:gd name="connsiteX4" fmla="*/ 2840612 w 2889213"/>
              <a:gd name="connsiteY4" fmla="*/ 1564355 h 1871397"/>
              <a:gd name="connsiteX5" fmla="*/ 2632493 w 2889213"/>
              <a:gd name="connsiteY5" fmla="*/ 1175282 h 1871397"/>
              <a:gd name="connsiteX6" fmla="*/ 2209609 w 2889213"/>
              <a:gd name="connsiteY6" fmla="*/ 251285 h 1871397"/>
              <a:gd name="connsiteX7" fmla="*/ 1898646 w 2889213"/>
              <a:gd name="connsiteY7" fmla="*/ 46 h 1871397"/>
              <a:gd name="connsiteX8" fmla="*/ 1941303 w 2889213"/>
              <a:gd name="connsiteY8" fmla="*/ 293585 h 1871397"/>
              <a:gd name="connsiteX9" fmla="*/ 1974640 w 2889213"/>
              <a:gd name="connsiteY9" fmla="*/ 533402 h 1871397"/>
              <a:gd name="connsiteX10" fmla="*/ 1973469 w 2889213"/>
              <a:gd name="connsiteY10" fmla="*/ 784519 h 1871397"/>
              <a:gd name="connsiteX11" fmla="*/ 1866010 w 2889213"/>
              <a:gd name="connsiteY11" fmla="*/ 878218 h 1871397"/>
              <a:gd name="connsiteX12" fmla="*/ 2733769 w 2889213"/>
              <a:gd name="connsiteY12" fmla="*/ 1387129 h 1871397"/>
              <a:gd name="connsiteX13" fmla="*/ 2694623 w 2889213"/>
              <a:gd name="connsiteY13" fmla="*/ 1639703 h 1871397"/>
              <a:gd name="connsiteX14" fmla="*/ 2385869 w 2889213"/>
              <a:gd name="connsiteY14" fmla="*/ 1585623 h 1871397"/>
              <a:gd name="connsiteX15" fmla="*/ 2074819 w 2889213"/>
              <a:gd name="connsiteY15" fmla="*/ 1565782 h 1871397"/>
              <a:gd name="connsiteX16" fmla="*/ 1739085 w 2889213"/>
              <a:gd name="connsiteY16" fmla="*/ 1871397 h 1871397"/>
              <a:gd name="connsiteX17" fmla="*/ 1648664 w 2889213"/>
              <a:gd name="connsiteY17" fmla="*/ 1582137 h 1871397"/>
              <a:gd name="connsiteX18" fmla="*/ 1376671 w 2889213"/>
              <a:gd name="connsiteY18" fmla="*/ 1700306 h 1871397"/>
              <a:gd name="connsiteX19" fmla="*/ 1415819 w 2889213"/>
              <a:gd name="connsiteY19" fmla="*/ 1334933 h 1871397"/>
              <a:gd name="connsiteX20" fmla="*/ 665501 w 2889213"/>
              <a:gd name="connsiteY20" fmla="*/ 1276212 h 1871397"/>
              <a:gd name="connsiteX21" fmla="*/ 0 w 2889213"/>
              <a:gd name="connsiteY21" fmla="*/ 1126148 h 1871397"/>
              <a:gd name="connsiteX22" fmla="*/ 13050 w 2889213"/>
              <a:gd name="connsiteY22" fmla="*/ 284488 h 1871397"/>
              <a:gd name="connsiteX23" fmla="*/ 1898646 w 2889213"/>
              <a:gd name="connsiteY23" fmla="*/ 46 h 1871397"/>
              <a:gd name="connsiteX0" fmla="*/ 2209609 w 2889213"/>
              <a:gd name="connsiteY0" fmla="*/ 251285 h 1871397"/>
              <a:gd name="connsiteX1" fmla="*/ 2655476 w 2889213"/>
              <a:gd name="connsiteY1" fmla="*/ 584615 h 1871397"/>
              <a:gd name="connsiteX2" fmla="*/ 2828170 w 2889213"/>
              <a:gd name="connsiteY2" fmla="*/ 1010501 h 1871397"/>
              <a:gd name="connsiteX3" fmla="*/ 2883834 w 2889213"/>
              <a:gd name="connsiteY3" fmla="*/ 1308835 h 1871397"/>
              <a:gd name="connsiteX4" fmla="*/ 2840612 w 2889213"/>
              <a:gd name="connsiteY4" fmla="*/ 1564355 h 1871397"/>
              <a:gd name="connsiteX5" fmla="*/ 2632493 w 2889213"/>
              <a:gd name="connsiteY5" fmla="*/ 1175282 h 1871397"/>
              <a:gd name="connsiteX6" fmla="*/ 2209609 w 2889213"/>
              <a:gd name="connsiteY6" fmla="*/ 251285 h 1871397"/>
              <a:gd name="connsiteX7" fmla="*/ 1898646 w 2889213"/>
              <a:gd name="connsiteY7" fmla="*/ 46 h 1871397"/>
              <a:gd name="connsiteX8" fmla="*/ 1941303 w 2889213"/>
              <a:gd name="connsiteY8" fmla="*/ 293585 h 1871397"/>
              <a:gd name="connsiteX9" fmla="*/ 1974640 w 2889213"/>
              <a:gd name="connsiteY9" fmla="*/ 533402 h 1871397"/>
              <a:gd name="connsiteX10" fmla="*/ 1973469 w 2889213"/>
              <a:gd name="connsiteY10" fmla="*/ 784519 h 1871397"/>
              <a:gd name="connsiteX11" fmla="*/ 1866010 w 2889213"/>
              <a:gd name="connsiteY11" fmla="*/ 878218 h 1871397"/>
              <a:gd name="connsiteX12" fmla="*/ 2733769 w 2889213"/>
              <a:gd name="connsiteY12" fmla="*/ 1387129 h 1871397"/>
              <a:gd name="connsiteX13" fmla="*/ 2694623 w 2889213"/>
              <a:gd name="connsiteY13" fmla="*/ 1639703 h 1871397"/>
              <a:gd name="connsiteX14" fmla="*/ 2385869 w 2889213"/>
              <a:gd name="connsiteY14" fmla="*/ 1585623 h 1871397"/>
              <a:gd name="connsiteX15" fmla="*/ 2074819 w 2889213"/>
              <a:gd name="connsiteY15" fmla="*/ 1565782 h 1871397"/>
              <a:gd name="connsiteX16" fmla="*/ 1739085 w 2889213"/>
              <a:gd name="connsiteY16" fmla="*/ 1871397 h 1871397"/>
              <a:gd name="connsiteX17" fmla="*/ 1648664 w 2889213"/>
              <a:gd name="connsiteY17" fmla="*/ 1582137 h 1871397"/>
              <a:gd name="connsiteX18" fmla="*/ 1376671 w 2889213"/>
              <a:gd name="connsiteY18" fmla="*/ 1700306 h 1871397"/>
              <a:gd name="connsiteX19" fmla="*/ 1415819 w 2889213"/>
              <a:gd name="connsiteY19" fmla="*/ 1334933 h 1871397"/>
              <a:gd name="connsiteX20" fmla="*/ 665501 w 2889213"/>
              <a:gd name="connsiteY20" fmla="*/ 1276212 h 1871397"/>
              <a:gd name="connsiteX21" fmla="*/ 0 w 2889213"/>
              <a:gd name="connsiteY21" fmla="*/ 1126148 h 1871397"/>
              <a:gd name="connsiteX22" fmla="*/ 13050 w 2889213"/>
              <a:gd name="connsiteY22" fmla="*/ 284488 h 1871397"/>
              <a:gd name="connsiteX23" fmla="*/ 1898646 w 2889213"/>
              <a:gd name="connsiteY23" fmla="*/ 46 h 1871397"/>
              <a:gd name="connsiteX0" fmla="*/ 2209609 w 2889213"/>
              <a:gd name="connsiteY0" fmla="*/ 251285 h 1871397"/>
              <a:gd name="connsiteX1" fmla="*/ 2655476 w 2889213"/>
              <a:gd name="connsiteY1" fmla="*/ 584615 h 1871397"/>
              <a:gd name="connsiteX2" fmla="*/ 2828170 w 2889213"/>
              <a:gd name="connsiteY2" fmla="*/ 1010501 h 1871397"/>
              <a:gd name="connsiteX3" fmla="*/ 2883834 w 2889213"/>
              <a:gd name="connsiteY3" fmla="*/ 1308835 h 1871397"/>
              <a:gd name="connsiteX4" fmla="*/ 2840612 w 2889213"/>
              <a:gd name="connsiteY4" fmla="*/ 1564355 h 1871397"/>
              <a:gd name="connsiteX5" fmla="*/ 2632493 w 2889213"/>
              <a:gd name="connsiteY5" fmla="*/ 1175282 h 1871397"/>
              <a:gd name="connsiteX6" fmla="*/ 2209609 w 2889213"/>
              <a:gd name="connsiteY6" fmla="*/ 251285 h 1871397"/>
              <a:gd name="connsiteX7" fmla="*/ 1898646 w 2889213"/>
              <a:gd name="connsiteY7" fmla="*/ 46 h 1871397"/>
              <a:gd name="connsiteX8" fmla="*/ 1941303 w 2889213"/>
              <a:gd name="connsiteY8" fmla="*/ 293585 h 1871397"/>
              <a:gd name="connsiteX9" fmla="*/ 1974640 w 2889213"/>
              <a:gd name="connsiteY9" fmla="*/ 533402 h 1871397"/>
              <a:gd name="connsiteX10" fmla="*/ 1973469 w 2889213"/>
              <a:gd name="connsiteY10" fmla="*/ 784519 h 1871397"/>
              <a:gd name="connsiteX11" fmla="*/ 1866010 w 2889213"/>
              <a:gd name="connsiteY11" fmla="*/ 878218 h 1871397"/>
              <a:gd name="connsiteX12" fmla="*/ 2733769 w 2889213"/>
              <a:gd name="connsiteY12" fmla="*/ 1387129 h 1871397"/>
              <a:gd name="connsiteX13" fmla="*/ 2694623 w 2889213"/>
              <a:gd name="connsiteY13" fmla="*/ 1639703 h 1871397"/>
              <a:gd name="connsiteX14" fmla="*/ 2385869 w 2889213"/>
              <a:gd name="connsiteY14" fmla="*/ 1585623 h 1871397"/>
              <a:gd name="connsiteX15" fmla="*/ 2074819 w 2889213"/>
              <a:gd name="connsiteY15" fmla="*/ 1565782 h 1871397"/>
              <a:gd name="connsiteX16" fmla="*/ 1739085 w 2889213"/>
              <a:gd name="connsiteY16" fmla="*/ 1871397 h 1871397"/>
              <a:gd name="connsiteX17" fmla="*/ 1648664 w 2889213"/>
              <a:gd name="connsiteY17" fmla="*/ 1582137 h 1871397"/>
              <a:gd name="connsiteX18" fmla="*/ 1376671 w 2889213"/>
              <a:gd name="connsiteY18" fmla="*/ 1700306 h 1871397"/>
              <a:gd name="connsiteX19" fmla="*/ 1415819 w 2889213"/>
              <a:gd name="connsiteY19" fmla="*/ 1334933 h 1871397"/>
              <a:gd name="connsiteX20" fmla="*/ 665501 w 2889213"/>
              <a:gd name="connsiteY20" fmla="*/ 1276212 h 1871397"/>
              <a:gd name="connsiteX21" fmla="*/ 0 w 2889213"/>
              <a:gd name="connsiteY21" fmla="*/ 1126148 h 1871397"/>
              <a:gd name="connsiteX22" fmla="*/ 13050 w 2889213"/>
              <a:gd name="connsiteY22" fmla="*/ 284488 h 1871397"/>
              <a:gd name="connsiteX23" fmla="*/ 1898646 w 2889213"/>
              <a:gd name="connsiteY23" fmla="*/ 46 h 1871397"/>
              <a:gd name="connsiteX0" fmla="*/ 2150164 w 2889213"/>
              <a:gd name="connsiteY0" fmla="*/ 228993 h 1871397"/>
              <a:gd name="connsiteX1" fmla="*/ 2655476 w 2889213"/>
              <a:gd name="connsiteY1" fmla="*/ 584615 h 1871397"/>
              <a:gd name="connsiteX2" fmla="*/ 2828170 w 2889213"/>
              <a:gd name="connsiteY2" fmla="*/ 1010501 h 1871397"/>
              <a:gd name="connsiteX3" fmla="*/ 2883834 w 2889213"/>
              <a:gd name="connsiteY3" fmla="*/ 1308835 h 1871397"/>
              <a:gd name="connsiteX4" fmla="*/ 2840612 w 2889213"/>
              <a:gd name="connsiteY4" fmla="*/ 1564355 h 1871397"/>
              <a:gd name="connsiteX5" fmla="*/ 2632493 w 2889213"/>
              <a:gd name="connsiteY5" fmla="*/ 1175282 h 1871397"/>
              <a:gd name="connsiteX6" fmla="*/ 2150164 w 2889213"/>
              <a:gd name="connsiteY6" fmla="*/ 228993 h 1871397"/>
              <a:gd name="connsiteX7" fmla="*/ 1898646 w 2889213"/>
              <a:gd name="connsiteY7" fmla="*/ 46 h 1871397"/>
              <a:gd name="connsiteX8" fmla="*/ 1941303 w 2889213"/>
              <a:gd name="connsiteY8" fmla="*/ 293585 h 1871397"/>
              <a:gd name="connsiteX9" fmla="*/ 1974640 w 2889213"/>
              <a:gd name="connsiteY9" fmla="*/ 533402 h 1871397"/>
              <a:gd name="connsiteX10" fmla="*/ 1973469 w 2889213"/>
              <a:gd name="connsiteY10" fmla="*/ 784519 h 1871397"/>
              <a:gd name="connsiteX11" fmla="*/ 1866010 w 2889213"/>
              <a:gd name="connsiteY11" fmla="*/ 878218 h 1871397"/>
              <a:gd name="connsiteX12" fmla="*/ 2733769 w 2889213"/>
              <a:gd name="connsiteY12" fmla="*/ 1387129 h 1871397"/>
              <a:gd name="connsiteX13" fmla="*/ 2694623 w 2889213"/>
              <a:gd name="connsiteY13" fmla="*/ 1639703 h 1871397"/>
              <a:gd name="connsiteX14" fmla="*/ 2385869 w 2889213"/>
              <a:gd name="connsiteY14" fmla="*/ 1585623 h 1871397"/>
              <a:gd name="connsiteX15" fmla="*/ 2074819 w 2889213"/>
              <a:gd name="connsiteY15" fmla="*/ 1565782 h 1871397"/>
              <a:gd name="connsiteX16" fmla="*/ 1739085 w 2889213"/>
              <a:gd name="connsiteY16" fmla="*/ 1871397 h 1871397"/>
              <a:gd name="connsiteX17" fmla="*/ 1648664 w 2889213"/>
              <a:gd name="connsiteY17" fmla="*/ 1582137 h 1871397"/>
              <a:gd name="connsiteX18" fmla="*/ 1376671 w 2889213"/>
              <a:gd name="connsiteY18" fmla="*/ 1700306 h 1871397"/>
              <a:gd name="connsiteX19" fmla="*/ 1415819 w 2889213"/>
              <a:gd name="connsiteY19" fmla="*/ 1334933 h 1871397"/>
              <a:gd name="connsiteX20" fmla="*/ 665501 w 2889213"/>
              <a:gd name="connsiteY20" fmla="*/ 1276212 h 1871397"/>
              <a:gd name="connsiteX21" fmla="*/ 0 w 2889213"/>
              <a:gd name="connsiteY21" fmla="*/ 1126148 h 1871397"/>
              <a:gd name="connsiteX22" fmla="*/ 13050 w 2889213"/>
              <a:gd name="connsiteY22" fmla="*/ 284488 h 1871397"/>
              <a:gd name="connsiteX23" fmla="*/ 1898646 w 2889213"/>
              <a:gd name="connsiteY23" fmla="*/ 46 h 1871397"/>
              <a:gd name="connsiteX0" fmla="*/ 2150164 w 2889213"/>
              <a:gd name="connsiteY0" fmla="*/ 113841 h 1756245"/>
              <a:gd name="connsiteX1" fmla="*/ 2655476 w 2889213"/>
              <a:gd name="connsiteY1" fmla="*/ 469463 h 1756245"/>
              <a:gd name="connsiteX2" fmla="*/ 2828170 w 2889213"/>
              <a:gd name="connsiteY2" fmla="*/ 895349 h 1756245"/>
              <a:gd name="connsiteX3" fmla="*/ 2883834 w 2889213"/>
              <a:gd name="connsiteY3" fmla="*/ 1193683 h 1756245"/>
              <a:gd name="connsiteX4" fmla="*/ 2840612 w 2889213"/>
              <a:gd name="connsiteY4" fmla="*/ 1449203 h 1756245"/>
              <a:gd name="connsiteX5" fmla="*/ 2632493 w 2889213"/>
              <a:gd name="connsiteY5" fmla="*/ 1060130 h 1756245"/>
              <a:gd name="connsiteX6" fmla="*/ 2150164 w 2889213"/>
              <a:gd name="connsiteY6" fmla="*/ 113841 h 1756245"/>
              <a:gd name="connsiteX7" fmla="*/ 1397081 w 2889213"/>
              <a:gd name="connsiteY7" fmla="*/ 68 h 1756245"/>
              <a:gd name="connsiteX8" fmla="*/ 1941303 w 2889213"/>
              <a:gd name="connsiteY8" fmla="*/ 178433 h 1756245"/>
              <a:gd name="connsiteX9" fmla="*/ 1974640 w 2889213"/>
              <a:gd name="connsiteY9" fmla="*/ 418250 h 1756245"/>
              <a:gd name="connsiteX10" fmla="*/ 1973469 w 2889213"/>
              <a:gd name="connsiteY10" fmla="*/ 669367 h 1756245"/>
              <a:gd name="connsiteX11" fmla="*/ 1866010 w 2889213"/>
              <a:gd name="connsiteY11" fmla="*/ 763066 h 1756245"/>
              <a:gd name="connsiteX12" fmla="*/ 2733769 w 2889213"/>
              <a:gd name="connsiteY12" fmla="*/ 1271977 h 1756245"/>
              <a:gd name="connsiteX13" fmla="*/ 2694623 w 2889213"/>
              <a:gd name="connsiteY13" fmla="*/ 1524551 h 1756245"/>
              <a:gd name="connsiteX14" fmla="*/ 2385869 w 2889213"/>
              <a:gd name="connsiteY14" fmla="*/ 1470471 h 1756245"/>
              <a:gd name="connsiteX15" fmla="*/ 2074819 w 2889213"/>
              <a:gd name="connsiteY15" fmla="*/ 1450630 h 1756245"/>
              <a:gd name="connsiteX16" fmla="*/ 1739085 w 2889213"/>
              <a:gd name="connsiteY16" fmla="*/ 1756245 h 1756245"/>
              <a:gd name="connsiteX17" fmla="*/ 1648664 w 2889213"/>
              <a:gd name="connsiteY17" fmla="*/ 1466985 h 1756245"/>
              <a:gd name="connsiteX18" fmla="*/ 1376671 w 2889213"/>
              <a:gd name="connsiteY18" fmla="*/ 1585154 h 1756245"/>
              <a:gd name="connsiteX19" fmla="*/ 1415819 w 2889213"/>
              <a:gd name="connsiteY19" fmla="*/ 1219781 h 1756245"/>
              <a:gd name="connsiteX20" fmla="*/ 665501 w 2889213"/>
              <a:gd name="connsiteY20" fmla="*/ 1161060 h 1756245"/>
              <a:gd name="connsiteX21" fmla="*/ 0 w 2889213"/>
              <a:gd name="connsiteY21" fmla="*/ 1010996 h 1756245"/>
              <a:gd name="connsiteX22" fmla="*/ 13050 w 2889213"/>
              <a:gd name="connsiteY22" fmla="*/ 169336 h 1756245"/>
              <a:gd name="connsiteX23" fmla="*/ 1397081 w 2889213"/>
              <a:gd name="connsiteY23" fmla="*/ 68 h 1756245"/>
              <a:gd name="connsiteX0" fmla="*/ 2150164 w 2889213"/>
              <a:gd name="connsiteY0" fmla="*/ 113841 h 1756245"/>
              <a:gd name="connsiteX1" fmla="*/ 2655476 w 2889213"/>
              <a:gd name="connsiteY1" fmla="*/ 469463 h 1756245"/>
              <a:gd name="connsiteX2" fmla="*/ 2828170 w 2889213"/>
              <a:gd name="connsiteY2" fmla="*/ 895349 h 1756245"/>
              <a:gd name="connsiteX3" fmla="*/ 2883834 w 2889213"/>
              <a:gd name="connsiteY3" fmla="*/ 1193683 h 1756245"/>
              <a:gd name="connsiteX4" fmla="*/ 2840612 w 2889213"/>
              <a:gd name="connsiteY4" fmla="*/ 1449203 h 1756245"/>
              <a:gd name="connsiteX5" fmla="*/ 2632493 w 2889213"/>
              <a:gd name="connsiteY5" fmla="*/ 1060130 h 1756245"/>
              <a:gd name="connsiteX6" fmla="*/ 2150164 w 2889213"/>
              <a:gd name="connsiteY6" fmla="*/ 113841 h 1756245"/>
              <a:gd name="connsiteX7" fmla="*/ 1397081 w 2889213"/>
              <a:gd name="connsiteY7" fmla="*/ 68 h 1756245"/>
              <a:gd name="connsiteX8" fmla="*/ 1826128 w 2889213"/>
              <a:gd name="connsiteY8" fmla="*/ 230447 h 1756245"/>
              <a:gd name="connsiteX9" fmla="*/ 1974640 w 2889213"/>
              <a:gd name="connsiteY9" fmla="*/ 418250 h 1756245"/>
              <a:gd name="connsiteX10" fmla="*/ 1973469 w 2889213"/>
              <a:gd name="connsiteY10" fmla="*/ 669367 h 1756245"/>
              <a:gd name="connsiteX11" fmla="*/ 1866010 w 2889213"/>
              <a:gd name="connsiteY11" fmla="*/ 763066 h 1756245"/>
              <a:gd name="connsiteX12" fmla="*/ 2733769 w 2889213"/>
              <a:gd name="connsiteY12" fmla="*/ 1271977 h 1756245"/>
              <a:gd name="connsiteX13" fmla="*/ 2694623 w 2889213"/>
              <a:gd name="connsiteY13" fmla="*/ 1524551 h 1756245"/>
              <a:gd name="connsiteX14" fmla="*/ 2385869 w 2889213"/>
              <a:gd name="connsiteY14" fmla="*/ 1470471 h 1756245"/>
              <a:gd name="connsiteX15" fmla="*/ 2074819 w 2889213"/>
              <a:gd name="connsiteY15" fmla="*/ 1450630 h 1756245"/>
              <a:gd name="connsiteX16" fmla="*/ 1739085 w 2889213"/>
              <a:gd name="connsiteY16" fmla="*/ 1756245 h 1756245"/>
              <a:gd name="connsiteX17" fmla="*/ 1648664 w 2889213"/>
              <a:gd name="connsiteY17" fmla="*/ 1466985 h 1756245"/>
              <a:gd name="connsiteX18" fmla="*/ 1376671 w 2889213"/>
              <a:gd name="connsiteY18" fmla="*/ 1585154 h 1756245"/>
              <a:gd name="connsiteX19" fmla="*/ 1415819 w 2889213"/>
              <a:gd name="connsiteY19" fmla="*/ 1219781 h 1756245"/>
              <a:gd name="connsiteX20" fmla="*/ 665501 w 2889213"/>
              <a:gd name="connsiteY20" fmla="*/ 1161060 h 1756245"/>
              <a:gd name="connsiteX21" fmla="*/ 0 w 2889213"/>
              <a:gd name="connsiteY21" fmla="*/ 1010996 h 1756245"/>
              <a:gd name="connsiteX22" fmla="*/ 13050 w 2889213"/>
              <a:gd name="connsiteY22" fmla="*/ 169336 h 1756245"/>
              <a:gd name="connsiteX23" fmla="*/ 1397081 w 2889213"/>
              <a:gd name="connsiteY23" fmla="*/ 68 h 1756245"/>
              <a:gd name="connsiteX0" fmla="*/ 2150164 w 2889213"/>
              <a:gd name="connsiteY0" fmla="*/ 113841 h 1756245"/>
              <a:gd name="connsiteX1" fmla="*/ 2655476 w 2889213"/>
              <a:gd name="connsiteY1" fmla="*/ 469463 h 1756245"/>
              <a:gd name="connsiteX2" fmla="*/ 2828170 w 2889213"/>
              <a:gd name="connsiteY2" fmla="*/ 895349 h 1756245"/>
              <a:gd name="connsiteX3" fmla="*/ 2883834 w 2889213"/>
              <a:gd name="connsiteY3" fmla="*/ 1193683 h 1756245"/>
              <a:gd name="connsiteX4" fmla="*/ 2840612 w 2889213"/>
              <a:gd name="connsiteY4" fmla="*/ 1449203 h 1756245"/>
              <a:gd name="connsiteX5" fmla="*/ 2632493 w 2889213"/>
              <a:gd name="connsiteY5" fmla="*/ 1060130 h 1756245"/>
              <a:gd name="connsiteX6" fmla="*/ 2150164 w 2889213"/>
              <a:gd name="connsiteY6" fmla="*/ 113841 h 1756245"/>
              <a:gd name="connsiteX7" fmla="*/ 1397081 w 2889213"/>
              <a:gd name="connsiteY7" fmla="*/ 68 h 1756245"/>
              <a:gd name="connsiteX8" fmla="*/ 1826128 w 2889213"/>
              <a:gd name="connsiteY8" fmla="*/ 230447 h 1756245"/>
              <a:gd name="connsiteX9" fmla="*/ 1892904 w 2889213"/>
              <a:gd name="connsiteY9" fmla="*/ 459118 h 1756245"/>
              <a:gd name="connsiteX10" fmla="*/ 1973469 w 2889213"/>
              <a:gd name="connsiteY10" fmla="*/ 669367 h 1756245"/>
              <a:gd name="connsiteX11" fmla="*/ 1866010 w 2889213"/>
              <a:gd name="connsiteY11" fmla="*/ 763066 h 1756245"/>
              <a:gd name="connsiteX12" fmla="*/ 2733769 w 2889213"/>
              <a:gd name="connsiteY12" fmla="*/ 1271977 h 1756245"/>
              <a:gd name="connsiteX13" fmla="*/ 2694623 w 2889213"/>
              <a:gd name="connsiteY13" fmla="*/ 1524551 h 1756245"/>
              <a:gd name="connsiteX14" fmla="*/ 2385869 w 2889213"/>
              <a:gd name="connsiteY14" fmla="*/ 1470471 h 1756245"/>
              <a:gd name="connsiteX15" fmla="*/ 2074819 w 2889213"/>
              <a:gd name="connsiteY15" fmla="*/ 1450630 h 1756245"/>
              <a:gd name="connsiteX16" fmla="*/ 1739085 w 2889213"/>
              <a:gd name="connsiteY16" fmla="*/ 1756245 h 1756245"/>
              <a:gd name="connsiteX17" fmla="*/ 1648664 w 2889213"/>
              <a:gd name="connsiteY17" fmla="*/ 1466985 h 1756245"/>
              <a:gd name="connsiteX18" fmla="*/ 1376671 w 2889213"/>
              <a:gd name="connsiteY18" fmla="*/ 1585154 h 1756245"/>
              <a:gd name="connsiteX19" fmla="*/ 1415819 w 2889213"/>
              <a:gd name="connsiteY19" fmla="*/ 1219781 h 1756245"/>
              <a:gd name="connsiteX20" fmla="*/ 665501 w 2889213"/>
              <a:gd name="connsiteY20" fmla="*/ 1161060 h 1756245"/>
              <a:gd name="connsiteX21" fmla="*/ 0 w 2889213"/>
              <a:gd name="connsiteY21" fmla="*/ 1010996 h 1756245"/>
              <a:gd name="connsiteX22" fmla="*/ 13050 w 2889213"/>
              <a:gd name="connsiteY22" fmla="*/ 169336 h 1756245"/>
              <a:gd name="connsiteX23" fmla="*/ 1397081 w 2889213"/>
              <a:gd name="connsiteY23" fmla="*/ 68 h 1756245"/>
              <a:gd name="connsiteX0" fmla="*/ 2150164 w 2889213"/>
              <a:gd name="connsiteY0" fmla="*/ 113841 h 1756245"/>
              <a:gd name="connsiteX1" fmla="*/ 2655476 w 2889213"/>
              <a:gd name="connsiteY1" fmla="*/ 469463 h 1756245"/>
              <a:gd name="connsiteX2" fmla="*/ 2828170 w 2889213"/>
              <a:gd name="connsiteY2" fmla="*/ 895349 h 1756245"/>
              <a:gd name="connsiteX3" fmla="*/ 2883834 w 2889213"/>
              <a:gd name="connsiteY3" fmla="*/ 1193683 h 1756245"/>
              <a:gd name="connsiteX4" fmla="*/ 2840612 w 2889213"/>
              <a:gd name="connsiteY4" fmla="*/ 1449203 h 1756245"/>
              <a:gd name="connsiteX5" fmla="*/ 2632493 w 2889213"/>
              <a:gd name="connsiteY5" fmla="*/ 1060130 h 1756245"/>
              <a:gd name="connsiteX6" fmla="*/ 2150164 w 2889213"/>
              <a:gd name="connsiteY6" fmla="*/ 113841 h 1756245"/>
              <a:gd name="connsiteX7" fmla="*/ 1397081 w 2889213"/>
              <a:gd name="connsiteY7" fmla="*/ 68 h 1756245"/>
              <a:gd name="connsiteX8" fmla="*/ 1729530 w 2889213"/>
              <a:gd name="connsiteY8" fmla="*/ 204440 h 1756245"/>
              <a:gd name="connsiteX9" fmla="*/ 1892904 w 2889213"/>
              <a:gd name="connsiteY9" fmla="*/ 459118 h 1756245"/>
              <a:gd name="connsiteX10" fmla="*/ 1973469 w 2889213"/>
              <a:gd name="connsiteY10" fmla="*/ 669367 h 1756245"/>
              <a:gd name="connsiteX11" fmla="*/ 1866010 w 2889213"/>
              <a:gd name="connsiteY11" fmla="*/ 763066 h 1756245"/>
              <a:gd name="connsiteX12" fmla="*/ 2733769 w 2889213"/>
              <a:gd name="connsiteY12" fmla="*/ 1271977 h 1756245"/>
              <a:gd name="connsiteX13" fmla="*/ 2694623 w 2889213"/>
              <a:gd name="connsiteY13" fmla="*/ 1524551 h 1756245"/>
              <a:gd name="connsiteX14" fmla="*/ 2385869 w 2889213"/>
              <a:gd name="connsiteY14" fmla="*/ 1470471 h 1756245"/>
              <a:gd name="connsiteX15" fmla="*/ 2074819 w 2889213"/>
              <a:gd name="connsiteY15" fmla="*/ 1450630 h 1756245"/>
              <a:gd name="connsiteX16" fmla="*/ 1739085 w 2889213"/>
              <a:gd name="connsiteY16" fmla="*/ 1756245 h 1756245"/>
              <a:gd name="connsiteX17" fmla="*/ 1648664 w 2889213"/>
              <a:gd name="connsiteY17" fmla="*/ 1466985 h 1756245"/>
              <a:gd name="connsiteX18" fmla="*/ 1376671 w 2889213"/>
              <a:gd name="connsiteY18" fmla="*/ 1585154 h 1756245"/>
              <a:gd name="connsiteX19" fmla="*/ 1415819 w 2889213"/>
              <a:gd name="connsiteY19" fmla="*/ 1219781 h 1756245"/>
              <a:gd name="connsiteX20" fmla="*/ 665501 w 2889213"/>
              <a:gd name="connsiteY20" fmla="*/ 1161060 h 1756245"/>
              <a:gd name="connsiteX21" fmla="*/ 0 w 2889213"/>
              <a:gd name="connsiteY21" fmla="*/ 1010996 h 1756245"/>
              <a:gd name="connsiteX22" fmla="*/ 13050 w 2889213"/>
              <a:gd name="connsiteY22" fmla="*/ 169336 h 1756245"/>
              <a:gd name="connsiteX23" fmla="*/ 1397081 w 2889213"/>
              <a:gd name="connsiteY23" fmla="*/ 68 h 1756245"/>
              <a:gd name="connsiteX0" fmla="*/ 2150164 w 2889213"/>
              <a:gd name="connsiteY0" fmla="*/ 113841 h 1756245"/>
              <a:gd name="connsiteX1" fmla="*/ 2655476 w 2889213"/>
              <a:gd name="connsiteY1" fmla="*/ 469463 h 1756245"/>
              <a:gd name="connsiteX2" fmla="*/ 2828170 w 2889213"/>
              <a:gd name="connsiteY2" fmla="*/ 895349 h 1756245"/>
              <a:gd name="connsiteX3" fmla="*/ 2883834 w 2889213"/>
              <a:gd name="connsiteY3" fmla="*/ 1193683 h 1756245"/>
              <a:gd name="connsiteX4" fmla="*/ 2840612 w 2889213"/>
              <a:gd name="connsiteY4" fmla="*/ 1449203 h 1756245"/>
              <a:gd name="connsiteX5" fmla="*/ 2632493 w 2889213"/>
              <a:gd name="connsiteY5" fmla="*/ 1060130 h 1756245"/>
              <a:gd name="connsiteX6" fmla="*/ 2150164 w 2889213"/>
              <a:gd name="connsiteY6" fmla="*/ 113841 h 1756245"/>
              <a:gd name="connsiteX7" fmla="*/ 1397081 w 2889213"/>
              <a:gd name="connsiteY7" fmla="*/ 68 h 1756245"/>
              <a:gd name="connsiteX8" fmla="*/ 1729530 w 2889213"/>
              <a:gd name="connsiteY8" fmla="*/ 204440 h 1756245"/>
              <a:gd name="connsiteX9" fmla="*/ 1892904 w 2889213"/>
              <a:gd name="connsiteY9" fmla="*/ 459118 h 1756245"/>
              <a:gd name="connsiteX10" fmla="*/ 1973469 w 2889213"/>
              <a:gd name="connsiteY10" fmla="*/ 669367 h 1756245"/>
              <a:gd name="connsiteX11" fmla="*/ 1866010 w 2889213"/>
              <a:gd name="connsiteY11" fmla="*/ 763066 h 1756245"/>
              <a:gd name="connsiteX12" fmla="*/ 2733769 w 2889213"/>
              <a:gd name="connsiteY12" fmla="*/ 1271977 h 1756245"/>
              <a:gd name="connsiteX13" fmla="*/ 2694623 w 2889213"/>
              <a:gd name="connsiteY13" fmla="*/ 1524551 h 1756245"/>
              <a:gd name="connsiteX14" fmla="*/ 2385869 w 2889213"/>
              <a:gd name="connsiteY14" fmla="*/ 1470471 h 1756245"/>
              <a:gd name="connsiteX15" fmla="*/ 2074819 w 2889213"/>
              <a:gd name="connsiteY15" fmla="*/ 1450630 h 1756245"/>
              <a:gd name="connsiteX16" fmla="*/ 1739085 w 2889213"/>
              <a:gd name="connsiteY16" fmla="*/ 1756245 h 1756245"/>
              <a:gd name="connsiteX17" fmla="*/ 1648664 w 2889213"/>
              <a:gd name="connsiteY17" fmla="*/ 1466985 h 1756245"/>
              <a:gd name="connsiteX18" fmla="*/ 1376671 w 2889213"/>
              <a:gd name="connsiteY18" fmla="*/ 1585154 h 1756245"/>
              <a:gd name="connsiteX19" fmla="*/ 1415819 w 2889213"/>
              <a:gd name="connsiteY19" fmla="*/ 1219781 h 1756245"/>
              <a:gd name="connsiteX20" fmla="*/ 665501 w 2889213"/>
              <a:gd name="connsiteY20" fmla="*/ 1161060 h 1756245"/>
              <a:gd name="connsiteX21" fmla="*/ 0 w 2889213"/>
              <a:gd name="connsiteY21" fmla="*/ 1010996 h 1756245"/>
              <a:gd name="connsiteX22" fmla="*/ 13050 w 2889213"/>
              <a:gd name="connsiteY22" fmla="*/ 169336 h 1756245"/>
              <a:gd name="connsiteX23" fmla="*/ 1397081 w 2889213"/>
              <a:gd name="connsiteY23" fmla="*/ 68 h 1756245"/>
              <a:gd name="connsiteX0" fmla="*/ 2150164 w 2889213"/>
              <a:gd name="connsiteY0" fmla="*/ 113841 h 1756245"/>
              <a:gd name="connsiteX1" fmla="*/ 2655476 w 2889213"/>
              <a:gd name="connsiteY1" fmla="*/ 469463 h 1756245"/>
              <a:gd name="connsiteX2" fmla="*/ 2828170 w 2889213"/>
              <a:gd name="connsiteY2" fmla="*/ 895349 h 1756245"/>
              <a:gd name="connsiteX3" fmla="*/ 2883834 w 2889213"/>
              <a:gd name="connsiteY3" fmla="*/ 1193683 h 1756245"/>
              <a:gd name="connsiteX4" fmla="*/ 2840612 w 2889213"/>
              <a:gd name="connsiteY4" fmla="*/ 1449203 h 1756245"/>
              <a:gd name="connsiteX5" fmla="*/ 2632493 w 2889213"/>
              <a:gd name="connsiteY5" fmla="*/ 1060130 h 1756245"/>
              <a:gd name="connsiteX6" fmla="*/ 2150164 w 2889213"/>
              <a:gd name="connsiteY6" fmla="*/ 113841 h 1756245"/>
              <a:gd name="connsiteX7" fmla="*/ 1348782 w 2889213"/>
              <a:gd name="connsiteY7" fmla="*/ 68 h 1756245"/>
              <a:gd name="connsiteX8" fmla="*/ 1729530 w 2889213"/>
              <a:gd name="connsiteY8" fmla="*/ 204440 h 1756245"/>
              <a:gd name="connsiteX9" fmla="*/ 1892904 w 2889213"/>
              <a:gd name="connsiteY9" fmla="*/ 459118 h 1756245"/>
              <a:gd name="connsiteX10" fmla="*/ 1973469 w 2889213"/>
              <a:gd name="connsiteY10" fmla="*/ 669367 h 1756245"/>
              <a:gd name="connsiteX11" fmla="*/ 1866010 w 2889213"/>
              <a:gd name="connsiteY11" fmla="*/ 763066 h 1756245"/>
              <a:gd name="connsiteX12" fmla="*/ 2733769 w 2889213"/>
              <a:gd name="connsiteY12" fmla="*/ 1271977 h 1756245"/>
              <a:gd name="connsiteX13" fmla="*/ 2694623 w 2889213"/>
              <a:gd name="connsiteY13" fmla="*/ 1524551 h 1756245"/>
              <a:gd name="connsiteX14" fmla="*/ 2385869 w 2889213"/>
              <a:gd name="connsiteY14" fmla="*/ 1470471 h 1756245"/>
              <a:gd name="connsiteX15" fmla="*/ 2074819 w 2889213"/>
              <a:gd name="connsiteY15" fmla="*/ 1450630 h 1756245"/>
              <a:gd name="connsiteX16" fmla="*/ 1739085 w 2889213"/>
              <a:gd name="connsiteY16" fmla="*/ 1756245 h 1756245"/>
              <a:gd name="connsiteX17" fmla="*/ 1648664 w 2889213"/>
              <a:gd name="connsiteY17" fmla="*/ 1466985 h 1756245"/>
              <a:gd name="connsiteX18" fmla="*/ 1376671 w 2889213"/>
              <a:gd name="connsiteY18" fmla="*/ 1585154 h 1756245"/>
              <a:gd name="connsiteX19" fmla="*/ 1415819 w 2889213"/>
              <a:gd name="connsiteY19" fmla="*/ 1219781 h 1756245"/>
              <a:gd name="connsiteX20" fmla="*/ 665501 w 2889213"/>
              <a:gd name="connsiteY20" fmla="*/ 1161060 h 1756245"/>
              <a:gd name="connsiteX21" fmla="*/ 0 w 2889213"/>
              <a:gd name="connsiteY21" fmla="*/ 1010996 h 1756245"/>
              <a:gd name="connsiteX22" fmla="*/ 13050 w 2889213"/>
              <a:gd name="connsiteY22" fmla="*/ 169336 h 1756245"/>
              <a:gd name="connsiteX23" fmla="*/ 1348782 w 2889213"/>
              <a:gd name="connsiteY23" fmla="*/ 68 h 1756245"/>
              <a:gd name="connsiteX0" fmla="*/ 2150164 w 2889213"/>
              <a:gd name="connsiteY0" fmla="*/ 113841 h 1756245"/>
              <a:gd name="connsiteX1" fmla="*/ 2655476 w 2889213"/>
              <a:gd name="connsiteY1" fmla="*/ 469463 h 1756245"/>
              <a:gd name="connsiteX2" fmla="*/ 2828170 w 2889213"/>
              <a:gd name="connsiteY2" fmla="*/ 895349 h 1756245"/>
              <a:gd name="connsiteX3" fmla="*/ 2883834 w 2889213"/>
              <a:gd name="connsiteY3" fmla="*/ 1193683 h 1756245"/>
              <a:gd name="connsiteX4" fmla="*/ 2840612 w 2889213"/>
              <a:gd name="connsiteY4" fmla="*/ 1449203 h 1756245"/>
              <a:gd name="connsiteX5" fmla="*/ 2632493 w 2889213"/>
              <a:gd name="connsiteY5" fmla="*/ 1060130 h 1756245"/>
              <a:gd name="connsiteX6" fmla="*/ 2150164 w 2889213"/>
              <a:gd name="connsiteY6" fmla="*/ 113841 h 1756245"/>
              <a:gd name="connsiteX7" fmla="*/ 1348782 w 2889213"/>
              <a:gd name="connsiteY7" fmla="*/ 68 h 1756245"/>
              <a:gd name="connsiteX8" fmla="*/ 1729530 w 2889213"/>
              <a:gd name="connsiteY8" fmla="*/ 204440 h 1756245"/>
              <a:gd name="connsiteX9" fmla="*/ 1892904 w 2889213"/>
              <a:gd name="connsiteY9" fmla="*/ 459118 h 1756245"/>
              <a:gd name="connsiteX10" fmla="*/ 1973469 w 2889213"/>
              <a:gd name="connsiteY10" fmla="*/ 669367 h 1756245"/>
              <a:gd name="connsiteX11" fmla="*/ 1866010 w 2889213"/>
              <a:gd name="connsiteY11" fmla="*/ 763066 h 1756245"/>
              <a:gd name="connsiteX12" fmla="*/ 2733769 w 2889213"/>
              <a:gd name="connsiteY12" fmla="*/ 1271977 h 1756245"/>
              <a:gd name="connsiteX13" fmla="*/ 2694623 w 2889213"/>
              <a:gd name="connsiteY13" fmla="*/ 1524551 h 1756245"/>
              <a:gd name="connsiteX14" fmla="*/ 2385869 w 2889213"/>
              <a:gd name="connsiteY14" fmla="*/ 1470471 h 1756245"/>
              <a:gd name="connsiteX15" fmla="*/ 2074819 w 2889213"/>
              <a:gd name="connsiteY15" fmla="*/ 1450630 h 1756245"/>
              <a:gd name="connsiteX16" fmla="*/ 1739085 w 2889213"/>
              <a:gd name="connsiteY16" fmla="*/ 1756245 h 1756245"/>
              <a:gd name="connsiteX17" fmla="*/ 1648664 w 2889213"/>
              <a:gd name="connsiteY17" fmla="*/ 1466985 h 1756245"/>
              <a:gd name="connsiteX18" fmla="*/ 1376671 w 2889213"/>
              <a:gd name="connsiteY18" fmla="*/ 1585154 h 1756245"/>
              <a:gd name="connsiteX19" fmla="*/ 1415819 w 2889213"/>
              <a:gd name="connsiteY19" fmla="*/ 1219781 h 1756245"/>
              <a:gd name="connsiteX20" fmla="*/ 665501 w 2889213"/>
              <a:gd name="connsiteY20" fmla="*/ 1161060 h 1756245"/>
              <a:gd name="connsiteX21" fmla="*/ 0 w 2889213"/>
              <a:gd name="connsiteY21" fmla="*/ 1010996 h 1756245"/>
              <a:gd name="connsiteX22" fmla="*/ 13050 w 2889213"/>
              <a:gd name="connsiteY22" fmla="*/ 169336 h 1756245"/>
              <a:gd name="connsiteX23" fmla="*/ 1348782 w 2889213"/>
              <a:gd name="connsiteY23" fmla="*/ 68 h 1756245"/>
              <a:gd name="connsiteX0" fmla="*/ 2150164 w 2889213"/>
              <a:gd name="connsiteY0" fmla="*/ 113773 h 1756177"/>
              <a:gd name="connsiteX1" fmla="*/ 2655476 w 2889213"/>
              <a:gd name="connsiteY1" fmla="*/ 469395 h 1756177"/>
              <a:gd name="connsiteX2" fmla="*/ 2828170 w 2889213"/>
              <a:gd name="connsiteY2" fmla="*/ 895281 h 1756177"/>
              <a:gd name="connsiteX3" fmla="*/ 2883834 w 2889213"/>
              <a:gd name="connsiteY3" fmla="*/ 1193615 h 1756177"/>
              <a:gd name="connsiteX4" fmla="*/ 2840612 w 2889213"/>
              <a:gd name="connsiteY4" fmla="*/ 1449135 h 1756177"/>
              <a:gd name="connsiteX5" fmla="*/ 2632493 w 2889213"/>
              <a:gd name="connsiteY5" fmla="*/ 1060062 h 1756177"/>
              <a:gd name="connsiteX6" fmla="*/ 2150164 w 2889213"/>
              <a:gd name="connsiteY6" fmla="*/ 113773 h 1756177"/>
              <a:gd name="connsiteX7" fmla="*/ 1348782 w 2889213"/>
              <a:gd name="connsiteY7" fmla="*/ 0 h 1756177"/>
              <a:gd name="connsiteX8" fmla="*/ 1729530 w 2889213"/>
              <a:gd name="connsiteY8" fmla="*/ 204372 h 1756177"/>
              <a:gd name="connsiteX9" fmla="*/ 1892904 w 2889213"/>
              <a:gd name="connsiteY9" fmla="*/ 459050 h 1756177"/>
              <a:gd name="connsiteX10" fmla="*/ 1973469 w 2889213"/>
              <a:gd name="connsiteY10" fmla="*/ 669299 h 1756177"/>
              <a:gd name="connsiteX11" fmla="*/ 1866010 w 2889213"/>
              <a:gd name="connsiteY11" fmla="*/ 762998 h 1756177"/>
              <a:gd name="connsiteX12" fmla="*/ 2733769 w 2889213"/>
              <a:gd name="connsiteY12" fmla="*/ 1271909 h 1756177"/>
              <a:gd name="connsiteX13" fmla="*/ 2694623 w 2889213"/>
              <a:gd name="connsiteY13" fmla="*/ 1524483 h 1756177"/>
              <a:gd name="connsiteX14" fmla="*/ 2385869 w 2889213"/>
              <a:gd name="connsiteY14" fmla="*/ 1470403 h 1756177"/>
              <a:gd name="connsiteX15" fmla="*/ 2074819 w 2889213"/>
              <a:gd name="connsiteY15" fmla="*/ 1450562 h 1756177"/>
              <a:gd name="connsiteX16" fmla="*/ 1739085 w 2889213"/>
              <a:gd name="connsiteY16" fmla="*/ 1756177 h 1756177"/>
              <a:gd name="connsiteX17" fmla="*/ 1648664 w 2889213"/>
              <a:gd name="connsiteY17" fmla="*/ 1466917 h 1756177"/>
              <a:gd name="connsiteX18" fmla="*/ 1376671 w 2889213"/>
              <a:gd name="connsiteY18" fmla="*/ 1585086 h 1756177"/>
              <a:gd name="connsiteX19" fmla="*/ 1415819 w 2889213"/>
              <a:gd name="connsiteY19" fmla="*/ 1219713 h 1756177"/>
              <a:gd name="connsiteX20" fmla="*/ 665501 w 2889213"/>
              <a:gd name="connsiteY20" fmla="*/ 1160992 h 1756177"/>
              <a:gd name="connsiteX21" fmla="*/ 0 w 2889213"/>
              <a:gd name="connsiteY21" fmla="*/ 1010928 h 1756177"/>
              <a:gd name="connsiteX22" fmla="*/ 13050 w 2889213"/>
              <a:gd name="connsiteY22" fmla="*/ 169268 h 1756177"/>
              <a:gd name="connsiteX23" fmla="*/ 1348782 w 2889213"/>
              <a:gd name="connsiteY23" fmla="*/ 0 h 1756177"/>
              <a:gd name="connsiteX0" fmla="*/ 2150164 w 2889213"/>
              <a:gd name="connsiteY0" fmla="*/ 113773 h 1756177"/>
              <a:gd name="connsiteX1" fmla="*/ 2655476 w 2889213"/>
              <a:gd name="connsiteY1" fmla="*/ 469395 h 1756177"/>
              <a:gd name="connsiteX2" fmla="*/ 2828170 w 2889213"/>
              <a:gd name="connsiteY2" fmla="*/ 895281 h 1756177"/>
              <a:gd name="connsiteX3" fmla="*/ 2883834 w 2889213"/>
              <a:gd name="connsiteY3" fmla="*/ 1193615 h 1756177"/>
              <a:gd name="connsiteX4" fmla="*/ 2840612 w 2889213"/>
              <a:gd name="connsiteY4" fmla="*/ 1449135 h 1756177"/>
              <a:gd name="connsiteX5" fmla="*/ 2632493 w 2889213"/>
              <a:gd name="connsiteY5" fmla="*/ 1060062 h 1756177"/>
              <a:gd name="connsiteX6" fmla="*/ 2150164 w 2889213"/>
              <a:gd name="connsiteY6" fmla="*/ 113773 h 1756177"/>
              <a:gd name="connsiteX7" fmla="*/ 1348782 w 2889213"/>
              <a:gd name="connsiteY7" fmla="*/ 0 h 1756177"/>
              <a:gd name="connsiteX8" fmla="*/ 1729530 w 2889213"/>
              <a:gd name="connsiteY8" fmla="*/ 204372 h 1756177"/>
              <a:gd name="connsiteX9" fmla="*/ 1848320 w 2889213"/>
              <a:gd name="connsiteY9" fmla="*/ 462766 h 1756177"/>
              <a:gd name="connsiteX10" fmla="*/ 1973469 w 2889213"/>
              <a:gd name="connsiteY10" fmla="*/ 669299 h 1756177"/>
              <a:gd name="connsiteX11" fmla="*/ 1866010 w 2889213"/>
              <a:gd name="connsiteY11" fmla="*/ 762998 h 1756177"/>
              <a:gd name="connsiteX12" fmla="*/ 2733769 w 2889213"/>
              <a:gd name="connsiteY12" fmla="*/ 1271909 h 1756177"/>
              <a:gd name="connsiteX13" fmla="*/ 2694623 w 2889213"/>
              <a:gd name="connsiteY13" fmla="*/ 1524483 h 1756177"/>
              <a:gd name="connsiteX14" fmla="*/ 2385869 w 2889213"/>
              <a:gd name="connsiteY14" fmla="*/ 1470403 h 1756177"/>
              <a:gd name="connsiteX15" fmla="*/ 2074819 w 2889213"/>
              <a:gd name="connsiteY15" fmla="*/ 1450562 h 1756177"/>
              <a:gd name="connsiteX16" fmla="*/ 1739085 w 2889213"/>
              <a:gd name="connsiteY16" fmla="*/ 1756177 h 1756177"/>
              <a:gd name="connsiteX17" fmla="*/ 1648664 w 2889213"/>
              <a:gd name="connsiteY17" fmla="*/ 1466917 h 1756177"/>
              <a:gd name="connsiteX18" fmla="*/ 1376671 w 2889213"/>
              <a:gd name="connsiteY18" fmla="*/ 1585086 h 1756177"/>
              <a:gd name="connsiteX19" fmla="*/ 1415819 w 2889213"/>
              <a:gd name="connsiteY19" fmla="*/ 1219713 h 1756177"/>
              <a:gd name="connsiteX20" fmla="*/ 665501 w 2889213"/>
              <a:gd name="connsiteY20" fmla="*/ 1160992 h 1756177"/>
              <a:gd name="connsiteX21" fmla="*/ 0 w 2889213"/>
              <a:gd name="connsiteY21" fmla="*/ 1010928 h 1756177"/>
              <a:gd name="connsiteX22" fmla="*/ 13050 w 2889213"/>
              <a:gd name="connsiteY22" fmla="*/ 169268 h 1756177"/>
              <a:gd name="connsiteX23" fmla="*/ 1348782 w 2889213"/>
              <a:gd name="connsiteY23" fmla="*/ 0 h 1756177"/>
              <a:gd name="connsiteX0" fmla="*/ 2150164 w 2889213"/>
              <a:gd name="connsiteY0" fmla="*/ 113773 h 1756177"/>
              <a:gd name="connsiteX1" fmla="*/ 2655476 w 2889213"/>
              <a:gd name="connsiteY1" fmla="*/ 469395 h 1756177"/>
              <a:gd name="connsiteX2" fmla="*/ 2828170 w 2889213"/>
              <a:gd name="connsiteY2" fmla="*/ 895281 h 1756177"/>
              <a:gd name="connsiteX3" fmla="*/ 2883834 w 2889213"/>
              <a:gd name="connsiteY3" fmla="*/ 1193615 h 1756177"/>
              <a:gd name="connsiteX4" fmla="*/ 2840612 w 2889213"/>
              <a:gd name="connsiteY4" fmla="*/ 1449135 h 1756177"/>
              <a:gd name="connsiteX5" fmla="*/ 2632493 w 2889213"/>
              <a:gd name="connsiteY5" fmla="*/ 1060062 h 1756177"/>
              <a:gd name="connsiteX6" fmla="*/ 2150164 w 2889213"/>
              <a:gd name="connsiteY6" fmla="*/ 113773 h 1756177"/>
              <a:gd name="connsiteX7" fmla="*/ 1348782 w 2889213"/>
              <a:gd name="connsiteY7" fmla="*/ 0 h 1756177"/>
              <a:gd name="connsiteX8" fmla="*/ 1729530 w 2889213"/>
              <a:gd name="connsiteY8" fmla="*/ 204372 h 1756177"/>
              <a:gd name="connsiteX9" fmla="*/ 1866896 w 2889213"/>
              <a:gd name="connsiteY9" fmla="*/ 462766 h 1756177"/>
              <a:gd name="connsiteX10" fmla="*/ 1973469 w 2889213"/>
              <a:gd name="connsiteY10" fmla="*/ 669299 h 1756177"/>
              <a:gd name="connsiteX11" fmla="*/ 1866010 w 2889213"/>
              <a:gd name="connsiteY11" fmla="*/ 762998 h 1756177"/>
              <a:gd name="connsiteX12" fmla="*/ 2733769 w 2889213"/>
              <a:gd name="connsiteY12" fmla="*/ 1271909 h 1756177"/>
              <a:gd name="connsiteX13" fmla="*/ 2694623 w 2889213"/>
              <a:gd name="connsiteY13" fmla="*/ 1524483 h 1756177"/>
              <a:gd name="connsiteX14" fmla="*/ 2385869 w 2889213"/>
              <a:gd name="connsiteY14" fmla="*/ 1470403 h 1756177"/>
              <a:gd name="connsiteX15" fmla="*/ 2074819 w 2889213"/>
              <a:gd name="connsiteY15" fmla="*/ 1450562 h 1756177"/>
              <a:gd name="connsiteX16" fmla="*/ 1739085 w 2889213"/>
              <a:gd name="connsiteY16" fmla="*/ 1756177 h 1756177"/>
              <a:gd name="connsiteX17" fmla="*/ 1648664 w 2889213"/>
              <a:gd name="connsiteY17" fmla="*/ 1466917 h 1756177"/>
              <a:gd name="connsiteX18" fmla="*/ 1376671 w 2889213"/>
              <a:gd name="connsiteY18" fmla="*/ 1585086 h 1756177"/>
              <a:gd name="connsiteX19" fmla="*/ 1415819 w 2889213"/>
              <a:gd name="connsiteY19" fmla="*/ 1219713 h 1756177"/>
              <a:gd name="connsiteX20" fmla="*/ 665501 w 2889213"/>
              <a:gd name="connsiteY20" fmla="*/ 1160992 h 1756177"/>
              <a:gd name="connsiteX21" fmla="*/ 0 w 2889213"/>
              <a:gd name="connsiteY21" fmla="*/ 1010928 h 1756177"/>
              <a:gd name="connsiteX22" fmla="*/ 13050 w 2889213"/>
              <a:gd name="connsiteY22" fmla="*/ 169268 h 1756177"/>
              <a:gd name="connsiteX23" fmla="*/ 1348782 w 2889213"/>
              <a:gd name="connsiteY23" fmla="*/ 0 h 1756177"/>
              <a:gd name="connsiteX0" fmla="*/ 2150164 w 2889213"/>
              <a:gd name="connsiteY0" fmla="*/ 113773 h 1756177"/>
              <a:gd name="connsiteX1" fmla="*/ 2655476 w 2889213"/>
              <a:gd name="connsiteY1" fmla="*/ 469395 h 1756177"/>
              <a:gd name="connsiteX2" fmla="*/ 2828170 w 2889213"/>
              <a:gd name="connsiteY2" fmla="*/ 895281 h 1756177"/>
              <a:gd name="connsiteX3" fmla="*/ 2883834 w 2889213"/>
              <a:gd name="connsiteY3" fmla="*/ 1193615 h 1756177"/>
              <a:gd name="connsiteX4" fmla="*/ 2840612 w 2889213"/>
              <a:gd name="connsiteY4" fmla="*/ 1449135 h 1756177"/>
              <a:gd name="connsiteX5" fmla="*/ 2632493 w 2889213"/>
              <a:gd name="connsiteY5" fmla="*/ 1060062 h 1756177"/>
              <a:gd name="connsiteX6" fmla="*/ 2150164 w 2889213"/>
              <a:gd name="connsiteY6" fmla="*/ 113773 h 1756177"/>
              <a:gd name="connsiteX7" fmla="*/ 1348782 w 2889213"/>
              <a:gd name="connsiteY7" fmla="*/ 0 h 1756177"/>
              <a:gd name="connsiteX8" fmla="*/ 1714668 w 2889213"/>
              <a:gd name="connsiteY8" fmla="*/ 204372 h 1756177"/>
              <a:gd name="connsiteX9" fmla="*/ 1866896 w 2889213"/>
              <a:gd name="connsiteY9" fmla="*/ 462766 h 1756177"/>
              <a:gd name="connsiteX10" fmla="*/ 1973469 w 2889213"/>
              <a:gd name="connsiteY10" fmla="*/ 669299 h 1756177"/>
              <a:gd name="connsiteX11" fmla="*/ 1866010 w 2889213"/>
              <a:gd name="connsiteY11" fmla="*/ 762998 h 1756177"/>
              <a:gd name="connsiteX12" fmla="*/ 2733769 w 2889213"/>
              <a:gd name="connsiteY12" fmla="*/ 1271909 h 1756177"/>
              <a:gd name="connsiteX13" fmla="*/ 2694623 w 2889213"/>
              <a:gd name="connsiteY13" fmla="*/ 1524483 h 1756177"/>
              <a:gd name="connsiteX14" fmla="*/ 2385869 w 2889213"/>
              <a:gd name="connsiteY14" fmla="*/ 1470403 h 1756177"/>
              <a:gd name="connsiteX15" fmla="*/ 2074819 w 2889213"/>
              <a:gd name="connsiteY15" fmla="*/ 1450562 h 1756177"/>
              <a:gd name="connsiteX16" fmla="*/ 1739085 w 2889213"/>
              <a:gd name="connsiteY16" fmla="*/ 1756177 h 1756177"/>
              <a:gd name="connsiteX17" fmla="*/ 1648664 w 2889213"/>
              <a:gd name="connsiteY17" fmla="*/ 1466917 h 1756177"/>
              <a:gd name="connsiteX18" fmla="*/ 1376671 w 2889213"/>
              <a:gd name="connsiteY18" fmla="*/ 1585086 h 1756177"/>
              <a:gd name="connsiteX19" fmla="*/ 1415819 w 2889213"/>
              <a:gd name="connsiteY19" fmla="*/ 1219713 h 1756177"/>
              <a:gd name="connsiteX20" fmla="*/ 665501 w 2889213"/>
              <a:gd name="connsiteY20" fmla="*/ 1160992 h 1756177"/>
              <a:gd name="connsiteX21" fmla="*/ 0 w 2889213"/>
              <a:gd name="connsiteY21" fmla="*/ 1010928 h 1756177"/>
              <a:gd name="connsiteX22" fmla="*/ 13050 w 2889213"/>
              <a:gd name="connsiteY22" fmla="*/ 169268 h 1756177"/>
              <a:gd name="connsiteX23" fmla="*/ 1348782 w 2889213"/>
              <a:gd name="connsiteY23" fmla="*/ 0 h 1756177"/>
              <a:gd name="connsiteX0" fmla="*/ 2150164 w 2889213"/>
              <a:gd name="connsiteY0" fmla="*/ 113773 h 1756177"/>
              <a:gd name="connsiteX1" fmla="*/ 2655476 w 2889213"/>
              <a:gd name="connsiteY1" fmla="*/ 469395 h 1756177"/>
              <a:gd name="connsiteX2" fmla="*/ 2828170 w 2889213"/>
              <a:gd name="connsiteY2" fmla="*/ 895281 h 1756177"/>
              <a:gd name="connsiteX3" fmla="*/ 2883834 w 2889213"/>
              <a:gd name="connsiteY3" fmla="*/ 1193615 h 1756177"/>
              <a:gd name="connsiteX4" fmla="*/ 2840612 w 2889213"/>
              <a:gd name="connsiteY4" fmla="*/ 1449135 h 1756177"/>
              <a:gd name="connsiteX5" fmla="*/ 2632493 w 2889213"/>
              <a:gd name="connsiteY5" fmla="*/ 1060062 h 1756177"/>
              <a:gd name="connsiteX6" fmla="*/ 2150164 w 2889213"/>
              <a:gd name="connsiteY6" fmla="*/ 113773 h 1756177"/>
              <a:gd name="connsiteX7" fmla="*/ 1348782 w 2889213"/>
              <a:gd name="connsiteY7" fmla="*/ 0 h 1756177"/>
              <a:gd name="connsiteX8" fmla="*/ 1714668 w 2889213"/>
              <a:gd name="connsiteY8" fmla="*/ 204372 h 1756177"/>
              <a:gd name="connsiteX9" fmla="*/ 1866896 w 2889213"/>
              <a:gd name="connsiteY9" fmla="*/ 462766 h 1756177"/>
              <a:gd name="connsiteX10" fmla="*/ 1973469 w 2889213"/>
              <a:gd name="connsiteY10" fmla="*/ 669299 h 1756177"/>
              <a:gd name="connsiteX11" fmla="*/ 1866010 w 2889213"/>
              <a:gd name="connsiteY11" fmla="*/ 762998 h 1756177"/>
              <a:gd name="connsiteX12" fmla="*/ 2733769 w 2889213"/>
              <a:gd name="connsiteY12" fmla="*/ 1271909 h 1756177"/>
              <a:gd name="connsiteX13" fmla="*/ 2694623 w 2889213"/>
              <a:gd name="connsiteY13" fmla="*/ 1524483 h 1756177"/>
              <a:gd name="connsiteX14" fmla="*/ 2385869 w 2889213"/>
              <a:gd name="connsiteY14" fmla="*/ 1470403 h 1756177"/>
              <a:gd name="connsiteX15" fmla="*/ 2074819 w 2889213"/>
              <a:gd name="connsiteY15" fmla="*/ 1450562 h 1756177"/>
              <a:gd name="connsiteX16" fmla="*/ 1739085 w 2889213"/>
              <a:gd name="connsiteY16" fmla="*/ 1756177 h 1756177"/>
              <a:gd name="connsiteX17" fmla="*/ 1648664 w 2889213"/>
              <a:gd name="connsiteY17" fmla="*/ 1466917 h 1756177"/>
              <a:gd name="connsiteX18" fmla="*/ 1376671 w 2889213"/>
              <a:gd name="connsiteY18" fmla="*/ 1585086 h 1756177"/>
              <a:gd name="connsiteX19" fmla="*/ 1415819 w 2889213"/>
              <a:gd name="connsiteY19" fmla="*/ 1219713 h 1756177"/>
              <a:gd name="connsiteX20" fmla="*/ 665501 w 2889213"/>
              <a:gd name="connsiteY20" fmla="*/ 1160992 h 1756177"/>
              <a:gd name="connsiteX21" fmla="*/ 0 w 2889213"/>
              <a:gd name="connsiteY21" fmla="*/ 1010928 h 1756177"/>
              <a:gd name="connsiteX22" fmla="*/ 13050 w 2889213"/>
              <a:gd name="connsiteY22" fmla="*/ 169268 h 1756177"/>
              <a:gd name="connsiteX23" fmla="*/ 1348782 w 2889213"/>
              <a:gd name="connsiteY23" fmla="*/ 0 h 1756177"/>
              <a:gd name="connsiteX0" fmla="*/ 2150164 w 2889213"/>
              <a:gd name="connsiteY0" fmla="*/ 113773 h 1756177"/>
              <a:gd name="connsiteX1" fmla="*/ 2655476 w 2889213"/>
              <a:gd name="connsiteY1" fmla="*/ 469395 h 1756177"/>
              <a:gd name="connsiteX2" fmla="*/ 2828170 w 2889213"/>
              <a:gd name="connsiteY2" fmla="*/ 895281 h 1756177"/>
              <a:gd name="connsiteX3" fmla="*/ 2883834 w 2889213"/>
              <a:gd name="connsiteY3" fmla="*/ 1193615 h 1756177"/>
              <a:gd name="connsiteX4" fmla="*/ 2840612 w 2889213"/>
              <a:gd name="connsiteY4" fmla="*/ 1449135 h 1756177"/>
              <a:gd name="connsiteX5" fmla="*/ 2632493 w 2889213"/>
              <a:gd name="connsiteY5" fmla="*/ 1060062 h 1756177"/>
              <a:gd name="connsiteX6" fmla="*/ 2150164 w 2889213"/>
              <a:gd name="connsiteY6" fmla="*/ 113773 h 1756177"/>
              <a:gd name="connsiteX7" fmla="*/ 1348782 w 2889213"/>
              <a:gd name="connsiteY7" fmla="*/ 0 h 1756177"/>
              <a:gd name="connsiteX8" fmla="*/ 1714668 w 2889213"/>
              <a:gd name="connsiteY8" fmla="*/ 204372 h 1756177"/>
              <a:gd name="connsiteX9" fmla="*/ 1866896 w 2889213"/>
              <a:gd name="connsiteY9" fmla="*/ 462766 h 1756177"/>
              <a:gd name="connsiteX10" fmla="*/ 1973469 w 2889213"/>
              <a:gd name="connsiteY10" fmla="*/ 669299 h 1756177"/>
              <a:gd name="connsiteX11" fmla="*/ 1866010 w 2889213"/>
              <a:gd name="connsiteY11" fmla="*/ 762998 h 1756177"/>
              <a:gd name="connsiteX12" fmla="*/ 2733769 w 2889213"/>
              <a:gd name="connsiteY12" fmla="*/ 1271909 h 1756177"/>
              <a:gd name="connsiteX13" fmla="*/ 2694623 w 2889213"/>
              <a:gd name="connsiteY13" fmla="*/ 1524483 h 1756177"/>
              <a:gd name="connsiteX14" fmla="*/ 2385869 w 2889213"/>
              <a:gd name="connsiteY14" fmla="*/ 1470403 h 1756177"/>
              <a:gd name="connsiteX15" fmla="*/ 2074819 w 2889213"/>
              <a:gd name="connsiteY15" fmla="*/ 1450562 h 1756177"/>
              <a:gd name="connsiteX16" fmla="*/ 1739085 w 2889213"/>
              <a:gd name="connsiteY16" fmla="*/ 1756177 h 1756177"/>
              <a:gd name="connsiteX17" fmla="*/ 1648664 w 2889213"/>
              <a:gd name="connsiteY17" fmla="*/ 1466917 h 1756177"/>
              <a:gd name="connsiteX18" fmla="*/ 1376671 w 2889213"/>
              <a:gd name="connsiteY18" fmla="*/ 1585086 h 1756177"/>
              <a:gd name="connsiteX19" fmla="*/ 1415819 w 2889213"/>
              <a:gd name="connsiteY19" fmla="*/ 1219713 h 1756177"/>
              <a:gd name="connsiteX20" fmla="*/ 665501 w 2889213"/>
              <a:gd name="connsiteY20" fmla="*/ 1160992 h 1756177"/>
              <a:gd name="connsiteX21" fmla="*/ 0 w 2889213"/>
              <a:gd name="connsiteY21" fmla="*/ 1010928 h 1756177"/>
              <a:gd name="connsiteX22" fmla="*/ 13050 w 2889213"/>
              <a:gd name="connsiteY22" fmla="*/ 169268 h 1756177"/>
              <a:gd name="connsiteX23" fmla="*/ 1348782 w 2889213"/>
              <a:gd name="connsiteY23" fmla="*/ 0 h 1756177"/>
              <a:gd name="connsiteX0" fmla="*/ 2150164 w 2889213"/>
              <a:gd name="connsiteY0" fmla="*/ 113773 h 1756177"/>
              <a:gd name="connsiteX1" fmla="*/ 2655476 w 2889213"/>
              <a:gd name="connsiteY1" fmla="*/ 469395 h 1756177"/>
              <a:gd name="connsiteX2" fmla="*/ 2828170 w 2889213"/>
              <a:gd name="connsiteY2" fmla="*/ 895281 h 1756177"/>
              <a:gd name="connsiteX3" fmla="*/ 2883834 w 2889213"/>
              <a:gd name="connsiteY3" fmla="*/ 1193615 h 1756177"/>
              <a:gd name="connsiteX4" fmla="*/ 2840612 w 2889213"/>
              <a:gd name="connsiteY4" fmla="*/ 1449135 h 1756177"/>
              <a:gd name="connsiteX5" fmla="*/ 2632493 w 2889213"/>
              <a:gd name="connsiteY5" fmla="*/ 1060062 h 1756177"/>
              <a:gd name="connsiteX6" fmla="*/ 2150164 w 2889213"/>
              <a:gd name="connsiteY6" fmla="*/ 113773 h 1756177"/>
              <a:gd name="connsiteX7" fmla="*/ 1348782 w 2889213"/>
              <a:gd name="connsiteY7" fmla="*/ 0 h 1756177"/>
              <a:gd name="connsiteX8" fmla="*/ 1714668 w 2889213"/>
              <a:gd name="connsiteY8" fmla="*/ 204372 h 1756177"/>
              <a:gd name="connsiteX9" fmla="*/ 1866896 w 2889213"/>
              <a:gd name="connsiteY9" fmla="*/ 462766 h 1756177"/>
              <a:gd name="connsiteX10" fmla="*/ 1973469 w 2889213"/>
              <a:gd name="connsiteY10" fmla="*/ 669299 h 1756177"/>
              <a:gd name="connsiteX11" fmla="*/ 1866010 w 2889213"/>
              <a:gd name="connsiteY11" fmla="*/ 762998 h 1756177"/>
              <a:gd name="connsiteX12" fmla="*/ 2733769 w 2889213"/>
              <a:gd name="connsiteY12" fmla="*/ 1271909 h 1756177"/>
              <a:gd name="connsiteX13" fmla="*/ 2694623 w 2889213"/>
              <a:gd name="connsiteY13" fmla="*/ 1524483 h 1756177"/>
              <a:gd name="connsiteX14" fmla="*/ 2385869 w 2889213"/>
              <a:gd name="connsiteY14" fmla="*/ 1470403 h 1756177"/>
              <a:gd name="connsiteX15" fmla="*/ 2074819 w 2889213"/>
              <a:gd name="connsiteY15" fmla="*/ 1450562 h 1756177"/>
              <a:gd name="connsiteX16" fmla="*/ 1739085 w 2889213"/>
              <a:gd name="connsiteY16" fmla="*/ 1756177 h 1756177"/>
              <a:gd name="connsiteX17" fmla="*/ 1648664 w 2889213"/>
              <a:gd name="connsiteY17" fmla="*/ 1466917 h 1756177"/>
              <a:gd name="connsiteX18" fmla="*/ 1376671 w 2889213"/>
              <a:gd name="connsiteY18" fmla="*/ 1585086 h 1756177"/>
              <a:gd name="connsiteX19" fmla="*/ 1415819 w 2889213"/>
              <a:gd name="connsiteY19" fmla="*/ 1219713 h 1756177"/>
              <a:gd name="connsiteX20" fmla="*/ 665501 w 2889213"/>
              <a:gd name="connsiteY20" fmla="*/ 1160992 h 1756177"/>
              <a:gd name="connsiteX21" fmla="*/ 0 w 2889213"/>
              <a:gd name="connsiteY21" fmla="*/ 1010928 h 1756177"/>
              <a:gd name="connsiteX22" fmla="*/ 13050 w 2889213"/>
              <a:gd name="connsiteY22" fmla="*/ 169268 h 1756177"/>
              <a:gd name="connsiteX23" fmla="*/ 1348782 w 2889213"/>
              <a:gd name="connsiteY23" fmla="*/ 0 h 1756177"/>
              <a:gd name="connsiteX0" fmla="*/ 2150164 w 2889213"/>
              <a:gd name="connsiteY0" fmla="*/ 113773 h 1800430"/>
              <a:gd name="connsiteX1" fmla="*/ 2655476 w 2889213"/>
              <a:gd name="connsiteY1" fmla="*/ 469395 h 1800430"/>
              <a:gd name="connsiteX2" fmla="*/ 2828170 w 2889213"/>
              <a:gd name="connsiteY2" fmla="*/ 895281 h 1800430"/>
              <a:gd name="connsiteX3" fmla="*/ 2883834 w 2889213"/>
              <a:gd name="connsiteY3" fmla="*/ 1193615 h 1800430"/>
              <a:gd name="connsiteX4" fmla="*/ 2840612 w 2889213"/>
              <a:gd name="connsiteY4" fmla="*/ 1449135 h 1800430"/>
              <a:gd name="connsiteX5" fmla="*/ 2632493 w 2889213"/>
              <a:gd name="connsiteY5" fmla="*/ 1060062 h 1800430"/>
              <a:gd name="connsiteX6" fmla="*/ 2150164 w 2889213"/>
              <a:gd name="connsiteY6" fmla="*/ 113773 h 1800430"/>
              <a:gd name="connsiteX7" fmla="*/ 1348782 w 2889213"/>
              <a:gd name="connsiteY7" fmla="*/ 0 h 1800430"/>
              <a:gd name="connsiteX8" fmla="*/ 1714668 w 2889213"/>
              <a:gd name="connsiteY8" fmla="*/ 204372 h 1800430"/>
              <a:gd name="connsiteX9" fmla="*/ 1866896 w 2889213"/>
              <a:gd name="connsiteY9" fmla="*/ 462766 h 1800430"/>
              <a:gd name="connsiteX10" fmla="*/ 1973469 w 2889213"/>
              <a:gd name="connsiteY10" fmla="*/ 669299 h 1800430"/>
              <a:gd name="connsiteX11" fmla="*/ 1866010 w 2889213"/>
              <a:gd name="connsiteY11" fmla="*/ 762998 h 1800430"/>
              <a:gd name="connsiteX12" fmla="*/ 2733769 w 2889213"/>
              <a:gd name="connsiteY12" fmla="*/ 1271909 h 1800430"/>
              <a:gd name="connsiteX13" fmla="*/ 2694623 w 2889213"/>
              <a:gd name="connsiteY13" fmla="*/ 1524483 h 1800430"/>
              <a:gd name="connsiteX14" fmla="*/ 2385869 w 2889213"/>
              <a:gd name="connsiteY14" fmla="*/ 1470403 h 1800430"/>
              <a:gd name="connsiteX15" fmla="*/ 2191986 w 2889213"/>
              <a:gd name="connsiteY15" fmla="*/ 1800407 h 1800430"/>
              <a:gd name="connsiteX16" fmla="*/ 2074819 w 2889213"/>
              <a:gd name="connsiteY16" fmla="*/ 1450562 h 1800430"/>
              <a:gd name="connsiteX17" fmla="*/ 1739085 w 2889213"/>
              <a:gd name="connsiteY17" fmla="*/ 1756177 h 1800430"/>
              <a:gd name="connsiteX18" fmla="*/ 1648664 w 2889213"/>
              <a:gd name="connsiteY18" fmla="*/ 1466917 h 1800430"/>
              <a:gd name="connsiteX19" fmla="*/ 1376671 w 2889213"/>
              <a:gd name="connsiteY19" fmla="*/ 1585086 h 1800430"/>
              <a:gd name="connsiteX20" fmla="*/ 1415819 w 2889213"/>
              <a:gd name="connsiteY20" fmla="*/ 1219713 h 1800430"/>
              <a:gd name="connsiteX21" fmla="*/ 665501 w 2889213"/>
              <a:gd name="connsiteY21" fmla="*/ 1160992 h 1800430"/>
              <a:gd name="connsiteX22" fmla="*/ 0 w 2889213"/>
              <a:gd name="connsiteY22" fmla="*/ 1010928 h 1800430"/>
              <a:gd name="connsiteX23" fmla="*/ 13050 w 2889213"/>
              <a:gd name="connsiteY23" fmla="*/ 169268 h 1800430"/>
              <a:gd name="connsiteX24" fmla="*/ 1348782 w 2889213"/>
              <a:gd name="connsiteY24" fmla="*/ 0 h 1800430"/>
              <a:gd name="connsiteX0" fmla="*/ 2150164 w 2889213"/>
              <a:gd name="connsiteY0" fmla="*/ 113773 h 1800430"/>
              <a:gd name="connsiteX1" fmla="*/ 2655476 w 2889213"/>
              <a:gd name="connsiteY1" fmla="*/ 469395 h 1800430"/>
              <a:gd name="connsiteX2" fmla="*/ 2828170 w 2889213"/>
              <a:gd name="connsiteY2" fmla="*/ 895281 h 1800430"/>
              <a:gd name="connsiteX3" fmla="*/ 2883834 w 2889213"/>
              <a:gd name="connsiteY3" fmla="*/ 1193615 h 1800430"/>
              <a:gd name="connsiteX4" fmla="*/ 2840612 w 2889213"/>
              <a:gd name="connsiteY4" fmla="*/ 1449135 h 1800430"/>
              <a:gd name="connsiteX5" fmla="*/ 2632493 w 2889213"/>
              <a:gd name="connsiteY5" fmla="*/ 1060062 h 1800430"/>
              <a:gd name="connsiteX6" fmla="*/ 2150164 w 2889213"/>
              <a:gd name="connsiteY6" fmla="*/ 113773 h 1800430"/>
              <a:gd name="connsiteX7" fmla="*/ 1348782 w 2889213"/>
              <a:gd name="connsiteY7" fmla="*/ 0 h 1800430"/>
              <a:gd name="connsiteX8" fmla="*/ 1714668 w 2889213"/>
              <a:gd name="connsiteY8" fmla="*/ 204372 h 1800430"/>
              <a:gd name="connsiteX9" fmla="*/ 1866896 w 2889213"/>
              <a:gd name="connsiteY9" fmla="*/ 462766 h 1800430"/>
              <a:gd name="connsiteX10" fmla="*/ 1973469 w 2889213"/>
              <a:gd name="connsiteY10" fmla="*/ 669299 h 1800430"/>
              <a:gd name="connsiteX11" fmla="*/ 1866010 w 2889213"/>
              <a:gd name="connsiteY11" fmla="*/ 762998 h 1800430"/>
              <a:gd name="connsiteX12" fmla="*/ 2733769 w 2889213"/>
              <a:gd name="connsiteY12" fmla="*/ 1271909 h 1800430"/>
              <a:gd name="connsiteX13" fmla="*/ 2694623 w 2889213"/>
              <a:gd name="connsiteY13" fmla="*/ 1524483 h 1800430"/>
              <a:gd name="connsiteX14" fmla="*/ 2385869 w 2889213"/>
              <a:gd name="connsiteY14" fmla="*/ 1470403 h 1800430"/>
              <a:gd name="connsiteX15" fmla="*/ 2191986 w 2889213"/>
              <a:gd name="connsiteY15" fmla="*/ 1800407 h 1800430"/>
              <a:gd name="connsiteX16" fmla="*/ 2074819 w 2889213"/>
              <a:gd name="connsiteY16" fmla="*/ 1450562 h 1800430"/>
              <a:gd name="connsiteX17" fmla="*/ 1739085 w 2889213"/>
              <a:gd name="connsiteY17" fmla="*/ 1756177 h 1800430"/>
              <a:gd name="connsiteX18" fmla="*/ 1648664 w 2889213"/>
              <a:gd name="connsiteY18" fmla="*/ 1466917 h 1800430"/>
              <a:gd name="connsiteX19" fmla="*/ 1376671 w 2889213"/>
              <a:gd name="connsiteY19" fmla="*/ 1585086 h 1800430"/>
              <a:gd name="connsiteX20" fmla="*/ 1415819 w 2889213"/>
              <a:gd name="connsiteY20" fmla="*/ 1219713 h 1800430"/>
              <a:gd name="connsiteX21" fmla="*/ 665501 w 2889213"/>
              <a:gd name="connsiteY21" fmla="*/ 1160992 h 1800430"/>
              <a:gd name="connsiteX22" fmla="*/ 0 w 2889213"/>
              <a:gd name="connsiteY22" fmla="*/ 1010928 h 1800430"/>
              <a:gd name="connsiteX23" fmla="*/ 13050 w 2889213"/>
              <a:gd name="connsiteY23" fmla="*/ 169268 h 1800430"/>
              <a:gd name="connsiteX24" fmla="*/ 1348782 w 2889213"/>
              <a:gd name="connsiteY24" fmla="*/ 0 h 1800430"/>
              <a:gd name="connsiteX0" fmla="*/ 2150164 w 2889213"/>
              <a:gd name="connsiteY0" fmla="*/ 113773 h 1800456"/>
              <a:gd name="connsiteX1" fmla="*/ 2655476 w 2889213"/>
              <a:gd name="connsiteY1" fmla="*/ 469395 h 1800456"/>
              <a:gd name="connsiteX2" fmla="*/ 2828170 w 2889213"/>
              <a:gd name="connsiteY2" fmla="*/ 895281 h 1800456"/>
              <a:gd name="connsiteX3" fmla="*/ 2883834 w 2889213"/>
              <a:gd name="connsiteY3" fmla="*/ 1193615 h 1800456"/>
              <a:gd name="connsiteX4" fmla="*/ 2840612 w 2889213"/>
              <a:gd name="connsiteY4" fmla="*/ 1449135 h 1800456"/>
              <a:gd name="connsiteX5" fmla="*/ 2632493 w 2889213"/>
              <a:gd name="connsiteY5" fmla="*/ 1060062 h 1800456"/>
              <a:gd name="connsiteX6" fmla="*/ 2150164 w 2889213"/>
              <a:gd name="connsiteY6" fmla="*/ 113773 h 1800456"/>
              <a:gd name="connsiteX7" fmla="*/ 1348782 w 2889213"/>
              <a:gd name="connsiteY7" fmla="*/ 0 h 1800456"/>
              <a:gd name="connsiteX8" fmla="*/ 1714668 w 2889213"/>
              <a:gd name="connsiteY8" fmla="*/ 204372 h 1800456"/>
              <a:gd name="connsiteX9" fmla="*/ 1866896 w 2889213"/>
              <a:gd name="connsiteY9" fmla="*/ 462766 h 1800456"/>
              <a:gd name="connsiteX10" fmla="*/ 1973469 w 2889213"/>
              <a:gd name="connsiteY10" fmla="*/ 669299 h 1800456"/>
              <a:gd name="connsiteX11" fmla="*/ 1866010 w 2889213"/>
              <a:gd name="connsiteY11" fmla="*/ 762998 h 1800456"/>
              <a:gd name="connsiteX12" fmla="*/ 2733769 w 2889213"/>
              <a:gd name="connsiteY12" fmla="*/ 1271909 h 1800456"/>
              <a:gd name="connsiteX13" fmla="*/ 2694623 w 2889213"/>
              <a:gd name="connsiteY13" fmla="*/ 1524483 h 1800456"/>
              <a:gd name="connsiteX14" fmla="*/ 2385869 w 2889213"/>
              <a:gd name="connsiteY14" fmla="*/ 1470403 h 1800456"/>
              <a:gd name="connsiteX15" fmla="*/ 2191986 w 2889213"/>
              <a:gd name="connsiteY15" fmla="*/ 1800407 h 1800456"/>
              <a:gd name="connsiteX16" fmla="*/ 2074819 w 2889213"/>
              <a:gd name="connsiteY16" fmla="*/ 1450562 h 1800456"/>
              <a:gd name="connsiteX17" fmla="*/ 1739085 w 2889213"/>
              <a:gd name="connsiteY17" fmla="*/ 1756177 h 1800456"/>
              <a:gd name="connsiteX18" fmla="*/ 1648664 w 2889213"/>
              <a:gd name="connsiteY18" fmla="*/ 1466917 h 1800456"/>
              <a:gd name="connsiteX19" fmla="*/ 1376671 w 2889213"/>
              <a:gd name="connsiteY19" fmla="*/ 1585086 h 1800456"/>
              <a:gd name="connsiteX20" fmla="*/ 1415819 w 2889213"/>
              <a:gd name="connsiteY20" fmla="*/ 1219713 h 1800456"/>
              <a:gd name="connsiteX21" fmla="*/ 665501 w 2889213"/>
              <a:gd name="connsiteY21" fmla="*/ 1160992 h 1800456"/>
              <a:gd name="connsiteX22" fmla="*/ 0 w 2889213"/>
              <a:gd name="connsiteY22" fmla="*/ 1010928 h 1800456"/>
              <a:gd name="connsiteX23" fmla="*/ 13050 w 2889213"/>
              <a:gd name="connsiteY23" fmla="*/ 169268 h 1800456"/>
              <a:gd name="connsiteX24" fmla="*/ 1348782 w 2889213"/>
              <a:gd name="connsiteY24" fmla="*/ 0 h 1800456"/>
              <a:gd name="connsiteX0" fmla="*/ 2150164 w 2889213"/>
              <a:gd name="connsiteY0" fmla="*/ 113773 h 1811599"/>
              <a:gd name="connsiteX1" fmla="*/ 2655476 w 2889213"/>
              <a:gd name="connsiteY1" fmla="*/ 469395 h 1811599"/>
              <a:gd name="connsiteX2" fmla="*/ 2828170 w 2889213"/>
              <a:gd name="connsiteY2" fmla="*/ 895281 h 1811599"/>
              <a:gd name="connsiteX3" fmla="*/ 2883834 w 2889213"/>
              <a:gd name="connsiteY3" fmla="*/ 1193615 h 1811599"/>
              <a:gd name="connsiteX4" fmla="*/ 2840612 w 2889213"/>
              <a:gd name="connsiteY4" fmla="*/ 1449135 h 1811599"/>
              <a:gd name="connsiteX5" fmla="*/ 2632493 w 2889213"/>
              <a:gd name="connsiteY5" fmla="*/ 1060062 h 1811599"/>
              <a:gd name="connsiteX6" fmla="*/ 2150164 w 2889213"/>
              <a:gd name="connsiteY6" fmla="*/ 113773 h 1811599"/>
              <a:gd name="connsiteX7" fmla="*/ 1348782 w 2889213"/>
              <a:gd name="connsiteY7" fmla="*/ 0 h 1811599"/>
              <a:gd name="connsiteX8" fmla="*/ 1714668 w 2889213"/>
              <a:gd name="connsiteY8" fmla="*/ 204372 h 1811599"/>
              <a:gd name="connsiteX9" fmla="*/ 1866896 w 2889213"/>
              <a:gd name="connsiteY9" fmla="*/ 462766 h 1811599"/>
              <a:gd name="connsiteX10" fmla="*/ 1973469 w 2889213"/>
              <a:gd name="connsiteY10" fmla="*/ 669299 h 1811599"/>
              <a:gd name="connsiteX11" fmla="*/ 1866010 w 2889213"/>
              <a:gd name="connsiteY11" fmla="*/ 762998 h 1811599"/>
              <a:gd name="connsiteX12" fmla="*/ 2733769 w 2889213"/>
              <a:gd name="connsiteY12" fmla="*/ 1271909 h 1811599"/>
              <a:gd name="connsiteX13" fmla="*/ 2694623 w 2889213"/>
              <a:gd name="connsiteY13" fmla="*/ 1524483 h 1811599"/>
              <a:gd name="connsiteX14" fmla="*/ 2385869 w 2889213"/>
              <a:gd name="connsiteY14" fmla="*/ 1470403 h 1811599"/>
              <a:gd name="connsiteX15" fmla="*/ 2214278 w 2889213"/>
              <a:gd name="connsiteY15" fmla="*/ 1811553 h 1811599"/>
              <a:gd name="connsiteX16" fmla="*/ 2074819 w 2889213"/>
              <a:gd name="connsiteY16" fmla="*/ 1450562 h 1811599"/>
              <a:gd name="connsiteX17" fmla="*/ 1739085 w 2889213"/>
              <a:gd name="connsiteY17" fmla="*/ 1756177 h 1811599"/>
              <a:gd name="connsiteX18" fmla="*/ 1648664 w 2889213"/>
              <a:gd name="connsiteY18" fmla="*/ 1466917 h 1811599"/>
              <a:gd name="connsiteX19" fmla="*/ 1376671 w 2889213"/>
              <a:gd name="connsiteY19" fmla="*/ 1585086 h 1811599"/>
              <a:gd name="connsiteX20" fmla="*/ 1415819 w 2889213"/>
              <a:gd name="connsiteY20" fmla="*/ 1219713 h 1811599"/>
              <a:gd name="connsiteX21" fmla="*/ 665501 w 2889213"/>
              <a:gd name="connsiteY21" fmla="*/ 1160992 h 1811599"/>
              <a:gd name="connsiteX22" fmla="*/ 0 w 2889213"/>
              <a:gd name="connsiteY22" fmla="*/ 1010928 h 1811599"/>
              <a:gd name="connsiteX23" fmla="*/ 13050 w 2889213"/>
              <a:gd name="connsiteY23" fmla="*/ 169268 h 1811599"/>
              <a:gd name="connsiteX24" fmla="*/ 1348782 w 2889213"/>
              <a:gd name="connsiteY24" fmla="*/ 0 h 1811599"/>
              <a:gd name="connsiteX0" fmla="*/ 2150164 w 2889213"/>
              <a:gd name="connsiteY0" fmla="*/ 113773 h 1811553"/>
              <a:gd name="connsiteX1" fmla="*/ 2655476 w 2889213"/>
              <a:gd name="connsiteY1" fmla="*/ 469395 h 1811553"/>
              <a:gd name="connsiteX2" fmla="*/ 2828170 w 2889213"/>
              <a:gd name="connsiteY2" fmla="*/ 895281 h 1811553"/>
              <a:gd name="connsiteX3" fmla="*/ 2883834 w 2889213"/>
              <a:gd name="connsiteY3" fmla="*/ 1193615 h 1811553"/>
              <a:gd name="connsiteX4" fmla="*/ 2840612 w 2889213"/>
              <a:gd name="connsiteY4" fmla="*/ 1449135 h 1811553"/>
              <a:gd name="connsiteX5" fmla="*/ 2632493 w 2889213"/>
              <a:gd name="connsiteY5" fmla="*/ 1060062 h 1811553"/>
              <a:gd name="connsiteX6" fmla="*/ 2150164 w 2889213"/>
              <a:gd name="connsiteY6" fmla="*/ 113773 h 1811553"/>
              <a:gd name="connsiteX7" fmla="*/ 1348782 w 2889213"/>
              <a:gd name="connsiteY7" fmla="*/ 0 h 1811553"/>
              <a:gd name="connsiteX8" fmla="*/ 1714668 w 2889213"/>
              <a:gd name="connsiteY8" fmla="*/ 204372 h 1811553"/>
              <a:gd name="connsiteX9" fmla="*/ 1866896 w 2889213"/>
              <a:gd name="connsiteY9" fmla="*/ 462766 h 1811553"/>
              <a:gd name="connsiteX10" fmla="*/ 1973469 w 2889213"/>
              <a:gd name="connsiteY10" fmla="*/ 669299 h 1811553"/>
              <a:gd name="connsiteX11" fmla="*/ 1866010 w 2889213"/>
              <a:gd name="connsiteY11" fmla="*/ 762998 h 1811553"/>
              <a:gd name="connsiteX12" fmla="*/ 2733769 w 2889213"/>
              <a:gd name="connsiteY12" fmla="*/ 1271909 h 1811553"/>
              <a:gd name="connsiteX13" fmla="*/ 2694623 w 2889213"/>
              <a:gd name="connsiteY13" fmla="*/ 1524483 h 1811553"/>
              <a:gd name="connsiteX14" fmla="*/ 2385869 w 2889213"/>
              <a:gd name="connsiteY14" fmla="*/ 1470403 h 1811553"/>
              <a:gd name="connsiteX15" fmla="*/ 2214278 w 2889213"/>
              <a:gd name="connsiteY15" fmla="*/ 1811553 h 1811553"/>
              <a:gd name="connsiteX16" fmla="*/ 2074819 w 2889213"/>
              <a:gd name="connsiteY16" fmla="*/ 1450562 h 1811553"/>
              <a:gd name="connsiteX17" fmla="*/ 1739085 w 2889213"/>
              <a:gd name="connsiteY17" fmla="*/ 1756177 h 1811553"/>
              <a:gd name="connsiteX18" fmla="*/ 1648664 w 2889213"/>
              <a:gd name="connsiteY18" fmla="*/ 1466917 h 1811553"/>
              <a:gd name="connsiteX19" fmla="*/ 1376671 w 2889213"/>
              <a:gd name="connsiteY19" fmla="*/ 1585086 h 1811553"/>
              <a:gd name="connsiteX20" fmla="*/ 1415819 w 2889213"/>
              <a:gd name="connsiteY20" fmla="*/ 1219713 h 1811553"/>
              <a:gd name="connsiteX21" fmla="*/ 665501 w 2889213"/>
              <a:gd name="connsiteY21" fmla="*/ 1160992 h 1811553"/>
              <a:gd name="connsiteX22" fmla="*/ 0 w 2889213"/>
              <a:gd name="connsiteY22" fmla="*/ 1010928 h 1811553"/>
              <a:gd name="connsiteX23" fmla="*/ 13050 w 2889213"/>
              <a:gd name="connsiteY23" fmla="*/ 169268 h 1811553"/>
              <a:gd name="connsiteX24" fmla="*/ 1348782 w 2889213"/>
              <a:gd name="connsiteY24" fmla="*/ 0 h 1811553"/>
              <a:gd name="connsiteX0" fmla="*/ 2150164 w 2889213"/>
              <a:gd name="connsiteY0" fmla="*/ 113773 h 1811553"/>
              <a:gd name="connsiteX1" fmla="*/ 2655476 w 2889213"/>
              <a:gd name="connsiteY1" fmla="*/ 469395 h 1811553"/>
              <a:gd name="connsiteX2" fmla="*/ 2828170 w 2889213"/>
              <a:gd name="connsiteY2" fmla="*/ 895281 h 1811553"/>
              <a:gd name="connsiteX3" fmla="*/ 2883834 w 2889213"/>
              <a:gd name="connsiteY3" fmla="*/ 1193615 h 1811553"/>
              <a:gd name="connsiteX4" fmla="*/ 2840612 w 2889213"/>
              <a:gd name="connsiteY4" fmla="*/ 1449135 h 1811553"/>
              <a:gd name="connsiteX5" fmla="*/ 2632493 w 2889213"/>
              <a:gd name="connsiteY5" fmla="*/ 1060062 h 1811553"/>
              <a:gd name="connsiteX6" fmla="*/ 2150164 w 2889213"/>
              <a:gd name="connsiteY6" fmla="*/ 113773 h 1811553"/>
              <a:gd name="connsiteX7" fmla="*/ 1348782 w 2889213"/>
              <a:gd name="connsiteY7" fmla="*/ 0 h 1811553"/>
              <a:gd name="connsiteX8" fmla="*/ 1714668 w 2889213"/>
              <a:gd name="connsiteY8" fmla="*/ 204372 h 1811553"/>
              <a:gd name="connsiteX9" fmla="*/ 1866896 w 2889213"/>
              <a:gd name="connsiteY9" fmla="*/ 462766 h 1811553"/>
              <a:gd name="connsiteX10" fmla="*/ 1973469 w 2889213"/>
              <a:gd name="connsiteY10" fmla="*/ 669299 h 1811553"/>
              <a:gd name="connsiteX11" fmla="*/ 1866010 w 2889213"/>
              <a:gd name="connsiteY11" fmla="*/ 762998 h 1811553"/>
              <a:gd name="connsiteX12" fmla="*/ 2733769 w 2889213"/>
              <a:gd name="connsiteY12" fmla="*/ 1271909 h 1811553"/>
              <a:gd name="connsiteX13" fmla="*/ 2694623 w 2889213"/>
              <a:gd name="connsiteY13" fmla="*/ 1524483 h 1811553"/>
              <a:gd name="connsiteX14" fmla="*/ 2385869 w 2889213"/>
              <a:gd name="connsiteY14" fmla="*/ 1470403 h 1811553"/>
              <a:gd name="connsiteX15" fmla="*/ 2214278 w 2889213"/>
              <a:gd name="connsiteY15" fmla="*/ 1811553 h 1811553"/>
              <a:gd name="connsiteX16" fmla="*/ 2074819 w 2889213"/>
              <a:gd name="connsiteY16" fmla="*/ 1450562 h 1811553"/>
              <a:gd name="connsiteX17" fmla="*/ 1739085 w 2889213"/>
              <a:gd name="connsiteY17" fmla="*/ 1756177 h 1811553"/>
              <a:gd name="connsiteX18" fmla="*/ 1648664 w 2889213"/>
              <a:gd name="connsiteY18" fmla="*/ 1466917 h 1811553"/>
              <a:gd name="connsiteX19" fmla="*/ 1376671 w 2889213"/>
              <a:gd name="connsiteY19" fmla="*/ 1585086 h 1811553"/>
              <a:gd name="connsiteX20" fmla="*/ 1415819 w 2889213"/>
              <a:gd name="connsiteY20" fmla="*/ 1219713 h 1811553"/>
              <a:gd name="connsiteX21" fmla="*/ 665501 w 2889213"/>
              <a:gd name="connsiteY21" fmla="*/ 1160992 h 1811553"/>
              <a:gd name="connsiteX22" fmla="*/ 0 w 2889213"/>
              <a:gd name="connsiteY22" fmla="*/ 1010928 h 1811553"/>
              <a:gd name="connsiteX23" fmla="*/ 13050 w 2889213"/>
              <a:gd name="connsiteY23" fmla="*/ 169268 h 1811553"/>
              <a:gd name="connsiteX24" fmla="*/ 1348782 w 2889213"/>
              <a:gd name="connsiteY24" fmla="*/ 0 h 1811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889213" h="1811553">
                <a:moveTo>
                  <a:pt x="2150164" y="113773"/>
                </a:moveTo>
                <a:lnTo>
                  <a:pt x="2655476" y="469395"/>
                </a:lnTo>
                <a:cubicBezTo>
                  <a:pt x="2724937" y="612627"/>
                  <a:pt x="2790110" y="774578"/>
                  <a:pt x="2828170" y="895281"/>
                </a:cubicBezTo>
                <a:cubicBezTo>
                  <a:pt x="2845006" y="1009922"/>
                  <a:pt x="2872906" y="1094971"/>
                  <a:pt x="2883834" y="1193615"/>
                </a:cubicBezTo>
                <a:cubicBezTo>
                  <a:pt x="2898597" y="1276508"/>
                  <a:pt x="2882583" y="1383685"/>
                  <a:pt x="2840612" y="1449135"/>
                </a:cubicBezTo>
                <a:cubicBezTo>
                  <a:pt x="2801112" y="1388173"/>
                  <a:pt x="2764708" y="1276910"/>
                  <a:pt x="2632493" y="1060062"/>
                </a:cubicBezTo>
                <a:cubicBezTo>
                  <a:pt x="2521003" y="837054"/>
                  <a:pt x="2268591" y="370791"/>
                  <a:pt x="2150164" y="113773"/>
                </a:cubicBezTo>
                <a:close/>
                <a:moveTo>
                  <a:pt x="1348782" y="0"/>
                </a:moveTo>
                <a:cubicBezTo>
                  <a:pt x="1445338" y="154432"/>
                  <a:pt x="1639668" y="165874"/>
                  <a:pt x="1714668" y="204372"/>
                </a:cubicBezTo>
                <a:cubicBezTo>
                  <a:pt x="1723722" y="285320"/>
                  <a:pt x="1831199" y="402612"/>
                  <a:pt x="1866896" y="462766"/>
                </a:cubicBezTo>
                <a:cubicBezTo>
                  <a:pt x="1913125" y="544588"/>
                  <a:pt x="1935949" y="596454"/>
                  <a:pt x="1973469" y="669299"/>
                </a:cubicBezTo>
                <a:cubicBezTo>
                  <a:pt x="1909251" y="682689"/>
                  <a:pt x="1863715" y="712895"/>
                  <a:pt x="1866010" y="762998"/>
                </a:cubicBezTo>
                <a:cubicBezTo>
                  <a:pt x="1884495" y="971782"/>
                  <a:pt x="2517373" y="1008755"/>
                  <a:pt x="2733769" y="1271909"/>
                </a:cubicBezTo>
                <a:cubicBezTo>
                  <a:pt x="2839248" y="1365427"/>
                  <a:pt x="2779441" y="1512521"/>
                  <a:pt x="2694623" y="1524483"/>
                </a:cubicBezTo>
                <a:cubicBezTo>
                  <a:pt x="2575007" y="1522308"/>
                  <a:pt x="2538107" y="1485627"/>
                  <a:pt x="2385869" y="1470403"/>
                </a:cubicBezTo>
                <a:cubicBezTo>
                  <a:pt x="2333676" y="1639614"/>
                  <a:pt x="2280982" y="1755416"/>
                  <a:pt x="2214278" y="1811553"/>
                </a:cubicBezTo>
                <a:cubicBezTo>
                  <a:pt x="2147576" y="1804531"/>
                  <a:pt x="2033271" y="1685187"/>
                  <a:pt x="2074819" y="1450562"/>
                </a:cubicBezTo>
                <a:cubicBezTo>
                  <a:pt x="1992109" y="1541380"/>
                  <a:pt x="1856720" y="1716561"/>
                  <a:pt x="1739085" y="1756177"/>
                </a:cubicBezTo>
                <a:cubicBezTo>
                  <a:pt x="1647742" y="1688758"/>
                  <a:pt x="1625791" y="1561162"/>
                  <a:pt x="1648664" y="1466917"/>
                </a:cubicBezTo>
                <a:cubicBezTo>
                  <a:pt x="1575908" y="1517602"/>
                  <a:pt x="1475987" y="1575732"/>
                  <a:pt x="1376671" y="1585086"/>
                </a:cubicBezTo>
                <a:cubicBezTo>
                  <a:pt x="1265755" y="1421973"/>
                  <a:pt x="1344050" y="1304532"/>
                  <a:pt x="1415819" y="1219713"/>
                </a:cubicBezTo>
                <a:cubicBezTo>
                  <a:pt x="1106992" y="1284958"/>
                  <a:pt x="922130" y="1226237"/>
                  <a:pt x="665501" y="1160992"/>
                </a:cubicBezTo>
                <a:cubicBezTo>
                  <a:pt x="467591" y="1128369"/>
                  <a:pt x="282729" y="1004403"/>
                  <a:pt x="0" y="1010928"/>
                </a:cubicBezTo>
                <a:lnTo>
                  <a:pt x="13050" y="169268"/>
                </a:lnTo>
                <a:cubicBezTo>
                  <a:pt x="722590" y="234513"/>
                  <a:pt x="1132701" y="28762"/>
                  <a:pt x="1348782" y="0"/>
                </a:cubicBezTo>
                <a:close/>
              </a:path>
            </a:pathLst>
          </a:custGeom>
          <a:gradFill>
            <a:gsLst>
              <a:gs pos="0">
                <a:schemeClr val="accent2">
                  <a:lumMod val="50000"/>
                  <a:lumOff val="50000"/>
                </a:schemeClr>
              </a:gs>
              <a:gs pos="100000">
                <a:schemeClr val="accent2">
                  <a:lumMod val="50000"/>
                  <a:lumOff val="50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0" name="TextBox 9">
            <a:extLst>
              <a:ext uri="{FF2B5EF4-FFF2-40B4-BE49-F238E27FC236}">
                <a16:creationId xmlns:a16="http://schemas.microsoft.com/office/drawing/2014/main" id="{E445D52D-D4DB-41F9-9E75-D69A631A3525}"/>
              </a:ext>
            </a:extLst>
          </p:cNvPr>
          <p:cNvSpPr txBox="1"/>
          <p:nvPr/>
        </p:nvSpPr>
        <p:spPr>
          <a:xfrm>
            <a:off x="3131840" y="1956776"/>
            <a:ext cx="6192688" cy="1631216"/>
          </a:xfrm>
          <a:prstGeom prst="rect">
            <a:avLst/>
          </a:prstGeom>
          <a:noFill/>
        </p:spPr>
        <p:txBody>
          <a:bodyPr wrap="square" rtlCol="0">
            <a:spAutoFit/>
          </a:bodyPr>
          <a:lstStyle/>
          <a:p>
            <a:endParaRPr lang="en-US" sz="2000" b="1" dirty="0">
              <a:solidFill>
                <a:schemeClr val="accent2"/>
              </a:solidFill>
            </a:endParaRPr>
          </a:p>
          <a:p>
            <a:r>
              <a:rPr lang="en-US" sz="2000" b="1" dirty="0">
                <a:solidFill>
                  <a:schemeClr val="accent2"/>
                </a:solidFill>
              </a:rPr>
              <a:t>Profit is fine, profiteering is not. </a:t>
            </a:r>
          </a:p>
          <a:p>
            <a:endParaRPr lang="en-US" sz="2000" b="1" dirty="0">
              <a:solidFill>
                <a:schemeClr val="accent2"/>
              </a:solidFill>
            </a:endParaRPr>
          </a:p>
          <a:p>
            <a:r>
              <a:rPr lang="en-US" sz="2000" b="1" dirty="0">
                <a:solidFill>
                  <a:schemeClr val="accent2"/>
                </a:solidFill>
              </a:rPr>
              <a:t>Don’t let someone profiteer at your expense.</a:t>
            </a:r>
          </a:p>
          <a:p>
            <a:endParaRPr lang="en-US" sz="2000" b="1" dirty="0">
              <a:solidFill>
                <a:schemeClr val="accent2"/>
              </a:solidFill>
            </a:endParaRPr>
          </a:p>
        </p:txBody>
      </p:sp>
    </p:spTree>
    <p:extLst>
      <p:ext uri="{BB962C8B-B14F-4D97-AF65-F5344CB8AC3E}">
        <p14:creationId xmlns:p14="http://schemas.microsoft.com/office/powerpoint/2010/main" val="12781607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0" y="3561194"/>
            <a:ext cx="9144000" cy="576063"/>
          </a:xfrm>
        </p:spPr>
        <p:txBody>
          <a:bodyPr/>
          <a:lstStyle/>
          <a:p>
            <a:r>
              <a:rPr lang="en-US" altLang="ko-KR" sz="3600" dirty="0"/>
              <a:t>Thank you</a:t>
            </a:r>
            <a:endParaRPr lang="ko-KR" altLang="en-US" sz="3600" dirty="0"/>
          </a:p>
        </p:txBody>
      </p:sp>
    </p:spTree>
    <p:extLst>
      <p:ext uri="{BB962C8B-B14F-4D97-AF65-F5344CB8AC3E}">
        <p14:creationId xmlns:p14="http://schemas.microsoft.com/office/powerpoint/2010/main" val="614559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2555776" y="843558"/>
            <a:ext cx="6588224" cy="576064"/>
          </a:xfrm>
          <a:prstGeom prst="rect">
            <a:avLst/>
          </a:prstGeom>
        </p:spPr>
        <p:txBody>
          <a:bodyPr anchor="ct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a:r>
              <a:rPr lang="en-US" dirty="0">
                <a:solidFill>
                  <a:schemeClr val="tx1">
                    <a:lumMod val="65000"/>
                    <a:lumOff val="35000"/>
                  </a:schemeClr>
                </a:solidFill>
              </a:rPr>
              <a:t>Anti-profiteering</a:t>
            </a:r>
            <a:r>
              <a:rPr lang="en-US" dirty="0"/>
              <a:t> </a:t>
            </a:r>
          </a:p>
        </p:txBody>
      </p:sp>
      <p:grpSp>
        <p:nvGrpSpPr>
          <p:cNvPr id="6" name="Group 5"/>
          <p:cNvGrpSpPr/>
          <p:nvPr/>
        </p:nvGrpSpPr>
        <p:grpSpPr>
          <a:xfrm>
            <a:off x="2555775" y="2139702"/>
            <a:ext cx="6336705" cy="456535"/>
            <a:chOff x="3131840" y="1491630"/>
            <a:chExt cx="5256584" cy="576064"/>
          </a:xfrm>
        </p:grpSpPr>
        <p:sp>
          <p:nvSpPr>
            <p:cNvPr id="2" name="Rectangle 1"/>
            <p:cNvSpPr/>
            <p:nvPr/>
          </p:nvSpPr>
          <p:spPr>
            <a:xfrm>
              <a:off x="3131840" y="1491630"/>
              <a:ext cx="5256584" cy="576064"/>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 name="Right Triangle 4"/>
            <p:cNvSpPr/>
            <p:nvPr/>
          </p:nvSpPr>
          <p:spPr>
            <a:xfrm rot="5400000">
              <a:off x="3203840" y="1419630"/>
              <a:ext cx="576000" cy="720000"/>
            </a:xfrm>
            <a:prstGeom prst="rtTriangle">
              <a:avLst/>
            </a:prstGeom>
            <a:solidFill>
              <a:schemeClr val="accent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sp>
        <p:nvSpPr>
          <p:cNvPr id="31" name="TextBox 30"/>
          <p:cNvSpPr txBox="1"/>
          <p:nvPr/>
        </p:nvSpPr>
        <p:spPr>
          <a:xfrm>
            <a:off x="3203848" y="2115215"/>
            <a:ext cx="5472608" cy="456535"/>
          </a:xfrm>
          <a:prstGeom prst="rect">
            <a:avLst/>
          </a:prstGeom>
          <a:noFill/>
        </p:spPr>
        <p:txBody>
          <a:bodyPr wrap="square" rtlCol="0">
            <a:spAutoFit/>
          </a:bodyPr>
          <a:lstStyle/>
          <a:p>
            <a:pPr>
              <a:lnSpc>
                <a:spcPct val="150000"/>
              </a:lnSpc>
            </a:pPr>
            <a:r>
              <a:rPr lang="en-US" dirty="0"/>
              <a:t>Anti profiteering is a mechanism to curb profiteering</a:t>
            </a:r>
          </a:p>
        </p:txBody>
      </p:sp>
      <p:grpSp>
        <p:nvGrpSpPr>
          <p:cNvPr id="7" name="Group 6">
            <a:extLst>
              <a:ext uri="{FF2B5EF4-FFF2-40B4-BE49-F238E27FC236}">
                <a16:creationId xmlns:a16="http://schemas.microsoft.com/office/drawing/2014/main" id="{523BD7D7-72F3-4291-85F0-F3E36A16DEC8}"/>
              </a:ext>
            </a:extLst>
          </p:cNvPr>
          <p:cNvGrpSpPr/>
          <p:nvPr/>
        </p:nvGrpSpPr>
        <p:grpSpPr>
          <a:xfrm>
            <a:off x="2506275" y="3291830"/>
            <a:ext cx="6386205" cy="1152128"/>
            <a:chOff x="3131840" y="1491630"/>
            <a:chExt cx="5377860" cy="576064"/>
          </a:xfrm>
        </p:grpSpPr>
        <p:sp>
          <p:nvSpPr>
            <p:cNvPr id="8" name="Rectangle 7">
              <a:extLst>
                <a:ext uri="{FF2B5EF4-FFF2-40B4-BE49-F238E27FC236}">
                  <a16:creationId xmlns:a16="http://schemas.microsoft.com/office/drawing/2014/main" id="{84BE58B2-FB73-42BE-856F-3EB5DECF2350}"/>
                </a:ext>
              </a:extLst>
            </p:cNvPr>
            <p:cNvSpPr/>
            <p:nvPr/>
          </p:nvSpPr>
          <p:spPr>
            <a:xfrm>
              <a:off x="3131840" y="1491630"/>
              <a:ext cx="5377860" cy="576064"/>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dirty="0">
                  <a:solidFill>
                    <a:schemeClr val="tx1"/>
                  </a:solidFill>
                </a:rPr>
                <a:t>           As the name suggests, it prevent entities from 	                   	making excessive profits due to the GST.</a:t>
              </a:r>
            </a:p>
            <a:p>
              <a:r>
                <a:rPr lang="en-US" sz="1200" dirty="0">
                  <a:solidFill>
                    <a:schemeClr val="tx1">
                      <a:lumMod val="95000"/>
                      <a:lumOff val="5000"/>
                    </a:schemeClr>
                  </a:solidFill>
                </a:rPr>
                <a:t> </a:t>
              </a:r>
            </a:p>
          </p:txBody>
        </p:sp>
        <p:sp>
          <p:nvSpPr>
            <p:cNvPr id="9" name="Right Triangle 8">
              <a:extLst>
                <a:ext uri="{FF2B5EF4-FFF2-40B4-BE49-F238E27FC236}">
                  <a16:creationId xmlns:a16="http://schemas.microsoft.com/office/drawing/2014/main" id="{CD6145DD-8B22-482C-89F6-BAC074DD749C}"/>
                </a:ext>
              </a:extLst>
            </p:cNvPr>
            <p:cNvSpPr/>
            <p:nvPr/>
          </p:nvSpPr>
          <p:spPr>
            <a:xfrm rot="5400000">
              <a:off x="3203840" y="1419630"/>
              <a:ext cx="576000" cy="720000"/>
            </a:xfrm>
            <a:prstGeom prst="rtTriangle">
              <a:avLst/>
            </a:prstGeom>
            <a:solidFill>
              <a:schemeClr val="accent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spTree>
    <p:extLst>
      <p:ext uri="{BB962C8B-B14F-4D97-AF65-F5344CB8AC3E}">
        <p14:creationId xmlns:p14="http://schemas.microsoft.com/office/powerpoint/2010/main" val="12373720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2555776" y="142829"/>
            <a:ext cx="6264696" cy="3437033"/>
            <a:chOff x="3131840" y="1491630"/>
            <a:chExt cx="5256584" cy="576064"/>
          </a:xfrm>
        </p:grpSpPr>
        <p:sp>
          <p:nvSpPr>
            <p:cNvPr id="2" name="Rectangle 1"/>
            <p:cNvSpPr/>
            <p:nvPr/>
          </p:nvSpPr>
          <p:spPr>
            <a:xfrm>
              <a:off x="3131840" y="1491630"/>
              <a:ext cx="5256584" cy="576064"/>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 name="Right Triangle 4"/>
            <p:cNvSpPr/>
            <p:nvPr/>
          </p:nvSpPr>
          <p:spPr>
            <a:xfrm rot="5400000">
              <a:off x="3203840" y="1419630"/>
              <a:ext cx="576000" cy="720000"/>
            </a:xfrm>
            <a:prstGeom prst="rtTriangle">
              <a:avLst/>
            </a:prstGeom>
            <a:solidFill>
              <a:schemeClr val="accent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sp>
        <p:nvSpPr>
          <p:cNvPr id="31" name="TextBox 30"/>
          <p:cNvSpPr txBox="1"/>
          <p:nvPr/>
        </p:nvSpPr>
        <p:spPr>
          <a:xfrm>
            <a:off x="2555776" y="214838"/>
            <a:ext cx="6264696" cy="3365024"/>
          </a:xfrm>
          <a:prstGeom prst="rect">
            <a:avLst/>
          </a:prstGeom>
          <a:noFill/>
        </p:spPr>
        <p:txBody>
          <a:bodyPr wrap="square" rtlCol="0">
            <a:spAutoFit/>
          </a:bodyPr>
          <a:lstStyle/>
          <a:p>
            <a:pPr algn="just" defTabSz="744538">
              <a:lnSpc>
                <a:spcPct val="150000"/>
              </a:lnSpc>
            </a:pPr>
            <a:r>
              <a:rPr lang="en-US" dirty="0"/>
              <a:t>            Since GST, along with the input tax credit, 	               	is eventually expected to bring down prices, a 	National Anti-profiteering Authority (NAA) has been  	set up to ensure that the benefits that accrue to 	entities due to reduction in costs is passed on to the 	consumers. Also, entities that hike rates inordinately, 	citing GST as the reason, will be checked by 	anti-profiteering body.</a:t>
            </a:r>
          </a:p>
        </p:txBody>
      </p:sp>
      <p:grpSp>
        <p:nvGrpSpPr>
          <p:cNvPr id="7" name="Group 6">
            <a:extLst>
              <a:ext uri="{FF2B5EF4-FFF2-40B4-BE49-F238E27FC236}">
                <a16:creationId xmlns:a16="http://schemas.microsoft.com/office/drawing/2014/main" id="{590CAE63-ACEB-4E50-AECE-17B9D7197B46}"/>
              </a:ext>
            </a:extLst>
          </p:cNvPr>
          <p:cNvGrpSpPr/>
          <p:nvPr/>
        </p:nvGrpSpPr>
        <p:grpSpPr>
          <a:xfrm>
            <a:off x="2555776" y="3867896"/>
            <a:ext cx="6264696" cy="1080119"/>
            <a:chOff x="3131840" y="1491631"/>
            <a:chExt cx="5256584" cy="576064"/>
          </a:xfrm>
        </p:grpSpPr>
        <p:sp>
          <p:nvSpPr>
            <p:cNvPr id="8" name="Rectangle 7">
              <a:extLst>
                <a:ext uri="{FF2B5EF4-FFF2-40B4-BE49-F238E27FC236}">
                  <a16:creationId xmlns:a16="http://schemas.microsoft.com/office/drawing/2014/main" id="{C161073D-8951-4A82-A5C2-7ECF54651127}"/>
                </a:ext>
              </a:extLst>
            </p:cNvPr>
            <p:cNvSpPr/>
            <p:nvPr/>
          </p:nvSpPr>
          <p:spPr>
            <a:xfrm>
              <a:off x="3131840" y="1491631"/>
              <a:ext cx="5256584" cy="576064"/>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a:r>
                <a:rPr lang="en-US" dirty="0">
                  <a:solidFill>
                    <a:schemeClr val="tx1">
                      <a:lumMod val="95000"/>
                      <a:lumOff val="5000"/>
                    </a:schemeClr>
                  </a:solidFill>
                </a:rPr>
                <a:t>	</a:t>
              </a:r>
            </a:p>
            <a:p>
              <a:pPr marL="744538" algn="just"/>
              <a:r>
                <a:rPr lang="en-US" dirty="0">
                  <a:solidFill>
                    <a:schemeClr val="tx1">
                      <a:lumMod val="95000"/>
                      <a:lumOff val="5000"/>
                    </a:schemeClr>
                  </a:solidFill>
                </a:rPr>
                <a:t>It is not the first instance that India has met with Anti-Profiteering. West Bengal, passed Anti-Profiteering way back in 1958.</a:t>
              </a:r>
            </a:p>
            <a:p>
              <a:pPr algn="just"/>
              <a:endParaRPr lang="ko-KR" altLang="en-US" dirty="0">
                <a:solidFill>
                  <a:schemeClr val="tx1">
                    <a:lumMod val="95000"/>
                    <a:lumOff val="5000"/>
                  </a:schemeClr>
                </a:solidFill>
              </a:endParaRPr>
            </a:p>
          </p:txBody>
        </p:sp>
        <p:sp>
          <p:nvSpPr>
            <p:cNvPr id="9" name="Right Triangle 8">
              <a:extLst>
                <a:ext uri="{FF2B5EF4-FFF2-40B4-BE49-F238E27FC236}">
                  <a16:creationId xmlns:a16="http://schemas.microsoft.com/office/drawing/2014/main" id="{6AAEBCF0-AEB3-4FA7-AE10-05ADF21B773A}"/>
                </a:ext>
              </a:extLst>
            </p:cNvPr>
            <p:cNvSpPr/>
            <p:nvPr/>
          </p:nvSpPr>
          <p:spPr>
            <a:xfrm rot="5400000">
              <a:off x="3203840" y="1419631"/>
              <a:ext cx="576000" cy="720000"/>
            </a:xfrm>
            <a:prstGeom prst="rtTriangle">
              <a:avLst/>
            </a:prstGeom>
            <a:solidFill>
              <a:schemeClr val="accent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spTree>
    <p:extLst>
      <p:ext uri="{BB962C8B-B14F-4D97-AF65-F5344CB8AC3E}">
        <p14:creationId xmlns:p14="http://schemas.microsoft.com/office/powerpoint/2010/main" val="2147385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0" y="339502"/>
            <a:ext cx="9144000" cy="576064"/>
          </a:xfrm>
        </p:spPr>
        <p:txBody>
          <a:bodyPr/>
          <a:lstStyle/>
          <a:p>
            <a:r>
              <a:rPr lang="en-US" b="1" dirty="0">
                <a:solidFill>
                  <a:schemeClr val="tx1">
                    <a:lumMod val="65000"/>
                    <a:lumOff val="35000"/>
                  </a:schemeClr>
                </a:solidFill>
              </a:rPr>
              <a:t>Why do we need anti-profiteering laws?</a:t>
            </a:r>
            <a:endParaRPr lang="ko-KR" altLang="en-US" dirty="0">
              <a:solidFill>
                <a:schemeClr val="tx1">
                  <a:lumMod val="65000"/>
                  <a:lumOff val="35000"/>
                </a:schemeClr>
              </a:solidFill>
            </a:endParaRPr>
          </a:p>
        </p:txBody>
      </p:sp>
      <p:sp>
        <p:nvSpPr>
          <p:cNvPr id="5" name="TextBox 4"/>
          <p:cNvSpPr txBox="1"/>
          <p:nvPr/>
        </p:nvSpPr>
        <p:spPr>
          <a:xfrm>
            <a:off x="251520" y="1011381"/>
            <a:ext cx="8640960" cy="1200329"/>
          </a:xfrm>
          <a:prstGeom prst="rect">
            <a:avLst/>
          </a:prstGeom>
          <a:noFill/>
        </p:spPr>
        <p:txBody>
          <a:bodyPr wrap="square" rtlCol="0">
            <a:spAutoFit/>
          </a:bodyPr>
          <a:lstStyle/>
          <a:p>
            <a:pPr algn="just"/>
            <a:r>
              <a:rPr lang="en-US" dirty="0">
                <a:latin typeface="Calibri" panose="020F0502020204030204" pitchFamily="34" charset="0"/>
                <a:cs typeface="Calibri" panose="020F0502020204030204" pitchFamily="34" charset="0"/>
              </a:rPr>
              <a:t>The need for setting up an Anti-Profiteering Authority arises because examples around  the world have shown that the introduction of GST has led to inflation, with traders trying to   keep their profit margins constant and the ultimate benefit not being passed on to the       ultimate consumer.</a:t>
            </a:r>
            <a:endParaRPr lang="en-US" altLang="ko-KR" sz="1200" dirty="0">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F0AC56F2-8239-4D5A-80B2-E10C6A88114B}"/>
              </a:ext>
            </a:extLst>
          </p:cNvPr>
          <p:cNvSpPr txBox="1"/>
          <p:nvPr/>
        </p:nvSpPr>
        <p:spPr>
          <a:xfrm>
            <a:off x="251520" y="3867894"/>
            <a:ext cx="8640960" cy="1200329"/>
          </a:xfrm>
          <a:prstGeom prst="rect">
            <a:avLst/>
          </a:prstGeom>
          <a:noFill/>
        </p:spPr>
        <p:txBody>
          <a:bodyPr wrap="square" rtlCol="0">
            <a:spAutoFit/>
          </a:bodyPr>
          <a:lstStyle/>
          <a:p>
            <a:pPr algn="just"/>
            <a:r>
              <a:rPr lang="en-US" dirty="0">
                <a:solidFill>
                  <a:schemeClr val="bg1"/>
                </a:solidFill>
                <a:latin typeface="Calibri" panose="020F0502020204030204" pitchFamily="34" charset="0"/>
                <a:cs typeface="Calibri" panose="020F0502020204030204" pitchFamily="34" charset="0"/>
              </a:rPr>
              <a:t>It states that the introduction VAT has led to an increase in prices of products and                pocketing of almost 40 crores worth benefit by manufacturers and dealers in distribution   chains instead of the consumers. These instances clearly show that any overhaul in the       system to be successful, require a comprehensive anti-profiteering system</a:t>
            </a:r>
          </a:p>
        </p:txBody>
      </p:sp>
      <p:sp>
        <p:nvSpPr>
          <p:cNvPr id="14" name="TextBox 13">
            <a:extLst>
              <a:ext uri="{FF2B5EF4-FFF2-40B4-BE49-F238E27FC236}">
                <a16:creationId xmlns:a16="http://schemas.microsoft.com/office/drawing/2014/main" id="{93236756-A04F-47F9-90A9-0A376E285B04}"/>
              </a:ext>
            </a:extLst>
          </p:cNvPr>
          <p:cNvSpPr txBox="1"/>
          <p:nvPr/>
        </p:nvSpPr>
        <p:spPr>
          <a:xfrm>
            <a:off x="251520" y="2296492"/>
            <a:ext cx="8640960" cy="923330"/>
          </a:xfrm>
          <a:prstGeom prst="rect">
            <a:avLst/>
          </a:prstGeom>
          <a:noFill/>
        </p:spPr>
        <p:txBody>
          <a:bodyPr wrap="square" rtlCol="0">
            <a:spAutoFit/>
          </a:bodyPr>
          <a:lstStyle/>
          <a:p>
            <a:pPr algn="just"/>
            <a:r>
              <a:rPr lang="en-US" dirty="0">
                <a:latin typeface="Calibri" panose="020F0502020204030204" pitchFamily="34" charset="0"/>
                <a:cs typeface="Calibri" panose="020F0502020204030204" pitchFamily="34" charset="0"/>
              </a:rPr>
              <a:t>A </a:t>
            </a:r>
            <a:r>
              <a:rPr lang="en-US" b="1" dirty="0">
                <a:latin typeface="Calibri" panose="020F0502020204030204" pitchFamily="34" charset="0"/>
                <a:cs typeface="Calibri" panose="020F0502020204030204" pitchFamily="34" charset="0"/>
              </a:rPr>
              <a:t>report of CAG</a:t>
            </a:r>
            <a:r>
              <a:rPr lang="en-US" dirty="0">
                <a:latin typeface="Calibri" panose="020F0502020204030204" pitchFamily="34" charset="0"/>
                <a:cs typeface="Calibri" panose="020F0502020204030204" pitchFamily="34" charset="0"/>
              </a:rPr>
              <a:t> named </a:t>
            </a:r>
            <a:r>
              <a:rPr lang="en-US" i="1" dirty="0">
                <a:latin typeface="Calibri" panose="020F0502020204030204" pitchFamily="34" charset="0"/>
                <a:cs typeface="Calibri" panose="020F0502020204030204" pitchFamily="34" charset="0"/>
              </a:rPr>
              <a:t>'Lessons for Transition into Goods and Services Tax'</a:t>
            </a:r>
            <a:r>
              <a:rPr lang="en-US" dirty="0">
                <a:latin typeface="Calibri" panose="020F0502020204030204" pitchFamily="34" charset="0"/>
                <a:cs typeface="Calibri" panose="020F0502020204030204" pitchFamily="34" charset="0"/>
              </a:rPr>
              <a:t> in dealing with the impact of the introduction of VAT in India also highlights the need for an                         Anti-Profiteering Authority.</a:t>
            </a:r>
          </a:p>
        </p:txBody>
      </p:sp>
    </p:spTree>
    <p:extLst>
      <p:ext uri="{BB962C8B-B14F-4D97-AF65-F5344CB8AC3E}">
        <p14:creationId xmlns:p14="http://schemas.microsoft.com/office/powerpoint/2010/main" val="1766728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4554000" y="1653798"/>
            <a:ext cx="36000" cy="27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0" name="Text Placeholder 39">
            <a:extLst>
              <a:ext uri="{FF2B5EF4-FFF2-40B4-BE49-F238E27FC236}">
                <a16:creationId xmlns:a16="http://schemas.microsoft.com/office/drawing/2014/main" id="{EE6F901D-F3E1-4F32-B707-F317E283AB70}"/>
              </a:ext>
            </a:extLst>
          </p:cNvPr>
          <p:cNvSpPr>
            <a:spLocks noGrp="1"/>
          </p:cNvSpPr>
          <p:nvPr>
            <p:ph type="body" sz="quarter" idx="10"/>
          </p:nvPr>
        </p:nvSpPr>
        <p:spPr>
          <a:xfrm>
            <a:off x="0" y="123478"/>
            <a:ext cx="9144000" cy="576064"/>
          </a:xfrm>
          <a:prstGeom prst="rect">
            <a:avLst/>
          </a:prstGeom>
        </p:spPr>
        <p:txBody>
          <a:bodyPr wrap="none">
            <a:spAutoFit/>
          </a:bodyPr>
          <a:lstStyle/>
          <a:p>
            <a:r>
              <a:rPr lang="en-US" sz="3600" b="1" dirty="0">
                <a:solidFill>
                  <a:srgbClr val="44546A"/>
                </a:solidFill>
                <a:latin typeface="Arial" panose="020B0604020202020204" pitchFamily="34" charset="0"/>
                <a:ea typeface="Times New Roman" panose="02020603050405020304" pitchFamily="18" charset="0"/>
              </a:rPr>
              <a:t>Legal perspective</a:t>
            </a:r>
            <a:endParaRPr lang="en-US" sz="3600" dirty="0"/>
          </a:p>
        </p:txBody>
      </p:sp>
      <p:sp>
        <p:nvSpPr>
          <p:cNvPr id="2" name="Rectangle 1">
            <a:extLst>
              <a:ext uri="{FF2B5EF4-FFF2-40B4-BE49-F238E27FC236}">
                <a16:creationId xmlns:a16="http://schemas.microsoft.com/office/drawing/2014/main" id="{7EDFFDC3-EA29-40FA-AE17-963EC5AB703A}"/>
              </a:ext>
            </a:extLst>
          </p:cNvPr>
          <p:cNvSpPr/>
          <p:nvPr/>
        </p:nvSpPr>
        <p:spPr>
          <a:xfrm>
            <a:off x="0" y="3867894"/>
            <a:ext cx="9144000" cy="923330"/>
          </a:xfrm>
          <a:prstGeom prst="rect">
            <a:avLst/>
          </a:prstGeom>
        </p:spPr>
        <p:txBody>
          <a:bodyPr wrap="square">
            <a:spAutoFit/>
          </a:bodyPr>
          <a:lstStyle/>
          <a:p>
            <a:pPr algn="just"/>
            <a:r>
              <a:rPr lang="en-US" dirty="0">
                <a:latin typeface="Calibri" panose="020F0502020204030204" pitchFamily="34" charset="0"/>
                <a:ea typeface="Calibri" panose="020F0502020204030204" pitchFamily="34" charset="0"/>
                <a:cs typeface="Times New Roman" panose="02020603050405020304" pitchFamily="18" charset="0"/>
              </a:rPr>
              <a:t>A strict interpretation of Section 171 of the CGST Act, requires a registered taxable person to      pass on the benefit of every rupee accruing on account of additional input tax credit or reduced tax rate, to the next level of supply chain.</a:t>
            </a:r>
            <a:endParaRPr lang="en-US" dirty="0"/>
          </a:p>
        </p:txBody>
      </p:sp>
      <p:pic>
        <p:nvPicPr>
          <p:cNvPr id="4" name="Picture 3">
            <a:extLst>
              <a:ext uri="{FF2B5EF4-FFF2-40B4-BE49-F238E27FC236}">
                <a16:creationId xmlns:a16="http://schemas.microsoft.com/office/drawing/2014/main" id="{A9C8E9D1-6344-430D-ABFE-D8E61D4D6A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89702"/>
            <a:ext cx="9144000" cy="2945934"/>
          </a:xfrm>
          <a:prstGeom prst="rect">
            <a:avLst/>
          </a:prstGeom>
        </p:spPr>
      </p:pic>
    </p:spTree>
    <p:extLst>
      <p:ext uri="{BB962C8B-B14F-4D97-AF65-F5344CB8AC3E}">
        <p14:creationId xmlns:p14="http://schemas.microsoft.com/office/powerpoint/2010/main" val="32394066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554000" y="1653798"/>
            <a:ext cx="36000" cy="27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0" name="Text Placeholder 39">
            <a:extLst>
              <a:ext uri="{FF2B5EF4-FFF2-40B4-BE49-F238E27FC236}">
                <a16:creationId xmlns:a16="http://schemas.microsoft.com/office/drawing/2014/main" id="{EE6F901D-F3E1-4F32-B707-F317E283AB70}"/>
              </a:ext>
            </a:extLst>
          </p:cNvPr>
          <p:cNvSpPr>
            <a:spLocks noGrp="1"/>
          </p:cNvSpPr>
          <p:nvPr>
            <p:ph type="body" sz="quarter" idx="10"/>
          </p:nvPr>
        </p:nvSpPr>
        <p:spPr>
          <a:xfrm>
            <a:off x="0" y="123478"/>
            <a:ext cx="9144000" cy="576064"/>
          </a:xfrm>
          <a:prstGeom prst="rect">
            <a:avLst/>
          </a:prstGeom>
        </p:spPr>
        <p:txBody>
          <a:bodyPr wrap="none">
            <a:spAutoFit/>
          </a:bodyPr>
          <a:lstStyle/>
          <a:p>
            <a:r>
              <a:rPr lang="en-US" sz="3600" b="1" dirty="0">
                <a:solidFill>
                  <a:srgbClr val="44546A"/>
                </a:solidFill>
                <a:latin typeface="Arial" panose="020B0604020202020204" pitchFamily="34" charset="0"/>
                <a:ea typeface="Times New Roman" panose="02020603050405020304" pitchFamily="18" charset="0"/>
              </a:rPr>
              <a:t>Legal perspective</a:t>
            </a:r>
            <a:endParaRPr lang="en-US" sz="3600" dirty="0"/>
          </a:p>
        </p:txBody>
      </p:sp>
      <p:sp>
        <p:nvSpPr>
          <p:cNvPr id="3" name="Rectangle 2">
            <a:extLst>
              <a:ext uri="{FF2B5EF4-FFF2-40B4-BE49-F238E27FC236}">
                <a16:creationId xmlns:a16="http://schemas.microsoft.com/office/drawing/2014/main" id="{C149B0CC-9FCB-4740-8DC2-5DC62C30E14D}"/>
              </a:ext>
            </a:extLst>
          </p:cNvPr>
          <p:cNvSpPr/>
          <p:nvPr/>
        </p:nvSpPr>
        <p:spPr>
          <a:xfrm>
            <a:off x="0" y="915566"/>
            <a:ext cx="9144000" cy="1264642"/>
          </a:xfrm>
          <a:prstGeom prst="rect">
            <a:avLst/>
          </a:prstGeom>
        </p:spPr>
        <p:txBody>
          <a:bodyPr wrap="square">
            <a:spAutoFit/>
          </a:bodyPr>
          <a:lstStyle/>
          <a:p>
            <a:pPr algn="just">
              <a:lnSpc>
                <a:spcPct val="107000"/>
              </a:lnSpc>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Section 171(2) of the CGST Act requires constitution  of an Authority to examine whether input  tax credits availed by any registered person or the reduction in the tax rate have actually              resulted in a commensurate reduction in the price of the goods or services or both supplied by  him.</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35D568DE-F378-47CF-A3CF-199B4F6FFB91}"/>
              </a:ext>
            </a:extLst>
          </p:cNvPr>
          <p:cNvSpPr/>
          <p:nvPr/>
        </p:nvSpPr>
        <p:spPr>
          <a:xfrm>
            <a:off x="0" y="4011910"/>
            <a:ext cx="9144000" cy="671915"/>
          </a:xfrm>
          <a:prstGeom prst="rect">
            <a:avLst/>
          </a:prstGeom>
        </p:spPr>
        <p:txBody>
          <a:bodyPr wrap="square">
            <a:spAutoFit/>
          </a:bodyPr>
          <a:lstStyle/>
          <a:p>
            <a:pPr algn="just">
              <a:lnSpc>
                <a:spcPct val="107000"/>
              </a:lnSpc>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So, CGST Rules are framed for the purpose of constituting the Authorities and providing the       powers, duties, procedure, etc. of the Authority.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86E5132D-0255-44A2-B27C-E55E746EDD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5656" y="1903586"/>
            <a:ext cx="4064000" cy="1892300"/>
          </a:xfrm>
          <a:prstGeom prst="rect">
            <a:avLst/>
          </a:prstGeom>
        </p:spPr>
      </p:pic>
      <p:sp>
        <p:nvSpPr>
          <p:cNvPr id="6" name="Rectangle 5">
            <a:extLst>
              <a:ext uri="{FF2B5EF4-FFF2-40B4-BE49-F238E27FC236}">
                <a16:creationId xmlns:a16="http://schemas.microsoft.com/office/drawing/2014/main" id="{DA4776C9-BF67-4A86-8365-1985405D5C2C}"/>
              </a:ext>
            </a:extLst>
          </p:cNvPr>
          <p:cNvSpPr/>
          <p:nvPr/>
        </p:nvSpPr>
        <p:spPr>
          <a:xfrm>
            <a:off x="3923928" y="2355726"/>
            <a:ext cx="1615728" cy="57606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155632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1275606"/>
            <a:ext cx="9144000" cy="34563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 name="Rectangle 7"/>
          <p:cNvSpPr/>
          <p:nvPr/>
        </p:nvSpPr>
        <p:spPr>
          <a:xfrm>
            <a:off x="4554000" y="1653798"/>
            <a:ext cx="36000" cy="27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0" name="Text Placeholder 39">
            <a:extLst>
              <a:ext uri="{FF2B5EF4-FFF2-40B4-BE49-F238E27FC236}">
                <a16:creationId xmlns:a16="http://schemas.microsoft.com/office/drawing/2014/main" id="{EE6F901D-F3E1-4F32-B707-F317E283AB70}"/>
              </a:ext>
            </a:extLst>
          </p:cNvPr>
          <p:cNvSpPr>
            <a:spLocks noGrp="1"/>
          </p:cNvSpPr>
          <p:nvPr>
            <p:ph type="body" sz="quarter" idx="10"/>
          </p:nvPr>
        </p:nvSpPr>
        <p:spPr>
          <a:xfrm>
            <a:off x="0" y="123478"/>
            <a:ext cx="9144000" cy="576064"/>
          </a:xfrm>
          <a:prstGeom prst="rect">
            <a:avLst/>
          </a:prstGeom>
        </p:spPr>
        <p:txBody>
          <a:bodyPr wrap="none">
            <a:spAutoFit/>
          </a:bodyPr>
          <a:lstStyle/>
          <a:p>
            <a:r>
              <a:rPr lang="en-US" sz="3600" b="1" dirty="0">
                <a:solidFill>
                  <a:srgbClr val="44546A"/>
                </a:solidFill>
                <a:latin typeface="Arial" panose="020B0604020202020204" pitchFamily="34" charset="0"/>
                <a:ea typeface="Times New Roman" panose="02020603050405020304" pitchFamily="18" charset="0"/>
              </a:rPr>
              <a:t>Legal perspective</a:t>
            </a:r>
            <a:endParaRPr lang="en-US" sz="3600" dirty="0"/>
          </a:p>
        </p:txBody>
      </p:sp>
      <p:sp>
        <p:nvSpPr>
          <p:cNvPr id="32" name="Rectangle 31">
            <a:extLst>
              <a:ext uri="{FF2B5EF4-FFF2-40B4-BE49-F238E27FC236}">
                <a16:creationId xmlns:a16="http://schemas.microsoft.com/office/drawing/2014/main" id="{F991C4E0-FC92-4200-86C7-BC8A655BF780}"/>
              </a:ext>
            </a:extLst>
          </p:cNvPr>
          <p:cNvSpPr/>
          <p:nvPr/>
        </p:nvSpPr>
        <p:spPr>
          <a:xfrm>
            <a:off x="-36512" y="771550"/>
            <a:ext cx="9144000" cy="323165"/>
          </a:xfrm>
          <a:prstGeom prst="rect">
            <a:avLst/>
          </a:prstGeom>
        </p:spPr>
        <p:txBody>
          <a:bodyPr wrap="square">
            <a:spAutoFit/>
          </a:bodyPr>
          <a:lstStyle/>
          <a:p>
            <a:pPr algn="just">
              <a:lnSpc>
                <a:spcPts val="1800"/>
              </a:lnSpc>
              <a:spcAft>
                <a:spcPts val="750"/>
              </a:spcAft>
            </a:pPr>
            <a:r>
              <a:rPr lang="en-US" sz="1500" dirty="0">
                <a:latin typeface="Georgia" panose="02040502050405020303" pitchFamily="18" charset="0"/>
                <a:ea typeface="Calibri" panose="020F0502020204030204" pitchFamily="34" charset="0"/>
                <a:cs typeface="Calibri Light" panose="020F0302020204030204" pitchFamily="34" charset="0"/>
              </a:rPr>
              <a:t>Section 171(1) casts responsibility to pass on the benefit of GST to the recipient for following two aspects:</a:t>
            </a:r>
            <a:endParaRPr lang="en-US" sz="1500" dirty="0">
              <a:latin typeface="Georgia" panose="02040502050405020303" pitchFamily="18" charset="0"/>
              <a:ea typeface="Times New Roman" panose="02020603050405020304" pitchFamily="18" charset="0"/>
            </a:endParaRPr>
          </a:p>
        </p:txBody>
      </p:sp>
      <p:sp>
        <p:nvSpPr>
          <p:cNvPr id="41" name="Rectangle 40">
            <a:extLst>
              <a:ext uri="{FF2B5EF4-FFF2-40B4-BE49-F238E27FC236}">
                <a16:creationId xmlns:a16="http://schemas.microsoft.com/office/drawing/2014/main" id="{376A478A-7509-46F2-9872-2ED5B9517843}"/>
              </a:ext>
            </a:extLst>
          </p:cNvPr>
          <p:cNvSpPr/>
          <p:nvPr/>
        </p:nvSpPr>
        <p:spPr>
          <a:xfrm>
            <a:off x="107504" y="2358628"/>
            <a:ext cx="4572000" cy="1077218"/>
          </a:xfrm>
          <a:prstGeom prst="rect">
            <a:avLst/>
          </a:prstGeom>
        </p:spPr>
        <p:txBody>
          <a:bodyPr>
            <a:spAutoFit/>
          </a:bodyPr>
          <a:lstStyle/>
          <a:p>
            <a:r>
              <a:rPr lang="en-US" sz="3200" b="1" dirty="0">
                <a:solidFill>
                  <a:schemeClr val="bg1"/>
                </a:solidFill>
                <a:latin typeface="Arial" panose="020B0604020202020204" pitchFamily="34" charset="0"/>
                <a:ea typeface="Times New Roman" panose="02020603050405020304" pitchFamily="18" charset="0"/>
              </a:rPr>
              <a:t>Reduction of Tax Rate in New Tax Regime</a:t>
            </a:r>
            <a:endParaRPr lang="en-US" sz="3200" dirty="0">
              <a:solidFill>
                <a:schemeClr val="bg1"/>
              </a:solidFill>
            </a:endParaRPr>
          </a:p>
        </p:txBody>
      </p:sp>
      <p:sp>
        <p:nvSpPr>
          <p:cNvPr id="42" name="Rectangle 41">
            <a:extLst>
              <a:ext uri="{FF2B5EF4-FFF2-40B4-BE49-F238E27FC236}">
                <a16:creationId xmlns:a16="http://schemas.microsoft.com/office/drawing/2014/main" id="{C99E6513-CDDA-4E0A-BF05-8B025B12DF3C}"/>
              </a:ext>
            </a:extLst>
          </p:cNvPr>
          <p:cNvSpPr/>
          <p:nvPr/>
        </p:nvSpPr>
        <p:spPr>
          <a:xfrm>
            <a:off x="4787008" y="2384872"/>
            <a:ext cx="4207985" cy="1107932"/>
          </a:xfrm>
          <a:prstGeom prst="rect">
            <a:avLst/>
          </a:prstGeom>
        </p:spPr>
        <p:txBody>
          <a:bodyPr wrap="square">
            <a:spAutoFit/>
          </a:bodyPr>
          <a:lstStyle/>
          <a:p>
            <a:pPr algn="just">
              <a:lnSpc>
                <a:spcPct val="107000"/>
              </a:lnSpc>
              <a:spcAft>
                <a:spcPts val="800"/>
              </a:spcAft>
            </a:pPr>
            <a:r>
              <a:rPr lang="en-US" sz="3200" b="1" dirty="0">
                <a:solidFill>
                  <a:schemeClr val="bg1"/>
                </a:solidFill>
                <a:latin typeface="Arial" panose="020B0604020202020204" pitchFamily="34" charset="0"/>
              </a:rPr>
              <a:t>Benefit of Input Tax Credit</a:t>
            </a:r>
          </a:p>
        </p:txBody>
      </p:sp>
    </p:spTree>
    <p:extLst>
      <p:ext uri="{BB962C8B-B14F-4D97-AF65-F5344CB8AC3E}">
        <p14:creationId xmlns:p14="http://schemas.microsoft.com/office/powerpoint/2010/main" val="1561371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2376264" y="411510"/>
            <a:ext cx="6588224" cy="576064"/>
          </a:xfrm>
          <a:prstGeom prst="rect">
            <a:avLst/>
          </a:prstGeom>
        </p:spPr>
        <p:txBody>
          <a:bodyPr anchor="ct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a:r>
              <a:rPr lang="en-US" sz="4000" b="1" dirty="0">
                <a:solidFill>
                  <a:schemeClr val="tx1">
                    <a:lumMod val="65000"/>
                    <a:lumOff val="35000"/>
                  </a:schemeClr>
                </a:solidFill>
              </a:rPr>
              <a:t>Reduction of Tax Rate in New Tax Regime</a:t>
            </a:r>
            <a:endParaRPr lang="en-US" sz="4000" dirty="0">
              <a:solidFill>
                <a:schemeClr val="tx1">
                  <a:lumMod val="65000"/>
                  <a:lumOff val="35000"/>
                </a:schemeClr>
              </a:solidFill>
            </a:endParaRPr>
          </a:p>
        </p:txBody>
      </p:sp>
      <p:sp>
        <p:nvSpPr>
          <p:cNvPr id="2" name="Rectangle 1"/>
          <p:cNvSpPr/>
          <p:nvPr/>
        </p:nvSpPr>
        <p:spPr>
          <a:xfrm>
            <a:off x="2376262" y="1707657"/>
            <a:ext cx="6516217" cy="864094"/>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a:tabLst>
                <a:tab pos="57150" algn="l"/>
              </a:tabLst>
            </a:pPr>
            <a:r>
              <a:rPr lang="en-US" dirty="0">
                <a:solidFill>
                  <a:schemeClr val="tx1"/>
                </a:solidFill>
              </a:rPr>
              <a:t>For example, eating out has become cheaper under  GST       (mostly 18% GST as compared to earlier 20.5%). This benefit must be passed on to the consumers. </a:t>
            </a:r>
            <a:endParaRPr lang="ko-KR" altLang="en-US" dirty="0">
              <a:solidFill>
                <a:schemeClr val="tx1"/>
              </a:solidFill>
            </a:endParaRPr>
          </a:p>
        </p:txBody>
      </p:sp>
      <p:sp>
        <p:nvSpPr>
          <p:cNvPr id="8" name="Rectangle 7">
            <a:extLst>
              <a:ext uri="{FF2B5EF4-FFF2-40B4-BE49-F238E27FC236}">
                <a16:creationId xmlns:a16="http://schemas.microsoft.com/office/drawing/2014/main" id="{84BE58B2-FB73-42BE-856F-3EB5DECF2350}"/>
              </a:ext>
            </a:extLst>
          </p:cNvPr>
          <p:cNvSpPr/>
          <p:nvPr/>
        </p:nvSpPr>
        <p:spPr>
          <a:xfrm>
            <a:off x="2376263" y="3020741"/>
            <a:ext cx="6516217" cy="149522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a:r>
              <a:rPr lang="en-US" dirty="0">
                <a:solidFill>
                  <a:schemeClr val="tx1"/>
                </a:solidFill>
              </a:rPr>
              <a:t>Passing of benefit due to reduction of tax rate, in case  of        supplies exclusive of tax or for immediate services   is not a    big challenge. This is because the reduction in tax rate will      directly be evidenced by invoices, and the recipient will get     benefit of the rate reduction.</a:t>
            </a:r>
            <a:endParaRPr lang="en-US" sz="1200" dirty="0">
              <a:solidFill>
                <a:schemeClr val="tx1"/>
              </a:solidFill>
            </a:endParaRPr>
          </a:p>
        </p:txBody>
      </p:sp>
    </p:spTree>
    <p:extLst>
      <p:ext uri="{BB962C8B-B14F-4D97-AF65-F5344CB8AC3E}">
        <p14:creationId xmlns:p14="http://schemas.microsoft.com/office/powerpoint/2010/main" val="1274398186"/>
      </p:ext>
    </p:extLst>
  </p:cSld>
  <p:clrMapOvr>
    <a:masterClrMapping/>
  </p:clrMapOvr>
</p:sld>
</file>

<file path=ppt/theme/theme1.xml><?xml version="1.0" encoding="utf-8"?>
<a:theme xmlns:a="http://schemas.openxmlformats.org/drawingml/2006/main" name="Cover and End Slide Master">
  <a:themeElements>
    <a:clrScheme name="ALLPPT-COLOR-A19">
      <a:dk1>
        <a:sysClr val="windowText" lastClr="000000"/>
      </a:dk1>
      <a:lt1>
        <a:sysClr val="window" lastClr="FFFFFF"/>
      </a:lt1>
      <a:dk2>
        <a:srgbClr val="1F497D"/>
      </a:dk2>
      <a:lt2>
        <a:srgbClr val="EEECE1"/>
      </a:lt2>
      <a:accent1>
        <a:srgbClr val="32AEB8"/>
      </a:accent1>
      <a:accent2>
        <a:srgbClr val="F2A40D"/>
      </a:accent2>
      <a:accent3>
        <a:srgbClr val="32AEB8"/>
      </a:accent3>
      <a:accent4>
        <a:srgbClr val="F2A40D"/>
      </a:accent4>
      <a:accent5>
        <a:srgbClr val="32AEB8"/>
      </a:accent5>
      <a:accent6>
        <a:srgbClr val="F2A40D"/>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tents Slide Master">
  <a:themeElements>
    <a:clrScheme name="ALLPPT-COLOR-A19">
      <a:dk1>
        <a:sysClr val="windowText" lastClr="000000"/>
      </a:dk1>
      <a:lt1>
        <a:sysClr val="window" lastClr="FFFFFF"/>
      </a:lt1>
      <a:dk2>
        <a:srgbClr val="1F497D"/>
      </a:dk2>
      <a:lt2>
        <a:srgbClr val="EEECE1"/>
      </a:lt2>
      <a:accent1>
        <a:srgbClr val="32AEB8"/>
      </a:accent1>
      <a:accent2>
        <a:srgbClr val="F2A40D"/>
      </a:accent2>
      <a:accent3>
        <a:srgbClr val="32AEB8"/>
      </a:accent3>
      <a:accent4>
        <a:srgbClr val="F2A40D"/>
      </a:accent4>
      <a:accent5>
        <a:srgbClr val="32AEB8"/>
      </a:accent5>
      <a:accent6>
        <a:srgbClr val="F2A40D"/>
      </a:accent6>
      <a:hlink>
        <a:srgbClr val="3F3F3F"/>
      </a:hlink>
      <a:folHlink>
        <a:srgbClr val="3F3F3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2AEB8"/>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Section Break Slide Master">
  <a:themeElements>
    <a:clrScheme name="ALLPPT-COLOR-A19">
      <a:dk1>
        <a:sysClr val="windowText" lastClr="000000"/>
      </a:dk1>
      <a:lt1>
        <a:sysClr val="window" lastClr="FFFFFF"/>
      </a:lt1>
      <a:dk2>
        <a:srgbClr val="1F497D"/>
      </a:dk2>
      <a:lt2>
        <a:srgbClr val="EEECE1"/>
      </a:lt2>
      <a:accent1>
        <a:srgbClr val="32AEB8"/>
      </a:accent1>
      <a:accent2>
        <a:srgbClr val="F2A40D"/>
      </a:accent2>
      <a:accent3>
        <a:srgbClr val="32AEB8"/>
      </a:accent3>
      <a:accent4>
        <a:srgbClr val="F2A40D"/>
      </a:accent4>
      <a:accent5>
        <a:srgbClr val="32AEB8"/>
      </a:accent5>
      <a:accent6>
        <a:srgbClr val="F2A40D"/>
      </a:accent6>
      <a:hlink>
        <a:srgbClr val="3F3F3F"/>
      </a:hlink>
      <a:folHlink>
        <a:srgbClr val="3F3F3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2120</TotalTime>
  <Words>1079</Words>
  <Application>Microsoft Office PowerPoint</Application>
  <PresentationFormat>On-screen Show (16:9)</PresentationFormat>
  <Paragraphs>117</Paragraphs>
  <Slides>27</Slides>
  <Notes>1</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27</vt:i4>
      </vt:variant>
    </vt:vector>
  </HeadingPairs>
  <TitlesOfParts>
    <vt:vector size="39" baseType="lpstr">
      <vt:lpstr>맑은 고딕</vt:lpstr>
      <vt:lpstr>Arial</vt:lpstr>
      <vt:lpstr>Arial Unicode MS</vt:lpstr>
      <vt:lpstr>Calibri</vt:lpstr>
      <vt:lpstr>Calibri Light</vt:lpstr>
      <vt:lpstr>Georgia</vt:lpstr>
      <vt:lpstr>Times New Roman</vt:lpstr>
      <vt:lpstr>Trebuchet MS</vt:lpstr>
      <vt:lpstr>Wingdings</vt:lpstr>
      <vt:lpstr>Cover and End Slide Master</vt:lpstr>
      <vt:lpstr>Contents Slide Master</vt:lpstr>
      <vt:lpstr>Section Break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googleslidesppt.com;allppt.com</dc:creator>
  <cp:lastModifiedBy>Pankaj</cp:lastModifiedBy>
  <cp:revision>158</cp:revision>
  <dcterms:created xsi:type="dcterms:W3CDTF">2016-12-05T23:26:54Z</dcterms:created>
  <dcterms:modified xsi:type="dcterms:W3CDTF">2018-07-03T12:27:31Z</dcterms:modified>
</cp:coreProperties>
</file>