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5" r:id="rId3"/>
    <p:sldId id="266" r:id="rId4"/>
    <p:sldId id="267" r:id="rId5"/>
    <p:sldId id="256" r:id="rId6"/>
    <p:sldId id="262" r:id="rId7"/>
    <p:sldId id="263" r:id="rId8"/>
    <p:sldId id="257" r:id="rId9"/>
    <p:sldId id="258" r:id="rId10"/>
    <p:sldId id="259" r:id="rId11"/>
    <p:sldId id="260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3E99F-6B32-475A-A23E-9EEC673273E1}" type="doc">
      <dgm:prSet loTypeId="urn:microsoft.com/office/officeart/2011/layout/HexagonRadial" loCatId="officeonline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38389008-CE83-4C94-A974-2552F16E4686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Factor Affecting Exchange Rate</a:t>
          </a:r>
          <a:endParaRPr lang="en-US" dirty="0">
            <a:solidFill>
              <a:schemeClr val="tx1"/>
            </a:solidFill>
          </a:endParaRPr>
        </a:p>
      </dgm:t>
    </dgm:pt>
    <dgm:pt modelId="{24A6A902-A05C-4E69-BDE5-AE9FAB8EFE35}" type="parTrans" cxnId="{693B0D5F-E544-4823-9210-D88772C30EF3}">
      <dgm:prSet/>
      <dgm:spPr/>
      <dgm:t>
        <a:bodyPr/>
        <a:lstStyle/>
        <a:p>
          <a:endParaRPr lang="en-US"/>
        </a:p>
      </dgm:t>
    </dgm:pt>
    <dgm:pt modelId="{7874E55F-888A-40CA-8EFB-6E6FFEA88E25}" type="sibTrans" cxnId="{693B0D5F-E544-4823-9210-D88772C30EF3}">
      <dgm:prSet/>
      <dgm:spPr/>
      <dgm:t>
        <a:bodyPr/>
        <a:lstStyle/>
        <a:p>
          <a:endParaRPr lang="en-US"/>
        </a:p>
      </dgm:t>
    </dgm:pt>
    <dgm:pt modelId="{C0560234-6CF4-4F3D-8761-E435459C8272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Inflation</a:t>
          </a:r>
          <a:endParaRPr lang="en-US" dirty="0">
            <a:solidFill>
              <a:schemeClr val="tx1"/>
            </a:solidFill>
          </a:endParaRPr>
        </a:p>
      </dgm:t>
    </dgm:pt>
    <dgm:pt modelId="{C061AF18-1FF3-496A-8E25-B0C5B5EDD4EE}" type="parTrans" cxnId="{76C728EC-B8EE-4E2B-9CA7-2CBBA7C37A20}">
      <dgm:prSet/>
      <dgm:spPr/>
      <dgm:t>
        <a:bodyPr/>
        <a:lstStyle/>
        <a:p>
          <a:endParaRPr lang="en-US"/>
        </a:p>
      </dgm:t>
    </dgm:pt>
    <dgm:pt modelId="{7530FA0F-6357-440B-A94D-A869C86BAFC2}" type="sibTrans" cxnId="{76C728EC-B8EE-4E2B-9CA7-2CBBA7C37A20}">
      <dgm:prSet/>
      <dgm:spPr/>
      <dgm:t>
        <a:bodyPr/>
        <a:lstStyle/>
        <a:p>
          <a:endParaRPr lang="en-US"/>
        </a:p>
      </dgm:t>
    </dgm:pt>
    <dgm:pt modelId="{08027309-1D8E-460E-9E0A-8AC760F1BD62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Interest Rate</a:t>
          </a:r>
          <a:endParaRPr lang="en-US" dirty="0">
            <a:solidFill>
              <a:schemeClr val="tx1"/>
            </a:solidFill>
          </a:endParaRPr>
        </a:p>
      </dgm:t>
    </dgm:pt>
    <dgm:pt modelId="{F44B8098-3872-4801-89C0-3B4A43D0761D}" type="parTrans" cxnId="{E9559AA5-8E82-4F48-B217-62B624309E21}">
      <dgm:prSet/>
      <dgm:spPr/>
      <dgm:t>
        <a:bodyPr/>
        <a:lstStyle/>
        <a:p>
          <a:endParaRPr lang="en-US"/>
        </a:p>
      </dgm:t>
    </dgm:pt>
    <dgm:pt modelId="{5BDA4994-1196-4623-9368-0DF9BEFCAFFD}" type="sibTrans" cxnId="{E9559AA5-8E82-4F48-B217-62B624309E21}">
      <dgm:prSet/>
      <dgm:spPr/>
      <dgm:t>
        <a:bodyPr/>
        <a:lstStyle/>
        <a:p>
          <a:endParaRPr lang="en-US"/>
        </a:p>
      </dgm:t>
    </dgm:pt>
    <dgm:pt modelId="{3B559EF1-C80B-4261-8B5C-A3C9C447FD28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Public Debt</a:t>
          </a:r>
          <a:endParaRPr lang="en-US" dirty="0">
            <a:solidFill>
              <a:schemeClr val="tx1"/>
            </a:solidFill>
          </a:endParaRPr>
        </a:p>
      </dgm:t>
    </dgm:pt>
    <dgm:pt modelId="{12139511-5BD5-459C-AB17-99E2BF473082}" type="parTrans" cxnId="{365CADDD-35B3-4006-8570-520C5C57D690}">
      <dgm:prSet/>
      <dgm:spPr/>
      <dgm:t>
        <a:bodyPr/>
        <a:lstStyle/>
        <a:p>
          <a:endParaRPr lang="en-US"/>
        </a:p>
      </dgm:t>
    </dgm:pt>
    <dgm:pt modelId="{FB769312-79A6-464F-AF82-20DD8101FCCD}" type="sibTrans" cxnId="{365CADDD-35B3-4006-8570-520C5C57D690}">
      <dgm:prSet/>
      <dgm:spPr/>
      <dgm:t>
        <a:bodyPr/>
        <a:lstStyle/>
        <a:p>
          <a:endParaRPr lang="en-US"/>
        </a:p>
      </dgm:t>
    </dgm:pt>
    <dgm:pt modelId="{2E5B9C70-0ECA-4CF3-8E4B-2FF0091D3BB6}">
      <dgm:prSet phldrT="[Text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Political Stability</a:t>
          </a:r>
          <a:endParaRPr lang="en-US" dirty="0">
            <a:solidFill>
              <a:schemeClr val="tx1"/>
            </a:solidFill>
          </a:endParaRPr>
        </a:p>
      </dgm:t>
    </dgm:pt>
    <dgm:pt modelId="{3841A160-B804-4BA4-95B8-03C08560DFC8}" type="parTrans" cxnId="{E7F4C918-0DE8-49AD-81B5-5785A5140CC4}">
      <dgm:prSet/>
      <dgm:spPr/>
      <dgm:t>
        <a:bodyPr/>
        <a:lstStyle/>
        <a:p>
          <a:endParaRPr lang="en-US"/>
        </a:p>
      </dgm:t>
    </dgm:pt>
    <dgm:pt modelId="{D55F3BB2-5B73-4A82-BF5B-6E283048A88C}" type="sibTrans" cxnId="{E7F4C918-0DE8-49AD-81B5-5785A5140CC4}">
      <dgm:prSet/>
      <dgm:spPr/>
      <dgm:t>
        <a:bodyPr/>
        <a:lstStyle/>
        <a:p>
          <a:endParaRPr lang="en-US"/>
        </a:p>
      </dgm:t>
    </dgm:pt>
    <dgm:pt modelId="{6BB7216C-A6E5-4D56-8BD4-C9D7FD2D52B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Terms of Trade</a:t>
          </a:r>
          <a:endParaRPr lang="en-US" dirty="0">
            <a:solidFill>
              <a:schemeClr val="tx1"/>
            </a:solidFill>
          </a:endParaRPr>
        </a:p>
      </dgm:t>
    </dgm:pt>
    <dgm:pt modelId="{C2764183-F238-4FA5-B67D-BB367C01B9DC}" type="parTrans" cxnId="{6020F725-1D5D-409A-8EFE-EF5FBA2F7D59}">
      <dgm:prSet/>
      <dgm:spPr/>
      <dgm:t>
        <a:bodyPr/>
        <a:lstStyle/>
        <a:p>
          <a:endParaRPr lang="en-US"/>
        </a:p>
      </dgm:t>
    </dgm:pt>
    <dgm:pt modelId="{3EE04DE1-112B-491D-BBF4-05637F9BC518}" type="sibTrans" cxnId="{6020F725-1D5D-409A-8EFE-EF5FBA2F7D59}">
      <dgm:prSet/>
      <dgm:spPr/>
      <dgm:t>
        <a:bodyPr/>
        <a:lstStyle/>
        <a:p>
          <a:endParaRPr lang="en-US"/>
        </a:p>
      </dgm:t>
    </dgm:pt>
    <dgm:pt modelId="{61CC24AB-61F8-4C9E-A449-F7E35CAC99BA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Current Account Deficit</a:t>
          </a:r>
          <a:endParaRPr lang="en-US" dirty="0">
            <a:solidFill>
              <a:schemeClr val="tx1"/>
            </a:solidFill>
          </a:endParaRPr>
        </a:p>
      </dgm:t>
    </dgm:pt>
    <dgm:pt modelId="{C9787BAD-16F1-4B66-9528-89695AE1992A}" type="parTrans" cxnId="{9723A22F-4E9F-4D7A-87FF-C5E2D93BD3E9}">
      <dgm:prSet/>
      <dgm:spPr/>
      <dgm:t>
        <a:bodyPr/>
        <a:lstStyle/>
        <a:p>
          <a:endParaRPr lang="en-US"/>
        </a:p>
      </dgm:t>
    </dgm:pt>
    <dgm:pt modelId="{A6591181-F71F-46F2-84C7-257CE4E163AA}" type="sibTrans" cxnId="{9723A22F-4E9F-4D7A-87FF-C5E2D93BD3E9}">
      <dgm:prSet/>
      <dgm:spPr/>
      <dgm:t>
        <a:bodyPr/>
        <a:lstStyle/>
        <a:p>
          <a:endParaRPr lang="en-US"/>
        </a:p>
      </dgm:t>
    </dgm:pt>
    <dgm:pt modelId="{EE82237F-BEF6-4454-AF77-BF71C5C1337B}" type="pres">
      <dgm:prSet presAssocID="{D7C3E99F-6B32-475A-A23E-9EEC673273E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595ADC1-C0C8-4788-AE90-AF72E11A5D78}" type="pres">
      <dgm:prSet presAssocID="{38389008-CE83-4C94-A974-2552F16E4686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B5BF111C-7744-4A89-8DFC-18815D951031}" type="pres">
      <dgm:prSet presAssocID="{C0560234-6CF4-4F3D-8761-E435459C8272}" presName="Accent1" presStyleCnt="0"/>
      <dgm:spPr/>
    </dgm:pt>
    <dgm:pt modelId="{73C73C82-4E6D-47C6-81CB-FC62EFEADE63}" type="pres">
      <dgm:prSet presAssocID="{C0560234-6CF4-4F3D-8761-E435459C8272}" presName="Accent" presStyleLbl="bgShp" presStyleIdx="0" presStyleCnt="6"/>
      <dgm:spPr/>
    </dgm:pt>
    <dgm:pt modelId="{C511C8D2-F0E1-450E-8913-4FC794B89344}" type="pres">
      <dgm:prSet presAssocID="{C0560234-6CF4-4F3D-8761-E435459C8272}" presName="Child1" presStyleLbl="node1" presStyleIdx="0" presStyleCnt="6" custLinFactNeighborX="-4767" custLinFactNeighborY="39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F0128-6A09-4D56-9352-D9E3BB5E1161}" type="pres">
      <dgm:prSet presAssocID="{08027309-1D8E-460E-9E0A-8AC760F1BD62}" presName="Accent2" presStyleCnt="0"/>
      <dgm:spPr/>
    </dgm:pt>
    <dgm:pt modelId="{4EEB6F68-B2F8-4333-9549-3F52D4002E65}" type="pres">
      <dgm:prSet presAssocID="{08027309-1D8E-460E-9E0A-8AC760F1BD62}" presName="Accent" presStyleLbl="bgShp" presStyleIdx="1" presStyleCnt="6"/>
      <dgm:spPr/>
    </dgm:pt>
    <dgm:pt modelId="{A92D5A50-59B1-4B05-89DF-0BEBA94CADEB}" type="pres">
      <dgm:prSet presAssocID="{08027309-1D8E-460E-9E0A-8AC760F1BD62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21F998-86C8-427C-A82B-A61CAA8D34CE}" type="pres">
      <dgm:prSet presAssocID="{3B559EF1-C80B-4261-8B5C-A3C9C447FD28}" presName="Accent3" presStyleCnt="0"/>
      <dgm:spPr/>
    </dgm:pt>
    <dgm:pt modelId="{A401FCBA-4551-4C14-94A7-6E28F6E4F7DD}" type="pres">
      <dgm:prSet presAssocID="{3B559EF1-C80B-4261-8B5C-A3C9C447FD28}" presName="Accent" presStyleLbl="bgShp" presStyleIdx="2" presStyleCnt="6"/>
      <dgm:spPr/>
    </dgm:pt>
    <dgm:pt modelId="{619AB4C4-0ABA-4AC7-8F83-B79749B5ABD3}" type="pres">
      <dgm:prSet presAssocID="{3B559EF1-C80B-4261-8B5C-A3C9C447FD28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93C015-B070-413E-98B5-6FF8CC9062CC}" type="pres">
      <dgm:prSet presAssocID="{2E5B9C70-0ECA-4CF3-8E4B-2FF0091D3BB6}" presName="Accent4" presStyleCnt="0"/>
      <dgm:spPr/>
    </dgm:pt>
    <dgm:pt modelId="{34A9581D-F550-4CF1-82C3-5B55376BFB0E}" type="pres">
      <dgm:prSet presAssocID="{2E5B9C70-0ECA-4CF3-8E4B-2FF0091D3BB6}" presName="Accent" presStyleLbl="bgShp" presStyleIdx="3" presStyleCnt="6"/>
      <dgm:spPr/>
    </dgm:pt>
    <dgm:pt modelId="{32C3A7E1-4B62-45F5-AF90-AE3FCDE531E6}" type="pres">
      <dgm:prSet presAssocID="{2E5B9C70-0ECA-4CF3-8E4B-2FF0091D3BB6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7CFE32-AB42-445B-85EA-44976D89888D}" type="pres">
      <dgm:prSet presAssocID="{6BB7216C-A6E5-4D56-8BD4-C9D7FD2D52B0}" presName="Accent5" presStyleCnt="0"/>
      <dgm:spPr/>
    </dgm:pt>
    <dgm:pt modelId="{8A698581-90F7-40F6-926F-D061F970E4D5}" type="pres">
      <dgm:prSet presAssocID="{6BB7216C-A6E5-4D56-8BD4-C9D7FD2D52B0}" presName="Accent" presStyleLbl="bgShp" presStyleIdx="4" presStyleCnt="6"/>
      <dgm:spPr/>
    </dgm:pt>
    <dgm:pt modelId="{9E388DF4-934C-4697-8960-EB852DC26CEF}" type="pres">
      <dgm:prSet presAssocID="{6BB7216C-A6E5-4D56-8BD4-C9D7FD2D52B0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F5D022-56EB-4D78-886D-4ED3C4FAB3F0}" type="pres">
      <dgm:prSet presAssocID="{61CC24AB-61F8-4C9E-A449-F7E35CAC99BA}" presName="Accent6" presStyleCnt="0"/>
      <dgm:spPr/>
    </dgm:pt>
    <dgm:pt modelId="{147D7763-A80F-4A2C-B451-34B2D73FFDCF}" type="pres">
      <dgm:prSet presAssocID="{61CC24AB-61F8-4C9E-A449-F7E35CAC99BA}" presName="Accent" presStyleLbl="bgShp" presStyleIdx="5" presStyleCnt="6"/>
      <dgm:spPr/>
    </dgm:pt>
    <dgm:pt modelId="{20D22B1A-014E-4694-96F3-5F7CE0C68FB3}" type="pres">
      <dgm:prSet presAssocID="{61CC24AB-61F8-4C9E-A449-F7E35CAC99BA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AD09A2-AA6C-4082-A8E7-2D53A97A0ADD}" type="presOf" srcId="{3B559EF1-C80B-4261-8B5C-A3C9C447FD28}" destId="{619AB4C4-0ABA-4AC7-8F83-B79749B5ABD3}" srcOrd="0" destOrd="0" presId="urn:microsoft.com/office/officeart/2011/layout/HexagonRadial"/>
    <dgm:cxn modelId="{365CADDD-35B3-4006-8570-520C5C57D690}" srcId="{38389008-CE83-4C94-A974-2552F16E4686}" destId="{3B559EF1-C80B-4261-8B5C-A3C9C447FD28}" srcOrd="2" destOrd="0" parTransId="{12139511-5BD5-459C-AB17-99E2BF473082}" sibTransId="{FB769312-79A6-464F-AF82-20DD8101FCCD}"/>
    <dgm:cxn modelId="{EB061479-FF51-41EF-B06B-39EAED15C183}" type="presOf" srcId="{38389008-CE83-4C94-A974-2552F16E4686}" destId="{A595ADC1-C0C8-4788-AE90-AF72E11A5D78}" srcOrd="0" destOrd="0" presId="urn:microsoft.com/office/officeart/2011/layout/HexagonRadial"/>
    <dgm:cxn modelId="{DBD5919D-EA47-42C7-A595-7345DB8329F9}" type="presOf" srcId="{6BB7216C-A6E5-4D56-8BD4-C9D7FD2D52B0}" destId="{9E388DF4-934C-4697-8960-EB852DC26CEF}" srcOrd="0" destOrd="0" presId="urn:microsoft.com/office/officeart/2011/layout/HexagonRadial"/>
    <dgm:cxn modelId="{693B0D5F-E544-4823-9210-D88772C30EF3}" srcId="{D7C3E99F-6B32-475A-A23E-9EEC673273E1}" destId="{38389008-CE83-4C94-A974-2552F16E4686}" srcOrd="0" destOrd="0" parTransId="{24A6A902-A05C-4E69-BDE5-AE9FAB8EFE35}" sibTransId="{7874E55F-888A-40CA-8EFB-6E6FFEA88E25}"/>
    <dgm:cxn modelId="{C812E9EA-447D-4D19-A393-A675D1CF1BD0}" type="presOf" srcId="{2E5B9C70-0ECA-4CF3-8E4B-2FF0091D3BB6}" destId="{32C3A7E1-4B62-45F5-AF90-AE3FCDE531E6}" srcOrd="0" destOrd="0" presId="urn:microsoft.com/office/officeart/2011/layout/HexagonRadial"/>
    <dgm:cxn modelId="{505003DF-FC1B-49A7-80BE-16C31D1923EC}" type="presOf" srcId="{61CC24AB-61F8-4C9E-A449-F7E35CAC99BA}" destId="{20D22B1A-014E-4694-96F3-5F7CE0C68FB3}" srcOrd="0" destOrd="0" presId="urn:microsoft.com/office/officeart/2011/layout/HexagonRadial"/>
    <dgm:cxn modelId="{05D74563-56FA-4B49-A5FC-81DE1B8C003B}" type="presOf" srcId="{08027309-1D8E-460E-9E0A-8AC760F1BD62}" destId="{A92D5A50-59B1-4B05-89DF-0BEBA94CADEB}" srcOrd="0" destOrd="0" presId="urn:microsoft.com/office/officeart/2011/layout/HexagonRadial"/>
    <dgm:cxn modelId="{339FB02A-CEF8-489E-A6D8-31997524A663}" type="presOf" srcId="{C0560234-6CF4-4F3D-8761-E435459C8272}" destId="{C511C8D2-F0E1-450E-8913-4FC794B89344}" srcOrd="0" destOrd="0" presId="urn:microsoft.com/office/officeart/2011/layout/HexagonRadial"/>
    <dgm:cxn modelId="{6020F725-1D5D-409A-8EFE-EF5FBA2F7D59}" srcId="{38389008-CE83-4C94-A974-2552F16E4686}" destId="{6BB7216C-A6E5-4D56-8BD4-C9D7FD2D52B0}" srcOrd="4" destOrd="0" parTransId="{C2764183-F238-4FA5-B67D-BB367C01B9DC}" sibTransId="{3EE04DE1-112B-491D-BBF4-05637F9BC518}"/>
    <dgm:cxn modelId="{2B748BD3-9388-471C-BDE1-1CDA96F6CE42}" type="presOf" srcId="{D7C3E99F-6B32-475A-A23E-9EEC673273E1}" destId="{EE82237F-BEF6-4454-AF77-BF71C5C1337B}" srcOrd="0" destOrd="0" presId="urn:microsoft.com/office/officeart/2011/layout/HexagonRadial"/>
    <dgm:cxn modelId="{E9559AA5-8E82-4F48-B217-62B624309E21}" srcId="{38389008-CE83-4C94-A974-2552F16E4686}" destId="{08027309-1D8E-460E-9E0A-8AC760F1BD62}" srcOrd="1" destOrd="0" parTransId="{F44B8098-3872-4801-89C0-3B4A43D0761D}" sibTransId="{5BDA4994-1196-4623-9368-0DF9BEFCAFFD}"/>
    <dgm:cxn modelId="{E7F4C918-0DE8-49AD-81B5-5785A5140CC4}" srcId="{38389008-CE83-4C94-A974-2552F16E4686}" destId="{2E5B9C70-0ECA-4CF3-8E4B-2FF0091D3BB6}" srcOrd="3" destOrd="0" parTransId="{3841A160-B804-4BA4-95B8-03C08560DFC8}" sibTransId="{D55F3BB2-5B73-4A82-BF5B-6E283048A88C}"/>
    <dgm:cxn modelId="{76C728EC-B8EE-4E2B-9CA7-2CBBA7C37A20}" srcId="{38389008-CE83-4C94-A974-2552F16E4686}" destId="{C0560234-6CF4-4F3D-8761-E435459C8272}" srcOrd="0" destOrd="0" parTransId="{C061AF18-1FF3-496A-8E25-B0C5B5EDD4EE}" sibTransId="{7530FA0F-6357-440B-A94D-A869C86BAFC2}"/>
    <dgm:cxn modelId="{9723A22F-4E9F-4D7A-87FF-C5E2D93BD3E9}" srcId="{38389008-CE83-4C94-A974-2552F16E4686}" destId="{61CC24AB-61F8-4C9E-A449-F7E35CAC99BA}" srcOrd="5" destOrd="0" parTransId="{C9787BAD-16F1-4B66-9528-89695AE1992A}" sibTransId="{A6591181-F71F-46F2-84C7-257CE4E163AA}"/>
    <dgm:cxn modelId="{B203104F-DE1E-4381-975A-B4D23214B6C1}" type="presParOf" srcId="{EE82237F-BEF6-4454-AF77-BF71C5C1337B}" destId="{A595ADC1-C0C8-4788-AE90-AF72E11A5D78}" srcOrd="0" destOrd="0" presId="urn:microsoft.com/office/officeart/2011/layout/HexagonRadial"/>
    <dgm:cxn modelId="{7C61BF7E-AE68-4067-AFA8-6B7BD8301240}" type="presParOf" srcId="{EE82237F-BEF6-4454-AF77-BF71C5C1337B}" destId="{B5BF111C-7744-4A89-8DFC-18815D951031}" srcOrd="1" destOrd="0" presId="urn:microsoft.com/office/officeart/2011/layout/HexagonRadial"/>
    <dgm:cxn modelId="{CAB2D4EF-3B73-4601-AF86-6E49E254FAB9}" type="presParOf" srcId="{B5BF111C-7744-4A89-8DFC-18815D951031}" destId="{73C73C82-4E6D-47C6-81CB-FC62EFEADE63}" srcOrd="0" destOrd="0" presId="urn:microsoft.com/office/officeart/2011/layout/HexagonRadial"/>
    <dgm:cxn modelId="{65CF44A7-8FE7-46AD-9DC0-5770F89D7D35}" type="presParOf" srcId="{EE82237F-BEF6-4454-AF77-BF71C5C1337B}" destId="{C511C8D2-F0E1-450E-8913-4FC794B89344}" srcOrd="2" destOrd="0" presId="urn:microsoft.com/office/officeart/2011/layout/HexagonRadial"/>
    <dgm:cxn modelId="{0EB25642-297E-4762-BD75-31B662318B31}" type="presParOf" srcId="{EE82237F-BEF6-4454-AF77-BF71C5C1337B}" destId="{14EF0128-6A09-4D56-9352-D9E3BB5E1161}" srcOrd="3" destOrd="0" presId="urn:microsoft.com/office/officeart/2011/layout/HexagonRadial"/>
    <dgm:cxn modelId="{64DABA30-C827-4D52-8E07-458BDD19B121}" type="presParOf" srcId="{14EF0128-6A09-4D56-9352-D9E3BB5E1161}" destId="{4EEB6F68-B2F8-4333-9549-3F52D4002E65}" srcOrd="0" destOrd="0" presId="urn:microsoft.com/office/officeart/2011/layout/HexagonRadial"/>
    <dgm:cxn modelId="{D01C3BF8-9172-4E4E-A503-682E1F258184}" type="presParOf" srcId="{EE82237F-BEF6-4454-AF77-BF71C5C1337B}" destId="{A92D5A50-59B1-4B05-89DF-0BEBA94CADEB}" srcOrd="4" destOrd="0" presId="urn:microsoft.com/office/officeart/2011/layout/HexagonRadial"/>
    <dgm:cxn modelId="{FAF89DA1-3B39-46E4-8D0C-0D4C0EE7402D}" type="presParOf" srcId="{EE82237F-BEF6-4454-AF77-BF71C5C1337B}" destId="{DE21F998-86C8-427C-A82B-A61CAA8D34CE}" srcOrd="5" destOrd="0" presId="urn:microsoft.com/office/officeart/2011/layout/HexagonRadial"/>
    <dgm:cxn modelId="{466BF38E-D897-4086-9E46-7E31B2069B3A}" type="presParOf" srcId="{DE21F998-86C8-427C-A82B-A61CAA8D34CE}" destId="{A401FCBA-4551-4C14-94A7-6E28F6E4F7DD}" srcOrd="0" destOrd="0" presId="urn:microsoft.com/office/officeart/2011/layout/HexagonRadial"/>
    <dgm:cxn modelId="{89B1AA91-2B8E-46C0-80ED-03158E13EA42}" type="presParOf" srcId="{EE82237F-BEF6-4454-AF77-BF71C5C1337B}" destId="{619AB4C4-0ABA-4AC7-8F83-B79749B5ABD3}" srcOrd="6" destOrd="0" presId="urn:microsoft.com/office/officeart/2011/layout/HexagonRadial"/>
    <dgm:cxn modelId="{88508581-FFB1-46D9-8CA3-F83C98163B7A}" type="presParOf" srcId="{EE82237F-BEF6-4454-AF77-BF71C5C1337B}" destId="{6993C015-B070-413E-98B5-6FF8CC9062CC}" srcOrd="7" destOrd="0" presId="urn:microsoft.com/office/officeart/2011/layout/HexagonRadial"/>
    <dgm:cxn modelId="{C13FA2E1-A3B1-40FA-AA05-BA660CB64ECD}" type="presParOf" srcId="{6993C015-B070-413E-98B5-6FF8CC9062CC}" destId="{34A9581D-F550-4CF1-82C3-5B55376BFB0E}" srcOrd="0" destOrd="0" presId="urn:microsoft.com/office/officeart/2011/layout/HexagonRadial"/>
    <dgm:cxn modelId="{2FD903A9-E6DB-439F-AB4B-42DA6EA67ABE}" type="presParOf" srcId="{EE82237F-BEF6-4454-AF77-BF71C5C1337B}" destId="{32C3A7E1-4B62-45F5-AF90-AE3FCDE531E6}" srcOrd="8" destOrd="0" presId="urn:microsoft.com/office/officeart/2011/layout/HexagonRadial"/>
    <dgm:cxn modelId="{5D49151B-0D1B-4C33-91B0-F7DC1CC3CBD7}" type="presParOf" srcId="{EE82237F-BEF6-4454-AF77-BF71C5C1337B}" destId="{E37CFE32-AB42-445B-85EA-44976D89888D}" srcOrd="9" destOrd="0" presId="urn:microsoft.com/office/officeart/2011/layout/HexagonRadial"/>
    <dgm:cxn modelId="{69E546B3-2965-411D-A0E8-842EA14F1916}" type="presParOf" srcId="{E37CFE32-AB42-445B-85EA-44976D89888D}" destId="{8A698581-90F7-40F6-926F-D061F970E4D5}" srcOrd="0" destOrd="0" presId="urn:microsoft.com/office/officeart/2011/layout/HexagonRadial"/>
    <dgm:cxn modelId="{3CB285CB-5DEF-41D7-8104-61E0AC0F5E55}" type="presParOf" srcId="{EE82237F-BEF6-4454-AF77-BF71C5C1337B}" destId="{9E388DF4-934C-4697-8960-EB852DC26CEF}" srcOrd="10" destOrd="0" presId="urn:microsoft.com/office/officeart/2011/layout/HexagonRadial"/>
    <dgm:cxn modelId="{DBE42FEB-FD41-46FB-819B-E8FA8399748D}" type="presParOf" srcId="{EE82237F-BEF6-4454-AF77-BF71C5C1337B}" destId="{0CF5D022-56EB-4D78-886D-4ED3C4FAB3F0}" srcOrd="11" destOrd="0" presId="urn:microsoft.com/office/officeart/2011/layout/HexagonRadial"/>
    <dgm:cxn modelId="{A5FBDB1F-C242-42A4-BF64-7E6C7E177622}" type="presParOf" srcId="{0CF5D022-56EB-4D78-886D-4ED3C4FAB3F0}" destId="{147D7763-A80F-4A2C-B451-34B2D73FFDCF}" srcOrd="0" destOrd="0" presId="urn:microsoft.com/office/officeart/2011/layout/HexagonRadial"/>
    <dgm:cxn modelId="{53125297-523A-4473-8965-668AAECF5344}" type="presParOf" srcId="{EE82237F-BEF6-4454-AF77-BF71C5C1337B}" destId="{20D22B1A-014E-4694-96F3-5F7CE0C68FB3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95ADC1-C0C8-4788-AE90-AF72E11A5D78}">
      <dsp:nvSpPr>
        <dsp:cNvPr id="0" name=""/>
        <dsp:cNvSpPr/>
      </dsp:nvSpPr>
      <dsp:spPr>
        <a:xfrm>
          <a:off x="3533778" y="1815614"/>
          <a:ext cx="2307725" cy="1996275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</a:rPr>
            <a:t>Factor Affecting Exchange Rate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3533778" y="1815614"/>
        <a:ext cx="2307725" cy="1996275"/>
      </dsp:txXfrm>
    </dsp:sp>
    <dsp:sp modelId="{4EEB6F68-B2F8-4333-9549-3F52D4002E65}">
      <dsp:nvSpPr>
        <dsp:cNvPr id="0" name=""/>
        <dsp:cNvSpPr/>
      </dsp:nvSpPr>
      <dsp:spPr>
        <a:xfrm>
          <a:off x="4978858" y="860531"/>
          <a:ext cx="870697" cy="750221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11C8D2-F0E1-450E-8913-4FC794B89344}">
      <dsp:nvSpPr>
        <dsp:cNvPr id="0" name=""/>
        <dsp:cNvSpPr/>
      </dsp:nvSpPr>
      <dsp:spPr>
        <a:xfrm>
          <a:off x="3656201" y="64396"/>
          <a:ext cx="1891164" cy="1636079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</a:rPr>
            <a:t>Inflation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3656201" y="64396"/>
        <a:ext cx="1891164" cy="1636079"/>
      </dsp:txXfrm>
    </dsp:sp>
    <dsp:sp modelId="{A401FCBA-4551-4C14-94A7-6E28F6E4F7DD}">
      <dsp:nvSpPr>
        <dsp:cNvPr id="0" name=""/>
        <dsp:cNvSpPr/>
      </dsp:nvSpPr>
      <dsp:spPr>
        <a:xfrm>
          <a:off x="5995030" y="2263046"/>
          <a:ext cx="870697" cy="750221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D5A50-59B1-4B05-89DF-0BEBA94CADEB}">
      <dsp:nvSpPr>
        <dsp:cNvPr id="0" name=""/>
        <dsp:cNvSpPr/>
      </dsp:nvSpPr>
      <dsp:spPr>
        <a:xfrm>
          <a:off x="5480771" y="1006298"/>
          <a:ext cx="1891164" cy="1636079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</a:rPr>
            <a:t>Interest Rate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5480771" y="1006298"/>
        <a:ext cx="1891164" cy="1636079"/>
      </dsp:txXfrm>
    </dsp:sp>
    <dsp:sp modelId="{34A9581D-F550-4CF1-82C3-5B55376BFB0E}">
      <dsp:nvSpPr>
        <dsp:cNvPr id="0" name=""/>
        <dsp:cNvSpPr/>
      </dsp:nvSpPr>
      <dsp:spPr>
        <a:xfrm>
          <a:off x="5289131" y="3846221"/>
          <a:ext cx="870697" cy="750221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9AB4C4-0ABA-4AC7-8F83-B79749B5ABD3}">
      <dsp:nvSpPr>
        <dsp:cNvPr id="0" name=""/>
        <dsp:cNvSpPr/>
      </dsp:nvSpPr>
      <dsp:spPr>
        <a:xfrm>
          <a:off x="5480771" y="2984564"/>
          <a:ext cx="1891164" cy="163607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</a:rPr>
            <a:t>Public Debt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5480771" y="2984564"/>
        <a:ext cx="1891164" cy="1636079"/>
      </dsp:txXfrm>
    </dsp:sp>
    <dsp:sp modelId="{8A698581-90F7-40F6-926F-D061F970E4D5}">
      <dsp:nvSpPr>
        <dsp:cNvPr id="0" name=""/>
        <dsp:cNvSpPr/>
      </dsp:nvSpPr>
      <dsp:spPr>
        <a:xfrm>
          <a:off x="3538073" y="4010561"/>
          <a:ext cx="870697" cy="750221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C3A7E1-4B62-45F5-AF90-AE3FCDE531E6}">
      <dsp:nvSpPr>
        <dsp:cNvPr id="0" name=""/>
        <dsp:cNvSpPr/>
      </dsp:nvSpPr>
      <dsp:spPr>
        <a:xfrm>
          <a:off x="3746353" y="3991988"/>
          <a:ext cx="1891164" cy="1636079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</a:rPr>
            <a:t>Political Stability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3746353" y="3991988"/>
        <a:ext cx="1891164" cy="1636079"/>
      </dsp:txXfrm>
    </dsp:sp>
    <dsp:sp modelId="{147D7763-A80F-4A2C-B451-34B2D73FFDCF}">
      <dsp:nvSpPr>
        <dsp:cNvPr id="0" name=""/>
        <dsp:cNvSpPr/>
      </dsp:nvSpPr>
      <dsp:spPr>
        <a:xfrm>
          <a:off x="2505260" y="2608609"/>
          <a:ext cx="870697" cy="750221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388DF4-934C-4697-8960-EB852DC26CEF}">
      <dsp:nvSpPr>
        <dsp:cNvPr id="0" name=""/>
        <dsp:cNvSpPr/>
      </dsp:nvSpPr>
      <dsp:spPr>
        <a:xfrm>
          <a:off x="2003884" y="2985690"/>
          <a:ext cx="1891164" cy="1636079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</a:rPr>
            <a:t>Terms of Trade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2003884" y="2985690"/>
        <a:ext cx="1891164" cy="1636079"/>
      </dsp:txXfrm>
    </dsp:sp>
    <dsp:sp modelId="{20D22B1A-014E-4694-96F3-5F7CE0C68FB3}">
      <dsp:nvSpPr>
        <dsp:cNvPr id="0" name=""/>
        <dsp:cNvSpPr/>
      </dsp:nvSpPr>
      <dsp:spPr>
        <a:xfrm>
          <a:off x="2003884" y="1004047"/>
          <a:ext cx="1891164" cy="1636079"/>
        </a:xfrm>
        <a:prstGeom prst="hexagon">
          <a:avLst>
            <a:gd name="adj" fmla="val 28570"/>
            <a:gd name="vf" fmla="val 115470"/>
          </a:avLst>
        </a:prstGeom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</a:rPr>
            <a:t>Current Account Deficit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2003884" y="1004047"/>
        <a:ext cx="1891164" cy="1636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4054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53720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9680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LAYOUT 123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416151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pos="5518">
          <p15:clr>
            <a:srgbClr val="FBAE40"/>
          </p15:clr>
        </p15:guide>
        <p15:guide id="2" orient="horz" pos="3999">
          <p15:clr>
            <a:srgbClr val="FBAE40"/>
          </p15:clr>
        </p15:guide>
        <p15:guide id="3" orient="horz" pos="184">
          <p15:clr>
            <a:srgbClr val="FBAE40"/>
          </p15:clr>
        </p15:guide>
        <p15:guide id="4" orient="horz" pos="1102">
          <p15:clr>
            <a:srgbClr val="FBAE40"/>
          </p15:clr>
        </p15:guide>
        <p15:guide id="5" orient="horz" pos="1135">
          <p15:clr>
            <a:srgbClr val="FBAE40"/>
          </p15:clr>
        </p15:guide>
        <p15:guide id="6" pos="22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10766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2998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52648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7207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44834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1358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84519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79430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16C57-DF1C-4B66-AC8D-3F01F49D79ED}" type="datetimeFigureOut">
              <a:rPr lang="en-GB" smtClean="0"/>
              <a:pPr/>
              <a:t>07/03/2017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52045-C2EC-4D5A-A75E-73F9F559F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3897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16316" y="3193065"/>
            <a:ext cx="1008988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5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PRAKASH.M , M.com, CA (</a:t>
            </a:r>
            <a:r>
              <a:rPr lang="en-US" sz="25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en-US" sz="25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nt</a:t>
            </a:r>
            <a:r>
              <a:rPr lang="en-US" sz="25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),CMA(</a:t>
            </a:r>
            <a:r>
              <a:rPr lang="en-US" sz="25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Int</a:t>
            </a:r>
            <a:r>
              <a:rPr lang="en-US" sz="25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en-US" sz="25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Oracle Finance Consultant</a:t>
            </a:r>
            <a:endParaRPr lang="en-US" sz="25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53456" y="974361"/>
            <a:ext cx="5906124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GST STATUS</a:t>
            </a:r>
            <a:endParaRPr lang="en-US" sz="4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809876" y="4002374"/>
            <a:ext cx="3762531" cy="29980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Prakashvel06@gmail.com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567" y="340045"/>
            <a:ext cx="32638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/>
                <a:solidFill>
                  <a:schemeClr val="accent3"/>
                </a:solidFill>
                <a:effectLst/>
              </a:rPr>
              <a:t>INTEREST RATE?</a:t>
            </a:r>
            <a:endParaRPr lang="en-US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14802"/>
            <a:ext cx="11573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Interest rate is compensation for two factor Inflation rate and country risk .The interest rate important factor in valuation of foreign currency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53413" y="4073052"/>
            <a:ext cx="3348507" cy="11848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1USD = RS.65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40192" y="4166317"/>
            <a:ext cx="3103808" cy="11977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sym typeface="Wingdings" panose="05000000000000000000" pitchFamily="2" charset="2"/>
              </a:rPr>
              <a:t>=</a:t>
            </a:r>
            <a:r>
              <a:rPr lang="en-GB" dirty="0" smtClean="0">
                <a:solidFill>
                  <a:schemeClr val="tx1"/>
                </a:solidFill>
              </a:rPr>
              <a:t>1USD*1.07=65*1.12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=</a:t>
            </a:r>
            <a:r>
              <a:rPr lang="en-GB" dirty="0" smtClean="0">
                <a:solidFill>
                  <a:schemeClr val="tx1"/>
                </a:solidFill>
                <a:sym typeface="Wingdings" panose="05000000000000000000" pitchFamily="2" charset="2"/>
              </a:rPr>
              <a:t>1USD=72.80/1.07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  <a:sym typeface="Wingdings" panose="05000000000000000000" pitchFamily="2" charset="2"/>
              </a:rPr>
              <a:t>=68.04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934" y="2039043"/>
            <a:ext cx="1001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Let take example today one USD is equal to Rs.65. India interest rate is 12%. In US interest rate is 7%.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307204" y="3152210"/>
            <a:ext cx="2125014" cy="412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TODAY RATE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514564" y="3245475"/>
            <a:ext cx="2125014" cy="412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 Year Later RATE</a:t>
            </a:r>
            <a:endParaRPr lang="en-GB" dirty="0"/>
          </a:p>
        </p:txBody>
      </p:sp>
      <p:sp>
        <p:nvSpPr>
          <p:cNvPr id="9" name="Down Arrow 8"/>
          <p:cNvSpPr/>
          <p:nvPr/>
        </p:nvSpPr>
        <p:spPr>
          <a:xfrm>
            <a:off x="7534141" y="3657599"/>
            <a:ext cx="115910" cy="5087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own Arrow 9"/>
          <p:cNvSpPr/>
          <p:nvPr/>
        </p:nvSpPr>
        <p:spPr>
          <a:xfrm>
            <a:off x="2311756" y="3564334"/>
            <a:ext cx="115910" cy="5087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1159099" y="5924282"/>
            <a:ext cx="871899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Note : The interest rate is the important factor in Currency Valuation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6447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5720" y="159012"/>
            <a:ext cx="10200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There  are many ways to over come this situation among the following two are very import factor :</a:t>
            </a:r>
          </a:p>
          <a:p>
            <a:r>
              <a:rPr lang="en-GB" dirty="0" smtClean="0"/>
              <a:t>A . Interest rate </a:t>
            </a:r>
            <a:r>
              <a:rPr lang="en-GB" dirty="0"/>
              <a:t>.</a:t>
            </a:r>
            <a:endParaRPr lang="en-GB" dirty="0" smtClean="0"/>
          </a:p>
          <a:p>
            <a:r>
              <a:rPr lang="en-GB" dirty="0" smtClean="0"/>
              <a:t>B . Increase the GDP.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794715" y="1348333"/>
            <a:ext cx="3258355" cy="5319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How to handle the two factor  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4" idx="2"/>
            <a:endCxn id="9" idx="0"/>
          </p:cNvCxnSpPr>
          <p:nvPr/>
        </p:nvCxnSpPr>
        <p:spPr>
          <a:xfrm flipH="1">
            <a:off x="2730320" y="1880316"/>
            <a:ext cx="1693573" cy="685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2"/>
          </p:cNvCxnSpPr>
          <p:nvPr/>
        </p:nvCxnSpPr>
        <p:spPr>
          <a:xfrm>
            <a:off x="4423893" y="1880316"/>
            <a:ext cx="1783723" cy="631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58342" y="2566115"/>
            <a:ext cx="2343955" cy="43788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Indirect Impact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74276" y="2511380"/>
            <a:ext cx="2343955" cy="43788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Direct Impact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58343" y="3760628"/>
            <a:ext cx="2343955" cy="43788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GDP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87154" y="3674427"/>
            <a:ext cx="2343955" cy="43788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Interest Rate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stCxn id="11" idx="2"/>
          </p:cNvCxnSpPr>
          <p:nvPr/>
        </p:nvCxnSpPr>
        <p:spPr>
          <a:xfrm flipH="1">
            <a:off x="2730320" y="4198510"/>
            <a:ext cx="1" cy="498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2"/>
          </p:cNvCxnSpPr>
          <p:nvPr/>
        </p:nvCxnSpPr>
        <p:spPr>
          <a:xfrm flipH="1">
            <a:off x="6259131" y="4112309"/>
            <a:ext cx="1" cy="531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2"/>
            <a:endCxn id="12" idx="0"/>
          </p:cNvCxnSpPr>
          <p:nvPr/>
        </p:nvCxnSpPr>
        <p:spPr>
          <a:xfrm>
            <a:off x="6246254" y="2949262"/>
            <a:ext cx="12878" cy="725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2"/>
            <a:endCxn id="11" idx="0"/>
          </p:cNvCxnSpPr>
          <p:nvPr/>
        </p:nvCxnSpPr>
        <p:spPr>
          <a:xfrm>
            <a:off x="2730320" y="3003997"/>
            <a:ext cx="1" cy="756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191795" y="4659661"/>
            <a:ext cx="2108916" cy="4765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GST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58343" y="4659661"/>
            <a:ext cx="2108916" cy="4765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Cash Less Transaction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5951498"/>
            <a:ext cx="7031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NOTE  : What is effect of decreasing in Rupee Value?</a:t>
            </a:r>
            <a:endParaRPr lang="en-GB" dirty="0"/>
          </a:p>
          <a:p>
            <a:r>
              <a:rPr lang="en-GB" dirty="0" smtClean="0"/>
              <a:t>We are becoming a very cheaper in world economic.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6887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28014" y="1618939"/>
            <a:ext cx="5756222" cy="146903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THANK YOU</a:t>
            </a:r>
            <a:endParaRPr lang="en-US" sz="35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6"/>
          <p:cNvSpPr txBox="1">
            <a:spLocks/>
          </p:cNvSpPr>
          <p:nvPr/>
        </p:nvSpPr>
        <p:spPr>
          <a:xfrm>
            <a:off x="1445980" y="374038"/>
            <a:ext cx="908700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rgbClr val="C0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GST STATUS</a:t>
            </a:r>
            <a:endParaRPr lang="en-US" sz="3200" dirty="0">
              <a:solidFill>
                <a:srgbClr val="C0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3905134" y="307089"/>
            <a:ext cx="4212239" cy="0"/>
          </a:xfrm>
          <a:prstGeom prst="line">
            <a:avLst/>
          </a:prstGeom>
          <a:ln w="28575">
            <a:solidFill>
              <a:srgbClr val="BB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3361" y="865889"/>
            <a:ext cx="4212239" cy="0"/>
          </a:xfrm>
          <a:prstGeom prst="line">
            <a:avLst/>
          </a:prstGeom>
          <a:ln w="28575">
            <a:solidFill>
              <a:srgbClr val="BB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8341231"/>
              </p:ext>
            </p:extLst>
          </p:nvPr>
        </p:nvGraphicFramePr>
        <p:xfrm>
          <a:off x="128789" y="843530"/>
          <a:ext cx="11947301" cy="5862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7752">
                  <a:extLst>
                    <a:ext uri="{9D8B030D-6E8A-4147-A177-3AD203B41FA5}">
                      <a16:colId xmlns:a16="http://schemas.microsoft.com/office/drawing/2014/main" xmlns="" val="1664753187"/>
                    </a:ext>
                  </a:extLst>
                </a:gridCol>
                <a:gridCol w="6915955">
                  <a:extLst>
                    <a:ext uri="{9D8B030D-6E8A-4147-A177-3AD203B41FA5}">
                      <a16:colId xmlns:a16="http://schemas.microsoft.com/office/drawing/2014/main" xmlns="" val="3077433353"/>
                    </a:ext>
                  </a:extLst>
                </a:gridCol>
                <a:gridCol w="1283594">
                  <a:extLst>
                    <a:ext uri="{9D8B030D-6E8A-4147-A177-3AD203B41FA5}">
                      <a16:colId xmlns:a16="http://schemas.microsoft.com/office/drawing/2014/main" xmlns="" val="36238620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Main Steps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Remark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Status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7941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Constitutional (122nd Amendment) Bill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assed by Rajya Sabha (Council of States) on 3-Aug-2016, and the amended bill was passed by Lok Sabha (House of People) on 8-Aug-2016. Lok Sabha had approved the original amendment on 6-May-2015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Complete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8750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Ratification by states of the constitutional amendment bill by at least 50% of state assemblies (15 of 29)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Completed as of 1-Sep-2016 ahead of plan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effectLst/>
                        </a:rPr>
                        <a:t>Complete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6570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Presidential assent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Completed as of 8-Sep-2016</a:t>
                      </a:r>
                      <a:endParaRPr lang="en-GB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effectLst/>
                        </a:rPr>
                        <a:t>Complete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64896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GST Council (GSTC) formed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Cabinet approved creation of GST Council on 12-Sep-2016 and was formed on 16-Sep-2016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Complete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0112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The Union finance ministry negotiations with empowered committee of state finance ministers and GST Council to arrive at a consensus on GST rates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The GST Council has finalized the GST tax rate structure. A four tier tax rate is recommended (0%,5%, 12%, 18%, and 28%). GSTC has also recommended to levy an additional cess on sin goods, demerit goods, and luxury items. The cess is expected to be a non recoverable tax, though there is no formal information about the cess at this point of time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Complete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9543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Bill</a:t>
                      </a:r>
                      <a:r>
                        <a:rPr lang="en-GB" baseline="0" dirty="0" smtClean="0"/>
                        <a:t> as to Pass in Lok Sabha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BJP has majority in the lower house and a quick clearance is guaranteed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Pending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7351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242721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6"/>
          <p:cNvSpPr txBox="1">
            <a:spLocks/>
          </p:cNvSpPr>
          <p:nvPr/>
        </p:nvSpPr>
        <p:spPr>
          <a:xfrm>
            <a:off x="1446201" y="371259"/>
            <a:ext cx="908700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rgbClr val="C0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GST STATUS </a:t>
            </a:r>
            <a:r>
              <a:rPr lang="en-US" sz="2000" dirty="0" err="1" smtClean="0">
                <a:solidFill>
                  <a:srgbClr val="C0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</a:t>
            </a:r>
            <a:r>
              <a:rPr lang="en-US" sz="2000" dirty="0" smtClean="0">
                <a:solidFill>
                  <a:srgbClr val="C0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  <a:endParaRPr lang="en-US" sz="3200" dirty="0">
              <a:solidFill>
                <a:srgbClr val="C0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3905134" y="307089"/>
            <a:ext cx="4212239" cy="0"/>
          </a:xfrm>
          <a:prstGeom prst="line">
            <a:avLst/>
          </a:prstGeom>
          <a:ln w="28575">
            <a:solidFill>
              <a:srgbClr val="BB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3361" y="865889"/>
            <a:ext cx="4212239" cy="0"/>
          </a:xfrm>
          <a:prstGeom prst="line">
            <a:avLst/>
          </a:prstGeom>
          <a:ln w="28575">
            <a:solidFill>
              <a:srgbClr val="BB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49034813"/>
              </p:ext>
            </p:extLst>
          </p:nvPr>
        </p:nvGraphicFramePr>
        <p:xfrm>
          <a:off x="37602" y="904920"/>
          <a:ext cx="11947301" cy="1925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7752">
                  <a:extLst>
                    <a:ext uri="{9D8B030D-6E8A-4147-A177-3AD203B41FA5}">
                      <a16:colId xmlns:a16="http://schemas.microsoft.com/office/drawing/2014/main" xmlns="" val="1664753187"/>
                    </a:ext>
                  </a:extLst>
                </a:gridCol>
                <a:gridCol w="6915955">
                  <a:extLst>
                    <a:ext uri="{9D8B030D-6E8A-4147-A177-3AD203B41FA5}">
                      <a16:colId xmlns:a16="http://schemas.microsoft.com/office/drawing/2014/main" xmlns="" val="3077433353"/>
                    </a:ext>
                  </a:extLst>
                </a:gridCol>
                <a:gridCol w="1283594">
                  <a:extLst>
                    <a:ext uri="{9D8B030D-6E8A-4147-A177-3AD203B41FA5}">
                      <a16:colId xmlns:a16="http://schemas.microsoft.com/office/drawing/2014/main" xmlns="" val="36238620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Main Steps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Remark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Status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7941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The bill will then have to be ratified by at least 50 per cent of the states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BJP ruling</a:t>
                      </a:r>
                      <a:r>
                        <a:rPr lang="en-GB" baseline="0" dirty="0" smtClean="0"/>
                        <a:t> 10 state and it need </a:t>
                      </a:r>
                      <a:r>
                        <a:rPr lang="en-GB" baseline="0" dirty="0" smtClean="0"/>
                        <a:t>balance </a:t>
                      </a:r>
                      <a:r>
                        <a:rPr lang="en-GB" baseline="0" dirty="0" smtClean="0"/>
                        <a:t>state to complete.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Pending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8750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 The bill will then be sent to the President of India to obtain his signature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He</a:t>
                      </a:r>
                      <a:r>
                        <a:rPr lang="en-GB" baseline="0" dirty="0" smtClean="0"/>
                        <a:t> will be give assent for GST at National interest.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Pending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6570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399222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6"/>
          <p:cNvSpPr txBox="1">
            <a:spLocks/>
          </p:cNvSpPr>
          <p:nvPr/>
        </p:nvSpPr>
        <p:spPr>
          <a:xfrm>
            <a:off x="1446201" y="371259"/>
            <a:ext cx="908700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rgbClr val="C0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CONSULATION</a:t>
            </a:r>
            <a:endParaRPr lang="en-US" sz="3200" dirty="0">
              <a:solidFill>
                <a:srgbClr val="C0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3905134" y="307089"/>
            <a:ext cx="4212239" cy="0"/>
          </a:xfrm>
          <a:prstGeom prst="line">
            <a:avLst/>
          </a:prstGeom>
          <a:ln w="28575">
            <a:solidFill>
              <a:srgbClr val="BB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3361" y="865889"/>
            <a:ext cx="4212239" cy="0"/>
          </a:xfrm>
          <a:prstGeom prst="line">
            <a:avLst/>
          </a:prstGeom>
          <a:ln w="28575">
            <a:solidFill>
              <a:srgbClr val="BB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61602" y="1249251"/>
            <a:ext cx="7087063" cy="10303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The GST will excepted to come in the month of July 2017.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667482" y="1249250"/>
            <a:ext cx="3284113" cy="10303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Then applicable will be Effect from 01.jan.2018*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0175" y="2688058"/>
            <a:ext cx="6078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Note*:Subject to  wining of Upcoming 5 state election And .</a:t>
            </a:r>
          </a:p>
          <a:p>
            <a:r>
              <a:rPr lang="en-GB" dirty="0" smtClean="0"/>
              <a:t> 6 </a:t>
            </a:r>
            <a:r>
              <a:rPr lang="en-GB" dirty="0"/>
              <a:t>Month transitional </a:t>
            </a:r>
            <a:r>
              <a:rPr lang="en-GB" dirty="0" smtClean="0"/>
              <a:t>period will be given to Industry's.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286337" y="3465888"/>
            <a:ext cx="914400" cy="71558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OR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92031" y="4672885"/>
            <a:ext cx="7087063" cy="10303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The GST will excepted to come in the month of sep2017.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67481" y="4672885"/>
            <a:ext cx="3284113" cy="10303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Then applicable will be Effect from 01.Apr.2018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1307" y="6059647"/>
            <a:ext cx="727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Note: </a:t>
            </a:r>
            <a:r>
              <a:rPr lang="en-GB" dirty="0"/>
              <a:t>6 Month transitional period will be given to Industry's.</a:t>
            </a:r>
          </a:p>
        </p:txBody>
      </p:sp>
    </p:spTree>
    <p:extLst>
      <p:ext uri="{BB962C8B-B14F-4D97-AF65-F5344CB8AC3E}">
        <p14:creationId xmlns:p14="http://schemas.microsoft.com/office/powerpoint/2010/main" xmlns="" val="3089575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62919" y="3155323"/>
            <a:ext cx="5988676" cy="13522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INDIAN ECONOMY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14411" y="373488"/>
            <a:ext cx="5885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Justification for why GST Will Come: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37624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0462" y="695459"/>
            <a:ext cx="3181082" cy="5537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For GDP Growth :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66715" y="695459"/>
            <a:ext cx="3090930" cy="5537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Action taken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66715" y="1468191"/>
            <a:ext cx="47007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1.Make in India.</a:t>
            </a:r>
          </a:p>
          <a:p>
            <a:endParaRPr lang="en-GB" dirty="0" smtClean="0"/>
          </a:p>
          <a:p>
            <a:r>
              <a:rPr lang="en-GB" dirty="0" smtClean="0"/>
              <a:t>2.Allowed foreign investment in retail business.</a:t>
            </a:r>
          </a:p>
          <a:p>
            <a:endParaRPr lang="en-GB" dirty="0" smtClean="0"/>
          </a:p>
          <a:p>
            <a:r>
              <a:rPr lang="en-GB" dirty="0" smtClean="0"/>
              <a:t>3.New Foreign trade policy.</a:t>
            </a:r>
          </a:p>
          <a:p>
            <a:endParaRPr lang="en-GB" dirty="0" smtClean="0"/>
          </a:p>
          <a:p>
            <a:r>
              <a:rPr lang="en-GB" dirty="0" smtClean="0"/>
              <a:t>4.Visited 45 country for bring FDI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79549" y="1468191"/>
            <a:ext cx="49841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1.Export</a:t>
            </a:r>
          </a:p>
          <a:p>
            <a:endParaRPr lang="en-GB" dirty="0" smtClean="0"/>
          </a:p>
          <a:p>
            <a:r>
              <a:rPr lang="en-GB" dirty="0" smtClean="0"/>
              <a:t>2.Maintaining Balance of payment</a:t>
            </a:r>
          </a:p>
          <a:p>
            <a:endParaRPr lang="en-GB" dirty="0" smtClean="0"/>
          </a:p>
          <a:p>
            <a:r>
              <a:rPr lang="en-GB" dirty="0" smtClean="0"/>
              <a:t>3.Control the Public debt.</a:t>
            </a:r>
          </a:p>
          <a:p>
            <a:endParaRPr lang="en-GB" dirty="0" smtClean="0"/>
          </a:p>
          <a:p>
            <a:r>
              <a:rPr lang="en-GB" dirty="0" smtClean="0"/>
              <a:t>4.Inflation rate.</a:t>
            </a:r>
          </a:p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934998" y="235831"/>
            <a:ext cx="7791718" cy="321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Actions taken for Economic Growth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955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56" y="914400"/>
            <a:ext cx="38894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1.Non Harmonization of </a:t>
            </a:r>
            <a:r>
              <a:rPr lang="en-GB" dirty="0"/>
              <a:t>T</a:t>
            </a:r>
            <a:r>
              <a:rPr lang="en-GB" dirty="0" smtClean="0"/>
              <a:t>ax </a:t>
            </a:r>
            <a:r>
              <a:rPr lang="en-GB" dirty="0"/>
              <a:t>R</a:t>
            </a:r>
            <a:r>
              <a:rPr lang="en-GB" dirty="0" smtClean="0"/>
              <a:t>ate.</a:t>
            </a:r>
          </a:p>
          <a:p>
            <a:endParaRPr lang="en-GB" dirty="0" smtClean="0"/>
          </a:p>
          <a:p>
            <a:r>
              <a:rPr lang="en-GB" dirty="0" smtClean="0"/>
              <a:t>2.Lack of automation.</a:t>
            </a:r>
          </a:p>
          <a:p>
            <a:endParaRPr lang="en-GB" dirty="0" smtClean="0"/>
          </a:p>
          <a:p>
            <a:r>
              <a:rPr lang="en-GB" dirty="0" smtClean="0"/>
              <a:t>3.Corruptions.</a:t>
            </a:r>
          </a:p>
          <a:p>
            <a:endParaRPr lang="en-GB" dirty="0" smtClean="0"/>
          </a:p>
          <a:p>
            <a:r>
              <a:rPr lang="en-GB" dirty="0" smtClean="0"/>
              <a:t>4.More compliances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19707" y="309093"/>
            <a:ext cx="6890197" cy="3606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TOP REASONS FOR NOT INVESTING IN INDIA: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69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1429866516"/>
              </p:ext>
            </p:extLst>
          </p:nvPr>
        </p:nvGraphicFramePr>
        <p:xfrm>
          <a:off x="1210614" y="927280"/>
          <a:ext cx="9375820" cy="5628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009104" y="128789"/>
            <a:ext cx="7585657" cy="3606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Factor Effecting the Exchange Rate: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477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500" y="232569"/>
            <a:ext cx="37398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50" dirty="0" smtClean="0">
                <a:ln w="9525" cmpd="sng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What Is Inflation Rate?</a:t>
            </a:r>
            <a:endParaRPr lang="en-US" sz="2800" b="1" cap="none" spc="50" dirty="0">
              <a:ln w="9525" cmpd="sng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0457" y="1155034"/>
            <a:ext cx="117035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Inflation is defined as a rise in the general price level</a:t>
            </a:r>
            <a:r>
              <a:rPr lang="en-GB" dirty="0" smtClean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en-GB" dirty="0" smtClean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Inflation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be measured in several ways 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major two are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endPara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Gross Domestic Product(GDP) and </a:t>
            </a:r>
          </a:p>
          <a:p>
            <a:endPara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Consumer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Price Index (CPI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measures changes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the price level of a broad basket of consumer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products</a:t>
            </a: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causes </a:t>
            </a:r>
            <a:r>
              <a:rPr lang="en-GB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inflation:</a:t>
            </a:r>
          </a:p>
          <a:p>
            <a:endPara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Demand-Pull Inflation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Cost-Push Inflation</a:t>
            </a: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682</Words>
  <Application>Microsoft Office PowerPoint</Application>
  <PresentationFormat>Custom</PresentationFormat>
  <Paragraphs>116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prakash munusamy</dc:creator>
  <cp:lastModifiedBy>FICCI</cp:lastModifiedBy>
  <cp:revision>67</cp:revision>
  <dcterms:created xsi:type="dcterms:W3CDTF">2016-12-21T11:43:56Z</dcterms:created>
  <dcterms:modified xsi:type="dcterms:W3CDTF">2017-03-07T15:53:09Z</dcterms:modified>
</cp:coreProperties>
</file>